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96" r:id="rId3"/>
    <p:sldId id="257" r:id="rId4"/>
    <p:sldId id="258" r:id="rId5"/>
    <p:sldId id="259" r:id="rId6"/>
    <p:sldId id="260" r:id="rId7"/>
    <p:sldId id="261" r:id="rId8"/>
    <p:sldId id="308" r:id="rId9"/>
    <p:sldId id="263" r:id="rId10"/>
    <p:sldId id="264" r:id="rId11"/>
    <p:sldId id="265" r:id="rId12"/>
    <p:sldId id="266" r:id="rId13"/>
    <p:sldId id="304" r:id="rId14"/>
    <p:sldId id="269" r:id="rId15"/>
    <p:sldId id="270" r:id="rId16"/>
    <p:sldId id="271" r:id="rId17"/>
    <p:sldId id="272" r:id="rId18"/>
    <p:sldId id="273" r:id="rId19"/>
    <p:sldId id="278" r:id="rId20"/>
    <p:sldId id="279" r:id="rId21"/>
    <p:sldId id="307" r:id="rId22"/>
    <p:sldId id="289" r:id="rId23"/>
    <p:sldId id="303" r:id="rId24"/>
    <p:sldId id="288" r:id="rId25"/>
    <p:sldId id="280" r:id="rId26"/>
    <p:sldId id="284" r:id="rId27"/>
    <p:sldId id="285" r:id="rId28"/>
    <p:sldId id="286" r:id="rId29"/>
    <p:sldId id="267" r:id="rId30"/>
    <p:sldId id="299" r:id="rId31"/>
    <p:sldId id="268" r:id="rId32"/>
    <p:sldId id="293" r:id="rId33"/>
    <p:sldId id="294" r:id="rId34"/>
    <p:sldId id="295" r:id="rId35"/>
    <p:sldId id="305" r:id="rId36"/>
    <p:sldId id="297" r:id="rId37"/>
    <p:sldId id="298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D00"/>
    <a:srgbClr val="F918C9"/>
    <a:srgbClr val="AEAEAE"/>
    <a:srgbClr val="FFC000"/>
    <a:srgbClr val="FFE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/>
    <p:restoredTop sz="94894"/>
  </p:normalViewPr>
  <p:slideViewPr>
    <p:cSldViewPr snapToGrid="0">
      <p:cViewPr varScale="1">
        <p:scale>
          <a:sx n="101" d="100"/>
          <a:sy n="101" d="100"/>
        </p:scale>
        <p:origin x="224" y="5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2BF6E-6163-4644-BF11-2BED28B32EDB}" type="datetimeFigureOut">
              <a:rPr lang="en-US" smtClean="0"/>
              <a:t>5/27/26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DE7E6-FD7E-9B4A-8786-1DD21DE54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1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DE7E6-FD7E-9B4A-8786-1DD21DE540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11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DE7E6-FD7E-9B4A-8786-1DD21DE5404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51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DE7E6-FD7E-9B4A-8786-1DD21DE5404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84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2DBD-8254-9E45-3C55-49E54C306E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11AF32-451F-AB3C-780C-68CD7D4B9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7BE8B-F088-21DE-E6C3-2B7A402D43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9F64BBB4-51B8-7E4D-9206-54415DF19973}" type="datetime1">
              <a:rPr lang="en-US" smtClean="0"/>
              <a:t>5/27/26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08E2C-A1A5-283A-05B9-B349393B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433FF-8025-8074-5D97-66763372C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95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963F-B193-D24F-EA19-09B67D3C3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E1B76E-E98C-F535-4C47-03387254C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1B48C-E498-F564-1BF1-E6542A79A9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2F3F6895-3054-0549-8297-13DDC4129F5C}" type="datetime1">
              <a:rPr lang="en-US" smtClean="0"/>
              <a:t>5/27/26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06CD-94D7-3E52-4EEF-6832C3D64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C0EC4-D37E-8472-609E-7B22A4785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31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B9AF08-102D-FC1F-3409-E3C1ACE1C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62BCC9-8FF5-CE46-781B-4D82FB7D3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0972D-87E9-B1E4-D860-2FE211A259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52C5288F-EB05-1545-AEFC-75D8B75DB2A6}" type="datetime1">
              <a:rPr lang="en-US" smtClean="0"/>
              <a:t>5/27/26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F54F2-04C2-AF93-8AAC-F7C174E9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49207-FCEC-0AB2-444E-99B0B5C8E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2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FFC01-85C4-84D5-0679-DF8E51F6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620C7-29D0-E678-8D5E-BA2639F66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49B4752D-FA99-5D40-96DB-B5D39045646C}" type="datetime1">
              <a:rPr lang="en-US" smtClean="0"/>
              <a:t>5/27/26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60391-3D42-B130-C33D-94C27B064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2052E-6909-E22B-C2EB-D5E5909D9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4F32FEA-F03C-2F84-CAD8-9688BF213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530"/>
            <a:ext cx="12192000" cy="756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344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5B4F2-8AAE-29E9-D5D9-2355C6135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9B341-97CC-BAD5-88B9-6253FAE79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6BA06-2365-0075-D1EB-E43EA1E58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B9097B44-0607-5641-9D0D-812A5F9CD2BE}" type="datetime1">
              <a:rPr lang="en-US" smtClean="0"/>
              <a:t>5/27/26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EB496-F138-6CC8-2D3B-0C3D2C905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2042A-79C0-5042-5781-0E43CF0F9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8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1383E-383C-270B-9140-14251DBC0D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805405"/>
            <a:ext cx="6096000" cy="49296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6C8E7-78C4-67DB-2AF5-8021BBF5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774553"/>
            <a:ext cx="6096000" cy="4960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9AA080-E9E3-F202-867E-11307AEA21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1B23623D-688B-D340-82C2-3BB1C0A70BBE}" type="datetime1">
              <a:rPr lang="en-US" smtClean="0"/>
              <a:t>5/27/26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4B536-6B4C-6889-30DB-90CC562B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0577B9-FC5C-E934-0106-5CFE1E0F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4CBDDD6-E774-8D7A-0B09-ABA7034C7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530"/>
            <a:ext cx="12192000" cy="756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51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8E7F5-D4AD-F9BF-98DB-E9F0477B2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06039"/>
            <a:ext cx="6096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500EC1-51FC-FD21-9D72-7637BFC9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639938"/>
            <a:ext cx="6096000" cy="430098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1922E3-BFD0-C7A6-6560-895CCF51D7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795289"/>
            <a:ext cx="60959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4CF919-971F-03A3-0B26-819DEE827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661438"/>
            <a:ext cx="6096000" cy="42794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FA9DC-0539-BB59-E4C0-4AE6AA71CF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72A2096F-FFEE-3144-AABF-E0D3DBA7C077}" type="datetime1">
              <a:rPr lang="en-US" smtClean="0"/>
              <a:t>5/27/26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FBE6DA-975C-ECC1-0F36-679522C6F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137587-98A5-F451-8C75-C41EDA3EB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F5488206-CAA2-2F9A-771E-70A93928C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530"/>
            <a:ext cx="12192000" cy="756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651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C828-0F39-8D60-D4D3-27E47A889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2F631F-234C-21B0-B3B8-D3629BBDEC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FBFE42C3-374A-6140-8248-21159E0E4CC7}" type="datetime1">
              <a:rPr lang="en-US" smtClean="0"/>
              <a:t>5/27/26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E7062B-463D-5708-7900-6E1431DE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6A077-36D9-0BB5-1146-86EF8559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7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7BC83-127C-24F3-AF1C-3B105D1B44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FA1AA26F-3882-8A49-B4C5-7439978A42D2}" type="datetime1">
              <a:rPr lang="en-US" smtClean="0"/>
              <a:t>5/27/26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D49F87-5457-180E-D131-0973DE095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0FBA4C-CBE4-47AA-BD01-E7BB82EB3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3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BAC87-AA4B-D6EC-0C1E-C8C4AA801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AD4A2-34AE-EB53-76A4-2AD15B419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BA3678-8486-97BE-6F53-86043C4A2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0F93A-363A-C74F-AE29-328BD4A6C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60BD552C-5E84-A343-84DD-9984933B9DEA}" type="datetime1">
              <a:rPr lang="en-US" smtClean="0"/>
              <a:t>5/27/26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69294-78FA-640F-576D-2C7F46830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26E8A-AEBC-9D49-B3F4-19C393C5E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28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72A22-5161-2A33-5DDD-1E4034AD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0C802E-DC06-EE1D-3322-D443776119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6441D-BAF7-1096-8430-40B648098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5A884-FCB8-C572-871F-128316A9D8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C6C146B9-FE85-2D45-8900-0A49494F7683}" type="datetime1">
              <a:rPr lang="en-US" smtClean="0"/>
              <a:t>5/27/26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F150A-F471-5715-33BD-7F0C9D98F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18B76-8A37-DA50-952B-52EEDC9EE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5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2C25DF-F4D8-26CB-9AFA-EF3D8A568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530"/>
            <a:ext cx="12192000" cy="756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FDD1-5009-9FDD-999A-8666F1971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03642"/>
            <a:ext cx="12192000" cy="4791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8641C-2242-0BEF-9814-C7594D7517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387202"/>
            <a:ext cx="3130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err="1"/>
              <a:t>shagen@sissa.it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10701-75D7-E68C-4811-B58843CEC8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3872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CFA2208-3717-3A46-8BDC-7B2AD6877B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63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80.png"/><Relationship Id="rId7" Type="http://schemas.openxmlformats.org/officeDocument/2006/relationships/image" Target="../media/image27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290.png"/><Relationship Id="rId9" Type="http://schemas.openxmlformats.org/officeDocument/2006/relationships/image" Target="../media/image2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13.png"/><Relationship Id="rId7" Type="http://schemas.openxmlformats.org/officeDocument/2006/relationships/image" Target="../media/image35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10" Type="http://schemas.openxmlformats.org/officeDocument/2006/relationships/image" Target="../media/image38.png"/><Relationship Id="rId4" Type="http://schemas.openxmlformats.org/officeDocument/2006/relationships/image" Target="../media/image320.png"/><Relationship Id="rId9" Type="http://schemas.openxmlformats.org/officeDocument/2006/relationships/image" Target="../media/image37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20.png"/><Relationship Id="rId7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0.png"/><Relationship Id="rId5" Type="http://schemas.openxmlformats.org/officeDocument/2006/relationships/image" Target="../media/image39.png"/><Relationship Id="rId10" Type="http://schemas.openxmlformats.org/officeDocument/2006/relationships/image" Target="../media/image33.png"/><Relationship Id="rId4" Type="http://schemas.openxmlformats.org/officeDocument/2006/relationships/image" Target="../media/image330.png"/><Relationship Id="rId9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20.png"/><Relationship Id="rId7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330.png"/><Relationship Id="rId9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20.png"/><Relationship Id="rId7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10" Type="http://schemas.openxmlformats.org/officeDocument/2006/relationships/image" Target="../media/image35.png"/><Relationship Id="rId4" Type="http://schemas.openxmlformats.org/officeDocument/2006/relationships/image" Target="../media/image330.png"/><Relationship Id="rId9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07F7D-CC54-C8DB-2EB4-F0EADCC10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6F0470-2B65-C98E-D605-B337C2BD171E}"/>
              </a:ext>
            </a:extLst>
          </p:cNvPr>
          <p:cNvSpPr txBox="1"/>
          <p:nvPr/>
        </p:nvSpPr>
        <p:spPr>
          <a:xfrm>
            <a:off x="8784771" y="6411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70542-F7A0-9BA7-F672-7CE641B7B8D3}"/>
              </a:ext>
            </a:extLst>
          </p:cNvPr>
          <p:cNvSpPr/>
          <p:nvPr/>
        </p:nvSpPr>
        <p:spPr>
          <a:xfrm>
            <a:off x="6781800" y="5954486"/>
            <a:ext cx="5529943" cy="10123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A15E7E7-A53B-8C58-5418-AB43FABEE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1" y="0"/>
            <a:ext cx="9274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97EB04-68C1-1C65-DC99-14C30B54165A}"/>
              </a:ext>
            </a:extLst>
          </p:cNvPr>
          <p:cNvSpPr txBox="1"/>
          <p:nvPr/>
        </p:nvSpPr>
        <p:spPr>
          <a:xfrm>
            <a:off x="7623628" y="0"/>
            <a:ext cx="4568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Understanding the Structure and Variability of AGN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B86307-CAE9-EB96-A60D-8BA9754B40E2}"/>
              </a:ext>
            </a:extLst>
          </p:cNvPr>
          <p:cNvSpPr txBox="1"/>
          <p:nvPr/>
        </p:nvSpPr>
        <p:spPr>
          <a:xfrm>
            <a:off x="7623628" y="1642178"/>
            <a:ext cx="45683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Scott Hagen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 collaborators: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Chris Done, Rick Edelson, Ed Cackett, and more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D788B3-ED4C-3637-39DA-993037D9217F}"/>
              </a:ext>
            </a:extLst>
          </p:cNvPr>
          <p:cNvSpPr txBox="1"/>
          <p:nvPr/>
        </p:nvSpPr>
        <p:spPr>
          <a:xfrm>
            <a:off x="7623628" y="3282352"/>
            <a:ext cx="4568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IFPU Post-Doctoral Fellow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IFPU / SISSA / INAF-OATs – Trieste</a:t>
            </a:r>
          </a:p>
          <a:p>
            <a:r>
              <a:rPr lang="en-US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shagen@sissa.it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EBAA90-1705-E849-CF71-5D7D96687EF5}"/>
              </a:ext>
            </a:extLst>
          </p:cNvPr>
          <p:cNvSpPr txBox="1"/>
          <p:nvPr/>
        </p:nvSpPr>
        <p:spPr>
          <a:xfrm>
            <a:off x="7623628" y="6211669"/>
            <a:ext cx="4568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Nordic-Baltic Astronomy Days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Turku 28.05.2026</a:t>
            </a:r>
          </a:p>
        </p:txBody>
      </p:sp>
    </p:spTree>
    <p:extLst>
      <p:ext uri="{BB962C8B-B14F-4D97-AF65-F5344CB8AC3E}">
        <p14:creationId xmlns:p14="http://schemas.microsoft.com/office/powerpoint/2010/main" val="761811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D16AE8-EE91-837D-3EA9-1130691FC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C42901-30FD-6BEA-047D-A44AD073B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C8DC3D-4F07-4384-ED1F-4958AF398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full model for AGN variability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93D5AD-FD04-2530-ECB5-B3EA9AC32CEB}"/>
              </a:ext>
            </a:extLst>
          </p:cNvPr>
          <p:cNvSpPr txBox="1"/>
          <p:nvPr/>
        </p:nvSpPr>
        <p:spPr>
          <a:xfrm>
            <a:off x="0" y="428678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Taking inspiration from black hole binary systems (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Lyubarskii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1997; Arévalo &amp; Uttley 2006; Ingram &amp; Done 2011)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61B3E82-0880-2BA0-5B6C-DBE09EBA7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18" y="1271626"/>
            <a:ext cx="10818564" cy="431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65B972-8E65-2653-0B14-A584021D8998}"/>
              </a:ext>
            </a:extLst>
          </p:cNvPr>
          <p:cNvCxnSpPr>
            <a:cxnSpLocks/>
          </p:cNvCxnSpPr>
          <p:nvPr/>
        </p:nvCxnSpPr>
        <p:spPr>
          <a:xfrm flipV="1">
            <a:off x="1322024" y="4737253"/>
            <a:ext cx="0" cy="15423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CCF221-CAA5-0E44-11A7-4552E3A7D45F}"/>
              </a:ext>
            </a:extLst>
          </p:cNvPr>
          <p:cNvCxnSpPr>
            <a:cxnSpLocks/>
          </p:cNvCxnSpPr>
          <p:nvPr/>
        </p:nvCxnSpPr>
        <p:spPr>
          <a:xfrm>
            <a:off x="1322024" y="6279614"/>
            <a:ext cx="33711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BAF1E7-7F30-1703-C91D-3C5AAB60C4D2}"/>
              </a:ext>
            </a:extLst>
          </p:cNvPr>
          <p:cNvCxnSpPr>
            <a:cxnSpLocks/>
          </p:cNvCxnSpPr>
          <p:nvPr/>
        </p:nvCxnSpPr>
        <p:spPr>
          <a:xfrm flipV="1">
            <a:off x="6729477" y="4735416"/>
            <a:ext cx="0" cy="15423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B66733E-EB4C-3B16-73BB-70C93292022E}"/>
              </a:ext>
            </a:extLst>
          </p:cNvPr>
          <p:cNvCxnSpPr>
            <a:cxnSpLocks/>
          </p:cNvCxnSpPr>
          <p:nvPr/>
        </p:nvCxnSpPr>
        <p:spPr>
          <a:xfrm>
            <a:off x="6729477" y="6277777"/>
            <a:ext cx="33711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reeform 17">
            <a:extLst>
              <a:ext uri="{FF2B5EF4-FFF2-40B4-BE49-F238E27FC236}">
                <a16:creationId xmlns:a16="http://schemas.microsoft.com/office/drawing/2014/main" id="{058A10B4-3BFA-1CCA-72D0-91F35AE06BEE}"/>
              </a:ext>
            </a:extLst>
          </p:cNvPr>
          <p:cNvSpPr/>
          <p:nvPr/>
        </p:nvSpPr>
        <p:spPr>
          <a:xfrm>
            <a:off x="1465243" y="4955773"/>
            <a:ext cx="3470314" cy="995237"/>
          </a:xfrm>
          <a:custGeom>
            <a:avLst/>
            <a:gdLst>
              <a:gd name="connsiteX0" fmla="*/ 0 w 3470314"/>
              <a:gd name="connsiteY0" fmla="*/ 123003 h 995237"/>
              <a:gd name="connsiteX1" fmla="*/ 308473 w 3470314"/>
              <a:gd name="connsiteY1" fmla="*/ 156054 h 995237"/>
              <a:gd name="connsiteX2" fmla="*/ 705080 w 3470314"/>
              <a:gd name="connsiteY2" fmla="*/ 982319 h 995237"/>
              <a:gd name="connsiteX3" fmla="*/ 1123721 w 3470314"/>
              <a:gd name="connsiteY3" fmla="*/ 651813 h 995237"/>
              <a:gd name="connsiteX4" fmla="*/ 1740665 w 3470314"/>
              <a:gd name="connsiteY4" fmla="*/ 530627 h 995237"/>
              <a:gd name="connsiteX5" fmla="*/ 2071171 w 3470314"/>
              <a:gd name="connsiteY5" fmla="*/ 145037 h 995237"/>
              <a:gd name="connsiteX6" fmla="*/ 2544897 w 3470314"/>
              <a:gd name="connsiteY6" fmla="*/ 45885 h 995237"/>
              <a:gd name="connsiteX7" fmla="*/ 2886420 w 3470314"/>
              <a:gd name="connsiteY7" fmla="*/ 850116 h 995237"/>
              <a:gd name="connsiteX8" fmla="*/ 3470314 w 3470314"/>
              <a:gd name="connsiteY8" fmla="*/ 607745 h 99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0314" h="995237">
                <a:moveTo>
                  <a:pt x="0" y="123003"/>
                </a:moveTo>
                <a:cubicBezTo>
                  <a:pt x="95480" y="67919"/>
                  <a:pt x="190960" y="12835"/>
                  <a:pt x="308473" y="156054"/>
                </a:cubicBezTo>
                <a:cubicBezTo>
                  <a:pt x="425986" y="299273"/>
                  <a:pt x="569205" y="899693"/>
                  <a:pt x="705080" y="982319"/>
                </a:cubicBezTo>
                <a:cubicBezTo>
                  <a:pt x="840955" y="1064945"/>
                  <a:pt x="951124" y="727095"/>
                  <a:pt x="1123721" y="651813"/>
                </a:cubicBezTo>
                <a:cubicBezTo>
                  <a:pt x="1296318" y="576531"/>
                  <a:pt x="1582757" y="615090"/>
                  <a:pt x="1740665" y="530627"/>
                </a:cubicBezTo>
                <a:cubicBezTo>
                  <a:pt x="1898573" y="446164"/>
                  <a:pt x="1937132" y="225827"/>
                  <a:pt x="2071171" y="145037"/>
                </a:cubicBezTo>
                <a:cubicBezTo>
                  <a:pt x="2205210" y="64247"/>
                  <a:pt x="2409022" y="-71628"/>
                  <a:pt x="2544897" y="45885"/>
                </a:cubicBezTo>
                <a:cubicBezTo>
                  <a:pt x="2680772" y="163398"/>
                  <a:pt x="2732184" y="756473"/>
                  <a:pt x="2886420" y="850116"/>
                </a:cubicBezTo>
                <a:cubicBezTo>
                  <a:pt x="3040656" y="943759"/>
                  <a:pt x="3255485" y="775752"/>
                  <a:pt x="3470314" y="607745"/>
                </a:cubicBezTo>
              </a:path>
            </a:pathLst>
          </a:cu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BA1E9E6-E1F1-0E7B-D259-C2E63EE639D5}"/>
              </a:ext>
            </a:extLst>
          </p:cNvPr>
          <p:cNvSpPr/>
          <p:nvPr/>
        </p:nvSpPr>
        <p:spPr>
          <a:xfrm>
            <a:off x="6971848" y="4936838"/>
            <a:ext cx="3470314" cy="995237"/>
          </a:xfrm>
          <a:custGeom>
            <a:avLst/>
            <a:gdLst>
              <a:gd name="connsiteX0" fmla="*/ 0 w 3470314"/>
              <a:gd name="connsiteY0" fmla="*/ 123003 h 995237"/>
              <a:gd name="connsiteX1" fmla="*/ 308473 w 3470314"/>
              <a:gd name="connsiteY1" fmla="*/ 156054 h 995237"/>
              <a:gd name="connsiteX2" fmla="*/ 705080 w 3470314"/>
              <a:gd name="connsiteY2" fmla="*/ 982319 h 995237"/>
              <a:gd name="connsiteX3" fmla="*/ 1123721 w 3470314"/>
              <a:gd name="connsiteY3" fmla="*/ 651813 h 995237"/>
              <a:gd name="connsiteX4" fmla="*/ 1740665 w 3470314"/>
              <a:gd name="connsiteY4" fmla="*/ 530627 h 995237"/>
              <a:gd name="connsiteX5" fmla="*/ 2071171 w 3470314"/>
              <a:gd name="connsiteY5" fmla="*/ 145037 h 995237"/>
              <a:gd name="connsiteX6" fmla="*/ 2544897 w 3470314"/>
              <a:gd name="connsiteY6" fmla="*/ 45885 h 995237"/>
              <a:gd name="connsiteX7" fmla="*/ 2886420 w 3470314"/>
              <a:gd name="connsiteY7" fmla="*/ 850116 h 995237"/>
              <a:gd name="connsiteX8" fmla="*/ 3470314 w 3470314"/>
              <a:gd name="connsiteY8" fmla="*/ 607745 h 99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0314" h="995237">
                <a:moveTo>
                  <a:pt x="0" y="123003"/>
                </a:moveTo>
                <a:cubicBezTo>
                  <a:pt x="95480" y="67919"/>
                  <a:pt x="190960" y="12835"/>
                  <a:pt x="308473" y="156054"/>
                </a:cubicBezTo>
                <a:cubicBezTo>
                  <a:pt x="425986" y="299273"/>
                  <a:pt x="569205" y="899693"/>
                  <a:pt x="705080" y="982319"/>
                </a:cubicBezTo>
                <a:cubicBezTo>
                  <a:pt x="840955" y="1064945"/>
                  <a:pt x="951124" y="727095"/>
                  <a:pt x="1123721" y="651813"/>
                </a:cubicBezTo>
                <a:cubicBezTo>
                  <a:pt x="1296318" y="576531"/>
                  <a:pt x="1582757" y="615090"/>
                  <a:pt x="1740665" y="530627"/>
                </a:cubicBezTo>
                <a:cubicBezTo>
                  <a:pt x="1898573" y="446164"/>
                  <a:pt x="1937132" y="225827"/>
                  <a:pt x="2071171" y="145037"/>
                </a:cubicBezTo>
                <a:cubicBezTo>
                  <a:pt x="2205210" y="64247"/>
                  <a:pt x="2409022" y="-71628"/>
                  <a:pt x="2544897" y="45885"/>
                </a:cubicBezTo>
                <a:cubicBezTo>
                  <a:pt x="2680772" y="163398"/>
                  <a:pt x="2732184" y="756473"/>
                  <a:pt x="2886420" y="850116"/>
                </a:cubicBezTo>
                <a:cubicBezTo>
                  <a:pt x="3040656" y="943759"/>
                  <a:pt x="3255485" y="775752"/>
                  <a:pt x="3470314" y="607745"/>
                </a:cubicBezTo>
              </a:path>
            </a:pathLst>
          </a:cu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6E67B097-9F0C-D865-F88C-2102E552EBFD}"/>
              </a:ext>
            </a:extLst>
          </p:cNvPr>
          <p:cNvSpPr/>
          <p:nvPr/>
        </p:nvSpPr>
        <p:spPr>
          <a:xfrm>
            <a:off x="6929610" y="4627027"/>
            <a:ext cx="3492346" cy="1458575"/>
          </a:xfrm>
          <a:custGeom>
            <a:avLst/>
            <a:gdLst>
              <a:gd name="connsiteX0" fmla="*/ 0 w 3492346"/>
              <a:gd name="connsiteY0" fmla="*/ 661069 h 1458575"/>
              <a:gd name="connsiteX1" fmla="*/ 99151 w 3492346"/>
              <a:gd name="connsiteY1" fmla="*/ 154293 h 1458575"/>
              <a:gd name="connsiteX2" fmla="*/ 154236 w 3492346"/>
              <a:gd name="connsiteY2" fmla="*/ 859373 h 1458575"/>
              <a:gd name="connsiteX3" fmla="*/ 319489 w 3492346"/>
              <a:gd name="connsiteY3" fmla="*/ 66159 h 1458575"/>
              <a:gd name="connsiteX4" fmla="*/ 341522 w 3492346"/>
              <a:gd name="connsiteY4" fmla="*/ 980559 h 1458575"/>
              <a:gd name="connsiteX5" fmla="*/ 473725 w 3492346"/>
              <a:gd name="connsiteY5" fmla="*/ 242428 h 1458575"/>
              <a:gd name="connsiteX6" fmla="*/ 506775 w 3492346"/>
              <a:gd name="connsiteY6" fmla="*/ 1454284 h 1458575"/>
              <a:gd name="connsiteX7" fmla="*/ 672028 w 3492346"/>
              <a:gd name="connsiteY7" fmla="*/ 672086 h 1458575"/>
              <a:gd name="connsiteX8" fmla="*/ 694062 w 3492346"/>
              <a:gd name="connsiteY8" fmla="*/ 1421233 h 1458575"/>
              <a:gd name="connsiteX9" fmla="*/ 782197 w 3492346"/>
              <a:gd name="connsiteY9" fmla="*/ 1156828 h 1458575"/>
              <a:gd name="connsiteX10" fmla="*/ 892366 w 3492346"/>
              <a:gd name="connsiteY10" fmla="*/ 1355132 h 1458575"/>
              <a:gd name="connsiteX11" fmla="*/ 892366 w 3492346"/>
              <a:gd name="connsiteY11" fmla="*/ 947508 h 1458575"/>
              <a:gd name="connsiteX12" fmla="*/ 1112703 w 3492346"/>
              <a:gd name="connsiteY12" fmla="*/ 1233946 h 1458575"/>
              <a:gd name="connsiteX13" fmla="*/ 1145754 w 3492346"/>
              <a:gd name="connsiteY13" fmla="*/ 782255 h 1458575"/>
              <a:gd name="connsiteX14" fmla="*/ 1211855 w 3492346"/>
              <a:gd name="connsiteY14" fmla="*/ 1255980 h 1458575"/>
              <a:gd name="connsiteX15" fmla="*/ 1366091 w 3492346"/>
              <a:gd name="connsiteY15" fmla="*/ 528867 h 1458575"/>
              <a:gd name="connsiteX16" fmla="*/ 1399142 w 3492346"/>
              <a:gd name="connsiteY16" fmla="*/ 1178862 h 1458575"/>
              <a:gd name="connsiteX17" fmla="*/ 1542361 w 3492346"/>
              <a:gd name="connsiteY17" fmla="*/ 639036 h 1458575"/>
              <a:gd name="connsiteX18" fmla="*/ 1685580 w 3492346"/>
              <a:gd name="connsiteY18" fmla="*/ 1189879 h 1458575"/>
              <a:gd name="connsiteX19" fmla="*/ 1751681 w 3492346"/>
              <a:gd name="connsiteY19" fmla="*/ 484800 h 1458575"/>
              <a:gd name="connsiteX20" fmla="*/ 1883884 w 3492346"/>
              <a:gd name="connsiteY20" fmla="*/ 1024626 h 1458575"/>
              <a:gd name="connsiteX21" fmla="*/ 2093204 w 3492346"/>
              <a:gd name="connsiteY21" fmla="*/ 66159 h 1458575"/>
              <a:gd name="connsiteX22" fmla="*/ 2203373 w 3492346"/>
              <a:gd name="connsiteY22" fmla="*/ 705137 h 1458575"/>
              <a:gd name="connsiteX23" fmla="*/ 2412693 w 3492346"/>
              <a:gd name="connsiteY23" fmla="*/ 57 h 1458575"/>
              <a:gd name="connsiteX24" fmla="*/ 2434727 w 3492346"/>
              <a:gd name="connsiteY24" fmla="*/ 749204 h 1458575"/>
              <a:gd name="connsiteX25" fmla="*/ 2610997 w 3492346"/>
              <a:gd name="connsiteY25" fmla="*/ 110226 h 1458575"/>
              <a:gd name="connsiteX26" fmla="*/ 2610997 w 3492346"/>
              <a:gd name="connsiteY26" fmla="*/ 639036 h 1458575"/>
              <a:gd name="connsiteX27" fmla="*/ 2721166 w 3492346"/>
              <a:gd name="connsiteY27" fmla="*/ 385648 h 1458575"/>
              <a:gd name="connsiteX28" fmla="*/ 2644048 w 3492346"/>
              <a:gd name="connsiteY28" fmla="*/ 1024626 h 1458575"/>
              <a:gd name="connsiteX29" fmla="*/ 2875402 w 3492346"/>
              <a:gd name="connsiteY29" fmla="*/ 506833 h 1458575"/>
              <a:gd name="connsiteX30" fmla="*/ 2853368 w 3492346"/>
              <a:gd name="connsiteY30" fmla="*/ 1101744 h 1458575"/>
              <a:gd name="connsiteX31" fmla="*/ 2996587 w 3492346"/>
              <a:gd name="connsiteY31" fmla="*/ 892424 h 1458575"/>
              <a:gd name="connsiteX32" fmla="*/ 3062689 w 3492346"/>
              <a:gd name="connsiteY32" fmla="*/ 1388183 h 1458575"/>
              <a:gd name="connsiteX33" fmla="*/ 3161840 w 3492346"/>
              <a:gd name="connsiteY33" fmla="*/ 980559 h 1458575"/>
              <a:gd name="connsiteX34" fmla="*/ 3327093 w 3492346"/>
              <a:gd name="connsiteY34" fmla="*/ 1399200 h 1458575"/>
              <a:gd name="connsiteX35" fmla="*/ 3393195 w 3492346"/>
              <a:gd name="connsiteY35" fmla="*/ 760221 h 1458575"/>
              <a:gd name="connsiteX36" fmla="*/ 3492346 w 3492346"/>
              <a:gd name="connsiteY36" fmla="*/ 1112761 h 145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92346" h="1458575">
                <a:moveTo>
                  <a:pt x="0" y="661069"/>
                </a:moveTo>
                <a:cubicBezTo>
                  <a:pt x="36722" y="391155"/>
                  <a:pt x="73445" y="121242"/>
                  <a:pt x="99151" y="154293"/>
                </a:cubicBezTo>
                <a:cubicBezTo>
                  <a:pt x="124857" y="187344"/>
                  <a:pt x="117513" y="874062"/>
                  <a:pt x="154236" y="859373"/>
                </a:cubicBezTo>
                <a:cubicBezTo>
                  <a:pt x="190959" y="844684"/>
                  <a:pt x="288275" y="45961"/>
                  <a:pt x="319489" y="66159"/>
                </a:cubicBezTo>
                <a:cubicBezTo>
                  <a:pt x="350703" y="86357"/>
                  <a:pt x="315816" y="951181"/>
                  <a:pt x="341522" y="980559"/>
                </a:cubicBezTo>
                <a:cubicBezTo>
                  <a:pt x="367228" y="1009937"/>
                  <a:pt x="446183" y="163474"/>
                  <a:pt x="473725" y="242428"/>
                </a:cubicBezTo>
                <a:cubicBezTo>
                  <a:pt x="501267" y="321382"/>
                  <a:pt x="473725" y="1382674"/>
                  <a:pt x="506775" y="1454284"/>
                </a:cubicBezTo>
                <a:cubicBezTo>
                  <a:pt x="539825" y="1525894"/>
                  <a:pt x="640814" y="677594"/>
                  <a:pt x="672028" y="672086"/>
                </a:cubicBezTo>
                <a:cubicBezTo>
                  <a:pt x="703242" y="666578"/>
                  <a:pt x="675701" y="1340443"/>
                  <a:pt x="694062" y="1421233"/>
                </a:cubicBezTo>
                <a:cubicBezTo>
                  <a:pt x="712423" y="1502023"/>
                  <a:pt x="749146" y="1167845"/>
                  <a:pt x="782197" y="1156828"/>
                </a:cubicBezTo>
                <a:cubicBezTo>
                  <a:pt x="815248" y="1145811"/>
                  <a:pt x="874005" y="1390019"/>
                  <a:pt x="892366" y="1355132"/>
                </a:cubicBezTo>
                <a:cubicBezTo>
                  <a:pt x="910727" y="1320245"/>
                  <a:pt x="855643" y="967706"/>
                  <a:pt x="892366" y="947508"/>
                </a:cubicBezTo>
                <a:cubicBezTo>
                  <a:pt x="929089" y="927310"/>
                  <a:pt x="1070472" y="1261488"/>
                  <a:pt x="1112703" y="1233946"/>
                </a:cubicBezTo>
                <a:cubicBezTo>
                  <a:pt x="1154934" y="1206404"/>
                  <a:pt x="1129229" y="778583"/>
                  <a:pt x="1145754" y="782255"/>
                </a:cubicBezTo>
                <a:cubicBezTo>
                  <a:pt x="1162279" y="785927"/>
                  <a:pt x="1175132" y="1298211"/>
                  <a:pt x="1211855" y="1255980"/>
                </a:cubicBezTo>
                <a:cubicBezTo>
                  <a:pt x="1248578" y="1213749"/>
                  <a:pt x="1334877" y="541720"/>
                  <a:pt x="1366091" y="528867"/>
                </a:cubicBezTo>
                <a:cubicBezTo>
                  <a:pt x="1397305" y="516014"/>
                  <a:pt x="1369764" y="1160501"/>
                  <a:pt x="1399142" y="1178862"/>
                </a:cubicBezTo>
                <a:cubicBezTo>
                  <a:pt x="1428520" y="1197224"/>
                  <a:pt x="1494621" y="637200"/>
                  <a:pt x="1542361" y="639036"/>
                </a:cubicBezTo>
                <a:cubicBezTo>
                  <a:pt x="1590101" y="640872"/>
                  <a:pt x="1650693" y="1215585"/>
                  <a:pt x="1685580" y="1189879"/>
                </a:cubicBezTo>
                <a:cubicBezTo>
                  <a:pt x="1720467" y="1164173"/>
                  <a:pt x="1718630" y="512342"/>
                  <a:pt x="1751681" y="484800"/>
                </a:cubicBezTo>
                <a:cubicBezTo>
                  <a:pt x="1784732" y="457258"/>
                  <a:pt x="1826964" y="1094399"/>
                  <a:pt x="1883884" y="1024626"/>
                </a:cubicBezTo>
                <a:cubicBezTo>
                  <a:pt x="1940804" y="954853"/>
                  <a:pt x="2039956" y="119407"/>
                  <a:pt x="2093204" y="66159"/>
                </a:cubicBezTo>
                <a:cubicBezTo>
                  <a:pt x="2146452" y="12911"/>
                  <a:pt x="2150125" y="716154"/>
                  <a:pt x="2203373" y="705137"/>
                </a:cubicBezTo>
                <a:cubicBezTo>
                  <a:pt x="2256621" y="694120"/>
                  <a:pt x="2374134" y="-7288"/>
                  <a:pt x="2412693" y="57"/>
                </a:cubicBezTo>
                <a:cubicBezTo>
                  <a:pt x="2451252" y="7401"/>
                  <a:pt x="2401676" y="730843"/>
                  <a:pt x="2434727" y="749204"/>
                </a:cubicBezTo>
                <a:cubicBezTo>
                  <a:pt x="2467778" y="767566"/>
                  <a:pt x="2581619" y="128587"/>
                  <a:pt x="2610997" y="110226"/>
                </a:cubicBezTo>
                <a:cubicBezTo>
                  <a:pt x="2640375" y="91865"/>
                  <a:pt x="2592636" y="593132"/>
                  <a:pt x="2610997" y="639036"/>
                </a:cubicBezTo>
                <a:cubicBezTo>
                  <a:pt x="2629359" y="684940"/>
                  <a:pt x="2715658" y="321383"/>
                  <a:pt x="2721166" y="385648"/>
                </a:cubicBezTo>
                <a:cubicBezTo>
                  <a:pt x="2726675" y="449913"/>
                  <a:pt x="2618342" y="1004429"/>
                  <a:pt x="2644048" y="1024626"/>
                </a:cubicBezTo>
                <a:cubicBezTo>
                  <a:pt x="2669754" y="1044823"/>
                  <a:pt x="2840515" y="493980"/>
                  <a:pt x="2875402" y="506833"/>
                </a:cubicBezTo>
                <a:cubicBezTo>
                  <a:pt x="2910289" y="519686"/>
                  <a:pt x="2833171" y="1037479"/>
                  <a:pt x="2853368" y="1101744"/>
                </a:cubicBezTo>
                <a:cubicBezTo>
                  <a:pt x="2873565" y="1166009"/>
                  <a:pt x="2961700" y="844684"/>
                  <a:pt x="2996587" y="892424"/>
                </a:cubicBezTo>
                <a:cubicBezTo>
                  <a:pt x="3031474" y="940164"/>
                  <a:pt x="3035147" y="1373494"/>
                  <a:pt x="3062689" y="1388183"/>
                </a:cubicBezTo>
                <a:cubicBezTo>
                  <a:pt x="3090231" y="1402872"/>
                  <a:pt x="3117773" y="978723"/>
                  <a:pt x="3161840" y="980559"/>
                </a:cubicBezTo>
                <a:cubicBezTo>
                  <a:pt x="3205907" y="982395"/>
                  <a:pt x="3288534" y="1435923"/>
                  <a:pt x="3327093" y="1399200"/>
                </a:cubicBezTo>
                <a:cubicBezTo>
                  <a:pt x="3365652" y="1362477"/>
                  <a:pt x="3365653" y="807961"/>
                  <a:pt x="3393195" y="760221"/>
                </a:cubicBezTo>
                <a:cubicBezTo>
                  <a:pt x="3420737" y="712481"/>
                  <a:pt x="3456541" y="912621"/>
                  <a:pt x="3492346" y="1112761"/>
                </a:cubicBezTo>
              </a:path>
            </a:pathLst>
          </a:custGeom>
          <a:noFill/>
          <a:ln w="254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00C35153-695E-D278-E88B-BC37D6B8F870}"/>
              </a:ext>
            </a:extLst>
          </p:cNvPr>
          <p:cNvSpPr/>
          <p:nvPr/>
        </p:nvSpPr>
        <p:spPr>
          <a:xfrm>
            <a:off x="1487277" y="4912717"/>
            <a:ext cx="3470313" cy="1048799"/>
          </a:xfrm>
          <a:custGeom>
            <a:avLst/>
            <a:gdLst>
              <a:gd name="connsiteX0" fmla="*/ 0 w 3470313"/>
              <a:gd name="connsiteY0" fmla="*/ 254194 h 1048799"/>
              <a:gd name="connsiteX1" fmla="*/ 99152 w 3470313"/>
              <a:gd name="connsiteY1" fmla="*/ 33856 h 1048799"/>
              <a:gd name="connsiteX2" fmla="*/ 154236 w 3470313"/>
              <a:gd name="connsiteY2" fmla="*/ 221143 h 1048799"/>
              <a:gd name="connsiteX3" fmla="*/ 319489 w 3470313"/>
              <a:gd name="connsiteY3" fmla="*/ 121991 h 1048799"/>
              <a:gd name="connsiteX4" fmla="*/ 286439 w 3470313"/>
              <a:gd name="connsiteY4" fmla="*/ 364363 h 1048799"/>
              <a:gd name="connsiteX5" fmla="*/ 462709 w 3470313"/>
              <a:gd name="connsiteY5" fmla="*/ 364363 h 1048799"/>
              <a:gd name="connsiteX6" fmla="*/ 396607 w 3470313"/>
              <a:gd name="connsiteY6" fmla="*/ 551649 h 1048799"/>
              <a:gd name="connsiteX7" fmla="*/ 528810 w 3470313"/>
              <a:gd name="connsiteY7" fmla="*/ 573683 h 1048799"/>
              <a:gd name="connsiteX8" fmla="*/ 473725 w 3470313"/>
              <a:gd name="connsiteY8" fmla="*/ 738936 h 1048799"/>
              <a:gd name="connsiteX9" fmla="*/ 605928 w 3470313"/>
              <a:gd name="connsiteY9" fmla="*/ 760970 h 1048799"/>
              <a:gd name="connsiteX10" fmla="*/ 550843 w 3470313"/>
              <a:gd name="connsiteY10" fmla="*/ 970290 h 1048799"/>
              <a:gd name="connsiteX11" fmla="*/ 694063 w 3470313"/>
              <a:gd name="connsiteY11" fmla="*/ 915206 h 1048799"/>
              <a:gd name="connsiteX12" fmla="*/ 793215 w 3470313"/>
              <a:gd name="connsiteY12" fmla="*/ 1047408 h 1048799"/>
              <a:gd name="connsiteX13" fmla="*/ 903383 w 3470313"/>
              <a:gd name="connsiteY13" fmla="*/ 816054 h 1048799"/>
              <a:gd name="connsiteX14" fmla="*/ 1002535 w 3470313"/>
              <a:gd name="connsiteY14" fmla="*/ 860122 h 1048799"/>
              <a:gd name="connsiteX15" fmla="*/ 1013552 w 3470313"/>
              <a:gd name="connsiteY15" fmla="*/ 683852 h 1048799"/>
              <a:gd name="connsiteX16" fmla="*/ 1189822 w 3470313"/>
              <a:gd name="connsiteY16" fmla="*/ 749953 h 1048799"/>
              <a:gd name="connsiteX17" fmla="*/ 1311007 w 3470313"/>
              <a:gd name="connsiteY17" fmla="*/ 540632 h 1048799"/>
              <a:gd name="connsiteX18" fmla="*/ 1465243 w 3470313"/>
              <a:gd name="connsiteY18" fmla="*/ 705885 h 1048799"/>
              <a:gd name="connsiteX19" fmla="*/ 1564395 w 3470313"/>
              <a:gd name="connsiteY19" fmla="*/ 551649 h 1048799"/>
              <a:gd name="connsiteX20" fmla="*/ 1674564 w 3470313"/>
              <a:gd name="connsiteY20" fmla="*/ 650801 h 1048799"/>
              <a:gd name="connsiteX21" fmla="*/ 1729648 w 3470313"/>
              <a:gd name="connsiteY21" fmla="*/ 419447 h 1048799"/>
              <a:gd name="connsiteX22" fmla="*/ 1905918 w 3470313"/>
              <a:gd name="connsiteY22" fmla="*/ 507582 h 1048799"/>
              <a:gd name="connsiteX23" fmla="*/ 1894901 w 3470313"/>
              <a:gd name="connsiteY23" fmla="*/ 276228 h 1048799"/>
              <a:gd name="connsiteX24" fmla="*/ 2049137 w 3470313"/>
              <a:gd name="connsiteY24" fmla="*/ 353346 h 1048799"/>
              <a:gd name="connsiteX25" fmla="*/ 2060154 w 3470313"/>
              <a:gd name="connsiteY25" fmla="*/ 88941 h 1048799"/>
              <a:gd name="connsiteX26" fmla="*/ 2192357 w 3470313"/>
              <a:gd name="connsiteY26" fmla="*/ 177076 h 1048799"/>
              <a:gd name="connsiteX27" fmla="*/ 2269475 w 3470313"/>
              <a:gd name="connsiteY27" fmla="*/ 806 h 1048799"/>
              <a:gd name="connsiteX28" fmla="*/ 2346593 w 3470313"/>
              <a:gd name="connsiteY28" fmla="*/ 133008 h 1048799"/>
              <a:gd name="connsiteX29" fmla="*/ 2478795 w 3470313"/>
              <a:gd name="connsiteY29" fmla="*/ 806 h 1048799"/>
              <a:gd name="connsiteX30" fmla="*/ 2478795 w 3470313"/>
              <a:gd name="connsiteY30" fmla="*/ 210126 h 1048799"/>
              <a:gd name="connsiteX31" fmla="*/ 2677099 w 3470313"/>
              <a:gd name="connsiteY31" fmla="*/ 210126 h 1048799"/>
              <a:gd name="connsiteX32" fmla="*/ 2622015 w 3470313"/>
              <a:gd name="connsiteY32" fmla="*/ 463514 h 1048799"/>
              <a:gd name="connsiteX33" fmla="*/ 2831335 w 3470313"/>
              <a:gd name="connsiteY33" fmla="*/ 496565 h 1048799"/>
              <a:gd name="connsiteX34" fmla="*/ 2677099 w 3470313"/>
              <a:gd name="connsiteY34" fmla="*/ 650801 h 1048799"/>
              <a:gd name="connsiteX35" fmla="*/ 2820318 w 3470313"/>
              <a:gd name="connsiteY35" fmla="*/ 683852 h 1048799"/>
              <a:gd name="connsiteX36" fmla="*/ 2787268 w 3470313"/>
              <a:gd name="connsiteY36" fmla="*/ 882155 h 1048799"/>
              <a:gd name="connsiteX37" fmla="*/ 2952521 w 3470313"/>
              <a:gd name="connsiteY37" fmla="*/ 849105 h 1048799"/>
              <a:gd name="connsiteX38" fmla="*/ 3040656 w 3470313"/>
              <a:gd name="connsiteY38" fmla="*/ 981307 h 1048799"/>
              <a:gd name="connsiteX39" fmla="*/ 3095740 w 3470313"/>
              <a:gd name="connsiteY39" fmla="*/ 805037 h 1048799"/>
              <a:gd name="connsiteX40" fmla="*/ 3249976 w 3470313"/>
              <a:gd name="connsiteY40" fmla="*/ 871138 h 1048799"/>
              <a:gd name="connsiteX41" fmla="*/ 3272010 w 3470313"/>
              <a:gd name="connsiteY41" fmla="*/ 661818 h 1048799"/>
              <a:gd name="connsiteX42" fmla="*/ 3470313 w 3470313"/>
              <a:gd name="connsiteY42" fmla="*/ 771987 h 1048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470313" h="1048799">
                <a:moveTo>
                  <a:pt x="0" y="254194"/>
                </a:moveTo>
                <a:cubicBezTo>
                  <a:pt x="36723" y="146779"/>
                  <a:pt x="73446" y="39364"/>
                  <a:pt x="99152" y="33856"/>
                </a:cubicBezTo>
                <a:cubicBezTo>
                  <a:pt x="124858" y="28348"/>
                  <a:pt x="117513" y="206454"/>
                  <a:pt x="154236" y="221143"/>
                </a:cubicBezTo>
                <a:cubicBezTo>
                  <a:pt x="190959" y="235832"/>
                  <a:pt x="297455" y="98121"/>
                  <a:pt x="319489" y="121991"/>
                </a:cubicBezTo>
                <a:cubicBezTo>
                  <a:pt x="341523" y="145861"/>
                  <a:pt x="262569" y="323968"/>
                  <a:pt x="286439" y="364363"/>
                </a:cubicBezTo>
                <a:cubicBezTo>
                  <a:pt x="310309" y="404758"/>
                  <a:pt x="444348" y="333149"/>
                  <a:pt x="462709" y="364363"/>
                </a:cubicBezTo>
                <a:cubicBezTo>
                  <a:pt x="481070" y="395577"/>
                  <a:pt x="385590" y="516762"/>
                  <a:pt x="396607" y="551649"/>
                </a:cubicBezTo>
                <a:cubicBezTo>
                  <a:pt x="407624" y="586536"/>
                  <a:pt x="515957" y="542469"/>
                  <a:pt x="528810" y="573683"/>
                </a:cubicBezTo>
                <a:cubicBezTo>
                  <a:pt x="541663" y="604897"/>
                  <a:pt x="460872" y="707722"/>
                  <a:pt x="473725" y="738936"/>
                </a:cubicBezTo>
                <a:cubicBezTo>
                  <a:pt x="486578" y="770150"/>
                  <a:pt x="593075" y="722411"/>
                  <a:pt x="605928" y="760970"/>
                </a:cubicBezTo>
                <a:cubicBezTo>
                  <a:pt x="618781" y="799529"/>
                  <a:pt x="536154" y="944584"/>
                  <a:pt x="550843" y="970290"/>
                </a:cubicBezTo>
                <a:cubicBezTo>
                  <a:pt x="565532" y="995996"/>
                  <a:pt x="653668" y="902353"/>
                  <a:pt x="694063" y="915206"/>
                </a:cubicBezTo>
                <a:cubicBezTo>
                  <a:pt x="734458" y="928059"/>
                  <a:pt x="758328" y="1063933"/>
                  <a:pt x="793215" y="1047408"/>
                </a:cubicBezTo>
                <a:cubicBezTo>
                  <a:pt x="828102" y="1030883"/>
                  <a:pt x="868496" y="847268"/>
                  <a:pt x="903383" y="816054"/>
                </a:cubicBezTo>
                <a:cubicBezTo>
                  <a:pt x="938270" y="784840"/>
                  <a:pt x="984174" y="882156"/>
                  <a:pt x="1002535" y="860122"/>
                </a:cubicBezTo>
                <a:cubicBezTo>
                  <a:pt x="1020896" y="838088"/>
                  <a:pt x="982338" y="702213"/>
                  <a:pt x="1013552" y="683852"/>
                </a:cubicBezTo>
                <a:cubicBezTo>
                  <a:pt x="1044766" y="665491"/>
                  <a:pt x="1140246" y="773823"/>
                  <a:pt x="1189822" y="749953"/>
                </a:cubicBezTo>
                <a:cubicBezTo>
                  <a:pt x="1239398" y="726083"/>
                  <a:pt x="1265104" y="547977"/>
                  <a:pt x="1311007" y="540632"/>
                </a:cubicBezTo>
                <a:cubicBezTo>
                  <a:pt x="1356911" y="533287"/>
                  <a:pt x="1423012" y="704049"/>
                  <a:pt x="1465243" y="705885"/>
                </a:cubicBezTo>
                <a:cubicBezTo>
                  <a:pt x="1507474" y="707721"/>
                  <a:pt x="1529508" y="560830"/>
                  <a:pt x="1564395" y="551649"/>
                </a:cubicBezTo>
                <a:cubicBezTo>
                  <a:pt x="1599282" y="542468"/>
                  <a:pt x="1647022" y="672835"/>
                  <a:pt x="1674564" y="650801"/>
                </a:cubicBezTo>
                <a:cubicBezTo>
                  <a:pt x="1702106" y="628767"/>
                  <a:pt x="1691089" y="443317"/>
                  <a:pt x="1729648" y="419447"/>
                </a:cubicBezTo>
                <a:cubicBezTo>
                  <a:pt x="1768207" y="395577"/>
                  <a:pt x="1878376" y="531452"/>
                  <a:pt x="1905918" y="507582"/>
                </a:cubicBezTo>
                <a:cubicBezTo>
                  <a:pt x="1933460" y="483712"/>
                  <a:pt x="1871031" y="301934"/>
                  <a:pt x="1894901" y="276228"/>
                </a:cubicBezTo>
                <a:cubicBezTo>
                  <a:pt x="1918771" y="250522"/>
                  <a:pt x="2021595" y="384561"/>
                  <a:pt x="2049137" y="353346"/>
                </a:cubicBezTo>
                <a:cubicBezTo>
                  <a:pt x="2076679" y="322132"/>
                  <a:pt x="2036284" y="118319"/>
                  <a:pt x="2060154" y="88941"/>
                </a:cubicBezTo>
                <a:cubicBezTo>
                  <a:pt x="2084024" y="59563"/>
                  <a:pt x="2157470" y="191765"/>
                  <a:pt x="2192357" y="177076"/>
                </a:cubicBezTo>
                <a:cubicBezTo>
                  <a:pt x="2227244" y="162387"/>
                  <a:pt x="2243769" y="8151"/>
                  <a:pt x="2269475" y="806"/>
                </a:cubicBezTo>
                <a:cubicBezTo>
                  <a:pt x="2295181" y="-6539"/>
                  <a:pt x="2311706" y="133008"/>
                  <a:pt x="2346593" y="133008"/>
                </a:cubicBezTo>
                <a:cubicBezTo>
                  <a:pt x="2381480" y="133008"/>
                  <a:pt x="2456761" y="-12047"/>
                  <a:pt x="2478795" y="806"/>
                </a:cubicBezTo>
                <a:cubicBezTo>
                  <a:pt x="2500829" y="13659"/>
                  <a:pt x="2445744" y="175239"/>
                  <a:pt x="2478795" y="210126"/>
                </a:cubicBezTo>
                <a:cubicBezTo>
                  <a:pt x="2511846" y="245013"/>
                  <a:pt x="2653229" y="167895"/>
                  <a:pt x="2677099" y="210126"/>
                </a:cubicBezTo>
                <a:cubicBezTo>
                  <a:pt x="2700969" y="252357"/>
                  <a:pt x="2596309" y="415774"/>
                  <a:pt x="2622015" y="463514"/>
                </a:cubicBezTo>
                <a:cubicBezTo>
                  <a:pt x="2647721" y="511254"/>
                  <a:pt x="2822154" y="465350"/>
                  <a:pt x="2831335" y="496565"/>
                </a:cubicBezTo>
                <a:cubicBezTo>
                  <a:pt x="2840516" y="527780"/>
                  <a:pt x="2678935" y="619587"/>
                  <a:pt x="2677099" y="650801"/>
                </a:cubicBezTo>
                <a:cubicBezTo>
                  <a:pt x="2675263" y="682015"/>
                  <a:pt x="2801957" y="645293"/>
                  <a:pt x="2820318" y="683852"/>
                </a:cubicBezTo>
                <a:cubicBezTo>
                  <a:pt x="2838679" y="722411"/>
                  <a:pt x="2765234" y="854613"/>
                  <a:pt x="2787268" y="882155"/>
                </a:cubicBezTo>
                <a:cubicBezTo>
                  <a:pt x="2809302" y="909697"/>
                  <a:pt x="2910290" y="832580"/>
                  <a:pt x="2952521" y="849105"/>
                </a:cubicBezTo>
                <a:cubicBezTo>
                  <a:pt x="2994752" y="865630"/>
                  <a:pt x="3016786" y="988652"/>
                  <a:pt x="3040656" y="981307"/>
                </a:cubicBezTo>
                <a:cubicBezTo>
                  <a:pt x="3064526" y="973962"/>
                  <a:pt x="3060853" y="823398"/>
                  <a:pt x="3095740" y="805037"/>
                </a:cubicBezTo>
                <a:cubicBezTo>
                  <a:pt x="3130627" y="786676"/>
                  <a:pt x="3220598" y="895008"/>
                  <a:pt x="3249976" y="871138"/>
                </a:cubicBezTo>
                <a:cubicBezTo>
                  <a:pt x="3279354" y="847268"/>
                  <a:pt x="3235287" y="678343"/>
                  <a:pt x="3272010" y="661818"/>
                </a:cubicBezTo>
                <a:cubicBezTo>
                  <a:pt x="3308733" y="645293"/>
                  <a:pt x="3389523" y="708640"/>
                  <a:pt x="3470313" y="771987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4B707B0E-47AE-F508-1751-409D719A0047}"/>
              </a:ext>
            </a:extLst>
          </p:cNvPr>
          <p:cNvSpPr/>
          <p:nvPr/>
        </p:nvSpPr>
        <p:spPr>
          <a:xfrm>
            <a:off x="3040655" y="2853252"/>
            <a:ext cx="4594034" cy="837399"/>
          </a:xfrm>
          <a:custGeom>
            <a:avLst/>
            <a:gdLst>
              <a:gd name="connsiteX0" fmla="*/ 0 w 4594034"/>
              <a:gd name="connsiteY0" fmla="*/ 837399 h 837399"/>
              <a:gd name="connsiteX1" fmla="*/ 694063 w 4594034"/>
              <a:gd name="connsiteY1" fmla="*/ 117 h 837399"/>
              <a:gd name="connsiteX2" fmla="*/ 1454227 w 4594034"/>
              <a:gd name="connsiteY2" fmla="*/ 771297 h 837399"/>
              <a:gd name="connsiteX3" fmla="*/ 2104222 w 4594034"/>
              <a:gd name="connsiteY3" fmla="*/ 88252 h 837399"/>
              <a:gd name="connsiteX4" fmla="*/ 2699133 w 4594034"/>
              <a:gd name="connsiteY4" fmla="*/ 727230 h 837399"/>
              <a:gd name="connsiteX5" fmla="*/ 3327094 w 4594034"/>
              <a:gd name="connsiteY5" fmla="*/ 187403 h 837399"/>
              <a:gd name="connsiteX6" fmla="*/ 3877938 w 4594034"/>
              <a:gd name="connsiteY6" fmla="*/ 683162 h 837399"/>
              <a:gd name="connsiteX7" fmla="*/ 4241494 w 4594034"/>
              <a:gd name="connsiteY7" fmla="*/ 396724 h 837399"/>
              <a:gd name="connsiteX8" fmla="*/ 4594034 w 4594034"/>
              <a:gd name="connsiteY8" fmla="*/ 396724 h 83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4034" h="837399">
                <a:moveTo>
                  <a:pt x="0" y="837399"/>
                </a:moveTo>
                <a:cubicBezTo>
                  <a:pt x="225846" y="424266"/>
                  <a:pt x="451692" y="11134"/>
                  <a:pt x="694063" y="117"/>
                </a:cubicBezTo>
                <a:cubicBezTo>
                  <a:pt x="936434" y="-10900"/>
                  <a:pt x="1219201" y="756608"/>
                  <a:pt x="1454227" y="771297"/>
                </a:cubicBezTo>
                <a:cubicBezTo>
                  <a:pt x="1689254" y="785986"/>
                  <a:pt x="1896738" y="95596"/>
                  <a:pt x="2104222" y="88252"/>
                </a:cubicBezTo>
                <a:cubicBezTo>
                  <a:pt x="2311706" y="80908"/>
                  <a:pt x="2495321" y="710705"/>
                  <a:pt x="2699133" y="727230"/>
                </a:cubicBezTo>
                <a:cubicBezTo>
                  <a:pt x="2902945" y="743755"/>
                  <a:pt x="3130627" y="194748"/>
                  <a:pt x="3327094" y="187403"/>
                </a:cubicBezTo>
                <a:cubicBezTo>
                  <a:pt x="3523562" y="180058"/>
                  <a:pt x="3725538" y="648275"/>
                  <a:pt x="3877938" y="683162"/>
                </a:cubicBezTo>
                <a:cubicBezTo>
                  <a:pt x="4030338" y="718049"/>
                  <a:pt x="4122145" y="444464"/>
                  <a:pt x="4241494" y="396724"/>
                </a:cubicBezTo>
                <a:cubicBezTo>
                  <a:pt x="4360843" y="348984"/>
                  <a:pt x="4477438" y="372854"/>
                  <a:pt x="4594034" y="396724"/>
                </a:cubicBezTo>
              </a:path>
            </a:pathLst>
          </a:custGeom>
          <a:noFill/>
          <a:ln w="38100">
            <a:headEnd w="lg" len="med"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B931B063-082F-027F-5730-DAB6C7721C2E}"/>
              </a:ext>
            </a:extLst>
          </p:cNvPr>
          <p:cNvSpPr/>
          <p:nvPr/>
        </p:nvSpPr>
        <p:spPr>
          <a:xfrm>
            <a:off x="8079698" y="2412775"/>
            <a:ext cx="2038663" cy="1889402"/>
          </a:xfrm>
          <a:custGeom>
            <a:avLst/>
            <a:gdLst>
              <a:gd name="connsiteX0" fmla="*/ 0 w 2038663"/>
              <a:gd name="connsiteY0" fmla="*/ 1694530 h 1889402"/>
              <a:gd name="connsiteX1" fmla="*/ 104932 w 2038663"/>
              <a:gd name="connsiteY1" fmla="*/ 641 h 1889402"/>
              <a:gd name="connsiteX2" fmla="*/ 164892 w 2038663"/>
              <a:gd name="connsiteY2" fmla="*/ 1859422 h 1889402"/>
              <a:gd name="connsiteX3" fmla="*/ 254833 w 2038663"/>
              <a:gd name="connsiteY3" fmla="*/ 15632 h 1889402"/>
              <a:gd name="connsiteX4" fmla="*/ 329784 w 2038663"/>
              <a:gd name="connsiteY4" fmla="*/ 1889402 h 1889402"/>
              <a:gd name="connsiteX5" fmla="*/ 434715 w 2038663"/>
              <a:gd name="connsiteY5" fmla="*/ 15632 h 1889402"/>
              <a:gd name="connsiteX6" fmla="*/ 524656 w 2038663"/>
              <a:gd name="connsiteY6" fmla="*/ 1709520 h 1889402"/>
              <a:gd name="connsiteX7" fmla="*/ 629587 w 2038663"/>
              <a:gd name="connsiteY7" fmla="*/ 75592 h 1889402"/>
              <a:gd name="connsiteX8" fmla="*/ 719528 w 2038663"/>
              <a:gd name="connsiteY8" fmla="*/ 1649559 h 1889402"/>
              <a:gd name="connsiteX9" fmla="*/ 854440 w 2038663"/>
              <a:gd name="connsiteY9" fmla="*/ 45612 h 1889402"/>
              <a:gd name="connsiteX10" fmla="*/ 944381 w 2038663"/>
              <a:gd name="connsiteY10" fmla="*/ 1664550 h 1889402"/>
              <a:gd name="connsiteX11" fmla="*/ 1094282 w 2038663"/>
              <a:gd name="connsiteY11" fmla="*/ 30622 h 1889402"/>
              <a:gd name="connsiteX12" fmla="*/ 1184223 w 2038663"/>
              <a:gd name="connsiteY12" fmla="*/ 1514648 h 1889402"/>
              <a:gd name="connsiteX13" fmla="*/ 1319135 w 2038663"/>
              <a:gd name="connsiteY13" fmla="*/ 105573 h 1889402"/>
              <a:gd name="connsiteX14" fmla="*/ 1439056 w 2038663"/>
              <a:gd name="connsiteY14" fmla="*/ 1439697 h 1889402"/>
              <a:gd name="connsiteX15" fmla="*/ 1514007 w 2038663"/>
              <a:gd name="connsiteY15" fmla="*/ 90582 h 1889402"/>
              <a:gd name="connsiteX16" fmla="*/ 1573968 w 2038663"/>
              <a:gd name="connsiteY16" fmla="*/ 1559618 h 1889402"/>
              <a:gd name="connsiteX17" fmla="*/ 1678899 w 2038663"/>
              <a:gd name="connsiteY17" fmla="*/ 75592 h 1889402"/>
              <a:gd name="connsiteX18" fmla="*/ 1738859 w 2038663"/>
              <a:gd name="connsiteY18" fmla="*/ 1364746 h 1889402"/>
              <a:gd name="connsiteX19" fmla="*/ 1798820 w 2038663"/>
              <a:gd name="connsiteY19" fmla="*/ 690189 h 1889402"/>
              <a:gd name="connsiteX20" fmla="*/ 2038663 w 2038663"/>
              <a:gd name="connsiteY20" fmla="*/ 675199 h 188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38663" h="1889402">
                <a:moveTo>
                  <a:pt x="0" y="1694530"/>
                </a:moveTo>
                <a:cubicBezTo>
                  <a:pt x="38725" y="833844"/>
                  <a:pt x="77450" y="-26841"/>
                  <a:pt x="104932" y="641"/>
                </a:cubicBezTo>
                <a:cubicBezTo>
                  <a:pt x="132414" y="28123"/>
                  <a:pt x="139909" y="1856924"/>
                  <a:pt x="164892" y="1859422"/>
                </a:cubicBezTo>
                <a:cubicBezTo>
                  <a:pt x="189876" y="1861921"/>
                  <a:pt x="227351" y="10635"/>
                  <a:pt x="254833" y="15632"/>
                </a:cubicBezTo>
                <a:cubicBezTo>
                  <a:pt x="282315" y="20629"/>
                  <a:pt x="299804" y="1889402"/>
                  <a:pt x="329784" y="1889402"/>
                </a:cubicBezTo>
                <a:cubicBezTo>
                  <a:pt x="359764" y="1889402"/>
                  <a:pt x="402236" y="45612"/>
                  <a:pt x="434715" y="15632"/>
                </a:cubicBezTo>
                <a:cubicBezTo>
                  <a:pt x="467194" y="-14348"/>
                  <a:pt x="492177" y="1699527"/>
                  <a:pt x="524656" y="1709520"/>
                </a:cubicBezTo>
                <a:cubicBezTo>
                  <a:pt x="557135" y="1719513"/>
                  <a:pt x="597108" y="85585"/>
                  <a:pt x="629587" y="75592"/>
                </a:cubicBezTo>
                <a:cubicBezTo>
                  <a:pt x="662066" y="65598"/>
                  <a:pt x="682052" y="1654556"/>
                  <a:pt x="719528" y="1649559"/>
                </a:cubicBezTo>
                <a:cubicBezTo>
                  <a:pt x="757004" y="1644562"/>
                  <a:pt x="816965" y="43114"/>
                  <a:pt x="854440" y="45612"/>
                </a:cubicBezTo>
                <a:cubicBezTo>
                  <a:pt x="891915" y="48110"/>
                  <a:pt x="904407" y="1667048"/>
                  <a:pt x="944381" y="1664550"/>
                </a:cubicBezTo>
                <a:cubicBezTo>
                  <a:pt x="984355" y="1662052"/>
                  <a:pt x="1054308" y="55606"/>
                  <a:pt x="1094282" y="30622"/>
                </a:cubicBezTo>
                <a:cubicBezTo>
                  <a:pt x="1134256" y="5638"/>
                  <a:pt x="1146748" y="1502156"/>
                  <a:pt x="1184223" y="1514648"/>
                </a:cubicBezTo>
                <a:cubicBezTo>
                  <a:pt x="1221698" y="1527140"/>
                  <a:pt x="1276663" y="118065"/>
                  <a:pt x="1319135" y="105573"/>
                </a:cubicBezTo>
                <a:cubicBezTo>
                  <a:pt x="1361607" y="93081"/>
                  <a:pt x="1406577" y="1442196"/>
                  <a:pt x="1439056" y="1439697"/>
                </a:cubicBezTo>
                <a:cubicBezTo>
                  <a:pt x="1471535" y="1437198"/>
                  <a:pt x="1491522" y="70595"/>
                  <a:pt x="1514007" y="90582"/>
                </a:cubicBezTo>
                <a:cubicBezTo>
                  <a:pt x="1536492" y="110569"/>
                  <a:pt x="1546486" y="1562116"/>
                  <a:pt x="1573968" y="1559618"/>
                </a:cubicBezTo>
                <a:cubicBezTo>
                  <a:pt x="1601450" y="1557120"/>
                  <a:pt x="1651417" y="108071"/>
                  <a:pt x="1678899" y="75592"/>
                </a:cubicBezTo>
                <a:cubicBezTo>
                  <a:pt x="1706381" y="43113"/>
                  <a:pt x="1718872" y="1262313"/>
                  <a:pt x="1738859" y="1364746"/>
                </a:cubicBezTo>
                <a:cubicBezTo>
                  <a:pt x="1758846" y="1467179"/>
                  <a:pt x="1748853" y="805113"/>
                  <a:pt x="1798820" y="690189"/>
                </a:cubicBezTo>
                <a:cubicBezTo>
                  <a:pt x="1848787" y="575265"/>
                  <a:pt x="1943725" y="625232"/>
                  <a:pt x="2038663" y="675199"/>
                </a:cubicBezTo>
              </a:path>
            </a:pathLst>
          </a:custGeom>
          <a:noFill/>
          <a:ln w="38100"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063D812-5341-B661-D59E-ABCF9EB8F25F}"/>
              </a:ext>
            </a:extLst>
          </p:cNvPr>
          <p:cNvCxnSpPr/>
          <p:nvPr/>
        </p:nvCxnSpPr>
        <p:spPr>
          <a:xfrm flipH="1">
            <a:off x="6400800" y="2599981"/>
            <a:ext cx="1678898" cy="57287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3E94027-C922-4380-AE0A-20FB716C5837}"/>
              </a:ext>
            </a:extLst>
          </p:cNvPr>
          <p:cNvCxnSpPr>
            <a:cxnSpLocks/>
          </p:cNvCxnSpPr>
          <p:nvPr/>
        </p:nvCxnSpPr>
        <p:spPr>
          <a:xfrm flipH="1">
            <a:off x="5519451" y="2599981"/>
            <a:ext cx="2467778" cy="47372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C47E06A-45B1-5C61-8746-9DA9EFD47181}"/>
              </a:ext>
            </a:extLst>
          </p:cNvPr>
          <p:cNvCxnSpPr>
            <a:cxnSpLocks/>
          </p:cNvCxnSpPr>
          <p:nvPr/>
        </p:nvCxnSpPr>
        <p:spPr>
          <a:xfrm flipH="1">
            <a:off x="4329629" y="2599981"/>
            <a:ext cx="3750069" cy="3525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3F47C6F-D78E-025F-BAEC-CA70D99D2FDF}"/>
              </a:ext>
            </a:extLst>
          </p:cNvPr>
          <p:cNvCxnSpPr>
            <a:cxnSpLocks/>
          </p:cNvCxnSpPr>
          <p:nvPr/>
        </p:nvCxnSpPr>
        <p:spPr>
          <a:xfrm>
            <a:off x="7320392" y="3692460"/>
            <a:ext cx="1146192" cy="40480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DEBF99D-2DD6-7AD0-7C44-38F36A0A711B}"/>
              </a:ext>
            </a:extLst>
          </p:cNvPr>
          <p:cNvCxnSpPr>
            <a:cxnSpLocks/>
          </p:cNvCxnSpPr>
          <p:nvPr/>
        </p:nvCxnSpPr>
        <p:spPr>
          <a:xfrm>
            <a:off x="6367643" y="3670565"/>
            <a:ext cx="1712055" cy="39163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880CEAF-BA69-D10C-46D8-B0C8447D059C}"/>
              </a:ext>
            </a:extLst>
          </p:cNvPr>
          <p:cNvCxnSpPr>
            <a:cxnSpLocks/>
          </p:cNvCxnSpPr>
          <p:nvPr/>
        </p:nvCxnSpPr>
        <p:spPr>
          <a:xfrm flipH="1">
            <a:off x="3922005" y="3777245"/>
            <a:ext cx="1013552" cy="1022639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63C569F-3274-4F83-BE0C-F4F399510C09}"/>
              </a:ext>
            </a:extLst>
          </p:cNvPr>
          <p:cNvCxnSpPr>
            <a:cxnSpLocks/>
          </p:cNvCxnSpPr>
          <p:nvPr/>
        </p:nvCxnSpPr>
        <p:spPr>
          <a:xfrm flipH="1">
            <a:off x="8494701" y="4151378"/>
            <a:ext cx="271068" cy="80439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84F5F73-4D82-6EF4-A054-239938F8FF59}"/>
              </a:ext>
            </a:extLst>
          </p:cNvPr>
          <p:cNvCxnSpPr>
            <a:cxnSpLocks/>
          </p:cNvCxnSpPr>
          <p:nvPr/>
        </p:nvCxnSpPr>
        <p:spPr>
          <a:xfrm>
            <a:off x="4557312" y="5147947"/>
            <a:ext cx="1953657" cy="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86BA04D-77E8-3DB3-02E1-D0B6CFA4F028}"/>
              </a:ext>
            </a:extLst>
          </p:cNvPr>
          <p:cNvSpPr txBox="1"/>
          <p:nvPr/>
        </p:nvSpPr>
        <p:spPr>
          <a:xfrm>
            <a:off x="292849" y="4139354"/>
            <a:ext cx="367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 variability generated through intrinsically turbulent disc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4988B4-327C-4F3B-0772-9847DF511692}"/>
              </a:ext>
            </a:extLst>
          </p:cNvPr>
          <p:cNvSpPr txBox="1"/>
          <p:nvPr/>
        </p:nvSpPr>
        <p:spPr>
          <a:xfrm>
            <a:off x="1874685" y="1922003"/>
            <a:ext cx="367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Reverberation imprints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weak but fast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signal in the optical/UV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005A4E3-DB07-F3ED-3379-8CDAFBC29744}"/>
              </a:ext>
            </a:extLst>
          </p:cNvPr>
          <p:cNvSpPr txBox="1"/>
          <p:nvPr/>
        </p:nvSpPr>
        <p:spPr>
          <a:xfrm>
            <a:off x="8173356" y="1644750"/>
            <a:ext cx="367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variability generated within the X-ray corona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7277350-22DE-BE64-DE87-25F7B749A598}"/>
              </a:ext>
            </a:extLst>
          </p:cNvPr>
          <p:cNvSpPr txBox="1"/>
          <p:nvPr/>
        </p:nvSpPr>
        <p:spPr>
          <a:xfrm>
            <a:off x="4384067" y="4222256"/>
            <a:ext cx="2673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Propagation + UV seed photons imprint a slow signal in the X-ray</a:t>
            </a:r>
          </a:p>
        </p:txBody>
      </p:sp>
    </p:spTree>
    <p:extLst>
      <p:ext uri="{BB962C8B-B14F-4D97-AF65-F5344CB8AC3E}">
        <p14:creationId xmlns:p14="http://schemas.microsoft.com/office/powerpoint/2010/main" val="3764787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F72E98-F61D-FC40-899F-ECD9D6CF8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CDC396-3407-465C-358B-97751E34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87C4CD-0374-7771-4699-4B6796A92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AGN variability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FBE47F-F526-C355-8A8A-AD1D6B91E63D}"/>
              </a:ext>
            </a:extLst>
          </p:cNvPr>
          <p:cNvSpPr txBox="1"/>
          <p:nvPr/>
        </p:nvSpPr>
        <p:spPr>
          <a:xfrm>
            <a:off x="0" y="42867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EE732029-F97D-B2C1-7388-DD671A092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12192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45CF57-432A-508C-D111-C4BB270B9AA9}"/>
              </a:ext>
            </a:extLst>
          </p:cNvPr>
          <p:cNvSpPr txBox="1"/>
          <p:nvPr/>
        </p:nvSpPr>
        <p:spPr>
          <a:xfrm>
            <a:off x="5849956" y="806826"/>
            <a:ext cx="4737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 core from raid variability intrinsic to the corona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5B8418-D2B4-7B8D-D818-5402A46BF2EA}"/>
              </a:ext>
            </a:extLst>
          </p:cNvPr>
          <p:cNvSpPr txBox="1"/>
          <p:nvPr/>
        </p:nvSpPr>
        <p:spPr>
          <a:xfrm>
            <a:off x="7080173" y="5942635"/>
            <a:ext cx="473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 base from UV disc modulations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11393A-A349-1099-10EB-321030D61EE8}"/>
              </a:ext>
            </a:extLst>
          </p:cNvPr>
          <p:cNvSpPr txBox="1"/>
          <p:nvPr/>
        </p:nvSpPr>
        <p:spPr>
          <a:xfrm>
            <a:off x="1955494" y="5861143"/>
            <a:ext cx="4737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Intrinsically slow variations in the disc naturally give broad ACFs in the optical/UV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FCAA708-B9CC-FDE7-2112-97AF1CE79235}"/>
              </a:ext>
            </a:extLst>
          </p:cNvPr>
          <p:cNvCxnSpPr/>
          <p:nvPr/>
        </p:nvCxnSpPr>
        <p:spPr>
          <a:xfrm flipV="1">
            <a:off x="6345716" y="3602516"/>
            <a:ext cx="1872866" cy="242371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5CB5D3-E76B-EE93-5D22-61504E2576A3}"/>
              </a:ext>
            </a:extLst>
          </p:cNvPr>
          <p:cNvCxnSpPr>
            <a:cxnSpLocks/>
          </p:cNvCxnSpPr>
          <p:nvPr/>
        </p:nvCxnSpPr>
        <p:spPr>
          <a:xfrm flipV="1">
            <a:off x="8606008" y="5033442"/>
            <a:ext cx="196469" cy="90919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4C080C2-DBA4-274A-DED7-E1E571CF68FB}"/>
              </a:ext>
            </a:extLst>
          </p:cNvPr>
          <p:cNvCxnSpPr>
            <a:cxnSpLocks/>
          </p:cNvCxnSpPr>
          <p:nvPr/>
        </p:nvCxnSpPr>
        <p:spPr>
          <a:xfrm>
            <a:off x="8101987" y="1318598"/>
            <a:ext cx="1262350" cy="211040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6C45E7B-E6A6-1D25-D9D2-D6CFA9878F7A}"/>
              </a:ext>
            </a:extLst>
          </p:cNvPr>
          <p:cNvSpPr txBox="1"/>
          <p:nvPr/>
        </p:nvSpPr>
        <p:spPr>
          <a:xfrm>
            <a:off x="5808887" y="1588528"/>
            <a:ext cx="277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X-ray (1.5-10 keV)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A6F069-8D0C-4571-F0B3-41E79EB341CF}"/>
              </a:ext>
            </a:extLst>
          </p:cNvPr>
          <p:cNvSpPr txBox="1"/>
          <p:nvPr/>
        </p:nvSpPr>
        <p:spPr>
          <a:xfrm>
            <a:off x="6345716" y="3429000"/>
            <a:ext cx="277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918C9"/>
                </a:solidFill>
              </a:rPr>
              <a:t>UVW2</a:t>
            </a:r>
            <a:r>
              <a:rPr lang="en-GB" b="1" dirty="0">
                <a:solidFill>
                  <a:srgbClr val="0070C0"/>
                </a:solidFill>
              </a:rPr>
              <a:t>, </a:t>
            </a:r>
            <a:r>
              <a:rPr lang="en-GB" b="1" dirty="0">
                <a:solidFill>
                  <a:srgbClr val="00B050"/>
                </a:solidFill>
              </a:rPr>
              <a:t>B</a:t>
            </a:r>
            <a:r>
              <a:rPr lang="en-GB" b="1" dirty="0">
                <a:solidFill>
                  <a:srgbClr val="0070C0"/>
                </a:solidFill>
              </a:rPr>
              <a:t>, </a:t>
            </a:r>
            <a:r>
              <a:rPr lang="en-GB" b="1" dirty="0">
                <a:solidFill>
                  <a:srgbClr val="FF8D00"/>
                </a:solidFill>
              </a:rPr>
              <a:t>V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20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6BF25-3767-4A12-5DD0-45EB34D98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913169-4BB9-B91F-2A4E-5905EBBEC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E1AD8-20EA-3B7A-D653-4A1A735C1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6E3472-CCF9-E6FE-5D64-415B793F9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AGN variability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1F2E2F-84C2-E2CD-EFEA-7ED7C91DC4D4}"/>
              </a:ext>
            </a:extLst>
          </p:cNvPr>
          <p:cNvSpPr txBox="1"/>
          <p:nvPr/>
        </p:nvSpPr>
        <p:spPr>
          <a:xfrm>
            <a:off x="0" y="42867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pic>
        <p:nvPicPr>
          <p:cNvPr id="3" name="Picture 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B36A1F66-E735-E829-A7D4-9E1276982A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441" r="7469" b="3082"/>
          <a:stretch>
            <a:fillRect/>
          </a:stretch>
        </p:blipFill>
        <p:spPr>
          <a:xfrm>
            <a:off x="2715736" y="945486"/>
            <a:ext cx="6345791" cy="58619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F2EA2B-6C83-F4CC-CE6E-106F82D7822B}"/>
              </a:ext>
            </a:extLst>
          </p:cNvPr>
          <p:cNvSpPr txBox="1"/>
          <p:nvPr/>
        </p:nvSpPr>
        <p:spPr>
          <a:xfrm>
            <a:off x="3668617" y="5475383"/>
            <a:ext cx="186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HX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UVW2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DD779-F580-ADB3-596B-3E90FA478BD5}"/>
              </a:ext>
            </a:extLst>
          </p:cNvPr>
          <p:cNvSpPr txBox="1"/>
          <p:nvPr/>
        </p:nvSpPr>
        <p:spPr>
          <a:xfrm>
            <a:off x="9061527" y="65951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 coronal variability giving high frequency bump in HX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5C5A0-6776-7485-BCE4-21774202AC4A}"/>
              </a:ext>
            </a:extLst>
          </p:cNvPr>
          <p:cNvSpPr txBox="1"/>
          <p:nvPr/>
        </p:nvSpPr>
        <p:spPr>
          <a:xfrm>
            <a:off x="343282" y="1461905"/>
            <a:ext cx="2443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frequency disc variability dominating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also modulating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51303A-BC65-999D-BA25-B69ECCD8F05F}"/>
              </a:ext>
            </a:extLst>
          </p:cNvPr>
          <p:cNvSpPr txBox="1"/>
          <p:nvPr/>
        </p:nvSpPr>
        <p:spPr>
          <a:xfrm>
            <a:off x="8990072" y="3594990"/>
            <a:ext cx="2443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Reverberation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gives weak high frequency bump in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UVW2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7916E9-1E11-0630-1121-A7F7F07EB045}"/>
              </a:ext>
            </a:extLst>
          </p:cNvPr>
          <p:cNvCxnSpPr>
            <a:cxnSpLocks/>
          </p:cNvCxnSpPr>
          <p:nvPr/>
        </p:nvCxnSpPr>
        <p:spPr>
          <a:xfrm flipV="1">
            <a:off x="2379643" y="1582840"/>
            <a:ext cx="2010540" cy="719685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DFDD7F-5815-15BD-2F18-1E47A3C0761A}"/>
              </a:ext>
            </a:extLst>
          </p:cNvPr>
          <p:cNvCxnSpPr>
            <a:cxnSpLocks/>
          </p:cNvCxnSpPr>
          <p:nvPr/>
        </p:nvCxnSpPr>
        <p:spPr>
          <a:xfrm flipH="1">
            <a:off x="8086381" y="4197427"/>
            <a:ext cx="903691" cy="605927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82A6D96-748F-4D29-3CE1-EED59C866896}"/>
              </a:ext>
            </a:extLst>
          </p:cNvPr>
          <p:cNvCxnSpPr>
            <a:cxnSpLocks/>
          </p:cNvCxnSpPr>
          <p:nvPr/>
        </p:nvCxnSpPr>
        <p:spPr>
          <a:xfrm flipH="1">
            <a:off x="8086381" y="1042510"/>
            <a:ext cx="975146" cy="924765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511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91328-F1F8-7C2C-E352-6F86F3206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4D63F1D-9464-4813-F3A6-ADF688353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836" y="633965"/>
            <a:ext cx="5935799" cy="593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8E9C85-C839-E8A9-9040-F63BA16A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shagen@sissa.it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50E3D-CC57-D62C-5410-BF1015864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C888F3A-6AE6-E424-07C9-29502157A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AGN variability - Predictions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DFEDD6-23B4-A403-2117-718507F368DA}"/>
              </a:ext>
            </a:extLst>
          </p:cNvPr>
          <p:cNvSpPr txBox="1"/>
          <p:nvPr/>
        </p:nvSpPr>
        <p:spPr>
          <a:xfrm>
            <a:off x="0" y="42867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A11022-DF45-1829-A98B-D9BF94F939F5}"/>
              </a:ext>
            </a:extLst>
          </p:cNvPr>
          <p:cNvSpPr txBox="1"/>
          <p:nvPr/>
        </p:nvSpPr>
        <p:spPr>
          <a:xfrm>
            <a:off x="615895" y="1413107"/>
            <a:ext cx="3935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frequency disc moving inwards (seed photons + propagation) gives </a:t>
            </a:r>
            <a:r>
              <a:rPr lang="en-US" b="1" dirty="0">
                <a:solidFill>
                  <a:srgbClr val="F918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UVW2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leading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HX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5067FCA-41B6-4CA0-EECD-39ED25EDB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4" y="2189339"/>
            <a:ext cx="5170072" cy="206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BC0C72D-8E60-1EB4-D44B-423E1B7EC71E}"/>
              </a:ext>
            </a:extLst>
          </p:cNvPr>
          <p:cNvCxnSpPr/>
          <p:nvPr/>
        </p:nvCxnSpPr>
        <p:spPr>
          <a:xfrm>
            <a:off x="1972355" y="3162449"/>
            <a:ext cx="2408837" cy="0"/>
          </a:xfrm>
          <a:prstGeom prst="straightConnector1">
            <a:avLst/>
          </a:prstGeom>
          <a:ln w="38100">
            <a:solidFill>
              <a:srgbClr val="F918C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4F12EB0-74A7-AED0-2EF5-42627A394498}"/>
              </a:ext>
            </a:extLst>
          </p:cNvPr>
          <p:cNvCxnSpPr>
            <a:cxnSpLocks/>
          </p:cNvCxnSpPr>
          <p:nvPr/>
        </p:nvCxnSpPr>
        <p:spPr>
          <a:xfrm flipH="1" flipV="1">
            <a:off x="1972355" y="3382970"/>
            <a:ext cx="2321853" cy="12996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6F2A8EB-DF11-D8BE-7DB2-19CE0BD176EF}"/>
              </a:ext>
            </a:extLst>
          </p:cNvPr>
          <p:cNvSpPr txBox="1"/>
          <p:nvPr/>
        </p:nvSpPr>
        <p:spPr>
          <a:xfrm>
            <a:off x="615895" y="4334073"/>
            <a:ext cx="393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Fast X-ray variability reverberating outwards gives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HX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leading </a:t>
            </a:r>
            <a:r>
              <a:rPr lang="en-US" b="1" dirty="0">
                <a:solidFill>
                  <a:srgbClr val="F918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UVW2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7302440-A1A5-7B1E-79CC-BE707B5B66D5}"/>
              </a:ext>
            </a:extLst>
          </p:cNvPr>
          <p:cNvCxnSpPr>
            <a:cxnSpLocks/>
          </p:cNvCxnSpPr>
          <p:nvPr/>
        </p:nvCxnSpPr>
        <p:spPr>
          <a:xfrm>
            <a:off x="4550941" y="1890836"/>
            <a:ext cx="2058203" cy="445601"/>
          </a:xfrm>
          <a:prstGeom prst="straightConnector1">
            <a:avLst/>
          </a:prstGeom>
          <a:ln w="38100">
            <a:solidFill>
              <a:srgbClr val="F918C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E9F1E2B-159D-1AE3-0B9B-3FF7D491211D}"/>
              </a:ext>
            </a:extLst>
          </p:cNvPr>
          <p:cNvCxnSpPr>
            <a:cxnSpLocks/>
          </p:cNvCxnSpPr>
          <p:nvPr/>
        </p:nvCxnSpPr>
        <p:spPr>
          <a:xfrm>
            <a:off x="4294208" y="4835661"/>
            <a:ext cx="4097438" cy="71464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680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D22E6F-7491-313B-7312-A1730CCDF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A831-031C-D8D7-6BB0-323838577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07EADE-00F1-1B6E-E4F9-8730205B5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Fairall 9 – Full Campaign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5BA59E7A-334F-3E2B-DB89-1363F9FE6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t="11302" r="8554" b="3352"/>
          <a:stretch>
            <a:fillRect/>
          </a:stretch>
        </p:blipFill>
        <p:spPr bwMode="auto">
          <a:xfrm>
            <a:off x="1000698" y="706384"/>
            <a:ext cx="10190604" cy="578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8CFA95-8E3F-AE7A-8DB7-D02F5BEC455C}"/>
              </a:ext>
            </a:extLst>
          </p:cNvPr>
          <p:cNvSpPr txBox="1"/>
          <p:nvPr/>
        </p:nvSpPr>
        <p:spPr>
          <a:xfrm>
            <a:off x="7743022" y="385169"/>
            <a:ext cx="34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from: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Edelson et al.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62F1C9-786D-B1B5-B25C-8F82BAAC33A4}"/>
              </a:ext>
            </a:extLst>
          </p:cNvPr>
          <p:cNvCxnSpPr/>
          <p:nvPr/>
        </p:nvCxnSpPr>
        <p:spPr>
          <a:xfrm>
            <a:off x="4186413" y="754501"/>
            <a:ext cx="0" cy="5216641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440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4F29F-F533-BACB-2D95-1576C6225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238FC-1F98-8B04-80A5-3E2000D8F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A7EB6-A416-A308-3766-4699D4DD6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A38160-AA7F-EAF8-1C78-E349C8520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Fairall 9 – Full Campaign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98067838-8B29-3479-8B1C-7A9599384F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t="11302" r="8554" b="3352"/>
          <a:stretch>
            <a:fillRect/>
          </a:stretch>
        </p:blipFill>
        <p:spPr bwMode="auto">
          <a:xfrm>
            <a:off x="1000698" y="706384"/>
            <a:ext cx="10190604" cy="578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FADC99-EB2C-564F-2A75-A5AAE220C8D2}"/>
              </a:ext>
            </a:extLst>
          </p:cNvPr>
          <p:cNvSpPr txBox="1"/>
          <p:nvPr/>
        </p:nvSpPr>
        <p:spPr>
          <a:xfrm>
            <a:off x="7743022" y="385169"/>
            <a:ext cx="34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from: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Edelson et al.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D923A0F-3D66-B2E9-16A6-4ED31F1843B5}"/>
              </a:ext>
            </a:extLst>
          </p:cNvPr>
          <p:cNvCxnSpPr/>
          <p:nvPr/>
        </p:nvCxnSpPr>
        <p:spPr>
          <a:xfrm>
            <a:off x="4186413" y="754501"/>
            <a:ext cx="0" cy="5216641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52762C-9A76-C15E-A8EA-9F01D8EB55C7}"/>
              </a:ext>
            </a:extLst>
          </p:cNvPr>
          <p:cNvCxnSpPr/>
          <p:nvPr/>
        </p:nvCxnSpPr>
        <p:spPr>
          <a:xfrm>
            <a:off x="1619480" y="2368628"/>
            <a:ext cx="9287219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559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6737A-A3B3-8AFB-9709-57361B49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6F55FA-BCE2-6753-48C8-3FF182477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76946C-0D12-8C20-A0B8-7A67718D4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Fairall 9 – SED evolution</a:t>
            </a: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8589D9EC-865E-6611-7D8D-5AD70EB326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8" r="7869"/>
          <a:stretch>
            <a:fillRect/>
          </a:stretch>
        </p:blipFill>
        <p:spPr bwMode="auto">
          <a:xfrm>
            <a:off x="7046482" y="1965646"/>
            <a:ext cx="4804635" cy="465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736A130-4677-C09D-E9D0-43F2E914EF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t="11302" r="8554" b="3352"/>
          <a:stretch>
            <a:fillRect/>
          </a:stretch>
        </p:blipFill>
        <p:spPr bwMode="auto">
          <a:xfrm>
            <a:off x="251970" y="2425864"/>
            <a:ext cx="6794512" cy="385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342D55-CC23-AF27-A7AB-1134C9490141}"/>
              </a:ext>
            </a:extLst>
          </p:cNvPr>
          <p:cNvCxnSpPr>
            <a:cxnSpLocks/>
          </p:cNvCxnSpPr>
          <p:nvPr/>
        </p:nvCxnSpPr>
        <p:spPr>
          <a:xfrm>
            <a:off x="2214392" y="2425864"/>
            <a:ext cx="0" cy="354527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F022C9-2D6B-70AA-FD16-C1556A519325}"/>
              </a:ext>
            </a:extLst>
          </p:cNvPr>
          <p:cNvCxnSpPr>
            <a:cxnSpLocks/>
          </p:cNvCxnSpPr>
          <p:nvPr/>
        </p:nvCxnSpPr>
        <p:spPr>
          <a:xfrm>
            <a:off x="4526098" y="2371698"/>
            <a:ext cx="0" cy="354527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6A5FC1-F201-1097-DC6A-43A299DD2528}"/>
              </a:ext>
            </a:extLst>
          </p:cNvPr>
          <p:cNvCxnSpPr>
            <a:cxnSpLocks/>
          </p:cNvCxnSpPr>
          <p:nvPr/>
        </p:nvCxnSpPr>
        <p:spPr>
          <a:xfrm>
            <a:off x="6694585" y="2371698"/>
            <a:ext cx="0" cy="354527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C7335A-DA04-6F5C-9B99-2BD25A0E5292}"/>
              </a:ext>
            </a:extLst>
          </p:cNvPr>
          <p:cNvCxnSpPr>
            <a:cxnSpLocks/>
          </p:cNvCxnSpPr>
          <p:nvPr/>
        </p:nvCxnSpPr>
        <p:spPr>
          <a:xfrm>
            <a:off x="2629361" y="2425864"/>
            <a:ext cx="0" cy="354527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776E059-A304-8CCE-1F66-FE0B49CC8D90}"/>
              </a:ext>
            </a:extLst>
          </p:cNvPr>
          <p:cNvSpPr/>
          <p:nvPr/>
        </p:nvSpPr>
        <p:spPr>
          <a:xfrm>
            <a:off x="2214391" y="2425864"/>
            <a:ext cx="414965" cy="3545278"/>
          </a:xfrm>
          <a:prstGeom prst="rect">
            <a:avLst/>
          </a:prstGeom>
          <a:solidFill>
            <a:srgbClr val="FF8D00">
              <a:alpha val="5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540E56-AD14-C0ED-122B-6667EED7F6D9}"/>
              </a:ext>
            </a:extLst>
          </p:cNvPr>
          <p:cNvSpPr txBox="1"/>
          <p:nvPr/>
        </p:nvSpPr>
        <p:spPr>
          <a:xfrm>
            <a:off x="0" y="428678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Clear evolution in the SED between segment 1 and 2/3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Likely due to an increase in mass-accretion rate, but predominantly affecting the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disc component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Softening in the X-ray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consistent with increased Compton cooling, due to increased disc seed photons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288D55-FE9E-6230-6E89-21562680E45E}"/>
              </a:ext>
            </a:extLst>
          </p:cNvPr>
          <p:cNvSpPr txBox="1"/>
          <p:nvPr/>
        </p:nvSpPr>
        <p:spPr>
          <a:xfrm>
            <a:off x="7653052" y="1629769"/>
            <a:ext cx="5102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Hagen et al. 2025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0E7D2A-A9FB-C3ED-D230-10BDADCBC1D3}"/>
              </a:ext>
            </a:extLst>
          </p:cNvPr>
          <p:cNvSpPr txBox="1"/>
          <p:nvPr/>
        </p:nvSpPr>
        <p:spPr>
          <a:xfrm>
            <a:off x="722595" y="2081596"/>
            <a:ext cx="163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71670D-174B-3C33-26BA-E27668F5D505}"/>
              </a:ext>
            </a:extLst>
          </p:cNvPr>
          <p:cNvSpPr txBox="1"/>
          <p:nvPr/>
        </p:nvSpPr>
        <p:spPr>
          <a:xfrm>
            <a:off x="4787818" y="2029879"/>
            <a:ext cx="163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 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83D9BF-D0DA-900D-A061-EA7A89C51352}"/>
              </a:ext>
            </a:extLst>
          </p:cNvPr>
          <p:cNvSpPr txBox="1"/>
          <p:nvPr/>
        </p:nvSpPr>
        <p:spPr>
          <a:xfrm>
            <a:off x="2900262" y="2062854"/>
            <a:ext cx="163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 2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96E126-9F2C-7B07-BA75-C97EAA7E03BD}"/>
              </a:ext>
            </a:extLst>
          </p:cNvPr>
          <p:cNvCxnSpPr/>
          <p:nvPr/>
        </p:nvCxnSpPr>
        <p:spPr>
          <a:xfrm flipH="1" flipV="1">
            <a:off x="1718631" y="3429000"/>
            <a:ext cx="6874526" cy="26165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8BD7866-79D3-6175-BC82-99FCB2941C54}"/>
              </a:ext>
            </a:extLst>
          </p:cNvPr>
          <p:cNvCxnSpPr>
            <a:cxnSpLocks/>
          </p:cNvCxnSpPr>
          <p:nvPr/>
        </p:nvCxnSpPr>
        <p:spPr>
          <a:xfrm flipH="1">
            <a:off x="4177507" y="2907695"/>
            <a:ext cx="4335636" cy="15737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15E22F3-360D-2924-E40A-04386F1F3CA4}"/>
              </a:ext>
            </a:extLst>
          </p:cNvPr>
          <p:cNvCxnSpPr>
            <a:cxnSpLocks/>
          </p:cNvCxnSpPr>
          <p:nvPr/>
        </p:nvCxnSpPr>
        <p:spPr>
          <a:xfrm flipH="1">
            <a:off x="5827032" y="2520216"/>
            <a:ext cx="2483107" cy="21861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804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AA387-E0CB-D5E6-06DA-05F07C15F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770F3-31B5-A24B-DD05-5DB8CD32B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227CC-8DB9-7BD0-469F-281BCA46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F67EDA-24DF-FE8D-8D97-B04D2EA3F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Fairall 9 – SED evolution</a:t>
            </a: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90D761AD-2B7A-E74E-CC24-5669E4B0D4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8" r="7869"/>
          <a:stretch>
            <a:fillRect/>
          </a:stretch>
        </p:blipFill>
        <p:spPr bwMode="auto">
          <a:xfrm>
            <a:off x="7046482" y="1965646"/>
            <a:ext cx="4804635" cy="465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76B703-0C80-8EE0-C1CB-CA317F5328FE}"/>
              </a:ext>
            </a:extLst>
          </p:cNvPr>
          <p:cNvSpPr txBox="1"/>
          <p:nvPr/>
        </p:nvSpPr>
        <p:spPr>
          <a:xfrm>
            <a:off x="0" y="428678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Clear evolution in the SED between segment 1 and 2/3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Likely due to an increase in mass-accretion rate, but predominantly affecting the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disc component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Softening in the X-ray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consistent with increased Compton cooling, due to increased disc seed photons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6A194F-F2B6-35B4-7ADD-7206917CFA2E}"/>
              </a:ext>
            </a:extLst>
          </p:cNvPr>
          <p:cNvSpPr txBox="1"/>
          <p:nvPr/>
        </p:nvSpPr>
        <p:spPr>
          <a:xfrm>
            <a:off x="7653052" y="1629769"/>
            <a:ext cx="5102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Hagen et al. 2025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FFF6C824-F815-D804-5726-A2EEBC3AB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52" y="3877062"/>
            <a:ext cx="3981504" cy="224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E5282824-130C-BF04-5AAA-A5C15F900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349" y="1840698"/>
            <a:ext cx="4351688" cy="2450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9C52A47-557D-D00B-D504-18547660571B}"/>
              </a:ext>
            </a:extLst>
          </p:cNvPr>
          <p:cNvCxnSpPr/>
          <p:nvPr/>
        </p:nvCxnSpPr>
        <p:spPr>
          <a:xfrm>
            <a:off x="154236" y="6398219"/>
            <a:ext cx="657707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86A578-B291-1F9D-43B1-FF7C946F337E}"/>
              </a:ext>
            </a:extLst>
          </p:cNvPr>
          <p:cNvCxnSpPr>
            <a:cxnSpLocks/>
          </p:cNvCxnSpPr>
          <p:nvPr/>
        </p:nvCxnSpPr>
        <p:spPr>
          <a:xfrm flipV="1">
            <a:off x="154236" y="1719544"/>
            <a:ext cx="0" cy="470977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438" name="Picture 6">
            <a:extLst>
              <a:ext uri="{FF2B5EF4-FFF2-40B4-BE49-F238E27FC236}">
                <a16:creationId xmlns:a16="http://schemas.microsoft.com/office/drawing/2014/main" id="{E2F17231-4041-B8DA-F69C-D1A2B3738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38" y="1629769"/>
            <a:ext cx="509669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6D377D-8857-7FE0-1079-D04EB8BC443A}"/>
              </a:ext>
            </a:extLst>
          </p:cNvPr>
          <p:cNvSpPr txBox="1"/>
          <p:nvPr/>
        </p:nvSpPr>
        <p:spPr>
          <a:xfrm>
            <a:off x="6013053" y="5941884"/>
            <a:ext cx="175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475844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E8F38A-02F0-DDDA-23EA-B931F81A4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shagen@sissa.it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B31998-3D6B-9166-C08B-3C08B96E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4397521-3EA3-D3D5-B427-93E097DDF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properties</a:t>
            </a:r>
          </a:p>
        </p:txBody>
      </p:sp>
      <p:pic>
        <p:nvPicPr>
          <p:cNvPr id="8" name="Picture 7" descr="A graph of different types of waves&#10;&#10;AI-generated content may be incorrect.">
            <a:extLst>
              <a:ext uri="{FF2B5EF4-FFF2-40B4-BE49-F238E27FC236}">
                <a16:creationId xmlns:a16="http://schemas.microsoft.com/office/drawing/2014/main" id="{27ECFB3D-9D70-3937-0880-D1DDC1FEBA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04" t="11355" r="9354" b="4172"/>
          <a:stretch>
            <a:fillRect/>
          </a:stretch>
        </p:blipFill>
        <p:spPr>
          <a:xfrm>
            <a:off x="3978773" y="627963"/>
            <a:ext cx="7729214" cy="61348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DB4453-D6C7-255D-EA18-8E9F97B78ABF}"/>
              </a:ext>
            </a:extLst>
          </p:cNvPr>
          <p:cNvSpPr txBox="1"/>
          <p:nvPr/>
        </p:nvSpPr>
        <p:spPr>
          <a:xfrm>
            <a:off x="9466800" y="306230"/>
            <a:ext cx="3231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Hagen et al.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725D39-7252-CF39-36F3-50638E3E8FC7}"/>
              </a:ext>
            </a:extLst>
          </p:cNvPr>
          <p:cNvSpPr txBox="1"/>
          <p:nvPr/>
        </p:nvSpPr>
        <p:spPr>
          <a:xfrm>
            <a:off x="4567153" y="5064"/>
            <a:ext cx="431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Lag (top) and coherence (bottom) between UVW2 and HX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DA57D2-61A8-CD58-53B4-B88302240F0E}"/>
              </a:ext>
            </a:extLst>
          </p:cNvPr>
          <p:cNvSpPr txBox="1"/>
          <p:nvPr/>
        </p:nvSpPr>
        <p:spPr>
          <a:xfrm>
            <a:off x="121185" y="1038181"/>
            <a:ext cx="402115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Generally moderate to low coherence throughout!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 if the sharp rise 	is included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Difficult to reconcile with the disc and corona having separate distinct time-scales while also modulating one another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Grey shaded region in plot should be ignored due to GP regression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introducing artificial incoherent signals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the cross-spectrum when interpolating the light-curve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3564FD-68CE-CD6A-D970-6D5CB7537FF5}"/>
              </a:ext>
            </a:extLst>
          </p:cNvPr>
          <p:cNvSpPr txBox="1"/>
          <p:nvPr/>
        </p:nvSpPr>
        <p:spPr>
          <a:xfrm>
            <a:off x="6966075" y="3472154"/>
            <a:ext cx="3824689" cy="646331"/>
          </a:xfrm>
          <a:prstGeom prst="rect">
            <a:avLst/>
          </a:prstGeom>
          <a:solidFill>
            <a:srgbClr val="AEAEAE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 + Reverb. Prediction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318666-9C79-E6AA-FA80-79111B14E5CD}"/>
              </a:ext>
            </a:extLst>
          </p:cNvPr>
          <p:cNvCxnSpPr>
            <a:cxnSpLocks/>
          </p:cNvCxnSpPr>
          <p:nvPr/>
        </p:nvCxnSpPr>
        <p:spPr>
          <a:xfrm flipH="1" flipV="1">
            <a:off x="7645706" y="1421176"/>
            <a:ext cx="407624" cy="210606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EC1B42B-7DBB-7AF0-4B78-111BA1A7967C}"/>
              </a:ext>
            </a:extLst>
          </p:cNvPr>
          <p:cNvCxnSpPr>
            <a:cxnSpLocks/>
          </p:cNvCxnSpPr>
          <p:nvPr/>
        </p:nvCxnSpPr>
        <p:spPr>
          <a:xfrm>
            <a:off x="8049660" y="4118485"/>
            <a:ext cx="235024" cy="88317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664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C68E1-8BFE-5DDE-81DC-83DEEC844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BF96F4E-72B9-BFEA-2209-A0174ABF20EC}"/>
              </a:ext>
            </a:extLst>
          </p:cNvPr>
          <p:cNvSpPr/>
          <p:nvPr/>
        </p:nvSpPr>
        <p:spPr>
          <a:xfrm>
            <a:off x="3928571" y="5650445"/>
            <a:ext cx="6495146" cy="9193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68A8D-A15A-190D-9E52-A1E11B2E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4AAED-674F-B44A-BB99-A43050CE9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0DE76AD-7FC6-C518-3A88-9844E8F4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 toy model for exploring timing properties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7F8BCD9-C685-8783-E158-708567156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438" y="1398702"/>
            <a:ext cx="8121123" cy="457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67220D-6191-5B75-F000-0F690FA197A3}"/>
              </a:ext>
            </a:extLst>
          </p:cNvPr>
          <p:cNvSpPr txBox="1"/>
          <p:nvPr/>
        </p:nvSpPr>
        <p:spPr>
          <a:xfrm>
            <a:off x="0" y="428678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Detailed full variability models are slow! Instead use an approximate analytic version (by picking simple response functions) to explore the impact of each component on the overall variability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0DD2CDD-7226-4CD0-1CE4-0CB8ED727F69}"/>
                  </a:ext>
                </a:extLst>
              </p:cNvPr>
              <p:cNvSpPr txBox="1"/>
              <p:nvPr/>
            </p:nvSpPr>
            <p:spPr>
              <a:xfrm>
                <a:off x="3999972" y="5736402"/>
                <a:ext cx="391014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0DD2CDD-7226-4CD0-1CE4-0CB8ED727F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9972" y="5736402"/>
                <a:ext cx="3910140" cy="369332"/>
              </a:xfrm>
              <a:prstGeom prst="rect">
                <a:avLst/>
              </a:prstGeom>
              <a:blipFill>
                <a:blip r:embed="rId3"/>
                <a:stretch>
                  <a:fillRect t="-3333" r="-645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F95537-6E6C-EDBF-49CB-0B38EE0BD8DD}"/>
                  </a:ext>
                </a:extLst>
              </p:cNvPr>
              <p:cNvSpPr txBox="1"/>
              <p:nvPr/>
            </p:nvSpPr>
            <p:spPr>
              <a:xfrm>
                <a:off x="3999972" y="6105734"/>
                <a:ext cx="615658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F95537-6E6C-EDBF-49CB-0B38EE0BD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9972" y="6105734"/>
                <a:ext cx="6156589" cy="369332"/>
              </a:xfrm>
              <a:prstGeom prst="rect">
                <a:avLst/>
              </a:prstGeom>
              <a:blipFill>
                <a:blip r:embed="rId4"/>
                <a:stretch>
                  <a:fillRect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841638-CE84-96D0-CED4-7378286A8D90}"/>
                  </a:ext>
                </a:extLst>
              </p:cNvPr>
              <p:cNvSpPr txBox="1"/>
              <p:nvPr/>
            </p:nvSpPr>
            <p:spPr>
              <a:xfrm>
                <a:off x="-1411147" y="3521504"/>
                <a:ext cx="615658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841638-CE84-96D0-CED4-7378286A8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1147" y="3521504"/>
                <a:ext cx="6156589" cy="307777"/>
              </a:xfrm>
              <a:prstGeom prst="rect">
                <a:avLst/>
              </a:prstGeom>
              <a:blipFill>
                <a:blip r:embed="rId5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FFC9871-A5C6-36B3-EF84-6AB92C13FE38}"/>
              </a:ext>
            </a:extLst>
          </p:cNvPr>
          <p:cNvSpPr txBox="1"/>
          <p:nvPr/>
        </p:nvSpPr>
        <p:spPr>
          <a:xfrm>
            <a:off x="208333" y="3223485"/>
            <a:ext cx="2556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Intrinsically variable disc with: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5C1D55C-073D-A65B-75DA-9FF76A027699}"/>
              </a:ext>
            </a:extLst>
          </p:cNvPr>
          <p:cNvCxnSpPr>
            <a:cxnSpLocks/>
          </p:cNvCxnSpPr>
          <p:nvPr/>
        </p:nvCxnSpPr>
        <p:spPr>
          <a:xfrm>
            <a:off x="2379643" y="3429000"/>
            <a:ext cx="1465244" cy="2616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D51678-075A-254F-BCEF-CB29511E0B14}"/>
                  </a:ext>
                </a:extLst>
              </p:cNvPr>
              <p:cNvSpPr txBox="1"/>
              <p:nvPr/>
            </p:nvSpPr>
            <p:spPr>
              <a:xfrm>
                <a:off x="7910112" y="2897053"/>
                <a:ext cx="615658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D51678-075A-254F-BCEF-CB29511E0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0112" y="2897053"/>
                <a:ext cx="6156589" cy="307777"/>
              </a:xfrm>
              <a:prstGeom prst="rect">
                <a:avLst/>
              </a:prstGeom>
              <a:blipFill>
                <a:blip r:embed="rId6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7790777-CABE-BC52-522D-F517317EA5FB}"/>
              </a:ext>
            </a:extLst>
          </p:cNvPr>
          <p:cNvSpPr txBox="1"/>
          <p:nvPr/>
        </p:nvSpPr>
        <p:spPr>
          <a:xfrm>
            <a:off x="9322953" y="2577154"/>
            <a:ext cx="2556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Intrinsically variable corona, with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C5739B-BB78-185E-083A-9FF9D2236409}"/>
              </a:ext>
            </a:extLst>
          </p:cNvPr>
          <p:cNvCxnSpPr>
            <a:cxnSpLocks/>
          </p:cNvCxnSpPr>
          <p:nvPr/>
        </p:nvCxnSpPr>
        <p:spPr>
          <a:xfrm flipH="1">
            <a:off x="8593157" y="3132919"/>
            <a:ext cx="855643" cy="5522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6C7A8FA-EEAD-0758-B1E3-BCF5BC62B394}"/>
              </a:ext>
            </a:extLst>
          </p:cNvPr>
          <p:cNvSpPr txBox="1"/>
          <p:nvPr/>
        </p:nvSpPr>
        <p:spPr>
          <a:xfrm>
            <a:off x="3928571" y="2067616"/>
            <a:ext cx="2556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Wind responding to disc emission, governed by: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F430B3D-2450-D518-FED5-28AF00E69D23}"/>
                  </a:ext>
                </a:extLst>
              </p:cNvPr>
              <p:cNvSpPr txBox="1"/>
              <p:nvPr/>
            </p:nvSpPr>
            <p:spPr>
              <a:xfrm>
                <a:off x="3588675" y="2343639"/>
                <a:ext cx="615658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F430B3D-2450-D518-FED5-28AF00E69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675" y="2343639"/>
                <a:ext cx="6156589" cy="307777"/>
              </a:xfrm>
              <a:prstGeom prst="rect">
                <a:avLst/>
              </a:prstGeom>
              <a:blipFill>
                <a:blip r:embed="rId7"/>
                <a:stretch>
                  <a:fillRect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7007A98E-6DB4-4266-6401-F17E5055D35F}"/>
              </a:ext>
            </a:extLst>
          </p:cNvPr>
          <p:cNvSpPr txBox="1"/>
          <p:nvPr/>
        </p:nvSpPr>
        <p:spPr>
          <a:xfrm>
            <a:off x="5127573" y="4558537"/>
            <a:ext cx="2556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 reprocessing X-rays, governed by: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44D9AE1-F44C-49EB-1381-8B4DB5F871BF}"/>
                  </a:ext>
                </a:extLst>
              </p:cNvPr>
              <p:cNvSpPr txBox="1"/>
              <p:nvPr/>
            </p:nvSpPr>
            <p:spPr>
              <a:xfrm>
                <a:off x="4267128" y="4844438"/>
                <a:ext cx="615658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44D9AE1-F44C-49EB-1381-8B4DB5F87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128" y="4844438"/>
                <a:ext cx="6156589" cy="307777"/>
              </a:xfrm>
              <a:prstGeom prst="rect">
                <a:avLst/>
              </a:prstGeom>
              <a:blipFill>
                <a:blip r:embed="rId8"/>
                <a:stretch>
                  <a:fillRect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1CD2D9-7753-769D-BDA3-985083C90B7A}"/>
              </a:ext>
            </a:extLst>
          </p:cNvPr>
          <p:cNvCxnSpPr>
            <a:cxnSpLocks/>
          </p:cNvCxnSpPr>
          <p:nvPr/>
        </p:nvCxnSpPr>
        <p:spPr>
          <a:xfrm flipH="1">
            <a:off x="4384714" y="2721752"/>
            <a:ext cx="742859" cy="1263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66919C-5672-3FBE-B390-3C9DE57F4A6F}"/>
              </a:ext>
            </a:extLst>
          </p:cNvPr>
          <p:cNvCxnSpPr>
            <a:cxnSpLocks/>
          </p:cNvCxnSpPr>
          <p:nvPr/>
        </p:nvCxnSpPr>
        <p:spPr>
          <a:xfrm flipV="1">
            <a:off x="6235547" y="4206585"/>
            <a:ext cx="594911" cy="44118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D8BF933-BF59-41F3-6E83-73816FC49382}"/>
                  </a:ext>
                </a:extLst>
              </p:cNvPr>
              <p:cNvSpPr txBox="1"/>
              <p:nvPr/>
            </p:nvSpPr>
            <p:spPr>
              <a:xfrm>
                <a:off x="5850876" y="2143089"/>
                <a:ext cx="615658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D8BF933-BF59-41F3-6E83-73816FC49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876" y="2143089"/>
                <a:ext cx="6156589" cy="307777"/>
              </a:xfrm>
              <a:prstGeom prst="rect">
                <a:avLst/>
              </a:prstGeom>
              <a:blipFill>
                <a:blip r:embed="rId9"/>
                <a:stretch>
                  <a:fillRect b="-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EA5D8A6-877C-EA2A-6205-3D66FFF45A34}"/>
              </a:ext>
            </a:extLst>
          </p:cNvPr>
          <p:cNvCxnSpPr>
            <a:cxnSpLocks/>
          </p:cNvCxnSpPr>
          <p:nvPr/>
        </p:nvCxnSpPr>
        <p:spPr>
          <a:xfrm flipH="1">
            <a:off x="7684474" y="2480204"/>
            <a:ext cx="225638" cy="97320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CE47251-D424-5706-EAAF-E30A58D76BD6}"/>
              </a:ext>
            </a:extLst>
          </p:cNvPr>
          <p:cNvSpPr txBox="1"/>
          <p:nvPr/>
        </p:nvSpPr>
        <p:spPr>
          <a:xfrm>
            <a:off x="208333" y="5324291"/>
            <a:ext cx="3568545" cy="923330"/>
          </a:xfrm>
          <a:prstGeom prst="rect">
            <a:avLst/>
          </a:prstGeom>
          <a:solidFill>
            <a:srgbClr val="AEAEAE">
              <a:alpha val="50588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Observed light-curves a linear combination of disc and coronal variability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4603A36-ACA4-E865-0F7E-6255C81EB1F8}"/>
              </a:ext>
            </a:extLst>
          </p:cNvPr>
          <p:cNvCxnSpPr>
            <a:cxnSpLocks/>
          </p:cNvCxnSpPr>
          <p:nvPr/>
        </p:nvCxnSpPr>
        <p:spPr>
          <a:xfrm>
            <a:off x="2534728" y="5993105"/>
            <a:ext cx="1465244" cy="323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6293B49-305D-382B-4997-DE7C5FF7F240}"/>
              </a:ext>
            </a:extLst>
          </p:cNvPr>
          <p:cNvSpPr txBox="1"/>
          <p:nvPr/>
        </p:nvSpPr>
        <p:spPr>
          <a:xfrm>
            <a:off x="7188363" y="1585143"/>
            <a:ext cx="3697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 variability modulating X-ray (seed photons and propagation), governed by:</a:t>
            </a:r>
          </a:p>
        </p:txBody>
      </p:sp>
    </p:spTree>
    <p:extLst>
      <p:ext uri="{BB962C8B-B14F-4D97-AF65-F5344CB8AC3E}">
        <p14:creationId xmlns:p14="http://schemas.microsoft.com/office/powerpoint/2010/main" val="90841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E801C-2DB7-CD08-2507-FF3F5BB6E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F1550B9-8994-B8F0-D72A-75A1BA6B8BD0}"/>
              </a:ext>
            </a:extLst>
          </p:cNvPr>
          <p:cNvCxnSpPr>
            <a:cxnSpLocks/>
          </p:cNvCxnSpPr>
          <p:nvPr/>
        </p:nvCxnSpPr>
        <p:spPr>
          <a:xfrm flipH="1">
            <a:off x="2630342" y="1742422"/>
            <a:ext cx="2539283" cy="1686578"/>
          </a:xfrm>
          <a:prstGeom prst="straightConnector1">
            <a:avLst/>
          </a:prstGeom>
          <a:ln w="38100">
            <a:solidFill>
              <a:srgbClr val="F918C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CDB73F42-7EC2-BB1C-CE19-0B4797398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625" y="646228"/>
            <a:ext cx="6868541" cy="263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0BF6D-DEFF-A92A-3562-6C49603C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3688A-6388-3BB0-C25A-C34E07D8E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D2F9DF-DEC9-9A34-833F-B840963A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– AGN SEDs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5B24887-5CA2-0383-6141-0FDA0E493B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518631"/>
            <a:ext cx="11347361" cy="122379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Throughout will focus on the </a:t>
            </a:r>
            <a:r>
              <a:rPr lang="en-US" sz="2000" b="1" dirty="0"/>
              <a:t>inner accretion flow</a:t>
            </a:r>
            <a:r>
              <a:rPr lang="en-US" sz="2000" dirty="0"/>
              <a:t>. Consider a radially stratified flow for the SED (</a:t>
            </a:r>
            <a:r>
              <a:rPr lang="en-US" sz="2000" b="1" dirty="0"/>
              <a:t>Kubota &amp; Done 2018)</a:t>
            </a:r>
            <a:r>
              <a:rPr lang="en-US" sz="2000" dirty="0"/>
              <a:t>, consisting of a </a:t>
            </a:r>
            <a:r>
              <a:rPr lang="en-US" sz="2000" b="1" dirty="0">
                <a:solidFill>
                  <a:srgbClr val="F918C9"/>
                </a:solidFill>
              </a:rPr>
              <a:t>standard disc (optical-UV)</a:t>
            </a:r>
            <a:r>
              <a:rPr lang="en-US" sz="2000" dirty="0"/>
              <a:t>, a </a:t>
            </a:r>
            <a:r>
              <a:rPr lang="en-US" sz="2000" b="1" dirty="0">
                <a:solidFill>
                  <a:srgbClr val="00B050"/>
                </a:solidFill>
              </a:rPr>
              <a:t>warm </a:t>
            </a:r>
            <a:r>
              <a:rPr lang="en-US" sz="2000" b="1" dirty="0" err="1">
                <a:solidFill>
                  <a:srgbClr val="00B050"/>
                </a:solidFill>
              </a:rPr>
              <a:t>Comptonised</a:t>
            </a:r>
            <a:r>
              <a:rPr lang="en-US" sz="2000" b="1" dirty="0">
                <a:solidFill>
                  <a:srgbClr val="00B050"/>
                </a:solidFill>
              </a:rPr>
              <a:t> disc (UV-soft X-ray)</a:t>
            </a:r>
            <a:r>
              <a:rPr lang="en-US" sz="2000" dirty="0"/>
              <a:t>, and an inner </a:t>
            </a:r>
            <a:r>
              <a:rPr lang="en-US" sz="2000" b="1" dirty="0">
                <a:solidFill>
                  <a:srgbClr val="0070C0"/>
                </a:solidFill>
              </a:rPr>
              <a:t>hot corona (soft to hard X-ray)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C8390A-E7F6-B92E-2B6D-F3ACE7C1CC9D}"/>
              </a:ext>
            </a:extLst>
          </p:cNvPr>
          <p:cNvCxnSpPr/>
          <p:nvPr/>
        </p:nvCxnSpPr>
        <p:spPr>
          <a:xfrm>
            <a:off x="198304" y="5960125"/>
            <a:ext cx="609232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F87EA5-73DB-3065-79E8-10FC52749AFB}"/>
              </a:ext>
            </a:extLst>
          </p:cNvPr>
          <p:cNvCxnSpPr>
            <a:cxnSpLocks/>
          </p:cNvCxnSpPr>
          <p:nvPr/>
        </p:nvCxnSpPr>
        <p:spPr>
          <a:xfrm flipV="1">
            <a:off x="198304" y="2930487"/>
            <a:ext cx="0" cy="302963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EE34EE-3F67-8672-F2B9-959E6DB2A6C5}"/>
              </a:ext>
            </a:extLst>
          </p:cNvPr>
          <p:cNvSpPr txBox="1"/>
          <p:nvPr/>
        </p:nvSpPr>
        <p:spPr>
          <a:xfrm>
            <a:off x="5847644" y="5960125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21B9B7-54AB-A8FB-9CE9-C06C10912138}"/>
              </a:ext>
            </a:extLst>
          </p:cNvPr>
          <p:cNvSpPr txBox="1"/>
          <p:nvPr/>
        </p:nvSpPr>
        <p:spPr>
          <a:xfrm>
            <a:off x="-8703" y="252383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 x Flux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9F81281-7929-92B1-BCE2-9B865E69B1A3}"/>
              </a:ext>
            </a:extLst>
          </p:cNvPr>
          <p:cNvSpPr/>
          <p:nvPr/>
        </p:nvSpPr>
        <p:spPr>
          <a:xfrm>
            <a:off x="451555" y="4842911"/>
            <a:ext cx="1061151" cy="959577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B57FF3A2-6D19-6609-94BA-1144A25AA214}"/>
              </a:ext>
            </a:extLst>
          </p:cNvPr>
          <p:cNvSpPr/>
          <p:nvPr/>
        </p:nvSpPr>
        <p:spPr>
          <a:xfrm>
            <a:off x="1034661" y="4402667"/>
            <a:ext cx="1293434" cy="1399821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EB8DE67-0025-3996-6274-F278B96C8192}"/>
              </a:ext>
            </a:extLst>
          </p:cNvPr>
          <p:cNvSpPr/>
          <p:nvPr/>
        </p:nvSpPr>
        <p:spPr>
          <a:xfrm>
            <a:off x="1765955" y="4033339"/>
            <a:ext cx="1398483" cy="1769149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FEBDF8D-3133-809F-9C36-AECF2F6B713F}"/>
              </a:ext>
            </a:extLst>
          </p:cNvPr>
          <p:cNvSpPr/>
          <p:nvPr/>
        </p:nvSpPr>
        <p:spPr>
          <a:xfrm>
            <a:off x="2581344" y="3635032"/>
            <a:ext cx="1482655" cy="2212590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C89130DC-E10F-972F-D028-34D6DEED645C}"/>
              </a:ext>
            </a:extLst>
          </p:cNvPr>
          <p:cNvSpPr/>
          <p:nvPr/>
        </p:nvSpPr>
        <p:spPr>
          <a:xfrm>
            <a:off x="282222" y="3253461"/>
            <a:ext cx="4030134" cy="2503872"/>
          </a:xfrm>
          <a:custGeom>
            <a:avLst/>
            <a:gdLst>
              <a:gd name="connsiteX0" fmla="*/ 0 w 4030134"/>
              <a:gd name="connsiteY0" fmla="*/ 2503872 h 2503872"/>
              <a:gd name="connsiteX1" fmla="*/ 417689 w 4030134"/>
              <a:gd name="connsiteY1" fmla="*/ 1431428 h 2503872"/>
              <a:gd name="connsiteX2" fmla="*/ 982134 w 4030134"/>
              <a:gd name="connsiteY2" fmla="*/ 957295 h 2503872"/>
              <a:gd name="connsiteX3" fmla="*/ 2889956 w 4030134"/>
              <a:gd name="connsiteY3" fmla="*/ 20317 h 2503872"/>
              <a:gd name="connsiteX4" fmla="*/ 3556000 w 4030134"/>
              <a:gd name="connsiteY4" fmla="*/ 494450 h 2503872"/>
              <a:gd name="connsiteX5" fmla="*/ 4030134 w 4030134"/>
              <a:gd name="connsiteY5" fmla="*/ 2492583 h 250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0134" h="2503872">
                <a:moveTo>
                  <a:pt x="0" y="2503872"/>
                </a:moveTo>
                <a:cubicBezTo>
                  <a:pt x="127000" y="2096531"/>
                  <a:pt x="254000" y="1689191"/>
                  <a:pt x="417689" y="1431428"/>
                </a:cubicBezTo>
                <a:cubicBezTo>
                  <a:pt x="581378" y="1173665"/>
                  <a:pt x="570090" y="1192480"/>
                  <a:pt x="982134" y="957295"/>
                </a:cubicBezTo>
                <a:cubicBezTo>
                  <a:pt x="1394179" y="722110"/>
                  <a:pt x="2460978" y="97458"/>
                  <a:pt x="2889956" y="20317"/>
                </a:cubicBezTo>
                <a:cubicBezTo>
                  <a:pt x="3318934" y="-56824"/>
                  <a:pt x="3365970" y="82406"/>
                  <a:pt x="3556000" y="494450"/>
                </a:cubicBezTo>
                <a:cubicBezTo>
                  <a:pt x="3746030" y="906494"/>
                  <a:pt x="3888082" y="1699538"/>
                  <a:pt x="4030134" y="2492583"/>
                </a:cubicBezTo>
              </a:path>
            </a:pathLst>
          </a:custGeom>
          <a:noFill/>
          <a:ln w="38100">
            <a:solidFill>
              <a:srgbClr val="F918C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551330-8C6B-9340-D726-2DAB2983707E}"/>
              </a:ext>
            </a:extLst>
          </p:cNvPr>
          <p:cNvSpPr txBox="1"/>
          <p:nvPr/>
        </p:nvSpPr>
        <p:spPr>
          <a:xfrm>
            <a:off x="1159697" y="3421597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FF9E39-0AD0-9DE2-90D4-E807A96618C9}"/>
              </a:ext>
            </a:extLst>
          </p:cNvPr>
          <p:cNvSpPr txBox="1"/>
          <p:nvPr/>
        </p:nvSpPr>
        <p:spPr>
          <a:xfrm>
            <a:off x="2630342" y="29074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D886C0-AA1D-9D63-F8DC-D0256C4493B0}"/>
              </a:ext>
            </a:extLst>
          </p:cNvPr>
          <p:cNvSpPr txBox="1"/>
          <p:nvPr/>
        </p:nvSpPr>
        <p:spPr>
          <a:xfrm>
            <a:off x="2000704" y="3148808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F80520E-F831-F836-92BB-9E300C5719DD}"/>
              </a:ext>
            </a:extLst>
          </p:cNvPr>
          <p:cNvSpPr txBox="1">
            <a:spLocks/>
          </p:cNvSpPr>
          <p:nvPr/>
        </p:nvSpPr>
        <p:spPr>
          <a:xfrm>
            <a:off x="6873737" y="3429000"/>
            <a:ext cx="4986503" cy="290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E791312-184B-53E8-4CCA-486645683352}"/>
              </a:ext>
            </a:extLst>
          </p:cNvPr>
          <p:cNvSpPr/>
          <p:nvPr/>
        </p:nvSpPr>
        <p:spPr>
          <a:xfrm>
            <a:off x="3354188" y="4063809"/>
            <a:ext cx="3907754" cy="1596982"/>
          </a:xfrm>
          <a:custGeom>
            <a:avLst/>
            <a:gdLst>
              <a:gd name="connsiteX0" fmla="*/ 0 w 4018844"/>
              <a:gd name="connsiteY0" fmla="*/ 1625792 h 1738681"/>
              <a:gd name="connsiteX1" fmla="*/ 462844 w 4018844"/>
              <a:gd name="connsiteY1" fmla="*/ 925881 h 1738681"/>
              <a:gd name="connsiteX2" fmla="*/ 1275644 w 4018844"/>
              <a:gd name="connsiteY2" fmla="*/ 542059 h 1738681"/>
              <a:gd name="connsiteX3" fmla="*/ 3093155 w 4018844"/>
              <a:gd name="connsiteY3" fmla="*/ 192 h 1738681"/>
              <a:gd name="connsiteX4" fmla="*/ 3770488 w 4018844"/>
              <a:gd name="connsiteY4" fmla="*/ 496903 h 1738681"/>
              <a:gd name="connsiteX5" fmla="*/ 4018844 w 4018844"/>
              <a:gd name="connsiteY5" fmla="*/ 1738681 h 1738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8844" h="1738681">
                <a:moveTo>
                  <a:pt x="0" y="1625792"/>
                </a:moveTo>
                <a:cubicBezTo>
                  <a:pt x="125118" y="1366147"/>
                  <a:pt x="250237" y="1106503"/>
                  <a:pt x="462844" y="925881"/>
                </a:cubicBezTo>
                <a:cubicBezTo>
                  <a:pt x="675451" y="745259"/>
                  <a:pt x="837259" y="696340"/>
                  <a:pt x="1275644" y="542059"/>
                </a:cubicBezTo>
                <a:cubicBezTo>
                  <a:pt x="1714029" y="387777"/>
                  <a:pt x="2677348" y="7718"/>
                  <a:pt x="3093155" y="192"/>
                </a:cubicBezTo>
                <a:cubicBezTo>
                  <a:pt x="3508962" y="-7334"/>
                  <a:pt x="3616207" y="207155"/>
                  <a:pt x="3770488" y="496903"/>
                </a:cubicBezTo>
                <a:cubicBezTo>
                  <a:pt x="3924769" y="786651"/>
                  <a:pt x="3971806" y="1262666"/>
                  <a:pt x="4018844" y="1738681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C04DEC-8984-339E-85A9-A53FF72814C4}"/>
              </a:ext>
            </a:extLst>
          </p:cNvPr>
          <p:cNvSpPr txBox="1"/>
          <p:nvPr/>
        </p:nvSpPr>
        <p:spPr>
          <a:xfrm>
            <a:off x="5006590" y="37890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23FC85-6DD5-CB44-3767-05A1DD6D35E1}"/>
              </a:ext>
            </a:extLst>
          </p:cNvPr>
          <p:cNvSpPr txBox="1"/>
          <p:nvPr/>
        </p:nvSpPr>
        <p:spPr>
          <a:xfrm>
            <a:off x="6179503" y="4367252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BA2BDE-6DE2-17E0-195F-6F8CAB1FDC63}"/>
              </a:ext>
            </a:extLst>
          </p:cNvPr>
          <p:cNvCxnSpPr>
            <a:stCxn id="13" idx="0"/>
          </p:cNvCxnSpPr>
          <p:nvPr/>
        </p:nvCxnSpPr>
        <p:spPr>
          <a:xfrm>
            <a:off x="6477235" y="3789096"/>
            <a:ext cx="0" cy="625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>
            <a:extLst>
              <a:ext uri="{FF2B5EF4-FFF2-40B4-BE49-F238E27FC236}">
                <a16:creationId xmlns:a16="http://schemas.microsoft.com/office/drawing/2014/main" id="{C9B6F277-4132-278F-6C6C-F6425674633D}"/>
              </a:ext>
            </a:extLst>
          </p:cNvPr>
          <p:cNvSpPr/>
          <p:nvPr/>
        </p:nvSpPr>
        <p:spPr>
          <a:xfrm>
            <a:off x="2483556" y="3263242"/>
            <a:ext cx="3239911" cy="2516669"/>
          </a:xfrm>
          <a:custGeom>
            <a:avLst/>
            <a:gdLst>
              <a:gd name="connsiteX0" fmla="*/ 0 w 3239911"/>
              <a:gd name="connsiteY0" fmla="*/ 2155425 h 2516669"/>
              <a:gd name="connsiteX1" fmla="*/ 778933 w 3239911"/>
              <a:gd name="connsiteY1" fmla="*/ 123425 h 2516669"/>
              <a:gd name="connsiteX2" fmla="*/ 1648177 w 3239911"/>
              <a:gd name="connsiteY2" fmla="*/ 360491 h 2516669"/>
              <a:gd name="connsiteX3" fmla="*/ 2788355 w 3239911"/>
              <a:gd name="connsiteY3" fmla="*/ 1478091 h 2516669"/>
              <a:gd name="connsiteX4" fmla="*/ 3239911 w 3239911"/>
              <a:gd name="connsiteY4" fmla="*/ 2516669 h 251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9911" h="2516669">
                <a:moveTo>
                  <a:pt x="0" y="2155425"/>
                </a:moveTo>
                <a:cubicBezTo>
                  <a:pt x="252118" y="1289003"/>
                  <a:pt x="504237" y="422581"/>
                  <a:pt x="778933" y="123425"/>
                </a:cubicBezTo>
                <a:cubicBezTo>
                  <a:pt x="1053629" y="-175731"/>
                  <a:pt x="1313273" y="134713"/>
                  <a:pt x="1648177" y="360491"/>
                </a:cubicBezTo>
                <a:cubicBezTo>
                  <a:pt x="1983081" y="586269"/>
                  <a:pt x="2523066" y="1118728"/>
                  <a:pt x="2788355" y="1478091"/>
                </a:cubicBezTo>
                <a:cubicBezTo>
                  <a:pt x="3053644" y="1837454"/>
                  <a:pt x="3146777" y="2177061"/>
                  <a:pt x="3239911" y="251666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3BAEFBD-A473-2E18-E541-CD31ED870802}"/>
              </a:ext>
            </a:extLst>
          </p:cNvPr>
          <p:cNvCxnSpPr>
            <a:cxnSpLocks/>
          </p:cNvCxnSpPr>
          <p:nvPr/>
        </p:nvCxnSpPr>
        <p:spPr>
          <a:xfrm flipH="1">
            <a:off x="4588933" y="2199190"/>
            <a:ext cx="2673009" cy="1534383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CFF1D58-F066-1224-02F7-68EDD50761BB}"/>
              </a:ext>
            </a:extLst>
          </p:cNvPr>
          <p:cNvCxnSpPr>
            <a:cxnSpLocks/>
          </p:cNvCxnSpPr>
          <p:nvPr/>
        </p:nvCxnSpPr>
        <p:spPr>
          <a:xfrm flipH="1">
            <a:off x="7100479" y="2402746"/>
            <a:ext cx="2971201" cy="20976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380F825F-631E-8383-CEE0-D122DC91BA07}"/>
              </a:ext>
            </a:extLst>
          </p:cNvPr>
          <p:cNvSpPr txBox="1">
            <a:spLocks/>
          </p:cNvSpPr>
          <p:nvPr/>
        </p:nvSpPr>
        <p:spPr>
          <a:xfrm>
            <a:off x="7735582" y="4158428"/>
            <a:ext cx="4302584" cy="1223541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000" b="1" dirty="0"/>
              <a:t>Specifically, will be focusing on the relationship between the inner disc and hot X-ray corona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394FFD-3C0D-2EA6-3E6E-321AB58C29EE}"/>
              </a:ext>
            </a:extLst>
          </p:cNvPr>
          <p:cNvCxnSpPr>
            <a:cxnSpLocks/>
          </p:cNvCxnSpPr>
          <p:nvPr/>
        </p:nvCxnSpPr>
        <p:spPr>
          <a:xfrm flipV="1">
            <a:off x="11347360" y="1937084"/>
            <a:ext cx="0" cy="709863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0DC4BD9-EF6C-04D3-E245-E5926E844277}"/>
              </a:ext>
            </a:extLst>
          </p:cNvPr>
          <p:cNvSpPr txBox="1"/>
          <p:nvPr/>
        </p:nvSpPr>
        <p:spPr>
          <a:xfrm>
            <a:off x="11007899" y="2574757"/>
            <a:ext cx="1221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</a:t>
            </a:r>
            <a:r>
              <a:rPr lang="en-GB" dirty="0" err="1"/>
              <a:t>r</a:t>
            </a:r>
            <a:r>
              <a:rPr lang="en-GB" baseline="-25000" dirty="0" err="1"/>
              <a:t>isco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B8B3FE-05C2-6147-2300-1AC4C24BCBCB}"/>
              </a:ext>
            </a:extLst>
          </p:cNvPr>
          <p:cNvSpPr txBox="1"/>
          <p:nvPr/>
        </p:nvSpPr>
        <p:spPr>
          <a:xfrm>
            <a:off x="4878481" y="2428495"/>
            <a:ext cx="141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~few 100 R</a:t>
            </a:r>
            <a:r>
              <a:rPr lang="en-GB" baseline="-25000" dirty="0"/>
              <a:t>G</a:t>
            </a:r>
            <a:endParaRPr lang="en-GB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4883AD4-67EC-CE48-97A7-4C84F1357010}"/>
              </a:ext>
            </a:extLst>
          </p:cNvPr>
          <p:cNvCxnSpPr>
            <a:cxnSpLocks/>
          </p:cNvCxnSpPr>
          <p:nvPr/>
        </p:nvCxnSpPr>
        <p:spPr>
          <a:xfrm flipV="1">
            <a:off x="5255371" y="1786106"/>
            <a:ext cx="0" cy="709863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197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2095D6-E20D-CCD3-DAC3-43B11B0EC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9E3356-FC72-1F10-0DFF-5D81837BC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B995AA-F473-EC6E-CC21-3C9D8D62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Toy model application</a:t>
            </a:r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A9993A0-E83C-6C7D-9964-81678A0538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5" t="10442" r="8929" b="5542"/>
          <a:stretch>
            <a:fillRect/>
          </a:stretch>
        </p:blipFill>
        <p:spPr>
          <a:xfrm>
            <a:off x="4920435" y="50530"/>
            <a:ext cx="6937814" cy="67569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02E692-62A5-8103-2752-AA5F4F3AFC50}"/>
              </a:ext>
            </a:extLst>
          </p:cNvPr>
          <p:cNvSpPr txBox="1"/>
          <p:nvPr/>
        </p:nvSpPr>
        <p:spPr>
          <a:xfrm>
            <a:off x="0" y="661012"/>
            <a:ext cx="510081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Key take aways from the model: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Intrinsic coronal PSD needs to extend to lower(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frequencies to give the low to moderate low-frequency coherence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Works because it introduces 	interference between the UV and 	X-ray at low-frequency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Need 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long inwards lag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larger amplitude disc-corona transfer function to give the increased low-frequency coherence and +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phase lag in the year 1 data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Likely due to the rise in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mdot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	seen in the SED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Currently being expanded to a sample of objects by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Pablo Saavedra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4F3BF8-9ABB-602B-1524-F1D71886232E}"/>
              </a:ext>
            </a:extLst>
          </p:cNvPr>
          <p:cNvSpPr txBox="1"/>
          <p:nvPr/>
        </p:nvSpPr>
        <p:spPr>
          <a:xfrm>
            <a:off x="3485003" y="6393460"/>
            <a:ext cx="323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Hagen et al. 2025</a:t>
            </a:r>
          </a:p>
        </p:txBody>
      </p:sp>
    </p:spTree>
    <p:extLst>
      <p:ext uri="{BB962C8B-B14F-4D97-AF65-F5344CB8AC3E}">
        <p14:creationId xmlns:p14="http://schemas.microsoft.com/office/powerpoint/2010/main" val="1439494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A356A5-625D-6D75-9BE6-A3F4DBB55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C8B19-5994-73DD-7EE8-EB30D185D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BCD12A-F50B-04E8-F83E-013118655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Upcoming…</a:t>
            </a:r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5B1F6D1-6287-A847-5094-18066D1C8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887" y="1352837"/>
            <a:ext cx="7023369" cy="497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A4FF5D-49C7-A5C1-1071-86E8291E98B2}"/>
              </a:ext>
            </a:extLst>
          </p:cNvPr>
          <p:cNvSpPr txBox="1"/>
          <p:nvPr/>
        </p:nvSpPr>
        <p:spPr>
          <a:xfrm>
            <a:off x="0" y="42867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 panchromatic legacy experiment </a:t>
            </a:r>
          </a:p>
        </p:txBody>
      </p:sp>
      <p:pic>
        <p:nvPicPr>
          <p:cNvPr id="1026" name="Picture 2" descr="Hubble Space Telescope (@hubbleESA) • Facebook">
            <a:extLst>
              <a:ext uri="{FF2B5EF4-FFF2-40B4-BE49-F238E27FC236}">
                <a16:creationId xmlns:a16="http://schemas.microsoft.com/office/drawing/2014/main" id="{78D10156-FF4F-6F45-F125-BEAA26461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95" y="1105054"/>
            <a:ext cx="2041229" cy="204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s Cumbres Observatory - Wikipedia">
            <a:extLst>
              <a:ext uri="{FF2B5EF4-FFF2-40B4-BE49-F238E27FC236}">
                <a16:creationId xmlns:a16="http://schemas.microsoft.com/office/drawing/2014/main" id="{83B2820A-30C7-A947-67D4-301EB8576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5" y="3209167"/>
            <a:ext cx="1692313" cy="16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XMM-Newton - Wikipedia">
            <a:extLst>
              <a:ext uri="{FF2B5EF4-FFF2-40B4-BE49-F238E27FC236}">
                <a16:creationId xmlns:a16="http://schemas.microsoft.com/office/drawing/2014/main" id="{DC3443C5-01F0-06B5-3A29-FE6604F21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689" y="726647"/>
            <a:ext cx="1852961" cy="185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C7E0D3B-E902-C12D-D136-FEB982657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907" y="832641"/>
            <a:ext cx="2471566" cy="149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instein Probe - Wikipedia">
            <a:extLst>
              <a:ext uri="{FF2B5EF4-FFF2-40B4-BE49-F238E27FC236}">
                <a16:creationId xmlns:a16="http://schemas.microsoft.com/office/drawing/2014/main" id="{62418616-8766-B42F-8F36-B9761C09F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689" y="3990812"/>
            <a:ext cx="1697247" cy="16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FBCD87-37EB-6346-0B9C-484596443816}"/>
              </a:ext>
            </a:extLst>
          </p:cNvPr>
          <p:cNvSpPr txBox="1"/>
          <p:nvPr/>
        </p:nvSpPr>
        <p:spPr>
          <a:xfrm>
            <a:off x="2013762" y="1216232"/>
            <a:ext cx="3899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Spectroscopic monitoring led by </a:t>
            </a:r>
            <a:r>
              <a:rPr lang="en-GB" b="1" dirty="0"/>
              <a:t>HST</a:t>
            </a:r>
          </a:p>
          <a:p>
            <a:r>
              <a:rPr lang="en-GB" dirty="0"/>
              <a:t>Near-IR to FUV</a:t>
            </a:r>
          </a:p>
          <a:p>
            <a:r>
              <a:rPr lang="en-GB" dirty="0"/>
              <a:t>P.I. </a:t>
            </a:r>
            <a:r>
              <a:rPr lang="en-GB" b="1" dirty="0"/>
              <a:t>J. V. Hernández-Santisteban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9AC634-398A-CADE-94CE-34D8406DEEB3}"/>
              </a:ext>
            </a:extLst>
          </p:cNvPr>
          <p:cNvSpPr txBox="1"/>
          <p:nvPr/>
        </p:nvSpPr>
        <p:spPr>
          <a:xfrm>
            <a:off x="27493" y="4829616"/>
            <a:ext cx="3899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Ground based high cadence photometry in the optical with </a:t>
            </a:r>
            <a:r>
              <a:rPr lang="en-GB" b="1" dirty="0"/>
              <a:t>LCO</a:t>
            </a:r>
            <a:endParaRPr lang="en-GB" dirty="0"/>
          </a:p>
          <a:p>
            <a:r>
              <a:rPr lang="en-GB" dirty="0"/>
              <a:t>P.I. </a:t>
            </a:r>
            <a:r>
              <a:rPr lang="en-GB" b="1" dirty="0"/>
              <a:t>J. V. Hernández-Santisteban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76A3E0-6F7A-5038-D226-045F13326CD0}"/>
              </a:ext>
            </a:extLst>
          </p:cNvPr>
          <p:cNvSpPr txBox="1"/>
          <p:nvPr/>
        </p:nvSpPr>
        <p:spPr>
          <a:xfrm>
            <a:off x="8949090" y="5688059"/>
            <a:ext cx="296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X-ray monitoring with </a:t>
            </a:r>
            <a:r>
              <a:rPr lang="en-GB" b="1" dirty="0"/>
              <a:t>Einstein Probe</a:t>
            </a:r>
          </a:p>
          <a:p>
            <a:r>
              <a:rPr lang="en-GB" dirty="0"/>
              <a:t>P.I. </a:t>
            </a:r>
            <a:r>
              <a:rPr lang="en-GB" b="1" dirty="0"/>
              <a:t>J. Hu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1F0FC-EE30-C354-55C4-0A25FB02688B}"/>
              </a:ext>
            </a:extLst>
          </p:cNvPr>
          <p:cNvSpPr txBox="1"/>
          <p:nvPr/>
        </p:nvSpPr>
        <p:spPr>
          <a:xfrm>
            <a:off x="8532690" y="2537452"/>
            <a:ext cx="3477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Simultaneous </a:t>
            </a:r>
            <a:r>
              <a:rPr lang="en-GB" b="1" dirty="0"/>
              <a:t>XMM </a:t>
            </a:r>
            <a:r>
              <a:rPr lang="en-GB" dirty="0"/>
              <a:t>and </a:t>
            </a:r>
            <a:r>
              <a:rPr lang="en-GB" b="1" dirty="0" err="1"/>
              <a:t>NuSTAR</a:t>
            </a:r>
            <a:r>
              <a:rPr lang="en-GB" dirty="0"/>
              <a:t> snapshots for a detailed broad band X-ray spectrum</a:t>
            </a:r>
          </a:p>
          <a:p>
            <a:r>
              <a:rPr lang="en-GB" dirty="0"/>
              <a:t>P.I. </a:t>
            </a:r>
            <a:r>
              <a:rPr lang="en-GB" b="1" dirty="0"/>
              <a:t>S. Hagen</a:t>
            </a:r>
            <a:endParaRPr lang="en-GB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F6C4C2E-40A1-A158-7296-FA762612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274" y="5177344"/>
            <a:ext cx="2178096" cy="154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5AA737-D72E-5FD4-D417-E0086BA2AD99}"/>
              </a:ext>
            </a:extLst>
          </p:cNvPr>
          <p:cNvSpPr txBox="1"/>
          <p:nvPr/>
        </p:nvSpPr>
        <p:spPr>
          <a:xfrm>
            <a:off x="3901593" y="5544524"/>
            <a:ext cx="3080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High-resolution X-ray spectrum with </a:t>
            </a:r>
            <a:r>
              <a:rPr lang="en-GB" b="1" dirty="0"/>
              <a:t>XRISM</a:t>
            </a:r>
            <a:endParaRPr lang="en-GB" dirty="0"/>
          </a:p>
          <a:p>
            <a:r>
              <a:rPr lang="en-GB" dirty="0"/>
              <a:t>P.I. </a:t>
            </a:r>
            <a:r>
              <a:rPr lang="en-GB" b="1" dirty="0"/>
              <a:t>S. Hagen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817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3F064A-B3DC-A42F-DC99-061AE099D9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805405"/>
            <a:ext cx="5144877" cy="4845117"/>
          </a:xfrm>
        </p:spPr>
        <p:txBody>
          <a:bodyPr>
            <a:normAutofit/>
          </a:bodyPr>
          <a:lstStyle/>
          <a:p>
            <a:r>
              <a:rPr lang="en-US" sz="2000" b="1" dirty="0"/>
              <a:t>Variability in F9 SEDs suggest an evolution in the inner accretion structure on short (~100 day) time-scales</a:t>
            </a:r>
          </a:p>
          <a:p>
            <a:pPr lvl="1"/>
            <a:r>
              <a:rPr lang="en-US" sz="1900" dirty="0"/>
              <a:t>Driven by an increase in </a:t>
            </a:r>
            <a:r>
              <a:rPr lang="en-US" sz="1900" dirty="0" err="1"/>
              <a:t>mdot</a:t>
            </a:r>
            <a:r>
              <a:rPr lang="en-US" sz="1900" dirty="0"/>
              <a:t>, leading to a more ‘</a:t>
            </a:r>
            <a:r>
              <a:rPr lang="en-US" sz="1900" dirty="0" err="1"/>
              <a:t>discy</a:t>
            </a:r>
            <a:r>
              <a:rPr lang="en-US" sz="1900" dirty="0"/>
              <a:t>’ SED.</a:t>
            </a:r>
          </a:p>
          <a:p>
            <a:pPr lvl="1"/>
            <a:r>
              <a:rPr lang="en-US" sz="1900" dirty="0"/>
              <a:t>Much like Changing-state AGN, but less dramatic</a:t>
            </a:r>
          </a:p>
          <a:p>
            <a:r>
              <a:rPr lang="en-US" sz="2000" dirty="0"/>
              <a:t>Elsewise the disc and corona are only </a:t>
            </a:r>
            <a:r>
              <a:rPr lang="en-US" sz="2000" b="1" dirty="0"/>
              <a:t>marginally </a:t>
            </a:r>
            <a:r>
              <a:rPr lang="en-US" sz="2000" dirty="0"/>
              <a:t>connected via UV seed-photon propagation + X-ray reverberation</a:t>
            </a:r>
          </a:p>
          <a:p>
            <a:r>
              <a:rPr lang="en-US" sz="2000" dirty="0"/>
              <a:t>Does require intrinsically variable disc + corona. </a:t>
            </a:r>
          </a:p>
          <a:p>
            <a:pPr lvl="1"/>
            <a:r>
              <a:rPr lang="en-US" sz="1900" b="1" dirty="0"/>
              <a:t>Overlapping time-scales reduces coherence (extended corona?)</a:t>
            </a:r>
            <a:endParaRPr lang="en-US" sz="1800" b="1" dirty="0"/>
          </a:p>
          <a:p>
            <a:pPr marL="457200" lvl="1" indent="0">
              <a:buNone/>
            </a:pPr>
            <a:endParaRPr lang="en-US" sz="18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2DCDB6-08BE-D29E-2E44-C82F756AB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1B7BE-0ED4-22EE-4D60-F3CF06DE1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F007E1F-FDD1-BFC3-97CA-9C789A6D8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C3D94D7-ADB1-C632-74F7-BADDDCA75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307" y="716097"/>
            <a:ext cx="5665167" cy="318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64818F-136F-ED10-B153-9E6EED8E9CA6}"/>
              </a:ext>
            </a:extLst>
          </p:cNvPr>
          <p:cNvSpPr txBox="1"/>
          <p:nvPr/>
        </p:nvSpPr>
        <p:spPr>
          <a:xfrm>
            <a:off x="7116896" y="805406"/>
            <a:ext cx="421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Intrinsically variable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</a:t>
            </a: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595777-9957-F4A1-AE29-C45A55E6BA0E}"/>
              </a:ext>
            </a:extLst>
          </p:cNvPr>
          <p:cNvSpPr txBox="1"/>
          <p:nvPr/>
        </p:nvSpPr>
        <p:spPr>
          <a:xfrm>
            <a:off x="7116896" y="3504870"/>
            <a:ext cx="4219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 seed-photons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 reverberation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drives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marginal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connection between UV and X-ray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1023BB-BAE9-3A54-D2BD-46720720F9B8}"/>
              </a:ext>
            </a:extLst>
          </p:cNvPr>
          <p:cNvSpPr txBox="1"/>
          <p:nvPr/>
        </p:nvSpPr>
        <p:spPr>
          <a:xfrm>
            <a:off x="7116896" y="4484371"/>
            <a:ext cx="4219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EUV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reprocessing from a wind/BLR gives rise to the long optical/UV lags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CBC9AC-EFF7-B24A-FA63-AFCC8ED26A4A}"/>
              </a:ext>
            </a:extLst>
          </p:cNvPr>
          <p:cNvSpPr txBox="1"/>
          <p:nvPr/>
        </p:nvSpPr>
        <p:spPr>
          <a:xfrm>
            <a:off x="1565237" y="5487915"/>
            <a:ext cx="93704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GB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GB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GB" sz="1600" b="1" noProof="0" dirty="0">
                <a:latin typeface="Arial" panose="020B0604020202020204" pitchFamily="34" charset="0"/>
                <a:cs typeface="Arial" panose="020B0604020202020204" pitchFamily="34" charset="0"/>
              </a:rPr>
              <a:t>Hagen, Done, Silverman et al. (2024): </a:t>
            </a:r>
            <a:r>
              <a:rPr lang="en-GB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Accretion states in AGN populations</a:t>
            </a:r>
          </a:p>
          <a:p>
            <a:r>
              <a:rPr lang="en-GB" sz="1600" b="1" noProof="0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(2024): </a:t>
            </a:r>
            <a:r>
              <a:rPr lang="en-GB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Physical model for AGN variability</a:t>
            </a:r>
          </a:p>
          <a:p>
            <a:r>
              <a:rPr lang="en-GB" sz="1600" b="1" noProof="0" dirty="0">
                <a:latin typeface="Arial" panose="020B0604020202020204" pitchFamily="34" charset="0"/>
                <a:cs typeface="Arial" panose="020B0604020202020204" pitchFamily="34" charset="0"/>
              </a:rPr>
              <a:t>Hagen et al. (2025)</a:t>
            </a:r>
            <a:r>
              <a:rPr lang="en-GB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: Characterisation of AGN variability and inner structure (evolution) in Fairall 9</a:t>
            </a: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Hagen et al. (2026)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: Analytic prescription for winds in AGN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53562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02279-0221-415A-FC55-7E1BB87546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Back-up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D63F3-D563-9424-5B04-20BF18FFB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D13DF-05F6-705B-8C88-C72FD138F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741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7F1560-A772-C5B6-9D9E-2EB1A024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A87FE9-08EE-355B-6277-490B65E3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24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FEF21BC-96D2-EE4A-FAE3-DC447913BD7E}"/>
              </a:ext>
            </a:extLst>
          </p:cNvPr>
          <p:cNvCxnSpPr/>
          <p:nvPr/>
        </p:nvCxnSpPr>
        <p:spPr>
          <a:xfrm>
            <a:off x="165253" y="6387202"/>
            <a:ext cx="11490593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55DD3D0-8143-A56D-F15D-9B300666EF21}"/>
              </a:ext>
            </a:extLst>
          </p:cNvPr>
          <p:cNvCxnSpPr>
            <a:cxnSpLocks/>
          </p:cNvCxnSpPr>
          <p:nvPr/>
        </p:nvCxnSpPr>
        <p:spPr>
          <a:xfrm flipV="1">
            <a:off x="165253" y="738130"/>
            <a:ext cx="0" cy="564907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770" name="Picture 2">
            <a:extLst>
              <a:ext uri="{FF2B5EF4-FFF2-40B4-BE49-F238E27FC236}">
                <a16:creationId xmlns:a16="http://schemas.microsoft.com/office/drawing/2014/main" id="{16271354-B83F-1C05-7CDD-4AE43F699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8" y="278563"/>
            <a:ext cx="473718" cy="38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D2AFE7-8667-7B49-7982-FBC10F95C752}"/>
              </a:ext>
            </a:extLst>
          </p:cNvPr>
          <p:cNvSpPr txBox="1"/>
          <p:nvPr/>
        </p:nvSpPr>
        <p:spPr>
          <a:xfrm>
            <a:off x="11150906" y="6015767"/>
            <a:ext cx="175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EE7F088-477F-22CA-8765-3CF5C8E52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83" y="4437712"/>
            <a:ext cx="3130459" cy="176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>
            <a:extLst>
              <a:ext uri="{FF2B5EF4-FFF2-40B4-BE49-F238E27FC236}">
                <a16:creationId xmlns:a16="http://schemas.microsoft.com/office/drawing/2014/main" id="{72C9F1E4-8920-0FF0-C8E8-13D75BE3E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114" y="2522737"/>
            <a:ext cx="3512167" cy="197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>
            <a:extLst>
              <a:ext uri="{FF2B5EF4-FFF2-40B4-BE49-F238E27FC236}">
                <a16:creationId xmlns:a16="http://schemas.microsoft.com/office/drawing/2014/main" id="{B2ECAF24-FABD-DDB8-9803-63ECAFE42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587" y="738130"/>
            <a:ext cx="3512156" cy="197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DA405AC7-1682-0786-3CAA-E52DF7FF4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358" y="661774"/>
            <a:ext cx="3434512" cy="193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2940C70-5EFE-A8D9-B202-7CB6C30153E0}"/>
              </a:ext>
            </a:extLst>
          </p:cNvPr>
          <p:cNvSpPr txBox="1"/>
          <p:nvPr/>
        </p:nvSpPr>
        <p:spPr>
          <a:xfrm>
            <a:off x="4023907" y="4815438"/>
            <a:ext cx="3811836" cy="12003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1. Beginning of campaign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UV-X-ray connection mainly driven by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signals from X-ray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reverberation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 seed-photon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709E82-95B9-C6D2-1F53-536423D5BE02}"/>
              </a:ext>
            </a:extLst>
          </p:cNvPr>
          <p:cNvSpPr txBox="1"/>
          <p:nvPr/>
        </p:nvSpPr>
        <p:spPr>
          <a:xfrm>
            <a:off x="380809" y="1064111"/>
            <a:ext cx="3811836" cy="12003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2. Rising phase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Increase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ṁ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going from outside in. System becomes increasingly disc dominated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29DFC4-A975-432A-3FCC-09F7955AA4D2}"/>
              </a:ext>
            </a:extLst>
          </p:cNvPr>
          <p:cNvSpPr txBox="1"/>
          <p:nvPr/>
        </p:nvSpPr>
        <p:spPr>
          <a:xfrm>
            <a:off x="7198414" y="2722589"/>
            <a:ext cx="4391456" cy="175432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3. Final two years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UV-X-ray connection back 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signals from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reverberation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 seed photons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Now also overall softer X-ray spectrum due to increased seed-photon power arising from stronger disc</a:t>
            </a:r>
          </a:p>
        </p:txBody>
      </p:sp>
    </p:spTree>
    <p:extLst>
      <p:ext uri="{BB962C8B-B14F-4D97-AF65-F5344CB8AC3E}">
        <p14:creationId xmlns:p14="http://schemas.microsoft.com/office/powerpoint/2010/main" val="3050708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A87FDD-2F65-6978-A314-DEF6EABE7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E05916-0DA9-5EAF-9A4A-786083C7C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EC8BAE-5CBD-BA9E-5D76-DA2AE4167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- example</a:t>
            </a:r>
          </a:p>
        </p:txBody>
      </p:sp>
      <p:pic>
        <p:nvPicPr>
          <p:cNvPr id="8" name="Picture 7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A084B6F2-CF24-F8AA-C1CA-F31ECBFD6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0"/>
            <a:ext cx="4872537" cy="685800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235BB81-1FA6-8AED-BC95-1D0C932D5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2055" y="1272315"/>
            <a:ext cx="6728055" cy="268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77873B8-37DD-9709-B952-CC01A90B7239}"/>
              </a:ext>
            </a:extLst>
          </p:cNvPr>
          <p:cNvSpPr/>
          <p:nvPr/>
        </p:nvSpPr>
        <p:spPr>
          <a:xfrm>
            <a:off x="-824479" y="1705103"/>
            <a:ext cx="1648957" cy="1533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8763B6B-897D-8FC2-1482-3BCA7CEFC122}"/>
                  </a:ext>
                </a:extLst>
              </p:cNvPr>
              <p:cNvSpPr txBox="1"/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8763B6B-897D-8FC2-1482-3BCA7CEFC1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blipFill>
                <a:blip r:embed="rId4"/>
                <a:stretch>
                  <a:fillRect l="-9804" r="-13725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AE1840-A367-EA97-0B7F-19667B1A94F2}"/>
                  </a:ext>
                </a:extLst>
              </p:cNvPr>
              <p:cNvSpPr txBox="1"/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AE1840-A367-EA97-0B7F-19667B1A94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blipFill>
                <a:blip r:embed="rId5"/>
                <a:stretch>
                  <a:fillRect l="-8000" r="-14000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8EFF31-1658-7D42-F7F2-5BA151D54CCE}"/>
                  </a:ext>
                </a:extLst>
              </p:cNvPr>
              <p:cNvSpPr txBox="1"/>
              <p:nvPr/>
            </p:nvSpPr>
            <p:spPr>
              <a:xfrm>
                <a:off x="824478" y="3980816"/>
                <a:ext cx="2119276" cy="3759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8EFF31-1658-7D42-F7F2-5BA151D54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8" y="3980816"/>
                <a:ext cx="2119276" cy="375937"/>
              </a:xfrm>
              <a:prstGeom prst="rect">
                <a:avLst/>
              </a:prstGeom>
              <a:blipFill>
                <a:blip r:embed="rId6"/>
                <a:stretch>
                  <a:fillRect l="-4762" t="-16129" b="-3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0EC84D2-08A8-715D-10E7-7CBBCF18AACB}"/>
                  </a:ext>
                </a:extLst>
              </p:cNvPr>
              <p:cNvSpPr txBox="1"/>
              <p:nvPr/>
            </p:nvSpPr>
            <p:spPr>
              <a:xfrm>
                <a:off x="824477" y="4462080"/>
                <a:ext cx="2305997" cy="3759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0EC84D2-08A8-715D-10E7-7CBBCF18A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7" y="4462080"/>
                <a:ext cx="2305997" cy="375937"/>
              </a:xfrm>
              <a:prstGeom prst="rect">
                <a:avLst/>
              </a:prstGeom>
              <a:blipFill>
                <a:blip r:embed="rId7"/>
                <a:stretch>
                  <a:fillRect l="-4372" t="-16129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2900A8-8971-F7A5-F2B4-9320DAEF2FC1}"/>
                  </a:ext>
                </a:extLst>
              </p:cNvPr>
              <p:cNvSpPr txBox="1"/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=|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2900A8-8971-F7A5-F2B4-9320DAEF2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blipFill>
                <a:blip r:embed="rId8"/>
                <a:stretch>
                  <a:fillRect l="-2703" t="-17391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349A644-3332-D252-F627-6A443BBC21CD}"/>
                  </a:ext>
                </a:extLst>
              </p:cNvPr>
              <p:cNvSpPr txBox="1"/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349A644-3332-D252-F627-6A443BBC2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blipFill>
                <a:blip r:embed="rId9"/>
                <a:stretch>
                  <a:fillRect l="-1796" t="-3704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AC5B59-48D5-B2DC-7F0B-94A6871CEAA1}"/>
                  </a:ext>
                </a:extLst>
              </p:cNvPr>
              <p:cNvSpPr txBox="1"/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AC5B59-48D5-B2DC-7F0B-94A6871CE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blipFill>
                <a:blip r:embed="rId10"/>
                <a:stretch>
                  <a:fillRect l="-2703" t="-17391" r="-473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F666C428-E52C-DF25-7962-F680A7468CCF}"/>
              </a:ext>
            </a:extLst>
          </p:cNvPr>
          <p:cNvSpPr txBox="1"/>
          <p:nvPr/>
        </p:nvSpPr>
        <p:spPr>
          <a:xfrm>
            <a:off x="893577" y="1128587"/>
            <a:ext cx="137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</p:txBody>
      </p:sp>
    </p:spTree>
    <p:extLst>
      <p:ext uri="{BB962C8B-B14F-4D97-AF65-F5344CB8AC3E}">
        <p14:creationId xmlns:p14="http://schemas.microsoft.com/office/powerpoint/2010/main" val="3343509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96AEF-7591-5A27-6988-A191DA2F5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CD7A99-4DCB-3B06-21C2-E98E20FB7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FBD57A-DB97-1754-67EA-DD8FC21FA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F75845-80B4-F848-F56F-16F3A245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- example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3BF7BD6-C8FE-C93E-E452-1B8F6137D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2055" y="1272315"/>
            <a:ext cx="6728055" cy="268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E66880F-8775-6323-477D-6885A7D28ABC}"/>
              </a:ext>
            </a:extLst>
          </p:cNvPr>
          <p:cNvSpPr/>
          <p:nvPr/>
        </p:nvSpPr>
        <p:spPr>
          <a:xfrm>
            <a:off x="-824479" y="1705103"/>
            <a:ext cx="1648957" cy="1533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A70F95-4794-0020-A8FA-157CD2D1E84F}"/>
                  </a:ext>
                </a:extLst>
              </p:cNvPr>
              <p:cNvSpPr txBox="1"/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A70F95-4794-0020-A8FA-157CD2D1E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blipFill>
                <a:blip r:embed="rId3"/>
                <a:stretch>
                  <a:fillRect l="-9804" r="-13725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C0C2A3-907E-38F8-FF8B-222AD5697BB0}"/>
                  </a:ext>
                </a:extLst>
              </p:cNvPr>
              <p:cNvSpPr txBox="1"/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C0C2A3-907E-38F8-FF8B-222AD5697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blipFill>
                <a:blip r:embed="rId4"/>
                <a:stretch>
                  <a:fillRect l="-8000" r="-14000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F9ACCB-4312-51FC-1BAC-2EEBADAEDADE}"/>
                  </a:ext>
                </a:extLst>
              </p:cNvPr>
              <p:cNvSpPr txBox="1"/>
              <p:nvPr/>
            </p:nvSpPr>
            <p:spPr>
              <a:xfrm>
                <a:off x="824478" y="3980816"/>
                <a:ext cx="5168698" cy="3815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F9ACCB-4312-51FC-1BAC-2EEBADAED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8" y="3980816"/>
                <a:ext cx="5168698" cy="381515"/>
              </a:xfrm>
              <a:prstGeom prst="rect">
                <a:avLst/>
              </a:prstGeom>
              <a:blipFill>
                <a:blip r:embed="rId5"/>
                <a:stretch>
                  <a:fillRect l="-1961" t="-16129" b="-3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5AFF2F6-EF11-F720-28C9-8CDBB11AFD2D}"/>
                  </a:ext>
                </a:extLst>
              </p:cNvPr>
              <p:cNvSpPr txBox="1"/>
              <p:nvPr/>
            </p:nvSpPr>
            <p:spPr>
              <a:xfrm>
                <a:off x="824477" y="4462080"/>
                <a:ext cx="2305997" cy="3759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5AFF2F6-EF11-F720-28C9-8CDBB11AF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7" y="4462080"/>
                <a:ext cx="2305997" cy="375937"/>
              </a:xfrm>
              <a:prstGeom prst="rect">
                <a:avLst/>
              </a:prstGeom>
              <a:blipFill>
                <a:blip r:embed="rId6"/>
                <a:stretch>
                  <a:fillRect l="-4372" t="-16129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57A17E-2439-0CD6-ED23-DC0850D22BBC}"/>
                  </a:ext>
                </a:extLst>
              </p:cNvPr>
              <p:cNvSpPr txBox="1"/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=|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57A17E-2439-0CD6-ED23-DC0850D22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blipFill>
                <a:blip r:embed="rId7"/>
                <a:stretch>
                  <a:fillRect l="-1351" t="-17391" r="-901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7E088FC-2B98-2679-8D28-B5BB87557844}"/>
                  </a:ext>
                </a:extLst>
              </p:cNvPr>
              <p:cNvSpPr txBox="1"/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7E088FC-2B98-2679-8D28-B5BB87557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blipFill>
                <a:blip r:embed="rId8"/>
                <a:stretch>
                  <a:fillRect l="-1198" t="-3704" r="-29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D25CDE-8148-232B-17F9-252256927ECD}"/>
                  </a:ext>
                </a:extLst>
              </p:cNvPr>
              <p:cNvSpPr txBox="1"/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D25CDE-8148-232B-17F9-252256927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blipFill>
                <a:blip r:embed="rId9"/>
                <a:stretch>
                  <a:fillRect l="-2703" t="-17391" r="-473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600CDD37-AD58-F629-15AD-C0C538313F12}"/>
              </a:ext>
            </a:extLst>
          </p:cNvPr>
          <p:cNvSpPr txBox="1"/>
          <p:nvPr/>
        </p:nvSpPr>
        <p:spPr>
          <a:xfrm>
            <a:off x="893577" y="1128587"/>
            <a:ext cx="137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</p:txBody>
      </p:sp>
      <p:pic>
        <p:nvPicPr>
          <p:cNvPr id="2" name="Picture 1" descr="A graph of a function&#10;&#10;AI-generated content may be incorrect.">
            <a:extLst>
              <a:ext uri="{FF2B5EF4-FFF2-40B4-BE49-F238E27FC236}">
                <a16:creationId xmlns:a16="http://schemas.microsoft.com/office/drawing/2014/main" id="{85BC0996-0D19-C72F-22C2-6A5D73872D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0800" y="0"/>
            <a:ext cx="4872537" cy="6858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A255FFB-4511-ECB7-DAA8-926C4AA99F9A}"/>
              </a:ext>
            </a:extLst>
          </p:cNvPr>
          <p:cNvCxnSpPr/>
          <p:nvPr/>
        </p:nvCxnSpPr>
        <p:spPr>
          <a:xfrm flipV="1">
            <a:off x="3382178" y="2137272"/>
            <a:ext cx="991518" cy="18057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77CC96-BC97-E659-3913-1F0B83E066C0}"/>
              </a:ext>
            </a:extLst>
          </p:cNvPr>
          <p:cNvCxnSpPr>
            <a:cxnSpLocks/>
          </p:cNvCxnSpPr>
          <p:nvPr/>
        </p:nvCxnSpPr>
        <p:spPr>
          <a:xfrm>
            <a:off x="3382178" y="2818151"/>
            <a:ext cx="991518" cy="14990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136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92073-9003-C41C-C0C6-70B49F4A6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9CF016-CDDC-C225-9A02-160DFB9E7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F0859C-17A7-94DA-94FC-B7F0868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94C9077-16D4-8186-484C-5CABC5FCF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- example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11D5B7C-8F78-AED5-E50B-9D1E98FCA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2055" y="1272315"/>
            <a:ext cx="6728055" cy="268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DDCC3EA-F8C2-D43C-A7F1-533DBB6CB558}"/>
              </a:ext>
            </a:extLst>
          </p:cNvPr>
          <p:cNvSpPr/>
          <p:nvPr/>
        </p:nvSpPr>
        <p:spPr>
          <a:xfrm>
            <a:off x="-824479" y="1705103"/>
            <a:ext cx="1648957" cy="1533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4BDF8A-545A-5C5A-AFF7-E842E1E29372}"/>
                  </a:ext>
                </a:extLst>
              </p:cNvPr>
              <p:cNvSpPr txBox="1"/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4BDF8A-545A-5C5A-AFF7-E842E1E29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blipFill>
                <a:blip r:embed="rId3"/>
                <a:stretch>
                  <a:fillRect l="-9804" r="-13725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F908041-CEDF-6BCC-5709-DA615BFB1A75}"/>
                  </a:ext>
                </a:extLst>
              </p:cNvPr>
              <p:cNvSpPr txBox="1"/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F908041-CEDF-6BCC-5709-DA615BFB1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blipFill>
                <a:blip r:embed="rId4"/>
                <a:stretch>
                  <a:fillRect l="-8000" r="-14000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8EB9BD-CC77-FE94-264F-0DBADCF1F5F9}"/>
                  </a:ext>
                </a:extLst>
              </p:cNvPr>
              <p:cNvSpPr txBox="1"/>
              <p:nvPr/>
            </p:nvSpPr>
            <p:spPr>
              <a:xfrm>
                <a:off x="824478" y="3980816"/>
                <a:ext cx="5168698" cy="3815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8EB9BD-CC77-FE94-264F-0DBADCF1F5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8" y="3980816"/>
                <a:ext cx="5168698" cy="381515"/>
              </a:xfrm>
              <a:prstGeom prst="rect">
                <a:avLst/>
              </a:prstGeom>
              <a:blipFill>
                <a:blip r:embed="rId5"/>
                <a:stretch>
                  <a:fillRect l="-1961" t="-16129" b="-3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C5662A-0E11-6212-54CD-8B641B939144}"/>
                  </a:ext>
                </a:extLst>
              </p:cNvPr>
              <p:cNvSpPr txBox="1"/>
              <p:nvPr/>
            </p:nvSpPr>
            <p:spPr>
              <a:xfrm>
                <a:off x="824477" y="4462080"/>
                <a:ext cx="4657660" cy="3815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C5662A-0E11-6212-54CD-8B641B939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7" y="4462080"/>
                <a:ext cx="4657660" cy="381515"/>
              </a:xfrm>
              <a:prstGeom prst="rect">
                <a:avLst/>
              </a:prstGeom>
              <a:blipFill>
                <a:blip r:embed="rId6"/>
                <a:stretch>
                  <a:fillRect l="-2174" t="-16129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81D2AF-37C8-9CEF-405B-0B500F3087C1}"/>
                  </a:ext>
                </a:extLst>
              </p:cNvPr>
              <p:cNvSpPr txBox="1"/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=|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81D2AF-37C8-9CEF-405B-0B500F308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blipFill>
                <a:blip r:embed="rId7"/>
                <a:stretch>
                  <a:fillRect l="-1351" t="-17391" r="-901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67306F-B7CE-8DE8-649C-347DBA664DBE}"/>
                  </a:ext>
                </a:extLst>
              </p:cNvPr>
              <p:cNvSpPr txBox="1"/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67306F-B7CE-8DE8-649C-347DBA664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blipFill>
                <a:blip r:embed="rId8"/>
                <a:stretch>
                  <a:fillRect l="-1198" t="-3704" r="-29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8DD5BA5-B94E-41C1-1377-FEE3D5066C48}"/>
                  </a:ext>
                </a:extLst>
              </p:cNvPr>
              <p:cNvSpPr txBox="1"/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8DD5BA5-B94E-41C1-1377-FEE3D5066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blipFill>
                <a:blip r:embed="rId9"/>
                <a:stretch>
                  <a:fillRect l="-2703" t="-17391" r="-473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FD5A9EE-D12A-636C-51BD-BD47BA537C48}"/>
              </a:ext>
            </a:extLst>
          </p:cNvPr>
          <p:cNvSpPr txBox="1"/>
          <p:nvPr/>
        </p:nvSpPr>
        <p:spPr>
          <a:xfrm>
            <a:off x="893577" y="1128587"/>
            <a:ext cx="137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2A6385A-1BF5-F30E-CFD3-3EC3E69CA8B3}"/>
              </a:ext>
            </a:extLst>
          </p:cNvPr>
          <p:cNvCxnSpPr/>
          <p:nvPr/>
        </p:nvCxnSpPr>
        <p:spPr>
          <a:xfrm flipV="1">
            <a:off x="3382178" y="2137272"/>
            <a:ext cx="991518" cy="18057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F64AAC-F86F-FCD5-828B-FB8101123DF1}"/>
              </a:ext>
            </a:extLst>
          </p:cNvPr>
          <p:cNvCxnSpPr>
            <a:cxnSpLocks/>
          </p:cNvCxnSpPr>
          <p:nvPr/>
        </p:nvCxnSpPr>
        <p:spPr>
          <a:xfrm>
            <a:off x="3382178" y="2818151"/>
            <a:ext cx="991518" cy="14990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diagram of a function&#10;&#10;AI-generated content may be incorrect.">
            <a:extLst>
              <a:ext uri="{FF2B5EF4-FFF2-40B4-BE49-F238E27FC236}">
                <a16:creationId xmlns:a16="http://schemas.microsoft.com/office/drawing/2014/main" id="{5DA4A8FE-C9D4-CC00-CADE-4E7FA91106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0800" y="0"/>
            <a:ext cx="4872537" cy="6858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7D11843-04F5-8525-2F7E-79EA4DBCB3AC}"/>
              </a:ext>
            </a:extLst>
          </p:cNvPr>
          <p:cNvCxnSpPr>
            <a:cxnSpLocks/>
          </p:cNvCxnSpPr>
          <p:nvPr/>
        </p:nvCxnSpPr>
        <p:spPr>
          <a:xfrm flipH="1">
            <a:off x="3007605" y="2049137"/>
            <a:ext cx="1243911" cy="26871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2287F71-9224-A81D-B6FB-8578B7D003AC}"/>
              </a:ext>
            </a:extLst>
          </p:cNvPr>
          <p:cNvCxnSpPr>
            <a:cxnSpLocks/>
          </p:cNvCxnSpPr>
          <p:nvPr/>
        </p:nvCxnSpPr>
        <p:spPr>
          <a:xfrm flipH="1" flipV="1">
            <a:off x="3040672" y="2857789"/>
            <a:ext cx="1330515" cy="21001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3545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DF358-BA45-2695-F7A3-1C55483B1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407D02-4813-656F-0751-AF73AF78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0A13D3-70C5-3917-7A19-C602D4B38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3F62025-A7E3-F6A3-91C0-D01F8BB5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- example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0C072A7-E038-042A-72EC-D218C4E90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2055" y="1272315"/>
            <a:ext cx="6728055" cy="268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5FA5E0-5F47-0E32-5BC0-1312994BA6FB}"/>
              </a:ext>
            </a:extLst>
          </p:cNvPr>
          <p:cNvSpPr/>
          <p:nvPr/>
        </p:nvSpPr>
        <p:spPr>
          <a:xfrm>
            <a:off x="-824479" y="1705103"/>
            <a:ext cx="1648957" cy="1533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2057F7-FDD0-9827-9913-B1F504D48EF4}"/>
                  </a:ext>
                </a:extLst>
              </p:cNvPr>
              <p:cNvSpPr txBox="1"/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2057F7-FDD0-9827-9913-B1F504D48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405" y="2317850"/>
                <a:ext cx="644857" cy="307777"/>
              </a:xfrm>
              <a:prstGeom prst="rect">
                <a:avLst/>
              </a:prstGeom>
              <a:blipFill>
                <a:blip r:embed="rId3"/>
                <a:stretch>
                  <a:fillRect l="-9804" r="-13725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76E99D-2FC4-3170-1F92-0C92C949D7D9}"/>
                  </a:ext>
                </a:extLst>
              </p:cNvPr>
              <p:cNvSpPr txBox="1"/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76E99D-2FC4-3170-1F92-0C92C949D7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516" y="2343843"/>
                <a:ext cx="619207" cy="307777"/>
              </a:xfrm>
              <a:prstGeom prst="rect">
                <a:avLst/>
              </a:prstGeom>
              <a:blipFill>
                <a:blip r:embed="rId4"/>
                <a:stretch>
                  <a:fillRect l="-8000" r="-14000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8CCDBE3-05E5-918F-C52D-E206F2B3741E}"/>
                  </a:ext>
                </a:extLst>
              </p:cNvPr>
              <p:cNvSpPr txBox="1"/>
              <p:nvPr/>
            </p:nvSpPr>
            <p:spPr>
              <a:xfrm>
                <a:off x="824478" y="3980816"/>
                <a:ext cx="5168698" cy="3815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8CCDBE3-05E5-918F-C52D-E206F2B37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8" y="3980816"/>
                <a:ext cx="5168698" cy="381515"/>
              </a:xfrm>
              <a:prstGeom prst="rect">
                <a:avLst/>
              </a:prstGeom>
              <a:blipFill>
                <a:blip r:embed="rId5"/>
                <a:stretch>
                  <a:fillRect l="-1961" t="-16129" b="-3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451112-FB19-20EA-832E-5A332253A5D1}"/>
                  </a:ext>
                </a:extLst>
              </p:cNvPr>
              <p:cNvSpPr txBox="1"/>
              <p:nvPr/>
            </p:nvSpPr>
            <p:spPr>
              <a:xfrm>
                <a:off x="824477" y="4462080"/>
                <a:ext cx="4657660" cy="3815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6451112-FB19-20EA-832E-5A332253A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7" y="4462080"/>
                <a:ext cx="4657660" cy="381515"/>
              </a:xfrm>
              <a:prstGeom prst="rect">
                <a:avLst/>
              </a:prstGeom>
              <a:blipFill>
                <a:blip r:embed="rId6"/>
                <a:stretch>
                  <a:fillRect l="-2174" t="-16129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F2DB5A9-8AE4-9C81-4991-835DC363E410}"/>
                  </a:ext>
                </a:extLst>
              </p:cNvPr>
              <p:cNvSpPr txBox="1"/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=|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F2DB5A9-8AE4-9C81-4991-835DC363E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5618736"/>
                <a:ext cx="2810000" cy="281937"/>
              </a:xfrm>
              <a:prstGeom prst="rect">
                <a:avLst/>
              </a:prstGeom>
              <a:blipFill>
                <a:blip r:embed="rId7"/>
                <a:stretch>
                  <a:fillRect l="-1351" t="-17391" r="-901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13FAB3-617A-8B2B-D749-95AD503B6063}"/>
                  </a:ext>
                </a:extLst>
              </p:cNvPr>
              <p:cNvSpPr txBox="1"/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𝑈𝑉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13FAB3-617A-8B2B-D749-95AD503B6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62" y="6019494"/>
                <a:ext cx="4220065" cy="322909"/>
              </a:xfrm>
              <a:prstGeom prst="rect">
                <a:avLst/>
              </a:prstGeom>
              <a:blipFill>
                <a:blip r:embed="rId8"/>
                <a:stretch>
                  <a:fillRect l="-1198" t="-3704" r="-29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01199D6-6151-762E-B849-AC981620AEE1}"/>
                  </a:ext>
                </a:extLst>
              </p:cNvPr>
              <p:cNvSpPr txBox="1"/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01199D6-6151-762E-B849-AC981620A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604" y="1164392"/>
                <a:ext cx="1874744" cy="282257"/>
              </a:xfrm>
              <a:prstGeom prst="rect">
                <a:avLst/>
              </a:prstGeom>
              <a:blipFill>
                <a:blip r:embed="rId9"/>
                <a:stretch>
                  <a:fillRect l="-2703" t="-17391" r="-473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5F2A014-B7AC-F733-D6C1-6FE615FE159B}"/>
              </a:ext>
            </a:extLst>
          </p:cNvPr>
          <p:cNvSpPr txBox="1"/>
          <p:nvPr/>
        </p:nvSpPr>
        <p:spPr>
          <a:xfrm>
            <a:off x="893577" y="1128587"/>
            <a:ext cx="137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0BB3E05-49A7-F709-737A-A28948C79A46}"/>
              </a:ext>
            </a:extLst>
          </p:cNvPr>
          <p:cNvCxnSpPr/>
          <p:nvPr/>
        </p:nvCxnSpPr>
        <p:spPr>
          <a:xfrm flipV="1">
            <a:off x="3382178" y="2137272"/>
            <a:ext cx="991518" cy="18057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8D7ACD-216B-557D-BCA7-624DF1ADC33A}"/>
              </a:ext>
            </a:extLst>
          </p:cNvPr>
          <p:cNvCxnSpPr>
            <a:cxnSpLocks/>
          </p:cNvCxnSpPr>
          <p:nvPr/>
        </p:nvCxnSpPr>
        <p:spPr>
          <a:xfrm>
            <a:off x="3382178" y="2818151"/>
            <a:ext cx="991518" cy="14990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747B40-ACE5-8D31-76FD-6B68A5F18696}"/>
              </a:ext>
            </a:extLst>
          </p:cNvPr>
          <p:cNvCxnSpPr>
            <a:cxnSpLocks/>
          </p:cNvCxnSpPr>
          <p:nvPr/>
        </p:nvCxnSpPr>
        <p:spPr>
          <a:xfrm flipH="1">
            <a:off x="3007605" y="2049137"/>
            <a:ext cx="1243911" cy="26871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175D89E-B78D-EB21-6AE1-DA2BD5358527}"/>
              </a:ext>
            </a:extLst>
          </p:cNvPr>
          <p:cNvCxnSpPr>
            <a:cxnSpLocks/>
          </p:cNvCxnSpPr>
          <p:nvPr/>
        </p:nvCxnSpPr>
        <p:spPr>
          <a:xfrm flipH="1" flipV="1">
            <a:off x="3040672" y="2857789"/>
            <a:ext cx="1330515" cy="21001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graph of a function&#10;&#10;AI-generated content may be incorrect.">
            <a:extLst>
              <a:ext uri="{FF2B5EF4-FFF2-40B4-BE49-F238E27FC236}">
                <a16:creationId xmlns:a16="http://schemas.microsoft.com/office/drawing/2014/main" id="{871B8000-6484-E912-46E5-65987BFD1A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0800" y="0"/>
            <a:ext cx="487253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EA1CC2-7E2B-79F8-5C30-7D8D95A98897}"/>
              </a:ext>
            </a:extLst>
          </p:cNvPr>
          <p:cNvSpPr txBox="1"/>
          <p:nvPr/>
        </p:nvSpPr>
        <p:spPr>
          <a:xfrm>
            <a:off x="6965933" y="1439636"/>
            <a:ext cx="295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Extend intrinsic coronal PSD to lower frequency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7E4F78D-2D2F-8DF1-4B7B-28992FB63216}"/>
              </a:ext>
            </a:extLst>
          </p:cNvPr>
          <p:cNvCxnSpPr>
            <a:cxnSpLocks/>
          </p:cNvCxnSpPr>
          <p:nvPr/>
        </p:nvCxnSpPr>
        <p:spPr>
          <a:xfrm flipH="1" flipV="1">
            <a:off x="7338646" y="996462"/>
            <a:ext cx="597877" cy="5014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0056C9D-4737-5AAD-00DC-6C5A9A3F8832}"/>
              </a:ext>
            </a:extLst>
          </p:cNvPr>
          <p:cNvSpPr txBox="1"/>
          <p:nvPr/>
        </p:nvSpPr>
        <p:spPr>
          <a:xfrm>
            <a:off x="6965933" y="4299303"/>
            <a:ext cx="2954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8D00"/>
                </a:solidFill>
              </a:rPr>
              <a:t>Intrinsic variability in disc and corona on similar time-scales reduces coherence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C13FB7-075D-DE7C-6317-C06267986306}"/>
              </a:ext>
            </a:extLst>
          </p:cNvPr>
          <p:cNvCxnSpPr>
            <a:cxnSpLocks/>
          </p:cNvCxnSpPr>
          <p:nvPr/>
        </p:nvCxnSpPr>
        <p:spPr>
          <a:xfrm flipH="1">
            <a:off x="7338646" y="5222633"/>
            <a:ext cx="597877" cy="5669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555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5D74A7-3924-E232-DDAD-C55796DB4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DDBBBA-5233-1BF2-686E-EF8AE6FB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29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3B245A9-7103-23CA-BA18-71169F904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winds/the BLR? </a:t>
            </a:r>
            <a:r>
              <a:rPr lang="en-US" sz="2000" dirty="0"/>
              <a:t>(</a:t>
            </a:r>
            <a:r>
              <a:rPr lang="en-US" sz="2000" b="0" dirty="0"/>
              <a:t>e.g. </a:t>
            </a:r>
            <a:r>
              <a:rPr lang="en-US" sz="2000" dirty="0" err="1"/>
              <a:t>Dehghanian</a:t>
            </a:r>
            <a:r>
              <a:rPr lang="en-US" sz="2000" dirty="0"/>
              <a:t> et al. 2019b; Kara et al. 2021</a:t>
            </a:r>
            <a:r>
              <a:rPr lang="en-US" sz="2000" b="0" dirty="0"/>
              <a:t>)</a:t>
            </a:r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42122A6-DCA4-1744-090A-1B04DD569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18" y="2670769"/>
            <a:ext cx="10818564" cy="431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8C5B842E-3686-324D-AC4C-40DC02549C90}"/>
              </a:ext>
            </a:extLst>
          </p:cNvPr>
          <p:cNvSpPr/>
          <p:nvPr/>
        </p:nvSpPr>
        <p:spPr>
          <a:xfrm>
            <a:off x="8079698" y="3811918"/>
            <a:ext cx="2038663" cy="1889402"/>
          </a:xfrm>
          <a:custGeom>
            <a:avLst/>
            <a:gdLst>
              <a:gd name="connsiteX0" fmla="*/ 0 w 2038663"/>
              <a:gd name="connsiteY0" fmla="*/ 1694530 h 1889402"/>
              <a:gd name="connsiteX1" fmla="*/ 104932 w 2038663"/>
              <a:gd name="connsiteY1" fmla="*/ 641 h 1889402"/>
              <a:gd name="connsiteX2" fmla="*/ 164892 w 2038663"/>
              <a:gd name="connsiteY2" fmla="*/ 1859422 h 1889402"/>
              <a:gd name="connsiteX3" fmla="*/ 254833 w 2038663"/>
              <a:gd name="connsiteY3" fmla="*/ 15632 h 1889402"/>
              <a:gd name="connsiteX4" fmla="*/ 329784 w 2038663"/>
              <a:gd name="connsiteY4" fmla="*/ 1889402 h 1889402"/>
              <a:gd name="connsiteX5" fmla="*/ 434715 w 2038663"/>
              <a:gd name="connsiteY5" fmla="*/ 15632 h 1889402"/>
              <a:gd name="connsiteX6" fmla="*/ 524656 w 2038663"/>
              <a:gd name="connsiteY6" fmla="*/ 1709520 h 1889402"/>
              <a:gd name="connsiteX7" fmla="*/ 629587 w 2038663"/>
              <a:gd name="connsiteY7" fmla="*/ 75592 h 1889402"/>
              <a:gd name="connsiteX8" fmla="*/ 719528 w 2038663"/>
              <a:gd name="connsiteY8" fmla="*/ 1649559 h 1889402"/>
              <a:gd name="connsiteX9" fmla="*/ 854440 w 2038663"/>
              <a:gd name="connsiteY9" fmla="*/ 45612 h 1889402"/>
              <a:gd name="connsiteX10" fmla="*/ 944381 w 2038663"/>
              <a:gd name="connsiteY10" fmla="*/ 1664550 h 1889402"/>
              <a:gd name="connsiteX11" fmla="*/ 1094282 w 2038663"/>
              <a:gd name="connsiteY11" fmla="*/ 30622 h 1889402"/>
              <a:gd name="connsiteX12" fmla="*/ 1184223 w 2038663"/>
              <a:gd name="connsiteY12" fmla="*/ 1514648 h 1889402"/>
              <a:gd name="connsiteX13" fmla="*/ 1319135 w 2038663"/>
              <a:gd name="connsiteY13" fmla="*/ 105573 h 1889402"/>
              <a:gd name="connsiteX14" fmla="*/ 1439056 w 2038663"/>
              <a:gd name="connsiteY14" fmla="*/ 1439697 h 1889402"/>
              <a:gd name="connsiteX15" fmla="*/ 1514007 w 2038663"/>
              <a:gd name="connsiteY15" fmla="*/ 90582 h 1889402"/>
              <a:gd name="connsiteX16" fmla="*/ 1573968 w 2038663"/>
              <a:gd name="connsiteY16" fmla="*/ 1559618 h 1889402"/>
              <a:gd name="connsiteX17" fmla="*/ 1678899 w 2038663"/>
              <a:gd name="connsiteY17" fmla="*/ 75592 h 1889402"/>
              <a:gd name="connsiteX18" fmla="*/ 1738859 w 2038663"/>
              <a:gd name="connsiteY18" fmla="*/ 1364746 h 1889402"/>
              <a:gd name="connsiteX19" fmla="*/ 1798820 w 2038663"/>
              <a:gd name="connsiteY19" fmla="*/ 690189 h 1889402"/>
              <a:gd name="connsiteX20" fmla="*/ 2038663 w 2038663"/>
              <a:gd name="connsiteY20" fmla="*/ 675199 h 188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38663" h="1889402">
                <a:moveTo>
                  <a:pt x="0" y="1694530"/>
                </a:moveTo>
                <a:cubicBezTo>
                  <a:pt x="38725" y="833844"/>
                  <a:pt x="77450" y="-26841"/>
                  <a:pt x="104932" y="641"/>
                </a:cubicBezTo>
                <a:cubicBezTo>
                  <a:pt x="132414" y="28123"/>
                  <a:pt x="139909" y="1856924"/>
                  <a:pt x="164892" y="1859422"/>
                </a:cubicBezTo>
                <a:cubicBezTo>
                  <a:pt x="189876" y="1861921"/>
                  <a:pt x="227351" y="10635"/>
                  <a:pt x="254833" y="15632"/>
                </a:cubicBezTo>
                <a:cubicBezTo>
                  <a:pt x="282315" y="20629"/>
                  <a:pt x="299804" y="1889402"/>
                  <a:pt x="329784" y="1889402"/>
                </a:cubicBezTo>
                <a:cubicBezTo>
                  <a:pt x="359764" y="1889402"/>
                  <a:pt x="402236" y="45612"/>
                  <a:pt x="434715" y="15632"/>
                </a:cubicBezTo>
                <a:cubicBezTo>
                  <a:pt x="467194" y="-14348"/>
                  <a:pt x="492177" y="1699527"/>
                  <a:pt x="524656" y="1709520"/>
                </a:cubicBezTo>
                <a:cubicBezTo>
                  <a:pt x="557135" y="1719513"/>
                  <a:pt x="597108" y="85585"/>
                  <a:pt x="629587" y="75592"/>
                </a:cubicBezTo>
                <a:cubicBezTo>
                  <a:pt x="662066" y="65598"/>
                  <a:pt x="682052" y="1654556"/>
                  <a:pt x="719528" y="1649559"/>
                </a:cubicBezTo>
                <a:cubicBezTo>
                  <a:pt x="757004" y="1644562"/>
                  <a:pt x="816965" y="43114"/>
                  <a:pt x="854440" y="45612"/>
                </a:cubicBezTo>
                <a:cubicBezTo>
                  <a:pt x="891915" y="48110"/>
                  <a:pt x="904407" y="1667048"/>
                  <a:pt x="944381" y="1664550"/>
                </a:cubicBezTo>
                <a:cubicBezTo>
                  <a:pt x="984355" y="1662052"/>
                  <a:pt x="1054308" y="55606"/>
                  <a:pt x="1094282" y="30622"/>
                </a:cubicBezTo>
                <a:cubicBezTo>
                  <a:pt x="1134256" y="5638"/>
                  <a:pt x="1146748" y="1502156"/>
                  <a:pt x="1184223" y="1514648"/>
                </a:cubicBezTo>
                <a:cubicBezTo>
                  <a:pt x="1221698" y="1527140"/>
                  <a:pt x="1276663" y="118065"/>
                  <a:pt x="1319135" y="105573"/>
                </a:cubicBezTo>
                <a:cubicBezTo>
                  <a:pt x="1361607" y="93081"/>
                  <a:pt x="1406577" y="1442196"/>
                  <a:pt x="1439056" y="1439697"/>
                </a:cubicBezTo>
                <a:cubicBezTo>
                  <a:pt x="1471535" y="1437198"/>
                  <a:pt x="1491522" y="70595"/>
                  <a:pt x="1514007" y="90582"/>
                </a:cubicBezTo>
                <a:cubicBezTo>
                  <a:pt x="1536492" y="110569"/>
                  <a:pt x="1546486" y="1562116"/>
                  <a:pt x="1573968" y="1559618"/>
                </a:cubicBezTo>
                <a:cubicBezTo>
                  <a:pt x="1601450" y="1557120"/>
                  <a:pt x="1651417" y="108071"/>
                  <a:pt x="1678899" y="75592"/>
                </a:cubicBezTo>
                <a:cubicBezTo>
                  <a:pt x="1706381" y="43113"/>
                  <a:pt x="1718872" y="1262313"/>
                  <a:pt x="1738859" y="1364746"/>
                </a:cubicBezTo>
                <a:cubicBezTo>
                  <a:pt x="1758846" y="1467179"/>
                  <a:pt x="1748853" y="805113"/>
                  <a:pt x="1798820" y="690189"/>
                </a:cubicBezTo>
                <a:cubicBezTo>
                  <a:pt x="1848787" y="575265"/>
                  <a:pt x="1943725" y="625232"/>
                  <a:pt x="2038663" y="675199"/>
                </a:cubicBezTo>
              </a:path>
            </a:pathLst>
          </a:custGeom>
          <a:noFill/>
          <a:ln w="38100"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D15A95D-1FD1-C201-C73C-27F123D873E0}"/>
              </a:ext>
            </a:extLst>
          </p:cNvPr>
          <p:cNvSpPr/>
          <p:nvPr/>
        </p:nvSpPr>
        <p:spPr>
          <a:xfrm>
            <a:off x="3040655" y="4252395"/>
            <a:ext cx="4594034" cy="837399"/>
          </a:xfrm>
          <a:custGeom>
            <a:avLst/>
            <a:gdLst>
              <a:gd name="connsiteX0" fmla="*/ 0 w 4594034"/>
              <a:gd name="connsiteY0" fmla="*/ 837399 h 837399"/>
              <a:gd name="connsiteX1" fmla="*/ 694063 w 4594034"/>
              <a:gd name="connsiteY1" fmla="*/ 117 h 837399"/>
              <a:gd name="connsiteX2" fmla="*/ 1454227 w 4594034"/>
              <a:gd name="connsiteY2" fmla="*/ 771297 h 837399"/>
              <a:gd name="connsiteX3" fmla="*/ 2104222 w 4594034"/>
              <a:gd name="connsiteY3" fmla="*/ 88252 h 837399"/>
              <a:gd name="connsiteX4" fmla="*/ 2699133 w 4594034"/>
              <a:gd name="connsiteY4" fmla="*/ 727230 h 837399"/>
              <a:gd name="connsiteX5" fmla="*/ 3327094 w 4594034"/>
              <a:gd name="connsiteY5" fmla="*/ 187403 h 837399"/>
              <a:gd name="connsiteX6" fmla="*/ 3877938 w 4594034"/>
              <a:gd name="connsiteY6" fmla="*/ 683162 h 837399"/>
              <a:gd name="connsiteX7" fmla="*/ 4241494 w 4594034"/>
              <a:gd name="connsiteY7" fmla="*/ 396724 h 837399"/>
              <a:gd name="connsiteX8" fmla="*/ 4594034 w 4594034"/>
              <a:gd name="connsiteY8" fmla="*/ 396724 h 83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4034" h="837399">
                <a:moveTo>
                  <a:pt x="0" y="837399"/>
                </a:moveTo>
                <a:cubicBezTo>
                  <a:pt x="225846" y="424266"/>
                  <a:pt x="451692" y="11134"/>
                  <a:pt x="694063" y="117"/>
                </a:cubicBezTo>
                <a:cubicBezTo>
                  <a:pt x="936434" y="-10900"/>
                  <a:pt x="1219201" y="756608"/>
                  <a:pt x="1454227" y="771297"/>
                </a:cubicBezTo>
                <a:cubicBezTo>
                  <a:pt x="1689254" y="785986"/>
                  <a:pt x="1896738" y="95596"/>
                  <a:pt x="2104222" y="88252"/>
                </a:cubicBezTo>
                <a:cubicBezTo>
                  <a:pt x="2311706" y="80908"/>
                  <a:pt x="2495321" y="710705"/>
                  <a:pt x="2699133" y="727230"/>
                </a:cubicBezTo>
                <a:cubicBezTo>
                  <a:pt x="2902945" y="743755"/>
                  <a:pt x="3130627" y="194748"/>
                  <a:pt x="3327094" y="187403"/>
                </a:cubicBezTo>
                <a:cubicBezTo>
                  <a:pt x="3523562" y="180058"/>
                  <a:pt x="3725538" y="648275"/>
                  <a:pt x="3877938" y="683162"/>
                </a:cubicBezTo>
                <a:cubicBezTo>
                  <a:pt x="4030338" y="718049"/>
                  <a:pt x="4122145" y="444464"/>
                  <a:pt x="4241494" y="396724"/>
                </a:cubicBezTo>
                <a:cubicBezTo>
                  <a:pt x="4360843" y="348984"/>
                  <a:pt x="4477438" y="372854"/>
                  <a:pt x="4594034" y="396724"/>
                </a:cubicBezTo>
              </a:path>
            </a:pathLst>
          </a:custGeom>
          <a:noFill/>
          <a:ln w="38100">
            <a:headEnd w="lg" len="med"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BBD7CDA-376C-9D10-E0F7-FF1932719AE3}"/>
              </a:ext>
            </a:extLst>
          </p:cNvPr>
          <p:cNvSpPr/>
          <p:nvPr/>
        </p:nvSpPr>
        <p:spPr>
          <a:xfrm>
            <a:off x="1134737" y="881349"/>
            <a:ext cx="1553379" cy="3547432"/>
          </a:xfrm>
          <a:custGeom>
            <a:avLst/>
            <a:gdLst>
              <a:gd name="connsiteX0" fmla="*/ 1553379 w 1553379"/>
              <a:gd name="connsiteY0" fmla="*/ 3547432 h 3547432"/>
              <a:gd name="connsiteX1" fmla="*/ 1178805 w 1553379"/>
              <a:gd name="connsiteY1" fmla="*/ 1476261 h 3547432"/>
              <a:gd name="connsiteX2" fmla="*/ 0 w 1553379"/>
              <a:gd name="connsiteY2" fmla="*/ 0 h 354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3379" h="3547432">
                <a:moveTo>
                  <a:pt x="1553379" y="3547432"/>
                </a:moveTo>
                <a:cubicBezTo>
                  <a:pt x="1495540" y="2807466"/>
                  <a:pt x="1437701" y="2067500"/>
                  <a:pt x="1178805" y="1476261"/>
                </a:cubicBezTo>
                <a:cubicBezTo>
                  <a:pt x="919909" y="885022"/>
                  <a:pt x="459954" y="442511"/>
                  <a:pt x="0" y="0"/>
                </a:cubicBezTo>
              </a:path>
            </a:pathLst>
          </a:custGeom>
          <a:ln w="76200"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BFD0BD0-261D-D11C-C654-BBD99311B507}"/>
              </a:ext>
            </a:extLst>
          </p:cNvPr>
          <p:cNvSpPr/>
          <p:nvPr/>
        </p:nvSpPr>
        <p:spPr>
          <a:xfrm>
            <a:off x="788547" y="881349"/>
            <a:ext cx="1553379" cy="3547432"/>
          </a:xfrm>
          <a:custGeom>
            <a:avLst/>
            <a:gdLst>
              <a:gd name="connsiteX0" fmla="*/ 1553379 w 1553379"/>
              <a:gd name="connsiteY0" fmla="*/ 3547432 h 3547432"/>
              <a:gd name="connsiteX1" fmla="*/ 1178805 w 1553379"/>
              <a:gd name="connsiteY1" fmla="*/ 1476261 h 3547432"/>
              <a:gd name="connsiteX2" fmla="*/ 0 w 1553379"/>
              <a:gd name="connsiteY2" fmla="*/ 0 h 354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3379" h="3547432">
                <a:moveTo>
                  <a:pt x="1553379" y="3547432"/>
                </a:moveTo>
                <a:cubicBezTo>
                  <a:pt x="1495540" y="2807466"/>
                  <a:pt x="1437701" y="2067500"/>
                  <a:pt x="1178805" y="1476261"/>
                </a:cubicBezTo>
                <a:cubicBezTo>
                  <a:pt x="919909" y="885022"/>
                  <a:pt x="459954" y="442511"/>
                  <a:pt x="0" y="0"/>
                </a:cubicBezTo>
              </a:path>
            </a:pathLst>
          </a:custGeom>
          <a:ln w="76200"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B633D5A-F9B7-4293-1A5E-14DB5B6B375C}"/>
              </a:ext>
            </a:extLst>
          </p:cNvPr>
          <p:cNvSpPr/>
          <p:nvPr/>
        </p:nvSpPr>
        <p:spPr>
          <a:xfrm>
            <a:off x="436008" y="897053"/>
            <a:ext cx="1553379" cy="3547432"/>
          </a:xfrm>
          <a:custGeom>
            <a:avLst/>
            <a:gdLst>
              <a:gd name="connsiteX0" fmla="*/ 1553379 w 1553379"/>
              <a:gd name="connsiteY0" fmla="*/ 3547432 h 3547432"/>
              <a:gd name="connsiteX1" fmla="*/ 1178805 w 1553379"/>
              <a:gd name="connsiteY1" fmla="*/ 1476261 h 3547432"/>
              <a:gd name="connsiteX2" fmla="*/ 0 w 1553379"/>
              <a:gd name="connsiteY2" fmla="*/ 0 h 354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3379" h="3547432">
                <a:moveTo>
                  <a:pt x="1553379" y="3547432"/>
                </a:moveTo>
                <a:cubicBezTo>
                  <a:pt x="1495540" y="2807466"/>
                  <a:pt x="1437701" y="2067500"/>
                  <a:pt x="1178805" y="1476261"/>
                </a:cubicBezTo>
                <a:cubicBezTo>
                  <a:pt x="919909" y="885022"/>
                  <a:pt x="459954" y="442511"/>
                  <a:pt x="0" y="0"/>
                </a:cubicBezTo>
              </a:path>
            </a:pathLst>
          </a:custGeom>
          <a:ln w="76200"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5A005351-41B6-3E43-606A-7FEFA70516E8}"/>
              </a:ext>
            </a:extLst>
          </p:cNvPr>
          <p:cNvSpPr/>
          <p:nvPr/>
        </p:nvSpPr>
        <p:spPr>
          <a:xfrm>
            <a:off x="11857" y="881349"/>
            <a:ext cx="1553379" cy="3547432"/>
          </a:xfrm>
          <a:custGeom>
            <a:avLst/>
            <a:gdLst>
              <a:gd name="connsiteX0" fmla="*/ 1553379 w 1553379"/>
              <a:gd name="connsiteY0" fmla="*/ 3547432 h 3547432"/>
              <a:gd name="connsiteX1" fmla="*/ 1178805 w 1553379"/>
              <a:gd name="connsiteY1" fmla="*/ 1476261 h 3547432"/>
              <a:gd name="connsiteX2" fmla="*/ 0 w 1553379"/>
              <a:gd name="connsiteY2" fmla="*/ 0 h 354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3379" h="3547432">
                <a:moveTo>
                  <a:pt x="1553379" y="3547432"/>
                </a:moveTo>
                <a:cubicBezTo>
                  <a:pt x="1495540" y="2807466"/>
                  <a:pt x="1437701" y="2067500"/>
                  <a:pt x="1178805" y="1476261"/>
                </a:cubicBezTo>
                <a:cubicBezTo>
                  <a:pt x="919909" y="885022"/>
                  <a:pt x="459954" y="442511"/>
                  <a:pt x="0" y="0"/>
                </a:cubicBezTo>
              </a:path>
            </a:pathLst>
          </a:custGeom>
          <a:ln w="76200"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5CDBFE-7793-5749-E2F9-FF27F69D0CC6}"/>
              </a:ext>
            </a:extLst>
          </p:cNvPr>
          <p:cNvCxnSpPr>
            <a:cxnSpLocks/>
          </p:cNvCxnSpPr>
          <p:nvPr/>
        </p:nvCxnSpPr>
        <p:spPr>
          <a:xfrm flipH="1" flipV="1">
            <a:off x="2413538" y="2388452"/>
            <a:ext cx="4725392" cy="20560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01EBEB6-09ED-659F-AD26-FB84F0E94EDD}"/>
              </a:ext>
            </a:extLst>
          </p:cNvPr>
          <p:cNvCxnSpPr>
            <a:cxnSpLocks/>
          </p:cNvCxnSpPr>
          <p:nvPr/>
        </p:nvCxnSpPr>
        <p:spPr>
          <a:xfrm flipH="1" flipV="1">
            <a:off x="2616504" y="2942209"/>
            <a:ext cx="3822854" cy="158531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0E9554A-B3CE-37BE-71CD-631DBAD4158C}"/>
              </a:ext>
            </a:extLst>
          </p:cNvPr>
          <p:cNvCxnSpPr>
            <a:cxnSpLocks/>
          </p:cNvCxnSpPr>
          <p:nvPr/>
        </p:nvCxnSpPr>
        <p:spPr>
          <a:xfrm flipH="1" flipV="1">
            <a:off x="2688116" y="3429000"/>
            <a:ext cx="2649556" cy="109852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5B255E6-395B-44B7-FDD9-3B83041ADC68}"/>
              </a:ext>
            </a:extLst>
          </p:cNvPr>
          <p:cNvCxnSpPr>
            <a:cxnSpLocks/>
          </p:cNvCxnSpPr>
          <p:nvPr/>
        </p:nvCxnSpPr>
        <p:spPr>
          <a:xfrm flipV="1">
            <a:off x="2443755" y="983788"/>
            <a:ext cx="982491" cy="1396149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00E4A4F-2F92-B36C-D3DB-87130DF37A3A}"/>
              </a:ext>
            </a:extLst>
          </p:cNvPr>
          <p:cNvCxnSpPr>
            <a:cxnSpLocks/>
          </p:cNvCxnSpPr>
          <p:nvPr/>
        </p:nvCxnSpPr>
        <p:spPr>
          <a:xfrm flipV="1">
            <a:off x="2616504" y="1569320"/>
            <a:ext cx="982491" cy="1396149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7359B4D-B7C6-C41B-D360-8D913C9AACA1}"/>
              </a:ext>
            </a:extLst>
          </p:cNvPr>
          <p:cNvCxnSpPr>
            <a:cxnSpLocks/>
          </p:cNvCxnSpPr>
          <p:nvPr/>
        </p:nvCxnSpPr>
        <p:spPr>
          <a:xfrm flipV="1">
            <a:off x="2684212" y="2036966"/>
            <a:ext cx="982491" cy="1396149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F17E57E-F363-6B6F-D0FA-F9E8A49BD143}"/>
              </a:ext>
            </a:extLst>
          </p:cNvPr>
          <p:cNvSpPr txBox="1"/>
          <p:nvPr/>
        </p:nvSpPr>
        <p:spPr>
          <a:xfrm>
            <a:off x="5574535" y="1040274"/>
            <a:ext cx="55084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scale height material (BLR/winds) will subtend a </a:t>
            </a:r>
            <a:r>
              <a:rPr lang="en-US" b="1" dirty="0"/>
              <a:t>large solid angle as seen from the disc</a:t>
            </a:r>
          </a:p>
          <a:p>
            <a:endParaRPr lang="en-US" dirty="0"/>
          </a:p>
          <a:p>
            <a:r>
              <a:rPr lang="en-US" dirty="0"/>
              <a:t>Variable EUV disc emission should then be </a:t>
            </a:r>
            <a:r>
              <a:rPr lang="en-US" b="1" dirty="0"/>
              <a:t>absorbed and re-emitted as lines and free-bound continuum</a:t>
            </a:r>
          </a:p>
          <a:p>
            <a:r>
              <a:rPr lang="en-US" b="1" dirty="0"/>
              <a:t>	</a:t>
            </a:r>
            <a:r>
              <a:rPr lang="en-US" dirty="0"/>
              <a:t>(e.g. </a:t>
            </a:r>
            <a:r>
              <a:rPr lang="en-US" b="1" dirty="0" err="1"/>
              <a:t>Korista</a:t>
            </a:r>
            <a:r>
              <a:rPr lang="en-US" b="1" dirty="0"/>
              <a:t> &amp; Goad 2001; 2019)</a:t>
            </a:r>
          </a:p>
        </p:txBody>
      </p:sp>
    </p:spTree>
    <p:extLst>
      <p:ext uri="{BB962C8B-B14F-4D97-AF65-F5344CB8AC3E}">
        <p14:creationId xmlns:p14="http://schemas.microsoft.com/office/powerpoint/2010/main" val="2237946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D0AF0-1110-B800-454E-D122DF614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6971506" cy="1093041"/>
          </a:xfrm>
        </p:spPr>
        <p:txBody>
          <a:bodyPr>
            <a:normAutofit/>
          </a:bodyPr>
          <a:lstStyle/>
          <a:p>
            <a:r>
              <a:rPr lang="en-US" dirty="0"/>
              <a:t>The Variability: A window into the inner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84C30-A5A6-CFF6-0C65-999B7AFD0B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990599"/>
            <a:ext cx="6379028" cy="122379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Variability gives a unique window into the physical structure of the inner accretion flow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82FACC-73CE-54DF-124F-6D76675F1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D7507E6-15A5-6EF0-95DE-FD5A7637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C26E5C4-49F5-3ABF-9534-E5AAEE660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506" y="18255"/>
            <a:ext cx="4954587" cy="683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A06F24-057A-82B9-FB07-E6E17A822EE8}"/>
              </a:ext>
            </a:extLst>
          </p:cNvPr>
          <p:cNvSpPr txBox="1">
            <a:spLocks/>
          </p:cNvSpPr>
          <p:nvPr/>
        </p:nvSpPr>
        <p:spPr>
          <a:xfrm>
            <a:off x="570874" y="1602494"/>
            <a:ext cx="5829759" cy="4253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dirty="0"/>
              <a:t>Variability time-scales depend strongly on the </a:t>
            </a:r>
            <a:r>
              <a:rPr lang="en-US" b="1" dirty="0"/>
              <a:t>physical conditions </a:t>
            </a:r>
            <a:r>
              <a:rPr lang="en-US" dirty="0"/>
              <a:t>within the flow (</a:t>
            </a:r>
            <a:r>
              <a:rPr lang="en-US" dirty="0" err="1"/>
              <a:t>e.g</a:t>
            </a:r>
            <a:r>
              <a:rPr lang="en-US" dirty="0"/>
              <a:t> viscosity)</a:t>
            </a:r>
          </a:p>
          <a:p>
            <a:r>
              <a:rPr lang="en-US" dirty="0"/>
              <a:t>The relation between variability in different energy bands gives the </a:t>
            </a:r>
            <a:r>
              <a:rPr lang="en-US" b="1" dirty="0"/>
              <a:t>causal connection </a:t>
            </a:r>
            <a:r>
              <a:rPr lang="en-US" dirty="0"/>
              <a:t>between emitting structures</a:t>
            </a:r>
          </a:p>
          <a:p>
            <a:r>
              <a:rPr lang="en-US" dirty="0"/>
              <a:t>Time-lags between energy bands could ‘map’ the geometry of the flow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CABF004-ABC8-FB6A-94F7-7AA7F22B1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66EE8C-AC29-C2E5-148D-860E04585C8F}"/>
              </a:ext>
            </a:extLst>
          </p:cNvPr>
          <p:cNvSpPr txBox="1"/>
          <p:nvPr/>
        </p:nvSpPr>
        <p:spPr>
          <a:xfrm>
            <a:off x="3177563" y="6064036"/>
            <a:ext cx="408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Light curves from:</a:t>
            </a:r>
          </a:p>
          <a:p>
            <a:r>
              <a:rPr lang="en-GB" b="1" dirty="0"/>
              <a:t>Hernández-Santisteban et al. 2020</a:t>
            </a:r>
          </a:p>
        </p:txBody>
      </p:sp>
    </p:spTree>
    <p:extLst>
      <p:ext uri="{BB962C8B-B14F-4D97-AF65-F5344CB8AC3E}">
        <p14:creationId xmlns:p14="http://schemas.microsoft.com/office/powerpoint/2010/main" val="818075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725A7-5CFB-6C78-608F-2DA25A12D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0BE1F2-3BF2-04BF-2AE0-AF4BF94A6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FF53A-2398-0C9E-8045-92D624E2D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B2510A-7F20-1673-0286-BAAB004E2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Effect of diffuse continuum on AGN variability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41231C9-2DDE-EA9B-0550-3395F5B7B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9" y="608235"/>
            <a:ext cx="11283057" cy="564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5A5E42-5B72-21BC-FD3E-8C7277A39ECB}"/>
              </a:ext>
            </a:extLst>
          </p:cNvPr>
          <p:cNvSpPr txBox="1"/>
          <p:nvPr/>
        </p:nvSpPr>
        <p:spPr>
          <a:xfrm>
            <a:off x="0" y="428678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6264DE-BB0D-B51B-E572-A0403C440EA4}"/>
              </a:ext>
            </a:extLst>
          </p:cNvPr>
          <p:cNvSpPr txBox="1"/>
          <p:nvPr/>
        </p:nvSpPr>
        <p:spPr>
          <a:xfrm>
            <a:off x="5811917" y="6249764"/>
            <a:ext cx="4208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Diffuse continuum from BLR/wind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609493-4EF5-AEC4-F547-7717797D0AA3}"/>
              </a:ext>
            </a:extLst>
          </p:cNvPr>
          <p:cNvCxnSpPr/>
          <p:nvPr/>
        </p:nvCxnSpPr>
        <p:spPr>
          <a:xfrm flipV="1">
            <a:off x="8159262" y="4290646"/>
            <a:ext cx="515815" cy="19591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919641-9050-FD58-B075-41BA136E5360}"/>
              </a:ext>
            </a:extLst>
          </p:cNvPr>
          <p:cNvCxnSpPr>
            <a:cxnSpLocks/>
          </p:cNvCxnSpPr>
          <p:nvPr/>
        </p:nvCxnSpPr>
        <p:spPr>
          <a:xfrm flipH="1">
            <a:off x="5955323" y="1524000"/>
            <a:ext cx="3657600" cy="540791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D868C5-FDC5-3DE6-DAB1-BC8654214591}"/>
              </a:ext>
            </a:extLst>
          </p:cNvPr>
          <p:cNvCxnSpPr>
            <a:cxnSpLocks/>
          </p:cNvCxnSpPr>
          <p:nvPr/>
        </p:nvCxnSpPr>
        <p:spPr>
          <a:xfrm flipH="1">
            <a:off x="6506308" y="1979062"/>
            <a:ext cx="2836984" cy="138931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C38595D-5228-A5CA-DD56-F79599DBEBB4}"/>
              </a:ext>
            </a:extLst>
          </p:cNvPr>
          <p:cNvCxnSpPr>
            <a:cxnSpLocks/>
          </p:cNvCxnSpPr>
          <p:nvPr/>
        </p:nvCxnSpPr>
        <p:spPr>
          <a:xfrm flipH="1">
            <a:off x="6096000" y="2532856"/>
            <a:ext cx="2977661" cy="241332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7064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4846F6-BF6A-0C8B-9D89-311366EE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621A1-671B-B978-0966-4C4DBFB5E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20257C9-2C3C-3E6C-923D-7A2A61C94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re-processing as origin the AGN time-lags?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BB5EC-9834-C829-7192-BF85B3A7FD90}"/>
              </a:ext>
            </a:extLst>
          </p:cNvPr>
          <p:cNvSpPr txBox="1"/>
          <p:nvPr/>
        </p:nvSpPr>
        <p:spPr>
          <a:xfrm>
            <a:off x="0" y="428678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Hagen, Done &amp; Edelson 2024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F3B9B81B-D2E2-6141-6868-BFA9DCB8A6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5" r="9251"/>
          <a:stretch>
            <a:fillRect/>
          </a:stretch>
        </p:blipFill>
        <p:spPr bwMode="auto">
          <a:xfrm>
            <a:off x="5366133" y="701153"/>
            <a:ext cx="6223612" cy="605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25A456-F369-A7D3-D0D3-46DBEB961B38}"/>
              </a:ext>
            </a:extLst>
          </p:cNvPr>
          <p:cNvSpPr txBox="1"/>
          <p:nvPr/>
        </p:nvSpPr>
        <p:spPr>
          <a:xfrm>
            <a:off x="6202497" y="712564"/>
            <a:ext cx="5023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from </a:t>
            </a:r>
            <a:r>
              <a:rPr lang="en-US" b="1" dirty="0"/>
              <a:t>Hernández-Santisteban et al. 2020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E14743-014E-8075-886B-751044540D7C}"/>
              </a:ext>
            </a:extLst>
          </p:cNvPr>
          <p:cNvSpPr txBox="1"/>
          <p:nvPr/>
        </p:nvSpPr>
        <p:spPr>
          <a:xfrm>
            <a:off x="0" y="1784731"/>
            <a:ext cx="53771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a wind gives a strong increase in the measured time-lags due to the increased light-travel time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Works because the free-bound continuum generally increases in contribution (relative to the disc continuum) to the total SED with increasing wavelength,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which increases the winds contribution to the total lag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B2EAAE0-F5FA-5F47-8095-E8A76312F52C}"/>
                  </a:ext>
                </a:extLst>
              </p:cNvPr>
              <p:cNvSpPr txBox="1"/>
              <p:nvPr/>
            </p:nvSpPr>
            <p:spPr>
              <a:xfrm>
                <a:off x="744413" y="5039486"/>
                <a:ext cx="4214447" cy="5866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𝑑𝑖𝑠𝑐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𝑑𝑖𝑠𝑐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𝑤𝑖𝑛𝑑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𝑤𝑖𝑛𝑑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B2EAAE0-F5FA-5F47-8095-E8A76312F5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13" y="5039486"/>
                <a:ext cx="4214447" cy="586699"/>
              </a:xfrm>
              <a:prstGeom prst="rect">
                <a:avLst/>
              </a:prstGeom>
              <a:blipFill>
                <a:blip r:embed="rId3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69388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D522D8-706F-44E3-86F2-A4B5076E4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06202A-81C4-E44D-C642-882E54D86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FF4FBF-E25E-8CFF-2066-ABF45DC94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 AGN SED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45607-FF63-AEBD-8879-E0DD1F281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518631"/>
            <a:ext cx="11347361" cy="1223791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dirty="0"/>
              <a:t>Infalling material forms a dense, optically thick,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accretion disc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Viscous torques heat it, giving a radial temperature gradient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(</a:t>
            </a:r>
            <a:r>
              <a:rPr lang="en-US" b="1" dirty="0"/>
              <a:t>Shakura &amp; </a:t>
            </a:r>
            <a:r>
              <a:rPr lang="en-US" b="1" dirty="0" err="1"/>
              <a:t>Sunyaev</a:t>
            </a:r>
            <a:r>
              <a:rPr lang="en-US" b="1" dirty="0"/>
              <a:t> 1973)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CC37A4-FDBC-4BA9-2C8D-93A80ADE5F8F}"/>
              </a:ext>
            </a:extLst>
          </p:cNvPr>
          <p:cNvCxnSpPr/>
          <p:nvPr/>
        </p:nvCxnSpPr>
        <p:spPr>
          <a:xfrm>
            <a:off x="198304" y="5960125"/>
            <a:ext cx="609232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E843216-9297-3BE5-4419-BAA656E6E2F7}"/>
              </a:ext>
            </a:extLst>
          </p:cNvPr>
          <p:cNvCxnSpPr>
            <a:cxnSpLocks/>
          </p:cNvCxnSpPr>
          <p:nvPr/>
        </p:nvCxnSpPr>
        <p:spPr>
          <a:xfrm flipV="1">
            <a:off x="198304" y="2930487"/>
            <a:ext cx="0" cy="302963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987BD8-77FB-78AA-8DDB-0975186BD66F}"/>
              </a:ext>
            </a:extLst>
          </p:cNvPr>
          <p:cNvSpPr txBox="1"/>
          <p:nvPr/>
        </p:nvSpPr>
        <p:spPr>
          <a:xfrm>
            <a:off x="5847644" y="5960125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E2A36E-DF06-C90B-2E82-15839DA291B2}"/>
              </a:ext>
            </a:extLst>
          </p:cNvPr>
          <p:cNvSpPr txBox="1"/>
          <p:nvPr/>
        </p:nvSpPr>
        <p:spPr>
          <a:xfrm>
            <a:off x="-8703" y="252383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 x Flux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BF739D5-34EF-4D98-CF03-8B1116466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363" y="1508057"/>
            <a:ext cx="6265333" cy="240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9AFBE2F-EFBD-CB99-DCD4-1A3179CDD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44" y="1791073"/>
            <a:ext cx="1349023" cy="3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>
            <a:extLst>
              <a:ext uri="{FF2B5EF4-FFF2-40B4-BE49-F238E27FC236}">
                <a16:creationId xmlns:a16="http://schemas.microsoft.com/office/drawing/2014/main" id="{546C3279-45F7-29A5-50EF-1CEA6597F705}"/>
              </a:ext>
            </a:extLst>
          </p:cNvPr>
          <p:cNvSpPr/>
          <p:nvPr/>
        </p:nvSpPr>
        <p:spPr>
          <a:xfrm>
            <a:off x="451555" y="4842911"/>
            <a:ext cx="1061151" cy="959577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8AB904D-F591-BC0F-9C20-E7BF71A1D36D}"/>
              </a:ext>
            </a:extLst>
          </p:cNvPr>
          <p:cNvSpPr/>
          <p:nvPr/>
        </p:nvSpPr>
        <p:spPr>
          <a:xfrm>
            <a:off x="1034661" y="4402667"/>
            <a:ext cx="1293434" cy="1399821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0F60826-ED9A-EB44-7FB0-F9245E5B0A60}"/>
              </a:ext>
            </a:extLst>
          </p:cNvPr>
          <p:cNvSpPr/>
          <p:nvPr/>
        </p:nvSpPr>
        <p:spPr>
          <a:xfrm>
            <a:off x="1765955" y="4033339"/>
            <a:ext cx="1398483" cy="1769149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998310A4-6A0F-A79B-5B39-D63F9905FEE6}"/>
              </a:ext>
            </a:extLst>
          </p:cNvPr>
          <p:cNvSpPr/>
          <p:nvPr/>
        </p:nvSpPr>
        <p:spPr>
          <a:xfrm>
            <a:off x="2581344" y="3635032"/>
            <a:ext cx="1482655" cy="2212590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9054D5F-368C-CE23-2E90-F8D384174A24}"/>
              </a:ext>
            </a:extLst>
          </p:cNvPr>
          <p:cNvSpPr/>
          <p:nvPr/>
        </p:nvSpPr>
        <p:spPr>
          <a:xfrm>
            <a:off x="282222" y="3253461"/>
            <a:ext cx="4030134" cy="2503872"/>
          </a:xfrm>
          <a:custGeom>
            <a:avLst/>
            <a:gdLst>
              <a:gd name="connsiteX0" fmla="*/ 0 w 4030134"/>
              <a:gd name="connsiteY0" fmla="*/ 2503872 h 2503872"/>
              <a:gd name="connsiteX1" fmla="*/ 417689 w 4030134"/>
              <a:gd name="connsiteY1" fmla="*/ 1431428 h 2503872"/>
              <a:gd name="connsiteX2" fmla="*/ 982134 w 4030134"/>
              <a:gd name="connsiteY2" fmla="*/ 957295 h 2503872"/>
              <a:gd name="connsiteX3" fmla="*/ 2889956 w 4030134"/>
              <a:gd name="connsiteY3" fmla="*/ 20317 h 2503872"/>
              <a:gd name="connsiteX4" fmla="*/ 3556000 w 4030134"/>
              <a:gd name="connsiteY4" fmla="*/ 494450 h 2503872"/>
              <a:gd name="connsiteX5" fmla="*/ 4030134 w 4030134"/>
              <a:gd name="connsiteY5" fmla="*/ 2492583 h 250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0134" h="2503872">
                <a:moveTo>
                  <a:pt x="0" y="2503872"/>
                </a:moveTo>
                <a:cubicBezTo>
                  <a:pt x="127000" y="2096531"/>
                  <a:pt x="254000" y="1689191"/>
                  <a:pt x="417689" y="1431428"/>
                </a:cubicBezTo>
                <a:cubicBezTo>
                  <a:pt x="581378" y="1173665"/>
                  <a:pt x="570090" y="1192480"/>
                  <a:pt x="982134" y="957295"/>
                </a:cubicBezTo>
                <a:cubicBezTo>
                  <a:pt x="1394179" y="722110"/>
                  <a:pt x="2460978" y="97458"/>
                  <a:pt x="2889956" y="20317"/>
                </a:cubicBezTo>
                <a:cubicBezTo>
                  <a:pt x="3318934" y="-56824"/>
                  <a:pt x="3365970" y="82406"/>
                  <a:pt x="3556000" y="494450"/>
                </a:cubicBezTo>
                <a:cubicBezTo>
                  <a:pt x="3746030" y="906494"/>
                  <a:pt x="3888082" y="1699538"/>
                  <a:pt x="4030134" y="2492583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5070E-FCFA-A7D7-086A-66A4DD4171DB}"/>
              </a:ext>
            </a:extLst>
          </p:cNvPr>
          <p:cNvSpPr txBox="1"/>
          <p:nvPr/>
        </p:nvSpPr>
        <p:spPr>
          <a:xfrm>
            <a:off x="1159697" y="3421597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FAC67-3FD5-F758-DE1A-76F3C31AE1EA}"/>
              </a:ext>
            </a:extLst>
          </p:cNvPr>
          <p:cNvSpPr txBox="1"/>
          <p:nvPr/>
        </p:nvSpPr>
        <p:spPr>
          <a:xfrm>
            <a:off x="2630342" y="29074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D6ECD5-6BDB-A8EC-1994-3990E4582C0E}"/>
              </a:ext>
            </a:extLst>
          </p:cNvPr>
          <p:cNvSpPr txBox="1"/>
          <p:nvPr/>
        </p:nvSpPr>
        <p:spPr>
          <a:xfrm>
            <a:off x="2000704" y="3148808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7719B2B-492B-3FA3-130F-2676F128A3C5}"/>
              </a:ext>
            </a:extLst>
          </p:cNvPr>
          <p:cNvSpPr txBox="1">
            <a:spLocks/>
          </p:cNvSpPr>
          <p:nvPr/>
        </p:nvSpPr>
        <p:spPr>
          <a:xfrm>
            <a:off x="6873737" y="3429000"/>
            <a:ext cx="4986503" cy="290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33EE4E-FC77-740F-515F-2C1C5D395671}"/>
              </a:ext>
            </a:extLst>
          </p:cNvPr>
          <p:cNvSpPr txBox="1"/>
          <p:nvPr/>
        </p:nvSpPr>
        <p:spPr>
          <a:xfrm>
            <a:off x="6731364" y="3411045"/>
            <a:ext cx="49865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 disc thermalizes, each radius will emit a </a:t>
            </a:r>
            <a:r>
              <a:rPr lang="en-US" sz="2400" b="1" dirty="0"/>
              <a:t>black-body spectrum </a:t>
            </a:r>
            <a:r>
              <a:rPr lang="en-US" sz="2400" dirty="0"/>
              <a:t>of temperature T(R)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Integrating over the disc gives and SED formed of </a:t>
            </a:r>
            <a:r>
              <a:rPr lang="en-US" sz="2400" b="1" dirty="0"/>
              <a:t>multiple black-body </a:t>
            </a:r>
            <a:r>
              <a:rPr lang="en-US" sz="2400" dirty="0"/>
              <a:t>components peaking in the </a:t>
            </a:r>
            <a:r>
              <a:rPr lang="en-US" sz="2400" b="1" dirty="0"/>
              <a:t>UV/EUV</a:t>
            </a:r>
            <a:endParaRPr lang="en-US" sz="24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46A7BCB-BACB-C0DF-225C-BFDAC73A1299}"/>
              </a:ext>
            </a:extLst>
          </p:cNvPr>
          <p:cNvCxnSpPr/>
          <p:nvPr/>
        </p:nvCxnSpPr>
        <p:spPr>
          <a:xfrm flipH="1">
            <a:off x="2923822" y="2523839"/>
            <a:ext cx="3025422" cy="994301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867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479CB-7558-5E57-378A-55BB60F49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FD7D97-D6F5-BE82-EF03-F42785E45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E7D1F-58B6-40CB-3B91-C3ED85279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2590DA-1547-3A7E-CC2F-ABE0BB901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 AGN SED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2E884F5-62C1-2560-46DF-8498817F35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518631"/>
            <a:ext cx="11347361" cy="122379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dirty="0"/>
              <a:t>Observations show ubiquitous </a:t>
            </a:r>
            <a:r>
              <a:rPr lang="en-US" b="1" dirty="0"/>
              <a:t>X-ray </a:t>
            </a:r>
            <a:r>
              <a:rPr lang="en-US" dirty="0"/>
              <a:t>emission </a:t>
            </a:r>
            <a:r>
              <a:rPr lang="en-US" sz="2000" dirty="0"/>
              <a:t>(</a:t>
            </a:r>
            <a:r>
              <a:rPr lang="en-US" sz="2000" b="1" dirty="0"/>
              <a:t>Elvis et al. 1994; Lusso &amp; </a:t>
            </a:r>
            <a:r>
              <a:rPr lang="en-US" sz="2000" b="1" dirty="0" err="1"/>
              <a:t>Risaliti</a:t>
            </a:r>
            <a:r>
              <a:rPr lang="en-US" sz="2000" b="1" dirty="0"/>
              <a:t> 2016</a:t>
            </a:r>
            <a:r>
              <a:rPr lang="en-US" sz="2000" dirty="0"/>
              <a:t>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dirty="0"/>
              <a:t>Generally understood as originating from a </a:t>
            </a:r>
            <a:r>
              <a:rPr lang="en-US" b="1" dirty="0">
                <a:solidFill>
                  <a:srgbClr val="0070C0"/>
                </a:solidFill>
              </a:rPr>
              <a:t>low-density, optically thin, hot (~100 keV) plasma </a:t>
            </a:r>
            <a:r>
              <a:rPr lang="en-US" dirty="0"/>
              <a:t>(</a:t>
            </a:r>
            <a:r>
              <a:rPr lang="en-US" b="1" dirty="0" err="1"/>
              <a:t>H</a:t>
            </a:r>
            <a:r>
              <a:rPr lang="en-US" sz="2000" b="1" dirty="0" err="1"/>
              <a:t>aardt</a:t>
            </a:r>
            <a:r>
              <a:rPr lang="en-US" sz="2000" b="1" dirty="0"/>
              <a:t> &amp; Maraschi 1993; </a:t>
            </a:r>
            <a:r>
              <a:rPr lang="en-US" sz="2000" b="1" dirty="0" err="1"/>
              <a:t>Haardt</a:t>
            </a:r>
            <a:r>
              <a:rPr lang="en-US" sz="2000" b="1" dirty="0"/>
              <a:t> et al. 1994)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EBE1EE-4530-9FCA-2CA5-EE9F76917B87}"/>
              </a:ext>
            </a:extLst>
          </p:cNvPr>
          <p:cNvCxnSpPr/>
          <p:nvPr/>
        </p:nvCxnSpPr>
        <p:spPr>
          <a:xfrm>
            <a:off x="198304" y="5960125"/>
            <a:ext cx="609232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D8AD84C-FBFA-9150-D094-5421862F417E}"/>
              </a:ext>
            </a:extLst>
          </p:cNvPr>
          <p:cNvCxnSpPr>
            <a:cxnSpLocks/>
          </p:cNvCxnSpPr>
          <p:nvPr/>
        </p:nvCxnSpPr>
        <p:spPr>
          <a:xfrm flipV="1">
            <a:off x="198304" y="2930487"/>
            <a:ext cx="0" cy="302963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1CE3867-0C64-5E31-3FDA-0BD42F6A4F97}"/>
              </a:ext>
            </a:extLst>
          </p:cNvPr>
          <p:cNvSpPr txBox="1"/>
          <p:nvPr/>
        </p:nvSpPr>
        <p:spPr>
          <a:xfrm>
            <a:off x="5847644" y="5960125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950F9A-42EC-5291-782D-32A555CF3209}"/>
              </a:ext>
            </a:extLst>
          </p:cNvPr>
          <p:cNvSpPr txBox="1"/>
          <p:nvPr/>
        </p:nvSpPr>
        <p:spPr>
          <a:xfrm>
            <a:off x="-8703" y="252383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 x Flux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C2CC3A4-B225-B67A-8BDE-E3FC1C8FB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363" y="1508057"/>
            <a:ext cx="6265333" cy="240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795FAFE-7390-3AF5-21D7-B14A0D4A0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44" y="1791073"/>
            <a:ext cx="1349023" cy="3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>
            <a:extLst>
              <a:ext uri="{FF2B5EF4-FFF2-40B4-BE49-F238E27FC236}">
                <a16:creationId xmlns:a16="http://schemas.microsoft.com/office/drawing/2014/main" id="{6CB25849-BC23-3660-711F-D4EA80AF73B7}"/>
              </a:ext>
            </a:extLst>
          </p:cNvPr>
          <p:cNvSpPr/>
          <p:nvPr/>
        </p:nvSpPr>
        <p:spPr>
          <a:xfrm>
            <a:off x="451555" y="4842911"/>
            <a:ext cx="1061151" cy="959577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FEAA0B50-C16C-BCB2-7DA9-419D1309A2E8}"/>
              </a:ext>
            </a:extLst>
          </p:cNvPr>
          <p:cNvSpPr/>
          <p:nvPr/>
        </p:nvSpPr>
        <p:spPr>
          <a:xfrm>
            <a:off x="1034661" y="4402667"/>
            <a:ext cx="1293434" cy="1399821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D01E7D3-F102-D073-EE9E-7E9912FA52C8}"/>
              </a:ext>
            </a:extLst>
          </p:cNvPr>
          <p:cNvSpPr/>
          <p:nvPr/>
        </p:nvSpPr>
        <p:spPr>
          <a:xfrm>
            <a:off x="1765955" y="4033339"/>
            <a:ext cx="1398483" cy="1769149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60B1E2D-59CB-2154-6A0D-260B084C1A4A}"/>
              </a:ext>
            </a:extLst>
          </p:cNvPr>
          <p:cNvSpPr/>
          <p:nvPr/>
        </p:nvSpPr>
        <p:spPr>
          <a:xfrm>
            <a:off x="2581344" y="3635032"/>
            <a:ext cx="1482655" cy="2212590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6148209B-25C8-9728-6361-49B34F65720E}"/>
              </a:ext>
            </a:extLst>
          </p:cNvPr>
          <p:cNvSpPr/>
          <p:nvPr/>
        </p:nvSpPr>
        <p:spPr>
          <a:xfrm>
            <a:off x="282222" y="3253461"/>
            <a:ext cx="4030134" cy="2503872"/>
          </a:xfrm>
          <a:custGeom>
            <a:avLst/>
            <a:gdLst>
              <a:gd name="connsiteX0" fmla="*/ 0 w 4030134"/>
              <a:gd name="connsiteY0" fmla="*/ 2503872 h 2503872"/>
              <a:gd name="connsiteX1" fmla="*/ 417689 w 4030134"/>
              <a:gd name="connsiteY1" fmla="*/ 1431428 h 2503872"/>
              <a:gd name="connsiteX2" fmla="*/ 982134 w 4030134"/>
              <a:gd name="connsiteY2" fmla="*/ 957295 h 2503872"/>
              <a:gd name="connsiteX3" fmla="*/ 2889956 w 4030134"/>
              <a:gd name="connsiteY3" fmla="*/ 20317 h 2503872"/>
              <a:gd name="connsiteX4" fmla="*/ 3556000 w 4030134"/>
              <a:gd name="connsiteY4" fmla="*/ 494450 h 2503872"/>
              <a:gd name="connsiteX5" fmla="*/ 4030134 w 4030134"/>
              <a:gd name="connsiteY5" fmla="*/ 2492583 h 250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0134" h="2503872">
                <a:moveTo>
                  <a:pt x="0" y="2503872"/>
                </a:moveTo>
                <a:cubicBezTo>
                  <a:pt x="127000" y="2096531"/>
                  <a:pt x="254000" y="1689191"/>
                  <a:pt x="417689" y="1431428"/>
                </a:cubicBezTo>
                <a:cubicBezTo>
                  <a:pt x="581378" y="1173665"/>
                  <a:pt x="570090" y="1192480"/>
                  <a:pt x="982134" y="957295"/>
                </a:cubicBezTo>
                <a:cubicBezTo>
                  <a:pt x="1394179" y="722110"/>
                  <a:pt x="2460978" y="97458"/>
                  <a:pt x="2889956" y="20317"/>
                </a:cubicBezTo>
                <a:cubicBezTo>
                  <a:pt x="3318934" y="-56824"/>
                  <a:pt x="3365970" y="82406"/>
                  <a:pt x="3556000" y="494450"/>
                </a:cubicBezTo>
                <a:cubicBezTo>
                  <a:pt x="3746030" y="906494"/>
                  <a:pt x="3888082" y="1699538"/>
                  <a:pt x="4030134" y="2492583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5FFDF7-945F-D6F7-81F5-353A5E8EB8CE}"/>
              </a:ext>
            </a:extLst>
          </p:cNvPr>
          <p:cNvSpPr txBox="1"/>
          <p:nvPr/>
        </p:nvSpPr>
        <p:spPr>
          <a:xfrm>
            <a:off x="1159697" y="3421597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B9A1D4-BEE0-D2F2-E40E-9B09F37D65CA}"/>
              </a:ext>
            </a:extLst>
          </p:cNvPr>
          <p:cNvSpPr txBox="1"/>
          <p:nvPr/>
        </p:nvSpPr>
        <p:spPr>
          <a:xfrm>
            <a:off x="2630342" y="29074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AF08DF-91A6-05EC-26FA-6705DA91A30A}"/>
              </a:ext>
            </a:extLst>
          </p:cNvPr>
          <p:cNvSpPr txBox="1"/>
          <p:nvPr/>
        </p:nvSpPr>
        <p:spPr>
          <a:xfrm>
            <a:off x="2000704" y="3148808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EDB4063-700A-E6B5-CC86-0D8BBE6781BC}"/>
              </a:ext>
            </a:extLst>
          </p:cNvPr>
          <p:cNvSpPr txBox="1">
            <a:spLocks/>
          </p:cNvSpPr>
          <p:nvPr/>
        </p:nvSpPr>
        <p:spPr>
          <a:xfrm>
            <a:off x="6873737" y="3429000"/>
            <a:ext cx="4986503" cy="290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37F98A-89D6-D5E3-B7CD-728832ABB495}"/>
              </a:ext>
            </a:extLst>
          </p:cNvPr>
          <p:cNvSpPr txBox="1"/>
          <p:nvPr/>
        </p:nvSpPr>
        <p:spPr>
          <a:xfrm>
            <a:off x="7261943" y="3411045"/>
            <a:ext cx="49865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‘Low-energy’ photons from the disc enter the </a:t>
            </a:r>
            <a:r>
              <a:rPr lang="en-US" sz="2400" b="1" dirty="0">
                <a:solidFill>
                  <a:srgbClr val="0070C0"/>
                </a:solidFill>
              </a:rPr>
              <a:t>corona</a:t>
            </a:r>
            <a:r>
              <a:rPr lang="en-US" sz="2400" dirty="0"/>
              <a:t> and Compton up-scatter off free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Repeated scatterings leads to the build up of a </a:t>
            </a:r>
            <a:r>
              <a:rPr lang="en-US" sz="2400" b="1" dirty="0"/>
              <a:t>high energy tail</a:t>
            </a:r>
            <a:r>
              <a:rPr lang="en-US" sz="2400" dirty="0"/>
              <a:t> in the SED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9E330BC-8F52-6CDD-6BCD-AAA2CE805FEC}"/>
              </a:ext>
            </a:extLst>
          </p:cNvPr>
          <p:cNvSpPr/>
          <p:nvPr/>
        </p:nvSpPr>
        <p:spPr>
          <a:xfrm>
            <a:off x="3354188" y="4063809"/>
            <a:ext cx="3907754" cy="1596982"/>
          </a:xfrm>
          <a:custGeom>
            <a:avLst/>
            <a:gdLst>
              <a:gd name="connsiteX0" fmla="*/ 0 w 4018844"/>
              <a:gd name="connsiteY0" fmla="*/ 1625792 h 1738681"/>
              <a:gd name="connsiteX1" fmla="*/ 462844 w 4018844"/>
              <a:gd name="connsiteY1" fmla="*/ 925881 h 1738681"/>
              <a:gd name="connsiteX2" fmla="*/ 1275644 w 4018844"/>
              <a:gd name="connsiteY2" fmla="*/ 542059 h 1738681"/>
              <a:gd name="connsiteX3" fmla="*/ 3093155 w 4018844"/>
              <a:gd name="connsiteY3" fmla="*/ 192 h 1738681"/>
              <a:gd name="connsiteX4" fmla="*/ 3770488 w 4018844"/>
              <a:gd name="connsiteY4" fmla="*/ 496903 h 1738681"/>
              <a:gd name="connsiteX5" fmla="*/ 4018844 w 4018844"/>
              <a:gd name="connsiteY5" fmla="*/ 1738681 h 1738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8844" h="1738681">
                <a:moveTo>
                  <a:pt x="0" y="1625792"/>
                </a:moveTo>
                <a:cubicBezTo>
                  <a:pt x="125118" y="1366147"/>
                  <a:pt x="250237" y="1106503"/>
                  <a:pt x="462844" y="925881"/>
                </a:cubicBezTo>
                <a:cubicBezTo>
                  <a:pt x="675451" y="745259"/>
                  <a:pt x="837259" y="696340"/>
                  <a:pt x="1275644" y="542059"/>
                </a:cubicBezTo>
                <a:cubicBezTo>
                  <a:pt x="1714029" y="387777"/>
                  <a:pt x="2677348" y="7718"/>
                  <a:pt x="3093155" y="192"/>
                </a:cubicBezTo>
                <a:cubicBezTo>
                  <a:pt x="3508962" y="-7334"/>
                  <a:pt x="3616207" y="207155"/>
                  <a:pt x="3770488" y="496903"/>
                </a:cubicBezTo>
                <a:cubicBezTo>
                  <a:pt x="3924769" y="786651"/>
                  <a:pt x="3971806" y="1262666"/>
                  <a:pt x="4018844" y="173868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8CB69F-7E54-ACA5-0F16-F3352B28E46E}"/>
              </a:ext>
            </a:extLst>
          </p:cNvPr>
          <p:cNvSpPr txBox="1"/>
          <p:nvPr/>
        </p:nvSpPr>
        <p:spPr>
          <a:xfrm>
            <a:off x="5006590" y="37890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C0BAF8-A8D8-FCD7-E802-E42DE4DF7EA8}"/>
              </a:ext>
            </a:extLst>
          </p:cNvPr>
          <p:cNvSpPr txBox="1"/>
          <p:nvPr/>
        </p:nvSpPr>
        <p:spPr>
          <a:xfrm>
            <a:off x="6179503" y="4367252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11B9FC6-0018-A7A4-3E6C-2A93640B9283}"/>
              </a:ext>
            </a:extLst>
          </p:cNvPr>
          <p:cNvCxnSpPr>
            <a:stCxn id="13" idx="0"/>
          </p:cNvCxnSpPr>
          <p:nvPr/>
        </p:nvCxnSpPr>
        <p:spPr>
          <a:xfrm>
            <a:off x="6477235" y="3789096"/>
            <a:ext cx="0" cy="625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9142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F458B-A279-E9ED-1D4D-F01270C6D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579F93-7E3D-11DC-1AF0-84939ACB7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A3BEA-2F06-BC0F-2C35-862E2997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847766C-4E9D-5445-0106-7D97757C1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 AGN SED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606189-65DA-9022-48A2-5724073E9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518631"/>
            <a:ext cx="11347361" cy="122379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dirty="0"/>
              <a:t>Observations also show an </a:t>
            </a:r>
            <a:r>
              <a:rPr lang="en-US" b="1" dirty="0">
                <a:solidFill>
                  <a:schemeClr val="accent6"/>
                </a:solidFill>
              </a:rPr>
              <a:t>up-turn in the soft X-rays (≲1keV) </a:t>
            </a:r>
            <a:r>
              <a:rPr lang="en-US" dirty="0"/>
              <a:t>that appear to point back to the UV/EUV </a:t>
            </a:r>
            <a:r>
              <a:rPr lang="en-US" sz="2000" dirty="0"/>
              <a:t>(</a:t>
            </a:r>
            <a:r>
              <a:rPr lang="en-US" sz="2000" b="1" dirty="0"/>
              <a:t>Laor et al. 1997; </a:t>
            </a:r>
            <a:r>
              <a:rPr lang="en-US" sz="2000" b="1" dirty="0" err="1"/>
              <a:t>Gierlinski</a:t>
            </a:r>
            <a:r>
              <a:rPr lang="en-US" sz="2000" b="1" dirty="0"/>
              <a:t> &amp; Done 2004; </a:t>
            </a:r>
            <a:r>
              <a:rPr lang="en-US" sz="2000" b="1" dirty="0" err="1"/>
              <a:t>Porquet</a:t>
            </a:r>
            <a:r>
              <a:rPr lang="en-US" sz="2000" b="1" dirty="0"/>
              <a:t> et al. 2004</a:t>
            </a:r>
            <a:r>
              <a:rPr lang="en-US" sz="2000" dirty="0"/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4CEF007-F970-6537-8494-98F4BE767251}"/>
              </a:ext>
            </a:extLst>
          </p:cNvPr>
          <p:cNvCxnSpPr/>
          <p:nvPr/>
        </p:nvCxnSpPr>
        <p:spPr>
          <a:xfrm>
            <a:off x="198304" y="5960125"/>
            <a:ext cx="609232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6322FB-EA3C-7545-CD25-DCAF5C69680F}"/>
              </a:ext>
            </a:extLst>
          </p:cNvPr>
          <p:cNvCxnSpPr>
            <a:cxnSpLocks/>
          </p:cNvCxnSpPr>
          <p:nvPr/>
        </p:nvCxnSpPr>
        <p:spPr>
          <a:xfrm flipV="1">
            <a:off x="198304" y="2930487"/>
            <a:ext cx="0" cy="302963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C93ECCE-ACA4-A3A1-D7F1-A27100B11246}"/>
              </a:ext>
            </a:extLst>
          </p:cNvPr>
          <p:cNvSpPr txBox="1"/>
          <p:nvPr/>
        </p:nvSpPr>
        <p:spPr>
          <a:xfrm>
            <a:off x="5847644" y="5960125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B68AD6-EA6A-736E-BEA9-90B1B3E946CB}"/>
              </a:ext>
            </a:extLst>
          </p:cNvPr>
          <p:cNvSpPr txBox="1"/>
          <p:nvPr/>
        </p:nvSpPr>
        <p:spPr>
          <a:xfrm>
            <a:off x="-8703" y="252383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 x Flux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07CACC5-8F78-72E7-0952-74DFA8234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363" y="1508057"/>
            <a:ext cx="6265333" cy="240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9032E9B-6B64-2345-D435-2FAD43808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44" y="1791073"/>
            <a:ext cx="1349023" cy="3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>
            <a:extLst>
              <a:ext uri="{FF2B5EF4-FFF2-40B4-BE49-F238E27FC236}">
                <a16:creationId xmlns:a16="http://schemas.microsoft.com/office/drawing/2014/main" id="{2688B442-91B1-E92B-29C1-1FF3A62ADBB8}"/>
              </a:ext>
            </a:extLst>
          </p:cNvPr>
          <p:cNvSpPr/>
          <p:nvPr/>
        </p:nvSpPr>
        <p:spPr>
          <a:xfrm>
            <a:off x="451555" y="4842911"/>
            <a:ext cx="1061151" cy="959577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F836015-EE66-04DD-9A6D-C49F455D642D}"/>
              </a:ext>
            </a:extLst>
          </p:cNvPr>
          <p:cNvSpPr/>
          <p:nvPr/>
        </p:nvSpPr>
        <p:spPr>
          <a:xfrm>
            <a:off x="1034661" y="4402667"/>
            <a:ext cx="1293434" cy="1399821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7E8EA3F-D350-1DDE-EEC4-EF776EBA1BE2}"/>
              </a:ext>
            </a:extLst>
          </p:cNvPr>
          <p:cNvSpPr/>
          <p:nvPr/>
        </p:nvSpPr>
        <p:spPr>
          <a:xfrm>
            <a:off x="1765955" y="4033339"/>
            <a:ext cx="1398483" cy="1769149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929598C6-70A3-80B7-EDE8-8E266571DC48}"/>
              </a:ext>
            </a:extLst>
          </p:cNvPr>
          <p:cNvSpPr/>
          <p:nvPr/>
        </p:nvSpPr>
        <p:spPr>
          <a:xfrm>
            <a:off x="2581344" y="3635032"/>
            <a:ext cx="1482655" cy="2212590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F045C88-F498-0B19-91C3-658FDB0B09B5}"/>
              </a:ext>
            </a:extLst>
          </p:cNvPr>
          <p:cNvSpPr/>
          <p:nvPr/>
        </p:nvSpPr>
        <p:spPr>
          <a:xfrm>
            <a:off x="282222" y="3253461"/>
            <a:ext cx="4030134" cy="2503872"/>
          </a:xfrm>
          <a:custGeom>
            <a:avLst/>
            <a:gdLst>
              <a:gd name="connsiteX0" fmla="*/ 0 w 4030134"/>
              <a:gd name="connsiteY0" fmla="*/ 2503872 h 2503872"/>
              <a:gd name="connsiteX1" fmla="*/ 417689 w 4030134"/>
              <a:gd name="connsiteY1" fmla="*/ 1431428 h 2503872"/>
              <a:gd name="connsiteX2" fmla="*/ 982134 w 4030134"/>
              <a:gd name="connsiteY2" fmla="*/ 957295 h 2503872"/>
              <a:gd name="connsiteX3" fmla="*/ 2889956 w 4030134"/>
              <a:gd name="connsiteY3" fmla="*/ 20317 h 2503872"/>
              <a:gd name="connsiteX4" fmla="*/ 3556000 w 4030134"/>
              <a:gd name="connsiteY4" fmla="*/ 494450 h 2503872"/>
              <a:gd name="connsiteX5" fmla="*/ 4030134 w 4030134"/>
              <a:gd name="connsiteY5" fmla="*/ 2492583 h 250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0134" h="2503872">
                <a:moveTo>
                  <a:pt x="0" y="2503872"/>
                </a:moveTo>
                <a:cubicBezTo>
                  <a:pt x="127000" y="2096531"/>
                  <a:pt x="254000" y="1689191"/>
                  <a:pt x="417689" y="1431428"/>
                </a:cubicBezTo>
                <a:cubicBezTo>
                  <a:pt x="581378" y="1173665"/>
                  <a:pt x="570090" y="1192480"/>
                  <a:pt x="982134" y="957295"/>
                </a:cubicBezTo>
                <a:cubicBezTo>
                  <a:pt x="1394179" y="722110"/>
                  <a:pt x="2460978" y="97458"/>
                  <a:pt x="2889956" y="20317"/>
                </a:cubicBezTo>
                <a:cubicBezTo>
                  <a:pt x="3318934" y="-56824"/>
                  <a:pt x="3365970" y="82406"/>
                  <a:pt x="3556000" y="494450"/>
                </a:cubicBezTo>
                <a:cubicBezTo>
                  <a:pt x="3746030" y="906494"/>
                  <a:pt x="3888082" y="1699538"/>
                  <a:pt x="4030134" y="2492583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E7A31D-CA2A-824A-0967-4E8601664F09}"/>
              </a:ext>
            </a:extLst>
          </p:cNvPr>
          <p:cNvSpPr txBox="1"/>
          <p:nvPr/>
        </p:nvSpPr>
        <p:spPr>
          <a:xfrm>
            <a:off x="1159697" y="3421597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FD92F3-4D9B-78DC-767E-BC3369EF9B44}"/>
              </a:ext>
            </a:extLst>
          </p:cNvPr>
          <p:cNvSpPr txBox="1"/>
          <p:nvPr/>
        </p:nvSpPr>
        <p:spPr>
          <a:xfrm>
            <a:off x="2630342" y="29074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3BCFC1-4245-B07C-17DF-DFBFDE3B068D}"/>
              </a:ext>
            </a:extLst>
          </p:cNvPr>
          <p:cNvSpPr txBox="1"/>
          <p:nvPr/>
        </p:nvSpPr>
        <p:spPr>
          <a:xfrm>
            <a:off x="2000704" y="3148808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2F53697-D549-E4F1-1465-5D75809D9F84}"/>
              </a:ext>
            </a:extLst>
          </p:cNvPr>
          <p:cNvSpPr txBox="1">
            <a:spLocks/>
          </p:cNvSpPr>
          <p:nvPr/>
        </p:nvSpPr>
        <p:spPr>
          <a:xfrm>
            <a:off x="6873737" y="3429000"/>
            <a:ext cx="4986503" cy="290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C3C97E5-FEBB-9EFE-51D2-152DF2FFC150}"/>
              </a:ext>
            </a:extLst>
          </p:cNvPr>
          <p:cNvSpPr/>
          <p:nvPr/>
        </p:nvSpPr>
        <p:spPr>
          <a:xfrm>
            <a:off x="3354188" y="4063809"/>
            <a:ext cx="3907754" cy="1596982"/>
          </a:xfrm>
          <a:custGeom>
            <a:avLst/>
            <a:gdLst>
              <a:gd name="connsiteX0" fmla="*/ 0 w 4018844"/>
              <a:gd name="connsiteY0" fmla="*/ 1625792 h 1738681"/>
              <a:gd name="connsiteX1" fmla="*/ 462844 w 4018844"/>
              <a:gd name="connsiteY1" fmla="*/ 925881 h 1738681"/>
              <a:gd name="connsiteX2" fmla="*/ 1275644 w 4018844"/>
              <a:gd name="connsiteY2" fmla="*/ 542059 h 1738681"/>
              <a:gd name="connsiteX3" fmla="*/ 3093155 w 4018844"/>
              <a:gd name="connsiteY3" fmla="*/ 192 h 1738681"/>
              <a:gd name="connsiteX4" fmla="*/ 3770488 w 4018844"/>
              <a:gd name="connsiteY4" fmla="*/ 496903 h 1738681"/>
              <a:gd name="connsiteX5" fmla="*/ 4018844 w 4018844"/>
              <a:gd name="connsiteY5" fmla="*/ 1738681 h 1738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8844" h="1738681">
                <a:moveTo>
                  <a:pt x="0" y="1625792"/>
                </a:moveTo>
                <a:cubicBezTo>
                  <a:pt x="125118" y="1366147"/>
                  <a:pt x="250237" y="1106503"/>
                  <a:pt x="462844" y="925881"/>
                </a:cubicBezTo>
                <a:cubicBezTo>
                  <a:pt x="675451" y="745259"/>
                  <a:pt x="837259" y="696340"/>
                  <a:pt x="1275644" y="542059"/>
                </a:cubicBezTo>
                <a:cubicBezTo>
                  <a:pt x="1714029" y="387777"/>
                  <a:pt x="2677348" y="7718"/>
                  <a:pt x="3093155" y="192"/>
                </a:cubicBezTo>
                <a:cubicBezTo>
                  <a:pt x="3508962" y="-7334"/>
                  <a:pt x="3616207" y="207155"/>
                  <a:pt x="3770488" y="496903"/>
                </a:cubicBezTo>
                <a:cubicBezTo>
                  <a:pt x="3924769" y="786651"/>
                  <a:pt x="3971806" y="1262666"/>
                  <a:pt x="4018844" y="173868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338018-5FC5-4D85-DE83-5B8E6946A3B4}"/>
              </a:ext>
            </a:extLst>
          </p:cNvPr>
          <p:cNvSpPr txBox="1"/>
          <p:nvPr/>
        </p:nvSpPr>
        <p:spPr>
          <a:xfrm>
            <a:off x="5006590" y="37890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E66384-7847-BCED-88BD-CDE9B2FEB40B}"/>
              </a:ext>
            </a:extLst>
          </p:cNvPr>
          <p:cNvSpPr txBox="1"/>
          <p:nvPr/>
        </p:nvSpPr>
        <p:spPr>
          <a:xfrm>
            <a:off x="6179503" y="4367252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C7F0FE2-1FD1-AC03-8D82-2310DDA0A4FB}"/>
              </a:ext>
            </a:extLst>
          </p:cNvPr>
          <p:cNvCxnSpPr>
            <a:stCxn id="13" idx="0"/>
          </p:cNvCxnSpPr>
          <p:nvPr/>
        </p:nvCxnSpPr>
        <p:spPr>
          <a:xfrm>
            <a:off x="6477235" y="3789096"/>
            <a:ext cx="0" cy="625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9FE5EC-24DD-8298-E77D-8366DA3727CB}"/>
              </a:ext>
            </a:extLst>
          </p:cNvPr>
          <p:cNvCxnSpPr>
            <a:cxnSpLocks/>
          </p:cNvCxnSpPr>
          <p:nvPr/>
        </p:nvCxnSpPr>
        <p:spPr>
          <a:xfrm flipH="1" flipV="1">
            <a:off x="4391378" y="3789096"/>
            <a:ext cx="970844" cy="782904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C66F52C-C83C-4A2D-E7FE-DE3914FB0B15}"/>
              </a:ext>
            </a:extLst>
          </p:cNvPr>
          <p:cNvCxnSpPr/>
          <p:nvPr/>
        </p:nvCxnSpPr>
        <p:spPr>
          <a:xfrm flipH="1">
            <a:off x="4651022" y="1264356"/>
            <a:ext cx="135467" cy="2370676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3204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E801C-2DB7-CD08-2507-FF3F5BB6E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0BF6D-DEFF-A92A-3562-6C49603C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3688A-6388-3BB0-C25A-C34E07D8E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D2F9DF-DEC9-9A34-833F-B840963A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 AGN SED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5B24887-5CA2-0383-6141-0FDA0E493B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518631"/>
            <a:ext cx="11347361" cy="122379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dirty="0"/>
              <a:t>Observations also show an </a:t>
            </a:r>
            <a:r>
              <a:rPr lang="en-US" b="1" dirty="0">
                <a:solidFill>
                  <a:schemeClr val="accent6"/>
                </a:solidFill>
              </a:rPr>
              <a:t>up-turn in the soft X-rays (≲1keV) </a:t>
            </a:r>
            <a:r>
              <a:rPr lang="en-US" dirty="0"/>
              <a:t>that appear to point back to the UV/EUV </a:t>
            </a:r>
            <a:r>
              <a:rPr lang="en-US" sz="2000" dirty="0"/>
              <a:t>(</a:t>
            </a:r>
            <a:r>
              <a:rPr lang="en-US" sz="2000" b="1" dirty="0"/>
              <a:t>Laor et al. 1997; </a:t>
            </a:r>
            <a:r>
              <a:rPr lang="en-US" sz="2000" b="1" dirty="0" err="1"/>
              <a:t>Gierlinski</a:t>
            </a:r>
            <a:r>
              <a:rPr lang="en-US" sz="2000" b="1" dirty="0"/>
              <a:t> &amp; Done 2004; </a:t>
            </a:r>
            <a:r>
              <a:rPr lang="en-US" sz="2000" b="1" dirty="0" err="1"/>
              <a:t>Porquet</a:t>
            </a:r>
            <a:r>
              <a:rPr lang="en-US" sz="2000" b="1" dirty="0"/>
              <a:t> et al. 2004</a:t>
            </a:r>
            <a:r>
              <a:rPr lang="en-US" sz="2000" dirty="0"/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C8390A-E7F6-B92E-2B6D-F3ACE7C1CC9D}"/>
              </a:ext>
            </a:extLst>
          </p:cNvPr>
          <p:cNvCxnSpPr/>
          <p:nvPr/>
        </p:nvCxnSpPr>
        <p:spPr>
          <a:xfrm>
            <a:off x="198304" y="5960125"/>
            <a:ext cx="609232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F87EA5-73DB-3065-79E8-10FC52749AFB}"/>
              </a:ext>
            </a:extLst>
          </p:cNvPr>
          <p:cNvCxnSpPr>
            <a:cxnSpLocks/>
          </p:cNvCxnSpPr>
          <p:nvPr/>
        </p:nvCxnSpPr>
        <p:spPr>
          <a:xfrm flipV="1">
            <a:off x="198304" y="2930487"/>
            <a:ext cx="0" cy="302963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EE34EE-3F67-8672-F2B9-959E6DB2A6C5}"/>
              </a:ext>
            </a:extLst>
          </p:cNvPr>
          <p:cNvSpPr txBox="1"/>
          <p:nvPr/>
        </p:nvSpPr>
        <p:spPr>
          <a:xfrm>
            <a:off x="5847644" y="5960125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21B9B7-54AB-A8FB-9CE9-C06C10912138}"/>
              </a:ext>
            </a:extLst>
          </p:cNvPr>
          <p:cNvSpPr txBox="1"/>
          <p:nvPr/>
        </p:nvSpPr>
        <p:spPr>
          <a:xfrm>
            <a:off x="-8703" y="252383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Energy x Flux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9F81281-7929-92B1-BCE2-9B865E69B1A3}"/>
              </a:ext>
            </a:extLst>
          </p:cNvPr>
          <p:cNvSpPr/>
          <p:nvPr/>
        </p:nvSpPr>
        <p:spPr>
          <a:xfrm>
            <a:off x="451555" y="4842911"/>
            <a:ext cx="1061151" cy="959577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B57FF3A2-6D19-6609-94BA-1144A25AA214}"/>
              </a:ext>
            </a:extLst>
          </p:cNvPr>
          <p:cNvSpPr/>
          <p:nvPr/>
        </p:nvSpPr>
        <p:spPr>
          <a:xfrm>
            <a:off x="1034661" y="4402667"/>
            <a:ext cx="1293434" cy="1399821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EB8DE67-0025-3996-6274-F278B96C8192}"/>
              </a:ext>
            </a:extLst>
          </p:cNvPr>
          <p:cNvSpPr/>
          <p:nvPr/>
        </p:nvSpPr>
        <p:spPr>
          <a:xfrm>
            <a:off x="1765955" y="4033339"/>
            <a:ext cx="1398483" cy="1769149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FEBDF8D-3133-809F-9C36-AECF2F6B713F}"/>
              </a:ext>
            </a:extLst>
          </p:cNvPr>
          <p:cNvSpPr/>
          <p:nvPr/>
        </p:nvSpPr>
        <p:spPr>
          <a:xfrm>
            <a:off x="2581344" y="3635032"/>
            <a:ext cx="1482655" cy="2212590"/>
          </a:xfrm>
          <a:custGeom>
            <a:avLst/>
            <a:gdLst>
              <a:gd name="connsiteX0" fmla="*/ 0 w 824088"/>
              <a:gd name="connsiteY0" fmla="*/ 937000 h 959578"/>
              <a:gd name="connsiteX1" fmla="*/ 406400 w 824088"/>
              <a:gd name="connsiteY1" fmla="*/ 22 h 959578"/>
              <a:gd name="connsiteX2" fmla="*/ 824088 w 824088"/>
              <a:gd name="connsiteY2" fmla="*/ 959578 h 95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88" h="959578">
                <a:moveTo>
                  <a:pt x="0" y="937000"/>
                </a:moveTo>
                <a:cubicBezTo>
                  <a:pt x="134526" y="466629"/>
                  <a:pt x="269052" y="-3741"/>
                  <a:pt x="406400" y="22"/>
                </a:cubicBezTo>
                <a:cubicBezTo>
                  <a:pt x="543748" y="3785"/>
                  <a:pt x="683918" y="481681"/>
                  <a:pt x="824088" y="959578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C89130DC-E10F-972F-D028-34D6DEED645C}"/>
              </a:ext>
            </a:extLst>
          </p:cNvPr>
          <p:cNvSpPr/>
          <p:nvPr/>
        </p:nvSpPr>
        <p:spPr>
          <a:xfrm>
            <a:off x="282222" y="3253461"/>
            <a:ext cx="4030134" cy="2503872"/>
          </a:xfrm>
          <a:custGeom>
            <a:avLst/>
            <a:gdLst>
              <a:gd name="connsiteX0" fmla="*/ 0 w 4030134"/>
              <a:gd name="connsiteY0" fmla="*/ 2503872 h 2503872"/>
              <a:gd name="connsiteX1" fmla="*/ 417689 w 4030134"/>
              <a:gd name="connsiteY1" fmla="*/ 1431428 h 2503872"/>
              <a:gd name="connsiteX2" fmla="*/ 982134 w 4030134"/>
              <a:gd name="connsiteY2" fmla="*/ 957295 h 2503872"/>
              <a:gd name="connsiteX3" fmla="*/ 2889956 w 4030134"/>
              <a:gd name="connsiteY3" fmla="*/ 20317 h 2503872"/>
              <a:gd name="connsiteX4" fmla="*/ 3556000 w 4030134"/>
              <a:gd name="connsiteY4" fmla="*/ 494450 h 2503872"/>
              <a:gd name="connsiteX5" fmla="*/ 4030134 w 4030134"/>
              <a:gd name="connsiteY5" fmla="*/ 2492583 h 250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0134" h="2503872">
                <a:moveTo>
                  <a:pt x="0" y="2503872"/>
                </a:moveTo>
                <a:cubicBezTo>
                  <a:pt x="127000" y="2096531"/>
                  <a:pt x="254000" y="1689191"/>
                  <a:pt x="417689" y="1431428"/>
                </a:cubicBezTo>
                <a:cubicBezTo>
                  <a:pt x="581378" y="1173665"/>
                  <a:pt x="570090" y="1192480"/>
                  <a:pt x="982134" y="957295"/>
                </a:cubicBezTo>
                <a:cubicBezTo>
                  <a:pt x="1394179" y="722110"/>
                  <a:pt x="2460978" y="97458"/>
                  <a:pt x="2889956" y="20317"/>
                </a:cubicBezTo>
                <a:cubicBezTo>
                  <a:pt x="3318934" y="-56824"/>
                  <a:pt x="3365970" y="82406"/>
                  <a:pt x="3556000" y="494450"/>
                </a:cubicBezTo>
                <a:cubicBezTo>
                  <a:pt x="3746030" y="906494"/>
                  <a:pt x="3888082" y="1699538"/>
                  <a:pt x="4030134" y="2492583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551330-8C6B-9340-D726-2DAB2983707E}"/>
              </a:ext>
            </a:extLst>
          </p:cNvPr>
          <p:cNvSpPr txBox="1"/>
          <p:nvPr/>
        </p:nvSpPr>
        <p:spPr>
          <a:xfrm>
            <a:off x="1159697" y="3421597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FF9E39-0AD0-9DE2-90D4-E807A96618C9}"/>
              </a:ext>
            </a:extLst>
          </p:cNvPr>
          <p:cNvSpPr txBox="1"/>
          <p:nvPr/>
        </p:nvSpPr>
        <p:spPr>
          <a:xfrm>
            <a:off x="2630342" y="29074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D886C0-AA1D-9D63-F8DC-D0256C4493B0}"/>
              </a:ext>
            </a:extLst>
          </p:cNvPr>
          <p:cNvSpPr txBox="1"/>
          <p:nvPr/>
        </p:nvSpPr>
        <p:spPr>
          <a:xfrm>
            <a:off x="2000704" y="3148808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UV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F80520E-F831-F836-92BB-9E300C5719DD}"/>
              </a:ext>
            </a:extLst>
          </p:cNvPr>
          <p:cNvSpPr txBox="1">
            <a:spLocks/>
          </p:cNvSpPr>
          <p:nvPr/>
        </p:nvSpPr>
        <p:spPr>
          <a:xfrm>
            <a:off x="6873737" y="3429000"/>
            <a:ext cx="4986503" cy="290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7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E791312-184B-53E8-4CCA-486645683352}"/>
              </a:ext>
            </a:extLst>
          </p:cNvPr>
          <p:cNvSpPr/>
          <p:nvPr/>
        </p:nvSpPr>
        <p:spPr>
          <a:xfrm>
            <a:off x="3354188" y="4063809"/>
            <a:ext cx="3907754" cy="1596982"/>
          </a:xfrm>
          <a:custGeom>
            <a:avLst/>
            <a:gdLst>
              <a:gd name="connsiteX0" fmla="*/ 0 w 4018844"/>
              <a:gd name="connsiteY0" fmla="*/ 1625792 h 1738681"/>
              <a:gd name="connsiteX1" fmla="*/ 462844 w 4018844"/>
              <a:gd name="connsiteY1" fmla="*/ 925881 h 1738681"/>
              <a:gd name="connsiteX2" fmla="*/ 1275644 w 4018844"/>
              <a:gd name="connsiteY2" fmla="*/ 542059 h 1738681"/>
              <a:gd name="connsiteX3" fmla="*/ 3093155 w 4018844"/>
              <a:gd name="connsiteY3" fmla="*/ 192 h 1738681"/>
              <a:gd name="connsiteX4" fmla="*/ 3770488 w 4018844"/>
              <a:gd name="connsiteY4" fmla="*/ 496903 h 1738681"/>
              <a:gd name="connsiteX5" fmla="*/ 4018844 w 4018844"/>
              <a:gd name="connsiteY5" fmla="*/ 1738681 h 1738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8844" h="1738681">
                <a:moveTo>
                  <a:pt x="0" y="1625792"/>
                </a:moveTo>
                <a:cubicBezTo>
                  <a:pt x="125118" y="1366147"/>
                  <a:pt x="250237" y="1106503"/>
                  <a:pt x="462844" y="925881"/>
                </a:cubicBezTo>
                <a:cubicBezTo>
                  <a:pt x="675451" y="745259"/>
                  <a:pt x="837259" y="696340"/>
                  <a:pt x="1275644" y="542059"/>
                </a:cubicBezTo>
                <a:cubicBezTo>
                  <a:pt x="1714029" y="387777"/>
                  <a:pt x="2677348" y="7718"/>
                  <a:pt x="3093155" y="192"/>
                </a:cubicBezTo>
                <a:cubicBezTo>
                  <a:pt x="3508962" y="-7334"/>
                  <a:pt x="3616207" y="207155"/>
                  <a:pt x="3770488" y="496903"/>
                </a:cubicBezTo>
                <a:cubicBezTo>
                  <a:pt x="3924769" y="786651"/>
                  <a:pt x="3971806" y="1262666"/>
                  <a:pt x="4018844" y="173868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C04DEC-8984-339E-85A9-A53FF72814C4}"/>
              </a:ext>
            </a:extLst>
          </p:cNvPr>
          <p:cNvSpPr txBox="1"/>
          <p:nvPr/>
        </p:nvSpPr>
        <p:spPr>
          <a:xfrm>
            <a:off x="5006590" y="3789096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23FC85-6DD5-CB44-3767-05A1DD6D35E1}"/>
              </a:ext>
            </a:extLst>
          </p:cNvPr>
          <p:cNvSpPr txBox="1"/>
          <p:nvPr/>
        </p:nvSpPr>
        <p:spPr>
          <a:xfrm>
            <a:off x="6179503" y="4367252"/>
            <a:ext cx="294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BA2BDE-6DE2-17E0-195F-6F8CAB1FDC63}"/>
              </a:ext>
            </a:extLst>
          </p:cNvPr>
          <p:cNvCxnSpPr>
            <a:stCxn id="13" idx="0"/>
          </p:cNvCxnSpPr>
          <p:nvPr/>
        </p:nvCxnSpPr>
        <p:spPr>
          <a:xfrm>
            <a:off x="6477235" y="3789096"/>
            <a:ext cx="0" cy="625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F1550B9-8994-B8F0-D72A-75A1BA6B8BD0}"/>
              </a:ext>
            </a:extLst>
          </p:cNvPr>
          <p:cNvCxnSpPr>
            <a:cxnSpLocks/>
          </p:cNvCxnSpPr>
          <p:nvPr/>
        </p:nvCxnSpPr>
        <p:spPr>
          <a:xfrm flipH="1">
            <a:off x="4436533" y="1264356"/>
            <a:ext cx="349956" cy="231681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CDB73F42-7EC2-BB1C-CE19-0B4797398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625" y="646228"/>
            <a:ext cx="6868541" cy="263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eform 23">
            <a:extLst>
              <a:ext uri="{FF2B5EF4-FFF2-40B4-BE49-F238E27FC236}">
                <a16:creationId xmlns:a16="http://schemas.microsoft.com/office/drawing/2014/main" id="{C9B6F277-4132-278F-6C6C-F6425674633D}"/>
              </a:ext>
            </a:extLst>
          </p:cNvPr>
          <p:cNvSpPr/>
          <p:nvPr/>
        </p:nvSpPr>
        <p:spPr>
          <a:xfrm>
            <a:off x="2483556" y="3263242"/>
            <a:ext cx="3239911" cy="2516669"/>
          </a:xfrm>
          <a:custGeom>
            <a:avLst/>
            <a:gdLst>
              <a:gd name="connsiteX0" fmla="*/ 0 w 3239911"/>
              <a:gd name="connsiteY0" fmla="*/ 2155425 h 2516669"/>
              <a:gd name="connsiteX1" fmla="*/ 778933 w 3239911"/>
              <a:gd name="connsiteY1" fmla="*/ 123425 h 2516669"/>
              <a:gd name="connsiteX2" fmla="*/ 1648177 w 3239911"/>
              <a:gd name="connsiteY2" fmla="*/ 360491 h 2516669"/>
              <a:gd name="connsiteX3" fmla="*/ 2788355 w 3239911"/>
              <a:gd name="connsiteY3" fmla="*/ 1478091 h 2516669"/>
              <a:gd name="connsiteX4" fmla="*/ 3239911 w 3239911"/>
              <a:gd name="connsiteY4" fmla="*/ 2516669 h 251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9911" h="2516669">
                <a:moveTo>
                  <a:pt x="0" y="2155425"/>
                </a:moveTo>
                <a:cubicBezTo>
                  <a:pt x="252118" y="1289003"/>
                  <a:pt x="504237" y="422581"/>
                  <a:pt x="778933" y="123425"/>
                </a:cubicBezTo>
                <a:cubicBezTo>
                  <a:pt x="1053629" y="-175731"/>
                  <a:pt x="1313273" y="134713"/>
                  <a:pt x="1648177" y="360491"/>
                </a:cubicBezTo>
                <a:cubicBezTo>
                  <a:pt x="1983081" y="586269"/>
                  <a:pt x="2523066" y="1118728"/>
                  <a:pt x="2788355" y="1478091"/>
                </a:cubicBezTo>
                <a:cubicBezTo>
                  <a:pt x="3053644" y="1837454"/>
                  <a:pt x="3146777" y="2177061"/>
                  <a:pt x="3239911" y="251666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3BAEFBD-A473-2E18-E541-CD31ED870802}"/>
              </a:ext>
            </a:extLst>
          </p:cNvPr>
          <p:cNvCxnSpPr>
            <a:cxnSpLocks/>
          </p:cNvCxnSpPr>
          <p:nvPr/>
        </p:nvCxnSpPr>
        <p:spPr>
          <a:xfrm flipH="1">
            <a:off x="4588933" y="2297723"/>
            <a:ext cx="2515252" cy="143585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2F86E0A-2B63-1B24-1A27-804E13B54542}"/>
              </a:ext>
            </a:extLst>
          </p:cNvPr>
          <p:cNvSpPr txBox="1"/>
          <p:nvPr/>
        </p:nvSpPr>
        <p:spPr>
          <a:xfrm>
            <a:off x="7231005" y="2423031"/>
            <a:ext cx="48102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 disc fails to thermalize, then emission no longer black-body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Instead, populations of free-electrons in the photosphere will lead to a </a:t>
            </a:r>
            <a:r>
              <a:rPr lang="en-US" sz="2400" b="1" dirty="0" err="1"/>
              <a:t>Comptonised</a:t>
            </a:r>
            <a:r>
              <a:rPr lang="en-US" sz="2400" b="1" dirty="0"/>
              <a:t> </a:t>
            </a:r>
            <a:r>
              <a:rPr lang="en-US" sz="2400" dirty="0"/>
              <a:t>shape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Can give a spectral shape linking the soft X-ray excess and the UV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/>
              <a:t>Mehdipour</a:t>
            </a:r>
            <a:r>
              <a:rPr lang="en-US" sz="2000" b="1" dirty="0"/>
              <a:t> et al. (2011, 2015); Done et al. (2012); Petrucci et al. (2013, 2018)</a:t>
            </a:r>
          </a:p>
        </p:txBody>
      </p:sp>
    </p:spTree>
    <p:extLst>
      <p:ext uri="{BB962C8B-B14F-4D97-AF65-F5344CB8AC3E}">
        <p14:creationId xmlns:p14="http://schemas.microsoft.com/office/powerpoint/2010/main" val="34621537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A88587-2C03-5DCA-347E-BD8E8F03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2B3A1-B711-3505-9F6A-4C2293E5B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836A035-8D88-AF16-EA6B-A2652575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AGN SEDs – Fundamental Properties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FFB1685-9917-6180-CF5E-127E03E7E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11" y="1071804"/>
            <a:ext cx="10487378" cy="546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09457E2-D81C-BE85-E02B-4DC62582682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-1" y="518631"/>
                <a:ext cx="11347361" cy="122379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dirty="0"/>
                  <a:t>Overall emitted power fundamentally depends on </a:t>
                </a:r>
                <a:r>
                  <a:rPr lang="en-US" b="1" dirty="0"/>
                  <a:t>Black hole mass, M</a:t>
                </a:r>
                <a:r>
                  <a:rPr lang="en-US" dirty="0"/>
                  <a:t> and </a:t>
                </a:r>
                <a:r>
                  <a:rPr lang="en-US" b="1" dirty="0"/>
                  <a:t>Mass-accretion rate,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</m:acc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09457E2-D81C-BE85-E02B-4DC6258268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-1" y="518631"/>
                <a:ext cx="11347361" cy="1223791"/>
              </a:xfrm>
              <a:blipFill>
                <a:blip r:embed="rId3"/>
                <a:stretch>
                  <a:fillRect l="-895" t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B8507DE-A05A-10FD-9A86-AF44F7D9F150}"/>
              </a:ext>
            </a:extLst>
          </p:cNvPr>
          <p:cNvSpPr txBox="1"/>
          <p:nvPr/>
        </p:nvSpPr>
        <p:spPr>
          <a:xfrm>
            <a:off x="3613504" y="6354776"/>
            <a:ext cx="5153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from: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Mitchell..SH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.. et al. (2023)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944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B1E93E-DA75-D82F-9BE6-A6F94E22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D8DB9-D7AA-CC26-87E4-D8FC7C83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37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3C0898-C2DA-1151-5966-1F4B2B017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AGN SEDs – Fundamental Properties</a:t>
            </a: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701202BA-A275-AD1D-69E7-ED756872B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7546"/>
            <a:ext cx="12192000" cy="281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CB640AD4-31EE-924C-3153-270A860B4CC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-1" y="518631"/>
                <a:ext cx="11347361" cy="122379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dirty="0"/>
                  <a:t>If we know the total available power (</a:t>
                </a:r>
                <a:r>
                  <a:rPr lang="en-US" dirty="0" err="1"/>
                  <a:t>i.e</a:t>
                </a:r>
                <a:r>
                  <a:rPr lang="en-US" dirty="0"/>
                  <a:t> </a:t>
                </a:r>
                <a:r>
                  <a:rPr lang="en-US" b="1" dirty="0"/>
                  <a:t>M</a:t>
                </a:r>
                <a:r>
                  <a:rPr lang="en-US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</m:acc>
                  </m:oMath>
                </a14:m>
                <a:r>
                  <a:rPr lang="en-US" dirty="0"/>
                  <a:t>) we can use the SED to estimate the size scale of each emitting component from the energy balance (</a:t>
                </a:r>
                <a:r>
                  <a:rPr lang="en-US" sz="2000" b="1" dirty="0"/>
                  <a:t>Kubota &amp; Done 2018</a:t>
                </a:r>
                <a:r>
                  <a:rPr lang="en-US" sz="2000" dirty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CB640AD4-31EE-924C-3153-270A860B4C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-1" y="518631"/>
                <a:ext cx="11347361" cy="1223791"/>
              </a:xfrm>
              <a:blipFill>
                <a:blip r:embed="rId3"/>
                <a:stretch>
                  <a:fillRect l="-895" t="-8163" r="-1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21" name="Picture 5">
            <a:extLst>
              <a:ext uri="{FF2B5EF4-FFF2-40B4-BE49-F238E27FC236}">
                <a16:creationId xmlns:a16="http://schemas.microsoft.com/office/drawing/2014/main" id="{91F1E47D-07B8-31E2-4355-8A3A4EB06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11950"/>
            <a:ext cx="3193583" cy="122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>
            <a:extLst>
              <a:ext uri="{FF2B5EF4-FFF2-40B4-BE49-F238E27FC236}">
                <a16:creationId xmlns:a16="http://schemas.microsoft.com/office/drawing/2014/main" id="{8058EB9E-5B7D-2557-6387-F25B1D104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405" y="1641448"/>
            <a:ext cx="3193583" cy="122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>
            <a:extLst>
              <a:ext uri="{FF2B5EF4-FFF2-40B4-BE49-F238E27FC236}">
                <a16:creationId xmlns:a16="http://schemas.microsoft.com/office/drawing/2014/main" id="{292C9CFB-C3BA-C866-CBEB-E655AD4EC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577210" y="1833114"/>
            <a:ext cx="3081867" cy="75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581BEE-C1F0-CE18-29F2-A789AE220D24}"/>
              </a:ext>
            </a:extLst>
          </p:cNvPr>
          <p:cNvSpPr txBox="1"/>
          <p:nvPr/>
        </p:nvSpPr>
        <p:spPr>
          <a:xfrm>
            <a:off x="362304" y="5687572"/>
            <a:ext cx="5153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SED figure from: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Kubota &amp; Done 2018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26CCF2-DEA3-3ECA-E484-F7405F05EFC9}"/>
              </a:ext>
            </a:extLst>
          </p:cNvPr>
          <p:cNvSpPr/>
          <p:nvPr/>
        </p:nvSpPr>
        <p:spPr>
          <a:xfrm>
            <a:off x="2460978" y="2731911"/>
            <a:ext cx="1342205" cy="708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DD0675-FD1C-CA5D-C3EF-B0FC869F8943}"/>
              </a:ext>
            </a:extLst>
          </p:cNvPr>
          <p:cNvSpPr/>
          <p:nvPr/>
        </p:nvSpPr>
        <p:spPr>
          <a:xfrm>
            <a:off x="6245036" y="2775027"/>
            <a:ext cx="1342205" cy="708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67A2F7-3B4E-0B09-7A49-7FCED5ECF11E}"/>
              </a:ext>
            </a:extLst>
          </p:cNvPr>
          <p:cNvSpPr/>
          <p:nvPr/>
        </p:nvSpPr>
        <p:spPr>
          <a:xfrm>
            <a:off x="10416281" y="2796822"/>
            <a:ext cx="1342205" cy="7083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C4A5E2-1C64-42FF-63F0-5B1A5E324D97}"/>
              </a:ext>
            </a:extLst>
          </p:cNvPr>
          <p:cNvSpPr txBox="1"/>
          <p:nvPr/>
        </p:nvSpPr>
        <p:spPr>
          <a:xfrm>
            <a:off x="501692" y="2745773"/>
            <a:ext cx="18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NGC 5548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224061C-DB1B-FEEF-F6B7-13CAE99A37AB}"/>
              </a:ext>
            </a:extLst>
          </p:cNvPr>
          <p:cNvSpPr txBox="1"/>
          <p:nvPr/>
        </p:nvSpPr>
        <p:spPr>
          <a:xfrm>
            <a:off x="4529125" y="2745773"/>
            <a:ext cx="18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Mrk 509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6B6C02-1BC1-3386-CBED-8B1313DAC2BF}"/>
              </a:ext>
            </a:extLst>
          </p:cNvPr>
          <p:cNvSpPr txBox="1"/>
          <p:nvPr/>
        </p:nvSpPr>
        <p:spPr>
          <a:xfrm>
            <a:off x="8512930" y="2750837"/>
            <a:ext cx="18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PG 1115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9DB15A-58E5-27B3-CE33-C6D717D67477}"/>
                  </a:ext>
                </a:extLst>
              </p:cNvPr>
              <p:cNvSpPr txBox="1"/>
              <p:nvPr/>
            </p:nvSpPr>
            <p:spPr>
              <a:xfrm>
                <a:off x="2633004" y="2696940"/>
                <a:ext cx="18513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~ 0.03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h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~ 50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9DB15A-58E5-27B3-CE33-C6D717D67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004" y="2696940"/>
                <a:ext cx="1851378" cy="646331"/>
              </a:xfrm>
              <a:prstGeom prst="rect">
                <a:avLst/>
              </a:prstGeom>
              <a:blipFill>
                <a:blip r:embed="rId7"/>
                <a:stretch>
                  <a:fillRect l="-2721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8F5EB8A-E9BD-E331-7D75-A4985ED783B9}"/>
                  </a:ext>
                </a:extLst>
              </p:cNvPr>
              <p:cNvSpPr txBox="1"/>
              <p:nvPr/>
            </p:nvSpPr>
            <p:spPr>
              <a:xfrm>
                <a:off x="6609579" y="2699170"/>
                <a:ext cx="18513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~ 0.1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h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~ 20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8F5EB8A-E9BD-E331-7D75-A4985ED78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579" y="2699170"/>
                <a:ext cx="1851378" cy="646331"/>
              </a:xfrm>
              <a:prstGeom prst="rect">
                <a:avLst/>
              </a:prstGeom>
              <a:blipFill>
                <a:blip r:embed="rId8"/>
                <a:stretch>
                  <a:fillRect l="-2721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D1790DD-CDAA-D737-9D85-7C37C8D5DD41}"/>
                  </a:ext>
                </a:extLst>
              </p:cNvPr>
              <p:cNvSpPr txBox="1"/>
              <p:nvPr/>
            </p:nvSpPr>
            <p:spPr>
              <a:xfrm>
                <a:off x="10829453" y="2731911"/>
                <a:ext cx="18513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~ 0.4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h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~ 10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D1790DD-CDAA-D737-9D85-7C37C8D5DD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9453" y="2731911"/>
                <a:ext cx="1851378" cy="646331"/>
              </a:xfrm>
              <a:prstGeom prst="rect">
                <a:avLst/>
              </a:prstGeom>
              <a:blipFill>
                <a:blip r:embed="rId9"/>
                <a:stretch>
                  <a:fillRect l="-2721" t="-3922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FF5D860-E6AE-F4B4-3509-956D3BC43EB2}"/>
              </a:ext>
            </a:extLst>
          </p:cNvPr>
          <p:cNvSpPr txBox="1"/>
          <p:nvPr/>
        </p:nvSpPr>
        <p:spPr>
          <a:xfrm>
            <a:off x="1707315" y="5321377"/>
            <a:ext cx="18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1A69A8-C9A4-EA22-F23B-E304A52B8613}"/>
              </a:ext>
            </a:extLst>
          </p:cNvPr>
          <p:cNvSpPr txBox="1"/>
          <p:nvPr/>
        </p:nvSpPr>
        <p:spPr>
          <a:xfrm>
            <a:off x="5750662" y="5341800"/>
            <a:ext cx="18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5894C8-DF2B-6242-CAE1-5E29B07ED2AB}"/>
              </a:ext>
            </a:extLst>
          </p:cNvPr>
          <p:cNvSpPr txBox="1"/>
          <p:nvPr/>
        </p:nvSpPr>
        <p:spPr>
          <a:xfrm>
            <a:off x="9794009" y="5341800"/>
            <a:ext cx="18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C42DB7-42EF-3AFB-9086-8A10960D6445}"/>
              </a:ext>
            </a:extLst>
          </p:cNvPr>
          <p:cNvCxnSpPr/>
          <p:nvPr/>
        </p:nvCxnSpPr>
        <p:spPr>
          <a:xfrm>
            <a:off x="2195102" y="1821825"/>
            <a:ext cx="0" cy="714432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8283FE3-5434-51A3-8B57-B87D831DDDD6}"/>
              </a:ext>
            </a:extLst>
          </p:cNvPr>
          <p:cNvCxnSpPr/>
          <p:nvPr/>
        </p:nvCxnSpPr>
        <p:spPr>
          <a:xfrm>
            <a:off x="6817902" y="1873499"/>
            <a:ext cx="0" cy="714432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26AF3BD-C26E-314A-8C50-50B01428FF9A}"/>
              </a:ext>
            </a:extLst>
          </p:cNvPr>
          <p:cNvCxnSpPr/>
          <p:nvPr/>
        </p:nvCxnSpPr>
        <p:spPr>
          <a:xfrm>
            <a:off x="11087383" y="1833114"/>
            <a:ext cx="0" cy="714432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33246E8-6A9A-0A59-1778-4E6C24DFC879}"/>
              </a:ext>
            </a:extLst>
          </p:cNvPr>
          <p:cNvSpPr txBox="1"/>
          <p:nvPr/>
        </p:nvSpPr>
        <p:spPr>
          <a:xfrm>
            <a:off x="2022117" y="1422336"/>
            <a:ext cx="66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31BBF2-2BF4-1210-EB50-63EAFA999B0B}"/>
              </a:ext>
            </a:extLst>
          </p:cNvPr>
          <p:cNvSpPr txBox="1"/>
          <p:nvPr/>
        </p:nvSpPr>
        <p:spPr>
          <a:xfrm>
            <a:off x="6693294" y="1463782"/>
            <a:ext cx="66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A1B92D-1885-F967-27DA-F8AA08F5E3E2}"/>
              </a:ext>
            </a:extLst>
          </p:cNvPr>
          <p:cNvSpPr txBox="1"/>
          <p:nvPr/>
        </p:nvSpPr>
        <p:spPr>
          <a:xfrm>
            <a:off x="10920494" y="1448894"/>
            <a:ext cx="66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814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5A34E-1FB4-8A55-6BD3-77C8AD6F5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shagen@sissa.it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1635A-2E00-663F-A6A3-B133C439E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B2FE71A-430D-2CCA-755D-076D8EBD4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Reverberation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087336B-9F93-46D7-557E-C0AF03886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2200"/>
            <a:ext cx="12192000" cy="467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A7ECEE4-80A9-3E69-47D6-CFA2A73931F7}"/>
              </a:ext>
            </a:extLst>
          </p:cNvPr>
          <p:cNvCxnSpPr>
            <a:cxnSpLocks/>
          </p:cNvCxnSpPr>
          <p:nvPr/>
        </p:nvCxnSpPr>
        <p:spPr>
          <a:xfrm flipH="1">
            <a:off x="5464366" y="2413416"/>
            <a:ext cx="3244919" cy="809469"/>
          </a:xfrm>
          <a:prstGeom prst="straightConnector1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D12E8BB-A9A6-0DFF-F82B-969AEABEA43E}"/>
              </a:ext>
            </a:extLst>
          </p:cNvPr>
          <p:cNvCxnSpPr>
            <a:cxnSpLocks/>
          </p:cNvCxnSpPr>
          <p:nvPr/>
        </p:nvCxnSpPr>
        <p:spPr>
          <a:xfrm flipH="1">
            <a:off x="4439798" y="2413416"/>
            <a:ext cx="4269487" cy="809469"/>
          </a:xfrm>
          <a:prstGeom prst="straightConnector1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73CF9C1-5195-839F-1F29-9F17C2575D12}"/>
              </a:ext>
            </a:extLst>
          </p:cNvPr>
          <p:cNvCxnSpPr>
            <a:cxnSpLocks/>
          </p:cNvCxnSpPr>
          <p:nvPr/>
        </p:nvCxnSpPr>
        <p:spPr>
          <a:xfrm flipH="1">
            <a:off x="3130475" y="2413416"/>
            <a:ext cx="5578810" cy="704357"/>
          </a:xfrm>
          <a:prstGeom prst="straightConnector1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AC2388C-8984-BE8C-8A24-A0EE5908AF44}"/>
              </a:ext>
            </a:extLst>
          </p:cNvPr>
          <p:cNvCxnSpPr>
            <a:cxnSpLocks/>
          </p:cNvCxnSpPr>
          <p:nvPr/>
        </p:nvCxnSpPr>
        <p:spPr>
          <a:xfrm flipV="1">
            <a:off x="3130475" y="806826"/>
            <a:ext cx="1639829" cy="2310947"/>
          </a:xfrm>
          <a:prstGeom prst="straightConnector1">
            <a:avLst/>
          </a:prstGeom>
          <a:ln w="50800">
            <a:solidFill>
              <a:srgbClr val="00B050"/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CD90FEE-78E9-D334-9CD8-3136F7C4D8C3}"/>
              </a:ext>
            </a:extLst>
          </p:cNvPr>
          <p:cNvCxnSpPr>
            <a:cxnSpLocks/>
          </p:cNvCxnSpPr>
          <p:nvPr/>
        </p:nvCxnSpPr>
        <p:spPr>
          <a:xfrm flipV="1">
            <a:off x="4456171" y="911938"/>
            <a:ext cx="1639829" cy="2310947"/>
          </a:xfrm>
          <a:prstGeom prst="straightConnector1">
            <a:avLst/>
          </a:prstGeom>
          <a:ln w="50800">
            <a:solidFill>
              <a:srgbClr val="00B050"/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79649E-C7F9-E8DF-3AD2-BB9B78B61F74}"/>
              </a:ext>
            </a:extLst>
          </p:cNvPr>
          <p:cNvCxnSpPr>
            <a:cxnSpLocks/>
          </p:cNvCxnSpPr>
          <p:nvPr/>
        </p:nvCxnSpPr>
        <p:spPr>
          <a:xfrm flipV="1">
            <a:off x="5464366" y="922016"/>
            <a:ext cx="1639829" cy="2310947"/>
          </a:xfrm>
          <a:prstGeom prst="straightConnector1">
            <a:avLst/>
          </a:prstGeom>
          <a:ln w="50800">
            <a:solidFill>
              <a:srgbClr val="00B050"/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571A377B-7E0F-4F21-488D-370012CD8136}"/>
              </a:ext>
            </a:extLst>
          </p:cNvPr>
          <p:cNvSpPr txBox="1">
            <a:spLocks/>
          </p:cNvSpPr>
          <p:nvPr/>
        </p:nvSpPr>
        <p:spPr>
          <a:xfrm>
            <a:off x="353909" y="1092200"/>
            <a:ext cx="3505367" cy="2310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2. Variable X-rays illuminate the disc, a fraction of which are absorbed.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9058A8A2-DED2-B636-A72D-DD80B912C84B}"/>
              </a:ext>
            </a:extLst>
          </p:cNvPr>
          <p:cNvSpPr txBox="1">
            <a:spLocks/>
          </p:cNvSpPr>
          <p:nvPr/>
        </p:nvSpPr>
        <p:spPr>
          <a:xfrm>
            <a:off x="5233811" y="4920234"/>
            <a:ext cx="3505367" cy="2310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1. Large scale-height, low density, flow. Easy to generate turbulence, leading to variable X-rays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DBAB65E7-7471-A8DC-6ACE-B59097779249}"/>
              </a:ext>
            </a:extLst>
          </p:cNvPr>
          <p:cNvSpPr txBox="1">
            <a:spLocks/>
          </p:cNvSpPr>
          <p:nvPr/>
        </p:nvSpPr>
        <p:spPr>
          <a:xfrm>
            <a:off x="7981169" y="274341"/>
            <a:ext cx="3505367" cy="2310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050"/>
                </a:solidFill>
              </a:rPr>
              <a:t>3. Absorbed X-rays heat the disc, modulating the optical/UV emission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058B369-214E-BB52-C4E1-936D65F8848D}"/>
              </a:ext>
            </a:extLst>
          </p:cNvPr>
          <p:cNvCxnSpPr>
            <a:cxnSpLocks/>
          </p:cNvCxnSpPr>
          <p:nvPr/>
        </p:nvCxnSpPr>
        <p:spPr>
          <a:xfrm flipV="1">
            <a:off x="7066838" y="4272197"/>
            <a:ext cx="1417595" cy="7190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4F27A41-064A-CEA1-011F-1D212C9F3F3A}"/>
              </a:ext>
            </a:extLst>
          </p:cNvPr>
          <p:cNvCxnSpPr>
            <a:cxnSpLocks/>
          </p:cNvCxnSpPr>
          <p:nvPr/>
        </p:nvCxnSpPr>
        <p:spPr>
          <a:xfrm>
            <a:off x="2436413" y="2188003"/>
            <a:ext cx="677689" cy="92977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A5768D2-0792-ED65-7A86-CA827C8290CF}"/>
              </a:ext>
            </a:extLst>
          </p:cNvPr>
          <p:cNvCxnSpPr>
            <a:cxnSpLocks/>
          </p:cNvCxnSpPr>
          <p:nvPr/>
        </p:nvCxnSpPr>
        <p:spPr>
          <a:xfrm flipH="1">
            <a:off x="6989751" y="1429814"/>
            <a:ext cx="1139012" cy="2609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 37">
            <a:extLst>
              <a:ext uri="{FF2B5EF4-FFF2-40B4-BE49-F238E27FC236}">
                <a16:creationId xmlns:a16="http://schemas.microsoft.com/office/drawing/2014/main" id="{CBAABC8B-F327-92DD-0FB1-6380BD280B51}"/>
              </a:ext>
            </a:extLst>
          </p:cNvPr>
          <p:cNvSpPr/>
          <p:nvPr/>
        </p:nvSpPr>
        <p:spPr>
          <a:xfrm>
            <a:off x="8829207" y="2608151"/>
            <a:ext cx="1514006" cy="1738997"/>
          </a:xfrm>
          <a:custGeom>
            <a:avLst/>
            <a:gdLst>
              <a:gd name="connsiteX0" fmla="*/ 0 w 1514006"/>
              <a:gd name="connsiteY0" fmla="*/ 1738997 h 1738997"/>
              <a:gd name="connsiteX1" fmla="*/ 59960 w 1514006"/>
              <a:gd name="connsiteY1" fmla="*/ 138 h 1738997"/>
              <a:gd name="connsiteX2" fmla="*/ 224852 w 1514006"/>
              <a:gd name="connsiteY2" fmla="*/ 1634065 h 1738997"/>
              <a:gd name="connsiteX3" fmla="*/ 284813 w 1514006"/>
              <a:gd name="connsiteY3" fmla="*/ 15128 h 1738997"/>
              <a:gd name="connsiteX4" fmla="*/ 434714 w 1514006"/>
              <a:gd name="connsiteY4" fmla="*/ 1619075 h 1738997"/>
              <a:gd name="connsiteX5" fmla="*/ 464695 w 1514006"/>
              <a:gd name="connsiteY5" fmla="*/ 30118 h 1738997"/>
              <a:gd name="connsiteX6" fmla="*/ 599606 w 1514006"/>
              <a:gd name="connsiteY6" fmla="*/ 1574105 h 1738997"/>
              <a:gd name="connsiteX7" fmla="*/ 659567 w 1514006"/>
              <a:gd name="connsiteY7" fmla="*/ 15128 h 1738997"/>
              <a:gd name="connsiteX8" fmla="*/ 809468 w 1514006"/>
              <a:gd name="connsiteY8" fmla="*/ 1619075 h 1738997"/>
              <a:gd name="connsiteX9" fmla="*/ 929390 w 1514006"/>
              <a:gd name="connsiteY9" fmla="*/ 60098 h 1738997"/>
              <a:gd name="connsiteX10" fmla="*/ 1079291 w 1514006"/>
              <a:gd name="connsiteY10" fmla="*/ 1484164 h 1738997"/>
              <a:gd name="connsiteX11" fmla="*/ 1154242 w 1514006"/>
              <a:gd name="connsiteY11" fmla="*/ 150039 h 1738997"/>
              <a:gd name="connsiteX12" fmla="*/ 1259173 w 1514006"/>
              <a:gd name="connsiteY12" fmla="*/ 1439193 h 1738997"/>
              <a:gd name="connsiteX13" fmla="*/ 1319134 w 1514006"/>
              <a:gd name="connsiteY13" fmla="*/ 180019 h 1738997"/>
              <a:gd name="connsiteX14" fmla="*/ 1424065 w 1514006"/>
              <a:gd name="connsiteY14" fmla="*/ 1424203 h 1738997"/>
              <a:gd name="connsiteX15" fmla="*/ 1514006 w 1514006"/>
              <a:gd name="connsiteY15" fmla="*/ 599744 h 1738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14006" h="1738997">
                <a:moveTo>
                  <a:pt x="0" y="1738997"/>
                </a:moveTo>
                <a:cubicBezTo>
                  <a:pt x="11242" y="878312"/>
                  <a:pt x="22485" y="17627"/>
                  <a:pt x="59960" y="138"/>
                </a:cubicBezTo>
                <a:cubicBezTo>
                  <a:pt x="97435" y="-17351"/>
                  <a:pt x="187377" y="1631567"/>
                  <a:pt x="224852" y="1634065"/>
                </a:cubicBezTo>
                <a:cubicBezTo>
                  <a:pt x="262327" y="1636563"/>
                  <a:pt x="249836" y="17626"/>
                  <a:pt x="284813" y="15128"/>
                </a:cubicBezTo>
                <a:cubicBezTo>
                  <a:pt x="319790" y="12630"/>
                  <a:pt x="404734" y="1616577"/>
                  <a:pt x="434714" y="1619075"/>
                </a:cubicBezTo>
                <a:cubicBezTo>
                  <a:pt x="464694" y="1621573"/>
                  <a:pt x="437213" y="37613"/>
                  <a:pt x="464695" y="30118"/>
                </a:cubicBezTo>
                <a:cubicBezTo>
                  <a:pt x="492177" y="22623"/>
                  <a:pt x="567127" y="1576603"/>
                  <a:pt x="599606" y="1574105"/>
                </a:cubicBezTo>
                <a:cubicBezTo>
                  <a:pt x="632085" y="1571607"/>
                  <a:pt x="624590" y="7633"/>
                  <a:pt x="659567" y="15128"/>
                </a:cubicBezTo>
                <a:cubicBezTo>
                  <a:pt x="694544" y="22623"/>
                  <a:pt x="764498" y="1611580"/>
                  <a:pt x="809468" y="1619075"/>
                </a:cubicBezTo>
                <a:cubicBezTo>
                  <a:pt x="854438" y="1626570"/>
                  <a:pt x="884420" y="82583"/>
                  <a:pt x="929390" y="60098"/>
                </a:cubicBezTo>
                <a:cubicBezTo>
                  <a:pt x="974360" y="37613"/>
                  <a:pt x="1041816" y="1469174"/>
                  <a:pt x="1079291" y="1484164"/>
                </a:cubicBezTo>
                <a:cubicBezTo>
                  <a:pt x="1116766" y="1499154"/>
                  <a:pt x="1124262" y="157534"/>
                  <a:pt x="1154242" y="150039"/>
                </a:cubicBezTo>
                <a:cubicBezTo>
                  <a:pt x="1184222" y="142544"/>
                  <a:pt x="1231691" y="1434196"/>
                  <a:pt x="1259173" y="1439193"/>
                </a:cubicBezTo>
                <a:cubicBezTo>
                  <a:pt x="1286655" y="1444190"/>
                  <a:pt x="1291652" y="182517"/>
                  <a:pt x="1319134" y="180019"/>
                </a:cubicBezTo>
                <a:cubicBezTo>
                  <a:pt x="1346616" y="177521"/>
                  <a:pt x="1391586" y="1354249"/>
                  <a:pt x="1424065" y="1424203"/>
                </a:cubicBezTo>
                <a:cubicBezTo>
                  <a:pt x="1456544" y="1494157"/>
                  <a:pt x="1485275" y="1046950"/>
                  <a:pt x="1514006" y="599744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FAF485C1-2AAB-53D7-69BE-DEAAA92ACDFC}"/>
              </a:ext>
            </a:extLst>
          </p:cNvPr>
          <p:cNvSpPr txBox="1">
            <a:spLocks/>
          </p:cNvSpPr>
          <p:nvPr/>
        </p:nvSpPr>
        <p:spPr>
          <a:xfrm>
            <a:off x="239918" y="4272197"/>
            <a:ext cx="3733348" cy="1312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err="1"/>
              <a:t>e.g</a:t>
            </a:r>
            <a:r>
              <a:rPr lang="en-US" sz="2000" dirty="0"/>
              <a:t> </a:t>
            </a:r>
            <a:r>
              <a:rPr lang="en-US" sz="2000" b="1" dirty="0"/>
              <a:t>Blandford &amp; McKee 1982; Welsh &amp; Horne 1991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DFA0A5-878E-1AA1-FBF9-28838C6A5233}"/>
              </a:ext>
            </a:extLst>
          </p:cNvPr>
          <p:cNvSpPr txBox="1"/>
          <p:nvPr/>
        </p:nvSpPr>
        <p:spPr>
          <a:xfrm>
            <a:off x="239918" y="5016690"/>
            <a:ext cx="4723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Viscous time-scales in Shakura-</a:t>
            </a:r>
            <a:r>
              <a:rPr lang="en-GB" dirty="0" err="1"/>
              <a:t>Sunyaev</a:t>
            </a:r>
            <a:r>
              <a:rPr lang="en-GB" dirty="0"/>
              <a:t> disc models are (many) orders of magnitude larger than observed variability time-scales. </a:t>
            </a:r>
          </a:p>
          <a:p>
            <a:r>
              <a:rPr lang="en-GB" b="1" dirty="0"/>
              <a:t>Instead attribute UV/optical variability to the X-rays!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F0ED16-D994-CBC9-115D-C4DA49E3C18B}"/>
              </a:ext>
            </a:extLst>
          </p:cNvPr>
          <p:cNvSpPr txBox="1"/>
          <p:nvPr/>
        </p:nvSpPr>
        <p:spPr>
          <a:xfrm>
            <a:off x="8598402" y="5197642"/>
            <a:ext cx="3505367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See talks by: </a:t>
            </a:r>
            <a:r>
              <a:rPr lang="en-GB" sz="2000" b="1" dirty="0"/>
              <a:t>Roberta </a:t>
            </a:r>
            <a:r>
              <a:rPr lang="en-GB" sz="2000" b="1" dirty="0" err="1"/>
              <a:t>Vieliute</a:t>
            </a:r>
            <a:endParaRPr lang="en-GB" sz="2000" b="1" dirty="0"/>
          </a:p>
          <a:p>
            <a:r>
              <a:rPr lang="en-GB" sz="2000" dirty="0"/>
              <a:t>and </a:t>
            </a:r>
            <a:r>
              <a:rPr lang="en-GB" sz="2000" b="1" dirty="0"/>
              <a:t>Vito </a:t>
            </a:r>
            <a:r>
              <a:rPr lang="en-GB" sz="2000" b="1" dirty="0" err="1"/>
              <a:t>Tuhtan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41730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FED44B-FC23-9D4B-5305-5CB482207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748" y="1519423"/>
            <a:ext cx="12723492" cy="35343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3CACB5-089A-0CA2-623F-79E64273F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AC2701-96A0-3696-6B5D-956A6AA8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3479884-82D6-C205-47E5-5E4839B03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Reverberation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1CB2055-3AA5-2D70-D579-CD74F8E105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18631"/>
            <a:ext cx="9774024" cy="122379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Directly modelling expected reverberation signal (for the full SED) </a:t>
            </a:r>
            <a:r>
              <a:rPr lang="en-US" b="1" dirty="0"/>
              <a:t>allows for a point by point</a:t>
            </a:r>
            <a:r>
              <a:rPr lang="en-US" dirty="0"/>
              <a:t> comparison to the observed light-curves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9B9B1F8-576D-1118-D2B7-66FA086ADE4B}"/>
              </a:ext>
            </a:extLst>
          </p:cNvPr>
          <p:cNvSpPr txBox="1">
            <a:spLocks/>
          </p:cNvSpPr>
          <p:nvPr/>
        </p:nvSpPr>
        <p:spPr>
          <a:xfrm>
            <a:off x="350704" y="5163411"/>
            <a:ext cx="4298414" cy="1223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rgbClr val="FFE500"/>
                </a:solidFill>
              </a:rPr>
              <a:t>X-ray flash</a:t>
            </a:r>
            <a:r>
              <a:rPr lang="en-US" dirty="0">
                <a:solidFill>
                  <a:srgbClr val="FFE500"/>
                </a:solidFill>
              </a:rPr>
              <a:t> </a:t>
            </a:r>
            <a:r>
              <a:rPr lang="en-US" dirty="0"/>
              <a:t>propagating across an accretion disc on the light-travel time</a:t>
            </a:r>
            <a:endParaRPr lang="en-US" b="1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F84FE43-F8BD-ACC1-8D82-CAD34C9BFBE5}"/>
              </a:ext>
            </a:extLst>
          </p:cNvPr>
          <p:cNvSpPr txBox="1">
            <a:spLocks/>
          </p:cNvSpPr>
          <p:nvPr/>
        </p:nvSpPr>
        <p:spPr>
          <a:xfrm>
            <a:off x="4455479" y="5163411"/>
            <a:ext cx="3281039" cy="1223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Disc SED </a:t>
            </a:r>
            <a:r>
              <a:rPr lang="en-US" dirty="0"/>
              <a:t>responding to heating from </a:t>
            </a:r>
            <a:r>
              <a:rPr lang="en-US" b="1" dirty="0"/>
              <a:t>X-rays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A5D96E8-6667-B1EC-74FA-5EEDBD97953A}"/>
              </a:ext>
            </a:extLst>
          </p:cNvPr>
          <p:cNvSpPr txBox="1">
            <a:spLocks/>
          </p:cNvSpPr>
          <p:nvPr/>
        </p:nvSpPr>
        <p:spPr>
          <a:xfrm>
            <a:off x="7930157" y="5190953"/>
            <a:ext cx="3281039" cy="1223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Response from individual </a:t>
            </a:r>
            <a:r>
              <a:rPr lang="en-US" dirty="0" err="1"/>
              <a:t>bandpasses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97EEAB-F887-5820-6300-3705CF6BB3DC}"/>
              </a:ext>
            </a:extLst>
          </p:cNvPr>
          <p:cNvCxnSpPr>
            <a:cxnSpLocks/>
          </p:cNvCxnSpPr>
          <p:nvPr/>
        </p:nvCxnSpPr>
        <p:spPr>
          <a:xfrm flipV="1">
            <a:off x="1388125" y="4351663"/>
            <a:ext cx="484742" cy="7308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BCFC365-23F2-37CE-F4D0-A34B07A936AA}"/>
              </a:ext>
            </a:extLst>
          </p:cNvPr>
          <p:cNvCxnSpPr>
            <a:cxnSpLocks/>
          </p:cNvCxnSpPr>
          <p:nvPr/>
        </p:nvCxnSpPr>
        <p:spPr>
          <a:xfrm flipH="1" flipV="1">
            <a:off x="5586890" y="4450814"/>
            <a:ext cx="31712" cy="7125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E381CDA-E533-858D-B1A2-89F4A4704857}"/>
              </a:ext>
            </a:extLst>
          </p:cNvPr>
          <p:cNvCxnSpPr>
            <a:cxnSpLocks/>
          </p:cNvCxnSpPr>
          <p:nvPr/>
        </p:nvCxnSpPr>
        <p:spPr>
          <a:xfrm flipH="1" flipV="1">
            <a:off x="8516039" y="4450814"/>
            <a:ext cx="351890" cy="7438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4C9259D-90FE-FE6D-6309-44D20AB48DD7}"/>
              </a:ext>
            </a:extLst>
          </p:cNvPr>
          <p:cNvSpPr txBox="1">
            <a:spLocks/>
          </p:cNvSpPr>
          <p:nvPr/>
        </p:nvSpPr>
        <p:spPr>
          <a:xfrm>
            <a:off x="8427903" y="1575413"/>
            <a:ext cx="3764097" cy="564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Hagen &amp; Done 2023a</a:t>
            </a:r>
          </a:p>
        </p:txBody>
      </p:sp>
    </p:spTree>
    <p:extLst>
      <p:ext uri="{BB962C8B-B14F-4D97-AF65-F5344CB8AC3E}">
        <p14:creationId xmlns:p14="http://schemas.microsoft.com/office/powerpoint/2010/main" val="238928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D3E81-3403-5643-0679-51624B3F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FE576-FEF1-674D-F199-D886C592B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6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1326F89-150E-F67A-93B4-671F9BD0E0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58" b="6865"/>
          <a:stretch>
            <a:fillRect/>
          </a:stretch>
        </p:blipFill>
        <p:spPr bwMode="auto">
          <a:xfrm>
            <a:off x="770021" y="96256"/>
            <a:ext cx="10429302" cy="638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1CEC38-A218-2AB4-BB5D-DC9E67B40E17}"/>
              </a:ext>
            </a:extLst>
          </p:cNvPr>
          <p:cNvSpPr txBox="1">
            <a:spLocks/>
          </p:cNvSpPr>
          <p:nvPr/>
        </p:nvSpPr>
        <p:spPr>
          <a:xfrm>
            <a:off x="5606427" y="391029"/>
            <a:ext cx="5592896" cy="564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Fairall 9 - </a:t>
            </a:r>
            <a:r>
              <a:rPr lang="en-US" sz="2000" b="1" dirty="0"/>
              <a:t>Hagen &amp; Done 2023a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35833A7-BC6A-6EC7-1916-787B8F741E6E}"/>
              </a:ext>
            </a:extLst>
          </p:cNvPr>
          <p:cNvSpPr txBox="1">
            <a:spLocks/>
          </p:cNvSpPr>
          <p:nvPr/>
        </p:nvSpPr>
        <p:spPr>
          <a:xfrm>
            <a:off x="5606427" y="3437243"/>
            <a:ext cx="5592896" cy="564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NGC 4151 – </a:t>
            </a:r>
            <a:r>
              <a:rPr lang="en-US" sz="2000" b="1" dirty="0"/>
              <a:t>Mahmoud &amp; Done 2020</a:t>
            </a:r>
          </a:p>
        </p:txBody>
      </p:sp>
    </p:spTree>
    <p:extLst>
      <p:ext uri="{BB962C8B-B14F-4D97-AF65-F5344CB8AC3E}">
        <p14:creationId xmlns:p14="http://schemas.microsoft.com/office/powerpoint/2010/main" val="1473307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48294-8BC0-009B-76B8-E3A4896D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6E935-9AB3-7991-2C7B-1FE32D1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7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7355A3A-7F27-99C5-7BAE-50A2677988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08"/>
          <a:stretch>
            <a:fillRect/>
          </a:stretch>
        </p:blipFill>
        <p:spPr bwMode="auto">
          <a:xfrm>
            <a:off x="0" y="0"/>
            <a:ext cx="46319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049DCE-F001-157D-320B-9BE667A04085}"/>
              </a:ext>
            </a:extLst>
          </p:cNvPr>
          <p:cNvSpPr/>
          <p:nvPr/>
        </p:nvSpPr>
        <p:spPr>
          <a:xfrm>
            <a:off x="4395730" y="539826"/>
            <a:ext cx="638978" cy="26881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5" name="Picture 5">
            <a:extLst>
              <a:ext uri="{FF2B5EF4-FFF2-40B4-BE49-F238E27FC236}">
                <a16:creationId xmlns:a16="http://schemas.microsoft.com/office/drawing/2014/main" id="{42D5FD23-3EA7-8002-6292-1FDCD7DEF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619" y="1733051"/>
            <a:ext cx="4777647" cy="11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>
            <a:extLst>
              <a:ext uri="{FF2B5EF4-FFF2-40B4-BE49-F238E27FC236}">
                <a16:creationId xmlns:a16="http://schemas.microsoft.com/office/drawing/2014/main" id="{492AF0D7-B4C0-E5F3-189F-35759644C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63228"/>
            <a:ext cx="4914743" cy="188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695A4A9-6076-2F5A-7ADF-1E1B2D40B037}"/>
              </a:ext>
            </a:extLst>
          </p:cNvPr>
          <p:cNvSpPr txBox="1">
            <a:spLocks/>
          </p:cNvSpPr>
          <p:nvPr/>
        </p:nvSpPr>
        <p:spPr>
          <a:xfrm>
            <a:off x="4631961" y="390549"/>
            <a:ext cx="5387249" cy="1630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Fairall 9: </a:t>
            </a:r>
            <a:r>
              <a:rPr lang="en-US" sz="2000" dirty="0"/>
              <a:t>UV disc dominates the SED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	    =&gt; X-rays are too weak to make a 	         significant impact to the 	          	         optical/UV emission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EE30317-48AA-3183-6017-7A542C6BAE17}"/>
              </a:ext>
            </a:extLst>
          </p:cNvPr>
          <p:cNvSpPr txBox="1">
            <a:spLocks/>
          </p:cNvSpPr>
          <p:nvPr/>
        </p:nvSpPr>
        <p:spPr>
          <a:xfrm>
            <a:off x="4631960" y="4906280"/>
            <a:ext cx="6087452" cy="1630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NGC 4151: </a:t>
            </a:r>
            <a:r>
              <a:rPr lang="en-US" sz="2000" dirty="0"/>
              <a:t>Comparable power in the UV and X-ray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	    =&gt;X-ray reprocessing now makes a 	        significant impact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FCF26D-5CD2-CFAB-8D94-49172C25C6DA}"/>
              </a:ext>
            </a:extLst>
          </p:cNvPr>
          <p:cNvCxnSpPr/>
          <p:nvPr/>
        </p:nvCxnSpPr>
        <p:spPr>
          <a:xfrm flipV="1">
            <a:off x="11567711" y="2020672"/>
            <a:ext cx="0" cy="2540311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37C1CA0-70E8-02A6-A0AB-51DF21CF807F}"/>
              </a:ext>
            </a:extLst>
          </p:cNvPr>
          <p:cNvSpPr txBox="1"/>
          <p:nvPr/>
        </p:nvSpPr>
        <p:spPr>
          <a:xfrm>
            <a:off x="11116620" y="1617346"/>
            <a:ext cx="9021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L/L</a:t>
            </a:r>
            <a:r>
              <a:rPr lang="en-US" sz="1800" b="1" i="0" u="none" strike="noStrike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Edd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09D901-A375-8A07-F62A-67022505FC79}"/>
              </a:ext>
            </a:extLst>
          </p:cNvPr>
          <p:cNvSpPr txBox="1"/>
          <p:nvPr/>
        </p:nvSpPr>
        <p:spPr>
          <a:xfrm>
            <a:off x="10669220" y="2492233"/>
            <a:ext cx="92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~0.07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35B85A-DD13-705A-D3D1-F62EA6036DF3}"/>
              </a:ext>
            </a:extLst>
          </p:cNvPr>
          <p:cNvSpPr txBox="1"/>
          <p:nvPr/>
        </p:nvSpPr>
        <p:spPr>
          <a:xfrm>
            <a:off x="10669220" y="3446978"/>
            <a:ext cx="92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~0.02</a:t>
            </a:r>
          </a:p>
        </p:txBody>
      </p:sp>
    </p:spTree>
    <p:extLst>
      <p:ext uri="{BB962C8B-B14F-4D97-AF65-F5344CB8AC3E}">
        <p14:creationId xmlns:p14="http://schemas.microsoft.com/office/powerpoint/2010/main" val="2656215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E3910-0639-997E-C2D7-C52DF2AC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AA58D-966F-FCF5-87F8-3DBAAB39A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6D3E07-3A8E-7833-C0A9-43645B352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SED and Accretion States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E8F860E-9B39-E65B-C542-9E7D4D7706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9"/>
          <a:stretch>
            <a:fillRect/>
          </a:stretch>
        </p:blipFill>
        <p:spPr bwMode="auto">
          <a:xfrm>
            <a:off x="-11017" y="2580863"/>
            <a:ext cx="12192000" cy="388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024B89FA-4286-AE41-40B4-43D5D3A0B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01" y="1804014"/>
            <a:ext cx="2515213" cy="177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93965FB7-A08B-F830-F724-0657D6915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583" y="2153435"/>
            <a:ext cx="2518315" cy="96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741BA251-AA91-34A3-50FD-29366B1B5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067" y="2197503"/>
            <a:ext cx="2315984" cy="88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id="{73E80A89-03F5-F299-26F1-C32935844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126" y="2357974"/>
            <a:ext cx="2315984" cy="56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A5F2575-3935-E356-AEC2-164221989593}"/>
              </a:ext>
            </a:extLst>
          </p:cNvPr>
          <p:cNvCxnSpPr>
            <a:cxnSpLocks/>
          </p:cNvCxnSpPr>
          <p:nvPr/>
        </p:nvCxnSpPr>
        <p:spPr>
          <a:xfrm>
            <a:off x="782198" y="2269479"/>
            <a:ext cx="10853912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7713F9D-3972-D248-196E-49B44ECCDC3A}"/>
              </a:ext>
            </a:extLst>
          </p:cNvPr>
          <p:cNvSpPr txBox="1"/>
          <p:nvPr/>
        </p:nvSpPr>
        <p:spPr>
          <a:xfrm>
            <a:off x="3133838" y="1893133"/>
            <a:ext cx="683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Increasing (Eddington-scaled) mass-accretion 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028D4C-8C7C-AB38-4D80-305D510CE6FB}"/>
              </a:ext>
            </a:extLst>
          </p:cNvPr>
          <p:cNvSpPr txBox="1"/>
          <p:nvPr/>
        </p:nvSpPr>
        <p:spPr>
          <a:xfrm>
            <a:off x="53248" y="436087"/>
            <a:ext cx="1208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AGN display a wide range of SEDs (with corresponding accretion states), as seen here with </a:t>
            </a:r>
            <a:r>
              <a:rPr lang="en-U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 </a:t>
            </a:r>
            <a:r>
              <a:rPr lang="en-US" sz="24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SuPrime</a:t>
            </a:r>
            <a:r>
              <a:rPr lang="en-U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eROSITA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Hagen, Done, Silverman et al. 2024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62DB4C-75CD-8C88-C8C8-17D37D3C3BB1}"/>
              </a:ext>
            </a:extLst>
          </p:cNvPr>
          <p:cNvSpPr txBox="1"/>
          <p:nvPr/>
        </p:nvSpPr>
        <p:spPr>
          <a:xfrm>
            <a:off x="53248" y="1267084"/>
            <a:ext cx="116448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AGN variability needs to be understood in the context of their accretion states!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73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C7571-5483-757F-9026-00154B513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shagen@sissa.it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C4DD4-7B88-8A22-3F46-288221DD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A2208-3717-3A46-8BDC-7B2AD6877B8E}" type="slidenum">
              <a:rPr lang="en-US" smtClean="0"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7A92E9-1AE3-09F0-CF4E-15FD6D472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Fairall 9 – multiple time-scales in the data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99B90A1-7E99-8F54-A80B-F982068E0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" y="1861237"/>
            <a:ext cx="7498816" cy="437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6F5A5C9D-D9BA-A4CA-ADEF-ADAB99662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486" y="1322025"/>
            <a:ext cx="4341749" cy="506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E49A46-C6C1-50A6-3B58-F4A0DBA613AC}"/>
              </a:ext>
            </a:extLst>
          </p:cNvPr>
          <p:cNvSpPr txBox="1"/>
          <p:nvPr/>
        </p:nvSpPr>
        <p:spPr>
          <a:xfrm>
            <a:off x="0" y="428678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Reverberation predicts near identical variability properties between the X-ray and UV.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Observations show a disconnect in time-scale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Suggests separate variability sources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394E8-E2BE-965A-D984-E91D610D3B11}"/>
              </a:ext>
            </a:extLst>
          </p:cNvPr>
          <p:cNvSpPr txBox="1"/>
          <p:nvPr/>
        </p:nvSpPr>
        <p:spPr>
          <a:xfrm>
            <a:off x="2985574" y="1637823"/>
            <a:ext cx="4516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X-ray dominated by fast variability (narrow ACF)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04414B-676F-029A-E0C2-30E56251098D}"/>
              </a:ext>
            </a:extLst>
          </p:cNvPr>
          <p:cNvSpPr txBox="1"/>
          <p:nvPr/>
        </p:nvSpPr>
        <p:spPr>
          <a:xfrm>
            <a:off x="3614636" y="6109088"/>
            <a:ext cx="5220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UV dominated by slow variability (broad ACF)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DEA024-B6C9-EC91-C61D-5E0881E9B363}"/>
              </a:ext>
            </a:extLst>
          </p:cNvPr>
          <p:cNvSpPr txBox="1"/>
          <p:nvPr/>
        </p:nvSpPr>
        <p:spPr>
          <a:xfrm>
            <a:off x="4902509" y="2369068"/>
            <a:ext cx="1927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HX (1.5-10 keV)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3589B-4240-C023-54ED-3361FB38BD37}"/>
              </a:ext>
            </a:extLst>
          </p:cNvPr>
          <p:cNvSpPr txBox="1"/>
          <p:nvPr/>
        </p:nvSpPr>
        <p:spPr>
          <a:xfrm>
            <a:off x="4784446" y="4085190"/>
            <a:ext cx="1927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UVW2</a:t>
            </a:r>
          </a:p>
          <a:p>
            <a:pPr algn="r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Model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A25C7D-13E0-3FC5-0EB6-12E86462D8C2}"/>
              </a:ext>
            </a:extLst>
          </p:cNvPr>
          <p:cNvCxnSpPr>
            <a:cxnSpLocks/>
          </p:cNvCxnSpPr>
          <p:nvPr/>
        </p:nvCxnSpPr>
        <p:spPr>
          <a:xfrm flipH="1">
            <a:off x="4076241" y="2014318"/>
            <a:ext cx="1790242" cy="70953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6946F8D-2D61-2897-4766-F916FF35CE5E}"/>
              </a:ext>
            </a:extLst>
          </p:cNvPr>
          <p:cNvCxnSpPr>
            <a:cxnSpLocks/>
          </p:cNvCxnSpPr>
          <p:nvPr/>
        </p:nvCxnSpPr>
        <p:spPr>
          <a:xfrm>
            <a:off x="5897147" y="2021995"/>
            <a:ext cx="3915214" cy="1525436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D90E169-079B-5696-E914-75276F4A0699}"/>
              </a:ext>
            </a:extLst>
          </p:cNvPr>
          <p:cNvCxnSpPr>
            <a:cxnSpLocks/>
          </p:cNvCxnSpPr>
          <p:nvPr/>
        </p:nvCxnSpPr>
        <p:spPr>
          <a:xfrm flipV="1">
            <a:off x="6712395" y="4501907"/>
            <a:ext cx="1616357" cy="165250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7983C4B-87FB-4D18-DB83-A79F25402C8C}"/>
              </a:ext>
            </a:extLst>
          </p:cNvPr>
          <p:cNvCxnSpPr>
            <a:cxnSpLocks/>
          </p:cNvCxnSpPr>
          <p:nvPr/>
        </p:nvCxnSpPr>
        <p:spPr>
          <a:xfrm flipH="1" flipV="1">
            <a:off x="5244031" y="5220177"/>
            <a:ext cx="1468364" cy="94929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686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13461</TotalTime>
  <Words>2662</Words>
  <Application>Microsoft Macintosh PowerPoint</Application>
  <PresentationFormat>Widescreen</PresentationFormat>
  <Paragraphs>383</Paragraphs>
  <Slides>37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Aptos</vt:lpstr>
      <vt:lpstr>Arial</vt:lpstr>
      <vt:lpstr>Cambria Math</vt:lpstr>
      <vt:lpstr>Times New Roman</vt:lpstr>
      <vt:lpstr>Office Theme</vt:lpstr>
      <vt:lpstr>PowerPoint Presentation</vt:lpstr>
      <vt:lpstr>Overview – AGN SEDs</vt:lpstr>
      <vt:lpstr>The Variability: A window into the inner flow</vt:lpstr>
      <vt:lpstr>Reverberation</vt:lpstr>
      <vt:lpstr>Reverberation</vt:lpstr>
      <vt:lpstr>PowerPoint Presentation</vt:lpstr>
      <vt:lpstr>PowerPoint Presentation</vt:lpstr>
      <vt:lpstr>The SED and Accretion States</vt:lpstr>
      <vt:lpstr>Fairall 9 – multiple time-scales in the data</vt:lpstr>
      <vt:lpstr>A full model for AGN variability</vt:lpstr>
      <vt:lpstr>Simulating AGN variability</vt:lpstr>
      <vt:lpstr>Simulating AGN variability</vt:lpstr>
      <vt:lpstr>Simulating AGN variability - Predictions</vt:lpstr>
      <vt:lpstr>Fairall 9 – Full Campaign</vt:lpstr>
      <vt:lpstr>Fairall 9 – Full Campaign</vt:lpstr>
      <vt:lpstr>Fairall 9 – SED evolution</vt:lpstr>
      <vt:lpstr>Fairall 9 – SED evolution</vt:lpstr>
      <vt:lpstr>Timing properties</vt:lpstr>
      <vt:lpstr>Analytic toy model for exploring timing properties</vt:lpstr>
      <vt:lpstr>Toy model application</vt:lpstr>
      <vt:lpstr>Upcoming…</vt:lpstr>
      <vt:lpstr>Summary</vt:lpstr>
      <vt:lpstr>Back-up slides</vt:lpstr>
      <vt:lpstr>PowerPoint Presentation</vt:lpstr>
      <vt:lpstr>Interference - example</vt:lpstr>
      <vt:lpstr>Interference - example</vt:lpstr>
      <vt:lpstr>Interference - example</vt:lpstr>
      <vt:lpstr>Interference - example</vt:lpstr>
      <vt:lpstr>What about winds/the BLR? (e.g. Dehghanian et al. 2019b; Kara et al. 2021)</vt:lpstr>
      <vt:lpstr>Effect of diffuse continuum on AGN variability</vt:lpstr>
      <vt:lpstr>Wind re-processing as origin the AGN time-lags?</vt:lpstr>
      <vt:lpstr>Building an AGN SED</vt:lpstr>
      <vt:lpstr>Building an AGN SED</vt:lpstr>
      <vt:lpstr>Building an AGN SED</vt:lpstr>
      <vt:lpstr>Building an AGN SED</vt:lpstr>
      <vt:lpstr>AGN SEDs – Fundamental Properties</vt:lpstr>
      <vt:lpstr>AGN SEDs – Fundamental Properties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 Hagen</dc:creator>
  <cp:lastModifiedBy>Scott Hagen</cp:lastModifiedBy>
  <cp:revision>72</cp:revision>
  <dcterms:created xsi:type="dcterms:W3CDTF">2025-10-08T08:39:13Z</dcterms:created>
  <dcterms:modified xsi:type="dcterms:W3CDTF">2026-05-28T08:21:10Z</dcterms:modified>
</cp:coreProperties>
</file>