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30" r:id="rId3"/>
    <p:sldId id="334" r:id="rId4"/>
    <p:sldId id="309" r:id="rId5"/>
    <p:sldId id="295" r:id="rId6"/>
    <p:sldId id="323" r:id="rId7"/>
    <p:sldId id="325" r:id="rId8"/>
    <p:sldId id="324" r:id="rId9"/>
    <p:sldId id="337" r:id="rId10"/>
    <p:sldId id="332" r:id="rId11"/>
    <p:sldId id="329" r:id="rId12"/>
    <p:sldId id="314" r:id="rId13"/>
    <p:sldId id="315" r:id="rId14"/>
    <p:sldId id="336" r:id="rId15"/>
    <p:sldId id="333" r:id="rId16"/>
    <p:sldId id="335" r:id="rId17"/>
    <p:sldId id="321" r:id="rId18"/>
    <p:sldId id="311" r:id="rId19"/>
    <p:sldId id="327" r:id="rId20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18E7F-6B91-4D85-9CC5-479E01258A1D}" v="594" dt="2026-05-20T08:59:01.0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46" autoAdjust="0"/>
  </p:normalViewPr>
  <p:slideViewPr>
    <p:cSldViewPr snapToGrid="0">
      <p:cViewPr varScale="1">
        <p:scale>
          <a:sx n="96" d="100"/>
          <a:sy n="96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uya Kouch" userId="a25f457ae48e4fd3" providerId="LiveId" clId="{F815C33A-B12D-48EB-8FD0-28542AACF491}"/>
    <pc:docChg chg="undo redo custSel addSld delSld modSld sldOrd">
      <pc:chgData name="Pouya Kouch" userId="a25f457ae48e4fd3" providerId="LiveId" clId="{F815C33A-B12D-48EB-8FD0-28542AACF491}" dt="2026-05-20T09:07:06.750" v="9625" actId="20577"/>
      <pc:docMkLst>
        <pc:docMk/>
      </pc:docMkLst>
      <pc:sldChg chg="addSp delSp modSp mod modAnim">
        <pc:chgData name="Pouya Kouch" userId="a25f457ae48e4fd3" providerId="LiveId" clId="{F815C33A-B12D-48EB-8FD0-28542AACF491}" dt="2026-05-20T08:45:34.664" v="9341" actId="20577"/>
        <pc:sldMkLst>
          <pc:docMk/>
          <pc:sldMk cId="3774492322" sldId="295"/>
        </pc:sldMkLst>
        <pc:spChg chg="mod">
          <ac:chgData name="Pouya Kouch" userId="a25f457ae48e4fd3" providerId="LiveId" clId="{F815C33A-B12D-48EB-8FD0-28542AACF491}" dt="2026-05-14T08:37:21.322" v="7978" actId="20577"/>
          <ac:spMkLst>
            <pc:docMk/>
            <pc:sldMk cId="3774492322" sldId="295"/>
            <ac:spMk id="2" creationId="{A5A98F30-9FC0-1992-10DB-977E9CD4919F}"/>
          </ac:spMkLst>
        </pc:spChg>
        <pc:spChg chg="mod">
          <ac:chgData name="Pouya Kouch" userId="a25f457ae48e4fd3" providerId="LiveId" clId="{F815C33A-B12D-48EB-8FD0-28542AACF491}" dt="2026-05-20T08:45:34.664" v="9341" actId="20577"/>
          <ac:spMkLst>
            <pc:docMk/>
            <pc:sldMk cId="3774492322" sldId="295"/>
            <ac:spMk id="3" creationId="{1EDDA5C8-1ED3-B8CF-1507-CF91DEF1F07D}"/>
          </ac:spMkLst>
        </pc:spChg>
        <pc:spChg chg="mod">
          <ac:chgData name="Pouya Kouch" userId="a25f457ae48e4fd3" providerId="LiveId" clId="{F815C33A-B12D-48EB-8FD0-28542AACF491}" dt="2026-05-20T08:37:46.263" v="9305" actId="1076"/>
          <ac:spMkLst>
            <pc:docMk/>
            <pc:sldMk cId="3774492322" sldId="295"/>
            <ac:spMk id="11" creationId="{B79666F8-1356-734D-54BE-DD806BAF67F5}"/>
          </ac:spMkLst>
        </pc:spChg>
        <pc:spChg chg="add mod">
          <ac:chgData name="Pouya Kouch" userId="a25f457ae48e4fd3" providerId="LiveId" clId="{F815C33A-B12D-48EB-8FD0-28542AACF491}" dt="2026-05-16T08:01:30.891" v="9253"/>
          <ac:spMkLst>
            <pc:docMk/>
            <pc:sldMk cId="3774492322" sldId="295"/>
            <ac:spMk id="12" creationId="{28B84C85-0B7E-9A03-4B2F-2E339BBB0574}"/>
          </ac:spMkLst>
        </pc:spChg>
      </pc:sldChg>
      <pc:sldChg chg="addSp delSp modSp mod">
        <pc:chgData name="Pouya Kouch" userId="a25f457ae48e4fd3" providerId="LiveId" clId="{F815C33A-B12D-48EB-8FD0-28542AACF491}" dt="2026-05-16T08:01:23.651" v="9251"/>
        <pc:sldMkLst>
          <pc:docMk/>
          <pc:sldMk cId="3519034364" sldId="309"/>
        </pc:sldMkLst>
        <pc:spChg chg="mod">
          <ac:chgData name="Pouya Kouch" userId="a25f457ae48e4fd3" providerId="LiveId" clId="{F815C33A-B12D-48EB-8FD0-28542AACF491}" dt="2026-05-14T08:37:28.602" v="7984" actId="20577"/>
          <ac:spMkLst>
            <pc:docMk/>
            <pc:sldMk cId="3519034364" sldId="309"/>
            <ac:spMk id="2" creationId="{E93AA467-1143-735C-5A18-BC2C81F7C80E}"/>
          </ac:spMkLst>
        </pc:spChg>
        <pc:spChg chg="add mod">
          <ac:chgData name="Pouya Kouch" userId="a25f457ae48e4fd3" providerId="LiveId" clId="{F815C33A-B12D-48EB-8FD0-28542AACF491}" dt="2026-05-16T08:01:23.651" v="9251"/>
          <ac:spMkLst>
            <pc:docMk/>
            <pc:sldMk cId="3519034364" sldId="309"/>
            <ac:spMk id="4" creationId="{39ABBB9B-6302-3FDE-B697-406F9D5AB68D}"/>
          </ac:spMkLst>
        </pc:spChg>
      </pc:sldChg>
      <pc:sldChg chg="addSp delSp modSp mod">
        <pc:chgData name="Pouya Kouch" userId="a25f457ae48e4fd3" providerId="LiveId" clId="{F815C33A-B12D-48EB-8FD0-28542AACF491}" dt="2026-05-16T08:02:11.294" v="9277"/>
        <pc:sldMkLst>
          <pc:docMk/>
          <pc:sldMk cId="1870162461" sldId="311"/>
        </pc:sldMkLst>
        <pc:spChg chg="add mod">
          <ac:chgData name="Pouya Kouch" userId="a25f457ae48e4fd3" providerId="LiveId" clId="{F815C33A-B12D-48EB-8FD0-28542AACF491}" dt="2026-05-16T08:02:11.294" v="9277"/>
          <ac:spMkLst>
            <pc:docMk/>
            <pc:sldMk cId="1870162461" sldId="311"/>
            <ac:spMk id="4" creationId="{A8DFA47C-CCB6-6738-0747-247DAA730F62}"/>
          </ac:spMkLst>
        </pc:spChg>
      </pc:sldChg>
      <pc:sldChg chg="addSp delSp modSp mod">
        <pc:chgData name="Pouya Kouch" userId="a25f457ae48e4fd3" providerId="LiveId" clId="{F815C33A-B12D-48EB-8FD0-28542AACF491}" dt="2026-05-16T08:01:50.748" v="9265"/>
        <pc:sldMkLst>
          <pc:docMk/>
          <pc:sldMk cId="3323633485" sldId="314"/>
        </pc:sldMkLst>
        <pc:spChg chg="add mod">
          <ac:chgData name="Pouya Kouch" userId="a25f457ae48e4fd3" providerId="LiveId" clId="{F815C33A-B12D-48EB-8FD0-28542AACF491}" dt="2026-05-16T08:01:50.748" v="9265"/>
          <ac:spMkLst>
            <pc:docMk/>
            <pc:sldMk cId="3323633485" sldId="314"/>
            <ac:spMk id="3" creationId="{DC020EBA-0820-E6AF-FF79-10871900FCE2}"/>
          </ac:spMkLst>
        </pc:spChg>
      </pc:sldChg>
      <pc:sldChg chg="addSp delSp modSp mod">
        <pc:chgData name="Pouya Kouch" userId="a25f457ae48e4fd3" providerId="LiveId" clId="{F815C33A-B12D-48EB-8FD0-28542AACF491}" dt="2026-05-16T08:01:53.987" v="9267"/>
        <pc:sldMkLst>
          <pc:docMk/>
          <pc:sldMk cId="161188083" sldId="315"/>
        </pc:sldMkLst>
        <pc:spChg chg="add mod">
          <ac:chgData name="Pouya Kouch" userId="a25f457ae48e4fd3" providerId="LiveId" clId="{F815C33A-B12D-48EB-8FD0-28542AACF491}" dt="2026-05-16T08:01:53.987" v="9267"/>
          <ac:spMkLst>
            <pc:docMk/>
            <pc:sldMk cId="161188083" sldId="315"/>
            <ac:spMk id="7" creationId="{E224043F-A0EA-1457-6390-0C20E187719A}"/>
          </ac:spMkLst>
        </pc:spChg>
      </pc:sldChg>
      <pc:sldChg chg="addSp delSp modSp mod">
        <pc:chgData name="Pouya Kouch" userId="a25f457ae48e4fd3" providerId="LiveId" clId="{F815C33A-B12D-48EB-8FD0-28542AACF491}" dt="2026-05-16T08:02:07.431" v="9275"/>
        <pc:sldMkLst>
          <pc:docMk/>
          <pc:sldMk cId="2787430067" sldId="321"/>
        </pc:sldMkLst>
        <pc:spChg chg="add mod">
          <ac:chgData name="Pouya Kouch" userId="a25f457ae48e4fd3" providerId="LiveId" clId="{F815C33A-B12D-48EB-8FD0-28542AACF491}" dt="2026-05-16T08:02:07.431" v="9275"/>
          <ac:spMkLst>
            <pc:docMk/>
            <pc:sldMk cId="2787430067" sldId="321"/>
            <ac:spMk id="5" creationId="{F5591E00-CBAD-7DEC-B496-A545546492A6}"/>
          </ac:spMkLst>
        </pc:spChg>
      </pc:sldChg>
      <pc:sldChg chg="addSp delSp modSp mod modAnim modNotesTx">
        <pc:chgData name="Pouya Kouch" userId="a25f457ae48e4fd3" providerId="LiveId" clId="{F815C33A-B12D-48EB-8FD0-28542AACF491}" dt="2026-05-20T08:53:20.913" v="9466" actId="20577"/>
        <pc:sldMkLst>
          <pc:docMk/>
          <pc:sldMk cId="2271059736" sldId="323"/>
        </pc:sldMkLst>
        <pc:spChg chg="mod">
          <ac:chgData name="Pouya Kouch" userId="a25f457ae48e4fd3" providerId="LiveId" clId="{F815C33A-B12D-48EB-8FD0-28542AACF491}" dt="2026-05-20T08:53:20.913" v="9466" actId="20577"/>
          <ac:spMkLst>
            <pc:docMk/>
            <pc:sldMk cId="2271059736" sldId="323"/>
            <ac:spMk id="2" creationId="{2104C325-37E0-D1A9-D244-35E306E17C54}"/>
          </ac:spMkLst>
        </pc:spChg>
        <pc:spChg chg="mod">
          <ac:chgData name="Pouya Kouch" userId="a25f457ae48e4fd3" providerId="LiveId" clId="{F815C33A-B12D-48EB-8FD0-28542AACF491}" dt="2026-05-14T08:58:00.256" v="8752" actId="20577"/>
          <ac:spMkLst>
            <pc:docMk/>
            <pc:sldMk cId="2271059736" sldId="323"/>
            <ac:spMk id="3" creationId="{8ADC00C0-9CBD-0315-F136-B2174AC6294A}"/>
          </ac:spMkLst>
        </pc:spChg>
        <pc:spChg chg="add mod">
          <ac:chgData name="Pouya Kouch" userId="a25f457ae48e4fd3" providerId="LiveId" clId="{F815C33A-B12D-48EB-8FD0-28542AACF491}" dt="2026-05-16T08:01:33.937" v="9255"/>
          <ac:spMkLst>
            <pc:docMk/>
            <pc:sldMk cId="2271059736" sldId="323"/>
            <ac:spMk id="5" creationId="{DCF5739C-4360-A2BC-054B-6B3A5EA99856}"/>
          </ac:spMkLst>
        </pc:spChg>
        <pc:spChg chg="mod">
          <ac:chgData name="Pouya Kouch" userId="a25f457ae48e4fd3" providerId="LiveId" clId="{F815C33A-B12D-48EB-8FD0-28542AACF491}" dt="2026-05-20T08:47:19.846" v="9422" actId="20577"/>
          <ac:spMkLst>
            <pc:docMk/>
            <pc:sldMk cId="2271059736" sldId="323"/>
            <ac:spMk id="7" creationId="{869A9B3E-0000-825B-1028-69E4A2AA2BCA}"/>
          </ac:spMkLst>
        </pc:spChg>
        <pc:spChg chg="mod">
          <ac:chgData name="Pouya Kouch" userId="a25f457ae48e4fd3" providerId="LiveId" clId="{F815C33A-B12D-48EB-8FD0-28542AACF491}" dt="2026-05-14T08:55:27.725" v="8608" actId="1076"/>
          <ac:spMkLst>
            <pc:docMk/>
            <pc:sldMk cId="2271059736" sldId="323"/>
            <ac:spMk id="11" creationId="{2768F93D-0210-977E-BF90-CB0D2A197945}"/>
          </ac:spMkLst>
        </pc:spChg>
      </pc:sldChg>
      <pc:sldChg chg="addSp delSp modSp mod modAnim modNotesTx">
        <pc:chgData name="Pouya Kouch" userId="a25f457ae48e4fd3" providerId="LiveId" clId="{F815C33A-B12D-48EB-8FD0-28542AACF491}" dt="2026-05-20T08:58:23.611" v="9553" actId="20577"/>
        <pc:sldMkLst>
          <pc:docMk/>
          <pc:sldMk cId="275069044" sldId="324"/>
        </pc:sldMkLst>
        <pc:spChg chg="mod">
          <ac:chgData name="Pouya Kouch" userId="a25f457ae48e4fd3" providerId="LiveId" clId="{F815C33A-B12D-48EB-8FD0-28542AACF491}" dt="2026-05-14T09:12:28.449" v="9065" actId="21"/>
          <ac:spMkLst>
            <pc:docMk/>
            <pc:sldMk cId="275069044" sldId="324"/>
            <ac:spMk id="2" creationId="{DD7827CB-C71B-9B28-8EA3-049A8F6D0E4F}"/>
          </ac:spMkLst>
        </pc:spChg>
        <pc:spChg chg="mod">
          <ac:chgData name="Pouya Kouch" userId="a25f457ae48e4fd3" providerId="LiveId" clId="{F815C33A-B12D-48EB-8FD0-28542AACF491}" dt="2026-05-20T08:58:23.611" v="9553" actId="20577"/>
          <ac:spMkLst>
            <pc:docMk/>
            <pc:sldMk cId="275069044" sldId="324"/>
            <ac:spMk id="3" creationId="{A462608F-E7A7-3F63-3101-495D319F6DF4}"/>
          </ac:spMkLst>
        </pc:spChg>
        <pc:spChg chg="add mod">
          <ac:chgData name="Pouya Kouch" userId="a25f457ae48e4fd3" providerId="LiveId" clId="{F815C33A-B12D-48EB-8FD0-28542AACF491}" dt="2026-05-16T08:01:40.596" v="9259"/>
          <ac:spMkLst>
            <pc:docMk/>
            <pc:sldMk cId="275069044" sldId="324"/>
            <ac:spMk id="4" creationId="{E9D600CB-E8A7-66D0-EBC8-0552A3B1B699}"/>
          </ac:spMkLst>
        </pc:spChg>
      </pc:sldChg>
      <pc:sldChg chg="addSp delSp modSp mod">
        <pc:chgData name="Pouya Kouch" userId="a25f457ae48e4fd3" providerId="LiveId" clId="{F815C33A-B12D-48EB-8FD0-28542AACF491}" dt="2026-05-20T08:39:19.977" v="9314" actId="1076"/>
        <pc:sldMkLst>
          <pc:docMk/>
          <pc:sldMk cId="1008395267" sldId="325"/>
        </pc:sldMkLst>
        <pc:spChg chg="mod">
          <ac:chgData name="Pouya Kouch" userId="a25f457ae48e4fd3" providerId="LiveId" clId="{F815C33A-B12D-48EB-8FD0-28542AACF491}" dt="2026-05-14T08:37:01.720" v="7964" actId="20577"/>
          <ac:spMkLst>
            <pc:docMk/>
            <pc:sldMk cId="1008395267" sldId="325"/>
            <ac:spMk id="2" creationId="{DC173A2F-DA99-560D-5D23-98F41BD9C110}"/>
          </ac:spMkLst>
        </pc:spChg>
        <pc:spChg chg="mod">
          <ac:chgData name="Pouya Kouch" userId="a25f457ae48e4fd3" providerId="LiveId" clId="{F815C33A-B12D-48EB-8FD0-28542AACF491}" dt="2026-05-20T08:39:19.977" v="9314" actId="1076"/>
          <ac:spMkLst>
            <pc:docMk/>
            <pc:sldMk cId="1008395267" sldId="325"/>
            <ac:spMk id="4" creationId="{BBB19A9E-5018-3849-26CB-9B0785DBE659}"/>
          </ac:spMkLst>
        </pc:spChg>
        <pc:spChg chg="add mod">
          <ac:chgData name="Pouya Kouch" userId="a25f457ae48e4fd3" providerId="LiveId" clId="{F815C33A-B12D-48EB-8FD0-28542AACF491}" dt="2026-05-16T08:01:37.308" v="9257"/>
          <ac:spMkLst>
            <pc:docMk/>
            <pc:sldMk cId="1008395267" sldId="325"/>
            <ac:spMk id="7" creationId="{091CF2F3-F804-AFC7-DF03-EFF4A4CC0978}"/>
          </ac:spMkLst>
        </pc:spChg>
      </pc:sldChg>
      <pc:sldChg chg="addSp delSp modSp del mod ord">
        <pc:chgData name="Pouya Kouch" userId="a25f457ae48e4fd3" providerId="LiveId" clId="{F815C33A-B12D-48EB-8FD0-28542AACF491}" dt="2026-05-20T08:59:31.043" v="9572" actId="47"/>
        <pc:sldMkLst>
          <pc:docMk/>
          <pc:sldMk cId="2486381444" sldId="326"/>
        </pc:sldMkLst>
      </pc:sldChg>
      <pc:sldChg chg="addSp delSp modSp mod ord">
        <pc:chgData name="Pouya Kouch" userId="a25f457ae48e4fd3" providerId="LiveId" clId="{F815C33A-B12D-48EB-8FD0-28542AACF491}" dt="2026-05-16T08:02:18.154" v="9281"/>
        <pc:sldMkLst>
          <pc:docMk/>
          <pc:sldMk cId="4120948950" sldId="327"/>
        </pc:sldMkLst>
        <pc:spChg chg="mod">
          <ac:chgData name="Pouya Kouch" userId="a25f457ae48e4fd3" providerId="LiveId" clId="{F815C33A-B12D-48EB-8FD0-28542AACF491}" dt="2026-05-14T08:36:43.756" v="7944" actId="20577"/>
          <ac:spMkLst>
            <pc:docMk/>
            <pc:sldMk cId="4120948950" sldId="327"/>
            <ac:spMk id="2" creationId="{C220FA81-8E64-0A3B-5EA1-DD4F97E4BEF1}"/>
          </ac:spMkLst>
        </pc:spChg>
        <pc:spChg chg="add mod">
          <ac:chgData name="Pouya Kouch" userId="a25f457ae48e4fd3" providerId="LiveId" clId="{F815C33A-B12D-48EB-8FD0-28542AACF491}" dt="2026-05-16T08:02:18.154" v="9281"/>
          <ac:spMkLst>
            <pc:docMk/>
            <pc:sldMk cId="4120948950" sldId="327"/>
            <ac:spMk id="4" creationId="{C2A60252-3700-B887-2AB5-52361BF52967}"/>
          </ac:spMkLst>
        </pc:spChg>
      </pc:sldChg>
      <pc:sldChg chg="addSp delSp modSp mod modNotesTx">
        <pc:chgData name="Pouya Kouch" userId="a25f457ae48e4fd3" providerId="LiveId" clId="{F815C33A-B12D-48EB-8FD0-28542AACF491}" dt="2026-05-20T09:07:02.118" v="9612" actId="20577"/>
        <pc:sldMkLst>
          <pc:docMk/>
          <pc:sldMk cId="397866222" sldId="329"/>
        </pc:sldMkLst>
        <pc:spChg chg="mod">
          <ac:chgData name="Pouya Kouch" userId="a25f457ae48e4fd3" providerId="LiveId" clId="{F815C33A-B12D-48EB-8FD0-28542AACF491}" dt="2026-05-20T09:03:15.486" v="9577" actId="207"/>
          <ac:spMkLst>
            <pc:docMk/>
            <pc:sldMk cId="397866222" sldId="329"/>
            <ac:spMk id="2" creationId="{1E93BAFE-A13C-889A-FDD7-D91BF884A87D}"/>
          </ac:spMkLst>
        </pc:spChg>
        <pc:spChg chg="add mod">
          <ac:chgData name="Pouya Kouch" userId="a25f457ae48e4fd3" providerId="LiveId" clId="{F815C33A-B12D-48EB-8FD0-28542AACF491}" dt="2026-05-16T08:01:47.644" v="9263"/>
          <ac:spMkLst>
            <pc:docMk/>
            <pc:sldMk cId="397866222" sldId="329"/>
            <ac:spMk id="3" creationId="{78901C55-685D-DD6E-653E-257801765BD4}"/>
          </ac:spMkLst>
        </pc:spChg>
        <pc:spChg chg="mod">
          <ac:chgData name="Pouya Kouch" userId="a25f457ae48e4fd3" providerId="LiveId" clId="{F815C33A-B12D-48EB-8FD0-28542AACF491}" dt="2026-05-20T09:06:04.817" v="9579" actId="1076"/>
          <ac:spMkLst>
            <pc:docMk/>
            <pc:sldMk cId="397866222" sldId="329"/>
            <ac:spMk id="4" creationId="{05AB6F8F-260C-1E90-3D54-010CADAA14E9}"/>
          </ac:spMkLst>
        </pc:spChg>
        <pc:spChg chg="add mod">
          <ac:chgData name="Pouya Kouch" userId="a25f457ae48e4fd3" providerId="LiveId" clId="{F815C33A-B12D-48EB-8FD0-28542AACF491}" dt="2026-05-20T09:07:02.118" v="9612" actId="20577"/>
          <ac:spMkLst>
            <pc:docMk/>
            <pc:sldMk cId="397866222" sldId="329"/>
            <ac:spMk id="5" creationId="{36075179-DDBA-7871-039D-4618A07DEC6D}"/>
          </ac:spMkLst>
        </pc:spChg>
        <pc:spChg chg="add del mod">
          <ac:chgData name="Pouya Kouch" userId="a25f457ae48e4fd3" providerId="LiveId" clId="{F815C33A-B12D-48EB-8FD0-28542AACF491}" dt="2026-05-20T08:52:27.594" v="9464" actId="478"/>
          <ac:spMkLst>
            <pc:docMk/>
            <pc:sldMk cId="397866222" sldId="329"/>
            <ac:spMk id="7" creationId="{1582BD41-F569-06CF-3437-11C5E87994B1}"/>
          </ac:spMkLst>
        </pc:spChg>
      </pc:sldChg>
      <pc:sldChg chg="addSp delSp modSp mod modAnim modNotesTx">
        <pc:chgData name="Pouya Kouch" userId="a25f457ae48e4fd3" providerId="LiveId" clId="{F815C33A-B12D-48EB-8FD0-28542AACF491}" dt="2026-05-20T08:36:03.806" v="9297" actId="1076"/>
        <pc:sldMkLst>
          <pc:docMk/>
          <pc:sldMk cId="2909424252" sldId="330"/>
        </pc:sldMkLst>
        <pc:spChg chg="mod">
          <ac:chgData name="Pouya Kouch" userId="a25f457ae48e4fd3" providerId="LiveId" clId="{F815C33A-B12D-48EB-8FD0-28542AACF491}" dt="2026-05-14T08:37:42.969" v="8000" actId="20577"/>
          <ac:spMkLst>
            <pc:docMk/>
            <pc:sldMk cId="2909424252" sldId="330"/>
            <ac:spMk id="2" creationId="{6A463F26-C1C6-3C44-1EBD-C060A7B7E0ED}"/>
          </ac:spMkLst>
        </pc:spChg>
        <pc:spChg chg="mod">
          <ac:chgData name="Pouya Kouch" userId="a25f457ae48e4fd3" providerId="LiveId" clId="{F815C33A-B12D-48EB-8FD0-28542AACF491}" dt="2026-05-14T09:28:17.153" v="9245" actId="20577"/>
          <ac:spMkLst>
            <pc:docMk/>
            <pc:sldMk cId="2909424252" sldId="330"/>
            <ac:spMk id="3" creationId="{EB2F3536-5A63-6162-D8C3-69BF4CB5012F}"/>
          </ac:spMkLst>
        </pc:spChg>
        <pc:spChg chg="add mod">
          <ac:chgData name="Pouya Kouch" userId="a25f457ae48e4fd3" providerId="LiveId" clId="{F815C33A-B12D-48EB-8FD0-28542AACF491}" dt="2026-05-16T08:01:15.705" v="9247"/>
          <ac:spMkLst>
            <pc:docMk/>
            <pc:sldMk cId="2909424252" sldId="330"/>
            <ac:spMk id="4" creationId="{EA24A7C7-8590-68AF-8824-299392A2DB8A}"/>
          </ac:spMkLst>
        </pc:spChg>
        <pc:spChg chg="mod">
          <ac:chgData name="Pouya Kouch" userId="a25f457ae48e4fd3" providerId="LiveId" clId="{F815C33A-B12D-48EB-8FD0-28542AACF491}" dt="2026-05-14T09:07:18.555" v="8968" actId="1076"/>
          <ac:spMkLst>
            <pc:docMk/>
            <pc:sldMk cId="2909424252" sldId="330"/>
            <ac:spMk id="5" creationId="{90E5B42A-6CE9-BAD2-DA15-C8D9B9DFC085}"/>
          </ac:spMkLst>
        </pc:spChg>
        <pc:spChg chg="add mod">
          <ac:chgData name="Pouya Kouch" userId="a25f457ae48e4fd3" providerId="LiveId" clId="{F815C33A-B12D-48EB-8FD0-28542AACF491}" dt="2026-05-20T08:36:03.806" v="9297" actId="1076"/>
          <ac:spMkLst>
            <pc:docMk/>
            <pc:sldMk cId="2909424252" sldId="330"/>
            <ac:spMk id="7" creationId="{08A2A354-960E-C386-B72A-28250D65CA42}"/>
          </ac:spMkLst>
        </pc:spChg>
        <pc:picChg chg="mod">
          <ac:chgData name="Pouya Kouch" userId="a25f457ae48e4fd3" providerId="LiveId" clId="{F815C33A-B12D-48EB-8FD0-28542AACF491}" dt="2026-05-14T08:39:30.490" v="8006" actId="1076"/>
          <ac:picMkLst>
            <pc:docMk/>
            <pc:sldMk cId="2909424252" sldId="330"/>
            <ac:picMk id="13" creationId="{F1956F8D-33CA-830C-ED74-75ADFC958431}"/>
          </ac:picMkLst>
        </pc:picChg>
      </pc:sldChg>
      <pc:sldChg chg="addSp delSp modSp mod modNotesTx">
        <pc:chgData name="Pouya Kouch" userId="a25f457ae48e4fd3" providerId="LiveId" clId="{F815C33A-B12D-48EB-8FD0-28542AACF491}" dt="2026-05-20T09:07:06.750" v="9625" actId="20577"/>
        <pc:sldMkLst>
          <pc:docMk/>
          <pc:sldMk cId="2416239085" sldId="332"/>
        </pc:sldMkLst>
        <pc:spChg chg="add mod">
          <ac:chgData name="Pouya Kouch" userId="a25f457ae48e4fd3" providerId="LiveId" clId="{F815C33A-B12D-48EB-8FD0-28542AACF491}" dt="2026-05-20T09:07:06.750" v="9625" actId="20577"/>
          <ac:spMkLst>
            <pc:docMk/>
            <pc:sldMk cId="2416239085" sldId="332"/>
            <ac:spMk id="7" creationId="{1073DCB6-CBB7-3090-BB0A-838865C5F08B}"/>
          </ac:spMkLst>
        </pc:spChg>
        <pc:spChg chg="add mod">
          <ac:chgData name="Pouya Kouch" userId="a25f457ae48e4fd3" providerId="LiveId" clId="{F815C33A-B12D-48EB-8FD0-28542AACF491}" dt="2026-05-16T08:01:44.026" v="9261"/>
          <ac:spMkLst>
            <pc:docMk/>
            <pc:sldMk cId="2416239085" sldId="332"/>
            <ac:spMk id="9" creationId="{6186AA7C-2B94-396B-417E-83BD98619856}"/>
          </ac:spMkLst>
        </pc:spChg>
      </pc:sldChg>
      <pc:sldChg chg="addSp delSp modSp mod">
        <pc:chgData name="Pouya Kouch" userId="a25f457ae48e4fd3" providerId="LiveId" clId="{F815C33A-B12D-48EB-8FD0-28542AACF491}" dt="2026-05-16T08:02:00.537" v="9271"/>
        <pc:sldMkLst>
          <pc:docMk/>
          <pc:sldMk cId="169973332" sldId="333"/>
        </pc:sldMkLst>
        <pc:spChg chg="add mod">
          <ac:chgData name="Pouya Kouch" userId="a25f457ae48e4fd3" providerId="LiveId" clId="{F815C33A-B12D-48EB-8FD0-28542AACF491}" dt="2026-05-16T08:02:00.537" v="9271"/>
          <ac:spMkLst>
            <pc:docMk/>
            <pc:sldMk cId="169973332" sldId="333"/>
            <ac:spMk id="3" creationId="{B3E6F3F9-3D77-5EF3-1C3D-F722CEEC1CE2}"/>
          </ac:spMkLst>
        </pc:spChg>
      </pc:sldChg>
      <pc:sldChg chg="addSp delSp modSp mod modAnim">
        <pc:chgData name="Pouya Kouch" userId="a25f457ae48e4fd3" providerId="LiveId" clId="{F815C33A-B12D-48EB-8FD0-28542AACF491}" dt="2026-05-20T08:37:02.586" v="9301"/>
        <pc:sldMkLst>
          <pc:docMk/>
          <pc:sldMk cId="4155281394" sldId="334"/>
        </pc:sldMkLst>
        <pc:spChg chg="mod">
          <ac:chgData name="Pouya Kouch" userId="a25f457ae48e4fd3" providerId="LiveId" clId="{F815C33A-B12D-48EB-8FD0-28542AACF491}" dt="2026-05-14T08:37:35.350" v="7992" actId="20577"/>
          <ac:spMkLst>
            <pc:docMk/>
            <pc:sldMk cId="4155281394" sldId="334"/>
            <ac:spMk id="2" creationId="{9FD3568C-A944-AEFF-F9C0-3DE291A27DA9}"/>
          </ac:spMkLst>
        </pc:spChg>
        <pc:spChg chg="add mod">
          <ac:chgData name="Pouya Kouch" userId="a25f457ae48e4fd3" providerId="LiveId" clId="{F815C33A-B12D-48EB-8FD0-28542AACF491}" dt="2026-05-16T08:01:20.082" v="9249"/>
          <ac:spMkLst>
            <pc:docMk/>
            <pc:sldMk cId="4155281394" sldId="334"/>
            <ac:spMk id="7" creationId="{8FAF972F-9E43-77DB-1252-FA3213C5B42D}"/>
          </ac:spMkLst>
        </pc:spChg>
      </pc:sldChg>
      <pc:sldChg chg="addSp delSp modSp mod">
        <pc:chgData name="Pouya Kouch" userId="a25f457ae48e4fd3" providerId="LiveId" clId="{F815C33A-B12D-48EB-8FD0-28542AACF491}" dt="2026-05-16T08:02:04.084" v="9273"/>
        <pc:sldMkLst>
          <pc:docMk/>
          <pc:sldMk cId="1067847043" sldId="335"/>
        </pc:sldMkLst>
        <pc:spChg chg="add mod">
          <ac:chgData name="Pouya Kouch" userId="a25f457ae48e4fd3" providerId="LiveId" clId="{F815C33A-B12D-48EB-8FD0-28542AACF491}" dt="2026-05-16T08:02:04.084" v="9273"/>
          <ac:spMkLst>
            <pc:docMk/>
            <pc:sldMk cId="1067847043" sldId="335"/>
            <ac:spMk id="3" creationId="{6AAFFBBE-555B-A9A2-7498-36BEA3403F32}"/>
          </ac:spMkLst>
        </pc:spChg>
      </pc:sldChg>
      <pc:sldChg chg="addSp delSp modSp mod">
        <pc:chgData name="Pouya Kouch" userId="a25f457ae48e4fd3" providerId="LiveId" clId="{F815C33A-B12D-48EB-8FD0-28542AACF491}" dt="2026-05-16T08:01:57.453" v="9269"/>
        <pc:sldMkLst>
          <pc:docMk/>
          <pc:sldMk cId="149172659" sldId="336"/>
        </pc:sldMkLst>
        <pc:spChg chg="add mod">
          <ac:chgData name="Pouya Kouch" userId="a25f457ae48e4fd3" providerId="LiveId" clId="{F815C33A-B12D-48EB-8FD0-28542AACF491}" dt="2026-05-16T08:01:57.453" v="9269"/>
          <ac:spMkLst>
            <pc:docMk/>
            <pc:sldMk cId="149172659" sldId="336"/>
            <ac:spMk id="2" creationId="{9680C8BA-5308-AAF2-58A4-4DB5F1C834A7}"/>
          </ac:spMkLst>
        </pc:spChg>
      </pc:sldChg>
      <pc:sldChg chg="modSp add del mod modAnim">
        <pc:chgData name="Pouya Kouch" userId="a25f457ae48e4fd3" providerId="LiveId" clId="{F815C33A-B12D-48EB-8FD0-28542AACF491}" dt="2026-05-20T08:59:14.215" v="9571" actId="20577"/>
        <pc:sldMkLst>
          <pc:docMk/>
          <pc:sldMk cId="3172564308" sldId="337"/>
        </pc:sldMkLst>
        <pc:spChg chg="mod">
          <ac:chgData name="Pouya Kouch" userId="a25f457ae48e4fd3" providerId="LiveId" clId="{F815C33A-B12D-48EB-8FD0-28542AACF491}" dt="2026-05-20T08:59:14.215" v="9571" actId="20577"/>
          <ac:spMkLst>
            <pc:docMk/>
            <pc:sldMk cId="3172564308" sldId="337"/>
            <ac:spMk id="2" creationId="{72CBCD05-EFE8-0792-1899-E36831CBA32E}"/>
          </ac:spMkLst>
        </pc:spChg>
        <pc:spChg chg="mod">
          <ac:chgData name="Pouya Kouch" userId="a25f457ae48e4fd3" providerId="LiveId" clId="{F815C33A-B12D-48EB-8FD0-28542AACF491}" dt="2026-05-20T08:57:53.640" v="9549" actId="14100"/>
          <ac:spMkLst>
            <pc:docMk/>
            <pc:sldMk cId="3172564308" sldId="337"/>
            <ac:spMk id="3" creationId="{AF8E009B-593F-CBD6-8F78-A37EEDCCB9A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11163D-BD03-9179-BB04-CFEDCDB17A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BC56E9-4BD1-FC28-E14B-46019BA57E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D4EDA-45D5-410D-90A5-1A4353DA40A3}" type="datetimeFigureOut">
              <a:rPr lang="en-FI" smtClean="0"/>
              <a:t>23/05/2026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3AF00-1423-F9EE-9D41-37CF3E3F17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84E48-D2F5-7D6A-E54D-FFCAD5EBE6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4373F-53E2-4F7B-BA9E-B7D42D60B49D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20118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EACE-37DC-439A-AD97-659CA0ACAF41}" type="datetimeFigureOut">
              <a:rPr lang="en-FI" smtClean="0"/>
              <a:t>23/05/2026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1F45C-C470-4CD3-B838-DE6248E0404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0348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959873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D216E-C59A-5763-6671-757071F92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E8DE2F-ED84-E379-07BE-AC384B651C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AF5B56-41BA-3A2F-2F59-4CDA1F2B87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439E80-E7CE-E9E4-1435-EFA4DDD39D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10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14127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46553-D681-4D0B-1AAE-8D31D6055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F5F2BF-9B5E-8905-56C9-6F164F8999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8DDC84-34D4-A17A-3254-001B421F2A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0C8DF7-96B5-D055-360F-0213783A2E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79412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FI" dirty="0"/>
              <a:t>The shaded curves/areas show model predictions</a:t>
            </a:r>
          </a:p>
          <a:p>
            <a:pPr marL="171450" indent="-171450">
              <a:buFontTx/>
              <a:buChar char="-"/>
            </a:pPr>
            <a:r>
              <a:rPr lang="en-FI" dirty="0"/>
              <a:t>The black line shows the observed data</a:t>
            </a:r>
          </a:p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278173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23C2E-A0EA-5FD3-1962-19B6A8F10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D9E7D7-5260-2B8F-0FBF-E435BC63A4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34076BDD-D599-7D7A-3E29-BC6F7D7F759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FI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34076BDD-D599-7D7A-3E29-BC6F7D7F759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bg1"/>
                    </a:solidFill>
                  </a:rPr>
                  <a:t>Even if only 20% of Cosmic neutrinos are from blazars, </a:t>
                </a:r>
                <a:r>
                  <a:rPr lang="en-US" i="0">
                    <a:solidFill>
                      <a:srgbClr val="92D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</a:t>
                </a:r>
                <a:r>
                  <a:rPr lang="en-US" b="1" dirty="0">
                    <a:solidFill>
                      <a:srgbClr val="92D050"/>
                    </a:solidFill>
                  </a:rPr>
                  <a:t>4</a:t>
                </a:r>
                <a:r>
                  <a:rPr lang="en-US" b="1" i="0">
                    <a:solidFill>
                      <a:srgbClr val="92D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𝝈</a:t>
                </a:r>
                <a:r>
                  <a:rPr lang="en-US" b="1" dirty="0">
                    <a:solidFill>
                      <a:srgbClr val="92D050"/>
                    </a:solidFill>
                  </a:rPr>
                  <a:t> </a:t>
                </a:r>
                <a:r>
                  <a:rPr lang="en-US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detections are attainable</a:t>
                </a:r>
                <a:endParaRPr lang="en-US" b="1" dirty="0">
                  <a:solidFill>
                    <a:schemeClr val="bg1"/>
                  </a:solidFill>
                </a:endParaRPr>
              </a:p>
              <a:p>
                <a:endParaRPr lang="en-FI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84D45-B4DD-892C-5D06-3D35ADE70C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938507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D9439-00D4-8158-52BD-EF52150AA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AF27A4-C86D-9413-992D-E1A01D852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3497AC-90B9-C2F4-8236-FB3FEF7AC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Around</a:t>
            </a:r>
            <a:r>
              <a:rPr lang="en-FI" baseline="0" dirty="0"/>
              <a:t> </a:t>
            </a:r>
            <a:r>
              <a:rPr lang="en-FI" dirty="0">
                <a:solidFill>
                  <a:schemeClr val="bg1"/>
                </a:solidFill>
              </a:rPr>
              <a:t>50% of spatially associated neutrinos fall in a gap and are excluded from the analysis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Statistical significance of these trends are weak...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CAD90-3C85-5A24-AA82-9EBF201F80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189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FC517-C254-2E15-2111-41F5828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B293B7-B2A2-2876-F625-CCF9B573A5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996B71-CF1C-4348-3B38-FE09BAC236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HE: from ~100 TeV to ~</a:t>
            </a:r>
            <a:r>
              <a:rPr lang="en-FI" dirty="0" err="1">
                <a:solidFill>
                  <a:schemeClr val="bg1"/>
                </a:solidFill>
              </a:rPr>
              <a:t>PeV</a:t>
            </a:r>
            <a:r>
              <a:rPr lang="en-FI" dirty="0">
                <a:solidFill>
                  <a:schemeClr val="bg1"/>
                </a:solidFill>
              </a:rPr>
              <a:t> (i.e., 10**14 to 10**15 eV)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Observational limitations: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Poor spatial resolution of the neutrinos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Poor significance of detection of each event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Model dependence (a lot of the parameters depend on the assume astrophysical spectrum which is not well constrained)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89AB6-94D7-66D5-FA81-FEA633060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84723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EF7F0-DF0C-0BFD-0563-089A8F0A5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C0A0BA-08A6-606E-B79F-0BAA8F0989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299C8F-8A34-6233-1B4B-55E7D026CB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Their emission Doppler boosted as the particles in the jet are moving at relativistic speeds toward 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044A8-011B-DFDA-9BEF-1B29419792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85753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Observational limitations of the neutrino data are: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Large error regions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Low </a:t>
            </a:r>
            <a:r>
              <a:rPr lang="en-FI" dirty="0" err="1"/>
              <a:t>signalness</a:t>
            </a:r>
            <a:endParaRPr lang="en-FI" dirty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Model dependence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53969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I" dirty="0"/>
              <a:t>** make sure to explain the assumption by referring to the figure **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5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64239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E675E-04CF-8349-48B8-31FA0F5E1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E8A392-54A6-68C0-7870-0CDB0AAAA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985626A8-C0D6-ED0E-3438-216E5035E14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Tx/>
                  <a:buChar char="-"/>
                </a:pPr>
                <a:r>
                  <a:rPr lang="en-US" dirty="0"/>
                  <a:t>The CAZ catalog is 88.8% blazars (the rest are non-blazar AGN)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dirty="0"/>
                  <a:t>We used all-sky surveys to extract the light curves at the coordinates of the CAZ catalog sources (CRTS+ATLAS+ZTF; from 2005 to 2023</a:t>
                </a:r>
                <a:r>
                  <a:rPr lang="en-FI" dirty="0"/>
                  <a:t>)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lang="en-FI" dirty="0">
                    <a:solidFill>
                      <a:schemeClr val="bg1"/>
                    </a:solidFill>
                  </a:rPr>
                  <a:t>With the optical strategy</a:t>
                </a:r>
                <a:r>
                  <a:rPr lang="en-FI" baseline="0" dirty="0">
                    <a:solidFill>
                      <a:schemeClr val="bg1"/>
                    </a:solidFill>
                  </a:rPr>
                  <a:t> </a:t>
                </a:r>
                <a:r>
                  <a:rPr lang="en-FI" dirty="0">
                    <a:solidFill>
                      <a:schemeClr val="bg1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corr. expected, even if only 20% of cosmic neutrinos are from blazars</a:t>
                </a:r>
                <a:endPara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  <a:p>
                <a:pPr marL="171450" indent="-171450">
                  <a:buFontTx/>
                  <a:buChar char="-"/>
                </a:pP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Tx/>
                  <a:buChar char="-"/>
                </a:pPr>
                <a:r>
                  <a:rPr lang="en-US" dirty="0"/>
                  <a:t>The CAZ catalog is 88.8% blazars (the rest are non-blazar AGN)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dirty="0"/>
                  <a:t>We used all-sky surveys to extract the light curves at the coordinates of the CAZ catalog sources (CRTS+ATLAS+ZTF; from 2005 to 2023)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lang="en-US" dirty="0">
                    <a:solidFill>
                      <a:schemeClr val="bg1"/>
                    </a:solidFill>
                  </a:rPr>
                  <a:t>Even if only 20% of Cosmic neutrinos are from blazars, </a:t>
                </a:r>
                <a:r>
                  <a:rPr lang="en-US" i="0">
                    <a:solidFill>
                      <a:srgbClr val="92D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</a:t>
                </a:r>
                <a:r>
                  <a:rPr lang="en-US" b="1" dirty="0">
                    <a:solidFill>
                      <a:srgbClr val="92D050"/>
                    </a:solidFill>
                  </a:rPr>
                  <a:t>4</a:t>
                </a:r>
                <a:r>
                  <a:rPr lang="en-US" b="1" i="0">
                    <a:solidFill>
                      <a:srgbClr val="92D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𝝈</a:t>
                </a:r>
                <a:r>
                  <a:rPr lang="en-US" b="1" dirty="0">
                    <a:solidFill>
                      <a:srgbClr val="92D050"/>
                    </a:solidFill>
                  </a:rPr>
                  <a:t> </a:t>
                </a:r>
                <a:r>
                  <a:rPr lang="en-US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detections are attainable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9A480-A2FF-FA89-D902-696A0E13B1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73704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3909F-4C8D-0251-A379-51A2E742A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1403EF-477F-3384-5BBE-B838D9C14B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20D0AF-48F5-96EE-AAC1-DC4559F26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The counts are </a:t>
            </a:r>
            <a:r>
              <a:rPr lang="en-FI" b="1" dirty="0">
                <a:solidFill>
                  <a:srgbClr val="00B0F0"/>
                </a:solidFill>
              </a:rPr>
              <a:t>weighted</a:t>
            </a:r>
            <a:r>
              <a:rPr lang="en-FI" dirty="0">
                <a:solidFill>
                  <a:schemeClr val="bg1"/>
                </a:solidFill>
              </a:rPr>
              <a:t> based on the error region size and </a:t>
            </a:r>
            <a:r>
              <a:rPr lang="en-FI" dirty="0" err="1">
                <a:solidFill>
                  <a:schemeClr val="bg1"/>
                </a:solidFill>
              </a:rPr>
              <a:t>signalness</a:t>
            </a:r>
            <a:r>
              <a:rPr lang="en-FI" dirty="0">
                <a:solidFill>
                  <a:schemeClr val="bg1"/>
                </a:solidFill>
              </a:rPr>
              <a:t> of the neutrino events</a:t>
            </a:r>
          </a:p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B10912-F850-0954-1872-203EDBFB2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85018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08D37-84CE-4AC2-CC75-8EBB90C38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3F686E-B146-213F-3052-A056968286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4681E8-F604-6BF7-7E73-E68803FF59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FI" dirty="0"/>
              <a:t>Still few associations...</a:t>
            </a:r>
          </a:p>
          <a:p>
            <a:pPr marL="171450" indent="-171450">
              <a:buFontTx/>
              <a:buChar char="-"/>
            </a:pPr>
            <a:r>
              <a:rPr lang="en-FI" dirty="0"/>
              <a:t>Despite a substantial increase in the data size, the significance is still low... This likely means that few blazars are making these neutrinos</a:t>
            </a:r>
          </a:p>
          <a:p>
            <a:pPr marL="171450" indent="-171450">
              <a:buFontTx/>
              <a:buChar char="-"/>
            </a:pPr>
            <a:r>
              <a:rPr lang="en-FI" dirty="0"/>
              <a:t>The low number of associations is also partly due to the light curves having long and frequent observational gaps</a:t>
            </a:r>
          </a:p>
          <a:p>
            <a:pPr marL="171450" indent="-171450">
              <a:buFontTx/>
              <a:buChar char="-"/>
            </a:pPr>
            <a:r>
              <a:rPr lang="en-FI" dirty="0"/>
              <a:t>Both of these strong associations are also associated via MAJOR radio flares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A general blazar-neutrino correlation is highly unlikely...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270B6-E99D-EB0E-D35D-79A2AA342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020272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CF36A-C9DE-47E1-0690-9B9F282C3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CFB346-5B33-8ADC-CAF2-A06E6F943C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FBD71B-A6DD-CD01-D147-293F6F49EF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/>
              <a:t>Around</a:t>
            </a:r>
            <a:r>
              <a:rPr lang="en-FI" baseline="0" dirty="0"/>
              <a:t> </a:t>
            </a:r>
            <a:r>
              <a:rPr lang="en-FI" dirty="0">
                <a:solidFill>
                  <a:schemeClr val="bg1"/>
                </a:solidFill>
              </a:rPr>
              <a:t>50% of spatially associated neutrinos fall in a gap and are excluded from the analysis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Gaps are taken into consideration when repeating our simulations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FI" dirty="0">
              <a:solidFill>
                <a:schemeClr val="bg1"/>
              </a:solidFill>
            </a:endParaRPr>
          </a:p>
          <a:p>
            <a:r>
              <a:rPr lang="en-FI" dirty="0"/>
              <a:t>- The estimate of &lt;10% of neutrinos coming from blazars is consistent with the literature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EC271-EE26-A7F0-A0BE-FA4FCD25CA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7122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CCA7E-4CEB-CC66-8B6D-C8F0351862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DC561-DB74-F848-ED42-230E18E60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698AA-2BB8-842A-CCF2-0D85973D7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E2889-2D19-4E81-D4E6-7A7BD809F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5BEB2-D7B5-4E81-1C2E-30D0F79F3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9619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C7A00-1F5C-31E6-A317-8D02B863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4309C-81B1-98F7-C4EE-5D02F7F7C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7B98-E98B-2FA0-37DE-CA36AA59E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49C7E-AB6C-BB95-0BA1-48A4CF905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00812-3A53-57F3-421B-621202357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4702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7E7117-108C-21DC-C9B3-3C6C11855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709FD-A5CC-7C69-F740-1CEB08D3F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CE4A1-8CB9-168A-5BF9-18A5E01B1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00ABD-C2AE-8D0E-3CFD-636C1B8A9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4C8F3-CEA6-D3D9-9F32-8A4E9997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9993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2BBFE-1B8C-FCE8-8BBA-F5D4C9EC8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4DA1E-BE66-C542-B826-1F8404849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68EF8-84C8-8DD2-67A4-0BEB66735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384E3-525A-7EB2-D3FE-FE6B7C7B6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0AFC9-C2B1-E76C-A84A-1FFCC8483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37082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A6CEB-3A43-0640-3150-F30DE52D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2F227-ABD5-5840-9792-5B9E628FC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FC815-AFE1-003C-3B0C-9B438E964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DAE0-D030-1262-AE73-6D05982F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B5B38-765A-A0B3-995A-93F7B78E7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2371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6C77C-332E-34EB-6B07-50F790022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84CBD-B5F1-4342-FF6C-92AD3B95A8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A07A-D6B1-189A-D634-891C59794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D9D58-20EB-8461-7AEC-86027CFF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3AE68-CAA5-8B59-B6BD-53742D41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E2C05-1624-DE26-9F86-0A391981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0837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C16C7-4156-76A6-F111-661EAC99E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4FA36-F891-2F61-1528-D533F9613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9D516-C032-01AB-1B3F-8AFADB791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8D4E2-C121-39C4-EB94-4AC0BDD273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F3FDB2-B26E-6265-358E-15A17F8F94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86133D-BE1B-4D48-1F56-6CBB2B65C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5BC33-A0AA-72FA-C2B6-73804CF97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CF5CC-C758-2C1B-5511-3A80EF6A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2087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587D-8C30-2CA4-C595-AED6D0EBB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739520-0736-6732-C004-AA2B8C960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A206A2-0F54-DFDC-73FF-8E510175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0D7F0-8C55-7FFD-BE1E-066B7851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26253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C1FBFF-8520-6BF0-685B-3B6057365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A11CE-EF80-F5B4-3340-7B2A76BF8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9B2F7-C366-8561-FE08-970E31F84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0566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3DD9B-C7FD-922D-68FC-E769F5FEA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D7ACA-A0B1-A3D8-B0EA-2D7579558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1C0413-8131-124E-91C2-F908169FA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21816-74ED-316C-291D-DBEBB81CC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6A648-51B8-63F8-986B-AFA21751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6B1E9-05B6-471B-D838-450ECBED5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8101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B7980-7ACE-937A-859C-3A6B8DFDE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CE3582-7443-6D8B-1183-80778B1012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0E82E-2F1D-D096-AE44-8621CA6C6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CAFDDD-D8BC-8C49-BB51-A95572E89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08A1F-A285-777B-D518-F231A5361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Pouya Kouch  -  pouya.kouch@utu.fi  -  May 2026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FFD36-5F8D-5E50-7F68-20A5075A9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375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CC71E9-914C-AB20-BA3C-7D19BD65F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 to edit Master title style</a:t>
            </a:r>
            <a:endParaRPr lang="en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52406-70C1-9212-A7C2-76E706812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9605E-0BD9-E197-51DD-9F938D75A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52B30-3B1C-3BBB-286A-E6F7A8EE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Pouya Kouch  -  pouya.kouch@utu.fi  -  May 2026</a:t>
            </a:r>
            <a:endParaRPr lang="en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75F5-723C-EE6C-F390-B8430797E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8AE2F3-F4C6-4C92-9D17-376C7BA91A8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6895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51/0004-6361/202557584" TargetMode="External"/><Relationship Id="rId3" Type="http://schemas.openxmlformats.org/officeDocument/2006/relationships/hyperlink" Target="https://doi.org/10.1051/0004-6361/202039481" TargetMode="External"/><Relationship Id="rId7" Type="http://schemas.openxmlformats.org/officeDocument/2006/relationships/hyperlink" Target="https://doi.org/10.1051/0004-6361/20255758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51/0004-6361/202453277" TargetMode="External"/><Relationship Id="rId5" Type="http://schemas.openxmlformats.org/officeDocument/2006/relationships/hyperlink" Target="https://doi.org/10.1051/0004-6361/202347624" TargetMode="External"/><Relationship Id="rId4" Type="http://schemas.openxmlformats.org/officeDocument/2006/relationships/hyperlink" Target="https://doi.org/10.1051/0004-6361/202244551" TargetMode="External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0004-6361/20203948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doi.org/10.1051/0004-6361/20234762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51/0004-6361/202557582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doi.org/10.1051/0004-6361/20245327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51/0004-6361/202557584" TargetMode="Externa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0004-6361/20245327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rt for &quot;Neutrinos Linked With Cosmic Source For the First Time&quot;">
            <a:extLst>
              <a:ext uri="{FF2B5EF4-FFF2-40B4-BE49-F238E27FC236}">
                <a16:creationId xmlns:a16="http://schemas.microsoft.com/office/drawing/2014/main" id="{9713E4BA-5A51-AD64-540F-0F3728287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0" cy="684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F3870EA-01D1-4BCF-502A-7141FB136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596" y="6077006"/>
            <a:ext cx="2619403" cy="780994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9C8C5A81-EBE1-A91D-8DDA-2893F072362C}"/>
              </a:ext>
            </a:extLst>
          </p:cNvPr>
          <p:cNvSpPr txBox="1">
            <a:spLocks/>
          </p:cNvSpPr>
          <p:nvPr/>
        </p:nvSpPr>
        <p:spPr>
          <a:xfrm>
            <a:off x="170341" y="3998593"/>
            <a:ext cx="3629319" cy="28500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000" b="1" dirty="0">
                <a:solidFill>
                  <a:schemeClr val="bg1"/>
                </a:solidFill>
              </a:rPr>
              <a:t>Pouya M. Kouch</a:t>
            </a:r>
            <a:endParaRPr lang="en-GB" sz="3800" dirty="0">
              <a:solidFill>
                <a:schemeClr val="bg1"/>
              </a:solidFill>
            </a:endParaRPr>
          </a:p>
          <a:p>
            <a:pPr algn="l"/>
            <a:r>
              <a:rPr lang="en-GB" sz="2600" dirty="0">
                <a:solidFill>
                  <a:schemeClr val="bg1"/>
                </a:solidFill>
              </a:rPr>
              <a:t>Collaborators:</a:t>
            </a:r>
          </a:p>
          <a:p>
            <a:pPr lvl="1" algn="l"/>
            <a:r>
              <a:rPr lang="en-GB" sz="2600" dirty="0">
                <a:solidFill>
                  <a:schemeClr val="bg1"/>
                </a:solidFill>
              </a:rPr>
              <a:t>Elina Lindfors,</a:t>
            </a:r>
          </a:p>
          <a:p>
            <a:pPr lvl="1" algn="l"/>
            <a:r>
              <a:rPr lang="en-GB" sz="2600" dirty="0">
                <a:solidFill>
                  <a:schemeClr val="bg1"/>
                </a:solidFill>
              </a:rPr>
              <a:t>Talvikki </a:t>
            </a:r>
            <a:r>
              <a:rPr lang="en-GB" sz="2600" dirty="0" err="1">
                <a:solidFill>
                  <a:schemeClr val="bg1"/>
                </a:solidFill>
              </a:rPr>
              <a:t>Hovatta</a:t>
            </a:r>
            <a:r>
              <a:rPr lang="en-GB" sz="2600" dirty="0">
                <a:solidFill>
                  <a:schemeClr val="bg1"/>
                </a:solidFill>
              </a:rPr>
              <a:t>,</a:t>
            </a:r>
          </a:p>
          <a:p>
            <a:pPr lvl="1" algn="l"/>
            <a:r>
              <a:rPr lang="en-GB" sz="2600" dirty="0">
                <a:solidFill>
                  <a:schemeClr val="bg1"/>
                </a:solidFill>
              </a:rPr>
              <a:t>Ioannis </a:t>
            </a:r>
            <a:r>
              <a:rPr lang="en-GB" sz="2600" dirty="0" err="1">
                <a:solidFill>
                  <a:schemeClr val="bg1"/>
                </a:solidFill>
              </a:rPr>
              <a:t>Liodakis</a:t>
            </a:r>
            <a:r>
              <a:rPr lang="en-GB" sz="2600" dirty="0">
                <a:solidFill>
                  <a:schemeClr val="bg1"/>
                </a:solidFill>
              </a:rPr>
              <a:t>,</a:t>
            </a:r>
          </a:p>
          <a:p>
            <a:pPr lvl="1" algn="l"/>
            <a:r>
              <a:rPr lang="en-GB" sz="2600" dirty="0">
                <a:solidFill>
                  <a:schemeClr val="bg1"/>
                </a:solidFill>
              </a:rPr>
              <a:t>Karri Koljonen, </a:t>
            </a:r>
          </a:p>
          <a:p>
            <a:pPr lvl="1" algn="l"/>
            <a:r>
              <a:rPr lang="en-GB" sz="2600" dirty="0">
                <a:solidFill>
                  <a:schemeClr val="bg1"/>
                </a:solidFill>
              </a:rPr>
              <a:t>et al.</a:t>
            </a:r>
            <a:endParaRPr lang="LID4096" sz="2600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CF8AD6-5213-42D6-7F97-10B62CD4079D}"/>
              </a:ext>
            </a:extLst>
          </p:cNvPr>
          <p:cNvSpPr txBox="1">
            <a:spLocks/>
          </p:cNvSpPr>
          <p:nvPr/>
        </p:nvSpPr>
        <p:spPr>
          <a:xfrm>
            <a:off x="0" y="359671"/>
            <a:ext cx="12192000" cy="19648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FI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AGN</a:t>
            </a:r>
            <a:r>
              <a:rPr 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jets</a:t>
            </a:r>
            <a:r>
              <a:rPr lang="en-FI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emitting</a:t>
            </a:r>
            <a:br>
              <a:rPr lang="en-FI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FI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high-energy </a:t>
            </a:r>
            <a:r>
              <a:rPr 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neutrinos?</a:t>
            </a:r>
            <a:endParaRPr lang="LID4096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95E8D8-4DAB-CC09-52CB-4C060D8094F2}"/>
              </a:ext>
            </a:extLst>
          </p:cNvPr>
          <p:cNvSpPr txBox="1"/>
          <p:nvPr/>
        </p:nvSpPr>
        <p:spPr>
          <a:xfrm>
            <a:off x="2811958" y="2877022"/>
            <a:ext cx="92097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FI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Nordic-Baltic Astronomy Days 2026</a:t>
            </a:r>
            <a:br>
              <a:rPr lang="en-US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FI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Turku</a:t>
            </a:r>
            <a:r>
              <a:rPr lang="en-US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FI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Finland</a:t>
            </a:r>
            <a:endParaRPr lang="en-US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039293-7F00-4316-BB47-383567CA2393}"/>
              </a:ext>
            </a:extLst>
          </p:cNvPr>
          <p:cNvSpPr txBox="1"/>
          <p:nvPr/>
        </p:nvSpPr>
        <p:spPr>
          <a:xfrm>
            <a:off x="5284616" y="6657945"/>
            <a:ext cx="16227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bg1"/>
                </a:solidFill>
              </a:rPr>
              <a:t>Image credit: </a:t>
            </a:r>
            <a:r>
              <a:rPr lang="it-IT" sz="700" dirty="0">
                <a:solidFill>
                  <a:schemeClr val="bg1"/>
                </a:solidFill>
              </a:rPr>
              <a:t>Quanta Magazine</a:t>
            </a:r>
            <a:endParaRPr lang="LID4096" sz="7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24546E-C1DE-3933-5E63-8A959656DF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492" y="4271397"/>
            <a:ext cx="1805609" cy="180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70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5CD54-158E-5B17-8321-573B1E196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A28518-8B3E-B384-9D63-F80D9CAE5687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10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CB49D5-FB86-EDB5-90DE-3429EC98B47C}"/>
              </a:ext>
            </a:extLst>
          </p:cNvPr>
          <p:cNvSpPr txBox="1"/>
          <p:nvPr/>
        </p:nvSpPr>
        <p:spPr>
          <a:xfrm>
            <a:off x="6403167" y="6050351"/>
            <a:ext cx="14141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Kouch et al. (in prep.)</a:t>
            </a:r>
            <a:endParaRPr lang="en-FI" sz="105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9AE680-4BF4-87A8-CAB4-204DA7D9B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Conclusions</a:t>
            </a:r>
          </a:p>
        </p:txBody>
      </p:sp>
      <p:pic>
        <p:nvPicPr>
          <p:cNvPr id="3" name="Picture 2" descr="A structure of a circle in the ocean&#10;&#10;AI-generated content may be incorrect.">
            <a:extLst>
              <a:ext uri="{FF2B5EF4-FFF2-40B4-BE49-F238E27FC236}">
                <a16:creationId xmlns:a16="http://schemas.microsoft.com/office/drawing/2014/main" id="{FDBED8CB-D429-E9E4-1BA2-812B529EC2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064" y="-2"/>
            <a:ext cx="3291937" cy="4200527"/>
          </a:xfrm>
          <a:prstGeom prst="rect">
            <a:avLst/>
          </a:prstGeom>
        </p:spPr>
      </p:pic>
      <p:pic>
        <p:nvPicPr>
          <p:cNvPr id="5" name="Picture 4" descr="A building with a steep slope&#10;&#10;AI-generated content may be incorrect.">
            <a:extLst>
              <a:ext uri="{FF2B5EF4-FFF2-40B4-BE49-F238E27FC236}">
                <a16:creationId xmlns:a16="http://schemas.microsoft.com/office/drawing/2014/main" id="{5512CF3E-897E-F14B-15FD-53D3990A3F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064" y="4191257"/>
            <a:ext cx="3291936" cy="22732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FC071B-BB98-0071-B567-45B76A758C85}"/>
              </a:ext>
            </a:extLst>
          </p:cNvPr>
          <p:cNvSpPr txBox="1"/>
          <p:nvPr/>
        </p:nvSpPr>
        <p:spPr>
          <a:xfrm>
            <a:off x="9597598" y="6288613"/>
            <a:ext cx="26933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700" dirty="0">
                <a:solidFill>
                  <a:schemeClr val="bg1"/>
                </a:solidFill>
              </a:rPr>
              <a:t>Image credit: </a:t>
            </a:r>
            <a:r>
              <a:rPr lang="en-FI" sz="700" dirty="0" err="1">
                <a:solidFill>
                  <a:schemeClr val="bg1"/>
                </a:solidFill>
              </a:rPr>
              <a:t>RubinObservatory</a:t>
            </a:r>
            <a:r>
              <a:rPr lang="en-FI" sz="700" dirty="0">
                <a:solidFill>
                  <a:schemeClr val="bg1"/>
                </a:solidFill>
              </a:rPr>
              <a:t>/</a:t>
            </a:r>
            <a:r>
              <a:rPr lang="en-FI" sz="700" dirty="0" err="1">
                <a:solidFill>
                  <a:schemeClr val="bg1"/>
                </a:solidFill>
              </a:rPr>
              <a:t>NOIRLab</a:t>
            </a:r>
            <a:r>
              <a:rPr lang="en-FI" sz="700" dirty="0">
                <a:solidFill>
                  <a:schemeClr val="bg1"/>
                </a:solidFill>
              </a:rPr>
              <a:t>/NSF/AURA/</a:t>
            </a:r>
            <a:r>
              <a:rPr lang="en-FI" sz="700" dirty="0" err="1">
                <a:solidFill>
                  <a:schemeClr val="bg1"/>
                </a:solidFill>
              </a:rPr>
              <a:t>Y.AlSayyad</a:t>
            </a:r>
            <a:endParaRPr lang="en-FI" sz="7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431811-1B9D-13E4-3FC0-FD3E3A671147}"/>
              </a:ext>
            </a:extLst>
          </p:cNvPr>
          <p:cNvSpPr txBox="1"/>
          <p:nvPr/>
        </p:nvSpPr>
        <p:spPr>
          <a:xfrm>
            <a:off x="11277545" y="3985081"/>
            <a:ext cx="10134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Image credit: INFN</a:t>
            </a:r>
            <a:endParaRPr lang="en-FI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56AEEF-2EF0-5099-B9E7-90BB179A982D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073DCB6-CBB7-3090-BB0A-838865C5F0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198" y="1825624"/>
                <a:ext cx="7962902" cy="4040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FI" dirty="0">
                    <a:solidFill>
                      <a:schemeClr val="bg1"/>
                    </a:solidFill>
                  </a:rPr>
                  <a:t>Very few blazar-neutrino </a:t>
                </a:r>
                <a:r>
                  <a:rPr lang="en-FI" dirty="0" err="1">
                    <a:solidFill>
                      <a:schemeClr val="bg1"/>
                    </a:solidFill>
                  </a:rPr>
                  <a:t>spatio</a:t>
                </a:r>
                <a:r>
                  <a:rPr lang="en-FI" dirty="0">
                    <a:solidFill>
                      <a:schemeClr val="bg1"/>
                    </a:solidFill>
                  </a:rPr>
                  <a:t>-temp. associations (even with more data)...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Origin of most HE neutrinos still remains a mystery</a:t>
                </a:r>
              </a:p>
              <a:p>
                <a:endParaRPr lang="en-FI" dirty="0">
                  <a:solidFill>
                    <a:schemeClr val="bg1"/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In the future, we </a:t>
                </a:r>
                <a:r>
                  <a:rPr lang="en-US" dirty="0">
                    <a:solidFill>
                      <a:schemeClr val="bg1"/>
                    </a:solidFill>
                  </a:rPr>
                  <a:t>p</a:t>
                </a:r>
                <a:r>
                  <a:rPr lang="en-FI" dirty="0">
                    <a:solidFill>
                      <a:schemeClr val="bg1"/>
                    </a:solidFill>
                  </a:rPr>
                  <a:t>lan to apply our methods to </a:t>
                </a:r>
                <a:r>
                  <a:rPr lang="en-US" dirty="0">
                    <a:solidFill>
                      <a:srgbClr val="FFC000"/>
                    </a:solidFill>
                  </a:rPr>
                  <a:t>next</a:t>
                </a:r>
                <a:r>
                  <a:rPr lang="en-FI" dirty="0">
                    <a:solidFill>
                      <a:srgbClr val="FFC000"/>
                    </a:solidFill>
                  </a:rPr>
                  <a:t>-</a:t>
                </a:r>
                <a:r>
                  <a:rPr lang="en-US" dirty="0">
                    <a:solidFill>
                      <a:srgbClr val="FFC000"/>
                    </a:solidFill>
                  </a:rPr>
                  <a:t>generation </a:t>
                </a:r>
                <a:r>
                  <a:rPr lang="en-FI" dirty="0">
                    <a:solidFill>
                      <a:srgbClr val="FFC000"/>
                    </a:solidFill>
                  </a:rPr>
                  <a:t>data</a:t>
                </a:r>
                <a:r>
                  <a:rPr lang="en-FI" dirty="0">
                    <a:solidFill>
                      <a:schemeClr val="bg1"/>
                    </a:solidFill>
                  </a:rPr>
                  <a:t> </a:t>
                </a:r>
                <a:r>
                  <a:rPr lang="en-US" dirty="0">
                    <a:solidFill>
                      <a:schemeClr val="bg1"/>
                    </a:solidFill>
                  </a:rPr>
                  <a:t>(</a:t>
                </a:r>
                <a:r>
                  <a:rPr lang="en-FI" dirty="0">
                    <a:solidFill>
                      <a:schemeClr val="bg1"/>
                    </a:solidFill>
                  </a:rPr>
                  <a:t>with a </a:t>
                </a:r>
                <a:r>
                  <a:rPr lang="en-US" dirty="0">
                    <a:solidFill>
                      <a:schemeClr val="bg1"/>
                    </a:solidFill>
                  </a:rPr>
                  <a:t>focus on the </a:t>
                </a:r>
                <a:r>
                  <a:rPr lang="en-FI" dirty="0">
                    <a:solidFill>
                      <a:schemeClr val="bg1"/>
                    </a:solidFill>
                  </a:rPr>
                  <a:t>s</a:t>
                </a:r>
                <a:r>
                  <a:rPr lang="en-US" dirty="0" err="1">
                    <a:solidFill>
                      <a:schemeClr val="bg1"/>
                    </a:solidFill>
                  </a:rPr>
                  <a:t>outhern</a:t>
                </a:r>
                <a:r>
                  <a:rPr lang="en-US" dirty="0">
                    <a:solidFill>
                      <a:schemeClr val="bg1"/>
                    </a:solidFill>
                  </a:rPr>
                  <a:t> sky)</a:t>
                </a:r>
                <a:r>
                  <a:rPr lang="en-FI" dirty="0">
                    <a:solidFill>
                      <a:schemeClr val="bg1"/>
                    </a:solidFill>
                  </a:rPr>
                  <a:t>, e.g.: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Neutrinos: KM3NeT </a:t>
                </a:r>
                <a:r>
                  <a:rPr lang="en-FI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10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smaller spatial errors)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Optical: </a:t>
                </a:r>
                <a:r>
                  <a:rPr lang="en-FI" dirty="0">
                    <a:solidFill>
                      <a:schemeClr val="bg1"/>
                    </a:solidFill>
                  </a:rPr>
                  <a:t>Vera Rubin’s LSST (more LCs)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073DCB6-CBB7-3090-BB0A-838865C5F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8" y="1825624"/>
                <a:ext cx="7962902" cy="4040325"/>
              </a:xfrm>
              <a:prstGeom prst="rect">
                <a:avLst/>
              </a:prstGeom>
              <a:blipFill>
                <a:blip r:embed="rId5"/>
                <a:stretch>
                  <a:fillRect l="-1301" t="-256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6186AA7C-2B94-396B-417E-83BD98619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39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C2EEB-36BF-1A59-8FC6-EB417D736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55B152-4B42-9993-0336-E8F18D4A25D7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11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410C6-CD86-6114-5C8B-8ED35EE5071A}"/>
              </a:ext>
            </a:extLst>
          </p:cNvPr>
          <p:cNvSpPr txBox="1"/>
          <p:nvPr/>
        </p:nvSpPr>
        <p:spPr>
          <a:xfrm>
            <a:off x="6403167" y="6050351"/>
            <a:ext cx="14141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Kouch et al. (in prep.)</a:t>
            </a:r>
            <a:endParaRPr lang="en-FI" sz="105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B45E718-D8A8-6937-AAEF-9466242E3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AB6F8F-260C-1E90-3D54-010CADAA14E9}"/>
              </a:ext>
            </a:extLst>
          </p:cNvPr>
          <p:cNvSpPr txBox="1"/>
          <p:nvPr/>
        </p:nvSpPr>
        <p:spPr>
          <a:xfrm>
            <a:off x="6749224" y="5688582"/>
            <a:ext cx="5353325" cy="707886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Thank you for listening! </a:t>
            </a:r>
            <a:endParaRPr lang="en-FI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93BAFE-A13C-889A-FDD7-D91BF884A87D}"/>
              </a:ext>
            </a:extLst>
          </p:cNvPr>
          <p:cNvSpPr txBox="1"/>
          <p:nvPr/>
        </p:nvSpPr>
        <p:spPr>
          <a:xfrm>
            <a:off x="7274560" y="79512"/>
            <a:ext cx="4827989" cy="224676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FI" sz="2000" dirty="0">
                <a:solidFill>
                  <a:schemeClr val="bg1"/>
                </a:solidFill>
              </a:rPr>
              <a:t>Link to the relevant papers from our group:</a:t>
            </a:r>
            <a:endParaRPr lang="en-FI" sz="2000" dirty="0">
              <a:solidFill>
                <a:schemeClr val="bg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Hovatta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al. (2021, A&amp;A, 650, A83</a:t>
            </a:r>
            <a:r>
              <a:rPr lang="en-FI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FI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accent1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Liodakis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al. (2022, A&amp;A, 666, A36)</a:t>
            </a:r>
            <a:endParaRPr lang="en-FI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(2024, A&amp;A, 690, A111)</a:t>
            </a:r>
            <a:endParaRPr lang="en-FI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(2025, A&amp;A, 696, A73)</a:t>
            </a:r>
            <a:endParaRPr lang="en-FI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(2026a, A&amp;A, 708, A382)</a:t>
            </a:r>
            <a:endParaRPr lang="en-FI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(2026b, A&amp;A, 708, A383)</a:t>
            </a:r>
            <a:endParaRPr lang="en-US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65A86B-3C44-9939-B72F-0A5F3880EFD3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78901C55-685D-DD6E-653E-257801765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36075179-DDBA-7871-039D-4618A07DEC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198" y="1825624"/>
                <a:ext cx="7962902" cy="4040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FI" dirty="0">
                    <a:solidFill>
                      <a:schemeClr val="bg1"/>
                    </a:solidFill>
                  </a:rPr>
                  <a:t>Very few blazar-neutrino </a:t>
                </a:r>
                <a:r>
                  <a:rPr lang="en-FI" dirty="0" err="1">
                    <a:solidFill>
                      <a:schemeClr val="bg1"/>
                    </a:solidFill>
                  </a:rPr>
                  <a:t>spatio</a:t>
                </a:r>
                <a:r>
                  <a:rPr lang="en-FI" dirty="0">
                    <a:solidFill>
                      <a:schemeClr val="bg1"/>
                    </a:solidFill>
                  </a:rPr>
                  <a:t>-temp. associations (even with more data)...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Origin of most HE neutrinos still remains a mystery</a:t>
                </a:r>
              </a:p>
              <a:p>
                <a:endParaRPr lang="en-FI" dirty="0">
                  <a:solidFill>
                    <a:schemeClr val="bg1"/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In the future, we </a:t>
                </a:r>
                <a:r>
                  <a:rPr lang="en-US" dirty="0">
                    <a:solidFill>
                      <a:schemeClr val="bg1"/>
                    </a:solidFill>
                  </a:rPr>
                  <a:t>p</a:t>
                </a:r>
                <a:r>
                  <a:rPr lang="en-FI" dirty="0">
                    <a:solidFill>
                      <a:schemeClr val="bg1"/>
                    </a:solidFill>
                  </a:rPr>
                  <a:t>lan to apply our methods to </a:t>
                </a:r>
                <a:r>
                  <a:rPr lang="en-US" dirty="0">
                    <a:solidFill>
                      <a:srgbClr val="FFC000"/>
                    </a:solidFill>
                  </a:rPr>
                  <a:t>next</a:t>
                </a:r>
                <a:r>
                  <a:rPr lang="en-FI" dirty="0">
                    <a:solidFill>
                      <a:srgbClr val="FFC000"/>
                    </a:solidFill>
                  </a:rPr>
                  <a:t>-</a:t>
                </a:r>
                <a:r>
                  <a:rPr lang="en-US" dirty="0">
                    <a:solidFill>
                      <a:srgbClr val="FFC000"/>
                    </a:solidFill>
                  </a:rPr>
                  <a:t>generation </a:t>
                </a:r>
                <a:r>
                  <a:rPr lang="en-FI" dirty="0">
                    <a:solidFill>
                      <a:srgbClr val="FFC000"/>
                    </a:solidFill>
                  </a:rPr>
                  <a:t>data</a:t>
                </a:r>
                <a:r>
                  <a:rPr lang="en-FI" dirty="0">
                    <a:solidFill>
                      <a:schemeClr val="bg1"/>
                    </a:solidFill>
                  </a:rPr>
                  <a:t> </a:t>
                </a:r>
                <a:r>
                  <a:rPr lang="en-US" dirty="0">
                    <a:solidFill>
                      <a:schemeClr val="bg1"/>
                    </a:solidFill>
                  </a:rPr>
                  <a:t>(</a:t>
                </a:r>
                <a:r>
                  <a:rPr lang="en-FI" dirty="0">
                    <a:solidFill>
                      <a:schemeClr val="bg1"/>
                    </a:solidFill>
                  </a:rPr>
                  <a:t>with a </a:t>
                </a:r>
                <a:r>
                  <a:rPr lang="en-US" dirty="0">
                    <a:solidFill>
                      <a:schemeClr val="bg1"/>
                    </a:solidFill>
                  </a:rPr>
                  <a:t>focus on the </a:t>
                </a:r>
                <a:r>
                  <a:rPr lang="en-FI" dirty="0">
                    <a:solidFill>
                      <a:schemeClr val="bg1"/>
                    </a:solidFill>
                  </a:rPr>
                  <a:t>s</a:t>
                </a:r>
                <a:r>
                  <a:rPr lang="en-US" dirty="0" err="1">
                    <a:solidFill>
                      <a:schemeClr val="bg1"/>
                    </a:solidFill>
                  </a:rPr>
                  <a:t>outhern</a:t>
                </a:r>
                <a:r>
                  <a:rPr lang="en-US" dirty="0">
                    <a:solidFill>
                      <a:schemeClr val="bg1"/>
                    </a:solidFill>
                  </a:rPr>
                  <a:t> sky)</a:t>
                </a:r>
                <a:r>
                  <a:rPr lang="en-FI" dirty="0">
                    <a:solidFill>
                      <a:schemeClr val="bg1"/>
                    </a:solidFill>
                  </a:rPr>
                  <a:t>, e.g.: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Neutrinos: KM3NeT </a:t>
                </a:r>
                <a:r>
                  <a:rPr lang="en-FI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10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smaller spatial errors)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Optical: </a:t>
                </a:r>
                <a:r>
                  <a:rPr lang="en-FI" dirty="0">
                    <a:solidFill>
                      <a:schemeClr val="bg1"/>
                    </a:solidFill>
                  </a:rPr>
                  <a:t>Vera Rubin’s LSST (more LCs)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36075179-DDBA-7871-039D-4618A07DE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8" y="1825624"/>
                <a:ext cx="7962902" cy="4040325"/>
              </a:xfrm>
              <a:prstGeom prst="rect">
                <a:avLst/>
              </a:prstGeom>
              <a:blipFill>
                <a:blip r:embed="rId9"/>
                <a:stretch>
                  <a:fillRect l="-1301" t="-256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66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DA861-5A2D-B1C4-10D6-16ABA95B4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88F65-5C11-16DD-C80A-C2AFBDBB2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4533" y="2381946"/>
            <a:ext cx="4802933" cy="2094107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Back up slides</a:t>
            </a:r>
            <a:endParaRPr lang="en-FI" sz="6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076F8E-E26B-AC01-21F9-51B10D389104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12</a:t>
            </a:fld>
            <a:endParaRPr lang="en-FI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71D3B5-3EDA-1020-B856-402114B5EABB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DC020EBA-0820-E6AF-FF79-10871900F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33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0BA04-B004-CAF7-38E4-F7DC958DD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A818581-0995-F519-ADDC-ABE289014A9E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13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920CBC9A-0C8C-AD92-4D35-020056888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633" y="1564640"/>
            <a:ext cx="7412733" cy="46837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82E8A3-0415-51ED-BCF8-54158C08C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Neutrino spectrum as detected by </a:t>
            </a:r>
            <a:r>
              <a:rPr lang="en-FI" dirty="0" err="1">
                <a:solidFill>
                  <a:schemeClr val="bg1"/>
                </a:solidFill>
              </a:rPr>
              <a:t>IceCube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AB49C2A-A793-9B6F-5302-86165714C77A}"/>
                  </a:ext>
                </a:extLst>
              </p:cNvPr>
              <p:cNvSpPr txBox="1"/>
              <p:nvPr/>
            </p:nvSpPr>
            <p:spPr>
              <a:xfrm>
                <a:off x="4500880" y="1660208"/>
                <a:ext cx="1064266" cy="36933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FI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FI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60</m:t>
                    </m:r>
                  </m:oMath>
                </a14:m>
                <a:r>
                  <a:rPr lang="en-FI" dirty="0"/>
                  <a:t> TeV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AB49C2A-A793-9B6F-5302-86165714C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880" y="1660208"/>
                <a:ext cx="1064266" cy="369332"/>
              </a:xfrm>
              <a:prstGeom prst="rect">
                <a:avLst/>
              </a:prstGeom>
              <a:blipFill>
                <a:blip r:embed="rId3"/>
                <a:stretch>
                  <a:fillRect t="-6557" r="-4571" b="-262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F171929-919A-DF20-AC06-267EF6E184EE}"/>
              </a:ext>
            </a:extLst>
          </p:cNvPr>
          <p:cNvSpPr txBox="1"/>
          <p:nvPr/>
        </p:nvSpPr>
        <p:spPr>
          <a:xfrm>
            <a:off x="8136525" y="6365557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(2021)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29D106-3A7B-0323-BFE5-3C0DC6509C50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E224043F-A0EA-1457-6390-0C20E1877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8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87DD4A-F111-3279-7884-8F740AC0CE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93" y="375920"/>
            <a:ext cx="9966614" cy="53641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76DCC2-D7F3-AFD4-0875-F362D0411107}"/>
              </a:ext>
            </a:extLst>
          </p:cNvPr>
          <p:cNvSpPr txBox="1"/>
          <p:nvPr/>
        </p:nvSpPr>
        <p:spPr>
          <a:xfrm>
            <a:off x="4694815" y="5740083"/>
            <a:ext cx="2802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800" dirty="0">
                <a:solidFill>
                  <a:schemeClr val="bg1"/>
                </a:solidFill>
              </a:rPr>
              <a:t>Rodrigues (2026)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E1B0FF1-9F72-B432-F88A-61B455CE27BA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1759EC-5F0D-A433-99C4-1810621D16B6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14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2" name="Footer Placeholder 18">
            <a:extLst>
              <a:ext uri="{FF2B5EF4-FFF2-40B4-BE49-F238E27FC236}">
                <a16:creationId xmlns:a16="http://schemas.microsoft.com/office/drawing/2014/main" id="{9680C8BA-5308-AAF2-58A4-4DB5F1C83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72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6A2DC-C344-E895-CBCE-B6D8C723B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Sketch of </a:t>
            </a:r>
            <a:r>
              <a:rPr lang="en-FI" dirty="0" err="1">
                <a:solidFill>
                  <a:schemeClr val="bg1"/>
                </a:solidFill>
              </a:rPr>
              <a:t>IceCube</a:t>
            </a:r>
            <a:r>
              <a:rPr lang="en-FI" dirty="0">
                <a:solidFill>
                  <a:schemeClr val="bg1"/>
                </a:solidFill>
              </a:rPr>
              <a:t> and muon-tracks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1C8A0B-CB7A-5483-44F0-F2F986759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505" y="1617669"/>
            <a:ext cx="8816989" cy="4457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ED063B-2046-4E99-65C9-E335C9E0E27A}"/>
              </a:ext>
            </a:extLst>
          </p:cNvPr>
          <p:cNvSpPr txBox="1"/>
          <p:nvPr/>
        </p:nvSpPr>
        <p:spPr>
          <a:xfrm>
            <a:off x="8144553" y="1664336"/>
            <a:ext cx="2359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 err="1"/>
              <a:t>Halzen</a:t>
            </a:r>
            <a:r>
              <a:rPr lang="en-FI" sz="1400" dirty="0"/>
              <a:t> &amp; </a:t>
            </a:r>
            <a:r>
              <a:rPr lang="en-FI" sz="1400" dirty="0" err="1"/>
              <a:t>Kheirandish</a:t>
            </a:r>
            <a:r>
              <a:rPr lang="en-FI" sz="1400" dirty="0"/>
              <a:t> (2022)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550894-C773-B198-998B-504BA2330DBA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F4385F-DAB4-4CF7-5DAA-773D51877253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15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B3E6F3F9-3D77-5EF3-1C3D-F722CEEC1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3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849CF-3BDD-72B5-EB6E-1843A7748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5CA5A-6B8B-8C87-6166-FAEE9A88E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Example of potential systematic errors...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1B9C69-5373-5CD8-8278-D72B8AD89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104" y="1497648"/>
            <a:ext cx="4689792" cy="468979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CED76A-0F75-044B-09BD-3BBD2E3A84AE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ACAE8A6-2643-6F23-5869-8EBD6030DF53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16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6AAFFBBE-555B-A9A2-7498-36BEA3403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47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3DD97-1772-48B2-3F02-86574AC85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3EE3298-FAD6-82B9-64E5-9FF4B63CDE93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17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2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67E98B38-439B-F2FF-16D4-ECF2CFC23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651" y="462208"/>
            <a:ext cx="6546697" cy="54429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D74A3E-0252-2A21-EB1E-8869C9033EC9}"/>
              </a:ext>
            </a:extLst>
          </p:cNvPr>
          <p:cNvSpPr txBox="1"/>
          <p:nvPr/>
        </p:nvSpPr>
        <p:spPr>
          <a:xfrm>
            <a:off x="877975" y="2583510"/>
            <a:ext cx="1944676" cy="120032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Example CAZ light curve and flares</a:t>
            </a:r>
            <a:endParaRPr lang="en-FI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537A04-7B4A-1C0F-2BCA-C652AB0D52CC}"/>
              </a:ext>
            </a:extLst>
          </p:cNvPr>
          <p:cNvSpPr/>
          <p:nvPr/>
        </p:nvSpPr>
        <p:spPr>
          <a:xfrm>
            <a:off x="8215220" y="562693"/>
            <a:ext cx="1065228" cy="678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D83037B-F707-E436-6D2F-3D7DDB2AC6C5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F5591E00-CBAD-7DEC-B496-A5455464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30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29002-DD9A-4E8E-C4D6-27A303603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B866D-A037-FA0F-F61B-CD878D087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FI" dirty="0">
                <a:solidFill>
                  <a:schemeClr val="bg1"/>
                </a:solidFill>
              </a:rPr>
              <a:t>n</a:t>
            </a:r>
            <a:r>
              <a:rPr lang="en-US" dirty="0" err="1">
                <a:solidFill>
                  <a:schemeClr val="bg1"/>
                </a:solidFill>
              </a:rPr>
              <a:t>eed</a:t>
            </a:r>
            <a:r>
              <a:rPr lang="en-US" dirty="0">
                <a:solidFill>
                  <a:schemeClr val="bg1"/>
                </a:solidFill>
              </a:rPr>
              <a:t> for an </a:t>
            </a:r>
            <a:r>
              <a:rPr lang="en-FI" dirty="0">
                <a:solidFill>
                  <a:schemeClr val="bg1"/>
                </a:solidFill>
              </a:rPr>
              <a:t>o</a:t>
            </a:r>
            <a:r>
              <a:rPr lang="en-US" dirty="0" err="1">
                <a:solidFill>
                  <a:schemeClr val="bg1"/>
                </a:solidFill>
              </a:rPr>
              <a:t>ptimal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t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s</a:t>
            </a:r>
            <a:r>
              <a:rPr lang="en-US" dirty="0" err="1">
                <a:solidFill>
                  <a:schemeClr val="bg1"/>
                </a:solidFill>
              </a:rPr>
              <a:t>trategy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C104F4-BC99-5BC6-8511-2F3089E578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4837042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Some test strategies offer higher detection power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We performed extensive </a:t>
                </a:r>
                <a:r>
                  <a:rPr lang="en-FI" dirty="0">
                    <a:solidFill>
                      <a:schemeClr val="bg1"/>
                    </a:solidFill>
                  </a:rPr>
                  <a:t>Monte Carlo </a:t>
                </a:r>
                <a:r>
                  <a:rPr lang="en-US" dirty="0">
                    <a:solidFill>
                      <a:schemeClr val="bg1"/>
                    </a:solidFill>
                  </a:rPr>
                  <a:t>simulations in</a:t>
                </a:r>
                <a:r>
                  <a:rPr lang="en-FI" dirty="0">
                    <a:solidFill>
                      <a:schemeClr val="bg1"/>
                    </a:solidFill>
                  </a:rPr>
                  <a:t> </a:t>
                </a:r>
                <a:r>
                  <a:rPr lang="en-US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Kouch et al. (2025</a:t>
                </a:r>
                <a:r>
                  <a:rPr lang="en-FI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) </a:t>
                </a:r>
                <a:r>
                  <a:rPr lang="en-FI" dirty="0">
                    <a:solidFill>
                      <a:schemeClr val="bg1"/>
                    </a:solidFill>
                  </a:rPr>
                  <a:t>to</a:t>
                </a:r>
                <a:r>
                  <a:rPr lang="en-FI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bg1"/>
                    </a:solidFill>
                  </a:rPr>
                  <a:t>determine the most optimal test strategy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Even if only 20% of </a:t>
                </a:r>
                <a:r>
                  <a:rPr lang="en-FI" dirty="0">
                    <a:solidFill>
                      <a:schemeClr val="bg1"/>
                    </a:solidFill>
                  </a:rPr>
                  <a:t>c</a:t>
                </a:r>
                <a:r>
                  <a:rPr lang="en-US" dirty="0">
                    <a:solidFill>
                      <a:schemeClr val="bg1"/>
                    </a:solidFill>
                  </a:rPr>
                  <a:t>osmic neutrinos are from blazars,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detections are </a:t>
                </a:r>
                <a:r>
                  <a:rPr lang="en-FI" dirty="0">
                    <a:solidFill>
                      <a:schemeClr val="bg1"/>
                    </a:solidFill>
                  </a:rPr>
                  <a:t>expected</a:t>
                </a:r>
                <a:endPara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C104F4-BC99-5BC6-8511-2F3089E57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4837042" cy="4351338"/>
              </a:xfrm>
              <a:blipFill>
                <a:blip r:embed="rId3"/>
                <a:stretch>
                  <a:fillRect l="-2270" t="-2381" r="-2522" b="-14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632BF4D-57B3-7670-9ECD-FA7704DEFB91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18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75D2C316-A322-8B8F-2C6F-4E4835FB6E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5" y="1624012"/>
            <a:ext cx="6425883" cy="46376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24F164-9A22-9343-B3F7-9654E6D64C66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A8DFA47C-CCB6-6738-0747-247DAA730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62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E5654-0D45-6DD2-F3BB-7F1B06ABD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EE9A9E-174D-1A1C-2C92-172917A0A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0" y="1371600"/>
            <a:ext cx="4825999" cy="50693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20FA81-8E64-0A3B-5EA1-DD4F97E4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Physical properties of neutrino-assoc. blazars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94316-B55B-6066-7910-AA2D4DA12D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6631058" cy="4584702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Physical properties of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rgbClr val="FF7C80"/>
                    </a:solidFill>
                  </a:rPr>
                  <a:t>neutrino-assoc. blazars </a:t>
                </a:r>
                <a:br>
                  <a:rPr lang="en-FI" dirty="0">
                    <a:solidFill>
                      <a:srgbClr val="FF7C80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in comparison to</a:t>
                </a:r>
                <a:br>
                  <a:rPr lang="en-FI" dirty="0">
                    <a:solidFill>
                      <a:srgbClr val="FF7C80"/>
                    </a:solidFill>
                  </a:rPr>
                </a:br>
                <a:r>
                  <a:rPr lang="en-FI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all blazars</a:t>
                </a:r>
                <a:endParaRPr lang="en-FI" dirty="0">
                  <a:solidFill>
                    <a:srgbClr val="FF0000"/>
                  </a:solidFill>
                </a:endParaRPr>
              </a:p>
              <a:p>
                <a:endParaRPr lang="en-FI" dirty="0">
                  <a:solidFill>
                    <a:schemeClr val="bg1"/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Neutrino-associated blazars show: </a:t>
                </a:r>
              </a:p>
              <a:p>
                <a:pPr lvl="1"/>
                <a:r>
                  <a:rPr lang="en-FI" dirty="0">
                    <a:solidFill>
                      <a:schemeClr val="bg1"/>
                    </a:solidFill>
                  </a:rPr>
                  <a:t>No clear preference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FI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FI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FI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sy</m:t>
                        </m:r>
                      </m:sub>
                    </m:sSub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FI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FI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FI" dirty="0">
                    <a:solidFill>
                      <a:schemeClr val="bg1"/>
                    </a:solidFill>
                  </a:rPr>
                  <a:t>A hint of higher than average Doppler factor</a:t>
                </a:r>
              </a:p>
              <a:p>
                <a:pPr lvl="1"/>
                <a:r>
                  <a:rPr lang="en-FI" dirty="0">
                    <a:solidFill>
                      <a:schemeClr val="bg1"/>
                    </a:solidFill>
                  </a:rPr>
                  <a:t>A hint of higher than average X-ray flux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94316-B55B-6066-7910-AA2D4DA12D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6631058" cy="4584702"/>
              </a:xfrm>
              <a:blipFill>
                <a:blip r:embed="rId4"/>
                <a:stretch>
                  <a:fillRect l="-1656" t="-225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D7CDC83-912A-9329-42EC-082D3DFD9FEB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19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8C5A0C-5443-145E-D7DA-6E3C61505EB4}"/>
              </a:ext>
            </a:extLst>
          </p:cNvPr>
          <p:cNvSpPr txBox="1"/>
          <p:nvPr/>
        </p:nvSpPr>
        <p:spPr>
          <a:xfrm>
            <a:off x="7543976" y="1432042"/>
            <a:ext cx="1419556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FI" sz="1400" dirty="0"/>
              <a:t>Sync. peak freq.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4D5989-19FD-8F1F-D4B4-E0B17CE80447}"/>
              </a:ext>
            </a:extLst>
          </p:cNvPr>
          <p:cNvSpPr txBox="1"/>
          <p:nvPr/>
        </p:nvSpPr>
        <p:spPr>
          <a:xfrm>
            <a:off x="7552094" y="2619617"/>
            <a:ext cx="84396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FI" sz="1400" dirty="0"/>
              <a:t>Redshift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799C42-EE67-7516-B579-4DC984E2C1B3}"/>
              </a:ext>
            </a:extLst>
          </p:cNvPr>
          <p:cNvSpPr txBox="1"/>
          <p:nvPr/>
        </p:nvSpPr>
        <p:spPr>
          <a:xfrm>
            <a:off x="7552094" y="3841580"/>
            <a:ext cx="828675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FI" sz="1400" dirty="0"/>
              <a:t>Doppler factor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340D82-045A-1D5C-61B8-318477660E97}"/>
              </a:ext>
            </a:extLst>
          </p:cNvPr>
          <p:cNvSpPr txBox="1"/>
          <p:nvPr/>
        </p:nvSpPr>
        <p:spPr>
          <a:xfrm>
            <a:off x="7516632" y="5118181"/>
            <a:ext cx="914883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FI" sz="1400" dirty="0"/>
              <a:t>X-ray flux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B7EB9C-7F88-805C-0304-1A3EB41C6120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C2A60252-3700-B887-2AB5-52361BF52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4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C9EDC-FA53-1310-9718-55F586DE4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3F26-C1C6-3C44-1EBD-C060A7B7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Mystery of </a:t>
            </a:r>
            <a:r>
              <a:rPr lang="en-FI" dirty="0">
                <a:solidFill>
                  <a:schemeClr val="bg1"/>
                </a:solidFill>
              </a:rPr>
              <a:t>c</a:t>
            </a:r>
            <a:r>
              <a:rPr lang="en-US" dirty="0">
                <a:solidFill>
                  <a:schemeClr val="bg1"/>
                </a:solidFill>
              </a:rPr>
              <a:t>osmic </a:t>
            </a:r>
            <a:r>
              <a:rPr lang="en-FI" dirty="0">
                <a:solidFill>
                  <a:schemeClr val="bg1"/>
                </a:solidFill>
              </a:rPr>
              <a:t>h</a:t>
            </a:r>
            <a:r>
              <a:rPr lang="en-US" dirty="0" err="1">
                <a:solidFill>
                  <a:schemeClr val="bg1"/>
                </a:solidFill>
              </a:rPr>
              <a:t>igh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FI" dirty="0">
                <a:solidFill>
                  <a:schemeClr val="bg1"/>
                </a:solidFill>
              </a:rPr>
              <a:t>e</a:t>
            </a:r>
            <a:r>
              <a:rPr lang="en-US" dirty="0" err="1">
                <a:solidFill>
                  <a:schemeClr val="bg1"/>
                </a:solidFill>
              </a:rPr>
              <a:t>nergy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n</a:t>
            </a:r>
            <a:r>
              <a:rPr lang="en-US" dirty="0" err="1">
                <a:solidFill>
                  <a:schemeClr val="bg1"/>
                </a:solidFill>
              </a:rPr>
              <a:t>eutrinos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2F3536-5A63-6162-D8C3-69BF4CB50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3896360" cy="4351337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Detected by </a:t>
                </a:r>
                <a:r>
                  <a:rPr lang="en-FI" dirty="0" err="1">
                    <a:solidFill>
                      <a:schemeClr val="bg1"/>
                    </a:solidFill>
                  </a:rPr>
                  <a:t>IceCube</a:t>
                </a:r>
                <a:r>
                  <a:rPr lang="en-FI" dirty="0">
                    <a:solidFill>
                      <a:schemeClr val="bg1"/>
                    </a:solidFill>
                  </a:rPr>
                  <a:t> at a rate of </a:t>
                </a:r>
                <a14:m>
                  <m:oMath xmlns:m="http://schemas.openxmlformats.org/officeDocument/2006/math">
                    <m:r>
                      <a:rPr lang="en-FI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~15 </m:t>
                    </m:r>
                    <m:sSup>
                      <m:sSupPr>
                        <m:ctrlPr>
                          <a:rPr lang="en-FI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FI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yr</m:t>
                        </m:r>
                      </m:e>
                      <m:sup>
                        <m:r>
                          <a:rPr lang="en-FI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FI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FI" dirty="0">
                  <a:solidFill>
                    <a:schemeClr val="bg1"/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Emitted by </a:t>
                </a:r>
                <a:r>
                  <a:rPr lang="en-FI" dirty="0">
                    <a:solidFill>
                      <a:srgbClr val="FFC000"/>
                    </a:solidFill>
                  </a:rPr>
                  <a:t>unknown cosmic sources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Emission must involve </a:t>
                </a:r>
                <a14:m>
                  <m:oMath xmlns:m="http://schemas.openxmlformats.org/officeDocument/2006/math">
                    <m:r>
                      <a:rPr lang="en-FI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 </m:t>
                    </m:r>
                  </m:oMath>
                </a14:m>
                <a:r>
                  <a:rPr lang="en-FI" b="1" dirty="0" err="1">
                    <a:solidFill>
                      <a:schemeClr val="bg1"/>
                    </a:solidFill>
                  </a:rPr>
                  <a:t>PeV</a:t>
                </a:r>
                <a:r>
                  <a:rPr lang="en-FI" b="1" dirty="0">
                    <a:solidFill>
                      <a:schemeClr val="bg1"/>
                    </a:solidFill>
                  </a:rPr>
                  <a:t> hadrons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(e.g., protons)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2F3536-5A63-6162-D8C3-69BF4CB50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3896360" cy="4351337"/>
              </a:xfrm>
              <a:blipFill>
                <a:blip r:embed="rId3"/>
                <a:stretch>
                  <a:fillRect l="-2817" t="-2381" r="-313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F86816B-1556-EEFA-9606-5ADE33BAB0A0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2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956F8D-33CA-830C-ED74-75ADFC958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680" y="1499217"/>
            <a:ext cx="7254240" cy="3464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2E60FC-03C4-12D9-3EFF-3AE782F22A0B}"/>
                  </a:ext>
                </a:extLst>
              </p:cNvPr>
              <p:cNvSpPr txBox="1"/>
              <p:nvPr/>
            </p:nvSpPr>
            <p:spPr>
              <a:xfrm>
                <a:off x="5206628" y="5125888"/>
                <a:ext cx="6452344" cy="1200329"/>
              </a:xfrm>
              <a:prstGeom prst="rect">
                <a:avLst/>
              </a:prstGeom>
              <a:solidFill>
                <a:schemeClr val="accent4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FI" sz="2400" b="1" dirty="0"/>
                  <a:t>IceCat-1: </a:t>
                </a:r>
                <a14:m>
                  <m:oMath xmlns:m="http://schemas.openxmlformats.org/officeDocument/2006/math">
                    <m:r>
                      <a:rPr lang="en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~350</m:t>
                    </m:r>
                  </m:oMath>
                </a14:m>
                <a:r>
                  <a:rPr lang="en-FI" sz="2400" dirty="0"/>
                  <a:t> candidate events</a:t>
                </a:r>
              </a:p>
              <a:p>
                <a14:m>
                  <m:oMath xmlns:m="http://schemas.openxmlformats.org/officeDocument/2006/math">
                    <m:r>
                      <a:rPr lang="en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FI" sz="2400" dirty="0"/>
                  <a:t> Large spatial errors (median of </a:t>
                </a:r>
                <a14:m>
                  <m:oMath xmlns:m="http://schemas.openxmlformats.org/officeDocument/2006/math">
                    <m:r>
                      <a:rPr lang="en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7 </m:t>
                    </m:r>
                    <m:sSup>
                      <m:sSupPr>
                        <m:ctrlPr>
                          <a:rPr lang="en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FI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deg</m:t>
                        </m:r>
                      </m:e>
                      <m:sup>
                        <m:r>
                          <a:rPr lang="en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FI" sz="2400" dirty="0">
                    <a:ea typeface="Cambria Math" panose="020405030504060302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FI" sz="2400" dirty="0"/>
                  <a:t> Strong background (</a:t>
                </a:r>
                <a14:m>
                  <m:oMath xmlns:m="http://schemas.openxmlformats.org/officeDocument/2006/math">
                    <m:r>
                      <a:rPr lang="en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FI" sz="2400" dirty="0"/>
                  <a:t> 50% are atmospheric)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2E60FC-03C4-12D9-3EFF-3AE782F22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628" y="5125888"/>
                <a:ext cx="6452344" cy="1200329"/>
              </a:xfrm>
              <a:prstGeom prst="rect">
                <a:avLst/>
              </a:prstGeom>
              <a:blipFill>
                <a:blip r:embed="rId5"/>
                <a:stretch>
                  <a:fillRect l="-1416" t="-4061" r="-661" b="-106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E5B42A-6CE9-BAD2-DA15-C8D9B9DFC085}"/>
                  </a:ext>
                </a:extLst>
              </p:cNvPr>
              <p:cNvSpPr txBox="1"/>
              <p:nvPr/>
            </p:nvSpPr>
            <p:spPr>
              <a:xfrm>
                <a:off x="9427040" y="4061567"/>
                <a:ext cx="2363019" cy="40011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4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FI" sz="2000" b="0" i="0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a:rPr lang="en-FI" sz="2000" b="0" i="0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FI" sz="200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FI" sz="2000" b="0" i="1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100−1000</m:t>
                    </m:r>
                  </m:oMath>
                </a14:m>
                <a:r>
                  <a:rPr lang="en-FI" sz="2000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 TeV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E5B42A-6CE9-BAD2-DA15-C8D9B9DFC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40" y="4061567"/>
                <a:ext cx="2363019" cy="400110"/>
              </a:xfrm>
              <a:prstGeom prst="rect">
                <a:avLst/>
              </a:prstGeom>
              <a:blipFill>
                <a:blip r:embed="rId6"/>
                <a:stretch>
                  <a:fillRect t="-4412" r="-1795" b="-25000"/>
                </a:stretch>
              </a:blipFill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F596E46-ABD0-679E-C621-291135ACC27F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5EAAD2-4FCE-2D78-56CD-91F404BD4E2E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EA24A7C7-8590-68AF-8824-299392A2D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2A354-960E-C386-B72A-28250D65CA42}"/>
              </a:ext>
            </a:extLst>
          </p:cNvPr>
          <p:cNvSpPr txBox="1"/>
          <p:nvPr/>
        </p:nvSpPr>
        <p:spPr>
          <a:xfrm>
            <a:off x="5263339" y="3838981"/>
            <a:ext cx="14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800" dirty="0"/>
              <a:t>Sky map</a:t>
            </a:r>
          </a:p>
        </p:txBody>
      </p:sp>
    </p:spTree>
    <p:extLst>
      <p:ext uri="{BB962C8B-B14F-4D97-AF65-F5344CB8AC3E}">
        <p14:creationId xmlns:p14="http://schemas.microsoft.com/office/powerpoint/2010/main" val="290942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8BDFA-9B0C-696E-CA46-B56B26A50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lanet and a planet in space&#10;&#10;Description automatically generated with low confidence">
            <a:extLst>
              <a:ext uri="{FF2B5EF4-FFF2-40B4-BE49-F238E27FC236}">
                <a16:creationId xmlns:a16="http://schemas.microsoft.com/office/drawing/2014/main" id="{1D346E88-3B59-5009-3AC1-F5D3693FF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81" y="2205872"/>
            <a:ext cx="5049520" cy="33806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D3568C-A944-AEFF-F9C0-3DE291A27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SMBH-powered jets are a source candidate...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729088-81B3-9168-574A-2692C3ED8D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304281" cy="4351338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rgbClr val="FFC000"/>
                    </a:solidFill>
                  </a:rPr>
                  <a:t>Blazars</a:t>
                </a:r>
                <a:r>
                  <a:rPr lang="en-FI" dirty="0">
                    <a:solidFill>
                      <a:schemeClr val="bg1"/>
                    </a:solidFill>
                  </a:rPr>
                  <a:t> are AGN jets pointed to Earth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Bright in all bands of the EM spectrum</a:t>
                </a:r>
              </a:p>
              <a:p>
                <a:r>
                  <a:rPr lang="en-FI" b="1" dirty="0">
                    <a:solidFill>
                      <a:schemeClr val="bg1"/>
                    </a:solidFill>
                  </a:rPr>
                  <a:t>Radio</a:t>
                </a:r>
                <a14:m>
                  <m:oMath xmlns:m="http://schemas.openxmlformats.org/officeDocument/2006/math">
                    <m:r>
                      <a:rPr lang="en-FI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FI" b="1" dirty="0">
                    <a:solidFill>
                      <a:schemeClr val="bg1"/>
                    </a:solidFill>
                  </a:rPr>
                  <a:t>X-rays</a:t>
                </a:r>
                <a:r>
                  <a:rPr lang="en-FI" dirty="0">
                    <a:solidFill>
                      <a:schemeClr val="bg1"/>
                    </a:solidFill>
                  </a:rPr>
                  <a:t>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Leptonic synchrotron emission</a:t>
                </a:r>
              </a:p>
              <a:p>
                <a:r>
                  <a:rPr lang="en-FI" b="1" dirty="0">
                    <a:solidFill>
                      <a:schemeClr val="bg1"/>
                    </a:solidFill>
                  </a:rPr>
                  <a:t>X-rays</a:t>
                </a:r>
                <a14:m>
                  <m:oMath xmlns:m="http://schemas.openxmlformats.org/officeDocument/2006/math">
                    <m:r>
                      <a:rPr lang="en-FI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FI" b="1" dirty="0">
                    <a:solidFill>
                      <a:schemeClr val="bg1"/>
                    </a:solidFill>
                  </a:rPr>
                  <a:t>TeV-</a:t>
                </a:r>
                <a14:m>
                  <m:oMath xmlns:m="http://schemas.openxmlformats.org/officeDocument/2006/math">
                    <m:r>
                      <a:rPr lang="en-FI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FI" b="1" dirty="0">
                    <a:solidFill>
                      <a:schemeClr val="bg1"/>
                    </a:solidFill>
                  </a:rPr>
                  <a:t>-rays</a:t>
                </a:r>
                <a:r>
                  <a:rPr lang="en-FI" dirty="0">
                    <a:solidFill>
                      <a:schemeClr val="bg1"/>
                    </a:solidFill>
                  </a:rPr>
                  <a:t>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FI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Mainly leptonic inverse-Compton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Possibly some hadronic emission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Hadronic emissions 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Neutrinos 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729088-81B3-9168-574A-2692C3ED8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304281" cy="4351338"/>
              </a:xfrm>
              <a:blipFill>
                <a:blip r:embed="rId4"/>
                <a:stretch>
                  <a:fillRect l="-1741" t="-238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C2D3586-E84A-DAC8-5833-E4DAE7F66CCD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3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CE6094-9FB1-1657-C03C-0CEDD3F2434D}"/>
              </a:ext>
            </a:extLst>
          </p:cNvPr>
          <p:cNvSpPr txBox="1"/>
          <p:nvPr/>
        </p:nvSpPr>
        <p:spPr>
          <a:xfrm>
            <a:off x="10901262" y="2205872"/>
            <a:ext cx="12907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</a:rPr>
              <a:t>Image credit: </a:t>
            </a:r>
            <a:r>
              <a:rPr lang="en-GB" sz="700" dirty="0" err="1">
                <a:solidFill>
                  <a:schemeClr val="bg1"/>
                </a:solidFill>
              </a:rPr>
              <a:t>IceCube</a:t>
            </a:r>
            <a:r>
              <a:rPr lang="en-GB" sz="700" dirty="0">
                <a:solidFill>
                  <a:schemeClr val="bg1"/>
                </a:solidFill>
              </a:rPr>
              <a:t>/NASA</a:t>
            </a:r>
            <a:endParaRPr lang="en-FI" sz="7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12972C6-423A-3AD5-6D9E-48ACBCD6B2CE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8FAF972F-9E43-77DB-1252-FA3213C5B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DD8F4-7B15-8332-4CE4-A4348A3EE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AA467-1143-735C-5A18-BC2C81F7C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Spatial </a:t>
            </a:r>
            <a:r>
              <a:rPr lang="en-FI" dirty="0">
                <a:solidFill>
                  <a:schemeClr val="bg1"/>
                </a:solidFill>
              </a:rPr>
              <a:t>a</a:t>
            </a:r>
            <a:r>
              <a:rPr lang="en-US" dirty="0" err="1">
                <a:solidFill>
                  <a:schemeClr val="bg1"/>
                </a:solidFill>
              </a:rPr>
              <a:t>ssociation</a:t>
            </a:r>
            <a:r>
              <a:rPr lang="en-US" dirty="0">
                <a:solidFill>
                  <a:schemeClr val="bg1"/>
                </a:solidFill>
              </a:rPr>
              <a:t> of </a:t>
            </a:r>
            <a:r>
              <a:rPr lang="en-FI" dirty="0">
                <a:solidFill>
                  <a:schemeClr val="bg1"/>
                </a:solidFill>
              </a:rPr>
              <a:t>blazars &amp; neutrinos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FC5042-0290-3B64-26FF-BBC7936012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54791"/>
                <a:ext cx="5157247" cy="4022172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Spatial associations are rather weak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FI" dirty="0">
                    <a:solidFill>
                      <a:schemeClr val="bg1"/>
                    </a:solidFill>
                  </a:rPr>
                  <a:t>(only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)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Likely due to the observational limitations of the neutrino data</a:t>
                </a:r>
              </a:p>
              <a:p>
                <a:r>
                  <a:rPr lang="en-FI" dirty="0">
                    <a:solidFill>
                      <a:srgbClr val="FFC000"/>
                    </a:solidFill>
                  </a:rPr>
                  <a:t>Neutrino arrival times are key </a:t>
                </a:r>
                <a:r>
                  <a:rPr lang="en-FI" dirty="0">
                    <a:solidFill>
                      <a:schemeClr val="bg1"/>
                    </a:solidFill>
                  </a:rPr>
                  <a:t>for boosting detection power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FC5042-0290-3B64-26FF-BBC7936012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54791"/>
                <a:ext cx="5157247" cy="4022172"/>
              </a:xfrm>
              <a:blipFill>
                <a:blip r:embed="rId3"/>
                <a:stretch>
                  <a:fillRect l="-2128" t="-2576" r="-200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13A45C5-1E1B-CB9A-F602-14C0E2F07F3D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4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5" name="Picture 4" descr="A diagram of a star&#10;&#10;AI-generated content may be incorrect.">
            <a:extLst>
              <a:ext uri="{FF2B5EF4-FFF2-40B4-BE49-F238E27FC236}">
                <a16:creationId xmlns:a16="http://schemas.microsoft.com/office/drawing/2014/main" id="{5EBACC42-02F4-D48E-8568-26D4E91D28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8"/>
          <a:stretch>
            <a:fillRect/>
          </a:stretch>
        </p:blipFill>
        <p:spPr>
          <a:xfrm>
            <a:off x="6096000" y="1738548"/>
            <a:ext cx="6059365" cy="4022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790382-424A-C761-402C-80EDD71AEB2B}"/>
              </a:ext>
            </a:extLst>
          </p:cNvPr>
          <p:cNvSpPr txBox="1"/>
          <p:nvPr/>
        </p:nvSpPr>
        <p:spPr>
          <a:xfrm>
            <a:off x="10552234" y="1738546"/>
            <a:ext cx="1603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Plavin et al. (2020)</a:t>
            </a:r>
            <a:endParaRPr lang="en-FI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A8EE66-8EA2-1D34-AEEF-CC791EF4C637}"/>
              </a:ext>
            </a:extLst>
          </p:cNvPr>
          <p:cNvSpPr txBox="1"/>
          <p:nvPr/>
        </p:nvSpPr>
        <p:spPr>
          <a:xfrm>
            <a:off x="6096000" y="1738547"/>
            <a:ext cx="3825663" cy="30777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Spatial association of blazars and HE neutrinos</a:t>
            </a:r>
            <a:endParaRPr lang="en-FI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45F28C-CCB8-0B3C-34B2-9D1FA93A55BA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39ABBB9B-6302-3FDE-B697-406F9D5AB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34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D62BB-1A76-9C0B-2431-2ECD76749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98F30-9FC0-1992-10DB-977E9CD4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81355" cy="1325563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Spatio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FI" dirty="0">
                <a:solidFill>
                  <a:schemeClr val="bg1"/>
                </a:solidFill>
              </a:rPr>
              <a:t>t</a:t>
            </a:r>
            <a:r>
              <a:rPr lang="en-US" dirty="0" err="1">
                <a:solidFill>
                  <a:schemeClr val="bg1"/>
                </a:solidFill>
              </a:rPr>
              <a:t>emporal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a</a:t>
            </a:r>
            <a:r>
              <a:rPr lang="en-US" dirty="0" err="1">
                <a:solidFill>
                  <a:schemeClr val="bg1"/>
                </a:solidFill>
              </a:rPr>
              <a:t>ssoc</a:t>
            </a:r>
            <a:r>
              <a:rPr lang="en-FI" dirty="0">
                <a:solidFill>
                  <a:schemeClr val="bg1"/>
                </a:solidFill>
              </a:rPr>
              <a:t>. of blazars &amp; neutrinos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DDA5C8-1ED3-B8CF-1507-CF91DEF1F0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786120" cy="360477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Assume</a:t>
                </a:r>
                <a:r>
                  <a:rPr lang="en-FI" dirty="0">
                    <a:solidFill>
                      <a:schemeClr val="bg1"/>
                    </a:solidFill>
                  </a:rPr>
                  <a:t>: EM flare 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Neutrino flare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Studies from our group: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err="1">
                    <a:solidFill>
                      <a:srgbClr val="CCFFFF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Hovatta</a:t>
                </a:r>
                <a:r>
                  <a:rPr lang="en-US" dirty="0">
                    <a:solidFill>
                      <a:srgbClr val="CCFFFF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al. (2021</a:t>
                </a:r>
                <a:r>
                  <a:rPr lang="en-FI" dirty="0">
                    <a:solidFill>
                      <a:srgbClr val="CCFFFF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)</a:t>
                </a:r>
                <a:r>
                  <a:rPr lang="en-US" dirty="0">
                    <a:solidFill>
                      <a:srgbClr val="CCFFFF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>
                  <a:solidFill>
                    <a:srgbClr val="CCFFFF"/>
                  </a:solidFill>
                </a:endParaRP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FI" dirty="0">
                    <a:solidFill>
                      <a:schemeClr val="bg1"/>
                    </a:solidFill>
                  </a:rPr>
                  <a:t>56 neutrinos  VS  </a:t>
                </a:r>
                <a:r>
                  <a:rPr lang="en-US" dirty="0">
                    <a:solidFill>
                      <a:schemeClr val="bg1"/>
                    </a:solidFill>
                  </a:rPr>
                  <a:t>~1200 blazars</a:t>
                </a:r>
                <a:r>
                  <a:rPr lang="en-FI" dirty="0">
                    <a:solidFill>
                      <a:schemeClr val="bg1"/>
                    </a:solidFill>
                  </a:rPr>
                  <a:t> in radio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correlation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Kouch et al. (2024)</a:t>
                </a:r>
                <a:endParaRPr 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bg1"/>
                    </a:solidFill>
                  </a:rPr>
                  <a:t>283 </a:t>
                </a:r>
                <a:r>
                  <a:rPr lang="en-FI" dirty="0">
                    <a:solidFill>
                      <a:schemeClr val="bg1"/>
                    </a:solidFill>
                  </a:rPr>
                  <a:t>neutrinos (IceCat-1)  VS 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US" dirty="0">
                    <a:solidFill>
                      <a:schemeClr val="bg1"/>
                    </a:solidFill>
                  </a:rPr>
                  <a:t>~1200 blazars</a:t>
                </a:r>
                <a:r>
                  <a:rPr lang="en-FI" dirty="0">
                    <a:solidFill>
                      <a:schemeClr val="bg1"/>
                    </a:solidFill>
                  </a:rPr>
                  <a:t> in radio and optical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2</a:t>
                </a:r>
                <a:r>
                  <a:rPr lang="en-FI" dirty="0">
                    <a:solidFill>
                      <a:schemeClr val="bg1"/>
                    </a:solidFill>
                  </a:rPr>
                  <a:t>.2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 correlation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DDA5C8-1ED3-B8CF-1507-CF91DEF1F0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786120" cy="3604778"/>
              </a:xfrm>
              <a:blipFill>
                <a:blip r:embed="rId5"/>
                <a:stretch>
                  <a:fillRect l="-1897" t="-2872" r="-147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3298856-56A7-F4D7-BA35-62A0CEA3C985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5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4" name="Picture 3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5AA1AFBD-DC56-05C2-42E7-BAEACA66E0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320" y="1825624"/>
            <a:ext cx="5473935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ED69C6-2DE5-DECA-0124-3E164AC14C60}"/>
              </a:ext>
            </a:extLst>
          </p:cNvPr>
          <p:cNvSpPr txBox="1"/>
          <p:nvPr/>
        </p:nvSpPr>
        <p:spPr>
          <a:xfrm>
            <a:off x="10472617" y="1766192"/>
            <a:ext cx="1625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Kouch et al. (2024)</a:t>
            </a:r>
            <a:endParaRPr lang="en-FI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5A7E5E-E711-B180-60B4-04DF38CA1FA8}"/>
              </a:ext>
            </a:extLst>
          </p:cNvPr>
          <p:cNvSpPr txBox="1"/>
          <p:nvPr/>
        </p:nvSpPr>
        <p:spPr>
          <a:xfrm>
            <a:off x="7117699" y="1948995"/>
            <a:ext cx="773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RADIO</a:t>
            </a:r>
            <a:endParaRPr lang="en-FI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711339-5349-ADC0-43D1-9A94BAED3D7E}"/>
              </a:ext>
            </a:extLst>
          </p:cNvPr>
          <p:cNvSpPr txBox="1"/>
          <p:nvPr/>
        </p:nvSpPr>
        <p:spPr>
          <a:xfrm>
            <a:off x="7117699" y="3355420"/>
            <a:ext cx="96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OPTICAL</a:t>
            </a:r>
            <a:endParaRPr lang="en-FI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0A2DD0-82A3-5946-986D-53CF69773C1A}"/>
              </a:ext>
            </a:extLst>
          </p:cNvPr>
          <p:cNvSpPr txBox="1"/>
          <p:nvPr/>
        </p:nvSpPr>
        <p:spPr>
          <a:xfrm>
            <a:off x="7117699" y="4761845"/>
            <a:ext cx="1254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dirty="0"/>
              <a:t>LONG TERM</a:t>
            </a:r>
            <a:r>
              <a:rPr lang="en-US" sz="1600" dirty="0"/>
              <a:t> OPTICAL</a:t>
            </a:r>
            <a:endParaRPr lang="en-FI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666F8-1356-734D-54BE-DD806BAF67F5}"/>
              </a:ext>
            </a:extLst>
          </p:cNvPr>
          <p:cNvSpPr txBox="1"/>
          <p:nvPr/>
        </p:nvSpPr>
        <p:spPr>
          <a:xfrm>
            <a:off x="410051" y="5565340"/>
            <a:ext cx="6134756" cy="46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FI" sz="2400" dirty="0" err="1">
                <a:solidFill>
                  <a:schemeClr val="bg1"/>
                </a:solidFill>
              </a:rPr>
              <a:t>Spatio</a:t>
            </a:r>
            <a:r>
              <a:rPr lang="en-FI" sz="2400" dirty="0">
                <a:solidFill>
                  <a:schemeClr val="bg1"/>
                </a:solidFill>
              </a:rPr>
              <a:t>-temporal correlations are also weak...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E13DB7-F1AF-48FF-60D9-AE47B3F727D6}"/>
              </a:ext>
            </a:extLst>
          </p:cNvPr>
          <p:cNvSpPr txBox="1"/>
          <p:nvPr/>
        </p:nvSpPr>
        <p:spPr>
          <a:xfrm>
            <a:off x="8559798" y="1497608"/>
            <a:ext cx="1773242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FI" sz="2400" dirty="0"/>
              <a:t>J0211+1051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AA29679-DE14-244A-B8D6-C1481ECCF65A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28B84C85-0B7E-9A03-4B2F-2E339BBB0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59735-FCF2-433D-0359-14F0698AF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showing different colored dots&#10;&#10;AI-generated content may be incorrect.">
            <a:extLst>
              <a:ext uri="{FF2B5EF4-FFF2-40B4-BE49-F238E27FC236}">
                <a16:creationId xmlns:a16="http://schemas.microsoft.com/office/drawing/2014/main" id="{8C1E0979-5EFC-A4A5-85C6-D21759B45D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497" y="4127080"/>
            <a:ext cx="5434013" cy="228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4C325-37E0-D1A9-D244-35E306E1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Pushing the detection power to the limit!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C00C0-9CBD-0315-F136-B2174AC62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45637"/>
            <a:ext cx="5334001" cy="36675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chemeClr val="bg1"/>
                </a:solidFill>
              </a:rPr>
              <a:t>More blazars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C</a:t>
            </a:r>
            <a:r>
              <a:rPr lang="en-US" dirty="0" err="1">
                <a:solidFill>
                  <a:schemeClr val="bg1"/>
                </a:solidFill>
              </a:rPr>
              <a:t>ompiled</a:t>
            </a:r>
            <a:r>
              <a:rPr lang="en-US" dirty="0">
                <a:solidFill>
                  <a:schemeClr val="bg1"/>
                </a:solidFill>
              </a:rPr>
              <a:t> the largest blazar catalog to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date: </a:t>
            </a:r>
            <a:r>
              <a:rPr lang="en-US" b="1" dirty="0">
                <a:solidFill>
                  <a:schemeClr val="bg1"/>
                </a:solidFill>
              </a:rPr>
              <a:t>CAZ catalog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chemeClr val="bg1"/>
                </a:solidFill>
              </a:rPr>
              <a:t>Longer </a:t>
            </a:r>
            <a:r>
              <a:rPr lang="en-FI" b="1" dirty="0">
                <a:solidFill>
                  <a:schemeClr val="bg1"/>
                </a:solidFill>
              </a:rPr>
              <a:t>&amp;</a:t>
            </a:r>
            <a:r>
              <a:rPr lang="en-US" b="1" dirty="0">
                <a:solidFill>
                  <a:schemeClr val="bg1"/>
                </a:solidFill>
              </a:rPr>
              <a:t> denser light curves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Collected </a:t>
            </a:r>
            <a:r>
              <a:rPr lang="en-US" dirty="0">
                <a:solidFill>
                  <a:schemeClr val="bg1"/>
                </a:solidFill>
              </a:rPr>
              <a:t>all-sky survey</a:t>
            </a:r>
            <a:r>
              <a:rPr lang="en-FI" dirty="0">
                <a:solidFill>
                  <a:schemeClr val="bg1"/>
                </a:solidFill>
              </a:rPr>
              <a:t> data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FI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FI" b="1" dirty="0">
                <a:solidFill>
                  <a:schemeClr val="bg1"/>
                </a:solidFill>
              </a:rPr>
              <a:t>Optimized search statistics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FI" dirty="0">
                <a:solidFill>
                  <a:schemeClr val="bg1"/>
                </a:solidFill>
              </a:rPr>
              <a:t>Performed extensive Monte Carlo simulations </a:t>
            </a:r>
            <a:r>
              <a:rPr lang="en-US" dirty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(2025)</a:t>
            </a:r>
            <a:endParaRPr lang="en-FI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BE18E0-D521-7093-23F9-2FF06D097DC4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6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10" name="Picture 9" descr="A black and white image of dots&#10;&#10;AI-generated content may be incorrect.">
            <a:extLst>
              <a:ext uri="{FF2B5EF4-FFF2-40B4-BE49-F238E27FC236}">
                <a16:creationId xmlns:a16="http://schemas.microsoft.com/office/drawing/2014/main" id="{DC9A1A26-9216-ED7E-8F7A-BC5213163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497" y="1740680"/>
            <a:ext cx="5434013" cy="23615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68F93D-0210-977E-BF90-CB0D2A197945}"/>
              </a:ext>
            </a:extLst>
          </p:cNvPr>
          <p:cNvSpPr txBox="1"/>
          <p:nvPr/>
        </p:nvSpPr>
        <p:spPr>
          <a:xfrm>
            <a:off x="6951673" y="1301705"/>
            <a:ext cx="41196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7918 sources</a:t>
            </a:r>
            <a:r>
              <a:rPr lang="en-FI" sz="2000" dirty="0">
                <a:solidFill>
                  <a:schemeClr val="bg1"/>
                </a:solidFill>
              </a:rPr>
              <a:t> - 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</a:t>
            </a:r>
            <a:r>
              <a:rPr lang="en-FI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(2026a)</a:t>
            </a:r>
            <a:endParaRPr lang="en-FI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E40290-1200-CF96-8485-14FC64B11AD2}"/>
              </a:ext>
            </a:extLst>
          </p:cNvPr>
          <p:cNvSpPr txBox="1"/>
          <p:nvPr/>
        </p:nvSpPr>
        <p:spPr>
          <a:xfrm>
            <a:off x="7023386" y="4817983"/>
            <a:ext cx="3317318" cy="369332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Example CAZ</a:t>
            </a:r>
            <a:r>
              <a:rPr lang="en-FI" dirty="0">
                <a:solidFill>
                  <a:schemeClr val="tx1"/>
                </a:solidFill>
              </a:rPr>
              <a:t> optical</a:t>
            </a:r>
            <a:r>
              <a:rPr lang="en-US" dirty="0">
                <a:solidFill>
                  <a:schemeClr val="tx1"/>
                </a:solidFill>
              </a:rPr>
              <a:t> light curve</a:t>
            </a:r>
            <a:endParaRPr lang="en-FI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9A9B3E-0000-825B-1028-69E4A2AA2BCA}"/>
              </a:ext>
            </a:extLst>
          </p:cNvPr>
          <p:cNvSpPr txBox="1"/>
          <p:nvPr/>
        </p:nvSpPr>
        <p:spPr>
          <a:xfrm>
            <a:off x="838199" y="1690688"/>
            <a:ext cx="3506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>
                <a:solidFill>
                  <a:schemeClr val="bg1"/>
                </a:solidFill>
              </a:rPr>
              <a:t>(we focus on the optical band)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0EB9BAD-158E-3C71-2C95-57E79F8F5BA5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DCF5739C-4360-A2BC-054B-6B3A5EA99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05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AA65F-56F2-27F4-B467-13C849A17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 shot of a diagram&#10;&#10;AI-generated content may be incorrect.">
            <a:extLst>
              <a:ext uri="{FF2B5EF4-FFF2-40B4-BE49-F238E27FC236}">
                <a16:creationId xmlns:a16="http://schemas.microsoft.com/office/drawing/2014/main" id="{07C1ACAC-D0EE-5B60-36E8-35E181796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5" y="1880511"/>
            <a:ext cx="7381875" cy="36909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73A2F-DA99-560D-5D23-98F41BD9C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FI" dirty="0">
                <a:solidFill>
                  <a:schemeClr val="bg1"/>
                </a:solidFill>
              </a:rPr>
              <a:t>ceCat-1 neutrinos vs CAZ blazar light curves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1F4822-E69E-910E-DDAE-203F26A595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225040"/>
                <a:ext cx="7381875" cy="3639048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Blazars:</a:t>
                </a:r>
              </a:p>
              <a:p>
                <a:pPr lvl="1"/>
                <a:r>
                  <a:rPr lang="en-FI" dirty="0">
                    <a:solidFill>
                      <a:schemeClr val="bg1"/>
                    </a:solidFill>
                  </a:rPr>
                  <a:t>Radio-selected (RFC):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	3225 sources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-ray-selected (4LAC):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	3814 sources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Neutrinos:</a:t>
                </a:r>
              </a:p>
              <a:p>
                <a:pPr lvl="1"/>
                <a:r>
                  <a:rPr lang="en-FI" dirty="0">
                    <a:solidFill>
                      <a:schemeClr val="bg1"/>
                    </a:solidFill>
                  </a:rPr>
                  <a:t>Updated IceCat1+: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	356 events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1F4822-E69E-910E-DDAE-203F26A595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225040"/>
                <a:ext cx="7381875" cy="3639048"/>
              </a:xfrm>
              <a:blipFill>
                <a:blip r:embed="rId4"/>
                <a:stretch>
                  <a:fillRect l="-1488" t="-28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9AEE915-A602-D214-9A6B-857F54327DF0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7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B19A9E-5018-3849-26CB-9B0785DBE659}"/>
              </a:ext>
            </a:extLst>
          </p:cNvPr>
          <p:cNvSpPr txBox="1"/>
          <p:nvPr/>
        </p:nvSpPr>
        <p:spPr>
          <a:xfrm>
            <a:off x="6157879" y="5613489"/>
            <a:ext cx="4795215" cy="830997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We count the spatial associations coinciding with major optical flares</a:t>
            </a:r>
            <a:endParaRPr lang="en-FI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241EDF-18E7-938B-9C1B-2957B5D45D11}"/>
              </a:ext>
            </a:extLst>
          </p:cNvPr>
          <p:cNvSpPr txBox="1"/>
          <p:nvPr/>
        </p:nvSpPr>
        <p:spPr>
          <a:xfrm>
            <a:off x="7367832" y="1452611"/>
            <a:ext cx="2375310" cy="4001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FI" sz="20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Kouch et al. (2026b)</a:t>
            </a:r>
            <a:endParaRPr lang="en-FI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0A64BBA-4387-6BDB-A50F-2CB94F0FC8CC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091CF2F3-F804-AFC7-DF03-EFF4A4CC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95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82912-E68C-8BF7-F443-B5FF4CDC5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diagram of a graph&#10;&#10;AI-generated content may be incorrect.">
            <a:extLst>
              <a:ext uri="{FF2B5EF4-FFF2-40B4-BE49-F238E27FC236}">
                <a16:creationId xmlns:a16="http://schemas.microsoft.com/office/drawing/2014/main" id="{D42149CA-628E-8E51-D686-33F4C8CDC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158" y="3396457"/>
            <a:ext cx="5600700" cy="2800350"/>
          </a:xfrm>
          <a:prstGeom prst="rect">
            <a:avLst/>
          </a:prstGeom>
        </p:spPr>
      </p:pic>
      <p:pic>
        <p:nvPicPr>
          <p:cNvPr id="28" name="Picture 2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14F2647-0DC7-4CA3-BF29-0497DCEAF3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1" y="472004"/>
            <a:ext cx="5600699" cy="2800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7827CB-C71B-9B28-8EA3-049A8F6D0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Results...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62608F-E7A7-3F63-3101-495D319F6D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80323"/>
                <a:ext cx="5286376" cy="4541157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Overall significance remains rather weak (</a:t>
                </a:r>
                <a14:m>
                  <m:oMath xmlns:m="http://schemas.openxmlformats.org/officeDocument/2006/math">
                    <m:r>
                      <a:rPr lang="en-FI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FI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FI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64</m:t>
                    </m:r>
                    <m:r>
                      <a:rPr lang="en-FI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FI" dirty="0">
                    <a:solidFill>
                      <a:srgbClr val="FFC000"/>
                    </a:solidFill>
                  </a:rPr>
                  <a:t>; post-trial</a:t>
                </a:r>
                <a:r>
                  <a:rPr lang="en-FI" dirty="0">
                    <a:solidFill>
                      <a:schemeClr val="bg1"/>
                    </a:solidFill>
                  </a:rPr>
                  <a:t>)</a:t>
                </a:r>
              </a:p>
              <a:p>
                <a:endParaRPr lang="en-FI" dirty="0">
                  <a:solidFill>
                    <a:schemeClr val="bg1"/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Driven by two associations: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dirty="0">
                    <a:solidFill>
                      <a:schemeClr val="bg1"/>
                    </a:solidFill>
                  </a:rPr>
                  <a:t>TXS 0506+056 and J0211+1051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62608F-E7A7-3F63-3101-495D319F6D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80323"/>
                <a:ext cx="5286376" cy="4541157"/>
              </a:xfrm>
              <a:blipFill>
                <a:blip r:embed="rId5"/>
                <a:stretch>
                  <a:fillRect l="-1959" t="-228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A1953CF-5F99-A486-4352-23ED46AEE954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8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541549-B3CD-6A39-6444-02F77767C865}"/>
              </a:ext>
            </a:extLst>
          </p:cNvPr>
          <p:cNvSpPr txBox="1"/>
          <p:nvPr/>
        </p:nvSpPr>
        <p:spPr>
          <a:xfrm>
            <a:off x="6124575" y="1502847"/>
            <a:ext cx="1584729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FI" dirty="0"/>
              <a:t>TXS 0506+056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78753D-A678-86A7-F7EF-9E96259F5C8A}"/>
              </a:ext>
            </a:extLst>
          </p:cNvPr>
          <p:cNvSpPr txBox="1"/>
          <p:nvPr/>
        </p:nvSpPr>
        <p:spPr>
          <a:xfrm>
            <a:off x="6124575" y="4549023"/>
            <a:ext cx="137249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FI" dirty="0"/>
              <a:t>J0211+1051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2A032E-7CC0-6E3D-C20C-276157BBEA4C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E9D600CB-E8A7-66D0-EBC8-0552A3B1B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E2D4B-5CD3-9015-8E77-F4D66E705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BCD05-EFE8-0792-1899-E36831CBA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72750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Fraction of neutrinos from blazar flares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8E009B-593F-CBD6-8F78-A37EEDCCB9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4983479" cy="4719638"/>
              </a:xfrm>
            </p:spPr>
            <p:txBody>
              <a:bodyPr>
                <a:normAutofit/>
              </a:bodyPr>
              <a:lstStyle/>
              <a:p>
                <a:r>
                  <a:rPr lang="en-FI" dirty="0">
                    <a:solidFill>
                      <a:schemeClr val="bg1"/>
                    </a:solidFill>
                  </a:rPr>
                  <a:t>Repeated our simulations from </a:t>
                </a:r>
                <a:r>
                  <a:rPr lang="en-US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Kouch et al. (2025)</a:t>
                </a:r>
                <a:r>
                  <a:rPr lang="en-FI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Incrementally increased the fraction of cosmic neutrinos from blazar flares (x-axis)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The observed significances suggest that </a:t>
                </a:r>
                <a14:m>
                  <m:oMath xmlns:m="http://schemas.openxmlformats.org/officeDocument/2006/math">
                    <m:r>
                      <a:rPr lang="en-FI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FI" i="1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8%</m:t>
                    </m:r>
                  </m:oMath>
                </a14:m>
                <a:r>
                  <a:rPr lang="en-FI" dirty="0">
                    <a:solidFill>
                      <a:srgbClr val="FFC000"/>
                    </a:solidFill>
                  </a:rPr>
                  <a:t> of cosmic neutrinos (</a:t>
                </a:r>
                <a14:m>
                  <m:oMath xmlns:m="http://schemas.openxmlformats.org/officeDocument/2006/math">
                    <m:r>
                      <a:rPr lang="en-FI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~100−1000</m:t>
                    </m:r>
                  </m:oMath>
                </a14:m>
                <a:r>
                  <a:rPr lang="en-FI" dirty="0">
                    <a:solidFill>
                      <a:srgbClr val="FFC000"/>
                    </a:solidFill>
                  </a:rPr>
                  <a:t> TeV) are from blazar optical flares</a:t>
                </a:r>
                <a:br>
                  <a:rPr lang="en-FI" dirty="0">
                    <a:solidFill>
                      <a:srgbClr val="FFC000"/>
                    </a:solidFill>
                  </a:rPr>
                </a:br>
                <a:br>
                  <a:rPr lang="en-FI" dirty="0">
                    <a:solidFill>
                      <a:srgbClr val="FFC000"/>
                    </a:solidFill>
                  </a:rPr>
                </a:br>
                <a:r>
                  <a:rPr lang="en-FI" sz="2400" i="1" dirty="0">
                    <a:solidFill>
                      <a:schemeClr val="bg1"/>
                    </a:solidFill>
                  </a:rPr>
                  <a:t>(consistent with the literature)</a:t>
                </a:r>
                <a:endParaRPr lang="en-FI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8E009B-593F-CBD6-8F78-A37EEDCCB9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4983479" cy="4719638"/>
              </a:xfrm>
              <a:blipFill>
                <a:blip r:embed="rId4"/>
                <a:stretch>
                  <a:fillRect l="-2203" t="-2194" r="-61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6470E23-2CB3-52CC-EFCA-DF4552430CF1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dirty="0">
                <a:solidFill>
                  <a:schemeClr val="bg1"/>
                </a:solidFill>
              </a:rPr>
              <a:t>9</a:t>
            </a:fld>
            <a:endParaRPr lang="en-FI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8D01D8-3AF6-0AA2-0F19-F9EA7F5FB9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679" y="1950720"/>
            <a:ext cx="6289041" cy="381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86F316-5019-EF27-5FCA-C4E05C2E57AF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8">
            <a:extLst>
              <a:ext uri="{FF2B5EF4-FFF2-40B4-BE49-F238E27FC236}">
                <a16:creationId xmlns:a16="http://schemas.microsoft.com/office/drawing/2014/main" id="{B511D24C-1D1A-EBA2-4479-D2D02F29C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6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3916</TotalTime>
  <Words>1651</Words>
  <Application>Microsoft Office PowerPoint</Application>
  <PresentationFormat>Widescreen</PresentationFormat>
  <Paragraphs>204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Cambria Math</vt:lpstr>
      <vt:lpstr>Wingdings</vt:lpstr>
      <vt:lpstr>Office Theme</vt:lpstr>
      <vt:lpstr>PowerPoint Presentation</vt:lpstr>
      <vt:lpstr>Mystery of cosmic high-energy neutrinos</vt:lpstr>
      <vt:lpstr>SMBH-powered jets are a source candidate...</vt:lpstr>
      <vt:lpstr>Spatial association of blazars &amp; neutrinos</vt:lpstr>
      <vt:lpstr>Spatio-temporal assoc. of blazars &amp; neutrinos </vt:lpstr>
      <vt:lpstr>Pushing the detection power to the limit!</vt:lpstr>
      <vt:lpstr>IceCat-1 neutrinos vs CAZ blazar light curves</vt:lpstr>
      <vt:lpstr>Results...</vt:lpstr>
      <vt:lpstr>Fraction of neutrinos from blazar flares</vt:lpstr>
      <vt:lpstr>Conclusions</vt:lpstr>
      <vt:lpstr>Conclusions</vt:lpstr>
      <vt:lpstr>Back up slides</vt:lpstr>
      <vt:lpstr>Neutrino spectrum as detected by IceCube</vt:lpstr>
      <vt:lpstr>PowerPoint Presentation</vt:lpstr>
      <vt:lpstr>Sketch of IceCube and muon-tracks</vt:lpstr>
      <vt:lpstr>Example of potential systematic errors...</vt:lpstr>
      <vt:lpstr>PowerPoint Presentation</vt:lpstr>
      <vt:lpstr>The need for an optimal test strategy</vt:lpstr>
      <vt:lpstr>Physical properties of neutrino-assoc. blazars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Pouya Kouch</dc:creator>
  <cp:lastModifiedBy>Pouya Kouch</cp:lastModifiedBy>
  <cp:revision>4</cp:revision>
  <dcterms:created xsi:type="dcterms:W3CDTF">2025-05-27T19:46:53Z</dcterms:created>
  <dcterms:modified xsi:type="dcterms:W3CDTF">2026-05-23T07:57:38Z</dcterms:modified>
</cp:coreProperties>
</file>