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Lst>
  <p:sldSz cy="5143500" cx="9144000"/>
  <p:notesSz cx="6858000" cy="9144000"/>
  <p:embeddedFontLst>
    <p:embeddedFont>
      <p:font typeface="Roboto"/>
      <p:regular r:id="rId36"/>
      <p:bold r:id="rId37"/>
      <p:italic r:id="rId38"/>
      <p:boldItalic r:id="rId39"/>
    </p:embeddedFont>
    <p:embeddedFont>
      <p:font typeface="EB Garamond Medium"/>
      <p:regular r:id="rId40"/>
      <p:bold r:id="rId41"/>
      <p:italic r:id="rId42"/>
      <p:boldItalic r:id="rId43"/>
    </p:embeddedFont>
    <p:embeddedFont>
      <p:font typeface="EB Garamond"/>
      <p:regular r:id="rId44"/>
      <p:bold r:id="rId45"/>
      <p:italic r:id="rId46"/>
      <p:boldItalic r:id="rId47"/>
    </p:embeddedFont>
    <p:embeddedFont>
      <p:font typeface="Comfortaa"/>
      <p:regular r:id="rId48"/>
      <p:bold r:id="rId49"/>
    </p:embeddedFont>
    <p:embeddedFont>
      <p:font typeface="Big Shoulders"/>
      <p:regular r:id="rId50"/>
      <p:bold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52" roundtripDataSignature="AMtx7miR6PpCuShceYhqX7KKAqaTfYsz1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EBGaramondMedium-regular.fntdata"/><Relationship Id="rId42" Type="http://schemas.openxmlformats.org/officeDocument/2006/relationships/font" Target="fonts/EBGaramondMedium-italic.fntdata"/><Relationship Id="rId41" Type="http://schemas.openxmlformats.org/officeDocument/2006/relationships/font" Target="fonts/EBGaramondMedium-bold.fntdata"/><Relationship Id="rId44" Type="http://schemas.openxmlformats.org/officeDocument/2006/relationships/font" Target="fonts/EBGaramond-regular.fntdata"/><Relationship Id="rId43" Type="http://schemas.openxmlformats.org/officeDocument/2006/relationships/font" Target="fonts/EBGaramondMedium-boldItalic.fntdata"/><Relationship Id="rId46" Type="http://schemas.openxmlformats.org/officeDocument/2006/relationships/font" Target="fonts/EBGaramond-italic.fntdata"/><Relationship Id="rId45" Type="http://schemas.openxmlformats.org/officeDocument/2006/relationships/font" Target="fonts/EBGaramond-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Comfortaa-regular.fntdata"/><Relationship Id="rId47" Type="http://schemas.openxmlformats.org/officeDocument/2006/relationships/font" Target="fonts/EBGaramond-boldItalic.fntdata"/><Relationship Id="rId49" Type="http://schemas.openxmlformats.org/officeDocument/2006/relationships/font" Target="fonts/Comfortaa-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font" Target="fonts/Roboto-bold.fntdata"/><Relationship Id="rId36" Type="http://schemas.openxmlformats.org/officeDocument/2006/relationships/font" Target="fonts/Roboto-regular.fntdata"/><Relationship Id="rId39" Type="http://schemas.openxmlformats.org/officeDocument/2006/relationships/font" Target="fonts/Roboto-boldItalic.fntdata"/><Relationship Id="rId38" Type="http://schemas.openxmlformats.org/officeDocument/2006/relationships/font" Target="fonts/Roboto-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BigShoulders-bold.fntdata"/><Relationship Id="rId50" Type="http://schemas.openxmlformats.org/officeDocument/2006/relationships/font" Target="fonts/BigShoulders-regular.fntdata"/><Relationship Id="rId52" Type="http://customschemas.google.com/relationships/presentationmetadata" Target="meta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Google Shape;22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7" name="Google Shape;28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1" name="Google Shape;311;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3" name="Google Shape;32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4" name="Google Shape;33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caf7525ded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g3caf7525ded_0_1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8" name="Google Shape;34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3caf7525ded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0" name="Google Shape;360;g3caf7525ded_0_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g3cee9874b71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5" name="Google Shape;375;g3cee9874b71_0_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3caf7525ded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g3caf7525ded_0_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g3caf7525ded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2" name="Google Shape;422;g3caf7525ded_0_10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3caf7525ded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4" name="Google Shape;444;g3caf7525ded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g3cfdb39b847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8" name="Google Shape;458;g3cfdb39b847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7" name="Google Shape;47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7" name="Google Shape;487;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g3e0a765d9e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1" name="Google Shape;491;g3e0a765d9e4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2" name="Google Shape;12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e5250b8ade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 name="Google Shape;145;g3e5250b8ade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8" name="Google Shape;19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 name="Shape 9"/>
        <p:cNvGrpSpPr/>
        <p:nvPr/>
      </p:nvGrpSpPr>
      <p:grpSpPr>
        <a:xfrm>
          <a:off x="0" y="0"/>
          <a:ext cx="0" cy="0"/>
          <a:chOff x="0" y="0"/>
          <a:chExt cx="0" cy="0"/>
        </a:xfrm>
      </p:grpSpPr>
      <p:sp>
        <p:nvSpPr>
          <p:cNvPr id="10" name="Google Shape;10;p2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1" name="Google Shape;11;p2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2" name="Google Shape;12;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35"/>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35"/>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3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26"/>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56" name="Google Shape;56;p26"/>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37"/>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60" name="Google Shape;60;p3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3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63" name="Google Shape;63;p3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64" name="Google Shape;64;p3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3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67" name="Google Shape;67;p39"/>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68" name="Google Shape;68;p39"/>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69" name="Google Shape;69;p3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4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72" name="Google Shape;72;p4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41"/>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75" name="Google Shape;75;p41"/>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76" name="Google Shape;76;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42"/>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79" name="Google Shape;79;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43"/>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43"/>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83" name="Google Shape;83;p43"/>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43"/>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Clr>
                <a:schemeClr val="dk1"/>
              </a:buClr>
              <a:buSzPts val="1800"/>
              <a:buChar char="●"/>
              <a:defRPr>
                <a:solidFill>
                  <a:schemeClr val="dk1"/>
                </a:solidFill>
              </a:defRPr>
            </a:lvl1pPr>
            <a:lvl2pPr indent="-317500" lvl="1" marL="914400" algn="l">
              <a:lnSpc>
                <a:spcPct val="115000"/>
              </a:lnSpc>
              <a:spcBef>
                <a:spcPts val="0"/>
              </a:spcBef>
              <a:spcAft>
                <a:spcPts val="0"/>
              </a:spcAft>
              <a:buClr>
                <a:schemeClr val="dk1"/>
              </a:buClr>
              <a:buSzPts val="1400"/>
              <a:buChar char="○"/>
              <a:defRPr>
                <a:solidFill>
                  <a:schemeClr val="dk1"/>
                </a:solidFill>
              </a:defRPr>
            </a:lvl2pPr>
            <a:lvl3pPr indent="-317500" lvl="2" marL="1371600" algn="l">
              <a:lnSpc>
                <a:spcPct val="115000"/>
              </a:lnSpc>
              <a:spcBef>
                <a:spcPts val="0"/>
              </a:spcBef>
              <a:spcAft>
                <a:spcPts val="0"/>
              </a:spcAft>
              <a:buClr>
                <a:schemeClr val="dk1"/>
              </a:buClr>
              <a:buSzPts val="1400"/>
              <a:buChar char="■"/>
              <a:defRPr>
                <a:solidFill>
                  <a:schemeClr val="dk1"/>
                </a:solidFill>
              </a:defRPr>
            </a:lvl3pPr>
            <a:lvl4pPr indent="-317500" lvl="3" marL="1828800" algn="l">
              <a:lnSpc>
                <a:spcPct val="115000"/>
              </a:lnSpc>
              <a:spcBef>
                <a:spcPts val="0"/>
              </a:spcBef>
              <a:spcAft>
                <a:spcPts val="0"/>
              </a:spcAft>
              <a:buClr>
                <a:schemeClr val="dk1"/>
              </a:buClr>
              <a:buSzPts val="1400"/>
              <a:buChar char="●"/>
              <a:defRPr>
                <a:solidFill>
                  <a:schemeClr val="dk1"/>
                </a:solidFill>
              </a:defRPr>
            </a:lvl4pPr>
            <a:lvl5pPr indent="-317500" lvl="4" marL="2286000" algn="l">
              <a:lnSpc>
                <a:spcPct val="115000"/>
              </a:lnSpc>
              <a:spcBef>
                <a:spcPts val="0"/>
              </a:spcBef>
              <a:spcAft>
                <a:spcPts val="0"/>
              </a:spcAft>
              <a:buClr>
                <a:schemeClr val="dk1"/>
              </a:buClr>
              <a:buSzPts val="1400"/>
              <a:buChar char="○"/>
              <a:defRPr>
                <a:solidFill>
                  <a:schemeClr val="dk1"/>
                </a:solidFill>
              </a:defRPr>
            </a:lvl5pPr>
            <a:lvl6pPr indent="-317500" lvl="5" marL="2743200" algn="l">
              <a:lnSpc>
                <a:spcPct val="115000"/>
              </a:lnSpc>
              <a:spcBef>
                <a:spcPts val="0"/>
              </a:spcBef>
              <a:spcAft>
                <a:spcPts val="0"/>
              </a:spcAft>
              <a:buClr>
                <a:schemeClr val="dk1"/>
              </a:buClr>
              <a:buSzPts val="1400"/>
              <a:buChar char="■"/>
              <a:defRPr>
                <a:solidFill>
                  <a:schemeClr val="dk1"/>
                </a:solidFill>
              </a:defRPr>
            </a:lvl6pPr>
            <a:lvl7pPr indent="-317500" lvl="6" marL="3200400" algn="l">
              <a:lnSpc>
                <a:spcPct val="115000"/>
              </a:lnSpc>
              <a:spcBef>
                <a:spcPts val="0"/>
              </a:spcBef>
              <a:spcAft>
                <a:spcPts val="0"/>
              </a:spcAft>
              <a:buClr>
                <a:schemeClr val="dk1"/>
              </a:buClr>
              <a:buSzPts val="1400"/>
              <a:buChar char="●"/>
              <a:defRPr>
                <a:solidFill>
                  <a:schemeClr val="dk1"/>
                </a:solidFill>
              </a:defRPr>
            </a:lvl7pPr>
            <a:lvl8pPr indent="-317500" lvl="7" marL="3657600" algn="l">
              <a:lnSpc>
                <a:spcPct val="115000"/>
              </a:lnSpc>
              <a:spcBef>
                <a:spcPts val="0"/>
              </a:spcBef>
              <a:spcAft>
                <a:spcPts val="0"/>
              </a:spcAft>
              <a:buClr>
                <a:schemeClr val="dk1"/>
              </a:buClr>
              <a:buSzPts val="1400"/>
              <a:buChar char="○"/>
              <a:defRPr>
                <a:solidFill>
                  <a:schemeClr val="dk1"/>
                </a:solidFill>
              </a:defRPr>
            </a:lvl8pPr>
            <a:lvl9pPr indent="-317500" lvl="8" marL="4114800" algn="l">
              <a:lnSpc>
                <a:spcPct val="115000"/>
              </a:lnSpc>
              <a:spcBef>
                <a:spcPts val="0"/>
              </a:spcBef>
              <a:spcAft>
                <a:spcPts val="0"/>
              </a:spcAft>
              <a:buClr>
                <a:schemeClr val="dk1"/>
              </a:buClr>
              <a:buSzPts val="1400"/>
              <a:buChar char="■"/>
              <a:defRPr>
                <a:solidFill>
                  <a:schemeClr val="dk1"/>
                </a:solidFill>
              </a:defRPr>
            </a:lvl9pPr>
          </a:lstStyle>
          <a:p/>
        </p:txBody>
      </p:sp>
      <p:sp>
        <p:nvSpPr>
          <p:cNvPr id="85" name="Google Shape;85;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 name="Shape 13"/>
        <p:cNvGrpSpPr/>
        <p:nvPr/>
      </p:nvGrpSpPr>
      <p:grpSpPr>
        <a:xfrm>
          <a:off x="0" y="0"/>
          <a:ext cx="0" cy="0"/>
          <a:chOff x="0" y="0"/>
          <a:chExt cx="0" cy="0"/>
        </a:xfrm>
      </p:grpSpPr>
      <p:sp>
        <p:nvSpPr>
          <p:cNvPr id="14" name="Google Shape;14;p27"/>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5" name="Google Shape;15;p27"/>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6" name="Google Shape;16;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44"/>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88" name="Google Shape;88;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45"/>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91" name="Google Shape;91;p45"/>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92" name="Google Shape;92;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28"/>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2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2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29"/>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29"/>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2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3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3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31"/>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31"/>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3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32"/>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3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33"/>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33"/>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33"/>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33"/>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3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34"/>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3.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theme" Target="../theme/theme1.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2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blipFill>
          <a:blip r:embed="rId1">
            <a:alphaModFix/>
          </a:blip>
          <a:stretch>
            <a:fillRect/>
          </a:stretch>
        </a:blipFill>
      </p:bgPr>
    </p:bg>
    <p:spTree>
      <p:nvGrpSpPr>
        <p:cNvPr id="50" name="Shape 50"/>
        <p:cNvGrpSpPr/>
        <p:nvPr/>
      </p:nvGrpSpPr>
      <p:grpSpPr>
        <a:xfrm>
          <a:off x="0" y="0"/>
          <a:ext cx="0" cy="0"/>
          <a:chOff x="0" y="0"/>
          <a:chExt cx="0" cy="0"/>
        </a:xfrm>
      </p:grpSpPr>
      <p:sp>
        <p:nvSpPr>
          <p:cNvPr id="51" name="Google Shape;51;p2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52" name="Google Shape;52;p2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lt2"/>
              </a:buClr>
              <a:buSzPts val="1800"/>
              <a:buFont typeface="Arial"/>
              <a:buChar char="●"/>
              <a:defRPr b="0" i="0" sz="1800" u="none" cap="none" strike="noStrike">
                <a:solidFill>
                  <a:schemeClr val="lt2"/>
                </a:solidFill>
                <a:latin typeface="Arial"/>
                <a:ea typeface="Arial"/>
                <a:cs typeface="Arial"/>
                <a:sym typeface="Arial"/>
              </a:defRPr>
            </a:lvl1pPr>
            <a:lvl2pPr indent="-317500" lvl="1" marL="914400" marR="0" rtl="0" algn="l">
              <a:lnSpc>
                <a:spcPct val="115000"/>
              </a:lnSpc>
              <a:spcBef>
                <a:spcPts val="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2pPr>
            <a:lvl3pPr indent="-317500" lvl="2" marL="1371600" marR="0" rtl="0" algn="l">
              <a:lnSpc>
                <a:spcPct val="115000"/>
              </a:lnSpc>
              <a:spcBef>
                <a:spcPts val="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3pPr>
            <a:lvl4pPr indent="-317500" lvl="3" marL="1828800" marR="0" rtl="0" algn="l">
              <a:lnSpc>
                <a:spcPct val="115000"/>
              </a:lnSpc>
              <a:spcBef>
                <a:spcPts val="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4pPr>
            <a:lvl5pPr indent="-317500" lvl="4" marL="2286000" marR="0" rtl="0" algn="l">
              <a:lnSpc>
                <a:spcPct val="115000"/>
              </a:lnSpc>
              <a:spcBef>
                <a:spcPts val="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5pPr>
            <a:lvl6pPr indent="-317500" lvl="5" marL="2743200" marR="0" rtl="0" algn="l">
              <a:lnSpc>
                <a:spcPct val="115000"/>
              </a:lnSpc>
              <a:spcBef>
                <a:spcPts val="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6pPr>
            <a:lvl7pPr indent="-317500" lvl="6" marL="3200400" marR="0" rtl="0" algn="l">
              <a:lnSpc>
                <a:spcPct val="115000"/>
              </a:lnSpc>
              <a:spcBef>
                <a:spcPts val="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7pPr>
            <a:lvl8pPr indent="-317500" lvl="7" marL="3657600" marR="0" rtl="0" algn="l">
              <a:lnSpc>
                <a:spcPct val="115000"/>
              </a:lnSpc>
              <a:spcBef>
                <a:spcPts val="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8pPr>
            <a:lvl9pPr indent="-317500" lvl="8" marL="4114800" marR="0" rtl="0" algn="l">
              <a:lnSpc>
                <a:spcPct val="115000"/>
              </a:lnSpc>
              <a:spcBef>
                <a:spcPts val="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9pPr>
          </a:lstStyle>
          <a:p/>
        </p:txBody>
      </p:sp>
      <p:sp>
        <p:nvSpPr>
          <p:cNvPr id="53" name="Google Shape;53;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3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3.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0.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8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78.png"/><Relationship Id="rId4" Type="http://schemas.openxmlformats.org/officeDocument/2006/relationships/image" Target="../media/image72.png"/><Relationship Id="rId5" Type="http://schemas.openxmlformats.org/officeDocument/2006/relationships/image" Target="../media/image4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9.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7.png"/><Relationship Id="rId4" Type="http://schemas.openxmlformats.org/officeDocument/2006/relationships/image" Target="../media/image34.png"/><Relationship Id="rId5" Type="http://schemas.openxmlformats.org/officeDocument/2006/relationships/image" Target="../media/image6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4.png"/><Relationship Id="rId4" Type="http://schemas.openxmlformats.org/officeDocument/2006/relationships/image" Target="../media/image32.png"/><Relationship Id="rId5" Type="http://schemas.openxmlformats.org/officeDocument/2006/relationships/image" Target="../media/image35.png"/><Relationship Id="rId6" Type="http://schemas.openxmlformats.org/officeDocument/2006/relationships/image" Target="../media/image43.png"/><Relationship Id="rId7" Type="http://schemas.openxmlformats.org/officeDocument/2006/relationships/image" Target="../media/image40.png"/><Relationship Id="rId8" Type="http://schemas.openxmlformats.org/officeDocument/2006/relationships/image" Target="../media/image38.png"/></Relationships>
</file>

<file path=ppt/slides/_rels/slide22.xml.rels><?xml version="1.0" encoding="UTF-8" standalone="yes"?><Relationships xmlns="http://schemas.openxmlformats.org/package/2006/relationships"><Relationship Id="rId11" Type="http://schemas.openxmlformats.org/officeDocument/2006/relationships/image" Target="../media/image53.png"/><Relationship Id="rId10" Type="http://schemas.openxmlformats.org/officeDocument/2006/relationships/image" Target="../media/image64.png"/><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6.png"/><Relationship Id="rId4" Type="http://schemas.openxmlformats.org/officeDocument/2006/relationships/image" Target="../media/image39.png"/><Relationship Id="rId9" Type="http://schemas.openxmlformats.org/officeDocument/2006/relationships/image" Target="../media/image49.png"/><Relationship Id="rId5" Type="http://schemas.openxmlformats.org/officeDocument/2006/relationships/image" Target="../media/image45.png"/><Relationship Id="rId6" Type="http://schemas.openxmlformats.org/officeDocument/2006/relationships/image" Target="../media/image41.png"/><Relationship Id="rId7" Type="http://schemas.openxmlformats.org/officeDocument/2006/relationships/image" Target="../media/image48.png"/><Relationship Id="rId8" Type="http://schemas.openxmlformats.org/officeDocument/2006/relationships/image" Target="../media/image55.png"/></Relationships>
</file>

<file path=ppt/slides/_rels/slide23.xml.rels><?xml version="1.0" encoding="UTF-8" standalone="yes"?><Relationships xmlns="http://schemas.openxmlformats.org/package/2006/relationships"><Relationship Id="rId11" Type="http://schemas.openxmlformats.org/officeDocument/2006/relationships/image" Target="../media/image58.png"/><Relationship Id="rId10" Type="http://schemas.openxmlformats.org/officeDocument/2006/relationships/image" Target="../media/image59.png"/><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60.png"/><Relationship Id="rId4" Type="http://schemas.openxmlformats.org/officeDocument/2006/relationships/image" Target="../media/image39.png"/><Relationship Id="rId9" Type="http://schemas.openxmlformats.org/officeDocument/2006/relationships/image" Target="../media/image61.png"/><Relationship Id="rId5" Type="http://schemas.openxmlformats.org/officeDocument/2006/relationships/image" Target="../media/image54.png"/><Relationship Id="rId6" Type="http://schemas.openxmlformats.org/officeDocument/2006/relationships/image" Target="../media/image51.png"/><Relationship Id="rId7" Type="http://schemas.openxmlformats.org/officeDocument/2006/relationships/image" Target="../media/image52.png"/><Relationship Id="rId8" Type="http://schemas.openxmlformats.org/officeDocument/2006/relationships/image" Target="../media/image5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56.png"/><Relationship Id="rId4" Type="http://schemas.openxmlformats.org/officeDocument/2006/relationships/image" Target="../media/image68.png"/><Relationship Id="rId9" Type="http://schemas.openxmlformats.org/officeDocument/2006/relationships/image" Target="../media/image67.png"/><Relationship Id="rId5" Type="http://schemas.openxmlformats.org/officeDocument/2006/relationships/image" Target="../media/image62.png"/><Relationship Id="rId6" Type="http://schemas.openxmlformats.org/officeDocument/2006/relationships/image" Target="../media/image65.png"/><Relationship Id="rId7" Type="http://schemas.openxmlformats.org/officeDocument/2006/relationships/image" Target="../media/image70.png"/><Relationship Id="rId8" Type="http://schemas.openxmlformats.org/officeDocument/2006/relationships/image" Target="../media/image6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79.png"/><Relationship Id="rId4" Type="http://schemas.openxmlformats.org/officeDocument/2006/relationships/image" Target="../media/image74.png"/><Relationship Id="rId5" Type="http://schemas.openxmlformats.org/officeDocument/2006/relationships/image" Target="../media/image84.png"/><Relationship Id="rId6" Type="http://schemas.openxmlformats.org/officeDocument/2006/relationships/image" Target="../media/image73.png"/></Relationships>
</file>

<file path=ppt/slides/_rels/slide26.xml.rels><?xml version="1.0" encoding="UTF-8" standalone="yes"?><Relationships xmlns="http://schemas.openxmlformats.org/package/2006/relationships"><Relationship Id="rId11" Type="http://schemas.openxmlformats.org/officeDocument/2006/relationships/image" Target="../media/image80.png"/><Relationship Id="rId10" Type="http://schemas.openxmlformats.org/officeDocument/2006/relationships/image" Target="../media/image77.png"/><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69.png"/><Relationship Id="rId4" Type="http://schemas.openxmlformats.org/officeDocument/2006/relationships/image" Target="../media/image71.png"/><Relationship Id="rId9" Type="http://schemas.openxmlformats.org/officeDocument/2006/relationships/image" Target="../media/image83.png"/><Relationship Id="rId5" Type="http://schemas.openxmlformats.org/officeDocument/2006/relationships/image" Target="../media/image76.png"/><Relationship Id="rId6" Type="http://schemas.openxmlformats.org/officeDocument/2006/relationships/image" Target="../media/image75.png"/><Relationship Id="rId7" Type="http://schemas.openxmlformats.org/officeDocument/2006/relationships/image" Target="../media/image81.png"/><Relationship Id="rId8" Type="http://schemas.openxmlformats.org/officeDocument/2006/relationships/image" Target="../media/image8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18.png"/><Relationship Id="rId13" Type="http://schemas.openxmlformats.org/officeDocument/2006/relationships/image" Target="../media/image6.png"/><Relationship Id="rId12" Type="http://schemas.openxmlformats.org/officeDocument/2006/relationships/image" Target="../media/image22.png"/><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3.png"/><Relationship Id="rId4" Type="http://schemas.openxmlformats.org/officeDocument/2006/relationships/image" Target="../media/image15.png"/><Relationship Id="rId9" Type="http://schemas.openxmlformats.org/officeDocument/2006/relationships/image" Target="../media/image24.png"/><Relationship Id="rId15" Type="http://schemas.openxmlformats.org/officeDocument/2006/relationships/image" Target="../media/image3.png"/><Relationship Id="rId14" Type="http://schemas.openxmlformats.org/officeDocument/2006/relationships/image" Target="../media/image9.png"/><Relationship Id="rId17" Type="http://schemas.openxmlformats.org/officeDocument/2006/relationships/image" Target="../media/image14.png"/><Relationship Id="rId16" Type="http://schemas.openxmlformats.org/officeDocument/2006/relationships/image" Target="../media/image8.png"/><Relationship Id="rId5" Type="http://schemas.openxmlformats.org/officeDocument/2006/relationships/image" Target="../media/image26.png"/><Relationship Id="rId6" Type="http://schemas.openxmlformats.org/officeDocument/2006/relationships/image" Target="../media/image12.png"/><Relationship Id="rId18" Type="http://schemas.openxmlformats.org/officeDocument/2006/relationships/image" Target="../media/image23.png"/><Relationship Id="rId7" Type="http://schemas.openxmlformats.org/officeDocument/2006/relationships/image" Target="../media/image42.png"/><Relationship Id="rId8"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8.png"/><Relationship Id="rId7"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2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6.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7.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2.png"/><Relationship Id="rId4" Type="http://schemas.openxmlformats.org/officeDocument/2006/relationships/image" Target="../media/image19.png"/><Relationship Id="rId5" Type="http://schemas.openxmlformats.org/officeDocument/2006/relationships/image" Target="../media/image24.png"/><Relationship Id="rId6"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4"/>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4"/>
          <p:cNvSpPr/>
          <p:nvPr/>
        </p:nvSpPr>
        <p:spPr>
          <a:xfrm>
            <a:off x="116550" y="3548130"/>
            <a:ext cx="8946000" cy="1295400"/>
          </a:xfrm>
          <a:prstGeom prst="roundRect">
            <a:avLst>
              <a:gd fmla="val 716" name="adj"/>
            </a:avLst>
          </a:prstGeom>
          <a:solidFill>
            <a:srgbClr val="000000">
              <a:alpha val="69019"/>
            </a:srgbClr>
          </a:solidFill>
          <a:ln cap="flat" cmpd="sng" w="9525">
            <a:solidFill>
              <a:srgbClr val="FFD96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4"/>
          <p:cNvSpPr/>
          <p:nvPr/>
        </p:nvSpPr>
        <p:spPr>
          <a:xfrm>
            <a:off x="1130400" y="635000"/>
            <a:ext cx="6883200" cy="2654400"/>
          </a:xfrm>
          <a:prstGeom prst="roundRect">
            <a:avLst>
              <a:gd fmla="val 716" name="adj"/>
            </a:avLst>
          </a:prstGeom>
          <a:solidFill>
            <a:srgbClr val="000000">
              <a:alpha val="69019"/>
            </a:srgbClr>
          </a:solidFill>
          <a:ln cap="flat" cmpd="sng" w="9525">
            <a:solidFill>
              <a:srgbClr val="FFD96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4"/>
          <p:cNvSpPr txBox="1"/>
          <p:nvPr/>
        </p:nvSpPr>
        <p:spPr>
          <a:xfrm>
            <a:off x="1130400" y="641043"/>
            <a:ext cx="6816600" cy="15138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4480"/>
              <a:buFont typeface="Arial"/>
              <a:buNone/>
            </a:pPr>
            <a:r>
              <a:rPr lang="en" sz="3780">
                <a:solidFill>
                  <a:srgbClr val="FFFFFF"/>
                </a:solidFill>
                <a:latin typeface="Big Shoulders"/>
                <a:ea typeface="Big Shoulders"/>
                <a:cs typeface="Big Shoulders"/>
                <a:sym typeface="Big Shoulders"/>
              </a:rPr>
              <a:t>MUSE </a:t>
            </a:r>
            <a:r>
              <a:rPr b="0" i="0" lang="en" sz="3780" u="none" cap="none" strike="noStrike">
                <a:solidFill>
                  <a:srgbClr val="FFFFFF"/>
                </a:solidFill>
                <a:latin typeface="Big Shoulders"/>
                <a:ea typeface="Big Shoulders"/>
                <a:cs typeface="Big Shoulders"/>
                <a:sym typeface="Big Shoulders"/>
              </a:rPr>
              <a:t>IFU investigation of nearby (U)LIRGs</a:t>
            </a:r>
            <a:endParaRPr b="0" i="0" sz="3780" u="none" cap="none" strike="noStrike">
              <a:solidFill>
                <a:srgbClr val="FFFFFF"/>
              </a:solidFill>
              <a:latin typeface="Big Shoulders"/>
              <a:ea typeface="Big Shoulders"/>
              <a:cs typeface="Big Shoulders"/>
              <a:sym typeface="Big Shoulders"/>
            </a:endParaRPr>
          </a:p>
          <a:p>
            <a:pPr indent="0" lvl="0" marL="0" marR="0" rtl="0" algn="ctr">
              <a:lnSpc>
                <a:spcPct val="100000"/>
              </a:lnSpc>
              <a:spcBef>
                <a:spcPts val="0"/>
              </a:spcBef>
              <a:spcAft>
                <a:spcPts val="0"/>
              </a:spcAft>
              <a:buClr>
                <a:srgbClr val="000000"/>
              </a:buClr>
              <a:buSzPts val="2780"/>
              <a:buFont typeface="Arial"/>
              <a:buNone/>
            </a:pPr>
            <a:r>
              <a:rPr lang="en" sz="2480">
                <a:solidFill>
                  <a:srgbClr val="FFFFFF"/>
                </a:solidFill>
                <a:latin typeface="Big Shoulders"/>
                <a:ea typeface="Big Shoulders"/>
                <a:cs typeface="Big Shoulders"/>
                <a:sym typeface="Big Shoulders"/>
              </a:rPr>
              <a:t>From </a:t>
            </a:r>
            <a:r>
              <a:rPr b="0" i="0" lang="en" sz="2480" u="none" cap="none" strike="noStrike">
                <a:solidFill>
                  <a:srgbClr val="FFFFFF"/>
                </a:solidFill>
                <a:latin typeface="Big Shoulders"/>
                <a:ea typeface="Big Shoulders"/>
                <a:cs typeface="Big Shoulders"/>
                <a:sym typeface="Big Shoulders"/>
              </a:rPr>
              <a:t>Birth </a:t>
            </a:r>
            <a:r>
              <a:rPr lang="en" sz="2480">
                <a:solidFill>
                  <a:srgbClr val="FFFFFF"/>
                </a:solidFill>
                <a:latin typeface="Big Shoulders"/>
                <a:ea typeface="Big Shoulders"/>
                <a:cs typeface="Big Shoulders"/>
                <a:sym typeface="Big Shoulders"/>
              </a:rPr>
              <a:t>to</a:t>
            </a:r>
            <a:r>
              <a:rPr b="0" i="0" lang="en" sz="2480" u="none" cap="none" strike="noStrike">
                <a:solidFill>
                  <a:srgbClr val="FFFFFF"/>
                </a:solidFill>
                <a:latin typeface="Big Shoulders"/>
                <a:ea typeface="Big Shoulders"/>
                <a:cs typeface="Big Shoulders"/>
                <a:sym typeface="Big Shoulders"/>
              </a:rPr>
              <a:t> Death</a:t>
            </a:r>
            <a:r>
              <a:rPr lang="en" sz="2480">
                <a:solidFill>
                  <a:srgbClr val="FFFFFF"/>
                </a:solidFill>
                <a:latin typeface="Big Shoulders"/>
                <a:ea typeface="Big Shoulders"/>
                <a:cs typeface="Big Shoulders"/>
                <a:sym typeface="Big Shoulders"/>
              </a:rPr>
              <a:t> -</a:t>
            </a:r>
            <a:r>
              <a:rPr b="0" i="0" lang="en" sz="2480" u="none" cap="none" strike="noStrike">
                <a:solidFill>
                  <a:srgbClr val="FFFFFF"/>
                </a:solidFill>
                <a:latin typeface="Big Shoulders"/>
                <a:ea typeface="Big Shoulders"/>
                <a:cs typeface="Big Shoulders"/>
                <a:sym typeface="Big Shoulders"/>
              </a:rPr>
              <a:t> studying th</a:t>
            </a:r>
            <a:r>
              <a:rPr lang="en" sz="2480">
                <a:solidFill>
                  <a:srgbClr val="FFFFFF"/>
                </a:solidFill>
                <a:latin typeface="Big Shoulders"/>
                <a:ea typeface="Big Shoulders"/>
                <a:cs typeface="Big Shoulders"/>
                <a:sym typeface="Big Shoulders"/>
              </a:rPr>
              <a:t>e evolution</a:t>
            </a:r>
            <a:r>
              <a:rPr b="0" i="0" lang="en" sz="2480" u="none" cap="none" strike="noStrike">
                <a:solidFill>
                  <a:srgbClr val="FFFFFF"/>
                </a:solidFill>
                <a:latin typeface="Big Shoulders"/>
                <a:ea typeface="Big Shoulders"/>
                <a:cs typeface="Big Shoulders"/>
                <a:sym typeface="Big Shoulders"/>
              </a:rPr>
              <a:t> of Massive Stars</a:t>
            </a:r>
            <a:endParaRPr b="0" i="0" sz="2480" u="none" cap="none" strike="noStrike">
              <a:solidFill>
                <a:srgbClr val="FFFFFF"/>
              </a:solidFill>
              <a:latin typeface="Big Shoulders"/>
              <a:ea typeface="Big Shoulders"/>
              <a:cs typeface="Big Shoulders"/>
              <a:sym typeface="Big Shoulders"/>
            </a:endParaRPr>
          </a:p>
        </p:txBody>
      </p:sp>
      <p:sp>
        <p:nvSpPr>
          <p:cNvPr id="103" name="Google Shape;103;p4"/>
          <p:cNvSpPr txBox="1"/>
          <p:nvPr/>
        </p:nvSpPr>
        <p:spPr>
          <a:xfrm>
            <a:off x="314500" y="3669674"/>
            <a:ext cx="7925700" cy="615600"/>
          </a:xfrm>
          <a:prstGeom prst="rect">
            <a:avLst/>
          </a:prstGeom>
          <a:noFill/>
          <a:ln>
            <a:noFill/>
          </a:ln>
        </p:spPr>
        <p:txBody>
          <a:bodyPr anchorCtr="0" anchor="t" bIns="91425" lIns="91425" spcFirstLastPara="1" rIns="91425" wrap="square" tIns="91425">
            <a:normAutofit/>
          </a:bodyPr>
          <a:lstStyle/>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rgbClr val="FFFFFF"/>
                </a:solidFill>
                <a:latin typeface="Big Shoulders"/>
                <a:ea typeface="Big Shoulders"/>
                <a:cs typeface="Big Shoulders"/>
                <a:sym typeface="Big Shoulders"/>
              </a:rPr>
              <a:t>Suman Sahu</a:t>
            </a:r>
            <a:endParaRPr b="0" i="0" sz="2800" u="none" cap="none" strike="noStrike">
              <a:solidFill>
                <a:srgbClr val="FFFFFF"/>
              </a:solidFill>
              <a:latin typeface="Big Shoulders"/>
              <a:ea typeface="Big Shoulders"/>
              <a:cs typeface="Big Shoulders"/>
              <a:sym typeface="Big Shoulders"/>
            </a:endParaRPr>
          </a:p>
        </p:txBody>
      </p:sp>
      <p:sp>
        <p:nvSpPr>
          <p:cNvPr id="104" name="Google Shape;104;p4"/>
          <p:cNvSpPr txBox="1"/>
          <p:nvPr/>
        </p:nvSpPr>
        <p:spPr>
          <a:xfrm>
            <a:off x="1790250" y="2332268"/>
            <a:ext cx="5598600" cy="831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FFD966"/>
                </a:solidFill>
                <a:latin typeface="Comfortaa"/>
                <a:ea typeface="Comfortaa"/>
                <a:cs typeface="Comfortaa"/>
                <a:sym typeface="Comfortaa"/>
              </a:rPr>
              <a:t>Linking Star Formation, Transients, and Galaxy Evolution</a:t>
            </a:r>
            <a:endParaRPr b="0" i="0" sz="1400" u="none" cap="none" strike="noStrike">
              <a:solidFill>
                <a:srgbClr val="FFD966"/>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D966"/>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D966"/>
              </a:solidFill>
              <a:latin typeface="Comfortaa"/>
              <a:ea typeface="Comfortaa"/>
              <a:cs typeface="Comfortaa"/>
              <a:sym typeface="Comfortaa"/>
            </a:endParaRPr>
          </a:p>
        </p:txBody>
      </p:sp>
      <p:sp>
        <p:nvSpPr>
          <p:cNvPr id="105" name="Google Shape;105;p4"/>
          <p:cNvSpPr txBox="1"/>
          <p:nvPr/>
        </p:nvSpPr>
        <p:spPr>
          <a:xfrm>
            <a:off x="314500" y="4155824"/>
            <a:ext cx="5815800" cy="648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0" i="0" lang="en" sz="1400" u="none" cap="none" strike="noStrike">
                <a:solidFill>
                  <a:srgbClr val="FFD966"/>
                </a:solidFill>
                <a:latin typeface="Comfortaa"/>
                <a:ea typeface="Comfortaa"/>
                <a:cs typeface="Comfortaa"/>
                <a:sym typeface="Comfortaa"/>
              </a:rPr>
              <a:t>Supervisors: Seppo Mattila, Petri </a:t>
            </a:r>
            <a:r>
              <a:rPr lang="en">
                <a:solidFill>
                  <a:srgbClr val="FFD966"/>
                </a:solidFill>
                <a:latin typeface="Comfortaa"/>
                <a:ea typeface="Comfortaa"/>
                <a:cs typeface="Comfortaa"/>
                <a:sym typeface="Comfortaa"/>
              </a:rPr>
              <a:t>Väisänen</a:t>
            </a:r>
            <a:endParaRPr b="0" i="0" sz="1400" u="none" cap="none" strike="noStrike">
              <a:solidFill>
                <a:srgbClr val="FFD966"/>
              </a:solidFill>
              <a:latin typeface="Comfortaa"/>
              <a:ea typeface="Comfortaa"/>
              <a:cs typeface="Comfortaa"/>
              <a:sym typeface="Comfortaa"/>
            </a:endParaRPr>
          </a:p>
          <a:p>
            <a:pPr indent="0" lvl="0" marL="0" marR="0" rtl="0" algn="l">
              <a:lnSpc>
                <a:spcPct val="115000"/>
              </a:lnSpc>
              <a:spcBef>
                <a:spcPts val="0"/>
              </a:spcBef>
              <a:spcAft>
                <a:spcPts val="0"/>
              </a:spcAft>
              <a:buClr>
                <a:srgbClr val="000000"/>
              </a:buClr>
              <a:buSzPts val="1400"/>
              <a:buFont typeface="Arial"/>
              <a:buNone/>
            </a:pPr>
            <a:r>
              <a:rPr b="0" i="0" lang="en" sz="1400" u="none" cap="none" strike="noStrike">
                <a:solidFill>
                  <a:srgbClr val="FFD966"/>
                </a:solidFill>
                <a:latin typeface="Comfortaa"/>
                <a:ea typeface="Comfortaa"/>
                <a:cs typeface="Comfortaa"/>
                <a:sym typeface="Comfortaa"/>
              </a:rPr>
              <a:t>Department of Physics and Astronomy, Faculty of Sciences</a:t>
            </a:r>
            <a:endParaRPr b="0" i="0" sz="1400" u="none" cap="none" strike="noStrike">
              <a:solidFill>
                <a:srgbClr val="FFD966"/>
              </a:solidFill>
              <a:latin typeface="Comfortaa"/>
              <a:ea typeface="Comfortaa"/>
              <a:cs typeface="Comfortaa"/>
              <a:sym typeface="Comfortaa"/>
            </a:endParaRPr>
          </a:p>
        </p:txBody>
      </p:sp>
      <p:pic>
        <p:nvPicPr>
          <p:cNvPr id="106" name="Google Shape;106;p4"/>
          <p:cNvPicPr preferRelativeResize="0"/>
          <p:nvPr/>
        </p:nvPicPr>
        <p:blipFill rotWithShape="1">
          <a:blip r:embed="rId3">
            <a:alphaModFix/>
          </a:blip>
          <a:srcRect b="0" l="0" r="0" t="0"/>
          <a:stretch/>
        </p:blipFill>
        <p:spPr>
          <a:xfrm>
            <a:off x="5705642" y="3782387"/>
            <a:ext cx="2245081" cy="831300"/>
          </a:xfrm>
          <a:prstGeom prst="rect">
            <a:avLst/>
          </a:prstGeom>
          <a:noFill/>
          <a:ln>
            <a:noFill/>
          </a:ln>
        </p:spPr>
      </p:pic>
      <p:pic>
        <p:nvPicPr>
          <p:cNvPr id="107" name="Google Shape;107;p4"/>
          <p:cNvPicPr preferRelativeResize="0"/>
          <p:nvPr/>
        </p:nvPicPr>
        <p:blipFill>
          <a:blip r:embed="rId4">
            <a:alphaModFix/>
          </a:blip>
          <a:stretch>
            <a:fillRect/>
          </a:stretch>
        </p:blipFill>
        <p:spPr>
          <a:xfrm>
            <a:off x="7872832" y="3656498"/>
            <a:ext cx="1083087" cy="108308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230" name="Google Shape;230;p1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231" name="Google Shape;231;p11"/>
          <p:cNvSpPr/>
          <p:nvPr/>
        </p:nvSpPr>
        <p:spPr>
          <a:xfrm>
            <a:off x="21150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1"/>
          <p:cNvSpPr txBox="1"/>
          <p:nvPr/>
        </p:nvSpPr>
        <p:spPr>
          <a:xfrm>
            <a:off x="336800" y="1034525"/>
            <a:ext cx="4461300" cy="2801400"/>
          </a:xfrm>
          <a:prstGeom prst="rect">
            <a:avLst/>
          </a:prstGeom>
          <a:noFill/>
          <a:ln>
            <a:noFill/>
          </a:ln>
        </p:spPr>
        <p:txBody>
          <a:bodyPr anchorCtr="0" anchor="t" bIns="91425" lIns="91425" spcFirstLastPara="1" rIns="91425" wrap="square" tIns="91425">
            <a:spAutoFit/>
          </a:bodyPr>
          <a:lstStyle/>
          <a:p>
            <a:pPr indent="-336550" lvl="1" marL="457200" marR="0" rtl="0" algn="l">
              <a:lnSpc>
                <a:spcPct val="100000"/>
              </a:lnSpc>
              <a:spcBef>
                <a:spcPts val="0"/>
              </a:spcBef>
              <a:spcAft>
                <a:spcPts val="0"/>
              </a:spcAft>
              <a:buClr>
                <a:schemeClr val="lt1"/>
              </a:buClr>
              <a:buSzPts val="1700"/>
              <a:buFont typeface="EB Garamond"/>
              <a:buChar char="○"/>
            </a:pPr>
            <a:r>
              <a:rPr b="0" i="0" lang="en" sz="1700" u="none" cap="none" strike="noStrike">
                <a:solidFill>
                  <a:schemeClr val="lt1"/>
                </a:solidFill>
                <a:latin typeface="EB Garamond"/>
                <a:ea typeface="EB Garamond"/>
                <a:cs typeface="EB Garamond"/>
                <a:sym typeface="EB Garamond"/>
              </a:rPr>
              <a:t>Used the H-alpha emission line to trace ongoing star formation.</a:t>
            </a:r>
            <a:endParaRPr b="0" i="0" sz="1700" u="none" cap="none" strike="noStrike">
              <a:solidFill>
                <a:schemeClr val="lt1"/>
              </a:solidFill>
              <a:latin typeface="EB Garamond"/>
              <a:ea typeface="EB Garamond"/>
              <a:cs typeface="EB Garamond"/>
              <a:sym typeface="EB Garamond"/>
            </a:endParaRPr>
          </a:p>
          <a:p>
            <a:pPr indent="-336550" lvl="1" marL="457200" marR="0" rtl="0" algn="l">
              <a:lnSpc>
                <a:spcPct val="100000"/>
              </a:lnSpc>
              <a:spcBef>
                <a:spcPts val="0"/>
              </a:spcBef>
              <a:spcAft>
                <a:spcPts val="0"/>
              </a:spcAft>
              <a:buClr>
                <a:schemeClr val="lt1"/>
              </a:buClr>
              <a:buSzPts val="1700"/>
              <a:buFont typeface="EB Garamond"/>
              <a:buChar char="○"/>
            </a:pPr>
            <a:r>
              <a:rPr b="0" i="0" lang="en" sz="1700" u="none" cap="none" strike="noStrike">
                <a:solidFill>
                  <a:schemeClr val="lt1"/>
                </a:solidFill>
                <a:latin typeface="EB Garamond"/>
                <a:ea typeface="EB Garamond"/>
                <a:cs typeface="EB Garamond"/>
                <a:sym typeface="EB Garamond"/>
              </a:rPr>
              <a:t>Corrected the H-alpha flux using our Balmer extinction map.</a:t>
            </a:r>
            <a:endParaRPr b="0" i="0" sz="1700" u="none" cap="none" strike="noStrike">
              <a:solidFill>
                <a:schemeClr val="lt1"/>
              </a:solidFill>
              <a:latin typeface="EB Garamond"/>
              <a:ea typeface="EB Garamond"/>
              <a:cs typeface="EB Garamond"/>
              <a:sym typeface="EB Garamond"/>
            </a:endParaRPr>
          </a:p>
          <a:p>
            <a:pPr indent="0" lvl="0" marL="4572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700"/>
              <a:buFont typeface="Arial"/>
              <a:buNone/>
            </a:pPr>
            <a:r>
              <a:rPr b="1" i="0" lang="en" sz="1700" u="none" cap="none" strike="noStrike">
                <a:solidFill>
                  <a:schemeClr val="lt1"/>
                </a:solidFill>
                <a:latin typeface="EB Garamond"/>
                <a:ea typeface="EB Garamond"/>
                <a:cs typeface="EB Garamond"/>
                <a:sym typeface="EB Garamond"/>
              </a:rPr>
              <a:t>Results:</a:t>
            </a:r>
            <a:endParaRPr b="1" i="0" sz="1700" u="none" cap="none" strike="noStrike">
              <a:solidFill>
                <a:schemeClr val="lt1"/>
              </a:solidFill>
              <a:latin typeface="EB Garamond"/>
              <a:ea typeface="EB Garamond"/>
              <a:cs typeface="EB Garamond"/>
              <a:sym typeface="EB Garamond"/>
            </a:endParaRPr>
          </a:p>
          <a:p>
            <a:pPr indent="-336550" lvl="0" marL="457200" marR="0" rtl="0" algn="l">
              <a:lnSpc>
                <a:spcPct val="100000"/>
              </a:lnSpc>
              <a:spcBef>
                <a:spcPts val="0"/>
              </a:spcBef>
              <a:spcAft>
                <a:spcPts val="0"/>
              </a:spcAft>
              <a:buClr>
                <a:schemeClr val="lt1"/>
              </a:buClr>
              <a:buSzPts val="1700"/>
              <a:buFont typeface="EB Garamond"/>
              <a:buChar char="●"/>
            </a:pPr>
            <a:r>
              <a:rPr b="0" i="0" lang="en" sz="1700" u="none" cap="none" strike="noStrike">
                <a:solidFill>
                  <a:schemeClr val="lt1"/>
                </a:solidFill>
                <a:latin typeface="EB Garamond"/>
                <a:ea typeface="EB Garamond"/>
                <a:cs typeface="EB Garamond"/>
                <a:sym typeface="EB Garamond"/>
              </a:rPr>
              <a:t>Total uncorrected SFR = 2.9 M☉/yr.</a:t>
            </a:r>
            <a:endParaRPr b="0" i="0" sz="1700" u="none" cap="none" strike="noStrike">
              <a:solidFill>
                <a:schemeClr val="lt1"/>
              </a:solidFill>
              <a:latin typeface="EB Garamond"/>
              <a:ea typeface="EB Garamond"/>
              <a:cs typeface="EB Garamond"/>
              <a:sym typeface="EB Garamond"/>
            </a:endParaRPr>
          </a:p>
          <a:p>
            <a:pPr indent="-336550" lvl="0" marL="457200" marR="0" rtl="0" algn="l">
              <a:lnSpc>
                <a:spcPct val="100000"/>
              </a:lnSpc>
              <a:spcBef>
                <a:spcPts val="0"/>
              </a:spcBef>
              <a:spcAft>
                <a:spcPts val="0"/>
              </a:spcAft>
              <a:buClr>
                <a:schemeClr val="lt1"/>
              </a:buClr>
              <a:buSzPts val="1700"/>
              <a:buFont typeface="EB Garamond"/>
              <a:buChar char="●"/>
            </a:pPr>
            <a:r>
              <a:rPr b="0" i="0" lang="en" sz="1700" u="none" cap="none" strike="noStrike">
                <a:solidFill>
                  <a:schemeClr val="lt1"/>
                </a:solidFill>
                <a:latin typeface="EB Garamond"/>
                <a:ea typeface="EB Garamond"/>
                <a:cs typeface="EB Garamond"/>
                <a:sym typeface="EB Garamond"/>
              </a:rPr>
              <a:t>Total dust-corrected SFR = 55 M☉/yr!</a:t>
            </a:r>
            <a:endParaRPr b="0" i="0" sz="1700" u="none" cap="none" strike="noStrike">
              <a:solidFill>
                <a:schemeClr val="lt1"/>
              </a:solidFill>
              <a:latin typeface="EB Garamond"/>
              <a:ea typeface="EB Garamond"/>
              <a:cs typeface="EB Garamond"/>
              <a:sym typeface="EB Garamond"/>
            </a:endParaRPr>
          </a:p>
          <a:p>
            <a:pPr indent="-336550" lvl="0" marL="457200" marR="0" rtl="0" algn="l">
              <a:lnSpc>
                <a:spcPct val="100000"/>
              </a:lnSpc>
              <a:spcBef>
                <a:spcPts val="0"/>
              </a:spcBef>
              <a:spcAft>
                <a:spcPts val="0"/>
              </a:spcAft>
              <a:buClr>
                <a:schemeClr val="lt1"/>
              </a:buClr>
              <a:buSzPts val="1700"/>
              <a:buFont typeface="EB Garamond"/>
              <a:buChar char="●"/>
            </a:pPr>
            <a:r>
              <a:rPr b="0" i="0" lang="en" sz="1700" u="none" cap="none" strike="noStrike">
                <a:solidFill>
                  <a:schemeClr val="lt1"/>
                </a:solidFill>
                <a:latin typeface="EB Garamond"/>
                <a:ea typeface="EB Garamond"/>
                <a:cs typeface="EB Garamond"/>
                <a:sym typeface="EB Garamond"/>
              </a:rPr>
              <a:t>Star formation is concentrated in the dusty spiral arm, not at the nucleus.</a:t>
            </a:r>
            <a:endParaRPr b="0" i="0" sz="1700" u="none" cap="none" strike="noStrike">
              <a:solidFill>
                <a:schemeClr val="lt1"/>
              </a:solidFill>
              <a:latin typeface="EB Garamond"/>
              <a:ea typeface="EB Garamond"/>
              <a:cs typeface="EB Garamond"/>
              <a:sym typeface="EB Garamond"/>
            </a:endParaRPr>
          </a:p>
        </p:txBody>
      </p:sp>
      <p:sp>
        <p:nvSpPr>
          <p:cNvPr id="233" name="Google Shape;233;p11"/>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The Star Formation Rate</a:t>
            </a:r>
            <a:endParaRPr b="1" i="0" sz="2920" u="none" cap="none" strike="noStrike">
              <a:solidFill>
                <a:srgbClr val="FFD966"/>
              </a:solidFill>
              <a:latin typeface="Big Shoulders"/>
              <a:ea typeface="Big Shoulders"/>
              <a:cs typeface="Big Shoulders"/>
              <a:sym typeface="Big Shoulders"/>
            </a:endParaRPr>
          </a:p>
        </p:txBody>
      </p:sp>
      <p:sp>
        <p:nvSpPr>
          <p:cNvPr id="234" name="Google Shape;234;p11"/>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11"/>
          <p:cNvSpPr/>
          <p:nvPr/>
        </p:nvSpPr>
        <p:spPr>
          <a:xfrm>
            <a:off x="5735125" y="0"/>
            <a:ext cx="3244500" cy="4974300"/>
          </a:xfrm>
          <a:prstGeom prst="rect">
            <a:avLst/>
          </a:prstGeom>
          <a:solidFill>
            <a:srgbClr val="FFD966">
              <a:alpha val="70196"/>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6" name="Google Shape;236;p11"/>
          <p:cNvPicPr preferRelativeResize="0"/>
          <p:nvPr/>
        </p:nvPicPr>
        <p:blipFill rotWithShape="1">
          <a:blip r:embed="rId3">
            <a:alphaModFix/>
          </a:blip>
          <a:srcRect b="0" l="0" r="0" t="0"/>
          <a:stretch/>
        </p:blipFill>
        <p:spPr>
          <a:xfrm>
            <a:off x="4983000" y="897850"/>
            <a:ext cx="3798375" cy="3056100"/>
          </a:xfrm>
          <a:prstGeom prst="rect">
            <a:avLst/>
          </a:prstGeom>
          <a:solidFill>
            <a:srgbClr val="000000">
              <a:alpha val="69019"/>
            </a:srgbClr>
          </a:solidFill>
          <a:ln cap="flat" cmpd="sng" w="19050">
            <a:solidFill>
              <a:srgbClr val="F1C232"/>
            </a:solidFill>
            <a:prstDash val="solid"/>
            <a:round/>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2"/>
          <p:cNvSpPr/>
          <p:nvPr/>
        </p:nvSpPr>
        <p:spPr>
          <a:xfrm>
            <a:off x="21150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12"/>
          <p:cNvSpPr/>
          <p:nvPr/>
        </p:nvSpPr>
        <p:spPr>
          <a:xfrm>
            <a:off x="5735125" y="0"/>
            <a:ext cx="3244500" cy="4974300"/>
          </a:xfrm>
          <a:prstGeom prst="rect">
            <a:avLst/>
          </a:prstGeom>
          <a:solidFill>
            <a:srgbClr val="FFD966">
              <a:alpha val="70196"/>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244" name="Google Shape;244;p12"/>
          <p:cNvSpPr txBox="1"/>
          <p:nvPr/>
        </p:nvSpPr>
        <p:spPr>
          <a:xfrm>
            <a:off x="328725" y="941525"/>
            <a:ext cx="4602600" cy="341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1" lang="en" sz="1500" u="none" cap="none" strike="noStrike">
                <a:solidFill>
                  <a:schemeClr val="lt1"/>
                </a:solidFill>
                <a:latin typeface="EB Garamond"/>
                <a:ea typeface="EB Garamond"/>
                <a:cs typeface="EB Garamond"/>
                <a:sym typeface="EB Garamond"/>
              </a:rPr>
              <a:t>Expectation: </a:t>
            </a:r>
            <a:endParaRPr b="1" i="1"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chemeClr val="lt1"/>
                </a:solidFill>
                <a:latin typeface="EB Garamond"/>
                <a:ea typeface="EB Garamond"/>
                <a:cs typeface="EB Garamond"/>
                <a:sym typeface="EB Garamond"/>
              </a:rPr>
              <a:t>Core-collapse supernovae come from massive, short-lived stars, so they should occur where star formation is most intense.</a:t>
            </a:r>
            <a:endParaRPr b="0" i="0"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500"/>
              <a:buFont typeface="Arial"/>
              <a:buNone/>
            </a:pPr>
            <a:r>
              <a:t/>
            </a:r>
            <a:endParaRPr b="1" i="1"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500"/>
              <a:buFont typeface="Arial"/>
              <a:buNone/>
            </a:pPr>
            <a:r>
              <a:rPr b="1" i="1" lang="en" sz="1500" u="none" cap="none" strike="noStrike">
                <a:solidFill>
                  <a:schemeClr val="lt1"/>
                </a:solidFill>
                <a:latin typeface="EB Garamond"/>
                <a:ea typeface="EB Garamond"/>
                <a:cs typeface="EB Garamond"/>
                <a:sym typeface="EB Garamond"/>
              </a:rPr>
              <a:t>Observation: </a:t>
            </a:r>
            <a:endParaRPr b="1" i="1"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chemeClr val="lt1"/>
                </a:solidFill>
                <a:latin typeface="EB Garamond"/>
                <a:ea typeface="EB Garamond"/>
                <a:cs typeface="EB Garamond"/>
                <a:sym typeface="EB Garamond"/>
              </a:rPr>
              <a:t>The three SNe are </a:t>
            </a:r>
            <a:r>
              <a:rPr b="1" i="0" lang="en" sz="1500" u="none" cap="none" strike="noStrike">
                <a:solidFill>
                  <a:schemeClr val="lt1"/>
                </a:solidFill>
                <a:latin typeface="EB Garamond"/>
                <a:ea typeface="EB Garamond"/>
                <a:cs typeface="EB Garamond"/>
                <a:sym typeface="EB Garamond"/>
              </a:rPr>
              <a:t>NOT</a:t>
            </a:r>
            <a:r>
              <a:rPr b="0" i="0" lang="en" sz="1500" u="none" cap="none" strike="noStrike">
                <a:solidFill>
                  <a:schemeClr val="lt1"/>
                </a:solidFill>
                <a:latin typeface="EB Garamond"/>
                <a:ea typeface="EB Garamond"/>
                <a:cs typeface="EB Garamond"/>
                <a:sym typeface="EB Garamond"/>
              </a:rPr>
              <a:t> located in the peak star-forming spiral arm. They are in regions of moderately high SFR, but not the highest.</a:t>
            </a:r>
            <a:endParaRPr b="0" i="0" sz="1500" u="none" cap="none" strike="noStrike">
              <a:solidFill>
                <a:schemeClr val="lt1"/>
              </a:solidFill>
              <a:latin typeface="EB Garamond"/>
              <a:ea typeface="EB Garamond"/>
              <a:cs typeface="EB Garamond"/>
              <a:sym typeface="EB Garamond"/>
            </a:endParaRPr>
          </a:p>
          <a:p>
            <a:pPr indent="0" lvl="0" marL="914400" marR="0" rtl="0" algn="l">
              <a:lnSpc>
                <a:spcPct val="100000"/>
              </a:lnSpc>
              <a:spcBef>
                <a:spcPts val="0"/>
              </a:spcBef>
              <a:spcAft>
                <a:spcPts val="0"/>
              </a:spcAft>
              <a:buClr>
                <a:srgbClr val="000000"/>
              </a:buClr>
              <a:buSzPts val="1500"/>
              <a:buFont typeface="Arial"/>
              <a:buNone/>
            </a:pPr>
            <a:r>
              <a:t/>
            </a:r>
            <a:endParaRPr b="0" i="0"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500"/>
              <a:buFont typeface="Arial"/>
              <a:buNone/>
            </a:pPr>
            <a:r>
              <a:rPr b="1" i="0" lang="en" sz="1500" u="none" cap="none" strike="noStrike">
                <a:solidFill>
                  <a:schemeClr val="lt1"/>
                </a:solidFill>
                <a:latin typeface="EB Garamond"/>
                <a:ea typeface="EB Garamond"/>
                <a:cs typeface="EB Garamond"/>
                <a:sym typeface="EB Garamond"/>
              </a:rPr>
              <a:t>Why? </a:t>
            </a:r>
            <a:r>
              <a:rPr b="1" i="1" lang="en" sz="1500" u="none" cap="none" strike="noStrike">
                <a:solidFill>
                  <a:schemeClr val="lt1"/>
                </a:solidFill>
                <a:latin typeface="EB Garamond"/>
                <a:ea typeface="EB Garamond"/>
                <a:cs typeface="EB Garamond"/>
                <a:sym typeface="EB Garamond"/>
              </a:rPr>
              <a:t>The answer is observational bias.</a:t>
            </a:r>
            <a:endParaRPr b="1" i="1" sz="1500" u="none" cap="none" strike="noStrike">
              <a:solidFill>
                <a:schemeClr val="lt1"/>
              </a:solidFill>
              <a:latin typeface="EB Garamond"/>
              <a:ea typeface="EB Garamond"/>
              <a:cs typeface="EB Garamond"/>
              <a:sym typeface="EB Garamond"/>
            </a:endParaRPr>
          </a:p>
          <a:p>
            <a:pPr indent="-323850" lvl="0" marL="457200" marR="0" rtl="0" algn="l">
              <a:lnSpc>
                <a:spcPct val="100000"/>
              </a:lnSpc>
              <a:spcBef>
                <a:spcPts val="0"/>
              </a:spcBef>
              <a:spcAft>
                <a:spcPts val="0"/>
              </a:spcAft>
              <a:buClr>
                <a:schemeClr val="lt1"/>
              </a:buClr>
              <a:buSzPts val="1500"/>
              <a:buFont typeface="EB Garamond"/>
              <a:buChar char="●"/>
            </a:pPr>
            <a:r>
              <a:rPr b="0" i="0" lang="en" sz="1500" u="none" cap="none" strike="noStrike">
                <a:solidFill>
                  <a:schemeClr val="lt1"/>
                </a:solidFill>
                <a:latin typeface="EB Garamond"/>
                <a:ea typeface="EB Garamond"/>
                <a:cs typeface="EB Garamond"/>
                <a:sym typeface="EB Garamond"/>
              </a:rPr>
              <a:t>The regions with the highest SFR are also the most heavily obscured by dust. It's incredibly difficult to see a supernova explode there, even in the near-infrared.</a:t>
            </a:r>
            <a:endParaRPr b="0" i="0" sz="1500" u="none" cap="none" strike="noStrike">
              <a:solidFill>
                <a:schemeClr val="lt1"/>
              </a:solidFill>
              <a:latin typeface="EB Garamond"/>
              <a:ea typeface="EB Garamond"/>
              <a:cs typeface="EB Garamond"/>
              <a:sym typeface="EB Garamond"/>
            </a:endParaRPr>
          </a:p>
        </p:txBody>
      </p:sp>
      <p:sp>
        <p:nvSpPr>
          <p:cNvPr id="245" name="Google Shape;245;p12"/>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The Big Question: Do Supernovae Trace </a:t>
            </a:r>
            <a:r>
              <a:rPr b="1" i="0" lang="en" sz="2920" u="none" cap="none" strike="noStrike">
                <a:solidFill>
                  <a:schemeClr val="dk1"/>
                </a:solidFill>
                <a:latin typeface="Big Shoulders"/>
                <a:ea typeface="Big Shoulders"/>
                <a:cs typeface="Big Shoulders"/>
                <a:sym typeface="Big Shoulders"/>
              </a:rPr>
              <a:t>Star Formation?</a:t>
            </a:r>
            <a:r>
              <a:rPr b="1" i="0" lang="en" sz="2920" u="none" cap="none" strike="noStrike">
                <a:solidFill>
                  <a:srgbClr val="FFD966"/>
                </a:solidFill>
                <a:latin typeface="Big Shoulders"/>
                <a:ea typeface="Big Shoulders"/>
                <a:cs typeface="Big Shoulders"/>
                <a:sym typeface="Big Shoulders"/>
              </a:rPr>
              <a:t> </a:t>
            </a:r>
            <a:endParaRPr b="1" i="0" sz="2920" u="none" cap="none" strike="noStrike">
              <a:solidFill>
                <a:srgbClr val="FFD966"/>
              </a:solidFill>
              <a:latin typeface="Big Shoulders"/>
              <a:ea typeface="Big Shoulders"/>
              <a:cs typeface="Big Shoulders"/>
              <a:sym typeface="Big Shoulders"/>
            </a:endParaRPr>
          </a:p>
        </p:txBody>
      </p:sp>
      <p:sp>
        <p:nvSpPr>
          <p:cNvPr id="246" name="Google Shape;246;p12"/>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7" name="Google Shape;247;p12"/>
          <p:cNvPicPr preferRelativeResize="0"/>
          <p:nvPr/>
        </p:nvPicPr>
        <p:blipFill rotWithShape="1">
          <a:blip r:embed="rId3">
            <a:alphaModFix/>
          </a:blip>
          <a:srcRect b="0" l="0" r="0" t="0"/>
          <a:stretch/>
        </p:blipFill>
        <p:spPr>
          <a:xfrm>
            <a:off x="4983000" y="1062600"/>
            <a:ext cx="3798375" cy="3056100"/>
          </a:xfrm>
          <a:prstGeom prst="rect">
            <a:avLst/>
          </a:prstGeom>
          <a:solidFill>
            <a:srgbClr val="000000">
              <a:alpha val="69019"/>
            </a:srgbClr>
          </a:solidFill>
          <a:ln cap="flat" cmpd="sng" w="19050">
            <a:solidFill>
              <a:srgbClr val="F1C232"/>
            </a:solidFill>
            <a:prstDash val="solid"/>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253" name="Google Shape;2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254" name="Google Shape;254;p13"/>
          <p:cNvSpPr/>
          <p:nvPr/>
        </p:nvSpPr>
        <p:spPr>
          <a:xfrm>
            <a:off x="26705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3"/>
          <p:cNvSpPr txBox="1"/>
          <p:nvPr/>
        </p:nvSpPr>
        <p:spPr>
          <a:xfrm>
            <a:off x="1765325" y="4320725"/>
            <a:ext cx="52992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chemeClr val="dk1"/>
              </a:buClr>
              <a:buSzPts val="1100"/>
              <a:buFont typeface="Arial"/>
              <a:buNone/>
            </a:pPr>
            <a:r>
              <a:rPr b="1" i="1" lang="en" sz="1200" u="none" cap="none" strike="noStrike">
                <a:solidFill>
                  <a:srgbClr val="D9D9D9"/>
                </a:solidFill>
                <a:latin typeface="EB Garamond"/>
                <a:ea typeface="EB Garamond"/>
                <a:cs typeface="EB Garamond"/>
                <a:sym typeface="EB Garamond"/>
              </a:rPr>
              <a:t>Fig: </a:t>
            </a:r>
            <a:r>
              <a:rPr b="0" i="1" lang="en" sz="1200" u="none" cap="none" strike="noStrike">
                <a:solidFill>
                  <a:srgbClr val="D9D9D9"/>
                </a:solidFill>
                <a:latin typeface="EB Garamond Medium"/>
                <a:ea typeface="EB Garamond Medium"/>
                <a:cs typeface="EB Garamond Medium"/>
                <a:sym typeface="EB Garamond Medium"/>
              </a:rPr>
              <a:t>Ha EW corrected for dust extinction and continuum reddening on the left. Continuum fitted stellar population MW age on the right</a:t>
            </a:r>
            <a:endParaRPr b="0" i="1" sz="1200" u="none" cap="none" strike="noStrike">
              <a:solidFill>
                <a:srgbClr val="D9D9D9"/>
              </a:solidFill>
              <a:latin typeface="EB Garamond Medium"/>
              <a:ea typeface="EB Garamond Medium"/>
              <a:cs typeface="EB Garamond Medium"/>
              <a:sym typeface="EB Garamond Medium"/>
            </a:endParaRPr>
          </a:p>
          <a:p>
            <a:pPr indent="0" lvl="0" marL="0" marR="0" rtl="0" algn="ctr">
              <a:lnSpc>
                <a:spcPct val="100000"/>
              </a:lnSpc>
              <a:spcBef>
                <a:spcPts val="0"/>
              </a:spcBef>
              <a:spcAft>
                <a:spcPts val="0"/>
              </a:spcAft>
              <a:buClr>
                <a:srgbClr val="000000"/>
              </a:buClr>
              <a:buSzPts val="1200"/>
              <a:buFont typeface="Arial"/>
              <a:buNone/>
            </a:pPr>
            <a:r>
              <a:t/>
            </a:r>
            <a:endParaRPr b="1" i="1" sz="1200" u="none" cap="none" strike="noStrike">
              <a:solidFill>
                <a:srgbClr val="D9D9D9"/>
              </a:solidFill>
              <a:latin typeface="EB Garamond"/>
              <a:ea typeface="EB Garamond"/>
              <a:cs typeface="EB Garamond"/>
              <a:sym typeface="EB Garamond"/>
            </a:endParaRPr>
          </a:p>
        </p:txBody>
      </p:sp>
      <p:sp>
        <p:nvSpPr>
          <p:cNvPr id="256" name="Google Shape;256;p13"/>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EW and Age</a:t>
            </a:r>
            <a:endParaRPr b="0" i="0" sz="2920" u="none" cap="none" strike="noStrike">
              <a:solidFill>
                <a:srgbClr val="FFD966"/>
              </a:solidFill>
              <a:latin typeface="Big Shoulders"/>
              <a:ea typeface="Big Shoulders"/>
              <a:cs typeface="Big Shoulders"/>
              <a:sym typeface="Big Shoulders"/>
            </a:endParaRPr>
          </a:p>
        </p:txBody>
      </p:sp>
      <p:sp>
        <p:nvSpPr>
          <p:cNvPr id="257" name="Google Shape;257;p13"/>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13"/>
          <p:cNvSpPr/>
          <p:nvPr/>
        </p:nvSpPr>
        <p:spPr>
          <a:xfrm>
            <a:off x="2626225" y="867113"/>
            <a:ext cx="3882600" cy="3528900"/>
          </a:xfrm>
          <a:prstGeom prst="rect">
            <a:avLst/>
          </a:prstGeom>
          <a:solidFill>
            <a:srgbClr val="FFD966">
              <a:alpha val="70196"/>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59" name="Google Shape;259;p13"/>
          <p:cNvPicPr preferRelativeResize="0"/>
          <p:nvPr/>
        </p:nvPicPr>
        <p:blipFill rotWithShape="1">
          <a:blip r:embed="rId3">
            <a:alphaModFix/>
          </a:blip>
          <a:srcRect b="0" l="0" r="0" t="0"/>
          <a:stretch/>
        </p:blipFill>
        <p:spPr>
          <a:xfrm>
            <a:off x="561188" y="981400"/>
            <a:ext cx="8021628" cy="3300325"/>
          </a:xfrm>
          <a:prstGeom prst="rect">
            <a:avLst/>
          </a:prstGeom>
          <a:solidFill>
            <a:srgbClr val="FFD966">
              <a:alpha val="70196"/>
            </a:srgbClr>
          </a:solidFill>
          <a:ln cap="flat" cmpd="sng" w="19050">
            <a:solidFill>
              <a:srgbClr val="F1C232"/>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265" name="Google Shape;265;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266" name="Google Shape;266;p14"/>
          <p:cNvSpPr/>
          <p:nvPr/>
        </p:nvSpPr>
        <p:spPr>
          <a:xfrm>
            <a:off x="21150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14"/>
          <p:cNvSpPr txBox="1"/>
          <p:nvPr/>
        </p:nvSpPr>
        <p:spPr>
          <a:xfrm>
            <a:off x="592500" y="982375"/>
            <a:ext cx="5442300" cy="384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1" lang="en" sz="1700" u="none" cap="none" strike="noStrike">
                <a:solidFill>
                  <a:schemeClr val="lt1"/>
                </a:solidFill>
                <a:latin typeface="EB Garamond"/>
                <a:ea typeface="EB Garamond"/>
                <a:cs typeface="EB Garamond"/>
                <a:sym typeface="EB Garamond"/>
              </a:rPr>
              <a:t>What happens if we look at the observed H-alpha map without dust correction?</a:t>
            </a:r>
            <a:endParaRPr b="1" i="1" sz="17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700"/>
              <a:buFont typeface="Arial"/>
              <a:buNone/>
            </a:pPr>
            <a:r>
              <a:t/>
            </a:r>
            <a:endParaRPr b="1" i="1" sz="1700" u="none" cap="none" strike="noStrike">
              <a:solidFill>
                <a:schemeClr val="lt1"/>
              </a:solidFill>
              <a:latin typeface="EB Garamond"/>
              <a:ea typeface="EB Garamond"/>
              <a:cs typeface="EB Garamond"/>
              <a:sym typeface="EB Garamond"/>
            </a:endParaRPr>
          </a:p>
          <a:p>
            <a:pPr indent="-336550" lvl="0" marL="457200" marR="0" rtl="0" algn="l">
              <a:lnSpc>
                <a:spcPct val="100000"/>
              </a:lnSpc>
              <a:spcBef>
                <a:spcPts val="0"/>
              </a:spcBef>
              <a:spcAft>
                <a:spcPts val="0"/>
              </a:spcAft>
              <a:buClr>
                <a:schemeClr val="lt1"/>
              </a:buClr>
              <a:buSzPts val="1700"/>
              <a:buFont typeface="EB Garamond"/>
              <a:buChar char="●"/>
            </a:pPr>
            <a:r>
              <a:rPr b="0" i="0" lang="en" sz="1700" u="none" cap="none" strike="noStrike">
                <a:solidFill>
                  <a:schemeClr val="lt1"/>
                </a:solidFill>
                <a:latin typeface="EB Garamond"/>
                <a:ea typeface="EB Garamond"/>
                <a:cs typeface="EB Garamond"/>
                <a:sym typeface="EB Garamond"/>
              </a:rPr>
              <a:t>This map effectively shows a combination of two factors: where star formation is high AND where extinction is moderately low.</a:t>
            </a:r>
            <a:endParaRPr b="0" i="0" sz="1700" u="none" cap="none" strike="noStrike">
              <a:solidFill>
                <a:schemeClr val="lt1"/>
              </a:solidFill>
              <a:latin typeface="EB Garamond"/>
              <a:ea typeface="EB Garamond"/>
              <a:cs typeface="EB Garamond"/>
              <a:sym typeface="EB Garamond"/>
            </a:endParaRPr>
          </a:p>
          <a:p>
            <a:pPr indent="0" lvl="0" marL="9144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700"/>
              <a:buFont typeface="Arial"/>
              <a:buNone/>
            </a:pPr>
            <a:r>
              <a:rPr b="1" i="1" lang="en" sz="1700" u="none" cap="none" strike="noStrike">
                <a:solidFill>
                  <a:schemeClr val="lt1"/>
                </a:solidFill>
                <a:latin typeface="EB Garamond"/>
                <a:ea typeface="EB Garamond"/>
                <a:cs typeface="EB Garamond"/>
                <a:sym typeface="EB Garamond"/>
              </a:rPr>
              <a:t>Result:</a:t>
            </a:r>
            <a:r>
              <a:rPr b="0" i="0" lang="en" sz="1700" u="none" cap="none" strike="noStrike">
                <a:solidFill>
                  <a:schemeClr val="lt1"/>
                </a:solidFill>
                <a:latin typeface="EB Garamond"/>
                <a:ea typeface="EB Garamond"/>
                <a:cs typeface="EB Garamond"/>
                <a:sym typeface="EB Garamond"/>
              </a:rPr>
              <a:t> The three supernovae cluster neatly around the peak of the observed, uncorrected H-alpha map.</a:t>
            </a:r>
            <a:endParaRPr b="0" i="0" sz="1700" u="none" cap="none" strike="noStrike">
              <a:solidFill>
                <a:schemeClr val="lt1"/>
              </a:solidFill>
              <a:latin typeface="EB Garamond"/>
              <a:ea typeface="EB Garamond"/>
              <a:cs typeface="EB Garamond"/>
              <a:sym typeface="EB Garamond"/>
            </a:endParaRPr>
          </a:p>
          <a:p>
            <a:pPr indent="0" lvl="0" marL="457200" marR="0" rtl="0" algn="l">
              <a:lnSpc>
                <a:spcPct val="100000"/>
              </a:lnSpc>
              <a:spcBef>
                <a:spcPts val="0"/>
              </a:spcBef>
              <a:spcAft>
                <a:spcPts val="0"/>
              </a:spcAft>
              <a:buClr>
                <a:srgbClr val="000000"/>
              </a:buClr>
              <a:buSzPts val="1700"/>
              <a:buFont typeface="Arial"/>
              <a:buNone/>
            </a:pPr>
            <a:r>
              <a:t/>
            </a:r>
            <a:endParaRPr b="0" i="1" sz="1700" u="none" cap="none" strike="noStrike">
              <a:solidFill>
                <a:schemeClr val="lt1"/>
              </a:solidFill>
              <a:latin typeface="EB Garamond"/>
              <a:ea typeface="EB Garamond"/>
              <a:cs typeface="EB Garamond"/>
              <a:sym typeface="EB Garamond"/>
            </a:endParaRPr>
          </a:p>
          <a:p>
            <a:pPr indent="-336550" lvl="0" marL="457200" marR="0" rtl="0" algn="l">
              <a:lnSpc>
                <a:spcPct val="100000"/>
              </a:lnSpc>
              <a:spcBef>
                <a:spcPts val="0"/>
              </a:spcBef>
              <a:spcAft>
                <a:spcPts val="0"/>
              </a:spcAft>
              <a:buClr>
                <a:schemeClr val="lt1"/>
              </a:buClr>
              <a:buSzPts val="1700"/>
              <a:buFont typeface="EB Garamond"/>
              <a:buChar char="●"/>
            </a:pPr>
            <a:r>
              <a:rPr b="0" i="1" lang="en" sz="1700" u="none" cap="none" strike="noStrike">
                <a:solidFill>
                  <a:schemeClr val="lt1"/>
                </a:solidFill>
                <a:latin typeface="EB Garamond"/>
                <a:ea typeface="EB Garamond"/>
                <a:cs typeface="EB Garamond"/>
                <a:sym typeface="EB Garamond"/>
              </a:rPr>
              <a:t>Conclusion:</a:t>
            </a:r>
            <a:r>
              <a:rPr b="0" i="0" lang="en" sz="1700" u="none" cap="none" strike="noStrike">
                <a:solidFill>
                  <a:schemeClr val="lt1"/>
                </a:solidFill>
                <a:latin typeface="EB Garamond"/>
                <a:ea typeface="EB Garamond"/>
                <a:cs typeface="EB Garamond"/>
                <a:sym typeface="EB Garamond"/>
              </a:rPr>
              <a:t> SN discoveries in LIRGs don't trace the true SFR, but rather a combination of SFR and visibility.</a:t>
            </a:r>
            <a:endParaRPr b="0" i="0" sz="1700" u="none" cap="none" strike="noStrike">
              <a:solidFill>
                <a:schemeClr val="lt1"/>
              </a:solidFill>
              <a:latin typeface="EB Garamond"/>
              <a:ea typeface="EB Garamond"/>
              <a:cs typeface="EB Garamond"/>
              <a:sym typeface="EB Garamond"/>
            </a:endParaRPr>
          </a:p>
          <a:p>
            <a:pPr indent="0" lvl="0" marL="457200" marR="0" rtl="0" algn="l">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EB Garamond"/>
                <a:ea typeface="EB Garamond"/>
                <a:cs typeface="EB Garamond"/>
                <a:sym typeface="EB Garamond"/>
              </a:rPr>
              <a:t>But it is too less of sample size to tell anything, it is mostly observational bias</a:t>
            </a:r>
            <a:endParaRPr b="0" i="0" sz="1700" u="none" cap="none" strike="noStrike">
              <a:solidFill>
                <a:schemeClr val="lt1"/>
              </a:solidFill>
              <a:latin typeface="EB Garamond"/>
              <a:ea typeface="EB Garamond"/>
              <a:cs typeface="EB Garamond"/>
              <a:sym typeface="EB Garamond"/>
            </a:endParaRPr>
          </a:p>
        </p:txBody>
      </p:sp>
      <p:sp>
        <p:nvSpPr>
          <p:cNvPr id="268" name="Google Shape;268;p14"/>
          <p:cNvSpPr txBox="1"/>
          <p:nvPr/>
        </p:nvSpPr>
        <p:spPr>
          <a:xfrm>
            <a:off x="1593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 Observed H-alpha: </a:t>
            </a:r>
            <a:r>
              <a:rPr b="0" i="0" lang="en" sz="2920" u="none" cap="none" strike="noStrike">
                <a:solidFill>
                  <a:srgbClr val="FFD966"/>
                </a:solidFill>
                <a:latin typeface="Big Shoulders"/>
                <a:ea typeface="Big Shoulders"/>
                <a:cs typeface="Big Shoulders"/>
                <a:sym typeface="Big Shoulders"/>
              </a:rPr>
              <a:t>Tracer for SN Discovery?</a:t>
            </a:r>
            <a:endParaRPr b="0" i="0" sz="2620" u="none" cap="none" strike="noStrike">
              <a:solidFill>
                <a:srgbClr val="FFD966"/>
              </a:solidFill>
              <a:latin typeface="Big Shoulders"/>
              <a:ea typeface="Big Shoulders"/>
              <a:cs typeface="Big Shoulders"/>
              <a:sym typeface="Big Shoulders"/>
            </a:endParaRPr>
          </a:p>
        </p:txBody>
      </p:sp>
      <p:sp>
        <p:nvSpPr>
          <p:cNvPr id="269" name="Google Shape;269;p14"/>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70" name="Google Shape;270;p14" title="IRAS_18293_SFR_vs_Av.png"/>
          <p:cNvPicPr preferRelativeResize="0"/>
          <p:nvPr/>
        </p:nvPicPr>
        <p:blipFill rotWithShape="1">
          <a:blip r:embed="rId3">
            <a:alphaModFix/>
          </a:blip>
          <a:srcRect b="0" l="0" r="0" t="0"/>
          <a:stretch/>
        </p:blipFill>
        <p:spPr>
          <a:xfrm>
            <a:off x="6089428" y="2559845"/>
            <a:ext cx="2770237" cy="2225105"/>
          </a:xfrm>
          <a:prstGeom prst="rect">
            <a:avLst/>
          </a:prstGeom>
          <a:noFill/>
          <a:ln cap="flat" cmpd="sng" w="19050">
            <a:solidFill>
              <a:srgbClr val="F1C232"/>
            </a:solidFill>
            <a:prstDash val="solid"/>
            <a:round/>
            <a:headEnd len="sm" w="sm" type="none"/>
            <a:tailEnd len="sm" w="sm" type="none"/>
          </a:ln>
        </p:spPr>
      </p:pic>
      <p:pic>
        <p:nvPicPr>
          <p:cNvPr id="271" name="Google Shape;271;p14"/>
          <p:cNvPicPr preferRelativeResize="0"/>
          <p:nvPr/>
        </p:nvPicPr>
        <p:blipFill rotWithShape="1">
          <a:blip r:embed="rId4">
            <a:alphaModFix/>
          </a:blip>
          <a:srcRect b="0" l="0" r="0" t="0"/>
          <a:stretch/>
        </p:blipFill>
        <p:spPr>
          <a:xfrm>
            <a:off x="6089425" y="292625"/>
            <a:ext cx="2770247" cy="2244695"/>
          </a:xfrm>
          <a:prstGeom prst="rect">
            <a:avLst/>
          </a:prstGeom>
          <a:solidFill>
            <a:srgbClr val="FFD966">
              <a:alpha val="70196"/>
            </a:srgbClr>
          </a:solidFill>
          <a:ln cap="flat" cmpd="sng" w="19050">
            <a:solidFill>
              <a:srgbClr val="F1C232"/>
            </a:solidFill>
            <a:prstDash val="solid"/>
            <a:round/>
            <a:headEnd len="sm" w="sm" type="none"/>
            <a:tailEnd len="sm" w="sm" type="none"/>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277" name="Google Shape;277;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278" name="Google Shape;278;p16"/>
          <p:cNvSpPr/>
          <p:nvPr/>
        </p:nvSpPr>
        <p:spPr>
          <a:xfrm>
            <a:off x="26705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p16"/>
          <p:cNvSpPr txBox="1"/>
          <p:nvPr/>
        </p:nvSpPr>
        <p:spPr>
          <a:xfrm>
            <a:off x="1765325" y="4320725"/>
            <a:ext cx="52992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t/>
            </a:r>
            <a:endParaRPr b="0" i="1" sz="1200" u="none" cap="none" strike="noStrike">
              <a:solidFill>
                <a:srgbClr val="D9D9D9"/>
              </a:solidFill>
              <a:latin typeface="EB Garamond Medium"/>
              <a:ea typeface="EB Garamond Medium"/>
              <a:cs typeface="EB Garamond Medium"/>
              <a:sym typeface="EB Garamond Medium"/>
            </a:endParaRPr>
          </a:p>
        </p:txBody>
      </p:sp>
      <p:sp>
        <p:nvSpPr>
          <p:cNvPr id="280" name="Google Shape;280;p16"/>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Metallicities</a:t>
            </a:r>
            <a:endParaRPr b="0" i="0" sz="2920" u="none" cap="none" strike="noStrike">
              <a:solidFill>
                <a:srgbClr val="FFD966"/>
              </a:solidFill>
              <a:latin typeface="Big Shoulders"/>
              <a:ea typeface="Big Shoulders"/>
              <a:cs typeface="Big Shoulders"/>
              <a:sym typeface="Big Shoulders"/>
            </a:endParaRPr>
          </a:p>
        </p:txBody>
      </p:sp>
      <p:sp>
        <p:nvSpPr>
          <p:cNvPr id="281" name="Google Shape;281;p16"/>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16"/>
          <p:cNvSpPr/>
          <p:nvPr/>
        </p:nvSpPr>
        <p:spPr>
          <a:xfrm>
            <a:off x="2686250" y="793650"/>
            <a:ext cx="3882600" cy="3556200"/>
          </a:xfrm>
          <a:prstGeom prst="rect">
            <a:avLst/>
          </a:prstGeom>
          <a:solidFill>
            <a:srgbClr val="FFD966">
              <a:alpha val="70196"/>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3" name="Google Shape;283;p16"/>
          <p:cNvPicPr preferRelativeResize="0"/>
          <p:nvPr/>
        </p:nvPicPr>
        <p:blipFill rotWithShape="1">
          <a:blip r:embed="rId3">
            <a:alphaModFix/>
          </a:blip>
          <a:srcRect b="0" l="0" r="0" t="0"/>
          <a:stretch/>
        </p:blipFill>
        <p:spPr>
          <a:xfrm>
            <a:off x="739688" y="954988"/>
            <a:ext cx="4033036" cy="3233509"/>
          </a:xfrm>
          <a:prstGeom prst="rect">
            <a:avLst/>
          </a:prstGeom>
          <a:noFill/>
          <a:ln cap="flat" cmpd="sng" w="19050">
            <a:solidFill>
              <a:srgbClr val="F1C232"/>
            </a:solidFill>
            <a:prstDash val="solid"/>
            <a:round/>
            <a:headEnd len="sm" w="sm" type="none"/>
            <a:tailEnd len="sm" w="sm" type="none"/>
          </a:ln>
        </p:spPr>
      </p:pic>
      <p:pic>
        <p:nvPicPr>
          <p:cNvPr id="284" name="Google Shape;284;p16"/>
          <p:cNvPicPr preferRelativeResize="0"/>
          <p:nvPr/>
        </p:nvPicPr>
        <p:blipFill rotWithShape="1">
          <a:blip r:embed="rId4">
            <a:alphaModFix/>
          </a:blip>
          <a:srcRect b="0" l="0" r="0" t="0"/>
          <a:stretch/>
        </p:blipFill>
        <p:spPr>
          <a:xfrm>
            <a:off x="4772724" y="954993"/>
            <a:ext cx="3742694" cy="3233510"/>
          </a:xfrm>
          <a:prstGeom prst="rect">
            <a:avLst/>
          </a:prstGeom>
          <a:solidFill>
            <a:srgbClr val="FFD966">
              <a:alpha val="70196"/>
            </a:srgbClr>
          </a:solidFill>
          <a:ln cap="flat" cmpd="sng" w="19050">
            <a:solidFill>
              <a:srgbClr val="F1C232"/>
            </a:solidFill>
            <a:prstDash val="solid"/>
            <a:round/>
            <a:headEnd len="sm" w="sm" type="none"/>
            <a:tailEnd len="sm" w="sm" type="none"/>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290" name="Google Shape;290;p1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291" name="Google Shape;291;p18"/>
          <p:cNvSpPr/>
          <p:nvPr/>
        </p:nvSpPr>
        <p:spPr>
          <a:xfrm>
            <a:off x="26705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18"/>
          <p:cNvSpPr txBox="1"/>
          <p:nvPr/>
        </p:nvSpPr>
        <p:spPr>
          <a:xfrm>
            <a:off x="1765325" y="4320725"/>
            <a:ext cx="52992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t/>
            </a:r>
            <a:endParaRPr b="0" i="1" sz="1200" u="none" cap="none" strike="noStrike">
              <a:solidFill>
                <a:srgbClr val="D9D9D9"/>
              </a:solidFill>
              <a:latin typeface="EB Garamond Medium"/>
              <a:ea typeface="EB Garamond Medium"/>
              <a:cs typeface="EB Garamond Medium"/>
              <a:sym typeface="EB Garamond Medium"/>
            </a:endParaRPr>
          </a:p>
        </p:txBody>
      </p:sp>
      <p:sp>
        <p:nvSpPr>
          <p:cNvPr id="293" name="Google Shape;293;p18"/>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p18"/>
          <p:cNvSpPr/>
          <p:nvPr/>
        </p:nvSpPr>
        <p:spPr>
          <a:xfrm>
            <a:off x="2686250" y="793650"/>
            <a:ext cx="3882600" cy="3556200"/>
          </a:xfrm>
          <a:prstGeom prst="rect">
            <a:avLst/>
          </a:prstGeom>
          <a:solidFill>
            <a:srgbClr val="FFD966">
              <a:alpha val="70196"/>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5" name="Google Shape;295;p18"/>
          <p:cNvPicPr preferRelativeResize="0"/>
          <p:nvPr/>
        </p:nvPicPr>
        <p:blipFill rotWithShape="1">
          <a:blip r:embed="rId3">
            <a:alphaModFix/>
          </a:blip>
          <a:srcRect b="0" l="0" r="0" t="0"/>
          <a:stretch/>
        </p:blipFill>
        <p:spPr>
          <a:xfrm>
            <a:off x="2971800" y="848114"/>
            <a:ext cx="3380924" cy="3285325"/>
          </a:xfrm>
          <a:prstGeom prst="rect">
            <a:avLst/>
          </a:prstGeom>
          <a:solidFill>
            <a:srgbClr val="FFD966">
              <a:alpha val="70196"/>
            </a:srgbClr>
          </a:solidFill>
          <a:ln>
            <a:noFill/>
          </a:ln>
        </p:spPr>
      </p:pic>
      <p:sp>
        <p:nvSpPr>
          <p:cNvPr id="296" name="Google Shape;296;p18"/>
          <p:cNvSpPr txBox="1"/>
          <p:nvPr/>
        </p:nvSpPr>
        <p:spPr>
          <a:xfrm>
            <a:off x="2791275" y="260139"/>
            <a:ext cx="34122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420" u="none" cap="none" strike="noStrike">
                <a:solidFill>
                  <a:srgbClr val="FFD966"/>
                </a:solidFill>
                <a:latin typeface="Big Shoulders"/>
                <a:ea typeface="Big Shoulders"/>
                <a:cs typeface="Big Shoulders"/>
                <a:sym typeface="Big Shoulders"/>
              </a:rPr>
              <a:t>Velocity Dispersion</a:t>
            </a:r>
            <a:endParaRPr b="1" i="0" sz="2420" u="none" cap="none" strike="noStrike">
              <a:solidFill>
                <a:srgbClr val="FFD966"/>
              </a:solidFill>
              <a:latin typeface="Big Shoulders"/>
              <a:ea typeface="Big Shoulders"/>
              <a:cs typeface="Big Shoulders"/>
              <a:sym typeface="Big Shoulder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2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302" name="Google Shape;302;p2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303" name="Google Shape;303;p20"/>
          <p:cNvSpPr/>
          <p:nvPr/>
        </p:nvSpPr>
        <p:spPr>
          <a:xfrm>
            <a:off x="26705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p20"/>
          <p:cNvSpPr txBox="1"/>
          <p:nvPr/>
        </p:nvSpPr>
        <p:spPr>
          <a:xfrm>
            <a:off x="1765325" y="4320725"/>
            <a:ext cx="52992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t/>
            </a:r>
            <a:endParaRPr b="0" i="1" sz="1200" u="none" cap="none" strike="noStrike">
              <a:solidFill>
                <a:srgbClr val="D9D9D9"/>
              </a:solidFill>
              <a:latin typeface="EB Garamond Medium"/>
              <a:ea typeface="EB Garamond Medium"/>
              <a:cs typeface="EB Garamond Medium"/>
              <a:sym typeface="EB Garamond Medium"/>
            </a:endParaRPr>
          </a:p>
        </p:txBody>
      </p:sp>
      <p:sp>
        <p:nvSpPr>
          <p:cNvPr id="305" name="Google Shape;305;p20"/>
          <p:cNvSpPr txBox="1"/>
          <p:nvPr/>
        </p:nvSpPr>
        <p:spPr>
          <a:xfrm>
            <a:off x="311700" y="292625"/>
            <a:ext cx="20181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YMC Age Dist.</a:t>
            </a:r>
            <a:endParaRPr b="1" i="0" sz="2920" u="none" cap="none" strike="noStrike">
              <a:solidFill>
                <a:srgbClr val="FFD966"/>
              </a:solidFill>
              <a:latin typeface="Big Shoulders"/>
              <a:ea typeface="Big Shoulders"/>
              <a:cs typeface="Big Shoulders"/>
              <a:sym typeface="Big Shoulders"/>
            </a:endParaRPr>
          </a:p>
        </p:txBody>
      </p:sp>
      <p:sp>
        <p:nvSpPr>
          <p:cNvPr id="306" name="Google Shape;306;p20"/>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20"/>
          <p:cNvSpPr/>
          <p:nvPr/>
        </p:nvSpPr>
        <p:spPr>
          <a:xfrm>
            <a:off x="2686250" y="793650"/>
            <a:ext cx="3882600" cy="3556200"/>
          </a:xfrm>
          <a:prstGeom prst="rect">
            <a:avLst/>
          </a:prstGeom>
          <a:solidFill>
            <a:srgbClr val="FFD966">
              <a:alpha val="70196"/>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08" name="Google Shape;308;p20"/>
          <p:cNvPicPr preferRelativeResize="0"/>
          <p:nvPr/>
        </p:nvPicPr>
        <p:blipFill>
          <a:blip r:embed="rId3">
            <a:alphaModFix/>
          </a:blip>
          <a:stretch>
            <a:fillRect/>
          </a:stretch>
        </p:blipFill>
        <p:spPr>
          <a:xfrm>
            <a:off x="2198951" y="576225"/>
            <a:ext cx="4529991" cy="39910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314" name="Google Shape;314;p1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315" name="Google Shape;315;p17"/>
          <p:cNvSpPr/>
          <p:nvPr/>
        </p:nvSpPr>
        <p:spPr>
          <a:xfrm>
            <a:off x="26705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 name="Google Shape;316;p17"/>
          <p:cNvSpPr txBox="1"/>
          <p:nvPr/>
        </p:nvSpPr>
        <p:spPr>
          <a:xfrm>
            <a:off x="1765325" y="4320725"/>
            <a:ext cx="52992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t/>
            </a:r>
            <a:endParaRPr b="0" i="1" sz="1200" u="none" cap="none" strike="noStrike">
              <a:solidFill>
                <a:srgbClr val="D9D9D9"/>
              </a:solidFill>
              <a:latin typeface="EB Garamond Medium"/>
              <a:ea typeface="EB Garamond Medium"/>
              <a:cs typeface="EB Garamond Medium"/>
              <a:sym typeface="EB Garamond Medium"/>
            </a:endParaRPr>
          </a:p>
        </p:txBody>
      </p:sp>
      <p:sp>
        <p:nvSpPr>
          <p:cNvPr id="317" name="Google Shape;317;p17"/>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BPT Diagnostic Plots</a:t>
            </a:r>
            <a:endParaRPr b="0" i="0" sz="2920" u="none" cap="none" strike="noStrike">
              <a:solidFill>
                <a:srgbClr val="FFD966"/>
              </a:solidFill>
              <a:latin typeface="Big Shoulders"/>
              <a:ea typeface="Big Shoulders"/>
              <a:cs typeface="Big Shoulders"/>
              <a:sym typeface="Big Shoulders"/>
            </a:endParaRPr>
          </a:p>
        </p:txBody>
      </p:sp>
      <p:sp>
        <p:nvSpPr>
          <p:cNvPr id="318" name="Google Shape;318;p17"/>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17"/>
          <p:cNvSpPr/>
          <p:nvPr/>
        </p:nvSpPr>
        <p:spPr>
          <a:xfrm>
            <a:off x="2686250" y="793650"/>
            <a:ext cx="3882600" cy="3556200"/>
          </a:xfrm>
          <a:prstGeom prst="rect">
            <a:avLst/>
          </a:prstGeom>
          <a:solidFill>
            <a:srgbClr val="FFD966">
              <a:alpha val="70196"/>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20" name="Google Shape;320;p17" title="IRAS_18293_BPT_redd+mask.png"/>
          <p:cNvPicPr preferRelativeResize="0"/>
          <p:nvPr/>
        </p:nvPicPr>
        <p:blipFill rotWithShape="1">
          <a:blip r:embed="rId3">
            <a:alphaModFix/>
          </a:blip>
          <a:srcRect b="0" l="0" r="0" t="0"/>
          <a:stretch/>
        </p:blipFill>
        <p:spPr>
          <a:xfrm>
            <a:off x="2590492" y="951449"/>
            <a:ext cx="4074122" cy="3240598"/>
          </a:xfrm>
          <a:prstGeom prst="rect">
            <a:avLst/>
          </a:prstGeom>
          <a:solidFill>
            <a:srgbClr val="FFD966">
              <a:alpha val="70196"/>
            </a:srgbClr>
          </a:solidFill>
          <a:ln cap="flat" cmpd="sng" w="19050">
            <a:solidFill>
              <a:srgbClr val="F1C232"/>
            </a:solidFill>
            <a:prstDash val="solid"/>
            <a:round/>
            <a:headEnd len="sm" w="sm" type="none"/>
            <a:tailEnd len="sm" w="sm" type="none"/>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326" name="Google Shape;326;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327" name="Google Shape;327;p1"/>
          <p:cNvSpPr/>
          <p:nvPr/>
        </p:nvSpPr>
        <p:spPr>
          <a:xfrm>
            <a:off x="211500" y="1231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p1"/>
          <p:cNvSpPr txBox="1"/>
          <p:nvPr/>
        </p:nvSpPr>
        <p:spPr>
          <a:xfrm>
            <a:off x="387900" y="940950"/>
            <a:ext cx="4720500" cy="398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0" i="0" lang="en" sz="1900" u="none" cap="none" strike="noStrike">
                <a:solidFill>
                  <a:schemeClr val="lt1"/>
                </a:solidFill>
                <a:latin typeface="EB Garamond"/>
                <a:ea typeface="EB Garamond"/>
                <a:cs typeface="EB Garamond"/>
                <a:sym typeface="EB Garamond"/>
              </a:rPr>
              <a:t>Investigate how extragalactic transients influence galaxy evolution, specifically within dusty, high-star-formation environments.</a:t>
            </a:r>
            <a:endParaRPr b="0" i="0" sz="19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rPr b="1" i="0" lang="en" sz="1900" u="none" cap="none" strike="noStrike">
                <a:solidFill>
                  <a:schemeClr val="lt1"/>
                </a:solidFill>
                <a:latin typeface="EB Garamond"/>
                <a:ea typeface="EB Garamond"/>
                <a:cs typeface="EB Garamond"/>
                <a:sym typeface="EB Garamond"/>
              </a:rPr>
              <a:t>Objectives include:</a:t>
            </a:r>
            <a:endParaRPr b="0" i="0" sz="1900" u="none" cap="none" strike="noStrike">
              <a:solidFill>
                <a:schemeClr val="lt1"/>
              </a:solidFill>
              <a:latin typeface="EB Garamond"/>
              <a:ea typeface="EB Garamond"/>
              <a:cs typeface="EB Garamond"/>
              <a:sym typeface="EB Garamond"/>
            </a:endParaRPr>
          </a:p>
          <a:p>
            <a:pPr indent="-349250" lvl="0" marL="457200" marR="0" rtl="0" algn="l">
              <a:lnSpc>
                <a:spcPct val="100000"/>
              </a:lnSpc>
              <a:spcBef>
                <a:spcPts val="0"/>
              </a:spcBef>
              <a:spcAft>
                <a:spcPts val="0"/>
              </a:spcAft>
              <a:buClr>
                <a:schemeClr val="lt1"/>
              </a:buClr>
              <a:buSzPts val="1900"/>
              <a:buFont typeface="EB Garamond"/>
              <a:buChar char="-"/>
            </a:pPr>
            <a:r>
              <a:rPr b="0" i="0" lang="en" sz="1900" u="none" cap="none" strike="noStrike">
                <a:solidFill>
                  <a:schemeClr val="lt1"/>
                </a:solidFill>
                <a:latin typeface="EB Garamond"/>
                <a:ea typeface="EB Garamond"/>
                <a:cs typeface="EB Garamond"/>
                <a:sym typeface="EB Garamond"/>
              </a:rPr>
              <a:t>Quantify cluster formation efficiency (Γ)</a:t>
            </a:r>
            <a:endParaRPr b="0" i="0" sz="1900" u="none" cap="none" strike="noStrike">
              <a:solidFill>
                <a:schemeClr val="lt1"/>
              </a:solidFill>
              <a:latin typeface="EB Garamond"/>
              <a:ea typeface="EB Garamond"/>
              <a:cs typeface="EB Garamond"/>
              <a:sym typeface="EB Garamond"/>
            </a:endParaRPr>
          </a:p>
          <a:p>
            <a:pPr indent="-349250" lvl="0" marL="457200" marR="0" rtl="0" algn="l">
              <a:lnSpc>
                <a:spcPct val="100000"/>
              </a:lnSpc>
              <a:spcBef>
                <a:spcPts val="0"/>
              </a:spcBef>
              <a:spcAft>
                <a:spcPts val="0"/>
              </a:spcAft>
              <a:buClr>
                <a:schemeClr val="lt1"/>
              </a:buClr>
              <a:buSzPts val="1900"/>
              <a:buFont typeface="EB Garamond"/>
              <a:buChar char="-"/>
            </a:pPr>
            <a:r>
              <a:rPr b="0" i="0" lang="en" sz="1900" u="none" cap="none" strike="noStrike">
                <a:solidFill>
                  <a:schemeClr val="lt1"/>
                </a:solidFill>
                <a:latin typeface="EB Garamond"/>
                <a:ea typeface="EB Garamond"/>
                <a:cs typeface="EB Garamond"/>
                <a:sym typeface="EB Garamond"/>
              </a:rPr>
              <a:t>Resolve the “missing” supernova problem</a:t>
            </a:r>
            <a:endParaRPr b="0" i="0" sz="1900" u="none" cap="none" strike="noStrike">
              <a:solidFill>
                <a:schemeClr val="lt1"/>
              </a:solidFill>
              <a:latin typeface="EB Garamond"/>
              <a:ea typeface="EB Garamond"/>
              <a:cs typeface="EB Garamond"/>
              <a:sym typeface="EB Garamond"/>
            </a:endParaRPr>
          </a:p>
          <a:p>
            <a:pPr indent="-349250" lvl="0" marL="457200" marR="0" rtl="0" algn="l">
              <a:lnSpc>
                <a:spcPct val="100000"/>
              </a:lnSpc>
              <a:spcBef>
                <a:spcPts val="0"/>
              </a:spcBef>
              <a:spcAft>
                <a:spcPts val="0"/>
              </a:spcAft>
              <a:buClr>
                <a:schemeClr val="lt1"/>
              </a:buClr>
              <a:buSzPts val="1900"/>
              <a:buFont typeface="EB Garamond"/>
              <a:buChar char="-"/>
            </a:pPr>
            <a:r>
              <a:rPr b="0" i="0" lang="en" sz="1900" u="none" cap="none" strike="noStrike">
                <a:solidFill>
                  <a:schemeClr val="lt1"/>
                </a:solidFill>
                <a:latin typeface="EB Garamond"/>
                <a:ea typeface="EB Garamond"/>
                <a:cs typeface="EB Garamond"/>
                <a:sym typeface="EB Garamond"/>
              </a:rPr>
              <a:t>Connect YMCs and transient sites and the role of AGN towards triggering them</a:t>
            </a:r>
            <a:endParaRPr b="0" i="0" sz="1900" u="none" cap="none" strike="noStrike">
              <a:solidFill>
                <a:schemeClr val="lt1"/>
              </a:solidFill>
              <a:latin typeface="EB Garamond"/>
              <a:ea typeface="EB Garamond"/>
              <a:cs typeface="EB Garamond"/>
              <a:sym typeface="EB Garamond"/>
            </a:endParaRPr>
          </a:p>
          <a:p>
            <a:pPr indent="-349250" lvl="0" marL="457200" marR="0" rtl="0" algn="l">
              <a:lnSpc>
                <a:spcPct val="100000"/>
              </a:lnSpc>
              <a:spcBef>
                <a:spcPts val="0"/>
              </a:spcBef>
              <a:spcAft>
                <a:spcPts val="0"/>
              </a:spcAft>
              <a:buClr>
                <a:schemeClr val="lt1"/>
              </a:buClr>
              <a:buSzPts val="1900"/>
              <a:buFont typeface="EB Garamond"/>
              <a:buChar char="-"/>
            </a:pPr>
            <a:r>
              <a:rPr b="0" i="0" lang="en" sz="1900" u="none" cap="none" strike="noStrike">
                <a:solidFill>
                  <a:schemeClr val="lt1"/>
                </a:solidFill>
                <a:latin typeface="EB Garamond"/>
                <a:ea typeface="EB Garamond"/>
                <a:cs typeface="EB Garamond"/>
                <a:sym typeface="EB Garamond"/>
              </a:rPr>
              <a:t>Characterize gas inflows/outflows</a:t>
            </a:r>
            <a:endParaRPr b="0" i="0" sz="1900" u="none" cap="none" strike="noStrike">
              <a:solidFill>
                <a:schemeClr val="lt1"/>
              </a:solidFill>
              <a:latin typeface="EB Garamond"/>
              <a:ea typeface="EB Garamond"/>
              <a:cs typeface="EB Garamond"/>
              <a:sym typeface="EB Garamond"/>
            </a:endParaRPr>
          </a:p>
          <a:p>
            <a:pPr indent="-349250" lvl="0" marL="457200" marR="0" rtl="0" algn="l">
              <a:lnSpc>
                <a:spcPct val="100000"/>
              </a:lnSpc>
              <a:spcBef>
                <a:spcPts val="0"/>
              </a:spcBef>
              <a:spcAft>
                <a:spcPts val="0"/>
              </a:spcAft>
              <a:buClr>
                <a:schemeClr val="lt1"/>
              </a:buClr>
              <a:buSzPts val="1900"/>
              <a:buFont typeface="EB Garamond"/>
              <a:buChar char="-"/>
            </a:pPr>
            <a:r>
              <a:rPr b="0" i="0" lang="en" sz="1900" u="none" cap="none" strike="noStrike">
                <a:solidFill>
                  <a:schemeClr val="lt1"/>
                </a:solidFill>
                <a:latin typeface="EB Garamond"/>
                <a:ea typeface="EB Garamond"/>
                <a:cs typeface="EB Garamond"/>
                <a:sym typeface="EB Garamond"/>
              </a:rPr>
              <a:t>Perform SED &amp; radiative transfer modeling</a:t>
            </a:r>
            <a:endParaRPr b="0" i="0" sz="19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EB Garamond"/>
              <a:ea typeface="EB Garamond"/>
              <a:cs typeface="EB Garamond"/>
              <a:sym typeface="EB Garamond"/>
            </a:endParaRPr>
          </a:p>
        </p:txBody>
      </p:sp>
      <p:sp>
        <p:nvSpPr>
          <p:cNvPr id="329" name="Google Shape;329;p1"/>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Objective of </a:t>
            </a:r>
            <a:r>
              <a:rPr b="1" lang="en" sz="2920">
                <a:solidFill>
                  <a:srgbClr val="FFD966"/>
                </a:solidFill>
                <a:latin typeface="Big Shoulders"/>
                <a:ea typeface="Big Shoulders"/>
                <a:cs typeface="Big Shoulders"/>
                <a:sym typeface="Big Shoulders"/>
              </a:rPr>
              <a:t>the</a:t>
            </a:r>
            <a:r>
              <a:rPr b="1" i="0" lang="en" sz="2920" u="none" cap="none" strike="noStrike">
                <a:solidFill>
                  <a:srgbClr val="FFD966"/>
                </a:solidFill>
                <a:latin typeface="Big Shoulders"/>
                <a:ea typeface="Big Shoulders"/>
                <a:cs typeface="Big Shoulders"/>
                <a:sym typeface="Big Shoulders"/>
              </a:rPr>
              <a:t> Project</a:t>
            </a:r>
            <a:endParaRPr b="0" i="0" sz="2920" u="none" cap="none" strike="noStrike">
              <a:solidFill>
                <a:srgbClr val="FFD966"/>
              </a:solidFill>
              <a:latin typeface="Big Shoulders"/>
              <a:ea typeface="Big Shoulders"/>
              <a:cs typeface="Big Shoulders"/>
              <a:sym typeface="Big Shoulders"/>
            </a:endParaRPr>
          </a:p>
        </p:txBody>
      </p:sp>
      <p:sp>
        <p:nvSpPr>
          <p:cNvPr id="330" name="Google Shape;330;p1"/>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1"/>
          <p:cNvSpPr txBox="1"/>
          <p:nvPr/>
        </p:nvSpPr>
        <p:spPr>
          <a:xfrm>
            <a:off x="5236075" y="1017725"/>
            <a:ext cx="3407100" cy="3417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1" i="0" lang="en" sz="1500" u="none" cap="none" strike="noStrike">
                <a:solidFill>
                  <a:schemeClr val="lt1"/>
                </a:solidFill>
                <a:latin typeface="EB Garamond"/>
                <a:ea typeface="EB Garamond"/>
                <a:cs typeface="EB Garamond"/>
                <a:sym typeface="EB Garamond"/>
              </a:rPr>
              <a:t>Birth Sites</a:t>
            </a:r>
            <a:r>
              <a:rPr b="0" i="0" lang="en" sz="1500" u="none" cap="none" strike="noStrike">
                <a:solidFill>
                  <a:schemeClr val="lt1"/>
                </a:solidFill>
                <a:latin typeface="EB Garamond"/>
                <a:ea typeface="EB Garamond"/>
                <a:cs typeface="EB Garamond"/>
                <a:sym typeface="EB Garamond"/>
              </a:rPr>
              <a:t>: Young Massive Clusters (YMCs)</a:t>
            </a:r>
            <a:endParaRPr b="0" i="0" sz="1500" u="none" cap="none" strike="noStrike">
              <a:solidFill>
                <a:schemeClr val="lt1"/>
              </a:solidFill>
              <a:latin typeface="EB Garamond"/>
              <a:ea typeface="EB Garamond"/>
              <a:cs typeface="EB Garamond"/>
              <a:sym typeface="EB Garamond"/>
            </a:endParaRPr>
          </a:p>
          <a:p>
            <a:pPr indent="-323850" lvl="0" marL="457200" marR="0" rtl="0" algn="l">
              <a:lnSpc>
                <a:spcPct val="100000"/>
              </a:lnSpc>
              <a:spcBef>
                <a:spcPts val="0"/>
              </a:spcBef>
              <a:spcAft>
                <a:spcPts val="0"/>
              </a:spcAft>
              <a:buClr>
                <a:schemeClr val="lt1"/>
              </a:buClr>
              <a:buSzPts val="1500"/>
              <a:buFont typeface="EB Garamond"/>
              <a:buChar char="-"/>
            </a:pPr>
            <a:r>
              <a:rPr b="0" i="0" lang="en" sz="1500" u="none" cap="none" strike="noStrike">
                <a:solidFill>
                  <a:schemeClr val="lt1"/>
                </a:solidFill>
                <a:latin typeface="EB Garamond"/>
                <a:ea typeface="EB Garamond"/>
                <a:cs typeface="EB Garamond"/>
                <a:sym typeface="EB Garamond"/>
              </a:rPr>
              <a:t>High cluster formation efficiency (Γ) </a:t>
            </a:r>
            <a:endParaRPr b="0" i="0"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rPr b="1" i="0" lang="en" sz="1500" u="none" cap="none" strike="noStrike">
                <a:solidFill>
                  <a:schemeClr val="lt1"/>
                </a:solidFill>
                <a:latin typeface="EB Garamond"/>
                <a:ea typeface="EB Garamond"/>
                <a:cs typeface="EB Garamond"/>
                <a:sym typeface="EB Garamond"/>
              </a:rPr>
              <a:t>Death Sites</a:t>
            </a:r>
            <a:r>
              <a:rPr b="0" i="0" lang="en" sz="1500" u="none" cap="none" strike="noStrike">
                <a:solidFill>
                  <a:schemeClr val="lt1"/>
                </a:solidFill>
                <a:latin typeface="EB Garamond"/>
                <a:ea typeface="EB Garamond"/>
                <a:cs typeface="EB Garamond"/>
                <a:sym typeface="EB Garamond"/>
              </a:rPr>
              <a:t>: Core-collapse SNe </a:t>
            </a:r>
            <a:r>
              <a:rPr lang="en" sz="1500">
                <a:solidFill>
                  <a:schemeClr val="lt1"/>
                </a:solidFill>
                <a:latin typeface="EB Garamond"/>
                <a:ea typeface="EB Garamond"/>
                <a:cs typeface="EB Garamond"/>
                <a:sym typeface="EB Garamond"/>
              </a:rPr>
              <a:t>and transients</a:t>
            </a:r>
            <a:endParaRPr b="0" i="0"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t/>
            </a:r>
            <a:endParaRPr sz="1500">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rPr b="0" i="0" lang="en" sz="1500" u="none" cap="none" strike="noStrike">
                <a:solidFill>
                  <a:schemeClr val="lt1"/>
                </a:solidFill>
                <a:latin typeface="EB Garamond"/>
                <a:ea typeface="EB Garamond"/>
                <a:cs typeface="EB Garamond"/>
                <a:sym typeface="EB Garamond"/>
              </a:rPr>
              <a:t>Goal: Connect YMC populations to transient locations to trace the f</a:t>
            </a:r>
            <a:r>
              <a:rPr b="1" i="0" lang="en" sz="1500" u="none" cap="none" strike="noStrike">
                <a:solidFill>
                  <a:schemeClr val="lt1"/>
                </a:solidFill>
                <a:latin typeface="EB Garamond"/>
                <a:ea typeface="EB Garamond"/>
                <a:cs typeface="EB Garamond"/>
                <a:sym typeface="EB Garamond"/>
              </a:rPr>
              <a:t>ull stellar life cycle.</a:t>
            </a:r>
            <a:endParaRPr b="1" i="0"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t/>
            </a:r>
            <a:endParaRPr b="1" sz="1500">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rPr b="1" i="0" lang="en" sz="1500" u="none" cap="none" strike="noStrike">
                <a:solidFill>
                  <a:schemeClr val="lt1"/>
                </a:solidFill>
                <a:latin typeface="EB Garamond"/>
                <a:ea typeface="EB Garamond"/>
                <a:cs typeface="EB Garamond"/>
                <a:sym typeface="EB Garamond"/>
              </a:rPr>
              <a:t>Theoretical and Simulation Work:</a:t>
            </a:r>
            <a:endParaRPr b="1" i="0" sz="1500" u="none" cap="none" strike="noStrike">
              <a:solidFill>
                <a:schemeClr val="lt1"/>
              </a:solidFill>
              <a:latin typeface="EB Garamond"/>
              <a:ea typeface="EB Garamond"/>
              <a:cs typeface="EB Garamond"/>
              <a:sym typeface="EB Garamond"/>
            </a:endParaRPr>
          </a:p>
          <a:p>
            <a:pPr indent="-323850" lvl="0" marL="457200" marR="0" rtl="0" algn="l">
              <a:lnSpc>
                <a:spcPct val="100000"/>
              </a:lnSpc>
              <a:spcBef>
                <a:spcPts val="0"/>
              </a:spcBef>
              <a:spcAft>
                <a:spcPts val="0"/>
              </a:spcAft>
              <a:buClr>
                <a:schemeClr val="lt1"/>
              </a:buClr>
              <a:buSzPts val="1500"/>
              <a:buFont typeface="EB Garamond"/>
              <a:buChar char="●"/>
            </a:pPr>
            <a:r>
              <a:rPr b="0" i="0" lang="en" sz="1500" u="none" cap="none" strike="noStrike">
                <a:solidFill>
                  <a:schemeClr val="lt1"/>
                </a:solidFill>
                <a:latin typeface="EB Garamond"/>
                <a:ea typeface="EB Garamond"/>
                <a:cs typeface="EB Garamond"/>
                <a:sym typeface="EB Garamond"/>
              </a:rPr>
              <a:t>Model feedback processes between transients, AGN, and YMCs, by utilizing various statistical methods</a:t>
            </a:r>
            <a:endParaRPr b="0" i="0" sz="1500" u="none" cap="none" strike="noStrike">
              <a:solidFill>
                <a:schemeClr val="lt1"/>
              </a:solidFill>
              <a:latin typeface="EB Garamond"/>
              <a:ea typeface="EB Garamond"/>
              <a:cs typeface="EB Garamond"/>
              <a:sym typeface="EB Garamon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337" name="Google Shape;337;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338" name="Google Shape;338;p2"/>
          <p:cNvSpPr/>
          <p:nvPr/>
        </p:nvSpPr>
        <p:spPr>
          <a:xfrm>
            <a:off x="211500" y="1231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 name="Google Shape;339;p2"/>
          <p:cNvSpPr txBox="1"/>
          <p:nvPr/>
        </p:nvSpPr>
        <p:spPr>
          <a:xfrm>
            <a:off x="137175" y="3004450"/>
            <a:ext cx="42492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1" i="0" lang="en" sz="1600" u="none" cap="none" strike="noStrike">
                <a:solidFill>
                  <a:schemeClr val="lt1"/>
                </a:solidFill>
                <a:latin typeface="EB Garamond"/>
                <a:ea typeface="EB Garamond"/>
                <a:cs typeface="EB Garamond"/>
                <a:sym typeface="EB Garamond"/>
              </a:rPr>
              <a:t>Data Analysis Techniques:</a:t>
            </a:r>
            <a:endParaRPr b="1" i="0" sz="1600" u="none" cap="none" strike="noStrike">
              <a:solidFill>
                <a:schemeClr val="lt1"/>
              </a:solidFill>
              <a:latin typeface="EB Garamond"/>
              <a:ea typeface="EB Garamond"/>
              <a:cs typeface="EB Garamond"/>
              <a:sym typeface="EB Garamond"/>
            </a:endParaRPr>
          </a:p>
          <a:p>
            <a:pPr indent="-330200" lvl="0" marL="457200" marR="0" rtl="0" algn="l">
              <a:lnSpc>
                <a:spcPct val="100000"/>
              </a:lnSpc>
              <a:spcBef>
                <a:spcPts val="0"/>
              </a:spcBef>
              <a:spcAft>
                <a:spcPts val="0"/>
              </a:spcAft>
              <a:buClr>
                <a:schemeClr val="lt1"/>
              </a:buClr>
              <a:buSzPts val="1600"/>
              <a:buFont typeface="EB Garamond"/>
              <a:buChar char="●"/>
            </a:pPr>
            <a:r>
              <a:rPr b="0" i="0" lang="en" sz="1600" u="none" cap="none" strike="noStrike">
                <a:solidFill>
                  <a:schemeClr val="lt1"/>
                </a:solidFill>
                <a:latin typeface="EB Garamond"/>
                <a:ea typeface="EB Garamond"/>
                <a:cs typeface="EB Garamond"/>
                <a:sym typeface="EB Garamond"/>
              </a:rPr>
              <a:t>Integral Field Unit (IFU) spectroscopy for detailed spatial resolution.</a:t>
            </a:r>
            <a:endParaRPr b="0" i="0" sz="1600" u="none" cap="none" strike="noStrike">
              <a:solidFill>
                <a:schemeClr val="lt1"/>
              </a:solidFill>
              <a:latin typeface="EB Garamond"/>
              <a:ea typeface="EB Garamond"/>
              <a:cs typeface="EB Garamond"/>
              <a:sym typeface="EB Garamond"/>
            </a:endParaRPr>
          </a:p>
          <a:p>
            <a:pPr indent="-330200" lvl="0" marL="457200" marR="0" rtl="0" algn="l">
              <a:lnSpc>
                <a:spcPct val="100000"/>
              </a:lnSpc>
              <a:spcBef>
                <a:spcPts val="0"/>
              </a:spcBef>
              <a:spcAft>
                <a:spcPts val="0"/>
              </a:spcAft>
              <a:buClr>
                <a:schemeClr val="lt1"/>
              </a:buClr>
              <a:buSzPts val="1600"/>
              <a:buFont typeface="EB Garamond"/>
              <a:buChar char="●"/>
            </a:pPr>
            <a:r>
              <a:rPr b="0" i="0" lang="en" sz="1600" u="none" cap="none" strike="noStrike">
                <a:solidFill>
                  <a:schemeClr val="lt1"/>
                </a:solidFill>
                <a:latin typeface="EB Garamond"/>
                <a:ea typeface="EB Garamond"/>
                <a:cs typeface="EB Garamond"/>
                <a:sym typeface="EB Garamond"/>
              </a:rPr>
              <a:t>Spectral Energy Distribution (SED) fitting using radiative transfer models to derive galaxy parameters (e.g., star formation rates, dust temperatures).</a:t>
            </a:r>
            <a:endParaRPr b="0" i="0" sz="1600" u="none" cap="none" strike="noStrike">
              <a:solidFill>
                <a:schemeClr val="lt1"/>
              </a:solidFill>
              <a:latin typeface="EB Garamond"/>
              <a:ea typeface="EB Garamond"/>
              <a:cs typeface="EB Garamond"/>
              <a:sym typeface="EB Garamond"/>
            </a:endParaRPr>
          </a:p>
        </p:txBody>
      </p:sp>
      <p:sp>
        <p:nvSpPr>
          <p:cNvPr id="340" name="Google Shape;340;p2"/>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Objective (cont.)</a:t>
            </a:r>
            <a:endParaRPr b="0" i="0" sz="2920" u="none" cap="none" strike="noStrike">
              <a:solidFill>
                <a:srgbClr val="FFD966"/>
              </a:solidFill>
              <a:latin typeface="Big Shoulders"/>
              <a:ea typeface="Big Shoulders"/>
              <a:cs typeface="Big Shoulders"/>
              <a:sym typeface="Big Shoulders"/>
            </a:endParaRPr>
          </a:p>
        </p:txBody>
      </p:sp>
      <p:sp>
        <p:nvSpPr>
          <p:cNvPr id="341" name="Google Shape;341;p2"/>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2"/>
          <p:cNvSpPr txBox="1"/>
          <p:nvPr/>
        </p:nvSpPr>
        <p:spPr>
          <a:xfrm>
            <a:off x="211500" y="829221"/>
            <a:ext cx="4249200" cy="252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1" i="0" lang="en" sz="1600" u="none" cap="none" strike="noStrike">
                <a:solidFill>
                  <a:schemeClr val="lt1"/>
                </a:solidFill>
                <a:latin typeface="EB Garamond"/>
                <a:ea typeface="EB Garamond"/>
                <a:cs typeface="EB Garamond"/>
                <a:sym typeface="EB Garamond"/>
              </a:rPr>
              <a:t>Multiwavelength Approach- Observational Strategy (alao SUNBIRD samples)</a:t>
            </a:r>
            <a:endParaRPr b="0" i="0"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rPr b="0" i="0" lang="en" sz="1500" u="none" cap="none" strike="noStrike">
                <a:solidFill>
                  <a:schemeClr val="lt1"/>
                </a:solidFill>
                <a:latin typeface="EB Garamond"/>
                <a:ea typeface="EB Garamond"/>
                <a:cs typeface="EB Garamond"/>
                <a:sym typeface="EB Garamond"/>
              </a:rPr>
              <a:t>Optical IFU: VLT/MUSE, SALT</a:t>
            </a:r>
            <a:endParaRPr b="0" i="0" sz="1500" u="none" cap="none" strike="noStrike">
              <a:solidFill>
                <a:schemeClr val="lt1"/>
              </a:solidFill>
              <a:latin typeface="EB Garamond"/>
              <a:ea typeface="EB Garamond"/>
              <a:cs typeface="EB Garamond"/>
              <a:sym typeface="EB Garamond"/>
            </a:endParaRPr>
          </a:p>
          <a:p>
            <a:pPr indent="-323850" lvl="0" marL="457200" marR="0" rtl="0" algn="l">
              <a:lnSpc>
                <a:spcPct val="100000"/>
              </a:lnSpc>
              <a:spcBef>
                <a:spcPts val="0"/>
              </a:spcBef>
              <a:spcAft>
                <a:spcPts val="0"/>
              </a:spcAft>
              <a:buClr>
                <a:schemeClr val="lt1"/>
              </a:buClr>
              <a:buSzPts val="1500"/>
              <a:buFont typeface="EB Garamond"/>
              <a:buChar char="-"/>
            </a:pPr>
            <a:r>
              <a:rPr b="0" i="0" lang="en" sz="1500" u="none" cap="none" strike="noStrike">
                <a:solidFill>
                  <a:schemeClr val="lt1"/>
                </a:solidFill>
                <a:latin typeface="EB Garamond"/>
                <a:ea typeface="EB Garamond"/>
                <a:cs typeface="EB Garamond"/>
                <a:sym typeface="EB Garamond"/>
              </a:rPr>
              <a:t>Ionized gas, BPT diagnostics, kinematics</a:t>
            </a:r>
            <a:endParaRPr b="0" i="0"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rPr b="0" i="0" lang="en" sz="1500" u="none" cap="none" strike="noStrike">
                <a:solidFill>
                  <a:schemeClr val="lt1"/>
                </a:solidFill>
                <a:latin typeface="EB Garamond"/>
                <a:ea typeface="EB Garamond"/>
                <a:cs typeface="EB Garamond"/>
                <a:sym typeface="EB Garamond"/>
              </a:rPr>
              <a:t>NIR IFU: VLT/ERIS, SALT</a:t>
            </a:r>
            <a:endParaRPr b="0" i="0" sz="1500" u="none" cap="none" strike="noStrike">
              <a:solidFill>
                <a:schemeClr val="lt1"/>
              </a:solidFill>
              <a:latin typeface="EB Garamond"/>
              <a:ea typeface="EB Garamond"/>
              <a:cs typeface="EB Garamond"/>
              <a:sym typeface="EB Garamond"/>
            </a:endParaRPr>
          </a:p>
          <a:p>
            <a:pPr indent="-323850" lvl="0" marL="457200" marR="0" rtl="0" algn="l">
              <a:lnSpc>
                <a:spcPct val="100000"/>
              </a:lnSpc>
              <a:spcBef>
                <a:spcPts val="0"/>
              </a:spcBef>
              <a:spcAft>
                <a:spcPts val="0"/>
              </a:spcAft>
              <a:buClr>
                <a:schemeClr val="lt1"/>
              </a:buClr>
              <a:buSzPts val="1500"/>
              <a:buFont typeface="EB Garamond"/>
              <a:buChar char="-"/>
            </a:pPr>
            <a:r>
              <a:rPr b="0" i="0" lang="en" sz="1500" u="none" cap="none" strike="noStrike">
                <a:solidFill>
                  <a:schemeClr val="lt1"/>
                </a:solidFill>
                <a:latin typeface="EB Garamond"/>
                <a:ea typeface="EB Garamond"/>
                <a:cs typeface="EB Garamond"/>
                <a:sym typeface="EB Garamond"/>
              </a:rPr>
              <a:t>Penetrate dust (Brγ, [Fe II], H₂)</a:t>
            </a:r>
            <a:endParaRPr b="0" i="0"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rPr b="0" i="0" lang="en" sz="1500" u="none" cap="none" strike="noStrike">
                <a:solidFill>
                  <a:schemeClr val="lt1"/>
                </a:solidFill>
                <a:latin typeface="EB Garamond"/>
                <a:ea typeface="EB Garamond"/>
                <a:cs typeface="EB Garamond"/>
                <a:sym typeface="EB Garamond"/>
              </a:rPr>
              <a:t>Sub-mm: ALMA</a:t>
            </a:r>
            <a:endParaRPr b="0" i="0" sz="1500" u="none" cap="none" strike="noStrike">
              <a:solidFill>
                <a:schemeClr val="lt1"/>
              </a:solidFill>
              <a:latin typeface="EB Garamond"/>
              <a:ea typeface="EB Garamond"/>
              <a:cs typeface="EB Garamond"/>
              <a:sym typeface="EB Garamond"/>
            </a:endParaRPr>
          </a:p>
          <a:p>
            <a:pPr indent="-323850" lvl="0" marL="457200" marR="0" rtl="0" algn="l">
              <a:lnSpc>
                <a:spcPct val="100000"/>
              </a:lnSpc>
              <a:spcBef>
                <a:spcPts val="0"/>
              </a:spcBef>
              <a:spcAft>
                <a:spcPts val="0"/>
              </a:spcAft>
              <a:buClr>
                <a:schemeClr val="lt1"/>
              </a:buClr>
              <a:buSzPts val="1500"/>
              <a:buFont typeface="EB Garamond"/>
              <a:buChar char="-"/>
            </a:pPr>
            <a:r>
              <a:rPr b="0" i="0" lang="en" sz="1500" u="none" cap="none" strike="noStrike">
                <a:solidFill>
                  <a:schemeClr val="lt1"/>
                </a:solidFill>
                <a:latin typeface="EB Garamond"/>
                <a:ea typeface="EB Garamond"/>
                <a:cs typeface="EB Garamond"/>
                <a:sym typeface="EB Garamond"/>
              </a:rPr>
              <a:t>Cold molecular gas reservoirs, Inflows/outflows</a:t>
            </a:r>
            <a:endParaRPr b="0" i="0"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rPr b="0" i="0" lang="en" sz="1500" u="none" cap="none" strike="noStrike">
                <a:solidFill>
                  <a:schemeClr val="lt1"/>
                </a:solidFill>
                <a:latin typeface="EB Garamond"/>
                <a:ea typeface="EB Garamond"/>
                <a:cs typeface="EB Garamond"/>
                <a:sym typeface="EB Garamond"/>
              </a:rPr>
              <a:t>AO imaging for hidden SNe detection</a:t>
            </a:r>
            <a:endParaRPr b="0" i="0" sz="15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t/>
            </a:r>
            <a:endParaRPr b="0" i="0" sz="1500" u="none" cap="none" strike="noStrike">
              <a:solidFill>
                <a:schemeClr val="lt1"/>
              </a:solidFill>
              <a:latin typeface="EB Garamond"/>
              <a:ea typeface="EB Garamond"/>
              <a:cs typeface="EB Garamond"/>
              <a:sym typeface="EB Garamond"/>
            </a:endParaRPr>
          </a:p>
        </p:txBody>
      </p:sp>
      <p:pic>
        <p:nvPicPr>
          <p:cNvPr id="343" name="Google Shape;343;p2"/>
          <p:cNvPicPr preferRelativeResize="0"/>
          <p:nvPr/>
        </p:nvPicPr>
        <p:blipFill rotWithShape="1">
          <a:blip r:embed="rId3">
            <a:alphaModFix/>
          </a:blip>
          <a:srcRect b="0" l="0" r="0" t="0"/>
          <a:stretch/>
        </p:blipFill>
        <p:spPr>
          <a:xfrm>
            <a:off x="4386374" y="292625"/>
            <a:ext cx="2298102" cy="1609124"/>
          </a:xfrm>
          <a:prstGeom prst="rect">
            <a:avLst/>
          </a:prstGeom>
          <a:solidFill>
            <a:srgbClr val="000000">
              <a:alpha val="69019"/>
            </a:srgbClr>
          </a:solidFill>
          <a:ln>
            <a:noFill/>
          </a:ln>
        </p:spPr>
      </p:pic>
      <p:pic>
        <p:nvPicPr>
          <p:cNvPr id="344" name="Google Shape;344;p2"/>
          <p:cNvPicPr preferRelativeResize="0"/>
          <p:nvPr/>
        </p:nvPicPr>
        <p:blipFill rotWithShape="1">
          <a:blip r:embed="rId4">
            <a:alphaModFix/>
          </a:blip>
          <a:srcRect b="0" l="0" r="0" t="0"/>
          <a:stretch/>
        </p:blipFill>
        <p:spPr>
          <a:xfrm>
            <a:off x="6899274" y="214025"/>
            <a:ext cx="1764149" cy="2654648"/>
          </a:xfrm>
          <a:prstGeom prst="rect">
            <a:avLst/>
          </a:prstGeom>
          <a:solidFill>
            <a:srgbClr val="000000">
              <a:alpha val="69019"/>
            </a:srgbClr>
          </a:solidFill>
          <a:ln>
            <a:noFill/>
          </a:ln>
        </p:spPr>
      </p:pic>
      <p:pic>
        <p:nvPicPr>
          <p:cNvPr id="345" name="Google Shape;345;p2"/>
          <p:cNvPicPr preferRelativeResize="0"/>
          <p:nvPr/>
        </p:nvPicPr>
        <p:blipFill rotWithShape="1">
          <a:blip r:embed="rId5">
            <a:alphaModFix/>
          </a:blip>
          <a:srcRect b="0" l="0" r="0" t="0"/>
          <a:stretch/>
        </p:blipFill>
        <p:spPr>
          <a:xfrm>
            <a:off x="4386377" y="1969600"/>
            <a:ext cx="2411808" cy="1609126"/>
          </a:xfrm>
          <a:prstGeom prst="rect">
            <a:avLst/>
          </a:prstGeom>
          <a:solidFill>
            <a:srgbClr val="000000">
              <a:alpha val="69019"/>
            </a:srgbClr>
          </a:solid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g3caf7525ded_0_16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113" name="Google Shape;113;g3caf7525ded_0_16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114" name="Google Shape;114;g3caf7525ded_0_166"/>
          <p:cNvSpPr/>
          <p:nvPr/>
        </p:nvSpPr>
        <p:spPr>
          <a:xfrm>
            <a:off x="211500" y="1231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g3caf7525ded_0_166"/>
          <p:cNvSpPr txBox="1"/>
          <p:nvPr/>
        </p:nvSpPr>
        <p:spPr>
          <a:xfrm>
            <a:off x="345878" y="800876"/>
            <a:ext cx="5926800" cy="4279200"/>
          </a:xfrm>
          <a:prstGeom prst="rect">
            <a:avLst/>
          </a:prstGeom>
          <a:noFill/>
          <a:ln>
            <a:noFill/>
          </a:ln>
        </p:spPr>
        <p:txBody>
          <a:bodyPr anchorCtr="0" anchor="t" bIns="91425" lIns="91425" spcFirstLastPara="1" rIns="91425" wrap="square" tIns="91425">
            <a:spAutoFit/>
          </a:bodyPr>
          <a:lstStyle/>
          <a:p>
            <a:pPr indent="-349250" lvl="0" marL="457200" marR="0" rtl="0" algn="l">
              <a:lnSpc>
                <a:spcPct val="100000"/>
              </a:lnSpc>
              <a:spcBef>
                <a:spcPts val="0"/>
              </a:spcBef>
              <a:spcAft>
                <a:spcPts val="0"/>
              </a:spcAft>
              <a:buClr>
                <a:schemeClr val="lt1"/>
              </a:buClr>
              <a:buSzPts val="1900"/>
              <a:buFont typeface="EB Garamond"/>
              <a:buChar char="●"/>
            </a:pPr>
            <a:r>
              <a:rPr lang="en" sz="1900">
                <a:solidFill>
                  <a:schemeClr val="lt1"/>
                </a:solidFill>
                <a:latin typeface="EB Garamond"/>
                <a:ea typeface="EB Garamond"/>
                <a:cs typeface="EB Garamond"/>
                <a:sym typeface="EB Garamond"/>
              </a:rPr>
              <a:t>(U)LIRGs: </a:t>
            </a:r>
            <a:r>
              <a:rPr b="0" i="0" lang="en" sz="1900" u="none" cap="none" strike="noStrike">
                <a:solidFill>
                  <a:schemeClr val="lt1"/>
                </a:solidFill>
                <a:latin typeface="EB Garamond"/>
                <a:ea typeface="EB Garamond"/>
                <a:cs typeface="EB Garamond"/>
                <a:sym typeface="EB Garamond"/>
              </a:rPr>
              <a:t>Emit &gt;10¹¹ solar luminosities in the infrared.</a:t>
            </a:r>
            <a:endParaRPr b="0" i="0" sz="1900" u="none" cap="none" strike="noStrike">
              <a:solidFill>
                <a:schemeClr val="lt1"/>
              </a:solidFill>
              <a:latin typeface="EB Garamond"/>
              <a:ea typeface="EB Garamond"/>
              <a:cs typeface="EB Garamond"/>
              <a:sym typeface="EB Garamond"/>
            </a:endParaRPr>
          </a:p>
          <a:p>
            <a:pPr indent="-349250" lvl="0" marL="457200" marR="0" rtl="0" algn="l">
              <a:lnSpc>
                <a:spcPct val="100000"/>
              </a:lnSpc>
              <a:spcBef>
                <a:spcPts val="0"/>
              </a:spcBef>
              <a:spcAft>
                <a:spcPts val="0"/>
              </a:spcAft>
              <a:buClr>
                <a:schemeClr val="lt1"/>
              </a:buClr>
              <a:buSzPts val="1900"/>
              <a:buFont typeface="EB Garamond"/>
              <a:buChar char="●"/>
            </a:pPr>
            <a:r>
              <a:rPr b="0" i="0" lang="en" sz="1900" u="none" cap="none" strike="noStrike">
                <a:solidFill>
                  <a:schemeClr val="lt1"/>
                </a:solidFill>
                <a:latin typeface="EB Garamond"/>
                <a:ea typeface="EB Garamond"/>
                <a:cs typeface="EB Garamond"/>
                <a:sym typeface="EB Garamond"/>
              </a:rPr>
              <a:t>Characterized by intense, dust-obscured star formation.</a:t>
            </a:r>
            <a:endParaRPr b="0" i="0" sz="1900" u="none" cap="none" strike="noStrike">
              <a:solidFill>
                <a:schemeClr val="lt1"/>
              </a:solidFill>
              <a:latin typeface="EB Garamond"/>
              <a:ea typeface="EB Garamond"/>
              <a:cs typeface="EB Garamond"/>
              <a:sym typeface="EB Garamond"/>
            </a:endParaRPr>
          </a:p>
          <a:p>
            <a:pPr indent="-349250" lvl="0" marL="457200" marR="0" rtl="0" algn="l">
              <a:lnSpc>
                <a:spcPct val="100000"/>
              </a:lnSpc>
              <a:spcBef>
                <a:spcPts val="0"/>
              </a:spcBef>
              <a:spcAft>
                <a:spcPts val="0"/>
              </a:spcAft>
              <a:buClr>
                <a:schemeClr val="lt1"/>
              </a:buClr>
              <a:buSzPts val="1900"/>
              <a:buFont typeface="EB Garamond"/>
              <a:buChar char="●"/>
            </a:pPr>
            <a:r>
              <a:rPr b="0" i="0" lang="en" sz="1900" u="none" cap="none" strike="noStrike">
                <a:solidFill>
                  <a:schemeClr val="lt1"/>
                </a:solidFill>
                <a:latin typeface="EB Garamond"/>
                <a:ea typeface="EB Garamond"/>
                <a:cs typeface="EB Garamond"/>
                <a:sym typeface="EB Garamond"/>
              </a:rPr>
              <a:t>Often the result of galactic mergers.</a:t>
            </a:r>
            <a:endParaRPr b="0" i="0" sz="19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chemeClr val="dk1"/>
              </a:buClr>
              <a:buSzPts val="1100"/>
              <a:buFont typeface="Arial"/>
              <a:buNone/>
            </a:pPr>
            <a:r>
              <a:rPr b="1" i="0" lang="en" sz="1900" u="none" cap="none" strike="noStrike">
                <a:solidFill>
                  <a:schemeClr val="lt1"/>
                </a:solidFill>
                <a:latin typeface="EB Garamond"/>
                <a:ea typeface="EB Garamond"/>
                <a:cs typeface="EB Garamond"/>
                <a:sym typeface="EB Garamond"/>
              </a:rPr>
              <a:t>The Power of MUSE:</a:t>
            </a:r>
            <a:r>
              <a:rPr b="0" i="0" lang="en" sz="1900" u="none" cap="none" strike="noStrike">
                <a:solidFill>
                  <a:schemeClr val="lt1"/>
                </a:solidFill>
                <a:latin typeface="EB Garamond"/>
                <a:ea typeface="EB Garamond"/>
                <a:cs typeface="EB Garamond"/>
                <a:sym typeface="EB Garamond"/>
              </a:rPr>
              <a:t> </a:t>
            </a:r>
            <a:r>
              <a:rPr b="1" i="0" lang="en" sz="1900" u="none" cap="none" strike="noStrike">
                <a:solidFill>
                  <a:schemeClr val="lt1"/>
                </a:solidFill>
                <a:latin typeface="EB Garamond"/>
                <a:ea typeface="EB Garamond"/>
                <a:cs typeface="EB Garamond"/>
                <a:sym typeface="EB Garamond"/>
              </a:rPr>
              <a:t>Multi-Unit Spectroscopic Explorer on the VLT.</a:t>
            </a:r>
            <a:endParaRPr b="1" i="0" sz="19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chemeClr val="dk1"/>
              </a:buClr>
              <a:buSzPts val="1100"/>
              <a:buFont typeface="Arial"/>
              <a:buNone/>
            </a:pPr>
            <a:r>
              <a:t/>
            </a:r>
            <a:endParaRPr b="0" i="0" sz="1900" u="none" cap="none" strike="noStrike">
              <a:solidFill>
                <a:schemeClr val="lt1"/>
              </a:solidFill>
              <a:latin typeface="EB Garamond"/>
              <a:ea typeface="EB Garamond"/>
              <a:cs typeface="EB Garamond"/>
              <a:sym typeface="EB Garamond"/>
            </a:endParaRPr>
          </a:p>
          <a:p>
            <a:pPr indent="-349250" lvl="0" marL="457200" marR="0" rtl="0" algn="l">
              <a:lnSpc>
                <a:spcPct val="100000"/>
              </a:lnSpc>
              <a:spcBef>
                <a:spcPts val="0"/>
              </a:spcBef>
              <a:spcAft>
                <a:spcPts val="0"/>
              </a:spcAft>
              <a:buClr>
                <a:schemeClr val="lt1"/>
              </a:buClr>
              <a:buSzPts val="1900"/>
              <a:buFont typeface="EB Garamond"/>
              <a:buChar char="●"/>
            </a:pPr>
            <a:r>
              <a:rPr b="0" i="0" lang="en" sz="1900" u="none" cap="none" strike="noStrike">
                <a:solidFill>
                  <a:schemeClr val="lt1"/>
                </a:solidFill>
                <a:latin typeface="EB Garamond"/>
                <a:ea typeface="EB Garamond"/>
                <a:cs typeface="EB Garamond"/>
                <a:sym typeface="EB Garamond"/>
              </a:rPr>
              <a:t>An Integral Field Unit (IFU): Captures a full spectrum for every single pixel in the image.</a:t>
            </a:r>
            <a:endParaRPr b="0" i="0" sz="1900" u="none" cap="none" strike="noStrike">
              <a:solidFill>
                <a:schemeClr val="lt1"/>
              </a:solidFill>
              <a:latin typeface="EB Garamond"/>
              <a:ea typeface="EB Garamond"/>
              <a:cs typeface="EB Garamond"/>
              <a:sym typeface="EB Garamond"/>
            </a:endParaRPr>
          </a:p>
          <a:p>
            <a:pPr indent="-349250" lvl="0" marL="457200" marR="0" rtl="0" algn="l">
              <a:lnSpc>
                <a:spcPct val="100000"/>
              </a:lnSpc>
              <a:spcBef>
                <a:spcPts val="0"/>
              </a:spcBef>
              <a:spcAft>
                <a:spcPts val="0"/>
              </a:spcAft>
              <a:buClr>
                <a:schemeClr val="lt1"/>
              </a:buClr>
              <a:buSzPts val="1900"/>
              <a:buFont typeface="EB Garamond"/>
              <a:buChar char="●"/>
            </a:pPr>
            <a:r>
              <a:rPr b="0" i="0" lang="en" sz="1900" u="none" cap="none" strike="noStrike">
                <a:solidFill>
                  <a:schemeClr val="lt1"/>
                </a:solidFill>
                <a:latin typeface="EB Garamond"/>
                <a:ea typeface="EB Garamond"/>
                <a:cs typeface="EB Garamond"/>
                <a:sym typeface="EB Garamond"/>
              </a:rPr>
              <a:t>This creates a 3D "data cube" (X, Y, and wavelength).</a:t>
            </a:r>
            <a:endParaRPr b="0" i="0" sz="1900" u="none" cap="none" strike="noStrike">
              <a:solidFill>
                <a:schemeClr val="lt1"/>
              </a:solidFill>
              <a:latin typeface="EB Garamond"/>
              <a:ea typeface="EB Garamond"/>
              <a:cs typeface="EB Garamond"/>
              <a:sym typeface="EB Garamond"/>
            </a:endParaRPr>
          </a:p>
          <a:p>
            <a:pPr indent="-349250" lvl="0" marL="457200" marR="0" rtl="0" algn="l">
              <a:lnSpc>
                <a:spcPct val="100000"/>
              </a:lnSpc>
              <a:spcBef>
                <a:spcPts val="0"/>
              </a:spcBef>
              <a:spcAft>
                <a:spcPts val="0"/>
              </a:spcAft>
              <a:buClr>
                <a:schemeClr val="lt1"/>
              </a:buClr>
              <a:buSzPts val="1900"/>
              <a:buFont typeface="EB Garamond"/>
              <a:buChar char="●"/>
            </a:pPr>
            <a:r>
              <a:rPr b="0" i="0" lang="en" sz="1900" u="none" cap="none" strike="noStrike">
                <a:solidFill>
                  <a:schemeClr val="lt1"/>
                </a:solidFill>
                <a:latin typeface="EB Garamond"/>
                <a:ea typeface="EB Garamond"/>
                <a:cs typeface="EB Garamond"/>
                <a:sym typeface="EB Garamond"/>
              </a:rPr>
              <a:t>Allows us to create 2D maps of:</a:t>
            </a:r>
            <a:endParaRPr b="0" i="0" sz="1900" u="none" cap="none" strike="noStrike">
              <a:solidFill>
                <a:schemeClr val="lt1"/>
              </a:solidFill>
              <a:latin typeface="EB Garamond"/>
              <a:ea typeface="EB Garamond"/>
              <a:cs typeface="EB Garamond"/>
              <a:sym typeface="EB Garamond"/>
            </a:endParaRPr>
          </a:p>
          <a:p>
            <a:pPr indent="0" lvl="0" marL="457200" marR="0" rtl="0" algn="l">
              <a:lnSpc>
                <a:spcPct val="100000"/>
              </a:lnSpc>
              <a:spcBef>
                <a:spcPts val="0"/>
              </a:spcBef>
              <a:spcAft>
                <a:spcPts val="0"/>
              </a:spcAft>
              <a:buClr>
                <a:srgbClr val="000000"/>
              </a:buClr>
              <a:buSzPts val="1900"/>
              <a:buFont typeface="Arial"/>
              <a:buNone/>
            </a:pPr>
            <a:r>
              <a:rPr b="0" i="0" lang="en" sz="1900" u="none" cap="none" strike="noStrike">
                <a:solidFill>
                  <a:schemeClr val="lt1"/>
                </a:solidFill>
                <a:latin typeface="EB Garamond"/>
                <a:ea typeface="EB Garamond"/>
                <a:cs typeface="EB Garamond"/>
                <a:sym typeface="EB Garamond"/>
              </a:rPr>
              <a:t>Gas and star velocity, Dust extinction, Star Formation Rate (SFR), Metallicity,</a:t>
            </a:r>
            <a:endParaRPr b="0" i="0" sz="1900"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EB Garamond"/>
              <a:ea typeface="EB Garamond"/>
              <a:cs typeface="EB Garamond"/>
              <a:sym typeface="EB Garamond"/>
            </a:endParaRPr>
          </a:p>
        </p:txBody>
      </p:sp>
      <p:sp>
        <p:nvSpPr>
          <p:cNvPr id="116" name="Google Shape;116;g3caf7525ded_0_166"/>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Introduction</a:t>
            </a:r>
            <a:endParaRPr b="0" i="0" sz="2920" u="none" cap="none" strike="noStrike">
              <a:solidFill>
                <a:srgbClr val="FFD966"/>
              </a:solidFill>
              <a:latin typeface="Big Shoulders"/>
              <a:ea typeface="Big Shoulders"/>
              <a:cs typeface="Big Shoulders"/>
              <a:sym typeface="Big Shoulders"/>
            </a:endParaRPr>
          </a:p>
        </p:txBody>
      </p:sp>
      <p:sp>
        <p:nvSpPr>
          <p:cNvPr id="117" name="Google Shape;117;g3caf7525ded_0_166"/>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8" name="Google Shape;118;g3caf7525ded_0_166"/>
          <p:cNvPicPr preferRelativeResize="0"/>
          <p:nvPr/>
        </p:nvPicPr>
        <p:blipFill rotWithShape="1">
          <a:blip r:embed="rId3">
            <a:alphaModFix/>
          </a:blip>
          <a:srcRect b="0" l="0" r="0" t="0"/>
          <a:stretch/>
        </p:blipFill>
        <p:spPr>
          <a:xfrm>
            <a:off x="6073025" y="2631400"/>
            <a:ext cx="2859475" cy="2007940"/>
          </a:xfrm>
          <a:prstGeom prst="rect">
            <a:avLst/>
          </a:prstGeom>
          <a:solidFill>
            <a:srgbClr val="000000">
              <a:alpha val="69019"/>
            </a:srgbClr>
          </a:solidFill>
          <a:ln cap="flat" cmpd="sng" w="19050">
            <a:solidFill>
              <a:srgbClr val="F1C232"/>
            </a:solidFill>
            <a:prstDash val="solid"/>
            <a:round/>
            <a:headEnd len="sm" w="sm" type="none"/>
            <a:tailEnd len="sm" w="sm" type="none"/>
          </a:ln>
        </p:spPr>
      </p:pic>
      <p:pic>
        <p:nvPicPr>
          <p:cNvPr id="119" name="Google Shape;119;g3caf7525ded_0_166"/>
          <p:cNvPicPr preferRelativeResize="0"/>
          <p:nvPr/>
        </p:nvPicPr>
        <p:blipFill rotWithShape="1">
          <a:blip r:embed="rId4">
            <a:alphaModFix/>
          </a:blip>
          <a:srcRect b="0" l="0" r="0" t="0"/>
          <a:stretch/>
        </p:blipFill>
        <p:spPr>
          <a:xfrm>
            <a:off x="6256847" y="1567550"/>
            <a:ext cx="2742700" cy="888775"/>
          </a:xfrm>
          <a:prstGeom prst="rect">
            <a:avLst/>
          </a:prstGeom>
          <a:solidFill>
            <a:srgbClr val="000000">
              <a:alpha val="69019"/>
            </a:srgbClr>
          </a:solid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351" name="Google Shape;351;p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352" name="Google Shape;352;p3"/>
          <p:cNvSpPr/>
          <p:nvPr/>
        </p:nvSpPr>
        <p:spPr>
          <a:xfrm>
            <a:off x="21150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3"/>
          <p:cNvSpPr txBox="1"/>
          <p:nvPr/>
        </p:nvSpPr>
        <p:spPr>
          <a:xfrm>
            <a:off x="598388" y="94050"/>
            <a:ext cx="7914900" cy="1477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100"/>
              <a:buFont typeface="Arial"/>
              <a:buNone/>
            </a:pPr>
            <a:r>
              <a:rPr b="0" i="0" lang="en" sz="2100" u="none" cap="none" strike="noStrike">
                <a:solidFill>
                  <a:schemeClr val="lt1"/>
                </a:solidFill>
                <a:latin typeface="EB Garamond"/>
                <a:ea typeface="EB Garamond"/>
                <a:cs typeface="EB Garamond"/>
                <a:sym typeface="EB Garamond"/>
              </a:rPr>
              <a:t>Total Sample</a:t>
            </a:r>
            <a:endParaRPr b="0" i="0" sz="2100" u="none" cap="none" strike="noStrike">
              <a:solidFill>
                <a:schemeClr val="lt1"/>
              </a:solidFill>
              <a:latin typeface="EB Garamond"/>
              <a:ea typeface="EB Garamond"/>
              <a:cs typeface="EB Garamond"/>
              <a:sym typeface="EB Garamond"/>
            </a:endParaRPr>
          </a:p>
          <a:p>
            <a:pPr indent="0" lvl="0" marL="0" marR="0" rtl="0" algn="ctr">
              <a:lnSpc>
                <a:spcPct val="100000"/>
              </a:lnSpc>
              <a:spcBef>
                <a:spcPts val="0"/>
              </a:spcBef>
              <a:spcAft>
                <a:spcPts val="0"/>
              </a:spcAft>
              <a:buClr>
                <a:schemeClr val="dk1"/>
              </a:buClr>
              <a:buSzPts val="1100"/>
              <a:buFont typeface="Arial"/>
              <a:buNone/>
            </a:pPr>
            <a:r>
              <a:rPr b="0" i="0" lang="en" sz="2100" u="none" cap="none" strike="noStrike">
                <a:solidFill>
                  <a:srgbClr val="F1C232"/>
                </a:solidFill>
                <a:latin typeface="EB Garamond"/>
                <a:ea typeface="EB Garamond"/>
                <a:cs typeface="EB Garamond"/>
                <a:sym typeface="EB Garamond"/>
              </a:rPr>
              <a:t> IRAS Revised Bright Galaxy Sample of Sanders et al.</a:t>
            </a:r>
            <a:endParaRPr b="0" i="0" sz="2100" u="none" cap="none" strike="noStrike">
              <a:solidFill>
                <a:srgbClr val="F1C232"/>
              </a:solidFill>
              <a:latin typeface="EB Garamond"/>
              <a:ea typeface="EB Garamond"/>
              <a:cs typeface="EB Garamond"/>
              <a:sym typeface="EB Garamond"/>
            </a:endParaRPr>
          </a:p>
          <a:p>
            <a:pPr indent="0" lvl="0" marL="0" marR="0" rtl="0" algn="ctr">
              <a:lnSpc>
                <a:spcPct val="100000"/>
              </a:lnSpc>
              <a:spcBef>
                <a:spcPts val="0"/>
              </a:spcBef>
              <a:spcAft>
                <a:spcPts val="0"/>
              </a:spcAft>
              <a:buClr>
                <a:schemeClr val="dk1"/>
              </a:buClr>
              <a:buSzPts val="1100"/>
              <a:buFont typeface="Arial"/>
              <a:buNone/>
            </a:pPr>
            <a:r>
              <a:rPr b="0" i="0" lang="en" sz="2100" u="none" cap="none" strike="noStrike">
                <a:solidFill>
                  <a:schemeClr val="lt1"/>
                </a:solidFill>
                <a:latin typeface="EB Garamond"/>
                <a:ea typeface="EB Garamond"/>
                <a:cs typeface="EB Garamond"/>
                <a:sym typeface="EB Garamond"/>
              </a:rPr>
              <a:t> LIRGs: </a:t>
            </a:r>
            <a:r>
              <a:rPr b="1" i="0" lang="en" sz="2100" u="none" cap="none" strike="noStrike">
                <a:solidFill>
                  <a:schemeClr val="lt1"/>
                </a:solidFill>
                <a:latin typeface="EB Garamond"/>
                <a:ea typeface="EB Garamond"/>
                <a:cs typeface="EB Garamond"/>
                <a:sym typeface="EB Garamond"/>
              </a:rPr>
              <a:t>173</a:t>
            </a:r>
            <a:r>
              <a:rPr b="0" i="0" lang="en" sz="2100" u="none" cap="none" strike="noStrike">
                <a:solidFill>
                  <a:schemeClr val="lt1"/>
                </a:solidFill>
                <a:latin typeface="EB Garamond"/>
                <a:ea typeface="EB Garamond"/>
                <a:cs typeface="EB Garamond"/>
                <a:sym typeface="EB Garamond"/>
              </a:rPr>
              <a:t> Targets</a:t>
            </a:r>
            <a:endParaRPr b="0" i="0" sz="2100" u="none" cap="none" strike="noStrike">
              <a:solidFill>
                <a:schemeClr val="lt1"/>
              </a:solidFill>
              <a:latin typeface="EB Garamond"/>
              <a:ea typeface="EB Garamond"/>
              <a:cs typeface="EB Garamond"/>
              <a:sym typeface="EB Garamond"/>
            </a:endParaRPr>
          </a:p>
          <a:p>
            <a:pPr indent="0" lvl="0" marL="0" marR="0" rtl="0" algn="ctr">
              <a:lnSpc>
                <a:spcPct val="100000"/>
              </a:lnSpc>
              <a:spcBef>
                <a:spcPts val="0"/>
              </a:spcBef>
              <a:spcAft>
                <a:spcPts val="0"/>
              </a:spcAft>
              <a:buClr>
                <a:srgbClr val="000000"/>
              </a:buClr>
              <a:buSzPts val="2100"/>
              <a:buFont typeface="Arial"/>
              <a:buNone/>
            </a:pPr>
            <a:r>
              <a:rPr b="0" i="0" lang="en" sz="2100" u="none" cap="none" strike="noStrike">
                <a:solidFill>
                  <a:schemeClr val="lt1"/>
                </a:solidFill>
                <a:latin typeface="EB Garamond"/>
                <a:ea typeface="EB Garamond"/>
                <a:cs typeface="EB Garamond"/>
                <a:sym typeface="EB Garamond"/>
              </a:rPr>
              <a:t> ULIRGs: </a:t>
            </a:r>
            <a:r>
              <a:rPr b="1" i="0" lang="en" sz="2100" u="none" cap="none" strike="noStrike">
                <a:solidFill>
                  <a:schemeClr val="lt1"/>
                </a:solidFill>
                <a:latin typeface="EB Garamond"/>
                <a:ea typeface="EB Garamond"/>
                <a:cs typeface="EB Garamond"/>
                <a:sym typeface="EB Garamond"/>
              </a:rPr>
              <a:t>42</a:t>
            </a:r>
            <a:r>
              <a:rPr b="0" i="0" lang="en" sz="2100" u="none" cap="none" strike="noStrike">
                <a:solidFill>
                  <a:schemeClr val="lt1"/>
                </a:solidFill>
                <a:latin typeface="EB Garamond"/>
                <a:ea typeface="EB Garamond"/>
                <a:cs typeface="EB Garamond"/>
                <a:sym typeface="EB Garamond"/>
              </a:rPr>
              <a:t> Targets </a:t>
            </a:r>
            <a:endParaRPr b="0" i="0" sz="2100" u="none" cap="none" strike="noStrike">
              <a:solidFill>
                <a:schemeClr val="lt1"/>
              </a:solidFill>
              <a:latin typeface="EB Garamond"/>
              <a:ea typeface="EB Garamond"/>
              <a:cs typeface="EB Garamond"/>
              <a:sym typeface="EB Garamond"/>
            </a:endParaRPr>
          </a:p>
        </p:txBody>
      </p:sp>
      <p:sp>
        <p:nvSpPr>
          <p:cNvPr id="354" name="Google Shape;354;p3"/>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55" name="Google Shape;355;p3"/>
          <p:cNvPicPr preferRelativeResize="0"/>
          <p:nvPr/>
        </p:nvPicPr>
        <p:blipFill rotWithShape="1">
          <a:blip r:embed="rId3">
            <a:alphaModFix/>
          </a:blip>
          <a:srcRect b="0" l="0" r="0" t="0"/>
          <a:stretch/>
        </p:blipFill>
        <p:spPr>
          <a:xfrm>
            <a:off x="195338" y="1553424"/>
            <a:ext cx="4316876" cy="1980048"/>
          </a:xfrm>
          <a:prstGeom prst="rect">
            <a:avLst/>
          </a:prstGeom>
          <a:solidFill>
            <a:srgbClr val="000000">
              <a:alpha val="69019"/>
            </a:srgbClr>
          </a:solidFill>
          <a:ln cap="flat" cmpd="sng" w="19050">
            <a:solidFill>
              <a:srgbClr val="F1C232"/>
            </a:solidFill>
            <a:prstDash val="solid"/>
            <a:round/>
            <a:headEnd len="sm" w="sm" type="none"/>
            <a:tailEnd len="sm" w="sm" type="none"/>
          </a:ln>
        </p:spPr>
      </p:pic>
      <p:pic>
        <p:nvPicPr>
          <p:cNvPr id="356" name="Google Shape;356;p3"/>
          <p:cNvPicPr preferRelativeResize="0"/>
          <p:nvPr/>
        </p:nvPicPr>
        <p:blipFill rotWithShape="1">
          <a:blip r:embed="rId4">
            <a:alphaModFix/>
          </a:blip>
          <a:srcRect b="0" l="0" r="0" t="0"/>
          <a:stretch/>
        </p:blipFill>
        <p:spPr>
          <a:xfrm>
            <a:off x="4530638" y="1553425"/>
            <a:ext cx="4285493" cy="1980050"/>
          </a:xfrm>
          <a:prstGeom prst="rect">
            <a:avLst/>
          </a:prstGeom>
          <a:solidFill>
            <a:srgbClr val="000000">
              <a:alpha val="69019"/>
            </a:srgbClr>
          </a:solidFill>
          <a:ln cap="flat" cmpd="sng" w="19050">
            <a:solidFill>
              <a:srgbClr val="F1C232"/>
            </a:solidFill>
            <a:prstDash val="solid"/>
            <a:round/>
            <a:headEnd len="sm" w="sm" type="none"/>
            <a:tailEnd len="sm" w="sm" type="none"/>
          </a:ln>
        </p:spPr>
      </p:pic>
      <p:pic>
        <p:nvPicPr>
          <p:cNvPr id="357" name="Google Shape;357;p3"/>
          <p:cNvPicPr preferRelativeResize="0"/>
          <p:nvPr/>
        </p:nvPicPr>
        <p:blipFill rotWithShape="1">
          <a:blip r:embed="rId5">
            <a:alphaModFix/>
          </a:blip>
          <a:srcRect b="0" l="0" r="0" t="0"/>
          <a:stretch/>
        </p:blipFill>
        <p:spPr>
          <a:xfrm>
            <a:off x="1858450" y="3568525"/>
            <a:ext cx="5140700" cy="1405650"/>
          </a:xfrm>
          <a:prstGeom prst="rect">
            <a:avLst/>
          </a:prstGeom>
          <a:solidFill>
            <a:srgbClr val="000000">
              <a:alpha val="69019"/>
            </a:srgbClr>
          </a:solid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g3caf7525ded_0_75"/>
          <p:cNvSpPr/>
          <p:nvPr/>
        </p:nvSpPr>
        <p:spPr>
          <a:xfrm>
            <a:off x="26705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g3caf7525ded_0_75"/>
          <p:cNvSpPr txBox="1"/>
          <p:nvPr/>
        </p:nvSpPr>
        <p:spPr>
          <a:xfrm>
            <a:off x="322949" y="238990"/>
            <a:ext cx="2318100" cy="658800"/>
          </a:xfrm>
          <a:prstGeom prst="rect">
            <a:avLst/>
          </a:prstGeom>
          <a:noFill/>
          <a:ln>
            <a:noFill/>
          </a:ln>
        </p:spPr>
        <p:txBody>
          <a:bodyPr anchorCtr="0" anchor="t" bIns="105175" lIns="105175" spcFirstLastPara="1" rIns="105175" wrap="square" tIns="105175">
            <a:noAutofit/>
          </a:bodyPr>
          <a:lstStyle/>
          <a:p>
            <a:pPr indent="0" lvl="0" marL="0" marR="0" rtl="0" algn="l">
              <a:lnSpc>
                <a:spcPct val="100000"/>
              </a:lnSpc>
              <a:spcBef>
                <a:spcPts val="0"/>
              </a:spcBef>
              <a:spcAft>
                <a:spcPts val="0"/>
              </a:spcAft>
              <a:buClr>
                <a:srgbClr val="000000"/>
              </a:buClr>
              <a:buSzPts val="3359"/>
              <a:buFont typeface="Arial"/>
              <a:buNone/>
            </a:pPr>
            <a:r>
              <a:rPr b="1" i="0" lang="en" sz="2668" u="none" cap="none" strike="noStrike">
                <a:solidFill>
                  <a:srgbClr val="FFD966"/>
                </a:solidFill>
                <a:latin typeface="Big Shoulders"/>
                <a:ea typeface="Big Shoulders"/>
                <a:cs typeface="Big Shoulders"/>
                <a:sym typeface="Big Shoulders"/>
              </a:rPr>
              <a:t>ESO 440-IG058</a:t>
            </a:r>
            <a:endParaRPr b="0" i="0" sz="2668" u="none" cap="none" strike="noStrike">
              <a:solidFill>
                <a:srgbClr val="FFD966"/>
              </a:solidFill>
              <a:latin typeface="Big Shoulders"/>
              <a:ea typeface="Big Shoulders"/>
              <a:cs typeface="Big Shoulders"/>
              <a:sym typeface="Big Shoulders"/>
            </a:endParaRPr>
          </a:p>
        </p:txBody>
      </p:sp>
      <p:sp>
        <p:nvSpPr>
          <p:cNvPr id="364" name="Google Shape;364;g3caf7525ded_0_75"/>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65" name="Google Shape;365;g3caf7525ded_0_75"/>
          <p:cNvPicPr preferRelativeResize="0"/>
          <p:nvPr/>
        </p:nvPicPr>
        <p:blipFill rotWithShape="1">
          <a:blip r:embed="rId3">
            <a:alphaModFix/>
          </a:blip>
          <a:srcRect b="0" l="0" r="0" t="0"/>
          <a:stretch/>
        </p:blipFill>
        <p:spPr>
          <a:xfrm>
            <a:off x="322154" y="897072"/>
            <a:ext cx="2324032" cy="1979755"/>
          </a:xfrm>
          <a:prstGeom prst="rect">
            <a:avLst/>
          </a:prstGeom>
          <a:solidFill>
            <a:srgbClr val="000000">
              <a:alpha val="69020"/>
            </a:srgbClr>
          </a:solidFill>
          <a:ln>
            <a:noFill/>
          </a:ln>
        </p:spPr>
      </p:pic>
      <p:pic>
        <p:nvPicPr>
          <p:cNvPr id="366" name="Google Shape;366;g3caf7525ded_0_75"/>
          <p:cNvPicPr preferRelativeResize="0"/>
          <p:nvPr/>
        </p:nvPicPr>
        <p:blipFill rotWithShape="1">
          <a:blip r:embed="rId4">
            <a:alphaModFix/>
          </a:blip>
          <a:srcRect b="0" l="0" r="0" t="0"/>
          <a:stretch/>
        </p:blipFill>
        <p:spPr>
          <a:xfrm>
            <a:off x="317826" y="2876847"/>
            <a:ext cx="2332686" cy="1979755"/>
          </a:xfrm>
          <a:prstGeom prst="rect">
            <a:avLst/>
          </a:prstGeom>
          <a:solidFill>
            <a:srgbClr val="000000">
              <a:alpha val="69019"/>
            </a:srgbClr>
          </a:solidFill>
          <a:ln>
            <a:noFill/>
          </a:ln>
        </p:spPr>
      </p:pic>
      <p:sp>
        <p:nvSpPr>
          <p:cNvPr id="367" name="Google Shape;367;g3caf7525ded_0_75"/>
          <p:cNvSpPr txBox="1"/>
          <p:nvPr/>
        </p:nvSpPr>
        <p:spPr>
          <a:xfrm>
            <a:off x="2793236" y="238977"/>
            <a:ext cx="1886400" cy="658800"/>
          </a:xfrm>
          <a:prstGeom prst="rect">
            <a:avLst/>
          </a:prstGeom>
          <a:noFill/>
          <a:ln>
            <a:noFill/>
          </a:ln>
        </p:spPr>
        <p:txBody>
          <a:bodyPr anchorCtr="0" anchor="t" bIns="105175" lIns="105175" spcFirstLastPara="1" rIns="105175" wrap="square" tIns="105175">
            <a:noAutofit/>
          </a:bodyPr>
          <a:lstStyle/>
          <a:p>
            <a:pPr indent="0" lvl="0" marL="0" marR="0" rtl="0" algn="l">
              <a:lnSpc>
                <a:spcPct val="100000"/>
              </a:lnSpc>
              <a:spcBef>
                <a:spcPts val="0"/>
              </a:spcBef>
              <a:spcAft>
                <a:spcPts val="0"/>
              </a:spcAft>
              <a:buClr>
                <a:srgbClr val="000000"/>
              </a:buClr>
              <a:buSzPts val="3359"/>
              <a:buFont typeface="Arial"/>
              <a:buNone/>
            </a:pPr>
            <a:r>
              <a:rPr b="1" i="0" lang="en" sz="2668" u="none" cap="none" strike="noStrike">
                <a:solidFill>
                  <a:srgbClr val="FFD966"/>
                </a:solidFill>
                <a:latin typeface="Big Shoulders"/>
                <a:ea typeface="Big Shoulders"/>
                <a:cs typeface="Big Shoulders"/>
                <a:sym typeface="Big Shoulders"/>
              </a:rPr>
              <a:t>NGC1134</a:t>
            </a:r>
            <a:endParaRPr b="0" i="0" sz="2668" u="none" cap="none" strike="noStrike">
              <a:solidFill>
                <a:srgbClr val="FFD966"/>
              </a:solidFill>
              <a:latin typeface="Big Shoulders"/>
              <a:ea typeface="Big Shoulders"/>
              <a:cs typeface="Big Shoulders"/>
              <a:sym typeface="Big Shoulders"/>
            </a:endParaRPr>
          </a:p>
        </p:txBody>
      </p:sp>
      <p:pic>
        <p:nvPicPr>
          <p:cNvPr id="368" name="Google Shape;368;g3caf7525ded_0_75"/>
          <p:cNvPicPr preferRelativeResize="0"/>
          <p:nvPr/>
        </p:nvPicPr>
        <p:blipFill rotWithShape="1">
          <a:blip r:embed="rId5">
            <a:alphaModFix/>
          </a:blip>
          <a:srcRect b="0" l="0" r="0" t="0"/>
          <a:stretch/>
        </p:blipFill>
        <p:spPr>
          <a:xfrm>
            <a:off x="2793232" y="890287"/>
            <a:ext cx="2274928" cy="2004724"/>
          </a:xfrm>
          <a:prstGeom prst="rect">
            <a:avLst/>
          </a:prstGeom>
          <a:solidFill>
            <a:srgbClr val="000000">
              <a:alpha val="69020"/>
            </a:srgbClr>
          </a:solidFill>
          <a:ln>
            <a:noFill/>
          </a:ln>
        </p:spPr>
      </p:pic>
      <p:pic>
        <p:nvPicPr>
          <p:cNvPr id="369" name="Google Shape;369;g3caf7525ded_0_75"/>
          <p:cNvPicPr preferRelativeResize="0"/>
          <p:nvPr/>
        </p:nvPicPr>
        <p:blipFill rotWithShape="1">
          <a:blip r:embed="rId6">
            <a:alphaModFix/>
          </a:blip>
          <a:srcRect b="0" l="0" r="0" t="0"/>
          <a:stretch/>
        </p:blipFill>
        <p:spPr>
          <a:xfrm>
            <a:off x="2793232" y="2895011"/>
            <a:ext cx="2274919" cy="1954792"/>
          </a:xfrm>
          <a:prstGeom prst="rect">
            <a:avLst/>
          </a:prstGeom>
          <a:noFill/>
          <a:ln>
            <a:noFill/>
          </a:ln>
        </p:spPr>
      </p:pic>
      <p:pic>
        <p:nvPicPr>
          <p:cNvPr id="370" name="Google Shape;370;g3caf7525ded_0_75"/>
          <p:cNvPicPr preferRelativeResize="0"/>
          <p:nvPr/>
        </p:nvPicPr>
        <p:blipFill rotWithShape="1">
          <a:blip r:embed="rId7">
            <a:alphaModFix/>
          </a:blip>
          <a:srcRect b="0" l="0" r="0" t="0"/>
          <a:stretch/>
        </p:blipFill>
        <p:spPr>
          <a:xfrm>
            <a:off x="5249233" y="893709"/>
            <a:ext cx="2318233" cy="1984592"/>
          </a:xfrm>
          <a:prstGeom prst="rect">
            <a:avLst/>
          </a:prstGeom>
          <a:noFill/>
          <a:ln>
            <a:noFill/>
          </a:ln>
        </p:spPr>
      </p:pic>
      <p:pic>
        <p:nvPicPr>
          <p:cNvPr id="371" name="Google Shape;371;g3caf7525ded_0_75"/>
          <p:cNvPicPr preferRelativeResize="0"/>
          <p:nvPr/>
        </p:nvPicPr>
        <p:blipFill rotWithShape="1">
          <a:blip r:embed="rId8">
            <a:alphaModFix/>
          </a:blip>
          <a:srcRect b="0" l="0" r="0" t="0"/>
          <a:stretch/>
        </p:blipFill>
        <p:spPr>
          <a:xfrm>
            <a:off x="5248270" y="2878302"/>
            <a:ext cx="2318224" cy="1955470"/>
          </a:xfrm>
          <a:prstGeom prst="rect">
            <a:avLst/>
          </a:prstGeom>
          <a:solidFill>
            <a:srgbClr val="000000">
              <a:alpha val="69019"/>
            </a:srgbClr>
          </a:solidFill>
          <a:ln>
            <a:noFill/>
          </a:ln>
        </p:spPr>
      </p:pic>
      <p:sp>
        <p:nvSpPr>
          <p:cNvPr id="372" name="Google Shape;372;g3caf7525ded_0_75"/>
          <p:cNvSpPr txBox="1"/>
          <p:nvPr/>
        </p:nvSpPr>
        <p:spPr>
          <a:xfrm>
            <a:off x="5255063" y="266141"/>
            <a:ext cx="1886400" cy="658800"/>
          </a:xfrm>
          <a:prstGeom prst="rect">
            <a:avLst/>
          </a:prstGeom>
          <a:noFill/>
          <a:ln>
            <a:noFill/>
          </a:ln>
        </p:spPr>
        <p:txBody>
          <a:bodyPr anchorCtr="0" anchor="t" bIns="105175" lIns="105175" spcFirstLastPara="1" rIns="105175" wrap="square" tIns="105175">
            <a:noAutofit/>
          </a:bodyPr>
          <a:lstStyle/>
          <a:p>
            <a:pPr indent="0" lvl="0" marL="0" marR="0" rtl="0" algn="l">
              <a:lnSpc>
                <a:spcPct val="100000"/>
              </a:lnSpc>
              <a:spcBef>
                <a:spcPts val="0"/>
              </a:spcBef>
              <a:spcAft>
                <a:spcPts val="0"/>
              </a:spcAft>
              <a:buClr>
                <a:srgbClr val="000000"/>
              </a:buClr>
              <a:buSzPts val="3359"/>
              <a:buFont typeface="Arial"/>
              <a:buNone/>
            </a:pPr>
            <a:r>
              <a:rPr b="1" i="0" lang="en" sz="2668" u="none" cap="none" strike="noStrike">
                <a:solidFill>
                  <a:srgbClr val="FFD966"/>
                </a:solidFill>
                <a:latin typeface="Big Shoulders"/>
                <a:ea typeface="Big Shoulders"/>
                <a:cs typeface="Big Shoulders"/>
                <a:sym typeface="Big Shoulders"/>
              </a:rPr>
              <a:t>NGC1819</a:t>
            </a:r>
            <a:endParaRPr b="0" i="0" sz="2668" u="none" cap="none" strike="noStrike">
              <a:solidFill>
                <a:srgbClr val="FFD966"/>
              </a:solidFill>
              <a:latin typeface="Big Shoulders"/>
              <a:ea typeface="Big Shoulders"/>
              <a:cs typeface="Big Shoulders"/>
              <a:sym typeface="Big Shoulder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g3cee9874b71_0_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378" name="Google Shape;378;g3cee9874b71_0_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379" name="Google Shape;379;g3cee9874b71_0_16"/>
          <p:cNvSpPr/>
          <p:nvPr/>
        </p:nvSpPr>
        <p:spPr>
          <a:xfrm>
            <a:off x="26705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g3cee9874b71_0_16"/>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120" u="none" cap="none" strike="noStrike">
                <a:solidFill>
                  <a:srgbClr val="FFD966"/>
                </a:solidFill>
                <a:latin typeface="Big Shoulders"/>
                <a:ea typeface="Big Shoulders"/>
                <a:cs typeface="Big Shoulders"/>
                <a:sym typeface="Big Shoulders"/>
              </a:rPr>
              <a:t>NGC 1134 (Arp 200)</a:t>
            </a:r>
            <a:endParaRPr b="1" i="0" sz="2120" u="none" cap="none" strike="noStrike">
              <a:solidFill>
                <a:srgbClr val="FFD966"/>
              </a:solidFill>
              <a:latin typeface="Big Shoulders"/>
              <a:ea typeface="Big Shoulders"/>
              <a:cs typeface="Big Shoulders"/>
              <a:sym typeface="Big Shoulders"/>
            </a:endParaRPr>
          </a:p>
        </p:txBody>
      </p:sp>
      <p:sp>
        <p:nvSpPr>
          <p:cNvPr id="381" name="Google Shape;381;g3cee9874b71_0_16"/>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82" name="Google Shape;382;g3cee9874b71_0_16" title="newplot (15).png"/>
          <p:cNvPicPr preferRelativeResize="0"/>
          <p:nvPr/>
        </p:nvPicPr>
        <p:blipFill rotWithShape="1">
          <a:blip r:embed="rId3">
            <a:alphaModFix/>
          </a:blip>
          <a:srcRect b="0" l="0" r="0" t="4589"/>
          <a:stretch/>
        </p:blipFill>
        <p:spPr>
          <a:xfrm>
            <a:off x="3696417" y="903630"/>
            <a:ext cx="1676495" cy="1631597"/>
          </a:xfrm>
          <a:prstGeom prst="rect">
            <a:avLst/>
          </a:prstGeom>
          <a:solidFill>
            <a:srgbClr val="000000">
              <a:alpha val="69019"/>
            </a:srgbClr>
          </a:solidFill>
          <a:ln>
            <a:noFill/>
          </a:ln>
        </p:spPr>
      </p:pic>
      <p:pic>
        <p:nvPicPr>
          <p:cNvPr id="383" name="Google Shape;383;g3cee9874b71_0_16"/>
          <p:cNvPicPr preferRelativeResize="0"/>
          <p:nvPr/>
        </p:nvPicPr>
        <p:blipFill rotWithShape="1">
          <a:blip r:embed="rId4">
            <a:alphaModFix/>
          </a:blip>
          <a:srcRect b="0" l="0" r="0" t="0"/>
          <a:stretch/>
        </p:blipFill>
        <p:spPr>
          <a:xfrm>
            <a:off x="1977665" y="900279"/>
            <a:ext cx="1676496" cy="1631594"/>
          </a:xfrm>
          <a:prstGeom prst="rect">
            <a:avLst/>
          </a:prstGeom>
          <a:solidFill>
            <a:srgbClr val="000000">
              <a:alpha val="69019"/>
            </a:srgbClr>
          </a:solidFill>
          <a:ln>
            <a:noFill/>
          </a:ln>
        </p:spPr>
      </p:pic>
      <p:pic>
        <p:nvPicPr>
          <p:cNvPr id="384" name="Google Shape;384;g3cee9874b71_0_16" title="newplot (14).png"/>
          <p:cNvPicPr preferRelativeResize="0"/>
          <p:nvPr/>
        </p:nvPicPr>
        <p:blipFill rotWithShape="1">
          <a:blip r:embed="rId5">
            <a:alphaModFix/>
          </a:blip>
          <a:srcRect b="1579" l="0" r="0" t="1569"/>
          <a:stretch/>
        </p:blipFill>
        <p:spPr>
          <a:xfrm>
            <a:off x="267048" y="881917"/>
            <a:ext cx="1676476" cy="1656233"/>
          </a:xfrm>
          <a:prstGeom prst="rect">
            <a:avLst/>
          </a:prstGeom>
          <a:noFill/>
          <a:ln>
            <a:noFill/>
          </a:ln>
        </p:spPr>
      </p:pic>
      <p:pic>
        <p:nvPicPr>
          <p:cNvPr id="385" name="Google Shape;385;g3cee9874b71_0_16" title="newplot (17).png"/>
          <p:cNvPicPr preferRelativeResize="0"/>
          <p:nvPr/>
        </p:nvPicPr>
        <p:blipFill rotWithShape="1">
          <a:blip r:embed="rId6">
            <a:alphaModFix/>
          </a:blip>
          <a:srcRect b="-420" l="0" r="0" t="5009"/>
          <a:stretch/>
        </p:blipFill>
        <p:spPr>
          <a:xfrm>
            <a:off x="1803261" y="2684577"/>
            <a:ext cx="1701809" cy="1656223"/>
          </a:xfrm>
          <a:prstGeom prst="rect">
            <a:avLst/>
          </a:prstGeom>
          <a:solidFill>
            <a:srgbClr val="000000">
              <a:alpha val="69019"/>
            </a:srgbClr>
          </a:solidFill>
          <a:ln>
            <a:noFill/>
          </a:ln>
        </p:spPr>
      </p:pic>
      <p:pic>
        <p:nvPicPr>
          <p:cNvPr id="386" name="Google Shape;386;g3cee9874b71_0_16" title="newplot (16).png"/>
          <p:cNvPicPr preferRelativeResize="0"/>
          <p:nvPr/>
        </p:nvPicPr>
        <p:blipFill rotWithShape="1">
          <a:blip r:embed="rId7">
            <a:alphaModFix/>
          </a:blip>
          <a:srcRect b="-420" l="0" r="0" t="5009"/>
          <a:stretch/>
        </p:blipFill>
        <p:spPr>
          <a:xfrm>
            <a:off x="101450" y="2684575"/>
            <a:ext cx="1701809" cy="1656225"/>
          </a:xfrm>
          <a:prstGeom prst="rect">
            <a:avLst/>
          </a:prstGeom>
          <a:solidFill>
            <a:srgbClr val="000000">
              <a:alpha val="69019"/>
            </a:srgbClr>
          </a:solidFill>
          <a:ln>
            <a:noFill/>
          </a:ln>
        </p:spPr>
      </p:pic>
      <p:sp>
        <p:nvSpPr>
          <p:cNvPr id="387" name="Google Shape;387;g3cee9874b71_0_16"/>
          <p:cNvSpPr txBox="1"/>
          <p:nvPr/>
        </p:nvSpPr>
        <p:spPr>
          <a:xfrm>
            <a:off x="1219977" y="668040"/>
            <a:ext cx="775800" cy="24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Stellar Velocity</a:t>
            </a:r>
            <a:endParaRPr b="0" i="0" sz="700" u="none" cap="none" strike="noStrike">
              <a:solidFill>
                <a:schemeClr val="lt1"/>
              </a:solidFill>
              <a:latin typeface="Arial"/>
              <a:ea typeface="Arial"/>
              <a:cs typeface="Arial"/>
              <a:sym typeface="Arial"/>
            </a:endParaRPr>
          </a:p>
        </p:txBody>
      </p:sp>
      <p:sp>
        <p:nvSpPr>
          <p:cNvPr id="388" name="Google Shape;388;g3cee9874b71_0_16"/>
          <p:cNvSpPr txBox="1"/>
          <p:nvPr/>
        </p:nvSpPr>
        <p:spPr>
          <a:xfrm>
            <a:off x="2878603" y="686475"/>
            <a:ext cx="775800" cy="2415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Gas Velocity</a:t>
            </a:r>
            <a:endParaRPr b="0" i="0" sz="700" u="none" cap="none" strike="noStrike">
              <a:solidFill>
                <a:schemeClr val="lt1"/>
              </a:solidFill>
              <a:latin typeface="Arial"/>
              <a:ea typeface="Arial"/>
              <a:cs typeface="Arial"/>
              <a:sym typeface="Arial"/>
            </a:endParaRPr>
          </a:p>
        </p:txBody>
      </p:sp>
      <p:sp>
        <p:nvSpPr>
          <p:cNvPr id="389" name="Google Shape;389;g3cee9874b71_0_16"/>
          <p:cNvSpPr txBox="1"/>
          <p:nvPr/>
        </p:nvSpPr>
        <p:spPr>
          <a:xfrm>
            <a:off x="4129386" y="686475"/>
            <a:ext cx="1225500" cy="2415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Gas Velocity Dispersion</a:t>
            </a:r>
            <a:endParaRPr b="0" i="0" sz="700" u="none" cap="none" strike="noStrike">
              <a:solidFill>
                <a:schemeClr val="lt1"/>
              </a:solidFill>
              <a:latin typeface="Arial"/>
              <a:ea typeface="Arial"/>
              <a:cs typeface="Arial"/>
              <a:sym typeface="Arial"/>
            </a:endParaRPr>
          </a:p>
        </p:txBody>
      </p:sp>
      <p:sp>
        <p:nvSpPr>
          <p:cNvPr id="390" name="Google Shape;390;g3cee9874b71_0_16"/>
          <p:cNvSpPr txBox="1"/>
          <p:nvPr/>
        </p:nvSpPr>
        <p:spPr>
          <a:xfrm>
            <a:off x="894575" y="2443075"/>
            <a:ext cx="982800" cy="24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Light Weighted Age</a:t>
            </a:r>
            <a:endParaRPr b="0" i="0" sz="700" u="none" cap="none" strike="noStrike">
              <a:solidFill>
                <a:schemeClr val="lt1"/>
              </a:solidFill>
              <a:latin typeface="Arial"/>
              <a:ea typeface="Arial"/>
              <a:cs typeface="Arial"/>
              <a:sym typeface="Arial"/>
            </a:endParaRPr>
          </a:p>
        </p:txBody>
      </p:sp>
      <p:sp>
        <p:nvSpPr>
          <p:cNvPr id="391" name="Google Shape;391;g3cee9874b71_0_16"/>
          <p:cNvSpPr txBox="1"/>
          <p:nvPr/>
        </p:nvSpPr>
        <p:spPr>
          <a:xfrm>
            <a:off x="2086078" y="2443075"/>
            <a:ext cx="1419000" cy="2415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Light weighted Metallicity</a:t>
            </a:r>
            <a:endParaRPr b="0" i="0" sz="700" u="none" cap="none" strike="noStrike">
              <a:solidFill>
                <a:schemeClr val="lt1"/>
              </a:solidFill>
              <a:latin typeface="Arial"/>
              <a:ea typeface="Arial"/>
              <a:cs typeface="Arial"/>
              <a:sym typeface="Arial"/>
            </a:endParaRPr>
          </a:p>
        </p:txBody>
      </p:sp>
      <p:pic>
        <p:nvPicPr>
          <p:cNvPr id="392" name="Google Shape;392;g3cee9874b71_0_16"/>
          <p:cNvPicPr preferRelativeResize="0"/>
          <p:nvPr/>
        </p:nvPicPr>
        <p:blipFill rotWithShape="1">
          <a:blip r:embed="rId8">
            <a:alphaModFix/>
          </a:blip>
          <a:srcRect b="0" l="0" r="0" t="0"/>
          <a:stretch/>
        </p:blipFill>
        <p:spPr>
          <a:xfrm>
            <a:off x="7540725" y="292625"/>
            <a:ext cx="1225500" cy="1246614"/>
          </a:xfrm>
          <a:prstGeom prst="rect">
            <a:avLst/>
          </a:prstGeom>
          <a:solidFill>
            <a:srgbClr val="000000">
              <a:alpha val="69019"/>
            </a:srgbClr>
          </a:solidFill>
          <a:ln>
            <a:noFill/>
          </a:ln>
        </p:spPr>
      </p:pic>
      <p:pic>
        <p:nvPicPr>
          <p:cNvPr id="393" name="Google Shape;393;g3cee9874b71_0_16"/>
          <p:cNvPicPr preferRelativeResize="0"/>
          <p:nvPr/>
        </p:nvPicPr>
        <p:blipFill rotWithShape="1">
          <a:blip r:embed="rId9">
            <a:alphaModFix/>
          </a:blip>
          <a:srcRect b="0" l="0" r="0" t="0"/>
          <a:stretch/>
        </p:blipFill>
        <p:spPr>
          <a:xfrm>
            <a:off x="5467499" y="2712275"/>
            <a:ext cx="1735051" cy="1591094"/>
          </a:xfrm>
          <a:prstGeom prst="rect">
            <a:avLst/>
          </a:prstGeom>
          <a:solidFill>
            <a:srgbClr val="000000">
              <a:alpha val="69019"/>
            </a:srgbClr>
          </a:solidFill>
          <a:ln>
            <a:noFill/>
          </a:ln>
        </p:spPr>
      </p:pic>
      <p:pic>
        <p:nvPicPr>
          <p:cNvPr id="394" name="Google Shape;394;g3cee9874b71_0_16"/>
          <p:cNvPicPr preferRelativeResize="0"/>
          <p:nvPr/>
        </p:nvPicPr>
        <p:blipFill rotWithShape="1">
          <a:blip r:embed="rId10">
            <a:alphaModFix/>
          </a:blip>
          <a:srcRect b="0" l="0" r="0" t="0"/>
          <a:stretch/>
        </p:blipFill>
        <p:spPr>
          <a:xfrm>
            <a:off x="5467500" y="899252"/>
            <a:ext cx="1809001" cy="1631602"/>
          </a:xfrm>
          <a:prstGeom prst="rect">
            <a:avLst/>
          </a:prstGeom>
          <a:solidFill>
            <a:srgbClr val="000000">
              <a:alpha val="69019"/>
            </a:srgbClr>
          </a:solidFill>
          <a:ln>
            <a:noFill/>
          </a:ln>
        </p:spPr>
      </p:pic>
      <p:pic>
        <p:nvPicPr>
          <p:cNvPr id="395" name="Google Shape;395;g3cee9874b71_0_16"/>
          <p:cNvPicPr preferRelativeResize="0"/>
          <p:nvPr/>
        </p:nvPicPr>
        <p:blipFill rotWithShape="1">
          <a:blip r:embed="rId11">
            <a:alphaModFix/>
          </a:blip>
          <a:srcRect b="0" l="0" r="0" t="0"/>
          <a:stretch/>
        </p:blipFill>
        <p:spPr>
          <a:xfrm>
            <a:off x="3525401" y="2684575"/>
            <a:ext cx="1889556" cy="164650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g3caf7525ded_0_43"/>
          <p:cNvSpPr txBox="1"/>
          <p:nvPr>
            <p:ph type="title"/>
          </p:nvPr>
        </p:nvSpPr>
        <p:spPr>
          <a:xfrm>
            <a:off x="361457" y="494782"/>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401" name="Google Shape;401;g3caf7525ded_0_43"/>
          <p:cNvSpPr txBox="1"/>
          <p:nvPr>
            <p:ph idx="1" type="body"/>
          </p:nvPr>
        </p:nvSpPr>
        <p:spPr>
          <a:xfrm>
            <a:off x="361457" y="1202232"/>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402" name="Google Shape;402;g3caf7525ded_0_43"/>
          <p:cNvSpPr/>
          <p:nvPr/>
        </p:nvSpPr>
        <p:spPr>
          <a:xfrm>
            <a:off x="26705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g3caf7525ded_0_43"/>
          <p:cNvSpPr txBox="1"/>
          <p:nvPr/>
        </p:nvSpPr>
        <p:spPr>
          <a:xfrm>
            <a:off x="318808" y="342382"/>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120" u="none" cap="none" strike="noStrike">
                <a:solidFill>
                  <a:srgbClr val="FFD966"/>
                </a:solidFill>
                <a:latin typeface="Big Shoulders"/>
                <a:ea typeface="Big Shoulders"/>
                <a:cs typeface="Big Shoulders"/>
                <a:sym typeface="Big Shoulders"/>
              </a:rPr>
              <a:t>NGC 7674</a:t>
            </a:r>
            <a:endParaRPr b="0" i="0" sz="2120" u="none" cap="none" strike="noStrike">
              <a:solidFill>
                <a:srgbClr val="FFD966"/>
              </a:solidFill>
              <a:latin typeface="Big Shoulders"/>
              <a:ea typeface="Big Shoulders"/>
              <a:cs typeface="Big Shoulders"/>
              <a:sym typeface="Big Shoulders"/>
            </a:endParaRPr>
          </a:p>
        </p:txBody>
      </p:sp>
      <p:sp>
        <p:nvSpPr>
          <p:cNvPr id="404" name="Google Shape;404;g3caf7525ded_0_43"/>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05" name="Google Shape;405;g3caf7525ded_0_43"/>
          <p:cNvPicPr preferRelativeResize="0"/>
          <p:nvPr/>
        </p:nvPicPr>
        <p:blipFill rotWithShape="1">
          <a:blip r:embed="rId3">
            <a:alphaModFix/>
          </a:blip>
          <a:srcRect b="0" l="0" r="0" t="0"/>
          <a:stretch/>
        </p:blipFill>
        <p:spPr>
          <a:xfrm>
            <a:off x="3846383" y="919863"/>
            <a:ext cx="1676496" cy="1631596"/>
          </a:xfrm>
          <a:prstGeom prst="rect">
            <a:avLst/>
          </a:prstGeom>
          <a:solidFill>
            <a:srgbClr val="000000">
              <a:alpha val="69019"/>
            </a:srgbClr>
          </a:solidFill>
          <a:ln>
            <a:noFill/>
          </a:ln>
        </p:spPr>
      </p:pic>
      <p:pic>
        <p:nvPicPr>
          <p:cNvPr id="406" name="Google Shape;406;g3caf7525ded_0_43"/>
          <p:cNvPicPr preferRelativeResize="0"/>
          <p:nvPr/>
        </p:nvPicPr>
        <p:blipFill rotWithShape="1">
          <a:blip r:embed="rId4">
            <a:alphaModFix/>
          </a:blip>
          <a:srcRect b="0" l="0" r="0" t="0"/>
          <a:stretch/>
        </p:blipFill>
        <p:spPr>
          <a:xfrm>
            <a:off x="2180548" y="916512"/>
            <a:ext cx="1676496" cy="1631594"/>
          </a:xfrm>
          <a:prstGeom prst="rect">
            <a:avLst/>
          </a:prstGeom>
          <a:solidFill>
            <a:srgbClr val="000000">
              <a:alpha val="69019"/>
            </a:srgbClr>
          </a:solidFill>
          <a:ln>
            <a:noFill/>
          </a:ln>
        </p:spPr>
      </p:pic>
      <p:pic>
        <p:nvPicPr>
          <p:cNvPr id="407" name="Google Shape;407;g3caf7525ded_0_43"/>
          <p:cNvPicPr preferRelativeResize="0"/>
          <p:nvPr/>
        </p:nvPicPr>
        <p:blipFill rotWithShape="1">
          <a:blip r:embed="rId5">
            <a:alphaModFix/>
          </a:blip>
          <a:srcRect b="0" l="0" r="0" t="0"/>
          <a:stretch/>
        </p:blipFill>
        <p:spPr>
          <a:xfrm>
            <a:off x="317732" y="914786"/>
            <a:ext cx="1862820" cy="1631594"/>
          </a:xfrm>
          <a:prstGeom prst="rect">
            <a:avLst/>
          </a:prstGeom>
          <a:noFill/>
          <a:ln>
            <a:noFill/>
          </a:ln>
        </p:spPr>
      </p:pic>
      <p:pic>
        <p:nvPicPr>
          <p:cNvPr id="408" name="Google Shape;408;g3caf7525ded_0_43"/>
          <p:cNvPicPr preferRelativeResize="0"/>
          <p:nvPr/>
        </p:nvPicPr>
        <p:blipFill rotWithShape="1">
          <a:blip r:embed="rId6">
            <a:alphaModFix/>
          </a:blip>
          <a:srcRect b="0" l="0" r="0" t="0"/>
          <a:stretch/>
        </p:blipFill>
        <p:spPr>
          <a:xfrm>
            <a:off x="3787832" y="2710085"/>
            <a:ext cx="1735050" cy="1688572"/>
          </a:xfrm>
          <a:prstGeom prst="rect">
            <a:avLst/>
          </a:prstGeom>
          <a:solidFill>
            <a:srgbClr val="000000">
              <a:alpha val="69019"/>
            </a:srgbClr>
          </a:solidFill>
          <a:ln>
            <a:noFill/>
          </a:ln>
        </p:spPr>
      </p:pic>
      <p:pic>
        <p:nvPicPr>
          <p:cNvPr id="409" name="Google Shape;409;g3caf7525ded_0_43"/>
          <p:cNvPicPr preferRelativeResize="0"/>
          <p:nvPr/>
        </p:nvPicPr>
        <p:blipFill rotWithShape="1">
          <a:blip r:embed="rId7">
            <a:alphaModFix/>
          </a:blip>
          <a:srcRect b="0" l="0" r="0" t="0"/>
          <a:stretch/>
        </p:blipFill>
        <p:spPr>
          <a:xfrm>
            <a:off x="2052783" y="2710085"/>
            <a:ext cx="1735050" cy="1688572"/>
          </a:xfrm>
          <a:prstGeom prst="rect">
            <a:avLst/>
          </a:prstGeom>
          <a:solidFill>
            <a:srgbClr val="000000">
              <a:alpha val="69019"/>
            </a:srgbClr>
          </a:solidFill>
          <a:ln>
            <a:noFill/>
          </a:ln>
        </p:spPr>
      </p:pic>
      <p:pic>
        <p:nvPicPr>
          <p:cNvPr id="410" name="Google Shape;410;g3caf7525ded_0_43"/>
          <p:cNvPicPr preferRelativeResize="0"/>
          <p:nvPr/>
        </p:nvPicPr>
        <p:blipFill rotWithShape="1">
          <a:blip r:embed="rId8">
            <a:alphaModFix/>
          </a:blip>
          <a:srcRect b="0" l="0" r="0" t="0"/>
          <a:stretch/>
        </p:blipFill>
        <p:spPr>
          <a:xfrm>
            <a:off x="317733" y="2710083"/>
            <a:ext cx="1735050" cy="1688574"/>
          </a:xfrm>
          <a:prstGeom prst="rect">
            <a:avLst/>
          </a:prstGeom>
          <a:solidFill>
            <a:srgbClr val="000000">
              <a:alpha val="69019"/>
            </a:srgbClr>
          </a:solidFill>
          <a:ln>
            <a:noFill/>
          </a:ln>
        </p:spPr>
      </p:pic>
      <p:pic>
        <p:nvPicPr>
          <p:cNvPr id="411" name="Google Shape;411;g3caf7525ded_0_43"/>
          <p:cNvPicPr preferRelativeResize="0"/>
          <p:nvPr/>
        </p:nvPicPr>
        <p:blipFill rotWithShape="1">
          <a:blip r:embed="rId9">
            <a:alphaModFix/>
          </a:blip>
          <a:srcRect b="0" l="0" r="0" t="0"/>
          <a:stretch/>
        </p:blipFill>
        <p:spPr>
          <a:xfrm>
            <a:off x="7536192" y="305973"/>
            <a:ext cx="1348325" cy="1322700"/>
          </a:xfrm>
          <a:prstGeom prst="rect">
            <a:avLst/>
          </a:prstGeom>
          <a:solidFill>
            <a:srgbClr val="000000">
              <a:alpha val="69019"/>
            </a:srgbClr>
          </a:solidFill>
          <a:ln>
            <a:noFill/>
          </a:ln>
        </p:spPr>
      </p:pic>
      <p:sp>
        <p:nvSpPr>
          <p:cNvPr id="412" name="Google Shape;412;g3caf7525ded_0_43"/>
          <p:cNvSpPr txBox="1"/>
          <p:nvPr/>
        </p:nvSpPr>
        <p:spPr>
          <a:xfrm>
            <a:off x="1422860" y="702707"/>
            <a:ext cx="775800" cy="24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Stellar Velocity</a:t>
            </a:r>
            <a:endParaRPr b="0" i="0" sz="700" u="none" cap="none" strike="noStrike">
              <a:solidFill>
                <a:schemeClr val="lt1"/>
              </a:solidFill>
              <a:latin typeface="Arial"/>
              <a:ea typeface="Arial"/>
              <a:cs typeface="Arial"/>
              <a:sym typeface="Arial"/>
            </a:endParaRPr>
          </a:p>
        </p:txBody>
      </p:sp>
      <p:sp>
        <p:nvSpPr>
          <p:cNvPr id="413" name="Google Shape;413;g3caf7525ded_0_43"/>
          <p:cNvSpPr txBox="1"/>
          <p:nvPr/>
        </p:nvSpPr>
        <p:spPr>
          <a:xfrm>
            <a:off x="3050760" y="702707"/>
            <a:ext cx="775800" cy="2415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Gas Velocity</a:t>
            </a:r>
            <a:endParaRPr b="0" i="0" sz="700" u="none" cap="none" strike="noStrike">
              <a:solidFill>
                <a:schemeClr val="lt1"/>
              </a:solidFill>
              <a:latin typeface="Arial"/>
              <a:ea typeface="Arial"/>
              <a:cs typeface="Arial"/>
              <a:sym typeface="Arial"/>
            </a:endParaRPr>
          </a:p>
        </p:txBody>
      </p:sp>
      <p:sp>
        <p:nvSpPr>
          <p:cNvPr id="414" name="Google Shape;414;g3caf7525ded_0_43"/>
          <p:cNvSpPr txBox="1"/>
          <p:nvPr/>
        </p:nvSpPr>
        <p:spPr>
          <a:xfrm>
            <a:off x="4283107" y="702707"/>
            <a:ext cx="1225500" cy="2415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Gas Velocity Dispersion</a:t>
            </a:r>
            <a:endParaRPr b="0" i="0" sz="700" u="none" cap="none" strike="noStrike">
              <a:solidFill>
                <a:schemeClr val="lt1"/>
              </a:solidFill>
              <a:latin typeface="Arial"/>
              <a:ea typeface="Arial"/>
              <a:cs typeface="Arial"/>
              <a:sym typeface="Arial"/>
            </a:endParaRPr>
          </a:p>
        </p:txBody>
      </p:sp>
      <p:sp>
        <p:nvSpPr>
          <p:cNvPr id="415" name="Google Shape;415;g3caf7525ded_0_43"/>
          <p:cNvSpPr txBox="1"/>
          <p:nvPr/>
        </p:nvSpPr>
        <p:spPr>
          <a:xfrm>
            <a:off x="1178157" y="2492832"/>
            <a:ext cx="982800" cy="24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Light Weighted Age</a:t>
            </a:r>
            <a:endParaRPr b="0" i="0" sz="700" u="none" cap="none" strike="noStrike">
              <a:solidFill>
                <a:schemeClr val="lt1"/>
              </a:solidFill>
              <a:latin typeface="Arial"/>
              <a:ea typeface="Arial"/>
              <a:cs typeface="Arial"/>
              <a:sym typeface="Arial"/>
            </a:endParaRPr>
          </a:p>
        </p:txBody>
      </p:sp>
      <p:sp>
        <p:nvSpPr>
          <p:cNvPr id="416" name="Google Shape;416;g3caf7525ded_0_43"/>
          <p:cNvSpPr txBox="1"/>
          <p:nvPr/>
        </p:nvSpPr>
        <p:spPr>
          <a:xfrm>
            <a:off x="2369660" y="2492832"/>
            <a:ext cx="1419000" cy="2415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Light weighted Metallicity</a:t>
            </a:r>
            <a:endParaRPr b="0" i="0" sz="700" u="none" cap="none" strike="noStrike">
              <a:solidFill>
                <a:schemeClr val="lt1"/>
              </a:solidFill>
              <a:latin typeface="Arial"/>
              <a:ea typeface="Arial"/>
              <a:cs typeface="Arial"/>
              <a:sym typeface="Arial"/>
            </a:endParaRPr>
          </a:p>
        </p:txBody>
      </p:sp>
      <p:sp>
        <p:nvSpPr>
          <p:cNvPr id="417" name="Google Shape;417;g3caf7525ded_0_43"/>
          <p:cNvSpPr txBox="1"/>
          <p:nvPr/>
        </p:nvSpPr>
        <p:spPr>
          <a:xfrm>
            <a:off x="4325078" y="2492828"/>
            <a:ext cx="1225500" cy="2415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Mass Weighted Age</a:t>
            </a:r>
            <a:endParaRPr b="0" i="0" sz="700" u="none" cap="none" strike="noStrike">
              <a:solidFill>
                <a:schemeClr val="lt1"/>
              </a:solidFill>
              <a:latin typeface="Arial"/>
              <a:ea typeface="Arial"/>
              <a:cs typeface="Arial"/>
              <a:sym typeface="Arial"/>
            </a:endParaRPr>
          </a:p>
        </p:txBody>
      </p:sp>
      <p:pic>
        <p:nvPicPr>
          <p:cNvPr id="418" name="Google Shape;418;g3caf7525ded_0_43"/>
          <p:cNvPicPr preferRelativeResize="0"/>
          <p:nvPr/>
        </p:nvPicPr>
        <p:blipFill rotWithShape="1">
          <a:blip r:embed="rId10">
            <a:alphaModFix/>
          </a:blip>
          <a:srcRect b="0" l="0" r="0" t="0"/>
          <a:stretch/>
        </p:blipFill>
        <p:spPr>
          <a:xfrm>
            <a:off x="5575950" y="2710074"/>
            <a:ext cx="1609250" cy="1688574"/>
          </a:xfrm>
          <a:prstGeom prst="rect">
            <a:avLst/>
          </a:prstGeom>
          <a:solidFill>
            <a:srgbClr val="000000">
              <a:alpha val="69019"/>
            </a:srgbClr>
          </a:solidFill>
          <a:ln>
            <a:noFill/>
          </a:ln>
        </p:spPr>
      </p:pic>
      <p:pic>
        <p:nvPicPr>
          <p:cNvPr id="419" name="Google Shape;419;g3caf7525ded_0_43"/>
          <p:cNvPicPr preferRelativeResize="0"/>
          <p:nvPr/>
        </p:nvPicPr>
        <p:blipFill rotWithShape="1">
          <a:blip r:embed="rId11">
            <a:alphaModFix/>
          </a:blip>
          <a:srcRect b="0" l="0" r="4589" t="0"/>
          <a:stretch/>
        </p:blipFill>
        <p:spPr>
          <a:xfrm>
            <a:off x="5575951" y="914774"/>
            <a:ext cx="1795073" cy="1656975"/>
          </a:xfrm>
          <a:prstGeom prst="rect">
            <a:avLst/>
          </a:prstGeom>
          <a:solidFill>
            <a:srgbClr val="000000">
              <a:alpha val="69019"/>
            </a:srgbClr>
          </a:solid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g3caf7525ded_0_103"/>
          <p:cNvSpPr/>
          <p:nvPr/>
        </p:nvSpPr>
        <p:spPr>
          <a:xfrm>
            <a:off x="26705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g3caf7525ded_0_103"/>
          <p:cNvSpPr txBox="1"/>
          <p:nvPr/>
        </p:nvSpPr>
        <p:spPr>
          <a:xfrm>
            <a:off x="589884"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NGC 5331 </a:t>
            </a:r>
            <a:endParaRPr b="0" i="0" sz="2920" u="none" cap="none" strike="noStrike">
              <a:solidFill>
                <a:srgbClr val="FFD966"/>
              </a:solidFill>
              <a:latin typeface="Big Shoulders"/>
              <a:ea typeface="Big Shoulders"/>
              <a:cs typeface="Big Shoulders"/>
              <a:sym typeface="Big Shoulders"/>
            </a:endParaRPr>
          </a:p>
        </p:txBody>
      </p:sp>
      <p:sp>
        <p:nvSpPr>
          <p:cNvPr id="426" name="Google Shape;426;g3caf7525ded_0_103"/>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27" name="Google Shape;427;g3caf7525ded_0_103"/>
          <p:cNvPicPr preferRelativeResize="0"/>
          <p:nvPr/>
        </p:nvPicPr>
        <p:blipFill rotWithShape="1">
          <a:blip r:embed="rId3">
            <a:alphaModFix/>
          </a:blip>
          <a:srcRect b="0" l="0" r="0" t="0"/>
          <a:stretch/>
        </p:blipFill>
        <p:spPr>
          <a:xfrm>
            <a:off x="1987292" y="2686474"/>
            <a:ext cx="2173197" cy="2186451"/>
          </a:xfrm>
          <a:prstGeom prst="rect">
            <a:avLst/>
          </a:prstGeom>
          <a:solidFill>
            <a:srgbClr val="000000">
              <a:alpha val="69019"/>
            </a:srgbClr>
          </a:solidFill>
          <a:ln>
            <a:noFill/>
          </a:ln>
        </p:spPr>
      </p:pic>
      <p:pic>
        <p:nvPicPr>
          <p:cNvPr id="428" name="Google Shape;428;g3caf7525ded_0_103"/>
          <p:cNvPicPr preferRelativeResize="0"/>
          <p:nvPr/>
        </p:nvPicPr>
        <p:blipFill rotWithShape="1">
          <a:blip r:embed="rId4">
            <a:alphaModFix/>
          </a:blip>
          <a:srcRect b="0" l="0" r="0" t="0"/>
          <a:stretch/>
        </p:blipFill>
        <p:spPr>
          <a:xfrm>
            <a:off x="4196927" y="2686485"/>
            <a:ext cx="2173195" cy="2186416"/>
          </a:xfrm>
          <a:prstGeom prst="rect">
            <a:avLst/>
          </a:prstGeom>
          <a:solidFill>
            <a:srgbClr val="000000">
              <a:alpha val="69019"/>
            </a:srgbClr>
          </a:solidFill>
          <a:ln>
            <a:noFill/>
          </a:ln>
        </p:spPr>
      </p:pic>
      <p:pic>
        <p:nvPicPr>
          <p:cNvPr id="429" name="Google Shape;429;g3caf7525ded_0_103"/>
          <p:cNvPicPr preferRelativeResize="0"/>
          <p:nvPr/>
        </p:nvPicPr>
        <p:blipFill rotWithShape="1">
          <a:blip r:embed="rId5">
            <a:alphaModFix/>
          </a:blip>
          <a:srcRect b="0" l="0" r="0" t="0"/>
          <a:stretch/>
        </p:blipFill>
        <p:spPr>
          <a:xfrm>
            <a:off x="3995948" y="292625"/>
            <a:ext cx="2069861" cy="2157501"/>
          </a:xfrm>
          <a:prstGeom prst="rect">
            <a:avLst/>
          </a:prstGeom>
          <a:solidFill>
            <a:srgbClr val="000000">
              <a:alpha val="69019"/>
            </a:srgbClr>
          </a:solidFill>
          <a:ln>
            <a:noFill/>
          </a:ln>
        </p:spPr>
      </p:pic>
      <p:pic>
        <p:nvPicPr>
          <p:cNvPr id="430" name="Google Shape;430;g3caf7525ded_0_103"/>
          <p:cNvPicPr preferRelativeResize="0"/>
          <p:nvPr/>
        </p:nvPicPr>
        <p:blipFill rotWithShape="1">
          <a:blip r:embed="rId6">
            <a:alphaModFix/>
          </a:blip>
          <a:srcRect b="0" l="0" r="0" t="0"/>
          <a:stretch/>
        </p:blipFill>
        <p:spPr>
          <a:xfrm>
            <a:off x="6404332" y="2686450"/>
            <a:ext cx="1963627" cy="2186452"/>
          </a:xfrm>
          <a:prstGeom prst="rect">
            <a:avLst/>
          </a:prstGeom>
          <a:solidFill>
            <a:srgbClr val="000000">
              <a:alpha val="69019"/>
            </a:srgbClr>
          </a:solidFill>
          <a:ln>
            <a:noFill/>
          </a:ln>
        </p:spPr>
      </p:pic>
      <p:pic>
        <p:nvPicPr>
          <p:cNvPr id="431" name="Google Shape;431;g3caf7525ded_0_103"/>
          <p:cNvPicPr preferRelativeResize="0"/>
          <p:nvPr/>
        </p:nvPicPr>
        <p:blipFill rotWithShape="1">
          <a:blip r:embed="rId7">
            <a:alphaModFix/>
          </a:blip>
          <a:srcRect b="0" l="0" r="0" t="0"/>
          <a:stretch/>
        </p:blipFill>
        <p:spPr>
          <a:xfrm>
            <a:off x="2045547" y="292625"/>
            <a:ext cx="1871392" cy="2157501"/>
          </a:xfrm>
          <a:prstGeom prst="rect">
            <a:avLst/>
          </a:prstGeom>
          <a:solidFill>
            <a:srgbClr val="000000">
              <a:alpha val="69019"/>
            </a:srgbClr>
          </a:solidFill>
          <a:ln>
            <a:noFill/>
          </a:ln>
        </p:spPr>
      </p:pic>
      <p:sp>
        <p:nvSpPr>
          <p:cNvPr id="432" name="Google Shape;432;g3caf7525ded_0_103"/>
          <p:cNvSpPr txBox="1"/>
          <p:nvPr/>
        </p:nvSpPr>
        <p:spPr>
          <a:xfrm>
            <a:off x="2937209" y="2451000"/>
            <a:ext cx="1225500" cy="2415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Gas Velocity Dispersion</a:t>
            </a:r>
            <a:endParaRPr b="0" i="0" sz="700" u="none" cap="none" strike="noStrike">
              <a:solidFill>
                <a:schemeClr val="lt1"/>
              </a:solidFill>
              <a:latin typeface="Arial"/>
              <a:ea typeface="Arial"/>
              <a:cs typeface="Arial"/>
              <a:sym typeface="Arial"/>
            </a:endParaRPr>
          </a:p>
        </p:txBody>
      </p:sp>
      <p:sp>
        <p:nvSpPr>
          <p:cNvPr id="433" name="Google Shape;433;g3caf7525ded_0_103"/>
          <p:cNvSpPr txBox="1"/>
          <p:nvPr/>
        </p:nvSpPr>
        <p:spPr>
          <a:xfrm>
            <a:off x="5387309" y="2451000"/>
            <a:ext cx="982800" cy="24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lt1"/>
                </a:solidFill>
                <a:latin typeface="Arial"/>
                <a:ea typeface="Arial"/>
                <a:cs typeface="Arial"/>
                <a:sym typeface="Arial"/>
              </a:rPr>
              <a:t>Light Weighted Age</a:t>
            </a:r>
            <a:endParaRPr b="0" i="0" sz="700" u="none" cap="none" strike="noStrike">
              <a:solidFill>
                <a:schemeClr val="lt1"/>
              </a:solidFill>
              <a:latin typeface="Arial"/>
              <a:ea typeface="Arial"/>
              <a:cs typeface="Arial"/>
              <a:sym typeface="Arial"/>
            </a:endParaRPr>
          </a:p>
        </p:txBody>
      </p:sp>
      <p:grpSp>
        <p:nvGrpSpPr>
          <p:cNvPr id="434" name="Google Shape;434;g3caf7525ded_0_103"/>
          <p:cNvGrpSpPr/>
          <p:nvPr/>
        </p:nvGrpSpPr>
        <p:grpSpPr>
          <a:xfrm>
            <a:off x="378862" y="2937416"/>
            <a:ext cx="1546017" cy="1935582"/>
            <a:chOff x="344600" y="2977500"/>
            <a:chExt cx="1513922" cy="1895400"/>
          </a:xfrm>
        </p:grpSpPr>
        <p:pic>
          <p:nvPicPr>
            <p:cNvPr id="435" name="Google Shape;435;g3caf7525ded_0_103"/>
            <p:cNvPicPr preferRelativeResize="0"/>
            <p:nvPr/>
          </p:nvPicPr>
          <p:blipFill rotWithShape="1">
            <a:blip r:embed="rId8">
              <a:alphaModFix/>
            </a:blip>
            <a:srcRect b="0" l="0" r="48184" t="0"/>
            <a:stretch/>
          </p:blipFill>
          <p:spPr>
            <a:xfrm>
              <a:off x="344600" y="2977500"/>
              <a:ext cx="1197249" cy="1895400"/>
            </a:xfrm>
            <a:prstGeom prst="rect">
              <a:avLst/>
            </a:prstGeom>
            <a:solidFill>
              <a:srgbClr val="000000">
                <a:alpha val="69019"/>
              </a:srgbClr>
            </a:solidFill>
            <a:ln>
              <a:noFill/>
            </a:ln>
          </p:spPr>
        </p:pic>
        <p:pic>
          <p:nvPicPr>
            <p:cNvPr id="436" name="Google Shape;436;g3caf7525ded_0_103"/>
            <p:cNvPicPr preferRelativeResize="0"/>
            <p:nvPr/>
          </p:nvPicPr>
          <p:blipFill rotWithShape="1">
            <a:blip r:embed="rId8">
              <a:alphaModFix/>
            </a:blip>
            <a:srcRect b="0" l="68871" r="17198" t="0"/>
            <a:stretch/>
          </p:blipFill>
          <p:spPr>
            <a:xfrm>
              <a:off x="1536646" y="2977500"/>
              <a:ext cx="321876" cy="1895400"/>
            </a:xfrm>
            <a:prstGeom prst="rect">
              <a:avLst/>
            </a:prstGeom>
            <a:solidFill>
              <a:srgbClr val="000000">
                <a:alpha val="69019"/>
              </a:srgbClr>
            </a:solidFill>
            <a:ln>
              <a:noFill/>
            </a:ln>
          </p:spPr>
        </p:pic>
      </p:grpSp>
      <p:sp>
        <p:nvSpPr>
          <p:cNvPr id="437" name="Google Shape;437;g3caf7525ded_0_103"/>
          <p:cNvSpPr txBox="1"/>
          <p:nvPr/>
        </p:nvSpPr>
        <p:spPr>
          <a:xfrm>
            <a:off x="485776" y="2988467"/>
            <a:ext cx="775800" cy="2415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dk1"/>
                </a:solidFill>
                <a:latin typeface="Arial"/>
                <a:ea typeface="Arial"/>
                <a:cs typeface="Arial"/>
                <a:sym typeface="Arial"/>
              </a:rPr>
              <a:t>Gas Velocity</a:t>
            </a:r>
            <a:endParaRPr b="0" i="0" sz="700" u="none" cap="none" strike="noStrike">
              <a:solidFill>
                <a:schemeClr val="dk1"/>
              </a:solidFill>
              <a:latin typeface="Arial"/>
              <a:ea typeface="Arial"/>
              <a:cs typeface="Arial"/>
              <a:sym typeface="Arial"/>
            </a:endParaRPr>
          </a:p>
        </p:txBody>
      </p:sp>
      <p:grpSp>
        <p:nvGrpSpPr>
          <p:cNvPr id="438" name="Google Shape;438;g3caf7525ded_0_103"/>
          <p:cNvGrpSpPr/>
          <p:nvPr/>
        </p:nvGrpSpPr>
        <p:grpSpPr>
          <a:xfrm>
            <a:off x="378862" y="855647"/>
            <a:ext cx="1546008" cy="2002704"/>
            <a:chOff x="100676" y="1398725"/>
            <a:chExt cx="1227185" cy="1589700"/>
          </a:xfrm>
        </p:grpSpPr>
        <p:pic>
          <p:nvPicPr>
            <p:cNvPr id="439" name="Google Shape;439;g3caf7525ded_0_103"/>
            <p:cNvPicPr preferRelativeResize="0"/>
            <p:nvPr/>
          </p:nvPicPr>
          <p:blipFill rotWithShape="1">
            <a:blip r:embed="rId9">
              <a:alphaModFix/>
            </a:blip>
            <a:srcRect b="0" l="0" r="43921" t="0"/>
            <a:stretch/>
          </p:blipFill>
          <p:spPr>
            <a:xfrm>
              <a:off x="100676" y="1398725"/>
              <a:ext cx="1135226" cy="1589700"/>
            </a:xfrm>
            <a:prstGeom prst="rect">
              <a:avLst/>
            </a:prstGeom>
            <a:solidFill>
              <a:srgbClr val="000000">
                <a:alpha val="69019"/>
              </a:srgbClr>
            </a:solidFill>
            <a:ln>
              <a:noFill/>
            </a:ln>
          </p:spPr>
        </p:pic>
        <p:pic>
          <p:nvPicPr>
            <p:cNvPr id="440" name="Google Shape;440;g3caf7525ded_0_103"/>
            <p:cNvPicPr preferRelativeResize="0"/>
            <p:nvPr/>
          </p:nvPicPr>
          <p:blipFill rotWithShape="1">
            <a:blip r:embed="rId9">
              <a:alphaModFix/>
            </a:blip>
            <a:srcRect b="0" l="66549" r="22738" t="0"/>
            <a:stretch/>
          </p:blipFill>
          <p:spPr>
            <a:xfrm>
              <a:off x="1110987" y="1398725"/>
              <a:ext cx="216874" cy="1589700"/>
            </a:xfrm>
            <a:prstGeom prst="rect">
              <a:avLst/>
            </a:prstGeom>
            <a:solidFill>
              <a:srgbClr val="000000">
                <a:alpha val="69019"/>
              </a:srgbClr>
            </a:solidFill>
            <a:ln>
              <a:noFill/>
            </a:ln>
          </p:spPr>
        </p:pic>
      </p:grpSp>
      <p:sp>
        <p:nvSpPr>
          <p:cNvPr id="441" name="Google Shape;441;g3caf7525ded_0_103"/>
          <p:cNvSpPr txBox="1"/>
          <p:nvPr/>
        </p:nvSpPr>
        <p:spPr>
          <a:xfrm>
            <a:off x="537814" y="925092"/>
            <a:ext cx="775800" cy="24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dk1"/>
                </a:solidFill>
                <a:latin typeface="Arial"/>
                <a:ea typeface="Arial"/>
                <a:cs typeface="Arial"/>
                <a:sym typeface="Arial"/>
              </a:rPr>
              <a:t>Stellar Velocity</a:t>
            </a:r>
            <a:endParaRPr b="0" i="0" sz="700" u="none" cap="none" strike="noStrike">
              <a:solidFill>
                <a:schemeClr val="dk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g3caf7525ded_0_5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447" name="Google Shape;447;g3caf7525ded_0_5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448" name="Google Shape;448;g3caf7525ded_0_55"/>
          <p:cNvSpPr/>
          <p:nvPr/>
        </p:nvSpPr>
        <p:spPr>
          <a:xfrm>
            <a:off x="26705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 name="Google Shape;449;g3caf7525ded_0_55"/>
          <p:cNvSpPr txBox="1"/>
          <p:nvPr/>
        </p:nvSpPr>
        <p:spPr>
          <a:xfrm>
            <a:off x="1765325" y="4320725"/>
            <a:ext cx="52992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t/>
            </a:r>
            <a:endParaRPr b="0" i="1" sz="1200" u="none" cap="none" strike="noStrike">
              <a:solidFill>
                <a:srgbClr val="D9D9D9"/>
              </a:solidFill>
              <a:latin typeface="EB Garamond Medium"/>
              <a:ea typeface="EB Garamond Medium"/>
              <a:cs typeface="EB Garamond Medium"/>
              <a:sym typeface="EB Garamond Medium"/>
            </a:endParaRPr>
          </a:p>
        </p:txBody>
      </p:sp>
      <p:sp>
        <p:nvSpPr>
          <p:cNvPr id="450" name="Google Shape;450;g3caf7525ded_0_55"/>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II ZW 096 B</a:t>
            </a:r>
            <a:endParaRPr b="0" i="0" sz="2920" u="none" cap="none" strike="noStrike">
              <a:solidFill>
                <a:srgbClr val="FFD966"/>
              </a:solidFill>
              <a:latin typeface="Big Shoulders"/>
              <a:ea typeface="Big Shoulders"/>
              <a:cs typeface="Big Shoulders"/>
              <a:sym typeface="Big Shoulders"/>
            </a:endParaRPr>
          </a:p>
        </p:txBody>
      </p:sp>
      <p:sp>
        <p:nvSpPr>
          <p:cNvPr id="451" name="Google Shape;451;g3caf7525ded_0_55"/>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52" name="Google Shape;452;g3caf7525ded_0_55"/>
          <p:cNvPicPr preferRelativeResize="0"/>
          <p:nvPr/>
        </p:nvPicPr>
        <p:blipFill rotWithShape="1">
          <a:blip r:embed="rId3">
            <a:alphaModFix/>
          </a:blip>
          <a:srcRect b="0" l="0" r="0" t="0"/>
          <a:stretch/>
        </p:blipFill>
        <p:spPr>
          <a:xfrm>
            <a:off x="3448050" y="240650"/>
            <a:ext cx="3068351" cy="2163528"/>
          </a:xfrm>
          <a:prstGeom prst="rect">
            <a:avLst/>
          </a:prstGeom>
          <a:solidFill>
            <a:srgbClr val="000000">
              <a:alpha val="69019"/>
            </a:srgbClr>
          </a:solidFill>
          <a:ln>
            <a:noFill/>
          </a:ln>
        </p:spPr>
      </p:pic>
      <p:pic>
        <p:nvPicPr>
          <p:cNvPr id="453" name="Google Shape;453;g3caf7525ded_0_55"/>
          <p:cNvPicPr preferRelativeResize="0"/>
          <p:nvPr/>
        </p:nvPicPr>
        <p:blipFill rotWithShape="1">
          <a:blip r:embed="rId4">
            <a:alphaModFix/>
          </a:blip>
          <a:srcRect b="0" l="0" r="0" t="0"/>
          <a:stretch/>
        </p:blipFill>
        <p:spPr>
          <a:xfrm>
            <a:off x="362475" y="888925"/>
            <a:ext cx="2815075" cy="2801500"/>
          </a:xfrm>
          <a:prstGeom prst="rect">
            <a:avLst/>
          </a:prstGeom>
          <a:solidFill>
            <a:srgbClr val="000000">
              <a:alpha val="69019"/>
            </a:srgbClr>
          </a:solidFill>
          <a:ln>
            <a:noFill/>
          </a:ln>
        </p:spPr>
      </p:pic>
      <p:pic>
        <p:nvPicPr>
          <p:cNvPr id="454" name="Google Shape;454;g3caf7525ded_0_55"/>
          <p:cNvPicPr preferRelativeResize="0"/>
          <p:nvPr/>
        </p:nvPicPr>
        <p:blipFill rotWithShape="1">
          <a:blip r:embed="rId5">
            <a:alphaModFix/>
          </a:blip>
          <a:srcRect b="0" l="0" r="0" t="0"/>
          <a:stretch/>
        </p:blipFill>
        <p:spPr>
          <a:xfrm>
            <a:off x="3448050" y="2479298"/>
            <a:ext cx="3068350" cy="1331670"/>
          </a:xfrm>
          <a:prstGeom prst="rect">
            <a:avLst/>
          </a:prstGeom>
          <a:solidFill>
            <a:srgbClr val="000000">
              <a:alpha val="69019"/>
            </a:srgbClr>
          </a:solidFill>
          <a:ln>
            <a:noFill/>
          </a:ln>
        </p:spPr>
      </p:pic>
      <p:pic>
        <p:nvPicPr>
          <p:cNvPr id="455" name="Google Shape;455;g3caf7525ded_0_55"/>
          <p:cNvPicPr preferRelativeResize="0"/>
          <p:nvPr/>
        </p:nvPicPr>
        <p:blipFill rotWithShape="1">
          <a:blip r:embed="rId6">
            <a:alphaModFix/>
          </a:blip>
          <a:srcRect b="0" l="0" r="0" t="0"/>
          <a:stretch/>
        </p:blipFill>
        <p:spPr>
          <a:xfrm>
            <a:off x="6580653" y="240650"/>
            <a:ext cx="2366425" cy="2341650"/>
          </a:xfrm>
          <a:prstGeom prst="rect">
            <a:avLst/>
          </a:prstGeom>
          <a:solidFill>
            <a:srgbClr val="000000">
              <a:alpha val="69019"/>
            </a:srgbClr>
          </a:solid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g3cfdb39b847_0_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461" name="Google Shape;461;g3cfdb39b847_0_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462" name="Google Shape;462;g3cfdb39b847_0_1"/>
          <p:cNvSpPr/>
          <p:nvPr/>
        </p:nvSpPr>
        <p:spPr>
          <a:xfrm>
            <a:off x="307296" y="159104"/>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g3cfdb39b847_0_1"/>
          <p:cNvSpPr txBox="1"/>
          <p:nvPr/>
        </p:nvSpPr>
        <p:spPr>
          <a:xfrm>
            <a:off x="1765325" y="4320725"/>
            <a:ext cx="52992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t/>
            </a:r>
            <a:endParaRPr b="0" i="1" sz="1200" u="none" cap="none" strike="noStrike">
              <a:solidFill>
                <a:srgbClr val="D9D9D9"/>
              </a:solidFill>
              <a:latin typeface="EB Garamond Medium"/>
              <a:ea typeface="EB Garamond Medium"/>
              <a:cs typeface="EB Garamond Medium"/>
              <a:sym typeface="EB Garamond Medium"/>
            </a:endParaRPr>
          </a:p>
        </p:txBody>
      </p:sp>
      <p:sp>
        <p:nvSpPr>
          <p:cNvPr id="464" name="Google Shape;464;g3cfdb39b847_0_1"/>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Arp 256</a:t>
            </a:r>
            <a:endParaRPr b="0" i="0" sz="2920" u="none" cap="none" strike="noStrike">
              <a:solidFill>
                <a:srgbClr val="FFD966"/>
              </a:solidFill>
              <a:latin typeface="Big Shoulders"/>
              <a:ea typeface="Big Shoulders"/>
              <a:cs typeface="Big Shoulders"/>
              <a:sym typeface="Big Shoulders"/>
            </a:endParaRPr>
          </a:p>
        </p:txBody>
      </p:sp>
      <p:sp>
        <p:nvSpPr>
          <p:cNvPr id="465" name="Google Shape;465;g3cfdb39b847_0_1"/>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66" name="Google Shape;466;g3cfdb39b847_0_1"/>
          <p:cNvPicPr preferRelativeResize="0"/>
          <p:nvPr/>
        </p:nvPicPr>
        <p:blipFill rotWithShape="1">
          <a:blip r:embed="rId3">
            <a:alphaModFix/>
          </a:blip>
          <a:srcRect b="0" l="0" r="0" t="0"/>
          <a:stretch/>
        </p:blipFill>
        <p:spPr>
          <a:xfrm>
            <a:off x="7573675" y="926948"/>
            <a:ext cx="1327700" cy="1293256"/>
          </a:xfrm>
          <a:prstGeom prst="rect">
            <a:avLst/>
          </a:prstGeom>
          <a:solidFill>
            <a:srgbClr val="000000">
              <a:alpha val="69019"/>
            </a:srgbClr>
          </a:solidFill>
          <a:ln>
            <a:noFill/>
          </a:ln>
        </p:spPr>
      </p:pic>
      <p:pic>
        <p:nvPicPr>
          <p:cNvPr id="467" name="Google Shape;467;g3cfdb39b847_0_1"/>
          <p:cNvPicPr preferRelativeResize="0"/>
          <p:nvPr/>
        </p:nvPicPr>
        <p:blipFill rotWithShape="1">
          <a:blip r:embed="rId4">
            <a:alphaModFix/>
          </a:blip>
          <a:srcRect b="0" l="0" r="0" t="0"/>
          <a:stretch/>
        </p:blipFill>
        <p:spPr>
          <a:xfrm>
            <a:off x="7573675" y="3368642"/>
            <a:ext cx="1327700" cy="1321325"/>
          </a:xfrm>
          <a:prstGeom prst="rect">
            <a:avLst/>
          </a:prstGeom>
          <a:solidFill>
            <a:srgbClr val="000000">
              <a:alpha val="69019"/>
            </a:srgbClr>
          </a:solidFill>
          <a:ln>
            <a:noFill/>
          </a:ln>
        </p:spPr>
      </p:pic>
      <p:pic>
        <p:nvPicPr>
          <p:cNvPr id="468" name="Google Shape;468;g3cfdb39b847_0_1"/>
          <p:cNvPicPr preferRelativeResize="0"/>
          <p:nvPr/>
        </p:nvPicPr>
        <p:blipFill rotWithShape="1">
          <a:blip r:embed="rId5">
            <a:alphaModFix/>
          </a:blip>
          <a:srcRect b="0" l="0" r="0" t="0"/>
          <a:stretch/>
        </p:blipFill>
        <p:spPr>
          <a:xfrm>
            <a:off x="359099" y="926958"/>
            <a:ext cx="1564176" cy="1547599"/>
          </a:xfrm>
          <a:prstGeom prst="rect">
            <a:avLst/>
          </a:prstGeom>
          <a:solidFill>
            <a:srgbClr val="000000">
              <a:alpha val="69019"/>
            </a:srgbClr>
          </a:solidFill>
          <a:ln>
            <a:noFill/>
          </a:ln>
        </p:spPr>
      </p:pic>
      <p:pic>
        <p:nvPicPr>
          <p:cNvPr id="469" name="Google Shape;469;g3cfdb39b847_0_1"/>
          <p:cNvPicPr preferRelativeResize="0"/>
          <p:nvPr/>
        </p:nvPicPr>
        <p:blipFill rotWithShape="1">
          <a:blip r:embed="rId6">
            <a:alphaModFix/>
          </a:blip>
          <a:srcRect b="0" l="0" r="0" t="0"/>
          <a:stretch/>
        </p:blipFill>
        <p:spPr>
          <a:xfrm>
            <a:off x="1976919" y="926959"/>
            <a:ext cx="1870645" cy="2010650"/>
          </a:xfrm>
          <a:prstGeom prst="rect">
            <a:avLst/>
          </a:prstGeom>
          <a:solidFill>
            <a:srgbClr val="000000">
              <a:alpha val="69019"/>
            </a:srgbClr>
          </a:solidFill>
          <a:ln>
            <a:noFill/>
          </a:ln>
        </p:spPr>
      </p:pic>
      <p:pic>
        <p:nvPicPr>
          <p:cNvPr id="470" name="Google Shape;470;g3cfdb39b847_0_1"/>
          <p:cNvPicPr preferRelativeResize="0"/>
          <p:nvPr/>
        </p:nvPicPr>
        <p:blipFill rotWithShape="1">
          <a:blip r:embed="rId7">
            <a:alphaModFix/>
          </a:blip>
          <a:srcRect b="0" l="0" r="0" t="0"/>
          <a:stretch/>
        </p:blipFill>
        <p:spPr>
          <a:xfrm>
            <a:off x="359097" y="3390108"/>
            <a:ext cx="1564173" cy="1299871"/>
          </a:xfrm>
          <a:prstGeom prst="rect">
            <a:avLst/>
          </a:prstGeom>
          <a:solidFill>
            <a:srgbClr val="000000">
              <a:alpha val="69019"/>
            </a:srgbClr>
          </a:solidFill>
          <a:ln>
            <a:noFill/>
          </a:ln>
        </p:spPr>
      </p:pic>
      <p:pic>
        <p:nvPicPr>
          <p:cNvPr id="471" name="Google Shape;471;g3cfdb39b847_0_1"/>
          <p:cNvPicPr preferRelativeResize="0"/>
          <p:nvPr/>
        </p:nvPicPr>
        <p:blipFill rotWithShape="1">
          <a:blip r:embed="rId8">
            <a:alphaModFix/>
          </a:blip>
          <a:srcRect b="0" l="0" r="0" t="0"/>
          <a:stretch/>
        </p:blipFill>
        <p:spPr>
          <a:xfrm>
            <a:off x="1976925" y="3125550"/>
            <a:ext cx="1870649" cy="1564471"/>
          </a:xfrm>
          <a:prstGeom prst="rect">
            <a:avLst/>
          </a:prstGeom>
          <a:solidFill>
            <a:srgbClr val="000000">
              <a:alpha val="69019"/>
            </a:srgbClr>
          </a:solidFill>
          <a:ln>
            <a:noFill/>
          </a:ln>
        </p:spPr>
      </p:pic>
      <p:pic>
        <p:nvPicPr>
          <p:cNvPr id="472" name="Google Shape;472;g3cfdb39b847_0_1"/>
          <p:cNvPicPr preferRelativeResize="0"/>
          <p:nvPr/>
        </p:nvPicPr>
        <p:blipFill rotWithShape="1">
          <a:blip r:embed="rId9">
            <a:alphaModFix/>
          </a:blip>
          <a:srcRect b="0" l="0" r="0" t="0"/>
          <a:stretch/>
        </p:blipFill>
        <p:spPr>
          <a:xfrm>
            <a:off x="5898974" y="926950"/>
            <a:ext cx="1621050" cy="1421426"/>
          </a:xfrm>
          <a:prstGeom prst="rect">
            <a:avLst/>
          </a:prstGeom>
          <a:solidFill>
            <a:srgbClr val="000000">
              <a:alpha val="69019"/>
            </a:srgbClr>
          </a:solidFill>
          <a:ln>
            <a:noFill/>
          </a:ln>
        </p:spPr>
      </p:pic>
      <p:pic>
        <p:nvPicPr>
          <p:cNvPr id="473" name="Google Shape;473;g3cfdb39b847_0_1"/>
          <p:cNvPicPr preferRelativeResize="0"/>
          <p:nvPr/>
        </p:nvPicPr>
        <p:blipFill rotWithShape="1">
          <a:blip r:embed="rId10">
            <a:alphaModFix/>
          </a:blip>
          <a:srcRect b="0" l="0" r="0" t="0"/>
          <a:stretch/>
        </p:blipFill>
        <p:spPr>
          <a:xfrm>
            <a:off x="5898975" y="3258425"/>
            <a:ext cx="1621051" cy="1431555"/>
          </a:xfrm>
          <a:prstGeom prst="rect">
            <a:avLst/>
          </a:prstGeom>
          <a:solidFill>
            <a:srgbClr val="000000">
              <a:alpha val="69019"/>
            </a:srgbClr>
          </a:solidFill>
          <a:ln>
            <a:noFill/>
          </a:ln>
        </p:spPr>
      </p:pic>
      <p:pic>
        <p:nvPicPr>
          <p:cNvPr id="474" name="Google Shape;474;g3cfdb39b847_0_1"/>
          <p:cNvPicPr preferRelativeResize="0"/>
          <p:nvPr/>
        </p:nvPicPr>
        <p:blipFill rotWithShape="1">
          <a:blip r:embed="rId11">
            <a:alphaModFix/>
          </a:blip>
          <a:srcRect b="0" l="0" r="0" t="0"/>
          <a:stretch/>
        </p:blipFill>
        <p:spPr>
          <a:xfrm>
            <a:off x="3901236" y="3118700"/>
            <a:ext cx="1944077" cy="1571327"/>
          </a:xfrm>
          <a:prstGeom prst="rect">
            <a:avLst/>
          </a:prstGeom>
          <a:solidFill>
            <a:srgbClr val="000000">
              <a:alpha val="69019"/>
            </a:srgbClr>
          </a:solid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2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480" name="Google Shape;480;p2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481" name="Google Shape;481;p21"/>
          <p:cNvSpPr/>
          <p:nvPr/>
        </p:nvSpPr>
        <p:spPr>
          <a:xfrm>
            <a:off x="211500" y="1231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p21"/>
          <p:cNvSpPr txBox="1"/>
          <p:nvPr/>
        </p:nvSpPr>
        <p:spPr>
          <a:xfrm>
            <a:off x="540300" y="390450"/>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20"/>
              <a:buFont typeface="Arial"/>
              <a:buNone/>
            </a:pPr>
            <a:r>
              <a:rPr b="1" i="0" lang="en" sz="2620" u="none" cap="none" strike="noStrike">
                <a:solidFill>
                  <a:srgbClr val="FFD966"/>
                </a:solidFill>
                <a:latin typeface="Big Shoulders"/>
                <a:ea typeface="Big Shoulders"/>
                <a:cs typeface="Big Shoulders"/>
                <a:sym typeface="Big Shoulders"/>
              </a:rPr>
              <a:t>Summary &amp; Conclusions for IRAS 18293-3413</a:t>
            </a:r>
            <a:endParaRPr b="1" i="0" sz="2620" u="none" cap="none" strike="noStrike">
              <a:solidFill>
                <a:srgbClr val="FFD966"/>
              </a:solidFill>
              <a:latin typeface="Big Shoulders"/>
              <a:ea typeface="Big Shoulders"/>
              <a:cs typeface="Big Shoulders"/>
              <a:sym typeface="Big Shoulders"/>
            </a:endParaRPr>
          </a:p>
        </p:txBody>
      </p:sp>
      <p:sp>
        <p:nvSpPr>
          <p:cNvPr id="483" name="Google Shape;483;p21"/>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21"/>
          <p:cNvSpPr txBox="1"/>
          <p:nvPr/>
        </p:nvSpPr>
        <p:spPr>
          <a:xfrm>
            <a:off x="613950" y="886950"/>
            <a:ext cx="7800900" cy="25968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15000"/>
              </a:lnSpc>
              <a:spcBef>
                <a:spcPts val="1200"/>
              </a:spcBef>
              <a:spcAft>
                <a:spcPts val="0"/>
              </a:spcAft>
              <a:buClr>
                <a:schemeClr val="lt1"/>
              </a:buClr>
              <a:buSzPts val="1400"/>
              <a:buFont typeface="EB Garamond"/>
              <a:buChar char="●"/>
            </a:pPr>
            <a:r>
              <a:rPr b="0" i="0" lang="en" sz="1400" u="none" cap="none" strike="noStrike">
                <a:solidFill>
                  <a:schemeClr val="lt1"/>
                </a:solidFill>
                <a:latin typeface="EB Garamond"/>
                <a:ea typeface="EB Garamond"/>
                <a:cs typeface="EB Garamond"/>
                <a:sym typeface="EB Garamond"/>
              </a:rPr>
              <a:t>high H α surface brightness and correspondingly elevated SFR surface density;</a:t>
            </a:r>
            <a:endParaRPr b="0" i="0" sz="1400" u="none" cap="none" strike="noStrike">
              <a:solidFill>
                <a:schemeClr val="lt1"/>
              </a:solidFill>
              <a:latin typeface="EB Garamond"/>
              <a:ea typeface="EB Garamond"/>
              <a:cs typeface="EB Garamond"/>
              <a:sym typeface="EB Garamond"/>
            </a:endParaRPr>
          </a:p>
          <a:p>
            <a:pPr indent="-317500" lvl="0" marL="457200" marR="0" rtl="0" algn="l">
              <a:lnSpc>
                <a:spcPct val="115000"/>
              </a:lnSpc>
              <a:spcBef>
                <a:spcPts val="0"/>
              </a:spcBef>
              <a:spcAft>
                <a:spcPts val="0"/>
              </a:spcAft>
              <a:buClr>
                <a:schemeClr val="lt1"/>
              </a:buClr>
              <a:buSzPts val="1400"/>
              <a:buFont typeface="EB Garamond"/>
              <a:buChar char="●"/>
            </a:pPr>
            <a:r>
              <a:rPr b="0" i="0" lang="en" sz="1400" u="none" cap="none" strike="noStrike">
                <a:solidFill>
                  <a:schemeClr val="lt1"/>
                </a:solidFill>
                <a:latin typeface="EB Garamond"/>
                <a:ea typeface="EB Garamond"/>
                <a:cs typeface="EB Garamond"/>
                <a:sym typeface="EB Garamond"/>
              </a:rPr>
              <a:t>large EW(H α) at two sites (especially SN 2012</a:t>
            </a:r>
            <a:r>
              <a:rPr lang="en">
                <a:solidFill>
                  <a:schemeClr val="lt1"/>
                </a:solidFill>
                <a:latin typeface="EB Garamond"/>
                <a:ea typeface="EB Garamond"/>
                <a:cs typeface="EB Garamond"/>
                <a:sym typeface="EB Garamond"/>
              </a:rPr>
              <a:t>iz</a:t>
            </a:r>
            <a:r>
              <a:rPr b="0" i="0" lang="en" sz="1400" u="none" cap="none" strike="noStrike">
                <a:solidFill>
                  <a:schemeClr val="lt1"/>
                </a:solidFill>
                <a:latin typeface="EB Garamond"/>
                <a:ea typeface="EB Garamond"/>
                <a:cs typeface="EB Garamond"/>
                <a:sym typeface="EB Garamond"/>
              </a:rPr>
              <a:t>), consistent with younger star-forming regions;</a:t>
            </a:r>
            <a:endParaRPr b="0" i="0" sz="1400" u="none" cap="none" strike="noStrike">
              <a:solidFill>
                <a:schemeClr val="lt1"/>
              </a:solidFill>
              <a:latin typeface="EB Garamond"/>
              <a:ea typeface="EB Garamond"/>
              <a:cs typeface="EB Garamond"/>
              <a:sym typeface="EB Garamond"/>
            </a:endParaRPr>
          </a:p>
          <a:p>
            <a:pPr indent="-317500" lvl="0" marL="457200" marR="0" rtl="0" algn="l">
              <a:lnSpc>
                <a:spcPct val="115000"/>
              </a:lnSpc>
              <a:spcBef>
                <a:spcPts val="0"/>
              </a:spcBef>
              <a:spcAft>
                <a:spcPts val="0"/>
              </a:spcAft>
              <a:buClr>
                <a:schemeClr val="lt1"/>
              </a:buClr>
              <a:buSzPts val="1400"/>
              <a:buFont typeface="EB Garamond"/>
              <a:buChar char="●"/>
            </a:pPr>
            <a:r>
              <a:rPr b="0" i="0" lang="en" sz="1400" u="none" cap="none" strike="noStrike">
                <a:solidFill>
                  <a:schemeClr val="lt1"/>
                </a:solidFill>
                <a:latin typeface="EB Garamond"/>
                <a:ea typeface="EB Garamond"/>
                <a:cs typeface="EB Garamond"/>
                <a:sym typeface="EB Garamond"/>
              </a:rPr>
              <a:t>near-solar gas-phase metallicity (O3N2-based 12 + log(O/H) ≈ 8.8–8.9);</a:t>
            </a:r>
            <a:endParaRPr b="0" i="0" sz="1400" u="none" cap="none" strike="noStrike">
              <a:solidFill>
                <a:schemeClr val="lt1"/>
              </a:solidFill>
              <a:latin typeface="EB Garamond"/>
              <a:ea typeface="EB Garamond"/>
              <a:cs typeface="EB Garamond"/>
              <a:sym typeface="EB Garamond"/>
            </a:endParaRPr>
          </a:p>
          <a:p>
            <a:pPr indent="-317500" lvl="0" marL="457200" marR="0" rtl="0" algn="l">
              <a:lnSpc>
                <a:spcPct val="115000"/>
              </a:lnSpc>
              <a:spcBef>
                <a:spcPts val="0"/>
              </a:spcBef>
              <a:spcAft>
                <a:spcPts val="0"/>
              </a:spcAft>
              <a:buClr>
                <a:schemeClr val="lt1"/>
              </a:buClr>
              <a:buSzPts val="1400"/>
              <a:buFont typeface="EB Garamond"/>
              <a:buChar char="●"/>
            </a:pPr>
            <a:r>
              <a:rPr b="0" i="0" lang="en" sz="1400" u="none" cap="none" strike="noStrike">
                <a:solidFill>
                  <a:schemeClr val="lt1"/>
                </a:solidFill>
                <a:latin typeface="EB Garamond"/>
                <a:ea typeface="EB Garamond"/>
                <a:cs typeface="EB Garamond"/>
                <a:sym typeface="EB Garamond"/>
              </a:rPr>
              <a:t>strong dust attenuation, where the Balmer decrement and continuum reddening provide mutually consistent (but not identical) estimates.</a:t>
            </a:r>
            <a:endParaRPr b="0" i="0" sz="1400" u="none" cap="none" strike="noStrike">
              <a:solidFill>
                <a:schemeClr val="lt1"/>
              </a:solidFill>
              <a:latin typeface="EB Garamond"/>
              <a:ea typeface="EB Garamond"/>
              <a:cs typeface="EB Garamond"/>
              <a:sym typeface="EB Garamond"/>
            </a:endParaRPr>
          </a:p>
          <a:p>
            <a:pPr indent="0" lvl="0" marL="0" marR="0" rtl="0" algn="l">
              <a:lnSpc>
                <a:spcPct val="115000"/>
              </a:lnSpc>
              <a:spcBef>
                <a:spcPts val="1200"/>
              </a:spcBef>
              <a:spcAft>
                <a:spcPts val="0"/>
              </a:spcAft>
              <a:buClr>
                <a:schemeClr val="dk1"/>
              </a:buClr>
              <a:buSzPts val="1100"/>
              <a:buFont typeface="Arial"/>
              <a:buNone/>
            </a:pPr>
            <a:r>
              <a:rPr b="0" i="0" lang="en" sz="1400" u="none" cap="none" strike="noStrike">
                <a:solidFill>
                  <a:schemeClr val="lt1"/>
                </a:solidFill>
                <a:latin typeface="EB Garamond"/>
                <a:ea typeface="EB Garamond"/>
                <a:cs typeface="EB Garamond"/>
                <a:sym typeface="EB Garamond"/>
              </a:rPr>
              <a:t>—----</a:t>
            </a:r>
            <a:endParaRPr b="0" i="0" sz="1400" u="none" cap="none" strike="noStrike">
              <a:solidFill>
                <a:schemeClr val="lt1"/>
              </a:solidFill>
              <a:latin typeface="EB Garamond"/>
              <a:ea typeface="EB Garamond"/>
              <a:cs typeface="EB Garamond"/>
              <a:sym typeface="EB Garamond"/>
            </a:endParaRPr>
          </a:p>
          <a:p>
            <a:pPr indent="0" lvl="0" marL="0" marR="0" rtl="0" algn="l">
              <a:lnSpc>
                <a:spcPct val="115000"/>
              </a:lnSpc>
              <a:spcBef>
                <a:spcPts val="1200"/>
              </a:spcBef>
              <a:spcAft>
                <a:spcPts val="0"/>
              </a:spcAft>
              <a:buClr>
                <a:schemeClr val="dk1"/>
              </a:buClr>
              <a:buSzPts val="1100"/>
              <a:buFont typeface="Arial"/>
              <a:buNone/>
            </a:pPr>
            <a:r>
              <a:rPr b="1" i="1" lang="en" sz="1400" u="none" cap="none" strike="noStrike">
                <a:solidFill>
                  <a:schemeClr val="lt1"/>
                </a:solidFill>
                <a:latin typeface="EB Garamond"/>
                <a:ea typeface="EB Garamond"/>
                <a:cs typeface="EB Garamond"/>
                <a:sym typeface="EB Garamond"/>
              </a:rPr>
              <a:t>Thank You!</a:t>
            </a:r>
            <a:endParaRPr b="1" i="1" sz="1400" u="none" cap="none" strike="noStrike">
              <a:solidFill>
                <a:schemeClr val="lt1"/>
              </a:solidFill>
              <a:latin typeface="EB Garamond"/>
              <a:ea typeface="EB Garamond"/>
              <a:cs typeface="EB Garamond"/>
              <a:sym typeface="EB Garamond"/>
            </a:endParaRPr>
          </a:p>
          <a:p>
            <a:pPr indent="0" lvl="0" marL="0" marR="0" rtl="0" algn="l">
              <a:lnSpc>
                <a:spcPct val="115000"/>
              </a:lnSpc>
              <a:spcBef>
                <a:spcPts val="1200"/>
              </a:spcBef>
              <a:spcAft>
                <a:spcPts val="1200"/>
              </a:spcAft>
              <a:buClr>
                <a:srgbClr val="000000"/>
              </a:buClr>
              <a:buSzPts val="1400"/>
              <a:buFont typeface="Arial"/>
              <a:buNone/>
            </a:pPr>
            <a:r>
              <a:rPr b="1" i="0" lang="en" sz="1400" u="none" cap="none" strike="noStrike">
                <a:solidFill>
                  <a:schemeClr val="lt1"/>
                </a:solidFill>
                <a:latin typeface="EB Garamond"/>
                <a:ea typeface="EB Garamond"/>
                <a:cs typeface="EB Garamond"/>
                <a:sym typeface="EB Garamond"/>
              </a:rPr>
              <a:t>Questions/Suggestions?</a:t>
            </a:r>
            <a:endParaRPr b="1" i="0" sz="1400" u="none" cap="none" strike="noStrike">
              <a:solidFill>
                <a:schemeClr val="lt1"/>
              </a:solidFill>
              <a:latin typeface="EB Garamond"/>
              <a:ea typeface="EB Garamond"/>
              <a:cs typeface="EB Garamond"/>
              <a:sym typeface="EB Garamon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
        <p:nvSpPr>
          <p:cNvPr id="493" name="Google Shape;493;g3e0a765d9e4_0_0"/>
          <p:cNvSpPr/>
          <p:nvPr/>
        </p:nvSpPr>
        <p:spPr>
          <a:xfrm>
            <a:off x="-8825" y="4854775"/>
            <a:ext cx="9152700" cy="2886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g3e0a765d9e4_0_0"/>
          <p:cNvSpPr/>
          <p:nvPr/>
        </p:nvSpPr>
        <p:spPr>
          <a:xfrm>
            <a:off x="186200" y="123384"/>
            <a:ext cx="8792100" cy="4648800"/>
          </a:xfrm>
          <a:prstGeom prst="roundRect">
            <a:avLst>
              <a:gd fmla="val 716" name="adj"/>
            </a:avLst>
          </a:prstGeom>
          <a:solidFill>
            <a:srgbClr val="000000">
              <a:alpha val="69020"/>
            </a:srgbClr>
          </a:solidFill>
          <a:ln cap="flat" cmpd="sng" w="9525">
            <a:solidFill>
              <a:srgbClr val="FFD96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g3e0a765d9e4_0_0"/>
          <p:cNvSpPr txBox="1"/>
          <p:nvPr/>
        </p:nvSpPr>
        <p:spPr>
          <a:xfrm>
            <a:off x="292375" y="151415"/>
            <a:ext cx="8447700" cy="4794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4480"/>
              <a:buFont typeface="Arial"/>
              <a:buNone/>
            </a:pPr>
            <a:r>
              <a:rPr b="1" lang="en" sz="2000">
                <a:solidFill>
                  <a:srgbClr val="FFFFFF"/>
                </a:solidFill>
                <a:latin typeface="Big Shoulders"/>
                <a:ea typeface="Big Shoulders"/>
                <a:cs typeface="Big Shoulders"/>
                <a:sym typeface="Big Shoulders"/>
              </a:rPr>
              <a:t>MUSE </a:t>
            </a:r>
            <a:r>
              <a:rPr b="1" i="0" lang="en" sz="2000" u="none" cap="none" strike="noStrike">
                <a:solidFill>
                  <a:srgbClr val="FFFFFF"/>
                </a:solidFill>
                <a:latin typeface="Big Shoulders"/>
                <a:ea typeface="Big Shoulders"/>
                <a:cs typeface="Big Shoulders"/>
                <a:sym typeface="Big Shoulders"/>
              </a:rPr>
              <a:t>IFU investigation </a:t>
            </a:r>
            <a:r>
              <a:rPr b="1" lang="en" sz="2000">
                <a:solidFill>
                  <a:srgbClr val="FFFFFF"/>
                </a:solidFill>
                <a:latin typeface="Big Shoulders"/>
                <a:ea typeface="Big Shoulders"/>
                <a:cs typeface="Big Shoulders"/>
                <a:sym typeface="Big Shoulders"/>
              </a:rPr>
              <a:t>to the </a:t>
            </a:r>
            <a:r>
              <a:rPr b="1" i="0" lang="en" sz="2000" u="none" cap="none" strike="noStrike">
                <a:solidFill>
                  <a:srgbClr val="FFFFFF"/>
                </a:solidFill>
                <a:latin typeface="Big Shoulders"/>
                <a:ea typeface="Big Shoulders"/>
                <a:cs typeface="Big Shoulders"/>
                <a:sym typeface="Big Shoulders"/>
              </a:rPr>
              <a:t>Birth and Death of Massive Stars in Nearby (U)LIRGs</a:t>
            </a:r>
            <a:endParaRPr b="1" i="0" sz="2000" u="none" cap="none" strike="noStrike">
              <a:solidFill>
                <a:srgbClr val="FFFFFF"/>
              </a:solidFill>
              <a:latin typeface="Big Shoulders"/>
              <a:ea typeface="Big Shoulders"/>
              <a:cs typeface="Big Shoulders"/>
              <a:sym typeface="Big Shoulders"/>
            </a:endParaRPr>
          </a:p>
        </p:txBody>
      </p:sp>
      <p:pic>
        <p:nvPicPr>
          <p:cNvPr id="496" name="Google Shape;496;g3e0a765d9e4_0_0" title="IRAS_18293_collapsed_image_full_FOV.png"/>
          <p:cNvPicPr preferRelativeResize="0"/>
          <p:nvPr/>
        </p:nvPicPr>
        <p:blipFill rotWithShape="1">
          <a:blip r:embed="rId3">
            <a:alphaModFix/>
          </a:blip>
          <a:srcRect b="0" l="0" r="0" t="0"/>
          <a:stretch/>
        </p:blipFill>
        <p:spPr>
          <a:xfrm>
            <a:off x="7276639" y="745159"/>
            <a:ext cx="1509663" cy="1466193"/>
          </a:xfrm>
          <a:prstGeom prst="rect">
            <a:avLst/>
          </a:prstGeom>
          <a:noFill/>
          <a:ln cap="flat" cmpd="sng" w="8675">
            <a:solidFill>
              <a:srgbClr val="F1C232"/>
            </a:solidFill>
            <a:prstDash val="solid"/>
            <a:round/>
            <a:headEnd len="sm" w="sm" type="none"/>
            <a:tailEnd len="sm" w="sm" type="none"/>
          </a:ln>
        </p:spPr>
      </p:pic>
      <p:pic>
        <p:nvPicPr>
          <p:cNvPr id="497" name="Google Shape;497;g3e0a765d9e4_0_0" title="IRAS_18293_collapsed_image_stamp.png"/>
          <p:cNvPicPr preferRelativeResize="0"/>
          <p:nvPr/>
        </p:nvPicPr>
        <p:blipFill rotWithShape="1">
          <a:blip r:embed="rId4">
            <a:alphaModFix/>
          </a:blip>
          <a:srcRect b="0" l="0" r="0" t="0"/>
          <a:stretch/>
        </p:blipFill>
        <p:spPr>
          <a:xfrm>
            <a:off x="6236151" y="1689833"/>
            <a:ext cx="915956" cy="875236"/>
          </a:xfrm>
          <a:prstGeom prst="rect">
            <a:avLst/>
          </a:prstGeom>
          <a:noFill/>
          <a:ln cap="flat" cmpd="sng" w="8675">
            <a:solidFill>
              <a:srgbClr val="0000FF"/>
            </a:solidFill>
            <a:prstDash val="solid"/>
            <a:round/>
            <a:headEnd len="sm" w="sm" type="none"/>
            <a:tailEnd len="sm" w="sm" type="none"/>
          </a:ln>
        </p:spPr>
      </p:pic>
      <p:cxnSp>
        <p:nvCxnSpPr>
          <p:cNvPr id="498" name="Google Shape;498;g3e0a765d9e4_0_0"/>
          <p:cNvCxnSpPr/>
          <p:nvPr/>
        </p:nvCxnSpPr>
        <p:spPr>
          <a:xfrm flipH="1">
            <a:off x="7166001" y="1232959"/>
            <a:ext cx="804300" cy="442800"/>
          </a:xfrm>
          <a:prstGeom prst="straightConnector1">
            <a:avLst/>
          </a:prstGeom>
          <a:noFill/>
          <a:ln cap="flat" cmpd="sng" w="8575">
            <a:solidFill>
              <a:srgbClr val="0000FF"/>
            </a:solidFill>
            <a:prstDash val="solid"/>
            <a:round/>
            <a:headEnd len="sm" w="sm" type="none"/>
            <a:tailEnd len="sm" w="sm" type="none"/>
          </a:ln>
        </p:spPr>
      </p:cxnSp>
      <p:cxnSp>
        <p:nvCxnSpPr>
          <p:cNvPr id="499" name="Google Shape;499;g3e0a765d9e4_0_0"/>
          <p:cNvCxnSpPr/>
          <p:nvPr/>
        </p:nvCxnSpPr>
        <p:spPr>
          <a:xfrm flipH="1">
            <a:off x="7153300" y="1575793"/>
            <a:ext cx="1142400" cy="990000"/>
          </a:xfrm>
          <a:prstGeom prst="straightConnector1">
            <a:avLst/>
          </a:prstGeom>
          <a:noFill/>
          <a:ln cap="flat" cmpd="sng" w="8575">
            <a:solidFill>
              <a:srgbClr val="0000FF"/>
            </a:solidFill>
            <a:prstDash val="solid"/>
            <a:round/>
            <a:headEnd len="sm" w="sm" type="none"/>
            <a:tailEnd len="sm" w="sm" type="none"/>
          </a:ln>
        </p:spPr>
      </p:cxnSp>
      <p:pic>
        <p:nvPicPr>
          <p:cNvPr id="500" name="Google Shape;500;g3e0a765d9e4_0_0"/>
          <p:cNvPicPr preferRelativeResize="0"/>
          <p:nvPr/>
        </p:nvPicPr>
        <p:blipFill rotWithShape="1">
          <a:blip r:embed="rId5">
            <a:alphaModFix/>
          </a:blip>
          <a:srcRect b="54173" l="3391" r="0" t="0"/>
          <a:stretch/>
        </p:blipFill>
        <p:spPr>
          <a:xfrm>
            <a:off x="4688265" y="699365"/>
            <a:ext cx="2447533" cy="862925"/>
          </a:xfrm>
          <a:prstGeom prst="rect">
            <a:avLst/>
          </a:prstGeom>
          <a:solidFill>
            <a:srgbClr val="FFD966">
              <a:alpha val="70200"/>
            </a:srgbClr>
          </a:solidFill>
          <a:ln cap="flat" cmpd="sng" w="19050">
            <a:solidFill>
              <a:srgbClr val="F1C232"/>
            </a:solidFill>
            <a:prstDash val="solid"/>
            <a:round/>
            <a:headEnd len="sm" w="sm" type="none"/>
            <a:tailEnd len="sm" w="sm" type="none"/>
          </a:ln>
        </p:spPr>
      </p:pic>
      <p:pic>
        <p:nvPicPr>
          <p:cNvPr id="501" name="Google Shape;501;g3e0a765d9e4_0_0"/>
          <p:cNvPicPr preferRelativeResize="0"/>
          <p:nvPr/>
        </p:nvPicPr>
        <p:blipFill rotWithShape="1">
          <a:blip r:embed="rId6">
            <a:alphaModFix/>
          </a:blip>
          <a:srcRect b="0" l="0" r="0" t="0"/>
          <a:stretch/>
        </p:blipFill>
        <p:spPr>
          <a:xfrm>
            <a:off x="5352825" y="3695572"/>
            <a:ext cx="1118400" cy="862921"/>
          </a:xfrm>
          <a:prstGeom prst="rect">
            <a:avLst/>
          </a:prstGeom>
          <a:solidFill>
            <a:srgbClr val="FFD966">
              <a:alpha val="70200"/>
            </a:srgbClr>
          </a:solidFill>
          <a:ln cap="flat" cmpd="sng" w="19050">
            <a:solidFill>
              <a:srgbClr val="F1C232"/>
            </a:solidFill>
            <a:prstDash val="solid"/>
            <a:round/>
            <a:headEnd len="sm" w="sm" type="none"/>
            <a:tailEnd len="sm" w="sm" type="none"/>
          </a:ln>
        </p:spPr>
      </p:pic>
      <p:grpSp>
        <p:nvGrpSpPr>
          <p:cNvPr id="502" name="Google Shape;502;g3e0a765d9e4_0_0"/>
          <p:cNvGrpSpPr/>
          <p:nvPr/>
        </p:nvGrpSpPr>
        <p:grpSpPr>
          <a:xfrm>
            <a:off x="6548507" y="2717904"/>
            <a:ext cx="2304297" cy="1847354"/>
            <a:chOff x="3658749" y="91896"/>
            <a:chExt cx="5173544" cy="4147629"/>
          </a:xfrm>
        </p:grpSpPr>
        <p:pic>
          <p:nvPicPr>
            <p:cNvPr id="503" name="Google Shape;503;g3e0a765d9e4_0_0"/>
            <p:cNvPicPr preferRelativeResize="0"/>
            <p:nvPr/>
          </p:nvPicPr>
          <p:blipFill rotWithShape="1">
            <a:blip r:embed="rId7">
              <a:alphaModFix/>
            </a:blip>
            <a:srcRect b="0" l="0" r="0" t="0"/>
            <a:stretch/>
          </p:blipFill>
          <p:spPr>
            <a:xfrm>
              <a:off x="3658749" y="101258"/>
              <a:ext cx="2580998" cy="2091341"/>
            </a:xfrm>
            <a:prstGeom prst="rect">
              <a:avLst/>
            </a:prstGeom>
            <a:solidFill>
              <a:srgbClr val="FFD966">
                <a:alpha val="70200"/>
              </a:srgbClr>
            </a:solidFill>
            <a:ln>
              <a:noFill/>
            </a:ln>
          </p:spPr>
        </p:pic>
        <p:pic>
          <p:nvPicPr>
            <p:cNvPr id="504" name="Google Shape;504;g3e0a765d9e4_0_0"/>
            <p:cNvPicPr preferRelativeResize="0"/>
            <p:nvPr/>
          </p:nvPicPr>
          <p:blipFill rotWithShape="1">
            <a:blip r:embed="rId8">
              <a:alphaModFix/>
            </a:blip>
            <a:srcRect b="0" l="0" r="0" t="-442"/>
            <a:stretch/>
          </p:blipFill>
          <p:spPr>
            <a:xfrm>
              <a:off x="6239743" y="91896"/>
              <a:ext cx="2592550" cy="2100690"/>
            </a:xfrm>
            <a:prstGeom prst="rect">
              <a:avLst/>
            </a:prstGeom>
            <a:solidFill>
              <a:srgbClr val="FFD966">
                <a:alpha val="70200"/>
              </a:srgbClr>
            </a:solidFill>
            <a:ln>
              <a:noFill/>
            </a:ln>
          </p:spPr>
        </p:pic>
        <p:pic>
          <p:nvPicPr>
            <p:cNvPr id="505" name="Google Shape;505;g3e0a765d9e4_0_0"/>
            <p:cNvPicPr preferRelativeResize="0"/>
            <p:nvPr/>
          </p:nvPicPr>
          <p:blipFill rotWithShape="1">
            <a:blip r:embed="rId9">
              <a:alphaModFix/>
            </a:blip>
            <a:srcRect b="0" l="0" r="0" t="0"/>
            <a:stretch/>
          </p:blipFill>
          <p:spPr>
            <a:xfrm>
              <a:off x="3658761" y="2192587"/>
              <a:ext cx="2592551" cy="2045166"/>
            </a:xfrm>
            <a:prstGeom prst="rect">
              <a:avLst/>
            </a:prstGeom>
            <a:solidFill>
              <a:srgbClr val="FFD966">
                <a:alpha val="70200"/>
              </a:srgbClr>
            </a:solidFill>
            <a:ln>
              <a:noFill/>
            </a:ln>
          </p:spPr>
        </p:pic>
        <p:pic>
          <p:nvPicPr>
            <p:cNvPr id="506" name="Google Shape;506;g3e0a765d9e4_0_0"/>
            <p:cNvPicPr preferRelativeResize="0"/>
            <p:nvPr/>
          </p:nvPicPr>
          <p:blipFill rotWithShape="1">
            <a:blip r:embed="rId10">
              <a:alphaModFix/>
            </a:blip>
            <a:srcRect b="0" l="0" r="0" t="0"/>
            <a:stretch/>
          </p:blipFill>
          <p:spPr>
            <a:xfrm>
              <a:off x="6245518" y="2190828"/>
              <a:ext cx="2581000" cy="2048697"/>
            </a:xfrm>
            <a:prstGeom prst="rect">
              <a:avLst/>
            </a:prstGeom>
            <a:solidFill>
              <a:srgbClr val="FFD966">
                <a:alpha val="70200"/>
              </a:srgbClr>
            </a:solidFill>
            <a:ln>
              <a:noFill/>
            </a:ln>
          </p:spPr>
        </p:pic>
      </p:grpSp>
      <p:pic>
        <p:nvPicPr>
          <p:cNvPr id="507" name="Google Shape;507;g3e0a765d9e4_0_0"/>
          <p:cNvPicPr preferRelativeResize="0"/>
          <p:nvPr/>
        </p:nvPicPr>
        <p:blipFill rotWithShape="1">
          <a:blip r:embed="rId11">
            <a:alphaModFix/>
          </a:blip>
          <a:srcRect b="0" l="0" r="0" t="0"/>
          <a:stretch/>
        </p:blipFill>
        <p:spPr>
          <a:xfrm>
            <a:off x="396000" y="632784"/>
            <a:ext cx="1618149" cy="1339675"/>
          </a:xfrm>
          <a:prstGeom prst="rect">
            <a:avLst/>
          </a:prstGeom>
          <a:solidFill>
            <a:srgbClr val="FFD966">
              <a:alpha val="70200"/>
            </a:srgbClr>
          </a:solidFill>
          <a:ln cap="flat" cmpd="sng" w="9075">
            <a:solidFill>
              <a:srgbClr val="F1C232"/>
            </a:solidFill>
            <a:prstDash val="solid"/>
            <a:round/>
            <a:headEnd len="sm" w="sm" type="none"/>
            <a:tailEnd len="sm" w="sm" type="none"/>
          </a:ln>
        </p:spPr>
      </p:pic>
      <p:sp>
        <p:nvSpPr>
          <p:cNvPr id="508" name="Google Shape;508;g3e0a765d9e4_0_0"/>
          <p:cNvSpPr txBox="1"/>
          <p:nvPr/>
        </p:nvSpPr>
        <p:spPr>
          <a:xfrm>
            <a:off x="396100" y="1968459"/>
            <a:ext cx="1618200" cy="396600"/>
          </a:xfrm>
          <a:prstGeom prst="rect">
            <a:avLst/>
          </a:prstGeom>
          <a:noFill/>
          <a:ln>
            <a:noFill/>
          </a:ln>
        </p:spPr>
        <p:txBody>
          <a:bodyPr anchorCtr="0" anchor="t" bIns="43625" lIns="43625" spcFirstLastPara="1" rIns="43625" wrap="square" tIns="43625">
            <a:spAutoFit/>
          </a:bodyPr>
          <a:lstStyle/>
          <a:p>
            <a:pPr indent="0" lvl="0" marL="0" marR="0" rtl="0" algn="ctr">
              <a:lnSpc>
                <a:spcPct val="100000"/>
              </a:lnSpc>
              <a:spcBef>
                <a:spcPts val="0"/>
              </a:spcBef>
              <a:spcAft>
                <a:spcPts val="0"/>
              </a:spcAft>
              <a:buClr>
                <a:srgbClr val="000000"/>
              </a:buClr>
              <a:buSzPts val="668"/>
              <a:buFont typeface="Arial"/>
              <a:buNone/>
            </a:pPr>
            <a:r>
              <a:rPr b="1" i="1" lang="en" sz="668" u="none" cap="none" strike="noStrike">
                <a:solidFill>
                  <a:srgbClr val="D9D9D9"/>
                </a:solidFill>
                <a:latin typeface="EB Garamond"/>
                <a:ea typeface="EB Garamond"/>
                <a:cs typeface="EB Garamond"/>
                <a:sym typeface="EB Garamond"/>
              </a:rPr>
              <a:t>Balmer Extinction:</a:t>
            </a:r>
            <a:r>
              <a:rPr b="0" i="0" lang="en" sz="668" u="none" cap="none" strike="noStrike">
                <a:solidFill>
                  <a:srgbClr val="D9D9D9"/>
                </a:solidFill>
                <a:latin typeface="EB Garamond Medium"/>
                <a:ea typeface="EB Garamond Medium"/>
                <a:cs typeface="EB Garamond Medium"/>
                <a:sym typeface="EB Garamond Medium"/>
              </a:rPr>
              <a:t> Dust mixed in with the star-forming regions. Peaks in a thick band south of the nucleus.</a:t>
            </a:r>
            <a:endParaRPr b="0" i="0" sz="668" u="none" cap="none" strike="noStrike">
              <a:solidFill>
                <a:srgbClr val="D9D9D9"/>
              </a:solidFill>
              <a:latin typeface="EB Garamond Medium"/>
              <a:ea typeface="EB Garamond Medium"/>
              <a:cs typeface="EB Garamond Medium"/>
              <a:sym typeface="EB Garamond Medium"/>
            </a:endParaRPr>
          </a:p>
        </p:txBody>
      </p:sp>
      <p:sp>
        <p:nvSpPr>
          <p:cNvPr id="509" name="Google Shape;509;g3e0a765d9e4_0_0"/>
          <p:cNvSpPr txBox="1"/>
          <p:nvPr/>
        </p:nvSpPr>
        <p:spPr>
          <a:xfrm>
            <a:off x="396000" y="2365059"/>
            <a:ext cx="3390600" cy="1071900"/>
          </a:xfrm>
          <a:prstGeom prst="rect">
            <a:avLst/>
          </a:prstGeom>
          <a:noFill/>
          <a:ln>
            <a:noFill/>
          </a:ln>
        </p:spPr>
        <p:txBody>
          <a:bodyPr anchorCtr="0" anchor="t" bIns="59075" lIns="59075" spcFirstLastPara="1" rIns="59075" wrap="square" tIns="59075">
            <a:spAutoFit/>
          </a:bodyPr>
          <a:lstStyle/>
          <a:p>
            <a:pPr indent="-204727" lvl="1" marL="295373" marR="0" rtl="0" algn="l">
              <a:lnSpc>
                <a:spcPct val="100000"/>
              </a:lnSpc>
              <a:spcBef>
                <a:spcPts val="0"/>
              </a:spcBef>
              <a:spcAft>
                <a:spcPts val="0"/>
              </a:spcAft>
              <a:buClr>
                <a:schemeClr val="lt1"/>
              </a:buClr>
              <a:buSzPts val="898"/>
              <a:buFont typeface="EB Garamond"/>
              <a:buChar char="○"/>
            </a:pPr>
            <a:r>
              <a:rPr b="0" i="0" lang="en" sz="898" u="none" cap="none" strike="noStrike">
                <a:solidFill>
                  <a:schemeClr val="lt1"/>
                </a:solidFill>
                <a:latin typeface="EB Garamond"/>
                <a:ea typeface="EB Garamond"/>
                <a:cs typeface="EB Garamond"/>
                <a:sym typeface="EB Garamond"/>
              </a:rPr>
              <a:t>Used the H-alpha emission line to trace ongoing star formation.</a:t>
            </a:r>
            <a:endParaRPr b="0" i="0" sz="898" u="none" cap="none" strike="noStrike">
              <a:solidFill>
                <a:schemeClr val="lt1"/>
              </a:solidFill>
              <a:latin typeface="EB Garamond"/>
              <a:ea typeface="EB Garamond"/>
              <a:cs typeface="EB Garamond"/>
              <a:sym typeface="EB Garamond"/>
            </a:endParaRPr>
          </a:p>
          <a:p>
            <a:pPr indent="-204727" lvl="1" marL="295373" marR="0" rtl="0" algn="l">
              <a:lnSpc>
                <a:spcPct val="100000"/>
              </a:lnSpc>
              <a:spcBef>
                <a:spcPts val="0"/>
              </a:spcBef>
              <a:spcAft>
                <a:spcPts val="0"/>
              </a:spcAft>
              <a:buClr>
                <a:schemeClr val="lt1"/>
              </a:buClr>
              <a:buSzPts val="898"/>
              <a:buFont typeface="EB Garamond"/>
              <a:buChar char="○"/>
            </a:pPr>
            <a:r>
              <a:rPr b="0" i="0" lang="en" sz="898" u="none" cap="none" strike="noStrike">
                <a:solidFill>
                  <a:schemeClr val="lt1"/>
                </a:solidFill>
                <a:latin typeface="EB Garamond"/>
                <a:ea typeface="EB Garamond"/>
                <a:cs typeface="EB Garamond"/>
                <a:sym typeface="EB Garamond"/>
              </a:rPr>
              <a:t>Corrected the H-alpha flux using our Balmer extinction map.</a:t>
            </a:r>
            <a:endParaRPr b="0" i="0" sz="898" u="none" cap="none" strike="noStrike">
              <a:solidFill>
                <a:schemeClr val="lt1"/>
              </a:solidFill>
              <a:latin typeface="EB Garamond"/>
              <a:ea typeface="EB Garamond"/>
              <a:cs typeface="EB Garamond"/>
              <a:sym typeface="EB Garamond"/>
            </a:endParaRPr>
          </a:p>
          <a:p>
            <a:pPr indent="0" lvl="0" marL="295373" marR="0" rtl="0" algn="l">
              <a:lnSpc>
                <a:spcPct val="100000"/>
              </a:lnSpc>
              <a:spcBef>
                <a:spcPts val="0"/>
              </a:spcBef>
              <a:spcAft>
                <a:spcPts val="0"/>
              </a:spcAft>
              <a:buClr>
                <a:srgbClr val="000000"/>
              </a:buClr>
              <a:buSzPts val="1098"/>
              <a:buFont typeface="Arial"/>
              <a:buNone/>
            </a:pPr>
            <a:r>
              <a:t/>
            </a:r>
            <a:endParaRPr b="0" i="0" sz="898" u="none" cap="none" strike="noStrike">
              <a:solidFill>
                <a:schemeClr val="lt1"/>
              </a:solidFill>
              <a:latin typeface="EB Garamond"/>
              <a:ea typeface="EB Garamond"/>
              <a:cs typeface="EB Garamond"/>
              <a:sym typeface="EB Garamond"/>
            </a:endParaRPr>
          </a:p>
          <a:p>
            <a:pPr indent="0" lvl="0" marL="0" marR="0" rtl="0" algn="l">
              <a:lnSpc>
                <a:spcPct val="100000"/>
              </a:lnSpc>
              <a:spcBef>
                <a:spcPts val="0"/>
              </a:spcBef>
              <a:spcAft>
                <a:spcPts val="0"/>
              </a:spcAft>
              <a:buClr>
                <a:srgbClr val="000000"/>
              </a:buClr>
              <a:buSzPts val="1098"/>
              <a:buFont typeface="Arial"/>
              <a:buNone/>
            </a:pPr>
            <a:r>
              <a:rPr b="1" i="0" lang="en" sz="898" u="none" cap="none" strike="noStrike">
                <a:solidFill>
                  <a:schemeClr val="lt1"/>
                </a:solidFill>
                <a:latin typeface="EB Garamond"/>
                <a:ea typeface="EB Garamond"/>
                <a:cs typeface="EB Garamond"/>
                <a:sym typeface="EB Garamond"/>
              </a:rPr>
              <a:t>Results:</a:t>
            </a:r>
            <a:endParaRPr b="1" i="0" sz="898" u="none" cap="none" strike="noStrike">
              <a:solidFill>
                <a:schemeClr val="lt1"/>
              </a:solidFill>
              <a:latin typeface="EB Garamond"/>
              <a:ea typeface="EB Garamond"/>
              <a:cs typeface="EB Garamond"/>
              <a:sym typeface="EB Garamond"/>
            </a:endParaRPr>
          </a:p>
          <a:p>
            <a:pPr indent="-204727" lvl="0" marL="295373" marR="0" rtl="0" algn="l">
              <a:lnSpc>
                <a:spcPct val="100000"/>
              </a:lnSpc>
              <a:spcBef>
                <a:spcPts val="0"/>
              </a:spcBef>
              <a:spcAft>
                <a:spcPts val="0"/>
              </a:spcAft>
              <a:buClr>
                <a:schemeClr val="lt1"/>
              </a:buClr>
              <a:buSzPts val="898"/>
              <a:buFont typeface="EB Garamond"/>
              <a:buChar char="●"/>
            </a:pPr>
            <a:r>
              <a:rPr b="0" i="0" lang="en" sz="898" u="none" cap="none" strike="noStrike">
                <a:solidFill>
                  <a:schemeClr val="lt1"/>
                </a:solidFill>
                <a:latin typeface="EB Garamond"/>
                <a:ea typeface="EB Garamond"/>
                <a:cs typeface="EB Garamond"/>
                <a:sym typeface="EB Garamond"/>
              </a:rPr>
              <a:t>Total uncorrected SFR = 2.9 M☉/yr.</a:t>
            </a:r>
            <a:endParaRPr b="0" i="0" sz="898" u="none" cap="none" strike="noStrike">
              <a:solidFill>
                <a:schemeClr val="lt1"/>
              </a:solidFill>
              <a:latin typeface="EB Garamond"/>
              <a:ea typeface="EB Garamond"/>
              <a:cs typeface="EB Garamond"/>
              <a:sym typeface="EB Garamond"/>
            </a:endParaRPr>
          </a:p>
          <a:p>
            <a:pPr indent="-204727" lvl="0" marL="295373" marR="0" rtl="0" algn="l">
              <a:lnSpc>
                <a:spcPct val="100000"/>
              </a:lnSpc>
              <a:spcBef>
                <a:spcPts val="0"/>
              </a:spcBef>
              <a:spcAft>
                <a:spcPts val="0"/>
              </a:spcAft>
              <a:buClr>
                <a:schemeClr val="lt1"/>
              </a:buClr>
              <a:buSzPts val="898"/>
              <a:buFont typeface="EB Garamond"/>
              <a:buChar char="●"/>
            </a:pPr>
            <a:r>
              <a:rPr b="0" i="0" lang="en" sz="898" u="none" cap="none" strike="noStrike">
                <a:solidFill>
                  <a:schemeClr val="lt1"/>
                </a:solidFill>
                <a:latin typeface="EB Garamond"/>
                <a:ea typeface="EB Garamond"/>
                <a:cs typeface="EB Garamond"/>
                <a:sym typeface="EB Garamond"/>
              </a:rPr>
              <a:t>Total dust-corrected SFR = 55 M☉/yr!</a:t>
            </a:r>
            <a:endParaRPr b="0" i="0" sz="898" u="none" cap="none" strike="noStrike">
              <a:solidFill>
                <a:schemeClr val="lt1"/>
              </a:solidFill>
              <a:latin typeface="EB Garamond"/>
              <a:ea typeface="EB Garamond"/>
              <a:cs typeface="EB Garamond"/>
              <a:sym typeface="EB Garamond"/>
            </a:endParaRPr>
          </a:p>
          <a:p>
            <a:pPr indent="-198377" lvl="0" marL="295373" marR="0" rtl="0" algn="l">
              <a:lnSpc>
                <a:spcPct val="100000"/>
              </a:lnSpc>
              <a:spcBef>
                <a:spcPts val="0"/>
              </a:spcBef>
              <a:spcAft>
                <a:spcPts val="0"/>
              </a:spcAft>
              <a:buClr>
                <a:schemeClr val="lt1"/>
              </a:buClr>
              <a:buSzPts val="798"/>
              <a:buFont typeface="EB Garamond"/>
              <a:buChar char="●"/>
            </a:pPr>
            <a:r>
              <a:rPr b="0" i="0" lang="en" sz="798" u="none" cap="none" strike="noStrike">
                <a:solidFill>
                  <a:schemeClr val="lt1"/>
                </a:solidFill>
                <a:latin typeface="EB Garamond"/>
                <a:ea typeface="EB Garamond"/>
                <a:cs typeface="EB Garamond"/>
                <a:sym typeface="EB Garamond"/>
              </a:rPr>
              <a:t>Star formation is concentrated in the dusty spiral arm, not at the nucleus.</a:t>
            </a:r>
            <a:endParaRPr b="0" i="0" sz="798" u="none" cap="none" strike="noStrike">
              <a:solidFill>
                <a:schemeClr val="lt1"/>
              </a:solidFill>
              <a:latin typeface="EB Garamond"/>
              <a:ea typeface="EB Garamond"/>
              <a:cs typeface="EB Garamond"/>
              <a:sym typeface="EB Garamond"/>
            </a:endParaRPr>
          </a:p>
        </p:txBody>
      </p:sp>
      <p:pic>
        <p:nvPicPr>
          <p:cNvPr id="510" name="Google Shape;510;g3e0a765d9e4_0_0"/>
          <p:cNvPicPr preferRelativeResize="0"/>
          <p:nvPr/>
        </p:nvPicPr>
        <p:blipFill rotWithShape="1">
          <a:blip r:embed="rId12">
            <a:alphaModFix/>
          </a:blip>
          <a:srcRect b="0" l="0" r="0" t="0"/>
          <a:stretch/>
        </p:blipFill>
        <p:spPr>
          <a:xfrm>
            <a:off x="2121500" y="632784"/>
            <a:ext cx="1665068" cy="1339675"/>
          </a:xfrm>
          <a:prstGeom prst="rect">
            <a:avLst/>
          </a:prstGeom>
          <a:solidFill>
            <a:srgbClr val="000000">
              <a:alpha val="69020"/>
            </a:srgbClr>
          </a:solidFill>
          <a:ln cap="flat" cmpd="sng" w="12300">
            <a:solidFill>
              <a:srgbClr val="F1C232"/>
            </a:solidFill>
            <a:prstDash val="solid"/>
            <a:round/>
            <a:headEnd len="sm" w="sm" type="none"/>
            <a:tailEnd len="sm" w="sm" type="none"/>
          </a:ln>
        </p:spPr>
      </p:pic>
      <p:grpSp>
        <p:nvGrpSpPr>
          <p:cNvPr id="511" name="Google Shape;511;g3e0a765d9e4_0_0"/>
          <p:cNvGrpSpPr/>
          <p:nvPr/>
        </p:nvGrpSpPr>
        <p:grpSpPr>
          <a:xfrm>
            <a:off x="292375" y="3594361"/>
            <a:ext cx="5224203" cy="1125022"/>
            <a:chOff x="292375" y="3594361"/>
            <a:chExt cx="5224203" cy="1125022"/>
          </a:xfrm>
        </p:grpSpPr>
        <p:sp>
          <p:nvSpPr>
            <p:cNvPr id="512" name="Google Shape;512;g3e0a765d9e4_0_0"/>
            <p:cNvSpPr txBox="1"/>
            <p:nvPr/>
          </p:nvSpPr>
          <p:spPr>
            <a:xfrm>
              <a:off x="2883278" y="4511280"/>
              <a:ext cx="1509600" cy="148800"/>
            </a:xfrm>
            <a:prstGeom prst="rect">
              <a:avLst/>
            </a:prstGeom>
            <a:noFill/>
            <a:ln>
              <a:noFill/>
            </a:ln>
          </p:spPr>
          <p:txBody>
            <a:bodyPr anchorCtr="0" anchor="t" bIns="51050" lIns="51050" spcFirstLastPara="1" rIns="51050" wrap="square" tIns="51050">
              <a:noAutofit/>
            </a:bodyPr>
            <a:lstStyle/>
            <a:p>
              <a:pPr indent="0" lvl="0" marL="0" marR="0" rtl="0" algn="l">
                <a:lnSpc>
                  <a:spcPct val="100000"/>
                </a:lnSpc>
                <a:spcBef>
                  <a:spcPts val="0"/>
                </a:spcBef>
                <a:spcAft>
                  <a:spcPts val="0"/>
                </a:spcAft>
                <a:buClr>
                  <a:srgbClr val="000000"/>
                </a:buClr>
                <a:buSzPts val="837"/>
                <a:buFont typeface="Arial"/>
                <a:buNone/>
              </a:pPr>
              <a:r>
                <a:rPr b="1" i="0" lang="en" sz="502" u="none" cap="none" strike="noStrike">
                  <a:solidFill>
                    <a:schemeClr val="lt1"/>
                  </a:solidFill>
                  <a:latin typeface="EB Garamond"/>
                  <a:ea typeface="EB Garamond"/>
                  <a:cs typeface="EB Garamond"/>
                  <a:sym typeface="EB Garamond"/>
                </a:rPr>
                <a:t>pPXF: </a:t>
              </a:r>
              <a:r>
                <a:rPr b="0" i="0" lang="en" sz="502" u="none" cap="none" strike="noStrike">
                  <a:solidFill>
                    <a:schemeClr val="lt1"/>
                  </a:solidFill>
                  <a:latin typeface="EB Garamond"/>
                  <a:ea typeface="EB Garamond"/>
                  <a:cs typeface="EB Garamond"/>
                  <a:sym typeface="EB Garamond"/>
                </a:rPr>
                <a:t>Penalized PiXel-Fitting method by </a:t>
              </a:r>
              <a:r>
                <a:rPr b="1" i="0" lang="en" sz="502" u="none" cap="none" strike="noStrike">
                  <a:solidFill>
                    <a:schemeClr val="lt1"/>
                  </a:solidFill>
                  <a:latin typeface="EB Garamond"/>
                  <a:ea typeface="EB Garamond"/>
                  <a:cs typeface="EB Garamond"/>
                  <a:sym typeface="EB Garamond"/>
                </a:rPr>
                <a:t>Cappellari (2017)</a:t>
              </a:r>
              <a:endParaRPr b="1" i="0" sz="502" u="none" cap="none" strike="noStrike">
                <a:solidFill>
                  <a:schemeClr val="lt1"/>
                </a:solidFill>
                <a:latin typeface="EB Garamond"/>
                <a:ea typeface="EB Garamond"/>
                <a:cs typeface="EB Garamond"/>
                <a:sym typeface="EB Garamond"/>
              </a:endParaRPr>
            </a:p>
          </p:txBody>
        </p:sp>
        <p:grpSp>
          <p:nvGrpSpPr>
            <p:cNvPr id="513" name="Google Shape;513;g3e0a765d9e4_0_0"/>
            <p:cNvGrpSpPr/>
            <p:nvPr/>
          </p:nvGrpSpPr>
          <p:grpSpPr>
            <a:xfrm>
              <a:off x="1110892" y="3602476"/>
              <a:ext cx="1618116" cy="958876"/>
              <a:chOff x="716325" y="1519540"/>
              <a:chExt cx="3515350" cy="2008118"/>
            </a:xfrm>
          </p:grpSpPr>
          <p:sp>
            <p:nvSpPr>
              <p:cNvPr id="514" name="Google Shape;514;g3e0a765d9e4_0_0"/>
              <p:cNvSpPr/>
              <p:nvPr/>
            </p:nvSpPr>
            <p:spPr>
              <a:xfrm>
                <a:off x="982350" y="1776963"/>
                <a:ext cx="3099000" cy="1663500"/>
              </a:xfrm>
              <a:prstGeom prst="rect">
                <a:avLst/>
              </a:prstGeom>
              <a:solidFill>
                <a:srgbClr val="FFD966">
                  <a:alpha val="70200"/>
                </a:srgbClr>
              </a:solidFill>
              <a:ln cap="flat" cmpd="sng" w="5575">
                <a:solidFill>
                  <a:schemeClr val="dk2"/>
                </a:solidFill>
                <a:prstDash val="solid"/>
                <a:round/>
                <a:headEnd len="sm" w="sm" type="none"/>
                <a:tailEnd len="sm" w="sm" type="none"/>
              </a:ln>
            </p:spPr>
            <p:txBody>
              <a:bodyPr anchorCtr="0" anchor="ctr" bIns="53525" lIns="53525" spcFirstLastPara="1" rIns="53525" wrap="square" tIns="53525">
                <a:noAutofit/>
              </a:bodyPr>
              <a:lstStyle/>
              <a:p>
                <a:pPr indent="0" lvl="0" marL="0" marR="0" rtl="0" algn="ctr">
                  <a:lnSpc>
                    <a:spcPct val="100000"/>
                  </a:lnSpc>
                  <a:spcBef>
                    <a:spcPts val="0"/>
                  </a:spcBef>
                  <a:spcAft>
                    <a:spcPts val="0"/>
                  </a:spcAft>
                  <a:buClr>
                    <a:srgbClr val="000000"/>
                  </a:buClr>
                  <a:buSzPts val="819"/>
                  <a:buFont typeface="Arial"/>
                  <a:buNone/>
                </a:pPr>
                <a:r>
                  <a:t/>
                </a:r>
                <a:endParaRPr b="0" i="0" sz="819" u="none" cap="none" strike="noStrike">
                  <a:solidFill>
                    <a:srgbClr val="000000"/>
                  </a:solidFill>
                  <a:latin typeface="Arial"/>
                  <a:ea typeface="Arial"/>
                  <a:cs typeface="Arial"/>
                  <a:sym typeface="Arial"/>
                </a:endParaRPr>
              </a:p>
            </p:txBody>
          </p:sp>
          <p:grpSp>
            <p:nvGrpSpPr>
              <p:cNvPr id="515" name="Google Shape;515;g3e0a765d9e4_0_0"/>
              <p:cNvGrpSpPr/>
              <p:nvPr/>
            </p:nvGrpSpPr>
            <p:grpSpPr>
              <a:xfrm>
                <a:off x="716325" y="1519540"/>
                <a:ext cx="3515350" cy="2008118"/>
                <a:chOff x="917550" y="1358552"/>
                <a:chExt cx="3515350" cy="2008118"/>
              </a:xfrm>
            </p:grpSpPr>
            <p:pic>
              <p:nvPicPr>
                <p:cNvPr id="516" name="Google Shape;516;g3e0a765d9e4_0_0"/>
                <p:cNvPicPr preferRelativeResize="0"/>
                <p:nvPr/>
              </p:nvPicPr>
              <p:blipFill rotWithShape="1">
                <a:blip r:embed="rId13">
                  <a:alphaModFix/>
                </a:blip>
                <a:srcRect b="0" l="0" r="0" t="0"/>
                <a:stretch/>
              </p:blipFill>
              <p:spPr>
                <a:xfrm>
                  <a:off x="1316358" y="1896950"/>
                  <a:ext cx="3116542" cy="1469720"/>
                </a:xfrm>
                <a:prstGeom prst="rect">
                  <a:avLst/>
                </a:prstGeom>
                <a:solidFill>
                  <a:srgbClr val="FFD966">
                    <a:alpha val="70200"/>
                  </a:srgbClr>
                </a:solidFill>
                <a:ln>
                  <a:noFill/>
                </a:ln>
              </p:spPr>
            </p:pic>
            <p:pic>
              <p:nvPicPr>
                <p:cNvPr id="517" name="Google Shape;517;g3e0a765d9e4_0_0"/>
                <p:cNvPicPr preferRelativeResize="0"/>
                <p:nvPr/>
              </p:nvPicPr>
              <p:blipFill rotWithShape="1">
                <a:blip r:embed="rId14">
                  <a:alphaModFix/>
                </a:blip>
                <a:srcRect b="0" l="0" r="0" t="0"/>
                <a:stretch/>
              </p:blipFill>
              <p:spPr>
                <a:xfrm>
                  <a:off x="917550" y="1358552"/>
                  <a:ext cx="674904" cy="674904"/>
                </a:xfrm>
                <a:prstGeom prst="rect">
                  <a:avLst/>
                </a:prstGeom>
                <a:solidFill>
                  <a:srgbClr val="FFD966">
                    <a:alpha val="70200"/>
                  </a:srgbClr>
                </a:solidFill>
                <a:ln>
                  <a:noFill/>
                </a:ln>
              </p:spPr>
            </p:pic>
          </p:grpSp>
        </p:grpSp>
        <p:grpSp>
          <p:nvGrpSpPr>
            <p:cNvPr id="518" name="Google Shape;518;g3e0a765d9e4_0_0"/>
            <p:cNvGrpSpPr/>
            <p:nvPr/>
          </p:nvGrpSpPr>
          <p:grpSpPr>
            <a:xfrm>
              <a:off x="2883281" y="3594361"/>
              <a:ext cx="1208219" cy="940214"/>
              <a:chOff x="4575420" y="1484275"/>
              <a:chExt cx="2751581" cy="2064137"/>
            </a:xfrm>
          </p:grpSpPr>
          <p:sp>
            <p:nvSpPr>
              <p:cNvPr id="519" name="Google Shape;519;g3e0a765d9e4_0_0"/>
              <p:cNvSpPr/>
              <p:nvPr/>
            </p:nvSpPr>
            <p:spPr>
              <a:xfrm>
                <a:off x="4873184" y="1720500"/>
                <a:ext cx="2310300" cy="1606200"/>
              </a:xfrm>
              <a:prstGeom prst="rect">
                <a:avLst/>
              </a:prstGeom>
              <a:solidFill>
                <a:srgbClr val="FFD966">
                  <a:alpha val="70200"/>
                </a:srgbClr>
              </a:solidFill>
              <a:ln cap="flat" cmpd="sng" w="5325">
                <a:solidFill>
                  <a:schemeClr val="dk2"/>
                </a:solidFill>
                <a:prstDash val="solid"/>
                <a:round/>
                <a:headEnd len="sm" w="sm" type="none"/>
                <a:tailEnd len="sm" w="sm" type="none"/>
              </a:ln>
            </p:spPr>
            <p:txBody>
              <a:bodyPr anchorCtr="0" anchor="ctr" bIns="49300" lIns="49300" spcFirstLastPara="1" rIns="49300" wrap="square" tIns="49300">
                <a:noAutofit/>
              </a:bodyPr>
              <a:lstStyle/>
              <a:p>
                <a:pPr indent="0" lvl="0" marL="0" marR="0" rtl="0" algn="ctr">
                  <a:lnSpc>
                    <a:spcPct val="100000"/>
                  </a:lnSpc>
                  <a:spcBef>
                    <a:spcPts val="0"/>
                  </a:spcBef>
                  <a:spcAft>
                    <a:spcPts val="0"/>
                  </a:spcAft>
                  <a:buClr>
                    <a:srgbClr val="000000"/>
                  </a:buClr>
                  <a:buSzPts val="754"/>
                  <a:buFont typeface="Arial"/>
                  <a:buNone/>
                </a:pPr>
                <a:r>
                  <a:t/>
                </a:r>
                <a:endParaRPr b="0" i="0" sz="754" u="none" cap="none" strike="noStrike">
                  <a:solidFill>
                    <a:srgbClr val="000000"/>
                  </a:solidFill>
                  <a:latin typeface="Arial"/>
                  <a:ea typeface="Arial"/>
                  <a:cs typeface="Arial"/>
                  <a:sym typeface="Arial"/>
                </a:endParaRPr>
              </a:p>
            </p:txBody>
          </p:sp>
          <p:pic>
            <p:nvPicPr>
              <p:cNvPr id="520" name="Google Shape;520;g3e0a765d9e4_0_0"/>
              <p:cNvPicPr preferRelativeResize="0"/>
              <p:nvPr/>
            </p:nvPicPr>
            <p:blipFill rotWithShape="1">
              <a:blip r:embed="rId15">
                <a:alphaModFix/>
              </a:blip>
              <a:srcRect b="0" l="0" r="0" t="0"/>
              <a:stretch/>
            </p:blipFill>
            <p:spPr>
              <a:xfrm>
                <a:off x="5156896" y="2011546"/>
                <a:ext cx="2170105" cy="1536866"/>
              </a:xfrm>
              <a:prstGeom prst="rect">
                <a:avLst/>
              </a:prstGeom>
              <a:solidFill>
                <a:srgbClr val="FFD966">
                  <a:alpha val="70200"/>
                </a:srgbClr>
              </a:solidFill>
              <a:ln cap="flat" cmpd="sng" w="7325">
                <a:solidFill>
                  <a:srgbClr val="F1C232"/>
                </a:solidFill>
                <a:prstDash val="solid"/>
                <a:round/>
                <a:headEnd len="sm" w="sm" type="none"/>
                <a:tailEnd len="sm" w="sm" type="none"/>
              </a:ln>
            </p:spPr>
          </p:pic>
          <p:pic>
            <p:nvPicPr>
              <p:cNvPr id="521" name="Google Shape;521;g3e0a765d9e4_0_0"/>
              <p:cNvPicPr preferRelativeResize="0"/>
              <p:nvPr/>
            </p:nvPicPr>
            <p:blipFill rotWithShape="1">
              <a:blip r:embed="rId16">
                <a:alphaModFix/>
              </a:blip>
              <a:srcRect b="0" l="0" r="0" t="0"/>
              <a:stretch/>
            </p:blipFill>
            <p:spPr>
              <a:xfrm>
                <a:off x="4575420" y="1484275"/>
                <a:ext cx="682144" cy="805836"/>
              </a:xfrm>
              <a:prstGeom prst="rect">
                <a:avLst/>
              </a:prstGeom>
              <a:solidFill>
                <a:srgbClr val="FFD966">
                  <a:alpha val="70200"/>
                </a:srgbClr>
              </a:solidFill>
              <a:ln>
                <a:noFill/>
              </a:ln>
            </p:spPr>
          </p:pic>
        </p:grpSp>
        <p:sp>
          <p:nvSpPr>
            <p:cNvPr id="522" name="Google Shape;522;g3e0a765d9e4_0_0"/>
            <p:cNvSpPr/>
            <p:nvPr/>
          </p:nvSpPr>
          <p:spPr>
            <a:xfrm>
              <a:off x="947647" y="4087458"/>
              <a:ext cx="267300" cy="82800"/>
            </a:xfrm>
            <a:prstGeom prst="rightArrow">
              <a:avLst>
                <a:gd fmla="val 50000" name="adj1"/>
                <a:gd fmla="val 50000" name="adj2"/>
              </a:avLst>
            </a:prstGeom>
            <a:solidFill>
              <a:schemeClr val="lt2"/>
            </a:solidFill>
            <a:ln cap="flat" cmpd="sng" w="6300">
              <a:solidFill>
                <a:schemeClr val="dk2"/>
              </a:solidFill>
              <a:prstDash val="solid"/>
              <a:round/>
              <a:headEnd len="sm" w="sm" type="none"/>
              <a:tailEnd len="sm" w="sm" type="none"/>
            </a:ln>
          </p:spPr>
          <p:txBody>
            <a:bodyPr anchorCtr="0" anchor="ctr" bIns="60375" lIns="60375" spcFirstLastPara="1" rIns="60375" wrap="square" tIns="60375">
              <a:noAutofit/>
            </a:bodyPr>
            <a:lstStyle/>
            <a:p>
              <a:pPr indent="0" lvl="0" marL="0" marR="0" rtl="0" algn="ctr">
                <a:lnSpc>
                  <a:spcPct val="100000"/>
                </a:lnSpc>
                <a:spcBef>
                  <a:spcPts val="0"/>
                </a:spcBef>
                <a:spcAft>
                  <a:spcPts val="0"/>
                </a:spcAft>
                <a:buClr>
                  <a:srgbClr val="000000"/>
                </a:buClr>
                <a:buSzPts val="924"/>
                <a:buFont typeface="Arial"/>
                <a:buNone/>
              </a:pPr>
              <a:r>
                <a:t/>
              </a:r>
              <a:endParaRPr b="0" i="0" sz="924" u="none" cap="none" strike="noStrike">
                <a:solidFill>
                  <a:srgbClr val="000000"/>
                </a:solidFill>
                <a:latin typeface="Arial"/>
                <a:ea typeface="Arial"/>
                <a:cs typeface="Arial"/>
                <a:sym typeface="Arial"/>
              </a:endParaRPr>
            </a:p>
          </p:txBody>
        </p:sp>
        <p:pic>
          <p:nvPicPr>
            <p:cNvPr id="523" name="Google Shape;523;g3e0a765d9e4_0_0"/>
            <p:cNvPicPr preferRelativeResize="0"/>
            <p:nvPr/>
          </p:nvPicPr>
          <p:blipFill rotWithShape="1">
            <a:blip r:embed="rId17">
              <a:alphaModFix/>
            </a:blip>
            <a:srcRect b="0" l="0" r="0" t="0"/>
            <a:stretch/>
          </p:blipFill>
          <p:spPr>
            <a:xfrm>
              <a:off x="292375" y="3788199"/>
              <a:ext cx="611288" cy="677671"/>
            </a:xfrm>
            <a:prstGeom prst="rect">
              <a:avLst/>
            </a:prstGeom>
            <a:noFill/>
            <a:ln>
              <a:noFill/>
            </a:ln>
          </p:spPr>
        </p:pic>
        <p:sp>
          <p:nvSpPr>
            <p:cNvPr id="524" name="Google Shape;524;g3e0a765d9e4_0_0"/>
            <p:cNvSpPr txBox="1"/>
            <p:nvPr/>
          </p:nvSpPr>
          <p:spPr>
            <a:xfrm>
              <a:off x="1068500" y="4534583"/>
              <a:ext cx="1779600" cy="184800"/>
            </a:xfrm>
            <a:prstGeom prst="rect">
              <a:avLst/>
            </a:prstGeom>
            <a:noFill/>
            <a:ln>
              <a:noFill/>
            </a:ln>
          </p:spPr>
          <p:txBody>
            <a:bodyPr anchorCtr="0" anchor="t" bIns="49925" lIns="49925" spcFirstLastPara="1" rIns="49925" wrap="square" tIns="49925">
              <a:spAutoFit/>
            </a:bodyPr>
            <a:lstStyle/>
            <a:p>
              <a:pPr indent="0" lvl="0" marL="0" marR="0" rtl="0" algn="l">
                <a:lnSpc>
                  <a:spcPct val="100000"/>
                </a:lnSpc>
                <a:spcBef>
                  <a:spcPts val="0"/>
                </a:spcBef>
                <a:spcAft>
                  <a:spcPts val="0"/>
                </a:spcAft>
                <a:buClr>
                  <a:srgbClr val="000000"/>
                </a:buClr>
                <a:buSzPts val="546"/>
                <a:buFont typeface="Arial"/>
                <a:buNone/>
              </a:pPr>
              <a:r>
                <a:rPr b="1" i="0" lang="en" sz="546" u="none" cap="none" strike="noStrike">
                  <a:solidFill>
                    <a:schemeClr val="lt1"/>
                  </a:solidFill>
                  <a:latin typeface="EB Garamond"/>
                  <a:ea typeface="EB Garamond"/>
                  <a:cs typeface="EB Garamond"/>
                  <a:sym typeface="EB Garamond"/>
                </a:rPr>
                <a:t>PowerBin</a:t>
              </a:r>
              <a:r>
                <a:rPr b="0" i="0" lang="en" sz="546" u="none" cap="none" strike="noStrike">
                  <a:solidFill>
                    <a:schemeClr val="lt1"/>
                  </a:solidFill>
                  <a:latin typeface="EB Garamond"/>
                  <a:ea typeface="EB Garamond"/>
                  <a:cs typeface="EB Garamond"/>
                  <a:sym typeface="EB Garamond"/>
                </a:rPr>
                <a:t>: Fast Adaptive Data Binning by </a:t>
              </a:r>
              <a:r>
                <a:rPr b="1" i="0" lang="en" sz="546" u="none" cap="none" strike="noStrike">
                  <a:solidFill>
                    <a:schemeClr val="lt1"/>
                  </a:solidFill>
                  <a:latin typeface="EB Garamond"/>
                  <a:ea typeface="EB Garamond"/>
                  <a:cs typeface="EB Garamond"/>
                  <a:sym typeface="EB Garamond"/>
                </a:rPr>
                <a:t>Cappellari (2025)</a:t>
              </a:r>
              <a:endParaRPr b="0" i="0" sz="491" u="none" cap="none" strike="noStrike">
                <a:solidFill>
                  <a:srgbClr val="000000"/>
                </a:solidFill>
                <a:latin typeface="Arial"/>
                <a:ea typeface="Arial"/>
                <a:cs typeface="Arial"/>
                <a:sym typeface="Arial"/>
              </a:endParaRPr>
            </a:p>
          </p:txBody>
        </p:sp>
        <p:sp>
          <p:nvSpPr>
            <p:cNvPr id="525" name="Google Shape;525;g3e0a765d9e4_0_0"/>
            <p:cNvSpPr txBox="1"/>
            <p:nvPr/>
          </p:nvSpPr>
          <p:spPr>
            <a:xfrm>
              <a:off x="4352878" y="3943177"/>
              <a:ext cx="1163700" cy="308700"/>
            </a:xfrm>
            <a:prstGeom prst="rect">
              <a:avLst/>
            </a:prstGeom>
            <a:noFill/>
            <a:ln>
              <a:noFill/>
            </a:ln>
          </p:spPr>
          <p:txBody>
            <a:bodyPr anchorCtr="0" anchor="t" bIns="60375" lIns="60375" spcFirstLastPara="1" rIns="60375" wrap="square" tIns="60375">
              <a:noAutofit/>
            </a:bodyPr>
            <a:lstStyle/>
            <a:p>
              <a:pPr indent="0" lvl="0" marL="0" marR="0" rtl="0" algn="l">
                <a:lnSpc>
                  <a:spcPct val="100000"/>
                </a:lnSpc>
                <a:spcBef>
                  <a:spcPts val="0"/>
                </a:spcBef>
                <a:spcAft>
                  <a:spcPts val="0"/>
                </a:spcAft>
                <a:buClr>
                  <a:srgbClr val="000000"/>
                </a:buClr>
                <a:buSzPts val="1928"/>
                <a:buFont typeface="Arial"/>
                <a:buNone/>
              </a:pPr>
              <a:r>
                <a:rPr b="1" i="0" lang="en" sz="770" u="none" cap="none" strike="noStrike">
                  <a:solidFill>
                    <a:srgbClr val="FFD966"/>
                  </a:solidFill>
                  <a:latin typeface="Big Shoulders"/>
                  <a:ea typeface="Big Shoulders"/>
                  <a:cs typeface="Big Shoulders"/>
                  <a:sym typeface="Big Shoulders"/>
                </a:rPr>
                <a:t>Various Spectral and Spatial properties </a:t>
              </a:r>
              <a:endParaRPr b="1" i="0" sz="770" u="none" cap="none" strike="noStrike">
                <a:solidFill>
                  <a:srgbClr val="FFD966"/>
                </a:solidFill>
                <a:latin typeface="Big Shoulders"/>
                <a:ea typeface="Big Shoulders"/>
                <a:cs typeface="Big Shoulders"/>
                <a:sym typeface="Big Shoulders"/>
              </a:endParaRPr>
            </a:p>
            <a:p>
              <a:pPr indent="0" lvl="0" marL="0" marR="0" rtl="0" algn="l">
                <a:lnSpc>
                  <a:spcPct val="100000"/>
                </a:lnSpc>
                <a:spcBef>
                  <a:spcPts val="0"/>
                </a:spcBef>
                <a:spcAft>
                  <a:spcPts val="0"/>
                </a:spcAft>
                <a:buClr>
                  <a:srgbClr val="000000"/>
                </a:buClr>
                <a:buSzPts val="1928"/>
                <a:buFont typeface="Arial"/>
                <a:buNone/>
              </a:pPr>
              <a:r>
                <a:rPr b="1" i="0" lang="en" sz="770" u="none" cap="none" strike="noStrike">
                  <a:solidFill>
                    <a:srgbClr val="FFD966"/>
                  </a:solidFill>
                  <a:latin typeface="Big Shoulders"/>
                  <a:ea typeface="Big Shoulders"/>
                  <a:cs typeface="Big Shoulders"/>
                  <a:sym typeface="Big Shoulders"/>
                </a:rPr>
                <a:t>(2D property Maps)</a:t>
              </a:r>
              <a:endParaRPr b="1" i="0" sz="770" u="none" cap="none" strike="noStrike">
                <a:solidFill>
                  <a:srgbClr val="FFD966"/>
                </a:solidFill>
                <a:latin typeface="Big Shoulders"/>
                <a:ea typeface="Big Shoulders"/>
                <a:cs typeface="Big Shoulders"/>
                <a:sym typeface="Big Shoulders"/>
              </a:endParaRPr>
            </a:p>
          </p:txBody>
        </p:sp>
        <p:sp>
          <p:nvSpPr>
            <p:cNvPr id="526" name="Google Shape;526;g3e0a765d9e4_0_0"/>
            <p:cNvSpPr/>
            <p:nvPr/>
          </p:nvSpPr>
          <p:spPr>
            <a:xfrm>
              <a:off x="2740796" y="4146783"/>
              <a:ext cx="267300" cy="82800"/>
            </a:xfrm>
            <a:prstGeom prst="rightArrow">
              <a:avLst>
                <a:gd fmla="val 50000" name="adj1"/>
                <a:gd fmla="val 50000" name="adj2"/>
              </a:avLst>
            </a:prstGeom>
            <a:solidFill>
              <a:schemeClr val="lt2"/>
            </a:solidFill>
            <a:ln cap="flat" cmpd="sng" w="6300">
              <a:solidFill>
                <a:schemeClr val="dk2"/>
              </a:solidFill>
              <a:prstDash val="solid"/>
              <a:round/>
              <a:headEnd len="sm" w="sm" type="none"/>
              <a:tailEnd len="sm" w="sm" type="none"/>
            </a:ln>
          </p:spPr>
          <p:txBody>
            <a:bodyPr anchorCtr="0" anchor="ctr" bIns="60375" lIns="60375" spcFirstLastPara="1" rIns="60375" wrap="square" tIns="60375">
              <a:noAutofit/>
            </a:bodyPr>
            <a:lstStyle/>
            <a:p>
              <a:pPr indent="0" lvl="0" marL="0" marR="0" rtl="0" algn="ctr">
                <a:lnSpc>
                  <a:spcPct val="100000"/>
                </a:lnSpc>
                <a:spcBef>
                  <a:spcPts val="0"/>
                </a:spcBef>
                <a:spcAft>
                  <a:spcPts val="0"/>
                </a:spcAft>
                <a:buClr>
                  <a:srgbClr val="000000"/>
                </a:buClr>
                <a:buSzPts val="924"/>
                <a:buFont typeface="Arial"/>
                <a:buNone/>
              </a:pPr>
              <a:r>
                <a:t/>
              </a:r>
              <a:endParaRPr b="0" i="0" sz="924" u="none" cap="none" strike="noStrike">
                <a:solidFill>
                  <a:srgbClr val="000000"/>
                </a:solidFill>
                <a:latin typeface="Arial"/>
                <a:ea typeface="Arial"/>
                <a:cs typeface="Arial"/>
                <a:sym typeface="Arial"/>
              </a:endParaRPr>
            </a:p>
          </p:txBody>
        </p:sp>
        <p:sp>
          <p:nvSpPr>
            <p:cNvPr id="527" name="Google Shape;527;g3e0a765d9e4_0_0"/>
            <p:cNvSpPr/>
            <p:nvPr/>
          </p:nvSpPr>
          <p:spPr>
            <a:xfrm>
              <a:off x="4115071" y="4133608"/>
              <a:ext cx="267300" cy="82800"/>
            </a:xfrm>
            <a:prstGeom prst="rightArrow">
              <a:avLst>
                <a:gd fmla="val 50000" name="adj1"/>
                <a:gd fmla="val 50000" name="adj2"/>
              </a:avLst>
            </a:prstGeom>
            <a:solidFill>
              <a:schemeClr val="lt2"/>
            </a:solidFill>
            <a:ln cap="flat" cmpd="sng" w="6300">
              <a:solidFill>
                <a:schemeClr val="dk2"/>
              </a:solidFill>
              <a:prstDash val="solid"/>
              <a:round/>
              <a:headEnd len="sm" w="sm" type="none"/>
              <a:tailEnd len="sm" w="sm" type="none"/>
            </a:ln>
          </p:spPr>
          <p:txBody>
            <a:bodyPr anchorCtr="0" anchor="ctr" bIns="60375" lIns="60375" spcFirstLastPara="1" rIns="60375" wrap="square" tIns="60375">
              <a:noAutofit/>
            </a:bodyPr>
            <a:lstStyle/>
            <a:p>
              <a:pPr indent="0" lvl="0" marL="0" marR="0" rtl="0" algn="ctr">
                <a:lnSpc>
                  <a:spcPct val="100000"/>
                </a:lnSpc>
                <a:spcBef>
                  <a:spcPts val="0"/>
                </a:spcBef>
                <a:spcAft>
                  <a:spcPts val="0"/>
                </a:spcAft>
                <a:buClr>
                  <a:srgbClr val="000000"/>
                </a:buClr>
                <a:buSzPts val="924"/>
                <a:buFont typeface="Arial"/>
                <a:buNone/>
              </a:pPr>
              <a:r>
                <a:t/>
              </a:r>
              <a:endParaRPr b="0" i="0" sz="924" u="none" cap="none" strike="noStrike">
                <a:solidFill>
                  <a:srgbClr val="000000"/>
                </a:solidFill>
                <a:latin typeface="Arial"/>
                <a:ea typeface="Arial"/>
                <a:cs typeface="Arial"/>
                <a:sym typeface="Arial"/>
              </a:endParaRPr>
            </a:p>
          </p:txBody>
        </p:sp>
      </p:grpSp>
      <p:sp>
        <p:nvSpPr>
          <p:cNvPr id="528" name="Google Shape;528;g3e0a765d9e4_0_0"/>
          <p:cNvSpPr txBox="1"/>
          <p:nvPr/>
        </p:nvSpPr>
        <p:spPr>
          <a:xfrm>
            <a:off x="6991825" y="4565254"/>
            <a:ext cx="1618200" cy="191100"/>
          </a:xfrm>
          <a:prstGeom prst="rect">
            <a:avLst/>
          </a:prstGeom>
          <a:noFill/>
          <a:ln>
            <a:noFill/>
          </a:ln>
        </p:spPr>
        <p:txBody>
          <a:bodyPr anchorCtr="0" anchor="t" bIns="43625" lIns="43625" spcFirstLastPara="1" rIns="43625" wrap="square" tIns="43625">
            <a:spAutoFit/>
          </a:bodyPr>
          <a:lstStyle/>
          <a:p>
            <a:pPr indent="0" lvl="0" marL="0" marR="0" rtl="0" algn="ctr">
              <a:lnSpc>
                <a:spcPct val="100000"/>
              </a:lnSpc>
              <a:spcBef>
                <a:spcPts val="0"/>
              </a:spcBef>
              <a:spcAft>
                <a:spcPts val="0"/>
              </a:spcAft>
              <a:buClr>
                <a:srgbClr val="000000"/>
              </a:buClr>
              <a:buSzPts val="668"/>
              <a:buFont typeface="Arial"/>
              <a:buNone/>
            </a:pPr>
            <a:r>
              <a:rPr b="1" i="1" lang="en" sz="668">
                <a:solidFill>
                  <a:srgbClr val="D9D9D9"/>
                </a:solidFill>
                <a:latin typeface="EB Garamond"/>
                <a:ea typeface="EB Garamond"/>
                <a:cs typeface="EB Garamond"/>
                <a:sym typeface="EB Garamond"/>
              </a:rPr>
              <a:t>Emission Line Maps</a:t>
            </a:r>
            <a:endParaRPr b="0" i="0" sz="668" u="none" cap="none" strike="noStrike">
              <a:solidFill>
                <a:srgbClr val="D9D9D9"/>
              </a:solidFill>
              <a:latin typeface="EB Garamond Medium"/>
              <a:ea typeface="EB Garamond Medium"/>
              <a:cs typeface="EB Garamond Medium"/>
              <a:sym typeface="EB Garamond Medium"/>
            </a:endParaRPr>
          </a:p>
        </p:txBody>
      </p:sp>
      <p:pic>
        <p:nvPicPr>
          <p:cNvPr id="529" name="Google Shape;529;g3e0a765d9e4_0_0" title="IRAS_18293_SFR_vs_Av.png"/>
          <p:cNvPicPr preferRelativeResize="0"/>
          <p:nvPr/>
        </p:nvPicPr>
        <p:blipFill rotWithShape="1">
          <a:blip r:embed="rId18">
            <a:alphaModFix/>
          </a:blip>
          <a:srcRect b="0" l="0" r="0" t="0"/>
          <a:stretch/>
        </p:blipFill>
        <p:spPr>
          <a:xfrm>
            <a:off x="3942613" y="1681433"/>
            <a:ext cx="2108331" cy="1693477"/>
          </a:xfrm>
          <a:prstGeom prst="rect">
            <a:avLst/>
          </a:prstGeom>
          <a:noFill/>
          <a:ln cap="flat" cmpd="sng" w="19050">
            <a:solidFill>
              <a:srgbClr val="F1C232"/>
            </a:solidFill>
            <a:prstDash val="solid"/>
            <a:round/>
            <a:headEnd len="sm" w="sm" type="none"/>
            <a:tailEnd len="sm" w="sm" type="none"/>
          </a:ln>
        </p:spPr>
      </p:pic>
      <p:sp>
        <p:nvSpPr>
          <p:cNvPr id="530" name="Google Shape;530;g3e0a765d9e4_0_0"/>
          <p:cNvSpPr txBox="1"/>
          <p:nvPr/>
        </p:nvSpPr>
        <p:spPr>
          <a:xfrm>
            <a:off x="2139199" y="1973363"/>
            <a:ext cx="1618200" cy="396600"/>
          </a:xfrm>
          <a:prstGeom prst="rect">
            <a:avLst/>
          </a:prstGeom>
          <a:noFill/>
          <a:ln>
            <a:noFill/>
          </a:ln>
        </p:spPr>
        <p:txBody>
          <a:bodyPr anchorCtr="0" anchor="t" bIns="43625" lIns="43625" spcFirstLastPara="1" rIns="43625" wrap="square" tIns="43625">
            <a:spAutoFit/>
          </a:bodyPr>
          <a:lstStyle/>
          <a:p>
            <a:pPr indent="0" lvl="0" marL="0" marR="0" rtl="0" algn="ctr">
              <a:lnSpc>
                <a:spcPct val="100000"/>
              </a:lnSpc>
              <a:spcBef>
                <a:spcPts val="0"/>
              </a:spcBef>
              <a:spcAft>
                <a:spcPts val="0"/>
              </a:spcAft>
              <a:buClr>
                <a:srgbClr val="000000"/>
              </a:buClr>
              <a:buSzPts val="668"/>
              <a:buFont typeface="Arial"/>
              <a:buNone/>
            </a:pPr>
            <a:r>
              <a:rPr b="1" i="1" lang="en" sz="668">
                <a:solidFill>
                  <a:srgbClr val="D9D9D9"/>
                </a:solidFill>
                <a:latin typeface="EB Garamond"/>
                <a:ea typeface="EB Garamond"/>
                <a:cs typeface="EB Garamond"/>
                <a:sym typeface="EB Garamond"/>
              </a:rPr>
              <a:t>SFR</a:t>
            </a:r>
            <a:r>
              <a:rPr b="1" i="1" lang="en" sz="668" u="none" cap="none" strike="noStrike">
                <a:solidFill>
                  <a:srgbClr val="D9D9D9"/>
                </a:solidFill>
                <a:latin typeface="EB Garamond"/>
                <a:ea typeface="EB Garamond"/>
                <a:cs typeface="EB Garamond"/>
                <a:sym typeface="EB Garamond"/>
              </a:rPr>
              <a:t>:</a:t>
            </a:r>
            <a:r>
              <a:rPr b="0" i="0" lang="en" sz="668" u="none" cap="none" strike="noStrike">
                <a:solidFill>
                  <a:srgbClr val="D9D9D9"/>
                </a:solidFill>
                <a:latin typeface="EB Garamond Medium"/>
                <a:ea typeface="EB Garamond Medium"/>
                <a:cs typeface="EB Garamond Medium"/>
                <a:sym typeface="EB Garamond Medium"/>
              </a:rPr>
              <a:t> </a:t>
            </a:r>
            <a:r>
              <a:rPr lang="en" sz="668">
                <a:solidFill>
                  <a:srgbClr val="D9D9D9"/>
                </a:solidFill>
                <a:latin typeface="EB Garamond Medium"/>
                <a:ea typeface="EB Garamond Medium"/>
                <a:cs typeface="EB Garamond Medium"/>
                <a:sym typeface="EB Garamond Medium"/>
              </a:rPr>
              <a:t>The three SNe are NOT located in the peak star-forming spiral arm - moderately high SFR, but not the highest.</a:t>
            </a:r>
            <a:endParaRPr sz="668">
              <a:solidFill>
                <a:srgbClr val="D9D9D9"/>
              </a:solidFill>
              <a:latin typeface="EB Garamond Medium"/>
              <a:ea typeface="EB Garamond Medium"/>
              <a:cs typeface="EB Garamond Medium"/>
              <a:sym typeface="EB Garamond Medium"/>
            </a:endParaRPr>
          </a:p>
        </p:txBody>
      </p:sp>
      <p:sp>
        <p:nvSpPr>
          <p:cNvPr id="531" name="Google Shape;531;g3e0a765d9e4_0_0"/>
          <p:cNvSpPr txBox="1"/>
          <p:nvPr/>
        </p:nvSpPr>
        <p:spPr>
          <a:xfrm>
            <a:off x="3898375" y="3389031"/>
            <a:ext cx="2187300" cy="293700"/>
          </a:xfrm>
          <a:prstGeom prst="rect">
            <a:avLst/>
          </a:prstGeom>
          <a:noFill/>
          <a:ln>
            <a:noFill/>
          </a:ln>
        </p:spPr>
        <p:txBody>
          <a:bodyPr anchorCtr="0" anchor="t" bIns="43625" lIns="43625" spcFirstLastPara="1" rIns="43625" wrap="square" tIns="43625">
            <a:spAutoFit/>
          </a:bodyPr>
          <a:lstStyle/>
          <a:p>
            <a:pPr indent="0" lvl="0" marL="0" marR="0" rtl="0" algn="ctr">
              <a:lnSpc>
                <a:spcPct val="100000"/>
              </a:lnSpc>
              <a:spcBef>
                <a:spcPts val="0"/>
              </a:spcBef>
              <a:spcAft>
                <a:spcPts val="0"/>
              </a:spcAft>
              <a:buClr>
                <a:srgbClr val="000000"/>
              </a:buClr>
              <a:buSzPts val="668"/>
              <a:buFont typeface="Arial"/>
              <a:buNone/>
            </a:pPr>
            <a:r>
              <a:rPr b="1" i="1" lang="en" sz="668">
                <a:solidFill>
                  <a:srgbClr val="D9D9D9"/>
                </a:solidFill>
                <a:latin typeface="EB Garamond"/>
                <a:ea typeface="EB Garamond"/>
                <a:cs typeface="EB Garamond"/>
                <a:sym typeface="EB Garamond"/>
              </a:rPr>
              <a:t>SN discoveries in LIRGs don't trace the true SFR, but rather a combination of SFR and visibility</a:t>
            </a:r>
            <a:endParaRPr b="1" sz="668">
              <a:solidFill>
                <a:srgbClr val="D9D9D9"/>
              </a:solidFill>
              <a:latin typeface="EB Garamond"/>
              <a:ea typeface="EB Garamond"/>
              <a:cs typeface="EB Garamond"/>
              <a:sym typeface="EB Garamond"/>
            </a:endParaRPr>
          </a:p>
        </p:txBody>
      </p:sp>
      <p:sp>
        <p:nvSpPr>
          <p:cNvPr id="532" name="Google Shape;532;g3e0a765d9e4_0_0"/>
          <p:cNvSpPr txBox="1"/>
          <p:nvPr/>
        </p:nvSpPr>
        <p:spPr>
          <a:xfrm>
            <a:off x="7622603" y="2211352"/>
            <a:ext cx="1163700" cy="308700"/>
          </a:xfrm>
          <a:prstGeom prst="rect">
            <a:avLst/>
          </a:prstGeom>
          <a:noFill/>
          <a:ln>
            <a:noFill/>
          </a:ln>
        </p:spPr>
        <p:txBody>
          <a:bodyPr anchorCtr="0" anchor="t" bIns="60375" lIns="60375" spcFirstLastPara="1" rIns="60375" wrap="square" tIns="60375">
            <a:noAutofit/>
          </a:bodyPr>
          <a:lstStyle/>
          <a:p>
            <a:pPr indent="0" lvl="0" marL="0" marR="0" rtl="0" algn="r">
              <a:lnSpc>
                <a:spcPct val="100000"/>
              </a:lnSpc>
              <a:spcBef>
                <a:spcPts val="0"/>
              </a:spcBef>
              <a:spcAft>
                <a:spcPts val="0"/>
              </a:spcAft>
              <a:buClr>
                <a:srgbClr val="000000"/>
              </a:buClr>
              <a:buSzPts val="1928"/>
              <a:buFont typeface="Arial"/>
              <a:buNone/>
            </a:pPr>
            <a:r>
              <a:rPr b="1" lang="en" sz="970">
                <a:solidFill>
                  <a:srgbClr val="FFD966"/>
                </a:solidFill>
                <a:latin typeface="Big Shoulders"/>
                <a:ea typeface="Big Shoulders"/>
                <a:cs typeface="Big Shoulders"/>
                <a:sym typeface="Big Shoulders"/>
              </a:rPr>
              <a:t>LIRG, IRAS 18293-3413</a:t>
            </a:r>
            <a:endParaRPr b="1" i="0" sz="970" u="none" cap="none" strike="noStrike">
              <a:solidFill>
                <a:srgbClr val="FFD966"/>
              </a:solidFill>
              <a:latin typeface="Big Shoulders"/>
              <a:ea typeface="Big Shoulders"/>
              <a:cs typeface="Big Shoulders"/>
              <a:sym typeface="Big Shoulder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6"/>
          <p:cNvSpPr/>
          <p:nvPr/>
        </p:nvSpPr>
        <p:spPr>
          <a:xfrm>
            <a:off x="237900" y="238950"/>
            <a:ext cx="8520600" cy="4587300"/>
          </a:xfrm>
          <a:prstGeom prst="roundRect">
            <a:avLst>
              <a:gd fmla="val 716"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6"/>
          <p:cNvSpPr txBox="1"/>
          <p:nvPr/>
        </p:nvSpPr>
        <p:spPr>
          <a:xfrm>
            <a:off x="5563906" y="3041090"/>
            <a:ext cx="2546700" cy="327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500"/>
              <a:buFont typeface="Arial"/>
              <a:buNone/>
            </a:pPr>
            <a:r>
              <a:rPr b="1" i="0" lang="en" sz="900" u="none" cap="none" strike="noStrike">
                <a:solidFill>
                  <a:schemeClr val="lt1"/>
                </a:solidFill>
                <a:latin typeface="EB Garamond"/>
                <a:ea typeface="EB Garamond"/>
                <a:cs typeface="EB Garamond"/>
                <a:sym typeface="EB Garamond"/>
              </a:rPr>
              <a:t>pPXF: </a:t>
            </a:r>
            <a:r>
              <a:rPr b="0" i="0" lang="en" sz="900" u="none" cap="none" strike="noStrike">
                <a:solidFill>
                  <a:schemeClr val="lt1"/>
                </a:solidFill>
                <a:latin typeface="EB Garamond"/>
                <a:ea typeface="EB Garamond"/>
                <a:cs typeface="EB Garamond"/>
                <a:sym typeface="EB Garamond"/>
              </a:rPr>
              <a:t>Penalized PiXel-Fitting method by </a:t>
            </a:r>
            <a:r>
              <a:rPr b="1" i="0" lang="en" sz="900" u="none" cap="none" strike="noStrike">
                <a:solidFill>
                  <a:schemeClr val="lt1"/>
                </a:solidFill>
                <a:latin typeface="EB Garamond"/>
                <a:ea typeface="EB Garamond"/>
                <a:cs typeface="EB Garamond"/>
                <a:sym typeface="EB Garamond"/>
              </a:rPr>
              <a:t>Cappellari (2017)</a:t>
            </a:r>
            <a:endParaRPr b="1" i="0" sz="900" u="none" cap="none" strike="noStrike">
              <a:solidFill>
                <a:schemeClr val="lt1"/>
              </a:solidFill>
              <a:latin typeface="EB Garamond"/>
              <a:ea typeface="EB Garamond"/>
              <a:cs typeface="EB Garamond"/>
              <a:sym typeface="EB Garamond"/>
            </a:endParaRPr>
          </a:p>
        </p:txBody>
      </p:sp>
      <p:sp>
        <p:nvSpPr>
          <p:cNvPr id="126" name="Google Shape;126;p6"/>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Semi Automated pipeline for Spectral Fitting:</a:t>
            </a:r>
            <a:endParaRPr b="1" i="0" sz="2920" u="none" cap="none" strike="noStrike">
              <a:solidFill>
                <a:srgbClr val="FFD966"/>
              </a:solidFill>
              <a:latin typeface="Big Shoulders"/>
              <a:ea typeface="Big Shoulders"/>
              <a:cs typeface="Big Shoulders"/>
              <a:sym typeface="Big Shoulders"/>
            </a:endParaRPr>
          </a:p>
        </p:txBody>
      </p:sp>
      <p:sp>
        <p:nvSpPr>
          <p:cNvPr id="127" name="Google Shape;127;p6"/>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28" name="Google Shape;128;p6"/>
          <p:cNvGrpSpPr/>
          <p:nvPr/>
        </p:nvGrpSpPr>
        <p:grpSpPr>
          <a:xfrm>
            <a:off x="1595056" y="976943"/>
            <a:ext cx="3515350" cy="2008118"/>
            <a:chOff x="716325" y="1519540"/>
            <a:chExt cx="3515350" cy="2008118"/>
          </a:xfrm>
        </p:grpSpPr>
        <p:sp>
          <p:nvSpPr>
            <p:cNvPr id="129" name="Google Shape;129;p6"/>
            <p:cNvSpPr/>
            <p:nvPr/>
          </p:nvSpPr>
          <p:spPr>
            <a:xfrm>
              <a:off x="982350" y="1776963"/>
              <a:ext cx="3099000" cy="1663500"/>
            </a:xfrm>
            <a:prstGeom prst="rect">
              <a:avLst/>
            </a:prstGeom>
            <a:solidFill>
              <a:srgbClr val="FFD966">
                <a:alpha val="70196"/>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30" name="Google Shape;130;p6"/>
            <p:cNvGrpSpPr/>
            <p:nvPr/>
          </p:nvGrpSpPr>
          <p:grpSpPr>
            <a:xfrm>
              <a:off x="716325" y="1519540"/>
              <a:ext cx="3515350" cy="2008118"/>
              <a:chOff x="917550" y="1358552"/>
              <a:chExt cx="3515350" cy="2008118"/>
            </a:xfrm>
          </p:grpSpPr>
          <p:pic>
            <p:nvPicPr>
              <p:cNvPr id="131" name="Google Shape;131;p6"/>
              <p:cNvPicPr preferRelativeResize="0"/>
              <p:nvPr/>
            </p:nvPicPr>
            <p:blipFill rotWithShape="1">
              <a:blip r:embed="rId3">
                <a:alphaModFix/>
              </a:blip>
              <a:srcRect b="0" l="0" r="0" t="0"/>
              <a:stretch/>
            </p:blipFill>
            <p:spPr>
              <a:xfrm>
                <a:off x="1316358" y="1896950"/>
                <a:ext cx="3116542" cy="1469720"/>
              </a:xfrm>
              <a:prstGeom prst="rect">
                <a:avLst/>
              </a:prstGeom>
              <a:solidFill>
                <a:srgbClr val="FFD966">
                  <a:alpha val="70196"/>
                </a:srgbClr>
              </a:solidFill>
              <a:ln>
                <a:noFill/>
              </a:ln>
            </p:spPr>
          </p:pic>
          <p:pic>
            <p:nvPicPr>
              <p:cNvPr id="132" name="Google Shape;132;p6"/>
              <p:cNvPicPr preferRelativeResize="0"/>
              <p:nvPr/>
            </p:nvPicPr>
            <p:blipFill rotWithShape="1">
              <a:blip r:embed="rId4">
                <a:alphaModFix/>
              </a:blip>
              <a:srcRect b="0" l="0" r="0" t="0"/>
              <a:stretch/>
            </p:blipFill>
            <p:spPr>
              <a:xfrm>
                <a:off x="917550" y="1358552"/>
                <a:ext cx="674904" cy="674904"/>
              </a:xfrm>
              <a:prstGeom prst="rect">
                <a:avLst/>
              </a:prstGeom>
              <a:solidFill>
                <a:srgbClr val="FFD966">
                  <a:alpha val="70196"/>
                </a:srgbClr>
              </a:solidFill>
              <a:ln>
                <a:noFill/>
              </a:ln>
            </p:spPr>
          </p:pic>
        </p:grpSp>
      </p:grpSp>
      <p:grpSp>
        <p:nvGrpSpPr>
          <p:cNvPr id="133" name="Google Shape;133;p6"/>
          <p:cNvGrpSpPr/>
          <p:nvPr/>
        </p:nvGrpSpPr>
        <p:grpSpPr>
          <a:xfrm>
            <a:off x="5306251" y="976953"/>
            <a:ext cx="2751581" cy="2064137"/>
            <a:chOff x="4575420" y="1484275"/>
            <a:chExt cx="2751581" cy="2064137"/>
          </a:xfrm>
        </p:grpSpPr>
        <p:sp>
          <p:nvSpPr>
            <p:cNvPr id="134" name="Google Shape;134;p6"/>
            <p:cNvSpPr/>
            <p:nvPr/>
          </p:nvSpPr>
          <p:spPr>
            <a:xfrm>
              <a:off x="4873184" y="1720500"/>
              <a:ext cx="2310300" cy="1606200"/>
            </a:xfrm>
            <a:prstGeom prst="rect">
              <a:avLst/>
            </a:prstGeom>
            <a:solidFill>
              <a:srgbClr val="FFD966">
                <a:alpha val="70196"/>
              </a:srgbClr>
            </a:solidFill>
            <a:ln cap="flat" cmpd="sng" w="9525">
              <a:solidFill>
                <a:schemeClr val="dk2"/>
              </a:solidFill>
              <a:prstDash val="solid"/>
              <a:round/>
              <a:headEnd len="sm" w="sm" type="none"/>
              <a:tailEnd len="sm" w="sm" type="none"/>
            </a:ln>
          </p:spPr>
          <p:txBody>
            <a:bodyPr anchorCtr="0" anchor="ctr" bIns="88275" lIns="88275" spcFirstLastPara="1" rIns="88275" wrap="square" tIns="88275">
              <a:noAutofit/>
            </a:bodyPr>
            <a:lstStyle/>
            <a:p>
              <a:pPr indent="0" lvl="0" marL="0" marR="0" rtl="0" algn="ctr">
                <a:lnSpc>
                  <a:spcPct val="100000"/>
                </a:lnSpc>
                <a:spcBef>
                  <a:spcPts val="0"/>
                </a:spcBef>
                <a:spcAft>
                  <a:spcPts val="0"/>
                </a:spcAft>
                <a:buClr>
                  <a:srgbClr val="000000"/>
                </a:buClr>
                <a:buSzPts val="1351"/>
                <a:buFont typeface="Arial"/>
                <a:buNone/>
              </a:pPr>
              <a:r>
                <a:t/>
              </a:r>
              <a:endParaRPr b="0" i="0" sz="1351" u="none" cap="none" strike="noStrike">
                <a:solidFill>
                  <a:srgbClr val="000000"/>
                </a:solidFill>
                <a:latin typeface="Arial"/>
                <a:ea typeface="Arial"/>
                <a:cs typeface="Arial"/>
                <a:sym typeface="Arial"/>
              </a:endParaRPr>
            </a:p>
          </p:txBody>
        </p:sp>
        <p:pic>
          <p:nvPicPr>
            <p:cNvPr id="135" name="Google Shape;135;p6"/>
            <p:cNvPicPr preferRelativeResize="0"/>
            <p:nvPr/>
          </p:nvPicPr>
          <p:blipFill rotWithShape="1">
            <a:blip r:embed="rId5">
              <a:alphaModFix/>
            </a:blip>
            <a:srcRect b="0" l="0" r="0" t="0"/>
            <a:stretch/>
          </p:blipFill>
          <p:spPr>
            <a:xfrm>
              <a:off x="5156896" y="2011546"/>
              <a:ext cx="2170105" cy="1536866"/>
            </a:xfrm>
            <a:prstGeom prst="rect">
              <a:avLst/>
            </a:prstGeom>
            <a:solidFill>
              <a:srgbClr val="FFD966">
                <a:alpha val="70196"/>
              </a:srgbClr>
            </a:solidFill>
            <a:ln cap="flat" cmpd="sng" w="13100">
              <a:solidFill>
                <a:srgbClr val="F1C232"/>
              </a:solidFill>
              <a:prstDash val="solid"/>
              <a:round/>
              <a:headEnd len="sm" w="sm" type="none"/>
              <a:tailEnd len="sm" w="sm" type="none"/>
            </a:ln>
          </p:spPr>
        </p:pic>
        <p:pic>
          <p:nvPicPr>
            <p:cNvPr id="136" name="Google Shape;136;p6"/>
            <p:cNvPicPr preferRelativeResize="0"/>
            <p:nvPr/>
          </p:nvPicPr>
          <p:blipFill rotWithShape="1">
            <a:blip r:embed="rId6">
              <a:alphaModFix/>
            </a:blip>
            <a:srcRect b="0" l="0" r="0" t="0"/>
            <a:stretch/>
          </p:blipFill>
          <p:spPr>
            <a:xfrm>
              <a:off x="4575420" y="1484275"/>
              <a:ext cx="682144" cy="805836"/>
            </a:xfrm>
            <a:prstGeom prst="rect">
              <a:avLst/>
            </a:prstGeom>
            <a:solidFill>
              <a:srgbClr val="FFD966">
                <a:alpha val="70196"/>
              </a:srgbClr>
            </a:solidFill>
            <a:ln>
              <a:noFill/>
            </a:ln>
          </p:spPr>
        </p:pic>
      </p:grpSp>
      <p:sp>
        <p:nvSpPr>
          <p:cNvPr id="137" name="Google Shape;137;p6"/>
          <p:cNvSpPr/>
          <p:nvPr/>
        </p:nvSpPr>
        <p:spPr>
          <a:xfrm>
            <a:off x="5181406" y="2059415"/>
            <a:ext cx="382500" cy="1692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8" name="Google Shape;138;p6"/>
          <p:cNvPicPr preferRelativeResize="0"/>
          <p:nvPr/>
        </p:nvPicPr>
        <p:blipFill rotWithShape="1">
          <a:blip r:embed="rId7">
            <a:alphaModFix/>
          </a:blip>
          <a:srcRect b="0" l="0" r="0" t="0"/>
          <a:stretch/>
        </p:blipFill>
        <p:spPr>
          <a:xfrm>
            <a:off x="670033" y="3176250"/>
            <a:ext cx="1176900" cy="1257950"/>
          </a:xfrm>
          <a:prstGeom prst="rect">
            <a:avLst/>
          </a:prstGeom>
          <a:noFill/>
          <a:ln>
            <a:noFill/>
          </a:ln>
        </p:spPr>
      </p:pic>
      <p:sp>
        <p:nvSpPr>
          <p:cNvPr id="139" name="Google Shape;139;p6"/>
          <p:cNvSpPr txBox="1"/>
          <p:nvPr/>
        </p:nvSpPr>
        <p:spPr>
          <a:xfrm>
            <a:off x="2039131" y="2985065"/>
            <a:ext cx="30000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chemeClr val="lt1"/>
                </a:solidFill>
                <a:latin typeface="EB Garamond"/>
                <a:ea typeface="EB Garamond"/>
                <a:cs typeface="EB Garamond"/>
                <a:sym typeface="EB Garamond"/>
              </a:rPr>
              <a:t>PowerBin</a:t>
            </a:r>
            <a:r>
              <a:rPr b="0" i="0" lang="en" sz="1000" u="none" cap="none" strike="noStrike">
                <a:solidFill>
                  <a:schemeClr val="lt1"/>
                </a:solidFill>
                <a:latin typeface="EB Garamond"/>
                <a:ea typeface="EB Garamond"/>
                <a:cs typeface="EB Garamond"/>
                <a:sym typeface="EB Garamond"/>
              </a:rPr>
              <a:t>: Fast Adaptive Data Binning by </a:t>
            </a:r>
            <a:r>
              <a:rPr b="1" i="0" lang="en" sz="1000" u="none" cap="none" strike="noStrike">
                <a:solidFill>
                  <a:schemeClr val="lt1"/>
                </a:solidFill>
                <a:latin typeface="EB Garamond"/>
                <a:ea typeface="EB Garamond"/>
                <a:cs typeface="EB Garamond"/>
                <a:sym typeface="EB Garamond"/>
              </a:rPr>
              <a:t>Cappellari (2025)</a:t>
            </a:r>
            <a:endParaRPr b="0" i="0" sz="900" u="none" cap="none" strike="noStrike">
              <a:solidFill>
                <a:srgbClr val="000000"/>
              </a:solidFill>
              <a:latin typeface="Arial"/>
              <a:ea typeface="Arial"/>
              <a:cs typeface="Arial"/>
              <a:sym typeface="Arial"/>
            </a:endParaRPr>
          </a:p>
        </p:txBody>
      </p:sp>
      <p:sp>
        <p:nvSpPr>
          <p:cNvPr id="140" name="Google Shape;140;p6"/>
          <p:cNvSpPr/>
          <p:nvPr/>
        </p:nvSpPr>
        <p:spPr>
          <a:xfrm flipH="1" rot="5400000">
            <a:off x="968606" y="2412515"/>
            <a:ext cx="860400" cy="492600"/>
          </a:xfrm>
          <a:prstGeom prst="bentUpArrow">
            <a:avLst>
              <a:gd fmla="val 22650" name="adj1"/>
              <a:gd fmla="val 25000" name="adj2"/>
              <a:gd fmla="val 30040" name="adj3"/>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6"/>
          <p:cNvSpPr/>
          <p:nvPr/>
        </p:nvSpPr>
        <p:spPr>
          <a:xfrm rot="5400000">
            <a:off x="6682306" y="3421965"/>
            <a:ext cx="472800" cy="275100"/>
          </a:xfrm>
          <a:prstGeom prst="stripedRightArrow">
            <a:avLst>
              <a:gd fmla="val 50000" name="adj1"/>
              <a:gd fmla="val 50000" name="adj2"/>
            </a:avLst>
          </a:prstGeom>
          <a:solidFill>
            <a:schemeClr val="l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42" name="Google Shape;142;p6"/>
          <p:cNvSpPr txBox="1"/>
          <p:nvPr/>
        </p:nvSpPr>
        <p:spPr>
          <a:xfrm>
            <a:off x="6175606" y="3827965"/>
            <a:ext cx="22404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1620" u="none" cap="none" strike="noStrike">
                <a:solidFill>
                  <a:srgbClr val="FFD966"/>
                </a:solidFill>
                <a:latin typeface="Big Shoulders"/>
                <a:ea typeface="Big Shoulders"/>
                <a:cs typeface="Big Shoulders"/>
                <a:sym typeface="Big Shoulders"/>
              </a:rPr>
              <a:t>Various Spectral and Spatial properties </a:t>
            </a:r>
            <a:endParaRPr b="1" i="0" sz="1620" u="none" cap="none" strike="noStrike">
              <a:solidFill>
                <a:srgbClr val="FFD966"/>
              </a:solidFill>
              <a:latin typeface="Big Shoulders"/>
              <a:ea typeface="Big Shoulders"/>
              <a:cs typeface="Big Shoulders"/>
              <a:sym typeface="Big Shoulders"/>
            </a:endParaRPr>
          </a:p>
          <a:p>
            <a:pPr indent="0" lvl="0" marL="0" marR="0" rtl="0" algn="l">
              <a:lnSpc>
                <a:spcPct val="100000"/>
              </a:lnSpc>
              <a:spcBef>
                <a:spcPts val="0"/>
              </a:spcBef>
              <a:spcAft>
                <a:spcPts val="0"/>
              </a:spcAft>
              <a:buClr>
                <a:srgbClr val="000000"/>
              </a:buClr>
              <a:buSzPts val="2920"/>
              <a:buFont typeface="Arial"/>
              <a:buNone/>
            </a:pPr>
            <a:r>
              <a:rPr b="1" i="0" lang="en" sz="1620" u="none" cap="none" strike="noStrike">
                <a:solidFill>
                  <a:srgbClr val="FFD966"/>
                </a:solidFill>
                <a:latin typeface="Big Shoulders"/>
                <a:ea typeface="Big Shoulders"/>
                <a:cs typeface="Big Shoulders"/>
                <a:sym typeface="Big Shoulders"/>
              </a:rPr>
              <a:t>(2D property Maps)</a:t>
            </a:r>
            <a:endParaRPr b="1" i="0" sz="1620" u="none" cap="none" strike="noStrike">
              <a:solidFill>
                <a:srgbClr val="FFD966"/>
              </a:solidFill>
              <a:latin typeface="Big Shoulders"/>
              <a:ea typeface="Big Shoulders"/>
              <a:cs typeface="Big Shoulders"/>
              <a:sym typeface="Big Shoulder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g3e5250b8ade_0_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148" name="Google Shape;148;g3e5250b8ade_0_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149" name="Google Shape;149;g3e5250b8ade_0_2"/>
          <p:cNvSpPr/>
          <p:nvPr/>
        </p:nvSpPr>
        <p:spPr>
          <a:xfrm>
            <a:off x="211500" y="199350"/>
            <a:ext cx="8721000" cy="4744800"/>
          </a:xfrm>
          <a:prstGeom prst="roundRect">
            <a:avLst>
              <a:gd fmla="val 1760" name="adj"/>
            </a:avLst>
          </a:prstGeom>
          <a:solidFill>
            <a:srgbClr val="000000">
              <a:alpha val="6902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g3e5250b8ade_0_2"/>
          <p:cNvSpPr txBox="1"/>
          <p:nvPr/>
        </p:nvSpPr>
        <p:spPr>
          <a:xfrm>
            <a:off x="353475" y="865325"/>
            <a:ext cx="50694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a:p>
            <a:pPr indent="-342900" lvl="0" marL="457200" marR="0" rtl="0" algn="l">
              <a:lnSpc>
                <a:spcPct val="100000"/>
              </a:lnSpc>
              <a:spcBef>
                <a:spcPts val="0"/>
              </a:spcBef>
              <a:spcAft>
                <a:spcPts val="0"/>
              </a:spcAft>
              <a:buClr>
                <a:schemeClr val="lt1"/>
              </a:buClr>
              <a:buSzPts val="1800"/>
              <a:buFont typeface="EB Garamond"/>
              <a:buChar char="●"/>
            </a:pPr>
            <a:r>
              <a:rPr b="0" i="0" lang="en" sz="1800" u="none" cap="none" strike="noStrike">
                <a:solidFill>
                  <a:schemeClr val="lt1"/>
                </a:solidFill>
                <a:latin typeface="EB Garamond"/>
                <a:ea typeface="EB Garamond"/>
                <a:cs typeface="EB Garamond"/>
                <a:sym typeface="EB Garamond"/>
              </a:rPr>
              <a:t>Known to have hosted many (</a:t>
            </a:r>
            <a:r>
              <a:rPr lang="en" sz="1800">
                <a:solidFill>
                  <a:schemeClr val="lt1"/>
                </a:solidFill>
                <a:latin typeface="EB Garamond"/>
                <a:ea typeface="EB Garamond"/>
                <a:cs typeface="EB Garamond"/>
                <a:sym typeface="EB Garamond"/>
              </a:rPr>
              <a:t>~</a:t>
            </a:r>
            <a:r>
              <a:rPr b="0" i="0" lang="en" sz="1800" u="none" cap="none" strike="noStrike">
                <a:solidFill>
                  <a:schemeClr val="lt1"/>
                </a:solidFill>
                <a:latin typeface="EB Garamond"/>
                <a:ea typeface="EB Garamond"/>
                <a:cs typeface="EB Garamond"/>
                <a:sym typeface="EB Garamond"/>
              </a:rPr>
              <a:t>204) Young Massive Clusters and core-collapse supernovae (CCSNe):</a:t>
            </a:r>
            <a:r>
              <a:rPr lang="en" sz="1800">
                <a:solidFill>
                  <a:schemeClr val="lt1"/>
                </a:solidFill>
                <a:latin typeface="EB Garamond"/>
                <a:ea typeface="EB Garamond"/>
                <a:cs typeface="EB Garamond"/>
                <a:sym typeface="EB Garamond"/>
              </a:rPr>
              <a:t> </a:t>
            </a:r>
            <a:r>
              <a:rPr b="0" i="0" lang="en" sz="1800" u="none" cap="none" strike="noStrike">
                <a:solidFill>
                  <a:schemeClr val="lt1"/>
                </a:solidFill>
                <a:latin typeface="EB Garamond"/>
                <a:ea typeface="EB Garamond"/>
                <a:cs typeface="EB Garamond"/>
                <a:sym typeface="EB Garamond"/>
              </a:rPr>
              <a:t>SN 2004ip, SN 2012</a:t>
            </a:r>
            <a:r>
              <a:rPr lang="en" sz="1800">
                <a:solidFill>
                  <a:schemeClr val="lt1"/>
                </a:solidFill>
                <a:latin typeface="EB Garamond"/>
                <a:ea typeface="EB Garamond"/>
                <a:cs typeface="EB Garamond"/>
                <a:sym typeface="EB Garamond"/>
              </a:rPr>
              <a:t>iz</a:t>
            </a:r>
            <a:r>
              <a:rPr b="0" i="0" lang="en" sz="1800" u="none" cap="none" strike="noStrike">
                <a:solidFill>
                  <a:schemeClr val="lt1"/>
                </a:solidFill>
                <a:latin typeface="EB Garamond"/>
                <a:ea typeface="EB Garamond"/>
                <a:cs typeface="EB Garamond"/>
                <a:sym typeface="EB Garamond"/>
              </a:rPr>
              <a:t>, and SN 2013if.</a:t>
            </a:r>
            <a:endParaRPr b="0" i="0" sz="1800" u="none" cap="none" strike="noStrike">
              <a:solidFill>
                <a:schemeClr val="lt1"/>
              </a:solidFill>
              <a:latin typeface="EB Garamond"/>
              <a:ea typeface="EB Garamond"/>
              <a:cs typeface="EB Garamond"/>
              <a:sym typeface="EB Garamond"/>
            </a:endParaRPr>
          </a:p>
        </p:txBody>
      </p:sp>
      <p:sp>
        <p:nvSpPr>
          <p:cNvPr id="151" name="Google Shape;151;g3e5250b8ade_0_2"/>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lang="en" sz="2920">
                <a:solidFill>
                  <a:srgbClr val="FFD966"/>
                </a:solidFill>
                <a:latin typeface="Big Shoulders"/>
                <a:ea typeface="Big Shoulders"/>
                <a:cs typeface="Big Shoulders"/>
                <a:sym typeface="Big Shoulders"/>
              </a:rPr>
              <a:t>The case of </a:t>
            </a:r>
            <a:r>
              <a:rPr b="1" i="0" lang="en" sz="2920" u="none" cap="none" strike="noStrike">
                <a:solidFill>
                  <a:srgbClr val="FFD966"/>
                </a:solidFill>
                <a:latin typeface="Big Shoulders"/>
                <a:ea typeface="Big Shoulders"/>
                <a:cs typeface="Big Shoulders"/>
                <a:sym typeface="Big Shoulders"/>
              </a:rPr>
              <a:t>IRAS 18293-3413:</a:t>
            </a:r>
            <a:endParaRPr b="1" i="0" sz="2920" u="none" cap="none" strike="noStrike">
              <a:solidFill>
                <a:srgbClr val="FFD966"/>
              </a:solidFill>
              <a:latin typeface="Big Shoulders"/>
              <a:ea typeface="Big Shoulders"/>
              <a:cs typeface="Big Shoulders"/>
              <a:sym typeface="Big Shoulders"/>
            </a:endParaRPr>
          </a:p>
        </p:txBody>
      </p:sp>
      <p:sp>
        <p:nvSpPr>
          <p:cNvPr id="152" name="Google Shape;152;g3e5250b8ade_0_2"/>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g3e5250b8ade_0_2"/>
          <p:cNvSpPr/>
          <p:nvPr/>
        </p:nvSpPr>
        <p:spPr>
          <a:xfrm>
            <a:off x="1610925" y="2359925"/>
            <a:ext cx="3405571" cy="2208952"/>
          </a:xfrm>
          <a:custGeom>
            <a:rect b="b" l="l" r="r" t="t"/>
            <a:pathLst>
              <a:path extrusionOk="0" h="2306999" w="3661904">
                <a:moveTo>
                  <a:pt x="0" y="0"/>
                </a:moveTo>
                <a:lnTo>
                  <a:pt x="3661904" y="0"/>
                </a:lnTo>
                <a:lnTo>
                  <a:pt x="3661904" y="2307000"/>
                </a:lnTo>
                <a:lnTo>
                  <a:pt x="0" y="2307000"/>
                </a:lnTo>
                <a:lnTo>
                  <a:pt x="0" y="0"/>
                </a:lnTo>
                <a:close/>
              </a:path>
            </a:pathLst>
          </a:custGeom>
          <a:blipFill rotWithShape="1">
            <a:blip r:embed="rId3">
              <a:alphaModFix/>
            </a:blip>
            <a:stretch>
              <a:fillRect b="0" l="0" r="0" t="0"/>
            </a:stretch>
          </a:blipFill>
          <a:ln cap="sq" cmpd="sng" w="38100">
            <a:solidFill>
              <a:srgbClr val="C0B59F"/>
            </a:solidFill>
            <a:prstDash val="solid"/>
            <a:miter lim="8000"/>
            <a:headEnd len="sm" w="sm" type="none"/>
            <a:tailEnd len="sm" w="sm" type="none"/>
          </a:ln>
        </p:spPr>
      </p:sp>
      <p:pic>
        <p:nvPicPr>
          <p:cNvPr id="154" name="Google Shape;154;g3e5250b8ade_0_2"/>
          <p:cNvPicPr preferRelativeResize="0"/>
          <p:nvPr/>
        </p:nvPicPr>
        <p:blipFill>
          <a:blip r:embed="rId4">
            <a:alphaModFix/>
          </a:blip>
          <a:stretch>
            <a:fillRect/>
          </a:stretch>
        </p:blipFill>
        <p:spPr>
          <a:xfrm>
            <a:off x="5310175" y="865325"/>
            <a:ext cx="3522125" cy="3670275"/>
          </a:xfrm>
          <a:prstGeom prst="rect">
            <a:avLst/>
          </a:prstGeom>
          <a:noFill/>
          <a:ln>
            <a:noFill/>
          </a:ln>
        </p:spPr>
      </p:pic>
      <p:sp>
        <p:nvSpPr>
          <p:cNvPr id="155" name="Google Shape;155;g3e5250b8ade_0_2"/>
          <p:cNvSpPr txBox="1"/>
          <p:nvPr/>
        </p:nvSpPr>
        <p:spPr>
          <a:xfrm>
            <a:off x="1561892" y="4633646"/>
            <a:ext cx="3574500" cy="150900"/>
          </a:xfrm>
          <a:prstGeom prst="rect">
            <a:avLst/>
          </a:prstGeom>
          <a:noFill/>
          <a:ln>
            <a:noFill/>
          </a:ln>
        </p:spPr>
        <p:txBody>
          <a:bodyPr anchorCtr="0" anchor="t" bIns="0" lIns="0" spcFirstLastPara="1" rIns="0" wrap="square" tIns="0">
            <a:spAutoFit/>
          </a:bodyPr>
          <a:lstStyle/>
          <a:p>
            <a:pPr indent="0" lvl="0" marL="0" marR="0" rtl="0" algn="l">
              <a:lnSpc>
                <a:spcPct val="150051"/>
              </a:lnSpc>
              <a:spcBef>
                <a:spcPts val="0"/>
              </a:spcBef>
              <a:spcAft>
                <a:spcPts val="0"/>
              </a:spcAft>
              <a:buNone/>
            </a:pPr>
            <a:r>
              <a:rPr b="0" i="1" lang="en" sz="981" u="none" cap="none" strike="noStrike">
                <a:solidFill>
                  <a:srgbClr val="FFFFFF"/>
                </a:solidFill>
                <a:latin typeface="Roboto"/>
                <a:ea typeface="Roboto"/>
                <a:cs typeface="Roboto"/>
                <a:sym typeface="Roboto"/>
              </a:rPr>
              <a:t>Young Massive Cluster</a:t>
            </a:r>
            <a:r>
              <a:rPr i="1" lang="en" sz="981">
                <a:solidFill>
                  <a:srgbClr val="FFFFFF"/>
                </a:solidFill>
                <a:latin typeface="Roboto"/>
                <a:ea typeface="Roboto"/>
                <a:cs typeface="Roboto"/>
                <a:sym typeface="Roboto"/>
              </a:rPr>
              <a:t> sites</a:t>
            </a:r>
            <a:r>
              <a:rPr b="0" i="1" lang="en" sz="981" u="none" cap="none" strike="noStrike">
                <a:solidFill>
                  <a:srgbClr val="FFFFFF"/>
                </a:solidFill>
                <a:latin typeface="Roboto"/>
                <a:ea typeface="Roboto"/>
                <a:cs typeface="Roboto"/>
                <a:sym typeface="Roboto"/>
              </a:rPr>
              <a:t> in IRAS 18293-3413</a:t>
            </a:r>
            <a:endParaRPr/>
          </a:p>
        </p:txBody>
      </p:sp>
      <p:sp>
        <p:nvSpPr>
          <p:cNvPr id="156" name="Google Shape;156;g3e5250b8ade_0_2"/>
          <p:cNvSpPr txBox="1"/>
          <p:nvPr/>
        </p:nvSpPr>
        <p:spPr>
          <a:xfrm>
            <a:off x="6954726" y="4568871"/>
            <a:ext cx="2859900" cy="148800"/>
          </a:xfrm>
          <a:prstGeom prst="rect">
            <a:avLst/>
          </a:prstGeom>
          <a:noFill/>
          <a:ln>
            <a:noFill/>
          </a:ln>
        </p:spPr>
        <p:txBody>
          <a:bodyPr anchorCtr="0" anchor="t" bIns="0" lIns="0" spcFirstLastPara="1" rIns="0" wrap="square" tIns="0">
            <a:spAutoFit/>
          </a:bodyPr>
          <a:lstStyle/>
          <a:p>
            <a:pPr indent="0" lvl="0" marL="0" marR="0" rtl="0" algn="l">
              <a:lnSpc>
                <a:spcPct val="150051"/>
              </a:lnSpc>
              <a:spcBef>
                <a:spcPts val="0"/>
              </a:spcBef>
              <a:spcAft>
                <a:spcPts val="0"/>
              </a:spcAft>
              <a:buNone/>
            </a:pPr>
            <a:r>
              <a:rPr i="1" lang="en" sz="967">
                <a:solidFill>
                  <a:srgbClr val="FFFFFF"/>
                </a:solidFill>
                <a:latin typeface="Roboto"/>
                <a:ea typeface="Roboto"/>
                <a:cs typeface="Roboto"/>
                <a:sym typeface="Roboto"/>
              </a:rPr>
              <a:t>SNe sites in IRAS 18293-3413</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162" name="Google Shape;162;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163" name="Google Shape;163;p5"/>
          <p:cNvSpPr/>
          <p:nvPr/>
        </p:nvSpPr>
        <p:spPr>
          <a:xfrm>
            <a:off x="21150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5"/>
          <p:cNvSpPr txBox="1"/>
          <p:nvPr/>
        </p:nvSpPr>
        <p:spPr>
          <a:xfrm>
            <a:off x="353475" y="865325"/>
            <a:ext cx="50694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a:p>
            <a:pPr indent="-342900" lvl="0" marL="457200" marR="0" rtl="0" algn="l">
              <a:lnSpc>
                <a:spcPct val="100000"/>
              </a:lnSpc>
              <a:spcBef>
                <a:spcPts val="0"/>
              </a:spcBef>
              <a:spcAft>
                <a:spcPts val="0"/>
              </a:spcAft>
              <a:buClr>
                <a:schemeClr val="lt1"/>
              </a:buClr>
              <a:buSzPts val="1800"/>
              <a:buFont typeface="EB Garamond"/>
              <a:buChar char="●"/>
            </a:pPr>
            <a:r>
              <a:rPr b="0" i="0" lang="en" sz="1800" u="none" cap="none" strike="noStrike">
                <a:solidFill>
                  <a:schemeClr val="lt1"/>
                </a:solidFill>
                <a:latin typeface="EB Garamond"/>
                <a:ea typeface="EB Garamond"/>
                <a:cs typeface="EB Garamond"/>
                <a:sym typeface="EB Garamond"/>
              </a:rPr>
              <a:t>Known to have hosted many Young Massive Clusters and core-collapse supernovae (CCSNe): </a:t>
            </a:r>
            <a:endParaRPr b="0" i="0" sz="1800" u="none" cap="none" strike="noStrike">
              <a:solidFill>
                <a:schemeClr val="lt1"/>
              </a:solidFill>
              <a:latin typeface="EB Garamond"/>
              <a:ea typeface="EB Garamond"/>
              <a:cs typeface="EB Garamond"/>
              <a:sym typeface="EB Garamond"/>
            </a:endParaRPr>
          </a:p>
          <a:p>
            <a:pPr indent="-342900" lvl="1" marL="914400" marR="0" rtl="0" algn="l">
              <a:lnSpc>
                <a:spcPct val="100000"/>
              </a:lnSpc>
              <a:spcBef>
                <a:spcPts val="0"/>
              </a:spcBef>
              <a:spcAft>
                <a:spcPts val="0"/>
              </a:spcAft>
              <a:buClr>
                <a:schemeClr val="lt1"/>
              </a:buClr>
              <a:buSzPts val="1800"/>
              <a:buFont typeface="EB Garamond"/>
              <a:buChar char="○"/>
            </a:pPr>
            <a:r>
              <a:rPr b="0" i="0" lang="en" sz="1800" u="none" cap="none" strike="noStrike">
                <a:solidFill>
                  <a:schemeClr val="lt1"/>
                </a:solidFill>
                <a:latin typeface="EB Garamond"/>
                <a:ea typeface="EB Garamond"/>
                <a:cs typeface="EB Garamond"/>
                <a:sym typeface="EB Garamond"/>
              </a:rPr>
              <a:t>SN 2004ip, SN 2012</a:t>
            </a:r>
            <a:r>
              <a:rPr lang="en" sz="1800">
                <a:solidFill>
                  <a:schemeClr val="lt1"/>
                </a:solidFill>
                <a:latin typeface="EB Garamond"/>
                <a:ea typeface="EB Garamond"/>
                <a:cs typeface="EB Garamond"/>
                <a:sym typeface="EB Garamond"/>
              </a:rPr>
              <a:t>iz</a:t>
            </a:r>
            <a:r>
              <a:rPr b="0" i="0" lang="en" sz="1800" u="none" cap="none" strike="noStrike">
                <a:solidFill>
                  <a:schemeClr val="lt1"/>
                </a:solidFill>
                <a:latin typeface="EB Garamond"/>
                <a:ea typeface="EB Garamond"/>
                <a:cs typeface="EB Garamond"/>
                <a:sym typeface="EB Garamond"/>
              </a:rPr>
              <a:t>, and SN 2013if.</a:t>
            </a:r>
            <a:endParaRPr b="0" i="0" sz="1800" u="none" cap="none" strike="noStrike">
              <a:solidFill>
                <a:schemeClr val="lt1"/>
              </a:solidFill>
              <a:latin typeface="EB Garamond"/>
              <a:ea typeface="EB Garamond"/>
              <a:cs typeface="EB Garamond"/>
              <a:sym typeface="EB Garamond"/>
            </a:endParaRPr>
          </a:p>
        </p:txBody>
      </p:sp>
      <p:sp>
        <p:nvSpPr>
          <p:cNvPr id="165" name="Google Shape;165;p5"/>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lang="en" sz="2920">
                <a:solidFill>
                  <a:srgbClr val="FFD966"/>
                </a:solidFill>
                <a:latin typeface="Big Shoulders"/>
                <a:ea typeface="Big Shoulders"/>
                <a:cs typeface="Big Shoulders"/>
                <a:sym typeface="Big Shoulders"/>
              </a:rPr>
              <a:t>The case of </a:t>
            </a:r>
            <a:r>
              <a:rPr b="1" i="0" lang="en" sz="2920" u="none" cap="none" strike="noStrike">
                <a:solidFill>
                  <a:srgbClr val="FFD966"/>
                </a:solidFill>
                <a:latin typeface="Big Shoulders"/>
                <a:ea typeface="Big Shoulders"/>
                <a:cs typeface="Big Shoulders"/>
                <a:sym typeface="Big Shoulders"/>
              </a:rPr>
              <a:t>IRAS 18293-3413:</a:t>
            </a:r>
            <a:endParaRPr b="1" i="0" sz="2920" u="none" cap="none" strike="noStrike">
              <a:solidFill>
                <a:srgbClr val="FFD966"/>
              </a:solidFill>
              <a:latin typeface="Big Shoulders"/>
              <a:ea typeface="Big Shoulders"/>
              <a:cs typeface="Big Shoulders"/>
              <a:sym typeface="Big Shoulders"/>
            </a:endParaRPr>
          </a:p>
        </p:txBody>
      </p:sp>
      <p:sp>
        <p:nvSpPr>
          <p:cNvPr id="166" name="Google Shape;166;p5"/>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7" name="Google Shape;167;p5" title="IRAS_18293_collapsed_image_full_FOV.png"/>
          <p:cNvPicPr preferRelativeResize="0"/>
          <p:nvPr/>
        </p:nvPicPr>
        <p:blipFill rotWithShape="1">
          <a:blip r:embed="rId3">
            <a:alphaModFix/>
          </a:blip>
          <a:srcRect b="0" l="0" r="0" t="0"/>
          <a:stretch/>
        </p:blipFill>
        <p:spPr>
          <a:xfrm>
            <a:off x="5478675" y="827750"/>
            <a:ext cx="3307628" cy="3212374"/>
          </a:xfrm>
          <a:prstGeom prst="rect">
            <a:avLst/>
          </a:prstGeom>
          <a:noFill/>
          <a:ln cap="flat" cmpd="sng" w="19050">
            <a:solidFill>
              <a:srgbClr val="F1C232"/>
            </a:solidFill>
            <a:prstDash val="solid"/>
            <a:round/>
            <a:headEnd len="sm" w="sm" type="none"/>
            <a:tailEnd len="sm" w="sm" type="none"/>
          </a:ln>
        </p:spPr>
      </p:pic>
      <p:pic>
        <p:nvPicPr>
          <p:cNvPr id="168" name="Google Shape;168;p5" title="IRAS_18293_collapsed_image_stamp.png"/>
          <p:cNvPicPr preferRelativeResize="0"/>
          <p:nvPr/>
        </p:nvPicPr>
        <p:blipFill rotWithShape="1">
          <a:blip r:embed="rId4">
            <a:alphaModFix/>
          </a:blip>
          <a:srcRect b="0" l="0" r="0" t="0"/>
          <a:stretch/>
        </p:blipFill>
        <p:spPr>
          <a:xfrm>
            <a:off x="2686475" y="2948151"/>
            <a:ext cx="2006825" cy="1917625"/>
          </a:xfrm>
          <a:prstGeom prst="rect">
            <a:avLst/>
          </a:prstGeom>
          <a:noFill/>
          <a:ln cap="flat" cmpd="sng" w="19050">
            <a:solidFill>
              <a:srgbClr val="0000FF"/>
            </a:solidFill>
            <a:prstDash val="solid"/>
            <a:round/>
            <a:headEnd len="sm" w="sm" type="none"/>
            <a:tailEnd len="sm" w="sm" type="none"/>
          </a:ln>
        </p:spPr>
      </p:pic>
      <p:cxnSp>
        <p:nvCxnSpPr>
          <p:cNvPr id="169" name="Google Shape;169;p5"/>
          <p:cNvCxnSpPr/>
          <p:nvPr/>
        </p:nvCxnSpPr>
        <p:spPr>
          <a:xfrm flipH="1">
            <a:off x="4679225" y="1896475"/>
            <a:ext cx="2311200" cy="1042800"/>
          </a:xfrm>
          <a:prstGeom prst="straightConnector1">
            <a:avLst/>
          </a:prstGeom>
          <a:noFill/>
          <a:ln cap="flat" cmpd="sng" w="19050">
            <a:solidFill>
              <a:srgbClr val="0000FF"/>
            </a:solidFill>
            <a:prstDash val="solid"/>
            <a:round/>
            <a:headEnd len="sm" w="sm" type="none"/>
            <a:tailEnd len="sm" w="sm" type="none"/>
          </a:ln>
        </p:spPr>
      </p:cxnSp>
      <p:cxnSp>
        <p:nvCxnSpPr>
          <p:cNvPr id="170" name="Google Shape;170;p5"/>
          <p:cNvCxnSpPr/>
          <p:nvPr/>
        </p:nvCxnSpPr>
        <p:spPr>
          <a:xfrm flipH="1">
            <a:off x="4698500" y="2656075"/>
            <a:ext cx="3012900" cy="2208300"/>
          </a:xfrm>
          <a:prstGeom prst="straightConnector1">
            <a:avLst/>
          </a:prstGeom>
          <a:noFill/>
          <a:ln cap="flat" cmpd="sng" w="19050">
            <a:solidFill>
              <a:srgbClr val="0000FF"/>
            </a:solidFill>
            <a:prstDash val="solid"/>
            <a:round/>
            <a:headEnd len="sm" w="sm" type="none"/>
            <a:tailEnd len="sm" w="sm"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7"/>
          <p:cNvSpPr/>
          <p:nvPr/>
        </p:nvSpPr>
        <p:spPr>
          <a:xfrm>
            <a:off x="311700" y="292625"/>
            <a:ext cx="8520600" cy="4587300"/>
          </a:xfrm>
          <a:prstGeom prst="roundRect">
            <a:avLst>
              <a:gd fmla="val 716"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7"/>
          <p:cNvSpPr txBox="1"/>
          <p:nvPr/>
        </p:nvSpPr>
        <p:spPr>
          <a:xfrm>
            <a:off x="282550" y="4176175"/>
            <a:ext cx="8646300" cy="798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rPr b="1" i="1" lang="en" sz="1300" u="none" cap="none" strike="noStrike">
                <a:solidFill>
                  <a:schemeClr val="lt1"/>
                </a:solidFill>
                <a:latin typeface="EB Garamond"/>
                <a:ea typeface="EB Garamond"/>
                <a:cs typeface="EB Garamond"/>
                <a:sym typeface="EB Garamond"/>
              </a:rPr>
              <a:t>Fig. : </a:t>
            </a:r>
            <a:r>
              <a:rPr b="0" i="1" lang="en" sz="1300" u="none" cap="none" strike="noStrike">
                <a:solidFill>
                  <a:schemeClr val="lt1"/>
                </a:solidFill>
                <a:latin typeface="EB Garamond"/>
                <a:ea typeface="EB Garamond"/>
                <a:cs typeface="EB Garamond"/>
                <a:sym typeface="EB Garamond"/>
              </a:rPr>
              <a:t>Spectral fitting results of the spectrum (in observed wavelengths) of a bin in the outer regions, composed of 26 spaxels, showcasing both absorption and emission features, and its fitted emission lines. Spectrum in observed wavelengths is shown in  black, the continuum fit in red and the superimposed emission line fits in blue. Note the masked region between 5800- 5970 Å due to the NaD laser</a:t>
            </a:r>
            <a:endParaRPr b="0" i="1" sz="1300" u="none" cap="none" strike="noStrike">
              <a:solidFill>
                <a:schemeClr val="lt1"/>
              </a:solidFill>
              <a:latin typeface="EB Garamond"/>
              <a:ea typeface="EB Garamond"/>
              <a:cs typeface="EB Garamond"/>
              <a:sym typeface="EB Garamond"/>
            </a:endParaRPr>
          </a:p>
        </p:txBody>
      </p:sp>
      <p:sp>
        <p:nvSpPr>
          <p:cNvPr id="177" name="Google Shape;177;p7"/>
          <p:cNvSpPr/>
          <p:nvPr/>
        </p:nvSpPr>
        <p:spPr>
          <a:xfrm>
            <a:off x="150" y="865325"/>
            <a:ext cx="9144000" cy="3361500"/>
          </a:xfrm>
          <a:prstGeom prst="rect">
            <a:avLst/>
          </a:prstGeom>
          <a:solidFill>
            <a:srgbClr val="FFD966">
              <a:alpha val="70196"/>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7"/>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9" name="Google Shape;179;p7"/>
          <p:cNvPicPr preferRelativeResize="0"/>
          <p:nvPr/>
        </p:nvPicPr>
        <p:blipFill rotWithShape="1">
          <a:blip r:embed="rId3">
            <a:alphaModFix/>
          </a:blip>
          <a:srcRect b="54172" l="3390" r="0" t="0"/>
          <a:stretch/>
        </p:blipFill>
        <p:spPr>
          <a:xfrm>
            <a:off x="206355" y="1707925"/>
            <a:ext cx="4610951" cy="1625650"/>
          </a:xfrm>
          <a:prstGeom prst="rect">
            <a:avLst/>
          </a:prstGeom>
          <a:solidFill>
            <a:srgbClr val="FFD966">
              <a:alpha val="70196"/>
            </a:srgbClr>
          </a:solidFill>
          <a:ln cap="flat" cmpd="sng" w="19050">
            <a:solidFill>
              <a:srgbClr val="F1C232"/>
            </a:solidFill>
            <a:prstDash val="solid"/>
            <a:round/>
            <a:headEnd len="sm" w="sm" type="none"/>
            <a:tailEnd len="sm" w="sm" type="none"/>
          </a:ln>
        </p:spPr>
      </p:pic>
      <p:pic>
        <p:nvPicPr>
          <p:cNvPr id="180" name="Google Shape;180;p7"/>
          <p:cNvPicPr preferRelativeResize="0"/>
          <p:nvPr/>
        </p:nvPicPr>
        <p:blipFill rotWithShape="1">
          <a:blip r:embed="rId4">
            <a:alphaModFix/>
          </a:blip>
          <a:srcRect b="0" l="0" r="0" t="0"/>
          <a:stretch/>
        </p:blipFill>
        <p:spPr>
          <a:xfrm>
            <a:off x="4817296" y="934600"/>
            <a:ext cx="4111551" cy="3172299"/>
          </a:xfrm>
          <a:prstGeom prst="rect">
            <a:avLst/>
          </a:prstGeom>
          <a:solidFill>
            <a:srgbClr val="FFD966">
              <a:alpha val="70196"/>
            </a:srgbClr>
          </a:solidFill>
          <a:ln cap="flat" cmpd="sng" w="19050">
            <a:solidFill>
              <a:srgbClr val="F1C232"/>
            </a:solidFill>
            <a:prstDash val="solid"/>
            <a:round/>
            <a:headEnd len="sm" w="sm" type="none"/>
            <a:tailEnd len="sm" w="sm" type="none"/>
          </a:ln>
        </p:spPr>
      </p:pic>
      <p:sp>
        <p:nvSpPr>
          <p:cNvPr id="181" name="Google Shape;181;p7"/>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Spectral Fitting with pPXF - </a:t>
            </a:r>
            <a:r>
              <a:rPr b="0" i="0" lang="en" sz="2920" u="none" cap="none" strike="noStrike">
                <a:solidFill>
                  <a:srgbClr val="FFD966"/>
                </a:solidFill>
                <a:latin typeface="Big Shoulders"/>
                <a:ea typeface="Big Shoulders"/>
                <a:cs typeface="Big Shoulders"/>
                <a:sym typeface="Big Shoulders"/>
              </a:rPr>
              <a:t>Emission Lines</a:t>
            </a:r>
            <a:endParaRPr b="0" i="0" sz="2920" u="none" cap="none" strike="noStrike">
              <a:solidFill>
                <a:srgbClr val="FFD966"/>
              </a:solidFill>
              <a:latin typeface="Big Shoulders"/>
              <a:ea typeface="Big Shoulders"/>
              <a:cs typeface="Big Shoulders"/>
              <a:sym typeface="Big Shoulder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8"/>
          <p:cNvSpPr/>
          <p:nvPr/>
        </p:nvSpPr>
        <p:spPr>
          <a:xfrm>
            <a:off x="311700" y="292625"/>
            <a:ext cx="8520600" cy="4587300"/>
          </a:xfrm>
          <a:prstGeom prst="roundRect">
            <a:avLst>
              <a:gd fmla="val 716"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8"/>
          <p:cNvSpPr txBox="1"/>
          <p:nvPr/>
        </p:nvSpPr>
        <p:spPr>
          <a:xfrm>
            <a:off x="282550" y="4176175"/>
            <a:ext cx="4289400" cy="379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1" lang="en" sz="1400" u="none" cap="none" strike="noStrike">
                <a:solidFill>
                  <a:schemeClr val="lt1"/>
                </a:solidFill>
                <a:latin typeface="EB Garamond"/>
                <a:ea typeface="EB Garamond"/>
                <a:cs typeface="EB Garamond"/>
                <a:sym typeface="EB Garamond"/>
              </a:rPr>
              <a:t>Gas Velocity:</a:t>
            </a:r>
            <a:r>
              <a:rPr b="0" i="0" lang="en" sz="1400" u="none" cap="none" strike="noStrike">
                <a:solidFill>
                  <a:schemeClr val="lt1"/>
                </a:solidFill>
                <a:latin typeface="EB Garamond"/>
                <a:ea typeface="EB Garamond"/>
                <a:cs typeface="EB Garamond"/>
                <a:sym typeface="EB Garamond"/>
              </a:rPr>
              <a:t> Shows a surprisingly smooth, rotating disk. </a:t>
            </a:r>
            <a:endParaRPr b="0" i="0" sz="1400" u="none" cap="none" strike="noStrike">
              <a:solidFill>
                <a:schemeClr val="lt1"/>
              </a:solidFill>
              <a:latin typeface="EB Garamond"/>
              <a:ea typeface="EB Garamond"/>
              <a:cs typeface="EB Garamond"/>
              <a:sym typeface="EB Garamond"/>
            </a:endParaRPr>
          </a:p>
        </p:txBody>
      </p:sp>
      <p:sp>
        <p:nvSpPr>
          <p:cNvPr id="188" name="Google Shape;188;p8"/>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Galaxy Kinematics</a:t>
            </a:r>
            <a:endParaRPr b="1" i="0" sz="2920" u="none" cap="none" strike="noStrike">
              <a:solidFill>
                <a:srgbClr val="FFD966"/>
              </a:solidFill>
              <a:latin typeface="Big Shoulders"/>
              <a:ea typeface="Big Shoulders"/>
              <a:cs typeface="Big Shoulders"/>
              <a:sym typeface="Big Shoulders"/>
            </a:endParaRPr>
          </a:p>
        </p:txBody>
      </p:sp>
      <p:sp>
        <p:nvSpPr>
          <p:cNvPr id="189" name="Google Shape;189;p8"/>
          <p:cNvSpPr/>
          <p:nvPr/>
        </p:nvSpPr>
        <p:spPr>
          <a:xfrm>
            <a:off x="150" y="865325"/>
            <a:ext cx="9144000" cy="3361500"/>
          </a:xfrm>
          <a:prstGeom prst="rect">
            <a:avLst/>
          </a:prstGeom>
          <a:solidFill>
            <a:srgbClr val="FFD966">
              <a:alpha val="70196"/>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8"/>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1" name="Google Shape;191;p8"/>
          <p:cNvGrpSpPr/>
          <p:nvPr/>
        </p:nvGrpSpPr>
        <p:grpSpPr>
          <a:xfrm>
            <a:off x="1150167" y="984003"/>
            <a:ext cx="6841860" cy="3075443"/>
            <a:chOff x="1390400" y="1100871"/>
            <a:chExt cx="6611132" cy="2971729"/>
          </a:xfrm>
        </p:grpSpPr>
        <p:pic>
          <p:nvPicPr>
            <p:cNvPr id="192" name="Google Shape;192;p8"/>
            <p:cNvPicPr preferRelativeResize="0"/>
            <p:nvPr/>
          </p:nvPicPr>
          <p:blipFill rotWithShape="1">
            <a:blip r:embed="rId3">
              <a:alphaModFix/>
            </a:blip>
            <a:srcRect b="0" l="0" r="0" t="0"/>
            <a:stretch/>
          </p:blipFill>
          <p:spPr>
            <a:xfrm>
              <a:off x="1390400" y="1100871"/>
              <a:ext cx="3146300" cy="2970800"/>
            </a:xfrm>
            <a:prstGeom prst="rect">
              <a:avLst/>
            </a:prstGeom>
            <a:solidFill>
              <a:srgbClr val="FFD966">
                <a:alpha val="70196"/>
              </a:srgbClr>
            </a:solidFill>
            <a:ln cap="flat" cmpd="sng" w="19050">
              <a:solidFill>
                <a:srgbClr val="F1C232"/>
              </a:solidFill>
              <a:prstDash val="solid"/>
              <a:round/>
              <a:headEnd len="sm" w="sm" type="none"/>
              <a:tailEnd len="sm" w="sm" type="none"/>
            </a:ln>
          </p:spPr>
        </p:pic>
        <p:pic>
          <p:nvPicPr>
            <p:cNvPr id="193" name="Google Shape;193;p8"/>
            <p:cNvPicPr preferRelativeResize="0"/>
            <p:nvPr/>
          </p:nvPicPr>
          <p:blipFill rotWithShape="1">
            <a:blip r:embed="rId4">
              <a:alphaModFix/>
            </a:blip>
            <a:srcRect b="0" l="0" r="0" t="0"/>
            <a:stretch/>
          </p:blipFill>
          <p:spPr>
            <a:xfrm>
              <a:off x="4536700" y="1101800"/>
              <a:ext cx="3464832" cy="2970800"/>
            </a:xfrm>
            <a:prstGeom prst="rect">
              <a:avLst/>
            </a:prstGeom>
            <a:solidFill>
              <a:srgbClr val="FFD966">
                <a:alpha val="70196"/>
              </a:srgbClr>
            </a:solidFill>
            <a:ln cap="flat" cmpd="sng" w="19050">
              <a:solidFill>
                <a:srgbClr val="F1C232"/>
              </a:solidFill>
              <a:prstDash val="solid"/>
              <a:round/>
              <a:headEnd len="sm" w="sm" type="none"/>
              <a:tailEnd len="sm" w="sm" type="none"/>
            </a:ln>
          </p:spPr>
        </p:pic>
      </p:grpSp>
      <p:sp>
        <p:nvSpPr>
          <p:cNvPr id="194" name="Google Shape;194;p8"/>
          <p:cNvSpPr txBox="1"/>
          <p:nvPr/>
        </p:nvSpPr>
        <p:spPr>
          <a:xfrm>
            <a:off x="4621350" y="4178125"/>
            <a:ext cx="4289400" cy="379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1" lang="en" sz="1400" u="none" cap="none" strike="noStrike">
                <a:solidFill>
                  <a:schemeClr val="lt1"/>
                </a:solidFill>
                <a:latin typeface="EB Garamond"/>
                <a:ea typeface="EB Garamond"/>
                <a:cs typeface="EB Garamond"/>
                <a:sym typeface="EB Garamond"/>
              </a:rPr>
              <a:t>Stellar Velocity:</a:t>
            </a:r>
            <a:r>
              <a:rPr b="0" i="0" lang="en" sz="1400" u="none" cap="none" strike="noStrike">
                <a:solidFill>
                  <a:schemeClr val="lt1"/>
                </a:solidFill>
                <a:latin typeface="EB Garamond"/>
                <a:ea typeface="EB Garamond"/>
                <a:cs typeface="EB Garamond"/>
                <a:sym typeface="EB Garamond"/>
              </a:rPr>
              <a:t> Follows the gas but is more disturbed. </a:t>
            </a:r>
            <a:endParaRPr b="0" i="0" sz="1400" u="none" cap="none" strike="noStrike">
              <a:solidFill>
                <a:schemeClr val="lt1"/>
              </a:solidFill>
              <a:latin typeface="EB Garamond"/>
              <a:ea typeface="EB Garamond"/>
              <a:cs typeface="EB Garamond"/>
              <a:sym typeface="EB Garamond"/>
            </a:endParaRPr>
          </a:p>
        </p:txBody>
      </p:sp>
      <p:sp>
        <p:nvSpPr>
          <p:cNvPr id="195" name="Google Shape;195;p8"/>
          <p:cNvSpPr txBox="1"/>
          <p:nvPr/>
        </p:nvSpPr>
        <p:spPr>
          <a:xfrm>
            <a:off x="311700" y="4513825"/>
            <a:ext cx="8416800" cy="415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500"/>
              <a:buFont typeface="Arial"/>
              <a:buNone/>
            </a:pPr>
            <a:r>
              <a:rPr b="0" i="0" lang="en" sz="1500" u="none" cap="none" strike="noStrike">
                <a:solidFill>
                  <a:schemeClr val="lt1"/>
                </a:solidFill>
                <a:latin typeface="EB Garamond"/>
                <a:ea typeface="EB Garamond"/>
                <a:cs typeface="EB Garamond"/>
                <a:sym typeface="EB Garamond"/>
              </a:rPr>
              <a:t>Despite its patchy appearance, the galaxy has an underlying ordered rotation.</a:t>
            </a:r>
            <a:endParaRPr b="0" i="0" sz="1500" u="none" cap="none" strike="noStrike">
              <a:solidFill>
                <a:schemeClr val="lt1"/>
              </a:solidFill>
              <a:latin typeface="EB Garamond"/>
              <a:ea typeface="EB Garamond"/>
              <a:cs typeface="EB Garamond"/>
              <a:sym typeface="EB 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Introduction</a:t>
            </a:r>
            <a:endParaRPr/>
          </a:p>
        </p:txBody>
      </p:sp>
      <p:sp>
        <p:nvSpPr>
          <p:cNvPr id="201" name="Google Shape;201;p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t/>
            </a:r>
            <a:endParaRPr/>
          </a:p>
        </p:txBody>
      </p:sp>
      <p:sp>
        <p:nvSpPr>
          <p:cNvPr id="202" name="Google Shape;202;p9"/>
          <p:cNvSpPr/>
          <p:nvPr/>
        </p:nvSpPr>
        <p:spPr>
          <a:xfrm>
            <a:off x="211500" y="199350"/>
            <a:ext cx="8721000" cy="4744800"/>
          </a:xfrm>
          <a:prstGeom prst="roundRect">
            <a:avLst>
              <a:gd fmla="val 1760"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9"/>
          <p:cNvSpPr/>
          <p:nvPr/>
        </p:nvSpPr>
        <p:spPr>
          <a:xfrm>
            <a:off x="2118250" y="1164675"/>
            <a:ext cx="7025700" cy="2540700"/>
          </a:xfrm>
          <a:prstGeom prst="rect">
            <a:avLst/>
          </a:prstGeom>
          <a:solidFill>
            <a:srgbClr val="FFD966">
              <a:alpha val="70196"/>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9"/>
          <p:cNvSpPr txBox="1"/>
          <p:nvPr/>
        </p:nvSpPr>
        <p:spPr>
          <a:xfrm>
            <a:off x="311700" y="292625"/>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Mapping the Dust</a:t>
            </a:r>
            <a:endParaRPr b="1" i="0" sz="2920" u="none" cap="none" strike="noStrike">
              <a:solidFill>
                <a:srgbClr val="FFD966"/>
              </a:solidFill>
              <a:latin typeface="Big Shoulders"/>
              <a:ea typeface="Big Shoulders"/>
              <a:cs typeface="Big Shoulders"/>
              <a:sym typeface="Big Shoulders"/>
            </a:endParaRPr>
          </a:p>
        </p:txBody>
      </p:sp>
      <p:sp>
        <p:nvSpPr>
          <p:cNvPr id="205" name="Google Shape;205;p9"/>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9"/>
          <p:cNvSpPr txBox="1"/>
          <p:nvPr/>
        </p:nvSpPr>
        <p:spPr>
          <a:xfrm>
            <a:off x="363900" y="1062025"/>
            <a:ext cx="17859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en" sz="1500" u="none" cap="none" strike="noStrike">
                <a:solidFill>
                  <a:srgbClr val="D9D9D9"/>
                </a:solidFill>
                <a:latin typeface="EB Garamond Medium"/>
                <a:ea typeface="EB Garamond Medium"/>
                <a:cs typeface="EB Garamond Medium"/>
                <a:sym typeface="EB Garamond Medium"/>
              </a:rPr>
              <a:t>The regions of active star formation are even more dust-obscured (up to 6 magnitudes of extinction in V-band) than the galaxy as a whole. The true nucleus is completely hidden in the optical.</a:t>
            </a:r>
            <a:endParaRPr b="0" i="0" sz="1500" u="none" cap="none" strike="noStrike">
              <a:solidFill>
                <a:srgbClr val="D9D9D9"/>
              </a:solidFill>
              <a:latin typeface="EB Garamond Medium"/>
              <a:ea typeface="EB Garamond Medium"/>
              <a:cs typeface="EB Garamond Medium"/>
              <a:sym typeface="EB Garamond Medium"/>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D9D9D9"/>
              </a:solidFill>
              <a:latin typeface="EB Garamond Medium"/>
              <a:ea typeface="EB Garamond Medium"/>
              <a:cs typeface="EB Garamond Medium"/>
              <a:sym typeface="EB Garamond Medium"/>
            </a:endParaRPr>
          </a:p>
        </p:txBody>
      </p:sp>
      <p:pic>
        <p:nvPicPr>
          <p:cNvPr id="207" name="Google Shape;207;p9"/>
          <p:cNvPicPr preferRelativeResize="0"/>
          <p:nvPr/>
        </p:nvPicPr>
        <p:blipFill rotWithShape="1">
          <a:blip r:embed="rId3">
            <a:alphaModFix/>
          </a:blip>
          <a:srcRect b="0" l="0" r="0" t="0"/>
          <a:stretch/>
        </p:blipFill>
        <p:spPr>
          <a:xfrm>
            <a:off x="2283801" y="1017721"/>
            <a:ext cx="3390574" cy="2807075"/>
          </a:xfrm>
          <a:prstGeom prst="rect">
            <a:avLst/>
          </a:prstGeom>
          <a:solidFill>
            <a:srgbClr val="FFD966">
              <a:alpha val="70196"/>
            </a:srgbClr>
          </a:solidFill>
          <a:ln cap="flat" cmpd="sng" w="19050">
            <a:solidFill>
              <a:srgbClr val="F1C232"/>
            </a:solidFill>
            <a:prstDash val="solid"/>
            <a:round/>
            <a:headEnd len="sm" w="sm" type="none"/>
            <a:tailEnd len="sm" w="sm" type="none"/>
          </a:ln>
        </p:spPr>
      </p:pic>
      <p:pic>
        <p:nvPicPr>
          <p:cNvPr id="208" name="Google Shape;208;p9"/>
          <p:cNvPicPr preferRelativeResize="0"/>
          <p:nvPr/>
        </p:nvPicPr>
        <p:blipFill rotWithShape="1">
          <a:blip r:embed="rId4">
            <a:alphaModFix/>
          </a:blip>
          <a:srcRect b="0" l="0" r="0" t="0"/>
          <a:stretch/>
        </p:blipFill>
        <p:spPr>
          <a:xfrm>
            <a:off x="5848992" y="1017725"/>
            <a:ext cx="3118200" cy="2807075"/>
          </a:xfrm>
          <a:prstGeom prst="rect">
            <a:avLst/>
          </a:prstGeom>
          <a:solidFill>
            <a:srgbClr val="FFD966">
              <a:alpha val="70196"/>
            </a:srgbClr>
          </a:solidFill>
          <a:ln cap="flat" cmpd="sng" w="19050">
            <a:solidFill>
              <a:srgbClr val="F1C232"/>
            </a:solidFill>
            <a:prstDash val="solid"/>
            <a:round/>
            <a:headEnd len="sm" w="sm" type="none"/>
            <a:tailEnd len="sm" w="sm" type="none"/>
          </a:ln>
        </p:spPr>
      </p:pic>
      <p:sp>
        <p:nvSpPr>
          <p:cNvPr id="209" name="Google Shape;209;p9"/>
          <p:cNvSpPr txBox="1"/>
          <p:nvPr/>
        </p:nvSpPr>
        <p:spPr>
          <a:xfrm>
            <a:off x="5909975" y="3816413"/>
            <a:ext cx="3000000" cy="831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1" lang="en" sz="1400" u="none" cap="none" strike="noStrike">
                <a:solidFill>
                  <a:srgbClr val="D9D9D9"/>
                </a:solidFill>
                <a:latin typeface="EB Garamond"/>
                <a:ea typeface="EB Garamond"/>
                <a:cs typeface="EB Garamond"/>
                <a:sym typeface="EB Garamond"/>
              </a:rPr>
              <a:t>Continuum Reddening (Right):</a:t>
            </a:r>
            <a:r>
              <a:rPr b="0" i="0" lang="en" sz="1400" u="none" cap="none" strike="noStrike">
                <a:solidFill>
                  <a:srgbClr val="D9D9D9"/>
                </a:solidFill>
                <a:latin typeface="EB Garamond Medium"/>
                <a:ea typeface="EB Garamond Medium"/>
                <a:cs typeface="EB Garamond Medium"/>
                <a:sym typeface="EB Garamond Medium"/>
              </a:rPr>
              <a:t> </a:t>
            </a:r>
            <a:endParaRPr b="0" i="0" sz="1400" u="none" cap="none" strike="noStrike">
              <a:solidFill>
                <a:srgbClr val="D9D9D9"/>
              </a:solidFill>
              <a:latin typeface="EB Garamond Medium"/>
              <a:ea typeface="EB Garamond Medium"/>
              <a:cs typeface="EB Garamond Medium"/>
              <a:sym typeface="EB Garamond Medium"/>
            </a:endParaRPr>
          </a:p>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D9D9D9"/>
                </a:solidFill>
                <a:latin typeface="EB Garamond Medium"/>
                <a:ea typeface="EB Garamond Medium"/>
                <a:cs typeface="EB Garamond Medium"/>
                <a:sym typeface="EB Garamond Medium"/>
              </a:rPr>
              <a:t>Dust affecting the general starlight. Peaks at the true nucleus.</a:t>
            </a:r>
            <a:endParaRPr b="0" i="0" sz="1400" u="none" cap="none" strike="noStrike">
              <a:solidFill>
                <a:srgbClr val="D9D9D9"/>
              </a:solidFill>
              <a:latin typeface="EB Garamond Medium"/>
              <a:ea typeface="EB Garamond Medium"/>
              <a:cs typeface="EB Garamond Medium"/>
              <a:sym typeface="EB Garamond Medium"/>
            </a:endParaRPr>
          </a:p>
        </p:txBody>
      </p:sp>
      <p:sp>
        <p:nvSpPr>
          <p:cNvPr id="210" name="Google Shape;210;p9"/>
          <p:cNvSpPr txBox="1"/>
          <p:nvPr/>
        </p:nvSpPr>
        <p:spPr>
          <a:xfrm>
            <a:off x="2458050" y="3816425"/>
            <a:ext cx="3000000" cy="831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1" lang="en" sz="1400" u="none" cap="none" strike="noStrike">
                <a:solidFill>
                  <a:srgbClr val="D9D9D9"/>
                </a:solidFill>
                <a:latin typeface="EB Garamond"/>
                <a:ea typeface="EB Garamond"/>
                <a:cs typeface="EB Garamond"/>
                <a:sym typeface="EB Garamond"/>
              </a:rPr>
              <a:t>Balmer Extinction (Left):</a:t>
            </a:r>
            <a:r>
              <a:rPr b="0" i="0" lang="en" sz="1400" u="none" cap="none" strike="noStrike">
                <a:solidFill>
                  <a:srgbClr val="D9D9D9"/>
                </a:solidFill>
                <a:latin typeface="EB Garamond Medium"/>
                <a:ea typeface="EB Garamond Medium"/>
                <a:cs typeface="EB Garamond Medium"/>
                <a:sym typeface="EB Garamond Medium"/>
              </a:rPr>
              <a:t> Dust mixed in with the star-forming regions. Peaks in a thick band south of the nucleus.</a:t>
            </a:r>
            <a:endParaRPr b="0" i="0" sz="1400" u="none" cap="none" strike="noStrike">
              <a:solidFill>
                <a:srgbClr val="D9D9D9"/>
              </a:solidFill>
              <a:latin typeface="EB Garamond Medium"/>
              <a:ea typeface="EB Garamond Medium"/>
              <a:cs typeface="EB Garamond Medium"/>
              <a:sym typeface="EB Garamond Medium"/>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0"/>
          <p:cNvSpPr/>
          <p:nvPr/>
        </p:nvSpPr>
        <p:spPr>
          <a:xfrm>
            <a:off x="311700" y="292625"/>
            <a:ext cx="8520600" cy="4587300"/>
          </a:xfrm>
          <a:prstGeom prst="roundRect">
            <a:avLst>
              <a:gd fmla="val 716" name="adj"/>
            </a:avLst>
          </a:prstGeom>
          <a:solidFill>
            <a:srgbClr val="000000">
              <a:alpha val="69019"/>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10"/>
          <p:cNvSpPr txBox="1"/>
          <p:nvPr/>
        </p:nvSpPr>
        <p:spPr>
          <a:xfrm>
            <a:off x="311700" y="186208"/>
            <a:ext cx="85206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920"/>
              <a:buFont typeface="Arial"/>
              <a:buNone/>
            </a:pPr>
            <a:r>
              <a:rPr b="1" i="0" lang="en" sz="2920" u="none" cap="none" strike="noStrike">
                <a:solidFill>
                  <a:srgbClr val="FFD966"/>
                </a:solidFill>
                <a:latin typeface="Big Shoulders"/>
                <a:ea typeface="Big Shoulders"/>
                <a:cs typeface="Big Shoulders"/>
                <a:sym typeface="Big Shoulders"/>
              </a:rPr>
              <a:t>Emission Line Maps:</a:t>
            </a:r>
            <a:endParaRPr b="1" i="0" sz="2920" u="none" cap="none" strike="noStrike">
              <a:solidFill>
                <a:srgbClr val="FFD966"/>
              </a:solidFill>
              <a:latin typeface="Big Shoulders"/>
              <a:ea typeface="Big Shoulders"/>
              <a:cs typeface="Big Shoulders"/>
              <a:sym typeface="Big Shoulders"/>
            </a:endParaRPr>
          </a:p>
        </p:txBody>
      </p:sp>
      <p:sp>
        <p:nvSpPr>
          <p:cNvPr id="217" name="Google Shape;217;p10"/>
          <p:cNvSpPr/>
          <p:nvPr/>
        </p:nvSpPr>
        <p:spPr>
          <a:xfrm>
            <a:off x="-4475" y="1170125"/>
            <a:ext cx="9144000" cy="3361500"/>
          </a:xfrm>
          <a:prstGeom prst="rect">
            <a:avLst/>
          </a:prstGeom>
          <a:solidFill>
            <a:srgbClr val="FFD966">
              <a:alpha val="70196"/>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10"/>
          <p:cNvSpPr/>
          <p:nvPr/>
        </p:nvSpPr>
        <p:spPr>
          <a:xfrm>
            <a:off x="-8825" y="4974175"/>
            <a:ext cx="9152700" cy="1692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19" name="Google Shape;219;p10"/>
          <p:cNvGrpSpPr/>
          <p:nvPr/>
        </p:nvGrpSpPr>
        <p:grpSpPr>
          <a:xfrm>
            <a:off x="743688" y="770725"/>
            <a:ext cx="5243387" cy="4203622"/>
            <a:chOff x="3658749" y="91896"/>
            <a:chExt cx="5173544" cy="4147629"/>
          </a:xfrm>
        </p:grpSpPr>
        <p:pic>
          <p:nvPicPr>
            <p:cNvPr id="220" name="Google Shape;220;p10"/>
            <p:cNvPicPr preferRelativeResize="0"/>
            <p:nvPr/>
          </p:nvPicPr>
          <p:blipFill rotWithShape="1">
            <a:blip r:embed="rId3">
              <a:alphaModFix/>
            </a:blip>
            <a:srcRect b="0" l="0" r="0" t="0"/>
            <a:stretch/>
          </p:blipFill>
          <p:spPr>
            <a:xfrm>
              <a:off x="3658749" y="101258"/>
              <a:ext cx="2580998" cy="2091341"/>
            </a:xfrm>
            <a:prstGeom prst="rect">
              <a:avLst/>
            </a:prstGeom>
            <a:solidFill>
              <a:srgbClr val="FFD966">
                <a:alpha val="70196"/>
              </a:srgbClr>
            </a:solidFill>
            <a:ln>
              <a:noFill/>
            </a:ln>
          </p:spPr>
        </p:pic>
        <p:pic>
          <p:nvPicPr>
            <p:cNvPr id="221" name="Google Shape;221;p10"/>
            <p:cNvPicPr preferRelativeResize="0"/>
            <p:nvPr/>
          </p:nvPicPr>
          <p:blipFill rotWithShape="1">
            <a:blip r:embed="rId4">
              <a:alphaModFix/>
            </a:blip>
            <a:srcRect b="0" l="0" r="0" t="-441"/>
            <a:stretch/>
          </p:blipFill>
          <p:spPr>
            <a:xfrm>
              <a:off x="6239743" y="91896"/>
              <a:ext cx="2592550" cy="2100690"/>
            </a:xfrm>
            <a:prstGeom prst="rect">
              <a:avLst/>
            </a:prstGeom>
            <a:solidFill>
              <a:srgbClr val="FFD966">
                <a:alpha val="70196"/>
              </a:srgbClr>
            </a:solidFill>
            <a:ln>
              <a:noFill/>
            </a:ln>
          </p:spPr>
        </p:pic>
        <p:pic>
          <p:nvPicPr>
            <p:cNvPr id="222" name="Google Shape;222;p10"/>
            <p:cNvPicPr preferRelativeResize="0"/>
            <p:nvPr/>
          </p:nvPicPr>
          <p:blipFill rotWithShape="1">
            <a:blip r:embed="rId5">
              <a:alphaModFix/>
            </a:blip>
            <a:srcRect b="0" l="0" r="0" t="0"/>
            <a:stretch/>
          </p:blipFill>
          <p:spPr>
            <a:xfrm>
              <a:off x="3658761" y="2192587"/>
              <a:ext cx="2592551" cy="2045166"/>
            </a:xfrm>
            <a:prstGeom prst="rect">
              <a:avLst/>
            </a:prstGeom>
            <a:solidFill>
              <a:srgbClr val="FFD966">
                <a:alpha val="70196"/>
              </a:srgbClr>
            </a:solidFill>
            <a:ln>
              <a:noFill/>
            </a:ln>
          </p:spPr>
        </p:pic>
        <p:pic>
          <p:nvPicPr>
            <p:cNvPr id="223" name="Google Shape;223;p10"/>
            <p:cNvPicPr preferRelativeResize="0"/>
            <p:nvPr/>
          </p:nvPicPr>
          <p:blipFill rotWithShape="1">
            <a:blip r:embed="rId6">
              <a:alphaModFix/>
            </a:blip>
            <a:srcRect b="0" l="0" r="0" t="0"/>
            <a:stretch/>
          </p:blipFill>
          <p:spPr>
            <a:xfrm>
              <a:off x="6245518" y="2190828"/>
              <a:ext cx="2581000" cy="2048697"/>
            </a:xfrm>
            <a:prstGeom prst="rect">
              <a:avLst/>
            </a:prstGeom>
            <a:solidFill>
              <a:srgbClr val="FFD966">
                <a:alpha val="70196"/>
              </a:srgbClr>
            </a:solidFill>
            <a:ln>
              <a:noFill/>
            </a:ln>
          </p:spPr>
        </p:pic>
      </p:grpSp>
      <p:sp>
        <p:nvSpPr>
          <p:cNvPr id="224" name="Google Shape;224;p10"/>
          <p:cNvSpPr txBox="1"/>
          <p:nvPr/>
        </p:nvSpPr>
        <p:spPr>
          <a:xfrm>
            <a:off x="6153650" y="1324950"/>
            <a:ext cx="27702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0" i="0" lang="en" sz="1500" u="none" cap="none" strike="noStrike">
                <a:solidFill>
                  <a:schemeClr val="dk1"/>
                </a:solidFill>
                <a:latin typeface="EB Garamond Medium"/>
                <a:ea typeface="EB Garamond Medium"/>
                <a:cs typeface="EB Garamond Medium"/>
                <a:sym typeface="EB Garamond Medium"/>
              </a:rPr>
              <a:t>Observed emission line fluxes of H (top left), H (top right), [NII] (bottom left) and [OIII] (bottom right), corrected for Galactic foreground extinction. </a:t>
            </a:r>
            <a:endParaRPr b="0" i="0" sz="1500" u="none" cap="none" strike="noStrike">
              <a:solidFill>
                <a:schemeClr val="dk1"/>
              </a:solidFill>
              <a:latin typeface="EB Garamond Medium"/>
              <a:ea typeface="EB Garamond Medium"/>
              <a:cs typeface="EB Garamond Medium"/>
              <a:sym typeface="EB Garamond Medium"/>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chemeClr val="dk1"/>
              </a:solidFill>
              <a:latin typeface="EB Garamond Medium"/>
              <a:ea typeface="EB Garamond Medium"/>
              <a:cs typeface="EB Garamond Medium"/>
              <a:sym typeface="EB Garamond Medium"/>
            </a:endParaRPr>
          </a:p>
          <a:p>
            <a:pPr indent="0" lvl="0" marL="0" marR="0" rtl="0" algn="l">
              <a:lnSpc>
                <a:spcPct val="100000"/>
              </a:lnSpc>
              <a:spcBef>
                <a:spcPts val="0"/>
              </a:spcBef>
              <a:spcAft>
                <a:spcPts val="0"/>
              </a:spcAft>
              <a:buClr>
                <a:srgbClr val="000000"/>
              </a:buClr>
              <a:buSzPts val="1500"/>
              <a:buFont typeface="Arial"/>
              <a:buNone/>
            </a:pPr>
            <a:r>
              <a:rPr b="0" i="1" lang="en" sz="1500" u="none" cap="none" strike="noStrike">
                <a:solidFill>
                  <a:schemeClr val="dk1"/>
                </a:solidFill>
                <a:latin typeface="EB Garamond Medium"/>
                <a:ea typeface="EB Garamond Medium"/>
                <a:cs typeface="EB Garamond Medium"/>
                <a:sym typeface="EB Garamond Medium"/>
              </a:rPr>
              <a:t>Some spaxels have been masked based on AoN. The AO corrected PSF is shown, as are the SN sites indicated by black stars and the near-IR nucleus indicated by the red circle.</a:t>
            </a:r>
            <a:endParaRPr b="0" i="1" sz="300" u="none" cap="none" strike="noStrike">
              <a:solidFill>
                <a:srgbClr val="000000"/>
              </a:solidFill>
              <a:latin typeface="EB Garamond Medium"/>
              <a:ea typeface="EB Garamond Medium"/>
              <a:cs typeface="EB Garamond Medium"/>
              <a:sym typeface="EB Garamond Medium"/>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