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718"/>
  </p:normalViewPr>
  <p:slideViewPr>
    <p:cSldViewPr snapToGrid="0">
      <p:cViewPr varScale="1">
        <p:scale>
          <a:sx n="58" d="100"/>
          <a:sy n="58" d="100"/>
        </p:scale>
        <p:origin x="37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Shape 19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\frac{d^2N_{\rm sub}}{dM\,dV}\Bigg|_{x\rm DM}= \frac{d^2N_{\rm sub}}{dM\,dV}\Bigg|_{\rm CDM} f \left[1 + \left(\frac{\gamma M_{hm}}{M}\right)^{\alpha}\right]^{-\beta}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2" name="Shape 2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\frac{d^2N_{\rm sub}}{dM\,dV}\Bigg|_{x\rm DM}= \frac{d^2N_{\rm sub}}{dM\,dV}\Bigg|_{\rm CDM} f \left[1 + \left(\frac{\gamma M_{hm}}{M}\right)^{\alpha}\right]^{-\beta}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 Juan López"/>
          <p:cNvSpPr txBox="1"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477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 Juan López</a:t>
            </a:r>
          </a:p>
        </p:txBody>
      </p:sp>
      <p:sp>
        <p:nvSpPr>
          <p:cNvPr id="94" name="“Escribe una cita aquí”"/>
          <p:cNvSpPr txBox="1">
            <a:spLocks noGrp="1"/>
          </p:cNvSpPr>
          <p:nvPr>
            <p:ph type="body" sz="quarter" idx="14"/>
          </p:nvPr>
        </p:nvSpPr>
        <p:spPr>
          <a:xfrm>
            <a:off x="4833937" y="5997575"/>
            <a:ext cx="14716126" cy="863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“Escribe una cita aquí”</a:t>
            </a:r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1712269" y="0"/>
            <a:ext cx="20959463" cy="139838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sz="half" idx="13"/>
          </p:nvPr>
        </p:nvSpPr>
        <p:spPr>
          <a:xfrm>
            <a:off x="5329062" y="406546"/>
            <a:ext cx="13716003" cy="914876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idx="13"/>
          </p:nvPr>
        </p:nvSpPr>
        <p:spPr>
          <a:xfrm>
            <a:off x="6231433" y="863203"/>
            <a:ext cx="17439681" cy="1162645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387453" y="6643687"/>
            <a:ext cx="7500938" cy="578643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8794253" y="3637358"/>
            <a:ext cx="13260587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4500"/>
              </a:spcBef>
              <a:defRPr sz="3800"/>
            </a:lvl1pPr>
            <a:lvl2pPr marL="808264" indent="-465364">
              <a:spcBef>
                <a:spcPts val="4500"/>
              </a:spcBef>
              <a:defRPr sz="3800"/>
            </a:lvl2pPr>
            <a:lvl3pPr marL="1151164" indent="-465364">
              <a:spcBef>
                <a:spcPts val="4500"/>
              </a:spcBef>
              <a:defRPr sz="3800"/>
            </a:lvl3pPr>
            <a:lvl4pPr marL="1494064" indent="-465364">
              <a:spcBef>
                <a:spcPts val="4500"/>
              </a:spcBef>
              <a:defRPr sz="3800"/>
            </a:lvl4pPr>
            <a:lvl5pPr marL="1836964" indent="-465364">
              <a:spcBef>
                <a:spcPts val="4500"/>
              </a:spcBef>
              <a:defRPr sz="3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307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12442031" y="7072312"/>
            <a:ext cx="8514489" cy="56792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12192000" y="1250156"/>
            <a:ext cx="8251032" cy="55006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idx="15"/>
          </p:nvPr>
        </p:nvSpPr>
        <p:spPr>
          <a:xfrm>
            <a:off x="-291704" y="1250156"/>
            <a:ext cx="16850320" cy="1123354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benitocst@gmail.com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ortrait of a Milky Way-like galaxy…"/>
          <p:cNvSpPr txBox="1">
            <a:spLocks noGrp="1"/>
          </p:cNvSpPr>
          <p:nvPr>
            <p:ph type="ctrTitle"/>
          </p:nvPr>
        </p:nvSpPr>
        <p:spPr>
          <a:xfrm>
            <a:off x="585161" y="3040459"/>
            <a:ext cx="23213678" cy="4643438"/>
          </a:xfrm>
          <a:prstGeom prst="rect">
            <a:avLst/>
          </a:prstGeom>
        </p:spPr>
        <p:txBody>
          <a:bodyPr/>
          <a:lstStyle/>
          <a:p>
            <a:pPr>
              <a:defRPr sz="10500"/>
            </a:pPr>
            <a:r>
              <a:t>Portrait of a Milky Way-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like</a:t>
            </a:r>
            <a:r>
              <a:t> galaxy </a:t>
            </a:r>
          </a:p>
          <a:p>
            <a:pPr>
              <a:defRPr sz="10500"/>
            </a:pPr>
            <a:r>
              <a:t>on FIRE</a:t>
            </a:r>
          </a:p>
        </p:txBody>
      </p:sp>
      <p:sp>
        <p:nvSpPr>
          <p:cNvPr id="120" name="Is the α-bimodality a natural consequence of inside-out disc growth in a hierarchical formation scenario?"/>
          <p:cNvSpPr txBox="1">
            <a:spLocks noGrp="1"/>
          </p:cNvSpPr>
          <p:nvPr>
            <p:ph type="subTitle" sz="quarter" idx="1"/>
          </p:nvPr>
        </p:nvSpPr>
        <p:spPr>
          <a:xfrm>
            <a:off x="1143587" y="8348662"/>
            <a:ext cx="22655252" cy="1589485"/>
          </a:xfrm>
          <a:prstGeom prst="rect">
            <a:avLst/>
          </a:prstGeom>
        </p:spPr>
        <p:txBody>
          <a:bodyPr/>
          <a:lstStyle>
            <a:lvl1pPr algn="l" defTabSz="690086">
              <a:defRPr sz="5040"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Is the α-bimodality a natural consequence of inside-out disc growth in a hierarchical formation scenario?</a:t>
            </a:r>
          </a:p>
        </p:txBody>
      </p:sp>
      <p:sp>
        <p:nvSpPr>
          <p:cNvPr id="121" name="Benito et al. 2026 [2512.14897]"/>
          <p:cNvSpPr txBox="1"/>
          <p:nvPr/>
        </p:nvSpPr>
        <p:spPr>
          <a:xfrm>
            <a:off x="16805275" y="10602912"/>
            <a:ext cx="6632576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Benito et al. 2026 [2512.14897]</a:t>
            </a:r>
          </a:p>
        </p:txBody>
      </p:sp>
      <p:pic>
        <p:nvPicPr>
          <p:cNvPr id="122" name="uueLogoTO.png" descr="uueLogo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319" y="916712"/>
            <a:ext cx="5832541" cy="11533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7722" y="356280"/>
            <a:ext cx="2274192" cy="2274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n" descr="Imag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85934" y="56771"/>
            <a:ext cx="6632576" cy="2653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ETAG.png" descr="ETA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117" y="809943"/>
            <a:ext cx="4530511" cy="1374255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Nordic-Baltic Astronomy days 2026"/>
          <p:cNvSpPr txBox="1"/>
          <p:nvPr/>
        </p:nvSpPr>
        <p:spPr>
          <a:xfrm>
            <a:off x="1182828" y="11956343"/>
            <a:ext cx="7445673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rgbClr val="5E5E5E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Nordic-Baltic Astronomy days 2026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rupo"/>
          <p:cNvGrpSpPr/>
          <p:nvPr/>
        </p:nvGrpSpPr>
        <p:grpSpPr>
          <a:xfrm>
            <a:off x="1722748" y="2280447"/>
            <a:ext cx="14864399" cy="9786613"/>
            <a:chOff x="0" y="369887"/>
            <a:chExt cx="14864397" cy="9786612"/>
          </a:xfrm>
        </p:grpSpPr>
        <p:sp>
          <p:nvSpPr>
            <p:cNvPr id="260" name="Non-linear structure @ galactic and sub-galactic scales"/>
            <p:cNvSpPr txBox="1"/>
            <p:nvPr/>
          </p:nvSpPr>
          <p:spPr>
            <a:xfrm>
              <a:off x="390400" y="4261677"/>
              <a:ext cx="7835239" cy="1782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Non-linear structure @ galactic and sub-galactic scales</a:t>
              </a:r>
            </a:p>
          </p:txBody>
        </p:sp>
        <p:sp>
          <p:nvSpPr>
            <p:cNvPr id="261" name="Wakes in Milky Way stellar halo…"/>
            <p:cNvSpPr txBox="1"/>
            <p:nvPr/>
          </p:nvSpPr>
          <p:spPr>
            <a:xfrm>
              <a:off x="390400" y="8542503"/>
              <a:ext cx="10687285" cy="1613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Wakes in Milky Way stellar halo</a:t>
              </a:r>
            </a:p>
            <a:p>
              <a: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Chemo-dynamical data in LG dwarf galaxies</a:t>
              </a:r>
            </a:p>
          </p:txBody>
        </p:sp>
        <p:sp>
          <p:nvSpPr>
            <p:cNvPr id="277" name="Línea de conexión"/>
            <p:cNvSpPr/>
            <p:nvPr/>
          </p:nvSpPr>
          <p:spPr>
            <a:xfrm>
              <a:off x="-1" y="546137"/>
              <a:ext cx="542528" cy="3644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7" h="21600" extrusionOk="0">
                  <a:moveTo>
                    <a:pt x="13670" y="21600"/>
                  </a:moveTo>
                  <a:cubicBezTo>
                    <a:pt x="-5373" y="14308"/>
                    <a:pt x="-4521" y="7108"/>
                    <a:pt x="16227" y="0"/>
                  </a:cubicBezTo>
                </a:path>
              </a:pathLst>
            </a:custGeom>
            <a:noFill/>
            <a:ln w="1270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78" name="Línea de conexión"/>
            <p:cNvSpPr/>
            <p:nvPr/>
          </p:nvSpPr>
          <p:spPr>
            <a:xfrm>
              <a:off x="0" y="5635963"/>
              <a:ext cx="542527" cy="3644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7" h="21600" extrusionOk="0">
                  <a:moveTo>
                    <a:pt x="13670" y="21600"/>
                  </a:moveTo>
                  <a:cubicBezTo>
                    <a:pt x="-5373" y="14308"/>
                    <a:pt x="-4521" y="7108"/>
                    <a:pt x="16227" y="0"/>
                  </a:cubicBezTo>
                </a:path>
              </a:pathLst>
            </a:custGeom>
            <a:noFill/>
            <a:ln w="1270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64" name="What are the microphysical properties of DM?"/>
            <p:cNvSpPr/>
            <p:nvPr/>
          </p:nvSpPr>
          <p:spPr>
            <a:xfrm>
              <a:off x="5932396" y="369887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What are the microphysical properties of DM?</a:t>
              </a:r>
            </a:p>
          </p:txBody>
        </p:sp>
        <p:sp>
          <p:nvSpPr>
            <p:cNvPr id="279" name="Línea de conexión"/>
            <p:cNvSpPr/>
            <p:nvPr/>
          </p:nvSpPr>
          <p:spPr>
            <a:xfrm>
              <a:off x="7865668" y="2023983"/>
              <a:ext cx="2639091" cy="242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90" extrusionOk="0">
                  <a:moveTo>
                    <a:pt x="0" y="17790"/>
                  </a:moveTo>
                  <a:cubicBezTo>
                    <a:pt x="1974" y="1161"/>
                    <a:pt x="9174" y="-3810"/>
                    <a:pt x="21600" y="2878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80" name="Línea de conexión"/>
            <p:cNvSpPr/>
            <p:nvPr/>
          </p:nvSpPr>
          <p:spPr>
            <a:xfrm>
              <a:off x="7828232" y="1337561"/>
              <a:ext cx="7036166" cy="310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3" h="17111" extrusionOk="0">
                  <a:moveTo>
                    <a:pt x="110" y="17111"/>
                  </a:moveTo>
                  <a:cubicBezTo>
                    <a:pt x="-967" y="-439"/>
                    <a:pt x="5874" y="-4489"/>
                    <a:pt x="20633" y="4961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268" name="María Benito (mariabenitocst@gmail.com)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t>María Benito (</a:t>
            </a:r>
            <a:r>
              <a:rPr u="sng">
                <a:hlinkClick r:id="rId3"/>
              </a:rPr>
              <a:t>mariabenitocst@gmail.com</a:t>
            </a:r>
            <a:r>
              <a:t>)</a:t>
            </a:r>
          </a:p>
        </p:txBody>
      </p:sp>
      <p:grpSp>
        <p:nvGrpSpPr>
          <p:cNvPr id="271" name="Grupo"/>
          <p:cNvGrpSpPr/>
          <p:nvPr/>
        </p:nvGrpSpPr>
        <p:grpSpPr>
          <a:xfrm>
            <a:off x="10892196" y="4389497"/>
            <a:ext cx="10501958" cy="4953525"/>
            <a:chOff x="0" y="0"/>
            <a:chExt cx="10501957" cy="4953524"/>
          </a:xfrm>
        </p:grpSpPr>
        <p:pic>
          <p:nvPicPr>
            <p:cNvPr id="269" name="unknown.png" descr="unknown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10501958" cy="49535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0" name="Rectángulo"/>
            <p:cNvSpPr/>
            <p:nvPr/>
          </p:nvSpPr>
          <p:spPr>
            <a:xfrm>
              <a:off x="1004431" y="0"/>
              <a:ext cx="9261203" cy="40491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72" name="galaxy formation"/>
          <p:cNvSpPr txBox="1"/>
          <p:nvPr/>
        </p:nvSpPr>
        <p:spPr>
          <a:xfrm>
            <a:off x="11937346" y="4211198"/>
            <a:ext cx="5595040" cy="133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457200">
              <a:spcBef>
                <a:spcPts val="1600"/>
              </a:spcBef>
              <a:defRPr sz="3400" b="0">
                <a:solidFill>
                  <a:srgbClr val="595959"/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rPr sz="3000"/>
              <a:t>galaxy formation</a:t>
            </a:r>
            <a: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73" name="DM particle microphysics"/>
          <p:cNvSpPr txBox="1"/>
          <p:nvPr/>
        </p:nvSpPr>
        <p:spPr>
          <a:xfrm>
            <a:off x="16669718" y="4274698"/>
            <a:ext cx="5595040" cy="120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600"/>
              </a:spcBef>
              <a:defRPr sz="3000" b="0">
                <a:solidFill>
                  <a:srgbClr val="595959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DM particle microphysics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74" name="WISPers.pdf" descr="WISPers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60642" y="455364"/>
            <a:ext cx="5130773" cy="2740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Captura de pantalla 2026-05-17 a las 15.34.06.png" descr="Captura de pantalla 2026-05-17 a las 15.34.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0831" y="10357236"/>
            <a:ext cx="2501901" cy="241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Imagen" descr="Imagen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11903" y="10536718"/>
            <a:ext cx="2054038" cy="2054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Benito et al. 2026 [2512.14897]"/>
          <p:cNvSpPr txBox="1"/>
          <p:nvPr/>
        </p:nvSpPr>
        <p:spPr>
          <a:xfrm>
            <a:off x="17602317" y="38737"/>
            <a:ext cx="6632576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Benito et al. 2026 [2512.14897]</a:t>
            </a:r>
          </a:p>
        </p:txBody>
      </p:sp>
      <p:sp>
        <p:nvSpPr>
          <p:cNvPr id="129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sp>
        <p:nvSpPr>
          <p:cNvPr id="130" name="Bimodal distribution in the stellar disc"/>
          <p:cNvSpPr txBox="1"/>
          <p:nvPr/>
        </p:nvSpPr>
        <p:spPr>
          <a:xfrm>
            <a:off x="1172546" y="1671364"/>
            <a:ext cx="11305624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Bimodal distribution in the stellar disc</a:t>
            </a:r>
          </a:p>
        </p:txBody>
      </p:sp>
      <p:pic>
        <p:nvPicPr>
          <p:cNvPr id="131" name="bimodality.png" descr="bimodalit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670" y="4067750"/>
            <a:ext cx="21971002" cy="7248448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imulated galaxy"/>
          <p:cNvSpPr txBox="1"/>
          <p:nvPr/>
        </p:nvSpPr>
        <p:spPr>
          <a:xfrm>
            <a:off x="12912303" y="3459540"/>
            <a:ext cx="4441789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Simulated galaxy</a:t>
            </a:r>
          </a:p>
        </p:txBody>
      </p:sp>
      <p:sp>
        <p:nvSpPr>
          <p:cNvPr id="133" name="Rectángulo"/>
          <p:cNvSpPr/>
          <p:nvPr/>
        </p:nvSpPr>
        <p:spPr>
          <a:xfrm>
            <a:off x="18214765" y="3594934"/>
            <a:ext cx="8433086" cy="78361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4" name="Rectángulo"/>
          <p:cNvSpPr/>
          <p:nvPr/>
        </p:nvSpPr>
        <p:spPr>
          <a:xfrm>
            <a:off x="10981875" y="3454037"/>
            <a:ext cx="7990867" cy="7836162"/>
          </a:xfrm>
          <a:prstGeom prst="rect">
            <a:avLst/>
          </a:prstGeom>
          <a:solidFill>
            <a:srgbClr val="3E0B54">
              <a:alpha val="1171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Benito et al. 2026 [2512.14897]"/>
          <p:cNvSpPr txBox="1"/>
          <p:nvPr/>
        </p:nvSpPr>
        <p:spPr>
          <a:xfrm>
            <a:off x="17602317" y="38737"/>
            <a:ext cx="6632576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Benito et al. 2026 [2512.14897]</a:t>
            </a:r>
          </a:p>
        </p:txBody>
      </p:sp>
      <p:pic>
        <p:nvPicPr>
          <p:cNvPr id="137" name="bimodality_parts.png" descr="bimodality_par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872" y="6161264"/>
            <a:ext cx="21760619" cy="569358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sp>
        <p:nvSpPr>
          <p:cNvPr id="139" name="Simulated galaxy"/>
          <p:cNvSpPr txBox="1"/>
          <p:nvPr/>
        </p:nvSpPr>
        <p:spPr>
          <a:xfrm>
            <a:off x="7906463" y="5243843"/>
            <a:ext cx="4441788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Simulated galaxy</a:t>
            </a:r>
          </a:p>
        </p:txBody>
      </p:sp>
      <p:sp>
        <p:nvSpPr>
          <p:cNvPr id="140" name="Rectángulo"/>
          <p:cNvSpPr/>
          <p:nvPr/>
        </p:nvSpPr>
        <p:spPr>
          <a:xfrm>
            <a:off x="7352641" y="4862903"/>
            <a:ext cx="16313793" cy="7836162"/>
          </a:xfrm>
          <a:prstGeom prst="rect">
            <a:avLst/>
          </a:prstGeom>
          <a:solidFill>
            <a:srgbClr val="3E0B54">
              <a:alpha val="1171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41" name="global_disc_ages.pdf" descr="global_disc_age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3964" y="2080521"/>
            <a:ext cx="6602650" cy="3888353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hree phases of stellar disc assembly"/>
          <p:cNvSpPr txBox="1"/>
          <p:nvPr/>
        </p:nvSpPr>
        <p:spPr>
          <a:xfrm>
            <a:off x="1576438" y="1646335"/>
            <a:ext cx="10998424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Three phases of stellar disc assembly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tracks_v1.pdf" descr="tracks_v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33243" y="7673175"/>
            <a:ext cx="4521058" cy="3782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sfh_global_linear.pdf" descr="sfh_global_linear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7171" y="8208950"/>
            <a:ext cx="4521201" cy="3084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global_disc_ages.pdf" descr="global_disc_age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4848" y="3932218"/>
            <a:ext cx="5001394" cy="294536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Línea"/>
          <p:cNvSpPr/>
          <p:nvPr/>
        </p:nvSpPr>
        <p:spPr>
          <a:xfrm flipH="1">
            <a:off x="3651633" y="6089314"/>
            <a:ext cx="1284422" cy="1284423"/>
          </a:xfrm>
          <a:prstGeom prst="line">
            <a:avLst/>
          </a:prstGeom>
          <a:ln w="76200">
            <a:solidFill>
              <a:srgbClr val="3E0F59"/>
            </a:solidFill>
            <a:miter lim="400000"/>
            <a:headEnd type="arrow"/>
            <a:tailEnd type="arrow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" name="Línea"/>
          <p:cNvSpPr/>
          <p:nvPr/>
        </p:nvSpPr>
        <p:spPr>
          <a:xfrm>
            <a:off x="6831117" y="9564284"/>
            <a:ext cx="2139381" cy="1"/>
          </a:xfrm>
          <a:prstGeom prst="line">
            <a:avLst/>
          </a:prstGeom>
          <a:ln w="76200">
            <a:solidFill>
              <a:srgbClr val="3E0F59"/>
            </a:solidFill>
            <a:miter lim="400000"/>
            <a:headEnd type="arrow"/>
            <a:tailEnd type="arrow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sp>
        <p:nvSpPr>
          <p:cNvPr id="150" name="Benito et al. 2026 [2512.14897]"/>
          <p:cNvSpPr txBox="1"/>
          <p:nvPr/>
        </p:nvSpPr>
        <p:spPr>
          <a:xfrm>
            <a:off x="17602317" y="38737"/>
            <a:ext cx="6632576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Benito et al. 2026 [2512.14897]</a:t>
            </a:r>
          </a:p>
        </p:txBody>
      </p:sp>
      <p:sp>
        <p:nvSpPr>
          <p:cNvPr id="151" name="Línea"/>
          <p:cNvSpPr/>
          <p:nvPr/>
        </p:nvSpPr>
        <p:spPr>
          <a:xfrm>
            <a:off x="10415035" y="6089314"/>
            <a:ext cx="1284422" cy="1284423"/>
          </a:xfrm>
          <a:prstGeom prst="line">
            <a:avLst/>
          </a:prstGeom>
          <a:ln w="76200">
            <a:solidFill>
              <a:srgbClr val="3E0F59"/>
            </a:solidFill>
            <a:miter lim="400000"/>
            <a:headEnd type="arrow"/>
            <a:tailEnd type="arrow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52" name="Captura de pantalla 2026-04-28 a las 14.13.40.png" descr="Captura de pantalla 2026-04-28 a las 14.13.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20102" y="3716307"/>
            <a:ext cx="4690820" cy="443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Captura de pantalla 2026-04-30 a las 11.22.14.png" descr="Captura de pantalla 2026-04-30 a las 11.22.1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6798" y="2654401"/>
            <a:ext cx="4369787" cy="1082676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virial radius"/>
          <p:cNvSpPr txBox="1"/>
          <p:nvPr/>
        </p:nvSpPr>
        <p:spPr>
          <a:xfrm>
            <a:off x="19806589" y="6418787"/>
            <a:ext cx="1472729" cy="108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virial radius</a:t>
            </a:r>
          </a:p>
        </p:txBody>
      </p:sp>
      <p:grpSp>
        <p:nvGrpSpPr>
          <p:cNvPr id="157" name="Grupo"/>
          <p:cNvGrpSpPr/>
          <p:nvPr/>
        </p:nvGrpSpPr>
        <p:grpSpPr>
          <a:xfrm>
            <a:off x="17220100" y="8372163"/>
            <a:ext cx="4690821" cy="4277687"/>
            <a:chOff x="0" y="0"/>
            <a:chExt cx="4690819" cy="4277686"/>
          </a:xfrm>
        </p:grpSpPr>
        <p:pic>
          <p:nvPicPr>
            <p:cNvPr id="155" name="Captura de pantalla 2026-04-28 a las 14.13.53.png" descr="Captura de pantalla 2026-04-28 a las 14.13.5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71239" y="0"/>
              <a:ext cx="3619581" cy="42776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" name="Captura de pantalla 2026-04-30 a las 11.31.35.png" descr="Captura de pantalla 2026-04-30 a las 11.31.35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368737"/>
              <a:ext cx="1028034" cy="3127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8" name="Disc assembly &amp; evolution"/>
          <p:cNvSpPr txBox="1"/>
          <p:nvPr/>
        </p:nvSpPr>
        <p:spPr>
          <a:xfrm>
            <a:off x="1964811" y="1746772"/>
            <a:ext cx="7767205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Disc assembly &amp; evolution</a:t>
            </a:r>
          </a:p>
        </p:txBody>
      </p:sp>
      <p:sp>
        <p:nvSpPr>
          <p:cNvPr id="159" name="(Minor) mergers"/>
          <p:cNvSpPr txBox="1"/>
          <p:nvPr/>
        </p:nvSpPr>
        <p:spPr>
          <a:xfrm>
            <a:off x="17143463" y="1651853"/>
            <a:ext cx="4844096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(Minor) mergers</a:t>
            </a:r>
          </a:p>
        </p:txBody>
      </p:sp>
      <p:sp>
        <p:nvSpPr>
          <p:cNvPr id="160" name="Línea"/>
          <p:cNvSpPr/>
          <p:nvPr/>
        </p:nvSpPr>
        <p:spPr>
          <a:xfrm>
            <a:off x="10044472" y="2143799"/>
            <a:ext cx="6786536" cy="1"/>
          </a:xfrm>
          <a:prstGeom prst="line">
            <a:avLst/>
          </a:prstGeom>
          <a:ln w="76200">
            <a:solidFill>
              <a:srgbClr val="3E0F59"/>
            </a:solidFill>
            <a:miter lim="400000"/>
            <a:headEnd type="arrow"/>
            <a:tailEnd type="arrow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" name="Gas flows"/>
          <p:cNvSpPr txBox="1"/>
          <p:nvPr/>
        </p:nvSpPr>
        <p:spPr>
          <a:xfrm>
            <a:off x="11957953" y="2029144"/>
            <a:ext cx="2959573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900" b="0">
                <a:solidFill>
                  <a:srgbClr val="3E0F59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Gas flows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3" animBg="1" advAuto="0"/>
      <p:bldP spid="153" grpId="2" animBg="1" advAuto="0"/>
      <p:bldP spid="154" grpId="4" animBg="1" advAuto="0"/>
      <p:bldP spid="157" grpId="5" animBg="1" advAuto="0"/>
      <p:bldP spid="159" grpId="1" animBg="1" advAuto="0"/>
      <p:bldP spid="160" grpId="6" animBg="1" advAuto="0"/>
      <p:bldP spid="161" grpId="7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ake away &amp; open questions"/>
          <p:cNvSpPr txBox="1"/>
          <p:nvPr/>
        </p:nvSpPr>
        <p:spPr>
          <a:xfrm>
            <a:off x="1043796" y="672777"/>
            <a:ext cx="23166176" cy="955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5600" b="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Take away &amp; open questions</a:t>
            </a:r>
          </a:p>
        </p:txBody>
      </p:sp>
      <p:sp>
        <p:nvSpPr>
          <p:cNvPr id="164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sp>
        <p:nvSpPr>
          <p:cNvPr id="165" name="No need to invoke radial stellar migration to explain the spread of metallicities at given position of stars with same age, radial gas flows do the job!"/>
          <p:cNvSpPr txBox="1"/>
          <p:nvPr/>
        </p:nvSpPr>
        <p:spPr>
          <a:xfrm>
            <a:off x="1098836" y="5381617"/>
            <a:ext cx="7241541" cy="3381376"/>
          </a:xfrm>
          <a:prstGeom prst="rect">
            <a:avLst/>
          </a:prstGeom>
          <a:solidFill>
            <a:srgbClr val="26581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4400" b="0">
                <a:solidFill>
                  <a:srgbClr val="FFFFFF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No need to invoke radial stellar migration to explain the spread of metallicities at given position of stars with same age, radial gas flows do the job!</a:t>
            </a:r>
          </a:p>
        </p:txBody>
      </p:sp>
      <p:grpSp>
        <p:nvGrpSpPr>
          <p:cNvPr id="168" name="Grupo"/>
          <p:cNvGrpSpPr/>
          <p:nvPr/>
        </p:nvGrpSpPr>
        <p:grpSpPr>
          <a:xfrm>
            <a:off x="10180643" y="9096829"/>
            <a:ext cx="9935305" cy="3574502"/>
            <a:chOff x="0" y="0"/>
            <a:chExt cx="9935303" cy="3574501"/>
          </a:xfrm>
        </p:grpSpPr>
        <p:pic>
          <p:nvPicPr>
            <p:cNvPr id="166" name="bimodality.png" descr="bimodality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512" y="319847"/>
              <a:ext cx="9286792" cy="30638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7" name="Rectángulo"/>
            <p:cNvSpPr/>
            <p:nvPr/>
          </p:nvSpPr>
          <p:spPr>
            <a:xfrm>
              <a:off x="0" y="0"/>
              <a:ext cx="3864362" cy="357450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69" name="Problems w/ element yields (subgrid physics)?"/>
          <p:cNvSpPr txBox="1"/>
          <p:nvPr/>
        </p:nvSpPr>
        <p:spPr>
          <a:xfrm>
            <a:off x="1099022" y="10754437"/>
            <a:ext cx="12224836" cy="790576"/>
          </a:xfrm>
          <a:prstGeom prst="rect">
            <a:avLst/>
          </a:prstGeom>
          <a:solidFill>
            <a:srgbClr val="26581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4400" b="0">
                <a:solidFill>
                  <a:srgbClr val="FFFFFF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Problems w/ element yields (subgrid physics)?</a:t>
            </a:r>
          </a:p>
        </p:txBody>
      </p:sp>
      <p:pic>
        <p:nvPicPr>
          <p:cNvPr id="170" name="track_gas_into_stars.pdf" descr="track_gas_into_star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875" y="4903902"/>
            <a:ext cx="4327186" cy="4336805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α-bimodality formed without invoking major mergers nor radial migration,  but simply as a natural consequence of inside-out disc growth driven by the hierarchical assembly of gas-rich minor mergers."/>
          <p:cNvSpPr txBox="1"/>
          <p:nvPr/>
        </p:nvSpPr>
        <p:spPr>
          <a:xfrm>
            <a:off x="1048777" y="2116038"/>
            <a:ext cx="17098967" cy="2085976"/>
          </a:xfrm>
          <a:prstGeom prst="rect">
            <a:avLst/>
          </a:prstGeom>
          <a:solidFill>
            <a:srgbClr val="26581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4400" b="0">
                <a:solidFill>
                  <a:srgbClr val="FFFFFF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α-bimodality formed without invoking major mergers nor radial migration,  but simply as a natural consequence of inside-out disc growth driven by the hierarchical assembly of gas-rich minor mergers. </a:t>
            </a:r>
          </a:p>
        </p:txBody>
      </p:sp>
      <p:sp>
        <p:nvSpPr>
          <p:cNvPr id="172" name="Is there a correlation of α-bimodality w presence of bar nor position in Cosmic Web?"/>
          <p:cNvSpPr txBox="1"/>
          <p:nvPr/>
        </p:nvSpPr>
        <p:spPr>
          <a:xfrm>
            <a:off x="19162720" y="1144488"/>
            <a:ext cx="4510029" cy="4029076"/>
          </a:xfrm>
          <a:prstGeom prst="rect">
            <a:avLst/>
          </a:prstGeom>
          <a:solidFill>
            <a:srgbClr val="3E0F5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4400" b="0">
                <a:solidFill>
                  <a:srgbClr val="FFFFFF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Is there a correlation of α-bimodality w presence of bar nor position in Cosmic Web?</a:t>
            </a:r>
          </a:p>
        </p:txBody>
      </p:sp>
      <p:sp>
        <p:nvSpPr>
          <p:cNvPr id="173" name="Can we explain the shape of the MDF(R) by gas migration?"/>
          <p:cNvSpPr txBox="1"/>
          <p:nvPr/>
        </p:nvSpPr>
        <p:spPr>
          <a:xfrm>
            <a:off x="14308909" y="5491162"/>
            <a:ext cx="4510029" cy="2733676"/>
          </a:xfrm>
          <a:prstGeom prst="rect">
            <a:avLst/>
          </a:prstGeom>
          <a:solidFill>
            <a:srgbClr val="3E0F5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4400" b="0">
                <a:solidFill>
                  <a:srgbClr val="FFFFFF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Can we explain the shape of the MDF(R) by gas migration?</a:t>
            </a:r>
          </a:p>
        </p:txBody>
      </p:sp>
      <p:sp>
        <p:nvSpPr>
          <p:cNvPr id="174" name="Benito et al. 2026 [2512.14897]"/>
          <p:cNvSpPr txBox="1"/>
          <p:nvPr/>
        </p:nvSpPr>
        <p:spPr>
          <a:xfrm>
            <a:off x="17602317" y="38737"/>
            <a:ext cx="6632576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Benito et al. 2026 [2512.14897]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Data-driven DM particle searches"/>
          <p:cNvSpPr txBox="1"/>
          <p:nvPr/>
        </p:nvSpPr>
        <p:spPr>
          <a:xfrm>
            <a:off x="381790" y="297220"/>
            <a:ext cx="8432503" cy="841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defRPr sz="4800" b="0">
                <a:solidFill>
                  <a:srgbClr val="929292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Data-driven DM particle searches</a:t>
            </a:r>
          </a:p>
        </p:txBody>
      </p:sp>
      <p:pic>
        <p:nvPicPr>
          <p:cNvPr id="177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2093" y="7093397"/>
            <a:ext cx="8094732" cy="11501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4" name="Grupo"/>
          <p:cNvGrpSpPr/>
          <p:nvPr/>
        </p:nvGrpSpPr>
        <p:grpSpPr>
          <a:xfrm>
            <a:off x="810137" y="3066678"/>
            <a:ext cx="4534273" cy="9787782"/>
            <a:chOff x="0" y="0"/>
            <a:chExt cx="4534272" cy="9787781"/>
          </a:xfrm>
        </p:grpSpPr>
        <p:sp>
          <p:nvSpPr>
            <p:cNvPr id="178" name="Non-linear structure"/>
            <p:cNvSpPr txBox="1"/>
            <p:nvPr/>
          </p:nvSpPr>
          <p:spPr>
            <a:xfrm>
              <a:off x="1303011" y="4070759"/>
              <a:ext cx="2974013" cy="12378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Non-linear structure</a:t>
              </a:r>
            </a:p>
          </p:txBody>
        </p:sp>
        <p:sp>
          <p:nvSpPr>
            <p:cNvPr id="179" name="Observables"/>
            <p:cNvSpPr txBox="1"/>
            <p:nvPr/>
          </p:nvSpPr>
          <p:spPr>
            <a:xfrm>
              <a:off x="1303011" y="9102675"/>
              <a:ext cx="2974013" cy="685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Observables</a:t>
              </a:r>
            </a:p>
          </p:txBody>
        </p:sp>
        <p:pic>
          <p:nvPicPr>
            <p:cNvPr id="180" name="Imagen" descr="Imagen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-1993572" y="6870210"/>
              <a:ext cx="4445842" cy="4586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3" name="Línea de conexión"/>
            <p:cNvSpPr/>
            <p:nvPr/>
          </p:nvSpPr>
          <p:spPr>
            <a:xfrm>
              <a:off x="912611" y="660019"/>
              <a:ext cx="542528" cy="3644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7" h="21600" extrusionOk="0">
                  <a:moveTo>
                    <a:pt x="13670" y="21600"/>
                  </a:moveTo>
                  <a:cubicBezTo>
                    <a:pt x="-5373" y="14308"/>
                    <a:pt x="-4521" y="7108"/>
                    <a:pt x="16227" y="0"/>
                  </a:cubicBezTo>
                </a:path>
              </a:pathLst>
            </a:custGeom>
            <a:noFill/>
            <a:ln w="1270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94" name="Línea de conexión"/>
            <p:cNvSpPr/>
            <p:nvPr/>
          </p:nvSpPr>
          <p:spPr>
            <a:xfrm>
              <a:off x="912611" y="5267245"/>
              <a:ext cx="542528" cy="3644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7" h="21600" extrusionOk="0">
                  <a:moveTo>
                    <a:pt x="13670" y="21600"/>
                  </a:moveTo>
                  <a:cubicBezTo>
                    <a:pt x="-5373" y="14308"/>
                    <a:pt x="-4521" y="7108"/>
                    <a:pt x="16227" y="0"/>
                  </a:cubicBezTo>
                </a:path>
              </a:pathLst>
            </a:custGeom>
            <a:noFill/>
            <a:ln w="1270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83" name="DM particle physics"/>
            <p:cNvSpPr txBox="1"/>
            <p:nvPr/>
          </p:nvSpPr>
          <p:spPr>
            <a:xfrm>
              <a:off x="1560260" y="0"/>
              <a:ext cx="2974013" cy="14777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DM particle physics</a:t>
              </a:r>
            </a:p>
          </p:txBody>
        </p:sp>
      </p:grpSp>
      <p:sp>
        <p:nvSpPr>
          <p:cNvPr id="185" name="Benito + [2001.11013]…"/>
          <p:cNvSpPr txBox="1"/>
          <p:nvPr/>
        </p:nvSpPr>
        <p:spPr>
          <a:xfrm>
            <a:off x="14608971" y="8699936"/>
            <a:ext cx="4031325" cy="1069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 defTabSz="457200">
              <a:defRPr sz="3133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t>Benito + [2001.11013]</a:t>
            </a:r>
            <a:endParaRPr sz="3200"/>
          </a:p>
          <a:p>
            <a:pPr algn="l" defTabSz="457200">
              <a:defRPr sz="3133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rPr sz="3200"/>
              <a:t>Nadler + [</a:t>
            </a:r>
            <a:r>
              <a:t>2401.10318</a:t>
            </a:r>
            <a:r>
              <a:rPr sz="3200"/>
              <a:t>] </a:t>
            </a:r>
          </a:p>
        </p:txBody>
      </p:sp>
      <p:grpSp>
        <p:nvGrpSpPr>
          <p:cNvPr id="188" name="Only approach in a “nightmare” scenario"/>
          <p:cNvGrpSpPr/>
          <p:nvPr/>
        </p:nvGrpSpPr>
        <p:grpSpPr>
          <a:xfrm>
            <a:off x="289204" y="1089495"/>
            <a:ext cx="10222293" cy="1679576"/>
            <a:chOff x="0" y="0"/>
            <a:chExt cx="10222292" cy="1679575"/>
          </a:xfrm>
        </p:grpSpPr>
        <p:sp>
          <p:nvSpPr>
            <p:cNvPr id="187" name="Only approach in a “nightmare” scenario"/>
            <p:cNvSpPr txBox="1"/>
            <p:nvPr/>
          </p:nvSpPr>
          <p:spPr>
            <a:xfrm>
              <a:off x="215900" y="139700"/>
              <a:ext cx="9790493" cy="1120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algn="l" defTabSz="457200">
                <a:defRPr sz="4533"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Only approach in a “nightmare” scenario</a:t>
              </a:r>
              <a:endParaRPr sz="2000"/>
            </a:p>
          </p:txBody>
        </p:sp>
        <p:pic>
          <p:nvPicPr>
            <p:cNvPr id="186" name="Only approach in a “nightmare” scenario Only approach in a “nightmare” scenario&#10;" descr="Only approach in a “nightmare” scenario Only approach in a “nightmare” scenario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0222293" cy="1679575"/>
            </a:xfrm>
            <a:prstGeom prst="rect">
              <a:avLst/>
            </a:prstGeom>
            <a:effectLst/>
          </p:spPr>
        </p:pic>
      </p:grpSp>
      <p:grpSp>
        <p:nvGrpSpPr>
          <p:cNvPr id="191" name="Grupo"/>
          <p:cNvGrpSpPr/>
          <p:nvPr/>
        </p:nvGrpSpPr>
        <p:grpSpPr>
          <a:xfrm>
            <a:off x="5473403" y="5322881"/>
            <a:ext cx="8636751" cy="5182052"/>
            <a:chOff x="0" y="0"/>
            <a:chExt cx="8636750" cy="5182050"/>
          </a:xfrm>
        </p:grpSpPr>
        <p:pic>
          <p:nvPicPr>
            <p:cNvPr id="189" name="Grupo" descr="Grupo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8636751" cy="51820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0" name="Bechtol + [2203.07354]"/>
            <p:cNvSpPr txBox="1"/>
            <p:nvPr/>
          </p:nvSpPr>
          <p:spPr>
            <a:xfrm>
              <a:off x="1205273" y="651308"/>
              <a:ext cx="3989570" cy="600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algn="r" defTabSz="457200">
                <a:defRPr sz="3133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Bechtol + [2203.07354]</a:t>
              </a:r>
            </a:p>
          </p:txBody>
        </p:sp>
      </p:grpSp>
      <p:sp>
        <p:nvSpPr>
          <p:cNvPr id="192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Low-surface brightness Milky Way"/>
          <p:cNvSpPr txBox="1"/>
          <p:nvPr/>
        </p:nvSpPr>
        <p:spPr>
          <a:xfrm>
            <a:off x="461817" y="1175294"/>
            <a:ext cx="6787953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Low-surface brightness Milky Way</a:t>
            </a:r>
          </a:p>
        </p:txBody>
      </p:sp>
      <p:sp>
        <p:nvSpPr>
          <p:cNvPr id="221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pic>
        <p:nvPicPr>
          <p:cNvPr id="222" name="Captura de pantalla 2025-09-06 a las 17.31.25.png" descr="Captura de pantalla 2025-09-06 a las 17.31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48" y="5026061"/>
            <a:ext cx="6651402" cy="4016310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Credit: Sven Põder"/>
          <p:cNvSpPr txBox="1"/>
          <p:nvPr/>
        </p:nvSpPr>
        <p:spPr>
          <a:xfrm>
            <a:off x="459502" y="9114129"/>
            <a:ext cx="3691930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solidFill>
                  <a:srgbClr val="3E0F59"/>
                </a:solidFill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Credit: Sven Põder</a:t>
            </a:r>
          </a:p>
        </p:txBody>
      </p:sp>
      <p:sp>
        <p:nvSpPr>
          <p:cNvPr id="224" name="Data-driven DM particle searches"/>
          <p:cNvSpPr txBox="1"/>
          <p:nvPr/>
        </p:nvSpPr>
        <p:spPr>
          <a:xfrm>
            <a:off x="381790" y="297220"/>
            <a:ext cx="8432503" cy="841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defRPr sz="4800" b="0">
                <a:solidFill>
                  <a:srgbClr val="929292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Data-driven DM particle searches</a:t>
            </a:r>
          </a:p>
        </p:txBody>
      </p:sp>
      <p:sp>
        <p:nvSpPr>
          <p:cNvPr id="225" name="stellar wakes"/>
          <p:cNvSpPr txBox="1"/>
          <p:nvPr/>
        </p:nvSpPr>
        <p:spPr>
          <a:xfrm>
            <a:off x="416959" y="4334721"/>
            <a:ext cx="2675732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stellar wakes</a:t>
            </a:r>
          </a:p>
        </p:txBody>
      </p:sp>
      <p:grpSp>
        <p:nvGrpSpPr>
          <p:cNvPr id="230" name="Grupo"/>
          <p:cNvGrpSpPr/>
          <p:nvPr/>
        </p:nvGrpSpPr>
        <p:grpSpPr>
          <a:xfrm>
            <a:off x="7244260" y="7065952"/>
            <a:ext cx="16737438" cy="6438747"/>
            <a:chOff x="0" y="0"/>
            <a:chExt cx="16737437" cy="6438746"/>
          </a:xfrm>
        </p:grpSpPr>
        <p:sp>
          <p:nvSpPr>
            <p:cNvPr id="226" name="See also…"/>
            <p:cNvSpPr txBox="1"/>
            <p:nvPr/>
          </p:nvSpPr>
          <p:spPr>
            <a:xfrm>
              <a:off x="12714191" y="2703312"/>
              <a:ext cx="4023247" cy="25012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 algn="l">
                <a:lnSpc>
                  <a:spcPct val="110000"/>
                </a:lnSpc>
                <a:defRPr sz="3000" b="0"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See also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Buschmann et al ’17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Petač ’19 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Bazarov, </a:t>
              </a:r>
              <a:r>
                <a:rPr b="1"/>
                <a:t>MB </a:t>
              </a:r>
              <a:r>
                <a:t>et al ’22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Põder, Pata, </a:t>
              </a:r>
              <a:r>
                <a:rPr b="1"/>
                <a:t>MB </a:t>
              </a:r>
              <a:r>
                <a:t>et al ‘25</a:t>
              </a:r>
            </a:p>
          </p:txBody>
        </p:sp>
        <p:pic>
          <p:nvPicPr>
            <p:cNvPr id="227" name="Screenshot 2022-10-27 at 15.53.34.png" descr="Screenshot 2022-10-27 at 15.53.34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4943" y="0"/>
              <a:ext cx="6952430" cy="64387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8" name="Línea"/>
            <p:cNvSpPr/>
            <p:nvPr/>
          </p:nvSpPr>
          <p:spPr>
            <a:xfrm flipH="1" flipV="1">
              <a:off x="-1" y="1171201"/>
              <a:ext cx="3135150" cy="1653779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9" name="Dark satellites"/>
            <p:cNvSpPr txBox="1"/>
            <p:nvPr/>
          </p:nvSpPr>
          <p:spPr>
            <a:xfrm rot="1680000">
              <a:off x="345853" y="1316091"/>
              <a:ext cx="2430067" cy="612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Dark satellites</a:t>
              </a:r>
            </a:p>
          </p:txBody>
        </p:sp>
      </p:grpSp>
      <p:grpSp>
        <p:nvGrpSpPr>
          <p:cNvPr id="235" name="Grupo"/>
          <p:cNvGrpSpPr/>
          <p:nvPr/>
        </p:nvGrpSpPr>
        <p:grpSpPr>
          <a:xfrm>
            <a:off x="7233176" y="1454152"/>
            <a:ext cx="17089890" cy="4794381"/>
            <a:chOff x="0" y="0"/>
            <a:chExt cx="17089889" cy="4794379"/>
          </a:xfrm>
        </p:grpSpPr>
        <p:sp>
          <p:nvSpPr>
            <p:cNvPr id="231" name="See also…"/>
            <p:cNvSpPr txBox="1"/>
            <p:nvPr/>
          </p:nvSpPr>
          <p:spPr>
            <a:xfrm>
              <a:off x="12714106" y="903420"/>
              <a:ext cx="4375784" cy="29762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 algn="l">
                <a:lnSpc>
                  <a:spcPct val="110000"/>
                </a:lnSpc>
                <a:defRPr sz="3000" b="0"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See also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Garavito-Camargo et al ’19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Foote et al ’23</a:t>
              </a:r>
            </a:p>
            <a:p>
              <a:pPr algn="l">
                <a:lnSpc>
                  <a:spcPct val="110000"/>
                </a:lnSpc>
                <a:defRPr sz="3000" b="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Fushimi et al ’24</a:t>
              </a:r>
            </a:p>
            <a:p>
              <a:pPr algn="l">
                <a:lnSpc>
                  <a:spcPct val="110000"/>
                </a:lnSpc>
                <a:defRPr sz="300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r>
                <a:t>MB</a:t>
              </a:r>
              <a:r>
                <a:rPr b="0"/>
                <a:t> et al’ in preparation</a:t>
              </a:r>
            </a:p>
          </p:txBody>
        </p:sp>
        <p:sp>
          <p:nvSpPr>
            <p:cNvPr id="232" name="Línea"/>
            <p:cNvSpPr/>
            <p:nvPr/>
          </p:nvSpPr>
          <p:spPr>
            <a:xfrm flipH="1">
              <a:off x="11083" y="2518211"/>
              <a:ext cx="3135150" cy="1653779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3" name="Luminous satellites"/>
            <p:cNvSpPr txBox="1"/>
            <p:nvPr/>
          </p:nvSpPr>
          <p:spPr>
            <a:xfrm rot="19860000">
              <a:off x="-55515" y="3430999"/>
              <a:ext cx="3254971" cy="612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b="0">
                  <a:latin typeface="Baskerville"/>
                  <a:ea typeface="Baskerville"/>
                  <a:cs typeface="Baskerville"/>
                  <a:sym typeface="Baskerville"/>
                </a:defRPr>
              </a:lvl1pPr>
            </a:lstStyle>
            <a:p>
              <a:r>
                <a:t>Luminous satellites</a:t>
              </a:r>
            </a:p>
          </p:txBody>
        </p:sp>
        <p:pic>
          <p:nvPicPr>
            <p:cNvPr id="234" name="Captura de pantalla 2026-05-17 a las 15.06.40.png" descr="Captura de pantalla 2026-05-17 a las 15.06.4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57780" y="0"/>
              <a:ext cx="8189390" cy="43279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2" animBg="1" advAuto="0"/>
      <p:bldP spid="235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María Benito"/>
          <p:cNvSpPr txBox="1"/>
          <p:nvPr/>
        </p:nvSpPr>
        <p:spPr>
          <a:xfrm>
            <a:off x="1206499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rgbClr val="CBCBCB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María Benito  </a:t>
            </a:r>
          </a:p>
        </p:txBody>
      </p:sp>
      <p:sp>
        <p:nvSpPr>
          <p:cNvPr id="238" name="Data-driven DM particle searches"/>
          <p:cNvSpPr txBox="1"/>
          <p:nvPr/>
        </p:nvSpPr>
        <p:spPr>
          <a:xfrm>
            <a:off x="381790" y="297220"/>
            <a:ext cx="8432503" cy="841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defRPr sz="4800" b="0">
                <a:solidFill>
                  <a:srgbClr val="929292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Data-driven DM particle searches</a:t>
            </a:r>
          </a:p>
        </p:txBody>
      </p:sp>
      <p:sp>
        <p:nvSpPr>
          <p:cNvPr id="239" name="Chemo-dynamical signatures of mergers in dwarf galaxies"/>
          <p:cNvSpPr txBox="1"/>
          <p:nvPr/>
        </p:nvSpPr>
        <p:spPr>
          <a:xfrm>
            <a:off x="384262" y="1172502"/>
            <a:ext cx="11477427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Chemo-dynamical signatures of mergers in dwarf galaxies</a:t>
            </a:r>
          </a:p>
        </p:txBody>
      </p:sp>
      <p:sp>
        <p:nvSpPr>
          <p:cNvPr id="240" name="Probability that @ least one merger w/ stellar mass above Mstar has happened in Fornax:"/>
          <p:cNvSpPr txBox="1"/>
          <p:nvPr/>
        </p:nvSpPr>
        <p:spPr>
          <a:xfrm>
            <a:off x="1975403" y="3037776"/>
            <a:ext cx="17088468" cy="133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457200">
              <a:spcBef>
                <a:spcPts val="1600"/>
              </a:spcBef>
              <a:defRPr sz="3400" b="0">
                <a:solidFill>
                  <a:srgbClr val="595959"/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t>Probability that @ least one merger w/ stellar mass above Mstar has happened in </a:t>
            </a:r>
            <a:r>
              <a:rPr i="1">
                <a:latin typeface="Baskerville SemiBold"/>
                <a:ea typeface="Baskerville SemiBold"/>
                <a:cs typeface="Baskerville SemiBold"/>
                <a:sym typeface="Baskerville SemiBold"/>
              </a:rPr>
              <a:t>Fornax</a:t>
            </a:r>
            <a:r>
              <a:t>: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1" name="HRMOS white paper (including MB), soon on arXiv"/>
          <p:cNvSpPr txBox="1"/>
          <p:nvPr/>
        </p:nvSpPr>
        <p:spPr>
          <a:xfrm>
            <a:off x="6341634" y="10977568"/>
            <a:ext cx="8356006" cy="1076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>
              <a:lnSpc>
                <a:spcPct val="110000"/>
              </a:lnSpc>
              <a:defRPr sz="300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rPr b="0"/>
              <a:t>HRMOS white paper (including </a:t>
            </a:r>
            <a:r>
              <a:t>MB)</a:t>
            </a:r>
            <a:r>
              <a:rPr b="0"/>
              <a:t>, soon on arXiv</a:t>
            </a:r>
          </a:p>
        </p:txBody>
      </p:sp>
      <p:grpSp>
        <p:nvGrpSpPr>
          <p:cNvPr id="244" name="Grupo"/>
          <p:cNvGrpSpPr/>
          <p:nvPr/>
        </p:nvGrpSpPr>
        <p:grpSpPr>
          <a:xfrm>
            <a:off x="5320129" y="4452337"/>
            <a:ext cx="12708242" cy="5994178"/>
            <a:chOff x="0" y="0"/>
            <a:chExt cx="12708241" cy="5994176"/>
          </a:xfrm>
        </p:grpSpPr>
        <p:pic>
          <p:nvPicPr>
            <p:cNvPr id="242" name="unknown.png" descr="unknown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0"/>
              <a:ext cx="12708242" cy="59941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3" name="Rectángulo"/>
            <p:cNvSpPr/>
            <p:nvPr/>
          </p:nvSpPr>
          <p:spPr>
            <a:xfrm>
              <a:off x="1215445" y="0"/>
              <a:ext cx="11206825" cy="4899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45" name="Varying galaxy formation model"/>
          <p:cNvSpPr txBox="1"/>
          <p:nvPr/>
        </p:nvSpPr>
        <p:spPr>
          <a:xfrm>
            <a:off x="6644823" y="3971640"/>
            <a:ext cx="5595040" cy="133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457200">
              <a:spcBef>
                <a:spcPts val="1600"/>
              </a:spcBef>
              <a:defRPr sz="3400" b="0">
                <a:solidFill>
                  <a:srgbClr val="595959"/>
                </a:solidFill>
                <a:latin typeface="Baskerville"/>
                <a:ea typeface="Baskerville"/>
                <a:cs typeface="Baskerville"/>
                <a:sym typeface="Baskerville"/>
              </a:defRPr>
            </a:pPr>
            <a:r>
              <a:rPr sz="3000" dirty="0"/>
              <a:t>Varying galaxy formation model</a:t>
            </a:r>
            <a:r>
              <a:rPr dirty="0"/>
              <a:t>  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6" name="Varying DM particle microphysics"/>
          <p:cNvSpPr txBox="1"/>
          <p:nvPr/>
        </p:nvSpPr>
        <p:spPr>
          <a:xfrm>
            <a:off x="12349112" y="3971640"/>
            <a:ext cx="5595039" cy="120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600"/>
              </a:spcBef>
              <a:defRPr sz="3000" b="0">
                <a:solidFill>
                  <a:srgbClr val="595959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rPr dirty="0"/>
              <a:t>Varying DM particle microphysics</a:t>
            </a:r>
            <a:endParaRPr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98" y="25029"/>
            <a:ext cx="23027604" cy="12953028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Credit: Sofia Randich"/>
          <p:cNvSpPr txBox="1"/>
          <p:nvPr/>
        </p:nvSpPr>
        <p:spPr>
          <a:xfrm>
            <a:off x="806032" y="1305874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25500">
              <a:defRPr sz="3300" b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Credit: Sofia Randich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531</Words>
  <Application>Microsoft Macintosh PowerPoint</Application>
  <PresentationFormat>Personalizado</PresentationFormat>
  <Paragraphs>70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Baskerville SemiBold</vt:lpstr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Portrait of a Milky Way-like galaxy  on FIRE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María Benito   </cp:lastModifiedBy>
  <cp:revision>2</cp:revision>
  <dcterms:modified xsi:type="dcterms:W3CDTF">2026-05-27T13:34:13Z</dcterms:modified>
</cp:coreProperties>
</file>