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257" r:id="rId6"/>
    <p:sldId id="269" r:id="rId7"/>
    <p:sldId id="267" r:id="rId8"/>
    <p:sldId id="260" r:id="rId9"/>
    <p:sldId id="259" r:id="rId10"/>
    <p:sldId id="264" r:id="rId11"/>
    <p:sldId id="265" r:id="rId12"/>
    <p:sldId id="258" r:id="rId13"/>
    <p:sldId id="261" r:id="rId14"/>
    <p:sldId id="272" r:id="rId15"/>
    <p:sldId id="273" r:id="rId16"/>
    <p:sldId id="268" r:id="rId17"/>
    <p:sldId id="270" r:id="rId18"/>
    <p:sldId id="271" r:id="rId19"/>
    <p:sldId id="262" r:id="rId20"/>
    <p:sldId id="26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BCB06E-C8C9-4BA4-94A2-514B7D22D4B6}">
          <p14:sldIdLst>
            <p14:sldId id="256"/>
            <p14:sldId id="257"/>
            <p14:sldId id="269"/>
            <p14:sldId id="267"/>
            <p14:sldId id="260"/>
            <p14:sldId id="259"/>
            <p14:sldId id="264"/>
            <p14:sldId id="265"/>
          </p14:sldIdLst>
        </p14:section>
        <p14:section name="Bonus slides" id="{0817E213-5455-4575-9D45-612A19BA4837}">
          <p14:sldIdLst>
            <p14:sldId id="258"/>
            <p14:sldId id="261"/>
            <p14:sldId id="272"/>
            <p14:sldId id="273"/>
            <p14:sldId id="268"/>
            <p14:sldId id="270"/>
            <p14:sldId id="271"/>
          </p14:sldIdLst>
        </p14:section>
        <p14:section name="Hidden slides" id="{97849A26-331A-47CA-99DD-D7FFDAC69A7F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C0B7C9-0B5A-4B3F-88B5-FAE87CF43068}" v="1" dt="2026-05-27T14:47:54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86441" autoAdjust="0"/>
  </p:normalViewPr>
  <p:slideViewPr>
    <p:cSldViewPr snapToGrid="0">
      <p:cViewPr varScale="1">
        <p:scale>
          <a:sx n="95" d="100"/>
          <a:sy n="95" d="100"/>
        </p:scale>
        <p:origin x="1242" y="96"/>
      </p:cViewPr>
      <p:guideLst/>
    </p:cSldViewPr>
  </p:slideViewPr>
  <p:outlineViewPr>
    <p:cViewPr>
      <p:scale>
        <a:sx n="33" d="100"/>
        <a:sy n="33" d="100"/>
      </p:scale>
      <p:origin x="0" y="-316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34E72-CD78-443C-AA47-CB389B58F951}" type="datetimeFigureOut">
              <a:rPr lang="fi-FI" smtClean="0"/>
              <a:t>27.5.2026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C7B65-A80C-49CB-8D34-E573B16BFE5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6713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C7B65-A80C-49CB-8D34-E573B16BFE5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7810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/>
              <a:t>Distance</a:t>
            </a:r>
            <a:r>
              <a:rPr lang="fi-FI" dirty="0"/>
              <a:t> is </a:t>
            </a:r>
            <a:r>
              <a:rPr lang="fi-FI" dirty="0" err="1"/>
              <a:t>roughly</a:t>
            </a:r>
            <a:r>
              <a:rPr lang="fi-FI" dirty="0"/>
              <a:t> 26.2 </a:t>
            </a:r>
            <a:r>
              <a:rPr lang="fi-FI" dirty="0" err="1"/>
              <a:t>kpc</a:t>
            </a:r>
            <a:r>
              <a:rPr lang="fi-FI" dirty="0"/>
              <a:t> (5.’’4) </a:t>
            </a:r>
            <a:r>
              <a:rPr lang="fi-FI" dirty="0" err="1"/>
              <a:t>between</a:t>
            </a:r>
            <a:r>
              <a:rPr lang="fi-FI" dirty="0"/>
              <a:t> VCC 1249 and M49 (=NGC 4472) (Taylor et al. 2021)</a:t>
            </a:r>
            <a:br>
              <a:rPr lang="fi-FI" dirty="0"/>
            </a:br>
            <a:r>
              <a:rPr lang="fi-FI" dirty="0"/>
              <a:t>It </a:t>
            </a:r>
            <a:r>
              <a:rPr lang="fi-FI" dirty="0" err="1"/>
              <a:t>has</a:t>
            </a:r>
            <a:r>
              <a:rPr lang="fi-FI" dirty="0"/>
              <a:t> </a:t>
            </a:r>
            <a:r>
              <a:rPr lang="fi-FI" dirty="0" err="1"/>
              <a:t>been</a:t>
            </a:r>
            <a:r>
              <a:rPr lang="fi-FI" dirty="0"/>
              <a:t> </a:t>
            </a:r>
            <a:r>
              <a:rPr lang="fi-FI" dirty="0" err="1"/>
              <a:t>previously</a:t>
            </a:r>
            <a:r>
              <a:rPr lang="fi-FI" dirty="0"/>
              <a:t> </a:t>
            </a:r>
            <a:r>
              <a:rPr lang="fi-FI" dirty="0" err="1"/>
              <a:t>shown</a:t>
            </a:r>
            <a:r>
              <a:rPr lang="fi-FI" dirty="0"/>
              <a:t> </a:t>
            </a:r>
            <a:r>
              <a:rPr lang="fi-FI" dirty="0" err="1"/>
              <a:t>that</a:t>
            </a:r>
            <a:r>
              <a:rPr lang="fi-FI" dirty="0"/>
              <a:t> VCC 1249 is </a:t>
            </a:r>
            <a:r>
              <a:rPr lang="fi-FI" dirty="0" err="1"/>
              <a:t>losing</a:t>
            </a:r>
            <a:r>
              <a:rPr lang="fi-FI" dirty="0"/>
              <a:t> </a:t>
            </a:r>
            <a:r>
              <a:rPr lang="fi-FI" dirty="0" err="1"/>
              <a:t>mass</a:t>
            </a:r>
            <a:r>
              <a:rPr lang="fi-FI" dirty="0"/>
              <a:t> via </a:t>
            </a:r>
            <a:r>
              <a:rPr lang="en-US" sz="1200" dirty="0">
                <a:solidFill>
                  <a:srgbClr val="FFFFFF"/>
                </a:solidFill>
                <a:ea typeface="+mn-lt"/>
                <a:cs typeface="+mn-lt"/>
              </a:rPr>
              <a:t>tidal and </a:t>
            </a:r>
            <a:r>
              <a:rPr lang="fi-FI" dirty="0"/>
              <a:t>ram </a:t>
            </a:r>
            <a:r>
              <a:rPr lang="fi-FI" dirty="0" err="1"/>
              <a:t>pressure</a:t>
            </a:r>
            <a:r>
              <a:rPr lang="fi-FI" dirty="0"/>
              <a:t> </a:t>
            </a:r>
            <a:r>
              <a:rPr lang="fi-FI" dirty="0" err="1"/>
              <a:t>stripping</a:t>
            </a:r>
            <a:r>
              <a:rPr lang="fi-FI" dirty="0"/>
              <a:t> 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C7B65-A80C-49CB-8D34-E573B16BFE5A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763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(</a:t>
            </a:r>
            <a:r>
              <a:rPr lang="fi-FI" dirty="0" err="1"/>
              <a:t>Annular</a:t>
            </a:r>
            <a:r>
              <a:rPr lang="fi-FI" dirty="0"/>
              <a:t> </a:t>
            </a:r>
            <a:r>
              <a:rPr lang="fi-FI" dirty="0" err="1"/>
              <a:t>summing</a:t>
            </a:r>
            <a:r>
              <a:rPr lang="fi-FI" dirty="0"/>
              <a:t> of GC </a:t>
            </a:r>
            <a:r>
              <a:rPr lang="fi-FI" dirty="0" err="1"/>
              <a:t>pixels</a:t>
            </a:r>
            <a:r>
              <a:rPr lang="fi-FI" dirty="0"/>
              <a:t> and </a:t>
            </a:r>
            <a:r>
              <a:rPr lang="fi-FI" dirty="0" err="1"/>
              <a:t>background</a:t>
            </a:r>
            <a:r>
              <a:rPr lang="fi-FI" dirty="0"/>
              <a:t> </a:t>
            </a:r>
            <a:r>
              <a:rPr lang="fi-FI" dirty="0" err="1"/>
              <a:t>subtraction</a:t>
            </a:r>
            <a:r>
              <a:rPr lang="fi-FI" dirty="0"/>
              <a:t> </a:t>
            </a:r>
            <a:r>
              <a:rPr lang="fi-FI" dirty="0" err="1"/>
              <a:t>could</a:t>
            </a:r>
            <a:r>
              <a:rPr lang="fi-FI" dirty="0"/>
              <a:t> </a:t>
            </a:r>
            <a:r>
              <a:rPr lang="fi-FI" dirty="0" err="1"/>
              <a:t>still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performed</a:t>
            </a:r>
            <a:r>
              <a:rPr lang="fi-FI" dirty="0"/>
              <a:t>)</a:t>
            </a:r>
          </a:p>
          <a:p>
            <a:r>
              <a:rPr lang="fi-FI" dirty="0" err="1"/>
              <a:t>pPXF</a:t>
            </a:r>
            <a:r>
              <a:rPr lang="fi-FI" dirty="0"/>
              <a:t> </a:t>
            </a:r>
            <a:r>
              <a:rPr lang="fi-FI" dirty="0" err="1"/>
              <a:t>was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E-MILES </a:t>
            </a:r>
            <a:r>
              <a:rPr lang="fi-FI" dirty="0" err="1"/>
              <a:t>spectral</a:t>
            </a:r>
            <a:r>
              <a:rPr lang="fi-FI" dirty="0"/>
              <a:t> </a:t>
            </a:r>
            <a:r>
              <a:rPr lang="fi-FI" dirty="0" err="1"/>
              <a:t>stellar</a:t>
            </a:r>
            <a:r>
              <a:rPr lang="fi-FI" dirty="0"/>
              <a:t> </a:t>
            </a:r>
            <a:r>
              <a:rPr lang="fi-FI" dirty="0" err="1"/>
              <a:t>population</a:t>
            </a:r>
            <a:r>
              <a:rPr lang="fi-FI" dirty="0"/>
              <a:t> </a:t>
            </a:r>
            <a:r>
              <a:rPr lang="fi-FI" dirty="0" err="1"/>
              <a:t>template</a:t>
            </a:r>
            <a:r>
              <a:rPr lang="fi-FI" dirty="0"/>
              <a:t> </a:t>
            </a:r>
            <a:r>
              <a:rPr lang="fi-FI" dirty="0" err="1"/>
              <a:t>library</a:t>
            </a:r>
            <a:r>
              <a:rPr lang="fi-FI" dirty="0"/>
              <a:t>/</a:t>
            </a:r>
            <a:r>
              <a:rPr lang="fi-FI" dirty="0" err="1"/>
              <a:t>models</a:t>
            </a:r>
            <a:r>
              <a:rPr lang="fi-FI"/>
              <a:t>.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C7B65-A80C-49CB-8D34-E573B16BFE5A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4645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/>
              <a:t>Arrigoni</a:t>
            </a:r>
            <a:r>
              <a:rPr lang="fi-FI" dirty="0"/>
              <a:t> </a:t>
            </a:r>
            <a:r>
              <a:rPr lang="fi-FI" dirty="0" err="1"/>
              <a:t>Battaia</a:t>
            </a:r>
            <a:r>
              <a:rPr lang="fi-FI" dirty="0"/>
              <a:t> et al. (2012) </a:t>
            </a:r>
            <a:r>
              <a:rPr lang="fi-FI" dirty="0" err="1"/>
              <a:t>star-forming</a:t>
            </a:r>
            <a:r>
              <a:rPr lang="fi-FI" dirty="0"/>
              <a:t> </a:t>
            </a:r>
            <a:r>
              <a:rPr lang="fi-FI" dirty="0" err="1"/>
              <a:t>regions</a:t>
            </a:r>
            <a:r>
              <a:rPr lang="fi-FI" dirty="0"/>
              <a:t> (HII </a:t>
            </a:r>
            <a:r>
              <a:rPr lang="fi-FI" dirty="0" err="1"/>
              <a:t>regions</a:t>
            </a:r>
            <a:r>
              <a:rPr lang="fi-FI" dirty="0"/>
              <a:t>)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C7B65-A80C-49CB-8D34-E573B16BFE5A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452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9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0CA58C1-903E-8823-0E79-3F3F01BEAD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245" y="5420008"/>
            <a:ext cx="5308121" cy="1327030"/>
          </a:xfrm>
          <a:prstGeom prst="rect">
            <a:avLst/>
          </a:prstGeom>
        </p:spPr>
      </p:pic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5" name="Picture 4" descr="A diamond shaped object with stars in the sky&#10;&#10;AI-generated content may be incorrect.">
            <a:extLst>
              <a:ext uri="{FF2B5EF4-FFF2-40B4-BE49-F238E27FC236}">
                <a16:creationId xmlns:a16="http://schemas.microsoft.com/office/drawing/2014/main" id="{B7F4D2D7-01AB-2AF7-E29D-9164402737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237" b="13366"/>
          <a:stretch>
            <a:fillRect/>
          </a:stretch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200" noProof="0" dirty="0">
                <a:solidFill>
                  <a:srgbClr val="FFFFFF"/>
                </a:solidFill>
              </a:rPr>
              <a:t>Kinematics and Globular Clusters of VCC 1249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FFFFFF"/>
                </a:solidFill>
              </a:rPr>
              <a:t>Tuomas Hämäläinen (FINCA, University of Turku)</a:t>
            </a:r>
            <a:endParaRPr lang="en-US" noProof="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noProof="0" dirty="0">
                <a:solidFill>
                  <a:srgbClr val="FFFFFF"/>
                </a:solidFill>
              </a:rPr>
              <a:t>With Johanna Hartke, Petri Väisänen</a:t>
            </a:r>
          </a:p>
          <a:p>
            <a:pPr>
              <a:lnSpc>
                <a:spcPct val="100000"/>
              </a:lnSpc>
            </a:pPr>
            <a:endParaRPr lang="en-US" noProof="0" dirty="0">
              <a:solidFill>
                <a:srgbClr val="FFFFFF"/>
              </a:solidFill>
            </a:endParaRP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27ED458E-5644-45FD-97C4-3AC83CA37BC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9953" y="5335983"/>
            <a:ext cx="4167014" cy="11635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7E9B62-45C4-EC87-1F4D-2D6B8C0BFB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286" y="4570751"/>
            <a:ext cx="1963120" cy="19631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B894696-7F48-DF03-C17A-06C8B511A5E3}"/>
              </a:ext>
            </a:extLst>
          </p:cNvPr>
          <p:cNvSpPr/>
          <p:nvPr/>
        </p:nvSpPr>
        <p:spPr>
          <a:xfrm>
            <a:off x="3048" y="6574262"/>
            <a:ext cx="12188952" cy="29825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tuiham@utu.fi 							               Nordic-Baltic </a:t>
            </a:r>
            <a:r>
              <a:rPr lang="fi-FI" dirty="0" err="1"/>
              <a:t>Astronomy</a:t>
            </a:r>
            <a:r>
              <a:rPr lang="fi-FI" dirty="0"/>
              <a:t> </a:t>
            </a:r>
            <a:r>
              <a:rPr lang="fi-FI" dirty="0" err="1"/>
              <a:t>Days</a:t>
            </a:r>
            <a:r>
              <a:rPr lang="fi-FI" dirty="0"/>
              <a:t> 28.5.2026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5F023F3-4028-5FFD-9053-B6DB97BC138E}"/>
              </a:ext>
            </a:extLst>
          </p:cNvPr>
          <p:cNvSpPr/>
          <p:nvPr/>
        </p:nvSpPr>
        <p:spPr>
          <a:xfrm>
            <a:off x="1057" y="-10689"/>
            <a:ext cx="12191338" cy="68662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pic>
        <p:nvPicPr>
          <p:cNvPr id="4" name="Content Placeholder 3" descr="A person standing in front of a computer&#10;&#10;AI-generated content may be incorrect.">
            <a:extLst>
              <a:ext uri="{FF2B5EF4-FFF2-40B4-BE49-F238E27FC236}">
                <a16:creationId xmlns:a16="http://schemas.microsoft.com/office/drawing/2014/main" id="{02E16CA4-7D32-50CB-8552-79BBE2F69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rcRect l="-136" r="1797" b="41503"/>
          <a:stretch>
            <a:fillRect/>
          </a:stretch>
        </p:blipFill>
        <p:spPr>
          <a:xfrm>
            <a:off x="6936002" y="-12140"/>
            <a:ext cx="5252621" cy="6871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ACB5D9-F489-8B6C-F2D9-FBFFB761CDE0}"/>
              </a:ext>
            </a:extLst>
          </p:cNvPr>
          <p:cNvSpPr txBox="1"/>
          <p:nvPr/>
        </p:nvSpPr>
        <p:spPr>
          <a:xfrm>
            <a:off x="-460" y="1622942"/>
            <a:ext cx="5093728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noProof="0" dirty="0">
                <a:solidFill>
                  <a:srgbClr val="FFFFFF"/>
                </a:solidFill>
              </a:rPr>
              <a:t>Three dimensions difficult to visualize in two dimensions</a:t>
            </a:r>
          </a:p>
          <a:p>
            <a:pPr marL="285750" indent="-285750">
              <a:buFont typeface="Arial"/>
              <a:buChar char="•"/>
            </a:pPr>
            <a:endParaRPr lang="en-US" sz="2400" noProof="0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noProof="0" dirty="0">
                <a:solidFill>
                  <a:srgbClr val="FFFFFF"/>
                </a:solidFill>
              </a:rPr>
              <a:t>Using </a:t>
            </a:r>
            <a:r>
              <a:rPr lang="en-US" sz="2400" noProof="0" dirty="0" err="1">
                <a:solidFill>
                  <a:srgbClr val="FFFFFF"/>
                </a:solidFill>
              </a:rPr>
              <a:t>iDaVIE</a:t>
            </a:r>
            <a:r>
              <a:rPr lang="en-US" sz="2400" noProof="0" dirty="0">
                <a:solidFill>
                  <a:srgbClr val="FFFFFF"/>
                </a:solidFill>
              </a:rPr>
              <a:t> to render MUSE data in virtual reality with three dimensions.</a:t>
            </a:r>
          </a:p>
          <a:p>
            <a:pPr marL="285750" indent="-285750">
              <a:buFont typeface="Arial"/>
              <a:buChar char="•"/>
            </a:pPr>
            <a:endParaRPr lang="en-US" sz="2400" noProof="0" dirty="0">
              <a:solidFill>
                <a:srgbClr val="FFFFFF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EC3F1C10-76DD-B98F-4105-46803C948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76" y="174625"/>
            <a:ext cx="4329954" cy="1359180"/>
          </a:xfrm>
        </p:spPr>
        <p:txBody>
          <a:bodyPr/>
          <a:lstStyle/>
          <a:p>
            <a:r>
              <a:rPr lang="en-US" noProof="0" dirty="0">
                <a:solidFill>
                  <a:srgbClr val="FFFFFF"/>
                </a:solidFill>
              </a:rPr>
              <a:t>Data visualization in VR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013327-93F6-D7D2-A011-989713CFC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187" y="3641911"/>
            <a:ext cx="3122247" cy="300317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62CB46-4F7F-D13C-67A9-8A69A06E7F74}"/>
              </a:ext>
            </a:extLst>
          </p:cNvPr>
          <p:cNvCxnSpPr/>
          <p:nvPr/>
        </p:nvCxnSpPr>
        <p:spPr>
          <a:xfrm>
            <a:off x="6866149" y="58066"/>
            <a:ext cx="11545" cy="6707909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red and yellow square with white spots&#10;&#10;AI-generated content may be incorrect.">
            <a:extLst>
              <a:ext uri="{FF2B5EF4-FFF2-40B4-BE49-F238E27FC236}">
                <a16:creationId xmlns:a16="http://schemas.microsoft.com/office/drawing/2014/main" id="{11FF0D2F-C0D5-ADE7-706B-1C982590A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986" y="4081923"/>
            <a:ext cx="2165029" cy="210968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26D841-C2BA-B778-827D-898E2A23E9F2}"/>
              </a:ext>
            </a:extLst>
          </p:cNvPr>
          <p:cNvCxnSpPr/>
          <p:nvPr/>
        </p:nvCxnSpPr>
        <p:spPr>
          <a:xfrm>
            <a:off x="2739737" y="5098119"/>
            <a:ext cx="481712" cy="100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kstiruutu 5">
            <a:extLst>
              <a:ext uri="{FF2B5EF4-FFF2-40B4-BE49-F238E27FC236}">
                <a16:creationId xmlns:a16="http://schemas.microsoft.com/office/drawing/2014/main" id="{4EE0C884-07EC-D38B-9C95-215335AA8A73}"/>
              </a:ext>
            </a:extLst>
          </p:cNvPr>
          <p:cNvSpPr txBox="1"/>
          <p:nvPr/>
        </p:nvSpPr>
        <p:spPr>
          <a:xfrm>
            <a:off x="221876" y="0"/>
            <a:ext cx="6140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bg1"/>
                </a:solidFill>
              </a:rPr>
              <a:t>Bonus slides:</a:t>
            </a:r>
          </a:p>
        </p:txBody>
      </p:sp>
    </p:spTree>
    <p:extLst>
      <p:ext uri="{BB962C8B-B14F-4D97-AF65-F5344CB8AC3E}">
        <p14:creationId xmlns:p14="http://schemas.microsoft.com/office/powerpoint/2010/main" val="440882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D035CA-1698-A497-E37A-346FCDD84E34}"/>
              </a:ext>
            </a:extLst>
          </p:cNvPr>
          <p:cNvSpPr/>
          <p:nvPr/>
        </p:nvSpPr>
        <p:spPr>
          <a:xfrm>
            <a:off x="0" y="0"/>
            <a:ext cx="5584291" cy="187147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2CBD238-0282-CD44-FADE-CFD9268E50DB}"/>
              </a:ext>
            </a:extLst>
          </p:cNvPr>
          <p:cNvCxnSpPr>
            <a:cxnSpLocks/>
          </p:cNvCxnSpPr>
          <p:nvPr/>
        </p:nvCxnSpPr>
        <p:spPr>
          <a:xfrm>
            <a:off x="137766" y="1743066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tsikko 1">
            <a:extLst>
              <a:ext uri="{FF2B5EF4-FFF2-40B4-BE49-F238E27FC236}">
                <a16:creationId xmlns:a16="http://schemas.microsoft.com/office/drawing/2014/main" id="{96869D33-A19C-690A-992F-D1E77E1AC04A}"/>
              </a:ext>
            </a:extLst>
          </p:cNvPr>
          <p:cNvSpPr txBox="1">
            <a:spLocks/>
          </p:cNvSpPr>
          <p:nvPr/>
        </p:nvSpPr>
        <p:spPr>
          <a:xfrm>
            <a:off x="211635" y="238625"/>
            <a:ext cx="5584291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>
                <a:solidFill>
                  <a:srgbClr val="FFFFFF"/>
                </a:solidFill>
              </a:rPr>
              <a:t>…But are you </a:t>
            </a:r>
            <a:r>
              <a:rPr lang="en-US" i="1" noProof="0" dirty="0">
                <a:solidFill>
                  <a:srgbClr val="FFFFFF"/>
                </a:solidFill>
              </a:rPr>
              <a:t>sure</a:t>
            </a:r>
            <a:r>
              <a:rPr lang="en-US" noProof="0" dirty="0">
                <a:solidFill>
                  <a:srgbClr val="FFFFFF"/>
                </a:solidFill>
              </a:rPr>
              <a:t> they are GCs? </a:t>
            </a:r>
            <a:r>
              <a:rPr lang="en-US" sz="1800" dirty="0">
                <a:solidFill>
                  <a:srgbClr val="FFFFFF"/>
                </a:solidFill>
              </a:rPr>
              <a:t>Not really…</a:t>
            </a:r>
            <a:endParaRPr lang="en-US" noProof="0" dirty="0">
              <a:solidFill>
                <a:srgbClr val="FFFFFF"/>
              </a:solidFill>
            </a:endParaRP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0481057C-7CA0-45F5-AB2C-4B8CA8DCA3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81" r="75109"/>
          <a:stretch>
            <a:fillRect/>
          </a:stretch>
        </p:blipFill>
        <p:spPr>
          <a:xfrm>
            <a:off x="364654" y="2090026"/>
            <a:ext cx="3449964" cy="2847647"/>
          </a:xfrm>
          <a:prstGeom prst="rect">
            <a:avLst/>
          </a:prstGeom>
        </p:spPr>
      </p:pic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624D26AA-C252-41DE-036F-F98A40FBDA04}"/>
              </a:ext>
            </a:extLst>
          </p:cNvPr>
          <p:cNvSpPr/>
          <p:nvPr/>
        </p:nvSpPr>
        <p:spPr>
          <a:xfrm>
            <a:off x="1349497" y="2924846"/>
            <a:ext cx="191386" cy="3362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1" name="Kuva 3">
            <a:extLst>
              <a:ext uri="{FF2B5EF4-FFF2-40B4-BE49-F238E27FC236}">
                <a16:creationId xmlns:a16="http://schemas.microsoft.com/office/drawing/2014/main" id="{856DE13C-0466-2E78-6A0B-F50656706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4" t="10701" r="18893" b="1692"/>
          <a:stretch>
            <a:fillRect/>
          </a:stretch>
        </p:blipFill>
        <p:spPr>
          <a:xfrm>
            <a:off x="8184723" y="65855"/>
            <a:ext cx="3795642" cy="33631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D705A9-F59D-E94E-0C1B-890B7EE8C019}"/>
              </a:ext>
            </a:extLst>
          </p:cNvPr>
          <p:cNvSpPr txBox="1"/>
          <p:nvPr/>
        </p:nvSpPr>
        <p:spPr>
          <a:xfrm>
            <a:off x="3821651" y="1961614"/>
            <a:ext cx="518679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/>
              <a:t>What</a:t>
            </a:r>
            <a:r>
              <a:rPr lang="fi-FI" sz="2400" dirty="0"/>
              <a:t> </a:t>
            </a: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they</a:t>
            </a:r>
            <a:r>
              <a:rPr lang="fi-FI" sz="2400" dirty="0"/>
              <a:t> </a:t>
            </a:r>
            <a:r>
              <a:rPr lang="fi-FI" sz="2400" dirty="0" err="1"/>
              <a:t>be</a:t>
            </a:r>
            <a:r>
              <a:rPr lang="fi-FI" sz="2400" dirty="0"/>
              <a:t> </a:t>
            </a:r>
            <a:r>
              <a:rPr lang="fi-FI" sz="2400" dirty="0" err="1"/>
              <a:t>if</a:t>
            </a:r>
            <a:r>
              <a:rPr lang="fi-FI" sz="2400" dirty="0"/>
              <a:t> </a:t>
            </a:r>
            <a:r>
              <a:rPr lang="fi-FI" sz="2400" dirty="0" err="1"/>
              <a:t>not</a:t>
            </a:r>
            <a:r>
              <a:rPr lang="fi-FI" sz="2400" dirty="0"/>
              <a:t> </a:t>
            </a:r>
            <a:r>
              <a:rPr lang="fi-FI" sz="2400" dirty="0" err="1"/>
              <a:t>GCs</a:t>
            </a:r>
            <a:r>
              <a:rPr lang="fi-FI" sz="24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err="1"/>
              <a:t>Milky</a:t>
            </a:r>
            <a:r>
              <a:rPr lang="fi-FI" sz="2000" dirty="0"/>
              <a:t> </a:t>
            </a:r>
            <a:r>
              <a:rPr lang="fi-FI" sz="2000" dirty="0" err="1"/>
              <a:t>Way</a:t>
            </a:r>
            <a:r>
              <a:rPr lang="fi-FI" sz="2000" dirty="0"/>
              <a:t> </a:t>
            </a:r>
            <a:r>
              <a:rPr lang="fi-FI" sz="2000" dirty="0" err="1"/>
              <a:t>foreground</a:t>
            </a:r>
            <a:r>
              <a:rPr lang="fi-FI" sz="2000" dirty="0"/>
              <a:t> </a:t>
            </a:r>
            <a:r>
              <a:rPr lang="fi-FI" sz="2000" dirty="0" err="1"/>
              <a:t>stars</a:t>
            </a:r>
            <a:r>
              <a:rPr lang="fi-FI" sz="2000" dirty="0"/>
              <a:t>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2000" dirty="0" err="1"/>
              <a:t>Velocities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too</a:t>
            </a:r>
            <a:r>
              <a:rPr lang="fi-FI" sz="2000" dirty="0"/>
              <a:t> </a:t>
            </a:r>
            <a:r>
              <a:rPr lang="fi-FI" sz="2000" dirty="0" err="1"/>
              <a:t>high</a:t>
            </a:r>
            <a:endParaRPr lang="fi-F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/>
              <a:t>Ultra-</a:t>
            </a:r>
            <a:r>
              <a:rPr lang="fi-FI" sz="2000" dirty="0" err="1"/>
              <a:t>compact</a:t>
            </a:r>
            <a:r>
              <a:rPr lang="fi-FI" sz="2000" dirty="0"/>
              <a:t> </a:t>
            </a:r>
            <a:r>
              <a:rPr lang="fi-FI" sz="2000" dirty="0" err="1"/>
              <a:t>dwarf</a:t>
            </a:r>
            <a:r>
              <a:rPr lang="fi-FI" sz="2000" dirty="0"/>
              <a:t> </a:t>
            </a:r>
            <a:r>
              <a:rPr lang="fi-FI" sz="2000" dirty="0" err="1"/>
              <a:t>galaxy</a:t>
            </a:r>
            <a:r>
              <a:rPr lang="fi-FI" sz="2000" dirty="0"/>
              <a:t>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2000" dirty="0" err="1"/>
              <a:t>Typically</a:t>
            </a:r>
            <a:r>
              <a:rPr lang="fi-FI" sz="2000" dirty="0"/>
              <a:t>, </a:t>
            </a:r>
            <a:r>
              <a:rPr lang="fi-FI" sz="2000" dirty="0" err="1"/>
              <a:t>would</a:t>
            </a:r>
            <a:r>
              <a:rPr lang="fi-FI" sz="2000" dirty="0"/>
              <a:t> </a:t>
            </a:r>
            <a:r>
              <a:rPr lang="fi-FI" sz="2000" dirty="0" err="1"/>
              <a:t>appear</a:t>
            </a:r>
            <a:r>
              <a:rPr lang="fi-FI" sz="2000" dirty="0"/>
              <a:t> as </a:t>
            </a:r>
            <a:r>
              <a:rPr lang="fi-FI" sz="2000" dirty="0" err="1"/>
              <a:t>larger</a:t>
            </a:r>
            <a:r>
              <a:rPr lang="fi-FI" sz="2000" dirty="0"/>
              <a:t> and </a:t>
            </a:r>
            <a:r>
              <a:rPr lang="fi-FI" sz="2000" dirty="0" err="1"/>
              <a:t>brighter</a:t>
            </a:r>
            <a:r>
              <a:rPr lang="fi-FI" sz="2000" dirty="0"/>
              <a:t> </a:t>
            </a:r>
            <a:r>
              <a:rPr lang="fi-FI" sz="2000" dirty="0" err="1"/>
              <a:t>than</a:t>
            </a:r>
            <a:r>
              <a:rPr lang="fi-FI" sz="2000" dirty="0"/>
              <a:t> </a:t>
            </a:r>
            <a:r>
              <a:rPr lang="fi-FI" sz="2000" dirty="0" err="1"/>
              <a:t>GCs</a:t>
            </a:r>
            <a:endParaRPr lang="fi-FI" sz="20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first</a:t>
            </a:r>
            <a:r>
              <a:rPr lang="fi-FI" sz="2000" dirty="0"/>
              <a:t> </a:t>
            </a:r>
            <a:r>
              <a:rPr lang="fi-FI" sz="2000" dirty="0" err="1"/>
              <a:t>target</a:t>
            </a:r>
            <a:r>
              <a:rPr lang="fi-FI" sz="2000" dirty="0"/>
              <a:t> </a:t>
            </a:r>
            <a:r>
              <a:rPr lang="fi-FI" sz="2000" dirty="0" err="1"/>
              <a:t>could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...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i-FI" sz="2000" dirty="0" err="1"/>
              <a:t>Further</a:t>
            </a:r>
            <a:r>
              <a:rPr lang="fi-FI" sz="2000" dirty="0"/>
              <a:t> </a:t>
            </a:r>
            <a:r>
              <a:rPr lang="fi-FI" sz="2000" dirty="0" err="1"/>
              <a:t>investigation</a:t>
            </a:r>
            <a:r>
              <a:rPr lang="fi-FI" sz="2000" dirty="0"/>
              <a:t> </a:t>
            </a:r>
            <a:r>
              <a:rPr lang="fi-FI" sz="2000" dirty="0" err="1"/>
              <a:t>would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needed</a:t>
            </a:r>
            <a:r>
              <a:rPr lang="fi-FI" sz="2000" dirty="0"/>
              <a:t> (GC </a:t>
            </a:r>
            <a:r>
              <a:rPr lang="fi-FI" sz="2000" dirty="0" err="1"/>
              <a:t>luminosity</a:t>
            </a:r>
            <a:r>
              <a:rPr lang="fi-FI" sz="2000" dirty="0"/>
              <a:t> </a:t>
            </a:r>
            <a:r>
              <a:rPr lang="fi-FI" sz="2000" dirty="0" err="1"/>
              <a:t>function</a:t>
            </a:r>
            <a:r>
              <a:rPr lang="fi-FI" sz="2000" dirty="0"/>
              <a:t> </a:t>
            </a:r>
            <a:r>
              <a:rPr lang="fi-FI" sz="2000" dirty="0" err="1"/>
              <a:t>based</a:t>
            </a:r>
            <a:r>
              <a:rPr lang="fi-FI" sz="2000" dirty="0"/>
              <a:t> on </a:t>
            </a:r>
            <a:r>
              <a:rPr lang="fi-FI" sz="2000" dirty="0" err="1"/>
              <a:t>distance</a:t>
            </a:r>
            <a:r>
              <a:rPr lang="fi-FI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err="1"/>
              <a:t>Other</a:t>
            </a:r>
            <a:r>
              <a:rPr lang="fi-FI" sz="2000" dirty="0"/>
              <a:t> </a:t>
            </a:r>
            <a:r>
              <a:rPr lang="fi-FI" sz="2000" dirty="0" err="1"/>
              <a:t>compact</a:t>
            </a:r>
            <a:r>
              <a:rPr lang="fi-FI" sz="2000" dirty="0"/>
              <a:t> </a:t>
            </a:r>
            <a:r>
              <a:rPr lang="fi-FI" sz="2000" dirty="0" err="1"/>
              <a:t>galaxies</a:t>
            </a:r>
            <a:r>
              <a:rPr lang="fi-FI" sz="2000" dirty="0"/>
              <a:t>, </a:t>
            </a:r>
            <a:r>
              <a:rPr lang="fi-FI" sz="2000" dirty="0" err="1"/>
              <a:t>star-forming</a:t>
            </a:r>
            <a:r>
              <a:rPr lang="fi-FI" sz="2000" dirty="0"/>
              <a:t> </a:t>
            </a:r>
            <a:r>
              <a:rPr lang="fi-FI" sz="2000" dirty="0" err="1"/>
              <a:t>regions</a:t>
            </a:r>
            <a:r>
              <a:rPr lang="fi-FI" sz="2000" dirty="0"/>
              <a:t>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sz="2000" dirty="0" err="1"/>
              <a:t>Would</a:t>
            </a:r>
            <a:r>
              <a:rPr lang="fi-FI" sz="2000" dirty="0"/>
              <a:t> </a:t>
            </a:r>
            <a:r>
              <a:rPr lang="fi-FI" sz="2000" dirty="0" err="1"/>
              <a:t>have</a:t>
            </a:r>
            <a:r>
              <a:rPr lang="fi-FI" sz="2000" dirty="0"/>
              <a:t> </a:t>
            </a:r>
            <a:r>
              <a:rPr lang="fi-FI" sz="2000" dirty="0" err="1"/>
              <a:t>distinct</a:t>
            </a:r>
            <a:r>
              <a:rPr lang="fi-FI" sz="2000" dirty="0"/>
              <a:t> </a:t>
            </a:r>
            <a:r>
              <a:rPr lang="fi-FI" sz="2000" dirty="0" err="1"/>
              <a:t>spectral</a:t>
            </a:r>
            <a:r>
              <a:rPr lang="fi-FI" sz="2000" dirty="0"/>
              <a:t> </a:t>
            </a:r>
            <a:r>
              <a:rPr lang="fi-FI" sz="2000" dirty="0" err="1"/>
              <a:t>features</a:t>
            </a:r>
            <a:r>
              <a:rPr lang="fi-FI" sz="2000" dirty="0"/>
              <a:t> </a:t>
            </a:r>
            <a:r>
              <a:rPr lang="fi-FI" sz="2000" dirty="0" err="1"/>
              <a:t>that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visible</a:t>
            </a:r>
            <a:endParaRPr lang="fi-FI" sz="2000" dirty="0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78050DDB-B622-F1B9-EDA0-4586723BC469}"/>
              </a:ext>
            </a:extLst>
          </p:cNvPr>
          <p:cNvCxnSpPr>
            <a:cxnSpLocks/>
          </p:cNvCxnSpPr>
          <p:nvPr/>
        </p:nvCxnSpPr>
        <p:spPr>
          <a:xfrm flipV="1">
            <a:off x="6647380" y="2496620"/>
            <a:ext cx="3435164" cy="1243173"/>
          </a:xfrm>
          <a:prstGeom prst="bentConnector3">
            <a:avLst>
              <a:gd name="adj1" fmla="val 70039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kstiruutu 5">
            <a:extLst>
              <a:ext uri="{FF2B5EF4-FFF2-40B4-BE49-F238E27FC236}">
                <a16:creationId xmlns:a16="http://schemas.microsoft.com/office/drawing/2014/main" id="{A8670EE1-17D2-1D2C-1667-0E1ABC56094F}"/>
              </a:ext>
            </a:extLst>
          </p:cNvPr>
          <p:cNvSpPr txBox="1"/>
          <p:nvPr/>
        </p:nvSpPr>
        <p:spPr>
          <a:xfrm>
            <a:off x="221876" y="0"/>
            <a:ext cx="6140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bg1"/>
                </a:solidFill>
              </a:rPr>
              <a:t>Bonus slides:</a:t>
            </a:r>
          </a:p>
        </p:txBody>
      </p:sp>
    </p:spTree>
    <p:extLst>
      <p:ext uri="{BB962C8B-B14F-4D97-AF65-F5344CB8AC3E}">
        <p14:creationId xmlns:p14="http://schemas.microsoft.com/office/powerpoint/2010/main" val="213699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73559A5-DDAB-28DE-3041-E50C1349641E}"/>
              </a:ext>
            </a:extLst>
          </p:cNvPr>
          <p:cNvSpPr/>
          <p:nvPr/>
        </p:nvSpPr>
        <p:spPr>
          <a:xfrm>
            <a:off x="0" y="0"/>
            <a:ext cx="5584291" cy="187147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06FFABE-982E-4E8C-DC0C-0332714A1001}"/>
              </a:ext>
            </a:extLst>
          </p:cNvPr>
          <p:cNvCxnSpPr>
            <a:cxnSpLocks/>
          </p:cNvCxnSpPr>
          <p:nvPr/>
        </p:nvCxnSpPr>
        <p:spPr>
          <a:xfrm>
            <a:off x="137766" y="1743066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tsikko 1">
            <a:extLst>
              <a:ext uri="{FF2B5EF4-FFF2-40B4-BE49-F238E27FC236}">
                <a16:creationId xmlns:a16="http://schemas.microsoft.com/office/drawing/2014/main" id="{58FE2385-42D7-32D2-B492-FF9B27C16724}"/>
              </a:ext>
            </a:extLst>
          </p:cNvPr>
          <p:cNvSpPr txBox="1">
            <a:spLocks/>
          </p:cNvSpPr>
          <p:nvPr/>
        </p:nvSpPr>
        <p:spPr>
          <a:xfrm>
            <a:off x="211635" y="188930"/>
            <a:ext cx="5584291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>
                <a:solidFill>
                  <a:srgbClr val="FFFFFF"/>
                </a:solidFill>
              </a:rPr>
              <a:t>How confident can we be in the results?</a:t>
            </a:r>
          </a:p>
        </p:txBody>
      </p:sp>
      <p:sp>
        <p:nvSpPr>
          <p:cNvPr id="7" name="Tekstiruutu 5">
            <a:extLst>
              <a:ext uri="{FF2B5EF4-FFF2-40B4-BE49-F238E27FC236}">
                <a16:creationId xmlns:a16="http://schemas.microsoft.com/office/drawing/2014/main" id="{714EB0FF-894D-DF88-05C8-A485E66B72A6}"/>
              </a:ext>
            </a:extLst>
          </p:cNvPr>
          <p:cNvSpPr txBox="1"/>
          <p:nvPr/>
        </p:nvSpPr>
        <p:spPr>
          <a:xfrm>
            <a:off x="221876" y="0"/>
            <a:ext cx="6140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bg1"/>
                </a:solidFill>
              </a:rPr>
              <a:t>Bonus slides: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749D1-96FF-98F4-C026-D3AEAF65B9B6}"/>
              </a:ext>
            </a:extLst>
          </p:cNvPr>
          <p:cNvSpPr txBox="1"/>
          <p:nvPr/>
        </p:nvSpPr>
        <p:spPr>
          <a:xfrm>
            <a:off x="780836" y="2373330"/>
            <a:ext cx="636997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/>
              <a:t>Unpublished</a:t>
            </a:r>
            <a:r>
              <a:rPr lang="fi-FI" sz="2400" dirty="0"/>
              <a:t> </a:t>
            </a:r>
            <a:r>
              <a:rPr lang="fi-FI" sz="2400" dirty="0" err="1"/>
              <a:t>results</a:t>
            </a:r>
            <a:endParaRPr lang="fi-FI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i-FI" sz="2400" dirty="0"/>
              <a:t>No </a:t>
            </a:r>
            <a:r>
              <a:rPr lang="fi-FI" sz="2400" dirty="0" err="1"/>
              <a:t>real</a:t>
            </a:r>
            <a:r>
              <a:rPr lang="fi-FI" sz="2400" dirty="0"/>
              <a:t> </a:t>
            </a:r>
            <a:r>
              <a:rPr lang="fi-FI" sz="2400" dirty="0" err="1"/>
              <a:t>error</a:t>
            </a:r>
            <a:r>
              <a:rPr lang="fi-FI" sz="2400" dirty="0"/>
              <a:t>/</a:t>
            </a:r>
            <a:r>
              <a:rPr lang="fi-FI" sz="2400" dirty="0" err="1"/>
              <a:t>confidence</a:t>
            </a:r>
            <a:r>
              <a:rPr lang="fi-FI" sz="2400" dirty="0"/>
              <a:t> </a:t>
            </a:r>
            <a:r>
              <a:rPr lang="fi-FI" sz="2400" dirty="0" err="1"/>
              <a:t>measurements</a:t>
            </a:r>
            <a:endParaRPr lang="fi-FI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be</a:t>
            </a:r>
            <a:r>
              <a:rPr lang="fi-FI" sz="2400" dirty="0"/>
              <a:t> </a:t>
            </a:r>
            <a:r>
              <a:rPr lang="fi-FI" sz="2400" dirty="0" err="1"/>
              <a:t>measured</a:t>
            </a:r>
            <a:r>
              <a:rPr lang="fi-FI" sz="2400" dirty="0"/>
              <a:t> </a:t>
            </a:r>
            <a:r>
              <a:rPr lang="fi-FI" sz="2400" dirty="0" err="1"/>
              <a:t>using</a:t>
            </a:r>
            <a:r>
              <a:rPr lang="fi-FI" sz="2400" dirty="0"/>
              <a:t> Monte Carlo </a:t>
            </a:r>
            <a:r>
              <a:rPr lang="fi-FI" sz="2400" dirty="0" err="1"/>
              <a:t>simulations</a:t>
            </a:r>
            <a:r>
              <a:rPr lang="fi-FI" sz="2400" dirty="0"/>
              <a:t> for </a:t>
            </a:r>
            <a:r>
              <a:rPr lang="fi-FI" sz="2400" dirty="0" err="1"/>
              <a:t>probability</a:t>
            </a:r>
            <a:r>
              <a:rPr lang="fi-FI" sz="2400" dirty="0"/>
              <a:t> </a:t>
            </a:r>
            <a:r>
              <a:rPr lang="fi-FI" sz="2400" dirty="0" err="1"/>
              <a:t>distribution</a:t>
            </a:r>
            <a:r>
              <a:rPr lang="fi-FI" sz="2400" dirty="0"/>
              <a:t> for </a:t>
            </a:r>
            <a:r>
              <a:rPr lang="fi-FI" sz="2400" dirty="0" err="1"/>
              <a:t>each</a:t>
            </a:r>
            <a:r>
              <a:rPr lang="fi-FI" sz="2400" dirty="0"/>
              <a:t> bin and </a:t>
            </a:r>
            <a:r>
              <a:rPr lang="fi-FI" sz="2400" dirty="0" err="1"/>
              <a:t>target</a:t>
            </a:r>
            <a:endParaRPr lang="fi-FI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i-FI" sz="2400" dirty="0"/>
          </a:p>
          <a:p>
            <a:r>
              <a:rPr lang="fi-FI" sz="2400" dirty="0" err="1"/>
              <a:t>Typical</a:t>
            </a:r>
            <a:r>
              <a:rPr lang="fi-FI" sz="2400" dirty="0"/>
              <a:t> </a:t>
            </a:r>
            <a:r>
              <a:rPr lang="fi-FI" sz="2400" dirty="0" err="1"/>
              <a:t>errors</a:t>
            </a:r>
            <a:r>
              <a:rPr lang="fi-FI" sz="2400" dirty="0"/>
              <a:t> for </a:t>
            </a:r>
            <a:r>
              <a:rPr lang="fi-FI" sz="2400" dirty="0" err="1"/>
              <a:t>this</a:t>
            </a:r>
            <a:r>
              <a:rPr lang="fi-FI" sz="2400" dirty="0"/>
              <a:t> </a:t>
            </a:r>
            <a:r>
              <a:rPr lang="fi-FI" sz="2400" dirty="0" err="1"/>
              <a:t>kind</a:t>
            </a:r>
            <a:r>
              <a:rPr lang="fi-FI" sz="2400" dirty="0"/>
              <a:t> of data and </a:t>
            </a:r>
            <a:r>
              <a:rPr lang="fi-FI" sz="2400" dirty="0" err="1"/>
              <a:t>targets</a:t>
            </a:r>
            <a:r>
              <a:rPr lang="fi-FI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/>
              <a:t>Kinematics</a:t>
            </a:r>
            <a:r>
              <a:rPr lang="fi-FI" sz="2400" dirty="0"/>
              <a:t>: ~5-15 km/s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Metallicity: ~0.1 </a:t>
            </a:r>
            <a:r>
              <a:rPr lang="fi-FI" sz="2400" dirty="0" err="1"/>
              <a:t>dex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/>
              <a:t>Log</a:t>
            </a:r>
            <a:r>
              <a:rPr lang="fi-FI" sz="2400" dirty="0"/>
              <a:t>(</a:t>
            </a:r>
            <a:r>
              <a:rPr lang="fi-FI" sz="2400" dirty="0" err="1"/>
              <a:t>Age</a:t>
            </a:r>
            <a:r>
              <a:rPr lang="fi-FI" sz="2400" dirty="0"/>
              <a:t>): ~0.5 </a:t>
            </a:r>
            <a:r>
              <a:rPr lang="fi-FI" sz="2400" dirty="0" err="1"/>
              <a:t>dex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68784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ABE1108-6423-4E53-85A1-817683043C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8DF122F4-A0E1-6DFA-D543-874D5A63B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" r="7436" b="247"/>
          <a:stretch>
            <a:fillRect/>
          </a:stretch>
        </p:blipFill>
        <p:spPr>
          <a:xfrm>
            <a:off x="6096001" y="-137615"/>
            <a:ext cx="5891784" cy="3619159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F088179-DB1F-19D4-5B29-2C84540AE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9" b="-20572"/>
          <a:stretch>
            <a:fillRect/>
          </a:stretch>
        </p:blipFill>
        <p:spPr>
          <a:xfrm>
            <a:off x="0" y="-179538"/>
            <a:ext cx="6096000" cy="4503892"/>
          </a:xfrm>
          <a:prstGeom prst="rect">
            <a:avLst/>
          </a:prstGeom>
        </p:spPr>
      </p:pic>
      <p:pic>
        <p:nvPicPr>
          <p:cNvPr id="7" name="Sisällön paikkamerkki 6">
            <a:extLst>
              <a:ext uri="{FF2B5EF4-FFF2-40B4-BE49-F238E27FC236}">
                <a16:creationId xmlns:a16="http://schemas.microsoft.com/office/drawing/2014/main" id="{AC5D85A9-C677-57E1-402D-C7C78658EB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5996" r="6" b="-12512"/>
          <a:stretch>
            <a:fillRect/>
          </a:stretch>
        </p:blipFill>
        <p:spPr>
          <a:xfrm>
            <a:off x="6060043" y="3611297"/>
            <a:ext cx="6053572" cy="3675435"/>
          </a:xfrm>
          <a:prstGeom prst="rect">
            <a:avLst/>
          </a:prstGeom>
        </p:spPr>
      </p:pic>
      <p:sp>
        <p:nvSpPr>
          <p:cNvPr id="3" name="Otsikko 1">
            <a:extLst>
              <a:ext uri="{FF2B5EF4-FFF2-40B4-BE49-F238E27FC236}">
                <a16:creationId xmlns:a16="http://schemas.microsoft.com/office/drawing/2014/main" id="{749668C0-9A82-CE27-F75D-103EDF7F2A66}"/>
              </a:ext>
            </a:extLst>
          </p:cNvPr>
          <p:cNvSpPr txBox="1">
            <a:spLocks/>
          </p:cNvSpPr>
          <p:nvPr/>
        </p:nvSpPr>
        <p:spPr>
          <a:xfrm>
            <a:off x="111292" y="5449015"/>
            <a:ext cx="5873416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noProof="0" dirty="0"/>
              <a:t>Bonus slides:</a:t>
            </a:r>
          </a:p>
          <a:p>
            <a:r>
              <a:rPr lang="en-US" dirty="0" err="1"/>
              <a:t>ZAPping</a:t>
            </a:r>
            <a:r>
              <a:rPr lang="en-US" dirty="0"/>
              <a:t> the cube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7054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8857D727-535B-DE29-BBDE-ACC3DF5BF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4" t="10701" r="18893" b="1692"/>
          <a:stretch>
            <a:fillRect/>
          </a:stretch>
        </p:blipFill>
        <p:spPr>
          <a:xfrm>
            <a:off x="121919" y="1910080"/>
            <a:ext cx="5125555" cy="4541520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D1000E62-061F-A608-AF95-5D2E993CB7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3" t="8555" r="17833" b="5000"/>
          <a:stretch>
            <a:fillRect/>
          </a:stretch>
        </p:blipFill>
        <p:spPr>
          <a:xfrm>
            <a:off x="6471920" y="1755940"/>
            <a:ext cx="4716643" cy="4541520"/>
          </a:xfrm>
          <a:prstGeom prst="rect">
            <a:avLst/>
          </a:prstGeom>
        </p:spPr>
      </p:pic>
      <p:sp>
        <p:nvSpPr>
          <p:cNvPr id="9" name="Rectangle 7">
            <a:extLst>
              <a:ext uri="{FF2B5EF4-FFF2-40B4-BE49-F238E27FC236}">
                <a16:creationId xmlns:a16="http://schemas.microsoft.com/office/drawing/2014/main" id="{8545B0D5-A01F-420B-FACA-C4437681D2BA}"/>
              </a:ext>
            </a:extLst>
          </p:cNvPr>
          <p:cNvSpPr/>
          <p:nvPr/>
        </p:nvSpPr>
        <p:spPr>
          <a:xfrm>
            <a:off x="-53340" y="0"/>
            <a:ext cx="6340446" cy="157849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Otsikko 1">
            <a:extLst>
              <a:ext uri="{FF2B5EF4-FFF2-40B4-BE49-F238E27FC236}">
                <a16:creationId xmlns:a16="http://schemas.microsoft.com/office/drawing/2014/main" id="{0F589955-53F9-59FB-6F96-D545F91F8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66" y="110632"/>
            <a:ext cx="5958234" cy="1388943"/>
          </a:xfrm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Color Images From an IFS</a:t>
            </a:r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1A287928-BEB6-0296-34C7-ACCA2F59BD9D}"/>
              </a:ext>
            </a:extLst>
          </p:cNvPr>
          <p:cNvCxnSpPr>
            <a:cxnSpLocks/>
          </p:cNvCxnSpPr>
          <p:nvPr/>
        </p:nvCxnSpPr>
        <p:spPr>
          <a:xfrm>
            <a:off x="180896" y="1492722"/>
            <a:ext cx="5915104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iruutu 2">
            <a:extLst>
              <a:ext uri="{FF2B5EF4-FFF2-40B4-BE49-F238E27FC236}">
                <a16:creationId xmlns:a16="http://schemas.microsoft.com/office/drawing/2014/main" id="{AFD8E1C1-2D95-8E6A-671A-5A10D85EC081}"/>
              </a:ext>
            </a:extLst>
          </p:cNvPr>
          <p:cNvSpPr txBox="1"/>
          <p:nvPr/>
        </p:nvSpPr>
        <p:spPr>
          <a:xfrm>
            <a:off x="137766" y="0"/>
            <a:ext cx="6149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bg1"/>
                </a:solidFill>
              </a:rPr>
              <a:t>Bonus slides:</a:t>
            </a:r>
          </a:p>
        </p:txBody>
      </p:sp>
    </p:spTree>
    <p:extLst>
      <p:ext uri="{BB962C8B-B14F-4D97-AF65-F5344CB8AC3E}">
        <p14:creationId xmlns:p14="http://schemas.microsoft.com/office/powerpoint/2010/main" val="1124061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C722B8-C1AB-9AB0-B7FC-ECF7601D5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21" y="1868155"/>
            <a:ext cx="3481070" cy="4351338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35195359-85BE-FD60-CD9B-F6508689B193}"/>
              </a:ext>
            </a:extLst>
          </p:cNvPr>
          <p:cNvSpPr/>
          <p:nvPr/>
        </p:nvSpPr>
        <p:spPr>
          <a:xfrm>
            <a:off x="0" y="1"/>
            <a:ext cx="5734050" cy="157849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5A47CA84-D8E5-4776-DD7A-11D013E0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66" y="110632"/>
            <a:ext cx="5444207" cy="1388943"/>
          </a:xfrm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Voronoi bins</a:t>
            </a:r>
          </a:p>
        </p:txBody>
      </p:sp>
      <p:cxnSp>
        <p:nvCxnSpPr>
          <p:cNvPr id="8" name="Straight Arrow Connector 8">
            <a:extLst>
              <a:ext uri="{FF2B5EF4-FFF2-40B4-BE49-F238E27FC236}">
                <a16:creationId xmlns:a16="http://schemas.microsoft.com/office/drawing/2014/main" id="{496934AE-6B82-132A-4FEB-1ED0C8C50568}"/>
              </a:ext>
            </a:extLst>
          </p:cNvPr>
          <p:cNvCxnSpPr>
            <a:cxnSpLocks/>
          </p:cNvCxnSpPr>
          <p:nvPr/>
        </p:nvCxnSpPr>
        <p:spPr>
          <a:xfrm>
            <a:off x="180896" y="1492722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iruutu 2">
            <a:extLst>
              <a:ext uri="{FF2B5EF4-FFF2-40B4-BE49-F238E27FC236}">
                <a16:creationId xmlns:a16="http://schemas.microsoft.com/office/drawing/2014/main" id="{661550D1-D1E6-18B3-4358-F9751650E0BA}"/>
              </a:ext>
            </a:extLst>
          </p:cNvPr>
          <p:cNvSpPr txBox="1"/>
          <p:nvPr/>
        </p:nvSpPr>
        <p:spPr>
          <a:xfrm>
            <a:off x="137766" y="110632"/>
            <a:ext cx="6149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bg1"/>
                </a:solidFill>
              </a:rPr>
              <a:t>Bonus slides:</a:t>
            </a:r>
          </a:p>
        </p:txBody>
      </p:sp>
    </p:spTree>
    <p:extLst>
      <p:ext uri="{BB962C8B-B14F-4D97-AF65-F5344CB8AC3E}">
        <p14:creationId xmlns:p14="http://schemas.microsoft.com/office/powerpoint/2010/main" val="3692962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8FA96CB-2CEE-19AD-FA74-1084CA95E239}"/>
              </a:ext>
            </a:extLst>
          </p:cNvPr>
          <p:cNvSpPr/>
          <p:nvPr/>
        </p:nvSpPr>
        <p:spPr>
          <a:xfrm>
            <a:off x="5810" y="1874"/>
            <a:ext cx="12198469" cy="6851939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C88A3D-11EF-921F-54BE-4A1CDEF31F4C}"/>
              </a:ext>
            </a:extLst>
          </p:cNvPr>
          <p:cNvSpPr/>
          <p:nvPr/>
        </p:nvSpPr>
        <p:spPr>
          <a:xfrm>
            <a:off x="4779516" y="1256932"/>
            <a:ext cx="2595029" cy="991264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88AE93-644A-6F66-811C-F896ED8A9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876" y="1048684"/>
            <a:ext cx="2593042" cy="1359180"/>
          </a:xfrm>
        </p:spPr>
        <p:txBody>
          <a:bodyPr/>
          <a:lstStyle/>
          <a:p>
            <a:r>
              <a:rPr lang="en-US" noProof="0" dirty="0">
                <a:solidFill>
                  <a:srgbClr val="FFFFFF"/>
                </a:solidFill>
              </a:rPr>
              <a:t>Thank you!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BABB23-1F56-BFFD-C4FE-61DDE120E671}"/>
              </a:ext>
            </a:extLst>
          </p:cNvPr>
          <p:cNvCxnSpPr/>
          <p:nvPr/>
        </p:nvCxnSpPr>
        <p:spPr>
          <a:xfrm>
            <a:off x="4889498" y="2028266"/>
            <a:ext cx="2350824" cy="338"/>
          </a:xfrm>
          <a:prstGeom prst="straightConnector1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F811818-1A37-BDBB-A3F6-77992C5DD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250372"/>
            <a:ext cx="12192000" cy="254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8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C62D3AD-63BA-46D4-8840-7075CFD6EE3F}"/>
              </a:ext>
            </a:extLst>
          </p:cNvPr>
          <p:cNvSpPr/>
          <p:nvPr/>
        </p:nvSpPr>
        <p:spPr>
          <a:xfrm>
            <a:off x="0" y="0"/>
            <a:ext cx="5584291" cy="187147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047483-B95C-9599-66A3-B820E3C65F25}"/>
              </a:ext>
            </a:extLst>
          </p:cNvPr>
          <p:cNvCxnSpPr>
            <a:cxnSpLocks/>
          </p:cNvCxnSpPr>
          <p:nvPr/>
        </p:nvCxnSpPr>
        <p:spPr>
          <a:xfrm>
            <a:off x="126999" y="2286001"/>
            <a:ext cx="4984828" cy="0"/>
          </a:xfrm>
          <a:prstGeom prst="straightConnector1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FB73498-DC53-FE2F-7D5B-E296B7B335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152"/>
          <a:stretch>
            <a:fillRect/>
          </a:stretch>
        </p:blipFill>
        <p:spPr>
          <a:xfrm>
            <a:off x="5602819" y="383825"/>
            <a:ext cx="6566715" cy="2975308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B8F973E0-39B1-8562-18E7-E85FDC872959}"/>
              </a:ext>
            </a:extLst>
          </p:cNvPr>
          <p:cNvSpPr txBox="1">
            <a:spLocks/>
          </p:cNvSpPr>
          <p:nvPr/>
        </p:nvSpPr>
        <p:spPr>
          <a:xfrm>
            <a:off x="225283" y="202578"/>
            <a:ext cx="5873416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>
                <a:solidFill>
                  <a:srgbClr val="FFFFFF"/>
                </a:solidFill>
              </a:rPr>
              <a:t>Kinematic and Stellar Population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4D65DE-B1E7-2A12-23A8-C0B00E2ACA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152"/>
          <a:stretch>
            <a:fillRect/>
          </a:stretch>
        </p:blipFill>
        <p:spPr>
          <a:xfrm>
            <a:off x="5625284" y="3359133"/>
            <a:ext cx="6566716" cy="297530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8CA6A02-531D-4EAE-AD6B-12FA3ADE65C8}"/>
              </a:ext>
            </a:extLst>
          </p:cNvPr>
          <p:cNvCxnSpPr>
            <a:cxnSpLocks/>
          </p:cNvCxnSpPr>
          <p:nvPr/>
        </p:nvCxnSpPr>
        <p:spPr>
          <a:xfrm>
            <a:off x="137766" y="1743066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077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039CCB-1AD4-5517-8A57-E6F59340BB1C}"/>
              </a:ext>
            </a:extLst>
          </p:cNvPr>
          <p:cNvSpPr/>
          <p:nvPr/>
        </p:nvSpPr>
        <p:spPr>
          <a:xfrm>
            <a:off x="-5395" y="-9331"/>
            <a:ext cx="7267880" cy="6863144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8345B9-7F56-1D6C-3734-C89820DF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rgbClr val="FFFFFF"/>
                </a:solidFill>
              </a:rPr>
              <a:t>VCC 1249 and M49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449E9-7E6F-08D1-F95D-4735C2689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9891"/>
            <a:ext cx="506293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noProof="0" dirty="0">
                <a:solidFill>
                  <a:srgbClr val="FFFFFF"/>
                </a:solidFill>
                <a:ea typeface="+mn-lt"/>
                <a:cs typeface="+mn-lt"/>
              </a:rPr>
              <a:t>VCC 1249: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noProof="0" dirty="0">
                <a:solidFill>
                  <a:srgbClr val="FFFFFF"/>
                </a:solidFill>
                <a:ea typeface="+mn-lt"/>
                <a:cs typeface="+mn-lt"/>
              </a:rPr>
              <a:t>Dwarf irregular galaxy in the halo of M49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noProof="0" dirty="0">
                <a:solidFill>
                  <a:srgbClr val="FFFFFF"/>
                </a:solidFill>
                <a:ea typeface="+mn-lt"/>
                <a:cs typeface="+mn-lt"/>
              </a:rPr>
              <a:t>Losing mass to M49</a:t>
            </a:r>
          </a:p>
          <a:p>
            <a:r>
              <a:rPr lang="en-US" sz="2400" noProof="0" dirty="0">
                <a:solidFill>
                  <a:srgbClr val="FFFFFF"/>
                </a:solidFill>
                <a:ea typeface="+mn-lt"/>
                <a:cs typeface="+mn-lt"/>
              </a:rPr>
              <a:t>Messier 49 (M49):</a:t>
            </a:r>
            <a:endParaRPr lang="en-US" sz="2400" noProof="0" dirty="0">
              <a:solidFill>
                <a:srgbClr val="FFFFFF"/>
              </a:solidFill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noProof="0" dirty="0">
                <a:solidFill>
                  <a:srgbClr val="FFFFFF"/>
                </a:solidFill>
                <a:ea typeface="+mn-lt"/>
                <a:cs typeface="+mn-lt"/>
              </a:rPr>
              <a:t>Brightest galaxy in the Virgo galaxy cluster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noProof="0" dirty="0">
                <a:solidFill>
                  <a:srgbClr val="FFFFFF"/>
                </a:solidFill>
              </a:rPr>
              <a:t>Large globular cluster (GC) population</a:t>
            </a:r>
          </a:p>
          <a:p>
            <a:endParaRPr lang="en-US" sz="2600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F0E09A-741B-B0BB-D8DC-728D0F46F698}"/>
              </a:ext>
            </a:extLst>
          </p:cNvPr>
          <p:cNvSpPr txBox="1"/>
          <p:nvPr/>
        </p:nvSpPr>
        <p:spPr>
          <a:xfrm>
            <a:off x="896306" y="4590757"/>
            <a:ext cx="494672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US" sz="2000" b="0" i="0" u="none" strike="noStrike" baseline="0" noProof="0" dirty="0">
                <a:solidFill>
                  <a:srgbClr val="FFFFFF"/>
                </a:solidFill>
                <a:latin typeface="Aptos"/>
                <a:ea typeface="Aptos"/>
                <a:cs typeface="Aptos"/>
              </a:rPr>
              <a:t>Understanding interactions </a:t>
            </a:r>
            <a:r>
              <a:rPr lang="en-US" sz="2000" noProof="0" dirty="0">
                <a:solidFill>
                  <a:srgbClr val="FFFFFF"/>
                </a:solidFill>
                <a:latin typeface="Aptos"/>
                <a:ea typeface="Aptos"/>
                <a:cs typeface="Aptos"/>
              </a:rPr>
              <a:t>like these can improve our understanding of </a:t>
            </a:r>
            <a:r>
              <a:rPr lang="en-US" sz="2000" b="0" i="0" u="none" strike="noStrike" baseline="0" noProof="0" dirty="0">
                <a:solidFill>
                  <a:srgbClr val="FFFFFF"/>
                </a:solidFill>
                <a:latin typeface="Aptos"/>
                <a:ea typeface="Aptos"/>
                <a:cs typeface="Aptos"/>
              </a:rPr>
              <a:t>galaxy formation and their life cycles</a:t>
            </a:r>
            <a:endParaRPr lang="en-US" sz="2000" noProof="0" dirty="0">
              <a:solidFill>
                <a:srgbClr val="FFFFFF"/>
              </a:solidFill>
            </a:endParaRPr>
          </a:p>
        </p:txBody>
      </p:sp>
      <p:pic>
        <p:nvPicPr>
          <p:cNvPr id="5" name="Picture 4" descr="A bright light in space&#10;&#10;AI-generated content may be incorrect.">
            <a:extLst>
              <a:ext uri="{FF2B5EF4-FFF2-40B4-BE49-F238E27FC236}">
                <a16:creationId xmlns:a16="http://schemas.microsoft.com/office/drawing/2014/main" id="{DA9A6807-8DE3-6FE7-C6F6-1151ED139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384" y="3135"/>
            <a:ext cx="4038600" cy="4305300"/>
          </a:xfrm>
          <a:prstGeom prst="rect">
            <a:avLst/>
          </a:prstGeom>
        </p:spPr>
      </p:pic>
      <p:pic>
        <p:nvPicPr>
          <p:cNvPr id="7" name="Picture 6" descr="A bright light in space&#10;&#10;AI-generated content may be incorrect.">
            <a:extLst>
              <a:ext uri="{FF2B5EF4-FFF2-40B4-BE49-F238E27FC236}">
                <a16:creationId xmlns:a16="http://schemas.microsoft.com/office/drawing/2014/main" id="{663A939F-E24F-83F5-E402-808CB3F0A0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029" r="545" b="36"/>
          <a:stretch>
            <a:fillRect/>
          </a:stretch>
        </p:blipFill>
        <p:spPr>
          <a:xfrm>
            <a:off x="6236647" y="-39757"/>
            <a:ext cx="5962250" cy="700127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619D47-6CC4-55DE-BF9A-A78CCF864A78}"/>
              </a:ext>
            </a:extLst>
          </p:cNvPr>
          <p:cNvCxnSpPr/>
          <p:nvPr/>
        </p:nvCxnSpPr>
        <p:spPr>
          <a:xfrm>
            <a:off x="6083500" y="69652"/>
            <a:ext cx="11545" cy="6707909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kstiruutu 5">
            <a:extLst>
              <a:ext uri="{FF2B5EF4-FFF2-40B4-BE49-F238E27FC236}">
                <a16:creationId xmlns:a16="http://schemas.microsoft.com/office/drawing/2014/main" id="{017F566F-F800-0253-06F6-D92EEA1CC002}"/>
              </a:ext>
            </a:extLst>
          </p:cNvPr>
          <p:cNvSpPr txBox="1"/>
          <p:nvPr/>
        </p:nvSpPr>
        <p:spPr>
          <a:xfrm>
            <a:off x="10729611" y="6596390"/>
            <a:ext cx="1547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noProof="0" dirty="0">
                <a:solidFill>
                  <a:schemeClr val="bg1"/>
                </a:solidFill>
              </a:rPr>
              <a:t>Aladin Sky Atlas, DSS</a:t>
            </a:r>
          </a:p>
        </p:txBody>
      </p:sp>
    </p:spTree>
    <p:extLst>
      <p:ext uri="{BB962C8B-B14F-4D97-AF65-F5344CB8AC3E}">
        <p14:creationId xmlns:p14="http://schemas.microsoft.com/office/powerpoint/2010/main" val="205488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FD124-8E7F-C11C-E7F1-0F355BEB4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9DFB5D-2B01-6045-54DA-ECB295F717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/>
          <a:stretch>
            <a:fillRect/>
          </a:stretch>
        </p:blipFill>
        <p:spPr bwMode="auto">
          <a:xfrm>
            <a:off x="-1" y="-26634"/>
            <a:ext cx="6516211" cy="689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47E7702-78C9-4F0E-601D-C4DAD2667B48}"/>
              </a:ext>
            </a:extLst>
          </p:cNvPr>
          <p:cNvSpPr/>
          <p:nvPr/>
        </p:nvSpPr>
        <p:spPr>
          <a:xfrm>
            <a:off x="5967166" y="-73326"/>
            <a:ext cx="6224833" cy="6944642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7F2F086B-A1D9-5067-C5C3-647BC9FEA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597" y="307252"/>
            <a:ext cx="10515600" cy="1325563"/>
          </a:xfrm>
        </p:spPr>
        <p:txBody>
          <a:bodyPr/>
          <a:lstStyle/>
          <a:p>
            <a:r>
              <a:rPr lang="en-US" noProof="0" dirty="0">
                <a:solidFill>
                  <a:srgbClr val="FFFFFF"/>
                </a:solidFill>
              </a:rPr>
              <a:t>Globular Clusters</a:t>
            </a:r>
          </a:p>
        </p:txBody>
      </p:sp>
      <p:sp>
        <p:nvSpPr>
          <p:cNvPr id="9" name="Sisällön paikkamerkki 2">
            <a:extLst>
              <a:ext uri="{FF2B5EF4-FFF2-40B4-BE49-F238E27FC236}">
                <a16:creationId xmlns:a16="http://schemas.microsoft.com/office/drawing/2014/main" id="{1EB6911D-71A6-D0A5-E1DB-920C31056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998" y="1632713"/>
            <a:ext cx="5712107" cy="434195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noProof="0" dirty="0">
                <a:solidFill>
                  <a:srgbClr val="FFFFFF"/>
                </a:solidFill>
              </a:rPr>
              <a:t>Dense, spherical groups of hundreds of thousands or millions of stars</a:t>
            </a:r>
          </a:p>
          <a:p>
            <a:r>
              <a:rPr lang="en-US" noProof="0" dirty="0">
                <a:solidFill>
                  <a:srgbClr val="FFFFFF"/>
                </a:solidFill>
              </a:rPr>
              <a:t>Typically, composed of very old stars</a:t>
            </a:r>
          </a:p>
          <a:p>
            <a:r>
              <a:rPr lang="en-US" noProof="0" dirty="0">
                <a:solidFill>
                  <a:srgbClr val="FFFFFF"/>
                </a:solidFill>
              </a:rPr>
              <a:t>At the distance of VCC 1249 (~16,7 Mpc) appear as unresolved, point-like, bright targets</a:t>
            </a:r>
          </a:p>
          <a:p>
            <a:endParaRPr lang="en-US" noProof="0" dirty="0">
              <a:solidFill>
                <a:srgbClr val="FFFFFF"/>
              </a:solidFill>
            </a:endParaRPr>
          </a:p>
          <a:p>
            <a:r>
              <a:rPr lang="en-US" noProof="0" dirty="0">
                <a:solidFill>
                  <a:srgbClr val="FFFFFF"/>
                </a:solidFill>
              </a:rPr>
              <a:t>Can be used as tracers of kinematics for the diffuse regions of host galaxies</a:t>
            </a:r>
          </a:p>
          <a:p>
            <a:endParaRPr lang="en-US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D3C2F7A9-7F2E-F946-0F7E-6329CEE64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473" y="4162237"/>
            <a:ext cx="400106" cy="409632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6" name="Suora nuoliyhdysviiva 5">
            <a:extLst>
              <a:ext uri="{FF2B5EF4-FFF2-40B4-BE49-F238E27FC236}">
                <a16:creationId xmlns:a16="http://schemas.microsoft.com/office/drawing/2014/main" id="{88B16AD4-2965-1276-1443-384FE2B36FA8}"/>
              </a:ext>
            </a:extLst>
          </p:cNvPr>
          <p:cNvCxnSpPr>
            <a:cxnSpLocks/>
          </p:cNvCxnSpPr>
          <p:nvPr/>
        </p:nvCxnSpPr>
        <p:spPr>
          <a:xfrm>
            <a:off x="5967166" y="4349298"/>
            <a:ext cx="61381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kstiruutu 13">
            <a:extLst>
              <a:ext uri="{FF2B5EF4-FFF2-40B4-BE49-F238E27FC236}">
                <a16:creationId xmlns:a16="http://schemas.microsoft.com/office/drawing/2014/main" id="{A36484C1-31E3-849E-49BD-64FFD9ADBE68}"/>
              </a:ext>
            </a:extLst>
          </p:cNvPr>
          <p:cNvSpPr txBox="1"/>
          <p:nvPr/>
        </p:nvSpPr>
        <p:spPr>
          <a:xfrm>
            <a:off x="-46348" y="6596390"/>
            <a:ext cx="18934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>
                <a:solidFill>
                  <a:schemeClr val="bg1"/>
                </a:solidFill>
              </a:rPr>
              <a:t>Omega Centauri, HST/NASA</a:t>
            </a:r>
          </a:p>
        </p:txBody>
      </p:sp>
      <p:cxnSp>
        <p:nvCxnSpPr>
          <p:cNvPr id="15" name="Straight Arrow Connector 10">
            <a:extLst>
              <a:ext uri="{FF2B5EF4-FFF2-40B4-BE49-F238E27FC236}">
                <a16:creationId xmlns:a16="http://schemas.microsoft.com/office/drawing/2014/main" id="{49860317-BB62-6610-8627-3BFA73500240}"/>
              </a:ext>
            </a:extLst>
          </p:cNvPr>
          <p:cNvCxnSpPr/>
          <p:nvPr/>
        </p:nvCxnSpPr>
        <p:spPr>
          <a:xfrm>
            <a:off x="6083500" y="69652"/>
            <a:ext cx="11545" cy="6707909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69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>
            <a:extLst>
              <a:ext uri="{FF2B5EF4-FFF2-40B4-BE49-F238E27FC236}">
                <a16:creationId xmlns:a16="http://schemas.microsoft.com/office/drawing/2014/main" id="{3D7F0825-9DEB-97BA-0C0F-16CE22D68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72" y="108000"/>
            <a:ext cx="3618145" cy="317541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DBC0165-E723-33D4-6B06-B8FAE90D1C71}"/>
              </a:ext>
            </a:extLst>
          </p:cNvPr>
          <p:cNvSpPr/>
          <p:nvPr/>
        </p:nvSpPr>
        <p:spPr>
          <a:xfrm>
            <a:off x="838202" y="1640793"/>
            <a:ext cx="4121988" cy="3949124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21A60FBE-2BD6-E1DD-0DBF-879A8CDF4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848" y="1725283"/>
            <a:ext cx="3836370" cy="3886970"/>
          </a:xfrm>
        </p:spPr>
        <p:txBody>
          <a:bodyPr>
            <a:normAutofit/>
          </a:bodyPr>
          <a:lstStyle/>
          <a:p>
            <a:r>
              <a:rPr lang="en-US" noProof="0" dirty="0"/>
              <a:t>Côté et al. 2003</a:t>
            </a:r>
          </a:p>
          <a:p>
            <a:pPr lvl="1"/>
            <a:r>
              <a:rPr lang="en-US" noProof="0" dirty="0"/>
              <a:t>Only four GCs identified in the area of our data</a:t>
            </a:r>
          </a:p>
          <a:p>
            <a:r>
              <a:rPr lang="en-US" noProof="0" dirty="0"/>
              <a:t>Taylor et al. 2021</a:t>
            </a:r>
          </a:p>
          <a:p>
            <a:pPr lvl="1"/>
            <a:r>
              <a:rPr lang="en-US" noProof="0" dirty="0"/>
              <a:t>Showed GCs near VCC 1249 are tracing the accreting matter </a:t>
            </a:r>
          </a:p>
          <a:p>
            <a:pPr lvl="1"/>
            <a:r>
              <a:rPr lang="en-US" noProof="0" dirty="0"/>
              <a:t>Didn’t find GCs in the area of our data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DD7AB2-FF12-33A6-0907-9AAE56376290}"/>
              </a:ext>
            </a:extLst>
          </p:cNvPr>
          <p:cNvSpPr/>
          <p:nvPr/>
        </p:nvSpPr>
        <p:spPr>
          <a:xfrm>
            <a:off x="0" y="1"/>
            <a:ext cx="5734050" cy="157849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90777B9-EE52-8535-8780-617474B3EE00}"/>
              </a:ext>
            </a:extLst>
          </p:cNvPr>
          <p:cNvCxnSpPr>
            <a:cxnSpLocks/>
          </p:cNvCxnSpPr>
          <p:nvPr/>
        </p:nvCxnSpPr>
        <p:spPr>
          <a:xfrm>
            <a:off x="180896" y="1492722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tsikko 1">
            <a:extLst>
              <a:ext uri="{FF2B5EF4-FFF2-40B4-BE49-F238E27FC236}">
                <a16:creationId xmlns:a16="http://schemas.microsoft.com/office/drawing/2014/main" id="{58202C6E-DFB5-F8FE-D892-D81C44F6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66" y="110632"/>
            <a:ext cx="5444207" cy="1388943"/>
          </a:xfrm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What is known about VCC 1249’s GCs? </a:t>
            </a:r>
            <a:r>
              <a:rPr lang="en-US" sz="1100" noProof="0" dirty="0">
                <a:solidFill>
                  <a:schemeClr val="bg1"/>
                </a:solidFill>
              </a:rPr>
              <a:t>Not much…</a:t>
            </a:r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6" name="Ellipsi 5">
            <a:extLst>
              <a:ext uri="{FF2B5EF4-FFF2-40B4-BE49-F238E27FC236}">
                <a16:creationId xmlns:a16="http://schemas.microsoft.com/office/drawing/2014/main" id="{2C864ECB-DF5E-80F7-ED27-938DE374BC4B}"/>
              </a:ext>
            </a:extLst>
          </p:cNvPr>
          <p:cNvSpPr/>
          <p:nvPr/>
        </p:nvSpPr>
        <p:spPr>
          <a:xfrm>
            <a:off x="8832714" y="917009"/>
            <a:ext cx="108000" cy="108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Ellipsi 12">
            <a:extLst>
              <a:ext uri="{FF2B5EF4-FFF2-40B4-BE49-F238E27FC236}">
                <a16:creationId xmlns:a16="http://schemas.microsoft.com/office/drawing/2014/main" id="{547D6243-14F4-4DD9-DCD5-FAC2E8B2B9DD}"/>
              </a:ext>
            </a:extLst>
          </p:cNvPr>
          <p:cNvSpPr/>
          <p:nvPr/>
        </p:nvSpPr>
        <p:spPr>
          <a:xfrm>
            <a:off x="9092118" y="1426228"/>
            <a:ext cx="108000" cy="108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4" name="Ellipsi 13">
            <a:extLst>
              <a:ext uri="{FF2B5EF4-FFF2-40B4-BE49-F238E27FC236}">
                <a16:creationId xmlns:a16="http://schemas.microsoft.com/office/drawing/2014/main" id="{41AAC965-E32D-A319-590F-8132F204453E}"/>
              </a:ext>
            </a:extLst>
          </p:cNvPr>
          <p:cNvSpPr/>
          <p:nvPr/>
        </p:nvSpPr>
        <p:spPr>
          <a:xfrm>
            <a:off x="9380354" y="1461356"/>
            <a:ext cx="108000" cy="108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5" name="Ellipsi 14">
            <a:extLst>
              <a:ext uri="{FF2B5EF4-FFF2-40B4-BE49-F238E27FC236}">
                <a16:creationId xmlns:a16="http://schemas.microsoft.com/office/drawing/2014/main" id="{432ADC6C-C4A8-0D68-012B-48697E72ED47}"/>
              </a:ext>
            </a:extLst>
          </p:cNvPr>
          <p:cNvSpPr/>
          <p:nvPr/>
        </p:nvSpPr>
        <p:spPr>
          <a:xfrm>
            <a:off x="8157159" y="2376425"/>
            <a:ext cx="108000" cy="108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D2280AF-A52E-1A32-09F2-A6F9876F3856}"/>
              </a:ext>
            </a:extLst>
          </p:cNvPr>
          <p:cNvSpPr/>
          <p:nvPr/>
        </p:nvSpPr>
        <p:spPr>
          <a:xfrm>
            <a:off x="141488" y="5810490"/>
            <a:ext cx="3412641" cy="783825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16" name="Sisällön paikkamerkki 2">
            <a:extLst>
              <a:ext uri="{FF2B5EF4-FFF2-40B4-BE49-F238E27FC236}">
                <a16:creationId xmlns:a16="http://schemas.microsoft.com/office/drawing/2014/main" id="{1B272EB2-9E4C-4C29-3CEC-6E7BB98685CD}"/>
              </a:ext>
            </a:extLst>
          </p:cNvPr>
          <p:cNvSpPr txBox="1">
            <a:spLocks/>
          </p:cNvSpPr>
          <p:nvPr/>
        </p:nvSpPr>
        <p:spPr>
          <a:xfrm>
            <a:off x="137766" y="5790195"/>
            <a:ext cx="3415662" cy="9571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noProof="0"/>
              <a:t>Our data are IFS data from MUSE at the VLT</a:t>
            </a:r>
          </a:p>
        </p:txBody>
      </p:sp>
      <p:pic>
        <p:nvPicPr>
          <p:cNvPr id="18" name="Picture 17" descr="A black square with white spots in the middle&#10;&#10;AI-generated content may be incorrect.">
            <a:extLst>
              <a:ext uri="{FF2B5EF4-FFF2-40B4-BE49-F238E27FC236}">
                <a16:creationId xmlns:a16="http://schemas.microsoft.com/office/drawing/2014/main" id="{6910EDA2-4EF1-2F68-8529-50BE78C80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387" y="5634588"/>
            <a:ext cx="1318627" cy="1215634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CFFA13-8900-AC9E-8E34-8DB5C2873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9576" y="3420461"/>
            <a:ext cx="4121988" cy="3406064"/>
          </a:xfrm>
          <a:prstGeom prst="rect">
            <a:avLst/>
          </a:prstGeom>
        </p:spPr>
      </p:pic>
      <p:sp>
        <p:nvSpPr>
          <p:cNvPr id="17" name="Tekstiruutu 16">
            <a:extLst>
              <a:ext uri="{FF2B5EF4-FFF2-40B4-BE49-F238E27FC236}">
                <a16:creationId xmlns:a16="http://schemas.microsoft.com/office/drawing/2014/main" id="{80C373B8-2DAD-660F-709E-9B6B3E8F6E29}"/>
              </a:ext>
            </a:extLst>
          </p:cNvPr>
          <p:cNvSpPr txBox="1"/>
          <p:nvPr/>
        </p:nvSpPr>
        <p:spPr>
          <a:xfrm>
            <a:off x="8832714" y="6368223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/>
              <a:t>Taylor et al.</a:t>
            </a:r>
          </a:p>
        </p:txBody>
      </p:sp>
      <p:sp>
        <p:nvSpPr>
          <p:cNvPr id="4" name="Suorakulmio 3">
            <a:extLst>
              <a:ext uri="{FF2B5EF4-FFF2-40B4-BE49-F238E27FC236}">
                <a16:creationId xmlns:a16="http://schemas.microsoft.com/office/drawing/2014/main" id="{2FE70FFA-378E-7455-37B1-E2F7D3DF1F73}"/>
              </a:ext>
            </a:extLst>
          </p:cNvPr>
          <p:cNvSpPr/>
          <p:nvPr/>
        </p:nvSpPr>
        <p:spPr>
          <a:xfrm rot="2684270">
            <a:off x="8148831" y="5536352"/>
            <a:ext cx="79596" cy="82296"/>
          </a:xfrm>
          <a:prstGeom prst="rect">
            <a:avLst/>
          </a:prstGeom>
          <a:noFill/>
          <a:ln w="952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27" name="Yhdistin: Kulma 26">
            <a:extLst>
              <a:ext uri="{FF2B5EF4-FFF2-40B4-BE49-F238E27FC236}">
                <a16:creationId xmlns:a16="http://schemas.microsoft.com/office/drawing/2014/main" id="{167E4D8C-E608-8552-7C87-41E867A6993F}"/>
              </a:ext>
            </a:extLst>
          </p:cNvPr>
          <p:cNvCxnSpPr>
            <a:cxnSpLocks/>
          </p:cNvCxnSpPr>
          <p:nvPr/>
        </p:nvCxnSpPr>
        <p:spPr>
          <a:xfrm flipV="1">
            <a:off x="5035864" y="5612253"/>
            <a:ext cx="3095584" cy="590151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52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A07B3D3-40E3-6207-13D1-5F1CE9DCFA7B}"/>
              </a:ext>
            </a:extLst>
          </p:cNvPr>
          <p:cNvSpPr/>
          <p:nvPr/>
        </p:nvSpPr>
        <p:spPr>
          <a:xfrm>
            <a:off x="5906557" y="11721"/>
            <a:ext cx="6285838" cy="6944642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78E081B-C640-586E-2C44-BF9D5BCDE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035" y="307252"/>
            <a:ext cx="10515600" cy="1325563"/>
          </a:xfrm>
        </p:spPr>
        <p:txBody>
          <a:bodyPr/>
          <a:lstStyle/>
          <a:p>
            <a:r>
              <a:rPr lang="en-US" noProof="0" dirty="0">
                <a:solidFill>
                  <a:srgbClr val="FFFFFF"/>
                </a:solidFill>
              </a:rPr>
              <a:t>Finding New GCs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CF3113C-3413-85D2-D812-E582A782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036" y="1632714"/>
            <a:ext cx="53521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 dirty="0">
                <a:solidFill>
                  <a:srgbClr val="FFFFFF"/>
                </a:solidFill>
              </a:rPr>
              <a:t>Identifying possible GCs from a white light image with a filter to produce only the </a:t>
            </a:r>
            <a:r>
              <a:rPr lang="en-US" i="1" noProof="0" dirty="0">
                <a:solidFill>
                  <a:srgbClr val="FFFFFF"/>
                </a:solidFill>
              </a:rPr>
              <a:t>bright unresolved sources </a:t>
            </a:r>
          </a:p>
          <a:p>
            <a:endParaRPr lang="en-US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  <a:p>
            <a:endParaRPr lang="en-US" noProof="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noProof="0" dirty="0">
                <a:solidFill>
                  <a:srgbClr val="FFFFFF"/>
                </a:solidFill>
              </a:rPr>
              <a:t>	Seven targets as tracers</a:t>
            </a:r>
          </a:p>
          <a:p>
            <a:endParaRPr lang="en-US" noProof="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DAEC11-A37E-9F13-A556-5C84EB49D388}"/>
              </a:ext>
            </a:extLst>
          </p:cNvPr>
          <p:cNvSpPr txBox="1"/>
          <p:nvPr/>
        </p:nvSpPr>
        <p:spPr>
          <a:xfrm>
            <a:off x="6302436" y="3206237"/>
            <a:ext cx="4556193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US" sz="2400" noProof="0" dirty="0">
                <a:solidFill>
                  <a:srgbClr val="FFFFFF"/>
                </a:solidFill>
                <a:ea typeface="+mn-lt"/>
                <a:cs typeface="+mn-lt"/>
              </a:rPr>
              <a:t>Segment map</a:t>
            </a:r>
          </a:p>
          <a:p>
            <a:pPr marL="285750" indent="-285750">
              <a:buFont typeface="Wingdings"/>
              <a:buChar char="Ø"/>
            </a:pPr>
            <a:r>
              <a:rPr lang="en-US" sz="2400" noProof="0" dirty="0">
                <a:solidFill>
                  <a:srgbClr val="FFFFFF"/>
                </a:solidFill>
                <a:ea typeface="+mn-lt"/>
                <a:cs typeface="+mn-lt"/>
              </a:rPr>
              <a:t>Fitting isophotes</a:t>
            </a:r>
          </a:p>
          <a:p>
            <a:pPr marL="285750" indent="-285750">
              <a:buFont typeface="Wingdings"/>
              <a:buChar char="Ø"/>
            </a:pPr>
            <a:r>
              <a:rPr lang="en-US" sz="2400" noProof="0" dirty="0">
                <a:solidFill>
                  <a:srgbClr val="FFFFFF"/>
                </a:solidFill>
              </a:rPr>
              <a:t>Filtering all isophotes with high ellipticity or area</a:t>
            </a:r>
          </a:p>
        </p:txBody>
      </p:sp>
      <p:pic>
        <p:nvPicPr>
          <p:cNvPr id="12" name="Picture 11" descr="A map of different colors&#10;&#10;AI-generated content may be incorrect.">
            <a:extLst>
              <a:ext uri="{FF2B5EF4-FFF2-40B4-BE49-F238E27FC236}">
                <a16:creationId xmlns:a16="http://schemas.microsoft.com/office/drawing/2014/main" id="{308A1741-78AC-4DAA-3480-304C605F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028" y="0"/>
            <a:ext cx="2619375" cy="2482664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7599BB-A927-F4CC-12D4-BDCEB83DEAB2}"/>
              </a:ext>
            </a:extLst>
          </p:cNvPr>
          <p:cNvCxnSpPr/>
          <p:nvPr/>
        </p:nvCxnSpPr>
        <p:spPr>
          <a:xfrm>
            <a:off x="5992090" y="69272"/>
            <a:ext cx="11545" cy="6707909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A048BB6-594E-AA99-21FB-AB7AE7D2D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45" y="2589889"/>
            <a:ext cx="4578677" cy="42314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940986-00E5-E616-F0E0-3008C34A9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80" y="17252"/>
            <a:ext cx="2723527" cy="2493435"/>
          </a:xfrm>
          <a:prstGeom prst="rect">
            <a:avLst/>
          </a:prstGeom>
        </p:spPr>
      </p:pic>
      <p:sp>
        <p:nvSpPr>
          <p:cNvPr id="5" name="Nuoli: Oikea 4">
            <a:extLst>
              <a:ext uri="{FF2B5EF4-FFF2-40B4-BE49-F238E27FC236}">
                <a16:creationId xmlns:a16="http://schemas.microsoft.com/office/drawing/2014/main" id="{EFCB9B57-566F-CF22-B094-41C794116918}"/>
              </a:ext>
            </a:extLst>
          </p:cNvPr>
          <p:cNvSpPr/>
          <p:nvPr/>
        </p:nvSpPr>
        <p:spPr>
          <a:xfrm>
            <a:off x="6302436" y="4857641"/>
            <a:ext cx="682827" cy="367645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29A479D-FFE4-F425-6C81-53B80E5A286E}"/>
              </a:ext>
            </a:extLst>
          </p:cNvPr>
          <p:cNvSpPr/>
          <p:nvPr/>
        </p:nvSpPr>
        <p:spPr>
          <a:xfrm>
            <a:off x="2865507" y="1053548"/>
            <a:ext cx="583371" cy="31805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1179194-7135-8DFE-69A6-6C64469A2DDE}"/>
              </a:ext>
            </a:extLst>
          </p:cNvPr>
          <p:cNvSpPr/>
          <p:nvPr/>
        </p:nvSpPr>
        <p:spPr>
          <a:xfrm rot="6180992">
            <a:off x="3868393" y="2643646"/>
            <a:ext cx="583371" cy="31805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3589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A5E3AAE7-D3B6-7344-8BA5-20C2E88C0D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3"/>
          <a:stretch>
            <a:fillRect/>
          </a:stretch>
        </p:blipFill>
        <p:spPr>
          <a:xfrm>
            <a:off x="3719897" y="987456"/>
            <a:ext cx="8419638" cy="584870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D01648-5A4A-CD4E-1FED-96461259464C}"/>
              </a:ext>
            </a:extLst>
          </p:cNvPr>
          <p:cNvSpPr/>
          <p:nvPr/>
        </p:nvSpPr>
        <p:spPr>
          <a:xfrm>
            <a:off x="0" y="0"/>
            <a:ext cx="5584291" cy="187147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7E36AF8-B247-D7E8-3763-81FA4C6346D1}"/>
              </a:ext>
            </a:extLst>
          </p:cNvPr>
          <p:cNvSpPr/>
          <p:nvPr/>
        </p:nvSpPr>
        <p:spPr>
          <a:xfrm>
            <a:off x="105629" y="4258978"/>
            <a:ext cx="3614267" cy="2396444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4"/>
                <a:srcRect/>
                <a:tile tx="0" ty="0" sx="100000" sy="100000" flip="none" algn="tl"/>
              </a:blip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925DF4F-67E3-6D3F-B23F-540BC77C756C}"/>
              </a:ext>
            </a:extLst>
          </p:cNvPr>
          <p:cNvCxnSpPr>
            <a:cxnSpLocks/>
          </p:cNvCxnSpPr>
          <p:nvPr/>
        </p:nvCxnSpPr>
        <p:spPr>
          <a:xfrm>
            <a:off x="137766" y="1743066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kstiruutu 3">
            <a:extLst>
              <a:ext uri="{FF2B5EF4-FFF2-40B4-BE49-F238E27FC236}">
                <a16:creationId xmlns:a16="http://schemas.microsoft.com/office/drawing/2014/main" id="{EA1D9F76-F0CE-6291-76CE-D1FF4DEDB8EA}"/>
              </a:ext>
            </a:extLst>
          </p:cNvPr>
          <p:cNvSpPr txBox="1"/>
          <p:nvPr/>
        </p:nvSpPr>
        <p:spPr>
          <a:xfrm>
            <a:off x="161010" y="2248174"/>
            <a:ext cx="344737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lvl="0" indent="-285750" algn="l" rtl="0">
              <a:buFont typeface="Wingdings,Sans-Serif"/>
              <a:buChar char="Ø"/>
            </a:pPr>
            <a:endParaRPr lang="en-US" b="0" i="0" noProof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285750" lvl="0" indent="-285750" algn="l" rtl="0">
              <a:buFont typeface="Wingdings,Sans-Serif"/>
              <a:buChar char="Ø"/>
            </a:pPr>
            <a:endParaRPr lang="en-US" b="0" i="0" noProof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algn="ctr"/>
            <a:endParaRPr lang="en-US" noProof="0" dirty="0">
              <a:solidFill>
                <a:srgbClr val="000000"/>
              </a:solidFill>
            </a:endParaRPr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78C6B119-D2FD-7828-F0BA-E8E20C673C2A}"/>
              </a:ext>
            </a:extLst>
          </p:cNvPr>
          <p:cNvSpPr txBox="1"/>
          <p:nvPr/>
        </p:nvSpPr>
        <p:spPr>
          <a:xfrm>
            <a:off x="105629" y="4308837"/>
            <a:ext cx="3636566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lvl="0" indent="-342900" algn="l" rtl="0">
              <a:buFont typeface="Arial" panose="020B0604020202020204" pitchFamily="34" charset="0"/>
              <a:buChar char="•"/>
            </a:pPr>
            <a:r>
              <a:rPr lang="en-US" sz="2000" b="0" i="0" u="none" strike="noStrike" baseline="0" noProof="0" dirty="0">
                <a:solidFill>
                  <a:srgbClr val="000000"/>
                </a:solidFill>
                <a:latin typeface="Aptos"/>
                <a:ea typeface="Arial"/>
                <a:cs typeface="Arial"/>
              </a:rPr>
              <a:t>Only 7 tracers!</a:t>
            </a:r>
          </a:p>
          <a:p>
            <a:pPr marL="342900" lvl="0" indent="-342900" algn="l" rtl="0">
              <a:buFont typeface="Arial" panose="020B0604020202020204" pitchFamily="34" charset="0"/>
              <a:buChar char="•"/>
            </a:pPr>
            <a:r>
              <a:rPr lang="en-US" sz="2000" b="0" i="0" u="none" strike="noStrike" baseline="0" noProof="0" dirty="0">
                <a:solidFill>
                  <a:srgbClr val="000000"/>
                </a:solidFill>
                <a:latin typeface="Aptos"/>
                <a:ea typeface="Arial"/>
                <a:cs typeface="Arial"/>
              </a:rPr>
              <a:t>Low</a:t>
            </a:r>
            <a:r>
              <a:rPr lang="en-US" sz="2000" noProof="0" dirty="0">
                <a:solidFill>
                  <a:srgbClr val="000000"/>
                </a:solidFill>
                <a:latin typeface="Aptos"/>
                <a:ea typeface="Arial"/>
                <a:cs typeface="Arial"/>
              </a:rPr>
              <a:t>-</a:t>
            </a:r>
            <a:r>
              <a:rPr lang="en-US" sz="2000" b="0" i="0" u="none" strike="noStrike" baseline="0" noProof="0" dirty="0">
                <a:solidFill>
                  <a:srgbClr val="000000"/>
                </a:solidFill>
                <a:latin typeface="Aptos"/>
                <a:ea typeface="Arial"/>
                <a:cs typeface="Arial"/>
              </a:rPr>
              <a:t>surface brightness of VCC 1249</a:t>
            </a:r>
          </a:p>
          <a:p>
            <a:pPr marL="742950" lvl="1" indent="-285750">
              <a:buFont typeface="Wingdings,Sans-Serif"/>
              <a:buChar char="Ø"/>
            </a:pPr>
            <a:r>
              <a:rPr lang="en-US" sz="2000" noProof="0" dirty="0">
                <a:solidFill>
                  <a:srgbClr val="000000"/>
                </a:solidFill>
                <a:ea typeface="Arial"/>
                <a:cs typeface="Arial"/>
              </a:rPr>
              <a:t>Binning the integrated light of the galaxy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noProof="0" dirty="0">
                <a:solidFill>
                  <a:srgbClr val="000000"/>
                </a:solidFill>
                <a:ea typeface="Arial"/>
                <a:cs typeface="Arial"/>
              </a:rPr>
              <a:t>Binning not possible for point-like GCs</a:t>
            </a:r>
          </a:p>
          <a:p>
            <a:pPr lvl="0" algn="l" rtl="0"/>
            <a:r>
              <a:rPr lang="en-US" sz="2000" b="0" i="0" noProof="0" dirty="0">
                <a:solidFill>
                  <a:srgbClr val="000000"/>
                </a:solidFill>
                <a:latin typeface="Aptos"/>
                <a:ea typeface="Arial"/>
                <a:cs typeface="Arial"/>
              </a:rPr>
              <a:t>​</a:t>
            </a:r>
          </a:p>
          <a:p>
            <a:pPr algn="ctr"/>
            <a:endParaRPr lang="en-US" sz="1600" noProof="0" dirty="0">
              <a:solidFill>
                <a:srgbClr val="00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E5E5D93-E1C0-D746-193E-4F0A3656072A}"/>
              </a:ext>
            </a:extLst>
          </p:cNvPr>
          <p:cNvSpPr/>
          <p:nvPr/>
        </p:nvSpPr>
        <p:spPr>
          <a:xfrm>
            <a:off x="6522720" y="386080"/>
            <a:ext cx="5127641" cy="1705358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4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C540D-DD0E-98BC-90EB-8ED71E896B05}"/>
              </a:ext>
            </a:extLst>
          </p:cNvPr>
          <p:cNvSpPr txBox="1"/>
          <p:nvPr/>
        </p:nvSpPr>
        <p:spPr>
          <a:xfrm>
            <a:off x="6607711" y="165805"/>
            <a:ext cx="5042650" cy="24006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endParaRPr lang="en-US" sz="2200" noProof="0" dirty="0">
              <a:solidFill>
                <a:srgbClr val="000000"/>
              </a:solidFill>
            </a:endParaRPr>
          </a:p>
          <a:p>
            <a:pPr marL="285750" indent="-285750">
              <a:buFont typeface="Wingdings"/>
              <a:buChar char="Ø"/>
            </a:pPr>
            <a:r>
              <a:rPr lang="en-US" sz="2200" noProof="0" dirty="0">
                <a:solidFill>
                  <a:srgbClr val="000000"/>
                </a:solidFill>
              </a:rPr>
              <a:t>Python implementation of the Penalized Pixel-Fitting (</a:t>
            </a:r>
            <a:r>
              <a:rPr lang="en-US" sz="2200" noProof="0" dirty="0" err="1">
                <a:solidFill>
                  <a:srgbClr val="000000"/>
                </a:solidFill>
              </a:rPr>
              <a:t>pPXF</a:t>
            </a:r>
            <a:r>
              <a:rPr lang="en-US" sz="2200" noProof="0" dirty="0">
                <a:solidFill>
                  <a:srgbClr val="000000"/>
                </a:solidFill>
              </a:rPr>
              <a:t>) method (</a:t>
            </a:r>
            <a:r>
              <a:rPr lang="en-US" sz="2200" noProof="0" dirty="0" err="1">
                <a:solidFill>
                  <a:srgbClr val="000000"/>
                </a:solidFill>
              </a:rPr>
              <a:t>Cappellari</a:t>
            </a:r>
            <a:r>
              <a:rPr lang="en-US" sz="2200" noProof="0" dirty="0">
                <a:solidFill>
                  <a:srgbClr val="000000"/>
                </a:solidFill>
              </a:rPr>
              <a:t> &amp; </a:t>
            </a:r>
            <a:r>
              <a:rPr lang="en-US" sz="2200" noProof="0" dirty="0" err="1">
                <a:solidFill>
                  <a:srgbClr val="000000"/>
                </a:solidFill>
              </a:rPr>
              <a:t>Emsellem</a:t>
            </a:r>
            <a:r>
              <a:rPr lang="en-US" sz="2200" noProof="0" dirty="0">
                <a:solidFill>
                  <a:srgbClr val="000000"/>
                </a:solidFill>
              </a:rPr>
              <a:t>, 2004) on the spectra</a:t>
            </a:r>
          </a:p>
          <a:p>
            <a:pPr marL="285750" indent="-285750">
              <a:buFont typeface="Wingdings"/>
              <a:buChar char="Ø"/>
            </a:pPr>
            <a:endParaRPr lang="en-US" sz="2200" noProof="0" dirty="0">
              <a:solidFill>
                <a:srgbClr val="000000"/>
              </a:solidFill>
            </a:endParaRPr>
          </a:p>
          <a:p>
            <a:pPr marL="285750" indent="-285750">
              <a:buFont typeface="Wingdings"/>
              <a:buChar char="Ø"/>
            </a:pPr>
            <a:endParaRPr lang="en-US" noProof="0" dirty="0">
              <a:solidFill>
                <a:srgbClr val="000000"/>
              </a:solidFill>
            </a:endParaRPr>
          </a:p>
        </p:txBody>
      </p:sp>
      <p:sp>
        <p:nvSpPr>
          <p:cNvPr id="13" name="Otsikko 1">
            <a:extLst>
              <a:ext uri="{FF2B5EF4-FFF2-40B4-BE49-F238E27FC236}">
                <a16:creationId xmlns:a16="http://schemas.microsoft.com/office/drawing/2014/main" id="{9E52EFC6-AC0E-0D56-22AC-50DDC7C9B09F}"/>
              </a:ext>
            </a:extLst>
          </p:cNvPr>
          <p:cNvSpPr txBox="1">
            <a:spLocks/>
          </p:cNvSpPr>
          <p:nvPr/>
        </p:nvSpPr>
        <p:spPr>
          <a:xfrm>
            <a:off x="225283" y="202578"/>
            <a:ext cx="5873416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>
                <a:solidFill>
                  <a:srgbClr val="FFFFFF"/>
                </a:solidFill>
              </a:rPr>
              <a:t>Kinematic and Stellar Population Properties</a:t>
            </a:r>
          </a:p>
        </p:txBody>
      </p:sp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C33664C8-B1E0-BB06-C4A1-B9C487912925}"/>
              </a:ext>
            </a:extLst>
          </p:cNvPr>
          <p:cNvSpPr/>
          <p:nvPr/>
        </p:nvSpPr>
        <p:spPr>
          <a:xfrm>
            <a:off x="105630" y="1997369"/>
            <a:ext cx="3502756" cy="2135719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4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424D9EE-EF42-D155-E647-45522CEFD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29" y="2066881"/>
            <a:ext cx="3636565" cy="22526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noProof="0" dirty="0">
                <a:solidFill>
                  <a:srgbClr val="000000"/>
                </a:solidFill>
              </a:rPr>
              <a:t>Spatially determining VCC 1249’s properties for: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i="1" u="sng" noProof="0" dirty="0">
                <a:solidFill>
                  <a:srgbClr val="000000"/>
                </a:solidFill>
              </a:rPr>
              <a:t>The line-of-sight velocity 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noProof="0" dirty="0">
                <a:solidFill>
                  <a:srgbClr val="000000"/>
                </a:solidFill>
              </a:rPr>
              <a:t>Velocity dispersion </a:t>
            </a:r>
            <a:r>
              <a:rPr lang="en-US" sz="2000" noProof="0" dirty="0">
                <a:solidFill>
                  <a:srgbClr val="000000"/>
                </a:solidFill>
                <a:ea typeface="+mn-lt"/>
                <a:cs typeface="+mn-lt"/>
              </a:rPr>
              <a:t>(σ)</a:t>
            </a:r>
            <a:endParaRPr lang="en-US" sz="2000" noProof="0" dirty="0">
              <a:solidFill>
                <a:srgbClr val="000000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noProof="0" dirty="0">
                <a:solidFill>
                  <a:srgbClr val="000000"/>
                </a:solidFill>
              </a:rPr>
              <a:t>Age (</a:t>
            </a:r>
            <a:r>
              <a:rPr lang="en-US" sz="2000" noProof="0" dirty="0" err="1">
                <a:solidFill>
                  <a:srgbClr val="000000"/>
                </a:solidFill>
              </a:rPr>
              <a:t>Gyrs</a:t>
            </a:r>
            <a:r>
              <a:rPr lang="en-US" sz="2000" noProof="0" dirty="0">
                <a:solidFill>
                  <a:srgbClr val="000000"/>
                </a:solidFill>
              </a:rPr>
              <a:t>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noProof="0" dirty="0">
                <a:solidFill>
                  <a:srgbClr val="000000"/>
                </a:solidFill>
              </a:rPr>
              <a:t>Metallicity [M/H]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66BD16F-587A-DBDE-1110-EA20CDE2B0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8105" y="2172559"/>
            <a:ext cx="1272256" cy="140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3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3DD1926-0D30-8241-66F8-68C3851F6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96" y="4031009"/>
            <a:ext cx="2950043" cy="245837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D73C161-24A4-1154-76EA-F689E97BFD1D}"/>
              </a:ext>
            </a:extLst>
          </p:cNvPr>
          <p:cNvSpPr/>
          <p:nvPr/>
        </p:nvSpPr>
        <p:spPr>
          <a:xfrm>
            <a:off x="9224122" y="1606408"/>
            <a:ext cx="2599484" cy="1677120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A80A1E4C-4F89-E833-0C2A-6B4136B4B7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596" t="-419" r="-487" b="419"/>
          <a:stretch>
            <a:fillRect/>
          </a:stretch>
        </p:blipFill>
        <p:spPr>
          <a:xfrm>
            <a:off x="6217327" y="3945121"/>
            <a:ext cx="3034749" cy="2547753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C42448D-F62B-3F34-29AF-37312C6E00BC}"/>
              </a:ext>
            </a:extLst>
          </p:cNvPr>
          <p:cNvSpPr/>
          <p:nvPr/>
        </p:nvSpPr>
        <p:spPr>
          <a:xfrm>
            <a:off x="3617842" y="4266481"/>
            <a:ext cx="2599484" cy="1677120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6E0E2D01-38FB-EA1D-6FFE-63490FC6755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836" r="25273"/>
          <a:stretch>
            <a:fillRect/>
          </a:stretch>
        </p:blipFill>
        <p:spPr>
          <a:xfrm>
            <a:off x="6144036" y="1397368"/>
            <a:ext cx="3034749" cy="2547753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247F48-B6A8-9CD5-0BBB-92736EF2151C}"/>
              </a:ext>
            </a:extLst>
          </p:cNvPr>
          <p:cNvSpPr/>
          <p:nvPr/>
        </p:nvSpPr>
        <p:spPr>
          <a:xfrm>
            <a:off x="3617842" y="1606408"/>
            <a:ext cx="2599484" cy="2433887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C50281-AD6D-0001-8810-7AABBC175D29}"/>
              </a:ext>
            </a:extLst>
          </p:cNvPr>
          <p:cNvSpPr/>
          <p:nvPr/>
        </p:nvSpPr>
        <p:spPr>
          <a:xfrm>
            <a:off x="0" y="1"/>
            <a:ext cx="5584291" cy="139736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346EC7-DCB4-FF02-6B50-2EDA164317B0}"/>
              </a:ext>
            </a:extLst>
          </p:cNvPr>
          <p:cNvCxnSpPr>
            <a:cxnSpLocks/>
          </p:cNvCxnSpPr>
          <p:nvPr/>
        </p:nvCxnSpPr>
        <p:spPr>
          <a:xfrm>
            <a:off x="121437" y="1302194"/>
            <a:ext cx="5316270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12">
            <a:extLst>
              <a:ext uri="{FF2B5EF4-FFF2-40B4-BE49-F238E27FC236}">
                <a16:creationId xmlns:a16="http://schemas.microsoft.com/office/drawing/2014/main" id="{2468E5AA-1E71-5AE3-3DB4-45F560F7F7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81" r="75109"/>
          <a:stretch>
            <a:fillRect/>
          </a:stretch>
        </p:blipFill>
        <p:spPr>
          <a:xfrm>
            <a:off x="567854" y="1440199"/>
            <a:ext cx="3034749" cy="25049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709915-9441-333E-7CB4-D54BDF4965DD}"/>
              </a:ext>
            </a:extLst>
          </p:cNvPr>
          <p:cNvSpPr txBox="1"/>
          <p:nvPr/>
        </p:nvSpPr>
        <p:spPr>
          <a:xfrm>
            <a:off x="3617842" y="4247321"/>
            <a:ext cx="2526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Generally, low σ around VCC 1249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Only one putative GC with very high 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noProof="0" dirty="0"/>
              <a:t>Likely not a GC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CDDC81-C86B-F3CB-7546-BADA0E0E6F3C}"/>
              </a:ext>
            </a:extLst>
          </p:cNvPr>
          <p:cNvSpPr txBox="1"/>
          <p:nvPr/>
        </p:nvSpPr>
        <p:spPr>
          <a:xfrm>
            <a:off x="9356016" y="1708864"/>
            <a:ext cx="2335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VCC 1249 is much younger than M49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The putative GCs are significantly 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CCFEA6-5374-949B-0022-DB8786633C22}"/>
              </a:ext>
            </a:extLst>
          </p:cNvPr>
          <p:cNvSpPr txBox="1"/>
          <p:nvPr/>
        </p:nvSpPr>
        <p:spPr>
          <a:xfrm>
            <a:off x="5984636" y="178478"/>
            <a:ext cx="5089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noProof="0" dirty="0"/>
              <a:t>Each property shows a transition from the integrated light of VCC 1249 into the halo of M49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noProof="0" dirty="0"/>
              <a:t>Grey bins were discarded due to bad fitting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0A9C0F-DD44-608F-7A7B-3FF1B942B24A}"/>
              </a:ext>
            </a:extLst>
          </p:cNvPr>
          <p:cNvSpPr txBox="1"/>
          <p:nvPr/>
        </p:nvSpPr>
        <p:spPr>
          <a:xfrm>
            <a:off x="3617842" y="1690688"/>
            <a:ext cx="2599484" cy="2350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VCC 1249 velocity is uniform around ~450 km/s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Three of the putative GCs share similar velocities. Other four are higher, closer to M49 velocity</a:t>
            </a:r>
          </a:p>
        </p:txBody>
      </p:sp>
      <p:sp>
        <p:nvSpPr>
          <p:cNvPr id="16" name="Otsikko 1">
            <a:extLst>
              <a:ext uri="{FF2B5EF4-FFF2-40B4-BE49-F238E27FC236}">
                <a16:creationId xmlns:a16="http://schemas.microsoft.com/office/drawing/2014/main" id="{B5524EF2-7F6D-0007-4E19-CD4C7681491C}"/>
              </a:ext>
            </a:extLst>
          </p:cNvPr>
          <p:cNvSpPr txBox="1">
            <a:spLocks/>
          </p:cNvSpPr>
          <p:nvPr/>
        </p:nvSpPr>
        <p:spPr>
          <a:xfrm>
            <a:off x="225283" y="104610"/>
            <a:ext cx="5873416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>
                <a:solidFill>
                  <a:srgbClr val="FFFFFF"/>
                </a:solidFill>
              </a:rPr>
              <a:t>Results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6A17209-744F-B646-C21F-8F5C6C9F1ADA}"/>
              </a:ext>
            </a:extLst>
          </p:cNvPr>
          <p:cNvSpPr/>
          <p:nvPr/>
        </p:nvSpPr>
        <p:spPr>
          <a:xfrm>
            <a:off x="9224122" y="4266480"/>
            <a:ext cx="2599484" cy="1829679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69000">
                <a:schemeClr val="bg2">
                  <a:alpha val="86000"/>
                </a:schemeClr>
              </a:gs>
              <a:gs pos="87000">
                <a:schemeClr val="bg2">
                  <a:alpha val="62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3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7C457D-DC64-6071-602E-87A102B21771}"/>
              </a:ext>
            </a:extLst>
          </p:cNvPr>
          <p:cNvSpPr txBox="1"/>
          <p:nvPr/>
        </p:nvSpPr>
        <p:spPr>
          <a:xfrm>
            <a:off x="9252075" y="4296760"/>
            <a:ext cx="265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VCC 1249 has low metallicity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The GCs are mostly low metallicity as well, with a few metal-richer GCs</a:t>
            </a:r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83289C3D-125B-9B04-2389-2311593A7698}"/>
              </a:ext>
            </a:extLst>
          </p:cNvPr>
          <p:cNvSpPr/>
          <p:nvPr/>
        </p:nvSpPr>
        <p:spPr>
          <a:xfrm>
            <a:off x="1435395" y="4688957"/>
            <a:ext cx="191386" cy="3362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574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>
            <a:extLst>
              <a:ext uri="{FF2B5EF4-FFF2-40B4-BE49-F238E27FC236}">
                <a16:creationId xmlns:a16="http://schemas.microsoft.com/office/drawing/2014/main" id="{6EDC6D1D-0B8C-924F-2D03-0031F0CDE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7" t="15647" r="21164" b="21469"/>
          <a:stretch>
            <a:fillRect/>
          </a:stretch>
        </p:blipFill>
        <p:spPr>
          <a:xfrm>
            <a:off x="-1" y="0"/>
            <a:ext cx="8093413" cy="6858000"/>
          </a:xfrm>
          <a:prstGeom prst="rect">
            <a:avLst/>
          </a:prstGeom>
        </p:spPr>
      </p:pic>
      <p:sp>
        <p:nvSpPr>
          <p:cNvPr id="11" name="Rectangle: Rounded Corners 18">
            <a:extLst>
              <a:ext uri="{FF2B5EF4-FFF2-40B4-BE49-F238E27FC236}">
                <a16:creationId xmlns:a16="http://schemas.microsoft.com/office/drawing/2014/main" id="{7928F848-669A-EFF9-6FC1-55BC0B3AB45B}"/>
              </a:ext>
            </a:extLst>
          </p:cNvPr>
          <p:cNvSpPr/>
          <p:nvPr/>
        </p:nvSpPr>
        <p:spPr>
          <a:xfrm>
            <a:off x="509109" y="1535276"/>
            <a:ext cx="7453071" cy="3373905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tx1">
                  <a:alpha val="19000"/>
                </a:schemeClr>
              </a:gs>
              <a:gs pos="69000">
                <a:schemeClr val="tx1">
                  <a:alpha val="45000"/>
                </a:schemeClr>
              </a:gs>
              <a:gs pos="87000">
                <a:schemeClr val="tx1">
                  <a:alpha val="52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4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15" name="Rectangle: Rounded Corners 18">
            <a:extLst>
              <a:ext uri="{FF2B5EF4-FFF2-40B4-BE49-F238E27FC236}">
                <a16:creationId xmlns:a16="http://schemas.microsoft.com/office/drawing/2014/main" id="{A999053B-0525-F659-BDE6-9314050C37D7}"/>
              </a:ext>
            </a:extLst>
          </p:cNvPr>
          <p:cNvSpPr/>
          <p:nvPr/>
        </p:nvSpPr>
        <p:spPr>
          <a:xfrm>
            <a:off x="509108" y="5176810"/>
            <a:ext cx="7453071" cy="1576333"/>
          </a:xfrm>
          <a:prstGeom prst="roundRect">
            <a:avLst>
              <a:gd name="adj" fmla="val 2485"/>
            </a:avLst>
          </a:prstGeom>
          <a:gradFill>
            <a:gsLst>
              <a:gs pos="0">
                <a:schemeClr val="tx1">
                  <a:alpha val="19000"/>
                </a:schemeClr>
              </a:gs>
              <a:gs pos="69000">
                <a:schemeClr val="tx1">
                  <a:alpha val="45000"/>
                </a:schemeClr>
              </a:gs>
              <a:gs pos="87000">
                <a:schemeClr val="tx1">
                  <a:alpha val="52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blipFill dpi="0" rotWithShape="1">
                <a:blip r:embed="rId4"/>
                <a:srcRect/>
                <a:tile tx="0" ty="0" sx="100000" sy="100000" flip="none" algn="tl"/>
              </a:blip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B9E0A52-A9E3-1EB6-1F8B-11E9C82DC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15" y="1732325"/>
            <a:ext cx="7371885" cy="541142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noProof="0" dirty="0">
                <a:solidFill>
                  <a:schemeClr val="bg1"/>
                </a:solidFill>
              </a:rPr>
              <a:t>Two new putative GCs that aren’t recorded in the literature were discovered in the region of VCC 1249.</a:t>
            </a:r>
          </a:p>
          <a:p>
            <a:pPr marL="514350" indent="-514350">
              <a:buFont typeface="+mj-lt"/>
              <a:buAutoNum type="arabicPeriod"/>
            </a:pPr>
            <a:r>
              <a:rPr lang="en-US" noProof="0" dirty="0">
                <a:solidFill>
                  <a:schemeClr val="bg1"/>
                </a:solidFill>
              </a:rPr>
              <a:t>The transition from the region of VCC 1249 to the </a:t>
            </a:r>
            <a:r>
              <a:rPr lang="en-US" noProof="0" dirty="0" err="1">
                <a:solidFill>
                  <a:schemeClr val="bg1"/>
                </a:solidFill>
              </a:rPr>
              <a:t>intracluster</a:t>
            </a:r>
            <a:r>
              <a:rPr lang="en-US" noProof="0" dirty="0">
                <a:solidFill>
                  <a:schemeClr val="bg1"/>
                </a:solidFill>
              </a:rPr>
              <a:t> light and the halo of M49 is visible in the measured properties.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noProof="0" dirty="0">
                <a:solidFill>
                  <a:schemeClr val="bg1"/>
                </a:solidFill>
              </a:rPr>
              <a:t>Multiple GCs show velocity values roughly between the estimated velocities of VCC 1249 and M49, indicating they are likely in the process of being accreted to the halo of M49.</a:t>
            </a:r>
          </a:p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r>
              <a:rPr lang="en-US" noProof="0" dirty="0">
                <a:solidFill>
                  <a:schemeClr val="bg1"/>
                </a:solidFill>
              </a:rPr>
              <a:t>Future outlook:</a:t>
            </a:r>
          </a:p>
          <a:p>
            <a:r>
              <a:rPr lang="en-US" noProof="0" dirty="0">
                <a:solidFill>
                  <a:schemeClr val="bg1"/>
                </a:solidFill>
              </a:rPr>
              <a:t>Comparing the results gained from other tracers:</a:t>
            </a:r>
          </a:p>
          <a:p>
            <a:pPr lvl="1"/>
            <a:r>
              <a:rPr lang="en-US" noProof="0" dirty="0" err="1">
                <a:solidFill>
                  <a:schemeClr val="bg1"/>
                </a:solidFill>
              </a:rPr>
              <a:t>PNe</a:t>
            </a:r>
            <a:r>
              <a:rPr lang="en-US" noProof="0" dirty="0">
                <a:solidFill>
                  <a:schemeClr val="bg1"/>
                </a:solidFill>
              </a:rPr>
              <a:t>: </a:t>
            </a:r>
            <a:r>
              <a:rPr lang="en-US" noProof="0" dirty="0" err="1">
                <a:solidFill>
                  <a:schemeClr val="bg1"/>
                </a:solidFill>
              </a:rPr>
              <a:t>Penger</a:t>
            </a:r>
            <a:r>
              <a:rPr lang="en-US" noProof="0" dirty="0">
                <a:solidFill>
                  <a:schemeClr val="bg1"/>
                </a:solidFill>
              </a:rPr>
              <a:t> (2025), Hartke et al. (2018).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Stripped</a:t>
            </a:r>
            <a:r>
              <a:rPr lang="en-US" noProof="0" dirty="0">
                <a:solidFill>
                  <a:schemeClr val="bg1"/>
                </a:solidFill>
              </a:rPr>
              <a:t> gas kinematics</a:t>
            </a:r>
            <a:r>
              <a:rPr lang="en-US" dirty="0">
                <a:solidFill>
                  <a:schemeClr val="bg1"/>
                </a:solidFill>
              </a:rPr>
              <a:t>:</a:t>
            </a:r>
            <a:r>
              <a:rPr lang="en-US" noProof="0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Arrigoni Battaia et al. (2012)</a:t>
            </a:r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5C833A-5183-2C0D-54F6-CEB1FBA61883}"/>
              </a:ext>
            </a:extLst>
          </p:cNvPr>
          <p:cNvSpPr/>
          <p:nvPr/>
        </p:nvSpPr>
        <p:spPr>
          <a:xfrm>
            <a:off x="0" y="1"/>
            <a:ext cx="5949108" cy="1410158"/>
          </a:xfrm>
          <a:prstGeom prst="rect">
            <a:avLst/>
          </a:prstGeom>
          <a:solidFill>
            <a:schemeClr val="dk1">
              <a:alpha val="76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7E2C245-840C-89B2-3E6D-FFF29B6076E1}"/>
              </a:ext>
            </a:extLst>
          </p:cNvPr>
          <p:cNvCxnSpPr>
            <a:cxnSpLocks/>
          </p:cNvCxnSpPr>
          <p:nvPr/>
        </p:nvCxnSpPr>
        <p:spPr>
          <a:xfrm>
            <a:off x="121437" y="1302194"/>
            <a:ext cx="5629368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tsikko 1">
            <a:extLst>
              <a:ext uri="{FF2B5EF4-FFF2-40B4-BE49-F238E27FC236}">
                <a16:creationId xmlns:a16="http://schemas.microsoft.com/office/drawing/2014/main" id="{245D183E-6908-1382-3FC0-1B686A295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87" y="104857"/>
            <a:ext cx="10515600" cy="1325563"/>
          </a:xfrm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Conclusions &amp; Outlook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2E43B128-2C56-2298-5540-B2B8AD4232A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681" r="75109"/>
          <a:stretch>
            <a:fillRect/>
          </a:stretch>
        </p:blipFill>
        <p:spPr>
          <a:xfrm>
            <a:off x="8194089" y="84342"/>
            <a:ext cx="3749426" cy="3094827"/>
          </a:xfrm>
          <a:prstGeom prst="rect">
            <a:avLst/>
          </a:prstGeom>
        </p:spPr>
      </p:pic>
      <p:pic>
        <p:nvPicPr>
          <p:cNvPr id="14" name="Picture 23">
            <a:extLst>
              <a:ext uri="{FF2B5EF4-FFF2-40B4-BE49-F238E27FC236}">
                <a16:creationId xmlns:a16="http://schemas.microsoft.com/office/drawing/2014/main" id="{41D45A80-B359-DE74-9C03-774B36CB30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1097" y="3532755"/>
            <a:ext cx="3671602" cy="3059670"/>
          </a:xfrm>
          <a:prstGeom prst="rect">
            <a:avLst/>
          </a:prstGeom>
        </p:spPr>
      </p:pic>
      <p:sp>
        <p:nvSpPr>
          <p:cNvPr id="6" name="Arrow: Up 5">
            <a:extLst>
              <a:ext uri="{FF2B5EF4-FFF2-40B4-BE49-F238E27FC236}">
                <a16:creationId xmlns:a16="http://schemas.microsoft.com/office/drawing/2014/main" id="{E3AA07B4-89A2-4042-D26C-2FBB5D900551}"/>
              </a:ext>
            </a:extLst>
          </p:cNvPr>
          <p:cNvSpPr/>
          <p:nvPr/>
        </p:nvSpPr>
        <p:spPr>
          <a:xfrm rot="10800000">
            <a:off x="10942244" y="1002733"/>
            <a:ext cx="191386" cy="20704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E314B478-D49C-7045-DB91-B751148BC836}"/>
              </a:ext>
            </a:extLst>
          </p:cNvPr>
          <p:cNvSpPr/>
          <p:nvPr/>
        </p:nvSpPr>
        <p:spPr>
          <a:xfrm>
            <a:off x="10267506" y="1732325"/>
            <a:ext cx="191386" cy="20704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5E152653-D33B-83A9-4EE1-B7CE90526BE4}"/>
              </a:ext>
            </a:extLst>
          </p:cNvPr>
          <p:cNvSpPr/>
          <p:nvPr/>
        </p:nvSpPr>
        <p:spPr>
          <a:xfrm>
            <a:off x="9282223" y="1025992"/>
            <a:ext cx="191386" cy="3362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17E99F74-EC36-D559-9211-C0952EED71A2}"/>
              </a:ext>
            </a:extLst>
          </p:cNvPr>
          <p:cNvSpPr/>
          <p:nvPr/>
        </p:nvSpPr>
        <p:spPr>
          <a:xfrm>
            <a:off x="9282223" y="4428977"/>
            <a:ext cx="191386" cy="3362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3B7A8CB-53F8-77D2-40F7-F15474918910}"/>
              </a:ext>
            </a:extLst>
          </p:cNvPr>
          <p:cNvSpPr/>
          <p:nvPr/>
        </p:nvSpPr>
        <p:spPr>
          <a:xfrm rot="19946738">
            <a:off x="9706023" y="190310"/>
            <a:ext cx="1286181" cy="214766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4506EA-37BA-42B8-DCD2-96D05F90B2AC}"/>
              </a:ext>
            </a:extLst>
          </p:cNvPr>
          <p:cNvSpPr/>
          <p:nvPr/>
        </p:nvSpPr>
        <p:spPr>
          <a:xfrm rot="19946738">
            <a:off x="9745930" y="3691417"/>
            <a:ext cx="1286181" cy="214766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A0F122-BBEC-70DA-4C55-D5B84AA704FF}"/>
              </a:ext>
            </a:extLst>
          </p:cNvPr>
          <p:cNvCxnSpPr>
            <a:cxnSpLocks/>
          </p:cNvCxnSpPr>
          <p:nvPr/>
        </p:nvCxnSpPr>
        <p:spPr>
          <a:xfrm>
            <a:off x="10319336" y="924409"/>
            <a:ext cx="2161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E66D321-D28B-6B89-1F81-EBE06F98B302}"/>
              </a:ext>
            </a:extLst>
          </p:cNvPr>
          <p:cNvCxnSpPr>
            <a:cxnSpLocks/>
          </p:cNvCxnSpPr>
          <p:nvPr/>
        </p:nvCxnSpPr>
        <p:spPr>
          <a:xfrm>
            <a:off x="10641601" y="1496059"/>
            <a:ext cx="1468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F761D17-59BE-C375-6C51-169CF1103BA0}"/>
              </a:ext>
            </a:extLst>
          </p:cNvPr>
          <p:cNvCxnSpPr>
            <a:cxnSpLocks/>
          </p:cNvCxnSpPr>
          <p:nvPr/>
        </p:nvCxnSpPr>
        <p:spPr>
          <a:xfrm>
            <a:off x="10956637" y="1518348"/>
            <a:ext cx="1468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3A3FB53-CF7E-1ABF-85B4-168392FD097F}"/>
              </a:ext>
            </a:extLst>
          </p:cNvPr>
          <p:cNvCxnSpPr>
            <a:cxnSpLocks/>
          </p:cNvCxnSpPr>
          <p:nvPr/>
        </p:nvCxnSpPr>
        <p:spPr>
          <a:xfrm>
            <a:off x="10254883" y="1600874"/>
            <a:ext cx="2161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2C124C1-5CB0-A05A-9605-92EEE79B126C}"/>
              </a:ext>
            </a:extLst>
          </p:cNvPr>
          <p:cNvCxnSpPr>
            <a:cxnSpLocks/>
          </p:cNvCxnSpPr>
          <p:nvPr/>
        </p:nvCxnSpPr>
        <p:spPr>
          <a:xfrm>
            <a:off x="9565170" y="2541174"/>
            <a:ext cx="2161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446D3CB-0547-F435-79DB-6ECF26A009B5}"/>
              </a:ext>
            </a:extLst>
          </p:cNvPr>
          <p:cNvCxnSpPr>
            <a:cxnSpLocks/>
          </p:cNvCxnSpPr>
          <p:nvPr/>
        </p:nvCxnSpPr>
        <p:spPr>
          <a:xfrm>
            <a:off x="10917490" y="1356319"/>
            <a:ext cx="2161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70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13" grpId="0" animBg="1"/>
      <p:bldP spid="13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E765F9E-7261-0C46-40EC-A8110706E685}"/>
              </a:ext>
            </a:extLst>
          </p:cNvPr>
          <p:cNvSpPr/>
          <p:nvPr/>
        </p:nvSpPr>
        <p:spPr>
          <a:xfrm>
            <a:off x="5693646" y="516"/>
            <a:ext cx="6498749" cy="6955847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69000"/>
              </a:srgb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C461F47-F6B7-7C93-4A6F-A082198BE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8674" y="163080"/>
            <a:ext cx="10515600" cy="1325563"/>
          </a:xfrm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MUSE data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285E2DDC-6053-F995-2291-244743183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1989" y="1925888"/>
            <a:ext cx="5943600" cy="322280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noProof="0" dirty="0">
                <a:solidFill>
                  <a:schemeClr val="bg1"/>
                </a:solidFill>
              </a:rPr>
              <a:t>Data</a:t>
            </a:r>
            <a:r>
              <a:rPr lang="en-US" noProof="0" dirty="0">
                <a:solidFill>
                  <a:schemeClr val="bg1"/>
                </a:solidFill>
                <a:ea typeface="+mn-lt"/>
                <a:cs typeface="+mn-lt"/>
              </a:rPr>
              <a:t> produced by the Multi Unit Spectroscopic Explorer (MUSE) instrument at the Very Large Telescope (VLT) at the Paranal Observatory. </a:t>
            </a:r>
          </a:p>
          <a:p>
            <a:r>
              <a:rPr lang="en-US" noProof="0" dirty="0">
                <a:solidFill>
                  <a:schemeClr val="bg1"/>
                </a:solidFill>
              </a:rPr>
              <a:t>MUSE measures the flux: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noProof="0" dirty="0">
                <a:solidFill>
                  <a:schemeClr val="bg1"/>
                </a:solidFill>
              </a:rPr>
              <a:t>On the spectral axis with a range from 4700 Å to 9350 Å.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200" noProof="0" dirty="0">
                <a:solidFill>
                  <a:schemeClr val="bg1"/>
                </a:solidFill>
              </a:rPr>
              <a:t>With a field of 1'x1' on the spatial axes </a:t>
            </a:r>
          </a:p>
          <a:p>
            <a:r>
              <a:rPr lang="en-US" noProof="0" dirty="0">
                <a:solidFill>
                  <a:schemeClr val="bg1"/>
                </a:solidFill>
              </a:rPr>
              <a:t>Data cube is produced by combining multiple measurements (</a:t>
            </a:r>
            <a:r>
              <a:rPr lang="en-US" noProof="0" dirty="0" err="1">
                <a:solidFill>
                  <a:schemeClr val="bg1"/>
                </a:solidFill>
              </a:rPr>
              <a:t>pointings</a:t>
            </a:r>
            <a:r>
              <a:rPr lang="en-US" noProof="0" dirty="0">
                <a:solidFill>
                  <a:schemeClr val="bg1"/>
                </a:solidFill>
              </a:rPr>
              <a:t>) using Integral Field </a:t>
            </a:r>
            <a:r>
              <a:rPr lang="en-US" noProof="0" dirty="0" err="1">
                <a:solidFill>
                  <a:schemeClr val="bg1"/>
                </a:solidFill>
              </a:rPr>
              <a:t>Spectrography</a:t>
            </a:r>
            <a:r>
              <a:rPr lang="en-US" noProof="0" dirty="0">
                <a:solidFill>
                  <a:schemeClr val="bg1"/>
                </a:solidFill>
              </a:rPr>
              <a:t> (IFS). </a:t>
            </a:r>
          </a:p>
          <a:p>
            <a:pPr marL="0" indent="0">
              <a:buNone/>
            </a:pPr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A1038-D4E1-CEE3-BBC6-9AF34FD0B5E7}"/>
              </a:ext>
            </a:extLst>
          </p:cNvPr>
          <p:cNvSpPr txBox="1"/>
          <p:nvPr/>
        </p:nvSpPr>
        <p:spPr>
          <a:xfrm>
            <a:off x="6096792" y="5252210"/>
            <a:ext cx="5908109" cy="4268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/>
              <a:buChar char="Ø"/>
            </a:pPr>
            <a:r>
              <a:rPr lang="en-US" sz="2400" noProof="0" dirty="0">
                <a:solidFill>
                  <a:schemeClr val="bg1"/>
                </a:solidFill>
              </a:rPr>
              <a:t>ESO MUSE data processing pipeline</a:t>
            </a:r>
          </a:p>
        </p:txBody>
      </p:sp>
      <p:pic>
        <p:nvPicPr>
          <p:cNvPr id="7" name="Picture 6" descr="A black square with white spots in the middle&#10;&#10;AI-generated content may be incorrect.">
            <a:extLst>
              <a:ext uri="{FF2B5EF4-FFF2-40B4-BE49-F238E27FC236}">
                <a16:creationId xmlns:a16="http://schemas.microsoft.com/office/drawing/2014/main" id="{D2D35B3B-4C3A-8E73-B602-9D29E6B5C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783" y="3950343"/>
            <a:ext cx="3263339" cy="3008454"/>
          </a:xfrm>
          <a:prstGeom prst="rect">
            <a:avLst/>
          </a:prstGeom>
        </p:spPr>
      </p:pic>
      <p:pic>
        <p:nvPicPr>
          <p:cNvPr id="9" name="Picture 8" descr="The AOF + MUSE at work">
            <a:extLst>
              <a:ext uri="{FF2B5EF4-FFF2-40B4-BE49-F238E27FC236}">
                <a16:creationId xmlns:a16="http://schemas.microsoft.com/office/drawing/2014/main" id="{4F532CC1-239A-9DFE-413D-F2D6303A2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1668" y="-784"/>
            <a:ext cx="5934438" cy="3956252"/>
          </a:xfrm>
          <a:prstGeom prst="rect">
            <a:avLst/>
          </a:prstGeom>
        </p:spPr>
      </p:pic>
      <p:pic>
        <p:nvPicPr>
          <p:cNvPr id="10" name="Picture 9" descr="A red and yellow square with white spots&#10;&#10;AI-generated content may be incorrect.">
            <a:extLst>
              <a:ext uri="{FF2B5EF4-FFF2-40B4-BE49-F238E27FC236}">
                <a16:creationId xmlns:a16="http://schemas.microsoft.com/office/drawing/2014/main" id="{329C8044-9A33-595C-8D68-45AD7DB2B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1692" y="3947453"/>
            <a:ext cx="3061500" cy="299494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D143B4-7429-E19A-4B68-8EAC77ABCE8E}"/>
              </a:ext>
            </a:extLst>
          </p:cNvPr>
          <p:cNvCxnSpPr/>
          <p:nvPr/>
        </p:nvCxnSpPr>
        <p:spPr>
          <a:xfrm>
            <a:off x="5992090" y="69272"/>
            <a:ext cx="11545" cy="6707909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tsikko 1">
            <a:extLst>
              <a:ext uri="{FF2B5EF4-FFF2-40B4-BE49-F238E27FC236}">
                <a16:creationId xmlns:a16="http://schemas.microsoft.com/office/drawing/2014/main" id="{D7D26EB1-A91A-A00E-7488-2654743A3751}"/>
              </a:ext>
            </a:extLst>
          </p:cNvPr>
          <p:cNvSpPr txBox="1">
            <a:spLocks/>
          </p:cNvSpPr>
          <p:nvPr/>
        </p:nvSpPr>
        <p:spPr>
          <a:xfrm>
            <a:off x="6060874" y="-372387"/>
            <a:ext cx="5873416" cy="1335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noProof="0" dirty="0">
                <a:solidFill>
                  <a:srgbClr val="FFFFFF"/>
                </a:solidFill>
              </a:rPr>
              <a:t>Bonus slides:</a:t>
            </a:r>
          </a:p>
        </p:txBody>
      </p:sp>
    </p:spTree>
    <p:extLst>
      <p:ext uri="{BB962C8B-B14F-4D97-AF65-F5344CB8AC3E}">
        <p14:creationId xmlns:p14="http://schemas.microsoft.com/office/powerpoint/2010/main" val="301897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D0FDF191C7334EA24BADB1C974A12D" ma:contentTypeVersion="8" ma:contentTypeDescription="Create a new document." ma:contentTypeScope="" ma:versionID="4e426762df309c398216279013d0c01c">
  <xsd:schema xmlns:xsd="http://www.w3.org/2001/XMLSchema" xmlns:xs="http://www.w3.org/2001/XMLSchema" xmlns:p="http://schemas.microsoft.com/office/2006/metadata/properties" xmlns:ns3="34f13ccb-5504-44ce-9c49-708ac3d372fb" xmlns:ns4="e18b6c13-1264-494c-a37b-28861f68efb0" targetNamespace="http://schemas.microsoft.com/office/2006/metadata/properties" ma:root="true" ma:fieldsID="47c1d3b3843f0a569e2ed7f1fadf42b4" ns3:_="" ns4:_="">
    <xsd:import namespace="34f13ccb-5504-44ce-9c49-708ac3d372fb"/>
    <xsd:import namespace="e18b6c13-1264-494c-a37b-28861f68efb0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f13ccb-5504-44ce-9c49-708ac3d372fb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b6c13-1264-494c-a37b-28861f68efb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4f13ccb-5504-44ce-9c49-708ac3d372f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4DEB49-2E02-4E2F-BEB2-125A22F88C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f13ccb-5504-44ce-9c49-708ac3d372fb"/>
    <ds:schemaRef ds:uri="e18b6c13-1264-494c-a37b-28861f68ef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AED58C-53C4-4147-B411-C576F266CA42}">
  <ds:schemaRefs>
    <ds:schemaRef ds:uri="http://purl.org/dc/dcmitype/"/>
    <ds:schemaRef ds:uri="http://purl.org/dc/terms/"/>
    <ds:schemaRef ds:uri="http://schemas.microsoft.com/office/2006/documentManagement/types"/>
    <ds:schemaRef ds:uri="e18b6c13-1264-494c-a37b-28861f68efb0"/>
    <ds:schemaRef ds:uri="34f13ccb-5504-44ce-9c49-708ac3d372fb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81DF313-BCE0-4704-8CBD-46ED56752B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9103</TotalTime>
  <Words>923</Words>
  <Application>Microsoft Office PowerPoint</Application>
  <PresentationFormat>Laajakuva</PresentationFormat>
  <Paragraphs>125</Paragraphs>
  <Slides>17</Slides>
  <Notes>4</Notes>
  <HiddenSlides>2</HiddenSlides>
  <MMClips>0</MMClips>
  <ScaleCrop>false</ScaleCrop>
  <HeadingPairs>
    <vt:vector size="6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25" baseType="lpstr">
      <vt:lpstr>Aptos</vt:lpstr>
      <vt:lpstr>Aptos Display</vt:lpstr>
      <vt:lpstr>Arial</vt:lpstr>
      <vt:lpstr>Courier New</vt:lpstr>
      <vt:lpstr>Courier New,monospace</vt:lpstr>
      <vt:lpstr>Wingdings</vt:lpstr>
      <vt:lpstr>Wingdings,Sans-Serif</vt:lpstr>
      <vt:lpstr>office theme</vt:lpstr>
      <vt:lpstr>Kinematics and Globular Clusters of VCC 1249</vt:lpstr>
      <vt:lpstr>VCC 1249 and M49</vt:lpstr>
      <vt:lpstr>Globular Clusters</vt:lpstr>
      <vt:lpstr>What is known about VCC 1249’s GCs? Not much…</vt:lpstr>
      <vt:lpstr>Finding New GCs</vt:lpstr>
      <vt:lpstr>PowerPoint-esitys</vt:lpstr>
      <vt:lpstr>PowerPoint-esitys</vt:lpstr>
      <vt:lpstr>Conclusions &amp; Outlook</vt:lpstr>
      <vt:lpstr>MUSE data</vt:lpstr>
      <vt:lpstr>Data visualization in VR</vt:lpstr>
      <vt:lpstr>PowerPoint-esitys</vt:lpstr>
      <vt:lpstr>PowerPoint-esitys</vt:lpstr>
      <vt:lpstr>PowerPoint-esitys</vt:lpstr>
      <vt:lpstr>Color Images From an IFS</vt:lpstr>
      <vt:lpstr>Voronoi bins</vt:lpstr>
      <vt:lpstr>Thank you!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Tuomas Hämäläinen</dc:creator>
  <cp:lastModifiedBy>Tuomas Hämäläinen</cp:lastModifiedBy>
  <cp:revision>961</cp:revision>
  <dcterms:created xsi:type="dcterms:W3CDTF">2025-08-25T22:57:12Z</dcterms:created>
  <dcterms:modified xsi:type="dcterms:W3CDTF">2026-05-27T14:47:54Z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0x01010012D0FDF191C7334EA24BADB1C974A12D</vt:lpwstr>
  </property>
</Properties>
</file>