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5765800" cy="3238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1" name="Shape 7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/>
          <p:nvPr>
            <p:ph type="title"/>
          </p:nvPr>
        </p:nvSpPr>
        <p:spPr>
          <a:xfrm>
            <a:off x="122770" y="76375"/>
            <a:ext cx="3036571" cy="2076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1900" u="sng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half" idx="1"/>
          </p:nvPr>
        </p:nvSpPr>
        <p:spPr>
          <a:xfrm>
            <a:off x="716520" y="612531"/>
            <a:ext cx="3977006" cy="158369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BJEC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/>
          <p:nvPr>
            <p:ph type="title"/>
          </p:nvPr>
        </p:nvSpPr>
        <p:spPr>
          <a:xfrm>
            <a:off x="122770" y="76375"/>
            <a:ext cx="3036571" cy="207646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half" idx="1"/>
          </p:nvPr>
        </p:nvSpPr>
        <p:spPr>
          <a:xfrm>
            <a:off x="716520" y="612531"/>
            <a:ext cx="3977006" cy="158369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/>
          <p:nvPr>
            <p:ph type="title"/>
          </p:nvPr>
        </p:nvSpPr>
        <p:spPr>
          <a:xfrm>
            <a:off x="432434" y="1005903"/>
            <a:ext cx="4900931" cy="68141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8" name="Body Level One…"/>
          <p:cNvSpPr txBox="1"/>
          <p:nvPr>
            <p:ph type="body" sz="quarter" idx="1"/>
          </p:nvPr>
        </p:nvSpPr>
        <p:spPr>
          <a:xfrm>
            <a:off x="864869" y="1817116"/>
            <a:ext cx="4036061" cy="8112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/>
          <p:nvPr>
            <p:ph type="title"/>
          </p:nvPr>
        </p:nvSpPr>
        <p:spPr>
          <a:xfrm>
            <a:off x="122770" y="76375"/>
            <a:ext cx="3036571" cy="207646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7" name="Body Level One…"/>
          <p:cNvSpPr txBox="1"/>
          <p:nvPr>
            <p:ph type="body" sz="half" idx="1"/>
          </p:nvPr>
        </p:nvSpPr>
        <p:spPr>
          <a:xfrm>
            <a:off x="288290" y="746315"/>
            <a:ext cx="2508124" cy="214160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" name="Google Shape;31;p5"/>
          <p:cNvSpPr txBox="1"/>
          <p:nvPr>
            <p:ph type="body" sz="half" idx="21"/>
          </p:nvPr>
        </p:nvSpPr>
        <p:spPr>
          <a:xfrm>
            <a:off x="2969386" y="746314"/>
            <a:ext cx="2508125" cy="214160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xfrm>
            <a:off x="122770" y="76375"/>
            <a:ext cx="3036571" cy="207646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"/>
          <p:cNvSpPr txBox="1"/>
          <p:nvPr>
            <p:ph type="sldNum" sz="quarter" idx="2"/>
          </p:nvPr>
        </p:nvSpPr>
        <p:spPr>
          <a:xfrm>
            <a:off x="2787044" y="2912709"/>
            <a:ext cx="1341979" cy="177801"/>
          </a:xfrm>
          <a:prstGeom prst="rect">
            <a:avLst/>
          </a:prstGeom>
        </p:spPr>
        <p:txBody>
          <a:bodyPr lIns="21589" tIns="21589" rIns="21589" bIns="21589" anchor="ctr"/>
          <a:lstStyle>
            <a:lvl1pPr indent="0" algn="r" defTabSz="431800">
              <a:lnSpc>
                <a:spcPct val="100000"/>
              </a:lnSpc>
              <a:defRPr sz="5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;p1"/>
          <p:cNvSpPr/>
          <p:nvPr/>
        </p:nvSpPr>
        <p:spPr>
          <a:xfrm>
            <a:off x="-1" y="0"/>
            <a:ext cx="5759998" cy="376364"/>
          </a:xfrm>
          <a:prstGeom prst="rect">
            <a:avLst/>
          </a:prstGeom>
          <a:solidFill>
            <a:srgbClr val="22373A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288290" y="129689"/>
            <a:ext cx="5189221" cy="625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288290" y="755650"/>
            <a:ext cx="5189221" cy="2482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5566905" y="3015307"/>
            <a:ext cx="161727" cy="1270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indent="38100">
              <a:lnSpc>
                <a:spcPct val="108124"/>
              </a:lnSpc>
              <a:defRPr sz="800">
                <a:solidFill>
                  <a:srgbClr val="22373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rgbClr val="F9F9F9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rgbClr val="F9F9F9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rgbClr val="F9F9F9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rgbClr val="F9F9F9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rgbClr val="F9F9F9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rgbClr val="F9F9F9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rgbClr val="F9F9F9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rgbClr val="F9F9F9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rgbClr val="F9F9F9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22860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400" u="none">
          <a:solidFill>
            <a:srgbClr val="22373A"/>
          </a:solidFill>
          <a:uFillTx/>
          <a:latin typeface="+mj-lt"/>
          <a:ea typeface="+mj-ea"/>
          <a:cs typeface="+mj-cs"/>
          <a:sym typeface="Arial"/>
        </a:defRPr>
      </a:lvl1pPr>
      <a:lvl2pPr marL="22860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400" u="none">
          <a:solidFill>
            <a:srgbClr val="22373A"/>
          </a:solidFill>
          <a:uFillTx/>
          <a:latin typeface="+mj-lt"/>
          <a:ea typeface="+mj-ea"/>
          <a:cs typeface="+mj-cs"/>
          <a:sym typeface="Arial"/>
        </a:defRPr>
      </a:lvl2pPr>
      <a:lvl3pPr marL="22860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400" u="none">
          <a:solidFill>
            <a:srgbClr val="22373A"/>
          </a:solidFill>
          <a:uFillTx/>
          <a:latin typeface="+mj-lt"/>
          <a:ea typeface="+mj-ea"/>
          <a:cs typeface="+mj-cs"/>
          <a:sym typeface="Arial"/>
        </a:defRPr>
      </a:lvl3pPr>
      <a:lvl4pPr marL="22860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400" u="none">
          <a:solidFill>
            <a:srgbClr val="22373A"/>
          </a:solidFill>
          <a:uFillTx/>
          <a:latin typeface="+mj-lt"/>
          <a:ea typeface="+mj-ea"/>
          <a:cs typeface="+mj-cs"/>
          <a:sym typeface="Arial"/>
        </a:defRPr>
      </a:lvl4pPr>
      <a:lvl5pPr marL="22860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400" u="none">
          <a:solidFill>
            <a:srgbClr val="22373A"/>
          </a:solidFill>
          <a:uFillTx/>
          <a:latin typeface="+mj-lt"/>
          <a:ea typeface="+mj-ea"/>
          <a:cs typeface="+mj-cs"/>
          <a:sym typeface="Arial"/>
        </a:defRPr>
      </a:lvl5pPr>
      <a:lvl6pPr marL="22860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400" u="none">
          <a:solidFill>
            <a:srgbClr val="22373A"/>
          </a:solidFill>
          <a:uFillTx/>
          <a:latin typeface="+mj-lt"/>
          <a:ea typeface="+mj-ea"/>
          <a:cs typeface="+mj-cs"/>
          <a:sym typeface="Arial"/>
        </a:defRPr>
      </a:lvl6pPr>
      <a:lvl7pPr marL="22860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400" u="none">
          <a:solidFill>
            <a:srgbClr val="22373A"/>
          </a:solidFill>
          <a:uFillTx/>
          <a:latin typeface="+mj-lt"/>
          <a:ea typeface="+mj-ea"/>
          <a:cs typeface="+mj-cs"/>
          <a:sym typeface="Arial"/>
        </a:defRPr>
      </a:lvl7pPr>
      <a:lvl8pPr marL="22860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400" u="none">
          <a:solidFill>
            <a:srgbClr val="22373A"/>
          </a:solidFill>
          <a:uFillTx/>
          <a:latin typeface="+mj-lt"/>
          <a:ea typeface="+mj-ea"/>
          <a:cs typeface="+mj-cs"/>
          <a:sym typeface="Arial"/>
        </a:defRPr>
      </a:lvl8pPr>
      <a:lvl9pPr marL="22860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400" u="none">
          <a:solidFill>
            <a:srgbClr val="22373A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38100" algn="l" defTabSz="914400" rtl="0" latinLnBrk="0">
        <a:lnSpc>
          <a:spcPct val="108124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Tahoma"/>
        </a:defRPr>
      </a:lvl1pPr>
      <a:lvl2pPr marL="0" marR="0" indent="38100" algn="l" defTabSz="914400" rtl="0" latinLnBrk="0">
        <a:lnSpc>
          <a:spcPct val="108124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Tahoma"/>
        </a:defRPr>
      </a:lvl2pPr>
      <a:lvl3pPr marL="0" marR="0" indent="38100" algn="l" defTabSz="914400" rtl="0" latinLnBrk="0">
        <a:lnSpc>
          <a:spcPct val="108124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Tahoma"/>
        </a:defRPr>
      </a:lvl3pPr>
      <a:lvl4pPr marL="0" marR="0" indent="38100" algn="l" defTabSz="914400" rtl="0" latinLnBrk="0">
        <a:lnSpc>
          <a:spcPct val="108124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Tahoma"/>
        </a:defRPr>
      </a:lvl4pPr>
      <a:lvl5pPr marL="0" marR="0" indent="38100" algn="l" defTabSz="914400" rtl="0" latinLnBrk="0">
        <a:lnSpc>
          <a:spcPct val="108124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Tahoma"/>
        </a:defRPr>
      </a:lvl5pPr>
      <a:lvl6pPr marL="0" marR="0" indent="38100" algn="l" defTabSz="914400" rtl="0" latinLnBrk="0">
        <a:lnSpc>
          <a:spcPct val="108124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Tahoma"/>
        </a:defRPr>
      </a:lvl6pPr>
      <a:lvl7pPr marL="0" marR="0" indent="38100" algn="l" defTabSz="914400" rtl="0" latinLnBrk="0">
        <a:lnSpc>
          <a:spcPct val="108124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Tahoma"/>
        </a:defRPr>
      </a:lvl7pPr>
      <a:lvl8pPr marL="0" marR="0" indent="38100" algn="l" defTabSz="914400" rtl="0" latinLnBrk="0">
        <a:lnSpc>
          <a:spcPct val="108124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Tahoma"/>
        </a:defRPr>
      </a:lvl8pPr>
      <a:lvl9pPr marL="0" marR="0" indent="38100" algn="l" defTabSz="914400" rtl="0" latinLnBrk="0">
        <a:lnSpc>
          <a:spcPct val="108124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Tahom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lsalganik@gmail.com" TargetMode="Externa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44;p7"/>
          <p:cNvSpPr txBox="1"/>
          <p:nvPr>
            <p:ph type="title"/>
          </p:nvPr>
        </p:nvSpPr>
        <p:spPr>
          <a:xfrm>
            <a:off x="347293" y="306821"/>
            <a:ext cx="4813201" cy="662701"/>
          </a:xfrm>
          <a:prstGeom prst="rect">
            <a:avLst/>
          </a:prstGeom>
        </p:spPr>
        <p:txBody>
          <a:bodyPr/>
          <a:lstStyle/>
          <a:p>
            <a:pPr marR="5080" indent="12700">
              <a:lnSpc>
                <a:spcPct val="122700"/>
              </a:lnSpc>
              <a:defRPr sz="1900">
                <a:solidFill>
                  <a:srgbClr val="22373A"/>
                </a:solidFill>
              </a:defRPr>
            </a:pPr>
            <a:r>
              <a:t>First detection of X-ray polarization from the long-period X-ray pulsar 4U 1954</a:t>
            </a:r>
            <a:r>
              <a:rPr b="0">
                <a:latin typeface="Tahoma"/>
                <a:ea typeface="Tahoma"/>
                <a:cs typeface="Tahoma"/>
                <a:sym typeface="Tahoma"/>
              </a:rPr>
              <a:t>+</a:t>
            </a:r>
            <a:r>
              <a:t>319</a:t>
            </a:r>
          </a:p>
        </p:txBody>
      </p:sp>
      <p:sp>
        <p:nvSpPr>
          <p:cNvPr id="74" name="Google Shape;45;p7"/>
          <p:cNvSpPr/>
          <p:nvPr/>
        </p:nvSpPr>
        <p:spPr>
          <a:xfrm>
            <a:off x="359993" y="1096095"/>
            <a:ext cx="5040066" cy="12701"/>
          </a:xfrm>
          <a:prstGeom prst="rect">
            <a:avLst/>
          </a:prstGeom>
          <a:solidFill>
            <a:srgbClr val="EB801A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75" name="Google Shape;46;p7"/>
          <p:cNvSpPr txBox="1"/>
          <p:nvPr/>
        </p:nvSpPr>
        <p:spPr>
          <a:xfrm>
            <a:off x="347293" y="1442099"/>
            <a:ext cx="5066702" cy="149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defRPr b="1" u="sng">
                <a:solidFill>
                  <a:srgbClr val="22373A"/>
                </a:solidFill>
              </a:defRPr>
            </a:pPr>
            <a:r>
              <a:t>Alexander Salganik</a:t>
            </a:r>
            <a:r>
              <a:rPr b="0" u="none">
                <a:latin typeface="Tahoma"/>
                <a:ea typeface="Tahoma"/>
                <a:cs typeface="Tahoma"/>
                <a:sym typeface="Tahoma"/>
              </a:rPr>
              <a:t>, Lingda Kong, Sofia V. Forsblom,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12700">
              <a:spcBef>
                <a:spcPts val="300"/>
              </a:spcBef>
              <a:defRPr>
                <a:solidFill>
                  <a:srgbClr val="22373A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Menglei Zhou, Honghui Liu, QingChang Zhao, Sergey S. Tsygankov,</a:t>
            </a:r>
            <a:r>
              <a:rPr>
                <a:solidFill>
                  <a:srgbClr val="000000"/>
                </a:solidFill>
              </a:rPr>
              <a:t> </a:t>
            </a:r>
            <a:r>
              <a:t>Andrea Santangelo, Juri Poutanen</a:t>
            </a:r>
          </a:p>
          <a:p>
            <a:pPr>
              <a:spcBef>
                <a:spcPts val="100"/>
              </a:spcBef>
            </a:pPr>
            <a:endParaRPr>
              <a:latin typeface="Tahoma"/>
              <a:ea typeface="Tahoma"/>
              <a:cs typeface="Tahoma"/>
              <a:sym typeface="Tahoma"/>
            </a:endParaRPr>
          </a:p>
          <a:p>
            <a:pPr marR="3284220" indent="12700">
              <a:lnSpc>
                <a:spcPct val="111399"/>
              </a:lnSpc>
              <a:defRPr sz="1200">
                <a:solidFill>
                  <a:srgbClr val="22373A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email: </a:t>
            </a:r>
            <a:r>
              <a:rPr u="sng">
                <a:uFill>
                  <a:solidFill>
                    <a:srgbClr val="22373A"/>
                  </a:solidFill>
                </a:uFill>
                <a:hlinkClick r:id="rId2" invalidUrl="" action="" tgtFrame="" tooltip="" history="1" highlightClick="0" endSnd="0"/>
              </a:rPr>
              <a:t>alsalganik@gmail.com</a:t>
            </a:r>
            <a:r>
              <a:t> arXiv: 2512.08195</a:t>
            </a:r>
          </a:p>
        </p:txBody>
      </p:sp>
      <p:pic>
        <p:nvPicPr>
          <p:cNvPr id="76" name="Google Shape;47;p7" descr="Google Shape;47;p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49959" y="2369903"/>
            <a:ext cx="366688" cy="4203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7" name="Google Shape;48;p7"/>
          <p:cNvGrpSpPr/>
          <p:nvPr/>
        </p:nvGrpSpPr>
        <p:grpSpPr>
          <a:xfrm>
            <a:off x="4311634" y="2396500"/>
            <a:ext cx="1043491" cy="301924"/>
            <a:chOff x="0" y="0"/>
            <a:chExt cx="1043490" cy="301923"/>
          </a:xfrm>
        </p:grpSpPr>
        <p:pic>
          <p:nvPicPr>
            <p:cNvPr id="77" name="Google Shape;49;p7" descr="Google Shape;49;p7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40569" y="528"/>
              <a:ext cx="105205" cy="1305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8" name="Google Shape;50;p7" descr="Google Shape;50;p7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326" y="2463"/>
              <a:ext cx="105909" cy="1291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9" name="Google Shape;51;p7" descr="Google Shape;51;p7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75871" y="2126"/>
              <a:ext cx="265309" cy="1289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0" name="Google Shape;52;p7" descr="Google Shape;52;p7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563180" y="-1"/>
              <a:ext cx="196524" cy="1315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1" name="Google Shape;53;p7" descr="Google Shape;53;p7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780816" y="2296"/>
              <a:ext cx="262675" cy="127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2" name="Google Shape;54;p7" descr="Google Shape;54;p7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-1" y="170329"/>
              <a:ext cx="132638" cy="1315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3" name="Google Shape;55;p7"/>
            <p:cNvSpPr/>
            <p:nvPr/>
          </p:nvSpPr>
          <p:spPr>
            <a:xfrm>
              <a:off x="154814" y="172632"/>
              <a:ext cx="77229" cy="127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577" y="21600"/>
                  </a:lnTo>
                  <a:lnTo>
                    <a:pt x="7577" y="12744"/>
                  </a:lnTo>
                  <a:lnTo>
                    <a:pt x="19387" y="12744"/>
                  </a:lnTo>
                  <a:lnTo>
                    <a:pt x="19387" y="9072"/>
                  </a:lnTo>
                  <a:lnTo>
                    <a:pt x="7577" y="9072"/>
                  </a:lnTo>
                  <a:lnTo>
                    <a:pt x="7577" y="3888"/>
                  </a:lnTo>
                  <a:lnTo>
                    <a:pt x="21600" y="388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84" name="Google Shape;56;p7" descr="Google Shape;56;p7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274993" y="172627"/>
              <a:ext cx="220263" cy="1292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5" name="Google Shape;57;p7" descr="Google Shape;57;p7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523591" y="172790"/>
              <a:ext cx="95880" cy="1266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" name="Google Shape;58;p7" descr="Google Shape;58;p7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641122" y="172795"/>
              <a:ext cx="229066" cy="1291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63;p15"/>
          <p:cNvSpPr txBox="1"/>
          <p:nvPr>
            <p:ph type="ctrTitle"/>
          </p:nvPr>
        </p:nvSpPr>
        <p:spPr>
          <a:xfrm>
            <a:off x="122769" y="76375"/>
            <a:ext cx="3036572" cy="207646"/>
          </a:xfrm>
          <a:prstGeom prst="rect">
            <a:avLst/>
          </a:prstGeom>
        </p:spPr>
        <p:txBody>
          <a:bodyPr/>
          <a:lstStyle>
            <a:lvl1pPr indent="9905" defTabSz="713231">
              <a:defRPr sz="1482"/>
            </a:lvl1pPr>
          </a:lstStyle>
          <a:p>
            <a:pPr/>
            <a:r>
              <a:t>Main result</a:t>
            </a:r>
          </a:p>
        </p:txBody>
      </p:sp>
      <p:grpSp>
        <p:nvGrpSpPr>
          <p:cNvPr id="182" name="Google Shape;164;p15"/>
          <p:cNvGrpSpPr/>
          <p:nvPr/>
        </p:nvGrpSpPr>
        <p:grpSpPr>
          <a:xfrm>
            <a:off x="365682" y="1378822"/>
            <a:ext cx="2506246" cy="961805"/>
            <a:chOff x="0" y="0"/>
            <a:chExt cx="2506244" cy="961803"/>
          </a:xfrm>
        </p:grpSpPr>
        <p:sp>
          <p:nvSpPr>
            <p:cNvPr id="180" name="Google Shape;165;p15"/>
            <p:cNvSpPr/>
            <p:nvPr/>
          </p:nvSpPr>
          <p:spPr>
            <a:xfrm>
              <a:off x="0" y="0"/>
              <a:ext cx="2506245" cy="961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55" y="0"/>
                  </a:moveTo>
                  <a:lnTo>
                    <a:pt x="1745" y="0"/>
                  </a:lnTo>
                  <a:lnTo>
                    <a:pt x="1345" y="120"/>
                  </a:lnTo>
                  <a:lnTo>
                    <a:pt x="977" y="462"/>
                  </a:lnTo>
                  <a:lnTo>
                    <a:pt x="653" y="999"/>
                  </a:lnTo>
                  <a:lnTo>
                    <a:pt x="383" y="1703"/>
                  </a:lnTo>
                  <a:lnTo>
                    <a:pt x="177" y="2547"/>
                  </a:lnTo>
                  <a:lnTo>
                    <a:pt x="46" y="3504"/>
                  </a:lnTo>
                  <a:lnTo>
                    <a:pt x="0" y="4546"/>
                  </a:lnTo>
                  <a:lnTo>
                    <a:pt x="0" y="17054"/>
                  </a:lnTo>
                  <a:lnTo>
                    <a:pt x="46" y="18096"/>
                  </a:lnTo>
                  <a:lnTo>
                    <a:pt x="177" y="19053"/>
                  </a:lnTo>
                  <a:lnTo>
                    <a:pt x="383" y="19897"/>
                  </a:lnTo>
                  <a:lnTo>
                    <a:pt x="653" y="20601"/>
                  </a:lnTo>
                  <a:lnTo>
                    <a:pt x="977" y="21138"/>
                  </a:lnTo>
                  <a:lnTo>
                    <a:pt x="1345" y="21480"/>
                  </a:lnTo>
                  <a:lnTo>
                    <a:pt x="1745" y="21600"/>
                  </a:lnTo>
                  <a:lnTo>
                    <a:pt x="19855" y="21600"/>
                  </a:lnTo>
                  <a:lnTo>
                    <a:pt x="20255" y="21480"/>
                  </a:lnTo>
                  <a:lnTo>
                    <a:pt x="20623" y="21138"/>
                  </a:lnTo>
                  <a:lnTo>
                    <a:pt x="20947" y="20601"/>
                  </a:lnTo>
                  <a:lnTo>
                    <a:pt x="21217" y="19897"/>
                  </a:lnTo>
                  <a:lnTo>
                    <a:pt x="21423" y="19053"/>
                  </a:lnTo>
                  <a:lnTo>
                    <a:pt x="21554" y="18096"/>
                  </a:lnTo>
                  <a:lnTo>
                    <a:pt x="21600" y="17054"/>
                  </a:lnTo>
                  <a:lnTo>
                    <a:pt x="21600" y="4546"/>
                  </a:lnTo>
                  <a:lnTo>
                    <a:pt x="21554" y="3504"/>
                  </a:lnTo>
                  <a:lnTo>
                    <a:pt x="21423" y="2547"/>
                  </a:lnTo>
                  <a:lnTo>
                    <a:pt x="21217" y="1703"/>
                  </a:lnTo>
                  <a:lnTo>
                    <a:pt x="20947" y="999"/>
                  </a:lnTo>
                  <a:lnTo>
                    <a:pt x="20623" y="462"/>
                  </a:lnTo>
                  <a:lnTo>
                    <a:pt x="20255" y="120"/>
                  </a:lnTo>
                  <a:lnTo>
                    <a:pt x="19855" y="0"/>
                  </a:lnTo>
                  <a:close/>
                </a:path>
              </a:pathLst>
            </a:custGeom>
            <a:solidFill>
              <a:srgbClr val="FFF3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1" name="Google Shape;166;p15"/>
            <p:cNvSpPr/>
            <p:nvPr/>
          </p:nvSpPr>
          <p:spPr>
            <a:xfrm>
              <a:off x="0" y="0"/>
              <a:ext cx="2506245" cy="961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55" y="0"/>
                  </a:moveTo>
                  <a:lnTo>
                    <a:pt x="1745" y="0"/>
                  </a:lnTo>
                  <a:lnTo>
                    <a:pt x="1345" y="120"/>
                  </a:lnTo>
                  <a:lnTo>
                    <a:pt x="977" y="462"/>
                  </a:lnTo>
                  <a:lnTo>
                    <a:pt x="653" y="999"/>
                  </a:lnTo>
                  <a:lnTo>
                    <a:pt x="383" y="1703"/>
                  </a:lnTo>
                  <a:lnTo>
                    <a:pt x="177" y="2547"/>
                  </a:lnTo>
                  <a:lnTo>
                    <a:pt x="46" y="3504"/>
                  </a:lnTo>
                  <a:lnTo>
                    <a:pt x="0" y="4546"/>
                  </a:lnTo>
                  <a:lnTo>
                    <a:pt x="0" y="17054"/>
                  </a:lnTo>
                  <a:lnTo>
                    <a:pt x="46" y="18096"/>
                  </a:lnTo>
                  <a:lnTo>
                    <a:pt x="177" y="19053"/>
                  </a:lnTo>
                  <a:lnTo>
                    <a:pt x="383" y="19897"/>
                  </a:lnTo>
                  <a:lnTo>
                    <a:pt x="653" y="20601"/>
                  </a:lnTo>
                  <a:lnTo>
                    <a:pt x="977" y="21138"/>
                  </a:lnTo>
                  <a:lnTo>
                    <a:pt x="1345" y="21480"/>
                  </a:lnTo>
                  <a:lnTo>
                    <a:pt x="1745" y="21600"/>
                  </a:lnTo>
                  <a:lnTo>
                    <a:pt x="19855" y="21600"/>
                  </a:lnTo>
                  <a:lnTo>
                    <a:pt x="20255" y="21480"/>
                  </a:lnTo>
                  <a:lnTo>
                    <a:pt x="20623" y="21138"/>
                  </a:lnTo>
                  <a:lnTo>
                    <a:pt x="20947" y="20601"/>
                  </a:lnTo>
                  <a:lnTo>
                    <a:pt x="21217" y="19897"/>
                  </a:lnTo>
                  <a:lnTo>
                    <a:pt x="21423" y="19053"/>
                  </a:lnTo>
                  <a:lnTo>
                    <a:pt x="21554" y="18096"/>
                  </a:lnTo>
                  <a:lnTo>
                    <a:pt x="21600" y="17054"/>
                  </a:lnTo>
                  <a:lnTo>
                    <a:pt x="21600" y="4546"/>
                  </a:lnTo>
                  <a:lnTo>
                    <a:pt x="21554" y="3504"/>
                  </a:lnTo>
                  <a:lnTo>
                    <a:pt x="21423" y="2547"/>
                  </a:lnTo>
                  <a:lnTo>
                    <a:pt x="21217" y="1703"/>
                  </a:lnTo>
                  <a:lnTo>
                    <a:pt x="20947" y="999"/>
                  </a:lnTo>
                  <a:lnTo>
                    <a:pt x="20623" y="462"/>
                  </a:lnTo>
                  <a:lnTo>
                    <a:pt x="20255" y="120"/>
                  </a:lnTo>
                  <a:lnTo>
                    <a:pt x="19855" y="0"/>
                  </a:lnTo>
                  <a:close/>
                </a:path>
              </a:pathLst>
            </a:custGeom>
            <a:noFill/>
            <a:ln w="11375" cap="flat">
              <a:solidFill>
                <a:srgbClr val="B259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83" name="Google Shape;167;p15"/>
          <p:cNvSpPr txBox="1"/>
          <p:nvPr>
            <p:ph type="subTitle" sz="half" idx="1"/>
          </p:nvPr>
        </p:nvSpPr>
        <p:spPr>
          <a:xfrm>
            <a:off x="716520" y="612531"/>
            <a:ext cx="3977006" cy="1583690"/>
          </a:xfrm>
          <a:prstGeom prst="rect">
            <a:avLst/>
          </a:prstGeom>
        </p:spPr>
        <p:txBody>
          <a:bodyPr/>
          <a:lstStyle/>
          <a:p>
            <a:pPr marL="169887" marR="17424" indent="197269" defTabSz="896111">
              <a:lnSpc>
                <a:spcPct val="111428"/>
              </a:lnSpc>
              <a:defRPr sz="1372"/>
            </a:pPr>
            <a:r>
              <a:t>Polarization is hidden in the phase average but appears when the pulse is resolved</a:t>
            </a:r>
          </a:p>
          <a:p>
            <a:pPr marL="0" defTabSz="896111">
              <a:defRPr sz="1372"/>
            </a:pPr>
          </a:p>
          <a:p>
            <a:pPr marL="0" defTabSz="896111">
              <a:spcBef>
                <a:spcPts val="200"/>
              </a:spcBef>
              <a:defRPr sz="1372"/>
            </a:pPr>
          </a:p>
          <a:p>
            <a:pPr marL="0" marR="2120798" algn="ctr" defTabSz="896111">
              <a:defRPr sz="1176"/>
            </a:pPr>
            <a:r>
              <a:t>Phase-averaged:</a:t>
            </a:r>
          </a:p>
          <a:p>
            <a:pPr marL="0" marR="2120798" algn="ctr" defTabSz="896111">
              <a:spcBef>
                <a:spcPts val="300"/>
              </a:spcBef>
              <a:defRPr b="0" sz="1372">
                <a:latin typeface="Tahoma"/>
                <a:ea typeface="Tahoma"/>
                <a:cs typeface="Tahoma"/>
                <a:sym typeface="Tahoma"/>
              </a:defRPr>
            </a:pPr>
            <a:r>
              <a:t>no significant detection</a:t>
            </a:r>
          </a:p>
          <a:p>
            <a:pPr marL="0" marR="2120798" algn="ctr" defTabSz="896111">
              <a:spcBef>
                <a:spcPts val="400"/>
              </a:spcBef>
              <a:defRPr b="0" sz="1078"/>
            </a:pPr>
            <a14:m>
              <m:oMath>
                <m:sSub>
                  <m:e>
                    <m:r>
                      <m:rPr>
                        <m:sty m:val="p"/>
                      </m:rPr>
                      <a:rPr xmlns:a="http://schemas.openxmlformats.org/drawingml/2006/main" sz="130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MDP</m:t>
                    </m:r>
                  </m:e>
                  <m:sub>
                    <m:r>
                      <a:rPr xmlns:a="http://schemas.openxmlformats.org/drawingml/2006/main" sz="130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99</m:t>
                    </m:r>
                  </m:sub>
                </m:sSub>
                <m:r>
                  <a:rPr xmlns:a="http://schemas.openxmlformats.org/drawingml/2006/main" sz="130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130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4.9</m:t>
                </m:r>
                <m:r>
                  <a:rPr xmlns:a="http://schemas.openxmlformats.org/drawingml/2006/main" sz="130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%</m:t>
                </m:r>
              </m:oMath>
            </a14:m>
            <a:r>
              <a:t> in 2–8 keV</a:t>
            </a:r>
            <a:endParaRPr sz="1100"/>
          </a:p>
        </p:txBody>
      </p:sp>
      <p:sp>
        <p:nvSpPr>
          <p:cNvPr id="184" name="Google Shape;168;p15"/>
          <p:cNvSpPr txBox="1"/>
          <p:nvPr/>
        </p:nvSpPr>
        <p:spPr>
          <a:xfrm>
            <a:off x="5592305" y="3015307"/>
            <a:ext cx="7937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lnSpc>
                <a:spcPct val="108124"/>
              </a:lnSpc>
              <a:defRPr sz="800">
                <a:solidFill>
                  <a:srgbClr val="22373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9</a:t>
            </a:r>
          </a:p>
        </p:txBody>
      </p:sp>
      <p:grpSp>
        <p:nvGrpSpPr>
          <p:cNvPr id="187" name="Google Shape;179;p16"/>
          <p:cNvGrpSpPr/>
          <p:nvPr/>
        </p:nvGrpSpPr>
        <p:grpSpPr>
          <a:xfrm>
            <a:off x="3015857" y="1378817"/>
            <a:ext cx="2506246" cy="1773682"/>
            <a:chOff x="0" y="0"/>
            <a:chExt cx="2506244" cy="1773680"/>
          </a:xfrm>
        </p:grpSpPr>
        <p:sp>
          <p:nvSpPr>
            <p:cNvPr id="185" name="Google Shape;180;p16"/>
            <p:cNvSpPr/>
            <p:nvPr/>
          </p:nvSpPr>
          <p:spPr>
            <a:xfrm>
              <a:off x="-1" y="-1"/>
              <a:ext cx="2506246" cy="1773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55" y="0"/>
                  </a:moveTo>
                  <a:lnTo>
                    <a:pt x="1745" y="0"/>
                  </a:lnTo>
                  <a:lnTo>
                    <a:pt x="1345" y="99"/>
                  </a:lnTo>
                  <a:lnTo>
                    <a:pt x="977" y="381"/>
                  </a:lnTo>
                  <a:lnTo>
                    <a:pt x="653" y="824"/>
                  </a:lnTo>
                  <a:lnTo>
                    <a:pt x="383" y="1405"/>
                  </a:lnTo>
                  <a:lnTo>
                    <a:pt x="177" y="2101"/>
                  </a:lnTo>
                  <a:lnTo>
                    <a:pt x="46" y="2891"/>
                  </a:lnTo>
                  <a:lnTo>
                    <a:pt x="0" y="3751"/>
                  </a:lnTo>
                  <a:lnTo>
                    <a:pt x="0" y="17849"/>
                  </a:lnTo>
                  <a:lnTo>
                    <a:pt x="46" y="18709"/>
                  </a:lnTo>
                  <a:lnTo>
                    <a:pt x="177" y="19499"/>
                  </a:lnTo>
                  <a:lnTo>
                    <a:pt x="383" y="20195"/>
                  </a:lnTo>
                  <a:lnTo>
                    <a:pt x="653" y="20776"/>
                  </a:lnTo>
                  <a:lnTo>
                    <a:pt x="977" y="21219"/>
                  </a:lnTo>
                  <a:lnTo>
                    <a:pt x="1345" y="21501"/>
                  </a:lnTo>
                  <a:lnTo>
                    <a:pt x="1745" y="21600"/>
                  </a:lnTo>
                  <a:lnTo>
                    <a:pt x="19855" y="21600"/>
                  </a:lnTo>
                  <a:lnTo>
                    <a:pt x="20255" y="21501"/>
                  </a:lnTo>
                  <a:lnTo>
                    <a:pt x="20623" y="21219"/>
                  </a:lnTo>
                  <a:lnTo>
                    <a:pt x="20947" y="20776"/>
                  </a:lnTo>
                  <a:lnTo>
                    <a:pt x="21217" y="20195"/>
                  </a:lnTo>
                  <a:lnTo>
                    <a:pt x="21423" y="19499"/>
                  </a:lnTo>
                  <a:lnTo>
                    <a:pt x="21554" y="18709"/>
                  </a:lnTo>
                  <a:lnTo>
                    <a:pt x="21600" y="17849"/>
                  </a:lnTo>
                  <a:lnTo>
                    <a:pt x="21600" y="3751"/>
                  </a:lnTo>
                  <a:lnTo>
                    <a:pt x="21554" y="2891"/>
                  </a:lnTo>
                  <a:lnTo>
                    <a:pt x="21423" y="2101"/>
                  </a:lnTo>
                  <a:lnTo>
                    <a:pt x="21217" y="1405"/>
                  </a:lnTo>
                  <a:lnTo>
                    <a:pt x="20947" y="824"/>
                  </a:lnTo>
                  <a:lnTo>
                    <a:pt x="20623" y="381"/>
                  </a:lnTo>
                  <a:lnTo>
                    <a:pt x="20255" y="99"/>
                  </a:lnTo>
                  <a:lnTo>
                    <a:pt x="19855" y="0"/>
                  </a:lnTo>
                  <a:close/>
                </a:path>
              </a:pathLst>
            </a:custGeom>
            <a:solidFill>
              <a:srgbClr val="EDFFED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algn="ctr">
                <a:defRPr b="1"/>
              </a:pPr>
              <a:r>
                <a:t>Phase-resolved analysis:</a:t>
              </a:r>
            </a:p>
            <a:p>
              <a:pPr algn="ctr"/>
              <a:r>
                <a:t>measure polarization separately at different pulse phases</a:t>
              </a:r>
            </a:p>
            <a:p>
              <a:pPr algn="ctr"/>
            </a:p>
            <a:p>
              <a:pPr algn="ctr"/>
              <a14:m>
                <m:oMath>
                  <m:r>
                    <m:rPr>
                      <m:sty m:val="p"/>
                    </m:rPr>
                    <a:rPr xmlns:a="http://schemas.openxmlformats.org/drawingml/2006/main" sz="1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PD</m:t>
                  </m:r>
                  <m:r>
                    <a:rPr xmlns:a="http://schemas.openxmlformats.org/drawingml/2006/main" sz="1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a:rPr xmlns:a="http://schemas.openxmlformats.org/drawingml/2006/main" sz="1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10.3</m:t>
                      </m:r>
                    </m:e>
                    <m:sub>
                      <m:r>
                        <a:rPr xmlns:a="http://schemas.openxmlformats.org/drawingml/2006/main" sz="1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3.0</m:t>
                      </m:r>
                    </m:sub>
                    <m:sup>
                      <m:r>
                        <a:rPr xmlns:a="http://schemas.openxmlformats.org/drawingml/2006/main" sz="1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3.1</m:t>
                      </m:r>
                    </m:sup>
                  </m:sSubSup>
                  <m:r>
                    <a:rPr xmlns:a="http://schemas.openxmlformats.org/drawingml/2006/main" sz="1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%</m:t>
                  </m:r>
                </m:oMath>
              </a14:m>
              <a:r>
                <a:t>detected at pulse maximum</a:t>
              </a:r>
            </a:p>
          </p:txBody>
        </p:sp>
        <p:sp>
          <p:nvSpPr>
            <p:cNvPr id="186" name="Google Shape;181;p16"/>
            <p:cNvSpPr/>
            <p:nvPr/>
          </p:nvSpPr>
          <p:spPr>
            <a:xfrm>
              <a:off x="-1" y="-1"/>
              <a:ext cx="2506246" cy="1773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55" y="0"/>
                  </a:moveTo>
                  <a:lnTo>
                    <a:pt x="1745" y="0"/>
                  </a:lnTo>
                  <a:lnTo>
                    <a:pt x="1345" y="99"/>
                  </a:lnTo>
                  <a:lnTo>
                    <a:pt x="977" y="381"/>
                  </a:lnTo>
                  <a:lnTo>
                    <a:pt x="653" y="824"/>
                  </a:lnTo>
                  <a:lnTo>
                    <a:pt x="383" y="1405"/>
                  </a:lnTo>
                  <a:lnTo>
                    <a:pt x="177" y="2101"/>
                  </a:lnTo>
                  <a:lnTo>
                    <a:pt x="46" y="2891"/>
                  </a:lnTo>
                  <a:lnTo>
                    <a:pt x="0" y="3751"/>
                  </a:lnTo>
                  <a:lnTo>
                    <a:pt x="0" y="17849"/>
                  </a:lnTo>
                  <a:lnTo>
                    <a:pt x="46" y="18709"/>
                  </a:lnTo>
                  <a:lnTo>
                    <a:pt x="177" y="19499"/>
                  </a:lnTo>
                  <a:lnTo>
                    <a:pt x="383" y="20195"/>
                  </a:lnTo>
                  <a:lnTo>
                    <a:pt x="653" y="20776"/>
                  </a:lnTo>
                  <a:lnTo>
                    <a:pt x="977" y="21219"/>
                  </a:lnTo>
                  <a:lnTo>
                    <a:pt x="1345" y="21501"/>
                  </a:lnTo>
                  <a:lnTo>
                    <a:pt x="1745" y="21600"/>
                  </a:lnTo>
                  <a:lnTo>
                    <a:pt x="19855" y="21600"/>
                  </a:lnTo>
                  <a:lnTo>
                    <a:pt x="20255" y="21501"/>
                  </a:lnTo>
                  <a:lnTo>
                    <a:pt x="20623" y="21219"/>
                  </a:lnTo>
                  <a:lnTo>
                    <a:pt x="20947" y="20776"/>
                  </a:lnTo>
                  <a:lnTo>
                    <a:pt x="21217" y="20195"/>
                  </a:lnTo>
                  <a:lnTo>
                    <a:pt x="21423" y="19499"/>
                  </a:lnTo>
                  <a:lnTo>
                    <a:pt x="21554" y="18709"/>
                  </a:lnTo>
                  <a:lnTo>
                    <a:pt x="21600" y="17849"/>
                  </a:lnTo>
                  <a:lnTo>
                    <a:pt x="21600" y="3751"/>
                  </a:lnTo>
                  <a:lnTo>
                    <a:pt x="21554" y="2891"/>
                  </a:lnTo>
                  <a:lnTo>
                    <a:pt x="21423" y="2101"/>
                  </a:lnTo>
                  <a:lnTo>
                    <a:pt x="21217" y="1405"/>
                  </a:lnTo>
                  <a:lnTo>
                    <a:pt x="20947" y="824"/>
                  </a:lnTo>
                  <a:lnTo>
                    <a:pt x="20623" y="381"/>
                  </a:lnTo>
                  <a:lnTo>
                    <a:pt x="20255" y="99"/>
                  </a:lnTo>
                  <a:lnTo>
                    <a:pt x="19855" y="0"/>
                  </a:lnTo>
                  <a:close/>
                </a:path>
              </a:pathLst>
            </a:custGeom>
            <a:noFill/>
            <a:ln w="11375" cap="flat">
              <a:solidFill>
                <a:srgbClr val="0072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90;p17"/>
          <p:cNvSpPr txBox="1"/>
          <p:nvPr>
            <p:ph type="ctrTitle"/>
          </p:nvPr>
        </p:nvSpPr>
        <p:spPr>
          <a:xfrm>
            <a:off x="122769" y="76375"/>
            <a:ext cx="2986763" cy="207646"/>
          </a:xfrm>
          <a:prstGeom prst="rect">
            <a:avLst/>
          </a:prstGeom>
        </p:spPr>
        <p:txBody>
          <a:bodyPr/>
          <a:lstStyle>
            <a:lvl1pPr indent="9905" defTabSz="713231">
              <a:defRPr sz="1482"/>
            </a:lvl1pPr>
          </a:lstStyle>
          <a:p>
            <a:pPr/>
            <a:r>
              <a:t>Phase-resolved polarization</a:t>
            </a:r>
          </a:p>
        </p:txBody>
      </p:sp>
      <p:grpSp>
        <p:nvGrpSpPr>
          <p:cNvPr id="192" name="Google Shape;191;p17"/>
          <p:cNvGrpSpPr/>
          <p:nvPr/>
        </p:nvGrpSpPr>
        <p:grpSpPr>
          <a:xfrm>
            <a:off x="365049" y="580085"/>
            <a:ext cx="1568397" cy="791311"/>
            <a:chOff x="0" y="0"/>
            <a:chExt cx="1568395" cy="791310"/>
          </a:xfrm>
        </p:grpSpPr>
        <p:sp>
          <p:nvSpPr>
            <p:cNvPr id="190" name="Google Shape;192;p17"/>
            <p:cNvSpPr/>
            <p:nvPr/>
          </p:nvSpPr>
          <p:spPr>
            <a:xfrm>
              <a:off x="0" y="0"/>
              <a:ext cx="1568396" cy="791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60" y="0"/>
                  </a:moveTo>
                  <a:lnTo>
                    <a:pt x="2440" y="0"/>
                  </a:lnTo>
                  <a:lnTo>
                    <a:pt x="1791" y="173"/>
                  </a:lnTo>
                  <a:lnTo>
                    <a:pt x="1208" y="660"/>
                  </a:lnTo>
                  <a:lnTo>
                    <a:pt x="715" y="1416"/>
                  </a:lnTo>
                  <a:lnTo>
                    <a:pt x="333" y="2395"/>
                  </a:lnTo>
                  <a:lnTo>
                    <a:pt x="87" y="3550"/>
                  </a:lnTo>
                  <a:lnTo>
                    <a:pt x="0" y="4835"/>
                  </a:lnTo>
                  <a:lnTo>
                    <a:pt x="0" y="16765"/>
                  </a:lnTo>
                  <a:lnTo>
                    <a:pt x="87" y="18050"/>
                  </a:lnTo>
                  <a:lnTo>
                    <a:pt x="333" y="19205"/>
                  </a:lnTo>
                  <a:lnTo>
                    <a:pt x="715" y="20184"/>
                  </a:lnTo>
                  <a:lnTo>
                    <a:pt x="1208" y="20940"/>
                  </a:lnTo>
                  <a:lnTo>
                    <a:pt x="1791" y="21427"/>
                  </a:lnTo>
                  <a:lnTo>
                    <a:pt x="2440" y="21600"/>
                  </a:lnTo>
                  <a:lnTo>
                    <a:pt x="19160" y="21600"/>
                  </a:lnTo>
                  <a:lnTo>
                    <a:pt x="19809" y="21427"/>
                  </a:lnTo>
                  <a:lnTo>
                    <a:pt x="20392" y="20940"/>
                  </a:lnTo>
                  <a:lnTo>
                    <a:pt x="20885" y="20184"/>
                  </a:lnTo>
                  <a:lnTo>
                    <a:pt x="21267" y="19205"/>
                  </a:lnTo>
                  <a:lnTo>
                    <a:pt x="21513" y="18050"/>
                  </a:lnTo>
                  <a:lnTo>
                    <a:pt x="21600" y="16765"/>
                  </a:lnTo>
                  <a:lnTo>
                    <a:pt x="21600" y="4835"/>
                  </a:lnTo>
                  <a:lnTo>
                    <a:pt x="21513" y="3550"/>
                  </a:lnTo>
                  <a:lnTo>
                    <a:pt x="21267" y="2395"/>
                  </a:lnTo>
                  <a:lnTo>
                    <a:pt x="20885" y="1416"/>
                  </a:lnTo>
                  <a:lnTo>
                    <a:pt x="20392" y="660"/>
                  </a:lnTo>
                  <a:lnTo>
                    <a:pt x="19809" y="173"/>
                  </a:lnTo>
                  <a:lnTo>
                    <a:pt x="19160" y="0"/>
                  </a:lnTo>
                  <a:close/>
                </a:path>
              </a:pathLst>
            </a:custGeom>
            <a:solidFill>
              <a:srgbClr val="EDFF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1" name="Google Shape;193;p17"/>
            <p:cNvSpPr/>
            <p:nvPr/>
          </p:nvSpPr>
          <p:spPr>
            <a:xfrm>
              <a:off x="0" y="0"/>
              <a:ext cx="1568396" cy="791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60" y="0"/>
                  </a:moveTo>
                  <a:lnTo>
                    <a:pt x="2440" y="0"/>
                  </a:lnTo>
                  <a:lnTo>
                    <a:pt x="1791" y="173"/>
                  </a:lnTo>
                  <a:lnTo>
                    <a:pt x="1208" y="660"/>
                  </a:lnTo>
                  <a:lnTo>
                    <a:pt x="715" y="1416"/>
                  </a:lnTo>
                  <a:lnTo>
                    <a:pt x="333" y="2395"/>
                  </a:lnTo>
                  <a:lnTo>
                    <a:pt x="87" y="3550"/>
                  </a:lnTo>
                  <a:lnTo>
                    <a:pt x="0" y="4835"/>
                  </a:lnTo>
                  <a:lnTo>
                    <a:pt x="0" y="16765"/>
                  </a:lnTo>
                  <a:lnTo>
                    <a:pt x="87" y="18050"/>
                  </a:lnTo>
                  <a:lnTo>
                    <a:pt x="333" y="19205"/>
                  </a:lnTo>
                  <a:lnTo>
                    <a:pt x="715" y="20184"/>
                  </a:lnTo>
                  <a:lnTo>
                    <a:pt x="1208" y="20940"/>
                  </a:lnTo>
                  <a:lnTo>
                    <a:pt x="1791" y="21427"/>
                  </a:lnTo>
                  <a:lnTo>
                    <a:pt x="2440" y="21600"/>
                  </a:lnTo>
                  <a:lnTo>
                    <a:pt x="19160" y="21600"/>
                  </a:lnTo>
                  <a:lnTo>
                    <a:pt x="19809" y="21427"/>
                  </a:lnTo>
                  <a:lnTo>
                    <a:pt x="20392" y="20940"/>
                  </a:lnTo>
                  <a:lnTo>
                    <a:pt x="20885" y="20184"/>
                  </a:lnTo>
                  <a:lnTo>
                    <a:pt x="21267" y="19205"/>
                  </a:lnTo>
                  <a:lnTo>
                    <a:pt x="21513" y="18050"/>
                  </a:lnTo>
                  <a:lnTo>
                    <a:pt x="21600" y="16765"/>
                  </a:lnTo>
                  <a:lnTo>
                    <a:pt x="21600" y="4835"/>
                  </a:lnTo>
                  <a:lnTo>
                    <a:pt x="21513" y="3550"/>
                  </a:lnTo>
                  <a:lnTo>
                    <a:pt x="21267" y="2395"/>
                  </a:lnTo>
                  <a:lnTo>
                    <a:pt x="20885" y="1416"/>
                  </a:lnTo>
                  <a:lnTo>
                    <a:pt x="20392" y="660"/>
                  </a:lnTo>
                  <a:lnTo>
                    <a:pt x="19809" y="173"/>
                  </a:lnTo>
                  <a:lnTo>
                    <a:pt x="19160" y="0"/>
                  </a:lnTo>
                  <a:close/>
                </a:path>
              </a:pathLst>
            </a:custGeom>
            <a:noFill/>
            <a:ln w="10100" cap="flat">
              <a:solidFill>
                <a:srgbClr val="0072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93" name="Google Shape;194;p17"/>
          <p:cNvSpPr txBox="1"/>
          <p:nvPr/>
        </p:nvSpPr>
        <p:spPr>
          <a:xfrm>
            <a:off x="564641" y="646174"/>
            <a:ext cx="1169671" cy="659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30480" indent="37465" algn="ctr">
              <a:lnSpc>
                <a:spcPct val="128000"/>
              </a:lnSpc>
              <a:defRPr b="1" sz="1200">
                <a:solidFill>
                  <a:srgbClr val="22373A"/>
                </a:solidFill>
              </a:defRPr>
            </a:pPr>
            <a:r>
              <a:t>Pulse maximum </a:t>
            </a:r>
            <a:r>
              <a:rPr b="0" sz="1100"/>
              <a:t>PD exceeds MDP</a:t>
            </a:r>
            <a:r>
              <a:rPr b="0" baseline="-25000">
                <a:latin typeface="Tahoma"/>
                <a:ea typeface="Tahoma"/>
                <a:cs typeface="Tahoma"/>
                <a:sym typeface="Tahoma"/>
              </a:rPr>
              <a:t>99</a:t>
            </a:r>
          </a:p>
        </p:txBody>
      </p:sp>
      <p:grpSp>
        <p:nvGrpSpPr>
          <p:cNvPr id="196" name="Google Shape;195;p17"/>
          <p:cNvGrpSpPr/>
          <p:nvPr/>
        </p:nvGrpSpPr>
        <p:grpSpPr>
          <a:xfrm>
            <a:off x="365049" y="1535729"/>
            <a:ext cx="1568397" cy="797469"/>
            <a:chOff x="0" y="0"/>
            <a:chExt cx="1568395" cy="797467"/>
          </a:xfrm>
        </p:grpSpPr>
        <p:sp>
          <p:nvSpPr>
            <p:cNvPr id="194" name="Google Shape;196;p17"/>
            <p:cNvSpPr/>
            <p:nvPr/>
          </p:nvSpPr>
          <p:spPr>
            <a:xfrm>
              <a:off x="-1" y="-1"/>
              <a:ext cx="1568397" cy="797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60" y="0"/>
                  </a:moveTo>
                  <a:lnTo>
                    <a:pt x="2440" y="0"/>
                  </a:lnTo>
                  <a:lnTo>
                    <a:pt x="1791" y="171"/>
                  </a:lnTo>
                  <a:lnTo>
                    <a:pt x="1208" y="655"/>
                  </a:lnTo>
                  <a:lnTo>
                    <a:pt x="715" y="1405"/>
                  </a:lnTo>
                  <a:lnTo>
                    <a:pt x="333" y="2376"/>
                  </a:lnTo>
                  <a:lnTo>
                    <a:pt x="87" y="3522"/>
                  </a:lnTo>
                  <a:lnTo>
                    <a:pt x="0" y="4798"/>
                  </a:lnTo>
                  <a:lnTo>
                    <a:pt x="0" y="16802"/>
                  </a:lnTo>
                  <a:lnTo>
                    <a:pt x="87" y="18078"/>
                  </a:lnTo>
                  <a:lnTo>
                    <a:pt x="333" y="19224"/>
                  </a:lnTo>
                  <a:lnTo>
                    <a:pt x="715" y="20195"/>
                  </a:lnTo>
                  <a:lnTo>
                    <a:pt x="1208" y="20945"/>
                  </a:lnTo>
                  <a:lnTo>
                    <a:pt x="1791" y="21429"/>
                  </a:lnTo>
                  <a:lnTo>
                    <a:pt x="2440" y="21600"/>
                  </a:lnTo>
                  <a:lnTo>
                    <a:pt x="19160" y="21600"/>
                  </a:lnTo>
                  <a:lnTo>
                    <a:pt x="19809" y="21429"/>
                  </a:lnTo>
                  <a:lnTo>
                    <a:pt x="20392" y="20945"/>
                  </a:lnTo>
                  <a:lnTo>
                    <a:pt x="20885" y="20195"/>
                  </a:lnTo>
                  <a:lnTo>
                    <a:pt x="21267" y="19224"/>
                  </a:lnTo>
                  <a:lnTo>
                    <a:pt x="21513" y="18078"/>
                  </a:lnTo>
                  <a:lnTo>
                    <a:pt x="21600" y="16802"/>
                  </a:lnTo>
                  <a:lnTo>
                    <a:pt x="21600" y="4798"/>
                  </a:lnTo>
                  <a:lnTo>
                    <a:pt x="21513" y="3522"/>
                  </a:lnTo>
                  <a:lnTo>
                    <a:pt x="21267" y="2376"/>
                  </a:lnTo>
                  <a:lnTo>
                    <a:pt x="20885" y="1405"/>
                  </a:lnTo>
                  <a:lnTo>
                    <a:pt x="20392" y="655"/>
                  </a:lnTo>
                  <a:lnTo>
                    <a:pt x="19809" y="171"/>
                  </a:lnTo>
                  <a:lnTo>
                    <a:pt x="19160" y="0"/>
                  </a:lnTo>
                  <a:close/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5" name="Google Shape;197;p17"/>
            <p:cNvSpPr/>
            <p:nvPr/>
          </p:nvSpPr>
          <p:spPr>
            <a:xfrm>
              <a:off x="-1" y="-1"/>
              <a:ext cx="1568397" cy="797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60" y="0"/>
                  </a:moveTo>
                  <a:lnTo>
                    <a:pt x="2440" y="0"/>
                  </a:lnTo>
                  <a:lnTo>
                    <a:pt x="1791" y="171"/>
                  </a:lnTo>
                  <a:lnTo>
                    <a:pt x="1208" y="655"/>
                  </a:lnTo>
                  <a:lnTo>
                    <a:pt x="715" y="1405"/>
                  </a:lnTo>
                  <a:lnTo>
                    <a:pt x="333" y="2376"/>
                  </a:lnTo>
                  <a:lnTo>
                    <a:pt x="87" y="3522"/>
                  </a:lnTo>
                  <a:lnTo>
                    <a:pt x="0" y="4798"/>
                  </a:lnTo>
                  <a:lnTo>
                    <a:pt x="0" y="16802"/>
                  </a:lnTo>
                  <a:lnTo>
                    <a:pt x="87" y="18078"/>
                  </a:lnTo>
                  <a:lnTo>
                    <a:pt x="333" y="19224"/>
                  </a:lnTo>
                  <a:lnTo>
                    <a:pt x="715" y="20195"/>
                  </a:lnTo>
                  <a:lnTo>
                    <a:pt x="1208" y="20945"/>
                  </a:lnTo>
                  <a:lnTo>
                    <a:pt x="1791" y="21429"/>
                  </a:lnTo>
                  <a:lnTo>
                    <a:pt x="2440" y="21600"/>
                  </a:lnTo>
                  <a:lnTo>
                    <a:pt x="19160" y="21600"/>
                  </a:lnTo>
                  <a:lnTo>
                    <a:pt x="19809" y="21429"/>
                  </a:lnTo>
                  <a:lnTo>
                    <a:pt x="20392" y="20945"/>
                  </a:lnTo>
                  <a:lnTo>
                    <a:pt x="20885" y="20195"/>
                  </a:lnTo>
                  <a:lnTo>
                    <a:pt x="21267" y="19224"/>
                  </a:lnTo>
                  <a:lnTo>
                    <a:pt x="21513" y="18078"/>
                  </a:lnTo>
                  <a:lnTo>
                    <a:pt x="21600" y="16802"/>
                  </a:lnTo>
                  <a:lnTo>
                    <a:pt x="21600" y="4798"/>
                  </a:lnTo>
                  <a:lnTo>
                    <a:pt x="21513" y="3522"/>
                  </a:lnTo>
                  <a:lnTo>
                    <a:pt x="21267" y="2376"/>
                  </a:lnTo>
                  <a:lnTo>
                    <a:pt x="20885" y="1405"/>
                  </a:lnTo>
                  <a:lnTo>
                    <a:pt x="20392" y="655"/>
                  </a:lnTo>
                  <a:lnTo>
                    <a:pt x="19809" y="171"/>
                  </a:lnTo>
                  <a:lnTo>
                    <a:pt x="19160" y="0"/>
                  </a:lnTo>
                  <a:close/>
                </a:path>
              </a:pathLst>
            </a:custGeom>
            <a:noFill/>
            <a:ln w="9525" cap="flat">
              <a:solidFill>
                <a:srgbClr val="D1D1D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97" name="Google Shape;198;p17"/>
          <p:cNvSpPr txBox="1"/>
          <p:nvPr/>
        </p:nvSpPr>
        <p:spPr>
          <a:xfrm>
            <a:off x="392388" y="1621676"/>
            <a:ext cx="1391145" cy="60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3175" marR="30480" indent="34290" algn="ctr">
              <a:lnSpc>
                <a:spcPct val="128000"/>
              </a:lnSpc>
              <a:defRPr b="1" sz="1200">
                <a:solidFill>
                  <a:srgbClr val="22373A"/>
                </a:solidFill>
              </a:defRPr>
            </a:pPr>
            <a:r>
              <a:t>PA rotation </a:t>
            </a:r>
          </a:p>
          <a:p>
            <a:pPr marL="3175" marR="30480" indent="34290" algn="ctr">
              <a:lnSpc>
                <a:spcPct val="128000"/>
              </a:lnSpc>
              <a:defRPr b="1" sz="1200">
                <a:solidFill>
                  <a:srgbClr val="22373A"/>
                </a:solidFill>
              </a:defRPr>
            </a:pPr>
            <a:r>
              <a:rPr b="0" sz="1100"/>
              <a:t>smooth swing by </a:t>
            </a:r>
            <a:endParaRPr b="0" baseline="29818" i="1" sz="1100"/>
          </a:p>
          <a:p>
            <a:pPr marL="3175" marR="30480" indent="34290" algn="ctr">
              <a:lnSpc>
                <a:spcPct val="128000"/>
              </a:lnSpc>
              <a:defRPr b="1" sz="1200">
                <a:solidFill>
                  <a:srgbClr val="22373A"/>
                </a:solidFill>
              </a:defRPr>
            </a:pPr>
            <a14:m>
              <m:oMathPara>
                <m:oMathParaPr>
                  <m:jc m:val="center"/>
                </m:oMathParaPr>
                <m:oMath>
                  <m:r>
                    <a:rPr xmlns:a="http://schemas.openxmlformats.org/drawingml/2006/main" sz="130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≈</m:t>
                  </m:r>
                  <m:sSup>
                    <m:e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150</m:t>
                      </m:r>
                    </m:e>
                    <m:sup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</m:sup>
                  </m:sSup>
                </m:oMath>
              </m:oMathPara>
            </a14:m>
            <a:endParaRPr sz="1100"/>
          </a:p>
        </p:txBody>
      </p:sp>
      <p:grpSp>
        <p:nvGrpSpPr>
          <p:cNvPr id="200" name="Google Shape;199;p17"/>
          <p:cNvGrpSpPr/>
          <p:nvPr/>
        </p:nvGrpSpPr>
        <p:grpSpPr>
          <a:xfrm>
            <a:off x="377702" y="2506897"/>
            <a:ext cx="1543091" cy="512800"/>
            <a:chOff x="0" y="0"/>
            <a:chExt cx="1543090" cy="512799"/>
          </a:xfrm>
        </p:grpSpPr>
        <p:sp>
          <p:nvSpPr>
            <p:cNvPr id="198" name="Google Shape;200;p17"/>
            <p:cNvSpPr/>
            <p:nvPr/>
          </p:nvSpPr>
          <p:spPr>
            <a:xfrm>
              <a:off x="0" y="0"/>
              <a:ext cx="1543091" cy="512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20" y="0"/>
                  </a:moveTo>
                  <a:lnTo>
                    <a:pt x="2480" y="0"/>
                  </a:lnTo>
                  <a:lnTo>
                    <a:pt x="1820" y="267"/>
                  </a:lnTo>
                  <a:lnTo>
                    <a:pt x="1228" y="1019"/>
                  </a:lnTo>
                  <a:lnTo>
                    <a:pt x="726" y="2185"/>
                  </a:lnTo>
                  <a:lnTo>
                    <a:pt x="339" y="3695"/>
                  </a:lnTo>
                  <a:lnTo>
                    <a:pt x="89" y="5478"/>
                  </a:lnTo>
                  <a:lnTo>
                    <a:pt x="0" y="7461"/>
                  </a:lnTo>
                  <a:lnTo>
                    <a:pt x="0" y="14139"/>
                  </a:lnTo>
                  <a:lnTo>
                    <a:pt x="89" y="16122"/>
                  </a:lnTo>
                  <a:lnTo>
                    <a:pt x="339" y="17905"/>
                  </a:lnTo>
                  <a:lnTo>
                    <a:pt x="726" y="19415"/>
                  </a:lnTo>
                  <a:lnTo>
                    <a:pt x="1228" y="20581"/>
                  </a:lnTo>
                  <a:lnTo>
                    <a:pt x="1820" y="21333"/>
                  </a:lnTo>
                  <a:lnTo>
                    <a:pt x="2480" y="21600"/>
                  </a:lnTo>
                  <a:lnTo>
                    <a:pt x="19120" y="21600"/>
                  </a:lnTo>
                  <a:lnTo>
                    <a:pt x="19780" y="21333"/>
                  </a:lnTo>
                  <a:lnTo>
                    <a:pt x="20372" y="20581"/>
                  </a:lnTo>
                  <a:lnTo>
                    <a:pt x="20874" y="19415"/>
                  </a:lnTo>
                  <a:lnTo>
                    <a:pt x="21261" y="17905"/>
                  </a:lnTo>
                  <a:lnTo>
                    <a:pt x="21511" y="16122"/>
                  </a:lnTo>
                  <a:lnTo>
                    <a:pt x="21600" y="14139"/>
                  </a:lnTo>
                  <a:lnTo>
                    <a:pt x="21600" y="7461"/>
                  </a:lnTo>
                  <a:lnTo>
                    <a:pt x="21511" y="5478"/>
                  </a:lnTo>
                  <a:lnTo>
                    <a:pt x="21261" y="3695"/>
                  </a:lnTo>
                  <a:lnTo>
                    <a:pt x="20874" y="2185"/>
                  </a:lnTo>
                  <a:lnTo>
                    <a:pt x="20372" y="1019"/>
                  </a:lnTo>
                  <a:lnTo>
                    <a:pt x="19780" y="267"/>
                  </a:lnTo>
                  <a:lnTo>
                    <a:pt x="19120" y="0"/>
                  </a:lnTo>
                  <a:close/>
                </a:path>
              </a:pathLst>
            </a:custGeom>
            <a:solidFill>
              <a:srgbClr val="EDED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9" name="Google Shape;201;p17"/>
            <p:cNvSpPr/>
            <p:nvPr/>
          </p:nvSpPr>
          <p:spPr>
            <a:xfrm>
              <a:off x="0" y="0"/>
              <a:ext cx="1543091" cy="512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20" y="0"/>
                  </a:moveTo>
                  <a:lnTo>
                    <a:pt x="2480" y="0"/>
                  </a:lnTo>
                  <a:lnTo>
                    <a:pt x="1820" y="267"/>
                  </a:lnTo>
                  <a:lnTo>
                    <a:pt x="1228" y="1019"/>
                  </a:lnTo>
                  <a:lnTo>
                    <a:pt x="726" y="2185"/>
                  </a:lnTo>
                  <a:lnTo>
                    <a:pt x="339" y="3695"/>
                  </a:lnTo>
                  <a:lnTo>
                    <a:pt x="89" y="5478"/>
                  </a:lnTo>
                  <a:lnTo>
                    <a:pt x="0" y="7461"/>
                  </a:lnTo>
                  <a:lnTo>
                    <a:pt x="0" y="14139"/>
                  </a:lnTo>
                  <a:lnTo>
                    <a:pt x="89" y="16122"/>
                  </a:lnTo>
                  <a:lnTo>
                    <a:pt x="339" y="17905"/>
                  </a:lnTo>
                  <a:lnTo>
                    <a:pt x="726" y="19415"/>
                  </a:lnTo>
                  <a:lnTo>
                    <a:pt x="1228" y="20581"/>
                  </a:lnTo>
                  <a:lnTo>
                    <a:pt x="1820" y="21333"/>
                  </a:lnTo>
                  <a:lnTo>
                    <a:pt x="2480" y="21600"/>
                  </a:lnTo>
                  <a:lnTo>
                    <a:pt x="19120" y="21600"/>
                  </a:lnTo>
                  <a:lnTo>
                    <a:pt x="19780" y="21333"/>
                  </a:lnTo>
                  <a:lnTo>
                    <a:pt x="20372" y="20581"/>
                  </a:lnTo>
                  <a:lnTo>
                    <a:pt x="20874" y="19415"/>
                  </a:lnTo>
                  <a:lnTo>
                    <a:pt x="21261" y="17905"/>
                  </a:lnTo>
                  <a:lnTo>
                    <a:pt x="21511" y="16122"/>
                  </a:lnTo>
                  <a:lnTo>
                    <a:pt x="21600" y="14139"/>
                  </a:lnTo>
                  <a:lnTo>
                    <a:pt x="21600" y="7461"/>
                  </a:lnTo>
                  <a:lnTo>
                    <a:pt x="21511" y="5478"/>
                  </a:lnTo>
                  <a:lnTo>
                    <a:pt x="21261" y="3695"/>
                  </a:lnTo>
                  <a:lnTo>
                    <a:pt x="20874" y="2185"/>
                  </a:lnTo>
                  <a:lnTo>
                    <a:pt x="20372" y="1019"/>
                  </a:lnTo>
                  <a:lnTo>
                    <a:pt x="19780" y="267"/>
                  </a:lnTo>
                  <a:lnTo>
                    <a:pt x="19120" y="0"/>
                  </a:lnTo>
                  <a:close/>
                </a:path>
              </a:pathLst>
            </a:custGeom>
            <a:noFill/>
            <a:ln w="10100" cap="flat">
              <a:solidFill>
                <a:srgbClr val="00007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01" name="Google Shape;202;p17"/>
          <p:cNvSpPr txBox="1"/>
          <p:nvPr/>
        </p:nvSpPr>
        <p:spPr>
          <a:xfrm>
            <a:off x="453674" y="2605477"/>
            <a:ext cx="1391145" cy="31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83819" marR="5080" indent="-71754" algn="ctr">
              <a:lnSpc>
                <a:spcPct val="129800"/>
              </a:lnSpc>
              <a:defRPr sz="1000">
                <a:solidFill>
                  <a:srgbClr val="22373A"/>
                </a:solidFill>
              </a:defRPr>
            </a:lvl1pPr>
          </a:lstStyle>
          <a:p>
            <a:pPr/>
            <a:r>
              <a:t>Polarization changes with pulse phase.</a:t>
            </a:r>
          </a:p>
        </p:txBody>
      </p:sp>
      <p:sp>
        <p:nvSpPr>
          <p:cNvPr id="202" name="Google Shape;1121;p17"/>
          <p:cNvSpPr txBox="1"/>
          <p:nvPr/>
        </p:nvSpPr>
        <p:spPr>
          <a:xfrm>
            <a:off x="5538532" y="3003164"/>
            <a:ext cx="1333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defRPr sz="800">
                <a:solidFill>
                  <a:srgbClr val="22373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10</a:t>
            </a:r>
          </a:p>
        </p:txBody>
      </p:sp>
      <p:pic>
        <p:nvPicPr>
          <p:cNvPr id="203" name="fig2.pdf" descr="fig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98397" y="0"/>
            <a:ext cx="2150806" cy="3238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1126;p18"/>
          <p:cNvSpPr txBox="1"/>
          <p:nvPr>
            <p:ph type="ctrTitle"/>
          </p:nvPr>
        </p:nvSpPr>
        <p:spPr>
          <a:xfrm>
            <a:off x="122769" y="76375"/>
            <a:ext cx="5322394" cy="608863"/>
          </a:xfrm>
          <a:prstGeom prst="rect">
            <a:avLst/>
          </a:prstGeom>
        </p:spPr>
        <p:txBody>
          <a:bodyPr/>
          <a:lstStyle>
            <a:lvl1pPr indent="12700"/>
          </a:lstStyle>
          <a:p>
            <a:pPr/>
            <a:r>
              <a:t>Why does phase-averaging miss the signal?</a:t>
            </a:r>
          </a:p>
        </p:txBody>
      </p:sp>
      <p:sp>
        <p:nvSpPr>
          <p:cNvPr id="206" name="Google Shape;1127;p18"/>
          <p:cNvSpPr txBox="1"/>
          <p:nvPr/>
        </p:nvSpPr>
        <p:spPr>
          <a:xfrm>
            <a:off x="398799" y="408132"/>
            <a:ext cx="4968202" cy="209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algn="ctr">
              <a:defRPr b="1" sz="1500">
                <a:solidFill>
                  <a:srgbClr val="22373A"/>
                </a:solidFill>
              </a:defRPr>
            </a:lvl1pPr>
          </a:lstStyle>
          <a:p>
            <a:pPr/>
            <a:r>
              <a:t>PA rotation can cancel the net polarization vector!</a:t>
            </a:r>
          </a:p>
        </p:txBody>
      </p:sp>
      <p:grpSp>
        <p:nvGrpSpPr>
          <p:cNvPr id="211" name="Google Shape;1128;p18"/>
          <p:cNvGrpSpPr/>
          <p:nvPr/>
        </p:nvGrpSpPr>
        <p:grpSpPr>
          <a:xfrm>
            <a:off x="687816" y="1002422"/>
            <a:ext cx="1004517" cy="1004517"/>
            <a:chOff x="0" y="0"/>
            <a:chExt cx="1004515" cy="1004515"/>
          </a:xfrm>
        </p:grpSpPr>
        <p:sp>
          <p:nvSpPr>
            <p:cNvPr id="207" name="Google Shape;1129;p18"/>
            <p:cNvSpPr/>
            <p:nvPr/>
          </p:nvSpPr>
          <p:spPr>
            <a:xfrm>
              <a:off x="0" y="0"/>
              <a:ext cx="1004516" cy="1004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21527" y="9540"/>
                  </a:lnTo>
                  <a:lnTo>
                    <a:pt x="21315" y="8324"/>
                  </a:lnTo>
                  <a:lnTo>
                    <a:pt x="20970" y="7158"/>
                  </a:lnTo>
                  <a:lnTo>
                    <a:pt x="20502" y="6050"/>
                  </a:lnTo>
                  <a:lnTo>
                    <a:pt x="19919" y="5010"/>
                  </a:lnTo>
                  <a:lnTo>
                    <a:pt x="19227" y="4045"/>
                  </a:lnTo>
                  <a:lnTo>
                    <a:pt x="18437" y="3163"/>
                  </a:lnTo>
                  <a:lnTo>
                    <a:pt x="17555" y="2373"/>
                  </a:lnTo>
                  <a:lnTo>
                    <a:pt x="16590" y="1681"/>
                  </a:lnTo>
                  <a:lnTo>
                    <a:pt x="15550" y="1098"/>
                  </a:lnTo>
                  <a:lnTo>
                    <a:pt x="14442" y="630"/>
                  </a:lnTo>
                  <a:lnTo>
                    <a:pt x="13276" y="285"/>
                  </a:lnTo>
                  <a:lnTo>
                    <a:pt x="12060" y="73"/>
                  </a:lnTo>
                  <a:lnTo>
                    <a:pt x="10800" y="0"/>
                  </a:lnTo>
                  <a:lnTo>
                    <a:pt x="9540" y="73"/>
                  </a:lnTo>
                  <a:lnTo>
                    <a:pt x="8324" y="285"/>
                  </a:lnTo>
                  <a:lnTo>
                    <a:pt x="7158" y="630"/>
                  </a:lnTo>
                  <a:lnTo>
                    <a:pt x="6050" y="1098"/>
                  </a:lnTo>
                  <a:lnTo>
                    <a:pt x="5010" y="1681"/>
                  </a:lnTo>
                  <a:lnTo>
                    <a:pt x="4045" y="2373"/>
                  </a:lnTo>
                  <a:lnTo>
                    <a:pt x="3163" y="3163"/>
                  </a:lnTo>
                  <a:lnTo>
                    <a:pt x="2373" y="4045"/>
                  </a:lnTo>
                  <a:lnTo>
                    <a:pt x="1681" y="5010"/>
                  </a:lnTo>
                  <a:lnTo>
                    <a:pt x="1098" y="6050"/>
                  </a:lnTo>
                  <a:lnTo>
                    <a:pt x="630" y="7158"/>
                  </a:lnTo>
                  <a:lnTo>
                    <a:pt x="285" y="8324"/>
                  </a:lnTo>
                  <a:lnTo>
                    <a:pt x="73" y="9540"/>
                  </a:lnTo>
                  <a:lnTo>
                    <a:pt x="0" y="10800"/>
                  </a:lnTo>
                  <a:lnTo>
                    <a:pt x="73" y="12060"/>
                  </a:lnTo>
                  <a:lnTo>
                    <a:pt x="285" y="13276"/>
                  </a:lnTo>
                  <a:lnTo>
                    <a:pt x="630" y="14442"/>
                  </a:lnTo>
                  <a:lnTo>
                    <a:pt x="1098" y="15550"/>
                  </a:lnTo>
                  <a:lnTo>
                    <a:pt x="1681" y="16590"/>
                  </a:lnTo>
                  <a:lnTo>
                    <a:pt x="2373" y="17555"/>
                  </a:lnTo>
                  <a:lnTo>
                    <a:pt x="3163" y="18437"/>
                  </a:lnTo>
                  <a:lnTo>
                    <a:pt x="4045" y="19227"/>
                  </a:lnTo>
                  <a:lnTo>
                    <a:pt x="5010" y="19919"/>
                  </a:lnTo>
                  <a:lnTo>
                    <a:pt x="6050" y="20502"/>
                  </a:lnTo>
                  <a:lnTo>
                    <a:pt x="7158" y="20970"/>
                  </a:lnTo>
                  <a:lnTo>
                    <a:pt x="8324" y="21315"/>
                  </a:lnTo>
                  <a:lnTo>
                    <a:pt x="9540" y="21527"/>
                  </a:lnTo>
                  <a:lnTo>
                    <a:pt x="10800" y="21600"/>
                  </a:lnTo>
                  <a:lnTo>
                    <a:pt x="12060" y="21527"/>
                  </a:lnTo>
                  <a:lnTo>
                    <a:pt x="13276" y="21315"/>
                  </a:lnTo>
                  <a:lnTo>
                    <a:pt x="14442" y="20970"/>
                  </a:lnTo>
                  <a:lnTo>
                    <a:pt x="15550" y="20502"/>
                  </a:lnTo>
                  <a:lnTo>
                    <a:pt x="16590" y="19919"/>
                  </a:lnTo>
                  <a:lnTo>
                    <a:pt x="17555" y="19227"/>
                  </a:lnTo>
                  <a:lnTo>
                    <a:pt x="18437" y="18437"/>
                  </a:lnTo>
                  <a:lnTo>
                    <a:pt x="19227" y="17555"/>
                  </a:lnTo>
                  <a:lnTo>
                    <a:pt x="19919" y="16590"/>
                  </a:lnTo>
                  <a:lnTo>
                    <a:pt x="20502" y="15550"/>
                  </a:lnTo>
                  <a:lnTo>
                    <a:pt x="20970" y="14442"/>
                  </a:lnTo>
                  <a:lnTo>
                    <a:pt x="21315" y="13276"/>
                  </a:lnTo>
                  <a:lnTo>
                    <a:pt x="21527" y="12060"/>
                  </a:lnTo>
                  <a:lnTo>
                    <a:pt x="21600" y="10800"/>
                  </a:lnTo>
                  <a:close/>
                </a:path>
              </a:pathLst>
            </a:custGeom>
            <a:noFill/>
            <a:ln w="12650" cap="flat">
              <a:solidFill>
                <a:srgbClr val="C6C6C6"/>
              </a:solidFill>
              <a:prstDash val="dash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08" name="Google Shape;1130;p18"/>
            <p:cNvSpPr/>
            <p:nvPr/>
          </p:nvSpPr>
          <p:spPr>
            <a:xfrm>
              <a:off x="484606" y="484606"/>
              <a:ext cx="35304" cy="35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764" y="0"/>
                  </a:moveTo>
                  <a:lnTo>
                    <a:pt x="4835" y="0"/>
                  </a:lnTo>
                  <a:lnTo>
                    <a:pt x="0" y="4835"/>
                  </a:lnTo>
                  <a:lnTo>
                    <a:pt x="0" y="16764"/>
                  </a:lnTo>
                  <a:lnTo>
                    <a:pt x="4835" y="21600"/>
                  </a:lnTo>
                  <a:lnTo>
                    <a:pt x="16764" y="21600"/>
                  </a:lnTo>
                  <a:lnTo>
                    <a:pt x="21600" y="16764"/>
                  </a:lnTo>
                  <a:lnTo>
                    <a:pt x="21600" y="4835"/>
                  </a:lnTo>
                  <a:lnTo>
                    <a:pt x="16764" y="0"/>
                  </a:lnTo>
                  <a:close/>
                </a:path>
              </a:pathLst>
            </a:custGeom>
            <a:solidFill>
              <a:srgbClr val="7272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09" name="Google Shape;1131;p18"/>
            <p:cNvSpPr/>
            <p:nvPr/>
          </p:nvSpPr>
          <p:spPr>
            <a:xfrm flipV="1">
              <a:off x="502258" y="385552"/>
              <a:ext cx="359179" cy="116706"/>
            </a:xfrm>
            <a:prstGeom prst="line">
              <a:avLst/>
            </a:prstGeom>
            <a:noFill/>
            <a:ln w="26550" cap="flat">
              <a:solidFill>
                <a:srgbClr val="0000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210" name="Google Shape;1132;p18" descr="Google Shape;1132;p18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73790" y="303415"/>
              <a:ext cx="119369" cy="1936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2" name="Google Shape;1133;p18"/>
          <p:cNvSpPr txBox="1"/>
          <p:nvPr/>
        </p:nvSpPr>
        <p:spPr>
          <a:xfrm>
            <a:off x="1604608" y="1246452"/>
            <a:ext cx="214488" cy="179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indent="38100">
              <a:defRPr i="1" sz="1100">
                <a:solidFill>
                  <a:srgbClr val="595959"/>
                </a:solidFill>
              </a:defRPr>
            </a:pPr>
            <a:r>
              <a:t>ϕ</a:t>
            </a:r>
            <a:r>
              <a:rPr baseline="-19818" i="0">
                <a:latin typeface="Tahoma"/>
                <a:ea typeface="Tahoma"/>
                <a:cs typeface="Tahoma"/>
                <a:sym typeface="Tahoma"/>
              </a:rPr>
              <a:t>1</a:t>
            </a:r>
          </a:p>
        </p:txBody>
      </p:sp>
      <p:grpSp>
        <p:nvGrpSpPr>
          <p:cNvPr id="215" name="Google Shape;1134;p18"/>
          <p:cNvGrpSpPr/>
          <p:nvPr/>
        </p:nvGrpSpPr>
        <p:grpSpPr>
          <a:xfrm>
            <a:off x="1190074" y="1154359"/>
            <a:ext cx="263041" cy="350322"/>
            <a:chOff x="0" y="0"/>
            <a:chExt cx="263040" cy="350320"/>
          </a:xfrm>
        </p:grpSpPr>
        <p:sp>
          <p:nvSpPr>
            <p:cNvPr id="213" name="Google Shape;1135;p18"/>
            <p:cNvSpPr/>
            <p:nvPr/>
          </p:nvSpPr>
          <p:spPr>
            <a:xfrm flipV="1">
              <a:off x="-1" y="30045"/>
              <a:ext cx="200131" cy="320276"/>
            </a:xfrm>
            <a:prstGeom prst="line">
              <a:avLst/>
            </a:prstGeom>
            <a:noFill/>
            <a:ln w="26550" cap="flat">
              <a:solidFill>
                <a:srgbClr val="0000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214" name="Google Shape;1136;p18" descr="Google Shape;1136;p1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86839" y="0"/>
              <a:ext cx="176202" cy="13150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6" name="Google Shape;1137;p18"/>
          <p:cNvSpPr txBox="1"/>
          <p:nvPr/>
        </p:nvSpPr>
        <p:spPr>
          <a:xfrm>
            <a:off x="1371922" y="948642"/>
            <a:ext cx="214487" cy="179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indent="38100">
              <a:defRPr i="1" sz="1100">
                <a:solidFill>
                  <a:srgbClr val="595959"/>
                </a:solidFill>
              </a:defRPr>
            </a:pPr>
            <a:r>
              <a:t>ϕ</a:t>
            </a:r>
            <a:r>
              <a:rPr baseline="-19818" i="0">
                <a:latin typeface="Tahoma"/>
                <a:ea typeface="Tahoma"/>
                <a:cs typeface="Tahoma"/>
                <a:sym typeface="Tahoma"/>
              </a:rPr>
              <a:t>2</a:t>
            </a:r>
          </a:p>
        </p:txBody>
      </p:sp>
      <p:grpSp>
        <p:nvGrpSpPr>
          <p:cNvPr id="219" name="Google Shape;1138;p18"/>
          <p:cNvGrpSpPr/>
          <p:nvPr/>
        </p:nvGrpSpPr>
        <p:grpSpPr>
          <a:xfrm>
            <a:off x="971605" y="1123188"/>
            <a:ext cx="218471" cy="381493"/>
            <a:chOff x="0" y="0"/>
            <a:chExt cx="218469" cy="381492"/>
          </a:xfrm>
        </p:grpSpPr>
        <p:sp>
          <p:nvSpPr>
            <p:cNvPr id="217" name="Google Shape;1139;p18"/>
            <p:cNvSpPr/>
            <p:nvPr/>
          </p:nvSpPr>
          <p:spPr>
            <a:xfrm flipH="1" flipV="1">
              <a:off x="76997" y="31332"/>
              <a:ext cx="141473" cy="350161"/>
            </a:xfrm>
            <a:prstGeom prst="line">
              <a:avLst/>
            </a:prstGeom>
            <a:noFill/>
            <a:ln w="26550" cap="flat">
              <a:solidFill>
                <a:srgbClr val="0000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218" name="Google Shape;1140;p18" descr="Google Shape;1140;p18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89608" cy="123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20" name="Google Shape;1141;p18"/>
          <p:cNvSpPr txBox="1"/>
          <p:nvPr/>
        </p:nvSpPr>
        <p:spPr>
          <a:xfrm>
            <a:off x="872200" y="904921"/>
            <a:ext cx="214487" cy="179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indent="38100">
              <a:defRPr i="1" sz="1100">
                <a:solidFill>
                  <a:srgbClr val="595959"/>
                </a:solidFill>
              </a:defRPr>
            </a:pPr>
            <a:r>
              <a:t>ϕ</a:t>
            </a:r>
            <a:r>
              <a:rPr baseline="-19818" i="0">
                <a:latin typeface="Tahoma"/>
                <a:ea typeface="Tahoma"/>
                <a:cs typeface="Tahoma"/>
                <a:sym typeface="Tahoma"/>
              </a:rPr>
              <a:t>3</a:t>
            </a:r>
          </a:p>
        </p:txBody>
      </p:sp>
      <p:grpSp>
        <p:nvGrpSpPr>
          <p:cNvPr id="223" name="Google Shape;1142;p18"/>
          <p:cNvGrpSpPr/>
          <p:nvPr/>
        </p:nvGrpSpPr>
        <p:grpSpPr>
          <a:xfrm>
            <a:off x="799175" y="1504681"/>
            <a:ext cx="390900" cy="198843"/>
            <a:chOff x="0" y="0"/>
            <a:chExt cx="390899" cy="198842"/>
          </a:xfrm>
        </p:grpSpPr>
        <p:sp>
          <p:nvSpPr>
            <p:cNvPr id="221" name="Google Shape;1143;p18"/>
            <p:cNvSpPr/>
            <p:nvPr/>
          </p:nvSpPr>
          <p:spPr>
            <a:xfrm flipH="1">
              <a:off x="31721" y="-1"/>
              <a:ext cx="359179" cy="116706"/>
            </a:xfrm>
            <a:prstGeom prst="line">
              <a:avLst/>
            </a:prstGeom>
            <a:noFill/>
            <a:ln w="26550" cap="flat">
              <a:solidFill>
                <a:srgbClr val="0000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222" name="Google Shape;1144;p18" descr="Google Shape;1144;p18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5187"/>
              <a:ext cx="119368" cy="1936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24" name="Google Shape;1145;p18"/>
          <p:cNvSpPr txBox="1"/>
          <p:nvPr/>
        </p:nvSpPr>
        <p:spPr>
          <a:xfrm>
            <a:off x="553703" y="1587904"/>
            <a:ext cx="214414" cy="179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indent="38100">
              <a:defRPr i="1" sz="1100">
                <a:solidFill>
                  <a:srgbClr val="595959"/>
                </a:solidFill>
              </a:defRPr>
            </a:pPr>
            <a:r>
              <a:t>ϕ</a:t>
            </a:r>
            <a:r>
              <a:rPr baseline="-19818" i="0">
                <a:latin typeface="Tahoma"/>
                <a:ea typeface="Tahoma"/>
                <a:cs typeface="Tahoma"/>
                <a:sym typeface="Tahoma"/>
              </a:rPr>
              <a:t>4</a:t>
            </a:r>
          </a:p>
        </p:txBody>
      </p:sp>
      <p:grpSp>
        <p:nvGrpSpPr>
          <p:cNvPr id="227" name="Google Shape;1146;p18"/>
          <p:cNvGrpSpPr/>
          <p:nvPr/>
        </p:nvGrpSpPr>
        <p:grpSpPr>
          <a:xfrm>
            <a:off x="991231" y="1504681"/>
            <a:ext cx="198846" cy="390900"/>
            <a:chOff x="0" y="0"/>
            <a:chExt cx="198844" cy="390899"/>
          </a:xfrm>
        </p:grpSpPr>
        <p:sp>
          <p:nvSpPr>
            <p:cNvPr id="225" name="Google Shape;1147;p18"/>
            <p:cNvSpPr/>
            <p:nvPr/>
          </p:nvSpPr>
          <p:spPr>
            <a:xfrm flipH="1">
              <a:off x="82138" y="0"/>
              <a:ext cx="116707" cy="359179"/>
            </a:xfrm>
            <a:prstGeom prst="line">
              <a:avLst/>
            </a:prstGeom>
            <a:noFill/>
            <a:ln w="26550" cap="flat">
              <a:solidFill>
                <a:srgbClr val="0000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226" name="Google Shape;1148;p18" descr="Google Shape;1148;p18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271532"/>
              <a:ext cx="193655" cy="1193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28" name="Google Shape;1149;p18"/>
          <p:cNvSpPr txBox="1"/>
          <p:nvPr/>
        </p:nvSpPr>
        <p:spPr>
          <a:xfrm>
            <a:off x="908429" y="1942630"/>
            <a:ext cx="214414" cy="179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indent="38100">
              <a:defRPr i="1" sz="1100">
                <a:solidFill>
                  <a:srgbClr val="595959"/>
                </a:solidFill>
              </a:defRPr>
            </a:pPr>
            <a:r>
              <a:t>ϕ</a:t>
            </a:r>
            <a:r>
              <a:rPr baseline="-19818" i="0">
                <a:latin typeface="Tahoma"/>
                <a:ea typeface="Tahoma"/>
                <a:cs typeface="Tahoma"/>
                <a:sym typeface="Tahoma"/>
              </a:rPr>
              <a:t>5</a:t>
            </a:r>
          </a:p>
        </p:txBody>
      </p:sp>
      <p:grpSp>
        <p:nvGrpSpPr>
          <p:cNvPr id="231" name="Google Shape;1150;p18"/>
          <p:cNvGrpSpPr/>
          <p:nvPr/>
        </p:nvGrpSpPr>
        <p:grpSpPr>
          <a:xfrm>
            <a:off x="1190074" y="1504681"/>
            <a:ext cx="323600" cy="293352"/>
            <a:chOff x="0" y="0"/>
            <a:chExt cx="323598" cy="293351"/>
          </a:xfrm>
        </p:grpSpPr>
        <p:sp>
          <p:nvSpPr>
            <p:cNvPr id="229" name="Google Shape;1151;p18"/>
            <p:cNvSpPr/>
            <p:nvPr/>
          </p:nvSpPr>
          <p:spPr>
            <a:xfrm>
              <a:off x="0" y="-1"/>
              <a:ext cx="289300" cy="242758"/>
            </a:xfrm>
            <a:prstGeom prst="line">
              <a:avLst/>
            </a:prstGeom>
            <a:noFill/>
            <a:ln w="26550" cap="flat">
              <a:solidFill>
                <a:srgbClr val="0000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230" name="Google Shape;1152;p18" descr="Google Shape;1152;p18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82175" y="131047"/>
              <a:ext cx="141424" cy="1623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32" name="Google Shape;1153;p18"/>
          <p:cNvSpPr txBox="1"/>
          <p:nvPr/>
        </p:nvSpPr>
        <p:spPr>
          <a:xfrm>
            <a:off x="1502369" y="1772316"/>
            <a:ext cx="214488" cy="179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indent="38100">
              <a:defRPr i="1" sz="1100">
                <a:solidFill>
                  <a:srgbClr val="595959"/>
                </a:solidFill>
              </a:defRPr>
            </a:pPr>
            <a:r>
              <a:t>ϕ</a:t>
            </a:r>
            <a:r>
              <a:rPr baseline="-19818" i="0">
                <a:latin typeface="Tahoma"/>
                <a:ea typeface="Tahoma"/>
                <a:cs typeface="Tahoma"/>
                <a:sym typeface="Tahoma"/>
              </a:rPr>
              <a:t>6</a:t>
            </a:r>
          </a:p>
        </p:txBody>
      </p:sp>
      <p:grpSp>
        <p:nvGrpSpPr>
          <p:cNvPr id="235" name="Google Shape;1154;p18"/>
          <p:cNvGrpSpPr/>
          <p:nvPr/>
        </p:nvGrpSpPr>
        <p:grpSpPr>
          <a:xfrm>
            <a:off x="658646" y="855956"/>
            <a:ext cx="1127820" cy="325697"/>
            <a:chOff x="0" y="0"/>
            <a:chExt cx="1127818" cy="325695"/>
          </a:xfrm>
        </p:grpSpPr>
        <p:sp>
          <p:nvSpPr>
            <p:cNvPr id="233" name="Google Shape;1155;p18"/>
            <p:cNvSpPr/>
            <p:nvPr/>
          </p:nvSpPr>
          <p:spPr>
            <a:xfrm>
              <a:off x="-1" y="-1"/>
              <a:ext cx="1083204" cy="306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467"/>
                  </a:moveTo>
                  <a:lnTo>
                    <a:pt x="767" y="15975"/>
                  </a:lnTo>
                  <a:lnTo>
                    <a:pt x="1616" y="12792"/>
                  </a:lnTo>
                  <a:lnTo>
                    <a:pt x="2541" y="9932"/>
                  </a:lnTo>
                  <a:lnTo>
                    <a:pt x="3532" y="7408"/>
                  </a:lnTo>
                  <a:lnTo>
                    <a:pt x="4584" y="5231"/>
                  </a:lnTo>
                  <a:lnTo>
                    <a:pt x="5688" y="3414"/>
                  </a:lnTo>
                  <a:lnTo>
                    <a:pt x="6836" y="1970"/>
                  </a:lnTo>
                  <a:lnTo>
                    <a:pt x="8022" y="912"/>
                  </a:lnTo>
                  <a:lnTo>
                    <a:pt x="9237" y="251"/>
                  </a:lnTo>
                  <a:lnTo>
                    <a:pt x="10474" y="0"/>
                  </a:lnTo>
                  <a:lnTo>
                    <a:pt x="11725" y="172"/>
                  </a:lnTo>
                  <a:lnTo>
                    <a:pt x="12971" y="772"/>
                  </a:lnTo>
                  <a:lnTo>
                    <a:pt x="14183" y="1779"/>
                  </a:lnTo>
                  <a:lnTo>
                    <a:pt x="15351" y="3167"/>
                  </a:lnTo>
                  <a:lnTo>
                    <a:pt x="16467" y="4914"/>
                  </a:lnTo>
                  <a:lnTo>
                    <a:pt x="17523" y="6996"/>
                  </a:lnTo>
                  <a:lnTo>
                    <a:pt x="18510" y="9389"/>
                  </a:lnTo>
                  <a:lnTo>
                    <a:pt x="19419" y="12070"/>
                  </a:lnTo>
                  <a:lnTo>
                    <a:pt x="20243" y="15014"/>
                  </a:lnTo>
                  <a:lnTo>
                    <a:pt x="20973" y="18199"/>
                  </a:lnTo>
                  <a:lnTo>
                    <a:pt x="21600" y="21600"/>
                  </a:lnTo>
                </a:path>
              </a:pathLst>
            </a:custGeom>
            <a:noFill/>
            <a:ln w="16425" cap="flat">
              <a:solidFill>
                <a:srgbClr val="72727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234" name="Google Shape;1156;p18" descr="Google Shape;1156;p18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999719" y="232024"/>
              <a:ext cx="128100" cy="936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36" name="Google Shape;1157;p18"/>
          <p:cNvSpPr txBox="1"/>
          <p:nvPr/>
        </p:nvSpPr>
        <p:spPr>
          <a:xfrm>
            <a:off x="1014537" y="659165"/>
            <a:ext cx="674674" cy="248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2700">
              <a:defRPr b="1">
                <a:solidFill>
                  <a:srgbClr val="727272"/>
                </a:solidFill>
              </a:defRPr>
            </a:lvl1pPr>
          </a:lstStyle>
          <a:p>
            <a:pPr/>
            <a:r>
              <a:t>rotation</a:t>
            </a:r>
          </a:p>
        </p:txBody>
      </p:sp>
      <p:grpSp>
        <p:nvGrpSpPr>
          <p:cNvPr id="239" name="Google Shape;1158;p18"/>
          <p:cNvGrpSpPr/>
          <p:nvPr/>
        </p:nvGrpSpPr>
        <p:grpSpPr>
          <a:xfrm>
            <a:off x="362522" y="2172602"/>
            <a:ext cx="1857500" cy="574936"/>
            <a:chOff x="0" y="0"/>
            <a:chExt cx="1857498" cy="574934"/>
          </a:xfrm>
        </p:grpSpPr>
        <p:sp>
          <p:nvSpPr>
            <p:cNvPr id="237" name="Google Shape;1159;p18"/>
            <p:cNvSpPr/>
            <p:nvPr/>
          </p:nvSpPr>
          <p:spPr>
            <a:xfrm>
              <a:off x="0" y="0"/>
              <a:ext cx="1857499" cy="574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129" y="0"/>
                  </a:moveTo>
                  <a:lnTo>
                    <a:pt x="1471" y="0"/>
                  </a:lnTo>
                  <a:lnTo>
                    <a:pt x="899" y="464"/>
                  </a:lnTo>
                  <a:lnTo>
                    <a:pt x="431" y="1728"/>
                  </a:lnTo>
                  <a:lnTo>
                    <a:pt x="116" y="3604"/>
                  </a:lnTo>
                  <a:lnTo>
                    <a:pt x="0" y="5901"/>
                  </a:lnTo>
                  <a:lnTo>
                    <a:pt x="0" y="15699"/>
                  </a:lnTo>
                  <a:lnTo>
                    <a:pt x="116" y="17996"/>
                  </a:lnTo>
                  <a:lnTo>
                    <a:pt x="431" y="19872"/>
                  </a:lnTo>
                  <a:lnTo>
                    <a:pt x="899" y="21136"/>
                  </a:lnTo>
                  <a:lnTo>
                    <a:pt x="1471" y="21600"/>
                  </a:lnTo>
                  <a:lnTo>
                    <a:pt x="20129" y="21600"/>
                  </a:lnTo>
                  <a:lnTo>
                    <a:pt x="20701" y="21136"/>
                  </a:lnTo>
                  <a:lnTo>
                    <a:pt x="21169" y="19872"/>
                  </a:lnTo>
                  <a:lnTo>
                    <a:pt x="21484" y="17996"/>
                  </a:lnTo>
                  <a:lnTo>
                    <a:pt x="21600" y="15699"/>
                  </a:lnTo>
                  <a:lnTo>
                    <a:pt x="21600" y="5901"/>
                  </a:lnTo>
                  <a:lnTo>
                    <a:pt x="21484" y="3604"/>
                  </a:lnTo>
                  <a:lnTo>
                    <a:pt x="21169" y="1728"/>
                  </a:lnTo>
                  <a:lnTo>
                    <a:pt x="20701" y="464"/>
                  </a:lnTo>
                  <a:lnTo>
                    <a:pt x="20129" y="0"/>
                  </a:lnTo>
                  <a:close/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" name="Google Shape;1160;p18"/>
            <p:cNvSpPr/>
            <p:nvPr/>
          </p:nvSpPr>
          <p:spPr>
            <a:xfrm>
              <a:off x="0" y="0"/>
              <a:ext cx="1857499" cy="574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129" y="0"/>
                  </a:moveTo>
                  <a:lnTo>
                    <a:pt x="1471" y="0"/>
                  </a:lnTo>
                  <a:lnTo>
                    <a:pt x="899" y="464"/>
                  </a:lnTo>
                  <a:lnTo>
                    <a:pt x="431" y="1728"/>
                  </a:lnTo>
                  <a:lnTo>
                    <a:pt x="116" y="3604"/>
                  </a:lnTo>
                  <a:lnTo>
                    <a:pt x="0" y="5901"/>
                  </a:lnTo>
                  <a:lnTo>
                    <a:pt x="0" y="15699"/>
                  </a:lnTo>
                  <a:lnTo>
                    <a:pt x="116" y="17996"/>
                  </a:lnTo>
                  <a:lnTo>
                    <a:pt x="431" y="19872"/>
                  </a:lnTo>
                  <a:lnTo>
                    <a:pt x="899" y="21136"/>
                  </a:lnTo>
                  <a:lnTo>
                    <a:pt x="1471" y="21600"/>
                  </a:lnTo>
                  <a:lnTo>
                    <a:pt x="20129" y="21600"/>
                  </a:lnTo>
                  <a:lnTo>
                    <a:pt x="20701" y="21136"/>
                  </a:lnTo>
                  <a:lnTo>
                    <a:pt x="21169" y="19872"/>
                  </a:lnTo>
                  <a:lnTo>
                    <a:pt x="21484" y="17996"/>
                  </a:lnTo>
                  <a:lnTo>
                    <a:pt x="21600" y="15699"/>
                  </a:lnTo>
                  <a:lnTo>
                    <a:pt x="21600" y="5901"/>
                  </a:lnTo>
                  <a:lnTo>
                    <a:pt x="21484" y="3604"/>
                  </a:lnTo>
                  <a:lnTo>
                    <a:pt x="21169" y="1728"/>
                  </a:lnTo>
                  <a:lnTo>
                    <a:pt x="20701" y="464"/>
                  </a:lnTo>
                  <a:lnTo>
                    <a:pt x="20129" y="0"/>
                  </a:lnTo>
                  <a:close/>
                </a:path>
              </a:pathLst>
            </a:custGeom>
            <a:noFill/>
            <a:ln w="9525" cap="flat">
              <a:solidFill>
                <a:srgbClr val="D8D8D8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40" name="Google Shape;1161;p18"/>
          <p:cNvSpPr txBox="1"/>
          <p:nvPr/>
        </p:nvSpPr>
        <p:spPr>
          <a:xfrm>
            <a:off x="448328" y="2176246"/>
            <a:ext cx="1685290" cy="540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1750" marR="5080" indent="-19684" algn="ctr">
              <a:lnSpc>
                <a:spcPct val="129800"/>
              </a:lnSpc>
              <a:defRPr sz="1100">
                <a:solidFill>
                  <a:srgbClr val="22373A"/>
                </a:solidFill>
              </a:defRPr>
            </a:lvl1pPr>
          </a:lstStyle>
          <a:p>
            <a:pPr/>
            <a:r>
              <a:t>Different pulse phases contribute different polarization directions.</a:t>
            </a:r>
          </a:p>
        </p:txBody>
      </p:sp>
      <p:grpSp>
        <p:nvGrpSpPr>
          <p:cNvPr id="243" name="Google Shape;1162;p18"/>
          <p:cNvGrpSpPr/>
          <p:nvPr/>
        </p:nvGrpSpPr>
        <p:grpSpPr>
          <a:xfrm>
            <a:off x="2381006" y="941536"/>
            <a:ext cx="2974700" cy="788906"/>
            <a:chOff x="0" y="0"/>
            <a:chExt cx="2974698" cy="788904"/>
          </a:xfrm>
        </p:grpSpPr>
        <p:sp>
          <p:nvSpPr>
            <p:cNvPr id="241" name="Google Shape;1163;p18"/>
            <p:cNvSpPr/>
            <p:nvPr/>
          </p:nvSpPr>
          <p:spPr>
            <a:xfrm>
              <a:off x="0" y="0"/>
              <a:ext cx="2974699" cy="788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14" y="0"/>
                  </a:moveTo>
                  <a:lnTo>
                    <a:pt x="1286" y="0"/>
                  </a:lnTo>
                  <a:lnTo>
                    <a:pt x="944" y="173"/>
                  </a:lnTo>
                  <a:lnTo>
                    <a:pt x="637" y="662"/>
                  </a:lnTo>
                  <a:lnTo>
                    <a:pt x="377" y="1421"/>
                  </a:lnTo>
                  <a:lnTo>
                    <a:pt x="176" y="2402"/>
                  </a:lnTo>
                  <a:lnTo>
                    <a:pt x="46" y="3561"/>
                  </a:lnTo>
                  <a:lnTo>
                    <a:pt x="0" y="4850"/>
                  </a:lnTo>
                  <a:lnTo>
                    <a:pt x="0" y="16750"/>
                  </a:lnTo>
                  <a:lnTo>
                    <a:pt x="46" y="18039"/>
                  </a:lnTo>
                  <a:lnTo>
                    <a:pt x="176" y="19198"/>
                  </a:lnTo>
                  <a:lnTo>
                    <a:pt x="377" y="20179"/>
                  </a:lnTo>
                  <a:lnTo>
                    <a:pt x="637" y="20938"/>
                  </a:lnTo>
                  <a:lnTo>
                    <a:pt x="944" y="21427"/>
                  </a:lnTo>
                  <a:lnTo>
                    <a:pt x="1286" y="21600"/>
                  </a:lnTo>
                  <a:lnTo>
                    <a:pt x="20314" y="21600"/>
                  </a:lnTo>
                  <a:lnTo>
                    <a:pt x="20656" y="21427"/>
                  </a:lnTo>
                  <a:lnTo>
                    <a:pt x="20963" y="20938"/>
                  </a:lnTo>
                  <a:lnTo>
                    <a:pt x="21223" y="20179"/>
                  </a:lnTo>
                  <a:lnTo>
                    <a:pt x="21424" y="19198"/>
                  </a:lnTo>
                  <a:lnTo>
                    <a:pt x="21554" y="18039"/>
                  </a:lnTo>
                  <a:lnTo>
                    <a:pt x="21600" y="16750"/>
                  </a:lnTo>
                  <a:lnTo>
                    <a:pt x="21600" y="4850"/>
                  </a:lnTo>
                  <a:lnTo>
                    <a:pt x="21554" y="3561"/>
                  </a:lnTo>
                  <a:lnTo>
                    <a:pt x="21424" y="2402"/>
                  </a:lnTo>
                  <a:lnTo>
                    <a:pt x="21223" y="1421"/>
                  </a:lnTo>
                  <a:lnTo>
                    <a:pt x="20963" y="662"/>
                  </a:lnTo>
                  <a:lnTo>
                    <a:pt x="20656" y="173"/>
                  </a:lnTo>
                  <a:lnTo>
                    <a:pt x="20314" y="0"/>
                  </a:lnTo>
                  <a:close/>
                </a:path>
              </a:pathLst>
            </a:custGeom>
            <a:solidFill>
              <a:srgbClr val="FFF3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" name="Google Shape;1164;p18"/>
            <p:cNvSpPr/>
            <p:nvPr/>
          </p:nvSpPr>
          <p:spPr>
            <a:xfrm>
              <a:off x="0" y="0"/>
              <a:ext cx="2974699" cy="788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14" y="0"/>
                  </a:moveTo>
                  <a:lnTo>
                    <a:pt x="1286" y="0"/>
                  </a:lnTo>
                  <a:lnTo>
                    <a:pt x="944" y="173"/>
                  </a:lnTo>
                  <a:lnTo>
                    <a:pt x="637" y="662"/>
                  </a:lnTo>
                  <a:lnTo>
                    <a:pt x="377" y="1421"/>
                  </a:lnTo>
                  <a:lnTo>
                    <a:pt x="176" y="2402"/>
                  </a:lnTo>
                  <a:lnTo>
                    <a:pt x="46" y="3561"/>
                  </a:lnTo>
                  <a:lnTo>
                    <a:pt x="0" y="4850"/>
                  </a:lnTo>
                  <a:lnTo>
                    <a:pt x="0" y="16750"/>
                  </a:lnTo>
                  <a:lnTo>
                    <a:pt x="46" y="18039"/>
                  </a:lnTo>
                  <a:lnTo>
                    <a:pt x="176" y="19198"/>
                  </a:lnTo>
                  <a:lnTo>
                    <a:pt x="377" y="20179"/>
                  </a:lnTo>
                  <a:lnTo>
                    <a:pt x="637" y="20938"/>
                  </a:lnTo>
                  <a:lnTo>
                    <a:pt x="944" y="21427"/>
                  </a:lnTo>
                  <a:lnTo>
                    <a:pt x="1286" y="21600"/>
                  </a:lnTo>
                  <a:lnTo>
                    <a:pt x="20314" y="21600"/>
                  </a:lnTo>
                  <a:lnTo>
                    <a:pt x="20656" y="21427"/>
                  </a:lnTo>
                  <a:lnTo>
                    <a:pt x="20963" y="20938"/>
                  </a:lnTo>
                  <a:lnTo>
                    <a:pt x="21223" y="20179"/>
                  </a:lnTo>
                  <a:lnTo>
                    <a:pt x="21424" y="19198"/>
                  </a:lnTo>
                  <a:lnTo>
                    <a:pt x="21554" y="18039"/>
                  </a:lnTo>
                  <a:lnTo>
                    <a:pt x="21600" y="16750"/>
                  </a:lnTo>
                  <a:lnTo>
                    <a:pt x="21600" y="4850"/>
                  </a:lnTo>
                  <a:lnTo>
                    <a:pt x="21554" y="3561"/>
                  </a:lnTo>
                  <a:lnTo>
                    <a:pt x="21424" y="2402"/>
                  </a:lnTo>
                  <a:lnTo>
                    <a:pt x="21223" y="1421"/>
                  </a:lnTo>
                  <a:lnTo>
                    <a:pt x="20963" y="662"/>
                  </a:lnTo>
                  <a:lnTo>
                    <a:pt x="20656" y="173"/>
                  </a:lnTo>
                  <a:lnTo>
                    <a:pt x="20314" y="0"/>
                  </a:lnTo>
                  <a:close/>
                </a:path>
              </a:pathLst>
            </a:custGeom>
            <a:noFill/>
            <a:ln w="10100" cap="flat">
              <a:solidFill>
                <a:srgbClr val="B259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44" name="Google Shape;1165;p18"/>
          <p:cNvSpPr txBox="1"/>
          <p:nvPr/>
        </p:nvSpPr>
        <p:spPr>
          <a:xfrm>
            <a:off x="2373858" y="1035801"/>
            <a:ext cx="2974700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b="1" sz="1200">
                <a:solidFill>
                  <a:srgbClr val="22373A"/>
                </a:solidFill>
              </a:defRPr>
            </a:pPr>
            <a:r>
              <a:t>Phase average</a:t>
            </a:r>
          </a:p>
          <a:p>
            <a:pPr algn="ctr">
              <a:spcBef>
                <a:spcPts val="400"/>
              </a:spcBef>
              <a:defRPr sz="1100">
                <a:solidFill>
                  <a:srgbClr val="22373A"/>
                </a:solidFill>
              </a:defRPr>
            </a:pPr>
            <a:r>
              <a:t>different PA directions cancel each other out</a:t>
            </a:r>
          </a:p>
          <a:p>
            <a:pPr algn="ctr">
              <a:spcBef>
                <a:spcPts val="200"/>
              </a:spcBef>
              <a:defRPr sz="1100">
                <a:solidFill>
                  <a:srgbClr val="22373A"/>
                </a:solidFill>
                <a:latin typeface="Lucida Sans"/>
                <a:ea typeface="Lucida Sans"/>
                <a:cs typeface="Lucida Sans"/>
                <a:sym typeface="Lucida Sans"/>
              </a:defRPr>
            </a:pPr>
            <a:r>
              <a:t>⇒ </a:t>
            </a:r>
            <a:r>
              <a:rPr>
                <a:latin typeface="+mj-lt"/>
                <a:ea typeface="+mj-ea"/>
                <a:cs typeface="+mj-cs"/>
                <a:sym typeface="Arial"/>
              </a:rPr>
              <a:t>net PD becomes small</a:t>
            </a:r>
          </a:p>
        </p:txBody>
      </p:sp>
      <p:grpSp>
        <p:nvGrpSpPr>
          <p:cNvPr id="247" name="Google Shape;1166;p18"/>
          <p:cNvGrpSpPr/>
          <p:nvPr/>
        </p:nvGrpSpPr>
        <p:grpSpPr>
          <a:xfrm>
            <a:off x="2373858" y="1821746"/>
            <a:ext cx="2974700" cy="815845"/>
            <a:chOff x="0" y="0"/>
            <a:chExt cx="2974698" cy="815844"/>
          </a:xfrm>
        </p:grpSpPr>
        <p:sp>
          <p:nvSpPr>
            <p:cNvPr id="245" name="Google Shape;1167;p18"/>
            <p:cNvSpPr/>
            <p:nvPr/>
          </p:nvSpPr>
          <p:spPr>
            <a:xfrm>
              <a:off x="0" y="0"/>
              <a:ext cx="2974699" cy="8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14" y="0"/>
                  </a:moveTo>
                  <a:lnTo>
                    <a:pt x="1286" y="0"/>
                  </a:lnTo>
                  <a:lnTo>
                    <a:pt x="944" y="168"/>
                  </a:lnTo>
                  <a:lnTo>
                    <a:pt x="637" y="640"/>
                  </a:lnTo>
                  <a:lnTo>
                    <a:pt x="377" y="1374"/>
                  </a:lnTo>
                  <a:lnTo>
                    <a:pt x="176" y="2323"/>
                  </a:lnTo>
                  <a:lnTo>
                    <a:pt x="46" y="3443"/>
                  </a:lnTo>
                  <a:lnTo>
                    <a:pt x="0" y="4690"/>
                  </a:lnTo>
                  <a:lnTo>
                    <a:pt x="0" y="16910"/>
                  </a:lnTo>
                  <a:lnTo>
                    <a:pt x="46" y="18157"/>
                  </a:lnTo>
                  <a:lnTo>
                    <a:pt x="176" y="19277"/>
                  </a:lnTo>
                  <a:lnTo>
                    <a:pt x="377" y="20226"/>
                  </a:lnTo>
                  <a:lnTo>
                    <a:pt x="637" y="20960"/>
                  </a:lnTo>
                  <a:lnTo>
                    <a:pt x="944" y="21432"/>
                  </a:lnTo>
                  <a:lnTo>
                    <a:pt x="1286" y="21600"/>
                  </a:lnTo>
                  <a:lnTo>
                    <a:pt x="20314" y="21600"/>
                  </a:lnTo>
                  <a:lnTo>
                    <a:pt x="20656" y="21432"/>
                  </a:lnTo>
                  <a:lnTo>
                    <a:pt x="20963" y="20960"/>
                  </a:lnTo>
                  <a:lnTo>
                    <a:pt x="21223" y="20226"/>
                  </a:lnTo>
                  <a:lnTo>
                    <a:pt x="21424" y="19277"/>
                  </a:lnTo>
                  <a:lnTo>
                    <a:pt x="21554" y="18157"/>
                  </a:lnTo>
                  <a:lnTo>
                    <a:pt x="21600" y="16910"/>
                  </a:lnTo>
                  <a:lnTo>
                    <a:pt x="21600" y="4690"/>
                  </a:lnTo>
                  <a:lnTo>
                    <a:pt x="21554" y="3443"/>
                  </a:lnTo>
                  <a:lnTo>
                    <a:pt x="21424" y="2323"/>
                  </a:lnTo>
                  <a:lnTo>
                    <a:pt x="21223" y="1374"/>
                  </a:lnTo>
                  <a:lnTo>
                    <a:pt x="20963" y="640"/>
                  </a:lnTo>
                  <a:lnTo>
                    <a:pt x="20656" y="168"/>
                  </a:lnTo>
                  <a:lnTo>
                    <a:pt x="20314" y="0"/>
                  </a:lnTo>
                  <a:close/>
                </a:path>
              </a:pathLst>
            </a:custGeom>
            <a:solidFill>
              <a:srgbClr val="EDFF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" name="Google Shape;1168;p18"/>
            <p:cNvSpPr/>
            <p:nvPr/>
          </p:nvSpPr>
          <p:spPr>
            <a:xfrm>
              <a:off x="0" y="0"/>
              <a:ext cx="2974699" cy="8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14" y="0"/>
                  </a:moveTo>
                  <a:lnTo>
                    <a:pt x="1286" y="0"/>
                  </a:lnTo>
                  <a:lnTo>
                    <a:pt x="944" y="168"/>
                  </a:lnTo>
                  <a:lnTo>
                    <a:pt x="637" y="640"/>
                  </a:lnTo>
                  <a:lnTo>
                    <a:pt x="377" y="1374"/>
                  </a:lnTo>
                  <a:lnTo>
                    <a:pt x="176" y="2323"/>
                  </a:lnTo>
                  <a:lnTo>
                    <a:pt x="46" y="3443"/>
                  </a:lnTo>
                  <a:lnTo>
                    <a:pt x="0" y="4690"/>
                  </a:lnTo>
                  <a:lnTo>
                    <a:pt x="0" y="16910"/>
                  </a:lnTo>
                  <a:lnTo>
                    <a:pt x="46" y="18157"/>
                  </a:lnTo>
                  <a:lnTo>
                    <a:pt x="176" y="19277"/>
                  </a:lnTo>
                  <a:lnTo>
                    <a:pt x="377" y="20226"/>
                  </a:lnTo>
                  <a:lnTo>
                    <a:pt x="637" y="20960"/>
                  </a:lnTo>
                  <a:lnTo>
                    <a:pt x="944" y="21432"/>
                  </a:lnTo>
                  <a:lnTo>
                    <a:pt x="1286" y="21600"/>
                  </a:lnTo>
                  <a:lnTo>
                    <a:pt x="20314" y="21600"/>
                  </a:lnTo>
                  <a:lnTo>
                    <a:pt x="20656" y="21432"/>
                  </a:lnTo>
                  <a:lnTo>
                    <a:pt x="20963" y="20960"/>
                  </a:lnTo>
                  <a:lnTo>
                    <a:pt x="21223" y="20226"/>
                  </a:lnTo>
                  <a:lnTo>
                    <a:pt x="21424" y="19277"/>
                  </a:lnTo>
                  <a:lnTo>
                    <a:pt x="21554" y="18157"/>
                  </a:lnTo>
                  <a:lnTo>
                    <a:pt x="21600" y="16910"/>
                  </a:lnTo>
                  <a:lnTo>
                    <a:pt x="21600" y="4690"/>
                  </a:lnTo>
                  <a:lnTo>
                    <a:pt x="21554" y="3443"/>
                  </a:lnTo>
                  <a:lnTo>
                    <a:pt x="21424" y="2323"/>
                  </a:lnTo>
                  <a:lnTo>
                    <a:pt x="21223" y="1374"/>
                  </a:lnTo>
                  <a:lnTo>
                    <a:pt x="20963" y="640"/>
                  </a:lnTo>
                  <a:lnTo>
                    <a:pt x="20656" y="168"/>
                  </a:lnTo>
                  <a:lnTo>
                    <a:pt x="20314" y="0"/>
                  </a:lnTo>
                  <a:close/>
                </a:path>
              </a:pathLst>
            </a:custGeom>
            <a:noFill/>
            <a:ln w="10100" cap="flat">
              <a:solidFill>
                <a:srgbClr val="0072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48" name="Google Shape;1169;p18"/>
          <p:cNvSpPr txBox="1"/>
          <p:nvPr/>
        </p:nvSpPr>
        <p:spPr>
          <a:xfrm>
            <a:off x="2381006" y="1943918"/>
            <a:ext cx="2974700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b="1" sz="1200">
                <a:solidFill>
                  <a:srgbClr val="22373A"/>
                </a:solidFill>
              </a:defRPr>
            </a:pPr>
            <a:r>
              <a:t>Phase-resolved analysis</a:t>
            </a:r>
          </a:p>
          <a:p>
            <a:pPr algn="ctr">
              <a:spcBef>
                <a:spcPts val="400"/>
              </a:spcBef>
              <a:defRPr sz="1100">
                <a:solidFill>
                  <a:srgbClr val="22373A"/>
                </a:solidFill>
              </a:defRPr>
            </a:pPr>
            <a:r>
              <a:t>preserves the PA swing</a:t>
            </a:r>
          </a:p>
          <a:p>
            <a:pPr algn="ctr">
              <a:spcBef>
                <a:spcPts val="200"/>
              </a:spcBef>
              <a:defRPr sz="1100">
                <a:solidFill>
                  <a:srgbClr val="22373A"/>
                </a:solidFill>
                <a:latin typeface="Lucida Sans"/>
                <a:ea typeface="Lucida Sans"/>
                <a:cs typeface="Lucida Sans"/>
                <a:sym typeface="Lucida Sans"/>
              </a:defRPr>
            </a:pPr>
            <a:r>
              <a:t>⇒ </a:t>
            </a:r>
            <a:r>
              <a:rPr>
                <a:latin typeface="+mj-lt"/>
                <a:ea typeface="+mj-ea"/>
                <a:cs typeface="+mj-cs"/>
                <a:sym typeface="Arial"/>
              </a:rPr>
              <a:t>polarization is recovered.</a:t>
            </a:r>
          </a:p>
        </p:txBody>
      </p:sp>
      <p:grpSp>
        <p:nvGrpSpPr>
          <p:cNvPr id="251" name="Google Shape;1170;p18"/>
          <p:cNvGrpSpPr/>
          <p:nvPr/>
        </p:nvGrpSpPr>
        <p:grpSpPr>
          <a:xfrm>
            <a:off x="813159" y="2824317"/>
            <a:ext cx="4133689" cy="325596"/>
            <a:chOff x="0" y="0"/>
            <a:chExt cx="4133687" cy="325595"/>
          </a:xfrm>
        </p:grpSpPr>
        <p:sp>
          <p:nvSpPr>
            <p:cNvPr id="249" name="Google Shape;1171;p18"/>
            <p:cNvSpPr/>
            <p:nvPr/>
          </p:nvSpPr>
          <p:spPr>
            <a:xfrm>
              <a:off x="0" y="0"/>
              <a:ext cx="4133688" cy="325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07" y="0"/>
                  </a:moveTo>
                  <a:lnTo>
                    <a:pt x="793" y="0"/>
                  </a:lnTo>
                  <a:lnTo>
                    <a:pt x="543" y="513"/>
                  </a:lnTo>
                  <a:lnTo>
                    <a:pt x="325" y="1943"/>
                  </a:lnTo>
                  <a:lnTo>
                    <a:pt x="153" y="4124"/>
                  </a:lnTo>
                  <a:lnTo>
                    <a:pt x="40" y="6889"/>
                  </a:lnTo>
                  <a:lnTo>
                    <a:pt x="0" y="10073"/>
                  </a:lnTo>
                  <a:lnTo>
                    <a:pt x="0" y="11527"/>
                  </a:lnTo>
                  <a:lnTo>
                    <a:pt x="40" y="14711"/>
                  </a:lnTo>
                  <a:lnTo>
                    <a:pt x="153" y="17476"/>
                  </a:lnTo>
                  <a:lnTo>
                    <a:pt x="325" y="19657"/>
                  </a:lnTo>
                  <a:lnTo>
                    <a:pt x="543" y="21087"/>
                  </a:lnTo>
                  <a:lnTo>
                    <a:pt x="793" y="21600"/>
                  </a:lnTo>
                  <a:lnTo>
                    <a:pt x="20807" y="21600"/>
                  </a:lnTo>
                  <a:lnTo>
                    <a:pt x="21057" y="21087"/>
                  </a:lnTo>
                  <a:lnTo>
                    <a:pt x="21275" y="19657"/>
                  </a:lnTo>
                  <a:lnTo>
                    <a:pt x="21447" y="17476"/>
                  </a:lnTo>
                  <a:lnTo>
                    <a:pt x="21560" y="14711"/>
                  </a:lnTo>
                  <a:lnTo>
                    <a:pt x="21600" y="11527"/>
                  </a:lnTo>
                  <a:lnTo>
                    <a:pt x="21600" y="10073"/>
                  </a:lnTo>
                  <a:lnTo>
                    <a:pt x="21560" y="6889"/>
                  </a:lnTo>
                  <a:lnTo>
                    <a:pt x="21447" y="4124"/>
                  </a:lnTo>
                  <a:lnTo>
                    <a:pt x="21275" y="1943"/>
                  </a:lnTo>
                  <a:lnTo>
                    <a:pt x="21057" y="513"/>
                  </a:lnTo>
                  <a:lnTo>
                    <a:pt x="20807" y="0"/>
                  </a:lnTo>
                  <a:close/>
                </a:path>
              </a:pathLst>
            </a:custGeom>
            <a:solidFill>
              <a:srgbClr val="EDED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" name="Google Shape;1172;p18"/>
            <p:cNvSpPr/>
            <p:nvPr/>
          </p:nvSpPr>
          <p:spPr>
            <a:xfrm>
              <a:off x="0" y="0"/>
              <a:ext cx="4133688" cy="325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07" y="0"/>
                  </a:moveTo>
                  <a:lnTo>
                    <a:pt x="793" y="0"/>
                  </a:lnTo>
                  <a:lnTo>
                    <a:pt x="543" y="513"/>
                  </a:lnTo>
                  <a:lnTo>
                    <a:pt x="325" y="1943"/>
                  </a:lnTo>
                  <a:lnTo>
                    <a:pt x="153" y="4124"/>
                  </a:lnTo>
                  <a:lnTo>
                    <a:pt x="40" y="6889"/>
                  </a:lnTo>
                  <a:lnTo>
                    <a:pt x="0" y="10073"/>
                  </a:lnTo>
                  <a:lnTo>
                    <a:pt x="0" y="11527"/>
                  </a:lnTo>
                  <a:lnTo>
                    <a:pt x="40" y="14711"/>
                  </a:lnTo>
                  <a:lnTo>
                    <a:pt x="153" y="17476"/>
                  </a:lnTo>
                  <a:lnTo>
                    <a:pt x="325" y="19657"/>
                  </a:lnTo>
                  <a:lnTo>
                    <a:pt x="543" y="21087"/>
                  </a:lnTo>
                  <a:lnTo>
                    <a:pt x="793" y="21600"/>
                  </a:lnTo>
                  <a:lnTo>
                    <a:pt x="20807" y="21600"/>
                  </a:lnTo>
                  <a:lnTo>
                    <a:pt x="21057" y="21087"/>
                  </a:lnTo>
                  <a:lnTo>
                    <a:pt x="21275" y="19657"/>
                  </a:lnTo>
                  <a:lnTo>
                    <a:pt x="21447" y="17476"/>
                  </a:lnTo>
                  <a:lnTo>
                    <a:pt x="21560" y="14711"/>
                  </a:lnTo>
                  <a:lnTo>
                    <a:pt x="21600" y="11527"/>
                  </a:lnTo>
                  <a:lnTo>
                    <a:pt x="21600" y="10073"/>
                  </a:lnTo>
                  <a:lnTo>
                    <a:pt x="21560" y="6889"/>
                  </a:lnTo>
                  <a:lnTo>
                    <a:pt x="21447" y="4124"/>
                  </a:lnTo>
                  <a:lnTo>
                    <a:pt x="21275" y="1943"/>
                  </a:lnTo>
                  <a:lnTo>
                    <a:pt x="21057" y="513"/>
                  </a:lnTo>
                  <a:lnTo>
                    <a:pt x="20807" y="0"/>
                  </a:lnTo>
                  <a:close/>
                </a:path>
              </a:pathLst>
            </a:custGeom>
            <a:noFill/>
            <a:ln w="10100" cap="flat">
              <a:solidFill>
                <a:srgbClr val="00007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52" name="Google Shape;1173;p18"/>
          <p:cNvSpPr txBox="1"/>
          <p:nvPr/>
        </p:nvSpPr>
        <p:spPr>
          <a:xfrm>
            <a:off x="984675" y="2913200"/>
            <a:ext cx="4637319" cy="14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defRPr sz="1100">
                <a:solidFill>
                  <a:srgbClr val="22373A"/>
                </a:solidFill>
              </a:defRPr>
            </a:lvl1pPr>
          </a:lstStyle>
          <a:p>
            <a:pPr/>
            <a:r>
              <a:t>The PA swing can then be fitted with the rotating vector model.</a:t>
            </a:r>
          </a:p>
        </p:txBody>
      </p:sp>
      <p:sp>
        <p:nvSpPr>
          <p:cNvPr id="253" name="Google Shape;1174;p18"/>
          <p:cNvSpPr txBox="1"/>
          <p:nvPr/>
        </p:nvSpPr>
        <p:spPr>
          <a:xfrm>
            <a:off x="5538532" y="3003164"/>
            <a:ext cx="1333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defRPr sz="800">
                <a:solidFill>
                  <a:srgbClr val="22373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11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Event vs model Stokes: geometric picture"/>
          <p:cNvSpPr txBox="1"/>
          <p:nvPr>
            <p:ph type="ctrTitle"/>
          </p:nvPr>
        </p:nvSpPr>
        <p:spPr>
          <a:xfrm>
            <a:off x="286729" y="2847"/>
            <a:ext cx="4836588" cy="1583690"/>
          </a:xfrm>
          <a:prstGeom prst="rect">
            <a:avLst/>
          </a:prstGeom>
        </p:spPr>
        <p:txBody>
          <a:bodyPr/>
          <a:lstStyle/>
          <a:p>
            <a:pPr/>
            <a:r>
              <a:t>Event vs model Stokes: geometric picture</a:t>
            </a:r>
          </a:p>
        </p:txBody>
      </p:sp>
      <p:sp>
        <p:nvSpPr>
          <p:cNvPr id="256" name="Each photon has a measured photoelectron angle…"/>
          <p:cNvSpPr txBox="1"/>
          <p:nvPr>
            <p:ph type="subTitle" sz="half" idx="1"/>
          </p:nvPr>
        </p:nvSpPr>
        <p:spPr>
          <a:xfrm>
            <a:off x="116418" y="1874733"/>
            <a:ext cx="5765801" cy="1283882"/>
          </a:xfrm>
          <a:prstGeom prst="rect">
            <a:avLst/>
          </a:prstGeom>
        </p:spPr>
        <p:txBody>
          <a:bodyPr/>
          <a:lstStyle/>
          <a:p>
            <a:pPr marL="124927" indent="-124927" defTabSz="813816">
              <a:buSzPct val="100000"/>
              <a:buChar char="•"/>
              <a:defRPr b="0" sz="1068"/>
            </a:pPr>
            <a:r>
              <a:t>Each photon has a measured photoelectron angle </a:t>
            </a:r>
            <a14:m>
              <m:oMath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ψ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k</m:t>
                    </m:r>
                  </m:sub>
                </m:sSub>
              </m:oMath>
            </a14:m>
          </a:p>
          <a:p>
            <a:pPr marL="124927" indent="-124927" defTabSz="813816">
              <a:buSzPct val="100000"/>
              <a:buChar char="•"/>
              <a:defRPr b="0" sz="1068"/>
            </a:pPr>
          </a:p>
          <a:p>
            <a:pPr marL="124927" indent="-124927" defTabSz="813816">
              <a:buSzPct val="100000"/>
              <a:buChar char="•"/>
              <a:defRPr b="0" sz="1068"/>
            </a:pPr>
            <a:r>
              <a:rPr b="1"/>
              <a:t>Event</a:t>
            </a:r>
            <a:r>
              <a:t> stokes: </a:t>
            </a:r>
            <a14:m>
              <m:oMath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(</m:t>
                </m:r>
                <m:sSubSup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k</m:t>
                    </m:r>
                  </m:sub>
                  <m:sup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γ</m:t>
                    </m:r>
                  </m:sup>
                </m:sSubSup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,</m:t>
                </m:r>
                <m:sSubSup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U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k</m:t>
                    </m:r>
                  </m:sub>
                  <m:sup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γ</m:t>
                    </m:r>
                  </m:sup>
                </m:sSubSup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(</m:t>
                </m:r>
                <m:r>
                  <m:rPr>
                    <m:sty m:val="p"/>
                  </m:rP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cos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2</m:t>
                </m:r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ψ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k</m:t>
                    </m:r>
                  </m:sub>
                </m:sSub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,</m:t>
                </m:r>
                <m:r>
                  <m:rPr>
                    <m:sty m:val="p"/>
                  </m:rP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sin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2</m:t>
                </m:r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ψ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k</m:t>
                    </m:r>
                  </m:sub>
                </m:sSub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                     </a:t>
            </a:r>
            <a:r>
              <a:rPr i="1"/>
              <a:t>(a point on the circle)</a:t>
            </a:r>
            <a:endParaRPr i="1"/>
          </a:p>
          <a:p>
            <a:pPr marL="203454" indent="-203454" defTabSz="813816">
              <a:defRPr b="0" sz="1068"/>
            </a:pPr>
          </a:p>
          <a:p>
            <a:pPr marL="124927" indent="-124927" defTabSz="813816">
              <a:buSzPct val="100000"/>
              <a:buChar char="•"/>
              <a:defRPr b="0" sz="1068"/>
            </a:pPr>
            <a:r>
              <a:rPr b="1"/>
              <a:t>Model</a:t>
            </a:r>
            <a:r>
              <a:t> stokes: </a:t>
            </a:r>
            <a14:m>
              <m:oMath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(</m:t>
                </m:r>
                <m:sSup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p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m</m:t>
                    </m:r>
                  </m:sup>
                </m:sSup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,</m:t>
                </m:r>
                <m:sSup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U</m:t>
                    </m:r>
                  </m:e>
                  <m:sup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m</m:t>
                    </m:r>
                  </m:sup>
                </m:sSup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=</m:t>
                </m:r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p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(</m:t>
                </m:r>
                <m:r>
                  <m:rPr>
                    <m:sty m:val="p"/>
                  </m:rP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cos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2</m:t>
                </m:r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ψ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,</m:t>
                </m:r>
                <m:r>
                  <m:rPr>
                    <m:sty m:val="p"/>
                  </m:rP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sin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2</m:t>
                </m:r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ψ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                </a:t>
            </a:r>
            <a:r>
              <a:rPr i="1"/>
              <a:t>(preferred direction)</a:t>
            </a:r>
            <a:endParaRPr i="1"/>
          </a:p>
          <a:p>
            <a:pPr marL="203454" indent="-203454" defTabSz="813816">
              <a:defRPr b="0" sz="1068"/>
            </a:pPr>
            <a:endParaRPr i="1"/>
          </a:p>
          <a:p>
            <a:pPr marL="124927" indent="-124927" defTabSz="813816">
              <a:buSzPct val="100000"/>
              <a:buChar char="•"/>
              <a:defRPr b="0" sz="1068"/>
            </a:pPr>
            <a14:m>
              <m:oMath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ψ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</m:oMath>
            </a14:m>
            <a:r>
              <a:t> — model PA, </a:t>
            </a:r>
            <a14:m>
              <m:oMath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p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</m:oMath>
            </a14:m>
            <a:r>
              <a:t> — model PD (assuming </a:t>
            </a:r>
            <a14:m>
              <m:oMath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p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ψ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12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≡</m:t>
                </m:r>
                <m:sSub>
                  <m:e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p</m:t>
                    </m:r>
                  </m:e>
                  <m:sub>
                    <m:r>
                      <a:rPr xmlns:a="http://schemas.openxmlformats.org/drawingml/2006/main" sz="12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</m:oMath>
            </a14:m>
            <a:r>
              <a:t>)</a:t>
            </a:r>
            <a:endParaRPr sz="1200"/>
          </a:p>
        </p:txBody>
      </p:sp>
      <p:pic>
        <p:nvPicPr>
          <p:cNvPr id="257" name="distribution_stokes.png" descr="distribution_stok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7109" y="304267"/>
            <a:ext cx="3691582" cy="15504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1179;p19"/>
          <p:cNvSpPr txBox="1"/>
          <p:nvPr>
            <p:ph type="ctrTitle"/>
          </p:nvPr>
        </p:nvSpPr>
        <p:spPr>
          <a:xfrm>
            <a:off x="122769" y="76375"/>
            <a:ext cx="2512697" cy="207646"/>
          </a:xfrm>
          <a:prstGeom prst="rect">
            <a:avLst/>
          </a:prstGeom>
        </p:spPr>
        <p:txBody>
          <a:bodyPr/>
          <a:lstStyle>
            <a:lvl1pPr indent="7747" defTabSz="557784">
              <a:defRPr sz="1159"/>
            </a:lvl1pPr>
          </a:lstStyle>
          <a:p>
            <a:pPr/>
            <a:r>
              <a:t>Pulsar geometry from the PA swing</a:t>
            </a:r>
          </a:p>
        </p:txBody>
      </p:sp>
      <p:grpSp>
        <p:nvGrpSpPr>
          <p:cNvPr id="262" name="Google Shape;1180;p19"/>
          <p:cNvGrpSpPr/>
          <p:nvPr/>
        </p:nvGrpSpPr>
        <p:grpSpPr>
          <a:xfrm>
            <a:off x="103263" y="379027"/>
            <a:ext cx="2551709" cy="767141"/>
            <a:chOff x="0" y="0"/>
            <a:chExt cx="2551708" cy="767140"/>
          </a:xfrm>
        </p:grpSpPr>
        <p:sp>
          <p:nvSpPr>
            <p:cNvPr id="260" name="Google Shape;1181;p19"/>
            <p:cNvSpPr/>
            <p:nvPr/>
          </p:nvSpPr>
          <p:spPr>
            <a:xfrm>
              <a:off x="0" y="0"/>
              <a:ext cx="2551709" cy="767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643" y="0"/>
                  </a:moveTo>
                  <a:lnTo>
                    <a:pt x="1957" y="0"/>
                  </a:lnTo>
                  <a:lnTo>
                    <a:pt x="1437" y="185"/>
                  </a:lnTo>
                  <a:lnTo>
                    <a:pt x="969" y="706"/>
                  </a:lnTo>
                  <a:lnTo>
                    <a:pt x="573" y="1515"/>
                  </a:lnTo>
                  <a:lnTo>
                    <a:pt x="267" y="2562"/>
                  </a:lnTo>
                  <a:lnTo>
                    <a:pt x="70" y="3798"/>
                  </a:lnTo>
                  <a:lnTo>
                    <a:pt x="0" y="5173"/>
                  </a:lnTo>
                  <a:lnTo>
                    <a:pt x="0" y="16427"/>
                  </a:lnTo>
                  <a:lnTo>
                    <a:pt x="70" y="17802"/>
                  </a:lnTo>
                  <a:lnTo>
                    <a:pt x="267" y="19038"/>
                  </a:lnTo>
                  <a:lnTo>
                    <a:pt x="573" y="20085"/>
                  </a:lnTo>
                  <a:lnTo>
                    <a:pt x="969" y="20894"/>
                  </a:lnTo>
                  <a:lnTo>
                    <a:pt x="1437" y="21415"/>
                  </a:lnTo>
                  <a:lnTo>
                    <a:pt x="1957" y="21600"/>
                  </a:lnTo>
                  <a:lnTo>
                    <a:pt x="19643" y="21600"/>
                  </a:lnTo>
                  <a:lnTo>
                    <a:pt x="20163" y="21415"/>
                  </a:lnTo>
                  <a:lnTo>
                    <a:pt x="20631" y="20894"/>
                  </a:lnTo>
                  <a:lnTo>
                    <a:pt x="21027" y="20085"/>
                  </a:lnTo>
                  <a:lnTo>
                    <a:pt x="21333" y="19038"/>
                  </a:lnTo>
                  <a:lnTo>
                    <a:pt x="21530" y="17802"/>
                  </a:lnTo>
                  <a:lnTo>
                    <a:pt x="21600" y="16427"/>
                  </a:lnTo>
                  <a:lnTo>
                    <a:pt x="21600" y="5173"/>
                  </a:lnTo>
                  <a:lnTo>
                    <a:pt x="21530" y="3798"/>
                  </a:lnTo>
                  <a:lnTo>
                    <a:pt x="21333" y="2562"/>
                  </a:lnTo>
                  <a:lnTo>
                    <a:pt x="21027" y="1515"/>
                  </a:lnTo>
                  <a:lnTo>
                    <a:pt x="20631" y="706"/>
                  </a:lnTo>
                  <a:lnTo>
                    <a:pt x="20163" y="185"/>
                  </a:lnTo>
                  <a:lnTo>
                    <a:pt x="19643" y="0"/>
                  </a:lnTo>
                  <a:close/>
                </a:path>
              </a:pathLst>
            </a:custGeom>
            <a:solidFill>
              <a:srgbClr val="EDFF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1" name="Google Shape;1182;p19"/>
            <p:cNvSpPr/>
            <p:nvPr/>
          </p:nvSpPr>
          <p:spPr>
            <a:xfrm>
              <a:off x="0" y="0"/>
              <a:ext cx="2551709" cy="767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643" y="0"/>
                  </a:moveTo>
                  <a:lnTo>
                    <a:pt x="1957" y="0"/>
                  </a:lnTo>
                  <a:lnTo>
                    <a:pt x="1437" y="185"/>
                  </a:lnTo>
                  <a:lnTo>
                    <a:pt x="969" y="706"/>
                  </a:lnTo>
                  <a:lnTo>
                    <a:pt x="573" y="1515"/>
                  </a:lnTo>
                  <a:lnTo>
                    <a:pt x="267" y="2562"/>
                  </a:lnTo>
                  <a:lnTo>
                    <a:pt x="70" y="3798"/>
                  </a:lnTo>
                  <a:lnTo>
                    <a:pt x="0" y="5173"/>
                  </a:lnTo>
                  <a:lnTo>
                    <a:pt x="0" y="16427"/>
                  </a:lnTo>
                  <a:lnTo>
                    <a:pt x="70" y="17802"/>
                  </a:lnTo>
                  <a:lnTo>
                    <a:pt x="267" y="19038"/>
                  </a:lnTo>
                  <a:lnTo>
                    <a:pt x="573" y="20085"/>
                  </a:lnTo>
                  <a:lnTo>
                    <a:pt x="969" y="20894"/>
                  </a:lnTo>
                  <a:lnTo>
                    <a:pt x="1437" y="21415"/>
                  </a:lnTo>
                  <a:lnTo>
                    <a:pt x="1957" y="21600"/>
                  </a:lnTo>
                  <a:lnTo>
                    <a:pt x="19643" y="21600"/>
                  </a:lnTo>
                  <a:lnTo>
                    <a:pt x="20163" y="21415"/>
                  </a:lnTo>
                  <a:lnTo>
                    <a:pt x="20631" y="20894"/>
                  </a:lnTo>
                  <a:lnTo>
                    <a:pt x="21027" y="20085"/>
                  </a:lnTo>
                  <a:lnTo>
                    <a:pt x="21333" y="19038"/>
                  </a:lnTo>
                  <a:lnTo>
                    <a:pt x="21530" y="17802"/>
                  </a:lnTo>
                  <a:lnTo>
                    <a:pt x="21600" y="16427"/>
                  </a:lnTo>
                  <a:lnTo>
                    <a:pt x="21600" y="5173"/>
                  </a:lnTo>
                  <a:lnTo>
                    <a:pt x="21530" y="3798"/>
                  </a:lnTo>
                  <a:lnTo>
                    <a:pt x="21333" y="2562"/>
                  </a:lnTo>
                  <a:lnTo>
                    <a:pt x="21027" y="1515"/>
                  </a:lnTo>
                  <a:lnTo>
                    <a:pt x="20631" y="706"/>
                  </a:lnTo>
                  <a:lnTo>
                    <a:pt x="20163" y="185"/>
                  </a:lnTo>
                  <a:lnTo>
                    <a:pt x="19643" y="0"/>
                  </a:lnTo>
                  <a:close/>
                </a:path>
              </a:pathLst>
            </a:custGeom>
            <a:noFill/>
            <a:ln w="10100" cap="flat">
              <a:solidFill>
                <a:srgbClr val="0072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63" name="Google Shape;1183;p19"/>
          <p:cNvSpPr txBox="1"/>
          <p:nvPr/>
        </p:nvSpPr>
        <p:spPr>
          <a:xfrm>
            <a:off x="246235" y="421220"/>
            <a:ext cx="2265765" cy="873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ct val="129099"/>
              </a:lnSpc>
              <a:defRPr b="1" sz="1300">
                <a:solidFill>
                  <a:srgbClr val="22373A"/>
                </a:solidFill>
              </a:defRPr>
            </a:pPr>
            <a:r>
              <a:t>Unbinned RVM analysis:</a:t>
            </a:r>
          </a:p>
          <a:p>
            <a:pPr marR="5080" indent="12700">
              <a:lnSpc>
                <a:spcPct val="129099"/>
              </a:lnSpc>
              <a:defRPr sz="1200">
                <a:solidFill>
                  <a:srgbClr val="22373A"/>
                </a:solidFill>
              </a:defRPr>
            </a:pPr>
            <a:r>
              <a:t>event-by-event fit of photon </a:t>
            </a:r>
          </a:p>
          <a:p>
            <a:pPr marR="5080" indent="12700">
              <a:lnSpc>
                <a:spcPct val="129099"/>
              </a:lnSpc>
              <a:defRPr sz="1200">
                <a:solidFill>
                  <a:srgbClr val="22373A"/>
                </a:solidFill>
              </a:defRPr>
            </a:pPr>
            <a:r>
              <a:t>Stokes q,u using the RVM</a:t>
            </a:r>
          </a:p>
        </p:txBody>
      </p:sp>
      <p:grpSp>
        <p:nvGrpSpPr>
          <p:cNvPr id="266" name="Google Shape;1184;p19"/>
          <p:cNvGrpSpPr/>
          <p:nvPr/>
        </p:nvGrpSpPr>
        <p:grpSpPr>
          <a:xfrm>
            <a:off x="103263" y="1197783"/>
            <a:ext cx="2551709" cy="815380"/>
            <a:chOff x="0" y="0"/>
            <a:chExt cx="2551708" cy="815379"/>
          </a:xfrm>
        </p:grpSpPr>
        <p:sp>
          <p:nvSpPr>
            <p:cNvPr id="264" name="Google Shape;1185;p19"/>
            <p:cNvSpPr/>
            <p:nvPr/>
          </p:nvSpPr>
          <p:spPr>
            <a:xfrm>
              <a:off x="0" y="0"/>
              <a:ext cx="2551709" cy="815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643" y="0"/>
                  </a:moveTo>
                  <a:lnTo>
                    <a:pt x="1957" y="0"/>
                  </a:lnTo>
                  <a:lnTo>
                    <a:pt x="1437" y="168"/>
                  </a:lnTo>
                  <a:lnTo>
                    <a:pt x="969" y="641"/>
                  </a:lnTo>
                  <a:lnTo>
                    <a:pt x="573" y="1374"/>
                  </a:lnTo>
                  <a:lnTo>
                    <a:pt x="267" y="2324"/>
                  </a:lnTo>
                  <a:lnTo>
                    <a:pt x="70" y="3445"/>
                  </a:lnTo>
                  <a:lnTo>
                    <a:pt x="0" y="4693"/>
                  </a:lnTo>
                  <a:lnTo>
                    <a:pt x="0" y="16907"/>
                  </a:lnTo>
                  <a:lnTo>
                    <a:pt x="70" y="18155"/>
                  </a:lnTo>
                  <a:lnTo>
                    <a:pt x="267" y="19276"/>
                  </a:lnTo>
                  <a:lnTo>
                    <a:pt x="573" y="20226"/>
                  </a:lnTo>
                  <a:lnTo>
                    <a:pt x="969" y="20959"/>
                  </a:lnTo>
                  <a:lnTo>
                    <a:pt x="1437" y="21432"/>
                  </a:lnTo>
                  <a:lnTo>
                    <a:pt x="1957" y="21600"/>
                  </a:lnTo>
                  <a:lnTo>
                    <a:pt x="19643" y="21600"/>
                  </a:lnTo>
                  <a:lnTo>
                    <a:pt x="20163" y="21432"/>
                  </a:lnTo>
                  <a:lnTo>
                    <a:pt x="20631" y="20959"/>
                  </a:lnTo>
                  <a:lnTo>
                    <a:pt x="21027" y="20226"/>
                  </a:lnTo>
                  <a:lnTo>
                    <a:pt x="21333" y="19276"/>
                  </a:lnTo>
                  <a:lnTo>
                    <a:pt x="21530" y="18155"/>
                  </a:lnTo>
                  <a:lnTo>
                    <a:pt x="21600" y="16907"/>
                  </a:lnTo>
                  <a:lnTo>
                    <a:pt x="21600" y="4693"/>
                  </a:lnTo>
                  <a:lnTo>
                    <a:pt x="21530" y="3445"/>
                  </a:lnTo>
                  <a:lnTo>
                    <a:pt x="21333" y="2324"/>
                  </a:lnTo>
                  <a:lnTo>
                    <a:pt x="21027" y="1374"/>
                  </a:lnTo>
                  <a:lnTo>
                    <a:pt x="20631" y="641"/>
                  </a:lnTo>
                  <a:lnTo>
                    <a:pt x="20163" y="168"/>
                  </a:lnTo>
                  <a:lnTo>
                    <a:pt x="19643" y="0"/>
                  </a:lnTo>
                  <a:close/>
                </a:path>
              </a:pathLst>
            </a:custGeom>
            <a:solidFill>
              <a:srgbClr val="FFF4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5" name="Google Shape;1186;p19"/>
            <p:cNvSpPr/>
            <p:nvPr/>
          </p:nvSpPr>
          <p:spPr>
            <a:xfrm>
              <a:off x="0" y="0"/>
              <a:ext cx="2551709" cy="815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643" y="0"/>
                  </a:moveTo>
                  <a:lnTo>
                    <a:pt x="1957" y="0"/>
                  </a:lnTo>
                  <a:lnTo>
                    <a:pt x="1437" y="168"/>
                  </a:lnTo>
                  <a:lnTo>
                    <a:pt x="969" y="641"/>
                  </a:lnTo>
                  <a:lnTo>
                    <a:pt x="573" y="1374"/>
                  </a:lnTo>
                  <a:lnTo>
                    <a:pt x="267" y="2324"/>
                  </a:lnTo>
                  <a:lnTo>
                    <a:pt x="70" y="3445"/>
                  </a:lnTo>
                  <a:lnTo>
                    <a:pt x="0" y="4693"/>
                  </a:lnTo>
                  <a:lnTo>
                    <a:pt x="0" y="16907"/>
                  </a:lnTo>
                  <a:lnTo>
                    <a:pt x="70" y="18155"/>
                  </a:lnTo>
                  <a:lnTo>
                    <a:pt x="267" y="19276"/>
                  </a:lnTo>
                  <a:lnTo>
                    <a:pt x="573" y="20226"/>
                  </a:lnTo>
                  <a:lnTo>
                    <a:pt x="969" y="20959"/>
                  </a:lnTo>
                  <a:lnTo>
                    <a:pt x="1437" y="21432"/>
                  </a:lnTo>
                  <a:lnTo>
                    <a:pt x="1957" y="21600"/>
                  </a:lnTo>
                  <a:lnTo>
                    <a:pt x="19643" y="21600"/>
                  </a:lnTo>
                  <a:lnTo>
                    <a:pt x="20163" y="21432"/>
                  </a:lnTo>
                  <a:lnTo>
                    <a:pt x="20631" y="20959"/>
                  </a:lnTo>
                  <a:lnTo>
                    <a:pt x="21027" y="20226"/>
                  </a:lnTo>
                  <a:lnTo>
                    <a:pt x="21333" y="19276"/>
                  </a:lnTo>
                  <a:lnTo>
                    <a:pt x="21530" y="18155"/>
                  </a:lnTo>
                  <a:lnTo>
                    <a:pt x="21600" y="16907"/>
                  </a:lnTo>
                  <a:lnTo>
                    <a:pt x="21600" y="4693"/>
                  </a:lnTo>
                  <a:lnTo>
                    <a:pt x="21530" y="3445"/>
                  </a:lnTo>
                  <a:lnTo>
                    <a:pt x="21333" y="2324"/>
                  </a:lnTo>
                  <a:lnTo>
                    <a:pt x="21027" y="1374"/>
                  </a:lnTo>
                  <a:lnTo>
                    <a:pt x="20631" y="641"/>
                  </a:lnTo>
                  <a:lnTo>
                    <a:pt x="20163" y="168"/>
                  </a:lnTo>
                  <a:lnTo>
                    <a:pt x="19643" y="0"/>
                  </a:lnTo>
                  <a:close/>
                </a:path>
              </a:pathLst>
            </a:custGeom>
            <a:noFill/>
            <a:ln w="10100" cap="flat">
              <a:solidFill>
                <a:srgbClr val="BF5F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67" name="Google Shape;1187;p19"/>
          <p:cNvSpPr txBox="1"/>
          <p:nvPr/>
        </p:nvSpPr>
        <p:spPr>
          <a:xfrm>
            <a:off x="203823" y="1252994"/>
            <a:ext cx="2863148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defRPr b="1" sz="1200">
                <a:solidFill>
                  <a:srgbClr val="22373A"/>
                </a:solidFill>
              </a:defRPr>
            </a:lvl1pPr>
          </a:lstStyle>
          <a:p>
            <a:pPr/>
            <a:r>
              <a:t>Best-fit geometry:</a:t>
            </a:r>
          </a:p>
        </p:txBody>
      </p:sp>
      <p:grpSp>
        <p:nvGrpSpPr>
          <p:cNvPr id="270" name="Google Shape;1193;p19"/>
          <p:cNvGrpSpPr/>
          <p:nvPr/>
        </p:nvGrpSpPr>
        <p:grpSpPr>
          <a:xfrm>
            <a:off x="103263" y="2065696"/>
            <a:ext cx="2551709" cy="553060"/>
            <a:chOff x="0" y="0"/>
            <a:chExt cx="2551708" cy="553059"/>
          </a:xfrm>
        </p:grpSpPr>
        <p:sp>
          <p:nvSpPr>
            <p:cNvPr id="268" name="Google Shape;1194;p19"/>
            <p:cNvSpPr/>
            <p:nvPr/>
          </p:nvSpPr>
          <p:spPr>
            <a:xfrm>
              <a:off x="0" y="0"/>
              <a:ext cx="2551709" cy="553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643" y="0"/>
                  </a:moveTo>
                  <a:lnTo>
                    <a:pt x="1957" y="0"/>
                  </a:lnTo>
                  <a:lnTo>
                    <a:pt x="1437" y="247"/>
                  </a:lnTo>
                  <a:lnTo>
                    <a:pt x="969" y="945"/>
                  </a:lnTo>
                  <a:lnTo>
                    <a:pt x="573" y="2026"/>
                  </a:lnTo>
                  <a:lnTo>
                    <a:pt x="267" y="3426"/>
                  </a:lnTo>
                  <a:lnTo>
                    <a:pt x="70" y="5079"/>
                  </a:lnTo>
                  <a:lnTo>
                    <a:pt x="0" y="6918"/>
                  </a:lnTo>
                  <a:lnTo>
                    <a:pt x="0" y="14682"/>
                  </a:lnTo>
                  <a:lnTo>
                    <a:pt x="70" y="16521"/>
                  </a:lnTo>
                  <a:lnTo>
                    <a:pt x="267" y="18174"/>
                  </a:lnTo>
                  <a:lnTo>
                    <a:pt x="573" y="19574"/>
                  </a:lnTo>
                  <a:lnTo>
                    <a:pt x="969" y="20655"/>
                  </a:lnTo>
                  <a:lnTo>
                    <a:pt x="1437" y="21353"/>
                  </a:lnTo>
                  <a:lnTo>
                    <a:pt x="1957" y="21600"/>
                  </a:lnTo>
                  <a:lnTo>
                    <a:pt x="19643" y="21600"/>
                  </a:lnTo>
                  <a:lnTo>
                    <a:pt x="20163" y="21353"/>
                  </a:lnTo>
                  <a:lnTo>
                    <a:pt x="20631" y="20655"/>
                  </a:lnTo>
                  <a:lnTo>
                    <a:pt x="21027" y="19574"/>
                  </a:lnTo>
                  <a:lnTo>
                    <a:pt x="21333" y="18174"/>
                  </a:lnTo>
                  <a:lnTo>
                    <a:pt x="21530" y="16521"/>
                  </a:lnTo>
                  <a:lnTo>
                    <a:pt x="21600" y="14682"/>
                  </a:lnTo>
                  <a:lnTo>
                    <a:pt x="21600" y="6918"/>
                  </a:lnTo>
                  <a:lnTo>
                    <a:pt x="21530" y="5079"/>
                  </a:lnTo>
                  <a:lnTo>
                    <a:pt x="21333" y="3426"/>
                  </a:lnTo>
                  <a:lnTo>
                    <a:pt x="21027" y="2026"/>
                  </a:lnTo>
                  <a:lnTo>
                    <a:pt x="20631" y="945"/>
                  </a:lnTo>
                  <a:lnTo>
                    <a:pt x="20163" y="247"/>
                  </a:lnTo>
                  <a:lnTo>
                    <a:pt x="19643" y="0"/>
                  </a:lnTo>
                  <a:close/>
                </a:path>
              </a:pathLst>
            </a:custGeom>
            <a:solidFill>
              <a:srgbClr val="EDED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9" name="Google Shape;1195;p19"/>
            <p:cNvSpPr/>
            <p:nvPr/>
          </p:nvSpPr>
          <p:spPr>
            <a:xfrm>
              <a:off x="0" y="0"/>
              <a:ext cx="2551709" cy="553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643" y="0"/>
                  </a:moveTo>
                  <a:lnTo>
                    <a:pt x="1957" y="0"/>
                  </a:lnTo>
                  <a:lnTo>
                    <a:pt x="1437" y="247"/>
                  </a:lnTo>
                  <a:lnTo>
                    <a:pt x="969" y="945"/>
                  </a:lnTo>
                  <a:lnTo>
                    <a:pt x="573" y="2026"/>
                  </a:lnTo>
                  <a:lnTo>
                    <a:pt x="267" y="3426"/>
                  </a:lnTo>
                  <a:lnTo>
                    <a:pt x="70" y="5079"/>
                  </a:lnTo>
                  <a:lnTo>
                    <a:pt x="0" y="6918"/>
                  </a:lnTo>
                  <a:lnTo>
                    <a:pt x="0" y="14682"/>
                  </a:lnTo>
                  <a:lnTo>
                    <a:pt x="70" y="16521"/>
                  </a:lnTo>
                  <a:lnTo>
                    <a:pt x="267" y="18174"/>
                  </a:lnTo>
                  <a:lnTo>
                    <a:pt x="573" y="19574"/>
                  </a:lnTo>
                  <a:lnTo>
                    <a:pt x="969" y="20655"/>
                  </a:lnTo>
                  <a:lnTo>
                    <a:pt x="1437" y="21353"/>
                  </a:lnTo>
                  <a:lnTo>
                    <a:pt x="1957" y="21600"/>
                  </a:lnTo>
                  <a:lnTo>
                    <a:pt x="19643" y="21600"/>
                  </a:lnTo>
                  <a:lnTo>
                    <a:pt x="20163" y="21353"/>
                  </a:lnTo>
                  <a:lnTo>
                    <a:pt x="20631" y="20655"/>
                  </a:lnTo>
                  <a:lnTo>
                    <a:pt x="21027" y="19574"/>
                  </a:lnTo>
                  <a:lnTo>
                    <a:pt x="21333" y="18174"/>
                  </a:lnTo>
                  <a:lnTo>
                    <a:pt x="21530" y="16521"/>
                  </a:lnTo>
                  <a:lnTo>
                    <a:pt x="21600" y="14682"/>
                  </a:lnTo>
                  <a:lnTo>
                    <a:pt x="21600" y="6918"/>
                  </a:lnTo>
                  <a:lnTo>
                    <a:pt x="21530" y="5079"/>
                  </a:lnTo>
                  <a:lnTo>
                    <a:pt x="21333" y="3426"/>
                  </a:lnTo>
                  <a:lnTo>
                    <a:pt x="21027" y="2026"/>
                  </a:lnTo>
                  <a:lnTo>
                    <a:pt x="20631" y="945"/>
                  </a:lnTo>
                  <a:lnTo>
                    <a:pt x="20163" y="247"/>
                  </a:lnTo>
                  <a:lnTo>
                    <a:pt x="19643" y="0"/>
                  </a:lnTo>
                  <a:close/>
                </a:path>
              </a:pathLst>
            </a:custGeom>
            <a:noFill/>
            <a:ln w="10100" cap="flat">
              <a:solidFill>
                <a:srgbClr val="00007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71" name="Google Shape;1196;p19"/>
          <p:cNvSpPr txBox="1"/>
          <p:nvPr/>
        </p:nvSpPr>
        <p:spPr>
          <a:xfrm>
            <a:off x="272638" y="2119702"/>
            <a:ext cx="2090692" cy="604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defRPr b="1" sz="1200">
                <a:solidFill>
                  <a:srgbClr val="22373A"/>
                </a:solidFill>
              </a:defRPr>
            </a:pPr>
            <a:r>
              <a:t>Phase-independent PD: </a:t>
            </a:r>
            <a14:m>
              <m:oMath>
                <m:r>
                  <a:rPr xmlns:a="http://schemas.openxmlformats.org/drawingml/2006/main" sz="14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6.1</m:t>
                </m:r>
                <m:r>
                  <a:rPr xmlns:a="http://schemas.openxmlformats.org/drawingml/2006/main" sz="14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±</m:t>
                </m:r>
                <m:r>
                  <a:rPr xmlns:a="http://schemas.openxmlformats.org/drawingml/2006/main" sz="14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1.1</m:t>
                </m:r>
                <m:r>
                  <a:rPr xmlns:a="http://schemas.openxmlformats.org/drawingml/2006/main" sz="14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%</m:t>
                </m:r>
              </m:oMath>
            </a14:m>
          </a:p>
        </p:txBody>
      </p:sp>
      <p:grpSp>
        <p:nvGrpSpPr>
          <p:cNvPr id="277" name="Google Shape;1197;p19"/>
          <p:cNvGrpSpPr/>
          <p:nvPr/>
        </p:nvGrpSpPr>
        <p:grpSpPr>
          <a:xfrm>
            <a:off x="110131" y="2674334"/>
            <a:ext cx="2512696" cy="402736"/>
            <a:chOff x="0" y="0"/>
            <a:chExt cx="2512695" cy="402734"/>
          </a:xfrm>
        </p:grpSpPr>
        <p:grpSp>
          <p:nvGrpSpPr>
            <p:cNvPr id="275" name="Google Shape;1198;p19"/>
            <p:cNvGrpSpPr/>
            <p:nvPr/>
          </p:nvGrpSpPr>
          <p:grpSpPr>
            <a:xfrm>
              <a:off x="-1" y="0"/>
              <a:ext cx="2512697" cy="402735"/>
              <a:chOff x="0" y="0"/>
              <a:chExt cx="2512695" cy="402734"/>
            </a:xfrm>
          </p:grpSpPr>
          <p:sp>
            <p:nvSpPr>
              <p:cNvPr id="272" name="Shape"/>
              <p:cNvSpPr/>
              <p:nvPr/>
            </p:nvSpPr>
            <p:spPr>
              <a:xfrm>
                <a:off x="8950" y="0"/>
                <a:ext cx="2494795" cy="4027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911" y="0"/>
                    </a:moveTo>
                    <a:lnTo>
                      <a:pt x="1689" y="0"/>
                    </a:lnTo>
                    <a:lnTo>
                      <a:pt x="1151" y="577"/>
                    </a:lnTo>
                    <a:lnTo>
                      <a:pt x="684" y="2185"/>
                    </a:lnTo>
                    <a:lnTo>
                      <a:pt x="316" y="4636"/>
                    </a:lnTo>
                    <a:lnTo>
                      <a:pt x="74" y="7745"/>
                    </a:lnTo>
                    <a:lnTo>
                      <a:pt x="0" y="10800"/>
                    </a:lnTo>
                    <a:lnTo>
                      <a:pt x="74" y="13855"/>
                    </a:lnTo>
                    <a:lnTo>
                      <a:pt x="316" y="16964"/>
                    </a:lnTo>
                    <a:lnTo>
                      <a:pt x="684" y="19415"/>
                    </a:lnTo>
                    <a:lnTo>
                      <a:pt x="1151" y="21023"/>
                    </a:lnTo>
                    <a:lnTo>
                      <a:pt x="1689" y="21600"/>
                    </a:lnTo>
                    <a:lnTo>
                      <a:pt x="19911" y="21600"/>
                    </a:lnTo>
                    <a:lnTo>
                      <a:pt x="20449" y="21023"/>
                    </a:lnTo>
                    <a:lnTo>
                      <a:pt x="20916" y="19415"/>
                    </a:lnTo>
                    <a:lnTo>
                      <a:pt x="21284" y="16964"/>
                    </a:lnTo>
                    <a:lnTo>
                      <a:pt x="21526" y="13855"/>
                    </a:lnTo>
                    <a:lnTo>
                      <a:pt x="21600" y="10800"/>
                    </a:lnTo>
                    <a:lnTo>
                      <a:pt x="21526" y="7745"/>
                    </a:lnTo>
                    <a:lnTo>
                      <a:pt x="21284" y="4636"/>
                    </a:lnTo>
                    <a:lnTo>
                      <a:pt x="20916" y="2185"/>
                    </a:lnTo>
                    <a:lnTo>
                      <a:pt x="20449" y="577"/>
                    </a:lnTo>
                    <a:lnTo>
                      <a:pt x="19911" y="0"/>
                    </a:lnTo>
                    <a:close/>
                  </a:path>
                </a:pathLst>
              </a:cu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73" name="Triangle"/>
              <p:cNvSpPr/>
              <p:nvPr/>
            </p:nvSpPr>
            <p:spPr>
              <a:xfrm>
                <a:off x="0" y="191591"/>
                <a:ext cx="16436" cy="19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108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74" name="Triangle"/>
              <p:cNvSpPr/>
              <p:nvPr/>
            </p:nvSpPr>
            <p:spPr>
              <a:xfrm>
                <a:off x="2496259" y="191591"/>
                <a:ext cx="16437" cy="19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10801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276" name="Google Shape;1199;p19"/>
            <p:cNvSpPr/>
            <p:nvPr/>
          </p:nvSpPr>
          <p:spPr>
            <a:xfrm>
              <a:off x="7609" y="0"/>
              <a:ext cx="2497727" cy="402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901" y="0"/>
                  </a:moveTo>
                  <a:lnTo>
                    <a:pt x="1699" y="0"/>
                  </a:lnTo>
                  <a:lnTo>
                    <a:pt x="1162" y="577"/>
                  </a:lnTo>
                  <a:lnTo>
                    <a:pt x="696" y="2185"/>
                  </a:lnTo>
                  <a:lnTo>
                    <a:pt x="328" y="4636"/>
                  </a:lnTo>
                  <a:lnTo>
                    <a:pt x="87" y="7745"/>
                  </a:lnTo>
                  <a:lnTo>
                    <a:pt x="0" y="11324"/>
                  </a:lnTo>
                  <a:lnTo>
                    <a:pt x="0" y="10276"/>
                  </a:lnTo>
                  <a:lnTo>
                    <a:pt x="87" y="13855"/>
                  </a:lnTo>
                  <a:lnTo>
                    <a:pt x="328" y="16964"/>
                  </a:lnTo>
                  <a:lnTo>
                    <a:pt x="696" y="19415"/>
                  </a:lnTo>
                  <a:lnTo>
                    <a:pt x="1162" y="21023"/>
                  </a:lnTo>
                  <a:lnTo>
                    <a:pt x="1699" y="21600"/>
                  </a:lnTo>
                  <a:lnTo>
                    <a:pt x="19901" y="21600"/>
                  </a:lnTo>
                  <a:lnTo>
                    <a:pt x="20438" y="21023"/>
                  </a:lnTo>
                  <a:lnTo>
                    <a:pt x="20904" y="19415"/>
                  </a:lnTo>
                  <a:lnTo>
                    <a:pt x="21272" y="16964"/>
                  </a:lnTo>
                  <a:lnTo>
                    <a:pt x="21513" y="13855"/>
                  </a:lnTo>
                  <a:lnTo>
                    <a:pt x="21600" y="10276"/>
                  </a:lnTo>
                  <a:lnTo>
                    <a:pt x="21600" y="11324"/>
                  </a:lnTo>
                  <a:lnTo>
                    <a:pt x="21513" y="7745"/>
                  </a:lnTo>
                  <a:lnTo>
                    <a:pt x="21272" y="4636"/>
                  </a:lnTo>
                  <a:lnTo>
                    <a:pt x="20904" y="2185"/>
                  </a:lnTo>
                  <a:lnTo>
                    <a:pt x="20438" y="577"/>
                  </a:lnTo>
                  <a:lnTo>
                    <a:pt x="19901" y="0"/>
                  </a:lnTo>
                  <a:close/>
                </a:path>
              </a:pathLst>
            </a:custGeom>
            <a:noFill/>
            <a:ln w="9525" cap="flat">
              <a:solidFill>
                <a:srgbClr val="D1D1D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78" name="Google Shape;1200;p19"/>
          <p:cNvSpPr txBox="1"/>
          <p:nvPr/>
        </p:nvSpPr>
        <p:spPr>
          <a:xfrm>
            <a:off x="253537" y="2700394"/>
            <a:ext cx="1654811" cy="350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defRPr sz="1200">
                <a:solidFill>
                  <a:srgbClr val="22373A"/>
                </a:solidFill>
              </a:defRPr>
            </a:lvl1pPr>
          </a:lstStyle>
          <a:p>
            <a:pPr/>
            <a:r>
              <a:t>Intermediate viewing geometry</a:t>
            </a:r>
          </a:p>
        </p:txBody>
      </p:sp>
      <p:pic>
        <p:nvPicPr>
          <p:cNvPr id="279" name="fig7.pdf" descr="fig7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1637" y="13927"/>
            <a:ext cx="3106943" cy="3183093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Equation"/>
          <p:cNvSpPr txBox="1"/>
          <p:nvPr/>
        </p:nvSpPr>
        <p:spPr>
          <a:xfrm>
            <a:off x="171211" y="1492386"/>
            <a:ext cx="899663" cy="20708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1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sub>
                  </m:sSub>
                  <m:r>
                    <a:rPr xmlns:a="http://schemas.openxmlformats.org/drawingml/2006/main" sz="1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a:rPr xmlns:a="http://schemas.openxmlformats.org/drawingml/2006/main" sz="1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e>
                      <m:r>
                        <a:rPr xmlns:a="http://schemas.openxmlformats.org/drawingml/2006/main" sz="1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χ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1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sub>
                  </m:sSub>
                  <m:r>
                    <a:rPr xmlns:a="http://schemas.openxmlformats.org/drawingml/2006/main" sz="1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e>
                      <m:r>
                        <a:rPr xmlns:a="http://schemas.openxmlformats.org/drawingml/2006/main" sz="1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</m:e>
                    <m:sub>
                      <m:r>
                        <a:rPr xmlns:a="http://schemas.openxmlformats.org/drawingml/2006/main" sz="1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sub>
                  </m:sSub>
                  <m:r>
                    <a:rPr xmlns:a="http://schemas.openxmlformats.org/drawingml/2006/main" sz="1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1500"/>
          </a:p>
        </p:txBody>
      </p:sp>
      <p:sp>
        <p:nvSpPr>
          <p:cNvPr id="281" name="Equation"/>
          <p:cNvSpPr txBox="1"/>
          <p:nvPr/>
        </p:nvSpPr>
        <p:spPr>
          <a:xfrm>
            <a:off x="143793" y="1726412"/>
            <a:ext cx="2470649" cy="20307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/>
            </a:pPr>
            <a14:m>
              <m:oMathPara>
                <m:oMathParaPr>
                  <m:jc m:val="centerGroup"/>
                </m:oMathParaPr>
                <m:oMath>
                  <m:d>
                    <m:dPr>
                      <m:ctrlPr>
                        <a:rPr xmlns:a="http://schemas.openxmlformats.org/drawingml/2006/main"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sSubSup>
                        <m:e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144</m:t>
                          </m:r>
                        </m:e>
                        <m:sub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-</m:t>
                          </m:r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15</m:t>
                          </m:r>
                        </m:sub>
                        <m:sup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p>
                      </m:sSubSup>
                      <m:sSup>
                        <m:e/>
                        <m:sup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  <m:r>
                        <a:rPr xmlns:a="http://schemas.openxmlformats.org/drawingml/2006/main"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e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49</m:t>
                          </m:r>
                        </m:e>
                        <m:sub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-</m:t>
                          </m:r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18</m:t>
                          </m:r>
                        </m:sub>
                        <m:sup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sup>
                      </m:sSubSup>
                      <m:sSup>
                        <m:e/>
                        <m:sup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  <m:r>
                        <a:rPr xmlns:a="http://schemas.openxmlformats.org/drawingml/2006/main"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e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138</m:t>
                          </m:r>
                        </m:e>
                        <m:sub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-</m:t>
                          </m:r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  <m:sup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bSup>
                      <m:sSup>
                        <m:e/>
                        <m:sup>
                          <m:r>
                            <a:rPr xmlns:a="http://schemas.openxmlformats.org/drawingml/2006/main" sz="1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p>
                      </m:sSup>
                      <m:r>
                        <a:rPr xmlns:a="http://schemas.openxmlformats.org/drawingml/2006/main"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0.76</m:t>
                      </m:r>
                      <m:r>
                        <a:rPr xmlns:a="http://schemas.openxmlformats.org/drawingml/2006/main"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xmlns:a="http://schemas.openxmlformats.org/drawingml/2006/main"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0.02</m:t>
                      </m:r>
                    </m:e>
                  </m:d>
                </m:oMath>
              </m:oMathPara>
            </a14:m>
            <a:endParaRPr sz="130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5300;p20"/>
          <p:cNvSpPr txBox="1"/>
          <p:nvPr>
            <p:ph type="ctrTitle"/>
          </p:nvPr>
        </p:nvSpPr>
        <p:spPr>
          <a:xfrm>
            <a:off x="122769" y="76375"/>
            <a:ext cx="3036602" cy="243001"/>
          </a:xfrm>
          <a:prstGeom prst="rect">
            <a:avLst/>
          </a:prstGeom>
        </p:spPr>
        <p:txBody>
          <a:bodyPr/>
          <a:lstStyle>
            <a:lvl1pPr indent="10922" defTabSz="786384">
              <a:defRPr sz="1634"/>
            </a:lvl1pPr>
          </a:lstStyle>
          <a:p>
            <a:pPr/>
            <a:r>
              <a:t>Summary</a:t>
            </a:r>
          </a:p>
        </p:txBody>
      </p:sp>
      <p:sp>
        <p:nvSpPr>
          <p:cNvPr id="284" name="Google Shape;5301;p20"/>
          <p:cNvSpPr txBox="1"/>
          <p:nvPr/>
        </p:nvSpPr>
        <p:spPr>
          <a:xfrm>
            <a:off x="413409" y="502503"/>
            <a:ext cx="4703447" cy="10275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241934">
              <a:defRPr b="1">
                <a:solidFill>
                  <a:srgbClr val="22373A"/>
                </a:solidFill>
              </a:defRPr>
            </a:pPr>
            <a:r>
              <a:t>First X-ray polarization detection from 4U 1954+319</a:t>
            </a:r>
          </a:p>
          <a:p>
            <a:pPr/>
          </a:p>
          <a:p>
            <a:pPr marL="222250" indent="-209550">
              <a:buClr>
                <a:srgbClr val="007200"/>
              </a:buClr>
              <a:buSzPts val="1200"/>
              <a:buFont typeface="Helvetica"/>
              <a:buChar char="►"/>
              <a:defRPr b="1" sz="1200">
                <a:solidFill>
                  <a:srgbClr val="22373A"/>
                </a:solidFill>
              </a:defRPr>
            </a:pPr>
            <a:r>
              <a:t>Phase-resolved detection</a:t>
            </a:r>
          </a:p>
          <a:p>
            <a:pPr indent="223520">
              <a:spcBef>
                <a:spcPts val="300"/>
              </a:spcBef>
              <a:defRPr sz="1100">
                <a:solidFill>
                  <a:srgbClr val="22373A"/>
                </a:solidFill>
              </a:defRPr>
            </a:pPr>
            <a:r>
              <a:t>At pulse maximum, </a:t>
            </a:r>
            <a:r>
              <a:rPr i="1"/>
              <a:t>ϕ </a:t>
            </a:r>
            <a:r>
              <a:t>= 0</a:t>
            </a:r>
            <a:r>
              <a:rPr i="1"/>
              <a:t>.</a:t>
            </a:r>
            <a:r>
              <a:t>250–0</a:t>
            </a:r>
            <a:r>
              <a:rPr i="1"/>
              <a:t>.</a:t>
            </a:r>
            <a:r>
              <a:t>375: </a:t>
            </a:r>
          </a:p>
          <a:p>
            <a:pPr indent="223520">
              <a:spcBef>
                <a:spcPts val="300"/>
              </a:spcBef>
              <a:defRPr sz="1100">
                <a:solidFill>
                  <a:srgbClr val="22373A"/>
                </a:solidFill>
              </a:defRPr>
            </a:pPr>
            <a14:m>
              <m:oMathPara>
                <m:oMathParaPr>
                  <m:jc m:val="left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130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PD</m:t>
                  </m:r>
                  <m:r>
                    <a:rPr xmlns:a="http://schemas.openxmlformats.org/drawingml/2006/main" sz="130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10.2</m:t>
                      </m:r>
                    </m:e>
                    <m:sub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3.0</m:t>
                      </m:r>
                    </m:sub>
                    <m:sup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3.1</m:t>
                      </m:r>
                    </m:sup>
                  </m:sSubSup>
                  <m:r>
                    <a:rPr xmlns:a="http://schemas.openxmlformats.org/drawingml/2006/main" sz="130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%</m:t>
                  </m:r>
                  <m:r>
                    <a:rPr xmlns:a="http://schemas.openxmlformats.org/drawingml/2006/main" sz="130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m:rPr>
                      <m:sty m:val="p"/>
                    </m:rPr>
                    <a:rPr xmlns:a="http://schemas.openxmlformats.org/drawingml/2006/main" sz="130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PA</m:t>
                  </m:r>
                  <m:r>
                    <a:rPr xmlns:a="http://schemas.openxmlformats.org/drawingml/2006/main" sz="130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=</m:t>
                  </m:r>
                  <m:sSup>
                    <m:e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83</m:t>
                      </m:r>
                    </m:e>
                    <m:sup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</m:sup>
                  </m:sSup>
                  <m:r>
                    <a:rPr xmlns:a="http://schemas.openxmlformats.org/drawingml/2006/main" sz="130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±</m:t>
                  </m:r>
                  <m:sSup>
                    <m:e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9</m:t>
                      </m:r>
                    </m:e>
                    <m:sup>
                      <m:r>
                        <a:rPr xmlns:a="http://schemas.openxmlformats.org/drawingml/2006/main" sz="130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</m:sup>
                  </m:sSup>
                </m:oMath>
              </m:oMathPara>
            </a14:m>
          </a:p>
        </p:txBody>
      </p:sp>
      <p:sp>
        <p:nvSpPr>
          <p:cNvPr id="285" name="Google Shape;5304;p20"/>
          <p:cNvSpPr txBox="1"/>
          <p:nvPr/>
        </p:nvSpPr>
        <p:spPr>
          <a:xfrm>
            <a:off x="388009" y="1662203"/>
            <a:ext cx="4576447" cy="72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47650" indent="-209550">
              <a:buClr>
                <a:srgbClr val="CC6600"/>
              </a:buClr>
              <a:buSzPts val="1200"/>
              <a:buFont typeface="Helvetica"/>
              <a:buChar char="►"/>
              <a:defRPr b="1" sz="1200">
                <a:solidFill>
                  <a:srgbClr val="22373A"/>
                </a:solidFill>
              </a:defRPr>
            </a:pPr>
            <a:r>
              <a:t>PA swing</a:t>
            </a:r>
          </a:p>
          <a:p>
            <a:pPr indent="248920">
              <a:spcBef>
                <a:spcPts val="300"/>
              </a:spcBef>
              <a:defRPr sz="1100">
                <a:solidFill>
                  <a:srgbClr val="22373A"/>
                </a:solidFill>
              </a:defRPr>
            </a:pPr>
            <a:r>
              <a:t>The polarization angle rotates smoothly across the pulse by</a:t>
            </a:r>
            <a:r>
              <a:rPr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>
                <a:latin typeface="Lucida Sans"/>
                <a:ea typeface="Lucida Sans"/>
                <a:cs typeface="Lucida Sans"/>
                <a:sym typeface="Lucida Sans"/>
              </a:rPr>
              <a:t>≈ </a:t>
            </a:r>
            <a:r>
              <a:t>150</a:t>
            </a:r>
            <a:r>
              <a:rPr baseline="30000" i="1" sz="1200"/>
              <a:t>◦</a:t>
            </a:r>
            <a:r>
              <a:t>.</a:t>
            </a:r>
          </a:p>
          <a:p>
            <a:pPr marL="247650" indent="-209550">
              <a:spcBef>
                <a:spcPts val="1000"/>
              </a:spcBef>
              <a:buClr>
                <a:srgbClr val="0000A5"/>
              </a:buClr>
              <a:buSzPts val="1200"/>
              <a:buFont typeface="Helvetica"/>
              <a:buChar char="►"/>
              <a:defRPr b="1" sz="1200">
                <a:solidFill>
                  <a:srgbClr val="22373A"/>
                </a:solidFill>
              </a:defRPr>
            </a:pPr>
            <a:r>
              <a:t>Preferred RVM geometry:</a:t>
            </a:r>
          </a:p>
        </p:txBody>
      </p:sp>
      <p:sp>
        <p:nvSpPr>
          <p:cNvPr id="286" name="Google Shape;5305;p20"/>
          <p:cNvSpPr txBox="1"/>
          <p:nvPr/>
        </p:nvSpPr>
        <p:spPr>
          <a:xfrm>
            <a:off x="388009" y="2413920"/>
            <a:ext cx="3295017" cy="735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ts val="800"/>
              </a:spcBef>
              <a:defRPr b="1" sz="1200">
                <a:solidFill>
                  <a:srgbClr val="22373A"/>
                </a:solidFill>
              </a:defRPr>
            </a:pPr>
            <a14:m>
              <m:oMathPara>
                <m:oMathParaPr>
                  <m:jc m:val="left"/>
                </m:oMathParaPr>
                <m:oMath>
                  <m:sSub>
                    <m:e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sub>
                  </m:sSub>
                  <m:r>
                    <a:rPr xmlns:a="http://schemas.openxmlformats.org/drawingml/2006/main" sz="145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144</m:t>
                      </m:r>
                    </m:e>
                    <m:sub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15</m:t>
                      </m:r>
                    </m:sub>
                    <m:sup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14</m:t>
                      </m:r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</m:sup>
                  </m:sSubSup>
                  <m:r>
                    <a:rPr xmlns:a="http://schemas.openxmlformats.org/drawingml/2006/main" sz="145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45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a:rPr xmlns:a="http://schemas.openxmlformats.org/drawingml/2006/main" sz="1450" i="1">
                      <a:solidFill>
                        <a:srgbClr val="22373A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49</m:t>
                      </m:r>
                    </m:e>
                    <m:sub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18</m:t>
                      </m:r>
                    </m:sub>
                    <m:sup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16</m:t>
                      </m:r>
                      <m:r>
                        <a:rPr xmlns:a="http://schemas.openxmlformats.org/drawingml/2006/main" sz="1450" i="1">
                          <a:solidFill>
                            <a:srgbClr val="22373A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</m:sup>
                  </m:sSubSup>
                </m:oMath>
              </m:oMathPara>
            </a14:m>
          </a:p>
          <a:p>
            <a:pPr marL="247650" indent="-209550">
              <a:spcBef>
                <a:spcPts val="800"/>
              </a:spcBef>
              <a:buClr>
                <a:srgbClr val="85002C"/>
              </a:buClr>
              <a:buSzPts val="1200"/>
              <a:buFont typeface="Helvetica"/>
              <a:buChar char="►"/>
              <a:defRPr b="1" sz="1200">
                <a:solidFill>
                  <a:srgbClr val="22373A"/>
                </a:solidFill>
              </a:defRPr>
            </a:pPr>
            <a:r>
              <a:t>Phase-independent polarization</a:t>
            </a:r>
          </a:p>
          <a:p>
            <a:pPr indent="248920">
              <a:spcBef>
                <a:spcPts val="300"/>
              </a:spcBef>
              <a:defRPr sz="1100">
                <a:solidFill>
                  <a:srgbClr val="22373A"/>
                </a:solidFill>
              </a:defRPr>
            </a:pPr>
            <a:r>
              <a:t>Accounting for PA rotation gives </a:t>
            </a:r>
            <a:r>
              <a:rPr>
                <a:latin typeface="Calibri"/>
                <a:ea typeface="Calibri"/>
                <a:cs typeface="Calibri"/>
                <a:sym typeface="Calibri"/>
              </a:rPr>
              <a:t>PD </a:t>
            </a:r>
            <a:r>
              <a:t>= 6</a:t>
            </a:r>
            <a:r>
              <a:rPr i="1"/>
              <a:t>.</a:t>
            </a:r>
            <a:r>
              <a:t>1 </a:t>
            </a:r>
            <a:r>
              <a:rPr>
                <a:latin typeface="Lucida Sans"/>
                <a:ea typeface="Lucida Sans"/>
                <a:cs typeface="Lucida Sans"/>
                <a:sym typeface="Lucida Sans"/>
              </a:rPr>
              <a:t>± </a:t>
            </a:r>
            <a:r>
              <a:t>1</a:t>
            </a:r>
            <a:r>
              <a:rPr i="1"/>
              <a:t>.</a:t>
            </a:r>
            <a:r>
              <a:t>1%.</a:t>
            </a:r>
          </a:p>
        </p:txBody>
      </p:sp>
      <p:sp>
        <p:nvSpPr>
          <p:cNvPr id="287" name="Google Shape;5306;p20"/>
          <p:cNvSpPr txBox="1"/>
          <p:nvPr/>
        </p:nvSpPr>
        <p:spPr>
          <a:xfrm>
            <a:off x="5538532" y="3003164"/>
            <a:ext cx="1333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defRPr sz="800">
                <a:solidFill>
                  <a:srgbClr val="22373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13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5311;p21"/>
          <p:cNvSpPr txBox="1"/>
          <p:nvPr>
            <p:ph type="ctrTitle"/>
          </p:nvPr>
        </p:nvSpPr>
        <p:spPr>
          <a:xfrm>
            <a:off x="122769" y="76374"/>
            <a:ext cx="3036602" cy="184802"/>
          </a:xfrm>
          <a:prstGeom prst="rect">
            <a:avLst/>
          </a:prstGeom>
        </p:spPr>
        <p:txBody>
          <a:bodyPr/>
          <a:lstStyle/>
          <a:p>
            <a:pPr defTabSz="658368">
              <a:defRPr sz="1368"/>
            </a:pPr>
          </a:p>
        </p:txBody>
      </p:sp>
      <p:sp>
        <p:nvSpPr>
          <p:cNvPr id="290" name="Google Shape;5312;p21"/>
          <p:cNvSpPr txBox="1"/>
          <p:nvPr>
            <p:ph type="subTitle" sz="quarter" idx="1"/>
          </p:nvPr>
        </p:nvSpPr>
        <p:spPr>
          <a:xfrm>
            <a:off x="922399" y="1299174"/>
            <a:ext cx="3921001" cy="646501"/>
          </a:xfrm>
          <a:prstGeom prst="rect">
            <a:avLst/>
          </a:prstGeom>
        </p:spPr>
        <p:txBody>
          <a:bodyPr/>
          <a:lstStyle>
            <a:lvl1pPr marL="0" algn="ctr">
              <a:defRPr sz="4200"/>
            </a:lvl1pPr>
          </a:lstStyle>
          <a:p>
            <a:pPr/>
            <a:r>
              <a:t>THANK YOU!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5317;p22"/>
          <p:cNvSpPr txBox="1"/>
          <p:nvPr>
            <p:ph type="ctrTitle"/>
          </p:nvPr>
        </p:nvSpPr>
        <p:spPr>
          <a:xfrm>
            <a:off x="122769" y="76374"/>
            <a:ext cx="3036602" cy="184802"/>
          </a:xfrm>
          <a:prstGeom prst="rect">
            <a:avLst/>
          </a:prstGeom>
        </p:spPr>
        <p:txBody>
          <a:bodyPr/>
          <a:lstStyle>
            <a:lvl1pPr defTabSz="658368">
              <a:defRPr sz="1368"/>
            </a:lvl1pPr>
          </a:lstStyle>
          <a:p>
            <a:pPr/>
            <a:r>
              <a:t>EXTRA SLIDES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olarization direction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713231">
              <a:defRPr sz="1482"/>
            </a:lvl1pPr>
          </a:lstStyle>
          <a:p>
            <a:pPr/>
            <a:r>
              <a:t>Polarization direction</a:t>
            </a:r>
          </a:p>
        </p:txBody>
      </p:sp>
      <p:sp>
        <p:nvSpPr>
          <p:cNvPr id="295" name="Double-click to edit"/>
          <p:cNvSpPr txBox="1"/>
          <p:nvPr>
            <p:ph type="subTitle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 </a:t>
            </a:r>
          </a:p>
        </p:txBody>
      </p:sp>
      <p:pic>
        <p:nvPicPr>
          <p:cNvPr id="296" name="IXPE_AutoA.jpeg" descr="IXPE_AutoA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2852" y="646137"/>
            <a:ext cx="2816406" cy="21782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7" name="1-s2.0-S0927650521000670-gr12.jpg" descr="1-s2.0-S0927650521000670-gr12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71759" y="602759"/>
            <a:ext cx="2774050" cy="22649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fig6.pdf" descr="fig6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90633" y="211904"/>
            <a:ext cx="2784534" cy="28146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63;p8"/>
          <p:cNvSpPr txBox="1"/>
          <p:nvPr>
            <p:ph type="ctrTitle"/>
          </p:nvPr>
        </p:nvSpPr>
        <p:spPr>
          <a:xfrm>
            <a:off x="122781" y="76375"/>
            <a:ext cx="3687300" cy="258301"/>
          </a:xfrm>
          <a:prstGeom prst="rect">
            <a:avLst/>
          </a:prstGeom>
        </p:spPr>
        <p:txBody>
          <a:bodyPr/>
          <a:lstStyle>
            <a:lvl1pPr indent="11429" defTabSz="822959">
              <a:defRPr sz="1710"/>
            </a:lvl1pPr>
          </a:lstStyle>
          <a:p>
            <a:pPr/>
            <a:r>
              <a:t>Accreting X-ray pulsars</a:t>
            </a:r>
          </a:p>
        </p:txBody>
      </p:sp>
      <p:pic>
        <p:nvPicPr>
          <p:cNvPr id="90" name="Google Shape;64;p8" descr="Google Shape;64;p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2556"/>
            <a:ext cx="3092475" cy="2317442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Google Shape;65;p8"/>
          <p:cNvSpPr txBox="1"/>
          <p:nvPr/>
        </p:nvSpPr>
        <p:spPr>
          <a:xfrm>
            <a:off x="1341576" y="495582"/>
            <a:ext cx="4029602" cy="2162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defRPr b="1">
                <a:solidFill>
                  <a:srgbClr val="22373A"/>
                </a:solidFill>
              </a:defRPr>
            </a:pPr>
            <a:r>
              <a:t>A neutron star powered by accretion</a:t>
            </a:r>
          </a:p>
          <a:p>
            <a:pPr>
              <a:spcBef>
                <a:spcPts val="100"/>
              </a:spcBef>
            </a:pPr>
          </a:p>
          <a:p>
            <a:pPr marL="1812925" marR="48259" indent="-135889">
              <a:lnSpc>
                <a:spcPct val="117999"/>
              </a:lnSpc>
              <a:buClr>
                <a:srgbClr val="22373A"/>
              </a:buClr>
              <a:buSzPts val="1100"/>
              <a:buFont typeface="Arial"/>
              <a:buChar char="•"/>
              <a:defRPr sz="1100">
                <a:solidFill>
                  <a:srgbClr val="22373A"/>
                </a:solidFill>
              </a:defRPr>
            </a:pPr>
            <a:r>
              <a:t>Neutron star accreting matter from a companion.</a:t>
            </a:r>
          </a:p>
          <a:p>
            <a:pPr marL="1812925" marR="31115" indent="-135889">
              <a:lnSpc>
                <a:spcPct val="117999"/>
              </a:lnSpc>
              <a:spcBef>
                <a:spcPts val="900"/>
              </a:spcBef>
              <a:buClr>
                <a:srgbClr val="22373A"/>
              </a:buClr>
              <a:buSzPts val="1100"/>
              <a:buFont typeface="Arial"/>
              <a:buChar char="•"/>
              <a:defRPr sz="1100">
                <a:solidFill>
                  <a:srgbClr val="22373A"/>
                </a:solidFill>
              </a:defRPr>
            </a:pPr>
            <a:r>
              <a:t>Magnetic field channels the flow onto the poles.</a:t>
            </a:r>
          </a:p>
          <a:p>
            <a:pPr marL="1812925" marR="344170" indent="-135889">
              <a:lnSpc>
                <a:spcPct val="117999"/>
              </a:lnSpc>
              <a:spcBef>
                <a:spcPts val="900"/>
              </a:spcBef>
              <a:buClr>
                <a:srgbClr val="22373A"/>
              </a:buClr>
              <a:buSzPts val="1100"/>
              <a:buFont typeface="Arial"/>
              <a:buChar char="•"/>
              <a:defRPr sz="1100">
                <a:solidFill>
                  <a:srgbClr val="22373A"/>
                </a:solidFill>
              </a:defRPr>
            </a:pPr>
            <a:r>
              <a:t>Hot polar regions produce X-ray beams.</a:t>
            </a:r>
          </a:p>
          <a:p>
            <a:pPr marL="1812925" marR="5080" indent="-135889">
              <a:lnSpc>
                <a:spcPct val="117999"/>
              </a:lnSpc>
              <a:spcBef>
                <a:spcPts val="900"/>
              </a:spcBef>
              <a:buClr>
                <a:srgbClr val="22373A"/>
              </a:buClr>
              <a:buSzPts val="1100"/>
              <a:buFont typeface="Arial"/>
              <a:buChar char="•"/>
              <a:defRPr sz="1100">
                <a:solidFill>
                  <a:srgbClr val="22373A"/>
                </a:solidFill>
              </a:defRPr>
            </a:pPr>
            <a:r>
              <a:t>Rotation turns the beam into periodic pulsations.</a:t>
            </a:r>
          </a:p>
        </p:txBody>
      </p:sp>
      <p:sp>
        <p:nvSpPr>
          <p:cNvPr id="92" name="Google Shape;66;p8"/>
          <p:cNvSpPr txBox="1"/>
          <p:nvPr>
            <p:ph type="sldNum" sz="quarter" idx="4294967295"/>
          </p:nvPr>
        </p:nvSpPr>
        <p:spPr>
          <a:xfrm>
            <a:off x="5566905" y="3015307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5322;p23"/>
          <p:cNvSpPr txBox="1"/>
          <p:nvPr>
            <p:ph type="ctrTitle"/>
          </p:nvPr>
        </p:nvSpPr>
        <p:spPr>
          <a:xfrm>
            <a:off x="122769" y="76374"/>
            <a:ext cx="3036602" cy="184802"/>
          </a:xfrm>
          <a:prstGeom prst="rect">
            <a:avLst/>
          </a:prstGeom>
        </p:spPr>
        <p:txBody>
          <a:bodyPr/>
          <a:lstStyle/>
          <a:p>
            <a:pPr defTabSz="658368">
              <a:defRPr sz="1368"/>
            </a:pPr>
          </a:p>
        </p:txBody>
      </p:sp>
      <p:sp>
        <p:nvSpPr>
          <p:cNvPr id="302" name="Google Shape;5323;p23"/>
          <p:cNvSpPr txBox="1"/>
          <p:nvPr>
            <p:ph type="subTitle" sz="quarter" idx="1"/>
          </p:nvPr>
        </p:nvSpPr>
        <p:spPr>
          <a:xfrm>
            <a:off x="716521" y="612531"/>
            <a:ext cx="3977100" cy="215401"/>
          </a:xfrm>
          <a:prstGeom prst="rect">
            <a:avLst/>
          </a:prstGeom>
        </p:spPr>
        <p:txBody>
          <a:bodyPr/>
          <a:lstStyle/>
          <a:p>
            <a:pPr marL="0"/>
          </a:p>
        </p:txBody>
      </p:sp>
      <p:pic>
        <p:nvPicPr>
          <p:cNvPr id="303" name="extra.pngGoogle Shape;5324;p23" descr="extra.pngGoogle Shape;5324;p2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807" y="0"/>
            <a:ext cx="5768608" cy="32448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Double-click to edit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713231">
              <a:defRPr sz="1482"/>
            </a:pPr>
          </a:p>
        </p:txBody>
      </p:sp>
      <p:sp>
        <p:nvSpPr>
          <p:cNvPr id="306" name="Double-click to edit"/>
          <p:cNvSpPr txBox="1"/>
          <p:nvPr>
            <p:ph type="subTitle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307" name="Screenshot 2026-05-27 at 01.11.06.png" descr="Screenshot 2026-05-27 at 01.11.0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180" y="-1"/>
            <a:ext cx="5765801" cy="32522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71;p9"/>
          <p:cNvSpPr txBox="1"/>
          <p:nvPr>
            <p:ph type="ctrTitle"/>
          </p:nvPr>
        </p:nvSpPr>
        <p:spPr>
          <a:xfrm>
            <a:off x="122778" y="76374"/>
            <a:ext cx="5168102" cy="246302"/>
          </a:xfrm>
          <a:prstGeom prst="rect">
            <a:avLst/>
          </a:prstGeom>
        </p:spPr>
        <p:txBody>
          <a:bodyPr/>
          <a:lstStyle>
            <a:lvl1pPr defTabSz="786384">
              <a:defRPr sz="1634"/>
            </a:lvl1pPr>
          </a:lstStyle>
          <a:p>
            <a:pPr/>
            <a:r>
              <a:t>Pulsar’s pulse profile. Credit: NASA-GSFC</a:t>
            </a:r>
          </a:p>
        </p:txBody>
      </p:sp>
      <p:sp>
        <p:nvSpPr>
          <p:cNvPr id="95" name="Google Shape;72;p9"/>
          <p:cNvSpPr txBox="1"/>
          <p:nvPr>
            <p:ph type="subTitle" sz="quarter" idx="1"/>
          </p:nvPr>
        </p:nvSpPr>
        <p:spPr>
          <a:xfrm>
            <a:off x="716521" y="612531"/>
            <a:ext cx="3977100" cy="215401"/>
          </a:xfrm>
          <a:prstGeom prst="rect">
            <a:avLst/>
          </a:prstGeom>
        </p:spPr>
        <p:txBody>
          <a:bodyPr/>
          <a:lstStyle/>
          <a:p>
            <a:pPr marL="0"/>
          </a:p>
        </p:txBody>
      </p:sp>
      <p:pic>
        <p:nvPicPr>
          <p:cNvPr id="96" name="Lensing.1080_ProRes.gifGoogle Shape;73;p9" descr="Lensing.1080_ProRes.gifGoogle Shape;73;p9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71999"/>
            <a:ext cx="5765800" cy="28728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78;p10"/>
          <p:cNvSpPr txBox="1"/>
          <p:nvPr>
            <p:ph type="ctrTitle"/>
          </p:nvPr>
        </p:nvSpPr>
        <p:spPr>
          <a:xfrm>
            <a:off x="122769" y="76375"/>
            <a:ext cx="3036602" cy="243001"/>
          </a:xfrm>
          <a:prstGeom prst="rect">
            <a:avLst/>
          </a:prstGeom>
        </p:spPr>
        <p:txBody>
          <a:bodyPr/>
          <a:lstStyle>
            <a:lvl1pPr indent="10922" defTabSz="786384">
              <a:defRPr sz="1634"/>
            </a:lvl1pPr>
          </a:lstStyle>
          <a:p>
            <a:pPr/>
            <a:r>
              <a:t>Why X-ray polarimetry?</a:t>
            </a:r>
          </a:p>
        </p:txBody>
      </p:sp>
      <p:sp>
        <p:nvSpPr>
          <p:cNvPr id="99" name="Google Shape;79;p10"/>
          <p:cNvSpPr txBox="1"/>
          <p:nvPr/>
        </p:nvSpPr>
        <p:spPr>
          <a:xfrm>
            <a:off x="352174" y="488649"/>
            <a:ext cx="4634402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defRPr b="1">
                <a:solidFill>
                  <a:srgbClr val="22373A"/>
                </a:solidFill>
              </a:defRPr>
            </a:lvl1pPr>
          </a:lstStyle>
          <a:p>
            <a:pPr/>
            <a:r>
              <a:t>What defines observed pulse profiles?</a:t>
            </a:r>
          </a:p>
        </p:txBody>
      </p:sp>
      <p:grpSp>
        <p:nvGrpSpPr>
          <p:cNvPr id="102" name="Google Shape;80;p10"/>
          <p:cNvGrpSpPr/>
          <p:nvPr/>
        </p:nvGrpSpPr>
        <p:grpSpPr>
          <a:xfrm>
            <a:off x="214055" y="996142"/>
            <a:ext cx="1462696" cy="1269374"/>
            <a:chOff x="0" y="0"/>
            <a:chExt cx="1462695" cy="1269373"/>
          </a:xfrm>
        </p:grpSpPr>
        <p:sp>
          <p:nvSpPr>
            <p:cNvPr id="100" name="Google Shape;81;p10"/>
            <p:cNvSpPr/>
            <p:nvPr/>
          </p:nvSpPr>
          <p:spPr>
            <a:xfrm>
              <a:off x="0" y="0"/>
              <a:ext cx="1462696" cy="1269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97" y="0"/>
                  </a:moveTo>
                  <a:lnTo>
                    <a:pt x="2803" y="0"/>
                  </a:lnTo>
                  <a:lnTo>
                    <a:pt x="2058" y="115"/>
                  </a:lnTo>
                  <a:lnTo>
                    <a:pt x="1388" y="441"/>
                  </a:lnTo>
                  <a:lnTo>
                    <a:pt x="821" y="946"/>
                  </a:lnTo>
                  <a:lnTo>
                    <a:pt x="383" y="1600"/>
                  </a:lnTo>
                  <a:lnTo>
                    <a:pt x="100" y="2371"/>
                  </a:lnTo>
                  <a:lnTo>
                    <a:pt x="0" y="3230"/>
                  </a:lnTo>
                  <a:lnTo>
                    <a:pt x="0" y="18370"/>
                  </a:lnTo>
                  <a:lnTo>
                    <a:pt x="100" y="19229"/>
                  </a:lnTo>
                  <a:lnTo>
                    <a:pt x="383" y="20000"/>
                  </a:lnTo>
                  <a:lnTo>
                    <a:pt x="821" y="20654"/>
                  </a:lnTo>
                  <a:lnTo>
                    <a:pt x="1388" y="21159"/>
                  </a:lnTo>
                  <a:lnTo>
                    <a:pt x="2058" y="21485"/>
                  </a:lnTo>
                  <a:lnTo>
                    <a:pt x="2803" y="21600"/>
                  </a:lnTo>
                  <a:lnTo>
                    <a:pt x="18797" y="21600"/>
                  </a:lnTo>
                  <a:lnTo>
                    <a:pt x="19542" y="21485"/>
                  </a:lnTo>
                  <a:lnTo>
                    <a:pt x="20212" y="21159"/>
                  </a:lnTo>
                  <a:lnTo>
                    <a:pt x="20779" y="20654"/>
                  </a:lnTo>
                  <a:lnTo>
                    <a:pt x="21217" y="20000"/>
                  </a:lnTo>
                  <a:lnTo>
                    <a:pt x="21500" y="19229"/>
                  </a:lnTo>
                  <a:lnTo>
                    <a:pt x="21600" y="18370"/>
                  </a:lnTo>
                  <a:lnTo>
                    <a:pt x="21600" y="3230"/>
                  </a:lnTo>
                  <a:lnTo>
                    <a:pt x="21500" y="2371"/>
                  </a:lnTo>
                  <a:lnTo>
                    <a:pt x="21217" y="1600"/>
                  </a:lnTo>
                  <a:lnTo>
                    <a:pt x="20779" y="946"/>
                  </a:lnTo>
                  <a:lnTo>
                    <a:pt x="20212" y="441"/>
                  </a:lnTo>
                  <a:lnTo>
                    <a:pt x="19542" y="115"/>
                  </a:lnTo>
                  <a:lnTo>
                    <a:pt x="18797" y="0"/>
                  </a:lnTo>
                  <a:close/>
                </a:path>
              </a:pathLst>
            </a:custGeom>
            <a:solidFill>
              <a:srgbClr val="FFF3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1" name="Google Shape;82;p10"/>
            <p:cNvSpPr/>
            <p:nvPr/>
          </p:nvSpPr>
          <p:spPr>
            <a:xfrm>
              <a:off x="0" y="0"/>
              <a:ext cx="1462696" cy="1269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97" y="0"/>
                  </a:moveTo>
                  <a:lnTo>
                    <a:pt x="2803" y="0"/>
                  </a:lnTo>
                  <a:lnTo>
                    <a:pt x="2058" y="115"/>
                  </a:lnTo>
                  <a:lnTo>
                    <a:pt x="1388" y="441"/>
                  </a:lnTo>
                  <a:lnTo>
                    <a:pt x="821" y="946"/>
                  </a:lnTo>
                  <a:lnTo>
                    <a:pt x="383" y="1600"/>
                  </a:lnTo>
                  <a:lnTo>
                    <a:pt x="100" y="2371"/>
                  </a:lnTo>
                  <a:lnTo>
                    <a:pt x="0" y="3230"/>
                  </a:lnTo>
                  <a:lnTo>
                    <a:pt x="0" y="18370"/>
                  </a:lnTo>
                  <a:lnTo>
                    <a:pt x="100" y="19229"/>
                  </a:lnTo>
                  <a:lnTo>
                    <a:pt x="383" y="20000"/>
                  </a:lnTo>
                  <a:lnTo>
                    <a:pt x="821" y="20654"/>
                  </a:lnTo>
                  <a:lnTo>
                    <a:pt x="1388" y="21159"/>
                  </a:lnTo>
                  <a:lnTo>
                    <a:pt x="2058" y="21485"/>
                  </a:lnTo>
                  <a:lnTo>
                    <a:pt x="2803" y="21600"/>
                  </a:lnTo>
                  <a:lnTo>
                    <a:pt x="18797" y="21600"/>
                  </a:lnTo>
                  <a:lnTo>
                    <a:pt x="19542" y="21485"/>
                  </a:lnTo>
                  <a:lnTo>
                    <a:pt x="20212" y="21159"/>
                  </a:lnTo>
                  <a:lnTo>
                    <a:pt x="20779" y="20654"/>
                  </a:lnTo>
                  <a:lnTo>
                    <a:pt x="21217" y="20000"/>
                  </a:lnTo>
                  <a:lnTo>
                    <a:pt x="21500" y="19229"/>
                  </a:lnTo>
                  <a:lnTo>
                    <a:pt x="21600" y="18370"/>
                  </a:lnTo>
                  <a:lnTo>
                    <a:pt x="21600" y="3230"/>
                  </a:lnTo>
                  <a:lnTo>
                    <a:pt x="21500" y="2371"/>
                  </a:lnTo>
                  <a:lnTo>
                    <a:pt x="21217" y="1600"/>
                  </a:lnTo>
                  <a:lnTo>
                    <a:pt x="20779" y="946"/>
                  </a:lnTo>
                  <a:lnTo>
                    <a:pt x="20212" y="441"/>
                  </a:lnTo>
                  <a:lnTo>
                    <a:pt x="19542" y="115"/>
                  </a:lnTo>
                  <a:lnTo>
                    <a:pt x="18797" y="0"/>
                  </a:lnTo>
                  <a:close/>
                </a:path>
              </a:pathLst>
            </a:custGeom>
            <a:noFill/>
            <a:ln w="10100" cap="flat">
              <a:solidFill>
                <a:srgbClr val="B259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03" name="Google Shape;83;p10"/>
          <p:cNvSpPr txBox="1"/>
          <p:nvPr/>
        </p:nvSpPr>
        <p:spPr>
          <a:xfrm>
            <a:off x="252687" y="1075213"/>
            <a:ext cx="1389602" cy="993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b="1" sz="1200">
                <a:solidFill>
                  <a:srgbClr val="22373A"/>
                </a:solidFill>
              </a:defRPr>
            </a:pPr>
            <a:r>
              <a:t>Degeneracy</a:t>
            </a:r>
          </a:p>
          <a:p>
            <a:pPr marR="30480" indent="38100" algn="ctr">
              <a:lnSpc>
                <a:spcPct val="117999"/>
              </a:lnSpc>
              <a:spcBef>
                <a:spcPts val="300"/>
              </a:spcBef>
              <a:defRPr sz="1100">
                <a:solidFill>
                  <a:srgbClr val="22373A"/>
                </a:solidFill>
              </a:defRPr>
            </a:pPr>
            <a:r>
              <a:t>pulse shape mixes geometry and emission physics</a:t>
            </a:r>
          </a:p>
          <a:p>
            <a:pPr algn="ctr">
              <a:spcBef>
                <a:spcPts val="600"/>
              </a:spcBef>
              <a:defRPr b="1" i="1" sz="1000">
                <a:solidFill>
                  <a:srgbClr val="22373A"/>
                </a:solidFill>
              </a:defRPr>
            </a:pPr>
            <a:r>
              <a:t>i</a:t>
            </a:r>
            <a:r>
              <a:rPr baseline="-25000" i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i="0"/>
              <a:t>, </a:t>
            </a:r>
            <a:r>
              <a:t>θ</a:t>
            </a:r>
            <a:r>
              <a:rPr i="0"/>
              <a:t>, beam pattern</a:t>
            </a:r>
          </a:p>
        </p:txBody>
      </p:sp>
      <p:grpSp>
        <p:nvGrpSpPr>
          <p:cNvPr id="106" name="Google Shape;84;p10"/>
          <p:cNvGrpSpPr/>
          <p:nvPr/>
        </p:nvGrpSpPr>
        <p:grpSpPr>
          <a:xfrm>
            <a:off x="853801" y="2663119"/>
            <a:ext cx="4058171" cy="436538"/>
            <a:chOff x="0" y="0"/>
            <a:chExt cx="4058169" cy="436537"/>
          </a:xfrm>
        </p:grpSpPr>
        <p:sp>
          <p:nvSpPr>
            <p:cNvPr id="104" name="Google Shape;85;p10"/>
            <p:cNvSpPr/>
            <p:nvPr/>
          </p:nvSpPr>
          <p:spPr>
            <a:xfrm>
              <a:off x="0" y="-1"/>
              <a:ext cx="4058170" cy="436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522" y="0"/>
                  </a:moveTo>
                  <a:lnTo>
                    <a:pt x="1078" y="0"/>
                  </a:lnTo>
                  <a:lnTo>
                    <a:pt x="830" y="206"/>
                  </a:lnTo>
                  <a:lnTo>
                    <a:pt x="604" y="793"/>
                  </a:lnTo>
                  <a:lnTo>
                    <a:pt x="404" y="1714"/>
                  </a:lnTo>
                  <a:lnTo>
                    <a:pt x="237" y="2922"/>
                  </a:lnTo>
                  <a:lnTo>
                    <a:pt x="110" y="4370"/>
                  </a:lnTo>
                  <a:lnTo>
                    <a:pt x="28" y="6012"/>
                  </a:lnTo>
                  <a:lnTo>
                    <a:pt x="0" y="7800"/>
                  </a:lnTo>
                  <a:lnTo>
                    <a:pt x="0" y="13800"/>
                  </a:lnTo>
                  <a:lnTo>
                    <a:pt x="28" y="15588"/>
                  </a:lnTo>
                  <a:lnTo>
                    <a:pt x="110" y="17230"/>
                  </a:lnTo>
                  <a:lnTo>
                    <a:pt x="237" y="18678"/>
                  </a:lnTo>
                  <a:lnTo>
                    <a:pt x="404" y="19886"/>
                  </a:lnTo>
                  <a:lnTo>
                    <a:pt x="604" y="20807"/>
                  </a:lnTo>
                  <a:lnTo>
                    <a:pt x="830" y="21394"/>
                  </a:lnTo>
                  <a:lnTo>
                    <a:pt x="1078" y="21600"/>
                  </a:lnTo>
                  <a:lnTo>
                    <a:pt x="20522" y="21600"/>
                  </a:lnTo>
                  <a:lnTo>
                    <a:pt x="20770" y="21394"/>
                  </a:lnTo>
                  <a:lnTo>
                    <a:pt x="20996" y="20807"/>
                  </a:lnTo>
                  <a:lnTo>
                    <a:pt x="21196" y="19886"/>
                  </a:lnTo>
                  <a:lnTo>
                    <a:pt x="21363" y="18678"/>
                  </a:lnTo>
                  <a:lnTo>
                    <a:pt x="21490" y="17230"/>
                  </a:lnTo>
                  <a:lnTo>
                    <a:pt x="21572" y="15588"/>
                  </a:lnTo>
                  <a:lnTo>
                    <a:pt x="21600" y="13800"/>
                  </a:lnTo>
                  <a:lnTo>
                    <a:pt x="21600" y="7800"/>
                  </a:lnTo>
                  <a:lnTo>
                    <a:pt x="21572" y="6012"/>
                  </a:lnTo>
                  <a:lnTo>
                    <a:pt x="21490" y="4370"/>
                  </a:lnTo>
                  <a:lnTo>
                    <a:pt x="21363" y="2922"/>
                  </a:lnTo>
                  <a:lnTo>
                    <a:pt x="21196" y="1714"/>
                  </a:lnTo>
                  <a:lnTo>
                    <a:pt x="20996" y="793"/>
                  </a:lnTo>
                  <a:lnTo>
                    <a:pt x="20770" y="206"/>
                  </a:lnTo>
                  <a:lnTo>
                    <a:pt x="20522" y="0"/>
                  </a:lnTo>
                  <a:close/>
                </a:path>
              </a:pathLst>
            </a:custGeom>
            <a:solidFill>
              <a:srgbClr val="EDED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5" name="Google Shape;86;p10"/>
            <p:cNvSpPr/>
            <p:nvPr/>
          </p:nvSpPr>
          <p:spPr>
            <a:xfrm>
              <a:off x="0" y="-1"/>
              <a:ext cx="4058170" cy="436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522" y="0"/>
                  </a:moveTo>
                  <a:lnTo>
                    <a:pt x="1078" y="0"/>
                  </a:lnTo>
                  <a:lnTo>
                    <a:pt x="830" y="206"/>
                  </a:lnTo>
                  <a:lnTo>
                    <a:pt x="604" y="793"/>
                  </a:lnTo>
                  <a:lnTo>
                    <a:pt x="404" y="1714"/>
                  </a:lnTo>
                  <a:lnTo>
                    <a:pt x="237" y="2922"/>
                  </a:lnTo>
                  <a:lnTo>
                    <a:pt x="110" y="4370"/>
                  </a:lnTo>
                  <a:lnTo>
                    <a:pt x="28" y="6012"/>
                  </a:lnTo>
                  <a:lnTo>
                    <a:pt x="0" y="7800"/>
                  </a:lnTo>
                  <a:lnTo>
                    <a:pt x="0" y="13800"/>
                  </a:lnTo>
                  <a:lnTo>
                    <a:pt x="28" y="15588"/>
                  </a:lnTo>
                  <a:lnTo>
                    <a:pt x="110" y="17230"/>
                  </a:lnTo>
                  <a:lnTo>
                    <a:pt x="237" y="18678"/>
                  </a:lnTo>
                  <a:lnTo>
                    <a:pt x="404" y="19886"/>
                  </a:lnTo>
                  <a:lnTo>
                    <a:pt x="604" y="20807"/>
                  </a:lnTo>
                  <a:lnTo>
                    <a:pt x="830" y="21394"/>
                  </a:lnTo>
                  <a:lnTo>
                    <a:pt x="1078" y="21600"/>
                  </a:lnTo>
                  <a:lnTo>
                    <a:pt x="20522" y="21600"/>
                  </a:lnTo>
                  <a:lnTo>
                    <a:pt x="20770" y="21394"/>
                  </a:lnTo>
                  <a:lnTo>
                    <a:pt x="20996" y="20807"/>
                  </a:lnTo>
                  <a:lnTo>
                    <a:pt x="21196" y="19886"/>
                  </a:lnTo>
                  <a:lnTo>
                    <a:pt x="21363" y="18678"/>
                  </a:lnTo>
                  <a:lnTo>
                    <a:pt x="21490" y="17230"/>
                  </a:lnTo>
                  <a:lnTo>
                    <a:pt x="21572" y="15588"/>
                  </a:lnTo>
                  <a:lnTo>
                    <a:pt x="21600" y="13800"/>
                  </a:lnTo>
                  <a:lnTo>
                    <a:pt x="21600" y="7800"/>
                  </a:lnTo>
                  <a:lnTo>
                    <a:pt x="21572" y="6012"/>
                  </a:lnTo>
                  <a:lnTo>
                    <a:pt x="21490" y="4370"/>
                  </a:lnTo>
                  <a:lnTo>
                    <a:pt x="21363" y="2922"/>
                  </a:lnTo>
                  <a:lnTo>
                    <a:pt x="21196" y="1714"/>
                  </a:lnTo>
                  <a:lnTo>
                    <a:pt x="20996" y="793"/>
                  </a:lnTo>
                  <a:lnTo>
                    <a:pt x="20770" y="206"/>
                  </a:lnTo>
                  <a:lnTo>
                    <a:pt x="20522" y="0"/>
                  </a:lnTo>
                  <a:close/>
                </a:path>
              </a:pathLst>
            </a:custGeom>
            <a:noFill/>
            <a:ln w="10100" cap="flat">
              <a:solidFill>
                <a:srgbClr val="00007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07" name="Google Shape;87;p10"/>
          <p:cNvSpPr txBox="1"/>
          <p:nvPr/>
        </p:nvSpPr>
        <p:spPr>
          <a:xfrm>
            <a:off x="853700" y="2714824"/>
            <a:ext cx="4058400" cy="3647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147954" marR="5080" indent="-135889" algn="ctr">
              <a:lnSpc>
                <a:spcPct val="108200"/>
              </a:lnSpc>
              <a:defRPr b="1" sz="1200">
                <a:solidFill>
                  <a:srgbClr val="22373A"/>
                </a:solidFill>
              </a:defRPr>
            </a:lvl1pPr>
          </a:lstStyle>
          <a:p>
            <a:pPr/>
            <a:r>
              <a:t>Phase-resolved polarization allows us to infer the geometry of a pulsar and resolve the degeneracy!</a:t>
            </a:r>
          </a:p>
        </p:txBody>
      </p:sp>
      <p:sp>
        <p:nvSpPr>
          <p:cNvPr id="108" name="Google Shape;88;p10"/>
          <p:cNvSpPr txBox="1"/>
          <p:nvPr>
            <p:ph type="sldNum" sz="quarter" idx="4294967295"/>
          </p:nvPr>
        </p:nvSpPr>
        <p:spPr>
          <a:xfrm>
            <a:off x="5566905" y="3015307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9" name="Google Shape;89;p10"/>
          <p:cNvSpPr/>
          <p:nvPr/>
        </p:nvSpPr>
        <p:spPr>
          <a:xfrm rot="1192833">
            <a:off x="1813411" y="1612797"/>
            <a:ext cx="673117" cy="432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9CB9C"/>
          </a:solidFill>
          <a:ln>
            <a:solidFill>
              <a:srgbClr val="1F497D"/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10" name="Google Shape;90;p10"/>
          <p:cNvSpPr/>
          <p:nvPr/>
        </p:nvSpPr>
        <p:spPr>
          <a:xfrm rot="9600219">
            <a:off x="1817473" y="1096806"/>
            <a:ext cx="664990" cy="432571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9CB9C"/>
          </a:solidFill>
          <a:ln>
            <a:solidFill>
              <a:srgbClr val="1F497D"/>
            </a:solidFill>
          </a:ln>
        </p:spPr>
        <p:txBody>
          <a:bodyPr lIns="0" tIns="0" rIns="0" bIns="0" anchor="ctr"/>
          <a:lstStyle/>
          <a:p>
            <a:pPr/>
          </a:p>
        </p:txBody>
      </p:sp>
      <p:grpSp>
        <p:nvGrpSpPr>
          <p:cNvPr id="113" name="Google Shape;91;p10"/>
          <p:cNvGrpSpPr/>
          <p:nvPr/>
        </p:nvGrpSpPr>
        <p:grpSpPr>
          <a:xfrm>
            <a:off x="2511000" y="630229"/>
            <a:ext cx="2211601" cy="1154042"/>
            <a:chOff x="0" y="-88899"/>
            <a:chExt cx="2211600" cy="1154040"/>
          </a:xfrm>
        </p:grpSpPr>
        <p:sp>
          <p:nvSpPr>
            <p:cNvPr id="111" name="Rounded Rectangle"/>
            <p:cNvSpPr/>
            <p:nvPr/>
          </p:nvSpPr>
          <p:spPr>
            <a:xfrm>
              <a:off x="0" y="65270"/>
              <a:ext cx="2211601" cy="845701"/>
            </a:xfrm>
            <a:prstGeom prst="roundRect">
              <a:avLst>
                <a:gd name="adj" fmla="val 16667"/>
              </a:avLst>
            </a:prstGeom>
            <a:solidFill>
              <a:srgbClr val="A4C2F4"/>
            </a:solidFill>
            <a:ln w="9525" cap="flat">
              <a:solidFill>
                <a:srgbClr val="1F497D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b="1" sz="900"/>
              </a:pPr>
            </a:p>
          </p:txBody>
        </p:sp>
        <p:sp>
          <p:nvSpPr>
            <p:cNvPr id="112" name="Beam Pattern…"/>
            <p:cNvSpPr txBox="1"/>
            <p:nvPr/>
          </p:nvSpPr>
          <p:spPr>
            <a:xfrm>
              <a:off x="46046" y="-88900"/>
              <a:ext cx="2119508" cy="115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399" tIns="91399" rIns="91399" bIns="91399" numCol="1" anchor="ctr">
              <a:spAutoFit/>
            </a:bodyPr>
            <a:lstStyle/>
            <a:p>
              <a:pPr algn="ctr">
                <a:defRPr b="1" sz="1200"/>
              </a:pPr>
            </a:p>
            <a:p>
              <a:pPr algn="ctr">
                <a:defRPr b="1" sz="1200"/>
              </a:pPr>
              <a:r>
                <a:t>Beam Pattern</a:t>
              </a:r>
            </a:p>
            <a:p>
              <a:pPr algn="ctr">
                <a:lnSpc>
                  <a:spcPct val="115000"/>
                </a:lnSpc>
                <a:defRPr sz="1000"/>
              </a:pPr>
              <a:r>
                <a:t>angular X-ray emission</a:t>
              </a:r>
            </a:p>
            <a:p>
              <a:pPr algn="ctr">
                <a:lnSpc>
                  <a:spcPct val="115000"/>
                </a:lnSpc>
                <a:defRPr sz="1000"/>
              </a:pPr>
              <a:r>
                <a:t>depends on B-field</a:t>
              </a:r>
            </a:p>
            <a:p>
              <a:pPr algn="ctr">
                <a:lnSpc>
                  <a:spcPct val="115000"/>
                </a:lnSpc>
                <a:defRPr sz="1000"/>
              </a:pPr>
              <a:r>
                <a:t>and accretion geometry</a:t>
              </a:r>
            </a:p>
          </p:txBody>
        </p:sp>
      </p:grpSp>
      <p:grpSp>
        <p:nvGrpSpPr>
          <p:cNvPr id="116" name="Google Shape;92;p10"/>
          <p:cNvGrpSpPr/>
          <p:nvPr/>
        </p:nvGrpSpPr>
        <p:grpSpPr>
          <a:xfrm>
            <a:off x="2511000" y="1505859"/>
            <a:ext cx="2211601" cy="1205936"/>
            <a:chOff x="0" y="0"/>
            <a:chExt cx="2211600" cy="1205934"/>
          </a:xfrm>
        </p:grpSpPr>
        <p:sp>
          <p:nvSpPr>
            <p:cNvPr id="114" name="Rounded Rectangle"/>
            <p:cNvSpPr/>
            <p:nvPr/>
          </p:nvSpPr>
          <p:spPr>
            <a:xfrm>
              <a:off x="0" y="180117"/>
              <a:ext cx="2211601" cy="845701"/>
            </a:xfrm>
            <a:prstGeom prst="roundRect">
              <a:avLst>
                <a:gd name="adj" fmla="val 16667"/>
              </a:avLst>
            </a:prstGeom>
            <a:solidFill>
              <a:srgbClr val="EEECE1"/>
            </a:solidFill>
            <a:ln w="9525" cap="flat">
              <a:solidFill>
                <a:srgbClr val="1F497D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115" name="Pulsar geometry…"/>
            <p:cNvSpPr txBox="1"/>
            <p:nvPr/>
          </p:nvSpPr>
          <p:spPr>
            <a:xfrm>
              <a:off x="46046" y="0"/>
              <a:ext cx="2119508" cy="12059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 algn="ctr">
                <a:lnSpc>
                  <a:spcPct val="115000"/>
                </a:lnSpc>
              </a:pPr>
              <a:endParaRPr b="1" sz="1200"/>
            </a:p>
            <a:p>
              <a:pPr algn="ctr">
                <a:lnSpc>
                  <a:spcPct val="115000"/>
                </a:lnSpc>
                <a:defRPr b="1" sz="1200"/>
              </a:pPr>
              <a:r>
                <a:t>Pulsar geometry</a:t>
              </a:r>
            </a:p>
            <a:p>
              <a:pPr algn="ctr">
                <a:lnSpc>
                  <a:spcPct val="115000"/>
                </a:lnSpc>
                <a:defRPr sz="1000"/>
              </a:pPr>
              <a:r>
                <a:t>observer inclination</a:t>
              </a:r>
            </a:p>
            <a:p>
              <a:pPr algn="ctr">
                <a:lnSpc>
                  <a:spcPct val="115000"/>
                </a:lnSpc>
                <a:defRPr sz="1000"/>
              </a:pPr>
              <a:r>
                <a:t>and magnetic obliquity</a:t>
              </a:r>
            </a:p>
            <a:p>
              <a:pPr algn="ctr">
                <a:lnSpc>
                  <a:spcPct val="115000"/>
                </a:lnSpc>
                <a:defRPr sz="1000"/>
              </a:pPr>
              <a:r>
                <a:t>shape the pulse profile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2"/>
          <p:cNvSpPr/>
          <p:nvPr/>
        </p:nvSpPr>
        <p:spPr>
          <a:xfrm>
            <a:off x="374262" y="595884"/>
            <a:ext cx="2526030" cy="1157225"/>
          </a:xfrm>
          <a:prstGeom prst="roundRect">
            <a:avLst>
              <a:gd name="adj" fmla="val 6716"/>
            </a:avLst>
          </a:prstGeom>
          <a:solidFill>
            <a:srgbClr val="F7F7F7"/>
          </a:solidFill>
          <a:ln w="3175">
            <a:solidFill>
              <a:srgbClr val="D0D0D0"/>
            </a:solidFill>
          </a:ln>
        </p:spPr>
        <p:txBody>
          <a:bodyPr lIns="21589" tIns="21589" rIns="21589" bIns="21589"/>
          <a:lstStyle/>
          <a:p>
            <a:pPr defTabSz="431800">
              <a:defRPr sz="800">
                <a:latin typeface="Aptos"/>
                <a:ea typeface="Aptos"/>
                <a:cs typeface="Aptos"/>
                <a:sym typeface="Aptos"/>
              </a:defRPr>
            </a:pPr>
          </a:p>
        </p:txBody>
      </p:sp>
      <p:sp>
        <p:nvSpPr>
          <p:cNvPr id="119" name="Text 3"/>
          <p:cNvSpPr txBox="1"/>
          <p:nvPr/>
        </p:nvSpPr>
        <p:spPr>
          <a:xfrm>
            <a:off x="490847" y="688086"/>
            <a:ext cx="2331722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31800">
              <a:defRPr b="1" sz="1000">
                <a:solidFill>
                  <a:srgbClr val="223436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Definitions</a:t>
            </a:r>
          </a:p>
        </p:txBody>
      </p:sp>
      <p:sp>
        <p:nvSpPr>
          <p:cNvPr id="120" name="Text 4"/>
          <p:cNvSpPr txBox="1"/>
          <p:nvPr/>
        </p:nvSpPr>
        <p:spPr>
          <a:xfrm>
            <a:off x="427220" y="898144"/>
            <a:ext cx="2402842" cy="8133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79" tIns="179" rIns="179" bIns="179" anchor="ctr">
            <a:normAutofit fontScale="100000" lnSpcReduction="0"/>
          </a:bodyPr>
          <a:lstStyle/>
          <a:p>
            <a:pPr defTabSz="302259">
              <a:defRPr sz="839">
                <a:solidFill>
                  <a:srgbClr val="223436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• q, u: normalized linear Stokes parameters</a:t>
            </a:r>
          </a:p>
          <a:p>
            <a:pPr defTabSz="302259">
              <a:defRPr sz="839">
                <a:latin typeface="Aptos"/>
                <a:ea typeface="Aptos"/>
                <a:cs typeface="Aptos"/>
                <a:sym typeface="Aptos"/>
              </a:defRPr>
            </a:pPr>
          </a:p>
          <a:p>
            <a:pPr defTabSz="302259">
              <a:defRPr sz="839">
                <a:solidFill>
                  <a:srgbClr val="223436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• PD: polarization degree (fractional linear polarization)</a:t>
            </a:r>
          </a:p>
          <a:p>
            <a:pPr defTabSz="302259">
              <a:defRPr sz="839">
                <a:latin typeface="Aptos"/>
                <a:ea typeface="Aptos"/>
                <a:cs typeface="Aptos"/>
                <a:sym typeface="Aptos"/>
              </a:defRPr>
            </a:pPr>
          </a:p>
          <a:p>
            <a:pPr defTabSz="302259">
              <a:defRPr sz="839">
                <a:solidFill>
                  <a:srgbClr val="223436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• PA: polarization angle projected on the sky</a:t>
            </a:r>
          </a:p>
        </p:txBody>
      </p:sp>
      <p:sp>
        <p:nvSpPr>
          <p:cNvPr id="121" name="Shape 5"/>
          <p:cNvSpPr/>
          <p:nvPr/>
        </p:nvSpPr>
        <p:spPr>
          <a:xfrm>
            <a:off x="374262" y="1848104"/>
            <a:ext cx="2526030" cy="1252221"/>
          </a:xfrm>
          <a:prstGeom prst="roundRect">
            <a:avLst>
              <a:gd name="adj" fmla="val 6207"/>
            </a:avLst>
          </a:prstGeom>
          <a:solidFill>
            <a:srgbClr val="F0F1FF"/>
          </a:solidFill>
          <a:ln w="3175">
            <a:solidFill>
              <a:srgbClr val="080C80"/>
            </a:solidFill>
          </a:ln>
        </p:spPr>
        <p:txBody>
          <a:bodyPr lIns="21589" tIns="21589" rIns="21589" bIns="21589"/>
          <a:lstStyle/>
          <a:p>
            <a:pPr defTabSz="431800">
              <a:defRPr sz="800">
                <a:latin typeface="Aptos"/>
                <a:ea typeface="Aptos"/>
                <a:cs typeface="Aptos"/>
                <a:sym typeface="Aptos"/>
              </a:defRPr>
            </a:pPr>
          </a:p>
        </p:txBody>
      </p:sp>
      <p:sp>
        <p:nvSpPr>
          <p:cNvPr id="122" name="Text 6"/>
          <p:cNvSpPr txBox="1"/>
          <p:nvPr/>
        </p:nvSpPr>
        <p:spPr>
          <a:xfrm>
            <a:off x="473575" y="1910587"/>
            <a:ext cx="2310131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31800">
              <a:defRPr b="1" sz="1300">
                <a:solidFill>
                  <a:srgbClr val="223436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Formulas</a:t>
            </a:r>
          </a:p>
        </p:txBody>
      </p:sp>
      <p:sp>
        <p:nvSpPr>
          <p:cNvPr id="123" name="Shape 8"/>
          <p:cNvSpPr/>
          <p:nvPr/>
        </p:nvSpPr>
        <p:spPr>
          <a:xfrm>
            <a:off x="3385341" y="2196243"/>
            <a:ext cx="2279905" cy="904233"/>
          </a:xfrm>
          <a:prstGeom prst="roundRect">
            <a:avLst>
              <a:gd name="adj" fmla="val 8595"/>
            </a:avLst>
          </a:prstGeom>
          <a:solidFill>
            <a:srgbClr val="FFF4E9"/>
          </a:solidFill>
          <a:ln w="3175">
            <a:solidFill>
              <a:srgbClr val="B95A00"/>
            </a:solidFill>
          </a:ln>
        </p:spPr>
        <p:txBody>
          <a:bodyPr lIns="21589" tIns="21589" rIns="21589" bIns="21589"/>
          <a:lstStyle/>
          <a:p>
            <a:pPr defTabSz="431800">
              <a:defRPr sz="800">
                <a:latin typeface="Aptos"/>
                <a:ea typeface="Aptos"/>
                <a:cs typeface="Aptos"/>
                <a:sym typeface="Aptos"/>
              </a:defRPr>
            </a:pPr>
          </a:p>
        </p:txBody>
      </p:sp>
      <p:sp>
        <p:nvSpPr>
          <p:cNvPr id="124" name="Text 9"/>
          <p:cNvSpPr txBox="1"/>
          <p:nvPr/>
        </p:nvSpPr>
        <p:spPr>
          <a:xfrm>
            <a:off x="3385341" y="2225771"/>
            <a:ext cx="227990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431800">
              <a:defRPr b="1" sz="1200">
                <a:solidFill>
                  <a:srgbClr val="223436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Main idea</a:t>
            </a:r>
          </a:p>
        </p:txBody>
      </p:sp>
      <p:sp>
        <p:nvSpPr>
          <p:cNvPr id="125" name="Text 10"/>
          <p:cNvSpPr txBox="1"/>
          <p:nvPr/>
        </p:nvSpPr>
        <p:spPr>
          <a:xfrm>
            <a:off x="3480928" y="2423199"/>
            <a:ext cx="2131321" cy="63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19" tIns="119" rIns="119" bIns="119" anchor="ctr">
            <a:normAutofit fontScale="100000" lnSpcReduction="0"/>
          </a:bodyPr>
          <a:lstStyle>
            <a:lvl1pPr algn="ctr" defTabSz="319531">
              <a:defRPr sz="1184">
                <a:solidFill>
                  <a:srgbClr val="223436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The point (q, u) is a vector in the Stokes plane: its length is PD, while its polar angle is 2PA.</a:t>
            </a:r>
          </a:p>
        </p:txBody>
      </p:sp>
      <p:grpSp>
        <p:nvGrpSpPr>
          <p:cNvPr id="140" name="Group"/>
          <p:cNvGrpSpPr/>
          <p:nvPr/>
        </p:nvGrpSpPr>
        <p:grpSpPr>
          <a:xfrm>
            <a:off x="3585249" y="535208"/>
            <a:ext cx="1880090" cy="1614871"/>
            <a:chOff x="0" y="0"/>
            <a:chExt cx="1880088" cy="1614870"/>
          </a:xfrm>
        </p:grpSpPr>
        <p:grpSp>
          <p:nvGrpSpPr>
            <p:cNvPr id="135" name="Google Shape;112;p13"/>
            <p:cNvGrpSpPr/>
            <p:nvPr/>
          </p:nvGrpSpPr>
          <p:grpSpPr>
            <a:xfrm>
              <a:off x="-1" y="313272"/>
              <a:ext cx="1688658" cy="1301599"/>
              <a:chOff x="0" y="0"/>
              <a:chExt cx="1688656" cy="1301597"/>
            </a:xfrm>
          </p:grpSpPr>
          <p:sp>
            <p:nvSpPr>
              <p:cNvPr id="126" name="Google Shape;113;p13"/>
              <p:cNvSpPr/>
              <p:nvPr/>
            </p:nvSpPr>
            <p:spPr>
              <a:xfrm>
                <a:off x="0" y="1156449"/>
                <a:ext cx="1683934" cy="1"/>
              </a:xfrm>
              <a:prstGeom prst="line">
                <a:avLst/>
              </a:prstGeom>
              <a:noFill/>
              <a:ln w="12650" cap="flat">
                <a:solidFill>
                  <a:srgbClr val="66666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7" name="Google Shape;114;p13"/>
              <p:cNvSpPr/>
              <p:nvPr/>
            </p:nvSpPr>
            <p:spPr>
              <a:xfrm>
                <a:off x="1662205" y="1123538"/>
                <a:ext cx="26452" cy="65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3794" y="4244"/>
                    </a:lnTo>
                    <a:lnTo>
                      <a:pt x="8957" y="7357"/>
                    </a:lnTo>
                    <a:lnTo>
                      <a:pt x="15042" y="9492"/>
                    </a:lnTo>
                    <a:lnTo>
                      <a:pt x="21600" y="10800"/>
                    </a:lnTo>
                    <a:lnTo>
                      <a:pt x="15042" y="12108"/>
                    </a:lnTo>
                    <a:lnTo>
                      <a:pt x="8957" y="14242"/>
                    </a:lnTo>
                    <a:lnTo>
                      <a:pt x="3794" y="17356"/>
                    </a:lnTo>
                    <a:lnTo>
                      <a:pt x="0" y="21600"/>
                    </a:lnTo>
                  </a:path>
                </a:pathLst>
              </a:custGeom>
              <a:noFill/>
              <a:ln w="12650" cap="flat">
                <a:solidFill>
                  <a:srgbClr val="66666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8" name="Google Shape;115;p13"/>
              <p:cNvSpPr/>
              <p:nvPr/>
            </p:nvSpPr>
            <p:spPr>
              <a:xfrm flipV="1">
                <a:off x="145147" y="4723"/>
                <a:ext cx="1" cy="1296875"/>
              </a:xfrm>
              <a:prstGeom prst="line">
                <a:avLst/>
              </a:prstGeom>
              <a:noFill/>
              <a:ln w="12650" cap="flat">
                <a:solidFill>
                  <a:srgbClr val="66666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9" name="Google Shape;116;p13"/>
              <p:cNvSpPr/>
              <p:nvPr/>
            </p:nvSpPr>
            <p:spPr>
              <a:xfrm>
                <a:off x="112236" y="0"/>
                <a:ext cx="65824" cy="26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4244" y="17806"/>
                    </a:lnTo>
                    <a:lnTo>
                      <a:pt x="7357" y="12642"/>
                    </a:lnTo>
                    <a:lnTo>
                      <a:pt x="9492" y="6557"/>
                    </a:lnTo>
                    <a:lnTo>
                      <a:pt x="10800" y="0"/>
                    </a:lnTo>
                    <a:lnTo>
                      <a:pt x="12108" y="6557"/>
                    </a:lnTo>
                    <a:lnTo>
                      <a:pt x="14242" y="12642"/>
                    </a:lnTo>
                    <a:lnTo>
                      <a:pt x="17356" y="17806"/>
                    </a:lnTo>
                    <a:lnTo>
                      <a:pt x="21600" y="21600"/>
                    </a:lnTo>
                  </a:path>
                </a:pathLst>
              </a:custGeom>
              <a:noFill/>
              <a:ln w="12650" cap="flat">
                <a:solidFill>
                  <a:srgbClr val="666666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0" name="Google Shape;117;p13"/>
              <p:cNvSpPr/>
              <p:nvPr/>
            </p:nvSpPr>
            <p:spPr>
              <a:xfrm flipV="1">
                <a:off x="145147" y="561080"/>
                <a:ext cx="1024032" cy="595369"/>
              </a:xfrm>
              <a:prstGeom prst="line">
                <a:avLst/>
              </a:prstGeom>
              <a:noFill/>
              <a:ln w="25300" cap="flat">
                <a:solidFill>
                  <a:srgbClr val="0000B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pic>
            <p:nvPicPr>
              <p:cNvPr id="131" name="Google Shape;118;p13" descr="Google Shape;118;p13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1110114" y="522674"/>
                <a:ext cx="76679" cy="1053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134" name="Google Shape;119;p13"/>
              <p:cNvGrpSpPr/>
              <p:nvPr/>
            </p:nvGrpSpPr>
            <p:grpSpPr>
              <a:xfrm>
                <a:off x="145147" y="551585"/>
                <a:ext cx="1040366" cy="604864"/>
                <a:chOff x="0" y="0"/>
                <a:chExt cx="1040364" cy="604863"/>
              </a:xfrm>
            </p:grpSpPr>
            <p:sp>
              <p:nvSpPr>
                <p:cNvPr id="132" name="Line"/>
                <p:cNvSpPr/>
                <p:nvPr/>
              </p:nvSpPr>
              <p:spPr>
                <a:xfrm flipH="1">
                  <a:off x="1040216" y="0"/>
                  <a:ext cx="149" cy="604864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dash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3" name="Line"/>
                <p:cNvSpPr/>
                <p:nvPr/>
              </p:nvSpPr>
              <p:spPr>
                <a:xfrm flipH="1">
                  <a:off x="0" y="0"/>
                  <a:ext cx="1040365" cy="8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dash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136" name="Google Shape;120;p13"/>
            <p:cNvSpPr txBox="1"/>
            <p:nvPr/>
          </p:nvSpPr>
          <p:spPr>
            <a:xfrm>
              <a:off x="1737855" y="1258307"/>
              <a:ext cx="142234" cy="241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indent="12700">
                <a:defRPr i="1" sz="20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q</a:t>
              </a:r>
            </a:p>
          </p:txBody>
        </p:sp>
        <p:sp>
          <p:nvSpPr>
            <p:cNvPr id="137" name="Google Shape;121;p13"/>
            <p:cNvSpPr txBox="1"/>
            <p:nvPr/>
          </p:nvSpPr>
          <p:spPr>
            <a:xfrm>
              <a:off x="68693" y="0"/>
              <a:ext cx="142234" cy="241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indent="12700">
                <a:defRPr i="1" sz="20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38" name="Google Shape;122;p13"/>
            <p:cNvSpPr txBox="1"/>
            <p:nvPr/>
          </p:nvSpPr>
          <p:spPr>
            <a:xfrm>
              <a:off x="702274" y="611194"/>
              <a:ext cx="385927" cy="267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indent="12700">
                <a:defRPr b="1" sz="2000">
                  <a:solidFill>
                    <a:srgbClr val="0000B2"/>
                  </a:solidFill>
                </a:defRPr>
              </a:lvl1pPr>
            </a:lstStyle>
            <a:p>
              <a:pPr/>
              <a:r>
                <a:t>PD</a:t>
              </a:r>
            </a:p>
          </p:txBody>
        </p:sp>
        <p:sp>
          <p:nvSpPr>
            <p:cNvPr id="139" name="Google Shape;126;p13"/>
            <p:cNvSpPr txBox="1"/>
            <p:nvPr/>
          </p:nvSpPr>
          <p:spPr>
            <a:xfrm>
              <a:off x="1180604" y="1148228"/>
              <a:ext cx="646739" cy="267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indent="12700">
                <a:defRPr b="1" sz="1900">
                  <a:solidFill>
                    <a:srgbClr val="CC6600"/>
                  </a:solidFill>
                </a:defRPr>
              </a:lvl1pPr>
            </a:lstStyle>
            <a:p>
              <a:pPr/>
              <a:r>
                <a:t>2PA</a:t>
              </a:r>
            </a:p>
          </p:txBody>
        </p:sp>
      </p:grpSp>
      <p:grpSp>
        <p:nvGrpSpPr>
          <p:cNvPr id="143" name="Google Shape;123;p13"/>
          <p:cNvGrpSpPr/>
          <p:nvPr/>
        </p:nvGrpSpPr>
        <p:grpSpPr>
          <a:xfrm>
            <a:off x="4477975" y="1569243"/>
            <a:ext cx="137227" cy="434756"/>
            <a:chOff x="0" y="0"/>
            <a:chExt cx="137225" cy="434755"/>
          </a:xfrm>
        </p:grpSpPr>
        <p:sp>
          <p:nvSpPr>
            <p:cNvPr id="141" name="Google Shape;124;p13"/>
            <p:cNvSpPr/>
            <p:nvPr/>
          </p:nvSpPr>
          <p:spPr>
            <a:xfrm>
              <a:off x="27316" y="11856"/>
              <a:ext cx="109910" cy="422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1461" y="19808"/>
                  </a:lnTo>
                  <a:lnTo>
                    <a:pt x="21048" y="18024"/>
                  </a:lnTo>
                  <a:lnTo>
                    <a:pt x="20366" y="16252"/>
                  </a:lnTo>
                  <a:lnTo>
                    <a:pt x="19421" y="14496"/>
                  </a:lnTo>
                  <a:lnTo>
                    <a:pt x="18218" y="12759"/>
                  </a:lnTo>
                  <a:lnTo>
                    <a:pt x="16764" y="11046"/>
                  </a:lnTo>
                  <a:lnTo>
                    <a:pt x="15063" y="9358"/>
                  </a:lnTo>
                  <a:lnTo>
                    <a:pt x="13121" y="7702"/>
                  </a:lnTo>
                  <a:lnTo>
                    <a:pt x="10945" y="6079"/>
                  </a:lnTo>
                  <a:lnTo>
                    <a:pt x="8539" y="4493"/>
                  </a:lnTo>
                  <a:lnTo>
                    <a:pt x="5909" y="2949"/>
                  </a:lnTo>
                  <a:lnTo>
                    <a:pt x="3061" y="1450"/>
                  </a:lnTo>
                  <a:lnTo>
                    <a:pt x="0" y="0"/>
                  </a:lnTo>
                </a:path>
              </a:pathLst>
            </a:custGeom>
            <a:noFill/>
            <a:ln w="18975" cap="flat">
              <a:solidFill>
                <a:srgbClr val="CC6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42" name="Google Shape;125;p13" descr="Google Shape;125;p13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7085" cy="562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4" name="Equation"/>
          <p:cNvSpPr txBox="1"/>
          <p:nvPr/>
        </p:nvSpPr>
        <p:spPr>
          <a:xfrm>
            <a:off x="470125" y="2228130"/>
            <a:ext cx="1021293" cy="28148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ad>
                    <m:radPr>
                      <m:ctrl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degHide m:val="on"/>
                    </m:radPr>
                    <m:deg/>
                    <m:e>
                      <m:sSup>
                        <m:e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p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e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  <m:sup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e>
                  </m:rad>
                </m:oMath>
              </m:oMathPara>
            </a14:m>
            <a:endParaRPr sz="1200"/>
          </a:p>
        </p:txBody>
      </p:sp>
      <p:sp>
        <p:nvSpPr>
          <p:cNvPr id="145" name="Equation"/>
          <p:cNvSpPr txBox="1"/>
          <p:nvPr/>
        </p:nvSpPr>
        <p:spPr>
          <a:xfrm>
            <a:off x="1645693" y="2201126"/>
            <a:ext cx="1198690" cy="32476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  <m:r>
                    <m:rPr>
                      <m:sty m:val="p"/>
                    </m:rP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atan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u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q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1200"/>
          </a:p>
        </p:txBody>
      </p:sp>
      <p:sp>
        <p:nvSpPr>
          <p:cNvPr id="146" name="Equation"/>
          <p:cNvSpPr txBox="1"/>
          <p:nvPr/>
        </p:nvSpPr>
        <p:spPr>
          <a:xfrm>
            <a:off x="443005" y="2625344"/>
            <a:ext cx="2371272" cy="13594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q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m:rPr>
                      <m:sty m:val="p"/>
                    </m:rP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cos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u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m:rPr>
                      <m:sty m:val="p"/>
                    </m:rP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sin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1200"/>
          </a:p>
        </p:txBody>
      </p:sp>
      <p:sp>
        <p:nvSpPr>
          <p:cNvPr id="147" name="Stokes Parameters: q, u, PD, and PA"/>
          <p:cNvSpPr txBox="1"/>
          <p:nvPr>
            <p:ph type="title" idx="4294967295"/>
          </p:nvPr>
        </p:nvSpPr>
        <p:spPr>
          <a:xfrm>
            <a:off x="122769" y="76375"/>
            <a:ext cx="4521206" cy="243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indent="10922" defTabSz="786384">
              <a:defRPr sz="1634" u="sng">
                <a:solidFill>
                  <a:schemeClr val="accent1"/>
                </a:solidFill>
              </a:defRPr>
            </a:lvl1pPr>
          </a:lstStyle>
          <a:p>
            <a:pPr/>
            <a:r>
              <a:t>Stokes Parameters: q, u, PD, and PA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2;p14"/>
          <p:cNvSpPr txBox="1"/>
          <p:nvPr>
            <p:ph type="ctrTitle"/>
          </p:nvPr>
        </p:nvSpPr>
        <p:spPr>
          <a:xfrm>
            <a:off x="122769" y="76375"/>
            <a:ext cx="2959737" cy="207646"/>
          </a:xfrm>
          <a:prstGeom prst="rect">
            <a:avLst/>
          </a:prstGeom>
        </p:spPr>
        <p:txBody>
          <a:bodyPr/>
          <a:lstStyle>
            <a:lvl1pPr indent="8127" defTabSz="585215">
              <a:defRPr sz="1216"/>
            </a:lvl1pPr>
          </a:lstStyle>
          <a:p>
            <a:pPr/>
            <a:r>
              <a:t>Rotating Vector Model (RVM): Geometry</a:t>
            </a:r>
          </a:p>
        </p:txBody>
      </p:sp>
      <p:sp>
        <p:nvSpPr>
          <p:cNvPr id="150" name="Google Shape;144;p14"/>
          <p:cNvSpPr/>
          <p:nvPr/>
        </p:nvSpPr>
        <p:spPr>
          <a:xfrm>
            <a:off x="364411" y="449839"/>
            <a:ext cx="2621691" cy="1064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349" y="0"/>
                </a:moveTo>
                <a:lnTo>
                  <a:pt x="1251" y="0"/>
                </a:lnTo>
                <a:lnTo>
                  <a:pt x="856" y="157"/>
                </a:lnTo>
                <a:lnTo>
                  <a:pt x="512" y="594"/>
                </a:lnTo>
                <a:lnTo>
                  <a:pt x="241" y="1261"/>
                </a:lnTo>
                <a:lnTo>
                  <a:pt x="64" y="2107"/>
                </a:lnTo>
                <a:lnTo>
                  <a:pt x="0" y="3080"/>
                </a:lnTo>
                <a:lnTo>
                  <a:pt x="0" y="18520"/>
                </a:lnTo>
                <a:lnTo>
                  <a:pt x="64" y="19493"/>
                </a:lnTo>
                <a:lnTo>
                  <a:pt x="241" y="20339"/>
                </a:lnTo>
                <a:lnTo>
                  <a:pt x="512" y="21006"/>
                </a:lnTo>
                <a:lnTo>
                  <a:pt x="856" y="21443"/>
                </a:lnTo>
                <a:lnTo>
                  <a:pt x="1251" y="21600"/>
                </a:lnTo>
                <a:lnTo>
                  <a:pt x="20349" y="21600"/>
                </a:lnTo>
                <a:lnTo>
                  <a:pt x="20744" y="21443"/>
                </a:lnTo>
                <a:lnTo>
                  <a:pt x="21088" y="21006"/>
                </a:lnTo>
                <a:lnTo>
                  <a:pt x="21359" y="20339"/>
                </a:lnTo>
                <a:lnTo>
                  <a:pt x="21536" y="19493"/>
                </a:lnTo>
                <a:lnTo>
                  <a:pt x="21600" y="18520"/>
                </a:lnTo>
                <a:lnTo>
                  <a:pt x="21600" y="3080"/>
                </a:lnTo>
                <a:lnTo>
                  <a:pt x="21536" y="2107"/>
                </a:lnTo>
                <a:lnTo>
                  <a:pt x="21359" y="1261"/>
                </a:lnTo>
                <a:lnTo>
                  <a:pt x="21088" y="594"/>
                </a:lnTo>
                <a:lnTo>
                  <a:pt x="20744" y="157"/>
                </a:lnTo>
                <a:lnTo>
                  <a:pt x="20349" y="0"/>
                </a:lnTo>
                <a:close/>
              </a:path>
            </a:pathLst>
          </a:custGeom>
          <a:solidFill>
            <a:srgbClr val="F7F7F7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51" name="Google Shape;145;p14"/>
          <p:cNvSpPr/>
          <p:nvPr/>
        </p:nvSpPr>
        <p:spPr>
          <a:xfrm>
            <a:off x="364411" y="449839"/>
            <a:ext cx="2621691" cy="1064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349" y="0"/>
                </a:moveTo>
                <a:lnTo>
                  <a:pt x="1251" y="0"/>
                </a:lnTo>
                <a:lnTo>
                  <a:pt x="856" y="157"/>
                </a:lnTo>
                <a:lnTo>
                  <a:pt x="512" y="594"/>
                </a:lnTo>
                <a:lnTo>
                  <a:pt x="241" y="1261"/>
                </a:lnTo>
                <a:lnTo>
                  <a:pt x="64" y="2107"/>
                </a:lnTo>
                <a:lnTo>
                  <a:pt x="0" y="3080"/>
                </a:lnTo>
                <a:lnTo>
                  <a:pt x="0" y="18520"/>
                </a:lnTo>
                <a:lnTo>
                  <a:pt x="64" y="19493"/>
                </a:lnTo>
                <a:lnTo>
                  <a:pt x="241" y="20339"/>
                </a:lnTo>
                <a:lnTo>
                  <a:pt x="512" y="21006"/>
                </a:lnTo>
                <a:lnTo>
                  <a:pt x="856" y="21443"/>
                </a:lnTo>
                <a:lnTo>
                  <a:pt x="1251" y="21600"/>
                </a:lnTo>
                <a:lnTo>
                  <a:pt x="20349" y="21600"/>
                </a:lnTo>
                <a:lnTo>
                  <a:pt x="20744" y="21443"/>
                </a:lnTo>
                <a:lnTo>
                  <a:pt x="21088" y="21006"/>
                </a:lnTo>
                <a:lnTo>
                  <a:pt x="21359" y="20339"/>
                </a:lnTo>
                <a:lnTo>
                  <a:pt x="21536" y="19493"/>
                </a:lnTo>
                <a:lnTo>
                  <a:pt x="21600" y="18520"/>
                </a:lnTo>
                <a:lnTo>
                  <a:pt x="21600" y="3080"/>
                </a:lnTo>
                <a:lnTo>
                  <a:pt x="21536" y="2107"/>
                </a:lnTo>
                <a:lnTo>
                  <a:pt x="21359" y="1261"/>
                </a:lnTo>
                <a:lnTo>
                  <a:pt x="21088" y="594"/>
                </a:lnTo>
                <a:lnTo>
                  <a:pt x="20744" y="157"/>
                </a:lnTo>
                <a:lnTo>
                  <a:pt x="20349" y="0"/>
                </a:lnTo>
                <a:close/>
              </a:path>
            </a:pathLst>
          </a:custGeom>
          <a:ln>
            <a:solidFill>
              <a:srgbClr val="D1D1D1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52" name="Google Shape;146;p14"/>
          <p:cNvSpPr/>
          <p:nvPr/>
        </p:nvSpPr>
        <p:spPr>
          <a:xfrm>
            <a:off x="364411" y="1588044"/>
            <a:ext cx="2621691" cy="8243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349" y="0"/>
                </a:moveTo>
                <a:lnTo>
                  <a:pt x="1251" y="0"/>
                </a:lnTo>
                <a:lnTo>
                  <a:pt x="856" y="203"/>
                </a:lnTo>
                <a:lnTo>
                  <a:pt x="512" y="768"/>
                </a:lnTo>
                <a:lnTo>
                  <a:pt x="241" y="1629"/>
                </a:lnTo>
                <a:lnTo>
                  <a:pt x="64" y="2721"/>
                </a:lnTo>
                <a:lnTo>
                  <a:pt x="0" y="3978"/>
                </a:lnTo>
                <a:lnTo>
                  <a:pt x="0" y="17622"/>
                </a:lnTo>
                <a:lnTo>
                  <a:pt x="64" y="18879"/>
                </a:lnTo>
                <a:lnTo>
                  <a:pt x="241" y="19971"/>
                </a:lnTo>
                <a:lnTo>
                  <a:pt x="512" y="20832"/>
                </a:lnTo>
                <a:lnTo>
                  <a:pt x="856" y="21397"/>
                </a:lnTo>
                <a:lnTo>
                  <a:pt x="1251" y="21600"/>
                </a:lnTo>
                <a:lnTo>
                  <a:pt x="20349" y="21600"/>
                </a:lnTo>
                <a:lnTo>
                  <a:pt x="20744" y="21397"/>
                </a:lnTo>
                <a:lnTo>
                  <a:pt x="21088" y="20832"/>
                </a:lnTo>
                <a:lnTo>
                  <a:pt x="21359" y="19971"/>
                </a:lnTo>
                <a:lnTo>
                  <a:pt x="21536" y="18879"/>
                </a:lnTo>
                <a:lnTo>
                  <a:pt x="21600" y="17622"/>
                </a:lnTo>
                <a:lnTo>
                  <a:pt x="21600" y="3978"/>
                </a:lnTo>
                <a:lnTo>
                  <a:pt x="21536" y="2721"/>
                </a:lnTo>
                <a:lnTo>
                  <a:pt x="21359" y="1629"/>
                </a:lnTo>
                <a:lnTo>
                  <a:pt x="21088" y="768"/>
                </a:lnTo>
                <a:lnTo>
                  <a:pt x="20744" y="203"/>
                </a:lnTo>
                <a:lnTo>
                  <a:pt x="20349" y="0"/>
                </a:lnTo>
                <a:close/>
              </a:path>
            </a:pathLst>
          </a:custGeom>
          <a:solidFill>
            <a:srgbClr val="EDEDFF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53" name="Google Shape;147;p14"/>
          <p:cNvSpPr/>
          <p:nvPr/>
        </p:nvSpPr>
        <p:spPr>
          <a:xfrm>
            <a:off x="364411" y="1592807"/>
            <a:ext cx="2621691" cy="824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349" y="0"/>
                </a:moveTo>
                <a:lnTo>
                  <a:pt x="1251" y="0"/>
                </a:lnTo>
                <a:lnTo>
                  <a:pt x="856" y="203"/>
                </a:lnTo>
                <a:lnTo>
                  <a:pt x="512" y="768"/>
                </a:lnTo>
                <a:lnTo>
                  <a:pt x="241" y="1629"/>
                </a:lnTo>
                <a:lnTo>
                  <a:pt x="64" y="2721"/>
                </a:lnTo>
                <a:lnTo>
                  <a:pt x="0" y="3978"/>
                </a:lnTo>
                <a:lnTo>
                  <a:pt x="0" y="17622"/>
                </a:lnTo>
                <a:lnTo>
                  <a:pt x="64" y="18879"/>
                </a:lnTo>
                <a:lnTo>
                  <a:pt x="241" y="19971"/>
                </a:lnTo>
                <a:lnTo>
                  <a:pt x="512" y="20832"/>
                </a:lnTo>
                <a:lnTo>
                  <a:pt x="856" y="21397"/>
                </a:lnTo>
                <a:lnTo>
                  <a:pt x="1251" y="21600"/>
                </a:lnTo>
                <a:lnTo>
                  <a:pt x="20349" y="21600"/>
                </a:lnTo>
                <a:lnTo>
                  <a:pt x="20744" y="21397"/>
                </a:lnTo>
                <a:lnTo>
                  <a:pt x="21088" y="20832"/>
                </a:lnTo>
                <a:lnTo>
                  <a:pt x="21359" y="19971"/>
                </a:lnTo>
                <a:lnTo>
                  <a:pt x="21536" y="18879"/>
                </a:lnTo>
                <a:lnTo>
                  <a:pt x="21600" y="17622"/>
                </a:lnTo>
                <a:lnTo>
                  <a:pt x="21600" y="3978"/>
                </a:lnTo>
                <a:lnTo>
                  <a:pt x="21536" y="2721"/>
                </a:lnTo>
                <a:lnTo>
                  <a:pt x="21359" y="1629"/>
                </a:lnTo>
                <a:lnTo>
                  <a:pt x="21088" y="768"/>
                </a:lnTo>
                <a:lnTo>
                  <a:pt x="20744" y="203"/>
                </a:lnTo>
                <a:lnTo>
                  <a:pt x="20349" y="0"/>
                </a:lnTo>
                <a:close/>
              </a:path>
            </a:pathLst>
          </a:custGeom>
          <a:ln>
            <a:solidFill>
              <a:srgbClr val="00007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54" name="Google Shape;148;p14"/>
          <p:cNvSpPr txBox="1"/>
          <p:nvPr/>
        </p:nvSpPr>
        <p:spPr>
          <a:xfrm>
            <a:off x="414845" y="489135"/>
            <a:ext cx="2189480" cy="1049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50800">
              <a:defRPr b="1" sz="1100">
                <a:solidFill>
                  <a:srgbClr val="22373A"/>
                </a:solidFill>
              </a:defRPr>
            </a:pPr>
            <a:r>
              <a:t>Geometry</a:t>
            </a:r>
          </a:p>
          <a:p>
            <a:pPr marL="327025" indent="-127000">
              <a:buClr>
                <a:srgbClr val="22373A"/>
              </a:buClr>
              <a:buSzPts val="1300"/>
              <a:buFont typeface="Arial"/>
              <a:buChar char="•"/>
              <a:defRPr baseline="30000" i="1" sz="1300">
                <a:solidFill>
                  <a:srgbClr val="22373A"/>
                </a:solidFill>
              </a:defRPr>
            </a:pPr>
            <a:r>
              <a:t>i</a:t>
            </a:r>
            <a:r>
              <a:rPr baseline="0" sz="600"/>
              <a:t>p </a:t>
            </a:r>
            <a:r>
              <a:rPr i="0"/>
              <a:t>: spin-axis inclination</a:t>
            </a:r>
          </a:p>
          <a:p>
            <a:pPr marL="287948" indent="-87923">
              <a:spcBef>
                <a:spcPts val="400"/>
              </a:spcBef>
              <a:buClr>
                <a:srgbClr val="22373A"/>
              </a:buClr>
              <a:buSzPts val="900"/>
              <a:buFont typeface="Arial"/>
              <a:buChar char="•"/>
              <a:defRPr baseline="30000" i="1" sz="1300">
                <a:solidFill>
                  <a:srgbClr val="22373A"/>
                </a:solidFill>
                <a:latin typeface="Calibri"/>
                <a:ea typeface="Calibri"/>
                <a:cs typeface="Calibri"/>
                <a:sym typeface="Calibri"/>
              </a:defRPr>
            </a:pPr>
            <a14:m>
              <m:oMath>
                <m:r>
                  <a:rPr xmlns:a="http://schemas.openxmlformats.org/drawingml/2006/main" sz="95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θ</m:t>
                </m:r>
              </m:oMath>
            </a14:m>
            <a:r>
              <a:rPr i="0">
                <a:latin typeface="+mj-lt"/>
                <a:ea typeface="+mj-ea"/>
                <a:cs typeface="+mj-cs"/>
                <a:sym typeface="Arial"/>
              </a:rPr>
              <a:t>: magnetic obliquity</a:t>
            </a:r>
          </a:p>
          <a:p>
            <a:pPr marL="327025" indent="-127000">
              <a:spcBef>
                <a:spcPts val="300"/>
              </a:spcBef>
              <a:buClr>
                <a:srgbClr val="22373A"/>
              </a:buClr>
              <a:buSzPts val="900"/>
              <a:buFont typeface="Arial"/>
              <a:buChar char="•"/>
              <a:defRPr i="1" sz="900">
                <a:solidFill>
                  <a:srgbClr val="22373A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ϕ</a:t>
            </a:r>
            <a:r>
              <a:rPr i="0">
                <a:latin typeface="+mj-lt"/>
                <a:ea typeface="+mj-ea"/>
                <a:cs typeface="+mj-cs"/>
                <a:sym typeface="Arial"/>
              </a:rPr>
              <a:t>: rotational phase</a:t>
            </a:r>
          </a:p>
          <a:p>
            <a:pPr marL="327025" indent="-127000">
              <a:spcBef>
                <a:spcPts val="500"/>
              </a:spcBef>
              <a:buClr>
                <a:srgbClr val="22373A"/>
              </a:buClr>
              <a:buSzPts val="1300"/>
              <a:buFont typeface="Arial"/>
              <a:buChar char="•"/>
              <a:defRPr baseline="30000" i="1" sz="1300">
                <a:solidFill>
                  <a:srgbClr val="22373A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χ</a:t>
            </a:r>
            <a:r>
              <a:rPr baseline="0" sz="600">
                <a:latin typeface="+mj-lt"/>
                <a:ea typeface="+mj-ea"/>
                <a:cs typeface="+mj-cs"/>
                <a:sym typeface="Arial"/>
              </a:rPr>
              <a:t>p </a:t>
            </a:r>
            <a:r>
              <a:rPr i="0">
                <a:latin typeface="+mj-lt"/>
                <a:ea typeface="+mj-ea"/>
                <a:cs typeface="+mj-cs"/>
                <a:sym typeface="Arial"/>
              </a:rPr>
              <a:t>: sky reference angle</a:t>
            </a:r>
          </a:p>
        </p:txBody>
      </p:sp>
      <p:grpSp>
        <p:nvGrpSpPr>
          <p:cNvPr id="157" name="Google Shape;149;p14"/>
          <p:cNvGrpSpPr/>
          <p:nvPr/>
        </p:nvGrpSpPr>
        <p:grpSpPr>
          <a:xfrm>
            <a:off x="359919" y="2471466"/>
            <a:ext cx="3413111" cy="710723"/>
            <a:chOff x="0" y="0"/>
            <a:chExt cx="3413109" cy="710721"/>
          </a:xfrm>
        </p:grpSpPr>
        <p:sp>
          <p:nvSpPr>
            <p:cNvPr id="155" name="Google Shape;150;p14"/>
            <p:cNvSpPr/>
            <p:nvPr/>
          </p:nvSpPr>
          <p:spPr>
            <a:xfrm>
              <a:off x="0" y="0"/>
              <a:ext cx="3413110" cy="710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37" y="0"/>
                  </a:moveTo>
                  <a:lnTo>
                    <a:pt x="1263" y="0"/>
                  </a:lnTo>
                  <a:lnTo>
                    <a:pt x="864" y="309"/>
                  </a:lnTo>
                  <a:lnTo>
                    <a:pt x="517" y="1170"/>
                  </a:lnTo>
                  <a:lnTo>
                    <a:pt x="244" y="2483"/>
                  </a:lnTo>
                  <a:lnTo>
                    <a:pt x="64" y="4149"/>
                  </a:lnTo>
                  <a:lnTo>
                    <a:pt x="0" y="6066"/>
                  </a:lnTo>
                  <a:lnTo>
                    <a:pt x="0" y="15534"/>
                  </a:lnTo>
                  <a:lnTo>
                    <a:pt x="64" y="17451"/>
                  </a:lnTo>
                  <a:lnTo>
                    <a:pt x="244" y="19117"/>
                  </a:lnTo>
                  <a:lnTo>
                    <a:pt x="517" y="20430"/>
                  </a:lnTo>
                  <a:lnTo>
                    <a:pt x="864" y="21291"/>
                  </a:lnTo>
                  <a:lnTo>
                    <a:pt x="1263" y="21600"/>
                  </a:lnTo>
                  <a:lnTo>
                    <a:pt x="20337" y="21600"/>
                  </a:lnTo>
                  <a:lnTo>
                    <a:pt x="20736" y="21291"/>
                  </a:lnTo>
                  <a:lnTo>
                    <a:pt x="21083" y="20430"/>
                  </a:lnTo>
                  <a:lnTo>
                    <a:pt x="21356" y="19117"/>
                  </a:lnTo>
                  <a:lnTo>
                    <a:pt x="21536" y="17451"/>
                  </a:lnTo>
                  <a:lnTo>
                    <a:pt x="21600" y="15534"/>
                  </a:lnTo>
                  <a:lnTo>
                    <a:pt x="21600" y="6066"/>
                  </a:lnTo>
                  <a:lnTo>
                    <a:pt x="21536" y="4149"/>
                  </a:lnTo>
                  <a:lnTo>
                    <a:pt x="21356" y="2483"/>
                  </a:lnTo>
                  <a:lnTo>
                    <a:pt x="21083" y="1170"/>
                  </a:lnTo>
                  <a:lnTo>
                    <a:pt x="20736" y="309"/>
                  </a:lnTo>
                  <a:lnTo>
                    <a:pt x="20337" y="0"/>
                  </a:lnTo>
                  <a:close/>
                </a:path>
              </a:pathLst>
            </a:custGeom>
            <a:solidFill>
              <a:srgbClr val="FFF4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56" name="Google Shape;151;p14"/>
            <p:cNvSpPr/>
            <p:nvPr/>
          </p:nvSpPr>
          <p:spPr>
            <a:xfrm>
              <a:off x="0" y="0"/>
              <a:ext cx="3413110" cy="710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37" y="0"/>
                  </a:moveTo>
                  <a:lnTo>
                    <a:pt x="1263" y="0"/>
                  </a:lnTo>
                  <a:lnTo>
                    <a:pt x="864" y="309"/>
                  </a:lnTo>
                  <a:lnTo>
                    <a:pt x="517" y="1170"/>
                  </a:lnTo>
                  <a:lnTo>
                    <a:pt x="244" y="2483"/>
                  </a:lnTo>
                  <a:lnTo>
                    <a:pt x="64" y="4149"/>
                  </a:lnTo>
                  <a:lnTo>
                    <a:pt x="0" y="6066"/>
                  </a:lnTo>
                  <a:lnTo>
                    <a:pt x="0" y="15534"/>
                  </a:lnTo>
                  <a:lnTo>
                    <a:pt x="64" y="17451"/>
                  </a:lnTo>
                  <a:lnTo>
                    <a:pt x="244" y="19117"/>
                  </a:lnTo>
                  <a:lnTo>
                    <a:pt x="517" y="20430"/>
                  </a:lnTo>
                  <a:lnTo>
                    <a:pt x="864" y="21291"/>
                  </a:lnTo>
                  <a:lnTo>
                    <a:pt x="1263" y="21600"/>
                  </a:lnTo>
                  <a:lnTo>
                    <a:pt x="20337" y="21600"/>
                  </a:lnTo>
                  <a:lnTo>
                    <a:pt x="20736" y="21291"/>
                  </a:lnTo>
                  <a:lnTo>
                    <a:pt x="21083" y="20430"/>
                  </a:lnTo>
                  <a:lnTo>
                    <a:pt x="21356" y="19117"/>
                  </a:lnTo>
                  <a:lnTo>
                    <a:pt x="21536" y="17451"/>
                  </a:lnTo>
                  <a:lnTo>
                    <a:pt x="21600" y="15534"/>
                  </a:lnTo>
                  <a:lnTo>
                    <a:pt x="21600" y="6066"/>
                  </a:lnTo>
                  <a:lnTo>
                    <a:pt x="21536" y="4149"/>
                  </a:lnTo>
                  <a:lnTo>
                    <a:pt x="21356" y="2483"/>
                  </a:lnTo>
                  <a:lnTo>
                    <a:pt x="21083" y="1170"/>
                  </a:lnTo>
                  <a:lnTo>
                    <a:pt x="20736" y="309"/>
                  </a:lnTo>
                  <a:lnTo>
                    <a:pt x="20337" y="0"/>
                  </a:lnTo>
                  <a:close/>
                </a:path>
              </a:pathLst>
            </a:custGeom>
            <a:noFill/>
            <a:ln w="9525" cap="flat">
              <a:solidFill>
                <a:srgbClr val="B259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158" name="Google Shape;156;p14" descr="Google Shape;156;p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33039" y="39317"/>
            <a:ext cx="2447931" cy="233887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Google Shape;158;p14"/>
          <p:cNvSpPr txBox="1"/>
          <p:nvPr>
            <p:ph type="sldNum" sz="quarter" idx="4294967295"/>
          </p:nvPr>
        </p:nvSpPr>
        <p:spPr>
          <a:xfrm>
            <a:off x="5566905" y="3015307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0" name="Equation"/>
          <p:cNvSpPr txBox="1"/>
          <p:nvPr/>
        </p:nvSpPr>
        <p:spPr>
          <a:xfrm>
            <a:off x="400303" y="2639267"/>
            <a:ext cx="3332343" cy="40814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/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tan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PA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sSub>
                    <m:e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χ</m:t>
                      </m:r>
                    </m:e>
                    <m:sub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sub>
                  </m:sSub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sSub>
                        <m:e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m:rPr>
                          <m:sty m:val="p"/>
                        </m:r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b>
                        <m:e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b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num>
                    <m:den>
                      <m:r>
                        <m:rPr>
                          <m:sty m:val="p"/>
                        </m:r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sSub>
                        <m:e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m:rPr>
                          <m:sty m:val="p"/>
                        </m:r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sSub>
                        <m:e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sSub>
                        <m:e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m:rPr>
                          <m:sty m:val="p"/>
                        </m:r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sSub>
                        <m:e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m:rPr>
                          <m:sty m:val="p"/>
                        </m:rP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b>
                        <m:e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b>
                          <m:r>
                            <a:rPr xmlns:a="http://schemas.openxmlformats.org/drawingml/2006/main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xmlns:a="http://schemas.openxmlformats.org/drawingml/2006/main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den>
                  </m:f>
                </m:oMath>
              </m:oMathPara>
            </a14:m>
            <a:endParaRPr sz="1200"/>
          </a:p>
        </p:txBody>
      </p:sp>
      <p:sp>
        <p:nvSpPr>
          <p:cNvPr id="161" name="RVM maps geometry into a phase-dependent PA curve."/>
          <p:cNvSpPr txBox="1"/>
          <p:nvPr/>
        </p:nvSpPr>
        <p:spPr>
          <a:xfrm>
            <a:off x="3551915" y="2122690"/>
            <a:ext cx="2108407" cy="603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/>
          </a:lstStyle>
          <a:p>
            <a:pPr/>
            <a:r>
              <a:t>RVM maps geometry into a phase-dependent PA curve.</a:t>
            </a:r>
          </a:p>
        </p:txBody>
      </p:sp>
      <p:sp>
        <p:nvSpPr>
          <p:cNvPr id="162" name="Main idea…"/>
          <p:cNvSpPr txBox="1"/>
          <p:nvPr/>
        </p:nvSpPr>
        <p:spPr>
          <a:xfrm>
            <a:off x="378672" y="1602467"/>
            <a:ext cx="2593169" cy="1100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b="1" sz="1300"/>
            </a:pPr>
            <a:r>
              <a:t>Main idea</a:t>
            </a:r>
          </a:p>
          <a:p>
            <a:pPr algn="ctr">
              <a:defRPr sz="1100"/>
            </a:pPr>
            <a:r>
              <a:t>As the pulsar spins, the magnetic-field direction appears to move across the sky, causing the observed PA to change with phase.</a:t>
            </a:r>
          </a:p>
          <a:p>
            <a:pPr algn="ctr">
              <a:defRPr sz="11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97;p11"/>
          <p:cNvSpPr txBox="1"/>
          <p:nvPr>
            <p:ph type="ctrTitle"/>
          </p:nvPr>
        </p:nvSpPr>
        <p:spPr>
          <a:xfrm>
            <a:off x="122779" y="76375"/>
            <a:ext cx="5370902" cy="243001"/>
          </a:xfrm>
          <a:prstGeom prst="rect">
            <a:avLst/>
          </a:prstGeom>
        </p:spPr>
        <p:txBody>
          <a:bodyPr/>
          <a:lstStyle>
            <a:lvl1pPr indent="10922" defTabSz="786384">
              <a:defRPr sz="1634"/>
            </a:lvl1pPr>
          </a:lstStyle>
          <a:p>
            <a:pPr/>
            <a:r>
              <a:t>4U 1954+319: an unusual X-ray pulsar</a:t>
            </a:r>
          </a:p>
        </p:txBody>
      </p:sp>
      <p:sp>
        <p:nvSpPr>
          <p:cNvPr id="165" name="Google Shape;98;p11"/>
          <p:cNvSpPr txBox="1"/>
          <p:nvPr>
            <p:ph type="sldNum" sz="quarter" idx="4294967295"/>
          </p:nvPr>
        </p:nvSpPr>
        <p:spPr>
          <a:xfrm>
            <a:off x="5566905" y="3015307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6" name="4u1954_scheme.pngGoogle Shape;99;p11" descr="4u1954_scheme.pngGoogle Shape;99;p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79999"/>
            <a:ext cx="5370823" cy="28648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04;p12"/>
          <p:cNvSpPr txBox="1"/>
          <p:nvPr>
            <p:ph type="ctrTitle"/>
          </p:nvPr>
        </p:nvSpPr>
        <p:spPr>
          <a:xfrm>
            <a:off x="122777" y="76375"/>
            <a:ext cx="5078102" cy="662701"/>
          </a:xfrm>
          <a:prstGeom prst="rect">
            <a:avLst/>
          </a:prstGeom>
        </p:spPr>
        <p:txBody>
          <a:bodyPr/>
          <a:lstStyle/>
          <a:p>
            <a:pPr defTabSz="768095">
              <a:lnSpc>
                <a:spcPct val="115000"/>
              </a:lnSpc>
              <a:defRPr sz="1595"/>
            </a:pPr>
            <a:r>
              <a:t>4U 1954+319: an unusual X-ray pulsar</a:t>
            </a:r>
            <a:endParaRPr sz="1260"/>
          </a:p>
          <a:p>
            <a:pPr defTabSz="768095">
              <a:lnSpc>
                <a:spcPct val="115000"/>
              </a:lnSpc>
              <a:defRPr sz="1595"/>
            </a:pPr>
            <a:endParaRPr sz="1260"/>
          </a:p>
        </p:txBody>
      </p:sp>
      <p:pic>
        <p:nvPicPr>
          <p:cNvPr id="169" name="ixpe_lc_time.pngGoogle Shape;105;p12" descr="ixpe_lc_time.pngGoogle Shape;105;p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8012" y="794574"/>
            <a:ext cx="3689777" cy="2450277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Google Shape;106;p12"/>
          <p:cNvSpPr txBox="1"/>
          <p:nvPr/>
        </p:nvSpPr>
        <p:spPr>
          <a:xfrm>
            <a:off x="1331250" y="320784"/>
            <a:ext cx="3396301" cy="447982"/>
          </a:xfrm>
          <a:prstGeom prst="rect">
            <a:avLst/>
          </a:prstGeom>
          <a:solidFill>
            <a:srgbClr val="000000">
              <a:alpha val="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399" tIns="91399" rIns="91399" bIns="91399" anchor="ctr">
            <a:spAutoFit/>
          </a:bodyPr>
          <a:lstStyle/>
          <a:p>
            <a:pPr algn="ctr">
              <a:defRPr sz="1300">
                <a:solidFill>
                  <a:srgbClr val="22373A"/>
                </a:solidFill>
              </a:defRPr>
            </a:pPr>
            <a14:m>
              <m:oMath>
                <m:sSub>
                  <m:e>
                    <m:r>
                      <a:rPr xmlns:a="http://schemas.openxmlformats.org/drawingml/2006/main" sz="15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P</m:t>
                    </m:r>
                  </m:e>
                  <m:sub>
                    <m:r>
                      <m:rPr>
                        <m:sty m:val="p"/>
                      </m:rPr>
                      <a:rPr xmlns:a="http://schemas.openxmlformats.org/drawingml/2006/main" sz="155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spin</m:t>
                    </m:r>
                  </m:sub>
                </m:sSub>
              </m:oMath>
            </a14:m>
            <a:r>
              <a:t>= 5.49 ± 0.05 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63;p15"/>
          <p:cNvSpPr txBox="1"/>
          <p:nvPr>
            <p:ph type="ctrTitle"/>
          </p:nvPr>
        </p:nvSpPr>
        <p:spPr>
          <a:xfrm>
            <a:off x="122769" y="76375"/>
            <a:ext cx="3036572" cy="207646"/>
          </a:xfrm>
          <a:prstGeom prst="rect">
            <a:avLst/>
          </a:prstGeom>
        </p:spPr>
        <p:txBody>
          <a:bodyPr/>
          <a:lstStyle>
            <a:lvl1pPr indent="9905" defTabSz="713231">
              <a:defRPr sz="1482"/>
            </a:lvl1pPr>
          </a:lstStyle>
          <a:p>
            <a:pPr/>
            <a:r>
              <a:t>Main result</a:t>
            </a:r>
          </a:p>
        </p:txBody>
      </p:sp>
      <p:grpSp>
        <p:nvGrpSpPr>
          <p:cNvPr id="175" name="Google Shape;164;p15"/>
          <p:cNvGrpSpPr/>
          <p:nvPr/>
        </p:nvGrpSpPr>
        <p:grpSpPr>
          <a:xfrm>
            <a:off x="365682" y="1378822"/>
            <a:ext cx="2506246" cy="961805"/>
            <a:chOff x="0" y="0"/>
            <a:chExt cx="2506244" cy="961803"/>
          </a:xfrm>
        </p:grpSpPr>
        <p:sp>
          <p:nvSpPr>
            <p:cNvPr id="173" name="Google Shape;165;p15"/>
            <p:cNvSpPr/>
            <p:nvPr/>
          </p:nvSpPr>
          <p:spPr>
            <a:xfrm>
              <a:off x="0" y="0"/>
              <a:ext cx="2506245" cy="961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55" y="0"/>
                  </a:moveTo>
                  <a:lnTo>
                    <a:pt x="1745" y="0"/>
                  </a:lnTo>
                  <a:lnTo>
                    <a:pt x="1345" y="120"/>
                  </a:lnTo>
                  <a:lnTo>
                    <a:pt x="977" y="462"/>
                  </a:lnTo>
                  <a:lnTo>
                    <a:pt x="653" y="999"/>
                  </a:lnTo>
                  <a:lnTo>
                    <a:pt x="383" y="1703"/>
                  </a:lnTo>
                  <a:lnTo>
                    <a:pt x="177" y="2547"/>
                  </a:lnTo>
                  <a:lnTo>
                    <a:pt x="46" y="3504"/>
                  </a:lnTo>
                  <a:lnTo>
                    <a:pt x="0" y="4546"/>
                  </a:lnTo>
                  <a:lnTo>
                    <a:pt x="0" y="17054"/>
                  </a:lnTo>
                  <a:lnTo>
                    <a:pt x="46" y="18096"/>
                  </a:lnTo>
                  <a:lnTo>
                    <a:pt x="177" y="19053"/>
                  </a:lnTo>
                  <a:lnTo>
                    <a:pt x="383" y="19897"/>
                  </a:lnTo>
                  <a:lnTo>
                    <a:pt x="653" y="20601"/>
                  </a:lnTo>
                  <a:lnTo>
                    <a:pt x="977" y="21138"/>
                  </a:lnTo>
                  <a:lnTo>
                    <a:pt x="1345" y="21480"/>
                  </a:lnTo>
                  <a:lnTo>
                    <a:pt x="1745" y="21600"/>
                  </a:lnTo>
                  <a:lnTo>
                    <a:pt x="19855" y="21600"/>
                  </a:lnTo>
                  <a:lnTo>
                    <a:pt x="20255" y="21480"/>
                  </a:lnTo>
                  <a:lnTo>
                    <a:pt x="20623" y="21138"/>
                  </a:lnTo>
                  <a:lnTo>
                    <a:pt x="20947" y="20601"/>
                  </a:lnTo>
                  <a:lnTo>
                    <a:pt x="21217" y="19897"/>
                  </a:lnTo>
                  <a:lnTo>
                    <a:pt x="21423" y="19053"/>
                  </a:lnTo>
                  <a:lnTo>
                    <a:pt x="21554" y="18096"/>
                  </a:lnTo>
                  <a:lnTo>
                    <a:pt x="21600" y="17054"/>
                  </a:lnTo>
                  <a:lnTo>
                    <a:pt x="21600" y="4546"/>
                  </a:lnTo>
                  <a:lnTo>
                    <a:pt x="21554" y="3504"/>
                  </a:lnTo>
                  <a:lnTo>
                    <a:pt x="21423" y="2547"/>
                  </a:lnTo>
                  <a:lnTo>
                    <a:pt x="21217" y="1703"/>
                  </a:lnTo>
                  <a:lnTo>
                    <a:pt x="20947" y="999"/>
                  </a:lnTo>
                  <a:lnTo>
                    <a:pt x="20623" y="462"/>
                  </a:lnTo>
                  <a:lnTo>
                    <a:pt x="20255" y="120"/>
                  </a:lnTo>
                  <a:lnTo>
                    <a:pt x="19855" y="0"/>
                  </a:lnTo>
                  <a:close/>
                </a:path>
              </a:pathLst>
            </a:custGeom>
            <a:solidFill>
              <a:srgbClr val="FFF3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74" name="Google Shape;166;p15"/>
            <p:cNvSpPr/>
            <p:nvPr/>
          </p:nvSpPr>
          <p:spPr>
            <a:xfrm>
              <a:off x="0" y="0"/>
              <a:ext cx="2506245" cy="961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55" y="0"/>
                  </a:moveTo>
                  <a:lnTo>
                    <a:pt x="1745" y="0"/>
                  </a:lnTo>
                  <a:lnTo>
                    <a:pt x="1345" y="120"/>
                  </a:lnTo>
                  <a:lnTo>
                    <a:pt x="977" y="462"/>
                  </a:lnTo>
                  <a:lnTo>
                    <a:pt x="653" y="999"/>
                  </a:lnTo>
                  <a:lnTo>
                    <a:pt x="383" y="1703"/>
                  </a:lnTo>
                  <a:lnTo>
                    <a:pt x="177" y="2547"/>
                  </a:lnTo>
                  <a:lnTo>
                    <a:pt x="46" y="3504"/>
                  </a:lnTo>
                  <a:lnTo>
                    <a:pt x="0" y="4546"/>
                  </a:lnTo>
                  <a:lnTo>
                    <a:pt x="0" y="17054"/>
                  </a:lnTo>
                  <a:lnTo>
                    <a:pt x="46" y="18096"/>
                  </a:lnTo>
                  <a:lnTo>
                    <a:pt x="177" y="19053"/>
                  </a:lnTo>
                  <a:lnTo>
                    <a:pt x="383" y="19897"/>
                  </a:lnTo>
                  <a:lnTo>
                    <a:pt x="653" y="20601"/>
                  </a:lnTo>
                  <a:lnTo>
                    <a:pt x="977" y="21138"/>
                  </a:lnTo>
                  <a:lnTo>
                    <a:pt x="1345" y="21480"/>
                  </a:lnTo>
                  <a:lnTo>
                    <a:pt x="1745" y="21600"/>
                  </a:lnTo>
                  <a:lnTo>
                    <a:pt x="19855" y="21600"/>
                  </a:lnTo>
                  <a:lnTo>
                    <a:pt x="20255" y="21480"/>
                  </a:lnTo>
                  <a:lnTo>
                    <a:pt x="20623" y="21138"/>
                  </a:lnTo>
                  <a:lnTo>
                    <a:pt x="20947" y="20601"/>
                  </a:lnTo>
                  <a:lnTo>
                    <a:pt x="21217" y="19897"/>
                  </a:lnTo>
                  <a:lnTo>
                    <a:pt x="21423" y="19053"/>
                  </a:lnTo>
                  <a:lnTo>
                    <a:pt x="21554" y="18096"/>
                  </a:lnTo>
                  <a:lnTo>
                    <a:pt x="21600" y="17054"/>
                  </a:lnTo>
                  <a:lnTo>
                    <a:pt x="21600" y="4546"/>
                  </a:lnTo>
                  <a:lnTo>
                    <a:pt x="21554" y="3504"/>
                  </a:lnTo>
                  <a:lnTo>
                    <a:pt x="21423" y="2547"/>
                  </a:lnTo>
                  <a:lnTo>
                    <a:pt x="21217" y="1703"/>
                  </a:lnTo>
                  <a:lnTo>
                    <a:pt x="20947" y="999"/>
                  </a:lnTo>
                  <a:lnTo>
                    <a:pt x="20623" y="462"/>
                  </a:lnTo>
                  <a:lnTo>
                    <a:pt x="20255" y="120"/>
                  </a:lnTo>
                  <a:lnTo>
                    <a:pt x="19855" y="0"/>
                  </a:lnTo>
                  <a:close/>
                </a:path>
              </a:pathLst>
            </a:custGeom>
            <a:noFill/>
            <a:ln w="11375" cap="flat">
              <a:solidFill>
                <a:srgbClr val="B259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76" name="Google Shape;167;p15"/>
          <p:cNvSpPr txBox="1"/>
          <p:nvPr>
            <p:ph type="subTitle" sz="half" idx="1"/>
          </p:nvPr>
        </p:nvSpPr>
        <p:spPr>
          <a:xfrm>
            <a:off x="716520" y="612531"/>
            <a:ext cx="3977006" cy="1583690"/>
          </a:xfrm>
          <a:prstGeom prst="rect">
            <a:avLst/>
          </a:prstGeom>
        </p:spPr>
        <p:txBody>
          <a:bodyPr/>
          <a:lstStyle/>
          <a:p>
            <a:pPr marL="169887" marR="17424" indent="197269" defTabSz="896111">
              <a:lnSpc>
                <a:spcPct val="111428"/>
              </a:lnSpc>
              <a:defRPr sz="1372"/>
            </a:pPr>
            <a:r>
              <a:t>Polarization is hidden in the phase average but appears when the pulse is resolved</a:t>
            </a:r>
          </a:p>
          <a:p>
            <a:pPr marL="0" defTabSz="896111">
              <a:defRPr sz="1372"/>
            </a:pPr>
          </a:p>
          <a:p>
            <a:pPr marL="0" defTabSz="896111">
              <a:spcBef>
                <a:spcPts val="200"/>
              </a:spcBef>
              <a:defRPr sz="1372"/>
            </a:pPr>
          </a:p>
          <a:p>
            <a:pPr marL="0" marR="2120798" algn="ctr" defTabSz="896111">
              <a:defRPr sz="1176"/>
            </a:pPr>
            <a:r>
              <a:t>Phase-averaged:</a:t>
            </a:r>
          </a:p>
          <a:p>
            <a:pPr marL="0" marR="2120798" algn="ctr" defTabSz="896111">
              <a:spcBef>
                <a:spcPts val="300"/>
              </a:spcBef>
              <a:defRPr b="0" sz="1372">
                <a:latin typeface="Tahoma"/>
                <a:ea typeface="Tahoma"/>
                <a:cs typeface="Tahoma"/>
                <a:sym typeface="Tahoma"/>
              </a:defRPr>
            </a:pPr>
            <a:r>
              <a:t>no significant detection</a:t>
            </a:r>
          </a:p>
          <a:p>
            <a:pPr marL="0" marR="2120798" algn="ctr" defTabSz="896111">
              <a:spcBef>
                <a:spcPts val="400"/>
              </a:spcBef>
              <a:defRPr b="0" sz="1078"/>
            </a:pPr>
            <a14:m>
              <m:oMath>
                <m:sSub>
                  <m:e>
                    <m:r>
                      <m:rPr>
                        <m:sty m:val="p"/>
                      </m:rPr>
                      <a:rPr xmlns:a="http://schemas.openxmlformats.org/drawingml/2006/main" sz="130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MDP</m:t>
                    </m:r>
                  </m:e>
                  <m:sub>
                    <m:r>
                      <a:rPr xmlns:a="http://schemas.openxmlformats.org/drawingml/2006/main" sz="1300" i="1">
                        <a:solidFill>
                          <a:srgbClr val="22373A"/>
                        </a:solidFill>
                        <a:latin typeface="Cambria Math" panose="02040503050406030204" pitchFamily="18" charset="0"/>
                      </a:rPr>
                      <m:t>99</m:t>
                    </m:r>
                  </m:sub>
                </m:sSub>
                <m:r>
                  <a:rPr xmlns:a="http://schemas.openxmlformats.org/drawingml/2006/main" sz="130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130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4.9</m:t>
                </m:r>
                <m:r>
                  <a:rPr xmlns:a="http://schemas.openxmlformats.org/drawingml/2006/main" sz="1300" i="1">
                    <a:solidFill>
                      <a:srgbClr val="22373A"/>
                    </a:solidFill>
                    <a:latin typeface="Cambria Math" panose="02040503050406030204" pitchFamily="18" charset="0"/>
                  </a:rPr>
                  <m:t>%</m:t>
                </m:r>
              </m:oMath>
            </a14:m>
            <a:r>
              <a:t> in 2–8 keV</a:t>
            </a:r>
            <a:endParaRPr sz="1100"/>
          </a:p>
        </p:txBody>
      </p:sp>
      <p:sp>
        <p:nvSpPr>
          <p:cNvPr id="177" name="Google Shape;168;p15"/>
          <p:cNvSpPr txBox="1"/>
          <p:nvPr/>
        </p:nvSpPr>
        <p:spPr>
          <a:xfrm>
            <a:off x="5592305" y="3015307"/>
            <a:ext cx="7937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lnSpc>
                <a:spcPct val="108124"/>
              </a:lnSpc>
              <a:defRPr sz="800">
                <a:solidFill>
                  <a:srgbClr val="22373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 thruBlk="1"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