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media1.m4v" ContentType="video/unknown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media1.mp4" ContentType="vide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254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254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254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9" name="Shape 17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0. slide</a:t>
            </a:r>
          </a:p>
          <a:p>
            <a:pPr/>
            <a:r>
              <a:t>**animation starts after first click**</a:t>
            </a:r>
          </a:p>
          <a:p>
            <a:pPr/>
            <a:r>
              <a:t>Andras Haris,</a:t>
            </a:r>
          </a:p>
          <a:p>
            <a:pPr/>
            <a:r>
              <a:t>Doctoral researcher</a:t>
            </a:r>
          </a:p>
          <a:p>
            <a:pPr/>
            <a:r>
              <a:t>University of Helsinki, Stellar Astrophysics Research Group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6" name="Shape 18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Detached binaries.</a:t>
            </a:r>
          </a:p>
          <a:p>
            <a:pPr/>
            <a:r>
              <a:t>Primary component F—G, V—IV (later extended to III).</a:t>
            </a:r>
          </a:p>
          <a:p>
            <a:pPr/>
            <a:r>
              <a:t>Secondary can also be magnetically active.</a:t>
            </a:r>
          </a:p>
          <a:p>
            <a:pPr/>
            <a:r>
              <a:t>Period: 1 d &lt; P &lt; 30 d.</a:t>
            </a:r>
          </a:p>
          <a:p>
            <a:pPr/>
            <a:r>
              <a:t>Strong Ca II H&amp;K emission.</a:t>
            </a:r>
          </a:p>
          <a:p>
            <a:pPr/>
            <a:r>
              <a:t>Hall (1976)</a:t>
            </a:r>
          </a:p>
          <a:p>
            <a:pPr/>
          </a:p>
          <a:p>
            <a:pPr/>
            <a:r>
              <a:t>To our knowledge, all previous attempts to characterize starspots using transits of planets or stellar companions were done on main-sequence stars. The reason behind this could be the long-lasting (several hours to days) and very shallow eclipses of the rare binaries with giant components, which are hard to observe from the ground.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4" name="Shape 23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n. slide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4030265" y="12138874"/>
            <a:ext cx="16323471" cy="648365"/>
          </a:xfrm>
          <a:prstGeom prst="rect">
            <a:avLst/>
          </a:prstGeom>
        </p:spPr>
        <p:txBody>
          <a:bodyPr lIns="71437" tIns="71437" rIns="71437" bIns="71437" anchor="b"/>
          <a:lstStyle>
            <a:lvl1pPr>
              <a:defRPr sz="32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4029381" y="2605515"/>
            <a:ext cx="16325238" cy="4643438"/>
          </a:xfrm>
          <a:prstGeom prst="rect">
            <a:avLst/>
          </a:prstGeom>
        </p:spPr>
        <p:txBody>
          <a:bodyPr lIns="71437" tIns="71437" rIns="71437" bIns="71437"/>
          <a:lstStyle>
            <a:lvl1pPr defTabSz="2438339">
              <a:defRPr spc="-228" sz="114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4030265" y="7179468"/>
            <a:ext cx="16323470" cy="2027668"/>
          </a:xfrm>
          <a:prstGeom prst="rect">
            <a:avLst/>
          </a:prstGeom>
        </p:spPr>
        <p:txBody>
          <a:bodyPr lIns="71437" tIns="71437" rIns="71437" bIns="71437"/>
          <a:lstStyle>
            <a:lvl1pPr>
              <a:defRPr sz="5200"/>
            </a:lvl1pPr>
            <a:lvl2pPr>
              <a:defRPr sz="5200"/>
            </a:lvl2pPr>
            <a:lvl3pPr>
              <a:defRPr sz="5200"/>
            </a:lvl3pPr>
            <a:lvl4pPr>
              <a:defRPr sz="5200"/>
            </a:lvl4pPr>
            <a:lvl5pPr>
              <a:defRPr sz="52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xfrm>
            <a:off x="11982253" y="12954297"/>
            <a:ext cx="409779" cy="415875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quarter" idx="1" hasCustomPrompt="1"/>
          </p:nvPr>
        </p:nvSpPr>
        <p:spPr>
          <a:xfrm>
            <a:off x="4030265" y="5018484"/>
            <a:ext cx="16323470" cy="3681265"/>
          </a:xfrm>
          <a:prstGeom prst="rect">
            <a:avLst/>
          </a:prstGeom>
        </p:spPr>
        <p:txBody>
          <a:bodyPr lIns="71437" tIns="71437" rIns="71437" bIns="71437" anchor="ctr"/>
          <a:lstStyle>
            <a:lvl1pPr algn="ctr" defTabSz="2438339">
              <a:lnSpc>
                <a:spcPct val="80000"/>
              </a:lnSpc>
              <a:defRPr b="0" spc="-228" sz="11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algn="ctr" defTabSz="2438339">
              <a:lnSpc>
                <a:spcPct val="80000"/>
              </a:lnSpc>
              <a:defRPr b="0" spc="-228" sz="11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algn="ctr" defTabSz="2438339">
              <a:lnSpc>
                <a:spcPct val="80000"/>
              </a:lnSpc>
              <a:defRPr b="0" spc="-228" sz="11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algn="ctr" defTabSz="2438339">
              <a:lnSpc>
                <a:spcPct val="80000"/>
              </a:lnSpc>
              <a:defRPr b="0" spc="-228" sz="11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algn="ctr" defTabSz="2438339">
              <a:lnSpc>
                <a:spcPct val="80000"/>
              </a:lnSpc>
              <a:defRPr b="0" spc="-228" sz="11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act information"/>
          <p:cNvSpPr txBox="1"/>
          <p:nvPr>
            <p:ph type="body" sz="quarter" idx="21" hasCustomPrompt="1"/>
          </p:nvPr>
        </p:nvSpPr>
        <p:spPr>
          <a:xfrm>
            <a:off x="4030265" y="8732784"/>
            <a:ext cx="16323468" cy="944721"/>
          </a:xfrm>
          <a:prstGeom prst="rect">
            <a:avLst/>
          </a:prstGeom>
        </p:spPr>
        <p:txBody>
          <a:bodyPr lIns="71437" tIns="71437" rIns="71437" bIns="71437"/>
          <a:lstStyle>
            <a:lvl1pPr algn="ctr" defTabSz="2438339">
              <a:defRPr spc="-52" sz="5200"/>
            </a:lvl1pPr>
          </a:lstStyle>
          <a:p>
            <a:pPr/>
            <a:r>
              <a:t>Fact information</a:t>
            </a:r>
          </a:p>
        </p:txBody>
      </p:sp>
      <p:sp>
        <p:nvSpPr>
          <p:cNvPr id="107" name="Body Level One…"/>
          <p:cNvSpPr txBox="1"/>
          <p:nvPr>
            <p:ph type="body" sz="half" idx="1" hasCustomPrompt="1"/>
          </p:nvPr>
        </p:nvSpPr>
        <p:spPr>
          <a:xfrm>
            <a:off x="4030265" y="805183"/>
            <a:ext cx="16323470" cy="7927601"/>
          </a:xfrm>
          <a:prstGeom prst="rect">
            <a:avLst/>
          </a:prstGeom>
        </p:spPr>
        <p:txBody>
          <a:bodyPr lIns="71437" tIns="71437" rIns="71437" bIns="71437" anchor="b"/>
          <a:lstStyle>
            <a:lvl1pPr algn="ctr" defTabSz="2438339">
              <a:lnSpc>
                <a:spcPct val="80000"/>
              </a:lnSpc>
              <a:defRPr spc="-246" sz="24600"/>
            </a:lvl1pPr>
            <a:lvl2pPr algn="ctr" defTabSz="2438339">
              <a:lnSpc>
                <a:spcPct val="80000"/>
              </a:lnSpc>
              <a:defRPr spc="-246" sz="24600"/>
            </a:lvl2pPr>
            <a:lvl3pPr algn="ctr" defTabSz="2438339">
              <a:lnSpc>
                <a:spcPct val="80000"/>
              </a:lnSpc>
              <a:defRPr spc="-246" sz="24600"/>
            </a:lvl3pPr>
            <a:lvl4pPr algn="ctr" defTabSz="2438339">
              <a:lnSpc>
                <a:spcPct val="80000"/>
              </a:lnSpc>
              <a:defRPr spc="-246" sz="24600"/>
            </a:lvl4pPr>
            <a:lvl5pPr algn="ctr" defTabSz="2438339">
              <a:lnSpc>
                <a:spcPct val="80000"/>
              </a:lnSpc>
              <a:defRPr spc="-246" sz="246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Body Level One…"/>
          <p:cNvSpPr txBox="1"/>
          <p:nvPr>
            <p:ph type="body" sz="quarter" idx="1" hasCustomPrompt="1"/>
          </p:nvPr>
        </p:nvSpPr>
        <p:spPr>
          <a:xfrm>
            <a:off x="4083843" y="5232796"/>
            <a:ext cx="16216314" cy="3268267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642937" indent="-482203" defTabSz="2438339">
              <a:lnSpc>
                <a:spcPct val="90000"/>
              </a:lnSpc>
              <a:defRPr b="0" spc="-168" sz="8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42937" indent="-25003" defTabSz="2438339">
              <a:lnSpc>
                <a:spcPct val="90000"/>
              </a:lnSpc>
              <a:defRPr b="0" spc="-168" sz="8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42937" indent="432196" defTabSz="2438339">
              <a:lnSpc>
                <a:spcPct val="90000"/>
              </a:lnSpc>
              <a:defRPr b="0" spc="-168" sz="8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42937" indent="889396" defTabSz="2438339">
              <a:lnSpc>
                <a:spcPct val="90000"/>
              </a:lnSpc>
              <a:defRPr b="0" spc="-168" sz="8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42937" indent="1346596" defTabSz="2438339">
              <a:lnSpc>
                <a:spcPct val="90000"/>
              </a:lnSpc>
              <a:defRPr b="0" spc="-168" sz="8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6" name="Attribution"/>
          <p:cNvSpPr txBox="1"/>
          <p:nvPr>
            <p:ph type="body" sz="quarter" idx="21" hasCustomPrompt="1"/>
          </p:nvPr>
        </p:nvSpPr>
        <p:spPr>
          <a:xfrm>
            <a:off x="4762500" y="9036843"/>
            <a:ext cx="15537657" cy="648365"/>
          </a:xfrm>
          <a:prstGeom prst="rect">
            <a:avLst/>
          </a:prstGeom>
        </p:spPr>
        <p:txBody>
          <a:bodyPr lIns="71437" tIns="71437" rIns="71437" bIns="71437"/>
          <a:lstStyle>
            <a:lvl1pPr>
              <a:defRPr sz="3200"/>
            </a:lvl1pPr>
          </a:lstStyle>
          <a:p>
            <a:pPr/>
            <a:r>
              <a:t>Attribution</a:t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21"/>
          </p:nvPr>
        </p:nvSpPr>
        <p:spPr>
          <a:xfrm>
            <a:off x="12252431" y="7170539"/>
            <a:ext cx="8371269" cy="557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22"/>
          </p:nvPr>
        </p:nvSpPr>
        <p:spPr>
          <a:xfrm>
            <a:off x="-4285181" y="910828"/>
            <a:ext cx="23860126" cy="118544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23"/>
          </p:nvPr>
        </p:nvSpPr>
        <p:spPr>
          <a:xfrm>
            <a:off x="12263437" y="982265"/>
            <a:ext cx="8376048" cy="55753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/>
          <p:nvPr>
            <p:ph type="pic" idx="21"/>
          </p:nvPr>
        </p:nvSpPr>
        <p:spPr>
          <a:xfrm>
            <a:off x="1888477" y="-327024"/>
            <a:ext cx="21173337" cy="1413232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Author and Date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50" name="Presentation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Presentation Title</a:t>
            </a:r>
          </a:p>
        </p:txBody>
      </p:sp>
      <p:sp>
        <p:nvSpPr>
          <p:cNvPr id="151" name="Body Level One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5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Body Level One…"/>
          <p:cNvSpPr txBox="1"/>
          <p:nvPr>
            <p:ph type="body" idx="1" hasCustomPrompt="1"/>
          </p:nvPr>
        </p:nvSpPr>
        <p:spPr>
          <a:xfrm>
            <a:off x="4030265" y="4161234"/>
            <a:ext cx="16323470" cy="8572501"/>
          </a:xfrm>
          <a:prstGeom prst="rect">
            <a:avLst/>
          </a:prstGeom>
        </p:spPr>
        <p:txBody>
          <a:bodyPr lIns="71437" tIns="71437" rIns="71437" bIns="71437"/>
          <a:lstStyle>
            <a:lvl1pPr marL="533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>
                <a:solidFill>
                  <a:srgbClr val="000000"/>
                </a:solidFill>
              </a:defRPr>
            </a:lvl1pPr>
            <a:lvl2pPr marL="914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>
                <a:solidFill>
                  <a:srgbClr val="000000"/>
                </a:solidFill>
              </a:defRPr>
            </a:lvl2pPr>
            <a:lvl3pPr marL="1295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>
                <a:solidFill>
                  <a:srgbClr val="000000"/>
                </a:solidFill>
              </a:defRPr>
            </a:lvl3pPr>
            <a:lvl4pPr marL="1676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>
                <a:solidFill>
                  <a:srgbClr val="000000"/>
                </a:solidFill>
              </a:defRPr>
            </a:lvl4pPr>
            <a:lvl5pPr marL="2057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>
                <a:solidFill>
                  <a:srgbClr val="000000"/>
                </a:solidFill>
              </a:defRPr>
            </a:lvl5pPr>
          </a:lstStyle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60" name="Slide Subtitle"/>
          <p:cNvSpPr txBox="1"/>
          <p:nvPr>
            <p:ph type="body" sz="quarter" idx="21" hasCustomPrompt="1"/>
          </p:nvPr>
        </p:nvSpPr>
        <p:spPr>
          <a:xfrm>
            <a:off x="4030265" y="1987000"/>
            <a:ext cx="16323471" cy="944721"/>
          </a:xfrm>
          <a:prstGeom prst="rect">
            <a:avLst/>
          </a:prstGeom>
        </p:spPr>
        <p:txBody>
          <a:bodyPr lIns="71437" tIns="71437" rIns="71437" bIns="71437"/>
          <a:lstStyle>
            <a:lvl1pPr>
              <a:defRPr sz="5200">
                <a:solidFill>
                  <a:srgbClr val="000000"/>
                </a:solidFill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161" name="Slide Title"/>
          <p:cNvSpPr txBox="1"/>
          <p:nvPr>
            <p:ph type="title" hasCustomPrompt="1"/>
          </p:nvPr>
        </p:nvSpPr>
        <p:spPr>
          <a:xfrm>
            <a:off x="4030265" y="619125"/>
            <a:ext cx="16323470" cy="1428750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2438339">
              <a:defRPr spc="-168" sz="8400">
                <a:solidFill>
                  <a:srgbClr val="000000"/>
                </a:solidFill>
              </a:defRPr>
            </a:lvl1pPr>
          </a:lstStyle>
          <a:p>
            <a:pPr/>
            <a:r>
              <a:t>Slide Title</a:t>
            </a:r>
          </a:p>
        </p:txBody>
      </p:sp>
      <p:sp>
        <p:nvSpPr>
          <p:cNvPr id="162" name="Slide Number"/>
          <p:cNvSpPr txBox="1"/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>
              <a:defRPr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mage"/>
          <p:cNvSpPr/>
          <p:nvPr>
            <p:ph type="pic" idx="21"/>
          </p:nvPr>
        </p:nvSpPr>
        <p:spPr>
          <a:xfrm>
            <a:off x="1012031" y="0"/>
            <a:ext cx="22409241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4030265" y="7286625"/>
            <a:ext cx="16323470" cy="4643438"/>
          </a:xfrm>
          <a:prstGeom prst="rect">
            <a:avLst/>
          </a:prstGeom>
        </p:spPr>
        <p:txBody>
          <a:bodyPr lIns="71437" tIns="71437" rIns="71437" bIns="71437"/>
          <a:lstStyle>
            <a:lvl1pPr defTabSz="2438339">
              <a:defRPr spc="-228" sz="114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Body Level One…"/>
          <p:cNvSpPr txBox="1"/>
          <p:nvPr>
            <p:ph type="body" sz="quarter" idx="1" hasCustomPrompt="1"/>
          </p:nvPr>
        </p:nvSpPr>
        <p:spPr>
          <a:xfrm>
            <a:off x="4030265" y="11858625"/>
            <a:ext cx="16323470" cy="1006753"/>
          </a:xfrm>
          <a:prstGeom prst="rect">
            <a:avLst/>
          </a:prstGeom>
        </p:spPr>
        <p:txBody>
          <a:bodyPr lIns="71437" tIns="71437" rIns="71437" bIns="71437"/>
          <a:lstStyle>
            <a:lvl1pPr>
              <a:defRPr sz="5200"/>
            </a:lvl1pPr>
            <a:lvl2pPr>
              <a:defRPr sz="5200"/>
            </a:lvl2pPr>
            <a:lvl3pPr>
              <a:defRPr sz="5200"/>
            </a:lvl3pPr>
            <a:lvl4pPr>
              <a:defRPr sz="5200"/>
            </a:lvl4pPr>
            <a:lvl5pPr>
              <a:defRPr sz="52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Author and Date"/>
          <p:cNvSpPr txBox="1"/>
          <p:nvPr>
            <p:ph type="body" sz="quarter" idx="22" hasCustomPrompt="1"/>
          </p:nvPr>
        </p:nvSpPr>
        <p:spPr>
          <a:xfrm>
            <a:off x="4030265" y="803671"/>
            <a:ext cx="16323471" cy="648365"/>
          </a:xfrm>
          <a:prstGeom prst="rect">
            <a:avLst/>
          </a:prstGeom>
        </p:spPr>
        <p:txBody>
          <a:bodyPr lIns="71437" tIns="71437" rIns="71437" bIns="71437"/>
          <a:lstStyle>
            <a:lvl1pPr>
              <a:defRPr sz="3200"/>
            </a:lvl1pPr>
          </a:lstStyle>
          <a:p>
            <a:pPr/>
            <a:r>
              <a:t>Author and Date</a:t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xfrm>
            <a:off x="11982253" y="12954297"/>
            <a:ext cx="409779" cy="415875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Title"/>
          <p:cNvSpPr txBox="1"/>
          <p:nvPr>
            <p:ph type="title" hasCustomPrompt="1"/>
          </p:nvPr>
        </p:nvSpPr>
        <p:spPr>
          <a:xfrm>
            <a:off x="4030265" y="973876"/>
            <a:ext cx="7179470" cy="6169874"/>
          </a:xfrm>
          <a:prstGeom prst="rect">
            <a:avLst/>
          </a:prstGeom>
        </p:spPr>
        <p:txBody>
          <a:bodyPr lIns="71437" tIns="71437" rIns="71437" bIns="71437"/>
          <a:lstStyle>
            <a:lvl1pPr defTabSz="2438339">
              <a:defRPr spc="-168" sz="8400"/>
            </a:lvl1pPr>
          </a:lstStyle>
          <a:p>
            <a:pPr/>
            <a:r>
              <a:t>Slide Title</a:t>
            </a:r>
          </a:p>
        </p:txBody>
      </p:sp>
      <p:sp>
        <p:nvSpPr>
          <p:cNvPr id="33" name="Body Level One…"/>
          <p:cNvSpPr txBox="1"/>
          <p:nvPr>
            <p:ph type="body" sz="quarter" idx="1" hasCustomPrompt="1"/>
          </p:nvPr>
        </p:nvSpPr>
        <p:spPr>
          <a:xfrm>
            <a:off x="4030265" y="7036593"/>
            <a:ext cx="7179470" cy="5687672"/>
          </a:xfrm>
          <a:prstGeom prst="rect">
            <a:avLst/>
          </a:prstGeom>
        </p:spPr>
        <p:txBody>
          <a:bodyPr lIns="71437" tIns="71437" rIns="71437" bIns="71437"/>
          <a:lstStyle>
            <a:lvl1pPr>
              <a:defRPr sz="5200"/>
            </a:lvl1pPr>
            <a:lvl2pPr>
              <a:defRPr sz="5200"/>
            </a:lvl2pPr>
            <a:lvl3pPr>
              <a:defRPr sz="5200"/>
            </a:lvl3pPr>
            <a:lvl4pPr>
              <a:defRPr sz="5200"/>
            </a:lvl4pPr>
            <a:lvl5pPr>
              <a:defRPr sz="52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Image"/>
          <p:cNvSpPr/>
          <p:nvPr>
            <p:ph type="pic" idx="21"/>
          </p:nvPr>
        </p:nvSpPr>
        <p:spPr>
          <a:xfrm>
            <a:off x="10423921" y="946546"/>
            <a:ext cx="11787473" cy="117963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xfrm>
            <a:off x="4030265" y="619125"/>
            <a:ext cx="16323470" cy="1428750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2438339">
              <a:defRPr spc="-168" sz="8400"/>
            </a:lvl1pPr>
          </a:lstStyle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4030265" y="1987000"/>
            <a:ext cx="16323471" cy="944721"/>
          </a:xfrm>
          <a:prstGeom prst="rect">
            <a:avLst/>
          </a:prstGeom>
        </p:spPr>
        <p:txBody>
          <a:bodyPr lIns="71437" tIns="71437" rIns="71437" bIns="71437"/>
          <a:lstStyle>
            <a:lvl1pPr>
              <a:defRPr sz="52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xfrm>
            <a:off x="4030265" y="4158129"/>
            <a:ext cx="16323470" cy="8572501"/>
          </a:xfrm>
          <a:prstGeom prst="rect">
            <a:avLst/>
          </a:prstGeom>
        </p:spPr>
        <p:txBody>
          <a:bodyPr lIns="71437" tIns="71437" rIns="71437" bIns="71437"/>
          <a:lstStyle>
            <a:lvl1pPr marL="533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/>
            </a:lvl1pPr>
            <a:lvl2pPr marL="914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/>
            </a:lvl2pPr>
            <a:lvl3pPr marL="1295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/>
            </a:lvl3pPr>
            <a:lvl4pPr marL="1676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/>
            </a:lvl4pPr>
            <a:lvl5pPr marL="2057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/>
            </a:lvl5pPr>
          </a:lstStyle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xfrm>
            <a:off x="4030265" y="4161234"/>
            <a:ext cx="16323470" cy="8572501"/>
          </a:xfrm>
          <a:prstGeom prst="rect">
            <a:avLst/>
          </a:prstGeom>
        </p:spPr>
        <p:txBody>
          <a:bodyPr lIns="71437" tIns="71437" rIns="71437" bIns="71437" numCol="2" spcCol="828785"/>
          <a:lstStyle>
            <a:lvl1pPr marL="533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/>
            </a:lvl1pPr>
            <a:lvl2pPr marL="914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/>
            </a:lvl2pPr>
            <a:lvl3pPr marL="1295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/>
            </a:lvl3pPr>
            <a:lvl4pPr marL="1676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/>
            </a:lvl4pPr>
            <a:lvl5pPr marL="2057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/>
            </a:lvl5pPr>
          </a:lstStyle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Title"/>
          <p:cNvSpPr txBox="1"/>
          <p:nvPr>
            <p:ph type="title" hasCustomPrompt="1"/>
          </p:nvPr>
        </p:nvSpPr>
        <p:spPr>
          <a:xfrm>
            <a:off x="4030265" y="625078"/>
            <a:ext cx="7179470" cy="1428751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2438339">
              <a:defRPr spc="-168" sz="8400"/>
            </a:lvl1pPr>
          </a:lstStyle>
          <a:p>
            <a:pPr/>
            <a:r>
              <a:t>Slide Title</a:t>
            </a:r>
          </a:p>
        </p:txBody>
      </p:sp>
      <p:sp>
        <p:nvSpPr>
          <p:cNvPr id="61" name="Slide Subtitle"/>
          <p:cNvSpPr txBox="1"/>
          <p:nvPr>
            <p:ph type="body" sz="quarter" idx="21" hasCustomPrompt="1"/>
          </p:nvPr>
        </p:nvSpPr>
        <p:spPr>
          <a:xfrm>
            <a:off x="4030265" y="1987000"/>
            <a:ext cx="7179470" cy="944721"/>
          </a:xfrm>
          <a:prstGeom prst="rect">
            <a:avLst/>
          </a:prstGeom>
        </p:spPr>
        <p:txBody>
          <a:bodyPr lIns="71437" tIns="71437" rIns="71437" bIns="71437"/>
          <a:lstStyle>
            <a:lvl1pPr>
              <a:defRPr sz="5200"/>
            </a:lvl1pPr>
          </a:lstStyle>
          <a:p>
            <a:pPr/>
            <a:r>
              <a:t>Slide Subtitle</a:t>
            </a:r>
          </a:p>
        </p:txBody>
      </p:sp>
      <p:sp>
        <p:nvSpPr>
          <p:cNvPr id="62" name="Body Level One…"/>
          <p:cNvSpPr txBox="1"/>
          <p:nvPr>
            <p:ph type="body" sz="quarter" idx="1" hasCustomPrompt="1"/>
          </p:nvPr>
        </p:nvSpPr>
        <p:spPr>
          <a:xfrm>
            <a:off x="4030265" y="4893468"/>
            <a:ext cx="7179470" cy="7858126"/>
          </a:xfrm>
          <a:prstGeom prst="rect">
            <a:avLst/>
          </a:prstGeom>
        </p:spPr>
        <p:txBody>
          <a:bodyPr lIns="71437" tIns="71437" rIns="71437" bIns="71437"/>
          <a:lstStyle>
            <a:lvl1pPr marL="533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/>
            </a:lvl1pPr>
            <a:lvl2pPr marL="914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/>
            </a:lvl2pPr>
            <a:lvl3pPr marL="1295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/>
            </a:lvl3pPr>
            <a:lvl4pPr marL="1676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/>
            </a:lvl4pPr>
            <a:lvl5pPr marL="2057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b="0" sz="4200"/>
            </a:lvl5pPr>
          </a:lstStyle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22"/>
          </p:nvPr>
        </p:nvSpPr>
        <p:spPr>
          <a:xfrm>
            <a:off x="4208859" y="910828"/>
            <a:ext cx="23860126" cy="1185441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4030265" y="4536281"/>
            <a:ext cx="16323470" cy="4643438"/>
          </a:xfrm>
          <a:prstGeom prst="rect">
            <a:avLst/>
          </a:prstGeom>
        </p:spPr>
        <p:txBody>
          <a:bodyPr lIns="71437" tIns="71437" rIns="71437" bIns="71437" anchor="ctr"/>
          <a:lstStyle>
            <a:lvl1pPr defTabSz="2438339">
              <a:defRPr b="0" spc="-228" sz="11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4030265" y="619125"/>
            <a:ext cx="16323470" cy="1428750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2438339">
              <a:defRPr spc="-168" sz="8400"/>
            </a:lvl1pPr>
          </a:lstStyle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4030265" y="1987000"/>
            <a:ext cx="16323471" cy="944721"/>
          </a:xfrm>
          <a:prstGeom prst="rect">
            <a:avLst/>
          </a:prstGeom>
        </p:spPr>
        <p:txBody>
          <a:bodyPr lIns="71437" tIns="71437" rIns="71437" bIns="71437"/>
          <a:lstStyle>
            <a:lvl1pPr>
              <a:defRPr sz="52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4030265" y="625078"/>
            <a:ext cx="16323470" cy="1428751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2438339">
              <a:defRPr spc="-168" sz="8400"/>
            </a:lvl1pPr>
          </a:lstStyle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4030265" y="1982390"/>
            <a:ext cx="16323471" cy="944722"/>
          </a:xfrm>
          <a:prstGeom prst="rect">
            <a:avLst/>
          </a:prstGeom>
        </p:spPr>
        <p:txBody>
          <a:bodyPr lIns="71437" tIns="71437" rIns="71437" bIns="71437"/>
          <a:lstStyle>
            <a:lvl1pPr>
              <a:defRPr sz="52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xfrm>
            <a:off x="4030265" y="4161234"/>
            <a:ext cx="16323470" cy="8572501"/>
          </a:xfrm>
          <a:prstGeom prst="rect">
            <a:avLst/>
          </a:prstGeom>
        </p:spPr>
        <p:txBody>
          <a:bodyPr lIns="71437" tIns="71437" rIns="71437" bIns="71437"/>
          <a:lstStyle>
            <a:lvl1pPr defTabSz="2438339">
              <a:lnSpc>
                <a:spcPct val="90000"/>
              </a:lnSpc>
              <a:spcBef>
                <a:spcPts val="1800"/>
              </a:spcBef>
              <a:defRPr b="0" spc="-52" sz="5200"/>
            </a:lvl1pPr>
            <a:lvl2pPr defTabSz="2438339">
              <a:lnSpc>
                <a:spcPct val="90000"/>
              </a:lnSpc>
              <a:spcBef>
                <a:spcPts val="1800"/>
              </a:spcBef>
              <a:defRPr b="0" spc="-52" sz="5200"/>
            </a:lvl2pPr>
            <a:lvl3pPr defTabSz="2438339">
              <a:lnSpc>
                <a:spcPct val="90000"/>
              </a:lnSpc>
              <a:spcBef>
                <a:spcPts val="1800"/>
              </a:spcBef>
              <a:defRPr b="0" spc="-52" sz="5200"/>
            </a:lvl3pPr>
            <a:lvl4pPr defTabSz="2438339">
              <a:lnSpc>
                <a:spcPct val="90000"/>
              </a:lnSpc>
              <a:spcBef>
                <a:spcPts val="1800"/>
              </a:spcBef>
              <a:defRPr b="0" spc="-52" sz="5200"/>
            </a:lvl4pPr>
            <a:lvl5pPr defTabSz="2438339">
              <a:lnSpc>
                <a:spcPct val="90000"/>
              </a:lnSpc>
              <a:spcBef>
                <a:spcPts val="1800"/>
              </a:spcBef>
              <a:defRPr b="0" spc="-52" sz="52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/>
            <a:r>
              <a:t>Presentation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7748" y="13080999"/>
            <a:ext cx="368504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Relationship Id="rId3" Type="http://schemas.openxmlformats.org/officeDocument/2006/relationships/video" Target="../media/media1.m4v"/><Relationship Id="rId4" Type="http://schemas.microsoft.com/office/2007/relationships/media" Target="../media/media1.m4v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5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5.png"/><Relationship Id="rId4" Type="http://schemas.openxmlformats.org/officeDocument/2006/relationships/video" Target="../media/media1.mp4"/><Relationship Id="rId5" Type="http://schemas.microsoft.com/office/2007/relationships/media" Target="../media/media1.mp4"/><Relationship Id="rId6" Type="http://schemas.openxmlformats.org/officeDocument/2006/relationships/image" Target="../media/image26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7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8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9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9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0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1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2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3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eclips_bin.m4v" descr="eclips_bin.m4v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 rot="10800000">
            <a:off x="-306975" y="12538667"/>
            <a:ext cx="24997950" cy="140613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eclips_bin.m4v" descr="eclips_bin.m4v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-306975" y="-2131582"/>
            <a:ext cx="24997950" cy="14061346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András Haris, Mikko Tuomi, Thomas Hackman, Bálint Seli, Katalin Oláh"/>
          <p:cNvSpPr txBox="1"/>
          <p:nvPr>
            <p:ph type="body" idx="21"/>
          </p:nvPr>
        </p:nvSpPr>
        <p:spPr>
          <a:xfrm>
            <a:off x="474827" y="12168800"/>
            <a:ext cx="22758719" cy="63697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András Haris, Mikko Tuomi, Thomas Hackman, Bálint Seli, Katalin Oláh</a:t>
            </a:r>
          </a:p>
        </p:txBody>
      </p:sp>
      <p:sp>
        <p:nvSpPr>
          <p:cNvPr id="174" name="Starspots on eclipsing giant stars"/>
          <p:cNvSpPr txBox="1"/>
          <p:nvPr>
            <p:ph type="title"/>
          </p:nvPr>
        </p:nvSpPr>
        <p:spPr>
          <a:xfrm>
            <a:off x="474827" y="7559349"/>
            <a:ext cx="22758719" cy="4648201"/>
          </a:xfrm>
          <a:prstGeom prst="rect">
            <a:avLst/>
          </a:prstGeom>
        </p:spPr>
        <p:txBody>
          <a:bodyPr/>
          <a:lstStyle>
            <a:lvl1pPr>
              <a:defRPr spc="-204" sz="10200"/>
            </a:lvl1pPr>
          </a:lstStyle>
          <a:p>
            <a:pPr/>
            <a:r>
              <a:t>Starspots on eclipsing giant stars</a:t>
            </a:r>
          </a:p>
        </p:txBody>
      </p:sp>
      <p:pic>
        <p:nvPicPr>
          <p:cNvPr id="175" name="hy__ld02_logofv_en_b3___rgb.png" descr="hy__ld02_logofv_en_b3___rgb.png"/>
          <p:cNvPicPr>
            <a:picLocks noChangeAspect="1"/>
          </p:cNvPicPr>
          <p:nvPr/>
        </p:nvPicPr>
        <p:blipFill>
          <a:blip r:embed="rId6">
            <a:extLst/>
          </a:blip>
          <a:srcRect l="2663" t="1518" r="3126" b="2020"/>
          <a:stretch>
            <a:fillRect/>
          </a:stretch>
        </p:blipFill>
        <p:spPr>
          <a:xfrm>
            <a:off x="21125626" y="10338659"/>
            <a:ext cx="2986435" cy="28757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9" h="21600" fill="norm" stroke="1" extrusionOk="0">
                <a:moveTo>
                  <a:pt x="9848" y="0"/>
                </a:moveTo>
                <a:lnTo>
                  <a:pt x="9848" y="960"/>
                </a:lnTo>
                <a:lnTo>
                  <a:pt x="9848" y="1923"/>
                </a:lnTo>
                <a:lnTo>
                  <a:pt x="10773" y="1923"/>
                </a:lnTo>
                <a:lnTo>
                  <a:pt x="11698" y="1923"/>
                </a:lnTo>
                <a:lnTo>
                  <a:pt x="11698" y="960"/>
                </a:lnTo>
                <a:lnTo>
                  <a:pt x="11698" y="0"/>
                </a:lnTo>
                <a:lnTo>
                  <a:pt x="10773" y="0"/>
                </a:lnTo>
                <a:lnTo>
                  <a:pt x="9848" y="0"/>
                </a:lnTo>
                <a:close/>
                <a:moveTo>
                  <a:pt x="11100" y="3816"/>
                </a:moveTo>
                <a:lnTo>
                  <a:pt x="11338" y="4084"/>
                </a:lnTo>
                <a:cubicBezTo>
                  <a:pt x="11661" y="4451"/>
                  <a:pt x="11830" y="4952"/>
                  <a:pt x="11753" y="5318"/>
                </a:cubicBezTo>
                <a:cubicBezTo>
                  <a:pt x="11680" y="5664"/>
                  <a:pt x="11215" y="6157"/>
                  <a:pt x="10859" y="6269"/>
                </a:cubicBezTo>
                <a:cubicBezTo>
                  <a:pt x="10461" y="6394"/>
                  <a:pt x="9798" y="6133"/>
                  <a:pt x="9124" y="5586"/>
                </a:cubicBezTo>
                <a:cubicBezTo>
                  <a:pt x="8773" y="5302"/>
                  <a:pt x="8294" y="4967"/>
                  <a:pt x="8059" y="4841"/>
                </a:cubicBezTo>
                <a:cubicBezTo>
                  <a:pt x="7612" y="4602"/>
                  <a:pt x="6510" y="4440"/>
                  <a:pt x="6191" y="4567"/>
                </a:cubicBezTo>
                <a:cubicBezTo>
                  <a:pt x="6040" y="4627"/>
                  <a:pt x="6072" y="4687"/>
                  <a:pt x="6375" y="4898"/>
                </a:cubicBezTo>
                <a:cubicBezTo>
                  <a:pt x="6636" y="5080"/>
                  <a:pt x="6902" y="5478"/>
                  <a:pt x="7294" y="6281"/>
                </a:cubicBezTo>
                <a:cubicBezTo>
                  <a:pt x="7795" y="7306"/>
                  <a:pt x="7896" y="7435"/>
                  <a:pt x="8385" y="7712"/>
                </a:cubicBezTo>
                <a:cubicBezTo>
                  <a:pt x="8681" y="7879"/>
                  <a:pt x="8921" y="8082"/>
                  <a:pt x="8921" y="8162"/>
                </a:cubicBezTo>
                <a:cubicBezTo>
                  <a:pt x="8921" y="8497"/>
                  <a:pt x="7505" y="8474"/>
                  <a:pt x="6884" y="8129"/>
                </a:cubicBezTo>
                <a:cubicBezTo>
                  <a:pt x="6767" y="8064"/>
                  <a:pt x="6327" y="7682"/>
                  <a:pt x="5905" y="7279"/>
                </a:cubicBezTo>
                <a:cubicBezTo>
                  <a:pt x="5483" y="6877"/>
                  <a:pt x="4939" y="6444"/>
                  <a:pt x="4699" y="6317"/>
                </a:cubicBezTo>
                <a:cubicBezTo>
                  <a:pt x="4182" y="6043"/>
                  <a:pt x="3159" y="5905"/>
                  <a:pt x="3047" y="6093"/>
                </a:cubicBezTo>
                <a:cubicBezTo>
                  <a:pt x="3004" y="6166"/>
                  <a:pt x="3043" y="6221"/>
                  <a:pt x="3136" y="6221"/>
                </a:cubicBezTo>
                <a:cubicBezTo>
                  <a:pt x="3376" y="6221"/>
                  <a:pt x="4075" y="6949"/>
                  <a:pt x="4075" y="7199"/>
                </a:cubicBezTo>
                <a:cubicBezTo>
                  <a:pt x="4075" y="7318"/>
                  <a:pt x="3997" y="7526"/>
                  <a:pt x="3903" y="7664"/>
                </a:cubicBezTo>
                <a:cubicBezTo>
                  <a:pt x="3637" y="8059"/>
                  <a:pt x="3192" y="7991"/>
                  <a:pt x="2606" y="7464"/>
                </a:cubicBezTo>
                <a:cubicBezTo>
                  <a:pt x="2330" y="7216"/>
                  <a:pt x="2013" y="6962"/>
                  <a:pt x="1904" y="6901"/>
                </a:cubicBezTo>
                <a:cubicBezTo>
                  <a:pt x="1545" y="6701"/>
                  <a:pt x="666" y="6547"/>
                  <a:pt x="329" y="6624"/>
                </a:cubicBezTo>
                <a:lnTo>
                  <a:pt x="0" y="6701"/>
                </a:lnTo>
                <a:lnTo>
                  <a:pt x="375" y="6901"/>
                </a:lnTo>
                <a:cubicBezTo>
                  <a:pt x="959" y="7215"/>
                  <a:pt x="1303" y="7662"/>
                  <a:pt x="1979" y="8988"/>
                </a:cubicBezTo>
                <a:cubicBezTo>
                  <a:pt x="2780" y="10558"/>
                  <a:pt x="2993" y="10698"/>
                  <a:pt x="4487" y="10657"/>
                </a:cubicBezTo>
                <a:cubicBezTo>
                  <a:pt x="5223" y="10637"/>
                  <a:pt x="5587" y="10676"/>
                  <a:pt x="5819" y="10800"/>
                </a:cubicBezTo>
                <a:cubicBezTo>
                  <a:pt x="6160" y="10983"/>
                  <a:pt x="6472" y="11491"/>
                  <a:pt x="6472" y="11867"/>
                </a:cubicBezTo>
                <a:cubicBezTo>
                  <a:pt x="6472" y="12260"/>
                  <a:pt x="6813" y="13003"/>
                  <a:pt x="7056" y="13140"/>
                </a:cubicBezTo>
                <a:cubicBezTo>
                  <a:pt x="7184" y="13212"/>
                  <a:pt x="7531" y="13329"/>
                  <a:pt x="7827" y="13399"/>
                </a:cubicBezTo>
                <a:cubicBezTo>
                  <a:pt x="8122" y="13469"/>
                  <a:pt x="8384" y="13590"/>
                  <a:pt x="8408" y="13665"/>
                </a:cubicBezTo>
                <a:cubicBezTo>
                  <a:pt x="8432" y="13740"/>
                  <a:pt x="8262" y="13881"/>
                  <a:pt x="8033" y="13981"/>
                </a:cubicBezTo>
                <a:cubicBezTo>
                  <a:pt x="7416" y="14248"/>
                  <a:pt x="6115" y="14149"/>
                  <a:pt x="5392" y="13778"/>
                </a:cubicBezTo>
                <a:cubicBezTo>
                  <a:pt x="4778" y="13462"/>
                  <a:pt x="4746" y="13499"/>
                  <a:pt x="5003" y="14255"/>
                </a:cubicBezTo>
                <a:cubicBezTo>
                  <a:pt x="5514" y="15759"/>
                  <a:pt x="7020" y="16440"/>
                  <a:pt x="8921" y="16026"/>
                </a:cubicBezTo>
                <a:cubicBezTo>
                  <a:pt x="9835" y="15826"/>
                  <a:pt x="10073" y="15897"/>
                  <a:pt x="10427" y="16479"/>
                </a:cubicBezTo>
                <a:cubicBezTo>
                  <a:pt x="10870" y="17207"/>
                  <a:pt x="10961" y="17247"/>
                  <a:pt x="12111" y="17212"/>
                </a:cubicBezTo>
                <a:cubicBezTo>
                  <a:pt x="13267" y="17177"/>
                  <a:pt x="13728" y="17292"/>
                  <a:pt x="14362" y="17769"/>
                </a:cubicBezTo>
                <a:cubicBezTo>
                  <a:pt x="14598" y="17948"/>
                  <a:pt x="14812" y="18094"/>
                  <a:pt x="14837" y="18094"/>
                </a:cubicBezTo>
                <a:cubicBezTo>
                  <a:pt x="14862" y="18094"/>
                  <a:pt x="14847" y="17904"/>
                  <a:pt x="14806" y="17674"/>
                </a:cubicBezTo>
                <a:cubicBezTo>
                  <a:pt x="14648" y="16802"/>
                  <a:pt x="14272" y="16298"/>
                  <a:pt x="13064" y="15337"/>
                </a:cubicBezTo>
                <a:cubicBezTo>
                  <a:pt x="12611" y="14976"/>
                  <a:pt x="12270" y="14292"/>
                  <a:pt x="12449" y="14106"/>
                </a:cubicBezTo>
                <a:cubicBezTo>
                  <a:pt x="12522" y="14029"/>
                  <a:pt x="12669" y="14091"/>
                  <a:pt x="12898" y="14291"/>
                </a:cubicBezTo>
                <a:cubicBezTo>
                  <a:pt x="13228" y="14578"/>
                  <a:pt x="13523" y="14683"/>
                  <a:pt x="15112" y="15081"/>
                </a:cubicBezTo>
                <a:cubicBezTo>
                  <a:pt x="15522" y="15183"/>
                  <a:pt x="16002" y="15373"/>
                  <a:pt x="16180" y="15504"/>
                </a:cubicBezTo>
                <a:cubicBezTo>
                  <a:pt x="16553" y="15779"/>
                  <a:pt x="16655" y="15736"/>
                  <a:pt x="16558" y="15334"/>
                </a:cubicBezTo>
                <a:cubicBezTo>
                  <a:pt x="16487" y="15039"/>
                  <a:pt x="16016" y="14499"/>
                  <a:pt x="15189" y="13766"/>
                </a:cubicBezTo>
                <a:cubicBezTo>
                  <a:pt x="14849" y="13464"/>
                  <a:pt x="14743" y="13306"/>
                  <a:pt x="14826" y="13221"/>
                </a:cubicBezTo>
                <a:cubicBezTo>
                  <a:pt x="14908" y="13135"/>
                  <a:pt x="15043" y="13152"/>
                  <a:pt x="15287" y="13283"/>
                </a:cubicBezTo>
                <a:cubicBezTo>
                  <a:pt x="15681" y="13495"/>
                  <a:pt x="16177" y="13521"/>
                  <a:pt x="17423" y="13399"/>
                </a:cubicBezTo>
                <a:cubicBezTo>
                  <a:pt x="18298" y="13314"/>
                  <a:pt x="18306" y="13315"/>
                  <a:pt x="18686" y="13662"/>
                </a:cubicBezTo>
                <a:cubicBezTo>
                  <a:pt x="19058" y="14001"/>
                  <a:pt x="19076" y="14007"/>
                  <a:pt x="19493" y="13852"/>
                </a:cubicBezTo>
                <a:cubicBezTo>
                  <a:pt x="20045" y="13649"/>
                  <a:pt x="20475" y="13644"/>
                  <a:pt x="21103" y="13841"/>
                </a:cubicBezTo>
                <a:cubicBezTo>
                  <a:pt x="21577" y="13989"/>
                  <a:pt x="21600" y="13988"/>
                  <a:pt x="21504" y="13802"/>
                </a:cubicBezTo>
                <a:cubicBezTo>
                  <a:pt x="21286" y="13379"/>
                  <a:pt x="20544" y="12839"/>
                  <a:pt x="19367" y="12252"/>
                </a:cubicBezTo>
                <a:cubicBezTo>
                  <a:pt x="18023" y="11581"/>
                  <a:pt x="17556" y="11150"/>
                  <a:pt x="17363" y="10404"/>
                </a:cubicBezTo>
                <a:cubicBezTo>
                  <a:pt x="17265" y="10028"/>
                  <a:pt x="17198" y="9950"/>
                  <a:pt x="16973" y="9950"/>
                </a:cubicBezTo>
                <a:cubicBezTo>
                  <a:pt x="16132" y="9950"/>
                  <a:pt x="15493" y="9266"/>
                  <a:pt x="15227" y="8075"/>
                </a:cubicBezTo>
                <a:cubicBezTo>
                  <a:pt x="14894" y="6586"/>
                  <a:pt x="14758" y="6161"/>
                  <a:pt x="14433" y="5631"/>
                </a:cubicBezTo>
                <a:cubicBezTo>
                  <a:pt x="13883" y="4732"/>
                  <a:pt x="12781" y="4034"/>
                  <a:pt x="11673" y="3887"/>
                </a:cubicBezTo>
                <a:lnTo>
                  <a:pt x="11100" y="3816"/>
                </a:lnTo>
                <a:close/>
                <a:moveTo>
                  <a:pt x="9685" y="9670"/>
                </a:moveTo>
                <a:lnTo>
                  <a:pt x="10828" y="9670"/>
                </a:lnTo>
                <a:lnTo>
                  <a:pt x="11970" y="9670"/>
                </a:lnTo>
                <a:lnTo>
                  <a:pt x="11970" y="10800"/>
                </a:lnTo>
                <a:lnTo>
                  <a:pt x="11970" y="11930"/>
                </a:lnTo>
                <a:lnTo>
                  <a:pt x="10854" y="11963"/>
                </a:lnTo>
                <a:cubicBezTo>
                  <a:pt x="9988" y="11988"/>
                  <a:pt x="9721" y="11960"/>
                  <a:pt x="9677" y="11840"/>
                </a:cubicBezTo>
                <a:cubicBezTo>
                  <a:pt x="9645" y="11755"/>
                  <a:pt x="9633" y="11233"/>
                  <a:pt x="9651" y="10678"/>
                </a:cubicBezTo>
                <a:lnTo>
                  <a:pt x="9685" y="9670"/>
                </a:lnTo>
                <a:close/>
                <a:moveTo>
                  <a:pt x="9848" y="19677"/>
                </a:moveTo>
                <a:lnTo>
                  <a:pt x="9848" y="20640"/>
                </a:lnTo>
                <a:lnTo>
                  <a:pt x="9848" y="21600"/>
                </a:lnTo>
                <a:lnTo>
                  <a:pt x="11698" y="21600"/>
                </a:lnTo>
                <a:lnTo>
                  <a:pt x="11698" y="20640"/>
                </a:lnTo>
                <a:lnTo>
                  <a:pt x="11698" y="19677"/>
                </a:lnTo>
                <a:lnTo>
                  <a:pt x="10773" y="19677"/>
                </a:lnTo>
                <a:lnTo>
                  <a:pt x="9848" y="19677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76" name="Nordic-Baltic Astronomy Days 2026"/>
          <p:cNvSpPr txBox="1"/>
          <p:nvPr/>
        </p:nvSpPr>
        <p:spPr>
          <a:xfrm>
            <a:off x="474827" y="12787165"/>
            <a:ext cx="22758719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>
            <a:lvl1pPr algn="l" defTabSz="825500">
              <a:defRPr b="1" sz="3600"/>
            </a:lvl1pPr>
          </a:lstStyle>
          <a:p>
            <a:pPr/>
            <a:r>
              <a:t>Nordic-Baltic Astronomy Days 2026</a:t>
            </a:r>
          </a:p>
        </p:txBody>
      </p:sp>
      <p:sp>
        <p:nvSpPr>
          <p:cNvPr id="177" name="UNIVERSITY OF HELSINKI"/>
          <p:cNvSpPr txBox="1"/>
          <p:nvPr/>
        </p:nvSpPr>
        <p:spPr>
          <a:xfrm>
            <a:off x="10849138" y="13309859"/>
            <a:ext cx="23539411" cy="341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>
            <a:lvl1pPr defTabSz="387984">
              <a:defRPr b="1" sz="1692"/>
            </a:lvl1pPr>
          </a:lstStyle>
          <a:p>
            <a:pPr/>
            <a:r>
              <a:t>UNIVERSITY OF HELSINKI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920" fill="hold"/>
                                        <p:tgtEl>
                                          <p:spTgt spid="1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1" grp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9920" fill="hold"/>
                                        <p:tgtEl>
                                          <p:spTgt spid="1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11" fill="hold" display="0">
                  <p:stCondLst>
                    <p:cond delay="indefinite"/>
                  </p:stCondLst>
                </p:cTn>
                <p:tgtEl>
                  <p:spTgt spid="171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17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71"/>
                  </p:tgtEl>
                </p:cond>
              </p:nextCondLst>
            </p:seq>
            <p:video fullScrn="0">
              <p:cMediaNode mute="0" showWhenStopped="1" numSld="1" vol="100000">
                <p:cTn id="17" fill="hold" display="0">
                  <p:stCondLst>
                    <p:cond delay="indefinite"/>
                  </p:stCondLst>
                </p:cTn>
                <p:tgtEl>
                  <p:spTgt spid="172"/>
                </p:tgtEl>
              </p:cMediaNode>
            </p:video>
            <p:seq concurrent="1" prevAc="none" nextAc="seek">
              <p:cTn id="18" evtFilter="cancelBubble" nodeType="interactiveSeq" restart="whenNotActive" fill="hold">
                <p:stCondLst>
                  <p:cond delay="0" evt="onClick">
                    <p:tgtEl>
                      <p:spTgt spid="17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72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nordicbaltic_haris (dragged).pdf" descr="nordicbaltic_haris (dragged)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" y="-1"/>
            <a:ext cx="24383995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nordicbaltic_haris (dragged).pdf" descr="nordicbaltic_haris (dragged)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" y="-1"/>
            <a:ext cx="24383995" cy="13716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1" name="Group"/>
          <p:cNvGrpSpPr/>
          <p:nvPr/>
        </p:nvGrpSpPr>
        <p:grpSpPr>
          <a:xfrm>
            <a:off x="10474853" y="-110973"/>
            <a:ext cx="13055131" cy="14172259"/>
            <a:chOff x="0" y="0"/>
            <a:chExt cx="13055130" cy="14172258"/>
          </a:xfrm>
        </p:grpSpPr>
        <p:sp>
          <p:nvSpPr>
            <p:cNvPr id="209" name="Rectangle"/>
            <p:cNvSpPr/>
            <p:nvPr/>
          </p:nvSpPr>
          <p:spPr>
            <a:xfrm>
              <a:off x="0" y="0"/>
              <a:ext cx="13055131" cy="1417225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821531">
                <a:defRPr sz="30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210" name="test_4columns_portrait_fit1.png" descr="test_4columns_portrait_fit1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1970106" y="110972"/>
              <a:ext cx="9703280" cy="13716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nordicbaltic_haris (dragged).pdf" descr="nordicbaltic_haris (dragged).pdf"/>
          <p:cNvPicPr>
            <a:picLocks noChangeAspect="1"/>
          </p:cNvPicPr>
          <p:nvPr/>
        </p:nvPicPr>
        <p:blipFill>
          <a:blip r:embed="rId2">
            <a:extLst/>
          </a:blip>
          <a:srcRect l="0" t="0" r="43153" b="0"/>
          <a:stretch>
            <a:fillRect/>
          </a:stretch>
        </p:blipFill>
        <p:spPr>
          <a:xfrm>
            <a:off x="2" y="0"/>
            <a:ext cx="13861483" cy="1371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year_all_colored.png" descr="year_all_colore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704568" y="-1"/>
            <a:ext cx="5339364" cy="13716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7" name="Group"/>
          <p:cNvGrpSpPr/>
          <p:nvPr/>
        </p:nvGrpSpPr>
        <p:grpSpPr>
          <a:xfrm>
            <a:off x="18960917" y="2869718"/>
            <a:ext cx="5339364" cy="8072803"/>
            <a:chOff x="0" y="0"/>
            <a:chExt cx="5339363" cy="8072802"/>
          </a:xfrm>
        </p:grpSpPr>
        <p:pic>
          <p:nvPicPr>
            <p:cNvPr id="215" name="Screenshot 2026-05-27 at 9.35.04.png" descr="Screenshot 2026-05-27 at 9.35.04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55087" t="4643" r="0" b="0"/>
            <a:stretch>
              <a:fillRect/>
            </a:stretch>
          </p:blipFill>
          <p:spPr>
            <a:xfrm>
              <a:off x="1082240" y="0"/>
              <a:ext cx="4257124" cy="80728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6" name="Screenshot 2026-05-27 at 9.35.04.png" descr="Screenshot 2026-05-27 at 9.35.04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8757" r="84394" b="7735"/>
            <a:stretch>
              <a:fillRect/>
            </a:stretch>
          </p:blipFill>
          <p:spPr>
            <a:xfrm>
              <a:off x="0" y="347497"/>
              <a:ext cx="1479163" cy="70696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nordicbaltic_haris (dragged).pdf" descr="nordicbaltic_haris (dragged).pdf"/>
          <p:cNvPicPr>
            <a:picLocks noChangeAspect="1"/>
          </p:cNvPicPr>
          <p:nvPr/>
        </p:nvPicPr>
        <p:blipFill>
          <a:blip r:embed="rId2">
            <a:extLst/>
          </a:blip>
          <a:srcRect l="0" t="0" r="39475" b="0"/>
          <a:stretch>
            <a:fillRect/>
          </a:stretch>
        </p:blipFill>
        <p:spPr>
          <a:xfrm>
            <a:off x="2" y="-1"/>
            <a:ext cx="14758195" cy="1371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nordicbaltic_haris (dragged).pdf" descr="nordicbaltic_haris (dragged).pdf"/>
          <p:cNvPicPr>
            <a:picLocks noChangeAspect="1"/>
          </p:cNvPicPr>
          <p:nvPr/>
        </p:nvPicPr>
        <p:blipFill>
          <a:blip r:embed="rId2">
            <a:extLst/>
          </a:blip>
          <a:srcRect l="26502" t="3697" r="39475" b="86429"/>
          <a:stretch>
            <a:fillRect/>
          </a:stretch>
        </p:blipFill>
        <p:spPr>
          <a:xfrm>
            <a:off x="363471" y="1648231"/>
            <a:ext cx="8295892" cy="1354225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Rectangle"/>
          <p:cNvSpPr/>
          <p:nvPr/>
        </p:nvSpPr>
        <p:spPr>
          <a:xfrm>
            <a:off x="6398798" y="584325"/>
            <a:ext cx="8179718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defTabSz="821531">
              <a:defRPr sz="30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22" name="V521_longitudes_all_lines.png" descr="V521_longitudes_all_line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974728" y="0"/>
            <a:ext cx="13716001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nordicbaltic_haris (dragged).pdf" descr="nordicbaltic_haris (dragged).pdf"/>
          <p:cNvPicPr>
            <a:picLocks noChangeAspect="1"/>
          </p:cNvPicPr>
          <p:nvPr/>
        </p:nvPicPr>
        <p:blipFill>
          <a:blip r:embed="rId2">
            <a:extLst/>
          </a:blip>
          <a:srcRect l="0" t="0" r="42517" b="38170"/>
          <a:stretch>
            <a:fillRect/>
          </a:stretch>
        </p:blipFill>
        <p:spPr>
          <a:xfrm>
            <a:off x="3" y="0"/>
            <a:ext cx="14016496" cy="84804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5" name="population_fig.pdf" descr="population_fig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01731" y="0"/>
            <a:ext cx="9144001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nordicbaltic_haris (dragged).pdf" descr="nordicbaltic_haris (dragged).pdf"/>
          <p:cNvPicPr>
            <a:picLocks noChangeAspect="1"/>
          </p:cNvPicPr>
          <p:nvPr/>
        </p:nvPicPr>
        <p:blipFill>
          <a:blip r:embed="rId2">
            <a:extLst/>
          </a:blip>
          <a:srcRect l="0" t="0" r="42517" b="0"/>
          <a:stretch>
            <a:fillRect/>
          </a:stretch>
        </p:blipFill>
        <p:spPr>
          <a:xfrm>
            <a:off x="2" y="0"/>
            <a:ext cx="14016496" cy="1371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8" name="population_fig.pdf" descr="population_fig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01731" y="0"/>
            <a:ext cx="9144001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3669" t="3695" r="3610" b="3777"/>
          <a:stretch>
            <a:fillRect/>
          </a:stretch>
        </p:blipFill>
        <p:spPr>
          <a:xfrm>
            <a:off x="23720025" y="13178329"/>
            <a:ext cx="186235" cy="185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4" h="21568" fill="norm" stroke="1" extrusionOk="0">
                <a:moveTo>
                  <a:pt x="10837" y="1"/>
                </a:moveTo>
                <a:cubicBezTo>
                  <a:pt x="10212" y="-6"/>
                  <a:pt x="9587" y="33"/>
                  <a:pt x="8963" y="139"/>
                </a:cubicBezTo>
                <a:cubicBezTo>
                  <a:pt x="7941" y="312"/>
                  <a:pt x="7004" y="591"/>
                  <a:pt x="6037" y="1060"/>
                </a:cubicBezTo>
                <a:cubicBezTo>
                  <a:pt x="3835" y="2127"/>
                  <a:pt x="2181" y="3807"/>
                  <a:pt x="1099" y="6034"/>
                </a:cubicBezTo>
                <a:cubicBezTo>
                  <a:pt x="396" y="7483"/>
                  <a:pt x="31" y="9035"/>
                  <a:pt x="2" y="10594"/>
                </a:cubicBezTo>
                <a:cubicBezTo>
                  <a:pt x="-27" y="12153"/>
                  <a:pt x="267" y="13736"/>
                  <a:pt x="916" y="15200"/>
                </a:cubicBezTo>
                <a:cubicBezTo>
                  <a:pt x="1469" y="16447"/>
                  <a:pt x="2134" y="17437"/>
                  <a:pt x="3111" y="18424"/>
                </a:cubicBezTo>
                <a:cubicBezTo>
                  <a:pt x="3902" y="19224"/>
                  <a:pt x="4607" y="19750"/>
                  <a:pt x="5534" y="20266"/>
                </a:cubicBezTo>
                <a:cubicBezTo>
                  <a:pt x="6822" y="20983"/>
                  <a:pt x="8314" y="21412"/>
                  <a:pt x="9877" y="21556"/>
                </a:cubicBezTo>
                <a:cubicBezTo>
                  <a:pt x="10289" y="21594"/>
                  <a:pt x="11805" y="21533"/>
                  <a:pt x="12255" y="21464"/>
                </a:cubicBezTo>
                <a:cubicBezTo>
                  <a:pt x="14657" y="21094"/>
                  <a:pt x="16777" y="20043"/>
                  <a:pt x="18427" y="18332"/>
                </a:cubicBezTo>
                <a:cubicBezTo>
                  <a:pt x="19579" y="17137"/>
                  <a:pt x="20308" y="15866"/>
                  <a:pt x="20850" y="14279"/>
                </a:cubicBezTo>
                <a:cubicBezTo>
                  <a:pt x="21187" y="13291"/>
                  <a:pt x="21401" y="12301"/>
                  <a:pt x="21444" y="11285"/>
                </a:cubicBezTo>
                <a:cubicBezTo>
                  <a:pt x="21573" y="8238"/>
                  <a:pt x="20403" y="5176"/>
                  <a:pt x="18152" y="2995"/>
                </a:cubicBezTo>
                <a:cubicBezTo>
                  <a:pt x="16184" y="1087"/>
                  <a:pt x="13547" y="30"/>
                  <a:pt x="10837" y="1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231" name="binary_grid_28systems_1080p.mp4" descr="binary_grid_28systems_1080p.mp4"/>
          <p:cNvPicPr>
            <a:picLocks noChangeAspect="0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3955" t="3973" r="3979" b="4000"/>
          <a:stretch>
            <a:fillRect/>
          </a:stretch>
        </p:blipFill>
        <p:spPr>
          <a:xfrm>
            <a:off x="23571804" y="12687047"/>
            <a:ext cx="152476" cy="1524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6" h="21535" fill="norm" stroke="1" extrusionOk="0">
                <a:moveTo>
                  <a:pt x="10565" y="1"/>
                </a:moveTo>
                <a:cubicBezTo>
                  <a:pt x="8567" y="30"/>
                  <a:pt x="6578" y="648"/>
                  <a:pt x="4812" y="1795"/>
                </a:cubicBezTo>
                <a:cubicBezTo>
                  <a:pt x="2392" y="3368"/>
                  <a:pt x="632" y="6043"/>
                  <a:pt x="121" y="8973"/>
                </a:cubicBezTo>
                <a:cubicBezTo>
                  <a:pt x="-99" y="10234"/>
                  <a:pt x="-4" y="11823"/>
                  <a:pt x="288" y="13235"/>
                </a:cubicBezTo>
                <a:cubicBezTo>
                  <a:pt x="487" y="14192"/>
                  <a:pt x="1206" y="15856"/>
                  <a:pt x="1852" y="16824"/>
                </a:cubicBezTo>
                <a:cubicBezTo>
                  <a:pt x="3408" y="19152"/>
                  <a:pt x="5792" y="20739"/>
                  <a:pt x="8554" y="21310"/>
                </a:cubicBezTo>
                <a:cubicBezTo>
                  <a:pt x="8741" y="21349"/>
                  <a:pt x="9151" y="21437"/>
                  <a:pt x="9448" y="21478"/>
                </a:cubicBezTo>
                <a:cubicBezTo>
                  <a:pt x="10126" y="21572"/>
                  <a:pt x="11673" y="21545"/>
                  <a:pt x="12408" y="21422"/>
                </a:cubicBezTo>
                <a:cubicBezTo>
                  <a:pt x="15963" y="20827"/>
                  <a:pt x="18882" y="18662"/>
                  <a:pt x="20394" y="15478"/>
                </a:cubicBezTo>
                <a:cubicBezTo>
                  <a:pt x="20882" y="14450"/>
                  <a:pt x="21154" y="13524"/>
                  <a:pt x="21343" y="12394"/>
                </a:cubicBezTo>
                <a:cubicBezTo>
                  <a:pt x="21487" y="11539"/>
                  <a:pt x="21501" y="9835"/>
                  <a:pt x="21343" y="8973"/>
                </a:cubicBezTo>
                <a:cubicBezTo>
                  <a:pt x="20764" y="5806"/>
                  <a:pt x="18988" y="3224"/>
                  <a:pt x="16373" y="1627"/>
                </a:cubicBezTo>
                <a:cubicBezTo>
                  <a:pt x="14578" y="531"/>
                  <a:pt x="12562" y="-28"/>
                  <a:pt x="10565" y="1"/>
                </a:cubicBez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0" fill="hold"/>
                                        <p:tgtEl>
                                          <p:spTgt spid="2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31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23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31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Equation"/>
          <p:cNvSpPr txBox="1"/>
          <p:nvPr/>
        </p:nvSpPr>
        <p:spPr>
          <a:xfrm>
            <a:off x="1847132" y="4052877"/>
            <a:ext cx="7507889" cy="218772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69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69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69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b>
                      <m:r>
                        <a:rPr xmlns:a="http://schemas.openxmlformats.org/drawingml/2006/main" sz="69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69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69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69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69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num>
                    <m:den>
                      <m:sSub>
                        <m:e>
                          <m:r>
                            <a:rPr xmlns:a="http://schemas.openxmlformats.org/drawingml/2006/main" sz="69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xmlns:a="http://schemas.openxmlformats.org/drawingml/2006/main" sz="69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xmlns:a="http://schemas.openxmlformats.org/drawingml/2006/main" sz="69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e>
                          <m:r>
                            <a:rPr xmlns:a="http://schemas.openxmlformats.org/drawingml/2006/main" sz="69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xmlns:a="http://schemas.openxmlformats.org/drawingml/2006/main" sz="6900" i="1">
                              <a:solidFill>
                                <a:srgbClr val="FEFFFE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</m:den>
                  </m:f>
                  <m:sSub>
                    <m:e>
                      <m:r>
                        <a:rPr xmlns:a="http://schemas.openxmlformats.org/drawingml/2006/main" sz="69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69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phase</m:t>
                      </m:r>
                    </m:sub>
                  </m:sSub>
                  <m:r>
                    <a:rPr xmlns:a="http://schemas.openxmlformats.org/drawingml/2006/main" sz="69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69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b>
                      <m:r>
                        <a:rPr xmlns:a="http://schemas.openxmlformats.org/drawingml/2006/main" sz="69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69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6900">
              <a:solidFill>
                <a:srgbClr val="FFFFFF"/>
              </a:solidFill>
            </a:endParaRPr>
          </a:p>
        </p:txBody>
      </p:sp>
      <p:sp>
        <p:nvSpPr>
          <p:cNvPr id="237" name="Equation"/>
          <p:cNvSpPr txBox="1"/>
          <p:nvPr/>
        </p:nvSpPr>
        <p:spPr>
          <a:xfrm>
            <a:off x="586663" y="7576473"/>
            <a:ext cx="10028827" cy="264129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a:rPr xmlns:a="http://schemas.openxmlformats.org/drawingml/2006/main" sz="43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43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phase</m:t>
                      </m:r>
                    </m:sub>
                  </m:sSub>
                  <m:r>
                    <a:rPr xmlns:a="http://schemas.openxmlformats.org/drawingml/2006/main" sz="43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43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b>
                      <m:r>
                        <a:rPr xmlns:a="http://schemas.openxmlformats.org/drawingml/2006/main" sz="43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43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43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300" i="1">
                      <a:solidFill>
                        <a:srgbClr val="FEFFFE"/>
                      </a:solidFill>
                      <a:latin typeface="Cambria Math" panose="02040503050406030204" pitchFamily="18" charset="0"/>
                    </a:rPr>
                    <m:t>{</m:t>
                  </m:r>
                  <m:m>
                    <m:mPr>
                      <m:ctrlPr>
                        <a:rPr xmlns:a="http://schemas.openxmlformats.org/drawingml/2006/main" sz="4300" i="1">
                          <a:solidFill>
                            <a:srgbClr val="FEFFFE"/>
                          </a:solidFill>
                          <a:latin typeface="Cambria Math" panose="02040503050406030204" pitchFamily="18" charset="0"/>
                        </a:rPr>
                      </m:ctrlPr>
                      <m:baseJc m:val="center"/>
                      <m:plcHide m:val="on"/>
                      <m:mcs>
                        <m:mc>
                          <m:mcPr>
                            <m:count m:val="2"/>
                            <m:mcJc m:val="center"/>
                          </m:mcPr>
                        </m:mc>
                      </m:mcs>
                    </m:mPr>
                    <m:mr>
                      <m:e>
                        <m:sSub>
                          <m:e>
                            <m:argPr>
                              <m:scrLvl m:val="0"/>
                            </m:argPr>
                            <m:r>
                              <a:rPr xmlns:a="http://schemas.openxmlformats.org/drawingml/2006/main" sz="4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argPr>
                              <m:scrLvl m:val="0"/>
                            </m:argPr>
                            <m:r>
                              <a:rPr xmlns:a="http://schemas.openxmlformats.org/drawingml/2006/main" sz="4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  <m:r>
                          <a:rPr xmlns:a="http://schemas.openxmlformats.org/drawingml/2006/main" sz="4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  <m:r>
                          <a:rPr xmlns:a="http://schemas.openxmlformats.org/drawingml/2006/main" sz="4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e>
                            <m:argPr>
                              <m:scrLvl m:val="0"/>
                            </m:argPr>
                            <m:r>
                              <a:rPr xmlns:a="http://schemas.openxmlformats.org/drawingml/2006/main" sz="4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t</m:t>
                            </m:r>
                          </m:e>
                          <m:sub>
                            <m:argPr>
                              <m:scrLvl m:val="0"/>
                            </m:argPr>
                            <m:r>
                              <a:rPr xmlns:a="http://schemas.openxmlformats.org/drawingml/2006/main" sz="4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xmlns:a="http://schemas.openxmlformats.org/drawingml/2006/main" sz="4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xmlns:a="http://schemas.openxmlformats.org/drawingml/2006/main" sz="4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e>
                            <m:argPr>
                              <m:scrLvl m:val="0"/>
                            </m:argPr>
                            <m:r>
                              <a:rPr xmlns:a="http://schemas.openxmlformats.org/drawingml/2006/main" sz="4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argPr>
                              <m:scrLvl m:val="0"/>
                            </m:argPr>
                            <m:r>
                              <a:rPr xmlns:a="http://schemas.openxmlformats.org/drawingml/2006/main" sz="4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  <m:r>
                          <a:rPr xmlns:a="http://schemas.openxmlformats.org/drawingml/2006/main" sz="4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</m:e>
                      <m:e>
                        <m:r>
                          <m:rPr>
                            <m:nor/>
                          </m:rPr>
                          <a:rPr xmlns:a="http://schemas.openxmlformats.org/drawingml/2006/main" sz="4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primary transit</m:t>
                        </m:r>
                      </m:e>
                    </m:mr>
                    <m:mr>
                      <m:e>
                        <m:sSub>
                          <m:e>
                            <m:argPr>
                              <m:scrLvl m:val="0"/>
                            </m:argPr>
                            <m:r>
                              <a:rPr xmlns:a="http://schemas.openxmlformats.org/drawingml/2006/main" sz="4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argPr>
                              <m:scrLvl m:val="0"/>
                            </m:argPr>
                            <m:r>
                              <a:rPr xmlns:a="http://schemas.openxmlformats.org/drawingml/2006/main" sz="4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  <m:r>
                          <a:rPr xmlns:a="http://schemas.openxmlformats.org/drawingml/2006/main" sz="4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  <m:r>
                          <a:rPr xmlns:a="http://schemas.openxmlformats.org/drawingml/2006/main" sz="4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e>
                            <m:argPr>
                              <m:scrLvl m:val="0"/>
                            </m:argPr>
                            <m:r>
                              <a:rPr xmlns:a="http://schemas.openxmlformats.org/drawingml/2006/main" sz="4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t</m:t>
                            </m:r>
                          </m:e>
                          <m:sub>
                            <m:argPr>
                              <m:scrLvl m:val="0"/>
                            </m:argPr>
                            <m:r>
                              <a:rPr xmlns:a="http://schemas.openxmlformats.org/drawingml/2006/main" sz="4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xmlns:a="http://schemas.openxmlformats.org/drawingml/2006/main" sz="4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xmlns:a="http://schemas.openxmlformats.org/drawingml/2006/main" sz="4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e>
                            <m:argPr>
                              <m:scrLvl m:val="0"/>
                            </m:argPr>
                            <m:r>
                              <a:rPr xmlns:a="http://schemas.openxmlformats.org/drawingml/2006/main" sz="4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argPr>
                              <m:scrLvl m:val="0"/>
                            </m:argPr>
                            <m:r>
                              <a:rPr xmlns:a="http://schemas.openxmlformats.org/drawingml/2006/main" sz="4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  <m:r>
                          <a:rPr xmlns:a="http://schemas.openxmlformats.org/drawingml/2006/main" sz="4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</m:e>
                      <m:e>
                        <m:r>
                          <m:rPr>
                            <m:nor/>
                          </m:rPr>
                          <a:rPr xmlns:a="http://schemas.openxmlformats.org/drawingml/2006/main" sz="4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secondary transit</m:t>
                        </m:r>
                      </m:e>
                    </m:mr>
                    <m:mr>
                      <m:e>
                        <m:sSub>
                          <m:e>
                            <m:argPr>
                              <m:scrLvl m:val="0"/>
                            </m:argPr>
                            <m:r>
                              <a:rPr xmlns:a="http://schemas.openxmlformats.org/drawingml/2006/main" sz="4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argPr>
                              <m:scrLvl m:val="0"/>
                            </m:argPr>
                            <m:r>
                              <a:rPr xmlns:a="http://schemas.openxmlformats.org/drawingml/2006/main" sz="4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  <m:r>
                          <a:rPr xmlns:a="http://schemas.openxmlformats.org/drawingml/2006/main" sz="4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e>
                            <m:argPr>
                              <m:scrLvl m:val="0"/>
                            </m:argPr>
                            <m:r>
                              <a:rPr xmlns:a="http://schemas.openxmlformats.org/drawingml/2006/main" sz="4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argPr>
                              <m:scrLvl m:val="0"/>
                            </m:argPr>
                            <m:r>
                              <a:rPr xmlns:a="http://schemas.openxmlformats.org/drawingml/2006/main" sz="4300" i="1">
                                <a:solidFill>
                                  <a:srgbClr val="FEFFFE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  <m:r>
                          <a:rPr xmlns:a="http://schemas.openxmlformats.org/drawingml/2006/main" sz="4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</m:e>
                      <m:e>
                        <m:r>
                          <m:rPr>
                            <m:nor/>
                          </m:rPr>
                          <a:rPr xmlns:a="http://schemas.openxmlformats.org/drawingml/2006/main" sz="4300" i="1">
                            <a:solidFill>
                              <a:srgbClr val="FEFFFE"/>
                            </a:solidFill>
                            <a:latin typeface="Cambria Math" panose="02040503050406030204" pitchFamily="18" charset="0"/>
                          </a:rPr>
                          <m:t>out-of-transit</m:t>
                        </m:r>
                      </m:e>
                    </m:mr>
                  </m:m>
                </m:oMath>
              </m:oMathPara>
            </a14:m>
            <a:endParaRPr sz="4300">
              <a:solidFill>
                <a:srgbClr val="FFFFFF"/>
              </a:solidFill>
            </a:endParaRPr>
          </a:p>
        </p:txBody>
      </p:sp>
      <p:pic>
        <p:nvPicPr>
          <p:cNvPr id="238" name="transit_geometry_en_inverted.png" descr="transit_geometry_en_inverte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83915" y="1916329"/>
            <a:ext cx="13177789" cy="9883342"/>
          </a:xfrm>
          <a:prstGeom prst="rect">
            <a:avLst/>
          </a:prstGeom>
          <a:ln w="12700">
            <a:miter lim="400000"/>
          </a:ln>
        </p:spPr>
      </p:pic>
      <p:sp>
        <p:nvSpPr>
          <p:cNvPr id="239" name="Eclipse model"/>
          <p:cNvSpPr txBox="1"/>
          <p:nvPr>
            <p:ph type="title" idx="4294967295"/>
          </p:nvPr>
        </p:nvSpPr>
        <p:spPr>
          <a:xfrm>
            <a:off x="818808" y="619125"/>
            <a:ext cx="19534927" cy="1428750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2438339">
              <a:defRPr spc="-168" sz="8400"/>
            </a:lvl1pPr>
          </a:lstStyle>
          <a:p>
            <a:pPr/>
            <a:r>
              <a:t>Eclipse model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Comparison of 0- and 1-spot models for each transit…"/>
          <p:cNvSpPr txBox="1"/>
          <p:nvPr>
            <p:ph type="body" sz="half" idx="1"/>
          </p:nvPr>
        </p:nvSpPr>
        <p:spPr>
          <a:xfrm>
            <a:off x="4030265" y="2402575"/>
            <a:ext cx="16323470" cy="6807990"/>
          </a:xfrm>
          <a:prstGeom prst="rect">
            <a:avLst/>
          </a:prstGeom>
        </p:spPr>
        <p:txBody>
          <a:bodyPr/>
          <a:lstStyle/>
          <a:p>
            <a:pPr marL="522731" indent="-522731" defTabSz="2389572">
              <a:spcBef>
                <a:spcPts val="4400"/>
              </a:spcBef>
              <a:defRPr sz="4116"/>
            </a:pPr>
            <a:r>
              <a:t>Comparison of 0- and 1-spot models for each transit</a:t>
            </a:r>
          </a:p>
          <a:p>
            <a:pPr marL="522731" indent="-522731" defTabSz="2389572">
              <a:spcBef>
                <a:spcPts val="4400"/>
              </a:spcBef>
              <a:defRPr sz="4116"/>
            </a:pPr>
            <a:r>
              <a:t>BIC-approximation, Bayes factor (</a:t>
            </a:r>
            <a:r>
              <a:rPr i="1"/>
              <a:t>B</a:t>
            </a:r>
            <a:r>
              <a:t>)</a:t>
            </a:r>
          </a:p>
          <a:p>
            <a:pPr marL="522731" indent="-522731" defTabSz="2389572">
              <a:spcBef>
                <a:spcPts val="4400"/>
              </a:spcBef>
              <a:defRPr sz="4116"/>
            </a:pPr>
            <a14:m>
              <m:oMathPara>
                <m:oMathParaPr>
                  <m:jc m:val="left"/>
                </m:oMathParaPr>
                <m:oMath>
                  <m:r>
                    <m:rPr>
                      <m:sty m:val="p"/>
                    </m:rP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BIC</m:t>
                  </m:r>
                  <m: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</m:t>
                  </m:r>
                  <m:r>
                    <m:rPr>
                      <m:sty m:val="p"/>
                    </m:rP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log</m:t>
                  </m:r>
                  <m: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D</m:t>
                  </m:r>
                  <m: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M</m:t>
                  </m:r>
                  <m: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</m:t>
                  </m:r>
                  <m:r>
                    <m:rPr>
                      <m:sty m:val="p"/>
                    </m:rP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log</m:t>
                  </m:r>
                  <m:sSub>
                    <m:e>
                      <m:r>
                        <a:rPr xmlns:a="http://schemas.openxmlformats.org/drawingml/2006/main" sz="4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4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max</m:t>
                      </m:r>
                    </m:sub>
                  </m:sSub>
                  <m: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k</m:t>
                  </m:r>
                  <m:r>
                    <m:rPr>
                      <m:sty m:val="p"/>
                    </m:rP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log</m:t>
                  </m:r>
                  <m: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</m:oMath>
              </m:oMathPara>
            </a14:m>
          </a:p>
          <a:p>
            <a:pPr marL="522731" indent="-522731" defTabSz="2389572">
              <a:spcBef>
                <a:spcPts val="4400"/>
              </a:spcBef>
              <a:defRPr sz="4116"/>
            </a:pPr>
            <a14:m>
              <m:oMathPara>
                <m:oMathParaPr>
                  <m:jc m:val="left"/>
                </m:oMathParaPr>
                <m:oMath>
                  <m:sSub>
                    <m:e>
                      <m:r>
                        <a:rPr xmlns:a="http://schemas.openxmlformats.org/drawingml/2006/main" sz="4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</m:e>
                    <m:sub>
                      <m:r>
                        <a:rPr xmlns:a="http://schemas.openxmlformats.org/drawingml/2006/main" sz="4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4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4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sub>
                  </m:sSub>
                  <m:r>
                    <a:rPr xmlns:a="http://schemas.openxmlformats.org/drawingml/2006/main" sz="4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4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4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xmlns:a="http://schemas.openxmlformats.org/drawingml/2006/main" sz="4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4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xmlns:a="http://schemas.openxmlformats.org/drawingml/2006/main" sz="4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e>
                          <m:r>
                            <a:rPr xmlns:a="http://schemas.openxmlformats.org/drawingml/2006/main" sz="4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xmlns:a="http://schemas.openxmlformats.org/drawingml/2006/main" sz="4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xmlns:a="http://schemas.openxmlformats.org/drawingml/2006/main" sz="4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num>
                    <m:den>
                      <m:r>
                        <a:rPr xmlns:a="http://schemas.openxmlformats.org/drawingml/2006/main" sz="4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xmlns:a="http://schemas.openxmlformats.org/drawingml/2006/main" sz="4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4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xmlns:a="http://schemas.openxmlformats.org/drawingml/2006/main" sz="4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e>
                          <m:r>
                            <a:rPr xmlns:a="http://schemas.openxmlformats.org/drawingml/2006/main" sz="4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xmlns:a="http://schemas.openxmlformats.org/drawingml/2006/main" sz="49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xmlns:a="http://schemas.openxmlformats.org/drawingml/2006/main" sz="4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den>
                  </m:f>
                </m:oMath>
              </m:oMathPara>
            </a14:m>
          </a:p>
          <a:p>
            <a:pPr marL="522731" indent="-522731" defTabSz="2389572">
              <a:spcBef>
                <a:spcPts val="4400"/>
              </a:spcBef>
              <a:defRPr sz="4116"/>
            </a:pPr>
            <a:r>
              <a:rPr i="1"/>
              <a:t>P</a:t>
            </a:r>
            <a:r>
              <a:t>(</a:t>
            </a:r>
            <a:r>
              <a:rPr i="1"/>
              <a:t>D</a:t>
            </a:r>
            <a:r>
              <a:t>|</a:t>
            </a:r>
            <a:r>
              <a:rPr i="1"/>
              <a:t>M</a:t>
            </a:r>
            <a:r>
              <a:t>): probability of model </a:t>
            </a:r>
            <a:r>
              <a:rPr i="1"/>
              <a:t>M</a:t>
            </a:r>
            <a:r>
              <a:t> given data </a:t>
            </a:r>
            <a:r>
              <a:rPr i="1"/>
              <a:t>D</a:t>
            </a:r>
            <a:r>
              <a:t>, log </a:t>
            </a:r>
            <a:r>
              <a:rPr i="1"/>
              <a:t>l</a:t>
            </a:r>
            <a:r>
              <a:rPr baseline="-5999"/>
              <a:t>max</a:t>
            </a:r>
            <a:r>
              <a:t>: maximum likelihood of model, </a:t>
            </a:r>
            <a:r>
              <a:rPr i="1"/>
              <a:t>k</a:t>
            </a:r>
            <a:r>
              <a:t>: no. of parameters, </a:t>
            </a:r>
            <a:r>
              <a:rPr i="1"/>
              <a:t>N</a:t>
            </a:r>
            <a:r>
              <a:t>: no. of observations</a:t>
            </a:r>
          </a:p>
        </p:txBody>
      </p:sp>
      <p:sp>
        <p:nvSpPr>
          <p:cNvPr id="242" name="Model comparis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Model comparison</a:t>
            </a:r>
          </a:p>
        </p:txBody>
      </p:sp>
      <p:graphicFrame>
        <p:nvGraphicFramePr>
          <p:cNvPr id="243" name="Table"/>
          <p:cNvGraphicFramePr/>
          <p:nvPr/>
        </p:nvGraphicFramePr>
        <p:xfrm>
          <a:off x="4583971" y="9574194"/>
          <a:ext cx="15233918" cy="3235224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{2708684C-4D16-4618-839F-0558EEFCDFE6}</a:tableStyleId>
              </a:tblPr>
              <a:tblGrid>
                <a:gridCol w="7610608"/>
                <a:gridCol w="7610608"/>
              </a:tblGrid>
              <a:tr h="644504">
                <a:tc>
                  <a:txBody>
                    <a:bodyPr/>
                    <a:lstStyle/>
                    <a:p>
                      <a:pPr defTabSz="821531">
                        <a:defRPr i="1" sz="3000">
                          <a:solidFill>
                            <a:srgbClr val="000000"/>
                          </a:solidFill>
                        </a:defRPr>
                      </a:pPr>
                      <a:r>
                        <a:t>B</a:t>
                      </a:r>
                      <a:r>
                        <a:rPr baseline="-5999"/>
                        <a:t>i,j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C6C6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6C6C6C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6DCE0"/>
                    </a:solidFill>
                  </a:tcPr>
                </a:tc>
                <a:tc>
                  <a:txBody>
                    <a:bodyPr/>
                    <a:lstStyle/>
                    <a:p>
                      <a:pPr defTabSz="821531">
                        <a:defRPr sz="3000">
                          <a:solidFill>
                            <a:srgbClr val="000000"/>
                          </a:solidFill>
                        </a:defRPr>
                      </a:pPr>
                      <a:r>
                        <a:t>Evidence in favour of the </a:t>
                      </a:r>
                      <a:r>
                        <a:rPr i="1"/>
                        <a:t>i</a:t>
                      </a:r>
                      <a:r>
                        <a:t>th model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6C6C6C"/>
                      </a:solidFill>
                      <a:miter lim="400000"/>
                    </a:lnR>
                    <a:lnT w="12700">
                      <a:solidFill>
                        <a:srgbClr val="6C6C6C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D6DCE0"/>
                    </a:solidFill>
                  </a:tcPr>
                </a:tc>
              </a:tr>
              <a:tr h="644504">
                <a:tc>
                  <a:txBody>
                    <a:bodyPr/>
                    <a:lstStyle/>
                    <a:p>
                      <a:pPr defTabSz="821531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/>
                        <a:t>1—3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C6C6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821531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/>
                        <a:t>Not worth mentioning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6C6C6C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</a:tr>
              <a:tr h="644504">
                <a:tc>
                  <a:txBody>
                    <a:bodyPr/>
                    <a:lstStyle/>
                    <a:p>
                      <a:pPr defTabSz="821531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/>
                        <a:t>3—20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C6C6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00000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821531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/>
                        <a:t>Positive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6C6C6C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00000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</a:tr>
              <a:tr h="644504">
                <a:tc>
                  <a:txBody>
                    <a:bodyPr/>
                    <a:lstStyle/>
                    <a:p>
                      <a:pPr defTabSz="821531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/>
                        <a:t>20—150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C6C6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00000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821531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/>
                        <a:t>Strong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6C6C6C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00000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</a:tr>
              <a:tr h="644504">
                <a:tc>
                  <a:txBody>
                    <a:bodyPr/>
                    <a:lstStyle/>
                    <a:p>
                      <a:pPr defTabSz="821531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/>
                        <a:t>&gt;150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C6C6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6C6C6C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821531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/>
                        <a:t>Decisive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6C6C6C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6C6C6C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244" name="Kass and Raftery (1995)"/>
          <p:cNvSpPr txBox="1"/>
          <p:nvPr/>
        </p:nvSpPr>
        <p:spPr>
          <a:xfrm>
            <a:off x="15880004" y="12881847"/>
            <a:ext cx="5033443" cy="6761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pPr/>
            <a:r>
              <a:t>Kass and Raftery (1995)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eclipse_mapping_presi (dragged).pdf" descr="eclipse_mapping_presi (dragged).pdf"/>
          <p:cNvPicPr>
            <a:picLocks noChangeAspect="1"/>
          </p:cNvPicPr>
          <p:nvPr/>
        </p:nvPicPr>
        <p:blipFill>
          <a:blip r:embed="rId2">
            <a:extLst/>
          </a:blip>
          <a:srcRect l="0" t="5509" r="0" b="72823"/>
          <a:stretch>
            <a:fillRect/>
          </a:stretch>
        </p:blipFill>
        <p:spPr>
          <a:xfrm>
            <a:off x="0" y="3122017"/>
            <a:ext cx="24383962" cy="74721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nordicbaltic_haris (dragged).pdf" descr="nordicbaltic_haris (dragged).pdf"/>
          <p:cNvPicPr>
            <a:picLocks noChangeAspect="1"/>
          </p:cNvPicPr>
          <p:nvPr/>
        </p:nvPicPr>
        <p:blipFill>
          <a:blip r:embed="rId3">
            <a:extLst/>
          </a:blip>
          <a:srcRect l="0" t="0" r="46123" b="0"/>
          <a:stretch>
            <a:fillRect/>
          </a:stretch>
        </p:blipFill>
        <p:spPr>
          <a:xfrm>
            <a:off x="2" y="-1"/>
            <a:ext cx="13137333" cy="1371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nordicbaltic_haris (dragged).pdf" descr="nordicbaltic_haris (dragged).pdf"/>
          <p:cNvPicPr>
            <a:picLocks noChangeAspect="1"/>
          </p:cNvPicPr>
          <p:nvPr/>
        </p:nvPicPr>
        <p:blipFill>
          <a:blip r:embed="rId3">
            <a:extLst/>
          </a:blip>
          <a:srcRect l="60578" t="19646" r="5436" b="17225"/>
          <a:stretch>
            <a:fillRect/>
          </a:stretch>
        </p:blipFill>
        <p:spPr>
          <a:xfrm>
            <a:off x="14771547" y="2694646"/>
            <a:ext cx="8286896" cy="86587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asassn.png" descr="asass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773021" y="3657222"/>
            <a:ext cx="11423915" cy="67334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TIC326257590_folded_lc_segment.pdf" descr="TIC326257590_folded_lc_segme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689533" y="1794145"/>
            <a:ext cx="10450780" cy="104596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xit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3" grpId="3"/>
      <p:bldP build="whole" bldLvl="1" animBg="1" rev="0" advAuto="0" spid="184" grpId="4"/>
      <p:bldP build="whole" bldLvl="1" animBg="1" rev="0" advAuto="0" spid="182" grpId="1"/>
      <p:bldP build="whole" bldLvl="1" animBg="1" rev="0" advAuto="0" spid="183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v521dra_presi (dragged).pdf" descr="v521dra_presi (dragged).pdf"/>
          <p:cNvPicPr>
            <a:picLocks noChangeAspect="1"/>
          </p:cNvPicPr>
          <p:nvPr/>
        </p:nvPicPr>
        <p:blipFill>
          <a:blip r:embed="rId2">
            <a:extLst/>
          </a:blip>
          <a:srcRect l="49748" t="5844" r="4632" b="32661"/>
          <a:stretch>
            <a:fillRect/>
          </a:stretch>
        </p:blipFill>
        <p:spPr>
          <a:xfrm>
            <a:off x="8594724" y="0"/>
            <a:ext cx="7194722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rv_V521Dra.pdf" descr="rv_V521Dra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30160" y="48778"/>
            <a:ext cx="6858001" cy="685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V521_Dra_SED_fit.pdf" descr="V521_Dra_SED_fit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752839" y="48778"/>
            <a:ext cx="9144001" cy="685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2" name="ca_hk_phases.pdf" descr="ca_hk_phases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87160" y="6809221"/>
            <a:ext cx="9144001" cy="685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3" name="mist_curves.pdf" descr="mist_curves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752839" y="6809221"/>
            <a:ext cx="914400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nordicbaltic_haris (dragged).pdf" descr="nordicbaltic_haris (dragged).pdf"/>
          <p:cNvPicPr>
            <a:picLocks noChangeAspect="1"/>
          </p:cNvPicPr>
          <p:nvPr/>
        </p:nvPicPr>
        <p:blipFill>
          <a:blip r:embed="rId2">
            <a:extLst/>
          </a:blip>
          <a:srcRect l="0" t="0" r="46147" b="0"/>
          <a:stretch>
            <a:fillRect/>
          </a:stretch>
        </p:blipFill>
        <p:spPr>
          <a:xfrm>
            <a:off x="2" y="-1"/>
            <a:ext cx="13131352" cy="1371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jup_sun_polfig_1.pdf" descr="jup_sun_polfig_1.pdf"/>
          <p:cNvPicPr>
            <a:picLocks noChangeAspect="1"/>
          </p:cNvPicPr>
          <p:nvPr/>
        </p:nvPicPr>
        <p:blipFill>
          <a:blip r:embed="rId3">
            <a:extLst/>
          </a:blip>
          <a:srcRect l="0" t="56932" r="0" b="0"/>
          <a:stretch>
            <a:fillRect/>
          </a:stretch>
        </p:blipFill>
        <p:spPr>
          <a:xfrm>
            <a:off x="14415124" y="7808814"/>
            <a:ext cx="8915401" cy="59071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jup_sun_polfig_1.pdf" descr="jup_sun_polfig_1.pdf"/>
          <p:cNvPicPr>
            <a:picLocks noChangeAspect="1"/>
          </p:cNvPicPr>
          <p:nvPr/>
        </p:nvPicPr>
        <p:blipFill>
          <a:blip r:embed="rId3">
            <a:extLst/>
          </a:blip>
          <a:srcRect l="0" t="0" r="0" b="42575"/>
          <a:stretch>
            <a:fillRect/>
          </a:stretch>
        </p:blipFill>
        <p:spPr>
          <a:xfrm>
            <a:off x="14415124" y="0"/>
            <a:ext cx="8915401" cy="78762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1" name="jup_sun_polfig_2.pdf" descr="jup_sun_polfig_2.pdf"/>
          <p:cNvPicPr>
            <a:picLocks noChangeAspect="1"/>
          </p:cNvPicPr>
          <p:nvPr/>
        </p:nvPicPr>
        <p:blipFill>
          <a:blip r:embed="rId4">
            <a:extLst/>
          </a:blip>
          <a:srcRect l="0" t="0" r="0" b="43052"/>
          <a:stretch>
            <a:fillRect/>
          </a:stretch>
        </p:blipFill>
        <p:spPr>
          <a:xfrm>
            <a:off x="14415124" y="-1"/>
            <a:ext cx="8915401" cy="78108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nordicbaltic_haris (dragged).pdf" descr="nordicbaltic_haris (dragged).pdf"/>
          <p:cNvPicPr>
            <a:picLocks noChangeAspect="1"/>
          </p:cNvPicPr>
          <p:nvPr/>
        </p:nvPicPr>
        <p:blipFill>
          <a:blip r:embed="rId2">
            <a:extLst/>
          </a:blip>
          <a:srcRect l="72198" t="93568" r="15737" b="2721"/>
          <a:stretch>
            <a:fillRect/>
          </a:stretch>
        </p:blipFill>
        <p:spPr>
          <a:xfrm>
            <a:off x="17402006" y="13086013"/>
            <a:ext cx="2941524" cy="5088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1" grpId="1"/>
      <p:bldP build="whole" bldLvl="1" animBg="1" rev="0" advAuto="0" spid="189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nordicbaltic_haris (dragged).pdf" descr="nordicbaltic_haris (dragged)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" y="0"/>
            <a:ext cx="24383995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nordicbaltic_haris (dragged).pdf" descr="nordicbaltic_haris (dragged)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" y="0"/>
            <a:ext cx="24383995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nordicbaltic_haris (dragged).pdf" descr="nordicbaltic_haris (dragged)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" y="0"/>
            <a:ext cx="24383995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nordicbaltic_haris (dragged).pdf" descr="nordicbaltic_haris (dragged)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" y="0"/>
            <a:ext cx="24383995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nordicbaltic_haris (dragged).pdf" descr="nordicbaltic_haris (dragged)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" y="-1"/>
            <a:ext cx="24383995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nordicbaltic_haris (dragged).pdf" descr="nordicbaltic_haris (dragged)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" y="-1"/>
            <a:ext cx="24383995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243833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243833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