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30"/>
  </p:notesMasterIdLst>
  <p:sldIdLst>
    <p:sldId id="256" r:id="rId2"/>
    <p:sldId id="266" r:id="rId3"/>
    <p:sldId id="303" r:id="rId4"/>
    <p:sldId id="301" r:id="rId5"/>
    <p:sldId id="299" r:id="rId6"/>
    <p:sldId id="267" r:id="rId7"/>
    <p:sldId id="282" r:id="rId8"/>
    <p:sldId id="293" r:id="rId9"/>
    <p:sldId id="304" r:id="rId10"/>
    <p:sldId id="271" r:id="rId11"/>
    <p:sldId id="292" r:id="rId12"/>
    <p:sldId id="297" r:id="rId13"/>
    <p:sldId id="264" r:id="rId14"/>
    <p:sldId id="281" r:id="rId15"/>
    <p:sldId id="300" r:id="rId16"/>
    <p:sldId id="306" r:id="rId17"/>
    <p:sldId id="263" r:id="rId18"/>
    <p:sldId id="298" r:id="rId19"/>
    <p:sldId id="280" r:id="rId20"/>
    <p:sldId id="283" r:id="rId21"/>
    <p:sldId id="284" r:id="rId22"/>
    <p:sldId id="294" r:id="rId23"/>
    <p:sldId id="307" r:id="rId24"/>
    <p:sldId id="286" r:id="rId25"/>
    <p:sldId id="287" r:id="rId26"/>
    <p:sldId id="288" r:id="rId27"/>
    <p:sldId id="305" r:id="rId28"/>
    <p:sldId id="308" r:id="rId29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4E2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77"/>
    <p:restoredTop sz="94584"/>
  </p:normalViewPr>
  <p:slideViewPr>
    <p:cSldViewPr snapToGrid="0">
      <p:cViewPr varScale="1">
        <p:scale>
          <a:sx n="100" d="100"/>
          <a:sy n="100" d="100"/>
        </p:scale>
        <p:origin x="19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03717-511B-4049-BEA7-17671CE1D159}" type="datetimeFigureOut">
              <a:rPr lang="en-SE" smtClean="0"/>
              <a:t>2026-05-26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D29FC-2BDD-DB42-B96D-07963CD5CF5D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86291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63907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65EDF-1AF9-B487-9774-342C80DC5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B1CCAC-A73C-5279-42BE-4B0521600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6E2DC6-F3C6-3299-2CC4-26BB510139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DA7C7-575C-0CBD-F2EB-9DFC011B6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5398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9528C-7B3D-ED01-5225-483C9BB77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9427EF-2F53-84C6-6478-2E28EFDDE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EE09D1-1BA0-1F3B-DA97-0836189B07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13926-29A3-6C40-B59B-3CD7BFC12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95688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F1C44-3D43-DEE0-8A89-0AF399228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88BEF2-409F-9155-942A-1C3A82D47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BBDEA3-F94C-C69C-B137-D501B37797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SE" dirty="0"/>
              <a:t>ixel step: 1.5 km/s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1AB36-5D06-8326-D2E6-DFE6D32B34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28575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32703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603F9-10FD-5242-E032-11BCB57F0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F86C51-BFB4-F50B-6677-2602E2369B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C3B848-CB66-D1BA-65D4-5A9E043759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Picture: Fe I line, uniform field and different distributions.</a:t>
            </a:r>
            <a:r>
              <a:rPr lang="en-GB" sz="1800" dirty="0">
                <a:effectLst/>
                <a:latin typeface="AdvPTimes"/>
              </a:rPr>
              <a:t> Solid lines correspond to the theoretical spectra calculated for a uniform radial field, dashed lines show calculations assuming a horizontal field, and dotted lines illustrate non-magnetic profiles </a:t>
            </a:r>
            <a:endParaRPr lang="en-GB" dirty="0">
              <a:effectLst/>
            </a:endParaRPr>
          </a:p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5EA97-DC5B-E76A-F9DD-E1154DD84F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07891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09130-8B51-6CD3-7638-814EF4AF6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B4BD10-69B5-1C7A-3BBE-4D10479180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838B70-1CDF-6088-C29B-299E7B3670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AEF18-D69E-BF6E-B5AC-33F0C37993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85629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350BE-9CE6-FD54-467D-C02152875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66FB8E-D0D6-739C-670C-01EBFBB176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B5B97E-E0CD-A4BC-21B0-9A8E9B688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D225C-C8B9-8A3D-007C-CC9A2202D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19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05135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254FB-02B9-633B-9FD3-4B98A83E2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8B16BB-E27E-6A79-19D9-E885D7E3A1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3C1D4C-1BC2-3D9E-DF30-93FB39DAD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7286C-FEBB-FD6F-38F0-8855777B60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22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12887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92DBB-0425-5C8D-10BF-C4B2EC7D2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AB1C0-8F03-9F84-5F2B-57D9445C9A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D1B0AE-1041-C443-B298-A72C46016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256BD-D456-D414-62FB-7BF9494A75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23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51352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Top: R=64 000 (Espandos, Narval), S/N=100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SE" dirty="0"/>
              <a:t>Bottom: </a:t>
            </a:r>
            <a:r>
              <a:rPr lang="en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 = 80 400 (carmenes), S/N=300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27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497180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0D37C-8B49-6258-3BD3-D3A77B4A4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74C4B5-497D-A126-64ED-416F40DCF8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6F9143-8ADB-0759-27E3-871CC7336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395D7-B2C2-4222-5AD2-E1F23A4C6A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9504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7CB4D-1C0E-88F9-7704-77617D6D7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093C6D-9F2F-313C-159C-4B70FC9589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C7622-5FDF-87DE-0376-3615AF8A71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Top: R=64 000 (Espandos, Narval), S/N=100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SE" dirty="0"/>
              <a:t>Bottom: </a:t>
            </a:r>
            <a:r>
              <a:rPr lang="en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 = 80 400 (carmenes), S/N=300</a:t>
            </a:r>
          </a:p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4668C-DFC5-C563-33DD-4C7A339BA7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28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90436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D0C4D-321C-076B-619A-016EAAE50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00742E-1D67-CFC1-4000-D34D9E781B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FC260C-E1CF-A4D9-E6FC-63D12E261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5C5F5-E827-0F84-A0DE-F4C0AF146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37120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807D5-BCED-A659-53A7-2A02D1F7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2FF803-C3BE-7F54-E681-26C6F77E69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CCCDC-5BE0-ABBD-5838-2E4CFEC376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Fig: Ti lines of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J15218+209, spectra from CARMENES</a:t>
            </a: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F4E502-4BF0-E91C-C91F-32C2012F33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68625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5D6FC-9960-D01E-DF94-21EC08A63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DB2129-46EC-2E15-7CB0-710988199F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FE2788-DE09-A008-DF97-09A2F60637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Picture: Fe I line, uniform field and different distributions.</a:t>
            </a:r>
            <a:r>
              <a:rPr lang="en-GB" sz="1800" dirty="0">
                <a:effectLst/>
                <a:latin typeface="AdvPTimes"/>
              </a:rPr>
              <a:t> Solid lines correspond to the theoretical spectra calculated for a uniform radial field, dashed lines show calculations assuming a horizontal field, and dotted lines illustrate non-magnetic profiles </a:t>
            </a:r>
            <a:endParaRPr lang="en-GB" dirty="0">
              <a:effectLst/>
            </a:endParaRPr>
          </a:p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CC420-FE45-F438-F9F6-13C8180C1E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86010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751B8-0099-9019-114F-75801413C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82DCC3-7DBE-7091-C027-7F28CD4EB6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481E1F-8B93-3C54-3665-A65F5D36B7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SE" dirty="0"/>
              <a:t>pherical map of the radial, meridional, azimutal field as well as the field modulus which is the total magnetic field strength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9C054-1D55-D965-F62D-CB81114F39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45347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1F8A7-DB06-BBAE-9D11-8B8F19493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B89F7D-404C-8E44-F3D9-48249C4312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9509B-09F3-C19F-C589-9387B1E3FD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b="0" dirty="0"/>
              <a:t>Why MARCS? MHD model doesn’t have realististic equation of state, detailed opacities, non-grey radiative trasfer. These are needed for realistic velocity fields and temperature-density profile.</a:t>
            </a:r>
          </a:p>
          <a:p>
            <a:r>
              <a:rPr lang="en-SE" b="0" dirty="0"/>
              <a:t>Synmast: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advanced magnetic spectrum synthesis code used for calculating four Stokes parameter stellar spectra. </a:t>
            </a:r>
            <a:r>
              <a:rPr lang="en-GB" b="0" dirty="0" err="1"/>
              <a:t>Synmast</a:t>
            </a:r>
            <a:r>
              <a:rPr lang="en-GB" b="0" dirty="0"/>
              <a:t> takes a MARCS model atmosphere as input and solves the polarized radiative transfer equation. It computes spectra in all four Stokes parameters (I, Q, U, V)</a:t>
            </a:r>
          </a:p>
          <a:p>
            <a:r>
              <a:rPr lang="en-GB" b="0" dirty="0"/>
              <a:t>Velocity bin-size=2 km/s</a:t>
            </a:r>
            <a:endParaRPr lang="en-SE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C765D-2052-3A4A-8026-A709332FC5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62023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0AA11-4C63-71F7-834F-98BD8E327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125F29-3515-0ED8-84DA-3C5A4F8AE7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AE2E34-F4B0-7678-83F7-1CC4589FB4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AA69EF-13D9-7C22-B55B-026038655C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72240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FF13D-3618-76D0-B2E3-A834E7719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33F8E3-E054-BDD6-C1B3-DDA92F3D83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E1AFED-252C-47A2-B2D1-A0826EA54E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0F9F3-14C5-80F0-42BE-A4A0C3CED0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D29FC-2BDD-DB42-B96D-07963CD5CF5D}" type="slidenum">
              <a:rPr lang="en-SE" smtClean="0"/>
              <a:t>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43093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AC321-C748-E697-2D0D-4CC44783C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7620E-169A-876E-87F6-DCF678338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E8A40-64E9-B9FF-226C-DD73D42CF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A563-F494-454A-97B0-BD2E52415B33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CAAA5-BDC0-2D9F-053C-2A7DC637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3C87A-AF4A-8B3E-F271-26EFF9016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4514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40198-D63F-8165-38F4-A22414427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4144A-7CEE-1426-834D-3F82092F3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2BC4F-8E4E-9A3C-393E-6A4F68AB9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64B1-F969-8B41-A85C-B9F9DAD4999F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EEA4B-358F-E478-D917-4749B324B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15DD5-E04B-0A4E-815F-657CA4A38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1664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6A9797-928C-FC46-2B86-4BDC98ADFC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10907-2F20-2415-C98E-BD3DF6FE9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20DF7-9027-6325-2F51-4E355409F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7B80-AC95-3E40-BA9F-6CD2A401F63C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DC42E-B626-D959-DE5E-2FEB89EE6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DCAC4-1B48-0906-24B2-749B52C3C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521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37638-052C-2BCF-E48C-C53B2374E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96826-04D2-5D75-9FDC-548CFC2D8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86038-0DA7-8D67-1D3B-04129832A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E5B7-79F1-AB4A-B0D2-9A980E88FD7E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446E5-C8A4-4AD0-E135-4E2FBA95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0DFA7-76E1-A467-A6D2-BA03297E1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8729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7D4CB-277B-3409-FFAF-96AA66CE4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0BACC-BE68-5A99-407B-C931BF28E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A4809-EC9C-50CA-07C6-70822E637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E2A0-BFE4-4F46-9974-664808FBC03C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45B0C-9B95-EF58-68E5-4631AC848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7E470-DC14-422F-9ACA-1598BC7C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5969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07716-1A1F-2C6B-0E99-F6E91A312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37FCE-7B8E-A885-7E31-453DF9E91B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B189EB-3E2F-2756-6698-CB3F68801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1D7B2-5B62-B9A0-4CEE-CA941584F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CC4D-DE22-6340-9405-7A2810493DAB}" type="datetime1">
              <a:rPr lang="sv-SE" smtClean="0"/>
              <a:t>2026-05-26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A76EF-4A37-FAFB-B76C-D5DF2F457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D5FF9-58D2-148A-4CA3-A59CB7F0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3800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2CD36-FE3D-41B1-3C83-147767A79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1693F-3063-C216-ED43-F799860E0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C91FE-A040-4F5A-93D1-ED3A36D10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EFD1D-26EB-9DD5-5363-4BA441EAE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C67D5C-39D2-496F-458B-27FF79876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51FDB-2B56-36C0-ADDF-8190353A0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2258-30DA-D04E-A8A4-040E51F36311}" type="datetime1">
              <a:rPr lang="sv-SE" smtClean="0"/>
              <a:t>2026-05-26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3F01E3-EDF7-DB29-B1AD-05744E4F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A63C6E-93D5-E1B2-3D95-7619D997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12597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62359-6908-A2BD-75A2-A57FCAC8C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699450-7EAA-6BA8-A5D0-B868DFA78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87E5-A4D5-1744-92C3-E294FA474067}" type="datetime1">
              <a:rPr lang="sv-SE" smtClean="0"/>
              <a:t>2026-05-26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096C10-EA6C-6E99-2D9A-AE15917D7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E4C20-4A0C-A9AB-26D5-9C4FBB1C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4831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84487E-DEC0-5B2F-8C33-A10858FE1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9DA4-0158-4746-B42D-50DA05162B0F}" type="datetime1">
              <a:rPr lang="sv-SE" smtClean="0"/>
              <a:t>2026-05-26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2FEFE0-397C-D3FE-8656-78E34B601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D7CA2-6B2E-7687-8E49-F5CE78BFC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3182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66E3F-4DDF-5CF1-781C-17F1DC3AC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A1EB4-98FA-D101-E3AF-E030D339C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C1C97-090D-5C0C-70E7-A236AD1F7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EBAD2-BFB9-62C2-8182-DCF42C2D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57F50-9E01-3B4E-B8FF-91E885375046}" type="datetime1">
              <a:rPr lang="sv-SE" smtClean="0"/>
              <a:t>2026-05-26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95991-17DA-3927-03BC-86D23B649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A455B-A9A9-7B35-9220-49EBB0407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4900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58DB7-A965-E96C-B628-C8FE62B1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26AB6C-F66C-28BC-6143-2DF353A387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43076-1845-5F28-AE1A-83E16D657A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11063-D5E5-1D93-DC9B-33DC51BD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3CDD-1A04-5E4D-9C92-B60E64A0B6A6}" type="datetime1">
              <a:rPr lang="sv-SE" smtClean="0"/>
              <a:t>2026-05-26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5C0969-14C8-4975-2A5A-95CDC9CFA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Irene Amateis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033B6-FD19-5A8C-D53A-D5ED2D4B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0237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2F0D8-1F10-21ED-CF57-CD2063DA2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9342C-485F-6F44-2812-491314FE8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BB377-84CF-F150-0F5D-F693D655F7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AD180B-E12B-AE49-824B-2313D9694995}" type="datetime1">
              <a:rPr lang="sv-SE" smtClean="0"/>
              <a:t>2026-05-26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08CC5-AFD3-38FA-B967-C0EE8061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dirty="0"/>
              <a:t>Irene </a:t>
            </a:r>
            <a:r>
              <a:rPr lang="en-GB" dirty="0" err="1"/>
              <a:t>Amateis</a:t>
            </a:r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1A64F-59AC-D841-83F8-47CABDADD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ACDFB5F-7F7E-E548-9254-A0A5E74C5105}" type="slidenum">
              <a:rPr lang="en-SE" smtClean="0"/>
              <a:pPr/>
              <a:t>‹#›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233599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605.1815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EBB1-53DC-A351-7DB4-A11F6B066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884" y="1577947"/>
            <a:ext cx="10360231" cy="2613727"/>
          </a:xfrm>
        </p:spPr>
        <p:txBody>
          <a:bodyPr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en-GB" sz="6700" noProof="0" dirty="0">
                <a:solidFill>
                  <a:schemeClr val="bg1"/>
                </a:solidFill>
              </a:rPr>
              <a:t>Testing the reliability of magnetic field measurements for M dwarfs</a:t>
            </a:r>
            <a:br>
              <a:rPr lang="en-GB" sz="6700" noProof="0" dirty="0">
                <a:solidFill>
                  <a:schemeClr val="bg1"/>
                </a:solidFill>
              </a:rPr>
            </a:br>
            <a:endParaRPr lang="en-GB" sz="2200" noProof="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FD1A62-574E-E4CE-7F4F-8CF70B8389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816" y="4478942"/>
            <a:ext cx="9893862" cy="212011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  <a:ea typeface="Geneva" panose="020B0503030404040204" pitchFamily="34" charset="0"/>
              </a:rPr>
              <a:t>Irene Amateis</a:t>
            </a:r>
            <a:r>
              <a:rPr lang="en-GB" sz="3600" b="1" baseline="30000" dirty="0">
                <a:solidFill>
                  <a:schemeClr val="bg1"/>
                </a:solidFill>
                <a:ea typeface="Geneva" panose="020B0503030404040204" pitchFamily="34" charset="0"/>
              </a:rPr>
              <a:t>1</a:t>
            </a:r>
            <a:r>
              <a:rPr lang="en-GB" sz="3600" dirty="0">
                <a:solidFill>
                  <a:schemeClr val="bg1"/>
                </a:solidFill>
                <a:ea typeface="Geneva" panose="020B0503030404040204" pitchFamily="34" charset="0"/>
              </a:rPr>
              <a:t>, Oleg Kochukhov</a:t>
            </a:r>
            <a:r>
              <a:rPr lang="en-GB" sz="3600" baseline="30000" dirty="0">
                <a:solidFill>
                  <a:schemeClr val="bg1"/>
                </a:solidFill>
                <a:ea typeface="Geneva" panose="020B0503030404040204" pitchFamily="34" charset="0"/>
              </a:rPr>
              <a:t>1</a:t>
            </a:r>
            <a:r>
              <a:rPr lang="en-GB" sz="3600" dirty="0">
                <a:solidFill>
                  <a:schemeClr val="bg1"/>
                </a:solidFill>
                <a:ea typeface="Geneva" panose="020B0503030404040204" pitchFamily="34" charset="0"/>
              </a:rPr>
              <a:t>, Axel Hahlin</a:t>
            </a:r>
            <a:r>
              <a:rPr lang="en-GB" sz="3600" baseline="30000" dirty="0">
                <a:solidFill>
                  <a:schemeClr val="bg1"/>
                </a:solidFill>
                <a:ea typeface="Geneva" panose="020B0503030404040204" pitchFamily="34" charset="0"/>
              </a:rPr>
              <a:t>2,1</a:t>
            </a:r>
            <a:br>
              <a:rPr lang="en-GB" sz="3200" b="1" dirty="0">
                <a:solidFill>
                  <a:schemeClr val="bg1"/>
                </a:solidFill>
                <a:ea typeface="Geneva" panose="020B0503030404040204" pitchFamily="34" charset="0"/>
              </a:rPr>
            </a:br>
            <a:r>
              <a:rPr lang="en-GB" sz="2200" baseline="30000" dirty="0">
                <a:solidFill>
                  <a:schemeClr val="bg1"/>
                </a:solidFill>
                <a:ea typeface="Geneva" panose="020B0503030404040204" pitchFamily="34" charset="0"/>
              </a:rPr>
              <a:t>1</a:t>
            </a:r>
            <a:r>
              <a:rPr lang="en-GB" sz="2200" dirty="0">
                <a:solidFill>
                  <a:schemeClr val="bg1"/>
                </a:solidFill>
                <a:ea typeface="Geneva" panose="020B0503030404040204" pitchFamily="34" charset="0"/>
              </a:rPr>
              <a:t>Uppsala University, Sweden </a:t>
            </a:r>
            <a:br>
              <a:rPr lang="en-GB" sz="2200" dirty="0">
                <a:solidFill>
                  <a:schemeClr val="bg1"/>
                </a:solidFill>
                <a:ea typeface="Geneva" panose="020B0503030404040204" pitchFamily="34" charset="0"/>
              </a:rPr>
            </a:br>
            <a:r>
              <a:rPr lang="en-GB" sz="2200" baseline="30000" dirty="0">
                <a:solidFill>
                  <a:schemeClr val="bg1"/>
                </a:solidFill>
                <a:ea typeface="Geneva" panose="020B0503030404040204" pitchFamily="34" charset="0"/>
              </a:rPr>
              <a:t>2</a:t>
            </a:r>
            <a:r>
              <a:rPr lang="en-GB" sz="2200" dirty="0">
                <a:solidFill>
                  <a:schemeClr val="bg1"/>
                </a:solidFill>
                <a:ea typeface="Geneva" panose="020B0503030404040204" pitchFamily="34" charset="0"/>
              </a:rPr>
              <a:t>Keele University, UK</a:t>
            </a:r>
          </a:p>
          <a:p>
            <a:endParaRPr lang="en-GB" sz="1800" dirty="0">
              <a:solidFill>
                <a:schemeClr val="bg1"/>
              </a:solidFill>
            </a:endParaRPr>
          </a:p>
          <a:p>
            <a:r>
              <a:rPr lang="en-GB" sz="1800" dirty="0">
                <a:solidFill>
                  <a:schemeClr val="bg1"/>
                </a:solidFill>
              </a:rPr>
              <a:t>Accepted in </a:t>
            </a:r>
            <a:r>
              <a:rPr lang="en-GB" sz="1800" i="1" dirty="0">
                <a:solidFill>
                  <a:schemeClr val="bg1"/>
                </a:solidFill>
              </a:rPr>
              <a:t>A&amp;A</a:t>
            </a:r>
            <a:r>
              <a:rPr lang="en-GB" sz="1800" dirty="0">
                <a:solidFill>
                  <a:schemeClr val="bg1"/>
                </a:solidFill>
              </a:rPr>
              <a:t> (aa58191-25) </a:t>
            </a:r>
          </a:p>
        </p:txBody>
      </p:sp>
      <p:pic>
        <p:nvPicPr>
          <p:cNvPr id="5" name="Picture 4" descr="A logo on a black background&#10;&#10;AI-generated content may be incorrect.">
            <a:extLst>
              <a:ext uri="{FF2B5EF4-FFF2-40B4-BE49-F238E27FC236}">
                <a16:creationId xmlns:a16="http://schemas.microsoft.com/office/drawing/2014/main" id="{EBBA17E3-C3B5-1FC4-BAC2-EC013BFD4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2796" y="29538"/>
            <a:ext cx="2306637" cy="17299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268722-2FB6-F6FC-54CF-C09485E8142F}"/>
              </a:ext>
            </a:extLst>
          </p:cNvPr>
          <p:cNvSpPr txBox="1"/>
          <p:nvPr/>
        </p:nvSpPr>
        <p:spPr>
          <a:xfrm>
            <a:off x="275129" y="258945"/>
            <a:ext cx="4070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Nordic Baltic Astronomy days</a:t>
            </a:r>
          </a:p>
          <a:p>
            <a:r>
              <a:rPr lang="en-GB" dirty="0">
                <a:solidFill>
                  <a:schemeClr val="bg1"/>
                </a:solidFill>
              </a:rPr>
              <a:t>Turku, 27 May 2026</a:t>
            </a:r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577557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36BBF-3120-611B-9E83-60A5EDEDF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7964E3-7530-787B-1B21-A8D84625CFF9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20F59-6029-46DC-56E3-7A680DF46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dirty="0"/>
              <a:t>Choice of number of magnetic components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88483-0126-39EC-3A02-F8889F39D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7107" y="2572962"/>
            <a:ext cx="3111614" cy="19131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ea typeface="Aptos" panose="020B0004020202020204" pitchFamily="34" charset="0"/>
                <a:cs typeface="Times New Roman" panose="02020603050405020304" pitchFamily="18" charset="0"/>
              </a:rPr>
              <a:t>Fixed number chosen a priori</a:t>
            </a:r>
            <a:r>
              <a:rPr lang="en-GB" sz="3600" dirty="0"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AAB4C-AE46-7601-D0C4-3F12A3D2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61E71-CE05-5479-F660-79F79C551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10</a:t>
            </a:fld>
            <a:endParaRPr lang="en-GB" noProof="0" dirty="0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626816B6-BBDB-D65B-DE04-F08DDCE7254F}"/>
              </a:ext>
            </a:extLst>
          </p:cNvPr>
          <p:cNvSpPr/>
          <p:nvPr/>
        </p:nvSpPr>
        <p:spPr>
          <a:xfrm rot="4486539">
            <a:off x="4075590" y="1057119"/>
            <a:ext cx="304770" cy="2258169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0DBA2073-F83B-77BD-DA80-9EE0875DFD88}"/>
              </a:ext>
            </a:extLst>
          </p:cNvPr>
          <p:cNvSpPr/>
          <p:nvPr/>
        </p:nvSpPr>
        <p:spPr>
          <a:xfrm rot="17113461" flipH="1">
            <a:off x="6827427" y="1057118"/>
            <a:ext cx="304770" cy="2258169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199BB1D0-F5CB-1AD8-F7CA-6A58EF58950D}"/>
              </a:ext>
            </a:extLst>
          </p:cNvPr>
          <p:cNvSpPr/>
          <p:nvPr/>
        </p:nvSpPr>
        <p:spPr>
          <a:xfrm>
            <a:off x="7780001" y="3594714"/>
            <a:ext cx="488088" cy="1217669"/>
          </a:xfrm>
          <a:prstGeom prst="leftBrace">
            <a:avLst/>
          </a:prstGeom>
          <a:noFill/>
          <a:ln w="381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F9E496-85AC-ABF3-E5AD-B84572609932}"/>
              </a:ext>
            </a:extLst>
          </p:cNvPr>
          <p:cNvSpPr txBox="1">
            <a:spLocks/>
          </p:cNvSpPr>
          <p:nvPr/>
        </p:nvSpPr>
        <p:spPr>
          <a:xfrm>
            <a:off x="8268089" y="2481108"/>
            <a:ext cx="3216591" cy="2560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a typeface="Aptos" panose="020B0004020202020204" pitchFamily="34" charset="0"/>
                <a:cs typeface="Times New Roman" panose="02020603050405020304" pitchFamily="18" charset="0"/>
              </a:rPr>
              <a:t>Statistical criteria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a typeface="Aptos" panose="020B0004020202020204" pitchFamily="34" charset="0"/>
                <a:cs typeface="Times New Roman" panose="02020603050405020304" pitchFamily="18" charset="0"/>
              </a:rPr>
              <a:t>BIC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a typeface="Aptos" panose="020B0004020202020204" pitchFamily="34" charset="0"/>
                <a:cs typeface="Times New Roman" panose="02020603050405020304" pitchFamily="18" charset="0"/>
              </a:rPr>
              <a:t>AIC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a typeface="Aptos" panose="020B0004020202020204" pitchFamily="34" charset="0"/>
                <a:cs typeface="Times New Roman" panose="02020603050405020304" pitchFamily="18" charset="0"/>
              </a:rPr>
              <a:t>WAIC</a:t>
            </a:r>
          </a:p>
        </p:txBody>
      </p:sp>
    </p:spTree>
    <p:extLst>
      <p:ext uri="{BB962C8B-B14F-4D97-AF65-F5344CB8AC3E}">
        <p14:creationId xmlns:p14="http://schemas.microsoft.com/office/powerpoint/2010/main" val="241085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8" grpId="0" animBg="1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B8DAC-101F-8217-A320-B47C7B2AC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93D306-9904-F59D-3508-D5F3AB956177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854C29-D819-8DFC-77BF-3471F3A8B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dirty="0"/>
              <a:t>Accuracy of the magnetic field inference 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2ACBF-5F29-16EB-0CC4-03A83033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6801-3FE8-ADF9-FAB3-6177FD8C1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11</a:t>
            </a:fld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56EC46-13BC-D108-58DF-570AE95D1098}"/>
              </a:ext>
            </a:extLst>
          </p:cNvPr>
          <p:cNvSpPr txBox="1"/>
          <p:nvPr/>
        </p:nvSpPr>
        <p:spPr>
          <a:xfrm>
            <a:off x="511359" y="1900364"/>
            <a:ext cx="49440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Underestimation for </a:t>
            </a:r>
            <a:r>
              <a:rPr lang="en-GB" sz="2800" dirty="0">
                <a:solidFill>
                  <a:srgbClr val="FF0000"/>
                </a:solidFill>
              </a:rPr>
              <a:t>slowly rotating and inactive stars </a:t>
            </a:r>
            <a:r>
              <a:rPr lang="en-GB" sz="2800" dirty="0"/>
              <a:t>of </a:t>
            </a:r>
            <a:r>
              <a:rPr lang="en-SE" sz="2800" dirty="0"/>
              <a:t>13–24%</a:t>
            </a: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More active and fast rotating stars</a:t>
            </a:r>
            <a:r>
              <a:rPr lang="en-GB" sz="2800" dirty="0"/>
              <a:t>: more components and more accurate inference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90CAD3-6C66-7163-C8E7-F6B34AA9FB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79" r="3218"/>
          <a:stretch>
            <a:fillRect/>
          </a:stretch>
        </p:blipFill>
        <p:spPr>
          <a:xfrm>
            <a:off x="5455402" y="1456841"/>
            <a:ext cx="6292669" cy="49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3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EEEDB-63F6-FE6F-8B70-DE111F857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2A9E23-2BF6-8FDF-D067-38D2037BAB5D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11F927-2686-7CE6-CC04-954145181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Alternative fitting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BC791-F0DC-DF57-837F-4D9BCE9C6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83B09-410A-8A18-C86A-D82194B1D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12</a:t>
            </a:fld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A8F5AA-B46E-3CEC-5425-A8A7D6C2EA12}"/>
              </a:ext>
            </a:extLst>
          </p:cNvPr>
          <p:cNvSpPr txBox="1"/>
          <p:nvPr/>
        </p:nvSpPr>
        <p:spPr>
          <a:xfrm>
            <a:off x="448072" y="1842116"/>
            <a:ext cx="55124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Standard method</a:t>
            </a:r>
            <a:r>
              <a:rPr lang="en-GB" sz="2400" dirty="0"/>
              <a:t>: continuum of each spectral line and Ti abundance treated as free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Reiners et al. (2022): </a:t>
            </a:r>
            <a:r>
              <a:rPr lang="en-GB" sz="2400" dirty="0"/>
              <a:t>continuum level and elemental abundances are fixed, while line-strength scaling factors are fitted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BFF5FD-74A5-8A70-684E-AB5F3C5304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074"/>
          <a:stretch>
            <a:fillRect/>
          </a:stretch>
        </p:blipFill>
        <p:spPr>
          <a:xfrm>
            <a:off x="5947833" y="1381478"/>
            <a:ext cx="5796095" cy="4678009"/>
          </a:xfrm>
          <a:prstGeom prst="rect">
            <a:avLst/>
          </a:prstGeom>
        </p:spPr>
      </p:pic>
      <p:sp>
        <p:nvSpPr>
          <p:cNvPr id="3" name="Down Arrow 2">
            <a:extLst>
              <a:ext uri="{FF2B5EF4-FFF2-40B4-BE49-F238E27FC236}">
                <a16:creationId xmlns:a16="http://schemas.microsoft.com/office/drawing/2014/main" id="{2D591C4A-06CE-289E-CD61-5345DC69118E}"/>
              </a:ext>
            </a:extLst>
          </p:cNvPr>
          <p:cNvSpPr/>
          <p:nvPr/>
        </p:nvSpPr>
        <p:spPr>
          <a:xfrm rot="16200000">
            <a:off x="966385" y="5370099"/>
            <a:ext cx="316992" cy="45110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A85A72-C9ED-0EF9-69AE-D76B3511578E}"/>
                  </a:ext>
                </a:extLst>
              </p:cNvPr>
              <p:cNvSpPr txBox="1"/>
              <p:nvPr/>
            </p:nvSpPr>
            <p:spPr>
              <a:xfrm>
                <a:off x="1591733" y="4995487"/>
                <a:ext cx="4114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SE" sz="2400" dirty="0"/>
                  <a:t>Underestimation of the surface average magnetic field by </a:t>
                </a:r>
                <a14:m>
                  <m:oMath xmlns:m="http://schemas.openxmlformats.org/officeDocument/2006/math">
                    <m:r>
                      <a:rPr lang="en-SE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30−50%</m:t>
                    </m:r>
                  </m:oMath>
                </a14:m>
                <a:endParaRPr lang="en-SE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A85A72-C9ED-0EF9-69AE-D76B35115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733" y="4995487"/>
                <a:ext cx="4114800" cy="1200329"/>
              </a:xfrm>
              <a:prstGeom prst="rect">
                <a:avLst/>
              </a:prstGeom>
              <a:blipFill>
                <a:blip r:embed="rId4"/>
                <a:stretch>
                  <a:fillRect l="-2462" t="-4211" b="-11579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6AD7BA2-FE94-6849-F9AF-852C0CCB28BD}"/>
              </a:ext>
            </a:extLst>
          </p:cNvPr>
          <p:cNvSpPr txBox="1"/>
          <p:nvPr/>
        </p:nvSpPr>
        <p:spPr>
          <a:xfrm>
            <a:off x="9610725" y="606521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350414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4A64E-8DCF-72D7-3357-A81E90111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3A24-DB2E-929C-0D80-AA560005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E73F1A-7F8B-2E2A-5C97-88FDE02111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9150" y="1452985"/>
                <a:ext cx="10800522" cy="4744701"/>
              </a:xfrm>
            </p:spPr>
            <p:txBody>
              <a:bodyPr>
                <a:normAutofit fontScale="92500" lnSpcReduction="10000"/>
              </a:bodyPr>
              <a:lstStyle/>
              <a:p>
                <a:pPr lvl="1"/>
                <a:r>
                  <a:rPr lang="en-GB" sz="3200" dirty="0">
                    <a:solidFill>
                      <a:schemeClr val="bg1"/>
                    </a:solidFill>
                  </a:rPr>
                  <a:t>More on: </a:t>
                </a:r>
                <a:r>
                  <a:rPr lang="en-GB" sz="3200" dirty="0">
                    <a:solidFill>
                      <a:schemeClr val="bg1">
                        <a:lumMod val="85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https://arxiv.org/abs/2605.18151</a:t>
                </a:r>
                <a:endParaRPr lang="en-GB" sz="3200" dirty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pPr lvl="1"/>
                <a:endParaRPr lang="en-GB" sz="3200" dirty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pPr lvl="1"/>
                <a:r>
                  <a:rPr lang="en-GB" sz="3200" noProof="0" dirty="0">
                    <a:solidFill>
                      <a:schemeClr val="bg1"/>
                    </a:solidFill>
                  </a:rPr>
                  <a:t>Simulated observations from MHD model</a:t>
                </a:r>
              </a:p>
              <a:p>
                <a:pPr lvl="1"/>
                <a:r>
                  <a:rPr lang="en-GB" sz="3200" dirty="0">
                    <a:solidFill>
                      <a:schemeClr val="bg1"/>
                    </a:solidFill>
                  </a:rPr>
                  <a:t>Inference of magnetic field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3200" b="0" i="0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3200" b="0" i="1" noProof="0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func>
                  </m:oMath>
                </a14:m>
                <a:r>
                  <a:rPr lang="en-GB" sz="3200" noProof="0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3200" i="1" noProof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GB" sz="3200" noProof="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GB" sz="3200" dirty="0">
                    <a:solidFill>
                      <a:schemeClr val="bg1"/>
                    </a:solidFill>
                  </a:rPr>
                  <a:t>Tested statistical criteria for choosing the number of magnetic components</a:t>
                </a:r>
              </a:p>
              <a:p>
                <a:pPr lvl="1"/>
                <a:r>
                  <a:rPr lang="en-GB" sz="3200" dirty="0">
                    <a:solidFill>
                      <a:schemeClr val="bg1"/>
                    </a:solidFill>
                  </a:rPr>
                  <a:t>Tested different line fitting strategies</a:t>
                </a:r>
              </a:p>
              <a:p>
                <a:pPr marL="457200" lvl="1" indent="0">
                  <a:buNone/>
                </a:pPr>
                <a:r>
                  <a:rPr lang="en-GB" sz="3200" dirty="0">
                    <a:solidFill>
                      <a:schemeClr val="bg1"/>
                    </a:solidFill>
                  </a:rPr>
                  <a:t>		Ti abundance and continuum as free parameters</a:t>
                </a:r>
              </a:p>
              <a:p>
                <a:pPr marL="457200" lvl="1" indent="0">
                  <a:buNone/>
                </a:pPr>
                <a:endParaRPr lang="en-GB" sz="320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GB" sz="3200" u="sng" dirty="0">
                    <a:solidFill>
                      <a:schemeClr val="bg1"/>
                    </a:solidFill>
                  </a:rPr>
                  <a:t>The future</a:t>
                </a:r>
                <a:r>
                  <a:rPr lang="en-GB" sz="3200" dirty="0">
                    <a:solidFill>
                      <a:schemeClr val="bg1"/>
                    </a:solidFill>
                  </a:rPr>
                  <a:t>: Analysis of CRIRES+ spectra for benchmark and </a:t>
                </a:r>
                <a:r>
                  <a:rPr lang="en-GB" sz="3200">
                    <a:solidFill>
                      <a:schemeClr val="bg1"/>
                    </a:solidFill>
                  </a:rPr>
                  <a:t>planet hosting </a:t>
                </a:r>
                <a:r>
                  <a:rPr lang="en-GB" sz="3200" dirty="0">
                    <a:solidFill>
                      <a:schemeClr val="bg1"/>
                    </a:solidFill>
                  </a:rPr>
                  <a:t>M dwarfs </a:t>
                </a:r>
              </a:p>
              <a:p>
                <a:pPr lvl="1"/>
                <a:endParaRPr lang="en-GB" sz="3200" noProof="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E73F1A-7F8B-2E2A-5C97-88FDE02111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9150" y="1452985"/>
                <a:ext cx="10800522" cy="4744701"/>
              </a:xfrm>
              <a:blipFill>
                <a:blip r:embed="rId4"/>
                <a:stretch>
                  <a:fillRect t="-3200" b="-1600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13143-C060-A546-7F75-D08355FD2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1FC22-DE14-5E4C-3E5D-BA2DAF0FB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13</a:t>
            </a:fld>
            <a:endParaRPr lang="en-GB" noProof="0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E0F2356-60F6-51FB-832D-3E390394745A}"/>
              </a:ext>
            </a:extLst>
          </p:cNvPr>
          <p:cNvSpPr/>
          <p:nvPr/>
        </p:nvSpPr>
        <p:spPr>
          <a:xfrm>
            <a:off x="1673455" y="4460881"/>
            <a:ext cx="976183" cy="35834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75682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BE5E3-DF10-045D-8D89-F4F26CCC8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1C00FE-4F0F-6CD6-52C9-F9F76E699ED3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B1FACA-1959-9B7D-9C39-6D0A7B384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Backup: Zeeman Effect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FD7C-4F44-6ADC-ECE1-60B82907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921DE-8524-B7F1-D140-252DE9A31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14</a:t>
            </a:fld>
            <a:endParaRPr lang="en-GB" noProof="0" dirty="0"/>
          </a:p>
        </p:txBody>
      </p:sp>
      <p:pic>
        <p:nvPicPr>
          <p:cNvPr id="15" name="Segnaposto contenuto 4" descr="Immagine che contiene diagramma, linea, Diagramma, Piano&#10;&#10;Descrizione generata automaticamente">
            <a:extLst>
              <a:ext uri="{FF2B5EF4-FFF2-40B4-BE49-F238E27FC236}">
                <a16:creationId xmlns:a16="http://schemas.microsoft.com/office/drawing/2014/main" id="{747A7C0A-BDFA-2A3A-AA6F-BE3AF28FEC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46363"/>
          <a:stretch/>
        </p:blipFill>
        <p:spPr>
          <a:xfrm>
            <a:off x="910507" y="1701782"/>
            <a:ext cx="4980814" cy="3214435"/>
          </a:xfrm>
        </p:spPr>
      </p:pic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E1839BF9-46CB-BF65-D024-5FA46F300005}"/>
              </a:ext>
            </a:extLst>
          </p:cNvPr>
          <p:cNvSpPr txBox="1">
            <a:spLocks/>
          </p:cNvSpPr>
          <p:nvPr/>
        </p:nvSpPr>
        <p:spPr>
          <a:xfrm>
            <a:off x="6096000" y="1827186"/>
            <a:ext cx="5333875" cy="29359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it-IT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it-I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6">
                <a:extLst>
                  <a:ext uri="{FF2B5EF4-FFF2-40B4-BE49-F238E27FC236}">
                    <a16:creationId xmlns:a16="http://schemas.microsoft.com/office/drawing/2014/main" id="{BA8D9734-AB59-08DB-C853-973C42201F74}"/>
                  </a:ext>
                </a:extLst>
              </p:cNvPr>
              <p:cNvSpPr txBox="1"/>
              <p:nvPr/>
            </p:nvSpPr>
            <p:spPr>
              <a:xfrm>
                <a:off x="5951778" y="1504055"/>
                <a:ext cx="5775777" cy="1785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b="1" dirty="0"/>
                  <a:t>Splitting of </a:t>
                </a:r>
                <a:r>
                  <a:rPr lang="it-IT" sz="2400" b="1" dirty="0" err="1"/>
                  <a:t>spectral</a:t>
                </a:r>
                <a:r>
                  <a:rPr lang="it-IT" sz="2400" b="1" dirty="0"/>
                  <a:t> lines in the </a:t>
                </a:r>
                <a:r>
                  <a:rPr lang="it-IT" sz="2400" b="1" dirty="0" err="1"/>
                  <a:t>presence</a:t>
                </a:r>
                <a:r>
                  <a:rPr lang="it-IT" sz="2400" b="1" dirty="0"/>
                  <a:t> of an </a:t>
                </a:r>
                <a:r>
                  <a:rPr lang="it-IT" sz="2400" b="1" dirty="0" err="1"/>
                  <a:t>external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magnetic</a:t>
                </a:r>
                <a:r>
                  <a:rPr lang="it-IT" sz="2400" b="1" dirty="0"/>
                  <a:t> field</a:t>
                </a:r>
              </a:p>
              <a:p>
                <a:endParaRPr lang="it-IT" sz="24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it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△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it-IT" sz="2400" b="1" dirty="0"/>
                  <a:t> </a:t>
                </a:r>
              </a:p>
            </p:txBody>
          </p:sp>
        </mc:Choice>
        <mc:Fallback xmlns="">
          <p:sp>
            <p:nvSpPr>
              <p:cNvPr id="17" name="CasellaDiTesto 6">
                <a:extLst>
                  <a:ext uri="{FF2B5EF4-FFF2-40B4-BE49-F238E27FC236}">
                    <a16:creationId xmlns:a16="http://schemas.microsoft.com/office/drawing/2014/main" id="{BA8D9734-AB59-08DB-C853-973C42201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778" y="1504055"/>
                <a:ext cx="5775777" cy="1785169"/>
              </a:xfrm>
              <a:prstGeom prst="rect">
                <a:avLst/>
              </a:prstGeom>
              <a:blipFill>
                <a:blip r:embed="rId4"/>
                <a:stretch>
                  <a:fillRect l="-1535" t="-2817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7">
                <a:extLst>
                  <a:ext uri="{FF2B5EF4-FFF2-40B4-BE49-F238E27FC236}">
                    <a16:creationId xmlns:a16="http://schemas.microsoft.com/office/drawing/2014/main" id="{A13F642C-4DB0-C338-21B5-CAB0CC243829}"/>
                  </a:ext>
                </a:extLst>
              </p:cNvPr>
              <p:cNvSpPr txBox="1"/>
              <p:nvPr/>
            </p:nvSpPr>
            <p:spPr>
              <a:xfrm>
                <a:off x="2967414" y="5005258"/>
                <a:ext cx="417619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sz="24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sz="240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it-IT" sz="2400" i="1" dirty="0" smtClean="0">
                        <a:latin typeface="Cambria Math" panose="02040503050406030204" pitchFamily="18" charset="0"/>
                      </a:rPr>
                      <m:t>+1 </m:t>
                    </m:r>
                  </m:oMath>
                </a14:m>
                <a:r>
                  <a:rPr lang="it-IT" sz="2400" dirty="0"/>
                  <a:t>with </a:t>
                </a:r>
                <a:r>
                  <a:rPr lang="it-IT" sz="2400" dirty="0" err="1"/>
                  <a:t>different</a:t>
                </a:r>
                <a:r>
                  <a:rPr lang="it-IT" sz="2400" dirty="0"/>
                  <a:t> </a:t>
                </a:r>
                <a:endParaRPr lang="it-IT" sz="24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,−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+1,…,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−1,</m:t>
                      </m:r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8" name="CasellaDiTesto 7">
                <a:extLst>
                  <a:ext uri="{FF2B5EF4-FFF2-40B4-BE49-F238E27FC236}">
                    <a16:creationId xmlns:a16="http://schemas.microsoft.com/office/drawing/2014/main" id="{A13F642C-4DB0-C338-21B5-CAB0CC243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414" y="5005258"/>
                <a:ext cx="4176195" cy="830997"/>
              </a:xfrm>
              <a:prstGeom prst="rect">
                <a:avLst/>
              </a:prstGeom>
              <a:blipFill>
                <a:blip r:embed="rId5"/>
                <a:stretch>
                  <a:fillRect t="-6061" b="-7576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8">
                <a:extLst>
                  <a:ext uri="{FF2B5EF4-FFF2-40B4-BE49-F238E27FC236}">
                    <a16:creationId xmlns:a16="http://schemas.microsoft.com/office/drawing/2014/main" id="{E4FBB6D5-6E79-4B7D-E7BF-CC0370C6B457}"/>
                  </a:ext>
                </a:extLst>
              </p:cNvPr>
              <p:cNvSpPr txBox="1"/>
              <p:nvPr/>
            </p:nvSpPr>
            <p:spPr>
              <a:xfrm>
                <a:off x="1314934" y="5009242"/>
                <a:ext cx="11974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 dirty="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9" name="CasellaDiTesto 8">
                <a:extLst>
                  <a:ext uri="{FF2B5EF4-FFF2-40B4-BE49-F238E27FC236}">
                    <a16:creationId xmlns:a16="http://schemas.microsoft.com/office/drawing/2014/main" id="{E4FBB6D5-6E79-4B7D-E7BF-CC0370C6B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4" y="5009242"/>
                <a:ext cx="1197429" cy="461665"/>
              </a:xfrm>
              <a:prstGeom prst="rect">
                <a:avLst/>
              </a:prstGeom>
              <a:blipFill>
                <a:blip r:embed="rId6"/>
                <a:stretch>
                  <a:fillRect b="-13514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ccia in giù 9">
            <a:extLst>
              <a:ext uri="{FF2B5EF4-FFF2-40B4-BE49-F238E27FC236}">
                <a16:creationId xmlns:a16="http://schemas.microsoft.com/office/drawing/2014/main" id="{18D17975-9A76-04C0-F52B-2F6B2960B47E}"/>
              </a:ext>
            </a:extLst>
          </p:cNvPr>
          <p:cNvSpPr/>
          <p:nvPr/>
        </p:nvSpPr>
        <p:spPr>
          <a:xfrm rot="16200000">
            <a:off x="2680377" y="4819455"/>
            <a:ext cx="411515" cy="791089"/>
          </a:xfrm>
          <a:prstGeom prst="downArrow">
            <a:avLst>
              <a:gd name="adj1" fmla="val 50000"/>
              <a:gd name="adj2" fmla="val 417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11" descr="Immagine che contiene diagramma, linea, Diagramma, Piano&#10;&#10;Descrizione generata automaticamente">
            <a:extLst>
              <a:ext uri="{FF2B5EF4-FFF2-40B4-BE49-F238E27FC236}">
                <a16:creationId xmlns:a16="http://schemas.microsoft.com/office/drawing/2014/main" id="{ECF41A5F-A337-FF5D-F9D4-E1F67A237C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93" r="3135"/>
          <a:stretch/>
        </p:blipFill>
        <p:spPr>
          <a:xfrm>
            <a:off x="7250442" y="3448248"/>
            <a:ext cx="3024990" cy="2721752"/>
          </a:xfrm>
          <a:prstGeom prst="rect">
            <a:avLst/>
          </a:prstGeom>
        </p:spPr>
      </p:pic>
      <p:sp>
        <p:nvSpPr>
          <p:cNvPr id="22" name="CasellaDiTesto 12">
            <a:extLst>
              <a:ext uri="{FF2B5EF4-FFF2-40B4-BE49-F238E27FC236}">
                <a16:creationId xmlns:a16="http://schemas.microsoft.com/office/drawing/2014/main" id="{5E729316-7E3C-4B6D-0997-C87DBB8849EF}"/>
              </a:ext>
            </a:extLst>
          </p:cNvPr>
          <p:cNvSpPr txBox="1"/>
          <p:nvPr/>
        </p:nvSpPr>
        <p:spPr>
          <a:xfrm>
            <a:off x="728062" y="5925296"/>
            <a:ext cx="2371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bg1">
                    <a:lumMod val="65000"/>
                  </a:schemeClr>
                </a:solidFill>
              </a:rPr>
              <a:t>Kochukhov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1878883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BF704-A7FE-29DC-F5E5-503F88768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F54ADA-BDA3-3374-CE50-D84FCDD557CD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3BD59F-2DF8-3410-3E47-8D7F57F4B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Backup: Stokes parameters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D3DD4-E2F4-5665-48E5-2ADA017B5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601E3-59CB-F435-62A5-880B5E3A0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15</a:t>
            </a:fld>
            <a:endParaRPr lang="en-GB" noProof="0" dirty="0"/>
          </a:p>
        </p:txBody>
      </p:sp>
      <p:pic>
        <p:nvPicPr>
          <p:cNvPr id="8" name="Segnaposto contenuto 4" descr="Immagine che contiene diagramma, Carattere, linea, Diagramma&#10;&#10;Descrizione generata automaticamente">
            <a:extLst>
              <a:ext uri="{FF2B5EF4-FFF2-40B4-BE49-F238E27FC236}">
                <a16:creationId xmlns:a16="http://schemas.microsoft.com/office/drawing/2014/main" id="{D024F868-C9BE-AD3B-5622-3EE378E665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>
          <a:xfrm>
            <a:off x="4402118" y="4296958"/>
            <a:ext cx="7353920" cy="209461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5">
                <a:extLst>
                  <a:ext uri="{FF2B5EF4-FFF2-40B4-BE49-F238E27FC236}">
                    <a16:creationId xmlns:a16="http://schemas.microsoft.com/office/drawing/2014/main" id="{44F00546-DBBF-C548-34AE-7F78098FF75E}"/>
                  </a:ext>
                </a:extLst>
              </p:cNvPr>
              <p:cNvSpPr txBox="1"/>
              <p:nvPr/>
            </p:nvSpPr>
            <p:spPr>
              <a:xfrm>
                <a:off x="947057" y="1690688"/>
                <a:ext cx="10406743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Polarization signatures that can be described using the Stokes parameters    </a:t>
                </a:r>
                <a14:m>
                  <m:oMath xmlns:m="http://schemas.openxmlformats.org/officeDocument/2006/math"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𝑰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}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it-IT" sz="2400" dirty="0"/>
              </a:p>
              <a:p>
                <a:pPr algn="ctr"/>
                <a:endParaRPr lang="it-IT" sz="2400" dirty="0"/>
              </a:p>
              <a:p>
                <a:pPr algn="ctr"/>
                <a:endParaRPr lang="it-IT" sz="2400" dirty="0"/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Stokes I		</a:t>
                </a:r>
                <a:r>
                  <a:rPr lang="it-IT" sz="2400" dirty="0" err="1"/>
                  <a:t>total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intensity</a:t>
                </a:r>
                <a:r>
                  <a:rPr lang="it-IT" sz="2400" dirty="0"/>
                  <a:t> of the light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Stokes Q, U	linear </a:t>
                </a:r>
                <a:r>
                  <a:rPr lang="it-IT" sz="2400" dirty="0" err="1"/>
                  <a:t>polarization</a:t>
                </a:r>
                <a:endParaRPr lang="it-IT" sz="2400" dirty="0"/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Stokes V		</a:t>
                </a:r>
                <a:r>
                  <a:rPr lang="it-IT" sz="2400" dirty="0" err="1"/>
                  <a:t>circular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polarization</a:t>
                </a:r>
                <a:r>
                  <a:rPr lang="it-IT" sz="2400" dirty="0"/>
                  <a:t> </a:t>
                </a:r>
              </a:p>
            </p:txBody>
          </p:sp>
        </mc:Choice>
        <mc:Fallback xmlns="">
          <p:sp>
            <p:nvSpPr>
              <p:cNvPr id="9" name="CasellaDiTesto 5">
                <a:extLst>
                  <a:ext uri="{FF2B5EF4-FFF2-40B4-BE49-F238E27FC236}">
                    <a16:creationId xmlns:a16="http://schemas.microsoft.com/office/drawing/2014/main" id="{44F00546-DBBF-C548-34AE-7F78098FF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057" y="1690688"/>
                <a:ext cx="10406743" cy="2677656"/>
              </a:xfrm>
              <a:prstGeom prst="rect">
                <a:avLst/>
              </a:prstGeom>
              <a:blipFill>
                <a:blip r:embed="rId4"/>
                <a:stretch>
                  <a:fillRect l="-731" t="-1408" r="-609" b="-422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ccia in giù 6">
            <a:extLst>
              <a:ext uri="{FF2B5EF4-FFF2-40B4-BE49-F238E27FC236}">
                <a16:creationId xmlns:a16="http://schemas.microsoft.com/office/drawing/2014/main" id="{FF0BD309-8214-1BE1-D751-AEF65E1F718F}"/>
              </a:ext>
            </a:extLst>
          </p:cNvPr>
          <p:cNvSpPr/>
          <p:nvPr/>
        </p:nvSpPr>
        <p:spPr>
          <a:xfrm rot="16200000">
            <a:off x="3108846" y="3439043"/>
            <a:ext cx="507083" cy="590430"/>
          </a:xfrm>
          <a:prstGeom prst="downArrow">
            <a:avLst>
              <a:gd name="adj1" fmla="val 50000"/>
              <a:gd name="adj2" fmla="val 417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7">
            <a:extLst>
              <a:ext uri="{FF2B5EF4-FFF2-40B4-BE49-F238E27FC236}">
                <a16:creationId xmlns:a16="http://schemas.microsoft.com/office/drawing/2014/main" id="{F57BC803-CB33-93E9-3626-FFBCC7923E83}"/>
              </a:ext>
            </a:extLst>
          </p:cNvPr>
          <p:cNvSpPr txBox="1"/>
          <p:nvPr/>
        </p:nvSpPr>
        <p:spPr>
          <a:xfrm>
            <a:off x="435962" y="5963396"/>
            <a:ext cx="2371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bg1">
                    <a:lumMod val="65000"/>
                  </a:schemeClr>
                </a:solidFill>
              </a:rPr>
              <a:t>Kochukhov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1988594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95F58-1B28-989B-CF6D-80F32EBD3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1CF909-1654-9E68-60B1-03FBB93AD5D9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335954-137C-1F5A-D51E-6BB2D61C5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</a:t>
            </a:r>
            <a:r>
              <a:rPr lang="en-GB"/>
              <a:t>Statistical criteria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C7BBE-4D48-9DF5-1E56-0D027F5E26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BIC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=−2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func>
                  </m:oMath>
                </a14:m>
                <a:r>
                  <a:rPr lang="en-GB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d>
                      </m:e>
                    </m:func>
                  </m:oMath>
                </a14:m>
                <a:r>
                  <a:rPr lang="en-GB" dirty="0"/>
                  <a:t>: likelihood of the best fit for the spectra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dirty="0"/>
                  <a:t> using parameters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: number of data points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dirty="0"/>
                  <a:t>: number of parameters</a:t>
                </a:r>
                <a:endParaRPr lang="en-GB" noProof="0" dirty="0"/>
              </a:p>
              <a:p>
                <a:r>
                  <a:rPr lang="en-GB" noProof="0" dirty="0"/>
                  <a:t>AIC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=−2</m:t>
                    </m:r>
                    <m:func>
                      <m:func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d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func>
                  </m:oMath>
                </a14:m>
                <a:endParaRPr lang="en-US" b="0" noProof="0" dirty="0"/>
              </a:p>
              <a:p>
                <a:r>
                  <a:rPr lang="en-GB" dirty="0"/>
                  <a:t>WAIC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)]+2</m:t>
                            </m:r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Var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θ</m:t>
                                        </m:r>
                                      </m:sub>
                                    </m:sSub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  <m:d>
                                      <m:dPr>
                                        <m:endChr m:val="|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)] </m:t>
                                    </m:r>
                                  </m:e>
                                </m:func>
                              </m:e>
                            </m:nary>
                          </m:e>
                        </m:func>
                      </m:e>
                    </m:nary>
                  </m:oMath>
                </a14:m>
                <a:r>
                  <a:rPr lang="en-GB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dirty="0"/>
                  <a:t>Bayesian expectation over the posterior distribution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Var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sub>
                    </m:sSub>
                  </m:oMath>
                </a14:m>
                <a:r>
                  <a:rPr lang="en-GB" dirty="0"/>
                  <a:t>: Variance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: number of data points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C7BBE-4D48-9DF5-1E56-0D027F5E26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1569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71209-5853-D3CB-7428-DE791A794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A7567-FD78-7252-F98B-7058A19F5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2287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F6ED07-B2E1-E8A2-399B-FAB93E873B5F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ABE244-6EFE-2EA3-B03C-BDFC9B5B9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Bayesian Information Criterion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A6756E-53B1-97BC-92D3-C6B47E838F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noProof="0" dirty="0"/>
                  <a:t>BIC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=−2</m:t>
                    </m:r>
                    <m:func>
                      <m:func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d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noProof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func>
                  </m:oMath>
                </a14:m>
                <a:r>
                  <a:rPr lang="en-GB" noProof="0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GB" b="0" i="1" noProof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d>
                      </m:e>
                    </m:func>
                  </m:oMath>
                </a14:m>
                <a:r>
                  <a:rPr lang="en-GB" noProof="0" dirty="0">
                    <a:effectLst/>
                  </a:rPr>
                  <a:t>: likelihood of the best fit for the spectra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effectLst/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noProof="0" dirty="0">
                    <a:effectLst/>
                  </a:rPr>
                  <a:t> using parameters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i="1" noProof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noProof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endParaRPr lang="en-GB" noProof="0" dirty="0">
                  <a:effectLst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noProof="0" dirty="0"/>
                  <a:t>: number of data points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noProof="0" dirty="0"/>
                  <a:t>: number of parameters</a:t>
                </a:r>
              </a:p>
              <a:p>
                <a:pPr marL="457200" lvl="1" indent="0">
                  <a:buNone/>
                </a:pPr>
                <a:endParaRPr lang="en-GB" noProof="0" dirty="0"/>
              </a:p>
              <a:p>
                <a:r>
                  <a:rPr lang="en-GB" sz="2800" noProof="0" dirty="0"/>
                  <a:t>Meaning: </a:t>
                </a:r>
                <a:r>
                  <a:rPr lang="en-GB" sz="2400" noProof="0" dirty="0">
                    <a:effectLst/>
                  </a:rPr>
                  <a:t>by increasing the number of free model parameters we expect to </a:t>
                </a:r>
                <a:r>
                  <a:rPr lang="en-GB" sz="2400" noProof="0" dirty="0"/>
                  <a:t>increase the likelihood </a:t>
                </a:r>
                <a:r>
                  <a:rPr lang="en-GB" sz="2400" noProof="0" dirty="0">
                    <a:effectLst/>
                  </a:rPr>
                  <a:t>as it is easier for the model to replicate the data set; on the other hand, one would risk to face overfitting issues. </a:t>
                </a:r>
                <a:endParaRPr lang="en-GB" sz="2400" noProof="0" dirty="0"/>
              </a:p>
              <a:p>
                <a:pPr marL="0" lvl="1" indent="0">
                  <a:spcBef>
                    <a:spcPts val="1000"/>
                  </a:spcBef>
                  <a:buNone/>
                </a:pPr>
                <a:endParaRPr lang="en-GB" sz="28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A6756E-53B1-97BC-92D3-C6B47E838F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1569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A1D5B-8518-3FF7-750E-04DB1714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0686C-9088-D8C3-3246-6D08462BB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64511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D5B87-A967-3097-40A1-607DDAC59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5250A8-29D9-9F69-987F-16C5C879956C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D32E68-25A7-5A48-57D4-A39A7CC19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308" y="365125"/>
            <a:ext cx="11077575" cy="1325563"/>
          </a:xfrm>
        </p:spPr>
        <p:txBody>
          <a:bodyPr/>
          <a:lstStyle/>
          <a:p>
            <a:r>
              <a:rPr lang="en-GB" noProof="0" dirty="0"/>
              <a:t>Backup: </a:t>
            </a:r>
            <a:r>
              <a:rPr lang="en-SE" dirty="0"/>
              <a:t>Watanabe-Akaike </a:t>
            </a:r>
            <a:r>
              <a:rPr lang="en-GB" noProof="0" dirty="0"/>
              <a:t>Information Criterion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56CCD-DCF7-189D-96F7-7C50E3CF9E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WAIC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)]+2</m:t>
                            </m:r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Var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θ</m:t>
                                        </m:r>
                                      </m:sub>
                                    </m:sSub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  <m:d>
                                      <m:dPr>
                                        <m:endChr m:val="|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)] </m:t>
                                    </m:r>
                                  </m:e>
                                </m:func>
                              </m:e>
                            </m:nary>
                          </m:e>
                        </m:func>
                      </m:e>
                    </m:nary>
                  </m:oMath>
                </a14:m>
                <a:r>
                  <a:rPr lang="en-GB" noProof="0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noProof="0" dirty="0">
                    <a:effectLst/>
                  </a:rPr>
                  <a:t>Bayesian expectation over the posterior distribution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Var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sub>
                    </m:sSub>
                  </m:oMath>
                </a14:m>
                <a:r>
                  <a:rPr lang="en-GB" noProof="0" dirty="0">
                    <a:effectLst/>
                  </a:rPr>
                  <a:t>: Variance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noProof="0" dirty="0"/>
                  <a:t>: number of data points</a:t>
                </a:r>
              </a:p>
              <a:p>
                <a:pPr marL="457200" lvl="1" indent="0">
                  <a:buNone/>
                </a:pPr>
                <a:endParaRPr lang="en-GB" noProof="0" dirty="0"/>
              </a:p>
              <a:p>
                <a:r>
                  <a:rPr lang="en-GB" sz="2800" noProof="0" dirty="0"/>
                  <a:t>Meaning: </a:t>
                </a:r>
                <a:r>
                  <a:rPr lang="en-GB" sz="2400" noProof="0" dirty="0"/>
                  <a:t>The </a:t>
                </a:r>
                <a:r>
                  <a:rPr lang="en-GB" sz="2400" dirty="0"/>
                  <a:t>effective degrees of freedom are estimated from the likelihood function of the data and samples of the parameter </a:t>
                </a:r>
                <a14:m>
                  <m:oMath xmlns:m="http://schemas.openxmlformats.org/officeDocument/2006/math"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l-GR" sz="2400" dirty="0"/>
                  <a:t> </a:t>
                </a:r>
                <a:r>
                  <a:rPr lang="en-GB" sz="2400" dirty="0"/>
                  <a:t>obtained from the posterior distribution.</a:t>
                </a:r>
              </a:p>
              <a:p>
                <a:endParaRPr lang="en-GB" sz="2400" noProof="0" dirty="0"/>
              </a:p>
              <a:p>
                <a:pPr marL="0" lvl="1" indent="0">
                  <a:spcBef>
                    <a:spcPts val="1000"/>
                  </a:spcBef>
                  <a:buNone/>
                </a:pPr>
                <a:endParaRPr lang="en-GB" sz="28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56CCD-DCF7-189D-96F7-7C50E3CF9E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16570" r="-96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81362-9FC7-CF2E-D689-3C1F887F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841F9-094E-F2AA-F89F-25AAD66BD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32209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E8DF5-45E1-AAA3-6033-E91AF0770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2993B4-1989-492F-0B77-FBC40C5A54EF}"/>
              </a:ext>
            </a:extLst>
          </p:cNvPr>
          <p:cNvSpPr/>
          <p:nvPr/>
        </p:nvSpPr>
        <p:spPr>
          <a:xfrm>
            <a:off x="447386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7E42B0-8DF9-605C-D3C3-ABCA56452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4082" cy="1325563"/>
          </a:xfrm>
        </p:spPr>
        <p:txBody>
          <a:bodyPr/>
          <a:lstStyle/>
          <a:p>
            <a:r>
              <a:rPr lang="en-GB" b="0" i="0" u="none" strike="noStrike" noProof="0" dirty="0">
                <a:solidFill>
                  <a:srgbClr val="212121"/>
                </a:solidFill>
                <a:effectLst/>
                <a:latin typeface="wf_segoe-ui_normal"/>
              </a:rPr>
              <a:t>Back up: </a:t>
            </a:r>
            <a:r>
              <a:rPr lang="en-GB" sz="4000" b="0" i="0" u="none" strike="noStrike" noProof="0" dirty="0">
                <a:solidFill>
                  <a:srgbClr val="212121"/>
                </a:solidFill>
                <a:effectLst/>
                <a:latin typeface="wf_segoe-ui_normal"/>
              </a:rPr>
              <a:t>Simulated observations from MHD model</a:t>
            </a:r>
            <a:endParaRPr lang="en-GB" sz="40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49CCA-3218-BB40-098F-C5F33CFEE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629"/>
            <a:ext cx="10715624" cy="4227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noProof="0" dirty="0"/>
              <a:t>Model spectrum without and with noise and 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wf_segoe-ui_normal"/>
              </a:rPr>
              <a:t>convolution with the instrumental profile 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9082A-D43D-C1EE-6D1C-A9A18D6EB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E661CA-71AE-5EB8-A3E3-44C7E1D964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88" t="24652" r="4609" b="24505"/>
          <a:stretch/>
        </p:blipFill>
        <p:spPr>
          <a:xfrm>
            <a:off x="459743" y="2296406"/>
            <a:ext cx="5723358" cy="408860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6DA34-7690-0918-7EDF-4BC97E02F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19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15B249-C1C0-8B68-64C4-4684A1ADE9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68" t="24184" r="5936" b="24938"/>
          <a:stretch/>
        </p:blipFill>
        <p:spPr>
          <a:xfrm>
            <a:off x="6046985" y="2253310"/>
            <a:ext cx="5685271" cy="41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997C6-B55C-A440-9C04-C0F8C5D51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4034E-DE6C-D3C3-1E5C-79013FC28668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4DDDE-8022-EE57-2699-83F29D62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dirty="0"/>
              <a:t>Magnetism of M dwarfs: why do we care?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B0968-C5D0-49D5-4B51-F16AA980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179F3-BD78-55C3-ABA4-7703E55D7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</a:t>
            </a:fld>
            <a:endParaRPr lang="en-GB" noProof="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75DC416-E3DC-54DE-39D4-712B3C4F7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9249" y="1658542"/>
            <a:ext cx="10324551" cy="1165710"/>
          </a:xfrm>
        </p:spPr>
        <p:txBody>
          <a:bodyPr>
            <a:normAutofit/>
          </a:bodyPr>
          <a:lstStyle/>
          <a:p>
            <a:r>
              <a:rPr lang="en-SE" sz="3200" dirty="0"/>
              <a:t>Physical properties of M dwarfs</a:t>
            </a:r>
          </a:p>
          <a:p>
            <a:r>
              <a:rPr lang="en-SE" sz="3200" dirty="0"/>
              <a:t>Magnetic field generation in fully convective stars</a:t>
            </a:r>
          </a:p>
          <a:p>
            <a:endParaRPr lang="en-SE" sz="3200" dirty="0"/>
          </a:p>
          <a:p>
            <a:endParaRPr lang="en-SE" sz="3200" dirty="0"/>
          </a:p>
          <a:p>
            <a:endParaRPr lang="en-SE" sz="3200" dirty="0"/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29F58564-0B4F-4B43-20DF-3D9D272C5D7A}"/>
              </a:ext>
            </a:extLst>
          </p:cNvPr>
          <p:cNvSpPr txBox="1">
            <a:spLocks/>
          </p:cNvSpPr>
          <p:nvPr/>
        </p:nvSpPr>
        <p:spPr>
          <a:xfrm>
            <a:off x="1029249" y="5308806"/>
            <a:ext cx="10324551" cy="116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E" sz="3200" dirty="0"/>
              <a:t>Effects on exoplanets</a:t>
            </a:r>
          </a:p>
          <a:p>
            <a:endParaRPr lang="en-SE" sz="3200" dirty="0"/>
          </a:p>
          <a:p>
            <a:endParaRPr lang="en-SE" sz="3200" dirty="0"/>
          </a:p>
          <a:p>
            <a:endParaRPr lang="en-SE" sz="3200" dirty="0"/>
          </a:p>
        </p:txBody>
      </p:sp>
      <p:sp>
        <p:nvSpPr>
          <p:cNvPr id="16" name="Freccia in giù 28">
            <a:extLst>
              <a:ext uri="{FF2B5EF4-FFF2-40B4-BE49-F238E27FC236}">
                <a16:creationId xmlns:a16="http://schemas.microsoft.com/office/drawing/2014/main" id="{9FBFE86C-5E9F-7083-6906-1B70EDC2A72C}"/>
              </a:ext>
            </a:extLst>
          </p:cNvPr>
          <p:cNvSpPr/>
          <p:nvPr/>
        </p:nvSpPr>
        <p:spPr>
          <a:xfrm rot="16200000">
            <a:off x="5110980" y="2877594"/>
            <a:ext cx="738133" cy="2054219"/>
          </a:xfrm>
          <a:prstGeom prst="downArrow">
            <a:avLst>
              <a:gd name="adj1" fmla="val 50000"/>
              <a:gd name="adj2" fmla="val 417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24" descr="Immagine che contiene cerchio&#10;&#10;Descrizione generata automaticamente">
            <a:extLst>
              <a:ext uri="{FF2B5EF4-FFF2-40B4-BE49-F238E27FC236}">
                <a16:creationId xmlns:a16="http://schemas.microsoft.com/office/drawing/2014/main" id="{371D38B8-5BBB-D16E-A024-C6C9433AC2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111" t="923"/>
          <a:stretch/>
        </p:blipFill>
        <p:spPr>
          <a:xfrm>
            <a:off x="6648743" y="2904841"/>
            <a:ext cx="2054220" cy="2102459"/>
          </a:xfrm>
          <a:prstGeom prst="rect">
            <a:avLst/>
          </a:prstGeom>
        </p:spPr>
      </p:pic>
      <p:pic>
        <p:nvPicPr>
          <p:cNvPr id="18" name="Immagine 26" descr="Immagine che contiene cerchio&#10;&#10;Descrizione generata automaticamente">
            <a:extLst>
              <a:ext uri="{FF2B5EF4-FFF2-40B4-BE49-F238E27FC236}">
                <a16:creationId xmlns:a16="http://schemas.microsoft.com/office/drawing/2014/main" id="{935527AA-BAAC-AB17-14AC-357D5F66A3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539" r="58889" b="17123"/>
          <a:stretch/>
        </p:blipFill>
        <p:spPr>
          <a:xfrm>
            <a:off x="2929106" y="3185770"/>
            <a:ext cx="1382244" cy="13568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27">
                <a:extLst>
                  <a:ext uri="{FF2B5EF4-FFF2-40B4-BE49-F238E27FC236}">
                    <a16:creationId xmlns:a16="http://schemas.microsoft.com/office/drawing/2014/main" id="{2CADD4EF-5DAB-6F0A-0267-35ED90286540}"/>
                  </a:ext>
                </a:extLst>
              </p:cNvPr>
              <p:cNvSpPr txBox="1"/>
              <p:nvPr/>
            </p:nvSpPr>
            <p:spPr>
              <a:xfrm>
                <a:off x="4197009" y="3669373"/>
                <a:ext cx="2468881" cy="413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𝟑𝟓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it-IT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19" name="CasellaDiTesto 27">
                <a:extLst>
                  <a:ext uri="{FF2B5EF4-FFF2-40B4-BE49-F238E27FC236}">
                    <a16:creationId xmlns:a16="http://schemas.microsoft.com/office/drawing/2014/main" id="{2CADD4EF-5DAB-6F0A-0267-35ED90286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009" y="3669373"/>
                <a:ext cx="2468881" cy="413447"/>
              </a:xfrm>
              <a:prstGeom prst="rect">
                <a:avLst/>
              </a:prstGeom>
              <a:blipFill>
                <a:blip r:embed="rId4"/>
                <a:stretch>
                  <a:fillRect b="-14706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2530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2AEDC-B17D-BC62-4FD8-AAACAAC03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D8B1A42-6EA9-2353-F4DE-365C1AFEEE80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52755-D219-776A-307D-2187C3360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line profiles</a:t>
            </a:r>
          </a:p>
        </p:txBody>
      </p:sp>
      <p:pic>
        <p:nvPicPr>
          <p:cNvPr id="8" name="Content Placeholder 7" descr="A graph of a graph showing a number of numbers&#10;&#10;AI-generated content may be incorrect.">
            <a:extLst>
              <a:ext uri="{FF2B5EF4-FFF2-40B4-BE49-F238E27FC236}">
                <a16:creationId xmlns:a16="http://schemas.microsoft.com/office/drawing/2014/main" id="{B84ED765-EE5E-A0AF-21FB-1EA3C391F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342" y="2741233"/>
            <a:ext cx="11337986" cy="30234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FA6A87-E7CC-100D-6D20-CE7C8C4A4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D69F4-1F72-ED34-7E96-952BF4CC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20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839F0AD2-A702-0510-E7C3-F5A89AECAA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763840"/>
                <a:ext cx="10394092" cy="4227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dirty="0"/>
                  <a:t>Input and </a:t>
                </a:r>
                <a:r>
                  <a:rPr lang="en-GB" dirty="0">
                    <a:solidFill>
                      <a:srgbClr val="FF0000"/>
                    </a:solidFill>
                  </a:rPr>
                  <a:t>fit</a:t>
                </a:r>
                <a:r>
                  <a:rPr lang="en-GB" dirty="0"/>
                  <a:t> line profile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 b="0" i="0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=5 </m:t>
                        </m:r>
                      </m:e>
                    </m:func>
                  </m:oMath>
                </a14:m>
                <a:r>
                  <a:rPr lang="en-GB" sz="2800" noProof="0" dirty="0"/>
                  <a:t>km/s</a:t>
                </a:r>
                <a:r>
                  <a:rPr lang="en-GB" noProof="0" dirty="0"/>
                  <a:t>, </a:t>
                </a:r>
                <a14:m>
                  <m:oMath xmlns:m="http://schemas.openxmlformats.org/officeDocument/2006/math">
                    <m:r>
                      <a:rPr lang="en-GB" sz="2800" b="0" i="1" noProof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800" b="0" i="1" noProof="0" smtClean="0">
                        <a:latin typeface="Cambria Math" panose="02040503050406030204" pitchFamily="18" charset="0"/>
                      </a:rPr>
                      <m:t>=45°</m:t>
                    </m:r>
                    <m:r>
                      <a:rPr lang="en-US" sz="2800" b="0" i="0" noProof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noProof="0" dirty="0"/>
                  <a:t>and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=0.0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sz="2800" noProof="0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/>
                  <a:t>  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839F0AD2-A702-0510-E7C3-F5A89AECA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763840"/>
                <a:ext cx="10394092" cy="4227552"/>
              </a:xfrm>
              <a:prstGeom prst="rect">
                <a:avLst/>
              </a:prstGeom>
              <a:blipFill>
                <a:blip r:embed="rId3"/>
                <a:stretch>
                  <a:fillRect l="-1221" t="-239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91813D7-A184-9700-0FCC-7C0208F3BE3D}"/>
              </a:ext>
            </a:extLst>
          </p:cNvPr>
          <p:cNvSpPr txBox="1"/>
          <p:nvPr/>
        </p:nvSpPr>
        <p:spPr>
          <a:xfrm>
            <a:off x="9610725" y="606521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2143379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EAB06-DF2C-12AF-432B-A35A91844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0F0B207-3BAC-1F4B-83E1-06163EEED971}"/>
              </a:ext>
            </a:extLst>
          </p:cNvPr>
          <p:cNvSpPr/>
          <p:nvPr/>
        </p:nvSpPr>
        <p:spPr>
          <a:xfrm>
            <a:off x="422672" y="423448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8F0B1E-0F5F-0252-BEAA-CE94A0F3B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posterior distributions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026FC-A1BE-A9AE-E9A4-A04AAECB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9C3B0E-F65E-2F4C-D8E5-D71D40A1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21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1101805-D9AB-FDAF-C9F6-9596276138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66780" y="1828020"/>
                <a:ext cx="3705160" cy="4227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800" b="0" i="1" noProof="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𝑣</m:t>
                    </m:r>
                    <m:func>
                      <m:funcPr>
                        <m:ctrlP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 b="0" i="0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=5 </m:t>
                        </m:r>
                      </m:e>
                    </m:func>
                  </m:oMath>
                </a14:m>
                <a:r>
                  <a:rPr lang="en-GB" sz="2800" noProof="0" dirty="0"/>
                  <a:t>km/s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800" b="0" i="1" noProof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800" b="0" i="1" noProof="0" smtClean="0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r>
                  <a:rPr lang="en-GB" sz="2800" noProof="0" dirty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i="1" noProof="0" dirty="0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 noProof="0" dirty="0" smtClean="0">
                          <a:latin typeface="Cambria Math" panose="02040503050406030204" pitchFamily="18" charset="0"/>
                        </a:rPr>
                        <m:t>=0.0</m:t>
                      </m:r>
                    </m:oMath>
                  </m:oMathPara>
                </a14:m>
                <a:endParaRPr lang="en-GB" sz="2800" noProof="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Posterior distributions for fitted parameters</a:t>
                </a:r>
                <a:endParaRPr lang="en-GB" sz="2800" noProof="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/>
                  <a:t>  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1101805-D9AB-FDAF-C9F6-9596276138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780" y="1828020"/>
                <a:ext cx="3705160" cy="4227552"/>
              </a:xfrm>
              <a:prstGeom prst="rect">
                <a:avLst/>
              </a:prstGeom>
              <a:blipFill>
                <a:blip r:embed="rId2"/>
                <a:stretch>
                  <a:fillRect l="-3413" r="-1706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E8EFBC70-4D7D-47B9-6053-77FFA87F13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52"/>
          <a:stretch/>
        </p:blipFill>
        <p:spPr>
          <a:xfrm>
            <a:off x="5200519" y="1556405"/>
            <a:ext cx="6507396" cy="479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8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8AA8-89F4-76B1-5EAB-9523BCA6D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CA925E9-8B2B-21FC-5E73-8D419D238594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DF1577-87DD-79E8-0B96-265D27C84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23376" cy="1325563"/>
          </a:xfrm>
        </p:spPr>
        <p:txBody>
          <a:bodyPr/>
          <a:lstStyle/>
          <a:p>
            <a:r>
              <a:rPr lang="en-GB" noProof="0" dirty="0"/>
              <a:t>Backup: Results - Choice of maximum field strength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1E214-5426-62B7-60FB-8554187F0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B73EE-30F4-818E-ABAC-0F3138F8C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22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7516CB-A9BC-DE6C-306F-B741596F2732}"/>
                  </a:ext>
                </a:extLst>
              </p:cNvPr>
              <p:cNvSpPr txBox="1"/>
              <p:nvPr/>
            </p:nvSpPr>
            <p:spPr>
              <a:xfrm>
                <a:off x="838199" y="1481537"/>
                <a:ext cx="3980936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US" sz="2400" b="0" noProof="0" dirty="0"/>
              </a:p>
              <a:p>
                <a:r>
                  <a:rPr lang="en-GB" sz="2400" noProof="0" dirty="0"/>
                  <a:t>All criteria agreed on 2 components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en-GB" sz="2400" dirty="0"/>
                  <a:t>kG)</a:t>
                </a:r>
              </a:p>
              <a:p>
                <a:endParaRPr lang="en-GB" sz="2400" dirty="0"/>
              </a:p>
              <a:p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=1, 3, 5</m:t>
                    </m:r>
                    <m:r>
                      <a:rPr lang="en-GB" sz="2400" i="1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km/s: all criteria agreed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kG </a:t>
                </a:r>
              </a:p>
              <a:p>
                <a:endParaRPr lang="en-GB" sz="2400" i="1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=10</m:t>
                    </m:r>
                  </m:oMath>
                </a14:m>
                <a:r>
                  <a:rPr lang="en-GB" sz="2400" dirty="0"/>
                  <a:t>km/s: WAIC favoured more components </a:t>
                </a:r>
              </a:p>
              <a:p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7516CB-A9BC-DE6C-306F-B741596F2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481537"/>
                <a:ext cx="3980936" cy="4893647"/>
              </a:xfrm>
              <a:prstGeom prst="rect">
                <a:avLst/>
              </a:prstGeom>
              <a:blipFill>
                <a:blip r:embed="rId3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D0B1DA3-A8FB-602B-84FC-932BE9E325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8935"/>
          <a:stretch>
            <a:fillRect/>
          </a:stretch>
        </p:blipFill>
        <p:spPr>
          <a:xfrm>
            <a:off x="5000029" y="1487487"/>
            <a:ext cx="6661547" cy="4572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BB2172-AEA2-1454-12C7-D057574CB93A}"/>
              </a:ext>
            </a:extLst>
          </p:cNvPr>
          <p:cNvSpPr txBox="1"/>
          <p:nvPr/>
        </p:nvSpPr>
        <p:spPr>
          <a:xfrm>
            <a:off x="9610725" y="606521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2532978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51711-6EBB-758D-7A73-F89F4060F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2759BE-EEEB-7702-7F93-E40D8BA6A6A5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3E95E-EAA5-6614-8A30-7EAF6886E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639DB-89BF-ACF5-8A8C-BE2FBC02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48DB9B-F659-DA12-3C3A-6E0499660EE5}"/>
                  </a:ext>
                </a:extLst>
              </p:cNvPr>
              <p:cNvSpPr txBox="1"/>
              <p:nvPr/>
            </p:nvSpPr>
            <p:spPr>
              <a:xfrm>
                <a:off x="723987" y="2090171"/>
                <a:ext cx="3980936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GB" sz="2400" dirty="0"/>
                  <a:t>Divergencies for fast rotors</a:t>
                </a:r>
              </a:p>
              <a:p>
                <a:endParaRPr lang="en-GB" sz="2400" i="1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10, 20</m:t>
                    </m:r>
                  </m:oMath>
                </a14:m>
                <a:r>
                  <a:rPr lang="en-GB" sz="2400" dirty="0"/>
                  <a:t>km/s: WAIC favoured more components 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48DB9B-F659-DA12-3C3A-6E0499660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87" y="2090171"/>
                <a:ext cx="3980936" cy="2677656"/>
              </a:xfrm>
              <a:prstGeom prst="rect">
                <a:avLst/>
              </a:prstGeom>
              <a:blipFill>
                <a:blip r:embed="rId3"/>
                <a:stretch>
                  <a:fillRect l="-254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35B159E-72A0-EBD1-6772-B432E83170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8919"/>
          <a:stretch>
            <a:fillRect/>
          </a:stretch>
        </p:blipFill>
        <p:spPr>
          <a:xfrm>
            <a:off x="5006237" y="1495825"/>
            <a:ext cx="6662738" cy="457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73D004-3067-5022-D5B0-0150FA48C223}"/>
              </a:ext>
            </a:extLst>
          </p:cNvPr>
          <p:cNvSpPr txBox="1"/>
          <p:nvPr/>
        </p:nvSpPr>
        <p:spPr>
          <a:xfrm>
            <a:off x="9610725" y="606521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CC604D3-3065-9806-1E2C-2B4B92FC4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23376" cy="1325563"/>
          </a:xfrm>
        </p:spPr>
        <p:txBody>
          <a:bodyPr/>
          <a:lstStyle/>
          <a:p>
            <a:r>
              <a:rPr lang="en-GB" noProof="0" dirty="0"/>
              <a:t>Backup: Results - Choice of maximum field strength</a:t>
            </a:r>
          </a:p>
        </p:txBody>
      </p:sp>
    </p:spTree>
    <p:extLst>
      <p:ext uri="{BB962C8B-B14F-4D97-AF65-F5344CB8AC3E}">
        <p14:creationId xmlns:p14="http://schemas.microsoft.com/office/powerpoint/2010/main" val="2417992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8F4F0-8B1C-E721-1EA7-40E3E6EA9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1BC4AE-7BF1-275A-326D-0ED7CFC5F039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BA7EAD-4755-55B8-D65F-18D6C255A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line profiles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DFFC1-F1B6-827E-665C-4329CE9B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90B8F-A97D-75BB-C3A8-48E4D96CF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24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8FBABA0E-5F42-956C-A532-D121663E9F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/>
                  <a:t>Input distribution and reconstructed filling factors </a:t>
                </a:r>
              </a:p>
              <a:p>
                <a:pPr marL="0" indent="0">
                  <a:buNone/>
                </a:pPr>
                <a:endParaRPr lang="en-GB" sz="2000" i="1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𝑣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=5 </m:t>
                        </m:r>
                      </m:e>
                    </m:func>
                  </m:oMath>
                </a14:m>
                <a:r>
                  <a:rPr lang="en-GB" sz="2000" dirty="0"/>
                  <a:t>km/s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BIC: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=12 </m:t>
                    </m:r>
                  </m:oMath>
                </a14:m>
                <a:r>
                  <a:rPr lang="en-GB" sz="2000" dirty="0"/>
                  <a:t>kG</a:t>
                </a:r>
              </a:p>
              <a:p>
                <a:pPr marL="0" indent="0">
                  <a:buNone/>
                </a:pPr>
                <a:r>
                  <a:rPr lang="en-GB" sz="2000" dirty="0"/>
                  <a:t>          (7 components)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8FBABA0E-5F42-956C-A532-D121663E9F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  <a:blipFill>
                <a:blip r:embed="rId2"/>
                <a:stretch>
                  <a:fillRect l="-2336" t="-150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ABFAB1AA-2DA2-B993-CDD1-0A5ACD867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104" y="1690688"/>
            <a:ext cx="8323395" cy="46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30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E104D-495E-7392-FF4C-ACCAE1B05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C83BBE3-2F26-3AC4-32B3-50B793BD55CA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A182B4-0A78-AA82-DF2E-46F40CFC4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line profiles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843BCE-BF8F-A41A-035F-B365567F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59722-0928-6FED-E532-A0D4824B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25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A96B99F-DE95-4964-E10E-852FA61FA9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/>
                  <a:t>Input distribution and reconstructed filling factors </a:t>
                </a:r>
              </a:p>
              <a:p>
                <a:pPr marL="0" indent="0">
                  <a:buNone/>
                </a:pPr>
                <a:endParaRPr lang="en-GB" sz="2000" i="1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𝑣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=20 </m:t>
                        </m:r>
                      </m:e>
                    </m:func>
                  </m:oMath>
                </a14:m>
                <a:r>
                  <a:rPr lang="en-GB" sz="2000" dirty="0"/>
                  <a:t>km/s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BIC: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kG</a:t>
                </a:r>
              </a:p>
              <a:p>
                <a:pPr marL="0" indent="0">
                  <a:buNone/>
                </a:pPr>
                <a:r>
                  <a:rPr lang="en-GB" sz="2000" dirty="0"/>
                  <a:t>          (4 components)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A96B99F-DE95-4964-E10E-852FA61FA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  <a:blipFill>
                <a:blip r:embed="rId2"/>
                <a:stretch>
                  <a:fillRect l="-2336" t="-150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C80E599-7955-8A3F-329B-F32C4D2FE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466" y="1690688"/>
            <a:ext cx="8257645" cy="458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435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9B143-3291-2069-122C-3F745E78D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AFD13E7-122A-9053-2F83-BE156DE453B2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705822-50BA-BDA7-A536-E83EF27BE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line profiles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4976D-ADFF-71BB-6DC2-4511E7CB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AE5AB2-8CAC-008A-E855-F2E0F7DD5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26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F937647-CDC8-BF34-EEDD-AA21D92AA1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/>
                  <a:t>Input distribution and reconstructed filling factors </a:t>
                </a:r>
              </a:p>
              <a:p>
                <a:pPr marL="0" indent="0">
                  <a:buNone/>
                </a:pPr>
                <a:endParaRPr lang="en-GB" sz="2000" i="1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𝑣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=20 </m:t>
                        </m:r>
                      </m:e>
                    </m:func>
                  </m:oMath>
                </a14:m>
                <a:r>
                  <a:rPr lang="en-GB" sz="2000" dirty="0"/>
                  <a:t>km/s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Test: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kG</a:t>
                </a:r>
              </a:p>
              <a:p>
                <a:pPr marL="0" indent="0">
                  <a:buNone/>
                </a:pPr>
                <a:r>
                  <a:rPr lang="en-GB" sz="2000" dirty="0"/>
                  <a:t>          (7 components)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F937647-CDC8-BF34-EEDD-AA21D92AA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8" y="1779831"/>
                <a:ext cx="2709334" cy="4227552"/>
              </a:xfrm>
              <a:prstGeom prst="rect">
                <a:avLst/>
              </a:prstGeom>
              <a:blipFill>
                <a:blip r:embed="rId2"/>
                <a:stretch>
                  <a:fillRect l="-2336" t="-150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6FDB72E-615E-EB02-7FD2-4B695CADB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888" y="1690688"/>
            <a:ext cx="8257645" cy="458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63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6B67D-6CEC-0C3C-9C18-6CC9B8E7B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8EC016B-97D8-B369-34F7-F4C370723CD0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C4575-3302-0B71-25A9-E35AB4FD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Results – </a:t>
            </a:r>
            <a:r>
              <a:rPr lang="en-GB" dirty="0"/>
              <a:t>Inactive M dwarfs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9EBE7-C3B4-B385-0BB3-CFDB4D8A4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14C67-9C4B-6BF5-A942-E56A848A8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27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8E825E-5E07-F7FF-9177-F9EE44B1A7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026" r="7353"/>
          <a:stretch>
            <a:fillRect/>
          </a:stretch>
        </p:blipFill>
        <p:spPr>
          <a:xfrm>
            <a:off x="1892861" y="1371601"/>
            <a:ext cx="3274261" cy="24908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F1326A-7144-9CE7-5630-7790DB550D7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026" r="7353"/>
          <a:stretch>
            <a:fillRect/>
          </a:stretch>
        </p:blipFill>
        <p:spPr>
          <a:xfrm>
            <a:off x="5240852" y="1371601"/>
            <a:ext cx="3274261" cy="24908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6B83BA-D81B-EDC8-91B5-03037A9394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6026" r="7353"/>
          <a:stretch>
            <a:fillRect/>
          </a:stretch>
        </p:blipFill>
        <p:spPr>
          <a:xfrm>
            <a:off x="8496623" y="1357067"/>
            <a:ext cx="3274261" cy="249083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229C9D0-DE35-658B-D473-B7DAAE806D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026" r="7353"/>
          <a:stretch>
            <a:fillRect/>
          </a:stretch>
        </p:blipFill>
        <p:spPr>
          <a:xfrm>
            <a:off x="8485936" y="3928532"/>
            <a:ext cx="3274261" cy="24908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BB1FB7E-1758-614F-DC44-BAD7B0ADB1E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6026" r="7352"/>
          <a:stretch>
            <a:fillRect/>
          </a:stretch>
        </p:blipFill>
        <p:spPr>
          <a:xfrm>
            <a:off x="1892861" y="3928534"/>
            <a:ext cx="3274262" cy="24908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FBFAD5-A574-274A-B72B-A30A0EB4A20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6026" r="7352"/>
          <a:stretch>
            <a:fillRect/>
          </a:stretch>
        </p:blipFill>
        <p:spPr>
          <a:xfrm>
            <a:off x="5168679" y="3928532"/>
            <a:ext cx="3274262" cy="24908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312A952-21A1-1DE4-1773-1106BF0CB7FE}"/>
              </a:ext>
            </a:extLst>
          </p:cNvPr>
          <p:cNvSpPr txBox="1"/>
          <p:nvPr/>
        </p:nvSpPr>
        <p:spPr>
          <a:xfrm>
            <a:off x="649767" y="1978612"/>
            <a:ext cx="101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2400" dirty="0"/>
              <a:t>2 kG</a:t>
            </a:r>
          </a:p>
          <a:p>
            <a:r>
              <a:rPr lang="en-SE" sz="2400" dirty="0"/>
              <a:t>step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45E329-1154-60EF-A4EC-B4A1DB0C48A9}"/>
              </a:ext>
            </a:extLst>
          </p:cNvPr>
          <p:cNvSpPr txBox="1"/>
          <p:nvPr/>
        </p:nvSpPr>
        <p:spPr>
          <a:xfrm>
            <a:off x="649767" y="4586345"/>
            <a:ext cx="101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2400" dirty="0"/>
              <a:t>1 kG</a:t>
            </a:r>
          </a:p>
          <a:p>
            <a:r>
              <a:rPr lang="en-SE" sz="2400" dirty="0"/>
              <a:t>step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7D0532-ECC8-E8E6-04E3-4E9FF2C0E235}"/>
              </a:ext>
            </a:extLst>
          </p:cNvPr>
          <p:cNvSpPr txBox="1"/>
          <p:nvPr/>
        </p:nvSpPr>
        <p:spPr>
          <a:xfrm>
            <a:off x="9639300" y="55667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2665558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FA22D-E36D-F3CC-FB56-D4B904752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737C42A-87EF-8705-C1A8-50702DF5603C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483127-9607-2E78-5F32-F99F5331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Backup: </a:t>
            </a:r>
            <a:r>
              <a:rPr lang="en-GB" dirty="0"/>
              <a:t>Summary of main results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D670B-1DB5-961B-72D2-DD36EA2E8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37390-8254-B5E1-E190-EC7690FFE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28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4A5AFF-7C60-F6B3-0181-D323F35EA9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21"/>
          <a:stretch>
            <a:fillRect/>
          </a:stretch>
        </p:blipFill>
        <p:spPr>
          <a:xfrm>
            <a:off x="838200" y="1325562"/>
            <a:ext cx="10266120" cy="5099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298D4A-DB4C-A3DF-7CA3-1A5F8D957175}"/>
              </a:ext>
            </a:extLst>
          </p:cNvPr>
          <p:cNvSpPr txBox="1"/>
          <p:nvPr/>
        </p:nvSpPr>
        <p:spPr>
          <a:xfrm>
            <a:off x="9767887" y="540921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336838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C7A24-1B78-B32D-9399-CE932C542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ED1236-E666-7E6D-4827-FB5B5142A345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25D442-08A7-E8F0-1F32-AB5AEC36D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M dwarfs as exoplanets hosts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3170D-A758-6AFE-DECC-F3D61060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D369F-57F3-0652-72C2-BBD4ACF06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03C82622-3F56-12DD-1523-E42EF17427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1592" y="1536165"/>
                <a:ext cx="10324551" cy="4400945"/>
              </a:xfrm>
            </p:spPr>
            <p:txBody>
              <a:bodyPr>
                <a:normAutofit/>
              </a:bodyPr>
              <a:lstStyle/>
              <a:p>
                <a:r>
                  <a:rPr lang="en-SE" sz="3200" dirty="0"/>
                  <a:t>Small stars </a:t>
                </a:r>
                <a14:m>
                  <m:oMath xmlns:m="http://schemas.openxmlformats.org/officeDocument/2006/math">
                    <m:r>
                      <a:rPr lang="en-SE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SE" sz="3200" dirty="0"/>
                  <a:t>easier exoplanet detection</a:t>
                </a:r>
              </a:p>
              <a:p>
                <a:r>
                  <a:rPr lang="en-SE" sz="3200" dirty="0"/>
                  <a:t>Effects on planetary atmosphere?</a:t>
                </a:r>
              </a:p>
              <a:p>
                <a:r>
                  <a:rPr lang="en-SE" sz="3200" dirty="0"/>
                  <a:t>CRIRES</a:t>
                </a:r>
                <a:r>
                  <a:rPr lang="en-SE" sz="3200" baseline="30000" dirty="0"/>
                  <a:t>+</a:t>
                </a:r>
                <a:r>
                  <a:rPr lang="en-SE" sz="3200" dirty="0"/>
                  <a:t>   : high resolution IR spectrograph at VLT</a:t>
                </a:r>
                <a:endParaRPr lang="en-SE" sz="2800" baseline="30000" dirty="0"/>
              </a:p>
              <a:p>
                <a:endParaRPr lang="en-SE" sz="3200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03C82622-3F56-12DD-1523-E42EF17427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1592" y="1536165"/>
                <a:ext cx="10324551" cy="4400945"/>
              </a:xfrm>
              <a:blipFill>
                <a:blip r:embed="rId3"/>
                <a:stretch>
                  <a:fillRect l="-1350" t="-2874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Where Is the Habitable Zone for M-Dwarf Stars? | News | Astrobiology">
            <a:extLst>
              <a:ext uri="{FF2B5EF4-FFF2-40B4-BE49-F238E27FC236}">
                <a16:creationId xmlns:a16="http://schemas.microsoft.com/office/drawing/2014/main" id="{8587C9C2-5565-3DA5-4CF7-B8C548FB8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001" y="383659"/>
            <a:ext cx="2826327" cy="188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SO - CRIRES+">
            <a:extLst>
              <a:ext uri="{FF2B5EF4-FFF2-40B4-BE49-F238E27FC236}">
                <a16:creationId xmlns:a16="http://schemas.microsoft.com/office/drawing/2014/main" id="{96005E2C-4FBB-1C45-6681-D5115F86D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9" y="2632742"/>
            <a:ext cx="1618061" cy="51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RIRES+ instrument at the VLT | ESO Sverige">
            <a:extLst>
              <a:ext uri="{FF2B5EF4-FFF2-40B4-BE49-F238E27FC236}">
                <a16:creationId xmlns:a16="http://schemas.microsoft.com/office/drawing/2014/main" id="{9F484A49-1DE9-D1F8-E5AC-A51EC3C69E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7532"/>
          <a:stretch>
            <a:fillRect/>
          </a:stretch>
        </p:blipFill>
        <p:spPr bwMode="auto">
          <a:xfrm>
            <a:off x="422672" y="4086389"/>
            <a:ext cx="3012940" cy="233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ery Large Telescope - Wikipedia">
            <a:extLst>
              <a:ext uri="{FF2B5EF4-FFF2-40B4-BE49-F238E27FC236}">
                <a16:creationId xmlns:a16="http://schemas.microsoft.com/office/drawing/2014/main" id="{BE4C9940-719B-A3B4-7F91-CE97086E4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415" y="4102662"/>
            <a:ext cx="3316842" cy="232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rved Down Arrow 15">
            <a:extLst>
              <a:ext uri="{FF2B5EF4-FFF2-40B4-BE49-F238E27FC236}">
                <a16:creationId xmlns:a16="http://schemas.microsoft.com/office/drawing/2014/main" id="{B407E5CD-31F3-4AA0-D130-AAEC07866985}"/>
              </a:ext>
            </a:extLst>
          </p:cNvPr>
          <p:cNvSpPr/>
          <p:nvPr/>
        </p:nvSpPr>
        <p:spPr>
          <a:xfrm rot="610755">
            <a:off x="1938531" y="3812743"/>
            <a:ext cx="3772437" cy="740166"/>
          </a:xfrm>
          <a:prstGeom prst="curved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8C5C01-A46F-C82A-643C-354883E02FF4}"/>
              </a:ext>
            </a:extLst>
          </p:cNvPr>
          <p:cNvGrpSpPr/>
          <p:nvPr/>
        </p:nvGrpSpPr>
        <p:grpSpPr>
          <a:xfrm>
            <a:off x="6958971" y="4102662"/>
            <a:ext cx="4807279" cy="2321950"/>
            <a:chOff x="1601135" y="383659"/>
            <a:chExt cx="7776042" cy="31050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CDF4651-6C9F-BD08-F13C-6DAC8BB5C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311" b="51938"/>
            <a:stretch>
              <a:fillRect/>
            </a:stretch>
          </p:blipFill>
          <p:spPr>
            <a:xfrm>
              <a:off x="1604777" y="383659"/>
              <a:ext cx="7772400" cy="283870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CF7EC5E-098A-0960-CF03-B2E41BEEE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93858"/>
            <a:stretch>
              <a:fillRect/>
            </a:stretch>
          </p:blipFill>
          <p:spPr>
            <a:xfrm>
              <a:off x="1601135" y="3123614"/>
              <a:ext cx="7772400" cy="365126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DD4D96A-3BBF-C885-6F3B-0A59FB95A0AA}"/>
              </a:ext>
            </a:extLst>
          </p:cNvPr>
          <p:cNvSpPr txBox="1"/>
          <p:nvPr/>
        </p:nvSpPr>
        <p:spPr>
          <a:xfrm>
            <a:off x="8454190" y="3764108"/>
            <a:ext cx="2135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YZ Ceti from CRIRES+</a:t>
            </a:r>
          </a:p>
        </p:txBody>
      </p:sp>
    </p:spTree>
    <p:extLst>
      <p:ext uri="{BB962C8B-B14F-4D97-AF65-F5344CB8AC3E}">
        <p14:creationId xmlns:p14="http://schemas.microsoft.com/office/powerpoint/2010/main" val="4952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6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16CDF-A5B4-1691-9AD1-378CEFB37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43C05C-FC4A-2EE9-1EF3-511452F734E8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BE45C-991F-C992-4D9B-8BEE9A691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Zeeman Broadening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B725F-F1AA-E808-E3DE-905C06BBD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394FD-96B4-F16F-C1B9-CD4B4E42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4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6">
                <a:extLst>
                  <a:ext uri="{FF2B5EF4-FFF2-40B4-BE49-F238E27FC236}">
                    <a16:creationId xmlns:a16="http://schemas.microsoft.com/office/drawing/2014/main" id="{0F4869B7-D569-ADD6-B409-9D5CE51EA95D}"/>
                  </a:ext>
                </a:extLst>
              </p:cNvPr>
              <p:cNvSpPr txBox="1"/>
              <p:nvPr/>
            </p:nvSpPr>
            <p:spPr>
              <a:xfrm>
                <a:off x="838199" y="1455457"/>
                <a:ext cx="10836094" cy="1606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External magnetic field		Zeeman splitting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Before spectral line splitting, we observe line broadening: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4.67</m:t>
                      </m:r>
                      <m:r>
                        <a:rPr lang="it-IT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Measurement of the </a:t>
                </a:r>
                <a:r>
                  <a:rPr lang="en-US" sz="2400" b="1" dirty="0"/>
                  <a:t>total magnetic field strength</a:t>
                </a:r>
              </a:p>
            </p:txBody>
          </p:sp>
        </mc:Choice>
        <mc:Fallback xmlns="">
          <p:sp>
            <p:nvSpPr>
              <p:cNvPr id="13" name="CasellaDiTesto 6">
                <a:extLst>
                  <a:ext uri="{FF2B5EF4-FFF2-40B4-BE49-F238E27FC236}">
                    <a16:creationId xmlns:a16="http://schemas.microsoft.com/office/drawing/2014/main" id="{0F4869B7-D569-ADD6-B409-9D5CE51EA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455457"/>
                <a:ext cx="10836094" cy="1606722"/>
              </a:xfrm>
              <a:prstGeom prst="rect">
                <a:avLst/>
              </a:prstGeom>
              <a:blipFill>
                <a:blip r:embed="rId3"/>
                <a:stretch>
                  <a:fillRect l="-702" t="-3150" b="-9449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ccia in giù 28">
            <a:extLst>
              <a:ext uri="{FF2B5EF4-FFF2-40B4-BE49-F238E27FC236}">
                <a16:creationId xmlns:a16="http://schemas.microsoft.com/office/drawing/2014/main" id="{50A10DE7-2278-21A9-AF88-2CCC19904854}"/>
              </a:ext>
            </a:extLst>
          </p:cNvPr>
          <p:cNvSpPr/>
          <p:nvPr/>
        </p:nvSpPr>
        <p:spPr>
          <a:xfrm rot="16200000">
            <a:off x="4709295" y="1284433"/>
            <a:ext cx="306183" cy="803190"/>
          </a:xfrm>
          <a:prstGeom prst="downArrow">
            <a:avLst>
              <a:gd name="adj1" fmla="val 50000"/>
              <a:gd name="adj2" fmla="val 417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45C1EF-C045-0596-12F4-F617DF451D65}"/>
              </a:ext>
            </a:extLst>
          </p:cNvPr>
          <p:cNvSpPr txBox="1"/>
          <p:nvPr/>
        </p:nvSpPr>
        <p:spPr>
          <a:xfrm>
            <a:off x="9723267" y="5789198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Shulyak et al. (2019)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322A4F5-9F80-8BB3-E838-4817E8D481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9638"/>
          <a:stretch>
            <a:fillRect/>
          </a:stretch>
        </p:blipFill>
        <p:spPr>
          <a:xfrm>
            <a:off x="517706" y="3573465"/>
            <a:ext cx="11251622" cy="217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23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F7B8D-F398-B150-3DE3-E0AB3D660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7233CE-CD22-1110-3D5C-D25358A0E068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09C33E-5FC3-0156-30E9-C1CC7CE1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Magnetic field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2B039-8B9D-71E9-14A9-05B08A03F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623" y="1881993"/>
            <a:ext cx="8777288" cy="680194"/>
          </a:xfrm>
        </p:spPr>
        <p:txBody>
          <a:bodyPr>
            <a:normAutofit/>
          </a:bodyPr>
          <a:lstStyle/>
          <a:p>
            <a:r>
              <a:rPr lang="en-GB" sz="2600" noProof="0" dirty="0"/>
              <a:t>Non uniform surface magnetic field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AB2F2-7C61-9AF8-9536-0717EC5E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1A3EB-1591-9DC8-CAA1-9BD8ADEEC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A0352F4F-D335-6196-CB52-86E9487119B7}"/>
              </a:ext>
            </a:extLst>
          </p:cNvPr>
          <p:cNvSpPr/>
          <p:nvPr/>
        </p:nvSpPr>
        <p:spPr>
          <a:xfrm>
            <a:off x="3071981" y="2570241"/>
            <a:ext cx="316992" cy="451104"/>
          </a:xfrm>
          <a:prstGeom prst="downArrow">
            <a:avLst/>
          </a:prstGeom>
          <a:solidFill>
            <a:srgbClr val="0D64E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18D7E8-B8A6-4E9D-13FE-EFFA867E221B}"/>
                  </a:ext>
                </a:extLst>
              </p:cNvPr>
              <p:cNvSpPr txBox="1"/>
              <p:nvPr/>
            </p:nvSpPr>
            <p:spPr>
              <a:xfrm>
                <a:off x="589623" y="3244203"/>
                <a:ext cx="5997294" cy="3191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600" b="1" noProof="0" dirty="0"/>
                  <a:t>Filling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6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600" noProof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600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600" noProof="0" dirty="0"/>
                  <a:t> : fraction of the stellar surface covered with a magnetic field of a certain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6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600" noProof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600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600" noProof="0" dirty="0"/>
              </a:p>
              <a:p>
                <a:pPr marL="342900" indent="-3429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GB" sz="2600" i="1" noProof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sz="2600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sz="260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600" noProof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600" noProof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600" noProof="0" smtClean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GB" sz="2600" noProof="0" dirty="0"/>
              </a:p>
              <a:p>
                <a:pPr marL="342900" indent="-3429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600" noProof="0" dirty="0"/>
                  <a:t>The magnetic distribution affects the line profile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endParaRPr lang="en-GB" sz="2000" noProof="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18D7E8-B8A6-4E9D-13FE-EFFA867E2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23" y="3244203"/>
                <a:ext cx="5997294" cy="3191899"/>
              </a:xfrm>
              <a:prstGeom prst="rect">
                <a:avLst/>
              </a:prstGeom>
              <a:blipFill>
                <a:blip r:embed="rId3"/>
                <a:stretch>
                  <a:fillRect l="-2960" t="-277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4A31B141-4A52-34EC-7173-6496414F6E21}"/>
              </a:ext>
            </a:extLst>
          </p:cNvPr>
          <p:cNvSpPr txBox="1"/>
          <p:nvPr/>
        </p:nvSpPr>
        <p:spPr>
          <a:xfrm>
            <a:off x="8418027" y="6053177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solidFill>
                  <a:schemeClr val="bg2">
                    <a:lumMod val="50000"/>
                  </a:schemeClr>
                </a:solidFill>
              </a:rPr>
              <a:t>Kochukhov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(2021)</a:t>
            </a:r>
          </a:p>
        </p:txBody>
      </p:sp>
      <p:pic>
        <p:nvPicPr>
          <p:cNvPr id="7" name="Picture 6" descr="A group of graphs with numbers&#10;&#10;AI-generated content may be incorrect.">
            <a:extLst>
              <a:ext uri="{FF2B5EF4-FFF2-40B4-BE49-F238E27FC236}">
                <a16:creationId xmlns:a16="http://schemas.microsoft.com/office/drawing/2014/main" id="{01AD75A6-A563-0D09-42EB-19608C58B4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194"/>
          <a:stretch/>
        </p:blipFill>
        <p:spPr>
          <a:xfrm>
            <a:off x="6667837" y="2126321"/>
            <a:ext cx="4209879" cy="34912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5A22E5-FE96-614B-C4D9-0E697ABE3D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4888" y="2290184"/>
            <a:ext cx="891612" cy="296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4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59F9F-36F9-4C21-8820-844D0F8FE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3E889A-8B42-A4A0-3318-2A776AA3D171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7C4546-4E56-3049-34AD-CCCC9A49E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MHD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B318F3-13D3-C5BD-73EB-7FF35FF045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7309" y="1909743"/>
                <a:ext cx="5843654" cy="42275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 noProof="0" dirty="0"/>
                  <a:t>3D MHD numerical simulations from Yadav et al. (2015) of a fully convective M dwarf</a:t>
                </a:r>
              </a:p>
              <a:p>
                <a:pPr marL="0" indent="0">
                  <a:buNone/>
                </a:pPr>
                <a:endParaRPr lang="en-GB" sz="2400" noProof="0" dirty="0"/>
              </a:p>
              <a:p>
                <a:r>
                  <a:rPr lang="en-GB" sz="2400" noProof="0" dirty="0"/>
                  <a:t>Large-scale components + uniformly distributed small-scale fields </a:t>
                </a:r>
              </a:p>
              <a:p>
                <a:r>
                  <a:rPr lang="en-GB" sz="2400" dirty="0">
                    <a:solidFill>
                      <a:srgbClr val="212121"/>
                    </a:solidFill>
                    <a:latin typeface="wf_segoe-ui_normal"/>
                  </a:rPr>
                  <a:t>Surface average magnetic field strength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</m:t>
                    </m:r>
                    <m:r>
                      <a:rPr lang="en-GB" sz="24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kG</a:t>
                </a:r>
                <a:endParaRPr lang="en-GB" sz="2400" noProof="0" dirty="0">
                  <a:solidFill>
                    <a:srgbClr val="212121"/>
                  </a:solidFill>
                  <a:latin typeface="wf_segoe-ui_normal"/>
                </a:endParaRPr>
              </a:p>
              <a:p>
                <a:r>
                  <a:rPr lang="en-GB" sz="2400" noProof="0" dirty="0">
                    <a:solidFill>
                      <a:srgbClr val="212121"/>
                    </a:solidFill>
                    <a:latin typeface="wf_segoe-ui_normal"/>
                  </a:rPr>
                  <a:t>S</a:t>
                </a:r>
                <a:r>
                  <a:rPr lang="en-GB" sz="2400" b="0" i="0" u="none" strike="noStrike" noProof="0" dirty="0">
                    <a:solidFill>
                      <a:srgbClr val="212121"/>
                    </a:solidFill>
                    <a:effectLst/>
                    <a:latin typeface="wf_segoe-ui_normal"/>
                  </a:rPr>
                  <a:t>cale to approximate stars with higher and lower activity</a:t>
                </a:r>
                <a:endParaRPr lang="en-GB" sz="3600" b="0" i="0" u="none" strike="noStrike" noProof="0" dirty="0">
                  <a:solidFill>
                    <a:srgbClr val="212121"/>
                  </a:solidFill>
                  <a:effectLst/>
                  <a:latin typeface="wf_segoe-ui_normal"/>
                </a:endParaRPr>
              </a:p>
              <a:p>
                <a:endParaRPr lang="en-GB" sz="24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B318F3-13D3-C5BD-73EB-7FF35FF045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309" y="1909743"/>
                <a:ext cx="5843654" cy="4227552"/>
              </a:xfrm>
              <a:blipFill>
                <a:blip r:embed="rId3"/>
                <a:stretch>
                  <a:fillRect l="-1735" t="-2096" r="-195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5C59-4859-BF55-5F40-AA2A4BEDD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25050-5104-920F-2F19-4C4E6F321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6</a:t>
            </a:fld>
            <a:endParaRPr lang="en-GB" noProof="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E168B3C-15D5-AB86-50E6-F146707C06BB}"/>
              </a:ext>
            </a:extLst>
          </p:cNvPr>
          <p:cNvGrpSpPr/>
          <p:nvPr/>
        </p:nvGrpSpPr>
        <p:grpSpPr>
          <a:xfrm>
            <a:off x="6510130" y="1661730"/>
            <a:ext cx="5191979" cy="4227552"/>
            <a:chOff x="7062256" y="1825625"/>
            <a:chExt cx="4297043" cy="3429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F41A734-D2DB-0CC3-1165-10D7C787D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0516" t="-479" b="51267"/>
            <a:stretch/>
          </p:blipFill>
          <p:spPr>
            <a:xfrm>
              <a:off x="7062256" y="1825625"/>
              <a:ext cx="2123766" cy="3374939"/>
            </a:xfrm>
            <a:prstGeom prst="rect">
              <a:avLst/>
            </a:prstGeom>
          </p:spPr>
        </p:pic>
        <p:pic>
          <p:nvPicPr>
            <p:cNvPr id="16" name="Picture 15" descr="A close-up of a globe&#10;&#10;AI-generated content may be incorrect.">
              <a:extLst>
                <a:ext uri="{FF2B5EF4-FFF2-40B4-BE49-F238E27FC236}">
                  <a16:creationId xmlns:a16="http://schemas.microsoft.com/office/drawing/2014/main" id="{F0920D54-CBFF-ED1E-F939-8908FEFB1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0516" t="50000"/>
            <a:stretch/>
          </p:blipFill>
          <p:spPr>
            <a:xfrm>
              <a:off x="9235534" y="1825625"/>
              <a:ext cx="2123765" cy="3429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4579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63EB4-07FF-146F-4C5C-235F2E9A8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A6D9DA-7007-DA2B-E974-3B676704AF20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35D473-86E6-02BC-4BE5-F718721FA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b="0" i="0" u="none" strike="noStrike" noProof="0" dirty="0">
                <a:solidFill>
                  <a:srgbClr val="212121"/>
                </a:solidFill>
                <a:effectLst/>
                <a:latin typeface="wf_segoe-ui_normal"/>
              </a:rPr>
              <a:t>Simulated observations from MHD model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272A8-330E-8BEA-CC85-D358108B53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666" y="1516802"/>
                <a:ext cx="10715625" cy="4585043"/>
              </a:xfrm>
            </p:spPr>
            <p:txBody>
              <a:bodyPr>
                <a:normAutofit/>
              </a:bodyPr>
              <a:lstStyle/>
              <a:p>
                <a:r>
                  <a:rPr lang="en-GB" sz="2400" noProof="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Ti I lines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noProof="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b="0" i="0" noProof="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noProof="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a:rPr lang="en-US" sz="2400" b="0" i="0" noProof="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GB" sz="2400" b="0" i="0" noProof="0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GB" sz="2400" i="0" noProof="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GB" sz="2400" i="0" noProof="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GB" sz="2400" i="1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40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  <m:r>
                          <a:rPr lang="en-US" sz="2400" b="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GB" sz="240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</m:sup>
                    </m:sSup>
                    <m:r>
                      <a:rPr lang="en-GB" sz="2400" b="0" i="0" noProof="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400" noProof="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multiplet at wavelengths 964.74-978.77 nm</a:t>
                </a:r>
              </a:p>
              <a:p>
                <a:r>
                  <a:rPr lang="en-GB" sz="24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Synthetic spectra using MARCS model atmospheres</a:t>
                </a:r>
              </a:p>
              <a:p>
                <a:endParaRPr lang="en-GB" sz="2400" noProof="0" dirty="0"/>
              </a:p>
              <a:p>
                <a:r>
                  <a:rPr lang="en-GB" sz="2400" noProof="0" dirty="0"/>
                  <a:t>Simulated observations with:</a:t>
                </a:r>
              </a:p>
              <a:p>
                <a:pPr lvl="1"/>
                <a:r>
                  <a:rPr lang="en-GB" noProof="0" dirty="0"/>
                  <a:t>Resolution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=65000</m:t>
                    </m:r>
                  </m:oMath>
                </a14:m>
                <a:endParaRPr lang="en-GB" noProof="0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endParaRPr lang="en-GB" noProof="0" dirty="0"/>
              </a:p>
              <a:p>
                <a:pPr lvl="1"/>
                <a:endParaRPr lang="en-GB" dirty="0"/>
              </a:p>
              <a:p>
                <a:pPr lvl="1"/>
                <a:r>
                  <a:rPr lang="en-GB" dirty="0"/>
                  <a:t>Diverse</a:t>
                </a:r>
                <a:r>
                  <a:rPr lang="en-GB" noProof="0" dirty="0"/>
                  <a:t> inputs </a:t>
                </a:r>
                <a:r>
                  <a:rPr lang="en-GB" dirty="0"/>
                  <a:t>in</a:t>
                </a:r>
                <a:endParaRPr lang="en-GB" noProof="0" dirty="0"/>
              </a:p>
              <a:p>
                <a:pPr lvl="2"/>
                <a:r>
                  <a:rPr lang="en-GB" dirty="0"/>
                  <a:t>Magnetic activity</a:t>
                </a:r>
                <a:endParaRPr lang="en-GB" noProof="0" dirty="0"/>
              </a:p>
              <a:p>
                <a:pPr lvl="2"/>
                <a:r>
                  <a:rPr lang="en-GB" dirty="0"/>
                  <a:t>Projected rotational velocity</a:t>
                </a:r>
              </a:p>
              <a:p>
                <a:pPr lvl="2"/>
                <a:r>
                  <a:rPr lang="en-GB" noProof="0" dirty="0"/>
                  <a:t>Inclination angle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272A8-330E-8BEA-CC85-D358108B53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666" y="1516802"/>
                <a:ext cx="10715625" cy="4585043"/>
              </a:xfrm>
              <a:blipFill>
                <a:blip r:embed="rId3"/>
                <a:stretch>
                  <a:fillRect l="-710" t="-1657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6165C-EC63-1D77-D4D6-914B1DED9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3B9A3-3063-DFAB-E476-8AB3BA214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7</a:t>
            </a:fld>
            <a:endParaRPr lang="en-GB" noProof="0" dirty="0"/>
          </a:p>
        </p:txBody>
      </p:sp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1A4825A5-B55C-DBE4-5096-5F35A21D44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17" t="3844" r="2811"/>
          <a:stretch>
            <a:fillRect/>
          </a:stretch>
        </p:blipFill>
        <p:spPr>
          <a:xfrm>
            <a:off x="6319880" y="2584623"/>
            <a:ext cx="5355454" cy="377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8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43A6F-C1DD-937A-1937-7F4033571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82B2D1-5DF4-8099-28C6-0E44A6648C7D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4479E-F38B-9403-036A-5CAAF9F2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dirty="0"/>
              <a:t>Magnetic field inference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C6822C-F551-8841-EE99-1C376EE001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2271953"/>
                <a:ext cx="7564491" cy="3817351"/>
              </a:xfrm>
            </p:spPr>
            <p:txBody>
              <a:bodyPr>
                <a:normAutofit/>
              </a:bodyPr>
              <a:lstStyle/>
              <a:p>
                <a:r>
                  <a:rPr lang="en-GB" sz="2400" noProof="0" dirty="0">
                    <a:ea typeface="Aptos" panose="020B0004020202020204" pitchFamily="34" charset="0"/>
                    <a:cs typeface="Times New Roman" panose="02020603050405020304" pitchFamily="18" charset="0"/>
                  </a:rPr>
                  <a:t>Inference of	</a:t>
                </a:r>
                <a:endParaRPr lang="en-GB" sz="2400" noProof="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2400" noProof="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2400" noProof="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2400" dirty="0">
                    <a:cs typeface="Times New Roman" panose="02020603050405020304" pitchFamily="18" charset="0"/>
                  </a:rPr>
                  <a:t>Markov chain Monte Carlo (MCMC) sampling </a:t>
                </a:r>
              </a:p>
              <a:p>
                <a:pPr marL="0" indent="0">
                  <a:buNone/>
                </a:pPr>
                <a:endParaRPr lang="en-GB" sz="2400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2400" dirty="0"/>
                  <a:t>			</a:t>
                </a:r>
                <a:r>
                  <a:rPr lang="en-GB" sz="2400" noProof="0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0.5, 1, 2</m:t>
                    </m:r>
                  </m:oMath>
                </a14:m>
                <a:endParaRPr lang="en-US" sz="2400" b="0" i="1" noProof="0" dirty="0">
                  <a:effectLst/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2400" dirty="0"/>
                  <a:t>Reconstruction for </a:t>
                </a:r>
                <a:r>
                  <a:rPr lang="en-GB" sz="2400" b="0" noProof="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 b="0" i="0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4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=1, 3, 5, 10, 20 </m:t>
                        </m:r>
                      </m:e>
                    </m:func>
                  </m:oMath>
                </a14:m>
                <a:r>
                  <a:rPr lang="en-GB" sz="2400" noProof="0" dirty="0"/>
                  <a:t>km/s </a:t>
                </a:r>
              </a:p>
              <a:p>
                <a:pPr marL="0" indent="0">
                  <a:buNone/>
                </a:pPr>
                <a:r>
                  <a:rPr lang="en-GB" sz="2400" b="0" dirty="0"/>
                  <a:t>				</a:t>
                </a:r>
                <a14:m>
                  <m:oMath xmlns:m="http://schemas.openxmlformats.org/officeDocument/2006/math"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=15°,45°,75°</m:t>
                    </m:r>
                  </m:oMath>
                </a14:m>
                <a:endParaRPr lang="en-GB" sz="24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C6822C-F551-8841-EE99-1C376EE001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2271953"/>
                <a:ext cx="7564491" cy="3817351"/>
              </a:xfrm>
              <a:blipFill>
                <a:blip r:embed="rId3"/>
                <a:stretch>
                  <a:fillRect l="-1005" t="-2658" r="-670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4C2FE-CA22-14A8-33AE-8A3F90A98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F5353-618E-36DC-9445-AAC3B80D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8</a:t>
            </a:fld>
            <a:endParaRPr lang="en-GB" noProof="0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466B08F0-B128-5A2D-92E5-776CB54767B9}"/>
              </a:ext>
            </a:extLst>
          </p:cNvPr>
          <p:cNvSpPr/>
          <p:nvPr/>
        </p:nvSpPr>
        <p:spPr>
          <a:xfrm>
            <a:off x="2931014" y="1572359"/>
            <a:ext cx="701869" cy="1798887"/>
          </a:xfrm>
          <a:prstGeom prst="leftBrace">
            <a:avLst/>
          </a:prstGeom>
          <a:noFill/>
          <a:ln w="381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A1B979-D30D-BF33-6C48-A231085A20EA}"/>
                  </a:ext>
                </a:extLst>
              </p:cNvPr>
              <p:cNvSpPr txBox="1"/>
              <p:nvPr/>
            </p:nvSpPr>
            <p:spPr>
              <a:xfrm>
                <a:off x="3632883" y="1535288"/>
                <a:ext cx="744924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noProof="0" dirty="0"/>
                  <a:t>Average magnetic field as a function of rotation phase </a:t>
                </a:r>
              </a:p>
              <a:p>
                <a:r>
                  <a:rPr lang="en-GB" sz="2400" noProof="0" dirty="0"/>
                  <a:t>Magnetic filling factors</a:t>
                </a:r>
              </a:p>
              <a:p>
                <a:r>
                  <a:rPr lang="en-GB" sz="2400" dirty="0">
                    <a:solidFill>
                      <a:srgbClr val="212121"/>
                    </a:solidFill>
                    <a:latin typeface="wf_segoe-ui_normal"/>
                  </a:rPr>
                  <a:t>C</a:t>
                </a:r>
                <a:r>
                  <a:rPr lang="en-GB" sz="2400" b="0" i="0" u="none" strike="noStrike" dirty="0">
                    <a:solidFill>
                      <a:srgbClr val="212121"/>
                    </a:solidFill>
                    <a:effectLst/>
                    <a:latin typeface="wf_segoe-ui_normal"/>
                  </a:rPr>
                  <a:t>ontinuum placement</a:t>
                </a:r>
                <a:endParaRPr lang="en-GB" sz="2400" noProof="0" dirty="0"/>
              </a:p>
              <a:p>
                <a:r>
                  <a:rPr lang="en-GB" sz="2400" noProof="0" dirty="0"/>
                  <a:t>Ti abundance </a:t>
                </a:r>
                <a:endParaRPr lang="en-GB" sz="2400" b="0" i="1" noProof="0" dirty="0">
                  <a:effectLst/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func>
                        <m:funcPr>
                          <m:ctrlPr>
                            <a:rPr lang="en-GB" sz="2400" b="0" i="1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2400" b="0" i="1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e>
                      </m:func>
                    </m:oMath>
                  </m:oMathPara>
                </a14:m>
                <a:endParaRPr lang="en-GB" sz="2400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A1B979-D30D-BF33-6C48-A231085A2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2883" y="1535288"/>
                <a:ext cx="7449247" cy="1938992"/>
              </a:xfrm>
              <a:prstGeom prst="rect">
                <a:avLst/>
              </a:prstGeom>
              <a:blipFill>
                <a:blip r:embed="rId4"/>
                <a:stretch>
                  <a:fillRect l="-1363" t="-194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eft Brace 8">
            <a:extLst>
              <a:ext uri="{FF2B5EF4-FFF2-40B4-BE49-F238E27FC236}">
                <a16:creationId xmlns:a16="http://schemas.microsoft.com/office/drawing/2014/main" id="{E627447D-AD27-867E-CD73-AEA77ABE2EBE}"/>
              </a:ext>
            </a:extLst>
          </p:cNvPr>
          <p:cNvSpPr/>
          <p:nvPr/>
        </p:nvSpPr>
        <p:spPr>
          <a:xfrm>
            <a:off x="3905879" y="4576181"/>
            <a:ext cx="488088" cy="1217669"/>
          </a:xfrm>
          <a:prstGeom prst="leftBrace">
            <a:avLst/>
          </a:prstGeom>
          <a:noFill/>
          <a:ln w="381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Picture 10" descr="A table of numbers with a number on it&#10;&#10;AI-generated content may be incorrect.">
            <a:extLst>
              <a:ext uri="{FF2B5EF4-FFF2-40B4-BE49-F238E27FC236}">
                <a16:creationId xmlns:a16="http://schemas.microsoft.com/office/drawing/2014/main" id="{0D1BC1B0-01E8-7D88-1D08-32159F844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8443" y="2236450"/>
            <a:ext cx="3055132" cy="418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30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D37F8-80B7-20CE-BF0F-9F471BE9D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82C326D-AD88-C4AF-BC2C-CFF89183286C}"/>
              </a:ext>
            </a:extLst>
          </p:cNvPr>
          <p:cNvSpPr/>
          <p:nvPr/>
        </p:nvSpPr>
        <p:spPr>
          <a:xfrm>
            <a:off x="422672" y="433387"/>
            <a:ext cx="11346656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EA0856-2221-FBDC-DE43-D41E81F29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5625" cy="1325563"/>
          </a:xfrm>
        </p:spPr>
        <p:txBody>
          <a:bodyPr/>
          <a:lstStyle/>
          <a:p>
            <a:r>
              <a:rPr lang="en-GB" noProof="0" dirty="0"/>
              <a:t>Magnetic inference – example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36CCE-251C-62E6-9D7E-03E097CE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Irene </a:t>
            </a:r>
            <a:r>
              <a:rPr lang="en-GB" noProof="0" dirty="0" err="1"/>
              <a:t>Amateis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7DE76-6A20-5D35-351F-1469C67B7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FB5F-7F7E-E548-9254-A0A5E74C5105}" type="slidenum">
              <a:rPr lang="en-GB" noProof="0" smtClean="0"/>
              <a:t>9</a:t>
            </a:fld>
            <a:endParaRPr lang="en-GB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F6CE81-9870-F3ED-367C-36CFCCA5F077}"/>
              </a:ext>
            </a:extLst>
          </p:cNvPr>
          <p:cNvGrpSpPr/>
          <p:nvPr/>
        </p:nvGrpSpPr>
        <p:grpSpPr>
          <a:xfrm>
            <a:off x="8311747" y="3837456"/>
            <a:ext cx="906981" cy="2107102"/>
            <a:chOff x="8176221" y="3837456"/>
            <a:chExt cx="906981" cy="210710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F62328-2688-CD4C-1C4C-4BA21826E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5630" t="72175" r="27708" b="5324"/>
            <a:stretch/>
          </p:blipFill>
          <p:spPr>
            <a:xfrm>
              <a:off x="8176221" y="3837456"/>
              <a:ext cx="906981" cy="74239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3FBD28-6F91-1F10-01B9-683613A46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5012" t="74348" r="27913" b="5324"/>
            <a:stretch/>
          </p:blipFill>
          <p:spPr>
            <a:xfrm>
              <a:off x="8176221" y="4579851"/>
              <a:ext cx="906981" cy="66324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B721907-A838-6C9A-6F40-D647DC0B9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6110" t="74203" r="28588" b="5324"/>
            <a:stretch/>
          </p:blipFill>
          <p:spPr>
            <a:xfrm>
              <a:off x="8176221" y="5243097"/>
              <a:ext cx="906981" cy="701461"/>
            </a:xfrm>
            <a:prstGeom prst="rect">
              <a:avLst/>
            </a:prstGeom>
          </p:spPr>
        </p:pic>
      </p:grp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7462902-6DB4-3CD4-0E59-E74054D9C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rcRect t="10653" r="8690" b="2205"/>
          <a:stretch>
            <a:fillRect/>
          </a:stretch>
        </p:blipFill>
        <p:spPr>
          <a:xfrm>
            <a:off x="5229331" y="3507059"/>
            <a:ext cx="3056294" cy="2916772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DE901FD-9E0B-3390-5662-2494498DF9F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79624" b="49565"/>
          <a:stretch/>
        </p:blipFill>
        <p:spPr>
          <a:xfrm>
            <a:off x="675821" y="3429001"/>
            <a:ext cx="2169748" cy="2983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B9B3EC-7582-C35D-9996-48684C57AC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591" y="1693549"/>
            <a:ext cx="7547298" cy="18123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2E6808-33CB-8672-5DE5-6AEE42CF21F1}"/>
              </a:ext>
            </a:extLst>
          </p:cNvPr>
          <p:cNvSpPr txBox="1"/>
          <p:nvPr/>
        </p:nvSpPr>
        <p:spPr>
          <a:xfrm>
            <a:off x="8862646" y="1808703"/>
            <a:ext cx="202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Input spectra VS inferred spectra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B8958C-2054-0BD6-DC1B-D50AD027CA8F}"/>
              </a:ext>
            </a:extLst>
          </p:cNvPr>
          <p:cNvSpPr txBox="1"/>
          <p:nvPr/>
        </p:nvSpPr>
        <p:spPr>
          <a:xfrm>
            <a:off x="2900121" y="4097815"/>
            <a:ext cx="2162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Input distribution VS inferred distribution of filling factors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0DA98B-38E5-96BB-73A1-BABCDE8E5372}"/>
              </a:ext>
            </a:extLst>
          </p:cNvPr>
          <p:cNvSpPr txBox="1"/>
          <p:nvPr/>
        </p:nvSpPr>
        <p:spPr>
          <a:xfrm>
            <a:off x="9333970" y="4097815"/>
            <a:ext cx="2402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Input VS inferred hemispheric average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A44F93-61DE-A1F3-8D5E-89C978029C9E}"/>
                  </a:ext>
                </a:extLst>
              </p:cNvPr>
              <p:cNvSpPr txBox="1"/>
              <p:nvPr/>
            </p:nvSpPr>
            <p:spPr>
              <a:xfrm>
                <a:off x="3378354" y="1373334"/>
                <a:ext cx="3532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=5 </m:t>
                        </m:r>
                      </m:e>
                    </m:func>
                  </m:oMath>
                </a14:m>
                <a:r>
                  <a:rPr lang="en-GB" dirty="0"/>
                  <a:t>km/s,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endParaRPr lang="en-SE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A44F93-61DE-A1F3-8D5E-89C978029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354" y="1373334"/>
                <a:ext cx="3532909" cy="369332"/>
              </a:xfrm>
              <a:prstGeom prst="rect">
                <a:avLst/>
              </a:prstGeom>
              <a:blipFill>
                <a:blip r:embed="rId9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FB42F4E3-603E-F559-5491-E606CE470882}"/>
              </a:ext>
            </a:extLst>
          </p:cNvPr>
          <p:cNvSpPr/>
          <p:nvPr/>
        </p:nvSpPr>
        <p:spPr>
          <a:xfrm>
            <a:off x="5926873" y="3456877"/>
            <a:ext cx="1767468" cy="82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BF051-E3DD-14E2-F89C-736DD1413DDF}"/>
              </a:ext>
            </a:extLst>
          </p:cNvPr>
          <p:cNvSpPr txBox="1"/>
          <p:nvPr/>
        </p:nvSpPr>
        <p:spPr>
          <a:xfrm>
            <a:off x="9610725" y="6065213"/>
            <a:ext cx="2947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Amateis et al.</a:t>
            </a:r>
            <a:r>
              <a:rPr lang="en-GB" sz="1600" noProof="0" dirty="0">
                <a:solidFill>
                  <a:schemeClr val="bg2">
                    <a:lumMod val="50000"/>
                  </a:schemeClr>
                </a:solidFill>
              </a:rPr>
              <a:t> (2026)</a:t>
            </a:r>
          </a:p>
        </p:txBody>
      </p:sp>
    </p:spTree>
    <p:extLst>
      <p:ext uri="{BB962C8B-B14F-4D97-AF65-F5344CB8AC3E}">
        <p14:creationId xmlns:p14="http://schemas.microsoft.com/office/powerpoint/2010/main" val="290046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32351</TotalTime>
  <Words>1529</Words>
  <Application>Microsoft Macintosh PowerPoint</Application>
  <PresentationFormat>Widescreen</PresentationFormat>
  <Paragraphs>287</Paragraphs>
  <Slides>28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-webkit-standard</vt:lpstr>
      <vt:lpstr>AdvPTimes</vt:lpstr>
      <vt:lpstr>Aptos</vt:lpstr>
      <vt:lpstr>Aptos Display</vt:lpstr>
      <vt:lpstr>Arial</vt:lpstr>
      <vt:lpstr>Cambria Math</vt:lpstr>
      <vt:lpstr>Geneva</vt:lpstr>
      <vt:lpstr>Times New Roman</vt:lpstr>
      <vt:lpstr>wf_segoe-ui_normal</vt:lpstr>
      <vt:lpstr>Office Theme</vt:lpstr>
      <vt:lpstr>Testing the reliability of magnetic field measurements for M dwarfs </vt:lpstr>
      <vt:lpstr>Magnetism of M dwarfs: why do we care?</vt:lpstr>
      <vt:lpstr>M dwarfs as exoplanets hosts</vt:lpstr>
      <vt:lpstr>Zeeman Broadening</vt:lpstr>
      <vt:lpstr>Magnetic field distribution</vt:lpstr>
      <vt:lpstr>MHD Model</vt:lpstr>
      <vt:lpstr>Simulated observations from MHD model</vt:lpstr>
      <vt:lpstr>Magnetic field inference</vt:lpstr>
      <vt:lpstr>Magnetic inference – example results</vt:lpstr>
      <vt:lpstr>Choice of number of magnetic components</vt:lpstr>
      <vt:lpstr>Accuracy of the magnetic field inference </vt:lpstr>
      <vt:lpstr>Alternative fitting strategy</vt:lpstr>
      <vt:lpstr>Conclusions</vt:lpstr>
      <vt:lpstr>Backup: Zeeman Effect</vt:lpstr>
      <vt:lpstr>Backup: Stokes parameters</vt:lpstr>
      <vt:lpstr>Backup: Statistical criteria</vt:lpstr>
      <vt:lpstr>Backup: Bayesian Information Criterion</vt:lpstr>
      <vt:lpstr>Backup: Watanabe-Akaike Information Criterion</vt:lpstr>
      <vt:lpstr>Back up: Simulated observations from MHD model</vt:lpstr>
      <vt:lpstr>Backup: Results – line profiles</vt:lpstr>
      <vt:lpstr>Backup: Results – posterior distributions</vt:lpstr>
      <vt:lpstr>Backup: Results - Choice of maximum field strength</vt:lpstr>
      <vt:lpstr>Backup: Results - Choice of maximum field strength</vt:lpstr>
      <vt:lpstr>Backup: Results – line profiles</vt:lpstr>
      <vt:lpstr>Backup: Results – line profiles</vt:lpstr>
      <vt:lpstr>Backup: Results – line profiles</vt:lpstr>
      <vt:lpstr>Backup: Results – Inactive M dwarfs</vt:lpstr>
      <vt:lpstr>Backup: Summary of main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Amateis</dc:creator>
  <cp:lastModifiedBy>Irene Amateis</cp:lastModifiedBy>
  <cp:revision>124</cp:revision>
  <dcterms:created xsi:type="dcterms:W3CDTF">2025-02-06T18:40:47Z</dcterms:created>
  <dcterms:modified xsi:type="dcterms:W3CDTF">2026-05-26T17:37:23Z</dcterms:modified>
</cp:coreProperties>
</file>