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3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4.xml" ContentType="application/vnd.openxmlformats-officedocument.theme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microsoft.com/office/2020/02/relationships/classificationlabels" Target="docMetadata/LabelInfo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3" r:id="rId3"/>
    <p:sldMasterId id="2147483678" r:id="rId4"/>
    <p:sldMasterId id="2147483702" r:id="rId5"/>
  </p:sldMasterIdLst>
  <p:notesMasterIdLst>
    <p:notesMasterId r:id="rId45"/>
  </p:notesMasterIdLst>
  <p:sldIdLst>
    <p:sldId id="257" r:id="rId6"/>
    <p:sldId id="318" r:id="rId7"/>
    <p:sldId id="325" r:id="rId8"/>
    <p:sldId id="319" r:id="rId9"/>
    <p:sldId id="326" r:id="rId10"/>
    <p:sldId id="320" r:id="rId11"/>
    <p:sldId id="327" r:id="rId12"/>
    <p:sldId id="330" r:id="rId13"/>
    <p:sldId id="329" r:id="rId14"/>
    <p:sldId id="328" r:id="rId15"/>
    <p:sldId id="331" r:id="rId16"/>
    <p:sldId id="321" r:id="rId17"/>
    <p:sldId id="332" r:id="rId18"/>
    <p:sldId id="333" r:id="rId19"/>
    <p:sldId id="258" r:id="rId20"/>
    <p:sldId id="334" r:id="rId21"/>
    <p:sldId id="282" r:id="rId22"/>
    <p:sldId id="335" r:id="rId23"/>
    <p:sldId id="323" r:id="rId24"/>
    <p:sldId id="345" r:id="rId25"/>
    <p:sldId id="324" r:id="rId26"/>
    <p:sldId id="336" r:id="rId27"/>
    <p:sldId id="337" r:id="rId28"/>
    <p:sldId id="338" r:id="rId29"/>
    <p:sldId id="339" r:id="rId30"/>
    <p:sldId id="259" r:id="rId31"/>
    <p:sldId id="3120" r:id="rId32"/>
    <p:sldId id="689" r:id="rId33"/>
    <p:sldId id="693" r:id="rId34"/>
    <p:sldId id="399" r:id="rId35"/>
    <p:sldId id="3444" r:id="rId36"/>
    <p:sldId id="406" r:id="rId37"/>
    <p:sldId id="3446" r:id="rId38"/>
    <p:sldId id="3435" r:id="rId39"/>
    <p:sldId id="3436" r:id="rId40"/>
    <p:sldId id="3441" r:id="rId41"/>
    <p:sldId id="3443" r:id="rId42"/>
    <p:sldId id="3439" r:id="rId43"/>
    <p:sldId id="3445" r:id="rId44"/>
  </p:sldIdLst>
  <p:sldSz cx="12192000" cy="6858000"/>
  <p:notesSz cx="6858000" cy="9144000"/>
  <p:defaultTextStyle>
    <a:defPPr>
      <a:defRPr lang="da-D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916A5F1-56BC-4A73-8A4E-9320D531A358}" v="9" dt="2026-05-26T12:20:18.18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90" d="100"/>
          <a:sy n="90" d="100"/>
        </p:scale>
        <p:origin x="178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-12739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9" Type="http://schemas.openxmlformats.org/officeDocument/2006/relationships/slide" Target="slides/slide34.xml"/><Relationship Id="rId21" Type="http://schemas.openxmlformats.org/officeDocument/2006/relationships/slide" Target="slides/slide16.xml"/><Relationship Id="rId34" Type="http://schemas.openxmlformats.org/officeDocument/2006/relationships/slide" Target="slides/slide29.xml"/><Relationship Id="rId42" Type="http://schemas.openxmlformats.org/officeDocument/2006/relationships/slide" Target="slides/slide37.xml"/><Relationship Id="rId47" Type="http://schemas.openxmlformats.org/officeDocument/2006/relationships/viewProps" Target="viewProps.xml"/><Relationship Id="rId50" Type="http://schemas.microsoft.com/office/2016/11/relationships/changesInfo" Target="changesInfos/changesInfo1.xml"/><Relationship Id="rId7" Type="http://schemas.openxmlformats.org/officeDocument/2006/relationships/slide" Target="slides/slide2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9" Type="http://schemas.openxmlformats.org/officeDocument/2006/relationships/slide" Target="slides/slide24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slide" Target="slides/slide27.xml"/><Relationship Id="rId37" Type="http://schemas.openxmlformats.org/officeDocument/2006/relationships/slide" Target="slides/slide32.xml"/><Relationship Id="rId40" Type="http://schemas.openxmlformats.org/officeDocument/2006/relationships/slide" Target="slides/slide35.xml"/><Relationship Id="rId45" Type="http://schemas.openxmlformats.org/officeDocument/2006/relationships/notesMaster" Target="notesMasters/notesMaster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slide" Target="slides/slide31.xml"/><Relationship Id="rId49" Type="http://schemas.openxmlformats.org/officeDocument/2006/relationships/tableStyles" Target="tableStyle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slide" Target="slides/slide26.xml"/><Relationship Id="rId44" Type="http://schemas.openxmlformats.org/officeDocument/2006/relationships/slide" Target="slides/slide39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slide" Target="slides/slide30.xml"/><Relationship Id="rId43" Type="http://schemas.openxmlformats.org/officeDocument/2006/relationships/slide" Target="slides/slide38.xml"/><Relationship Id="rId48" Type="http://schemas.openxmlformats.org/officeDocument/2006/relationships/theme" Target="theme/theme1.xml"/><Relationship Id="rId8" Type="http://schemas.openxmlformats.org/officeDocument/2006/relationships/slide" Target="slides/slide3.xml"/><Relationship Id="rId51" Type="http://schemas.microsoft.com/office/2015/10/relationships/revisionInfo" Target="revisionInfo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slide" Target="slides/slide28.xml"/><Relationship Id="rId38" Type="http://schemas.openxmlformats.org/officeDocument/2006/relationships/slide" Target="slides/slide33.xml"/><Relationship Id="rId46" Type="http://schemas.openxmlformats.org/officeDocument/2006/relationships/presProps" Target="presProps.xml"/><Relationship Id="rId20" Type="http://schemas.openxmlformats.org/officeDocument/2006/relationships/slide" Target="slides/slide15.xml"/><Relationship Id="rId41" Type="http://schemas.openxmlformats.org/officeDocument/2006/relationships/slide" Target="slides/slide3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Hans Kjeldsen" userId="c6ae5f4a-7389-418d-840f-c0f4e5660c36" providerId="ADAL" clId="{F476AE5A-3EE1-4078-B8AD-B193BD3CAED2}"/>
    <pc:docChg chg="custSel delSld modSld delMainMaster">
      <pc:chgData name="Hans Kjeldsen" userId="c6ae5f4a-7389-418d-840f-c0f4e5660c36" providerId="ADAL" clId="{F476AE5A-3EE1-4078-B8AD-B193BD3CAED2}" dt="2026-05-26T13:32:59.569" v="24" actId="47"/>
      <pc:docMkLst>
        <pc:docMk/>
      </pc:docMkLst>
      <pc:sldChg chg="del">
        <pc:chgData name="Hans Kjeldsen" userId="c6ae5f4a-7389-418d-840f-c0f4e5660c36" providerId="ADAL" clId="{F476AE5A-3EE1-4078-B8AD-B193BD3CAED2}" dt="2026-05-26T13:32:59.569" v="24" actId="47"/>
        <pc:sldMkLst>
          <pc:docMk/>
          <pc:sldMk cId="3113720426" sldId="274"/>
        </pc:sldMkLst>
      </pc:sldChg>
      <pc:sldChg chg="del">
        <pc:chgData name="Hans Kjeldsen" userId="c6ae5f4a-7389-418d-840f-c0f4e5660c36" providerId="ADAL" clId="{F476AE5A-3EE1-4078-B8AD-B193BD3CAED2}" dt="2026-05-26T12:20:23.760" v="10" actId="47"/>
        <pc:sldMkLst>
          <pc:docMk/>
          <pc:sldMk cId="1419688968" sldId="765"/>
        </pc:sldMkLst>
      </pc:sldChg>
      <pc:sldChg chg="del">
        <pc:chgData name="Hans Kjeldsen" userId="c6ae5f4a-7389-418d-840f-c0f4e5660c36" providerId="ADAL" clId="{F476AE5A-3EE1-4078-B8AD-B193BD3CAED2}" dt="2026-05-26T13:27:52.149" v="13" actId="47"/>
        <pc:sldMkLst>
          <pc:docMk/>
          <pc:sldMk cId="2461044720" sldId="3414"/>
        </pc:sldMkLst>
      </pc:sldChg>
      <pc:sldChg chg="del">
        <pc:chgData name="Hans Kjeldsen" userId="c6ae5f4a-7389-418d-840f-c0f4e5660c36" providerId="ADAL" clId="{F476AE5A-3EE1-4078-B8AD-B193BD3CAED2}" dt="2026-05-26T13:30:52.759" v="23" actId="47"/>
        <pc:sldMkLst>
          <pc:docMk/>
          <pc:sldMk cId="3589734251" sldId="3432"/>
        </pc:sldMkLst>
      </pc:sldChg>
      <pc:sldChg chg="del">
        <pc:chgData name="Hans Kjeldsen" userId="c6ae5f4a-7389-418d-840f-c0f4e5660c36" providerId="ADAL" clId="{F476AE5A-3EE1-4078-B8AD-B193BD3CAED2}" dt="2026-05-26T12:21:53.944" v="12" actId="47"/>
        <pc:sldMkLst>
          <pc:docMk/>
          <pc:sldMk cId="1607316123" sldId="3433"/>
        </pc:sldMkLst>
      </pc:sldChg>
      <pc:sldChg chg="del">
        <pc:chgData name="Hans Kjeldsen" userId="c6ae5f4a-7389-418d-840f-c0f4e5660c36" providerId="ADAL" clId="{F476AE5A-3EE1-4078-B8AD-B193BD3CAED2}" dt="2026-05-26T12:21:46.094" v="11" actId="47"/>
        <pc:sldMkLst>
          <pc:docMk/>
          <pc:sldMk cId="1330226304" sldId="3438"/>
        </pc:sldMkLst>
      </pc:sldChg>
      <pc:sldChg chg="modSp mod">
        <pc:chgData name="Hans Kjeldsen" userId="c6ae5f4a-7389-418d-840f-c0f4e5660c36" providerId="ADAL" clId="{F476AE5A-3EE1-4078-B8AD-B193BD3CAED2}" dt="2026-05-26T13:28:16.365" v="21" actId="20577"/>
        <pc:sldMkLst>
          <pc:docMk/>
          <pc:sldMk cId="1938240632" sldId="3445"/>
        </pc:sldMkLst>
        <pc:spChg chg="mod">
          <ac:chgData name="Hans Kjeldsen" userId="c6ae5f4a-7389-418d-840f-c0f4e5660c36" providerId="ADAL" clId="{F476AE5A-3EE1-4078-B8AD-B193BD3CAED2}" dt="2026-05-26T13:28:16.365" v="21" actId="20577"/>
          <ac:spMkLst>
            <pc:docMk/>
            <pc:sldMk cId="1938240632" sldId="3445"/>
            <ac:spMk id="8" creationId="{856DA609-414C-F54D-6D0C-516A168755B8}"/>
          </ac:spMkLst>
        </pc:spChg>
      </pc:sldChg>
      <pc:sldChg chg="addSp delSp modSp del mod">
        <pc:chgData name="Hans Kjeldsen" userId="c6ae5f4a-7389-418d-840f-c0f4e5660c36" providerId="ADAL" clId="{F476AE5A-3EE1-4078-B8AD-B193BD3CAED2}" dt="2026-05-26T13:30:39.271" v="22" actId="47"/>
        <pc:sldMkLst>
          <pc:docMk/>
          <pc:sldMk cId="3007787860" sldId="3449"/>
        </pc:sldMkLst>
        <pc:picChg chg="add mod">
          <ac:chgData name="Hans Kjeldsen" userId="c6ae5f4a-7389-418d-840f-c0f4e5660c36" providerId="ADAL" clId="{F476AE5A-3EE1-4078-B8AD-B193BD3CAED2}" dt="2026-05-26T12:20:18.178" v="9" actId="1076"/>
          <ac:picMkLst>
            <pc:docMk/>
            <pc:sldMk cId="3007787860" sldId="3449"/>
            <ac:picMk id="7" creationId="{B942B2C7-52D2-5227-25A1-8AC7B17BCEFB}"/>
          </ac:picMkLst>
        </pc:picChg>
        <pc:picChg chg="del">
          <ac:chgData name="Hans Kjeldsen" userId="c6ae5f4a-7389-418d-840f-c0f4e5660c36" providerId="ADAL" clId="{F476AE5A-3EE1-4078-B8AD-B193BD3CAED2}" dt="2026-05-26T12:19:39.102" v="0" actId="478"/>
          <ac:picMkLst>
            <pc:docMk/>
            <pc:sldMk cId="3007787860" sldId="3449"/>
            <ac:picMk id="13" creationId="{7AE54324-328C-9B29-04B2-7A029BA6B7EC}"/>
          </ac:picMkLst>
        </pc:picChg>
      </pc:sldChg>
      <pc:sldMasterChg chg="delSldLayout">
        <pc:chgData name="Hans Kjeldsen" userId="c6ae5f4a-7389-418d-840f-c0f4e5660c36" providerId="ADAL" clId="{F476AE5A-3EE1-4078-B8AD-B193BD3CAED2}" dt="2026-05-26T13:30:52.759" v="23" actId="47"/>
        <pc:sldMasterMkLst>
          <pc:docMk/>
          <pc:sldMasterMk cId="1024748717" sldId="2147483673"/>
        </pc:sldMasterMkLst>
        <pc:sldLayoutChg chg="del">
          <pc:chgData name="Hans Kjeldsen" userId="c6ae5f4a-7389-418d-840f-c0f4e5660c36" providerId="ADAL" clId="{F476AE5A-3EE1-4078-B8AD-B193BD3CAED2}" dt="2026-05-26T13:30:52.759" v="23" actId="47"/>
          <pc:sldLayoutMkLst>
            <pc:docMk/>
            <pc:sldMasterMk cId="1024748717" sldId="2147483673"/>
            <pc:sldLayoutMk cId="2189433674" sldId="2147483675"/>
          </pc:sldLayoutMkLst>
        </pc:sldLayoutChg>
      </pc:sldMasterChg>
      <pc:sldMasterChg chg="del delSldLayout">
        <pc:chgData name="Hans Kjeldsen" userId="c6ae5f4a-7389-418d-840f-c0f4e5660c36" providerId="ADAL" clId="{F476AE5A-3EE1-4078-B8AD-B193BD3CAED2}" dt="2026-05-26T12:20:23.760" v="10" actId="47"/>
        <pc:sldMasterMkLst>
          <pc:docMk/>
          <pc:sldMasterMk cId="2612067035" sldId="2147483690"/>
        </pc:sldMasterMkLst>
        <pc:sldLayoutChg chg="del">
          <pc:chgData name="Hans Kjeldsen" userId="c6ae5f4a-7389-418d-840f-c0f4e5660c36" providerId="ADAL" clId="{F476AE5A-3EE1-4078-B8AD-B193BD3CAED2}" dt="2026-05-26T12:20:23.760" v="10" actId="47"/>
          <pc:sldLayoutMkLst>
            <pc:docMk/>
            <pc:sldMasterMk cId="2612067035" sldId="2147483690"/>
            <pc:sldLayoutMk cId="2398126177" sldId="2147483691"/>
          </pc:sldLayoutMkLst>
        </pc:sldLayoutChg>
        <pc:sldLayoutChg chg="del">
          <pc:chgData name="Hans Kjeldsen" userId="c6ae5f4a-7389-418d-840f-c0f4e5660c36" providerId="ADAL" clId="{F476AE5A-3EE1-4078-B8AD-B193BD3CAED2}" dt="2026-05-26T12:20:23.760" v="10" actId="47"/>
          <pc:sldLayoutMkLst>
            <pc:docMk/>
            <pc:sldMasterMk cId="2612067035" sldId="2147483690"/>
            <pc:sldLayoutMk cId="614539300" sldId="2147483692"/>
          </pc:sldLayoutMkLst>
        </pc:sldLayoutChg>
        <pc:sldLayoutChg chg="del">
          <pc:chgData name="Hans Kjeldsen" userId="c6ae5f4a-7389-418d-840f-c0f4e5660c36" providerId="ADAL" clId="{F476AE5A-3EE1-4078-B8AD-B193BD3CAED2}" dt="2026-05-26T12:20:23.760" v="10" actId="47"/>
          <pc:sldLayoutMkLst>
            <pc:docMk/>
            <pc:sldMasterMk cId="2612067035" sldId="2147483690"/>
            <pc:sldLayoutMk cId="637612223" sldId="2147483693"/>
          </pc:sldLayoutMkLst>
        </pc:sldLayoutChg>
        <pc:sldLayoutChg chg="del">
          <pc:chgData name="Hans Kjeldsen" userId="c6ae5f4a-7389-418d-840f-c0f4e5660c36" providerId="ADAL" clId="{F476AE5A-3EE1-4078-B8AD-B193BD3CAED2}" dt="2026-05-26T12:20:23.760" v="10" actId="47"/>
          <pc:sldLayoutMkLst>
            <pc:docMk/>
            <pc:sldMasterMk cId="2612067035" sldId="2147483690"/>
            <pc:sldLayoutMk cId="543666665" sldId="2147483694"/>
          </pc:sldLayoutMkLst>
        </pc:sldLayoutChg>
        <pc:sldLayoutChg chg="del">
          <pc:chgData name="Hans Kjeldsen" userId="c6ae5f4a-7389-418d-840f-c0f4e5660c36" providerId="ADAL" clId="{F476AE5A-3EE1-4078-B8AD-B193BD3CAED2}" dt="2026-05-26T12:20:23.760" v="10" actId="47"/>
          <pc:sldLayoutMkLst>
            <pc:docMk/>
            <pc:sldMasterMk cId="2612067035" sldId="2147483690"/>
            <pc:sldLayoutMk cId="2339231526" sldId="2147483695"/>
          </pc:sldLayoutMkLst>
        </pc:sldLayoutChg>
        <pc:sldLayoutChg chg="del">
          <pc:chgData name="Hans Kjeldsen" userId="c6ae5f4a-7389-418d-840f-c0f4e5660c36" providerId="ADAL" clId="{F476AE5A-3EE1-4078-B8AD-B193BD3CAED2}" dt="2026-05-26T12:20:23.760" v="10" actId="47"/>
          <pc:sldLayoutMkLst>
            <pc:docMk/>
            <pc:sldMasterMk cId="2612067035" sldId="2147483690"/>
            <pc:sldLayoutMk cId="4151848785" sldId="2147483696"/>
          </pc:sldLayoutMkLst>
        </pc:sldLayoutChg>
        <pc:sldLayoutChg chg="del">
          <pc:chgData name="Hans Kjeldsen" userId="c6ae5f4a-7389-418d-840f-c0f4e5660c36" providerId="ADAL" clId="{F476AE5A-3EE1-4078-B8AD-B193BD3CAED2}" dt="2026-05-26T12:20:23.760" v="10" actId="47"/>
          <pc:sldLayoutMkLst>
            <pc:docMk/>
            <pc:sldMasterMk cId="2612067035" sldId="2147483690"/>
            <pc:sldLayoutMk cId="1020567435" sldId="2147483697"/>
          </pc:sldLayoutMkLst>
        </pc:sldLayoutChg>
        <pc:sldLayoutChg chg="del">
          <pc:chgData name="Hans Kjeldsen" userId="c6ae5f4a-7389-418d-840f-c0f4e5660c36" providerId="ADAL" clId="{F476AE5A-3EE1-4078-B8AD-B193BD3CAED2}" dt="2026-05-26T12:20:23.760" v="10" actId="47"/>
          <pc:sldLayoutMkLst>
            <pc:docMk/>
            <pc:sldMasterMk cId="2612067035" sldId="2147483690"/>
            <pc:sldLayoutMk cId="4236786473" sldId="2147483698"/>
          </pc:sldLayoutMkLst>
        </pc:sldLayoutChg>
        <pc:sldLayoutChg chg="del">
          <pc:chgData name="Hans Kjeldsen" userId="c6ae5f4a-7389-418d-840f-c0f4e5660c36" providerId="ADAL" clId="{F476AE5A-3EE1-4078-B8AD-B193BD3CAED2}" dt="2026-05-26T12:20:23.760" v="10" actId="47"/>
          <pc:sldLayoutMkLst>
            <pc:docMk/>
            <pc:sldMasterMk cId="2612067035" sldId="2147483690"/>
            <pc:sldLayoutMk cId="2465753557" sldId="2147483699"/>
          </pc:sldLayoutMkLst>
        </pc:sldLayoutChg>
        <pc:sldLayoutChg chg="del">
          <pc:chgData name="Hans Kjeldsen" userId="c6ae5f4a-7389-418d-840f-c0f4e5660c36" providerId="ADAL" clId="{F476AE5A-3EE1-4078-B8AD-B193BD3CAED2}" dt="2026-05-26T12:20:23.760" v="10" actId="47"/>
          <pc:sldLayoutMkLst>
            <pc:docMk/>
            <pc:sldMasterMk cId="2612067035" sldId="2147483690"/>
            <pc:sldLayoutMk cId="2449356232" sldId="2147483700"/>
          </pc:sldLayoutMkLst>
        </pc:sldLayoutChg>
        <pc:sldLayoutChg chg="del">
          <pc:chgData name="Hans Kjeldsen" userId="c6ae5f4a-7389-418d-840f-c0f4e5660c36" providerId="ADAL" clId="{F476AE5A-3EE1-4078-B8AD-B193BD3CAED2}" dt="2026-05-26T12:20:23.760" v="10" actId="47"/>
          <pc:sldLayoutMkLst>
            <pc:docMk/>
            <pc:sldMasterMk cId="2612067035" sldId="2147483690"/>
            <pc:sldLayoutMk cId="1488289426" sldId="2147483701"/>
          </pc:sldLayoutMkLst>
        </pc:sldLayoutChg>
      </pc:sldMaster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sidehove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a-DK"/>
          </a:p>
        </p:txBody>
      </p:sp>
      <p:sp>
        <p:nvSpPr>
          <p:cNvPr id="3" name="Pladsholder til dato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F65CD1A-790F-4AA8-A372-BBBA24C9A09A}" type="datetimeFigureOut">
              <a:rPr lang="da-DK" smtClean="0"/>
              <a:t>26-05-2026</a:t>
            </a:fld>
            <a:endParaRPr lang="da-DK"/>
          </a:p>
        </p:txBody>
      </p:sp>
      <p:sp>
        <p:nvSpPr>
          <p:cNvPr id="4" name="Pladsholder til slidebillede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a-DK"/>
          </a:p>
        </p:txBody>
      </p:sp>
      <p:sp>
        <p:nvSpPr>
          <p:cNvPr id="5" name="Pladsholder til no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a-DK"/>
              <a:t>Rediger typografien i masterens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a-DK"/>
          </a:p>
        </p:txBody>
      </p:sp>
      <p:sp>
        <p:nvSpPr>
          <p:cNvPr id="7" name="Pladsholder til slide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8CA1CC-458C-4E90-A785-F534C689A829}" type="slidenum">
              <a:rPr lang="da-DK" smtClean="0"/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2288190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1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3A9FA28-5DE9-4CDE-BCED-8C5D28A1FE26}" type="slidenum">
              <a:rPr kumimoji="0" lang="en-US" sz="13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18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28</a:t>
            </a:fld>
            <a:endParaRPr kumimoji="0" lang="en-US" sz="13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2155693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1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F44DDB2-32EC-45CD-9154-FDE60F3AFBF8}" type="slidenum">
              <a:rPr kumimoji="0" lang="da-DK" sz="13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18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29</a:t>
            </a:fld>
            <a:endParaRPr kumimoji="0" lang="da-DK" sz="13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75679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5.xml"/></Relationships>
</file>

<file path=ppt/slideLayouts/_rels/slideLayout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a-DK"/>
              <a:t>Klik for at redigere i master</a:t>
            </a:r>
          </a:p>
        </p:txBody>
      </p:sp>
      <p:sp>
        <p:nvSpPr>
          <p:cNvPr id="3" name="U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a-DK"/>
              <a:t>Klik for at redigere undertiteltypografien i masteren</a:t>
            </a:r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54EC0-3C7A-486E-AF0A-62456D9CA9A0}" type="datetimeFigureOut">
              <a:rPr lang="da-DK" smtClean="0"/>
              <a:t>26-05-2026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sli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7D065-C553-4528-93DE-2D5B740B8C54}" type="slidenum">
              <a:rPr lang="da-DK" smtClean="0"/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4774546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og lodre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Klik for at redigere i master</a:t>
            </a:r>
          </a:p>
        </p:txBody>
      </p:sp>
      <p:sp>
        <p:nvSpPr>
          <p:cNvPr id="3" name="Pladsholder til lodret tite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a-DK"/>
              <a:t>Rediger typografien i masterens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54EC0-3C7A-486E-AF0A-62456D9CA9A0}" type="datetimeFigureOut">
              <a:rPr lang="da-DK" smtClean="0"/>
              <a:t>26-05-2026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sli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7D065-C553-4528-93DE-2D5B740B8C54}" type="slidenum">
              <a:rPr lang="da-DK" smtClean="0"/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2573656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et ti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ret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a-DK"/>
              <a:t>Klik for at redigere i master</a:t>
            </a:r>
          </a:p>
        </p:txBody>
      </p:sp>
      <p:sp>
        <p:nvSpPr>
          <p:cNvPr id="3" name="Pladsholder til lodret tite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a-DK"/>
              <a:t>Rediger typografien i masterens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54EC0-3C7A-486E-AF0A-62456D9CA9A0}" type="datetimeFigureOut">
              <a:rPr lang="da-DK" smtClean="0"/>
              <a:t>26-05-2026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sli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7D065-C553-4528-93DE-2D5B740B8C54}" type="slidenum">
              <a:rPr lang="da-DK" smtClean="0"/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422075387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7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da-DK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1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153" indent="0" algn="ctr">
              <a:buNone/>
              <a:defRPr/>
            </a:lvl2pPr>
            <a:lvl3pPr marL="914305" indent="0" algn="ctr">
              <a:buNone/>
              <a:defRPr/>
            </a:lvl3pPr>
            <a:lvl4pPr marL="1371458" indent="0" algn="ctr">
              <a:buNone/>
              <a:defRPr/>
            </a:lvl4pPr>
            <a:lvl5pPr marL="1828610" indent="0" algn="ctr">
              <a:buNone/>
              <a:defRPr/>
            </a:lvl5pPr>
            <a:lvl6pPr marL="2285763" indent="0" algn="ctr">
              <a:buNone/>
              <a:defRPr/>
            </a:lvl6pPr>
            <a:lvl7pPr marL="2742915" indent="0" algn="ctr">
              <a:buNone/>
              <a:defRPr/>
            </a:lvl7pPr>
            <a:lvl8pPr marL="3200068" indent="0" algn="ctr">
              <a:buNone/>
              <a:defRPr/>
            </a:lvl8pPr>
            <a:lvl9pPr marL="365722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da-DK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a-DK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a-DK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BB1CB07-432B-4095-9D50-F3CBC839C05A}" type="slidenum">
              <a:rPr lang="da-DK">
                <a:solidFill>
                  <a:srgbClr val="000000"/>
                </a:solidFill>
              </a:rPr>
              <a:pPr/>
              <a:t>‹#›</a:t>
            </a:fld>
            <a:endParaRPr lang="da-DK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559264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a-DK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a-DK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a-DK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a-DK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670A837-7262-4E7C-AEA1-FB91D693E317}" type="slidenum">
              <a:rPr lang="da-DK">
                <a:solidFill>
                  <a:srgbClr val="000000"/>
                </a:solidFill>
              </a:rPr>
              <a:pPr/>
              <a:t>‹#›</a:t>
            </a:fld>
            <a:endParaRPr lang="da-DK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680540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2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da-DK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5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153" indent="0">
              <a:buNone/>
              <a:defRPr sz="1800"/>
            </a:lvl2pPr>
            <a:lvl3pPr marL="914305" indent="0">
              <a:buNone/>
              <a:defRPr sz="1600"/>
            </a:lvl3pPr>
            <a:lvl4pPr marL="1371458" indent="0">
              <a:buNone/>
              <a:defRPr sz="1400"/>
            </a:lvl4pPr>
            <a:lvl5pPr marL="1828610" indent="0">
              <a:buNone/>
              <a:defRPr sz="1400"/>
            </a:lvl5pPr>
            <a:lvl6pPr marL="2285763" indent="0">
              <a:buNone/>
              <a:defRPr sz="1400"/>
            </a:lvl6pPr>
            <a:lvl7pPr marL="2742915" indent="0">
              <a:buNone/>
              <a:defRPr sz="1400"/>
            </a:lvl7pPr>
            <a:lvl8pPr marL="3200068" indent="0">
              <a:buNone/>
              <a:defRPr sz="1400"/>
            </a:lvl8pPr>
            <a:lvl9pPr marL="365722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a-DK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a-DK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E6F1370-C4E9-4E45-81BE-1CE8A8C38EE0}" type="slidenum">
              <a:rPr lang="da-DK">
                <a:solidFill>
                  <a:srgbClr val="000000"/>
                </a:solidFill>
              </a:rPr>
              <a:pPr/>
              <a:t>‹#›</a:t>
            </a:fld>
            <a:endParaRPr lang="da-DK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081447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a-DK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981200"/>
            <a:ext cx="508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a-DK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981200"/>
            <a:ext cx="508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a-DK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a-DK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a-DK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7836BCF-B4DE-40C4-AC64-71B730D15B30}" type="slidenum">
              <a:rPr lang="da-DK">
                <a:solidFill>
                  <a:srgbClr val="000000"/>
                </a:solidFill>
              </a:rPr>
              <a:pPr/>
              <a:t>‹#›</a:t>
            </a:fld>
            <a:endParaRPr lang="da-DK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801060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da-DK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4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53" indent="0">
              <a:buNone/>
              <a:defRPr sz="2000" b="1"/>
            </a:lvl2pPr>
            <a:lvl3pPr marL="914305" indent="0">
              <a:buNone/>
              <a:defRPr sz="1800" b="1"/>
            </a:lvl3pPr>
            <a:lvl4pPr marL="1371458" indent="0">
              <a:buNone/>
              <a:defRPr sz="1600" b="1"/>
            </a:lvl4pPr>
            <a:lvl5pPr marL="1828610" indent="0">
              <a:buNone/>
              <a:defRPr sz="1600" b="1"/>
            </a:lvl5pPr>
            <a:lvl6pPr marL="2285763" indent="0">
              <a:buNone/>
              <a:defRPr sz="1600" b="1"/>
            </a:lvl6pPr>
            <a:lvl7pPr marL="2742915" indent="0">
              <a:buNone/>
              <a:defRPr sz="1600" b="1"/>
            </a:lvl7pPr>
            <a:lvl8pPr marL="3200068" indent="0">
              <a:buNone/>
              <a:defRPr sz="1600" b="1"/>
            </a:lvl8pPr>
            <a:lvl9pPr marL="365722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a-DK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4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53" indent="0">
              <a:buNone/>
              <a:defRPr sz="2000" b="1"/>
            </a:lvl2pPr>
            <a:lvl3pPr marL="914305" indent="0">
              <a:buNone/>
              <a:defRPr sz="1800" b="1"/>
            </a:lvl3pPr>
            <a:lvl4pPr marL="1371458" indent="0">
              <a:buNone/>
              <a:defRPr sz="1600" b="1"/>
            </a:lvl4pPr>
            <a:lvl5pPr marL="1828610" indent="0">
              <a:buNone/>
              <a:defRPr sz="1600" b="1"/>
            </a:lvl5pPr>
            <a:lvl6pPr marL="2285763" indent="0">
              <a:buNone/>
              <a:defRPr sz="1600" b="1"/>
            </a:lvl6pPr>
            <a:lvl7pPr marL="2742915" indent="0">
              <a:buNone/>
              <a:defRPr sz="1600" b="1"/>
            </a:lvl7pPr>
            <a:lvl8pPr marL="3200068" indent="0">
              <a:buNone/>
              <a:defRPr sz="1600" b="1"/>
            </a:lvl8pPr>
            <a:lvl9pPr marL="365722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a-DK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a-DK">
              <a:solidFill>
                <a:srgbClr val="00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a-DK">
              <a:solidFill>
                <a:srgbClr val="0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02E115F-4519-41E1-9A57-3104B640BE77}" type="slidenum">
              <a:rPr lang="da-DK">
                <a:solidFill>
                  <a:srgbClr val="000000"/>
                </a:solidFill>
              </a:rPr>
              <a:pPr/>
              <a:t>‹#›</a:t>
            </a:fld>
            <a:endParaRPr lang="da-DK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306740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a-DK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a-DK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a-DK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77329E-990F-4908-82DB-FB5292C4F6A1}" type="slidenum">
              <a:rPr lang="da-DK">
                <a:solidFill>
                  <a:srgbClr val="000000"/>
                </a:solidFill>
              </a:rPr>
              <a:pPr/>
              <a:t>‹#›</a:t>
            </a:fld>
            <a:endParaRPr lang="da-DK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856590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a-DK">
              <a:solidFill>
                <a:srgbClr val="00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a-DK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9D74D1D-C5A7-481C-B837-011E71BA7A10}" type="slidenum">
              <a:rPr lang="da-DK">
                <a:solidFill>
                  <a:srgbClr val="000000"/>
                </a:solidFill>
              </a:rPr>
              <a:pPr/>
              <a:t>‹#›</a:t>
            </a:fld>
            <a:endParaRPr lang="da-DK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586947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2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da-DK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5" y="273052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a-DK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2" y="1435102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153" indent="0">
              <a:buNone/>
              <a:defRPr sz="1200"/>
            </a:lvl2pPr>
            <a:lvl3pPr marL="914305" indent="0">
              <a:buNone/>
              <a:defRPr sz="1000"/>
            </a:lvl3pPr>
            <a:lvl4pPr marL="1371458" indent="0">
              <a:buNone/>
              <a:defRPr sz="900"/>
            </a:lvl4pPr>
            <a:lvl5pPr marL="1828610" indent="0">
              <a:buNone/>
              <a:defRPr sz="900"/>
            </a:lvl5pPr>
            <a:lvl6pPr marL="2285763" indent="0">
              <a:buNone/>
              <a:defRPr sz="900"/>
            </a:lvl6pPr>
            <a:lvl7pPr marL="2742915" indent="0">
              <a:buNone/>
              <a:defRPr sz="900"/>
            </a:lvl7pPr>
            <a:lvl8pPr marL="3200068" indent="0">
              <a:buNone/>
              <a:defRPr sz="900"/>
            </a:lvl8pPr>
            <a:lvl9pPr marL="365722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a-DK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a-DK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FF6F4F6-577E-4028-9327-60E4EF864803}" type="slidenum">
              <a:rPr lang="da-DK">
                <a:solidFill>
                  <a:srgbClr val="000000"/>
                </a:solidFill>
              </a:rPr>
              <a:pPr/>
              <a:t>‹#›</a:t>
            </a:fld>
            <a:endParaRPr lang="da-DK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11987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og indholdsobjek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Klik for at redigere i master</a:t>
            </a:r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a-DK"/>
              <a:t>Rediger typografien i masterens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54EC0-3C7A-486E-AF0A-62456D9CA9A0}" type="datetimeFigureOut">
              <a:rPr lang="da-DK" smtClean="0"/>
              <a:t>26-05-2026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sli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7D065-C553-4528-93DE-2D5B740B8C54}" type="slidenum">
              <a:rPr lang="da-DK" smtClean="0"/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02961850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da-DK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153" indent="0">
              <a:buNone/>
              <a:defRPr sz="2800"/>
            </a:lvl2pPr>
            <a:lvl3pPr marL="914305" indent="0">
              <a:buNone/>
              <a:defRPr sz="2400"/>
            </a:lvl3pPr>
            <a:lvl4pPr marL="1371458" indent="0">
              <a:buNone/>
              <a:defRPr sz="2000"/>
            </a:lvl4pPr>
            <a:lvl5pPr marL="1828610" indent="0">
              <a:buNone/>
              <a:defRPr sz="2000"/>
            </a:lvl5pPr>
            <a:lvl6pPr marL="2285763" indent="0">
              <a:buNone/>
              <a:defRPr sz="2000"/>
            </a:lvl6pPr>
            <a:lvl7pPr marL="2742915" indent="0">
              <a:buNone/>
              <a:defRPr sz="2000"/>
            </a:lvl7pPr>
            <a:lvl8pPr marL="3200068" indent="0">
              <a:buNone/>
              <a:defRPr sz="2000"/>
            </a:lvl8pPr>
            <a:lvl9pPr marL="3657220" indent="0">
              <a:buNone/>
              <a:defRPr sz="2000"/>
            </a:lvl9pPr>
          </a:lstStyle>
          <a:p>
            <a:endParaRPr lang="da-DK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153" indent="0">
              <a:buNone/>
              <a:defRPr sz="1200"/>
            </a:lvl2pPr>
            <a:lvl3pPr marL="914305" indent="0">
              <a:buNone/>
              <a:defRPr sz="1000"/>
            </a:lvl3pPr>
            <a:lvl4pPr marL="1371458" indent="0">
              <a:buNone/>
              <a:defRPr sz="900"/>
            </a:lvl4pPr>
            <a:lvl5pPr marL="1828610" indent="0">
              <a:buNone/>
              <a:defRPr sz="900"/>
            </a:lvl5pPr>
            <a:lvl6pPr marL="2285763" indent="0">
              <a:buNone/>
              <a:defRPr sz="900"/>
            </a:lvl6pPr>
            <a:lvl7pPr marL="2742915" indent="0">
              <a:buNone/>
              <a:defRPr sz="900"/>
            </a:lvl7pPr>
            <a:lvl8pPr marL="3200068" indent="0">
              <a:buNone/>
              <a:defRPr sz="900"/>
            </a:lvl8pPr>
            <a:lvl9pPr marL="365722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a-DK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a-DK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0F93483-511C-4AC5-B39A-17D59000792D}" type="slidenum">
              <a:rPr lang="da-DK">
                <a:solidFill>
                  <a:srgbClr val="000000"/>
                </a:solidFill>
              </a:rPr>
              <a:pPr/>
              <a:t>‹#›</a:t>
            </a:fld>
            <a:endParaRPr lang="da-DK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982409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a-DK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a-DK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a-DK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a-DK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62FEACF-744F-449E-9EF8-DF90C187AD66}" type="slidenum">
              <a:rPr lang="da-DK">
                <a:solidFill>
                  <a:srgbClr val="000000"/>
                </a:solidFill>
              </a:rPr>
              <a:pPr/>
              <a:t>‹#›</a:t>
            </a:fld>
            <a:endParaRPr lang="da-DK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235926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6800" y="609600"/>
            <a:ext cx="2590800" cy="54864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da-DK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09600"/>
            <a:ext cx="7569200" cy="54864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a-DK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a-DK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a-DK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181B336-2458-4D85-A813-6288643514BE}" type="slidenum">
              <a:rPr lang="da-DK">
                <a:solidFill>
                  <a:srgbClr val="000000"/>
                </a:solidFill>
              </a:rPr>
              <a:pPr/>
              <a:t>‹#›</a:t>
            </a:fld>
            <a:endParaRPr lang="da-DK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696042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914400" y="609600"/>
            <a:ext cx="10363200" cy="5486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a-DK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914400" y="6248400"/>
            <a:ext cx="2540000" cy="457200"/>
          </a:xfrm>
        </p:spPr>
        <p:txBody>
          <a:bodyPr/>
          <a:lstStyle>
            <a:lvl1pPr>
              <a:defRPr/>
            </a:lvl1pPr>
          </a:lstStyle>
          <a:p>
            <a:endParaRPr lang="da-DK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165600" y="6248400"/>
            <a:ext cx="3860800" cy="457200"/>
          </a:xfrm>
        </p:spPr>
        <p:txBody>
          <a:bodyPr/>
          <a:lstStyle>
            <a:lvl1pPr>
              <a:defRPr/>
            </a:lvl1pPr>
          </a:lstStyle>
          <a:p>
            <a:endParaRPr lang="da-DK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737600" y="6248400"/>
            <a:ext cx="2540000" cy="457200"/>
          </a:xfrm>
        </p:spPr>
        <p:txBody>
          <a:bodyPr/>
          <a:lstStyle>
            <a:lvl1pPr>
              <a:defRPr/>
            </a:lvl1pPr>
          </a:lstStyle>
          <a:p>
            <a:fld id="{A17F8ED1-A1CC-451C-9493-B47FEB05E8CF}" type="slidenum">
              <a:rPr lang="da-DK">
                <a:solidFill>
                  <a:srgbClr val="000000"/>
                </a:solidFill>
              </a:rPr>
              <a:pPr/>
              <a:t>‹#›</a:t>
            </a:fld>
            <a:endParaRPr lang="da-DK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696101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aggrundsbillede, overskrift i bo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/>
          <a:lstStyle/>
          <a:p>
            <a:endParaRPr lang="da-DK" dirty="0"/>
          </a:p>
        </p:txBody>
      </p:sp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>
          <a:xfrm>
            <a:off x="0" y="333829"/>
            <a:ext cx="12192000" cy="898071"/>
          </a:xfrm>
          <a:prstGeom prst="rect">
            <a:avLst/>
          </a:prstGeom>
          <a:solidFill>
            <a:schemeClr val="accent5">
              <a:lumMod val="75000"/>
              <a:alpha val="7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288000" tIns="72000" rIns="108000" bIns="72000" anchor="ctr" anchorCtr="0"/>
          <a:lstStyle>
            <a:lvl1pPr>
              <a:defRPr sz="3800">
                <a:solidFill>
                  <a:schemeClr val="bg1"/>
                </a:solidFill>
                <a:latin typeface="AU Passata Light" panose="020B0303030902030804" pitchFamily="34" charset="0"/>
              </a:defRPr>
            </a:lvl1pPr>
          </a:lstStyle>
          <a:p>
            <a:r>
              <a:rPr lang="da-DK" noProof="0" dirty="0"/>
              <a:t>Udfyld overskrift</a:t>
            </a:r>
          </a:p>
        </p:txBody>
      </p:sp>
    </p:spTree>
    <p:extLst>
      <p:ext uri="{BB962C8B-B14F-4D97-AF65-F5344CB8AC3E}">
        <p14:creationId xmlns:p14="http://schemas.microsoft.com/office/powerpoint/2010/main" val="313139368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emierevært, D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F86A8CA7-E62A-9F4B-86B1-B5107F464314}"/>
              </a:ext>
            </a:extLst>
          </p:cNvPr>
          <p:cNvSpPr/>
          <p:nvPr userDrawn="1"/>
        </p:nvSpPr>
        <p:spPr>
          <a:xfrm>
            <a:off x="326134" y="1519883"/>
            <a:ext cx="6430781" cy="5057593"/>
          </a:xfrm>
          <a:prstGeom prst="roundRect">
            <a:avLst>
              <a:gd name="adj" fmla="val 1025"/>
            </a:avLst>
          </a:prstGeom>
          <a:solidFill>
            <a:srgbClr val="69A9BB"/>
          </a:solidFill>
        </p:spPr>
        <p:txBody>
          <a:bodyPr wrap="square" rtlCol="0" anchor="ctr">
            <a:noAutofit/>
          </a:bodyPr>
          <a:lstStyle/>
          <a:p>
            <a:pPr algn="l">
              <a:lnSpc>
                <a:spcPct val="100000"/>
              </a:lnSpc>
              <a:buNone/>
            </a:pPr>
            <a:endParaRPr lang="en-DK" sz="3200" dirty="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D82B49E-4E6D-C64B-B879-634BACFD02E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62218" y="5915293"/>
            <a:ext cx="1996452" cy="662854"/>
          </a:xfrm>
          <a:prstGeom prst="rect">
            <a:avLst/>
          </a:prstGeom>
        </p:spPr>
      </p:pic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F27B0326-90EB-BC41-982C-E9E215939E8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69140" y="1643449"/>
            <a:ext cx="6144769" cy="368356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endParaRPr lang="en-DK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5806DDCA-AA7A-E54D-BDB0-778D355EA15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69140" y="5416982"/>
            <a:ext cx="6144769" cy="99873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endParaRPr lang="en-DK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3DC00D2-2084-254B-8BC5-E672F52EC009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700039" y="860090"/>
            <a:ext cx="4153470" cy="3265807"/>
          </a:xfrm>
          <a:prstGeom prst="rect">
            <a:avLst/>
          </a:prstGeom>
        </p:spPr>
      </p:pic>
      <p:sp>
        <p:nvSpPr>
          <p:cNvPr id="9" name="Title 10">
            <a:extLst>
              <a:ext uri="{FF2B5EF4-FFF2-40B4-BE49-F238E27FC236}">
                <a16:creationId xmlns:a16="http://schemas.microsoft.com/office/drawing/2014/main" id="{63909E75-F84A-6B45-AB0D-E9DC37531BB8}"/>
              </a:ext>
            </a:extLst>
          </p:cNvPr>
          <p:cNvSpPr txBox="1">
            <a:spLocks/>
          </p:cNvSpPr>
          <p:nvPr userDrawn="1"/>
        </p:nvSpPr>
        <p:spPr>
          <a:xfrm>
            <a:off x="0" y="-1"/>
            <a:ext cx="12192000" cy="1358125"/>
          </a:xfrm>
          <a:prstGeom prst="rect">
            <a:avLst/>
          </a:prstGeom>
        </p:spPr>
        <p:txBody>
          <a:bodyPr lIns="288000" tIns="288000" rIns="108000">
            <a:noAutofit/>
          </a:bodyPr>
          <a:lstStyle>
            <a:lvl1pPr algn="l" defTabSz="914354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rgbClr val="B5D0D9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00000"/>
              </a:lnSpc>
            </a:pPr>
            <a:r>
              <a:rPr lang="da-DK" sz="3900" dirty="0"/>
              <a:t>Ny lokation for Offentlige foredrag i Naturvidenskab</a:t>
            </a:r>
            <a:br>
              <a:rPr lang="da-DK" dirty="0"/>
            </a:br>
            <a:r>
              <a:rPr lang="en-US" sz="2900" dirty="0">
                <a:solidFill>
                  <a:srgbClr val="FFFFFF"/>
                </a:solidFill>
              </a:rPr>
              <a:t>Premiere i </a:t>
            </a:r>
            <a:r>
              <a:rPr lang="en-US" sz="2900" dirty="0" err="1">
                <a:solidFill>
                  <a:srgbClr val="FFFFFF"/>
                </a:solidFill>
              </a:rPr>
              <a:t>aften</a:t>
            </a:r>
            <a:r>
              <a:rPr lang="en-US" sz="2900" dirty="0">
                <a:solidFill>
                  <a:srgbClr val="FFFFFF"/>
                </a:solidFill>
              </a:rPr>
              <a:t>!</a:t>
            </a:r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394845645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emierevært, G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2011D49F-881F-8C48-86FC-2FD40EF1BB3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874641" y="827899"/>
            <a:ext cx="2347541" cy="3257213"/>
          </a:xfrm>
          <a:prstGeom prst="rect">
            <a:avLst/>
          </a:prstGeom>
        </p:spPr>
      </p:pic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F86A8CA7-E62A-9F4B-86B1-B5107F464314}"/>
              </a:ext>
            </a:extLst>
          </p:cNvPr>
          <p:cNvSpPr/>
          <p:nvPr userDrawn="1"/>
        </p:nvSpPr>
        <p:spPr>
          <a:xfrm>
            <a:off x="326134" y="1519883"/>
            <a:ext cx="6430781" cy="5057593"/>
          </a:xfrm>
          <a:prstGeom prst="roundRect">
            <a:avLst>
              <a:gd name="adj" fmla="val 1025"/>
            </a:avLst>
          </a:prstGeom>
          <a:solidFill>
            <a:srgbClr val="69A9BB"/>
          </a:solidFill>
        </p:spPr>
        <p:txBody>
          <a:bodyPr wrap="square" rtlCol="0" anchor="ctr">
            <a:noAutofit/>
          </a:bodyPr>
          <a:lstStyle/>
          <a:p>
            <a:pPr algn="l">
              <a:lnSpc>
                <a:spcPct val="100000"/>
              </a:lnSpc>
              <a:buNone/>
            </a:pPr>
            <a:endParaRPr lang="en-DK" sz="32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F27B0326-90EB-BC41-982C-E9E215939E8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69140" y="1643449"/>
            <a:ext cx="6144769" cy="368356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endParaRPr lang="en-DK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5806DDCA-AA7A-E54D-BDB0-778D355EA15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69140" y="5416982"/>
            <a:ext cx="6144769" cy="99873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endParaRPr lang="en-DK" dirty="0"/>
          </a:p>
        </p:txBody>
      </p:sp>
      <p:sp>
        <p:nvSpPr>
          <p:cNvPr id="9" name="Title 10">
            <a:extLst>
              <a:ext uri="{FF2B5EF4-FFF2-40B4-BE49-F238E27FC236}">
                <a16:creationId xmlns:a16="http://schemas.microsoft.com/office/drawing/2014/main" id="{5CA49672-5EB1-EC49-BC21-936D47A01712}"/>
              </a:ext>
            </a:extLst>
          </p:cNvPr>
          <p:cNvSpPr txBox="1">
            <a:spLocks/>
          </p:cNvSpPr>
          <p:nvPr userDrawn="1"/>
        </p:nvSpPr>
        <p:spPr>
          <a:xfrm>
            <a:off x="0" y="-1"/>
            <a:ext cx="12192000" cy="1358125"/>
          </a:xfrm>
          <a:prstGeom prst="rect">
            <a:avLst/>
          </a:prstGeom>
        </p:spPr>
        <p:txBody>
          <a:bodyPr lIns="288000" tIns="288000" rIns="108000">
            <a:noAutofit/>
          </a:bodyPr>
          <a:lstStyle>
            <a:lvl1pPr algn="l" defTabSz="914354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rgbClr val="B5D0D9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00000"/>
              </a:lnSpc>
            </a:pPr>
            <a:r>
              <a:rPr lang="da-DK" sz="3900" dirty="0"/>
              <a:t>Ny lokation for Offentlige foredrag i Naturvidenskab</a:t>
            </a:r>
            <a:br>
              <a:rPr lang="da-DK" dirty="0"/>
            </a:br>
            <a:r>
              <a:rPr lang="en-US" sz="2900" dirty="0">
                <a:solidFill>
                  <a:srgbClr val="FFFFFF"/>
                </a:solidFill>
              </a:rPr>
              <a:t>Premiere i </a:t>
            </a:r>
            <a:r>
              <a:rPr lang="en-US" sz="2900" dirty="0" err="1">
                <a:solidFill>
                  <a:srgbClr val="FFFFFF"/>
                </a:solidFill>
              </a:rPr>
              <a:t>aften</a:t>
            </a:r>
            <a:r>
              <a:rPr lang="en-US" sz="2900" dirty="0">
                <a:solidFill>
                  <a:srgbClr val="FFFFFF"/>
                </a:solidFill>
              </a:rPr>
              <a:t>!</a:t>
            </a:r>
            <a:endParaRPr lang="da-DK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17DF6F10-17AB-A442-9351-1EFE57F35F52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562218" y="5915293"/>
            <a:ext cx="1996452" cy="6628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694997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A06CE2-EDB1-4D16-BC42-235C6C9F348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da-DK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101B762-98E3-450B-8EDB-B6AF83A70B2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da-DK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56296F4-B2BA-4759-9889-546345C6C5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948099-7A51-4C76-9A41-C1A5B8CE2714}" type="datetimeFigureOut">
              <a:rPr lang="da-DK" smtClean="0"/>
              <a:t>26-05-2026</a:t>
            </a:fld>
            <a:endParaRPr lang="da-D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5D2C36A-3010-44C9-82F6-EED448302E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F2381FD-00A6-426C-B5E3-548C30516A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B9B6F3-7418-478E-9226-812280776668}" type="slidenum">
              <a:rPr lang="da-DK" smtClean="0"/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23014934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83CF71-5752-42D4-AF66-7173BCA7EA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a-DK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92422AB-635A-4E60-9439-B7DB770CE14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a-DK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F3D10D5-8DED-4433-A2A5-140499EC78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948099-7A51-4C76-9A41-C1A5B8CE2714}" type="datetimeFigureOut">
              <a:rPr lang="da-DK" smtClean="0"/>
              <a:t>26-05-2026</a:t>
            </a:fld>
            <a:endParaRPr lang="da-D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B8E8EDB-B65D-412E-8DD7-AEBC7CE9F9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96B1A96-369E-4D6F-9D21-ABF670B5E3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B9B6F3-7418-478E-9226-812280776668}" type="slidenum">
              <a:rPr lang="da-DK" smtClean="0"/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30918792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26F5E4-6C8C-4389-874E-A9B6FFCC51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da-DK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6837B75-F8D4-454C-896D-70A567E34CF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8B99537-10B4-4920-A848-23852A25B9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948099-7A51-4C76-9A41-C1A5B8CE2714}" type="datetimeFigureOut">
              <a:rPr lang="da-DK" smtClean="0"/>
              <a:t>26-05-2026</a:t>
            </a:fld>
            <a:endParaRPr lang="da-D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E10D6B-F6D7-4522-B789-2B416F265A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8973AAE-BD9D-4869-AF06-6F848A06CC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B9B6F3-7418-478E-9226-812280776668}" type="slidenum">
              <a:rPr lang="da-DK" smtClean="0"/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1302816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fsnits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a-DK"/>
              <a:t>Klik for at redigere i master</a:t>
            </a:r>
          </a:p>
        </p:txBody>
      </p:sp>
      <p:sp>
        <p:nvSpPr>
          <p:cNvPr id="3" name="Pladsholder til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a-DK"/>
              <a:t>Rediger typografien i masterens</a:t>
            </a:r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54EC0-3C7A-486E-AF0A-62456D9CA9A0}" type="datetimeFigureOut">
              <a:rPr lang="da-DK" smtClean="0"/>
              <a:t>26-05-2026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sli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7D065-C553-4528-93DE-2D5B740B8C54}" type="slidenum">
              <a:rPr lang="da-DK" smtClean="0"/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136272392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6807D2-83C2-4C92-B8F9-E4CC06C0FA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a-DK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544D60D-CE29-46DD-B4A8-EB29F988AB8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a-DK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14C166D-E540-4FCA-95E0-4B672154772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a-DK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77E0A1D-5079-45CE-937A-5740F7BADC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948099-7A51-4C76-9A41-C1A5B8CE2714}" type="datetimeFigureOut">
              <a:rPr lang="da-DK" smtClean="0"/>
              <a:t>26-05-2026</a:t>
            </a:fld>
            <a:endParaRPr lang="da-DK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01BA0EB-6822-4BA1-99F0-4C570EE009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FA84A26-8C22-4990-9AC6-2299D595D8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B9B6F3-7418-478E-9226-812280776668}" type="slidenum">
              <a:rPr lang="da-DK" smtClean="0"/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53164053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F3D58F-3FFA-4E97-99F1-78C528EF91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da-DK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12EA8DF-0C2A-45E2-8AA1-ABED9403D4F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AE857FE-53D7-4287-82C4-7B76DA6C232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a-DK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C1C1484-53ED-4FF9-9270-2170BC6BC82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605C4DC-5EB6-4FB9-A667-5943FDB912A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a-DK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452DDFF-5C2F-4A86-95F1-9D4D8C5514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948099-7A51-4C76-9A41-C1A5B8CE2714}" type="datetimeFigureOut">
              <a:rPr lang="da-DK" smtClean="0"/>
              <a:t>26-05-2026</a:t>
            </a:fld>
            <a:endParaRPr lang="da-DK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778ECB-801A-46A8-BBFA-15E39A5AD4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FE9D896-7C60-4BB0-B8CF-E6FA860DAE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B9B6F3-7418-478E-9226-812280776668}" type="slidenum">
              <a:rPr lang="da-DK" smtClean="0"/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05847424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229AE9-1A47-4336-BFF9-3EBCEC9E98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a-DK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C00312D-F6A7-4543-BCFA-F062196B17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948099-7A51-4C76-9A41-C1A5B8CE2714}" type="datetimeFigureOut">
              <a:rPr lang="da-DK" smtClean="0"/>
              <a:t>26-05-2026</a:t>
            </a:fld>
            <a:endParaRPr lang="da-DK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6E349EC-73B5-4924-9B64-06A3304114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0B03888-6025-4759-AC47-238B4516C8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B9B6F3-7418-478E-9226-812280776668}" type="slidenum">
              <a:rPr lang="da-DK" smtClean="0"/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82138288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E5AE91E-7C44-4842-B392-F0E1D29C1B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948099-7A51-4C76-9A41-C1A5B8CE2714}" type="datetimeFigureOut">
              <a:rPr lang="da-DK" smtClean="0"/>
              <a:t>26-05-2026</a:t>
            </a:fld>
            <a:endParaRPr lang="da-DK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9458632-7333-4C39-BA43-3F4A7AE0B1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70E0F0B-9962-453A-BF9B-335A6B56F7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B9B6F3-7418-478E-9226-812280776668}" type="slidenum">
              <a:rPr lang="da-DK" smtClean="0"/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128699781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D707AE-C83D-4C89-8AFB-DAE21AC683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da-DK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4C9A108-0353-408A-AF2D-75BADC87C6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a-DK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BFA84F2-66A1-4C69-B81A-EEAEE1851E2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7CEFC8D-77CA-420F-AD99-DE8FA942A8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948099-7A51-4C76-9A41-C1A5B8CE2714}" type="datetimeFigureOut">
              <a:rPr lang="da-DK" smtClean="0"/>
              <a:t>26-05-2026</a:t>
            </a:fld>
            <a:endParaRPr lang="da-DK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8CFB2ED-6EA1-4F7F-B1F7-9E319C8CD8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64F9B79-5051-4F4A-BB93-80A6FD7DE3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B9B6F3-7418-478E-9226-812280776668}" type="slidenum">
              <a:rPr lang="da-DK" smtClean="0"/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522560999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0C1C85-A5EF-4064-A082-B1D0103955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da-DK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E190EFA-377A-4783-82B3-9C3A69ACFA0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a-DK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4CEDD5F-71CE-40DE-B33D-CD5BFE4D6AC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A48AF8B-5C7D-49B0-98BC-9CFA34FA83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948099-7A51-4C76-9A41-C1A5B8CE2714}" type="datetimeFigureOut">
              <a:rPr lang="da-DK" smtClean="0"/>
              <a:t>26-05-2026</a:t>
            </a:fld>
            <a:endParaRPr lang="da-DK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DC3F0D1-AA89-409E-A21A-EDB6DCD040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8725EBC-B8E2-4C64-85D2-C349AD0D1D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B9B6F3-7418-478E-9226-812280776668}" type="slidenum">
              <a:rPr lang="da-DK" smtClean="0"/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304492595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79357E-54CB-46DD-976E-26B04E590E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a-DK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BA0B423-60AC-4D55-B1F2-11F40A3B7FB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a-DK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E33F7E5-6B6D-4CED-B166-E7EF657775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948099-7A51-4C76-9A41-C1A5B8CE2714}" type="datetimeFigureOut">
              <a:rPr lang="da-DK" smtClean="0"/>
              <a:t>26-05-2026</a:t>
            </a:fld>
            <a:endParaRPr lang="da-D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7E89B1F-F4A4-4596-9954-4FA54165D5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60D9D45-0E74-4EA7-8947-CF2A4D3B89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B9B6F3-7418-478E-9226-812280776668}" type="slidenum">
              <a:rPr lang="da-DK" smtClean="0"/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487004694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12B1460-0B95-4A4C-A6B4-1D22E07DC55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da-DK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EC5B28E-AC92-46BE-8544-B76F12826DE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a-DK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A43DE8C-8DEE-41F9-831E-75AFE26B96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948099-7A51-4C76-9A41-C1A5B8CE2714}" type="datetimeFigureOut">
              <a:rPr lang="da-DK" smtClean="0"/>
              <a:t>26-05-2026</a:t>
            </a:fld>
            <a:endParaRPr lang="da-D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4DE07A-FAE7-4927-9DC3-A06227146B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457ADB-351D-4FDA-8695-05DD410732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B9B6F3-7418-478E-9226-812280776668}" type="slidenum">
              <a:rPr lang="da-DK" smtClean="0"/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621687290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aggrundsbillede, overskrift i bo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/>
          <a:lstStyle/>
          <a:p>
            <a:endParaRPr lang="da-DK" dirty="0"/>
          </a:p>
        </p:txBody>
      </p:sp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>
          <a:xfrm>
            <a:off x="0" y="333829"/>
            <a:ext cx="12192000" cy="898071"/>
          </a:xfrm>
          <a:prstGeom prst="rect">
            <a:avLst/>
          </a:prstGeom>
          <a:solidFill>
            <a:schemeClr val="accent5">
              <a:lumMod val="75000"/>
              <a:alpha val="7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288000" tIns="72000" rIns="108000" bIns="72000" anchor="ctr" anchorCtr="0"/>
          <a:lstStyle>
            <a:lvl1pPr>
              <a:defRPr sz="3800">
                <a:solidFill>
                  <a:schemeClr val="bg1"/>
                </a:solidFill>
                <a:latin typeface="AU Passata Light" panose="020B0303030902030804" pitchFamily="34" charset="0"/>
              </a:defRPr>
            </a:lvl1pPr>
          </a:lstStyle>
          <a:p>
            <a:r>
              <a:rPr lang="da-DK" noProof="0" dirty="0"/>
              <a:t>Udfyld overskrift</a:t>
            </a:r>
          </a:p>
        </p:txBody>
      </p:sp>
    </p:spTree>
    <p:extLst>
      <p:ext uri="{BB962C8B-B14F-4D97-AF65-F5344CB8AC3E}">
        <p14:creationId xmlns:p14="http://schemas.microsoft.com/office/powerpoint/2010/main" val="2801484950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/>
          <a:lstStyle/>
          <a:p>
            <a:endParaRPr lang="da-DK" dirty="0"/>
          </a:p>
        </p:txBody>
      </p:sp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12192000" cy="1078028"/>
          </a:xfrm>
          <a:prstGeom prst="rect">
            <a:avLst/>
          </a:prstGeom>
        </p:spPr>
        <p:txBody>
          <a:bodyPr lIns="288000" tIns="288000" rIns="108000" bIns="108000"/>
          <a:lstStyle>
            <a:lvl1pPr>
              <a:defRPr sz="3800">
                <a:solidFill>
                  <a:schemeClr val="accent1">
                    <a:lumMod val="60000"/>
                    <a:lumOff val="40000"/>
                  </a:schemeClr>
                </a:solidFill>
                <a:latin typeface="AU Passata Light" panose="020B0303030902030804" pitchFamily="34" charset="0"/>
              </a:defRPr>
            </a:lvl1pPr>
          </a:lstStyle>
          <a:p>
            <a:r>
              <a:rPr lang="da-DK" noProof="0" dirty="0"/>
              <a:t>Udfyld overskrift</a:t>
            </a:r>
          </a:p>
        </p:txBody>
      </p:sp>
    </p:spTree>
    <p:extLst>
      <p:ext uri="{BB962C8B-B14F-4D97-AF65-F5344CB8AC3E}">
        <p14:creationId xmlns:p14="http://schemas.microsoft.com/office/powerpoint/2010/main" val="1272940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dholdsobjek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Klik for at redigere i master</a:t>
            </a:r>
          </a:p>
        </p:txBody>
      </p:sp>
      <p:sp>
        <p:nvSpPr>
          <p:cNvPr id="3" name="Pladsholder til indhol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a-DK"/>
              <a:t>Rediger typografien i masterens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indhol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a-DK"/>
              <a:t>Rediger typografien i masterens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5" name="Pladsholder til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54EC0-3C7A-486E-AF0A-62456D9CA9A0}" type="datetimeFigureOut">
              <a:rPr lang="da-DK" smtClean="0"/>
              <a:t>26-05-2026</a:t>
            </a:fld>
            <a:endParaRPr lang="da-DK"/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7" name="Pladsholder til sli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7D065-C553-4528-93DE-2D5B740B8C54}" type="slidenum">
              <a:rPr lang="da-DK" smtClean="0"/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554602780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emierevært, D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F86A8CA7-E62A-9F4B-86B1-B5107F464314}"/>
              </a:ext>
            </a:extLst>
          </p:cNvPr>
          <p:cNvSpPr/>
          <p:nvPr userDrawn="1"/>
        </p:nvSpPr>
        <p:spPr>
          <a:xfrm>
            <a:off x="326134" y="1519883"/>
            <a:ext cx="6430781" cy="5057593"/>
          </a:xfrm>
          <a:prstGeom prst="roundRect">
            <a:avLst>
              <a:gd name="adj" fmla="val 1025"/>
            </a:avLst>
          </a:prstGeom>
          <a:solidFill>
            <a:srgbClr val="69A9BB"/>
          </a:solidFill>
        </p:spPr>
        <p:txBody>
          <a:bodyPr wrap="square" rtlCol="0" anchor="ctr">
            <a:noAutofit/>
          </a:bodyPr>
          <a:lstStyle/>
          <a:p>
            <a:pPr algn="l">
              <a:lnSpc>
                <a:spcPct val="100000"/>
              </a:lnSpc>
              <a:buNone/>
            </a:pPr>
            <a:endParaRPr lang="en-DK" sz="3200" dirty="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D82B49E-4E6D-C64B-B879-634BACFD02E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62218" y="5915293"/>
            <a:ext cx="1996452" cy="662854"/>
          </a:xfrm>
          <a:prstGeom prst="rect">
            <a:avLst/>
          </a:prstGeom>
        </p:spPr>
      </p:pic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F27B0326-90EB-BC41-982C-E9E215939E8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69140" y="1643449"/>
            <a:ext cx="6144769" cy="368356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endParaRPr lang="en-DK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5806DDCA-AA7A-E54D-BDB0-778D355EA15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69140" y="5416982"/>
            <a:ext cx="6144769" cy="99873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endParaRPr lang="en-DK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3DC00D2-2084-254B-8BC5-E672F52EC009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700039" y="860090"/>
            <a:ext cx="4153470" cy="3265807"/>
          </a:xfrm>
          <a:prstGeom prst="rect">
            <a:avLst/>
          </a:prstGeom>
        </p:spPr>
      </p:pic>
      <p:sp>
        <p:nvSpPr>
          <p:cNvPr id="9" name="Title 10">
            <a:extLst>
              <a:ext uri="{FF2B5EF4-FFF2-40B4-BE49-F238E27FC236}">
                <a16:creationId xmlns:a16="http://schemas.microsoft.com/office/drawing/2014/main" id="{63909E75-F84A-6B45-AB0D-E9DC37531BB8}"/>
              </a:ext>
            </a:extLst>
          </p:cNvPr>
          <p:cNvSpPr txBox="1">
            <a:spLocks/>
          </p:cNvSpPr>
          <p:nvPr userDrawn="1"/>
        </p:nvSpPr>
        <p:spPr>
          <a:xfrm>
            <a:off x="0" y="-1"/>
            <a:ext cx="12192000" cy="1358125"/>
          </a:xfrm>
          <a:prstGeom prst="rect">
            <a:avLst/>
          </a:prstGeom>
        </p:spPr>
        <p:txBody>
          <a:bodyPr lIns="288000" tIns="288000" rIns="108000">
            <a:noAutofit/>
          </a:bodyPr>
          <a:lstStyle>
            <a:lvl1pPr algn="l" defTabSz="914354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rgbClr val="B5D0D9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00000"/>
              </a:lnSpc>
            </a:pPr>
            <a:r>
              <a:rPr lang="da-DK" sz="3900" dirty="0"/>
              <a:t>Ny lokation for Offentlige foredrag i Naturvidenskab</a:t>
            </a:r>
            <a:br>
              <a:rPr lang="da-DK" dirty="0"/>
            </a:br>
            <a:r>
              <a:rPr lang="en-US" sz="2900" dirty="0">
                <a:solidFill>
                  <a:srgbClr val="FFFFFF"/>
                </a:solidFill>
              </a:rPr>
              <a:t>Premiere i </a:t>
            </a:r>
            <a:r>
              <a:rPr lang="en-US" sz="2900" dirty="0" err="1">
                <a:solidFill>
                  <a:srgbClr val="FFFFFF"/>
                </a:solidFill>
              </a:rPr>
              <a:t>aften</a:t>
            </a:r>
            <a:r>
              <a:rPr lang="en-US" sz="2900" dirty="0">
                <a:solidFill>
                  <a:srgbClr val="FFFFFF"/>
                </a:solidFill>
              </a:rPr>
              <a:t>!</a:t>
            </a:r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3914988276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emierevært, G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2011D49F-881F-8C48-86FC-2FD40EF1BB3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874641" y="827899"/>
            <a:ext cx="2347541" cy="3257213"/>
          </a:xfrm>
          <a:prstGeom prst="rect">
            <a:avLst/>
          </a:prstGeom>
        </p:spPr>
      </p:pic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F86A8CA7-E62A-9F4B-86B1-B5107F464314}"/>
              </a:ext>
            </a:extLst>
          </p:cNvPr>
          <p:cNvSpPr/>
          <p:nvPr userDrawn="1"/>
        </p:nvSpPr>
        <p:spPr>
          <a:xfrm>
            <a:off x="326134" y="1519883"/>
            <a:ext cx="6430781" cy="5057593"/>
          </a:xfrm>
          <a:prstGeom prst="roundRect">
            <a:avLst>
              <a:gd name="adj" fmla="val 1025"/>
            </a:avLst>
          </a:prstGeom>
          <a:solidFill>
            <a:srgbClr val="69A9BB"/>
          </a:solidFill>
        </p:spPr>
        <p:txBody>
          <a:bodyPr wrap="square" rtlCol="0" anchor="ctr">
            <a:noAutofit/>
          </a:bodyPr>
          <a:lstStyle/>
          <a:p>
            <a:pPr algn="l">
              <a:lnSpc>
                <a:spcPct val="100000"/>
              </a:lnSpc>
              <a:buNone/>
            </a:pPr>
            <a:endParaRPr lang="en-DK" sz="32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F27B0326-90EB-BC41-982C-E9E215939E8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69140" y="1643449"/>
            <a:ext cx="6144769" cy="368356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endParaRPr lang="en-DK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5806DDCA-AA7A-E54D-BDB0-778D355EA15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69140" y="5416982"/>
            <a:ext cx="6144769" cy="99873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endParaRPr lang="en-DK" dirty="0"/>
          </a:p>
        </p:txBody>
      </p:sp>
      <p:sp>
        <p:nvSpPr>
          <p:cNvPr id="9" name="Title 10">
            <a:extLst>
              <a:ext uri="{FF2B5EF4-FFF2-40B4-BE49-F238E27FC236}">
                <a16:creationId xmlns:a16="http://schemas.microsoft.com/office/drawing/2014/main" id="{5CA49672-5EB1-EC49-BC21-936D47A01712}"/>
              </a:ext>
            </a:extLst>
          </p:cNvPr>
          <p:cNvSpPr txBox="1">
            <a:spLocks/>
          </p:cNvSpPr>
          <p:nvPr userDrawn="1"/>
        </p:nvSpPr>
        <p:spPr>
          <a:xfrm>
            <a:off x="0" y="-1"/>
            <a:ext cx="12192000" cy="1358125"/>
          </a:xfrm>
          <a:prstGeom prst="rect">
            <a:avLst/>
          </a:prstGeom>
        </p:spPr>
        <p:txBody>
          <a:bodyPr lIns="288000" tIns="288000" rIns="108000">
            <a:noAutofit/>
          </a:bodyPr>
          <a:lstStyle>
            <a:lvl1pPr algn="l" defTabSz="914354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rgbClr val="B5D0D9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00000"/>
              </a:lnSpc>
            </a:pPr>
            <a:r>
              <a:rPr lang="da-DK" sz="3900" dirty="0"/>
              <a:t>Ny lokation for Offentlige foredrag i Naturvidenskab</a:t>
            </a:r>
            <a:br>
              <a:rPr lang="da-DK" dirty="0"/>
            </a:br>
            <a:r>
              <a:rPr lang="en-US" sz="2900" dirty="0">
                <a:solidFill>
                  <a:srgbClr val="FFFFFF"/>
                </a:solidFill>
              </a:rPr>
              <a:t>Premiere i </a:t>
            </a:r>
            <a:r>
              <a:rPr lang="en-US" sz="2900" dirty="0" err="1">
                <a:solidFill>
                  <a:srgbClr val="FFFFFF"/>
                </a:solidFill>
              </a:rPr>
              <a:t>aften</a:t>
            </a:r>
            <a:r>
              <a:rPr lang="en-US" sz="2900" dirty="0">
                <a:solidFill>
                  <a:srgbClr val="FFFFFF"/>
                </a:solidFill>
              </a:rPr>
              <a:t>!</a:t>
            </a:r>
            <a:endParaRPr lang="da-DK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17DF6F10-17AB-A442-9351-1EFE57F35F52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562218" y="5915293"/>
            <a:ext cx="1996452" cy="6628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9539580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#4_Overskrift,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>
          <a:xfrm>
            <a:off x="0" y="1"/>
            <a:ext cx="12192000" cy="1078028"/>
          </a:xfrm>
          <a:prstGeom prst="rect">
            <a:avLst/>
          </a:prstGeom>
        </p:spPr>
        <p:txBody>
          <a:bodyPr lIns="288000" tIns="288000" rIns="180000" bIns="180000"/>
          <a:lstStyle>
            <a:lvl1pPr>
              <a:defRPr sz="3800" baseline="0">
                <a:solidFill>
                  <a:schemeClr val="accent1">
                    <a:lumMod val="60000"/>
                    <a:lumOff val="40000"/>
                  </a:schemeClr>
                </a:solidFill>
                <a:latin typeface="AU Passata Light" panose="020B0303030902030804" pitchFamily="34" charset="0"/>
              </a:defRPr>
            </a:lvl1pPr>
          </a:lstStyle>
          <a:p>
            <a:r>
              <a:rPr lang="da-DK" noProof="0" dirty="0"/>
              <a:t>Udfyld overskrift</a:t>
            </a:r>
          </a:p>
        </p:txBody>
      </p:sp>
    </p:spTree>
    <p:extLst>
      <p:ext uri="{BB962C8B-B14F-4D97-AF65-F5344CB8AC3E}">
        <p14:creationId xmlns:p14="http://schemas.microsoft.com/office/powerpoint/2010/main" val="28621682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a-DK"/>
              <a:t>Klik for at redigere i master</a:t>
            </a:r>
          </a:p>
        </p:txBody>
      </p:sp>
      <p:sp>
        <p:nvSpPr>
          <p:cNvPr id="3" name="Pladsholder til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a-DK"/>
              <a:t>Rediger typografien i masterens</a:t>
            </a:r>
          </a:p>
        </p:txBody>
      </p:sp>
      <p:sp>
        <p:nvSpPr>
          <p:cNvPr id="4" name="Pladsholder til indhol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a-DK"/>
              <a:t>Rediger typografien i masterens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5" name="Pladsholder til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a-DK"/>
              <a:t>Rediger typografien i masterens</a:t>
            </a:r>
          </a:p>
        </p:txBody>
      </p:sp>
      <p:sp>
        <p:nvSpPr>
          <p:cNvPr id="6" name="Pladsholder til indhol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a-DK"/>
              <a:t>Rediger typografien i masterens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7" name="Pladsholder til dato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54EC0-3C7A-486E-AF0A-62456D9CA9A0}" type="datetimeFigureOut">
              <a:rPr lang="da-DK" smtClean="0"/>
              <a:t>26-05-2026</a:t>
            </a:fld>
            <a:endParaRPr lang="da-DK"/>
          </a:p>
        </p:txBody>
      </p:sp>
      <p:sp>
        <p:nvSpPr>
          <p:cNvPr id="8" name="Pladsholder til sidefod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9" name="Pladsholder til slide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7D065-C553-4528-93DE-2D5B740B8C54}" type="slidenum">
              <a:rPr lang="da-DK" smtClean="0"/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4529969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Ku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Klik for at redigere i master</a:t>
            </a:r>
          </a:p>
        </p:txBody>
      </p:sp>
      <p:sp>
        <p:nvSpPr>
          <p:cNvPr id="3" name="Pladsholder til dato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54EC0-3C7A-486E-AF0A-62456D9CA9A0}" type="datetimeFigureOut">
              <a:rPr lang="da-DK" smtClean="0"/>
              <a:t>26-05-2026</a:t>
            </a:fld>
            <a:endParaRPr lang="da-DK"/>
          </a:p>
        </p:txBody>
      </p:sp>
      <p:sp>
        <p:nvSpPr>
          <p:cNvPr id="4" name="Pladsholder til sidefod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5" name="Pladsholder til slide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7D065-C553-4528-93DE-2D5B740B8C54}" type="slidenum">
              <a:rPr lang="da-DK" smtClean="0"/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9715658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dato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54EC0-3C7A-486E-AF0A-62456D9CA9A0}" type="datetimeFigureOut">
              <a:rPr lang="da-DK" smtClean="0"/>
              <a:t>26-05-2026</a:t>
            </a:fld>
            <a:endParaRPr lang="da-DK"/>
          </a:p>
        </p:txBody>
      </p:sp>
      <p:sp>
        <p:nvSpPr>
          <p:cNvPr id="3" name="Pladsholder til sidefod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4" name="Pladsholder til slide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7D065-C553-4528-93DE-2D5B740B8C54}" type="slidenum">
              <a:rPr lang="da-DK" smtClean="0"/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4550260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dhold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a-DK"/>
              <a:t>Klik for at redigere i master</a:t>
            </a:r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a-DK"/>
              <a:t>Rediger typografien i masterens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a-DK"/>
              <a:t>Rediger typografien i masterens</a:t>
            </a:r>
          </a:p>
        </p:txBody>
      </p:sp>
      <p:sp>
        <p:nvSpPr>
          <p:cNvPr id="5" name="Pladsholder til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54EC0-3C7A-486E-AF0A-62456D9CA9A0}" type="datetimeFigureOut">
              <a:rPr lang="da-DK" smtClean="0"/>
              <a:t>26-05-2026</a:t>
            </a:fld>
            <a:endParaRPr lang="da-DK"/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7" name="Pladsholder til sli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7D065-C553-4528-93DE-2D5B740B8C54}" type="slidenum">
              <a:rPr lang="da-DK" smtClean="0"/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3834299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lede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a-DK"/>
              <a:t>Klik for at redigere i master</a:t>
            </a:r>
          </a:p>
        </p:txBody>
      </p:sp>
      <p:sp>
        <p:nvSpPr>
          <p:cNvPr id="3" name="Pladsholder til billede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a-DK"/>
          </a:p>
        </p:txBody>
      </p:sp>
      <p:sp>
        <p:nvSpPr>
          <p:cNvPr id="4" name="Pladsholder til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a-DK"/>
              <a:t>Rediger typografien i masterens</a:t>
            </a:r>
          </a:p>
        </p:txBody>
      </p:sp>
      <p:sp>
        <p:nvSpPr>
          <p:cNvPr id="5" name="Pladsholder til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54EC0-3C7A-486E-AF0A-62456D9CA9A0}" type="datetimeFigureOut">
              <a:rPr lang="da-DK" smtClean="0"/>
              <a:t>26-05-2026</a:t>
            </a:fld>
            <a:endParaRPr lang="da-DK"/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7" name="Pladsholder til sli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7D065-C553-4528-93DE-2D5B740B8C54}" type="slidenum">
              <a:rPr lang="da-DK" smtClean="0"/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41419771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6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5" Type="http://schemas.openxmlformats.org/officeDocument/2006/relationships/image" Target="../media/image1.png"/><Relationship Id="rId4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4.xml"/><Relationship Id="rId3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3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28.xml"/><Relationship Id="rId1" Type="http://schemas.openxmlformats.org/officeDocument/2006/relationships/slideLayout" Target="../slideLayouts/slideLayout27.xml"/><Relationship Id="rId6" Type="http://schemas.openxmlformats.org/officeDocument/2006/relationships/slideLayout" Target="../slideLayouts/slideLayout32.xml"/><Relationship Id="rId11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5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0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39.xml"/><Relationship Id="rId1" Type="http://schemas.openxmlformats.org/officeDocument/2006/relationships/slideLayout" Target="../slideLayouts/slideLayout38.xml"/><Relationship Id="rId6" Type="http://schemas.openxmlformats.org/officeDocument/2006/relationships/theme" Target="../theme/theme5.xml"/><Relationship Id="rId5" Type="http://schemas.openxmlformats.org/officeDocument/2006/relationships/slideLayout" Target="../slideLayouts/slideLayout42.xml"/><Relationship Id="rId4" Type="http://schemas.openxmlformats.org/officeDocument/2006/relationships/slideLayout" Target="../slideLayouts/slideLayout4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a-DK"/>
              <a:t>Klik for at redigere i master</a:t>
            </a:r>
          </a:p>
        </p:txBody>
      </p:sp>
      <p:sp>
        <p:nvSpPr>
          <p:cNvPr id="3" name="Pladsholder til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a-DK"/>
              <a:t>Rediger typografien i masterens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D54EC0-3C7A-486E-AF0A-62456D9CA9A0}" type="datetimeFigureOut">
              <a:rPr lang="da-DK" smtClean="0"/>
              <a:t>26-05-2026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a-DK"/>
          </a:p>
        </p:txBody>
      </p:sp>
      <p:sp>
        <p:nvSpPr>
          <p:cNvPr id="6" name="Pladsholder til slide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D7D065-C553-4528-93DE-2D5B740B8C54}" type="slidenum">
              <a:rPr lang="da-DK" smtClean="0"/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0290712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a-D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609600"/>
            <a:ext cx="103632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30" tIns="45715" rIns="91430" bIns="45715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a-DK"/>
              <a:t>Klik for at redigere titeltypografi i masteren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1981200"/>
            <a:ext cx="103632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30" tIns="45715" rIns="91430" bIns="4571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a-DK"/>
              <a:t>Klik for at redigere teksttypografierne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248400"/>
            <a:ext cx="2540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30" tIns="45715" rIns="91430" bIns="45715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da-DK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8400"/>
            <a:ext cx="3860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30" tIns="45715" rIns="91430" bIns="45715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da-DK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8400"/>
            <a:ext cx="2540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30" tIns="45715" rIns="91430" bIns="45715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B3233764-8ECF-4BBF-8F95-5B5DFC381F50}" type="slidenum">
              <a:rPr lang="da-DK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da-DK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21800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153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305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458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61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865" indent="-342865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873" indent="-28572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2882" indent="-228577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034" indent="-228577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187" indent="-228577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340" indent="-228577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492" indent="-228577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8645" indent="-228577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5797" indent="-228577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da-DK"/>
      </a:defPPr>
      <a:lvl1pPr marL="0" algn="l" defTabSz="9143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53" algn="l" defTabSz="9143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05" algn="l" defTabSz="9143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58" algn="l" defTabSz="9143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10" algn="l" defTabSz="9143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763" algn="l" defTabSz="9143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915" algn="l" defTabSz="9143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68" algn="l" defTabSz="9143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220" algn="l" defTabSz="9143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hidden="1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7310"/>
            <a:ext cx="12192000" cy="68566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47487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6" r:id="rId2"/>
    <p:sldLayoutId id="2147483677" r:id="rId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a-D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0A31CA3-34D4-4DDA-88CA-424F026AC8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da-DK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03FB798-5EF3-4E81-AEDC-93B9A998B2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a-DK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4089772-F14F-4DE5-B95A-4E424B6C64A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948099-7A51-4C76-9A41-C1A5B8CE2714}" type="datetimeFigureOut">
              <a:rPr lang="da-DK" smtClean="0"/>
              <a:t>26-05-2026</a:t>
            </a:fld>
            <a:endParaRPr lang="da-D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075A6BF-2374-44A7-8942-7F779A0EF71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a-D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022676-034F-4320-BF46-9896794704B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B9B6F3-7418-478E-9226-812280776668}" type="slidenum">
              <a:rPr lang="da-DK" smtClean="0"/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0110218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a-D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hidden="1"/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7310"/>
            <a:ext cx="12192000" cy="68566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57702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3" r:id="rId1"/>
    <p:sldLayoutId id="2147483704" r:id="rId2"/>
    <p:sldLayoutId id="2147483705" r:id="rId3"/>
    <p:sldLayoutId id="2147483706" r:id="rId4"/>
    <p:sldLayoutId id="2147483707" r:id="rId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a-D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gif"/><Relationship Id="rId4" Type="http://schemas.openxmlformats.org/officeDocument/2006/relationships/image" Target="../media/image14.gi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wmf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png"/><Relationship Id="rId4" Type="http://schemas.openxmlformats.org/officeDocument/2006/relationships/image" Target="../media/image8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jpeg"/><Relationship Id="rId3" Type="http://schemas.openxmlformats.org/officeDocument/2006/relationships/image" Target="../media/image20.jpeg"/><Relationship Id="rId7" Type="http://schemas.openxmlformats.org/officeDocument/2006/relationships/image" Target="../media/image28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7.jpe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4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9.xml"/><Relationship Id="rId6" Type="http://schemas.openxmlformats.org/officeDocument/2006/relationships/image" Target="../media/image35.png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9.xml"/><Relationship Id="rId4" Type="http://schemas.openxmlformats.org/officeDocument/2006/relationships/image" Target="../media/image3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18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18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emf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41.emf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33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emf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emf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emf"/><Relationship Id="rId2" Type="http://schemas.openxmlformats.org/officeDocument/2006/relationships/image" Target="../media/image45.e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7.emf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emf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emf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9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w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Stellar Observations Network Group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-19464"/>
            <a:ext cx="12207673" cy="56031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kstfelt 1"/>
          <p:cNvSpPr txBox="1"/>
          <p:nvPr/>
        </p:nvSpPr>
        <p:spPr>
          <a:xfrm>
            <a:off x="2994125" y="409169"/>
            <a:ext cx="6203750" cy="54476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4400" dirty="0">
                <a:solidFill>
                  <a:schemeClr val="bg1"/>
                </a:solidFill>
              </a:rPr>
              <a:t>Looking inside stars:</a:t>
            </a:r>
          </a:p>
          <a:p>
            <a:pPr algn="ctr"/>
            <a:r>
              <a:rPr lang="en-GB" sz="3200" dirty="0">
                <a:solidFill>
                  <a:schemeClr val="bg1"/>
                </a:solidFill>
              </a:rPr>
              <a:t>Asteroseismology of solar-type stars</a:t>
            </a:r>
          </a:p>
          <a:p>
            <a:pPr algn="ctr"/>
            <a:endParaRPr lang="en-GB" sz="3600" dirty="0">
              <a:solidFill>
                <a:schemeClr val="bg1"/>
              </a:solidFill>
            </a:endParaRPr>
          </a:p>
          <a:p>
            <a:pPr algn="ctr"/>
            <a:endParaRPr lang="en-GB" sz="3600" dirty="0">
              <a:solidFill>
                <a:schemeClr val="bg1"/>
              </a:solidFill>
            </a:endParaRPr>
          </a:p>
          <a:p>
            <a:pPr algn="ctr"/>
            <a:endParaRPr lang="en-GB" sz="3600" dirty="0">
              <a:solidFill>
                <a:schemeClr val="bg1"/>
              </a:solidFill>
            </a:endParaRPr>
          </a:p>
          <a:p>
            <a:pPr algn="ctr"/>
            <a:endParaRPr lang="en-GB" sz="3600" dirty="0">
              <a:solidFill>
                <a:schemeClr val="bg1"/>
              </a:solidFill>
            </a:endParaRPr>
          </a:p>
          <a:p>
            <a:pPr algn="ctr"/>
            <a:endParaRPr lang="en-GB" sz="3600" dirty="0">
              <a:solidFill>
                <a:schemeClr val="bg1"/>
              </a:solidFill>
            </a:endParaRPr>
          </a:p>
          <a:p>
            <a:pPr algn="ctr"/>
            <a:endParaRPr lang="en-GB" sz="3600" dirty="0">
              <a:solidFill>
                <a:schemeClr val="bg1"/>
              </a:solidFill>
            </a:endParaRPr>
          </a:p>
          <a:p>
            <a:pPr algn="ctr"/>
            <a:r>
              <a:rPr lang="en-GB" sz="2800" dirty="0">
                <a:solidFill>
                  <a:schemeClr val="bg1"/>
                </a:solidFill>
              </a:rPr>
              <a:t>Hans Kjeldsen</a:t>
            </a:r>
          </a:p>
          <a:p>
            <a:pPr algn="ctr"/>
            <a:r>
              <a:rPr lang="en-GB" sz="2800" dirty="0">
                <a:solidFill>
                  <a:schemeClr val="bg1"/>
                </a:solidFill>
              </a:rPr>
              <a:t>Aarhus University, Denmark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0B6CDBDC-275D-7B6F-1259-7B500FFE8846}"/>
              </a:ext>
            </a:extLst>
          </p:cNvPr>
          <p:cNvSpPr/>
          <p:nvPr/>
        </p:nvSpPr>
        <p:spPr>
          <a:xfrm>
            <a:off x="-546652" y="5098774"/>
            <a:ext cx="2792895" cy="6858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K" dirty="0"/>
          </a:p>
        </p:txBody>
      </p:sp>
    </p:spTree>
    <p:extLst>
      <p:ext uri="{BB962C8B-B14F-4D97-AF65-F5344CB8AC3E}">
        <p14:creationId xmlns:p14="http://schemas.microsoft.com/office/powerpoint/2010/main" val="23614062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41469EAA-6BB5-49CD-9C0A-FB4977A9B8A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3611" y="0"/>
            <a:ext cx="11504777" cy="685800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ECBBAE0D-BD18-4428-8983-D5E2964722A3}"/>
              </a:ext>
            </a:extLst>
          </p:cNvPr>
          <p:cNvSpPr txBox="1"/>
          <p:nvPr/>
        </p:nvSpPr>
        <p:spPr>
          <a:xfrm>
            <a:off x="2775856" y="5166249"/>
            <a:ext cx="74414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2400" b="1" dirty="0">
                <a:solidFill>
                  <a:srgbClr val="FF0000"/>
                </a:solidFill>
              </a:rPr>
              <a:t>3                               3                               3                               3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5279DA9-9E71-4D70-AA0F-A7A3AC5EA457}"/>
              </a:ext>
            </a:extLst>
          </p:cNvPr>
          <p:cNvSpPr txBox="1"/>
          <p:nvPr/>
        </p:nvSpPr>
        <p:spPr>
          <a:xfrm>
            <a:off x="3065593" y="4355476"/>
            <a:ext cx="721704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2400" b="1" dirty="0">
                <a:solidFill>
                  <a:srgbClr val="FF0000"/>
                </a:solidFill>
              </a:rPr>
              <a:t>1                               1                               1                               1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0311B43-B578-4F58-8BD5-24ED311B8A98}"/>
              </a:ext>
            </a:extLst>
          </p:cNvPr>
          <p:cNvSpPr txBox="1"/>
          <p:nvPr/>
        </p:nvSpPr>
        <p:spPr>
          <a:xfrm>
            <a:off x="4278085" y="3720543"/>
            <a:ext cx="609654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2400" b="1" dirty="0">
                <a:solidFill>
                  <a:srgbClr val="FF0000"/>
                </a:solidFill>
              </a:rPr>
              <a:t>0                               0                               0               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A0AEC4E-E0C1-4AB1-B387-A8F76B3CEEC6}"/>
              </a:ext>
            </a:extLst>
          </p:cNvPr>
          <p:cNvSpPr txBox="1"/>
          <p:nvPr/>
        </p:nvSpPr>
        <p:spPr>
          <a:xfrm>
            <a:off x="4099004" y="4104753"/>
            <a:ext cx="609654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2400" b="1" dirty="0">
                <a:solidFill>
                  <a:srgbClr val="FF0000"/>
                </a:solidFill>
              </a:rPr>
              <a:t>2                               2                               2               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9FED1DB-8689-48FD-8A24-7AC1FEF55789}"/>
              </a:ext>
            </a:extLst>
          </p:cNvPr>
          <p:cNvSpPr txBox="1"/>
          <p:nvPr/>
        </p:nvSpPr>
        <p:spPr>
          <a:xfrm>
            <a:off x="2457767" y="782591"/>
            <a:ext cx="18916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2400" b="1" dirty="0">
                <a:solidFill>
                  <a:srgbClr val="FF0000"/>
                </a:solidFill>
              </a:rPr>
              <a:t>Mode </a:t>
            </a:r>
            <a:r>
              <a:rPr lang="da-DK" sz="2400" b="1" dirty="0" err="1">
                <a:solidFill>
                  <a:srgbClr val="FF0000"/>
                </a:solidFill>
              </a:rPr>
              <a:t>degree</a:t>
            </a:r>
            <a:endParaRPr lang="da-DK" sz="2400" b="1" dirty="0">
              <a:solidFill>
                <a:srgbClr val="FF0000"/>
              </a:solidFill>
            </a:endParaRPr>
          </a:p>
        </p:txBody>
      </p:sp>
      <p:pic>
        <p:nvPicPr>
          <p:cNvPr id="10" name="Picture 2" descr="l1m0">
            <a:extLst>
              <a:ext uri="{FF2B5EF4-FFF2-40B4-BE49-F238E27FC236}">
                <a16:creationId xmlns:a16="http://schemas.microsoft.com/office/drawing/2014/main" id="{2A777517-DDF3-49C1-A03A-A375CA2D478E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74870" y="1371600"/>
            <a:ext cx="2052000" cy="205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775B29A1-08B9-4FDF-A910-A457B3B71B1F}"/>
              </a:ext>
            </a:extLst>
          </p:cNvPr>
          <p:cNvCxnSpPr>
            <a:cxnSpLocks/>
          </p:cNvCxnSpPr>
          <p:nvPr/>
        </p:nvCxnSpPr>
        <p:spPr>
          <a:xfrm flipV="1">
            <a:off x="3222171" y="2976466"/>
            <a:ext cx="181399" cy="744077"/>
          </a:xfrm>
          <a:prstGeom prst="straightConnector1">
            <a:avLst/>
          </a:prstGeom>
          <a:ln w="76200"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pic>
        <p:nvPicPr>
          <p:cNvPr id="13" name="Picture 3" descr="l2m1">
            <a:extLst>
              <a:ext uri="{FF2B5EF4-FFF2-40B4-BE49-F238E27FC236}">
                <a16:creationId xmlns:a16="http://schemas.microsoft.com/office/drawing/2014/main" id="{20F99545-6C9D-4BFA-9458-C60CEB2E120D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6172" y="1371600"/>
            <a:ext cx="2052000" cy="205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58FB02E5-3265-4EF5-91A4-EE1829BBF85F}"/>
              </a:ext>
            </a:extLst>
          </p:cNvPr>
          <p:cNvCxnSpPr>
            <a:cxnSpLocks/>
          </p:cNvCxnSpPr>
          <p:nvPr/>
        </p:nvCxnSpPr>
        <p:spPr>
          <a:xfrm flipV="1">
            <a:off x="4278085" y="3173951"/>
            <a:ext cx="1066801" cy="1817745"/>
          </a:xfrm>
          <a:prstGeom prst="straightConnector1">
            <a:avLst/>
          </a:prstGeom>
          <a:ln w="76200"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pic>
        <p:nvPicPr>
          <p:cNvPr id="16" name="Picture 4" descr="l3m1">
            <a:extLst>
              <a:ext uri="{FF2B5EF4-FFF2-40B4-BE49-F238E27FC236}">
                <a16:creationId xmlns:a16="http://schemas.microsoft.com/office/drawing/2014/main" id="{082121E0-4A69-4DE1-8997-AF668A48DF06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17474" y="1371600"/>
            <a:ext cx="2052000" cy="205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5EC0A26A-036A-41F3-8754-78665B8E03B7}"/>
              </a:ext>
            </a:extLst>
          </p:cNvPr>
          <p:cNvCxnSpPr>
            <a:cxnSpLocks/>
          </p:cNvCxnSpPr>
          <p:nvPr/>
        </p:nvCxnSpPr>
        <p:spPr>
          <a:xfrm flipV="1">
            <a:off x="7529835" y="3254829"/>
            <a:ext cx="142852" cy="1836252"/>
          </a:xfrm>
          <a:prstGeom prst="straightConnector1">
            <a:avLst/>
          </a:prstGeom>
          <a:ln w="76200"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6296984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41469EAA-6BB5-49CD-9C0A-FB4977A9B8A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3611" y="0"/>
            <a:ext cx="11504777" cy="685800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ECBBAE0D-BD18-4428-8983-D5E2964722A3}"/>
              </a:ext>
            </a:extLst>
          </p:cNvPr>
          <p:cNvSpPr txBox="1"/>
          <p:nvPr/>
        </p:nvSpPr>
        <p:spPr>
          <a:xfrm>
            <a:off x="3990147" y="3691935"/>
            <a:ext cx="504657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2400" b="1" dirty="0">
                <a:solidFill>
                  <a:srgbClr val="0070C0"/>
                </a:solidFill>
              </a:rPr>
              <a:t>17                            18                             19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A0AEC4E-E0C1-4AB1-B387-A8F76B3CEEC6}"/>
              </a:ext>
            </a:extLst>
          </p:cNvPr>
          <p:cNvSpPr txBox="1"/>
          <p:nvPr/>
        </p:nvSpPr>
        <p:spPr>
          <a:xfrm>
            <a:off x="4099004" y="4104753"/>
            <a:ext cx="609654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2400" b="1" dirty="0">
                <a:solidFill>
                  <a:srgbClr val="FF0000"/>
                </a:solidFill>
              </a:rPr>
              <a:t>2                               2                               2               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9FED1DB-8689-48FD-8A24-7AC1FEF55789}"/>
              </a:ext>
            </a:extLst>
          </p:cNvPr>
          <p:cNvSpPr txBox="1"/>
          <p:nvPr/>
        </p:nvSpPr>
        <p:spPr>
          <a:xfrm>
            <a:off x="2457767" y="782591"/>
            <a:ext cx="174701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2400" b="1" dirty="0">
                <a:solidFill>
                  <a:srgbClr val="FF0000"/>
                </a:solidFill>
              </a:rPr>
              <a:t>Radial </a:t>
            </a:r>
            <a:r>
              <a:rPr lang="da-DK" sz="2400" b="1" dirty="0" err="1">
                <a:solidFill>
                  <a:srgbClr val="FF0000"/>
                </a:solidFill>
              </a:rPr>
              <a:t>order</a:t>
            </a:r>
            <a:endParaRPr lang="da-DK" sz="2400" b="1" dirty="0">
              <a:solidFill>
                <a:srgbClr val="FF0000"/>
              </a:solidFill>
            </a:endParaRPr>
          </a:p>
        </p:txBody>
      </p:sp>
      <p:pic>
        <p:nvPicPr>
          <p:cNvPr id="15" name="Picture 3" descr="red">
            <a:extLst>
              <a:ext uri="{FF2B5EF4-FFF2-40B4-BE49-F238E27FC236}">
                <a16:creationId xmlns:a16="http://schemas.microsoft.com/office/drawing/2014/main" id="{E8692EC2-E946-4255-8D65-A4D85D3388A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8530" y="613353"/>
            <a:ext cx="3180584" cy="3078582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BD83C9DE-AC09-43BE-8D5C-2D15203A0554}"/>
              </a:ext>
            </a:extLst>
          </p:cNvPr>
          <p:cNvCxnSpPr>
            <a:cxnSpLocks/>
          </p:cNvCxnSpPr>
          <p:nvPr/>
        </p:nvCxnSpPr>
        <p:spPr>
          <a:xfrm>
            <a:off x="4321631" y="4876801"/>
            <a:ext cx="2166257" cy="0"/>
          </a:xfrm>
          <a:prstGeom prst="straightConnector1">
            <a:avLst/>
          </a:prstGeom>
          <a:ln w="57150">
            <a:headEnd type="triangle"/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65234863-FA6C-40A0-AE0E-54269CBCEE0E}"/>
              </a:ext>
            </a:extLst>
          </p:cNvPr>
          <p:cNvCxnSpPr>
            <a:cxnSpLocks/>
          </p:cNvCxnSpPr>
          <p:nvPr/>
        </p:nvCxnSpPr>
        <p:spPr>
          <a:xfrm>
            <a:off x="6607630" y="4876801"/>
            <a:ext cx="2166257" cy="0"/>
          </a:xfrm>
          <a:prstGeom prst="straightConnector1">
            <a:avLst/>
          </a:prstGeom>
          <a:ln w="57150">
            <a:headEnd type="triangle"/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5DC7881B-E265-4203-A892-E66157A86F55}"/>
              </a:ext>
            </a:extLst>
          </p:cNvPr>
          <p:cNvSpPr txBox="1"/>
          <p:nvPr/>
        </p:nvSpPr>
        <p:spPr>
          <a:xfrm>
            <a:off x="4985320" y="4417772"/>
            <a:ext cx="120898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2400" b="1" dirty="0">
                <a:solidFill>
                  <a:srgbClr val="0070C0"/>
                </a:solidFill>
              </a:rPr>
              <a:t>135 µHz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17373A66-A718-4C65-A9F0-6B8CA140FB02}"/>
              </a:ext>
            </a:extLst>
          </p:cNvPr>
          <p:cNvSpPr txBox="1"/>
          <p:nvPr/>
        </p:nvSpPr>
        <p:spPr>
          <a:xfrm>
            <a:off x="7201703" y="4415136"/>
            <a:ext cx="120898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2400" b="1" dirty="0">
                <a:solidFill>
                  <a:srgbClr val="0070C0"/>
                </a:solidFill>
              </a:rPr>
              <a:t>135 µHz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14EC871A-6A7B-46A8-B77C-2995CFC0AF9A}"/>
              </a:ext>
            </a:extLst>
          </p:cNvPr>
          <p:cNvCxnSpPr/>
          <p:nvPr/>
        </p:nvCxnSpPr>
        <p:spPr>
          <a:xfrm flipV="1">
            <a:off x="6071754" y="1706251"/>
            <a:ext cx="1414809" cy="443060"/>
          </a:xfrm>
          <a:prstGeom prst="line">
            <a:avLst/>
          </a:prstGeom>
          <a:ln w="381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2870075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44B622C7-604C-499C-A64C-3EC6580DC00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86" y="0"/>
            <a:ext cx="8566312" cy="68580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D2ABA004-C581-4413-A863-555DDA9AFCC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26021" y="1984150"/>
            <a:ext cx="4099239" cy="244355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E013395E-4E7F-403D-A037-C402C746D639}"/>
              </a:ext>
            </a:extLst>
          </p:cNvPr>
          <p:cNvCxnSpPr>
            <a:cxnSpLocks/>
          </p:cNvCxnSpPr>
          <p:nvPr/>
        </p:nvCxnSpPr>
        <p:spPr>
          <a:xfrm flipH="1" flipV="1">
            <a:off x="4201887" y="3124201"/>
            <a:ext cx="4855027" cy="707570"/>
          </a:xfrm>
          <a:prstGeom prst="straightConnector1">
            <a:avLst/>
          </a:prstGeom>
          <a:ln w="28575"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F1C012A0-E0B6-44D6-8612-B4CEA4AACFED}"/>
              </a:ext>
            </a:extLst>
          </p:cNvPr>
          <p:cNvCxnSpPr>
            <a:cxnSpLocks/>
          </p:cNvCxnSpPr>
          <p:nvPr/>
        </p:nvCxnSpPr>
        <p:spPr>
          <a:xfrm flipH="1" flipV="1">
            <a:off x="4201889" y="2971802"/>
            <a:ext cx="5682340" cy="664027"/>
          </a:xfrm>
          <a:prstGeom prst="straightConnector1">
            <a:avLst/>
          </a:prstGeom>
          <a:ln w="28575"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4F9000CC-C9ED-48A7-93D6-241681FC294E}"/>
              </a:ext>
            </a:extLst>
          </p:cNvPr>
          <p:cNvCxnSpPr>
            <a:cxnSpLocks/>
          </p:cNvCxnSpPr>
          <p:nvPr/>
        </p:nvCxnSpPr>
        <p:spPr>
          <a:xfrm flipH="1" flipV="1">
            <a:off x="4218145" y="2813960"/>
            <a:ext cx="6460741" cy="391968"/>
          </a:xfrm>
          <a:prstGeom prst="straightConnector1">
            <a:avLst/>
          </a:prstGeom>
          <a:ln w="28575"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5A9602FA-094A-4C9E-B835-8B953659EF6C}"/>
              </a:ext>
            </a:extLst>
          </p:cNvPr>
          <p:cNvSpPr txBox="1"/>
          <p:nvPr/>
        </p:nvSpPr>
        <p:spPr>
          <a:xfrm>
            <a:off x="3875314" y="999245"/>
            <a:ext cx="363272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2400" b="1" dirty="0">
                <a:solidFill>
                  <a:srgbClr val="FF0000"/>
                </a:solidFill>
              </a:rPr>
              <a:t>2    0                              3       1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3A539294-D3E9-4E84-A666-2AF98E5CADBD}"/>
              </a:ext>
            </a:extLst>
          </p:cNvPr>
          <p:cNvSpPr txBox="1"/>
          <p:nvPr/>
        </p:nvSpPr>
        <p:spPr>
          <a:xfrm>
            <a:off x="3711285" y="1701461"/>
            <a:ext cx="444352" cy="22467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2000" b="1" dirty="0">
                <a:solidFill>
                  <a:srgbClr val="FF0000"/>
                </a:solidFill>
              </a:rPr>
              <a:t>26</a:t>
            </a:r>
          </a:p>
          <a:p>
            <a:r>
              <a:rPr lang="da-DK" sz="2000" b="1" dirty="0">
                <a:solidFill>
                  <a:srgbClr val="FF0000"/>
                </a:solidFill>
              </a:rPr>
              <a:t>24</a:t>
            </a:r>
          </a:p>
          <a:p>
            <a:r>
              <a:rPr lang="da-DK" sz="2000" b="1" dirty="0">
                <a:solidFill>
                  <a:srgbClr val="FF0000"/>
                </a:solidFill>
              </a:rPr>
              <a:t>22</a:t>
            </a:r>
          </a:p>
          <a:p>
            <a:r>
              <a:rPr lang="da-DK" sz="2000" b="1" dirty="0">
                <a:solidFill>
                  <a:srgbClr val="FF0000"/>
                </a:solidFill>
              </a:rPr>
              <a:t>20</a:t>
            </a:r>
          </a:p>
          <a:p>
            <a:r>
              <a:rPr lang="da-DK" sz="2000" b="1" dirty="0">
                <a:solidFill>
                  <a:srgbClr val="FF0000"/>
                </a:solidFill>
              </a:rPr>
              <a:t>18</a:t>
            </a:r>
          </a:p>
          <a:p>
            <a:r>
              <a:rPr lang="da-DK" sz="2000" b="1" dirty="0">
                <a:solidFill>
                  <a:srgbClr val="FF0000"/>
                </a:solidFill>
              </a:rPr>
              <a:t>16</a:t>
            </a:r>
          </a:p>
          <a:p>
            <a:r>
              <a:rPr lang="da-DK" sz="2000" b="1" dirty="0">
                <a:solidFill>
                  <a:srgbClr val="FF0000"/>
                </a:solidFill>
              </a:rPr>
              <a:t>14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0EBCD55-48E0-49B4-8752-1075ACDCB1A5}"/>
              </a:ext>
            </a:extLst>
          </p:cNvPr>
          <p:cNvSpPr txBox="1"/>
          <p:nvPr/>
        </p:nvSpPr>
        <p:spPr>
          <a:xfrm>
            <a:off x="8675170" y="4655802"/>
            <a:ext cx="2201244" cy="20621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3200" dirty="0"/>
              <a:t>135 µHz</a:t>
            </a:r>
          </a:p>
          <a:p>
            <a:r>
              <a:rPr lang="da-DK" sz="3200" dirty="0"/>
              <a:t>1.00 M(</a:t>
            </a:r>
            <a:r>
              <a:rPr lang="da-DK" sz="3200" dirty="0" err="1"/>
              <a:t>sun</a:t>
            </a:r>
            <a:r>
              <a:rPr lang="da-DK" sz="3200" dirty="0"/>
              <a:t>)</a:t>
            </a:r>
          </a:p>
          <a:p>
            <a:r>
              <a:rPr lang="da-DK" sz="3200" dirty="0"/>
              <a:t>1.00 R(</a:t>
            </a:r>
            <a:r>
              <a:rPr lang="da-DK" sz="3200" dirty="0" err="1"/>
              <a:t>sun</a:t>
            </a:r>
            <a:r>
              <a:rPr lang="da-DK" sz="3200" dirty="0"/>
              <a:t>)</a:t>
            </a:r>
          </a:p>
          <a:p>
            <a:r>
              <a:rPr lang="da-DK" sz="3200" dirty="0"/>
              <a:t>4.6 </a:t>
            </a:r>
            <a:r>
              <a:rPr lang="da-DK" sz="3200" dirty="0" err="1"/>
              <a:t>Gyr</a:t>
            </a:r>
            <a:endParaRPr lang="da-DK" sz="3200" dirty="0"/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BD158DF9-D5AA-4B76-927D-F9B0AB0F138C}"/>
              </a:ext>
            </a:extLst>
          </p:cNvPr>
          <p:cNvCxnSpPr>
            <a:cxnSpLocks/>
          </p:cNvCxnSpPr>
          <p:nvPr/>
        </p:nvCxnSpPr>
        <p:spPr>
          <a:xfrm>
            <a:off x="3711285" y="4082144"/>
            <a:ext cx="620483" cy="0"/>
          </a:xfrm>
          <a:prstGeom prst="straightConnector1">
            <a:avLst/>
          </a:prstGeom>
          <a:ln w="57150">
            <a:headEnd type="triangle"/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BBCA207A-37F4-421A-8512-F076B66C6F9E}"/>
              </a:ext>
            </a:extLst>
          </p:cNvPr>
          <p:cNvCxnSpPr>
            <a:cxnSpLocks/>
          </p:cNvCxnSpPr>
          <p:nvPr/>
        </p:nvCxnSpPr>
        <p:spPr>
          <a:xfrm>
            <a:off x="6096000" y="4082144"/>
            <a:ext cx="881743" cy="0"/>
          </a:xfrm>
          <a:prstGeom prst="straightConnector1">
            <a:avLst/>
          </a:prstGeom>
          <a:ln w="57150">
            <a:headEnd type="triangle"/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D43AB46A-9FCD-4D11-878B-8333A9801B2D}"/>
              </a:ext>
            </a:extLst>
          </p:cNvPr>
          <p:cNvSpPr txBox="1"/>
          <p:nvPr/>
        </p:nvSpPr>
        <p:spPr>
          <a:xfrm rot="16200000">
            <a:off x="2376111" y="2583127"/>
            <a:ext cx="174701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2400" b="1" dirty="0">
                <a:solidFill>
                  <a:srgbClr val="FF0000"/>
                </a:solidFill>
              </a:rPr>
              <a:t>Radial </a:t>
            </a:r>
            <a:r>
              <a:rPr lang="da-DK" sz="2400" b="1" dirty="0" err="1">
                <a:solidFill>
                  <a:srgbClr val="FF0000"/>
                </a:solidFill>
              </a:rPr>
              <a:t>order</a:t>
            </a:r>
            <a:endParaRPr lang="da-DK" sz="2400" b="1" dirty="0">
              <a:solidFill>
                <a:srgbClr val="FF0000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11ED7F4-D329-44D3-A795-3F6E9168B2C5}"/>
              </a:ext>
            </a:extLst>
          </p:cNvPr>
          <p:cNvSpPr txBox="1"/>
          <p:nvPr/>
        </p:nvSpPr>
        <p:spPr>
          <a:xfrm>
            <a:off x="4589600" y="458659"/>
            <a:ext cx="18916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2400" b="1" dirty="0">
                <a:solidFill>
                  <a:srgbClr val="FF0000"/>
                </a:solidFill>
              </a:rPr>
              <a:t>Mode </a:t>
            </a:r>
            <a:r>
              <a:rPr lang="da-DK" sz="2400" b="1" dirty="0" err="1">
                <a:solidFill>
                  <a:srgbClr val="FF0000"/>
                </a:solidFill>
              </a:rPr>
              <a:t>degree</a:t>
            </a:r>
            <a:endParaRPr lang="da-DK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271783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44B622C7-604C-499C-A64C-3EC6580DC00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86" y="0"/>
            <a:ext cx="8566312" cy="6858000"/>
          </a:xfrm>
          <a:prstGeom prst="rect">
            <a:avLst/>
          </a:prstGeom>
        </p:spPr>
      </p:pic>
      <p:sp>
        <p:nvSpPr>
          <p:cNvPr id="6" name="Freeform: Shape 5">
            <a:extLst>
              <a:ext uri="{FF2B5EF4-FFF2-40B4-BE49-F238E27FC236}">
                <a16:creationId xmlns:a16="http://schemas.microsoft.com/office/drawing/2014/main" id="{4A268C79-344D-421C-B817-47761903A071}"/>
              </a:ext>
            </a:extLst>
          </p:cNvPr>
          <p:cNvSpPr/>
          <p:nvPr/>
        </p:nvSpPr>
        <p:spPr>
          <a:xfrm>
            <a:off x="3156857" y="359229"/>
            <a:ext cx="2090057" cy="4626428"/>
          </a:xfrm>
          <a:custGeom>
            <a:avLst/>
            <a:gdLst>
              <a:gd name="connsiteX0" fmla="*/ 2090057 w 2090057"/>
              <a:gd name="connsiteY0" fmla="*/ 0 h 4626428"/>
              <a:gd name="connsiteX1" fmla="*/ 1197429 w 2090057"/>
              <a:gd name="connsiteY1" fmla="*/ 1164771 h 4626428"/>
              <a:gd name="connsiteX2" fmla="*/ 968829 w 2090057"/>
              <a:gd name="connsiteY2" fmla="*/ 2122714 h 4626428"/>
              <a:gd name="connsiteX3" fmla="*/ 1023257 w 2090057"/>
              <a:gd name="connsiteY3" fmla="*/ 2797628 h 4626428"/>
              <a:gd name="connsiteX4" fmla="*/ 1186543 w 2090057"/>
              <a:gd name="connsiteY4" fmla="*/ 3233057 h 4626428"/>
              <a:gd name="connsiteX5" fmla="*/ 1164772 w 2090057"/>
              <a:gd name="connsiteY5" fmla="*/ 3755571 h 4626428"/>
              <a:gd name="connsiteX6" fmla="*/ 740229 w 2090057"/>
              <a:gd name="connsiteY6" fmla="*/ 4278085 h 4626428"/>
              <a:gd name="connsiteX7" fmla="*/ 0 w 2090057"/>
              <a:gd name="connsiteY7" fmla="*/ 4626428 h 46264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090057" h="4626428">
                <a:moveTo>
                  <a:pt x="2090057" y="0"/>
                </a:moveTo>
                <a:cubicBezTo>
                  <a:pt x="1737178" y="405492"/>
                  <a:pt x="1384300" y="810985"/>
                  <a:pt x="1197429" y="1164771"/>
                </a:cubicBezTo>
                <a:cubicBezTo>
                  <a:pt x="1010558" y="1518557"/>
                  <a:pt x="997858" y="1850571"/>
                  <a:pt x="968829" y="2122714"/>
                </a:cubicBezTo>
                <a:cubicBezTo>
                  <a:pt x="939800" y="2394857"/>
                  <a:pt x="986971" y="2612571"/>
                  <a:pt x="1023257" y="2797628"/>
                </a:cubicBezTo>
                <a:cubicBezTo>
                  <a:pt x="1059543" y="2982685"/>
                  <a:pt x="1162957" y="3073400"/>
                  <a:pt x="1186543" y="3233057"/>
                </a:cubicBezTo>
                <a:cubicBezTo>
                  <a:pt x="1210129" y="3392714"/>
                  <a:pt x="1239158" y="3581400"/>
                  <a:pt x="1164772" y="3755571"/>
                </a:cubicBezTo>
                <a:cubicBezTo>
                  <a:pt x="1090386" y="3929742"/>
                  <a:pt x="934358" y="4132942"/>
                  <a:pt x="740229" y="4278085"/>
                </a:cubicBezTo>
                <a:cubicBezTo>
                  <a:pt x="546100" y="4423228"/>
                  <a:pt x="273050" y="4524828"/>
                  <a:pt x="0" y="4626428"/>
                </a:cubicBezTo>
              </a:path>
            </a:pathLst>
          </a:cu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 dirty="0"/>
          </a:p>
        </p:txBody>
      </p:sp>
      <p:pic>
        <p:nvPicPr>
          <p:cNvPr id="2050" name="Picture 2" descr="Fig. 2">
            <a:extLst>
              <a:ext uri="{FF2B5EF4-FFF2-40B4-BE49-F238E27FC236}">
                <a16:creationId xmlns:a16="http://schemas.microsoft.com/office/drawing/2014/main" id="{AAFC47E7-26BF-45F4-83A8-CC520DDAB10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153"/>
          <a:stretch/>
        </p:blipFill>
        <p:spPr bwMode="auto">
          <a:xfrm>
            <a:off x="7892142" y="635453"/>
            <a:ext cx="4136572" cy="40609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BB0FAAFA-AB6A-46E8-9BEE-829D138D62B6}"/>
              </a:ext>
            </a:extLst>
          </p:cNvPr>
          <p:cNvSpPr txBox="1"/>
          <p:nvPr/>
        </p:nvSpPr>
        <p:spPr>
          <a:xfrm>
            <a:off x="8664284" y="4917064"/>
            <a:ext cx="2201244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3200" dirty="0"/>
              <a:t>135 µHz</a:t>
            </a:r>
          </a:p>
          <a:p>
            <a:r>
              <a:rPr lang="da-DK" sz="3200" dirty="0"/>
              <a:t>1.00 M(</a:t>
            </a:r>
            <a:r>
              <a:rPr lang="da-DK" sz="3200" dirty="0" err="1"/>
              <a:t>sun</a:t>
            </a:r>
            <a:r>
              <a:rPr lang="da-DK" sz="3200" dirty="0"/>
              <a:t>)</a:t>
            </a:r>
          </a:p>
          <a:p>
            <a:r>
              <a:rPr lang="da-DK" sz="3200" dirty="0"/>
              <a:t>1.00 R(</a:t>
            </a:r>
            <a:r>
              <a:rPr lang="da-DK" sz="3200" dirty="0" err="1"/>
              <a:t>sun</a:t>
            </a:r>
            <a:r>
              <a:rPr lang="da-DK" sz="3200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11461953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44B622C7-604C-499C-A64C-3EC6580DC00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86" y="0"/>
            <a:ext cx="8566312" cy="6858000"/>
          </a:xfrm>
          <a:prstGeom prst="rect">
            <a:avLst/>
          </a:prstGeom>
        </p:spPr>
      </p:pic>
      <p:sp>
        <p:nvSpPr>
          <p:cNvPr id="6" name="Freeform: Shape 5">
            <a:extLst>
              <a:ext uri="{FF2B5EF4-FFF2-40B4-BE49-F238E27FC236}">
                <a16:creationId xmlns:a16="http://schemas.microsoft.com/office/drawing/2014/main" id="{4A268C79-344D-421C-B817-47761903A071}"/>
              </a:ext>
            </a:extLst>
          </p:cNvPr>
          <p:cNvSpPr/>
          <p:nvPr/>
        </p:nvSpPr>
        <p:spPr>
          <a:xfrm>
            <a:off x="3156857" y="359229"/>
            <a:ext cx="2090057" cy="4626428"/>
          </a:xfrm>
          <a:custGeom>
            <a:avLst/>
            <a:gdLst>
              <a:gd name="connsiteX0" fmla="*/ 2090057 w 2090057"/>
              <a:gd name="connsiteY0" fmla="*/ 0 h 4626428"/>
              <a:gd name="connsiteX1" fmla="*/ 1197429 w 2090057"/>
              <a:gd name="connsiteY1" fmla="*/ 1164771 h 4626428"/>
              <a:gd name="connsiteX2" fmla="*/ 968829 w 2090057"/>
              <a:gd name="connsiteY2" fmla="*/ 2122714 h 4626428"/>
              <a:gd name="connsiteX3" fmla="*/ 1023257 w 2090057"/>
              <a:gd name="connsiteY3" fmla="*/ 2797628 h 4626428"/>
              <a:gd name="connsiteX4" fmla="*/ 1186543 w 2090057"/>
              <a:gd name="connsiteY4" fmla="*/ 3233057 h 4626428"/>
              <a:gd name="connsiteX5" fmla="*/ 1164772 w 2090057"/>
              <a:gd name="connsiteY5" fmla="*/ 3755571 h 4626428"/>
              <a:gd name="connsiteX6" fmla="*/ 740229 w 2090057"/>
              <a:gd name="connsiteY6" fmla="*/ 4278085 h 4626428"/>
              <a:gd name="connsiteX7" fmla="*/ 0 w 2090057"/>
              <a:gd name="connsiteY7" fmla="*/ 4626428 h 46264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090057" h="4626428">
                <a:moveTo>
                  <a:pt x="2090057" y="0"/>
                </a:moveTo>
                <a:cubicBezTo>
                  <a:pt x="1737178" y="405492"/>
                  <a:pt x="1384300" y="810985"/>
                  <a:pt x="1197429" y="1164771"/>
                </a:cubicBezTo>
                <a:cubicBezTo>
                  <a:pt x="1010558" y="1518557"/>
                  <a:pt x="997858" y="1850571"/>
                  <a:pt x="968829" y="2122714"/>
                </a:cubicBezTo>
                <a:cubicBezTo>
                  <a:pt x="939800" y="2394857"/>
                  <a:pt x="986971" y="2612571"/>
                  <a:pt x="1023257" y="2797628"/>
                </a:cubicBezTo>
                <a:cubicBezTo>
                  <a:pt x="1059543" y="2982685"/>
                  <a:pt x="1162957" y="3073400"/>
                  <a:pt x="1186543" y="3233057"/>
                </a:cubicBezTo>
                <a:cubicBezTo>
                  <a:pt x="1210129" y="3392714"/>
                  <a:pt x="1239158" y="3581400"/>
                  <a:pt x="1164772" y="3755571"/>
                </a:cubicBezTo>
                <a:cubicBezTo>
                  <a:pt x="1090386" y="3929742"/>
                  <a:pt x="934358" y="4132942"/>
                  <a:pt x="740229" y="4278085"/>
                </a:cubicBezTo>
                <a:cubicBezTo>
                  <a:pt x="546100" y="4423228"/>
                  <a:pt x="273050" y="4524828"/>
                  <a:pt x="0" y="4626428"/>
                </a:cubicBezTo>
              </a:path>
            </a:pathLst>
          </a:cu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 dirty="0"/>
          </a:p>
        </p:txBody>
      </p:sp>
      <p:pic>
        <p:nvPicPr>
          <p:cNvPr id="2050" name="Picture 2" descr="Fig. 2">
            <a:extLst>
              <a:ext uri="{FF2B5EF4-FFF2-40B4-BE49-F238E27FC236}">
                <a16:creationId xmlns:a16="http://schemas.microsoft.com/office/drawing/2014/main" id="{AAFC47E7-26BF-45F4-83A8-CC520DDAB10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153"/>
          <a:stretch/>
        </p:blipFill>
        <p:spPr bwMode="auto">
          <a:xfrm>
            <a:off x="7892142" y="635453"/>
            <a:ext cx="4136572" cy="40609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BB0FAAFA-AB6A-46E8-9BEE-829D138D62B6}"/>
              </a:ext>
            </a:extLst>
          </p:cNvPr>
          <p:cNvSpPr txBox="1"/>
          <p:nvPr/>
        </p:nvSpPr>
        <p:spPr>
          <a:xfrm>
            <a:off x="8664284" y="4917064"/>
            <a:ext cx="2201244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3200" dirty="0"/>
              <a:t>135 µHz</a:t>
            </a:r>
          </a:p>
          <a:p>
            <a:r>
              <a:rPr lang="da-DK" sz="3200" dirty="0"/>
              <a:t>1.00 M(</a:t>
            </a:r>
            <a:r>
              <a:rPr lang="da-DK" sz="3200" dirty="0" err="1"/>
              <a:t>sun</a:t>
            </a:r>
            <a:r>
              <a:rPr lang="da-DK" sz="3200" dirty="0"/>
              <a:t>)</a:t>
            </a:r>
          </a:p>
          <a:p>
            <a:r>
              <a:rPr lang="da-DK" sz="3200" dirty="0"/>
              <a:t>1.00 R(</a:t>
            </a:r>
            <a:r>
              <a:rPr lang="da-DK" sz="3200" dirty="0" err="1"/>
              <a:t>sun</a:t>
            </a:r>
            <a:r>
              <a:rPr lang="da-DK" sz="3200" dirty="0"/>
              <a:t>)</a:t>
            </a:r>
          </a:p>
        </p:txBody>
      </p:sp>
      <p:sp>
        <p:nvSpPr>
          <p:cNvPr id="2" name="Arc 1">
            <a:extLst>
              <a:ext uri="{FF2B5EF4-FFF2-40B4-BE49-F238E27FC236}">
                <a16:creationId xmlns:a16="http://schemas.microsoft.com/office/drawing/2014/main" id="{53C1FD53-C566-441D-9A52-5570C46026D1}"/>
              </a:ext>
            </a:extLst>
          </p:cNvPr>
          <p:cNvSpPr>
            <a:spLocks noChangeAspect="1"/>
          </p:cNvSpPr>
          <p:nvPr/>
        </p:nvSpPr>
        <p:spPr>
          <a:xfrm rot="1172021">
            <a:off x="7375399" y="1394443"/>
            <a:ext cx="2556000" cy="2556000"/>
          </a:xfrm>
          <a:prstGeom prst="arc">
            <a:avLst/>
          </a:prstGeom>
          <a:ln w="38100">
            <a:solidFill>
              <a:srgbClr val="0070C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a-DK" dirty="0"/>
          </a:p>
        </p:txBody>
      </p:sp>
      <p:sp>
        <p:nvSpPr>
          <p:cNvPr id="8" name="Arc 7">
            <a:extLst>
              <a:ext uri="{FF2B5EF4-FFF2-40B4-BE49-F238E27FC236}">
                <a16:creationId xmlns:a16="http://schemas.microsoft.com/office/drawing/2014/main" id="{671B21B2-5ED9-416D-B020-90F1F2F7F41C}"/>
              </a:ext>
            </a:extLst>
          </p:cNvPr>
          <p:cNvSpPr>
            <a:spLocks noChangeAspect="1"/>
          </p:cNvSpPr>
          <p:nvPr/>
        </p:nvSpPr>
        <p:spPr>
          <a:xfrm rot="1172021">
            <a:off x="7085748" y="987460"/>
            <a:ext cx="3312000" cy="3312000"/>
          </a:xfrm>
          <a:prstGeom prst="arc">
            <a:avLst/>
          </a:prstGeom>
          <a:ln w="38100">
            <a:solidFill>
              <a:srgbClr val="0070C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a-DK" dirty="0"/>
          </a:p>
        </p:txBody>
      </p:sp>
      <p:sp>
        <p:nvSpPr>
          <p:cNvPr id="9" name="Arc 8">
            <a:extLst>
              <a:ext uri="{FF2B5EF4-FFF2-40B4-BE49-F238E27FC236}">
                <a16:creationId xmlns:a16="http://schemas.microsoft.com/office/drawing/2014/main" id="{4953D74E-2F31-4C4E-BA12-52BACF978AE9}"/>
              </a:ext>
            </a:extLst>
          </p:cNvPr>
          <p:cNvSpPr>
            <a:spLocks noChangeAspect="1"/>
          </p:cNvSpPr>
          <p:nvPr/>
        </p:nvSpPr>
        <p:spPr>
          <a:xfrm rot="1172021">
            <a:off x="6999878" y="908496"/>
            <a:ext cx="3528000" cy="3528000"/>
          </a:xfrm>
          <a:prstGeom prst="arc">
            <a:avLst/>
          </a:prstGeom>
          <a:ln w="38100">
            <a:solidFill>
              <a:srgbClr val="0070C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a-DK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32FB26A-4036-4C48-A965-86AD0784AE15}"/>
              </a:ext>
            </a:extLst>
          </p:cNvPr>
          <p:cNvSpPr txBox="1"/>
          <p:nvPr/>
        </p:nvSpPr>
        <p:spPr>
          <a:xfrm>
            <a:off x="9294925" y="66202"/>
            <a:ext cx="289707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2000" b="1" dirty="0" err="1">
                <a:solidFill>
                  <a:srgbClr val="0070C0"/>
                </a:solidFill>
              </a:rPr>
              <a:t>HeI</a:t>
            </a:r>
            <a:r>
              <a:rPr lang="da-DK" sz="2000" b="1" dirty="0">
                <a:solidFill>
                  <a:srgbClr val="0070C0"/>
                </a:solidFill>
              </a:rPr>
              <a:t> </a:t>
            </a:r>
            <a:r>
              <a:rPr lang="da-DK" sz="2000" b="1" dirty="0">
                <a:solidFill>
                  <a:srgbClr val="0070C0"/>
                </a:solidFill>
                <a:sym typeface="Wingdings" panose="05000000000000000000" pitchFamily="2" charset="2"/>
              </a:rPr>
              <a:t> </a:t>
            </a:r>
            <a:r>
              <a:rPr lang="da-DK" sz="2000" b="1" dirty="0" err="1">
                <a:solidFill>
                  <a:srgbClr val="0070C0"/>
                </a:solidFill>
                <a:sym typeface="Wingdings" panose="05000000000000000000" pitchFamily="2" charset="2"/>
              </a:rPr>
              <a:t>HeII</a:t>
            </a:r>
            <a:endParaRPr lang="da-DK" sz="2000" b="1" dirty="0">
              <a:solidFill>
                <a:srgbClr val="0070C0"/>
              </a:solidFill>
              <a:sym typeface="Wingdings" panose="05000000000000000000" pitchFamily="2" charset="2"/>
            </a:endParaRPr>
          </a:p>
          <a:p>
            <a:r>
              <a:rPr lang="da-DK" sz="2000" b="1" dirty="0" err="1">
                <a:solidFill>
                  <a:srgbClr val="0070C0"/>
                </a:solidFill>
                <a:sym typeface="Wingdings" panose="05000000000000000000" pitchFamily="2" charset="2"/>
              </a:rPr>
              <a:t>HeII</a:t>
            </a:r>
            <a:r>
              <a:rPr lang="da-DK" sz="2000" b="1" dirty="0">
                <a:solidFill>
                  <a:srgbClr val="0070C0"/>
                </a:solidFill>
                <a:sym typeface="Wingdings" panose="05000000000000000000" pitchFamily="2" charset="2"/>
              </a:rPr>
              <a:t>  </a:t>
            </a:r>
            <a:r>
              <a:rPr lang="da-DK" sz="2000" b="1" dirty="0" err="1">
                <a:solidFill>
                  <a:srgbClr val="0070C0"/>
                </a:solidFill>
                <a:sym typeface="Wingdings" panose="05000000000000000000" pitchFamily="2" charset="2"/>
              </a:rPr>
              <a:t>HeIII</a:t>
            </a:r>
            <a:endParaRPr lang="da-DK" sz="2000" b="1" dirty="0">
              <a:solidFill>
                <a:srgbClr val="0070C0"/>
              </a:solidFill>
              <a:sym typeface="Wingdings" panose="05000000000000000000" pitchFamily="2" charset="2"/>
            </a:endParaRPr>
          </a:p>
          <a:p>
            <a:r>
              <a:rPr lang="da-DK" sz="2000" b="1" dirty="0">
                <a:solidFill>
                  <a:srgbClr val="0070C0"/>
                </a:solidFill>
                <a:sym typeface="Wingdings" panose="05000000000000000000" pitchFamily="2" charset="2"/>
              </a:rPr>
              <a:t>Depth of </a:t>
            </a:r>
            <a:r>
              <a:rPr lang="da-DK" sz="2000" b="1" dirty="0" err="1">
                <a:solidFill>
                  <a:srgbClr val="0070C0"/>
                </a:solidFill>
                <a:sym typeface="Wingdings" panose="05000000000000000000" pitchFamily="2" charset="2"/>
              </a:rPr>
              <a:t>convection</a:t>
            </a:r>
            <a:r>
              <a:rPr lang="da-DK" sz="2000" b="1" dirty="0">
                <a:solidFill>
                  <a:srgbClr val="0070C0"/>
                </a:solidFill>
                <a:sym typeface="Wingdings" panose="05000000000000000000" pitchFamily="2" charset="2"/>
              </a:rPr>
              <a:t> zone</a:t>
            </a:r>
            <a:endParaRPr lang="da-DK" sz="20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407796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5">
            <a:extLst>
              <a:ext uri="{FF2B5EF4-FFF2-40B4-BE49-F238E27FC236}">
                <a16:creationId xmlns:a16="http://schemas.microsoft.com/office/drawing/2014/main" id="{270221B7-0094-55E8-4397-77E5C0DE142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75" t="35362" r="56796" b="16701"/>
          <a:stretch>
            <a:fillRect/>
          </a:stretch>
        </p:blipFill>
        <p:spPr bwMode="auto">
          <a:xfrm>
            <a:off x="165835" y="331477"/>
            <a:ext cx="2801983" cy="208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6">
            <a:extLst>
              <a:ext uri="{FF2B5EF4-FFF2-40B4-BE49-F238E27FC236}">
                <a16:creationId xmlns:a16="http://schemas.microsoft.com/office/drawing/2014/main" id="{10AAE4BB-86AA-ECCB-DF4F-6BB2A35BFE4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333" t="4665" r="12845" b="9143"/>
          <a:stretch>
            <a:fillRect/>
          </a:stretch>
        </p:blipFill>
        <p:spPr bwMode="auto">
          <a:xfrm>
            <a:off x="3133653" y="331477"/>
            <a:ext cx="2786116" cy="208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7">
            <a:extLst>
              <a:ext uri="{FF2B5EF4-FFF2-40B4-BE49-F238E27FC236}">
                <a16:creationId xmlns:a16="http://schemas.microsoft.com/office/drawing/2014/main" id="{1CEEF2D4-D13D-2366-0C24-743F213DA6F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098" r="44244" b="10445"/>
          <a:stretch>
            <a:fillRect/>
          </a:stretch>
        </p:blipFill>
        <p:spPr bwMode="auto">
          <a:xfrm>
            <a:off x="6073772" y="331477"/>
            <a:ext cx="2938431" cy="208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5" name="Picture 8">
            <a:extLst>
              <a:ext uri="{FF2B5EF4-FFF2-40B4-BE49-F238E27FC236}">
                <a16:creationId xmlns:a16="http://schemas.microsoft.com/office/drawing/2014/main" id="{F83D60B0-5A60-6CB1-A99D-131506EC0AC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607" t="28125" r="9540" b="5240"/>
          <a:stretch>
            <a:fillRect/>
          </a:stretch>
        </p:blipFill>
        <p:spPr bwMode="auto">
          <a:xfrm>
            <a:off x="9166207" y="331477"/>
            <a:ext cx="2894016" cy="208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5">
            <a:extLst>
              <a:ext uri="{FF2B5EF4-FFF2-40B4-BE49-F238E27FC236}">
                <a16:creationId xmlns:a16="http://schemas.microsoft.com/office/drawing/2014/main" id="{F599039C-27FB-0689-56A8-FFB7E42E2A91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DK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Rectangle 6">
            <a:extLst>
              <a:ext uri="{FF2B5EF4-FFF2-40B4-BE49-F238E27FC236}">
                <a16:creationId xmlns:a16="http://schemas.microsoft.com/office/drawing/2014/main" id="{6E2208DB-1AA9-E80B-DAA4-23B331B00A39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1501775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iberation Serif"/>
                <a:ea typeface="Noto Serif CJK SC"/>
                <a:cs typeface="Lohit Devanagari"/>
              </a:rPr>
              <a:t> 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等线" panose="02010600030101010101" pitchFamily="2" charset="-122"/>
              <a:cs typeface="+mn-cs"/>
            </a:endParaRPr>
          </a:p>
        </p:txBody>
      </p:sp>
      <p:sp>
        <p:nvSpPr>
          <p:cNvPr id="4" name="Rectangle 7">
            <a:extLst>
              <a:ext uri="{FF2B5EF4-FFF2-40B4-BE49-F238E27FC236}">
                <a16:creationId xmlns:a16="http://schemas.microsoft.com/office/drawing/2014/main" id="{7B46CF6D-F9B4-5384-1D40-585794A49366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254635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iberation Serif"/>
                <a:ea typeface="Noto Serif CJK SC"/>
                <a:cs typeface="Lohit Devanagari"/>
              </a:rPr>
              <a:t> 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等线" panose="02010600030101010101" pitchFamily="2" charset="-122"/>
              <a:cs typeface="+mn-cs"/>
            </a:endParaRPr>
          </a:p>
        </p:txBody>
      </p:sp>
      <p:sp>
        <p:nvSpPr>
          <p:cNvPr id="5" name="Rectangle 8">
            <a:extLst>
              <a:ext uri="{FF2B5EF4-FFF2-40B4-BE49-F238E27FC236}">
                <a16:creationId xmlns:a16="http://schemas.microsoft.com/office/drawing/2014/main" id="{9A3EDCB8-DD44-3A67-2B0D-CEB98835CB69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3590925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iberation Serif"/>
                <a:ea typeface="Noto Serif CJK SC"/>
                <a:cs typeface="Lohit Devanagari"/>
              </a:rPr>
              <a:t> 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等线" panose="02010600030101010101" pitchFamily="2" charset="-122"/>
              <a:cs typeface="+mn-cs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BBBD2C3-2459-8A58-A3D2-5DAA6B7D2A5D}"/>
              </a:ext>
            </a:extLst>
          </p:cNvPr>
          <p:cNvSpPr txBox="1"/>
          <p:nvPr/>
        </p:nvSpPr>
        <p:spPr>
          <a:xfrm>
            <a:off x="1133475" y="2419477"/>
            <a:ext cx="102994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0B0004020202020204" pitchFamily="34" charset="0"/>
                <a:ea typeface="+mn-ea"/>
                <a:cs typeface="+mn-cs"/>
              </a:rPr>
              <a:t>China			          USA			             Spain			Australia</a:t>
            </a:r>
            <a:endParaRPr kumimoji="0" lang="en-DK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0B0004020202020204" pitchFamily="34" charset="0"/>
              <a:ea typeface="+mn-ea"/>
              <a:cs typeface="+mn-cs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EDFF039-7513-3AAF-354A-8745FE824DF6}"/>
              </a:ext>
            </a:extLst>
          </p:cNvPr>
          <p:cNvSpPr txBox="1"/>
          <p:nvPr/>
        </p:nvSpPr>
        <p:spPr>
          <a:xfrm>
            <a:off x="682486" y="2925442"/>
            <a:ext cx="11201400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DK" sz="3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The primary aim of SONG (Stellar Observations Network Group)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DK" sz="3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is to collect high-precision RV measurements of oscillating stars</a:t>
            </a:r>
          </a:p>
        </p:txBody>
      </p:sp>
    </p:spTree>
    <p:extLst>
      <p:ext uri="{BB962C8B-B14F-4D97-AF65-F5344CB8AC3E}">
        <p14:creationId xmlns:p14="http://schemas.microsoft.com/office/powerpoint/2010/main" val="165616247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Stellar Observations Network Group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-19464"/>
            <a:ext cx="12207673" cy="56031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5A183298-8261-1E21-BD7B-0595391F7D9D}"/>
              </a:ext>
            </a:extLst>
          </p:cNvPr>
          <p:cNvSpPr/>
          <p:nvPr/>
        </p:nvSpPr>
        <p:spPr>
          <a:xfrm>
            <a:off x="-546652" y="5098774"/>
            <a:ext cx="2792895" cy="6858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K" dirty="0"/>
          </a:p>
        </p:txBody>
      </p:sp>
      <p:sp>
        <p:nvSpPr>
          <p:cNvPr id="2" name="Tekstfelt 1"/>
          <p:cNvSpPr txBox="1"/>
          <p:nvPr/>
        </p:nvSpPr>
        <p:spPr>
          <a:xfrm>
            <a:off x="1509308" y="5273400"/>
            <a:ext cx="918905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4400" dirty="0">
                <a:solidFill>
                  <a:schemeClr val="bg1"/>
                </a:solidFill>
              </a:rPr>
              <a:t>µ </a:t>
            </a:r>
            <a:r>
              <a:rPr lang="en-GB" sz="4400" dirty="0" err="1">
                <a:solidFill>
                  <a:schemeClr val="bg1"/>
                </a:solidFill>
              </a:rPr>
              <a:t>Herculis</a:t>
            </a:r>
            <a:r>
              <a:rPr lang="en-GB" sz="4400" dirty="0">
                <a:solidFill>
                  <a:schemeClr val="bg1"/>
                </a:solidFill>
              </a:rPr>
              <a:t> observed by SONG (Tenerife)</a:t>
            </a:r>
          </a:p>
        </p:txBody>
      </p:sp>
      <p:pic>
        <p:nvPicPr>
          <p:cNvPr id="4" name="Billede 3">
            <a:extLst>
              <a:ext uri="{FF2B5EF4-FFF2-40B4-BE49-F238E27FC236}">
                <a16:creationId xmlns:a16="http://schemas.microsoft.com/office/drawing/2014/main" id="{5E4A2812-8450-216B-1C9C-162142F9F21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0341" y="1274332"/>
            <a:ext cx="5783961" cy="263688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67952891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led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62050" y="0"/>
            <a:ext cx="9810750" cy="68987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738297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led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62050" y="0"/>
            <a:ext cx="9810750" cy="6898766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AE43978B-01FC-4575-AE16-192C3E4F66B4}"/>
              </a:ext>
            </a:extLst>
          </p:cNvPr>
          <p:cNvSpPr txBox="1"/>
          <p:nvPr/>
        </p:nvSpPr>
        <p:spPr>
          <a:xfrm>
            <a:off x="4767942" y="1913514"/>
            <a:ext cx="359906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2400" b="1" dirty="0">
                <a:solidFill>
                  <a:srgbClr val="FF0000"/>
                </a:solidFill>
              </a:rPr>
              <a:t>0       0       0       0       0       0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81AA4C2-51FB-474A-8231-893FF46695A6}"/>
              </a:ext>
            </a:extLst>
          </p:cNvPr>
          <p:cNvSpPr txBox="1"/>
          <p:nvPr/>
        </p:nvSpPr>
        <p:spPr>
          <a:xfrm>
            <a:off x="4680857" y="2240086"/>
            <a:ext cx="359906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2400" b="1" dirty="0">
                <a:solidFill>
                  <a:srgbClr val="FF0000"/>
                </a:solidFill>
              </a:rPr>
              <a:t>2       2       2       2       2       2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829DB5B-DEEB-43D6-A3CD-319D804F9D8F}"/>
              </a:ext>
            </a:extLst>
          </p:cNvPr>
          <p:cNvSpPr txBox="1"/>
          <p:nvPr/>
        </p:nvSpPr>
        <p:spPr>
          <a:xfrm>
            <a:off x="5061857" y="1288563"/>
            <a:ext cx="344357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2400" b="1" dirty="0">
                <a:solidFill>
                  <a:srgbClr val="FF0000"/>
                </a:solidFill>
              </a:rPr>
              <a:t>1       1       1       1       1      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4F386C3-3ECA-4F18-A35E-7CCE6B20081E}"/>
              </a:ext>
            </a:extLst>
          </p:cNvPr>
          <p:cNvSpPr txBox="1"/>
          <p:nvPr/>
        </p:nvSpPr>
        <p:spPr>
          <a:xfrm>
            <a:off x="7978488" y="3539667"/>
            <a:ext cx="3355406" cy="20621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3200" b="1" dirty="0">
                <a:solidFill>
                  <a:srgbClr val="0070C0"/>
                </a:solidFill>
              </a:rPr>
              <a:t>64.2 µHz</a:t>
            </a:r>
          </a:p>
          <a:p>
            <a:r>
              <a:rPr lang="da-DK" sz="3200" b="1" dirty="0">
                <a:solidFill>
                  <a:srgbClr val="0070C0"/>
                </a:solidFill>
              </a:rPr>
              <a:t>1.11 ± 0.01 M(</a:t>
            </a:r>
            <a:r>
              <a:rPr lang="da-DK" sz="3200" b="1" dirty="0" err="1">
                <a:solidFill>
                  <a:srgbClr val="0070C0"/>
                </a:solidFill>
              </a:rPr>
              <a:t>sun</a:t>
            </a:r>
            <a:r>
              <a:rPr lang="da-DK" sz="3200" b="1" dirty="0">
                <a:solidFill>
                  <a:srgbClr val="0070C0"/>
                </a:solidFill>
              </a:rPr>
              <a:t>)</a:t>
            </a:r>
          </a:p>
          <a:p>
            <a:r>
              <a:rPr lang="da-DK" sz="3200" b="1" dirty="0">
                <a:solidFill>
                  <a:srgbClr val="0070C0"/>
                </a:solidFill>
              </a:rPr>
              <a:t>1.72 ± 0.02 R(</a:t>
            </a:r>
            <a:r>
              <a:rPr lang="da-DK" sz="3200" b="1" dirty="0" err="1">
                <a:solidFill>
                  <a:srgbClr val="0070C0"/>
                </a:solidFill>
              </a:rPr>
              <a:t>sun</a:t>
            </a:r>
            <a:r>
              <a:rPr lang="da-DK" sz="3200" b="1" dirty="0">
                <a:solidFill>
                  <a:srgbClr val="0070C0"/>
                </a:solidFill>
              </a:rPr>
              <a:t>)</a:t>
            </a:r>
          </a:p>
          <a:p>
            <a:r>
              <a:rPr lang="da-DK" sz="3200" b="1" dirty="0">
                <a:solidFill>
                  <a:srgbClr val="0070C0"/>
                </a:solidFill>
              </a:rPr>
              <a:t>7.8 ± 0.4  </a:t>
            </a:r>
            <a:r>
              <a:rPr lang="da-DK" sz="3200" b="1" dirty="0" err="1">
                <a:solidFill>
                  <a:srgbClr val="0070C0"/>
                </a:solidFill>
              </a:rPr>
              <a:t>Gyr</a:t>
            </a:r>
            <a:endParaRPr lang="da-DK" sz="3200" b="1" dirty="0">
              <a:solidFill>
                <a:srgbClr val="0070C0"/>
              </a:solidFill>
            </a:endParaRPr>
          </a:p>
        </p:txBody>
      </p:sp>
      <p:sp>
        <p:nvSpPr>
          <p:cNvPr id="8" name="Ellipse 4">
            <a:extLst>
              <a:ext uri="{FF2B5EF4-FFF2-40B4-BE49-F238E27FC236}">
                <a16:creationId xmlns:a16="http://schemas.microsoft.com/office/drawing/2014/main" id="{5AE5A321-A7E9-4A89-9546-9C80190C840D}"/>
              </a:ext>
            </a:extLst>
          </p:cNvPr>
          <p:cNvSpPr/>
          <p:nvPr/>
        </p:nvSpPr>
        <p:spPr>
          <a:xfrm>
            <a:off x="2756807" y="2800322"/>
            <a:ext cx="900793" cy="649061"/>
          </a:xfrm>
          <a:prstGeom prst="ellipse">
            <a:avLst/>
          </a:prstGeom>
          <a:noFill/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graphicFrame>
        <p:nvGraphicFramePr>
          <p:cNvPr id="9" name="Object 22">
            <a:extLst>
              <a:ext uri="{FF2B5EF4-FFF2-40B4-BE49-F238E27FC236}">
                <a16:creationId xmlns:a16="http://schemas.microsoft.com/office/drawing/2014/main" id="{A60AF42B-93EB-43B1-AAA1-781E45E2723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81489463"/>
              </p:ext>
            </p:extLst>
          </p:nvPr>
        </p:nvGraphicFramePr>
        <p:xfrm>
          <a:off x="7978488" y="474020"/>
          <a:ext cx="2273300" cy="857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3" imgW="672840" imgH="253800" progId="Equation.3">
                  <p:embed/>
                </p:oleObj>
              </mc:Choice>
              <mc:Fallback>
                <p:oleObj name="Equation" r:id="rId3" imgW="672840" imgH="253800" progId="Equation.3">
                  <p:embed/>
                  <p:pic>
                    <p:nvPicPr>
                      <p:cNvPr id="9" name="Object 22">
                        <a:extLst>
                          <a:ext uri="{FF2B5EF4-FFF2-40B4-BE49-F238E27FC236}">
                            <a16:creationId xmlns:a16="http://schemas.microsoft.com/office/drawing/2014/main" id="{A60AF42B-93EB-43B1-AAA1-781E45E27238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978488" y="474020"/>
                        <a:ext cx="2273300" cy="8572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27746851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DED3D10A-885E-46A4-8F80-D04C7D07A7D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74800" y="46800"/>
            <a:ext cx="8329025" cy="6726093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699C4EEC-7E40-B327-6D01-CF2A364DCDD8}"/>
              </a:ext>
            </a:extLst>
          </p:cNvPr>
          <p:cNvSpPr txBox="1"/>
          <p:nvPr/>
        </p:nvSpPr>
        <p:spPr>
          <a:xfrm>
            <a:off x="410283" y="409575"/>
            <a:ext cx="180049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l-GR" sz="5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0B0004020202020204" pitchFamily="34" charset="0"/>
                <a:ea typeface="+mn-ea"/>
                <a:cs typeface="+mn-cs"/>
              </a:rPr>
              <a:t>µ</a:t>
            </a:r>
            <a:r>
              <a:rPr kumimoji="0" lang="da-DK" sz="5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0B0004020202020204" pitchFamily="34" charset="0"/>
                <a:ea typeface="+mn-ea"/>
                <a:cs typeface="+mn-cs"/>
              </a:rPr>
              <a:t> Her</a:t>
            </a:r>
          </a:p>
        </p:txBody>
      </p:sp>
    </p:spTree>
    <p:extLst>
      <p:ext uri="{BB962C8B-B14F-4D97-AF65-F5344CB8AC3E}">
        <p14:creationId xmlns:p14="http://schemas.microsoft.com/office/powerpoint/2010/main" val="39580699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592737C6-1F88-4CE6-B65C-A714A4C6209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29474"/>
            <a:ext cx="9306518" cy="3276354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0FD12724-768E-42FC-BEF2-E47CF8A4FE5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0" y="3026923"/>
            <a:ext cx="5778991" cy="3831077"/>
          </a:xfrm>
          <a:prstGeom prst="rect">
            <a:avLst/>
          </a:prstGeom>
        </p:spPr>
      </p:pic>
      <p:pic>
        <p:nvPicPr>
          <p:cNvPr id="1026" name="Picture 2" descr="cross-section diagram of the Sun">
            <a:extLst>
              <a:ext uri="{FF2B5EF4-FFF2-40B4-BE49-F238E27FC236}">
                <a16:creationId xmlns:a16="http://schemas.microsoft.com/office/drawing/2014/main" id="{486EE04F-A331-4BB1-B658-489747C79AA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832" r="12024"/>
          <a:stretch/>
        </p:blipFill>
        <p:spPr bwMode="auto">
          <a:xfrm>
            <a:off x="-1031273" y="3591374"/>
            <a:ext cx="6676700" cy="3266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Solar and Heliospheric Observatory - Wikipedia">
            <a:extLst>
              <a:ext uri="{FF2B5EF4-FFF2-40B4-BE49-F238E27FC236}">
                <a16:creationId xmlns:a16="http://schemas.microsoft.com/office/drawing/2014/main" id="{FBD8C2B8-43EE-4929-8A24-ECDEE089000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61600" y="-9727"/>
            <a:ext cx="2930400" cy="30778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17E4D88D-259A-4D73-B1C1-1619ABC4FF17}"/>
              </a:ext>
            </a:extLst>
          </p:cNvPr>
          <p:cNvSpPr txBox="1"/>
          <p:nvPr/>
        </p:nvSpPr>
        <p:spPr>
          <a:xfrm>
            <a:off x="347869" y="3068154"/>
            <a:ext cx="487332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2800" dirty="0" err="1"/>
              <a:t>SoHO</a:t>
            </a:r>
            <a:r>
              <a:rPr lang="da-DK" sz="2800" dirty="0"/>
              <a:t> – GOLF – solar oscillations</a:t>
            </a:r>
          </a:p>
        </p:txBody>
      </p:sp>
    </p:spTree>
    <p:extLst>
      <p:ext uri="{BB962C8B-B14F-4D97-AF65-F5344CB8AC3E}">
        <p14:creationId xmlns:p14="http://schemas.microsoft.com/office/powerpoint/2010/main" val="99670378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DED3D10A-885E-46A4-8F80-D04C7D07A7D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74800" y="46800"/>
            <a:ext cx="8329025" cy="6726093"/>
          </a:xfrm>
          <a:prstGeom prst="rect">
            <a:avLst/>
          </a:prstGeom>
        </p:spPr>
      </p:pic>
      <p:pic>
        <p:nvPicPr>
          <p:cNvPr id="4" name="Picture 2" descr="Fig. 2">
            <a:extLst>
              <a:ext uri="{FF2B5EF4-FFF2-40B4-BE49-F238E27FC236}">
                <a16:creationId xmlns:a16="http://schemas.microsoft.com/office/drawing/2014/main" id="{907C266B-7341-427C-BF07-B9C82F0A646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153"/>
          <a:stretch/>
        </p:blipFill>
        <p:spPr bwMode="auto">
          <a:xfrm>
            <a:off x="9427028" y="864053"/>
            <a:ext cx="2767929" cy="27173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46D5A45B-38FF-42A0-8572-50CB3FA1D7D4}"/>
              </a:ext>
            </a:extLst>
          </p:cNvPr>
          <p:cNvSpPr txBox="1"/>
          <p:nvPr/>
        </p:nvSpPr>
        <p:spPr>
          <a:xfrm>
            <a:off x="5497707" y="486939"/>
            <a:ext cx="18916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2400" b="1" dirty="0">
                <a:solidFill>
                  <a:srgbClr val="FF0000"/>
                </a:solidFill>
              </a:rPr>
              <a:t>Mode </a:t>
            </a:r>
            <a:r>
              <a:rPr lang="da-DK" sz="2400" b="1" dirty="0" err="1">
                <a:solidFill>
                  <a:srgbClr val="FF0000"/>
                </a:solidFill>
              </a:rPr>
              <a:t>degree</a:t>
            </a:r>
            <a:endParaRPr lang="da-DK" sz="2400" b="1" dirty="0">
              <a:solidFill>
                <a:srgbClr val="FF0000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7712A0A-A141-4B92-9075-A9C155C7B810}"/>
              </a:ext>
            </a:extLst>
          </p:cNvPr>
          <p:cNvSpPr txBox="1"/>
          <p:nvPr/>
        </p:nvSpPr>
        <p:spPr>
          <a:xfrm>
            <a:off x="4617721" y="1695072"/>
            <a:ext cx="315022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2400" b="1" dirty="0">
                <a:solidFill>
                  <a:srgbClr val="FF0000"/>
                </a:solidFill>
              </a:rPr>
              <a:t>2    0                       3       1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1CB3ECC-6870-4C18-8DC0-630D73915B82}"/>
              </a:ext>
            </a:extLst>
          </p:cNvPr>
          <p:cNvSpPr txBox="1"/>
          <p:nvPr/>
        </p:nvSpPr>
        <p:spPr>
          <a:xfrm rot="16200000">
            <a:off x="3375352" y="2865402"/>
            <a:ext cx="174701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2400" b="1" dirty="0">
                <a:solidFill>
                  <a:srgbClr val="0070C0"/>
                </a:solidFill>
              </a:rPr>
              <a:t>Radial </a:t>
            </a:r>
            <a:r>
              <a:rPr lang="da-DK" sz="2400" b="1" dirty="0" err="1">
                <a:solidFill>
                  <a:srgbClr val="0070C0"/>
                </a:solidFill>
              </a:rPr>
              <a:t>order</a:t>
            </a:r>
            <a:endParaRPr lang="da-DK" sz="2400" b="1" dirty="0">
              <a:solidFill>
                <a:srgbClr val="0070C0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426C560-2FB5-4783-9610-27B672335D75}"/>
              </a:ext>
            </a:extLst>
          </p:cNvPr>
          <p:cNvSpPr txBox="1"/>
          <p:nvPr/>
        </p:nvSpPr>
        <p:spPr>
          <a:xfrm>
            <a:off x="5462368" y="1426451"/>
            <a:ext cx="344966" cy="31208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da-DK" sz="1230" b="1" dirty="0">
                <a:solidFill>
                  <a:srgbClr val="0070C0"/>
                </a:solidFill>
              </a:rPr>
              <a:t>23</a:t>
            </a:r>
          </a:p>
          <a:p>
            <a:pPr algn="r"/>
            <a:r>
              <a:rPr lang="da-DK" sz="1230" b="1" dirty="0">
                <a:solidFill>
                  <a:srgbClr val="0070C0"/>
                </a:solidFill>
              </a:rPr>
              <a:t>22</a:t>
            </a:r>
          </a:p>
          <a:p>
            <a:pPr algn="r"/>
            <a:r>
              <a:rPr lang="da-DK" sz="1230" b="1" dirty="0">
                <a:solidFill>
                  <a:srgbClr val="0070C0"/>
                </a:solidFill>
              </a:rPr>
              <a:t>21</a:t>
            </a:r>
          </a:p>
          <a:p>
            <a:pPr algn="r"/>
            <a:r>
              <a:rPr lang="da-DK" sz="1230" b="1" dirty="0">
                <a:solidFill>
                  <a:srgbClr val="0070C0"/>
                </a:solidFill>
              </a:rPr>
              <a:t>20</a:t>
            </a:r>
          </a:p>
          <a:p>
            <a:pPr algn="r"/>
            <a:r>
              <a:rPr lang="da-DK" sz="1230" b="1" dirty="0">
                <a:solidFill>
                  <a:srgbClr val="0070C0"/>
                </a:solidFill>
              </a:rPr>
              <a:t>19</a:t>
            </a:r>
          </a:p>
          <a:p>
            <a:pPr algn="r"/>
            <a:r>
              <a:rPr lang="da-DK" sz="1230" b="1" dirty="0">
                <a:solidFill>
                  <a:srgbClr val="0070C0"/>
                </a:solidFill>
              </a:rPr>
              <a:t>18</a:t>
            </a:r>
          </a:p>
          <a:p>
            <a:pPr algn="r"/>
            <a:r>
              <a:rPr lang="da-DK" sz="1230" b="1" dirty="0">
                <a:solidFill>
                  <a:srgbClr val="0070C0"/>
                </a:solidFill>
              </a:rPr>
              <a:t>17</a:t>
            </a:r>
          </a:p>
          <a:p>
            <a:pPr algn="r"/>
            <a:r>
              <a:rPr lang="da-DK" sz="1230" b="1" dirty="0">
                <a:solidFill>
                  <a:srgbClr val="0070C0"/>
                </a:solidFill>
              </a:rPr>
              <a:t>16</a:t>
            </a:r>
          </a:p>
          <a:p>
            <a:pPr algn="r"/>
            <a:r>
              <a:rPr lang="da-DK" sz="1230" b="1" dirty="0">
                <a:solidFill>
                  <a:srgbClr val="0070C0"/>
                </a:solidFill>
              </a:rPr>
              <a:t>15</a:t>
            </a:r>
          </a:p>
          <a:p>
            <a:pPr algn="r"/>
            <a:r>
              <a:rPr lang="da-DK" sz="1230" b="1" dirty="0">
                <a:solidFill>
                  <a:srgbClr val="0070C0"/>
                </a:solidFill>
              </a:rPr>
              <a:t>14</a:t>
            </a:r>
          </a:p>
          <a:p>
            <a:pPr algn="r"/>
            <a:r>
              <a:rPr lang="da-DK" sz="1230" b="1" dirty="0">
                <a:solidFill>
                  <a:srgbClr val="0070C0"/>
                </a:solidFill>
              </a:rPr>
              <a:t>13</a:t>
            </a:r>
          </a:p>
          <a:p>
            <a:pPr algn="r"/>
            <a:r>
              <a:rPr lang="da-DK" sz="1230" b="1" dirty="0">
                <a:solidFill>
                  <a:srgbClr val="0070C0"/>
                </a:solidFill>
              </a:rPr>
              <a:t>12</a:t>
            </a:r>
          </a:p>
          <a:p>
            <a:pPr algn="r"/>
            <a:r>
              <a:rPr lang="da-DK" sz="1230" b="1" dirty="0">
                <a:solidFill>
                  <a:srgbClr val="0070C0"/>
                </a:solidFill>
              </a:rPr>
              <a:t>11</a:t>
            </a:r>
          </a:p>
          <a:p>
            <a:pPr algn="r"/>
            <a:r>
              <a:rPr lang="da-DK" sz="1230" b="1" dirty="0">
                <a:solidFill>
                  <a:srgbClr val="0070C0"/>
                </a:solidFill>
              </a:rPr>
              <a:t>10</a:t>
            </a:r>
          </a:p>
          <a:p>
            <a:pPr algn="r"/>
            <a:r>
              <a:rPr lang="da-DK" sz="1230" b="1" dirty="0">
                <a:solidFill>
                  <a:srgbClr val="0070C0"/>
                </a:solidFill>
              </a:rPr>
              <a:t>9</a:t>
            </a:r>
          </a:p>
          <a:p>
            <a:pPr algn="r"/>
            <a:r>
              <a:rPr lang="da-DK" sz="1230" b="1" dirty="0">
                <a:solidFill>
                  <a:srgbClr val="0070C0"/>
                </a:solidFill>
              </a:rPr>
              <a:t>8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4F73C30-3855-4CF6-0164-D58BEA48D15D}"/>
              </a:ext>
            </a:extLst>
          </p:cNvPr>
          <p:cNvSpPr txBox="1"/>
          <p:nvPr/>
        </p:nvSpPr>
        <p:spPr>
          <a:xfrm>
            <a:off x="410283" y="409575"/>
            <a:ext cx="180049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l-GR" sz="5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0B0004020202020204" pitchFamily="34" charset="0"/>
                <a:ea typeface="+mn-ea"/>
                <a:cs typeface="+mn-cs"/>
              </a:rPr>
              <a:t>µ</a:t>
            </a:r>
            <a:r>
              <a:rPr kumimoji="0" lang="da-DK" sz="5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0B0004020202020204" pitchFamily="34" charset="0"/>
                <a:ea typeface="+mn-ea"/>
                <a:cs typeface="+mn-cs"/>
              </a:rPr>
              <a:t> Her</a:t>
            </a:r>
          </a:p>
        </p:txBody>
      </p:sp>
    </p:spTree>
    <p:extLst>
      <p:ext uri="{BB962C8B-B14F-4D97-AF65-F5344CB8AC3E}">
        <p14:creationId xmlns:p14="http://schemas.microsoft.com/office/powerpoint/2010/main" val="302917289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B4C97CB9-B5C4-478B-B4D8-17385E7847D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37343" y="113359"/>
            <a:ext cx="8517314" cy="6631281"/>
          </a:xfrm>
          <a:prstGeom prst="rect">
            <a:avLst/>
          </a:prstGeom>
        </p:spPr>
      </p:pic>
      <p:pic>
        <p:nvPicPr>
          <p:cNvPr id="4" name="Picture 2" descr="Fig. 2">
            <a:extLst>
              <a:ext uri="{FF2B5EF4-FFF2-40B4-BE49-F238E27FC236}">
                <a16:creationId xmlns:a16="http://schemas.microsoft.com/office/drawing/2014/main" id="{E6A0349C-F81E-4216-994F-B41CEF03C60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153"/>
          <a:stretch/>
        </p:blipFill>
        <p:spPr bwMode="auto">
          <a:xfrm>
            <a:off x="9427028" y="864053"/>
            <a:ext cx="2767929" cy="27173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FD3125AF-C585-0BAA-E02C-75A48B3EE960}"/>
              </a:ext>
            </a:extLst>
          </p:cNvPr>
          <p:cNvSpPr txBox="1"/>
          <p:nvPr/>
        </p:nvSpPr>
        <p:spPr>
          <a:xfrm>
            <a:off x="410283" y="409575"/>
            <a:ext cx="180049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l-GR" sz="5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0B0004020202020204" pitchFamily="34" charset="0"/>
                <a:ea typeface="+mn-ea"/>
                <a:cs typeface="+mn-cs"/>
              </a:rPr>
              <a:t>µ</a:t>
            </a:r>
            <a:r>
              <a:rPr kumimoji="0" lang="da-DK" sz="5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0B0004020202020204" pitchFamily="34" charset="0"/>
                <a:ea typeface="+mn-ea"/>
                <a:cs typeface="+mn-cs"/>
              </a:rPr>
              <a:t> Her</a:t>
            </a:r>
          </a:p>
        </p:txBody>
      </p:sp>
    </p:spTree>
    <p:extLst>
      <p:ext uri="{BB962C8B-B14F-4D97-AF65-F5344CB8AC3E}">
        <p14:creationId xmlns:p14="http://schemas.microsoft.com/office/powerpoint/2010/main" val="348965507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B4C97CB9-B5C4-478B-B4D8-17385E7847D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37343" y="113359"/>
            <a:ext cx="8517314" cy="6631281"/>
          </a:xfrm>
          <a:prstGeom prst="rect">
            <a:avLst/>
          </a:prstGeom>
        </p:spPr>
      </p:pic>
      <p:pic>
        <p:nvPicPr>
          <p:cNvPr id="4" name="Picture 2" descr="Fig. 2">
            <a:extLst>
              <a:ext uri="{FF2B5EF4-FFF2-40B4-BE49-F238E27FC236}">
                <a16:creationId xmlns:a16="http://schemas.microsoft.com/office/drawing/2014/main" id="{E6A0349C-F81E-4216-994F-B41CEF03C60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153"/>
          <a:stretch/>
        </p:blipFill>
        <p:spPr bwMode="auto">
          <a:xfrm>
            <a:off x="9427028" y="864053"/>
            <a:ext cx="2767929" cy="27173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8A2A39E-1FD7-4044-9956-EF3340939DBA}"/>
              </a:ext>
            </a:extLst>
          </p:cNvPr>
          <p:cNvSpPr txBox="1"/>
          <p:nvPr/>
        </p:nvSpPr>
        <p:spPr>
          <a:xfrm>
            <a:off x="9362454" y="4147356"/>
            <a:ext cx="289707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2000" b="1" dirty="0" err="1">
                <a:solidFill>
                  <a:srgbClr val="0070C0"/>
                </a:solidFill>
              </a:rPr>
              <a:t>HeI</a:t>
            </a:r>
            <a:r>
              <a:rPr lang="da-DK" sz="2000" b="1" dirty="0">
                <a:solidFill>
                  <a:srgbClr val="0070C0"/>
                </a:solidFill>
              </a:rPr>
              <a:t> </a:t>
            </a:r>
            <a:r>
              <a:rPr lang="da-DK" sz="2000" b="1" dirty="0">
                <a:solidFill>
                  <a:srgbClr val="0070C0"/>
                </a:solidFill>
                <a:sym typeface="Wingdings" panose="05000000000000000000" pitchFamily="2" charset="2"/>
              </a:rPr>
              <a:t> </a:t>
            </a:r>
            <a:r>
              <a:rPr lang="da-DK" sz="2000" b="1" dirty="0" err="1">
                <a:solidFill>
                  <a:srgbClr val="0070C0"/>
                </a:solidFill>
                <a:sym typeface="Wingdings" panose="05000000000000000000" pitchFamily="2" charset="2"/>
              </a:rPr>
              <a:t>HeII</a:t>
            </a:r>
            <a:endParaRPr lang="da-DK" sz="2000" b="1" dirty="0">
              <a:solidFill>
                <a:srgbClr val="0070C0"/>
              </a:solidFill>
              <a:sym typeface="Wingdings" panose="05000000000000000000" pitchFamily="2" charset="2"/>
            </a:endParaRPr>
          </a:p>
          <a:p>
            <a:r>
              <a:rPr lang="da-DK" sz="2000" b="1" dirty="0" err="1">
                <a:solidFill>
                  <a:srgbClr val="0070C0"/>
                </a:solidFill>
                <a:sym typeface="Wingdings" panose="05000000000000000000" pitchFamily="2" charset="2"/>
              </a:rPr>
              <a:t>HeII</a:t>
            </a:r>
            <a:r>
              <a:rPr lang="da-DK" sz="2000" b="1" dirty="0">
                <a:solidFill>
                  <a:srgbClr val="0070C0"/>
                </a:solidFill>
                <a:sym typeface="Wingdings" panose="05000000000000000000" pitchFamily="2" charset="2"/>
              </a:rPr>
              <a:t>  </a:t>
            </a:r>
            <a:r>
              <a:rPr lang="da-DK" sz="2000" b="1" dirty="0" err="1">
                <a:solidFill>
                  <a:srgbClr val="0070C0"/>
                </a:solidFill>
                <a:sym typeface="Wingdings" panose="05000000000000000000" pitchFamily="2" charset="2"/>
              </a:rPr>
              <a:t>HeIII</a:t>
            </a:r>
            <a:endParaRPr lang="da-DK" sz="2000" b="1" dirty="0">
              <a:solidFill>
                <a:srgbClr val="0070C0"/>
              </a:solidFill>
              <a:sym typeface="Wingdings" panose="05000000000000000000" pitchFamily="2" charset="2"/>
            </a:endParaRPr>
          </a:p>
          <a:p>
            <a:r>
              <a:rPr lang="da-DK" sz="2000" b="1" dirty="0">
                <a:solidFill>
                  <a:srgbClr val="0070C0"/>
                </a:solidFill>
                <a:sym typeface="Wingdings" panose="05000000000000000000" pitchFamily="2" charset="2"/>
              </a:rPr>
              <a:t>Depth of </a:t>
            </a:r>
            <a:r>
              <a:rPr lang="da-DK" sz="2000" b="1" dirty="0" err="1">
                <a:solidFill>
                  <a:srgbClr val="0070C0"/>
                </a:solidFill>
                <a:sym typeface="Wingdings" panose="05000000000000000000" pitchFamily="2" charset="2"/>
              </a:rPr>
              <a:t>convection</a:t>
            </a:r>
            <a:r>
              <a:rPr lang="da-DK" sz="2000" b="1" dirty="0">
                <a:solidFill>
                  <a:srgbClr val="0070C0"/>
                </a:solidFill>
                <a:sym typeface="Wingdings" panose="05000000000000000000" pitchFamily="2" charset="2"/>
              </a:rPr>
              <a:t> zone</a:t>
            </a:r>
            <a:endParaRPr lang="da-DK" sz="2000" b="1" dirty="0">
              <a:solidFill>
                <a:srgbClr val="0070C0"/>
              </a:solidFill>
            </a:endParaRPr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3F54C4FE-EB42-4D12-A711-0CD774A58484}"/>
              </a:ext>
            </a:extLst>
          </p:cNvPr>
          <p:cNvSpPr/>
          <p:nvPr/>
        </p:nvSpPr>
        <p:spPr>
          <a:xfrm>
            <a:off x="4463143" y="864053"/>
            <a:ext cx="1709057" cy="4186918"/>
          </a:xfrm>
          <a:custGeom>
            <a:avLst/>
            <a:gdLst>
              <a:gd name="connsiteX0" fmla="*/ 2090057 w 2090057"/>
              <a:gd name="connsiteY0" fmla="*/ 0 h 4626428"/>
              <a:gd name="connsiteX1" fmla="*/ 1197429 w 2090057"/>
              <a:gd name="connsiteY1" fmla="*/ 1164771 h 4626428"/>
              <a:gd name="connsiteX2" fmla="*/ 968829 w 2090057"/>
              <a:gd name="connsiteY2" fmla="*/ 2122714 h 4626428"/>
              <a:gd name="connsiteX3" fmla="*/ 1023257 w 2090057"/>
              <a:gd name="connsiteY3" fmla="*/ 2797628 h 4626428"/>
              <a:gd name="connsiteX4" fmla="*/ 1186543 w 2090057"/>
              <a:gd name="connsiteY4" fmla="*/ 3233057 h 4626428"/>
              <a:gd name="connsiteX5" fmla="*/ 1164772 w 2090057"/>
              <a:gd name="connsiteY5" fmla="*/ 3755571 h 4626428"/>
              <a:gd name="connsiteX6" fmla="*/ 740229 w 2090057"/>
              <a:gd name="connsiteY6" fmla="*/ 4278085 h 4626428"/>
              <a:gd name="connsiteX7" fmla="*/ 0 w 2090057"/>
              <a:gd name="connsiteY7" fmla="*/ 4626428 h 46264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090057" h="4626428">
                <a:moveTo>
                  <a:pt x="2090057" y="0"/>
                </a:moveTo>
                <a:cubicBezTo>
                  <a:pt x="1737178" y="405492"/>
                  <a:pt x="1384300" y="810985"/>
                  <a:pt x="1197429" y="1164771"/>
                </a:cubicBezTo>
                <a:cubicBezTo>
                  <a:pt x="1010558" y="1518557"/>
                  <a:pt x="997858" y="1850571"/>
                  <a:pt x="968829" y="2122714"/>
                </a:cubicBezTo>
                <a:cubicBezTo>
                  <a:pt x="939800" y="2394857"/>
                  <a:pt x="986971" y="2612571"/>
                  <a:pt x="1023257" y="2797628"/>
                </a:cubicBezTo>
                <a:cubicBezTo>
                  <a:pt x="1059543" y="2982685"/>
                  <a:pt x="1162957" y="3073400"/>
                  <a:pt x="1186543" y="3233057"/>
                </a:cubicBezTo>
                <a:cubicBezTo>
                  <a:pt x="1210129" y="3392714"/>
                  <a:pt x="1239158" y="3581400"/>
                  <a:pt x="1164772" y="3755571"/>
                </a:cubicBezTo>
                <a:cubicBezTo>
                  <a:pt x="1090386" y="3929742"/>
                  <a:pt x="934358" y="4132942"/>
                  <a:pt x="740229" y="4278085"/>
                </a:cubicBezTo>
                <a:cubicBezTo>
                  <a:pt x="546100" y="4423228"/>
                  <a:pt x="273050" y="4524828"/>
                  <a:pt x="0" y="4626428"/>
                </a:cubicBezTo>
              </a:path>
            </a:pathLst>
          </a:cu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346B02E-886D-65D0-3C17-6AFE76AA583C}"/>
              </a:ext>
            </a:extLst>
          </p:cNvPr>
          <p:cNvSpPr txBox="1"/>
          <p:nvPr/>
        </p:nvSpPr>
        <p:spPr>
          <a:xfrm>
            <a:off x="410283" y="409575"/>
            <a:ext cx="180049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l-GR" sz="5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0B0004020202020204" pitchFamily="34" charset="0"/>
                <a:ea typeface="+mn-ea"/>
                <a:cs typeface="+mn-cs"/>
              </a:rPr>
              <a:t>µ</a:t>
            </a:r>
            <a:r>
              <a:rPr kumimoji="0" lang="da-DK" sz="5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0B0004020202020204" pitchFamily="34" charset="0"/>
                <a:ea typeface="+mn-ea"/>
                <a:cs typeface="+mn-cs"/>
              </a:rPr>
              <a:t> Her</a:t>
            </a:r>
          </a:p>
        </p:txBody>
      </p:sp>
    </p:spTree>
    <p:extLst>
      <p:ext uri="{BB962C8B-B14F-4D97-AF65-F5344CB8AC3E}">
        <p14:creationId xmlns:p14="http://schemas.microsoft.com/office/powerpoint/2010/main" val="366847737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B4C97CB9-B5C4-478B-B4D8-17385E7847D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37343" y="113359"/>
            <a:ext cx="8517314" cy="6631281"/>
          </a:xfrm>
          <a:prstGeom prst="rect">
            <a:avLst/>
          </a:prstGeom>
        </p:spPr>
      </p:pic>
      <p:pic>
        <p:nvPicPr>
          <p:cNvPr id="4" name="Picture 2" descr="Fig. 2">
            <a:extLst>
              <a:ext uri="{FF2B5EF4-FFF2-40B4-BE49-F238E27FC236}">
                <a16:creationId xmlns:a16="http://schemas.microsoft.com/office/drawing/2014/main" id="{E6A0349C-F81E-4216-994F-B41CEF03C60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153"/>
          <a:stretch/>
        </p:blipFill>
        <p:spPr bwMode="auto">
          <a:xfrm>
            <a:off x="9427028" y="864053"/>
            <a:ext cx="2767929" cy="27173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8A2A39E-1FD7-4044-9956-EF3340939DBA}"/>
              </a:ext>
            </a:extLst>
          </p:cNvPr>
          <p:cNvSpPr txBox="1"/>
          <p:nvPr/>
        </p:nvSpPr>
        <p:spPr>
          <a:xfrm>
            <a:off x="9362454" y="4147356"/>
            <a:ext cx="289707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2000" b="1" dirty="0" err="1">
                <a:solidFill>
                  <a:srgbClr val="0070C0"/>
                </a:solidFill>
              </a:rPr>
              <a:t>HeI</a:t>
            </a:r>
            <a:r>
              <a:rPr lang="da-DK" sz="2000" b="1" dirty="0">
                <a:solidFill>
                  <a:srgbClr val="0070C0"/>
                </a:solidFill>
              </a:rPr>
              <a:t> </a:t>
            </a:r>
            <a:r>
              <a:rPr lang="da-DK" sz="2000" b="1" dirty="0">
                <a:solidFill>
                  <a:srgbClr val="0070C0"/>
                </a:solidFill>
                <a:sym typeface="Wingdings" panose="05000000000000000000" pitchFamily="2" charset="2"/>
              </a:rPr>
              <a:t> </a:t>
            </a:r>
            <a:r>
              <a:rPr lang="da-DK" sz="2000" b="1" dirty="0" err="1">
                <a:solidFill>
                  <a:srgbClr val="0070C0"/>
                </a:solidFill>
                <a:sym typeface="Wingdings" panose="05000000000000000000" pitchFamily="2" charset="2"/>
              </a:rPr>
              <a:t>HeII</a:t>
            </a:r>
            <a:endParaRPr lang="da-DK" sz="2000" b="1" dirty="0">
              <a:solidFill>
                <a:srgbClr val="0070C0"/>
              </a:solidFill>
              <a:sym typeface="Wingdings" panose="05000000000000000000" pitchFamily="2" charset="2"/>
            </a:endParaRPr>
          </a:p>
          <a:p>
            <a:r>
              <a:rPr lang="da-DK" sz="2000" b="1" dirty="0" err="1">
                <a:solidFill>
                  <a:srgbClr val="0070C0"/>
                </a:solidFill>
                <a:sym typeface="Wingdings" panose="05000000000000000000" pitchFamily="2" charset="2"/>
              </a:rPr>
              <a:t>HeII</a:t>
            </a:r>
            <a:r>
              <a:rPr lang="da-DK" sz="2000" b="1" dirty="0">
                <a:solidFill>
                  <a:srgbClr val="0070C0"/>
                </a:solidFill>
                <a:sym typeface="Wingdings" panose="05000000000000000000" pitchFamily="2" charset="2"/>
              </a:rPr>
              <a:t>  </a:t>
            </a:r>
            <a:r>
              <a:rPr lang="da-DK" sz="2000" b="1" dirty="0" err="1">
                <a:solidFill>
                  <a:srgbClr val="0070C0"/>
                </a:solidFill>
                <a:sym typeface="Wingdings" panose="05000000000000000000" pitchFamily="2" charset="2"/>
              </a:rPr>
              <a:t>HeIII</a:t>
            </a:r>
            <a:endParaRPr lang="da-DK" sz="2000" b="1" dirty="0">
              <a:solidFill>
                <a:srgbClr val="0070C0"/>
              </a:solidFill>
              <a:sym typeface="Wingdings" panose="05000000000000000000" pitchFamily="2" charset="2"/>
            </a:endParaRPr>
          </a:p>
          <a:p>
            <a:r>
              <a:rPr lang="da-DK" sz="2000" b="1" dirty="0">
                <a:solidFill>
                  <a:srgbClr val="0070C0"/>
                </a:solidFill>
                <a:sym typeface="Wingdings" panose="05000000000000000000" pitchFamily="2" charset="2"/>
              </a:rPr>
              <a:t>Depth of </a:t>
            </a:r>
            <a:r>
              <a:rPr lang="da-DK" sz="2000" b="1" dirty="0" err="1">
                <a:solidFill>
                  <a:srgbClr val="0070C0"/>
                </a:solidFill>
                <a:sym typeface="Wingdings" panose="05000000000000000000" pitchFamily="2" charset="2"/>
              </a:rPr>
              <a:t>convection</a:t>
            </a:r>
            <a:r>
              <a:rPr lang="da-DK" sz="2000" b="1" dirty="0">
                <a:solidFill>
                  <a:srgbClr val="0070C0"/>
                </a:solidFill>
                <a:sym typeface="Wingdings" panose="05000000000000000000" pitchFamily="2" charset="2"/>
              </a:rPr>
              <a:t> zone</a:t>
            </a:r>
            <a:endParaRPr lang="da-DK" sz="2000" b="1" dirty="0">
              <a:solidFill>
                <a:srgbClr val="0070C0"/>
              </a:solidFill>
            </a:endParaRPr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3F54C4FE-EB42-4D12-A711-0CD774A58484}"/>
              </a:ext>
            </a:extLst>
          </p:cNvPr>
          <p:cNvSpPr/>
          <p:nvPr/>
        </p:nvSpPr>
        <p:spPr>
          <a:xfrm>
            <a:off x="4463143" y="864053"/>
            <a:ext cx="1709057" cy="4186918"/>
          </a:xfrm>
          <a:custGeom>
            <a:avLst/>
            <a:gdLst>
              <a:gd name="connsiteX0" fmla="*/ 2090057 w 2090057"/>
              <a:gd name="connsiteY0" fmla="*/ 0 h 4626428"/>
              <a:gd name="connsiteX1" fmla="*/ 1197429 w 2090057"/>
              <a:gd name="connsiteY1" fmla="*/ 1164771 h 4626428"/>
              <a:gd name="connsiteX2" fmla="*/ 968829 w 2090057"/>
              <a:gd name="connsiteY2" fmla="*/ 2122714 h 4626428"/>
              <a:gd name="connsiteX3" fmla="*/ 1023257 w 2090057"/>
              <a:gd name="connsiteY3" fmla="*/ 2797628 h 4626428"/>
              <a:gd name="connsiteX4" fmla="*/ 1186543 w 2090057"/>
              <a:gd name="connsiteY4" fmla="*/ 3233057 h 4626428"/>
              <a:gd name="connsiteX5" fmla="*/ 1164772 w 2090057"/>
              <a:gd name="connsiteY5" fmla="*/ 3755571 h 4626428"/>
              <a:gd name="connsiteX6" fmla="*/ 740229 w 2090057"/>
              <a:gd name="connsiteY6" fmla="*/ 4278085 h 4626428"/>
              <a:gd name="connsiteX7" fmla="*/ 0 w 2090057"/>
              <a:gd name="connsiteY7" fmla="*/ 4626428 h 46264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090057" h="4626428">
                <a:moveTo>
                  <a:pt x="2090057" y="0"/>
                </a:moveTo>
                <a:cubicBezTo>
                  <a:pt x="1737178" y="405492"/>
                  <a:pt x="1384300" y="810985"/>
                  <a:pt x="1197429" y="1164771"/>
                </a:cubicBezTo>
                <a:cubicBezTo>
                  <a:pt x="1010558" y="1518557"/>
                  <a:pt x="997858" y="1850571"/>
                  <a:pt x="968829" y="2122714"/>
                </a:cubicBezTo>
                <a:cubicBezTo>
                  <a:pt x="939800" y="2394857"/>
                  <a:pt x="986971" y="2612571"/>
                  <a:pt x="1023257" y="2797628"/>
                </a:cubicBezTo>
                <a:cubicBezTo>
                  <a:pt x="1059543" y="2982685"/>
                  <a:pt x="1162957" y="3073400"/>
                  <a:pt x="1186543" y="3233057"/>
                </a:cubicBezTo>
                <a:cubicBezTo>
                  <a:pt x="1210129" y="3392714"/>
                  <a:pt x="1239158" y="3581400"/>
                  <a:pt x="1164772" y="3755571"/>
                </a:cubicBezTo>
                <a:cubicBezTo>
                  <a:pt x="1090386" y="3929742"/>
                  <a:pt x="934358" y="4132942"/>
                  <a:pt x="740229" y="4278085"/>
                </a:cubicBezTo>
                <a:cubicBezTo>
                  <a:pt x="546100" y="4423228"/>
                  <a:pt x="273050" y="4524828"/>
                  <a:pt x="0" y="4626428"/>
                </a:cubicBezTo>
              </a:path>
            </a:pathLst>
          </a:cu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 dirty="0"/>
          </a:p>
        </p:txBody>
      </p:sp>
      <p:sp>
        <p:nvSpPr>
          <p:cNvPr id="2" name="Freeform: Shape 1">
            <a:extLst>
              <a:ext uri="{FF2B5EF4-FFF2-40B4-BE49-F238E27FC236}">
                <a16:creationId xmlns:a16="http://schemas.microsoft.com/office/drawing/2014/main" id="{C4C53465-AE92-4FF2-A80C-8A49B4D6A0A5}"/>
              </a:ext>
            </a:extLst>
          </p:cNvPr>
          <p:cNvSpPr/>
          <p:nvPr/>
        </p:nvSpPr>
        <p:spPr>
          <a:xfrm>
            <a:off x="7426683" y="1719943"/>
            <a:ext cx="2424888" cy="1883696"/>
          </a:xfrm>
          <a:custGeom>
            <a:avLst/>
            <a:gdLst>
              <a:gd name="connsiteX0" fmla="*/ 149774 w 2424888"/>
              <a:gd name="connsiteY0" fmla="*/ 0 h 1883696"/>
              <a:gd name="connsiteX1" fmla="*/ 19146 w 2424888"/>
              <a:gd name="connsiteY1" fmla="*/ 468086 h 1883696"/>
              <a:gd name="connsiteX2" fmla="*/ 19146 w 2424888"/>
              <a:gd name="connsiteY2" fmla="*/ 1110343 h 1883696"/>
              <a:gd name="connsiteX3" fmla="*/ 193317 w 2424888"/>
              <a:gd name="connsiteY3" fmla="*/ 1524000 h 1883696"/>
              <a:gd name="connsiteX4" fmla="*/ 628746 w 2424888"/>
              <a:gd name="connsiteY4" fmla="*/ 1698171 h 1883696"/>
              <a:gd name="connsiteX5" fmla="*/ 1238346 w 2424888"/>
              <a:gd name="connsiteY5" fmla="*/ 1807028 h 1883696"/>
              <a:gd name="connsiteX6" fmla="*/ 2174517 w 2424888"/>
              <a:gd name="connsiteY6" fmla="*/ 1872343 h 1883696"/>
              <a:gd name="connsiteX7" fmla="*/ 2424888 w 2424888"/>
              <a:gd name="connsiteY7" fmla="*/ 1883228 h 18836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424888" h="1883696">
                <a:moveTo>
                  <a:pt x="149774" y="0"/>
                </a:moveTo>
                <a:cubicBezTo>
                  <a:pt x="95345" y="141514"/>
                  <a:pt x="40917" y="283029"/>
                  <a:pt x="19146" y="468086"/>
                </a:cubicBezTo>
                <a:cubicBezTo>
                  <a:pt x="-2625" y="653143"/>
                  <a:pt x="-9883" y="934357"/>
                  <a:pt x="19146" y="1110343"/>
                </a:cubicBezTo>
                <a:cubicBezTo>
                  <a:pt x="48175" y="1286329"/>
                  <a:pt x="91717" y="1426029"/>
                  <a:pt x="193317" y="1524000"/>
                </a:cubicBezTo>
                <a:cubicBezTo>
                  <a:pt x="294917" y="1621971"/>
                  <a:pt x="454574" y="1651000"/>
                  <a:pt x="628746" y="1698171"/>
                </a:cubicBezTo>
                <a:cubicBezTo>
                  <a:pt x="802918" y="1745342"/>
                  <a:pt x="980718" y="1777999"/>
                  <a:pt x="1238346" y="1807028"/>
                </a:cubicBezTo>
                <a:cubicBezTo>
                  <a:pt x="1495975" y="1836057"/>
                  <a:pt x="1976760" y="1859643"/>
                  <a:pt x="2174517" y="1872343"/>
                </a:cubicBezTo>
                <a:cubicBezTo>
                  <a:pt x="2372274" y="1885043"/>
                  <a:pt x="2398581" y="1884135"/>
                  <a:pt x="2424888" y="1883228"/>
                </a:cubicBezTo>
              </a:path>
            </a:pathLst>
          </a:custGeom>
          <a:noFill/>
          <a:ln w="57150">
            <a:solidFill>
              <a:srgbClr val="0070C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 dirty="0"/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EC75DEB8-5314-4202-BD2F-C91900069A2A}"/>
              </a:ext>
            </a:extLst>
          </p:cNvPr>
          <p:cNvSpPr/>
          <p:nvPr/>
        </p:nvSpPr>
        <p:spPr>
          <a:xfrm>
            <a:off x="2862943" y="3483429"/>
            <a:ext cx="6535541" cy="791233"/>
          </a:xfrm>
          <a:custGeom>
            <a:avLst/>
            <a:gdLst>
              <a:gd name="connsiteX0" fmla="*/ 0 w 6535541"/>
              <a:gd name="connsiteY0" fmla="*/ 0 h 791233"/>
              <a:gd name="connsiteX1" fmla="*/ 2884714 w 6535541"/>
              <a:gd name="connsiteY1" fmla="*/ 130628 h 791233"/>
              <a:gd name="connsiteX2" fmla="*/ 2884714 w 6535541"/>
              <a:gd name="connsiteY2" fmla="*/ 130628 h 791233"/>
              <a:gd name="connsiteX3" fmla="*/ 4158343 w 6535541"/>
              <a:gd name="connsiteY3" fmla="*/ 195942 h 791233"/>
              <a:gd name="connsiteX4" fmla="*/ 4626428 w 6535541"/>
              <a:gd name="connsiteY4" fmla="*/ 293914 h 791233"/>
              <a:gd name="connsiteX5" fmla="*/ 5410200 w 6535541"/>
              <a:gd name="connsiteY5" fmla="*/ 674914 h 791233"/>
              <a:gd name="connsiteX6" fmla="*/ 6433457 w 6535541"/>
              <a:gd name="connsiteY6" fmla="*/ 783771 h 791233"/>
              <a:gd name="connsiteX7" fmla="*/ 6444343 w 6535541"/>
              <a:gd name="connsiteY7" fmla="*/ 772885 h 7912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535541" h="791233">
                <a:moveTo>
                  <a:pt x="0" y="0"/>
                </a:moveTo>
                <a:lnTo>
                  <a:pt x="2884714" y="130628"/>
                </a:lnTo>
                <a:lnTo>
                  <a:pt x="2884714" y="130628"/>
                </a:lnTo>
                <a:cubicBezTo>
                  <a:pt x="3096986" y="141514"/>
                  <a:pt x="3868057" y="168728"/>
                  <a:pt x="4158343" y="195942"/>
                </a:cubicBezTo>
                <a:cubicBezTo>
                  <a:pt x="4448629" y="223156"/>
                  <a:pt x="4417785" y="214085"/>
                  <a:pt x="4626428" y="293914"/>
                </a:cubicBezTo>
                <a:cubicBezTo>
                  <a:pt x="4835071" y="373743"/>
                  <a:pt x="5109029" y="593271"/>
                  <a:pt x="5410200" y="674914"/>
                </a:cubicBezTo>
                <a:cubicBezTo>
                  <a:pt x="5711371" y="756557"/>
                  <a:pt x="6261100" y="767443"/>
                  <a:pt x="6433457" y="783771"/>
                </a:cubicBezTo>
                <a:cubicBezTo>
                  <a:pt x="6605814" y="800100"/>
                  <a:pt x="6525078" y="786492"/>
                  <a:pt x="6444343" y="772885"/>
                </a:cubicBezTo>
              </a:path>
            </a:pathLst>
          </a:custGeom>
          <a:noFill/>
          <a:ln w="50800">
            <a:solidFill>
              <a:srgbClr val="0070C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80542A0-3770-99AE-E96A-E8E3D8778C62}"/>
              </a:ext>
            </a:extLst>
          </p:cNvPr>
          <p:cNvSpPr txBox="1"/>
          <p:nvPr/>
        </p:nvSpPr>
        <p:spPr>
          <a:xfrm>
            <a:off x="410283" y="409575"/>
            <a:ext cx="180049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l-GR" sz="5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0B0004020202020204" pitchFamily="34" charset="0"/>
                <a:ea typeface="+mn-ea"/>
                <a:cs typeface="+mn-cs"/>
              </a:rPr>
              <a:t>µ</a:t>
            </a:r>
            <a:r>
              <a:rPr kumimoji="0" lang="da-DK" sz="5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0B0004020202020204" pitchFamily="34" charset="0"/>
                <a:ea typeface="+mn-ea"/>
                <a:cs typeface="+mn-cs"/>
              </a:rPr>
              <a:t> Her</a:t>
            </a:r>
          </a:p>
        </p:txBody>
      </p:sp>
    </p:spTree>
    <p:extLst>
      <p:ext uri="{BB962C8B-B14F-4D97-AF65-F5344CB8AC3E}">
        <p14:creationId xmlns:p14="http://schemas.microsoft.com/office/powerpoint/2010/main" val="258636717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B4C97CB9-B5C4-478B-B4D8-17385E7847D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37343" y="113359"/>
            <a:ext cx="8517314" cy="6631281"/>
          </a:xfrm>
          <a:prstGeom prst="rect">
            <a:avLst/>
          </a:prstGeom>
        </p:spPr>
      </p:pic>
      <p:pic>
        <p:nvPicPr>
          <p:cNvPr id="4" name="Picture 2" descr="Fig. 2">
            <a:extLst>
              <a:ext uri="{FF2B5EF4-FFF2-40B4-BE49-F238E27FC236}">
                <a16:creationId xmlns:a16="http://schemas.microsoft.com/office/drawing/2014/main" id="{E6A0349C-F81E-4216-994F-B41CEF03C60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153"/>
          <a:stretch/>
        </p:blipFill>
        <p:spPr bwMode="auto">
          <a:xfrm>
            <a:off x="9427028" y="864053"/>
            <a:ext cx="2767929" cy="27173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8A2A39E-1FD7-4044-9956-EF3340939DBA}"/>
              </a:ext>
            </a:extLst>
          </p:cNvPr>
          <p:cNvSpPr txBox="1"/>
          <p:nvPr/>
        </p:nvSpPr>
        <p:spPr>
          <a:xfrm>
            <a:off x="9362454" y="4147356"/>
            <a:ext cx="289707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2000" b="1" dirty="0" err="1">
                <a:solidFill>
                  <a:srgbClr val="0070C0"/>
                </a:solidFill>
              </a:rPr>
              <a:t>HeI</a:t>
            </a:r>
            <a:r>
              <a:rPr lang="da-DK" sz="2000" b="1" dirty="0">
                <a:solidFill>
                  <a:srgbClr val="0070C0"/>
                </a:solidFill>
              </a:rPr>
              <a:t> </a:t>
            </a:r>
            <a:r>
              <a:rPr lang="da-DK" sz="2000" b="1" dirty="0">
                <a:solidFill>
                  <a:srgbClr val="0070C0"/>
                </a:solidFill>
                <a:sym typeface="Wingdings" panose="05000000000000000000" pitchFamily="2" charset="2"/>
              </a:rPr>
              <a:t> </a:t>
            </a:r>
            <a:r>
              <a:rPr lang="da-DK" sz="2000" b="1" dirty="0" err="1">
                <a:solidFill>
                  <a:srgbClr val="0070C0"/>
                </a:solidFill>
                <a:sym typeface="Wingdings" panose="05000000000000000000" pitchFamily="2" charset="2"/>
              </a:rPr>
              <a:t>HeII</a:t>
            </a:r>
            <a:endParaRPr lang="da-DK" sz="2000" b="1" dirty="0">
              <a:solidFill>
                <a:srgbClr val="0070C0"/>
              </a:solidFill>
              <a:sym typeface="Wingdings" panose="05000000000000000000" pitchFamily="2" charset="2"/>
            </a:endParaRPr>
          </a:p>
          <a:p>
            <a:r>
              <a:rPr lang="da-DK" sz="2000" b="1" dirty="0" err="1">
                <a:solidFill>
                  <a:srgbClr val="0070C0"/>
                </a:solidFill>
                <a:sym typeface="Wingdings" panose="05000000000000000000" pitchFamily="2" charset="2"/>
              </a:rPr>
              <a:t>HeII</a:t>
            </a:r>
            <a:r>
              <a:rPr lang="da-DK" sz="2000" b="1" dirty="0">
                <a:solidFill>
                  <a:srgbClr val="0070C0"/>
                </a:solidFill>
                <a:sym typeface="Wingdings" panose="05000000000000000000" pitchFamily="2" charset="2"/>
              </a:rPr>
              <a:t>  </a:t>
            </a:r>
            <a:r>
              <a:rPr lang="da-DK" sz="2000" b="1" dirty="0" err="1">
                <a:solidFill>
                  <a:srgbClr val="0070C0"/>
                </a:solidFill>
                <a:sym typeface="Wingdings" panose="05000000000000000000" pitchFamily="2" charset="2"/>
              </a:rPr>
              <a:t>HeIII</a:t>
            </a:r>
            <a:endParaRPr lang="da-DK" sz="2000" b="1" dirty="0">
              <a:solidFill>
                <a:srgbClr val="0070C0"/>
              </a:solidFill>
              <a:sym typeface="Wingdings" panose="05000000000000000000" pitchFamily="2" charset="2"/>
            </a:endParaRPr>
          </a:p>
          <a:p>
            <a:r>
              <a:rPr lang="da-DK" sz="2000" b="1" dirty="0">
                <a:solidFill>
                  <a:srgbClr val="0070C0"/>
                </a:solidFill>
                <a:sym typeface="Wingdings" panose="05000000000000000000" pitchFamily="2" charset="2"/>
              </a:rPr>
              <a:t>Depth of </a:t>
            </a:r>
            <a:r>
              <a:rPr lang="da-DK" sz="2000" b="1" dirty="0" err="1">
                <a:solidFill>
                  <a:srgbClr val="0070C0"/>
                </a:solidFill>
                <a:sym typeface="Wingdings" panose="05000000000000000000" pitchFamily="2" charset="2"/>
              </a:rPr>
              <a:t>convection</a:t>
            </a:r>
            <a:r>
              <a:rPr lang="da-DK" sz="2000" b="1" dirty="0">
                <a:solidFill>
                  <a:srgbClr val="0070C0"/>
                </a:solidFill>
                <a:sym typeface="Wingdings" panose="05000000000000000000" pitchFamily="2" charset="2"/>
              </a:rPr>
              <a:t> zone</a:t>
            </a:r>
            <a:endParaRPr lang="da-DK" sz="2000" b="1" dirty="0">
              <a:solidFill>
                <a:srgbClr val="0070C0"/>
              </a:solidFill>
            </a:endParaRPr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3F54C4FE-EB42-4D12-A711-0CD774A58484}"/>
              </a:ext>
            </a:extLst>
          </p:cNvPr>
          <p:cNvSpPr/>
          <p:nvPr/>
        </p:nvSpPr>
        <p:spPr>
          <a:xfrm>
            <a:off x="4463143" y="864053"/>
            <a:ext cx="1709057" cy="4186918"/>
          </a:xfrm>
          <a:custGeom>
            <a:avLst/>
            <a:gdLst>
              <a:gd name="connsiteX0" fmla="*/ 2090057 w 2090057"/>
              <a:gd name="connsiteY0" fmla="*/ 0 h 4626428"/>
              <a:gd name="connsiteX1" fmla="*/ 1197429 w 2090057"/>
              <a:gd name="connsiteY1" fmla="*/ 1164771 h 4626428"/>
              <a:gd name="connsiteX2" fmla="*/ 968829 w 2090057"/>
              <a:gd name="connsiteY2" fmla="*/ 2122714 h 4626428"/>
              <a:gd name="connsiteX3" fmla="*/ 1023257 w 2090057"/>
              <a:gd name="connsiteY3" fmla="*/ 2797628 h 4626428"/>
              <a:gd name="connsiteX4" fmla="*/ 1186543 w 2090057"/>
              <a:gd name="connsiteY4" fmla="*/ 3233057 h 4626428"/>
              <a:gd name="connsiteX5" fmla="*/ 1164772 w 2090057"/>
              <a:gd name="connsiteY5" fmla="*/ 3755571 h 4626428"/>
              <a:gd name="connsiteX6" fmla="*/ 740229 w 2090057"/>
              <a:gd name="connsiteY6" fmla="*/ 4278085 h 4626428"/>
              <a:gd name="connsiteX7" fmla="*/ 0 w 2090057"/>
              <a:gd name="connsiteY7" fmla="*/ 4626428 h 46264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090057" h="4626428">
                <a:moveTo>
                  <a:pt x="2090057" y="0"/>
                </a:moveTo>
                <a:cubicBezTo>
                  <a:pt x="1737178" y="405492"/>
                  <a:pt x="1384300" y="810985"/>
                  <a:pt x="1197429" y="1164771"/>
                </a:cubicBezTo>
                <a:cubicBezTo>
                  <a:pt x="1010558" y="1518557"/>
                  <a:pt x="997858" y="1850571"/>
                  <a:pt x="968829" y="2122714"/>
                </a:cubicBezTo>
                <a:cubicBezTo>
                  <a:pt x="939800" y="2394857"/>
                  <a:pt x="986971" y="2612571"/>
                  <a:pt x="1023257" y="2797628"/>
                </a:cubicBezTo>
                <a:cubicBezTo>
                  <a:pt x="1059543" y="2982685"/>
                  <a:pt x="1162957" y="3073400"/>
                  <a:pt x="1186543" y="3233057"/>
                </a:cubicBezTo>
                <a:cubicBezTo>
                  <a:pt x="1210129" y="3392714"/>
                  <a:pt x="1239158" y="3581400"/>
                  <a:pt x="1164772" y="3755571"/>
                </a:cubicBezTo>
                <a:cubicBezTo>
                  <a:pt x="1090386" y="3929742"/>
                  <a:pt x="934358" y="4132942"/>
                  <a:pt x="740229" y="4278085"/>
                </a:cubicBezTo>
                <a:cubicBezTo>
                  <a:pt x="546100" y="4423228"/>
                  <a:pt x="273050" y="4524828"/>
                  <a:pt x="0" y="4626428"/>
                </a:cubicBezTo>
              </a:path>
            </a:pathLst>
          </a:cu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 dirty="0"/>
          </a:p>
        </p:txBody>
      </p:sp>
      <p:sp>
        <p:nvSpPr>
          <p:cNvPr id="2" name="Freeform: Shape 1">
            <a:extLst>
              <a:ext uri="{FF2B5EF4-FFF2-40B4-BE49-F238E27FC236}">
                <a16:creationId xmlns:a16="http://schemas.microsoft.com/office/drawing/2014/main" id="{C4C53465-AE92-4FF2-A80C-8A49B4D6A0A5}"/>
              </a:ext>
            </a:extLst>
          </p:cNvPr>
          <p:cNvSpPr/>
          <p:nvPr/>
        </p:nvSpPr>
        <p:spPr>
          <a:xfrm>
            <a:off x="7426683" y="1719943"/>
            <a:ext cx="2424888" cy="1883696"/>
          </a:xfrm>
          <a:custGeom>
            <a:avLst/>
            <a:gdLst>
              <a:gd name="connsiteX0" fmla="*/ 149774 w 2424888"/>
              <a:gd name="connsiteY0" fmla="*/ 0 h 1883696"/>
              <a:gd name="connsiteX1" fmla="*/ 19146 w 2424888"/>
              <a:gd name="connsiteY1" fmla="*/ 468086 h 1883696"/>
              <a:gd name="connsiteX2" fmla="*/ 19146 w 2424888"/>
              <a:gd name="connsiteY2" fmla="*/ 1110343 h 1883696"/>
              <a:gd name="connsiteX3" fmla="*/ 193317 w 2424888"/>
              <a:gd name="connsiteY3" fmla="*/ 1524000 h 1883696"/>
              <a:gd name="connsiteX4" fmla="*/ 628746 w 2424888"/>
              <a:gd name="connsiteY4" fmla="*/ 1698171 h 1883696"/>
              <a:gd name="connsiteX5" fmla="*/ 1238346 w 2424888"/>
              <a:gd name="connsiteY5" fmla="*/ 1807028 h 1883696"/>
              <a:gd name="connsiteX6" fmla="*/ 2174517 w 2424888"/>
              <a:gd name="connsiteY6" fmla="*/ 1872343 h 1883696"/>
              <a:gd name="connsiteX7" fmla="*/ 2424888 w 2424888"/>
              <a:gd name="connsiteY7" fmla="*/ 1883228 h 18836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424888" h="1883696">
                <a:moveTo>
                  <a:pt x="149774" y="0"/>
                </a:moveTo>
                <a:cubicBezTo>
                  <a:pt x="95345" y="141514"/>
                  <a:pt x="40917" y="283029"/>
                  <a:pt x="19146" y="468086"/>
                </a:cubicBezTo>
                <a:cubicBezTo>
                  <a:pt x="-2625" y="653143"/>
                  <a:pt x="-9883" y="934357"/>
                  <a:pt x="19146" y="1110343"/>
                </a:cubicBezTo>
                <a:cubicBezTo>
                  <a:pt x="48175" y="1286329"/>
                  <a:pt x="91717" y="1426029"/>
                  <a:pt x="193317" y="1524000"/>
                </a:cubicBezTo>
                <a:cubicBezTo>
                  <a:pt x="294917" y="1621971"/>
                  <a:pt x="454574" y="1651000"/>
                  <a:pt x="628746" y="1698171"/>
                </a:cubicBezTo>
                <a:cubicBezTo>
                  <a:pt x="802918" y="1745342"/>
                  <a:pt x="980718" y="1777999"/>
                  <a:pt x="1238346" y="1807028"/>
                </a:cubicBezTo>
                <a:cubicBezTo>
                  <a:pt x="1495975" y="1836057"/>
                  <a:pt x="1976760" y="1859643"/>
                  <a:pt x="2174517" y="1872343"/>
                </a:cubicBezTo>
                <a:cubicBezTo>
                  <a:pt x="2372274" y="1885043"/>
                  <a:pt x="2398581" y="1884135"/>
                  <a:pt x="2424888" y="1883228"/>
                </a:cubicBezTo>
              </a:path>
            </a:pathLst>
          </a:custGeom>
          <a:noFill/>
          <a:ln w="57150">
            <a:solidFill>
              <a:srgbClr val="0070C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 dirty="0"/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EC75DEB8-5314-4202-BD2F-C91900069A2A}"/>
              </a:ext>
            </a:extLst>
          </p:cNvPr>
          <p:cNvSpPr/>
          <p:nvPr/>
        </p:nvSpPr>
        <p:spPr>
          <a:xfrm>
            <a:off x="2862943" y="3483429"/>
            <a:ext cx="6535541" cy="791233"/>
          </a:xfrm>
          <a:custGeom>
            <a:avLst/>
            <a:gdLst>
              <a:gd name="connsiteX0" fmla="*/ 0 w 6535541"/>
              <a:gd name="connsiteY0" fmla="*/ 0 h 791233"/>
              <a:gd name="connsiteX1" fmla="*/ 2884714 w 6535541"/>
              <a:gd name="connsiteY1" fmla="*/ 130628 h 791233"/>
              <a:gd name="connsiteX2" fmla="*/ 2884714 w 6535541"/>
              <a:gd name="connsiteY2" fmla="*/ 130628 h 791233"/>
              <a:gd name="connsiteX3" fmla="*/ 4158343 w 6535541"/>
              <a:gd name="connsiteY3" fmla="*/ 195942 h 791233"/>
              <a:gd name="connsiteX4" fmla="*/ 4626428 w 6535541"/>
              <a:gd name="connsiteY4" fmla="*/ 293914 h 791233"/>
              <a:gd name="connsiteX5" fmla="*/ 5410200 w 6535541"/>
              <a:gd name="connsiteY5" fmla="*/ 674914 h 791233"/>
              <a:gd name="connsiteX6" fmla="*/ 6433457 w 6535541"/>
              <a:gd name="connsiteY6" fmla="*/ 783771 h 791233"/>
              <a:gd name="connsiteX7" fmla="*/ 6444343 w 6535541"/>
              <a:gd name="connsiteY7" fmla="*/ 772885 h 7912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535541" h="791233">
                <a:moveTo>
                  <a:pt x="0" y="0"/>
                </a:moveTo>
                <a:lnTo>
                  <a:pt x="2884714" y="130628"/>
                </a:lnTo>
                <a:lnTo>
                  <a:pt x="2884714" y="130628"/>
                </a:lnTo>
                <a:cubicBezTo>
                  <a:pt x="3096986" y="141514"/>
                  <a:pt x="3868057" y="168728"/>
                  <a:pt x="4158343" y="195942"/>
                </a:cubicBezTo>
                <a:cubicBezTo>
                  <a:pt x="4448629" y="223156"/>
                  <a:pt x="4417785" y="214085"/>
                  <a:pt x="4626428" y="293914"/>
                </a:cubicBezTo>
                <a:cubicBezTo>
                  <a:pt x="4835071" y="373743"/>
                  <a:pt x="5109029" y="593271"/>
                  <a:pt x="5410200" y="674914"/>
                </a:cubicBezTo>
                <a:cubicBezTo>
                  <a:pt x="5711371" y="756557"/>
                  <a:pt x="6261100" y="767443"/>
                  <a:pt x="6433457" y="783771"/>
                </a:cubicBezTo>
                <a:cubicBezTo>
                  <a:pt x="6605814" y="800100"/>
                  <a:pt x="6525078" y="786492"/>
                  <a:pt x="6444343" y="772885"/>
                </a:cubicBezTo>
              </a:path>
            </a:pathLst>
          </a:custGeom>
          <a:noFill/>
          <a:ln w="50800">
            <a:solidFill>
              <a:srgbClr val="0070C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3A413B42-A145-4ACB-AD66-8BF33E926E3D}"/>
              </a:ext>
            </a:extLst>
          </p:cNvPr>
          <p:cNvSpPr/>
          <p:nvPr/>
        </p:nvSpPr>
        <p:spPr>
          <a:xfrm>
            <a:off x="4745165" y="1959429"/>
            <a:ext cx="288147" cy="2612571"/>
          </a:xfrm>
          <a:custGeom>
            <a:avLst/>
            <a:gdLst>
              <a:gd name="connsiteX0" fmla="*/ 229606 w 288147"/>
              <a:gd name="connsiteY0" fmla="*/ 0 h 2612571"/>
              <a:gd name="connsiteX1" fmla="*/ 142521 w 288147"/>
              <a:gd name="connsiteY1" fmla="*/ 478971 h 2612571"/>
              <a:gd name="connsiteX2" fmla="*/ 142521 w 288147"/>
              <a:gd name="connsiteY2" fmla="*/ 478971 h 2612571"/>
              <a:gd name="connsiteX3" fmla="*/ 131635 w 288147"/>
              <a:gd name="connsiteY3" fmla="*/ 762000 h 2612571"/>
              <a:gd name="connsiteX4" fmla="*/ 1006 w 288147"/>
              <a:gd name="connsiteY4" fmla="*/ 849085 h 2612571"/>
              <a:gd name="connsiteX5" fmla="*/ 77206 w 288147"/>
              <a:gd name="connsiteY5" fmla="*/ 1175657 h 2612571"/>
              <a:gd name="connsiteX6" fmla="*/ 186064 w 288147"/>
              <a:gd name="connsiteY6" fmla="*/ 1393371 h 2612571"/>
              <a:gd name="connsiteX7" fmla="*/ 229606 w 288147"/>
              <a:gd name="connsiteY7" fmla="*/ 1589314 h 2612571"/>
              <a:gd name="connsiteX8" fmla="*/ 164292 w 288147"/>
              <a:gd name="connsiteY8" fmla="*/ 1730828 h 2612571"/>
              <a:gd name="connsiteX9" fmla="*/ 273149 w 288147"/>
              <a:gd name="connsiteY9" fmla="*/ 1937657 h 2612571"/>
              <a:gd name="connsiteX10" fmla="*/ 273149 w 288147"/>
              <a:gd name="connsiteY10" fmla="*/ 2155371 h 2612571"/>
              <a:gd name="connsiteX11" fmla="*/ 142521 w 288147"/>
              <a:gd name="connsiteY11" fmla="*/ 2275114 h 2612571"/>
              <a:gd name="connsiteX12" fmla="*/ 164292 w 288147"/>
              <a:gd name="connsiteY12" fmla="*/ 2612571 h 2612571"/>
              <a:gd name="connsiteX13" fmla="*/ 164292 w 288147"/>
              <a:gd name="connsiteY13" fmla="*/ 2612571 h 26125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288147" h="2612571">
                <a:moveTo>
                  <a:pt x="229606" y="0"/>
                </a:moveTo>
                <a:lnTo>
                  <a:pt x="142521" y="478971"/>
                </a:lnTo>
                <a:lnTo>
                  <a:pt x="142521" y="478971"/>
                </a:lnTo>
                <a:cubicBezTo>
                  <a:pt x="140707" y="526142"/>
                  <a:pt x="155221" y="700314"/>
                  <a:pt x="131635" y="762000"/>
                </a:cubicBezTo>
                <a:cubicBezTo>
                  <a:pt x="108049" y="823686"/>
                  <a:pt x="10077" y="780142"/>
                  <a:pt x="1006" y="849085"/>
                </a:cubicBezTo>
                <a:cubicBezTo>
                  <a:pt x="-8066" y="918028"/>
                  <a:pt x="46363" y="1084943"/>
                  <a:pt x="77206" y="1175657"/>
                </a:cubicBezTo>
                <a:cubicBezTo>
                  <a:pt x="108049" y="1266371"/>
                  <a:pt x="160664" y="1324428"/>
                  <a:pt x="186064" y="1393371"/>
                </a:cubicBezTo>
                <a:cubicBezTo>
                  <a:pt x="211464" y="1462314"/>
                  <a:pt x="233235" y="1533071"/>
                  <a:pt x="229606" y="1589314"/>
                </a:cubicBezTo>
                <a:cubicBezTo>
                  <a:pt x="225977" y="1645557"/>
                  <a:pt x="157035" y="1672771"/>
                  <a:pt x="164292" y="1730828"/>
                </a:cubicBezTo>
                <a:cubicBezTo>
                  <a:pt x="171549" y="1788885"/>
                  <a:pt x="255006" y="1866900"/>
                  <a:pt x="273149" y="1937657"/>
                </a:cubicBezTo>
                <a:cubicBezTo>
                  <a:pt x="291292" y="2008414"/>
                  <a:pt x="294920" y="2099128"/>
                  <a:pt x="273149" y="2155371"/>
                </a:cubicBezTo>
                <a:cubicBezTo>
                  <a:pt x="251378" y="2211614"/>
                  <a:pt x="160664" y="2198914"/>
                  <a:pt x="142521" y="2275114"/>
                </a:cubicBezTo>
                <a:cubicBezTo>
                  <a:pt x="124378" y="2351314"/>
                  <a:pt x="164292" y="2612571"/>
                  <a:pt x="164292" y="2612571"/>
                </a:cubicBezTo>
                <a:lnTo>
                  <a:pt x="164292" y="2612571"/>
                </a:lnTo>
              </a:path>
            </a:pathLst>
          </a:custGeom>
          <a:noFill/>
          <a:ln w="47625">
            <a:solidFill>
              <a:srgbClr val="0070C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7DC1BA1-7108-0FF9-1349-061659AF08DC}"/>
              </a:ext>
            </a:extLst>
          </p:cNvPr>
          <p:cNvSpPr txBox="1"/>
          <p:nvPr/>
        </p:nvSpPr>
        <p:spPr>
          <a:xfrm>
            <a:off x="410283" y="409575"/>
            <a:ext cx="180049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l-GR" sz="5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0B0004020202020204" pitchFamily="34" charset="0"/>
                <a:ea typeface="+mn-ea"/>
                <a:cs typeface="+mn-cs"/>
              </a:rPr>
              <a:t>µ</a:t>
            </a:r>
            <a:r>
              <a:rPr kumimoji="0" lang="da-DK" sz="5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0B0004020202020204" pitchFamily="34" charset="0"/>
                <a:ea typeface="+mn-ea"/>
                <a:cs typeface="+mn-cs"/>
              </a:rPr>
              <a:t> Her</a:t>
            </a:r>
          </a:p>
        </p:txBody>
      </p:sp>
    </p:spTree>
    <p:extLst>
      <p:ext uri="{BB962C8B-B14F-4D97-AF65-F5344CB8AC3E}">
        <p14:creationId xmlns:p14="http://schemas.microsoft.com/office/powerpoint/2010/main" val="31226525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B4C97CB9-B5C4-478B-B4D8-17385E7847D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37343" y="113359"/>
            <a:ext cx="8517314" cy="6631281"/>
          </a:xfrm>
          <a:prstGeom prst="rect">
            <a:avLst/>
          </a:prstGeom>
        </p:spPr>
      </p:pic>
      <p:pic>
        <p:nvPicPr>
          <p:cNvPr id="4" name="Picture 2" descr="Fig. 2">
            <a:extLst>
              <a:ext uri="{FF2B5EF4-FFF2-40B4-BE49-F238E27FC236}">
                <a16:creationId xmlns:a16="http://schemas.microsoft.com/office/drawing/2014/main" id="{E6A0349C-F81E-4216-994F-B41CEF03C60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153"/>
          <a:stretch/>
        </p:blipFill>
        <p:spPr bwMode="auto">
          <a:xfrm>
            <a:off x="9427028" y="864053"/>
            <a:ext cx="2767929" cy="27173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8A2A39E-1FD7-4044-9956-EF3340939DBA}"/>
              </a:ext>
            </a:extLst>
          </p:cNvPr>
          <p:cNvSpPr txBox="1"/>
          <p:nvPr/>
        </p:nvSpPr>
        <p:spPr>
          <a:xfrm>
            <a:off x="9362454" y="4147356"/>
            <a:ext cx="2897075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2000" b="1" dirty="0" err="1">
                <a:solidFill>
                  <a:srgbClr val="0070C0"/>
                </a:solidFill>
              </a:rPr>
              <a:t>HeI</a:t>
            </a:r>
            <a:r>
              <a:rPr lang="da-DK" sz="2000" b="1" dirty="0">
                <a:solidFill>
                  <a:srgbClr val="0070C0"/>
                </a:solidFill>
              </a:rPr>
              <a:t> </a:t>
            </a:r>
            <a:r>
              <a:rPr lang="da-DK" sz="2000" b="1" dirty="0">
                <a:solidFill>
                  <a:srgbClr val="0070C0"/>
                </a:solidFill>
                <a:sym typeface="Wingdings" panose="05000000000000000000" pitchFamily="2" charset="2"/>
              </a:rPr>
              <a:t> </a:t>
            </a:r>
            <a:r>
              <a:rPr lang="da-DK" sz="2000" b="1" dirty="0" err="1">
                <a:solidFill>
                  <a:srgbClr val="0070C0"/>
                </a:solidFill>
                <a:sym typeface="Wingdings" panose="05000000000000000000" pitchFamily="2" charset="2"/>
              </a:rPr>
              <a:t>HeII</a:t>
            </a:r>
            <a:endParaRPr lang="da-DK" sz="2000" b="1" dirty="0">
              <a:solidFill>
                <a:srgbClr val="0070C0"/>
              </a:solidFill>
              <a:sym typeface="Wingdings" panose="05000000000000000000" pitchFamily="2" charset="2"/>
            </a:endParaRPr>
          </a:p>
          <a:p>
            <a:r>
              <a:rPr lang="da-DK" sz="2000" b="1" dirty="0" err="1">
                <a:solidFill>
                  <a:srgbClr val="0070C0"/>
                </a:solidFill>
                <a:sym typeface="Wingdings" panose="05000000000000000000" pitchFamily="2" charset="2"/>
              </a:rPr>
              <a:t>HeII</a:t>
            </a:r>
            <a:r>
              <a:rPr lang="da-DK" sz="2000" b="1" dirty="0">
                <a:solidFill>
                  <a:srgbClr val="0070C0"/>
                </a:solidFill>
                <a:sym typeface="Wingdings" panose="05000000000000000000" pitchFamily="2" charset="2"/>
              </a:rPr>
              <a:t>  </a:t>
            </a:r>
            <a:r>
              <a:rPr lang="da-DK" sz="2000" b="1" dirty="0" err="1">
                <a:solidFill>
                  <a:srgbClr val="0070C0"/>
                </a:solidFill>
                <a:sym typeface="Wingdings" panose="05000000000000000000" pitchFamily="2" charset="2"/>
              </a:rPr>
              <a:t>HeIII</a:t>
            </a:r>
            <a:endParaRPr lang="da-DK" sz="2000" b="1" dirty="0">
              <a:solidFill>
                <a:srgbClr val="0070C0"/>
              </a:solidFill>
              <a:sym typeface="Wingdings" panose="05000000000000000000" pitchFamily="2" charset="2"/>
            </a:endParaRPr>
          </a:p>
          <a:p>
            <a:r>
              <a:rPr lang="da-DK" sz="2000" b="1" dirty="0">
                <a:solidFill>
                  <a:srgbClr val="0070C0"/>
                </a:solidFill>
                <a:sym typeface="Wingdings" panose="05000000000000000000" pitchFamily="2" charset="2"/>
              </a:rPr>
              <a:t>Depth of </a:t>
            </a:r>
            <a:r>
              <a:rPr lang="da-DK" sz="2000" b="1" dirty="0" err="1">
                <a:solidFill>
                  <a:srgbClr val="0070C0"/>
                </a:solidFill>
                <a:sym typeface="Wingdings" panose="05000000000000000000" pitchFamily="2" charset="2"/>
              </a:rPr>
              <a:t>convection</a:t>
            </a:r>
            <a:r>
              <a:rPr lang="da-DK" sz="2000" b="1" dirty="0">
                <a:solidFill>
                  <a:srgbClr val="0070C0"/>
                </a:solidFill>
                <a:sym typeface="Wingdings" panose="05000000000000000000" pitchFamily="2" charset="2"/>
              </a:rPr>
              <a:t> zone</a:t>
            </a:r>
          </a:p>
          <a:p>
            <a:r>
              <a:rPr lang="da-DK" sz="2400" b="1" dirty="0">
                <a:solidFill>
                  <a:srgbClr val="C00000"/>
                </a:solidFill>
                <a:sym typeface="Wingdings" panose="05000000000000000000" pitchFamily="2" charset="2"/>
              </a:rPr>
              <a:t>4HHe Shell source</a:t>
            </a:r>
            <a:endParaRPr lang="da-DK" sz="2400" b="1" dirty="0">
              <a:solidFill>
                <a:srgbClr val="C00000"/>
              </a:solidFill>
            </a:endParaRPr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3F54C4FE-EB42-4D12-A711-0CD774A58484}"/>
              </a:ext>
            </a:extLst>
          </p:cNvPr>
          <p:cNvSpPr/>
          <p:nvPr/>
        </p:nvSpPr>
        <p:spPr>
          <a:xfrm>
            <a:off x="4463143" y="864053"/>
            <a:ext cx="1709057" cy="4186918"/>
          </a:xfrm>
          <a:custGeom>
            <a:avLst/>
            <a:gdLst>
              <a:gd name="connsiteX0" fmla="*/ 2090057 w 2090057"/>
              <a:gd name="connsiteY0" fmla="*/ 0 h 4626428"/>
              <a:gd name="connsiteX1" fmla="*/ 1197429 w 2090057"/>
              <a:gd name="connsiteY1" fmla="*/ 1164771 h 4626428"/>
              <a:gd name="connsiteX2" fmla="*/ 968829 w 2090057"/>
              <a:gd name="connsiteY2" fmla="*/ 2122714 h 4626428"/>
              <a:gd name="connsiteX3" fmla="*/ 1023257 w 2090057"/>
              <a:gd name="connsiteY3" fmla="*/ 2797628 h 4626428"/>
              <a:gd name="connsiteX4" fmla="*/ 1186543 w 2090057"/>
              <a:gd name="connsiteY4" fmla="*/ 3233057 h 4626428"/>
              <a:gd name="connsiteX5" fmla="*/ 1164772 w 2090057"/>
              <a:gd name="connsiteY5" fmla="*/ 3755571 h 4626428"/>
              <a:gd name="connsiteX6" fmla="*/ 740229 w 2090057"/>
              <a:gd name="connsiteY6" fmla="*/ 4278085 h 4626428"/>
              <a:gd name="connsiteX7" fmla="*/ 0 w 2090057"/>
              <a:gd name="connsiteY7" fmla="*/ 4626428 h 46264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090057" h="4626428">
                <a:moveTo>
                  <a:pt x="2090057" y="0"/>
                </a:moveTo>
                <a:cubicBezTo>
                  <a:pt x="1737178" y="405492"/>
                  <a:pt x="1384300" y="810985"/>
                  <a:pt x="1197429" y="1164771"/>
                </a:cubicBezTo>
                <a:cubicBezTo>
                  <a:pt x="1010558" y="1518557"/>
                  <a:pt x="997858" y="1850571"/>
                  <a:pt x="968829" y="2122714"/>
                </a:cubicBezTo>
                <a:cubicBezTo>
                  <a:pt x="939800" y="2394857"/>
                  <a:pt x="986971" y="2612571"/>
                  <a:pt x="1023257" y="2797628"/>
                </a:cubicBezTo>
                <a:cubicBezTo>
                  <a:pt x="1059543" y="2982685"/>
                  <a:pt x="1162957" y="3073400"/>
                  <a:pt x="1186543" y="3233057"/>
                </a:cubicBezTo>
                <a:cubicBezTo>
                  <a:pt x="1210129" y="3392714"/>
                  <a:pt x="1239158" y="3581400"/>
                  <a:pt x="1164772" y="3755571"/>
                </a:cubicBezTo>
                <a:cubicBezTo>
                  <a:pt x="1090386" y="3929742"/>
                  <a:pt x="934358" y="4132942"/>
                  <a:pt x="740229" y="4278085"/>
                </a:cubicBezTo>
                <a:cubicBezTo>
                  <a:pt x="546100" y="4423228"/>
                  <a:pt x="273050" y="4524828"/>
                  <a:pt x="0" y="4626428"/>
                </a:cubicBezTo>
              </a:path>
            </a:pathLst>
          </a:cu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 dirty="0"/>
          </a:p>
        </p:txBody>
      </p:sp>
      <p:sp>
        <p:nvSpPr>
          <p:cNvPr id="2" name="Freeform: Shape 1">
            <a:extLst>
              <a:ext uri="{FF2B5EF4-FFF2-40B4-BE49-F238E27FC236}">
                <a16:creationId xmlns:a16="http://schemas.microsoft.com/office/drawing/2014/main" id="{C4C53465-AE92-4FF2-A80C-8A49B4D6A0A5}"/>
              </a:ext>
            </a:extLst>
          </p:cNvPr>
          <p:cNvSpPr/>
          <p:nvPr/>
        </p:nvSpPr>
        <p:spPr>
          <a:xfrm>
            <a:off x="7426683" y="1719943"/>
            <a:ext cx="2424888" cy="1883696"/>
          </a:xfrm>
          <a:custGeom>
            <a:avLst/>
            <a:gdLst>
              <a:gd name="connsiteX0" fmla="*/ 149774 w 2424888"/>
              <a:gd name="connsiteY0" fmla="*/ 0 h 1883696"/>
              <a:gd name="connsiteX1" fmla="*/ 19146 w 2424888"/>
              <a:gd name="connsiteY1" fmla="*/ 468086 h 1883696"/>
              <a:gd name="connsiteX2" fmla="*/ 19146 w 2424888"/>
              <a:gd name="connsiteY2" fmla="*/ 1110343 h 1883696"/>
              <a:gd name="connsiteX3" fmla="*/ 193317 w 2424888"/>
              <a:gd name="connsiteY3" fmla="*/ 1524000 h 1883696"/>
              <a:gd name="connsiteX4" fmla="*/ 628746 w 2424888"/>
              <a:gd name="connsiteY4" fmla="*/ 1698171 h 1883696"/>
              <a:gd name="connsiteX5" fmla="*/ 1238346 w 2424888"/>
              <a:gd name="connsiteY5" fmla="*/ 1807028 h 1883696"/>
              <a:gd name="connsiteX6" fmla="*/ 2174517 w 2424888"/>
              <a:gd name="connsiteY6" fmla="*/ 1872343 h 1883696"/>
              <a:gd name="connsiteX7" fmla="*/ 2424888 w 2424888"/>
              <a:gd name="connsiteY7" fmla="*/ 1883228 h 18836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424888" h="1883696">
                <a:moveTo>
                  <a:pt x="149774" y="0"/>
                </a:moveTo>
                <a:cubicBezTo>
                  <a:pt x="95345" y="141514"/>
                  <a:pt x="40917" y="283029"/>
                  <a:pt x="19146" y="468086"/>
                </a:cubicBezTo>
                <a:cubicBezTo>
                  <a:pt x="-2625" y="653143"/>
                  <a:pt x="-9883" y="934357"/>
                  <a:pt x="19146" y="1110343"/>
                </a:cubicBezTo>
                <a:cubicBezTo>
                  <a:pt x="48175" y="1286329"/>
                  <a:pt x="91717" y="1426029"/>
                  <a:pt x="193317" y="1524000"/>
                </a:cubicBezTo>
                <a:cubicBezTo>
                  <a:pt x="294917" y="1621971"/>
                  <a:pt x="454574" y="1651000"/>
                  <a:pt x="628746" y="1698171"/>
                </a:cubicBezTo>
                <a:cubicBezTo>
                  <a:pt x="802918" y="1745342"/>
                  <a:pt x="980718" y="1777999"/>
                  <a:pt x="1238346" y="1807028"/>
                </a:cubicBezTo>
                <a:cubicBezTo>
                  <a:pt x="1495975" y="1836057"/>
                  <a:pt x="1976760" y="1859643"/>
                  <a:pt x="2174517" y="1872343"/>
                </a:cubicBezTo>
                <a:cubicBezTo>
                  <a:pt x="2372274" y="1885043"/>
                  <a:pt x="2398581" y="1884135"/>
                  <a:pt x="2424888" y="1883228"/>
                </a:cubicBezTo>
              </a:path>
            </a:pathLst>
          </a:custGeom>
          <a:noFill/>
          <a:ln w="57150">
            <a:solidFill>
              <a:srgbClr val="0070C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 dirty="0"/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EC75DEB8-5314-4202-BD2F-C91900069A2A}"/>
              </a:ext>
            </a:extLst>
          </p:cNvPr>
          <p:cNvSpPr/>
          <p:nvPr/>
        </p:nvSpPr>
        <p:spPr>
          <a:xfrm>
            <a:off x="2862943" y="3483429"/>
            <a:ext cx="6535541" cy="791233"/>
          </a:xfrm>
          <a:custGeom>
            <a:avLst/>
            <a:gdLst>
              <a:gd name="connsiteX0" fmla="*/ 0 w 6535541"/>
              <a:gd name="connsiteY0" fmla="*/ 0 h 791233"/>
              <a:gd name="connsiteX1" fmla="*/ 2884714 w 6535541"/>
              <a:gd name="connsiteY1" fmla="*/ 130628 h 791233"/>
              <a:gd name="connsiteX2" fmla="*/ 2884714 w 6535541"/>
              <a:gd name="connsiteY2" fmla="*/ 130628 h 791233"/>
              <a:gd name="connsiteX3" fmla="*/ 4158343 w 6535541"/>
              <a:gd name="connsiteY3" fmla="*/ 195942 h 791233"/>
              <a:gd name="connsiteX4" fmla="*/ 4626428 w 6535541"/>
              <a:gd name="connsiteY4" fmla="*/ 293914 h 791233"/>
              <a:gd name="connsiteX5" fmla="*/ 5410200 w 6535541"/>
              <a:gd name="connsiteY5" fmla="*/ 674914 h 791233"/>
              <a:gd name="connsiteX6" fmla="*/ 6433457 w 6535541"/>
              <a:gd name="connsiteY6" fmla="*/ 783771 h 791233"/>
              <a:gd name="connsiteX7" fmla="*/ 6444343 w 6535541"/>
              <a:gd name="connsiteY7" fmla="*/ 772885 h 7912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535541" h="791233">
                <a:moveTo>
                  <a:pt x="0" y="0"/>
                </a:moveTo>
                <a:lnTo>
                  <a:pt x="2884714" y="130628"/>
                </a:lnTo>
                <a:lnTo>
                  <a:pt x="2884714" y="130628"/>
                </a:lnTo>
                <a:cubicBezTo>
                  <a:pt x="3096986" y="141514"/>
                  <a:pt x="3868057" y="168728"/>
                  <a:pt x="4158343" y="195942"/>
                </a:cubicBezTo>
                <a:cubicBezTo>
                  <a:pt x="4448629" y="223156"/>
                  <a:pt x="4417785" y="214085"/>
                  <a:pt x="4626428" y="293914"/>
                </a:cubicBezTo>
                <a:cubicBezTo>
                  <a:pt x="4835071" y="373743"/>
                  <a:pt x="5109029" y="593271"/>
                  <a:pt x="5410200" y="674914"/>
                </a:cubicBezTo>
                <a:cubicBezTo>
                  <a:pt x="5711371" y="756557"/>
                  <a:pt x="6261100" y="767443"/>
                  <a:pt x="6433457" y="783771"/>
                </a:cubicBezTo>
                <a:cubicBezTo>
                  <a:pt x="6605814" y="800100"/>
                  <a:pt x="6525078" y="786492"/>
                  <a:pt x="6444343" y="772885"/>
                </a:cubicBezTo>
              </a:path>
            </a:pathLst>
          </a:custGeom>
          <a:noFill/>
          <a:ln w="50800">
            <a:solidFill>
              <a:srgbClr val="0070C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3A413B42-A145-4ACB-AD66-8BF33E926E3D}"/>
              </a:ext>
            </a:extLst>
          </p:cNvPr>
          <p:cNvSpPr/>
          <p:nvPr/>
        </p:nvSpPr>
        <p:spPr>
          <a:xfrm>
            <a:off x="4745165" y="1959429"/>
            <a:ext cx="288147" cy="2612571"/>
          </a:xfrm>
          <a:custGeom>
            <a:avLst/>
            <a:gdLst>
              <a:gd name="connsiteX0" fmla="*/ 229606 w 288147"/>
              <a:gd name="connsiteY0" fmla="*/ 0 h 2612571"/>
              <a:gd name="connsiteX1" fmla="*/ 142521 w 288147"/>
              <a:gd name="connsiteY1" fmla="*/ 478971 h 2612571"/>
              <a:gd name="connsiteX2" fmla="*/ 142521 w 288147"/>
              <a:gd name="connsiteY2" fmla="*/ 478971 h 2612571"/>
              <a:gd name="connsiteX3" fmla="*/ 131635 w 288147"/>
              <a:gd name="connsiteY3" fmla="*/ 762000 h 2612571"/>
              <a:gd name="connsiteX4" fmla="*/ 1006 w 288147"/>
              <a:gd name="connsiteY4" fmla="*/ 849085 h 2612571"/>
              <a:gd name="connsiteX5" fmla="*/ 77206 w 288147"/>
              <a:gd name="connsiteY5" fmla="*/ 1175657 h 2612571"/>
              <a:gd name="connsiteX6" fmla="*/ 186064 w 288147"/>
              <a:gd name="connsiteY6" fmla="*/ 1393371 h 2612571"/>
              <a:gd name="connsiteX7" fmla="*/ 229606 w 288147"/>
              <a:gd name="connsiteY7" fmla="*/ 1589314 h 2612571"/>
              <a:gd name="connsiteX8" fmla="*/ 164292 w 288147"/>
              <a:gd name="connsiteY8" fmla="*/ 1730828 h 2612571"/>
              <a:gd name="connsiteX9" fmla="*/ 273149 w 288147"/>
              <a:gd name="connsiteY9" fmla="*/ 1937657 h 2612571"/>
              <a:gd name="connsiteX10" fmla="*/ 273149 w 288147"/>
              <a:gd name="connsiteY10" fmla="*/ 2155371 h 2612571"/>
              <a:gd name="connsiteX11" fmla="*/ 142521 w 288147"/>
              <a:gd name="connsiteY11" fmla="*/ 2275114 h 2612571"/>
              <a:gd name="connsiteX12" fmla="*/ 164292 w 288147"/>
              <a:gd name="connsiteY12" fmla="*/ 2612571 h 2612571"/>
              <a:gd name="connsiteX13" fmla="*/ 164292 w 288147"/>
              <a:gd name="connsiteY13" fmla="*/ 2612571 h 26125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288147" h="2612571">
                <a:moveTo>
                  <a:pt x="229606" y="0"/>
                </a:moveTo>
                <a:lnTo>
                  <a:pt x="142521" y="478971"/>
                </a:lnTo>
                <a:lnTo>
                  <a:pt x="142521" y="478971"/>
                </a:lnTo>
                <a:cubicBezTo>
                  <a:pt x="140707" y="526142"/>
                  <a:pt x="155221" y="700314"/>
                  <a:pt x="131635" y="762000"/>
                </a:cubicBezTo>
                <a:cubicBezTo>
                  <a:pt x="108049" y="823686"/>
                  <a:pt x="10077" y="780142"/>
                  <a:pt x="1006" y="849085"/>
                </a:cubicBezTo>
                <a:cubicBezTo>
                  <a:pt x="-8066" y="918028"/>
                  <a:pt x="46363" y="1084943"/>
                  <a:pt x="77206" y="1175657"/>
                </a:cubicBezTo>
                <a:cubicBezTo>
                  <a:pt x="108049" y="1266371"/>
                  <a:pt x="160664" y="1324428"/>
                  <a:pt x="186064" y="1393371"/>
                </a:cubicBezTo>
                <a:cubicBezTo>
                  <a:pt x="211464" y="1462314"/>
                  <a:pt x="233235" y="1533071"/>
                  <a:pt x="229606" y="1589314"/>
                </a:cubicBezTo>
                <a:cubicBezTo>
                  <a:pt x="225977" y="1645557"/>
                  <a:pt x="157035" y="1672771"/>
                  <a:pt x="164292" y="1730828"/>
                </a:cubicBezTo>
                <a:cubicBezTo>
                  <a:pt x="171549" y="1788885"/>
                  <a:pt x="255006" y="1866900"/>
                  <a:pt x="273149" y="1937657"/>
                </a:cubicBezTo>
                <a:cubicBezTo>
                  <a:pt x="291292" y="2008414"/>
                  <a:pt x="294920" y="2099128"/>
                  <a:pt x="273149" y="2155371"/>
                </a:cubicBezTo>
                <a:cubicBezTo>
                  <a:pt x="251378" y="2211614"/>
                  <a:pt x="160664" y="2198914"/>
                  <a:pt x="142521" y="2275114"/>
                </a:cubicBezTo>
                <a:cubicBezTo>
                  <a:pt x="124378" y="2351314"/>
                  <a:pt x="164292" y="2612571"/>
                  <a:pt x="164292" y="2612571"/>
                </a:cubicBezTo>
                <a:lnTo>
                  <a:pt x="164292" y="2612571"/>
                </a:lnTo>
              </a:path>
            </a:pathLst>
          </a:custGeom>
          <a:noFill/>
          <a:ln w="47625">
            <a:solidFill>
              <a:srgbClr val="0070C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9" name="Arc 8">
            <a:extLst>
              <a:ext uri="{FF2B5EF4-FFF2-40B4-BE49-F238E27FC236}">
                <a16:creationId xmlns:a16="http://schemas.microsoft.com/office/drawing/2014/main" id="{EF2BD843-3AFA-4FFF-B434-9294D5D02CDF}"/>
              </a:ext>
            </a:extLst>
          </p:cNvPr>
          <p:cNvSpPr>
            <a:spLocks noChangeAspect="1"/>
          </p:cNvSpPr>
          <p:nvPr/>
        </p:nvSpPr>
        <p:spPr>
          <a:xfrm rot="1172021">
            <a:off x="9473571" y="1868306"/>
            <a:ext cx="756000" cy="756000"/>
          </a:xfrm>
          <a:prstGeom prst="arc">
            <a:avLst/>
          </a:prstGeom>
          <a:ln w="142875">
            <a:solidFill>
              <a:srgbClr val="C0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a-DK" dirty="0"/>
          </a:p>
        </p:txBody>
      </p:sp>
      <p:sp>
        <p:nvSpPr>
          <p:cNvPr id="10" name="Arc 9">
            <a:extLst>
              <a:ext uri="{FF2B5EF4-FFF2-40B4-BE49-F238E27FC236}">
                <a16:creationId xmlns:a16="http://schemas.microsoft.com/office/drawing/2014/main" id="{08493039-2892-41A5-B5C1-ECF6825BF3AD}"/>
              </a:ext>
            </a:extLst>
          </p:cNvPr>
          <p:cNvSpPr>
            <a:spLocks noChangeAspect="1"/>
          </p:cNvSpPr>
          <p:nvPr/>
        </p:nvSpPr>
        <p:spPr>
          <a:xfrm rot="6390237">
            <a:off x="9462685" y="1879188"/>
            <a:ext cx="756000" cy="756000"/>
          </a:xfrm>
          <a:prstGeom prst="arc">
            <a:avLst/>
          </a:prstGeom>
          <a:ln w="142875">
            <a:solidFill>
              <a:srgbClr val="C0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a-DK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6E75C59-45AD-9300-E8C4-1F2174BA9771}"/>
              </a:ext>
            </a:extLst>
          </p:cNvPr>
          <p:cNvSpPr txBox="1"/>
          <p:nvPr/>
        </p:nvSpPr>
        <p:spPr>
          <a:xfrm>
            <a:off x="410283" y="409575"/>
            <a:ext cx="180049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l-GR" sz="5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0B0004020202020204" pitchFamily="34" charset="0"/>
                <a:ea typeface="+mn-ea"/>
                <a:cs typeface="+mn-cs"/>
              </a:rPr>
              <a:t>µ</a:t>
            </a:r>
            <a:r>
              <a:rPr kumimoji="0" lang="da-DK" sz="5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0B0004020202020204" pitchFamily="34" charset="0"/>
                <a:ea typeface="+mn-ea"/>
                <a:cs typeface="+mn-cs"/>
              </a:rPr>
              <a:t> Her</a:t>
            </a:r>
          </a:p>
        </p:txBody>
      </p:sp>
    </p:spTree>
    <p:extLst>
      <p:ext uri="{BB962C8B-B14F-4D97-AF65-F5344CB8AC3E}">
        <p14:creationId xmlns:p14="http://schemas.microsoft.com/office/powerpoint/2010/main" val="257084625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8E0C54AC-9442-05B8-3B08-F0DD9012DCD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5">
            <a:extLst>
              <a:ext uri="{FF2B5EF4-FFF2-40B4-BE49-F238E27FC236}">
                <a16:creationId xmlns:a16="http://schemas.microsoft.com/office/drawing/2014/main" id="{2367198B-8EB2-20D9-7549-6A7E662D202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75" t="35362" r="56796" b="16701"/>
          <a:stretch>
            <a:fillRect/>
          </a:stretch>
        </p:blipFill>
        <p:spPr bwMode="auto">
          <a:xfrm>
            <a:off x="165835" y="331477"/>
            <a:ext cx="2801983" cy="208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6">
            <a:extLst>
              <a:ext uri="{FF2B5EF4-FFF2-40B4-BE49-F238E27FC236}">
                <a16:creationId xmlns:a16="http://schemas.microsoft.com/office/drawing/2014/main" id="{F23509EF-6C39-C2F9-611B-D1300E0D221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333" t="4665" r="12845" b="9143"/>
          <a:stretch>
            <a:fillRect/>
          </a:stretch>
        </p:blipFill>
        <p:spPr bwMode="auto">
          <a:xfrm>
            <a:off x="3133653" y="331477"/>
            <a:ext cx="2786116" cy="208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7">
            <a:extLst>
              <a:ext uri="{FF2B5EF4-FFF2-40B4-BE49-F238E27FC236}">
                <a16:creationId xmlns:a16="http://schemas.microsoft.com/office/drawing/2014/main" id="{5D8830FD-E600-B7D9-20A6-A8A7DA91238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098" r="44244" b="10445"/>
          <a:stretch>
            <a:fillRect/>
          </a:stretch>
        </p:blipFill>
        <p:spPr bwMode="auto">
          <a:xfrm>
            <a:off x="6073772" y="331477"/>
            <a:ext cx="2938431" cy="208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5" name="Picture 8">
            <a:extLst>
              <a:ext uri="{FF2B5EF4-FFF2-40B4-BE49-F238E27FC236}">
                <a16:creationId xmlns:a16="http://schemas.microsoft.com/office/drawing/2014/main" id="{CE5CD1EF-9789-A21C-34BE-9D52151529B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607" t="28125" r="9540" b="5240"/>
          <a:stretch>
            <a:fillRect/>
          </a:stretch>
        </p:blipFill>
        <p:spPr bwMode="auto">
          <a:xfrm>
            <a:off x="9166207" y="331477"/>
            <a:ext cx="2894016" cy="208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5">
            <a:extLst>
              <a:ext uri="{FF2B5EF4-FFF2-40B4-BE49-F238E27FC236}">
                <a16:creationId xmlns:a16="http://schemas.microsoft.com/office/drawing/2014/main" id="{5C9CFEEB-4F2E-2904-3B81-0E35AA39C222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DK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Rectangle 6">
            <a:extLst>
              <a:ext uri="{FF2B5EF4-FFF2-40B4-BE49-F238E27FC236}">
                <a16:creationId xmlns:a16="http://schemas.microsoft.com/office/drawing/2014/main" id="{84949604-507D-6774-D235-DC31A2A33EF1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1501775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iberation Serif"/>
                <a:ea typeface="Noto Serif CJK SC"/>
                <a:cs typeface="Lohit Devanagari"/>
              </a:rPr>
              <a:t> 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等线" panose="02010600030101010101" pitchFamily="2" charset="-122"/>
              <a:cs typeface="+mn-cs"/>
            </a:endParaRPr>
          </a:p>
        </p:txBody>
      </p:sp>
      <p:sp>
        <p:nvSpPr>
          <p:cNvPr id="4" name="Rectangle 7">
            <a:extLst>
              <a:ext uri="{FF2B5EF4-FFF2-40B4-BE49-F238E27FC236}">
                <a16:creationId xmlns:a16="http://schemas.microsoft.com/office/drawing/2014/main" id="{D5C7DE17-1EBC-3D19-71EF-AFB93468942F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254635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iberation Serif"/>
                <a:ea typeface="Noto Serif CJK SC"/>
                <a:cs typeface="Lohit Devanagari"/>
              </a:rPr>
              <a:t> 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等线" panose="02010600030101010101" pitchFamily="2" charset="-122"/>
              <a:cs typeface="+mn-cs"/>
            </a:endParaRPr>
          </a:p>
        </p:txBody>
      </p:sp>
      <p:sp>
        <p:nvSpPr>
          <p:cNvPr id="5" name="Rectangle 8">
            <a:extLst>
              <a:ext uri="{FF2B5EF4-FFF2-40B4-BE49-F238E27FC236}">
                <a16:creationId xmlns:a16="http://schemas.microsoft.com/office/drawing/2014/main" id="{52250D57-2BED-A707-EA11-27B1D4A1F4BF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3590925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iberation Serif"/>
                <a:ea typeface="Noto Serif CJK SC"/>
                <a:cs typeface="Lohit Devanagari"/>
              </a:rPr>
              <a:t> 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等线" panose="02010600030101010101" pitchFamily="2" charset="-122"/>
              <a:cs typeface="+mn-cs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CC3BADB-C765-95C3-D185-61C98521FCEC}"/>
              </a:ext>
            </a:extLst>
          </p:cNvPr>
          <p:cNvSpPr txBox="1"/>
          <p:nvPr/>
        </p:nvSpPr>
        <p:spPr>
          <a:xfrm>
            <a:off x="1133475" y="2419477"/>
            <a:ext cx="102994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0B0004020202020204" pitchFamily="34" charset="0"/>
                <a:ea typeface="+mn-ea"/>
                <a:cs typeface="+mn-cs"/>
              </a:rPr>
              <a:t>China			          USA			             Spain			Australia</a:t>
            </a:r>
            <a:endParaRPr kumimoji="0" lang="en-DK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0B0004020202020204" pitchFamily="34" charset="0"/>
              <a:ea typeface="+mn-ea"/>
              <a:cs typeface="+mn-cs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04A0C66-449F-9C17-C780-4A01AB2C69BD}"/>
              </a:ext>
            </a:extLst>
          </p:cNvPr>
          <p:cNvSpPr txBox="1"/>
          <p:nvPr/>
        </p:nvSpPr>
        <p:spPr>
          <a:xfrm>
            <a:off x="682486" y="2925442"/>
            <a:ext cx="11201400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DK" sz="3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The primary aim of SONG (Stellar Observations Network Group)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DK" sz="3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is to collect high-precision RV measurements of oscillating stars</a:t>
            </a:r>
          </a:p>
        </p:txBody>
      </p:sp>
      <p:pic>
        <p:nvPicPr>
          <p:cNvPr id="2050" name="Picture 2" descr="Table Top model of the Kepler Telescope: A Mission in search of Habitable Planets around other stars. NASA Ames photographer Tom Trower">
            <a:extLst>
              <a:ext uri="{FF2B5EF4-FFF2-40B4-BE49-F238E27FC236}">
                <a16:creationId xmlns:a16="http://schemas.microsoft.com/office/drawing/2014/main" id="{74BED41F-9DA7-7658-CB78-29526780A72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150" t="18776" r="4296" b="10063"/>
          <a:stretch>
            <a:fillRect/>
          </a:stretch>
        </p:blipFill>
        <p:spPr bwMode="auto">
          <a:xfrm>
            <a:off x="114300" y="4209397"/>
            <a:ext cx="3791486" cy="24694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>
            <a:extLst>
              <a:ext uri="{FF2B5EF4-FFF2-40B4-BE49-F238E27FC236}">
                <a16:creationId xmlns:a16="http://schemas.microsoft.com/office/drawing/2014/main" id="{6C9F8F76-EDEB-84A8-DC09-B0AA9EED04F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2572" y="4029037"/>
            <a:ext cx="3452494" cy="25634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>
            <a:extLst>
              <a:ext uri="{FF2B5EF4-FFF2-40B4-BE49-F238E27FC236}">
                <a16:creationId xmlns:a16="http://schemas.microsoft.com/office/drawing/2014/main" id="{02CE5A14-9273-E0B2-BB0A-DA4F0A969BE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775" b="2793"/>
          <a:stretch>
            <a:fillRect/>
          </a:stretch>
        </p:blipFill>
        <p:spPr bwMode="auto">
          <a:xfrm>
            <a:off x="7846724" y="4275459"/>
            <a:ext cx="4213500" cy="22701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F1883642-B37C-E124-C2B8-7E14429FA6D6}"/>
              </a:ext>
            </a:extLst>
          </p:cNvPr>
          <p:cNvSpPr txBox="1"/>
          <p:nvPr/>
        </p:nvSpPr>
        <p:spPr>
          <a:xfrm>
            <a:off x="686934" y="6204162"/>
            <a:ext cx="92937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0B0004020202020204" pitchFamily="34" charset="0"/>
                <a:ea typeface="+mn-ea"/>
                <a:cs typeface="+mn-cs"/>
              </a:rPr>
              <a:t>Kepler (NASA)	                                                       TESS (NASA)                                                   Plato (ESA)</a:t>
            </a:r>
            <a:endParaRPr kumimoji="0" lang="en-DK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0B00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5676430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D1878889-D1B0-C144-9DBB-3C01181A751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90"/>
          <a:stretch/>
        </p:blipFill>
        <p:spPr bwMode="auto">
          <a:xfrm>
            <a:off x="1942623" y="1498600"/>
            <a:ext cx="3585046" cy="5282624"/>
          </a:xfrm>
          <a:prstGeom prst="roundRect">
            <a:avLst>
              <a:gd name="adj" fmla="val 11219"/>
            </a:avLst>
          </a:prstGeom>
          <a:noFill/>
          <a:ln>
            <a:noFill/>
          </a:ln>
          <a:effectLst>
            <a:innerShdw blurRad="63500" dist="50800">
              <a:prstClr val="black">
                <a:alpha val="50000"/>
              </a:prstClr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5">
            <a:extLst>
              <a:ext uri="{FF2B5EF4-FFF2-40B4-BE49-F238E27FC236}">
                <a16:creationId xmlns:a16="http://schemas.microsoft.com/office/drawing/2014/main" id="{D422ED2A-C8D3-1D46-AE88-050531B79C8F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293" t="4870" r="19782" b="7863"/>
          <a:stretch/>
        </p:blipFill>
        <p:spPr>
          <a:xfrm>
            <a:off x="9455090" y="264805"/>
            <a:ext cx="2457987" cy="208296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F6FD1A4F-66C5-1C42-8FA6-5D267EF1E3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"/>
            <a:ext cx="8382000" cy="1078028"/>
          </a:xfrm>
        </p:spPr>
        <p:txBody>
          <a:bodyPr/>
          <a:lstStyle/>
          <a:p>
            <a:r>
              <a:rPr lang="en-GB" dirty="0"/>
              <a:t>NASA’s space telescope Kepler revolutionized asteroseismology</a:t>
            </a:r>
            <a:br>
              <a:rPr lang="da-DK" dirty="0"/>
            </a:br>
            <a:endParaRPr lang="da-DK" sz="2800" dirty="0">
              <a:solidFill>
                <a:schemeClr val="bg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60328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8DECCC8C-EA9E-4EBE-FE3C-798D4563D2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Ins="288000"/>
          <a:lstStyle/>
          <a:p>
            <a:pPr algn="r"/>
            <a:r>
              <a:rPr lang="en-GB" sz="4800" b="1" dirty="0"/>
              <a:t>Kepler</a:t>
            </a:r>
            <a:r>
              <a:rPr lang="en-GB" sz="3200" dirty="0"/>
              <a:t> </a:t>
            </a:r>
            <a:br>
              <a:rPr lang="en-GB" sz="3200" dirty="0"/>
            </a:br>
            <a:r>
              <a:rPr lang="en-GB" sz="3200" dirty="0"/>
              <a:t>provided high quality</a:t>
            </a:r>
            <a:br>
              <a:rPr lang="en-GB" sz="3200" dirty="0"/>
            </a:br>
            <a:r>
              <a:rPr lang="en-GB" sz="3200" dirty="0"/>
              <a:t>oscillation spectra for</a:t>
            </a:r>
            <a:br>
              <a:rPr lang="en-GB" sz="3200" dirty="0"/>
            </a:br>
            <a:r>
              <a:rPr lang="en-GB" sz="3200" dirty="0"/>
              <a:t>several thousand stars</a:t>
            </a:r>
            <a:br>
              <a:rPr lang="en-GB" sz="3200" dirty="0"/>
            </a:br>
            <a:r>
              <a:rPr lang="en-GB" sz="3200" dirty="0"/>
              <a:t>in different stages</a:t>
            </a:r>
            <a:br>
              <a:rPr lang="en-GB" sz="3200" dirty="0"/>
            </a:br>
            <a:r>
              <a:rPr lang="en-GB" sz="3200" dirty="0"/>
              <a:t>of their evolution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004D1219-BE67-2DAA-F6AB-51115D80322F}"/>
              </a:ext>
            </a:extLst>
          </p:cNvPr>
          <p:cNvGrpSpPr/>
          <p:nvPr/>
        </p:nvGrpSpPr>
        <p:grpSpPr>
          <a:xfrm>
            <a:off x="-67088" y="6858000"/>
            <a:ext cx="7627089" cy="23447572"/>
            <a:chOff x="-67088" y="918000"/>
            <a:chExt cx="7627089" cy="23447572"/>
          </a:xfrm>
        </p:grpSpPr>
        <p:pic>
          <p:nvPicPr>
            <p:cNvPr id="2" name="Picture 1" descr="Chart, text&#10;&#10;Description automatically generated">
              <a:extLst>
                <a:ext uri="{FF2B5EF4-FFF2-40B4-BE49-F238E27FC236}">
                  <a16:creationId xmlns:a16="http://schemas.microsoft.com/office/drawing/2014/main" id="{80D51A5B-C96C-325F-E224-D7EB59348878}"/>
                </a:ext>
              </a:extLst>
            </p:cNvPr>
            <p:cNvPicPr>
              <a:picLocks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" y="918000"/>
              <a:ext cx="7560000" cy="5940000"/>
            </a:xfrm>
            <a:prstGeom prst="rect">
              <a:avLst/>
            </a:prstGeom>
          </p:spPr>
        </p:pic>
        <p:pic>
          <p:nvPicPr>
            <p:cNvPr id="4" name="Picture 3" descr="A picture containing text, music&#10;&#10;Description automatically generated">
              <a:extLst>
                <a:ext uri="{FF2B5EF4-FFF2-40B4-BE49-F238E27FC236}">
                  <a16:creationId xmlns:a16="http://schemas.microsoft.com/office/drawing/2014/main" id="{3FD8A3E1-3294-4749-9A90-273DD69A08B6}"/>
                </a:ext>
              </a:extLst>
            </p:cNvPr>
            <p:cNvPicPr>
              <a:picLocks/>
            </p:cNvPicPr>
            <p:nvPr/>
          </p:nvPicPr>
          <p:blipFill>
            <a:blip r:embed="rId4" cstate="print">
              <a:alphaModFix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22860" y="6781800"/>
              <a:ext cx="7560000" cy="5940000"/>
            </a:xfrm>
            <a:prstGeom prst="rect">
              <a:avLst/>
            </a:prstGeom>
          </p:spPr>
        </p:pic>
        <p:pic>
          <p:nvPicPr>
            <p:cNvPr id="5" name="Picture 4" descr="Text&#10;&#10;Description automatically generated">
              <a:extLst>
                <a:ext uri="{FF2B5EF4-FFF2-40B4-BE49-F238E27FC236}">
                  <a16:creationId xmlns:a16="http://schemas.microsoft.com/office/drawing/2014/main" id="{C53C52E9-4FDC-AC7C-942B-FBDB0E9E28F9}"/>
                </a:ext>
              </a:extLst>
            </p:cNvPr>
            <p:cNvPicPr>
              <a:picLocks/>
            </p:cNvPicPr>
            <p:nvPr/>
          </p:nvPicPr>
          <p:blipFill>
            <a:blip r:embed="rId5" cstate="print">
              <a:alphaModFix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46382" y="12561772"/>
              <a:ext cx="7560000" cy="5940000"/>
            </a:xfrm>
            <a:prstGeom prst="rect">
              <a:avLst/>
            </a:prstGeom>
          </p:spPr>
        </p:pic>
        <p:pic>
          <p:nvPicPr>
            <p:cNvPr id="6" name="Picture 5" descr="Chart, text&#10;&#10;Description automatically generated">
              <a:extLst>
                <a:ext uri="{FF2B5EF4-FFF2-40B4-BE49-F238E27FC236}">
                  <a16:creationId xmlns:a16="http://schemas.microsoft.com/office/drawing/2014/main" id="{1993729E-3A80-CD93-A025-E68352E843ED}"/>
                </a:ext>
              </a:extLst>
            </p:cNvPr>
            <p:cNvPicPr>
              <a:picLocks/>
            </p:cNvPicPr>
            <p:nvPr/>
          </p:nvPicPr>
          <p:blipFill>
            <a:blip r:embed="rId6" cstate="print">
              <a:alphaModFix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67088" y="18425572"/>
              <a:ext cx="7560000" cy="59400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9650934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decel="1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-7.40741E-7 L -0.00104 -3.40393 " pathEditMode="relative" rAng="0" ptsTypes="AA">
                                      <p:cBhvr>
                                        <p:cTn id="6" dur="2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2" y="-17020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7D904969-3AD3-4BA5-0B13-F2DB253E256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3162" t="15261" r="8239" b="18178"/>
          <a:stretch/>
        </p:blipFill>
        <p:spPr>
          <a:xfrm rot="962971">
            <a:off x="6668389" y="760139"/>
            <a:ext cx="5894801" cy="2807975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25E69C1D-0EB5-31FB-66AC-5BF6740B0D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Stars evolve</a:t>
            </a:r>
          </a:p>
        </p:txBody>
      </p:sp>
      <p:pic>
        <p:nvPicPr>
          <p:cNvPr id="7" name="Picture 6" descr="Graphical user interface, chart&#10;&#10;Description automatically generated">
            <a:extLst>
              <a:ext uri="{FF2B5EF4-FFF2-40B4-BE49-F238E27FC236}">
                <a16:creationId xmlns:a16="http://schemas.microsoft.com/office/drawing/2014/main" id="{F30CA865-7F78-41DA-16F2-D1037FCC183E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86" b="4068"/>
          <a:stretch/>
        </p:blipFill>
        <p:spPr>
          <a:xfrm>
            <a:off x="1313180" y="769257"/>
            <a:ext cx="4895850" cy="5841093"/>
          </a:xfrm>
          <a:prstGeom prst="rect">
            <a:avLst/>
          </a:prstGeom>
        </p:spPr>
      </p:pic>
      <p:sp>
        <p:nvSpPr>
          <p:cNvPr id="8" name="!!TextBox 15">
            <a:extLst>
              <a:ext uri="{FF2B5EF4-FFF2-40B4-BE49-F238E27FC236}">
                <a16:creationId xmlns:a16="http://schemas.microsoft.com/office/drawing/2014/main" id="{7E686E51-1289-8807-3A35-D487F3B79545}"/>
              </a:ext>
            </a:extLst>
          </p:cNvPr>
          <p:cNvSpPr txBox="1"/>
          <p:nvPr/>
        </p:nvSpPr>
        <p:spPr>
          <a:xfrm>
            <a:off x="2378580" y="6538496"/>
            <a:ext cx="256177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a-DK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U Passata" panose="020B0503030502030804" pitchFamily="34" charset="0"/>
                <a:ea typeface="+mn-ea"/>
                <a:cs typeface="+mn-cs"/>
              </a:rPr>
              <a:t>Frequency</a:t>
            </a:r>
            <a:r>
              <a:rPr kumimoji="0" lang="da-DK" sz="1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U Passata" panose="020B0503030502030804" pitchFamily="34" charset="0"/>
                <a:ea typeface="+mn-ea"/>
                <a:cs typeface="+mn-cs"/>
              </a:rPr>
              <a:t> (</a:t>
            </a:r>
            <a:r>
              <a:rPr kumimoji="0" lang="el-GR" sz="1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U Passata" panose="020B0503030502030804" pitchFamily="34" charset="0"/>
                <a:ea typeface="+mn-ea"/>
                <a:cs typeface="+mn-cs"/>
              </a:rPr>
              <a:t>μ</a:t>
            </a:r>
            <a:r>
              <a:rPr kumimoji="0" lang="da-DK" sz="1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U Passata" panose="020B0503030502030804" pitchFamily="34" charset="0"/>
                <a:ea typeface="+mn-ea"/>
                <a:cs typeface="+mn-cs"/>
              </a:rPr>
              <a:t>Hz)</a:t>
            </a:r>
          </a:p>
        </p:txBody>
      </p:sp>
      <p:sp>
        <p:nvSpPr>
          <p:cNvPr id="9" name="!!TextBox 16">
            <a:extLst>
              <a:ext uri="{FF2B5EF4-FFF2-40B4-BE49-F238E27FC236}">
                <a16:creationId xmlns:a16="http://schemas.microsoft.com/office/drawing/2014/main" id="{2D4BC37E-DC95-3E25-6BD3-70ACFB2C3F39}"/>
              </a:ext>
            </a:extLst>
          </p:cNvPr>
          <p:cNvSpPr txBox="1"/>
          <p:nvPr/>
        </p:nvSpPr>
        <p:spPr>
          <a:xfrm rot="16200000">
            <a:off x="-1036338" y="3520526"/>
            <a:ext cx="416998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U Passata" panose="020B0503030502030804" pitchFamily="34" charset="0"/>
                <a:ea typeface="+mn-ea"/>
                <a:cs typeface="+mn-cs"/>
              </a:rPr>
              <a:t>Oscillation energy</a:t>
            </a:r>
          </a:p>
        </p:txBody>
      </p:sp>
      <p:sp>
        <p:nvSpPr>
          <p:cNvPr id="10" name="!!TextBox 15">
            <a:extLst>
              <a:ext uri="{FF2B5EF4-FFF2-40B4-BE49-F238E27FC236}">
                <a16:creationId xmlns:a16="http://schemas.microsoft.com/office/drawing/2014/main" id="{3BA8CC31-15C7-58D6-FA34-4A777474DC8E}"/>
              </a:ext>
            </a:extLst>
          </p:cNvPr>
          <p:cNvSpPr txBox="1"/>
          <p:nvPr/>
        </p:nvSpPr>
        <p:spPr>
          <a:xfrm>
            <a:off x="5160019" y="961705"/>
            <a:ext cx="782311" cy="261610"/>
          </a:xfrm>
          <a:prstGeom prst="rect">
            <a:avLst/>
          </a:prstGeom>
          <a:solidFill>
            <a:schemeClr val="tx1"/>
          </a:solidFill>
        </p:spPr>
        <p:txBody>
          <a:bodyPr wrap="square" lIns="0" rIns="0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5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U Passata" panose="020B0503030502030804" pitchFamily="34" charset="0"/>
                <a:ea typeface="+mn-ea"/>
                <a:cs typeface="+mn-cs"/>
              </a:rPr>
              <a:t>KIC 8006161</a:t>
            </a:r>
            <a:endParaRPr kumimoji="0" lang="da-DK" sz="105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U Passata" panose="020B0503030502030804" pitchFamily="34" charset="0"/>
              <a:ea typeface="+mn-ea"/>
              <a:cs typeface="+mn-cs"/>
            </a:endParaRPr>
          </a:p>
        </p:txBody>
      </p:sp>
      <p:sp>
        <p:nvSpPr>
          <p:cNvPr id="11" name="!!TextBox 15">
            <a:extLst>
              <a:ext uri="{FF2B5EF4-FFF2-40B4-BE49-F238E27FC236}">
                <a16:creationId xmlns:a16="http://schemas.microsoft.com/office/drawing/2014/main" id="{FA81A97F-2F5F-5AC1-C626-FDC1BA81299D}"/>
              </a:ext>
            </a:extLst>
          </p:cNvPr>
          <p:cNvSpPr txBox="1"/>
          <p:nvPr/>
        </p:nvSpPr>
        <p:spPr>
          <a:xfrm>
            <a:off x="5073701" y="2137201"/>
            <a:ext cx="868629" cy="253916"/>
          </a:xfrm>
          <a:prstGeom prst="rect">
            <a:avLst/>
          </a:prstGeom>
          <a:solidFill>
            <a:schemeClr val="tx1"/>
          </a:solidFill>
        </p:spPr>
        <p:txBody>
          <a:bodyPr wrap="square" lIns="0" rIns="0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5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U Passata" panose="020B0503030502030804" pitchFamily="34" charset="0"/>
                <a:ea typeface="+mn-ea"/>
                <a:cs typeface="+mn-cs"/>
              </a:rPr>
              <a:t>KIC 12069424</a:t>
            </a:r>
            <a:endParaRPr kumimoji="0" lang="da-DK" sz="105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U Passata" panose="020B0503030502030804" pitchFamily="34" charset="0"/>
              <a:ea typeface="+mn-ea"/>
              <a:cs typeface="+mn-cs"/>
            </a:endParaRPr>
          </a:p>
        </p:txBody>
      </p:sp>
      <p:sp>
        <p:nvSpPr>
          <p:cNvPr id="12" name="!!TextBox 15">
            <a:extLst>
              <a:ext uri="{FF2B5EF4-FFF2-40B4-BE49-F238E27FC236}">
                <a16:creationId xmlns:a16="http://schemas.microsoft.com/office/drawing/2014/main" id="{1E49F682-54BE-22DB-07BB-1BA78E194E64}"/>
              </a:ext>
            </a:extLst>
          </p:cNvPr>
          <p:cNvSpPr txBox="1"/>
          <p:nvPr/>
        </p:nvSpPr>
        <p:spPr>
          <a:xfrm>
            <a:off x="5073701" y="3305003"/>
            <a:ext cx="868629" cy="253916"/>
          </a:xfrm>
          <a:prstGeom prst="rect">
            <a:avLst/>
          </a:prstGeom>
          <a:solidFill>
            <a:schemeClr val="tx1"/>
          </a:solidFill>
        </p:spPr>
        <p:txBody>
          <a:bodyPr wrap="square" lIns="0" rIns="0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5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U Passata" panose="020B0503030502030804" pitchFamily="34" charset="0"/>
                <a:ea typeface="+mn-ea"/>
                <a:cs typeface="+mn-cs"/>
              </a:rPr>
              <a:t>KIC 6442183</a:t>
            </a:r>
            <a:endParaRPr kumimoji="0" lang="da-DK" sz="105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U Passata" panose="020B0503030502030804" pitchFamily="34" charset="0"/>
              <a:ea typeface="+mn-ea"/>
              <a:cs typeface="+mn-cs"/>
            </a:endParaRPr>
          </a:p>
        </p:txBody>
      </p:sp>
      <p:sp>
        <p:nvSpPr>
          <p:cNvPr id="13" name="!!TextBox 15">
            <a:extLst>
              <a:ext uri="{FF2B5EF4-FFF2-40B4-BE49-F238E27FC236}">
                <a16:creationId xmlns:a16="http://schemas.microsoft.com/office/drawing/2014/main" id="{FA922151-2ACD-3B5A-2AA1-4C79220CF69F}"/>
              </a:ext>
            </a:extLst>
          </p:cNvPr>
          <p:cNvSpPr txBox="1"/>
          <p:nvPr/>
        </p:nvSpPr>
        <p:spPr>
          <a:xfrm>
            <a:off x="5073701" y="4472805"/>
            <a:ext cx="868629" cy="253916"/>
          </a:xfrm>
          <a:prstGeom prst="rect">
            <a:avLst/>
          </a:prstGeom>
          <a:solidFill>
            <a:schemeClr val="tx1"/>
          </a:solidFill>
        </p:spPr>
        <p:txBody>
          <a:bodyPr wrap="square" lIns="0" rIns="0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5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U Passata" panose="020B0503030502030804" pitchFamily="34" charset="0"/>
                <a:ea typeface="+mn-ea"/>
                <a:cs typeface="+mn-cs"/>
              </a:rPr>
              <a:t>KIC 12508433</a:t>
            </a:r>
            <a:endParaRPr kumimoji="0" lang="da-DK" sz="105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U Passata" panose="020B0503030502030804" pitchFamily="34" charset="0"/>
              <a:ea typeface="+mn-ea"/>
              <a:cs typeface="+mn-cs"/>
            </a:endParaRPr>
          </a:p>
        </p:txBody>
      </p:sp>
      <p:sp>
        <p:nvSpPr>
          <p:cNvPr id="14" name="!!TextBox 15">
            <a:extLst>
              <a:ext uri="{FF2B5EF4-FFF2-40B4-BE49-F238E27FC236}">
                <a16:creationId xmlns:a16="http://schemas.microsoft.com/office/drawing/2014/main" id="{5B113DA8-BF5B-BCCA-7595-8CF855FEA181}"/>
              </a:ext>
            </a:extLst>
          </p:cNvPr>
          <p:cNvSpPr txBox="1"/>
          <p:nvPr/>
        </p:nvSpPr>
        <p:spPr>
          <a:xfrm>
            <a:off x="5073701" y="5640606"/>
            <a:ext cx="868629" cy="253916"/>
          </a:xfrm>
          <a:prstGeom prst="rect">
            <a:avLst/>
          </a:prstGeom>
          <a:solidFill>
            <a:schemeClr val="tx1"/>
          </a:solidFill>
        </p:spPr>
        <p:txBody>
          <a:bodyPr wrap="square" lIns="0" rIns="0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5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U Passata" panose="020B0503030502030804" pitchFamily="34" charset="0"/>
                <a:ea typeface="+mn-ea"/>
                <a:cs typeface="+mn-cs"/>
              </a:rPr>
              <a:t>KIC 6035199</a:t>
            </a:r>
            <a:endParaRPr kumimoji="0" lang="da-DK" sz="105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U Passata" panose="020B05030305020308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754959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592737C6-1F88-4CE6-B65C-A714A4C6209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29474"/>
            <a:ext cx="9306518" cy="3276354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17E4D88D-259A-4D73-B1C1-1619ABC4FF17}"/>
              </a:ext>
            </a:extLst>
          </p:cNvPr>
          <p:cNvSpPr txBox="1"/>
          <p:nvPr/>
        </p:nvSpPr>
        <p:spPr>
          <a:xfrm>
            <a:off x="347869" y="3068154"/>
            <a:ext cx="487332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2800" dirty="0" err="1"/>
              <a:t>SoHO</a:t>
            </a:r>
            <a:r>
              <a:rPr lang="da-DK" sz="2800" dirty="0"/>
              <a:t> – GOLF – solar oscillations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DB5F842-661E-4819-88F6-FD39E14BE52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49314" y="2253343"/>
            <a:ext cx="6161054" cy="388620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29007833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3906" name="Picture 2" descr="VIRGO_1_10"/>
          <p:cNvPicPr>
            <a:picLocks noChangeAspect="1" noChangeArrowheads="1"/>
          </p:cNvPicPr>
          <p:nvPr/>
        </p:nvPicPr>
        <p:blipFill>
          <a:blip r:embed="rId2">
            <a:lum bright="6000" contras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2" y="358777"/>
            <a:ext cx="9083675" cy="6054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3907" name="Text Box 3"/>
          <p:cNvSpPr txBox="1">
            <a:spLocks noChangeArrowheads="1"/>
          </p:cNvSpPr>
          <p:nvPr/>
        </p:nvSpPr>
        <p:spPr bwMode="auto">
          <a:xfrm>
            <a:off x="2116140" y="6045201"/>
            <a:ext cx="800199" cy="4616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430" tIns="45715" rIns="91430" bIns="45715">
            <a:spAutoFit/>
          </a:bodyPr>
          <a:lstStyle/>
          <a:p>
            <a:pPr marL="0" marR="0" lvl="0" indent="0" algn="l" defTabSz="91430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a-DK" sz="24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10 d</a:t>
            </a:r>
            <a:endParaRPr kumimoji="0" lang="en-US" sz="2400" b="1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 Unicode MS" pitchFamily="34" charset="-128"/>
              <a:ea typeface="+mn-ea"/>
              <a:cs typeface="+mn-cs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F068F64-CC6C-0064-ACDC-8D6E17E3945B}"/>
              </a:ext>
            </a:extLst>
          </p:cNvPr>
          <p:cNvSpPr txBox="1"/>
          <p:nvPr/>
        </p:nvSpPr>
        <p:spPr>
          <a:xfrm>
            <a:off x="295275" y="819150"/>
            <a:ext cx="213552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ptos" panose="020B0004020202020204" pitchFamily="34" charset="0"/>
                <a:ea typeface="+mn-ea"/>
                <a:cs typeface="+mn-cs"/>
              </a:rPr>
              <a:t>The Sun </a:t>
            </a:r>
            <a:endParaRPr kumimoji="0" lang="en-DK" sz="40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ptos" panose="020B00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1236425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DCB43FD-5482-A0DB-6F3C-1B4E4725F4A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3906" name="Picture 2" descr="VIRGO_1_10">
            <a:extLst>
              <a:ext uri="{FF2B5EF4-FFF2-40B4-BE49-F238E27FC236}">
                <a16:creationId xmlns:a16="http://schemas.microsoft.com/office/drawing/2014/main" id="{B908625E-86E2-0062-C577-964CF821D2B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lum bright="6000" contras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2" y="358777"/>
            <a:ext cx="9083675" cy="6054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3907" name="Text Box 3">
            <a:extLst>
              <a:ext uri="{FF2B5EF4-FFF2-40B4-BE49-F238E27FC236}">
                <a16:creationId xmlns:a16="http://schemas.microsoft.com/office/drawing/2014/main" id="{85A64B01-6DCD-2B84-0BD2-646DBBD0594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16140" y="6045201"/>
            <a:ext cx="800199" cy="4616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430" tIns="45715" rIns="91430" bIns="45715">
            <a:spAutoFit/>
          </a:bodyPr>
          <a:lstStyle/>
          <a:p>
            <a:pPr marL="0" marR="0" lvl="0" indent="0" algn="l" defTabSz="91430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a-DK" sz="24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10 d</a:t>
            </a:r>
            <a:endParaRPr kumimoji="0" lang="en-US" sz="2400" b="1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 Unicode MS" pitchFamily="34" charset="-128"/>
              <a:ea typeface="+mn-ea"/>
              <a:cs typeface="+mn-cs"/>
            </a:endParaRPr>
          </a:p>
        </p:txBody>
      </p:sp>
      <p:pic>
        <p:nvPicPr>
          <p:cNvPr id="2" name="Picture 2" descr="GOLF_1_10">
            <a:extLst>
              <a:ext uri="{FF2B5EF4-FFF2-40B4-BE49-F238E27FC236}">
                <a16:creationId xmlns:a16="http://schemas.microsoft.com/office/drawing/2014/main" id="{BDC2C357-A9FD-ECDD-4372-4AC67B21901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lum bright="6000" contras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0827" y="1092859"/>
            <a:ext cx="9086850" cy="35417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7B95B665-EAE4-2F7A-5125-FC1ECA72FE24}"/>
              </a:ext>
            </a:extLst>
          </p:cNvPr>
          <p:cNvSpPr/>
          <p:nvPr/>
        </p:nvSpPr>
        <p:spPr>
          <a:xfrm>
            <a:off x="1724025" y="438150"/>
            <a:ext cx="9248775" cy="8286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DK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625211D-2F49-B8D8-9D70-1ED5F24BB887}"/>
              </a:ext>
            </a:extLst>
          </p:cNvPr>
          <p:cNvSpPr txBox="1"/>
          <p:nvPr/>
        </p:nvSpPr>
        <p:spPr>
          <a:xfrm>
            <a:off x="295275" y="819150"/>
            <a:ext cx="213552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ptos" panose="020B0004020202020204" pitchFamily="34" charset="0"/>
                <a:ea typeface="+mn-ea"/>
                <a:cs typeface="+mn-cs"/>
              </a:rPr>
              <a:t>The Sun </a:t>
            </a:r>
            <a:endParaRPr kumimoji="0" lang="en-DK" sz="40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ptos" panose="020B00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630926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8002" name="Picture 2" descr="GOLF_1_10"/>
          <p:cNvPicPr>
            <a:picLocks noChangeAspect="1" noChangeArrowheads="1"/>
          </p:cNvPicPr>
          <p:nvPr/>
        </p:nvPicPr>
        <p:blipFill>
          <a:blip r:embed="rId2">
            <a:lum bright="6000" contras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2001" y="311809"/>
            <a:ext cx="9086850" cy="35417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8003" name="Text Box 3"/>
          <p:cNvSpPr txBox="1">
            <a:spLocks noChangeArrowheads="1"/>
          </p:cNvSpPr>
          <p:nvPr/>
        </p:nvSpPr>
        <p:spPr bwMode="auto">
          <a:xfrm>
            <a:off x="3184527" y="908051"/>
            <a:ext cx="800199" cy="4616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430" tIns="45715" rIns="91430" bIns="45715">
            <a:spAutoFit/>
          </a:bodyPr>
          <a:lstStyle/>
          <a:p>
            <a:pPr marL="0" marR="0" lvl="0" indent="0" algn="l" defTabSz="91430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a-DK" sz="24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10 d</a:t>
            </a:r>
            <a:endParaRPr kumimoji="0" lang="en-US" sz="2400" b="1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 Unicode MS" pitchFamily="34" charset="-128"/>
              <a:ea typeface="+mn-ea"/>
              <a:cs typeface="+mn-cs"/>
            </a:endParaRPr>
          </a:p>
        </p:txBody>
      </p:sp>
      <p:pic>
        <p:nvPicPr>
          <p:cNvPr id="3" name="Billede 1">
            <a:extLst>
              <a:ext uri="{FF2B5EF4-FFF2-40B4-BE49-F238E27FC236}">
                <a16:creationId xmlns:a16="http://schemas.microsoft.com/office/drawing/2014/main" id="{7A135845-7FBD-3801-4C0F-44919DE75D6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94271" y="3871915"/>
            <a:ext cx="4161155" cy="2699385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Billede 4">
            <a:extLst>
              <a:ext uri="{FF2B5EF4-FFF2-40B4-BE49-F238E27FC236}">
                <a16:creationId xmlns:a16="http://schemas.microsoft.com/office/drawing/2014/main" id="{272F8181-4DC8-F98D-496A-E5A82F11118B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5697" y="3900490"/>
            <a:ext cx="4301490" cy="267081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0788379D-6294-1BA6-D20E-00C10FA345D4}"/>
              </a:ext>
            </a:extLst>
          </p:cNvPr>
          <p:cNvSpPr txBox="1"/>
          <p:nvPr/>
        </p:nvSpPr>
        <p:spPr>
          <a:xfrm>
            <a:off x="330377" y="3988099"/>
            <a:ext cx="436510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ptos" panose="020B0004020202020204" pitchFamily="34" charset="0"/>
                <a:ea typeface="+mn-ea"/>
                <a:cs typeface="+mn-cs"/>
              </a:rPr>
              <a:t>RV: Dominated by oscillations</a:t>
            </a:r>
            <a:endParaRPr kumimoji="0" lang="en-DK" sz="24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ptos" panose="020B0004020202020204" pitchFamily="34" charset="0"/>
              <a:ea typeface="+mn-ea"/>
              <a:cs typeface="+mn-cs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2CCF169-8EEA-3DFC-0111-2139DA6B41DE}"/>
              </a:ext>
            </a:extLst>
          </p:cNvPr>
          <p:cNvSpPr txBox="1"/>
          <p:nvPr/>
        </p:nvSpPr>
        <p:spPr>
          <a:xfrm>
            <a:off x="7397927" y="3988099"/>
            <a:ext cx="440120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ptos" panose="020B0004020202020204" pitchFamily="34" charset="0"/>
                <a:ea typeface="+mn-ea"/>
                <a:cs typeface="+mn-cs"/>
              </a:rPr>
              <a:t>INT: Dominated by granulation</a:t>
            </a:r>
            <a:endParaRPr kumimoji="0" lang="en-DK" sz="24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ptos" panose="020B00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86585394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undefined">
            <a:extLst>
              <a:ext uri="{FF2B5EF4-FFF2-40B4-BE49-F238E27FC236}">
                <a16:creationId xmlns:a16="http://schemas.microsoft.com/office/drawing/2014/main" id="{6E3DC21C-84DD-EFA9-03A8-CEABC570B51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19598" y="-924770"/>
            <a:ext cx="12832662" cy="85511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699D9A42-9B4C-557F-D17F-5AF4A1460CA1}"/>
              </a:ext>
            </a:extLst>
          </p:cNvPr>
          <p:cNvSpPr txBox="1"/>
          <p:nvPr/>
        </p:nvSpPr>
        <p:spPr>
          <a:xfrm>
            <a:off x="4954724" y="447806"/>
            <a:ext cx="6971387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0B0004020202020204" pitchFamily="34" charset="0"/>
                <a:ea typeface="+mn-ea"/>
                <a:cs typeface="+mn-cs"/>
              </a:rPr>
              <a:t>β Aquilae</a:t>
            </a:r>
            <a:b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0B0004020202020204" pitchFamily="34" charset="0"/>
                <a:ea typeface="+mn-ea"/>
                <a:cs typeface="+mn-cs"/>
              </a:rPr>
            </a:br>
            <a:r>
              <a:rPr kumimoji="0" lang="en-US" sz="3200" b="0" i="1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0B0004020202020204" pitchFamily="34" charset="0"/>
                <a:ea typeface="+mn-ea"/>
                <a:cs typeface="+mn-cs"/>
              </a:rPr>
              <a:t>An evolved star in the transition phase from a subgiant to a red giant branch (RGB) star.</a:t>
            </a:r>
            <a:endParaRPr kumimoji="0" lang="da-DK" sz="32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0B0004020202020204" pitchFamily="34" charset="0"/>
              <a:ea typeface="+mn-ea"/>
              <a:cs typeface="+mn-cs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E15A636-81C4-8509-1978-E89433610244}"/>
              </a:ext>
            </a:extLst>
          </p:cNvPr>
          <p:cNvSpPr txBox="1"/>
          <p:nvPr/>
        </p:nvSpPr>
        <p:spPr>
          <a:xfrm>
            <a:off x="3036328" y="2309854"/>
            <a:ext cx="505267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l-GR" sz="4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α</a:t>
            </a:r>
            <a:endParaRPr kumimoji="0" lang="da-DK" sz="4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5EE3E1A-E147-1F33-B25F-A2CEA52F18D3}"/>
              </a:ext>
            </a:extLst>
          </p:cNvPr>
          <p:cNvSpPr txBox="1"/>
          <p:nvPr/>
        </p:nvSpPr>
        <p:spPr>
          <a:xfrm>
            <a:off x="2604419" y="4452485"/>
            <a:ext cx="48442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l-GR" sz="4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β</a:t>
            </a:r>
            <a:endParaRPr kumimoji="0" lang="da-DK" sz="4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B2F8C5A-B00C-417A-C0B0-B4506C186591}"/>
              </a:ext>
            </a:extLst>
          </p:cNvPr>
          <p:cNvSpPr txBox="1"/>
          <p:nvPr/>
        </p:nvSpPr>
        <p:spPr>
          <a:xfrm>
            <a:off x="3323426" y="746663"/>
            <a:ext cx="43633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l-GR" sz="4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γ</a:t>
            </a:r>
            <a:endParaRPr kumimoji="0" lang="da-DK" sz="4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3DC391A-4E21-407A-ED02-BBE0AF721932}"/>
              </a:ext>
            </a:extLst>
          </p:cNvPr>
          <p:cNvSpPr txBox="1"/>
          <p:nvPr/>
        </p:nvSpPr>
        <p:spPr>
          <a:xfrm>
            <a:off x="8685287" y="4452486"/>
            <a:ext cx="47961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l-GR" sz="4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δ</a:t>
            </a:r>
            <a:endParaRPr kumimoji="0" lang="da-DK" sz="4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44345073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93566963-502E-D63C-522A-ED7427A777A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5121" y="581025"/>
            <a:ext cx="11847387" cy="493395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882313B5-E1A6-CFE9-7406-FC13B78FF840}"/>
              </a:ext>
            </a:extLst>
          </p:cNvPr>
          <p:cNvSpPr txBox="1"/>
          <p:nvPr/>
        </p:nvSpPr>
        <p:spPr>
          <a:xfrm>
            <a:off x="9420225" y="5630644"/>
            <a:ext cx="2524125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0B0004020202020204" pitchFamily="34" charset="0"/>
                <a:ea typeface="+mn-ea"/>
                <a:cs typeface="+mn-cs"/>
              </a:rPr>
              <a:t>β Aquilae</a:t>
            </a:r>
            <a:endParaRPr kumimoji="0" lang="en-DK" sz="3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0B00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8312360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1A4ABAEF-4D11-6138-D174-5CEB2084394A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29444" b="9173"/>
          <a:stretch>
            <a:fillRect/>
          </a:stretch>
        </p:blipFill>
        <p:spPr>
          <a:xfrm>
            <a:off x="-199435" y="150018"/>
            <a:ext cx="10810594" cy="6546057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91A819A2-97B8-917C-1C47-DEDD0B504CB0}"/>
              </a:ext>
            </a:extLst>
          </p:cNvPr>
          <p:cNvSpPr txBox="1"/>
          <p:nvPr/>
        </p:nvSpPr>
        <p:spPr>
          <a:xfrm>
            <a:off x="9420225" y="5630644"/>
            <a:ext cx="2524125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0B0004020202020204" pitchFamily="34" charset="0"/>
                <a:ea typeface="+mn-ea"/>
                <a:cs typeface="+mn-cs"/>
              </a:rPr>
              <a:t>β Aquilae</a:t>
            </a:r>
            <a:endParaRPr kumimoji="0" lang="en-DK" sz="3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0B00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3386731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769DA570-FA0B-F016-EDC7-571EF99AAFA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6162" y="0"/>
            <a:ext cx="6117076" cy="68580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7752B316-CBC1-CBBD-AFBC-8F88FD5D376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04641" y="800570"/>
            <a:ext cx="4820609" cy="4390555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A108ED74-488B-1AE4-8DD8-33CBF5D9ADF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38949" y="5349049"/>
            <a:ext cx="5248275" cy="1247752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845A028D-DBFF-E8F2-AFD7-55F96C99F55B}"/>
              </a:ext>
            </a:extLst>
          </p:cNvPr>
          <p:cNvSpPr txBox="1"/>
          <p:nvPr/>
        </p:nvSpPr>
        <p:spPr>
          <a:xfrm>
            <a:off x="8001000" y="261199"/>
            <a:ext cx="2524125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0B0004020202020204" pitchFamily="34" charset="0"/>
                <a:ea typeface="+mn-ea"/>
                <a:cs typeface="+mn-cs"/>
              </a:rPr>
              <a:t>β Aquilae</a:t>
            </a:r>
            <a:endParaRPr kumimoji="0" lang="en-DK" sz="3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0B00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13315135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3C99FE7-61E5-2DA8-EB5B-F52485F07C0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7B9E0CFE-D57A-CCFA-63E7-521933342F6E}"/>
              </a:ext>
            </a:extLst>
          </p:cNvPr>
          <p:cNvSpPr txBox="1"/>
          <p:nvPr/>
        </p:nvSpPr>
        <p:spPr>
          <a:xfrm>
            <a:off x="842962" y="4036933"/>
            <a:ext cx="10829925" cy="258532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The photometry (bolometric)-to-velocity ratio for 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Aql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at peak power is: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26.6 ± 3.1 ppm/(m/s)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The same ratio for the Sun and correcting to the Teff (5092 ± 50 K) for β 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Aql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is: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22.1 ± 0.8 ppm/(m/s)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Difference 1.4</a:t>
            </a:r>
            <a:r>
              <a:rPr kumimoji="0" lang="el-GR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σ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DK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ABFED4AA-76EA-85C0-04A6-3BACBF562DA9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29444" b="41882"/>
          <a:stretch>
            <a:fillRect/>
          </a:stretch>
        </p:blipFill>
        <p:spPr>
          <a:xfrm>
            <a:off x="-612327" y="159544"/>
            <a:ext cx="12804327" cy="3621881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42BF570D-0580-C9AD-FF4B-E33E59025B39}"/>
              </a:ext>
            </a:extLst>
          </p:cNvPr>
          <p:cNvSpPr txBox="1"/>
          <p:nvPr/>
        </p:nvSpPr>
        <p:spPr>
          <a:xfrm>
            <a:off x="9001125" y="6052125"/>
            <a:ext cx="2524125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0B0004020202020204" pitchFamily="34" charset="0"/>
                <a:ea typeface="+mn-ea"/>
                <a:cs typeface="+mn-cs"/>
              </a:rPr>
              <a:t>β Aquilae</a:t>
            </a:r>
            <a:endParaRPr kumimoji="0" lang="en-DK" sz="3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0B00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73360984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D969E392-A905-0821-DE87-C034E0204F9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7651" y="123825"/>
            <a:ext cx="6696074" cy="6506659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F89B0F08-B9CD-42E5-6568-F2347728E5DD}"/>
              </a:ext>
            </a:extLst>
          </p:cNvPr>
          <p:cNvSpPr txBox="1"/>
          <p:nvPr/>
        </p:nvSpPr>
        <p:spPr>
          <a:xfrm>
            <a:off x="7191374" y="637312"/>
            <a:ext cx="4752975" cy="452431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DK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We calculated the phase shift to be 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-</a:t>
            </a:r>
            <a:r>
              <a:rPr kumimoji="0" lang="en-DK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113°</a:t>
            </a: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± </a:t>
            </a:r>
            <a:r>
              <a:rPr kumimoji="0" lang="en-DK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7°. </a:t>
            </a:r>
            <a:r>
              <a:rPr kumimoji="0" lang="en-DK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In other words, the peak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n-DK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of the SONG oscillations (highest positive RV) occurs 31 per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n-DK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cent of an oscillation period before the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n-DK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peak of the TESS signal.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DK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DK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In the Sun, the corresponding phase shift can be measured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n-DK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using SOHO observations (Jiménez 2002).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There are indications of the phase shift being sensitive to solar activity</a:t>
            </a:r>
            <a:endParaRPr kumimoji="0" lang="en-DK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5C4F9E8-6843-6574-2DF8-65E5A581C45E}"/>
              </a:ext>
            </a:extLst>
          </p:cNvPr>
          <p:cNvSpPr txBox="1"/>
          <p:nvPr/>
        </p:nvSpPr>
        <p:spPr>
          <a:xfrm>
            <a:off x="9420225" y="5630644"/>
            <a:ext cx="2524125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0B0004020202020204" pitchFamily="34" charset="0"/>
                <a:ea typeface="+mn-ea"/>
                <a:cs typeface="+mn-cs"/>
              </a:rPr>
              <a:t>β Aquilae</a:t>
            </a:r>
            <a:endParaRPr kumimoji="0" lang="en-DK" sz="3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0B00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74259694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9310EC96-D30D-87B2-E788-2292F3C753B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>
            <a:extLst>
              <a:ext uri="{FF2B5EF4-FFF2-40B4-BE49-F238E27FC236}">
                <a16:creationId xmlns:a16="http://schemas.microsoft.com/office/drawing/2014/main" id="{431AD093-EE0F-2B3E-9D52-8446925E5475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DK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Rectangle 6">
            <a:extLst>
              <a:ext uri="{FF2B5EF4-FFF2-40B4-BE49-F238E27FC236}">
                <a16:creationId xmlns:a16="http://schemas.microsoft.com/office/drawing/2014/main" id="{748AA959-DF94-F4F1-945D-F3D97D59FE0A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1501775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iberation Serif"/>
                <a:ea typeface="Noto Serif CJK SC"/>
                <a:cs typeface="Lohit Devanagari"/>
              </a:rPr>
              <a:t> 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等线" panose="02010600030101010101" pitchFamily="2" charset="-122"/>
              <a:cs typeface="+mn-cs"/>
            </a:endParaRPr>
          </a:p>
        </p:txBody>
      </p:sp>
      <p:sp>
        <p:nvSpPr>
          <p:cNvPr id="4" name="Rectangle 7">
            <a:extLst>
              <a:ext uri="{FF2B5EF4-FFF2-40B4-BE49-F238E27FC236}">
                <a16:creationId xmlns:a16="http://schemas.microsoft.com/office/drawing/2014/main" id="{295EF744-D044-5ADE-4C41-3AA6AC33A6F8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254635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iberation Serif"/>
                <a:ea typeface="Noto Serif CJK SC"/>
                <a:cs typeface="Lohit Devanagari"/>
              </a:rPr>
              <a:t> 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等线" panose="02010600030101010101" pitchFamily="2" charset="-122"/>
              <a:cs typeface="+mn-cs"/>
            </a:endParaRPr>
          </a:p>
        </p:txBody>
      </p:sp>
      <p:sp>
        <p:nvSpPr>
          <p:cNvPr id="5" name="Rectangle 8">
            <a:extLst>
              <a:ext uri="{FF2B5EF4-FFF2-40B4-BE49-F238E27FC236}">
                <a16:creationId xmlns:a16="http://schemas.microsoft.com/office/drawing/2014/main" id="{BA905999-4A5D-7321-CB51-F6E7DC392F82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3590925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iberation Serif"/>
                <a:ea typeface="Noto Serif CJK SC"/>
                <a:cs typeface="Lohit Devanagari"/>
              </a:rPr>
              <a:t> 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等线" panose="02010600030101010101" pitchFamily="2" charset="-122"/>
              <a:cs typeface="+mn-cs"/>
            </a:endParaRPr>
          </a:p>
        </p:txBody>
      </p:sp>
      <p:pic>
        <p:nvPicPr>
          <p:cNvPr id="2050" name="Picture 2" descr="Table Top model of the Kepler Telescope: A Mission in search of Habitable Planets around other stars. NASA Ames photographer Tom Trower">
            <a:extLst>
              <a:ext uri="{FF2B5EF4-FFF2-40B4-BE49-F238E27FC236}">
                <a16:creationId xmlns:a16="http://schemas.microsoft.com/office/drawing/2014/main" id="{B5C01E25-1CCC-E48F-83F6-B4AC07E0DB5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150" t="18776" r="4296" b="10063"/>
          <a:stretch>
            <a:fillRect/>
          </a:stretch>
        </p:blipFill>
        <p:spPr bwMode="auto">
          <a:xfrm>
            <a:off x="114300" y="4209397"/>
            <a:ext cx="3791486" cy="24694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>
            <a:extLst>
              <a:ext uri="{FF2B5EF4-FFF2-40B4-BE49-F238E27FC236}">
                <a16:creationId xmlns:a16="http://schemas.microsoft.com/office/drawing/2014/main" id="{DC815486-F392-8EA4-384C-3C8B31085B7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2572" y="4029037"/>
            <a:ext cx="3452494" cy="25634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>
            <a:extLst>
              <a:ext uri="{FF2B5EF4-FFF2-40B4-BE49-F238E27FC236}">
                <a16:creationId xmlns:a16="http://schemas.microsoft.com/office/drawing/2014/main" id="{38C6D84A-DC1C-69BC-9331-734B05FA1EB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775" b="2793"/>
          <a:stretch>
            <a:fillRect/>
          </a:stretch>
        </p:blipFill>
        <p:spPr bwMode="auto">
          <a:xfrm>
            <a:off x="7846724" y="4275459"/>
            <a:ext cx="4213500" cy="22701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38261DA9-D5DC-D2D5-5F17-BEBA2440374F}"/>
              </a:ext>
            </a:extLst>
          </p:cNvPr>
          <p:cNvSpPr txBox="1"/>
          <p:nvPr/>
        </p:nvSpPr>
        <p:spPr>
          <a:xfrm>
            <a:off x="686934" y="6204162"/>
            <a:ext cx="92937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0B0004020202020204" pitchFamily="34" charset="0"/>
                <a:ea typeface="+mn-ea"/>
                <a:cs typeface="+mn-cs"/>
              </a:rPr>
              <a:t>Kepler (NASA)	                                                       TESS (NASA)                                                   Plato (ESA)</a:t>
            </a:r>
            <a:endParaRPr kumimoji="0" lang="en-DK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0B0004020202020204" pitchFamily="34" charset="0"/>
              <a:ea typeface="+mn-ea"/>
              <a:cs typeface="+mn-cs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56DA609-414C-F54D-6D0C-516A168755B8}"/>
              </a:ext>
            </a:extLst>
          </p:cNvPr>
          <p:cNvSpPr txBox="1"/>
          <p:nvPr/>
        </p:nvSpPr>
        <p:spPr>
          <a:xfrm>
            <a:off x="573074" y="386445"/>
            <a:ext cx="11201400" cy="36625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Key Opportunities with </a:t>
            </a: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Simultaneous RV and Intensity Observations: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Plato (ESA) offers a unique, time-critical window for coordinated RV follow-up.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Photometry reveals the same oscillations but with lower SNR.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High-precision RV data improve frequency accuracy and mode identification.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Simultaneous RV observations enable studies of mode damping, amplitude ratios, and phase shifts… providing insight into magnetic activity and stellar surface phenomena.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Direct comparison with 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SoHO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data.</a:t>
            </a:r>
            <a:endParaRPr kumimoji="0" lang="en-DK" sz="2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382406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29EE2BB3-A887-4D0C-8201-C37C92582F6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8691" y="0"/>
            <a:ext cx="10614578" cy="66953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94144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29EE2BB3-A887-4D0C-8201-C37C92582F6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8691" y="0"/>
            <a:ext cx="10614578" cy="6695346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E3937F1E-43B5-455C-A321-D31684C9179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68890" y="1012372"/>
            <a:ext cx="5171907" cy="308297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4997018A-BBA3-4E15-A742-FD434C70C57E}"/>
              </a:ext>
            </a:extLst>
          </p:cNvPr>
          <p:cNvCxnSpPr>
            <a:cxnSpLocks/>
          </p:cNvCxnSpPr>
          <p:nvPr/>
        </p:nvCxnSpPr>
        <p:spPr>
          <a:xfrm flipV="1">
            <a:off x="5148943" y="3265715"/>
            <a:ext cx="2177143" cy="1842003"/>
          </a:xfrm>
          <a:prstGeom prst="straightConnector1">
            <a:avLst/>
          </a:prstGeom>
          <a:ln w="76200"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77F696AA-41AD-4B43-B009-AC5AE29C8406}"/>
              </a:ext>
            </a:extLst>
          </p:cNvPr>
          <p:cNvCxnSpPr>
            <a:cxnSpLocks/>
          </p:cNvCxnSpPr>
          <p:nvPr/>
        </p:nvCxnSpPr>
        <p:spPr>
          <a:xfrm>
            <a:off x="4876803" y="402771"/>
            <a:ext cx="0" cy="5812972"/>
          </a:xfrm>
          <a:prstGeom prst="line">
            <a:avLst/>
          </a:prstGeom>
          <a:ln w="28575"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1484AF4B-09DE-45C8-B6A1-4E89046266DA}"/>
              </a:ext>
            </a:extLst>
          </p:cNvPr>
          <p:cNvCxnSpPr>
            <a:cxnSpLocks/>
          </p:cNvCxnSpPr>
          <p:nvPr/>
        </p:nvCxnSpPr>
        <p:spPr>
          <a:xfrm>
            <a:off x="5410206" y="391881"/>
            <a:ext cx="0" cy="5812972"/>
          </a:xfrm>
          <a:prstGeom prst="line">
            <a:avLst/>
          </a:prstGeom>
          <a:ln w="28575"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488084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41469EAA-6BB5-49CD-9C0A-FB4977A9B8A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3611" y="0"/>
            <a:ext cx="1150477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640777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41469EAA-6BB5-49CD-9C0A-FB4977A9B8A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3611" y="0"/>
            <a:ext cx="11504777" cy="685800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00311B43-B578-4F58-8BD5-24ED311B8A98}"/>
              </a:ext>
            </a:extLst>
          </p:cNvPr>
          <p:cNvSpPr txBox="1"/>
          <p:nvPr/>
        </p:nvSpPr>
        <p:spPr>
          <a:xfrm>
            <a:off x="4278085" y="3720543"/>
            <a:ext cx="609654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2400" b="1" dirty="0">
                <a:solidFill>
                  <a:srgbClr val="FF0000"/>
                </a:solidFill>
              </a:rPr>
              <a:t>0                               0                               0               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9FED1DB-8689-48FD-8A24-7AC1FEF55789}"/>
              </a:ext>
            </a:extLst>
          </p:cNvPr>
          <p:cNvSpPr txBox="1"/>
          <p:nvPr/>
        </p:nvSpPr>
        <p:spPr>
          <a:xfrm>
            <a:off x="2457767" y="782591"/>
            <a:ext cx="18916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rgbClr val="FF0000"/>
                </a:solidFill>
              </a:rPr>
              <a:t>Mode degree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DC0A9ADF-13BA-45A5-ADAB-FADDA5FA54DF}"/>
              </a:ext>
            </a:extLst>
          </p:cNvPr>
          <p:cNvSpPr txBox="1"/>
          <p:nvPr/>
        </p:nvSpPr>
        <p:spPr>
          <a:xfrm>
            <a:off x="3557224" y="3137457"/>
            <a:ext cx="190629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2400" b="1" dirty="0">
                <a:solidFill>
                  <a:srgbClr val="FF0000"/>
                </a:solidFill>
              </a:rPr>
              <a:t>Radial modes</a:t>
            </a:r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272B152D-F3F8-4F75-8D11-22C7FF05E480}"/>
              </a:ext>
            </a:extLst>
          </p:cNvPr>
          <p:cNvCxnSpPr>
            <a:cxnSpLocks/>
          </p:cNvCxnSpPr>
          <p:nvPr/>
        </p:nvCxnSpPr>
        <p:spPr>
          <a:xfrm>
            <a:off x="4495800" y="4343398"/>
            <a:ext cx="2166257" cy="0"/>
          </a:xfrm>
          <a:prstGeom prst="straightConnector1">
            <a:avLst/>
          </a:prstGeom>
          <a:ln w="57150">
            <a:headEnd type="triangle"/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ACD6E3DC-F755-4785-BE82-A7094CA274C4}"/>
              </a:ext>
            </a:extLst>
          </p:cNvPr>
          <p:cNvCxnSpPr>
            <a:cxnSpLocks/>
          </p:cNvCxnSpPr>
          <p:nvPr/>
        </p:nvCxnSpPr>
        <p:spPr>
          <a:xfrm>
            <a:off x="6770914" y="4343398"/>
            <a:ext cx="2166257" cy="0"/>
          </a:xfrm>
          <a:prstGeom prst="straightConnector1">
            <a:avLst/>
          </a:prstGeom>
          <a:ln w="57150">
            <a:headEnd type="triangle"/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9A39251F-2759-4986-8D87-C9B17D823B08}"/>
              </a:ext>
            </a:extLst>
          </p:cNvPr>
          <p:cNvCxnSpPr>
            <a:cxnSpLocks/>
          </p:cNvCxnSpPr>
          <p:nvPr/>
        </p:nvCxnSpPr>
        <p:spPr>
          <a:xfrm>
            <a:off x="9035143" y="4343398"/>
            <a:ext cx="2166257" cy="0"/>
          </a:xfrm>
          <a:prstGeom prst="straightConnector1">
            <a:avLst/>
          </a:prstGeom>
          <a:ln w="57150">
            <a:headEnd type="triangle"/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6B28180D-D04B-4159-859A-30082403A010}"/>
              </a:ext>
            </a:extLst>
          </p:cNvPr>
          <p:cNvCxnSpPr>
            <a:cxnSpLocks/>
          </p:cNvCxnSpPr>
          <p:nvPr/>
        </p:nvCxnSpPr>
        <p:spPr>
          <a:xfrm>
            <a:off x="2183118" y="4343398"/>
            <a:ext cx="2166257" cy="0"/>
          </a:xfrm>
          <a:prstGeom prst="straightConnector1">
            <a:avLst/>
          </a:prstGeom>
          <a:ln w="57150">
            <a:headEnd type="triangle"/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86DCB9EA-8324-409E-B97A-2028FE518BF3}"/>
              </a:ext>
            </a:extLst>
          </p:cNvPr>
          <p:cNvSpPr txBox="1"/>
          <p:nvPr/>
        </p:nvSpPr>
        <p:spPr>
          <a:xfrm>
            <a:off x="2717433" y="4515746"/>
            <a:ext cx="120898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2400" b="1" dirty="0">
                <a:solidFill>
                  <a:srgbClr val="0070C0"/>
                </a:solidFill>
              </a:rPr>
              <a:t>135 µHz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5F92DFE1-C495-45B5-97A5-8D36D3B44F59}"/>
              </a:ext>
            </a:extLst>
          </p:cNvPr>
          <p:cNvSpPr txBox="1"/>
          <p:nvPr/>
        </p:nvSpPr>
        <p:spPr>
          <a:xfrm>
            <a:off x="4985320" y="4515746"/>
            <a:ext cx="120898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2400" b="1" dirty="0">
                <a:solidFill>
                  <a:srgbClr val="0070C0"/>
                </a:solidFill>
              </a:rPr>
              <a:t>135 µHz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B7C9FE6B-A771-4C99-85C8-6BD6DFE253EE}"/>
              </a:ext>
            </a:extLst>
          </p:cNvPr>
          <p:cNvSpPr txBox="1"/>
          <p:nvPr/>
        </p:nvSpPr>
        <p:spPr>
          <a:xfrm>
            <a:off x="7249549" y="4515746"/>
            <a:ext cx="120898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2400" b="1" dirty="0">
                <a:solidFill>
                  <a:srgbClr val="0070C0"/>
                </a:solidFill>
              </a:rPr>
              <a:t>135 µHz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50C5327C-46A2-4F87-B51C-4D752A2ED034}"/>
              </a:ext>
            </a:extLst>
          </p:cNvPr>
          <p:cNvSpPr txBox="1"/>
          <p:nvPr/>
        </p:nvSpPr>
        <p:spPr>
          <a:xfrm>
            <a:off x="9513778" y="4515746"/>
            <a:ext cx="120898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2400" b="1" dirty="0">
                <a:solidFill>
                  <a:srgbClr val="0070C0"/>
                </a:solidFill>
              </a:rPr>
              <a:t>135 µHz</a:t>
            </a:r>
          </a:p>
        </p:txBody>
      </p:sp>
      <p:graphicFrame>
        <p:nvGraphicFramePr>
          <p:cNvPr id="30" name="Object 22">
            <a:extLst>
              <a:ext uri="{FF2B5EF4-FFF2-40B4-BE49-F238E27FC236}">
                <a16:creationId xmlns:a16="http://schemas.microsoft.com/office/drawing/2014/main" id="{7D3583F2-2099-4D66-8EF1-9DBA19DB6E62}"/>
              </a:ext>
            </a:extLst>
          </p:cNvPr>
          <p:cNvGraphicFramePr>
            <a:graphicFrameLocks noChangeAspect="1"/>
          </p:cNvGraphicFramePr>
          <p:nvPr/>
        </p:nvGraphicFramePr>
        <p:xfrm>
          <a:off x="6527800" y="836613"/>
          <a:ext cx="2273300" cy="857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3" imgW="672840" imgH="253800" progId="Equation.3">
                  <p:embed/>
                </p:oleObj>
              </mc:Choice>
              <mc:Fallback>
                <p:oleObj name="Equation" r:id="rId3" imgW="672840" imgH="253800" progId="Equation.3">
                  <p:embed/>
                  <p:pic>
                    <p:nvPicPr>
                      <p:cNvPr id="30" name="Object 22">
                        <a:extLst>
                          <a:ext uri="{FF2B5EF4-FFF2-40B4-BE49-F238E27FC236}">
                            <a16:creationId xmlns:a16="http://schemas.microsoft.com/office/drawing/2014/main" id="{7D3583F2-2099-4D66-8EF1-9DBA19DB6E62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27800" y="836613"/>
                        <a:ext cx="2273300" cy="8572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010541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41469EAA-6BB5-49CD-9C0A-FB4977A9B8A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3611" y="0"/>
            <a:ext cx="11504777" cy="68580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75279DA9-9E71-4D70-AA0F-A7A3AC5EA457}"/>
              </a:ext>
            </a:extLst>
          </p:cNvPr>
          <p:cNvSpPr txBox="1"/>
          <p:nvPr/>
        </p:nvSpPr>
        <p:spPr>
          <a:xfrm>
            <a:off x="3065593" y="4355476"/>
            <a:ext cx="721704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2400" b="1" dirty="0">
                <a:solidFill>
                  <a:srgbClr val="FF0000"/>
                </a:solidFill>
              </a:rPr>
              <a:t>1                               1                               1                               1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0311B43-B578-4F58-8BD5-24ED311B8A98}"/>
              </a:ext>
            </a:extLst>
          </p:cNvPr>
          <p:cNvSpPr txBox="1"/>
          <p:nvPr/>
        </p:nvSpPr>
        <p:spPr>
          <a:xfrm>
            <a:off x="4278085" y="3720543"/>
            <a:ext cx="609654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2400" b="1" dirty="0">
                <a:solidFill>
                  <a:srgbClr val="FF0000"/>
                </a:solidFill>
              </a:rPr>
              <a:t>0                               0                               0               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9FED1DB-8689-48FD-8A24-7AC1FEF55789}"/>
              </a:ext>
            </a:extLst>
          </p:cNvPr>
          <p:cNvSpPr txBox="1"/>
          <p:nvPr/>
        </p:nvSpPr>
        <p:spPr>
          <a:xfrm>
            <a:off x="2457767" y="782591"/>
            <a:ext cx="18916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2400" b="1" dirty="0">
                <a:solidFill>
                  <a:srgbClr val="FF0000"/>
                </a:solidFill>
              </a:rPr>
              <a:t>Mode </a:t>
            </a:r>
            <a:r>
              <a:rPr lang="da-DK" sz="2400" b="1" dirty="0" err="1">
                <a:solidFill>
                  <a:srgbClr val="FF0000"/>
                </a:solidFill>
              </a:rPr>
              <a:t>degree</a:t>
            </a:r>
            <a:endParaRPr lang="da-DK" sz="2400" b="1" dirty="0">
              <a:solidFill>
                <a:srgbClr val="FF0000"/>
              </a:solidFill>
            </a:endParaRPr>
          </a:p>
        </p:txBody>
      </p:sp>
      <p:pic>
        <p:nvPicPr>
          <p:cNvPr id="10" name="Picture 2" descr="l1m0">
            <a:extLst>
              <a:ext uri="{FF2B5EF4-FFF2-40B4-BE49-F238E27FC236}">
                <a16:creationId xmlns:a16="http://schemas.microsoft.com/office/drawing/2014/main" id="{2A777517-DDF3-49C1-A03A-A375CA2D478E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74870" y="1371600"/>
            <a:ext cx="2052000" cy="205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775B29A1-08B9-4FDF-A910-A457B3B71B1F}"/>
              </a:ext>
            </a:extLst>
          </p:cNvPr>
          <p:cNvCxnSpPr>
            <a:cxnSpLocks/>
          </p:cNvCxnSpPr>
          <p:nvPr/>
        </p:nvCxnSpPr>
        <p:spPr>
          <a:xfrm flipV="1">
            <a:off x="3222171" y="2976466"/>
            <a:ext cx="181399" cy="744077"/>
          </a:xfrm>
          <a:prstGeom prst="straightConnector1">
            <a:avLst/>
          </a:prstGeom>
          <a:ln w="76200"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1114229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41469EAA-6BB5-49CD-9C0A-FB4977A9B8A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3611" y="0"/>
            <a:ext cx="11504777" cy="68580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75279DA9-9E71-4D70-AA0F-A7A3AC5EA457}"/>
              </a:ext>
            </a:extLst>
          </p:cNvPr>
          <p:cNvSpPr txBox="1"/>
          <p:nvPr/>
        </p:nvSpPr>
        <p:spPr>
          <a:xfrm>
            <a:off x="3065593" y="4355476"/>
            <a:ext cx="721704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2400" b="1" dirty="0">
                <a:solidFill>
                  <a:srgbClr val="FF0000"/>
                </a:solidFill>
              </a:rPr>
              <a:t>1                               1                               1                               1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0311B43-B578-4F58-8BD5-24ED311B8A98}"/>
              </a:ext>
            </a:extLst>
          </p:cNvPr>
          <p:cNvSpPr txBox="1"/>
          <p:nvPr/>
        </p:nvSpPr>
        <p:spPr>
          <a:xfrm>
            <a:off x="4278085" y="3720543"/>
            <a:ext cx="609654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2400" b="1" dirty="0">
                <a:solidFill>
                  <a:srgbClr val="FF0000"/>
                </a:solidFill>
              </a:rPr>
              <a:t>0                               0                               0               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A0AEC4E-E0C1-4AB1-B387-A8F76B3CEEC6}"/>
              </a:ext>
            </a:extLst>
          </p:cNvPr>
          <p:cNvSpPr txBox="1"/>
          <p:nvPr/>
        </p:nvSpPr>
        <p:spPr>
          <a:xfrm>
            <a:off x="4099004" y="4104753"/>
            <a:ext cx="609654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2400" b="1" dirty="0">
                <a:solidFill>
                  <a:srgbClr val="FF0000"/>
                </a:solidFill>
              </a:rPr>
              <a:t>2                               2                               2               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9FED1DB-8689-48FD-8A24-7AC1FEF55789}"/>
              </a:ext>
            </a:extLst>
          </p:cNvPr>
          <p:cNvSpPr txBox="1"/>
          <p:nvPr/>
        </p:nvSpPr>
        <p:spPr>
          <a:xfrm>
            <a:off x="2457767" y="782591"/>
            <a:ext cx="18916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2400" b="1" dirty="0">
                <a:solidFill>
                  <a:srgbClr val="FF0000"/>
                </a:solidFill>
              </a:rPr>
              <a:t>Mode </a:t>
            </a:r>
            <a:r>
              <a:rPr lang="da-DK" sz="2400" b="1" dirty="0" err="1">
                <a:solidFill>
                  <a:srgbClr val="FF0000"/>
                </a:solidFill>
              </a:rPr>
              <a:t>degree</a:t>
            </a:r>
            <a:endParaRPr lang="da-DK" sz="2400" b="1" dirty="0">
              <a:solidFill>
                <a:srgbClr val="FF0000"/>
              </a:solidFill>
            </a:endParaRPr>
          </a:p>
        </p:txBody>
      </p:sp>
      <p:pic>
        <p:nvPicPr>
          <p:cNvPr id="10" name="Picture 2" descr="l1m0">
            <a:extLst>
              <a:ext uri="{FF2B5EF4-FFF2-40B4-BE49-F238E27FC236}">
                <a16:creationId xmlns:a16="http://schemas.microsoft.com/office/drawing/2014/main" id="{2A777517-DDF3-49C1-A03A-A375CA2D478E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74870" y="1371600"/>
            <a:ext cx="2052000" cy="205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775B29A1-08B9-4FDF-A910-A457B3B71B1F}"/>
              </a:ext>
            </a:extLst>
          </p:cNvPr>
          <p:cNvCxnSpPr>
            <a:cxnSpLocks/>
          </p:cNvCxnSpPr>
          <p:nvPr/>
        </p:nvCxnSpPr>
        <p:spPr>
          <a:xfrm flipV="1">
            <a:off x="3222171" y="2976466"/>
            <a:ext cx="181399" cy="744077"/>
          </a:xfrm>
          <a:prstGeom prst="straightConnector1">
            <a:avLst/>
          </a:prstGeom>
          <a:ln w="76200"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pic>
        <p:nvPicPr>
          <p:cNvPr id="13" name="Picture 3" descr="l2m1">
            <a:extLst>
              <a:ext uri="{FF2B5EF4-FFF2-40B4-BE49-F238E27FC236}">
                <a16:creationId xmlns:a16="http://schemas.microsoft.com/office/drawing/2014/main" id="{20F99545-6C9D-4BFA-9458-C60CEB2E120D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6172" y="1371600"/>
            <a:ext cx="2052000" cy="205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58FB02E5-3265-4EF5-91A4-EE1829BBF85F}"/>
              </a:ext>
            </a:extLst>
          </p:cNvPr>
          <p:cNvCxnSpPr>
            <a:cxnSpLocks/>
          </p:cNvCxnSpPr>
          <p:nvPr/>
        </p:nvCxnSpPr>
        <p:spPr>
          <a:xfrm flipV="1">
            <a:off x="4278085" y="3173951"/>
            <a:ext cx="1066801" cy="1817745"/>
          </a:xfrm>
          <a:prstGeom prst="straightConnector1">
            <a:avLst/>
          </a:prstGeom>
          <a:ln w="76200"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2835833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ema">
  <a:themeElements>
    <a:clrScheme name="Kont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ont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ont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2_Standard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6666FF"/>
      </a:hlink>
      <a:folHlink>
        <a:srgbClr val="6600FF"/>
      </a:folHlink>
    </a:clrScheme>
    <a:fontScheme name="Standard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tandard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Office Theme">
  <a:themeElements>
    <a:clrScheme name="Custom 5">
      <a:dk1>
        <a:srgbClr val="000000"/>
      </a:dk1>
      <a:lt1>
        <a:srgbClr val="FFFFFF"/>
      </a:lt1>
      <a:dk2>
        <a:srgbClr val="FFFFFF"/>
      </a:dk2>
      <a:lt2>
        <a:srgbClr val="FFFFFF"/>
      </a:lt2>
      <a:accent1>
        <a:srgbClr val="84B0BF"/>
      </a:accent1>
      <a:accent2>
        <a:srgbClr val="C34C4C"/>
      </a:accent2>
      <a:accent3>
        <a:srgbClr val="F2CB27"/>
      </a:accent3>
      <a:accent4>
        <a:srgbClr val="75D4D5"/>
      </a:accent4>
      <a:accent5>
        <a:srgbClr val="88423F"/>
      </a:accent5>
      <a:accent6>
        <a:srgbClr val="77A641"/>
      </a:accent6>
      <a:hlink>
        <a:srgbClr val="0563C1"/>
      </a:hlink>
      <a:folHlink>
        <a:srgbClr val="954F72"/>
      </a:folHlink>
    </a:clrScheme>
    <a:fontScheme name="AU 2017">
      <a:majorFont>
        <a:latin typeface="AU Passata Light"/>
        <a:ea typeface=""/>
        <a:cs typeface=""/>
      </a:majorFont>
      <a:minorFont>
        <a:latin typeface="AU Passat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2_Office Theme">
  <a:themeElements>
    <a:clrScheme name="Custom 5">
      <a:dk1>
        <a:srgbClr val="000000"/>
      </a:dk1>
      <a:lt1>
        <a:srgbClr val="FFFFFF"/>
      </a:lt1>
      <a:dk2>
        <a:srgbClr val="FFFFFF"/>
      </a:dk2>
      <a:lt2>
        <a:srgbClr val="FFFFFF"/>
      </a:lt2>
      <a:accent1>
        <a:srgbClr val="84B0BF"/>
      </a:accent1>
      <a:accent2>
        <a:srgbClr val="C34C4C"/>
      </a:accent2>
      <a:accent3>
        <a:srgbClr val="F2CB27"/>
      </a:accent3>
      <a:accent4>
        <a:srgbClr val="75D4D5"/>
      </a:accent4>
      <a:accent5>
        <a:srgbClr val="88423F"/>
      </a:accent5>
      <a:accent6>
        <a:srgbClr val="77A641"/>
      </a:accent6>
      <a:hlink>
        <a:srgbClr val="0563C1"/>
      </a:hlink>
      <a:folHlink>
        <a:srgbClr val="954F72"/>
      </a:folHlink>
    </a:clrScheme>
    <a:fontScheme name="AU 2017">
      <a:majorFont>
        <a:latin typeface="AU Passata Light"/>
        <a:ea typeface=""/>
        <a:cs typeface=""/>
      </a:majorFont>
      <a:minorFont>
        <a:latin typeface="AU Passat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Office-tema">
  <a:themeElements>
    <a:clrScheme name="Kont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ont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ont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Metadata/LabelInfo.xml><?xml version="1.0" encoding="utf-8"?>
<clbl:labelList xmlns:clbl="http://schemas.microsoft.com/office/2020/mipLabelMetadata">
  <clbl:label id="{61fd1d36-fecb-47ca-b7d7-d0df0370a198}" enabled="0" method="" siteId="{61fd1d36-fecb-47ca-b7d7-d0df0370a198}" removed="1"/>
</clbl:labelList>
</file>

<file path=docProps/app.xml><?xml version="1.0" encoding="utf-8"?>
<Properties xmlns="http://schemas.openxmlformats.org/officeDocument/2006/extended-properties" xmlns:vt="http://schemas.openxmlformats.org/officeDocument/2006/docPropsVTypes">
  <TotalTime>1356</TotalTime>
  <Words>701</Words>
  <Application>Microsoft Office PowerPoint</Application>
  <PresentationFormat>Widescreen</PresentationFormat>
  <Paragraphs>173</Paragraphs>
  <Slides>39</Slides>
  <Notes>2</Notes>
  <HiddenSlides>0</HiddenSlides>
  <MMClips>0</MMClips>
  <ScaleCrop>false</ScaleCrop>
  <HeadingPairs>
    <vt:vector size="8" baseType="variant">
      <vt:variant>
        <vt:lpstr>Fonts Used</vt:lpstr>
      </vt:variant>
      <vt:variant>
        <vt:i4>10</vt:i4>
      </vt:variant>
      <vt:variant>
        <vt:lpstr>Theme</vt:lpstr>
      </vt:variant>
      <vt:variant>
        <vt:i4>5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39</vt:i4>
      </vt:variant>
    </vt:vector>
  </HeadingPairs>
  <TitlesOfParts>
    <vt:vector size="55" baseType="lpstr">
      <vt:lpstr>Aptos</vt:lpstr>
      <vt:lpstr>Arial</vt:lpstr>
      <vt:lpstr>Arial Unicode MS</vt:lpstr>
      <vt:lpstr>AU Passata</vt:lpstr>
      <vt:lpstr>AU Passata Light</vt:lpstr>
      <vt:lpstr>Calibri</vt:lpstr>
      <vt:lpstr>Calibri Light</vt:lpstr>
      <vt:lpstr>Liberation Serif</vt:lpstr>
      <vt:lpstr>Times New Roman</vt:lpstr>
      <vt:lpstr>Wingdings</vt:lpstr>
      <vt:lpstr>Office-tema</vt:lpstr>
      <vt:lpstr>12_Standarddesign</vt:lpstr>
      <vt:lpstr>1_Office Theme</vt:lpstr>
      <vt:lpstr>Office Theme</vt:lpstr>
      <vt:lpstr>2_Office Theme</vt:lpstr>
      <vt:lpstr>Equation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NASA’s space telescope Kepler revolutionized asteroseismology </vt:lpstr>
      <vt:lpstr>Kepler  provided high quality oscillation spectra for several thousand stars in different stages of their evolution</vt:lpstr>
      <vt:lpstr>Stars evolve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Aarhus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PowerPoint-præsentation</dc:title>
  <dc:creator>Hans Kjeldsen</dc:creator>
  <cp:lastModifiedBy>Hans Kjeldsen</cp:lastModifiedBy>
  <cp:revision>42</cp:revision>
  <dcterms:created xsi:type="dcterms:W3CDTF">2021-04-06T07:30:09Z</dcterms:created>
  <dcterms:modified xsi:type="dcterms:W3CDTF">2026-05-26T13:33:08Z</dcterms:modified>
</cp:coreProperties>
</file>