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embeddedFontLst>
    <p:embeddedFont>
      <p:font typeface="Roboto Mono" pitchFamily="49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/>
    <p:restoredTop sz="94660"/>
  </p:normalViewPr>
  <p:slideViewPr>
    <p:cSldViewPr snapToGrid="0">
      <p:cViewPr varScale="1">
        <p:scale>
          <a:sx n="134" d="100"/>
          <a:sy n="134" d="100"/>
        </p:scale>
        <p:origin x="792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e197c31df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e197c31df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e288f5123f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e288f5123f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e288f5123f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e288f5123f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e288f5123f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e288f5123f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e288f5123f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3e288f5123f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e288f5123f_0_4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3e288f5123f_0_4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3e288f5123f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3e288f5123f_0_3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e288f5123f_0_4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3e288f5123f_0_4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3e288f5123f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3e288f5123f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e288f5123f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3e288f5123f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3e288f5123f_0_4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3e288f5123f_0_4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e197c31df3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e197c31df3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3e288f5123f_0_4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3e288f5123f_0_4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3e288f5123f_0_7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3e288f5123f_0_7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3e288f5123f_0_6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3e288f5123f_0_6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3e288f5123f_0_6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3e288f5123f_0_6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3e43f5840b9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3e43f5840b9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3e43f5840b9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3e43f5840b9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e288f5123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e288f5123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e197c31df3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e197c31df3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e197c31df3_0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e197c31df3_0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e197c31df3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e197c31df3_0_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e288f5123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e288f5123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e288f5123f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e288f5123f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e288f5123f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e288f5123f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5.jp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5.jp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26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13840"/>
            </a:srgbClr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9562" y="1896600"/>
            <a:ext cx="1140075" cy="135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0150" y="4425074"/>
            <a:ext cx="1858141" cy="5853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>
            <a:spLocks noGrp="1"/>
          </p:cNvSpPr>
          <p:nvPr>
            <p:ph type="ctrTitle"/>
          </p:nvPr>
        </p:nvSpPr>
        <p:spPr>
          <a:xfrm>
            <a:off x="268650" y="867100"/>
            <a:ext cx="86067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498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Echo Mapping of Accretion Flows around Supermassive Black Holes</a:t>
            </a:r>
            <a:endParaRPr sz="498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1"/>
          </p:nvPr>
        </p:nvSpPr>
        <p:spPr>
          <a:xfrm>
            <a:off x="268650" y="3227650"/>
            <a:ext cx="7200300" cy="16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Roberta Vieliute</a:t>
            </a:r>
            <a:endParaRPr sz="2400" b="1">
              <a:solidFill>
                <a:srgbClr val="EFEFE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University of St Andrews</a:t>
            </a:r>
            <a:endParaRPr sz="2100">
              <a:solidFill>
                <a:srgbClr val="EFEFE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Supervised by </a:t>
            </a:r>
            <a:r>
              <a:rPr lang="en-GB" sz="2100" b="1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Keith Horne</a:t>
            </a:r>
            <a:r>
              <a:rPr lang="en-GB" sz="2100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&amp; </a:t>
            </a:r>
            <a:r>
              <a:rPr lang="en-GB" sz="2100" b="1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Juan Hernández Santisteban</a:t>
            </a:r>
            <a:endParaRPr sz="2100" b="1">
              <a:solidFill>
                <a:srgbClr val="EFEFE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EFEFE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b="1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Nordic-Baltic Astronomy Days, 27th May 2026</a:t>
            </a:r>
            <a:endParaRPr sz="2500" b="1">
              <a:solidFill>
                <a:srgbClr val="EFEFE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40888" y="3349077"/>
            <a:ext cx="917400" cy="9174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2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2"/>
          <p:cNvSpPr txBox="1"/>
          <p:nvPr/>
        </p:nvSpPr>
        <p:spPr>
          <a:xfrm>
            <a:off x="222550" y="200850"/>
            <a:ext cx="821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Results: Time Delay Spectrum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47" name="Google Shape;247;p22" title="NGC3783_LagSpec.png"/>
          <p:cNvPicPr preferRelativeResize="0"/>
          <p:nvPr/>
        </p:nvPicPr>
        <p:blipFill rotWithShape="1">
          <a:blip r:embed="rId4">
            <a:alphaModFix/>
          </a:blip>
          <a:srcRect t="5562" r="63514"/>
          <a:stretch/>
        </p:blipFill>
        <p:spPr>
          <a:xfrm>
            <a:off x="4729051" y="838175"/>
            <a:ext cx="3984102" cy="4008101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2"/>
          <p:cNvSpPr txBox="1"/>
          <p:nvPr/>
        </p:nvSpPr>
        <p:spPr>
          <a:xfrm>
            <a:off x="341725" y="975663"/>
            <a:ext cx="4101300" cy="26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600"/>
              <a:buChar char="●"/>
            </a:pP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reverberation signal is detected</a:t>
            </a: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302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1600"/>
              <a:buFont typeface="Times New Roman"/>
              <a:buChar char="➔"/>
            </a:pPr>
            <a:r>
              <a:rPr lang="en-GB" sz="16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Lags increase with wavelength</a:t>
            </a: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as expected from X-ray reprocessing</a:t>
            </a: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1600"/>
              <a:buFont typeface="Times New Roman"/>
              <a:buChar char="●"/>
            </a:pP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Slope consistent with SS disc prediction (</a:t>
            </a:r>
            <a:r>
              <a:rPr lang="en-GB" sz="1500" b="1" i="1">
                <a:solidFill>
                  <a:srgbClr val="4C1130"/>
                </a:solidFill>
              </a:rPr>
              <a:t>β = 4/3</a:t>
            </a: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6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49" name="Google Shape;24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07775" y="2531637"/>
            <a:ext cx="1969200" cy="799750"/>
          </a:xfrm>
          <a:prstGeom prst="rect">
            <a:avLst/>
          </a:prstGeom>
          <a:noFill/>
          <a:ln w="9525" cap="flat" cmpd="sng">
            <a:solidFill>
              <a:srgbClr val="4C113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50" name="Google Shape;250;p22"/>
          <p:cNvSpPr txBox="1"/>
          <p:nvPr/>
        </p:nvSpPr>
        <p:spPr>
          <a:xfrm>
            <a:off x="4379950" y="1275188"/>
            <a:ext cx="576900" cy="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8761D"/>
                </a:solidFill>
              </a:rPr>
              <a:t>✓</a:t>
            </a:r>
            <a:endParaRPr sz="1800" b="1">
              <a:solidFill>
                <a:srgbClr val="38761D"/>
              </a:solidFill>
            </a:endParaRPr>
          </a:p>
        </p:txBody>
      </p:sp>
      <p:sp>
        <p:nvSpPr>
          <p:cNvPr id="251" name="Google Shape;251;p22"/>
          <p:cNvSpPr txBox="1"/>
          <p:nvPr/>
        </p:nvSpPr>
        <p:spPr>
          <a:xfrm>
            <a:off x="4379950" y="2063563"/>
            <a:ext cx="576900" cy="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8761D"/>
                </a:solidFill>
              </a:rPr>
              <a:t>✓</a:t>
            </a:r>
            <a:endParaRPr sz="1800" b="1">
              <a:solidFill>
                <a:srgbClr val="38761D"/>
              </a:solidFill>
            </a:endParaRPr>
          </a:p>
        </p:txBody>
      </p:sp>
      <p:sp>
        <p:nvSpPr>
          <p:cNvPr id="252" name="Google Shape;252;p22"/>
          <p:cNvSpPr txBox="1"/>
          <p:nvPr/>
        </p:nvSpPr>
        <p:spPr>
          <a:xfrm>
            <a:off x="7290587" y="402975"/>
            <a:ext cx="4004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Vieliute et al. in prep.</a:t>
            </a:r>
            <a:endParaRPr sz="1100" b="1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3" name="Google Shape;253;p22"/>
          <p:cNvSpPr txBox="1"/>
          <p:nvPr/>
        </p:nvSpPr>
        <p:spPr>
          <a:xfrm>
            <a:off x="8433828" y="4634170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7/15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3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3"/>
          <p:cNvSpPr txBox="1"/>
          <p:nvPr/>
        </p:nvSpPr>
        <p:spPr>
          <a:xfrm>
            <a:off x="222550" y="200850"/>
            <a:ext cx="821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Results: Time Delay Spectrum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0" name="Google Shape;260;p23" title="NGC3783_LagSpec.png"/>
          <p:cNvPicPr preferRelativeResize="0"/>
          <p:nvPr/>
        </p:nvPicPr>
        <p:blipFill rotWithShape="1">
          <a:blip r:embed="rId4">
            <a:alphaModFix/>
          </a:blip>
          <a:srcRect t="5562" r="63514"/>
          <a:stretch/>
        </p:blipFill>
        <p:spPr>
          <a:xfrm>
            <a:off x="4729051" y="838175"/>
            <a:ext cx="3984102" cy="4008101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3"/>
          <p:cNvSpPr txBox="1"/>
          <p:nvPr/>
        </p:nvSpPr>
        <p:spPr>
          <a:xfrm>
            <a:off x="341725" y="975663"/>
            <a:ext cx="4101300" cy="31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600"/>
              <a:buChar char="●"/>
            </a:pP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reverberation signal is detected</a:t>
            </a: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302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1600"/>
              <a:buFont typeface="Times New Roman"/>
              <a:buChar char="➔"/>
            </a:pPr>
            <a:r>
              <a:rPr lang="en-GB" sz="16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Lags increase with wavelength</a:t>
            </a: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as expected from X-ray reprocessing</a:t>
            </a: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1600"/>
              <a:buFont typeface="Times New Roman"/>
              <a:buChar char="●"/>
            </a:pP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Slope consistent with SS disc prediction (</a:t>
            </a:r>
            <a:r>
              <a:rPr lang="en-GB" sz="1500" b="1" i="1">
                <a:solidFill>
                  <a:srgbClr val="4C1130"/>
                </a:solidFill>
              </a:rPr>
              <a:t>β = 4/3</a:t>
            </a: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1600"/>
              <a:buFont typeface="Times New Roman"/>
              <a:buChar char="●"/>
            </a:pPr>
            <a:r>
              <a:rPr lang="en-GB" sz="16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size of the disc &gt;3 times greater than SS disc prediction</a:t>
            </a:r>
            <a:endParaRPr sz="16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2" name="Google Shape;262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07775" y="2531637"/>
            <a:ext cx="1969200" cy="799750"/>
          </a:xfrm>
          <a:prstGeom prst="rect">
            <a:avLst/>
          </a:prstGeom>
          <a:noFill/>
          <a:ln w="9525" cap="flat" cmpd="sng">
            <a:solidFill>
              <a:srgbClr val="4C113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63" name="Google Shape;263;p23"/>
          <p:cNvSpPr txBox="1"/>
          <p:nvPr/>
        </p:nvSpPr>
        <p:spPr>
          <a:xfrm>
            <a:off x="4379950" y="1275188"/>
            <a:ext cx="576900" cy="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8761D"/>
                </a:solidFill>
              </a:rPr>
              <a:t>✓</a:t>
            </a:r>
            <a:endParaRPr sz="1800" b="1">
              <a:solidFill>
                <a:srgbClr val="38761D"/>
              </a:solidFill>
            </a:endParaRPr>
          </a:p>
        </p:txBody>
      </p:sp>
      <p:sp>
        <p:nvSpPr>
          <p:cNvPr id="264" name="Google Shape;264;p23"/>
          <p:cNvSpPr txBox="1"/>
          <p:nvPr/>
        </p:nvSpPr>
        <p:spPr>
          <a:xfrm>
            <a:off x="4379950" y="2063563"/>
            <a:ext cx="576900" cy="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8761D"/>
                </a:solidFill>
              </a:rPr>
              <a:t>✓</a:t>
            </a:r>
            <a:endParaRPr sz="1800" b="1">
              <a:solidFill>
                <a:srgbClr val="38761D"/>
              </a:solidFill>
            </a:endParaRPr>
          </a:p>
        </p:txBody>
      </p:sp>
      <p:sp>
        <p:nvSpPr>
          <p:cNvPr id="265" name="Google Shape;265;p23"/>
          <p:cNvSpPr txBox="1"/>
          <p:nvPr/>
        </p:nvSpPr>
        <p:spPr>
          <a:xfrm>
            <a:off x="4267825" y="3727113"/>
            <a:ext cx="576900" cy="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38761D"/>
                </a:solidFill>
              </a:rPr>
              <a:t>❌</a:t>
            </a:r>
            <a:endParaRPr sz="1200" b="1">
              <a:solidFill>
                <a:srgbClr val="38761D"/>
              </a:solidFill>
            </a:endParaRPr>
          </a:p>
        </p:txBody>
      </p:sp>
      <p:pic>
        <p:nvPicPr>
          <p:cNvPr id="266" name="Google Shape;266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750" y="4213175"/>
            <a:ext cx="3905525" cy="495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67" name="Google Shape;267;p23"/>
          <p:cNvSpPr txBox="1"/>
          <p:nvPr/>
        </p:nvSpPr>
        <p:spPr>
          <a:xfrm>
            <a:off x="7290587" y="402975"/>
            <a:ext cx="4004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Vieliute et al. in prep.</a:t>
            </a:r>
            <a:endParaRPr sz="1100" b="1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8" name="Google Shape;268;p23"/>
          <p:cNvSpPr txBox="1"/>
          <p:nvPr/>
        </p:nvSpPr>
        <p:spPr>
          <a:xfrm>
            <a:off x="8433828" y="4634170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7/15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4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24"/>
          <p:cNvSpPr txBox="1"/>
          <p:nvPr/>
        </p:nvSpPr>
        <p:spPr>
          <a:xfrm>
            <a:off x="222550" y="200850"/>
            <a:ext cx="821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Time Delay Spectrum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75" name="Google Shape;275;p24" title="NGC3783_LagSpec.png"/>
          <p:cNvPicPr preferRelativeResize="0"/>
          <p:nvPr/>
        </p:nvPicPr>
        <p:blipFill rotWithShape="1">
          <a:blip r:embed="rId4">
            <a:alphaModFix/>
          </a:blip>
          <a:srcRect t="5562" r="63514"/>
          <a:stretch/>
        </p:blipFill>
        <p:spPr>
          <a:xfrm>
            <a:off x="4729051" y="838175"/>
            <a:ext cx="3984102" cy="4008101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24"/>
          <p:cNvSpPr txBox="1"/>
          <p:nvPr/>
        </p:nvSpPr>
        <p:spPr>
          <a:xfrm>
            <a:off x="341725" y="975663"/>
            <a:ext cx="4101300" cy="31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600"/>
              <a:buChar char="●"/>
            </a:pP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reverberation signal is detected</a:t>
            </a: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302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1600"/>
              <a:buFont typeface="Times New Roman"/>
              <a:buChar char="➔"/>
            </a:pPr>
            <a:r>
              <a:rPr lang="en-GB" sz="16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Lags increase with wavelength</a:t>
            </a: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as expected from X-ray reprocessing</a:t>
            </a: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1600"/>
              <a:buFont typeface="Times New Roman"/>
              <a:buChar char="●"/>
            </a:pP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Slope consistent with SS disc prediction (</a:t>
            </a:r>
            <a:r>
              <a:rPr lang="en-GB" sz="1500" b="1" i="1">
                <a:solidFill>
                  <a:srgbClr val="4C1130"/>
                </a:solidFill>
              </a:rPr>
              <a:t>β = 4/3</a:t>
            </a: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1600"/>
              <a:buFont typeface="Times New Roman"/>
              <a:buChar char="●"/>
            </a:pPr>
            <a:r>
              <a:rPr lang="en-GB" sz="16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size of the disc &gt;3 times greater than SS disc prediction</a:t>
            </a:r>
            <a:endParaRPr sz="16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77" name="Google Shape;277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07775" y="2531637"/>
            <a:ext cx="1969200" cy="799750"/>
          </a:xfrm>
          <a:prstGeom prst="rect">
            <a:avLst/>
          </a:prstGeom>
          <a:noFill/>
          <a:ln w="9525" cap="flat" cmpd="sng">
            <a:solidFill>
              <a:srgbClr val="4C113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78" name="Google Shape;278;p24"/>
          <p:cNvSpPr txBox="1"/>
          <p:nvPr/>
        </p:nvSpPr>
        <p:spPr>
          <a:xfrm>
            <a:off x="4379950" y="1275188"/>
            <a:ext cx="576900" cy="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8761D"/>
                </a:solidFill>
              </a:rPr>
              <a:t>✓</a:t>
            </a:r>
            <a:endParaRPr sz="1800" b="1">
              <a:solidFill>
                <a:srgbClr val="38761D"/>
              </a:solidFill>
            </a:endParaRPr>
          </a:p>
        </p:txBody>
      </p:sp>
      <p:sp>
        <p:nvSpPr>
          <p:cNvPr id="279" name="Google Shape;279;p24"/>
          <p:cNvSpPr txBox="1"/>
          <p:nvPr/>
        </p:nvSpPr>
        <p:spPr>
          <a:xfrm>
            <a:off x="4379950" y="2063563"/>
            <a:ext cx="576900" cy="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8761D"/>
                </a:solidFill>
              </a:rPr>
              <a:t>✓</a:t>
            </a:r>
            <a:endParaRPr sz="1800" b="1">
              <a:solidFill>
                <a:srgbClr val="38761D"/>
              </a:solidFill>
            </a:endParaRPr>
          </a:p>
        </p:txBody>
      </p:sp>
      <p:sp>
        <p:nvSpPr>
          <p:cNvPr id="280" name="Google Shape;280;p24"/>
          <p:cNvSpPr txBox="1"/>
          <p:nvPr/>
        </p:nvSpPr>
        <p:spPr>
          <a:xfrm>
            <a:off x="4267825" y="3727113"/>
            <a:ext cx="576900" cy="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38761D"/>
                </a:solidFill>
              </a:rPr>
              <a:t>❌</a:t>
            </a:r>
            <a:endParaRPr sz="1200" b="1">
              <a:solidFill>
                <a:srgbClr val="38761D"/>
              </a:solidFill>
            </a:endParaRPr>
          </a:p>
        </p:txBody>
      </p:sp>
      <p:pic>
        <p:nvPicPr>
          <p:cNvPr id="281" name="Google Shape;281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750" y="4213175"/>
            <a:ext cx="3905525" cy="495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82" name="Google Shape;282;p24"/>
          <p:cNvSpPr txBox="1"/>
          <p:nvPr/>
        </p:nvSpPr>
        <p:spPr>
          <a:xfrm>
            <a:off x="7290587" y="402975"/>
            <a:ext cx="4004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Vieliute et al. in prep.</a:t>
            </a:r>
            <a:endParaRPr sz="1100" b="1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3" name="Google Shape;283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765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84" name="Google Shape;284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0425" y="654475"/>
            <a:ext cx="3024674" cy="1955475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85" name="Google Shape;285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01675" y="2895675"/>
            <a:ext cx="2642925" cy="178785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86" name="Google Shape;286;p2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070575" y="608625"/>
            <a:ext cx="1761722" cy="178785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87" name="Google Shape;287;p2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962450" y="531075"/>
            <a:ext cx="2642926" cy="2078881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88" name="Google Shape;288;p24"/>
          <p:cNvPicPr preferRelativeResize="0"/>
          <p:nvPr/>
        </p:nvPicPr>
        <p:blipFill rotWithShape="1">
          <a:blip r:embed="rId11">
            <a:alphaModFix/>
          </a:blip>
          <a:srcRect l="68657"/>
          <a:stretch/>
        </p:blipFill>
        <p:spPr>
          <a:xfrm>
            <a:off x="6956978" y="2763212"/>
            <a:ext cx="1535752" cy="1888976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89" name="Google Shape;289;p24"/>
          <p:cNvSpPr txBox="1"/>
          <p:nvPr/>
        </p:nvSpPr>
        <p:spPr>
          <a:xfrm>
            <a:off x="800425" y="2609950"/>
            <a:ext cx="2903700" cy="4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Fausnaugh et al. 2016</a:t>
            </a:r>
            <a:endParaRPr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0" name="Google Shape;290;p24"/>
          <p:cNvSpPr txBox="1"/>
          <p:nvPr/>
        </p:nvSpPr>
        <p:spPr>
          <a:xfrm>
            <a:off x="3701675" y="4575400"/>
            <a:ext cx="2903700" cy="4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Jha et al. 2021</a:t>
            </a:r>
            <a:endParaRPr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1" name="Google Shape;291;p24"/>
          <p:cNvSpPr txBox="1"/>
          <p:nvPr/>
        </p:nvSpPr>
        <p:spPr>
          <a:xfrm>
            <a:off x="7507625" y="2342550"/>
            <a:ext cx="1439700" cy="4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Lewin et al. 2023 </a:t>
            </a:r>
            <a:endParaRPr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2" name="Google Shape;292;p24"/>
          <p:cNvSpPr txBox="1"/>
          <p:nvPr/>
        </p:nvSpPr>
        <p:spPr>
          <a:xfrm>
            <a:off x="3832063" y="2491375"/>
            <a:ext cx="2903700" cy="4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Nunez et al. 2019</a:t>
            </a:r>
            <a:endParaRPr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3" name="Google Shape;293;p24"/>
          <p:cNvSpPr txBox="1"/>
          <p:nvPr/>
        </p:nvSpPr>
        <p:spPr>
          <a:xfrm>
            <a:off x="6849425" y="4575400"/>
            <a:ext cx="2903700" cy="4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Cackett et al. 2020</a:t>
            </a:r>
            <a:endParaRPr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4" name="Google Shape;294;p24"/>
          <p:cNvSpPr txBox="1"/>
          <p:nvPr/>
        </p:nvSpPr>
        <p:spPr>
          <a:xfrm>
            <a:off x="538013" y="3136081"/>
            <a:ext cx="2853300" cy="1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320" b="1" i="1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Accretion Discs in AGN Are Too Big..?</a:t>
            </a:r>
            <a:endParaRPr sz="3320" b="1" i="1" u="sng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5" name="Google Shape;295;p24"/>
          <p:cNvSpPr txBox="1"/>
          <p:nvPr/>
        </p:nvSpPr>
        <p:spPr>
          <a:xfrm>
            <a:off x="8421221" y="4624925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rPr>
              <a:t>8/15</a:t>
            </a:r>
            <a:endParaRPr sz="1000" b="1">
              <a:solidFill>
                <a:schemeClr val="lt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5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25"/>
          <p:cNvSpPr txBox="1"/>
          <p:nvPr/>
        </p:nvSpPr>
        <p:spPr>
          <a:xfrm>
            <a:off x="222550" y="200850"/>
            <a:ext cx="8740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Broad Line Region Diffuse Continuum Emission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2" name="Google Shape;302;p25"/>
          <p:cNvSpPr txBox="1"/>
          <p:nvPr/>
        </p:nvSpPr>
        <p:spPr>
          <a:xfrm>
            <a:off x="433274" y="1151100"/>
            <a:ext cx="3147000" cy="3450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800"/>
              <a:buFont typeface="Times New Roman"/>
              <a:buChar char="●"/>
            </a:pPr>
            <a:r>
              <a:rPr lang="en-GB" sz="1800" dirty="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Thermal free-free and free-bound transitions in BLR clouds produce </a:t>
            </a:r>
            <a:r>
              <a:rPr lang="en-GB" sz="1800" b="1" dirty="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continuum emission </a:t>
            </a:r>
            <a:r>
              <a:rPr lang="en-GB" sz="1800" dirty="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the same </a:t>
            </a:r>
            <a:r>
              <a:rPr lang="en-GB" sz="1800" dirty="0" err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λ</a:t>
            </a:r>
            <a:r>
              <a:rPr lang="en-GB" sz="1800" dirty="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range as the disc</a:t>
            </a:r>
            <a:endParaRPr sz="1800" dirty="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(e.g., Korista and Goad 2019)</a:t>
            </a:r>
            <a:endParaRPr sz="1800" dirty="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dirty="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1800"/>
              <a:buFont typeface="Times New Roman"/>
              <a:buChar char="●"/>
            </a:pPr>
            <a:r>
              <a:rPr lang="en-GB" sz="1800" dirty="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Median radius of reprocessing region is shifted towards larger values</a:t>
            </a:r>
            <a:endParaRPr sz="1800" dirty="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800" b="1" dirty="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03" name="Google Shape;303;p25"/>
          <p:cNvCxnSpPr/>
          <p:nvPr/>
        </p:nvCxnSpPr>
        <p:spPr>
          <a:xfrm rot="10800000">
            <a:off x="4499353" y="2699178"/>
            <a:ext cx="0" cy="14919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04" name="Google Shape;304;p25"/>
          <p:cNvCxnSpPr/>
          <p:nvPr/>
        </p:nvCxnSpPr>
        <p:spPr>
          <a:xfrm>
            <a:off x="4499353" y="4191078"/>
            <a:ext cx="2747400" cy="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05" name="Google Shape;305;p25"/>
          <p:cNvSpPr txBox="1"/>
          <p:nvPr/>
        </p:nvSpPr>
        <p:spPr>
          <a:xfrm>
            <a:off x="4119636" y="2678557"/>
            <a:ext cx="464700" cy="3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endParaRPr sz="1500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6" name="Google Shape;306;p25"/>
          <p:cNvSpPr txBox="1"/>
          <p:nvPr/>
        </p:nvSpPr>
        <p:spPr>
          <a:xfrm>
            <a:off x="6554430" y="4191078"/>
            <a:ext cx="2252700" cy="2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7" name="Google Shape;307;p25"/>
          <p:cNvSpPr/>
          <p:nvPr/>
        </p:nvSpPr>
        <p:spPr>
          <a:xfrm>
            <a:off x="4566883" y="3204282"/>
            <a:ext cx="2419052" cy="943393"/>
          </a:xfrm>
          <a:custGeom>
            <a:avLst/>
            <a:gdLst/>
            <a:ahLst/>
            <a:cxnLst/>
            <a:rect l="l" t="t" r="r" b="b"/>
            <a:pathLst>
              <a:path w="89157" h="35406" extrusionOk="0">
                <a:moveTo>
                  <a:pt x="0" y="34713"/>
                </a:moveTo>
                <a:cubicBezTo>
                  <a:pt x="1792" y="28932"/>
                  <a:pt x="5417" y="946"/>
                  <a:pt x="10751" y="25"/>
                </a:cubicBezTo>
                <a:cubicBezTo>
                  <a:pt x="16086" y="-895"/>
                  <a:pt x="24019" y="23460"/>
                  <a:pt x="32007" y="29190"/>
                </a:cubicBezTo>
                <a:cubicBezTo>
                  <a:pt x="39995" y="34920"/>
                  <a:pt x="49152" y="33368"/>
                  <a:pt x="58677" y="34404"/>
                </a:cubicBezTo>
                <a:cubicBezTo>
                  <a:pt x="68202" y="35440"/>
                  <a:pt x="84077" y="35239"/>
                  <a:pt x="89157" y="35406"/>
                </a:cubicBezTo>
              </a:path>
            </a:pathLst>
          </a:custGeom>
          <a:noFill/>
          <a:ln w="19050" cap="flat" cmpd="sng">
            <a:solidFill>
              <a:srgbClr val="B45F06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" name="Google Shape;308;p25"/>
          <p:cNvSpPr txBox="1"/>
          <p:nvPr/>
        </p:nvSpPr>
        <p:spPr>
          <a:xfrm>
            <a:off x="7246761" y="3994582"/>
            <a:ext cx="1107600" cy="3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Time Delay (r/c)</a:t>
            </a:r>
            <a:endParaRPr sz="1500" b="1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9" name="Google Shape;309;p25"/>
          <p:cNvSpPr txBox="1"/>
          <p:nvPr/>
        </p:nvSpPr>
        <p:spPr>
          <a:xfrm>
            <a:off x="4539012" y="2960265"/>
            <a:ext cx="429000" cy="2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D52F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𝝺</a:t>
            </a:r>
            <a:endParaRPr sz="1500">
              <a:solidFill>
                <a:srgbClr val="D52F5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0" name="Google Shape;310;p25"/>
          <p:cNvSpPr/>
          <p:nvPr/>
        </p:nvSpPr>
        <p:spPr>
          <a:xfrm>
            <a:off x="4538054" y="3218018"/>
            <a:ext cx="2414145" cy="994973"/>
          </a:xfrm>
          <a:custGeom>
            <a:avLst/>
            <a:gdLst/>
            <a:ahLst/>
            <a:cxnLst/>
            <a:rect l="l" t="t" r="r" b="b"/>
            <a:pathLst>
              <a:path w="82387" h="23649" extrusionOk="0">
                <a:moveTo>
                  <a:pt x="0" y="21762"/>
                </a:moveTo>
                <a:cubicBezTo>
                  <a:pt x="1722" y="18137"/>
                  <a:pt x="7335" y="556"/>
                  <a:pt x="10334" y="14"/>
                </a:cubicBezTo>
                <a:cubicBezTo>
                  <a:pt x="13333" y="-528"/>
                  <a:pt x="14231" y="14711"/>
                  <a:pt x="17994" y="18510"/>
                </a:cubicBezTo>
                <a:cubicBezTo>
                  <a:pt x="21757" y="22309"/>
                  <a:pt x="22180" y="21953"/>
                  <a:pt x="32912" y="22809"/>
                </a:cubicBezTo>
                <a:cubicBezTo>
                  <a:pt x="43644" y="23666"/>
                  <a:pt x="74141" y="23509"/>
                  <a:pt x="82387" y="2364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311" name="Google Shape;311;p25"/>
          <p:cNvCxnSpPr/>
          <p:nvPr/>
        </p:nvCxnSpPr>
        <p:spPr>
          <a:xfrm flipH="1">
            <a:off x="4927036" y="3478657"/>
            <a:ext cx="4500" cy="734400"/>
          </a:xfrm>
          <a:prstGeom prst="straightConnector1">
            <a:avLst/>
          </a:prstGeom>
          <a:noFill/>
          <a:ln w="28575" cap="flat" cmpd="sng">
            <a:solidFill>
              <a:srgbClr val="43434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2" name="Google Shape;312;p25"/>
          <p:cNvCxnSpPr/>
          <p:nvPr/>
        </p:nvCxnSpPr>
        <p:spPr>
          <a:xfrm flipH="1">
            <a:off x="5485536" y="3990557"/>
            <a:ext cx="3000" cy="2178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3" name="Google Shape;313;p25"/>
          <p:cNvSpPr txBox="1"/>
          <p:nvPr/>
        </p:nvSpPr>
        <p:spPr>
          <a:xfrm>
            <a:off x="4377010" y="4071482"/>
            <a:ext cx="1206300" cy="5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〈τ(λ)</a:t>
            </a:r>
            <a:r>
              <a:rPr lang="en-GB" sz="2000" b="1" baseline="-2500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</a:t>
            </a:r>
            <a:r>
              <a:rPr lang="en-GB" sz="1500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〉</a:t>
            </a:r>
            <a:endParaRPr sz="1500" b="1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4" name="Google Shape;314;p25"/>
          <p:cNvSpPr txBox="1"/>
          <p:nvPr/>
        </p:nvSpPr>
        <p:spPr>
          <a:xfrm>
            <a:off x="5203098" y="4071482"/>
            <a:ext cx="1772100" cy="5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〈τ(λ)</a:t>
            </a:r>
            <a:r>
              <a:rPr lang="en-GB" sz="2000" b="1" baseline="-2500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 + BLR</a:t>
            </a:r>
            <a:r>
              <a:rPr lang="en-GB" sz="1500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〉</a:t>
            </a:r>
            <a:endParaRPr sz="1500" b="1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315" name="Google Shape;315;p25"/>
          <p:cNvGrpSpPr/>
          <p:nvPr/>
        </p:nvGrpSpPr>
        <p:grpSpPr>
          <a:xfrm>
            <a:off x="3960761" y="817607"/>
            <a:ext cx="4702653" cy="2606075"/>
            <a:chOff x="208950" y="1185150"/>
            <a:chExt cx="4702653" cy="2606075"/>
          </a:xfrm>
        </p:grpSpPr>
        <p:cxnSp>
          <p:nvCxnSpPr>
            <p:cNvPr id="316" name="Google Shape;316;p25"/>
            <p:cNvCxnSpPr>
              <a:stCxn id="317" idx="2"/>
            </p:cNvCxnSpPr>
            <p:nvPr/>
          </p:nvCxnSpPr>
          <p:spPr>
            <a:xfrm>
              <a:off x="352363" y="1912183"/>
              <a:ext cx="864300" cy="498000"/>
            </a:xfrm>
            <a:prstGeom prst="straightConnector1">
              <a:avLst/>
            </a:prstGeom>
            <a:noFill/>
            <a:ln w="9525" cap="flat" cmpd="sng">
              <a:solidFill>
                <a:srgbClr val="93C47D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pic>
          <p:nvPicPr>
            <p:cNvPr id="318" name="Google Shape;318;p25"/>
            <p:cNvPicPr preferRelativeResize="0"/>
            <p:nvPr/>
          </p:nvPicPr>
          <p:blipFill rotWithShape="1">
            <a:blip r:embed="rId4">
              <a:alphaModFix/>
            </a:blip>
            <a:srcRect l="49998" t="9160" r="11120" b="20758"/>
            <a:stretch/>
          </p:blipFill>
          <p:spPr>
            <a:xfrm>
              <a:off x="258401" y="1185150"/>
              <a:ext cx="4341666" cy="26060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7" name="Google Shape;317;p25"/>
            <p:cNvSpPr/>
            <p:nvPr/>
          </p:nvSpPr>
          <p:spPr>
            <a:xfrm rot="-5400000" flipH="1">
              <a:off x="220475" y="1840477"/>
              <a:ext cx="120364" cy="143413"/>
            </a:xfrm>
            <a:prstGeom prst="flowChartCollate">
              <a:avLst/>
            </a:prstGeom>
            <a:solidFill>
              <a:srgbClr val="EEEEEE"/>
            </a:solidFill>
            <a:ln w="9525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5"/>
            <p:cNvSpPr txBox="1"/>
            <p:nvPr/>
          </p:nvSpPr>
          <p:spPr>
            <a:xfrm>
              <a:off x="1588777" y="2766108"/>
              <a:ext cx="18006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300" b="1">
                  <a:solidFill>
                    <a:srgbClr val="741B47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Broad Line Region</a:t>
              </a:r>
              <a:endParaRPr sz="1300" b="1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20" name="Google Shape;320;p25"/>
            <p:cNvCxnSpPr/>
            <p:nvPr/>
          </p:nvCxnSpPr>
          <p:spPr>
            <a:xfrm rot="10800000" flipH="1">
              <a:off x="999285" y="1698598"/>
              <a:ext cx="246900" cy="757200"/>
            </a:xfrm>
            <a:prstGeom prst="straightConnector1">
              <a:avLst/>
            </a:prstGeom>
            <a:noFill/>
            <a:ln w="95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321" name="Google Shape;321;p25"/>
            <p:cNvSpPr txBox="1"/>
            <p:nvPr/>
          </p:nvSpPr>
          <p:spPr>
            <a:xfrm>
              <a:off x="890622" y="1185152"/>
              <a:ext cx="464700" cy="31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D52F5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𝝺</a:t>
              </a:r>
              <a:endParaRPr sz="1200">
                <a:solidFill>
                  <a:srgbClr val="D52F5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2" name="Google Shape;322;p25"/>
            <p:cNvSpPr txBox="1"/>
            <p:nvPr/>
          </p:nvSpPr>
          <p:spPr>
            <a:xfrm>
              <a:off x="2748621" y="1504396"/>
              <a:ext cx="464700" cy="31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D52F5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𝝺</a:t>
              </a:r>
              <a:endParaRPr sz="1200">
                <a:solidFill>
                  <a:srgbClr val="D52F5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3" name="Google Shape;323;p25"/>
            <p:cNvSpPr txBox="1"/>
            <p:nvPr/>
          </p:nvSpPr>
          <p:spPr>
            <a:xfrm>
              <a:off x="587025" y="2490203"/>
              <a:ext cx="15936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300" b="1">
                  <a:solidFill>
                    <a:srgbClr val="741B47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Disc</a:t>
              </a:r>
              <a:endParaRPr sz="1300" b="1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24" name="Google Shape;324;p25"/>
            <p:cNvCxnSpPr>
              <a:stCxn id="317" idx="2"/>
            </p:cNvCxnSpPr>
            <p:nvPr/>
          </p:nvCxnSpPr>
          <p:spPr>
            <a:xfrm>
              <a:off x="352363" y="1912183"/>
              <a:ext cx="495600" cy="511500"/>
            </a:xfrm>
            <a:prstGeom prst="straightConnector1">
              <a:avLst/>
            </a:prstGeom>
            <a:noFill/>
            <a:ln w="9525" cap="flat" cmpd="sng">
              <a:solidFill>
                <a:srgbClr val="93C47D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25" name="Google Shape;325;p25"/>
            <p:cNvCxnSpPr/>
            <p:nvPr/>
          </p:nvCxnSpPr>
          <p:spPr>
            <a:xfrm rot="10800000" flipH="1">
              <a:off x="948116" y="1425780"/>
              <a:ext cx="349200" cy="1008900"/>
            </a:xfrm>
            <a:prstGeom prst="straightConnector1">
              <a:avLst/>
            </a:prstGeom>
            <a:noFill/>
            <a:ln w="95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26" name="Google Shape;326;p25"/>
            <p:cNvCxnSpPr>
              <a:endCxn id="322" idx="1"/>
            </p:cNvCxnSpPr>
            <p:nvPr/>
          </p:nvCxnSpPr>
          <p:spPr>
            <a:xfrm rot="10800000" flipH="1">
              <a:off x="2595621" y="1663996"/>
              <a:ext cx="153000" cy="457800"/>
            </a:xfrm>
            <a:prstGeom prst="straightConnector1">
              <a:avLst/>
            </a:prstGeom>
            <a:noFill/>
            <a:ln w="95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27" name="Google Shape;327;p25"/>
            <p:cNvCxnSpPr/>
            <p:nvPr/>
          </p:nvCxnSpPr>
          <p:spPr>
            <a:xfrm rot="10800000" flipH="1">
              <a:off x="1056025" y="1912150"/>
              <a:ext cx="156300" cy="522600"/>
            </a:xfrm>
            <a:prstGeom prst="straightConnector1">
              <a:avLst/>
            </a:prstGeom>
            <a:noFill/>
            <a:ln w="95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28" name="Google Shape;328;p25"/>
            <p:cNvCxnSpPr/>
            <p:nvPr/>
          </p:nvCxnSpPr>
          <p:spPr>
            <a:xfrm rot="10800000" flipH="1">
              <a:off x="1071934" y="2165289"/>
              <a:ext cx="124500" cy="345000"/>
            </a:xfrm>
            <a:prstGeom prst="straightConnector1">
              <a:avLst/>
            </a:prstGeom>
            <a:noFill/>
            <a:ln w="95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29" name="Google Shape;329;p25"/>
            <p:cNvCxnSpPr/>
            <p:nvPr/>
          </p:nvCxnSpPr>
          <p:spPr>
            <a:xfrm rot="10800000" flipH="1">
              <a:off x="1132464" y="2239812"/>
              <a:ext cx="90000" cy="272400"/>
            </a:xfrm>
            <a:prstGeom prst="straightConnector1">
              <a:avLst/>
            </a:prstGeom>
            <a:noFill/>
            <a:ln w="95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30" name="Google Shape;330;p25"/>
            <p:cNvCxnSpPr/>
            <p:nvPr/>
          </p:nvCxnSpPr>
          <p:spPr>
            <a:xfrm rot="10800000" flipH="1">
              <a:off x="2431981" y="1811238"/>
              <a:ext cx="114300" cy="334500"/>
            </a:xfrm>
            <a:prstGeom prst="straightConnector1">
              <a:avLst/>
            </a:prstGeom>
            <a:noFill/>
            <a:ln w="95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31" name="Google Shape;331;p25"/>
            <p:cNvCxnSpPr/>
            <p:nvPr/>
          </p:nvCxnSpPr>
          <p:spPr>
            <a:xfrm rot="10800000" flipH="1">
              <a:off x="2266373" y="1875738"/>
              <a:ext cx="87900" cy="270000"/>
            </a:xfrm>
            <a:prstGeom prst="straightConnector1">
              <a:avLst/>
            </a:prstGeom>
            <a:noFill/>
            <a:ln w="95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32" name="Google Shape;332;p25"/>
            <p:cNvCxnSpPr/>
            <p:nvPr/>
          </p:nvCxnSpPr>
          <p:spPr>
            <a:xfrm rot="10800000" flipH="1">
              <a:off x="903499" y="1597924"/>
              <a:ext cx="277800" cy="839400"/>
            </a:xfrm>
            <a:prstGeom prst="straightConnector1">
              <a:avLst/>
            </a:prstGeom>
            <a:noFill/>
            <a:ln w="95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33" name="Google Shape;333;p25"/>
            <p:cNvCxnSpPr/>
            <p:nvPr/>
          </p:nvCxnSpPr>
          <p:spPr>
            <a:xfrm rot="10800000" flipH="1">
              <a:off x="829652" y="1848424"/>
              <a:ext cx="223800" cy="625500"/>
            </a:xfrm>
            <a:prstGeom prst="straightConnector1">
              <a:avLst/>
            </a:prstGeom>
            <a:noFill/>
            <a:ln w="95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34" name="Google Shape;334;p25"/>
            <p:cNvCxnSpPr>
              <a:stCxn id="317" idx="2"/>
            </p:cNvCxnSpPr>
            <p:nvPr/>
          </p:nvCxnSpPr>
          <p:spPr>
            <a:xfrm>
              <a:off x="352363" y="1912183"/>
              <a:ext cx="1927200" cy="225300"/>
            </a:xfrm>
            <a:prstGeom prst="straightConnector1">
              <a:avLst/>
            </a:prstGeom>
            <a:noFill/>
            <a:ln w="9525" cap="flat" cmpd="sng">
              <a:solidFill>
                <a:srgbClr val="93C47D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35" name="Google Shape;335;p25"/>
            <p:cNvCxnSpPr/>
            <p:nvPr/>
          </p:nvCxnSpPr>
          <p:spPr>
            <a:xfrm rot="10800000" flipH="1">
              <a:off x="2098327" y="1795234"/>
              <a:ext cx="87900" cy="270000"/>
            </a:xfrm>
            <a:prstGeom prst="straightConnector1">
              <a:avLst/>
            </a:prstGeom>
            <a:noFill/>
            <a:ln w="95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336" name="Google Shape;336;p25"/>
            <p:cNvSpPr txBox="1"/>
            <p:nvPr/>
          </p:nvSpPr>
          <p:spPr>
            <a:xfrm>
              <a:off x="3932403" y="1481210"/>
              <a:ext cx="9792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300" b="1">
                  <a:solidFill>
                    <a:srgbClr val="EFEFE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Dusty Torus</a:t>
              </a:r>
              <a:endParaRPr sz="1300" b="1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337" name="Google Shape;337;p25"/>
          <p:cNvSpPr txBox="1"/>
          <p:nvPr/>
        </p:nvSpPr>
        <p:spPr>
          <a:xfrm>
            <a:off x="8433828" y="4634170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9/15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6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26"/>
          <p:cNvSpPr txBox="1"/>
          <p:nvPr/>
        </p:nvSpPr>
        <p:spPr>
          <a:xfrm>
            <a:off x="222550" y="200850"/>
            <a:ext cx="8740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do we think there is DCE Contamination?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4" name="Google Shape;344;p26"/>
          <p:cNvSpPr txBox="1"/>
          <p:nvPr/>
        </p:nvSpPr>
        <p:spPr>
          <a:xfrm>
            <a:off x="341725" y="975663"/>
            <a:ext cx="4101300" cy="81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65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700"/>
              <a:buFont typeface="Times New Roman"/>
              <a:buAutoNum type="arabicPeriod"/>
            </a:pPr>
            <a:r>
              <a:rPr lang="en-GB" sz="17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Long-timescale variations </a:t>
            </a:r>
            <a:r>
              <a:rPr lang="en-GB" sz="17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optical lightcurves (greater response time), that show longer lags</a:t>
            </a:r>
            <a:endParaRPr sz="17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45" name="Google Shape;34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91075" y="975675"/>
            <a:ext cx="4391102" cy="33540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6" name="Google Shape;346;p26"/>
          <p:cNvGrpSpPr/>
          <p:nvPr/>
        </p:nvGrpSpPr>
        <p:grpSpPr>
          <a:xfrm>
            <a:off x="664758" y="2307647"/>
            <a:ext cx="3648788" cy="2022054"/>
            <a:chOff x="208950" y="1185150"/>
            <a:chExt cx="4702653" cy="2606075"/>
          </a:xfrm>
        </p:grpSpPr>
        <p:cxnSp>
          <p:nvCxnSpPr>
            <p:cNvPr id="347" name="Google Shape;347;p26"/>
            <p:cNvCxnSpPr>
              <a:stCxn id="348" idx="2"/>
            </p:cNvCxnSpPr>
            <p:nvPr/>
          </p:nvCxnSpPr>
          <p:spPr>
            <a:xfrm>
              <a:off x="352363" y="1912183"/>
              <a:ext cx="864300" cy="498000"/>
            </a:xfrm>
            <a:prstGeom prst="straightConnector1">
              <a:avLst/>
            </a:prstGeom>
            <a:noFill/>
            <a:ln w="7425" cap="flat" cmpd="sng">
              <a:solidFill>
                <a:srgbClr val="93C47D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pic>
          <p:nvPicPr>
            <p:cNvPr id="349" name="Google Shape;349;p26"/>
            <p:cNvPicPr preferRelativeResize="0"/>
            <p:nvPr/>
          </p:nvPicPr>
          <p:blipFill rotWithShape="1">
            <a:blip r:embed="rId5">
              <a:alphaModFix/>
            </a:blip>
            <a:srcRect l="49998" t="9160" r="11120" b="20758"/>
            <a:stretch/>
          </p:blipFill>
          <p:spPr>
            <a:xfrm>
              <a:off x="258401" y="1185150"/>
              <a:ext cx="4341666" cy="26060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8" name="Google Shape;348;p26"/>
            <p:cNvSpPr/>
            <p:nvPr/>
          </p:nvSpPr>
          <p:spPr>
            <a:xfrm rot="-5400000" flipH="1">
              <a:off x="220475" y="1840477"/>
              <a:ext cx="120364" cy="143413"/>
            </a:xfrm>
            <a:prstGeom prst="flowChartCollate">
              <a:avLst/>
            </a:prstGeom>
            <a:solidFill>
              <a:srgbClr val="EEEEEE"/>
            </a:solidFill>
            <a:ln w="7425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0950" tIns="70950" rIns="70950" bIns="7095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86"/>
            </a:p>
          </p:txBody>
        </p:sp>
        <p:sp>
          <p:nvSpPr>
            <p:cNvPr id="350" name="Google Shape;350;p26"/>
            <p:cNvSpPr txBox="1"/>
            <p:nvPr/>
          </p:nvSpPr>
          <p:spPr>
            <a:xfrm>
              <a:off x="1588777" y="2766108"/>
              <a:ext cx="18006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0950" tIns="70950" rIns="70950" bIns="7095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9" b="1">
                  <a:solidFill>
                    <a:srgbClr val="741B47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Broad Line Region</a:t>
              </a:r>
              <a:endParaRPr sz="1009" b="1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51" name="Google Shape;351;p26"/>
            <p:cNvCxnSpPr/>
            <p:nvPr/>
          </p:nvCxnSpPr>
          <p:spPr>
            <a:xfrm rot="10800000" flipH="1">
              <a:off x="999285" y="1698598"/>
              <a:ext cx="246900" cy="757200"/>
            </a:xfrm>
            <a:prstGeom prst="straightConnector1">
              <a:avLst/>
            </a:prstGeom>
            <a:noFill/>
            <a:ln w="74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352" name="Google Shape;352;p26"/>
            <p:cNvSpPr txBox="1"/>
            <p:nvPr/>
          </p:nvSpPr>
          <p:spPr>
            <a:xfrm>
              <a:off x="890622" y="1185152"/>
              <a:ext cx="464700" cy="31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0950" tIns="70950" rIns="70950" bIns="7095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31">
                  <a:solidFill>
                    <a:srgbClr val="D52F5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𝝺</a:t>
              </a:r>
              <a:endParaRPr sz="931">
                <a:solidFill>
                  <a:srgbClr val="D52F5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3" name="Google Shape;353;p26"/>
            <p:cNvSpPr txBox="1"/>
            <p:nvPr/>
          </p:nvSpPr>
          <p:spPr>
            <a:xfrm>
              <a:off x="2748621" y="1504396"/>
              <a:ext cx="464700" cy="31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0950" tIns="70950" rIns="70950" bIns="7095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31">
                  <a:solidFill>
                    <a:srgbClr val="D52F5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𝝺</a:t>
              </a:r>
              <a:endParaRPr sz="931">
                <a:solidFill>
                  <a:srgbClr val="D52F5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4" name="Google Shape;354;p26"/>
            <p:cNvSpPr txBox="1"/>
            <p:nvPr/>
          </p:nvSpPr>
          <p:spPr>
            <a:xfrm>
              <a:off x="587025" y="2490203"/>
              <a:ext cx="15936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0950" tIns="70950" rIns="70950" bIns="7095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9" b="1">
                  <a:solidFill>
                    <a:srgbClr val="741B47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Disc</a:t>
              </a:r>
              <a:endParaRPr sz="1009" b="1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55" name="Google Shape;355;p26"/>
            <p:cNvCxnSpPr>
              <a:stCxn id="348" idx="2"/>
            </p:cNvCxnSpPr>
            <p:nvPr/>
          </p:nvCxnSpPr>
          <p:spPr>
            <a:xfrm>
              <a:off x="352363" y="1912183"/>
              <a:ext cx="495600" cy="511500"/>
            </a:xfrm>
            <a:prstGeom prst="straightConnector1">
              <a:avLst/>
            </a:prstGeom>
            <a:noFill/>
            <a:ln w="7425" cap="flat" cmpd="sng">
              <a:solidFill>
                <a:srgbClr val="93C47D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56" name="Google Shape;356;p26"/>
            <p:cNvCxnSpPr/>
            <p:nvPr/>
          </p:nvCxnSpPr>
          <p:spPr>
            <a:xfrm rot="10800000" flipH="1">
              <a:off x="948116" y="1425780"/>
              <a:ext cx="349200" cy="1008900"/>
            </a:xfrm>
            <a:prstGeom prst="straightConnector1">
              <a:avLst/>
            </a:prstGeom>
            <a:noFill/>
            <a:ln w="74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57" name="Google Shape;357;p26"/>
            <p:cNvCxnSpPr>
              <a:endCxn id="353" idx="1"/>
            </p:cNvCxnSpPr>
            <p:nvPr/>
          </p:nvCxnSpPr>
          <p:spPr>
            <a:xfrm rot="10800000" flipH="1">
              <a:off x="2595621" y="1663996"/>
              <a:ext cx="153000" cy="457800"/>
            </a:xfrm>
            <a:prstGeom prst="straightConnector1">
              <a:avLst/>
            </a:prstGeom>
            <a:noFill/>
            <a:ln w="74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58" name="Google Shape;358;p26"/>
            <p:cNvCxnSpPr/>
            <p:nvPr/>
          </p:nvCxnSpPr>
          <p:spPr>
            <a:xfrm rot="10800000" flipH="1">
              <a:off x="1056025" y="1912150"/>
              <a:ext cx="156300" cy="522600"/>
            </a:xfrm>
            <a:prstGeom prst="straightConnector1">
              <a:avLst/>
            </a:prstGeom>
            <a:noFill/>
            <a:ln w="74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59" name="Google Shape;359;p26"/>
            <p:cNvCxnSpPr/>
            <p:nvPr/>
          </p:nvCxnSpPr>
          <p:spPr>
            <a:xfrm rot="10800000" flipH="1">
              <a:off x="1071934" y="2165289"/>
              <a:ext cx="124500" cy="345000"/>
            </a:xfrm>
            <a:prstGeom prst="straightConnector1">
              <a:avLst/>
            </a:prstGeom>
            <a:noFill/>
            <a:ln w="74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60" name="Google Shape;360;p26"/>
            <p:cNvCxnSpPr/>
            <p:nvPr/>
          </p:nvCxnSpPr>
          <p:spPr>
            <a:xfrm rot="10800000" flipH="1">
              <a:off x="1132464" y="2239812"/>
              <a:ext cx="90000" cy="272400"/>
            </a:xfrm>
            <a:prstGeom prst="straightConnector1">
              <a:avLst/>
            </a:prstGeom>
            <a:noFill/>
            <a:ln w="74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61" name="Google Shape;361;p26"/>
            <p:cNvCxnSpPr/>
            <p:nvPr/>
          </p:nvCxnSpPr>
          <p:spPr>
            <a:xfrm rot="10800000" flipH="1">
              <a:off x="2431981" y="1811238"/>
              <a:ext cx="114300" cy="334500"/>
            </a:xfrm>
            <a:prstGeom prst="straightConnector1">
              <a:avLst/>
            </a:prstGeom>
            <a:noFill/>
            <a:ln w="74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62" name="Google Shape;362;p26"/>
            <p:cNvCxnSpPr/>
            <p:nvPr/>
          </p:nvCxnSpPr>
          <p:spPr>
            <a:xfrm rot="10800000" flipH="1">
              <a:off x="2266373" y="1875738"/>
              <a:ext cx="87900" cy="270000"/>
            </a:xfrm>
            <a:prstGeom prst="straightConnector1">
              <a:avLst/>
            </a:prstGeom>
            <a:noFill/>
            <a:ln w="74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63" name="Google Shape;363;p26"/>
            <p:cNvCxnSpPr/>
            <p:nvPr/>
          </p:nvCxnSpPr>
          <p:spPr>
            <a:xfrm rot="10800000" flipH="1">
              <a:off x="903499" y="1597924"/>
              <a:ext cx="277800" cy="839400"/>
            </a:xfrm>
            <a:prstGeom prst="straightConnector1">
              <a:avLst/>
            </a:prstGeom>
            <a:noFill/>
            <a:ln w="74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64" name="Google Shape;364;p26"/>
            <p:cNvCxnSpPr/>
            <p:nvPr/>
          </p:nvCxnSpPr>
          <p:spPr>
            <a:xfrm rot="10800000" flipH="1">
              <a:off x="829652" y="1848424"/>
              <a:ext cx="223800" cy="625500"/>
            </a:xfrm>
            <a:prstGeom prst="straightConnector1">
              <a:avLst/>
            </a:prstGeom>
            <a:noFill/>
            <a:ln w="74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65" name="Google Shape;365;p26"/>
            <p:cNvCxnSpPr>
              <a:stCxn id="348" idx="2"/>
            </p:cNvCxnSpPr>
            <p:nvPr/>
          </p:nvCxnSpPr>
          <p:spPr>
            <a:xfrm>
              <a:off x="352363" y="1912183"/>
              <a:ext cx="1927200" cy="225300"/>
            </a:xfrm>
            <a:prstGeom prst="straightConnector1">
              <a:avLst/>
            </a:prstGeom>
            <a:noFill/>
            <a:ln w="7425" cap="flat" cmpd="sng">
              <a:solidFill>
                <a:srgbClr val="93C47D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66" name="Google Shape;366;p26"/>
            <p:cNvCxnSpPr/>
            <p:nvPr/>
          </p:nvCxnSpPr>
          <p:spPr>
            <a:xfrm rot="10800000" flipH="1">
              <a:off x="2098327" y="1795234"/>
              <a:ext cx="87900" cy="270000"/>
            </a:xfrm>
            <a:prstGeom prst="straightConnector1">
              <a:avLst/>
            </a:prstGeom>
            <a:noFill/>
            <a:ln w="7425" cap="flat" cmpd="sng">
              <a:solidFill>
                <a:srgbClr val="D52F5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367" name="Google Shape;367;p26"/>
            <p:cNvSpPr txBox="1"/>
            <p:nvPr/>
          </p:nvSpPr>
          <p:spPr>
            <a:xfrm>
              <a:off x="3932403" y="1481210"/>
              <a:ext cx="9792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0950" tIns="70950" rIns="70950" bIns="7095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9" b="1">
                  <a:solidFill>
                    <a:srgbClr val="EFEFE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Dusty Torus</a:t>
              </a:r>
              <a:endParaRPr sz="1009" b="1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368" name="Google Shape;368;p26"/>
          <p:cNvSpPr txBox="1"/>
          <p:nvPr/>
        </p:nvSpPr>
        <p:spPr>
          <a:xfrm>
            <a:off x="8358198" y="4634170"/>
            <a:ext cx="7395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10/15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7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27"/>
          <p:cNvSpPr txBox="1"/>
          <p:nvPr/>
        </p:nvSpPr>
        <p:spPr>
          <a:xfrm>
            <a:off x="222550" y="200850"/>
            <a:ext cx="8740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do we think there is DCE Contamination?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5" name="Google Shape;375;p27"/>
          <p:cNvSpPr txBox="1"/>
          <p:nvPr/>
        </p:nvSpPr>
        <p:spPr>
          <a:xfrm>
            <a:off x="341725" y="975663"/>
            <a:ext cx="4101300" cy="13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65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700"/>
              <a:buFont typeface="Times New Roman"/>
              <a:buAutoNum type="arabicPeriod"/>
            </a:pPr>
            <a:r>
              <a:rPr lang="en-GB" sz="17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Long-timescale variations</a:t>
            </a:r>
            <a:r>
              <a:rPr lang="en-GB" sz="17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optical lightcurves (greater response time), that show longer lags</a:t>
            </a:r>
            <a:endParaRPr sz="17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7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655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1700"/>
              <a:buFont typeface="Times New Roman"/>
              <a:buAutoNum type="arabicPeriod"/>
            </a:pPr>
            <a:r>
              <a:rPr lang="en-GB" sz="1700" b="1" i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lang="en-GB" sz="17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-band</a:t>
            </a:r>
            <a:r>
              <a:rPr lang="en-GB" sz="17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excess in time delay spectrum</a:t>
            </a:r>
            <a:endParaRPr sz="17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376" name="Google Shape;376;p27"/>
          <p:cNvGrpSpPr/>
          <p:nvPr/>
        </p:nvGrpSpPr>
        <p:grpSpPr>
          <a:xfrm>
            <a:off x="4979788" y="1000748"/>
            <a:ext cx="3525345" cy="3546608"/>
            <a:chOff x="5566125" y="1190001"/>
            <a:chExt cx="3233075" cy="3252575"/>
          </a:xfrm>
        </p:grpSpPr>
        <p:pic>
          <p:nvPicPr>
            <p:cNvPr id="377" name="Google Shape;377;p27" title="NGC3783_LagSpec.png"/>
            <p:cNvPicPr preferRelativeResize="0"/>
            <p:nvPr/>
          </p:nvPicPr>
          <p:blipFill rotWithShape="1">
            <a:blip r:embed="rId4">
              <a:alphaModFix/>
            </a:blip>
            <a:srcRect t="5562" r="63514"/>
            <a:stretch/>
          </p:blipFill>
          <p:spPr>
            <a:xfrm>
              <a:off x="5566125" y="1190001"/>
              <a:ext cx="3233075" cy="325257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78" name="Google Shape;378;p27"/>
            <p:cNvCxnSpPr/>
            <p:nvPr/>
          </p:nvCxnSpPr>
          <p:spPr>
            <a:xfrm>
              <a:off x="5842075" y="2475038"/>
              <a:ext cx="1023300" cy="507000"/>
            </a:xfrm>
            <a:prstGeom prst="straightConnector1">
              <a:avLst/>
            </a:prstGeom>
            <a:noFill/>
            <a:ln w="31150" cap="flat" cmpd="sng">
              <a:solidFill>
                <a:srgbClr val="00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379" name="Google Shape;379;p27"/>
          <p:cNvGrpSpPr/>
          <p:nvPr/>
        </p:nvGrpSpPr>
        <p:grpSpPr>
          <a:xfrm>
            <a:off x="393642" y="2353799"/>
            <a:ext cx="3997468" cy="2434360"/>
            <a:chOff x="450875" y="848755"/>
            <a:chExt cx="4236850" cy="2580137"/>
          </a:xfrm>
        </p:grpSpPr>
        <p:pic>
          <p:nvPicPr>
            <p:cNvPr id="380" name="Google Shape;380;p27"/>
            <p:cNvPicPr preferRelativeResize="0"/>
            <p:nvPr/>
          </p:nvPicPr>
          <p:blipFill rotWithShape="1">
            <a:blip r:embed="rId5">
              <a:alphaModFix/>
            </a:blip>
            <a:srcRect l="2560" r="4008"/>
            <a:stretch/>
          </p:blipFill>
          <p:spPr>
            <a:xfrm>
              <a:off x="450875" y="1050343"/>
              <a:ext cx="4160349" cy="1934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1" name="Google Shape;381;p2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39425" y="2870593"/>
              <a:ext cx="3848300" cy="5583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82" name="Google Shape;382;p27"/>
            <p:cNvCxnSpPr/>
            <p:nvPr/>
          </p:nvCxnSpPr>
          <p:spPr>
            <a:xfrm>
              <a:off x="758200" y="848755"/>
              <a:ext cx="1023300" cy="507000"/>
            </a:xfrm>
            <a:prstGeom prst="straightConnector1">
              <a:avLst/>
            </a:prstGeom>
            <a:noFill/>
            <a:ln w="26950" cap="flat" cmpd="sng">
              <a:solidFill>
                <a:srgbClr val="00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383" name="Google Shape;383;p27"/>
          <p:cNvSpPr txBox="1"/>
          <p:nvPr/>
        </p:nvSpPr>
        <p:spPr>
          <a:xfrm>
            <a:off x="2732712" y="2413662"/>
            <a:ext cx="1962900" cy="3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Korista &amp; Goad 2019</a:t>
            </a:r>
            <a:endParaRPr sz="13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4" name="Google Shape;384;p27"/>
          <p:cNvSpPr txBox="1"/>
          <p:nvPr/>
        </p:nvSpPr>
        <p:spPr>
          <a:xfrm>
            <a:off x="7148430" y="532209"/>
            <a:ext cx="4004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Vieliute et al. in prep.</a:t>
            </a:r>
            <a:endParaRPr sz="1100" b="1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5" name="Google Shape;385;p27"/>
          <p:cNvSpPr txBox="1"/>
          <p:nvPr/>
        </p:nvSpPr>
        <p:spPr>
          <a:xfrm>
            <a:off x="8358198" y="4634170"/>
            <a:ext cx="7395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11/15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8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28"/>
          <p:cNvSpPr txBox="1"/>
          <p:nvPr/>
        </p:nvSpPr>
        <p:spPr>
          <a:xfrm>
            <a:off x="222550" y="200850"/>
            <a:ext cx="8782200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can we isolate disc emission from the BLR?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2" name="Google Shape;392;p28"/>
          <p:cNvSpPr txBox="1"/>
          <p:nvPr/>
        </p:nvSpPr>
        <p:spPr>
          <a:xfrm>
            <a:off x="336725" y="762450"/>
            <a:ext cx="8515800" cy="20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800"/>
              <a:buFont typeface="Times New Roman"/>
              <a:buAutoNum type="arabicPeriod"/>
            </a:pPr>
            <a:r>
              <a:rPr lang="en-GB" sz="18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De-trend the lightcurves (brute force)</a:t>
            </a: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Times New Roman"/>
              <a:buAutoNum type="arabicPeriod"/>
            </a:pPr>
            <a:r>
              <a:rPr lang="en-GB" sz="1800">
                <a:solidFill>
                  <a:srgbClr val="B7B7B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alternative lag recovery software e.g., </a:t>
            </a:r>
            <a:r>
              <a:rPr lang="en-GB" sz="1800">
                <a:solidFill>
                  <a:srgbClr val="B7B7B7"/>
                </a:solidFill>
                <a:latin typeface="Courier New"/>
                <a:ea typeface="Courier New"/>
                <a:cs typeface="Courier New"/>
                <a:sym typeface="Courier New"/>
              </a:rPr>
              <a:t>PyROA</a:t>
            </a:r>
            <a:r>
              <a:rPr lang="en-GB" sz="1800">
                <a:solidFill>
                  <a:srgbClr val="B7B7B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(Donnan et al. 2021)</a:t>
            </a:r>
            <a:endParaRPr sz="1800">
              <a:solidFill>
                <a:srgbClr val="B7B7B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Times New Roman"/>
              <a:buAutoNum type="arabicPeriod"/>
            </a:pPr>
            <a:r>
              <a:rPr lang="en-GB" sz="1800">
                <a:solidFill>
                  <a:srgbClr val="B7B7B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Fourier-Resolved techniques</a:t>
            </a:r>
            <a:endParaRPr sz="1800">
              <a:solidFill>
                <a:srgbClr val="B7B7B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8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93" name="Google Shape;393;p28"/>
          <p:cNvPicPr preferRelativeResize="0"/>
          <p:nvPr/>
        </p:nvPicPr>
        <p:blipFill rotWithShape="1">
          <a:blip r:embed="rId4">
            <a:alphaModFix/>
          </a:blip>
          <a:srcRect l="1153" t="82078" r="43152" b="2463"/>
          <a:stretch/>
        </p:blipFill>
        <p:spPr>
          <a:xfrm>
            <a:off x="465225" y="1842075"/>
            <a:ext cx="7122683" cy="2332201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28"/>
          <p:cNvSpPr/>
          <p:nvPr/>
        </p:nvSpPr>
        <p:spPr>
          <a:xfrm>
            <a:off x="7701565" y="2494672"/>
            <a:ext cx="501900" cy="11703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noFill/>
          <a:ln w="14625" cap="flat" cmpd="sng">
            <a:solidFill>
              <a:srgbClr val="4C11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40425" tIns="140425" rIns="140425" bIns="140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50"/>
          </a:p>
        </p:txBody>
      </p:sp>
      <p:sp>
        <p:nvSpPr>
          <p:cNvPr id="395" name="Google Shape;395;p28"/>
          <p:cNvSpPr txBox="1"/>
          <p:nvPr/>
        </p:nvSpPr>
        <p:spPr>
          <a:xfrm>
            <a:off x="8358198" y="4634170"/>
            <a:ext cx="7395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12/15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29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29"/>
          <p:cNvSpPr txBox="1"/>
          <p:nvPr/>
        </p:nvSpPr>
        <p:spPr>
          <a:xfrm>
            <a:off x="222550" y="200850"/>
            <a:ext cx="8782200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can we isolate disc emission from the BLR?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2" name="Google Shape;402;p29"/>
          <p:cNvSpPr txBox="1"/>
          <p:nvPr/>
        </p:nvSpPr>
        <p:spPr>
          <a:xfrm>
            <a:off x="336725" y="762450"/>
            <a:ext cx="8515800" cy="20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Times New Roman"/>
              <a:buAutoNum type="arabicPeriod"/>
            </a:pPr>
            <a:r>
              <a:rPr lang="en-GB" sz="1800">
                <a:solidFill>
                  <a:srgbClr val="B7B7B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De-trend the lightcurves (brute force)</a:t>
            </a:r>
            <a:endParaRPr sz="1800">
              <a:solidFill>
                <a:srgbClr val="B7B7B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800"/>
              <a:buFont typeface="Times New Roman"/>
              <a:buAutoNum type="arabicPeriod"/>
            </a:pPr>
            <a:r>
              <a:rPr lang="en-GB" sz="18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alternative lag recovery software e.g., </a:t>
            </a:r>
            <a:r>
              <a:rPr lang="en-GB" sz="1800">
                <a:solidFill>
                  <a:srgbClr val="4C1130"/>
                </a:solidFill>
                <a:latin typeface="Courier New"/>
                <a:ea typeface="Courier New"/>
                <a:cs typeface="Courier New"/>
                <a:sym typeface="Courier New"/>
              </a:rPr>
              <a:t>PyROA</a:t>
            </a:r>
            <a:r>
              <a:rPr lang="en-GB" sz="18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(Donnan et al. 2021)</a:t>
            </a: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Times New Roman"/>
              <a:buAutoNum type="arabicPeriod"/>
            </a:pPr>
            <a:r>
              <a:rPr lang="en-GB" sz="1800">
                <a:solidFill>
                  <a:srgbClr val="B7B7B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Fourier-Resolved techniques</a:t>
            </a:r>
            <a:endParaRPr sz="1800">
              <a:solidFill>
                <a:srgbClr val="B7B7B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8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03" name="Google Shape;403;p29"/>
          <p:cNvPicPr preferRelativeResize="0"/>
          <p:nvPr/>
        </p:nvPicPr>
        <p:blipFill rotWithShape="1">
          <a:blip r:embed="rId4">
            <a:alphaModFix/>
          </a:blip>
          <a:srcRect b="9066"/>
          <a:stretch/>
        </p:blipFill>
        <p:spPr>
          <a:xfrm>
            <a:off x="2218779" y="1591350"/>
            <a:ext cx="4457262" cy="2280875"/>
          </a:xfrm>
          <a:prstGeom prst="rect">
            <a:avLst/>
          </a:prstGeom>
          <a:noFill/>
          <a:ln w="827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04" name="Google Shape;404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89274" y="4261636"/>
            <a:ext cx="2514143" cy="312050"/>
          </a:xfrm>
          <a:prstGeom prst="rect">
            <a:avLst/>
          </a:prstGeom>
          <a:noFill/>
          <a:ln w="827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405" name="Google Shape;405;p29"/>
          <p:cNvCxnSpPr/>
          <p:nvPr/>
        </p:nvCxnSpPr>
        <p:spPr>
          <a:xfrm rot="10800000" flipH="1">
            <a:off x="4139340" y="4133753"/>
            <a:ext cx="313800" cy="163200"/>
          </a:xfrm>
          <a:prstGeom prst="straightConnector1">
            <a:avLst/>
          </a:prstGeom>
          <a:noFill/>
          <a:ln w="8275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06" name="Google Shape;406;p29"/>
          <p:cNvSpPr txBox="1"/>
          <p:nvPr/>
        </p:nvSpPr>
        <p:spPr>
          <a:xfrm>
            <a:off x="4398882" y="3872225"/>
            <a:ext cx="1110900" cy="3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375" tIns="79375" rIns="79375" bIns="79375" anchor="t" anchorCtr="0">
            <a:normAutofit fontScale="325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42"/>
              </a:spcAft>
              <a:buNone/>
            </a:pPr>
            <a:r>
              <a:rPr lang="en-GB" sz="1563">
                <a:solidFill>
                  <a:srgbClr val="0000FF"/>
                </a:solidFill>
              </a:rPr>
              <a:t>Dimensionless lightcurve model</a:t>
            </a:r>
            <a:endParaRPr sz="1563">
              <a:solidFill>
                <a:srgbClr val="0000FF"/>
              </a:solidFill>
            </a:endParaRPr>
          </a:p>
        </p:txBody>
      </p:sp>
      <p:sp>
        <p:nvSpPr>
          <p:cNvPr id="407" name="Google Shape;407;p29"/>
          <p:cNvSpPr txBox="1"/>
          <p:nvPr/>
        </p:nvSpPr>
        <p:spPr>
          <a:xfrm>
            <a:off x="4453213" y="4573687"/>
            <a:ext cx="909900" cy="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375" tIns="79375" rIns="79375" bIns="7937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1042"/>
              </a:spcAft>
              <a:buNone/>
            </a:pPr>
            <a:r>
              <a:rPr lang="en-GB" sz="776">
                <a:solidFill>
                  <a:srgbClr val="38761D"/>
                </a:solidFill>
              </a:rPr>
              <a:t>Lag spectrum</a:t>
            </a:r>
            <a:endParaRPr sz="776">
              <a:solidFill>
                <a:srgbClr val="38761D"/>
              </a:solidFill>
            </a:endParaRPr>
          </a:p>
        </p:txBody>
      </p:sp>
      <p:cxnSp>
        <p:nvCxnSpPr>
          <p:cNvPr id="408" name="Google Shape;408;p29"/>
          <p:cNvCxnSpPr/>
          <p:nvPr/>
        </p:nvCxnSpPr>
        <p:spPr>
          <a:xfrm>
            <a:off x="4627819" y="4499191"/>
            <a:ext cx="130500" cy="159900"/>
          </a:xfrm>
          <a:prstGeom prst="straightConnector1">
            <a:avLst/>
          </a:prstGeom>
          <a:noFill/>
          <a:ln w="8275" cap="flat" cmpd="sng">
            <a:solidFill>
              <a:srgbClr val="6AA84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09" name="Google Shape;409;p29"/>
          <p:cNvCxnSpPr/>
          <p:nvPr/>
        </p:nvCxnSpPr>
        <p:spPr>
          <a:xfrm rot="10800000" flipH="1">
            <a:off x="5345863" y="4171115"/>
            <a:ext cx="147600" cy="120900"/>
          </a:xfrm>
          <a:prstGeom prst="straightConnector1">
            <a:avLst/>
          </a:prstGeom>
          <a:noFill/>
          <a:ln w="8275" cap="flat" cmpd="sng">
            <a:solidFill>
              <a:srgbClr val="99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0" name="Google Shape;410;p29"/>
          <p:cNvSpPr txBox="1"/>
          <p:nvPr/>
        </p:nvSpPr>
        <p:spPr>
          <a:xfrm>
            <a:off x="5273841" y="3876816"/>
            <a:ext cx="731700" cy="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375" tIns="79375" rIns="79375" bIns="7937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1042"/>
              </a:spcAft>
              <a:buNone/>
            </a:pPr>
            <a:r>
              <a:rPr lang="en-GB" sz="776">
                <a:solidFill>
                  <a:srgbClr val="9900FF"/>
                </a:solidFill>
              </a:rPr>
              <a:t>Mean spectrum</a:t>
            </a:r>
            <a:endParaRPr sz="776">
              <a:solidFill>
                <a:srgbClr val="9900FF"/>
              </a:solidFill>
            </a:endParaRPr>
          </a:p>
        </p:txBody>
      </p:sp>
      <p:cxnSp>
        <p:nvCxnSpPr>
          <p:cNvPr id="411" name="Google Shape;411;p29"/>
          <p:cNvCxnSpPr/>
          <p:nvPr/>
        </p:nvCxnSpPr>
        <p:spPr>
          <a:xfrm flipH="1">
            <a:off x="3624161" y="4499191"/>
            <a:ext cx="153900" cy="164700"/>
          </a:xfrm>
          <a:prstGeom prst="straightConnector1">
            <a:avLst/>
          </a:prstGeom>
          <a:noFill/>
          <a:ln w="8275" cap="flat" cmpd="sng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2" name="Google Shape;412;p29"/>
          <p:cNvSpPr txBox="1"/>
          <p:nvPr/>
        </p:nvSpPr>
        <p:spPr>
          <a:xfrm>
            <a:off x="3113240" y="4573687"/>
            <a:ext cx="909900" cy="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375" tIns="79375" rIns="79375" bIns="7937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1042"/>
              </a:spcAft>
              <a:buNone/>
            </a:pPr>
            <a:r>
              <a:rPr lang="en-GB" sz="776">
                <a:solidFill>
                  <a:srgbClr val="CC0000"/>
                </a:solidFill>
              </a:rPr>
              <a:t>rms spectrum</a:t>
            </a:r>
            <a:endParaRPr sz="776">
              <a:solidFill>
                <a:srgbClr val="CC0000"/>
              </a:solidFill>
            </a:endParaRPr>
          </a:p>
        </p:txBody>
      </p:sp>
      <p:sp>
        <p:nvSpPr>
          <p:cNvPr id="413" name="Google Shape;413;p29"/>
          <p:cNvSpPr txBox="1"/>
          <p:nvPr/>
        </p:nvSpPr>
        <p:spPr>
          <a:xfrm>
            <a:off x="8358198" y="4634170"/>
            <a:ext cx="7395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13/15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0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30"/>
          <p:cNvSpPr txBox="1"/>
          <p:nvPr/>
        </p:nvSpPr>
        <p:spPr>
          <a:xfrm>
            <a:off x="222550" y="200850"/>
            <a:ext cx="8782200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can we isolate disc emission from the BLR?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20" name="Google Shape;420;p30" title="FR_Lags2.png"/>
          <p:cNvPicPr preferRelativeResize="0"/>
          <p:nvPr/>
        </p:nvPicPr>
        <p:blipFill rotWithShape="1">
          <a:blip r:embed="rId4">
            <a:alphaModFix/>
          </a:blip>
          <a:srcRect t="45474"/>
          <a:stretch/>
        </p:blipFill>
        <p:spPr>
          <a:xfrm>
            <a:off x="1409449" y="1562200"/>
            <a:ext cx="6861880" cy="2652574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30"/>
          <p:cNvSpPr txBox="1"/>
          <p:nvPr/>
        </p:nvSpPr>
        <p:spPr>
          <a:xfrm>
            <a:off x="336725" y="762450"/>
            <a:ext cx="8515800" cy="20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Times New Roman"/>
              <a:buAutoNum type="arabicPeriod"/>
            </a:pPr>
            <a:r>
              <a:rPr lang="en-GB" sz="1800">
                <a:solidFill>
                  <a:srgbClr val="B7B7B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De-trend the lightcurves (brute force)</a:t>
            </a:r>
            <a:endParaRPr sz="1800">
              <a:solidFill>
                <a:srgbClr val="B7B7B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Times New Roman"/>
              <a:buAutoNum type="arabicPeriod"/>
            </a:pPr>
            <a:r>
              <a:rPr lang="en-GB" sz="1800">
                <a:solidFill>
                  <a:srgbClr val="B7B7B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alternative lag recovery software e.g., </a:t>
            </a:r>
            <a:r>
              <a:rPr lang="en-GB" sz="1800">
                <a:solidFill>
                  <a:srgbClr val="B7B7B7"/>
                </a:solidFill>
                <a:latin typeface="Courier New"/>
                <a:ea typeface="Courier New"/>
                <a:cs typeface="Courier New"/>
                <a:sym typeface="Courier New"/>
              </a:rPr>
              <a:t>PyROA</a:t>
            </a:r>
            <a:r>
              <a:rPr lang="en-GB" sz="1800">
                <a:solidFill>
                  <a:srgbClr val="B7B7B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(Donnan et al. 2021)</a:t>
            </a:r>
            <a:endParaRPr sz="1800">
              <a:solidFill>
                <a:srgbClr val="B7B7B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800"/>
              <a:buFont typeface="Times New Roman"/>
              <a:buAutoNum type="arabicPeriod"/>
            </a:pPr>
            <a:r>
              <a:rPr lang="en-GB" sz="18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Fourier-Resolved techniques</a:t>
            </a: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8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22" name="Google Shape;422;p30"/>
          <p:cNvPicPr preferRelativeResize="0"/>
          <p:nvPr/>
        </p:nvPicPr>
        <p:blipFill rotWithShape="1">
          <a:blip r:embed="rId5">
            <a:alphaModFix/>
          </a:blip>
          <a:srcRect l="12538" t="25429" r="3088" b="32985"/>
          <a:stretch/>
        </p:blipFill>
        <p:spPr>
          <a:xfrm>
            <a:off x="2668089" y="4214769"/>
            <a:ext cx="1674882" cy="66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30"/>
          <p:cNvPicPr preferRelativeResize="0"/>
          <p:nvPr/>
        </p:nvPicPr>
        <p:blipFill rotWithShape="1">
          <a:blip r:embed="rId6">
            <a:alphaModFix/>
          </a:blip>
          <a:srcRect l="13019" t="30239" r="4268" b="37088"/>
          <a:stretch/>
        </p:blipFill>
        <p:spPr>
          <a:xfrm>
            <a:off x="866401" y="4281232"/>
            <a:ext cx="1674875" cy="5366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4" name="Google Shape;424;p30"/>
          <p:cNvCxnSpPr/>
          <p:nvPr/>
        </p:nvCxnSpPr>
        <p:spPr>
          <a:xfrm>
            <a:off x="2959614" y="3938673"/>
            <a:ext cx="584100" cy="6000"/>
          </a:xfrm>
          <a:prstGeom prst="straightConnector1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25" name="Google Shape;425;p30"/>
          <p:cNvCxnSpPr/>
          <p:nvPr/>
        </p:nvCxnSpPr>
        <p:spPr>
          <a:xfrm flipH="1">
            <a:off x="1538689" y="3927850"/>
            <a:ext cx="668100" cy="1800"/>
          </a:xfrm>
          <a:prstGeom prst="straightConnector1">
            <a:avLst/>
          </a:prstGeom>
          <a:noFill/>
          <a:ln w="19050" cap="flat" cmpd="sng">
            <a:solidFill>
              <a:srgbClr val="D52F5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26" name="Google Shape;426;p30"/>
          <p:cNvSpPr txBox="1"/>
          <p:nvPr/>
        </p:nvSpPr>
        <p:spPr>
          <a:xfrm>
            <a:off x="6825272" y="1074427"/>
            <a:ext cx="4004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Vieliute et al. in prep.</a:t>
            </a:r>
            <a:endParaRPr sz="1100" b="1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7" name="Google Shape;427;p30"/>
          <p:cNvSpPr txBox="1"/>
          <p:nvPr/>
        </p:nvSpPr>
        <p:spPr>
          <a:xfrm>
            <a:off x="8358198" y="4634170"/>
            <a:ext cx="7395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14/15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31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31"/>
          <p:cNvSpPr txBox="1"/>
          <p:nvPr/>
        </p:nvSpPr>
        <p:spPr>
          <a:xfrm>
            <a:off x="222550" y="200850"/>
            <a:ext cx="6781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Diversity of time delays in NGC 3783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34" name="Google Shape;434;p31" title="final_lag_spec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2625" y="910056"/>
            <a:ext cx="8238725" cy="3194125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1"/>
          <p:cNvSpPr txBox="1"/>
          <p:nvPr/>
        </p:nvSpPr>
        <p:spPr>
          <a:xfrm>
            <a:off x="7292451" y="337350"/>
            <a:ext cx="4004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Vieliute et al. in prep.</a:t>
            </a:r>
            <a:endParaRPr sz="1100" b="1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6" name="Google Shape;436;p31"/>
          <p:cNvSpPr txBox="1"/>
          <p:nvPr/>
        </p:nvSpPr>
        <p:spPr>
          <a:xfrm>
            <a:off x="222550" y="4287925"/>
            <a:ext cx="4670100" cy="1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20" b="1" i="1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Accretion Discs in AGN Are Too Big..? </a:t>
            </a:r>
            <a:endParaRPr sz="2020" b="1" i="1" u="sng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7" name="Google Shape;437;p31"/>
          <p:cNvSpPr txBox="1"/>
          <p:nvPr/>
        </p:nvSpPr>
        <p:spPr>
          <a:xfrm>
            <a:off x="4472320" y="4299001"/>
            <a:ext cx="4670100" cy="1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20" b="1" i="1" u="sng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 the variability timescales!</a:t>
            </a:r>
            <a:endParaRPr sz="2020" b="1" i="1" u="sng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8" name="Google Shape;438;p31"/>
          <p:cNvSpPr txBox="1"/>
          <p:nvPr/>
        </p:nvSpPr>
        <p:spPr>
          <a:xfrm>
            <a:off x="8358198" y="4634170"/>
            <a:ext cx="7395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15/15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222550" y="200850"/>
            <a:ext cx="4562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AGN Component Scales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4">
            <a:alphaModFix/>
          </a:blip>
          <a:srcRect b="20761"/>
          <a:stretch/>
        </p:blipFill>
        <p:spPr>
          <a:xfrm>
            <a:off x="1155153" y="938577"/>
            <a:ext cx="7024149" cy="1877086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991354" y="859088"/>
            <a:ext cx="808200" cy="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Dusty Torus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2618282" y="859099"/>
            <a:ext cx="1510800" cy="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Broad Line Region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4926682" y="1606488"/>
            <a:ext cx="808200" cy="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SMBH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4086294" y="2180328"/>
            <a:ext cx="2135400" cy="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Accretion Disc</a:t>
            </a:r>
            <a:endParaRPr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72" name="Google Shape;72;p14"/>
          <p:cNvCxnSpPr/>
          <p:nvPr/>
        </p:nvCxnSpPr>
        <p:spPr>
          <a:xfrm>
            <a:off x="3103459" y="1418340"/>
            <a:ext cx="81900" cy="2325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3" name="Google Shape;73;p14"/>
          <p:cNvSpPr/>
          <p:nvPr/>
        </p:nvSpPr>
        <p:spPr>
          <a:xfrm rot="-5400000" flipH="1">
            <a:off x="4626371" y="1642570"/>
            <a:ext cx="81716" cy="97900"/>
          </a:xfrm>
          <a:prstGeom prst="flowChartCollate">
            <a:avLst/>
          </a:prstGeom>
          <a:solidFill>
            <a:srgbClr val="EEEEEE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4"/>
          <p:cNvSpPr/>
          <p:nvPr/>
        </p:nvSpPr>
        <p:spPr>
          <a:xfrm rot="-5400000" flipH="1">
            <a:off x="4458598" y="1681680"/>
            <a:ext cx="81716" cy="97900"/>
          </a:xfrm>
          <a:prstGeom prst="flowChartCollate">
            <a:avLst/>
          </a:prstGeom>
          <a:solidFill>
            <a:srgbClr val="EEEEEE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4"/>
          <p:cNvSpPr/>
          <p:nvPr/>
        </p:nvSpPr>
        <p:spPr>
          <a:xfrm rot="-5400000" flipH="1">
            <a:off x="4794144" y="1681680"/>
            <a:ext cx="81716" cy="97900"/>
          </a:xfrm>
          <a:prstGeom prst="flowChartCollate">
            <a:avLst/>
          </a:prstGeom>
          <a:solidFill>
            <a:srgbClr val="EEEEEE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4"/>
          <p:cNvSpPr txBox="1"/>
          <p:nvPr/>
        </p:nvSpPr>
        <p:spPr>
          <a:xfrm>
            <a:off x="4249546" y="954421"/>
            <a:ext cx="1036800" cy="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Electron corona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77" name="Google Shape;77;p14"/>
          <p:cNvCxnSpPr/>
          <p:nvPr/>
        </p:nvCxnSpPr>
        <p:spPr>
          <a:xfrm>
            <a:off x="1354496" y="1418340"/>
            <a:ext cx="269400" cy="1755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Google Shape;78;p14"/>
          <p:cNvCxnSpPr/>
          <p:nvPr/>
        </p:nvCxnSpPr>
        <p:spPr>
          <a:xfrm rot="10800000">
            <a:off x="4656306" y="1491995"/>
            <a:ext cx="9900" cy="129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" name="Google Shape;79;p14"/>
          <p:cNvCxnSpPr/>
          <p:nvPr/>
        </p:nvCxnSpPr>
        <p:spPr>
          <a:xfrm>
            <a:off x="4122599" y="2004738"/>
            <a:ext cx="185100" cy="2895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Google Shape;80;p14"/>
          <p:cNvCxnSpPr/>
          <p:nvPr/>
        </p:nvCxnSpPr>
        <p:spPr>
          <a:xfrm flipH="1">
            <a:off x="4784631" y="1821284"/>
            <a:ext cx="195600" cy="171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" name="Google Shape;81;p14"/>
          <p:cNvCxnSpPr/>
          <p:nvPr/>
        </p:nvCxnSpPr>
        <p:spPr>
          <a:xfrm>
            <a:off x="1351308" y="2913782"/>
            <a:ext cx="2979900" cy="3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" name="Google Shape;82;p14"/>
          <p:cNvCxnSpPr/>
          <p:nvPr/>
        </p:nvCxnSpPr>
        <p:spPr>
          <a:xfrm>
            <a:off x="1349384" y="2846630"/>
            <a:ext cx="0" cy="13410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" name="Google Shape;83;p14"/>
          <p:cNvCxnSpPr/>
          <p:nvPr/>
        </p:nvCxnSpPr>
        <p:spPr>
          <a:xfrm>
            <a:off x="2595841" y="2846630"/>
            <a:ext cx="0" cy="13410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4" name="Google Shape;84;p14"/>
          <p:cNvCxnSpPr/>
          <p:nvPr/>
        </p:nvCxnSpPr>
        <p:spPr>
          <a:xfrm>
            <a:off x="3389587" y="2846630"/>
            <a:ext cx="0" cy="13410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5" name="Google Shape;85;p14"/>
          <p:cNvCxnSpPr/>
          <p:nvPr/>
        </p:nvCxnSpPr>
        <p:spPr>
          <a:xfrm>
            <a:off x="4331066" y="2846630"/>
            <a:ext cx="0" cy="13410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6" name="Google Shape;86;p14"/>
          <p:cNvSpPr txBox="1"/>
          <p:nvPr/>
        </p:nvSpPr>
        <p:spPr>
          <a:xfrm>
            <a:off x="1015979" y="2961915"/>
            <a:ext cx="1395900" cy="2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&gt;10</a:t>
            </a:r>
            <a:r>
              <a:rPr lang="en-GB" sz="1300" baseline="300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GB" sz="13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-10</a:t>
            </a:r>
            <a:r>
              <a:rPr lang="en-GB" sz="1300" baseline="300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</a:t>
            </a:r>
            <a:r>
              <a:rPr lang="en-GB" sz="13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LD </a:t>
            </a:r>
            <a:endParaRPr baseline="-25000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" name="Google Shape;87;p14"/>
          <p:cNvSpPr txBox="1"/>
          <p:nvPr/>
        </p:nvSpPr>
        <p:spPr>
          <a:xfrm>
            <a:off x="2239467" y="2961915"/>
            <a:ext cx="1395900" cy="2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en-GB" sz="1300" baseline="300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GB" sz="13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-10</a:t>
            </a:r>
            <a:r>
              <a:rPr lang="en-GB" sz="1300" baseline="300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en-GB" sz="13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LD </a:t>
            </a:r>
            <a:endParaRPr sz="1300" baseline="-25000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8" name="Google Shape;88;p14"/>
          <p:cNvSpPr txBox="1"/>
          <p:nvPr/>
        </p:nvSpPr>
        <p:spPr>
          <a:xfrm>
            <a:off x="3152461" y="2961915"/>
            <a:ext cx="1395900" cy="2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1-10</a:t>
            </a:r>
            <a:r>
              <a:rPr lang="en-GB" sz="1300" baseline="300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13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LD </a:t>
            </a:r>
            <a:endParaRPr sz="1300" baseline="-25000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89" name="Google Shape;89;p14"/>
          <p:cNvCxnSpPr/>
          <p:nvPr/>
        </p:nvCxnSpPr>
        <p:spPr>
          <a:xfrm rot="10800000">
            <a:off x="4331067" y="2428702"/>
            <a:ext cx="0" cy="4425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0" name="Google Shape;90;p14"/>
          <p:cNvCxnSpPr/>
          <p:nvPr/>
        </p:nvCxnSpPr>
        <p:spPr>
          <a:xfrm rot="10800000">
            <a:off x="3389588" y="2373171"/>
            <a:ext cx="0" cy="4425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1" name="Google Shape;91;p14"/>
          <p:cNvCxnSpPr/>
          <p:nvPr/>
        </p:nvCxnSpPr>
        <p:spPr>
          <a:xfrm rot="10800000">
            <a:off x="2587939" y="2464122"/>
            <a:ext cx="0" cy="4425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2" name="Google Shape;92;p14"/>
          <p:cNvCxnSpPr/>
          <p:nvPr/>
        </p:nvCxnSpPr>
        <p:spPr>
          <a:xfrm rot="10800000">
            <a:off x="1349383" y="2373171"/>
            <a:ext cx="0" cy="4425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93" name="Google Shape;93;p14"/>
          <p:cNvSpPr txBox="1"/>
          <p:nvPr/>
        </p:nvSpPr>
        <p:spPr>
          <a:xfrm>
            <a:off x="3152467" y="3184431"/>
            <a:ext cx="1541400" cy="2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en-GB" sz="1200" baseline="300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-3</a:t>
            </a:r>
            <a:r>
              <a:rPr lang="en-GB" sz="12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-10</a:t>
            </a:r>
            <a:r>
              <a:rPr lang="en-GB" sz="1200" baseline="300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-2  </a:t>
            </a:r>
            <a:r>
              <a:rPr lang="en-GB" sz="12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Pc </a:t>
            </a:r>
            <a:endParaRPr sz="1200" baseline="-250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2239472" y="3184443"/>
            <a:ext cx="1541400" cy="2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en-GB" sz="1200" baseline="300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-2</a:t>
            </a:r>
            <a:r>
              <a:rPr lang="en-GB" sz="12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-10</a:t>
            </a:r>
            <a:r>
              <a:rPr lang="en-GB" sz="1200" baseline="300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 </a:t>
            </a:r>
            <a:r>
              <a:rPr lang="en-GB" sz="12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Pc </a:t>
            </a:r>
            <a:endParaRPr sz="1200" baseline="-250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987100" y="3160806"/>
            <a:ext cx="1541400" cy="2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&gt; 0.1-1 Pc </a:t>
            </a:r>
            <a:endParaRPr sz="1200" baseline="-250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" name="Google Shape;96;p14"/>
          <p:cNvSpPr txBox="1"/>
          <p:nvPr/>
        </p:nvSpPr>
        <p:spPr>
          <a:xfrm>
            <a:off x="3152467" y="3402562"/>
            <a:ext cx="1541400" cy="2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100-1000 R</a:t>
            </a:r>
            <a:r>
              <a:rPr lang="en-GB" sz="1200" baseline="-2500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endParaRPr sz="1200" baseline="-25000">
              <a:solidFill>
                <a:srgbClr val="2012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2239472" y="3388088"/>
            <a:ext cx="1541400" cy="2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en-GB" sz="1200" baseline="300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GB" sz="12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-10</a:t>
            </a:r>
            <a:r>
              <a:rPr lang="en-GB" sz="1200" baseline="300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en-GB" sz="12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-GB" sz="1200" baseline="-25000" dirty="0" err="1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-GB" sz="1200" baseline="-250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200" baseline="-25000" dirty="0">
              <a:solidFill>
                <a:srgbClr val="2012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aseline="-25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987100" y="3349467"/>
            <a:ext cx="1541400" cy="2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&gt;10</a:t>
            </a:r>
            <a:r>
              <a:rPr lang="en-GB" sz="1200" baseline="300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en-GB" sz="12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-10</a:t>
            </a:r>
            <a:r>
              <a:rPr lang="en-GB" sz="1200" baseline="300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r>
              <a:rPr lang="en-GB" sz="12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1200" dirty="0" err="1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-GB" sz="1200" baseline="-25000" dirty="0" err="1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-GB" sz="1200" baseline="-25000" dirty="0">
                <a:solidFill>
                  <a:srgbClr val="2012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200" baseline="-25000" dirty="0">
              <a:solidFill>
                <a:srgbClr val="2012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aseline="-25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6360100" y="2973550"/>
            <a:ext cx="2211000" cy="719100"/>
          </a:xfrm>
          <a:prstGeom prst="rect">
            <a:avLst/>
          </a:prstGeom>
          <a:noFill/>
          <a:ln w="9525" cap="flat" cmpd="sng">
            <a:solidFill>
              <a:srgbClr val="20124D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LD</a:t>
            </a:r>
            <a:r>
              <a:rPr lang="en-GB" sz="12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Light-Day</a:t>
            </a:r>
            <a:endParaRPr sz="1200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Pc</a:t>
            </a:r>
            <a:r>
              <a:rPr lang="en-GB" sz="11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Parsec (3.1</a:t>
            </a:r>
            <a:r>
              <a:rPr lang="en-GB" sz="8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✕</a:t>
            </a:r>
            <a:r>
              <a:rPr lang="en-GB" sz="11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en-GB" sz="1100" baseline="300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r>
            <a:r>
              <a:rPr lang="en-GB" sz="11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km)</a:t>
            </a:r>
            <a:endParaRPr sz="11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-GB" sz="1100" b="1" baseline="-250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-GB" sz="11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Gravitational radii (R</a:t>
            </a:r>
            <a:r>
              <a:rPr lang="en-GB" sz="1100" baseline="-250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-GB" sz="11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GM/c</a:t>
            </a:r>
            <a:r>
              <a:rPr lang="en-GB" sz="1100" baseline="300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GB" sz="11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1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14"/>
          <p:cNvSpPr txBox="1"/>
          <p:nvPr/>
        </p:nvSpPr>
        <p:spPr>
          <a:xfrm>
            <a:off x="367538" y="3924231"/>
            <a:ext cx="8232300" cy="1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238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●"/>
            </a:pPr>
            <a:r>
              <a:rPr lang="en-GB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telescopes do not have sufficient resolving power to probe the compact inner regions of AGN directly</a:t>
            </a:r>
            <a:endParaRPr sz="15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p14"/>
          <p:cNvSpPr/>
          <p:nvPr/>
        </p:nvSpPr>
        <p:spPr>
          <a:xfrm rot="5400000">
            <a:off x="1660845" y="4236040"/>
            <a:ext cx="316800" cy="735600"/>
          </a:xfrm>
          <a:prstGeom prst="bentUpArrow">
            <a:avLst>
              <a:gd name="adj1" fmla="val 42906"/>
              <a:gd name="adj2" fmla="val 25000"/>
              <a:gd name="adj3" fmla="val 25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4"/>
          <p:cNvSpPr txBox="1"/>
          <p:nvPr/>
        </p:nvSpPr>
        <p:spPr>
          <a:xfrm>
            <a:off x="2314150" y="4314760"/>
            <a:ext cx="5019300" cy="554100"/>
          </a:xfrm>
          <a:prstGeom prst="rect">
            <a:avLst/>
          </a:prstGeom>
          <a:noFill/>
          <a:ln w="9525" cap="flat" cmpd="sng">
            <a:solidFill>
              <a:srgbClr val="4C11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time-domain astronomy to resolve AGN structure with </a:t>
            </a:r>
            <a:r>
              <a:rPr lang="en-GB" sz="15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Reverberation (Echo) Mapping</a:t>
            </a:r>
            <a:endParaRPr/>
          </a:p>
        </p:txBody>
      </p:sp>
      <p:sp>
        <p:nvSpPr>
          <p:cNvPr id="103" name="Google Shape;103;p14"/>
          <p:cNvSpPr txBox="1"/>
          <p:nvPr/>
        </p:nvSpPr>
        <p:spPr>
          <a:xfrm>
            <a:off x="8433828" y="4634170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" name="Google Shape;71;p14">
            <a:extLst>
              <a:ext uri="{FF2B5EF4-FFF2-40B4-BE49-F238E27FC236}">
                <a16:creationId xmlns:a16="http://schemas.microsoft.com/office/drawing/2014/main" id="{6E50B725-FF53-1EC0-E854-2B85CC1622BB}"/>
              </a:ext>
            </a:extLst>
          </p:cNvPr>
          <p:cNvSpPr txBox="1"/>
          <p:nvPr/>
        </p:nvSpPr>
        <p:spPr>
          <a:xfrm>
            <a:off x="6284800" y="2677186"/>
            <a:ext cx="2135400" cy="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dirty="0">
                <a:solidFill>
                  <a:srgbClr val="20124D"/>
                </a:solidFill>
                <a:latin typeface="Times New Roman"/>
                <a:cs typeface="Times New Roman"/>
                <a:sym typeface="Times New Roman"/>
              </a:rPr>
              <a:t>*components not to scale</a:t>
            </a:r>
            <a:endParaRPr sz="1100" dirty="0">
              <a:solidFill>
                <a:srgbClr val="20124D"/>
              </a:solidFill>
              <a:latin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2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32"/>
          <p:cNvSpPr txBox="1"/>
          <p:nvPr/>
        </p:nvSpPr>
        <p:spPr>
          <a:xfrm>
            <a:off x="222550" y="200850"/>
            <a:ext cx="6781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Summary &amp; Key Takeaways</a:t>
            </a:r>
            <a:endParaRPr sz="3020" b="1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5" name="Google Shape;445;p32"/>
          <p:cNvSpPr txBox="1"/>
          <p:nvPr/>
        </p:nvSpPr>
        <p:spPr>
          <a:xfrm>
            <a:off x="349650" y="918600"/>
            <a:ext cx="8477700" cy="31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2000"/>
              <a:buFont typeface="Times New Roman"/>
              <a:buAutoNum type="arabicPeriod"/>
            </a:pPr>
            <a:r>
              <a:rPr lang="en-GB" sz="20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can access the compact inner regions of AGN using </a:t>
            </a:r>
            <a:r>
              <a:rPr lang="en-GB" sz="20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Echo Mapping </a:t>
            </a:r>
            <a:endParaRPr sz="20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 </a:t>
            </a:r>
            <a:r>
              <a:rPr lang="en-GB" sz="20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time delays</a:t>
            </a:r>
            <a:r>
              <a:rPr lang="en-GB" sz="20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between lightcurves in different photometric bands</a:t>
            </a:r>
            <a:endParaRPr sz="20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0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2000"/>
              <a:buFont typeface="Times New Roman"/>
              <a:buAutoNum type="arabicPeriod"/>
            </a:pPr>
            <a:r>
              <a:rPr lang="en-GB" sz="20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Accretion discs of AGN across the Literature are found to </a:t>
            </a:r>
            <a:r>
              <a:rPr lang="en-GB" sz="20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a few times greater</a:t>
            </a:r>
            <a:r>
              <a:rPr lang="en-GB" sz="20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than the standard disc prediction</a:t>
            </a:r>
            <a:endParaRPr sz="20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Likely a consequence of </a:t>
            </a:r>
            <a:r>
              <a:rPr lang="en-GB" sz="20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DCE contamination</a:t>
            </a:r>
            <a:r>
              <a:rPr lang="en-GB" sz="20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from the BLR</a:t>
            </a:r>
            <a:endParaRPr sz="20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0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2000"/>
              <a:buFont typeface="Times New Roman"/>
              <a:buAutoNum type="arabicPeriod"/>
            </a:pPr>
            <a:r>
              <a:rPr lang="en-GB" sz="20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crucial to consider </a:t>
            </a:r>
            <a:r>
              <a:rPr lang="en-GB" sz="20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variability timescales</a:t>
            </a:r>
            <a:r>
              <a:rPr lang="en-GB" sz="20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when inferring accretion disc properties from reverberation mapping</a:t>
            </a:r>
            <a:endParaRPr sz="20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6" name="Google Shape;446;p32"/>
          <p:cNvSpPr/>
          <p:nvPr/>
        </p:nvSpPr>
        <p:spPr>
          <a:xfrm rot="5400000">
            <a:off x="1000903" y="1276912"/>
            <a:ext cx="207000" cy="27600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4C113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32"/>
          <p:cNvSpPr/>
          <p:nvPr/>
        </p:nvSpPr>
        <p:spPr>
          <a:xfrm rot="5400000">
            <a:off x="1000908" y="2738247"/>
            <a:ext cx="207000" cy="27600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4C113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32"/>
          <p:cNvSpPr txBox="1"/>
          <p:nvPr/>
        </p:nvSpPr>
        <p:spPr>
          <a:xfrm>
            <a:off x="3060225" y="4264100"/>
            <a:ext cx="2824200" cy="498300"/>
          </a:xfrm>
          <a:prstGeom prst="rect">
            <a:avLst/>
          </a:prstGeom>
          <a:noFill/>
          <a:ln w="9525" cap="flat" cmpd="sng">
            <a:solidFill>
              <a:srgbClr val="862B4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Times New Roman"/>
                <a:ea typeface="Times New Roman"/>
                <a:cs typeface="Times New Roman"/>
                <a:sym typeface="Times New Roman"/>
              </a:rPr>
              <a:t>Thank You :)</a:t>
            </a:r>
            <a:endParaRPr sz="18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3"/>
          <p:cNvSpPr txBox="1"/>
          <p:nvPr/>
        </p:nvSpPr>
        <p:spPr>
          <a:xfrm>
            <a:off x="1181400" y="2285400"/>
            <a:ext cx="6781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1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 Slides</a:t>
            </a:r>
            <a:endParaRPr sz="41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4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34"/>
          <p:cNvSpPr txBox="1"/>
          <p:nvPr/>
        </p:nvSpPr>
        <p:spPr>
          <a:xfrm>
            <a:off x="222550" y="200850"/>
            <a:ext cx="8740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Beyond the Accretion Disc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60" name="Google Shape;460;p34"/>
          <p:cNvPicPr preferRelativeResize="0"/>
          <p:nvPr/>
        </p:nvPicPr>
        <p:blipFill rotWithShape="1">
          <a:blip r:embed="rId4">
            <a:alphaModFix/>
          </a:blip>
          <a:srcRect l="2281" r="2272"/>
          <a:stretch/>
        </p:blipFill>
        <p:spPr>
          <a:xfrm>
            <a:off x="180900" y="1084200"/>
            <a:ext cx="8782199" cy="3264225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p34"/>
          <p:cNvSpPr txBox="1"/>
          <p:nvPr/>
        </p:nvSpPr>
        <p:spPr>
          <a:xfrm>
            <a:off x="201150" y="4027318"/>
            <a:ext cx="4004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Cackett, Bentz, and Kara 2021</a:t>
            </a:r>
            <a:endParaRPr sz="1100" b="1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5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35"/>
          <p:cNvSpPr txBox="1"/>
          <p:nvPr/>
        </p:nvSpPr>
        <p:spPr>
          <a:xfrm>
            <a:off x="222550" y="200850"/>
            <a:ext cx="8740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Beyond the Accretion Disc - Black Hole Masses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68" name="Google Shape;468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98550" y="4056606"/>
            <a:ext cx="1574425" cy="62977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69" name="Google Shape;469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19194" y="1216298"/>
            <a:ext cx="3083779" cy="293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3750" y="1216300"/>
            <a:ext cx="5024035" cy="2710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1" name="Google Shape;471;p35"/>
          <p:cNvCxnSpPr/>
          <p:nvPr/>
        </p:nvCxnSpPr>
        <p:spPr>
          <a:xfrm rot="10800000">
            <a:off x="2965625" y="3220400"/>
            <a:ext cx="451800" cy="8805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72" name="Google Shape;472;p35"/>
          <p:cNvSpPr txBox="1"/>
          <p:nvPr/>
        </p:nvSpPr>
        <p:spPr>
          <a:xfrm>
            <a:off x="383475" y="3932688"/>
            <a:ext cx="1574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Lag between continuum flux and line flux</a:t>
            </a:r>
            <a:endParaRPr sz="1600"/>
          </a:p>
        </p:txBody>
      </p:sp>
      <p:cxnSp>
        <p:nvCxnSpPr>
          <p:cNvPr id="473" name="Google Shape;473;p35"/>
          <p:cNvCxnSpPr/>
          <p:nvPr/>
        </p:nvCxnSpPr>
        <p:spPr>
          <a:xfrm rot="10800000">
            <a:off x="1702925" y="4151725"/>
            <a:ext cx="1262700" cy="81000"/>
          </a:xfrm>
          <a:prstGeom prst="straightConnector1">
            <a:avLst/>
          </a:prstGeom>
          <a:noFill/>
          <a:ln w="19050" cap="flat" cmpd="sng">
            <a:solidFill>
              <a:srgbClr val="862B4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74" name="Google Shape;474;p35"/>
          <p:cNvSpPr txBox="1"/>
          <p:nvPr/>
        </p:nvSpPr>
        <p:spPr>
          <a:xfrm>
            <a:off x="5825357" y="4283800"/>
            <a:ext cx="3206400" cy="2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523"/>
              <a:buNone/>
            </a:pPr>
            <a:r>
              <a:rPr lang="en-GB" sz="1413">
                <a:latin typeface="Times New Roman"/>
                <a:ea typeface="Times New Roman"/>
                <a:cs typeface="Times New Roman"/>
                <a:sym typeface="Times New Roman"/>
              </a:rPr>
              <a:t>BH Masses from single-epoch spectra!</a:t>
            </a:r>
            <a:endParaRPr sz="1013">
              <a:solidFill>
                <a:srgbClr val="000000"/>
              </a:solidFill>
            </a:endParaRPr>
          </a:p>
        </p:txBody>
      </p:sp>
      <p:sp>
        <p:nvSpPr>
          <p:cNvPr id="475" name="Google Shape;475;p35"/>
          <p:cNvSpPr txBox="1"/>
          <p:nvPr/>
        </p:nvSpPr>
        <p:spPr>
          <a:xfrm>
            <a:off x="1573700" y="973175"/>
            <a:ext cx="39240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NGC 3783 single epoch LCO FLOYDS spectrum</a:t>
            </a:r>
            <a:endParaRPr sz="13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6" name="Google Shape;476;p35"/>
          <p:cNvSpPr txBox="1"/>
          <p:nvPr/>
        </p:nvSpPr>
        <p:spPr>
          <a:xfrm>
            <a:off x="4796148" y="842572"/>
            <a:ext cx="3924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Lag-Luminosity Relation</a:t>
            </a:r>
            <a:endParaRPr sz="13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Bentz et al. 2009</a:t>
            </a:r>
            <a:endParaRPr sz="1300" b="1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36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36"/>
          <p:cNvSpPr txBox="1"/>
          <p:nvPr/>
        </p:nvSpPr>
        <p:spPr>
          <a:xfrm>
            <a:off x="222550" y="200850"/>
            <a:ext cx="87822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Transfer Functions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83" name="Google Shape;483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9600" y="367042"/>
            <a:ext cx="2600475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36"/>
          <p:cNvSpPr txBox="1"/>
          <p:nvPr/>
        </p:nvSpPr>
        <p:spPr>
          <a:xfrm>
            <a:off x="311699" y="858650"/>
            <a:ext cx="49725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e.g Starkey, Horne, and Villforth 2016</a:t>
            </a:r>
            <a:endParaRPr sz="2000">
              <a:solidFill>
                <a:srgbClr val="862B4C"/>
              </a:solidFill>
            </a:endParaRPr>
          </a:p>
        </p:txBody>
      </p:sp>
      <p:pic>
        <p:nvPicPr>
          <p:cNvPr id="485" name="Google Shape;485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1494425"/>
            <a:ext cx="3570260" cy="2862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61575" y="1072305"/>
            <a:ext cx="2414400" cy="182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3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55600" y="1121255"/>
            <a:ext cx="2414400" cy="1773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3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010325" y="3086830"/>
            <a:ext cx="2316901" cy="1717345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36"/>
          <p:cNvSpPr txBox="1"/>
          <p:nvPr/>
        </p:nvSpPr>
        <p:spPr>
          <a:xfrm>
            <a:off x="6751275" y="3668455"/>
            <a:ext cx="1307700" cy="5541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≈ </a:t>
            </a:r>
            <a:r>
              <a:rPr lang="en-GB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Δ</a:t>
            </a:r>
            <a:r>
              <a:rPr lang="en-GB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endParaRPr sz="2400" i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90" name="Google Shape;490;p36"/>
          <p:cNvCxnSpPr>
            <a:endCxn id="491" idx="1"/>
          </p:cNvCxnSpPr>
          <p:nvPr/>
        </p:nvCxnSpPr>
        <p:spPr>
          <a:xfrm>
            <a:off x="7917650" y="4016113"/>
            <a:ext cx="401700" cy="334500"/>
          </a:xfrm>
          <a:prstGeom prst="straightConnector1">
            <a:avLst/>
          </a:prstGeom>
          <a:noFill/>
          <a:ln w="9525" cap="flat" cmpd="sng">
            <a:solidFill>
              <a:srgbClr val="D52F5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91" name="Google Shape;491;p36"/>
          <p:cNvSpPr txBox="1"/>
          <p:nvPr/>
        </p:nvSpPr>
        <p:spPr>
          <a:xfrm>
            <a:off x="8319350" y="4119763"/>
            <a:ext cx="618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D52F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Mean  delay</a:t>
            </a:r>
            <a:endParaRPr sz="1100">
              <a:solidFill>
                <a:srgbClr val="D52F5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2" name="Google Shape;492;p36"/>
          <p:cNvSpPr/>
          <p:nvPr/>
        </p:nvSpPr>
        <p:spPr>
          <a:xfrm>
            <a:off x="6375975" y="501900"/>
            <a:ext cx="375300" cy="3030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93" name="Google Shape;493;p36"/>
          <p:cNvCxnSpPr/>
          <p:nvPr/>
        </p:nvCxnSpPr>
        <p:spPr>
          <a:xfrm flipH="1">
            <a:off x="6155775" y="799875"/>
            <a:ext cx="273600" cy="253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94" name="Google Shape;494;p36"/>
          <p:cNvCxnSpPr>
            <a:stCxn id="492" idx="2"/>
          </p:cNvCxnSpPr>
          <p:nvPr/>
        </p:nvCxnSpPr>
        <p:spPr>
          <a:xfrm flipH="1">
            <a:off x="6449625" y="804900"/>
            <a:ext cx="114000" cy="440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95" name="Google Shape;495;p36"/>
          <p:cNvCxnSpPr/>
          <p:nvPr/>
        </p:nvCxnSpPr>
        <p:spPr>
          <a:xfrm>
            <a:off x="6703275" y="821625"/>
            <a:ext cx="161400" cy="282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7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37"/>
          <p:cNvSpPr txBox="1"/>
          <p:nvPr/>
        </p:nvSpPr>
        <p:spPr>
          <a:xfrm>
            <a:off x="222550" y="200850"/>
            <a:ext cx="8740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Equations</a:t>
            </a:r>
            <a:endParaRPr sz="302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02" name="Google Shape;50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61" y="1292450"/>
            <a:ext cx="3692923" cy="659959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503" name="Google Shape;503;p37"/>
          <p:cNvSpPr txBox="1"/>
          <p:nvPr/>
        </p:nvSpPr>
        <p:spPr>
          <a:xfrm>
            <a:off x="243650" y="1879565"/>
            <a:ext cx="3693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Cross-correlation function (e.g Panagiotou et al. 2022)</a:t>
            </a:r>
            <a:endParaRPr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04" name="Google Shape;504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5793" y="3745075"/>
            <a:ext cx="4851133" cy="615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505" name="Google Shape;505;p37"/>
          <p:cNvSpPr txBox="1"/>
          <p:nvPr/>
        </p:nvSpPr>
        <p:spPr>
          <a:xfrm>
            <a:off x="144482" y="4306488"/>
            <a:ext cx="5200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SS disc + lamp-post time delay expectation (Fausnaugh et al. 2016)</a:t>
            </a:r>
            <a:endParaRPr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06" name="Google Shape;506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34314" y="1167443"/>
            <a:ext cx="4764125" cy="2375712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507" name="Google Shape;507;p37"/>
          <p:cNvSpPr txBox="1"/>
          <p:nvPr/>
        </p:nvSpPr>
        <p:spPr>
          <a:xfrm>
            <a:off x="4750893" y="3474571"/>
            <a:ext cx="4281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Accretion disc Transfer Function (Cackett et al. 2007)</a:t>
            </a:r>
            <a:endParaRPr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5"/>
          <p:cNvSpPr txBox="1"/>
          <p:nvPr/>
        </p:nvSpPr>
        <p:spPr>
          <a:xfrm>
            <a:off x="222550" y="200850"/>
            <a:ext cx="6781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Reverberation Mapping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0" name="Google Shape;11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175" y="3708238"/>
            <a:ext cx="4412825" cy="93915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5"/>
          <p:cNvSpPr txBox="1"/>
          <p:nvPr/>
        </p:nvSpPr>
        <p:spPr>
          <a:xfrm>
            <a:off x="1226425" y="1067801"/>
            <a:ext cx="3030300" cy="3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 energy emitting source</a:t>
            </a:r>
            <a:endParaRPr sz="15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Google Shape;112;p15"/>
          <p:cNvSpPr/>
          <p:nvPr/>
        </p:nvSpPr>
        <p:spPr>
          <a:xfrm>
            <a:off x="2767725" y="2375888"/>
            <a:ext cx="775500" cy="270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5"/>
          <p:cNvSpPr txBox="1"/>
          <p:nvPr/>
        </p:nvSpPr>
        <p:spPr>
          <a:xfrm>
            <a:off x="375175" y="4508701"/>
            <a:ext cx="3030300" cy="3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Driving Lightcurve</a:t>
            </a:r>
            <a:endParaRPr sz="1300" b="1" baseline="-250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4" name="Google Shape;11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7025" y="1427201"/>
            <a:ext cx="2048450" cy="2015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5"/>
          <p:cNvSpPr txBox="1"/>
          <p:nvPr/>
        </p:nvSpPr>
        <p:spPr>
          <a:xfrm>
            <a:off x="8433828" y="4634170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6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6"/>
          <p:cNvSpPr txBox="1"/>
          <p:nvPr/>
        </p:nvSpPr>
        <p:spPr>
          <a:xfrm>
            <a:off x="222550" y="200850"/>
            <a:ext cx="6781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Reverberation Mapping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2" name="Google Shape;12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175" y="3708238"/>
            <a:ext cx="4412825" cy="939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6"/>
          <p:cNvSpPr txBox="1"/>
          <p:nvPr/>
        </p:nvSpPr>
        <p:spPr>
          <a:xfrm>
            <a:off x="1226425" y="1067801"/>
            <a:ext cx="3030300" cy="3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 energy emitting source</a:t>
            </a:r>
            <a:endParaRPr sz="15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4" name="Google Shape;124;p16"/>
          <p:cNvSpPr/>
          <p:nvPr/>
        </p:nvSpPr>
        <p:spPr>
          <a:xfrm>
            <a:off x="2767725" y="2375888"/>
            <a:ext cx="775500" cy="270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6"/>
          <p:cNvSpPr txBox="1"/>
          <p:nvPr/>
        </p:nvSpPr>
        <p:spPr>
          <a:xfrm>
            <a:off x="375175" y="4508701"/>
            <a:ext cx="3030300" cy="3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Driving Lightcurve</a:t>
            </a:r>
            <a:endParaRPr sz="1300" b="1" baseline="-250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6" name="Google Shape;12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7025" y="1427201"/>
            <a:ext cx="2048450" cy="201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8550" y="1456781"/>
            <a:ext cx="2048450" cy="202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72000" y="3741856"/>
            <a:ext cx="4412825" cy="939148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6"/>
          <p:cNvSpPr txBox="1"/>
          <p:nvPr/>
        </p:nvSpPr>
        <p:spPr>
          <a:xfrm>
            <a:off x="6106188" y="1101431"/>
            <a:ext cx="3030300" cy="3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Reprocessing source</a:t>
            </a:r>
            <a:endParaRPr sz="15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30" name="Google Shape;130;p16"/>
          <p:cNvCxnSpPr/>
          <p:nvPr/>
        </p:nvCxnSpPr>
        <p:spPr>
          <a:xfrm rot="10800000" flipH="1">
            <a:off x="5832275" y="2560206"/>
            <a:ext cx="190500" cy="17100"/>
          </a:xfrm>
          <a:prstGeom prst="straightConnector1">
            <a:avLst/>
          </a:prstGeom>
          <a:noFill/>
          <a:ln w="38100" cap="flat" cmpd="sng">
            <a:solidFill>
              <a:srgbClr val="42AAF4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1" name="Google Shape;131;p16"/>
          <p:cNvSpPr txBox="1"/>
          <p:nvPr/>
        </p:nvSpPr>
        <p:spPr>
          <a:xfrm>
            <a:off x="4790375" y="4542318"/>
            <a:ext cx="3030300" cy="3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Reprocessed Lightcurve</a:t>
            </a:r>
            <a:endParaRPr sz="1300" b="1" baseline="-25000">
              <a:solidFill>
                <a:srgbClr val="FF99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2" name="Google Shape;132;p16"/>
          <p:cNvSpPr/>
          <p:nvPr/>
        </p:nvSpPr>
        <p:spPr>
          <a:xfrm>
            <a:off x="2767725" y="2388625"/>
            <a:ext cx="775500" cy="270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6"/>
          <p:cNvSpPr/>
          <p:nvPr/>
        </p:nvSpPr>
        <p:spPr>
          <a:xfrm>
            <a:off x="2879650" y="2418031"/>
            <a:ext cx="2952617" cy="211800"/>
          </a:xfrm>
          <a:custGeom>
            <a:avLst/>
            <a:gdLst/>
            <a:ahLst/>
            <a:cxnLst/>
            <a:rect l="l" t="t" r="r" b="b"/>
            <a:pathLst>
              <a:path w="135255" h="8472" extrusionOk="0">
                <a:moveTo>
                  <a:pt x="0" y="6250"/>
                </a:moveTo>
                <a:cubicBezTo>
                  <a:pt x="2935" y="1847"/>
                  <a:pt x="10855" y="4577"/>
                  <a:pt x="15875" y="6250"/>
                </a:cubicBezTo>
                <a:cubicBezTo>
                  <a:pt x="22550" y="8475"/>
                  <a:pt x="30004" y="5417"/>
                  <a:pt x="36830" y="3710"/>
                </a:cubicBezTo>
                <a:cubicBezTo>
                  <a:pt x="41018" y="2663"/>
                  <a:pt x="45297" y="7097"/>
                  <a:pt x="49530" y="6250"/>
                </a:cubicBezTo>
                <a:cubicBezTo>
                  <a:pt x="53707" y="5415"/>
                  <a:pt x="56919" y="1882"/>
                  <a:pt x="60960" y="535"/>
                </a:cubicBezTo>
                <a:cubicBezTo>
                  <a:pt x="67376" y="-1604"/>
                  <a:pt x="73594" y="5381"/>
                  <a:pt x="80010" y="7520"/>
                </a:cubicBezTo>
                <a:cubicBezTo>
                  <a:pt x="85281" y="9277"/>
                  <a:pt x="90329" y="2440"/>
                  <a:pt x="95885" y="2440"/>
                </a:cubicBezTo>
                <a:cubicBezTo>
                  <a:pt x="100335" y="2440"/>
                  <a:pt x="103728" y="6748"/>
                  <a:pt x="107950" y="8155"/>
                </a:cubicBezTo>
                <a:cubicBezTo>
                  <a:pt x="111093" y="9203"/>
                  <a:pt x="113591" y="4360"/>
                  <a:pt x="116840" y="3710"/>
                </a:cubicBezTo>
                <a:cubicBezTo>
                  <a:pt x="120656" y="2947"/>
                  <a:pt x="123860" y="7211"/>
                  <a:pt x="127635" y="8155"/>
                </a:cubicBezTo>
                <a:cubicBezTo>
                  <a:pt x="130175" y="8790"/>
                  <a:pt x="132637" y="6250"/>
                  <a:pt x="135255" y="6250"/>
                </a:cubicBezTo>
              </a:path>
            </a:pathLst>
          </a:custGeom>
          <a:noFill/>
          <a:ln w="38100" cap="flat" cmpd="sng">
            <a:solidFill>
              <a:srgbClr val="42AAF4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4" name="Google Shape;134;p16"/>
          <p:cNvSpPr txBox="1"/>
          <p:nvPr/>
        </p:nvSpPr>
        <p:spPr>
          <a:xfrm>
            <a:off x="8433828" y="4634170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7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7"/>
          <p:cNvSpPr txBox="1"/>
          <p:nvPr/>
        </p:nvSpPr>
        <p:spPr>
          <a:xfrm>
            <a:off x="222550" y="200850"/>
            <a:ext cx="6781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Reverberation Mapping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Google Shape;141;p17"/>
          <p:cNvSpPr txBox="1"/>
          <p:nvPr/>
        </p:nvSpPr>
        <p:spPr>
          <a:xfrm>
            <a:off x="1226425" y="1084993"/>
            <a:ext cx="3030300" cy="3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 energy emitting source</a:t>
            </a:r>
            <a:endParaRPr sz="15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" name="Google Shape;142;p17"/>
          <p:cNvSpPr txBox="1"/>
          <p:nvPr/>
        </p:nvSpPr>
        <p:spPr>
          <a:xfrm>
            <a:off x="6106188" y="1085006"/>
            <a:ext cx="3030300" cy="3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Reprocessing source</a:t>
            </a:r>
            <a:endParaRPr sz="15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3" name="Google Shape;14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1237" y="3253256"/>
            <a:ext cx="7601526" cy="164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87575" y="4305177"/>
            <a:ext cx="566512" cy="35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9798" y="1440343"/>
            <a:ext cx="2048450" cy="2023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29100" y="1444393"/>
            <a:ext cx="2048450" cy="201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154500" y="2169130"/>
            <a:ext cx="988350" cy="359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8" name="Google Shape;148;p17"/>
          <p:cNvCxnSpPr/>
          <p:nvPr/>
        </p:nvCxnSpPr>
        <p:spPr>
          <a:xfrm>
            <a:off x="2784175" y="2528531"/>
            <a:ext cx="372900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9" name="Google Shape;149;p17"/>
          <p:cNvCxnSpPr/>
          <p:nvPr/>
        </p:nvCxnSpPr>
        <p:spPr>
          <a:xfrm>
            <a:off x="2784175" y="2446181"/>
            <a:ext cx="6000" cy="1647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17"/>
          <p:cNvCxnSpPr/>
          <p:nvPr/>
        </p:nvCxnSpPr>
        <p:spPr>
          <a:xfrm>
            <a:off x="6507175" y="2446181"/>
            <a:ext cx="6000" cy="1647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1" name="Google Shape;151;p17"/>
          <p:cNvSpPr txBox="1"/>
          <p:nvPr/>
        </p:nvSpPr>
        <p:spPr>
          <a:xfrm>
            <a:off x="8433828" y="4634170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3/15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8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7" name="Google Shape;157;p18"/>
          <p:cNvPicPr preferRelativeResize="0"/>
          <p:nvPr/>
        </p:nvPicPr>
        <p:blipFill rotWithShape="1">
          <a:blip r:embed="rId4">
            <a:alphaModFix/>
          </a:blip>
          <a:srcRect l="6621"/>
          <a:stretch/>
        </p:blipFill>
        <p:spPr>
          <a:xfrm>
            <a:off x="4793541" y="1735353"/>
            <a:ext cx="3982685" cy="2123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0050" y="1293145"/>
            <a:ext cx="3850265" cy="2830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06748" y="1918869"/>
            <a:ext cx="274800" cy="266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flipH="1">
            <a:off x="3758645" y="1286652"/>
            <a:ext cx="587555" cy="58755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1" name="Google Shape;161;p18"/>
          <p:cNvCxnSpPr/>
          <p:nvPr/>
        </p:nvCxnSpPr>
        <p:spPr>
          <a:xfrm rot="10800000">
            <a:off x="6409515" y="1599564"/>
            <a:ext cx="0" cy="212370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62" name="Google Shape;162;p18"/>
          <p:cNvCxnSpPr/>
          <p:nvPr/>
        </p:nvCxnSpPr>
        <p:spPr>
          <a:xfrm rot="10800000">
            <a:off x="6643641" y="1599564"/>
            <a:ext cx="0" cy="212370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63" name="Google Shape;163;p18"/>
          <p:cNvSpPr txBox="1"/>
          <p:nvPr/>
        </p:nvSpPr>
        <p:spPr>
          <a:xfrm>
            <a:off x="4886888" y="1575300"/>
            <a:ext cx="11127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λ</a:t>
            </a:r>
            <a:r>
              <a:rPr lang="en-GB" sz="1600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4" name="Google Shape;164;p18"/>
          <p:cNvSpPr txBox="1"/>
          <p:nvPr/>
        </p:nvSpPr>
        <p:spPr>
          <a:xfrm>
            <a:off x="6375464" y="1241836"/>
            <a:ext cx="536400" cy="3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△</a:t>
            </a:r>
            <a:r>
              <a:rPr lang="en-GB" sz="1500" b="1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endParaRPr sz="1600" b="1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5" name="Google Shape;165;p18"/>
          <p:cNvSpPr txBox="1"/>
          <p:nvPr/>
        </p:nvSpPr>
        <p:spPr>
          <a:xfrm>
            <a:off x="366265" y="3800815"/>
            <a:ext cx="2411700" cy="1046700"/>
          </a:xfrm>
          <a:prstGeom prst="rect">
            <a:avLst/>
          </a:prstGeom>
          <a:noFill/>
          <a:ln w="9525" cap="flat" cmpd="sng">
            <a:solidFill>
              <a:srgbClr val="4C11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X-rays</a:t>
            </a:r>
            <a:r>
              <a:rPr lang="en-GB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reprocessed as thermal emission with λ dependent on local temperature of disc (∑</a:t>
            </a:r>
            <a:r>
              <a:rPr lang="en-GB" i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Blackbodies</a:t>
            </a:r>
            <a:r>
              <a:rPr lang="en-GB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600"/>
          </a:p>
        </p:txBody>
      </p:sp>
      <p:sp>
        <p:nvSpPr>
          <p:cNvPr id="166" name="Google Shape;166;p18"/>
          <p:cNvSpPr txBox="1"/>
          <p:nvPr/>
        </p:nvSpPr>
        <p:spPr>
          <a:xfrm>
            <a:off x="5611975" y="4095917"/>
            <a:ext cx="2063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 </a:t>
            </a:r>
            <a:r>
              <a:rPr lang="en-GB" sz="2400">
                <a:solidFill>
                  <a:srgbClr val="83696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λ</a:t>
            </a:r>
            <a:r>
              <a:rPr lang="en-GB" sz="2400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,λ</a:t>
            </a:r>
            <a:r>
              <a:rPr lang="en-GB" sz="2400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≈ </a:t>
            </a:r>
            <a:r>
              <a:rPr lang="en-GB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GB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Δ</a:t>
            </a:r>
            <a:r>
              <a:rPr lang="en-GB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endParaRPr sz="2400" i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" name="Google Shape;167;p18"/>
          <p:cNvSpPr txBox="1"/>
          <p:nvPr/>
        </p:nvSpPr>
        <p:spPr>
          <a:xfrm>
            <a:off x="2967106" y="1334133"/>
            <a:ext cx="6057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F1C23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λ</a:t>
            </a:r>
            <a:r>
              <a:rPr lang="en-GB" sz="2000" baseline="-25000">
                <a:solidFill>
                  <a:srgbClr val="F1C23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1000">
              <a:solidFill>
                <a:srgbClr val="F1C232"/>
              </a:solidFill>
            </a:endParaRPr>
          </a:p>
        </p:txBody>
      </p:sp>
      <p:sp>
        <p:nvSpPr>
          <p:cNvPr id="168" name="Google Shape;168;p18"/>
          <p:cNvSpPr txBox="1"/>
          <p:nvPr/>
        </p:nvSpPr>
        <p:spPr>
          <a:xfrm>
            <a:off x="3572928" y="2514341"/>
            <a:ext cx="6057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CC412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λ</a:t>
            </a:r>
            <a:r>
              <a:rPr lang="en-GB" sz="2000" baseline="-25000">
                <a:solidFill>
                  <a:srgbClr val="CC412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000">
              <a:solidFill>
                <a:srgbClr val="CC4125"/>
              </a:solidFill>
            </a:endParaRPr>
          </a:p>
        </p:txBody>
      </p:sp>
      <p:sp>
        <p:nvSpPr>
          <p:cNvPr id="169" name="Google Shape;169;p18"/>
          <p:cNvSpPr txBox="1"/>
          <p:nvPr/>
        </p:nvSpPr>
        <p:spPr>
          <a:xfrm>
            <a:off x="7378558" y="1051942"/>
            <a:ext cx="6057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F1C23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λ</a:t>
            </a:r>
            <a:r>
              <a:rPr lang="en-GB" sz="2000" baseline="-25000">
                <a:solidFill>
                  <a:srgbClr val="F1C23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1000">
              <a:solidFill>
                <a:srgbClr val="F1C232"/>
              </a:solidFill>
            </a:endParaRPr>
          </a:p>
        </p:txBody>
      </p:sp>
      <p:sp>
        <p:nvSpPr>
          <p:cNvPr id="170" name="Google Shape;170;p18"/>
          <p:cNvSpPr txBox="1"/>
          <p:nvPr/>
        </p:nvSpPr>
        <p:spPr>
          <a:xfrm>
            <a:off x="7984255" y="1051954"/>
            <a:ext cx="6057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CC412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λ</a:t>
            </a:r>
            <a:r>
              <a:rPr lang="en-GB" sz="2000" baseline="-25000">
                <a:solidFill>
                  <a:srgbClr val="CC412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000">
              <a:solidFill>
                <a:srgbClr val="CC4125"/>
              </a:solidFill>
            </a:endParaRPr>
          </a:p>
        </p:txBody>
      </p:sp>
      <p:sp>
        <p:nvSpPr>
          <p:cNvPr id="171" name="Google Shape;171;p18"/>
          <p:cNvSpPr txBox="1"/>
          <p:nvPr/>
        </p:nvSpPr>
        <p:spPr>
          <a:xfrm>
            <a:off x="7602448" y="1021211"/>
            <a:ext cx="747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&lt;</a:t>
            </a:r>
            <a:endParaRPr sz="2400" i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2" name="Google Shape;172;p18"/>
          <p:cNvSpPr txBox="1"/>
          <p:nvPr/>
        </p:nvSpPr>
        <p:spPr>
          <a:xfrm>
            <a:off x="8194370" y="3717449"/>
            <a:ext cx="766800" cy="2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/>
              <a:t>Time</a:t>
            </a:r>
            <a:endParaRPr sz="1500">
              <a:solidFill>
                <a:srgbClr val="000000"/>
              </a:solidFill>
            </a:endParaRPr>
          </a:p>
        </p:txBody>
      </p:sp>
      <p:sp>
        <p:nvSpPr>
          <p:cNvPr id="173" name="Google Shape;173;p18"/>
          <p:cNvSpPr txBox="1"/>
          <p:nvPr/>
        </p:nvSpPr>
        <p:spPr>
          <a:xfrm>
            <a:off x="8194370" y="2772204"/>
            <a:ext cx="766800" cy="2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/>
              <a:t>Time</a:t>
            </a:r>
            <a:endParaRPr sz="1500">
              <a:solidFill>
                <a:srgbClr val="000000"/>
              </a:solidFill>
            </a:endParaRPr>
          </a:p>
        </p:txBody>
      </p:sp>
      <p:sp>
        <p:nvSpPr>
          <p:cNvPr id="174" name="Google Shape;174;p18"/>
          <p:cNvSpPr txBox="1"/>
          <p:nvPr/>
        </p:nvSpPr>
        <p:spPr>
          <a:xfrm rot="-5400000">
            <a:off x="3972050" y="1990953"/>
            <a:ext cx="1329600" cy="2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/>
              <a:t>Flux</a:t>
            </a:r>
            <a:endParaRPr sz="1500">
              <a:solidFill>
                <a:srgbClr val="000000"/>
              </a:solidFill>
            </a:endParaRPr>
          </a:p>
        </p:txBody>
      </p:sp>
      <p:sp>
        <p:nvSpPr>
          <p:cNvPr id="175" name="Google Shape;175;p18"/>
          <p:cNvSpPr txBox="1"/>
          <p:nvPr/>
        </p:nvSpPr>
        <p:spPr>
          <a:xfrm rot="-5400000">
            <a:off x="4092200" y="3115174"/>
            <a:ext cx="1089300" cy="2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/>
              <a:t>Flux</a:t>
            </a:r>
            <a:endParaRPr sz="1500">
              <a:solidFill>
                <a:srgbClr val="000000"/>
              </a:solidFill>
            </a:endParaRPr>
          </a:p>
        </p:txBody>
      </p:sp>
      <p:sp>
        <p:nvSpPr>
          <p:cNvPr id="176" name="Google Shape;176;p18"/>
          <p:cNvSpPr txBox="1"/>
          <p:nvPr/>
        </p:nvSpPr>
        <p:spPr>
          <a:xfrm>
            <a:off x="2095047" y="3006950"/>
            <a:ext cx="898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F1C23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T(R</a:t>
            </a:r>
            <a:r>
              <a:rPr lang="en-GB" sz="1600" baseline="-25000">
                <a:solidFill>
                  <a:srgbClr val="F1C23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GB" sz="1600">
                <a:solidFill>
                  <a:srgbClr val="F1C23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600">
              <a:solidFill>
                <a:srgbClr val="F1C232"/>
              </a:solidFill>
            </a:endParaRPr>
          </a:p>
        </p:txBody>
      </p:sp>
      <p:sp>
        <p:nvSpPr>
          <p:cNvPr id="177" name="Google Shape;177;p18"/>
          <p:cNvSpPr txBox="1"/>
          <p:nvPr/>
        </p:nvSpPr>
        <p:spPr>
          <a:xfrm>
            <a:off x="2564047" y="3286350"/>
            <a:ext cx="898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CC412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T(R</a:t>
            </a:r>
            <a:r>
              <a:rPr lang="en-GB" sz="1600" baseline="-25000">
                <a:solidFill>
                  <a:srgbClr val="CC412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GB" sz="1600">
                <a:solidFill>
                  <a:srgbClr val="CC412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600">
              <a:solidFill>
                <a:srgbClr val="CC4125"/>
              </a:solidFill>
            </a:endParaRPr>
          </a:p>
        </p:txBody>
      </p:sp>
      <p:cxnSp>
        <p:nvCxnSpPr>
          <p:cNvPr id="178" name="Google Shape;178;p18"/>
          <p:cNvCxnSpPr/>
          <p:nvPr/>
        </p:nvCxnSpPr>
        <p:spPr>
          <a:xfrm flipH="1">
            <a:off x="2666775" y="2972500"/>
            <a:ext cx="91500" cy="132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9" name="Google Shape;179;p18"/>
          <p:cNvCxnSpPr/>
          <p:nvPr/>
        </p:nvCxnSpPr>
        <p:spPr>
          <a:xfrm flipH="1">
            <a:off x="3120475" y="3286350"/>
            <a:ext cx="91500" cy="132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0" name="Google Shape;180;p18"/>
          <p:cNvSpPr txBox="1"/>
          <p:nvPr/>
        </p:nvSpPr>
        <p:spPr>
          <a:xfrm>
            <a:off x="4890625" y="2732075"/>
            <a:ext cx="11127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λ</a:t>
            </a:r>
            <a:r>
              <a:rPr lang="en-GB" sz="1600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1" name="Google Shape;181;p18"/>
          <p:cNvSpPr/>
          <p:nvPr/>
        </p:nvSpPr>
        <p:spPr>
          <a:xfrm rot="-5400000" flipH="1">
            <a:off x="2706741" y="2175595"/>
            <a:ext cx="88072" cy="100680"/>
          </a:xfrm>
          <a:prstGeom prst="flowChartCollate">
            <a:avLst/>
          </a:prstGeom>
          <a:solidFill>
            <a:srgbClr val="EEEEEE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8"/>
          <p:cNvSpPr/>
          <p:nvPr/>
        </p:nvSpPr>
        <p:spPr>
          <a:xfrm rot="-5400000" flipH="1">
            <a:off x="2267866" y="2008658"/>
            <a:ext cx="88072" cy="100680"/>
          </a:xfrm>
          <a:prstGeom prst="flowChartCollate">
            <a:avLst/>
          </a:prstGeom>
          <a:solidFill>
            <a:srgbClr val="EEEEEE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8"/>
          <p:cNvSpPr txBox="1"/>
          <p:nvPr/>
        </p:nvSpPr>
        <p:spPr>
          <a:xfrm>
            <a:off x="222550" y="200850"/>
            <a:ext cx="6781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AGN Accretion Flow RM in a Nutshell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4" name="Google Shape;184;p18"/>
          <p:cNvSpPr txBox="1"/>
          <p:nvPr/>
        </p:nvSpPr>
        <p:spPr>
          <a:xfrm>
            <a:off x="155080" y="2788375"/>
            <a:ext cx="1414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‘</a:t>
            </a:r>
            <a:r>
              <a:rPr lang="en-GB" sz="12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Standard</a:t>
            </a:r>
            <a:r>
              <a:rPr lang="en-GB" sz="12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’ Shakura &amp; Sunyaev (SS; 1973) disc model</a:t>
            </a:r>
            <a:endParaRPr sz="1200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5" name="Google Shape;185;p18"/>
          <p:cNvCxnSpPr/>
          <p:nvPr/>
        </p:nvCxnSpPr>
        <p:spPr>
          <a:xfrm rot="10800000" flipH="1">
            <a:off x="966580" y="2364700"/>
            <a:ext cx="420300" cy="4998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6" name="Google Shape;186;p18"/>
          <p:cNvSpPr/>
          <p:nvPr/>
        </p:nvSpPr>
        <p:spPr>
          <a:xfrm>
            <a:off x="249200" y="1265544"/>
            <a:ext cx="1040256" cy="780948"/>
          </a:xfrm>
          <a:prstGeom prst="cloud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8"/>
          <p:cNvSpPr/>
          <p:nvPr/>
        </p:nvSpPr>
        <p:spPr>
          <a:xfrm>
            <a:off x="3335587" y="3391344"/>
            <a:ext cx="1040256" cy="780948"/>
          </a:xfrm>
          <a:prstGeom prst="cloud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8"/>
          <p:cNvSpPr txBox="1"/>
          <p:nvPr/>
        </p:nvSpPr>
        <p:spPr>
          <a:xfrm>
            <a:off x="8433828" y="4634170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4/15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9"/>
          <p:cNvSpPr txBox="1"/>
          <p:nvPr/>
        </p:nvSpPr>
        <p:spPr>
          <a:xfrm>
            <a:off x="222550" y="200850"/>
            <a:ext cx="6781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NGC 3783 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5" name="Google Shape;195;p19" title="Lightcurve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2207" y="50425"/>
            <a:ext cx="4183325" cy="5042652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9"/>
          <p:cNvSpPr txBox="1"/>
          <p:nvPr/>
        </p:nvSpPr>
        <p:spPr>
          <a:xfrm>
            <a:off x="2004926" y="6999"/>
            <a:ext cx="2897400" cy="4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Vieliute et al. in prep.</a:t>
            </a:r>
            <a:endParaRPr sz="1100" b="1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7" name="Google Shape;197;p19"/>
          <p:cNvSpPr txBox="1"/>
          <p:nvPr/>
        </p:nvSpPr>
        <p:spPr>
          <a:xfrm>
            <a:off x="180900" y="4266369"/>
            <a:ext cx="4664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300"/>
              <a:buChar char="●"/>
            </a:pPr>
            <a:r>
              <a:rPr lang="en-GB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years of sub-daily observations with the Las Cumbres Observatory across 8 optical bands</a:t>
            </a:r>
            <a:endParaRPr sz="13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8" name="Google Shape;198;p19"/>
          <p:cNvPicPr preferRelativeResize="0"/>
          <p:nvPr/>
        </p:nvPicPr>
        <p:blipFill rotWithShape="1">
          <a:blip r:embed="rId5">
            <a:alphaModFix/>
          </a:blip>
          <a:srcRect l="6037" t="12994" r="20880" b="11197"/>
          <a:stretch/>
        </p:blipFill>
        <p:spPr>
          <a:xfrm>
            <a:off x="608175" y="832924"/>
            <a:ext cx="3287805" cy="3345254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9"/>
          <p:cNvSpPr/>
          <p:nvPr/>
        </p:nvSpPr>
        <p:spPr>
          <a:xfrm rot="828294">
            <a:off x="2238096" y="2455608"/>
            <a:ext cx="54062" cy="52971"/>
          </a:xfrm>
          <a:prstGeom prst="ellipse">
            <a:avLst/>
          </a:prstGeom>
          <a:noFill/>
          <a:ln w="6675" cap="flat" cmpd="sng">
            <a:solidFill>
              <a:srgbClr val="C27B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175" tIns="64175" rIns="64175" bIns="641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83"/>
          </a:p>
        </p:txBody>
      </p:sp>
      <p:cxnSp>
        <p:nvCxnSpPr>
          <p:cNvPr id="200" name="Google Shape;200;p19"/>
          <p:cNvCxnSpPr/>
          <p:nvPr/>
        </p:nvCxnSpPr>
        <p:spPr>
          <a:xfrm>
            <a:off x="898105" y="1193772"/>
            <a:ext cx="2614800" cy="3900"/>
          </a:xfrm>
          <a:prstGeom prst="straightConnector1">
            <a:avLst/>
          </a:prstGeom>
          <a:noFill/>
          <a:ln w="133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1" name="Google Shape;201;p19"/>
          <p:cNvCxnSpPr/>
          <p:nvPr/>
        </p:nvCxnSpPr>
        <p:spPr>
          <a:xfrm>
            <a:off x="900904" y="1143662"/>
            <a:ext cx="3000" cy="103800"/>
          </a:xfrm>
          <a:prstGeom prst="straightConnector1">
            <a:avLst/>
          </a:prstGeom>
          <a:noFill/>
          <a:ln w="133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2" name="Google Shape;202;p19"/>
          <p:cNvSpPr txBox="1"/>
          <p:nvPr/>
        </p:nvSpPr>
        <p:spPr>
          <a:xfrm>
            <a:off x="1552294" y="929908"/>
            <a:ext cx="16953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175" tIns="64175" rIns="64175" bIns="641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23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212,800 Light Years</a:t>
            </a:r>
            <a:endParaRPr sz="1123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3" name="Google Shape;203;p19"/>
          <p:cNvCxnSpPr/>
          <p:nvPr/>
        </p:nvCxnSpPr>
        <p:spPr>
          <a:xfrm>
            <a:off x="2234681" y="1567814"/>
            <a:ext cx="11400" cy="875700"/>
          </a:xfrm>
          <a:prstGeom prst="straightConnector1">
            <a:avLst/>
          </a:prstGeom>
          <a:noFill/>
          <a:ln w="13375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04" name="Google Shape;204;p19"/>
          <p:cNvSpPr txBox="1"/>
          <p:nvPr/>
        </p:nvSpPr>
        <p:spPr>
          <a:xfrm>
            <a:off x="1668231" y="1299214"/>
            <a:ext cx="13884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175" tIns="64175" rIns="64175" bIns="641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23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&lt; 10 Light Years</a:t>
            </a:r>
            <a:endParaRPr sz="1123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5" name="Google Shape;205;p19"/>
          <p:cNvCxnSpPr/>
          <p:nvPr/>
        </p:nvCxnSpPr>
        <p:spPr>
          <a:xfrm>
            <a:off x="3512790" y="1143662"/>
            <a:ext cx="3000" cy="103800"/>
          </a:xfrm>
          <a:prstGeom prst="straightConnector1">
            <a:avLst/>
          </a:prstGeom>
          <a:noFill/>
          <a:ln w="133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6" name="Google Shape;206;p19"/>
          <p:cNvSpPr txBox="1"/>
          <p:nvPr/>
        </p:nvSpPr>
        <p:spPr>
          <a:xfrm>
            <a:off x="1761300" y="3805011"/>
            <a:ext cx="2810700" cy="4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175" tIns="64175" rIns="64175" bIns="6417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2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NGC 3783 imaged by the Hubble Space Telescope</a:t>
            </a:r>
            <a:endParaRPr sz="772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7" name="Google Shape;207;p19"/>
          <p:cNvCxnSpPr/>
          <p:nvPr/>
        </p:nvCxnSpPr>
        <p:spPr>
          <a:xfrm>
            <a:off x="2279035" y="1565840"/>
            <a:ext cx="11400" cy="875700"/>
          </a:xfrm>
          <a:prstGeom prst="straightConnector1">
            <a:avLst/>
          </a:prstGeom>
          <a:noFill/>
          <a:ln w="13375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08" name="Google Shape;208;p19"/>
          <p:cNvSpPr txBox="1"/>
          <p:nvPr/>
        </p:nvSpPr>
        <p:spPr>
          <a:xfrm>
            <a:off x="8572501" y="4810662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5/15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0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0"/>
          <p:cNvSpPr txBox="1"/>
          <p:nvPr/>
        </p:nvSpPr>
        <p:spPr>
          <a:xfrm>
            <a:off x="222550" y="200850"/>
            <a:ext cx="821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Cross-Correlation Function</a:t>
            </a:r>
            <a:endParaRPr sz="300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Google Shape;215;p20"/>
          <p:cNvSpPr txBox="1"/>
          <p:nvPr/>
        </p:nvSpPr>
        <p:spPr>
          <a:xfrm>
            <a:off x="4379950" y="2063563"/>
            <a:ext cx="576900" cy="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38761D"/>
              </a:solidFill>
            </a:endParaRPr>
          </a:p>
        </p:txBody>
      </p:sp>
      <p:pic>
        <p:nvPicPr>
          <p:cNvPr id="216" name="Google Shape;216;p20" title="Presentation1.gif"/>
          <p:cNvPicPr preferRelativeResize="0"/>
          <p:nvPr/>
        </p:nvPicPr>
        <p:blipFill rotWithShape="1">
          <a:blip r:embed="rId4">
            <a:alphaModFix/>
          </a:blip>
          <a:srcRect l="10047" t="6104" r="8863" b="36579"/>
          <a:stretch/>
        </p:blipFill>
        <p:spPr>
          <a:xfrm>
            <a:off x="292698" y="2381480"/>
            <a:ext cx="5225700" cy="2078456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0"/>
          <p:cNvSpPr txBox="1"/>
          <p:nvPr/>
        </p:nvSpPr>
        <p:spPr>
          <a:xfrm>
            <a:off x="279775" y="1092520"/>
            <a:ext cx="5225700" cy="10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600"/>
              <a:buFont typeface="Times New Roman"/>
              <a:buChar char="●"/>
            </a:pP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 time delays using the Cross-Correlation Function (CCF) </a:t>
            </a: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quantifies the similarity of two time-series signals as a function of </a:t>
            </a:r>
            <a:r>
              <a:rPr lang="en-GB" sz="16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relative shifts in time</a:t>
            </a:r>
            <a:endParaRPr sz="16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8" name="Google Shape;21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58875" y="307450"/>
            <a:ext cx="3109563" cy="463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0"/>
          <p:cNvSpPr txBox="1"/>
          <p:nvPr/>
        </p:nvSpPr>
        <p:spPr>
          <a:xfrm>
            <a:off x="8226406" y="770714"/>
            <a:ext cx="664500" cy="1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25" tIns="96425" rIns="96425" bIns="96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49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3580Å</a:t>
            </a:r>
            <a:endParaRPr sz="949" b="1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20"/>
          <p:cNvSpPr txBox="1"/>
          <p:nvPr/>
        </p:nvSpPr>
        <p:spPr>
          <a:xfrm>
            <a:off x="8226406" y="1366003"/>
            <a:ext cx="664500" cy="1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25" tIns="96425" rIns="96425" bIns="96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49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4392Å</a:t>
            </a:r>
            <a:endParaRPr sz="949" b="1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20"/>
          <p:cNvSpPr txBox="1"/>
          <p:nvPr/>
        </p:nvSpPr>
        <p:spPr>
          <a:xfrm>
            <a:off x="8226406" y="1991338"/>
            <a:ext cx="664500" cy="1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25" tIns="96425" rIns="96425" bIns="96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49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4770Å</a:t>
            </a:r>
            <a:endParaRPr sz="949" b="1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2" name="Google Shape;222;p20"/>
          <p:cNvSpPr txBox="1"/>
          <p:nvPr/>
        </p:nvSpPr>
        <p:spPr>
          <a:xfrm>
            <a:off x="8226406" y="2605322"/>
            <a:ext cx="664500" cy="1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25" tIns="96425" rIns="96425" bIns="96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49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5468Å</a:t>
            </a:r>
            <a:endParaRPr sz="949" b="1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3" name="Google Shape;223;p20"/>
          <p:cNvSpPr txBox="1"/>
          <p:nvPr/>
        </p:nvSpPr>
        <p:spPr>
          <a:xfrm>
            <a:off x="8226406" y="3219293"/>
            <a:ext cx="664500" cy="1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25" tIns="96425" rIns="96425" bIns="96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49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6215Å</a:t>
            </a:r>
            <a:endParaRPr sz="949" b="1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4" name="Google Shape;224;p20"/>
          <p:cNvSpPr txBox="1"/>
          <p:nvPr/>
        </p:nvSpPr>
        <p:spPr>
          <a:xfrm>
            <a:off x="8226406" y="3787593"/>
            <a:ext cx="664500" cy="1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25" tIns="96425" rIns="96425" bIns="96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49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7545Å</a:t>
            </a:r>
            <a:endParaRPr sz="949" b="1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5" name="Google Shape;225;p20"/>
          <p:cNvSpPr txBox="1"/>
          <p:nvPr/>
        </p:nvSpPr>
        <p:spPr>
          <a:xfrm>
            <a:off x="8215938" y="4399295"/>
            <a:ext cx="664500" cy="1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25" tIns="96425" rIns="96425" bIns="96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49" b="1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8700Å</a:t>
            </a:r>
            <a:endParaRPr sz="949" b="1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6" name="Google Shape;226;p20"/>
          <p:cNvSpPr txBox="1"/>
          <p:nvPr/>
        </p:nvSpPr>
        <p:spPr>
          <a:xfrm>
            <a:off x="5871051" y="-19224"/>
            <a:ext cx="2897400" cy="4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Vieliute et al. in prep.</a:t>
            </a:r>
            <a:endParaRPr sz="1000" b="1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7" name="Google Shape;227;p20"/>
          <p:cNvSpPr/>
          <p:nvPr/>
        </p:nvSpPr>
        <p:spPr>
          <a:xfrm rot="5400000">
            <a:off x="948233" y="1586407"/>
            <a:ext cx="207000" cy="276000"/>
          </a:xfrm>
          <a:prstGeom prst="bentUpArrow">
            <a:avLst>
              <a:gd name="adj1" fmla="val 29429"/>
              <a:gd name="adj2" fmla="val 25000"/>
              <a:gd name="adj3" fmla="val 25000"/>
            </a:avLst>
          </a:prstGeom>
          <a:solidFill>
            <a:srgbClr val="4C113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20"/>
          <p:cNvSpPr txBox="1"/>
          <p:nvPr/>
        </p:nvSpPr>
        <p:spPr>
          <a:xfrm>
            <a:off x="8433828" y="4634170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595959"/>
                </a:solidFill>
                <a:latin typeface="Roboto Mono"/>
                <a:ea typeface="Roboto Mono"/>
                <a:cs typeface="Roboto Mono"/>
                <a:sym typeface="Roboto Mono"/>
              </a:rPr>
              <a:t>6/15</a:t>
            </a:r>
            <a:endParaRPr sz="1000" b="1">
              <a:solidFill>
                <a:srgbClr val="595959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"/>
          <p:cNvSpPr/>
          <p:nvPr/>
        </p:nvSpPr>
        <p:spPr>
          <a:xfrm>
            <a:off x="180900" y="200850"/>
            <a:ext cx="8782200" cy="474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4" name="Google Shape;234;p21" title="NGC3783_LagSpec.png"/>
          <p:cNvPicPr preferRelativeResize="0"/>
          <p:nvPr/>
        </p:nvPicPr>
        <p:blipFill rotWithShape="1">
          <a:blip r:embed="rId4">
            <a:alphaModFix/>
          </a:blip>
          <a:srcRect t="5562" r="63514"/>
          <a:stretch/>
        </p:blipFill>
        <p:spPr>
          <a:xfrm>
            <a:off x="4729051" y="838175"/>
            <a:ext cx="3984102" cy="4008101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1"/>
          <p:cNvSpPr txBox="1"/>
          <p:nvPr/>
        </p:nvSpPr>
        <p:spPr>
          <a:xfrm>
            <a:off x="341725" y="975663"/>
            <a:ext cx="4101300" cy="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600"/>
              <a:buChar char="●"/>
            </a:pP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reverberation signal is detected</a:t>
            </a:r>
            <a:endParaRPr sz="16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302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C1130"/>
              </a:buClr>
              <a:buSzPts val="1600"/>
              <a:buFont typeface="Times New Roman"/>
              <a:buChar char="➔"/>
            </a:pPr>
            <a:r>
              <a:rPr lang="en-GB" sz="1600" b="1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Lags increase with wavelength</a:t>
            </a:r>
            <a:r>
              <a:rPr lang="en-GB" sz="16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as expected from X-ray reprocessing</a:t>
            </a:r>
            <a:endParaRPr sz="1600"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6" name="Google Shape;236;p21"/>
          <p:cNvSpPr txBox="1"/>
          <p:nvPr/>
        </p:nvSpPr>
        <p:spPr>
          <a:xfrm>
            <a:off x="4379950" y="2063563"/>
            <a:ext cx="576900" cy="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38761D"/>
              </a:solidFill>
            </a:endParaRPr>
          </a:p>
        </p:txBody>
      </p:sp>
      <p:sp>
        <p:nvSpPr>
          <p:cNvPr id="237" name="Google Shape;237;p21"/>
          <p:cNvSpPr txBox="1"/>
          <p:nvPr/>
        </p:nvSpPr>
        <p:spPr>
          <a:xfrm>
            <a:off x="4379950" y="1275188"/>
            <a:ext cx="576900" cy="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8761D"/>
                </a:solidFill>
              </a:rPr>
              <a:t>✓</a:t>
            </a:r>
            <a:endParaRPr sz="1800" b="1">
              <a:solidFill>
                <a:srgbClr val="38761D"/>
              </a:solidFill>
            </a:endParaRPr>
          </a:p>
        </p:txBody>
      </p:sp>
      <p:sp>
        <p:nvSpPr>
          <p:cNvPr id="238" name="Google Shape;238;p21"/>
          <p:cNvSpPr txBox="1"/>
          <p:nvPr/>
        </p:nvSpPr>
        <p:spPr>
          <a:xfrm>
            <a:off x="7290587" y="402975"/>
            <a:ext cx="4004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862B4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Vieliute et al. in prep.</a:t>
            </a:r>
            <a:endParaRPr sz="1100" b="1">
              <a:solidFill>
                <a:srgbClr val="862B4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9" name="Google Shape;239;p21"/>
          <p:cNvSpPr txBox="1"/>
          <p:nvPr/>
        </p:nvSpPr>
        <p:spPr>
          <a:xfrm>
            <a:off x="222550" y="200850"/>
            <a:ext cx="821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20" b="1">
                <a:solidFill>
                  <a:srgbClr val="2410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Results: Time Delay Spectrum</a:t>
            </a:r>
            <a:endParaRPr sz="3020" b="1">
              <a:solidFill>
                <a:srgbClr val="24103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0" name="Google Shape;240;p21"/>
          <p:cNvSpPr txBox="1"/>
          <p:nvPr/>
        </p:nvSpPr>
        <p:spPr>
          <a:xfrm>
            <a:off x="8433828" y="4634170"/>
            <a:ext cx="6261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7/15</a:t>
            </a:r>
            <a:endParaRPr sz="1000" b="1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994</Words>
  <Application>Microsoft Macintosh PowerPoint</Application>
  <PresentationFormat>On-screen Show (16:9)</PresentationFormat>
  <Paragraphs>221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Times New Roman</vt:lpstr>
      <vt:lpstr>Arial</vt:lpstr>
      <vt:lpstr>Roboto Mono</vt:lpstr>
      <vt:lpstr>Courier New</vt:lpstr>
      <vt:lpstr>Simple Light</vt:lpstr>
      <vt:lpstr>Echo Mapping of Accretion Flows around Supermassive Black Holes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Roberta Vieliute</cp:lastModifiedBy>
  <cp:revision>3</cp:revision>
  <dcterms:modified xsi:type="dcterms:W3CDTF">2026-05-26T08:15:15Z</dcterms:modified>
</cp:coreProperties>
</file>