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autoCompressPictures="0">
  <p:sldMasterIdLst>
    <p:sldMasterId id="2147483648" r:id="rId1"/>
  </p:sldMasterIdLst>
  <p:notesMasterIdLst>
    <p:notesMasterId r:id="rId27"/>
  </p:notesMasterIdLst>
  <p:sldIdLst>
    <p:sldId id="462" r:id="rId2"/>
    <p:sldId id="463" r:id="rId3"/>
    <p:sldId id="474" r:id="rId4"/>
    <p:sldId id="476" r:id="rId5"/>
    <p:sldId id="477" r:id="rId6"/>
    <p:sldId id="258" r:id="rId7"/>
    <p:sldId id="473" r:id="rId8"/>
    <p:sldId id="478" r:id="rId9"/>
    <p:sldId id="260" r:id="rId10"/>
    <p:sldId id="465" r:id="rId11"/>
    <p:sldId id="467" r:id="rId12"/>
    <p:sldId id="469" r:id="rId13"/>
    <p:sldId id="470" r:id="rId14"/>
    <p:sldId id="468" r:id="rId15"/>
    <p:sldId id="471" r:id="rId16"/>
    <p:sldId id="466" r:id="rId17"/>
    <p:sldId id="263" r:id="rId18"/>
    <p:sldId id="266" r:id="rId19"/>
    <p:sldId id="267" r:id="rId20"/>
    <p:sldId id="264" r:id="rId21"/>
    <p:sldId id="271" r:id="rId22"/>
    <p:sldId id="265" r:id="rId23"/>
    <p:sldId id="479" r:id="rId24"/>
    <p:sldId id="268" r:id="rId25"/>
    <p:sldId id="26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00"/>
    <p:restoredTop sz="81688"/>
  </p:normalViewPr>
  <p:slideViewPr>
    <p:cSldViewPr snapToGrid="0">
      <p:cViewPr>
        <p:scale>
          <a:sx n="96" d="100"/>
          <a:sy n="96" d="100"/>
        </p:scale>
        <p:origin x="1344"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CFF412-35D4-064D-BD6C-444A8BC37DBB}" type="datetimeFigureOut">
              <a:rPr lang="en-US" smtClean="0"/>
              <a:t>5/21/26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6DB365-FE40-FD46-A52A-904894DA2D5B}" type="slidenum">
              <a:rPr lang="en-US" smtClean="0"/>
              <a:t>‹#›</a:t>
            </a:fld>
            <a:endParaRPr lang="en-US"/>
          </a:p>
        </p:txBody>
      </p:sp>
    </p:spTree>
    <p:extLst>
      <p:ext uri="{BB962C8B-B14F-4D97-AF65-F5344CB8AC3E}">
        <p14:creationId xmlns:p14="http://schemas.microsoft.com/office/powerpoint/2010/main" val="1109663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Hello everybody, my name is Vito and today I will present the work of my PhD. My </a:t>
            </a:r>
            <a:r>
              <a:rPr lang="en-GB" dirty="0" err="1"/>
              <a:t>phd</a:t>
            </a:r>
            <a:r>
              <a:rPr lang="en-GB" dirty="0"/>
              <a:t> is based in Copenhagen (DARK group) supervised by Marianne Vestergaard. This project is done as an international collaborative effort, and the collaborators are listed in the slide. </a:t>
            </a:r>
            <a:br>
              <a:rPr lang="en-GB" dirty="0"/>
            </a:br>
            <a:r>
              <a:rPr lang="en-GB" dirty="0"/>
              <a:t>TRANSITION: </a:t>
            </a:r>
            <a:br>
              <a:rPr lang="en-GB" dirty="0"/>
            </a:br>
            <a:r>
              <a:rPr lang="en-GB" dirty="0"/>
              <a:t>The goal of the project</a:t>
            </a:r>
          </a:p>
        </p:txBody>
      </p:sp>
      <p:sp>
        <p:nvSpPr>
          <p:cNvPr id="4" name="Slide Number Placeholder 3"/>
          <p:cNvSpPr>
            <a:spLocks noGrp="1"/>
          </p:cNvSpPr>
          <p:nvPr>
            <p:ph type="sldNum" sz="quarter" idx="5"/>
          </p:nvPr>
        </p:nvSpPr>
        <p:spPr/>
        <p:txBody>
          <a:bodyPr/>
          <a:lstStyle/>
          <a:p>
            <a:fld id="{49436F85-577F-4A92-A47F-D540A2BCC821}" type="slidenum">
              <a:rPr lang="en-GB" smtClean="0"/>
              <a:t>2</a:t>
            </a:fld>
            <a:endParaRPr lang="en-GB" dirty="0"/>
          </a:p>
        </p:txBody>
      </p:sp>
    </p:spTree>
    <p:extLst>
      <p:ext uri="{BB962C8B-B14F-4D97-AF65-F5344CB8AC3E}">
        <p14:creationId xmlns:p14="http://schemas.microsoft.com/office/powerpoint/2010/main" val="1331029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model the BLR as a spatially extended population with a range of densities</a:t>
            </a:r>
          </a:p>
        </p:txBody>
      </p:sp>
      <p:sp>
        <p:nvSpPr>
          <p:cNvPr id="4" name="Slide Number Placeholder 3"/>
          <p:cNvSpPr>
            <a:spLocks noGrp="1"/>
          </p:cNvSpPr>
          <p:nvPr>
            <p:ph type="sldNum" sz="quarter" idx="5"/>
          </p:nvPr>
        </p:nvSpPr>
        <p:spPr/>
        <p:txBody>
          <a:bodyPr/>
          <a:lstStyle/>
          <a:p>
            <a:fld id="{CB6DB365-FE40-FD46-A52A-904894DA2D5B}" type="slidenum">
              <a:rPr lang="en-US" smtClean="0"/>
              <a:t>11</a:t>
            </a:fld>
            <a:endParaRPr lang="en-US"/>
          </a:p>
        </p:txBody>
      </p:sp>
    </p:spTree>
    <p:extLst>
      <p:ext uri="{BB962C8B-B14F-4D97-AF65-F5344CB8AC3E}">
        <p14:creationId xmlns:p14="http://schemas.microsoft.com/office/powerpoint/2010/main" val="2885830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cloud reacts to the ionizing radiation and reprocess it into emission lines</a:t>
            </a:r>
          </a:p>
        </p:txBody>
      </p:sp>
      <p:sp>
        <p:nvSpPr>
          <p:cNvPr id="4" name="Slide Number Placeholder 3"/>
          <p:cNvSpPr>
            <a:spLocks noGrp="1"/>
          </p:cNvSpPr>
          <p:nvPr>
            <p:ph type="sldNum" sz="quarter" idx="5"/>
          </p:nvPr>
        </p:nvSpPr>
        <p:spPr/>
        <p:txBody>
          <a:bodyPr/>
          <a:lstStyle/>
          <a:p>
            <a:fld id="{CB6DB365-FE40-FD46-A52A-904894DA2D5B}" type="slidenum">
              <a:rPr lang="en-US" smtClean="0"/>
              <a:t>12</a:t>
            </a:fld>
            <a:endParaRPr lang="en-US"/>
          </a:p>
        </p:txBody>
      </p:sp>
    </p:spTree>
    <p:extLst>
      <p:ext uri="{BB962C8B-B14F-4D97-AF65-F5344CB8AC3E}">
        <p14:creationId xmlns:p14="http://schemas.microsoft.com/office/powerpoint/2010/main" val="3904200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 mentioned before, this ionizing radiation comes from the accreting black hole. If you want to know more about the characteristics of the AGN ionizing continuum…</a:t>
            </a:r>
          </a:p>
        </p:txBody>
      </p:sp>
      <p:sp>
        <p:nvSpPr>
          <p:cNvPr id="4" name="Slide Number Placeholder 3"/>
          <p:cNvSpPr>
            <a:spLocks noGrp="1"/>
          </p:cNvSpPr>
          <p:nvPr>
            <p:ph type="sldNum" sz="quarter" idx="5"/>
          </p:nvPr>
        </p:nvSpPr>
        <p:spPr/>
        <p:txBody>
          <a:bodyPr/>
          <a:lstStyle/>
          <a:p>
            <a:fld id="{CB6DB365-FE40-FD46-A52A-904894DA2D5B}" type="slidenum">
              <a:rPr lang="en-US" smtClean="0"/>
              <a:t>13</a:t>
            </a:fld>
            <a:endParaRPr lang="en-US"/>
          </a:p>
        </p:txBody>
      </p:sp>
    </p:spTree>
    <p:extLst>
      <p:ext uri="{BB962C8B-B14F-4D97-AF65-F5344CB8AC3E}">
        <p14:creationId xmlns:p14="http://schemas.microsoft.com/office/powerpoint/2010/main" val="4189875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check out the talk by Scott Hagen tomorrow. </a:t>
            </a:r>
          </a:p>
        </p:txBody>
      </p:sp>
      <p:sp>
        <p:nvSpPr>
          <p:cNvPr id="4" name="Slide Number Placeholder 3"/>
          <p:cNvSpPr>
            <a:spLocks noGrp="1"/>
          </p:cNvSpPr>
          <p:nvPr>
            <p:ph type="sldNum" sz="quarter" idx="5"/>
          </p:nvPr>
        </p:nvSpPr>
        <p:spPr/>
        <p:txBody>
          <a:bodyPr/>
          <a:lstStyle/>
          <a:p>
            <a:fld id="{CB6DB365-FE40-FD46-A52A-904894DA2D5B}" type="slidenum">
              <a:rPr lang="en-US" smtClean="0"/>
              <a:t>14</a:t>
            </a:fld>
            <a:endParaRPr lang="en-US"/>
          </a:p>
        </p:txBody>
      </p:sp>
    </p:spTree>
    <p:extLst>
      <p:ext uri="{BB962C8B-B14F-4D97-AF65-F5344CB8AC3E}">
        <p14:creationId xmlns:p14="http://schemas.microsoft.com/office/powerpoint/2010/main" val="2836012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nela Text" pitchFamily="2" charset="0"/>
              </a:rPr>
              <a:t>Cloud response to the ionizing radiation is evaluated using CLOUDY photoionization code for a grid of parameters</a:t>
            </a:r>
          </a:p>
        </p:txBody>
      </p:sp>
      <p:sp>
        <p:nvSpPr>
          <p:cNvPr id="4" name="Slide Number Placeholder 3"/>
          <p:cNvSpPr>
            <a:spLocks noGrp="1"/>
          </p:cNvSpPr>
          <p:nvPr>
            <p:ph type="sldNum" sz="quarter" idx="5"/>
          </p:nvPr>
        </p:nvSpPr>
        <p:spPr/>
        <p:txBody>
          <a:bodyPr/>
          <a:lstStyle/>
          <a:p>
            <a:fld id="{CB6DB365-FE40-FD46-A52A-904894DA2D5B}" type="slidenum">
              <a:rPr lang="en-US" smtClean="0"/>
              <a:t>15</a:t>
            </a:fld>
            <a:endParaRPr lang="en-US"/>
          </a:p>
        </p:txBody>
      </p:sp>
    </p:spTree>
    <p:extLst>
      <p:ext uri="{BB962C8B-B14F-4D97-AF65-F5344CB8AC3E}">
        <p14:creationId xmlns:p14="http://schemas.microsoft.com/office/powerpoint/2010/main" val="2382824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example of the grid which shows the reprocessing efficiency of the continuum into the H Beta line. </a:t>
            </a:r>
            <a:br>
              <a:rPr lang="en-US" dirty="0"/>
            </a:br>
            <a:r>
              <a:rPr lang="en-US" dirty="0"/>
              <a:t>Each of the points in this figure represents a cloud of certain parameters</a:t>
            </a:r>
          </a:p>
          <a:p>
            <a:r>
              <a:rPr lang="en-US" dirty="0"/>
              <a:t>The grid of parameters is </a:t>
            </a:r>
            <a:r>
              <a:rPr lang="en-US" dirty="0">
                <a:latin typeface="Canela Text" pitchFamily="2" charset="0"/>
              </a:rPr>
              <a:t>density and incident photon flux, while the height of this plot shows the EW, which is a measure of reprocessing efficiency. </a:t>
            </a:r>
          </a:p>
          <a:p>
            <a:r>
              <a:rPr lang="en-US" dirty="0">
                <a:latin typeface="Canela Text" pitchFamily="2" charset="0"/>
              </a:rPr>
              <a:t>Incident photon flux can be thought of as the distance of the cloud to the source – the closer the cloud is to the source, the more photons are hitting the face of the cloud</a:t>
            </a:r>
            <a:endParaRPr lang="en-US" dirty="0"/>
          </a:p>
        </p:txBody>
      </p:sp>
      <p:sp>
        <p:nvSpPr>
          <p:cNvPr id="4" name="Slide Number Placeholder 3"/>
          <p:cNvSpPr>
            <a:spLocks noGrp="1"/>
          </p:cNvSpPr>
          <p:nvPr>
            <p:ph type="sldNum" sz="quarter" idx="5"/>
          </p:nvPr>
        </p:nvSpPr>
        <p:spPr/>
        <p:txBody>
          <a:bodyPr/>
          <a:lstStyle/>
          <a:p>
            <a:fld id="{CB6DB365-FE40-FD46-A52A-904894DA2D5B}" type="slidenum">
              <a:rPr lang="en-US" smtClean="0"/>
              <a:t>16</a:t>
            </a:fld>
            <a:endParaRPr lang="en-US"/>
          </a:p>
        </p:txBody>
      </p:sp>
    </p:spTree>
    <p:extLst>
      <p:ext uri="{BB962C8B-B14F-4D97-AF65-F5344CB8AC3E}">
        <p14:creationId xmlns:p14="http://schemas.microsoft.com/office/powerpoint/2010/main" val="703546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grids are then created for for all the measured emission line light curves. </a:t>
            </a:r>
            <a:br>
              <a:rPr lang="en-US" dirty="0"/>
            </a:br>
            <a:r>
              <a:rPr lang="en-US" dirty="0"/>
              <a:t>The goal is to use the clouds from the grids and find a spatial configuration which produces the observed light curves.</a:t>
            </a:r>
            <a:br>
              <a:rPr lang="en-US" dirty="0"/>
            </a:br>
            <a:endParaRPr lang="en-US" dirty="0"/>
          </a:p>
        </p:txBody>
      </p:sp>
      <p:sp>
        <p:nvSpPr>
          <p:cNvPr id="4" name="Slide Number Placeholder 3"/>
          <p:cNvSpPr>
            <a:spLocks noGrp="1"/>
          </p:cNvSpPr>
          <p:nvPr>
            <p:ph type="sldNum" sz="quarter" idx="5"/>
          </p:nvPr>
        </p:nvSpPr>
        <p:spPr/>
        <p:txBody>
          <a:bodyPr/>
          <a:lstStyle/>
          <a:p>
            <a:fld id="{CB6DB365-FE40-FD46-A52A-904894DA2D5B}" type="slidenum">
              <a:rPr lang="en-US" smtClean="0"/>
              <a:t>17</a:t>
            </a:fld>
            <a:endParaRPr lang="en-US"/>
          </a:p>
        </p:txBody>
      </p:sp>
    </p:spTree>
    <p:extLst>
      <p:ext uri="{BB962C8B-B14F-4D97-AF65-F5344CB8AC3E}">
        <p14:creationId xmlns:p14="http://schemas.microsoft.com/office/powerpoint/2010/main" val="3563244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recipe on how this can be done goes as follows:</a:t>
            </a:r>
            <a:br>
              <a:rPr lang="en-US" dirty="0"/>
            </a:br>
            <a:r>
              <a:rPr lang="en-US" dirty="0"/>
              <a:t>1. Distribute clouds in space using 2D spherical coordinate system</a:t>
            </a:r>
          </a:p>
        </p:txBody>
      </p:sp>
      <p:sp>
        <p:nvSpPr>
          <p:cNvPr id="4" name="Slide Number Placeholder 3"/>
          <p:cNvSpPr>
            <a:spLocks noGrp="1"/>
          </p:cNvSpPr>
          <p:nvPr>
            <p:ph type="sldNum" sz="quarter" idx="5"/>
          </p:nvPr>
        </p:nvSpPr>
        <p:spPr/>
        <p:txBody>
          <a:bodyPr/>
          <a:lstStyle/>
          <a:p>
            <a:fld id="{CB6DB365-FE40-FD46-A52A-904894DA2D5B}" type="slidenum">
              <a:rPr lang="en-US" smtClean="0"/>
              <a:t>18</a:t>
            </a:fld>
            <a:endParaRPr lang="en-US"/>
          </a:p>
        </p:txBody>
      </p:sp>
    </p:spTree>
    <p:extLst>
      <p:ext uri="{BB962C8B-B14F-4D97-AF65-F5344CB8AC3E}">
        <p14:creationId xmlns:p14="http://schemas.microsoft.com/office/powerpoint/2010/main" val="84591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Evaluate the cloud response to the continuum variations based on CLOUDY grids</a:t>
            </a:r>
          </a:p>
        </p:txBody>
      </p:sp>
      <p:sp>
        <p:nvSpPr>
          <p:cNvPr id="4" name="Slide Number Placeholder 3"/>
          <p:cNvSpPr>
            <a:spLocks noGrp="1"/>
          </p:cNvSpPr>
          <p:nvPr>
            <p:ph type="sldNum" sz="quarter" idx="5"/>
          </p:nvPr>
        </p:nvSpPr>
        <p:spPr/>
        <p:txBody>
          <a:bodyPr/>
          <a:lstStyle/>
          <a:p>
            <a:fld id="{CB6DB365-FE40-FD46-A52A-904894DA2D5B}" type="slidenum">
              <a:rPr lang="en-US" smtClean="0"/>
              <a:t>19</a:t>
            </a:fld>
            <a:endParaRPr lang="en-US"/>
          </a:p>
        </p:txBody>
      </p:sp>
    </p:spTree>
    <p:extLst>
      <p:ext uri="{BB962C8B-B14F-4D97-AF65-F5344CB8AC3E}">
        <p14:creationId xmlns:p14="http://schemas.microsoft.com/office/powerpoint/2010/main" val="4114235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Compare with observed light curves </a:t>
            </a:r>
            <a:br>
              <a:rPr lang="en-US" dirty="0"/>
            </a:br>
            <a:r>
              <a:rPr lang="en-US" dirty="0"/>
              <a:t>4. Iterate until minimum chi2 and regularization are achieved</a:t>
            </a:r>
          </a:p>
          <a:p>
            <a:r>
              <a:rPr lang="en-US" dirty="0"/>
              <a:t>The regularization is achieved by using the Maximum Entropy Method, and please ask me about it if you are interested in inverse modeling.</a:t>
            </a:r>
          </a:p>
        </p:txBody>
      </p:sp>
      <p:sp>
        <p:nvSpPr>
          <p:cNvPr id="4" name="Slide Number Placeholder 3"/>
          <p:cNvSpPr>
            <a:spLocks noGrp="1"/>
          </p:cNvSpPr>
          <p:nvPr>
            <p:ph type="sldNum" sz="quarter" idx="5"/>
          </p:nvPr>
        </p:nvSpPr>
        <p:spPr/>
        <p:txBody>
          <a:bodyPr/>
          <a:lstStyle/>
          <a:p>
            <a:fld id="{CB6DB365-FE40-FD46-A52A-904894DA2D5B}" type="slidenum">
              <a:rPr lang="en-US" smtClean="0"/>
              <a:t>20</a:t>
            </a:fld>
            <a:endParaRPr lang="en-US"/>
          </a:p>
        </p:txBody>
      </p:sp>
    </p:spTree>
    <p:extLst>
      <p:ext uri="{BB962C8B-B14F-4D97-AF65-F5344CB8AC3E}">
        <p14:creationId xmlns:p14="http://schemas.microsoft.com/office/powerpoint/2010/main" val="3799666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most of you are aware of, some galaxies have a very bright center which we call the Active Galactic Nuclei. This center has never been resolved with direct imaging, but that doesn’t mean we don’t have an idea of what is going on there </a:t>
            </a:r>
          </a:p>
        </p:txBody>
      </p:sp>
      <p:sp>
        <p:nvSpPr>
          <p:cNvPr id="4" name="Slide Number Placeholder 3"/>
          <p:cNvSpPr>
            <a:spLocks noGrp="1"/>
          </p:cNvSpPr>
          <p:nvPr>
            <p:ph type="sldNum" sz="quarter" idx="5"/>
          </p:nvPr>
        </p:nvSpPr>
        <p:spPr/>
        <p:txBody>
          <a:bodyPr/>
          <a:lstStyle/>
          <a:p>
            <a:fld id="{CB6DB365-FE40-FD46-A52A-904894DA2D5B}" type="slidenum">
              <a:rPr lang="en-US" smtClean="0"/>
              <a:t>3</a:t>
            </a:fld>
            <a:endParaRPr lang="en-US"/>
          </a:p>
        </p:txBody>
      </p:sp>
    </p:spTree>
    <p:extLst>
      <p:ext uri="{BB962C8B-B14F-4D97-AF65-F5344CB8AC3E}">
        <p14:creationId xmlns:p14="http://schemas.microsoft.com/office/powerpoint/2010/main" val="38853793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right you can see the recovered geometry, and on the left you see how do the modeled emission line light curves compare to the data</a:t>
            </a:r>
          </a:p>
        </p:txBody>
      </p:sp>
      <p:sp>
        <p:nvSpPr>
          <p:cNvPr id="4" name="Slide Number Placeholder 3"/>
          <p:cNvSpPr>
            <a:spLocks noGrp="1"/>
          </p:cNvSpPr>
          <p:nvPr>
            <p:ph type="sldNum" sz="quarter" idx="5"/>
          </p:nvPr>
        </p:nvSpPr>
        <p:spPr/>
        <p:txBody>
          <a:bodyPr/>
          <a:lstStyle/>
          <a:p>
            <a:fld id="{CB6DB365-FE40-FD46-A52A-904894DA2D5B}" type="slidenum">
              <a:rPr lang="en-US" smtClean="0"/>
              <a:t>21</a:t>
            </a:fld>
            <a:endParaRPr lang="en-US"/>
          </a:p>
        </p:txBody>
      </p:sp>
    </p:spTree>
    <p:extLst>
      <p:ext uri="{BB962C8B-B14F-4D97-AF65-F5344CB8AC3E}">
        <p14:creationId xmlns:p14="http://schemas.microsoft.com/office/powerpoint/2010/main" val="35728342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another representation of the BLR, where I show the geometry from two sides: the perspective from the observer, and a view from the side. </a:t>
            </a:r>
            <a:br>
              <a:rPr lang="en-US" dirty="0"/>
            </a:br>
            <a:r>
              <a:rPr lang="en-US" dirty="0"/>
              <a:t>Spatial distribution of the clouds is a combination of the filled sphere, thick disk and an extended ring.</a:t>
            </a:r>
          </a:p>
        </p:txBody>
      </p:sp>
      <p:sp>
        <p:nvSpPr>
          <p:cNvPr id="4" name="Slide Number Placeholder 3"/>
          <p:cNvSpPr>
            <a:spLocks noGrp="1"/>
          </p:cNvSpPr>
          <p:nvPr>
            <p:ph type="sldNum" sz="quarter" idx="5"/>
          </p:nvPr>
        </p:nvSpPr>
        <p:spPr/>
        <p:txBody>
          <a:bodyPr/>
          <a:lstStyle/>
          <a:p>
            <a:fld id="{CB6DB365-FE40-FD46-A52A-904894DA2D5B}" type="slidenum">
              <a:rPr lang="en-US" smtClean="0"/>
              <a:t>22</a:t>
            </a:fld>
            <a:endParaRPr lang="en-US"/>
          </a:p>
        </p:txBody>
      </p:sp>
    </p:spTree>
    <p:extLst>
      <p:ext uri="{BB962C8B-B14F-4D97-AF65-F5344CB8AC3E}">
        <p14:creationId xmlns:p14="http://schemas.microsoft.com/office/powerpoint/2010/main" val="2271841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surprising result is that out of the whole considered range of densities, the recovered solution favors densities of 10^11 per cubic centimeter. I believe this is because on average, this is the density where the gas is mostly efficient in reprocessing continuum for the considered emission lines.  </a:t>
            </a:r>
          </a:p>
        </p:txBody>
      </p:sp>
      <p:sp>
        <p:nvSpPr>
          <p:cNvPr id="4" name="Slide Number Placeholder 3"/>
          <p:cNvSpPr>
            <a:spLocks noGrp="1"/>
          </p:cNvSpPr>
          <p:nvPr>
            <p:ph type="sldNum" sz="quarter" idx="5"/>
          </p:nvPr>
        </p:nvSpPr>
        <p:spPr/>
        <p:txBody>
          <a:bodyPr/>
          <a:lstStyle/>
          <a:p>
            <a:fld id="{CB6DB365-FE40-FD46-A52A-904894DA2D5B}" type="slidenum">
              <a:rPr lang="en-US" smtClean="0"/>
              <a:t>23</a:t>
            </a:fld>
            <a:endParaRPr lang="en-US"/>
          </a:p>
        </p:txBody>
      </p:sp>
    </p:spTree>
    <p:extLst>
      <p:ext uri="{BB962C8B-B14F-4D97-AF65-F5344CB8AC3E}">
        <p14:creationId xmlns:p14="http://schemas.microsoft.com/office/powerpoint/2010/main" val="39620002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475F9-DB16-2802-9653-A243BF1F63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376E64-AC71-BE9A-9F02-2A9CC0B82C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8D3095-8EFD-84B7-EA04-D0135E1FD842}"/>
              </a:ext>
            </a:extLst>
          </p:cNvPr>
          <p:cNvSpPr>
            <a:spLocks noGrp="1"/>
          </p:cNvSpPr>
          <p:nvPr>
            <p:ph type="body" idx="1"/>
          </p:nvPr>
        </p:nvSpPr>
        <p:spPr/>
        <p:txBody>
          <a:bodyPr/>
          <a:lstStyle/>
          <a:p>
            <a:r>
              <a:rPr lang="en-US" dirty="0"/>
              <a:t>Another cool thing that we can do is pinpoint where exactly does the emission from of each line comes from and this is shown on the plot on the left. Most of the observed emission comes from the clouds that are “reflecting” back towards the source. This is because the clouds that are facing the observer are more optically thick , so they  re-absorb the </a:t>
            </a:r>
            <a:r>
              <a:rPr lang="en-US" dirty="0" err="1"/>
              <a:t>emissionn</a:t>
            </a:r>
            <a:endParaRPr lang="en-US" dirty="0"/>
          </a:p>
        </p:txBody>
      </p:sp>
      <p:sp>
        <p:nvSpPr>
          <p:cNvPr id="4" name="Slide Number Placeholder 3">
            <a:extLst>
              <a:ext uri="{FF2B5EF4-FFF2-40B4-BE49-F238E27FC236}">
                <a16:creationId xmlns:a16="http://schemas.microsoft.com/office/drawing/2014/main" id="{F744EBDF-D3AD-A7F0-042E-0B325A075FE9}"/>
              </a:ext>
            </a:extLst>
          </p:cNvPr>
          <p:cNvSpPr>
            <a:spLocks noGrp="1"/>
          </p:cNvSpPr>
          <p:nvPr>
            <p:ph type="sldNum" sz="quarter" idx="5"/>
          </p:nvPr>
        </p:nvSpPr>
        <p:spPr/>
        <p:txBody>
          <a:bodyPr/>
          <a:lstStyle/>
          <a:p>
            <a:fld id="{CB6DB365-FE40-FD46-A52A-904894DA2D5B}" type="slidenum">
              <a:rPr lang="en-US" smtClean="0"/>
              <a:t>24</a:t>
            </a:fld>
            <a:endParaRPr lang="en-US"/>
          </a:p>
        </p:txBody>
      </p:sp>
    </p:spTree>
    <p:extLst>
      <p:ext uri="{BB962C8B-B14F-4D97-AF65-F5344CB8AC3E}">
        <p14:creationId xmlns:p14="http://schemas.microsoft.com/office/powerpoint/2010/main" val="26857810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end I would like recap this talk and say that it is possible to infer geometry of the BLR using the photoionization models.</a:t>
            </a:r>
          </a:p>
          <a:p>
            <a:endParaRPr lang="en-US" dirty="0"/>
          </a:p>
          <a:p>
            <a:r>
              <a:rPr lang="en-US" dirty="0"/>
              <a:t>The biggest limitation of this method is that we are currently only able to resolve the 2D. Resolving the full 3D geometry requires would require adding the velocity information which would take into account the changes in line profile. </a:t>
            </a:r>
          </a:p>
          <a:p>
            <a:endParaRPr lang="en-US" dirty="0"/>
          </a:p>
          <a:p>
            <a:r>
              <a:rPr lang="en-US" dirty="0"/>
              <a:t>Thank you all for your attention, and please ask questions. If not now then around coffee or drinks </a:t>
            </a:r>
            <a:r>
              <a:rPr lang="en-US" dirty="0">
                <a:sym typeface="Wingdings" pitchFamily="2" charset="2"/>
              </a:rPr>
              <a:t></a:t>
            </a:r>
            <a:endParaRPr lang="en-US" dirty="0"/>
          </a:p>
        </p:txBody>
      </p:sp>
      <p:sp>
        <p:nvSpPr>
          <p:cNvPr id="4" name="Slide Number Placeholder 3"/>
          <p:cNvSpPr>
            <a:spLocks noGrp="1"/>
          </p:cNvSpPr>
          <p:nvPr>
            <p:ph type="sldNum" sz="quarter" idx="5"/>
          </p:nvPr>
        </p:nvSpPr>
        <p:spPr/>
        <p:txBody>
          <a:bodyPr/>
          <a:lstStyle/>
          <a:p>
            <a:fld id="{CB6DB365-FE40-FD46-A52A-904894DA2D5B}" type="slidenum">
              <a:rPr lang="en-US" smtClean="0"/>
              <a:t>25</a:t>
            </a:fld>
            <a:endParaRPr lang="en-US"/>
          </a:p>
        </p:txBody>
      </p:sp>
    </p:spTree>
    <p:extLst>
      <p:ext uri="{BB962C8B-B14F-4D97-AF65-F5344CB8AC3E}">
        <p14:creationId xmlns:p14="http://schemas.microsoft.com/office/powerpoint/2010/main" val="2215673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AGN produces ionizing radiation powered by accreting disk around a SMBH. When this radiation reaches the diffuse gas, it ionizes  and subsequent recombination produces emission lines. Diffuse gas are affected by the gravity of the SMBH, which makes them travel very fast. This makes the observed emission lines broad, due to the Doppler effect. That’s why these gas clouds are collectively called the BROAD LINE REGION. </a:t>
            </a:r>
          </a:p>
        </p:txBody>
      </p:sp>
      <p:sp>
        <p:nvSpPr>
          <p:cNvPr id="4" name="Slide Number Placeholder 3"/>
          <p:cNvSpPr>
            <a:spLocks noGrp="1"/>
          </p:cNvSpPr>
          <p:nvPr>
            <p:ph type="sldNum" sz="quarter" idx="5"/>
          </p:nvPr>
        </p:nvSpPr>
        <p:spPr/>
        <p:txBody>
          <a:bodyPr/>
          <a:lstStyle/>
          <a:p>
            <a:fld id="{CB6DB365-FE40-FD46-A52A-904894DA2D5B}" type="slidenum">
              <a:rPr lang="en-US" smtClean="0"/>
              <a:t>4</a:t>
            </a:fld>
            <a:endParaRPr lang="en-US"/>
          </a:p>
        </p:txBody>
      </p:sp>
    </p:spTree>
    <p:extLst>
      <p:ext uri="{BB962C8B-B14F-4D97-AF65-F5344CB8AC3E}">
        <p14:creationId xmlns:p14="http://schemas.microsoft.com/office/powerpoint/2010/main" val="4130218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example of the UV spectra of the NGC5548 AGN collected in 1991 with the IUE space telescope. It shows the combination of the continuum (shown in blue) and emission line (in orange). Measuring the continuum strength tells you something about the disk and measuring emission line strength tells you something about the gas in the Broad Line Region. </a:t>
            </a:r>
          </a:p>
        </p:txBody>
      </p:sp>
      <p:sp>
        <p:nvSpPr>
          <p:cNvPr id="4" name="Slide Number Placeholder 3"/>
          <p:cNvSpPr>
            <a:spLocks noGrp="1"/>
          </p:cNvSpPr>
          <p:nvPr>
            <p:ph type="sldNum" sz="quarter" idx="5"/>
          </p:nvPr>
        </p:nvSpPr>
        <p:spPr/>
        <p:txBody>
          <a:bodyPr/>
          <a:lstStyle/>
          <a:p>
            <a:fld id="{CB6DB365-FE40-FD46-A52A-904894DA2D5B}" type="slidenum">
              <a:rPr lang="en-US" smtClean="0"/>
              <a:t>5</a:t>
            </a:fld>
            <a:endParaRPr lang="en-US"/>
          </a:p>
        </p:txBody>
      </p:sp>
    </p:spTree>
    <p:extLst>
      <p:ext uri="{BB962C8B-B14F-4D97-AF65-F5344CB8AC3E}">
        <p14:creationId xmlns:p14="http://schemas.microsoft.com/office/powerpoint/2010/main" val="1174888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learn more about the extraction process, please go check out the poster by Liam, who did a fantastic job in creating an automatic pipeline which identifies and extracts the emission line and continuum strengths</a:t>
            </a:r>
          </a:p>
        </p:txBody>
      </p:sp>
      <p:sp>
        <p:nvSpPr>
          <p:cNvPr id="4" name="Slide Number Placeholder 3"/>
          <p:cNvSpPr>
            <a:spLocks noGrp="1"/>
          </p:cNvSpPr>
          <p:nvPr>
            <p:ph type="sldNum" sz="quarter" idx="5"/>
          </p:nvPr>
        </p:nvSpPr>
        <p:spPr/>
        <p:txBody>
          <a:bodyPr/>
          <a:lstStyle/>
          <a:p>
            <a:fld id="{CB6DB365-FE40-FD46-A52A-904894DA2D5B}" type="slidenum">
              <a:rPr lang="en-US" smtClean="0"/>
              <a:t>6</a:t>
            </a:fld>
            <a:endParaRPr lang="en-US"/>
          </a:p>
        </p:txBody>
      </p:sp>
    </p:spTree>
    <p:extLst>
      <p:ext uri="{BB962C8B-B14F-4D97-AF65-F5344CB8AC3E}">
        <p14:creationId xmlns:p14="http://schemas.microsoft.com/office/powerpoint/2010/main" val="1496354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we know how to measure emission line and the continuum strength, we can measure how do they vary through time</a:t>
            </a:r>
          </a:p>
        </p:txBody>
      </p:sp>
      <p:sp>
        <p:nvSpPr>
          <p:cNvPr id="4" name="Slide Number Placeholder 3"/>
          <p:cNvSpPr>
            <a:spLocks noGrp="1"/>
          </p:cNvSpPr>
          <p:nvPr>
            <p:ph type="sldNum" sz="quarter" idx="5"/>
          </p:nvPr>
        </p:nvSpPr>
        <p:spPr/>
        <p:txBody>
          <a:bodyPr/>
          <a:lstStyle/>
          <a:p>
            <a:fld id="{CB6DB365-FE40-FD46-A52A-904894DA2D5B}" type="slidenum">
              <a:rPr lang="en-US" smtClean="0"/>
              <a:t>7</a:t>
            </a:fld>
            <a:endParaRPr lang="en-US"/>
          </a:p>
        </p:txBody>
      </p:sp>
    </p:spTree>
    <p:extLst>
      <p:ext uri="{BB962C8B-B14F-4D97-AF65-F5344CB8AC3E}">
        <p14:creationId xmlns:p14="http://schemas.microsoft.com/office/powerpoint/2010/main" val="823644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interesting pattern appears on the light curves:</a:t>
            </a:r>
          </a:p>
        </p:txBody>
      </p:sp>
      <p:sp>
        <p:nvSpPr>
          <p:cNvPr id="4" name="Slide Number Placeholder 3"/>
          <p:cNvSpPr>
            <a:spLocks noGrp="1"/>
          </p:cNvSpPr>
          <p:nvPr>
            <p:ph type="sldNum" sz="quarter" idx="5"/>
          </p:nvPr>
        </p:nvSpPr>
        <p:spPr/>
        <p:txBody>
          <a:bodyPr/>
          <a:lstStyle/>
          <a:p>
            <a:fld id="{CB6DB365-FE40-FD46-A52A-904894DA2D5B}" type="slidenum">
              <a:rPr lang="en-US" smtClean="0"/>
              <a:t>8</a:t>
            </a:fld>
            <a:endParaRPr lang="en-US"/>
          </a:p>
        </p:txBody>
      </p:sp>
    </p:spTree>
    <p:extLst>
      <p:ext uri="{BB962C8B-B14F-4D97-AF65-F5344CB8AC3E}">
        <p14:creationId xmlns:p14="http://schemas.microsoft.com/office/powerpoint/2010/main" val="4113352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solidFill>
                  <a:srgbClr val="000000"/>
                </a:solidFill>
                <a:latin typeface="Canela Text" pitchFamily="2" charset="0"/>
              </a:rPr>
              <a:t>Emission</a:t>
            </a:r>
            <a:r>
              <a:rPr lang="en-US" dirty="0">
                <a:solidFill>
                  <a:srgbClr val="000000"/>
                </a:solidFill>
                <a:latin typeface="Canela Text" pitchFamily="2" charset="0"/>
              </a:rPr>
              <a:t> </a:t>
            </a:r>
            <a:r>
              <a:rPr lang="en-US" i="1" dirty="0">
                <a:solidFill>
                  <a:srgbClr val="000000"/>
                </a:solidFill>
                <a:latin typeface="Canela Text" pitchFamily="2" charset="0"/>
              </a:rPr>
              <a:t>line</a:t>
            </a:r>
            <a:r>
              <a:rPr lang="en-US" dirty="0">
                <a:solidFill>
                  <a:srgbClr val="000000"/>
                </a:solidFill>
                <a:latin typeface="Canela Text" pitchFamily="2" charset="0"/>
              </a:rPr>
              <a:t> light curves are smeared and time-shifted (echoed) </a:t>
            </a:r>
            <a:r>
              <a:rPr lang="en-US" b="0" dirty="0">
                <a:solidFill>
                  <a:srgbClr val="000000"/>
                </a:solidFill>
                <a:latin typeface="Canela Text" pitchFamily="2" charset="0"/>
              </a:rPr>
              <a:t>continuum</a:t>
            </a:r>
            <a:r>
              <a:rPr lang="en-US" b="1" dirty="0">
                <a:solidFill>
                  <a:srgbClr val="000000"/>
                </a:solidFill>
                <a:latin typeface="Canela Text" pitchFamily="2" charset="0"/>
              </a:rPr>
              <a:t>. </a:t>
            </a:r>
            <a:br>
              <a:rPr lang="en-US" b="1" dirty="0">
                <a:solidFill>
                  <a:srgbClr val="000000"/>
                </a:solidFill>
                <a:latin typeface="Canela Text" pitchFamily="2" charset="0"/>
              </a:rPr>
            </a:br>
            <a:r>
              <a:rPr lang="en-US" b="0" dirty="0">
                <a:solidFill>
                  <a:srgbClr val="000000"/>
                </a:solidFill>
                <a:latin typeface="Canela Text" pitchFamily="2" charset="0"/>
              </a:rPr>
              <a:t>This is because it takes time for the radiation from the disk to reach the BLR. </a:t>
            </a:r>
          </a:p>
          <a:p>
            <a:r>
              <a:rPr lang="en-US" b="0" dirty="0">
                <a:solidFill>
                  <a:srgbClr val="000000"/>
                </a:solidFill>
                <a:latin typeface="Canela Text" pitchFamily="2" charset="0"/>
              </a:rPr>
              <a:t>The time lag in the oscillations encodes the geometry of the BLR. </a:t>
            </a:r>
            <a:br>
              <a:rPr lang="en-US" b="0" dirty="0">
                <a:solidFill>
                  <a:srgbClr val="000000"/>
                </a:solidFill>
                <a:latin typeface="Canela Text" pitchFamily="2" charset="0"/>
              </a:rPr>
            </a:br>
            <a:r>
              <a:rPr lang="en-US" b="0" dirty="0">
                <a:solidFill>
                  <a:srgbClr val="000000"/>
                </a:solidFill>
                <a:latin typeface="Canela Text" pitchFamily="2" charset="0"/>
              </a:rPr>
              <a:t>The goal of Reverberation mapping is to infer the geometry and the physical state of the BLR. </a:t>
            </a:r>
            <a:endParaRPr lang="en-US" b="1" dirty="0">
              <a:solidFill>
                <a:srgbClr val="000000"/>
              </a:solidFill>
              <a:latin typeface="Canela Text" pitchFamily="2" charset="0"/>
            </a:endParaRPr>
          </a:p>
        </p:txBody>
      </p:sp>
      <p:sp>
        <p:nvSpPr>
          <p:cNvPr id="4" name="Slide Number Placeholder 3"/>
          <p:cNvSpPr>
            <a:spLocks noGrp="1"/>
          </p:cNvSpPr>
          <p:nvPr>
            <p:ph type="sldNum" sz="quarter" idx="5"/>
          </p:nvPr>
        </p:nvSpPr>
        <p:spPr/>
        <p:txBody>
          <a:bodyPr/>
          <a:lstStyle/>
          <a:p>
            <a:fld id="{CB6DB365-FE40-FD46-A52A-904894DA2D5B}" type="slidenum">
              <a:rPr lang="en-US" smtClean="0"/>
              <a:t>9</a:t>
            </a:fld>
            <a:endParaRPr lang="en-US"/>
          </a:p>
        </p:txBody>
      </p:sp>
    </p:spTree>
    <p:extLst>
      <p:ext uri="{BB962C8B-B14F-4D97-AF65-F5344CB8AC3E}">
        <p14:creationId xmlns:p14="http://schemas.microsoft.com/office/powerpoint/2010/main" val="2310771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way I think about reverberation mapping method is through an analogy. Imagine you are standing in front of the church, and through the open door you hear the choir sing. The sound you hear will be a combination of the choir, but also you hear the echo (reverb) coming from the walls of the church. </a:t>
            </a:r>
            <a:br>
              <a:rPr lang="en-US" dirty="0"/>
            </a:br>
            <a:r>
              <a:rPr lang="en-US" dirty="0"/>
              <a:t>Reverberation mapping is like trying to figure out the blueprint of the church based on the echo of of the choir. In this context, the choir is the continuum and the BLR is church walls.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Reality is more complicated than the analogy I just mentioned. The BLR does not just reflect the light like a mirror: it absorbs radiation and reprocesses it into emission lines. That’s why it is important to consider photoionization processes to accurately model the BLR.</a:t>
            </a:r>
          </a:p>
          <a:p>
            <a:br>
              <a:rPr lang="en-US" dirty="0"/>
            </a:br>
            <a:endParaRPr lang="en-US" dirty="0"/>
          </a:p>
        </p:txBody>
      </p:sp>
      <p:sp>
        <p:nvSpPr>
          <p:cNvPr id="4" name="Slide Number Placeholder 3"/>
          <p:cNvSpPr>
            <a:spLocks noGrp="1"/>
          </p:cNvSpPr>
          <p:nvPr>
            <p:ph type="sldNum" sz="quarter" idx="5"/>
          </p:nvPr>
        </p:nvSpPr>
        <p:spPr/>
        <p:txBody>
          <a:bodyPr/>
          <a:lstStyle/>
          <a:p>
            <a:fld id="{CB6DB365-FE40-FD46-A52A-904894DA2D5B}" type="slidenum">
              <a:rPr lang="en-US" smtClean="0"/>
              <a:t>10</a:t>
            </a:fld>
            <a:endParaRPr lang="en-US"/>
          </a:p>
        </p:txBody>
      </p:sp>
    </p:spTree>
    <p:extLst>
      <p:ext uri="{BB962C8B-B14F-4D97-AF65-F5344CB8AC3E}">
        <p14:creationId xmlns:p14="http://schemas.microsoft.com/office/powerpoint/2010/main" val="173616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D3EC5-AA51-4D39-CE39-A6321A1FA7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3764F9C-E54D-AEC5-5722-5F174729F6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E3C09E1-0DEA-0D2B-5213-F4D1B719B712}"/>
              </a:ext>
            </a:extLst>
          </p:cNvPr>
          <p:cNvSpPr>
            <a:spLocks noGrp="1"/>
          </p:cNvSpPr>
          <p:nvPr>
            <p:ph type="dt" sz="half" idx="10"/>
          </p:nvPr>
        </p:nvSpPr>
        <p:spPr/>
        <p:txBody>
          <a:bodyPr/>
          <a:lstStyle/>
          <a:p>
            <a:fld id="{A2BA64B6-CD7C-974F-A644-97E9ADBE213B}" type="datetime1">
              <a:rPr lang="en-US" smtClean="0"/>
              <a:t>5/21/26</a:t>
            </a:fld>
            <a:endParaRPr lang="en-US"/>
          </a:p>
        </p:txBody>
      </p:sp>
      <p:sp>
        <p:nvSpPr>
          <p:cNvPr id="5" name="Footer Placeholder 4">
            <a:extLst>
              <a:ext uri="{FF2B5EF4-FFF2-40B4-BE49-F238E27FC236}">
                <a16:creationId xmlns:a16="http://schemas.microsoft.com/office/drawing/2014/main" id="{95CCB49C-0744-82BE-9EE4-485AC589BB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F7D210-5AED-202F-D2DC-8129E34910EE}"/>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2156002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113B6-11F0-0EFF-4E03-F50EAA34CA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6094C51-76CA-036B-5C4A-5652061D80E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D84967-C2D4-EA69-2261-DC416396B0B4}"/>
              </a:ext>
            </a:extLst>
          </p:cNvPr>
          <p:cNvSpPr>
            <a:spLocks noGrp="1"/>
          </p:cNvSpPr>
          <p:nvPr>
            <p:ph type="dt" sz="half" idx="10"/>
          </p:nvPr>
        </p:nvSpPr>
        <p:spPr/>
        <p:txBody>
          <a:bodyPr/>
          <a:lstStyle/>
          <a:p>
            <a:fld id="{7BCBF165-024E-8140-8F5F-7B596F8B5AF2}" type="datetime1">
              <a:rPr lang="en-US" smtClean="0"/>
              <a:t>5/21/26</a:t>
            </a:fld>
            <a:endParaRPr lang="en-US"/>
          </a:p>
        </p:txBody>
      </p:sp>
      <p:sp>
        <p:nvSpPr>
          <p:cNvPr id="5" name="Footer Placeholder 4">
            <a:extLst>
              <a:ext uri="{FF2B5EF4-FFF2-40B4-BE49-F238E27FC236}">
                <a16:creationId xmlns:a16="http://schemas.microsoft.com/office/drawing/2014/main" id="{4D1F5573-80A3-A8A1-4BB7-ACCE887E23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8647DD-9828-48B8-8C91-209CF029EF2F}"/>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187474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1E1F4D-F86C-08EB-0874-CC13C9E83CA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8642ABE-0AFE-5284-594A-A9FE9463A1E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F8AD7B-DCA4-2FD3-9F7F-81E31FABA47A}"/>
              </a:ext>
            </a:extLst>
          </p:cNvPr>
          <p:cNvSpPr>
            <a:spLocks noGrp="1"/>
          </p:cNvSpPr>
          <p:nvPr>
            <p:ph type="dt" sz="half" idx="10"/>
          </p:nvPr>
        </p:nvSpPr>
        <p:spPr/>
        <p:txBody>
          <a:bodyPr/>
          <a:lstStyle/>
          <a:p>
            <a:fld id="{78348D85-8193-534E-80F9-5073758A88A0}" type="datetime1">
              <a:rPr lang="en-US" smtClean="0"/>
              <a:t>5/21/26</a:t>
            </a:fld>
            <a:endParaRPr lang="en-US"/>
          </a:p>
        </p:txBody>
      </p:sp>
      <p:sp>
        <p:nvSpPr>
          <p:cNvPr id="5" name="Footer Placeholder 4">
            <a:extLst>
              <a:ext uri="{FF2B5EF4-FFF2-40B4-BE49-F238E27FC236}">
                <a16:creationId xmlns:a16="http://schemas.microsoft.com/office/drawing/2014/main" id="{0152E7BE-40FE-557E-65DE-475BA553D9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E2006-F703-DFD7-873A-5FC265483C7C}"/>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2041418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seal small">
    <p:spTree>
      <p:nvGrpSpPr>
        <p:cNvPr id="1" name=""/>
        <p:cNvGrpSpPr/>
        <p:nvPr/>
      </p:nvGrpSpPr>
      <p:grpSpPr>
        <a:xfrm>
          <a:off x="0" y="0"/>
          <a:ext cx="0" cy="0"/>
          <a:chOff x="0" y="0"/>
          <a:chExt cx="0" cy="0"/>
        </a:xfrm>
      </p:grpSpPr>
      <p:sp>
        <p:nvSpPr>
          <p:cNvPr id="11" name="Rectangle 7"/>
          <p:cNvSpPr/>
          <p:nvPr userDrawn="1"/>
        </p:nvSpPr>
        <p:spPr>
          <a:xfrm>
            <a:off x="0" y="0"/>
            <a:ext cx="12198350" cy="6858000"/>
          </a:xfrm>
          <a:prstGeom prst="rect">
            <a:avLst/>
          </a:prstGeom>
          <a:gradFill flip="none" rotWithShape="1">
            <a:gsLst>
              <a:gs pos="0">
                <a:srgbClr val="DDDDDD"/>
              </a:gs>
              <a:gs pos="100000">
                <a:schemeClr val="bg1"/>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1661"/>
          <a:stretch/>
        </p:blipFill>
        <p:spPr>
          <a:xfrm>
            <a:off x="1733575" y="-6016"/>
            <a:ext cx="10465859" cy="6858000"/>
          </a:xfrm>
          <a:prstGeom prst="rect">
            <a:avLst/>
          </a:prstGeom>
        </p:spPr>
      </p:pic>
      <p:sp>
        <p:nvSpPr>
          <p:cNvPr id="20" name="Titel 2">
            <a:extLst>
              <a:ext uri="{FF2B5EF4-FFF2-40B4-BE49-F238E27FC236}">
                <a16:creationId xmlns:a16="http://schemas.microsoft.com/office/drawing/2014/main" id="{916BA171-A8D6-BD97-B474-75F02EF18BA1}"/>
              </a:ext>
            </a:extLst>
          </p:cNvPr>
          <p:cNvSpPr>
            <a:spLocks noGrp="1"/>
          </p:cNvSpPr>
          <p:nvPr>
            <p:ph type="ctrTitle"/>
          </p:nvPr>
        </p:nvSpPr>
        <p:spPr>
          <a:xfrm>
            <a:off x="0" y="2271092"/>
            <a:ext cx="5959476" cy="3895200"/>
          </a:xfrm>
          <a:blipFill>
            <a:blip r:embed="rId3"/>
            <a:stretch>
              <a:fillRect/>
            </a:stretch>
          </a:blipFill>
        </p:spPr>
        <p:txBody>
          <a:bodyPr lIns="540000" tIns="468000" rIns="360000" bIns="2340000" anchor="b" anchorCtr="0">
            <a:noAutofit/>
          </a:bodyPr>
          <a:lstStyle>
            <a:lvl1pPr algn="l">
              <a:lnSpc>
                <a:spcPts val="4000"/>
              </a:lnSpc>
              <a:defRPr sz="3600">
                <a:solidFill>
                  <a:schemeClr val="bg1"/>
                </a:solidFill>
              </a:defRPr>
            </a:lvl1pPr>
          </a:lstStyle>
          <a:p>
            <a:r>
              <a:rPr lang="en-US"/>
              <a:t>Click to edit Master title style</a:t>
            </a:r>
            <a:endParaRPr lang="en-GB" dirty="0"/>
          </a:p>
        </p:txBody>
      </p:sp>
      <p:sp>
        <p:nvSpPr>
          <p:cNvPr id="10" name="Titel 1"/>
          <p:cNvSpPr>
            <a:spLocks noGrp="1"/>
          </p:cNvSpPr>
          <p:nvPr>
            <p:ph type="body" sz="quarter" idx="14" hasCustomPrompt="1"/>
          </p:nvPr>
        </p:nvSpPr>
        <p:spPr>
          <a:xfrm>
            <a:off x="587375" y="2610941"/>
            <a:ext cx="4946649" cy="1109335"/>
          </a:xfrm>
        </p:spPr>
        <p:txBody>
          <a:bodyPr rIns="0">
            <a:noAutofit/>
          </a:bodyPr>
          <a:lstStyle>
            <a:lvl1pPr marL="0" indent="0">
              <a:lnSpc>
                <a:spcPct val="100000"/>
              </a:lnSpc>
              <a:spcBef>
                <a:spcPts val="0"/>
              </a:spcBef>
              <a:buNone/>
              <a:defRPr sz="3600" baseline="0">
                <a:solidFill>
                  <a:schemeClr val="accent1"/>
                </a:solidFill>
                <a:latin typeface="+mj-lt"/>
              </a:defRPr>
            </a:lvl1pPr>
          </a:lstStyle>
          <a:p>
            <a:pPr lvl="0"/>
            <a:r>
              <a:rPr lang="en-GB" dirty="0"/>
              <a:t>Click to add title</a:t>
            </a:r>
          </a:p>
        </p:txBody>
      </p:sp>
      <p:sp>
        <p:nvSpPr>
          <p:cNvPr id="15" name="Pladsholder til tekst 14"/>
          <p:cNvSpPr>
            <a:spLocks noGrp="1"/>
          </p:cNvSpPr>
          <p:nvPr>
            <p:ph type="body" sz="quarter" idx="13" hasCustomPrompt="1"/>
          </p:nvPr>
        </p:nvSpPr>
        <p:spPr>
          <a:xfrm>
            <a:off x="588963" y="4053600"/>
            <a:ext cx="4946649" cy="899766"/>
          </a:xfrm>
        </p:spPr>
        <p:txBody>
          <a:bodyPr rIns="0">
            <a:noAutofit/>
          </a:bodyPr>
          <a:lstStyle>
            <a:lvl1pPr marL="0" indent="0">
              <a:lnSpc>
                <a:spcPct val="100000"/>
              </a:lnSpc>
              <a:spcBef>
                <a:spcPts val="0"/>
              </a:spcBef>
              <a:buNone/>
              <a:defRPr sz="1800" baseline="0"/>
            </a:lvl1pPr>
          </a:lstStyle>
          <a:p>
            <a:pPr lvl="0"/>
            <a:r>
              <a:rPr lang="en-GB" dirty="0"/>
              <a:t>Name of speaker, UCPH unit, place and date</a:t>
            </a:r>
            <a:br>
              <a:rPr lang="en-GB" dirty="0"/>
            </a:br>
            <a:endParaRPr lang="en-GB" dirty="0"/>
          </a:p>
        </p:txBody>
      </p:sp>
      <p:sp>
        <p:nvSpPr>
          <p:cNvPr id="4" name="Pladsholder til dato 3" hidden="1"/>
          <p:cNvSpPr>
            <a:spLocks noGrp="1"/>
          </p:cNvSpPr>
          <p:nvPr>
            <p:ph type="dt" sz="half" idx="10"/>
          </p:nvPr>
        </p:nvSpPr>
        <p:spPr>
          <a:xfrm>
            <a:off x="0" y="6858000"/>
            <a:ext cx="0" cy="0"/>
          </a:xfrm>
        </p:spPr>
        <p:txBody>
          <a:bodyPr/>
          <a:lstStyle>
            <a:lvl1pPr>
              <a:defRPr sz="100">
                <a:noFill/>
              </a:defRPr>
            </a:lvl1pPr>
          </a:lstStyle>
          <a:p>
            <a:fld id="{664F7F37-C978-4070-A8C9-9984E7C2ABE6}" type="datetime1">
              <a:rPr lang="en-GB" smtClean="0"/>
              <a:t>26/05/2026</a:t>
            </a:fld>
            <a:endParaRPr lang="en-GB" dirty="0"/>
          </a:p>
        </p:txBody>
      </p:sp>
      <p:sp>
        <p:nvSpPr>
          <p:cNvPr id="5" name="Pladsholder til sidefod 4" hidden="1"/>
          <p:cNvSpPr>
            <a:spLocks noGrp="1"/>
          </p:cNvSpPr>
          <p:nvPr>
            <p:ph type="ftr" sz="quarter" idx="11"/>
          </p:nvPr>
        </p:nvSpPr>
        <p:spPr>
          <a:xfrm>
            <a:off x="0" y="6858000"/>
            <a:ext cx="0" cy="0"/>
          </a:xfrm>
        </p:spPr>
        <p:txBody>
          <a:bodyPr/>
          <a:lstStyle>
            <a:lvl1pPr>
              <a:defRPr sz="100">
                <a:noFill/>
              </a:defRPr>
            </a:lvl1pPr>
          </a:lstStyle>
          <a:p>
            <a:endParaRPr lang="en-GB" dirty="0"/>
          </a:p>
        </p:txBody>
      </p:sp>
      <p:sp>
        <p:nvSpPr>
          <p:cNvPr id="6" name="Pladsholder til slidenummer 5" hidden="1"/>
          <p:cNvSpPr>
            <a:spLocks noGrp="1"/>
          </p:cNvSpPr>
          <p:nvPr>
            <p:ph type="sldNum" sz="quarter" idx="12"/>
          </p:nvPr>
        </p:nvSpPr>
        <p:spPr>
          <a:xfrm>
            <a:off x="0" y="6858000"/>
            <a:ext cx="0" cy="0"/>
          </a:xfrm>
        </p:spPr>
        <p:txBody>
          <a:bodyPr/>
          <a:lstStyle>
            <a:lvl1pPr>
              <a:defRPr sz="100">
                <a:noFill/>
              </a:defRPr>
            </a:lvl1pPr>
          </a:lstStyle>
          <a:p>
            <a:fld id="{091A926C-488A-4E3E-9C21-57CAA120E114}" type="slidenum">
              <a:rPr lang="en-GB" smtClean="0"/>
              <a:pPr/>
              <a:t>‹#›</a:t>
            </a:fld>
            <a:endParaRPr lang="en-GB" dirty="0"/>
          </a:p>
        </p:txBody>
      </p:sp>
    </p:spTree>
    <p:extLst>
      <p:ext uri="{BB962C8B-B14F-4D97-AF65-F5344CB8AC3E}">
        <p14:creationId xmlns:p14="http://schemas.microsoft.com/office/powerpoint/2010/main" val="3821973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E20F4-9C61-F62D-9F88-E7ADBC4B88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D3C762-1C7A-47D6-68C1-6FB9656816E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8ED720-FAEA-D168-822C-EA1A9327433B}"/>
              </a:ext>
            </a:extLst>
          </p:cNvPr>
          <p:cNvSpPr>
            <a:spLocks noGrp="1"/>
          </p:cNvSpPr>
          <p:nvPr>
            <p:ph type="dt" sz="half" idx="10"/>
          </p:nvPr>
        </p:nvSpPr>
        <p:spPr/>
        <p:txBody>
          <a:bodyPr/>
          <a:lstStyle/>
          <a:p>
            <a:fld id="{CECA486F-3D6D-5748-999E-B7A8CBACA18F}" type="datetime1">
              <a:rPr lang="en-US" smtClean="0"/>
              <a:t>5/21/26</a:t>
            </a:fld>
            <a:endParaRPr lang="en-US"/>
          </a:p>
        </p:txBody>
      </p:sp>
      <p:sp>
        <p:nvSpPr>
          <p:cNvPr id="5" name="Footer Placeholder 4">
            <a:extLst>
              <a:ext uri="{FF2B5EF4-FFF2-40B4-BE49-F238E27FC236}">
                <a16:creationId xmlns:a16="http://schemas.microsoft.com/office/drawing/2014/main" id="{F27DA7F6-D43E-7F9D-A789-B0788DF66F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9118D7-D0A2-C8DA-EB9F-BC13D7585DB5}"/>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147108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184CA-8888-BA3C-2161-526D6DF1684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CFEEC25-4544-1D01-702D-D674A9B9CC0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6F0C225-C249-8643-D80F-A1219B967C74}"/>
              </a:ext>
            </a:extLst>
          </p:cNvPr>
          <p:cNvSpPr>
            <a:spLocks noGrp="1"/>
          </p:cNvSpPr>
          <p:nvPr>
            <p:ph type="dt" sz="half" idx="10"/>
          </p:nvPr>
        </p:nvSpPr>
        <p:spPr/>
        <p:txBody>
          <a:bodyPr/>
          <a:lstStyle/>
          <a:p>
            <a:fld id="{97BD6314-7D06-6C47-B3D5-CB4064EAC3FD}" type="datetime1">
              <a:rPr lang="en-US" smtClean="0"/>
              <a:t>5/21/26</a:t>
            </a:fld>
            <a:endParaRPr lang="en-US"/>
          </a:p>
        </p:txBody>
      </p:sp>
      <p:sp>
        <p:nvSpPr>
          <p:cNvPr id="5" name="Footer Placeholder 4">
            <a:extLst>
              <a:ext uri="{FF2B5EF4-FFF2-40B4-BE49-F238E27FC236}">
                <a16:creationId xmlns:a16="http://schemas.microsoft.com/office/drawing/2014/main" id="{AC2913B4-B075-FC18-0347-25F158A80C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CAB9E5-1242-0A18-6E69-F9D142AFA5C3}"/>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2831342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EACC0-0595-E730-DA94-70CABA3970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16EEFB-C502-2330-25F9-4CCB772379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D11E95F-6981-45E7-07BA-49A5D98591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56F8D8D-6826-8A51-8761-F16D62173D12}"/>
              </a:ext>
            </a:extLst>
          </p:cNvPr>
          <p:cNvSpPr>
            <a:spLocks noGrp="1"/>
          </p:cNvSpPr>
          <p:nvPr>
            <p:ph type="dt" sz="half" idx="10"/>
          </p:nvPr>
        </p:nvSpPr>
        <p:spPr/>
        <p:txBody>
          <a:bodyPr/>
          <a:lstStyle/>
          <a:p>
            <a:fld id="{20BC98EE-0919-E541-A15A-8E4B62FB06B3}" type="datetime1">
              <a:rPr lang="en-US" smtClean="0"/>
              <a:t>5/21/26</a:t>
            </a:fld>
            <a:endParaRPr lang="en-US"/>
          </a:p>
        </p:txBody>
      </p:sp>
      <p:sp>
        <p:nvSpPr>
          <p:cNvPr id="6" name="Footer Placeholder 5">
            <a:extLst>
              <a:ext uri="{FF2B5EF4-FFF2-40B4-BE49-F238E27FC236}">
                <a16:creationId xmlns:a16="http://schemas.microsoft.com/office/drawing/2014/main" id="{91011282-7FC2-DCDB-9D1D-D5F21004EC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CC8E76-05D4-8789-97BC-48F17DAF8C1F}"/>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93132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76741-9358-888C-B201-D608A97F44E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92EE1A-8B8F-10BB-67AE-0A2042CD0F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1E8296-8810-AE37-A3EE-14F4BC13336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CD1AF00-91F5-4CBB-C783-F70F87D118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81D914B-D382-801E-D6D5-D2BB3D5F5E4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3BF7239-BB48-49EE-69C1-58FA56332F75}"/>
              </a:ext>
            </a:extLst>
          </p:cNvPr>
          <p:cNvSpPr>
            <a:spLocks noGrp="1"/>
          </p:cNvSpPr>
          <p:nvPr>
            <p:ph type="dt" sz="half" idx="10"/>
          </p:nvPr>
        </p:nvSpPr>
        <p:spPr/>
        <p:txBody>
          <a:bodyPr/>
          <a:lstStyle/>
          <a:p>
            <a:fld id="{546FC89D-C948-0C41-B847-4237286C82B8}" type="datetime1">
              <a:rPr lang="en-US" smtClean="0"/>
              <a:t>5/21/26</a:t>
            </a:fld>
            <a:endParaRPr lang="en-US"/>
          </a:p>
        </p:txBody>
      </p:sp>
      <p:sp>
        <p:nvSpPr>
          <p:cNvPr id="8" name="Footer Placeholder 7">
            <a:extLst>
              <a:ext uri="{FF2B5EF4-FFF2-40B4-BE49-F238E27FC236}">
                <a16:creationId xmlns:a16="http://schemas.microsoft.com/office/drawing/2014/main" id="{B603C5F0-A01B-6C8E-02EC-3F141EE55B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7EE26CA-8435-E241-2CA6-64C0989B1FE9}"/>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827041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88170-0988-6468-5504-82C021D5BD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FBF22C-2C56-EE74-B711-A5D621A4A21D}"/>
              </a:ext>
            </a:extLst>
          </p:cNvPr>
          <p:cNvSpPr>
            <a:spLocks noGrp="1"/>
          </p:cNvSpPr>
          <p:nvPr>
            <p:ph type="dt" sz="half" idx="10"/>
          </p:nvPr>
        </p:nvSpPr>
        <p:spPr/>
        <p:txBody>
          <a:bodyPr/>
          <a:lstStyle/>
          <a:p>
            <a:fld id="{84C65581-1706-454A-A430-7860157CAE54}" type="datetime1">
              <a:rPr lang="en-US" smtClean="0"/>
              <a:t>5/21/26</a:t>
            </a:fld>
            <a:endParaRPr lang="en-US"/>
          </a:p>
        </p:txBody>
      </p:sp>
      <p:sp>
        <p:nvSpPr>
          <p:cNvPr id="4" name="Footer Placeholder 3">
            <a:extLst>
              <a:ext uri="{FF2B5EF4-FFF2-40B4-BE49-F238E27FC236}">
                <a16:creationId xmlns:a16="http://schemas.microsoft.com/office/drawing/2014/main" id="{A5A9AFD6-F4AC-1F21-0C58-41C1E928BF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885269-52EC-D424-52D1-A3AC7DD66483}"/>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2398772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BD0243-DB87-8965-E09C-5371A2D47700}"/>
              </a:ext>
            </a:extLst>
          </p:cNvPr>
          <p:cNvSpPr>
            <a:spLocks noGrp="1"/>
          </p:cNvSpPr>
          <p:nvPr>
            <p:ph type="dt" sz="half" idx="10"/>
          </p:nvPr>
        </p:nvSpPr>
        <p:spPr/>
        <p:txBody>
          <a:bodyPr/>
          <a:lstStyle/>
          <a:p>
            <a:fld id="{1CEB96A4-F08B-A74B-9679-2BFFA664A48C}" type="datetime1">
              <a:rPr lang="en-US" smtClean="0"/>
              <a:t>5/21/26</a:t>
            </a:fld>
            <a:endParaRPr lang="en-US"/>
          </a:p>
        </p:txBody>
      </p:sp>
      <p:sp>
        <p:nvSpPr>
          <p:cNvPr id="3" name="Footer Placeholder 2">
            <a:extLst>
              <a:ext uri="{FF2B5EF4-FFF2-40B4-BE49-F238E27FC236}">
                <a16:creationId xmlns:a16="http://schemas.microsoft.com/office/drawing/2014/main" id="{F6A8196F-447B-FC7C-3FFB-80D8469D614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6863611-39A4-54C1-C53A-101450E6A090}"/>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2249210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FA8A2-DFF6-1823-E86F-442577AD4A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92129D-47A3-8CB3-08E1-4D498A2273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C0B2AA2-7E5B-8634-2154-95BC803D83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EAE6CD-12AB-4AF1-6B62-2638C67BC3A1}"/>
              </a:ext>
            </a:extLst>
          </p:cNvPr>
          <p:cNvSpPr>
            <a:spLocks noGrp="1"/>
          </p:cNvSpPr>
          <p:nvPr>
            <p:ph type="dt" sz="half" idx="10"/>
          </p:nvPr>
        </p:nvSpPr>
        <p:spPr/>
        <p:txBody>
          <a:bodyPr/>
          <a:lstStyle/>
          <a:p>
            <a:fld id="{E9C8934E-B208-D94F-AFE1-4CFBDBE7CC51}" type="datetime1">
              <a:rPr lang="en-US" smtClean="0"/>
              <a:t>5/21/26</a:t>
            </a:fld>
            <a:endParaRPr lang="en-US"/>
          </a:p>
        </p:txBody>
      </p:sp>
      <p:sp>
        <p:nvSpPr>
          <p:cNvPr id="6" name="Footer Placeholder 5">
            <a:extLst>
              <a:ext uri="{FF2B5EF4-FFF2-40B4-BE49-F238E27FC236}">
                <a16:creationId xmlns:a16="http://schemas.microsoft.com/office/drawing/2014/main" id="{9DDEF4AF-69EA-EAA5-1358-D11E47EC25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CDD193-35A9-8CD5-5BAD-5633E455B7DB}"/>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1040445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F0831-04D0-D406-0044-5C9138F604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DC71538-0E51-0C69-FCF4-5E4212486D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C15AF1A-F0F0-D9C4-CC94-DAB54B716B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4205D1-4A31-5953-7046-FB5B20BCDDBE}"/>
              </a:ext>
            </a:extLst>
          </p:cNvPr>
          <p:cNvSpPr>
            <a:spLocks noGrp="1"/>
          </p:cNvSpPr>
          <p:nvPr>
            <p:ph type="dt" sz="half" idx="10"/>
          </p:nvPr>
        </p:nvSpPr>
        <p:spPr/>
        <p:txBody>
          <a:bodyPr/>
          <a:lstStyle/>
          <a:p>
            <a:fld id="{1BE08DFD-40C1-CE4C-897D-96FC61588B3E}" type="datetime1">
              <a:rPr lang="en-US" smtClean="0"/>
              <a:t>5/21/26</a:t>
            </a:fld>
            <a:endParaRPr lang="en-US"/>
          </a:p>
        </p:txBody>
      </p:sp>
      <p:sp>
        <p:nvSpPr>
          <p:cNvPr id="6" name="Footer Placeholder 5">
            <a:extLst>
              <a:ext uri="{FF2B5EF4-FFF2-40B4-BE49-F238E27FC236}">
                <a16:creationId xmlns:a16="http://schemas.microsoft.com/office/drawing/2014/main" id="{959E910B-8FFB-D8C8-883D-E067C936D7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4E0C20-24CA-6877-C982-7B8A9A9253CF}"/>
              </a:ext>
            </a:extLst>
          </p:cNvPr>
          <p:cNvSpPr>
            <a:spLocks noGrp="1"/>
          </p:cNvSpPr>
          <p:nvPr>
            <p:ph type="sldNum" sz="quarter" idx="12"/>
          </p:nvPr>
        </p:nvSpPr>
        <p:spPr/>
        <p:txBody>
          <a:bodyPr/>
          <a:lstStyle/>
          <a:p>
            <a:fld id="{412BC00E-BDA4-2A4E-A02D-4A352D6B8A98}" type="slidenum">
              <a:rPr lang="en-US" smtClean="0"/>
              <a:t>‹#›</a:t>
            </a:fld>
            <a:endParaRPr lang="en-US"/>
          </a:p>
        </p:txBody>
      </p:sp>
    </p:spTree>
    <p:extLst>
      <p:ext uri="{BB962C8B-B14F-4D97-AF65-F5344CB8AC3E}">
        <p14:creationId xmlns:p14="http://schemas.microsoft.com/office/powerpoint/2010/main" val="2714473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A1F24D-C465-D598-5B47-0C30D9439D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71D74D9-A8B9-CACA-212D-3ACE40839F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B93C4C-CE3D-6065-0A94-1D10E821D0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9CACF67-DD8C-E94F-9730-629DE2C1EDE6}" type="datetime1">
              <a:rPr lang="en-US" smtClean="0"/>
              <a:t>5/21/26</a:t>
            </a:fld>
            <a:endParaRPr lang="en-US"/>
          </a:p>
        </p:txBody>
      </p:sp>
      <p:sp>
        <p:nvSpPr>
          <p:cNvPr id="5" name="Footer Placeholder 4">
            <a:extLst>
              <a:ext uri="{FF2B5EF4-FFF2-40B4-BE49-F238E27FC236}">
                <a16:creationId xmlns:a16="http://schemas.microsoft.com/office/drawing/2014/main" id="{566CAE42-4FDD-AECA-30A6-6DC18DCB01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7D84D90-AF9D-F71B-504D-2CB0478398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12BC00E-BDA4-2A4E-A02D-4A352D6B8A98}" type="slidenum">
              <a:rPr lang="en-US" smtClean="0"/>
              <a:t>‹#›</a:t>
            </a:fld>
            <a:endParaRPr lang="en-US"/>
          </a:p>
        </p:txBody>
      </p:sp>
    </p:spTree>
    <p:extLst>
      <p:ext uri="{BB962C8B-B14F-4D97-AF65-F5344CB8AC3E}">
        <p14:creationId xmlns:p14="http://schemas.microsoft.com/office/powerpoint/2010/main" val="3898823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svg"/><Relationship Id="rId4" Type="http://schemas.openxmlformats.org/officeDocument/2006/relationships/image" Target="../media/image23.emf"/></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1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2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25.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2.svg"/><Relationship Id="rId4" Type="http://schemas.openxmlformats.org/officeDocument/2006/relationships/image" Target="../media/image11.jpe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4353CCD-CCFC-E64F-9139-067816EBDDDC}"/>
              </a:ext>
            </a:extLst>
          </p:cNvPr>
          <p:cNvSpPr>
            <a:spLocks noGrp="1"/>
          </p:cNvSpPr>
          <p:nvPr>
            <p:ph type="ctrTitle"/>
          </p:nvPr>
        </p:nvSpPr>
        <p:spPr>
          <a:xfrm>
            <a:off x="0" y="2271092"/>
            <a:ext cx="5959476" cy="3895200"/>
          </a:xfrm>
        </p:spPr>
        <p:txBody>
          <a:bodyPr/>
          <a:lstStyle/>
          <a:p>
            <a:endParaRPr lang="en-GB" dirty="0"/>
          </a:p>
        </p:txBody>
      </p:sp>
      <p:sp>
        <p:nvSpPr>
          <p:cNvPr id="9" name="Text Placeholder 8">
            <a:extLst>
              <a:ext uri="{FF2B5EF4-FFF2-40B4-BE49-F238E27FC236}">
                <a16:creationId xmlns:a16="http://schemas.microsoft.com/office/drawing/2014/main" id="{3587BF4D-FADB-7E4A-B37D-A89E5EBBB7EF}"/>
              </a:ext>
            </a:extLst>
          </p:cNvPr>
          <p:cNvSpPr>
            <a:spLocks noGrp="1"/>
          </p:cNvSpPr>
          <p:nvPr>
            <p:ph type="body" sz="quarter" idx="13"/>
          </p:nvPr>
        </p:nvSpPr>
        <p:spPr>
          <a:xfrm>
            <a:off x="190757" y="3796819"/>
            <a:ext cx="5576991" cy="2112692"/>
          </a:xfrm>
        </p:spPr>
        <p:txBody>
          <a:bodyPr/>
          <a:lstStyle/>
          <a:p>
            <a:pPr algn="ctr"/>
            <a:r>
              <a:rPr lang="en-GB" dirty="0">
                <a:latin typeface="Canela" pitchFamily="2" charset="77"/>
              </a:rPr>
              <a:t>Vito Tuhtan</a:t>
            </a:r>
          </a:p>
          <a:p>
            <a:pPr algn="ctr"/>
            <a:r>
              <a:rPr lang="en-GB" dirty="0">
                <a:latin typeface="Canela" pitchFamily="2" charset="77"/>
              </a:rPr>
              <a:t>PhD student </a:t>
            </a:r>
          </a:p>
          <a:p>
            <a:pPr algn="ctr"/>
            <a:r>
              <a:rPr lang="en-GB" i="1" dirty="0">
                <a:latin typeface="Canela" pitchFamily="2" charset="77"/>
              </a:rPr>
              <a:t>Collaborators</a:t>
            </a:r>
            <a:r>
              <a:rPr lang="en-GB" dirty="0">
                <a:latin typeface="Canela" pitchFamily="2" charset="77"/>
              </a:rPr>
              <a:t>: M. Vestergaard, K.D. Horne,  M. R. Goad,   K. T. Korista, T. </a:t>
            </a:r>
            <a:r>
              <a:rPr lang="en-GB" dirty="0" err="1">
                <a:latin typeface="Canela" pitchFamily="2" charset="77"/>
              </a:rPr>
              <a:t>Berlok</a:t>
            </a:r>
            <a:r>
              <a:rPr lang="en-GB" dirty="0">
                <a:latin typeface="Canela" pitchFamily="2" charset="77"/>
              </a:rPr>
              <a:t>, S.I. Raimundo</a:t>
            </a:r>
          </a:p>
        </p:txBody>
      </p:sp>
      <p:sp>
        <p:nvSpPr>
          <p:cNvPr id="10" name="Text Placeholder 9">
            <a:extLst>
              <a:ext uri="{FF2B5EF4-FFF2-40B4-BE49-F238E27FC236}">
                <a16:creationId xmlns:a16="http://schemas.microsoft.com/office/drawing/2014/main" id="{64E2B609-DC97-CE46-A633-94242427B761}"/>
              </a:ext>
            </a:extLst>
          </p:cNvPr>
          <p:cNvSpPr>
            <a:spLocks noGrp="1"/>
          </p:cNvSpPr>
          <p:nvPr>
            <p:ph type="body" sz="quarter" idx="14"/>
          </p:nvPr>
        </p:nvSpPr>
        <p:spPr>
          <a:xfrm>
            <a:off x="-486" y="2506513"/>
            <a:ext cx="5959476" cy="1109335"/>
          </a:xfrm>
        </p:spPr>
        <p:txBody>
          <a:bodyPr/>
          <a:lstStyle/>
          <a:p>
            <a:pPr algn="ctr"/>
            <a:r>
              <a:rPr lang="en-US" sz="3300" dirty="0">
                <a:solidFill>
                  <a:schemeClr val="tx1"/>
                </a:solidFill>
                <a:latin typeface="Canela" pitchFamily="2" charset="77"/>
              </a:rPr>
              <a:t>Quasar Tomography: Mapping the Broad Line Region</a:t>
            </a:r>
            <a:endParaRPr lang="en-GB" sz="3300" dirty="0">
              <a:solidFill>
                <a:schemeClr val="tx1"/>
              </a:solidFill>
            </a:endParaRPr>
          </a:p>
        </p:txBody>
      </p:sp>
      <p:pic>
        <p:nvPicPr>
          <p:cNvPr id="2" name="Picture 1">
            <a:extLst>
              <a:ext uri="{FF2B5EF4-FFF2-40B4-BE49-F238E27FC236}">
                <a16:creationId xmlns:a16="http://schemas.microsoft.com/office/drawing/2014/main" id="{083EA26A-2EAD-CD33-1D63-65F24787B518}"/>
              </a:ext>
            </a:extLst>
          </p:cNvPr>
          <p:cNvPicPr>
            <a:picLocks noChangeAspect="1"/>
          </p:cNvPicPr>
          <p:nvPr/>
        </p:nvPicPr>
        <p:blipFill>
          <a:blip r:embed="rId3"/>
          <a:stretch>
            <a:fillRect/>
          </a:stretch>
        </p:blipFill>
        <p:spPr>
          <a:xfrm>
            <a:off x="-1806963" y="237613"/>
            <a:ext cx="3613925" cy="1641106"/>
          </a:xfrm>
          <a:prstGeom prst="rect">
            <a:avLst/>
          </a:prstGeom>
        </p:spPr>
      </p:pic>
    </p:spTree>
    <p:extLst>
      <p:ext uri="{BB962C8B-B14F-4D97-AF65-F5344CB8AC3E}">
        <p14:creationId xmlns:p14="http://schemas.microsoft.com/office/powerpoint/2010/main" val="1429461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5FF431-F974-84BF-653D-96DA2225A0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85A1BB-1B44-090B-092C-4333D45F334E}"/>
              </a:ext>
            </a:extLst>
          </p:cNvPr>
          <p:cNvSpPr>
            <a:spLocks noGrp="1"/>
          </p:cNvSpPr>
          <p:nvPr>
            <p:ph type="title"/>
          </p:nvPr>
        </p:nvSpPr>
        <p:spPr/>
        <p:txBody>
          <a:bodyPr/>
          <a:lstStyle/>
          <a:p>
            <a:r>
              <a:rPr lang="en-US" dirty="0">
                <a:latin typeface="Canela" pitchFamily="2" charset="77"/>
              </a:rPr>
              <a:t>Photoionization model</a:t>
            </a:r>
          </a:p>
        </p:txBody>
      </p:sp>
      <p:sp>
        <p:nvSpPr>
          <p:cNvPr id="11" name="TextBox 10">
            <a:extLst>
              <a:ext uri="{FF2B5EF4-FFF2-40B4-BE49-F238E27FC236}">
                <a16:creationId xmlns:a16="http://schemas.microsoft.com/office/drawing/2014/main" id="{7001349A-EC3B-0DCD-010E-859170C03458}"/>
              </a:ext>
            </a:extLst>
          </p:cNvPr>
          <p:cNvSpPr txBox="1"/>
          <p:nvPr/>
        </p:nvSpPr>
        <p:spPr>
          <a:xfrm>
            <a:off x="838201" y="1997341"/>
            <a:ext cx="5540298" cy="1200329"/>
          </a:xfrm>
          <a:prstGeom prst="rect">
            <a:avLst/>
          </a:prstGeom>
          <a:noFill/>
        </p:spPr>
        <p:txBody>
          <a:bodyPr wrap="square">
            <a:spAutoFit/>
          </a:bodyPr>
          <a:lstStyle/>
          <a:p>
            <a:r>
              <a:rPr lang="en-US" b="1" dirty="0">
                <a:latin typeface="Canela Text" pitchFamily="2" charset="0"/>
              </a:rPr>
              <a:t>BLR</a:t>
            </a:r>
            <a:r>
              <a:rPr lang="en-US" dirty="0">
                <a:latin typeface="Canela Text" pitchFamily="2" charset="0"/>
              </a:rPr>
              <a:t> - spatially extended population of clouds with a range of densities. </a:t>
            </a:r>
          </a:p>
          <a:p>
            <a:endParaRPr lang="en-US" dirty="0">
              <a:latin typeface="Canela Text" pitchFamily="2" charset="0"/>
            </a:endParaRPr>
          </a:p>
          <a:p>
            <a:endParaRPr lang="en-US" dirty="0">
              <a:latin typeface="Canela Text" pitchFamily="2" charset="0"/>
            </a:endParaRPr>
          </a:p>
        </p:txBody>
      </p:sp>
      <p:sp>
        <p:nvSpPr>
          <p:cNvPr id="7" name="TextBox 6">
            <a:extLst>
              <a:ext uri="{FF2B5EF4-FFF2-40B4-BE49-F238E27FC236}">
                <a16:creationId xmlns:a16="http://schemas.microsoft.com/office/drawing/2014/main" id="{63869787-7BCF-0FD2-9534-E2836A183E57}"/>
              </a:ext>
            </a:extLst>
          </p:cNvPr>
          <p:cNvSpPr txBox="1"/>
          <p:nvPr/>
        </p:nvSpPr>
        <p:spPr>
          <a:xfrm>
            <a:off x="4557886" y="3470221"/>
            <a:ext cx="2344809" cy="369332"/>
          </a:xfrm>
          <a:prstGeom prst="rect">
            <a:avLst/>
          </a:prstGeom>
          <a:noFill/>
        </p:spPr>
        <p:txBody>
          <a:bodyPr wrap="none" rtlCol="0">
            <a:spAutoFit/>
          </a:bodyPr>
          <a:lstStyle/>
          <a:p>
            <a:r>
              <a:rPr lang="en-US" dirty="0">
                <a:solidFill>
                  <a:schemeClr val="bg1"/>
                </a:solidFill>
              </a:rPr>
              <a:t>Gas cloud properties:</a:t>
            </a:r>
          </a:p>
        </p:txBody>
      </p:sp>
      <p:sp>
        <p:nvSpPr>
          <p:cNvPr id="8" name="Cloud 7">
            <a:extLst>
              <a:ext uri="{FF2B5EF4-FFF2-40B4-BE49-F238E27FC236}">
                <a16:creationId xmlns:a16="http://schemas.microsoft.com/office/drawing/2014/main" id="{0722B440-B135-BEA9-C765-248BF1FE08FD}"/>
              </a:ext>
            </a:extLst>
          </p:cNvPr>
          <p:cNvSpPr/>
          <p:nvPr/>
        </p:nvSpPr>
        <p:spPr>
          <a:xfrm>
            <a:off x="9831597" y="467682"/>
            <a:ext cx="2220840" cy="1938942"/>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Density</a:t>
            </a:r>
          </a:p>
          <a:p>
            <a:pPr algn="ctr"/>
            <a:r>
              <a:rPr lang="en-US" i="1" dirty="0" err="1"/>
              <a:t>n</a:t>
            </a:r>
            <a:r>
              <a:rPr lang="en-US" i="1" baseline="-25000" dirty="0" err="1"/>
              <a:t>H</a:t>
            </a:r>
            <a:endParaRPr lang="en-US" i="1" dirty="0"/>
          </a:p>
        </p:txBody>
      </p:sp>
      <p:sp>
        <p:nvSpPr>
          <p:cNvPr id="34" name="Slide Number Placeholder 2">
            <a:extLst>
              <a:ext uri="{FF2B5EF4-FFF2-40B4-BE49-F238E27FC236}">
                <a16:creationId xmlns:a16="http://schemas.microsoft.com/office/drawing/2014/main" id="{145A76CA-8F12-21A0-ADC3-A20FE3BC09F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12BC00E-BDA4-2A4E-A02D-4A352D6B8A98}" type="slidenum">
              <a:rPr lang="en-US" smtClean="0"/>
              <a:pPr/>
              <a:t>11</a:t>
            </a:fld>
            <a:endParaRPr lang="en-US" dirty="0"/>
          </a:p>
        </p:txBody>
      </p:sp>
    </p:spTree>
    <p:extLst>
      <p:ext uri="{BB962C8B-B14F-4D97-AF65-F5344CB8AC3E}">
        <p14:creationId xmlns:p14="http://schemas.microsoft.com/office/powerpoint/2010/main" val="1124449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A0C37-3697-4E15-5981-AF79CDD37C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CF0BDD-899F-B2EA-B948-27B79D93473B}"/>
              </a:ext>
            </a:extLst>
          </p:cNvPr>
          <p:cNvSpPr>
            <a:spLocks noGrp="1"/>
          </p:cNvSpPr>
          <p:nvPr>
            <p:ph type="title"/>
          </p:nvPr>
        </p:nvSpPr>
        <p:spPr/>
        <p:txBody>
          <a:bodyPr/>
          <a:lstStyle/>
          <a:p>
            <a:r>
              <a:rPr lang="en-US" dirty="0">
                <a:latin typeface="Canela" pitchFamily="2" charset="77"/>
              </a:rPr>
              <a:t>Photoionization model</a:t>
            </a:r>
          </a:p>
        </p:txBody>
      </p:sp>
      <p:sp>
        <p:nvSpPr>
          <p:cNvPr id="11" name="TextBox 10">
            <a:extLst>
              <a:ext uri="{FF2B5EF4-FFF2-40B4-BE49-F238E27FC236}">
                <a16:creationId xmlns:a16="http://schemas.microsoft.com/office/drawing/2014/main" id="{08AC6F35-6165-3215-F00A-7ADA7755F209}"/>
              </a:ext>
            </a:extLst>
          </p:cNvPr>
          <p:cNvSpPr txBox="1"/>
          <p:nvPr/>
        </p:nvSpPr>
        <p:spPr>
          <a:xfrm>
            <a:off x="838201" y="1997341"/>
            <a:ext cx="5540298" cy="2031325"/>
          </a:xfrm>
          <a:prstGeom prst="rect">
            <a:avLst/>
          </a:prstGeom>
          <a:noFill/>
        </p:spPr>
        <p:txBody>
          <a:bodyPr wrap="square">
            <a:spAutoFit/>
          </a:bodyPr>
          <a:lstStyle/>
          <a:p>
            <a:r>
              <a:rPr lang="en-US" b="1" dirty="0">
                <a:latin typeface="Canela Text" pitchFamily="2" charset="0"/>
              </a:rPr>
              <a:t>BLR</a:t>
            </a:r>
            <a:r>
              <a:rPr lang="en-US" dirty="0">
                <a:latin typeface="Canela Text" pitchFamily="2" charset="0"/>
              </a:rPr>
              <a:t> - spatially extended population of clouds with a range of densities. </a:t>
            </a:r>
          </a:p>
          <a:p>
            <a:endParaRPr lang="en-US" dirty="0">
              <a:latin typeface="Canela Text" pitchFamily="2" charset="0"/>
            </a:endParaRPr>
          </a:p>
          <a:p>
            <a:r>
              <a:rPr lang="en-US" dirty="0">
                <a:latin typeface="Canela Text" pitchFamily="2" charset="0"/>
              </a:rPr>
              <a:t>Each cloud reacts to the ionizing radiation and reprocesses it into emission lines.  </a:t>
            </a:r>
          </a:p>
          <a:p>
            <a:endParaRPr lang="en-US" dirty="0">
              <a:latin typeface="Canela Text" pitchFamily="2" charset="0"/>
            </a:endParaRPr>
          </a:p>
          <a:p>
            <a:endParaRPr lang="en-US" dirty="0">
              <a:latin typeface="Canela Text" pitchFamily="2" charset="0"/>
            </a:endParaRPr>
          </a:p>
        </p:txBody>
      </p:sp>
      <p:sp>
        <p:nvSpPr>
          <p:cNvPr id="7" name="TextBox 6">
            <a:extLst>
              <a:ext uri="{FF2B5EF4-FFF2-40B4-BE49-F238E27FC236}">
                <a16:creationId xmlns:a16="http://schemas.microsoft.com/office/drawing/2014/main" id="{01339A0F-CD60-8EB2-B058-A98097B5D72B}"/>
              </a:ext>
            </a:extLst>
          </p:cNvPr>
          <p:cNvSpPr txBox="1"/>
          <p:nvPr/>
        </p:nvSpPr>
        <p:spPr>
          <a:xfrm>
            <a:off x="4557886" y="3470221"/>
            <a:ext cx="2344809" cy="369332"/>
          </a:xfrm>
          <a:prstGeom prst="rect">
            <a:avLst/>
          </a:prstGeom>
          <a:noFill/>
        </p:spPr>
        <p:txBody>
          <a:bodyPr wrap="none" rtlCol="0">
            <a:spAutoFit/>
          </a:bodyPr>
          <a:lstStyle/>
          <a:p>
            <a:r>
              <a:rPr lang="en-US" dirty="0">
                <a:solidFill>
                  <a:schemeClr val="bg1"/>
                </a:solidFill>
              </a:rPr>
              <a:t>Gas cloud properties:</a:t>
            </a:r>
          </a:p>
        </p:txBody>
      </p:sp>
      <p:grpSp>
        <p:nvGrpSpPr>
          <p:cNvPr id="35" name="Group 34">
            <a:extLst>
              <a:ext uri="{FF2B5EF4-FFF2-40B4-BE49-F238E27FC236}">
                <a16:creationId xmlns:a16="http://schemas.microsoft.com/office/drawing/2014/main" id="{191FE153-B9D9-519D-7005-095D913116AB}"/>
              </a:ext>
            </a:extLst>
          </p:cNvPr>
          <p:cNvGrpSpPr/>
          <p:nvPr/>
        </p:nvGrpSpPr>
        <p:grpSpPr>
          <a:xfrm>
            <a:off x="6407849" y="467682"/>
            <a:ext cx="8041105" cy="2454310"/>
            <a:chOff x="6547412" y="790229"/>
            <a:chExt cx="8041105" cy="2454310"/>
          </a:xfrm>
        </p:grpSpPr>
        <p:sp>
          <p:nvSpPr>
            <p:cNvPr id="4" name="Trapezium 9">
              <a:extLst>
                <a:ext uri="{FF2B5EF4-FFF2-40B4-BE49-F238E27FC236}">
                  <a16:creationId xmlns:a16="http://schemas.microsoft.com/office/drawing/2014/main" id="{5DEF7ED9-81DF-F6A5-D431-FB6C83686181}"/>
                </a:ext>
              </a:extLst>
            </p:cNvPr>
            <p:cNvSpPr/>
            <p:nvPr/>
          </p:nvSpPr>
          <p:spPr>
            <a:xfrm rot="16200000">
              <a:off x="8807315" y="631458"/>
              <a:ext cx="914857" cy="2054678"/>
            </a:xfrm>
            <a:prstGeom prst="trapezoid">
              <a:avLst>
                <a:gd name="adj" fmla="val 35412"/>
              </a:avLst>
            </a:prstGeom>
            <a:gradFill flip="none" rotWithShape="1">
              <a:gsLst>
                <a:gs pos="0">
                  <a:schemeClr val="bg1"/>
                </a:gs>
                <a:gs pos="86000">
                  <a:srgbClr val="FFC000"/>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Cloud 7">
              <a:extLst>
                <a:ext uri="{FF2B5EF4-FFF2-40B4-BE49-F238E27FC236}">
                  <a16:creationId xmlns:a16="http://schemas.microsoft.com/office/drawing/2014/main" id="{7B40E9E5-721D-7761-6275-9D76DC22B477}"/>
                </a:ext>
              </a:extLst>
            </p:cNvPr>
            <p:cNvSpPr/>
            <p:nvPr/>
          </p:nvSpPr>
          <p:spPr>
            <a:xfrm>
              <a:off x="9971160" y="790229"/>
              <a:ext cx="2220840" cy="1938942"/>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Density</a:t>
              </a:r>
            </a:p>
            <a:p>
              <a:pPr algn="ctr"/>
              <a:r>
                <a:rPr lang="en-US" i="1" dirty="0" err="1"/>
                <a:t>n</a:t>
              </a:r>
              <a:r>
                <a:rPr lang="en-US" i="1" baseline="-25000" dirty="0" err="1"/>
                <a:t>H</a:t>
              </a:r>
              <a:endParaRPr lang="en-US" i="1" dirty="0"/>
            </a:p>
          </p:txBody>
        </p:sp>
        <p:pic>
          <p:nvPicPr>
            <p:cNvPr id="17" name="Graphic 16" descr="Lightbulb with solid fill">
              <a:extLst>
                <a:ext uri="{FF2B5EF4-FFF2-40B4-BE49-F238E27FC236}">
                  <a16:creationId xmlns:a16="http://schemas.microsoft.com/office/drawing/2014/main" id="{D07ED8DC-71F4-E555-EE69-7452DAC19A74}"/>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6547412" y="1042460"/>
              <a:ext cx="2202079" cy="2202079"/>
            </a:xfrm>
            <a:prstGeom prst="rect">
              <a:avLst/>
            </a:prstGeom>
          </p:spPr>
        </p:pic>
        <p:sp>
          <p:nvSpPr>
            <p:cNvPr id="19" name="TextBox 18">
              <a:extLst>
                <a:ext uri="{FF2B5EF4-FFF2-40B4-BE49-F238E27FC236}">
                  <a16:creationId xmlns:a16="http://schemas.microsoft.com/office/drawing/2014/main" id="{C502914A-9B8A-304F-2C7D-D48E8C6FB583}"/>
                </a:ext>
              </a:extLst>
            </p:cNvPr>
            <p:cNvSpPr txBox="1"/>
            <p:nvPr/>
          </p:nvSpPr>
          <p:spPr>
            <a:xfrm>
              <a:off x="8478663" y="1342588"/>
              <a:ext cx="6109854" cy="646331"/>
            </a:xfrm>
            <a:prstGeom prst="rect">
              <a:avLst/>
            </a:prstGeom>
            <a:noFill/>
          </p:spPr>
          <p:txBody>
            <a:bodyPr wrap="square">
              <a:spAutoFit/>
            </a:bodyPr>
            <a:lstStyle/>
            <a:p>
              <a:r>
                <a:rPr lang="en-US" dirty="0">
                  <a:latin typeface="Canela Text" pitchFamily="2" charset="0"/>
                </a:rPr>
                <a:t>ionizing </a:t>
              </a:r>
              <a:br>
                <a:rPr lang="en-US" dirty="0">
                  <a:latin typeface="Canela Text" pitchFamily="2" charset="0"/>
                </a:rPr>
              </a:br>
              <a:r>
                <a:rPr lang="en-US" dirty="0">
                  <a:latin typeface="Canela Text" pitchFamily="2" charset="0"/>
                </a:rPr>
                <a:t>radiation</a:t>
              </a:r>
              <a:endParaRPr lang="en-US" dirty="0"/>
            </a:p>
          </p:txBody>
        </p:sp>
        <p:cxnSp>
          <p:nvCxnSpPr>
            <p:cNvPr id="22" name="Straight Connector 21">
              <a:extLst>
                <a:ext uri="{FF2B5EF4-FFF2-40B4-BE49-F238E27FC236}">
                  <a16:creationId xmlns:a16="http://schemas.microsoft.com/office/drawing/2014/main" id="{36F6AF49-A335-0E67-FB34-458C9431F3C7}"/>
                </a:ext>
              </a:extLst>
            </p:cNvPr>
            <p:cNvCxnSpPr>
              <a:cxnSpLocks/>
            </p:cNvCxnSpPr>
            <p:nvPr/>
          </p:nvCxnSpPr>
          <p:spPr>
            <a:xfrm>
              <a:off x="7774074" y="1700020"/>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23" name="Oval 22">
              <a:extLst>
                <a:ext uri="{FF2B5EF4-FFF2-40B4-BE49-F238E27FC236}">
                  <a16:creationId xmlns:a16="http://schemas.microsoft.com/office/drawing/2014/main" id="{30ABE4A5-2F66-EE3C-8BAC-652E9449A8D3}"/>
                </a:ext>
              </a:extLst>
            </p:cNvPr>
            <p:cNvSpPr/>
            <p:nvPr/>
          </p:nvSpPr>
          <p:spPr>
            <a:xfrm>
              <a:off x="7588583" y="1650186"/>
              <a:ext cx="110577" cy="99668"/>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2BC17FAF-719A-E9D5-566A-C6054A67894F}"/>
                </a:ext>
              </a:extLst>
            </p:cNvPr>
            <p:cNvCxnSpPr>
              <a:cxnSpLocks/>
            </p:cNvCxnSpPr>
            <p:nvPr/>
          </p:nvCxnSpPr>
          <p:spPr>
            <a:xfrm>
              <a:off x="7236007" y="1693796"/>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A61C3334-0E33-EC62-58A4-9A99B89A7A10}"/>
                </a:ext>
              </a:extLst>
            </p:cNvPr>
            <p:cNvSpPr txBox="1"/>
            <p:nvPr/>
          </p:nvSpPr>
          <p:spPr>
            <a:xfrm>
              <a:off x="7164935" y="1745154"/>
              <a:ext cx="7293768" cy="323165"/>
            </a:xfrm>
            <a:prstGeom prst="rect">
              <a:avLst/>
            </a:prstGeom>
            <a:noFill/>
          </p:spPr>
          <p:txBody>
            <a:bodyPr wrap="square">
              <a:spAutoFit/>
            </a:bodyPr>
            <a:lstStyle/>
            <a:p>
              <a:r>
                <a:rPr lang="en-US" sz="1500" dirty="0">
                  <a:latin typeface="Canela Text" pitchFamily="2" charset="0"/>
                </a:rPr>
                <a:t>accretion</a:t>
              </a:r>
              <a:endParaRPr lang="en-US" sz="1500" dirty="0"/>
            </a:p>
          </p:txBody>
        </p:sp>
      </p:grpSp>
      <p:sp>
        <p:nvSpPr>
          <p:cNvPr id="34" name="Slide Number Placeholder 2">
            <a:extLst>
              <a:ext uri="{FF2B5EF4-FFF2-40B4-BE49-F238E27FC236}">
                <a16:creationId xmlns:a16="http://schemas.microsoft.com/office/drawing/2014/main" id="{816D8101-71C8-1677-3119-95DC9175F64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12BC00E-BDA4-2A4E-A02D-4A352D6B8A98}" type="slidenum">
              <a:rPr lang="en-US" smtClean="0"/>
              <a:pPr/>
              <a:t>12</a:t>
            </a:fld>
            <a:endParaRPr lang="en-US" dirty="0"/>
          </a:p>
        </p:txBody>
      </p:sp>
    </p:spTree>
    <p:extLst>
      <p:ext uri="{BB962C8B-B14F-4D97-AF65-F5344CB8AC3E}">
        <p14:creationId xmlns:p14="http://schemas.microsoft.com/office/powerpoint/2010/main" val="2933285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21202F-BC2D-C225-A8CC-2013E27E84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3BF667-6455-60A1-6F4C-DF14B366E223}"/>
              </a:ext>
            </a:extLst>
          </p:cNvPr>
          <p:cNvSpPr>
            <a:spLocks noGrp="1"/>
          </p:cNvSpPr>
          <p:nvPr>
            <p:ph type="title"/>
          </p:nvPr>
        </p:nvSpPr>
        <p:spPr/>
        <p:txBody>
          <a:bodyPr/>
          <a:lstStyle/>
          <a:p>
            <a:r>
              <a:rPr lang="en-US" dirty="0">
                <a:latin typeface="Canela" pitchFamily="2" charset="77"/>
              </a:rPr>
              <a:t>Photoionization model</a:t>
            </a:r>
          </a:p>
        </p:txBody>
      </p:sp>
      <p:sp>
        <p:nvSpPr>
          <p:cNvPr id="11" name="TextBox 10">
            <a:extLst>
              <a:ext uri="{FF2B5EF4-FFF2-40B4-BE49-F238E27FC236}">
                <a16:creationId xmlns:a16="http://schemas.microsoft.com/office/drawing/2014/main" id="{F2A3EACB-B9EA-ABE6-070C-944341DD35D2}"/>
              </a:ext>
            </a:extLst>
          </p:cNvPr>
          <p:cNvSpPr txBox="1"/>
          <p:nvPr/>
        </p:nvSpPr>
        <p:spPr>
          <a:xfrm>
            <a:off x="838201" y="1997341"/>
            <a:ext cx="5540298" cy="2031325"/>
          </a:xfrm>
          <a:prstGeom prst="rect">
            <a:avLst/>
          </a:prstGeom>
          <a:noFill/>
        </p:spPr>
        <p:txBody>
          <a:bodyPr wrap="square">
            <a:spAutoFit/>
          </a:bodyPr>
          <a:lstStyle/>
          <a:p>
            <a:r>
              <a:rPr lang="en-US" b="1" dirty="0">
                <a:latin typeface="Canela Text" pitchFamily="2" charset="0"/>
              </a:rPr>
              <a:t>BLR</a:t>
            </a:r>
            <a:r>
              <a:rPr lang="en-US" dirty="0">
                <a:latin typeface="Canela Text" pitchFamily="2" charset="0"/>
              </a:rPr>
              <a:t> - spatially extended population of clouds with a range of densities. </a:t>
            </a:r>
          </a:p>
          <a:p>
            <a:endParaRPr lang="en-US" dirty="0">
              <a:latin typeface="Canela Text" pitchFamily="2" charset="0"/>
            </a:endParaRPr>
          </a:p>
          <a:p>
            <a:r>
              <a:rPr lang="en-US" dirty="0">
                <a:latin typeface="Canela Text" pitchFamily="2" charset="0"/>
              </a:rPr>
              <a:t>Each cloud reacts to the ionizing radiation and reprocesses it into emission lines.  </a:t>
            </a:r>
          </a:p>
          <a:p>
            <a:endParaRPr lang="en-US" dirty="0">
              <a:latin typeface="Canela Text" pitchFamily="2" charset="0"/>
            </a:endParaRPr>
          </a:p>
          <a:p>
            <a:endParaRPr lang="en-US" dirty="0">
              <a:latin typeface="Canela Text" pitchFamily="2" charset="0"/>
            </a:endParaRPr>
          </a:p>
        </p:txBody>
      </p:sp>
      <p:sp>
        <p:nvSpPr>
          <p:cNvPr id="7" name="TextBox 6">
            <a:extLst>
              <a:ext uri="{FF2B5EF4-FFF2-40B4-BE49-F238E27FC236}">
                <a16:creationId xmlns:a16="http://schemas.microsoft.com/office/drawing/2014/main" id="{6FA2F572-4AE2-407D-CF4E-28639040ED51}"/>
              </a:ext>
            </a:extLst>
          </p:cNvPr>
          <p:cNvSpPr txBox="1"/>
          <p:nvPr/>
        </p:nvSpPr>
        <p:spPr>
          <a:xfrm>
            <a:off x="4557886" y="3470221"/>
            <a:ext cx="2344809" cy="369332"/>
          </a:xfrm>
          <a:prstGeom prst="rect">
            <a:avLst/>
          </a:prstGeom>
          <a:noFill/>
        </p:spPr>
        <p:txBody>
          <a:bodyPr wrap="none" rtlCol="0">
            <a:spAutoFit/>
          </a:bodyPr>
          <a:lstStyle/>
          <a:p>
            <a:r>
              <a:rPr lang="en-US" dirty="0">
                <a:solidFill>
                  <a:schemeClr val="bg1"/>
                </a:solidFill>
              </a:rPr>
              <a:t>Gas cloud properties:</a:t>
            </a:r>
          </a:p>
        </p:txBody>
      </p:sp>
      <p:grpSp>
        <p:nvGrpSpPr>
          <p:cNvPr id="35" name="Group 34">
            <a:extLst>
              <a:ext uri="{FF2B5EF4-FFF2-40B4-BE49-F238E27FC236}">
                <a16:creationId xmlns:a16="http://schemas.microsoft.com/office/drawing/2014/main" id="{C392EF21-BC9D-D0E1-3929-777407F7DF9B}"/>
              </a:ext>
            </a:extLst>
          </p:cNvPr>
          <p:cNvGrpSpPr/>
          <p:nvPr/>
        </p:nvGrpSpPr>
        <p:grpSpPr>
          <a:xfrm>
            <a:off x="8376349" y="94761"/>
            <a:ext cx="7911291" cy="2202079"/>
            <a:chOff x="6547412" y="1042460"/>
            <a:chExt cx="7911291" cy="2202079"/>
          </a:xfrm>
        </p:grpSpPr>
        <p:pic>
          <p:nvPicPr>
            <p:cNvPr id="17" name="Graphic 16" descr="Lightbulb with solid fill">
              <a:extLst>
                <a:ext uri="{FF2B5EF4-FFF2-40B4-BE49-F238E27FC236}">
                  <a16:creationId xmlns:a16="http://schemas.microsoft.com/office/drawing/2014/main" id="{40A1B9F3-D3E9-B524-E52C-AA4AE16AE9A9}"/>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6547412" y="1042460"/>
              <a:ext cx="2202079" cy="2202079"/>
            </a:xfrm>
            <a:prstGeom prst="rect">
              <a:avLst/>
            </a:prstGeom>
          </p:spPr>
        </p:pic>
        <p:cxnSp>
          <p:nvCxnSpPr>
            <p:cNvPr id="22" name="Straight Connector 21">
              <a:extLst>
                <a:ext uri="{FF2B5EF4-FFF2-40B4-BE49-F238E27FC236}">
                  <a16:creationId xmlns:a16="http://schemas.microsoft.com/office/drawing/2014/main" id="{4AE6DFF0-8980-A81A-6265-A9F5ABAA5C77}"/>
                </a:ext>
              </a:extLst>
            </p:cNvPr>
            <p:cNvCxnSpPr>
              <a:cxnSpLocks/>
            </p:cNvCxnSpPr>
            <p:nvPr/>
          </p:nvCxnSpPr>
          <p:spPr>
            <a:xfrm>
              <a:off x="7774074" y="1700020"/>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23" name="Oval 22">
              <a:extLst>
                <a:ext uri="{FF2B5EF4-FFF2-40B4-BE49-F238E27FC236}">
                  <a16:creationId xmlns:a16="http://schemas.microsoft.com/office/drawing/2014/main" id="{90B7B157-B521-9F76-6E5B-926B9B46BC19}"/>
                </a:ext>
              </a:extLst>
            </p:cNvPr>
            <p:cNvSpPr/>
            <p:nvPr/>
          </p:nvSpPr>
          <p:spPr>
            <a:xfrm>
              <a:off x="7588583" y="1650186"/>
              <a:ext cx="110577" cy="99668"/>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B20A66D1-5523-1CDB-F30E-FAB85500185B}"/>
                </a:ext>
              </a:extLst>
            </p:cNvPr>
            <p:cNvCxnSpPr>
              <a:cxnSpLocks/>
            </p:cNvCxnSpPr>
            <p:nvPr/>
          </p:nvCxnSpPr>
          <p:spPr>
            <a:xfrm>
              <a:off x="7236007" y="1693796"/>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89D222EB-B912-0616-9C3A-9B18F657AD97}"/>
                </a:ext>
              </a:extLst>
            </p:cNvPr>
            <p:cNvSpPr txBox="1"/>
            <p:nvPr/>
          </p:nvSpPr>
          <p:spPr>
            <a:xfrm>
              <a:off x="7164935" y="1745154"/>
              <a:ext cx="7293768" cy="323165"/>
            </a:xfrm>
            <a:prstGeom prst="rect">
              <a:avLst/>
            </a:prstGeom>
            <a:noFill/>
          </p:spPr>
          <p:txBody>
            <a:bodyPr wrap="square">
              <a:spAutoFit/>
            </a:bodyPr>
            <a:lstStyle/>
            <a:p>
              <a:r>
                <a:rPr lang="en-US" sz="1500" dirty="0">
                  <a:latin typeface="Canela Text" pitchFamily="2" charset="0"/>
                </a:rPr>
                <a:t>accretion</a:t>
              </a:r>
              <a:endParaRPr lang="en-US" sz="1500" dirty="0"/>
            </a:p>
          </p:txBody>
        </p:sp>
      </p:grpSp>
      <p:sp>
        <p:nvSpPr>
          <p:cNvPr id="34" name="Slide Number Placeholder 2">
            <a:extLst>
              <a:ext uri="{FF2B5EF4-FFF2-40B4-BE49-F238E27FC236}">
                <a16:creationId xmlns:a16="http://schemas.microsoft.com/office/drawing/2014/main" id="{5128CADE-616A-B43E-C617-3E2C6CAF3B5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12BC00E-BDA4-2A4E-A02D-4A352D6B8A98}" type="slidenum">
              <a:rPr lang="en-US" smtClean="0"/>
              <a:pPr/>
              <a:t>13</a:t>
            </a:fld>
            <a:endParaRPr lang="en-US" dirty="0"/>
          </a:p>
        </p:txBody>
      </p:sp>
      <p:pic>
        <p:nvPicPr>
          <p:cNvPr id="3" name="Picture 2">
            <a:extLst>
              <a:ext uri="{FF2B5EF4-FFF2-40B4-BE49-F238E27FC236}">
                <a16:creationId xmlns:a16="http://schemas.microsoft.com/office/drawing/2014/main" id="{5BD694B2-C9B9-B758-ED7D-B72EF288C606}"/>
              </a:ext>
            </a:extLst>
          </p:cNvPr>
          <p:cNvPicPr>
            <a:picLocks noChangeAspect="1"/>
          </p:cNvPicPr>
          <p:nvPr/>
        </p:nvPicPr>
        <p:blipFill>
          <a:blip r:embed="rId4"/>
          <a:srcRect r="92228"/>
          <a:stretch>
            <a:fillRect/>
          </a:stretch>
        </p:blipFill>
        <p:spPr>
          <a:xfrm>
            <a:off x="6537368" y="2188721"/>
            <a:ext cx="332336" cy="4626671"/>
          </a:xfrm>
          <a:prstGeom prst="rect">
            <a:avLst/>
          </a:prstGeom>
        </p:spPr>
      </p:pic>
      <p:pic>
        <p:nvPicPr>
          <p:cNvPr id="5" name="Picture 4">
            <a:extLst>
              <a:ext uri="{FF2B5EF4-FFF2-40B4-BE49-F238E27FC236}">
                <a16:creationId xmlns:a16="http://schemas.microsoft.com/office/drawing/2014/main" id="{3E19CB6E-8E69-9248-61CB-39B38982FBAD}"/>
              </a:ext>
            </a:extLst>
          </p:cNvPr>
          <p:cNvPicPr>
            <a:picLocks noChangeAspect="1"/>
          </p:cNvPicPr>
          <p:nvPr/>
        </p:nvPicPr>
        <p:blipFill>
          <a:blip r:embed="rId5"/>
          <a:srcRect l="-1" t="1408" r="1964"/>
          <a:stretch>
            <a:fillRect/>
          </a:stretch>
        </p:blipFill>
        <p:spPr>
          <a:xfrm>
            <a:off x="6902695" y="2403964"/>
            <a:ext cx="4995559" cy="3518068"/>
          </a:xfrm>
          <a:prstGeom prst="rect">
            <a:avLst/>
          </a:prstGeom>
        </p:spPr>
      </p:pic>
      <p:pic>
        <p:nvPicPr>
          <p:cNvPr id="6" name="Picture 5">
            <a:extLst>
              <a:ext uri="{FF2B5EF4-FFF2-40B4-BE49-F238E27FC236}">
                <a16:creationId xmlns:a16="http://schemas.microsoft.com/office/drawing/2014/main" id="{45BDC254-320D-08AA-CBB6-0F4362CF1E53}"/>
              </a:ext>
            </a:extLst>
          </p:cNvPr>
          <p:cNvPicPr>
            <a:picLocks noChangeAspect="1"/>
          </p:cNvPicPr>
          <p:nvPr/>
        </p:nvPicPr>
        <p:blipFill>
          <a:blip r:embed="rId6"/>
          <a:stretch>
            <a:fillRect/>
          </a:stretch>
        </p:blipFill>
        <p:spPr>
          <a:xfrm>
            <a:off x="9208005" y="6226458"/>
            <a:ext cx="1043516" cy="213633"/>
          </a:xfrm>
          <a:prstGeom prst="rect">
            <a:avLst/>
          </a:prstGeom>
        </p:spPr>
      </p:pic>
      <p:pic>
        <p:nvPicPr>
          <p:cNvPr id="9" name="Picture 8">
            <a:extLst>
              <a:ext uri="{FF2B5EF4-FFF2-40B4-BE49-F238E27FC236}">
                <a16:creationId xmlns:a16="http://schemas.microsoft.com/office/drawing/2014/main" id="{1D202638-C429-FF05-FA2E-2145583B99D3}"/>
              </a:ext>
            </a:extLst>
          </p:cNvPr>
          <p:cNvPicPr>
            <a:picLocks noChangeAspect="1"/>
          </p:cNvPicPr>
          <p:nvPr/>
        </p:nvPicPr>
        <p:blipFill>
          <a:blip r:embed="rId7"/>
          <a:stretch>
            <a:fillRect/>
          </a:stretch>
        </p:blipFill>
        <p:spPr>
          <a:xfrm>
            <a:off x="7470893" y="5922032"/>
            <a:ext cx="4427361" cy="254139"/>
          </a:xfrm>
          <a:prstGeom prst="rect">
            <a:avLst/>
          </a:prstGeom>
        </p:spPr>
      </p:pic>
      <p:sp>
        <p:nvSpPr>
          <p:cNvPr id="12" name="TextBox 11">
            <a:extLst>
              <a:ext uri="{FF2B5EF4-FFF2-40B4-BE49-F238E27FC236}">
                <a16:creationId xmlns:a16="http://schemas.microsoft.com/office/drawing/2014/main" id="{F454A829-740D-5418-2318-B7F2BEDE3A1D}"/>
              </a:ext>
            </a:extLst>
          </p:cNvPr>
          <p:cNvSpPr txBox="1"/>
          <p:nvPr/>
        </p:nvSpPr>
        <p:spPr>
          <a:xfrm>
            <a:off x="7704027" y="2618212"/>
            <a:ext cx="1737112" cy="646331"/>
          </a:xfrm>
          <a:prstGeom prst="rect">
            <a:avLst/>
          </a:prstGeom>
          <a:noFill/>
        </p:spPr>
        <p:txBody>
          <a:bodyPr wrap="square">
            <a:spAutoFit/>
          </a:bodyPr>
          <a:lstStyle/>
          <a:p>
            <a:r>
              <a:rPr lang="en-US" i="1" dirty="0">
                <a:solidFill>
                  <a:srgbClr val="000000"/>
                </a:solidFill>
                <a:effectLst/>
                <a:latin typeface="Canela Text" pitchFamily="2" charset="0"/>
              </a:rPr>
              <a:t>Source: Kubota &amp; Done 2018</a:t>
            </a:r>
            <a:endParaRPr lang="en-US" dirty="0"/>
          </a:p>
        </p:txBody>
      </p:sp>
    </p:spTree>
    <p:extLst>
      <p:ext uri="{BB962C8B-B14F-4D97-AF65-F5344CB8AC3E}">
        <p14:creationId xmlns:p14="http://schemas.microsoft.com/office/powerpoint/2010/main" val="3467276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D70AC-D614-AC9A-A623-A4114FBC04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B910C8-3278-30AF-693F-408423607FA8}"/>
              </a:ext>
            </a:extLst>
          </p:cNvPr>
          <p:cNvSpPr>
            <a:spLocks noGrp="1"/>
          </p:cNvSpPr>
          <p:nvPr>
            <p:ph type="title"/>
          </p:nvPr>
        </p:nvSpPr>
        <p:spPr/>
        <p:txBody>
          <a:bodyPr/>
          <a:lstStyle/>
          <a:p>
            <a:r>
              <a:rPr lang="en-US" dirty="0">
                <a:latin typeface="Canela" pitchFamily="2" charset="77"/>
              </a:rPr>
              <a:t>Photoionization model</a:t>
            </a:r>
          </a:p>
        </p:txBody>
      </p:sp>
      <p:sp>
        <p:nvSpPr>
          <p:cNvPr id="11" name="TextBox 10">
            <a:extLst>
              <a:ext uri="{FF2B5EF4-FFF2-40B4-BE49-F238E27FC236}">
                <a16:creationId xmlns:a16="http://schemas.microsoft.com/office/drawing/2014/main" id="{C5D98834-1C25-9826-43B8-64B832DEC167}"/>
              </a:ext>
            </a:extLst>
          </p:cNvPr>
          <p:cNvSpPr txBox="1"/>
          <p:nvPr/>
        </p:nvSpPr>
        <p:spPr>
          <a:xfrm>
            <a:off x="838201" y="1997341"/>
            <a:ext cx="5540298" cy="2031325"/>
          </a:xfrm>
          <a:prstGeom prst="rect">
            <a:avLst/>
          </a:prstGeom>
          <a:noFill/>
        </p:spPr>
        <p:txBody>
          <a:bodyPr wrap="square">
            <a:spAutoFit/>
          </a:bodyPr>
          <a:lstStyle/>
          <a:p>
            <a:r>
              <a:rPr lang="en-US" b="1" dirty="0">
                <a:latin typeface="Canela Text" pitchFamily="2" charset="0"/>
              </a:rPr>
              <a:t>BLR</a:t>
            </a:r>
            <a:r>
              <a:rPr lang="en-US" dirty="0">
                <a:latin typeface="Canela Text" pitchFamily="2" charset="0"/>
              </a:rPr>
              <a:t> - spatially extended population of clouds with a range of densities. </a:t>
            </a:r>
          </a:p>
          <a:p>
            <a:endParaRPr lang="en-US" dirty="0">
              <a:latin typeface="Canela Text" pitchFamily="2" charset="0"/>
            </a:endParaRPr>
          </a:p>
          <a:p>
            <a:r>
              <a:rPr lang="en-US" dirty="0">
                <a:latin typeface="Canela Text" pitchFamily="2" charset="0"/>
              </a:rPr>
              <a:t>Each cloud reacts to the ionizing radiation and reprocesses it into emission lines.  </a:t>
            </a:r>
          </a:p>
          <a:p>
            <a:endParaRPr lang="en-US" dirty="0">
              <a:latin typeface="Canela Text" pitchFamily="2" charset="0"/>
            </a:endParaRPr>
          </a:p>
          <a:p>
            <a:endParaRPr lang="en-US" dirty="0">
              <a:latin typeface="Canela Text" pitchFamily="2" charset="0"/>
            </a:endParaRPr>
          </a:p>
        </p:txBody>
      </p:sp>
      <p:sp>
        <p:nvSpPr>
          <p:cNvPr id="7" name="TextBox 6">
            <a:extLst>
              <a:ext uri="{FF2B5EF4-FFF2-40B4-BE49-F238E27FC236}">
                <a16:creationId xmlns:a16="http://schemas.microsoft.com/office/drawing/2014/main" id="{85FC6441-565B-F8D9-CB69-BB8A23BC53A3}"/>
              </a:ext>
            </a:extLst>
          </p:cNvPr>
          <p:cNvSpPr txBox="1"/>
          <p:nvPr/>
        </p:nvSpPr>
        <p:spPr>
          <a:xfrm>
            <a:off x="4557886" y="3470221"/>
            <a:ext cx="2344809" cy="369332"/>
          </a:xfrm>
          <a:prstGeom prst="rect">
            <a:avLst/>
          </a:prstGeom>
          <a:noFill/>
        </p:spPr>
        <p:txBody>
          <a:bodyPr wrap="none" rtlCol="0">
            <a:spAutoFit/>
          </a:bodyPr>
          <a:lstStyle/>
          <a:p>
            <a:r>
              <a:rPr lang="en-US" dirty="0">
                <a:solidFill>
                  <a:schemeClr val="bg1"/>
                </a:solidFill>
              </a:rPr>
              <a:t>Gas cloud properties:</a:t>
            </a:r>
          </a:p>
        </p:txBody>
      </p:sp>
      <p:grpSp>
        <p:nvGrpSpPr>
          <p:cNvPr id="35" name="Group 34">
            <a:extLst>
              <a:ext uri="{FF2B5EF4-FFF2-40B4-BE49-F238E27FC236}">
                <a16:creationId xmlns:a16="http://schemas.microsoft.com/office/drawing/2014/main" id="{D0AA06B0-50FF-0D96-072F-02B98A55F20A}"/>
              </a:ext>
            </a:extLst>
          </p:cNvPr>
          <p:cNvGrpSpPr/>
          <p:nvPr/>
        </p:nvGrpSpPr>
        <p:grpSpPr>
          <a:xfrm>
            <a:off x="8376349" y="94761"/>
            <a:ext cx="7911291" cy="2202079"/>
            <a:chOff x="6547412" y="1042460"/>
            <a:chExt cx="7911291" cy="2202079"/>
          </a:xfrm>
        </p:grpSpPr>
        <p:pic>
          <p:nvPicPr>
            <p:cNvPr id="17" name="Graphic 16" descr="Lightbulb with solid fill">
              <a:extLst>
                <a:ext uri="{FF2B5EF4-FFF2-40B4-BE49-F238E27FC236}">
                  <a16:creationId xmlns:a16="http://schemas.microsoft.com/office/drawing/2014/main" id="{7EFDF577-0E1D-98A7-0129-E14551B9D32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6547412" y="1042460"/>
              <a:ext cx="2202079" cy="2202079"/>
            </a:xfrm>
            <a:prstGeom prst="rect">
              <a:avLst/>
            </a:prstGeom>
          </p:spPr>
        </p:pic>
        <p:cxnSp>
          <p:nvCxnSpPr>
            <p:cNvPr id="22" name="Straight Connector 21">
              <a:extLst>
                <a:ext uri="{FF2B5EF4-FFF2-40B4-BE49-F238E27FC236}">
                  <a16:creationId xmlns:a16="http://schemas.microsoft.com/office/drawing/2014/main" id="{9853F745-1F09-9B43-D5DB-509FDD8A3157}"/>
                </a:ext>
              </a:extLst>
            </p:cNvPr>
            <p:cNvCxnSpPr>
              <a:cxnSpLocks/>
            </p:cNvCxnSpPr>
            <p:nvPr/>
          </p:nvCxnSpPr>
          <p:spPr>
            <a:xfrm>
              <a:off x="7774074" y="1700020"/>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23" name="Oval 22">
              <a:extLst>
                <a:ext uri="{FF2B5EF4-FFF2-40B4-BE49-F238E27FC236}">
                  <a16:creationId xmlns:a16="http://schemas.microsoft.com/office/drawing/2014/main" id="{A6B8B2D5-93D9-A9CA-B8A5-7484A223C9A3}"/>
                </a:ext>
              </a:extLst>
            </p:cNvPr>
            <p:cNvSpPr/>
            <p:nvPr/>
          </p:nvSpPr>
          <p:spPr>
            <a:xfrm>
              <a:off x="7588583" y="1650186"/>
              <a:ext cx="110577" cy="99668"/>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5FF530A7-2E2A-93EA-AAB6-28C18B976DB3}"/>
                </a:ext>
              </a:extLst>
            </p:cNvPr>
            <p:cNvCxnSpPr>
              <a:cxnSpLocks/>
            </p:cNvCxnSpPr>
            <p:nvPr/>
          </p:nvCxnSpPr>
          <p:spPr>
            <a:xfrm>
              <a:off x="7236007" y="1693796"/>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6DE9AAFF-B227-1BB6-886A-7E54024E9FB3}"/>
                </a:ext>
              </a:extLst>
            </p:cNvPr>
            <p:cNvSpPr txBox="1"/>
            <p:nvPr/>
          </p:nvSpPr>
          <p:spPr>
            <a:xfrm>
              <a:off x="7164935" y="1745154"/>
              <a:ext cx="7293768" cy="323165"/>
            </a:xfrm>
            <a:prstGeom prst="rect">
              <a:avLst/>
            </a:prstGeom>
            <a:noFill/>
          </p:spPr>
          <p:txBody>
            <a:bodyPr wrap="square">
              <a:spAutoFit/>
            </a:bodyPr>
            <a:lstStyle/>
            <a:p>
              <a:r>
                <a:rPr lang="en-US" sz="1500" dirty="0">
                  <a:latin typeface="Canela Text" pitchFamily="2" charset="0"/>
                </a:rPr>
                <a:t>accretion</a:t>
              </a:r>
              <a:endParaRPr lang="en-US" sz="1500" dirty="0"/>
            </a:p>
          </p:txBody>
        </p:sp>
      </p:grpSp>
      <p:sp>
        <p:nvSpPr>
          <p:cNvPr id="34" name="Slide Number Placeholder 2">
            <a:extLst>
              <a:ext uri="{FF2B5EF4-FFF2-40B4-BE49-F238E27FC236}">
                <a16:creationId xmlns:a16="http://schemas.microsoft.com/office/drawing/2014/main" id="{2EE89A43-F05D-1632-6007-16FA901DDAC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12BC00E-BDA4-2A4E-A02D-4A352D6B8A98}" type="slidenum">
              <a:rPr lang="en-US" smtClean="0"/>
              <a:pPr/>
              <a:t>14</a:t>
            </a:fld>
            <a:endParaRPr lang="en-US" dirty="0"/>
          </a:p>
        </p:txBody>
      </p:sp>
      <p:pic>
        <p:nvPicPr>
          <p:cNvPr id="3" name="Picture 2">
            <a:extLst>
              <a:ext uri="{FF2B5EF4-FFF2-40B4-BE49-F238E27FC236}">
                <a16:creationId xmlns:a16="http://schemas.microsoft.com/office/drawing/2014/main" id="{ACFC9027-7A3C-6420-07F9-E329FF6A8257}"/>
              </a:ext>
            </a:extLst>
          </p:cNvPr>
          <p:cNvPicPr>
            <a:picLocks noChangeAspect="1"/>
          </p:cNvPicPr>
          <p:nvPr/>
        </p:nvPicPr>
        <p:blipFill>
          <a:blip r:embed="rId4"/>
          <a:srcRect r="92228"/>
          <a:stretch>
            <a:fillRect/>
          </a:stretch>
        </p:blipFill>
        <p:spPr>
          <a:xfrm>
            <a:off x="6537368" y="2188721"/>
            <a:ext cx="332336" cy="4626671"/>
          </a:xfrm>
          <a:prstGeom prst="rect">
            <a:avLst/>
          </a:prstGeom>
        </p:spPr>
      </p:pic>
      <p:pic>
        <p:nvPicPr>
          <p:cNvPr id="5" name="Picture 4">
            <a:extLst>
              <a:ext uri="{FF2B5EF4-FFF2-40B4-BE49-F238E27FC236}">
                <a16:creationId xmlns:a16="http://schemas.microsoft.com/office/drawing/2014/main" id="{E4C0E888-116E-0BEC-9226-F244481615F2}"/>
              </a:ext>
            </a:extLst>
          </p:cNvPr>
          <p:cNvPicPr>
            <a:picLocks noChangeAspect="1"/>
          </p:cNvPicPr>
          <p:nvPr/>
        </p:nvPicPr>
        <p:blipFill>
          <a:blip r:embed="rId5"/>
          <a:srcRect l="-1" t="1408" r="1964"/>
          <a:stretch>
            <a:fillRect/>
          </a:stretch>
        </p:blipFill>
        <p:spPr>
          <a:xfrm>
            <a:off x="6902695" y="2403964"/>
            <a:ext cx="4995559" cy="3518068"/>
          </a:xfrm>
          <a:prstGeom prst="rect">
            <a:avLst/>
          </a:prstGeom>
        </p:spPr>
      </p:pic>
      <p:pic>
        <p:nvPicPr>
          <p:cNvPr id="6" name="Picture 5">
            <a:extLst>
              <a:ext uri="{FF2B5EF4-FFF2-40B4-BE49-F238E27FC236}">
                <a16:creationId xmlns:a16="http://schemas.microsoft.com/office/drawing/2014/main" id="{1CBE5704-FB61-5004-1457-D7DBDC2E5FB0}"/>
              </a:ext>
            </a:extLst>
          </p:cNvPr>
          <p:cNvPicPr>
            <a:picLocks noChangeAspect="1"/>
          </p:cNvPicPr>
          <p:nvPr/>
        </p:nvPicPr>
        <p:blipFill>
          <a:blip r:embed="rId6"/>
          <a:stretch>
            <a:fillRect/>
          </a:stretch>
        </p:blipFill>
        <p:spPr>
          <a:xfrm>
            <a:off x="9208005" y="6226458"/>
            <a:ext cx="1043516" cy="213633"/>
          </a:xfrm>
          <a:prstGeom prst="rect">
            <a:avLst/>
          </a:prstGeom>
        </p:spPr>
      </p:pic>
      <p:pic>
        <p:nvPicPr>
          <p:cNvPr id="9" name="Picture 8">
            <a:extLst>
              <a:ext uri="{FF2B5EF4-FFF2-40B4-BE49-F238E27FC236}">
                <a16:creationId xmlns:a16="http://schemas.microsoft.com/office/drawing/2014/main" id="{3BB26047-08A8-0C5C-7F1A-8F0CCA55E8ED}"/>
              </a:ext>
            </a:extLst>
          </p:cNvPr>
          <p:cNvPicPr>
            <a:picLocks noChangeAspect="1"/>
          </p:cNvPicPr>
          <p:nvPr/>
        </p:nvPicPr>
        <p:blipFill>
          <a:blip r:embed="rId7"/>
          <a:stretch>
            <a:fillRect/>
          </a:stretch>
        </p:blipFill>
        <p:spPr>
          <a:xfrm>
            <a:off x="7470893" y="5922032"/>
            <a:ext cx="4427361" cy="254139"/>
          </a:xfrm>
          <a:prstGeom prst="rect">
            <a:avLst/>
          </a:prstGeom>
        </p:spPr>
      </p:pic>
      <p:sp>
        <p:nvSpPr>
          <p:cNvPr id="12" name="TextBox 11">
            <a:extLst>
              <a:ext uri="{FF2B5EF4-FFF2-40B4-BE49-F238E27FC236}">
                <a16:creationId xmlns:a16="http://schemas.microsoft.com/office/drawing/2014/main" id="{A87BA392-53E0-CA26-FB24-897BA16E72AF}"/>
              </a:ext>
            </a:extLst>
          </p:cNvPr>
          <p:cNvSpPr txBox="1"/>
          <p:nvPr/>
        </p:nvSpPr>
        <p:spPr>
          <a:xfrm>
            <a:off x="7620069" y="2650866"/>
            <a:ext cx="1737112" cy="646331"/>
          </a:xfrm>
          <a:prstGeom prst="rect">
            <a:avLst/>
          </a:prstGeom>
          <a:noFill/>
        </p:spPr>
        <p:txBody>
          <a:bodyPr wrap="square">
            <a:spAutoFit/>
          </a:bodyPr>
          <a:lstStyle/>
          <a:p>
            <a:r>
              <a:rPr lang="en-US" i="1" dirty="0">
                <a:solidFill>
                  <a:srgbClr val="000000"/>
                </a:solidFill>
                <a:effectLst/>
                <a:latin typeface="Canela Text" pitchFamily="2" charset="0"/>
              </a:rPr>
              <a:t>Source: Kubota &amp; Done 2018</a:t>
            </a:r>
            <a:endParaRPr lang="en-US" dirty="0"/>
          </a:p>
        </p:txBody>
      </p:sp>
      <p:sp>
        <p:nvSpPr>
          <p:cNvPr id="4" name="TextBox 3">
            <a:extLst>
              <a:ext uri="{FF2B5EF4-FFF2-40B4-BE49-F238E27FC236}">
                <a16:creationId xmlns:a16="http://schemas.microsoft.com/office/drawing/2014/main" id="{A5CF66B3-7192-0CB5-3C80-894748B1C6C8}"/>
              </a:ext>
            </a:extLst>
          </p:cNvPr>
          <p:cNvSpPr txBox="1"/>
          <p:nvPr/>
        </p:nvSpPr>
        <p:spPr>
          <a:xfrm rot="19813598">
            <a:off x="6961468" y="3079191"/>
            <a:ext cx="5166799" cy="1477328"/>
          </a:xfrm>
          <a:prstGeom prst="rect">
            <a:avLst/>
          </a:prstGeom>
          <a:noFill/>
        </p:spPr>
        <p:txBody>
          <a:bodyPr wrap="none" rtlCol="0">
            <a:spAutoFit/>
          </a:bodyPr>
          <a:lstStyle/>
          <a:p>
            <a:r>
              <a:rPr lang="en-US" sz="4000" dirty="0">
                <a:ln>
                  <a:solidFill>
                    <a:srgbClr val="FF0000"/>
                  </a:solidFill>
                </a:ln>
                <a:latin typeface="Aharoni" panose="02010803020104030203" pitchFamily="2" charset="-79"/>
                <a:cs typeface="Aharoni" panose="02010803020104030203" pitchFamily="2" charset="-79"/>
              </a:rPr>
              <a:t>SEE SCOTT HAGEN’S </a:t>
            </a:r>
            <a:br>
              <a:rPr lang="en-US" sz="4000" dirty="0">
                <a:ln>
                  <a:solidFill>
                    <a:srgbClr val="FF0000"/>
                  </a:solidFill>
                </a:ln>
                <a:latin typeface="Aharoni" panose="02010803020104030203" pitchFamily="2" charset="-79"/>
                <a:cs typeface="Aharoni" panose="02010803020104030203" pitchFamily="2" charset="-79"/>
              </a:rPr>
            </a:br>
            <a:r>
              <a:rPr lang="en-US" sz="4000" dirty="0">
                <a:ln>
                  <a:solidFill>
                    <a:srgbClr val="FF0000"/>
                  </a:solidFill>
                </a:ln>
                <a:latin typeface="Aharoni" panose="02010803020104030203" pitchFamily="2" charset="-79"/>
                <a:cs typeface="Aharoni" panose="02010803020104030203" pitchFamily="2" charset="-79"/>
              </a:rPr>
              <a:t>TALK TOMORROW</a:t>
            </a:r>
            <a:r>
              <a:rPr lang="en-US" sz="5000" dirty="0">
                <a:ln>
                  <a:solidFill>
                    <a:srgbClr val="FF0000"/>
                  </a:solidFill>
                </a:ln>
                <a:latin typeface="Aharoni" panose="02010803020104030203" pitchFamily="2" charset="-79"/>
                <a:cs typeface="Aharoni" panose="02010803020104030203" pitchFamily="2" charset="-79"/>
              </a:rPr>
              <a:t>!!</a:t>
            </a:r>
          </a:p>
        </p:txBody>
      </p:sp>
    </p:spTree>
    <p:extLst>
      <p:ext uri="{BB962C8B-B14F-4D97-AF65-F5344CB8AC3E}">
        <p14:creationId xmlns:p14="http://schemas.microsoft.com/office/powerpoint/2010/main" val="868303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FCB53-2A8E-14BB-E099-91DA9B001E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D1891B-B2DE-C58D-A944-E14025C00FF1}"/>
              </a:ext>
            </a:extLst>
          </p:cNvPr>
          <p:cNvSpPr>
            <a:spLocks noGrp="1"/>
          </p:cNvSpPr>
          <p:nvPr>
            <p:ph type="title"/>
          </p:nvPr>
        </p:nvSpPr>
        <p:spPr/>
        <p:txBody>
          <a:bodyPr/>
          <a:lstStyle/>
          <a:p>
            <a:r>
              <a:rPr lang="en-US" dirty="0">
                <a:latin typeface="Canela" pitchFamily="2" charset="77"/>
              </a:rPr>
              <a:t>Photoionization model</a:t>
            </a:r>
          </a:p>
        </p:txBody>
      </p:sp>
      <p:sp>
        <p:nvSpPr>
          <p:cNvPr id="11" name="TextBox 10">
            <a:extLst>
              <a:ext uri="{FF2B5EF4-FFF2-40B4-BE49-F238E27FC236}">
                <a16:creationId xmlns:a16="http://schemas.microsoft.com/office/drawing/2014/main" id="{1A863156-617C-16EC-A966-A503C2FD7D7A}"/>
              </a:ext>
            </a:extLst>
          </p:cNvPr>
          <p:cNvSpPr txBox="1"/>
          <p:nvPr/>
        </p:nvSpPr>
        <p:spPr>
          <a:xfrm>
            <a:off x="838201" y="1997341"/>
            <a:ext cx="5540298" cy="2308324"/>
          </a:xfrm>
          <a:prstGeom prst="rect">
            <a:avLst/>
          </a:prstGeom>
          <a:noFill/>
        </p:spPr>
        <p:txBody>
          <a:bodyPr wrap="square">
            <a:spAutoFit/>
          </a:bodyPr>
          <a:lstStyle/>
          <a:p>
            <a:r>
              <a:rPr lang="en-US" b="1" dirty="0">
                <a:latin typeface="Canela Text" pitchFamily="2" charset="0"/>
              </a:rPr>
              <a:t>BLR</a:t>
            </a:r>
            <a:r>
              <a:rPr lang="en-US" dirty="0">
                <a:latin typeface="Canela Text" pitchFamily="2" charset="0"/>
              </a:rPr>
              <a:t> - spatially extended population of clouds with a range of densities. </a:t>
            </a:r>
          </a:p>
          <a:p>
            <a:endParaRPr lang="en-US" dirty="0">
              <a:latin typeface="Canela Text" pitchFamily="2" charset="0"/>
            </a:endParaRPr>
          </a:p>
          <a:p>
            <a:r>
              <a:rPr lang="en-US" dirty="0">
                <a:latin typeface="Canela Text" pitchFamily="2" charset="0"/>
              </a:rPr>
              <a:t>Each cloud reacts to the ionizing radiation and reprocesses it into emission lines.  </a:t>
            </a:r>
          </a:p>
          <a:p>
            <a:endParaRPr lang="en-US" dirty="0">
              <a:latin typeface="Canela Text" pitchFamily="2" charset="0"/>
            </a:endParaRPr>
          </a:p>
          <a:p>
            <a:r>
              <a:rPr lang="en-US" dirty="0">
                <a:latin typeface="Canela Text" pitchFamily="2" charset="0"/>
              </a:rPr>
              <a:t>Cloud response to the ionizing radiation is evaluated using CLOUDY photoionization code:</a:t>
            </a:r>
          </a:p>
        </p:txBody>
      </p:sp>
      <p:sp>
        <p:nvSpPr>
          <p:cNvPr id="7" name="TextBox 6">
            <a:extLst>
              <a:ext uri="{FF2B5EF4-FFF2-40B4-BE49-F238E27FC236}">
                <a16:creationId xmlns:a16="http://schemas.microsoft.com/office/drawing/2014/main" id="{0FC14E21-BFE8-131A-6960-C98ECE8E967D}"/>
              </a:ext>
            </a:extLst>
          </p:cNvPr>
          <p:cNvSpPr txBox="1"/>
          <p:nvPr/>
        </p:nvSpPr>
        <p:spPr>
          <a:xfrm>
            <a:off x="4557886" y="3470221"/>
            <a:ext cx="2344809" cy="369332"/>
          </a:xfrm>
          <a:prstGeom prst="rect">
            <a:avLst/>
          </a:prstGeom>
          <a:noFill/>
        </p:spPr>
        <p:txBody>
          <a:bodyPr wrap="none" rtlCol="0">
            <a:spAutoFit/>
          </a:bodyPr>
          <a:lstStyle/>
          <a:p>
            <a:r>
              <a:rPr lang="en-US" dirty="0">
                <a:solidFill>
                  <a:schemeClr val="bg1"/>
                </a:solidFill>
              </a:rPr>
              <a:t>Gas cloud properties:</a:t>
            </a:r>
          </a:p>
        </p:txBody>
      </p:sp>
      <p:grpSp>
        <p:nvGrpSpPr>
          <p:cNvPr id="35" name="Group 34">
            <a:extLst>
              <a:ext uri="{FF2B5EF4-FFF2-40B4-BE49-F238E27FC236}">
                <a16:creationId xmlns:a16="http://schemas.microsoft.com/office/drawing/2014/main" id="{7FAF5DA4-3221-AC5E-2A7E-FAE501F737C0}"/>
              </a:ext>
            </a:extLst>
          </p:cNvPr>
          <p:cNvGrpSpPr/>
          <p:nvPr/>
        </p:nvGrpSpPr>
        <p:grpSpPr>
          <a:xfrm>
            <a:off x="6407849" y="467682"/>
            <a:ext cx="8041105" cy="2454310"/>
            <a:chOff x="6547412" y="790229"/>
            <a:chExt cx="8041105" cy="2454310"/>
          </a:xfrm>
        </p:grpSpPr>
        <p:sp>
          <p:nvSpPr>
            <p:cNvPr id="4" name="Trapezium 9">
              <a:extLst>
                <a:ext uri="{FF2B5EF4-FFF2-40B4-BE49-F238E27FC236}">
                  <a16:creationId xmlns:a16="http://schemas.microsoft.com/office/drawing/2014/main" id="{3B4D39EA-5F93-CDD6-C1D2-5CB22F5C64A5}"/>
                </a:ext>
              </a:extLst>
            </p:cNvPr>
            <p:cNvSpPr/>
            <p:nvPr/>
          </p:nvSpPr>
          <p:spPr>
            <a:xfrm rot="16200000">
              <a:off x="8807315" y="631458"/>
              <a:ext cx="914857" cy="2054678"/>
            </a:xfrm>
            <a:prstGeom prst="trapezoid">
              <a:avLst>
                <a:gd name="adj" fmla="val 35412"/>
              </a:avLst>
            </a:prstGeom>
            <a:gradFill flip="none" rotWithShape="1">
              <a:gsLst>
                <a:gs pos="0">
                  <a:schemeClr val="bg1"/>
                </a:gs>
                <a:gs pos="86000">
                  <a:srgbClr val="FFC000"/>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Cloud 7">
              <a:extLst>
                <a:ext uri="{FF2B5EF4-FFF2-40B4-BE49-F238E27FC236}">
                  <a16:creationId xmlns:a16="http://schemas.microsoft.com/office/drawing/2014/main" id="{BAFF6CD3-3254-FAB1-208F-688942C444F7}"/>
                </a:ext>
              </a:extLst>
            </p:cNvPr>
            <p:cNvSpPr/>
            <p:nvPr/>
          </p:nvSpPr>
          <p:spPr>
            <a:xfrm>
              <a:off x="9971160" y="790229"/>
              <a:ext cx="2220840" cy="1938942"/>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Density</a:t>
              </a:r>
            </a:p>
            <a:p>
              <a:pPr algn="ctr"/>
              <a:r>
                <a:rPr lang="en-US" i="1" dirty="0" err="1"/>
                <a:t>n</a:t>
              </a:r>
              <a:r>
                <a:rPr lang="en-US" i="1" baseline="-25000" dirty="0" err="1"/>
                <a:t>H</a:t>
              </a:r>
              <a:endParaRPr lang="en-US" i="1" dirty="0"/>
            </a:p>
          </p:txBody>
        </p:sp>
        <p:pic>
          <p:nvPicPr>
            <p:cNvPr id="17" name="Graphic 16" descr="Lightbulb with solid fill">
              <a:extLst>
                <a:ext uri="{FF2B5EF4-FFF2-40B4-BE49-F238E27FC236}">
                  <a16:creationId xmlns:a16="http://schemas.microsoft.com/office/drawing/2014/main" id="{A45AB79D-6980-B028-2091-824F94BE28FE}"/>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6547412" y="1042460"/>
              <a:ext cx="2202079" cy="2202079"/>
            </a:xfrm>
            <a:prstGeom prst="rect">
              <a:avLst/>
            </a:prstGeom>
          </p:spPr>
        </p:pic>
        <p:sp>
          <p:nvSpPr>
            <p:cNvPr id="19" name="TextBox 18">
              <a:extLst>
                <a:ext uri="{FF2B5EF4-FFF2-40B4-BE49-F238E27FC236}">
                  <a16:creationId xmlns:a16="http://schemas.microsoft.com/office/drawing/2014/main" id="{750B9B77-0E60-3BE3-8AA8-B6CEF0AD020F}"/>
                </a:ext>
              </a:extLst>
            </p:cNvPr>
            <p:cNvSpPr txBox="1"/>
            <p:nvPr/>
          </p:nvSpPr>
          <p:spPr>
            <a:xfrm>
              <a:off x="8478663" y="1342588"/>
              <a:ext cx="6109854" cy="646331"/>
            </a:xfrm>
            <a:prstGeom prst="rect">
              <a:avLst/>
            </a:prstGeom>
            <a:noFill/>
          </p:spPr>
          <p:txBody>
            <a:bodyPr wrap="square">
              <a:spAutoFit/>
            </a:bodyPr>
            <a:lstStyle/>
            <a:p>
              <a:r>
                <a:rPr lang="en-US" dirty="0">
                  <a:latin typeface="Canela Text" pitchFamily="2" charset="0"/>
                </a:rPr>
                <a:t>ionizing </a:t>
              </a:r>
              <a:br>
                <a:rPr lang="en-US" dirty="0">
                  <a:latin typeface="Canela Text" pitchFamily="2" charset="0"/>
                </a:rPr>
              </a:br>
              <a:r>
                <a:rPr lang="en-US" dirty="0">
                  <a:latin typeface="Canela Text" pitchFamily="2" charset="0"/>
                </a:rPr>
                <a:t>radiation</a:t>
              </a:r>
              <a:endParaRPr lang="en-US" dirty="0"/>
            </a:p>
          </p:txBody>
        </p:sp>
        <p:cxnSp>
          <p:nvCxnSpPr>
            <p:cNvPr id="22" name="Straight Connector 21">
              <a:extLst>
                <a:ext uri="{FF2B5EF4-FFF2-40B4-BE49-F238E27FC236}">
                  <a16:creationId xmlns:a16="http://schemas.microsoft.com/office/drawing/2014/main" id="{19527DEA-F74E-DBC7-C258-70724C860618}"/>
                </a:ext>
              </a:extLst>
            </p:cNvPr>
            <p:cNvCxnSpPr>
              <a:cxnSpLocks/>
            </p:cNvCxnSpPr>
            <p:nvPr/>
          </p:nvCxnSpPr>
          <p:spPr>
            <a:xfrm>
              <a:off x="7774074" y="1700020"/>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23" name="Oval 22">
              <a:extLst>
                <a:ext uri="{FF2B5EF4-FFF2-40B4-BE49-F238E27FC236}">
                  <a16:creationId xmlns:a16="http://schemas.microsoft.com/office/drawing/2014/main" id="{60D3D96D-7C57-883A-8E0C-C0E6766054D8}"/>
                </a:ext>
              </a:extLst>
            </p:cNvPr>
            <p:cNvSpPr/>
            <p:nvPr/>
          </p:nvSpPr>
          <p:spPr>
            <a:xfrm>
              <a:off x="7588583" y="1650186"/>
              <a:ext cx="110577" cy="99668"/>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D59B1C1E-DC96-8EC9-C412-F2CA1642EA16}"/>
                </a:ext>
              </a:extLst>
            </p:cNvPr>
            <p:cNvCxnSpPr>
              <a:cxnSpLocks/>
            </p:cNvCxnSpPr>
            <p:nvPr/>
          </p:nvCxnSpPr>
          <p:spPr>
            <a:xfrm>
              <a:off x="7236007" y="1693796"/>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5446C339-19D9-7982-D81A-A996F39D75D0}"/>
                </a:ext>
              </a:extLst>
            </p:cNvPr>
            <p:cNvSpPr txBox="1"/>
            <p:nvPr/>
          </p:nvSpPr>
          <p:spPr>
            <a:xfrm>
              <a:off x="7164935" y="1745154"/>
              <a:ext cx="7293768" cy="323165"/>
            </a:xfrm>
            <a:prstGeom prst="rect">
              <a:avLst/>
            </a:prstGeom>
            <a:noFill/>
          </p:spPr>
          <p:txBody>
            <a:bodyPr wrap="square">
              <a:spAutoFit/>
            </a:bodyPr>
            <a:lstStyle/>
            <a:p>
              <a:r>
                <a:rPr lang="en-US" sz="1500" dirty="0">
                  <a:latin typeface="Canela Text" pitchFamily="2" charset="0"/>
                </a:rPr>
                <a:t>accretion</a:t>
              </a:r>
              <a:endParaRPr lang="en-US" sz="1500" dirty="0"/>
            </a:p>
          </p:txBody>
        </p:sp>
      </p:grpSp>
      <p:sp>
        <p:nvSpPr>
          <p:cNvPr id="34" name="Slide Number Placeholder 2">
            <a:extLst>
              <a:ext uri="{FF2B5EF4-FFF2-40B4-BE49-F238E27FC236}">
                <a16:creationId xmlns:a16="http://schemas.microsoft.com/office/drawing/2014/main" id="{16260051-6EE3-35E4-42AA-AB22E17C7B5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12BC00E-BDA4-2A4E-A02D-4A352D6B8A98}" type="slidenum">
              <a:rPr lang="en-US" smtClean="0"/>
              <a:pPr/>
              <a:t>15</a:t>
            </a:fld>
            <a:endParaRPr lang="en-US" dirty="0"/>
          </a:p>
        </p:txBody>
      </p:sp>
    </p:spTree>
    <p:extLst>
      <p:ext uri="{BB962C8B-B14F-4D97-AF65-F5344CB8AC3E}">
        <p14:creationId xmlns:p14="http://schemas.microsoft.com/office/powerpoint/2010/main" val="1317167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BD7B13-F180-C2DC-1CDA-6C71A4A81E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0F50D0-FD64-FD97-1588-4990D48EE15D}"/>
              </a:ext>
            </a:extLst>
          </p:cNvPr>
          <p:cNvSpPr>
            <a:spLocks noGrp="1"/>
          </p:cNvSpPr>
          <p:nvPr>
            <p:ph type="title"/>
          </p:nvPr>
        </p:nvSpPr>
        <p:spPr/>
        <p:txBody>
          <a:bodyPr/>
          <a:lstStyle/>
          <a:p>
            <a:r>
              <a:rPr lang="en-US" dirty="0">
                <a:latin typeface="Canela" pitchFamily="2" charset="77"/>
              </a:rPr>
              <a:t>Photoionization model</a:t>
            </a: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646D38E2-FA76-4A56-0E8A-365B48C9B803}"/>
                  </a:ext>
                </a:extLst>
              </p:cNvPr>
              <p:cNvSpPr txBox="1"/>
              <p:nvPr/>
            </p:nvSpPr>
            <p:spPr>
              <a:xfrm>
                <a:off x="838201" y="1997341"/>
                <a:ext cx="5540298" cy="4127990"/>
              </a:xfrm>
              <a:prstGeom prst="rect">
                <a:avLst/>
              </a:prstGeom>
              <a:noFill/>
            </p:spPr>
            <p:txBody>
              <a:bodyPr wrap="square">
                <a:spAutoFit/>
              </a:bodyPr>
              <a:lstStyle/>
              <a:p>
                <a:r>
                  <a:rPr lang="en-US" b="1" dirty="0">
                    <a:latin typeface="Canela Text" pitchFamily="2" charset="0"/>
                  </a:rPr>
                  <a:t>BLR</a:t>
                </a:r>
                <a:r>
                  <a:rPr lang="en-US" dirty="0">
                    <a:latin typeface="Canela Text" pitchFamily="2" charset="0"/>
                  </a:rPr>
                  <a:t> - spatially extended population of clouds with range of densities. </a:t>
                </a:r>
              </a:p>
              <a:p>
                <a:endParaRPr lang="en-US" dirty="0">
                  <a:latin typeface="Canela Text" pitchFamily="2" charset="0"/>
                </a:endParaRPr>
              </a:p>
              <a:p>
                <a:r>
                  <a:rPr lang="en-US" dirty="0">
                    <a:latin typeface="Canela Text" pitchFamily="2" charset="0"/>
                  </a:rPr>
                  <a:t>Each cloud reacts to the ionizing radiation and reprocesses it into emission lines.  </a:t>
                </a:r>
              </a:p>
              <a:p>
                <a:endParaRPr lang="en-US" dirty="0">
                  <a:latin typeface="Canela Text" pitchFamily="2" charset="0"/>
                </a:endParaRPr>
              </a:p>
              <a:p>
                <a:r>
                  <a:rPr lang="en-US" dirty="0">
                    <a:latin typeface="Canela Text" pitchFamily="2" charset="0"/>
                  </a:rPr>
                  <a:t>Cloud response to the ionizing radiation is evaluated using CLOUDY photoionization code</a:t>
                </a:r>
                <a:br>
                  <a:rPr lang="en-US" dirty="0">
                    <a:latin typeface="Canela Text" pitchFamily="2" charset="0"/>
                  </a:rPr>
                </a:br>
                <a:br>
                  <a:rPr lang="en-US" dirty="0">
                    <a:latin typeface="Canela Text" pitchFamily="2" charset="0"/>
                  </a:rPr>
                </a:br>
                <a:r>
                  <a:rPr lang="en-US" dirty="0">
                    <a:latin typeface="Canela Text" pitchFamily="2" charset="0"/>
                  </a:rPr>
                  <a:t>	</a:t>
                </a:r>
                <a:r>
                  <a:rPr lang="en-US" dirty="0" err="1">
                    <a:latin typeface="Canela Text" pitchFamily="2" charset="0"/>
                  </a:rPr>
                  <a:t>EW</a:t>
                </a:r>
                <a:r>
                  <a:rPr lang="en-US" baseline="-25000" dirty="0" err="1">
                    <a:latin typeface="Canela Text" pitchFamily="2" charset="0"/>
                  </a:rPr>
                  <a:t>line</a:t>
                </a:r>
                <a:r>
                  <a:rPr lang="en-US" baseline="-25000" dirty="0">
                    <a:latin typeface="Canela Text" pitchFamily="2" charset="0"/>
                  </a:rPr>
                  <a:t> </a:t>
                </a:r>
                <a:r>
                  <a:rPr lang="en-US" dirty="0">
                    <a:latin typeface="Canela Text" pitchFamily="2" charset="0"/>
                  </a:rPr>
                  <a:t>= </a:t>
                </a:r>
                <a14:m>
                  <m:oMath xmlns:m="http://schemas.openxmlformats.org/officeDocument/2006/math">
                    <m:f>
                      <m:fPr>
                        <m:ctrlPr>
                          <a:rPr lang="en-US" i="1" smtClean="0">
                            <a:latin typeface="Cambria Math" panose="02040503050406030204" pitchFamily="18" charset="0"/>
                          </a:rPr>
                        </m:ctrlPr>
                      </m:fPr>
                      <m:num>
                        <m:sSub>
                          <m:sSubPr>
                            <m:ctrlPr>
                              <a:rPr lang="en-US" b="0" i="1" smtClean="0">
                                <a:latin typeface="Cambria Math" panose="02040503050406030204" pitchFamily="18" charset="0"/>
                              </a:rPr>
                            </m:ctrlPr>
                          </m:sSubPr>
                          <m:e>
                            <m:r>
                              <m:rPr>
                                <m:sty m:val="p"/>
                              </m:rPr>
                              <a:rPr lang="en-US" b="0" i="1" smtClean="0">
                                <a:latin typeface="Cambria Math" panose="02040503050406030204" pitchFamily="18" charset="0"/>
                              </a:rPr>
                              <m:t>F</m:t>
                            </m:r>
                          </m:e>
                          <m:sub>
                            <m:r>
                              <m:rPr>
                                <m:sty m:val="p"/>
                              </m:rPr>
                              <a:rPr lang="en-US" b="0" i="1" smtClean="0">
                                <a:latin typeface="Cambria Math" panose="02040503050406030204" pitchFamily="18" charset="0"/>
                              </a:rPr>
                              <m:t>line</m:t>
                            </m:r>
                          </m:sub>
                        </m:sSub>
                      </m:num>
                      <m:den>
                        <m:sSub>
                          <m:sSubPr>
                            <m:ctrlPr>
                              <a:rPr lang="en-US" i="1">
                                <a:latin typeface="Cambria Math" panose="02040503050406030204" pitchFamily="18" charset="0"/>
                              </a:rPr>
                            </m:ctrlPr>
                          </m:sSubPr>
                          <m:e>
                            <m:r>
                              <m:rPr>
                                <m:sty m:val="p"/>
                              </m:rPr>
                              <a:rPr lang="en-US" i="1">
                                <a:latin typeface="Cambria Math" panose="02040503050406030204" pitchFamily="18" charset="0"/>
                              </a:rPr>
                              <m:t>F</m:t>
                            </m:r>
                          </m:e>
                          <m:sub>
                            <m:r>
                              <m:rPr>
                                <m:sty m:val="p"/>
                              </m:rPr>
                              <a:rPr lang="en-US" b="0" i="1" smtClean="0">
                                <a:latin typeface="Cambria Math" panose="02040503050406030204" pitchFamily="18" charset="0"/>
                              </a:rPr>
                              <m:t>c</m:t>
                            </m:r>
                          </m:sub>
                        </m:sSub>
                        <m:r>
                          <a:rPr lang="en-US" b="0" i="1" smtClean="0">
                            <a:latin typeface="Cambria Math" panose="02040503050406030204" pitchFamily="18" charset="0"/>
                          </a:rPr>
                          <m:t>(</m:t>
                        </m:r>
                        <m:r>
                          <m:rPr>
                            <m:sty m:val="p"/>
                          </m:rPr>
                          <a:rPr lang="en-US" b="0" i="1" smtClean="0">
                            <a:latin typeface="Cambria Math" panose="02040503050406030204" pitchFamily="18" charset="0"/>
                          </a:rPr>
                          <m:t>λ</m:t>
                        </m:r>
                        <m:r>
                          <a:rPr lang="en-US" b="0" i="1" smtClean="0">
                            <a:latin typeface="Cambria Math" panose="02040503050406030204" pitchFamily="18" charset="0"/>
                          </a:rPr>
                          <m:t>)</m:t>
                        </m:r>
                      </m:den>
                    </m:f>
                  </m:oMath>
                </a14:m>
                <a:r>
                  <a:rPr lang="en-US" dirty="0">
                    <a:latin typeface="Canela Text" pitchFamily="2" charset="0"/>
                  </a:rPr>
                  <a:t>  [</a:t>
                </a:r>
                <a:r>
                  <a:rPr lang="en-US" dirty="0" err="1"/>
                  <a:t>Å</a:t>
                </a:r>
                <a:r>
                  <a:rPr lang="en-US" dirty="0">
                    <a:latin typeface="Canela Text" pitchFamily="2" charset="0"/>
                  </a:rPr>
                  <a:t>]</a:t>
                </a:r>
              </a:p>
              <a:p>
                <a:pPr marL="285750" indent="-285750">
                  <a:buFontTx/>
                  <a:buChar char="-"/>
                </a:pPr>
                <a14:m>
                  <m:oMath xmlns:m="http://schemas.openxmlformats.org/officeDocument/2006/math">
                    <m:sSub>
                      <m:sSubPr>
                        <m:ctrlPr>
                          <a:rPr lang="en-US" i="1">
                            <a:latin typeface="Cambria Math" panose="02040503050406030204" pitchFamily="18" charset="0"/>
                          </a:rPr>
                        </m:ctrlPr>
                      </m:sSubPr>
                      <m:e>
                        <m:r>
                          <m:rPr>
                            <m:sty m:val="p"/>
                          </m:rPr>
                          <a:rPr lang="en-US" i="1">
                            <a:latin typeface="Cambria Math" panose="02040503050406030204" pitchFamily="18" charset="0"/>
                          </a:rPr>
                          <m:t>F</m:t>
                        </m:r>
                      </m:e>
                      <m:sub>
                        <m:r>
                          <m:rPr>
                            <m:sty m:val="p"/>
                          </m:rPr>
                          <a:rPr lang="en-US" i="1">
                            <a:latin typeface="Cambria Math" panose="02040503050406030204" pitchFamily="18" charset="0"/>
                          </a:rPr>
                          <m:t>line</m:t>
                        </m:r>
                      </m:sub>
                    </m:sSub>
                    <m:r>
                      <a:rPr lang="en-US" i="1">
                        <a:latin typeface="Cambria Math" panose="02040503050406030204" pitchFamily="18" charset="0"/>
                      </a:rPr>
                      <m:t> </m:t>
                    </m:r>
                  </m:oMath>
                </a14:m>
                <a:r>
                  <a:rPr lang="en-US" dirty="0">
                    <a:latin typeface="Canela Text" pitchFamily="2" charset="0"/>
                  </a:rPr>
                  <a:t>: Integrated emission line flux </a:t>
                </a:r>
              </a:p>
              <a:p>
                <a:pPr marL="285750" indent="-285750">
                  <a:buFontTx/>
                  <a:buChar char="-"/>
                </a:pPr>
                <a14:m>
                  <m:oMath xmlns:m="http://schemas.openxmlformats.org/officeDocument/2006/math">
                    <m:sSub>
                      <m:sSubPr>
                        <m:ctrlPr>
                          <a:rPr lang="en-US" i="1">
                            <a:latin typeface="Cambria Math" panose="02040503050406030204" pitchFamily="18" charset="0"/>
                          </a:rPr>
                        </m:ctrlPr>
                      </m:sSubPr>
                      <m:e>
                        <m:r>
                          <m:rPr>
                            <m:sty m:val="p"/>
                          </m:rPr>
                          <a:rPr lang="en-US" i="1">
                            <a:latin typeface="Cambria Math" panose="02040503050406030204" pitchFamily="18" charset="0"/>
                          </a:rPr>
                          <m:t>F</m:t>
                        </m:r>
                      </m:e>
                      <m:sub>
                        <m:r>
                          <m:rPr>
                            <m:sty m:val="p"/>
                          </m:rPr>
                          <a:rPr lang="en-US" i="1">
                            <a:latin typeface="Cambria Math" panose="02040503050406030204" pitchFamily="18" charset="0"/>
                          </a:rPr>
                          <m:t>c</m:t>
                        </m:r>
                      </m:sub>
                    </m:sSub>
                    <m:r>
                      <a:rPr lang="en-US" i="1">
                        <a:latin typeface="Cambria Math" panose="02040503050406030204" pitchFamily="18" charset="0"/>
                      </a:rPr>
                      <m:t> </m:t>
                    </m:r>
                  </m:oMath>
                </a14:m>
                <a:r>
                  <a:rPr lang="en-US" dirty="0">
                    <a:latin typeface="Canela Text" pitchFamily="2" charset="0"/>
                  </a:rPr>
                  <a:t>: continuum flux density </a:t>
                </a:r>
              </a:p>
              <a:p>
                <a:pPr marL="285750" indent="-285750">
                  <a:buFontTx/>
                  <a:buChar char="-"/>
                </a:pPr>
                <a14:m>
                  <m:oMath xmlns:m="http://schemas.openxmlformats.org/officeDocument/2006/math">
                    <m:r>
                      <m:rPr>
                        <m:sty m:val="p"/>
                      </m:rPr>
                      <a:rPr lang="en-US" i="1" smtClean="0">
                        <a:latin typeface="Cambria Math" panose="02040503050406030204" pitchFamily="18" charset="0"/>
                      </a:rPr>
                      <m:t>λ</m:t>
                    </m:r>
                  </m:oMath>
                </a14:m>
                <a:r>
                  <a:rPr lang="en-US" dirty="0">
                    <a:latin typeface="Canela Text" pitchFamily="2" charset="0"/>
                  </a:rPr>
                  <a:t> : emission line wavelength</a:t>
                </a:r>
              </a:p>
              <a:p>
                <a:pPr marL="285750" indent="-285750">
                  <a:buFontTx/>
                  <a:buChar char="-"/>
                </a:pPr>
                <a:endParaRPr lang="en-US" dirty="0">
                  <a:latin typeface="Canela Text" pitchFamily="2" charset="0"/>
                </a:endParaRPr>
              </a:p>
            </p:txBody>
          </p:sp>
        </mc:Choice>
        <mc:Fallback>
          <p:sp>
            <p:nvSpPr>
              <p:cNvPr id="11" name="TextBox 10">
                <a:extLst>
                  <a:ext uri="{FF2B5EF4-FFF2-40B4-BE49-F238E27FC236}">
                    <a16:creationId xmlns:a16="http://schemas.microsoft.com/office/drawing/2014/main" id="{646D38E2-FA76-4A56-0E8A-365B48C9B803}"/>
                  </a:ext>
                </a:extLst>
              </p:cNvPr>
              <p:cNvSpPr txBox="1">
                <a:spLocks noRot="1" noChangeAspect="1" noMove="1" noResize="1" noEditPoints="1" noAdjustHandles="1" noChangeArrowheads="1" noChangeShapeType="1" noTextEdit="1"/>
              </p:cNvSpPr>
              <p:nvPr/>
            </p:nvSpPr>
            <p:spPr>
              <a:xfrm>
                <a:off x="838201" y="1997341"/>
                <a:ext cx="5540298" cy="4127990"/>
              </a:xfrm>
              <a:prstGeom prst="rect">
                <a:avLst/>
              </a:prstGeom>
              <a:blipFill>
                <a:blip r:embed="rId3"/>
                <a:stretch>
                  <a:fillRect l="-1144" t="-613" r="-1602"/>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B04C317B-BCE0-0784-B922-14F62166AB93}"/>
              </a:ext>
            </a:extLst>
          </p:cNvPr>
          <p:cNvSpPr txBox="1"/>
          <p:nvPr/>
        </p:nvSpPr>
        <p:spPr>
          <a:xfrm>
            <a:off x="4557886" y="3470221"/>
            <a:ext cx="2344809" cy="369332"/>
          </a:xfrm>
          <a:prstGeom prst="rect">
            <a:avLst/>
          </a:prstGeom>
          <a:noFill/>
        </p:spPr>
        <p:txBody>
          <a:bodyPr wrap="none" rtlCol="0">
            <a:spAutoFit/>
          </a:bodyPr>
          <a:lstStyle/>
          <a:p>
            <a:r>
              <a:rPr lang="en-US" dirty="0">
                <a:solidFill>
                  <a:schemeClr val="bg1"/>
                </a:solidFill>
              </a:rPr>
              <a:t>Gas cloud properties:</a:t>
            </a:r>
          </a:p>
        </p:txBody>
      </p:sp>
      <p:grpSp>
        <p:nvGrpSpPr>
          <p:cNvPr id="37" name="Group 36">
            <a:extLst>
              <a:ext uri="{FF2B5EF4-FFF2-40B4-BE49-F238E27FC236}">
                <a16:creationId xmlns:a16="http://schemas.microsoft.com/office/drawing/2014/main" id="{5F00505A-1D56-127A-CD3B-A147ED5FD440}"/>
              </a:ext>
            </a:extLst>
          </p:cNvPr>
          <p:cNvGrpSpPr/>
          <p:nvPr/>
        </p:nvGrpSpPr>
        <p:grpSpPr>
          <a:xfrm>
            <a:off x="6763563" y="3120454"/>
            <a:ext cx="4456074" cy="3506367"/>
            <a:chOff x="6790797" y="3136732"/>
            <a:chExt cx="4456074" cy="3506367"/>
          </a:xfrm>
        </p:grpSpPr>
        <p:grpSp>
          <p:nvGrpSpPr>
            <p:cNvPr id="36" name="Group 35">
              <a:extLst>
                <a:ext uri="{FF2B5EF4-FFF2-40B4-BE49-F238E27FC236}">
                  <a16:creationId xmlns:a16="http://schemas.microsoft.com/office/drawing/2014/main" id="{EE7BC411-67BB-DF30-59A2-161DB0AE10B4}"/>
                </a:ext>
              </a:extLst>
            </p:cNvPr>
            <p:cNvGrpSpPr/>
            <p:nvPr/>
          </p:nvGrpSpPr>
          <p:grpSpPr>
            <a:xfrm>
              <a:off x="6790797" y="3136732"/>
              <a:ext cx="4456074" cy="3506367"/>
              <a:chOff x="6790797" y="3136732"/>
              <a:chExt cx="4456074" cy="3506367"/>
            </a:xfrm>
          </p:grpSpPr>
          <p:pic>
            <p:nvPicPr>
              <p:cNvPr id="10" name="Picture 9">
                <a:extLst>
                  <a:ext uri="{FF2B5EF4-FFF2-40B4-BE49-F238E27FC236}">
                    <a16:creationId xmlns:a16="http://schemas.microsoft.com/office/drawing/2014/main" id="{D6D543CF-3557-D2D6-FF76-6B325F287C67}"/>
                  </a:ext>
                </a:extLst>
              </p:cNvPr>
              <p:cNvPicPr>
                <a:picLocks noChangeAspect="1"/>
              </p:cNvPicPr>
              <p:nvPr/>
            </p:nvPicPr>
            <p:blipFill>
              <a:blip r:embed="rId4"/>
              <a:srcRect t="38209" r="94391" b="37631"/>
              <a:stretch>
                <a:fillRect/>
              </a:stretch>
            </p:blipFill>
            <p:spPr>
              <a:xfrm>
                <a:off x="6790797" y="3336236"/>
                <a:ext cx="410572" cy="2652440"/>
              </a:xfrm>
              <a:prstGeom prst="rect">
                <a:avLst/>
              </a:prstGeom>
            </p:spPr>
          </p:pic>
          <p:grpSp>
            <p:nvGrpSpPr>
              <p:cNvPr id="13" name="Group 12">
                <a:extLst>
                  <a:ext uri="{FF2B5EF4-FFF2-40B4-BE49-F238E27FC236}">
                    <a16:creationId xmlns:a16="http://schemas.microsoft.com/office/drawing/2014/main" id="{91169574-78E1-D471-B71C-B74172935318}"/>
                  </a:ext>
                </a:extLst>
              </p:cNvPr>
              <p:cNvGrpSpPr/>
              <p:nvPr/>
            </p:nvGrpSpPr>
            <p:grpSpPr>
              <a:xfrm>
                <a:off x="7642718" y="3136732"/>
                <a:ext cx="3604153" cy="3113913"/>
                <a:chOff x="9982200" y="3616325"/>
                <a:chExt cx="1678771" cy="1450423"/>
              </a:xfrm>
            </p:grpSpPr>
            <p:pic>
              <p:nvPicPr>
                <p:cNvPr id="9" name="Picture 8">
                  <a:extLst>
                    <a:ext uri="{FF2B5EF4-FFF2-40B4-BE49-F238E27FC236}">
                      <a16:creationId xmlns:a16="http://schemas.microsoft.com/office/drawing/2014/main" id="{FCE14FAA-299F-0717-3D60-908A74902021}"/>
                    </a:ext>
                  </a:extLst>
                </p:cNvPr>
                <p:cNvPicPr>
                  <a:picLocks noChangeAspect="1"/>
                </p:cNvPicPr>
                <p:nvPr/>
              </p:nvPicPr>
              <p:blipFill>
                <a:blip r:embed="rId4"/>
                <a:srcRect l="54406" t="70662" r="901" b="3586"/>
                <a:stretch>
                  <a:fillRect/>
                </a:stretch>
              </p:blipFill>
              <p:spPr>
                <a:xfrm>
                  <a:off x="10026281" y="3616325"/>
                  <a:ext cx="1634690" cy="1412875"/>
                </a:xfrm>
                <a:prstGeom prst="rect">
                  <a:avLst/>
                </a:prstGeom>
              </p:spPr>
            </p:pic>
            <p:sp>
              <p:nvSpPr>
                <p:cNvPr id="12" name="Rectangle 11">
                  <a:extLst>
                    <a:ext uri="{FF2B5EF4-FFF2-40B4-BE49-F238E27FC236}">
                      <a16:creationId xmlns:a16="http://schemas.microsoft.com/office/drawing/2014/main" id="{A7B7C802-C53D-227D-0D1C-33B4511319F6}"/>
                    </a:ext>
                  </a:extLst>
                </p:cNvPr>
                <p:cNvSpPr/>
                <p:nvPr/>
              </p:nvSpPr>
              <p:spPr>
                <a:xfrm>
                  <a:off x="9982200" y="4916557"/>
                  <a:ext cx="163444" cy="15019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4" name="Picture 13">
                <a:extLst>
                  <a:ext uri="{FF2B5EF4-FFF2-40B4-BE49-F238E27FC236}">
                    <a16:creationId xmlns:a16="http://schemas.microsoft.com/office/drawing/2014/main" id="{00552D51-8B00-AA60-ADA0-653C6A0C0F66}"/>
                  </a:ext>
                </a:extLst>
              </p:cNvPr>
              <p:cNvPicPr>
                <a:picLocks noChangeAspect="1"/>
              </p:cNvPicPr>
              <p:nvPr/>
            </p:nvPicPr>
            <p:blipFill>
              <a:blip r:embed="rId4"/>
              <a:srcRect l="42270" t="96467" r="29541" b="585"/>
              <a:stretch>
                <a:fillRect/>
              </a:stretch>
            </p:blipFill>
            <p:spPr>
              <a:xfrm>
                <a:off x="8617112" y="6317253"/>
                <a:ext cx="2077732" cy="325846"/>
              </a:xfrm>
              <a:prstGeom prst="rect">
                <a:avLst/>
              </a:prstGeom>
            </p:spPr>
          </p:pic>
        </p:grpSp>
        <p:pic>
          <p:nvPicPr>
            <p:cNvPr id="15" name="Picture 14">
              <a:extLst>
                <a:ext uri="{FF2B5EF4-FFF2-40B4-BE49-F238E27FC236}">
                  <a16:creationId xmlns:a16="http://schemas.microsoft.com/office/drawing/2014/main" id="{16C97ACF-EE7F-6FE3-D8D4-7698BEA3F4A4}"/>
                </a:ext>
              </a:extLst>
            </p:cNvPr>
            <p:cNvPicPr>
              <a:picLocks noChangeAspect="1"/>
            </p:cNvPicPr>
            <p:nvPr/>
          </p:nvPicPr>
          <p:blipFill>
            <a:blip r:embed="rId4"/>
            <a:srcRect l="5208" t="45500" r="88648" b="30339"/>
            <a:stretch>
              <a:fillRect/>
            </a:stretch>
          </p:blipFill>
          <p:spPr>
            <a:xfrm>
              <a:off x="7228103" y="3180931"/>
              <a:ext cx="482518" cy="2845852"/>
            </a:xfrm>
            <a:prstGeom prst="rect">
              <a:avLst/>
            </a:prstGeom>
          </p:spPr>
        </p:pic>
      </p:grpSp>
      <p:grpSp>
        <p:nvGrpSpPr>
          <p:cNvPr id="35" name="Group 34">
            <a:extLst>
              <a:ext uri="{FF2B5EF4-FFF2-40B4-BE49-F238E27FC236}">
                <a16:creationId xmlns:a16="http://schemas.microsoft.com/office/drawing/2014/main" id="{5A2C5BE4-C07F-14A7-77CD-E08188729D04}"/>
              </a:ext>
            </a:extLst>
          </p:cNvPr>
          <p:cNvGrpSpPr/>
          <p:nvPr/>
        </p:nvGrpSpPr>
        <p:grpSpPr>
          <a:xfrm>
            <a:off x="6407849" y="467682"/>
            <a:ext cx="8041105" cy="2454310"/>
            <a:chOff x="6547412" y="790229"/>
            <a:chExt cx="8041105" cy="2454310"/>
          </a:xfrm>
        </p:grpSpPr>
        <p:sp>
          <p:nvSpPr>
            <p:cNvPr id="4" name="Trapezium 9">
              <a:extLst>
                <a:ext uri="{FF2B5EF4-FFF2-40B4-BE49-F238E27FC236}">
                  <a16:creationId xmlns:a16="http://schemas.microsoft.com/office/drawing/2014/main" id="{C9179F22-A98A-4B90-DBDE-3EC0D7DF7741}"/>
                </a:ext>
              </a:extLst>
            </p:cNvPr>
            <p:cNvSpPr/>
            <p:nvPr/>
          </p:nvSpPr>
          <p:spPr>
            <a:xfrm rot="16200000">
              <a:off x="8807315" y="631458"/>
              <a:ext cx="914857" cy="2054678"/>
            </a:xfrm>
            <a:prstGeom prst="trapezoid">
              <a:avLst>
                <a:gd name="adj" fmla="val 35412"/>
              </a:avLst>
            </a:prstGeom>
            <a:gradFill flip="none" rotWithShape="1">
              <a:gsLst>
                <a:gs pos="0">
                  <a:schemeClr val="bg1"/>
                </a:gs>
                <a:gs pos="86000">
                  <a:srgbClr val="FFC000"/>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Cloud 7">
              <a:extLst>
                <a:ext uri="{FF2B5EF4-FFF2-40B4-BE49-F238E27FC236}">
                  <a16:creationId xmlns:a16="http://schemas.microsoft.com/office/drawing/2014/main" id="{DA486376-1320-F969-CC7F-2C27473CBB0F}"/>
                </a:ext>
              </a:extLst>
            </p:cNvPr>
            <p:cNvSpPr/>
            <p:nvPr/>
          </p:nvSpPr>
          <p:spPr>
            <a:xfrm>
              <a:off x="9971160" y="790229"/>
              <a:ext cx="2220840" cy="1938942"/>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Density</a:t>
              </a:r>
            </a:p>
            <a:p>
              <a:pPr algn="ctr"/>
              <a:r>
                <a:rPr lang="en-US" i="1" dirty="0" err="1"/>
                <a:t>n</a:t>
              </a:r>
              <a:r>
                <a:rPr lang="en-US" i="1" baseline="-25000" dirty="0" err="1"/>
                <a:t>H</a:t>
              </a:r>
              <a:endParaRPr lang="en-US" i="1" dirty="0"/>
            </a:p>
          </p:txBody>
        </p:sp>
        <p:pic>
          <p:nvPicPr>
            <p:cNvPr id="17" name="Graphic 16" descr="Lightbulb with solid fill">
              <a:extLst>
                <a:ext uri="{FF2B5EF4-FFF2-40B4-BE49-F238E27FC236}">
                  <a16:creationId xmlns:a16="http://schemas.microsoft.com/office/drawing/2014/main" id="{C0158724-1310-0CE4-613F-313B5A9F660A}"/>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6547412" y="1042460"/>
              <a:ext cx="2202079" cy="2202079"/>
            </a:xfrm>
            <a:prstGeom prst="rect">
              <a:avLst/>
            </a:prstGeom>
          </p:spPr>
        </p:pic>
        <p:sp>
          <p:nvSpPr>
            <p:cNvPr id="19" name="TextBox 18">
              <a:extLst>
                <a:ext uri="{FF2B5EF4-FFF2-40B4-BE49-F238E27FC236}">
                  <a16:creationId xmlns:a16="http://schemas.microsoft.com/office/drawing/2014/main" id="{39737DE8-B38D-AEAD-ABC1-492D2AE87969}"/>
                </a:ext>
              </a:extLst>
            </p:cNvPr>
            <p:cNvSpPr txBox="1"/>
            <p:nvPr/>
          </p:nvSpPr>
          <p:spPr>
            <a:xfrm>
              <a:off x="8478663" y="1342588"/>
              <a:ext cx="6109854" cy="646331"/>
            </a:xfrm>
            <a:prstGeom prst="rect">
              <a:avLst/>
            </a:prstGeom>
            <a:noFill/>
          </p:spPr>
          <p:txBody>
            <a:bodyPr wrap="square">
              <a:spAutoFit/>
            </a:bodyPr>
            <a:lstStyle/>
            <a:p>
              <a:r>
                <a:rPr lang="en-US" dirty="0">
                  <a:latin typeface="Canela Text" pitchFamily="2" charset="0"/>
                </a:rPr>
                <a:t>ionizing </a:t>
              </a:r>
              <a:br>
                <a:rPr lang="en-US" dirty="0">
                  <a:latin typeface="Canela Text" pitchFamily="2" charset="0"/>
                </a:rPr>
              </a:br>
              <a:r>
                <a:rPr lang="en-US" dirty="0">
                  <a:latin typeface="Canela Text" pitchFamily="2" charset="0"/>
                </a:rPr>
                <a:t>radiation</a:t>
              </a:r>
              <a:endParaRPr lang="en-US" dirty="0"/>
            </a:p>
          </p:txBody>
        </p:sp>
        <p:cxnSp>
          <p:nvCxnSpPr>
            <p:cNvPr id="22" name="Straight Connector 21">
              <a:extLst>
                <a:ext uri="{FF2B5EF4-FFF2-40B4-BE49-F238E27FC236}">
                  <a16:creationId xmlns:a16="http://schemas.microsoft.com/office/drawing/2014/main" id="{B4588C1A-1368-A404-FC09-E82765B41CF8}"/>
                </a:ext>
              </a:extLst>
            </p:cNvPr>
            <p:cNvCxnSpPr>
              <a:cxnSpLocks/>
            </p:cNvCxnSpPr>
            <p:nvPr/>
          </p:nvCxnSpPr>
          <p:spPr>
            <a:xfrm>
              <a:off x="7774074" y="1700020"/>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23" name="Oval 22">
              <a:extLst>
                <a:ext uri="{FF2B5EF4-FFF2-40B4-BE49-F238E27FC236}">
                  <a16:creationId xmlns:a16="http://schemas.microsoft.com/office/drawing/2014/main" id="{E8E3A531-4712-F560-B2EB-E9497ABB53D6}"/>
                </a:ext>
              </a:extLst>
            </p:cNvPr>
            <p:cNvSpPr/>
            <p:nvPr/>
          </p:nvSpPr>
          <p:spPr>
            <a:xfrm>
              <a:off x="7588583" y="1650186"/>
              <a:ext cx="110577" cy="99668"/>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5343B719-F967-A471-3E85-1B9DA2F3BF6F}"/>
                </a:ext>
              </a:extLst>
            </p:cNvPr>
            <p:cNvCxnSpPr>
              <a:cxnSpLocks/>
            </p:cNvCxnSpPr>
            <p:nvPr/>
          </p:nvCxnSpPr>
          <p:spPr>
            <a:xfrm>
              <a:off x="7236007" y="1693796"/>
              <a:ext cx="292237"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8C76EEFB-21D6-CDCE-0CED-C2B59EE4F92A}"/>
                </a:ext>
              </a:extLst>
            </p:cNvPr>
            <p:cNvSpPr txBox="1"/>
            <p:nvPr/>
          </p:nvSpPr>
          <p:spPr>
            <a:xfrm>
              <a:off x="7164935" y="1745154"/>
              <a:ext cx="7293768" cy="323165"/>
            </a:xfrm>
            <a:prstGeom prst="rect">
              <a:avLst/>
            </a:prstGeom>
            <a:noFill/>
          </p:spPr>
          <p:txBody>
            <a:bodyPr wrap="square">
              <a:spAutoFit/>
            </a:bodyPr>
            <a:lstStyle/>
            <a:p>
              <a:r>
                <a:rPr lang="en-US" sz="1500" dirty="0">
                  <a:latin typeface="Canela Text" pitchFamily="2" charset="0"/>
                </a:rPr>
                <a:t>accretion</a:t>
              </a:r>
              <a:endParaRPr lang="en-US" sz="1500" dirty="0"/>
            </a:p>
          </p:txBody>
        </p:sp>
      </p:grpSp>
      <p:sp>
        <p:nvSpPr>
          <p:cNvPr id="34" name="Slide Number Placeholder 2">
            <a:extLst>
              <a:ext uri="{FF2B5EF4-FFF2-40B4-BE49-F238E27FC236}">
                <a16:creationId xmlns:a16="http://schemas.microsoft.com/office/drawing/2014/main" id="{84E92355-C3F9-8890-436D-F69D86AF158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12BC00E-BDA4-2A4E-A02D-4A352D6B8A98}" type="slidenum">
              <a:rPr lang="en-US" smtClean="0"/>
              <a:pPr/>
              <a:t>16</a:t>
            </a:fld>
            <a:endParaRPr lang="en-US" dirty="0"/>
          </a:p>
        </p:txBody>
      </p:sp>
    </p:spTree>
    <p:extLst>
      <p:ext uri="{BB962C8B-B14F-4D97-AF65-F5344CB8AC3E}">
        <p14:creationId xmlns:p14="http://schemas.microsoft.com/office/powerpoint/2010/main" val="3146735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D62F2-7BB4-3A04-BDA6-E9D73F6017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E6A6F0-01AF-E6B9-E36F-0F5920FCD8CE}"/>
              </a:ext>
            </a:extLst>
          </p:cNvPr>
          <p:cNvSpPr>
            <a:spLocks noGrp="1"/>
          </p:cNvSpPr>
          <p:nvPr>
            <p:ph type="title"/>
          </p:nvPr>
        </p:nvSpPr>
        <p:spPr/>
        <p:txBody>
          <a:bodyPr/>
          <a:lstStyle/>
          <a:p>
            <a:r>
              <a:rPr lang="en-US" dirty="0">
                <a:latin typeface="Canela" pitchFamily="2" charset="77"/>
              </a:rPr>
              <a:t>Photoionization model</a:t>
            </a:r>
          </a:p>
        </p:txBody>
      </p:sp>
      <p:sp>
        <p:nvSpPr>
          <p:cNvPr id="7" name="TextBox 6">
            <a:extLst>
              <a:ext uri="{FF2B5EF4-FFF2-40B4-BE49-F238E27FC236}">
                <a16:creationId xmlns:a16="http://schemas.microsoft.com/office/drawing/2014/main" id="{20B3D82F-2833-F1C1-B854-F0E713997425}"/>
              </a:ext>
            </a:extLst>
          </p:cNvPr>
          <p:cNvSpPr txBox="1"/>
          <p:nvPr/>
        </p:nvSpPr>
        <p:spPr>
          <a:xfrm>
            <a:off x="4557886" y="3470221"/>
            <a:ext cx="2344809" cy="369332"/>
          </a:xfrm>
          <a:prstGeom prst="rect">
            <a:avLst/>
          </a:prstGeom>
          <a:noFill/>
        </p:spPr>
        <p:txBody>
          <a:bodyPr wrap="none" rtlCol="0">
            <a:spAutoFit/>
          </a:bodyPr>
          <a:lstStyle/>
          <a:p>
            <a:r>
              <a:rPr lang="en-US" dirty="0">
                <a:solidFill>
                  <a:schemeClr val="bg1"/>
                </a:solidFill>
              </a:rPr>
              <a:t>Gas cloud properties:</a:t>
            </a:r>
          </a:p>
        </p:txBody>
      </p:sp>
      <p:sp>
        <p:nvSpPr>
          <p:cNvPr id="34" name="Slide Number Placeholder 2">
            <a:extLst>
              <a:ext uri="{FF2B5EF4-FFF2-40B4-BE49-F238E27FC236}">
                <a16:creationId xmlns:a16="http://schemas.microsoft.com/office/drawing/2014/main" id="{97E7771E-E94A-2702-DB12-04B1A33FBE50}"/>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12BC00E-BDA4-2A4E-A02D-4A352D6B8A98}" type="slidenum">
              <a:rPr lang="en-US" smtClean="0"/>
              <a:pPr/>
              <a:t>17</a:t>
            </a:fld>
            <a:endParaRPr lang="en-US" dirty="0"/>
          </a:p>
        </p:txBody>
      </p:sp>
      <p:pic>
        <p:nvPicPr>
          <p:cNvPr id="3" name="Picture 2">
            <a:extLst>
              <a:ext uri="{FF2B5EF4-FFF2-40B4-BE49-F238E27FC236}">
                <a16:creationId xmlns:a16="http://schemas.microsoft.com/office/drawing/2014/main" id="{4D9BB04F-2678-0CCF-97BD-FC0E5A66FCDD}"/>
              </a:ext>
            </a:extLst>
          </p:cNvPr>
          <p:cNvPicPr>
            <a:picLocks noChangeAspect="1"/>
          </p:cNvPicPr>
          <p:nvPr/>
        </p:nvPicPr>
        <p:blipFill>
          <a:blip r:embed="rId3"/>
          <a:stretch>
            <a:fillRect/>
          </a:stretch>
        </p:blipFill>
        <p:spPr>
          <a:xfrm>
            <a:off x="7408736" y="315482"/>
            <a:ext cx="4118262" cy="6177393"/>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71D8E36D-3972-BA63-242F-E4C8067BC2B2}"/>
                  </a:ext>
                </a:extLst>
              </p:cNvPr>
              <p:cNvSpPr txBox="1"/>
              <p:nvPr/>
            </p:nvSpPr>
            <p:spPr>
              <a:xfrm>
                <a:off x="838201" y="1997341"/>
                <a:ext cx="5540298" cy="4127990"/>
              </a:xfrm>
              <a:prstGeom prst="rect">
                <a:avLst/>
              </a:prstGeom>
              <a:noFill/>
            </p:spPr>
            <p:txBody>
              <a:bodyPr wrap="square">
                <a:spAutoFit/>
              </a:bodyPr>
              <a:lstStyle/>
              <a:p>
                <a:r>
                  <a:rPr lang="en-US" b="1" dirty="0">
                    <a:latin typeface="Canela Text" pitchFamily="2" charset="0"/>
                  </a:rPr>
                  <a:t>BLR</a:t>
                </a:r>
                <a:r>
                  <a:rPr lang="en-US" dirty="0">
                    <a:latin typeface="Canela Text" pitchFamily="2" charset="0"/>
                  </a:rPr>
                  <a:t> - spatially extended population of clouds with range of densities. </a:t>
                </a:r>
              </a:p>
              <a:p>
                <a:endParaRPr lang="en-US" dirty="0">
                  <a:latin typeface="Canela Text" pitchFamily="2" charset="0"/>
                </a:endParaRPr>
              </a:p>
              <a:p>
                <a:r>
                  <a:rPr lang="en-US" dirty="0">
                    <a:latin typeface="Canela Text" pitchFamily="2" charset="0"/>
                  </a:rPr>
                  <a:t>Each cloud reacts to the ionizing radiation and reprocesses it into emission lines.  </a:t>
                </a:r>
              </a:p>
              <a:p>
                <a:endParaRPr lang="en-US" dirty="0">
                  <a:latin typeface="Canela Text" pitchFamily="2" charset="0"/>
                </a:endParaRPr>
              </a:p>
              <a:p>
                <a:r>
                  <a:rPr lang="en-US" dirty="0">
                    <a:latin typeface="Canela Text" pitchFamily="2" charset="0"/>
                  </a:rPr>
                  <a:t>Cloud response to the ionizing radiation is evaluated using CLOUDY photoionization code: </a:t>
                </a:r>
                <a:br>
                  <a:rPr lang="en-US" dirty="0">
                    <a:latin typeface="Canela Text" pitchFamily="2" charset="0"/>
                  </a:rPr>
                </a:br>
                <a:br>
                  <a:rPr lang="en-US" dirty="0">
                    <a:latin typeface="Canela Text" pitchFamily="2" charset="0"/>
                  </a:rPr>
                </a:br>
                <a:r>
                  <a:rPr lang="en-US" dirty="0">
                    <a:latin typeface="Canela Text" pitchFamily="2" charset="0"/>
                  </a:rPr>
                  <a:t>	</a:t>
                </a:r>
                <a:r>
                  <a:rPr lang="en-US" dirty="0" err="1">
                    <a:latin typeface="Canela Text" pitchFamily="2" charset="0"/>
                  </a:rPr>
                  <a:t>EW</a:t>
                </a:r>
                <a:r>
                  <a:rPr lang="en-US" baseline="-25000" dirty="0" err="1">
                    <a:latin typeface="Canela Text" pitchFamily="2" charset="0"/>
                  </a:rPr>
                  <a:t>line</a:t>
                </a:r>
                <a:r>
                  <a:rPr lang="en-US" baseline="-25000" dirty="0">
                    <a:latin typeface="Canela Text" pitchFamily="2" charset="0"/>
                  </a:rPr>
                  <a:t> </a:t>
                </a:r>
                <a:r>
                  <a:rPr lang="en-US" dirty="0">
                    <a:latin typeface="Canela Text" pitchFamily="2" charset="0"/>
                  </a:rPr>
                  <a:t>= </a:t>
                </a:r>
                <a14:m>
                  <m:oMath xmlns:m="http://schemas.openxmlformats.org/officeDocument/2006/math">
                    <m:f>
                      <m:fPr>
                        <m:ctrlPr>
                          <a:rPr lang="en-US" i="1" smtClean="0">
                            <a:latin typeface="Cambria Math" panose="02040503050406030204" pitchFamily="18" charset="0"/>
                          </a:rPr>
                        </m:ctrlPr>
                      </m:fPr>
                      <m:num>
                        <m:sSub>
                          <m:sSubPr>
                            <m:ctrlPr>
                              <a:rPr lang="en-US" b="0" i="1" smtClean="0">
                                <a:latin typeface="Cambria Math" panose="02040503050406030204" pitchFamily="18" charset="0"/>
                              </a:rPr>
                            </m:ctrlPr>
                          </m:sSubPr>
                          <m:e>
                            <m:r>
                              <m:rPr>
                                <m:sty m:val="p"/>
                              </m:rPr>
                              <a:rPr lang="en-US" b="0" i="1" smtClean="0">
                                <a:latin typeface="Cambria Math" panose="02040503050406030204" pitchFamily="18" charset="0"/>
                              </a:rPr>
                              <m:t>F</m:t>
                            </m:r>
                          </m:e>
                          <m:sub>
                            <m:r>
                              <m:rPr>
                                <m:sty m:val="p"/>
                              </m:rPr>
                              <a:rPr lang="en-US" b="0" i="1" smtClean="0">
                                <a:latin typeface="Cambria Math" panose="02040503050406030204" pitchFamily="18" charset="0"/>
                              </a:rPr>
                              <m:t>line</m:t>
                            </m:r>
                          </m:sub>
                        </m:sSub>
                      </m:num>
                      <m:den>
                        <m:sSub>
                          <m:sSubPr>
                            <m:ctrlPr>
                              <a:rPr lang="en-US" i="1">
                                <a:latin typeface="Cambria Math" panose="02040503050406030204" pitchFamily="18" charset="0"/>
                              </a:rPr>
                            </m:ctrlPr>
                          </m:sSubPr>
                          <m:e>
                            <m:r>
                              <m:rPr>
                                <m:sty m:val="p"/>
                              </m:rPr>
                              <a:rPr lang="en-US" i="1">
                                <a:latin typeface="Cambria Math" panose="02040503050406030204" pitchFamily="18" charset="0"/>
                              </a:rPr>
                              <m:t>F</m:t>
                            </m:r>
                          </m:e>
                          <m:sub>
                            <m:r>
                              <m:rPr>
                                <m:sty m:val="p"/>
                              </m:rPr>
                              <a:rPr lang="en-US" b="0" i="1" smtClean="0">
                                <a:latin typeface="Cambria Math" panose="02040503050406030204" pitchFamily="18" charset="0"/>
                              </a:rPr>
                              <m:t>c</m:t>
                            </m:r>
                          </m:sub>
                        </m:sSub>
                        <m:r>
                          <a:rPr lang="en-US" b="0" i="1" smtClean="0">
                            <a:latin typeface="Cambria Math" panose="02040503050406030204" pitchFamily="18" charset="0"/>
                          </a:rPr>
                          <m:t>(</m:t>
                        </m:r>
                        <m:r>
                          <m:rPr>
                            <m:sty m:val="p"/>
                          </m:rPr>
                          <a:rPr lang="en-US" b="0" i="1" smtClean="0">
                            <a:latin typeface="Cambria Math" panose="02040503050406030204" pitchFamily="18" charset="0"/>
                          </a:rPr>
                          <m:t>λ</m:t>
                        </m:r>
                        <m:r>
                          <a:rPr lang="en-US" b="0" i="1" smtClean="0">
                            <a:latin typeface="Cambria Math" panose="02040503050406030204" pitchFamily="18" charset="0"/>
                          </a:rPr>
                          <m:t>)</m:t>
                        </m:r>
                      </m:den>
                    </m:f>
                  </m:oMath>
                </a14:m>
                <a:r>
                  <a:rPr lang="en-US" dirty="0">
                    <a:latin typeface="Canela Text" pitchFamily="2" charset="0"/>
                  </a:rPr>
                  <a:t>  [</a:t>
                </a:r>
                <a:r>
                  <a:rPr lang="en-US" dirty="0" err="1"/>
                  <a:t>Å</a:t>
                </a:r>
                <a:r>
                  <a:rPr lang="en-US" dirty="0">
                    <a:latin typeface="Canela Text" pitchFamily="2" charset="0"/>
                  </a:rPr>
                  <a:t>]</a:t>
                </a:r>
              </a:p>
              <a:p>
                <a:pPr marL="285750" indent="-285750">
                  <a:buFontTx/>
                  <a:buChar char="-"/>
                </a:pPr>
                <a14:m>
                  <m:oMath xmlns:m="http://schemas.openxmlformats.org/officeDocument/2006/math">
                    <m:sSub>
                      <m:sSubPr>
                        <m:ctrlPr>
                          <a:rPr lang="en-US" i="1">
                            <a:latin typeface="Cambria Math" panose="02040503050406030204" pitchFamily="18" charset="0"/>
                          </a:rPr>
                        </m:ctrlPr>
                      </m:sSubPr>
                      <m:e>
                        <m:r>
                          <m:rPr>
                            <m:sty m:val="p"/>
                          </m:rPr>
                          <a:rPr lang="en-US" i="1">
                            <a:latin typeface="Cambria Math" panose="02040503050406030204" pitchFamily="18" charset="0"/>
                          </a:rPr>
                          <m:t>F</m:t>
                        </m:r>
                      </m:e>
                      <m:sub>
                        <m:r>
                          <m:rPr>
                            <m:sty m:val="p"/>
                          </m:rPr>
                          <a:rPr lang="en-US" i="1">
                            <a:latin typeface="Cambria Math" panose="02040503050406030204" pitchFamily="18" charset="0"/>
                          </a:rPr>
                          <m:t>line</m:t>
                        </m:r>
                      </m:sub>
                    </m:sSub>
                    <m:r>
                      <a:rPr lang="en-US" i="1">
                        <a:latin typeface="Cambria Math" panose="02040503050406030204" pitchFamily="18" charset="0"/>
                      </a:rPr>
                      <m:t> </m:t>
                    </m:r>
                  </m:oMath>
                </a14:m>
                <a:r>
                  <a:rPr lang="en-US" dirty="0">
                    <a:latin typeface="Canela Text" pitchFamily="2" charset="0"/>
                  </a:rPr>
                  <a:t>: Integrated emission line flux </a:t>
                </a:r>
              </a:p>
              <a:p>
                <a:pPr marL="285750" indent="-285750">
                  <a:buFontTx/>
                  <a:buChar char="-"/>
                </a:pPr>
                <a14:m>
                  <m:oMath xmlns:m="http://schemas.openxmlformats.org/officeDocument/2006/math">
                    <m:sSub>
                      <m:sSubPr>
                        <m:ctrlPr>
                          <a:rPr lang="en-US" i="1">
                            <a:latin typeface="Cambria Math" panose="02040503050406030204" pitchFamily="18" charset="0"/>
                          </a:rPr>
                        </m:ctrlPr>
                      </m:sSubPr>
                      <m:e>
                        <m:r>
                          <m:rPr>
                            <m:sty m:val="p"/>
                          </m:rPr>
                          <a:rPr lang="en-US" i="1">
                            <a:latin typeface="Cambria Math" panose="02040503050406030204" pitchFamily="18" charset="0"/>
                          </a:rPr>
                          <m:t>F</m:t>
                        </m:r>
                      </m:e>
                      <m:sub>
                        <m:r>
                          <m:rPr>
                            <m:sty m:val="p"/>
                          </m:rPr>
                          <a:rPr lang="en-US" i="1">
                            <a:latin typeface="Cambria Math" panose="02040503050406030204" pitchFamily="18" charset="0"/>
                          </a:rPr>
                          <m:t>c</m:t>
                        </m:r>
                      </m:sub>
                    </m:sSub>
                    <m:r>
                      <a:rPr lang="en-US" i="1">
                        <a:latin typeface="Cambria Math" panose="02040503050406030204" pitchFamily="18" charset="0"/>
                      </a:rPr>
                      <m:t> </m:t>
                    </m:r>
                  </m:oMath>
                </a14:m>
                <a:r>
                  <a:rPr lang="en-US" dirty="0">
                    <a:latin typeface="Canela Text" pitchFamily="2" charset="0"/>
                  </a:rPr>
                  <a:t>: continuum flux density </a:t>
                </a:r>
              </a:p>
              <a:p>
                <a:pPr marL="285750" indent="-285750">
                  <a:buFontTx/>
                  <a:buChar char="-"/>
                </a:pPr>
                <a14:m>
                  <m:oMath xmlns:m="http://schemas.openxmlformats.org/officeDocument/2006/math">
                    <m:r>
                      <m:rPr>
                        <m:sty m:val="p"/>
                      </m:rPr>
                      <a:rPr lang="en-US" i="1" smtClean="0">
                        <a:latin typeface="Cambria Math" panose="02040503050406030204" pitchFamily="18" charset="0"/>
                      </a:rPr>
                      <m:t>λ</m:t>
                    </m:r>
                  </m:oMath>
                </a14:m>
                <a:r>
                  <a:rPr lang="en-US" dirty="0">
                    <a:latin typeface="Canela Text" pitchFamily="2" charset="0"/>
                  </a:rPr>
                  <a:t> : emission line wavelength</a:t>
                </a:r>
              </a:p>
              <a:p>
                <a:pPr marL="285750" indent="-285750">
                  <a:buFontTx/>
                  <a:buChar char="-"/>
                </a:pPr>
                <a:endParaRPr lang="en-US" dirty="0">
                  <a:latin typeface="Canela Text" pitchFamily="2" charset="0"/>
                </a:endParaRPr>
              </a:p>
            </p:txBody>
          </p:sp>
        </mc:Choice>
        <mc:Fallback>
          <p:sp>
            <p:nvSpPr>
              <p:cNvPr id="6" name="TextBox 5">
                <a:extLst>
                  <a:ext uri="{FF2B5EF4-FFF2-40B4-BE49-F238E27FC236}">
                    <a16:creationId xmlns:a16="http://schemas.microsoft.com/office/drawing/2014/main" id="{71D8E36D-3972-BA63-242F-E4C8067BC2B2}"/>
                  </a:ext>
                </a:extLst>
              </p:cNvPr>
              <p:cNvSpPr txBox="1">
                <a:spLocks noRot="1" noChangeAspect="1" noMove="1" noResize="1" noEditPoints="1" noAdjustHandles="1" noChangeArrowheads="1" noChangeShapeType="1" noTextEdit="1"/>
              </p:cNvSpPr>
              <p:nvPr/>
            </p:nvSpPr>
            <p:spPr>
              <a:xfrm>
                <a:off x="838201" y="1997341"/>
                <a:ext cx="5540298" cy="4127990"/>
              </a:xfrm>
              <a:prstGeom prst="rect">
                <a:avLst/>
              </a:prstGeom>
              <a:blipFill>
                <a:blip r:embed="rId4"/>
                <a:stretch>
                  <a:fillRect l="-1144" t="-613" r="-1602"/>
                </a:stretch>
              </a:blipFill>
            </p:spPr>
            <p:txBody>
              <a:bodyPr/>
              <a:lstStyle/>
              <a:p>
                <a:r>
                  <a:rPr lang="en-US">
                    <a:noFill/>
                  </a:rPr>
                  <a:t> </a:t>
                </a:r>
              </a:p>
            </p:txBody>
          </p:sp>
        </mc:Fallback>
      </mc:AlternateContent>
    </p:spTree>
    <p:extLst>
      <p:ext uri="{BB962C8B-B14F-4D97-AF65-F5344CB8AC3E}">
        <p14:creationId xmlns:p14="http://schemas.microsoft.com/office/powerpoint/2010/main" val="2672792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3BB06D-5885-7CA3-B162-28C9493EE6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A7FCBF-6868-1E55-C909-D628B39B566D}"/>
              </a:ext>
            </a:extLst>
          </p:cNvPr>
          <p:cNvSpPr>
            <a:spLocks noGrp="1"/>
          </p:cNvSpPr>
          <p:nvPr>
            <p:ph type="title"/>
          </p:nvPr>
        </p:nvSpPr>
        <p:spPr/>
        <p:txBody>
          <a:bodyPr/>
          <a:lstStyle/>
          <a:p>
            <a:r>
              <a:rPr lang="en-US" dirty="0">
                <a:latin typeface="Canela" pitchFamily="2" charset="77"/>
              </a:rPr>
              <a:t>Geometrical model</a:t>
            </a:r>
          </a:p>
        </p:txBody>
      </p:sp>
      <p:sp>
        <p:nvSpPr>
          <p:cNvPr id="5" name="TextBox 4">
            <a:extLst>
              <a:ext uri="{FF2B5EF4-FFF2-40B4-BE49-F238E27FC236}">
                <a16:creationId xmlns:a16="http://schemas.microsoft.com/office/drawing/2014/main" id="{76BA645D-12B9-E903-7D95-7730691C3E39}"/>
              </a:ext>
            </a:extLst>
          </p:cNvPr>
          <p:cNvSpPr txBox="1"/>
          <p:nvPr/>
        </p:nvSpPr>
        <p:spPr>
          <a:xfrm>
            <a:off x="535712" y="2129741"/>
            <a:ext cx="3238528" cy="646331"/>
          </a:xfrm>
          <a:prstGeom prst="rect">
            <a:avLst/>
          </a:prstGeom>
          <a:noFill/>
        </p:spPr>
        <p:txBody>
          <a:bodyPr wrap="square">
            <a:spAutoFit/>
          </a:bodyPr>
          <a:lstStyle/>
          <a:p>
            <a:r>
              <a:rPr lang="en-US" dirty="0">
                <a:latin typeface="Canela Text" pitchFamily="2" charset="0"/>
              </a:rPr>
              <a:t>Distribute clouds in space</a:t>
            </a:r>
          </a:p>
          <a:p>
            <a:endParaRPr lang="en-US" dirty="0">
              <a:latin typeface="Canela Text" pitchFamily="2" charset="0"/>
            </a:endParaRPr>
          </a:p>
        </p:txBody>
      </p:sp>
      <p:pic>
        <p:nvPicPr>
          <p:cNvPr id="31" name="Picture 30">
            <a:extLst>
              <a:ext uri="{FF2B5EF4-FFF2-40B4-BE49-F238E27FC236}">
                <a16:creationId xmlns:a16="http://schemas.microsoft.com/office/drawing/2014/main" id="{54AAA9DC-E8BB-60D7-28FE-434C60FC292A}"/>
              </a:ext>
            </a:extLst>
          </p:cNvPr>
          <p:cNvPicPr>
            <a:picLocks noChangeAspect="1"/>
          </p:cNvPicPr>
          <p:nvPr/>
        </p:nvPicPr>
        <p:blipFill>
          <a:blip r:embed="rId3"/>
          <a:stretch>
            <a:fillRect/>
          </a:stretch>
        </p:blipFill>
        <p:spPr>
          <a:xfrm>
            <a:off x="7888521" y="365125"/>
            <a:ext cx="3962397" cy="2310279"/>
          </a:xfrm>
          <a:prstGeom prst="rect">
            <a:avLst/>
          </a:prstGeom>
        </p:spPr>
      </p:pic>
      <p:sp>
        <p:nvSpPr>
          <p:cNvPr id="3" name="Slide Number Placeholder 2">
            <a:extLst>
              <a:ext uri="{FF2B5EF4-FFF2-40B4-BE49-F238E27FC236}">
                <a16:creationId xmlns:a16="http://schemas.microsoft.com/office/drawing/2014/main" id="{6BD3C48F-CCAE-A2AA-FCDD-F64B12396D91}"/>
              </a:ext>
            </a:extLst>
          </p:cNvPr>
          <p:cNvSpPr>
            <a:spLocks noGrp="1"/>
          </p:cNvSpPr>
          <p:nvPr>
            <p:ph type="sldNum" sz="quarter" idx="12"/>
          </p:nvPr>
        </p:nvSpPr>
        <p:spPr/>
        <p:txBody>
          <a:bodyPr/>
          <a:lstStyle/>
          <a:p>
            <a:fld id="{412BC00E-BDA4-2A4E-A02D-4A352D6B8A98}" type="slidenum">
              <a:rPr lang="en-US" smtClean="0"/>
              <a:t>18</a:t>
            </a:fld>
            <a:endParaRPr lang="en-US" dirty="0"/>
          </a:p>
        </p:txBody>
      </p:sp>
    </p:spTree>
    <p:extLst>
      <p:ext uri="{BB962C8B-B14F-4D97-AF65-F5344CB8AC3E}">
        <p14:creationId xmlns:p14="http://schemas.microsoft.com/office/powerpoint/2010/main" val="1156256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F7BBC7-D7FE-FC93-0CB6-953D8D995A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20F121-2EDD-8C64-40C1-E6E8FA8A94BD}"/>
              </a:ext>
            </a:extLst>
          </p:cNvPr>
          <p:cNvSpPr>
            <a:spLocks noGrp="1"/>
          </p:cNvSpPr>
          <p:nvPr>
            <p:ph type="title"/>
          </p:nvPr>
        </p:nvSpPr>
        <p:spPr/>
        <p:txBody>
          <a:bodyPr/>
          <a:lstStyle/>
          <a:p>
            <a:r>
              <a:rPr lang="en-US" dirty="0">
                <a:latin typeface="Canela" pitchFamily="2" charset="77"/>
              </a:rPr>
              <a:t>Geometrical model</a:t>
            </a:r>
          </a:p>
        </p:txBody>
      </p:sp>
      <p:sp>
        <p:nvSpPr>
          <p:cNvPr id="5" name="TextBox 4">
            <a:extLst>
              <a:ext uri="{FF2B5EF4-FFF2-40B4-BE49-F238E27FC236}">
                <a16:creationId xmlns:a16="http://schemas.microsoft.com/office/drawing/2014/main" id="{A033639E-A67F-0A24-4697-6C5E6C1A7795}"/>
              </a:ext>
            </a:extLst>
          </p:cNvPr>
          <p:cNvSpPr txBox="1"/>
          <p:nvPr/>
        </p:nvSpPr>
        <p:spPr>
          <a:xfrm>
            <a:off x="535712" y="2129741"/>
            <a:ext cx="3238528" cy="646331"/>
          </a:xfrm>
          <a:prstGeom prst="rect">
            <a:avLst/>
          </a:prstGeom>
          <a:noFill/>
        </p:spPr>
        <p:txBody>
          <a:bodyPr wrap="square">
            <a:spAutoFit/>
          </a:bodyPr>
          <a:lstStyle/>
          <a:p>
            <a:r>
              <a:rPr lang="en-US" dirty="0">
                <a:latin typeface="Canela Text" pitchFamily="2" charset="0"/>
              </a:rPr>
              <a:t>Distribute clouds in space</a:t>
            </a:r>
          </a:p>
          <a:p>
            <a:endParaRPr lang="en-US" dirty="0">
              <a:latin typeface="Canela Text" pitchFamily="2" charset="0"/>
            </a:endParaRPr>
          </a:p>
        </p:txBody>
      </p:sp>
      <p:sp>
        <p:nvSpPr>
          <p:cNvPr id="7" name="TextBox 6">
            <a:extLst>
              <a:ext uri="{FF2B5EF4-FFF2-40B4-BE49-F238E27FC236}">
                <a16:creationId xmlns:a16="http://schemas.microsoft.com/office/drawing/2014/main" id="{E63E10C8-1C27-1F81-BAD7-FDB4C55F7A11}"/>
              </a:ext>
            </a:extLst>
          </p:cNvPr>
          <p:cNvSpPr txBox="1"/>
          <p:nvPr/>
        </p:nvSpPr>
        <p:spPr>
          <a:xfrm>
            <a:off x="535712" y="3140859"/>
            <a:ext cx="3556000" cy="646331"/>
          </a:xfrm>
          <a:prstGeom prst="rect">
            <a:avLst/>
          </a:prstGeom>
          <a:noFill/>
        </p:spPr>
        <p:txBody>
          <a:bodyPr wrap="square">
            <a:spAutoFit/>
          </a:bodyPr>
          <a:lstStyle/>
          <a:p>
            <a:r>
              <a:rPr lang="en-US" dirty="0">
                <a:latin typeface="Canela Text" pitchFamily="2" charset="0"/>
              </a:rPr>
              <a:t>Evaluate cloud response to </a:t>
            </a:r>
            <a:br>
              <a:rPr lang="en-US" dirty="0">
                <a:latin typeface="Canela Text" pitchFamily="2" charset="0"/>
              </a:rPr>
            </a:br>
            <a:r>
              <a:rPr lang="en-US" dirty="0">
                <a:latin typeface="Canela Text" pitchFamily="2" charset="0"/>
              </a:rPr>
              <a:t>the continuum time variations</a:t>
            </a:r>
          </a:p>
        </p:txBody>
      </p:sp>
      <p:cxnSp>
        <p:nvCxnSpPr>
          <p:cNvPr id="12" name="Straight Arrow Connector 11">
            <a:extLst>
              <a:ext uri="{FF2B5EF4-FFF2-40B4-BE49-F238E27FC236}">
                <a16:creationId xmlns:a16="http://schemas.microsoft.com/office/drawing/2014/main" id="{B5EA2A1E-B31D-A628-C263-3E8F0D82DD62}"/>
              </a:ext>
            </a:extLst>
          </p:cNvPr>
          <p:cNvCxnSpPr/>
          <p:nvPr/>
        </p:nvCxnSpPr>
        <p:spPr>
          <a:xfrm>
            <a:off x="1828803" y="2688157"/>
            <a:ext cx="0" cy="3602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31" name="Picture 30">
            <a:extLst>
              <a:ext uri="{FF2B5EF4-FFF2-40B4-BE49-F238E27FC236}">
                <a16:creationId xmlns:a16="http://schemas.microsoft.com/office/drawing/2014/main" id="{9CDDAC0B-DF28-B607-6775-45C5450BA266}"/>
              </a:ext>
            </a:extLst>
          </p:cNvPr>
          <p:cNvPicPr>
            <a:picLocks noChangeAspect="1"/>
          </p:cNvPicPr>
          <p:nvPr/>
        </p:nvPicPr>
        <p:blipFill>
          <a:blip r:embed="rId3"/>
          <a:stretch>
            <a:fillRect/>
          </a:stretch>
        </p:blipFill>
        <p:spPr>
          <a:xfrm>
            <a:off x="7888521" y="365125"/>
            <a:ext cx="3962397" cy="2310279"/>
          </a:xfrm>
          <a:prstGeom prst="rect">
            <a:avLst/>
          </a:prstGeom>
        </p:spPr>
      </p:pic>
      <p:sp>
        <p:nvSpPr>
          <p:cNvPr id="3" name="Slide Number Placeholder 2">
            <a:extLst>
              <a:ext uri="{FF2B5EF4-FFF2-40B4-BE49-F238E27FC236}">
                <a16:creationId xmlns:a16="http://schemas.microsoft.com/office/drawing/2014/main" id="{21584101-A44D-7E17-ECF4-ABCE2BC2A647}"/>
              </a:ext>
            </a:extLst>
          </p:cNvPr>
          <p:cNvSpPr>
            <a:spLocks noGrp="1"/>
          </p:cNvSpPr>
          <p:nvPr>
            <p:ph type="sldNum" sz="quarter" idx="12"/>
          </p:nvPr>
        </p:nvSpPr>
        <p:spPr/>
        <p:txBody>
          <a:bodyPr/>
          <a:lstStyle/>
          <a:p>
            <a:fld id="{412BC00E-BDA4-2A4E-A02D-4A352D6B8A98}" type="slidenum">
              <a:rPr lang="en-US" smtClean="0"/>
              <a:t>19</a:t>
            </a:fld>
            <a:endParaRPr lang="en-US"/>
          </a:p>
        </p:txBody>
      </p:sp>
      <p:pic>
        <p:nvPicPr>
          <p:cNvPr id="4" name="Picture 3">
            <a:extLst>
              <a:ext uri="{FF2B5EF4-FFF2-40B4-BE49-F238E27FC236}">
                <a16:creationId xmlns:a16="http://schemas.microsoft.com/office/drawing/2014/main" id="{7A391700-6102-111B-A3DF-6DB952BE7657}"/>
              </a:ext>
            </a:extLst>
          </p:cNvPr>
          <p:cNvPicPr>
            <a:picLocks noChangeAspect="1"/>
          </p:cNvPicPr>
          <p:nvPr/>
        </p:nvPicPr>
        <p:blipFill>
          <a:blip r:embed="rId4"/>
          <a:srcRect t="50734"/>
          <a:stretch>
            <a:fillRect/>
          </a:stretch>
        </p:blipFill>
        <p:spPr>
          <a:xfrm>
            <a:off x="7015964" y="3181553"/>
            <a:ext cx="5176036" cy="2087814"/>
          </a:xfrm>
          <a:prstGeom prst="rect">
            <a:avLst/>
          </a:prstGeom>
        </p:spPr>
      </p:pic>
    </p:spTree>
    <p:extLst>
      <p:ext uri="{BB962C8B-B14F-4D97-AF65-F5344CB8AC3E}">
        <p14:creationId xmlns:p14="http://schemas.microsoft.com/office/powerpoint/2010/main" val="1418607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6F954F-4617-5086-5B08-FD249D4B3DB8}"/>
            </a:ext>
          </a:extLst>
        </p:cNvPr>
        <p:cNvGrpSpPr/>
        <p:nvPr/>
      </p:nvGrpSpPr>
      <p:grpSpPr>
        <a:xfrm>
          <a:off x="0" y="0"/>
          <a:ext cx="0" cy="0"/>
          <a:chOff x="0" y="0"/>
          <a:chExt cx="0" cy="0"/>
        </a:xfrm>
      </p:grpSpPr>
      <p:pic>
        <p:nvPicPr>
          <p:cNvPr id="32" name="Picture 31">
            <a:extLst>
              <a:ext uri="{FF2B5EF4-FFF2-40B4-BE49-F238E27FC236}">
                <a16:creationId xmlns:a16="http://schemas.microsoft.com/office/drawing/2014/main" id="{431A684E-D033-6B82-9D20-7CFEBDA1DB29}"/>
              </a:ext>
            </a:extLst>
          </p:cNvPr>
          <p:cNvPicPr>
            <a:picLocks noChangeAspect="1"/>
          </p:cNvPicPr>
          <p:nvPr/>
        </p:nvPicPr>
        <p:blipFill>
          <a:blip r:embed="rId3"/>
          <a:srcRect t="50734"/>
          <a:stretch>
            <a:fillRect/>
          </a:stretch>
        </p:blipFill>
        <p:spPr>
          <a:xfrm>
            <a:off x="7015964" y="3181553"/>
            <a:ext cx="5176036" cy="2087814"/>
          </a:xfrm>
          <a:prstGeom prst="rect">
            <a:avLst/>
          </a:prstGeom>
        </p:spPr>
      </p:pic>
      <p:sp>
        <p:nvSpPr>
          <p:cNvPr id="2" name="Title 1">
            <a:extLst>
              <a:ext uri="{FF2B5EF4-FFF2-40B4-BE49-F238E27FC236}">
                <a16:creationId xmlns:a16="http://schemas.microsoft.com/office/drawing/2014/main" id="{B45B5EBE-1BE2-AB91-4B02-4E753CFBFA37}"/>
              </a:ext>
            </a:extLst>
          </p:cNvPr>
          <p:cNvSpPr>
            <a:spLocks noGrp="1"/>
          </p:cNvSpPr>
          <p:nvPr>
            <p:ph type="title"/>
          </p:nvPr>
        </p:nvSpPr>
        <p:spPr/>
        <p:txBody>
          <a:bodyPr/>
          <a:lstStyle/>
          <a:p>
            <a:r>
              <a:rPr lang="en-US" dirty="0">
                <a:latin typeface="Canela" pitchFamily="2" charset="77"/>
              </a:rPr>
              <a:t>Geometrical (inverse) model</a:t>
            </a:r>
          </a:p>
        </p:txBody>
      </p:sp>
      <p:sp>
        <p:nvSpPr>
          <p:cNvPr id="5" name="TextBox 4">
            <a:extLst>
              <a:ext uri="{FF2B5EF4-FFF2-40B4-BE49-F238E27FC236}">
                <a16:creationId xmlns:a16="http://schemas.microsoft.com/office/drawing/2014/main" id="{98D7B943-8924-DCA8-3CD0-F6562551A998}"/>
              </a:ext>
            </a:extLst>
          </p:cNvPr>
          <p:cNvSpPr txBox="1"/>
          <p:nvPr/>
        </p:nvSpPr>
        <p:spPr>
          <a:xfrm>
            <a:off x="535712" y="2129741"/>
            <a:ext cx="3238528" cy="646331"/>
          </a:xfrm>
          <a:prstGeom prst="rect">
            <a:avLst/>
          </a:prstGeom>
          <a:noFill/>
        </p:spPr>
        <p:txBody>
          <a:bodyPr wrap="square">
            <a:spAutoFit/>
          </a:bodyPr>
          <a:lstStyle/>
          <a:p>
            <a:r>
              <a:rPr lang="en-US" dirty="0">
                <a:latin typeface="Canela Text" pitchFamily="2" charset="0"/>
              </a:rPr>
              <a:t>Distribute clouds in space</a:t>
            </a:r>
          </a:p>
          <a:p>
            <a:endParaRPr lang="en-US" dirty="0">
              <a:latin typeface="Canela Text" pitchFamily="2" charset="0"/>
            </a:endParaRPr>
          </a:p>
        </p:txBody>
      </p:sp>
      <p:sp>
        <p:nvSpPr>
          <p:cNvPr id="7" name="TextBox 6">
            <a:extLst>
              <a:ext uri="{FF2B5EF4-FFF2-40B4-BE49-F238E27FC236}">
                <a16:creationId xmlns:a16="http://schemas.microsoft.com/office/drawing/2014/main" id="{7EAEB50D-E732-5774-9AA4-4D6F456E1E50}"/>
              </a:ext>
            </a:extLst>
          </p:cNvPr>
          <p:cNvSpPr txBox="1"/>
          <p:nvPr/>
        </p:nvSpPr>
        <p:spPr>
          <a:xfrm>
            <a:off x="535712" y="3140859"/>
            <a:ext cx="3556000" cy="646331"/>
          </a:xfrm>
          <a:prstGeom prst="rect">
            <a:avLst/>
          </a:prstGeom>
          <a:noFill/>
        </p:spPr>
        <p:txBody>
          <a:bodyPr wrap="square">
            <a:spAutoFit/>
          </a:bodyPr>
          <a:lstStyle/>
          <a:p>
            <a:r>
              <a:rPr lang="en-US" dirty="0">
                <a:latin typeface="Canela Text" pitchFamily="2" charset="0"/>
              </a:rPr>
              <a:t>Evaluate cloud response to </a:t>
            </a:r>
            <a:br>
              <a:rPr lang="en-US" dirty="0">
                <a:latin typeface="Canela Text" pitchFamily="2" charset="0"/>
              </a:rPr>
            </a:br>
            <a:r>
              <a:rPr lang="en-US" dirty="0">
                <a:latin typeface="Canela Text" pitchFamily="2" charset="0"/>
              </a:rPr>
              <a:t>the continuum time variations</a:t>
            </a:r>
          </a:p>
        </p:txBody>
      </p:sp>
      <p:sp>
        <p:nvSpPr>
          <p:cNvPr id="8" name="TextBox 7">
            <a:extLst>
              <a:ext uri="{FF2B5EF4-FFF2-40B4-BE49-F238E27FC236}">
                <a16:creationId xmlns:a16="http://schemas.microsoft.com/office/drawing/2014/main" id="{BA33C2BA-4553-09C2-090B-A8A977D3A216}"/>
              </a:ext>
            </a:extLst>
          </p:cNvPr>
          <p:cNvSpPr txBox="1"/>
          <p:nvPr/>
        </p:nvSpPr>
        <p:spPr>
          <a:xfrm>
            <a:off x="646549" y="4295392"/>
            <a:ext cx="2715491" cy="646331"/>
          </a:xfrm>
          <a:prstGeom prst="rect">
            <a:avLst/>
          </a:prstGeom>
          <a:noFill/>
        </p:spPr>
        <p:txBody>
          <a:bodyPr wrap="square">
            <a:spAutoFit/>
          </a:bodyPr>
          <a:lstStyle/>
          <a:p>
            <a:r>
              <a:rPr lang="en-US" dirty="0">
                <a:latin typeface="Canela Text" pitchFamily="2" charset="0"/>
              </a:rPr>
              <a:t>Compare with observed light curves</a:t>
            </a:r>
          </a:p>
        </p:txBody>
      </p:sp>
      <p:cxnSp>
        <p:nvCxnSpPr>
          <p:cNvPr id="12" name="Straight Arrow Connector 11">
            <a:extLst>
              <a:ext uri="{FF2B5EF4-FFF2-40B4-BE49-F238E27FC236}">
                <a16:creationId xmlns:a16="http://schemas.microsoft.com/office/drawing/2014/main" id="{4E65A714-288E-E77C-84FA-843FDD105F32}"/>
              </a:ext>
            </a:extLst>
          </p:cNvPr>
          <p:cNvCxnSpPr/>
          <p:nvPr/>
        </p:nvCxnSpPr>
        <p:spPr>
          <a:xfrm>
            <a:off x="1828803" y="2688157"/>
            <a:ext cx="0" cy="3602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4411F873-C2A7-58B3-CDAC-F38F4FB9FD95}"/>
              </a:ext>
            </a:extLst>
          </p:cNvPr>
          <p:cNvCxnSpPr/>
          <p:nvPr/>
        </p:nvCxnSpPr>
        <p:spPr>
          <a:xfrm>
            <a:off x="1828803" y="3898121"/>
            <a:ext cx="0" cy="3140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Curved Connector 24">
            <a:extLst>
              <a:ext uri="{FF2B5EF4-FFF2-40B4-BE49-F238E27FC236}">
                <a16:creationId xmlns:a16="http://schemas.microsoft.com/office/drawing/2014/main" id="{E7886967-46F5-C493-B066-DFA3C0F8238C}"/>
              </a:ext>
            </a:extLst>
          </p:cNvPr>
          <p:cNvCxnSpPr>
            <a:cxnSpLocks/>
          </p:cNvCxnSpPr>
          <p:nvPr/>
        </p:nvCxnSpPr>
        <p:spPr>
          <a:xfrm flipV="1">
            <a:off x="3362040" y="2436689"/>
            <a:ext cx="412200" cy="2165651"/>
          </a:xfrm>
          <a:prstGeom prst="curvedConnector3">
            <a:avLst>
              <a:gd name="adj1" fmla="val 252643"/>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7DE3FAAB-8529-9112-4F05-49853E2C40C5}"/>
              </a:ext>
            </a:extLst>
          </p:cNvPr>
          <p:cNvSpPr txBox="1"/>
          <p:nvPr/>
        </p:nvSpPr>
        <p:spPr>
          <a:xfrm>
            <a:off x="4544295" y="2967335"/>
            <a:ext cx="2715491" cy="1200329"/>
          </a:xfrm>
          <a:prstGeom prst="rect">
            <a:avLst/>
          </a:prstGeom>
          <a:noFill/>
        </p:spPr>
        <p:txBody>
          <a:bodyPr wrap="square">
            <a:spAutoFit/>
          </a:bodyPr>
          <a:lstStyle/>
          <a:p>
            <a:r>
              <a:rPr lang="en-US" dirty="0">
                <a:latin typeface="Canela Text" pitchFamily="2" charset="0"/>
              </a:rPr>
              <a:t>Iterate until minimum χ</a:t>
            </a:r>
            <a:r>
              <a:rPr lang="en-US" baseline="30000" dirty="0">
                <a:latin typeface="Canela Text" pitchFamily="2" charset="0"/>
              </a:rPr>
              <a:t>2</a:t>
            </a:r>
            <a:r>
              <a:rPr lang="en-US" dirty="0">
                <a:latin typeface="Canela Text" pitchFamily="2" charset="0"/>
              </a:rPr>
              <a:t>/</a:t>
            </a:r>
            <a:r>
              <a:rPr lang="en-US" i="1" dirty="0">
                <a:latin typeface="Canela Text" pitchFamily="2" charset="0"/>
              </a:rPr>
              <a:t>N</a:t>
            </a:r>
            <a:r>
              <a:rPr lang="en-US" dirty="0">
                <a:latin typeface="Canela Text" pitchFamily="2" charset="0"/>
              </a:rPr>
              <a:t> and regularization are achieved </a:t>
            </a:r>
            <a:br>
              <a:rPr lang="en-US" dirty="0">
                <a:latin typeface="Canela Text" pitchFamily="2" charset="0"/>
              </a:rPr>
            </a:br>
            <a:endParaRPr lang="en-US" dirty="0">
              <a:latin typeface="Canela Text" pitchFamily="2" charset="0"/>
            </a:endParaRPr>
          </a:p>
        </p:txBody>
      </p:sp>
      <p:pic>
        <p:nvPicPr>
          <p:cNvPr id="31" name="Picture 30">
            <a:extLst>
              <a:ext uri="{FF2B5EF4-FFF2-40B4-BE49-F238E27FC236}">
                <a16:creationId xmlns:a16="http://schemas.microsoft.com/office/drawing/2014/main" id="{D2A19F41-C4EB-4126-8ADA-842B3E7117F7}"/>
              </a:ext>
            </a:extLst>
          </p:cNvPr>
          <p:cNvPicPr>
            <a:picLocks noChangeAspect="1"/>
          </p:cNvPicPr>
          <p:nvPr/>
        </p:nvPicPr>
        <p:blipFill>
          <a:blip r:embed="rId4"/>
          <a:stretch>
            <a:fillRect/>
          </a:stretch>
        </p:blipFill>
        <p:spPr>
          <a:xfrm>
            <a:off x="7888521" y="365125"/>
            <a:ext cx="3962397" cy="2310279"/>
          </a:xfrm>
          <a:prstGeom prst="rect">
            <a:avLst/>
          </a:prstGeom>
        </p:spPr>
      </p:pic>
      <p:pic>
        <p:nvPicPr>
          <p:cNvPr id="33" name="Picture 32">
            <a:extLst>
              <a:ext uri="{FF2B5EF4-FFF2-40B4-BE49-F238E27FC236}">
                <a16:creationId xmlns:a16="http://schemas.microsoft.com/office/drawing/2014/main" id="{18F6C4B3-7E64-89CE-C5C1-FD853BBA89A6}"/>
              </a:ext>
            </a:extLst>
          </p:cNvPr>
          <p:cNvPicPr>
            <a:picLocks noChangeAspect="1"/>
          </p:cNvPicPr>
          <p:nvPr/>
        </p:nvPicPr>
        <p:blipFill>
          <a:blip r:embed="rId3"/>
          <a:srcRect l="33790" t="1008" r="29490" b="91678"/>
          <a:stretch>
            <a:fillRect/>
          </a:stretch>
        </p:blipFill>
        <p:spPr>
          <a:xfrm>
            <a:off x="8478983" y="5517318"/>
            <a:ext cx="2041236" cy="332884"/>
          </a:xfrm>
          <a:prstGeom prst="rect">
            <a:avLst/>
          </a:prstGeom>
        </p:spPr>
      </p:pic>
      <p:sp>
        <p:nvSpPr>
          <p:cNvPr id="3" name="Slide Number Placeholder 2">
            <a:extLst>
              <a:ext uri="{FF2B5EF4-FFF2-40B4-BE49-F238E27FC236}">
                <a16:creationId xmlns:a16="http://schemas.microsoft.com/office/drawing/2014/main" id="{B7014407-E5C9-DF4B-ED3F-59EF113B495C}"/>
              </a:ext>
            </a:extLst>
          </p:cNvPr>
          <p:cNvSpPr>
            <a:spLocks noGrp="1"/>
          </p:cNvSpPr>
          <p:nvPr>
            <p:ph type="sldNum" sz="quarter" idx="12"/>
          </p:nvPr>
        </p:nvSpPr>
        <p:spPr/>
        <p:txBody>
          <a:bodyPr/>
          <a:lstStyle/>
          <a:p>
            <a:fld id="{412BC00E-BDA4-2A4E-A02D-4A352D6B8A98}" type="slidenum">
              <a:rPr lang="en-US" smtClean="0"/>
              <a:t>20</a:t>
            </a:fld>
            <a:endParaRPr lang="en-US"/>
          </a:p>
        </p:txBody>
      </p:sp>
    </p:spTree>
    <p:extLst>
      <p:ext uri="{BB962C8B-B14F-4D97-AF65-F5344CB8AC3E}">
        <p14:creationId xmlns:p14="http://schemas.microsoft.com/office/powerpoint/2010/main" val="276914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2DB13-77AF-0316-5B8F-50EECDF5F9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B990E7-DCDB-F6BA-9847-6DD9E5C325EA}"/>
              </a:ext>
            </a:extLst>
          </p:cNvPr>
          <p:cNvSpPr>
            <a:spLocks noGrp="1"/>
          </p:cNvSpPr>
          <p:nvPr>
            <p:ph type="title"/>
          </p:nvPr>
        </p:nvSpPr>
        <p:spPr/>
        <p:txBody>
          <a:bodyPr/>
          <a:lstStyle/>
          <a:p>
            <a:r>
              <a:rPr lang="en-US" dirty="0">
                <a:latin typeface="Canela" pitchFamily="2" charset="77"/>
              </a:rPr>
              <a:t>Anatomy of </a:t>
            </a:r>
            <a:r>
              <a:rPr lang="en-US" b="1" dirty="0">
                <a:latin typeface="Canela" pitchFamily="2" charset="77"/>
              </a:rPr>
              <a:t>A</a:t>
            </a:r>
            <a:r>
              <a:rPr lang="en-US" dirty="0">
                <a:latin typeface="Canela" pitchFamily="2" charset="77"/>
              </a:rPr>
              <a:t>ctive </a:t>
            </a:r>
            <a:r>
              <a:rPr lang="en-US" b="1" dirty="0">
                <a:latin typeface="Canela" pitchFamily="2" charset="77"/>
              </a:rPr>
              <a:t>G</a:t>
            </a:r>
            <a:r>
              <a:rPr lang="en-US" dirty="0">
                <a:latin typeface="Canela" pitchFamily="2" charset="77"/>
              </a:rPr>
              <a:t>alactic </a:t>
            </a:r>
            <a:r>
              <a:rPr lang="en-US" b="1" dirty="0">
                <a:latin typeface="Canela" pitchFamily="2" charset="77"/>
              </a:rPr>
              <a:t>N</a:t>
            </a:r>
            <a:r>
              <a:rPr lang="en-US" dirty="0">
                <a:latin typeface="Canela" pitchFamily="2" charset="77"/>
              </a:rPr>
              <a:t>uclei</a:t>
            </a:r>
          </a:p>
        </p:txBody>
      </p:sp>
      <p:sp>
        <p:nvSpPr>
          <p:cNvPr id="8" name="TextBox 7">
            <a:extLst>
              <a:ext uri="{FF2B5EF4-FFF2-40B4-BE49-F238E27FC236}">
                <a16:creationId xmlns:a16="http://schemas.microsoft.com/office/drawing/2014/main" id="{38C107EB-9917-8D02-8233-20138E341467}"/>
              </a:ext>
            </a:extLst>
          </p:cNvPr>
          <p:cNvSpPr txBox="1"/>
          <p:nvPr/>
        </p:nvSpPr>
        <p:spPr>
          <a:xfrm>
            <a:off x="1001753" y="5846544"/>
            <a:ext cx="4940727" cy="646331"/>
          </a:xfrm>
          <a:prstGeom prst="rect">
            <a:avLst/>
          </a:prstGeom>
          <a:noFill/>
        </p:spPr>
        <p:txBody>
          <a:bodyPr wrap="square">
            <a:spAutoFit/>
          </a:bodyPr>
          <a:lstStyle/>
          <a:p>
            <a:r>
              <a:rPr lang="en-US" dirty="0">
                <a:solidFill>
                  <a:srgbClr val="000000"/>
                </a:solidFill>
                <a:latin typeface="Canela Text" pitchFamily="2" charset="0"/>
              </a:rPr>
              <a:t>I</a:t>
            </a:r>
            <a:r>
              <a:rPr lang="en-US" dirty="0">
                <a:solidFill>
                  <a:srgbClr val="000000"/>
                </a:solidFill>
                <a:effectLst/>
                <a:latin typeface="Canela Text" pitchFamily="2" charset="0"/>
              </a:rPr>
              <a:t>mage of the galaxy NGC 5548 hosting an active nucleus. </a:t>
            </a:r>
            <a:r>
              <a:rPr lang="en-US" i="1" dirty="0">
                <a:solidFill>
                  <a:srgbClr val="000000"/>
                </a:solidFill>
                <a:effectLst/>
                <a:latin typeface="Canela Text" pitchFamily="2" charset="0"/>
              </a:rPr>
              <a:t>Source: ESA/Hubble</a:t>
            </a:r>
            <a:endParaRPr lang="en-US" dirty="0"/>
          </a:p>
        </p:txBody>
      </p:sp>
      <p:sp>
        <p:nvSpPr>
          <p:cNvPr id="3" name="Slide Number Placeholder 2">
            <a:extLst>
              <a:ext uri="{FF2B5EF4-FFF2-40B4-BE49-F238E27FC236}">
                <a16:creationId xmlns:a16="http://schemas.microsoft.com/office/drawing/2014/main" id="{C0F0C7C1-333D-C5CF-2231-A98F5FC30A9D}"/>
              </a:ext>
            </a:extLst>
          </p:cNvPr>
          <p:cNvSpPr>
            <a:spLocks noGrp="1"/>
          </p:cNvSpPr>
          <p:nvPr>
            <p:ph type="sldNum" sz="quarter" idx="12"/>
          </p:nvPr>
        </p:nvSpPr>
        <p:spPr/>
        <p:txBody>
          <a:bodyPr/>
          <a:lstStyle/>
          <a:p>
            <a:fld id="{412BC00E-BDA4-2A4E-A02D-4A352D6B8A98}" type="slidenum">
              <a:rPr lang="en-US" smtClean="0"/>
              <a:t>3</a:t>
            </a:fld>
            <a:endParaRPr lang="en-US" dirty="0"/>
          </a:p>
        </p:txBody>
      </p:sp>
      <p:pic>
        <p:nvPicPr>
          <p:cNvPr id="1026" name="Picture 2" descr="NGC 5548 - Wikipedia">
            <a:extLst>
              <a:ext uri="{FF2B5EF4-FFF2-40B4-BE49-F238E27FC236}">
                <a16:creationId xmlns:a16="http://schemas.microsoft.com/office/drawing/2014/main" id="{F19646FD-9FD8-1FE9-D3C7-83187AAAE3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956" y="2186695"/>
            <a:ext cx="4382729" cy="3429962"/>
          </a:xfrm>
          <a:prstGeom prst="rect">
            <a:avLst/>
          </a:prstGeom>
          <a:noFill/>
          <a:extLst>
            <a:ext uri="{909E8E84-426E-40DD-AFC4-6F175D3DCCD1}">
              <a14:hiddenFill xmlns:a14="http://schemas.microsoft.com/office/drawing/2010/main">
                <a:solidFill>
                  <a:srgbClr val="FFFFFF"/>
                </a:solidFill>
              </a14:hiddenFill>
            </a:ext>
          </a:extLst>
        </p:spPr>
      </p:pic>
      <p:sp>
        <p:nvSpPr>
          <p:cNvPr id="18" name="Oval 17">
            <a:extLst>
              <a:ext uri="{FF2B5EF4-FFF2-40B4-BE49-F238E27FC236}">
                <a16:creationId xmlns:a16="http://schemas.microsoft.com/office/drawing/2014/main" id="{1EC38262-4A82-A236-D05C-2F8B8C647130}"/>
              </a:ext>
            </a:extLst>
          </p:cNvPr>
          <p:cNvSpPr/>
          <p:nvPr/>
        </p:nvSpPr>
        <p:spPr>
          <a:xfrm>
            <a:off x="2889503" y="3781985"/>
            <a:ext cx="210043" cy="19834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Tree>
    <p:extLst>
      <p:ext uri="{BB962C8B-B14F-4D97-AF65-F5344CB8AC3E}">
        <p14:creationId xmlns:p14="http://schemas.microsoft.com/office/powerpoint/2010/main" val="608341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56704AC-FE1A-E700-1DCA-F6F1E88EC6A5}"/>
              </a:ext>
            </a:extLst>
          </p:cNvPr>
          <p:cNvPicPr>
            <a:picLocks noChangeAspect="1"/>
          </p:cNvPicPr>
          <p:nvPr/>
        </p:nvPicPr>
        <p:blipFill>
          <a:blip r:embed="rId3"/>
          <a:stretch>
            <a:fillRect/>
          </a:stretch>
        </p:blipFill>
        <p:spPr>
          <a:xfrm>
            <a:off x="71114" y="1050255"/>
            <a:ext cx="5810721" cy="4757490"/>
          </a:xfrm>
          <a:prstGeom prst="rect">
            <a:avLst/>
          </a:prstGeom>
        </p:spPr>
      </p:pic>
      <p:sp>
        <p:nvSpPr>
          <p:cNvPr id="8" name="TextBox 7">
            <a:extLst>
              <a:ext uri="{FF2B5EF4-FFF2-40B4-BE49-F238E27FC236}">
                <a16:creationId xmlns:a16="http://schemas.microsoft.com/office/drawing/2014/main" id="{EF743299-1134-C0FF-D516-D31719D16893}"/>
              </a:ext>
            </a:extLst>
          </p:cNvPr>
          <p:cNvSpPr txBox="1"/>
          <p:nvPr/>
        </p:nvSpPr>
        <p:spPr>
          <a:xfrm>
            <a:off x="865737" y="5869017"/>
            <a:ext cx="4221474" cy="923330"/>
          </a:xfrm>
          <a:prstGeom prst="rect">
            <a:avLst/>
          </a:prstGeom>
          <a:noFill/>
        </p:spPr>
        <p:txBody>
          <a:bodyPr wrap="square">
            <a:spAutoFit/>
          </a:bodyPr>
          <a:lstStyle/>
          <a:p>
            <a:pPr algn="ctr">
              <a:spcAft>
                <a:spcPts val="5513"/>
              </a:spcAft>
              <a:buNone/>
            </a:pPr>
            <a:r>
              <a:rPr lang="en-US" dirty="0">
                <a:solidFill>
                  <a:srgbClr val="000000"/>
                </a:solidFill>
                <a:latin typeface="Canela Text" pitchFamily="2" charset="0"/>
              </a:rPr>
              <a:t>Fits to the NGC 5548 light curves taken with IUE space telescope (Clavel et al 1991)</a:t>
            </a:r>
            <a:endParaRPr lang="en-US" dirty="0">
              <a:solidFill>
                <a:srgbClr val="000000"/>
              </a:solidFill>
              <a:effectLst/>
              <a:latin typeface="Canela Text" pitchFamily="2" charset="0"/>
            </a:endParaRPr>
          </a:p>
        </p:txBody>
      </p:sp>
      <p:sp>
        <p:nvSpPr>
          <p:cNvPr id="9" name="TextBox 8">
            <a:extLst>
              <a:ext uri="{FF2B5EF4-FFF2-40B4-BE49-F238E27FC236}">
                <a16:creationId xmlns:a16="http://schemas.microsoft.com/office/drawing/2014/main" id="{78FD8E02-695E-C0EF-C77D-6A1CA2D4BBA0}"/>
              </a:ext>
            </a:extLst>
          </p:cNvPr>
          <p:cNvSpPr txBox="1"/>
          <p:nvPr/>
        </p:nvSpPr>
        <p:spPr>
          <a:xfrm>
            <a:off x="5881835" y="5592018"/>
            <a:ext cx="5911097" cy="1200329"/>
          </a:xfrm>
          <a:prstGeom prst="rect">
            <a:avLst/>
          </a:prstGeom>
          <a:noFill/>
        </p:spPr>
        <p:txBody>
          <a:bodyPr wrap="square">
            <a:spAutoFit/>
          </a:bodyPr>
          <a:lstStyle/>
          <a:p>
            <a:r>
              <a:rPr lang="en-US" dirty="0">
                <a:solidFill>
                  <a:srgbClr val="000000"/>
                </a:solidFill>
                <a:latin typeface="Canela Text" pitchFamily="2" charset="0"/>
              </a:rPr>
              <a:t>Recovered geometrical distribution of clouds in the BLR of NGC 5548 AGN. </a:t>
            </a:r>
            <a:br>
              <a:rPr lang="en-US" dirty="0">
                <a:solidFill>
                  <a:srgbClr val="000000"/>
                </a:solidFill>
                <a:latin typeface="Canela Text" pitchFamily="2" charset="0"/>
              </a:rPr>
            </a:br>
            <a:br>
              <a:rPr lang="en-US" dirty="0">
                <a:solidFill>
                  <a:srgbClr val="000000"/>
                </a:solidFill>
                <a:latin typeface="Canela Text" pitchFamily="2" charset="0"/>
              </a:rPr>
            </a:br>
            <a:endParaRPr lang="en-US" dirty="0"/>
          </a:p>
        </p:txBody>
      </p:sp>
      <p:sp>
        <p:nvSpPr>
          <p:cNvPr id="12" name="Title 1">
            <a:extLst>
              <a:ext uri="{FF2B5EF4-FFF2-40B4-BE49-F238E27FC236}">
                <a16:creationId xmlns:a16="http://schemas.microsoft.com/office/drawing/2014/main" id="{F0778004-B317-3BC4-03F0-B34E5A280908}"/>
              </a:ext>
            </a:extLst>
          </p:cNvPr>
          <p:cNvSpPr txBox="1">
            <a:spLocks/>
          </p:cNvSpPr>
          <p:nvPr/>
        </p:nvSpPr>
        <p:spPr>
          <a:xfrm>
            <a:off x="838200" y="-11407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Canela" pitchFamily="2" charset="77"/>
              </a:rPr>
              <a:t>Geometry of the BLR</a:t>
            </a:r>
          </a:p>
        </p:txBody>
      </p:sp>
      <p:pic>
        <p:nvPicPr>
          <p:cNvPr id="15" name="Picture 14">
            <a:extLst>
              <a:ext uri="{FF2B5EF4-FFF2-40B4-BE49-F238E27FC236}">
                <a16:creationId xmlns:a16="http://schemas.microsoft.com/office/drawing/2014/main" id="{C7D71713-E9B4-DD3A-48F1-5DFFE7DB2F6C}"/>
              </a:ext>
            </a:extLst>
          </p:cNvPr>
          <p:cNvPicPr>
            <a:picLocks noChangeAspect="1"/>
          </p:cNvPicPr>
          <p:nvPr/>
        </p:nvPicPr>
        <p:blipFill>
          <a:blip r:embed="rId4"/>
          <a:srcRect t="14282" b="46405"/>
          <a:stretch>
            <a:fillRect/>
          </a:stretch>
        </p:blipFill>
        <p:spPr>
          <a:xfrm>
            <a:off x="5277843" y="1152872"/>
            <a:ext cx="7437161" cy="4137475"/>
          </a:xfrm>
          <a:prstGeom prst="rect">
            <a:avLst/>
          </a:prstGeom>
        </p:spPr>
      </p:pic>
      <p:sp>
        <p:nvSpPr>
          <p:cNvPr id="16" name="Rectangle 15">
            <a:extLst>
              <a:ext uri="{FF2B5EF4-FFF2-40B4-BE49-F238E27FC236}">
                <a16:creationId xmlns:a16="http://schemas.microsoft.com/office/drawing/2014/main" id="{8C7FE185-3C76-D358-0675-BD1E1D055DA9}"/>
              </a:ext>
            </a:extLst>
          </p:cNvPr>
          <p:cNvSpPr/>
          <p:nvPr/>
        </p:nvSpPr>
        <p:spPr>
          <a:xfrm>
            <a:off x="9577633" y="1416824"/>
            <a:ext cx="1630837" cy="3016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a:extLst>
              <a:ext uri="{FF2B5EF4-FFF2-40B4-BE49-F238E27FC236}">
                <a16:creationId xmlns:a16="http://schemas.microsoft.com/office/drawing/2014/main" id="{640B4771-358C-1C2C-4809-6461F3DD4F99}"/>
              </a:ext>
            </a:extLst>
          </p:cNvPr>
          <p:cNvSpPr>
            <a:spLocks noGrp="1"/>
          </p:cNvSpPr>
          <p:nvPr>
            <p:ph type="sldNum" sz="quarter" idx="12"/>
          </p:nvPr>
        </p:nvSpPr>
        <p:spPr/>
        <p:txBody>
          <a:bodyPr/>
          <a:lstStyle/>
          <a:p>
            <a:fld id="{412BC00E-BDA4-2A4E-A02D-4A352D6B8A98}" type="slidenum">
              <a:rPr lang="en-US" smtClean="0"/>
              <a:t>21</a:t>
            </a:fld>
            <a:endParaRPr lang="en-US" dirty="0"/>
          </a:p>
        </p:txBody>
      </p:sp>
    </p:spTree>
    <p:extLst>
      <p:ext uri="{BB962C8B-B14F-4D97-AF65-F5344CB8AC3E}">
        <p14:creationId xmlns:p14="http://schemas.microsoft.com/office/powerpoint/2010/main" val="41194720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756A7-5971-4AED-FC31-C9F18C773146}"/>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E05AC0B0-1CF4-9952-AEF1-20263004B61C}"/>
              </a:ext>
            </a:extLst>
          </p:cNvPr>
          <p:cNvSpPr txBox="1"/>
          <p:nvPr/>
        </p:nvSpPr>
        <p:spPr>
          <a:xfrm>
            <a:off x="6096000" y="4879022"/>
            <a:ext cx="5911097" cy="1754326"/>
          </a:xfrm>
          <a:prstGeom prst="rect">
            <a:avLst/>
          </a:prstGeom>
          <a:noFill/>
        </p:spPr>
        <p:txBody>
          <a:bodyPr wrap="square">
            <a:spAutoFit/>
          </a:bodyPr>
          <a:lstStyle/>
          <a:p>
            <a:r>
              <a:rPr lang="en-US" dirty="0">
                <a:solidFill>
                  <a:srgbClr val="000000"/>
                </a:solidFill>
                <a:latin typeface="Canela Text" pitchFamily="2" charset="0"/>
              </a:rPr>
              <a:t>Recovered geometrical distribution of clouds in the BLR of NGC 5548 AGN. </a:t>
            </a:r>
            <a:br>
              <a:rPr lang="en-US" dirty="0">
                <a:solidFill>
                  <a:srgbClr val="000000"/>
                </a:solidFill>
                <a:latin typeface="Canela Text" pitchFamily="2" charset="0"/>
              </a:rPr>
            </a:br>
            <a:r>
              <a:rPr lang="en-US" dirty="0">
                <a:solidFill>
                  <a:srgbClr val="000000"/>
                </a:solidFill>
                <a:latin typeface="Canela Text" pitchFamily="2" charset="0"/>
              </a:rPr>
              <a:t>Spatial distribution is filled sphere (~ 3 </a:t>
            </a:r>
            <a:r>
              <a:rPr lang="en-US" dirty="0" err="1">
                <a:solidFill>
                  <a:srgbClr val="000000"/>
                </a:solidFill>
                <a:latin typeface="Canela Text" pitchFamily="2" charset="0"/>
              </a:rPr>
              <a:t>lt</a:t>
            </a:r>
            <a:r>
              <a:rPr lang="en-US" dirty="0">
                <a:solidFill>
                  <a:srgbClr val="000000"/>
                </a:solidFill>
                <a:latin typeface="Canela Text" pitchFamily="2" charset="0"/>
              </a:rPr>
              <a:t>-days), </a:t>
            </a:r>
          </a:p>
          <a:p>
            <a:r>
              <a:rPr lang="en-US" dirty="0">
                <a:solidFill>
                  <a:srgbClr val="000000"/>
                </a:solidFill>
                <a:latin typeface="Canela Text" pitchFamily="2" charset="0"/>
              </a:rPr>
              <a:t>Thick disk (~ 6 </a:t>
            </a:r>
            <a:r>
              <a:rPr lang="en-US" dirty="0" err="1">
                <a:solidFill>
                  <a:srgbClr val="000000"/>
                </a:solidFill>
                <a:latin typeface="Canela Text" pitchFamily="2" charset="0"/>
              </a:rPr>
              <a:t>lt</a:t>
            </a:r>
            <a:r>
              <a:rPr lang="en-US" dirty="0">
                <a:solidFill>
                  <a:srgbClr val="000000"/>
                </a:solidFill>
                <a:latin typeface="Canela Text" pitchFamily="2" charset="0"/>
              </a:rPr>
              <a:t>-days),</a:t>
            </a:r>
          </a:p>
          <a:p>
            <a:r>
              <a:rPr lang="en-US" dirty="0">
                <a:solidFill>
                  <a:srgbClr val="000000"/>
                </a:solidFill>
                <a:latin typeface="Canela Text" pitchFamily="2" charset="0"/>
              </a:rPr>
              <a:t>and an extended ring (~ 20 </a:t>
            </a:r>
            <a:r>
              <a:rPr lang="en-US" dirty="0" err="1">
                <a:solidFill>
                  <a:srgbClr val="000000"/>
                </a:solidFill>
                <a:latin typeface="Canela Text" pitchFamily="2" charset="0"/>
              </a:rPr>
              <a:t>lt</a:t>
            </a:r>
            <a:r>
              <a:rPr lang="en-US" dirty="0">
                <a:solidFill>
                  <a:srgbClr val="000000"/>
                </a:solidFill>
                <a:latin typeface="Canela Text" pitchFamily="2" charset="0"/>
              </a:rPr>
              <a:t>-days)</a:t>
            </a:r>
            <a:br>
              <a:rPr lang="en-US" dirty="0">
                <a:solidFill>
                  <a:srgbClr val="000000"/>
                </a:solidFill>
                <a:latin typeface="Canela Text" pitchFamily="2" charset="0"/>
              </a:rPr>
            </a:br>
            <a:endParaRPr lang="en-US" dirty="0"/>
          </a:p>
        </p:txBody>
      </p:sp>
      <p:sp>
        <p:nvSpPr>
          <p:cNvPr id="12" name="Title 1">
            <a:extLst>
              <a:ext uri="{FF2B5EF4-FFF2-40B4-BE49-F238E27FC236}">
                <a16:creationId xmlns:a16="http://schemas.microsoft.com/office/drawing/2014/main" id="{3B7B9EE4-3029-FFAC-5D92-101682510B7E}"/>
              </a:ext>
            </a:extLst>
          </p:cNvPr>
          <p:cNvSpPr txBox="1">
            <a:spLocks/>
          </p:cNvSpPr>
          <p:nvPr/>
        </p:nvSpPr>
        <p:spPr>
          <a:xfrm>
            <a:off x="838200" y="-11407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Canela" pitchFamily="2" charset="77"/>
              </a:rPr>
              <a:t>Geometry of the BLR</a:t>
            </a:r>
          </a:p>
        </p:txBody>
      </p:sp>
      <p:sp>
        <p:nvSpPr>
          <p:cNvPr id="16" name="Rectangle 15">
            <a:extLst>
              <a:ext uri="{FF2B5EF4-FFF2-40B4-BE49-F238E27FC236}">
                <a16:creationId xmlns:a16="http://schemas.microsoft.com/office/drawing/2014/main" id="{7FE7817E-2FBC-2C64-3CD1-46C0DC4480F1}"/>
              </a:ext>
            </a:extLst>
          </p:cNvPr>
          <p:cNvSpPr/>
          <p:nvPr/>
        </p:nvSpPr>
        <p:spPr>
          <a:xfrm>
            <a:off x="9577633" y="1416824"/>
            <a:ext cx="1630837" cy="3016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a:extLst>
              <a:ext uri="{FF2B5EF4-FFF2-40B4-BE49-F238E27FC236}">
                <a16:creationId xmlns:a16="http://schemas.microsoft.com/office/drawing/2014/main" id="{1D7F469F-737C-9B99-5B3F-CBEB930AF2B0}"/>
              </a:ext>
            </a:extLst>
          </p:cNvPr>
          <p:cNvSpPr>
            <a:spLocks noGrp="1"/>
          </p:cNvSpPr>
          <p:nvPr>
            <p:ph type="sldNum" sz="quarter" idx="12"/>
          </p:nvPr>
        </p:nvSpPr>
        <p:spPr/>
        <p:txBody>
          <a:bodyPr/>
          <a:lstStyle/>
          <a:p>
            <a:fld id="{412BC00E-BDA4-2A4E-A02D-4A352D6B8A98}" type="slidenum">
              <a:rPr lang="en-US" smtClean="0"/>
              <a:t>22</a:t>
            </a:fld>
            <a:endParaRPr lang="en-US"/>
          </a:p>
        </p:txBody>
      </p:sp>
      <p:pic>
        <p:nvPicPr>
          <p:cNvPr id="5" name="Picture 4">
            <a:extLst>
              <a:ext uri="{FF2B5EF4-FFF2-40B4-BE49-F238E27FC236}">
                <a16:creationId xmlns:a16="http://schemas.microsoft.com/office/drawing/2014/main" id="{9CBD95E9-FA5F-A3CC-71B2-A46CD9524DE2}"/>
              </a:ext>
            </a:extLst>
          </p:cNvPr>
          <p:cNvPicPr>
            <a:picLocks noChangeAspect="1"/>
          </p:cNvPicPr>
          <p:nvPr/>
        </p:nvPicPr>
        <p:blipFill>
          <a:blip r:embed="rId3"/>
          <a:stretch>
            <a:fillRect/>
          </a:stretch>
        </p:blipFill>
        <p:spPr>
          <a:xfrm>
            <a:off x="5593732" y="1265982"/>
            <a:ext cx="6598268" cy="3250310"/>
          </a:xfrm>
          <a:prstGeom prst="rect">
            <a:avLst/>
          </a:prstGeom>
        </p:spPr>
      </p:pic>
      <p:pic>
        <p:nvPicPr>
          <p:cNvPr id="7" name="Picture 6">
            <a:extLst>
              <a:ext uri="{FF2B5EF4-FFF2-40B4-BE49-F238E27FC236}">
                <a16:creationId xmlns:a16="http://schemas.microsoft.com/office/drawing/2014/main" id="{05A9363E-5E17-D1F1-C921-4D990FCD0BAC}"/>
              </a:ext>
            </a:extLst>
          </p:cNvPr>
          <p:cNvPicPr>
            <a:picLocks noChangeAspect="1"/>
          </p:cNvPicPr>
          <p:nvPr/>
        </p:nvPicPr>
        <p:blipFill>
          <a:blip r:embed="rId4"/>
          <a:stretch>
            <a:fillRect/>
          </a:stretch>
        </p:blipFill>
        <p:spPr>
          <a:xfrm>
            <a:off x="71114" y="1050255"/>
            <a:ext cx="5810721" cy="4757490"/>
          </a:xfrm>
          <a:prstGeom prst="rect">
            <a:avLst/>
          </a:prstGeom>
        </p:spPr>
      </p:pic>
      <p:sp>
        <p:nvSpPr>
          <p:cNvPr id="10" name="TextBox 9">
            <a:extLst>
              <a:ext uri="{FF2B5EF4-FFF2-40B4-BE49-F238E27FC236}">
                <a16:creationId xmlns:a16="http://schemas.microsoft.com/office/drawing/2014/main" id="{5D7DC215-7ABB-2FA1-A5D0-4A3418C7C732}"/>
              </a:ext>
            </a:extLst>
          </p:cNvPr>
          <p:cNvSpPr txBox="1"/>
          <p:nvPr/>
        </p:nvSpPr>
        <p:spPr>
          <a:xfrm>
            <a:off x="865737" y="5869017"/>
            <a:ext cx="4221474" cy="923330"/>
          </a:xfrm>
          <a:prstGeom prst="rect">
            <a:avLst/>
          </a:prstGeom>
          <a:noFill/>
        </p:spPr>
        <p:txBody>
          <a:bodyPr wrap="square">
            <a:spAutoFit/>
          </a:bodyPr>
          <a:lstStyle/>
          <a:p>
            <a:pPr algn="ctr">
              <a:spcAft>
                <a:spcPts val="5513"/>
              </a:spcAft>
              <a:buNone/>
            </a:pPr>
            <a:r>
              <a:rPr lang="en-US" dirty="0">
                <a:solidFill>
                  <a:srgbClr val="000000"/>
                </a:solidFill>
                <a:latin typeface="Canela Text" pitchFamily="2" charset="0"/>
              </a:rPr>
              <a:t>Fits to the NGC 5548 light curves taken with IUE space telescope (Clavel et al 1991)</a:t>
            </a:r>
            <a:endParaRPr lang="en-US" dirty="0">
              <a:solidFill>
                <a:srgbClr val="000000"/>
              </a:solidFill>
              <a:effectLst/>
              <a:latin typeface="Canela Text" pitchFamily="2" charset="0"/>
            </a:endParaRPr>
          </a:p>
        </p:txBody>
      </p:sp>
    </p:spTree>
    <p:extLst>
      <p:ext uri="{BB962C8B-B14F-4D97-AF65-F5344CB8AC3E}">
        <p14:creationId xmlns:p14="http://schemas.microsoft.com/office/powerpoint/2010/main" val="1825799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28FFDE-B06E-DC63-1F97-EC3E1EEF3A84}"/>
              </a:ext>
            </a:extLst>
          </p:cNvPr>
          <p:cNvPicPr>
            <a:picLocks noChangeAspect="1"/>
          </p:cNvPicPr>
          <p:nvPr/>
        </p:nvPicPr>
        <p:blipFill>
          <a:blip r:embed="rId3"/>
          <a:stretch>
            <a:fillRect/>
          </a:stretch>
        </p:blipFill>
        <p:spPr>
          <a:xfrm>
            <a:off x="6317027" y="570143"/>
            <a:ext cx="5729778" cy="5830478"/>
          </a:xfrm>
          <a:prstGeom prst="rect">
            <a:avLst/>
          </a:prstGeom>
        </p:spPr>
      </p:pic>
      <p:sp>
        <p:nvSpPr>
          <p:cNvPr id="6" name="Title 1">
            <a:extLst>
              <a:ext uri="{FF2B5EF4-FFF2-40B4-BE49-F238E27FC236}">
                <a16:creationId xmlns:a16="http://schemas.microsoft.com/office/drawing/2014/main" id="{FB5ABC70-2A52-2698-64AE-9CC7C6B81A04}"/>
              </a:ext>
            </a:extLst>
          </p:cNvPr>
          <p:cNvSpPr>
            <a:spLocks noGrp="1"/>
          </p:cNvSpPr>
          <p:nvPr>
            <p:ph type="title"/>
          </p:nvPr>
        </p:nvSpPr>
        <p:spPr>
          <a:xfrm>
            <a:off x="417871" y="224905"/>
            <a:ext cx="10515600" cy="1325563"/>
          </a:xfrm>
        </p:spPr>
        <p:txBody>
          <a:bodyPr/>
          <a:lstStyle/>
          <a:p>
            <a:r>
              <a:rPr lang="en-US" dirty="0">
                <a:latin typeface="Canela" pitchFamily="2" charset="77"/>
              </a:rPr>
              <a:t>Physical state of the BLR</a:t>
            </a:r>
          </a:p>
        </p:txBody>
      </p:sp>
      <p:sp>
        <p:nvSpPr>
          <p:cNvPr id="7" name="TextBox 6">
            <a:extLst>
              <a:ext uri="{FF2B5EF4-FFF2-40B4-BE49-F238E27FC236}">
                <a16:creationId xmlns:a16="http://schemas.microsoft.com/office/drawing/2014/main" id="{121EC4AD-DBD1-B21E-9C5E-E77C18C20DF9}"/>
              </a:ext>
            </a:extLst>
          </p:cNvPr>
          <p:cNvSpPr txBox="1"/>
          <p:nvPr/>
        </p:nvSpPr>
        <p:spPr>
          <a:xfrm>
            <a:off x="9588328" y="4327083"/>
            <a:ext cx="2458477" cy="2308324"/>
          </a:xfrm>
          <a:prstGeom prst="rect">
            <a:avLst/>
          </a:prstGeom>
          <a:noFill/>
        </p:spPr>
        <p:txBody>
          <a:bodyPr wrap="square">
            <a:spAutoFit/>
          </a:bodyPr>
          <a:lstStyle/>
          <a:p>
            <a:r>
              <a:rPr lang="en-US" dirty="0">
                <a:latin typeface="Canela Text" pitchFamily="2" charset="0"/>
              </a:rPr>
              <a:t>Recovered </a:t>
            </a:r>
            <a:r>
              <a:rPr lang="en-US" b="1" dirty="0">
                <a:latin typeface="Canela Text" pitchFamily="2" charset="0"/>
              </a:rPr>
              <a:t>densities</a:t>
            </a:r>
            <a:r>
              <a:rPr lang="en-US" dirty="0">
                <a:latin typeface="Canela Text" pitchFamily="2" charset="0"/>
              </a:rPr>
              <a:t> and incident photon </a:t>
            </a:r>
            <a:r>
              <a:rPr lang="en-US" b="1" dirty="0">
                <a:latin typeface="Canela Text" pitchFamily="2" charset="0"/>
              </a:rPr>
              <a:t>flux</a:t>
            </a:r>
            <a:r>
              <a:rPr lang="en-US" dirty="0">
                <a:latin typeface="Canela Text" pitchFamily="2" charset="0"/>
              </a:rPr>
              <a:t> of the NGC5548 BLR. The recovered density is:        	</a:t>
            </a:r>
            <a:br>
              <a:rPr lang="en-US" dirty="0">
                <a:latin typeface="Canela Text" pitchFamily="2" charset="0"/>
              </a:rPr>
            </a:br>
            <a:r>
              <a:rPr lang="en-US" dirty="0">
                <a:latin typeface="Canela Text" pitchFamily="2" charset="0"/>
              </a:rPr>
              <a:t>               ~  11 </a:t>
            </a:r>
            <a:br>
              <a:rPr lang="en-US" dirty="0">
                <a:latin typeface="Canela Text" pitchFamily="2" charset="0"/>
              </a:rPr>
            </a:br>
            <a:endParaRPr lang="en-US" dirty="0">
              <a:latin typeface="Canela Text" pitchFamily="2" charset="0"/>
            </a:endParaRPr>
          </a:p>
          <a:p>
            <a:endParaRPr lang="en-US" dirty="0">
              <a:latin typeface="Canela Text" pitchFamily="2" charset="0"/>
            </a:endParaRPr>
          </a:p>
        </p:txBody>
      </p:sp>
      <p:pic>
        <p:nvPicPr>
          <p:cNvPr id="11" name="Picture 10">
            <a:extLst>
              <a:ext uri="{FF2B5EF4-FFF2-40B4-BE49-F238E27FC236}">
                <a16:creationId xmlns:a16="http://schemas.microsoft.com/office/drawing/2014/main" id="{127D77E0-EFCA-D737-05BD-BF37653BFCE1}"/>
              </a:ext>
            </a:extLst>
          </p:cNvPr>
          <p:cNvPicPr>
            <a:picLocks noChangeAspect="1"/>
          </p:cNvPicPr>
          <p:nvPr/>
        </p:nvPicPr>
        <p:blipFill>
          <a:blip r:embed="rId4"/>
          <a:srcRect r="57828" b="15947"/>
          <a:stretch>
            <a:fillRect/>
          </a:stretch>
        </p:blipFill>
        <p:spPr>
          <a:xfrm>
            <a:off x="9632001" y="5798577"/>
            <a:ext cx="786422" cy="207453"/>
          </a:xfrm>
          <a:prstGeom prst="rect">
            <a:avLst/>
          </a:prstGeom>
        </p:spPr>
      </p:pic>
      <p:pic>
        <p:nvPicPr>
          <p:cNvPr id="12" name="Picture 11">
            <a:extLst>
              <a:ext uri="{FF2B5EF4-FFF2-40B4-BE49-F238E27FC236}">
                <a16:creationId xmlns:a16="http://schemas.microsoft.com/office/drawing/2014/main" id="{E6C4916C-A2B7-3B6E-E50A-A1A3409CE2A2}"/>
              </a:ext>
            </a:extLst>
          </p:cNvPr>
          <p:cNvPicPr>
            <a:picLocks noChangeAspect="1"/>
          </p:cNvPicPr>
          <p:nvPr/>
        </p:nvPicPr>
        <p:blipFill>
          <a:blip r:embed="rId4"/>
          <a:srcRect l="63579" b="15947"/>
          <a:stretch>
            <a:fillRect/>
          </a:stretch>
        </p:blipFill>
        <p:spPr>
          <a:xfrm>
            <a:off x="10933471" y="5786508"/>
            <a:ext cx="679183" cy="207453"/>
          </a:xfrm>
          <a:prstGeom prst="rect">
            <a:avLst/>
          </a:prstGeom>
        </p:spPr>
      </p:pic>
      <p:sp>
        <p:nvSpPr>
          <p:cNvPr id="2" name="Slide Number Placeholder 1">
            <a:extLst>
              <a:ext uri="{FF2B5EF4-FFF2-40B4-BE49-F238E27FC236}">
                <a16:creationId xmlns:a16="http://schemas.microsoft.com/office/drawing/2014/main" id="{27584BFB-DE28-7E5F-BCB2-87AA0380A846}"/>
              </a:ext>
            </a:extLst>
          </p:cNvPr>
          <p:cNvSpPr>
            <a:spLocks noGrp="1"/>
          </p:cNvSpPr>
          <p:nvPr>
            <p:ph type="sldNum" sz="quarter" idx="12"/>
          </p:nvPr>
        </p:nvSpPr>
        <p:spPr/>
        <p:txBody>
          <a:bodyPr/>
          <a:lstStyle/>
          <a:p>
            <a:fld id="{412BC00E-BDA4-2A4E-A02D-4A352D6B8A98}" type="slidenum">
              <a:rPr lang="en-US" smtClean="0"/>
              <a:t>23</a:t>
            </a:fld>
            <a:endParaRPr lang="en-US"/>
          </a:p>
        </p:txBody>
      </p:sp>
      <p:sp>
        <p:nvSpPr>
          <p:cNvPr id="13" name="Rectangle 12">
            <a:extLst>
              <a:ext uri="{FF2B5EF4-FFF2-40B4-BE49-F238E27FC236}">
                <a16:creationId xmlns:a16="http://schemas.microsoft.com/office/drawing/2014/main" id="{4041E2A6-EDDC-CE5A-C0BD-2A59AE3AEBBD}"/>
              </a:ext>
            </a:extLst>
          </p:cNvPr>
          <p:cNvSpPr/>
          <p:nvPr/>
        </p:nvSpPr>
        <p:spPr>
          <a:xfrm>
            <a:off x="5101251" y="3190808"/>
            <a:ext cx="773723" cy="1854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3919D9B8-520E-B2E8-884C-0EBAF36D415C}"/>
              </a:ext>
            </a:extLst>
          </p:cNvPr>
          <p:cNvSpPr/>
          <p:nvPr/>
        </p:nvSpPr>
        <p:spPr>
          <a:xfrm>
            <a:off x="5101251" y="5026577"/>
            <a:ext cx="773723" cy="1854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2860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92B66-8BFD-A48A-8D4F-36A65A4D636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21923FB-54E0-19E2-12F4-44EFBABD59F9}"/>
              </a:ext>
            </a:extLst>
          </p:cNvPr>
          <p:cNvPicPr>
            <a:picLocks noChangeAspect="1"/>
          </p:cNvPicPr>
          <p:nvPr/>
        </p:nvPicPr>
        <p:blipFill>
          <a:blip r:embed="rId3"/>
          <a:stretch>
            <a:fillRect/>
          </a:stretch>
        </p:blipFill>
        <p:spPr>
          <a:xfrm>
            <a:off x="6317027" y="570143"/>
            <a:ext cx="5729778" cy="5830478"/>
          </a:xfrm>
          <a:prstGeom prst="rect">
            <a:avLst/>
          </a:prstGeom>
        </p:spPr>
      </p:pic>
      <p:sp>
        <p:nvSpPr>
          <p:cNvPr id="6" name="Title 1">
            <a:extLst>
              <a:ext uri="{FF2B5EF4-FFF2-40B4-BE49-F238E27FC236}">
                <a16:creationId xmlns:a16="http://schemas.microsoft.com/office/drawing/2014/main" id="{E84440D5-CBA3-3981-0240-5507BEE19E80}"/>
              </a:ext>
            </a:extLst>
          </p:cNvPr>
          <p:cNvSpPr>
            <a:spLocks noGrp="1"/>
          </p:cNvSpPr>
          <p:nvPr>
            <p:ph type="title"/>
          </p:nvPr>
        </p:nvSpPr>
        <p:spPr>
          <a:xfrm>
            <a:off x="417871" y="224905"/>
            <a:ext cx="10515600" cy="1325563"/>
          </a:xfrm>
        </p:spPr>
        <p:txBody>
          <a:bodyPr/>
          <a:lstStyle/>
          <a:p>
            <a:r>
              <a:rPr lang="en-US" dirty="0">
                <a:latin typeface="Canela" pitchFamily="2" charset="77"/>
              </a:rPr>
              <a:t>Physical state of the BLR</a:t>
            </a:r>
          </a:p>
        </p:txBody>
      </p:sp>
      <p:sp>
        <p:nvSpPr>
          <p:cNvPr id="7" name="TextBox 6">
            <a:extLst>
              <a:ext uri="{FF2B5EF4-FFF2-40B4-BE49-F238E27FC236}">
                <a16:creationId xmlns:a16="http://schemas.microsoft.com/office/drawing/2014/main" id="{19F95B42-677D-677F-6682-652EBC9520BF}"/>
              </a:ext>
            </a:extLst>
          </p:cNvPr>
          <p:cNvSpPr txBox="1"/>
          <p:nvPr/>
        </p:nvSpPr>
        <p:spPr>
          <a:xfrm>
            <a:off x="9588328" y="4327083"/>
            <a:ext cx="2458477" cy="2308324"/>
          </a:xfrm>
          <a:prstGeom prst="rect">
            <a:avLst/>
          </a:prstGeom>
          <a:noFill/>
        </p:spPr>
        <p:txBody>
          <a:bodyPr wrap="square">
            <a:spAutoFit/>
          </a:bodyPr>
          <a:lstStyle/>
          <a:p>
            <a:r>
              <a:rPr lang="en-US" dirty="0">
                <a:latin typeface="Canela Text" pitchFamily="2" charset="0"/>
              </a:rPr>
              <a:t>Recovered </a:t>
            </a:r>
            <a:r>
              <a:rPr lang="en-US" b="1" dirty="0">
                <a:latin typeface="Canela Text" pitchFamily="2" charset="0"/>
              </a:rPr>
              <a:t>densities</a:t>
            </a:r>
            <a:r>
              <a:rPr lang="en-US" dirty="0">
                <a:latin typeface="Canela Text" pitchFamily="2" charset="0"/>
              </a:rPr>
              <a:t> and incident photon </a:t>
            </a:r>
            <a:r>
              <a:rPr lang="en-US" b="1" dirty="0">
                <a:latin typeface="Canela Text" pitchFamily="2" charset="0"/>
              </a:rPr>
              <a:t>flux</a:t>
            </a:r>
            <a:r>
              <a:rPr lang="en-US" dirty="0">
                <a:latin typeface="Canela Text" pitchFamily="2" charset="0"/>
              </a:rPr>
              <a:t> of the NGC5548 BLR. The recovered density is:        	</a:t>
            </a:r>
            <a:br>
              <a:rPr lang="en-US" dirty="0">
                <a:latin typeface="Canela Text" pitchFamily="2" charset="0"/>
              </a:rPr>
            </a:br>
            <a:r>
              <a:rPr lang="en-US" dirty="0">
                <a:latin typeface="Canela Text" pitchFamily="2" charset="0"/>
              </a:rPr>
              <a:t>               ~  11 </a:t>
            </a:r>
            <a:br>
              <a:rPr lang="en-US" dirty="0">
                <a:latin typeface="Canela Text" pitchFamily="2" charset="0"/>
              </a:rPr>
            </a:br>
            <a:endParaRPr lang="en-US" dirty="0">
              <a:latin typeface="Canela Text" pitchFamily="2" charset="0"/>
            </a:endParaRPr>
          </a:p>
          <a:p>
            <a:endParaRPr lang="en-US" dirty="0">
              <a:latin typeface="Canela Text" pitchFamily="2" charset="0"/>
            </a:endParaRPr>
          </a:p>
        </p:txBody>
      </p:sp>
      <p:pic>
        <p:nvPicPr>
          <p:cNvPr id="8" name="Picture 7">
            <a:extLst>
              <a:ext uri="{FF2B5EF4-FFF2-40B4-BE49-F238E27FC236}">
                <a16:creationId xmlns:a16="http://schemas.microsoft.com/office/drawing/2014/main" id="{657096B9-D602-DF97-B84B-BB9E548D7B1D}"/>
              </a:ext>
            </a:extLst>
          </p:cNvPr>
          <p:cNvPicPr>
            <a:picLocks noChangeAspect="1"/>
          </p:cNvPicPr>
          <p:nvPr/>
        </p:nvPicPr>
        <p:blipFill>
          <a:blip r:embed="rId4"/>
          <a:stretch>
            <a:fillRect/>
          </a:stretch>
        </p:blipFill>
        <p:spPr>
          <a:xfrm>
            <a:off x="262881" y="1448917"/>
            <a:ext cx="6408438" cy="4655804"/>
          </a:xfrm>
          <a:prstGeom prst="rect">
            <a:avLst/>
          </a:prstGeom>
        </p:spPr>
      </p:pic>
      <p:sp>
        <p:nvSpPr>
          <p:cNvPr id="10" name="TextBox 9">
            <a:extLst>
              <a:ext uri="{FF2B5EF4-FFF2-40B4-BE49-F238E27FC236}">
                <a16:creationId xmlns:a16="http://schemas.microsoft.com/office/drawing/2014/main" id="{486F3BF7-D12E-7E6D-AD01-630E00D71BE0}"/>
              </a:ext>
            </a:extLst>
          </p:cNvPr>
          <p:cNvSpPr txBox="1"/>
          <p:nvPr/>
        </p:nvSpPr>
        <p:spPr>
          <a:xfrm>
            <a:off x="401032" y="5904519"/>
            <a:ext cx="6132136" cy="923330"/>
          </a:xfrm>
          <a:prstGeom prst="rect">
            <a:avLst/>
          </a:prstGeom>
          <a:noFill/>
        </p:spPr>
        <p:txBody>
          <a:bodyPr wrap="square">
            <a:spAutoFit/>
          </a:bodyPr>
          <a:lstStyle/>
          <a:p>
            <a:r>
              <a:rPr lang="en-US" i="1" dirty="0">
                <a:solidFill>
                  <a:srgbClr val="000000"/>
                </a:solidFill>
                <a:latin typeface="Canela Text" pitchFamily="2" charset="0"/>
              </a:rPr>
              <a:t>Top row and left panel:</a:t>
            </a:r>
            <a:r>
              <a:rPr lang="en-US" dirty="0">
                <a:solidFill>
                  <a:srgbClr val="000000"/>
                </a:solidFill>
                <a:latin typeface="Canela Text" pitchFamily="2" charset="0"/>
              </a:rPr>
              <a:t> parts of the BLR responsible for production of emission line indicated by the legend </a:t>
            </a:r>
            <a:r>
              <a:rPr lang="en-US" i="1" dirty="0">
                <a:solidFill>
                  <a:srgbClr val="000000"/>
                </a:solidFill>
                <a:latin typeface="Canela Text" pitchFamily="2" charset="0"/>
              </a:rPr>
              <a:t>Bottom right</a:t>
            </a:r>
            <a:r>
              <a:rPr lang="en-US" b="1" dirty="0">
                <a:solidFill>
                  <a:srgbClr val="000000"/>
                </a:solidFill>
                <a:latin typeface="Canela Text" pitchFamily="2" charset="0"/>
              </a:rPr>
              <a:t>: </a:t>
            </a:r>
            <a:r>
              <a:rPr lang="en-US" dirty="0">
                <a:solidFill>
                  <a:srgbClr val="000000"/>
                </a:solidFill>
                <a:latin typeface="Canela Text" pitchFamily="2" charset="0"/>
              </a:rPr>
              <a:t>Spatial distribution of BLR clouds</a:t>
            </a:r>
            <a:endParaRPr lang="en-US" dirty="0"/>
          </a:p>
        </p:txBody>
      </p:sp>
      <p:pic>
        <p:nvPicPr>
          <p:cNvPr id="11" name="Picture 10">
            <a:extLst>
              <a:ext uri="{FF2B5EF4-FFF2-40B4-BE49-F238E27FC236}">
                <a16:creationId xmlns:a16="http://schemas.microsoft.com/office/drawing/2014/main" id="{709944D2-67A2-1D9B-CD58-BFACEF719D9A}"/>
              </a:ext>
            </a:extLst>
          </p:cNvPr>
          <p:cNvPicPr>
            <a:picLocks noChangeAspect="1"/>
          </p:cNvPicPr>
          <p:nvPr/>
        </p:nvPicPr>
        <p:blipFill>
          <a:blip r:embed="rId5"/>
          <a:srcRect r="57828" b="15947"/>
          <a:stretch>
            <a:fillRect/>
          </a:stretch>
        </p:blipFill>
        <p:spPr>
          <a:xfrm>
            <a:off x="9632001" y="5798577"/>
            <a:ext cx="786422" cy="207453"/>
          </a:xfrm>
          <a:prstGeom prst="rect">
            <a:avLst/>
          </a:prstGeom>
        </p:spPr>
      </p:pic>
      <p:pic>
        <p:nvPicPr>
          <p:cNvPr id="12" name="Picture 11">
            <a:extLst>
              <a:ext uri="{FF2B5EF4-FFF2-40B4-BE49-F238E27FC236}">
                <a16:creationId xmlns:a16="http://schemas.microsoft.com/office/drawing/2014/main" id="{3CD3D50E-445D-306E-85CF-82695FE8501F}"/>
              </a:ext>
            </a:extLst>
          </p:cNvPr>
          <p:cNvPicPr>
            <a:picLocks noChangeAspect="1"/>
          </p:cNvPicPr>
          <p:nvPr/>
        </p:nvPicPr>
        <p:blipFill>
          <a:blip r:embed="rId5"/>
          <a:srcRect l="63579" b="15947"/>
          <a:stretch>
            <a:fillRect/>
          </a:stretch>
        </p:blipFill>
        <p:spPr>
          <a:xfrm>
            <a:off x="10933471" y="5786508"/>
            <a:ext cx="679183" cy="207453"/>
          </a:xfrm>
          <a:prstGeom prst="rect">
            <a:avLst/>
          </a:prstGeom>
        </p:spPr>
      </p:pic>
      <p:sp>
        <p:nvSpPr>
          <p:cNvPr id="2" name="Slide Number Placeholder 1">
            <a:extLst>
              <a:ext uri="{FF2B5EF4-FFF2-40B4-BE49-F238E27FC236}">
                <a16:creationId xmlns:a16="http://schemas.microsoft.com/office/drawing/2014/main" id="{1436615B-D824-C733-1BC0-060E73FF4A3F}"/>
              </a:ext>
            </a:extLst>
          </p:cNvPr>
          <p:cNvSpPr>
            <a:spLocks noGrp="1"/>
          </p:cNvSpPr>
          <p:nvPr>
            <p:ph type="sldNum" sz="quarter" idx="12"/>
          </p:nvPr>
        </p:nvSpPr>
        <p:spPr/>
        <p:txBody>
          <a:bodyPr/>
          <a:lstStyle/>
          <a:p>
            <a:fld id="{412BC00E-BDA4-2A4E-A02D-4A352D6B8A98}" type="slidenum">
              <a:rPr lang="en-US" smtClean="0"/>
              <a:t>24</a:t>
            </a:fld>
            <a:endParaRPr lang="en-US"/>
          </a:p>
        </p:txBody>
      </p:sp>
      <p:sp>
        <p:nvSpPr>
          <p:cNvPr id="9" name="Rectangle 8">
            <a:extLst>
              <a:ext uri="{FF2B5EF4-FFF2-40B4-BE49-F238E27FC236}">
                <a16:creationId xmlns:a16="http://schemas.microsoft.com/office/drawing/2014/main" id="{37712B82-D43D-80FD-813C-001F150A704D}"/>
              </a:ext>
            </a:extLst>
          </p:cNvPr>
          <p:cNvSpPr/>
          <p:nvPr/>
        </p:nvSpPr>
        <p:spPr>
          <a:xfrm>
            <a:off x="2525790" y="3190808"/>
            <a:ext cx="773723" cy="1854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8E60D2B1-0E88-E652-836B-356EF8806FB7}"/>
              </a:ext>
            </a:extLst>
          </p:cNvPr>
          <p:cNvSpPr/>
          <p:nvPr/>
        </p:nvSpPr>
        <p:spPr>
          <a:xfrm>
            <a:off x="5101251" y="3190808"/>
            <a:ext cx="773723" cy="1854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9C9A914C-6252-2716-AC66-6CFA99A5D818}"/>
              </a:ext>
            </a:extLst>
          </p:cNvPr>
          <p:cNvSpPr/>
          <p:nvPr/>
        </p:nvSpPr>
        <p:spPr>
          <a:xfrm>
            <a:off x="5101251" y="5026577"/>
            <a:ext cx="773723" cy="1854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5877E5A3-6CF2-B968-11E5-04DDCC2422B1}"/>
              </a:ext>
            </a:extLst>
          </p:cNvPr>
          <p:cNvSpPr/>
          <p:nvPr/>
        </p:nvSpPr>
        <p:spPr>
          <a:xfrm>
            <a:off x="2557762" y="5028176"/>
            <a:ext cx="773723" cy="1854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D33C05A0-B14F-DA54-837B-F6E157E8B75E}"/>
              </a:ext>
            </a:extLst>
          </p:cNvPr>
          <p:cNvSpPr txBox="1"/>
          <p:nvPr/>
        </p:nvSpPr>
        <p:spPr>
          <a:xfrm>
            <a:off x="2224195" y="2907100"/>
            <a:ext cx="1084784" cy="369332"/>
          </a:xfrm>
          <a:prstGeom prst="rect">
            <a:avLst/>
          </a:prstGeom>
          <a:noFill/>
        </p:spPr>
        <p:txBody>
          <a:bodyPr wrap="none" rtlCol="0">
            <a:spAutoFit/>
          </a:bodyPr>
          <a:lstStyle/>
          <a:p>
            <a:r>
              <a:rPr lang="en-US" b="1" dirty="0"/>
              <a:t>Ly⍺ 1216</a:t>
            </a:r>
          </a:p>
        </p:txBody>
      </p:sp>
      <p:sp>
        <p:nvSpPr>
          <p:cNvPr id="19" name="TextBox 18">
            <a:extLst>
              <a:ext uri="{FF2B5EF4-FFF2-40B4-BE49-F238E27FC236}">
                <a16:creationId xmlns:a16="http://schemas.microsoft.com/office/drawing/2014/main" id="{CF1EFA86-8DE8-6500-44C9-1687BD4ED5B2}"/>
              </a:ext>
            </a:extLst>
          </p:cNvPr>
          <p:cNvSpPr txBox="1"/>
          <p:nvPr/>
        </p:nvSpPr>
        <p:spPr>
          <a:xfrm>
            <a:off x="4721566" y="2920380"/>
            <a:ext cx="6096000" cy="369332"/>
          </a:xfrm>
          <a:prstGeom prst="rect">
            <a:avLst/>
          </a:prstGeom>
          <a:noFill/>
        </p:spPr>
        <p:txBody>
          <a:bodyPr wrap="square">
            <a:spAutoFit/>
          </a:bodyPr>
          <a:lstStyle/>
          <a:p>
            <a:r>
              <a:rPr lang="en-US" b="1" dirty="0"/>
              <a:t>He II 1640</a:t>
            </a:r>
          </a:p>
        </p:txBody>
      </p:sp>
      <p:sp>
        <p:nvSpPr>
          <p:cNvPr id="21" name="TextBox 20">
            <a:extLst>
              <a:ext uri="{FF2B5EF4-FFF2-40B4-BE49-F238E27FC236}">
                <a16:creationId xmlns:a16="http://schemas.microsoft.com/office/drawing/2014/main" id="{A3ADED39-A1C4-C74D-DFB2-448C26AAE819}"/>
              </a:ext>
            </a:extLst>
          </p:cNvPr>
          <p:cNvSpPr txBox="1"/>
          <p:nvPr/>
        </p:nvSpPr>
        <p:spPr>
          <a:xfrm>
            <a:off x="2224195" y="4772208"/>
            <a:ext cx="6096000" cy="369332"/>
          </a:xfrm>
          <a:prstGeom prst="rect">
            <a:avLst/>
          </a:prstGeom>
          <a:noFill/>
        </p:spPr>
        <p:txBody>
          <a:bodyPr wrap="square">
            <a:spAutoFit/>
          </a:bodyPr>
          <a:lstStyle/>
          <a:p>
            <a:r>
              <a:rPr lang="en-US" b="1" dirty="0"/>
              <a:t>C IV 1549 </a:t>
            </a:r>
          </a:p>
        </p:txBody>
      </p:sp>
      <p:sp>
        <p:nvSpPr>
          <p:cNvPr id="22" name="TextBox 21">
            <a:extLst>
              <a:ext uri="{FF2B5EF4-FFF2-40B4-BE49-F238E27FC236}">
                <a16:creationId xmlns:a16="http://schemas.microsoft.com/office/drawing/2014/main" id="{67A1B314-7460-F972-29C4-27C68483F509}"/>
              </a:ext>
            </a:extLst>
          </p:cNvPr>
          <p:cNvSpPr txBox="1"/>
          <p:nvPr/>
        </p:nvSpPr>
        <p:spPr>
          <a:xfrm>
            <a:off x="4721566" y="4774894"/>
            <a:ext cx="6096000" cy="369332"/>
          </a:xfrm>
          <a:prstGeom prst="rect">
            <a:avLst/>
          </a:prstGeom>
          <a:noFill/>
        </p:spPr>
        <p:txBody>
          <a:bodyPr wrap="square">
            <a:spAutoFit/>
          </a:bodyPr>
          <a:lstStyle/>
          <a:p>
            <a:r>
              <a:rPr lang="en-US" b="1" dirty="0"/>
              <a:t>geometry</a:t>
            </a:r>
          </a:p>
        </p:txBody>
      </p:sp>
    </p:spTree>
    <p:extLst>
      <p:ext uri="{BB962C8B-B14F-4D97-AF65-F5344CB8AC3E}">
        <p14:creationId xmlns:p14="http://schemas.microsoft.com/office/powerpoint/2010/main" val="3777493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F7BFF1-AE43-9F73-01BC-1CA34B2BCF0D}"/>
            </a:ext>
          </a:extLst>
        </p:cNvPr>
        <p:cNvGrpSpPr/>
        <p:nvPr/>
      </p:nvGrpSpPr>
      <p:grpSpPr>
        <a:xfrm>
          <a:off x="0" y="0"/>
          <a:ext cx="0" cy="0"/>
          <a:chOff x="0" y="0"/>
          <a:chExt cx="0" cy="0"/>
        </a:xfrm>
      </p:grpSpPr>
      <p:grpSp>
        <p:nvGrpSpPr>
          <p:cNvPr id="8" name="Group 7">
            <a:extLst>
              <a:ext uri="{FF2B5EF4-FFF2-40B4-BE49-F238E27FC236}">
                <a16:creationId xmlns:a16="http://schemas.microsoft.com/office/drawing/2014/main" id="{EFEA265C-7166-3EB1-8CD2-804CD0D44F18}"/>
              </a:ext>
            </a:extLst>
          </p:cNvPr>
          <p:cNvGrpSpPr/>
          <p:nvPr/>
        </p:nvGrpSpPr>
        <p:grpSpPr>
          <a:xfrm>
            <a:off x="4295116" y="3212184"/>
            <a:ext cx="2458477" cy="1200329"/>
            <a:chOff x="7381827" y="5804018"/>
            <a:chExt cx="2458477" cy="1200329"/>
          </a:xfrm>
        </p:grpSpPr>
        <p:sp>
          <p:nvSpPr>
            <p:cNvPr id="5" name="TextBox 4">
              <a:extLst>
                <a:ext uri="{FF2B5EF4-FFF2-40B4-BE49-F238E27FC236}">
                  <a16:creationId xmlns:a16="http://schemas.microsoft.com/office/drawing/2014/main" id="{E91C3723-4FA1-0F02-76BB-36AE593FE484}"/>
                </a:ext>
              </a:extLst>
            </p:cNvPr>
            <p:cNvSpPr txBox="1"/>
            <p:nvPr/>
          </p:nvSpPr>
          <p:spPr>
            <a:xfrm>
              <a:off x="7381827" y="5804018"/>
              <a:ext cx="2458477" cy="1200329"/>
            </a:xfrm>
            <a:prstGeom prst="rect">
              <a:avLst/>
            </a:prstGeom>
            <a:noFill/>
          </p:spPr>
          <p:txBody>
            <a:bodyPr wrap="square">
              <a:spAutoFit/>
            </a:bodyPr>
            <a:lstStyle/>
            <a:p>
              <a:r>
                <a:rPr lang="en-US" dirty="0">
                  <a:latin typeface="Canela Text" pitchFamily="2" charset="0"/>
                </a:rPr>
                <a:t>	</a:t>
              </a:r>
              <a:br>
                <a:rPr lang="en-US" dirty="0">
                  <a:latin typeface="Canela Text" pitchFamily="2" charset="0"/>
                </a:rPr>
              </a:br>
              <a:r>
                <a:rPr lang="en-US" dirty="0">
                  <a:latin typeface="Canela Text" pitchFamily="2" charset="0"/>
                </a:rPr>
                <a:t>             ~ 11 </a:t>
              </a:r>
              <a:br>
                <a:rPr lang="en-US" dirty="0">
                  <a:latin typeface="Canela Text" pitchFamily="2" charset="0"/>
                </a:rPr>
              </a:br>
              <a:endParaRPr lang="en-US" dirty="0">
                <a:latin typeface="Canela Text" pitchFamily="2" charset="0"/>
              </a:endParaRPr>
            </a:p>
            <a:p>
              <a:endParaRPr lang="en-US" dirty="0">
                <a:latin typeface="Canela Text" pitchFamily="2" charset="0"/>
              </a:endParaRPr>
            </a:p>
          </p:txBody>
        </p:sp>
        <p:pic>
          <p:nvPicPr>
            <p:cNvPr id="6" name="Picture 5">
              <a:extLst>
                <a:ext uri="{FF2B5EF4-FFF2-40B4-BE49-F238E27FC236}">
                  <a16:creationId xmlns:a16="http://schemas.microsoft.com/office/drawing/2014/main" id="{793D895C-D12E-06D1-41B0-0EC4106DE5F2}"/>
                </a:ext>
              </a:extLst>
            </p:cNvPr>
            <p:cNvPicPr>
              <a:picLocks noChangeAspect="1"/>
            </p:cNvPicPr>
            <p:nvPr/>
          </p:nvPicPr>
          <p:blipFill>
            <a:blip r:embed="rId3"/>
            <a:srcRect r="57828" b="15947"/>
            <a:stretch>
              <a:fillRect/>
            </a:stretch>
          </p:blipFill>
          <p:spPr>
            <a:xfrm>
              <a:off x="7381827" y="6171885"/>
              <a:ext cx="786422" cy="207453"/>
            </a:xfrm>
            <a:prstGeom prst="rect">
              <a:avLst/>
            </a:prstGeom>
          </p:spPr>
        </p:pic>
        <p:pic>
          <p:nvPicPr>
            <p:cNvPr id="7" name="Picture 6">
              <a:extLst>
                <a:ext uri="{FF2B5EF4-FFF2-40B4-BE49-F238E27FC236}">
                  <a16:creationId xmlns:a16="http://schemas.microsoft.com/office/drawing/2014/main" id="{47871A69-2A65-2815-983F-7F86AD36061E}"/>
                </a:ext>
              </a:extLst>
            </p:cNvPr>
            <p:cNvPicPr>
              <a:picLocks noChangeAspect="1"/>
            </p:cNvPicPr>
            <p:nvPr/>
          </p:nvPicPr>
          <p:blipFill>
            <a:blip r:embed="rId3"/>
            <a:srcRect l="63579" b="15947"/>
            <a:stretch>
              <a:fillRect/>
            </a:stretch>
          </p:blipFill>
          <p:spPr>
            <a:xfrm>
              <a:off x="8520197" y="6175772"/>
              <a:ext cx="679183" cy="207453"/>
            </a:xfrm>
            <a:prstGeom prst="rect">
              <a:avLst/>
            </a:prstGeom>
          </p:spPr>
        </p:pic>
      </p:grpSp>
      <p:sp>
        <p:nvSpPr>
          <p:cNvPr id="2" name="Title 1">
            <a:extLst>
              <a:ext uri="{FF2B5EF4-FFF2-40B4-BE49-F238E27FC236}">
                <a16:creationId xmlns:a16="http://schemas.microsoft.com/office/drawing/2014/main" id="{E5E92FEA-14A6-E81B-BF1E-987D597A253A}"/>
              </a:ext>
            </a:extLst>
          </p:cNvPr>
          <p:cNvSpPr>
            <a:spLocks noGrp="1"/>
          </p:cNvSpPr>
          <p:nvPr>
            <p:ph type="title"/>
          </p:nvPr>
        </p:nvSpPr>
        <p:spPr/>
        <p:txBody>
          <a:bodyPr/>
          <a:lstStyle/>
          <a:p>
            <a:r>
              <a:rPr lang="en-US" dirty="0">
                <a:latin typeface="Canela" pitchFamily="2" charset="77"/>
              </a:rPr>
              <a:t>Conclusions and outlook</a:t>
            </a:r>
          </a:p>
        </p:txBody>
      </p:sp>
      <p:sp>
        <p:nvSpPr>
          <p:cNvPr id="4" name="TextBox 3">
            <a:extLst>
              <a:ext uri="{FF2B5EF4-FFF2-40B4-BE49-F238E27FC236}">
                <a16:creationId xmlns:a16="http://schemas.microsoft.com/office/drawing/2014/main" id="{EE9AAE8B-0B8D-3B5C-3AE7-0D92FB256F15}"/>
              </a:ext>
            </a:extLst>
          </p:cNvPr>
          <p:cNvSpPr txBox="1"/>
          <p:nvPr/>
        </p:nvSpPr>
        <p:spPr>
          <a:xfrm>
            <a:off x="516448" y="1833944"/>
            <a:ext cx="7355343" cy="3693319"/>
          </a:xfrm>
          <a:prstGeom prst="rect">
            <a:avLst/>
          </a:prstGeom>
          <a:noFill/>
        </p:spPr>
        <p:txBody>
          <a:bodyPr wrap="square">
            <a:spAutoFit/>
          </a:bodyPr>
          <a:lstStyle/>
          <a:p>
            <a:pPr marL="285750" indent="-285750">
              <a:buFont typeface="Arial" panose="020B0604020202020204" pitchFamily="34" charset="0"/>
              <a:buChar char="•"/>
            </a:pPr>
            <a:r>
              <a:rPr lang="en-US" dirty="0">
                <a:latin typeface="Canela Text" pitchFamily="2" charset="0"/>
              </a:rPr>
              <a:t>Emission line echo (reverberate) the ionizing continuum, based on the geometry of the </a:t>
            </a:r>
            <a:r>
              <a:rPr lang="en-US" b="1" dirty="0">
                <a:latin typeface="Canela Text" pitchFamily="2" charset="0"/>
              </a:rPr>
              <a:t>B</a:t>
            </a:r>
            <a:r>
              <a:rPr lang="en-US" dirty="0">
                <a:latin typeface="Canela Text" pitchFamily="2" charset="0"/>
              </a:rPr>
              <a:t>road </a:t>
            </a:r>
            <a:r>
              <a:rPr lang="en-US" b="1" dirty="0">
                <a:latin typeface="Canela Text" pitchFamily="2" charset="0"/>
              </a:rPr>
              <a:t>L</a:t>
            </a:r>
            <a:r>
              <a:rPr lang="en-US" dirty="0">
                <a:latin typeface="Canela Text" pitchFamily="2" charset="0"/>
              </a:rPr>
              <a:t>ine </a:t>
            </a:r>
            <a:r>
              <a:rPr lang="en-US" b="1" dirty="0">
                <a:latin typeface="Canela Text" pitchFamily="2" charset="0"/>
              </a:rPr>
              <a:t>R</a:t>
            </a:r>
            <a:r>
              <a:rPr lang="en-US" dirty="0">
                <a:latin typeface="Canela Text" pitchFamily="2" charset="0"/>
              </a:rPr>
              <a:t>egion</a:t>
            </a:r>
          </a:p>
          <a:p>
            <a:pPr marL="285750" indent="-285750">
              <a:buFont typeface="Arial" panose="020B0604020202020204" pitchFamily="34" charset="0"/>
              <a:buChar char="•"/>
            </a:pPr>
            <a:r>
              <a:rPr lang="en-US" dirty="0">
                <a:latin typeface="Canela Text" pitchFamily="2" charset="0"/>
              </a:rPr>
              <a:t>Coupling </a:t>
            </a:r>
            <a:r>
              <a:rPr lang="en-US" b="1" dirty="0">
                <a:latin typeface="Canela Text" pitchFamily="2" charset="0"/>
              </a:rPr>
              <a:t>photoionization</a:t>
            </a:r>
            <a:r>
              <a:rPr lang="en-US" dirty="0">
                <a:latin typeface="Canela Text" pitchFamily="2" charset="0"/>
              </a:rPr>
              <a:t> models to </a:t>
            </a:r>
            <a:r>
              <a:rPr lang="en-US" b="1" dirty="0">
                <a:latin typeface="Canela Text" pitchFamily="2" charset="0"/>
              </a:rPr>
              <a:t>reverberation</a:t>
            </a:r>
            <a:r>
              <a:rPr lang="en-US" dirty="0">
                <a:latin typeface="Canela Text" pitchFamily="2" charset="0"/>
              </a:rPr>
              <a:t> mapping allows for determining the geometry of the </a:t>
            </a:r>
            <a:r>
              <a:rPr lang="en-US" b="1" dirty="0">
                <a:latin typeface="Canela Text" pitchFamily="2" charset="0"/>
              </a:rPr>
              <a:t>BLR</a:t>
            </a:r>
          </a:p>
          <a:p>
            <a:pPr marL="285750" indent="-285750">
              <a:buFont typeface="Arial" panose="020B0604020202020204" pitchFamily="34" charset="0"/>
              <a:buChar char="•"/>
            </a:pPr>
            <a:r>
              <a:rPr lang="en-US" dirty="0">
                <a:latin typeface="Canela Text" pitchFamily="2" charset="0"/>
              </a:rPr>
              <a:t>Recovered geometry of NGC 5548 BLR </a:t>
            </a:r>
            <a:r>
              <a:rPr lang="en-US" dirty="0">
                <a:solidFill>
                  <a:srgbClr val="000000"/>
                </a:solidFill>
                <a:latin typeface="Canela Text" pitchFamily="2" charset="0"/>
              </a:rPr>
              <a:t>is </a:t>
            </a:r>
            <a:r>
              <a:rPr lang="en-US" b="1" dirty="0">
                <a:solidFill>
                  <a:srgbClr val="000000"/>
                </a:solidFill>
                <a:latin typeface="Canela Text" pitchFamily="2" charset="0"/>
              </a:rPr>
              <a:t>a filled sphere </a:t>
            </a:r>
            <a:r>
              <a:rPr lang="en-US" dirty="0">
                <a:solidFill>
                  <a:srgbClr val="000000"/>
                </a:solidFill>
                <a:latin typeface="Canela Text" pitchFamily="2" charset="0"/>
              </a:rPr>
              <a:t>(~ 3 </a:t>
            </a:r>
            <a:r>
              <a:rPr lang="en-US" dirty="0" err="1">
                <a:solidFill>
                  <a:srgbClr val="000000"/>
                </a:solidFill>
                <a:latin typeface="Canela Text" pitchFamily="2" charset="0"/>
              </a:rPr>
              <a:t>lt</a:t>
            </a:r>
            <a:r>
              <a:rPr lang="en-US" dirty="0">
                <a:solidFill>
                  <a:srgbClr val="000000"/>
                </a:solidFill>
                <a:latin typeface="Canela Text" pitchFamily="2" charset="0"/>
              </a:rPr>
              <a:t>-days), thick </a:t>
            </a:r>
            <a:r>
              <a:rPr lang="en-US" b="1" dirty="0">
                <a:solidFill>
                  <a:srgbClr val="000000"/>
                </a:solidFill>
                <a:latin typeface="Canela Text" pitchFamily="2" charset="0"/>
              </a:rPr>
              <a:t>disk</a:t>
            </a:r>
            <a:r>
              <a:rPr lang="en-US" dirty="0">
                <a:solidFill>
                  <a:srgbClr val="000000"/>
                </a:solidFill>
                <a:latin typeface="Canela Text" pitchFamily="2" charset="0"/>
              </a:rPr>
              <a:t> (~ 6 </a:t>
            </a:r>
            <a:r>
              <a:rPr lang="en-US" dirty="0" err="1">
                <a:solidFill>
                  <a:srgbClr val="000000"/>
                </a:solidFill>
                <a:latin typeface="Canela Text" pitchFamily="2" charset="0"/>
              </a:rPr>
              <a:t>lt</a:t>
            </a:r>
            <a:r>
              <a:rPr lang="en-US" dirty="0">
                <a:solidFill>
                  <a:srgbClr val="000000"/>
                </a:solidFill>
                <a:latin typeface="Canela Text" pitchFamily="2" charset="0"/>
              </a:rPr>
              <a:t>-days), and an extended </a:t>
            </a:r>
            <a:r>
              <a:rPr lang="en-US" b="1" dirty="0">
                <a:solidFill>
                  <a:srgbClr val="000000"/>
                </a:solidFill>
                <a:latin typeface="Canela Text" pitchFamily="2" charset="0"/>
              </a:rPr>
              <a:t>ring</a:t>
            </a:r>
            <a:r>
              <a:rPr lang="en-US" dirty="0">
                <a:solidFill>
                  <a:srgbClr val="000000"/>
                </a:solidFill>
                <a:latin typeface="Canela Text" pitchFamily="2" charset="0"/>
              </a:rPr>
              <a:t> (~ 20 </a:t>
            </a:r>
            <a:r>
              <a:rPr lang="en-US" dirty="0" err="1">
                <a:solidFill>
                  <a:srgbClr val="000000"/>
                </a:solidFill>
                <a:latin typeface="Canela Text" pitchFamily="2" charset="0"/>
              </a:rPr>
              <a:t>lt</a:t>
            </a:r>
            <a:r>
              <a:rPr lang="en-US" dirty="0">
                <a:solidFill>
                  <a:srgbClr val="000000"/>
                </a:solidFill>
                <a:latin typeface="Canela Text" pitchFamily="2" charset="0"/>
              </a:rPr>
              <a:t>-days) The density of the BLR clouds is</a:t>
            </a:r>
            <a:br>
              <a:rPr lang="en-US" dirty="0">
                <a:solidFill>
                  <a:srgbClr val="000000"/>
                </a:solidFill>
                <a:latin typeface="Canela Text" pitchFamily="2" charset="0"/>
              </a:rPr>
            </a:br>
            <a:endParaRPr lang="en-US" dirty="0">
              <a:solidFill>
                <a:srgbClr val="000000"/>
              </a:solidFill>
              <a:latin typeface="Canela Text" pitchFamily="2" charset="0"/>
            </a:endParaRPr>
          </a:p>
          <a:p>
            <a:endParaRPr lang="en-US" b="1" dirty="0">
              <a:latin typeface="Canela Text" pitchFamily="2" charset="0"/>
            </a:endParaRPr>
          </a:p>
          <a:p>
            <a:pPr marL="285750" indent="-285750">
              <a:buFont typeface="Arial" panose="020B0604020202020204" pitchFamily="34" charset="0"/>
              <a:buChar char="•"/>
            </a:pPr>
            <a:r>
              <a:rPr lang="en-US" dirty="0">
                <a:solidFill>
                  <a:srgbClr val="000000"/>
                </a:solidFill>
                <a:latin typeface="Canela Text" pitchFamily="2" charset="0"/>
              </a:rPr>
              <a:t>Limitations and future work: </a:t>
            </a:r>
            <a:br>
              <a:rPr lang="en-US" dirty="0">
                <a:solidFill>
                  <a:srgbClr val="000000"/>
                </a:solidFill>
                <a:latin typeface="Canela Text" pitchFamily="2" charset="0"/>
              </a:rPr>
            </a:br>
            <a:r>
              <a:rPr lang="en-US" dirty="0">
                <a:solidFill>
                  <a:srgbClr val="000000"/>
                </a:solidFill>
                <a:latin typeface="Canela Text" pitchFamily="2" charset="0"/>
              </a:rPr>
              <a:t>Currently we are only constraining the 2D geometry. Constraining 3D geometry would require using the velocity information of the measured emission lines</a:t>
            </a:r>
            <a:endParaRPr lang="en-US" dirty="0">
              <a:latin typeface="Canela Text" pitchFamily="2" charset="0"/>
            </a:endParaRPr>
          </a:p>
        </p:txBody>
      </p:sp>
      <p:sp>
        <p:nvSpPr>
          <p:cNvPr id="3" name="Slide Number Placeholder 2">
            <a:extLst>
              <a:ext uri="{FF2B5EF4-FFF2-40B4-BE49-F238E27FC236}">
                <a16:creationId xmlns:a16="http://schemas.microsoft.com/office/drawing/2014/main" id="{6CC8C1AC-5F5C-CA3D-9DC6-0764F13A1F92}"/>
              </a:ext>
            </a:extLst>
          </p:cNvPr>
          <p:cNvSpPr>
            <a:spLocks noGrp="1"/>
          </p:cNvSpPr>
          <p:nvPr>
            <p:ph type="sldNum" sz="quarter" idx="12"/>
          </p:nvPr>
        </p:nvSpPr>
        <p:spPr/>
        <p:txBody>
          <a:bodyPr/>
          <a:lstStyle/>
          <a:p>
            <a:fld id="{412BC00E-BDA4-2A4E-A02D-4A352D6B8A98}" type="slidenum">
              <a:rPr lang="en-US" smtClean="0"/>
              <a:t>25</a:t>
            </a:fld>
            <a:endParaRPr lang="en-US"/>
          </a:p>
        </p:txBody>
      </p:sp>
      <p:pic>
        <p:nvPicPr>
          <p:cNvPr id="12" name="Picture 11">
            <a:extLst>
              <a:ext uri="{FF2B5EF4-FFF2-40B4-BE49-F238E27FC236}">
                <a16:creationId xmlns:a16="http://schemas.microsoft.com/office/drawing/2014/main" id="{4A6E2426-5BE5-ACC2-0D59-D58D0D1EEBB6}"/>
              </a:ext>
            </a:extLst>
          </p:cNvPr>
          <p:cNvPicPr>
            <a:picLocks noChangeAspect="1"/>
          </p:cNvPicPr>
          <p:nvPr/>
        </p:nvPicPr>
        <p:blipFill>
          <a:blip r:embed="rId4"/>
          <a:stretch>
            <a:fillRect/>
          </a:stretch>
        </p:blipFill>
        <p:spPr>
          <a:xfrm>
            <a:off x="8021561" y="136525"/>
            <a:ext cx="3316209" cy="6259344"/>
          </a:xfrm>
          <a:prstGeom prst="rect">
            <a:avLst/>
          </a:prstGeom>
        </p:spPr>
      </p:pic>
    </p:spTree>
    <p:extLst>
      <p:ext uri="{BB962C8B-B14F-4D97-AF65-F5344CB8AC3E}">
        <p14:creationId xmlns:p14="http://schemas.microsoft.com/office/powerpoint/2010/main" val="3397919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382C67E9-B0BF-47C1-CBE0-5CE53DFF720B}"/>
              </a:ext>
            </a:extLst>
          </p:cNvPr>
          <p:cNvPicPr>
            <a:picLocks noGrp="1" noChangeAspect="1"/>
          </p:cNvPicPr>
          <p:nvPr>
            <p:ph idx="1"/>
          </p:nvPr>
        </p:nvPicPr>
        <p:blipFill>
          <a:blip r:embed="rId2"/>
          <a:stretch>
            <a:fillRect/>
          </a:stretch>
        </p:blipFill>
        <p:spPr>
          <a:xfrm>
            <a:off x="6898119" y="-615908"/>
            <a:ext cx="5339583" cy="7556184"/>
          </a:xfrm>
          <a:prstGeom prst="rect">
            <a:avLst/>
          </a:prstGeom>
        </p:spPr>
      </p:pic>
      <p:pic>
        <p:nvPicPr>
          <p:cNvPr id="9" name="Picture 8">
            <a:extLst>
              <a:ext uri="{FF2B5EF4-FFF2-40B4-BE49-F238E27FC236}">
                <a16:creationId xmlns:a16="http://schemas.microsoft.com/office/drawing/2014/main" id="{14E03368-A476-0FD7-59BF-ACE4219C110C}"/>
              </a:ext>
            </a:extLst>
          </p:cNvPr>
          <p:cNvPicPr>
            <a:picLocks noChangeAspect="1"/>
          </p:cNvPicPr>
          <p:nvPr/>
        </p:nvPicPr>
        <p:blipFill>
          <a:blip r:embed="rId3"/>
          <a:stretch>
            <a:fillRect/>
          </a:stretch>
        </p:blipFill>
        <p:spPr>
          <a:xfrm>
            <a:off x="2676645" y="-533631"/>
            <a:ext cx="5223301" cy="7391631"/>
          </a:xfrm>
          <a:prstGeom prst="rect">
            <a:avLst/>
          </a:prstGeom>
        </p:spPr>
      </p:pic>
      <p:sp>
        <p:nvSpPr>
          <p:cNvPr id="12" name="TextBox 11">
            <a:extLst>
              <a:ext uri="{FF2B5EF4-FFF2-40B4-BE49-F238E27FC236}">
                <a16:creationId xmlns:a16="http://schemas.microsoft.com/office/drawing/2014/main" id="{3EB3DFEA-EEE3-D9F2-5C80-1A8DBCCB0074}"/>
              </a:ext>
            </a:extLst>
          </p:cNvPr>
          <p:cNvSpPr txBox="1"/>
          <p:nvPr/>
        </p:nvSpPr>
        <p:spPr>
          <a:xfrm>
            <a:off x="269292" y="1430945"/>
            <a:ext cx="2570909" cy="646331"/>
          </a:xfrm>
          <a:prstGeom prst="rect">
            <a:avLst/>
          </a:prstGeom>
          <a:noFill/>
        </p:spPr>
        <p:txBody>
          <a:bodyPr wrap="square">
            <a:spAutoFit/>
          </a:bodyPr>
          <a:lstStyle/>
          <a:p>
            <a:pPr>
              <a:spcAft>
                <a:spcPts val="5513"/>
              </a:spcAft>
              <a:buNone/>
            </a:pPr>
            <a:r>
              <a:rPr lang="en-US" dirty="0">
                <a:solidFill>
                  <a:srgbClr val="000000"/>
                </a:solidFill>
                <a:latin typeface="Canela Text" pitchFamily="2" charset="0"/>
              </a:rPr>
              <a:t>Combined optical and UV emission lines</a:t>
            </a:r>
            <a:endParaRPr lang="en-US" dirty="0">
              <a:solidFill>
                <a:srgbClr val="000000"/>
              </a:solidFill>
              <a:effectLst/>
              <a:latin typeface="Canela Text" pitchFamily="2" charset="0"/>
            </a:endParaRPr>
          </a:p>
        </p:txBody>
      </p:sp>
      <p:sp>
        <p:nvSpPr>
          <p:cNvPr id="2" name="Slide Number Placeholder 1">
            <a:extLst>
              <a:ext uri="{FF2B5EF4-FFF2-40B4-BE49-F238E27FC236}">
                <a16:creationId xmlns:a16="http://schemas.microsoft.com/office/drawing/2014/main" id="{D50A5141-7762-198B-DA86-625A61D04D65}"/>
              </a:ext>
            </a:extLst>
          </p:cNvPr>
          <p:cNvSpPr>
            <a:spLocks noGrp="1"/>
          </p:cNvSpPr>
          <p:nvPr>
            <p:ph type="sldNum" sz="quarter" idx="12"/>
          </p:nvPr>
        </p:nvSpPr>
        <p:spPr/>
        <p:txBody>
          <a:bodyPr/>
          <a:lstStyle/>
          <a:p>
            <a:fld id="{412BC00E-BDA4-2A4E-A02D-4A352D6B8A98}" type="slidenum">
              <a:rPr lang="en-US" smtClean="0"/>
              <a:t>26</a:t>
            </a:fld>
            <a:endParaRPr lang="en-US"/>
          </a:p>
        </p:txBody>
      </p:sp>
      <p:sp>
        <p:nvSpPr>
          <p:cNvPr id="5" name="Title 10">
            <a:extLst>
              <a:ext uri="{FF2B5EF4-FFF2-40B4-BE49-F238E27FC236}">
                <a16:creationId xmlns:a16="http://schemas.microsoft.com/office/drawing/2014/main" id="{2C310981-7739-FB69-3ECB-DB05E5665471}"/>
              </a:ext>
            </a:extLst>
          </p:cNvPr>
          <p:cNvSpPr txBox="1">
            <a:spLocks/>
          </p:cNvSpPr>
          <p:nvPr/>
        </p:nvSpPr>
        <p:spPr>
          <a:xfrm>
            <a:off x="432847" y="34627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atin typeface="Canela" pitchFamily="2" charset="77"/>
              </a:rPr>
              <a:t>EXTRA</a:t>
            </a:r>
            <a:r>
              <a:rPr lang="en-US"/>
              <a:t>:</a:t>
            </a:r>
            <a:endParaRPr lang="en-US" dirty="0"/>
          </a:p>
        </p:txBody>
      </p:sp>
    </p:spTree>
    <p:extLst>
      <p:ext uri="{BB962C8B-B14F-4D97-AF65-F5344CB8AC3E}">
        <p14:creationId xmlns:p14="http://schemas.microsoft.com/office/powerpoint/2010/main" val="2697627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9084C-436B-F948-7931-2C10D1B9B7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A07689-5EDE-9E5A-58CB-356D706C6690}"/>
              </a:ext>
            </a:extLst>
          </p:cNvPr>
          <p:cNvSpPr>
            <a:spLocks noGrp="1"/>
          </p:cNvSpPr>
          <p:nvPr>
            <p:ph type="title"/>
          </p:nvPr>
        </p:nvSpPr>
        <p:spPr/>
        <p:txBody>
          <a:bodyPr/>
          <a:lstStyle/>
          <a:p>
            <a:r>
              <a:rPr lang="en-US" dirty="0">
                <a:latin typeface="Canela" pitchFamily="2" charset="77"/>
              </a:rPr>
              <a:t>Anatomy of </a:t>
            </a:r>
            <a:r>
              <a:rPr lang="en-US" b="1" dirty="0">
                <a:latin typeface="Canela" pitchFamily="2" charset="77"/>
              </a:rPr>
              <a:t>A</a:t>
            </a:r>
            <a:r>
              <a:rPr lang="en-US" dirty="0">
                <a:latin typeface="Canela" pitchFamily="2" charset="77"/>
              </a:rPr>
              <a:t>ctive </a:t>
            </a:r>
            <a:r>
              <a:rPr lang="en-US" b="1" dirty="0">
                <a:latin typeface="Canela" pitchFamily="2" charset="77"/>
              </a:rPr>
              <a:t>G</a:t>
            </a:r>
            <a:r>
              <a:rPr lang="en-US" dirty="0">
                <a:latin typeface="Canela" pitchFamily="2" charset="77"/>
              </a:rPr>
              <a:t>alactic </a:t>
            </a:r>
            <a:r>
              <a:rPr lang="en-US" b="1" dirty="0">
                <a:latin typeface="Canela" pitchFamily="2" charset="77"/>
              </a:rPr>
              <a:t>N</a:t>
            </a:r>
            <a:r>
              <a:rPr lang="en-US" dirty="0">
                <a:latin typeface="Canela" pitchFamily="2" charset="77"/>
              </a:rPr>
              <a:t>uclei</a:t>
            </a:r>
          </a:p>
        </p:txBody>
      </p:sp>
      <p:sp>
        <p:nvSpPr>
          <p:cNvPr id="8" name="TextBox 7">
            <a:extLst>
              <a:ext uri="{FF2B5EF4-FFF2-40B4-BE49-F238E27FC236}">
                <a16:creationId xmlns:a16="http://schemas.microsoft.com/office/drawing/2014/main" id="{2CB25694-EB32-D958-5A19-993036B89807}"/>
              </a:ext>
            </a:extLst>
          </p:cNvPr>
          <p:cNvSpPr txBox="1"/>
          <p:nvPr/>
        </p:nvSpPr>
        <p:spPr>
          <a:xfrm>
            <a:off x="1001753" y="5846544"/>
            <a:ext cx="4940727" cy="646331"/>
          </a:xfrm>
          <a:prstGeom prst="rect">
            <a:avLst/>
          </a:prstGeom>
          <a:noFill/>
        </p:spPr>
        <p:txBody>
          <a:bodyPr wrap="square">
            <a:spAutoFit/>
          </a:bodyPr>
          <a:lstStyle/>
          <a:p>
            <a:r>
              <a:rPr lang="en-US" dirty="0">
                <a:solidFill>
                  <a:srgbClr val="000000"/>
                </a:solidFill>
                <a:latin typeface="Canela Text" pitchFamily="2" charset="0"/>
              </a:rPr>
              <a:t>I</a:t>
            </a:r>
            <a:r>
              <a:rPr lang="en-US" dirty="0">
                <a:solidFill>
                  <a:srgbClr val="000000"/>
                </a:solidFill>
                <a:effectLst/>
                <a:latin typeface="Canela Text" pitchFamily="2" charset="0"/>
              </a:rPr>
              <a:t>mage of the galaxy NGC 5548 hosting an active nucleus. </a:t>
            </a:r>
            <a:r>
              <a:rPr lang="en-US" i="1" dirty="0">
                <a:solidFill>
                  <a:srgbClr val="000000"/>
                </a:solidFill>
                <a:effectLst/>
                <a:latin typeface="Canela Text" pitchFamily="2" charset="0"/>
              </a:rPr>
              <a:t>Source: ESA/Hubble</a:t>
            </a:r>
            <a:endParaRPr lang="en-US" dirty="0"/>
          </a:p>
        </p:txBody>
      </p:sp>
      <p:sp>
        <p:nvSpPr>
          <p:cNvPr id="3" name="Slide Number Placeholder 2">
            <a:extLst>
              <a:ext uri="{FF2B5EF4-FFF2-40B4-BE49-F238E27FC236}">
                <a16:creationId xmlns:a16="http://schemas.microsoft.com/office/drawing/2014/main" id="{74FFA7AF-0FB4-B1E8-8246-F68B8CA610A1}"/>
              </a:ext>
            </a:extLst>
          </p:cNvPr>
          <p:cNvSpPr>
            <a:spLocks noGrp="1"/>
          </p:cNvSpPr>
          <p:nvPr>
            <p:ph type="sldNum" sz="quarter" idx="12"/>
          </p:nvPr>
        </p:nvSpPr>
        <p:spPr/>
        <p:txBody>
          <a:bodyPr/>
          <a:lstStyle/>
          <a:p>
            <a:fld id="{412BC00E-BDA4-2A4E-A02D-4A352D6B8A98}" type="slidenum">
              <a:rPr lang="en-US" smtClean="0"/>
              <a:t>4</a:t>
            </a:fld>
            <a:endParaRPr lang="en-US" dirty="0"/>
          </a:p>
        </p:txBody>
      </p:sp>
      <p:pic>
        <p:nvPicPr>
          <p:cNvPr id="1026" name="Picture 2" descr="NGC 5548 - Wikipedia">
            <a:extLst>
              <a:ext uri="{FF2B5EF4-FFF2-40B4-BE49-F238E27FC236}">
                <a16:creationId xmlns:a16="http://schemas.microsoft.com/office/drawing/2014/main" id="{430D53D8-6DF7-E6C1-73FE-D6953C5B58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956" y="2186695"/>
            <a:ext cx="4382729" cy="342996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4E11BFE3-2824-FA73-0509-0BEB8B982C2A}"/>
              </a:ext>
            </a:extLst>
          </p:cNvPr>
          <p:cNvPicPr>
            <a:picLocks noChangeAspect="1"/>
          </p:cNvPicPr>
          <p:nvPr/>
        </p:nvPicPr>
        <p:blipFill>
          <a:blip r:embed="rId4"/>
          <a:stretch>
            <a:fillRect/>
          </a:stretch>
        </p:blipFill>
        <p:spPr>
          <a:xfrm>
            <a:off x="5619135" y="1891079"/>
            <a:ext cx="6602361" cy="3681066"/>
          </a:xfrm>
          <a:prstGeom prst="rect">
            <a:avLst/>
          </a:prstGeom>
        </p:spPr>
      </p:pic>
      <p:sp>
        <p:nvSpPr>
          <p:cNvPr id="6" name="TextBox 5">
            <a:extLst>
              <a:ext uri="{FF2B5EF4-FFF2-40B4-BE49-F238E27FC236}">
                <a16:creationId xmlns:a16="http://schemas.microsoft.com/office/drawing/2014/main" id="{D8ABB067-1A3F-8D46-C403-9232C54618CB}"/>
              </a:ext>
            </a:extLst>
          </p:cNvPr>
          <p:cNvSpPr txBox="1"/>
          <p:nvPr/>
        </p:nvSpPr>
        <p:spPr>
          <a:xfrm>
            <a:off x="7162649" y="5772536"/>
            <a:ext cx="6098458" cy="646331"/>
          </a:xfrm>
          <a:prstGeom prst="rect">
            <a:avLst/>
          </a:prstGeom>
          <a:noFill/>
        </p:spPr>
        <p:txBody>
          <a:bodyPr wrap="square">
            <a:spAutoFit/>
          </a:bodyPr>
          <a:lstStyle/>
          <a:p>
            <a:pPr>
              <a:spcAft>
                <a:spcPts val="5513"/>
              </a:spcAft>
              <a:buNone/>
            </a:pPr>
            <a:r>
              <a:rPr lang="en-US" dirty="0">
                <a:solidFill>
                  <a:srgbClr val="000000"/>
                </a:solidFill>
                <a:latin typeface="Canela Text" pitchFamily="2" charset="0"/>
              </a:rPr>
              <a:t>AGN geometry model showing the BLR</a:t>
            </a:r>
            <a:r>
              <a:rPr lang="en-US" dirty="0">
                <a:solidFill>
                  <a:srgbClr val="000000"/>
                </a:solidFill>
                <a:effectLst/>
                <a:latin typeface="Canela Text" pitchFamily="2" charset="0"/>
              </a:rPr>
              <a:t>. </a:t>
            </a:r>
            <a:br>
              <a:rPr lang="en-US" dirty="0">
                <a:solidFill>
                  <a:srgbClr val="000000"/>
                </a:solidFill>
                <a:effectLst/>
                <a:latin typeface="Canela Text" pitchFamily="2" charset="0"/>
              </a:rPr>
            </a:br>
            <a:r>
              <a:rPr lang="en-US" i="1" dirty="0">
                <a:solidFill>
                  <a:srgbClr val="000000"/>
                </a:solidFill>
                <a:effectLst/>
                <a:latin typeface="Canela Text" pitchFamily="2" charset="0"/>
              </a:rPr>
              <a:t>Source: Marianne Vestergaard</a:t>
            </a:r>
            <a:endParaRPr lang="en-US" dirty="0">
              <a:solidFill>
                <a:srgbClr val="000000"/>
              </a:solidFill>
              <a:effectLst/>
              <a:latin typeface="Canela Text" pitchFamily="2" charset="0"/>
            </a:endParaRPr>
          </a:p>
        </p:txBody>
      </p:sp>
      <p:cxnSp>
        <p:nvCxnSpPr>
          <p:cNvPr id="9" name="Straight Connector 8">
            <a:extLst>
              <a:ext uri="{FF2B5EF4-FFF2-40B4-BE49-F238E27FC236}">
                <a16:creationId xmlns:a16="http://schemas.microsoft.com/office/drawing/2014/main" id="{9B62C0F9-6A67-8005-5D13-BFA46E85290E}"/>
              </a:ext>
            </a:extLst>
          </p:cNvPr>
          <p:cNvCxnSpPr>
            <a:cxnSpLocks/>
          </p:cNvCxnSpPr>
          <p:nvPr/>
        </p:nvCxnSpPr>
        <p:spPr>
          <a:xfrm flipV="1">
            <a:off x="2985320" y="2101415"/>
            <a:ext cx="2957160" cy="1680570"/>
          </a:xfrm>
          <a:prstGeom prst="line">
            <a:avLst/>
          </a:prstGeom>
          <a:ln w="25400">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D1963968-FA29-5E67-9860-842895193256}"/>
              </a:ext>
            </a:extLst>
          </p:cNvPr>
          <p:cNvCxnSpPr>
            <a:cxnSpLocks/>
          </p:cNvCxnSpPr>
          <p:nvPr/>
        </p:nvCxnSpPr>
        <p:spPr>
          <a:xfrm>
            <a:off x="2985320" y="3987053"/>
            <a:ext cx="2781299" cy="1406582"/>
          </a:xfrm>
          <a:prstGeom prst="line">
            <a:avLst/>
          </a:prstGeom>
          <a:ln w="25400">
            <a:solidFill>
              <a:schemeClr val="accent2"/>
            </a:solidFill>
          </a:ln>
        </p:spPr>
        <p:style>
          <a:lnRef idx="2">
            <a:schemeClr val="accent1"/>
          </a:lnRef>
          <a:fillRef idx="0">
            <a:schemeClr val="accent1"/>
          </a:fillRef>
          <a:effectRef idx="1">
            <a:schemeClr val="accent1"/>
          </a:effectRef>
          <a:fontRef idx="minor">
            <a:schemeClr val="tx1"/>
          </a:fontRef>
        </p:style>
      </p:cxnSp>
      <p:sp>
        <p:nvSpPr>
          <p:cNvPr id="7" name="Oval 6">
            <a:extLst>
              <a:ext uri="{FF2B5EF4-FFF2-40B4-BE49-F238E27FC236}">
                <a16:creationId xmlns:a16="http://schemas.microsoft.com/office/drawing/2014/main" id="{279528AF-13F9-84D6-F146-BFCB17C080DB}"/>
              </a:ext>
            </a:extLst>
          </p:cNvPr>
          <p:cNvSpPr/>
          <p:nvPr/>
        </p:nvSpPr>
        <p:spPr>
          <a:xfrm>
            <a:off x="2889503" y="3781985"/>
            <a:ext cx="210043" cy="19834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Tree>
    <p:extLst>
      <p:ext uri="{BB962C8B-B14F-4D97-AF65-F5344CB8AC3E}">
        <p14:creationId xmlns:p14="http://schemas.microsoft.com/office/powerpoint/2010/main" val="2095901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EADFE-C22B-22F8-9255-A3405B9DC34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389376A-084A-BCDC-3AF4-8BE6004BB647}"/>
              </a:ext>
            </a:extLst>
          </p:cNvPr>
          <p:cNvPicPr>
            <a:picLocks noChangeAspect="1"/>
          </p:cNvPicPr>
          <p:nvPr/>
        </p:nvPicPr>
        <p:blipFill>
          <a:blip r:embed="rId3"/>
          <a:stretch>
            <a:fillRect/>
          </a:stretch>
        </p:blipFill>
        <p:spPr>
          <a:xfrm>
            <a:off x="371763" y="1405569"/>
            <a:ext cx="6800710" cy="4178215"/>
          </a:xfrm>
          <a:prstGeom prst="rect">
            <a:avLst/>
          </a:prstGeom>
        </p:spPr>
      </p:pic>
      <p:sp>
        <p:nvSpPr>
          <p:cNvPr id="7" name="TextBox 6">
            <a:extLst>
              <a:ext uri="{FF2B5EF4-FFF2-40B4-BE49-F238E27FC236}">
                <a16:creationId xmlns:a16="http://schemas.microsoft.com/office/drawing/2014/main" id="{A5EF3345-A1F7-42BC-7516-A59C3BCDA935}"/>
              </a:ext>
            </a:extLst>
          </p:cNvPr>
          <p:cNvSpPr txBox="1"/>
          <p:nvPr/>
        </p:nvSpPr>
        <p:spPr>
          <a:xfrm>
            <a:off x="4008810" y="3444502"/>
            <a:ext cx="1739302" cy="646331"/>
          </a:xfrm>
          <a:prstGeom prst="rect">
            <a:avLst/>
          </a:prstGeom>
          <a:noFill/>
        </p:spPr>
        <p:txBody>
          <a:bodyPr wrap="square" rtlCol="0">
            <a:spAutoFit/>
          </a:bodyPr>
          <a:lstStyle/>
          <a:p>
            <a:r>
              <a:rPr lang="en-US" dirty="0">
                <a:solidFill>
                  <a:srgbClr val="FF7F0E"/>
                </a:solidFill>
              </a:rPr>
              <a:t>Emission line</a:t>
            </a:r>
          </a:p>
          <a:p>
            <a:r>
              <a:rPr lang="en-US" dirty="0">
                <a:solidFill>
                  <a:srgbClr val="FF7F0E"/>
                </a:solidFill>
              </a:rPr>
              <a:t>- BLR</a:t>
            </a:r>
          </a:p>
        </p:txBody>
      </p:sp>
      <p:sp>
        <p:nvSpPr>
          <p:cNvPr id="8" name="TextBox 7">
            <a:extLst>
              <a:ext uri="{FF2B5EF4-FFF2-40B4-BE49-F238E27FC236}">
                <a16:creationId xmlns:a16="http://schemas.microsoft.com/office/drawing/2014/main" id="{C0B97442-9AF4-1F3F-C89A-ADF437106809}"/>
              </a:ext>
            </a:extLst>
          </p:cNvPr>
          <p:cNvSpPr txBox="1"/>
          <p:nvPr/>
        </p:nvSpPr>
        <p:spPr>
          <a:xfrm>
            <a:off x="1313189" y="3767667"/>
            <a:ext cx="1739302" cy="646331"/>
          </a:xfrm>
          <a:prstGeom prst="rect">
            <a:avLst/>
          </a:prstGeom>
          <a:noFill/>
        </p:spPr>
        <p:txBody>
          <a:bodyPr wrap="square" rtlCol="0">
            <a:spAutoFit/>
          </a:bodyPr>
          <a:lstStyle/>
          <a:p>
            <a:r>
              <a:rPr lang="en-US" dirty="0">
                <a:solidFill>
                  <a:srgbClr val="218FFA"/>
                </a:solidFill>
              </a:rPr>
              <a:t>Continuum </a:t>
            </a:r>
            <a:br>
              <a:rPr lang="en-US" dirty="0">
                <a:solidFill>
                  <a:srgbClr val="218FFA"/>
                </a:solidFill>
              </a:rPr>
            </a:br>
            <a:r>
              <a:rPr lang="en-US" dirty="0">
                <a:solidFill>
                  <a:srgbClr val="218FFA"/>
                </a:solidFill>
              </a:rPr>
              <a:t>- Disk</a:t>
            </a:r>
          </a:p>
        </p:txBody>
      </p:sp>
      <p:sp>
        <p:nvSpPr>
          <p:cNvPr id="3" name="Slide Number Placeholder 2">
            <a:extLst>
              <a:ext uri="{FF2B5EF4-FFF2-40B4-BE49-F238E27FC236}">
                <a16:creationId xmlns:a16="http://schemas.microsoft.com/office/drawing/2014/main" id="{EE17DC8B-4E9D-A06B-0F9C-3ED766B7EFFA}"/>
              </a:ext>
            </a:extLst>
          </p:cNvPr>
          <p:cNvSpPr>
            <a:spLocks noGrp="1"/>
          </p:cNvSpPr>
          <p:nvPr>
            <p:ph type="sldNum" sz="quarter" idx="12"/>
          </p:nvPr>
        </p:nvSpPr>
        <p:spPr/>
        <p:txBody>
          <a:bodyPr/>
          <a:lstStyle/>
          <a:p>
            <a:fld id="{412BC00E-BDA4-2A4E-A02D-4A352D6B8A98}" type="slidenum">
              <a:rPr lang="en-US" smtClean="0"/>
              <a:t>5</a:t>
            </a:fld>
            <a:endParaRPr lang="en-US"/>
          </a:p>
        </p:txBody>
      </p:sp>
      <p:sp>
        <p:nvSpPr>
          <p:cNvPr id="16" name="Title 1">
            <a:extLst>
              <a:ext uri="{FF2B5EF4-FFF2-40B4-BE49-F238E27FC236}">
                <a16:creationId xmlns:a16="http://schemas.microsoft.com/office/drawing/2014/main" id="{615851FD-68A5-4419-2E41-CDB1E93DD807}"/>
              </a:ext>
            </a:extLst>
          </p:cNvPr>
          <p:cNvSpPr txBox="1">
            <a:spLocks/>
          </p:cNvSpPr>
          <p:nvPr/>
        </p:nvSpPr>
        <p:spPr>
          <a:xfrm>
            <a:off x="468745" y="4000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Canela" pitchFamily="2" charset="77"/>
              </a:rPr>
              <a:t>UV/Optical AGN spectra</a:t>
            </a:r>
          </a:p>
        </p:txBody>
      </p:sp>
      <p:sp>
        <p:nvSpPr>
          <p:cNvPr id="10" name="Rectangle 1">
            <a:extLst>
              <a:ext uri="{FF2B5EF4-FFF2-40B4-BE49-F238E27FC236}">
                <a16:creationId xmlns:a16="http://schemas.microsoft.com/office/drawing/2014/main" id="{7FBFD026-40ED-53D8-39C1-C6F08F6A966F}"/>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Arial" panose="020B0604020202020204" pitchFamily="34" charset="0"/>
              </a:rPr>
              <a:t>Ú</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TextBox 10">
            <a:extLst>
              <a:ext uri="{FF2B5EF4-FFF2-40B4-BE49-F238E27FC236}">
                <a16:creationId xmlns:a16="http://schemas.microsoft.com/office/drawing/2014/main" id="{AE10E37D-8CBD-0AB4-8FEB-38DA3FAFCDB4}"/>
              </a:ext>
            </a:extLst>
          </p:cNvPr>
          <p:cNvSpPr txBox="1"/>
          <p:nvPr/>
        </p:nvSpPr>
        <p:spPr>
          <a:xfrm>
            <a:off x="1841404" y="5845511"/>
            <a:ext cx="4334812" cy="646331"/>
          </a:xfrm>
          <a:prstGeom prst="rect">
            <a:avLst/>
          </a:prstGeom>
          <a:noFill/>
        </p:spPr>
        <p:txBody>
          <a:bodyPr wrap="square">
            <a:spAutoFit/>
          </a:bodyPr>
          <a:lstStyle/>
          <a:p>
            <a:pPr>
              <a:spcAft>
                <a:spcPts val="5513"/>
              </a:spcAft>
              <a:buNone/>
            </a:pPr>
            <a:r>
              <a:rPr lang="en-US" dirty="0">
                <a:solidFill>
                  <a:srgbClr val="000000"/>
                </a:solidFill>
                <a:latin typeface="Canela Text" pitchFamily="2" charset="0"/>
              </a:rPr>
              <a:t>NGC 5548 UV spectra taken with IUE space telescope (Clavel et al 1991)</a:t>
            </a:r>
            <a:endParaRPr lang="en-US" dirty="0">
              <a:solidFill>
                <a:srgbClr val="000000"/>
              </a:solidFill>
              <a:effectLst/>
              <a:latin typeface="Canela Text" pitchFamily="2" charset="0"/>
            </a:endParaRPr>
          </a:p>
        </p:txBody>
      </p:sp>
    </p:spTree>
    <p:extLst>
      <p:ext uri="{BB962C8B-B14F-4D97-AF65-F5344CB8AC3E}">
        <p14:creationId xmlns:p14="http://schemas.microsoft.com/office/powerpoint/2010/main" val="1517640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AB9C0-8386-428B-85DD-F223776720A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EB67CBA-1862-1083-C580-96639CC23565}"/>
              </a:ext>
            </a:extLst>
          </p:cNvPr>
          <p:cNvSpPr>
            <a:spLocks noGrp="1"/>
          </p:cNvSpPr>
          <p:nvPr>
            <p:ph type="sldNum" sz="quarter" idx="12"/>
          </p:nvPr>
        </p:nvSpPr>
        <p:spPr/>
        <p:txBody>
          <a:bodyPr/>
          <a:lstStyle/>
          <a:p>
            <a:fld id="{412BC00E-BDA4-2A4E-A02D-4A352D6B8A98}" type="slidenum">
              <a:rPr lang="en-US" smtClean="0"/>
              <a:t>6</a:t>
            </a:fld>
            <a:endParaRPr lang="en-US"/>
          </a:p>
        </p:txBody>
      </p:sp>
      <p:sp>
        <p:nvSpPr>
          <p:cNvPr id="16" name="Title 1">
            <a:extLst>
              <a:ext uri="{FF2B5EF4-FFF2-40B4-BE49-F238E27FC236}">
                <a16:creationId xmlns:a16="http://schemas.microsoft.com/office/drawing/2014/main" id="{F05655C9-EE3A-2127-182A-BB0BDF5B98AC}"/>
              </a:ext>
            </a:extLst>
          </p:cNvPr>
          <p:cNvSpPr txBox="1">
            <a:spLocks/>
          </p:cNvSpPr>
          <p:nvPr/>
        </p:nvSpPr>
        <p:spPr>
          <a:xfrm>
            <a:off x="468745" y="4000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Canela" pitchFamily="2" charset="77"/>
              </a:rPr>
              <a:t>UV/Optical AGN spectra</a:t>
            </a:r>
          </a:p>
        </p:txBody>
      </p:sp>
      <p:sp>
        <p:nvSpPr>
          <p:cNvPr id="10" name="Rectangle 1">
            <a:extLst>
              <a:ext uri="{FF2B5EF4-FFF2-40B4-BE49-F238E27FC236}">
                <a16:creationId xmlns:a16="http://schemas.microsoft.com/office/drawing/2014/main" id="{F763DFAA-CB86-4801-7BFA-99355DE1289F}"/>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FFFFFF"/>
                </a:solidFill>
                <a:effectLst/>
                <a:latin typeface="Arial" panose="020B0604020202020204" pitchFamily="34" charset="0"/>
              </a:rPr>
              <a:t>Ú</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2" name="Picture 8">
            <a:extLst>
              <a:ext uri="{FF2B5EF4-FFF2-40B4-BE49-F238E27FC236}">
                <a16:creationId xmlns:a16="http://schemas.microsoft.com/office/drawing/2014/main" id="{CE606BB9-D7CF-7806-DC43-207A1FAF81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0881" y="2421060"/>
            <a:ext cx="3091097" cy="289413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4656363-D5A5-E550-4413-004CE78ABCAA}"/>
              </a:ext>
            </a:extLst>
          </p:cNvPr>
          <p:cNvSpPr txBox="1"/>
          <p:nvPr/>
        </p:nvSpPr>
        <p:spPr>
          <a:xfrm>
            <a:off x="8210881" y="1760389"/>
            <a:ext cx="2961329" cy="646331"/>
          </a:xfrm>
          <a:prstGeom prst="rect">
            <a:avLst/>
          </a:prstGeom>
          <a:noFill/>
        </p:spPr>
        <p:txBody>
          <a:bodyPr wrap="square">
            <a:spAutoFit/>
          </a:bodyPr>
          <a:lstStyle/>
          <a:p>
            <a:pPr algn="ctr"/>
            <a:r>
              <a:rPr lang="en-US" sz="1800" dirty="0">
                <a:ln>
                  <a:solidFill>
                    <a:srgbClr val="FF0000"/>
                  </a:solidFill>
                </a:ln>
                <a:latin typeface="Aharoni" panose="02010803020104030203" pitchFamily="2" charset="-79"/>
                <a:cs typeface="Aharoni" panose="02010803020104030203" pitchFamily="2" charset="-79"/>
              </a:rPr>
              <a:t>CHECK OUT THE POSTER </a:t>
            </a:r>
            <a:br>
              <a:rPr lang="en-US" sz="1800" dirty="0">
                <a:ln>
                  <a:solidFill>
                    <a:srgbClr val="FF0000"/>
                  </a:solidFill>
                </a:ln>
                <a:latin typeface="Aharoni" panose="02010803020104030203" pitchFamily="2" charset="-79"/>
                <a:cs typeface="Aharoni" panose="02010803020104030203" pitchFamily="2" charset="-79"/>
              </a:rPr>
            </a:br>
            <a:r>
              <a:rPr lang="en-US" sz="1800" dirty="0">
                <a:ln>
                  <a:solidFill>
                    <a:srgbClr val="FF0000"/>
                  </a:solidFill>
                </a:ln>
                <a:latin typeface="Aharoni" panose="02010803020104030203" pitchFamily="2" charset="-79"/>
                <a:cs typeface="Aharoni" panose="02010803020104030203" pitchFamily="2" charset="-79"/>
              </a:rPr>
              <a:t>BY LIAM DE </a:t>
            </a:r>
            <a:r>
              <a:rPr lang="en-US" dirty="0">
                <a:ln>
                  <a:solidFill>
                    <a:srgbClr val="FF0000"/>
                  </a:solidFill>
                </a:ln>
                <a:latin typeface="Aharoni" panose="02010803020104030203" pitchFamily="2" charset="-79"/>
                <a:cs typeface="Aharoni" panose="02010803020104030203" pitchFamily="2" charset="-79"/>
              </a:rPr>
              <a:t>BÚRCA</a:t>
            </a:r>
            <a:endParaRPr lang="en-US" sz="2800" dirty="0">
              <a:ln>
                <a:solidFill>
                  <a:srgbClr val="FF0000"/>
                </a:solidFill>
              </a:ln>
              <a:latin typeface="Aharoni" panose="02010803020104030203" pitchFamily="2" charset="-79"/>
              <a:cs typeface="Aharoni" panose="02010803020104030203" pitchFamily="2" charset="-79"/>
            </a:endParaRPr>
          </a:p>
        </p:txBody>
      </p:sp>
      <p:pic>
        <p:nvPicPr>
          <p:cNvPr id="6" name="Picture 5">
            <a:extLst>
              <a:ext uri="{FF2B5EF4-FFF2-40B4-BE49-F238E27FC236}">
                <a16:creationId xmlns:a16="http://schemas.microsoft.com/office/drawing/2014/main" id="{8489DF9B-84D1-1C73-A387-4C1DE3BF58F0}"/>
              </a:ext>
            </a:extLst>
          </p:cNvPr>
          <p:cNvPicPr>
            <a:picLocks noChangeAspect="1"/>
          </p:cNvPicPr>
          <p:nvPr/>
        </p:nvPicPr>
        <p:blipFill>
          <a:blip r:embed="rId4"/>
          <a:stretch>
            <a:fillRect/>
          </a:stretch>
        </p:blipFill>
        <p:spPr>
          <a:xfrm>
            <a:off x="371763" y="1405569"/>
            <a:ext cx="6800710" cy="4178215"/>
          </a:xfrm>
          <a:prstGeom prst="rect">
            <a:avLst/>
          </a:prstGeom>
        </p:spPr>
      </p:pic>
      <p:sp>
        <p:nvSpPr>
          <p:cNvPr id="9" name="TextBox 8">
            <a:extLst>
              <a:ext uri="{FF2B5EF4-FFF2-40B4-BE49-F238E27FC236}">
                <a16:creationId xmlns:a16="http://schemas.microsoft.com/office/drawing/2014/main" id="{B8BF60C1-9974-0D5C-CAA9-E5F35C5E771F}"/>
              </a:ext>
            </a:extLst>
          </p:cNvPr>
          <p:cNvSpPr txBox="1"/>
          <p:nvPr/>
        </p:nvSpPr>
        <p:spPr>
          <a:xfrm>
            <a:off x="4008810" y="3444502"/>
            <a:ext cx="1739302" cy="646331"/>
          </a:xfrm>
          <a:prstGeom prst="rect">
            <a:avLst/>
          </a:prstGeom>
          <a:noFill/>
        </p:spPr>
        <p:txBody>
          <a:bodyPr wrap="square" rtlCol="0">
            <a:spAutoFit/>
          </a:bodyPr>
          <a:lstStyle/>
          <a:p>
            <a:r>
              <a:rPr lang="en-US" dirty="0">
                <a:solidFill>
                  <a:srgbClr val="FF7F0E"/>
                </a:solidFill>
              </a:rPr>
              <a:t>Emission line</a:t>
            </a:r>
          </a:p>
          <a:p>
            <a:r>
              <a:rPr lang="en-US" dirty="0">
                <a:solidFill>
                  <a:srgbClr val="FF7F0E"/>
                </a:solidFill>
              </a:rPr>
              <a:t>- BLR</a:t>
            </a:r>
          </a:p>
        </p:txBody>
      </p:sp>
      <p:sp>
        <p:nvSpPr>
          <p:cNvPr id="11" name="TextBox 10">
            <a:extLst>
              <a:ext uri="{FF2B5EF4-FFF2-40B4-BE49-F238E27FC236}">
                <a16:creationId xmlns:a16="http://schemas.microsoft.com/office/drawing/2014/main" id="{A6337603-C92E-16D2-113F-368CCFD6A270}"/>
              </a:ext>
            </a:extLst>
          </p:cNvPr>
          <p:cNvSpPr txBox="1"/>
          <p:nvPr/>
        </p:nvSpPr>
        <p:spPr>
          <a:xfrm>
            <a:off x="1313189" y="3767667"/>
            <a:ext cx="1739302" cy="646331"/>
          </a:xfrm>
          <a:prstGeom prst="rect">
            <a:avLst/>
          </a:prstGeom>
          <a:noFill/>
        </p:spPr>
        <p:txBody>
          <a:bodyPr wrap="square" rtlCol="0">
            <a:spAutoFit/>
          </a:bodyPr>
          <a:lstStyle/>
          <a:p>
            <a:r>
              <a:rPr lang="en-US" dirty="0">
                <a:solidFill>
                  <a:srgbClr val="218FFA"/>
                </a:solidFill>
              </a:rPr>
              <a:t>Continuum </a:t>
            </a:r>
            <a:br>
              <a:rPr lang="en-US" dirty="0">
                <a:solidFill>
                  <a:srgbClr val="218FFA"/>
                </a:solidFill>
              </a:rPr>
            </a:br>
            <a:r>
              <a:rPr lang="en-US" dirty="0">
                <a:solidFill>
                  <a:srgbClr val="218FFA"/>
                </a:solidFill>
              </a:rPr>
              <a:t>- Disk</a:t>
            </a:r>
          </a:p>
        </p:txBody>
      </p:sp>
      <p:sp>
        <p:nvSpPr>
          <p:cNvPr id="12" name="TextBox 11">
            <a:extLst>
              <a:ext uri="{FF2B5EF4-FFF2-40B4-BE49-F238E27FC236}">
                <a16:creationId xmlns:a16="http://schemas.microsoft.com/office/drawing/2014/main" id="{B40E9558-17F4-02A7-A832-387E664A0E5D}"/>
              </a:ext>
            </a:extLst>
          </p:cNvPr>
          <p:cNvSpPr txBox="1"/>
          <p:nvPr/>
        </p:nvSpPr>
        <p:spPr>
          <a:xfrm>
            <a:off x="1841404" y="5845511"/>
            <a:ext cx="4334812" cy="646331"/>
          </a:xfrm>
          <a:prstGeom prst="rect">
            <a:avLst/>
          </a:prstGeom>
          <a:noFill/>
        </p:spPr>
        <p:txBody>
          <a:bodyPr wrap="square">
            <a:spAutoFit/>
          </a:bodyPr>
          <a:lstStyle/>
          <a:p>
            <a:pPr>
              <a:spcAft>
                <a:spcPts val="5513"/>
              </a:spcAft>
              <a:buNone/>
            </a:pPr>
            <a:r>
              <a:rPr lang="en-US" dirty="0">
                <a:solidFill>
                  <a:srgbClr val="000000"/>
                </a:solidFill>
                <a:latin typeface="Canela Text" pitchFamily="2" charset="0"/>
              </a:rPr>
              <a:t>NGC 5548 UV spectra taken with IUE space telescope (Clavel et al 1991)</a:t>
            </a:r>
            <a:endParaRPr lang="en-US" dirty="0">
              <a:solidFill>
                <a:srgbClr val="000000"/>
              </a:solidFill>
              <a:effectLst/>
              <a:latin typeface="Canela Text" pitchFamily="2" charset="0"/>
            </a:endParaRPr>
          </a:p>
        </p:txBody>
      </p:sp>
    </p:spTree>
    <p:extLst>
      <p:ext uri="{BB962C8B-B14F-4D97-AF65-F5344CB8AC3E}">
        <p14:creationId xmlns:p14="http://schemas.microsoft.com/office/powerpoint/2010/main" val="648487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89F6EA-F61A-AA63-4706-AD01AE5EF7E8}"/>
              </a:ext>
            </a:extLst>
          </p:cNvPr>
          <p:cNvPicPr>
            <a:picLocks noChangeAspect="1"/>
          </p:cNvPicPr>
          <p:nvPr/>
        </p:nvPicPr>
        <p:blipFill>
          <a:blip r:embed="rId3"/>
          <a:stretch>
            <a:fillRect/>
          </a:stretch>
        </p:blipFill>
        <p:spPr>
          <a:xfrm>
            <a:off x="278961" y="2632096"/>
            <a:ext cx="6134122" cy="3768677"/>
          </a:xfrm>
          <a:prstGeom prst="rect">
            <a:avLst/>
          </a:prstGeom>
        </p:spPr>
      </p:pic>
      <p:sp>
        <p:nvSpPr>
          <p:cNvPr id="7" name="TextBox 6">
            <a:extLst>
              <a:ext uri="{FF2B5EF4-FFF2-40B4-BE49-F238E27FC236}">
                <a16:creationId xmlns:a16="http://schemas.microsoft.com/office/drawing/2014/main" id="{C0936818-4BA7-7058-16F0-5405ACFBCCFE}"/>
              </a:ext>
            </a:extLst>
          </p:cNvPr>
          <p:cNvSpPr txBox="1"/>
          <p:nvPr/>
        </p:nvSpPr>
        <p:spPr>
          <a:xfrm>
            <a:off x="3486516" y="4608727"/>
            <a:ext cx="1568820" cy="369332"/>
          </a:xfrm>
          <a:prstGeom prst="rect">
            <a:avLst/>
          </a:prstGeom>
          <a:noFill/>
        </p:spPr>
        <p:txBody>
          <a:bodyPr wrap="square" rtlCol="0">
            <a:spAutoFit/>
          </a:bodyPr>
          <a:lstStyle/>
          <a:p>
            <a:r>
              <a:rPr lang="en-US" dirty="0">
                <a:solidFill>
                  <a:srgbClr val="FF7F0E"/>
                </a:solidFill>
              </a:rPr>
              <a:t>C IV 1550 </a:t>
            </a:r>
            <a:r>
              <a:rPr lang="en-US" dirty="0" err="1">
                <a:solidFill>
                  <a:srgbClr val="FF7F0E"/>
                </a:solidFill>
              </a:rPr>
              <a:t>Å</a:t>
            </a:r>
            <a:endParaRPr lang="en-US" dirty="0">
              <a:solidFill>
                <a:srgbClr val="FF7F0E"/>
              </a:solidFill>
            </a:endParaRPr>
          </a:p>
        </p:txBody>
      </p:sp>
      <p:sp>
        <p:nvSpPr>
          <p:cNvPr id="8" name="TextBox 7">
            <a:extLst>
              <a:ext uri="{FF2B5EF4-FFF2-40B4-BE49-F238E27FC236}">
                <a16:creationId xmlns:a16="http://schemas.microsoft.com/office/drawing/2014/main" id="{86B3A58F-1977-3CDA-6B03-BF42D8DBA559}"/>
              </a:ext>
            </a:extLst>
          </p:cNvPr>
          <p:cNvSpPr txBox="1"/>
          <p:nvPr/>
        </p:nvSpPr>
        <p:spPr>
          <a:xfrm>
            <a:off x="986406" y="4862729"/>
            <a:ext cx="1568820" cy="369332"/>
          </a:xfrm>
          <a:prstGeom prst="rect">
            <a:avLst/>
          </a:prstGeom>
          <a:noFill/>
        </p:spPr>
        <p:txBody>
          <a:bodyPr wrap="square" rtlCol="0">
            <a:spAutoFit/>
          </a:bodyPr>
          <a:lstStyle/>
          <a:p>
            <a:r>
              <a:rPr lang="en-US" dirty="0">
                <a:solidFill>
                  <a:srgbClr val="218FFA"/>
                </a:solidFill>
              </a:rPr>
              <a:t>Continuum</a:t>
            </a:r>
          </a:p>
        </p:txBody>
      </p:sp>
      <p:sp>
        <p:nvSpPr>
          <p:cNvPr id="3" name="Slide Number Placeholder 2">
            <a:extLst>
              <a:ext uri="{FF2B5EF4-FFF2-40B4-BE49-F238E27FC236}">
                <a16:creationId xmlns:a16="http://schemas.microsoft.com/office/drawing/2014/main" id="{B16EDD6E-6463-D90F-E362-9FBE046C91E3}"/>
              </a:ext>
            </a:extLst>
          </p:cNvPr>
          <p:cNvSpPr>
            <a:spLocks noGrp="1"/>
          </p:cNvSpPr>
          <p:nvPr>
            <p:ph type="sldNum" sz="quarter" idx="12"/>
          </p:nvPr>
        </p:nvSpPr>
        <p:spPr/>
        <p:txBody>
          <a:bodyPr/>
          <a:lstStyle/>
          <a:p>
            <a:fld id="{412BC00E-BDA4-2A4E-A02D-4A352D6B8A98}" type="slidenum">
              <a:rPr lang="en-US" smtClean="0"/>
              <a:t>7</a:t>
            </a:fld>
            <a:endParaRPr lang="en-US"/>
          </a:p>
        </p:txBody>
      </p:sp>
      <p:sp>
        <p:nvSpPr>
          <p:cNvPr id="16" name="Title 1">
            <a:extLst>
              <a:ext uri="{FF2B5EF4-FFF2-40B4-BE49-F238E27FC236}">
                <a16:creationId xmlns:a16="http://schemas.microsoft.com/office/drawing/2014/main" id="{BB65E6C2-E40D-2136-B113-FB3B2F96CDD8}"/>
              </a:ext>
            </a:extLst>
          </p:cNvPr>
          <p:cNvSpPr txBox="1">
            <a:spLocks/>
          </p:cNvSpPr>
          <p:nvPr/>
        </p:nvSpPr>
        <p:spPr>
          <a:xfrm>
            <a:off x="468745" y="4000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atin typeface="Canela" pitchFamily="2" charset="77"/>
              </a:rPr>
              <a:t>Reverberation Mapping</a:t>
            </a:r>
            <a:endParaRPr lang="en-US" dirty="0">
              <a:latin typeface="Canela" pitchFamily="2" charset="77"/>
            </a:endParaRPr>
          </a:p>
        </p:txBody>
      </p:sp>
    </p:spTree>
    <p:extLst>
      <p:ext uri="{BB962C8B-B14F-4D97-AF65-F5344CB8AC3E}">
        <p14:creationId xmlns:p14="http://schemas.microsoft.com/office/powerpoint/2010/main" val="2691877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E0706C-1628-9BB9-CBA4-E1D74C669CB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B96E0C68-AB81-629F-0A2A-9D4665FB8C1F}"/>
              </a:ext>
            </a:extLst>
          </p:cNvPr>
          <p:cNvPicPr>
            <a:picLocks noChangeAspect="1"/>
          </p:cNvPicPr>
          <p:nvPr/>
        </p:nvPicPr>
        <p:blipFill>
          <a:blip r:embed="rId3"/>
          <a:stretch>
            <a:fillRect/>
          </a:stretch>
        </p:blipFill>
        <p:spPr>
          <a:xfrm>
            <a:off x="278961" y="2632096"/>
            <a:ext cx="6134122" cy="3768677"/>
          </a:xfrm>
          <a:prstGeom prst="rect">
            <a:avLst/>
          </a:prstGeom>
        </p:spPr>
      </p:pic>
      <p:pic>
        <p:nvPicPr>
          <p:cNvPr id="5" name="Picture 4">
            <a:extLst>
              <a:ext uri="{FF2B5EF4-FFF2-40B4-BE49-F238E27FC236}">
                <a16:creationId xmlns:a16="http://schemas.microsoft.com/office/drawing/2014/main" id="{E9FB02D1-99FB-D7C1-C423-28533060AA40}"/>
              </a:ext>
            </a:extLst>
          </p:cNvPr>
          <p:cNvPicPr>
            <a:picLocks noChangeAspect="1"/>
          </p:cNvPicPr>
          <p:nvPr/>
        </p:nvPicPr>
        <p:blipFill>
          <a:blip r:embed="rId4"/>
          <a:srcRect r="95903"/>
          <a:stretch>
            <a:fillRect/>
          </a:stretch>
        </p:blipFill>
        <p:spPr>
          <a:xfrm>
            <a:off x="11788765" y="2801662"/>
            <a:ext cx="236495" cy="3520976"/>
          </a:xfrm>
          <a:prstGeom prst="rect">
            <a:avLst/>
          </a:prstGeom>
        </p:spPr>
      </p:pic>
      <p:pic>
        <p:nvPicPr>
          <p:cNvPr id="6" name="Picture 5">
            <a:extLst>
              <a:ext uri="{FF2B5EF4-FFF2-40B4-BE49-F238E27FC236}">
                <a16:creationId xmlns:a16="http://schemas.microsoft.com/office/drawing/2014/main" id="{58977E26-28F7-E2C3-ECBB-A4E3779A1613}"/>
              </a:ext>
            </a:extLst>
          </p:cNvPr>
          <p:cNvPicPr>
            <a:picLocks noChangeAspect="1"/>
          </p:cNvPicPr>
          <p:nvPr/>
        </p:nvPicPr>
        <p:blipFill>
          <a:blip r:embed="rId5"/>
          <a:srcRect l="7298"/>
          <a:stretch>
            <a:fillRect/>
          </a:stretch>
        </p:blipFill>
        <p:spPr>
          <a:xfrm>
            <a:off x="6505090" y="2848239"/>
            <a:ext cx="5351058" cy="3520976"/>
          </a:xfrm>
          <a:prstGeom prst="rect">
            <a:avLst/>
          </a:prstGeom>
        </p:spPr>
      </p:pic>
      <p:sp>
        <p:nvSpPr>
          <p:cNvPr id="7" name="TextBox 6">
            <a:extLst>
              <a:ext uri="{FF2B5EF4-FFF2-40B4-BE49-F238E27FC236}">
                <a16:creationId xmlns:a16="http://schemas.microsoft.com/office/drawing/2014/main" id="{74DAA122-F653-964C-A6BE-DE0B79BC15D5}"/>
              </a:ext>
            </a:extLst>
          </p:cNvPr>
          <p:cNvSpPr txBox="1"/>
          <p:nvPr/>
        </p:nvSpPr>
        <p:spPr>
          <a:xfrm>
            <a:off x="3486516" y="4608727"/>
            <a:ext cx="1568820" cy="369332"/>
          </a:xfrm>
          <a:prstGeom prst="rect">
            <a:avLst/>
          </a:prstGeom>
          <a:noFill/>
        </p:spPr>
        <p:txBody>
          <a:bodyPr wrap="square" rtlCol="0">
            <a:spAutoFit/>
          </a:bodyPr>
          <a:lstStyle/>
          <a:p>
            <a:r>
              <a:rPr lang="en-US" dirty="0">
                <a:solidFill>
                  <a:srgbClr val="FF7F0E"/>
                </a:solidFill>
              </a:rPr>
              <a:t>C IV 1550 </a:t>
            </a:r>
            <a:r>
              <a:rPr lang="en-US" dirty="0" err="1">
                <a:solidFill>
                  <a:srgbClr val="FF7F0E"/>
                </a:solidFill>
              </a:rPr>
              <a:t>Å</a:t>
            </a:r>
            <a:endParaRPr lang="en-US" dirty="0">
              <a:solidFill>
                <a:srgbClr val="FF7F0E"/>
              </a:solidFill>
            </a:endParaRPr>
          </a:p>
        </p:txBody>
      </p:sp>
      <p:sp>
        <p:nvSpPr>
          <p:cNvPr id="8" name="TextBox 7">
            <a:extLst>
              <a:ext uri="{FF2B5EF4-FFF2-40B4-BE49-F238E27FC236}">
                <a16:creationId xmlns:a16="http://schemas.microsoft.com/office/drawing/2014/main" id="{DDC4C545-7081-1817-5E93-E661F0EEFC8A}"/>
              </a:ext>
            </a:extLst>
          </p:cNvPr>
          <p:cNvSpPr txBox="1"/>
          <p:nvPr/>
        </p:nvSpPr>
        <p:spPr>
          <a:xfrm>
            <a:off x="986406" y="4862729"/>
            <a:ext cx="1568820" cy="369332"/>
          </a:xfrm>
          <a:prstGeom prst="rect">
            <a:avLst/>
          </a:prstGeom>
          <a:noFill/>
        </p:spPr>
        <p:txBody>
          <a:bodyPr wrap="square" rtlCol="0">
            <a:spAutoFit/>
          </a:bodyPr>
          <a:lstStyle/>
          <a:p>
            <a:r>
              <a:rPr lang="en-US" dirty="0">
                <a:solidFill>
                  <a:srgbClr val="218FFA"/>
                </a:solidFill>
              </a:rPr>
              <a:t>Continuum</a:t>
            </a:r>
          </a:p>
        </p:txBody>
      </p:sp>
      <p:sp>
        <p:nvSpPr>
          <p:cNvPr id="3" name="Slide Number Placeholder 2">
            <a:extLst>
              <a:ext uri="{FF2B5EF4-FFF2-40B4-BE49-F238E27FC236}">
                <a16:creationId xmlns:a16="http://schemas.microsoft.com/office/drawing/2014/main" id="{FEC135AE-EE4A-7AD3-0807-90FDCCDF7470}"/>
              </a:ext>
            </a:extLst>
          </p:cNvPr>
          <p:cNvSpPr>
            <a:spLocks noGrp="1"/>
          </p:cNvSpPr>
          <p:nvPr>
            <p:ph type="sldNum" sz="quarter" idx="12"/>
          </p:nvPr>
        </p:nvSpPr>
        <p:spPr/>
        <p:txBody>
          <a:bodyPr/>
          <a:lstStyle/>
          <a:p>
            <a:fld id="{412BC00E-BDA4-2A4E-A02D-4A352D6B8A98}" type="slidenum">
              <a:rPr lang="en-US" smtClean="0"/>
              <a:t>8</a:t>
            </a:fld>
            <a:endParaRPr lang="en-US"/>
          </a:p>
        </p:txBody>
      </p:sp>
      <p:sp>
        <p:nvSpPr>
          <p:cNvPr id="16" name="Title 1">
            <a:extLst>
              <a:ext uri="{FF2B5EF4-FFF2-40B4-BE49-F238E27FC236}">
                <a16:creationId xmlns:a16="http://schemas.microsoft.com/office/drawing/2014/main" id="{7A46FD33-3F30-4E1C-1EAA-48519962373E}"/>
              </a:ext>
            </a:extLst>
          </p:cNvPr>
          <p:cNvSpPr txBox="1">
            <a:spLocks/>
          </p:cNvSpPr>
          <p:nvPr/>
        </p:nvSpPr>
        <p:spPr>
          <a:xfrm>
            <a:off x="468745" y="4000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atin typeface="Canela" pitchFamily="2" charset="77"/>
              </a:rPr>
              <a:t>Reverberation Mapping</a:t>
            </a:r>
            <a:endParaRPr lang="en-US" dirty="0">
              <a:latin typeface="Canela" pitchFamily="2" charset="77"/>
            </a:endParaRPr>
          </a:p>
        </p:txBody>
      </p:sp>
    </p:spTree>
    <p:extLst>
      <p:ext uri="{BB962C8B-B14F-4D97-AF65-F5344CB8AC3E}">
        <p14:creationId xmlns:p14="http://schemas.microsoft.com/office/powerpoint/2010/main" val="3964486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F90698-7251-2C73-ED56-45B5E168078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FEAB926-9D20-25DC-C5DE-E5961BE27046}"/>
              </a:ext>
            </a:extLst>
          </p:cNvPr>
          <p:cNvPicPr>
            <a:picLocks noChangeAspect="1"/>
          </p:cNvPicPr>
          <p:nvPr/>
        </p:nvPicPr>
        <p:blipFill>
          <a:blip r:embed="rId3"/>
          <a:stretch>
            <a:fillRect/>
          </a:stretch>
        </p:blipFill>
        <p:spPr>
          <a:xfrm>
            <a:off x="278961" y="2632096"/>
            <a:ext cx="6134122" cy="3768677"/>
          </a:xfrm>
          <a:prstGeom prst="rect">
            <a:avLst/>
          </a:prstGeom>
        </p:spPr>
      </p:pic>
      <p:pic>
        <p:nvPicPr>
          <p:cNvPr id="5" name="Picture 4">
            <a:extLst>
              <a:ext uri="{FF2B5EF4-FFF2-40B4-BE49-F238E27FC236}">
                <a16:creationId xmlns:a16="http://schemas.microsoft.com/office/drawing/2014/main" id="{24F81422-0E63-2B29-65AA-2D84660785FC}"/>
              </a:ext>
            </a:extLst>
          </p:cNvPr>
          <p:cNvPicPr>
            <a:picLocks noChangeAspect="1"/>
          </p:cNvPicPr>
          <p:nvPr/>
        </p:nvPicPr>
        <p:blipFill>
          <a:blip r:embed="rId4"/>
          <a:srcRect r="95903"/>
          <a:stretch>
            <a:fillRect/>
          </a:stretch>
        </p:blipFill>
        <p:spPr>
          <a:xfrm>
            <a:off x="11788765" y="2801662"/>
            <a:ext cx="236495" cy="3520976"/>
          </a:xfrm>
          <a:prstGeom prst="rect">
            <a:avLst/>
          </a:prstGeom>
        </p:spPr>
      </p:pic>
      <p:pic>
        <p:nvPicPr>
          <p:cNvPr id="6" name="Picture 5">
            <a:extLst>
              <a:ext uri="{FF2B5EF4-FFF2-40B4-BE49-F238E27FC236}">
                <a16:creationId xmlns:a16="http://schemas.microsoft.com/office/drawing/2014/main" id="{596304AF-F456-F072-EC0D-A8FD759874EA}"/>
              </a:ext>
            </a:extLst>
          </p:cNvPr>
          <p:cNvPicPr>
            <a:picLocks noChangeAspect="1"/>
          </p:cNvPicPr>
          <p:nvPr/>
        </p:nvPicPr>
        <p:blipFill>
          <a:blip r:embed="rId5"/>
          <a:srcRect l="7298"/>
          <a:stretch>
            <a:fillRect/>
          </a:stretch>
        </p:blipFill>
        <p:spPr>
          <a:xfrm>
            <a:off x="6505090" y="2848239"/>
            <a:ext cx="5351058" cy="3520976"/>
          </a:xfrm>
          <a:prstGeom prst="rect">
            <a:avLst/>
          </a:prstGeom>
        </p:spPr>
      </p:pic>
      <p:sp>
        <p:nvSpPr>
          <p:cNvPr id="7" name="TextBox 6">
            <a:extLst>
              <a:ext uri="{FF2B5EF4-FFF2-40B4-BE49-F238E27FC236}">
                <a16:creationId xmlns:a16="http://schemas.microsoft.com/office/drawing/2014/main" id="{15353CC9-C02D-08E4-BDFD-BB3022400D16}"/>
              </a:ext>
            </a:extLst>
          </p:cNvPr>
          <p:cNvSpPr txBox="1"/>
          <p:nvPr/>
        </p:nvSpPr>
        <p:spPr>
          <a:xfrm>
            <a:off x="3486516" y="4608727"/>
            <a:ext cx="1568820" cy="369332"/>
          </a:xfrm>
          <a:prstGeom prst="rect">
            <a:avLst/>
          </a:prstGeom>
          <a:noFill/>
        </p:spPr>
        <p:txBody>
          <a:bodyPr wrap="square" rtlCol="0">
            <a:spAutoFit/>
          </a:bodyPr>
          <a:lstStyle/>
          <a:p>
            <a:r>
              <a:rPr lang="en-US" dirty="0">
                <a:solidFill>
                  <a:srgbClr val="FF7F0E"/>
                </a:solidFill>
              </a:rPr>
              <a:t>C IV 1550 </a:t>
            </a:r>
            <a:r>
              <a:rPr lang="en-US" dirty="0" err="1">
                <a:solidFill>
                  <a:srgbClr val="FF7F0E"/>
                </a:solidFill>
              </a:rPr>
              <a:t>Å</a:t>
            </a:r>
            <a:endParaRPr lang="en-US" dirty="0">
              <a:solidFill>
                <a:srgbClr val="FF7F0E"/>
              </a:solidFill>
            </a:endParaRPr>
          </a:p>
        </p:txBody>
      </p:sp>
      <p:sp>
        <p:nvSpPr>
          <p:cNvPr id="8" name="TextBox 7">
            <a:extLst>
              <a:ext uri="{FF2B5EF4-FFF2-40B4-BE49-F238E27FC236}">
                <a16:creationId xmlns:a16="http://schemas.microsoft.com/office/drawing/2014/main" id="{6D4344B6-3955-2063-3E22-97E04B17C683}"/>
              </a:ext>
            </a:extLst>
          </p:cNvPr>
          <p:cNvSpPr txBox="1"/>
          <p:nvPr/>
        </p:nvSpPr>
        <p:spPr>
          <a:xfrm>
            <a:off x="986406" y="4862729"/>
            <a:ext cx="1568820" cy="369332"/>
          </a:xfrm>
          <a:prstGeom prst="rect">
            <a:avLst/>
          </a:prstGeom>
          <a:noFill/>
        </p:spPr>
        <p:txBody>
          <a:bodyPr wrap="square" rtlCol="0">
            <a:spAutoFit/>
          </a:bodyPr>
          <a:lstStyle/>
          <a:p>
            <a:r>
              <a:rPr lang="en-US" dirty="0">
                <a:solidFill>
                  <a:srgbClr val="218FFA"/>
                </a:solidFill>
              </a:rPr>
              <a:t>Continuum</a:t>
            </a:r>
          </a:p>
        </p:txBody>
      </p:sp>
      <p:sp>
        <p:nvSpPr>
          <p:cNvPr id="3" name="Slide Number Placeholder 2">
            <a:extLst>
              <a:ext uri="{FF2B5EF4-FFF2-40B4-BE49-F238E27FC236}">
                <a16:creationId xmlns:a16="http://schemas.microsoft.com/office/drawing/2014/main" id="{D2DADA24-9836-73D1-58EE-009D3D9C58A3}"/>
              </a:ext>
            </a:extLst>
          </p:cNvPr>
          <p:cNvSpPr>
            <a:spLocks noGrp="1"/>
          </p:cNvSpPr>
          <p:nvPr>
            <p:ph type="sldNum" sz="quarter" idx="12"/>
          </p:nvPr>
        </p:nvSpPr>
        <p:spPr/>
        <p:txBody>
          <a:bodyPr/>
          <a:lstStyle/>
          <a:p>
            <a:fld id="{412BC00E-BDA4-2A4E-A02D-4A352D6B8A98}" type="slidenum">
              <a:rPr lang="en-US" smtClean="0"/>
              <a:t>9</a:t>
            </a:fld>
            <a:endParaRPr lang="en-US"/>
          </a:p>
        </p:txBody>
      </p:sp>
      <p:sp>
        <p:nvSpPr>
          <p:cNvPr id="13" name="TextBox 12">
            <a:extLst>
              <a:ext uri="{FF2B5EF4-FFF2-40B4-BE49-F238E27FC236}">
                <a16:creationId xmlns:a16="http://schemas.microsoft.com/office/drawing/2014/main" id="{01296D3D-1C6E-D530-DC02-62941AFB5D90}"/>
              </a:ext>
            </a:extLst>
          </p:cNvPr>
          <p:cNvSpPr txBox="1"/>
          <p:nvPr/>
        </p:nvSpPr>
        <p:spPr>
          <a:xfrm>
            <a:off x="468745" y="1223182"/>
            <a:ext cx="10301868" cy="1200329"/>
          </a:xfrm>
          <a:prstGeom prst="rect">
            <a:avLst/>
          </a:prstGeom>
          <a:noFill/>
        </p:spPr>
        <p:txBody>
          <a:bodyPr wrap="square">
            <a:spAutoFit/>
          </a:bodyPr>
          <a:lstStyle/>
          <a:p>
            <a:r>
              <a:rPr lang="en-US" dirty="0">
                <a:solidFill>
                  <a:srgbClr val="000000"/>
                </a:solidFill>
                <a:latin typeface="Canela Text" pitchFamily="2" charset="0"/>
              </a:rPr>
              <a:t>Oscillations of the ionizing </a:t>
            </a:r>
            <a:r>
              <a:rPr lang="en-US" b="1" dirty="0">
                <a:solidFill>
                  <a:srgbClr val="000000"/>
                </a:solidFill>
                <a:latin typeface="Canela Text" pitchFamily="2" charset="0"/>
              </a:rPr>
              <a:t>continuum</a:t>
            </a:r>
            <a:r>
              <a:rPr lang="en-US" dirty="0">
                <a:solidFill>
                  <a:srgbClr val="000000"/>
                </a:solidFill>
                <a:latin typeface="Canela Text" pitchFamily="2" charset="0"/>
              </a:rPr>
              <a:t> are imprinted on the </a:t>
            </a:r>
            <a:r>
              <a:rPr lang="en-US" i="1" dirty="0">
                <a:solidFill>
                  <a:srgbClr val="000000"/>
                </a:solidFill>
                <a:latin typeface="Canela Text" pitchFamily="2" charset="0"/>
              </a:rPr>
              <a:t>emission</a:t>
            </a:r>
            <a:r>
              <a:rPr lang="en-US" dirty="0">
                <a:solidFill>
                  <a:srgbClr val="000000"/>
                </a:solidFill>
                <a:latin typeface="Canela Text" pitchFamily="2" charset="0"/>
              </a:rPr>
              <a:t> </a:t>
            </a:r>
            <a:r>
              <a:rPr lang="en-US" i="1" dirty="0">
                <a:solidFill>
                  <a:srgbClr val="000000"/>
                </a:solidFill>
                <a:latin typeface="Canela Text" pitchFamily="2" charset="0"/>
              </a:rPr>
              <a:t>line</a:t>
            </a:r>
            <a:r>
              <a:rPr lang="en-US" dirty="0">
                <a:solidFill>
                  <a:srgbClr val="000000"/>
                </a:solidFill>
                <a:latin typeface="Canela Text" pitchFamily="2" charset="0"/>
              </a:rPr>
              <a:t> oscillations:  </a:t>
            </a:r>
          </a:p>
          <a:p>
            <a:r>
              <a:rPr lang="en-US" i="1" dirty="0">
                <a:solidFill>
                  <a:srgbClr val="000000"/>
                </a:solidFill>
                <a:latin typeface="Canela Text" pitchFamily="2" charset="0"/>
              </a:rPr>
              <a:t>	Emission</a:t>
            </a:r>
            <a:r>
              <a:rPr lang="en-US" dirty="0">
                <a:solidFill>
                  <a:srgbClr val="000000"/>
                </a:solidFill>
                <a:latin typeface="Canela Text" pitchFamily="2" charset="0"/>
              </a:rPr>
              <a:t> </a:t>
            </a:r>
            <a:r>
              <a:rPr lang="en-US" i="1" dirty="0">
                <a:solidFill>
                  <a:srgbClr val="000000"/>
                </a:solidFill>
                <a:latin typeface="Canela Text" pitchFamily="2" charset="0"/>
              </a:rPr>
              <a:t>line</a:t>
            </a:r>
            <a:r>
              <a:rPr lang="en-US" dirty="0">
                <a:solidFill>
                  <a:srgbClr val="000000"/>
                </a:solidFill>
                <a:latin typeface="Canela Text" pitchFamily="2" charset="0"/>
              </a:rPr>
              <a:t> light curves are smeared and time-shifted (echoed) </a:t>
            </a:r>
            <a:r>
              <a:rPr lang="en-US" b="1" dirty="0">
                <a:solidFill>
                  <a:srgbClr val="000000"/>
                </a:solidFill>
                <a:latin typeface="Canela Text" pitchFamily="2" charset="0"/>
              </a:rPr>
              <a:t>continuum </a:t>
            </a:r>
            <a:br>
              <a:rPr lang="en-US" b="1" dirty="0">
                <a:solidFill>
                  <a:srgbClr val="000000"/>
                </a:solidFill>
                <a:latin typeface="Canela Text" pitchFamily="2" charset="0"/>
              </a:rPr>
            </a:br>
            <a:r>
              <a:rPr lang="en-US" b="1" dirty="0">
                <a:solidFill>
                  <a:srgbClr val="000000"/>
                </a:solidFill>
                <a:latin typeface="Canela Text" pitchFamily="2" charset="0"/>
              </a:rPr>
              <a:t>	</a:t>
            </a:r>
            <a:r>
              <a:rPr lang="en-US" b="1" dirty="0">
                <a:solidFill>
                  <a:srgbClr val="000000"/>
                </a:solidFill>
                <a:latin typeface="Canela Text" pitchFamily="2" charset="0"/>
                <a:sym typeface="Wingdings" pitchFamily="2" charset="2"/>
              </a:rPr>
              <a:t> </a:t>
            </a:r>
            <a:r>
              <a:rPr lang="en-US" dirty="0">
                <a:solidFill>
                  <a:srgbClr val="000000"/>
                </a:solidFill>
                <a:latin typeface="Canela Text" pitchFamily="2" charset="0"/>
                <a:sym typeface="Wingdings" pitchFamily="2" charset="2"/>
              </a:rPr>
              <a:t>it takes time for ionizing radiation to reach the BLR due to light travel time </a:t>
            </a:r>
          </a:p>
          <a:p>
            <a:r>
              <a:rPr lang="en-US" dirty="0">
                <a:solidFill>
                  <a:srgbClr val="000000"/>
                </a:solidFill>
                <a:latin typeface="Canela Text" pitchFamily="2" charset="0"/>
                <a:sym typeface="Wingdings" pitchFamily="2" charset="2"/>
              </a:rPr>
              <a:t>	</a:t>
            </a:r>
            <a:r>
              <a:rPr lang="en-US" b="1" dirty="0">
                <a:solidFill>
                  <a:srgbClr val="000000"/>
                </a:solidFill>
                <a:latin typeface="Canela Text" pitchFamily="2" charset="0"/>
                <a:sym typeface="Wingdings" pitchFamily="2" charset="2"/>
              </a:rPr>
              <a:t> </a:t>
            </a:r>
            <a:r>
              <a:rPr lang="en-US" dirty="0">
                <a:solidFill>
                  <a:srgbClr val="000000"/>
                </a:solidFill>
                <a:latin typeface="Canela Text" pitchFamily="2" charset="0"/>
                <a:sym typeface="Wingdings" pitchFamily="2" charset="2"/>
              </a:rPr>
              <a:t>time lags encode the spatial distribution of the BLR </a:t>
            </a:r>
            <a:endParaRPr lang="en-US" dirty="0"/>
          </a:p>
        </p:txBody>
      </p:sp>
      <p:sp>
        <p:nvSpPr>
          <p:cNvPr id="16" name="Title 1">
            <a:extLst>
              <a:ext uri="{FF2B5EF4-FFF2-40B4-BE49-F238E27FC236}">
                <a16:creationId xmlns:a16="http://schemas.microsoft.com/office/drawing/2014/main" id="{CEDF42BF-74A0-F514-F753-6226EC66CB06}"/>
              </a:ext>
            </a:extLst>
          </p:cNvPr>
          <p:cNvSpPr txBox="1">
            <a:spLocks/>
          </p:cNvSpPr>
          <p:nvPr/>
        </p:nvSpPr>
        <p:spPr>
          <a:xfrm>
            <a:off x="468745" y="4000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atin typeface="Canela" pitchFamily="2" charset="77"/>
              </a:rPr>
              <a:t>Reverberation Mapping</a:t>
            </a:r>
            <a:endParaRPr lang="en-US" dirty="0">
              <a:latin typeface="Canela" pitchFamily="2" charset="77"/>
            </a:endParaRPr>
          </a:p>
        </p:txBody>
      </p:sp>
    </p:spTree>
    <p:extLst>
      <p:ext uri="{BB962C8B-B14F-4D97-AF65-F5344CB8AC3E}">
        <p14:creationId xmlns:p14="http://schemas.microsoft.com/office/powerpoint/2010/main" val="2706820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90F39-FEAE-50F0-25DA-6371D81028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FDDFF5-E194-A30B-27BD-FC4A041109AA}"/>
              </a:ext>
            </a:extLst>
          </p:cNvPr>
          <p:cNvSpPr>
            <a:spLocks noGrp="1"/>
          </p:cNvSpPr>
          <p:nvPr>
            <p:ph type="title"/>
          </p:nvPr>
        </p:nvSpPr>
        <p:spPr>
          <a:xfrm>
            <a:off x="468745" y="40003"/>
            <a:ext cx="10515600" cy="1325563"/>
          </a:xfrm>
        </p:spPr>
        <p:txBody>
          <a:bodyPr/>
          <a:lstStyle/>
          <a:p>
            <a:r>
              <a:rPr lang="en-US" dirty="0">
                <a:latin typeface="Canela" pitchFamily="2" charset="77"/>
              </a:rPr>
              <a:t>Reverberation Mapping – analogy </a:t>
            </a:r>
          </a:p>
        </p:txBody>
      </p:sp>
      <p:sp>
        <p:nvSpPr>
          <p:cNvPr id="11" name="TextBox 10">
            <a:extLst>
              <a:ext uri="{FF2B5EF4-FFF2-40B4-BE49-F238E27FC236}">
                <a16:creationId xmlns:a16="http://schemas.microsoft.com/office/drawing/2014/main" id="{69D7979E-30AA-6FC3-EAFF-D509CEE0EA2C}"/>
              </a:ext>
            </a:extLst>
          </p:cNvPr>
          <p:cNvSpPr txBox="1"/>
          <p:nvPr/>
        </p:nvSpPr>
        <p:spPr>
          <a:xfrm>
            <a:off x="468745" y="1223182"/>
            <a:ext cx="10301868" cy="1200329"/>
          </a:xfrm>
          <a:prstGeom prst="rect">
            <a:avLst/>
          </a:prstGeom>
          <a:noFill/>
        </p:spPr>
        <p:txBody>
          <a:bodyPr wrap="square">
            <a:spAutoFit/>
          </a:bodyPr>
          <a:lstStyle/>
          <a:p>
            <a:r>
              <a:rPr lang="en-US" dirty="0">
                <a:solidFill>
                  <a:srgbClr val="000000"/>
                </a:solidFill>
                <a:latin typeface="Canela Text" pitchFamily="2" charset="0"/>
              </a:rPr>
              <a:t>Oscillations of the ionizing </a:t>
            </a:r>
            <a:r>
              <a:rPr lang="en-US" b="1" dirty="0">
                <a:solidFill>
                  <a:srgbClr val="000000"/>
                </a:solidFill>
                <a:latin typeface="Canela Text" pitchFamily="2" charset="0"/>
              </a:rPr>
              <a:t>continuum</a:t>
            </a:r>
            <a:r>
              <a:rPr lang="en-US" dirty="0">
                <a:solidFill>
                  <a:srgbClr val="000000"/>
                </a:solidFill>
                <a:latin typeface="Canela Text" pitchFamily="2" charset="0"/>
              </a:rPr>
              <a:t> are imprinted on the </a:t>
            </a:r>
            <a:r>
              <a:rPr lang="en-US" i="1" dirty="0">
                <a:solidFill>
                  <a:srgbClr val="000000"/>
                </a:solidFill>
                <a:latin typeface="Canela Text" pitchFamily="2" charset="0"/>
              </a:rPr>
              <a:t>emission</a:t>
            </a:r>
            <a:r>
              <a:rPr lang="en-US" dirty="0">
                <a:solidFill>
                  <a:srgbClr val="000000"/>
                </a:solidFill>
                <a:latin typeface="Canela Text" pitchFamily="2" charset="0"/>
              </a:rPr>
              <a:t> </a:t>
            </a:r>
            <a:r>
              <a:rPr lang="en-US" i="1" dirty="0">
                <a:solidFill>
                  <a:srgbClr val="000000"/>
                </a:solidFill>
                <a:latin typeface="Canela Text" pitchFamily="2" charset="0"/>
              </a:rPr>
              <a:t>line</a:t>
            </a:r>
            <a:r>
              <a:rPr lang="en-US" dirty="0">
                <a:solidFill>
                  <a:srgbClr val="000000"/>
                </a:solidFill>
                <a:latin typeface="Canela Text" pitchFamily="2" charset="0"/>
              </a:rPr>
              <a:t> oscillations:  </a:t>
            </a:r>
          </a:p>
          <a:p>
            <a:r>
              <a:rPr lang="en-US" i="1" dirty="0">
                <a:solidFill>
                  <a:srgbClr val="000000"/>
                </a:solidFill>
                <a:latin typeface="Canela Text" pitchFamily="2" charset="0"/>
              </a:rPr>
              <a:t>	Emission</a:t>
            </a:r>
            <a:r>
              <a:rPr lang="en-US" dirty="0">
                <a:solidFill>
                  <a:srgbClr val="000000"/>
                </a:solidFill>
                <a:latin typeface="Canela Text" pitchFamily="2" charset="0"/>
              </a:rPr>
              <a:t> </a:t>
            </a:r>
            <a:r>
              <a:rPr lang="en-US" i="1" dirty="0">
                <a:solidFill>
                  <a:srgbClr val="000000"/>
                </a:solidFill>
                <a:latin typeface="Canela Text" pitchFamily="2" charset="0"/>
              </a:rPr>
              <a:t>line</a:t>
            </a:r>
            <a:r>
              <a:rPr lang="en-US" dirty="0">
                <a:solidFill>
                  <a:srgbClr val="000000"/>
                </a:solidFill>
                <a:latin typeface="Canela Text" pitchFamily="2" charset="0"/>
              </a:rPr>
              <a:t> light curves are smeared and time-shifted (echoed) </a:t>
            </a:r>
            <a:r>
              <a:rPr lang="en-US" b="1" dirty="0">
                <a:solidFill>
                  <a:srgbClr val="000000"/>
                </a:solidFill>
                <a:latin typeface="Canela Text" pitchFamily="2" charset="0"/>
              </a:rPr>
              <a:t>continuum </a:t>
            </a:r>
            <a:br>
              <a:rPr lang="en-US" b="1" dirty="0">
                <a:solidFill>
                  <a:srgbClr val="000000"/>
                </a:solidFill>
                <a:latin typeface="Canela Text" pitchFamily="2" charset="0"/>
              </a:rPr>
            </a:br>
            <a:r>
              <a:rPr lang="en-US" b="1" dirty="0">
                <a:solidFill>
                  <a:srgbClr val="000000"/>
                </a:solidFill>
                <a:latin typeface="Canela Text" pitchFamily="2" charset="0"/>
              </a:rPr>
              <a:t>	</a:t>
            </a:r>
            <a:r>
              <a:rPr lang="en-US" b="1" dirty="0">
                <a:solidFill>
                  <a:srgbClr val="000000"/>
                </a:solidFill>
                <a:latin typeface="Canela Text" pitchFamily="2" charset="0"/>
                <a:sym typeface="Wingdings" pitchFamily="2" charset="2"/>
              </a:rPr>
              <a:t> </a:t>
            </a:r>
            <a:r>
              <a:rPr lang="en-US" dirty="0">
                <a:solidFill>
                  <a:srgbClr val="000000"/>
                </a:solidFill>
                <a:latin typeface="Canela Text" pitchFamily="2" charset="0"/>
                <a:sym typeface="Wingdings" pitchFamily="2" charset="2"/>
              </a:rPr>
              <a:t>it takes time for ionizing radiation to reach the BLR due to light travel time </a:t>
            </a:r>
          </a:p>
          <a:p>
            <a:r>
              <a:rPr lang="en-US" dirty="0">
                <a:solidFill>
                  <a:srgbClr val="000000"/>
                </a:solidFill>
                <a:latin typeface="Canela Text" pitchFamily="2" charset="0"/>
                <a:sym typeface="Wingdings" pitchFamily="2" charset="2"/>
              </a:rPr>
              <a:t>	</a:t>
            </a:r>
            <a:r>
              <a:rPr lang="en-US" b="1" dirty="0">
                <a:solidFill>
                  <a:srgbClr val="000000"/>
                </a:solidFill>
                <a:latin typeface="Canela Text" pitchFamily="2" charset="0"/>
                <a:sym typeface="Wingdings" pitchFamily="2" charset="2"/>
              </a:rPr>
              <a:t> </a:t>
            </a:r>
            <a:r>
              <a:rPr lang="en-US" dirty="0">
                <a:solidFill>
                  <a:srgbClr val="000000"/>
                </a:solidFill>
                <a:latin typeface="Canela Text" pitchFamily="2" charset="0"/>
                <a:sym typeface="Wingdings" pitchFamily="2" charset="2"/>
              </a:rPr>
              <a:t>time lags encode the spatial distribution of the BLR </a:t>
            </a:r>
            <a:endParaRPr lang="en-US" dirty="0"/>
          </a:p>
        </p:txBody>
      </p:sp>
      <p:pic>
        <p:nvPicPr>
          <p:cNvPr id="1028" name="Picture 4" descr="Grundtvigs Church: Nordic church in a ...">
            <a:extLst>
              <a:ext uri="{FF2B5EF4-FFF2-40B4-BE49-F238E27FC236}">
                <a16:creationId xmlns:a16="http://schemas.microsoft.com/office/drawing/2014/main" id="{0803579D-64C8-A55F-7478-839528EFE0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1082" y="2888962"/>
            <a:ext cx="2910434" cy="388557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ing! The Center For Congregational SongQuestions for the Director - A  Problem In My Aging Church">
            <a:extLst>
              <a:ext uri="{FF2B5EF4-FFF2-40B4-BE49-F238E27FC236}">
                <a16:creationId xmlns:a16="http://schemas.microsoft.com/office/drawing/2014/main" id="{5D2B92E5-00D3-422F-785B-BE7EB2C4D3B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0909"/>
          <a:stretch>
            <a:fillRect/>
          </a:stretch>
        </p:blipFill>
        <p:spPr bwMode="auto">
          <a:xfrm>
            <a:off x="1402488" y="5204736"/>
            <a:ext cx="2407621" cy="1269667"/>
          </a:xfrm>
          <a:prstGeom prst="rect">
            <a:avLst/>
          </a:prstGeom>
          <a:noFill/>
          <a:extLst>
            <a:ext uri="{909E8E84-426E-40DD-AFC4-6F175D3DCCD1}">
              <a14:hiddenFill xmlns:a14="http://schemas.microsoft.com/office/drawing/2010/main">
                <a:solidFill>
                  <a:srgbClr val="FFFFFF"/>
                </a:solidFill>
              </a14:hiddenFill>
            </a:ext>
          </a:extLst>
        </p:spPr>
      </p:pic>
      <p:pic>
        <p:nvPicPr>
          <p:cNvPr id="9" name="Graphic 8" descr="Music note outline">
            <a:extLst>
              <a:ext uri="{FF2B5EF4-FFF2-40B4-BE49-F238E27FC236}">
                <a16:creationId xmlns:a16="http://schemas.microsoft.com/office/drawing/2014/main" id="{849FCAA3-DAAC-CC1B-A79A-6CA29962EECB}"/>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279401" y="3917351"/>
            <a:ext cx="914400" cy="914400"/>
          </a:xfrm>
          <a:prstGeom prst="rect">
            <a:avLst/>
          </a:prstGeom>
        </p:spPr>
      </p:pic>
      <p:pic>
        <p:nvPicPr>
          <p:cNvPr id="12" name="Graphic 11" descr="Music notes outline">
            <a:extLst>
              <a:ext uri="{FF2B5EF4-FFF2-40B4-BE49-F238E27FC236}">
                <a16:creationId xmlns:a16="http://schemas.microsoft.com/office/drawing/2014/main" id="{86E22D49-1460-BE01-EB3F-62CE233C7DFF}"/>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4093843" y="3867728"/>
            <a:ext cx="914400" cy="914400"/>
          </a:xfrm>
          <a:prstGeom prst="rect">
            <a:avLst/>
          </a:prstGeom>
        </p:spPr>
      </p:pic>
      <p:pic>
        <p:nvPicPr>
          <p:cNvPr id="13" name="Graphic 12" descr="Music note outline">
            <a:extLst>
              <a:ext uri="{FF2B5EF4-FFF2-40B4-BE49-F238E27FC236}">
                <a16:creationId xmlns:a16="http://schemas.microsoft.com/office/drawing/2014/main" id="{5A483094-DDDB-D0FD-6D7A-42FC87D5DBFD}"/>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4301837" y="2953328"/>
            <a:ext cx="914400" cy="914400"/>
          </a:xfrm>
          <a:prstGeom prst="rect">
            <a:avLst/>
          </a:prstGeom>
        </p:spPr>
      </p:pic>
      <p:pic>
        <p:nvPicPr>
          <p:cNvPr id="14" name="Graphic 13" descr="Music notes outline">
            <a:extLst>
              <a:ext uri="{FF2B5EF4-FFF2-40B4-BE49-F238E27FC236}">
                <a16:creationId xmlns:a16="http://schemas.microsoft.com/office/drawing/2014/main" id="{CF821BE5-42D6-9E9A-5C27-F7B404C39428}"/>
              </a:ext>
            </a:extLst>
          </p:cNvPr>
          <p:cNvPicPr>
            <a:picLocks noChangeAspect="1"/>
          </p:cNvPicPr>
          <p:nvPr/>
        </p:nvPicPr>
        <p:blipFill>
          <a:blip>
            <a:extLst>
              <a:ext uri="{96DAC541-7B7A-43D3-8B79-37D633B846F1}">
                <asvg:svgBlip xmlns:asvg="http://schemas.microsoft.com/office/drawing/2016/SVG/main" r:embed="rId6"/>
              </a:ext>
            </a:extLst>
          </a:blip>
          <a:stretch>
            <a:fillRect/>
          </a:stretch>
        </p:blipFill>
        <p:spPr>
          <a:xfrm>
            <a:off x="65669" y="2700605"/>
            <a:ext cx="914400" cy="914400"/>
          </a:xfrm>
          <a:prstGeom prst="rect">
            <a:avLst/>
          </a:prstGeom>
        </p:spPr>
      </p:pic>
      <p:pic>
        <p:nvPicPr>
          <p:cNvPr id="1030" name="Picture 6" descr="Human ear anatomy ...">
            <a:extLst>
              <a:ext uri="{FF2B5EF4-FFF2-40B4-BE49-F238E27FC236}">
                <a16:creationId xmlns:a16="http://schemas.microsoft.com/office/drawing/2014/main" id="{A4F4DF28-B5BF-232F-55B1-1F39EDA13F6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8243" y="2877417"/>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1,205 Church Blueprints Royalty-Free Images, Stock Photos &amp; Pictures |  Shutterstock">
            <a:extLst>
              <a:ext uri="{FF2B5EF4-FFF2-40B4-BE49-F238E27FC236}">
                <a16:creationId xmlns:a16="http://schemas.microsoft.com/office/drawing/2014/main" id="{33E43999-278A-7582-FC1B-2B1BA138FF8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39515" y="2157879"/>
            <a:ext cx="1981199" cy="198119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Floor plan of the church. | Download Scientific Diagram">
            <a:extLst>
              <a:ext uri="{FF2B5EF4-FFF2-40B4-BE49-F238E27FC236}">
                <a16:creationId xmlns:a16="http://schemas.microsoft.com/office/drawing/2014/main" id="{271686FD-163E-7709-E5DF-155906C5065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573077" y="4218871"/>
            <a:ext cx="3618923" cy="1992537"/>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E1C361D0-563D-0E0F-00FF-2F78F928727F}"/>
              </a:ext>
            </a:extLst>
          </p:cNvPr>
          <p:cNvSpPr txBox="1"/>
          <p:nvPr/>
        </p:nvSpPr>
        <p:spPr>
          <a:xfrm>
            <a:off x="1370161" y="5123986"/>
            <a:ext cx="1568820" cy="369332"/>
          </a:xfrm>
          <a:prstGeom prst="rect">
            <a:avLst/>
          </a:prstGeom>
          <a:noFill/>
        </p:spPr>
        <p:txBody>
          <a:bodyPr wrap="square" rtlCol="0">
            <a:spAutoFit/>
          </a:bodyPr>
          <a:lstStyle/>
          <a:p>
            <a:r>
              <a:rPr lang="en-US" dirty="0">
                <a:solidFill>
                  <a:srgbClr val="218FFA"/>
                </a:solidFill>
              </a:rPr>
              <a:t>continuum</a:t>
            </a:r>
          </a:p>
        </p:txBody>
      </p:sp>
      <p:sp>
        <p:nvSpPr>
          <p:cNvPr id="21" name="TextBox 20">
            <a:extLst>
              <a:ext uri="{FF2B5EF4-FFF2-40B4-BE49-F238E27FC236}">
                <a16:creationId xmlns:a16="http://schemas.microsoft.com/office/drawing/2014/main" id="{CBA05D31-E211-67D7-7068-098947EEA778}"/>
              </a:ext>
            </a:extLst>
          </p:cNvPr>
          <p:cNvSpPr txBox="1"/>
          <p:nvPr/>
        </p:nvSpPr>
        <p:spPr>
          <a:xfrm>
            <a:off x="1851750" y="2988457"/>
            <a:ext cx="6096000" cy="400110"/>
          </a:xfrm>
          <a:prstGeom prst="rect">
            <a:avLst/>
          </a:prstGeom>
          <a:noFill/>
        </p:spPr>
        <p:txBody>
          <a:bodyPr wrap="square">
            <a:spAutoFit/>
          </a:bodyPr>
          <a:lstStyle/>
          <a:p>
            <a:r>
              <a:rPr lang="en-US" sz="2000" dirty="0">
                <a:solidFill>
                  <a:schemeClr val="accent2"/>
                </a:solidFill>
                <a:latin typeface="Canela Text" pitchFamily="2" charset="0"/>
                <a:sym typeface="Wingdings" pitchFamily="2" charset="2"/>
              </a:rPr>
              <a:t>BLR</a:t>
            </a:r>
            <a:endParaRPr lang="en-US" sz="2000" dirty="0">
              <a:solidFill>
                <a:schemeClr val="accent2"/>
              </a:solidFill>
            </a:endParaRPr>
          </a:p>
        </p:txBody>
      </p:sp>
      <p:sp>
        <p:nvSpPr>
          <p:cNvPr id="22" name="TextBox 21">
            <a:extLst>
              <a:ext uri="{FF2B5EF4-FFF2-40B4-BE49-F238E27FC236}">
                <a16:creationId xmlns:a16="http://schemas.microsoft.com/office/drawing/2014/main" id="{06202BC9-8A64-C168-5E42-05E03EE91CC3}"/>
              </a:ext>
            </a:extLst>
          </p:cNvPr>
          <p:cNvSpPr txBox="1"/>
          <p:nvPr/>
        </p:nvSpPr>
        <p:spPr>
          <a:xfrm>
            <a:off x="5940860" y="5707134"/>
            <a:ext cx="1538113" cy="646331"/>
          </a:xfrm>
          <a:prstGeom prst="rect">
            <a:avLst/>
          </a:prstGeom>
          <a:noFill/>
        </p:spPr>
        <p:txBody>
          <a:bodyPr wrap="none" rtlCol="0">
            <a:spAutoFit/>
          </a:bodyPr>
          <a:lstStyle/>
          <a:p>
            <a:r>
              <a:rPr lang="en-US" dirty="0"/>
              <a:t>   UV/Optical</a:t>
            </a:r>
            <a:br>
              <a:rPr lang="en-US" dirty="0"/>
            </a:br>
            <a:r>
              <a:rPr lang="en-US" dirty="0"/>
              <a:t>spectrometer</a:t>
            </a:r>
          </a:p>
        </p:txBody>
      </p:sp>
      <p:sp>
        <p:nvSpPr>
          <p:cNvPr id="24" name="TextBox 23">
            <a:extLst>
              <a:ext uri="{FF2B5EF4-FFF2-40B4-BE49-F238E27FC236}">
                <a16:creationId xmlns:a16="http://schemas.microsoft.com/office/drawing/2014/main" id="{EEE4E49F-2937-A5F4-F760-F1BA85434445}"/>
              </a:ext>
            </a:extLst>
          </p:cNvPr>
          <p:cNvSpPr txBox="1"/>
          <p:nvPr/>
        </p:nvSpPr>
        <p:spPr>
          <a:xfrm>
            <a:off x="8573077" y="3291839"/>
            <a:ext cx="1327864" cy="646331"/>
          </a:xfrm>
          <a:prstGeom prst="rect">
            <a:avLst/>
          </a:prstGeom>
          <a:noFill/>
        </p:spPr>
        <p:txBody>
          <a:bodyPr wrap="none" rtlCol="0">
            <a:spAutoFit/>
          </a:bodyPr>
          <a:lstStyle/>
          <a:p>
            <a:r>
              <a:rPr lang="en-US" dirty="0"/>
              <a:t>    spatial</a:t>
            </a:r>
            <a:br>
              <a:rPr lang="en-US" dirty="0"/>
            </a:br>
            <a:r>
              <a:rPr lang="en-US" dirty="0"/>
              <a:t>distribution</a:t>
            </a:r>
          </a:p>
        </p:txBody>
      </p:sp>
      <p:sp>
        <p:nvSpPr>
          <p:cNvPr id="25" name="Rectangle 24">
            <a:extLst>
              <a:ext uri="{FF2B5EF4-FFF2-40B4-BE49-F238E27FC236}">
                <a16:creationId xmlns:a16="http://schemas.microsoft.com/office/drawing/2014/main" id="{14F9A272-EBCA-1013-9BFD-87338B1916E2}"/>
              </a:ext>
            </a:extLst>
          </p:cNvPr>
          <p:cNvSpPr/>
          <p:nvPr/>
        </p:nvSpPr>
        <p:spPr>
          <a:xfrm>
            <a:off x="65670" y="2700605"/>
            <a:ext cx="7508148" cy="412968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a:extLst>
              <a:ext uri="{FF2B5EF4-FFF2-40B4-BE49-F238E27FC236}">
                <a16:creationId xmlns:a16="http://schemas.microsoft.com/office/drawing/2014/main" id="{3BC3D894-3571-A317-90C9-B700428B1F63}"/>
              </a:ext>
            </a:extLst>
          </p:cNvPr>
          <p:cNvSpPr/>
          <p:nvPr/>
        </p:nvSpPr>
        <p:spPr>
          <a:xfrm>
            <a:off x="7758545" y="4605604"/>
            <a:ext cx="452582" cy="22614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E4E2A76-F884-FE2C-A36E-5063211EF784}"/>
              </a:ext>
            </a:extLst>
          </p:cNvPr>
          <p:cNvSpPr txBox="1"/>
          <p:nvPr/>
        </p:nvSpPr>
        <p:spPr>
          <a:xfrm>
            <a:off x="4232529" y="4776012"/>
            <a:ext cx="1137664" cy="646331"/>
          </a:xfrm>
          <a:prstGeom prst="rect">
            <a:avLst/>
          </a:prstGeom>
          <a:noFill/>
        </p:spPr>
        <p:txBody>
          <a:bodyPr wrap="square">
            <a:spAutoFit/>
          </a:bodyPr>
          <a:lstStyle/>
          <a:p>
            <a:r>
              <a:rPr lang="en-US" dirty="0">
                <a:solidFill>
                  <a:schemeClr val="accent2"/>
                </a:solidFill>
                <a:latin typeface="Canela Text" pitchFamily="2" charset="0"/>
                <a:sym typeface="Wingdings" pitchFamily="2" charset="2"/>
              </a:rPr>
              <a:t>emission</a:t>
            </a:r>
            <a:br>
              <a:rPr lang="en-US" dirty="0">
                <a:solidFill>
                  <a:schemeClr val="accent2"/>
                </a:solidFill>
                <a:latin typeface="Canela Text" pitchFamily="2" charset="0"/>
                <a:sym typeface="Wingdings" pitchFamily="2" charset="2"/>
              </a:rPr>
            </a:br>
            <a:r>
              <a:rPr lang="en-US" dirty="0">
                <a:solidFill>
                  <a:schemeClr val="accent2"/>
                </a:solidFill>
                <a:latin typeface="Canela Text" pitchFamily="2" charset="0"/>
                <a:sym typeface="Wingdings" pitchFamily="2" charset="2"/>
              </a:rPr>
              <a:t>   lines</a:t>
            </a:r>
            <a:endParaRPr lang="en-US" dirty="0">
              <a:solidFill>
                <a:schemeClr val="accent2"/>
              </a:solidFill>
            </a:endParaRPr>
          </a:p>
        </p:txBody>
      </p:sp>
      <p:sp>
        <p:nvSpPr>
          <p:cNvPr id="3" name="Slide Number Placeholder 2">
            <a:extLst>
              <a:ext uri="{FF2B5EF4-FFF2-40B4-BE49-F238E27FC236}">
                <a16:creationId xmlns:a16="http://schemas.microsoft.com/office/drawing/2014/main" id="{11796653-23EF-7B5A-0B53-DA7319A7FC11}"/>
              </a:ext>
            </a:extLst>
          </p:cNvPr>
          <p:cNvSpPr>
            <a:spLocks noGrp="1"/>
          </p:cNvSpPr>
          <p:nvPr>
            <p:ph type="sldNum" sz="quarter" idx="12"/>
          </p:nvPr>
        </p:nvSpPr>
        <p:spPr/>
        <p:txBody>
          <a:bodyPr/>
          <a:lstStyle/>
          <a:p>
            <a:fld id="{412BC00E-BDA4-2A4E-A02D-4A352D6B8A98}" type="slidenum">
              <a:rPr lang="en-US" smtClean="0"/>
              <a:t>10</a:t>
            </a:fld>
            <a:endParaRPr lang="en-US"/>
          </a:p>
        </p:txBody>
      </p:sp>
    </p:spTree>
    <p:extLst>
      <p:ext uri="{BB962C8B-B14F-4D97-AF65-F5344CB8AC3E}">
        <p14:creationId xmlns:p14="http://schemas.microsoft.com/office/powerpoint/2010/main" val="21757187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8140</TotalTime>
  <Words>2194</Words>
  <Application>Microsoft Macintosh PowerPoint</Application>
  <PresentationFormat>Widescreen</PresentationFormat>
  <Paragraphs>226</Paragraphs>
  <Slides>25</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Aharoni</vt:lpstr>
      <vt:lpstr>Aptos</vt:lpstr>
      <vt:lpstr>Aptos Display</vt:lpstr>
      <vt:lpstr>Arial</vt:lpstr>
      <vt:lpstr>Cambria Math</vt:lpstr>
      <vt:lpstr>Canela</vt:lpstr>
      <vt:lpstr>Canela Text</vt:lpstr>
      <vt:lpstr>Wingdings</vt:lpstr>
      <vt:lpstr>Office Theme</vt:lpstr>
      <vt:lpstr>PowerPoint Presentation</vt:lpstr>
      <vt:lpstr>Anatomy of Active Galactic Nuclei</vt:lpstr>
      <vt:lpstr>Anatomy of Active Galactic Nuclei</vt:lpstr>
      <vt:lpstr>PowerPoint Presentation</vt:lpstr>
      <vt:lpstr>PowerPoint Presentation</vt:lpstr>
      <vt:lpstr>PowerPoint Presentation</vt:lpstr>
      <vt:lpstr>PowerPoint Presentation</vt:lpstr>
      <vt:lpstr>PowerPoint Presentation</vt:lpstr>
      <vt:lpstr>Reverberation Mapping – analogy </vt:lpstr>
      <vt:lpstr>Photoionization model</vt:lpstr>
      <vt:lpstr>Photoionization model</vt:lpstr>
      <vt:lpstr>Photoionization model</vt:lpstr>
      <vt:lpstr>Photoionization model</vt:lpstr>
      <vt:lpstr>Photoionization model</vt:lpstr>
      <vt:lpstr>Photoionization model</vt:lpstr>
      <vt:lpstr>Photoionization model</vt:lpstr>
      <vt:lpstr>Geometrical model</vt:lpstr>
      <vt:lpstr>Geometrical model</vt:lpstr>
      <vt:lpstr>Geometrical (inverse) model</vt:lpstr>
      <vt:lpstr>PowerPoint Presentation</vt:lpstr>
      <vt:lpstr>PowerPoint Presentation</vt:lpstr>
      <vt:lpstr>Physical state of the BLR</vt:lpstr>
      <vt:lpstr>Physical state of the BLR</vt:lpstr>
      <vt:lpstr>Conclusions and outlook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Vito Tuhtan</dc:creator>
  <cp:lastModifiedBy>Vito Tuhtan</cp:lastModifiedBy>
  <cp:revision>5</cp:revision>
  <dcterms:created xsi:type="dcterms:W3CDTF">2026-05-19T08:42:40Z</dcterms:created>
  <dcterms:modified xsi:type="dcterms:W3CDTF">2026-05-26T23:05:56Z</dcterms:modified>
</cp:coreProperties>
</file>