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48" r:id="rId1"/>
  </p:sldMasterIdLst>
  <p:notesMasterIdLst>
    <p:notesMasterId r:id="rId32"/>
  </p:notesMasterIdLst>
  <p:sldIdLst>
    <p:sldId id="466" r:id="rId2"/>
    <p:sldId id="509" r:id="rId3"/>
    <p:sldId id="512" r:id="rId4"/>
    <p:sldId id="513" r:id="rId5"/>
    <p:sldId id="488" r:id="rId6"/>
    <p:sldId id="526" r:id="rId7"/>
    <p:sldId id="514" r:id="rId8"/>
    <p:sldId id="515" r:id="rId9"/>
    <p:sldId id="516" r:id="rId10"/>
    <p:sldId id="533" r:id="rId11"/>
    <p:sldId id="517" r:id="rId12"/>
    <p:sldId id="532" r:id="rId13"/>
    <p:sldId id="475" r:id="rId14"/>
    <p:sldId id="518" r:id="rId15"/>
    <p:sldId id="519" r:id="rId16"/>
    <p:sldId id="520" r:id="rId17"/>
    <p:sldId id="521" r:id="rId18"/>
    <p:sldId id="522" r:id="rId19"/>
    <p:sldId id="531" r:id="rId20"/>
    <p:sldId id="527" r:id="rId21"/>
    <p:sldId id="487" r:id="rId22"/>
    <p:sldId id="506" r:id="rId23"/>
    <p:sldId id="494" r:id="rId24"/>
    <p:sldId id="495" r:id="rId25"/>
    <p:sldId id="500" r:id="rId26"/>
    <p:sldId id="501" r:id="rId27"/>
    <p:sldId id="502" r:id="rId28"/>
    <p:sldId id="503" r:id="rId29"/>
    <p:sldId id="530" r:id="rId30"/>
    <p:sldId id="504"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11725"/>
    <a:srgbClr val="A21728"/>
    <a:srgbClr val="B216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02"/>
    <p:restoredTop sz="91528"/>
  </p:normalViewPr>
  <p:slideViewPr>
    <p:cSldViewPr snapToGrid="0">
      <p:cViewPr varScale="1">
        <p:scale>
          <a:sx n="94" d="100"/>
          <a:sy n="94" d="100"/>
        </p:scale>
        <p:origin x="664"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DD3D18-B4BD-BA4C-8A03-39AE0B9488C1}" type="datetimeFigureOut">
              <a:rPr lang="en-US" smtClean="0"/>
              <a:t>5/27/26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13A5B3-FF8A-BA41-AE59-DC5639FAEFB1}" type="slidenum">
              <a:rPr lang="en-US" smtClean="0"/>
              <a:t>‹#›</a:t>
            </a:fld>
            <a:endParaRPr lang="en-US"/>
          </a:p>
        </p:txBody>
      </p:sp>
    </p:spTree>
    <p:extLst>
      <p:ext uri="{BB962C8B-B14F-4D97-AF65-F5344CB8AC3E}">
        <p14:creationId xmlns:p14="http://schemas.microsoft.com/office/powerpoint/2010/main" val="3330926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Check out Marianne’s poster on Mrk 590</a:t>
            </a:r>
          </a:p>
        </p:txBody>
      </p:sp>
      <p:sp>
        <p:nvSpPr>
          <p:cNvPr id="4" name="Slide Number Placeholder 3"/>
          <p:cNvSpPr>
            <a:spLocks noGrp="1"/>
          </p:cNvSpPr>
          <p:nvPr>
            <p:ph type="sldNum" sz="quarter" idx="5"/>
          </p:nvPr>
        </p:nvSpPr>
        <p:spPr/>
        <p:txBody>
          <a:bodyPr/>
          <a:lstStyle/>
          <a:p>
            <a:fld id="{1813A5B3-FF8A-BA41-AE59-DC5639FAEFB1}" type="slidenum">
              <a:rPr lang="en-US" smtClean="0"/>
              <a:t>0</a:t>
            </a:fld>
            <a:endParaRPr lang="en-US"/>
          </a:p>
        </p:txBody>
      </p:sp>
    </p:spTree>
    <p:extLst>
      <p:ext uri="{BB962C8B-B14F-4D97-AF65-F5344CB8AC3E}">
        <p14:creationId xmlns:p14="http://schemas.microsoft.com/office/powerpoint/2010/main" val="6099390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561D4D-F77E-2C04-66F7-2C17301D37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1B5B3CD-AAC7-4E42-B5A2-BE22F81E85D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02BEC01-A6AE-9F9E-84BF-7F104458EACD}"/>
              </a:ext>
            </a:extLst>
          </p:cNvPr>
          <p:cNvSpPr>
            <a:spLocks noGrp="1"/>
          </p:cNvSpPr>
          <p:nvPr>
            <p:ph type="body" idx="1"/>
          </p:nvPr>
        </p:nvSpPr>
        <p:spPr/>
        <p:txBody>
          <a:bodyPr/>
          <a:lstStyle/>
          <a:p>
            <a:r>
              <a:rPr lang="en-US" dirty="0"/>
              <a:t>Cadence ~7 weeks; covers the entire re-brightening and flaring phase</a:t>
            </a:r>
          </a:p>
          <a:p>
            <a:endParaRPr lang="en-US" dirty="0"/>
          </a:p>
          <a:p>
            <a:r>
              <a:rPr lang="en-US" dirty="0"/>
              <a:t>Although we have observed this unusual repeated flaring in the X-rays and UV, we see no correlated variability, at least at the eye-test level, in the radio.</a:t>
            </a:r>
          </a:p>
          <a:p>
            <a:endParaRPr lang="en-US" dirty="0"/>
          </a:p>
          <a:p>
            <a:r>
              <a:rPr lang="en-US" dirty="0"/>
              <a:t>Interesting, Mrk 590 seems to only be “burping”. No significant (&gt;3-sigma), sustained flux variability, and the core remains more or less flat over this entire period.</a:t>
            </a:r>
          </a:p>
        </p:txBody>
      </p:sp>
      <p:sp>
        <p:nvSpPr>
          <p:cNvPr id="4" name="Slide Number Placeholder 3">
            <a:extLst>
              <a:ext uri="{FF2B5EF4-FFF2-40B4-BE49-F238E27FC236}">
                <a16:creationId xmlns:a16="http://schemas.microsoft.com/office/drawing/2014/main" id="{65206269-302A-CA8A-1F8C-F3301F3BBA8B}"/>
              </a:ext>
            </a:extLst>
          </p:cNvPr>
          <p:cNvSpPr>
            <a:spLocks noGrp="1"/>
          </p:cNvSpPr>
          <p:nvPr>
            <p:ph type="sldNum" sz="quarter" idx="5"/>
          </p:nvPr>
        </p:nvSpPr>
        <p:spPr/>
        <p:txBody>
          <a:bodyPr/>
          <a:lstStyle/>
          <a:p>
            <a:fld id="{1813A5B3-FF8A-BA41-AE59-DC5639FAEFB1}" type="slidenum">
              <a:rPr lang="en-US" smtClean="0"/>
              <a:t>9</a:t>
            </a:fld>
            <a:endParaRPr lang="en-US"/>
          </a:p>
        </p:txBody>
      </p:sp>
    </p:spTree>
    <p:extLst>
      <p:ext uri="{BB962C8B-B14F-4D97-AF65-F5344CB8AC3E}">
        <p14:creationId xmlns:p14="http://schemas.microsoft.com/office/powerpoint/2010/main" val="1799439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218E3B-657A-C806-E8F3-93CD094FF8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6CE1DA0-4261-9987-3DB8-592EAB8758D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24768DF-F2E5-3B1D-7BD8-9B88573C6BF8}"/>
              </a:ext>
            </a:extLst>
          </p:cNvPr>
          <p:cNvSpPr>
            <a:spLocks noGrp="1"/>
          </p:cNvSpPr>
          <p:nvPr>
            <p:ph type="body" idx="1"/>
          </p:nvPr>
        </p:nvSpPr>
        <p:spPr/>
        <p:txBody>
          <a:bodyPr/>
          <a:lstStyle/>
          <a:p>
            <a:r>
              <a:rPr lang="en-US" dirty="0"/>
              <a:t>The spectra reinforce the ”</a:t>
            </a:r>
            <a:r>
              <a:rPr lang="en-US" dirty="0" err="1"/>
              <a:t>burpiness</a:t>
            </a:r>
            <a:r>
              <a:rPr lang="en-US" dirty="0"/>
              <a:t>” of Mrk 590, though some epochs show clear high-to-low frequency evolution.</a:t>
            </a:r>
          </a:p>
          <a:p>
            <a:endParaRPr lang="en-US" dirty="0"/>
          </a:p>
          <a:p>
            <a:r>
              <a:rPr lang="en-US" dirty="0"/>
              <a:t>Radio color-color diagram essentially confirms this: a few rising and peaked spectra, though there is no clear temporal evolution. Almost all spectra are classified as flat</a:t>
            </a:r>
          </a:p>
          <a:p>
            <a:endParaRPr lang="en-US" dirty="0"/>
          </a:p>
          <a:p>
            <a:r>
              <a:rPr lang="en-US" dirty="0"/>
              <a:t>… does not appear to drive significant radio variability, unlike the suggestive evidence of such in both 1ES and Mrk 1018</a:t>
            </a:r>
          </a:p>
        </p:txBody>
      </p:sp>
      <p:sp>
        <p:nvSpPr>
          <p:cNvPr id="4" name="Slide Number Placeholder 3">
            <a:extLst>
              <a:ext uri="{FF2B5EF4-FFF2-40B4-BE49-F238E27FC236}">
                <a16:creationId xmlns:a16="http://schemas.microsoft.com/office/drawing/2014/main" id="{8FD64BE7-983B-1139-72E3-D710DC45A71B}"/>
              </a:ext>
            </a:extLst>
          </p:cNvPr>
          <p:cNvSpPr>
            <a:spLocks noGrp="1"/>
          </p:cNvSpPr>
          <p:nvPr>
            <p:ph type="sldNum" sz="quarter" idx="5"/>
          </p:nvPr>
        </p:nvSpPr>
        <p:spPr/>
        <p:txBody>
          <a:bodyPr/>
          <a:lstStyle/>
          <a:p>
            <a:fld id="{1813A5B3-FF8A-BA41-AE59-DC5639FAEFB1}" type="slidenum">
              <a:rPr lang="en-US" smtClean="0"/>
              <a:t>10</a:t>
            </a:fld>
            <a:endParaRPr lang="en-US"/>
          </a:p>
        </p:txBody>
      </p:sp>
    </p:spTree>
    <p:extLst>
      <p:ext uri="{BB962C8B-B14F-4D97-AF65-F5344CB8AC3E}">
        <p14:creationId xmlns:p14="http://schemas.microsoft.com/office/powerpoint/2010/main" val="739927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F96697-43A8-97B1-A017-ED0B529A56F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BED031-2114-BFB9-7D43-C9444C7A958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7D945AF-341B-3D40-1671-DD9B6579864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1ES 1927, Mrk 590 and Mrk 1018 demonstrate a complex scenario in which different CL mechanisms, at the accretion disk scale, have varying degrees of impact on the large-scale radio emission far from the accretion disk.</a:t>
            </a:r>
          </a:p>
          <a:p>
            <a:endParaRPr lang="en-US" dirty="0"/>
          </a:p>
        </p:txBody>
      </p:sp>
      <p:sp>
        <p:nvSpPr>
          <p:cNvPr id="4" name="Slide Number Placeholder 3">
            <a:extLst>
              <a:ext uri="{FF2B5EF4-FFF2-40B4-BE49-F238E27FC236}">
                <a16:creationId xmlns:a16="http://schemas.microsoft.com/office/drawing/2014/main" id="{640D661A-C5C2-5BAA-595F-81DA7A67F169}"/>
              </a:ext>
            </a:extLst>
          </p:cNvPr>
          <p:cNvSpPr>
            <a:spLocks noGrp="1"/>
          </p:cNvSpPr>
          <p:nvPr>
            <p:ph type="sldNum" sz="quarter" idx="5"/>
          </p:nvPr>
        </p:nvSpPr>
        <p:spPr/>
        <p:txBody>
          <a:bodyPr/>
          <a:lstStyle/>
          <a:p>
            <a:fld id="{1813A5B3-FF8A-BA41-AE59-DC5639FAEFB1}" type="slidenum">
              <a:rPr lang="en-US" smtClean="0"/>
              <a:t>11</a:t>
            </a:fld>
            <a:endParaRPr lang="en-US"/>
          </a:p>
        </p:txBody>
      </p:sp>
    </p:spTree>
    <p:extLst>
      <p:ext uri="{BB962C8B-B14F-4D97-AF65-F5344CB8AC3E}">
        <p14:creationId xmlns:p14="http://schemas.microsoft.com/office/powerpoint/2010/main" val="24418484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95DDF0-D9DB-4441-9808-EEB9B4830B7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320C6D1-86F5-27DA-0EEC-7F45DACC2E8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6D0B9C1-03C1-1555-DEA0-74EB7BE7269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0A68E13-3CAB-A2A1-FA67-8955C9A2FF6D}"/>
              </a:ext>
            </a:extLst>
          </p:cNvPr>
          <p:cNvSpPr>
            <a:spLocks noGrp="1"/>
          </p:cNvSpPr>
          <p:nvPr>
            <p:ph type="sldNum" sz="quarter" idx="5"/>
          </p:nvPr>
        </p:nvSpPr>
        <p:spPr/>
        <p:txBody>
          <a:bodyPr/>
          <a:lstStyle/>
          <a:p>
            <a:fld id="{1813A5B3-FF8A-BA41-AE59-DC5639FAEFB1}" type="slidenum">
              <a:rPr lang="en-US" smtClean="0"/>
              <a:t>12</a:t>
            </a:fld>
            <a:endParaRPr lang="en-US"/>
          </a:p>
        </p:txBody>
      </p:sp>
    </p:spTree>
    <p:extLst>
      <p:ext uri="{BB962C8B-B14F-4D97-AF65-F5344CB8AC3E}">
        <p14:creationId xmlns:p14="http://schemas.microsoft.com/office/powerpoint/2010/main" val="25005837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7F1DB4-E940-F5F5-D9D5-0AF0349ED0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7A081E-ED00-D9E1-1BC8-55FF1202C0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41C5B70-9787-55F4-F28C-C1D8F3C04742}"/>
              </a:ext>
            </a:extLst>
          </p:cNvPr>
          <p:cNvSpPr>
            <a:spLocks noGrp="1"/>
          </p:cNvSpPr>
          <p:nvPr>
            <p:ph type="body" idx="1"/>
          </p:nvPr>
        </p:nvSpPr>
        <p:spPr/>
        <p:txBody>
          <a:bodyPr/>
          <a:lstStyle/>
          <a:p>
            <a:r>
              <a:rPr lang="en-US" dirty="0"/>
              <a:t>All AGN have narrow lines – but not all have broad lines</a:t>
            </a:r>
          </a:p>
          <a:p>
            <a:r>
              <a:rPr lang="en-US" dirty="0"/>
              <a:t>Is this an observational or astrophysical phenomenon? E.g., is this purely a function of viewing angle or is something source-intrinsic happening?</a:t>
            </a:r>
          </a:p>
          <a:p>
            <a:endParaRPr lang="en-US" dirty="0"/>
          </a:p>
        </p:txBody>
      </p:sp>
      <p:sp>
        <p:nvSpPr>
          <p:cNvPr id="4" name="Slide Number Placeholder 3">
            <a:extLst>
              <a:ext uri="{FF2B5EF4-FFF2-40B4-BE49-F238E27FC236}">
                <a16:creationId xmlns:a16="http://schemas.microsoft.com/office/drawing/2014/main" id="{32E3AE98-561C-29C2-F992-8F3BAEAF0829}"/>
              </a:ext>
            </a:extLst>
          </p:cNvPr>
          <p:cNvSpPr>
            <a:spLocks noGrp="1"/>
          </p:cNvSpPr>
          <p:nvPr>
            <p:ph type="sldNum" sz="quarter" idx="5"/>
          </p:nvPr>
        </p:nvSpPr>
        <p:spPr/>
        <p:txBody>
          <a:bodyPr/>
          <a:lstStyle/>
          <a:p>
            <a:fld id="{1813A5B3-FF8A-BA41-AE59-DC5639FAEFB1}" type="slidenum">
              <a:rPr lang="en-US" smtClean="0"/>
              <a:t>13</a:t>
            </a:fld>
            <a:endParaRPr lang="en-US"/>
          </a:p>
        </p:txBody>
      </p:sp>
    </p:spTree>
    <p:extLst>
      <p:ext uri="{BB962C8B-B14F-4D97-AF65-F5344CB8AC3E}">
        <p14:creationId xmlns:p14="http://schemas.microsoft.com/office/powerpoint/2010/main" val="39601833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ABC674-BF7B-F426-2931-6A66B7B61FC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DA8B272-A60B-16C2-5B24-B633F8A7556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E23616F-32E0-FE94-5504-1D814B60F19B}"/>
              </a:ext>
            </a:extLst>
          </p:cNvPr>
          <p:cNvSpPr>
            <a:spLocks noGrp="1"/>
          </p:cNvSpPr>
          <p:nvPr>
            <p:ph type="body" idx="1"/>
          </p:nvPr>
        </p:nvSpPr>
        <p:spPr/>
        <p:txBody>
          <a:bodyPr/>
          <a:lstStyle/>
          <a:p>
            <a:r>
              <a:rPr lang="en-US" dirty="0"/>
              <a:t>All AGN have narrow lines – but not all have broad lines</a:t>
            </a:r>
          </a:p>
          <a:p>
            <a:r>
              <a:rPr lang="en-US" dirty="0"/>
              <a:t>Is this an observational or astrophysical phenomenon? E.g., is this purely a function of viewing angle or is something source-intrinsic happening?</a:t>
            </a:r>
          </a:p>
          <a:p>
            <a:endParaRPr lang="en-US" dirty="0"/>
          </a:p>
        </p:txBody>
      </p:sp>
      <p:sp>
        <p:nvSpPr>
          <p:cNvPr id="4" name="Slide Number Placeholder 3">
            <a:extLst>
              <a:ext uri="{FF2B5EF4-FFF2-40B4-BE49-F238E27FC236}">
                <a16:creationId xmlns:a16="http://schemas.microsoft.com/office/drawing/2014/main" id="{F8ABE5DA-745F-E029-0FB1-010E46837709}"/>
              </a:ext>
            </a:extLst>
          </p:cNvPr>
          <p:cNvSpPr>
            <a:spLocks noGrp="1"/>
          </p:cNvSpPr>
          <p:nvPr>
            <p:ph type="sldNum" sz="quarter" idx="5"/>
          </p:nvPr>
        </p:nvSpPr>
        <p:spPr/>
        <p:txBody>
          <a:bodyPr/>
          <a:lstStyle/>
          <a:p>
            <a:fld id="{1813A5B3-FF8A-BA41-AE59-DC5639FAEFB1}" type="slidenum">
              <a:rPr lang="en-US" smtClean="0"/>
              <a:t>14</a:t>
            </a:fld>
            <a:endParaRPr lang="en-US"/>
          </a:p>
        </p:txBody>
      </p:sp>
    </p:spTree>
    <p:extLst>
      <p:ext uri="{BB962C8B-B14F-4D97-AF65-F5344CB8AC3E}">
        <p14:creationId xmlns:p14="http://schemas.microsoft.com/office/powerpoint/2010/main" val="2111266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9ACFA0-270B-5566-536D-609F96BDD5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5C3BB7B-8187-051A-1A51-F5470246DD7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19A12AF-38A4-EC80-1696-3994764D6D8C}"/>
              </a:ext>
            </a:extLst>
          </p:cNvPr>
          <p:cNvSpPr>
            <a:spLocks noGrp="1"/>
          </p:cNvSpPr>
          <p:nvPr>
            <p:ph type="body" idx="1"/>
          </p:nvPr>
        </p:nvSpPr>
        <p:spPr/>
        <p:txBody>
          <a:bodyPr/>
          <a:lstStyle/>
          <a:p>
            <a:r>
              <a:rPr lang="en-US" dirty="0"/>
              <a:t>All AGN have narrow lines – but not all have broad lines</a:t>
            </a:r>
          </a:p>
          <a:p>
            <a:r>
              <a:rPr lang="en-US" dirty="0"/>
              <a:t>Is this an observational or astrophysical phenomenon? E.g., is this purely a function of viewing angle or is something source-intrinsic happening?</a:t>
            </a:r>
          </a:p>
          <a:p>
            <a:endParaRPr lang="en-US" dirty="0"/>
          </a:p>
        </p:txBody>
      </p:sp>
      <p:sp>
        <p:nvSpPr>
          <p:cNvPr id="4" name="Slide Number Placeholder 3">
            <a:extLst>
              <a:ext uri="{FF2B5EF4-FFF2-40B4-BE49-F238E27FC236}">
                <a16:creationId xmlns:a16="http://schemas.microsoft.com/office/drawing/2014/main" id="{A8324EB1-EF24-7A3F-FC69-69EF54E3FC34}"/>
              </a:ext>
            </a:extLst>
          </p:cNvPr>
          <p:cNvSpPr>
            <a:spLocks noGrp="1"/>
          </p:cNvSpPr>
          <p:nvPr>
            <p:ph type="sldNum" sz="quarter" idx="5"/>
          </p:nvPr>
        </p:nvSpPr>
        <p:spPr/>
        <p:txBody>
          <a:bodyPr/>
          <a:lstStyle/>
          <a:p>
            <a:fld id="{1813A5B3-FF8A-BA41-AE59-DC5639FAEFB1}" type="slidenum">
              <a:rPr lang="en-US" smtClean="0"/>
              <a:t>15</a:t>
            </a:fld>
            <a:endParaRPr lang="en-US"/>
          </a:p>
        </p:txBody>
      </p:sp>
    </p:spTree>
    <p:extLst>
      <p:ext uri="{BB962C8B-B14F-4D97-AF65-F5344CB8AC3E}">
        <p14:creationId xmlns:p14="http://schemas.microsoft.com/office/powerpoint/2010/main" val="3395466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8BB944-F47E-E768-494C-17276A9A8F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34D9AE-1C38-2383-8102-E0D0CA0786B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DE4E15E-ED48-6903-B576-981EB54D9A79}"/>
              </a:ext>
            </a:extLst>
          </p:cNvPr>
          <p:cNvSpPr>
            <a:spLocks noGrp="1"/>
          </p:cNvSpPr>
          <p:nvPr>
            <p:ph type="body" idx="1"/>
          </p:nvPr>
        </p:nvSpPr>
        <p:spPr/>
        <p:txBody>
          <a:bodyPr/>
          <a:lstStyle/>
          <a:p>
            <a:r>
              <a:rPr lang="en-US" dirty="0"/>
              <a:t>All AGN have narrow lines – but not all have broad lines</a:t>
            </a:r>
          </a:p>
          <a:p>
            <a:r>
              <a:rPr lang="en-US" dirty="0"/>
              <a:t>Is this an observational or astrophysical phenomenon? E.g., is this purely a function of viewing angle or is something source-intrinsic happening?</a:t>
            </a:r>
          </a:p>
          <a:p>
            <a:endParaRPr lang="en-US" dirty="0"/>
          </a:p>
        </p:txBody>
      </p:sp>
      <p:sp>
        <p:nvSpPr>
          <p:cNvPr id="4" name="Slide Number Placeholder 3">
            <a:extLst>
              <a:ext uri="{FF2B5EF4-FFF2-40B4-BE49-F238E27FC236}">
                <a16:creationId xmlns:a16="http://schemas.microsoft.com/office/drawing/2014/main" id="{03DF28FB-8515-482F-CE89-C94AC9390A15}"/>
              </a:ext>
            </a:extLst>
          </p:cNvPr>
          <p:cNvSpPr>
            <a:spLocks noGrp="1"/>
          </p:cNvSpPr>
          <p:nvPr>
            <p:ph type="sldNum" sz="quarter" idx="5"/>
          </p:nvPr>
        </p:nvSpPr>
        <p:spPr/>
        <p:txBody>
          <a:bodyPr/>
          <a:lstStyle/>
          <a:p>
            <a:fld id="{1813A5B3-FF8A-BA41-AE59-DC5639FAEFB1}" type="slidenum">
              <a:rPr lang="en-US" smtClean="0"/>
              <a:t>16</a:t>
            </a:fld>
            <a:endParaRPr lang="en-US"/>
          </a:p>
        </p:txBody>
      </p:sp>
    </p:spTree>
    <p:extLst>
      <p:ext uri="{BB962C8B-B14F-4D97-AF65-F5344CB8AC3E}">
        <p14:creationId xmlns:p14="http://schemas.microsoft.com/office/powerpoint/2010/main" val="16760892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DDB9C6-40C5-7517-091E-57DC0B283A5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FE8D94C-455F-AFFB-960A-6C30AD311EF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2DB9A5E-83A9-4F21-A2EE-2CE9234B080E}"/>
              </a:ext>
            </a:extLst>
          </p:cNvPr>
          <p:cNvSpPr>
            <a:spLocks noGrp="1"/>
          </p:cNvSpPr>
          <p:nvPr>
            <p:ph type="body" idx="1"/>
          </p:nvPr>
        </p:nvSpPr>
        <p:spPr/>
        <p:txBody>
          <a:bodyPr/>
          <a:lstStyle/>
          <a:p>
            <a:r>
              <a:rPr lang="en-US" dirty="0"/>
              <a:t>All AGN have narrow lines – but not all have broad lines</a:t>
            </a:r>
          </a:p>
          <a:p>
            <a:r>
              <a:rPr lang="en-US" dirty="0"/>
              <a:t>Is this an observational or astrophysical phenomenon? E.g., is this purely a function of viewing angle or is something source-intrinsic happening?</a:t>
            </a:r>
          </a:p>
          <a:p>
            <a:endParaRPr lang="en-US" dirty="0"/>
          </a:p>
        </p:txBody>
      </p:sp>
      <p:sp>
        <p:nvSpPr>
          <p:cNvPr id="4" name="Slide Number Placeholder 3">
            <a:extLst>
              <a:ext uri="{FF2B5EF4-FFF2-40B4-BE49-F238E27FC236}">
                <a16:creationId xmlns:a16="http://schemas.microsoft.com/office/drawing/2014/main" id="{0F51ABD0-F63D-A5B5-3DC7-326703E2658D}"/>
              </a:ext>
            </a:extLst>
          </p:cNvPr>
          <p:cNvSpPr>
            <a:spLocks noGrp="1"/>
          </p:cNvSpPr>
          <p:nvPr>
            <p:ph type="sldNum" sz="quarter" idx="5"/>
          </p:nvPr>
        </p:nvSpPr>
        <p:spPr/>
        <p:txBody>
          <a:bodyPr/>
          <a:lstStyle/>
          <a:p>
            <a:fld id="{1813A5B3-FF8A-BA41-AE59-DC5639FAEFB1}" type="slidenum">
              <a:rPr lang="en-US" smtClean="0"/>
              <a:t>17</a:t>
            </a:fld>
            <a:endParaRPr lang="en-US"/>
          </a:p>
        </p:txBody>
      </p:sp>
    </p:spTree>
    <p:extLst>
      <p:ext uri="{BB962C8B-B14F-4D97-AF65-F5344CB8AC3E}">
        <p14:creationId xmlns:p14="http://schemas.microsoft.com/office/powerpoint/2010/main" val="8352870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828211-82A2-C548-F646-54ADD798A1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B22E14-B656-B1A3-4DC9-EA2212F7DC9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EDCA4A3-DBD4-F21F-6963-66F1737C540C}"/>
              </a:ext>
            </a:extLst>
          </p:cNvPr>
          <p:cNvSpPr>
            <a:spLocks noGrp="1"/>
          </p:cNvSpPr>
          <p:nvPr>
            <p:ph type="body" idx="1"/>
          </p:nvPr>
        </p:nvSpPr>
        <p:spPr/>
        <p:txBody>
          <a:bodyPr/>
          <a:lstStyle/>
          <a:p>
            <a:r>
              <a:rPr lang="en-US" dirty="0"/>
              <a:t>"Program-integrated" L-band images from 5 of our completed VLBA programs. Note the persistent feature to the northeast. PA is consistent with the EVN image of Yang+(21).</a:t>
            </a:r>
          </a:p>
          <a:p>
            <a:endParaRPr lang="en-US" dirty="0"/>
          </a:p>
          <a:p>
            <a:r>
              <a:rPr lang="en-US" dirty="0"/>
              <a:t>Evidence for newly ejected components is tenuous at best, but still more work to do. Still working towards discerning between an outflow (seen in the emission lines) or a jet</a:t>
            </a:r>
          </a:p>
          <a:p>
            <a:endParaRPr lang="en-US" dirty="0"/>
          </a:p>
          <a:p>
            <a:r>
              <a:rPr lang="en-US" dirty="0"/>
              <a:t>… honestly the more I look at this the more convinced I am that it’s a jet</a:t>
            </a:r>
          </a:p>
        </p:txBody>
      </p:sp>
      <p:sp>
        <p:nvSpPr>
          <p:cNvPr id="4" name="Slide Number Placeholder 3">
            <a:extLst>
              <a:ext uri="{FF2B5EF4-FFF2-40B4-BE49-F238E27FC236}">
                <a16:creationId xmlns:a16="http://schemas.microsoft.com/office/drawing/2014/main" id="{1FD98808-3BB0-F6AA-D1D5-3B384C3E8F7D}"/>
              </a:ext>
            </a:extLst>
          </p:cNvPr>
          <p:cNvSpPr>
            <a:spLocks noGrp="1"/>
          </p:cNvSpPr>
          <p:nvPr>
            <p:ph type="sldNum" sz="quarter" idx="5"/>
          </p:nvPr>
        </p:nvSpPr>
        <p:spPr/>
        <p:txBody>
          <a:bodyPr/>
          <a:lstStyle/>
          <a:p>
            <a:fld id="{1813A5B3-FF8A-BA41-AE59-DC5639FAEFB1}" type="slidenum">
              <a:rPr lang="en-US" smtClean="0"/>
              <a:t>18</a:t>
            </a:fld>
            <a:endParaRPr lang="en-US"/>
          </a:p>
        </p:txBody>
      </p:sp>
    </p:spTree>
    <p:extLst>
      <p:ext uri="{BB962C8B-B14F-4D97-AF65-F5344CB8AC3E}">
        <p14:creationId xmlns:p14="http://schemas.microsoft.com/office/powerpoint/2010/main" val="31517399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93E6C9-B202-084E-BE38-C78F55102E8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BBD76FF-9AB3-0DD8-D6A6-A04C328394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EFF311F-61F5-B3E8-36CA-CA21BBCA501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icrosoft New Tai Lue" panose="020B0502040204020203" pitchFamily="34" charset="0"/>
                <a:cs typeface="Microsoft New Tai Lue" panose="020B0502040204020203" pitchFamily="34" charset="0"/>
              </a:rPr>
              <a:t>Variability over years. Not expected when scaling XRB timescales (should be over 10^6 years)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Microsoft New Tai Lue" panose="020B0502040204020203" pitchFamily="34" charset="0"/>
              <a:cs typeface="Microsoft New Tai Lue"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icrosoft New Tai Lue" panose="020B0502040204020203" pitchFamily="34" charset="0"/>
                <a:cs typeface="Microsoft New Tai Lue" panose="020B0502040204020203" pitchFamily="34" charset="0"/>
              </a:rPr>
              <a:t>Rapid, dramatic variability on years-long timescales, even shorter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Microsoft New Tai Lue" panose="020B0502040204020203" pitchFamily="34" charset="0"/>
              <a:cs typeface="Microsoft New Tai Lue"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icrosoft New Tai Lue" panose="020B0502040204020203" pitchFamily="34" charset="0"/>
                <a:cs typeface="Microsoft New Tai Lue" panose="020B0502040204020203" pitchFamily="34" charset="0"/>
              </a:rPr>
              <a:t>Talking about changing-state</a:t>
            </a:r>
          </a:p>
        </p:txBody>
      </p:sp>
      <p:sp>
        <p:nvSpPr>
          <p:cNvPr id="4" name="Slide Number Placeholder 3">
            <a:extLst>
              <a:ext uri="{FF2B5EF4-FFF2-40B4-BE49-F238E27FC236}">
                <a16:creationId xmlns:a16="http://schemas.microsoft.com/office/drawing/2014/main" id="{0A61D30E-D6AB-B15F-28C8-DC8E8D25BDA5}"/>
              </a:ext>
            </a:extLst>
          </p:cNvPr>
          <p:cNvSpPr>
            <a:spLocks noGrp="1"/>
          </p:cNvSpPr>
          <p:nvPr>
            <p:ph type="sldNum" sz="quarter" idx="5"/>
          </p:nvPr>
        </p:nvSpPr>
        <p:spPr/>
        <p:txBody>
          <a:bodyPr/>
          <a:lstStyle/>
          <a:p>
            <a:fld id="{1813A5B3-FF8A-BA41-AE59-DC5639FAEFB1}" type="slidenum">
              <a:rPr lang="en-US" smtClean="0"/>
              <a:t>1</a:t>
            </a:fld>
            <a:endParaRPr lang="en-US"/>
          </a:p>
        </p:txBody>
      </p:sp>
    </p:spTree>
    <p:extLst>
      <p:ext uri="{BB962C8B-B14F-4D97-AF65-F5344CB8AC3E}">
        <p14:creationId xmlns:p14="http://schemas.microsoft.com/office/powerpoint/2010/main" val="14150370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401F93-C7DC-E796-68CB-340F78D13D6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B2C1BA-DA02-28EE-192C-43236B9B43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DD18F6C-582C-60D4-0C9E-CED2A6856B8E}"/>
              </a:ext>
            </a:extLst>
          </p:cNvPr>
          <p:cNvSpPr>
            <a:spLocks noGrp="1"/>
          </p:cNvSpPr>
          <p:nvPr>
            <p:ph type="body" idx="1"/>
          </p:nvPr>
        </p:nvSpPr>
        <p:spPr/>
        <p:txBody>
          <a:bodyPr/>
          <a:lstStyle/>
          <a:p>
            <a:r>
              <a:rPr lang="en-US" dirty="0"/>
              <a:t>All AGN have narrow lines – but not all have broad lines</a:t>
            </a:r>
          </a:p>
          <a:p>
            <a:r>
              <a:rPr lang="en-US" dirty="0"/>
              <a:t>Is this an observational or astrophysical phenomenon? E.g., is this purely a function of viewing angle or is something source-intrinsic happening?</a:t>
            </a:r>
          </a:p>
          <a:p>
            <a:endParaRPr lang="en-US" dirty="0"/>
          </a:p>
        </p:txBody>
      </p:sp>
      <p:sp>
        <p:nvSpPr>
          <p:cNvPr id="4" name="Slide Number Placeholder 3">
            <a:extLst>
              <a:ext uri="{FF2B5EF4-FFF2-40B4-BE49-F238E27FC236}">
                <a16:creationId xmlns:a16="http://schemas.microsoft.com/office/drawing/2014/main" id="{23ACFB39-45E4-D12F-266E-C632A1762818}"/>
              </a:ext>
            </a:extLst>
          </p:cNvPr>
          <p:cNvSpPr>
            <a:spLocks noGrp="1"/>
          </p:cNvSpPr>
          <p:nvPr>
            <p:ph type="sldNum" sz="quarter" idx="5"/>
          </p:nvPr>
        </p:nvSpPr>
        <p:spPr/>
        <p:txBody>
          <a:bodyPr/>
          <a:lstStyle/>
          <a:p>
            <a:fld id="{1813A5B3-FF8A-BA41-AE59-DC5639FAEFB1}" type="slidenum">
              <a:rPr lang="en-US" smtClean="0"/>
              <a:t>19</a:t>
            </a:fld>
            <a:endParaRPr lang="en-US"/>
          </a:p>
        </p:txBody>
      </p:sp>
    </p:spTree>
    <p:extLst>
      <p:ext uri="{BB962C8B-B14F-4D97-AF65-F5344CB8AC3E}">
        <p14:creationId xmlns:p14="http://schemas.microsoft.com/office/powerpoint/2010/main" val="22654036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582D85-32B5-4CDD-0BF7-57F56187FED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22BB8D9-2B49-6358-2391-34612649660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355C920-2895-605E-514F-D22184F3601E}"/>
              </a:ext>
            </a:extLst>
          </p:cNvPr>
          <p:cNvSpPr>
            <a:spLocks noGrp="1"/>
          </p:cNvSpPr>
          <p:nvPr>
            <p:ph type="body" idx="1"/>
          </p:nvPr>
        </p:nvSpPr>
        <p:spPr/>
        <p:txBody>
          <a:bodyPr/>
          <a:lstStyle/>
          <a:p>
            <a:r>
              <a:rPr lang="en-US" dirty="0"/>
              <a:t>The crux of the remainder of this talk focuses on these two models of the accretion flow – CLAGN transition between these two, essentially</a:t>
            </a:r>
          </a:p>
          <a:p>
            <a:r>
              <a:rPr lang="en-US" dirty="0"/>
              <a:t>Remember that the disk can change locally! Variations do not (and can’t) be global</a:t>
            </a:r>
          </a:p>
          <a:p>
            <a:r>
              <a:rPr lang="en-US" dirty="0"/>
              <a:t>Radiative efficiencies</a:t>
            </a:r>
          </a:p>
          <a:p>
            <a:r>
              <a:rPr lang="en-US" dirty="0" err="1"/>
              <a:t>Shakura-Sunyaev</a:t>
            </a:r>
            <a:r>
              <a:rPr lang="en-US" dirty="0"/>
              <a:t> vs. Advection Dominated Accretion Flow</a:t>
            </a:r>
          </a:p>
          <a:p>
            <a:r>
              <a:rPr lang="en-US" dirty="0"/>
              <a:t>Geometrically thin, optically thick vs geometrically thick, optically thin</a:t>
            </a:r>
          </a:p>
        </p:txBody>
      </p:sp>
      <p:sp>
        <p:nvSpPr>
          <p:cNvPr id="4" name="Slide Number Placeholder 3">
            <a:extLst>
              <a:ext uri="{FF2B5EF4-FFF2-40B4-BE49-F238E27FC236}">
                <a16:creationId xmlns:a16="http://schemas.microsoft.com/office/drawing/2014/main" id="{7DF0CFAA-00E5-3BEE-E1F3-5829EC6856C4}"/>
              </a:ext>
            </a:extLst>
          </p:cNvPr>
          <p:cNvSpPr>
            <a:spLocks noGrp="1"/>
          </p:cNvSpPr>
          <p:nvPr>
            <p:ph type="sldNum" sz="quarter" idx="5"/>
          </p:nvPr>
        </p:nvSpPr>
        <p:spPr/>
        <p:txBody>
          <a:bodyPr/>
          <a:lstStyle/>
          <a:p>
            <a:fld id="{1813A5B3-FF8A-BA41-AE59-DC5639FAEFB1}" type="slidenum">
              <a:rPr lang="en-US" smtClean="0"/>
              <a:t>20</a:t>
            </a:fld>
            <a:endParaRPr lang="en-US"/>
          </a:p>
        </p:txBody>
      </p:sp>
    </p:spTree>
    <p:extLst>
      <p:ext uri="{BB962C8B-B14F-4D97-AF65-F5344CB8AC3E}">
        <p14:creationId xmlns:p14="http://schemas.microsoft.com/office/powerpoint/2010/main" val="27840363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283991-910C-2934-4653-1ECF690975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179AA0-E59C-D5F1-C175-6D8C7F455B7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C11B8CF-DB1D-A4BE-C1A1-DDD0FE75538A}"/>
              </a:ext>
            </a:extLst>
          </p:cNvPr>
          <p:cNvSpPr>
            <a:spLocks noGrp="1"/>
          </p:cNvSpPr>
          <p:nvPr>
            <p:ph type="body" idx="1"/>
          </p:nvPr>
        </p:nvSpPr>
        <p:spPr/>
        <p:txBody>
          <a:bodyPr/>
          <a:lstStyle/>
          <a:p>
            <a:r>
              <a:rPr lang="en-US" dirty="0"/>
              <a:t>MAD is magnetically arrested disk</a:t>
            </a:r>
          </a:p>
          <a:p>
            <a:r>
              <a:rPr lang="en-US" dirty="0" err="1"/>
              <a:t>Rg</a:t>
            </a:r>
            <a:r>
              <a:rPr lang="en-US" dirty="0"/>
              <a:t> is the gravitational radius (GM/c^2)</a:t>
            </a:r>
          </a:p>
          <a:p>
            <a:r>
              <a:rPr lang="en-US" dirty="0"/>
              <a:t>Rh is the event horizon radius: </a:t>
            </a:r>
            <a:r>
              <a:rPr lang="en-US" dirty="0" err="1"/>
              <a:t>rg</a:t>
            </a:r>
            <a:r>
              <a:rPr lang="en-US" dirty="0"/>
              <a:t>(1+(1-a^2)^(1/2))</a:t>
            </a:r>
          </a:p>
          <a:p>
            <a:r>
              <a:rPr lang="en-US" dirty="0"/>
              <a:t>S is the Poynting flux? And always less than equal to 1</a:t>
            </a:r>
          </a:p>
          <a:p>
            <a:r>
              <a:rPr lang="en-US" dirty="0"/>
              <a:t>H is the distance along the jet in parsecs</a:t>
            </a:r>
          </a:p>
          <a:p>
            <a:r>
              <a:rPr lang="en-US" dirty="0"/>
              <a:t>L is the ratio of angular frequency of the field lines to the BH angular frequency</a:t>
            </a:r>
          </a:p>
          <a:p>
            <a:r>
              <a:rPr lang="en-US" dirty="0"/>
              <a:t>A is the spin</a:t>
            </a:r>
          </a:p>
          <a:p>
            <a:endParaRPr lang="en-US" dirty="0"/>
          </a:p>
          <a:p>
            <a:r>
              <a:rPr lang="en-US" dirty="0"/>
              <a:t>Simulations show that these MAD states may be transient – interactions with the ISM cause kink instabilities to propagate downstream and choke the nascent jet</a:t>
            </a:r>
          </a:p>
        </p:txBody>
      </p:sp>
      <p:sp>
        <p:nvSpPr>
          <p:cNvPr id="4" name="Slide Number Placeholder 3">
            <a:extLst>
              <a:ext uri="{FF2B5EF4-FFF2-40B4-BE49-F238E27FC236}">
                <a16:creationId xmlns:a16="http://schemas.microsoft.com/office/drawing/2014/main" id="{13F52579-9D3A-A690-45CB-DBD7FC3BA410}"/>
              </a:ext>
            </a:extLst>
          </p:cNvPr>
          <p:cNvSpPr>
            <a:spLocks noGrp="1"/>
          </p:cNvSpPr>
          <p:nvPr>
            <p:ph type="sldNum" sz="quarter" idx="5"/>
          </p:nvPr>
        </p:nvSpPr>
        <p:spPr/>
        <p:txBody>
          <a:bodyPr/>
          <a:lstStyle/>
          <a:p>
            <a:fld id="{1813A5B3-FF8A-BA41-AE59-DC5639FAEFB1}" type="slidenum">
              <a:rPr lang="en-US" smtClean="0"/>
              <a:t>22</a:t>
            </a:fld>
            <a:endParaRPr lang="en-US"/>
          </a:p>
        </p:txBody>
      </p:sp>
    </p:spTree>
    <p:extLst>
      <p:ext uri="{BB962C8B-B14F-4D97-AF65-F5344CB8AC3E}">
        <p14:creationId xmlns:p14="http://schemas.microsoft.com/office/powerpoint/2010/main" val="37447705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F11D5C-9509-DDB5-0D86-B674B851B6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DC1A8B0-DED6-A5D1-1CC5-F1C7F61DCB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B75A80E-B426-DC37-9303-B287987A2FA3}"/>
              </a:ext>
            </a:extLst>
          </p:cNvPr>
          <p:cNvSpPr>
            <a:spLocks noGrp="1"/>
          </p:cNvSpPr>
          <p:nvPr>
            <p:ph type="body" idx="1"/>
          </p:nvPr>
        </p:nvSpPr>
        <p:spPr/>
        <p:txBody>
          <a:bodyPr/>
          <a:lstStyle/>
          <a:p>
            <a:r>
              <a:rPr lang="en-US" dirty="0"/>
              <a:t>Then, perhaps this kind of transient jet is exactly what we observed with Mrk 1018’s state transition and putative coherent radio variability?</a:t>
            </a:r>
          </a:p>
        </p:txBody>
      </p:sp>
      <p:sp>
        <p:nvSpPr>
          <p:cNvPr id="4" name="Slide Number Placeholder 3">
            <a:extLst>
              <a:ext uri="{FF2B5EF4-FFF2-40B4-BE49-F238E27FC236}">
                <a16:creationId xmlns:a16="http://schemas.microsoft.com/office/drawing/2014/main" id="{206E4EF3-4FC6-0640-F1B6-0C31E2C8D441}"/>
              </a:ext>
            </a:extLst>
          </p:cNvPr>
          <p:cNvSpPr>
            <a:spLocks noGrp="1"/>
          </p:cNvSpPr>
          <p:nvPr>
            <p:ph type="sldNum" sz="quarter" idx="5"/>
          </p:nvPr>
        </p:nvSpPr>
        <p:spPr/>
        <p:txBody>
          <a:bodyPr/>
          <a:lstStyle/>
          <a:p>
            <a:fld id="{1813A5B3-FF8A-BA41-AE59-DC5639FAEFB1}" type="slidenum">
              <a:rPr lang="en-US" smtClean="0"/>
              <a:t>23</a:t>
            </a:fld>
            <a:endParaRPr lang="en-US"/>
          </a:p>
        </p:txBody>
      </p:sp>
    </p:spTree>
    <p:extLst>
      <p:ext uri="{BB962C8B-B14F-4D97-AF65-F5344CB8AC3E}">
        <p14:creationId xmlns:p14="http://schemas.microsoft.com/office/powerpoint/2010/main" val="42098015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17CC19-5882-AD01-C9F5-0D24FF305F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76C129A-12EB-F900-7560-8453B97BBDB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39D5451-1E32-43DD-9245-6CCD05F133F3}"/>
              </a:ext>
            </a:extLst>
          </p:cNvPr>
          <p:cNvSpPr>
            <a:spLocks noGrp="1"/>
          </p:cNvSpPr>
          <p:nvPr>
            <p:ph type="body" idx="1"/>
          </p:nvPr>
        </p:nvSpPr>
        <p:spPr/>
        <p:txBody>
          <a:bodyPr/>
          <a:lstStyle/>
          <a:p>
            <a:r>
              <a:rPr lang="en-US" dirty="0"/>
              <a:t>The loss of soft X-rays (or destruction of the corona), evidence for new radio components points towards this kind of transient MAD state in CLAGN</a:t>
            </a:r>
          </a:p>
          <a:p>
            <a:r>
              <a:rPr lang="en-US" dirty="0"/>
              <a:t>These equations provide, in an abstract manner, the ingredients we need to actually test the MAD paradigm</a:t>
            </a:r>
          </a:p>
        </p:txBody>
      </p:sp>
      <p:sp>
        <p:nvSpPr>
          <p:cNvPr id="4" name="Slide Number Placeholder 3">
            <a:extLst>
              <a:ext uri="{FF2B5EF4-FFF2-40B4-BE49-F238E27FC236}">
                <a16:creationId xmlns:a16="http://schemas.microsoft.com/office/drawing/2014/main" id="{EA740B0E-DF58-11C6-63EE-C78C67DD164E}"/>
              </a:ext>
            </a:extLst>
          </p:cNvPr>
          <p:cNvSpPr>
            <a:spLocks noGrp="1"/>
          </p:cNvSpPr>
          <p:nvPr>
            <p:ph type="sldNum" sz="quarter" idx="5"/>
          </p:nvPr>
        </p:nvSpPr>
        <p:spPr/>
        <p:txBody>
          <a:bodyPr/>
          <a:lstStyle/>
          <a:p>
            <a:fld id="{1813A5B3-FF8A-BA41-AE59-DC5639FAEFB1}" type="slidenum">
              <a:rPr lang="en-US" smtClean="0"/>
              <a:t>24</a:t>
            </a:fld>
            <a:endParaRPr lang="en-US"/>
          </a:p>
        </p:txBody>
      </p:sp>
    </p:spTree>
    <p:extLst>
      <p:ext uri="{BB962C8B-B14F-4D97-AF65-F5344CB8AC3E}">
        <p14:creationId xmlns:p14="http://schemas.microsoft.com/office/powerpoint/2010/main" val="10173475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E7F46B-5552-915E-1D43-5C61F310FD1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69440EC-3C2A-29DC-3FB4-C88D75323F6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FB5EB2-A052-3032-54CE-560BA31248D5}"/>
              </a:ext>
            </a:extLst>
          </p:cNvPr>
          <p:cNvSpPr>
            <a:spLocks noGrp="1"/>
          </p:cNvSpPr>
          <p:nvPr>
            <p:ph type="body" idx="1"/>
          </p:nvPr>
        </p:nvSpPr>
        <p:spPr/>
        <p:txBody>
          <a:bodyPr/>
          <a:lstStyle/>
          <a:p>
            <a:r>
              <a:rPr lang="en-US" dirty="0" err="1"/>
              <a:t>Phi_jet</a:t>
            </a:r>
            <a:r>
              <a:rPr lang="en-US" dirty="0"/>
              <a:t> depends on spin of BH, BH mass, and jet magnetization parameter (ratio of Poynting flux to kinetic energy) – just make some assumption</a:t>
            </a:r>
          </a:p>
          <a:p>
            <a:r>
              <a:rPr lang="en-US" dirty="0" err="1"/>
              <a:t>Phi_BH</a:t>
            </a:r>
            <a:r>
              <a:rPr lang="en-US" dirty="0"/>
              <a:t> depends on a radiative efficiency factor, black hole mass, and accretion-powered luminosity (SED fitting)</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May seem far-fetched, but indeed such studies have been carried out, even for statistical samples of radio galaxies</a:t>
            </a:r>
          </a:p>
          <a:p>
            <a:endParaRPr lang="en-US" dirty="0"/>
          </a:p>
          <a:p>
            <a:r>
              <a:rPr lang="en-US" dirty="0"/>
              <a:t>But how to get B? Remember that polarization is NOT the answer – polarization provides the ORDER of magnetic fields, not their strength</a:t>
            </a:r>
          </a:p>
        </p:txBody>
      </p:sp>
      <p:sp>
        <p:nvSpPr>
          <p:cNvPr id="4" name="Slide Number Placeholder 3">
            <a:extLst>
              <a:ext uri="{FF2B5EF4-FFF2-40B4-BE49-F238E27FC236}">
                <a16:creationId xmlns:a16="http://schemas.microsoft.com/office/drawing/2014/main" id="{1E796287-E3C1-6692-08ED-9572DA12F6B9}"/>
              </a:ext>
            </a:extLst>
          </p:cNvPr>
          <p:cNvSpPr>
            <a:spLocks noGrp="1"/>
          </p:cNvSpPr>
          <p:nvPr>
            <p:ph type="sldNum" sz="quarter" idx="5"/>
          </p:nvPr>
        </p:nvSpPr>
        <p:spPr/>
        <p:txBody>
          <a:bodyPr/>
          <a:lstStyle/>
          <a:p>
            <a:fld id="{1813A5B3-FF8A-BA41-AE59-DC5639FAEFB1}" type="slidenum">
              <a:rPr lang="en-US" smtClean="0"/>
              <a:t>25</a:t>
            </a:fld>
            <a:endParaRPr lang="en-US"/>
          </a:p>
        </p:txBody>
      </p:sp>
    </p:spTree>
    <p:extLst>
      <p:ext uri="{BB962C8B-B14F-4D97-AF65-F5344CB8AC3E}">
        <p14:creationId xmlns:p14="http://schemas.microsoft.com/office/powerpoint/2010/main" val="34857528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75A4A7-2D3F-40DD-00C2-03A1063C36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48CE72-C32D-22B1-37C8-0452078FE2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D4129BE-18C8-1F8E-190C-C0B72EB43D0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But how to get B? Remember that polarization is NOT the answer – polarization provides the ORDER of magnetic fields, not their strength</a:t>
            </a:r>
          </a:p>
          <a:p>
            <a:r>
              <a:rPr lang="en-US" dirty="0"/>
              <a:t>The unmatched angular resolution of VLBI observations provide a unique way to determine B</a:t>
            </a:r>
          </a:p>
          <a:p>
            <a:r>
              <a:rPr lang="en-US" dirty="0"/>
              <a:t>With some assumptions, the functional form of core shift is fairly straight forward</a:t>
            </a:r>
          </a:p>
          <a:p>
            <a:endParaRPr lang="en-US" dirty="0"/>
          </a:p>
        </p:txBody>
      </p:sp>
      <p:sp>
        <p:nvSpPr>
          <p:cNvPr id="4" name="Slide Number Placeholder 3">
            <a:extLst>
              <a:ext uri="{FF2B5EF4-FFF2-40B4-BE49-F238E27FC236}">
                <a16:creationId xmlns:a16="http://schemas.microsoft.com/office/drawing/2014/main" id="{EC3E90BE-C92A-8832-9BAF-89C937D0DFE9}"/>
              </a:ext>
            </a:extLst>
          </p:cNvPr>
          <p:cNvSpPr>
            <a:spLocks noGrp="1"/>
          </p:cNvSpPr>
          <p:nvPr>
            <p:ph type="sldNum" sz="quarter" idx="5"/>
          </p:nvPr>
        </p:nvSpPr>
        <p:spPr/>
        <p:txBody>
          <a:bodyPr/>
          <a:lstStyle/>
          <a:p>
            <a:fld id="{1813A5B3-FF8A-BA41-AE59-DC5639FAEFB1}" type="slidenum">
              <a:rPr lang="en-US" smtClean="0"/>
              <a:t>26</a:t>
            </a:fld>
            <a:endParaRPr lang="en-US"/>
          </a:p>
        </p:txBody>
      </p:sp>
    </p:spTree>
    <p:extLst>
      <p:ext uri="{BB962C8B-B14F-4D97-AF65-F5344CB8AC3E}">
        <p14:creationId xmlns:p14="http://schemas.microsoft.com/office/powerpoint/2010/main" val="7093313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E0EFA1-4207-47BB-454F-860A62412D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E2AB914-0BA4-04BD-B051-BB63F2E03B1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36FA04D-2CFE-7117-86A9-64583D0C763A}"/>
              </a:ext>
            </a:extLst>
          </p:cNvPr>
          <p:cNvSpPr>
            <a:spLocks noGrp="1"/>
          </p:cNvSpPr>
          <p:nvPr>
            <p:ph type="body" idx="1"/>
          </p:nvPr>
        </p:nvSpPr>
        <p:spPr/>
        <p:txBody>
          <a:bodyPr/>
          <a:lstStyle/>
          <a:p>
            <a:r>
              <a:rPr lang="en-US" dirty="0"/>
              <a:t>Equipartition does not need to be an assumption; different functional form if not</a:t>
            </a:r>
          </a:p>
          <a:p>
            <a:r>
              <a:rPr lang="en-US" dirty="0"/>
              <a:t>Can also use SSA peak frequency for peaked sources</a:t>
            </a:r>
          </a:p>
          <a:p>
            <a:endParaRPr lang="en-US" dirty="0"/>
          </a:p>
          <a:p>
            <a:r>
              <a:rPr lang="en-US" dirty="0"/>
              <a:t>Want to compare the two magnetic flux values. Are CLAGN transitioning to and from MAD states? THIS HAS NEVER BEEN TESTED</a:t>
            </a:r>
          </a:p>
        </p:txBody>
      </p:sp>
      <p:sp>
        <p:nvSpPr>
          <p:cNvPr id="4" name="Slide Number Placeholder 3">
            <a:extLst>
              <a:ext uri="{FF2B5EF4-FFF2-40B4-BE49-F238E27FC236}">
                <a16:creationId xmlns:a16="http://schemas.microsoft.com/office/drawing/2014/main" id="{84007284-63EA-2D69-560F-7EC4514FB908}"/>
              </a:ext>
            </a:extLst>
          </p:cNvPr>
          <p:cNvSpPr>
            <a:spLocks noGrp="1"/>
          </p:cNvSpPr>
          <p:nvPr>
            <p:ph type="sldNum" sz="quarter" idx="5"/>
          </p:nvPr>
        </p:nvSpPr>
        <p:spPr/>
        <p:txBody>
          <a:bodyPr/>
          <a:lstStyle/>
          <a:p>
            <a:fld id="{1813A5B3-FF8A-BA41-AE59-DC5639FAEFB1}" type="slidenum">
              <a:rPr lang="en-US" smtClean="0"/>
              <a:t>27</a:t>
            </a:fld>
            <a:endParaRPr lang="en-US"/>
          </a:p>
        </p:txBody>
      </p:sp>
    </p:spTree>
    <p:extLst>
      <p:ext uri="{BB962C8B-B14F-4D97-AF65-F5344CB8AC3E}">
        <p14:creationId xmlns:p14="http://schemas.microsoft.com/office/powerpoint/2010/main" val="38046829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DF2797-E91A-DDFE-9011-0B4DBEE983D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3A2988-CB96-77B8-0CCF-C6D82E09DFB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94FD8F7-69FF-F231-BA67-84E10E43FF1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dirty="0">
                <a:latin typeface="Microsoft New Tai Lue" panose="020B0502040204020203" pitchFamily="34" charset="0"/>
                <a:cs typeface="Microsoft New Tai Lue" panose="020B0502040204020203" pitchFamily="34" charset="0"/>
              </a:rPr>
              <a:t>B</a:t>
            </a:r>
            <a:r>
              <a:rPr lang="en-US" sz="1200" i="1" dirty="0">
                <a:latin typeface="Microsoft New Tai Lue" panose="020B0502040204020203" pitchFamily="34" charset="0"/>
                <a:cs typeface="Microsoft New Tai Lue" panose="020B0502040204020203" pitchFamily="34" charset="0"/>
              </a:rPr>
              <a:t> </a:t>
            </a:r>
            <a:r>
              <a:rPr lang="en-US" sz="1200" dirty="0">
                <a:latin typeface="Microsoft New Tai Lue" panose="020B0502040204020203" pitchFamily="34" charset="0"/>
                <a:cs typeface="Microsoft New Tai Lue" panose="020B0502040204020203" pitchFamily="34" charset="0"/>
              </a:rPr>
              <a:t>is a key driver of the SMBH’s ability to launch a (transient) jet</a:t>
            </a:r>
          </a:p>
          <a:p>
            <a:endParaRPr lang="en-US" dirty="0"/>
          </a:p>
          <a:p>
            <a:r>
              <a:rPr lang="en-US" dirty="0"/>
              <a:t>The unmatched angular resolution of VLBI observations provide a unique way to determine B</a:t>
            </a:r>
          </a:p>
          <a:p>
            <a:endParaRPr lang="en-US" dirty="0"/>
          </a:p>
        </p:txBody>
      </p:sp>
      <p:sp>
        <p:nvSpPr>
          <p:cNvPr id="4" name="Slide Number Placeholder 3">
            <a:extLst>
              <a:ext uri="{FF2B5EF4-FFF2-40B4-BE49-F238E27FC236}">
                <a16:creationId xmlns:a16="http://schemas.microsoft.com/office/drawing/2014/main" id="{25647AD3-EBB2-00A1-8094-4C3494F9F4E5}"/>
              </a:ext>
            </a:extLst>
          </p:cNvPr>
          <p:cNvSpPr>
            <a:spLocks noGrp="1"/>
          </p:cNvSpPr>
          <p:nvPr>
            <p:ph type="sldNum" sz="quarter" idx="5"/>
          </p:nvPr>
        </p:nvSpPr>
        <p:spPr/>
        <p:txBody>
          <a:bodyPr/>
          <a:lstStyle/>
          <a:p>
            <a:fld id="{1813A5B3-FF8A-BA41-AE59-DC5639FAEFB1}" type="slidenum">
              <a:rPr lang="en-US" smtClean="0"/>
              <a:t>28</a:t>
            </a:fld>
            <a:endParaRPr lang="en-US"/>
          </a:p>
        </p:txBody>
      </p:sp>
    </p:spTree>
    <p:extLst>
      <p:ext uri="{BB962C8B-B14F-4D97-AF65-F5344CB8AC3E}">
        <p14:creationId xmlns:p14="http://schemas.microsoft.com/office/powerpoint/2010/main" val="21714474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FDC5BF-C7F1-4296-FAE0-9B519FC216C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37FA371-0DF1-B12C-41CC-F7E1541491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585CA6D-4DB0-0A65-5D8C-573A5AF28366}"/>
              </a:ext>
            </a:extLst>
          </p:cNvPr>
          <p:cNvSpPr>
            <a:spLocks noGrp="1"/>
          </p:cNvSpPr>
          <p:nvPr>
            <p:ph type="body" idx="1"/>
          </p:nvPr>
        </p:nvSpPr>
        <p:spPr/>
        <p:txBody>
          <a:bodyPr/>
          <a:lstStyle/>
          <a:p>
            <a:r>
              <a:rPr lang="en-US" dirty="0"/>
              <a:t>The main takeaway is that we want to test the magnetic paradigm for state transitions in CLAGN by comparing core shift measurements from different epochs/accretion states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With constraints from MWB observations, test your favorite model for CL mechanisms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is actually quite amazing. The PARSEC-SCALE JET will inform us about the innermost regions of the accretion flow itself. The nature of accretion directly affects the radio source in AGNs and will provide fundamental constraints on disk geometry, structure, and magnetic field information.</a:t>
            </a:r>
          </a:p>
          <a:p>
            <a:endParaRPr lang="en-US" dirty="0"/>
          </a:p>
          <a:p>
            <a:r>
              <a:rPr lang="en-US" dirty="0"/>
              <a:t>Importance of high resolution radio observations towards studies of CLAGN, though radio is overlooked.</a:t>
            </a:r>
          </a:p>
          <a:p>
            <a:r>
              <a:rPr lang="en-US" dirty="0"/>
              <a:t>We are only just scratching the surface of the critical information multi-epoch and astrometric radio observations can provide.</a:t>
            </a:r>
          </a:p>
          <a:p>
            <a:endParaRPr lang="en-US" dirty="0"/>
          </a:p>
          <a:p>
            <a:r>
              <a:rPr lang="en-US" dirty="0"/>
              <a:t>We know the disk and jet should be connected (e.g., BZ mechanism) but under what accretion disk manifestations does this happen and why?</a:t>
            </a:r>
          </a:p>
          <a:p>
            <a:endParaRPr lang="en-US" dirty="0"/>
          </a:p>
        </p:txBody>
      </p:sp>
      <p:sp>
        <p:nvSpPr>
          <p:cNvPr id="4" name="Slide Number Placeholder 3">
            <a:extLst>
              <a:ext uri="{FF2B5EF4-FFF2-40B4-BE49-F238E27FC236}">
                <a16:creationId xmlns:a16="http://schemas.microsoft.com/office/drawing/2014/main" id="{1A13AC48-D35A-4E99-17BD-67E330FB8AD9}"/>
              </a:ext>
            </a:extLst>
          </p:cNvPr>
          <p:cNvSpPr>
            <a:spLocks noGrp="1"/>
          </p:cNvSpPr>
          <p:nvPr>
            <p:ph type="sldNum" sz="quarter" idx="5"/>
          </p:nvPr>
        </p:nvSpPr>
        <p:spPr/>
        <p:txBody>
          <a:bodyPr/>
          <a:lstStyle/>
          <a:p>
            <a:fld id="{1813A5B3-FF8A-BA41-AE59-DC5639FAEFB1}" type="slidenum">
              <a:rPr lang="en-US" smtClean="0"/>
              <a:t>29</a:t>
            </a:fld>
            <a:endParaRPr lang="en-US"/>
          </a:p>
        </p:txBody>
      </p:sp>
    </p:spTree>
    <p:extLst>
      <p:ext uri="{BB962C8B-B14F-4D97-AF65-F5344CB8AC3E}">
        <p14:creationId xmlns:p14="http://schemas.microsoft.com/office/powerpoint/2010/main" val="40227238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CC8F12-EAFF-04BE-4D86-4CFBEB2843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6C5D42B-E9D8-9525-C15E-6EA53E95067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828BF2D-9DFC-7C2E-05D3-110D27FE348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Over the course of a year, 1ES 1927 seems to have destroyed and reformed its X-ray corona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Late times, X-ray spectral timing shows an evolving QPO signature</a:t>
            </a:r>
          </a:p>
          <a:p>
            <a:endParaRPr lang="en-US" dirty="0"/>
          </a:p>
          <a:p>
            <a:r>
              <a:rPr lang="en-US" dirty="0"/>
              <a:t>CL event possibly driven by a TDE in a pre-existing AGN disk – mouthful and thus should be rare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826BC5AB-2685-3B3A-0BD2-5D9EE94E9583}"/>
              </a:ext>
            </a:extLst>
          </p:cNvPr>
          <p:cNvSpPr>
            <a:spLocks noGrp="1"/>
          </p:cNvSpPr>
          <p:nvPr>
            <p:ph type="sldNum" sz="quarter" idx="5"/>
          </p:nvPr>
        </p:nvSpPr>
        <p:spPr/>
        <p:txBody>
          <a:bodyPr/>
          <a:lstStyle/>
          <a:p>
            <a:fld id="{1813A5B3-FF8A-BA41-AE59-DC5639FAEFB1}" type="slidenum">
              <a:rPr lang="en-US" smtClean="0"/>
              <a:t>2</a:t>
            </a:fld>
            <a:endParaRPr lang="en-US"/>
          </a:p>
        </p:txBody>
      </p:sp>
    </p:spTree>
    <p:extLst>
      <p:ext uri="{BB962C8B-B14F-4D97-AF65-F5344CB8AC3E}">
        <p14:creationId xmlns:p14="http://schemas.microsoft.com/office/powerpoint/2010/main" val="29423219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6DB809-6E38-7C55-EAC6-C038294413F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684AD2-502B-0D24-474C-525CC7D181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D461DB7-FFD1-D3EF-30AB-9417DC0234A1}"/>
              </a:ext>
            </a:extLst>
          </p:cNvPr>
          <p:cNvSpPr>
            <a:spLocks noGrp="1"/>
          </p:cNvSpPr>
          <p:nvPr>
            <p:ph type="body" idx="1"/>
          </p:nvPr>
        </p:nvSpPr>
        <p:spPr/>
        <p:txBody>
          <a:bodyPr/>
          <a:lstStyle/>
          <a:p>
            <a:r>
              <a:rPr lang="en-US" dirty="0"/>
              <a:t>Behavior of 1ES is analogous to the GPSs – hypothesized to be young radio AGN</a:t>
            </a:r>
          </a:p>
          <a:p>
            <a:endParaRPr lang="en-US" dirty="0"/>
          </a:p>
          <a:p>
            <a:r>
              <a:rPr lang="en-US" dirty="0"/>
              <a:t>Lacking coordinated MWB observations, which are needed to robustly assert that the radio variability is associated with any single CL event</a:t>
            </a:r>
          </a:p>
          <a:p>
            <a:endParaRPr lang="en-US" dirty="0"/>
          </a:p>
          <a:p>
            <a:r>
              <a:rPr lang="en-US" dirty="0"/>
              <a:t>Some(!) CLAGN show correlated variability across the EM from radio to X-ray wavebands. What about others? Is 1ES the archetype?</a:t>
            </a:r>
          </a:p>
          <a:p>
            <a:endParaRPr lang="en-US" dirty="0"/>
          </a:p>
          <a:p>
            <a:endParaRPr lang="en-US" dirty="0"/>
          </a:p>
        </p:txBody>
      </p:sp>
      <p:sp>
        <p:nvSpPr>
          <p:cNvPr id="4" name="Slide Number Placeholder 3">
            <a:extLst>
              <a:ext uri="{FF2B5EF4-FFF2-40B4-BE49-F238E27FC236}">
                <a16:creationId xmlns:a16="http://schemas.microsoft.com/office/drawing/2014/main" id="{79A397A7-0920-2BFD-E4B3-847B863A961A}"/>
              </a:ext>
            </a:extLst>
          </p:cNvPr>
          <p:cNvSpPr>
            <a:spLocks noGrp="1"/>
          </p:cNvSpPr>
          <p:nvPr>
            <p:ph type="sldNum" sz="quarter" idx="5"/>
          </p:nvPr>
        </p:nvSpPr>
        <p:spPr/>
        <p:txBody>
          <a:bodyPr/>
          <a:lstStyle/>
          <a:p>
            <a:fld id="{1813A5B3-FF8A-BA41-AE59-DC5639FAEFB1}" type="slidenum">
              <a:rPr lang="en-US" smtClean="0"/>
              <a:t>3</a:t>
            </a:fld>
            <a:endParaRPr lang="en-US"/>
          </a:p>
        </p:txBody>
      </p:sp>
    </p:spTree>
    <p:extLst>
      <p:ext uri="{BB962C8B-B14F-4D97-AF65-F5344CB8AC3E}">
        <p14:creationId xmlns:p14="http://schemas.microsoft.com/office/powerpoint/2010/main" val="653754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9249EF-9F64-ECFA-71B8-9F3AE334FF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10B06C-DB85-9150-96EA-5BDC0293B28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4A02771-EFB8-3415-F0E9-EF263980CC7E}"/>
              </a:ext>
            </a:extLst>
          </p:cNvPr>
          <p:cNvSpPr>
            <a:spLocks noGrp="1"/>
          </p:cNvSpPr>
          <p:nvPr>
            <p:ph type="body" idx="1"/>
          </p:nvPr>
        </p:nvSpPr>
        <p:spPr/>
        <p:txBody>
          <a:bodyPr/>
          <a:lstStyle/>
          <a:p>
            <a:r>
              <a:rPr lang="en-US" dirty="0"/>
              <a:t>Know this is not due to obscuration due to Balmer decrement</a:t>
            </a:r>
          </a:p>
          <a:p>
            <a:endParaRPr lang="en-US" dirty="0"/>
          </a:p>
          <a:p>
            <a:r>
              <a:rPr lang="en-US" dirty="0"/>
              <a:t>Second point is interpreted as a weakening of the magnetic field… should have direct consequences in the characteristics of the radio source, if there is one.</a:t>
            </a:r>
          </a:p>
        </p:txBody>
      </p:sp>
      <p:sp>
        <p:nvSpPr>
          <p:cNvPr id="4" name="Slide Number Placeholder 3">
            <a:extLst>
              <a:ext uri="{FF2B5EF4-FFF2-40B4-BE49-F238E27FC236}">
                <a16:creationId xmlns:a16="http://schemas.microsoft.com/office/drawing/2014/main" id="{E10F24D9-B0DA-17CA-AC71-83DFE28829F6}"/>
              </a:ext>
            </a:extLst>
          </p:cNvPr>
          <p:cNvSpPr>
            <a:spLocks noGrp="1"/>
          </p:cNvSpPr>
          <p:nvPr>
            <p:ph type="sldNum" sz="quarter" idx="5"/>
          </p:nvPr>
        </p:nvSpPr>
        <p:spPr/>
        <p:txBody>
          <a:bodyPr/>
          <a:lstStyle/>
          <a:p>
            <a:fld id="{1813A5B3-FF8A-BA41-AE59-DC5639FAEFB1}" type="slidenum">
              <a:rPr lang="en-US" smtClean="0"/>
              <a:t>4</a:t>
            </a:fld>
            <a:endParaRPr lang="en-US"/>
          </a:p>
        </p:txBody>
      </p:sp>
    </p:spTree>
    <p:extLst>
      <p:ext uri="{BB962C8B-B14F-4D97-AF65-F5344CB8AC3E}">
        <p14:creationId xmlns:p14="http://schemas.microsoft.com/office/powerpoint/2010/main" val="8303691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3385F3-DDFE-48BF-B4EB-F3A242AF32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422A26-441D-9248-18F0-2C99C605AAF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15B3B3D-8C5F-B0DD-E299-7A343B2ABF1F}"/>
              </a:ext>
            </a:extLst>
          </p:cNvPr>
          <p:cNvSpPr>
            <a:spLocks noGrp="1"/>
          </p:cNvSpPr>
          <p:nvPr>
            <p:ph type="body" idx="1"/>
          </p:nvPr>
        </p:nvSpPr>
        <p:spPr/>
        <p:txBody>
          <a:bodyPr/>
          <a:lstStyle/>
          <a:p>
            <a:r>
              <a:rPr lang="en-US" dirty="0"/>
              <a:t>We were initially interested in Mrk 1018 as a recoiling SMBH candidate</a:t>
            </a:r>
          </a:p>
          <a:p>
            <a:endParaRPr lang="en-US" dirty="0"/>
          </a:p>
          <a:p>
            <a:r>
              <a:rPr lang="en-US" dirty="0"/>
              <a:t>Proper motion and variable spectrum fit into models invoking dynamic magnetic fields: flat spectrum core ejecting components as the magnetic field strength and/or topology changes</a:t>
            </a:r>
          </a:p>
        </p:txBody>
      </p:sp>
      <p:sp>
        <p:nvSpPr>
          <p:cNvPr id="4" name="Slide Number Placeholder 3">
            <a:extLst>
              <a:ext uri="{FF2B5EF4-FFF2-40B4-BE49-F238E27FC236}">
                <a16:creationId xmlns:a16="http://schemas.microsoft.com/office/drawing/2014/main" id="{ABD006DC-AECF-84E8-04F3-41E73C250913}"/>
              </a:ext>
            </a:extLst>
          </p:cNvPr>
          <p:cNvSpPr>
            <a:spLocks noGrp="1"/>
          </p:cNvSpPr>
          <p:nvPr>
            <p:ph type="sldNum" sz="quarter" idx="5"/>
          </p:nvPr>
        </p:nvSpPr>
        <p:spPr/>
        <p:txBody>
          <a:bodyPr/>
          <a:lstStyle/>
          <a:p>
            <a:fld id="{1813A5B3-FF8A-BA41-AE59-DC5639FAEFB1}" type="slidenum">
              <a:rPr lang="en-US" smtClean="0"/>
              <a:t>5</a:t>
            </a:fld>
            <a:endParaRPr lang="en-US"/>
          </a:p>
        </p:txBody>
      </p:sp>
    </p:spTree>
    <p:extLst>
      <p:ext uri="{BB962C8B-B14F-4D97-AF65-F5344CB8AC3E}">
        <p14:creationId xmlns:p14="http://schemas.microsoft.com/office/powerpoint/2010/main" val="36125706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5F57DC-B13D-78A0-3275-12536095B0F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1E3C7B4-D328-9FA6-FF35-B55AAADA99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B11BB16-3904-BE08-D71C-300A01D6EFF1}"/>
              </a:ext>
            </a:extLst>
          </p:cNvPr>
          <p:cNvSpPr>
            <a:spLocks noGrp="1"/>
          </p:cNvSpPr>
          <p:nvPr>
            <p:ph type="body" idx="1"/>
          </p:nvPr>
        </p:nvSpPr>
        <p:spPr/>
        <p:txBody>
          <a:bodyPr/>
          <a:lstStyle/>
          <a:p>
            <a:r>
              <a:rPr lang="en-US" dirty="0"/>
              <a:t>X-ray spectral fitting determined no obscuration along the LOS during the fading period – CL event is accretion-driven</a:t>
            </a:r>
          </a:p>
        </p:txBody>
      </p:sp>
      <p:sp>
        <p:nvSpPr>
          <p:cNvPr id="4" name="Slide Number Placeholder 3">
            <a:extLst>
              <a:ext uri="{FF2B5EF4-FFF2-40B4-BE49-F238E27FC236}">
                <a16:creationId xmlns:a16="http://schemas.microsoft.com/office/drawing/2014/main" id="{AFF64354-77B1-078C-B2C4-72DB2306499B}"/>
              </a:ext>
            </a:extLst>
          </p:cNvPr>
          <p:cNvSpPr>
            <a:spLocks noGrp="1"/>
          </p:cNvSpPr>
          <p:nvPr>
            <p:ph type="sldNum" sz="quarter" idx="5"/>
          </p:nvPr>
        </p:nvSpPr>
        <p:spPr/>
        <p:txBody>
          <a:bodyPr/>
          <a:lstStyle/>
          <a:p>
            <a:fld id="{1813A5B3-FF8A-BA41-AE59-DC5639FAEFB1}" type="slidenum">
              <a:rPr lang="en-US" smtClean="0"/>
              <a:t>6</a:t>
            </a:fld>
            <a:endParaRPr lang="en-US"/>
          </a:p>
        </p:txBody>
      </p:sp>
    </p:spTree>
    <p:extLst>
      <p:ext uri="{BB962C8B-B14F-4D97-AF65-F5344CB8AC3E}">
        <p14:creationId xmlns:p14="http://schemas.microsoft.com/office/powerpoint/2010/main" val="6489947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279309-A54A-CC6F-62A7-625104E03EA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FBBC706-91E7-041C-D915-8F00BF93D9B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4CE6DF-45CB-858E-4DAC-BC0175D28CBF}"/>
              </a:ext>
            </a:extLst>
          </p:cNvPr>
          <p:cNvSpPr>
            <a:spLocks noGrp="1"/>
          </p:cNvSpPr>
          <p:nvPr>
            <p:ph type="body" idx="1"/>
          </p:nvPr>
        </p:nvSpPr>
        <p:spPr/>
        <p:txBody>
          <a:bodyPr/>
          <a:lstStyle/>
          <a:p>
            <a:r>
              <a:rPr lang="en-US" dirty="0"/>
              <a:t>X-ray variability not QPO when we look at the power spectrum</a:t>
            </a:r>
          </a:p>
        </p:txBody>
      </p:sp>
      <p:sp>
        <p:nvSpPr>
          <p:cNvPr id="4" name="Slide Number Placeholder 3">
            <a:extLst>
              <a:ext uri="{FF2B5EF4-FFF2-40B4-BE49-F238E27FC236}">
                <a16:creationId xmlns:a16="http://schemas.microsoft.com/office/drawing/2014/main" id="{DCDB92F3-CB75-843A-D2F9-3C155A81BD0E}"/>
              </a:ext>
            </a:extLst>
          </p:cNvPr>
          <p:cNvSpPr>
            <a:spLocks noGrp="1"/>
          </p:cNvSpPr>
          <p:nvPr>
            <p:ph type="sldNum" sz="quarter" idx="5"/>
          </p:nvPr>
        </p:nvSpPr>
        <p:spPr/>
        <p:txBody>
          <a:bodyPr/>
          <a:lstStyle/>
          <a:p>
            <a:fld id="{1813A5B3-FF8A-BA41-AE59-DC5639FAEFB1}" type="slidenum">
              <a:rPr lang="en-US" smtClean="0"/>
              <a:t>7</a:t>
            </a:fld>
            <a:endParaRPr lang="en-US"/>
          </a:p>
        </p:txBody>
      </p:sp>
    </p:spTree>
    <p:extLst>
      <p:ext uri="{BB962C8B-B14F-4D97-AF65-F5344CB8AC3E}">
        <p14:creationId xmlns:p14="http://schemas.microsoft.com/office/powerpoint/2010/main" val="23187081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BE1439-1604-5BE0-33C7-9EF6186A7C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C35727A-0444-25E7-9D4E-D80268E947C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5FB8A88-E2EF-950E-C924-F5A61B91B04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CD38CCB-1128-289F-C264-DEF674C46F6C}"/>
              </a:ext>
            </a:extLst>
          </p:cNvPr>
          <p:cNvSpPr>
            <a:spLocks noGrp="1"/>
          </p:cNvSpPr>
          <p:nvPr>
            <p:ph type="sldNum" sz="quarter" idx="5"/>
          </p:nvPr>
        </p:nvSpPr>
        <p:spPr/>
        <p:txBody>
          <a:bodyPr/>
          <a:lstStyle/>
          <a:p>
            <a:fld id="{1813A5B3-FF8A-BA41-AE59-DC5639FAEFB1}" type="slidenum">
              <a:rPr lang="en-US" smtClean="0"/>
              <a:t>8</a:t>
            </a:fld>
            <a:endParaRPr lang="en-US"/>
          </a:p>
        </p:txBody>
      </p:sp>
    </p:spTree>
    <p:extLst>
      <p:ext uri="{BB962C8B-B14F-4D97-AF65-F5344CB8AC3E}">
        <p14:creationId xmlns:p14="http://schemas.microsoft.com/office/powerpoint/2010/main" val="3953177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B7EEA-7D38-032F-1FFF-91DE1938BC8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EF243E5-BDED-CCE4-38D6-018465F527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D70F18A-B58D-1673-C7DA-17967D4B0964}"/>
              </a:ext>
            </a:extLst>
          </p:cNvPr>
          <p:cNvSpPr>
            <a:spLocks noGrp="1"/>
          </p:cNvSpPr>
          <p:nvPr>
            <p:ph type="dt" sz="half" idx="10"/>
          </p:nvPr>
        </p:nvSpPr>
        <p:spPr/>
        <p:txBody>
          <a:bodyPr/>
          <a:lstStyle/>
          <a:p>
            <a:fld id="{5D29C62F-5B0D-5147-9A50-5309C4E75C82}" type="datetime1">
              <a:rPr lang="en-US" smtClean="0"/>
              <a:t>5/27/26</a:t>
            </a:fld>
            <a:endParaRPr lang="en-US"/>
          </a:p>
        </p:txBody>
      </p:sp>
      <p:sp>
        <p:nvSpPr>
          <p:cNvPr id="5" name="Footer Placeholder 4">
            <a:extLst>
              <a:ext uri="{FF2B5EF4-FFF2-40B4-BE49-F238E27FC236}">
                <a16:creationId xmlns:a16="http://schemas.microsoft.com/office/drawing/2014/main" id="{B3D80883-7BCB-A7E9-9045-2A1C748834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DC6914-E4F1-2D44-316C-1E476852BE78}"/>
              </a:ext>
            </a:extLst>
          </p:cNvPr>
          <p:cNvSpPr>
            <a:spLocks noGrp="1"/>
          </p:cNvSpPr>
          <p:nvPr>
            <p:ph type="sldNum" sz="quarter" idx="12"/>
          </p:nvPr>
        </p:nvSpPr>
        <p:spPr/>
        <p:txBody>
          <a:bodyPr/>
          <a:lstStyle/>
          <a:p>
            <a:fld id="{DA6BCFD5-50F7-DC4E-A5FB-56295D4874E1}" type="slidenum">
              <a:rPr lang="en-US" smtClean="0"/>
              <a:t>‹#›</a:t>
            </a:fld>
            <a:endParaRPr lang="en-US"/>
          </a:p>
        </p:txBody>
      </p:sp>
    </p:spTree>
    <p:extLst>
      <p:ext uri="{BB962C8B-B14F-4D97-AF65-F5344CB8AC3E}">
        <p14:creationId xmlns:p14="http://schemas.microsoft.com/office/powerpoint/2010/main" val="846361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13871-D8E1-A676-37D9-0F10121539F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766FCEC-B0EE-1C64-D8A4-57504D311F5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D631D4-DE9B-D619-86EC-86ABE200D10B}"/>
              </a:ext>
            </a:extLst>
          </p:cNvPr>
          <p:cNvSpPr>
            <a:spLocks noGrp="1"/>
          </p:cNvSpPr>
          <p:nvPr>
            <p:ph type="dt" sz="half" idx="10"/>
          </p:nvPr>
        </p:nvSpPr>
        <p:spPr/>
        <p:txBody>
          <a:bodyPr/>
          <a:lstStyle/>
          <a:p>
            <a:fld id="{84720652-66ED-5048-91DF-9887A33E4E21}" type="datetime1">
              <a:rPr lang="en-US" smtClean="0"/>
              <a:t>5/27/26</a:t>
            </a:fld>
            <a:endParaRPr lang="en-US"/>
          </a:p>
        </p:txBody>
      </p:sp>
      <p:sp>
        <p:nvSpPr>
          <p:cNvPr id="5" name="Footer Placeholder 4">
            <a:extLst>
              <a:ext uri="{FF2B5EF4-FFF2-40B4-BE49-F238E27FC236}">
                <a16:creationId xmlns:a16="http://schemas.microsoft.com/office/drawing/2014/main" id="{523DBF96-24BF-7345-B958-E2432B86376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7B9431-16E8-E0F7-AE59-FE222E62B0B1}"/>
              </a:ext>
            </a:extLst>
          </p:cNvPr>
          <p:cNvSpPr>
            <a:spLocks noGrp="1"/>
          </p:cNvSpPr>
          <p:nvPr>
            <p:ph type="sldNum" sz="quarter" idx="12"/>
          </p:nvPr>
        </p:nvSpPr>
        <p:spPr/>
        <p:txBody>
          <a:bodyPr/>
          <a:lstStyle/>
          <a:p>
            <a:fld id="{DA6BCFD5-50F7-DC4E-A5FB-56295D4874E1}" type="slidenum">
              <a:rPr lang="en-US" smtClean="0"/>
              <a:t>‹#›</a:t>
            </a:fld>
            <a:endParaRPr lang="en-US"/>
          </a:p>
        </p:txBody>
      </p:sp>
    </p:spTree>
    <p:extLst>
      <p:ext uri="{BB962C8B-B14F-4D97-AF65-F5344CB8AC3E}">
        <p14:creationId xmlns:p14="http://schemas.microsoft.com/office/powerpoint/2010/main" val="559448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B103EF8-D97D-F169-A75F-0E1E5115647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9293280-94DA-A400-A1DF-7CACE0AC216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700FC6-F11E-C4E3-FBBB-B65C007E41D1}"/>
              </a:ext>
            </a:extLst>
          </p:cNvPr>
          <p:cNvSpPr>
            <a:spLocks noGrp="1"/>
          </p:cNvSpPr>
          <p:nvPr>
            <p:ph type="dt" sz="half" idx="10"/>
          </p:nvPr>
        </p:nvSpPr>
        <p:spPr/>
        <p:txBody>
          <a:bodyPr/>
          <a:lstStyle/>
          <a:p>
            <a:fld id="{A35EF7CD-2853-7A4D-823A-A0566C5FDDE3}" type="datetime1">
              <a:rPr lang="en-US" smtClean="0"/>
              <a:t>5/27/26</a:t>
            </a:fld>
            <a:endParaRPr lang="en-US"/>
          </a:p>
        </p:txBody>
      </p:sp>
      <p:sp>
        <p:nvSpPr>
          <p:cNvPr id="5" name="Footer Placeholder 4">
            <a:extLst>
              <a:ext uri="{FF2B5EF4-FFF2-40B4-BE49-F238E27FC236}">
                <a16:creationId xmlns:a16="http://schemas.microsoft.com/office/drawing/2014/main" id="{77E44DA5-7850-7285-DF6C-214B491230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427EFD-2BE4-BBAB-BA94-515EA2349E79}"/>
              </a:ext>
            </a:extLst>
          </p:cNvPr>
          <p:cNvSpPr>
            <a:spLocks noGrp="1"/>
          </p:cNvSpPr>
          <p:nvPr>
            <p:ph type="sldNum" sz="quarter" idx="12"/>
          </p:nvPr>
        </p:nvSpPr>
        <p:spPr/>
        <p:txBody>
          <a:bodyPr/>
          <a:lstStyle/>
          <a:p>
            <a:fld id="{DA6BCFD5-50F7-DC4E-A5FB-56295D4874E1}" type="slidenum">
              <a:rPr lang="en-US" smtClean="0"/>
              <a:t>‹#›</a:t>
            </a:fld>
            <a:endParaRPr lang="en-US"/>
          </a:p>
        </p:txBody>
      </p:sp>
    </p:spTree>
    <p:extLst>
      <p:ext uri="{BB962C8B-B14F-4D97-AF65-F5344CB8AC3E}">
        <p14:creationId xmlns:p14="http://schemas.microsoft.com/office/powerpoint/2010/main" val="1907687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31AD0-9ED5-CF4D-06D5-73864459BDC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D9F22DA-4BE0-02A0-2787-2CC7378ABE4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4A584D-ABBE-AAE1-7367-99BE3789777D}"/>
              </a:ext>
            </a:extLst>
          </p:cNvPr>
          <p:cNvSpPr>
            <a:spLocks noGrp="1"/>
          </p:cNvSpPr>
          <p:nvPr>
            <p:ph type="dt" sz="half" idx="10"/>
          </p:nvPr>
        </p:nvSpPr>
        <p:spPr/>
        <p:txBody>
          <a:bodyPr/>
          <a:lstStyle/>
          <a:p>
            <a:fld id="{0F0A2C02-FFF7-814E-97F6-79745B34ED77}" type="datetime1">
              <a:rPr lang="en-US" smtClean="0"/>
              <a:t>5/27/26</a:t>
            </a:fld>
            <a:endParaRPr lang="en-US"/>
          </a:p>
        </p:txBody>
      </p:sp>
      <p:sp>
        <p:nvSpPr>
          <p:cNvPr id="5" name="Footer Placeholder 4">
            <a:extLst>
              <a:ext uri="{FF2B5EF4-FFF2-40B4-BE49-F238E27FC236}">
                <a16:creationId xmlns:a16="http://schemas.microsoft.com/office/drawing/2014/main" id="{E360B480-E4BD-D556-B8FE-68FC2A00C8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AC86DD-2E5A-15F7-FF36-CA88511D0749}"/>
              </a:ext>
            </a:extLst>
          </p:cNvPr>
          <p:cNvSpPr>
            <a:spLocks noGrp="1"/>
          </p:cNvSpPr>
          <p:nvPr>
            <p:ph type="sldNum" sz="quarter" idx="12"/>
          </p:nvPr>
        </p:nvSpPr>
        <p:spPr/>
        <p:txBody>
          <a:bodyPr/>
          <a:lstStyle/>
          <a:p>
            <a:fld id="{DA6BCFD5-50F7-DC4E-A5FB-56295D4874E1}" type="slidenum">
              <a:rPr lang="en-US" smtClean="0"/>
              <a:t>‹#›</a:t>
            </a:fld>
            <a:endParaRPr lang="en-US"/>
          </a:p>
        </p:txBody>
      </p:sp>
    </p:spTree>
    <p:extLst>
      <p:ext uri="{BB962C8B-B14F-4D97-AF65-F5344CB8AC3E}">
        <p14:creationId xmlns:p14="http://schemas.microsoft.com/office/powerpoint/2010/main" val="1202875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AD4B0B-4D9A-9748-BD78-B87331B0116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C20EDD0-09BC-A258-8042-4ED442E77F4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8E7F26-7BA1-A4F2-AFB0-330CBA523424}"/>
              </a:ext>
            </a:extLst>
          </p:cNvPr>
          <p:cNvSpPr>
            <a:spLocks noGrp="1"/>
          </p:cNvSpPr>
          <p:nvPr>
            <p:ph type="dt" sz="half" idx="10"/>
          </p:nvPr>
        </p:nvSpPr>
        <p:spPr/>
        <p:txBody>
          <a:bodyPr/>
          <a:lstStyle/>
          <a:p>
            <a:fld id="{F31814EB-E51A-AE4C-87FE-C9E72DE688CF}" type="datetime1">
              <a:rPr lang="en-US" smtClean="0"/>
              <a:t>5/27/26</a:t>
            </a:fld>
            <a:endParaRPr lang="en-US"/>
          </a:p>
        </p:txBody>
      </p:sp>
      <p:sp>
        <p:nvSpPr>
          <p:cNvPr id="5" name="Footer Placeholder 4">
            <a:extLst>
              <a:ext uri="{FF2B5EF4-FFF2-40B4-BE49-F238E27FC236}">
                <a16:creationId xmlns:a16="http://schemas.microsoft.com/office/drawing/2014/main" id="{D62725A1-644B-7D20-B85A-DCB6A8016E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3E74D8E-6A09-FDF1-323D-746E03E65F44}"/>
              </a:ext>
            </a:extLst>
          </p:cNvPr>
          <p:cNvSpPr>
            <a:spLocks noGrp="1"/>
          </p:cNvSpPr>
          <p:nvPr>
            <p:ph type="sldNum" sz="quarter" idx="12"/>
          </p:nvPr>
        </p:nvSpPr>
        <p:spPr/>
        <p:txBody>
          <a:bodyPr/>
          <a:lstStyle/>
          <a:p>
            <a:fld id="{DA6BCFD5-50F7-DC4E-A5FB-56295D4874E1}" type="slidenum">
              <a:rPr lang="en-US" smtClean="0"/>
              <a:t>‹#›</a:t>
            </a:fld>
            <a:endParaRPr lang="en-US"/>
          </a:p>
        </p:txBody>
      </p:sp>
    </p:spTree>
    <p:extLst>
      <p:ext uri="{BB962C8B-B14F-4D97-AF65-F5344CB8AC3E}">
        <p14:creationId xmlns:p14="http://schemas.microsoft.com/office/powerpoint/2010/main" val="2694873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5B9DF4-91F1-58EC-DDB1-BDC006AC93F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42DA1FB-2774-676A-1FF0-7BA6B1AE95F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8193616-FBE5-0395-1F30-6AC9B5F04C2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440FCAF-1B43-A0A5-BF3A-B2AF81717DF8}"/>
              </a:ext>
            </a:extLst>
          </p:cNvPr>
          <p:cNvSpPr>
            <a:spLocks noGrp="1"/>
          </p:cNvSpPr>
          <p:nvPr>
            <p:ph type="dt" sz="half" idx="10"/>
          </p:nvPr>
        </p:nvSpPr>
        <p:spPr/>
        <p:txBody>
          <a:bodyPr/>
          <a:lstStyle/>
          <a:p>
            <a:fld id="{9101C953-A7F2-2942-B079-B07307FF5717}" type="datetime1">
              <a:rPr lang="en-US" smtClean="0"/>
              <a:t>5/27/26</a:t>
            </a:fld>
            <a:endParaRPr lang="en-US"/>
          </a:p>
        </p:txBody>
      </p:sp>
      <p:sp>
        <p:nvSpPr>
          <p:cNvPr id="6" name="Footer Placeholder 5">
            <a:extLst>
              <a:ext uri="{FF2B5EF4-FFF2-40B4-BE49-F238E27FC236}">
                <a16:creationId xmlns:a16="http://schemas.microsoft.com/office/drawing/2014/main" id="{B5252C58-5DC0-8A8D-0982-AD5F3AAD9DC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1FE57A9-78CA-1037-58B5-2A888DE57067}"/>
              </a:ext>
            </a:extLst>
          </p:cNvPr>
          <p:cNvSpPr>
            <a:spLocks noGrp="1"/>
          </p:cNvSpPr>
          <p:nvPr>
            <p:ph type="sldNum" sz="quarter" idx="12"/>
          </p:nvPr>
        </p:nvSpPr>
        <p:spPr/>
        <p:txBody>
          <a:bodyPr/>
          <a:lstStyle/>
          <a:p>
            <a:fld id="{DA6BCFD5-50F7-DC4E-A5FB-56295D4874E1}" type="slidenum">
              <a:rPr lang="en-US" smtClean="0"/>
              <a:t>‹#›</a:t>
            </a:fld>
            <a:endParaRPr lang="en-US"/>
          </a:p>
        </p:txBody>
      </p:sp>
    </p:spTree>
    <p:extLst>
      <p:ext uri="{BB962C8B-B14F-4D97-AF65-F5344CB8AC3E}">
        <p14:creationId xmlns:p14="http://schemas.microsoft.com/office/powerpoint/2010/main" val="1216264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47BCD0-0357-E7F7-D9BC-A570449D6AC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CC8DDDB-AB43-0EED-BE91-BBD873307D6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57557AB-BA14-8419-7C1A-D66A7B7A537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1063597-264C-DBF6-505B-77EF6A4A5B9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89FD23C-81C1-46D8-51B7-3986E60BA35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BAB9D4D-4C29-52A2-C3B4-F372A02D12F1}"/>
              </a:ext>
            </a:extLst>
          </p:cNvPr>
          <p:cNvSpPr>
            <a:spLocks noGrp="1"/>
          </p:cNvSpPr>
          <p:nvPr>
            <p:ph type="dt" sz="half" idx="10"/>
          </p:nvPr>
        </p:nvSpPr>
        <p:spPr/>
        <p:txBody>
          <a:bodyPr/>
          <a:lstStyle/>
          <a:p>
            <a:fld id="{FA5AA342-E42A-3347-AF5C-C9987444192E}" type="datetime1">
              <a:rPr lang="en-US" smtClean="0"/>
              <a:t>5/27/26</a:t>
            </a:fld>
            <a:endParaRPr lang="en-US"/>
          </a:p>
        </p:txBody>
      </p:sp>
      <p:sp>
        <p:nvSpPr>
          <p:cNvPr id="8" name="Footer Placeholder 7">
            <a:extLst>
              <a:ext uri="{FF2B5EF4-FFF2-40B4-BE49-F238E27FC236}">
                <a16:creationId xmlns:a16="http://schemas.microsoft.com/office/drawing/2014/main" id="{AF270C25-B976-E920-3DDD-FF74A1428FF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146409A-D2FC-BEA2-4E5C-E37AF2CAB497}"/>
              </a:ext>
            </a:extLst>
          </p:cNvPr>
          <p:cNvSpPr>
            <a:spLocks noGrp="1"/>
          </p:cNvSpPr>
          <p:nvPr>
            <p:ph type="sldNum" sz="quarter" idx="12"/>
          </p:nvPr>
        </p:nvSpPr>
        <p:spPr/>
        <p:txBody>
          <a:bodyPr/>
          <a:lstStyle/>
          <a:p>
            <a:fld id="{DA6BCFD5-50F7-DC4E-A5FB-56295D4874E1}" type="slidenum">
              <a:rPr lang="en-US" smtClean="0"/>
              <a:t>‹#›</a:t>
            </a:fld>
            <a:endParaRPr lang="en-US"/>
          </a:p>
        </p:txBody>
      </p:sp>
    </p:spTree>
    <p:extLst>
      <p:ext uri="{BB962C8B-B14F-4D97-AF65-F5344CB8AC3E}">
        <p14:creationId xmlns:p14="http://schemas.microsoft.com/office/powerpoint/2010/main" val="125102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74AC2A-A7F0-BA24-D3D8-6B4796A343C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8916A16-2286-5F6B-E304-ED4A87CAA87A}"/>
              </a:ext>
            </a:extLst>
          </p:cNvPr>
          <p:cNvSpPr>
            <a:spLocks noGrp="1"/>
          </p:cNvSpPr>
          <p:nvPr>
            <p:ph type="dt" sz="half" idx="10"/>
          </p:nvPr>
        </p:nvSpPr>
        <p:spPr/>
        <p:txBody>
          <a:bodyPr/>
          <a:lstStyle/>
          <a:p>
            <a:fld id="{A3311675-5778-4046-A5EA-126A804AE079}" type="datetime1">
              <a:rPr lang="en-US" smtClean="0"/>
              <a:t>5/27/26</a:t>
            </a:fld>
            <a:endParaRPr lang="en-US"/>
          </a:p>
        </p:txBody>
      </p:sp>
      <p:sp>
        <p:nvSpPr>
          <p:cNvPr id="4" name="Footer Placeholder 3">
            <a:extLst>
              <a:ext uri="{FF2B5EF4-FFF2-40B4-BE49-F238E27FC236}">
                <a16:creationId xmlns:a16="http://schemas.microsoft.com/office/drawing/2014/main" id="{B46C0CBF-D5C9-360B-3B87-49DCDEEC97C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E1ACD30-8EF5-0B1E-1826-63F37C81F587}"/>
              </a:ext>
            </a:extLst>
          </p:cNvPr>
          <p:cNvSpPr>
            <a:spLocks noGrp="1"/>
          </p:cNvSpPr>
          <p:nvPr>
            <p:ph type="sldNum" sz="quarter" idx="12"/>
          </p:nvPr>
        </p:nvSpPr>
        <p:spPr/>
        <p:txBody>
          <a:bodyPr/>
          <a:lstStyle/>
          <a:p>
            <a:fld id="{DA6BCFD5-50F7-DC4E-A5FB-56295D4874E1}" type="slidenum">
              <a:rPr lang="en-US" smtClean="0"/>
              <a:t>‹#›</a:t>
            </a:fld>
            <a:endParaRPr lang="en-US" dirty="0"/>
          </a:p>
        </p:txBody>
      </p:sp>
    </p:spTree>
    <p:extLst>
      <p:ext uri="{BB962C8B-B14F-4D97-AF65-F5344CB8AC3E}">
        <p14:creationId xmlns:p14="http://schemas.microsoft.com/office/powerpoint/2010/main" val="30697413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CE871D-258F-D9FE-15C2-AEA008A3AB46}"/>
              </a:ext>
            </a:extLst>
          </p:cNvPr>
          <p:cNvSpPr>
            <a:spLocks noGrp="1"/>
          </p:cNvSpPr>
          <p:nvPr>
            <p:ph type="dt" sz="half" idx="10"/>
          </p:nvPr>
        </p:nvSpPr>
        <p:spPr/>
        <p:txBody>
          <a:bodyPr/>
          <a:lstStyle/>
          <a:p>
            <a:fld id="{F59C72C9-4875-4945-8154-848E2B64D096}" type="datetime1">
              <a:rPr lang="en-US" smtClean="0"/>
              <a:t>5/27/26</a:t>
            </a:fld>
            <a:endParaRPr lang="en-US"/>
          </a:p>
        </p:txBody>
      </p:sp>
      <p:sp>
        <p:nvSpPr>
          <p:cNvPr id="3" name="Footer Placeholder 2">
            <a:extLst>
              <a:ext uri="{FF2B5EF4-FFF2-40B4-BE49-F238E27FC236}">
                <a16:creationId xmlns:a16="http://schemas.microsoft.com/office/drawing/2014/main" id="{3536F9FD-C755-3505-AEA7-BF0E82CA4BD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C75C608-120D-C574-3585-D9F00A1F452D}"/>
              </a:ext>
            </a:extLst>
          </p:cNvPr>
          <p:cNvSpPr>
            <a:spLocks noGrp="1"/>
          </p:cNvSpPr>
          <p:nvPr>
            <p:ph type="sldNum" sz="quarter" idx="12"/>
          </p:nvPr>
        </p:nvSpPr>
        <p:spPr/>
        <p:txBody>
          <a:bodyPr/>
          <a:lstStyle/>
          <a:p>
            <a:fld id="{DA6BCFD5-50F7-DC4E-A5FB-56295D4874E1}" type="slidenum">
              <a:rPr lang="en-US" smtClean="0"/>
              <a:t>‹#›</a:t>
            </a:fld>
            <a:endParaRPr lang="en-US"/>
          </a:p>
        </p:txBody>
      </p:sp>
    </p:spTree>
    <p:extLst>
      <p:ext uri="{BB962C8B-B14F-4D97-AF65-F5344CB8AC3E}">
        <p14:creationId xmlns:p14="http://schemas.microsoft.com/office/powerpoint/2010/main" val="4460284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9EBB9A-DE5B-E5BF-B726-CA7F8CAF64A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D83AF88-E516-CE2C-7F6B-02CC0AC0C3D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2CAD0A5-39E0-2326-5F74-868004F5E7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6AA5206-F432-0B49-58AA-1DC9830D4FBA}"/>
              </a:ext>
            </a:extLst>
          </p:cNvPr>
          <p:cNvSpPr>
            <a:spLocks noGrp="1"/>
          </p:cNvSpPr>
          <p:nvPr>
            <p:ph type="dt" sz="half" idx="10"/>
          </p:nvPr>
        </p:nvSpPr>
        <p:spPr/>
        <p:txBody>
          <a:bodyPr/>
          <a:lstStyle/>
          <a:p>
            <a:fld id="{0D269096-57CA-D440-8720-F14CDFAAAA94}" type="datetime1">
              <a:rPr lang="en-US" smtClean="0"/>
              <a:t>5/27/26</a:t>
            </a:fld>
            <a:endParaRPr lang="en-US"/>
          </a:p>
        </p:txBody>
      </p:sp>
      <p:sp>
        <p:nvSpPr>
          <p:cNvPr id="6" name="Footer Placeholder 5">
            <a:extLst>
              <a:ext uri="{FF2B5EF4-FFF2-40B4-BE49-F238E27FC236}">
                <a16:creationId xmlns:a16="http://schemas.microsoft.com/office/drawing/2014/main" id="{E2058BB0-992D-223C-25C7-C926B9170E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BEF51C8-4F9F-B74D-EEBD-37B4BA97F140}"/>
              </a:ext>
            </a:extLst>
          </p:cNvPr>
          <p:cNvSpPr>
            <a:spLocks noGrp="1"/>
          </p:cNvSpPr>
          <p:nvPr>
            <p:ph type="sldNum" sz="quarter" idx="12"/>
          </p:nvPr>
        </p:nvSpPr>
        <p:spPr/>
        <p:txBody>
          <a:bodyPr/>
          <a:lstStyle/>
          <a:p>
            <a:fld id="{DA6BCFD5-50F7-DC4E-A5FB-56295D4874E1}" type="slidenum">
              <a:rPr lang="en-US" smtClean="0"/>
              <a:t>‹#›</a:t>
            </a:fld>
            <a:endParaRPr lang="en-US"/>
          </a:p>
        </p:txBody>
      </p:sp>
    </p:spTree>
    <p:extLst>
      <p:ext uri="{BB962C8B-B14F-4D97-AF65-F5344CB8AC3E}">
        <p14:creationId xmlns:p14="http://schemas.microsoft.com/office/powerpoint/2010/main" val="4307469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99A966-EC0D-456E-530D-AE30F2EEF3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90DD2A2-958A-11D9-9D12-1FBB0C31249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72C6057-D7F7-779F-7C0B-F560403F44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7F327CC-F5F5-B898-A225-82C2EDC0D800}"/>
              </a:ext>
            </a:extLst>
          </p:cNvPr>
          <p:cNvSpPr>
            <a:spLocks noGrp="1"/>
          </p:cNvSpPr>
          <p:nvPr>
            <p:ph type="dt" sz="half" idx="10"/>
          </p:nvPr>
        </p:nvSpPr>
        <p:spPr/>
        <p:txBody>
          <a:bodyPr/>
          <a:lstStyle/>
          <a:p>
            <a:fld id="{7DA0D9B7-6AE0-DB4C-99AD-AEEE6F07813F}" type="datetime1">
              <a:rPr lang="en-US" smtClean="0"/>
              <a:t>5/27/26</a:t>
            </a:fld>
            <a:endParaRPr lang="en-US"/>
          </a:p>
        </p:txBody>
      </p:sp>
      <p:sp>
        <p:nvSpPr>
          <p:cNvPr id="6" name="Footer Placeholder 5">
            <a:extLst>
              <a:ext uri="{FF2B5EF4-FFF2-40B4-BE49-F238E27FC236}">
                <a16:creationId xmlns:a16="http://schemas.microsoft.com/office/drawing/2014/main" id="{7506FD98-67DE-7D89-A7DF-27DC27B5247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7D36979-DC1A-DEC7-E361-2B0787FD1443}"/>
              </a:ext>
            </a:extLst>
          </p:cNvPr>
          <p:cNvSpPr>
            <a:spLocks noGrp="1"/>
          </p:cNvSpPr>
          <p:nvPr>
            <p:ph type="sldNum" sz="quarter" idx="12"/>
          </p:nvPr>
        </p:nvSpPr>
        <p:spPr/>
        <p:txBody>
          <a:bodyPr/>
          <a:lstStyle/>
          <a:p>
            <a:fld id="{DA6BCFD5-50F7-DC4E-A5FB-56295D4874E1}" type="slidenum">
              <a:rPr lang="en-US" smtClean="0"/>
              <a:t>‹#›</a:t>
            </a:fld>
            <a:endParaRPr lang="en-US"/>
          </a:p>
        </p:txBody>
      </p:sp>
    </p:spTree>
    <p:extLst>
      <p:ext uri="{BB962C8B-B14F-4D97-AF65-F5344CB8AC3E}">
        <p14:creationId xmlns:p14="http://schemas.microsoft.com/office/powerpoint/2010/main" val="24865024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4C34D89-3383-117B-E028-8C1BC9220D6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000D489-34AE-4533-95F4-AC73398072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A33DE6-82D2-F368-24C9-C537AF096C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BE8D434-3C7D-E44D-9664-F5540D46BA1F}" type="datetime1">
              <a:rPr lang="en-US" smtClean="0"/>
              <a:t>5/27/26</a:t>
            </a:fld>
            <a:endParaRPr lang="en-US"/>
          </a:p>
        </p:txBody>
      </p:sp>
      <p:sp>
        <p:nvSpPr>
          <p:cNvPr id="5" name="Footer Placeholder 4">
            <a:extLst>
              <a:ext uri="{FF2B5EF4-FFF2-40B4-BE49-F238E27FC236}">
                <a16:creationId xmlns:a16="http://schemas.microsoft.com/office/drawing/2014/main" id="{EE45C9D9-291E-F773-2309-EA79F55A237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03CF8745-EA37-69BD-05E9-B552FB1DB9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A6BCFD5-50F7-DC4E-A5FB-56295D4874E1}" type="slidenum">
              <a:rPr lang="en-US" smtClean="0"/>
              <a:t>‹#›</a:t>
            </a:fld>
            <a:endParaRPr lang="en-US"/>
          </a:p>
        </p:txBody>
      </p:sp>
    </p:spTree>
    <p:extLst>
      <p:ext uri="{BB962C8B-B14F-4D97-AF65-F5344CB8AC3E}">
        <p14:creationId xmlns:p14="http://schemas.microsoft.com/office/powerpoint/2010/main" val="36004248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18.png"/><Relationship Id="rId4" Type="http://schemas.openxmlformats.org/officeDocument/2006/relationships/image" Target="../media/image21.emf"/></Relationships>
</file>

<file path=ppt/slides/_rels/slide11.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23.emf"/></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43.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39.png"/><Relationship Id="rId5" Type="http://schemas.openxmlformats.org/officeDocument/2006/relationships/image" Target="../media/image35.pn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46.emf"/></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47.png"/></Relationships>
</file>

<file path=ppt/slides/_rels/slide2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image" Target="../media/image45.emf"/><Relationship Id="rId5" Type="http://schemas.openxmlformats.org/officeDocument/2006/relationships/image" Target="../media/image54.emf"/><Relationship Id="rId4" Type="http://schemas.openxmlformats.org/officeDocument/2006/relationships/image" Target="../media/image53.emf"/></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52.png"/></Relationships>
</file>

<file path=ppt/slides/_rels/slide2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5.xml"/><Relationship Id="rId1" Type="http://schemas.openxmlformats.org/officeDocument/2006/relationships/slideLayout" Target="../slideLayouts/slideLayout6.xml"/><Relationship Id="rId5" Type="http://schemas.openxmlformats.org/officeDocument/2006/relationships/image" Target="../media/image57.png"/><Relationship Id="rId4" Type="http://schemas.openxmlformats.org/officeDocument/2006/relationships/image" Target="../media/image56.png"/></Relationships>
</file>

<file path=ppt/slides/_rels/slide27.xml.rels><?xml version="1.0" encoding="UTF-8" standalone="yes"?>
<Relationships xmlns="http://schemas.openxmlformats.org/package/2006/relationships"><Relationship Id="rId3" Type="http://schemas.openxmlformats.org/officeDocument/2006/relationships/image" Target="../media/image58.png"/><Relationship Id="rId7" Type="http://schemas.openxmlformats.org/officeDocument/2006/relationships/image" Target="../media/image61.pn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57.png"/><Relationship Id="rId5" Type="http://schemas.openxmlformats.org/officeDocument/2006/relationships/image" Target="../media/image60.png"/><Relationship Id="rId4" Type="http://schemas.openxmlformats.org/officeDocument/2006/relationships/image" Target="../media/image59.png"/></Relationships>
</file>

<file path=ppt/slides/_rels/slide28.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64.png"/><Relationship Id="rId2" Type="http://schemas.openxmlformats.org/officeDocument/2006/relationships/notesSlide" Target="../notesSlides/notesSlide27.xml"/><Relationship Id="rId1" Type="http://schemas.openxmlformats.org/officeDocument/2006/relationships/slideLayout" Target="../slideLayouts/slideLayout6.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0.png"/></Relationships>
</file>

<file path=ppt/slides/_rels/slide2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8.xml"/><Relationship Id="rId1" Type="http://schemas.openxmlformats.org/officeDocument/2006/relationships/slideLayout" Target="../slideLayouts/slideLayout6.xml"/><Relationship Id="rId5" Type="http://schemas.openxmlformats.org/officeDocument/2006/relationships/image" Target="../media/image65.emf"/><Relationship Id="rId4" Type="http://schemas.openxmlformats.org/officeDocument/2006/relationships/image" Target="../media/image60.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9.xml"/><Relationship Id="rId1" Type="http://schemas.openxmlformats.org/officeDocument/2006/relationships/slideLayout" Target="../slideLayouts/slideLayout6.xml"/><Relationship Id="rId5" Type="http://schemas.openxmlformats.org/officeDocument/2006/relationships/image" Target="../media/image67.png"/><Relationship Id="rId4" Type="http://schemas.openxmlformats.org/officeDocument/2006/relationships/image" Target="../media/image48.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5.emf"/><Relationship Id="rId4" Type="http://schemas.openxmlformats.org/officeDocument/2006/relationships/image" Target="../media/image14.emf"/></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A7D94CD-9450-AA54-FB0D-F3BAF289AE66}"/>
            </a:ext>
          </a:extLst>
        </p:cNvPr>
        <p:cNvGrpSpPr/>
        <p:nvPr/>
      </p:nvGrpSpPr>
      <p:grpSpPr>
        <a:xfrm>
          <a:off x="0" y="0"/>
          <a:ext cx="0" cy="0"/>
          <a:chOff x="0" y="0"/>
          <a:chExt cx="0" cy="0"/>
        </a:xfrm>
      </p:grpSpPr>
      <p:sp>
        <p:nvSpPr>
          <p:cNvPr id="9" name="Title 8">
            <a:extLst>
              <a:ext uri="{FF2B5EF4-FFF2-40B4-BE49-F238E27FC236}">
                <a16:creationId xmlns:a16="http://schemas.microsoft.com/office/drawing/2014/main" id="{A1DD5573-18CF-2109-170A-0B19D8396DF0}"/>
              </a:ext>
            </a:extLst>
          </p:cNvPr>
          <p:cNvSpPr>
            <a:spLocks noGrp="1"/>
          </p:cNvSpPr>
          <p:nvPr>
            <p:ph type="ctrTitle"/>
          </p:nvPr>
        </p:nvSpPr>
        <p:spPr>
          <a:xfrm>
            <a:off x="385209" y="1041400"/>
            <a:ext cx="11161690" cy="2387600"/>
          </a:xfrm>
        </p:spPr>
        <p:txBody>
          <a:bodyPr>
            <a:normAutofit fontScale="90000"/>
          </a:bodyPr>
          <a:lstStyle/>
          <a:p>
            <a:r>
              <a:rPr lang="en-US" dirty="0">
                <a:latin typeface="Microsoft New Tai Lue" panose="020B0502040204020203" pitchFamily="34" charset="0"/>
                <a:cs typeface="Microsoft New Tai Lue" panose="020B0502040204020203" pitchFamily="34" charset="0"/>
              </a:rPr>
              <a:t>Understanding Jet Formation through Changing-Look Phenomena with VLBI</a:t>
            </a:r>
          </a:p>
        </p:txBody>
      </p:sp>
      <p:sp>
        <p:nvSpPr>
          <p:cNvPr id="4" name="Subtitle 3">
            <a:extLst>
              <a:ext uri="{FF2B5EF4-FFF2-40B4-BE49-F238E27FC236}">
                <a16:creationId xmlns:a16="http://schemas.microsoft.com/office/drawing/2014/main" id="{39B409D8-3634-0506-DC6D-3680A92C3C94}"/>
              </a:ext>
            </a:extLst>
          </p:cNvPr>
          <p:cNvSpPr>
            <a:spLocks noGrp="1"/>
          </p:cNvSpPr>
          <p:nvPr>
            <p:ph type="subTitle" idx="1"/>
          </p:nvPr>
        </p:nvSpPr>
        <p:spPr>
          <a:xfrm>
            <a:off x="1523999" y="3750862"/>
            <a:ext cx="9144000" cy="1655762"/>
          </a:xfrm>
        </p:spPr>
        <p:txBody>
          <a:bodyPr>
            <a:normAutofit/>
          </a:bodyPr>
          <a:lstStyle/>
          <a:p>
            <a:r>
              <a:rPr lang="en-US" sz="2800" dirty="0">
                <a:latin typeface="Microsoft New Tai Lue" panose="020B0502040204020203" pitchFamily="34" charset="0"/>
                <a:cs typeface="Microsoft New Tai Lue" panose="020B0502040204020203" pitchFamily="34" charset="0"/>
              </a:rPr>
              <a:t>Gregory Walsh</a:t>
            </a:r>
          </a:p>
          <a:p>
            <a:r>
              <a:rPr lang="en-US" dirty="0">
                <a:latin typeface="Microsoft New Tai Lue" panose="020B0502040204020203" pitchFamily="34" charset="0"/>
                <a:cs typeface="Microsoft New Tai Lue" panose="020B0502040204020203" pitchFamily="34" charset="0"/>
              </a:rPr>
              <a:t>DARK, Niels Bohr Institute, University of Copenhagen</a:t>
            </a:r>
          </a:p>
          <a:p>
            <a:r>
              <a:rPr lang="en-US" baseline="30000" dirty="0">
                <a:latin typeface="Microsoft New Tai Lue" panose="020B0502040204020203" pitchFamily="34" charset="0"/>
                <a:cs typeface="Microsoft New Tai Lue" panose="020B0502040204020203" pitchFamily="34" charset="0"/>
              </a:rPr>
              <a:t>Collaborators: Marianne Vestergaard, Sandra Raimundo, Daniel Lawther</a:t>
            </a:r>
          </a:p>
        </p:txBody>
      </p:sp>
      <p:sp>
        <p:nvSpPr>
          <p:cNvPr id="2" name="TextBox 1">
            <a:extLst>
              <a:ext uri="{FF2B5EF4-FFF2-40B4-BE49-F238E27FC236}">
                <a16:creationId xmlns:a16="http://schemas.microsoft.com/office/drawing/2014/main" id="{2A6D8800-C650-F629-92C6-E4410C9F7000}"/>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pic>
        <p:nvPicPr>
          <p:cNvPr id="1026" name="Picture 2" descr="University of Copenhagen – University of Copenhagen">
            <a:extLst>
              <a:ext uri="{FF2B5EF4-FFF2-40B4-BE49-F238E27FC236}">
                <a16:creationId xmlns:a16="http://schemas.microsoft.com/office/drawing/2014/main" id="{AA4D63F3-1058-4A67-BC24-8AE32DD646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749" y="4319337"/>
            <a:ext cx="1601880" cy="21745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25898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3E71F1-DDF6-FDF9-8B69-998ACBAC48C3}"/>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B44D71B-0750-6CFD-9FF2-F12EAB285C8E}"/>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1220F1CE-44A2-25FE-0DF4-7680996B064E}"/>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9</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sp>
        <p:nvSpPr>
          <p:cNvPr id="9" name="Title 8">
            <a:extLst>
              <a:ext uri="{FF2B5EF4-FFF2-40B4-BE49-F238E27FC236}">
                <a16:creationId xmlns:a16="http://schemas.microsoft.com/office/drawing/2014/main" id="{02224B43-AFE5-19DA-81CF-41266FA2F228}"/>
              </a:ext>
            </a:extLst>
          </p:cNvPr>
          <p:cNvSpPr>
            <a:spLocks noGrp="1"/>
          </p:cNvSpPr>
          <p:nvPr>
            <p:ph type="title"/>
          </p:nvPr>
        </p:nvSpPr>
        <p:spPr>
          <a:xfrm>
            <a:off x="838199" y="0"/>
            <a:ext cx="10515600" cy="1325563"/>
          </a:xfrm>
        </p:spPr>
        <p:txBody>
          <a:bodyPr/>
          <a:lstStyle/>
          <a:p>
            <a:r>
              <a:rPr lang="en-US" dirty="0">
                <a:latin typeface="Microsoft New Tai Lue" panose="020B0502040204020203" pitchFamily="34" charset="0"/>
                <a:cs typeface="Microsoft New Tai Lue" panose="020B0502040204020203" pitchFamily="34" charset="0"/>
              </a:rPr>
              <a:t>Mrk 590: 10-year VLBA </a:t>
            </a:r>
            <a:r>
              <a:rPr lang="en-US" dirty="0" err="1">
                <a:latin typeface="Microsoft New Tai Lue" panose="020B0502040204020203" pitchFamily="34" charset="0"/>
                <a:cs typeface="Microsoft New Tai Lue" panose="020B0502040204020203" pitchFamily="34" charset="0"/>
              </a:rPr>
              <a:t>Lightcurve</a:t>
            </a:r>
            <a:endParaRPr lang="en-US" dirty="0">
              <a:latin typeface="Microsoft New Tai Lue" panose="020B0502040204020203" pitchFamily="34" charset="0"/>
              <a:cs typeface="Microsoft New Tai Lue" panose="020B0502040204020203" pitchFamily="34" charset="0"/>
            </a:endParaRPr>
          </a:p>
        </p:txBody>
      </p:sp>
      <p:sp>
        <p:nvSpPr>
          <p:cNvPr id="5" name="TextBox 4">
            <a:extLst>
              <a:ext uri="{FF2B5EF4-FFF2-40B4-BE49-F238E27FC236}">
                <a16:creationId xmlns:a16="http://schemas.microsoft.com/office/drawing/2014/main" id="{B42818E6-2F06-21D9-1F58-CB5DDD6B2615}"/>
              </a:ext>
            </a:extLst>
          </p:cNvPr>
          <p:cNvSpPr txBox="1"/>
          <p:nvPr/>
        </p:nvSpPr>
        <p:spPr>
          <a:xfrm>
            <a:off x="1035755" y="1245680"/>
            <a:ext cx="4467579" cy="3539430"/>
          </a:xfrm>
          <a:prstGeom prst="rect">
            <a:avLst/>
          </a:prstGeom>
          <a:noFill/>
        </p:spPr>
        <p:txBody>
          <a:bodyPr wrap="square" rtlCol="0">
            <a:spAutoFit/>
          </a:bodyPr>
          <a:lstStyle/>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Extensively monitoring Mrk 590 with the VLBA for the past 8 years at L-band (1.6 GHz), C-band (5 GHz), X-band (8.4 GHz), Ku-band (15 GHz), and most recently K-band (22 GHz)</a:t>
            </a:r>
            <a:endParaRPr lang="en-US" sz="2400" dirty="0">
              <a:latin typeface="Microsoft New Tai Lue" panose="020B0502040204020203" pitchFamily="34" charset="0"/>
              <a:cs typeface="Microsoft New Tai Lue" panose="020B0502040204020203" pitchFamily="34" charset="0"/>
            </a:endParaRPr>
          </a:p>
        </p:txBody>
      </p:sp>
      <p:pic>
        <p:nvPicPr>
          <p:cNvPr id="1026" name="Picture 2" descr="Very Long Baseline Array - Wikipedia">
            <a:extLst>
              <a:ext uri="{FF2B5EF4-FFF2-40B4-BE49-F238E27FC236}">
                <a16:creationId xmlns:a16="http://schemas.microsoft.com/office/drawing/2014/main" id="{96745907-F604-5289-68F0-3559492775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0889" y="1245680"/>
            <a:ext cx="6130505" cy="459787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9A7CEA0-FE3D-6DFB-A14F-986433442EE5}"/>
              </a:ext>
            </a:extLst>
          </p:cNvPr>
          <p:cNvSpPr txBox="1"/>
          <p:nvPr/>
        </p:nvSpPr>
        <p:spPr>
          <a:xfrm>
            <a:off x="10480853" y="6199512"/>
            <a:ext cx="1891516" cy="307777"/>
          </a:xfrm>
          <a:prstGeom prst="rect">
            <a:avLst/>
          </a:prstGeom>
          <a:noFill/>
        </p:spPr>
        <p:txBody>
          <a:bodyPr wrap="square" rtlCol="0">
            <a:spAutoFit/>
          </a:bodyPr>
          <a:lstStyle/>
          <a:p>
            <a:r>
              <a:rPr lang="en-US" sz="1400" dirty="0">
                <a:latin typeface="Microsoft New Tai Lue" panose="020B0502040204020203" pitchFamily="34" charset="0"/>
                <a:ea typeface="Helvetica Neue" panose="02000503000000020004" pitchFamily="2" charset="0"/>
                <a:cs typeface="Microsoft New Tai Lue" panose="020B0502040204020203" pitchFamily="34" charset="0"/>
              </a:rPr>
              <a:t>Walsh+ (in prep)</a:t>
            </a:r>
          </a:p>
        </p:txBody>
      </p:sp>
      <p:pic>
        <p:nvPicPr>
          <p:cNvPr id="7" name="Picture 6">
            <a:extLst>
              <a:ext uri="{FF2B5EF4-FFF2-40B4-BE49-F238E27FC236}">
                <a16:creationId xmlns:a16="http://schemas.microsoft.com/office/drawing/2014/main" id="{F90A2F07-0340-26E5-7BB6-719AA6B3239A}"/>
              </a:ext>
            </a:extLst>
          </p:cNvPr>
          <p:cNvPicPr>
            <a:picLocks noChangeAspect="1"/>
          </p:cNvPicPr>
          <p:nvPr/>
        </p:nvPicPr>
        <p:blipFill>
          <a:blip r:embed="rId4"/>
          <a:stretch>
            <a:fillRect/>
          </a:stretch>
        </p:blipFill>
        <p:spPr>
          <a:xfrm>
            <a:off x="-1" y="0"/>
            <a:ext cx="12170439" cy="6484738"/>
          </a:xfrm>
          <a:prstGeom prst="rect">
            <a:avLst/>
          </a:prstGeom>
        </p:spPr>
      </p:pic>
      <p:pic>
        <p:nvPicPr>
          <p:cNvPr id="6" name="Picture 5" descr="A graph with numbers and dots&#10;&#10;AI-generated content may be incorrect.">
            <a:extLst>
              <a:ext uri="{FF2B5EF4-FFF2-40B4-BE49-F238E27FC236}">
                <a16:creationId xmlns:a16="http://schemas.microsoft.com/office/drawing/2014/main" id="{4DEC459B-884F-B09C-1137-7DCBE0786BBE}"/>
              </a:ext>
            </a:extLst>
          </p:cNvPr>
          <p:cNvPicPr>
            <a:picLocks noChangeAspect="1"/>
          </p:cNvPicPr>
          <p:nvPr/>
        </p:nvPicPr>
        <p:blipFill>
          <a:blip r:embed="rId5"/>
          <a:srcRect b="14625"/>
          <a:stretch>
            <a:fillRect/>
          </a:stretch>
        </p:blipFill>
        <p:spPr>
          <a:xfrm>
            <a:off x="1112774" y="2432282"/>
            <a:ext cx="9624896" cy="3589253"/>
          </a:xfrm>
          <a:prstGeom prst="rect">
            <a:avLst/>
          </a:prstGeom>
        </p:spPr>
      </p:pic>
      <p:sp>
        <p:nvSpPr>
          <p:cNvPr id="8" name="TextBox 7">
            <a:extLst>
              <a:ext uri="{FF2B5EF4-FFF2-40B4-BE49-F238E27FC236}">
                <a16:creationId xmlns:a16="http://schemas.microsoft.com/office/drawing/2014/main" id="{F0C0A0E4-AFF0-F199-C5DC-1E036D87BD3F}"/>
              </a:ext>
            </a:extLst>
          </p:cNvPr>
          <p:cNvSpPr txBox="1"/>
          <p:nvPr/>
        </p:nvSpPr>
        <p:spPr>
          <a:xfrm>
            <a:off x="10278922" y="6206202"/>
            <a:ext cx="1891516" cy="307777"/>
          </a:xfrm>
          <a:prstGeom prst="rect">
            <a:avLst/>
          </a:prstGeom>
          <a:noFill/>
        </p:spPr>
        <p:txBody>
          <a:bodyPr wrap="square" rtlCol="0">
            <a:spAutoFit/>
          </a:bodyPr>
          <a:lstStyle/>
          <a:p>
            <a:r>
              <a:rPr lang="en-US" sz="1400" dirty="0">
                <a:latin typeface="Microsoft New Tai Lue" panose="020B0502040204020203" pitchFamily="34" charset="0"/>
                <a:ea typeface="Helvetica Neue" panose="02000503000000020004" pitchFamily="2" charset="0"/>
                <a:cs typeface="Microsoft New Tai Lue" panose="020B0502040204020203" pitchFamily="34" charset="0"/>
              </a:rPr>
              <a:t>Walsh+ (in prep)</a:t>
            </a:r>
          </a:p>
        </p:txBody>
      </p:sp>
    </p:spTree>
    <p:extLst>
      <p:ext uri="{BB962C8B-B14F-4D97-AF65-F5344CB8AC3E}">
        <p14:creationId xmlns:p14="http://schemas.microsoft.com/office/powerpoint/2010/main" val="2246537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C8E6DF-59D2-2838-9258-D176AC0C24A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D90E30A-A90A-F9F2-4151-F580B12B8981}"/>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5B0F252E-7152-0D7D-C504-F0768FDA49BE}"/>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10</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sp>
        <p:nvSpPr>
          <p:cNvPr id="9" name="Title 8">
            <a:extLst>
              <a:ext uri="{FF2B5EF4-FFF2-40B4-BE49-F238E27FC236}">
                <a16:creationId xmlns:a16="http://schemas.microsoft.com/office/drawing/2014/main" id="{FA6FA26B-E568-295D-7E46-540873E0CE04}"/>
              </a:ext>
            </a:extLst>
          </p:cNvPr>
          <p:cNvSpPr>
            <a:spLocks noGrp="1"/>
          </p:cNvSpPr>
          <p:nvPr>
            <p:ph type="title"/>
          </p:nvPr>
        </p:nvSpPr>
        <p:spPr>
          <a:xfrm>
            <a:off x="838199" y="0"/>
            <a:ext cx="10515600" cy="1325563"/>
          </a:xfrm>
        </p:spPr>
        <p:txBody>
          <a:bodyPr/>
          <a:lstStyle/>
          <a:p>
            <a:r>
              <a:rPr lang="en-US" dirty="0">
                <a:latin typeface="Microsoft New Tai Lue" panose="020B0502040204020203" pitchFamily="34" charset="0"/>
                <a:cs typeface="Microsoft New Tai Lue" panose="020B0502040204020203" pitchFamily="34" charset="0"/>
              </a:rPr>
              <a:t>Mrk 590: A “Burping” VLBA Source</a:t>
            </a:r>
          </a:p>
        </p:txBody>
      </p:sp>
      <p:sp>
        <p:nvSpPr>
          <p:cNvPr id="4" name="TextBox 3">
            <a:extLst>
              <a:ext uri="{FF2B5EF4-FFF2-40B4-BE49-F238E27FC236}">
                <a16:creationId xmlns:a16="http://schemas.microsoft.com/office/drawing/2014/main" id="{48C1F4B5-5732-B3D4-B6BC-ABD7AEDDD189}"/>
              </a:ext>
            </a:extLst>
          </p:cNvPr>
          <p:cNvSpPr txBox="1"/>
          <p:nvPr/>
        </p:nvSpPr>
        <p:spPr>
          <a:xfrm>
            <a:off x="1012288" y="1163675"/>
            <a:ext cx="4667508" cy="4832092"/>
          </a:xfrm>
          <a:prstGeom prst="rect">
            <a:avLst/>
          </a:prstGeom>
          <a:noFill/>
        </p:spPr>
        <p:txBody>
          <a:bodyPr wrap="square" rtlCol="0">
            <a:spAutoFit/>
          </a:bodyPr>
          <a:lstStyle/>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Mostly flat – “burps” similar to flat-spectrum flares</a:t>
            </a:r>
          </a:p>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Radio color-color diagram reinforces the stability of the VLBA source</a:t>
            </a:r>
          </a:p>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Driver of the optical/UV/X-ray variability </a:t>
            </a:r>
            <a:r>
              <a:rPr lang="en-US" sz="2800" b="1" dirty="0">
                <a:latin typeface="Microsoft New Tai Lue" panose="020B0502040204020203" pitchFamily="34" charset="0"/>
                <a:cs typeface="Microsoft New Tai Lue" panose="020B0502040204020203" pitchFamily="34" charset="0"/>
              </a:rPr>
              <a:t>does not</a:t>
            </a:r>
            <a:r>
              <a:rPr lang="en-US" sz="2800" dirty="0">
                <a:latin typeface="Microsoft New Tai Lue" panose="020B0502040204020203" pitchFamily="34" charset="0"/>
                <a:cs typeface="Microsoft New Tai Lue" panose="020B0502040204020203" pitchFamily="34" charset="0"/>
              </a:rPr>
              <a:t> </a:t>
            </a:r>
            <a:r>
              <a:rPr lang="en-US" sz="2800" b="1" dirty="0">
                <a:latin typeface="Microsoft New Tai Lue" panose="020B0502040204020203" pitchFamily="34" charset="0"/>
                <a:cs typeface="Microsoft New Tai Lue" panose="020B0502040204020203" pitchFamily="34" charset="0"/>
              </a:rPr>
              <a:t>appear</a:t>
            </a:r>
            <a:r>
              <a:rPr lang="en-US" sz="2800" dirty="0">
                <a:latin typeface="Microsoft New Tai Lue" panose="020B0502040204020203" pitchFamily="34" charset="0"/>
                <a:cs typeface="Microsoft New Tai Lue" panose="020B0502040204020203" pitchFamily="34" charset="0"/>
              </a:rPr>
              <a:t> to drive significant radio variability</a:t>
            </a:r>
          </a:p>
        </p:txBody>
      </p:sp>
      <p:sp>
        <p:nvSpPr>
          <p:cNvPr id="34" name="TextBox 33">
            <a:extLst>
              <a:ext uri="{FF2B5EF4-FFF2-40B4-BE49-F238E27FC236}">
                <a16:creationId xmlns:a16="http://schemas.microsoft.com/office/drawing/2014/main" id="{D8AA8F1A-1DF4-ACB5-CA4C-057696588367}"/>
              </a:ext>
            </a:extLst>
          </p:cNvPr>
          <p:cNvSpPr txBox="1"/>
          <p:nvPr/>
        </p:nvSpPr>
        <p:spPr>
          <a:xfrm>
            <a:off x="10212561" y="6152505"/>
            <a:ext cx="1891516" cy="307777"/>
          </a:xfrm>
          <a:prstGeom prst="rect">
            <a:avLst/>
          </a:prstGeom>
          <a:noFill/>
        </p:spPr>
        <p:txBody>
          <a:bodyPr wrap="square" rtlCol="0">
            <a:spAutoFit/>
          </a:bodyPr>
          <a:lstStyle/>
          <a:p>
            <a:r>
              <a:rPr lang="en-US" sz="1400" dirty="0">
                <a:latin typeface="Microsoft New Tai Lue" panose="020B0502040204020203" pitchFamily="34" charset="0"/>
                <a:ea typeface="Helvetica Neue" panose="02000503000000020004" pitchFamily="2" charset="0"/>
                <a:cs typeface="Microsoft New Tai Lue" panose="020B0502040204020203" pitchFamily="34" charset="0"/>
              </a:rPr>
              <a:t>Walsh+ (in prep)</a:t>
            </a:r>
          </a:p>
        </p:txBody>
      </p:sp>
      <p:pic>
        <p:nvPicPr>
          <p:cNvPr id="18" name="Picture 17">
            <a:extLst>
              <a:ext uri="{FF2B5EF4-FFF2-40B4-BE49-F238E27FC236}">
                <a16:creationId xmlns:a16="http://schemas.microsoft.com/office/drawing/2014/main" id="{60BD01EB-76D4-458A-6ADF-18B3BB65625B}"/>
              </a:ext>
            </a:extLst>
          </p:cNvPr>
          <p:cNvPicPr>
            <a:picLocks noChangeAspect="1"/>
          </p:cNvPicPr>
          <p:nvPr/>
        </p:nvPicPr>
        <p:blipFill>
          <a:blip r:embed="rId3"/>
          <a:stretch>
            <a:fillRect/>
          </a:stretch>
        </p:blipFill>
        <p:spPr>
          <a:xfrm>
            <a:off x="6117643" y="1034426"/>
            <a:ext cx="5986434" cy="4789147"/>
          </a:xfrm>
          <a:prstGeom prst="rect">
            <a:avLst/>
          </a:prstGeom>
        </p:spPr>
      </p:pic>
      <p:pic>
        <p:nvPicPr>
          <p:cNvPr id="20" name="Picture 19">
            <a:extLst>
              <a:ext uri="{FF2B5EF4-FFF2-40B4-BE49-F238E27FC236}">
                <a16:creationId xmlns:a16="http://schemas.microsoft.com/office/drawing/2014/main" id="{7FABFC7D-2DB2-F287-5326-BD12AED011E3}"/>
              </a:ext>
            </a:extLst>
          </p:cNvPr>
          <p:cNvPicPr>
            <a:picLocks noChangeAspect="1"/>
          </p:cNvPicPr>
          <p:nvPr/>
        </p:nvPicPr>
        <p:blipFill>
          <a:blip r:embed="rId4"/>
          <a:stretch>
            <a:fillRect/>
          </a:stretch>
        </p:blipFill>
        <p:spPr>
          <a:xfrm>
            <a:off x="5646656" y="991066"/>
            <a:ext cx="6488291" cy="4885048"/>
          </a:xfrm>
          <a:prstGeom prst="rect">
            <a:avLst/>
          </a:prstGeom>
        </p:spPr>
      </p:pic>
    </p:spTree>
    <p:extLst>
      <p:ext uri="{BB962C8B-B14F-4D97-AF65-F5344CB8AC3E}">
        <p14:creationId xmlns:p14="http://schemas.microsoft.com/office/powerpoint/2010/main" val="1881115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33AABC-AAFE-8B3F-65AE-32EAE0AB4609}"/>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4D00E5BB-573C-1CDF-5393-1B68D907A511}"/>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741286BC-0C8A-CCE1-5828-79E3061ECB03}"/>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11</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sp>
        <p:nvSpPr>
          <p:cNvPr id="9" name="Title 8">
            <a:extLst>
              <a:ext uri="{FF2B5EF4-FFF2-40B4-BE49-F238E27FC236}">
                <a16:creationId xmlns:a16="http://schemas.microsoft.com/office/drawing/2014/main" id="{F1E1F529-6DF1-573A-F330-637384840DFA}"/>
              </a:ext>
            </a:extLst>
          </p:cNvPr>
          <p:cNvSpPr>
            <a:spLocks noGrp="1"/>
          </p:cNvSpPr>
          <p:nvPr>
            <p:ph type="title"/>
          </p:nvPr>
        </p:nvSpPr>
        <p:spPr>
          <a:xfrm>
            <a:off x="838199" y="0"/>
            <a:ext cx="10515600" cy="1325563"/>
          </a:xfrm>
        </p:spPr>
        <p:txBody>
          <a:bodyPr/>
          <a:lstStyle/>
          <a:p>
            <a:r>
              <a:rPr lang="en-US" dirty="0">
                <a:latin typeface="Microsoft New Tai Lue" panose="020B0502040204020203" pitchFamily="34" charset="0"/>
                <a:cs typeface="Microsoft New Tai Lue" panose="020B0502040204020203" pitchFamily="34" charset="0"/>
              </a:rPr>
              <a:t>Future of CLAGNs with VLBI</a:t>
            </a:r>
          </a:p>
        </p:txBody>
      </p:sp>
      <p:sp>
        <p:nvSpPr>
          <p:cNvPr id="18" name="TextBox 17">
            <a:extLst>
              <a:ext uri="{FF2B5EF4-FFF2-40B4-BE49-F238E27FC236}">
                <a16:creationId xmlns:a16="http://schemas.microsoft.com/office/drawing/2014/main" id="{579D879A-0CFB-5031-27E6-C15C843867AF}"/>
              </a:ext>
            </a:extLst>
          </p:cNvPr>
          <p:cNvSpPr txBox="1"/>
          <p:nvPr/>
        </p:nvSpPr>
        <p:spPr>
          <a:xfrm>
            <a:off x="2323032" y="1015044"/>
            <a:ext cx="1295402" cy="523220"/>
          </a:xfrm>
          <a:prstGeom prst="rect">
            <a:avLst/>
          </a:prstGeom>
          <a:noFill/>
        </p:spPr>
        <p:txBody>
          <a:bodyPr wrap="square" rtlCol="0">
            <a:spAutoFit/>
          </a:bodyPr>
          <a:lstStyle/>
          <a:p>
            <a:r>
              <a:rPr lang="en-US" sz="2800" dirty="0">
                <a:solidFill>
                  <a:schemeClr val="bg1"/>
                </a:solidFill>
                <a:latin typeface="Microsoft New Tai Lue" panose="020B0502040204020203" pitchFamily="34" charset="0"/>
                <a:cs typeface="Microsoft New Tai Lue" panose="020B0502040204020203" pitchFamily="34" charset="0"/>
              </a:rPr>
              <a:t>Type 1</a:t>
            </a:r>
            <a:endParaRPr lang="en-US" sz="2400" dirty="0">
              <a:solidFill>
                <a:schemeClr val="bg1"/>
              </a:solidFill>
              <a:latin typeface="Microsoft New Tai Lue" panose="020B0502040204020203" pitchFamily="34" charset="0"/>
              <a:cs typeface="Microsoft New Tai Lue" panose="020B0502040204020203" pitchFamily="34" charset="0"/>
            </a:endParaRPr>
          </a:p>
        </p:txBody>
      </p:sp>
      <p:sp>
        <p:nvSpPr>
          <p:cNvPr id="19" name="TextBox 18">
            <a:extLst>
              <a:ext uri="{FF2B5EF4-FFF2-40B4-BE49-F238E27FC236}">
                <a16:creationId xmlns:a16="http://schemas.microsoft.com/office/drawing/2014/main" id="{F627831E-C62E-52D9-C1DE-99A5D1A27911}"/>
              </a:ext>
            </a:extLst>
          </p:cNvPr>
          <p:cNvSpPr txBox="1"/>
          <p:nvPr/>
        </p:nvSpPr>
        <p:spPr>
          <a:xfrm>
            <a:off x="8694791" y="1005872"/>
            <a:ext cx="1295402" cy="523220"/>
          </a:xfrm>
          <a:prstGeom prst="rect">
            <a:avLst/>
          </a:prstGeom>
          <a:noFill/>
        </p:spPr>
        <p:txBody>
          <a:bodyPr wrap="square" rtlCol="0">
            <a:spAutoFit/>
          </a:bodyPr>
          <a:lstStyle/>
          <a:p>
            <a:r>
              <a:rPr lang="en-US" sz="2800" dirty="0">
                <a:solidFill>
                  <a:schemeClr val="bg1"/>
                </a:solidFill>
                <a:latin typeface="Microsoft New Tai Lue" panose="020B0502040204020203" pitchFamily="34" charset="0"/>
                <a:cs typeface="Microsoft New Tai Lue" panose="020B0502040204020203" pitchFamily="34" charset="0"/>
              </a:rPr>
              <a:t>Type 2</a:t>
            </a:r>
            <a:endParaRPr lang="en-US" sz="2400" dirty="0">
              <a:solidFill>
                <a:schemeClr val="bg1"/>
              </a:solidFill>
              <a:latin typeface="Microsoft New Tai Lue" panose="020B0502040204020203" pitchFamily="34" charset="0"/>
              <a:cs typeface="Microsoft New Tai Lue" panose="020B0502040204020203" pitchFamily="34" charset="0"/>
            </a:endParaRPr>
          </a:p>
        </p:txBody>
      </p:sp>
      <p:sp>
        <p:nvSpPr>
          <p:cNvPr id="6" name="TextBox 5">
            <a:extLst>
              <a:ext uri="{FF2B5EF4-FFF2-40B4-BE49-F238E27FC236}">
                <a16:creationId xmlns:a16="http://schemas.microsoft.com/office/drawing/2014/main" id="{C0825917-267A-B22D-7CBF-5C69B0CF2D7E}"/>
              </a:ext>
            </a:extLst>
          </p:cNvPr>
          <p:cNvSpPr txBox="1"/>
          <p:nvPr/>
        </p:nvSpPr>
        <p:spPr>
          <a:xfrm>
            <a:off x="2635072" y="1093889"/>
            <a:ext cx="1295402" cy="523220"/>
          </a:xfrm>
          <a:prstGeom prst="rect">
            <a:avLst/>
          </a:prstGeom>
          <a:noFill/>
        </p:spPr>
        <p:txBody>
          <a:bodyPr wrap="square" rtlCol="0">
            <a:spAutoFit/>
          </a:bodyPr>
          <a:lstStyle/>
          <a:p>
            <a:r>
              <a:rPr lang="en-US" sz="2800" dirty="0">
                <a:solidFill>
                  <a:schemeClr val="bg1"/>
                </a:solidFill>
                <a:latin typeface="Microsoft New Tai Lue" panose="020B0502040204020203" pitchFamily="34" charset="0"/>
                <a:cs typeface="Microsoft New Tai Lue" panose="020B0502040204020203" pitchFamily="34" charset="0"/>
              </a:rPr>
              <a:t>Type 2</a:t>
            </a:r>
            <a:endParaRPr lang="en-US" sz="2400" dirty="0">
              <a:solidFill>
                <a:schemeClr val="bg1"/>
              </a:solidFill>
              <a:latin typeface="Microsoft New Tai Lue" panose="020B0502040204020203" pitchFamily="34" charset="0"/>
              <a:cs typeface="Microsoft New Tai Lue" panose="020B0502040204020203" pitchFamily="34" charset="0"/>
            </a:endParaRPr>
          </a:p>
        </p:txBody>
      </p:sp>
      <p:sp>
        <p:nvSpPr>
          <p:cNvPr id="15" name="TextBox 14">
            <a:extLst>
              <a:ext uri="{FF2B5EF4-FFF2-40B4-BE49-F238E27FC236}">
                <a16:creationId xmlns:a16="http://schemas.microsoft.com/office/drawing/2014/main" id="{61DB02DF-7144-136B-5E07-F8D45AF66661}"/>
              </a:ext>
            </a:extLst>
          </p:cNvPr>
          <p:cNvSpPr txBox="1"/>
          <p:nvPr/>
        </p:nvSpPr>
        <p:spPr>
          <a:xfrm>
            <a:off x="838199" y="1325711"/>
            <a:ext cx="5118784" cy="3970318"/>
          </a:xfrm>
          <a:prstGeom prst="rect">
            <a:avLst/>
          </a:prstGeom>
          <a:noFill/>
        </p:spPr>
        <p:txBody>
          <a:bodyPr wrap="square" rtlCol="0">
            <a:spAutoFit/>
          </a:bodyPr>
          <a:lstStyle/>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VLBI informs us about the magnetic state of the accretion flow, with the capability to probe regions down to the EH scale</a:t>
            </a:r>
          </a:p>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1ES 1927, Mrk 1018, Mrk 590 all hint at different CL mechanisms</a:t>
            </a:r>
          </a:p>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Disk-jet connection in AGNs?</a:t>
            </a:r>
          </a:p>
        </p:txBody>
      </p:sp>
      <p:pic>
        <p:nvPicPr>
          <p:cNvPr id="4" name="Picture 3" descr="A red and yellow light with black center&#10;&#10;Description automatically generated with medium confidence">
            <a:extLst>
              <a:ext uri="{FF2B5EF4-FFF2-40B4-BE49-F238E27FC236}">
                <a16:creationId xmlns:a16="http://schemas.microsoft.com/office/drawing/2014/main" id="{7B28FCC6-F6AA-AED5-DE71-B72C643DAF9B}"/>
              </a:ext>
            </a:extLst>
          </p:cNvPr>
          <p:cNvPicPr>
            <a:picLocks noChangeAspect="1"/>
          </p:cNvPicPr>
          <p:nvPr/>
        </p:nvPicPr>
        <p:blipFill>
          <a:blip r:embed="rId3"/>
          <a:srcRect l="21905" r="23016"/>
          <a:stretch/>
        </p:blipFill>
        <p:spPr>
          <a:xfrm>
            <a:off x="6942492" y="1005872"/>
            <a:ext cx="5031333" cy="5139504"/>
          </a:xfrm>
          <a:prstGeom prst="rect">
            <a:avLst/>
          </a:prstGeom>
        </p:spPr>
      </p:pic>
      <p:sp>
        <p:nvSpPr>
          <p:cNvPr id="5" name="TextBox 4">
            <a:extLst>
              <a:ext uri="{FF2B5EF4-FFF2-40B4-BE49-F238E27FC236}">
                <a16:creationId xmlns:a16="http://schemas.microsoft.com/office/drawing/2014/main" id="{00B31005-AC2E-CB3E-D7E2-275E3D25C68F}"/>
              </a:ext>
            </a:extLst>
          </p:cNvPr>
          <p:cNvSpPr txBox="1"/>
          <p:nvPr/>
        </p:nvSpPr>
        <p:spPr>
          <a:xfrm>
            <a:off x="8919962" y="996700"/>
            <a:ext cx="1295402" cy="523220"/>
          </a:xfrm>
          <a:prstGeom prst="rect">
            <a:avLst/>
          </a:prstGeom>
          <a:noFill/>
        </p:spPr>
        <p:txBody>
          <a:bodyPr wrap="square" rtlCol="0">
            <a:spAutoFit/>
          </a:bodyPr>
          <a:lstStyle/>
          <a:p>
            <a:r>
              <a:rPr lang="en-US" sz="2800" dirty="0">
                <a:solidFill>
                  <a:schemeClr val="bg1"/>
                </a:solidFill>
                <a:latin typeface="Microsoft New Tai Lue" panose="020B0502040204020203" pitchFamily="34" charset="0"/>
                <a:cs typeface="Microsoft New Tai Lue" panose="020B0502040204020203" pitchFamily="34" charset="0"/>
              </a:rPr>
              <a:t>Type 2</a:t>
            </a:r>
            <a:endParaRPr lang="en-US" sz="2400" dirty="0">
              <a:solidFill>
                <a:schemeClr val="bg1"/>
              </a:solidFill>
              <a:latin typeface="Microsoft New Tai Lue" panose="020B0502040204020203" pitchFamily="34" charset="0"/>
              <a:cs typeface="Microsoft New Tai Lue" panose="020B0502040204020203" pitchFamily="34" charset="0"/>
            </a:endParaRPr>
          </a:p>
        </p:txBody>
      </p:sp>
      <p:sp>
        <p:nvSpPr>
          <p:cNvPr id="10" name="TextBox 9">
            <a:extLst>
              <a:ext uri="{FF2B5EF4-FFF2-40B4-BE49-F238E27FC236}">
                <a16:creationId xmlns:a16="http://schemas.microsoft.com/office/drawing/2014/main" id="{631F761E-B81F-E83F-CD57-90350B8B5CBC}"/>
              </a:ext>
            </a:extLst>
          </p:cNvPr>
          <p:cNvSpPr txBox="1"/>
          <p:nvPr/>
        </p:nvSpPr>
        <p:spPr>
          <a:xfrm>
            <a:off x="10276327" y="5620702"/>
            <a:ext cx="1574800" cy="307777"/>
          </a:xfrm>
          <a:prstGeom prst="rect">
            <a:avLst/>
          </a:prstGeom>
          <a:noFill/>
        </p:spPr>
        <p:txBody>
          <a:bodyPr wrap="square" rtlCol="0">
            <a:spAutoFit/>
          </a:bodyPr>
          <a:lstStyle/>
          <a:p>
            <a:r>
              <a:rPr lang="en-US" sz="1400" dirty="0">
                <a:latin typeface="Microsoft New Tai Lue" panose="020B0502040204020203" pitchFamily="34" charset="0"/>
                <a:cs typeface="Microsoft New Tai Lue" panose="020B0502040204020203" pitchFamily="34" charset="0"/>
              </a:rPr>
              <a:t>Walsh+ (2023)</a:t>
            </a:r>
          </a:p>
        </p:txBody>
      </p:sp>
    </p:spTree>
    <p:extLst>
      <p:ext uri="{BB962C8B-B14F-4D97-AF65-F5344CB8AC3E}">
        <p14:creationId xmlns:p14="http://schemas.microsoft.com/office/powerpoint/2010/main" val="1863592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734898-2760-2C80-68A7-95FFA3EF17D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464E39B-00EF-DC81-CAA9-DED93FA8E9AE}"/>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B4F9C4F9-F3E4-4C86-F63F-8DA7CC7F36BE}"/>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12</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sp>
        <p:nvSpPr>
          <p:cNvPr id="9" name="Title 8">
            <a:extLst>
              <a:ext uri="{FF2B5EF4-FFF2-40B4-BE49-F238E27FC236}">
                <a16:creationId xmlns:a16="http://schemas.microsoft.com/office/drawing/2014/main" id="{274BBF95-79C0-4222-CB91-345A7D1DF94E}"/>
              </a:ext>
            </a:extLst>
          </p:cNvPr>
          <p:cNvSpPr>
            <a:spLocks noGrp="1"/>
          </p:cNvSpPr>
          <p:nvPr>
            <p:ph type="title"/>
          </p:nvPr>
        </p:nvSpPr>
        <p:spPr>
          <a:xfrm>
            <a:off x="4803687" y="2261287"/>
            <a:ext cx="2584623" cy="1325563"/>
          </a:xfrm>
        </p:spPr>
        <p:txBody>
          <a:bodyPr/>
          <a:lstStyle/>
          <a:p>
            <a:r>
              <a:rPr lang="en-US" dirty="0">
                <a:latin typeface="Microsoft New Tai Lue" panose="020B0502040204020203" pitchFamily="34" charset="0"/>
                <a:cs typeface="Microsoft New Tai Lue" panose="020B0502040204020203" pitchFamily="34" charset="0"/>
              </a:rPr>
              <a:t>Extras</a:t>
            </a:r>
          </a:p>
        </p:txBody>
      </p:sp>
    </p:spTree>
    <p:extLst>
      <p:ext uri="{BB962C8B-B14F-4D97-AF65-F5344CB8AC3E}">
        <p14:creationId xmlns:p14="http://schemas.microsoft.com/office/powerpoint/2010/main" val="35264216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514563-94D7-A1D4-A12E-40576254F53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BBFBDFE7-0775-55F0-770B-73816EDD3F08}"/>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441AC2CF-A710-09E1-4B10-0E1FA4A76AB6}"/>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13</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sp>
        <p:nvSpPr>
          <p:cNvPr id="9" name="Title 8">
            <a:extLst>
              <a:ext uri="{FF2B5EF4-FFF2-40B4-BE49-F238E27FC236}">
                <a16:creationId xmlns:a16="http://schemas.microsoft.com/office/drawing/2014/main" id="{897A8B58-BB2A-CE97-8443-5A49CF7D87AC}"/>
              </a:ext>
            </a:extLst>
          </p:cNvPr>
          <p:cNvSpPr>
            <a:spLocks noGrp="1"/>
          </p:cNvSpPr>
          <p:nvPr>
            <p:ph type="title"/>
          </p:nvPr>
        </p:nvSpPr>
        <p:spPr>
          <a:xfrm>
            <a:off x="838199" y="0"/>
            <a:ext cx="10515600" cy="1325563"/>
          </a:xfrm>
        </p:spPr>
        <p:txBody>
          <a:bodyPr/>
          <a:lstStyle/>
          <a:p>
            <a:r>
              <a:rPr lang="en-US" dirty="0">
                <a:latin typeface="Microsoft New Tai Lue" panose="020B0502040204020203" pitchFamily="34" charset="0"/>
                <a:cs typeface="Microsoft New Tai Lue" panose="020B0502040204020203" pitchFamily="34" charset="0"/>
              </a:rPr>
              <a:t>Mrk 590 Radio Morphology: BK206</a:t>
            </a:r>
          </a:p>
        </p:txBody>
      </p:sp>
      <p:pic>
        <p:nvPicPr>
          <p:cNvPr id="3074" name="Picture 2">
            <a:extLst>
              <a:ext uri="{FF2B5EF4-FFF2-40B4-BE49-F238E27FC236}">
                <a16:creationId xmlns:a16="http://schemas.microsoft.com/office/drawing/2014/main" id="{3FF1D083-1150-4D4A-0808-5167DFBB44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0650" y="981226"/>
            <a:ext cx="3832803" cy="275175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010BF1A7-1ACC-2399-4F95-A91D898B6F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9992" y="981226"/>
            <a:ext cx="3832803" cy="275175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D68E2C1C-F8B9-B95E-8109-CDD2C151036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29992" y="3742154"/>
            <a:ext cx="3832803" cy="2721044"/>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a:extLst>
              <a:ext uri="{FF2B5EF4-FFF2-40B4-BE49-F238E27FC236}">
                <a16:creationId xmlns:a16="http://schemas.microsoft.com/office/drawing/2014/main" id="{8005CB5D-7A79-1925-A7EA-58D1586D8C3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30650" y="3742154"/>
            <a:ext cx="3832803" cy="2751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83976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0000A3-56AE-40AB-4545-6DD3B126570E}"/>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5266398-0E59-C02E-2087-7DE75D37BCF2}"/>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DB401634-6034-616B-A777-BB07AB2376F9}"/>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14</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sp>
        <p:nvSpPr>
          <p:cNvPr id="9" name="Title 8">
            <a:extLst>
              <a:ext uri="{FF2B5EF4-FFF2-40B4-BE49-F238E27FC236}">
                <a16:creationId xmlns:a16="http://schemas.microsoft.com/office/drawing/2014/main" id="{51713962-0AF6-5DE5-B24A-1E61443D1BB2}"/>
              </a:ext>
            </a:extLst>
          </p:cNvPr>
          <p:cNvSpPr>
            <a:spLocks noGrp="1"/>
          </p:cNvSpPr>
          <p:nvPr>
            <p:ph type="title"/>
          </p:nvPr>
        </p:nvSpPr>
        <p:spPr>
          <a:xfrm>
            <a:off x="838199" y="0"/>
            <a:ext cx="10515600" cy="1325563"/>
          </a:xfrm>
        </p:spPr>
        <p:txBody>
          <a:bodyPr/>
          <a:lstStyle/>
          <a:p>
            <a:r>
              <a:rPr lang="en-US" dirty="0">
                <a:latin typeface="Microsoft New Tai Lue" panose="020B0502040204020203" pitchFamily="34" charset="0"/>
                <a:cs typeface="Microsoft New Tai Lue" panose="020B0502040204020203" pitchFamily="34" charset="0"/>
              </a:rPr>
              <a:t>Mrk 590 Radio Morphology: BK203</a:t>
            </a:r>
          </a:p>
        </p:txBody>
      </p:sp>
      <p:pic>
        <p:nvPicPr>
          <p:cNvPr id="4098" name="Picture 2">
            <a:extLst>
              <a:ext uri="{FF2B5EF4-FFF2-40B4-BE49-F238E27FC236}">
                <a16:creationId xmlns:a16="http://schemas.microsoft.com/office/drawing/2014/main" id="{411B5F79-5BC3-C53C-CC1D-A9A1D5855A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9992" y="959686"/>
            <a:ext cx="3832803" cy="275175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a:extLst>
              <a:ext uri="{FF2B5EF4-FFF2-40B4-BE49-F238E27FC236}">
                <a16:creationId xmlns:a16="http://schemas.microsoft.com/office/drawing/2014/main" id="{839A304B-CBA0-06FF-1D13-5B7EA57E0A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86732" y="3755533"/>
            <a:ext cx="3876063" cy="2751756"/>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a:extLst>
              <a:ext uri="{FF2B5EF4-FFF2-40B4-BE49-F238E27FC236}">
                <a16:creationId xmlns:a16="http://schemas.microsoft.com/office/drawing/2014/main" id="{EE9AB38C-F745-10C5-C546-A8A92CAF052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89616" y="975042"/>
            <a:ext cx="3773837" cy="2751756"/>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a:extLst>
              <a:ext uri="{FF2B5EF4-FFF2-40B4-BE49-F238E27FC236}">
                <a16:creationId xmlns:a16="http://schemas.microsoft.com/office/drawing/2014/main" id="{03B8E32A-0AB0-28EE-747A-A9F35C82B72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89616" y="3784489"/>
            <a:ext cx="3773837" cy="27094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59395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7D10F3-7459-7964-478C-C581842C499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C28EE4A4-3022-5E01-6417-C8327D1A58EB}"/>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42CF554B-C4D0-8E71-553E-B3FAA7B0E960}"/>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15</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sp>
        <p:nvSpPr>
          <p:cNvPr id="9" name="Title 8">
            <a:extLst>
              <a:ext uri="{FF2B5EF4-FFF2-40B4-BE49-F238E27FC236}">
                <a16:creationId xmlns:a16="http://schemas.microsoft.com/office/drawing/2014/main" id="{245167C1-5BF7-2A65-4C8F-8E83EF2EE5F1}"/>
              </a:ext>
            </a:extLst>
          </p:cNvPr>
          <p:cNvSpPr>
            <a:spLocks noGrp="1"/>
          </p:cNvSpPr>
          <p:nvPr>
            <p:ph type="title"/>
          </p:nvPr>
        </p:nvSpPr>
        <p:spPr>
          <a:xfrm>
            <a:off x="838199" y="0"/>
            <a:ext cx="10515600" cy="1325563"/>
          </a:xfrm>
        </p:spPr>
        <p:txBody>
          <a:bodyPr/>
          <a:lstStyle/>
          <a:p>
            <a:r>
              <a:rPr lang="en-US" dirty="0">
                <a:latin typeface="Microsoft New Tai Lue" panose="020B0502040204020203" pitchFamily="34" charset="0"/>
                <a:cs typeface="Microsoft New Tai Lue" panose="020B0502040204020203" pitchFamily="34" charset="0"/>
              </a:rPr>
              <a:t>Mrk 590 Radio Morphology: BV078</a:t>
            </a:r>
          </a:p>
        </p:txBody>
      </p:sp>
      <p:pic>
        <p:nvPicPr>
          <p:cNvPr id="5122" name="Picture 2">
            <a:extLst>
              <a:ext uri="{FF2B5EF4-FFF2-40B4-BE49-F238E27FC236}">
                <a16:creationId xmlns:a16="http://schemas.microsoft.com/office/drawing/2014/main" id="{4C483F60-3089-2942-07A9-8FB95D9608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8549" y="975041"/>
            <a:ext cx="3832804" cy="2751757"/>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B332E1D5-657F-D462-9736-ECBFD8BA0D7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7516" y="3757037"/>
            <a:ext cx="3773837" cy="2679182"/>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a:extLst>
              <a:ext uri="{FF2B5EF4-FFF2-40B4-BE49-F238E27FC236}">
                <a16:creationId xmlns:a16="http://schemas.microsoft.com/office/drawing/2014/main" id="{0D26DD30-5F7A-FFF7-0698-9D6C201D771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89616" y="975040"/>
            <a:ext cx="3832804" cy="2751757"/>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a:extLst>
              <a:ext uri="{FF2B5EF4-FFF2-40B4-BE49-F238E27FC236}">
                <a16:creationId xmlns:a16="http://schemas.microsoft.com/office/drawing/2014/main" id="{B8B66970-193D-DAA3-26A8-39C25C9B6A3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89616" y="3684462"/>
            <a:ext cx="3832804" cy="27517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25072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66BDDC-EF18-4F8B-0E3B-1F623BAC4CAF}"/>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751B2AE9-473B-9EEF-F791-68203584A822}"/>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8EBF0C7E-15AC-7924-644F-FD77CEDBBBC0}"/>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16</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sp>
        <p:nvSpPr>
          <p:cNvPr id="9" name="Title 8">
            <a:extLst>
              <a:ext uri="{FF2B5EF4-FFF2-40B4-BE49-F238E27FC236}">
                <a16:creationId xmlns:a16="http://schemas.microsoft.com/office/drawing/2014/main" id="{BC04A522-5A28-C304-F683-75A883C0280A}"/>
              </a:ext>
            </a:extLst>
          </p:cNvPr>
          <p:cNvSpPr>
            <a:spLocks noGrp="1"/>
          </p:cNvSpPr>
          <p:nvPr>
            <p:ph type="title"/>
          </p:nvPr>
        </p:nvSpPr>
        <p:spPr>
          <a:xfrm>
            <a:off x="838199" y="0"/>
            <a:ext cx="10515600" cy="1325563"/>
          </a:xfrm>
        </p:spPr>
        <p:txBody>
          <a:bodyPr/>
          <a:lstStyle/>
          <a:p>
            <a:r>
              <a:rPr lang="en-US" dirty="0">
                <a:latin typeface="Microsoft New Tai Lue" panose="020B0502040204020203" pitchFamily="34" charset="0"/>
                <a:cs typeface="Microsoft New Tai Lue" panose="020B0502040204020203" pitchFamily="34" charset="0"/>
              </a:rPr>
              <a:t>Mrk 590 Radio Morphology: BV084</a:t>
            </a:r>
          </a:p>
        </p:txBody>
      </p:sp>
      <p:pic>
        <p:nvPicPr>
          <p:cNvPr id="6146" name="Picture 2">
            <a:extLst>
              <a:ext uri="{FF2B5EF4-FFF2-40B4-BE49-F238E27FC236}">
                <a16:creationId xmlns:a16="http://schemas.microsoft.com/office/drawing/2014/main" id="{C3518D28-AE46-08A0-2DD9-F67C4C3C24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1707" y="959781"/>
            <a:ext cx="3832804" cy="2751757"/>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a:extLst>
              <a:ext uri="{FF2B5EF4-FFF2-40B4-BE49-F238E27FC236}">
                <a16:creationId xmlns:a16="http://schemas.microsoft.com/office/drawing/2014/main" id="{772D2F2F-1CA7-250B-95F9-0C6315A1A1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1707" y="3684462"/>
            <a:ext cx="3876064" cy="2751757"/>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a:extLst>
              <a:ext uri="{FF2B5EF4-FFF2-40B4-BE49-F238E27FC236}">
                <a16:creationId xmlns:a16="http://schemas.microsoft.com/office/drawing/2014/main" id="{1FA37AD1-8416-68A0-C0A7-0C6956D5771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11244" y="959781"/>
            <a:ext cx="3832806" cy="2751758"/>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a:extLst>
              <a:ext uri="{FF2B5EF4-FFF2-40B4-BE49-F238E27FC236}">
                <a16:creationId xmlns:a16="http://schemas.microsoft.com/office/drawing/2014/main" id="{81359B78-2D59-888A-1E71-BF5059F7CA3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32874" y="3711538"/>
            <a:ext cx="3832806" cy="27517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75224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001045-299D-103B-C6A0-BCAF8F62BDD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48A0C2EC-F7CD-2B7A-DE8E-CA6642EA85FA}"/>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AF1B3A40-D3D2-89F3-242A-2F1C158E62CC}"/>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17</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sp>
        <p:nvSpPr>
          <p:cNvPr id="9" name="Title 8">
            <a:extLst>
              <a:ext uri="{FF2B5EF4-FFF2-40B4-BE49-F238E27FC236}">
                <a16:creationId xmlns:a16="http://schemas.microsoft.com/office/drawing/2014/main" id="{CF131DAF-6AA1-144D-64EB-E014BA819A17}"/>
              </a:ext>
            </a:extLst>
          </p:cNvPr>
          <p:cNvSpPr>
            <a:spLocks noGrp="1"/>
          </p:cNvSpPr>
          <p:nvPr>
            <p:ph type="title"/>
          </p:nvPr>
        </p:nvSpPr>
        <p:spPr>
          <a:xfrm>
            <a:off x="838199" y="0"/>
            <a:ext cx="10515600" cy="1325563"/>
          </a:xfrm>
        </p:spPr>
        <p:txBody>
          <a:bodyPr/>
          <a:lstStyle/>
          <a:p>
            <a:r>
              <a:rPr lang="en-US" dirty="0">
                <a:latin typeface="Microsoft New Tai Lue" panose="020B0502040204020203" pitchFamily="34" charset="0"/>
                <a:cs typeface="Microsoft New Tai Lue" panose="020B0502040204020203" pitchFamily="34" charset="0"/>
              </a:rPr>
              <a:t>Mrk 590 Radio Morphology: BV094</a:t>
            </a:r>
          </a:p>
        </p:txBody>
      </p:sp>
      <p:pic>
        <p:nvPicPr>
          <p:cNvPr id="7170" name="Picture 2">
            <a:extLst>
              <a:ext uri="{FF2B5EF4-FFF2-40B4-BE49-F238E27FC236}">
                <a16:creationId xmlns:a16="http://schemas.microsoft.com/office/drawing/2014/main" id="{ADF2F64E-2000-7F2E-BE8E-3EE2D1BCB8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4964" y="903857"/>
            <a:ext cx="3832807" cy="2751759"/>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a:extLst>
              <a:ext uri="{FF2B5EF4-FFF2-40B4-BE49-F238E27FC236}">
                <a16:creationId xmlns:a16="http://schemas.microsoft.com/office/drawing/2014/main" id="{7C9A1E23-5425-486C-0BFC-DBB6FB97AC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1704" y="3655616"/>
            <a:ext cx="3876067" cy="2751759"/>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a:extLst>
              <a:ext uri="{FF2B5EF4-FFF2-40B4-BE49-F238E27FC236}">
                <a16:creationId xmlns:a16="http://schemas.microsoft.com/office/drawing/2014/main" id="{E947FD15-CF56-D1F7-C242-D6FCE8B7E6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6129" y="959779"/>
            <a:ext cx="3832807" cy="2751759"/>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a:extLst>
              <a:ext uri="{FF2B5EF4-FFF2-40B4-BE49-F238E27FC236}">
                <a16:creationId xmlns:a16="http://schemas.microsoft.com/office/drawing/2014/main" id="{B675FD31-F116-8918-8B10-F9470687799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33600" y="3712143"/>
            <a:ext cx="3675336" cy="26387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4860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768307-E323-5D18-582A-3A01A84328B4}"/>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C4EC206B-E88C-1789-727B-91D38E08CBA4}"/>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3933A698-E968-174F-FEA7-E93C6D36D52E}"/>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18</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sp>
        <p:nvSpPr>
          <p:cNvPr id="9" name="Title 8">
            <a:extLst>
              <a:ext uri="{FF2B5EF4-FFF2-40B4-BE49-F238E27FC236}">
                <a16:creationId xmlns:a16="http://schemas.microsoft.com/office/drawing/2014/main" id="{4F038981-B975-AD87-3EFC-C900503A6185}"/>
              </a:ext>
            </a:extLst>
          </p:cNvPr>
          <p:cNvSpPr>
            <a:spLocks noGrp="1"/>
          </p:cNvSpPr>
          <p:nvPr>
            <p:ph type="title"/>
          </p:nvPr>
        </p:nvSpPr>
        <p:spPr>
          <a:xfrm>
            <a:off x="838199" y="0"/>
            <a:ext cx="10515600" cy="1325563"/>
          </a:xfrm>
        </p:spPr>
        <p:txBody>
          <a:bodyPr/>
          <a:lstStyle/>
          <a:p>
            <a:r>
              <a:rPr lang="en-US" dirty="0">
                <a:latin typeface="Microsoft New Tai Lue" panose="020B0502040204020203" pitchFamily="34" charset="0"/>
                <a:cs typeface="Microsoft New Tai Lue" panose="020B0502040204020203" pitchFamily="34" charset="0"/>
              </a:rPr>
              <a:t>Mrk 590: Mysterious-</a:t>
            </a:r>
            <a:r>
              <a:rPr lang="en-US" dirty="0" err="1">
                <a:latin typeface="Microsoft New Tai Lue" panose="020B0502040204020203" pitchFamily="34" charset="0"/>
                <a:cs typeface="Microsoft New Tai Lue" panose="020B0502040204020203" pitchFamily="34" charset="0"/>
              </a:rPr>
              <a:t>ish</a:t>
            </a:r>
            <a:r>
              <a:rPr lang="en-US" dirty="0">
                <a:latin typeface="Microsoft New Tai Lue" panose="020B0502040204020203" pitchFamily="34" charset="0"/>
                <a:cs typeface="Microsoft New Tai Lue" panose="020B0502040204020203" pitchFamily="34" charset="0"/>
              </a:rPr>
              <a:t> Radio Source</a:t>
            </a:r>
          </a:p>
        </p:txBody>
      </p:sp>
      <p:pic>
        <p:nvPicPr>
          <p:cNvPr id="4" name="Picture 2">
            <a:extLst>
              <a:ext uri="{FF2B5EF4-FFF2-40B4-BE49-F238E27FC236}">
                <a16:creationId xmlns:a16="http://schemas.microsoft.com/office/drawing/2014/main" id="{F2BC22BE-1670-4BB4-1793-CC016B6FA1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644" y="1037865"/>
            <a:ext cx="3832803" cy="275175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a:extLst>
              <a:ext uri="{FF2B5EF4-FFF2-40B4-BE49-F238E27FC236}">
                <a16:creationId xmlns:a16="http://schemas.microsoft.com/office/drawing/2014/main" id="{C89CB2BA-77E6-6DD6-1FA6-7926EAC49D1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4468" y="1014132"/>
            <a:ext cx="3773837" cy="275175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1B832D81-B7D0-2C94-36CE-0939FCB7894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56362" y="1014129"/>
            <a:ext cx="3832804" cy="275175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a:extLst>
              <a:ext uri="{FF2B5EF4-FFF2-40B4-BE49-F238E27FC236}">
                <a16:creationId xmlns:a16="http://schemas.microsoft.com/office/drawing/2014/main" id="{FB41AE65-D0E7-7C05-D15A-3B6EB00A4E0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60365" y="3741822"/>
            <a:ext cx="3832806" cy="275175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a:extLst>
              <a:ext uri="{FF2B5EF4-FFF2-40B4-BE49-F238E27FC236}">
                <a16:creationId xmlns:a16="http://schemas.microsoft.com/office/drawing/2014/main" id="{B558AF82-329A-9C21-1168-CAA889A858D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98828" y="3741822"/>
            <a:ext cx="3832807" cy="275175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F37DAB1-E4FC-34D1-0F68-FD796743095F}"/>
              </a:ext>
            </a:extLst>
          </p:cNvPr>
          <p:cNvSpPr txBox="1"/>
          <p:nvPr/>
        </p:nvSpPr>
        <p:spPr>
          <a:xfrm>
            <a:off x="10300484" y="6162398"/>
            <a:ext cx="1891516" cy="307777"/>
          </a:xfrm>
          <a:prstGeom prst="rect">
            <a:avLst/>
          </a:prstGeom>
          <a:noFill/>
        </p:spPr>
        <p:txBody>
          <a:bodyPr wrap="square" rtlCol="0">
            <a:spAutoFit/>
          </a:bodyPr>
          <a:lstStyle/>
          <a:p>
            <a:r>
              <a:rPr lang="en-US" sz="1400" dirty="0">
                <a:latin typeface="Microsoft New Tai Lue" panose="020B0502040204020203" pitchFamily="34" charset="0"/>
                <a:ea typeface="Helvetica Neue" panose="02000503000000020004" pitchFamily="2" charset="0"/>
                <a:cs typeface="Microsoft New Tai Lue" panose="020B0502040204020203" pitchFamily="34" charset="0"/>
              </a:rPr>
              <a:t>Walsh+ (in prep)</a:t>
            </a:r>
          </a:p>
        </p:txBody>
      </p:sp>
    </p:spTree>
    <p:extLst>
      <p:ext uri="{BB962C8B-B14F-4D97-AF65-F5344CB8AC3E}">
        <p14:creationId xmlns:p14="http://schemas.microsoft.com/office/powerpoint/2010/main" val="1596856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7D813A-B3B7-398F-F820-DB24C362E21C}"/>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08661659-A9E6-5194-E2F1-4BFCC78F8138}"/>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AD15280A-E3C5-25B9-DCF0-7CE7C0A538B8}"/>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1</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sp>
        <p:nvSpPr>
          <p:cNvPr id="9" name="Title 8">
            <a:extLst>
              <a:ext uri="{FF2B5EF4-FFF2-40B4-BE49-F238E27FC236}">
                <a16:creationId xmlns:a16="http://schemas.microsoft.com/office/drawing/2014/main" id="{7382E1C0-E21D-92DA-A407-336897519381}"/>
              </a:ext>
            </a:extLst>
          </p:cNvPr>
          <p:cNvSpPr>
            <a:spLocks noGrp="1"/>
          </p:cNvSpPr>
          <p:nvPr>
            <p:ph type="title"/>
          </p:nvPr>
        </p:nvSpPr>
        <p:spPr>
          <a:xfrm>
            <a:off x="838199" y="0"/>
            <a:ext cx="10515600" cy="1325563"/>
          </a:xfrm>
        </p:spPr>
        <p:txBody>
          <a:bodyPr/>
          <a:lstStyle/>
          <a:p>
            <a:r>
              <a:rPr lang="en-US" dirty="0">
                <a:latin typeface="Microsoft New Tai Lue" panose="020B0502040204020203" pitchFamily="34" charset="0"/>
                <a:cs typeface="Microsoft New Tai Lue" panose="020B0502040204020203" pitchFamily="34" charset="0"/>
              </a:rPr>
              <a:t>Variability in Accreting BH Systems</a:t>
            </a:r>
          </a:p>
        </p:txBody>
      </p:sp>
      <p:sp>
        <p:nvSpPr>
          <p:cNvPr id="7" name="TextBox 6">
            <a:extLst>
              <a:ext uri="{FF2B5EF4-FFF2-40B4-BE49-F238E27FC236}">
                <a16:creationId xmlns:a16="http://schemas.microsoft.com/office/drawing/2014/main" id="{18621F1F-BF44-8C10-2C67-9B27C53893EB}"/>
              </a:ext>
            </a:extLst>
          </p:cNvPr>
          <p:cNvSpPr txBox="1"/>
          <p:nvPr/>
        </p:nvSpPr>
        <p:spPr>
          <a:xfrm>
            <a:off x="912893" y="969211"/>
            <a:ext cx="4741564" cy="5262979"/>
          </a:xfrm>
          <a:prstGeom prst="rect">
            <a:avLst/>
          </a:prstGeom>
          <a:noFill/>
        </p:spPr>
        <p:txBody>
          <a:bodyPr wrap="square" rtlCol="0">
            <a:spAutoFit/>
          </a:bodyPr>
          <a:lstStyle/>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XRBs are ideal </a:t>
            </a:r>
          </a:p>
          <a:p>
            <a:r>
              <a:rPr lang="en-US" sz="2800" dirty="0">
                <a:latin typeface="Microsoft New Tai Lue" panose="020B0502040204020203" pitchFamily="34" charset="0"/>
                <a:cs typeface="Microsoft New Tai Lue" panose="020B0502040204020203" pitchFamily="34" charset="0"/>
              </a:rPr>
              <a:t>   laboratories to study </a:t>
            </a:r>
          </a:p>
          <a:p>
            <a:r>
              <a:rPr lang="en-US" sz="2800" dirty="0">
                <a:latin typeface="Microsoft New Tai Lue" panose="020B0502040204020203" pitchFamily="34" charset="0"/>
                <a:cs typeface="Microsoft New Tai Lue" panose="020B0502040204020203" pitchFamily="34" charset="0"/>
              </a:rPr>
              <a:t>   accretion physics</a:t>
            </a:r>
          </a:p>
          <a:p>
            <a:pPr marL="285750" indent="-285750">
              <a:buFont typeface="Arial" panose="020B0604020202020204" pitchFamily="34" charset="0"/>
              <a:buChar char="•"/>
            </a:pPr>
            <a:endParaRPr lang="en-US" sz="2800" dirty="0">
              <a:latin typeface="Microsoft New Tai Lue" panose="020B0502040204020203" pitchFamily="34" charset="0"/>
              <a:cs typeface="Microsoft New Tai Lue" panose="020B0502040204020203" pitchFamily="34" charset="0"/>
            </a:endParaRPr>
          </a:p>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Large-area, multi-epoch surveys are serendipitously discovering AGN that show rapid, dramatic variability</a:t>
            </a:r>
          </a:p>
          <a:p>
            <a:pPr marL="285750" indent="-285750">
              <a:buFont typeface="Arial" panose="020B0604020202020204" pitchFamily="34" charset="0"/>
              <a:buChar char="•"/>
            </a:pPr>
            <a:endParaRPr lang="en-US" sz="2800" dirty="0">
              <a:latin typeface="Microsoft New Tai Lue" panose="020B0502040204020203" pitchFamily="34" charset="0"/>
              <a:cs typeface="Microsoft New Tai Lue" panose="020B0502040204020203" pitchFamily="34" charset="0"/>
            </a:endParaRPr>
          </a:p>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Changing-obscuration (CO-AGN) and changing-state (CS-AGN)</a:t>
            </a:r>
          </a:p>
        </p:txBody>
      </p:sp>
      <p:grpSp>
        <p:nvGrpSpPr>
          <p:cNvPr id="15" name="Group 14">
            <a:extLst>
              <a:ext uri="{FF2B5EF4-FFF2-40B4-BE49-F238E27FC236}">
                <a16:creationId xmlns:a16="http://schemas.microsoft.com/office/drawing/2014/main" id="{8242AC6E-1086-6C8D-DFB4-7D36278E814A}"/>
              </a:ext>
            </a:extLst>
          </p:cNvPr>
          <p:cNvGrpSpPr/>
          <p:nvPr/>
        </p:nvGrpSpPr>
        <p:grpSpPr>
          <a:xfrm>
            <a:off x="5702967" y="1203157"/>
            <a:ext cx="6577979" cy="4580856"/>
            <a:chOff x="5137928" y="1158796"/>
            <a:chExt cx="7059462" cy="4690141"/>
          </a:xfrm>
        </p:grpSpPr>
        <p:pic>
          <p:nvPicPr>
            <p:cNvPr id="12" name="Picture 11" descr="A graph of a type and a type&#10;&#10;Description automatically generated">
              <a:extLst>
                <a:ext uri="{FF2B5EF4-FFF2-40B4-BE49-F238E27FC236}">
                  <a16:creationId xmlns:a16="http://schemas.microsoft.com/office/drawing/2014/main" id="{E2514056-27E2-DD0A-8D55-C920D81A408A}"/>
                </a:ext>
              </a:extLst>
            </p:cNvPr>
            <p:cNvPicPr>
              <a:picLocks noChangeAspect="1"/>
            </p:cNvPicPr>
            <p:nvPr/>
          </p:nvPicPr>
          <p:blipFill>
            <a:blip r:embed="rId3"/>
            <a:stretch>
              <a:fillRect/>
            </a:stretch>
          </p:blipFill>
          <p:spPr>
            <a:xfrm>
              <a:off x="5137928" y="1158796"/>
              <a:ext cx="6851210" cy="4526860"/>
            </a:xfrm>
            <a:prstGeom prst="rect">
              <a:avLst/>
            </a:prstGeom>
          </p:spPr>
        </p:pic>
        <p:sp>
          <p:nvSpPr>
            <p:cNvPr id="13" name="TextBox 12">
              <a:extLst>
                <a:ext uri="{FF2B5EF4-FFF2-40B4-BE49-F238E27FC236}">
                  <a16:creationId xmlns:a16="http://schemas.microsoft.com/office/drawing/2014/main" id="{4A14478F-190D-D49F-4AAD-8CBF8C911947}"/>
                </a:ext>
              </a:extLst>
            </p:cNvPr>
            <p:cNvSpPr txBox="1"/>
            <p:nvPr/>
          </p:nvSpPr>
          <p:spPr>
            <a:xfrm>
              <a:off x="9680953" y="5565330"/>
              <a:ext cx="2516437" cy="283607"/>
            </a:xfrm>
            <a:prstGeom prst="rect">
              <a:avLst/>
            </a:prstGeom>
            <a:noFill/>
          </p:spPr>
          <p:txBody>
            <a:bodyPr wrap="square" rtlCol="0">
              <a:spAutoFit/>
            </a:bodyPr>
            <a:lstStyle/>
            <a:p>
              <a:r>
                <a:rPr lang="en-US" sz="1200" dirty="0">
                  <a:latin typeface="Microsoft New Tai Lue" panose="020B0502040204020203" pitchFamily="34" charset="0"/>
                  <a:ea typeface="Helvetica Neue" panose="02000503000000020004" pitchFamily="2" charset="0"/>
                  <a:cs typeface="Microsoft New Tai Lue" panose="020B0502040204020203" pitchFamily="34" charset="0"/>
                </a:rPr>
                <a:t>Ricci and </a:t>
              </a:r>
              <a:r>
                <a:rPr lang="en-US" sz="1200" dirty="0" err="1">
                  <a:latin typeface="Microsoft New Tai Lue" panose="020B0502040204020203" pitchFamily="34" charset="0"/>
                  <a:ea typeface="Helvetica Neue" panose="02000503000000020004" pitchFamily="2" charset="0"/>
                  <a:cs typeface="Microsoft New Tai Lue" panose="020B0502040204020203" pitchFamily="34" charset="0"/>
                </a:rPr>
                <a:t>Trakhtenbrot</a:t>
              </a:r>
              <a:r>
                <a:rPr lang="en-US" sz="1200" dirty="0">
                  <a:latin typeface="Microsoft New Tai Lue" panose="020B0502040204020203" pitchFamily="34" charset="0"/>
                  <a:ea typeface="Helvetica Neue" panose="02000503000000020004" pitchFamily="2" charset="0"/>
                  <a:cs typeface="Microsoft New Tai Lue" panose="020B0502040204020203" pitchFamily="34" charset="0"/>
                </a:rPr>
                <a:t>+ (2023)</a:t>
              </a:r>
            </a:p>
          </p:txBody>
        </p:sp>
        <p:sp>
          <p:nvSpPr>
            <p:cNvPr id="14" name="Rectangle 13">
              <a:extLst>
                <a:ext uri="{FF2B5EF4-FFF2-40B4-BE49-F238E27FC236}">
                  <a16:creationId xmlns:a16="http://schemas.microsoft.com/office/drawing/2014/main" id="{57E85466-8060-CCAC-CCD9-A55BB38EF97E}"/>
                </a:ext>
              </a:extLst>
            </p:cNvPr>
            <p:cNvSpPr/>
            <p:nvPr/>
          </p:nvSpPr>
          <p:spPr>
            <a:xfrm>
              <a:off x="6336406" y="1506828"/>
              <a:ext cx="412124" cy="38636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descr="A diagram of a soft surface&#10;&#10;AI-generated content may be incorrect.">
            <a:extLst>
              <a:ext uri="{FF2B5EF4-FFF2-40B4-BE49-F238E27FC236}">
                <a16:creationId xmlns:a16="http://schemas.microsoft.com/office/drawing/2014/main" id="{1C8755A0-508C-C74D-FB53-076DBCDC6BD1}"/>
              </a:ext>
            </a:extLst>
          </p:cNvPr>
          <p:cNvPicPr>
            <a:picLocks noChangeAspect="1"/>
          </p:cNvPicPr>
          <p:nvPr/>
        </p:nvPicPr>
        <p:blipFill>
          <a:blip r:embed="rId4"/>
          <a:stretch>
            <a:fillRect/>
          </a:stretch>
        </p:blipFill>
        <p:spPr>
          <a:xfrm>
            <a:off x="6537545" y="934193"/>
            <a:ext cx="4973014" cy="5081714"/>
          </a:xfrm>
          <a:prstGeom prst="rect">
            <a:avLst/>
          </a:prstGeom>
        </p:spPr>
      </p:pic>
      <p:sp>
        <p:nvSpPr>
          <p:cNvPr id="5" name="TextBox 4">
            <a:extLst>
              <a:ext uri="{FF2B5EF4-FFF2-40B4-BE49-F238E27FC236}">
                <a16:creationId xmlns:a16="http://schemas.microsoft.com/office/drawing/2014/main" id="{08AF88B1-0E31-EDA2-5F12-43EC0C163DE6}"/>
              </a:ext>
            </a:extLst>
          </p:cNvPr>
          <p:cNvSpPr txBox="1"/>
          <p:nvPr/>
        </p:nvSpPr>
        <p:spPr>
          <a:xfrm>
            <a:off x="10001679" y="5768734"/>
            <a:ext cx="3594100" cy="276999"/>
          </a:xfrm>
          <a:prstGeom prst="rect">
            <a:avLst/>
          </a:prstGeom>
          <a:noFill/>
        </p:spPr>
        <p:txBody>
          <a:bodyPr wrap="square" rtlCol="0">
            <a:spAutoFit/>
          </a:bodyPr>
          <a:lstStyle/>
          <a:p>
            <a:r>
              <a:rPr lang="en-US" sz="1200" dirty="0">
                <a:latin typeface="Microsoft New Tai Lue" panose="020B0502040204020203" pitchFamily="34" charset="0"/>
                <a:cs typeface="Microsoft New Tai Lue" panose="020B0502040204020203" pitchFamily="34" charset="0"/>
              </a:rPr>
              <a:t>Moravec+ (2022)</a:t>
            </a:r>
          </a:p>
        </p:txBody>
      </p:sp>
      <p:pic>
        <p:nvPicPr>
          <p:cNvPr id="6" name="Picture 5" descr="A diagram of a solar system&#10;&#10;Description automatically generated">
            <a:extLst>
              <a:ext uri="{FF2B5EF4-FFF2-40B4-BE49-F238E27FC236}">
                <a16:creationId xmlns:a16="http://schemas.microsoft.com/office/drawing/2014/main" id="{6ADBC50F-2AF7-1678-19A4-96BADE1A1ECB}"/>
              </a:ext>
            </a:extLst>
          </p:cNvPr>
          <p:cNvPicPr>
            <a:picLocks noChangeAspect="1"/>
          </p:cNvPicPr>
          <p:nvPr/>
        </p:nvPicPr>
        <p:blipFill>
          <a:blip r:embed="rId5"/>
          <a:stretch>
            <a:fillRect/>
          </a:stretch>
        </p:blipFill>
        <p:spPr>
          <a:xfrm>
            <a:off x="6926053" y="969211"/>
            <a:ext cx="4905424" cy="5388284"/>
          </a:xfrm>
          <a:prstGeom prst="rect">
            <a:avLst/>
          </a:prstGeom>
        </p:spPr>
      </p:pic>
      <p:sp>
        <p:nvSpPr>
          <p:cNvPr id="8" name="TextBox 7">
            <a:extLst>
              <a:ext uri="{FF2B5EF4-FFF2-40B4-BE49-F238E27FC236}">
                <a16:creationId xmlns:a16="http://schemas.microsoft.com/office/drawing/2014/main" id="{7F718F09-B518-FCAF-AF28-6C5CD5175260}"/>
              </a:ext>
            </a:extLst>
          </p:cNvPr>
          <p:cNvSpPr txBox="1"/>
          <p:nvPr/>
        </p:nvSpPr>
        <p:spPr>
          <a:xfrm>
            <a:off x="6609813" y="5999762"/>
            <a:ext cx="1284316" cy="276999"/>
          </a:xfrm>
          <a:prstGeom prst="rect">
            <a:avLst/>
          </a:prstGeom>
          <a:noFill/>
        </p:spPr>
        <p:txBody>
          <a:bodyPr wrap="square" rtlCol="0">
            <a:spAutoFit/>
          </a:bodyPr>
          <a:lstStyle/>
          <a:p>
            <a:r>
              <a:rPr lang="en-US" sz="1200" dirty="0" err="1">
                <a:latin typeface="Microsoft New Tai Lue" panose="020B0502040204020203" pitchFamily="34" charset="0"/>
                <a:ea typeface="Helvetica Neue" panose="02000503000000020004" pitchFamily="2" charset="0"/>
                <a:cs typeface="Microsoft New Tai Lue" panose="020B0502040204020203" pitchFamily="34" charset="0"/>
              </a:rPr>
              <a:t>Kaastra</a:t>
            </a:r>
            <a:r>
              <a:rPr lang="en-US" sz="1200" dirty="0">
                <a:latin typeface="Microsoft New Tai Lue" panose="020B0502040204020203" pitchFamily="34" charset="0"/>
                <a:ea typeface="Helvetica Neue" panose="02000503000000020004" pitchFamily="2" charset="0"/>
                <a:cs typeface="Microsoft New Tai Lue" panose="020B0502040204020203" pitchFamily="34" charset="0"/>
              </a:rPr>
              <a:t>+ (2014)</a:t>
            </a:r>
          </a:p>
        </p:txBody>
      </p:sp>
    </p:spTree>
    <p:extLst>
      <p:ext uri="{BB962C8B-B14F-4D97-AF65-F5344CB8AC3E}">
        <p14:creationId xmlns:p14="http://schemas.microsoft.com/office/powerpoint/2010/main" val="1400760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4"/>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5"/>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nodeType="clickEffect">
                                  <p:stCondLst>
                                    <p:cond delay="0"/>
                                  </p:stCondLst>
                                  <p:childTnLst>
                                    <p:set>
                                      <p:cBhvr>
                                        <p:cTn id="36" dur="1" fill="hold">
                                          <p:stCondLst>
                                            <p:cond delay="0"/>
                                          </p:stCondLst>
                                        </p:cTn>
                                        <p:tgtEl>
                                          <p:spTgt spid="6"/>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8"/>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8" grpId="0"/>
      <p:bldP spid="8"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F5B671-719A-FB6E-1E5B-D4F38F13EADD}"/>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20D23513-D5D2-E382-0F30-FC1982ED4DC8}"/>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227A2E53-F041-7440-7CA0-7AE4B053EAC4}"/>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19</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sp>
        <p:nvSpPr>
          <p:cNvPr id="9" name="Title 8">
            <a:extLst>
              <a:ext uri="{FF2B5EF4-FFF2-40B4-BE49-F238E27FC236}">
                <a16:creationId xmlns:a16="http://schemas.microsoft.com/office/drawing/2014/main" id="{A0E09C23-6BD8-4AE5-5CF2-D32B171F71FC}"/>
              </a:ext>
            </a:extLst>
          </p:cNvPr>
          <p:cNvSpPr>
            <a:spLocks noGrp="1"/>
          </p:cNvSpPr>
          <p:nvPr>
            <p:ph type="title"/>
          </p:nvPr>
        </p:nvSpPr>
        <p:spPr>
          <a:xfrm>
            <a:off x="838199" y="0"/>
            <a:ext cx="10515600" cy="1325563"/>
          </a:xfrm>
        </p:spPr>
        <p:txBody>
          <a:bodyPr/>
          <a:lstStyle/>
          <a:p>
            <a:r>
              <a:rPr lang="en-US" dirty="0">
                <a:latin typeface="Microsoft New Tai Lue" panose="020B0502040204020203" pitchFamily="34" charset="0"/>
                <a:cs typeface="Microsoft New Tai Lue" panose="020B0502040204020203" pitchFamily="34" charset="0"/>
              </a:rPr>
              <a:t>Mrk 1018 Radio Morphology</a:t>
            </a:r>
          </a:p>
        </p:txBody>
      </p:sp>
      <p:pic>
        <p:nvPicPr>
          <p:cNvPr id="4" name="Picture 3">
            <a:extLst>
              <a:ext uri="{FF2B5EF4-FFF2-40B4-BE49-F238E27FC236}">
                <a16:creationId xmlns:a16="http://schemas.microsoft.com/office/drawing/2014/main" id="{3F8B8F4B-794B-3704-E7E1-7D058364535B}"/>
              </a:ext>
            </a:extLst>
          </p:cNvPr>
          <p:cNvPicPr>
            <a:picLocks noChangeAspect="1"/>
          </p:cNvPicPr>
          <p:nvPr/>
        </p:nvPicPr>
        <p:blipFill rotWithShape="1">
          <a:blip r:embed="rId3"/>
          <a:srcRect l="64808" b="12743"/>
          <a:stretch/>
        </p:blipFill>
        <p:spPr>
          <a:xfrm>
            <a:off x="5823494" y="1013892"/>
            <a:ext cx="6280583" cy="4580152"/>
          </a:xfrm>
          <a:prstGeom prst="rect">
            <a:avLst/>
          </a:prstGeom>
        </p:spPr>
      </p:pic>
      <p:pic>
        <p:nvPicPr>
          <p:cNvPr id="5" name="Picture 4">
            <a:extLst>
              <a:ext uri="{FF2B5EF4-FFF2-40B4-BE49-F238E27FC236}">
                <a16:creationId xmlns:a16="http://schemas.microsoft.com/office/drawing/2014/main" id="{7FA7E521-EE1A-24B7-47DE-B791A5D9FD8E}"/>
              </a:ext>
            </a:extLst>
          </p:cNvPr>
          <p:cNvPicPr>
            <a:picLocks noChangeAspect="1"/>
          </p:cNvPicPr>
          <p:nvPr/>
        </p:nvPicPr>
        <p:blipFill rotWithShape="1">
          <a:blip r:embed="rId4"/>
          <a:srcRect l="34155" r="35127" b="11258"/>
          <a:stretch/>
        </p:blipFill>
        <p:spPr>
          <a:xfrm>
            <a:off x="441240" y="1013892"/>
            <a:ext cx="5470177" cy="4647872"/>
          </a:xfrm>
          <a:prstGeom prst="rect">
            <a:avLst/>
          </a:prstGeom>
        </p:spPr>
      </p:pic>
      <p:sp>
        <p:nvSpPr>
          <p:cNvPr id="6" name="TextBox 5">
            <a:extLst>
              <a:ext uri="{FF2B5EF4-FFF2-40B4-BE49-F238E27FC236}">
                <a16:creationId xmlns:a16="http://schemas.microsoft.com/office/drawing/2014/main" id="{DCA72D16-0D7B-D41A-DCA8-12721338076B}"/>
              </a:ext>
            </a:extLst>
          </p:cNvPr>
          <p:cNvSpPr txBox="1"/>
          <p:nvPr/>
        </p:nvSpPr>
        <p:spPr>
          <a:xfrm>
            <a:off x="2642991" y="5708505"/>
            <a:ext cx="1277655" cy="369332"/>
          </a:xfrm>
          <a:prstGeom prst="rect">
            <a:avLst/>
          </a:prstGeom>
          <a:noFill/>
        </p:spPr>
        <p:txBody>
          <a:bodyPr wrap="square" rtlCol="0">
            <a:spAutoFit/>
          </a:bodyPr>
          <a:lstStyle/>
          <a:p>
            <a:r>
              <a:rPr lang="en-US" dirty="0"/>
              <a:t>Resolved?</a:t>
            </a:r>
          </a:p>
        </p:txBody>
      </p:sp>
    </p:spTree>
    <p:extLst>
      <p:ext uri="{BB962C8B-B14F-4D97-AF65-F5344CB8AC3E}">
        <p14:creationId xmlns:p14="http://schemas.microsoft.com/office/powerpoint/2010/main" val="431908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358729-908E-D4B2-158A-6B351E3D3323}"/>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40B6945A-EBB7-B3E3-DC4F-5170D11A3EE0}"/>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39E5A3BE-25BD-C8ED-6586-967A2A934104}"/>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20</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pic>
        <p:nvPicPr>
          <p:cNvPr id="12" name="Picture 11" descr="A red and yellow light with black center&#10;&#10;Description automatically generated with medium confidence">
            <a:extLst>
              <a:ext uri="{FF2B5EF4-FFF2-40B4-BE49-F238E27FC236}">
                <a16:creationId xmlns:a16="http://schemas.microsoft.com/office/drawing/2014/main" id="{5B3068BE-EAEA-597C-5313-7F8581EFD56B}"/>
              </a:ext>
            </a:extLst>
          </p:cNvPr>
          <p:cNvPicPr>
            <a:picLocks noChangeAspect="1"/>
          </p:cNvPicPr>
          <p:nvPr/>
        </p:nvPicPr>
        <p:blipFill>
          <a:blip r:embed="rId3"/>
          <a:srcRect l="21905" r="23016"/>
          <a:stretch/>
        </p:blipFill>
        <p:spPr>
          <a:xfrm>
            <a:off x="6717321" y="1015044"/>
            <a:ext cx="5031333" cy="5139504"/>
          </a:xfrm>
          <a:prstGeom prst="rect">
            <a:avLst/>
          </a:prstGeom>
        </p:spPr>
      </p:pic>
      <p:pic>
        <p:nvPicPr>
          <p:cNvPr id="15" name="Picture 14" descr="A cross with a black circle and a white line&#10;&#10;Description automatically generated with medium confidence">
            <a:extLst>
              <a:ext uri="{FF2B5EF4-FFF2-40B4-BE49-F238E27FC236}">
                <a16:creationId xmlns:a16="http://schemas.microsoft.com/office/drawing/2014/main" id="{8B1DB508-94A1-11C6-4D60-21BEE2467D80}"/>
              </a:ext>
            </a:extLst>
          </p:cNvPr>
          <p:cNvPicPr>
            <a:picLocks noChangeAspect="1"/>
          </p:cNvPicPr>
          <p:nvPr/>
        </p:nvPicPr>
        <p:blipFill>
          <a:blip r:embed="rId4"/>
          <a:srcRect l="23351" r="21569"/>
          <a:stretch/>
        </p:blipFill>
        <p:spPr>
          <a:xfrm>
            <a:off x="455067" y="1015044"/>
            <a:ext cx="5031333" cy="5139504"/>
          </a:xfrm>
          <a:prstGeom prst="rect">
            <a:avLst/>
          </a:prstGeom>
        </p:spPr>
      </p:pic>
      <p:sp>
        <p:nvSpPr>
          <p:cNvPr id="16" name="Title 8">
            <a:extLst>
              <a:ext uri="{FF2B5EF4-FFF2-40B4-BE49-F238E27FC236}">
                <a16:creationId xmlns:a16="http://schemas.microsoft.com/office/drawing/2014/main" id="{4A6341BE-E25A-3A89-F108-06802797DD12}"/>
              </a:ext>
            </a:extLst>
          </p:cNvPr>
          <p:cNvSpPr>
            <a:spLocks noGrp="1"/>
          </p:cNvSpPr>
          <p:nvPr>
            <p:ph type="title"/>
          </p:nvPr>
        </p:nvSpPr>
        <p:spPr>
          <a:xfrm>
            <a:off x="838199" y="0"/>
            <a:ext cx="10515600" cy="1325563"/>
          </a:xfrm>
        </p:spPr>
        <p:txBody>
          <a:bodyPr/>
          <a:lstStyle/>
          <a:p>
            <a:r>
              <a:rPr lang="en-US" dirty="0">
                <a:latin typeface="Microsoft New Tai Lue" panose="020B0502040204020203" pitchFamily="34" charset="0"/>
                <a:cs typeface="Microsoft New Tai Lue" panose="020B0502040204020203" pitchFamily="34" charset="0"/>
              </a:rPr>
              <a:t>Changing-State AGNs</a:t>
            </a:r>
          </a:p>
        </p:txBody>
      </p:sp>
      <p:grpSp>
        <p:nvGrpSpPr>
          <p:cNvPr id="17" name="Group 16">
            <a:extLst>
              <a:ext uri="{FF2B5EF4-FFF2-40B4-BE49-F238E27FC236}">
                <a16:creationId xmlns:a16="http://schemas.microsoft.com/office/drawing/2014/main" id="{DAE0E6AA-A23A-7919-59C0-117080D0D575}"/>
              </a:ext>
            </a:extLst>
          </p:cNvPr>
          <p:cNvGrpSpPr/>
          <p:nvPr/>
        </p:nvGrpSpPr>
        <p:grpSpPr>
          <a:xfrm>
            <a:off x="5566499" y="3039137"/>
            <a:ext cx="1070722" cy="1325563"/>
            <a:chOff x="5207680" y="3004497"/>
            <a:chExt cx="1150258" cy="686486"/>
          </a:xfrm>
        </p:grpSpPr>
        <p:grpSp>
          <p:nvGrpSpPr>
            <p:cNvPr id="18" name="Group 17">
              <a:extLst>
                <a:ext uri="{FF2B5EF4-FFF2-40B4-BE49-F238E27FC236}">
                  <a16:creationId xmlns:a16="http://schemas.microsoft.com/office/drawing/2014/main" id="{2027AFB3-5CA7-0285-DFB3-AFD91594D2D4}"/>
                </a:ext>
              </a:extLst>
            </p:cNvPr>
            <p:cNvGrpSpPr/>
            <p:nvPr/>
          </p:nvGrpSpPr>
          <p:grpSpPr>
            <a:xfrm>
              <a:off x="5207680" y="3004497"/>
              <a:ext cx="1143000" cy="325040"/>
              <a:chOff x="5207680" y="2957513"/>
              <a:chExt cx="1143000" cy="325040"/>
            </a:xfrm>
            <a:scene3d>
              <a:camera prst="perspectiveBelow"/>
              <a:lightRig rig="flood" dir="t"/>
            </a:scene3d>
          </p:grpSpPr>
          <p:cxnSp>
            <p:nvCxnSpPr>
              <p:cNvPr id="22" name="Straight Connector 21">
                <a:extLst>
                  <a:ext uri="{FF2B5EF4-FFF2-40B4-BE49-F238E27FC236}">
                    <a16:creationId xmlns:a16="http://schemas.microsoft.com/office/drawing/2014/main" id="{A274993A-F819-61DE-AA13-4B750741D8D7}"/>
                  </a:ext>
                </a:extLst>
              </p:cNvPr>
              <p:cNvCxnSpPr>
                <a:cxnSpLocks/>
              </p:cNvCxnSpPr>
              <p:nvPr/>
            </p:nvCxnSpPr>
            <p:spPr>
              <a:xfrm flipH="1">
                <a:off x="5214938" y="2957513"/>
                <a:ext cx="342900" cy="325040"/>
              </a:xfrm>
              <a:prstGeom prst="line">
                <a:avLst/>
              </a:prstGeom>
              <a:ln w="38100"/>
              <a:sp3d>
                <a:bevelT/>
                <a:bevelB/>
              </a:sp3d>
            </p:spPr>
            <p:style>
              <a:lnRef idx="2">
                <a:schemeClr val="dk1"/>
              </a:lnRef>
              <a:fillRef idx="0">
                <a:schemeClr val="dk1"/>
              </a:fillRef>
              <a:effectRef idx="1">
                <a:schemeClr val="dk1"/>
              </a:effectRef>
              <a:fontRef idx="minor">
                <a:schemeClr val="tx1"/>
              </a:fontRef>
            </p:style>
          </p:cxnSp>
          <p:cxnSp>
            <p:nvCxnSpPr>
              <p:cNvPr id="23" name="Straight Connector 22">
                <a:extLst>
                  <a:ext uri="{FF2B5EF4-FFF2-40B4-BE49-F238E27FC236}">
                    <a16:creationId xmlns:a16="http://schemas.microsoft.com/office/drawing/2014/main" id="{1D5843EB-24D1-A902-823B-90D01272AD6A}"/>
                  </a:ext>
                </a:extLst>
              </p:cNvPr>
              <p:cNvCxnSpPr>
                <a:cxnSpLocks/>
              </p:cNvCxnSpPr>
              <p:nvPr/>
            </p:nvCxnSpPr>
            <p:spPr>
              <a:xfrm flipH="1">
                <a:off x="5207680" y="3282553"/>
                <a:ext cx="1143000" cy="0"/>
              </a:xfrm>
              <a:prstGeom prst="line">
                <a:avLst/>
              </a:prstGeom>
              <a:ln w="38100"/>
              <a:sp3d>
                <a:bevelT/>
                <a:bevelB/>
              </a:sp3d>
            </p:spPr>
            <p:style>
              <a:lnRef idx="2">
                <a:schemeClr val="dk1"/>
              </a:lnRef>
              <a:fillRef idx="0">
                <a:schemeClr val="dk1"/>
              </a:fillRef>
              <a:effectRef idx="1">
                <a:schemeClr val="dk1"/>
              </a:effectRef>
              <a:fontRef idx="minor">
                <a:schemeClr val="tx1"/>
              </a:fontRef>
            </p:style>
          </p:cxnSp>
        </p:grpSp>
        <p:grpSp>
          <p:nvGrpSpPr>
            <p:cNvPr id="19" name="Group 18">
              <a:extLst>
                <a:ext uri="{FF2B5EF4-FFF2-40B4-BE49-F238E27FC236}">
                  <a16:creationId xmlns:a16="http://schemas.microsoft.com/office/drawing/2014/main" id="{15B369D3-1E82-CDEE-C3E8-6770CD7EA9F9}"/>
                </a:ext>
              </a:extLst>
            </p:cNvPr>
            <p:cNvGrpSpPr/>
            <p:nvPr/>
          </p:nvGrpSpPr>
          <p:grpSpPr>
            <a:xfrm rot="10800000">
              <a:off x="5214938" y="3365943"/>
              <a:ext cx="1143000" cy="325040"/>
              <a:chOff x="5207680" y="2957513"/>
              <a:chExt cx="1143000" cy="325040"/>
            </a:xfrm>
            <a:scene3d>
              <a:camera prst="perspectiveBelow"/>
              <a:lightRig rig="flood" dir="t"/>
            </a:scene3d>
          </p:grpSpPr>
          <p:cxnSp>
            <p:nvCxnSpPr>
              <p:cNvPr id="20" name="Straight Connector 19">
                <a:extLst>
                  <a:ext uri="{FF2B5EF4-FFF2-40B4-BE49-F238E27FC236}">
                    <a16:creationId xmlns:a16="http://schemas.microsoft.com/office/drawing/2014/main" id="{6B082685-3DB3-DC88-7566-D17079686B30}"/>
                  </a:ext>
                </a:extLst>
              </p:cNvPr>
              <p:cNvCxnSpPr>
                <a:cxnSpLocks/>
              </p:cNvCxnSpPr>
              <p:nvPr/>
            </p:nvCxnSpPr>
            <p:spPr>
              <a:xfrm flipH="1">
                <a:off x="5214938" y="2957513"/>
                <a:ext cx="342900" cy="325040"/>
              </a:xfrm>
              <a:prstGeom prst="line">
                <a:avLst/>
              </a:prstGeom>
              <a:ln w="38100"/>
              <a:sp3d>
                <a:bevelT/>
                <a:bevelB/>
              </a:sp3d>
            </p:spPr>
            <p:style>
              <a:lnRef idx="2">
                <a:schemeClr val="dk1"/>
              </a:lnRef>
              <a:fillRef idx="0">
                <a:schemeClr val="dk1"/>
              </a:fillRef>
              <a:effectRef idx="1">
                <a:schemeClr val="dk1"/>
              </a:effectRef>
              <a:fontRef idx="minor">
                <a:schemeClr val="tx1"/>
              </a:fontRef>
            </p:style>
          </p:cxnSp>
          <p:cxnSp>
            <p:nvCxnSpPr>
              <p:cNvPr id="21" name="Straight Connector 20">
                <a:extLst>
                  <a:ext uri="{FF2B5EF4-FFF2-40B4-BE49-F238E27FC236}">
                    <a16:creationId xmlns:a16="http://schemas.microsoft.com/office/drawing/2014/main" id="{F76818E0-8223-861B-24EB-66E5C71A249A}"/>
                  </a:ext>
                </a:extLst>
              </p:cNvPr>
              <p:cNvCxnSpPr>
                <a:cxnSpLocks/>
              </p:cNvCxnSpPr>
              <p:nvPr/>
            </p:nvCxnSpPr>
            <p:spPr>
              <a:xfrm flipH="1">
                <a:off x="5207680" y="3282553"/>
                <a:ext cx="1143000" cy="0"/>
              </a:xfrm>
              <a:prstGeom prst="line">
                <a:avLst/>
              </a:prstGeom>
              <a:ln w="38100"/>
              <a:sp3d>
                <a:bevelT/>
                <a:bevelB/>
              </a:sp3d>
            </p:spPr>
            <p:style>
              <a:lnRef idx="2">
                <a:schemeClr val="dk1"/>
              </a:lnRef>
              <a:fillRef idx="0">
                <a:schemeClr val="dk1"/>
              </a:fillRef>
              <a:effectRef idx="1">
                <a:schemeClr val="dk1"/>
              </a:effectRef>
              <a:fontRef idx="minor">
                <a:schemeClr val="tx1"/>
              </a:fontRef>
            </p:style>
          </p:cxnSp>
        </p:grpSp>
      </p:grpSp>
      <p:sp>
        <p:nvSpPr>
          <p:cNvPr id="24" name="TextBox 23">
            <a:extLst>
              <a:ext uri="{FF2B5EF4-FFF2-40B4-BE49-F238E27FC236}">
                <a16:creationId xmlns:a16="http://schemas.microsoft.com/office/drawing/2014/main" id="{CCD5B3C4-103E-B39A-25B9-66F51C7580B3}"/>
              </a:ext>
            </a:extLst>
          </p:cNvPr>
          <p:cNvSpPr txBox="1"/>
          <p:nvPr/>
        </p:nvSpPr>
        <p:spPr>
          <a:xfrm>
            <a:off x="2323032" y="1015044"/>
            <a:ext cx="1295402" cy="523220"/>
          </a:xfrm>
          <a:prstGeom prst="rect">
            <a:avLst/>
          </a:prstGeom>
          <a:noFill/>
        </p:spPr>
        <p:txBody>
          <a:bodyPr wrap="square" rtlCol="0">
            <a:spAutoFit/>
          </a:bodyPr>
          <a:lstStyle/>
          <a:p>
            <a:r>
              <a:rPr lang="en-US" sz="2800" dirty="0">
                <a:solidFill>
                  <a:schemeClr val="bg1"/>
                </a:solidFill>
                <a:latin typeface="Microsoft New Tai Lue" panose="020B0502040204020203" pitchFamily="34" charset="0"/>
                <a:cs typeface="Microsoft New Tai Lue" panose="020B0502040204020203" pitchFamily="34" charset="0"/>
              </a:rPr>
              <a:t>Type 1</a:t>
            </a:r>
            <a:endParaRPr lang="en-US" sz="2400" dirty="0">
              <a:solidFill>
                <a:schemeClr val="bg1"/>
              </a:solidFill>
              <a:latin typeface="Microsoft New Tai Lue" panose="020B0502040204020203" pitchFamily="34" charset="0"/>
              <a:cs typeface="Microsoft New Tai Lue" panose="020B0502040204020203" pitchFamily="34" charset="0"/>
            </a:endParaRPr>
          </a:p>
        </p:txBody>
      </p:sp>
      <p:sp>
        <p:nvSpPr>
          <p:cNvPr id="25" name="TextBox 24">
            <a:extLst>
              <a:ext uri="{FF2B5EF4-FFF2-40B4-BE49-F238E27FC236}">
                <a16:creationId xmlns:a16="http://schemas.microsoft.com/office/drawing/2014/main" id="{676BFB39-D303-557B-9B9F-6FFD6C9F5DB0}"/>
              </a:ext>
            </a:extLst>
          </p:cNvPr>
          <p:cNvSpPr txBox="1"/>
          <p:nvPr/>
        </p:nvSpPr>
        <p:spPr>
          <a:xfrm>
            <a:off x="8694791" y="1005872"/>
            <a:ext cx="1295402" cy="523220"/>
          </a:xfrm>
          <a:prstGeom prst="rect">
            <a:avLst/>
          </a:prstGeom>
          <a:noFill/>
        </p:spPr>
        <p:txBody>
          <a:bodyPr wrap="square" rtlCol="0">
            <a:spAutoFit/>
          </a:bodyPr>
          <a:lstStyle/>
          <a:p>
            <a:r>
              <a:rPr lang="en-US" sz="2800" dirty="0">
                <a:solidFill>
                  <a:schemeClr val="bg1"/>
                </a:solidFill>
                <a:latin typeface="Microsoft New Tai Lue" panose="020B0502040204020203" pitchFamily="34" charset="0"/>
                <a:cs typeface="Microsoft New Tai Lue" panose="020B0502040204020203" pitchFamily="34" charset="0"/>
              </a:rPr>
              <a:t>Type 2</a:t>
            </a:r>
            <a:endParaRPr lang="en-US" sz="2400" dirty="0">
              <a:solidFill>
                <a:schemeClr val="bg1"/>
              </a:solidFill>
              <a:latin typeface="Microsoft New Tai Lue" panose="020B0502040204020203" pitchFamily="34" charset="0"/>
              <a:cs typeface="Microsoft New Tai Lue" panose="020B0502040204020203" pitchFamily="34" charset="0"/>
            </a:endParaRPr>
          </a:p>
        </p:txBody>
      </p:sp>
    </p:spTree>
    <p:extLst>
      <p:ext uri="{BB962C8B-B14F-4D97-AF65-F5344CB8AC3E}">
        <p14:creationId xmlns:p14="http://schemas.microsoft.com/office/powerpoint/2010/main" val="9233437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62C738A-ACF9-60CC-1F8B-1B5DD026A07F}"/>
              </a:ext>
            </a:extLst>
          </p:cNvPr>
          <p:cNvSpPr>
            <a:spLocks noGrp="1"/>
          </p:cNvSpPr>
          <p:nvPr>
            <p:ph type="sldNum" sz="quarter" idx="12"/>
          </p:nvPr>
        </p:nvSpPr>
        <p:spPr/>
        <p:txBody>
          <a:bodyPr/>
          <a:lstStyle/>
          <a:p>
            <a:fld id="{DA6BCFD5-50F7-DC4E-A5FB-56295D4874E1}" type="slidenum">
              <a:rPr lang="en-US" smtClean="0"/>
              <a:t>21</a:t>
            </a:fld>
            <a:endParaRPr lang="en-US" dirty="0"/>
          </a:p>
        </p:txBody>
      </p:sp>
      <p:pic>
        <p:nvPicPr>
          <p:cNvPr id="4" name="Picture 3" descr="A diagram of a diagram of a wave&#10;&#10;Description automatically generated with medium confidence">
            <a:extLst>
              <a:ext uri="{FF2B5EF4-FFF2-40B4-BE49-F238E27FC236}">
                <a16:creationId xmlns:a16="http://schemas.microsoft.com/office/drawing/2014/main" id="{47610BE1-971F-A7D5-AF3F-8180DADFF566}"/>
              </a:ext>
            </a:extLst>
          </p:cNvPr>
          <p:cNvPicPr>
            <a:picLocks noChangeAspect="1"/>
          </p:cNvPicPr>
          <p:nvPr/>
        </p:nvPicPr>
        <p:blipFill>
          <a:blip r:embed="rId2"/>
          <a:stretch>
            <a:fillRect/>
          </a:stretch>
        </p:blipFill>
        <p:spPr>
          <a:xfrm>
            <a:off x="1440287" y="747324"/>
            <a:ext cx="9311426" cy="5171890"/>
          </a:xfrm>
          <a:prstGeom prst="rect">
            <a:avLst/>
          </a:prstGeom>
        </p:spPr>
      </p:pic>
    </p:spTree>
    <p:extLst>
      <p:ext uri="{BB962C8B-B14F-4D97-AF65-F5344CB8AC3E}">
        <p14:creationId xmlns:p14="http://schemas.microsoft.com/office/powerpoint/2010/main" val="17793940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0AB823-4813-275B-2525-82A6648348E0}"/>
            </a:ext>
          </a:extLst>
        </p:cNvPr>
        <p:cNvGrpSpPr/>
        <p:nvPr/>
      </p:nvGrpSpPr>
      <p:grpSpPr>
        <a:xfrm>
          <a:off x="0" y="0"/>
          <a:ext cx="0" cy="0"/>
          <a:chOff x="0" y="0"/>
          <a:chExt cx="0" cy="0"/>
        </a:xfrm>
      </p:grpSpPr>
      <p:sp>
        <p:nvSpPr>
          <p:cNvPr id="11" name="TextBox 10">
            <a:extLst>
              <a:ext uri="{FF2B5EF4-FFF2-40B4-BE49-F238E27FC236}">
                <a16:creationId xmlns:a16="http://schemas.microsoft.com/office/drawing/2014/main" id="{A424C07D-E83C-CB17-3BCA-6C9038AEC80D}"/>
              </a:ext>
            </a:extLst>
          </p:cNvPr>
          <p:cNvSpPr txBox="1"/>
          <p:nvPr/>
        </p:nvSpPr>
        <p:spPr>
          <a:xfrm>
            <a:off x="838199" y="1325563"/>
            <a:ext cx="4565074" cy="3108543"/>
          </a:xfrm>
          <a:prstGeom prst="rect">
            <a:avLst/>
          </a:prstGeom>
          <a:noFill/>
        </p:spPr>
        <p:txBody>
          <a:bodyPr wrap="square" rtlCol="0">
            <a:spAutoFit/>
          </a:bodyPr>
          <a:lstStyle/>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Thread the black hole with a magnetic flux of</a:t>
            </a:r>
          </a:p>
          <a:p>
            <a:pPr marL="285750" indent="-285750">
              <a:buFont typeface="Arial" panose="020B0604020202020204" pitchFamily="34" charset="0"/>
              <a:buChar char="•"/>
            </a:pPr>
            <a:endParaRPr lang="en-US" sz="2800" dirty="0">
              <a:latin typeface="Microsoft New Tai Lue" panose="020B0502040204020203" pitchFamily="34" charset="0"/>
              <a:cs typeface="Microsoft New Tai Lue" panose="020B0502040204020203" pitchFamily="34" charset="0"/>
            </a:endParaRPr>
          </a:p>
          <a:p>
            <a:pPr marL="285750" indent="-285750">
              <a:buFont typeface="Arial" panose="020B0604020202020204" pitchFamily="34" charset="0"/>
              <a:buChar char="•"/>
            </a:pPr>
            <a:endParaRPr lang="en-US" sz="2800" dirty="0">
              <a:latin typeface="Microsoft New Tai Lue" panose="020B0502040204020203" pitchFamily="34" charset="0"/>
              <a:cs typeface="Microsoft New Tai Lue" panose="020B0502040204020203" pitchFamily="34" charset="0"/>
            </a:endParaRPr>
          </a:p>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Leads to a jet with a magnetic flux of</a:t>
            </a:r>
            <a:endParaRPr lang="en-US" sz="2400" dirty="0">
              <a:latin typeface="Microsoft New Tai Lue" panose="020B0502040204020203" pitchFamily="34" charset="0"/>
              <a:cs typeface="Microsoft New Tai Lue" panose="020B0502040204020203" pitchFamily="34" charset="0"/>
            </a:endParaRPr>
          </a:p>
          <a:p>
            <a:pPr marL="285750" indent="-285750">
              <a:buFont typeface="Arial" panose="020B0604020202020204" pitchFamily="34" charset="0"/>
              <a:buChar char="•"/>
            </a:pPr>
            <a:endParaRPr lang="en-US" sz="2800" dirty="0">
              <a:latin typeface="Microsoft New Tai Lue" panose="020B0502040204020203" pitchFamily="34" charset="0"/>
              <a:cs typeface="Microsoft New Tai Lue" panose="020B0502040204020203" pitchFamily="34" charset="0"/>
            </a:endParaRPr>
          </a:p>
        </p:txBody>
      </p:sp>
      <p:sp>
        <p:nvSpPr>
          <p:cNvPr id="2" name="TextBox 1">
            <a:extLst>
              <a:ext uri="{FF2B5EF4-FFF2-40B4-BE49-F238E27FC236}">
                <a16:creationId xmlns:a16="http://schemas.microsoft.com/office/drawing/2014/main" id="{27397CEC-E8D3-7B13-1911-C66074A04C17}"/>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A1322147-7D1D-8C5A-8B16-DB2EAB3E1B17}"/>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22</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sp>
        <p:nvSpPr>
          <p:cNvPr id="9" name="Title 8">
            <a:extLst>
              <a:ext uri="{FF2B5EF4-FFF2-40B4-BE49-F238E27FC236}">
                <a16:creationId xmlns:a16="http://schemas.microsoft.com/office/drawing/2014/main" id="{938A9696-F7FE-07CF-EB87-8073FBA22E04}"/>
              </a:ext>
            </a:extLst>
          </p:cNvPr>
          <p:cNvSpPr>
            <a:spLocks noGrp="1"/>
          </p:cNvSpPr>
          <p:nvPr>
            <p:ph type="title"/>
          </p:nvPr>
        </p:nvSpPr>
        <p:spPr>
          <a:xfrm>
            <a:off x="838199" y="0"/>
            <a:ext cx="10515600" cy="1325563"/>
          </a:xfrm>
        </p:spPr>
        <p:txBody>
          <a:bodyPr/>
          <a:lstStyle/>
          <a:p>
            <a:r>
              <a:rPr lang="en-US" dirty="0">
                <a:latin typeface="Microsoft New Tai Lue" panose="020B0502040204020203" pitchFamily="34" charset="0"/>
                <a:cs typeface="Microsoft New Tai Lue" panose="020B0502040204020203" pitchFamily="34" charset="0"/>
              </a:rPr>
              <a:t>MAD States and Radio Jets</a:t>
            </a:r>
          </a:p>
        </p:txBody>
      </p:sp>
      <p:sp>
        <p:nvSpPr>
          <p:cNvPr id="18" name="TextBox 17">
            <a:extLst>
              <a:ext uri="{FF2B5EF4-FFF2-40B4-BE49-F238E27FC236}">
                <a16:creationId xmlns:a16="http://schemas.microsoft.com/office/drawing/2014/main" id="{F2306611-B192-9414-7A42-1C79B77F8B38}"/>
              </a:ext>
            </a:extLst>
          </p:cNvPr>
          <p:cNvSpPr txBox="1"/>
          <p:nvPr/>
        </p:nvSpPr>
        <p:spPr>
          <a:xfrm>
            <a:off x="2323032" y="1015044"/>
            <a:ext cx="1295402" cy="523220"/>
          </a:xfrm>
          <a:prstGeom prst="rect">
            <a:avLst/>
          </a:prstGeom>
          <a:noFill/>
        </p:spPr>
        <p:txBody>
          <a:bodyPr wrap="square" rtlCol="0">
            <a:spAutoFit/>
          </a:bodyPr>
          <a:lstStyle/>
          <a:p>
            <a:r>
              <a:rPr lang="en-US" sz="2800" dirty="0">
                <a:solidFill>
                  <a:schemeClr val="bg1"/>
                </a:solidFill>
                <a:latin typeface="Microsoft New Tai Lue" panose="020B0502040204020203" pitchFamily="34" charset="0"/>
                <a:cs typeface="Microsoft New Tai Lue" panose="020B0502040204020203" pitchFamily="34" charset="0"/>
              </a:rPr>
              <a:t>Type 1</a:t>
            </a:r>
            <a:endParaRPr lang="en-US" sz="2400" dirty="0">
              <a:solidFill>
                <a:schemeClr val="bg1"/>
              </a:solidFill>
              <a:latin typeface="Microsoft New Tai Lue" panose="020B0502040204020203" pitchFamily="34" charset="0"/>
              <a:cs typeface="Microsoft New Tai Lue" panose="020B0502040204020203" pitchFamily="34" charset="0"/>
            </a:endParaRPr>
          </a:p>
        </p:txBody>
      </p:sp>
      <p:sp>
        <p:nvSpPr>
          <p:cNvPr id="19" name="TextBox 18">
            <a:extLst>
              <a:ext uri="{FF2B5EF4-FFF2-40B4-BE49-F238E27FC236}">
                <a16:creationId xmlns:a16="http://schemas.microsoft.com/office/drawing/2014/main" id="{4E9861D3-DB01-7D0B-31D5-F1B63C880188}"/>
              </a:ext>
            </a:extLst>
          </p:cNvPr>
          <p:cNvSpPr txBox="1"/>
          <p:nvPr/>
        </p:nvSpPr>
        <p:spPr>
          <a:xfrm>
            <a:off x="8694791" y="1005872"/>
            <a:ext cx="1295402" cy="523220"/>
          </a:xfrm>
          <a:prstGeom prst="rect">
            <a:avLst/>
          </a:prstGeom>
          <a:noFill/>
        </p:spPr>
        <p:txBody>
          <a:bodyPr wrap="square" rtlCol="0">
            <a:spAutoFit/>
          </a:bodyPr>
          <a:lstStyle/>
          <a:p>
            <a:r>
              <a:rPr lang="en-US" sz="2800" dirty="0">
                <a:solidFill>
                  <a:schemeClr val="bg1"/>
                </a:solidFill>
                <a:latin typeface="Microsoft New Tai Lue" panose="020B0502040204020203" pitchFamily="34" charset="0"/>
                <a:cs typeface="Microsoft New Tai Lue" panose="020B0502040204020203" pitchFamily="34" charset="0"/>
              </a:rPr>
              <a:t>Type 2</a:t>
            </a:r>
            <a:endParaRPr lang="en-US" sz="2400" dirty="0">
              <a:solidFill>
                <a:schemeClr val="bg1"/>
              </a:solidFill>
              <a:latin typeface="Microsoft New Tai Lue" panose="020B0502040204020203" pitchFamily="34" charset="0"/>
              <a:cs typeface="Microsoft New Tai Lue" panose="020B0502040204020203" pitchFamily="34" charset="0"/>
            </a:endParaRPr>
          </a:p>
        </p:txBody>
      </p:sp>
      <p:pic>
        <p:nvPicPr>
          <p:cNvPr id="10" name="Picture 9" descr="A black number with a white background&#10;&#10;Description automatically generated">
            <a:extLst>
              <a:ext uri="{FF2B5EF4-FFF2-40B4-BE49-F238E27FC236}">
                <a16:creationId xmlns:a16="http://schemas.microsoft.com/office/drawing/2014/main" id="{4E99B933-B678-C9C3-5FE0-0B9DDBBB5D9B}"/>
              </a:ext>
            </a:extLst>
          </p:cNvPr>
          <p:cNvPicPr>
            <a:picLocks noChangeAspect="1"/>
          </p:cNvPicPr>
          <p:nvPr/>
        </p:nvPicPr>
        <p:blipFill>
          <a:blip r:embed="rId3"/>
          <a:stretch>
            <a:fillRect/>
          </a:stretch>
        </p:blipFill>
        <p:spPr>
          <a:xfrm>
            <a:off x="1211783" y="2308744"/>
            <a:ext cx="3517900" cy="812800"/>
          </a:xfrm>
          <a:prstGeom prst="rect">
            <a:avLst/>
          </a:prstGeom>
        </p:spPr>
      </p:pic>
      <p:pic>
        <p:nvPicPr>
          <p:cNvPr id="21" name="Picture 20" descr="A black text on a white background&#10;&#10;Description automatically generated">
            <a:extLst>
              <a:ext uri="{FF2B5EF4-FFF2-40B4-BE49-F238E27FC236}">
                <a16:creationId xmlns:a16="http://schemas.microsoft.com/office/drawing/2014/main" id="{CAEE2A6C-8CE5-1B01-2F82-93A9F27FE96A}"/>
              </a:ext>
            </a:extLst>
          </p:cNvPr>
          <p:cNvPicPr>
            <a:picLocks noChangeAspect="1"/>
          </p:cNvPicPr>
          <p:nvPr/>
        </p:nvPicPr>
        <p:blipFill>
          <a:blip r:embed="rId4"/>
          <a:stretch>
            <a:fillRect/>
          </a:stretch>
        </p:blipFill>
        <p:spPr>
          <a:xfrm>
            <a:off x="333086" y="4104725"/>
            <a:ext cx="5070187" cy="1201138"/>
          </a:xfrm>
          <a:prstGeom prst="rect">
            <a:avLst/>
          </a:prstGeom>
        </p:spPr>
      </p:pic>
      <p:pic>
        <p:nvPicPr>
          <p:cNvPr id="25" name="Picture 24" descr="A close-up of a gas explosion&#10;&#10;Description automatically generated">
            <a:extLst>
              <a:ext uri="{FF2B5EF4-FFF2-40B4-BE49-F238E27FC236}">
                <a16:creationId xmlns:a16="http://schemas.microsoft.com/office/drawing/2014/main" id="{7AA93C22-9203-B27B-1F12-A57FC2664A14}"/>
              </a:ext>
            </a:extLst>
          </p:cNvPr>
          <p:cNvPicPr>
            <a:picLocks noChangeAspect="1"/>
          </p:cNvPicPr>
          <p:nvPr/>
        </p:nvPicPr>
        <p:blipFill>
          <a:blip r:embed="rId5"/>
          <a:stretch>
            <a:fillRect/>
          </a:stretch>
        </p:blipFill>
        <p:spPr>
          <a:xfrm>
            <a:off x="5776857" y="1447909"/>
            <a:ext cx="6387784" cy="3607104"/>
          </a:xfrm>
          <a:prstGeom prst="rect">
            <a:avLst/>
          </a:prstGeom>
        </p:spPr>
      </p:pic>
      <p:pic>
        <p:nvPicPr>
          <p:cNvPr id="23" name="Picture 22" descr="A close-up of smoke&#10;&#10;Description automatically generated">
            <a:extLst>
              <a:ext uri="{FF2B5EF4-FFF2-40B4-BE49-F238E27FC236}">
                <a16:creationId xmlns:a16="http://schemas.microsoft.com/office/drawing/2014/main" id="{F6F38768-D21D-DB18-7B77-69EF73F770AC}"/>
              </a:ext>
            </a:extLst>
          </p:cNvPr>
          <p:cNvPicPr>
            <a:picLocks noChangeAspect="1"/>
          </p:cNvPicPr>
          <p:nvPr/>
        </p:nvPicPr>
        <p:blipFill>
          <a:blip r:embed="rId6"/>
          <a:stretch>
            <a:fillRect/>
          </a:stretch>
        </p:blipFill>
        <p:spPr>
          <a:xfrm>
            <a:off x="5804216" y="1463529"/>
            <a:ext cx="6387784" cy="3602866"/>
          </a:xfrm>
          <a:prstGeom prst="rect">
            <a:avLst/>
          </a:prstGeom>
        </p:spPr>
      </p:pic>
      <p:sp>
        <p:nvSpPr>
          <p:cNvPr id="26" name="TextBox 25">
            <a:extLst>
              <a:ext uri="{FF2B5EF4-FFF2-40B4-BE49-F238E27FC236}">
                <a16:creationId xmlns:a16="http://schemas.microsoft.com/office/drawing/2014/main" id="{8A946939-4168-FC95-FA7F-EBE4D4C50B5F}"/>
              </a:ext>
            </a:extLst>
          </p:cNvPr>
          <p:cNvSpPr txBox="1"/>
          <p:nvPr/>
        </p:nvSpPr>
        <p:spPr>
          <a:xfrm>
            <a:off x="10462123" y="5102314"/>
            <a:ext cx="1641954" cy="307777"/>
          </a:xfrm>
          <a:prstGeom prst="rect">
            <a:avLst/>
          </a:prstGeom>
          <a:noFill/>
        </p:spPr>
        <p:txBody>
          <a:bodyPr wrap="square" rtlCol="0">
            <a:spAutoFit/>
          </a:bodyPr>
          <a:lstStyle/>
          <a:p>
            <a:r>
              <a:rPr lang="en-US" sz="1400" dirty="0" err="1">
                <a:latin typeface="Microsoft New Tai Lue" panose="020B0502040204020203" pitchFamily="34" charset="0"/>
                <a:ea typeface="Helvetica Neue" panose="02000503000000020004" pitchFamily="2" charset="0"/>
                <a:cs typeface="Microsoft New Tai Lue" panose="020B0502040204020203" pitchFamily="34" charset="0"/>
              </a:rPr>
              <a:t>Lalakos</a:t>
            </a:r>
            <a:r>
              <a:rPr lang="en-US" sz="1400" dirty="0">
                <a:latin typeface="Microsoft New Tai Lue" panose="020B0502040204020203" pitchFamily="34" charset="0"/>
                <a:ea typeface="Helvetica Neue" panose="02000503000000020004" pitchFamily="2" charset="0"/>
                <a:cs typeface="Microsoft New Tai Lue" panose="020B0502040204020203" pitchFamily="34" charset="0"/>
              </a:rPr>
              <a:t>+ (2023)</a:t>
            </a:r>
          </a:p>
        </p:txBody>
      </p:sp>
    </p:spTree>
    <p:extLst>
      <p:ext uri="{BB962C8B-B14F-4D97-AF65-F5344CB8AC3E}">
        <p14:creationId xmlns:p14="http://schemas.microsoft.com/office/powerpoint/2010/main" val="2006920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1"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E8AD7A-3854-0ABD-9CAA-7A4AE196E40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148BFB55-E733-E8A8-1DD7-C1EB2C6D8473}"/>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E42D0B95-6211-68D2-E5B8-F6AE53680850}"/>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23</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sp>
        <p:nvSpPr>
          <p:cNvPr id="9" name="Title 8">
            <a:extLst>
              <a:ext uri="{FF2B5EF4-FFF2-40B4-BE49-F238E27FC236}">
                <a16:creationId xmlns:a16="http://schemas.microsoft.com/office/drawing/2014/main" id="{D970865E-3495-001C-9718-FE28779CF796}"/>
              </a:ext>
            </a:extLst>
          </p:cNvPr>
          <p:cNvSpPr>
            <a:spLocks noGrp="1"/>
          </p:cNvSpPr>
          <p:nvPr>
            <p:ph type="title"/>
          </p:nvPr>
        </p:nvSpPr>
        <p:spPr>
          <a:xfrm>
            <a:off x="838199" y="0"/>
            <a:ext cx="10515600" cy="1325563"/>
          </a:xfrm>
        </p:spPr>
        <p:txBody>
          <a:bodyPr/>
          <a:lstStyle/>
          <a:p>
            <a:r>
              <a:rPr lang="en-US" dirty="0">
                <a:latin typeface="Microsoft New Tai Lue" panose="020B0502040204020203" pitchFamily="34" charset="0"/>
                <a:cs typeface="Microsoft New Tai Lue" panose="020B0502040204020203" pitchFamily="34" charset="0"/>
              </a:rPr>
              <a:t>MAD States and Mrk 1018?</a:t>
            </a:r>
          </a:p>
        </p:txBody>
      </p:sp>
      <p:sp>
        <p:nvSpPr>
          <p:cNvPr id="18" name="TextBox 17">
            <a:extLst>
              <a:ext uri="{FF2B5EF4-FFF2-40B4-BE49-F238E27FC236}">
                <a16:creationId xmlns:a16="http://schemas.microsoft.com/office/drawing/2014/main" id="{5B56AD95-C8B5-1D1E-992C-4774662B9F57}"/>
              </a:ext>
            </a:extLst>
          </p:cNvPr>
          <p:cNvSpPr txBox="1"/>
          <p:nvPr/>
        </p:nvSpPr>
        <p:spPr>
          <a:xfrm>
            <a:off x="2323032" y="1015044"/>
            <a:ext cx="1295402" cy="523220"/>
          </a:xfrm>
          <a:prstGeom prst="rect">
            <a:avLst/>
          </a:prstGeom>
          <a:noFill/>
        </p:spPr>
        <p:txBody>
          <a:bodyPr wrap="square" rtlCol="0">
            <a:spAutoFit/>
          </a:bodyPr>
          <a:lstStyle/>
          <a:p>
            <a:r>
              <a:rPr lang="en-US" sz="2800" dirty="0">
                <a:solidFill>
                  <a:schemeClr val="bg1"/>
                </a:solidFill>
                <a:latin typeface="Microsoft New Tai Lue" panose="020B0502040204020203" pitchFamily="34" charset="0"/>
                <a:cs typeface="Microsoft New Tai Lue" panose="020B0502040204020203" pitchFamily="34" charset="0"/>
              </a:rPr>
              <a:t>Type 1</a:t>
            </a:r>
            <a:endParaRPr lang="en-US" sz="2400" dirty="0">
              <a:solidFill>
                <a:schemeClr val="bg1"/>
              </a:solidFill>
              <a:latin typeface="Microsoft New Tai Lue" panose="020B0502040204020203" pitchFamily="34" charset="0"/>
              <a:cs typeface="Microsoft New Tai Lue" panose="020B0502040204020203" pitchFamily="34" charset="0"/>
            </a:endParaRPr>
          </a:p>
        </p:txBody>
      </p:sp>
      <p:sp>
        <p:nvSpPr>
          <p:cNvPr id="19" name="TextBox 18">
            <a:extLst>
              <a:ext uri="{FF2B5EF4-FFF2-40B4-BE49-F238E27FC236}">
                <a16:creationId xmlns:a16="http://schemas.microsoft.com/office/drawing/2014/main" id="{C523A6C5-37F2-0890-057E-D67A86CC142A}"/>
              </a:ext>
            </a:extLst>
          </p:cNvPr>
          <p:cNvSpPr txBox="1"/>
          <p:nvPr/>
        </p:nvSpPr>
        <p:spPr>
          <a:xfrm>
            <a:off x="8694791" y="1005872"/>
            <a:ext cx="1295402" cy="523220"/>
          </a:xfrm>
          <a:prstGeom prst="rect">
            <a:avLst/>
          </a:prstGeom>
          <a:noFill/>
        </p:spPr>
        <p:txBody>
          <a:bodyPr wrap="square" rtlCol="0">
            <a:spAutoFit/>
          </a:bodyPr>
          <a:lstStyle/>
          <a:p>
            <a:r>
              <a:rPr lang="en-US" sz="2800" dirty="0">
                <a:solidFill>
                  <a:schemeClr val="bg1"/>
                </a:solidFill>
                <a:latin typeface="Microsoft New Tai Lue" panose="020B0502040204020203" pitchFamily="34" charset="0"/>
                <a:cs typeface="Microsoft New Tai Lue" panose="020B0502040204020203" pitchFamily="34" charset="0"/>
              </a:rPr>
              <a:t>Type 2</a:t>
            </a:r>
            <a:endParaRPr lang="en-US" sz="2400" dirty="0">
              <a:solidFill>
                <a:schemeClr val="bg1"/>
              </a:solidFill>
              <a:latin typeface="Microsoft New Tai Lue" panose="020B0502040204020203" pitchFamily="34" charset="0"/>
              <a:cs typeface="Microsoft New Tai Lue" panose="020B0502040204020203" pitchFamily="34" charset="0"/>
            </a:endParaRPr>
          </a:p>
        </p:txBody>
      </p:sp>
      <p:sp>
        <p:nvSpPr>
          <p:cNvPr id="26" name="TextBox 25">
            <a:extLst>
              <a:ext uri="{FF2B5EF4-FFF2-40B4-BE49-F238E27FC236}">
                <a16:creationId xmlns:a16="http://schemas.microsoft.com/office/drawing/2014/main" id="{91A2EC2A-3F8A-ACE4-7B11-8FF0E19AECC9}"/>
              </a:ext>
            </a:extLst>
          </p:cNvPr>
          <p:cNvSpPr txBox="1"/>
          <p:nvPr/>
        </p:nvSpPr>
        <p:spPr>
          <a:xfrm>
            <a:off x="10462123" y="5102314"/>
            <a:ext cx="1641954" cy="307777"/>
          </a:xfrm>
          <a:prstGeom prst="rect">
            <a:avLst/>
          </a:prstGeom>
          <a:noFill/>
        </p:spPr>
        <p:txBody>
          <a:bodyPr wrap="square" rtlCol="0">
            <a:spAutoFit/>
          </a:bodyPr>
          <a:lstStyle/>
          <a:p>
            <a:r>
              <a:rPr lang="en-US" sz="1400" dirty="0" err="1">
                <a:latin typeface="Microsoft New Tai Lue" panose="020B0502040204020203" pitchFamily="34" charset="0"/>
                <a:ea typeface="Helvetica Neue" panose="02000503000000020004" pitchFamily="2" charset="0"/>
                <a:cs typeface="Microsoft New Tai Lue" panose="020B0502040204020203" pitchFamily="34" charset="0"/>
              </a:rPr>
              <a:t>Lalakos</a:t>
            </a:r>
            <a:r>
              <a:rPr lang="en-US" sz="1400" dirty="0">
                <a:latin typeface="Microsoft New Tai Lue" panose="020B0502040204020203" pitchFamily="34" charset="0"/>
                <a:ea typeface="Helvetica Neue" panose="02000503000000020004" pitchFamily="2" charset="0"/>
                <a:cs typeface="Microsoft New Tai Lue" panose="020B0502040204020203" pitchFamily="34" charset="0"/>
              </a:rPr>
              <a:t>+ (2023)</a:t>
            </a:r>
          </a:p>
        </p:txBody>
      </p:sp>
      <p:pic>
        <p:nvPicPr>
          <p:cNvPr id="4" name="Picture 3" descr="A close-up of smoke&#10;&#10;Description automatically generated">
            <a:extLst>
              <a:ext uri="{FF2B5EF4-FFF2-40B4-BE49-F238E27FC236}">
                <a16:creationId xmlns:a16="http://schemas.microsoft.com/office/drawing/2014/main" id="{9E2FD980-ACFB-2C0A-20EB-FB0ED59175E9}"/>
              </a:ext>
            </a:extLst>
          </p:cNvPr>
          <p:cNvPicPr>
            <a:picLocks noChangeAspect="1"/>
          </p:cNvPicPr>
          <p:nvPr/>
        </p:nvPicPr>
        <p:blipFill>
          <a:blip r:embed="rId3"/>
          <a:stretch>
            <a:fillRect/>
          </a:stretch>
        </p:blipFill>
        <p:spPr>
          <a:xfrm>
            <a:off x="5776857" y="1388855"/>
            <a:ext cx="6387784" cy="3602866"/>
          </a:xfrm>
          <a:prstGeom prst="rect">
            <a:avLst/>
          </a:prstGeom>
        </p:spPr>
      </p:pic>
      <p:pic>
        <p:nvPicPr>
          <p:cNvPr id="5" name="Content Placeholder 4">
            <a:extLst>
              <a:ext uri="{FF2B5EF4-FFF2-40B4-BE49-F238E27FC236}">
                <a16:creationId xmlns:a16="http://schemas.microsoft.com/office/drawing/2014/main" id="{5C13FFF2-054A-4552-F889-7F16B39A78E3}"/>
              </a:ext>
            </a:extLst>
          </p:cNvPr>
          <p:cNvPicPr>
            <a:picLocks noChangeAspect="1"/>
          </p:cNvPicPr>
          <p:nvPr/>
        </p:nvPicPr>
        <p:blipFill>
          <a:blip r:embed="rId4"/>
          <a:stretch>
            <a:fillRect/>
          </a:stretch>
        </p:blipFill>
        <p:spPr>
          <a:xfrm>
            <a:off x="-1" y="1442964"/>
            <a:ext cx="3124258" cy="2344887"/>
          </a:xfrm>
          <a:prstGeom prst="rect">
            <a:avLst/>
          </a:prstGeom>
        </p:spPr>
      </p:pic>
      <p:pic>
        <p:nvPicPr>
          <p:cNvPr id="6" name="Picture 5">
            <a:extLst>
              <a:ext uri="{FF2B5EF4-FFF2-40B4-BE49-F238E27FC236}">
                <a16:creationId xmlns:a16="http://schemas.microsoft.com/office/drawing/2014/main" id="{FEDC9745-CDE3-D698-A70E-8E8054F1C8DE}"/>
              </a:ext>
            </a:extLst>
          </p:cNvPr>
          <p:cNvPicPr>
            <a:picLocks noChangeAspect="1"/>
          </p:cNvPicPr>
          <p:nvPr/>
        </p:nvPicPr>
        <p:blipFill>
          <a:blip r:embed="rId5"/>
          <a:srcRect l="643" t="6826" r="50450" b="2324"/>
          <a:stretch/>
        </p:blipFill>
        <p:spPr>
          <a:xfrm>
            <a:off x="2009382" y="3699052"/>
            <a:ext cx="2743200" cy="2017485"/>
          </a:xfrm>
          <a:prstGeom prst="rect">
            <a:avLst/>
          </a:prstGeom>
        </p:spPr>
      </p:pic>
      <p:pic>
        <p:nvPicPr>
          <p:cNvPr id="7" name="Picture 6">
            <a:extLst>
              <a:ext uri="{FF2B5EF4-FFF2-40B4-BE49-F238E27FC236}">
                <a16:creationId xmlns:a16="http://schemas.microsoft.com/office/drawing/2014/main" id="{B8D47C6A-E56C-3345-CAEA-D477C80C617C}"/>
              </a:ext>
            </a:extLst>
          </p:cNvPr>
          <p:cNvPicPr>
            <a:picLocks noChangeAspect="1"/>
          </p:cNvPicPr>
          <p:nvPr/>
        </p:nvPicPr>
        <p:blipFill rotWithShape="1">
          <a:blip r:embed="rId6"/>
          <a:srcRect l="65966" t="3744" r="2082" b="12743"/>
          <a:stretch/>
        </p:blipFill>
        <p:spPr>
          <a:xfrm>
            <a:off x="2881255" y="1589493"/>
            <a:ext cx="2874195" cy="2209493"/>
          </a:xfrm>
          <a:prstGeom prst="rect">
            <a:avLst/>
          </a:prstGeom>
        </p:spPr>
      </p:pic>
      <p:sp>
        <p:nvSpPr>
          <p:cNvPr id="8" name="TextBox 7">
            <a:extLst>
              <a:ext uri="{FF2B5EF4-FFF2-40B4-BE49-F238E27FC236}">
                <a16:creationId xmlns:a16="http://schemas.microsoft.com/office/drawing/2014/main" id="{04E6A89B-826E-3039-5010-0D18FF71224E}"/>
              </a:ext>
            </a:extLst>
          </p:cNvPr>
          <p:cNvSpPr txBox="1"/>
          <p:nvPr/>
        </p:nvSpPr>
        <p:spPr>
          <a:xfrm>
            <a:off x="1976480" y="5842956"/>
            <a:ext cx="1641954" cy="307777"/>
          </a:xfrm>
          <a:prstGeom prst="rect">
            <a:avLst/>
          </a:prstGeom>
          <a:noFill/>
        </p:spPr>
        <p:txBody>
          <a:bodyPr wrap="square" rtlCol="0">
            <a:spAutoFit/>
          </a:bodyPr>
          <a:lstStyle/>
          <a:p>
            <a:r>
              <a:rPr lang="en-US" sz="1400" dirty="0">
                <a:latin typeface="Microsoft New Tai Lue" panose="020B0502040204020203" pitchFamily="34" charset="0"/>
                <a:ea typeface="Helvetica Neue" panose="02000503000000020004" pitchFamily="2" charset="0"/>
                <a:cs typeface="Microsoft New Tai Lue" panose="020B0502040204020203" pitchFamily="34" charset="0"/>
              </a:rPr>
              <a:t>Walsh+ (2023)</a:t>
            </a:r>
          </a:p>
        </p:txBody>
      </p:sp>
    </p:spTree>
    <p:extLst>
      <p:ext uri="{BB962C8B-B14F-4D97-AF65-F5344CB8AC3E}">
        <p14:creationId xmlns:p14="http://schemas.microsoft.com/office/powerpoint/2010/main" val="27628417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EFA417-1764-0DB1-DEBC-1F18B6B715BD}"/>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733A7AEA-135E-4DE8-3EEC-8F1537B0C3AE}"/>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9FC1A4F5-60BD-B577-4840-C2D3A8526F1F}"/>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24</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sp>
        <p:nvSpPr>
          <p:cNvPr id="9" name="Title 8">
            <a:extLst>
              <a:ext uri="{FF2B5EF4-FFF2-40B4-BE49-F238E27FC236}">
                <a16:creationId xmlns:a16="http://schemas.microsoft.com/office/drawing/2014/main" id="{856678D0-2FA7-6A87-D9E4-0DB57ECAB711}"/>
              </a:ext>
            </a:extLst>
          </p:cNvPr>
          <p:cNvSpPr>
            <a:spLocks noGrp="1"/>
          </p:cNvSpPr>
          <p:nvPr>
            <p:ph type="title"/>
          </p:nvPr>
        </p:nvSpPr>
        <p:spPr>
          <a:xfrm>
            <a:off x="838199" y="0"/>
            <a:ext cx="10515600" cy="1325563"/>
          </a:xfrm>
        </p:spPr>
        <p:txBody>
          <a:bodyPr/>
          <a:lstStyle/>
          <a:p>
            <a:r>
              <a:rPr lang="en-US" dirty="0">
                <a:latin typeface="Microsoft New Tai Lue" panose="020B0502040204020203" pitchFamily="34" charset="0"/>
                <a:cs typeface="Microsoft New Tai Lue" panose="020B0502040204020203" pitchFamily="34" charset="0"/>
              </a:rPr>
              <a:t>Determining </a:t>
            </a:r>
            <a:r>
              <a:rPr lang="en-US" dirty="0" err="1">
                <a:latin typeface="Microsoft New Tai Lue" panose="020B0502040204020203" pitchFamily="34" charset="0"/>
                <a:cs typeface="Microsoft New Tai Lue" panose="020B0502040204020203" pitchFamily="34" charset="0"/>
              </a:rPr>
              <a:t>MADness</a:t>
            </a:r>
            <a:endParaRPr lang="en-US" dirty="0">
              <a:latin typeface="Microsoft New Tai Lue" panose="020B0502040204020203" pitchFamily="34" charset="0"/>
              <a:cs typeface="Microsoft New Tai Lue" panose="020B0502040204020203" pitchFamily="34" charset="0"/>
            </a:endParaRPr>
          </a:p>
        </p:txBody>
      </p:sp>
      <p:sp>
        <p:nvSpPr>
          <p:cNvPr id="18" name="TextBox 17">
            <a:extLst>
              <a:ext uri="{FF2B5EF4-FFF2-40B4-BE49-F238E27FC236}">
                <a16:creationId xmlns:a16="http://schemas.microsoft.com/office/drawing/2014/main" id="{34D23543-081D-E994-8A58-730A7067E14D}"/>
              </a:ext>
            </a:extLst>
          </p:cNvPr>
          <p:cNvSpPr txBox="1"/>
          <p:nvPr/>
        </p:nvSpPr>
        <p:spPr>
          <a:xfrm>
            <a:off x="2323032" y="1015044"/>
            <a:ext cx="1295402" cy="523220"/>
          </a:xfrm>
          <a:prstGeom prst="rect">
            <a:avLst/>
          </a:prstGeom>
          <a:noFill/>
        </p:spPr>
        <p:txBody>
          <a:bodyPr wrap="square" rtlCol="0">
            <a:spAutoFit/>
          </a:bodyPr>
          <a:lstStyle/>
          <a:p>
            <a:r>
              <a:rPr lang="en-US" sz="2800" dirty="0">
                <a:solidFill>
                  <a:schemeClr val="bg1"/>
                </a:solidFill>
                <a:latin typeface="Microsoft New Tai Lue" panose="020B0502040204020203" pitchFamily="34" charset="0"/>
                <a:cs typeface="Microsoft New Tai Lue" panose="020B0502040204020203" pitchFamily="34" charset="0"/>
              </a:rPr>
              <a:t>Type 1</a:t>
            </a:r>
            <a:endParaRPr lang="en-US" sz="2400" dirty="0">
              <a:solidFill>
                <a:schemeClr val="bg1"/>
              </a:solidFill>
              <a:latin typeface="Microsoft New Tai Lue" panose="020B0502040204020203" pitchFamily="34" charset="0"/>
              <a:cs typeface="Microsoft New Tai Lue" panose="020B0502040204020203" pitchFamily="34" charset="0"/>
            </a:endParaRPr>
          </a:p>
        </p:txBody>
      </p:sp>
      <p:sp>
        <p:nvSpPr>
          <p:cNvPr id="19" name="TextBox 18">
            <a:extLst>
              <a:ext uri="{FF2B5EF4-FFF2-40B4-BE49-F238E27FC236}">
                <a16:creationId xmlns:a16="http://schemas.microsoft.com/office/drawing/2014/main" id="{97457D23-20F2-E7CC-43AA-6DCF9604970F}"/>
              </a:ext>
            </a:extLst>
          </p:cNvPr>
          <p:cNvSpPr txBox="1"/>
          <p:nvPr/>
        </p:nvSpPr>
        <p:spPr>
          <a:xfrm>
            <a:off x="8694791" y="1005872"/>
            <a:ext cx="1295402" cy="523220"/>
          </a:xfrm>
          <a:prstGeom prst="rect">
            <a:avLst/>
          </a:prstGeom>
          <a:noFill/>
        </p:spPr>
        <p:txBody>
          <a:bodyPr wrap="square" rtlCol="0">
            <a:spAutoFit/>
          </a:bodyPr>
          <a:lstStyle/>
          <a:p>
            <a:r>
              <a:rPr lang="en-US" sz="2800" dirty="0">
                <a:solidFill>
                  <a:schemeClr val="bg1"/>
                </a:solidFill>
                <a:latin typeface="Microsoft New Tai Lue" panose="020B0502040204020203" pitchFamily="34" charset="0"/>
                <a:cs typeface="Microsoft New Tai Lue" panose="020B0502040204020203" pitchFamily="34" charset="0"/>
              </a:rPr>
              <a:t>Type 2</a:t>
            </a:r>
            <a:endParaRPr lang="en-US" sz="2400" dirty="0">
              <a:solidFill>
                <a:schemeClr val="bg1"/>
              </a:solidFill>
              <a:latin typeface="Microsoft New Tai Lue" panose="020B0502040204020203" pitchFamily="34" charset="0"/>
              <a:cs typeface="Microsoft New Tai Lue" panose="020B0502040204020203" pitchFamily="34" charset="0"/>
            </a:endParaRPr>
          </a:p>
        </p:txBody>
      </p:sp>
      <p:pic>
        <p:nvPicPr>
          <p:cNvPr id="4" name="Picture 3" descr="A red and yellow light with black center&#10;&#10;Description automatically generated with medium confidence">
            <a:extLst>
              <a:ext uri="{FF2B5EF4-FFF2-40B4-BE49-F238E27FC236}">
                <a16:creationId xmlns:a16="http://schemas.microsoft.com/office/drawing/2014/main" id="{E978E2D0-6B0F-3785-5FFB-4A0FF601B6EF}"/>
              </a:ext>
            </a:extLst>
          </p:cNvPr>
          <p:cNvPicPr>
            <a:picLocks noChangeAspect="1"/>
          </p:cNvPicPr>
          <p:nvPr/>
        </p:nvPicPr>
        <p:blipFill>
          <a:blip r:embed="rId3"/>
          <a:srcRect l="21905" r="23016"/>
          <a:stretch/>
        </p:blipFill>
        <p:spPr>
          <a:xfrm>
            <a:off x="657602" y="1103061"/>
            <a:ext cx="5031333" cy="5139504"/>
          </a:xfrm>
          <a:prstGeom prst="rect">
            <a:avLst/>
          </a:prstGeom>
        </p:spPr>
      </p:pic>
      <p:sp>
        <p:nvSpPr>
          <p:cNvPr id="6" name="TextBox 5">
            <a:extLst>
              <a:ext uri="{FF2B5EF4-FFF2-40B4-BE49-F238E27FC236}">
                <a16:creationId xmlns:a16="http://schemas.microsoft.com/office/drawing/2014/main" id="{CE6E4504-9151-B00B-82A7-C9D8A62C7A2A}"/>
              </a:ext>
            </a:extLst>
          </p:cNvPr>
          <p:cNvSpPr txBox="1"/>
          <p:nvPr/>
        </p:nvSpPr>
        <p:spPr>
          <a:xfrm>
            <a:off x="2635072" y="1093889"/>
            <a:ext cx="1295402" cy="523220"/>
          </a:xfrm>
          <a:prstGeom prst="rect">
            <a:avLst/>
          </a:prstGeom>
          <a:noFill/>
        </p:spPr>
        <p:txBody>
          <a:bodyPr wrap="square" rtlCol="0">
            <a:spAutoFit/>
          </a:bodyPr>
          <a:lstStyle/>
          <a:p>
            <a:r>
              <a:rPr lang="en-US" sz="2800" dirty="0">
                <a:solidFill>
                  <a:schemeClr val="bg1"/>
                </a:solidFill>
                <a:latin typeface="Microsoft New Tai Lue" panose="020B0502040204020203" pitchFamily="34" charset="0"/>
                <a:cs typeface="Microsoft New Tai Lue" panose="020B0502040204020203" pitchFamily="34" charset="0"/>
              </a:rPr>
              <a:t>Type 2</a:t>
            </a:r>
            <a:endParaRPr lang="en-US" sz="2400" dirty="0">
              <a:solidFill>
                <a:schemeClr val="bg1"/>
              </a:solidFill>
              <a:latin typeface="Microsoft New Tai Lue" panose="020B0502040204020203" pitchFamily="34" charset="0"/>
              <a:cs typeface="Microsoft New Tai Lue" panose="020B0502040204020203" pitchFamily="34" charset="0"/>
            </a:endParaRPr>
          </a:p>
        </p:txBody>
      </p:sp>
      <p:sp>
        <p:nvSpPr>
          <p:cNvPr id="7" name="TextBox 6">
            <a:extLst>
              <a:ext uri="{FF2B5EF4-FFF2-40B4-BE49-F238E27FC236}">
                <a16:creationId xmlns:a16="http://schemas.microsoft.com/office/drawing/2014/main" id="{C50C4D55-9599-FED0-9541-F8EB7CD92F64}"/>
              </a:ext>
            </a:extLst>
          </p:cNvPr>
          <p:cNvSpPr txBox="1"/>
          <p:nvPr/>
        </p:nvSpPr>
        <p:spPr>
          <a:xfrm>
            <a:off x="3012242" y="6273746"/>
            <a:ext cx="2281838" cy="307777"/>
          </a:xfrm>
          <a:prstGeom prst="rect">
            <a:avLst/>
          </a:prstGeom>
          <a:noFill/>
        </p:spPr>
        <p:txBody>
          <a:bodyPr wrap="square" rtlCol="0">
            <a:spAutoFit/>
          </a:bodyPr>
          <a:lstStyle/>
          <a:p>
            <a:r>
              <a:rPr lang="en-US" sz="1400" dirty="0">
                <a:latin typeface="Microsoft New Tai Lue" panose="020B0502040204020203" pitchFamily="34" charset="0"/>
                <a:ea typeface="Helvetica Neue" panose="02000503000000020004" pitchFamily="2" charset="0"/>
                <a:cs typeface="Microsoft New Tai Lue" panose="020B0502040204020203" pitchFamily="34" charset="0"/>
              </a:rPr>
              <a:t>Credit: H. J. B. Christensen</a:t>
            </a:r>
          </a:p>
        </p:txBody>
      </p:sp>
      <p:sp>
        <p:nvSpPr>
          <p:cNvPr id="10" name="TextBox 9">
            <a:extLst>
              <a:ext uri="{FF2B5EF4-FFF2-40B4-BE49-F238E27FC236}">
                <a16:creationId xmlns:a16="http://schemas.microsoft.com/office/drawing/2014/main" id="{37AB0920-C32B-9722-6B03-1E5E9B74955A}"/>
              </a:ext>
            </a:extLst>
          </p:cNvPr>
          <p:cNvSpPr txBox="1"/>
          <p:nvPr/>
        </p:nvSpPr>
        <p:spPr>
          <a:xfrm>
            <a:off x="10401559" y="5052401"/>
            <a:ext cx="1641954" cy="307777"/>
          </a:xfrm>
          <a:prstGeom prst="rect">
            <a:avLst/>
          </a:prstGeom>
          <a:noFill/>
        </p:spPr>
        <p:txBody>
          <a:bodyPr wrap="square" rtlCol="0">
            <a:spAutoFit/>
          </a:bodyPr>
          <a:lstStyle/>
          <a:p>
            <a:r>
              <a:rPr lang="en-US" sz="1400" dirty="0" err="1">
                <a:latin typeface="Microsoft New Tai Lue" panose="020B0502040204020203" pitchFamily="34" charset="0"/>
                <a:ea typeface="Helvetica Neue" panose="02000503000000020004" pitchFamily="2" charset="0"/>
                <a:cs typeface="Microsoft New Tai Lue" panose="020B0502040204020203" pitchFamily="34" charset="0"/>
              </a:rPr>
              <a:t>Lalakos</a:t>
            </a:r>
            <a:r>
              <a:rPr lang="en-US" sz="1400" dirty="0">
                <a:latin typeface="Microsoft New Tai Lue" panose="020B0502040204020203" pitchFamily="34" charset="0"/>
                <a:ea typeface="Helvetica Neue" panose="02000503000000020004" pitchFamily="2" charset="0"/>
                <a:cs typeface="Microsoft New Tai Lue" panose="020B0502040204020203" pitchFamily="34" charset="0"/>
              </a:rPr>
              <a:t>+ (2023)</a:t>
            </a:r>
          </a:p>
        </p:txBody>
      </p:sp>
      <p:pic>
        <p:nvPicPr>
          <p:cNvPr id="11" name="Picture 10" descr="A close-up of smoke&#10;&#10;Description automatically generated">
            <a:extLst>
              <a:ext uri="{FF2B5EF4-FFF2-40B4-BE49-F238E27FC236}">
                <a16:creationId xmlns:a16="http://schemas.microsoft.com/office/drawing/2014/main" id="{8979A04A-1031-46D9-5917-1508AB93430F}"/>
              </a:ext>
            </a:extLst>
          </p:cNvPr>
          <p:cNvPicPr>
            <a:picLocks noChangeAspect="1"/>
          </p:cNvPicPr>
          <p:nvPr/>
        </p:nvPicPr>
        <p:blipFill>
          <a:blip r:embed="rId4"/>
          <a:stretch>
            <a:fillRect/>
          </a:stretch>
        </p:blipFill>
        <p:spPr>
          <a:xfrm>
            <a:off x="5716293" y="1338942"/>
            <a:ext cx="6387784" cy="3602866"/>
          </a:xfrm>
          <a:prstGeom prst="rect">
            <a:avLst/>
          </a:prstGeom>
        </p:spPr>
      </p:pic>
      <p:pic>
        <p:nvPicPr>
          <p:cNvPr id="12" name="Picture 11" descr="A black number with a white background&#10;&#10;Description automatically generated">
            <a:extLst>
              <a:ext uri="{FF2B5EF4-FFF2-40B4-BE49-F238E27FC236}">
                <a16:creationId xmlns:a16="http://schemas.microsoft.com/office/drawing/2014/main" id="{6FE31436-B36E-C001-F188-578C28609E42}"/>
              </a:ext>
            </a:extLst>
          </p:cNvPr>
          <p:cNvPicPr>
            <a:picLocks noChangeAspect="1"/>
          </p:cNvPicPr>
          <p:nvPr/>
        </p:nvPicPr>
        <p:blipFill>
          <a:blip r:embed="rId5"/>
          <a:stretch>
            <a:fillRect/>
          </a:stretch>
        </p:blipFill>
        <p:spPr>
          <a:xfrm>
            <a:off x="5716293" y="5394971"/>
            <a:ext cx="2794995" cy="645775"/>
          </a:xfrm>
          <a:prstGeom prst="rect">
            <a:avLst/>
          </a:prstGeom>
        </p:spPr>
      </p:pic>
      <p:pic>
        <p:nvPicPr>
          <p:cNvPr id="13" name="Picture 12" descr="A black text on a white background&#10;&#10;Description automatically generated">
            <a:extLst>
              <a:ext uri="{FF2B5EF4-FFF2-40B4-BE49-F238E27FC236}">
                <a16:creationId xmlns:a16="http://schemas.microsoft.com/office/drawing/2014/main" id="{851AA377-6DB7-9AD0-5916-D7398681497D}"/>
              </a:ext>
            </a:extLst>
          </p:cNvPr>
          <p:cNvPicPr>
            <a:picLocks noChangeAspect="1"/>
          </p:cNvPicPr>
          <p:nvPr/>
        </p:nvPicPr>
        <p:blipFill>
          <a:blip r:embed="rId6"/>
          <a:stretch>
            <a:fillRect/>
          </a:stretch>
        </p:blipFill>
        <p:spPr>
          <a:xfrm>
            <a:off x="8525612" y="5301160"/>
            <a:ext cx="3517901" cy="833398"/>
          </a:xfrm>
          <a:prstGeom prst="rect">
            <a:avLst/>
          </a:prstGeom>
        </p:spPr>
      </p:pic>
    </p:spTree>
    <p:extLst>
      <p:ext uri="{BB962C8B-B14F-4D97-AF65-F5344CB8AC3E}">
        <p14:creationId xmlns:p14="http://schemas.microsoft.com/office/powerpoint/2010/main" val="1074964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5D8C65-306E-51BD-A87C-8AE8E8E621B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F7D386A-D966-FE8F-0211-549FF90F2321}"/>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0A33A728-D22E-AB12-4E57-E1CB1D2EADA6}"/>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25</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sp>
        <p:nvSpPr>
          <p:cNvPr id="9" name="Title 8">
            <a:extLst>
              <a:ext uri="{FF2B5EF4-FFF2-40B4-BE49-F238E27FC236}">
                <a16:creationId xmlns:a16="http://schemas.microsoft.com/office/drawing/2014/main" id="{C001CCB7-06FB-276E-211F-2B45050004C7}"/>
              </a:ext>
            </a:extLst>
          </p:cNvPr>
          <p:cNvSpPr>
            <a:spLocks noGrp="1"/>
          </p:cNvSpPr>
          <p:nvPr>
            <p:ph type="title"/>
          </p:nvPr>
        </p:nvSpPr>
        <p:spPr>
          <a:xfrm>
            <a:off x="838199" y="0"/>
            <a:ext cx="10515600" cy="1325563"/>
          </a:xfrm>
        </p:spPr>
        <p:txBody>
          <a:bodyPr/>
          <a:lstStyle/>
          <a:p>
            <a:r>
              <a:rPr lang="en-US" dirty="0">
                <a:latin typeface="Microsoft New Tai Lue" panose="020B0502040204020203" pitchFamily="34" charset="0"/>
                <a:cs typeface="Microsoft New Tai Lue" panose="020B0502040204020203" pitchFamily="34" charset="0"/>
              </a:rPr>
              <a:t>Determining </a:t>
            </a:r>
            <a:r>
              <a:rPr lang="en-US" dirty="0" err="1">
                <a:latin typeface="Microsoft New Tai Lue" panose="020B0502040204020203" pitchFamily="34" charset="0"/>
                <a:cs typeface="Microsoft New Tai Lue" panose="020B0502040204020203" pitchFamily="34" charset="0"/>
              </a:rPr>
              <a:t>MADness</a:t>
            </a:r>
            <a:endParaRPr lang="en-US" dirty="0">
              <a:latin typeface="Microsoft New Tai Lue" panose="020B0502040204020203" pitchFamily="34" charset="0"/>
              <a:cs typeface="Microsoft New Tai Lue" panose="020B0502040204020203" pitchFamily="34" charset="0"/>
            </a:endParaRPr>
          </a:p>
        </p:txBody>
      </p:sp>
      <p:sp>
        <p:nvSpPr>
          <p:cNvPr id="18" name="TextBox 17">
            <a:extLst>
              <a:ext uri="{FF2B5EF4-FFF2-40B4-BE49-F238E27FC236}">
                <a16:creationId xmlns:a16="http://schemas.microsoft.com/office/drawing/2014/main" id="{6E90170D-9511-90E2-AA61-ACC891CF2A79}"/>
              </a:ext>
            </a:extLst>
          </p:cNvPr>
          <p:cNvSpPr txBox="1"/>
          <p:nvPr/>
        </p:nvSpPr>
        <p:spPr>
          <a:xfrm>
            <a:off x="2323032" y="1015044"/>
            <a:ext cx="1295402" cy="523220"/>
          </a:xfrm>
          <a:prstGeom prst="rect">
            <a:avLst/>
          </a:prstGeom>
          <a:noFill/>
        </p:spPr>
        <p:txBody>
          <a:bodyPr wrap="square" rtlCol="0">
            <a:spAutoFit/>
          </a:bodyPr>
          <a:lstStyle/>
          <a:p>
            <a:r>
              <a:rPr lang="en-US" sz="2800" dirty="0">
                <a:solidFill>
                  <a:schemeClr val="bg1"/>
                </a:solidFill>
                <a:latin typeface="Microsoft New Tai Lue" panose="020B0502040204020203" pitchFamily="34" charset="0"/>
                <a:cs typeface="Microsoft New Tai Lue" panose="020B0502040204020203" pitchFamily="34" charset="0"/>
              </a:rPr>
              <a:t>Type 1</a:t>
            </a:r>
            <a:endParaRPr lang="en-US" sz="2400" dirty="0">
              <a:solidFill>
                <a:schemeClr val="bg1"/>
              </a:solidFill>
              <a:latin typeface="Microsoft New Tai Lue" panose="020B0502040204020203" pitchFamily="34" charset="0"/>
              <a:cs typeface="Microsoft New Tai Lue" panose="020B0502040204020203" pitchFamily="34" charset="0"/>
            </a:endParaRPr>
          </a:p>
        </p:txBody>
      </p:sp>
      <p:sp>
        <p:nvSpPr>
          <p:cNvPr id="19" name="TextBox 18">
            <a:extLst>
              <a:ext uri="{FF2B5EF4-FFF2-40B4-BE49-F238E27FC236}">
                <a16:creationId xmlns:a16="http://schemas.microsoft.com/office/drawing/2014/main" id="{8845CCA8-49E4-87AA-BFBF-6114A6D74CE3}"/>
              </a:ext>
            </a:extLst>
          </p:cNvPr>
          <p:cNvSpPr txBox="1"/>
          <p:nvPr/>
        </p:nvSpPr>
        <p:spPr>
          <a:xfrm>
            <a:off x="8694791" y="1005872"/>
            <a:ext cx="1295402" cy="523220"/>
          </a:xfrm>
          <a:prstGeom prst="rect">
            <a:avLst/>
          </a:prstGeom>
          <a:noFill/>
        </p:spPr>
        <p:txBody>
          <a:bodyPr wrap="square" rtlCol="0">
            <a:spAutoFit/>
          </a:bodyPr>
          <a:lstStyle/>
          <a:p>
            <a:r>
              <a:rPr lang="en-US" sz="2800" dirty="0">
                <a:solidFill>
                  <a:schemeClr val="bg1"/>
                </a:solidFill>
                <a:latin typeface="Microsoft New Tai Lue" panose="020B0502040204020203" pitchFamily="34" charset="0"/>
                <a:cs typeface="Microsoft New Tai Lue" panose="020B0502040204020203" pitchFamily="34" charset="0"/>
              </a:rPr>
              <a:t>Type 2</a:t>
            </a:r>
            <a:endParaRPr lang="en-US" sz="2400" dirty="0">
              <a:solidFill>
                <a:schemeClr val="bg1"/>
              </a:solidFill>
              <a:latin typeface="Microsoft New Tai Lue" panose="020B0502040204020203" pitchFamily="34" charset="0"/>
              <a:cs typeface="Microsoft New Tai Lue" panose="020B0502040204020203" pitchFamily="34" charset="0"/>
            </a:endParaRPr>
          </a:p>
        </p:txBody>
      </p:sp>
      <p:sp>
        <p:nvSpPr>
          <p:cNvPr id="6" name="TextBox 5">
            <a:extLst>
              <a:ext uri="{FF2B5EF4-FFF2-40B4-BE49-F238E27FC236}">
                <a16:creationId xmlns:a16="http://schemas.microsoft.com/office/drawing/2014/main" id="{97A793A5-DA86-BF0D-601A-23764E019599}"/>
              </a:ext>
            </a:extLst>
          </p:cNvPr>
          <p:cNvSpPr txBox="1"/>
          <p:nvPr/>
        </p:nvSpPr>
        <p:spPr>
          <a:xfrm>
            <a:off x="2635072" y="1093889"/>
            <a:ext cx="1295402" cy="523220"/>
          </a:xfrm>
          <a:prstGeom prst="rect">
            <a:avLst/>
          </a:prstGeom>
          <a:noFill/>
        </p:spPr>
        <p:txBody>
          <a:bodyPr wrap="square" rtlCol="0">
            <a:spAutoFit/>
          </a:bodyPr>
          <a:lstStyle/>
          <a:p>
            <a:r>
              <a:rPr lang="en-US" sz="2800" dirty="0">
                <a:solidFill>
                  <a:schemeClr val="bg1"/>
                </a:solidFill>
                <a:latin typeface="Microsoft New Tai Lue" panose="020B0502040204020203" pitchFamily="34" charset="0"/>
                <a:cs typeface="Microsoft New Tai Lue" panose="020B0502040204020203" pitchFamily="34" charset="0"/>
              </a:rPr>
              <a:t>Type 2</a:t>
            </a:r>
            <a:endParaRPr lang="en-US" sz="2400" dirty="0">
              <a:solidFill>
                <a:schemeClr val="bg1"/>
              </a:solidFill>
              <a:latin typeface="Microsoft New Tai Lue" panose="020B0502040204020203" pitchFamily="34" charset="0"/>
              <a:cs typeface="Microsoft New Tai Lue" panose="020B0502040204020203" pitchFamily="34" charset="0"/>
            </a:endParaRPr>
          </a:p>
        </p:txBody>
      </p:sp>
      <p:pic>
        <p:nvPicPr>
          <p:cNvPr id="8" name="Picture 7" descr="A diagram of a graph&#10;&#10;Description automatically generated">
            <a:extLst>
              <a:ext uri="{FF2B5EF4-FFF2-40B4-BE49-F238E27FC236}">
                <a16:creationId xmlns:a16="http://schemas.microsoft.com/office/drawing/2014/main" id="{929C7881-830B-4A8A-8FAF-EF3BCB2075B4}"/>
              </a:ext>
            </a:extLst>
          </p:cNvPr>
          <p:cNvPicPr>
            <a:picLocks noChangeAspect="1"/>
          </p:cNvPicPr>
          <p:nvPr/>
        </p:nvPicPr>
        <p:blipFill>
          <a:blip r:embed="rId3"/>
          <a:stretch>
            <a:fillRect/>
          </a:stretch>
        </p:blipFill>
        <p:spPr>
          <a:xfrm>
            <a:off x="5810073" y="863931"/>
            <a:ext cx="5855766" cy="5338433"/>
          </a:xfrm>
          <a:prstGeom prst="rect">
            <a:avLst/>
          </a:prstGeom>
        </p:spPr>
      </p:pic>
      <p:sp>
        <p:nvSpPr>
          <p:cNvPr id="14" name="TextBox 13">
            <a:extLst>
              <a:ext uri="{FF2B5EF4-FFF2-40B4-BE49-F238E27FC236}">
                <a16:creationId xmlns:a16="http://schemas.microsoft.com/office/drawing/2014/main" id="{F9D27D31-382D-F0BC-CD0F-C498770C2B5C}"/>
              </a:ext>
            </a:extLst>
          </p:cNvPr>
          <p:cNvSpPr txBox="1"/>
          <p:nvPr/>
        </p:nvSpPr>
        <p:spPr>
          <a:xfrm>
            <a:off x="9911500" y="6127320"/>
            <a:ext cx="1641954" cy="307777"/>
          </a:xfrm>
          <a:prstGeom prst="rect">
            <a:avLst/>
          </a:prstGeom>
          <a:noFill/>
        </p:spPr>
        <p:txBody>
          <a:bodyPr wrap="square" rtlCol="0">
            <a:spAutoFit/>
          </a:bodyPr>
          <a:lstStyle/>
          <a:p>
            <a:r>
              <a:rPr lang="en-US" sz="1400" dirty="0" err="1">
                <a:latin typeface="Microsoft New Tai Lue" panose="020B0502040204020203" pitchFamily="34" charset="0"/>
                <a:ea typeface="Helvetica Neue" panose="02000503000000020004" pitchFamily="2" charset="0"/>
                <a:cs typeface="Microsoft New Tai Lue" panose="020B0502040204020203" pitchFamily="34" charset="0"/>
              </a:rPr>
              <a:t>Chamani</a:t>
            </a:r>
            <a:r>
              <a:rPr lang="en-US" sz="1400" dirty="0">
                <a:latin typeface="Microsoft New Tai Lue" panose="020B0502040204020203" pitchFamily="34" charset="0"/>
                <a:ea typeface="Helvetica Neue" panose="02000503000000020004" pitchFamily="2" charset="0"/>
                <a:cs typeface="Microsoft New Tai Lue" panose="020B0502040204020203" pitchFamily="34" charset="0"/>
              </a:rPr>
              <a:t>+ (2021)</a:t>
            </a:r>
          </a:p>
        </p:txBody>
      </p:sp>
      <p:sp>
        <p:nvSpPr>
          <p:cNvPr id="15" name="TextBox 14">
            <a:extLst>
              <a:ext uri="{FF2B5EF4-FFF2-40B4-BE49-F238E27FC236}">
                <a16:creationId xmlns:a16="http://schemas.microsoft.com/office/drawing/2014/main" id="{72ABD569-7E4A-4DE6-BA94-95B2978CE49F}"/>
              </a:ext>
            </a:extLst>
          </p:cNvPr>
          <p:cNvSpPr txBox="1"/>
          <p:nvPr/>
        </p:nvSpPr>
        <p:spPr>
          <a:xfrm>
            <a:off x="838199" y="1989602"/>
            <a:ext cx="4565074" cy="3108543"/>
          </a:xfrm>
          <a:prstGeom prst="rect">
            <a:avLst/>
          </a:prstGeom>
          <a:noFill/>
        </p:spPr>
        <p:txBody>
          <a:bodyPr wrap="square" rtlCol="0">
            <a:spAutoFit/>
          </a:bodyPr>
          <a:lstStyle/>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Rewrite </a:t>
            </a:r>
            <a:r>
              <a:rPr lang="en-US" sz="2800" dirty="0" err="1">
                <a:latin typeface="Microsoft New Tai Lue" panose="020B0502040204020203" pitchFamily="34" charset="0"/>
                <a:cs typeface="Microsoft New Tai Lue" panose="020B0502040204020203" pitchFamily="34" charset="0"/>
              </a:rPr>
              <a:t>Φ</a:t>
            </a:r>
            <a:r>
              <a:rPr lang="en-US" sz="2800" baseline="-25000" dirty="0" err="1">
                <a:latin typeface="Microsoft New Tai Lue" panose="020B0502040204020203" pitchFamily="34" charset="0"/>
                <a:cs typeface="Microsoft New Tai Lue" panose="020B0502040204020203" pitchFamily="34" charset="0"/>
              </a:rPr>
              <a:t>jet</a:t>
            </a:r>
            <a:r>
              <a:rPr lang="en-US" sz="2800" dirty="0">
                <a:latin typeface="Microsoft New Tai Lue" panose="020B0502040204020203" pitchFamily="34" charset="0"/>
                <a:cs typeface="Microsoft New Tai Lue" panose="020B0502040204020203" pitchFamily="34" charset="0"/>
              </a:rPr>
              <a:t> and Φ</a:t>
            </a:r>
            <a:r>
              <a:rPr lang="en-US" sz="2800" baseline="-25000" dirty="0">
                <a:latin typeface="Microsoft New Tai Lue" panose="020B0502040204020203" pitchFamily="34" charset="0"/>
                <a:cs typeface="Microsoft New Tai Lue" panose="020B0502040204020203" pitchFamily="34" charset="0"/>
              </a:rPr>
              <a:t>BH</a:t>
            </a:r>
            <a:endParaRPr lang="en-US" sz="2800" dirty="0">
              <a:latin typeface="Microsoft New Tai Lue" panose="020B0502040204020203" pitchFamily="34" charset="0"/>
              <a:cs typeface="Microsoft New Tai Lue" panose="020B0502040204020203" pitchFamily="34" charset="0"/>
            </a:endParaRPr>
          </a:p>
          <a:p>
            <a:pPr marL="285750" indent="-285750">
              <a:buFont typeface="Arial" panose="020B0604020202020204" pitchFamily="34" charset="0"/>
              <a:buChar char="•"/>
            </a:pPr>
            <a:endParaRPr lang="en-US" sz="2800" dirty="0">
              <a:latin typeface="Microsoft New Tai Lue" panose="020B0502040204020203" pitchFamily="34" charset="0"/>
              <a:cs typeface="Microsoft New Tai Lue" panose="020B0502040204020203" pitchFamily="34" charset="0"/>
            </a:endParaRPr>
          </a:p>
          <a:p>
            <a:pPr marL="285750" indent="-285750">
              <a:buFont typeface="Arial" panose="020B0604020202020204" pitchFamily="34" charset="0"/>
              <a:buChar char="•"/>
            </a:pPr>
            <a:endParaRPr lang="en-US" sz="2800" dirty="0">
              <a:latin typeface="Microsoft New Tai Lue" panose="020B0502040204020203" pitchFamily="34" charset="0"/>
              <a:cs typeface="Microsoft New Tai Lue" panose="020B0502040204020203" pitchFamily="34" charset="0"/>
            </a:endParaRPr>
          </a:p>
          <a:p>
            <a:pPr marL="285750" indent="-285750">
              <a:buFont typeface="Arial" panose="020B0604020202020204" pitchFamily="34" charset="0"/>
              <a:buChar char="•"/>
            </a:pPr>
            <a:endParaRPr lang="en-US" sz="2800" dirty="0">
              <a:latin typeface="Microsoft New Tai Lue" panose="020B0502040204020203" pitchFamily="34" charset="0"/>
              <a:cs typeface="Microsoft New Tai Lue" panose="020B0502040204020203" pitchFamily="34" charset="0"/>
            </a:endParaRPr>
          </a:p>
          <a:p>
            <a:pPr marL="285750" indent="-285750">
              <a:buFont typeface="Arial" panose="020B0604020202020204" pitchFamily="34" charset="0"/>
              <a:buChar char="•"/>
            </a:pPr>
            <a:endParaRPr lang="en-US" sz="2800" dirty="0">
              <a:latin typeface="Microsoft New Tai Lue" panose="020B0502040204020203" pitchFamily="34" charset="0"/>
              <a:cs typeface="Microsoft New Tai Lue" panose="020B0502040204020203" pitchFamily="34" charset="0"/>
            </a:endParaRPr>
          </a:p>
          <a:p>
            <a:pPr marL="285750" indent="-285750">
              <a:buFont typeface="Arial" panose="020B0604020202020204" pitchFamily="34" charset="0"/>
              <a:buChar char="•"/>
            </a:pPr>
            <a:endParaRPr lang="en-US" sz="2800" dirty="0">
              <a:latin typeface="Microsoft New Tai Lue" panose="020B0502040204020203" pitchFamily="34" charset="0"/>
              <a:cs typeface="Microsoft New Tai Lue" panose="020B0502040204020203" pitchFamily="34" charset="0"/>
            </a:endParaRPr>
          </a:p>
          <a:p>
            <a:pPr marL="285750" indent="-285750">
              <a:buFont typeface="Arial" panose="020B0604020202020204" pitchFamily="34" charset="0"/>
              <a:buChar char="•"/>
            </a:pPr>
            <a:endParaRPr lang="en-US" sz="2800" dirty="0">
              <a:latin typeface="Microsoft New Tai Lue" panose="020B0502040204020203" pitchFamily="34" charset="0"/>
              <a:cs typeface="Microsoft New Tai Lue" panose="020B0502040204020203" pitchFamily="34" charset="0"/>
            </a:endParaRPr>
          </a:p>
        </p:txBody>
      </p:sp>
      <p:pic>
        <p:nvPicPr>
          <p:cNvPr id="17" name="Picture 16" descr="A math equations and numbers&#10;&#10;Description automatically generated with medium confidence">
            <a:extLst>
              <a:ext uri="{FF2B5EF4-FFF2-40B4-BE49-F238E27FC236}">
                <a16:creationId xmlns:a16="http://schemas.microsoft.com/office/drawing/2014/main" id="{917CBA67-E160-BC32-4AA4-8A8659392911}"/>
              </a:ext>
            </a:extLst>
          </p:cNvPr>
          <p:cNvPicPr>
            <a:picLocks noChangeAspect="1"/>
          </p:cNvPicPr>
          <p:nvPr/>
        </p:nvPicPr>
        <p:blipFill>
          <a:blip r:embed="rId4"/>
          <a:stretch>
            <a:fillRect/>
          </a:stretch>
        </p:blipFill>
        <p:spPr>
          <a:xfrm>
            <a:off x="672098" y="3302068"/>
            <a:ext cx="4565074" cy="1598687"/>
          </a:xfrm>
          <a:prstGeom prst="rect">
            <a:avLst/>
          </a:prstGeom>
        </p:spPr>
      </p:pic>
      <p:pic>
        <p:nvPicPr>
          <p:cNvPr id="21" name="Picture 20" descr="A math equation with black text&#10;&#10;Description automatically generated with medium confidence">
            <a:extLst>
              <a:ext uri="{FF2B5EF4-FFF2-40B4-BE49-F238E27FC236}">
                <a16:creationId xmlns:a16="http://schemas.microsoft.com/office/drawing/2014/main" id="{23742BA0-42AD-E52D-3597-0752C98B2C32}"/>
              </a:ext>
            </a:extLst>
          </p:cNvPr>
          <p:cNvPicPr>
            <a:picLocks noChangeAspect="1"/>
          </p:cNvPicPr>
          <p:nvPr/>
        </p:nvPicPr>
        <p:blipFill>
          <a:blip r:embed="rId5"/>
          <a:srcRect r="681"/>
          <a:stretch/>
        </p:blipFill>
        <p:spPr>
          <a:xfrm>
            <a:off x="173376" y="2552127"/>
            <a:ext cx="5562518" cy="762000"/>
          </a:xfrm>
          <a:prstGeom prst="rect">
            <a:avLst/>
          </a:prstGeom>
        </p:spPr>
      </p:pic>
      <p:sp>
        <p:nvSpPr>
          <p:cNvPr id="4" name="Oval 3">
            <a:extLst>
              <a:ext uri="{FF2B5EF4-FFF2-40B4-BE49-F238E27FC236}">
                <a16:creationId xmlns:a16="http://schemas.microsoft.com/office/drawing/2014/main" id="{47083918-1794-8907-2485-2B593AB94B9C}"/>
              </a:ext>
            </a:extLst>
          </p:cNvPr>
          <p:cNvSpPr/>
          <p:nvPr/>
        </p:nvSpPr>
        <p:spPr>
          <a:xfrm>
            <a:off x="4511040" y="2603532"/>
            <a:ext cx="317863" cy="323565"/>
          </a:xfrm>
          <a:prstGeom prst="ellipse">
            <a:avLst/>
          </a:prstGeom>
          <a:noFill/>
          <a:ln w="28575">
            <a:solidFill>
              <a:srgbClr val="91172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80140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F29101-0B2F-A8A9-3D9F-4FF97E34ADCA}"/>
            </a:ext>
          </a:extLst>
        </p:cNvPr>
        <p:cNvGrpSpPr/>
        <p:nvPr/>
      </p:nvGrpSpPr>
      <p:grpSpPr>
        <a:xfrm>
          <a:off x="0" y="0"/>
          <a:ext cx="0" cy="0"/>
          <a:chOff x="0" y="0"/>
          <a:chExt cx="0" cy="0"/>
        </a:xfrm>
      </p:grpSpPr>
      <p:pic>
        <p:nvPicPr>
          <p:cNvPr id="8" name="Picture 7" descr="A screenshot of a computer screen&#10;&#10;Description automatically generated">
            <a:extLst>
              <a:ext uri="{FF2B5EF4-FFF2-40B4-BE49-F238E27FC236}">
                <a16:creationId xmlns:a16="http://schemas.microsoft.com/office/drawing/2014/main" id="{C7DC6380-9292-7CD0-BF03-893AEAAE5BAC}"/>
              </a:ext>
            </a:extLst>
          </p:cNvPr>
          <p:cNvPicPr>
            <a:picLocks noChangeAspect="1"/>
          </p:cNvPicPr>
          <p:nvPr/>
        </p:nvPicPr>
        <p:blipFill>
          <a:blip r:embed="rId3"/>
          <a:stretch>
            <a:fillRect/>
          </a:stretch>
        </p:blipFill>
        <p:spPr>
          <a:xfrm>
            <a:off x="5863736" y="1269749"/>
            <a:ext cx="6328263" cy="3589240"/>
          </a:xfrm>
          <a:prstGeom prst="rect">
            <a:avLst/>
          </a:prstGeom>
        </p:spPr>
      </p:pic>
      <p:pic>
        <p:nvPicPr>
          <p:cNvPr id="4" name="Picture 3" descr="A diagram of a radio core&#10;&#10;Description automatically generated">
            <a:extLst>
              <a:ext uri="{FF2B5EF4-FFF2-40B4-BE49-F238E27FC236}">
                <a16:creationId xmlns:a16="http://schemas.microsoft.com/office/drawing/2014/main" id="{FD26A949-79D6-BC84-9683-1195F2F5391F}"/>
              </a:ext>
            </a:extLst>
          </p:cNvPr>
          <p:cNvPicPr>
            <a:picLocks noChangeAspect="1"/>
          </p:cNvPicPr>
          <p:nvPr/>
        </p:nvPicPr>
        <p:blipFill>
          <a:blip r:embed="rId4"/>
          <a:stretch>
            <a:fillRect/>
          </a:stretch>
        </p:blipFill>
        <p:spPr>
          <a:xfrm>
            <a:off x="6082690" y="1220242"/>
            <a:ext cx="5024219" cy="4362450"/>
          </a:xfrm>
          <a:prstGeom prst="rect">
            <a:avLst/>
          </a:prstGeom>
        </p:spPr>
      </p:pic>
      <p:pic>
        <p:nvPicPr>
          <p:cNvPr id="13" name="Picture 12" descr="A graph of a function&#10;&#10;Description automatically generated">
            <a:extLst>
              <a:ext uri="{FF2B5EF4-FFF2-40B4-BE49-F238E27FC236}">
                <a16:creationId xmlns:a16="http://schemas.microsoft.com/office/drawing/2014/main" id="{1C9B1A74-4BD3-6257-9C60-799BF72F0C0D}"/>
              </a:ext>
            </a:extLst>
          </p:cNvPr>
          <p:cNvPicPr>
            <a:picLocks noChangeAspect="1"/>
          </p:cNvPicPr>
          <p:nvPr/>
        </p:nvPicPr>
        <p:blipFill>
          <a:blip r:embed="rId5"/>
          <a:stretch>
            <a:fillRect/>
          </a:stretch>
        </p:blipFill>
        <p:spPr>
          <a:xfrm>
            <a:off x="5901846" y="1093889"/>
            <a:ext cx="6290153" cy="4660900"/>
          </a:xfrm>
          <a:prstGeom prst="rect">
            <a:avLst/>
          </a:prstGeom>
        </p:spPr>
      </p:pic>
      <p:sp>
        <p:nvSpPr>
          <p:cNvPr id="2" name="TextBox 1">
            <a:extLst>
              <a:ext uri="{FF2B5EF4-FFF2-40B4-BE49-F238E27FC236}">
                <a16:creationId xmlns:a16="http://schemas.microsoft.com/office/drawing/2014/main" id="{133A424F-3A87-BFA1-6AFE-BDDEE03F3F83}"/>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F055BF39-10F4-F984-489A-B4DC426F94A4}"/>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26</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sp>
        <p:nvSpPr>
          <p:cNvPr id="9" name="Title 8">
            <a:extLst>
              <a:ext uri="{FF2B5EF4-FFF2-40B4-BE49-F238E27FC236}">
                <a16:creationId xmlns:a16="http://schemas.microsoft.com/office/drawing/2014/main" id="{A6151CE7-EB7A-F20E-23AF-10ECE8AFF7B1}"/>
              </a:ext>
            </a:extLst>
          </p:cNvPr>
          <p:cNvSpPr>
            <a:spLocks noGrp="1"/>
          </p:cNvSpPr>
          <p:nvPr>
            <p:ph type="title"/>
          </p:nvPr>
        </p:nvSpPr>
        <p:spPr>
          <a:xfrm>
            <a:off x="838199" y="0"/>
            <a:ext cx="10515600" cy="1325563"/>
          </a:xfrm>
        </p:spPr>
        <p:txBody>
          <a:bodyPr/>
          <a:lstStyle/>
          <a:p>
            <a:r>
              <a:rPr lang="en-US" dirty="0">
                <a:latin typeface="Microsoft New Tai Lue" panose="020B0502040204020203" pitchFamily="34" charset="0"/>
                <a:cs typeface="Microsoft New Tai Lue" panose="020B0502040204020203" pitchFamily="34" charset="0"/>
              </a:rPr>
              <a:t>Determining </a:t>
            </a:r>
            <a:r>
              <a:rPr lang="en-US" dirty="0" err="1">
                <a:latin typeface="Microsoft New Tai Lue" panose="020B0502040204020203" pitchFamily="34" charset="0"/>
                <a:cs typeface="Microsoft New Tai Lue" panose="020B0502040204020203" pitchFamily="34" charset="0"/>
              </a:rPr>
              <a:t>MADness</a:t>
            </a:r>
            <a:r>
              <a:rPr lang="en-US" dirty="0">
                <a:latin typeface="Microsoft New Tai Lue" panose="020B0502040204020203" pitchFamily="34" charset="0"/>
                <a:cs typeface="Microsoft New Tai Lue" panose="020B0502040204020203" pitchFamily="34" charset="0"/>
              </a:rPr>
              <a:t>: Core Shift</a:t>
            </a:r>
          </a:p>
        </p:txBody>
      </p:sp>
      <p:sp>
        <p:nvSpPr>
          <p:cNvPr id="18" name="TextBox 17">
            <a:extLst>
              <a:ext uri="{FF2B5EF4-FFF2-40B4-BE49-F238E27FC236}">
                <a16:creationId xmlns:a16="http://schemas.microsoft.com/office/drawing/2014/main" id="{0DF2CDC0-2EED-39C4-67F7-BA80D40D2A53}"/>
              </a:ext>
            </a:extLst>
          </p:cNvPr>
          <p:cNvSpPr txBox="1"/>
          <p:nvPr/>
        </p:nvSpPr>
        <p:spPr>
          <a:xfrm>
            <a:off x="2323032" y="1015044"/>
            <a:ext cx="1295402" cy="523220"/>
          </a:xfrm>
          <a:prstGeom prst="rect">
            <a:avLst/>
          </a:prstGeom>
          <a:noFill/>
        </p:spPr>
        <p:txBody>
          <a:bodyPr wrap="square" rtlCol="0">
            <a:spAutoFit/>
          </a:bodyPr>
          <a:lstStyle/>
          <a:p>
            <a:r>
              <a:rPr lang="en-US" sz="2800" dirty="0">
                <a:solidFill>
                  <a:schemeClr val="bg1"/>
                </a:solidFill>
                <a:latin typeface="Microsoft New Tai Lue" panose="020B0502040204020203" pitchFamily="34" charset="0"/>
                <a:cs typeface="Microsoft New Tai Lue" panose="020B0502040204020203" pitchFamily="34" charset="0"/>
              </a:rPr>
              <a:t>Type 1</a:t>
            </a:r>
            <a:endParaRPr lang="en-US" sz="2400" dirty="0">
              <a:solidFill>
                <a:schemeClr val="bg1"/>
              </a:solidFill>
              <a:latin typeface="Microsoft New Tai Lue" panose="020B0502040204020203" pitchFamily="34" charset="0"/>
              <a:cs typeface="Microsoft New Tai Lue" panose="020B0502040204020203" pitchFamily="34" charset="0"/>
            </a:endParaRPr>
          </a:p>
        </p:txBody>
      </p:sp>
      <p:sp>
        <p:nvSpPr>
          <p:cNvPr id="6" name="TextBox 5">
            <a:extLst>
              <a:ext uri="{FF2B5EF4-FFF2-40B4-BE49-F238E27FC236}">
                <a16:creationId xmlns:a16="http://schemas.microsoft.com/office/drawing/2014/main" id="{CD5E8956-A67F-8BDB-8747-919E80084321}"/>
              </a:ext>
            </a:extLst>
          </p:cNvPr>
          <p:cNvSpPr txBox="1"/>
          <p:nvPr/>
        </p:nvSpPr>
        <p:spPr>
          <a:xfrm>
            <a:off x="2635072" y="1093889"/>
            <a:ext cx="1295402" cy="523220"/>
          </a:xfrm>
          <a:prstGeom prst="rect">
            <a:avLst/>
          </a:prstGeom>
          <a:noFill/>
        </p:spPr>
        <p:txBody>
          <a:bodyPr wrap="square" rtlCol="0">
            <a:spAutoFit/>
          </a:bodyPr>
          <a:lstStyle/>
          <a:p>
            <a:r>
              <a:rPr lang="en-US" sz="2800" dirty="0">
                <a:solidFill>
                  <a:schemeClr val="bg1"/>
                </a:solidFill>
                <a:latin typeface="Microsoft New Tai Lue" panose="020B0502040204020203" pitchFamily="34" charset="0"/>
                <a:cs typeface="Microsoft New Tai Lue" panose="020B0502040204020203" pitchFamily="34" charset="0"/>
              </a:rPr>
              <a:t>Type 2</a:t>
            </a:r>
            <a:endParaRPr lang="en-US" sz="2400" dirty="0">
              <a:solidFill>
                <a:schemeClr val="bg1"/>
              </a:solidFill>
              <a:latin typeface="Microsoft New Tai Lue" panose="020B0502040204020203" pitchFamily="34" charset="0"/>
              <a:cs typeface="Microsoft New Tai Lue" panose="020B0502040204020203" pitchFamily="34" charset="0"/>
            </a:endParaRPr>
          </a:p>
        </p:txBody>
      </p:sp>
      <p:sp>
        <p:nvSpPr>
          <p:cNvPr id="15" name="TextBox 14">
            <a:extLst>
              <a:ext uri="{FF2B5EF4-FFF2-40B4-BE49-F238E27FC236}">
                <a16:creationId xmlns:a16="http://schemas.microsoft.com/office/drawing/2014/main" id="{713E17E0-D1CF-C41C-3928-1AC689341236}"/>
              </a:ext>
            </a:extLst>
          </p:cNvPr>
          <p:cNvSpPr txBox="1"/>
          <p:nvPr/>
        </p:nvSpPr>
        <p:spPr>
          <a:xfrm>
            <a:off x="838199" y="1267482"/>
            <a:ext cx="4565074" cy="3539430"/>
          </a:xfrm>
          <a:prstGeom prst="rect">
            <a:avLst/>
          </a:prstGeom>
          <a:noFill/>
        </p:spPr>
        <p:txBody>
          <a:bodyPr wrap="square" rtlCol="0">
            <a:spAutoFit/>
          </a:bodyPr>
          <a:lstStyle/>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Key parameter to determine is </a:t>
            </a:r>
            <a:r>
              <a:rPr lang="en-US" sz="2800" i="1" dirty="0">
                <a:latin typeface="Microsoft New Tai Lue" panose="020B0502040204020203" pitchFamily="34" charset="0"/>
                <a:cs typeface="Microsoft New Tai Lue" panose="020B0502040204020203" pitchFamily="34" charset="0"/>
              </a:rPr>
              <a:t>B</a:t>
            </a:r>
          </a:p>
          <a:p>
            <a:pPr marL="285750" indent="-285750">
              <a:buFont typeface="Arial" panose="020B0604020202020204" pitchFamily="34" charset="0"/>
              <a:buChar char="•"/>
            </a:pPr>
            <a:endParaRPr lang="en-US" sz="2800" i="1" dirty="0">
              <a:latin typeface="Microsoft New Tai Lue" panose="020B0502040204020203" pitchFamily="34" charset="0"/>
              <a:cs typeface="Microsoft New Tai Lue" panose="020B0502040204020203" pitchFamily="34" charset="0"/>
            </a:endParaRPr>
          </a:p>
          <a:p>
            <a:pPr marL="285750" indent="-285750">
              <a:buFont typeface="Arial" panose="020B0604020202020204" pitchFamily="34" charset="0"/>
              <a:buChar char="•"/>
            </a:pPr>
            <a:endParaRPr lang="en-US" sz="2800" i="1" dirty="0">
              <a:latin typeface="Microsoft New Tai Lue" panose="020B0502040204020203" pitchFamily="34" charset="0"/>
              <a:cs typeface="Microsoft New Tai Lue" panose="020B0502040204020203" pitchFamily="34" charset="0"/>
            </a:endParaRPr>
          </a:p>
          <a:p>
            <a:pPr marL="457200" indent="-45720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Core shift is the chromatic dependence of the radio core’s position</a:t>
            </a:r>
          </a:p>
        </p:txBody>
      </p:sp>
      <p:pic>
        <p:nvPicPr>
          <p:cNvPr id="21" name="Picture 20" descr="A math equation with black text&#10;&#10;Description automatically generated with medium confidence">
            <a:extLst>
              <a:ext uri="{FF2B5EF4-FFF2-40B4-BE49-F238E27FC236}">
                <a16:creationId xmlns:a16="http://schemas.microsoft.com/office/drawing/2014/main" id="{2331D660-0063-72B6-9F57-3C6B5CDC990B}"/>
              </a:ext>
            </a:extLst>
          </p:cNvPr>
          <p:cNvPicPr>
            <a:picLocks noChangeAspect="1"/>
          </p:cNvPicPr>
          <p:nvPr/>
        </p:nvPicPr>
        <p:blipFill>
          <a:blip r:embed="rId6"/>
          <a:srcRect r="681"/>
          <a:stretch/>
        </p:blipFill>
        <p:spPr>
          <a:xfrm>
            <a:off x="189474" y="2212045"/>
            <a:ext cx="5562518" cy="762000"/>
          </a:xfrm>
          <a:prstGeom prst="rect">
            <a:avLst/>
          </a:prstGeom>
        </p:spPr>
      </p:pic>
      <p:pic>
        <p:nvPicPr>
          <p:cNvPr id="11" name="Picture 10" descr="A black text with a white background&#10;&#10;Description automatically generated">
            <a:extLst>
              <a:ext uri="{FF2B5EF4-FFF2-40B4-BE49-F238E27FC236}">
                <a16:creationId xmlns:a16="http://schemas.microsoft.com/office/drawing/2014/main" id="{637D2AF5-9FB8-6DD7-2E9E-E63FABA25734}"/>
              </a:ext>
            </a:extLst>
          </p:cNvPr>
          <p:cNvPicPr>
            <a:picLocks noChangeAspect="1"/>
          </p:cNvPicPr>
          <p:nvPr/>
        </p:nvPicPr>
        <p:blipFill>
          <a:blip r:embed="rId7"/>
          <a:stretch>
            <a:fillRect/>
          </a:stretch>
        </p:blipFill>
        <p:spPr>
          <a:xfrm>
            <a:off x="988026" y="4858989"/>
            <a:ext cx="2942448" cy="794843"/>
          </a:xfrm>
          <a:prstGeom prst="rect">
            <a:avLst/>
          </a:prstGeom>
        </p:spPr>
      </p:pic>
      <p:sp>
        <p:nvSpPr>
          <p:cNvPr id="10" name="TextBox 9">
            <a:extLst>
              <a:ext uri="{FF2B5EF4-FFF2-40B4-BE49-F238E27FC236}">
                <a16:creationId xmlns:a16="http://schemas.microsoft.com/office/drawing/2014/main" id="{AFCAB8DA-B32B-44F6-3ECF-5715943DF0E0}"/>
              </a:ext>
            </a:extLst>
          </p:cNvPr>
          <p:cNvSpPr txBox="1"/>
          <p:nvPr/>
        </p:nvSpPr>
        <p:spPr>
          <a:xfrm>
            <a:off x="10100397" y="4880960"/>
            <a:ext cx="1574800" cy="307777"/>
          </a:xfrm>
          <a:prstGeom prst="rect">
            <a:avLst/>
          </a:prstGeom>
          <a:noFill/>
        </p:spPr>
        <p:txBody>
          <a:bodyPr wrap="square" rtlCol="0">
            <a:spAutoFit/>
          </a:bodyPr>
          <a:lstStyle/>
          <a:p>
            <a:r>
              <a:rPr lang="en-US" sz="1400" dirty="0">
                <a:latin typeface="Microsoft New Tai Lue" panose="020B0502040204020203" pitchFamily="34" charset="0"/>
                <a:cs typeface="Microsoft New Tai Lue" panose="020B0502040204020203" pitchFamily="34" charset="0"/>
              </a:rPr>
              <a:t>NRAO</a:t>
            </a:r>
          </a:p>
        </p:txBody>
      </p:sp>
      <p:sp>
        <p:nvSpPr>
          <p:cNvPr id="5" name="TextBox 4">
            <a:extLst>
              <a:ext uri="{FF2B5EF4-FFF2-40B4-BE49-F238E27FC236}">
                <a16:creationId xmlns:a16="http://schemas.microsoft.com/office/drawing/2014/main" id="{BEACC9BE-3885-5A51-F81C-94180BA0A5AB}"/>
              </a:ext>
            </a:extLst>
          </p:cNvPr>
          <p:cNvSpPr txBox="1"/>
          <p:nvPr/>
        </p:nvSpPr>
        <p:spPr>
          <a:xfrm>
            <a:off x="9532109" y="5632199"/>
            <a:ext cx="1574800" cy="307777"/>
          </a:xfrm>
          <a:prstGeom prst="rect">
            <a:avLst/>
          </a:prstGeom>
          <a:noFill/>
        </p:spPr>
        <p:txBody>
          <a:bodyPr wrap="square" rtlCol="0">
            <a:spAutoFit/>
          </a:bodyPr>
          <a:lstStyle/>
          <a:p>
            <a:r>
              <a:rPr lang="en-US" sz="1400" dirty="0" err="1">
                <a:latin typeface="Microsoft New Tai Lue" panose="020B0502040204020203" pitchFamily="34" charset="0"/>
                <a:cs typeface="Microsoft New Tai Lue" panose="020B0502040204020203" pitchFamily="34" charset="0"/>
              </a:rPr>
              <a:t>Hada</a:t>
            </a:r>
            <a:r>
              <a:rPr lang="en-US" sz="1400" dirty="0">
                <a:latin typeface="Microsoft New Tai Lue" panose="020B0502040204020203" pitchFamily="34" charset="0"/>
                <a:cs typeface="Microsoft New Tai Lue" panose="020B0502040204020203" pitchFamily="34" charset="0"/>
              </a:rPr>
              <a:t>+ (2011)</a:t>
            </a:r>
          </a:p>
        </p:txBody>
      </p:sp>
    </p:spTree>
    <p:extLst>
      <p:ext uri="{BB962C8B-B14F-4D97-AF65-F5344CB8AC3E}">
        <p14:creationId xmlns:p14="http://schemas.microsoft.com/office/powerpoint/2010/main" val="308404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48E23A-3184-41C1-4AD6-92965330715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71E958D-E077-2392-ADAA-45778BD995F7}"/>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048A15D7-D4F4-8005-D2D7-2BC9F7A3E718}"/>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27</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sp>
        <p:nvSpPr>
          <p:cNvPr id="9" name="Title 8">
            <a:extLst>
              <a:ext uri="{FF2B5EF4-FFF2-40B4-BE49-F238E27FC236}">
                <a16:creationId xmlns:a16="http://schemas.microsoft.com/office/drawing/2014/main" id="{B5911237-5FE9-1738-81EA-D1D311BF7E7D}"/>
              </a:ext>
            </a:extLst>
          </p:cNvPr>
          <p:cNvSpPr>
            <a:spLocks noGrp="1"/>
          </p:cNvSpPr>
          <p:nvPr>
            <p:ph type="title"/>
          </p:nvPr>
        </p:nvSpPr>
        <p:spPr>
          <a:xfrm>
            <a:off x="838199" y="0"/>
            <a:ext cx="10515600" cy="1325563"/>
          </a:xfrm>
        </p:spPr>
        <p:txBody>
          <a:bodyPr/>
          <a:lstStyle/>
          <a:p>
            <a:r>
              <a:rPr lang="en-US" dirty="0">
                <a:latin typeface="Microsoft New Tai Lue" panose="020B0502040204020203" pitchFamily="34" charset="0"/>
                <a:cs typeface="Microsoft New Tai Lue" panose="020B0502040204020203" pitchFamily="34" charset="0"/>
              </a:rPr>
              <a:t>Determining </a:t>
            </a:r>
            <a:r>
              <a:rPr lang="en-US" dirty="0" err="1">
                <a:latin typeface="Microsoft New Tai Lue" panose="020B0502040204020203" pitchFamily="34" charset="0"/>
                <a:cs typeface="Microsoft New Tai Lue" panose="020B0502040204020203" pitchFamily="34" charset="0"/>
              </a:rPr>
              <a:t>MADness</a:t>
            </a:r>
            <a:r>
              <a:rPr lang="en-US" dirty="0">
                <a:latin typeface="Microsoft New Tai Lue" panose="020B0502040204020203" pitchFamily="34" charset="0"/>
                <a:cs typeface="Microsoft New Tai Lue" panose="020B0502040204020203" pitchFamily="34" charset="0"/>
              </a:rPr>
              <a:t>: Core Shift</a:t>
            </a:r>
          </a:p>
        </p:txBody>
      </p:sp>
      <p:sp>
        <p:nvSpPr>
          <p:cNvPr id="18" name="TextBox 17">
            <a:extLst>
              <a:ext uri="{FF2B5EF4-FFF2-40B4-BE49-F238E27FC236}">
                <a16:creationId xmlns:a16="http://schemas.microsoft.com/office/drawing/2014/main" id="{3CF7079B-2D7C-1F7E-A38F-56903D1F95F4}"/>
              </a:ext>
            </a:extLst>
          </p:cNvPr>
          <p:cNvSpPr txBox="1"/>
          <p:nvPr/>
        </p:nvSpPr>
        <p:spPr>
          <a:xfrm>
            <a:off x="2323032" y="1015044"/>
            <a:ext cx="1295402" cy="523220"/>
          </a:xfrm>
          <a:prstGeom prst="rect">
            <a:avLst/>
          </a:prstGeom>
          <a:noFill/>
        </p:spPr>
        <p:txBody>
          <a:bodyPr wrap="square" rtlCol="0">
            <a:spAutoFit/>
          </a:bodyPr>
          <a:lstStyle/>
          <a:p>
            <a:r>
              <a:rPr lang="en-US" sz="2800" dirty="0">
                <a:solidFill>
                  <a:schemeClr val="bg1"/>
                </a:solidFill>
                <a:latin typeface="Microsoft New Tai Lue" panose="020B0502040204020203" pitchFamily="34" charset="0"/>
                <a:cs typeface="Microsoft New Tai Lue" panose="020B0502040204020203" pitchFamily="34" charset="0"/>
              </a:rPr>
              <a:t>Type 1</a:t>
            </a:r>
            <a:endParaRPr lang="en-US" sz="2400" dirty="0">
              <a:solidFill>
                <a:schemeClr val="bg1"/>
              </a:solidFill>
              <a:latin typeface="Microsoft New Tai Lue" panose="020B0502040204020203" pitchFamily="34" charset="0"/>
              <a:cs typeface="Microsoft New Tai Lue" panose="020B0502040204020203" pitchFamily="34" charset="0"/>
            </a:endParaRPr>
          </a:p>
        </p:txBody>
      </p:sp>
      <p:sp>
        <p:nvSpPr>
          <p:cNvPr id="19" name="TextBox 18">
            <a:extLst>
              <a:ext uri="{FF2B5EF4-FFF2-40B4-BE49-F238E27FC236}">
                <a16:creationId xmlns:a16="http://schemas.microsoft.com/office/drawing/2014/main" id="{81FF742B-A853-1965-F6E1-22E002CA83A3}"/>
              </a:ext>
            </a:extLst>
          </p:cNvPr>
          <p:cNvSpPr txBox="1"/>
          <p:nvPr/>
        </p:nvSpPr>
        <p:spPr>
          <a:xfrm>
            <a:off x="8694791" y="1005872"/>
            <a:ext cx="1295402" cy="523220"/>
          </a:xfrm>
          <a:prstGeom prst="rect">
            <a:avLst/>
          </a:prstGeom>
          <a:noFill/>
        </p:spPr>
        <p:txBody>
          <a:bodyPr wrap="square" rtlCol="0">
            <a:spAutoFit/>
          </a:bodyPr>
          <a:lstStyle/>
          <a:p>
            <a:r>
              <a:rPr lang="en-US" sz="2800" dirty="0">
                <a:solidFill>
                  <a:schemeClr val="bg1"/>
                </a:solidFill>
                <a:latin typeface="Microsoft New Tai Lue" panose="020B0502040204020203" pitchFamily="34" charset="0"/>
                <a:cs typeface="Microsoft New Tai Lue" panose="020B0502040204020203" pitchFamily="34" charset="0"/>
              </a:rPr>
              <a:t>Type 2</a:t>
            </a:r>
            <a:endParaRPr lang="en-US" sz="2400" dirty="0">
              <a:solidFill>
                <a:schemeClr val="bg1"/>
              </a:solidFill>
              <a:latin typeface="Microsoft New Tai Lue" panose="020B0502040204020203" pitchFamily="34" charset="0"/>
              <a:cs typeface="Microsoft New Tai Lue" panose="020B0502040204020203" pitchFamily="34" charset="0"/>
            </a:endParaRPr>
          </a:p>
        </p:txBody>
      </p:sp>
      <p:sp>
        <p:nvSpPr>
          <p:cNvPr id="6" name="TextBox 5">
            <a:extLst>
              <a:ext uri="{FF2B5EF4-FFF2-40B4-BE49-F238E27FC236}">
                <a16:creationId xmlns:a16="http://schemas.microsoft.com/office/drawing/2014/main" id="{5755AE25-B3C8-BF03-23EF-BE7DC330DD9E}"/>
              </a:ext>
            </a:extLst>
          </p:cNvPr>
          <p:cNvSpPr txBox="1"/>
          <p:nvPr/>
        </p:nvSpPr>
        <p:spPr>
          <a:xfrm>
            <a:off x="2635072" y="1093889"/>
            <a:ext cx="1295402" cy="523220"/>
          </a:xfrm>
          <a:prstGeom prst="rect">
            <a:avLst/>
          </a:prstGeom>
          <a:noFill/>
        </p:spPr>
        <p:txBody>
          <a:bodyPr wrap="square" rtlCol="0">
            <a:spAutoFit/>
          </a:bodyPr>
          <a:lstStyle/>
          <a:p>
            <a:r>
              <a:rPr lang="en-US" sz="2800" dirty="0">
                <a:solidFill>
                  <a:schemeClr val="bg1"/>
                </a:solidFill>
                <a:latin typeface="Microsoft New Tai Lue" panose="020B0502040204020203" pitchFamily="34" charset="0"/>
                <a:cs typeface="Microsoft New Tai Lue" panose="020B0502040204020203" pitchFamily="34" charset="0"/>
              </a:rPr>
              <a:t>Type 2</a:t>
            </a:r>
            <a:endParaRPr lang="en-US" sz="2400" dirty="0">
              <a:solidFill>
                <a:schemeClr val="bg1"/>
              </a:solidFill>
              <a:latin typeface="Microsoft New Tai Lue" panose="020B0502040204020203" pitchFamily="34" charset="0"/>
              <a:cs typeface="Microsoft New Tai Lue" panose="020B0502040204020203" pitchFamily="34" charset="0"/>
            </a:endParaRPr>
          </a:p>
        </p:txBody>
      </p:sp>
      <p:sp>
        <p:nvSpPr>
          <p:cNvPr id="15" name="TextBox 14">
            <a:extLst>
              <a:ext uri="{FF2B5EF4-FFF2-40B4-BE49-F238E27FC236}">
                <a16:creationId xmlns:a16="http://schemas.microsoft.com/office/drawing/2014/main" id="{30D7F8FA-F275-4149-8E03-FE01D1042276}"/>
              </a:ext>
            </a:extLst>
          </p:cNvPr>
          <p:cNvSpPr txBox="1"/>
          <p:nvPr/>
        </p:nvSpPr>
        <p:spPr>
          <a:xfrm>
            <a:off x="838199" y="1267482"/>
            <a:ext cx="4565074"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From </a:t>
            </a:r>
            <a:r>
              <a:rPr lang="en-US" sz="2800" i="1" dirty="0" err="1">
                <a:latin typeface="Microsoft New Tai Lue" panose="020B0502040204020203" pitchFamily="34" charset="0"/>
                <a:cs typeface="Microsoft New Tai Lue" panose="020B0502040204020203" pitchFamily="34" charset="0"/>
              </a:rPr>
              <a:t>r</a:t>
            </a:r>
            <a:r>
              <a:rPr lang="en-US" sz="2800" i="1" baseline="-25000" dirty="0" err="1">
                <a:latin typeface="Microsoft New Tai Lue" panose="020B0502040204020203" pitchFamily="34" charset="0"/>
                <a:cs typeface="Microsoft New Tai Lue" panose="020B0502040204020203" pitchFamily="34" charset="0"/>
              </a:rPr>
              <a:t>c</a:t>
            </a:r>
            <a:r>
              <a:rPr lang="en-US" sz="2800" i="1" dirty="0">
                <a:latin typeface="Microsoft New Tai Lue" panose="020B0502040204020203" pitchFamily="34" charset="0"/>
                <a:cs typeface="Microsoft New Tai Lue" panose="020B0502040204020203" pitchFamily="34" charset="0"/>
              </a:rPr>
              <a:t> </a:t>
            </a:r>
            <a:endParaRPr lang="en-US" sz="2800" dirty="0">
              <a:latin typeface="Microsoft New Tai Lue" panose="020B0502040204020203" pitchFamily="34" charset="0"/>
              <a:cs typeface="Microsoft New Tai Lue" panose="020B0502040204020203" pitchFamily="34" charset="0"/>
            </a:endParaRPr>
          </a:p>
        </p:txBody>
      </p:sp>
      <p:pic>
        <p:nvPicPr>
          <p:cNvPr id="21" name="Picture 20" descr="A math equation with black text&#10;&#10;Description automatically generated with medium confidence">
            <a:extLst>
              <a:ext uri="{FF2B5EF4-FFF2-40B4-BE49-F238E27FC236}">
                <a16:creationId xmlns:a16="http://schemas.microsoft.com/office/drawing/2014/main" id="{5DA0EC8E-CB76-135C-4732-7C5ED567A6F4}"/>
              </a:ext>
            </a:extLst>
          </p:cNvPr>
          <p:cNvPicPr>
            <a:picLocks noChangeAspect="1"/>
          </p:cNvPicPr>
          <p:nvPr/>
        </p:nvPicPr>
        <p:blipFill>
          <a:blip r:embed="rId3"/>
          <a:srcRect r="681"/>
          <a:stretch/>
        </p:blipFill>
        <p:spPr>
          <a:xfrm>
            <a:off x="501512" y="5575211"/>
            <a:ext cx="5562518" cy="762000"/>
          </a:xfrm>
          <a:prstGeom prst="rect">
            <a:avLst/>
          </a:prstGeom>
        </p:spPr>
      </p:pic>
      <p:pic>
        <p:nvPicPr>
          <p:cNvPr id="7" name="Picture 6" descr="A graph of a function&#10;&#10;Description automatically generated">
            <a:extLst>
              <a:ext uri="{FF2B5EF4-FFF2-40B4-BE49-F238E27FC236}">
                <a16:creationId xmlns:a16="http://schemas.microsoft.com/office/drawing/2014/main" id="{258A254B-309C-E68F-D22E-83759468E58C}"/>
              </a:ext>
            </a:extLst>
          </p:cNvPr>
          <p:cNvPicPr>
            <a:picLocks noChangeAspect="1"/>
          </p:cNvPicPr>
          <p:nvPr/>
        </p:nvPicPr>
        <p:blipFill>
          <a:blip r:embed="rId4"/>
          <a:stretch>
            <a:fillRect/>
          </a:stretch>
        </p:blipFill>
        <p:spPr>
          <a:xfrm>
            <a:off x="5901846" y="1093889"/>
            <a:ext cx="6290153" cy="4660900"/>
          </a:xfrm>
          <a:prstGeom prst="rect">
            <a:avLst/>
          </a:prstGeom>
        </p:spPr>
      </p:pic>
      <p:pic>
        <p:nvPicPr>
          <p:cNvPr id="8" name="Picture 7" descr="A math equation with black text&#10;&#10;Description automatically generated">
            <a:extLst>
              <a:ext uri="{FF2B5EF4-FFF2-40B4-BE49-F238E27FC236}">
                <a16:creationId xmlns:a16="http://schemas.microsoft.com/office/drawing/2014/main" id="{DD540973-3DAE-FD08-BF48-7613621B8AA6}"/>
              </a:ext>
            </a:extLst>
          </p:cNvPr>
          <p:cNvPicPr>
            <a:picLocks noChangeAspect="1"/>
          </p:cNvPicPr>
          <p:nvPr/>
        </p:nvPicPr>
        <p:blipFill>
          <a:blip r:embed="rId5"/>
          <a:stretch>
            <a:fillRect/>
          </a:stretch>
        </p:blipFill>
        <p:spPr>
          <a:xfrm>
            <a:off x="514102" y="1843225"/>
            <a:ext cx="5138458" cy="1152453"/>
          </a:xfrm>
          <a:prstGeom prst="rect">
            <a:avLst/>
          </a:prstGeom>
          <a:ln>
            <a:noFill/>
          </a:ln>
        </p:spPr>
      </p:pic>
      <p:pic>
        <p:nvPicPr>
          <p:cNvPr id="23" name="Picture 22" descr="A math equations with numbers and symbols&#10;&#10;Description automatically generated">
            <a:extLst>
              <a:ext uri="{FF2B5EF4-FFF2-40B4-BE49-F238E27FC236}">
                <a16:creationId xmlns:a16="http://schemas.microsoft.com/office/drawing/2014/main" id="{61B2482E-0FFE-441B-5E45-C0B5940573F7}"/>
              </a:ext>
            </a:extLst>
          </p:cNvPr>
          <p:cNvPicPr>
            <a:picLocks noChangeAspect="1"/>
          </p:cNvPicPr>
          <p:nvPr/>
        </p:nvPicPr>
        <p:blipFill>
          <a:blip r:embed="rId6"/>
          <a:stretch>
            <a:fillRect/>
          </a:stretch>
        </p:blipFill>
        <p:spPr>
          <a:xfrm>
            <a:off x="1548625" y="3073153"/>
            <a:ext cx="3468295" cy="933329"/>
          </a:xfrm>
          <a:prstGeom prst="rect">
            <a:avLst/>
          </a:prstGeom>
        </p:spPr>
      </p:pic>
      <p:pic>
        <p:nvPicPr>
          <p:cNvPr id="25" name="Picture 24" descr="A black text on a white background&#10;&#10;Description automatically generated">
            <a:extLst>
              <a:ext uri="{FF2B5EF4-FFF2-40B4-BE49-F238E27FC236}">
                <a16:creationId xmlns:a16="http://schemas.microsoft.com/office/drawing/2014/main" id="{2EBF2983-0BFC-3358-C6B9-A4C462350C68}"/>
              </a:ext>
            </a:extLst>
          </p:cNvPr>
          <p:cNvPicPr>
            <a:picLocks noChangeAspect="1"/>
          </p:cNvPicPr>
          <p:nvPr/>
        </p:nvPicPr>
        <p:blipFill>
          <a:blip r:embed="rId7"/>
          <a:stretch>
            <a:fillRect/>
          </a:stretch>
        </p:blipFill>
        <p:spPr>
          <a:xfrm>
            <a:off x="996924" y="4241141"/>
            <a:ext cx="4571695" cy="910660"/>
          </a:xfrm>
          <a:prstGeom prst="rect">
            <a:avLst/>
          </a:prstGeom>
        </p:spPr>
      </p:pic>
      <p:sp>
        <p:nvSpPr>
          <p:cNvPr id="26" name="Down Arrow 25">
            <a:extLst>
              <a:ext uri="{FF2B5EF4-FFF2-40B4-BE49-F238E27FC236}">
                <a16:creationId xmlns:a16="http://schemas.microsoft.com/office/drawing/2014/main" id="{0BEE3734-B1CA-D1CE-2039-518571C73F11}"/>
              </a:ext>
            </a:extLst>
          </p:cNvPr>
          <p:cNvSpPr/>
          <p:nvPr/>
        </p:nvSpPr>
        <p:spPr>
          <a:xfrm>
            <a:off x="3282771" y="2838494"/>
            <a:ext cx="335663" cy="350593"/>
          </a:xfrm>
          <a:prstGeom prst="downArrow">
            <a:avLst/>
          </a:prstGeom>
          <a:solidFill>
            <a:srgbClr val="911725"/>
          </a:solidFill>
          <a:ln>
            <a:solidFill>
              <a:srgbClr val="91172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4C7F6371-3AEF-BD98-608E-E774D4C6EF7D}"/>
              </a:ext>
            </a:extLst>
          </p:cNvPr>
          <p:cNvSpPr txBox="1"/>
          <p:nvPr/>
        </p:nvSpPr>
        <p:spPr>
          <a:xfrm>
            <a:off x="3208155" y="3935032"/>
            <a:ext cx="665167" cy="523220"/>
          </a:xfrm>
          <a:prstGeom prst="rect">
            <a:avLst/>
          </a:prstGeom>
          <a:noFill/>
        </p:spPr>
        <p:txBody>
          <a:bodyPr wrap="square" rtlCol="0">
            <a:spAutoFit/>
          </a:bodyPr>
          <a:lstStyle/>
          <a:p>
            <a:r>
              <a:rPr lang="en-US" sz="2800" dirty="0">
                <a:solidFill>
                  <a:srgbClr val="911725"/>
                </a:solidFill>
                <a:latin typeface="Microsoft New Tai Lue" panose="020B0502040204020203" pitchFamily="34" charset="0"/>
                <a:cs typeface="Microsoft New Tai Lue" panose="020B0502040204020203" pitchFamily="34" charset="0"/>
              </a:rPr>
              <a:t>Or</a:t>
            </a:r>
          </a:p>
        </p:txBody>
      </p:sp>
      <p:sp>
        <p:nvSpPr>
          <p:cNvPr id="28" name="Down Arrow 27">
            <a:extLst>
              <a:ext uri="{FF2B5EF4-FFF2-40B4-BE49-F238E27FC236}">
                <a16:creationId xmlns:a16="http://schemas.microsoft.com/office/drawing/2014/main" id="{D2B90FF4-F614-0255-611C-E56B40CED293}"/>
              </a:ext>
            </a:extLst>
          </p:cNvPr>
          <p:cNvSpPr/>
          <p:nvPr/>
        </p:nvSpPr>
        <p:spPr>
          <a:xfrm>
            <a:off x="3282770" y="5019041"/>
            <a:ext cx="335663" cy="571477"/>
          </a:xfrm>
          <a:prstGeom prst="downArrow">
            <a:avLst/>
          </a:prstGeom>
          <a:solidFill>
            <a:srgbClr val="911725"/>
          </a:solidFill>
          <a:ln>
            <a:solidFill>
              <a:srgbClr val="91172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FF7DA354-7451-ADE5-9295-4E52530A584C}"/>
              </a:ext>
            </a:extLst>
          </p:cNvPr>
          <p:cNvSpPr txBox="1"/>
          <p:nvPr/>
        </p:nvSpPr>
        <p:spPr>
          <a:xfrm>
            <a:off x="10276326" y="5456334"/>
            <a:ext cx="1574800" cy="307777"/>
          </a:xfrm>
          <a:prstGeom prst="rect">
            <a:avLst/>
          </a:prstGeom>
          <a:noFill/>
        </p:spPr>
        <p:txBody>
          <a:bodyPr wrap="square" rtlCol="0">
            <a:spAutoFit/>
          </a:bodyPr>
          <a:lstStyle/>
          <a:p>
            <a:r>
              <a:rPr lang="en-US" sz="1400" dirty="0" err="1">
                <a:latin typeface="Microsoft New Tai Lue" panose="020B0502040204020203" pitchFamily="34" charset="0"/>
                <a:cs typeface="Microsoft New Tai Lue" panose="020B0502040204020203" pitchFamily="34" charset="0"/>
              </a:rPr>
              <a:t>Hada</a:t>
            </a:r>
            <a:r>
              <a:rPr lang="en-US" sz="1400" dirty="0">
                <a:latin typeface="Microsoft New Tai Lue" panose="020B0502040204020203" pitchFamily="34" charset="0"/>
                <a:cs typeface="Microsoft New Tai Lue" panose="020B0502040204020203" pitchFamily="34" charset="0"/>
              </a:rPr>
              <a:t>+ (2011)</a:t>
            </a:r>
          </a:p>
        </p:txBody>
      </p:sp>
    </p:spTree>
    <p:extLst>
      <p:ext uri="{BB962C8B-B14F-4D97-AF65-F5344CB8AC3E}">
        <p14:creationId xmlns:p14="http://schemas.microsoft.com/office/powerpoint/2010/main" val="3344208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71ACDD-217F-7870-6DFE-F6E2079F2FD0}"/>
            </a:ext>
          </a:extLst>
        </p:cNvPr>
        <p:cNvGrpSpPr/>
        <p:nvPr/>
      </p:nvGrpSpPr>
      <p:grpSpPr>
        <a:xfrm>
          <a:off x="0" y="0"/>
          <a:ext cx="0" cy="0"/>
          <a:chOff x="0" y="0"/>
          <a:chExt cx="0" cy="0"/>
        </a:xfrm>
      </p:grpSpPr>
      <p:pic>
        <p:nvPicPr>
          <p:cNvPr id="4" name="Picture 3" descr="A diagram of a radio core&#10;&#10;Description automatically generated">
            <a:extLst>
              <a:ext uri="{FF2B5EF4-FFF2-40B4-BE49-F238E27FC236}">
                <a16:creationId xmlns:a16="http://schemas.microsoft.com/office/drawing/2014/main" id="{7B30D6E0-07C5-7629-45C1-A65B272C20CC}"/>
              </a:ext>
            </a:extLst>
          </p:cNvPr>
          <p:cNvPicPr>
            <a:picLocks noChangeAspect="1"/>
          </p:cNvPicPr>
          <p:nvPr/>
        </p:nvPicPr>
        <p:blipFill>
          <a:blip r:embed="rId3"/>
          <a:stretch>
            <a:fillRect/>
          </a:stretch>
        </p:blipFill>
        <p:spPr>
          <a:xfrm>
            <a:off x="6978305" y="1093889"/>
            <a:ext cx="5024219" cy="4362450"/>
          </a:xfrm>
          <a:prstGeom prst="rect">
            <a:avLst/>
          </a:prstGeom>
        </p:spPr>
      </p:pic>
      <p:pic>
        <p:nvPicPr>
          <p:cNvPr id="13" name="Picture 12" descr="A graph of a function&#10;&#10;Description automatically generated">
            <a:extLst>
              <a:ext uri="{FF2B5EF4-FFF2-40B4-BE49-F238E27FC236}">
                <a16:creationId xmlns:a16="http://schemas.microsoft.com/office/drawing/2014/main" id="{45C3FD03-1DEE-7B8A-6137-7EC839244E9E}"/>
              </a:ext>
            </a:extLst>
          </p:cNvPr>
          <p:cNvPicPr>
            <a:picLocks noChangeAspect="1"/>
          </p:cNvPicPr>
          <p:nvPr/>
        </p:nvPicPr>
        <p:blipFill>
          <a:blip r:embed="rId4"/>
          <a:stretch>
            <a:fillRect/>
          </a:stretch>
        </p:blipFill>
        <p:spPr>
          <a:xfrm>
            <a:off x="5813924" y="971299"/>
            <a:ext cx="6290153" cy="4660900"/>
          </a:xfrm>
          <a:prstGeom prst="rect">
            <a:avLst/>
          </a:prstGeom>
        </p:spPr>
      </p:pic>
      <p:sp>
        <p:nvSpPr>
          <p:cNvPr id="2" name="TextBox 1">
            <a:extLst>
              <a:ext uri="{FF2B5EF4-FFF2-40B4-BE49-F238E27FC236}">
                <a16:creationId xmlns:a16="http://schemas.microsoft.com/office/drawing/2014/main" id="{2280F8F2-CBA6-FB63-7157-95C036F7CBF4}"/>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5A362E37-2E46-84CF-313E-30A00FA90250}"/>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28</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sp>
        <p:nvSpPr>
          <p:cNvPr id="9" name="Title 8">
            <a:extLst>
              <a:ext uri="{FF2B5EF4-FFF2-40B4-BE49-F238E27FC236}">
                <a16:creationId xmlns:a16="http://schemas.microsoft.com/office/drawing/2014/main" id="{E9782103-8D36-D2DF-18F8-FFF77ECD582F}"/>
              </a:ext>
            </a:extLst>
          </p:cNvPr>
          <p:cNvSpPr>
            <a:spLocks noGrp="1"/>
          </p:cNvSpPr>
          <p:nvPr>
            <p:ph type="title"/>
          </p:nvPr>
        </p:nvSpPr>
        <p:spPr>
          <a:xfrm>
            <a:off x="838199" y="0"/>
            <a:ext cx="10515600" cy="1325563"/>
          </a:xfrm>
        </p:spPr>
        <p:txBody>
          <a:bodyPr/>
          <a:lstStyle/>
          <a:p>
            <a:r>
              <a:rPr lang="en-US" dirty="0">
                <a:latin typeface="Microsoft New Tai Lue" panose="020B0502040204020203" pitchFamily="34" charset="0"/>
                <a:cs typeface="Microsoft New Tai Lue" panose="020B0502040204020203" pitchFamily="34" charset="0"/>
              </a:rPr>
              <a:t>Future: Constraining the Magnetic Fields</a:t>
            </a:r>
          </a:p>
        </p:txBody>
      </p:sp>
      <p:sp>
        <p:nvSpPr>
          <p:cNvPr id="18" name="TextBox 17">
            <a:extLst>
              <a:ext uri="{FF2B5EF4-FFF2-40B4-BE49-F238E27FC236}">
                <a16:creationId xmlns:a16="http://schemas.microsoft.com/office/drawing/2014/main" id="{9AA41788-A84D-DD93-8A95-DE22F3A7297F}"/>
              </a:ext>
            </a:extLst>
          </p:cNvPr>
          <p:cNvSpPr txBox="1"/>
          <p:nvPr/>
        </p:nvSpPr>
        <p:spPr>
          <a:xfrm>
            <a:off x="2323032" y="1015044"/>
            <a:ext cx="1295402" cy="523220"/>
          </a:xfrm>
          <a:prstGeom prst="rect">
            <a:avLst/>
          </a:prstGeom>
          <a:noFill/>
        </p:spPr>
        <p:txBody>
          <a:bodyPr wrap="square" rtlCol="0">
            <a:spAutoFit/>
          </a:bodyPr>
          <a:lstStyle/>
          <a:p>
            <a:r>
              <a:rPr lang="en-US" sz="2800" dirty="0">
                <a:solidFill>
                  <a:schemeClr val="bg1"/>
                </a:solidFill>
                <a:latin typeface="Microsoft New Tai Lue" panose="020B0502040204020203" pitchFamily="34" charset="0"/>
                <a:cs typeface="Microsoft New Tai Lue" panose="020B0502040204020203" pitchFamily="34" charset="0"/>
              </a:rPr>
              <a:t>Type 1</a:t>
            </a:r>
            <a:endParaRPr lang="en-US" sz="2400" dirty="0">
              <a:solidFill>
                <a:schemeClr val="bg1"/>
              </a:solidFill>
              <a:latin typeface="Microsoft New Tai Lue" panose="020B0502040204020203" pitchFamily="34" charset="0"/>
              <a:cs typeface="Microsoft New Tai Lue" panose="020B0502040204020203" pitchFamily="34" charset="0"/>
            </a:endParaRPr>
          </a:p>
        </p:txBody>
      </p:sp>
      <p:sp>
        <p:nvSpPr>
          <p:cNvPr id="6" name="TextBox 5">
            <a:extLst>
              <a:ext uri="{FF2B5EF4-FFF2-40B4-BE49-F238E27FC236}">
                <a16:creationId xmlns:a16="http://schemas.microsoft.com/office/drawing/2014/main" id="{B3469F78-E7F9-A8F7-FFD6-A05CA45C2F2A}"/>
              </a:ext>
            </a:extLst>
          </p:cNvPr>
          <p:cNvSpPr txBox="1"/>
          <p:nvPr/>
        </p:nvSpPr>
        <p:spPr>
          <a:xfrm>
            <a:off x="2635072" y="1093889"/>
            <a:ext cx="1295402" cy="523220"/>
          </a:xfrm>
          <a:prstGeom prst="rect">
            <a:avLst/>
          </a:prstGeom>
          <a:noFill/>
        </p:spPr>
        <p:txBody>
          <a:bodyPr wrap="square" rtlCol="0">
            <a:spAutoFit/>
          </a:bodyPr>
          <a:lstStyle/>
          <a:p>
            <a:r>
              <a:rPr lang="en-US" sz="2800" dirty="0">
                <a:solidFill>
                  <a:schemeClr val="bg1"/>
                </a:solidFill>
                <a:latin typeface="Microsoft New Tai Lue" panose="020B0502040204020203" pitchFamily="34" charset="0"/>
                <a:cs typeface="Microsoft New Tai Lue" panose="020B0502040204020203" pitchFamily="34" charset="0"/>
              </a:rPr>
              <a:t>Type 2</a:t>
            </a:r>
            <a:endParaRPr lang="en-US" sz="2400" dirty="0">
              <a:solidFill>
                <a:schemeClr val="bg1"/>
              </a:solidFill>
              <a:latin typeface="Microsoft New Tai Lue" panose="020B0502040204020203" pitchFamily="34" charset="0"/>
              <a:cs typeface="Microsoft New Tai Lue" panose="020B0502040204020203" pitchFamily="34" charset="0"/>
            </a:endParaRPr>
          </a:p>
        </p:txBody>
      </p:sp>
      <p:sp>
        <p:nvSpPr>
          <p:cNvPr id="15" name="TextBox 14">
            <a:extLst>
              <a:ext uri="{FF2B5EF4-FFF2-40B4-BE49-F238E27FC236}">
                <a16:creationId xmlns:a16="http://schemas.microsoft.com/office/drawing/2014/main" id="{524CC4B4-7B3A-A33E-89AE-F2FC26B26BFC}"/>
              </a:ext>
            </a:extLst>
          </p:cNvPr>
          <p:cNvSpPr txBox="1"/>
          <p:nvPr/>
        </p:nvSpPr>
        <p:spPr>
          <a:xfrm>
            <a:off x="914469" y="1225801"/>
            <a:ext cx="5063647" cy="3970318"/>
          </a:xfrm>
          <a:prstGeom prst="rect">
            <a:avLst/>
          </a:prstGeom>
          <a:noFill/>
        </p:spPr>
        <p:txBody>
          <a:bodyPr wrap="square" rtlCol="0">
            <a:spAutoFit/>
          </a:bodyPr>
          <a:lstStyle/>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Astrometric VLBI observations can constrain </a:t>
            </a:r>
            <a:r>
              <a:rPr lang="en-US" sz="2800" b="1" i="1" dirty="0">
                <a:latin typeface="Microsoft New Tai Lue" panose="020B0502040204020203" pitchFamily="34" charset="0"/>
                <a:cs typeface="Microsoft New Tai Lue" panose="020B0502040204020203" pitchFamily="34" charset="0"/>
              </a:rPr>
              <a:t>B</a:t>
            </a:r>
            <a:r>
              <a:rPr lang="en-US" sz="2800" dirty="0">
                <a:latin typeface="Microsoft New Tai Lue" panose="020B0502040204020203" pitchFamily="34" charset="0"/>
                <a:cs typeface="Microsoft New Tai Lue" panose="020B0502040204020203" pitchFamily="34" charset="0"/>
              </a:rPr>
              <a:t> via measurement of core shift</a:t>
            </a:r>
          </a:p>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(Accepted) Multi-epoch programs have the potential to reveal time-dependent magnetic fields threading the SMBH</a:t>
            </a:r>
          </a:p>
        </p:txBody>
      </p:sp>
      <p:sp>
        <p:nvSpPr>
          <p:cNvPr id="5" name="TextBox 4">
            <a:extLst>
              <a:ext uri="{FF2B5EF4-FFF2-40B4-BE49-F238E27FC236}">
                <a16:creationId xmlns:a16="http://schemas.microsoft.com/office/drawing/2014/main" id="{1B28E41B-D0A3-590B-CC7C-1091926F7E90}"/>
              </a:ext>
            </a:extLst>
          </p:cNvPr>
          <p:cNvSpPr txBox="1"/>
          <p:nvPr/>
        </p:nvSpPr>
        <p:spPr>
          <a:xfrm>
            <a:off x="9532109" y="5632199"/>
            <a:ext cx="1574800" cy="307777"/>
          </a:xfrm>
          <a:prstGeom prst="rect">
            <a:avLst/>
          </a:prstGeom>
          <a:noFill/>
        </p:spPr>
        <p:txBody>
          <a:bodyPr wrap="square" rtlCol="0">
            <a:spAutoFit/>
          </a:bodyPr>
          <a:lstStyle/>
          <a:p>
            <a:r>
              <a:rPr lang="en-US" sz="1400" dirty="0" err="1">
                <a:latin typeface="Microsoft New Tai Lue" panose="020B0502040204020203" pitchFamily="34" charset="0"/>
                <a:cs typeface="Microsoft New Tai Lue" panose="020B0502040204020203" pitchFamily="34" charset="0"/>
              </a:rPr>
              <a:t>Hada</a:t>
            </a:r>
            <a:r>
              <a:rPr lang="en-US" sz="1400" dirty="0">
                <a:latin typeface="Microsoft New Tai Lue" panose="020B0502040204020203" pitchFamily="34" charset="0"/>
                <a:cs typeface="Microsoft New Tai Lue" panose="020B0502040204020203" pitchFamily="34" charset="0"/>
              </a:rPr>
              <a:t>+ (2011)</a:t>
            </a:r>
          </a:p>
        </p:txBody>
      </p:sp>
      <p:pic>
        <p:nvPicPr>
          <p:cNvPr id="7" name="Picture 6">
            <a:extLst>
              <a:ext uri="{FF2B5EF4-FFF2-40B4-BE49-F238E27FC236}">
                <a16:creationId xmlns:a16="http://schemas.microsoft.com/office/drawing/2014/main" id="{357528F6-ABCD-F6FC-544C-5C3B104AED01}"/>
              </a:ext>
            </a:extLst>
          </p:cNvPr>
          <p:cNvPicPr>
            <a:picLocks noChangeAspect="1"/>
          </p:cNvPicPr>
          <p:nvPr/>
        </p:nvPicPr>
        <p:blipFill>
          <a:blip r:embed="rId5"/>
          <a:stretch>
            <a:fillRect/>
          </a:stretch>
        </p:blipFill>
        <p:spPr>
          <a:xfrm>
            <a:off x="6213886" y="1075518"/>
            <a:ext cx="5854700" cy="4394200"/>
          </a:xfrm>
          <a:prstGeom prst="rect">
            <a:avLst/>
          </a:prstGeom>
        </p:spPr>
      </p:pic>
      <p:sp>
        <p:nvSpPr>
          <p:cNvPr id="12" name="TextBox 11">
            <a:extLst>
              <a:ext uri="{FF2B5EF4-FFF2-40B4-BE49-F238E27FC236}">
                <a16:creationId xmlns:a16="http://schemas.microsoft.com/office/drawing/2014/main" id="{44131C3A-768A-DC55-39D8-F2384DC1CE55}"/>
              </a:ext>
            </a:extLst>
          </p:cNvPr>
          <p:cNvSpPr txBox="1"/>
          <p:nvPr/>
        </p:nvSpPr>
        <p:spPr>
          <a:xfrm>
            <a:off x="9911500" y="5251924"/>
            <a:ext cx="1641954" cy="307777"/>
          </a:xfrm>
          <a:prstGeom prst="rect">
            <a:avLst/>
          </a:prstGeom>
          <a:noFill/>
        </p:spPr>
        <p:txBody>
          <a:bodyPr wrap="square" rtlCol="0">
            <a:spAutoFit/>
          </a:bodyPr>
          <a:lstStyle/>
          <a:p>
            <a:r>
              <a:rPr lang="en-US" sz="1400" dirty="0">
                <a:latin typeface="Microsoft New Tai Lue" panose="020B0502040204020203" pitchFamily="34" charset="0"/>
                <a:ea typeface="Helvetica Neue" panose="02000503000000020004" pitchFamily="2" charset="0"/>
                <a:cs typeface="Microsoft New Tai Lue" panose="020B0502040204020203" pitchFamily="34" charset="0"/>
              </a:rPr>
              <a:t>Walsh+ (2023)</a:t>
            </a:r>
          </a:p>
        </p:txBody>
      </p:sp>
    </p:spTree>
    <p:extLst>
      <p:ext uri="{BB962C8B-B14F-4D97-AF65-F5344CB8AC3E}">
        <p14:creationId xmlns:p14="http://schemas.microsoft.com/office/powerpoint/2010/main" val="2561420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4"/>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13"/>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5"/>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8E7DE4-E185-60A0-50B3-0A03F838F4ED}"/>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7DA0C2D6-4D0E-ED6F-616F-B15A160B8F09}"/>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C2E50469-0017-2171-E0F7-2BB4A24EFE66}"/>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2</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sp>
        <p:nvSpPr>
          <p:cNvPr id="9" name="Title 8">
            <a:extLst>
              <a:ext uri="{FF2B5EF4-FFF2-40B4-BE49-F238E27FC236}">
                <a16:creationId xmlns:a16="http://schemas.microsoft.com/office/drawing/2014/main" id="{F266327C-4B4F-ACA5-8ADA-0212B38F4EEE}"/>
              </a:ext>
            </a:extLst>
          </p:cNvPr>
          <p:cNvSpPr>
            <a:spLocks noGrp="1"/>
          </p:cNvSpPr>
          <p:nvPr>
            <p:ph type="title"/>
          </p:nvPr>
        </p:nvSpPr>
        <p:spPr>
          <a:xfrm>
            <a:off x="838199" y="0"/>
            <a:ext cx="10515600" cy="1325563"/>
          </a:xfrm>
        </p:spPr>
        <p:txBody>
          <a:bodyPr/>
          <a:lstStyle/>
          <a:p>
            <a:r>
              <a:rPr lang="en-US" dirty="0">
                <a:latin typeface="Microsoft New Tai Lue" panose="020B0502040204020203" pitchFamily="34" charset="0"/>
                <a:cs typeface="Microsoft New Tai Lue" panose="020B0502040204020203" pitchFamily="34" charset="0"/>
              </a:rPr>
              <a:t>1ES 1927+654: Variable X-ray Corona </a:t>
            </a:r>
          </a:p>
        </p:txBody>
      </p:sp>
      <p:pic>
        <p:nvPicPr>
          <p:cNvPr id="8" name="Picture 7" descr="A graph of different colors and numbers&#10;&#10;Description automatically generated">
            <a:extLst>
              <a:ext uri="{FF2B5EF4-FFF2-40B4-BE49-F238E27FC236}">
                <a16:creationId xmlns:a16="http://schemas.microsoft.com/office/drawing/2014/main" id="{2260CDAC-A41A-740F-8151-65D168FFC3B1}"/>
              </a:ext>
            </a:extLst>
          </p:cNvPr>
          <p:cNvPicPr>
            <a:picLocks noChangeAspect="1"/>
          </p:cNvPicPr>
          <p:nvPr/>
        </p:nvPicPr>
        <p:blipFill>
          <a:blip r:embed="rId3"/>
          <a:stretch>
            <a:fillRect/>
          </a:stretch>
        </p:blipFill>
        <p:spPr>
          <a:xfrm>
            <a:off x="5628425" y="948932"/>
            <a:ext cx="6563575" cy="4671078"/>
          </a:xfrm>
          <a:prstGeom prst="rect">
            <a:avLst/>
          </a:prstGeom>
        </p:spPr>
      </p:pic>
      <p:sp>
        <p:nvSpPr>
          <p:cNvPr id="10" name="TextBox 9">
            <a:extLst>
              <a:ext uri="{FF2B5EF4-FFF2-40B4-BE49-F238E27FC236}">
                <a16:creationId xmlns:a16="http://schemas.microsoft.com/office/drawing/2014/main" id="{86C6E6D7-5019-06B8-0FF9-923DD4645841}"/>
              </a:ext>
            </a:extLst>
          </p:cNvPr>
          <p:cNvSpPr txBox="1"/>
          <p:nvPr/>
        </p:nvSpPr>
        <p:spPr>
          <a:xfrm>
            <a:off x="8709372" y="5599188"/>
            <a:ext cx="1641954" cy="307777"/>
          </a:xfrm>
          <a:prstGeom prst="rect">
            <a:avLst/>
          </a:prstGeom>
          <a:noFill/>
        </p:spPr>
        <p:txBody>
          <a:bodyPr wrap="square" rtlCol="0">
            <a:spAutoFit/>
          </a:bodyPr>
          <a:lstStyle/>
          <a:p>
            <a:r>
              <a:rPr lang="en-US" sz="1400" dirty="0">
                <a:latin typeface="Microsoft New Tai Lue" panose="020B0502040204020203" pitchFamily="34" charset="0"/>
                <a:ea typeface="Helvetica Neue" panose="02000503000000020004" pitchFamily="2" charset="0"/>
                <a:cs typeface="Microsoft New Tai Lue" panose="020B0502040204020203" pitchFamily="34" charset="0"/>
              </a:rPr>
              <a:t>Ricci+ (2021)</a:t>
            </a:r>
          </a:p>
        </p:txBody>
      </p:sp>
      <p:grpSp>
        <p:nvGrpSpPr>
          <p:cNvPr id="4" name="Group 3">
            <a:extLst>
              <a:ext uri="{FF2B5EF4-FFF2-40B4-BE49-F238E27FC236}">
                <a16:creationId xmlns:a16="http://schemas.microsoft.com/office/drawing/2014/main" id="{3F5725A8-EEBF-6F35-B130-3B7F7388AFD5}"/>
              </a:ext>
            </a:extLst>
          </p:cNvPr>
          <p:cNvGrpSpPr/>
          <p:nvPr/>
        </p:nvGrpSpPr>
        <p:grpSpPr>
          <a:xfrm>
            <a:off x="6380958" y="1159573"/>
            <a:ext cx="5391942" cy="4538854"/>
            <a:chOff x="6622787" y="1237990"/>
            <a:chExt cx="5391942" cy="4538854"/>
          </a:xfrm>
        </p:grpSpPr>
        <p:grpSp>
          <p:nvGrpSpPr>
            <p:cNvPr id="27" name="Group 26">
              <a:extLst>
                <a:ext uri="{FF2B5EF4-FFF2-40B4-BE49-F238E27FC236}">
                  <a16:creationId xmlns:a16="http://schemas.microsoft.com/office/drawing/2014/main" id="{5E553244-E770-3B4F-7A6F-D79B916DA167}"/>
                </a:ext>
              </a:extLst>
            </p:cNvPr>
            <p:cNvGrpSpPr/>
            <p:nvPr/>
          </p:nvGrpSpPr>
          <p:grpSpPr>
            <a:xfrm>
              <a:off x="6622787" y="1237990"/>
              <a:ext cx="5391942" cy="4538854"/>
              <a:chOff x="1475232" y="552450"/>
              <a:chExt cx="7225311" cy="5753100"/>
            </a:xfrm>
          </p:grpSpPr>
          <p:pic>
            <p:nvPicPr>
              <p:cNvPr id="28" name="Picture 27" descr="A graph with purple lines&#10;&#10;AI-generated content may be incorrect.">
                <a:extLst>
                  <a:ext uri="{FF2B5EF4-FFF2-40B4-BE49-F238E27FC236}">
                    <a16:creationId xmlns:a16="http://schemas.microsoft.com/office/drawing/2014/main" id="{47CECE8C-FEF7-24B9-F754-781BF719E3B4}"/>
                  </a:ext>
                </a:extLst>
              </p:cNvPr>
              <p:cNvPicPr>
                <a:picLocks noChangeAspect="1"/>
              </p:cNvPicPr>
              <p:nvPr/>
            </p:nvPicPr>
            <p:blipFill>
              <a:blip r:embed="rId4"/>
              <a:srcRect l="88589"/>
              <a:stretch>
                <a:fillRect/>
              </a:stretch>
            </p:blipFill>
            <p:spPr>
              <a:xfrm>
                <a:off x="1475232" y="552450"/>
                <a:ext cx="882608" cy="5753100"/>
              </a:xfrm>
              <a:prstGeom prst="rect">
                <a:avLst/>
              </a:prstGeom>
            </p:spPr>
          </p:pic>
          <p:pic>
            <p:nvPicPr>
              <p:cNvPr id="29" name="Picture 28" descr="A graph with purple lines&#10;&#10;AI-generated content may be incorrect.">
                <a:extLst>
                  <a:ext uri="{FF2B5EF4-FFF2-40B4-BE49-F238E27FC236}">
                    <a16:creationId xmlns:a16="http://schemas.microsoft.com/office/drawing/2014/main" id="{FAFC3A5F-72F4-4AD0-3C55-0CBF3B673592}"/>
                  </a:ext>
                </a:extLst>
              </p:cNvPr>
              <p:cNvPicPr>
                <a:picLocks noChangeAspect="1"/>
              </p:cNvPicPr>
              <p:nvPr/>
            </p:nvPicPr>
            <p:blipFill>
              <a:blip r:embed="rId4"/>
              <a:srcRect l="2921" t="-401" r="18575" b="401"/>
              <a:stretch>
                <a:fillRect/>
              </a:stretch>
            </p:blipFill>
            <p:spPr>
              <a:xfrm>
                <a:off x="2628716" y="552450"/>
                <a:ext cx="6071827" cy="5753100"/>
              </a:xfrm>
              <a:prstGeom prst="rect">
                <a:avLst/>
              </a:prstGeom>
            </p:spPr>
          </p:pic>
          <p:pic>
            <p:nvPicPr>
              <p:cNvPr id="30" name="Picture 29" descr="A graph with purple lines&#10;&#10;AI-generated content may be incorrect.">
                <a:extLst>
                  <a:ext uri="{FF2B5EF4-FFF2-40B4-BE49-F238E27FC236}">
                    <a16:creationId xmlns:a16="http://schemas.microsoft.com/office/drawing/2014/main" id="{5A8E98EC-8194-16E7-9D60-DAADED59458B}"/>
                  </a:ext>
                </a:extLst>
              </p:cNvPr>
              <p:cNvPicPr>
                <a:picLocks noChangeAspect="1"/>
              </p:cNvPicPr>
              <p:nvPr/>
            </p:nvPicPr>
            <p:blipFill>
              <a:blip r:embed="rId4"/>
              <a:srcRect l="82183" t="16937" r="10813" b="9356"/>
              <a:stretch>
                <a:fillRect/>
              </a:stretch>
            </p:blipFill>
            <p:spPr>
              <a:xfrm>
                <a:off x="2086964" y="1535048"/>
                <a:ext cx="541752" cy="4240404"/>
              </a:xfrm>
              <a:prstGeom prst="rect">
                <a:avLst/>
              </a:prstGeom>
            </p:spPr>
          </p:pic>
        </p:grpSp>
        <p:sp>
          <p:nvSpPr>
            <p:cNvPr id="31" name="TextBox 30">
              <a:extLst>
                <a:ext uri="{FF2B5EF4-FFF2-40B4-BE49-F238E27FC236}">
                  <a16:creationId xmlns:a16="http://schemas.microsoft.com/office/drawing/2014/main" id="{2B5B1237-04E5-290F-3759-1827673B0DEB}"/>
                </a:ext>
              </a:extLst>
            </p:cNvPr>
            <p:cNvSpPr txBox="1"/>
            <p:nvPr/>
          </p:nvSpPr>
          <p:spPr>
            <a:xfrm>
              <a:off x="10241191" y="1569928"/>
              <a:ext cx="1773538" cy="307777"/>
            </a:xfrm>
            <a:prstGeom prst="rect">
              <a:avLst/>
            </a:prstGeom>
            <a:noFill/>
          </p:spPr>
          <p:txBody>
            <a:bodyPr wrap="square" rtlCol="0">
              <a:spAutoFit/>
            </a:bodyPr>
            <a:lstStyle/>
            <a:p>
              <a:r>
                <a:rPr lang="en-US" sz="1400" dirty="0">
                  <a:latin typeface="Microsoft New Tai Lue" panose="020B0502040204020203" pitchFamily="34" charset="0"/>
                  <a:ea typeface="Helvetica Neue" panose="02000503000000020004" pitchFamily="2" charset="0"/>
                  <a:cs typeface="Microsoft New Tai Lue" panose="020B0502040204020203" pitchFamily="34" charset="0"/>
                </a:rPr>
                <a:t>Masterson+ (2025)</a:t>
              </a:r>
            </a:p>
          </p:txBody>
        </p:sp>
      </p:grpSp>
      <p:sp>
        <p:nvSpPr>
          <p:cNvPr id="5" name="TextBox 4">
            <a:extLst>
              <a:ext uri="{FF2B5EF4-FFF2-40B4-BE49-F238E27FC236}">
                <a16:creationId xmlns:a16="http://schemas.microsoft.com/office/drawing/2014/main" id="{392D01C6-69CD-E94F-077F-8A8B500DD798}"/>
              </a:ext>
            </a:extLst>
          </p:cNvPr>
          <p:cNvSpPr txBox="1"/>
          <p:nvPr/>
        </p:nvSpPr>
        <p:spPr>
          <a:xfrm>
            <a:off x="838199" y="1237990"/>
            <a:ext cx="4467579" cy="4154984"/>
          </a:xfrm>
          <a:prstGeom prst="rect">
            <a:avLst/>
          </a:prstGeom>
          <a:noFill/>
        </p:spPr>
        <p:txBody>
          <a:bodyPr wrap="square" rtlCol="0">
            <a:spAutoFit/>
          </a:bodyPr>
          <a:lstStyle/>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1ES 1927+654 lost and reformed its X-ray corona</a:t>
            </a:r>
          </a:p>
          <a:p>
            <a:pPr marL="742950" lvl="1" indent="-285750">
              <a:buFont typeface="Arial" panose="020B0604020202020204" pitchFamily="34" charset="0"/>
              <a:buChar char="•"/>
            </a:pPr>
            <a:r>
              <a:rPr lang="en-US" sz="2400" dirty="0">
                <a:latin typeface="Microsoft New Tai Lue" panose="020B0502040204020203" pitchFamily="34" charset="0"/>
                <a:cs typeface="Microsoft New Tai Lue" panose="020B0502040204020203" pitchFamily="34" charset="0"/>
              </a:rPr>
              <a:t>Correlated variability in optical, UV bands</a:t>
            </a:r>
          </a:p>
          <a:p>
            <a:pPr marL="285750" indent="-285750">
              <a:buFont typeface="Arial" panose="020B0604020202020204" pitchFamily="34" charset="0"/>
              <a:buChar char="•"/>
            </a:pPr>
            <a:endParaRPr lang="en-US" sz="2800" dirty="0">
              <a:latin typeface="Microsoft New Tai Lue" panose="020B0502040204020203" pitchFamily="34" charset="0"/>
              <a:cs typeface="Microsoft New Tai Lue" panose="020B0502040204020203" pitchFamily="34" charset="0"/>
            </a:endParaRPr>
          </a:p>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Strong evidence for a QPO at late times</a:t>
            </a:r>
          </a:p>
          <a:p>
            <a:pPr marL="742950" lvl="1" indent="-285750">
              <a:buFont typeface="Arial" panose="020B0604020202020204" pitchFamily="34" charset="0"/>
              <a:buChar char="•"/>
            </a:pPr>
            <a:r>
              <a:rPr lang="en-US" sz="2400" dirty="0">
                <a:latin typeface="Microsoft New Tai Lue" panose="020B0502040204020203" pitchFamily="34" charset="0"/>
                <a:cs typeface="Microsoft New Tai Lue" panose="020B0502040204020203" pitchFamily="34" charset="0"/>
              </a:rPr>
              <a:t>CL event from a TDE in a pre-existing AGN disk?</a:t>
            </a:r>
          </a:p>
        </p:txBody>
      </p:sp>
      <p:sp>
        <p:nvSpPr>
          <p:cNvPr id="6" name="Oval 5">
            <a:extLst>
              <a:ext uri="{FF2B5EF4-FFF2-40B4-BE49-F238E27FC236}">
                <a16:creationId xmlns:a16="http://schemas.microsoft.com/office/drawing/2014/main" id="{A07E68EA-02B8-E04F-1EC9-6C1C127F3E59}"/>
              </a:ext>
            </a:extLst>
          </p:cNvPr>
          <p:cNvSpPr/>
          <p:nvPr/>
        </p:nvSpPr>
        <p:spPr>
          <a:xfrm>
            <a:off x="8910212" y="3366779"/>
            <a:ext cx="1700414" cy="504320"/>
          </a:xfrm>
          <a:prstGeom prst="ellipse">
            <a:avLst/>
          </a:prstGeom>
          <a:noFill/>
          <a:ln w="28575">
            <a:solidFill>
              <a:srgbClr val="91172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04C57330-A982-9CAE-2131-920C05C529F5}"/>
              </a:ext>
            </a:extLst>
          </p:cNvPr>
          <p:cNvSpPr/>
          <p:nvPr/>
        </p:nvSpPr>
        <p:spPr>
          <a:xfrm>
            <a:off x="6778031" y="4483685"/>
            <a:ext cx="1696452" cy="369535"/>
          </a:xfrm>
          <a:prstGeom prst="ellipse">
            <a:avLst/>
          </a:prstGeom>
          <a:noFill/>
          <a:ln w="28575">
            <a:solidFill>
              <a:srgbClr val="91172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B88BB4BA-B8B0-B392-B596-A7150B741173}"/>
              </a:ext>
            </a:extLst>
          </p:cNvPr>
          <p:cNvSpPr/>
          <p:nvPr/>
        </p:nvSpPr>
        <p:spPr>
          <a:xfrm>
            <a:off x="6778031" y="3108662"/>
            <a:ext cx="1179088" cy="584927"/>
          </a:xfrm>
          <a:prstGeom prst="ellipse">
            <a:avLst/>
          </a:prstGeom>
          <a:noFill/>
          <a:ln w="28575">
            <a:solidFill>
              <a:srgbClr val="91172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97491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1" nodeType="clickEffect">
                                  <p:stCondLst>
                                    <p:cond delay="0"/>
                                  </p:stCondLst>
                                  <p:childTnLst>
                                    <p:set>
                                      <p:cBhvr>
                                        <p:cTn id="20" dur="1" fill="hold">
                                          <p:stCondLst>
                                            <p:cond delay="0"/>
                                          </p:stCondLst>
                                        </p:cTn>
                                        <p:tgtEl>
                                          <p:spTgt spid="6"/>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7"/>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grpId="1" nodeType="clickEffect">
                                  <p:stCondLst>
                                    <p:cond delay="0"/>
                                  </p:stCondLst>
                                  <p:childTnLst>
                                    <p:set>
                                      <p:cBhvr>
                                        <p:cTn id="36" dur="1" fill="hold">
                                          <p:stCondLst>
                                            <p:cond delay="0"/>
                                          </p:stCondLst>
                                        </p:cTn>
                                        <p:tgtEl>
                                          <p:spTgt spid="11"/>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xit" presetSubtype="0" fill="hold" nodeType="clickEffect">
                                  <p:stCondLst>
                                    <p:cond delay="0"/>
                                  </p:stCondLst>
                                  <p:childTnLst>
                                    <p:set>
                                      <p:cBhvr>
                                        <p:cTn id="48" dur="1" fill="hold">
                                          <p:stCondLst>
                                            <p:cond delay="0"/>
                                          </p:stCondLst>
                                        </p:cTn>
                                        <p:tgtEl>
                                          <p:spTgt spid="8"/>
                                        </p:tgtEl>
                                        <p:attrNameLst>
                                          <p:attrName>style.visibility</p:attrName>
                                        </p:attrNameLst>
                                      </p:cBhvr>
                                      <p:to>
                                        <p:strVal val="hidden"/>
                                      </p:to>
                                    </p:set>
                                  </p:childTnLst>
                                </p:cTn>
                              </p:par>
                              <p:par>
                                <p:cTn id="49" presetID="1" presetClass="exit" presetSubtype="0" fill="hold" grpId="1" nodeType="withEffect">
                                  <p:stCondLst>
                                    <p:cond delay="0"/>
                                  </p:stCondLst>
                                  <p:childTnLst>
                                    <p:set>
                                      <p:cBhvr>
                                        <p:cTn id="50" dur="1" fill="hold">
                                          <p:stCondLst>
                                            <p:cond delay="0"/>
                                          </p:stCondLst>
                                        </p:cTn>
                                        <p:tgtEl>
                                          <p:spTgt spid="10"/>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6" grpId="0" animBg="1"/>
      <p:bldP spid="6" grpId="1" animBg="1"/>
      <p:bldP spid="7" grpId="0" animBg="1"/>
      <p:bldP spid="7" grpId="1" animBg="1"/>
      <p:bldP spid="11" grpId="0" animBg="1"/>
      <p:bldP spid="11" grpId="1"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01EA87-40EA-C2B5-9434-323B65C6532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11939770-1C32-6974-E1CA-A514A07BAA31}"/>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76370AD2-D7D5-463D-355D-68234C93A1D2}"/>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29</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sp>
        <p:nvSpPr>
          <p:cNvPr id="9" name="Title 8">
            <a:extLst>
              <a:ext uri="{FF2B5EF4-FFF2-40B4-BE49-F238E27FC236}">
                <a16:creationId xmlns:a16="http://schemas.microsoft.com/office/drawing/2014/main" id="{415772B6-FF1C-2207-8391-F1594A7B45D0}"/>
              </a:ext>
            </a:extLst>
          </p:cNvPr>
          <p:cNvSpPr>
            <a:spLocks noGrp="1"/>
          </p:cNvSpPr>
          <p:nvPr>
            <p:ph type="title"/>
          </p:nvPr>
        </p:nvSpPr>
        <p:spPr>
          <a:xfrm>
            <a:off x="838199" y="0"/>
            <a:ext cx="10515600" cy="1325563"/>
          </a:xfrm>
        </p:spPr>
        <p:txBody>
          <a:bodyPr/>
          <a:lstStyle/>
          <a:p>
            <a:r>
              <a:rPr lang="en-US" dirty="0">
                <a:latin typeface="Microsoft New Tai Lue" panose="020B0502040204020203" pitchFamily="34" charset="0"/>
                <a:cs typeface="Microsoft New Tai Lue" panose="020B0502040204020203" pitchFamily="34" charset="0"/>
              </a:rPr>
              <a:t>Future of CLAGNs with VLBI</a:t>
            </a:r>
          </a:p>
        </p:txBody>
      </p:sp>
      <p:sp>
        <p:nvSpPr>
          <p:cNvPr id="18" name="TextBox 17">
            <a:extLst>
              <a:ext uri="{FF2B5EF4-FFF2-40B4-BE49-F238E27FC236}">
                <a16:creationId xmlns:a16="http://schemas.microsoft.com/office/drawing/2014/main" id="{BEC8994E-BCAD-1987-099F-82C25D36061D}"/>
              </a:ext>
            </a:extLst>
          </p:cNvPr>
          <p:cNvSpPr txBox="1"/>
          <p:nvPr/>
        </p:nvSpPr>
        <p:spPr>
          <a:xfrm>
            <a:off x="2323032" y="1015044"/>
            <a:ext cx="1295402" cy="523220"/>
          </a:xfrm>
          <a:prstGeom prst="rect">
            <a:avLst/>
          </a:prstGeom>
          <a:noFill/>
        </p:spPr>
        <p:txBody>
          <a:bodyPr wrap="square" rtlCol="0">
            <a:spAutoFit/>
          </a:bodyPr>
          <a:lstStyle/>
          <a:p>
            <a:r>
              <a:rPr lang="en-US" sz="2800" dirty="0">
                <a:solidFill>
                  <a:schemeClr val="bg1"/>
                </a:solidFill>
                <a:latin typeface="Microsoft New Tai Lue" panose="020B0502040204020203" pitchFamily="34" charset="0"/>
                <a:cs typeface="Microsoft New Tai Lue" panose="020B0502040204020203" pitchFamily="34" charset="0"/>
              </a:rPr>
              <a:t>Type 1</a:t>
            </a:r>
            <a:endParaRPr lang="en-US" sz="2400" dirty="0">
              <a:solidFill>
                <a:schemeClr val="bg1"/>
              </a:solidFill>
              <a:latin typeface="Microsoft New Tai Lue" panose="020B0502040204020203" pitchFamily="34" charset="0"/>
              <a:cs typeface="Microsoft New Tai Lue" panose="020B0502040204020203" pitchFamily="34" charset="0"/>
            </a:endParaRPr>
          </a:p>
        </p:txBody>
      </p:sp>
      <p:sp>
        <p:nvSpPr>
          <p:cNvPr id="19" name="TextBox 18">
            <a:extLst>
              <a:ext uri="{FF2B5EF4-FFF2-40B4-BE49-F238E27FC236}">
                <a16:creationId xmlns:a16="http://schemas.microsoft.com/office/drawing/2014/main" id="{AA559B96-BBF3-DA45-4169-EC50EF3BB5AA}"/>
              </a:ext>
            </a:extLst>
          </p:cNvPr>
          <p:cNvSpPr txBox="1"/>
          <p:nvPr/>
        </p:nvSpPr>
        <p:spPr>
          <a:xfrm>
            <a:off x="8694791" y="1005872"/>
            <a:ext cx="1295402" cy="523220"/>
          </a:xfrm>
          <a:prstGeom prst="rect">
            <a:avLst/>
          </a:prstGeom>
          <a:noFill/>
        </p:spPr>
        <p:txBody>
          <a:bodyPr wrap="square" rtlCol="0">
            <a:spAutoFit/>
          </a:bodyPr>
          <a:lstStyle/>
          <a:p>
            <a:r>
              <a:rPr lang="en-US" sz="2800" dirty="0">
                <a:solidFill>
                  <a:schemeClr val="bg1"/>
                </a:solidFill>
                <a:latin typeface="Microsoft New Tai Lue" panose="020B0502040204020203" pitchFamily="34" charset="0"/>
                <a:cs typeface="Microsoft New Tai Lue" panose="020B0502040204020203" pitchFamily="34" charset="0"/>
              </a:rPr>
              <a:t>Type 2</a:t>
            </a:r>
            <a:endParaRPr lang="en-US" sz="2400" dirty="0">
              <a:solidFill>
                <a:schemeClr val="bg1"/>
              </a:solidFill>
              <a:latin typeface="Microsoft New Tai Lue" panose="020B0502040204020203" pitchFamily="34" charset="0"/>
              <a:cs typeface="Microsoft New Tai Lue" panose="020B0502040204020203" pitchFamily="34" charset="0"/>
            </a:endParaRPr>
          </a:p>
        </p:txBody>
      </p:sp>
      <p:sp>
        <p:nvSpPr>
          <p:cNvPr id="6" name="TextBox 5">
            <a:extLst>
              <a:ext uri="{FF2B5EF4-FFF2-40B4-BE49-F238E27FC236}">
                <a16:creationId xmlns:a16="http://schemas.microsoft.com/office/drawing/2014/main" id="{40E47E79-15F0-B126-95C5-E48171004173}"/>
              </a:ext>
            </a:extLst>
          </p:cNvPr>
          <p:cNvSpPr txBox="1"/>
          <p:nvPr/>
        </p:nvSpPr>
        <p:spPr>
          <a:xfrm>
            <a:off x="2635072" y="1093889"/>
            <a:ext cx="1295402" cy="523220"/>
          </a:xfrm>
          <a:prstGeom prst="rect">
            <a:avLst/>
          </a:prstGeom>
          <a:noFill/>
        </p:spPr>
        <p:txBody>
          <a:bodyPr wrap="square" rtlCol="0">
            <a:spAutoFit/>
          </a:bodyPr>
          <a:lstStyle/>
          <a:p>
            <a:r>
              <a:rPr lang="en-US" sz="2800" dirty="0">
                <a:solidFill>
                  <a:schemeClr val="bg1"/>
                </a:solidFill>
                <a:latin typeface="Microsoft New Tai Lue" panose="020B0502040204020203" pitchFamily="34" charset="0"/>
                <a:cs typeface="Microsoft New Tai Lue" panose="020B0502040204020203" pitchFamily="34" charset="0"/>
              </a:rPr>
              <a:t>Type 2</a:t>
            </a:r>
            <a:endParaRPr lang="en-US" sz="2400" dirty="0">
              <a:solidFill>
                <a:schemeClr val="bg1"/>
              </a:solidFill>
              <a:latin typeface="Microsoft New Tai Lue" panose="020B0502040204020203" pitchFamily="34" charset="0"/>
              <a:cs typeface="Microsoft New Tai Lue" panose="020B0502040204020203" pitchFamily="34" charset="0"/>
            </a:endParaRPr>
          </a:p>
        </p:txBody>
      </p:sp>
      <p:sp>
        <p:nvSpPr>
          <p:cNvPr id="15" name="TextBox 14">
            <a:extLst>
              <a:ext uri="{FF2B5EF4-FFF2-40B4-BE49-F238E27FC236}">
                <a16:creationId xmlns:a16="http://schemas.microsoft.com/office/drawing/2014/main" id="{61DF3AA0-4FD9-FD70-D55D-A5453E03D96F}"/>
              </a:ext>
            </a:extLst>
          </p:cNvPr>
          <p:cNvSpPr txBox="1"/>
          <p:nvPr/>
        </p:nvSpPr>
        <p:spPr>
          <a:xfrm>
            <a:off x="838199" y="1093889"/>
            <a:ext cx="5118784" cy="4832092"/>
          </a:xfrm>
          <a:prstGeom prst="rect">
            <a:avLst/>
          </a:prstGeom>
          <a:noFill/>
        </p:spPr>
        <p:txBody>
          <a:bodyPr wrap="square" rtlCol="0">
            <a:spAutoFit/>
          </a:bodyPr>
          <a:lstStyle/>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Astrometric VLBI programs of Mrk 590 and Mrk 1018 to robustly detect/measure core shift, constrain </a:t>
            </a:r>
            <a:r>
              <a:rPr lang="en-US" sz="2800" b="1" i="1" dirty="0">
                <a:latin typeface="Microsoft New Tai Lue" panose="020B0502040204020203" pitchFamily="34" charset="0"/>
                <a:cs typeface="Microsoft New Tai Lue" panose="020B0502040204020203" pitchFamily="34" charset="0"/>
              </a:rPr>
              <a:t>B</a:t>
            </a:r>
          </a:p>
          <a:p>
            <a:pPr marL="285750" indent="-285750">
              <a:buFont typeface="Arial" panose="020B0604020202020204" pitchFamily="34" charset="0"/>
              <a:buChar char="•"/>
            </a:pPr>
            <a:endParaRPr lang="en-US" sz="2800" dirty="0">
              <a:latin typeface="Microsoft New Tai Lue" panose="020B0502040204020203" pitchFamily="34" charset="0"/>
              <a:cs typeface="Microsoft New Tai Lue" panose="020B0502040204020203" pitchFamily="34" charset="0"/>
            </a:endParaRPr>
          </a:p>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Understand the physical mechanisms driving the CLAGN phenomena</a:t>
            </a:r>
          </a:p>
          <a:p>
            <a:pPr marL="285750" indent="-285750">
              <a:buFont typeface="Arial" panose="020B0604020202020204" pitchFamily="34" charset="0"/>
              <a:buChar char="•"/>
            </a:pPr>
            <a:endParaRPr lang="en-US" sz="2800" dirty="0">
              <a:latin typeface="Microsoft New Tai Lue" panose="020B0502040204020203" pitchFamily="34" charset="0"/>
              <a:cs typeface="Microsoft New Tai Lue" panose="020B0502040204020203" pitchFamily="34" charset="0"/>
            </a:endParaRPr>
          </a:p>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Disk-jet connection?</a:t>
            </a:r>
          </a:p>
          <a:p>
            <a:pPr marL="285750" indent="-285750">
              <a:buFont typeface="Arial" panose="020B0604020202020204" pitchFamily="34" charset="0"/>
              <a:buChar char="•"/>
            </a:pPr>
            <a:endParaRPr lang="en-US" sz="2800" dirty="0">
              <a:latin typeface="Microsoft New Tai Lue" panose="020B0502040204020203" pitchFamily="34" charset="0"/>
              <a:cs typeface="Microsoft New Tai Lue" panose="020B0502040204020203" pitchFamily="34" charset="0"/>
            </a:endParaRPr>
          </a:p>
        </p:txBody>
      </p:sp>
      <p:sp>
        <p:nvSpPr>
          <p:cNvPr id="5" name="TextBox 4">
            <a:extLst>
              <a:ext uri="{FF2B5EF4-FFF2-40B4-BE49-F238E27FC236}">
                <a16:creationId xmlns:a16="http://schemas.microsoft.com/office/drawing/2014/main" id="{5AAB51C5-6C71-FAD2-E691-2457B9665235}"/>
              </a:ext>
            </a:extLst>
          </p:cNvPr>
          <p:cNvSpPr txBox="1"/>
          <p:nvPr/>
        </p:nvSpPr>
        <p:spPr>
          <a:xfrm>
            <a:off x="8919962" y="996700"/>
            <a:ext cx="1295402" cy="523220"/>
          </a:xfrm>
          <a:prstGeom prst="rect">
            <a:avLst/>
          </a:prstGeom>
          <a:noFill/>
        </p:spPr>
        <p:txBody>
          <a:bodyPr wrap="square" rtlCol="0">
            <a:spAutoFit/>
          </a:bodyPr>
          <a:lstStyle/>
          <a:p>
            <a:r>
              <a:rPr lang="en-US" sz="2800" dirty="0">
                <a:solidFill>
                  <a:schemeClr val="bg1"/>
                </a:solidFill>
                <a:latin typeface="Microsoft New Tai Lue" panose="020B0502040204020203" pitchFamily="34" charset="0"/>
                <a:cs typeface="Microsoft New Tai Lue" panose="020B0502040204020203" pitchFamily="34" charset="0"/>
              </a:rPr>
              <a:t>Type 2</a:t>
            </a:r>
            <a:endParaRPr lang="en-US" sz="2400" dirty="0">
              <a:solidFill>
                <a:schemeClr val="bg1"/>
              </a:solidFill>
              <a:latin typeface="Microsoft New Tai Lue" panose="020B0502040204020203" pitchFamily="34" charset="0"/>
              <a:cs typeface="Microsoft New Tai Lue" panose="020B0502040204020203" pitchFamily="34" charset="0"/>
            </a:endParaRPr>
          </a:p>
        </p:txBody>
      </p:sp>
      <p:pic>
        <p:nvPicPr>
          <p:cNvPr id="13" name="Picture 12" descr="A graph of a function&#10;&#10;Description automatically generated">
            <a:extLst>
              <a:ext uri="{FF2B5EF4-FFF2-40B4-BE49-F238E27FC236}">
                <a16:creationId xmlns:a16="http://schemas.microsoft.com/office/drawing/2014/main" id="{7F90DADD-4FC2-ACAB-9B1A-D8AB25F846FF}"/>
              </a:ext>
            </a:extLst>
          </p:cNvPr>
          <p:cNvPicPr>
            <a:picLocks noChangeAspect="1"/>
          </p:cNvPicPr>
          <p:nvPr/>
        </p:nvPicPr>
        <p:blipFill>
          <a:blip r:embed="rId3"/>
          <a:stretch>
            <a:fillRect/>
          </a:stretch>
        </p:blipFill>
        <p:spPr>
          <a:xfrm>
            <a:off x="5943814" y="1350925"/>
            <a:ext cx="5907313" cy="4347019"/>
          </a:xfrm>
          <a:prstGeom prst="rect">
            <a:avLst/>
          </a:prstGeom>
        </p:spPr>
      </p:pic>
      <p:sp>
        <p:nvSpPr>
          <p:cNvPr id="10" name="TextBox 9">
            <a:extLst>
              <a:ext uri="{FF2B5EF4-FFF2-40B4-BE49-F238E27FC236}">
                <a16:creationId xmlns:a16="http://schemas.microsoft.com/office/drawing/2014/main" id="{E9A8394E-EE87-9A39-93C4-8DA6329DC896}"/>
              </a:ext>
            </a:extLst>
          </p:cNvPr>
          <p:cNvSpPr txBox="1"/>
          <p:nvPr/>
        </p:nvSpPr>
        <p:spPr>
          <a:xfrm>
            <a:off x="10276327" y="5620702"/>
            <a:ext cx="1574800" cy="307777"/>
          </a:xfrm>
          <a:prstGeom prst="rect">
            <a:avLst/>
          </a:prstGeom>
          <a:noFill/>
        </p:spPr>
        <p:txBody>
          <a:bodyPr wrap="square" rtlCol="0">
            <a:spAutoFit/>
          </a:bodyPr>
          <a:lstStyle/>
          <a:p>
            <a:r>
              <a:rPr lang="en-US" sz="1400" dirty="0">
                <a:latin typeface="Microsoft New Tai Lue" panose="020B0502040204020203" pitchFamily="34" charset="0"/>
                <a:cs typeface="Microsoft New Tai Lue" panose="020B0502040204020203" pitchFamily="34" charset="0"/>
              </a:rPr>
              <a:t>Walsh+ (2023)</a:t>
            </a:r>
          </a:p>
        </p:txBody>
      </p:sp>
      <p:grpSp>
        <p:nvGrpSpPr>
          <p:cNvPr id="12" name="Group 11">
            <a:extLst>
              <a:ext uri="{FF2B5EF4-FFF2-40B4-BE49-F238E27FC236}">
                <a16:creationId xmlns:a16="http://schemas.microsoft.com/office/drawing/2014/main" id="{0689CE85-4A70-9393-F082-DAEDF183EB26}"/>
              </a:ext>
            </a:extLst>
          </p:cNvPr>
          <p:cNvGrpSpPr/>
          <p:nvPr/>
        </p:nvGrpSpPr>
        <p:grpSpPr>
          <a:xfrm>
            <a:off x="6317532" y="996701"/>
            <a:ext cx="5036268" cy="2666213"/>
            <a:chOff x="6364588" y="1276654"/>
            <a:chExt cx="5486539" cy="3053500"/>
          </a:xfrm>
        </p:grpSpPr>
        <p:pic>
          <p:nvPicPr>
            <p:cNvPr id="8" name="Picture 7" descr="A diagram of a diagram of a wave&#10;&#10;Description automatically generated with medium confidence">
              <a:extLst>
                <a:ext uri="{FF2B5EF4-FFF2-40B4-BE49-F238E27FC236}">
                  <a16:creationId xmlns:a16="http://schemas.microsoft.com/office/drawing/2014/main" id="{A9FAE5AD-1690-880B-40A3-EF39785D4626}"/>
                </a:ext>
              </a:extLst>
            </p:cNvPr>
            <p:cNvPicPr>
              <a:picLocks noChangeAspect="1"/>
            </p:cNvPicPr>
            <p:nvPr/>
          </p:nvPicPr>
          <p:blipFill>
            <a:blip r:embed="rId4"/>
            <a:stretch>
              <a:fillRect/>
            </a:stretch>
          </p:blipFill>
          <p:spPr>
            <a:xfrm>
              <a:off x="6364588" y="1276654"/>
              <a:ext cx="5486539" cy="3047415"/>
            </a:xfrm>
            <a:prstGeom prst="rect">
              <a:avLst/>
            </a:prstGeom>
          </p:spPr>
        </p:pic>
        <p:sp>
          <p:nvSpPr>
            <p:cNvPr id="11" name="TextBox 10">
              <a:extLst>
                <a:ext uri="{FF2B5EF4-FFF2-40B4-BE49-F238E27FC236}">
                  <a16:creationId xmlns:a16="http://schemas.microsoft.com/office/drawing/2014/main" id="{0BA25254-E63C-354A-0243-8CDA37CF1B10}"/>
                </a:ext>
              </a:extLst>
            </p:cNvPr>
            <p:cNvSpPr txBox="1"/>
            <p:nvPr/>
          </p:nvSpPr>
          <p:spPr>
            <a:xfrm>
              <a:off x="6391030" y="3977670"/>
              <a:ext cx="1774118" cy="352484"/>
            </a:xfrm>
            <a:prstGeom prst="rect">
              <a:avLst/>
            </a:prstGeom>
            <a:noFill/>
          </p:spPr>
          <p:txBody>
            <a:bodyPr wrap="square" rtlCol="0">
              <a:spAutoFit/>
            </a:bodyPr>
            <a:lstStyle/>
            <a:p>
              <a:r>
                <a:rPr lang="en-US" sz="1400" dirty="0">
                  <a:latin typeface="Microsoft New Tai Lue" panose="020B0502040204020203" pitchFamily="34" charset="0"/>
                  <a:cs typeface="Microsoft New Tai Lue" panose="020B0502040204020203" pitchFamily="34" charset="0"/>
                </a:rPr>
                <a:t>Veronese+ (2024)</a:t>
              </a:r>
            </a:p>
          </p:txBody>
        </p:sp>
      </p:grpSp>
      <p:grpSp>
        <p:nvGrpSpPr>
          <p:cNvPr id="29" name="Group 28">
            <a:extLst>
              <a:ext uri="{FF2B5EF4-FFF2-40B4-BE49-F238E27FC236}">
                <a16:creationId xmlns:a16="http://schemas.microsoft.com/office/drawing/2014/main" id="{444D0A87-D199-D874-EAC8-12AFEBE05BC7}"/>
              </a:ext>
            </a:extLst>
          </p:cNvPr>
          <p:cNvGrpSpPr/>
          <p:nvPr/>
        </p:nvGrpSpPr>
        <p:grpSpPr>
          <a:xfrm>
            <a:off x="6568078" y="3533304"/>
            <a:ext cx="4356291" cy="2963851"/>
            <a:chOff x="6568078" y="3533304"/>
            <a:chExt cx="4356291" cy="2963851"/>
          </a:xfrm>
        </p:grpSpPr>
        <p:grpSp>
          <p:nvGrpSpPr>
            <p:cNvPr id="17" name="Group 16">
              <a:extLst>
                <a:ext uri="{FF2B5EF4-FFF2-40B4-BE49-F238E27FC236}">
                  <a16:creationId xmlns:a16="http://schemas.microsoft.com/office/drawing/2014/main" id="{E0BA5062-6A45-C23D-0437-334A717E1A08}"/>
                </a:ext>
              </a:extLst>
            </p:cNvPr>
            <p:cNvGrpSpPr/>
            <p:nvPr/>
          </p:nvGrpSpPr>
          <p:grpSpPr>
            <a:xfrm>
              <a:off x="6734296" y="3533304"/>
              <a:ext cx="4190073" cy="2827311"/>
              <a:chOff x="73152" y="1085088"/>
              <a:chExt cx="5798237" cy="3633217"/>
            </a:xfrm>
          </p:grpSpPr>
          <p:pic>
            <p:nvPicPr>
              <p:cNvPr id="20" name="Picture 19" descr="A diagram of a flow of water&#10;&#10;AI-generated content may be incorrect.">
                <a:extLst>
                  <a:ext uri="{FF2B5EF4-FFF2-40B4-BE49-F238E27FC236}">
                    <a16:creationId xmlns:a16="http://schemas.microsoft.com/office/drawing/2014/main" id="{660454AC-5BC9-46D5-50E7-E7C1DEF1E76F}"/>
                  </a:ext>
                </a:extLst>
              </p:cNvPr>
              <p:cNvPicPr>
                <a:picLocks noChangeAspect="1"/>
              </p:cNvPicPr>
              <p:nvPr/>
            </p:nvPicPr>
            <p:blipFill>
              <a:blip r:embed="rId5"/>
              <a:srcRect b="86311"/>
              <a:stretch>
                <a:fillRect/>
              </a:stretch>
            </p:blipFill>
            <p:spPr>
              <a:xfrm>
                <a:off x="73152" y="1670304"/>
                <a:ext cx="2899119" cy="938784"/>
              </a:xfrm>
              <a:prstGeom prst="rect">
                <a:avLst/>
              </a:prstGeom>
            </p:spPr>
          </p:pic>
          <p:pic>
            <p:nvPicPr>
              <p:cNvPr id="21" name="Picture 20" descr="A diagram of a flow of water&#10;&#10;AI-generated content may be incorrect.">
                <a:extLst>
                  <a:ext uri="{FF2B5EF4-FFF2-40B4-BE49-F238E27FC236}">
                    <a16:creationId xmlns:a16="http://schemas.microsoft.com/office/drawing/2014/main" id="{D2F31BAE-CE52-BCB6-CE66-9FC4A5422905}"/>
                  </a:ext>
                </a:extLst>
              </p:cNvPr>
              <p:cNvPicPr>
                <a:picLocks noChangeAspect="1"/>
              </p:cNvPicPr>
              <p:nvPr/>
            </p:nvPicPr>
            <p:blipFill>
              <a:blip r:embed="rId5"/>
              <a:srcRect t="15778" b="55244"/>
              <a:stretch>
                <a:fillRect/>
              </a:stretch>
            </p:blipFill>
            <p:spPr>
              <a:xfrm>
                <a:off x="2972270" y="1085088"/>
                <a:ext cx="2899119" cy="1987296"/>
              </a:xfrm>
              <a:prstGeom prst="rect">
                <a:avLst/>
              </a:prstGeom>
            </p:spPr>
          </p:pic>
          <p:pic>
            <p:nvPicPr>
              <p:cNvPr id="22" name="Picture 21" descr="A diagram of a flow of water&#10;&#10;AI-generated content may be incorrect.">
                <a:extLst>
                  <a:ext uri="{FF2B5EF4-FFF2-40B4-BE49-F238E27FC236}">
                    <a16:creationId xmlns:a16="http://schemas.microsoft.com/office/drawing/2014/main" id="{442DFB1A-C536-E9CB-3829-63A6B98375DB}"/>
                  </a:ext>
                </a:extLst>
              </p:cNvPr>
              <p:cNvPicPr>
                <a:picLocks noChangeAspect="1"/>
              </p:cNvPicPr>
              <p:nvPr/>
            </p:nvPicPr>
            <p:blipFill>
              <a:blip r:embed="rId5"/>
              <a:srcRect t="45689" b="25333"/>
              <a:stretch>
                <a:fillRect/>
              </a:stretch>
            </p:blipFill>
            <p:spPr>
              <a:xfrm>
                <a:off x="73152" y="2731009"/>
                <a:ext cx="2899119" cy="1987296"/>
              </a:xfrm>
              <a:prstGeom prst="rect">
                <a:avLst/>
              </a:prstGeom>
            </p:spPr>
          </p:pic>
          <p:pic>
            <p:nvPicPr>
              <p:cNvPr id="23" name="Picture 22" descr="A diagram of a flow of water&#10;&#10;AI-generated content may be incorrect.">
                <a:extLst>
                  <a:ext uri="{FF2B5EF4-FFF2-40B4-BE49-F238E27FC236}">
                    <a16:creationId xmlns:a16="http://schemas.microsoft.com/office/drawing/2014/main" id="{1B59FA4B-0114-C89C-7D30-657CF6B4957E}"/>
                  </a:ext>
                </a:extLst>
              </p:cNvPr>
              <p:cNvPicPr>
                <a:picLocks noChangeAspect="1"/>
              </p:cNvPicPr>
              <p:nvPr/>
            </p:nvPicPr>
            <p:blipFill>
              <a:blip r:embed="rId5"/>
              <a:srcRect t="74667"/>
              <a:stretch>
                <a:fillRect/>
              </a:stretch>
            </p:blipFill>
            <p:spPr>
              <a:xfrm>
                <a:off x="2972270" y="2980945"/>
                <a:ext cx="2899119" cy="1737360"/>
              </a:xfrm>
              <a:prstGeom prst="rect">
                <a:avLst/>
              </a:prstGeom>
            </p:spPr>
          </p:pic>
          <p:sp>
            <p:nvSpPr>
              <p:cNvPr id="24" name="TextBox 23">
                <a:extLst>
                  <a:ext uri="{FF2B5EF4-FFF2-40B4-BE49-F238E27FC236}">
                    <a16:creationId xmlns:a16="http://schemas.microsoft.com/office/drawing/2014/main" id="{8D6B4AB6-0CAC-9ECB-6D4D-CFBEC89A0C1B}"/>
                  </a:ext>
                </a:extLst>
              </p:cNvPr>
              <p:cNvSpPr txBox="1"/>
              <p:nvPr/>
            </p:nvSpPr>
            <p:spPr>
              <a:xfrm>
                <a:off x="324776" y="1516417"/>
                <a:ext cx="635686" cy="395507"/>
              </a:xfrm>
              <a:prstGeom prst="rect">
                <a:avLst/>
              </a:prstGeom>
              <a:noFill/>
            </p:spPr>
            <p:txBody>
              <a:bodyPr wrap="square" rtlCol="0">
                <a:spAutoFit/>
              </a:bodyPr>
              <a:lstStyle/>
              <a:p>
                <a:r>
                  <a:rPr lang="en-US" sz="1400" b="1" dirty="0">
                    <a:latin typeface="Helvetica Neue Condensed" panose="02000503000000020004" pitchFamily="2" charset="0"/>
                    <a:ea typeface="Helvetica Neue Condensed" panose="02000503000000020004" pitchFamily="2" charset="0"/>
                    <a:cs typeface="Helvetica Neue Condensed" panose="02000503000000020004" pitchFamily="2" charset="0"/>
                  </a:rPr>
                  <a:t>(a)</a:t>
                </a:r>
              </a:p>
            </p:txBody>
          </p:sp>
          <p:sp>
            <p:nvSpPr>
              <p:cNvPr id="25" name="TextBox 24">
                <a:extLst>
                  <a:ext uri="{FF2B5EF4-FFF2-40B4-BE49-F238E27FC236}">
                    <a16:creationId xmlns:a16="http://schemas.microsoft.com/office/drawing/2014/main" id="{99C40C93-B984-D85F-63EF-8887F8991DEE}"/>
                  </a:ext>
                </a:extLst>
              </p:cNvPr>
              <p:cNvSpPr txBox="1"/>
              <p:nvPr/>
            </p:nvSpPr>
            <p:spPr>
              <a:xfrm>
                <a:off x="324773" y="3416880"/>
                <a:ext cx="653904" cy="395507"/>
              </a:xfrm>
              <a:prstGeom prst="rect">
                <a:avLst/>
              </a:prstGeom>
              <a:noFill/>
            </p:spPr>
            <p:txBody>
              <a:bodyPr wrap="square" rtlCol="0">
                <a:spAutoFit/>
              </a:bodyPr>
              <a:lstStyle/>
              <a:p>
                <a:r>
                  <a:rPr lang="en-US" sz="1400" b="1" dirty="0">
                    <a:latin typeface="Helvetica Neue Condensed" panose="02000503000000020004" pitchFamily="2" charset="0"/>
                    <a:ea typeface="Helvetica Neue Condensed" panose="02000503000000020004" pitchFamily="2" charset="0"/>
                    <a:cs typeface="Helvetica Neue Condensed" panose="02000503000000020004" pitchFamily="2" charset="0"/>
                  </a:rPr>
                  <a:t>(c)</a:t>
                </a:r>
              </a:p>
            </p:txBody>
          </p:sp>
          <p:sp>
            <p:nvSpPr>
              <p:cNvPr id="26" name="TextBox 25">
                <a:extLst>
                  <a:ext uri="{FF2B5EF4-FFF2-40B4-BE49-F238E27FC236}">
                    <a16:creationId xmlns:a16="http://schemas.microsoft.com/office/drawing/2014/main" id="{EE7DAE14-E811-0C1B-3E54-07AEBD7EB284}"/>
                  </a:ext>
                </a:extLst>
              </p:cNvPr>
              <p:cNvSpPr txBox="1"/>
              <p:nvPr/>
            </p:nvSpPr>
            <p:spPr>
              <a:xfrm>
                <a:off x="3223894" y="1514927"/>
                <a:ext cx="522633" cy="395507"/>
              </a:xfrm>
              <a:prstGeom prst="rect">
                <a:avLst/>
              </a:prstGeom>
              <a:noFill/>
            </p:spPr>
            <p:txBody>
              <a:bodyPr wrap="square" rtlCol="0">
                <a:spAutoFit/>
              </a:bodyPr>
              <a:lstStyle/>
              <a:p>
                <a:r>
                  <a:rPr lang="en-US" sz="1400" b="1" dirty="0">
                    <a:latin typeface="Helvetica Neue Condensed" panose="02000503000000020004" pitchFamily="2" charset="0"/>
                    <a:ea typeface="Helvetica Neue Condensed" panose="02000503000000020004" pitchFamily="2" charset="0"/>
                    <a:cs typeface="Helvetica Neue Condensed" panose="02000503000000020004" pitchFamily="2" charset="0"/>
                  </a:rPr>
                  <a:t>(b)</a:t>
                </a:r>
              </a:p>
            </p:txBody>
          </p:sp>
          <p:sp>
            <p:nvSpPr>
              <p:cNvPr id="27" name="TextBox 26">
                <a:extLst>
                  <a:ext uri="{FF2B5EF4-FFF2-40B4-BE49-F238E27FC236}">
                    <a16:creationId xmlns:a16="http://schemas.microsoft.com/office/drawing/2014/main" id="{81D4F2EF-B3C3-254D-55C6-0CC21435B35B}"/>
                  </a:ext>
                </a:extLst>
              </p:cNvPr>
              <p:cNvSpPr txBox="1"/>
              <p:nvPr/>
            </p:nvSpPr>
            <p:spPr>
              <a:xfrm>
                <a:off x="3223894" y="3410781"/>
                <a:ext cx="832789" cy="395507"/>
              </a:xfrm>
              <a:prstGeom prst="rect">
                <a:avLst/>
              </a:prstGeom>
              <a:noFill/>
            </p:spPr>
            <p:txBody>
              <a:bodyPr wrap="square" rtlCol="0">
                <a:spAutoFit/>
              </a:bodyPr>
              <a:lstStyle/>
              <a:p>
                <a:r>
                  <a:rPr lang="en-US" sz="1400" b="1" dirty="0">
                    <a:latin typeface="Helvetica Neue Condensed" panose="02000503000000020004" pitchFamily="2" charset="0"/>
                    <a:ea typeface="Helvetica Neue Condensed" panose="02000503000000020004" pitchFamily="2" charset="0"/>
                    <a:cs typeface="Helvetica Neue Condensed" panose="02000503000000020004" pitchFamily="2" charset="0"/>
                  </a:rPr>
                  <a:t>(d)</a:t>
                </a:r>
              </a:p>
            </p:txBody>
          </p:sp>
        </p:grpSp>
        <p:sp>
          <p:nvSpPr>
            <p:cNvPr id="28" name="TextBox 27">
              <a:extLst>
                <a:ext uri="{FF2B5EF4-FFF2-40B4-BE49-F238E27FC236}">
                  <a16:creationId xmlns:a16="http://schemas.microsoft.com/office/drawing/2014/main" id="{5AE4F2C4-E29B-FB47-E1CC-11F9EBEF5006}"/>
                </a:ext>
              </a:extLst>
            </p:cNvPr>
            <p:cNvSpPr txBox="1"/>
            <p:nvPr/>
          </p:nvSpPr>
          <p:spPr>
            <a:xfrm>
              <a:off x="6568078" y="6189378"/>
              <a:ext cx="2351884" cy="307777"/>
            </a:xfrm>
            <a:prstGeom prst="rect">
              <a:avLst/>
            </a:prstGeom>
            <a:noFill/>
          </p:spPr>
          <p:txBody>
            <a:bodyPr wrap="square" rtlCol="0">
              <a:spAutoFit/>
            </a:bodyPr>
            <a:lstStyle/>
            <a:p>
              <a:r>
                <a:rPr lang="en-US" sz="1400" dirty="0">
                  <a:latin typeface="Microsoft New Tai Lue" panose="020B0502040204020203" pitchFamily="34" charset="0"/>
                  <a:cs typeface="Microsoft New Tai Lue" panose="020B0502040204020203" pitchFamily="34" charset="0"/>
                </a:rPr>
                <a:t>Adapted from Cao+ (2023)</a:t>
              </a:r>
            </a:p>
          </p:txBody>
        </p:sp>
      </p:grpSp>
    </p:spTree>
    <p:extLst>
      <p:ext uri="{BB962C8B-B14F-4D97-AF65-F5344CB8AC3E}">
        <p14:creationId xmlns:p14="http://schemas.microsoft.com/office/powerpoint/2010/main" val="547968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nodeType="clickEffect">
                                  <p:stCondLst>
                                    <p:cond delay="0"/>
                                  </p:stCondLst>
                                  <p:childTnLst>
                                    <p:set>
                                      <p:cBhvr>
                                        <p:cTn id="20" dur="1" fill="hold">
                                          <p:stCondLst>
                                            <p:cond delay="0"/>
                                          </p:stCondLst>
                                        </p:cTn>
                                        <p:tgtEl>
                                          <p:spTgt spid="13"/>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10"/>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EB3C3C-E034-E8B2-3818-EB27159DE7CF}"/>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8ABD0AC1-EA6B-0D4E-C72E-E4B7F5C646F4}"/>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30A33D82-F683-8DB0-1137-2939C161F3CD}"/>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3</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sp>
        <p:nvSpPr>
          <p:cNvPr id="9" name="Title 8">
            <a:extLst>
              <a:ext uri="{FF2B5EF4-FFF2-40B4-BE49-F238E27FC236}">
                <a16:creationId xmlns:a16="http://schemas.microsoft.com/office/drawing/2014/main" id="{B27B799B-AA6D-9C67-27D0-7C638A98EE6E}"/>
              </a:ext>
            </a:extLst>
          </p:cNvPr>
          <p:cNvSpPr>
            <a:spLocks noGrp="1"/>
          </p:cNvSpPr>
          <p:nvPr>
            <p:ph type="title"/>
          </p:nvPr>
        </p:nvSpPr>
        <p:spPr>
          <a:xfrm>
            <a:off x="838199" y="0"/>
            <a:ext cx="10515600" cy="1325563"/>
          </a:xfrm>
        </p:spPr>
        <p:txBody>
          <a:bodyPr/>
          <a:lstStyle/>
          <a:p>
            <a:r>
              <a:rPr lang="en-US" dirty="0">
                <a:latin typeface="Microsoft New Tai Lue" panose="020B0502040204020203" pitchFamily="34" charset="0"/>
                <a:cs typeface="Microsoft New Tai Lue" panose="020B0502040204020203" pitchFamily="34" charset="0"/>
              </a:rPr>
              <a:t>1ES 1927+654: Emerging Jet? </a:t>
            </a:r>
          </a:p>
        </p:txBody>
      </p:sp>
      <p:pic>
        <p:nvPicPr>
          <p:cNvPr id="4" name="Picture 3" descr="A graph of a graph of a graph&#10;&#10;Description automatically generated with medium confidence">
            <a:extLst>
              <a:ext uri="{FF2B5EF4-FFF2-40B4-BE49-F238E27FC236}">
                <a16:creationId xmlns:a16="http://schemas.microsoft.com/office/drawing/2014/main" id="{F3B2B7BC-E896-77F0-2E91-415315DE5F96}"/>
              </a:ext>
            </a:extLst>
          </p:cNvPr>
          <p:cNvPicPr>
            <a:picLocks noChangeAspect="1"/>
          </p:cNvPicPr>
          <p:nvPr/>
        </p:nvPicPr>
        <p:blipFill>
          <a:blip r:embed="rId3"/>
          <a:srcRect t="1205"/>
          <a:stretch>
            <a:fillRect/>
          </a:stretch>
        </p:blipFill>
        <p:spPr>
          <a:xfrm>
            <a:off x="5434582" y="1064760"/>
            <a:ext cx="6757417" cy="4436633"/>
          </a:xfrm>
          <a:prstGeom prst="rect">
            <a:avLst/>
          </a:prstGeom>
        </p:spPr>
      </p:pic>
      <p:sp>
        <p:nvSpPr>
          <p:cNvPr id="5" name="TextBox 4">
            <a:extLst>
              <a:ext uri="{FF2B5EF4-FFF2-40B4-BE49-F238E27FC236}">
                <a16:creationId xmlns:a16="http://schemas.microsoft.com/office/drawing/2014/main" id="{8010FC34-A0F5-32DF-2C9C-AE5E95FD59EC}"/>
              </a:ext>
            </a:extLst>
          </p:cNvPr>
          <p:cNvSpPr txBox="1"/>
          <p:nvPr/>
        </p:nvSpPr>
        <p:spPr>
          <a:xfrm>
            <a:off x="10225087" y="5535986"/>
            <a:ext cx="1641954" cy="307777"/>
          </a:xfrm>
          <a:prstGeom prst="rect">
            <a:avLst/>
          </a:prstGeom>
          <a:noFill/>
        </p:spPr>
        <p:txBody>
          <a:bodyPr wrap="square" rtlCol="0">
            <a:spAutoFit/>
          </a:bodyPr>
          <a:lstStyle/>
          <a:p>
            <a:r>
              <a:rPr lang="en-US" sz="1400" dirty="0">
                <a:latin typeface="Microsoft New Tai Lue" panose="020B0502040204020203" pitchFamily="34" charset="0"/>
                <a:ea typeface="Helvetica Neue" panose="02000503000000020004" pitchFamily="2" charset="0"/>
                <a:cs typeface="Microsoft New Tai Lue" panose="020B0502040204020203" pitchFamily="34" charset="0"/>
              </a:rPr>
              <a:t>Meyer+ (2025)</a:t>
            </a:r>
          </a:p>
        </p:txBody>
      </p:sp>
      <p:pic>
        <p:nvPicPr>
          <p:cNvPr id="6" name="Picture 5" descr="A screenshot of a computer generated image&#10;&#10;Description automatically generated">
            <a:extLst>
              <a:ext uri="{FF2B5EF4-FFF2-40B4-BE49-F238E27FC236}">
                <a16:creationId xmlns:a16="http://schemas.microsoft.com/office/drawing/2014/main" id="{BF01B72E-FBC8-C801-3B38-026B0BFD9562}"/>
              </a:ext>
            </a:extLst>
          </p:cNvPr>
          <p:cNvPicPr>
            <a:picLocks noChangeAspect="1"/>
          </p:cNvPicPr>
          <p:nvPr/>
        </p:nvPicPr>
        <p:blipFill>
          <a:blip r:embed="rId4"/>
          <a:stretch>
            <a:fillRect/>
          </a:stretch>
        </p:blipFill>
        <p:spPr>
          <a:xfrm>
            <a:off x="6997709" y="1356607"/>
            <a:ext cx="5106368" cy="3796448"/>
          </a:xfrm>
          <a:prstGeom prst="rect">
            <a:avLst/>
          </a:prstGeom>
        </p:spPr>
      </p:pic>
      <p:sp>
        <p:nvSpPr>
          <p:cNvPr id="8" name="TextBox 7">
            <a:extLst>
              <a:ext uri="{FF2B5EF4-FFF2-40B4-BE49-F238E27FC236}">
                <a16:creationId xmlns:a16="http://schemas.microsoft.com/office/drawing/2014/main" id="{68331A6A-D613-DEA6-0434-FC96848DFBC2}"/>
              </a:ext>
            </a:extLst>
          </p:cNvPr>
          <p:cNvSpPr txBox="1"/>
          <p:nvPr/>
        </p:nvSpPr>
        <p:spPr>
          <a:xfrm>
            <a:off x="838199" y="1237990"/>
            <a:ext cx="4467579" cy="4832092"/>
          </a:xfrm>
          <a:prstGeom prst="rect">
            <a:avLst/>
          </a:prstGeom>
          <a:noFill/>
        </p:spPr>
        <p:txBody>
          <a:bodyPr wrap="square" rtlCol="0">
            <a:spAutoFit/>
          </a:bodyPr>
          <a:lstStyle/>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VLBA monitoring: significant, late-time brightening of the radio core</a:t>
            </a:r>
          </a:p>
          <a:p>
            <a:pPr marL="285750" indent="-285750">
              <a:buFont typeface="Arial" panose="020B0604020202020204" pitchFamily="34" charset="0"/>
              <a:buChar char="•"/>
            </a:pPr>
            <a:endParaRPr lang="en-US" sz="2800" dirty="0">
              <a:latin typeface="Microsoft New Tai Lue" panose="020B0502040204020203" pitchFamily="34" charset="0"/>
              <a:cs typeface="Microsoft New Tai Lue" panose="020B0502040204020203" pitchFamily="34" charset="0"/>
            </a:endParaRPr>
          </a:p>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Correlated jet launching?</a:t>
            </a:r>
          </a:p>
          <a:p>
            <a:pPr marL="285750" indent="-285750">
              <a:buFont typeface="Arial" panose="020B0604020202020204" pitchFamily="34" charset="0"/>
              <a:buChar char="•"/>
            </a:pPr>
            <a:endParaRPr lang="en-US" sz="2800" dirty="0">
              <a:latin typeface="Microsoft New Tai Lue" panose="020B0502040204020203" pitchFamily="34" charset="0"/>
              <a:cs typeface="Microsoft New Tai Lue" panose="020B0502040204020203" pitchFamily="34" charset="0"/>
            </a:endParaRPr>
          </a:p>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Suggests a dynamic magnetic field (topology and/or amplitude) close to the SMBH</a:t>
            </a:r>
            <a:endParaRPr lang="en-US" sz="2400" dirty="0">
              <a:latin typeface="Microsoft New Tai Lue" panose="020B0502040204020203" pitchFamily="34" charset="0"/>
              <a:cs typeface="Microsoft New Tai Lue" panose="020B0502040204020203" pitchFamily="34" charset="0"/>
            </a:endParaRPr>
          </a:p>
        </p:txBody>
      </p:sp>
      <p:pic>
        <p:nvPicPr>
          <p:cNvPr id="10" name="Picture 9">
            <a:extLst>
              <a:ext uri="{FF2B5EF4-FFF2-40B4-BE49-F238E27FC236}">
                <a16:creationId xmlns:a16="http://schemas.microsoft.com/office/drawing/2014/main" id="{D3E10FC0-4927-16FE-8EF5-85497C8FDFAA}"/>
              </a:ext>
            </a:extLst>
          </p:cNvPr>
          <p:cNvPicPr>
            <a:picLocks noChangeAspect="1"/>
          </p:cNvPicPr>
          <p:nvPr/>
        </p:nvPicPr>
        <p:blipFill>
          <a:blip r:embed="rId5"/>
          <a:stretch>
            <a:fillRect/>
          </a:stretch>
        </p:blipFill>
        <p:spPr>
          <a:xfrm>
            <a:off x="5373751" y="1349948"/>
            <a:ext cx="6818248" cy="3807693"/>
          </a:xfrm>
          <a:prstGeom prst="rect">
            <a:avLst/>
          </a:prstGeom>
        </p:spPr>
      </p:pic>
    </p:spTree>
    <p:extLst>
      <p:ext uri="{BB962C8B-B14F-4D97-AF65-F5344CB8AC3E}">
        <p14:creationId xmlns:p14="http://schemas.microsoft.com/office/powerpoint/2010/main" val="4133134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4"/>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10"/>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3DCBD9-5DBF-37FB-2BE3-319F283C2390}"/>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88367879-E11F-9444-0106-D220CBD9EDC5}"/>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49B26A38-DF37-EB08-2993-C2A71F0E3612}"/>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4</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sp>
        <p:nvSpPr>
          <p:cNvPr id="9" name="Title 8">
            <a:extLst>
              <a:ext uri="{FF2B5EF4-FFF2-40B4-BE49-F238E27FC236}">
                <a16:creationId xmlns:a16="http://schemas.microsoft.com/office/drawing/2014/main" id="{D306C824-B518-20F1-BDF6-222681F9582D}"/>
              </a:ext>
            </a:extLst>
          </p:cNvPr>
          <p:cNvSpPr>
            <a:spLocks noGrp="1"/>
          </p:cNvSpPr>
          <p:nvPr>
            <p:ph type="title"/>
          </p:nvPr>
        </p:nvSpPr>
        <p:spPr>
          <a:xfrm>
            <a:off x="838199" y="0"/>
            <a:ext cx="10515600" cy="1325563"/>
          </a:xfrm>
        </p:spPr>
        <p:txBody>
          <a:bodyPr/>
          <a:lstStyle/>
          <a:p>
            <a:r>
              <a:rPr lang="en-US" dirty="0">
                <a:latin typeface="Microsoft New Tai Lue" panose="020B0502040204020203" pitchFamily="34" charset="0"/>
                <a:cs typeface="Microsoft New Tai Lue" panose="020B0502040204020203" pitchFamily="34" charset="0"/>
              </a:rPr>
              <a:t>Mrk 1018: Optical/UV/X-ray Variability</a:t>
            </a:r>
          </a:p>
        </p:txBody>
      </p:sp>
      <p:sp>
        <p:nvSpPr>
          <p:cNvPr id="14" name="TextBox 13">
            <a:extLst>
              <a:ext uri="{FF2B5EF4-FFF2-40B4-BE49-F238E27FC236}">
                <a16:creationId xmlns:a16="http://schemas.microsoft.com/office/drawing/2014/main" id="{664B2757-9468-14D7-4ADD-519BB48FEC93}"/>
              </a:ext>
            </a:extLst>
          </p:cNvPr>
          <p:cNvSpPr txBox="1"/>
          <p:nvPr/>
        </p:nvSpPr>
        <p:spPr>
          <a:xfrm>
            <a:off x="838199" y="1325563"/>
            <a:ext cx="4565074" cy="4278094"/>
          </a:xfrm>
          <a:prstGeom prst="rect">
            <a:avLst/>
          </a:prstGeom>
          <a:noFill/>
        </p:spPr>
        <p:txBody>
          <a:bodyPr wrap="square" rtlCol="0">
            <a:spAutoFit/>
          </a:bodyPr>
          <a:lstStyle/>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Transitioned from Type 1.9 to Type 1 to Type 2 over ~30 years</a:t>
            </a:r>
          </a:p>
          <a:p>
            <a:pPr marL="285750" indent="-285750">
              <a:buFont typeface="Arial" panose="020B0604020202020204" pitchFamily="34" charset="0"/>
              <a:buChar char="•"/>
            </a:pPr>
            <a:endParaRPr lang="en-US" sz="2800" dirty="0">
              <a:latin typeface="Microsoft New Tai Lue" panose="020B0502040204020203" pitchFamily="34" charset="0"/>
              <a:cs typeface="Microsoft New Tai Lue" panose="020B0502040204020203" pitchFamily="34" charset="0"/>
            </a:endParaRPr>
          </a:p>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Warm comptonization component cooled during Type 2 transition</a:t>
            </a:r>
          </a:p>
          <a:p>
            <a:pPr marL="742950" lvl="1" indent="-285750">
              <a:buFont typeface="Arial" panose="020B0604020202020204" pitchFamily="34" charset="0"/>
              <a:buChar char="•"/>
            </a:pPr>
            <a:r>
              <a:rPr lang="en-US" sz="2400" dirty="0">
                <a:latin typeface="Microsoft New Tai Lue" panose="020B0502040204020203" pitchFamily="34" charset="0"/>
                <a:cs typeface="Microsoft New Tai Lue" panose="020B0502040204020203" pitchFamily="34" charset="0"/>
              </a:rPr>
              <a:t>... dynamic magnetic fields?</a:t>
            </a:r>
          </a:p>
          <a:p>
            <a:pPr marL="285750" indent="-285750">
              <a:buFont typeface="Arial" panose="020B0604020202020204" pitchFamily="34" charset="0"/>
              <a:buChar char="•"/>
            </a:pPr>
            <a:endParaRPr lang="en-US" sz="2800" dirty="0">
              <a:latin typeface="Microsoft New Tai Lue" panose="020B0502040204020203" pitchFamily="34" charset="0"/>
              <a:cs typeface="Microsoft New Tai Lue" panose="020B0502040204020203" pitchFamily="34" charset="0"/>
            </a:endParaRPr>
          </a:p>
        </p:txBody>
      </p:sp>
      <p:pic>
        <p:nvPicPr>
          <p:cNvPr id="5" name="Picture 4" descr="A graph of a number of different types of data&#10;&#10;Description automatically generated with medium confidence">
            <a:extLst>
              <a:ext uri="{FF2B5EF4-FFF2-40B4-BE49-F238E27FC236}">
                <a16:creationId xmlns:a16="http://schemas.microsoft.com/office/drawing/2014/main" id="{8DAE07A9-1838-21A0-20C3-299679A98180}"/>
              </a:ext>
            </a:extLst>
          </p:cNvPr>
          <p:cNvPicPr>
            <a:picLocks noChangeAspect="1"/>
          </p:cNvPicPr>
          <p:nvPr/>
        </p:nvPicPr>
        <p:blipFill rotWithShape="1">
          <a:blip r:embed="rId3"/>
          <a:srcRect r="5594"/>
          <a:stretch/>
        </p:blipFill>
        <p:spPr>
          <a:xfrm>
            <a:off x="5593719" y="1070521"/>
            <a:ext cx="6510358" cy="4716958"/>
          </a:xfrm>
          <a:prstGeom prst="rect">
            <a:avLst/>
          </a:prstGeom>
        </p:spPr>
      </p:pic>
      <p:sp>
        <p:nvSpPr>
          <p:cNvPr id="7" name="TextBox 6">
            <a:extLst>
              <a:ext uri="{FF2B5EF4-FFF2-40B4-BE49-F238E27FC236}">
                <a16:creationId xmlns:a16="http://schemas.microsoft.com/office/drawing/2014/main" id="{5B8201C1-A1A2-1326-E646-D9290BBD291A}"/>
              </a:ext>
            </a:extLst>
          </p:cNvPr>
          <p:cNvSpPr txBox="1"/>
          <p:nvPr/>
        </p:nvSpPr>
        <p:spPr>
          <a:xfrm>
            <a:off x="10158793" y="5572879"/>
            <a:ext cx="2281838" cy="307777"/>
          </a:xfrm>
          <a:prstGeom prst="rect">
            <a:avLst/>
          </a:prstGeom>
          <a:noFill/>
        </p:spPr>
        <p:txBody>
          <a:bodyPr wrap="square" rtlCol="0">
            <a:spAutoFit/>
          </a:bodyPr>
          <a:lstStyle/>
          <a:p>
            <a:r>
              <a:rPr lang="en-US" sz="1400" dirty="0">
                <a:latin typeface="Microsoft New Tai Lue" panose="020B0502040204020203" pitchFamily="34" charset="0"/>
                <a:ea typeface="Helvetica Neue" panose="02000503000000020004" pitchFamily="2" charset="0"/>
                <a:cs typeface="Microsoft New Tai Lue" panose="020B0502040204020203" pitchFamily="34" charset="0"/>
              </a:rPr>
              <a:t>McElroy+ (2016)</a:t>
            </a:r>
          </a:p>
        </p:txBody>
      </p:sp>
      <p:grpSp>
        <p:nvGrpSpPr>
          <p:cNvPr id="12" name="Group 11">
            <a:extLst>
              <a:ext uri="{FF2B5EF4-FFF2-40B4-BE49-F238E27FC236}">
                <a16:creationId xmlns:a16="http://schemas.microsoft.com/office/drawing/2014/main" id="{E6E53549-1F97-0E9D-F484-4F7B3C3F8370}"/>
              </a:ext>
            </a:extLst>
          </p:cNvPr>
          <p:cNvGrpSpPr/>
          <p:nvPr/>
        </p:nvGrpSpPr>
        <p:grpSpPr>
          <a:xfrm>
            <a:off x="6292516" y="1862840"/>
            <a:ext cx="5394288" cy="3132320"/>
            <a:chOff x="87923" y="3315720"/>
            <a:chExt cx="4177100" cy="2216717"/>
          </a:xfrm>
        </p:grpSpPr>
        <p:pic>
          <p:nvPicPr>
            <p:cNvPr id="10" name="Picture 9" descr="A graph showing a bright star&#10;&#10;AI-generated content may be incorrect.">
              <a:extLst>
                <a:ext uri="{FF2B5EF4-FFF2-40B4-BE49-F238E27FC236}">
                  <a16:creationId xmlns:a16="http://schemas.microsoft.com/office/drawing/2014/main" id="{15A4B3E2-3244-B65D-BFD9-DB4E5EF08939}"/>
                </a:ext>
              </a:extLst>
            </p:cNvPr>
            <p:cNvPicPr>
              <a:picLocks noChangeAspect="1"/>
            </p:cNvPicPr>
            <p:nvPr/>
          </p:nvPicPr>
          <p:blipFill>
            <a:blip r:embed="rId4"/>
            <a:srcRect r="48194"/>
            <a:stretch>
              <a:fillRect/>
            </a:stretch>
          </p:blipFill>
          <p:spPr>
            <a:xfrm>
              <a:off x="87923" y="3315720"/>
              <a:ext cx="4026568" cy="2216717"/>
            </a:xfrm>
            <a:prstGeom prst="rect">
              <a:avLst/>
            </a:prstGeom>
          </p:spPr>
        </p:pic>
        <p:sp>
          <p:nvSpPr>
            <p:cNvPr id="11" name="TextBox 10">
              <a:extLst>
                <a:ext uri="{FF2B5EF4-FFF2-40B4-BE49-F238E27FC236}">
                  <a16:creationId xmlns:a16="http://schemas.microsoft.com/office/drawing/2014/main" id="{616B9EC0-2744-C0DE-AF05-E451E163EE50}"/>
                </a:ext>
              </a:extLst>
            </p:cNvPr>
            <p:cNvSpPr txBox="1"/>
            <p:nvPr/>
          </p:nvSpPr>
          <p:spPr>
            <a:xfrm>
              <a:off x="4036423" y="3429000"/>
              <a:ext cx="228600" cy="1815737"/>
            </a:xfrm>
            <a:prstGeom prst="rect">
              <a:avLst/>
            </a:prstGeom>
            <a:solidFill>
              <a:schemeClr val="bg1"/>
            </a:solidFill>
          </p:spPr>
          <p:txBody>
            <a:bodyPr wrap="square" rtlCol="0">
              <a:spAutoFit/>
            </a:bodyPr>
            <a:lstStyle/>
            <a:p>
              <a:endParaRPr lang="en-US" dirty="0"/>
            </a:p>
          </p:txBody>
        </p:sp>
      </p:grpSp>
      <p:sp>
        <p:nvSpPr>
          <p:cNvPr id="6" name="TextBox 5">
            <a:extLst>
              <a:ext uri="{FF2B5EF4-FFF2-40B4-BE49-F238E27FC236}">
                <a16:creationId xmlns:a16="http://schemas.microsoft.com/office/drawing/2014/main" id="{AC8C3CCB-ADA5-ED26-9F2A-291946EEC6A2}"/>
              </a:ext>
            </a:extLst>
          </p:cNvPr>
          <p:cNvSpPr txBox="1"/>
          <p:nvPr/>
        </p:nvSpPr>
        <p:spPr>
          <a:xfrm>
            <a:off x="9857353" y="5001341"/>
            <a:ext cx="1750247" cy="307777"/>
          </a:xfrm>
          <a:prstGeom prst="rect">
            <a:avLst/>
          </a:prstGeom>
          <a:noFill/>
        </p:spPr>
        <p:txBody>
          <a:bodyPr wrap="square" rtlCol="0">
            <a:spAutoFit/>
          </a:bodyPr>
          <a:lstStyle/>
          <a:p>
            <a:r>
              <a:rPr lang="en-US" sz="1400" dirty="0">
                <a:latin typeface="Microsoft New Tai Lue" panose="020B0502040204020203" pitchFamily="34" charset="0"/>
                <a:ea typeface="Helvetica Neue" panose="02000503000000020004" pitchFamily="2" charset="0"/>
                <a:cs typeface="Microsoft New Tai Lue" panose="020B0502040204020203" pitchFamily="34" charset="0"/>
              </a:rPr>
              <a:t>Veronese+ (2024)</a:t>
            </a:r>
          </a:p>
        </p:txBody>
      </p:sp>
    </p:spTree>
    <p:extLst>
      <p:ext uri="{BB962C8B-B14F-4D97-AF65-F5344CB8AC3E}">
        <p14:creationId xmlns:p14="http://schemas.microsoft.com/office/powerpoint/2010/main" val="723268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nodeType="clickEffect">
                                  <p:stCondLst>
                                    <p:cond delay="0"/>
                                  </p:stCondLst>
                                  <p:childTnLst>
                                    <p:set>
                                      <p:cBhvr>
                                        <p:cTn id="20" dur="1" fill="hold">
                                          <p:stCondLst>
                                            <p:cond delay="0"/>
                                          </p:stCondLst>
                                        </p:cTn>
                                        <p:tgtEl>
                                          <p:spTgt spid="5"/>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7"/>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9CD3D1-F899-027A-79FA-C00A9A277A26}"/>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A5790C53-2D8C-9688-CCD2-9EB56DE1704D}"/>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537D0917-4FD3-4B7C-8386-66EAFB2676E6}"/>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5</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sp>
        <p:nvSpPr>
          <p:cNvPr id="9" name="Title 8">
            <a:extLst>
              <a:ext uri="{FF2B5EF4-FFF2-40B4-BE49-F238E27FC236}">
                <a16:creationId xmlns:a16="http://schemas.microsoft.com/office/drawing/2014/main" id="{90A13252-A274-6603-A786-82274E833081}"/>
              </a:ext>
            </a:extLst>
          </p:cNvPr>
          <p:cNvSpPr>
            <a:spLocks noGrp="1"/>
          </p:cNvSpPr>
          <p:nvPr>
            <p:ph type="title"/>
          </p:nvPr>
        </p:nvSpPr>
        <p:spPr>
          <a:xfrm>
            <a:off x="838199" y="0"/>
            <a:ext cx="10515600" cy="1325563"/>
          </a:xfrm>
        </p:spPr>
        <p:txBody>
          <a:bodyPr/>
          <a:lstStyle/>
          <a:p>
            <a:r>
              <a:rPr lang="en-US" dirty="0">
                <a:latin typeface="Microsoft New Tai Lue" panose="020B0502040204020203" pitchFamily="34" charset="0"/>
                <a:cs typeface="Microsoft New Tai Lue" panose="020B0502040204020203" pitchFamily="34" charset="0"/>
              </a:rPr>
              <a:t>Mrk 1018: Correlated Radio Variability?</a:t>
            </a:r>
          </a:p>
        </p:txBody>
      </p:sp>
      <p:pic>
        <p:nvPicPr>
          <p:cNvPr id="8" name="Picture 7">
            <a:extLst>
              <a:ext uri="{FF2B5EF4-FFF2-40B4-BE49-F238E27FC236}">
                <a16:creationId xmlns:a16="http://schemas.microsoft.com/office/drawing/2014/main" id="{ED15C2DE-3F1C-9A92-EDCF-81AC3D5B3A25}"/>
              </a:ext>
            </a:extLst>
          </p:cNvPr>
          <p:cNvPicPr>
            <a:picLocks noChangeAspect="1"/>
          </p:cNvPicPr>
          <p:nvPr/>
        </p:nvPicPr>
        <p:blipFill rotWithShape="1">
          <a:blip r:embed="rId3"/>
          <a:srcRect l="2319" r="66224" b="10104"/>
          <a:stretch/>
        </p:blipFill>
        <p:spPr>
          <a:xfrm>
            <a:off x="6161108" y="1095304"/>
            <a:ext cx="5553206" cy="4667392"/>
          </a:xfrm>
          <a:prstGeom prst="rect">
            <a:avLst/>
          </a:prstGeom>
        </p:spPr>
      </p:pic>
      <p:sp>
        <p:nvSpPr>
          <p:cNvPr id="23" name="TextBox 22">
            <a:extLst>
              <a:ext uri="{FF2B5EF4-FFF2-40B4-BE49-F238E27FC236}">
                <a16:creationId xmlns:a16="http://schemas.microsoft.com/office/drawing/2014/main" id="{9E707B7F-AF37-2349-8C58-D0DC7093E2F5}"/>
              </a:ext>
            </a:extLst>
          </p:cNvPr>
          <p:cNvSpPr txBox="1"/>
          <p:nvPr/>
        </p:nvSpPr>
        <p:spPr>
          <a:xfrm>
            <a:off x="8400658" y="5538304"/>
            <a:ext cx="1641954" cy="307777"/>
          </a:xfrm>
          <a:prstGeom prst="rect">
            <a:avLst/>
          </a:prstGeom>
          <a:noFill/>
        </p:spPr>
        <p:txBody>
          <a:bodyPr wrap="square" rtlCol="0">
            <a:spAutoFit/>
          </a:bodyPr>
          <a:lstStyle/>
          <a:p>
            <a:r>
              <a:rPr lang="en-US" sz="1400" dirty="0">
                <a:latin typeface="Microsoft New Tai Lue" panose="020B0502040204020203" pitchFamily="34" charset="0"/>
                <a:ea typeface="Helvetica Neue" panose="02000503000000020004" pitchFamily="2" charset="0"/>
                <a:cs typeface="Microsoft New Tai Lue" panose="020B0502040204020203" pitchFamily="34" charset="0"/>
              </a:rPr>
              <a:t>Walsh+ (2023)</a:t>
            </a:r>
          </a:p>
        </p:txBody>
      </p:sp>
      <p:sp>
        <p:nvSpPr>
          <p:cNvPr id="24" name="TextBox 23">
            <a:extLst>
              <a:ext uri="{FF2B5EF4-FFF2-40B4-BE49-F238E27FC236}">
                <a16:creationId xmlns:a16="http://schemas.microsoft.com/office/drawing/2014/main" id="{7EF8C3A6-DAF9-CFE4-0BCF-18AF860B3029}"/>
              </a:ext>
            </a:extLst>
          </p:cNvPr>
          <p:cNvSpPr txBox="1"/>
          <p:nvPr/>
        </p:nvSpPr>
        <p:spPr>
          <a:xfrm>
            <a:off x="922423" y="1230931"/>
            <a:ext cx="5021415" cy="5262979"/>
          </a:xfrm>
          <a:prstGeom prst="rect">
            <a:avLst/>
          </a:prstGeom>
          <a:noFill/>
        </p:spPr>
        <p:txBody>
          <a:bodyPr wrap="square" rtlCol="0">
            <a:spAutoFit/>
          </a:bodyPr>
          <a:lstStyle/>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Compact, low luminosity (~10</a:t>
            </a:r>
            <a:r>
              <a:rPr lang="en-US" sz="2800" baseline="30000" dirty="0">
                <a:latin typeface="Microsoft New Tai Lue" panose="020B0502040204020203" pitchFamily="34" charset="0"/>
                <a:cs typeface="Microsoft New Tai Lue" panose="020B0502040204020203" pitchFamily="34" charset="0"/>
              </a:rPr>
              <a:t>38</a:t>
            </a:r>
            <a:r>
              <a:rPr lang="en-US" sz="2800" dirty="0">
                <a:latin typeface="Microsoft New Tai Lue" panose="020B0502040204020203" pitchFamily="34" charset="0"/>
                <a:cs typeface="Microsoft New Tai Lue" panose="020B0502040204020203" pitchFamily="34" charset="0"/>
              </a:rPr>
              <a:t> erg/s) radio source (Walsh+ 2023; 2024)</a:t>
            </a:r>
          </a:p>
          <a:p>
            <a:pPr marL="285750" indent="-285750">
              <a:buFont typeface="Arial" panose="020B0604020202020204" pitchFamily="34" charset="0"/>
              <a:buChar char="•"/>
            </a:pPr>
            <a:endParaRPr lang="en-US" sz="2800" dirty="0">
              <a:latin typeface="Microsoft New Tai Lue" panose="020B0502040204020203" pitchFamily="34" charset="0"/>
              <a:cs typeface="Microsoft New Tai Lue" panose="020B0502040204020203" pitchFamily="34" charset="0"/>
            </a:endParaRPr>
          </a:p>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Low significance proper motion (4.2𝜎)</a:t>
            </a:r>
          </a:p>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Highly variable radio spectrum</a:t>
            </a:r>
          </a:p>
          <a:p>
            <a:pPr marL="285750" indent="-285750">
              <a:buFont typeface="Arial" panose="020B0604020202020204" pitchFamily="34" charset="0"/>
              <a:buChar char="•"/>
            </a:pPr>
            <a:endParaRPr lang="en-US" sz="2800" dirty="0">
              <a:latin typeface="Microsoft New Tai Lue" panose="020B0502040204020203" pitchFamily="34" charset="0"/>
              <a:cs typeface="Microsoft New Tai Lue" panose="020B0502040204020203" pitchFamily="34" charset="0"/>
            </a:endParaRPr>
          </a:p>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Coincides with Mrk 1018’s transition back to Sy2 – CLAGN mechanism?</a:t>
            </a:r>
          </a:p>
        </p:txBody>
      </p:sp>
      <p:pic>
        <p:nvPicPr>
          <p:cNvPr id="5" name="Picture 4">
            <a:extLst>
              <a:ext uri="{FF2B5EF4-FFF2-40B4-BE49-F238E27FC236}">
                <a16:creationId xmlns:a16="http://schemas.microsoft.com/office/drawing/2014/main" id="{70A62431-9FD7-6DFE-FCED-1B304073F33A}"/>
              </a:ext>
            </a:extLst>
          </p:cNvPr>
          <p:cNvPicPr>
            <a:picLocks noChangeAspect="1"/>
          </p:cNvPicPr>
          <p:nvPr/>
        </p:nvPicPr>
        <p:blipFill>
          <a:blip r:embed="rId4"/>
          <a:stretch>
            <a:fillRect/>
          </a:stretch>
        </p:blipFill>
        <p:spPr>
          <a:xfrm>
            <a:off x="6010361" y="1011919"/>
            <a:ext cx="5854700" cy="4394200"/>
          </a:xfrm>
          <a:prstGeom prst="rect">
            <a:avLst/>
          </a:prstGeom>
        </p:spPr>
      </p:pic>
      <p:pic>
        <p:nvPicPr>
          <p:cNvPr id="11" name="Picture 10">
            <a:extLst>
              <a:ext uri="{FF2B5EF4-FFF2-40B4-BE49-F238E27FC236}">
                <a16:creationId xmlns:a16="http://schemas.microsoft.com/office/drawing/2014/main" id="{D9F9D661-9FDB-3AE8-D74B-3E2ECCAB157B}"/>
              </a:ext>
            </a:extLst>
          </p:cNvPr>
          <p:cNvPicPr>
            <a:picLocks noChangeAspect="1"/>
          </p:cNvPicPr>
          <p:nvPr/>
        </p:nvPicPr>
        <p:blipFill>
          <a:blip r:embed="rId5"/>
          <a:stretch>
            <a:fillRect/>
          </a:stretch>
        </p:blipFill>
        <p:spPr>
          <a:xfrm>
            <a:off x="6095999" y="1060719"/>
            <a:ext cx="5854700" cy="4394200"/>
          </a:xfrm>
          <a:prstGeom prst="rect">
            <a:avLst/>
          </a:prstGeom>
        </p:spPr>
      </p:pic>
    </p:spTree>
    <p:extLst>
      <p:ext uri="{BB962C8B-B14F-4D97-AF65-F5344CB8AC3E}">
        <p14:creationId xmlns:p14="http://schemas.microsoft.com/office/powerpoint/2010/main" val="3422773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4">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4">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1A9FA0-C694-A74F-520B-931303D19B33}"/>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8F8CEA65-9FFA-8199-5A6D-ADD438A2ECD7}"/>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45764E07-104A-A042-A6EB-6AC0BA221ED7}"/>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6</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sp>
        <p:nvSpPr>
          <p:cNvPr id="9" name="Title 8">
            <a:extLst>
              <a:ext uri="{FF2B5EF4-FFF2-40B4-BE49-F238E27FC236}">
                <a16:creationId xmlns:a16="http://schemas.microsoft.com/office/drawing/2014/main" id="{8CD28C69-5BDC-CEEA-F0D6-F7AD933CACD4}"/>
              </a:ext>
            </a:extLst>
          </p:cNvPr>
          <p:cNvSpPr>
            <a:spLocks noGrp="1"/>
          </p:cNvSpPr>
          <p:nvPr>
            <p:ph type="title"/>
          </p:nvPr>
        </p:nvSpPr>
        <p:spPr>
          <a:xfrm>
            <a:off x="838199" y="0"/>
            <a:ext cx="10515600" cy="1325563"/>
          </a:xfrm>
        </p:spPr>
        <p:txBody>
          <a:bodyPr/>
          <a:lstStyle/>
          <a:p>
            <a:r>
              <a:rPr lang="en-US" dirty="0">
                <a:latin typeface="Microsoft New Tai Lue" panose="020B0502040204020203" pitchFamily="34" charset="0"/>
                <a:cs typeface="Microsoft New Tai Lue" panose="020B0502040204020203" pitchFamily="34" charset="0"/>
              </a:rPr>
              <a:t>Mrk 590: A Dying AGN</a:t>
            </a:r>
          </a:p>
        </p:txBody>
      </p:sp>
      <p:pic>
        <p:nvPicPr>
          <p:cNvPr id="8" name="Picture 7" descr="A graph of a graph showing different types of light&#10;&#10;AI-generated content may be incorrect.">
            <a:extLst>
              <a:ext uri="{FF2B5EF4-FFF2-40B4-BE49-F238E27FC236}">
                <a16:creationId xmlns:a16="http://schemas.microsoft.com/office/drawing/2014/main" id="{2A20549F-8428-1D61-19D3-867D482B17FB}"/>
              </a:ext>
            </a:extLst>
          </p:cNvPr>
          <p:cNvPicPr>
            <a:picLocks noChangeAspect="1"/>
          </p:cNvPicPr>
          <p:nvPr/>
        </p:nvPicPr>
        <p:blipFill>
          <a:blip r:embed="rId3"/>
          <a:stretch>
            <a:fillRect/>
          </a:stretch>
        </p:blipFill>
        <p:spPr>
          <a:xfrm>
            <a:off x="6095999" y="969435"/>
            <a:ext cx="5930072" cy="5515303"/>
          </a:xfrm>
          <a:prstGeom prst="rect">
            <a:avLst/>
          </a:prstGeom>
        </p:spPr>
      </p:pic>
      <p:sp>
        <p:nvSpPr>
          <p:cNvPr id="10" name="TextBox 9">
            <a:extLst>
              <a:ext uri="{FF2B5EF4-FFF2-40B4-BE49-F238E27FC236}">
                <a16:creationId xmlns:a16="http://schemas.microsoft.com/office/drawing/2014/main" id="{1065CF46-FAD5-19CA-8EE3-87E14818E035}"/>
              </a:ext>
            </a:extLst>
          </p:cNvPr>
          <p:cNvSpPr txBox="1"/>
          <p:nvPr/>
        </p:nvSpPr>
        <p:spPr>
          <a:xfrm>
            <a:off x="10594006" y="6199512"/>
            <a:ext cx="1641954" cy="307777"/>
          </a:xfrm>
          <a:prstGeom prst="rect">
            <a:avLst/>
          </a:prstGeom>
          <a:noFill/>
        </p:spPr>
        <p:txBody>
          <a:bodyPr wrap="square" rtlCol="0">
            <a:spAutoFit/>
          </a:bodyPr>
          <a:lstStyle/>
          <a:p>
            <a:r>
              <a:rPr lang="en-US" sz="1400" dirty="0">
                <a:latin typeface="Microsoft New Tai Lue" panose="020B0502040204020203" pitchFamily="34" charset="0"/>
                <a:ea typeface="Helvetica Neue" panose="02000503000000020004" pitchFamily="2" charset="0"/>
                <a:cs typeface="Microsoft New Tai Lue" panose="020B0502040204020203" pitchFamily="34" charset="0"/>
              </a:rPr>
              <a:t>Denney+ (2014)</a:t>
            </a:r>
          </a:p>
        </p:txBody>
      </p:sp>
      <p:pic>
        <p:nvPicPr>
          <p:cNvPr id="12" name="Picture 11" descr="A graph of energy and energy&#10;&#10;AI-generated content may be incorrect.">
            <a:extLst>
              <a:ext uri="{FF2B5EF4-FFF2-40B4-BE49-F238E27FC236}">
                <a16:creationId xmlns:a16="http://schemas.microsoft.com/office/drawing/2014/main" id="{E439B730-E27F-4ECC-3E43-F4B5FE10862A}"/>
              </a:ext>
            </a:extLst>
          </p:cNvPr>
          <p:cNvPicPr>
            <a:picLocks noChangeAspect="1"/>
          </p:cNvPicPr>
          <p:nvPr/>
        </p:nvPicPr>
        <p:blipFill>
          <a:blip r:embed="rId4"/>
          <a:stretch>
            <a:fillRect/>
          </a:stretch>
        </p:blipFill>
        <p:spPr>
          <a:xfrm>
            <a:off x="6305196" y="1055339"/>
            <a:ext cx="5511677" cy="4986756"/>
          </a:xfrm>
          <a:prstGeom prst="rect">
            <a:avLst/>
          </a:prstGeom>
        </p:spPr>
      </p:pic>
      <p:sp>
        <p:nvSpPr>
          <p:cNvPr id="4" name="TextBox 3">
            <a:extLst>
              <a:ext uri="{FF2B5EF4-FFF2-40B4-BE49-F238E27FC236}">
                <a16:creationId xmlns:a16="http://schemas.microsoft.com/office/drawing/2014/main" id="{43F417E3-A96C-5769-757D-93811B10F79E}"/>
              </a:ext>
            </a:extLst>
          </p:cNvPr>
          <p:cNvSpPr txBox="1"/>
          <p:nvPr/>
        </p:nvSpPr>
        <p:spPr>
          <a:xfrm>
            <a:off x="1059387" y="1325563"/>
            <a:ext cx="4467579" cy="3970318"/>
          </a:xfrm>
          <a:prstGeom prst="rect">
            <a:avLst/>
          </a:prstGeom>
          <a:noFill/>
        </p:spPr>
        <p:txBody>
          <a:bodyPr wrap="square" rtlCol="0">
            <a:spAutoFit/>
          </a:bodyPr>
          <a:lstStyle/>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Mrk 590 was a “classical” Sy1 before the mid-1990’s</a:t>
            </a:r>
          </a:p>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Mid-90’s to 2014: broad lines disappeared, optical continuum decreased by over a factor of 100</a:t>
            </a:r>
          </a:p>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Soft X-ray excess weakens dramatically </a:t>
            </a:r>
            <a:endParaRPr lang="en-US" sz="2400" dirty="0">
              <a:latin typeface="Microsoft New Tai Lue" panose="020B0502040204020203" pitchFamily="34" charset="0"/>
              <a:cs typeface="Microsoft New Tai Lue" panose="020B0502040204020203" pitchFamily="34" charset="0"/>
            </a:endParaRPr>
          </a:p>
        </p:txBody>
      </p:sp>
    </p:spTree>
    <p:extLst>
      <p:ext uri="{BB962C8B-B14F-4D97-AF65-F5344CB8AC3E}">
        <p14:creationId xmlns:p14="http://schemas.microsoft.com/office/powerpoint/2010/main" val="1313036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8"/>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FA4734-7363-E7FD-F031-6237190BB31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EE8E24AD-2F81-3AF4-D711-A718BC244346}"/>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17B81F8D-C68F-4D94-C76C-4C003ACD2A4D}"/>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7</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sp>
        <p:nvSpPr>
          <p:cNvPr id="9" name="Title 8">
            <a:extLst>
              <a:ext uri="{FF2B5EF4-FFF2-40B4-BE49-F238E27FC236}">
                <a16:creationId xmlns:a16="http://schemas.microsoft.com/office/drawing/2014/main" id="{62AD1897-E5C0-5E23-39BD-907A339FA9DF}"/>
              </a:ext>
            </a:extLst>
          </p:cNvPr>
          <p:cNvSpPr>
            <a:spLocks noGrp="1"/>
          </p:cNvSpPr>
          <p:nvPr>
            <p:ph type="title"/>
          </p:nvPr>
        </p:nvSpPr>
        <p:spPr>
          <a:xfrm>
            <a:off x="838199" y="0"/>
            <a:ext cx="10515600" cy="1325563"/>
          </a:xfrm>
        </p:spPr>
        <p:txBody>
          <a:bodyPr/>
          <a:lstStyle/>
          <a:p>
            <a:r>
              <a:rPr lang="en-US" dirty="0">
                <a:latin typeface="Microsoft New Tai Lue" panose="020B0502040204020203" pitchFamily="34" charset="0"/>
                <a:cs typeface="Microsoft New Tai Lue" panose="020B0502040204020203" pitchFamily="34" charset="0"/>
              </a:rPr>
              <a:t>Mrk 590: Re-brightening and Flaring</a:t>
            </a:r>
          </a:p>
        </p:txBody>
      </p:sp>
      <p:pic>
        <p:nvPicPr>
          <p:cNvPr id="5" name="Picture 4" descr="A graph with numbers and dots&#10;&#10;AI-generated content may be incorrect.">
            <a:extLst>
              <a:ext uri="{FF2B5EF4-FFF2-40B4-BE49-F238E27FC236}">
                <a16:creationId xmlns:a16="http://schemas.microsoft.com/office/drawing/2014/main" id="{642A5140-8B02-8E67-9D88-0A788BBD0F7A}"/>
              </a:ext>
            </a:extLst>
          </p:cNvPr>
          <p:cNvPicPr>
            <a:picLocks noChangeAspect="1"/>
          </p:cNvPicPr>
          <p:nvPr/>
        </p:nvPicPr>
        <p:blipFill>
          <a:blip r:embed="rId3"/>
          <a:stretch>
            <a:fillRect/>
          </a:stretch>
        </p:blipFill>
        <p:spPr>
          <a:xfrm>
            <a:off x="2209799" y="3399911"/>
            <a:ext cx="7772400" cy="3107378"/>
          </a:xfrm>
          <a:prstGeom prst="rect">
            <a:avLst/>
          </a:prstGeom>
        </p:spPr>
      </p:pic>
      <p:pic>
        <p:nvPicPr>
          <p:cNvPr id="7" name="Picture 6" descr="A graph of a graph of a graph&#10;&#10;AI-generated content may be incorrect.">
            <a:extLst>
              <a:ext uri="{FF2B5EF4-FFF2-40B4-BE49-F238E27FC236}">
                <a16:creationId xmlns:a16="http://schemas.microsoft.com/office/drawing/2014/main" id="{A206E140-0AF0-95BD-90C9-D397499E2261}"/>
              </a:ext>
            </a:extLst>
          </p:cNvPr>
          <p:cNvPicPr>
            <a:picLocks noChangeAspect="1"/>
          </p:cNvPicPr>
          <p:nvPr/>
        </p:nvPicPr>
        <p:blipFill>
          <a:blip r:embed="rId4"/>
          <a:stretch>
            <a:fillRect/>
          </a:stretch>
        </p:blipFill>
        <p:spPr>
          <a:xfrm>
            <a:off x="6326362" y="1338942"/>
            <a:ext cx="5197569" cy="3475389"/>
          </a:xfrm>
          <a:prstGeom prst="rect">
            <a:avLst/>
          </a:prstGeom>
        </p:spPr>
      </p:pic>
      <p:sp>
        <p:nvSpPr>
          <p:cNvPr id="4" name="TextBox 3">
            <a:extLst>
              <a:ext uri="{FF2B5EF4-FFF2-40B4-BE49-F238E27FC236}">
                <a16:creationId xmlns:a16="http://schemas.microsoft.com/office/drawing/2014/main" id="{5C634A2C-434B-3D23-FC5F-EB43A116A90F}"/>
              </a:ext>
            </a:extLst>
          </p:cNvPr>
          <p:cNvSpPr txBox="1"/>
          <p:nvPr/>
        </p:nvSpPr>
        <p:spPr>
          <a:xfrm>
            <a:off x="1233310" y="1212756"/>
            <a:ext cx="4467579" cy="2246769"/>
          </a:xfrm>
          <a:prstGeom prst="rect">
            <a:avLst/>
          </a:prstGeom>
          <a:noFill/>
        </p:spPr>
        <p:txBody>
          <a:bodyPr wrap="square" rtlCol="0">
            <a:spAutoFit/>
          </a:bodyPr>
          <a:lstStyle/>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By 2017 broad lines started returning</a:t>
            </a:r>
          </a:p>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Continuum not close to original Sy1 level</a:t>
            </a:r>
          </a:p>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Repeated X-ray flaring</a:t>
            </a:r>
            <a:endParaRPr lang="en-US" sz="2400" dirty="0">
              <a:latin typeface="Microsoft New Tai Lue" panose="020B0502040204020203" pitchFamily="34" charset="0"/>
              <a:cs typeface="Microsoft New Tai Lue" panose="020B0502040204020203" pitchFamily="34" charset="0"/>
            </a:endParaRPr>
          </a:p>
        </p:txBody>
      </p:sp>
      <p:sp>
        <p:nvSpPr>
          <p:cNvPr id="6" name="TextBox 5">
            <a:extLst>
              <a:ext uri="{FF2B5EF4-FFF2-40B4-BE49-F238E27FC236}">
                <a16:creationId xmlns:a16="http://schemas.microsoft.com/office/drawing/2014/main" id="{6774AB53-2649-5F9F-995B-33FB506C1198}"/>
              </a:ext>
            </a:extLst>
          </p:cNvPr>
          <p:cNvSpPr txBox="1"/>
          <p:nvPr/>
        </p:nvSpPr>
        <p:spPr>
          <a:xfrm>
            <a:off x="10212561" y="4636946"/>
            <a:ext cx="1891516" cy="307777"/>
          </a:xfrm>
          <a:prstGeom prst="rect">
            <a:avLst/>
          </a:prstGeom>
          <a:noFill/>
        </p:spPr>
        <p:txBody>
          <a:bodyPr wrap="square" rtlCol="0">
            <a:spAutoFit/>
          </a:bodyPr>
          <a:lstStyle/>
          <a:p>
            <a:r>
              <a:rPr lang="en-US" sz="1400" dirty="0">
                <a:latin typeface="Microsoft New Tai Lue" panose="020B0502040204020203" pitchFamily="34" charset="0"/>
                <a:ea typeface="Helvetica Neue" panose="02000503000000020004" pitchFamily="2" charset="0"/>
                <a:cs typeface="Microsoft New Tai Lue" panose="020B0502040204020203" pitchFamily="34" charset="0"/>
              </a:rPr>
              <a:t>Raimundo+ (2019)</a:t>
            </a:r>
          </a:p>
        </p:txBody>
      </p:sp>
      <p:sp>
        <p:nvSpPr>
          <p:cNvPr id="8" name="TextBox 7">
            <a:extLst>
              <a:ext uri="{FF2B5EF4-FFF2-40B4-BE49-F238E27FC236}">
                <a16:creationId xmlns:a16="http://schemas.microsoft.com/office/drawing/2014/main" id="{33B58CE2-B626-6B7E-E394-647F6DF4CDC5}"/>
              </a:ext>
            </a:extLst>
          </p:cNvPr>
          <p:cNvSpPr txBox="1"/>
          <p:nvPr/>
        </p:nvSpPr>
        <p:spPr>
          <a:xfrm>
            <a:off x="8925146" y="6192822"/>
            <a:ext cx="1891516" cy="307777"/>
          </a:xfrm>
          <a:prstGeom prst="rect">
            <a:avLst/>
          </a:prstGeom>
          <a:noFill/>
        </p:spPr>
        <p:txBody>
          <a:bodyPr wrap="square" rtlCol="0">
            <a:spAutoFit/>
          </a:bodyPr>
          <a:lstStyle/>
          <a:p>
            <a:r>
              <a:rPr lang="en-US" sz="1400" dirty="0">
                <a:latin typeface="Microsoft New Tai Lue" panose="020B0502040204020203" pitchFamily="34" charset="0"/>
                <a:ea typeface="Helvetica Neue" panose="02000503000000020004" pitchFamily="2" charset="0"/>
                <a:cs typeface="Microsoft New Tai Lue" panose="020B0502040204020203" pitchFamily="34" charset="0"/>
              </a:rPr>
              <a:t>Lawther+ (2025)</a:t>
            </a:r>
          </a:p>
        </p:txBody>
      </p:sp>
    </p:spTree>
    <p:extLst>
      <p:ext uri="{BB962C8B-B14F-4D97-AF65-F5344CB8AC3E}">
        <p14:creationId xmlns:p14="http://schemas.microsoft.com/office/powerpoint/2010/main" val="1484248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7"/>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6"/>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68ED54-C909-1C0F-FB49-EDBD84DED76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B4BBCC7-6411-25BA-5A40-118665CA6E24}"/>
              </a:ext>
            </a:extLst>
          </p:cNvPr>
          <p:cNvSpPr txBox="1"/>
          <p:nvPr/>
        </p:nvSpPr>
        <p:spPr>
          <a:xfrm>
            <a:off x="-1" y="6493910"/>
            <a:ext cx="12192000" cy="369332"/>
          </a:xfrm>
          <a:prstGeom prst="rect">
            <a:avLst/>
          </a:prstGeom>
          <a:solidFill>
            <a:srgbClr val="911725"/>
          </a:solidFill>
          <a:ln w="12700">
            <a:solidFill>
              <a:srgbClr val="911725"/>
            </a:solidFill>
          </a:ln>
          <a:effectLst>
            <a:softEdge rad="31750"/>
          </a:effectLst>
        </p:spPr>
        <p:txBody>
          <a:bodyPr wrap="square" rtlCol="0">
            <a:spAutoFit/>
          </a:bodyPr>
          <a:lstStyle/>
          <a:p>
            <a:r>
              <a:rPr lang="en-US" dirty="0">
                <a:solidFill>
                  <a:schemeClr val="bg1"/>
                </a:solidFill>
                <a:latin typeface="Microsoft New Tai Lue" panose="020B0502040204020203" pitchFamily="34" charset="0"/>
                <a:ea typeface="Helvetica Neue Light" panose="02000403000000020004" pitchFamily="2" charset="0"/>
                <a:cs typeface="Microsoft New Tai Lue" panose="020B0502040204020203" pitchFamily="34" charset="0"/>
              </a:rPr>
              <a:t>Nordic-Baltic Astronomy Days 2026</a:t>
            </a:r>
          </a:p>
        </p:txBody>
      </p:sp>
      <p:sp>
        <p:nvSpPr>
          <p:cNvPr id="3" name="Slide Number Placeholder 10">
            <a:extLst>
              <a:ext uri="{FF2B5EF4-FFF2-40B4-BE49-F238E27FC236}">
                <a16:creationId xmlns:a16="http://schemas.microsoft.com/office/drawing/2014/main" id="{5B0BB3A3-EAA5-B3EC-0782-F316F6A6E61D}"/>
              </a:ext>
            </a:extLst>
          </p:cNvPr>
          <p:cNvSpPr txBox="1">
            <a:spLocks/>
          </p:cNvSpPr>
          <p:nvPr/>
        </p:nvSpPr>
        <p:spPr>
          <a:xfrm>
            <a:off x="9360877" y="650728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24B208E-8B3A-D546-9E6D-C59C788F3264}" type="slidenum">
              <a:rPr lang="en-US" sz="1800" smtClean="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rPr>
              <a:pPr/>
              <a:t>8</a:t>
            </a:fld>
            <a:endParaRPr lang="en-US" sz="1800" dirty="0">
              <a:solidFill>
                <a:schemeClr val="bg1"/>
              </a:solidFill>
              <a:latin typeface="Microsoft New Tai Lue" panose="020B0502040204020203" pitchFamily="34" charset="0"/>
              <a:ea typeface="Helvetica Neue" panose="02000503000000020004" pitchFamily="2" charset="0"/>
              <a:cs typeface="Microsoft New Tai Lue" panose="020B0502040204020203" pitchFamily="34" charset="0"/>
            </a:endParaRPr>
          </a:p>
        </p:txBody>
      </p:sp>
      <p:sp>
        <p:nvSpPr>
          <p:cNvPr id="9" name="Title 8">
            <a:extLst>
              <a:ext uri="{FF2B5EF4-FFF2-40B4-BE49-F238E27FC236}">
                <a16:creationId xmlns:a16="http://schemas.microsoft.com/office/drawing/2014/main" id="{19E642DA-EA91-F0D3-CC60-19FF3B275917}"/>
              </a:ext>
            </a:extLst>
          </p:cNvPr>
          <p:cNvSpPr>
            <a:spLocks noGrp="1"/>
          </p:cNvSpPr>
          <p:nvPr>
            <p:ph type="title"/>
          </p:nvPr>
        </p:nvSpPr>
        <p:spPr>
          <a:xfrm>
            <a:off x="838199" y="0"/>
            <a:ext cx="10515600" cy="1325563"/>
          </a:xfrm>
        </p:spPr>
        <p:txBody>
          <a:bodyPr/>
          <a:lstStyle/>
          <a:p>
            <a:r>
              <a:rPr lang="en-US" dirty="0">
                <a:latin typeface="Microsoft New Tai Lue" panose="020B0502040204020203" pitchFamily="34" charset="0"/>
                <a:cs typeface="Microsoft New Tai Lue" panose="020B0502040204020203" pitchFamily="34" charset="0"/>
              </a:rPr>
              <a:t>Mrk 590: 10-year VLBA </a:t>
            </a:r>
            <a:r>
              <a:rPr lang="en-US" dirty="0" err="1">
                <a:latin typeface="Microsoft New Tai Lue" panose="020B0502040204020203" pitchFamily="34" charset="0"/>
                <a:cs typeface="Microsoft New Tai Lue" panose="020B0502040204020203" pitchFamily="34" charset="0"/>
              </a:rPr>
              <a:t>Lightcurve</a:t>
            </a:r>
            <a:endParaRPr lang="en-US" dirty="0">
              <a:latin typeface="Microsoft New Tai Lue" panose="020B0502040204020203" pitchFamily="34" charset="0"/>
              <a:cs typeface="Microsoft New Tai Lue" panose="020B0502040204020203" pitchFamily="34" charset="0"/>
            </a:endParaRPr>
          </a:p>
        </p:txBody>
      </p:sp>
      <p:sp>
        <p:nvSpPr>
          <p:cNvPr id="5" name="TextBox 4">
            <a:extLst>
              <a:ext uri="{FF2B5EF4-FFF2-40B4-BE49-F238E27FC236}">
                <a16:creationId xmlns:a16="http://schemas.microsoft.com/office/drawing/2014/main" id="{29898539-981E-EE3F-BEF0-8ABF1BDE1FED}"/>
              </a:ext>
            </a:extLst>
          </p:cNvPr>
          <p:cNvSpPr txBox="1"/>
          <p:nvPr/>
        </p:nvSpPr>
        <p:spPr>
          <a:xfrm>
            <a:off x="1035755" y="1245680"/>
            <a:ext cx="4467579" cy="3539430"/>
          </a:xfrm>
          <a:prstGeom prst="rect">
            <a:avLst/>
          </a:prstGeom>
          <a:noFill/>
        </p:spPr>
        <p:txBody>
          <a:bodyPr wrap="square" rtlCol="0">
            <a:spAutoFit/>
          </a:bodyPr>
          <a:lstStyle/>
          <a:p>
            <a:pPr marL="285750" indent="-285750">
              <a:buFont typeface="Arial" panose="020B0604020202020204" pitchFamily="34" charset="0"/>
              <a:buChar char="•"/>
            </a:pPr>
            <a:r>
              <a:rPr lang="en-US" sz="2800" dirty="0">
                <a:latin typeface="Microsoft New Tai Lue" panose="020B0502040204020203" pitchFamily="34" charset="0"/>
                <a:cs typeface="Microsoft New Tai Lue" panose="020B0502040204020203" pitchFamily="34" charset="0"/>
              </a:rPr>
              <a:t>Extensively monitoring Mrk 590 with the VLBA for the past 8 years at L-band (1.6 GHz), C-band (5 GHz), X-band (8.4 GHz), Ku-band (15 GHz), and most recently K-band (22 GHz)</a:t>
            </a:r>
            <a:endParaRPr lang="en-US" sz="2400" dirty="0">
              <a:latin typeface="Microsoft New Tai Lue" panose="020B0502040204020203" pitchFamily="34" charset="0"/>
              <a:cs typeface="Microsoft New Tai Lue" panose="020B0502040204020203" pitchFamily="34" charset="0"/>
            </a:endParaRPr>
          </a:p>
        </p:txBody>
      </p:sp>
      <p:pic>
        <p:nvPicPr>
          <p:cNvPr id="1026" name="Picture 2" descr="Very Long Baseline Array - Wikipedia">
            <a:extLst>
              <a:ext uri="{FF2B5EF4-FFF2-40B4-BE49-F238E27FC236}">
                <a16:creationId xmlns:a16="http://schemas.microsoft.com/office/drawing/2014/main" id="{E6425177-7723-82B7-0FD3-93C4123005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0889" y="1245680"/>
            <a:ext cx="6130505" cy="4597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38243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6600</TotalTime>
  <Words>2427</Words>
  <Application>Microsoft Macintosh PowerPoint</Application>
  <PresentationFormat>Widescreen</PresentationFormat>
  <Paragraphs>340</Paragraphs>
  <Slides>30</Slides>
  <Notes>29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Aptos</vt:lpstr>
      <vt:lpstr>Aptos Display</vt:lpstr>
      <vt:lpstr>Arial</vt:lpstr>
      <vt:lpstr>Helvetica Neue Condensed</vt:lpstr>
      <vt:lpstr>Microsoft New Tai Lue</vt:lpstr>
      <vt:lpstr>Office Theme</vt:lpstr>
      <vt:lpstr>Understanding Jet Formation through Changing-Look Phenomena with VLBI</vt:lpstr>
      <vt:lpstr>Variability in Accreting BH Systems</vt:lpstr>
      <vt:lpstr>1ES 1927+654: Variable X-ray Corona </vt:lpstr>
      <vt:lpstr>1ES 1927+654: Emerging Jet? </vt:lpstr>
      <vt:lpstr>Mrk 1018: Optical/UV/X-ray Variability</vt:lpstr>
      <vt:lpstr>Mrk 1018: Correlated Radio Variability?</vt:lpstr>
      <vt:lpstr>Mrk 590: A Dying AGN</vt:lpstr>
      <vt:lpstr>Mrk 590: Re-brightening and Flaring</vt:lpstr>
      <vt:lpstr>Mrk 590: 10-year VLBA Lightcurve</vt:lpstr>
      <vt:lpstr>Mrk 590: 10-year VLBA Lightcurve</vt:lpstr>
      <vt:lpstr>Mrk 590: A “Burping” VLBA Source</vt:lpstr>
      <vt:lpstr>Future of CLAGNs with VLBI</vt:lpstr>
      <vt:lpstr>Extras</vt:lpstr>
      <vt:lpstr>Mrk 590 Radio Morphology: BK206</vt:lpstr>
      <vt:lpstr>Mrk 590 Radio Morphology: BK203</vt:lpstr>
      <vt:lpstr>Mrk 590 Radio Morphology: BV078</vt:lpstr>
      <vt:lpstr>Mrk 590 Radio Morphology: BV084</vt:lpstr>
      <vt:lpstr>Mrk 590 Radio Morphology: BV094</vt:lpstr>
      <vt:lpstr>Mrk 590: Mysterious-ish Radio Source</vt:lpstr>
      <vt:lpstr>Mrk 1018 Radio Morphology</vt:lpstr>
      <vt:lpstr>Changing-State AGNs</vt:lpstr>
      <vt:lpstr>PowerPoint Presentation</vt:lpstr>
      <vt:lpstr>MAD States and Radio Jets</vt:lpstr>
      <vt:lpstr>MAD States and Mrk 1018?</vt:lpstr>
      <vt:lpstr>Determining MADness</vt:lpstr>
      <vt:lpstr>Determining MADness</vt:lpstr>
      <vt:lpstr>Determining MADness: Core Shift</vt:lpstr>
      <vt:lpstr>Determining MADness: Core Shift</vt:lpstr>
      <vt:lpstr>Future: Constraining the Magnetic Fields</vt:lpstr>
      <vt:lpstr>Future of CLAGNs with VLBI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Gregory Walsh</dc:creator>
  <cp:lastModifiedBy>Gregory Walsh</cp:lastModifiedBy>
  <cp:revision>61</cp:revision>
  <dcterms:created xsi:type="dcterms:W3CDTF">2024-10-26T12:43:24Z</dcterms:created>
  <dcterms:modified xsi:type="dcterms:W3CDTF">2026-05-27T06:59:32Z</dcterms:modified>
</cp:coreProperties>
</file>