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Josefin Sans Medium"/>
      <p:regular r:id="rId31"/>
      <p:bold r:id="rId32"/>
      <p:italic r:id="rId33"/>
      <p:boldItalic r:id="rId34"/>
    </p:embeddedFont>
    <p:embeddedFont>
      <p:font typeface="Lato"/>
      <p:regular r:id="rId35"/>
      <p:bold r:id="rId36"/>
      <p:italic r:id="rId37"/>
      <p:boldItalic r:id="rId38"/>
    </p:embeddedFont>
    <p:embeddedFont>
      <p:font typeface="Alata"/>
      <p:regular r:id="rId39"/>
    </p:embeddedFont>
    <p:embeddedFont>
      <p:font typeface="Bebas Neue"/>
      <p:regular r:id="rId40"/>
    </p:embeddedFont>
    <p:embeddedFont>
      <p:font typeface="Josefin Sans"/>
      <p:regular r:id="rId41"/>
      <p:bold r:id="rId42"/>
      <p:italic r:id="rId43"/>
      <p:boldItalic r:id="rId44"/>
    </p:embeddedFont>
    <p:embeddedFont>
      <p:font typeface="Fugaz One"/>
      <p:regular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BebasNeue-regular.fntdata"/><Relationship Id="rId20" Type="http://schemas.openxmlformats.org/officeDocument/2006/relationships/slide" Target="slides/slide15.xml"/><Relationship Id="rId42" Type="http://schemas.openxmlformats.org/officeDocument/2006/relationships/font" Target="fonts/JosefinSans-bold.fntdata"/><Relationship Id="rId41" Type="http://schemas.openxmlformats.org/officeDocument/2006/relationships/font" Target="fonts/JosefinSans-regular.fntdata"/><Relationship Id="rId22" Type="http://schemas.openxmlformats.org/officeDocument/2006/relationships/slide" Target="slides/slide17.xml"/><Relationship Id="rId44" Type="http://schemas.openxmlformats.org/officeDocument/2006/relationships/font" Target="fonts/JosefinSans-boldItalic.fntdata"/><Relationship Id="rId21" Type="http://schemas.openxmlformats.org/officeDocument/2006/relationships/slide" Target="slides/slide16.xml"/><Relationship Id="rId43" Type="http://schemas.openxmlformats.org/officeDocument/2006/relationships/font" Target="fonts/JosefinSans-italic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45" Type="http://schemas.openxmlformats.org/officeDocument/2006/relationships/font" Target="fonts/FugazOn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JosefinSansMedium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JosefinSansMedium-italic.fntdata"/><Relationship Id="rId10" Type="http://schemas.openxmlformats.org/officeDocument/2006/relationships/slide" Target="slides/slide5.xml"/><Relationship Id="rId32" Type="http://schemas.openxmlformats.org/officeDocument/2006/relationships/font" Target="fonts/JosefinSansMedium-bold.fntdata"/><Relationship Id="rId13" Type="http://schemas.openxmlformats.org/officeDocument/2006/relationships/slide" Target="slides/slide8.xml"/><Relationship Id="rId35" Type="http://schemas.openxmlformats.org/officeDocument/2006/relationships/font" Target="fonts/Lato-regular.fntdata"/><Relationship Id="rId12" Type="http://schemas.openxmlformats.org/officeDocument/2006/relationships/slide" Target="slides/slide7.xml"/><Relationship Id="rId34" Type="http://schemas.openxmlformats.org/officeDocument/2006/relationships/font" Target="fonts/JosefinSansMedium-boldItalic.fntdata"/><Relationship Id="rId15" Type="http://schemas.openxmlformats.org/officeDocument/2006/relationships/slide" Target="slides/slide10.xml"/><Relationship Id="rId37" Type="http://schemas.openxmlformats.org/officeDocument/2006/relationships/font" Target="fonts/Lato-italic.fntdata"/><Relationship Id="rId14" Type="http://schemas.openxmlformats.org/officeDocument/2006/relationships/slide" Target="slides/slide9.xml"/><Relationship Id="rId36" Type="http://schemas.openxmlformats.org/officeDocument/2006/relationships/font" Target="fonts/Lato-bold.fntdata"/><Relationship Id="rId17" Type="http://schemas.openxmlformats.org/officeDocument/2006/relationships/slide" Target="slides/slide12.xml"/><Relationship Id="rId39" Type="http://schemas.openxmlformats.org/officeDocument/2006/relationships/font" Target="fonts/Alata-regular.fntdata"/><Relationship Id="rId16" Type="http://schemas.openxmlformats.org/officeDocument/2006/relationships/slide" Target="slides/slide11.xml"/><Relationship Id="rId38" Type="http://schemas.openxmlformats.org/officeDocument/2006/relationships/font" Target="fonts/Lato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3e23104645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3e23104645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another example of results from such a setup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3a8ac2275b4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3a8ac2275b4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3a8ac2275b4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3a8ac2275b4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3a8ac2275b4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3a8ac2275b4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e93ed58b6a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e93ed58b6a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3e12b80cf73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3e12b80cf73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3e2908e03fd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3e2908e03fd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2d0e6a5d2f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2d0e6a5d2f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3e4ae57bc26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3e4ae57bc26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3a8ac2275b4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3a8ac2275b4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e95af14e55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e95af14e5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say: </a:t>
            </a:r>
            <a:r>
              <a:rPr lang="pl"/>
              <a:t>the only technique for detecting dark and isolated objects → stellar remnants!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Gaia detected plenty of microlensing events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3a8ac2275b4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3a8ac2275b4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3e4a624a140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3e4a624a140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3e4a624a140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3e4a624a140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3e4d0050b1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" name="Google Shape;554;g3e4d0050b1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3a8ac2275b4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3a8ac2275b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3a8ac2275b4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3a8ac2275b4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a8ac2275b4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3a8ac2275b4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a8ac2275b4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a8ac2275b4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a8ac2275b4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3a8ac2275b4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a8ac2275b4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3a8ac2275b4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e93ed58b6a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2e93ed58b6a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e93ed58b6a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2e93ed58b6a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e93ed58b6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2e93ed58b6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hyperlink" Target="https://bit.ly/3A1uf1Q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Relationship Id="rId6" Type="http://schemas.openxmlformats.org/officeDocument/2006/relationships/image" Target="../media/image1.png"/><Relationship Id="rId7" Type="http://schemas.openxmlformats.org/officeDocument/2006/relationships/image" Target="../media/image5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rot="-509549">
            <a:off x="3760119" y="-796701"/>
            <a:ext cx="9341309" cy="9419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-2043751">
            <a:off x="-1675937" y="3918837"/>
            <a:ext cx="3533775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5">
            <a:alphaModFix amt="70000"/>
          </a:blip>
          <a:stretch>
            <a:fillRect/>
          </a:stretch>
        </p:blipFill>
        <p:spPr>
          <a:xfrm rot="5979578">
            <a:off x="-1436951" y="-1271325"/>
            <a:ext cx="2920227" cy="214975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14" name="Google Shape;14;p2"/>
          <p:cNvSpPr txBox="1"/>
          <p:nvPr>
            <p:ph type="ctrTitle"/>
          </p:nvPr>
        </p:nvSpPr>
        <p:spPr>
          <a:xfrm>
            <a:off x="822200" y="1030150"/>
            <a:ext cx="4836600" cy="216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a"/>
              <a:buNone/>
              <a:defRPr sz="5900">
                <a:latin typeface="Alata"/>
                <a:ea typeface="Alata"/>
                <a:cs typeface="Alata"/>
                <a:sym typeface="Alat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846339" y="3183100"/>
            <a:ext cx="4351800" cy="50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1"/>
          <p:cNvPicPr preferRelativeResize="0"/>
          <p:nvPr/>
        </p:nvPicPr>
        <p:blipFill rotWithShape="1">
          <a:blip r:embed="rId2">
            <a:alphaModFix/>
          </a:blip>
          <a:srcRect b="11961" l="28193" r="4647" t="20880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1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74" name="Google Shape;74;p11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flipH="1" rot="6129247">
            <a:off x="6896604" y="1806255"/>
            <a:ext cx="5237667" cy="3855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1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 rot="10604820">
            <a:off x="-976783" y="-7223087"/>
            <a:ext cx="9341311" cy="941903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1284000" y="1783638"/>
            <a:ext cx="6576000" cy="107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 u="sng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subTitle"/>
          </p:nvPr>
        </p:nvSpPr>
        <p:spPr>
          <a:xfrm>
            <a:off x="1284000" y="2862763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dk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3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82" name="Google Shape;82;p13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1016893">
            <a:off x="7288939" y="-911140"/>
            <a:ext cx="4564597" cy="3285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3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 rot="-8100000">
            <a:off x="-960438" y="3672576"/>
            <a:ext cx="5551675" cy="36684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2065688" y="2078809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hasCustomPrompt="1" idx="2" type="title"/>
          </p:nvPr>
        </p:nvSpPr>
        <p:spPr>
          <a:xfrm>
            <a:off x="1288663" y="1662472"/>
            <a:ext cx="734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 u="sng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7" name="Google Shape;87;p13"/>
          <p:cNvSpPr txBox="1"/>
          <p:nvPr>
            <p:ph idx="3" type="subTitle"/>
          </p:nvPr>
        </p:nvSpPr>
        <p:spPr>
          <a:xfrm>
            <a:off x="2065688" y="1789809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8" name="Google Shape;88;p13"/>
          <p:cNvSpPr txBox="1"/>
          <p:nvPr>
            <p:ph idx="4" type="subTitle"/>
          </p:nvPr>
        </p:nvSpPr>
        <p:spPr>
          <a:xfrm>
            <a:off x="5549838" y="2078809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hasCustomPrompt="1" idx="5" type="title"/>
          </p:nvPr>
        </p:nvSpPr>
        <p:spPr>
          <a:xfrm>
            <a:off x="4772813" y="1662472"/>
            <a:ext cx="734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 u="sng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0" name="Google Shape;90;p13"/>
          <p:cNvSpPr txBox="1"/>
          <p:nvPr>
            <p:ph idx="6" type="subTitle"/>
          </p:nvPr>
        </p:nvSpPr>
        <p:spPr>
          <a:xfrm>
            <a:off x="5549838" y="1789809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1" name="Google Shape;91;p13"/>
          <p:cNvSpPr txBox="1"/>
          <p:nvPr>
            <p:ph idx="7" type="subTitle"/>
          </p:nvPr>
        </p:nvSpPr>
        <p:spPr>
          <a:xfrm>
            <a:off x="2065688" y="3357159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hasCustomPrompt="1" idx="8" type="title"/>
          </p:nvPr>
        </p:nvSpPr>
        <p:spPr>
          <a:xfrm>
            <a:off x="1288663" y="2940822"/>
            <a:ext cx="734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 u="sng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3" name="Google Shape;93;p13"/>
          <p:cNvSpPr txBox="1"/>
          <p:nvPr>
            <p:ph idx="9" type="subTitle"/>
          </p:nvPr>
        </p:nvSpPr>
        <p:spPr>
          <a:xfrm>
            <a:off x="2065688" y="3068159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4" name="Google Shape;94;p13"/>
          <p:cNvSpPr txBox="1"/>
          <p:nvPr>
            <p:ph idx="13" type="subTitle"/>
          </p:nvPr>
        </p:nvSpPr>
        <p:spPr>
          <a:xfrm>
            <a:off x="5549838" y="3357159"/>
            <a:ext cx="23055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hasCustomPrompt="1" idx="14" type="title"/>
          </p:nvPr>
        </p:nvSpPr>
        <p:spPr>
          <a:xfrm>
            <a:off x="4772813" y="2940822"/>
            <a:ext cx="734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 u="sng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6" name="Google Shape;96;p13"/>
          <p:cNvSpPr txBox="1"/>
          <p:nvPr>
            <p:ph idx="15" type="subTitle"/>
          </p:nvPr>
        </p:nvSpPr>
        <p:spPr>
          <a:xfrm>
            <a:off x="5549838" y="3068159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4"/>
          <p:cNvPicPr preferRelativeResize="0"/>
          <p:nvPr/>
        </p:nvPicPr>
        <p:blipFill rotWithShape="1">
          <a:blip r:embed="rId2">
            <a:alphaModFix/>
          </a:blip>
          <a:srcRect b="33548" l="11366" r="32533" t="10351"/>
          <a:stretch/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4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00" name="Google Shape;100;p14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9098576">
            <a:off x="-1003418" y="-3213477"/>
            <a:ext cx="5937081" cy="4370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8100002">
            <a:off x="4089062" y="3478680"/>
            <a:ext cx="5756508" cy="414281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4"/>
          <p:cNvSpPr txBox="1"/>
          <p:nvPr>
            <p:ph type="title"/>
          </p:nvPr>
        </p:nvSpPr>
        <p:spPr>
          <a:xfrm>
            <a:off x="3557400" y="3100288"/>
            <a:ext cx="43602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3" name="Google Shape;103;p14"/>
          <p:cNvSpPr txBox="1"/>
          <p:nvPr>
            <p:ph idx="1" type="subTitle"/>
          </p:nvPr>
        </p:nvSpPr>
        <p:spPr>
          <a:xfrm>
            <a:off x="1226400" y="1511313"/>
            <a:ext cx="6691200" cy="147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 rotWithShape="1">
          <a:blip r:embed="rId2">
            <a:alphaModFix/>
          </a:blip>
          <a:srcRect b="33548" l="11366" r="32533" t="10351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5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07" name="Google Shape;107;p15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8576499">
            <a:off x="-1877397" y="-2539478"/>
            <a:ext cx="4905047" cy="3610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5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 rot="-4519583">
            <a:off x="5002019" y="-3265014"/>
            <a:ext cx="9341310" cy="941903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5"/>
          <p:cNvSpPr txBox="1"/>
          <p:nvPr>
            <p:ph type="title"/>
          </p:nvPr>
        </p:nvSpPr>
        <p:spPr>
          <a:xfrm>
            <a:off x="720000" y="824728"/>
            <a:ext cx="3359700" cy="229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0" name="Google Shape;110;p15"/>
          <p:cNvSpPr txBox="1"/>
          <p:nvPr>
            <p:ph idx="1" type="subTitle"/>
          </p:nvPr>
        </p:nvSpPr>
        <p:spPr>
          <a:xfrm>
            <a:off x="720000" y="3120778"/>
            <a:ext cx="2785500" cy="111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5"/>
          <p:cNvSpPr/>
          <p:nvPr>
            <p:ph idx="2" type="pic"/>
          </p:nvPr>
        </p:nvSpPr>
        <p:spPr>
          <a:xfrm>
            <a:off x="4804425" y="690300"/>
            <a:ext cx="3658800" cy="3762900"/>
          </a:xfrm>
          <a:prstGeom prst="ellipse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 rotWithShape="1">
          <a:blip r:embed="rId2">
            <a:alphaModFix/>
          </a:blip>
          <a:srcRect b="40339" l="39841" r="7137" t="6638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-2181142">
            <a:off x="5712210" y="-2003139"/>
            <a:ext cx="5756508" cy="4142817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6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16" name="Google Shape;116;p16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8581390">
            <a:off x="-2073219" y="3948400"/>
            <a:ext cx="6868361" cy="505621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6"/>
          <p:cNvSpPr txBox="1"/>
          <p:nvPr>
            <p:ph type="title"/>
          </p:nvPr>
        </p:nvSpPr>
        <p:spPr>
          <a:xfrm>
            <a:off x="948600" y="1336625"/>
            <a:ext cx="2978400" cy="113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8" name="Google Shape;118;p16"/>
          <p:cNvSpPr txBox="1"/>
          <p:nvPr>
            <p:ph idx="1" type="subTitle"/>
          </p:nvPr>
        </p:nvSpPr>
        <p:spPr>
          <a:xfrm>
            <a:off x="948600" y="2394150"/>
            <a:ext cx="2978400" cy="10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_1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7"/>
          <p:cNvPicPr preferRelativeResize="0"/>
          <p:nvPr/>
        </p:nvPicPr>
        <p:blipFill rotWithShape="1">
          <a:blip r:embed="rId2">
            <a:alphaModFix/>
          </a:blip>
          <a:srcRect b="19913" l="3109" r="29731" t="12928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-9183419">
            <a:off x="-4781269" y="-1747550"/>
            <a:ext cx="6868360" cy="5056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7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 rot="2240623">
            <a:off x="1066244" y="1458861"/>
            <a:ext cx="9341310" cy="9419031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>
            <p:ph type="title"/>
          </p:nvPr>
        </p:nvSpPr>
        <p:spPr>
          <a:xfrm>
            <a:off x="5363175" y="1337625"/>
            <a:ext cx="2821200" cy="113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5" name="Google Shape;125;p17"/>
          <p:cNvSpPr txBox="1"/>
          <p:nvPr>
            <p:ph idx="1" type="subTitle"/>
          </p:nvPr>
        </p:nvSpPr>
        <p:spPr>
          <a:xfrm>
            <a:off x="5363309" y="2394150"/>
            <a:ext cx="2821200" cy="10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4_2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8"/>
          <p:cNvPicPr preferRelativeResize="0"/>
          <p:nvPr/>
        </p:nvPicPr>
        <p:blipFill rotWithShape="1">
          <a:blip r:embed="rId2">
            <a:alphaModFix/>
          </a:blip>
          <a:srcRect b="40339" l="39841" r="7137" t="6638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29" name="Google Shape;129;p18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rot="2453589">
            <a:off x="3117919" y="850686"/>
            <a:ext cx="9341310" cy="9419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9629661">
            <a:off x="-2722940" y="-2438439"/>
            <a:ext cx="5756508" cy="4142817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>
            <p:ph type="title"/>
          </p:nvPr>
        </p:nvSpPr>
        <p:spPr>
          <a:xfrm>
            <a:off x="1174800" y="1396650"/>
            <a:ext cx="3038400" cy="114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2" name="Google Shape;132;p18"/>
          <p:cNvSpPr txBox="1"/>
          <p:nvPr>
            <p:ph idx="1" type="subTitle"/>
          </p:nvPr>
        </p:nvSpPr>
        <p:spPr>
          <a:xfrm>
            <a:off x="1174800" y="2470350"/>
            <a:ext cx="3038400" cy="101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9"/>
          <p:cNvPicPr preferRelativeResize="0"/>
          <p:nvPr/>
        </p:nvPicPr>
        <p:blipFill rotWithShape="1">
          <a:blip r:embed="rId2">
            <a:alphaModFix/>
          </a:blip>
          <a:srcRect b="11961" l="28193" r="4647" t="20880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9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9172258">
            <a:off x="7035896" y="-1836198"/>
            <a:ext cx="4754357" cy="3499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9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 rot="3556592">
            <a:off x="-107494" y="3588850"/>
            <a:ext cx="8207576" cy="5423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9" name="Google Shape;139;p19"/>
          <p:cNvSpPr txBox="1"/>
          <p:nvPr>
            <p:ph idx="1" type="subTitle"/>
          </p:nvPr>
        </p:nvSpPr>
        <p:spPr>
          <a:xfrm>
            <a:off x="4957248" y="2447424"/>
            <a:ext cx="2749200" cy="10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9"/>
          <p:cNvSpPr txBox="1"/>
          <p:nvPr>
            <p:ph idx="2" type="subTitle"/>
          </p:nvPr>
        </p:nvSpPr>
        <p:spPr>
          <a:xfrm>
            <a:off x="1437538" y="2447424"/>
            <a:ext cx="2749200" cy="10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9"/>
          <p:cNvSpPr txBox="1"/>
          <p:nvPr>
            <p:ph idx="3" type="subTitle"/>
          </p:nvPr>
        </p:nvSpPr>
        <p:spPr>
          <a:xfrm>
            <a:off x="1437538" y="1959800"/>
            <a:ext cx="2749200" cy="55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2" name="Google Shape;142;p19"/>
          <p:cNvSpPr txBox="1"/>
          <p:nvPr>
            <p:ph idx="4" type="subTitle"/>
          </p:nvPr>
        </p:nvSpPr>
        <p:spPr>
          <a:xfrm>
            <a:off x="4957251" y="1959800"/>
            <a:ext cx="2749200" cy="55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1_1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0"/>
          <p:cNvPicPr preferRelativeResize="0"/>
          <p:nvPr/>
        </p:nvPicPr>
        <p:blipFill rotWithShape="1">
          <a:blip r:embed="rId2">
            <a:alphaModFix/>
          </a:blip>
          <a:srcRect b="6786" l="28481" r="757" t="22453"/>
          <a:stretch/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0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rot="-509549">
            <a:off x="-6703456" y="-1075651"/>
            <a:ext cx="9341309" cy="9419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0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7756043">
            <a:off x="7175564" y="3579210"/>
            <a:ext cx="4564597" cy="3285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148" name="Google Shape;148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9" name="Google Shape;149;p20"/>
          <p:cNvSpPr txBox="1"/>
          <p:nvPr>
            <p:ph idx="1" type="subTitle"/>
          </p:nvPr>
        </p:nvSpPr>
        <p:spPr>
          <a:xfrm>
            <a:off x="4866730" y="1496375"/>
            <a:ext cx="3189000" cy="271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0"/>
          <p:cNvSpPr txBox="1"/>
          <p:nvPr>
            <p:ph idx="2" type="subTitle"/>
          </p:nvPr>
        </p:nvSpPr>
        <p:spPr>
          <a:xfrm>
            <a:off x="1088575" y="1496375"/>
            <a:ext cx="3189000" cy="271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"/>
          <p:cNvPicPr preferRelativeResize="0"/>
          <p:nvPr/>
        </p:nvPicPr>
        <p:blipFill rotWithShape="1">
          <a:blip r:embed="rId2">
            <a:alphaModFix/>
          </a:blip>
          <a:srcRect b="11961" l="28193" r="4647" t="20880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9" name="Google Shape;19;p3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9232776">
            <a:off x="1079783" y="-1860884"/>
            <a:ext cx="4353233" cy="3132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3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 rot="-509549">
            <a:off x="1256719" y="2439524"/>
            <a:ext cx="9341309" cy="941903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>
            <p:ph type="title"/>
          </p:nvPr>
        </p:nvSpPr>
        <p:spPr>
          <a:xfrm>
            <a:off x="915950" y="2566800"/>
            <a:ext cx="42987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" name="Google Shape;22;p3"/>
          <p:cNvSpPr txBox="1"/>
          <p:nvPr>
            <p:ph hasCustomPrompt="1" idx="2" type="title"/>
          </p:nvPr>
        </p:nvSpPr>
        <p:spPr>
          <a:xfrm>
            <a:off x="886350" y="1453900"/>
            <a:ext cx="1515900" cy="991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u="sng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915950" y="3319525"/>
            <a:ext cx="4298700" cy="4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24" name="Google Shape;24;p3"/>
          <p:cNvPicPr preferRelativeResize="0"/>
          <p:nvPr/>
        </p:nvPicPr>
        <p:blipFill rotWithShape="1">
          <a:blip r:embed="rId3">
            <a:alphaModFix amt="70000"/>
          </a:blip>
          <a:srcRect b="0" l="0" r="0" t="0"/>
          <a:stretch/>
        </p:blipFill>
        <p:spPr>
          <a:xfrm rot="482825">
            <a:off x="6544296" y="-550510"/>
            <a:ext cx="5827283" cy="41937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TITLE_AND_TWO_COLUMNS_1_2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 rotWithShape="1">
          <a:blip r:embed="rId2">
            <a:alphaModFix/>
          </a:blip>
          <a:srcRect b="27980" l="45832" r="1145" t="18998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54" name="Google Shape;154;p21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9172258">
            <a:off x="-2339004" y="3098277"/>
            <a:ext cx="4754357" cy="3499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1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-1346621">
            <a:off x="6373233" y="-821027"/>
            <a:ext cx="7155709" cy="514980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1" type="subTitle"/>
          </p:nvPr>
        </p:nvSpPr>
        <p:spPr>
          <a:xfrm>
            <a:off x="2766600" y="3460375"/>
            <a:ext cx="3610800" cy="8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1"/>
          <p:cNvSpPr txBox="1"/>
          <p:nvPr>
            <p:ph idx="2" type="subTitle"/>
          </p:nvPr>
        </p:nvSpPr>
        <p:spPr>
          <a:xfrm>
            <a:off x="2766600" y="1962050"/>
            <a:ext cx="3610800" cy="8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1"/>
          <p:cNvSpPr txBox="1"/>
          <p:nvPr>
            <p:ph idx="3" type="subTitle"/>
          </p:nvPr>
        </p:nvSpPr>
        <p:spPr>
          <a:xfrm>
            <a:off x="2766602" y="1474425"/>
            <a:ext cx="3610800" cy="55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0" name="Google Shape;160;p21"/>
          <p:cNvSpPr txBox="1"/>
          <p:nvPr>
            <p:ph idx="4" type="subTitle"/>
          </p:nvPr>
        </p:nvSpPr>
        <p:spPr>
          <a:xfrm>
            <a:off x="2766602" y="2972751"/>
            <a:ext cx="3610800" cy="55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6_1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2"/>
          <p:cNvPicPr preferRelativeResize="0"/>
          <p:nvPr/>
        </p:nvPicPr>
        <p:blipFill rotWithShape="1">
          <a:blip r:embed="rId2">
            <a:alphaModFix/>
          </a:blip>
          <a:srcRect b="9463" l="5353" r="27488" t="23378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2"/>
          <p:cNvPicPr preferRelativeResize="0"/>
          <p:nvPr/>
        </p:nvPicPr>
        <p:blipFill rotWithShape="1">
          <a:blip r:embed="rId3">
            <a:alphaModFix amt="70000"/>
          </a:blip>
          <a:srcRect b="0" l="0" r="0" t="0"/>
          <a:stretch/>
        </p:blipFill>
        <p:spPr>
          <a:xfrm rot="-6860776">
            <a:off x="-2912279" y="-3057061"/>
            <a:ext cx="5827284" cy="4193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2"/>
          <p:cNvPicPr preferRelativeResize="0"/>
          <p:nvPr/>
        </p:nvPicPr>
        <p:blipFill rotWithShape="1">
          <a:blip r:embed="rId3">
            <a:alphaModFix amt="70000"/>
          </a:blip>
          <a:srcRect b="0" l="0" r="0" t="0"/>
          <a:stretch/>
        </p:blipFill>
        <p:spPr>
          <a:xfrm rot="-1299885">
            <a:off x="5030580" y="2753119"/>
            <a:ext cx="7397140" cy="532355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2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166" name="Google Shape;166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67" name="Google Shape;167;p22"/>
          <p:cNvSpPr txBox="1"/>
          <p:nvPr>
            <p:ph idx="1" type="subTitle"/>
          </p:nvPr>
        </p:nvSpPr>
        <p:spPr>
          <a:xfrm>
            <a:off x="937626" y="2599728"/>
            <a:ext cx="21753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2"/>
          <p:cNvSpPr txBox="1"/>
          <p:nvPr>
            <p:ph idx="2" type="subTitle"/>
          </p:nvPr>
        </p:nvSpPr>
        <p:spPr>
          <a:xfrm>
            <a:off x="3484347" y="2599728"/>
            <a:ext cx="21753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22"/>
          <p:cNvSpPr txBox="1"/>
          <p:nvPr>
            <p:ph idx="3" type="subTitle"/>
          </p:nvPr>
        </p:nvSpPr>
        <p:spPr>
          <a:xfrm>
            <a:off x="6031074" y="2599728"/>
            <a:ext cx="21753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2"/>
          <p:cNvSpPr txBox="1"/>
          <p:nvPr>
            <p:ph idx="4" type="subTitle"/>
          </p:nvPr>
        </p:nvSpPr>
        <p:spPr>
          <a:xfrm>
            <a:off x="937625" y="2145151"/>
            <a:ext cx="21753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1" name="Google Shape;171;p22"/>
          <p:cNvSpPr txBox="1"/>
          <p:nvPr>
            <p:ph idx="5" type="subTitle"/>
          </p:nvPr>
        </p:nvSpPr>
        <p:spPr>
          <a:xfrm>
            <a:off x="3484350" y="2145151"/>
            <a:ext cx="21753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2" name="Google Shape;172;p22"/>
          <p:cNvSpPr txBox="1"/>
          <p:nvPr>
            <p:ph idx="6" type="subTitle"/>
          </p:nvPr>
        </p:nvSpPr>
        <p:spPr>
          <a:xfrm>
            <a:off x="6031075" y="2145151"/>
            <a:ext cx="21753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3"/>
          <p:cNvPicPr preferRelativeResize="0"/>
          <p:nvPr/>
        </p:nvPicPr>
        <p:blipFill rotWithShape="1">
          <a:blip r:embed="rId2">
            <a:alphaModFix/>
          </a:blip>
          <a:srcRect b="23035" l="27546" r="16353" t="20864"/>
          <a:stretch/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76" name="Google Shape;176;p23"/>
          <p:cNvSpPr txBox="1"/>
          <p:nvPr>
            <p:ph idx="1" type="subTitle"/>
          </p:nvPr>
        </p:nvSpPr>
        <p:spPr>
          <a:xfrm>
            <a:off x="2511456" y="1688595"/>
            <a:ext cx="41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3"/>
          <p:cNvSpPr txBox="1"/>
          <p:nvPr>
            <p:ph idx="2" type="subTitle"/>
          </p:nvPr>
        </p:nvSpPr>
        <p:spPr>
          <a:xfrm>
            <a:off x="2511450" y="2792685"/>
            <a:ext cx="41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23"/>
          <p:cNvSpPr txBox="1"/>
          <p:nvPr>
            <p:ph idx="3" type="subTitle"/>
          </p:nvPr>
        </p:nvSpPr>
        <p:spPr>
          <a:xfrm>
            <a:off x="2511455" y="3896775"/>
            <a:ext cx="41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23"/>
          <p:cNvSpPr txBox="1"/>
          <p:nvPr>
            <p:ph idx="4" type="subTitle"/>
          </p:nvPr>
        </p:nvSpPr>
        <p:spPr>
          <a:xfrm>
            <a:off x="2511456" y="1235250"/>
            <a:ext cx="41211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0" name="Google Shape;180;p23"/>
          <p:cNvSpPr txBox="1"/>
          <p:nvPr>
            <p:ph idx="5" type="subTitle"/>
          </p:nvPr>
        </p:nvSpPr>
        <p:spPr>
          <a:xfrm>
            <a:off x="2511456" y="2339340"/>
            <a:ext cx="41211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1" name="Google Shape;181;p23"/>
          <p:cNvSpPr txBox="1"/>
          <p:nvPr>
            <p:ph idx="6" type="subTitle"/>
          </p:nvPr>
        </p:nvSpPr>
        <p:spPr>
          <a:xfrm>
            <a:off x="2511456" y="3443430"/>
            <a:ext cx="41211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2" name="Google Shape;182;p23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83" name="Google Shape;183;p23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flipH="1" rot="1062685">
            <a:off x="-2572166" y="3220119"/>
            <a:ext cx="7478306" cy="7540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3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flipH="1" rot="4989025">
            <a:off x="6850883" y="-3561181"/>
            <a:ext cx="7478307" cy="7540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4"/>
          <p:cNvPicPr preferRelativeResize="0"/>
          <p:nvPr/>
        </p:nvPicPr>
        <p:blipFill rotWithShape="1">
          <a:blip r:embed="rId2">
            <a:alphaModFix/>
          </a:blip>
          <a:srcRect b="25307" l="21161" r="22738" t="18592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4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188" name="Google Shape;188;p24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flipH="1" rot="1690072">
            <a:off x="-3154393" y="3045788"/>
            <a:ext cx="9341310" cy="9419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4"/>
          <p:cNvPicPr preferRelativeResize="0"/>
          <p:nvPr/>
        </p:nvPicPr>
        <p:blipFill rotWithShape="1">
          <a:blip r:embed="rId4">
            <a:alphaModFix amt="70000"/>
          </a:blip>
          <a:srcRect b="0" l="0" r="0" t="0"/>
          <a:stretch/>
        </p:blipFill>
        <p:spPr>
          <a:xfrm rot="2445251">
            <a:off x="6608771" y="486890"/>
            <a:ext cx="5827283" cy="419377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1" name="Google Shape;191;p24"/>
          <p:cNvSpPr txBox="1"/>
          <p:nvPr>
            <p:ph idx="1" type="subTitle"/>
          </p:nvPr>
        </p:nvSpPr>
        <p:spPr>
          <a:xfrm>
            <a:off x="2054625" y="2022296"/>
            <a:ext cx="2319300" cy="6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24"/>
          <p:cNvSpPr txBox="1"/>
          <p:nvPr>
            <p:ph idx="2" type="subTitle"/>
          </p:nvPr>
        </p:nvSpPr>
        <p:spPr>
          <a:xfrm>
            <a:off x="4770070" y="2022296"/>
            <a:ext cx="2319300" cy="6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24"/>
          <p:cNvSpPr txBox="1"/>
          <p:nvPr>
            <p:ph idx="3" type="subTitle"/>
          </p:nvPr>
        </p:nvSpPr>
        <p:spPr>
          <a:xfrm>
            <a:off x="2054625" y="3455696"/>
            <a:ext cx="2319300" cy="6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24"/>
          <p:cNvSpPr txBox="1"/>
          <p:nvPr>
            <p:ph idx="4" type="subTitle"/>
          </p:nvPr>
        </p:nvSpPr>
        <p:spPr>
          <a:xfrm>
            <a:off x="4770070" y="3455696"/>
            <a:ext cx="2319300" cy="6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24"/>
          <p:cNvSpPr txBox="1"/>
          <p:nvPr>
            <p:ph idx="5" type="subTitle"/>
          </p:nvPr>
        </p:nvSpPr>
        <p:spPr>
          <a:xfrm>
            <a:off x="2054625" y="1698591"/>
            <a:ext cx="23193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6" name="Google Shape;196;p24"/>
          <p:cNvSpPr txBox="1"/>
          <p:nvPr>
            <p:ph idx="6" type="subTitle"/>
          </p:nvPr>
        </p:nvSpPr>
        <p:spPr>
          <a:xfrm>
            <a:off x="2054625" y="3132066"/>
            <a:ext cx="23193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7" name="Google Shape;197;p24"/>
          <p:cNvSpPr txBox="1"/>
          <p:nvPr>
            <p:ph idx="7" type="subTitle"/>
          </p:nvPr>
        </p:nvSpPr>
        <p:spPr>
          <a:xfrm>
            <a:off x="4770066" y="1698591"/>
            <a:ext cx="23193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8" name="Google Shape;198;p24"/>
          <p:cNvSpPr txBox="1"/>
          <p:nvPr>
            <p:ph idx="8" type="subTitle"/>
          </p:nvPr>
        </p:nvSpPr>
        <p:spPr>
          <a:xfrm>
            <a:off x="4770066" y="3132066"/>
            <a:ext cx="23193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7_1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5"/>
          <p:cNvPicPr preferRelativeResize="0"/>
          <p:nvPr/>
        </p:nvPicPr>
        <p:blipFill rotWithShape="1">
          <a:blip r:embed="rId2">
            <a:alphaModFix/>
          </a:blip>
          <a:srcRect b="13949" l="12586" r="20255" t="18892"/>
          <a:stretch/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10479085">
            <a:off x="7149814" y="-494243"/>
            <a:ext cx="5630629" cy="4145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5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 flipH="1" rot="1690072">
            <a:off x="-5784043" y="-5629312"/>
            <a:ext cx="9341310" cy="9419029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5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204" name="Google Shape;204;p2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05" name="Google Shape;205;p25"/>
          <p:cNvSpPr txBox="1"/>
          <p:nvPr>
            <p:ph idx="1" type="subTitle"/>
          </p:nvPr>
        </p:nvSpPr>
        <p:spPr>
          <a:xfrm>
            <a:off x="2221762" y="1942492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25"/>
          <p:cNvSpPr txBox="1"/>
          <p:nvPr>
            <p:ph idx="2" type="subTitle"/>
          </p:nvPr>
        </p:nvSpPr>
        <p:spPr>
          <a:xfrm>
            <a:off x="4833660" y="1942492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25"/>
          <p:cNvSpPr txBox="1"/>
          <p:nvPr>
            <p:ph idx="3" type="subTitle"/>
          </p:nvPr>
        </p:nvSpPr>
        <p:spPr>
          <a:xfrm>
            <a:off x="915737" y="3375879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25"/>
          <p:cNvSpPr txBox="1"/>
          <p:nvPr>
            <p:ph idx="4" type="subTitle"/>
          </p:nvPr>
        </p:nvSpPr>
        <p:spPr>
          <a:xfrm>
            <a:off x="3527635" y="3375879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25"/>
          <p:cNvSpPr txBox="1"/>
          <p:nvPr>
            <p:ph idx="5" type="subTitle"/>
          </p:nvPr>
        </p:nvSpPr>
        <p:spPr>
          <a:xfrm>
            <a:off x="6139534" y="3375879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25"/>
          <p:cNvSpPr txBox="1"/>
          <p:nvPr>
            <p:ph idx="6" type="subTitle"/>
          </p:nvPr>
        </p:nvSpPr>
        <p:spPr>
          <a:xfrm>
            <a:off x="2220175" y="168100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1" name="Google Shape;211;p25"/>
          <p:cNvSpPr txBox="1"/>
          <p:nvPr>
            <p:ph idx="7" type="subTitle"/>
          </p:nvPr>
        </p:nvSpPr>
        <p:spPr>
          <a:xfrm>
            <a:off x="4832074" y="168100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2" name="Google Shape;212;p25"/>
          <p:cNvSpPr txBox="1"/>
          <p:nvPr>
            <p:ph idx="8" type="subTitle"/>
          </p:nvPr>
        </p:nvSpPr>
        <p:spPr>
          <a:xfrm>
            <a:off x="914150" y="311325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3" name="Google Shape;213;p25"/>
          <p:cNvSpPr txBox="1"/>
          <p:nvPr>
            <p:ph idx="9" type="subTitle"/>
          </p:nvPr>
        </p:nvSpPr>
        <p:spPr>
          <a:xfrm>
            <a:off x="3526049" y="311325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4" name="Google Shape;214;p25"/>
          <p:cNvSpPr txBox="1"/>
          <p:nvPr>
            <p:ph idx="13" type="subTitle"/>
          </p:nvPr>
        </p:nvSpPr>
        <p:spPr>
          <a:xfrm>
            <a:off x="6137948" y="311325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6"/>
          <p:cNvPicPr preferRelativeResize="0"/>
          <p:nvPr/>
        </p:nvPicPr>
        <p:blipFill rotWithShape="1">
          <a:blip r:embed="rId2">
            <a:alphaModFix/>
          </a:blip>
          <a:srcRect b="11961" l="28193" r="4647" t="20880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6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218" name="Google Shape;218;p26"/>
          <p:cNvPicPr preferRelativeResize="0"/>
          <p:nvPr/>
        </p:nvPicPr>
        <p:blipFill rotWithShape="1">
          <a:blip r:embed="rId3">
            <a:alphaModFix amt="70000"/>
          </a:blip>
          <a:srcRect b="0" l="0" r="0" t="0"/>
          <a:stretch/>
        </p:blipFill>
        <p:spPr>
          <a:xfrm rot="6958432">
            <a:off x="3640146" y="3944339"/>
            <a:ext cx="5827283" cy="4193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6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-2699995">
            <a:off x="-2648936" y="-210532"/>
            <a:ext cx="4306707" cy="317043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1" name="Google Shape;221;p26"/>
          <p:cNvSpPr txBox="1"/>
          <p:nvPr>
            <p:ph idx="1" type="subTitle"/>
          </p:nvPr>
        </p:nvSpPr>
        <p:spPr>
          <a:xfrm>
            <a:off x="915737" y="2018692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26"/>
          <p:cNvSpPr txBox="1"/>
          <p:nvPr>
            <p:ph idx="2" type="subTitle"/>
          </p:nvPr>
        </p:nvSpPr>
        <p:spPr>
          <a:xfrm>
            <a:off x="3527635" y="2018692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26"/>
          <p:cNvSpPr txBox="1"/>
          <p:nvPr>
            <p:ph idx="3" type="subTitle"/>
          </p:nvPr>
        </p:nvSpPr>
        <p:spPr>
          <a:xfrm>
            <a:off x="915737" y="3452079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26"/>
          <p:cNvSpPr txBox="1"/>
          <p:nvPr>
            <p:ph idx="4" type="subTitle"/>
          </p:nvPr>
        </p:nvSpPr>
        <p:spPr>
          <a:xfrm>
            <a:off x="3527635" y="3452079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26"/>
          <p:cNvSpPr txBox="1"/>
          <p:nvPr>
            <p:ph idx="5" type="subTitle"/>
          </p:nvPr>
        </p:nvSpPr>
        <p:spPr>
          <a:xfrm>
            <a:off x="6139534" y="2018692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26"/>
          <p:cNvSpPr txBox="1"/>
          <p:nvPr>
            <p:ph idx="6" type="subTitle"/>
          </p:nvPr>
        </p:nvSpPr>
        <p:spPr>
          <a:xfrm>
            <a:off x="6139534" y="3452079"/>
            <a:ext cx="20889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26"/>
          <p:cNvSpPr txBox="1"/>
          <p:nvPr>
            <p:ph idx="7" type="subTitle"/>
          </p:nvPr>
        </p:nvSpPr>
        <p:spPr>
          <a:xfrm>
            <a:off x="914150" y="175720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8" name="Google Shape;228;p26"/>
          <p:cNvSpPr txBox="1"/>
          <p:nvPr>
            <p:ph idx="8" type="subTitle"/>
          </p:nvPr>
        </p:nvSpPr>
        <p:spPr>
          <a:xfrm>
            <a:off x="3526049" y="175720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9" name="Google Shape;229;p26"/>
          <p:cNvSpPr txBox="1"/>
          <p:nvPr>
            <p:ph idx="9" type="subTitle"/>
          </p:nvPr>
        </p:nvSpPr>
        <p:spPr>
          <a:xfrm>
            <a:off x="6137948" y="175720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0" name="Google Shape;230;p26"/>
          <p:cNvSpPr txBox="1"/>
          <p:nvPr>
            <p:ph idx="13" type="subTitle"/>
          </p:nvPr>
        </p:nvSpPr>
        <p:spPr>
          <a:xfrm>
            <a:off x="914150" y="318945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1" name="Google Shape;231;p26"/>
          <p:cNvSpPr txBox="1"/>
          <p:nvPr>
            <p:ph idx="14" type="subTitle"/>
          </p:nvPr>
        </p:nvSpPr>
        <p:spPr>
          <a:xfrm>
            <a:off x="3526049" y="318945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2" name="Google Shape;232;p26"/>
          <p:cNvSpPr txBox="1"/>
          <p:nvPr>
            <p:ph idx="15" type="subTitle"/>
          </p:nvPr>
        </p:nvSpPr>
        <p:spPr>
          <a:xfrm>
            <a:off x="6137948" y="3189450"/>
            <a:ext cx="20919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27"/>
          <p:cNvPicPr preferRelativeResize="0"/>
          <p:nvPr/>
        </p:nvPicPr>
        <p:blipFill rotWithShape="1">
          <a:blip r:embed="rId2">
            <a:alphaModFix/>
          </a:blip>
          <a:srcRect b="40339" l="39841" r="7137" t="6638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7"/>
          <p:cNvSpPr txBox="1"/>
          <p:nvPr>
            <p:ph hasCustomPrompt="1" type="title"/>
          </p:nvPr>
        </p:nvSpPr>
        <p:spPr>
          <a:xfrm>
            <a:off x="3733975" y="713198"/>
            <a:ext cx="46968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36" name="Google Shape;236;p27"/>
          <p:cNvSpPr txBox="1"/>
          <p:nvPr>
            <p:ph idx="1" type="subTitle"/>
          </p:nvPr>
        </p:nvSpPr>
        <p:spPr>
          <a:xfrm>
            <a:off x="3733975" y="1437972"/>
            <a:ext cx="4696800" cy="3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37" name="Google Shape;237;p27"/>
          <p:cNvSpPr txBox="1"/>
          <p:nvPr>
            <p:ph hasCustomPrompt="1" idx="2" type="title"/>
          </p:nvPr>
        </p:nvSpPr>
        <p:spPr>
          <a:xfrm>
            <a:off x="3733975" y="2010905"/>
            <a:ext cx="46968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38" name="Google Shape;238;p27"/>
          <p:cNvSpPr txBox="1"/>
          <p:nvPr>
            <p:ph idx="3" type="subTitle"/>
          </p:nvPr>
        </p:nvSpPr>
        <p:spPr>
          <a:xfrm>
            <a:off x="3733975" y="2738250"/>
            <a:ext cx="4696800" cy="3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39" name="Google Shape;239;p27"/>
          <p:cNvSpPr txBox="1"/>
          <p:nvPr>
            <p:ph hasCustomPrompt="1" idx="4" type="title"/>
          </p:nvPr>
        </p:nvSpPr>
        <p:spPr>
          <a:xfrm>
            <a:off x="3733975" y="3308611"/>
            <a:ext cx="46968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0" name="Google Shape;240;p27"/>
          <p:cNvSpPr txBox="1"/>
          <p:nvPr>
            <p:ph idx="5" type="subTitle"/>
          </p:nvPr>
        </p:nvSpPr>
        <p:spPr>
          <a:xfrm>
            <a:off x="3733975" y="4038527"/>
            <a:ext cx="4696800" cy="3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1" name="Google Shape;241;p27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242" name="Google Shape;242;p27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rot="2453589">
            <a:off x="-6797706" y="-2430289"/>
            <a:ext cx="9341310" cy="9419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7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9629661">
            <a:off x="-3175240" y="-1204564"/>
            <a:ext cx="5756508" cy="4142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28"/>
          <p:cNvPicPr preferRelativeResize="0"/>
          <p:nvPr/>
        </p:nvPicPr>
        <p:blipFill rotWithShape="1">
          <a:blip r:embed="rId2">
            <a:alphaModFix/>
          </a:blip>
          <a:srcRect b="17925" l="12028" r="20813" t="14916"/>
          <a:stretch/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8"/>
          <p:cNvSpPr/>
          <p:nvPr/>
        </p:nvSpPr>
        <p:spPr>
          <a:xfrm flipH="1">
            <a:off x="1858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247" name="Google Shape;247;p28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rot="5082064">
            <a:off x="-2489482" y="2730487"/>
            <a:ext cx="8207575" cy="542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8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2082846">
            <a:off x="1847550" y="-1521784"/>
            <a:ext cx="3533775" cy="254317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8"/>
          <p:cNvSpPr txBox="1"/>
          <p:nvPr>
            <p:ph type="title"/>
          </p:nvPr>
        </p:nvSpPr>
        <p:spPr>
          <a:xfrm>
            <a:off x="3912150" y="2566800"/>
            <a:ext cx="42987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0" name="Google Shape;250;p28"/>
          <p:cNvSpPr txBox="1"/>
          <p:nvPr>
            <p:ph hasCustomPrompt="1" idx="2" type="title"/>
          </p:nvPr>
        </p:nvSpPr>
        <p:spPr>
          <a:xfrm>
            <a:off x="6694950" y="1453900"/>
            <a:ext cx="1515900" cy="991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u="sng">
                <a:solidFill>
                  <a:schemeClr val="lt2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1" name="Google Shape;251;p28"/>
          <p:cNvSpPr txBox="1"/>
          <p:nvPr>
            <p:ph idx="1" type="subTitle"/>
          </p:nvPr>
        </p:nvSpPr>
        <p:spPr>
          <a:xfrm>
            <a:off x="3912150" y="3319525"/>
            <a:ext cx="4298700" cy="4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1_1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9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5979577">
            <a:off x="-2652210" y="-3437939"/>
            <a:ext cx="7080774" cy="5212564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9"/>
          <p:cNvSpPr/>
          <p:nvPr/>
        </p:nvSpPr>
        <p:spPr>
          <a:xfrm flipH="1">
            <a:off x="1858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256" name="Google Shape;256;p29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-3960932">
            <a:off x="6611983" y="744266"/>
            <a:ext cx="5756508" cy="4142817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9"/>
          <p:cNvSpPr txBox="1"/>
          <p:nvPr>
            <p:ph type="title"/>
          </p:nvPr>
        </p:nvSpPr>
        <p:spPr>
          <a:xfrm>
            <a:off x="2422650" y="2566800"/>
            <a:ext cx="42987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8" name="Google Shape;258;p29"/>
          <p:cNvSpPr txBox="1"/>
          <p:nvPr>
            <p:ph hasCustomPrompt="1" idx="2" type="title"/>
          </p:nvPr>
        </p:nvSpPr>
        <p:spPr>
          <a:xfrm>
            <a:off x="3814050" y="1453900"/>
            <a:ext cx="1515900" cy="991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u="sng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9" name="Google Shape;259;p29"/>
          <p:cNvSpPr txBox="1"/>
          <p:nvPr>
            <p:ph idx="1" type="subTitle"/>
          </p:nvPr>
        </p:nvSpPr>
        <p:spPr>
          <a:xfrm>
            <a:off x="2422650" y="3319525"/>
            <a:ext cx="4298700" cy="4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0"/>
          <p:cNvPicPr preferRelativeResize="0"/>
          <p:nvPr/>
        </p:nvPicPr>
        <p:blipFill rotWithShape="1">
          <a:blip r:embed="rId2">
            <a:alphaModFix/>
          </a:blip>
          <a:srcRect b="25876" l="6105" r="26736" t="6964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0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263" name="Google Shape;263;p3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264" name="Google Shape;264;p30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-2">
            <a:off x="-2132517" y="3909226"/>
            <a:ext cx="5918262" cy="4356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0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 rot="-2045552">
            <a:off x="6156043" y="-1739563"/>
            <a:ext cx="8207576" cy="542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720000" y="1215750"/>
            <a:ext cx="3979500" cy="179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/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2">
            <a:alphaModFix/>
          </a:blip>
          <a:srcRect b="25876" l="19483" r="13358" t="6964"/>
          <a:stretch/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1_1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31"/>
          <p:cNvPicPr preferRelativeResize="0"/>
          <p:nvPr/>
        </p:nvPicPr>
        <p:blipFill rotWithShape="1">
          <a:blip r:embed="rId2">
            <a:alphaModFix/>
          </a:blip>
          <a:srcRect b="25876" l="19483" r="13358" t="6964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1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269" name="Google Shape;269;p3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270" name="Google Shape;270;p31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rot="811935">
            <a:off x="2367493" y="3241237"/>
            <a:ext cx="8207575" cy="542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1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2082846">
            <a:off x="-2282325" y="125241"/>
            <a:ext cx="3533775" cy="254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32"/>
          <p:cNvPicPr preferRelativeResize="0"/>
          <p:nvPr/>
        </p:nvPicPr>
        <p:blipFill rotWithShape="1">
          <a:blip r:embed="rId2">
            <a:alphaModFix/>
          </a:blip>
          <a:srcRect b="7092" l="19167" r="13674" t="25749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2"/>
          <p:cNvSpPr txBox="1"/>
          <p:nvPr>
            <p:ph type="title"/>
          </p:nvPr>
        </p:nvSpPr>
        <p:spPr>
          <a:xfrm>
            <a:off x="2347950" y="707777"/>
            <a:ext cx="4448100" cy="122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8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5" name="Google Shape;275;p32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76" name="Google Shape;276;p32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pl" sz="1200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CREDITS: This presentation template was created by </a:t>
            </a:r>
            <a:r>
              <a:rPr lang="pl" sz="1200" u="sng">
                <a:solidFill>
                  <a:schemeClr val="hlink"/>
                </a:solidFill>
                <a:latin typeface="Alata"/>
                <a:ea typeface="Alata"/>
                <a:cs typeface="Alata"/>
                <a:sym typeface="Alata"/>
                <a:hlinkClick r:id="rId3"/>
              </a:rPr>
              <a:t>Slidesgo</a:t>
            </a:r>
            <a:r>
              <a:rPr lang="pl" sz="1200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, and includes icons by </a:t>
            </a:r>
            <a:r>
              <a:rPr lang="pl" sz="1200" u="sng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pl" sz="1200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, and infographics &amp; images by </a:t>
            </a:r>
            <a:r>
              <a:rPr lang="pl" sz="1200" u="sng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pl" sz="1200" u="sng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 </a:t>
            </a:r>
            <a:endParaRPr sz="1200" u="sng">
              <a:solidFill>
                <a:schemeClr val="dk1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277" name="Google Shape;277;p32"/>
          <p:cNvPicPr preferRelativeResize="0"/>
          <p:nvPr/>
        </p:nvPicPr>
        <p:blipFill>
          <a:blip r:embed="rId6">
            <a:alphaModFix amt="70000"/>
          </a:blip>
          <a:stretch>
            <a:fillRect/>
          </a:stretch>
        </p:blipFill>
        <p:spPr>
          <a:xfrm rot="6079028">
            <a:off x="-4026101" y="-1340447"/>
            <a:ext cx="6978574" cy="5137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32"/>
          <p:cNvPicPr preferRelativeResize="0"/>
          <p:nvPr/>
        </p:nvPicPr>
        <p:blipFill rotWithShape="1">
          <a:blip r:embed="rId7">
            <a:alphaModFix amt="70000"/>
          </a:blip>
          <a:srcRect b="10679" l="8232" r="8274" t="10276"/>
          <a:stretch/>
        </p:blipFill>
        <p:spPr>
          <a:xfrm rot="-622702">
            <a:off x="5972043" y="-657313"/>
            <a:ext cx="8207576" cy="54234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2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33"/>
          <p:cNvPicPr preferRelativeResize="0"/>
          <p:nvPr/>
        </p:nvPicPr>
        <p:blipFill rotWithShape="1">
          <a:blip r:embed="rId2">
            <a:alphaModFix/>
          </a:blip>
          <a:srcRect b="25876" l="6105" r="26736" t="6964"/>
          <a:stretch/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3"/>
          <p:cNvSpPr/>
          <p:nvPr/>
        </p:nvSpPr>
        <p:spPr>
          <a:xfrm flipH="1">
            <a:off x="1858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283" name="Google Shape;283;p33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2699998">
            <a:off x="4063365" y="3349286"/>
            <a:ext cx="7080774" cy="5212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3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2699998">
            <a:off x="-5309235" y="-1901089"/>
            <a:ext cx="7080774" cy="5212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34"/>
          <p:cNvPicPr preferRelativeResize="0"/>
          <p:nvPr/>
        </p:nvPicPr>
        <p:blipFill rotWithShape="1">
          <a:blip r:embed="rId2">
            <a:alphaModFix/>
          </a:blip>
          <a:srcRect b="19913" l="7220" r="25621" t="12928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4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288" name="Google Shape;288;p34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rot="5082064">
            <a:off x="-1931907" y="4162387"/>
            <a:ext cx="8207575" cy="542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4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2082846">
            <a:off x="7748400" y="-220809"/>
            <a:ext cx="3533775" cy="254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2">
            <a:alphaModFix/>
          </a:blip>
          <a:srcRect b="36039" l="6244" r="37655" t="7860"/>
          <a:stretch/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32" name="Google Shape;32;p5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7496447">
            <a:off x="5346403" y="3549053"/>
            <a:ext cx="5466318" cy="393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 flipH="1" rot="6126450">
            <a:off x="-7477468" y="-1734037"/>
            <a:ext cx="9341311" cy="9419029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subTitle"/>
          </p:nvPr>
        </p:nvSpPr>
        <p:spPr>
          <a:xfrm>
            <a:off x="5055284" y="3684949"/>
            <a:ext cx="2505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6" name="Google Shape;36;p5"/>
          <p:cNvSpPr txBox="1"/>
          <p:nvPr>
            <p:ph idx="2" type="subTitle"/>
          </p:nvPr>
        </p:nvSpPr>
        <p:spPr>
          <a:xfrm>
            <a:off x="1583300" y="3684949"/>
            <a:ext cx="2505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7" name="Google Shape;37;p5"/>
          <p:cNvSpPr txBox="1"/>
          <p:nvPr>
            <p:ph idx="3" type="subTitle"/>
          </p:nvPr>
        </p:nvSpPr>
        <p:spPr>
          <a:xfrm>
            <a:off x="5055275" y="3376925"/>
            <a:ext cx="25056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4" type="subTitle"/>
          </p:nvPr>
        </p:nvSpPr>
        <p:spPr>
          <a:xfrm>
            <a:off x="1583075" y="3376925"/>
            <a:ext cx="25056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6"/>
          <p:cNvPicPr preferRelativeResize="0"/>
          <p:nvPr/>
        </p:nvPicPr>
        <p:blipFill rotWithShape="1">
          <a:blip r:embed="rId2">
            <a:alphaModFix/>
          </a:blip>
          <a:srcRect b="25876" l="6105" r="26736" t="6964"/>
          <a:stretch/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6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2" name="Google Shape;42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id="43" name="Google Shape;43;p6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5953792">
            <a:off x="-3955192" y="-1511800"/>
            <a:ext cx="5918262" cy="4356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6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2418134">
            <a:off x="7386983" y="3040991"/>
            <a:ext cx="4353233" cy="3132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7"/>
          <p:cNvPicPr preferRelativeResize="0"/>
          <p:nvPr/>
        </p:nvPicPr>
        <p:blipFill rotWithShape="1">
          <a:blip r:embed="rId2">
            <a:alphaModFix/>
          </a:blip>
          <a:srcRect b="17038" l="37273" r="6626" t="26861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7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-3960932">
            <a:off x="6037183" y="1407128"/>
            <a:ext cx="5756508" cy="414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7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5979578">
            <a:off x="5844962" y="-1118525"/>
            <a:ext cx="2920227" cy="2149751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7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50" name="Google Shape;50;p7"/>
          <p:cNvSpPr txBox="1"/>
          <p:nvPr>
            <p:ph type="title"/>
          </p:nvPr>
        </p:nvSpPr>
        <p:spPr>
          <a:xfrm>
            <a:off x="720000" y="445025"/>
            <a:ext cx="7710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" type="subTitle"/>
          </p:nvPr>
        </p:nvSpPr>
        <p:spPr>
          <a:xfrm>
            <a:off x="720000" y="1541950"/>
            <a:ext cx="42948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/>
        </p:txBody>
      </p:sp>
      <p:pic>
        <p:nvPicPr>
          <p:cNvPr id="52" name="Google Shape;52;p7"/>
          <p:cNvPicPr preferRelativeResize="0"/>
          <p:nvPr/>
        </p:nvPicPr>
        <p:blipFill rotWithShape="1">
          <a:blip r:embed="rId5">
            <a:alphaModFix amt="70000"/>
          </a:blip>
          <a:srcRect b="10679" l="8232" r="8274" t="10276"/>
          <a:stretch/>
        </p:blipFill>
        <p:spPr>
          <a:xfrm rot="-509549">
            <a:off x="3760119" y="-796701"/>
            <a:ext cx="9341309" cy="94190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8"/>
          <p:cNvPicPr preferRelativeResize="0"/>
          <p:nvPr/>
        </p:nvPicPr>
        <p:blipFill rotWithShape="1">
          <a:blip r:embed="rId2">
            <a:alphaModFix/>
          </a:blip>
          <a:srcRect b="15344" l="38104" r="5795" t="28555"/>
          <a:stretch/>
        </p:blipFill>
        <p:spPr>
          <a:xfrm flipH="1"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8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56" name="Google Shape;56;p8"/>
          <p:cNvPicPr preferRelativeResize="0"/>
          <p:nvPr/>
        </p:nvPicPr>
        <p:blipFill rotWithShape="1">
          <a:blip r:embed="rId3">
            <a:alphaModFix amt="70000"/>
          </a:blip>
          <a:srcRect b="10679" l="8232" r="8274" t="10276"/>
          <a:stretch/>
        </p:blipFill>
        <p:spPr>
          <a:xfrm rot="2530063">
            <a:off x="-5574406" y="-4170014"/>
            <a:ext cx="9341309" cy="9419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8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-921320">
            <a:off x="-3562963" y="-1987320"/>
            <a:ext cx="5756508" cy="414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8"/>
          <p:cNvPicPr preferRelativeResize="0"/>
          <p:nvPr/>
        </p:nvPicPr>
        <p:blipFill>
          <a:blip r:embed="rId5">
            <a:alphaModFix amt="70000"/>
          </a:blip>
          <a:stretch>
            <a:fillRect/>
          </a:stretch>
        </p:blipFill>
        <p:spPr>
          <a:xfrm rot="-2699998">
            <a:off x="2211587" y="3857260"/>
            <a:ext cx="7887378" cy="580638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8"/>
          <p:cNvSpPr txBox="1"/>
          <p:nvPr>
            <p:ph type="title"/>
          </p:nvPr>
        </p:nvSpPr>
        <p:spPr>
          <a:xfrm>
            <a:off x="1969250" y="1698600"/>
            <a:ext cx="5205300" cy="17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3078"/>
            <a:ext cx="9144001" cy="5137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9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-2999218">
            <a:off x="-413075" y="-1529463"/>
            <a:ext cx="3533775" cy="25431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9"/>
          <p:cNvSpPr/>
          <p:nvPr/>
        </p:nvSpPr>
        <p:spPr>
          <a:xfrm>
            <a:off x="186150" y="210025"/>
            <a:ext cx="8772000" cy="4747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64" name="Google Shape;64;p9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 rot="10095787">
            <a:off x="1682708" y="3730154"/>
            <a:ext cx="5756508" cy="4142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9"/>
          <p:cNvPicPr preferRelativeResize="0"/>
          <p:nvPr/>
        </p:nvPicPr>
        <p:blipFill rotWithShape="1">
          <a:blip r:embed="rId4">
            <a:alphaModFix amt="70000"/>
          </a:blip>
          <a:srcRect b="10679" l="8232" r="8274" t="10276"/>
          <a:stretch/>
        </p:blipFill>
        <p:spPr>
          <a:xfrm>
            <a:off x="-2370119" y="-2595200"/>
            <a:ext cx="8207576" cy="542342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9"/>
          <p:cNvSpPr txBox="1"/>
          <p:nvPr>
            <p:ph type="title"/>
          </p:nvPr>
        </p:nvSpPr>
        <p:spPr>
          <a:xfrm>
            <a:off x="3342050" y="1616700"/>
            <a:ext cx="4872900" cy="146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5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3342050" y="30011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/>
          <p:nvPr>
            <p:ph idx="2" type="pic"/>
          </p:nvPr>
        </p:nvSpPr>
        <p:spPr>
          <a:xfrm>
            <a:off x="-3301" y="0"/>
            <a:ext cx="91506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10"/>
          <p:cNvSpPr txBox="1"/>
          <p:nvPr>
            <p:ph type="title"/>
          </p:nvPr>
        </p:nvSpPr>
        <p:spPr>
          <a:xfrm>
            <a:off x="1863450" y="3289575"/>
            <a:ext cx="5417100" cy="12612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34" Type="http://schemas.openxmlformats.org/officeDocument/2006/relationships/theme" Target="../theme/theme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Josefin Sans"/>
              <a:buNone/>
              <a:defRPr sz="35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ugaz One"/>
              <a:buNone/>
              <a:defRPr sz="35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ugaz One"/>
              <a:buNone/>
              <a:defRPr sz="35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ugaz One"/>
              <a:buNone/>
              <a:defRPr sz="35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ugaz One"/>
              <a:buNone/>
              <a:defRPr sz="35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ugaz One"/>
              <a:buNone/>
              <a:defRPr sz="35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ugaz One"/>
              <a:buNone/>
              <a:defRPr sz="35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ugaz One"/>
              <a:buNone/>
              <a:defRPr sz="35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ugaz One"/>
              <a:buNone/>
              <a:defRPr sz="3500">
                <a:solidFill>
                  <a:schemeClr val="dk1"/>
                </a:solidFill>
                <a:latin typeface="Fugaz One"/>
                <a:ea typeface="Fugaz One"/>
                <a:cs typeface="Fugaz One"/>
                <a:sym typeface="Fugaz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ata"/>
              <a:buChar char="●"/>
              <a:defRPr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ata"/>
              <a:buChar char="○"/>
              <a:defRPr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ata"/>
              <a:buChar char="■"/>
              <a:defRPr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ata"/>
              <a:buChar char="●"/>
              <a:defRPr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ata"/>
              <a:buChar char="○"/>
              <a:defRPr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ata"/>
              <a:buChar char="■"/>
              <a:defRPr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ata"/>
              <a:buChar char="●"/>
              <a:defRPr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ata"/>
              <a:buChar char="○"/>
              <a:defRPr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lata"/>
              <a:buChar char="■"/>
              <a:defRPr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5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1.png"/><Relationship Id="rId4" Type="http://schemas.openxmlformats.org/officeDocument/2006/relationships/image" Target="../media/image40.png"/><Relationship Id="rId5" Type="http://schemas.openxmlformats.org/officeDocument/2006/relationships/image" Target="../media/image29.png"/><Relationship Id="rId6" Type="http://schemas.openxmlformats.org/officeDocument/2006/relationships/image" Target="../media/image3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8.png"/><Relationship Id="rId4" Type="http://schemas.openxmlformats.org/officeDocument/2006/relationships/image" Target="../media/image3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Relationship Id="rId4" Type="http://schemas.openxmlformats.org/officeDocument/2006/relationships/image" Target="../media/image19.png"/><Relationship Id="rId5" Type="http://schemas.openxmlformats.org/officeDocument/2006/relationships/image" Target="../media/image24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Relationship Id="rId4" Type="http://schemas.openxmlformats.org/officeDocument/2006/relationships/image" Target="../media/image20.png"/><Relationship Id="rId5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2.png"/><Relationship Id="rId4" Type="http://schemas.openxmlformats.org/officeDocument/2006/relationships/image" Target="../media/image26.png"/><Relationship Id="rId5" Type="http://schemas.openxmlformats.org/officeDocument/2006/relationships/image" Target="../media/image37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Relationship Id="rId4" Type="http://schemas.openxmlformats.org/officeDocument/2006/relationships/image" Target="../media/image3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png"/><Relationship Id="rId4" Type="http://schemas.openxmlformats.org/officeDocument/2006/relationships/image" Target="../media/image30.png"/><Relationship Id="rId5" Type="http://schemas.openxmlformats.org/officeDocument/2006/relationships/image" Target="../media/image3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4.png"/><Relationship Id="rId4" Type="http://schemas.openxmlformats.org/officeDocument/2006/relationships/image" Target="../media/image39.png"/><Relationship Id="rId5" Type="http://schemas.openxmlformats.org/officeDocument/2006/relationships/image" Target="../media/image4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1.png"/><Relationship Id="rId4" Type="http://schemas.openxmlformats.org/officeDocument/2006/relationships/image" Target="../media/image13.png"/><Relationship Id="rId5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5"/>
          <p:cNvSpPr txBox="1"/>
          <p:nvPr>
            <p:ph type="ctrTitle"/>
          </p:nvPr>
        </p:nvSpPr>
        <p:spPr>
          <a:xfrm>
            <a:off x="390125" y="496200"/>
            <a:ext cx="8120700" cy="216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400">
                <a:latin typeface="Josefin Sans"/>
                <a:ea typeface="Josefin Sans"/>
                <a:cs typeface="Josefin Sans"/>
                <a:sym typeface="Josefin Sans"/>
              </a:rPr>
              <a:t>Search for stellar remnant candidates using microlensing events from Gaia</a:t>
            </a:r>
            <a:endParaRPr b="1" sz="5350"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295" name="Google Shape;295;p35"/>
          <p:cNvSpPr txBox="1"/>
          <p:nvPr>
            <p:ph idx="1" type="subTitle"/>
          </p:nvPr>
        </p:nvSpPr>
        <p:spPr>
          <a:xfrm>
            <a:off x="757500" y="3003950"/>
            <a:ext cx="8074800" cy="12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/>
              <a:t>Uliana Pylypenko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/>
              <a:t>FINCA / University of Turku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/>
              <a:t>Nordic-Baltic Astronomy Days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27 May 2026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4"/>
          <p:cNvSpPr txBox="1"/>
          <p:nvPr>
            <p:ph type="title"/>
          </p:nvPr>
        </p:nvSpPr>
        <p:spPr>
          <a:xfrm>
            <a:off x="720000" y="2807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</a:rPr>
              <a:t>Data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406" name="Google Shape;406;p44"/>
          <p:cNvSpPr txBox="1"/>
          <p:nvPr>
            <p:ph idx="1" type="body"/>
          </p:nvPr>
        </p:nvSpPr>
        <p:spPr>
          <a:xfrm>
            <a:off x="658412" y="2752675"/>
            <a:ext cx="3540600" cy="179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Gaia Alerts, Gaia DR3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Astrometric counterparts of microlensing events (not available for events analysed here yet)</a:t>
            </a:r>
            <a:endParaRPr sz="1600"/>
          </a:p>
        </p:txBody>
      </p:sp>
      <p:pic>
        <p:nvPicPr>
          <p:cNvPr id="407" name="Google Shape;40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6189" y="1062712"/>
            <a:ext cx="1580675" cy="1580650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44"/>
          <p:cNvSpPr txBox="1"/>
          <p:nvPr/>
        </p:nvSpPr>
        <p:spPr>
          <a:xfrm>
            <a:off x="4720164" y="2256599"/>
            <a:ext cx="1824900" cy="8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385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BHTOM2</a:t>
            </a:r>
            <a:endParaRPr sz="2385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pl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bhtom.space</a:t>
            </a:r>
            <a:endParaRPr i="1" sz="18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09" name="Google Shape;409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4162" y="1339275"/>
            <a:ext cx="1696924" cy="859375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44"/>
          <p:cNvSpPr txBox="1"/>
          <p:nvPr>
            <p:ph idx="1" type="body"/>
          </p:nvPr>
        </p:nvSpPr>
        <p:spPr>
          <a:xfrm>
            <a:off x="4720165" y="3073800"/>
            <a:ext cx="3482100" cy="8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Facilitating follow-up using multiple small telescopes</a:t>
            </a:r>
            <a:endParaRPr sz="1600"/>
          </a:p>
        </p:txBody>
      </p:sp>
      <p:sp>
        <p:nvSpPr>
          <p:cNvPr id="411" name="Google Shape;411;p44"/>
          <p:cNvSpPr txBox="1"/>
          <p:nvPr>
            <p:ph idx="1" type="body"/>
          </p:nvPr>
        </p:nvSpPr>
        <p:spPr>
          <a:xfrm>
            <a:off x="6173076" y="1154350"/>
            <a:ext cx="2590800" cy="40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Talk to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Marius Maskoliūnas</a:t>
            </a:r>
            <a:endParaRPr/>
          </a:p>
        </p:txBody>
      </p:sp>
      <p:pic>
        <p:nvPicPr>
          <p:cNvPr id="412" name="Google Shape;412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67313" y="1700675"/>
            <a:ext cx="1002349" cy="1002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500" y="2571762"/>
            <a:ext cx="4269602" cy="2499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875" y="85948"/>
            <a:ext cx="4270850" cy="2404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1700" y="2591168"/>
            <a:ext cx="4269599" cy="2460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31703" y="66912"/>
            <a:ext cx="4269600" cy="2442357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45"/>
          <p:cNvSpPr txBox="1"/>
          <p:nvPr/>
        </p:nvSpPr>
        <p:spPr>
          <a:xfrm>
            <a:off x="504900" y="275150"/>
            <a:ext cx="1115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300">
                <a:solidFill>
                  <a:srgbClr val="191919"/>
                </a:solidFill>
                <a:latin typeface="Alata"/>
                <a:ea typeface="Alata"/>
                <a:cs typeface="Alata"/>
                <a:sym typeface="Alata"/>
              </a:rPr>
              <a:t>ULENS-067</a:t>
            </a:r>
            <a:endParaRPr sz="1300">
              <a:solidFill>
                <a:srgbClr val="191919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22" name="Google Shape;422;p45"/>
          <p:cNvSpPr txBox="1"/>
          <p:nvPr/>
        </p:nvSpPr>
        <p:spPr>
          <a:xfrm>
            <a:off x="4992925" y="275150"/>
            <a:ext cx="1115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300">
                <a:solidFill>
                  <a:srgbClr val="191919"/>
                </a:solidFill>
                <a:latin typeface="Alata"/>
                <a:ea typeface="Alata"/>
                <a:cs typeface="Alata"/>
                <a:sym typeface="Alata"/>
              </a:rPr>
              <a:t>Gaia21azb</a:t>
            </a:r>
            <a:endParaRPr sz="1300">
              <a:solidFill>
                <a:srgbClr val="191919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23" name="Google Shape;423;p45"/>
          <p:cNvSpPr txBox="1"/>
          <p:nvPr/>
        </p:nvSpPr>
        <p:spPr>
          <a:xfrm>
            <a:off x="504900" y="2747775"/>
            <a:ext cx="1115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300">
                <a:solidFill>
                  <a:srgbClr val="191919"/>
                </a:solidFill>
                <a:latin typeface="Alata"/>
                <a:ea typeface="Alata"/>
                <a:cs typeface="Alata"/>
                <a:sym typeface="Alata"/>
              </a:rPr>
              <a:t>Gaia21efs</a:t>
            </a:r>
            <a:endParaRPr sz="1300">
              <a:solidFill>
                <a:srgbClr val="191919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24" name="Google Shape;424;p45"/>
          <p:cNvSpPr txBox="1"/>
          <p:nvPr/>
        </p:nvSpPr>
        <p:spPr>
          <a:xfrm>
            <a:off x="4992925" y="2747775"/>
            <a:ext cx="1115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300">
                <a:solidFill>
                  <a:srgbClr val="191919"/>
                </a:solidFill>
                <a:latin typeface="Alata"/>
                <a:ea typeface="Alata"/>
                <a:cs typeface="Alata"/>
                <a:sym typeface="Alata"/>
              </a:rPr>
              <a:t>Gaia21dpb</a:t>
            </a:r>
            <a:endParaRPr sz="1300">
              <a:solidFill>
                <a:srgbClr val="191919"/>
              </a:solidFill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6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3500">
                <a:solidFill>
                  <a:schemeClr val="lt2"/>
                </a:solidFill>
                <a:latin typeface="Josefin Sans"/>
                <a:ea typeface="Josefin Sans"/>
                <a:cs typeface="Josefin Sans"/>
                <a:sym typeface="Josefin Sans"/>
              </a:rPr>
              <a:t>Dark lens code (DLC)</a:t>
            </a:r>
            <a:endParaRPr sz="3500">
              <a:solidFill>
                <a:schemeClr val="lt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pic>
        <p:nvPicPr>
          <p:cNvPr id="430" name="Google Shape;43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7325" y="1094325"/>
            <a:ext cx="2811774" cy="175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2675" y="2928300"/>
            <a:ext cx="2899626" cy="1812276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6"/>
          <p:cNvSpPr/>
          <p:nvPr/>
        </p:nvSpPr>
        <p:spPr>
          <a:xfrm>
            <a:off x="4152150" y="2421450"/>
            <a:ext cx="839700" cy="300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9525">
            <a:solidFill>
              <a:srgbClr val="30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46"/>
          <p:cNvSpPr/>
          <p:nvPr/>
        </p:nvSpPr>
        <p:spPr>
          <a:xfrm>
            <a:off x="4943950" y="445025"/>
            <a:ext cx="40563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Lens mass, distance, transverse velocity, and brightness distributions</a:t>
            </a:r>
            <a:endParaRPr sz="1600"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34" name="Google Shape;434;p46"/>
          <p:cNvSpPr/>
          <p:nvPr/>
        </p:nvSpPr>
        <p:spPr>
          <a:xfrm>
            <a:off x="0" y="4660975"/>
            <a:ext cx="11910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Howil+2025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35" name="Google Shape;435;p46"/>
          <p:cNvSpPr txBox="1"/>
          <p:nvPr/>
        </p:nvSpPr>
        <p:spPr>
          <a:xfrm>
            <a:off x="754225" y="1465375"/>
            <a:ext cx="33420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lata"/>
              <a:buChar char="●"/>
            </a:pPr>
            <a:r>
              <a:rPr lang="pl" sz="1600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coordinates</a:t>
            </a:r>
            <a:endParaRPr sz="1600"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lata"/>
              <a:buChar char="●"/>
            </a:pPr>
            <a:r>
              <a:rPr lang="pl" sz="1600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light curve posterior distribution</a:t>
            </a:r>
            <a:endParaRPr sz="1600"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lata"/>
              <a:buChar char="●"/>
            </a:pPr>
            <a:r>
              <a:rPr lang="pl" sz="1600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source properties</a:t>
            </a:r>
            <a:endParaRPr sz="1600"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lata"/>
              <a:buChar char="●"/>
            </a:pPr>
            <a:r>
              <a:rPr lang="pl" sz="1600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extinction</a:t>
            </a:r>
            <a:endParaRPr sz="1600"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Weights based on Galactic priors (relative proper motion, lens distance, lens mas)</a:t>
            </a:r>
            <a:endParaRPr sz="1600"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</a:rPr>
              <a:t>Results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441" name="Google Shape;441;p47"/>
          <p:cNvSpPr txBox="1"/>
          <p:nvPr>
            <p:ph idx="1" type="body"/>
          </p:nvPr>
        </p:nvSpPr>
        <p:spPr>
          <a:xfrm>
            <a:off x="314950" y="1729075"/>
            <a:ext cx="2667900" cy="179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GaiaDR3-ULENS-067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Gaia21efs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Gaia21azb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Gaia21dpb</a:t>
            </a:r>
            <a:endParaRPr/>
          </a:p>
        </p:txBody>
      </p:sp>
      <p:sp>
        <p:nvSpPr>
          <p:cNvPr id="442" name="Google Shape;442;p47"/>
          <p:cNvSpPr/>
          <p:nvPr/>
        </p:nvSpPr>
        <p:spPr>
          <a:xfrm>
            <a:off x="2792550" y="1131500"/>
            <a:ext cx="17382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M</a:t>
            </a:r>
            <a:r>
              <a:rPr baseline="-25000"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L</a:t>
            </a: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 (FS effect) [</a:t>
            </a: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M</a:t>
            </a:r>
            <a:r>
              <a:rPr baseline="-25000"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☉</a:t>
            </a: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]</a:t>
            </a:r>
            <a:endParaRPr sz="300">
              <a:solidFill>
                <a:schemeClr val="lt2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43" name="Google Shape;443;p47"/>
          <p:cNvSpPr/>
          <p:nvPr/>
        </p:nvSpPr>
        <p:spPr>
          <a:xfrm>
            <a:off x="3125550" y="177402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&gt;0.40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44" name="Google Shape;444;p47"/>
          <p:cNvSpPr/>
          <p:nvPr/>
        </p:nvSpPr>
        <p:spPr>
          <a:xfrm>
            <a:off x="4651425" y="1131500"/>
            <a:ext cx="13947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M</a:t>
            </a:r>
            <a:r>
              <a:rPr baseline="-25000"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L</a:t>
            </a: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 (DLC) </a:t>
            </a: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[M</a:t>
            </a:r>
            <a:r>
              <a:rPr baseline="-25000"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☉</a:t>
            </a: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]</a:t>
            </a:r>
            <a:endParaRPr>
              <a:solidFill>
                <a:schemeClr val="lt2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45" name="Google Shape;445;p47"/>
          <p:cNvSpPr/>
          <p:nvPr/>
        </p:nvSpPr>
        <p:spPr>
          <a:xfrm>
            <a:off x="6048950" y="1131500"/>
            <a:ext cx="18069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v</a:t>
            </a:r>
            <a:r>
              <a:rPr baseline="-25000"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⊥,</a:t>
            </a:r>
            <a:r>
              <a:rPr baseline="-25000"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L</a:t>
            </a: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 (DLC) [km/s]</a:t>
            </a:r>
            <a:endParaRPr>
              <a:solidFill>
                <a:schemeClr val="lt2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46" name="Google Shape;446;p47"/>
          <p:cNvSpPr/>
          <p:nvPr/>
        </p:nvSpPr>
        <p:spPr>
          <a:xfrm>
            <a:off x="3125550" y="212892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&gt;0.75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47" name="Google Shape;447;p47"/>
          <p:cNvSpPr/>
          <p:nvPr/>
        </p:nvSpPr>
        <p:spPr>
          <a:xfrm>
            <a:off x="3125550" y="2501950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&gt;0.50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48" name="Google Shape;448;p47"/>
          <p:cNvSpPr/>
          <p:nvPr/>
        </p:nvSpPr>
        <p:spPr>
          <a:xfrm>
            <a:off x="3125550" y="287497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&gt;0.01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49" name="Google Shape;449;p47"/>
          <p:cNvSpPr/>
          <p:nvPr/>
        </p:nvSpPr>
        <p:spPr>
          <a:xfrm>
            <a:off x="4817925" y="177402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~1.4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0" name="Google Shape;450;p47"/>
          <p:cNvSpPr/>
          <p:nvPr/>
        </p:nvSpPr>
        <p:spPr>
          <a:xfrm>
            <a:off x="4817925" y="212892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~1.0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1" name="Google Shape;451;p47"/>
          <p:cNvSpPr/>
          <p:nvPr/>
        </p:nvSpPr>
        <p:spPr>
          <a:xfrm>
            <a:off x="4817925" y="2501950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~1.1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2" name="Google Shape;452;p47"/>
          <p:cNvSpPr/>
          <p:nvPr/>
        </p:nvSpPr>
        <p:spPr>
          <a:xfrm>
            <a:off x="4817925" y="287497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~0.4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3" name="Google Shape;453;p47"/>
          <p:cNvSpPr/>
          <p:nvPr/>
        </p:nvSpPr>
        <p:spPr>
          <a:xfrm>
            <a:off x="6392450" y="177402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~300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4" name="Google Shape;454;p47"/>
          <p:cNvSpPr/>
          <p:nvPr/>
        </p:nvSpPr>
        <p:spPr>
          <a:xfrm>
            <a:off x="6392450" y="212892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~120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5" name="Google Shape;455;p47"/>
          <p:cNvSpPr/>
          <p:nvPr/>
        </p:nvSpPr>
        <p:spPr>
          <a:xfrm>
            <a:off x="6392450" y="2501950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~190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6" name="Google Shape;456;p47"/>
          <p:cNvSpPr/>
          <p:nvPr/>
        </p:nvSpPr>
        <p:spPr>
          <a:xfrm>
            <a:off x="6392450" y="287497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~100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7" name="Google Shape;457;p47"/>
          <p:cNvSpPr/>
          <p:nvPr/>
        </p:nvSpPr>
        <p:spPr>
          <a:xfrm>
            <a:off x="0" y="4678975"/>
            <a:ext cx="15606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Pylypenko</a:t>
            </a: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+2025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8" name="Google Shape;458;p47"/>
          <p:cNvSpPr/>
          <p:nvPr/>
        </p:nvSpPr>
        <p:spPr>
          <a:xfrm>
            <a:off x="7858675" y="172907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NS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59" name="Google Shape;459;p47"/>
          <p:cNvSpPr/>
          <p:nvPr/>
        </p:nvSpPr>
        <p:spPr>
          <a:xfrm>
            <a:off x="7858675" y="208397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NS/WD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60" name="Google Shape;460;p47"/>
          <p:cNvSpPr/>
          <p:nvPr/>
        </p:nvSpPr>
        <p:spPr>
          <a:xfrm>
            <a:off x="7858675" y="2457000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NS/WD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61" name="Google Shape;461;p47"/>
          <p:cNvSpPr/>
          <p:nvPr/>
        </p:nvSpPr>
        <p:spPr>
          <a:xfrm>
            <a:off x="7858675" y="2830025"/>
            <a:ext cx="9102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WD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462" name="Google Shape;462;p47"/>
          <p:cNvSpPr/>
          <p:nvPr/>
        </p:nvSpPr>
        <p:spPr>
          <a:xfrm>
            <a:off x="7410325" y="1131500"/>
            <a:ext cx="18069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rPr>
              <a:t>Type</a:t>
            </a:r>
            <a:endParaRPr>
              <a:solidFill>
                <a:schemeClr val="lt2"/>
              </a:solidFill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8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E599"/>
                </a:solidFill>
              </a:rPr>
              <a:t>Summary</a:t>
            </a:r>
            <a:endParaRPr>
              <a:solidFill>
                <a:srgbClr val="FFE599"/>
              </a:solidFill>
            </a:endParaRPr>
          </a:p>
        </p:txBody>
      </p:sp>
      <p:sp>
        <p:nvSpPr>
          <p:cNvPr id="468" name="Google Shape;468;p48"/>
          <p:cNvSpPr txBox="1"/>
          <p:nvPr>
            <p:ph idx="1" type="body"/>
          </p:nvPr>
        </p:nvSpPr>
        <p:spPr>
          <a:xfrm>
            <a:off x="311700" y="1060000"/>
            <a:ext cx="8291700" cy="137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pl" sz="1700"/>
              <a:t>We got lens mass limits from light curves only!</a:t>
            </a:r>
            <a:endParaRPr sz="1700"/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pl" sz="1700"/>
              <a:t>1 NS candidate, 2 NS/WD candidates, 1 WD candidate found</a:t>
            </a:r>
            <a:endParaRPr sz="1700"/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pl" sz="1700"/>
              <a:t>They can be confirmed using astrometric </a:t>
            </a:r>
            <a:r>
              <a:rPr lang="pl" sz="1700"/>
              <a:t>counterparts</a:t>
            </a:r>
            <a:r>
              <a:rPr lang="pl" sz="1700"/>
              <a:t> from Gaia DR4 &amp; DR5</a:t>
            </a:r>
            <a:endParaRPr sz="1700"/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48"/>
          <p:cNvSpPr txBox="1"/>
          <p:nvPr>
            <p:ph type="title"/>
          </p:nvPr>
        </p:nvSpPr>
        <p:spPr>
          <a:xfrm>
            <a:off x="311700" y="2404302"/>
            <a:ext cx="8520600" cy="7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rgbClr val="FFE599"/>
                </a:solidFill>
              </a:rPr>
              <a:t>Thank you!</a:t>
            </a:r>
            <a:endParaRPr sz="2500">
              <a:solidFill>
                <a:srgbClr val="FFE599"/>
              </a:solidFill>
            </a:endParaRPr>
          </a:p>
        </p:txBody>
      </p:sp>
      <p:pic>
        <p:nvPicPr>
          <p:cNvPr id="470" name="Google Shape;470;p48" title="qr_url_2026-05-12_13-58-1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4500" y="2931127"/>
            <a:ext cx="1615000" cy="16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48"/>
          <p:cNvSpPr/>
          <p:nvPr/>
        </p:nvSpPr>
        <p:spPr>
          <a:xfrm>
            <a:off x="3573300" y="4481946"/>
            <a:ext cx="19974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Pylypenko+2025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50"/>
          <p:cNvSpPr txBox="1"/>
          <p:nvPr>
            <p:ph type="title"/>
          </p:nvPr>
        </p:nvSpPr>
        <p:spPr>
          <a:xfrm>
            <a:off x="720000" y="2602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Astrometric microlensing</a:t>
            </a:r>
            <a:endParaRPr/>
          </a:p>
        </p:txBody>
      </p:sp>
      <p:sp>
        <p:nvSpPr>
          <p:cNvPr id="481" name="Google Shape;481;p50"/>
          <p:cNvSpPr txBox="1"/>
          <p:nvPr>
            <p:ph idx="1" type="body"/>
          </p:nvPr>
        </p:nvSpPr>
        <p:spPr>
          <a:xfrm>
            <a:off x="0" y="4747500"/>
            <a:ext cx="2094000" cy="39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Dominik &amp; Sahu 2000</a:t>
            </a:r>
            <a:endParaRPr/>
          </a:p>
        </p:txBody>
      </p:sp>
      <p:pic>
        <p:nvPicPr>
          <p:cNvPr id="482" name="Google Shape;482;p50" title="Screenshot 2026-05-26 at 13.56.2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8525" y="1846363"/>
            <a:ext cx="1542625" cy="66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50" title="Screenshot 2026-05-26 at 13.56.43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3526" y="3034138"/>
            <a:ext cx="2435499" cy="74090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50"/>
          <p:cNvSpPr txBox="1"/>
          <p:nvPr>
            <p:ph idx="1" type="body"/>
          </p:nvPr>
        </p:nvSpPr>
        <p:spPr>
          <a:xfrm>
            <a:off x="5325575" y="4747500"/>
            <a:ext cx="2094000" cy="39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000"/>
              <a:t>Credit: Kris Rybicki</a:t>
            </a:r>
            <a:endParaRPr sz="1000"/>
          </a:p>
        </p:txBody>
      </p:sp>
      <p:pic>
        <p:nvPicPr>
          <p:cNvPr id="485" name="Google Shape;485;p50" title="anim_single_centroid.gif"/>
          <p:cNvPicPr preferRelativeResize="0"/>
          <p:nvPr/>
        </p:nvPicPr>
        <p:blipFill rotWithShape="1">
          <a:blip r:embed="rId5">
            <a:alphaModFix/>
          </a:blip>
          <a:srcRect b="0" l="0" r="0" t="7201"/>
          <a:stretch/>
        </p:blipFill>
        <p:spPr>
          <a:xfrm>
            <a:off x="4321150" y="940125"/>
            <a:ext cx="4102850" cy="3807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5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Method</a:t>
            </a:r>
            <a:endParaRPr/>
          </a:p>
        </p:txBody>
      </p:sp>
      <p:grpSp>
        <p:nvGrpSpPr>
          <p:cNvPr id="491" name="Google Shape;491;p51"/>
          <p:cNvGrpSpPr/>
          <p:nvPr/>
        </p:nvGrpSpPr>
        <p:grpSpPr>
          <a:xfrm flipH="1">
            <a:off x="3726732" y="1784815"/>
            <a:ext cx="2534580" cy="1776903"/>
            <a:chOff x="2029517" y="1812906"/>
            <a:chExt cx="705206" cy="503158"/>
          </a:xfrm>
        </p:grpSpPr>
        <p:sp>
          <p:nvSpPr>
            <p:cNvPr id="492" name="Google Shape;492;p51"/>
            <p:cNvSpPr/>
            <p:nvPr/>
          </p:nvSpPr>
          <p:spPr>
            <a:xfrm>
              <a:off x="2029517" y="1996395"/>
              <a:ext cx="135152" cy="135374"/>
            </a:xfrm>
            <a:custGeom>
              <a:rect b="b" l="l" r="r" t="t"/>
              <a:pathLst>
                <a:path extrusionOk="0" h="20115" w="20082">
                  <a:moveTo>
                    <a:pt x="10041" y="1"/>
                  </a:moveTo>
                  <a:cubicBezTo>
                    <a:pt x="4503" y="1"/>
                    <a:pt x="0" y="4504"/>
                    <a:pt x="0" y="10041"/>
                  </a:cubicBezTo>
                  <a:cubicBezTo>
                    <a:pt x="0" y="15612"/>
                    <a:pt x="4503" y="20115"/>
                    <a:pt x="10041" y="20115"/>
                  </a:cubicBezTo>
                  <a:cubicBezTo>
                    <a:pt x="15578" y="20115"/>
                    <a:pt x="20081" y="15612"/>
                    <a:pt x="20081" y="10041"/>
                  </a:cubicBezTo>
                  <a:cubicBezTo>
                    <a:pt x="20081" y="4504"/>
                    <a:pt x="15578" y="1"/>
                    <a:pt x="10041" y="1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19050">
              <a:solidFill>
                <a:srgbClr val="FFE59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600">
                  <a:solidFill>
                    <a:srgbClr val="000000"/>
                  </a:solidFill>
                </a:rPr>
                <a:t>Ө</a:t>
              </a:r>
              <a:r>
                <a:rPr baseline="-25000" lang="pl" sz="1600">
                  <a:solidFill>
                    <a:srgbClr val="000000"/>
                  </a:solidFill>
                </a:rPr>
                <a:t>E</a:t>
              </a:r>
              <a:endParaRPr baseline="-25000" sz="1600">
                <a:solidFill>
                  <a:srgbClr val="000000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93" name="Google Shape;493;p51"/>
            <p:cNvGrpSpPr/>
            <p:nvPr/>
          </p:nvGrpSpPr>
          <p:grpSpPr>
            <a:xfrm>
              <a:off x="2158948" y="1812906"/>
              <a:ext cx="575774" cy="252496"/>
              <a:chOff x="2158948" y="1812906"/>
              <a:chExt cx="575774" cy="252496"/>
            </a:xfrm>
          </p:grpSpPr>
          <p:cxnSp>
            <p:nvCxnSpPr>
              <p:cNvPr id="494" name="Google Shape;494;p51"/>
              <p:cNvCxnSpPr/>
              <p:nvPr/>
            </p:nvCxnSpPr>
            <p:spPr>
              <a:xfrm flipH="1" rot="10800000">
                <a:off x="2158948" y="1858403"/>
                <a:ext cx="454200" cy="207000"/>
              </a:xfrm>
              <a:prstGeom prst="bentConnector3">
                <a:avLst>
                  <a:gd fmla="val 50000" name="adj1"/>
                </a:avLst>
              </a:prstGeom>
              <a:noFill/>
              <a:ln cap="flat" cmpd="sng" w="19050">
                <a:solidFill>
                  <a:srgbClr val="FFE59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95" name="Google Shape;495;p51"/>
              <p:cNvSpPr/>
              <p:nvPr/>
            </p:nvSpPr>
            <p:spPr>
              <a:xfrm>
                <a:off x="2607512" y="1812906"/>
                <a:ext cx="127210" cy="116195"/>
              </a:xfrm>
              <a:custGeom>
                <a:rect b="b" l="l" r="r" t="t"/>
                <a:pathLst>
                  <a:path extrusionOk="0" h="14873" w="15345">
                    <a:moveTo>
                      <a:pt x="7692" y="1"/>
                    </a:moveTo>
                    <a:cubicBezTo>
                      <a:pt x="7531" y="1"/>
                      <a:pt x="7369" y="6"/>
                      <a:pt x="7206" y="16"/>
                    </a:cubicBezTo>
                    <a:cubicBezTo>
                      <a:pt x="3136" y="283"/>
                      <a:pt x="0" y="3786"/>
                      <a:pt x="267" y="7889"/>
                    </a:cubicBezTo>
                    <a:cubicBezTo>
                      <a:pt x="493" y="11846"/>
                      <a:pt x="3790" y="14873"/>
                      <a:pt x="7706" y="14873"/>
                    </a:cubicBezTo>
                    <a:cubicBezTo>
                      <a:pt x="7850" y="14873"/>
                      <a:pt x="7994" y="14869"/>
                      <a:pt x="8140" y="14860"/>
                    </a:cubicBezTo>
                    <a:cubicBezTo>
                      <a:pt x="12243" y="14594"/>
                      <a:pt x="15345" y="11058"/>
                      <a:pt x="15111" y="6988"/>
                    </a:cubicBezTo>
                    <a:cubicBezTo>
                      <a:pt x="14855" y="3048"/>
                      <a:pt x="11585" y="1"/>
                      <a:pt x="769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 cmpd="sng" w="19050">
                <a:solidFill>
                  <a:srgbClr val="FFE59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/>
                  <a:t>Ө</a:t>
                </a:r>
                <a:r>
                  <a:rPr baseline="-25000" lang="pl"/>
                  <a:t>*</a:t>
                </a:r>
                <a:endParaRPr baseline="-25000"/>
              </a:p>
            </p:txBody>
          </p:sp>
        </p:grpSp>
        <p:grpSp>
          <p:nvGrpSpPr>
            <p:cNvPr id="496" name="Google Shape;496;p51"/>
            <p:cNvGrpSpPr/>
            <p:nvPr/>
          </p:nvGrpSpPr>
          <p:grpSpPr>
            <a:xfrm>
              <a:off x="2159908" y="2065057"/>
              <a:ext cx="562634" cy="251007"/>
              <a:chOff x="2159908" y="2065057"/>
              <a:chExt cx="562634" cy="251007"/>
            </a:xfrm>
          </p:grpSpPr>
          <p:cxnSp>
            <p:nvCxnSpPr>
              <p:cNvPr id="497" name="Google Shape;497;p51"/>
              <p:cNvCxnSpPr/>
              <p:nvPr/>
            </p:nvCxnSpPr>
            <p:spPr>
              <a:xfrm>
                <a:off x="2159908" y="2065057"/>
                <a:ext cx="456900" cy="190500"/>
              </a:xfrm>
              <a:prstGeom prst="bentConnector3">
                <a:avLst>
                  <a:gd fmla="val 50000" name="adj1"/>
                </a:avLst>
              </a:prstGeom>
              <a:noFill/>
              <a:ln cap="flat" cmpd="sng" w="19050">
                <a:solidFill>
                  <a:srgbClr val="FFE59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98" name="Google Shape;498;p51"/>
              <p:cNvSpPr/>
              <p:nvPr/>
            </p:nvSpPr>
            <p:spPr>
              <a:xfrm>
                <a:off x="2595746" y="2199869"/>
                <a:ext cx="126796" cy="116195"/>
              </a:xfrm>
              <a:custGeom>
                <a:rect b="b" l="l" r="r" t="t"/>
                <a:pathLst>
                  <a:path extrusionOk="0" h="14873" w="15346">
                    <a:moveTo>
                      <a:pt x="7697" y="0"/>
                    </a:moveTo>
                    <a:cubicBezTo>
                      <a:pt x="7535" y="0"/>
                      <a:pt x="7371" y="5"/>
                      <a:pt x="7206" y="16"/>
                    </a:cubicBezTo>
                    <a:cubicBezTo>
                      <a:pt x="3103" y="250"/>
                      <a:pt x="1" y="3785"/>
                      <a:pt x="268" y="7888"/>
                    </a:cubicBezTo>
                    <a:cubicBezTo>
                      <a:pt x="493" y="11846"/>
                      <a:pt x="3790" y="14872"/>
                      <a:pt x="7706" y="14872"/>
                    </a:cubicBezTo>
                    <a:cubicBezTo>
                      <a:pt x="7850" y="14872"/>
                      <a:pt x="7994" y="14868"/>
                      <a:pt x="8140" y="14860"/>
                    </a:cubicBezTo>
                    <a:cubicBezTo>
                      <a:pt x="12243" y="14593"/>
                      <a:pt x="15345" y="11057"/>
                      <a:pt x="15112" y="6954"/>
                    </a:cubicBezTo>
                    <a:cubicBezTo>
                      <a:pt x="14855" y="3016"/>
                      <a:pt x="11588" y="0"/>
                      <a:pt x="769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 cmpd="sng" w="19050">
                <a:solidFill>
                  <a:srgbClr val="FFE59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/>
                  <a:t>⍴</a:t>
                </a:r>
                <a:r>
                  <a:rPr baseline="-25000" lang="pl"/>
                  <a:t>lim</a:t>
                </a:r>
                <a:endParaRPr baseline="-25000"/>
              </a:p>
            </p:txBody>
          </p:sp>
        </p:grpSp>
      </p:grpSp>
      <p:cxnSp>
        <p:nvCxnSpPr>
          <p:cNvPr id="499" name="Google Shape;499;p51"/>
          <p:cNvCxnSpPr/>
          <p:nvPr/>
        </p:nvCxnSpPr>
        <p:spPr>
          <a:xfrm>
            <a:off x="6254601" y="2674969"/>
            <a:ext cx="784200" cy="0"/>
          </a:xfrm>
          <a:prstGeom prst="straightConnector1">
            <a:avLst/>
          </a:prstGeom>
          <a:noFill/>
          <a:ln cap="flat" cmpd="sng" w="19050">
            <a:solidFill>
              <a:srgbClr val="FFE59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0" name="Google Shape;500;p51"/>
          <p:cNvSpPr/>
          <p:nvPr/>
        </p:nvSpPr>
        <p:spPr>
          <a:xfrm flipH="1">
            <a:off x="6978623" y="2276524"/>
            <a:ext cx="661601" cy="662387"/>
          </a:xfrm>
          <a:custGeom>
            <a:rect b="b" l="l" r="r" t="t"/>
            <a:pathLst>
              <a:path extrusionOk="0" h="20115" w="20082">
                <a:moveTo>
                  <a:pt x="10041" y="1"/>
                </a:moveTo>
                <a:cubicBezTo>
                  <a:pt x="4503" y="1"/>
                  <a:pt x="0" y="4504"/>
                  <a:pt x="0" y="10041"/>
                </a:cubicBezTo>
                <a:cubicBezTo>
                  <a:pt x="0" y="15612"/>
                  <a:pt x="4503" y="20115"/>
                  <a:pt x="10041" y="20115"/>
                </a:cubicBezTo>
                <a:cubicBezTo>
                  <a:pt x="15578" y="20115"/>
                  <a:pt x="20081" y="15612"/>
                  <a:pt x="20081" y="10041"/>
                </a:cubicBezTo>
                <a:cubicBezTo>
                  <a:pt x="20081" y="4504"/>
                  <a:pt x="15578" y="1"/>
                  <a:pt x="10041" y="1"/>
                </a:cubicBezTo>
                <a:close/>
              </a:path>
            </a:pathLst>
          </a:custGeom>
          <a:solidFill>
            <a:srgbClr val="FFFFFF"/>
          </a:solidFill>
          <a:ln cap="flat" cmpd="sng" w="19050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rgbClr val="000000"/>
                </a:solidFill>
              </a:rPr>
              <a:t>M</a:t>
            </a:r>
            <a:r>
              <a:rPr baseline="-25000" lang="pl" sz="1500">
                <a:solidFill>
                  <a:srgbClr val="000000"/>
                </a:solidFill>
              </a:rPr>
              <a:t>L</a:t>
            </a:r>
            <a:r>
              <a:rPr lang="pl" sz="1500"/>
              <a:t>,D</a:t>
            </a:r>
            <a:r>
              <a:rPr baseline="-25000" lang="pl" sz="1500">
                <a:solidFill>
                  <a:srgbClr val="000000"/>
                </a:solidFill>
              </a:rPr>
              <a:t>L</a:t>
            </a:r>
            <a:endParaRPr sz="1500">
              <a:solidFill>
                <a:srgbClr val="000000"/>
              </a:solidFill>
            </a:endParaRPr>
          </a:p>
        </p:txBody>
      </p:sp>
      <p:cxnSp>
        <p:nvCxnSpPr>
          <p:cNvPr id="501" name="Google Shape;501;p51"/>
          <p:cNvCxnSpPr/>
          <p:nvPr/>
        </p:nvCxnSpPr>
        <p:spPr>
          <a:xfrm flipH="1">
            <a:off x="4141556" y="2925827"/>
            <a:ext cx="3119400" cy="1167600"/>
          </a:xfrm>
          <a:prstGeom prst="bentConnector3">
            <a:avLst>
              <a:gd fmla="val -838" name="adj1"/>
            </a:avLst>
          </a:prstGeom>
          <a:noFill/>
          <a:ln cap="flat" cmpd="sng" w="19050">
            <a:solidFill>
              <a:srgbClr val="FFE59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2" name="Google Shape;502;p51"/>
          <p:cNvSpPr/>
          <p:nvPr/>
        </p:nvSpPr>
        <p:spPr>
          <a:xfrm flipH="1">
            <a:off x="2873752" y="3899425"/>
            <a:ext cx="1742999" cy="353457"/>
          </a:xfrm>
          <a:custGeom>
            <a:rect b="b" l="l" r="r" t="t"/>
            <a:pathLst>
              <a:path extrusionOk="0" h="14873" w="15346">
                <a:moveTo>
                  <a:pt x="7697" y="0"/>
                </a:moveTo>
                <a:cubicBezTo>
                  <a:pt x="7535" y="0"/>
                  <a:pt x="7371" y="5"/>
                  <a:pt x="7206" y="16"/>
                </a:cubicBezTo>
                <a:cubicBezTo>
                  <a:pt x="3103" y="250"/>
                  <a:pt x="1" y="3785"/>
                  <a:pt x="268" y="7888"/>
                </a:cubicBezTo>
                <a:cubicBezTo>
                  <a:pt x="493" y="11846"/>
                  <a:pt x="3790" y="14872"/>
                  <a:pt x="7706" y="14872"/>
                </a:cubicBezTo>
                <a:cubicBezTo>
                  <a:pt x="7850" y="14872"/>
                  <a:pt x="7994" y="14868"/>
                  <a:pt x="8140" y="14860"/>
                </a:cubicBezTo>
                <a:cubicBezTo>
                  <a:pt x="12243" y="14593"/>
                  <a:pt x="15345" y="11057"/>
                  <a:pt x="15112" y="6954"/>
                </a:cubicBezTo>
                <a:cubicBezTo>
                  <a:pt x="14855" y="3016"/>
                  <a:pt x="11588" y="0"/>
                  <a:pt x="7697" y="0"/>
                </a:cubicBezTo>
                <a:close/>
              </a:path>
            </a:pathLst>
          </a:custGeom>
          <a:solidFill>
            <a:srgbClr val="FFFFFF"/>
          </a:solidFill>
          <a:ln cap="flat" cmpd="sng" w="19050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300"/>
              <a:t>t</a:t>
            </a:r>
            <a:r>
              <a:rPr baseline="-25000" lang="pl" sz="1300"/>
              <a:t>0</a:t>
            </a:r>
            <a:r>
              <a:rPr lang="pl" sz="1300"/>
              <a:t>, u</a:t>
            </a:r>
            <a:r>
              <a:rPr baseline="-25000" lang="pl" sz="1300">
                <a:solidFill>
                  <a:srgbClr val="000000"/>
                </a:solidFill>
              </a:rPr>
              <a:t>0</a:t>
            </a:r>
            <a:r>
              <a:rPr lang="pl" sz="1300"/>
              <a:t>, t</a:t>
            </a:r>
            <a:r>
              <a:rPr baseline="-25000" lang="pl" sz="1300"/>
              <a:t>E</a:t>
            </a:r>
            <a:r>
              <a:rPr lang="pl" sz="1300"/>
              <a:t>, π</a:t>
            </a:r>
            <a:r>
              <a:rPr baseline="-25000" lang="pl" sz="1300">
                <a:solidFill>
                  <a:srgbClr val="000000"/>
                </a:solidFill>
              </a:rPr>
              <a:t>E</a:t>
            </a:r>
            <a:r>
              <a:rPr baseline="-25000" lang="pl" sz="1300"/>
              <a:t>N, </a:t>
            </a:r>
            <a:r>
              <a:rPr lang="pl" sz="1300">
                <a:solidFill>
                  <a:srgbClr val="000000"/>
                </a:solidFill>
              </a:rPr>
              <a:t>π</a:t>
            </a:r>
            <a:r>
              <a:rPr baseline="-25000" lang="pl" sz="1300">
                <a:solidFill>
                  <a:srgbClr val="000000"/>
                </a:solidFill>
              </a:rPr>
              <a:t>EE</a:t>
            </a:r>
            <a:endParaRPr sz="1300"/>
          </a:p>
        </p:txBody>
      </p:sp>
      <p:sp>
        <p:nvSpPr>
          <p:cNvPr id="503" name="Google Shape;503;p51"/>
          <p:cNvSpPr txBox="1"/>
          <p:nvPr/>
        </p:nvSpPr>
        <p:spPr>
          <a:xfrm>
            <a:off x="1431550" y="1522500"/>
            <a:ext cx="2401800" cy="90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Empirical colour-angular diameter relations</a:t>
            </a:r>
            <a:endParaRPr sz="1500">
              <a:solidFill>
                <a:srgbClr val="F8F8F8"/>
              </a:solidFill>
              <a:latin typeface="Alata"/>
              <a:ea typeface="Alata"/>
              <a:cs typeface="Alata"/>
              <a:sym typeface="Alat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(</a:t>
            </a:r>
            <a:r>
              <a:rPr i="1" lang="pl" sz="15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Adams+2019</a:t>
            </a:r>
            <a:r>
              <a:rPr lang="pl" sz="15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)</a:t>
            </a:r>
            <a:endParaRPr sz="1500">
              <a:solidFill>
                <a:srgbClr val="F8F8F8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504" name="Google Shape;504;p51"/>
          <p:cNvSpPr txBox="1"/>
          <p:nvPr/>
        </p:nvSpPr>
        <p:spPr>
          <a:xfrm>
            <a:off x="1278125" y="3175975"/>
            <a:ext cx="2448600" cy="3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Light</a:t>
            </a:r>
            <a:r>
              <a:rPr lang="pl" sz="15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 curve</a:t>
            </a:r>
            <a:endParaRPr sz="1500">
              <a:solidFill>
                <a:srgbClr val="F8F8F8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505" name="Google Shape;505;p51"/>
          <p:cNvSpPr txBox="1"/>
          <p:nvPr/>
        </p:nvSpPr>
        <p:spPr>
          <a:xfrm>
            <a:off x="378425" y="3899450"/>
            <a:ext cx="2448600" cy="3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Light</a:t>
            </a:r>
            <a:r>
              <a:rPr lang="pl" sz="15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 curve</a:t>
            </a:r>
            <a:endParaRPr sz="1500">
              <a:solidFill>
                <a:srgbClr val="F8F8F8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506" name="Google Shape;506;p51"/>
          <p:cNvSpPr/>
          <p:nvPr/>
        </p:nvSpPr>
        <p:spPr>
          <a:xfrm flipH="1">
            <a:off x="5827523" y="3744962"/>
            <a:ext cx="661601" cy="662387"/>
          </a:xfrm>
          <a:custGeom>
            <a:rect b="b" l="l" r="r" t="t"/>
            <a:pathLst>
              <a:path extrusionOk="0" h="20115" w="20082">
                <a:moveTo>
                  <a:pt x="10041" y="1"/>
                </a:moveTo>
                <a:cubicBezTo>
                  <a:pt x="4503" y="1"/>
                  <a:pt x="0" y="4504"/>
                  <a:pt x="0" y="10041"/>
                </a:cubicBezTo>
                <a:cubicBezTo>
                  <a:pt x="0" y="15612"/>
                  <a:pt x="4503" y="20115"/>
                  <a:pt x="10041" y="20115"/>
                </a:cubicBezTo>
                <a:cubicBezTo>
                  <a:pt x="15578" y="20115"/>
                  <a:pt x="20081" y="15612"/>
                  <a:pt x="20081" y="10041"/>
                </a:cubicBezTo>
                <a:cubicBezTo>
                  <a:pt x="20081" y="4504"/>
                  <a:pt x="15578" y="1"/>
                  <a:pt x="10041" y="1"/>
                </a:cubicBezTo>
                <a:close/>
              </a:path>
            </a:pathLst>
          </a:custGeom>
          <a:solidFill>
            <a:srgbClr val="FFFFFF"/>
          </a:solidFill>
          <a:ln cap="flat" cmpd="sng" w="19050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/>
              <a:t>DLC</a:t>
            </a:r>
            <a:endParaRPr sz="15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5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More on FS effect</a:t>
            </a:r>
            <a:endParaRPr/>
          </a:p>
        </p:txBody>
      </p:sp>
      <p:pic>
        <p:nvPicPr>
          <p:cNvPr id="512" name="Google Shape;512;p52" title="Screenshot 2026-05-26 at 16.40.1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3613" y="2494750"/>
            <a:ext cx="3176775" cy="81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52" title="Screenshot 2026-05-26 at 16.40.44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7599" y="1427025"/>
            <a:ext cx="1748825" cy="81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p52"/>
          <p:cNvPicPr preferRelativeResize="0"/>
          <p:nvPr/>
        </p:nvPicPr>
        <p:blipFill rotWithShape="1">
          <a:blip r:embed="rId5">
            <a:alphaModFix/>
          </a:blip>
          <a:srcRect b="0" l="4123" r="0" t="0"/>
          <a:stretch/>
        </p:blipFill>
        <p:spPr>
          <a:xfrm>
            <a:off x="4257062" y="3562473"/>
            <a:ext cx="794125" cy="65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53"/>
          <p:cNvSpPr txBox="1"/>
          <p:nvPr>
            <p:ph type="title"/>
          </p:nvPr>
        </p:nvSpPr>
        <p:spPr>
          <a:xfrm>
            <a:off x="720000" y="163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Microlensing parallax</a:t>
            </a:r>
            <a:endParaRPr/>
          </a:p>
        </p:txBody>
      </p:sp>
      <p:sp>
        <p:nvSpPr>
          <p:cNvPr id="520" name="Google Shape;520;p53"/>
          <p:cNvSpPr txBox="1"/>
          <p:nvPr>
            <p:ph idx="1" type="body"/>
          </p:nvPr>
        </p:nvSpPr>
        <p:spPr>
          <a:xfrm>
            <a:off x="0" y="4806900"/>
            <a:ext cx="1641300" cy="3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Gould+2000</a:t>
            </a:r>
            <a:endParaRPr/>
          </a:p>
        </p:txBody>
      </p:sp>
      <p:pic>
        <p:nvPicPr>
          <p:cNvPr id="521" name="Google Shape;521;p53" title="Screenshot 2026-05-26 at 14.00.5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576" y="1560300"/>
            <a:ext cx="3276750" cy="68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53" title="Screenshot 2026-05-26 at 14.01.35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6741" y="3072938"/>
            <a:ext cx="288735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53"/>
          <p:cNvSpPr txBox="1"/>
          <p:nvPr>
            <p:ph idx="1" type="body"/>
          </p:nvPr>
        </p:nvSpPr>
        <p:spPr>
          <a:xfrm>
            <a:off x="5164500" y="4806900"/>
            <a:ext cx="3979500" cy="3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000"/>
              <a:t>Credit: Kris Rybicki</a:t>
            </a:r>
            <a:endParaRPr sz="1000"/>
          </a:p>
        </p:txBody>
      </p:sp>
      <p:pic>
        <p:nvPicPr>
          <p:cNvPr id="524" name="Google Shape;524;p53" title="anim_photo_parallax-ezgif.com-video-to-gif-converter.gif"/>
          <p:cNvPicPr preferRelativeResize="0"/>
          <p:nvPr/>
        </p:nvPicPr>
        <p:blipFill rotWithShape="1">
          <a:blip r:embed="rId5">
            <a:alphaModFix/>
          </a:blip>
          <a:srcRect b="3228" l="0" r="0" t="7598"/>
          <a:stretch/>
        </p:blipFill>
        <p:spPr>
          <a:xfrm>
            <a:off x="4656825" y="975325"/>
            <a:ext cx="4243500" cy="378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91919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" name="Google Shape;300;p36"/>
          <p:cNvGrpSpPr/>
          <p:nvPr/>
        </p:nvGrpSpPr>
        <p:grpSpPr>
          <a:xfrm>
            <a:off x="963062" y="946851"/>
            <a:ext cx="7217868" cy="3971025"/>
            <a:chOff x="963062" y="1090576"/>
            <a:chExt cx="7217868" cy="3971025"/>
          </a:xfrm>
        </p:grpSpPr>
        <p:pic>
          <p:nvPicPr>
            <p:cNvPr id="301" name="Google Shape;301;p36"/>
            <p:cNvPicPr preferRelativeResize="0"/>
            <p:nvPr/>
          </p:nvPicPr>
          <p:blipFill rotWithShape="1">
            <a:blip r:embed="rId3">
              <a:alphaModFix/>
            </a:blip>
            <a:srcRect b="0" l="0" r="0" t="5651"/>
            <a:stretch/>
          </p:blipFill>
          <p:spPr>
            <a:xfrm>
              <a:off x="963062" y="1090576"/>
              <a:ext cx="7217868" cy="39710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2" name="Google Shape;302;p36"/>
            <p:cNvSpPr/>
            <p:nvPr/>
          </p:nvSpPr>
          <p:spPr>
            <a:xfrm>
              <a:off x="1012200" y="1818225"/>
              <a:ext cx="781500" cy="171900"/>
            </a:xfrm>
            <a:prstGeom prst="rect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>
                  <a:solidFill>
                    <a:schemeClr val="dk1"/>
                  </a:solidFill>
                  <a:latin typeface="Alata"/>
                  <a:ea typeface="Alata"/>
                  <a:cs typeface="Alata"/>
                  <a:sym typeface="Alata"/>
                </a:rPr>
                <a:t>source</a:t>
              </a:r>
              <a:endParaRPr>
                <a:latin typeface="Alata"/>
                <a:ea typeface="Alata"/>
                <a:cs typeface="Alata"/>
                <a:sym typeface="Alata"/>
              </a:endParaRPr>
            </a:p>
          </p:txBody>
        </p:sp>
        <p:sp>
          <p:nvSpPr>
            <p:cNvPr id="303" name="Google Shape;303;p36"/>
            <p:cNvSpPr/>
            <p:nvPr/>
          </p:nvSpPr>
          <p:spPr>
            <a:xfrm>
              <a:off x="1012200" y="2990138"/>
              <a:ext cx="781500" cy="171900"/>
            </a:xfrm>
            <a:prstGeom prst="rect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>
                  <a:solidFill>
                    <a:schemeClr val="dk1"/>
                  </a:solidFill>
                  <a:latin typeface="Alata"/>
                  <a:ea typeface="Alata"/>
                  <a:cs typeface="Alata"/>
                  <a:sym typeface="Alata"/>
                </a:rPr>
                <a:t>source</a:t>
              </a:r>
              <a:endParaRPr>
                <a:latin typeface="Alata"/>
                <a:ea typeface="Alata"/>
                <a:cs typeface="Alata"/>
                <a:sym typeface="Alata"/>
              </a:endParaRPr>
            </a:p>
          </p:txBody>
        </p:sp>
        <p:sp>
          <p:nvSpPr>
            <p:cNvPr id="304" name="Google Shape;304;p36"/>
            <p:cNvSpPr/>
            <p:nvPr/>
          </p:nvSpPr>
          <p:spPr>
            <a:xfrm>
              <a:off x="1012200" y="4162063"/>
              <a:ext cx="781500" cy="171900"/>
            </a:xfrm>
            <a:prstGeom prst="rect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>
                  <a:solidFill>
                    <a:schemeClr val="dk1"/>
                  </a:solidFill>
                  <a:latin typeface="Alata"/>
                  <a:ea typeface="Alata"/>
                  <a:cs typeface="Alata"/>
                  <a:sym typeface="Alata"/>
                </a:rPr>
                <a:t>source</a:t>
              </a:r>
              <a:endParaRPr>
                <a:latin typeface="Alata"/>
                <a:ea typeface="Alata"/>
                <a:cs typeface="Alata"/>
                <a:sym typeface="Alata"/>
              </a:endParaRPr>
            </a:p>
          </p:txBody>
        </p:sp>
      </p:grpSp>
      <p:sp>
        <p:nvSpPr>
          <p:cNvPr id="305" name="Google Shape;305;p36"/>
          <p:cNvSpPr txBox="1"/>
          <p:nvPr>
            <p:ph type="title"/>
          </p:nvPr>
        </p:nvSpPr>
        <p:spPr>
          <a:xfrm>
            <a:off x="311700" y="208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</a:rPr>
              <a:t>Microlensing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306" name="Google Shape;306;p36"/>
          <p:cNvSpPr txBox="1"/>
          <p:nvPr>
            <p:ph idx="1" type="body"/>
          </p:nvPr>
        </p:nvSpPr>
        <p:spPr>
          <a:xfrm>
            <a:off x="1157850" y="1150225"/>
            <a:ext cx="2015400" cy="39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The lens may be dark!</a:t>
            </a:r>
            <a:endParaRPr/>
          </a:p>
        </p:txBody>
      </p:sp>
      <p:sp>
        <p:nvSpPr>
          <p:cNvPr id="307" name="Google Shape;307;p36"/>
          <p:cNvSpPr txBox="1"/>
          <p:nvPr>
            <p:ph idx="1" type="body"/>
          </p:nvPr>
        </p:nvSpPr>
        <p:spPr>
          <a:xfrm>
            <a:off x="4144075" y="1068093"/>
            <a:ext cx="565200" cy="397800"/>
          </a:xfrm>
          <a:prstGeom prst="rect">
            <a:avLst/>
          </a:prstGeom>
          <a:solidFill>
            <a:srgbClr val="000000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lens</a:t>
            </a:r>
            <a:endParaRPr/>
          </a:p>
        </p:txBody>
      </p:sp>
      <p:sp>
        <p:nvSpPr>
          <p:cNvPr id="308" name="Google Shape;308;p36"/>
          <p:cNvSpPr txBox="1"/>
          <p:nvPr>
            <p:ph idx="1" type="body"/>
          </p:nvPr>
        </p:nvSpPr>
        <p:spPr>
          <a:xfrm>
            <a:off x="4144075" y="2596443"/>
            <a:ext cx="565200" cy="397800"/>
          </a:xfrm>
          <a:prstGeom prst="rect">
            <a:avLst/>
          </a:prstGeom>
          <a:solidFill>
            <a:srgbClr val="000000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lens</a:t>
            </a:r>
            <a:endParaRPr/>
          </a:p>
        </p:txBody>
      </p:sp>
      <p:sp>
        <p:nvSpPr>
          <p:cNvPr id="309" name="Google Shape;309;p36"/>
          <p:cNvSpPr txBox="1"/>
          <p:nvPr>
            <p:ph idx="1" type="body"/>
          </p:nvPr>
        </p:nvSpPr>
        <p:spPr>
          <a:xfrm>
            <a:off x="4144075" y="4223103"/>
            <a:ext cx="565200" cy="397800"/>
          </a:xfrm>
          <a:prstGeom prst="rect">
            <a:avLst/>
          </a:prstGeom>
          <a:solidFill>
            <a:srgbClr val="000000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lens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54"/>
          <p:cNvSpPr txBox="1"/>
          <p:nvPr>
            <p:ph type="title"/>
          </p:nvPr>
        </p:nvSpPr>
        <p:spPr>
          <a:xfrm>
            <a:off x="720000" y="3013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More on DLC</a:t>
            </a:r>
            <a:endParaRPr/>
          </a:p>
        </p:txBody>
      </p:sp>
      <p:sp>
        <p:nvSpPr>
          <p:cNvPr id="530" name="Google Shape;530;p54"/>
          <p:cNvSpPr txBox="1"/>
          <p:nvPr>
            <p:ph idx="1" type="body"/>
          </p:nvPr>
        </p:nvSpPr>
        <p:spPr>
          <a:xfrm>
            <a:off x="720000" y="1215750"/>
            <a:ext cx="3979500" cy="179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1" name="Google Shape;531;p54" title="Screenshot 2026-05-25 at 21.40.3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017723"/>
            <a:ext cx="8912896" cy="3973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54" title="Screenshot 2026-05-26 at 16.37.34.png"/>
          <p:cNvPicPr preferRelativeResize="0"/>
          <p:nvPr/>
        </p:nvPicPr>
        <p:blipFill rotWithShape="1">
          <a:blip r:embed="rId3">
            <a:alphaModFix/>
          </a:blip>
          <a:srcRect b="17894" l="0" r="6812" t="30180"/>
          <a:stretch/>
        </p:blipFill>
        <p:spPr>
          <a:xfrm>
            <a:off x="265350" y="3467150"/>
            <a:ext cx="874250" cy="187750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54"/>
          <p:cNvSpPr txBox="1"/>
          <p:nvPr>
            <p:ph idx="1" type="body"/>
          </p:nvPr>
        </p:nvSpPr>
        <p:spPr>
          <a:xfrm>
            <a:off x="6971300" y="4595100"/>
            <a:ext cx="2094000" cy="3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1"/>
                </a:solidFill>
              </a:rPr>
              <a:t>Howil+2025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5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DLC — mass-distance plot</a:t>
            </a:r>
            <a:endParaRPr/>
          </a:p>
        </p:txBody>
      </p:sp>
      <p:pic>
        <p:nvPicPr>
          <p:cNvPr id="539" name="Google Shape;539;p55"/>
          <p:cNvPicPr preferRelativeResize="0"/>
          <p:nvPr/>
        </p:nvPicPr>
        <p:blipFill rotWithShape="1">
          <a:blip r:embed="rId3">
            <a:alphaModFix/>
          </a:blip>
          <a:srcRect b="53032" l="0" r="0" t="0"/>
          <a:stretch/>
        </p:blipFill>
        <p:spPr>
          <a:xfrm>
            <a:off x="1341437" y="1215750"/>
            <a:ext cx="6461124" cy="3818699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55"/>
          <p:cNvSpPr txBox="1"/>
          <p:nvPr/>
        </p:nvSpPr>
        <p:spPr>
          <a:xfrm>
            <a:off x="5572225" y="2158950"/>
            <a:ext cx="1572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Alata"/>
                <a:ea typeface="Alata"/>
                <a:cs typeface="Alata"/>
                <a:sym typeface="Alata"/>
              </a:rPr>
              <a:t>Original distribution</a:t>
            </a:r>
            <a:endParaRPr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541" name="Google Shape;541;p55"/>
          <p:cNvSpPr txBox="1"/>
          <p:nvPr/>
        </p:nvSpPr>
        <p:spPr>
          <a:xfrm>
            <a:off x="3853225" y="1360700"/>
            <a:ext cx="2629200" cy="6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Distribution with Ө</a:t>
            </a:r>
            <a:r>
              <a:rPr baseline="-25000" lang="pl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E</a:t>
            </a:r>
            <a:r>
              <a:rPr lang="pl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 higher than the limit</a:t>
            </a:r>
            <a:endParaRPr>
              <a:solidFill>
                <a:schemeClr val="dk1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cxnSp>
        <p:nvCxnSpPr>
          <p:cNvPr id="542" name="Google Shape;542;p55"/>
          <p:cNvCxnSpPr>
            <a:stCxn id="541" idx="2"/>
          </p:cNvCxnSpPr>
          <p:nvPr/>
        </p:nvCxnSpPr>
        <p:spPr>
          <a:xfrm flipH="1">
            <a:off x="4616725" y="1972100"/>
            <a:ext cx="551100" cy="592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3" name="Google Shape;543;p55"/>
          <p:cNvCxnSpPr/>
          <p:nvPr/>
        </p:nvCxnSpPr>
        <p:spPr>
          <a:xfrm flipH="1">
            <a:off x="5755825" y="2955075"/>
            <a:ext cx="522300" cy="1109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8" name="Google Shape;548;p56"/>
          <p:cNvPicPr preferRelativeResize="0"/>
          <p:nvPr/>
        </p:nvPicPr>
        <p:blipFill rotWithShape="1">
          <a:blip r:embed="rId3">
            <a:alphaModFix/>
          </a:blip>
          <a:srcRect b="0" l="0" r="0" t="53227"/>
          <a:stretch/>
        </p:blipFill>
        <p:spPr>
          <a:xfrm>
            <a:off x="1341000" y="1215749"/>
            <a:ext cx="6462000" cy="3796623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5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DLC – blend-lens plot</a:t>
            </a:r>
            <a:endParaRPr/>
          </a:p>
        </p:txBody>
      </p:sp>
      <p:sp>
        <p:nvSpPr>
          <p:cNvPr id="550" name="Google Shape;550;p56"/>
          <p:cNvSpPr txBox="1"/>
          <p:nvPr/>
        </p:nvSpPr>
        <p:spPr>
          <a:xfrm rot="1985884">
            <a:off x="2019568" y="1774995"/>
            <a:ext cx="660350" cy="3694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200">
                <a:solidFill>
                  <a:srgbClr val="FFFFFF"/>
                </a:solidFill>
              </a:rPr>
              <a:t>A</a:t>
            </a:r>
            <a:r>
              <a:rPr baseline="-25000" lang="pl" sz="1200">
                <a:solidFill>
                  <a:srgbClr val="FFFFFF"/>
                </a:solidFill>
              </a:rPr>
              <a:t>G</a:t>
            </a:r>
            <a:r>
              <a:rPr lang="pl" sz="1200">
                <a:solidFill>
                  <a:srgbClr val="FFFFFF"/>
                </a:solidFill>
              </a:rPr>
              <a:t>=0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551" name="Google Shape;551;p56"/>
          <p:cNvSpPr txBox="1"/>
          <p:nvPr/>
        </p:nvSpPr>
        <p:spPr>
          <a:xfrm rot="1890632">
            <a:off x="2260972" y="1429038"/>
            <a:ext cx="754800" cy="3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100">
                <a:solidFill>
                  <a:srgbClr val="FFFFFF"/>
                </a:solidFill>
              </a:rPr>
              <a:t>A</a:t>
            </a:r>
            <a:r>
              <a:rPr baseline="-25000" lang="pl" sz="1100">
                <a:solidFill>
                  <a:srgbClr val="FFFFFF"/>
                </a:solidFill>
              </a:rPr>
              <a:t>G</a:t>
            </a:r>
            <a:r>
              <a:rPr lang="pl" sz="1100">
                <a:solidFill>
                  <a:srgbClr val="FFFFFF"/>
                </a:solidFill>
              </a:rPr>
              <a:t>=max</a:t>
            </a:r>
            <a:endParaRPr sz="11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5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Galactic priors</a:t>
            </a:r>
            <a:endParaRPr/>
          </a:p>
        </p:txBody>
      </p:sp>
      <p:sp>
        <p:nvSpPr>
          <p:cNvPr id="557" name="Google Shape;557;p57"/>
          <p:cNvSpPr txBox="1"/>
          <p:nvPr>
            <p:ph idx="1" type="body"/>
          </p:nvPr>
        </p:nvSpPr>
        <p:spPr>
          <a:xfrm>
            <a:off x="720000" y="1215750"/>
            <a:ext cx="7164600" cy="179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Distance: Han &amp; Gould 2003, Batista+2011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Relative proper motion – two Gaussians: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pl" sz="1600"/>
              <a:t>Source – Gaia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pl" sz="1600"/>
              <a:t>Lens – kinematic relations from Reid+2009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Lens mass: Kroupa mass function</a:t>
            </a:r>
            <a:endParaRPr sz="1600"/>
          </a:p>
        </p:txBody>
      </p:sp>
      <p:sp>
        <p:nvSpPr>
          <p:cNvPr id="558" name="Google Shape;558;p57"/>
          <p:cNvSpPr txBox="1"/>
          <p:nvPr>
            <p:ph idx="1" type="body"/>
          </p:nvPr>
        </p:nvSpPr>
        <p:spPr>
          <a:xfrm>
            <a:off x="0" y="4747500"/>
            <a:ext cx="2094000" cy="3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Howil+2025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5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Lens transverse velocity</a:t>
            </a:r>
            <a:endParaRPr/>
          </a:p>
        </p:txBody>
      </p:sp>
      <p:pic>
        <p:nvPicPr>
          <p:cNvPr id="564" name="Google Shape;564;p58" title="Screenshot 2026-05-26 at 16.42.2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1800" y="1479300"/>
            <a:ext cx="1593625" cy="511975"/>
          </a:xfrm>
          <a:prstGeom prst="rect">
            <a:avLst/>
          </a:prstGeom>
          <a:noFill/>
          <a:ln>
            <a:noFill/>
          </a:ln>
        </p:spPr>
      </p:pic>
      <p:sp>
        <p:nvSpPr>
          <p:cNvPr id="565" name="Google Shape;565;p58"/>
          <p:cNvSpPr txBox="1"/>
          <p:nvPr>
            <p:ph idx="1" type="body"/>
          </p:nvPr>
        </p:nvSpPr>
        <p:spPr>
          <a:xfrm>
            <a:off x="0" y="4721100"/>
            <a:ext cx="1293300" cy="4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Gould+2000</a:t>
            </a:r>
            <a:endParaRPr/>
          </a:p>
        </p:txBody>
      </p:sp>
      <p:pic>
        <p:nvPicPr>
          <p:cNvPr id="566" name="Google Shape;566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6000" y="3117878"/>
            <a:ext cx="2665226" cy="782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58" title="Screenshot 2026-05-26 at 23.38.35.png"/>
          <p:cNvPicPr preferRelativeResize="0"/>
          <p:nvPr/>
        </p:nvPicPr>
        <p:blipFill rotWithShape="1">
          <a:blip r:embed="rId5">
            <a:alphaModFix/>
          </a:blip>
          <a:srcRect b="10992" l="0" r="0" t="0"/>
          <a:stretch/>
        </p:blipFill>
        <p:spPr>
          <a:xfrm>
            <a:off x="3700225" y="2387950"/>
            <a:ext cx="2036775" cy="33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59"/>
          <p:cNvSpPr txBox="1"/>
          <p:nvPr>
            <p:ph type="title"/>
          </p:nvPr>
        </p:nvSpPr>
        <p:spPr>
          <a:xfrm>
            <a:off x="311700" y="362650"/>
            <a:ext cx="8681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E599"/>
                </a:solidFill>
              </a:rPr>
              <a:t>More on blending</a:t>
            </a:r>
            <a:endParaRPr>
              <a:solidFill>
                <a:srgbClr val="FFE599"/>
              </a:solidFill>
            </a:endParaRPr>
          </a:p>
        </p:txBody>
      </p:sp>
      <p:pic>
        <p:nvPicPr>
          <p:cNvPr id="573" name="Google Shape;573;p59" title="Screenshot 2026-05-25 at 20.17.4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8826" y="1659892"/>
            <a:ext cx="2232201" cy="519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4" name="Google Shape;574;p59" title="Screenshot 2026-05-25 at 20.18.05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1213" y="2460063"/>
            <a:ext cx="1636562" cy="74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5" name="Google Shape;575;p59" title="Screenshot 2026-05-25 at 20.19.05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5650" y="1505900"/>
            <a:ext cx="4790575" cy="2243850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p59"/>
          <p:cNvSpPr txBox="1"/>
          <p:nvPr>
            <p:ph idx="1" type="body"/>
          </p:nvPr>
        </p:nvSpPr>
        <p:spPr>
          <a:xfrm>
            <a:off x="1419525" y="3092350"/>
            <a:ext cx="2204700" cy="12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pl" sz="1600"/>
              <a:t>fs~1 – dark lens</a:t>
            </a:r>
            <a:endParaRPr sz="1600"/>
          </a:p>
        </p:txBody>
      </p:sp>
      <p:sp>
        <p:nvSpPr>
          <p:cNvPr id="577" name="Google Shape;577;p59"/>
          <p:cNvSpPr txBox="1"/>
          <p:nvPr>
            <p:ph idx="1" type="body"/>
          </p:nvPr>
        </p:nvSpPr>
        <p:spPr>
          <a:xfrm>
            <a:off x="5421850" y="3800725"/>
            <a:ext cx="22047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pl" sz="1000"/>
              <a:t>Credit: R.A. Street</a:t>
            </a:r>
            <a:endParaRPr sz="1000"/>
          </a:p>
        </p:txBody>
      </p:sp>
      <p:sp>
        <p:nvSpPr>
          <p:cNvPr id="578" name="Google Shape;578;p59"/>
          <p:cNvSpPr txBox="1"/>
          <p:nvPr>
            <p:ph idx="1" type="body"/>
          </p:nvPr>
        </p:nvSpPr>
        <p:spPr>
          <a:xfrm>
            <a:off x="0" y="4691700"/>
            <a:ext cx="15585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l"/>
              <a:t>Woźniak+1997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7"/>
          <p:cNvSpPr txBox="1"/>
          <p:nvPr>
            <p:ph type="title"/>
          </p:nvPr>
        </p:nvSpPr>
        <p:spPr>
          <a:xfrm>
            <a:off x="287450" y="313550"/>
            <a:ext cx="510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</a:rPr>
              <a:t>For most events</a:t>
            </a:r>
            <a:r>
              <a:rPr lang="pl">
                <a:solidFill>
                  <a:schemeClr val="lt2"/>
                </a:solidFill>
              </a:rPr>
              <a:t> we only have a light curve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315" name="Google Shape;315;p37"/>
          <p:cNvPicPr preferRelativeResize="0"/>
          <p:nvPr/>
        </p:nvPicPr>
        <p:blipFill rotWithShape="1">
          <a:blip r:embed="rId3">
            <a:alphaModFix/>
          </a:blip>
          <a:srcRect b="0" l="8806" r="16877" t="0"/>
          <a:stretch/>
        </p:blipFill>
        <p:spPr>
          <a:xfrm>
            <a:off x="5482300" y="588350"/>
            <a:ext cx="3089325" cy="4154726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37"/>
          <p:cNvSpPr txBox="1"/>
          <p:nvPr>
            <p:ph idx="1" type="body"/>
          </p:nvPr>
        </p:nvSpPr>
        <p:spPr>
          <a:xfrm>
            <a:off x="0" y="4691700"/>
            <a:ext cx="17022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l"/>
              <a:t>Paczyński</a:t>
            </a:r>
            <a:r>
              <a:rPr lang="pl"/>
              <a:t>+1986</a:t>
            </a:r>
            <a:endParaRPr/>
          </a:p>
        </p:txBody>
      </p:sp>
      <p:sp>
        <p:nvSpPr>
          <p:cNvPr id="317" name="Google Shape;317;p37"/>
          <p:cNvSpPr txBox="1"/>
          <p:nvPr>
            <p:ph idx="1" type="body"/>
          </p:nvPr>
        </p:nvSpPr>
        <p:spPr>
          <a:xfrm>
            <a:off x="5917050" y="4758450"/>
            <a:ext cx="2204700" cy="3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pl" sz="1000"/>
              <a:t>Credit: Kris Rybicki</a:t>
            </a:r>
            <a:endParaRPr sz="1000"/>
          </a:p>
        </p:txBody>
      </p:sp>
      <p:sp>
        <p:nvSpPr>
          <p:cNvPr id="318" name="Google Shape;318;p37"/>
          <p:cNvSpPr txBox="1"/>
          <p:nvPr>
            <p:ph idx="1" type="body"/>
          </p:nvPr>
        </p:nvSpPr>
        <p:spPr>
          <a:xfrm>
            <a:off x="578625" y="2156700"/>
            <a:ext cx="40617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l" sz="2000"/>
              <a:t>Astrometric counterpart or additional effects needed to measure lens mass!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8"/>
          <p:cNvSpPr txBox="1"/>
          <p:nvPr>
            <p:ph type="title"/>
          </p:nvPr>
        </p:nvSpPr>
        <p:spPr>
          <a:xfrm>
            <a:off x="311700" y="362650"/>
            <a:ext cx="8681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</a:rPr>
              <a:t>What can we measure using a light curve?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324" name="Google Shape;324;p38"/>
          <p:cNvSpPr txBox="1"/>
          <p:nvPr>
            <p:ph idx="1" type="body"/>
          </p:nvPr>
        </p:nvSpPr>
        <p:spPr>
          <a:xfrm>
            <a:off x="5924900" y="4836000"/>
            <a:ext cx="1364400" cy="30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l" sz="1000"/>
              <a:t>Credit: R.A. Street</a:t>
            </a:r>
            <a:endParaRPr sz="1000"/>
          </a:p>
        </p:txBody>
      </p:sp>
      <p:sp>
        <p:nvSpPr>
          <p:cNvPr id="325" name="Google Shape;325;p38"/>
          <p:cNvSpPr txBox="1"/>
          <p:nvPr>
            <p:ph idx="1" type="body"/>
          </p:nvPr>
        </p:nvSpPr>
        <p:spPr>
          <a:xfrm>
            <a:off x="0" y="4691700"/>
            <a:ext cx="15585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l"/>
              <a:t>Woźniak+1997</a:t>
            </a:r>
            <a:endParaRPr/>
          </a:p>
        </p:txBody>
      </p:sp>
      <p:pic>
        <p:nvPicPr>
          <p:cNvPr id="326" name="Google Shape;326;p38"/>
          <p:cNvPicPr preferRelativeResize="0"/>
          <p:nvPr/>
        </p:nvPicPr>
        <p:blipFill rotWithShape="1">
          <a:blip r:embed="rId3">
            <a:alphaModFix/>
          </a:blip>
          <a:srcRect b="0" l="3643" r="6194" t="5651"/>
          <a:stretch/>
        </p:blipFill>
        <p:spPr>
          <a:xfrm>
            <a:off x="4240025" y="1150575"/>
            <a:ext cx="4565242" cy="3582776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38"/>
          <p:cNvSpPr txBox="1"/>
          <p:nvPr>
            <p:ph idx="1" type="body"/>
          </p:nvPr>
        </p:nvSpPr>
        <p:spPr>
          <a:xfrm>
            <a:off x="311700" y="1253225"/>
            <a:ext cx="4061700" cy="12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Blending (to determine whether the lens is dark)</a:t>
            </a:r>
            <a:endParaRPr baseline="-25000" sz="1600"/>
          </a:p>
        </p:txBody>
      </p:sp>
      <p:sp>
        <p:nvSpPr>
          <p:cNvPr id="328" name="Google Shape;328;p38"/>
          <p:cNvSpPr txBox="1"/>
          <p:nvPr/>
        </p:nvSpPr>
        <p:spPr>
          <a:xfrm>
            <a:off x="4713500" y="1632350"/>
            <a:ext cx="1211400" cy="4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1"/>
                </a:solidFill>
                <a:latin typeface="Alata"/>
                <a:ea typeface="Alata"/>
                <a:cs typeface="Alata"/>
                <a:sym typeface="Alata"/>
              </a:rPr>
              <a:t>no blending</a:t>
            </a:r>
            <a:endParaRPr>
              <a:solidFill>
                <a:schemeClr val="lt1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329" name="Google Shape;329;p38"/>
          <p:cNvSpPr txBox="1"/>
          <p:nvPr/>
        </p:nvSpPr>
        <p:spPr>
          <a:xfrm>
            <a:off x="6959025" y="1415150"/>
            <a:ext cx="1428600" cy="4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1"/>
                </a:solidFill>
                <a:latin typeface="Alata"/>
                <a:ea typeface="Alata"/>
                <a:cs typeface="Alata"/>
                <a:sym typeface="Alata"/>
              </a:rPr>
              <a:t>with</a:t>
            </a:r>
            <a:r>
              <a:rPr lang="pl">
                <a:solidFill>
                  <a:schemeClr val="lt1"/>
                </a:solidFill>
                <a:latin typeface="Alata"/>
                <a:ea typeface="Alata"/>
                <a:cs typeface="Alata"/>
                <a:sym typeface="Alata"/>
              </a:rPr>
              <a:t> blending</a:t>
            </a:r>
            <a:endParaRPr>
              <a:solidFill>
                <a:schemeClr val="lt1"/>
              </a:solidFill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9"/>
          <p:cNvSpPr txBox="1"/>
          <p:nvPr/>
        </p:nvSpPr>
        <p:spPr>
          <a:xfrm>
            <a:off x="5586288" y="4460850"/>
            <a:ext cx="2063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Jabłońska+2022</a:t>
            </a:r>
            <a:endParaRPr>
              <a:solidFill>
                <a:schemeClr val="dk1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pic>
        <p:nvPicPr>
          <p:cNvPr id="335" name="Google Shape;33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4688" y="1334625"/>
            <a:ext cx="4746924" cy="3069676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39"/>
          <p:cNvSpPr txBox="1"/>
          <p:nvPr>
            <p:ph idx="1" type="body"/>
          </p:nvPr>
        </p:nvSpPr>
        <p:spPr>
          <a:xfrm>
            <a:off x="311700" y="1253225"/>
            <a:ext cx="4061700" cy="12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Blending (to determine whether the lens is dark)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M</a:t>
            </a:r>
            <a:r>
              <a:rPr lang="pl" sz="1600"/>
              <a:t>icrolensing parallax 𝜋</a:t>
            </a:r>
            <a:r>
              <a:rPr baseline="-25000" lang="pl" sz="1600"/>
              <a:t>E </a:t>
            </a:r>
            <a:r>
              <a:rPr lang="pl" sz="1600"/>
              <a:t>(lens mass)</a:t>
            </a:r>
            <a:endParaRPr baseline="-25000" sz="1600"/>
          </a:p>
        </p:txBody>
      </p:sp>
      <p:pic>
        <p:nvPicPr>
          <p:cNvPr id="337" name="Google Shape;337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0188" y="3199769"/>
            <a:ext cx="1188200" cy="72290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39"/>
          <p:cNvSpPr/>
          <p:nvPr/>
        </p:nvSpPr>
        <p:spPr>
          <a:xfrm>
            <a:off x="2906295" y="3619618"/>
            <a:ext cx="351000" cy="292800"/>
          </a:xfrm>
          <a:prstGeom prst="rect">
            <a:avLst/>
          </a:prstGeom>
          <a:noFill/>
          <a:ln cap="flat" cmpd="sng" w="19050">
            <a:solidFill>
              <a:srgbClr val="CC412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39"/>
          <p:cNvSpPr txBox="1"/>
          <p:nvPr>
            <p:ph type="title"/>
          </p:nvPr>
        </p:nvSpPr>
        <p:spPr>
          <a:xfrm>
            <a:off x="311700" y="362650"/>
            <a:ext cx="8681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</a:rPr>
              <a:t>What can we measure using a light curve?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340" name="Google Shape;340;p39"/>
          <p:cNvSpPr txBox="1"/>
          <p:nvPr>
            <p:ph idx="1" type="body"/>
          </p:nvPr>
        </p:nvSpPr>
        <p:spPr>
          <a:xfrm>
            <a:off x="0" y="4721100"/>
            <a:ext cx="1560300" cy="4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Gould+2000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0188" y="3199769"/>
            <a:ext cx="1188200" cy="7229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40"/>
          <p:cNvSpPr/>
          <p:nvPr/>
        </p:nvSpPr>
        <p:spPr>
          <a:xfrm>
            <a:off x="2838088" y="3273534"/>
            <a:ext cx="351000" cy="292800"/>
          </a:xfrm>
          <a:prstGeom prst="rect">
            <a:avLst/>
          </a:prstGeom>
          <a:noFill/>
          <a:ln cap="flat" cmpd="sng" w="19050">
            <a:solidFill>
              <a:srgbClr val="CC412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40"/>
          <p:cNvSpPr txBox="1"/>
          <p:nvPr>
            <p:ph idx="1" type="body"/>
          </p:nvPr>
        </p:nvSpPr>
        <p:spPr>
          <a:xfrm>
            <a:off x="0" y="4721100"/>
            <a:ext cx="1560300" cy="4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Gould+2000</a:t>
            </a:r>
            <a:endParaRPr/>
          </a:p>
        </p:txBody>
      </p:sp>
      <p:pic>
        <p:nvPicPr>
          <p:cNvPr id="348" name="Google Shape;348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2500" y="1344475"/>
            <a:ext cx="3900899" cy="2577517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40"/>
          <p:cNvSpPr txBox="1"/>
          <p:nvPr>
            <p:ph idx="1" type="body"/>
          </p:nvPr>
        </p:nvSpPr>
        <p:spPr>
          <a:xfrm>
            <a:off x="5820600" y="3879400"/>
            <a:ext cx="2444700" cy="4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000"/>
              <a:t>Credit: </a:t>
            </a:r>
            <a:r>
              <a:rPr lang="pl" sz="1000"/>
              <a:t>ESA/Hubble &amp; NASA</a:t>
            </a:r>
            <a:endParaRPr sz="1000"/>
          </a:p>
        </p:txBody>
      </p:sp>
      <p:sp>
        <p:nvSpPr>
          <p:cNvPr id="350" name="Google Shape;350;p40"/>
          <p:cNvSpPr txBox="1"/>
          <p:nvPr>
            <p:ph idx="1" type="body"/>
          </p:nvPr>
        </p:nvSpPr>
        <p:spPr>
          <a:xfrm>
            <a:off x="311700" y="1253225"/>
            <a:ext cx="4260300" cy="12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Blending (to determine whether the lens is dark)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Microlensing parallax 𝜋</a:t>
            </a:r>
            <a:r>
              <a:rPr baseline="-25000" lang="pl" sz="1600"/>
              <a:t>E </a:t>
            </a:r>
            <a:r>
              <a:rPr lang="pl" sz="1600"/>
              <a:t>(lens mass)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Einstein radius θ</a:t>
            </a:r>
            <a:r>
              <a:rPr baseline="-25000" lang="pl" sz="1600"/>
              <a:t>E </a:t>
            </a:r>
            <a:r>
              <a:rPr lang="pl" sz="1600"/>
              <a:t>– rarely! (lens mass)</a:t>
            </a:r>
            <a:endParaRPr sz="1600"/>
          </a:p>
        </p:txBody>
      </p:sp>
      <p:sp>
        <p:nvSpPr>
          <p:cNvPr id="351" name="Google Shape;351;p40"/>
          <p:cNvSpPr txBox="1"/>
          <p:nvPr>
            <p:ph type="title"/>
          </p:nvPr>
        </p:nvSpPr>
        <p:spPr>
          <a:xfrm>
            <a:off x="311700" y="362650"/>
            <a:ext cx="8681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</a:rPr>
              <a:t>What can we measure using a light curve?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1"/>
          <p:cNvSpPr txBox="1"/>
          <p:nvPr>
            <p:ph type="title"/>
          </p:nvPr>
        </p:nvSpPr>
        <p:spPr>
          <a:xfrm>
            <a:off x="311700" y="120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2"/>
                </a:solidFill>
              </a:rPr>
              <a:t>The finite source (FS) effect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357" name="Google Shape;357;p41"/>
          <p:cNvPicPr preferRelativeResize="0"/>
          <p:nvPr/>
        </p:nvPicPr>
        <p:blipFill rotWithShape="1">
          <a:blip r:embed="rId3">
            <a:alphaModFix/>
          </a:blip>
          <a:srcRect b="0" l="8578" r="16700" t="0"/>
          <a:stretch/>
        </p:blipFill>
        <p:spPr>
          <a:xfrm>
            <a:off x="5590063" y="831575"/>
            <a:ext cx="3002376" cy="4014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41"/>
          <p:cNvPicPr preferRelativeResize="0"/>
          <p:nvPr/>
        </p:nvPicPr>
        <p:blipFill rotWithShape="1">
          <a:blip r:embed="rId4">
            <a:alphaModFix/>
          </a:blip>
          <a:srcRect b="0" l="4123" r="0" t="0"/>
          <a:stretch/>
        </p:blipFill>
        <p:spPr>
          <a:xfrm>
            <a:off x="2501432" y="1811837"/>
            <a:ext cx="691440" cy="572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9" name="Google Shape;359;p41"/>
          <p:cNvCxnSpPr/>
          <p:nvPr/>
        </p:nvCxnSpPr>
        <p:spPr>
          <a:xfrm flipH="1" rot="10800000">
            <a:off x="3192875" y="1458100"/>
            <a:ext cx="156900" cy="31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none"/>
          </a:ln>
        </p:spPr>
      </p:cxnSp>
      <p:cxnSp>
        <p:nvCxnSpPr>
          <p:cNvPr id="360" name="Google Shape;360;p41"/>
          <p:cNvCxnSpPr/>
          <p:nvPr/>
        </p:nvCxnSpPr>
        <p:spPr>
          <a:xfrm flipH="1">
            <a:off x="1909550" y="2150250"/>
            <a:ext cx="497700" cy="149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361" name="Google Shape;361;p41"/>
          <p:cNvSpPr/>
          <p:nvPr/>
        </p:nvSpPr>
        <p:spPr>
          <a:xfrm>
            <a:off x="2926375" y="2116296"/>
            <a:ext cx="266400" cy="292500"/>
          </a:xfrm>
          <a:prstGeom prst="rect">
            <a:avLst/>
          </a:prstGeom>
          <a:noFill/>
          <a:ln cap="flat" cmpd="sng" w="19050">
            <a:solidFill>
              <a:srgbClr val="CC412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41"/>
          <p:cNvSpPr txBox="1"/>
          <p:nvPr>
            <p:ph idx="1" type="body"/>
          </p:nvPr>
        </p:nvSpPr>
        <p:spPr>
          <a:xfrm>
            <a:off x="2725284" y="1083082"/>
            <a:ext cx="2443500" cy="3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pl" sz="1600"/>
              <a:t>source angular radius</a:t>
            </a:r>
            <a:endParaRPr sz="1600"/>
          </a:p>
        </p:txBody>
      </p:sp>
      <p:sp>
        <p:nvSpPr>
          <p:cNvPr id="363" name="Google Shape;363;p41"/>
          <p:cNvSpPr txBox="1"/>
          <p:nvPr>
            <p:ph idx="1" type="body"/>
          </p:nvPr>
        </p:nvSpPr>
        <p:spPr>
          <a:xfrm>
            <a:off x="311700" y="1887425"/>
            <a:ext cx="2080800" cy="4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pl" sz="1600"/>
              <a:t>“</a:t>
            </a:r>
            <a:r>
              <a:rPr lang="pl" sz="1600"/>
              <a:t>bump on the light curve peak”</a:t>
            </a:r>
            <a:endParaRPr sz="1600"/>
          </a:p>
        </p:txBody>
      </p:sp>
      <p:cxnSp>
        <p:nvCxnSpPr>
          <p:cNvPr id="364" name="Google Shape;364;p41"/>
          <p:cNvCxnSpPr/>
          <p:nvPr/>
        </p:nvCxnSpPr>
        <p:spPr>
          <a:xfrm>
            <a:off x="7484250" y="3121000"/>
            <a:ext cx="883200" cy="140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365" name="Google Shape;365;p41"/>
          <p:cNvSpPr txBox="1"/>
          <p:nvPr>
            <p:ph idx="1" type="body"/>
          </p:nvPr>
        </p:nvSpPr>
        <p:spPr>
          <a:xfrm>
            <a:off x="6231750" y="4846150"/>
            <a:ext cx="1719000" cy="31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pl" sz="1000"/>
              <a:t>Credit: Kris Rybicki</a:t>
            </a:r>
            <a:endParaRPr sz="1000"/>
          </a:p>
        </p:txBody>
      </p:sp>
      <p:sp>
        <p:nvSpPr>
          <p:cNvPr id="366" name="Google Shape;366;p41"/>
          <p:cNvSpPr txBox="1"/>
          <p:nvPr>
            <p:ph idx="1" type="body"/>
          </p:nvPr>
        </p:nvSpPr>
        <p:spPr>
          <a:xfrm>
            <a:off x="544125" y="2860975"/>
            <a:ext cx="4500000" cy="4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Expected when source and the lens are exceptionally well aligned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In this case, the light curve is highly magnified</a:t>
            </a:r>
            <a:endParaRPr sz="1600"/>
          </a:p>
        </p:txBody>
      </p:sp>
      <p:sp>
        <p:nvSpPr>
          <p:cNvPr id="367" name="Google Shape;367;p41"/>
          <p:cNvSpPr txBox="1"/>
          <p:nvPr>
            <p:ph idx="1" type="body"/>
          </p:nvPr>
        </p:nvSpPr>
        <p:spPr>
          <a:xfrm>
            <a:off x="0" y="4721100"/>
            <a:ext cx="2217600" cy="4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Witt &amp; Mao 1994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2"/>
          <p:cNvSpPr txBox="1"/>
          <p:nvPr>
            <p:ph type="title"/>
          </p:nvPr>
        </p:nvSpPr>
        <p:spPr>
          <a:xfrm>
            <a:off x="311700" y="346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lt2"/>
                </a:solidFill>
              </a:rPr>
              <a:t>H</a:t>
            </a:r>
            <a:r>
              <a:rPr lang="pl" sz="3000">
                <a:solidFill>
                  <a:schemeClr val="lt2"/>
                </a:solidFill>
              </a:rPr>
              <a:t>igh magnification events without FS effect</a:t>
            </a:r>
            <a:endParaRPr sz="3000">
              <a:solidFill>
                <a:schemeClr val="lt2"/>
              </a:solidFill>
            </a:endParaRPr>
          </a:p>
        </p:txBody>
      </p:sp>
      <p:sp>
        <p:nvSpPr>
          <p:cNvPr id="373" name="Google Shape;373;p42"/>
          <p:cNvSpPr txBox="1"/>
          <p:nvPr>
            <p:ph idx="1" type="body"/>
          </p:nvPr>
        </p:nvSpPr>
        <p:spPr>
          <a:xfrm>
            <a:off x="92425" y="2720725"/>
            <a:ext cx="3418800" cy="12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May be caused by massive lenses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Upper limit for ⍴ → lower limits for </a:t>
            </a:r>
            <a:r>
              <a:rPr lang="pl" sz="1600"/>
              <a:t>θ</a:t>
            </a:r>
            <a:r>
              <a:rPr baseline="-25000" lang="pl" sz="1600"/>
              <a:t>E  </a:t>
            </a:r>
            <a:r>
              <a:rPr lang="pl" sz="1600"/>
              <a:t>and M</a:t>
            </a:r>
            <a:r>
              <a:rPr baseline="-25000" lang="pl" sz="1600"/>
              <a:t>L </a:t>
            </a:r>
            <a:endParaRPr sz="1600"/>
          </a:p>
        </p:txBody>
      </p:sp>
      <p:pic>
        <p:nvPicPr>
          <p:cNvPr id="374" name="Google Shape;37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1375" y="1229613"/>
            <a:ext cx="5490226" cy="321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42" title="Screenshot 2026-05-26 at 20.59.32.png"/>
          <p:cNvPicPr preferRelativeResize="0"/>
          <p:nvPr/>
        </p:nvPicPr>
        <p:blipFill rotWithShape="1">
          <a:blip r:embed="rId4">
            <a:alphaModFix/>
          </a:blip>
          <a:srcRect b="7659" l="0" r="0" t="5309"/>
          <a:stretch/>
        </p:blipFill>
        <p:spPr>
          <a:xfrm>
            <a:off x="1979072" y="1621925"/>
            <a:ext cx="1158066" cy="69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42" title="Screenshot 2026-05-26 at 20.59.40.png"/>
          <p:cNvPicPr preferRelativeResize="0"/>
          <p:nvPr/>
        </p:nvPicPr>
        <p:blipFill rotWithShape="1">
          <a:blip r:embed="rId5">
            <a:alphaModFix/>
          </a:blip>
          <a:srcRect b="0" l="0" r="0" t="6829"/>
          <a:stretch/>
        </p:blipFill>
        <p:spPr>
          <a:xfrm>
            <a:off x="425406" y="1621925"/>
            <a:ext cx="1030995" cy="698125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42"/>
          <p:cNvSpPr/>
          <p:nvPr/>
        </p:nvSpPr>
        <p:spPr>
          <a:xfrm>
            <a:off x="3962850" y="1324375"/>
            <a:ext cx="482400" cy="267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ata"/>
              <a:ea typeface="Alata"/>
              <a:cs typeface="Alata"/>
              <a:sym typeface="Alata"/>
            </a:endParaRPr>
          </a:p>
        </p:txBody>
      </p:sp>
      <p:cxnSp>
        <p:nvCxnSpPr>
          <p:cNvPr id="378" name="Google Shape;378;p42"/>
          <p:cNvCxnSpPr/>
          <p:nvPr/>
        </p:nvCxnSpPr>
        <p:spPr>
          <a:xfrm flipH="1" rot="10800000">
            <a:off x="4198950" y="1468200"/>
            <a:ext cx="10200" cy="1437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379" name="Google Shape;379;p42"/>
          <p:cNvSpPr txBox="1"/>
          <p:nvPr/>
        </p:nvSpPr>
        <p:spPr>
          <a:xfrm>
            <a:off x="4137400" y="1919850"/>
            <a:ext cx="831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1"/>
                </a:solidFill>
                <a:latin typeface="Alata"/>
                <a:ea typeface="Alata"/>
                <a:cs typeface="Alata"/>
                <a:sym typeface="Alata"/>
              </a:rPr>
              <a:t>~3 mag</a:t>
            </a:r>
            <a:endParaRPr>
              <a:solidFill>
                <a:schemeClr val="lt1"/>
              </a:solidFill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3"/>
          <p:cNvSpPr txBox="1"/>
          <p:nvPr/>
        </p:nvSpPr>
        <p:spPr>
          <a:xfrm>
            <a:off x="713250" y="347425"/>
            <a:ext cx="7717500" cy="6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lt2"/>
                </a:solidFill>
                <a:latin typeface="Josefin Sans Medium"/>
                <a:ea typeface="Josefin Sans Medium"/>
                <a:cs typeface="Josefin Sans Medium"/>
                <a:sym typeface="Josefin Sans Medium"/>
              </a:rPr>
              <a:t>4 e</a:t>
            </a:r>
            <a:r>
              <a:rPr lang="pl" sz="3000">
                <a:solidFill>
                  <a:schemeClr val="lt2"/>
                </a:solidFill>
                <a:latin typeface="Josefin Sans Medium"/>
                <a:ea typeface="Josefin Sans Medium"/>
                <a:cs typeface="Josefin Sans Medium"/>
                <a:sym typeface="Josefin Sans Medium"/>
              </a:rPr>
              <a:t>vents studied</a:t>
            </a:r>
            <a:endParaRPr sz="3000">
              <a:solidFill>
                <a:schemeClr val="lt2"/>
              </a:solidFill>
              <a:latin typeface="Josefin Sans Medium"/>
              <a:ea typeface="Josefin Sans Medium"/>
              <a:cs typeface="Josefin Sans Medium"/>
              <a:sym typeface="Josefin Sans Medium"/>
            </a:endParaRPr>
          </a:p>
        </p:txBody>
      </p:sp>
      <p:sp>
        <p:nvSpPr>
          <p:cNvPr id="385" name="Google Shape;385;p43"/>
          <p:cNvSpPr txBox="1"/>
          <p:nvPr/>
        </p:nvSpPr>
        <p:spPr>
          <a:xfrm>
            <a:off x="1670827" y="1342750"/>
            <a:ext cx="3554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6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High magnification</a:t>
            </a:r>
            <a:r>
              <a:rPr lang="pl" sz="16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 (Δm≥</a:t>
            </a:r>
            <a:r>
              <a:rPr lang="pl" sz="1600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3</a:t>
            </a:r>
            <a:r>
              <a:rPr baseline="30000" lang="pl" sz="16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 </a:t>
            </a:r>
            <a:r>
              <a:rPr lang="pl" sz="16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mag)</a:t>
            </a:r>
            <a:endParaRPr sz="1600">
              <a:solidFill>
                <a:srgbClr val="F8F8F8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386" name="Google Shape;386;p43"/>
          <p:cNvSpPr txBox="1"/>
          <p:nvPr/>
        </p:nvSpPr>
        <p:spPr>
          <a:xfrm>
            <a:off x="1717550" y="2514130"/>
            <a:ext cx="2426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600">
                <a:solidFill>
                  <a:srgbClr val="F8F8F8"/>
                </a:solidFill>
                <a:latin typeface="Alata"/>
                <a:ea typeface="Alata"/>
                <a:cs typeface="Alata"/>
                <a:sym typeface="Alata"/>
              </a:rPr>
              <a:t>Small FS effect</a:t>
            </a:r>
            <a:endParaRPr sz="1600">
              <a:solidFill>
                <a:srgbClr val="FFFFFF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grpSp>
        <p:nvGrpSpPr>
          <p:cNvPr id="387" name="Google Shape;387;p43"/>
          <p:cNvGrpSpPr/>
          <p:nvPr/>
        </p:nvGrpSpPr>
        <p:grpSpPr>
          <a:xfrm>
            <a:off x="741788" y="1192050"/>
            <a:ext cx="842828" cy="828000"/>
            <a:chOff x="538400" y="1337325"/>
            <a:chExt cx="842828" cy="828000"/>
          </a:xfrm>
        </p:grpSpPr>
        <p:sp>
          <p:nvSpPr>
            <p:cNvPr id="388" name="Google Shape;388;p43"/>
            <p:cNvSpPr/>
            <p:nvPr/>
          </p:nvSpPr>
          <p:spPr>
            <a:xfrm>
              <a:off x="553228" y="1337325"/>
              <a:ext cx="828000" cy="828000"/>
            </a:xfrm>
            <a:prstGeom prst="rect">
              <a:avLst/>
            </a:prstGeom>
            <a:noFill/>
            <a:ln cap="flat" cmpd="sng" w="19050">
              <a:solidFill>
                <a:srgbClr val="FFE599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89" name="Google Shape;389;p43"/>
            <p:cNvPicPr preferRelativeResize="0"/>
            <p:nvPr/>
          </p:nvPicPr>
          <p:blipFill rotWithShape="1">
            <a:blip r:embed="rId3">
              <a:alphaModFix/>
            </a:blip>
            <a:srcRect b="13931" l="14104" r="12051" t="12825"/>
            <a:stretch/>
          </p:blipFill>
          <p:spPr>
            <a:xfrm>
              <a:off x="538400" y="1411850"/>
              <a:ext cx="828000" cy="64459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90" name="Google Shape;390;p43"/>
            <p:cNvCxnSpPr/>
            <p:nvPr/>
          </p:nvCxnSpPr>
          <p:spPr>
            <a:xfrm>
              <a:off x="634718" y="1417075"/>
              <a:ext cx="3000" cy="575400"/>
            </a:xfrm>
            <a:prstGeom prst="straightConnector1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</p:grpSp>
      <p:grpSp>
        <p:nvGrpSpPr>
          <p:cNvPr id="391" name="Google Shape;391;p43"/>
          <p:cNvGrpSpPr/>
          <p:nvPr/>
        </p:nvGrpSpPr>
        <p:grpSpPr>
          <a:xfrm>
            <a:off x="741800" y="2342553"/>
            <a:ext cx="828000" cy="828000"/>
            <a:chOff x="553225" y="2567673"/>
            <a:chExt cx="828000" cy="828000"/>
          </a:xfrm>
        </p:grpSpPr>
        <p:sp>
          <p:nvSpPr>
            <p:cNvPr id="392" name="Google Shape;392;p43"/>
            <p:cNvSpPr/>
            <p:nvPr/>
          </p:nvSpPr>
          <p:spPr>
            <a:xfrm>
              <a:off x="553225" y="2567673"/>
              <a:ext cx="828000" cy="828000"/>
            </a:xfrm>
            <a:prstGeom prst="rect">
              <a:avLst/>
            </a:prstGeom>
            <a:noFill/>
            <a:ln cap="flat" cmpd="sng" w="19050">
              <a:solidFill>
                <a:srgbClr val="FFE599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43"/>
            <p:cNvSpPr/>
            <p:nvPr/>
          </p:nvSpPr>
          <p:spPr>
            <a:xfrm>
              <a:off x="673576" y="2690303"/>
              <a:ext cx="567600" cy="578400"/>
            </a:xfrm>
            <a:prstGeom prst="ellipse">
              <a:avLst/>
            </a:prstGeom>
            <a:noFill/>
            <a:ln cap="flat" cmpd="sng" w="19050">
              <a:solidFill>
                <a:srgbClr val="FFFFFF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43"/>
            <p:cNvSpPr/>
            <p:nvPr/>
          </p:nvSpPr>
          <p:spPr>
            <a:xfrm>
              <a:off x="871150" y="2872785"/>
              <a:ext cx="90600" cy="92400"/>
            </a:xfrm>
            <a:prstGeom prst="ellipse">
              <a:avLst/>
            </a:prstGeom>
            <a:solidFill>
              <a:srgbClr val="FFE599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43"/>
            <p:cNvSpPr/>
            <p:nvPr/>
          </p:nvSpPr>
          <p:spPr>
            <a:xfrm>
              <a:off x="923342" y="2944817"/>
              <a:ext cx="68400" cy="696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6" name="Google Shape;396;p43"/>
          <p:cNvSpPr txBox="1"/>
          <p:nvPr/>
        </p:nvSpPr>
        <p:spPr>
          <a:xfrm>
            <a:off x="1689000" y="3705675"/>
            <a:ext cx="28830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600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Dark lens</a:t>
            </a:r>
            <a:r>
              <a:rPr lang="pl" sz="1600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rPr>
              <a:t> (from blending)</a:t>
            </a:r>
            <a:endParaRPr sz="1600">
              <a:solidFill>
                <a:schemeClr val="dk1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grpSp>
        <p:nvGrpSpPr>
          <p:cNvPr id="397" name="Google Shape;397;p43"/>
          <p:cNvGrpSpPr/>
          <p:nvPr/>
        </p:nvGrpSpPr>
        <p:grpSpPr>
          <a:xfrm>
            <a:off x="713250" y="3534098"/>
            <a:ext cx="828000" cy="828000"/>
            <a:chOff x="553225" y="3786873"/>
            <a:chExt cx="828000" cy="828000"/>
          </a:xfrm>
        </p:grpSpPr>
        <p:sp>
          <p:nvSpPr>
            <p:cNvPr id="398" name="Google Shape;398;p43"/>
            <p:cNvSpPr/>
            <p:nvPr/>
          </p:nvSpPr>
          <p:spPr>
            <a:xfrm>
              <a:off x="553225" y="3786873"/>
              <a:ext cx="828000" cy="828000"/>
            </a:xfrm>
            <a:prstGeom prst="rect">
              <a:avLst/>
            </a:prstGeom>
            <a:noFill/>
            <a:ln cap="flat" cmpd="sng" w="19050">
              <a:solidFill>
                <a:srgbClr val="FFE599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43"/>
            <p:cNvSpPr/>
            <p:nvPr/>
          </p:nvSpPr>
          <p:spPr>
            <a:xfrm>
              <a:off x="818172" y="4061195"/>
              <a:ext cx="278400" cy="279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0" name="Google Shape;400;p43"/>
          <p:cNvSpPr txBox="1"/>
          <p:nvPr>
            <p:ph idx="1" type="body"/>
          </p:nvPr>
        </p:nvSpPr>
        <p:spPr>
          <a:xfrm>
            <a:off x="5636300" y="2025225"/>
            <a:ext cx="2751300" cy="12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GaiaDR3-ULENS-067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Gaia21efs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Gaia21azb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pl" sz="1600"/>
              <a:t>Gaia21dpb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eories of Time Travel by Slidesgo">
  <a:themeElements>
    <a:clrScheme name="Simple Light">
      <a:dk1>
        <a:srgbClr val="FFFFFF"/>
      </a:dk1>
      <a:lt1>
        <a:srgbClr val="121F29"/>
      </a:lt1>
      <a:dk2>
        <a:srgbClr val="AE3B3B"/>
      </a:dk2>
      <a:lt2>
        <a:srgbClr val="FCD8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