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4"/>
  </p:notesMasterIdLst>
  <p:sldIdLst>
    <p:sldId id="256" r:id="rId2"/>
    <p:sldId id="257" r:id="rId3"/>
    <p:sldId id="258" r:id="rId4"/>
    <p:sldId id="260" r:id="rId5"/>
    <p:sldId id="269" r:id="rId6"/>
    <p:sldId id="261" r:id="rId7"/>
    <p:sldId id="262" r:id="rId8"/>
    <p:sldId id="268" r:id="rId9"/>
    <p:sldId id="263" r:id="rId10"/>
    <p:sldId id="265" r:id="rId11"/>
    <p:sldId id="264" r:id="rId12"/>
    <p:sldId id="266" r:id="rId13"/>
  </p:sldIdLst>
  <p:sldSz cx="12192000" cy="6858000"/>
  <p:notesSz cx="6858000" cy="9144000"/>
  <p:defaultTextStyle>
    <a:defPPr>
      <a:defRPr lang="en-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503D"/>
    <a:srgbClr val="EDAE0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473"/>
    <p:restoredTop sz="94643"/>
  </p:normalViewPr>
  <p:slideViewPr>
    <p:cSldViewPr snapToGrid="0">
      <p:cViewPr varScale="1">
        <p:scale>
          <a:sx n="109" d="100"/>
          <a:sy n="109" d="100"/>
        </p:scale>
        <p:origin x="208"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FI"/>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9211C8-6E21-DC4A-89C0-8D776066A45B}" type="datetimeFigureOut">
              <a:rPr lang="en-FI" smtClean="0"/>
              <a:t>25.5.2026</a:t>
            </a:fld>
            <a:endParaRPr lang="en-FI"/>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FI"/>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I"/>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FI"/>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4C2EF9-6448-6143-8D77-01DEEBBE5CE4}" type="slidenum">
              <a:rPr lang="en-FI" smtClean="0"/>
              <a:t>‹#›</a:t>
            </a:fld>
            <a:endParaRPr lang="en-FI"/>
          </a:p>
        </p:txBody>
      </p:sp>
    </p:spTree>
    <p:extLst>
      <p:ext uri="{BB962C8B-B14F-4D97-AF65-F5344CB8AC3E}">
        <p14:creationId xmlns:p14="http://schemas.microsoft.com/office/powerpoint/2010/main" val="11673380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99D0B-B7E3-AB6F-E4ED-DB282C10B590}"/>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FI"/>
          </a:p>
        </p:txBody>
      </p:sp>
      <p:sp>
        <p:nvSpPr>
          <p:cNvPr id="3" name="Subtitle 2">
            <a:extLst>
              <a:ext uri="{FF2B5EF4-FFF2-40B4-BE49-F238E27FC236}">
                <a16:creationId xmlns:a16="http://schemas.microsoft.com/office/drawing/2014/main" id="{59C2517F-D707-6953-289A-71B7696563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FI"/>
          </a:p>
        </p:txBody>
      </p:sp>
      <p:sp>
        <p:nvSpPr>
          <p:cNvPr id="4" name="Date Placeholder 3">
            <a:extLst>
              <a:ext uri="{FF2B5EF4-FFF2-40B4-BE49-F238E27FC236}">
                <a16:creationId xmlns:a16="http://schemas.microsoft.com/office/drawing/2014/main" id="{A51D1597-2813-FE08-DBB7-F5383920DCFD}"/>
              </a:ext>
            </a:extLst>
          </p:cNvPr>
          <p:cNvSpPr>
            <a:spLocks noGrp="1"/>
          </p:cNvSpPr>
          <p:nvPr>
            <p:ph type="dt" sz="half" idx="10"/>
          </p:nvPr>
        </p:nvSpPr>
        <p:spPr/>
        <p:txBody>
          <a:bodyPr/>
          <a:lstStyle/>
          <a:p>
            <a:fld id="{E2A2EB18-FC65-EC40-9D38-247D6F7B1694}" type="datetime1">
              <a:rPr lang="fi-FI" smtClean="0"/>
              <a:t>25.5.2026</a:t>
            </a:fld>
            <a:endParaRPr lang="en-FI"/>
          </a:p>
        </p:txBody>
      </p:sp>
      <p:sp>
        <p:nvSpPr>
          <p:cNvPr id="5" name="Footer Placeholder 4">
            <a:extLst>
              <a:ext uri="{FF2B5EF4-FFF2-40B4-BE49-F238E27FC236}">
                <a16:creationId xmlns:a16="http://schemas.microsoft.com/office/drawing/2014/main" id="{C68A766B-3B7E-670A-5A0F-4CF6B3789470}"/>
              </a:ext>
            </a:extLst>
          </p:cNvPr>
          <p:cNvSpPr>
            <a:spLocks noGrp="1"/>
          </p:cNvSpPr>
          <p:nvPr>
            <p:ph type="ftr" sz="quarter" idx="11"/>
          </p:nvPr>
        </p:nvSpPr>
        <p:spPr/>
        <p:txBody>
          <a:bodyPr/>
          <a:lstStyle/>
          <a:p>
            <a:endParaRPr lang="en-FI"/>
          </a:p>
        </p:txBody>
      </p:sp>
      <p:sp>
        <p:nvSpPr>
          <p:cNvPr id="6" name="Slide Number Placeholder 5">
            <a:extLst>
              <a:ext uri="{FF2B5EF4-FFF2-40B4-BE49-F238E27FC236}">
                <a16:creationId xmlns:a16="http://schemas.microsoft.com/office/drawing/2014/main" id="{45874A83-238F-5149-6118-35FBB6971B7F}"/>
              </a:ext>
            </a:extLst>
          </p:cNvPr>
          <p:cNvSpPr>
            <a:spLocks noGrp="1"/>
          </p:cNvSpPr>
          <p:nvPr>
            <p:ph type="sldNum" sz="quarter" idx="12"/>
          </p:nvPr>
        </p:nvSpPr>
        <p:spPr/>
        <p:txBody>
          <a:bodyPr/>
          <a:lstStyle/>
          <a:p>
            <a:fld id="{FBA1CD13-A9C5-7147-9B58-0F4AA4634F00}" type="slidenum">
              <a:rPr lang="en-FI" smtClean="0"/>
              <a:t>‹#›</a:t>
            </a:fld>
            <a:endParaRPr lang="en-FI"/>
          </a:p>
        </p:txBody>
      </p:sp>
    </p:spTree>
    <p:extLst>
      <p:ext uri="{BB962C8B-B14F-4D97-AF65-F5344CB8AC3E}">
        <p14:creationId xmlns:p14="http://schemas.microsoft.com/office/powerpoint/2010/main" val="3008120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5D6F1-89B2-3117-55B4-9285A11E51CF}"/>
              </a:ext>
            </a:extLst>
          </p:cNvPr>
          <p:cNvSpPr>
            <a:spLocks noGrp="1"/>
          </p:cNvSpPr>
          <p:nvPr>
            <p:ph type="title"/>
          </p:nvPr>
        </p:nvSpPr>
        <p:spPr/>
        <p:txBody>
          <a:bodyPr/>
          <a:lstStyle/>
          <a:p>
            <a:r>
              <a:rPr lang="en-GB"/>
              <a:t>Click to edit Master title style</a:t>
            </a:r>
            <a:endParaRPr lang="en-FI"/>
          </a:p>
        </p:txBody>
      </p:sp>
      <p:sp>
        <p:nvSpPr>
          <p:cNvPr id="3" name="Vertical Text Placeholder 2">
            <a:extLst>
              <a:ext uri="{FF2B5EF4-FFF2-40B4-BE49-F238E27FC236}">
                <a16:creationId xmlns:a16="http://schemas.microsoft.com/office/drawing/2014/main" id="{886D8851-0C79-EB8B-77DF-DF31DB64762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I"/>
          </a:p>
        </p:txBody>
      </p:sp>
      <p:sp>
        <p:nvSpPr>
          <p:cNvPr id="4" name="Date Placeholder 3">
            <a:extLst>
              <a:ext uri="{FF2B5EF4-FFF2-40B4-BE49-F238E27FC236}">
                <a16:creationId xmlns:a16="http://schemas.microsoft.com/office/drawing/2014/main" id="{C15578BF-5CEC-4136-71A5-FCE488FEB07E}"/>
              </a:ext>
            </a:extLst>
          </p:cNvPr>
          <p:cNvSpPr>
            <a:spLocks noGrp="1"/>
          </p:cNvSpPr>
          <p:nvPr>
            <p:ph type="dt" sz="half" idx="10"/>
          </p:nvPr>
        </p:nvSpPr>
        <p:spPr/>
        <p:txBody>
          <a:bodyPr/>
          <a:lstStyle/>
          <a:p>
            <a:fld id="{D8061C3A-15C4-1F48-8664-4ADF4E260A29}" type="datetime1">
              <a:rPr lang="fi-FI" smtClean="0"/>
              <a:t>25.5.2026</a:t>
            </a:fld>
            <a:endParaRPr lang="en-FI"/>
          </a:p>
        </p:txBody>
      </p:sp>
      <p:sp>
        <p:nvSpPr>
          <p:cNvPr id="5" name="Footer Placeholder 4">
            <a:extLst>
              <a:ext uri="{FF2B5EF4-FFF2-40B4-BE49-F238E27FC236}">
                <a16:creationId xmlns:a16="http://schemas.microsoft.com/office/drawing/2014/main" id="{DFB0C70F-0EF7-B2E8-0B22-8663C27A3328}"/>
              </a:ext>
            </a:extLst>
          </p:cNvPr>
          <p:cNvSpPr>
            <a:spLocks noGrp="1"/>
          </p:cNvSpPr>
          <p:nvPr>
            <p:ph type="ftr" sz="quarter" idx="11"/>
          </p:nvPr>
        </p:nvSpPr>
        <p:spPr/>
        <p:txBody>
          <a:bodyPr/>
          <a:lstStyle/>
          <a:p>
            <a:endParaRPr lang="en-FI"/>
          </a:p>
        </p:txBody>
      </p:sp>
      <p:sp>
        <p:nvSpPr>
          <p:cNvPr id="6" name="Slide Number Placeholder 5">
            <a:extLst>
              <a:ext uri="{FF2B5EF4-FFF2-40B4-BE49-F238E27FC236}">
                <a16:creationId xmlns:a16="http://schemas.microsoft.com/office/drawing/2014/main" id="{F87295DB-F012-CABD-29EC-717E365FFFC1}"/>
              </a:ext>
            </a:extLst>
          </p:cNvPr>
          <p:cNvSpPr>
            <a:spLocks noGrp="1"/>
          </p:cNvSpPr>
          <p:nvPr>
            <p:ph type="sldNum" sz="quarter" idx="12"/>
          </p:nvPr>
        </p:nvSpPr>
        <p:spPr/>
        <p:txBody>
          <a:bodyPr/>
          <a:lstStyle/>
          <a:p>
            <a:fld id="{FBA1CD13-A9C5-7147-9B58-0F4AA4634F00}" type="slidenum">
              <a:rPr lang="en-FI" smtClean="0"/>
              <a:t>‹#›</a:t>
            </a:fld>
            <a:endParaRPr lang="en-FI"/>
          </a:p>
        </p:txBody>
      </p:sp>
    </p:spTree>
    <p:extLst>
      <p:ext uri="{BB962C8B-B14F-4D97-AF65-F5344CB8AC3E}">
        <p14:creationId xmlns:p14="http://schemas.microsoft.com/office/powerpoint/2010/main" val="2696028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1DAE2C7-2BBE-ECB9-A70D-07A4ED6A124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FI"/>
          </a:p>
        </p:txBody>
      </p:sp>
      <p:sp>
        <p:nvSpPr>
          <p:cNvPr id="3" name="Vertical Text Placeholder 2">
            <a:extLst>
              <a:ext uri="{FF2B5EF4-FFF2-40B4-BE49-F238E27FC236}">
                <a16:creationId xmlns:a16="http://schemas.microsoft.com/office/drawing/2014/main" id="{0DC608E3-C54C-492C-151D-09D6C7B3648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I"/>
          </a:p>
        </p:txBody>
      </p:sp>
      <p:sp>
        <p:nvSpPr>
          <p:cNvPr id="4" name="Date Placeholder 3">
            <a:extLst>
              <a:ext uri="{FF2B5EF4-FFF2-40B4-BE49-F238E27FC236}">
                <a16:creationId xmlns:a16="http://schemas.microsoft.com/office/drawing/2014/main" id="{4DF669C8-96EB-C622-C1C1-598A41EBDB10}"/>
              </a:ext>
            </a:extLst>
          </p:cNvPr>
          <p:cNvSpPr>
            <a:spLocks noGrp="1"/>
          </p:cNvSpPr>
          <p:nvPr>
            <p:ph type="dt" sz="half" idx="10"/>
          </p:nvPr>
        </p:nvSpPr>
        <p:spPr/>
        <p:txBody>
          <a:bodyPr/>
          <a:lstStyle/>
          <a:p>
            <a:fld id="{A9B617DE-7047-304F-86BD-7E07E13A5478}" type="datetime1">
              <a:rPr lang="fi-FI" smtClean="0"/>
              <a:t>25.5.2026</a:t>
            </a:fld>
            <a:endParaRPr lang="en-FI"/>
          </a:p>
        </p:txBody>
      </p:sp>
      <p:sp>
        <p:nvSpPr>
          <p:cNvPr id="5" name="Footer Placeholder 4">
            <a:extLst>
              <a:ext uri="{FF2B5EF4-FFF2-40B4-BE49-F238E27FC236}">
                <a16:creationId xmlns:a16="http://schemas.microsoft.com/office/drawing/2014/main" id="{AEEBE8C0-3D17-19E2-48FE-ACB23008B191}"/>
              </a:ext>
            </a:extLst>
          </p:cNvPr>
          <p:cNvSpPr>
            <a:spLocks noGrp="1"/>
          </p:cNvSpPr>
          <p:nvPr>
            <p:ph type="ftr" sz="quarter" idx="11"/>
          </p:nvPr>
        </p:nvSpPr>
        <p:spPr/>
        <p:txBody>
          <a:bodyPr/>
          <a:lstStyle/>
          <a:p>
            <a:endParaRPr lang="en-FI"/>
          </a:p>
        </p:txBody>
      </p:sp>
      <p:sp>
        <p:nvSpPr>
          <p:cNvPr id="6" name="Slide Number Placeholder 5">
            <a:extLst>
              <a:ext uri="{FF2B5EF4-FFF2-40B4-BE49-F238E27FC236}">
                <a16:creationId xmlns:a16="http://schemas.microsoft.com/office/drawing/2014/main" id="{98143F01-C5EB-636D-85AC-8AE403ADDC8F}"/>
              </a:ext>
            </a:extLst>
          </p:cNvPr>
          <p:cNvSpPr>
            <a:spLocks noGrp="1"/>
          </p:cNvSpPr>
          <p:nvPr>
            <p:ph type="sldNum" sz="quarter" idx="12"/>
          </p:nvPr>
        </p:nvSpPr>
        <p:spPr/>
        <p:txBody>
          <a:bodyPr/>
          <a:lstStyle/>
          <a:p>
            <a:fld id="{FBA1CD13-A9C5-7147-9B58-0F4AA4634F00}" type="slidenum">
              <a:rPr lang="en-FI" smtClean="0"/>
              <a:t>‹#›</a:t>
            </a:fld>
            <a:endParaRPr lang="en-FI"/>
          </a:p>
        </p:txBody>
      </p:sp>
    </p:spTree>
    <p:extLst>
      <p:ext uri="{BB962C8B-B14F-4D97-AF65-F5344CB8AC3E}">
        <p14:creationId xmlns:p14="http://schemas.microsoft.com/office/powerpoint/2010/main" val="67306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D41F1-B30C-26F0-0D3E-17F8D8613158}"/>
              </a:ext>
            </a:extLst>
          </p:cNvPr>
          <p:cNvSpPr>
            <a:spLocks noGrp="1"/>
          </p:cNvSpPr>
          <p:nvPr>
            <p:ph type="title"/>
          </p:nvPr>
        </p:nvSpPr>
        <p:spPr/>
        <p:txBody>
          <a:bodyPr/>
          <a:lstStyle/>
          <a:p>
            <a:r>
              <a:rPr lang="en-GB"/>
              <a:t>Click to edit Master title style</a:t>
            </a:r>
            <a:endParaRPr lang="en-FI"/>
          </a:p>
        </p:txBody>
      </p:sp>
      <p:sp>
        <p:nvSpPr>
          <p:cNvPr id="3" name="Content Placeholder 2">
            <a:extLst>
              <a:ext uri="{FF2B5EF4-FFF2-40B4-BE49-F238E27FC236}">
                <a16:creationId xmlns:a16="http://schemas.microsoft.com/office/drawing/2014/main" id="{9C69C840-00E0-A20B-E1C3-230E2EBCE9B3}"/>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I"/>
          </a:p>
        </p:txBody>
      </p:sp>
      <p:sp>
        <p:nvSpPr>
          <p:cNvPr id="4" name="Date Placeholder 3">
            <a:extLst>
              <a:ext uri="{FF2B5EF4-FFF2-40B4-BE49-F238E27FC236}">
                <a16:creationId xmlns:a16="http://schemas.microsoft.com/office/drawing/2014/main" id="{C41E817C-5200-F624-7EF7-35A198CDAF29}"/>
              </a:ext>
            </a:extLst>
          </p:cNvPr>
          <p:cNvSpPr>
            <a:spLocks noGrp="1"/>
          </p:cNvSpPr>
          <p:nvPr>
            <p:ph type="dt" sz="half" idx="10"/>
          </p:nvPr>
        </p:nvSpPr>
        <p:spPr/>
        <p:txBody>
          <a:bodyPr/>
          <a:lstStyle/>
          <a:p>
            <a:fld id="{DB65C89C-7733-B647-BD3A-EBAE5D675BA0}" type="datetime1">
              <a:rPr lang="fi-FI" smtClean="0"/>
              <a:t>25.5.2026</a:t>
            </a:fld>
            <a:endParaRPr lang="en-FI"/>
          </a:p>
        </p:txBody>
      </p:sp>
      <p:sp>
        <p:nvSpPr>
          <p:cNvPr id="5" name="Footer Placeholder 4">
            <a:extLst>
              <a:ext uri="{FF2B5EF4-FFF2-40B4-BE49-F238E27FC236}">
                <a16:creationId xmlns:a16="http://schemas.microsoft.com/office/drawing/2014/main" id="{A6362A0C-B425-2D33-5B8F-BE4A22FC672F}"/>
              </a:ext>
            </a:extLst>
          </p:cNvPr>
          <p:cNvSpPr>
            <a:spLocks noGrp="1"/>
          </p:cNvSpPr>
          <p:nvPr>
            <p:ph type="ftr" sz="quarter" idx="11"/>
          </p:nvPr>
        </p:nvSpPr>
        <p:spPr/>
        <p:txBody>
          <a:bodyPr/>
          <a:lstStyle/>
          <a:p>
            <a:endParaRPr lang="en-FI"/>
          </a:p>
        </p:txBody>
      </p:sp>
      <p:sp>
        <p:nvSpPr>
          <p:cNvPr id="6" name="Slide Number Placeholder 5">
            <a:extLst>
              <a:ext uri="{FF2B5EF4-FFF2-40B4-BE49-F238E27FC236}">
                <a16:creationId xmlns:a16="http://schemas.microsoft.com/office/drawing/2014/main" id="{3F616EAE-83DA-4D61-3EF6-F04A2FDC88DE}"/>
              </a:ext>
            </a:extLst>
          </p:cNvPr>
          <p:cNvSpPr>
            <a:spLocks noGrp="1"/>
          </p:cNvSpPr>
          <p:nvPr>
            <p:ph type="sldNum" sz="quarter" idx="12"/>
          </p:nvPr>
        </p:nvSpPr>
        <p:spPr/>
        <p:txBody>
          <a:bodyPr/>
          <a:lstStyle/>
          <a:p>
            <a:fld id="{FBA1CD13-A9C5-7147-9B58-0F4AA4634F00}" type="slidenum">
              <a:rPr lang="en-FI" smtClean="0"/>
              <a:t>‹#›</a:t>
            </a:fld>
            <a:endParaRPr lang="en-FI"/>
          </a:p>
        </p:txBody>
      </p:sp>
    </p:spTree>
    <p:extLst>
      <p:ext uri="{BB962C8B-B14F-4D97-AF65-F5344CB8AC3E}">
        <p14:creationId xmlns:p14="http://schemas.microsoft.com/office/powerpoint/2010/main" val="865488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97AE17-47BA-6C25-966A-9BA0BB4F7667}"/>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FI"/>
          </a:p>
        </p:txBody>
      </p:sp>
      <p:sp>
        <p:nvSpPr>
          <p:cNvPr id="3" name="Text Placeholder 2">
            <a:extLst>
              <a:ext uri="{FF2B5EF4-FFF2-40B4-BE49-F238E27FC236}">
                <a16:creationId xmlns:a16="http://schemas.microsoft.com/office/drawing/2014/main" id="{3216E6DC-41BB-6333-73DC-6F284D8E370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AC6A25C-1040-431D-FC69-ABAF826C6AB5}"/>
              </a:ext>
            </a:extLst>
          </p:cNvPr>
          <p:cNvSpPr>
            <a:spLocks noGrp="1"/>
          </p:cNvSpPr>
          <p:nvPr>
            <p:ph type="dt" sz="half" idx="10"/>
          </p:nvPr>
        </p:nvSpPr>
        <p:spPr/>
        <p:txBody>
          <a:bodyPr/>
          <a:lstStyle/>
          <a:p>
            <a:fld id="{EBFCA0D8-1C03-D144-9BE8-E706359F7390}" type="datetime1">
              <a:rPr lang="fi-FI" smtClean="0"/>
              <a:t>25.5.2026</a:t>
            </a:fld>
            <a:endParaRPr lang="en-FI"/>
          </a:p>
        </p:txBody>
      </p:sp>
      <p:sp>
        <p:nvSpPr>
          <p:cNvPr id="5" name="Footer Placeholder 4">
            <a:extLst>
              <a:ext uri="{FF2B5EF4-FFF2-40B4-BE49-F238E27FC236}">
                <a16:creationId xmlns:a16="http://schemas.microsoft.com/office/drawing/2014/main" id="{FAD35FB3-EADF-8A5B-84F5-A6BBC49E067F}"/>
              </a:ext>
            </a:extLst>
          </p:cNvPr>
          <p:cNvSpPr>
            <a:spLocks noGrp="1"/>
          </p:cNvSpPr>
          <p:nvPr>
            <p:ph type="ftr" sz="quarter" idx="11"/>
          </p:nvPr>
        </p:nvSpPr>
        <p:spPr/>
        <p:txBody>
          <a:bodyPr/>
          <a:lstStyle/>
          <a:p>
            <a:endParaRPr lang="en-FI"/>
          </a:p>
        </p:txBody>
      </p:sp>
      <p:sp>
        <p:nvSpPr>
          <p:cNvPr id="6" name="Slide Number Placeholder 5">
            <a:extLst>
              <a:ext uri="{FF2B5EF4-FFF2-40B4-BE49-F238E27FC236}">
                <a16:creationId xmlns:a16="http://schemas.microsoft.com/office/drawing/2014/main" id="{41F11E34-B258-57E4-90A2-1B34961FCA07}"/>
              </a:ext>
            </a:extLst>
          </p:cNvPr>
          <p:cNvSpPr>
            <a:spLocks noGrp="1"/>
          </p:cNvSpPr>
          <p:nvPr>
            <p:ph type="sldNum" sz="quarter" idx="12"/>
          </p:nvPr>
        </p:nvSpPr>
        <p:spPr/>
        <p:txBody>
          <a:bodyPr/>
          <a:lstStyle/>
          <a:p>
            <a:fld id="{FBA1CD13-A9C5-7147-9B58-0F4AA4634F00}" type="slidenum">
              <a:rPr lang="en-FI" smtClean="0"/>
              <a:t>‹#›</a:t>
            </a:fld>
            <a:endParaRPr lang="en-FI"/>
          </a:p>
        </p:txBody>
      </p:sp>
    </p:spTree>
    <p:extLst>
      <p:ext uri="{BB962C8B-B14F-4D97-AF65-F5344CB8AC3E}">
        <p14:creationId xmlns:p14="http://schemas.microsoft.com/office/powerpoint/2010/main" val="2930588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44FFAA-DEF2-8C59-DD49-00334F556F50}"/>
              </a:ext>
            </a:extLst>
          </p:cNvPr>
          <p:cNvSpPr>
            <a:spLocks noGrp="1"/>
          </p:cNvSpPr>
          <p:nvPr>
            <p:ph type="title"/>
          </p:nvPr>
        </p:nvSpPr>
        <p:spPr/>
        <p:txBody>
          <a:bodyPr/>
          <a:lstStyle/>
          <a:p>
            <a:r>
              <a:rPr lang="en-GB"/>
              <a:t>Click to edit Master title style</a:t>
            </a:r>
            <a:endParaRPr lang="en-FI"/>
          </a:p>
        </p:txBody>
      </p:sp>
      <p:sp>
        <p:nvSpPr>
          <p:cNvPr id="3" name="Content Placeholder 2">
            <a:extLst>
              <a:ext uri="{FF2B5EF4-FFF2-40B4-BE49-F238E27FC236}">
                <a16:creationId xmlns:a16="http://schemas.microsoft.com/office/drawing/2014/main" id="{D64D83E9-5B50-09DF-A432-40F8A82877E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I"/>
          </a:p>
        </p:txBody>
      </p:sp>
      <p:sp>
        <p:nvSpPr>
          <p:cNvPr id="4" name="Content Placeholder 3">
            <a:extLst>
              <a:ext uri="{FF2B5EF4-FFF2-40B4-BE49-F238E27FC236}">
                <a16:creationId xmlns:a16="http://schemas.microsoft.com/office/drawing/2014/main" id="{F8CB725C-E97B-BB2D-30C5-241237AB807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I"/>
          </a:p>
        </p:txBody>
      </p:sp>
      <p:sp>
        <p:nvSpPr>
          <p:cNvPr id="5" name="Date Placeholder 4">
            <a:extLst>
              <a:ext uri="{FF2B5EF4-FFF2-40B4-BE49-F238E27FC236}">
                <a16:creationId xmlns:a16="http://schemas.microsoft.com/office/drawing/2014/main" id="{EE2F4431-0DE8-2237-62CC-4DB3112EBF04}"/>
              </a:ext>
            </a:extLst>
          </p:cNvPr>
          <p:cNvSpPr>
            <a:spLocks noGrp="1"/>
          </p:cNvSpPr>
          <p:nvPr>
            <p:ph type="dt" sz="half" idx="10"/>
          </p:nvPr>
        </p:nvSpPr>
        <p:spPr/>
        <p:txBody>
          <a:bodyPr/>
          <a:lstStyle/>
          <a:p>
            <a:fld id="{6A46EEF8-9748-CE46-A822-F5FE9110C5EE}" type="datetime1">
              <a:rPr lang="fi-FI" smtClean="0"/>
              <a:t>25.5.2026</a:t>
            </a:fld>
            <a:endParaRPr lang="en-FI"/>
          </a:p>
        </p:txBody>
      </p:sp>
      <p:sp>
        <p:nvSpPr>
          <p:cNvPr id="6" name="Footer Placeholder 5">
            <a:extLst>
              <a:ext uri="{FF2B5EF4-FFF2-40B4-BE49-F238E27FC236}">
                <a16:creationId xmlns:a16="http://schemas.microsoft.com/office/drawing/2014/main" id="{78FF4E9D-FCFF-7DB1-DE9F-2A2DF28F5E01}"/>
              </a:ext>
            </a:extLst>
          </p:cNvPr>
          <p:cNvSpPr>
            <a:spLocks noGrp="1"/>
          </p:cNvSpPr>
          <p:nvPr>
            <p:ph type="ftr" sz="quarter" idx="11"/>
          </p:nvPr>
        </p:nvSpPr>
        <p:spPr/>
        <p:txBody>
          <a:bodyPr/>
          <a:lstStyle/>
          <a:p>
            <a:endParaRPr lang="en-FI"/>
          </a:p>
        </p:txBody>
      </p:sp>
      <p:sp>
        <p:nvSpPr>
          <p:cNvPr id="7" name="Slide Number Placeholder 6">
            <a:extLst>
              <a:ext uri="{FF2B5EF4-FFF2-40B4-BE49-F238E27FC236}">
                <a16:creationId xmlns:a16="http://schemas.microsoft.com/office/drawing/2014/main" id="{B15E02D8-C810-0A6F-582D-F6D0FD47856A}"/>
              </a:ext>
            </a:extLst>
          </p:cNvPr>
          <p:cNvSpPr>
            <a:spLocks noGrp="1"/>
          </p:cNvSpPr>
          <p:nvPr>
            <p:ph type="sldNum" sz="quarter" idx="12"/>
          </p:nvPr>
        </p:nvSpPr>
        <p:spPr/>
        <p:txBody>
          <a:bodyPr/>
          <a:lstStyle/>
          <a:p>
            <a:fld id="{FBA1CD13-A9C5-7147-9B58-0F4AA4634F00}" type="slidenum">
              <a:rPr lang="en-FI" smtClean="0"/>
              <a:t>‹#›</a:t>
            </a:fld>
            <a:endParaRPr lang="en-FI"/>
          </a:p>
        </p:txBody>
      </p:sp>
    </p:spTree>
    <p:extLst>
      <p:ext uri="{BB962C8B-B14F-4D97-AF65-F5344CB8AC3E}">
        <p14:creationId xmlns:p14="http://schemas.microsoft.com/office/powerpoint/2010/main" val="18072064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D005FC-42F5-C9E5-C015-B331BBE49EBD}"/>
              </a:ext>
            </a:extLst>
          </p:cNvPr>
          <p:cNvSpPr>
            <a:spLocks noGrp="1"/>
          </p:cNvSpPr>
          <p:nvPr>
            <p:ph type="title"/>
          </p:nvPr>
        </p:nvSpPr>
        <p:spPr>
          <a:xfrm>
            <a:off x="839788" y="365125"/>
            <a:ext cx="10515600" cy="1325563"/>
          </a:xfrm>
        </p:spPr>
        <p:txBody>
          <a:bodyPr/>
          <a:lstStyle/>
          <a:p>
            <a:r>
              <a:rPr lang="en-GB"/>
              <a:t>Click to edit Master title style</a:t>
            </a:r>
            <a:endParaRPr lang="en-FI"/>
          </a:p>
        </p:txBody>
      </p:sp>
      <p:sp>
        <p:nvSpPr>
          <p:cNvPr id="3" name="Text Placeholder 2">
            <a:extLst>
              <a:ext uri="{FF2B5EF4-FFF2-40B4-BE49-F238E27FC236}">
                <a16:creationId xmlns:a16="http://schemas.microsoft.com/office/drawing/2014/main" id="{2703A390-DA3C-6D30-4BCC-E038827901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A2F4952-E8E6-9888-CDC1-472F4DC6E21E}"/>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I"/>
          </a:p>
        </p:txBody>
      </p:sp>
      <p:sp>
        <p:nvSpPr>
          <p:cNvPr id="5" name="Text Placeholder 4">
            <a:extLst>
              <a:ext uri="{FF2B5EF4-FFF2-40B4-BE49-F238E27FC236}">
                <a16:creationId xmlns:a16="http://schemas.microsoft.com/office/drawing/2014/main" id="{F0A44EB5-C699-F675-CB5E-69892D1DAF8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ECC5031-FD25-8821-B19B-C991DCB7745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I"/>
          </a:p>
        </p:txBody>
      </p:sp>
      <p:sp>
        <p:nvSpPr>
          <p:cNvPr id="7" name="Date Placeholder 6">
            <a:extLst>
              <a:ext uri="{FF2B5EF4-FFF2-40B4-BE49-F238E27FC236}">
                <a16:creationId xmlns:a16="http://schemas.microsoft.com/office/drawing/2014/main" id="{03E91354-892A-90D2-F54D-C1D026A3382D}"/>
              </a:ext>
            </a:extLst>
          </p:cNvPr>
          <p:cNvSpPr>
            <a:spLocks noGrp="1"/>
          </p:cNvSpPr>
          <p:nvPr>
            <p:ph type="dt" sz="half" idx="10"/>
          </p:nvPr>
        </p:nvSpPr>
        <p:spPr/>
        <p:txBody>
          <a:bodyPr/>
          <a:lstStyle/>
          <a:p>
            <a:fld id="{8D285615-90F6-214C-B332-9BE7B37434A0}" type="datetime1">
              <a:rPr lang="fi-FI" smtClean="0"/>
              <a:t>25.5.2026</a:t>
            </a:fld>
            <a:endParaRPr lang="en-FI"/>
          </a:p>
        </p:txBody>
      </p:sp>
      <p:sp>
        <p:nvSpPr>
          <p:cNvPr id="8" name="Footer Placeholder 7">
            <a:extLst>
              <a:ext uri="{FF2B5EF4-FFF2-40B4-BE49-F238E27FC236}">
                <a16:creationId xmlns:a16="http://schemas.microsoft.com/office/drawing/2014/main" id="{7528B99A-7DB9-1B22-E0BD-88D1E3600995}"/>
              </a:ext>
            </a:extLst>
          </p:cNvPr>
          <p:cNvSpPr>
            <a:spLocks noGrp="1"/>
          </p:cNvSpPr>
          <p:nvPr>
            <p:ph type="ftr" sz="quarter" idx="11"/>
          </p:nvPr>
        </p:nvSpPr>
        <p:spPr/>
        <p:txBody>
          <a:bodyPr/>
          <a:lstStyle/>
          <a:p>
            <a:endParaRPr lang="en-FI"/>
          </a:p>
        </p:txBody>
      </p:sp>
      <p:sp>
        <p:nvSpPr>
          <p:cNvPr id="9" name="Slide Number Placeholder 8">
            <a:extLst>
              <a:ext uri="{FF2B5EF4-FFF2-40B4-BE49-F238E27FC236}">
                <a16:creationId xmlns:a16="http://schemas.microsoft.com/office/drawing/2014/main" id="{5BBB753B-CE70-5F56-7FC4-0152C2474894}"/>
              </a:ext>
            </a:extLst>
          </p:cNvPr>
          <p:cNvSpPr>
            <a:spLocks noGrp="1"/>
          </p:cNvSpPr>
          <p:nvPr>
            <p:ph type="sldNum" sz="quarter" idx="12"/>
          </p:nvPr>
        </p:nvSpPr>
        <p:spPr/>
        <p:txBody>
          <a:bodyPr/>
          <a:lstStyle/>
          <a:p>
            <a:fld id="{FBA1CD13-A9C5-7147-9B58-0F4AA4634F00}" type="slidenum">
              <a:rPr lang="en-FI" smtClean="0"/>
              <a:t>‹#›</a:t>
            </a:fld>
            <a:endParaRPr lang="en-FI"/>
          </a:p>
        </p:txBody>
      </p:sp>
    </p:spTree>
    <p:extLst>
      <p:ext uri="{BB962C8B-B14F-4D97-AF65-F5344CB8AC3E}">
        <p14:creationId xmlns:p14="http://schemas.microsoft.com/office/powerpoint/2010/main" val="7388043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1FD2F-DF00-1EC1-6592-2ED169175EC3}"/>
              </a:ext>
            </a:extLst>
          </p:cNvPr>
          <p:cNvSpPr>
            <a:spLocks noGrp="1"/>
          </p:cNvSpPr>
          <p:nvPr>
            <p:ph type="title"/>
          </p:nvPr>
        </p:nvSpPr>
        <p:spPr/>
        <p:txBody>
          <a:bodyPr/>
          <a:lstStyle/>
          <a:p>
            <a:r>
              <a:rPr lang="en-GB"/>
              <a:t>Click to edit Master title style</a:t>
            </a:r>
            <a:endParaRPr lang="en-FI"/>
          </a:p>
        </p:txBody>
      </p:sp>
      <p:sp>
        <p:nvSpPr>
          <p:cNvPr id="3" name="Date Placeholder 2">
            <a:extLst>
              <a:ext uri="{FF2B5EF4-FFF2-40B4-BE49-F238E27FC236}">
                <a16:creationId xmlns:a16="http://schemas.microsoft.com/office/drawing/2014/main" id="{13C0B931-BDC5-768F-2A2A-0F8EFE77D078}"/>
              </a:ext>
            </a:extLst>
          </p:cNvPr>
          <p:cNvSpPr>
            <a:spLocks noGrp="1"/>
          </p:cNvSpPr>
          <p:nvPr>
            <p:ph type="dt" sz="half" idx="10"/>
          </p:nvPr>
        </p:nvSpPr>
        <p:spPr/>
        <p:txBody>
          <a:bodyPr/>
          <a:lstStyle/>
          <a:p>
            <a:fld id="{B5C3FDBD-8B3D-844F-BEB2-F2279E145212}" type="datetime1">
              <a:rPr lang="fi-FI" smtClean="0"/>
              <a:t>25.5.2026</a:t>
            </a:fld>
            <a:endParaRPr lang="en-FI"/>
          </a:p>
        </p:txBody>
      </p:sp>
      <p:sp>
        <p:nvSpPr>
          <p:cNvPr id="4" name="Footer Placeholder 3">
            <a:extLst>
              <a:ext uri="{FF2B5EF4-FFF2-40B4-BE49-F238E27FC236}">
                <a16:creationId xmlns:a16="http://schemas.microsoft.com/office/drawing/2014/main" id="{074C9AC4-E960-D9CA-ED48-D589DF649AF1}"/>
              </a:ext>
            </a:extLst>
          </p:cNvPr>
          <p:cNvSpPr>
            <a:spLocks noGrp="1"/>
          </p:cNvSpPr>
          <p:nvPr>
            <p:ph type="ftr" sz="quarter" idx="11"/>
          </p:nvPr>
        </p:nvSpPr>
        <p:spPr/>
        <p:txBody>
          <a:bodyPr/>
          <a:lstStyle/>
          <a:p>
            <a:endParaRPr lang="en-FI"/>
          </a:p>
        </p:txBody>
      </p:sp>
      <p:sp>
        <p:nvSpPr>
          <p:cNvPr id="5" name="Slide Number Placeholder 4">
            <a:extLst>
              <a:ext uri="{FF2B5EF4-FFF2-40B4-BE49-F238E27FC236}">
                <a16:creationId xmlns:a16="http://schemas.microsoft.com/office/drawing/2014/main" id="{03606E97-F3F5-0F8A-11D9-4A01067A090E}"/>
              </a:ext>
            </a:extLst>
          </p:cNvPr>
          <p:cNvSpPr>
            <a:spLocks noGrp="1"/>
          </p:cNvSpPr>
          <p:nvPr>
            <p:ph type="sldNum" sz="quarter" idx="12"/>
          </p:nvPr>
        </p:nvSpPr>
        <p:spPr/>
        <p:txBody>
          <a:bodyPr/>
          <a:lstStyle/>
          <a:p>
            <a:fld id="{FBA1CD13-A9C5-7147-9B58-0F4AA4634F00}" type="slidenum">
              <a:rPr lang="en-FI" smtClean="0"/>
              <a:t>‹#›</a:t>
            </a:fld>
            <a:endParaRPr lang="en-FI"/>
          </a:p>
        </p:txBody>
      </p:sp>
    </p:spTree>
    <p:extLst>
      <p:ext uri="{BB962C8B-B14F-4D97-AF65-F5344CB8AC3E}">
        <p14:creationId xmlns:p14="http://schemas.microsoft.com/office/powerpoint/2010/main" val="3537046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4C08E45-C9FA-A0FF-091E-5FBA5C0148B2}"/>
              </a:ext>
            </a:extLst>
          </p:cNvPr>
          <p:cNvSpPr>
            <a:spLocks noGrp="1"/>
          </p:cNvSpPr>
          <p:nvPr>
            <p:ph type="dt" sz="half" idx="10"/>
          </p:nvPr>
        </p:nvSpPr>
        <p:spPr/>
        <p:txBody>
          <a:bodyPr/>
          <a:lstStyle/>
          <a:p>
            <a:fld id="{6A931E4C-F5FF-8240-9B9A-7EBCDFF096AA}" type="datetime1">
              <a:rPr lang="fi-FI" smtClean="0"/>
              <a:t>25.5.2026</a:t>
            </a:fld>
            <a:endParaRPr lang="en-FI"/>
          </a:p>
        </p:txBody>
      </p:sp>
      <p:sp>
        <p:nvSpPr>
          <p:cNvPr id="3" name="Footer Placeholder 2">
            <a:extLst>
              <a:ext uri="{FF2B5EF4-FFF2-40B4-BE49-F238E27FC236}">
                <a16:creationId xmlns:a16="http://schemas.microsoft.com/office/drawing/2014/main" id="{789C64C4-A623-F686-AD2F-4171737AA955}"/>
              </a:ext>
            </a:extLst>
          </p:cNvPr>
          <p:cNvSpPr>
            <a:spLocks noGrp="1"/>
          </p:cNvSpPr>
          <p:nvPr>
            <p:ph type="ftr" sz="quarter" idx="11"/>
          </p:nvPr>
        </p:nvSpPr>
        <p:spPr/>
        <p:txBody>
          <a:bodyPr/>
          <a:lstStyle/>
          <a:p>
            <a:endParaRPr lang="en-FI"/>
          </a:p>
        </p:txBody>
      </p:sp>
      <p:sp>
        <p:nvSpPr>
          <p:cNvPr id="4" name="Slide Number Placeholder 3">
            <a:extLst>
              <a:ext uri="{FF2B5EF4-FFF2-40B4-BE49-F238E27FC236}">
                <a16:creationId xmlns:a16="http://schemas.microsoft.com/office/drawing/2014/main" id="{07F9BE08-DE8D-094E-45C0-A3E6343134C4}"/>
              </a:ext>
            </a:extLst>
          </p:cNvPr>
          <p:cNvSpPr>
            <a:spLocks noGrp="1"/>
          </p:cNvSpPr>
          <p:nvPr>
            <p:ph type="sldNum" sz="quarter" idx="12"/>
          </p:nvPr>
        </p:nvSpPr>
        <p:spPr/>
        <p:txBody>
          <a:bodyPr/>
          <a:lstStyle/>
          <a:p>
            <a:fld id="{FBA1CD13-A9C5-7147-9B58-0F4AA4634F00}" type="slidenum">
              <a:rPr lang="en-FI" smtClean="0"/>
              <a:t>‹#›</a:t>
            </a:fld>
            <a:endParaRPr lang="en-FI"/>
          </a:p>
        </p:txBody>
      </p:sp>
    </p:spTree>
    <p:extLst>
      <p:ext uri="{BB962C8B-B14F-4D97-AF65-F5344CB8AC3E}">
        <p14:creationId xmlns:p14="http://schemas.microsoft.com/office/powerpoint/2010/main" val="30830914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11088-B331-B4C3-23D4-753D08D1C4E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FI"/>
          </a:p>
        </p:txBody>
      </p:sp>
      <p:sp>
        <p:nvSpPr>
          <p:cNvPr id="3" name="Content Placeholder 2">
            <a:extLst>
              <a:ext uri="{FF2B5EF4-FFF2-40B4-BE49-F238E27FC236}">
                <a16:creationId xmlns:a16="http://schemas.microsoft.com/office/drawing/2014/main" id="{09DDEF0F-5504-AEE9-B63C-5C199EC207F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I"/>
          </a:p>
        </p:txBody>
      </p:sp>
      <p:sp>
        <p:nvSpPr>
          <p:cNvPr id="4" name="Text Placeholder 3">
            <a:extLst>
              <a:ext uri="{FF2B5EF4-FFF2-40B4-BE49-F238E27FC236}">
                <a16:creationId xmlns:a16="http://schemas.microsoft.com/office/drawing/2014/main" id="{9D91C4D1-47E9-589C-F944-4EFAA5F983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710AEB5-A60E-3C95-E5B3-DD46785C81EE}"/>
              </a:ext>
            </a:extLst>
          </p:cNvPr>
          <p:cNvSpPr>
            <a:spLocks noGrp="1"/>
          </p:cNvSpPr>
          <p:nvPr>
            <p:ph type="dt" sz="half" idx="10"/>
          </p:nvPr>
        </p:nvSpPr>
        <p:spPr/>
        <p:txBody>
          <a:bodyPr/>
          <a:lstStyle/>
          <a:p>
            <a:fld id="{AD34ADC3-D2A9-3A44-8A97-B735EFC668A0}" type="datetime1">
              <a:rPr lang="fi-FI" smtClean="0"/>
              <a:t>25.5.2026</a:t>
            </a:fld>
            <a:endParaRPr lang="en-FI"/>
          </a:p>
        </p:txBody>
      </p:sp>
      <p:sp>
        <p:nvSpPr>
          <p:cNvPr id="6" name="Footer Placeholder 5">
            <a:extLst>
              <a:ext uri="{FF2B5EF4-FFF2-40B4-BE49-F238E27FC236}">
                <a16:creationId xmlns:a16="http://schemas.microsoft.com/office/drawing/2014/main" id="{4FBEE962-2DD7-C593-F1EC-05A3EFD720E1}"/>
              </a:ext>
            </a:extLst>
          </p:cNvPr>
          <p:cNvSpPr>
            <a:spLocks noGrp="1"/>
          </p:cNvSpPr>
          <p:nvPr>
            <p:ph type="ftr" sz="quarter" idx="11"/>
          </p:nvPr>
        </p:nvSpPr>
        <p:spPr/>
        <p:txBody>
          <a:bodyPr/>
          <a:lstStyle/>
          <a:p>
            <a:endParaRPr lang="en-FI"/>
          </a:p>
        </p:txBody>
      </p:sp>
      <p:sp>
        <p:nvSpPr>
          <p:cNvPr id="7" name="Slide Number Placeholder 6">
            <a:extLst>
              <a:ext uri="{FF2B5EF4-FFF2-40B4-BE49-F238E27FC236}">
                <a16:creationId xmlns:a16="http://schemas.microsoft.com/office/drawing/2014/main" id="{919F2903-747A-0466-2114-AFDAEB0D2ED7}"/>
              </a:ext>
            </a:extLst>
          </p:cNvPr>
          <p:cNvSpPr>
            <a:spLocks noGrp="1"/>
          </p:cNvSpPr>
          <p:nvPr>
            <p:ph type="sldNum" sz="quarter" idx="12"/>
          </p:nvPr>
        </p:nvSpPr>
        <p:spPr/>
        <p:txBody>
          <a:bodyPr/>
          <a:lstStyle/>
          <a:p>
            <a:fld id="{FBA1CD13-A9C5-7147-9B58-0F4AA4634F00}" type="slidenum">
              <a:rPr lang="en-FI" smtClean="0"/>
              <a:t>‹#›</a:t>
            </a:fld>
            <a:endParaRPr lang="en-FI"/>
          </a:p>
        </p:txBody>
      </p:sp>
    </p:spTree>
    <p:extLst>
      <p:ext uri="{BB962C8B-B14F-4D97-AF65-F5344CB8AC3E}">
        <p14:creationId xmlns:p14="http://schemas.microsoft.com/office/powerpoint/2010/main" val="4361090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B1272E-A4C0-150B-514C-61B2DA6C93C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FI"/>
          </a:p>
        </p:txBody>
      </p:sp>
      <p:sp>
        <p:nvSpPr>
          <p:cNvPr id="3" name="Picture Placeholder 2">
            <a:extLst>
              <a:ext uri="{FF2B5EF4-FFF2-40B4-BE49-F238E27FC236}">
                <a16:creationId xmlns:a16="http://schemas.microsoft.com/office/drawing/2014/main" id="{D3099426-44F5-ACA5-94DB-F129176AF4D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FI"/>
          </a:p>
        </p:txBody>
      </p:sp>
      <p:sp>
        <p:nvSpPr>
          <p:cNvPr id="4" name="Text Placeholder 3">
            <a:extLst>
              <a:ext uri="{FF2B5EF4-FFF2-40B4-BE49-F238E27FC236}">
                <a16:creationId xmlns:a16="http://schemas.microsoft.com/office/drawing/2014/main" id="{DF032FBB-0359-D11C-64EA-436E183F40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EE37CAA-9731-FD0D-33AE-B799B9E796E9}"/>
              </a:ext>
            </a:extLst>
          </p:cNvPr>
          <p:cNvSpPr>
            <a:spLocks noGrp="1"/>
          </p:cNvSpPr>
          <p:nvPr>
            <p:ph type="dt" sz="half" idx="10"/>
          </p:nvPr>
        </p:nvSpPr>
        <p:spPr/>
        <p:txBody>
          <a:bodyPr/>
          <a:lstStyle/>
          <a:p>
            <a:fld id="{B06228DC-A596-E54D-B8AA-DC241CCD74F5}" type="datetime1">
              <a:rPr lang="fi-FI" smtClean="0"/>
              <a:t>25.5.2026</a:t>
            </a:fld>
            <a:endParaRPr lang="en-FI"/>
          </a:p>
        </p:txBody>
      </p:sp>
      <p:sp>
        <p:nvSpPr>
          <p:cNvPr id="6" name="Footer Placeholder 5">
            <a:extLst>
              <a:ext uri="{FF2B5EF4-FFF2-40B4-BE49-F238E27FC236}">
                <a16:creationId xmlns:a16="http://schemas.microsoft.com/office/drawing/2014/main" id="{80EAFC33-3A5D-7CA6-FA2A-FE6089380E44}"/>
              </a:ext>
            </a:extLst>
          </p:cNvPr>
          <p:cNvSpPr>
            <a:spLocks noGrp="1"/>
          </p:cNvSpPr>
          <p:nvPr>
            <p:ph type="ftr" sz="quarter" idx="11"/>
          </p:nvPr>
        </p:nvSpPr>
        <p:spPr/>
        <p:txBody>
          <a:bodyPr/>
          <a:lstStyle/>
          <a:p>
            <a:endParaRPr lang="en-FI"/>
          </a:p>
        </p:txBody>
      </p:sp>
      <p:sp>
        <p:nvSpPr>
          <p:cNvPr id="7" name="Slide Number Placeholder 6">
            <a:extLst>
              <a:ext uri="{FF2B5EF4-FFF2-40B4-BE49-F238E27FC236}">
                <a16:creationId xmlns:a16="http://schemas.microsoft.com/office/drawing/2014/main" id="{BD0F36DD-D8FD-5E24-B653-8CE2E835A8D7}"/>
              </a:ext>
            </a:extLst>
          </p:cNvPr>
          <p:cNvSpPr>
            <a:spLocks noGrp="1"/>
          </p:cNvSpPr>
          <p:nvPr>
            <p:ph type="sldNum" sz="quarter" idx="12"/>
          </p:nvPr>
        </p:nvSpPr>
        <p:spPr/>
        <p:txBody>
          <a:bodyPr/>
          <a:lstStyle/>
          <a:p>
            <a:fld id="{FBA1CD13-A9C5-7147-9B58-0F4AA4634F00}" type="slidenum">
              <a:rPr lang="en-FI" smtClean="0"/>
              <a:t>‹#›</a:t>
            </a:fld>
            <a:endParaRPr lang="en-FI"/>
          </a:p>
        </p:txBody>
      </p:sp>
    </p:spTree>
    <p:extLst>
      <p:ext uri="{BB962C8B-B14F-4D97-AF65-F5344CB8AC3E}">
        <p14:creationId xmlns:p14="http://schemas.microsoft.com/office/powerpoint/2010/main" val="1660390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53B052-C807-593B-BD2A-F0E1DCA1ABB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FI"/>
          </a:p>
        </p:txBody>
      </p:sp>
      <p:sp>
        <p:nvSpPr>
          <p:cNvPr id="3" name="Text Placeholder 2">
            <a:extLst>
              <a:ext uri="{FF2B5EF4-FFF2-40B4-BE49-F238E27FC236}">
                <a16:creationId xmlns:a16="http://schemas.microsoft.com/office/drawing/2014/main" id="{BDC71D3E-90DD-5AB2-A19E-19BE7F088CA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I"/>
          </a:p>
        </p:txBody>
      </p:sp>
      <p:sp>
        <p:nvSpPr>
          <p:cNvPr id="4" name="Date Placeholder 3">
            <a:extLst>
              <a:ext uri="{FF2B5EF4-FFF2-40B4-BE49-F238E27FC236}">
                <a16:creationId xmlns:a16="http://schemas.microsoft.com/office/drawing/2014/main" id="{7EABE936-E66D-9F2A-E92B-8CEF8136B51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BECEC65-0141-7E4C-B638-EAE8E51D1174}" type="datetime1">
              <a:rPr lang="fi-FI" smtClean="0"/>
              <a:t>25.5.2026</a:t>
            </a:fld>
            <a:endParaRPr lang="en-FI"/>
          </a:p>
        </p:txBody>
      </p:sp>
      <p:sp>
        <p:nvSpPr>
          <p:cNvPr id="5" name="Footer Placeholder 4">
            <a:extLst>
              <a:ext uri="{FF2B5EF4-FFF2-40B4-BE49-F238E27FC236}">
                <a16:creationId xmlns:a16="http://schemas.microsoft.com/office/drawing/2014/main" id="{6419DEE4-09DE-339B-EBE3-57D704C8AC4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FI"/>
          </a:p>
        </p:txBody>
      </p:sp>
      <p:sp>
        <p:nvSpPr>
          <p:cNvPr id="6" name="Slide Number Placeholder 5">
            <a:extLst>
              <a:ext uri="{FF2B5EF4-FFF2-40B4-BE49-F238E27FC236}">
                <a16:creationId xmlns:a16="http://schemas.microsoft.com/office/drawing/2014/main" id="{ADA643AD-3B58-2204-6B1C-66CFE217DFA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BA1CD13-A9C5-7147-9B58-0F4AA4634F00}" type="slidenum">
              <a:rPr lang="en-FI" smtClean="0"/>
              <a:t>‹#›</a:t>
            </a:fld>
            <a:endParaRPr lang="en-FI"/>
          </a:p>
        </p:txBody>
      </p:sp>
      <p:pic>
        <p:nvPicPr>
          <p:cNvPr id="8" name="Picture 7" descr="A yellow flame on a black background&#10;&#10;AI-generated content may be incorrect.">
            <a:extLst>
              <a:ext uri="{FF2B5EF4-FFF2-40B4-BE49-F238E27FC236}">
                <a16:creationId xmlns:a16="http://schemas.microsoft.com/office/drawing/2014/main" id="{47F50F92-F71C-CC58-F65F-571CA6C916D2}"/>
              </a:ext>
            </a:extLst>
          </p:cNvPr>
          <p:cNvPicPr>
            <a:picLocks noChangeAspect="1"/>
          </p:cNvPicPr>
          <p:nvPr userDrawn="1"/>
        </p:nvPicPr>
        <p:blipFill>
          <a:blip r:embed="rId13"/>
          <a:stretch>
            <a:fillRect/>
          </a:stretch>
        </p:blipFill>
        <p:spPr>
          <a:xfrm>
            <a:off x="10913948" y="114597"/>
            <a:ext cx="1159412" cy="1089847"/>
          </a:xfrm>
          <a:prstGeom prst="rect">
            <a:avLst/>
          </a:prstGeom>
        </p:spPr>
      </p:pic>
    </p:spTree>
    <p:extLst>
      <p:ext uri="{BB962C8B-B14F-4D97-AF65-F5344CB8AC3E}">
        <p14:creationId xmlns:p14="http://schemas.microsoft.com/office/powerpoint/2010/main" val="42571384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7"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5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18302F-8B78-CD60-5F90-B8F784AE08D8}"/>
              </a:ext>
            </a:extLst>
          </p:cNvPr>
          <p:cNvSpPr>
            <a:spLocks noGrp="1"/>
          </p:cNvSpPr>
          <p:nvPr>
            <p:ph type="ctrTitle"/>
          </p:nvPr>
        </p:nvSpPr>
        <p:spPr>
          <a:xfrm>
            <a:off x="1524000" y="3323063"/>
            <a:ext cx="9144000" cy="1391231"/>
          </a:xfrm>
        </p:spPr>
        <p:txBody>
          <a:bodyPr>
            <a:normAutofit/>
          </a:bodyPr>
          <a:lstStyle/>
          <a:p>
            <a:r>
              <a:rPr lang="en-GB" sz="4000" dirty="0">
                <a:solidFill>
                  <a:schemeClr val="accent1"/>
                </a:solidFill>
              </a:rPr>
              <a:t>Polarimetric Radar Backscatter Roughness Metrics over the Lunar Surface</a:t>
            </a:r>
            <a:endParaRPr lang="en-FI" sz="4000" dirty="0">
              <a:solidFill>
                <a:schemeClr val="accent1"/>
              </a:solidFill>
            </a:endParaRPr>
          </a:p>
        </p:txBody>
      </p:sp>
      <p:sp>
        <p:nvSpPr>
          <p:cNvPr id="3" name="Subtitle 2">
            <a:extLst>
              <a:ext uri="{FF2B5EF4-FFF2-40B4-BE49-F238E27FC236}">
                <a16:creationId xmlns:a16="http://schemas.microsoft.com/office/drawing/2014/main" id="{D15CCFFE-AB8A-F30A-F4AE-F43213355601}"/>
              </a:ext>
            </a:extLst>
          </p:cNvPr>
          <p:cNvSpPr>
            <a:spLocks noGrp="1"/>
          </p:cNvSpPr>
          <p:nvPr>
            <p:ph type="subTitle" idx="1"/>
          </p:nvPr>
        </p:nvSpPr>
        <p:spPr>
          <a:xfrm>
            <a:off x="1330711" y="4850531"/>
            <a:ext cx="9530576" cy="1391231"/>
          </a:xfrm>
        </p:spPr>
        <p:txBody>
          <a:bodyPr>
            <a:normAutofit/>
          </a:bodyPr>
          <a:lstStyle/>
          <a:p>
            <a:r>
              <a:rPr lang="en-GB" sz="2000" i="1" dirty="0"/>
              <a:t>Anne Virkki¹</a:t>
            </a:r>
            <a:r>
              <a:rPr lang="en-GB" sz="2000" i="1" baseline="30000" dirty="0"/>
              <a:t>,</a:t>
            </a:r>
            <a:r>
              <a:rPr lang="en-GB" sz="2000" i="1" dirty="0"/>
              <a:t>², Edgard G. Rivera-Valentín³, Caleb Fassett³, Tyler Powell³, Aino Huikari¹</a:t>
            </a:r>
            <a:endParaRPr lang="en-GB" sz="2000" dirty="0"/>
          </a:p>
          <a:p>
            <a:r>
              <a:rPr lang="en-GB" sz="2000" i="1" dirty="0">
                <a:solidFill>
                  <a:schemeClr val="tx1">
                    <a:lumMod val="65000"/>
                    <a:lumOff val="35000"/>
                  </a:schemeClr>
                </a:solidFill>
              </a:rPr>
              <a:t>¹ </a:t>
            </a:r>
            <a:r>
              <a:rPr lang="en-GB" sz="2000" dirty="0">
                <a:solidFill>
                  <a:schemeClr val="tx1">
                    <a:lumMod val="65000"/>
                    <a:lumOff val="35000"/>
                  </a:schemeClr>
                </a:solidFill>
              </a:rPr>
              <a:t>University of Helsinki, </a:t>
            </a:r>
            <a:r>
              <a:rPr lang="en-GB" sz="2000" i="1" dirty="0">
                <a:solidFill>
                  <a:schemeClr val="tx1">
                    <a:lumMod val="65000"/>
                    <a:lumOff val="35000"/>
                  </a:schemeClr>
                </a:solidFill>
              </a:rPr>
              <a:t>² </a:t>
            </a:r>
            <a:r>
              <a:rPr lang="en-GB" sz="2000" dirty="0">
                <a:solidFill>
                  <a:schemeClr val="tx1">
                    <a:lumMod val="65000"/>
                    <a:lumOff val="35000"/>
                  </a:schemeClr>
                </a:solidFill>
              </a:rPr>
              <a:t>Finnish Geospatial Research Institute, </a:t>
            </a:r>
          </a:p>
          <a:p>
            <a:r>
              <a:rPr lang="en-GB" sz="2000" i="1" dirty="0">
                <a:solidFill>
                  <a:schemeClr val="tx1">
                    <a:lumMod val="65000"/>
                    <a:lumOff val="35000"/>
                  </a:schemeClr>
                </a:solidFill>
              </a:rPr>
              <a:t>³ </a:t>
            </a:r>
            <a:r>
              <a:rPr lang="en-GB" sz="2000" dirty="0">
                <a:solidFill>
                  <a:schemeClr val="tx1">
                    <a:lumMod val="65000"/>
                    <a:lumOff val="35000"/>
                  </a:schemeClr>
                </a:solidFill>
              </a:rPr>
              <a:t>Johns Hopkins University Applied Physics Laboratory</a:t>
            </a:r>
          </a:p>
          <a:p>
            <a:endParaRPr lang="en-FI" sz="2000" dirty="0"/>
          </a:p>
        </p:txBody>
      </p:sp>
      <p:pic>
        <p:nvPicPr>
          <p:cNvPr id="5" name="Picture 4" descr="A close-up of a purple and green object&#10;&#10;AI-generated content may be incorrect.">
            <a:extLst>
              <a:ext uri="{FF2B5EF4-FFF2-40B4-BE49-F238E27FC236}">
                <a16:creationId xmlns:a16="http://schemas.microsoft.com/office/drawing/2014/main" id="{503A94E5-1D2B-24DB-2EDB-60CB8AFD82CF}"/>
              </a:ext>
            </a:extLst>
          </p:cNvPr>
          <p:cNvPicPr>
            <a:picLocks noChangeAspect="1"/>
          </p:cNvPicPr>
          <p:nvPr/>
        </p:nvPicPr>
        <p:blipFill>
          <a:blip r:embed="rId2"/>
          <a:srcRect l="14607" t="30544" r="10006" b="29418"/>
          <a:stretch>
            <a:fillRect/>
          </a:stretch>
        </p:blipFill>
        <p:spPr>
          <a:xfrm>
            <a:off x="1936693" y="0"/>
            <a:ext cx="8318614" cy="3449413"/>
          </a:xfrm>
          <a:prstGeom prst="rect">
            <a:avLst/>
          </a:prstGeom>
        </p:spPr>
      </p:pic>
      <p:sp>
        <p:nvSpPr>
          <p:cNvPr id="6" name="TextBox 5">
            <a:extLst>
              <a:ext uri="{FF2B5EF4-FFF2-40B4-BE49-F238E27FC236}">
                <a16:creationId xmlns:a16="http://schemas.microsoft.com/office/drawing/2014/main" id="{692B4C9E-D34B-CDF1-E914-F86FFA0D0751}"/>
              </a:ext>
            </a:extLst>
          </p:cNvPr>
          <p:cNvSpPr txBox="1"/>
          <p:nvPr/>
        </p:nvSpPr>
        <p:spPr>
          <a:xfrm rot="5400000">
            <a:off x="9459801" y="2601452"/>
            <a:ext cx="1388149" cy="307777"/>
          </a:xfrm>
          <a:prstGeom prst="rect">
            <a:avLst/>
          </a:prstGeom>
          <a:noFill/>
        </p:spPr>
        <p:txBody>
          <a:bodyPr wrap="square" rtlCol="0">
            <a:spAutoFit/>
          </a:bodyPr>
          <a:lstStyle/>
          <a:p>
            <a:r>
              <a:rPr lang="en-FI" sz="1400" dirty="0">
                <a:solidFill>
                  <a:schemeClr val="tx1">
                    <a:lumMod val="50000"/>
                    <a:lumOff val="50000"/>
                  </a:schemeClr>
                </a:solidFill>
              </a:rPr>
              <a:t>Image: A. Virkki</a:t>
            </a:r>
          </a:p>
        </p:txBody>
      </p:sp>
      <p:sp>
        <p:nvSpPr>
          <p:cNvPr id="4" name="TextBox 3">
            <a:extLst>
              <a:ext uri="{FF2B5EF4-FFF2-40B4-BE49-F238E27FC236}">
                <a16:creationId xmlns:a16="http://schemas.microsoft.com/office/drawing/2014/main" id="{56C32DDB-990D-91BF-771A-7C1BF26B5DB8}"/>
              </a:ext>
            </a:extLst>
          </p:cNvPr>
          <p:cNvSpPr txBox="1"/>
          <p:nvPr/>
        </p:nvSpPr>
        <p:spPr>
          <a:xfrm>
            <a:off x="4041422" y="6352405"/>
            <a:ext cx="4109155" cy="307777"/>
          </a:xfrm>
          <a:prstGeom prst="rect">
            <a:avLst/>
          </a:prstGeom>
          <a:noFill/>
        </p:spPr>
        <p:txBody>
          <a:bodyPr wrap="square" rtlCol="0">
            <a:spAutoFit/>
          </a:bodyPr>
          <a:lstStyle/>
          <a:p>
            <a:r>
              <a:rPr lang="en-FI" sz="1400" i="1" dirty="0">
                <a:solidFill>
                  <a:schemeClr val="tx2">
                    <a:lumMod val="90000"/>
                    <a:lumOff val="10000"/>
                  </a:schemeClr>
                </a:solidFill>
              </a:rPr>
              <a:t>Nordic-Baltic Astronomy Days, Turku, May 27, 2026</a:t>
            </a:r>
          </a:p>
        </p:txBody>
      </p:sp>
    </p:spTree>
    <p:extLst>
      <p:ext uri="{BB962C8B-B14F-4D97-AF65-F5344CB8AC3E}">
        <p14:creationId xmlns:p14="http://schemas.microsoft.com/office/powerpoint/2010/main" val="25995777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7CF87-348E-70C9-0BB3-03909754F8E2}"/>
              </a:ext>
            </a:extLst>
          </p:cNvPr>
          <p:cNvSpPr>
            <a:spLocks noGrp="1"/>
          </p:cNvSpPr>
          <p:nvPr>
            <p:ph type="title"/>
          </p:nvPr>
        </p:nvSpPr>
        <p:spPr>
          <a:xfrm>
            <a:off x="838200" y="366427"/>
            <a:ext cx="10515600" cy="1325563"/>
          </a:xfrm>
        </p:spPr>
        <p:txBody>
          <a:bodyPr>
            <a:normAutofit fontScale="90000"/>
          </a:bodyPr>
          <a:lstStyle/>
          <a:p>
            <a:r>
              <a:rPr lang="en-FI" sz="3200" dirty="0">
                <a:solidFill>
                  <a:schemeClr val="accent1"/>
                </a:solidFill>
              </a:rPr>
              <a:t>Single particles on a surface:</a:t>
            </a:r>
            <a:br>
              <a:rPr lang="en-FI" sz="3200" dirty="0">
                <a:solidFill>
                  <a:schemeClr val="accent1"/>
                </a:solidFill>
              </a:rPr>
            </a:br>
            <a:r>
              <a:rPr lang="en-FI" sz="3200" dirty="0">
                <a:solidFill>
                  <a:schemeClr val="accent1"/>
                </a:solidFill>
              </a:rPr>
              <a:t>Circular polarization elements as a function of rock abundance</a:t>
            </a:r>
            <a:br>
              <a:rPr lang="en-FI" sz="3200" dirty="0">
                <a:solidFill>
                  <a:schemeClr val="accent1"/>
                </a:solidFill>
              </a:rPr>
            </a:br>
            <a:r>
              <a:rPr lang="en-FI" sz="2700" dirty="0">
                <a:solidFill>
                  <a:schemeClr val="accent1"/>
                </a:solidFill>
              </a:rPr>
              <a:t>(incidence angles 20°, 40°, and 60°)</a:t>
            </a:r>
            <a:endParaRPr lang="en-FI" sz="2700" dirty="0"/>
          </a:p>
        </p:txBody>
      </p:sp>
      <p:pic>
        <p:nvPicPr>
          <p:cNvPr id="5" name="Content Placeholder 4" descr="A collection of black lines&#10;&#10;AI-generated content may be incorrect.">
            <a:extLst>
              <a:ext uri="{FF2B5EF4-FFF2-40B4-BE49-F238E27FC236}">
                <a16:creationId xmlns:a16="http://schemas.microsoft.com/office/drawing/2014/main" id="{20C1B287-8020-D852-CF03-E2F27CF91AF4}"/>
              </a:ext>
            </a:extLst>
          </p:cNvPr>
          <p:cNvPicPr>
            <a:picLocks noGrp="1" noChangeAspect="1"/>
          </p:cNvPicPr>
          <p:nvPr>
            <p:ph idx="1"/>
          </p:nvPr>
        </p:nvPicPr>
        <p:blipFill>
          <a:blip r:embed="rId2"/>
          <a:stretch>
            <a:fillRect/>
          </a:stretch>
        </p:blipFill>
        <p:spPr>
          <a:xfrm>
            <a:off x="1524000" y="1601077"/>
            <a:ext cx="7792554" cy="4234239"/>
          </a:xfrm>
        </p:spPr>
      </p:pic>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A395F05F-2164-BEA9-AE2F-545A005DFD6E}"/>
                  </a:ext>
                </a:extLst>
              </p:cNvPr>
              <p:cNvSpPr txBox="1"/>
              <p:nvPr/>
            </p:nvSpPr>
            <p:spPr>
              <a:xfrm>
                <a:off x="596565" y="5835316"/>
                <a:ext cx="10071435" cy="943079"/>
              </a:xfrm>
              <a:prstGeom prst="rect">
                <a:avLst/>
              </a:prstGeom>
              <a:noFill/>
            </p:spPr>
            <p:txBody>
              <a:bodyPr wrap="square" rtlCol="0">
                <a:spAutoFit/>
              </a:bodyPr>
              <a:lstStyle/>
              <a:p>
                <a:pPr algn="ctr"/>
                <a:r>
                  <a:rPr lang="en-FI" dirty="0"/>
                  <a:t>When the measured rock abundance changes, we assume that the </a:t>
                </a:r>
                <a:r>
                  <a:rPr lang="en-FI" i="1" dirty="0"/>
                  <a:t>maximum boulder size </a:t>
                </a:r>
                <a:r>
                  <a:rPr lang="en-FI" dirty="0"/>
                  <a:t>changes. Weighted average of single particles with a power-law size distribution (</a:t>
                </a:r>
                <a14:m>
                  <m:oMath xmlns:m="http://schemas.openxmlformats.org/officeDocument/2006/math">
                    <m:sSup>
                      <m:sSupPr>
                        <m:ctrlPr>
                          <a:rPr lang="en-FI" i="1" smtClean="0">
                            <a:latin typeface="Cambria Math" panose="02040503050406030204" pitchFamily="18" charset="0"/>
                          </a:rPr>
                        </m:ctrlPr>
                      </m:sSupPr>
                      <m:e>
                        <m:r>
                          <a:rPr lang="fi-FI" b="0" i="1" smtClean="0">
                            <a:latin typeface="Cambria Math" panose="02040503050406030204" pitchFamily="18" charset="0"/>
                          </a:rPr>
                          <m:t>𝑟</m:t>
                        </m:r>
                      </m:e>
                      <m:sup>
                        <m:r>
                          <a:rPr lang="fi-FI" b="0" i="1" smtClean="0">
                            <a:latin typeface="Cambria Math" panose="02040503050406030204" pitchFamily="18" charset="0"/>
                          </a:rPr>
                          <m:t>−</m:t>
                        </m:r>
                        <m:r>
                          <a:rPr lang="fi-FI" b="0" i="1" smtClean="0">
                            <a:latin typeface="Cambria Math" panose="02040503050406030204" pitchFamily="18" charset="0"/>
                            <a:ea typeface="Cambria Math" panose="02040503050406030204" pitchFamily="18" charset="0"/>
                          </a:rPr>
                          <m:t>𝜈</m:t>
                        </m:r>
                      </m:sup>
                    </m:sSup>
                  </m:oMath>
                </a14:m>
                <a:r>
                  <a:rPr lang="en-FI" dirty="0"/>
                  <a:t>) models well the increase of OC, SC, and SC/OC as a function of rock size and incidence angle. Larger particles are needed.</a:t>
                </a:r>
              </a:p>
            </p:txBody>
          </p:sp>
        </mc:Choice>
        <mc:Fallback>
          <p:sp>
            <p:nvSpPr>
              <p:cNvPr id="6" name="TextBox 5">
                <a:extLst>
                  <a:ext uri="{FF2B5EF4-FFF2-40B4-BE49-F238E27FC236}">
                    <a16:creationId xmlns:a16="http://schemas.microsoft.com/office/drawing/2014/main" id="{A395F05F-2164-BEA9-AE2F-545A005DFD6E}"/>
                  </a:ext>
                </a:extLst>
              </p:cNvPr>
              <p:cNvSpPr txBox="1">
                <a:spLocks noRot="1" noChangeAspect="1" noMove="1" noResize="1" noEditPoints="1" noAdjustHandles="1" noChangeArrowheads="1" noChangeShapeType="1" noTextEdit="1"/>
              </p:cNvSpPr>
              <p:nvPr/>
            </p:nvSpPr>
            <p:spPr>
              <a:xfrm>
                <a:off x="596565" y="5835316"/>
                <a:ext cx="10071435" cy="943079"/>
              </a:xfrm>
              <a:prstGeom prst="rect">
                <a:avLst/>
              </a:prstGeom>
              <a:blipFill>
                <a:blip r:embed="rId3"/>
                <a:stretch>
                  <a:fillRect l="-378" t="-2667" r="-756" b="-8000"/>
                </a:stretch>
              </a:blipFill>
            </p:spPr>
            <p:txBody>
              <a:bodyPr/>
              <a:lstStyle/>
              <a:p>
                <a:r>
                  <a:rPr lang="en-FI">
                    <a:noFill/>
                  </a:rPr>
                  <a:t> </a:t>
                </a:r>
              </a:p>
            </p:txBody>
          </p:sp>
        </mc:Fallback>
      </mc:AlternateContent>
      <p:pic>
        <p:nvPicPr>
          <p:cNvPr id="3" name="Picture 2" descr="A graph of different colors&#10;&#10;AI-generated content may be incorrect.">
            <a:extLst>
              <a:ext uri="{FF2B5EF4-FFF2-40B4-BE49-F238E27FC236}">
                <a16:creationId xmlns:a16="http://schemas.microsoft.com/office/drawing/2014/main" id="{BB8422F7-4E89-8141-7163-21FFDC8410B7}"/>
              </a:ext>
            </a:extLst>
          </p:cNvPr>
          <p:cNvPicPr>
            <a:picLocks noChangeAspect="1"/>
          </p:cNvPicPr>
          <p:nvPr/>
        </p:nvPicPr>
        <p:blipFill>
          <a:blip r:embed="rId4"/>
          <a:stretch>
            <a:fillRect/>
          </a:stretch>
        </p:blipFill>
        <p:spPr>
          <a:xfrm>
            <a:off x="9798170" y="1676763"/>
            <a:ext cx="1797263" cy="1325563"/>
          </a:xfrm>
          <a:prstGeom prst="rect">
            <a:avLst/>
          </a:prstGeom>
        </p:spPr>
      </p:pic>
      <p:pic>
        <p:nvPicPr>
          <p:cNvPr id="4" name="Picture 3" descr="A graph of different colors and numbers&#10;&#10;AI-generated content may be incorrect.">
            <a:extLst>
              <a:ext uri="{FF2B5EF4-FFF2-40B4-BE49-F238E27FC236}">
                <a16:creationId xmlns:a16="http://schemas.microsoft.com/office/drawing/2014/main" id="{CB2D2CAD-6ADB-3F7D-7577-4DCEB65007B1}"/>
              </a:ext>
            </a:extLst>
          </p:cNvPr>
          <p:cNvPicPr>
            <a:picLocks noChangeAspect="1"/>
          </p:cNvPicPr>
          <p:nvPr/>
        </p:nvPicPr>
        <p:blipFill>
          <a:blip r:embed="rId5"/>
          <a:stretch>
            <a:fillRect/>
          </a:stretch>
        </p:blipFill>
        <p:spPr>
          <a:xfrm>
            <a:off x="9798170" y="2923304"/>
            <a:ext cx="1797263" cy="1325563"/>
          </a:xfrm>
          <a:prstGeom prst="rect">
            <a:avLst/>
          </a:prstGeom>
        </p:spPr>
      </p:pic>
      <p:pic>
        <p:nvPicPr>
          <p:cNvPr id="7" name="Picture 6" descr="A graph of different colors&#10;&#10;AI-generated content may be incorrect.">
            <a:extLst>
              <a:ext uri="{FF2B5EF4-FFF2-40B4-BE49-F238E27FC236}">
                <a16:creationId xmlns:a16="http://schemas.microsoft.com/office/drawing/2014/main" id="{B7286CA6-6C70-6808-DAA3-1BDB395AAA3F}"/>
              </a:ext>
            </a:extLst>
          </p:cNvPr>
          <p:cNvPicPr>
            <a:picLocks noChangeAspect="1"/>
          </p:cNvPicPr>
          <p:nvPr/>
        </p:nvPicPr>
        <p:blipFill>
          <a:blip r:embed="rId6"/>
          <a:stretch>
            <a:fillRect/>
          </a:stretch>
        </p:blipFill>
        <p:spPr>
          <a:xfrm>
            <a:off x="9826559" y="4192422"/>
            <a:ext cx="1768874" cy="1325564"/>
          </a:xfrm>
          <a:prstGeom prst="rect">
            <a:avLst/>
          </a:prstGeom>
        </p:spPr>
      </p:pic>
      <p:sp>
        <p:nvSpPr>
          <p:cNvPr id="8" name="TextBox 7">
            <a:extLst>
              <a:ext uri="{FF2B5EF4-FFF2-40B4-BE49-F238E27FC236}">
                <a16:creationId xmlns:a16="http://schemas.microsoft.com/office/drawing/2014/main" id="{C8940A9A-6049-17D1-D2B8-9409DE8FE788}"/>
              </a:ext>
            </a:extLst>
          </p:cNvPr>
          <p:cNvSpPr txBox="1"/>
          <p:nvPr/>
        </p:nvSpPr>
        <p:spPr>
          <a:xfrm>
            <a:off x="5364130" y="4855204"/>
            <a:ext cx="1273738" cy="584775"/>
          </a:xfrm>
          <a:prstGeom prst="rect">
            <a:avLst/>
          </a:prstGeom>
          <a:noFill/>
        </p:spPr>
        <p:txBody>
          <a:bodyPr wrap="square" rtlCol="0">
            <a:spAutoFit/>
          </a:bodyPr>
          <a:lstStyle/>
          <a:p>
            <a:r>
              <a:rPr lang="fi-FI" sz="1600" dirty="0" err="1">
                <a:solidFill>
                  <a:srgbClr val="EDAE06"/>
                </a:solidFill>
              </a:rPr>
              <a:t>Yellow</a:t>
            </a:r>
            <a:r>
              <a:rPr lang="fi-FI" sz="1600" dirty="0">
                <a:solidFill>
                  <a:srgbClr val="EDAE06"/>
                </a:solidFill>
              </a:rPr>
              <a:t> </a:t>
            </a:r>
            <a:r>
              <a:rPr lang="fi-FI" sz="1600" dirty="0" err="1">
                <a:solidFill>
                  <a:srgbClr val="EDAE06"/>
                </a:solidFill>
              </a:rPr>
              <a:t>lines</a:t>
            </a:r>
            <a:r>
              <a:rPr lang="fi-FI" sz="1600" dirty="0">
                <a:solidFill>
                  <a:srgbClr val="EDAE06"/>
                </a:solidFill>
              </a:rPr>
              <a:t> on </a:t>
            </a:r>
            <a:r>
              <a:rPr lang="fi-FI" sz="1600" dirty="0" err="1">
                <a:solidFill>
                  <a:srgbClr val="EDAE06"/>
                </a:solidFill>
              </a:rPr>
              <a:t>the</a:t>
            </a:r>
            <a:r>
              <a:rPr lang="fi-FI" sz="1600" dirty="0">
                <a:solidFill>
                  <a:srgbClr val="EDAE06"/>
                </a:solidFill>
              </a:rPr>
              <a:t> </a:t>
            </a:r>
            <a:r>
              <a:rPr lang="fi-FI" sz="1600" dirty="0" err="1">
                <a:solidFill>
                  <a:srgbClr val="EDAE06"/>
                </a:solidFill>
              </a:rPr>
              <a:t>right</a:t>
            </a:r>
            <a:endParaRPr lang="en-FI" sz="1600" dirty="0">
              <a:solidFill>
                <a:srgbClr val="EDAE06"/>
              </a:solidFill>
            </a:endParaRPr>
          </a:p>
        </p:txBody>
      </p:sp>
      <p:sp>
        <p:nvSpPr>
          <p:cNvPr id="9" name="TextBox 8">
            <a:extLst>
              <a:ext uri="{FF2B5EF4-FFF2-40B4-BE49-F238E27FC236}">
                <a16:creationId xmlns:a16="http://schemas.microsoft.com/office/drawing/2014/main" id="{D5600F66-9989-11D0-8B1A-95C0EA31F6BC}"/>
              </a:ext>
            </a:extLst>
          </p:cNvPr>
          <p:cNvSpPr txBox="1"/>
          <p:nvPr/>
        </p:nvSpPr>
        <p:spPr>
          <a:xfrm>
            <a:off x="7853329" y="4855204"/>
            <a:ext cx="1189071" cy="584775"/>
          </a:xfrm>
          <a:prstGeom prst="rect">
            <a:avLst/>
          </a:prstGeom>
          <a:noFill/>
        </p:spPr>
        <p:txBody>
          <a:bodyPr wrap="square" rtlCol="0">
            <a:spAutoFit/>
          </a:bodyPr>
          <a:lstStyle/>
          <a:p>
            <a:r>
              <a:rPr lang="fi-FI" sz="1600" dirty="0">
                <a:solidFill>
                  <a:srgbClr val="CC503D"/>
                </a:solidFill>
              </a:rPr>
              <a:t>Red </a:t>
            </a:r>
            <a:r>
              <a:rPr lang="fi-FI" sz="1600" dirty="0" err="1">
                <a:solidFill>
                  <a:srgbClr val="CC503D"/>
                </a:solidFill>
              </a:rPr>
              <a:t>lines</a:t>
            </a:r>
            <a:r>
              <a:rPr lang="fi-FI" sz="1600" dirty="0">
                <a:solidFill>
                  <a:srgbClr val="CC503D"/>
                </a:solidFill>
              </a:rPr>
              <a:t> on </a:t>
            </a:r>
            <a:r>
              <a:rPr lang="fi-FI" sz="1600" dirty="0" err="1">
                <a:solidFill>
                  <a:srgbClr val="CC503D"/>
                </a:solidFill>
              </a:rPr>
              <a:t>the</a:t>
            </a:r>
            <a:r>
              <a:rPr lang="fi-FI" sz="1600" dirty="0">
                <a:solidFill>
                  <a:srgbClr val="CC503D"/>
                </a:solidFill>
              </a:rPr>
              <a:t> </a:t>
            </a:r>
            <a:r>
              <a:rPr lang="fi-FI" sz="1600" dirty="0" err="1">
                <a:solidFill>
                  <a:srgbClr val="CC503D"/>
                </a:solidFill>
              </a:rPr>
              <a:t>right</a:t>
            </a:r>
            <a:endParaRPr lang="en-FI" sz="1600" dirty="0">
              <a:solidFill>
                <a:srgbClr val="CC503D"/>
              </a:solidFill>
            </a:endParaRPr>
          </a:p>
        </p:txBody>
      </p:sp>
      <p:sp>
        <p:nvSpPr>
          <p:cNvPr id="11" name="TextBox 10">
            <a:extLst>
              <a:ext uri="{FF2B5EF4-FFF2-40B4-BE49-F238E27FC236}">
                <a16:creationId xmlns:a16="http://schemas.microsoft.com/office/drawing/2014/main" id="{2F3205C8-CBF3-60EE-08F2-45FE9FDECB96}"/>
              </a:ext>
            </a:extLst>
          </p:cNvPr>
          <p:cNvSpPr txBox="1"/>
          <p:nvPr/>
        </p:nvSpPr>
        <p:spPr>
          <a:xfrm>
            <a:off x="198113" y="2261584"/>
            <a:ext cx="1280174" cy="1323439"/>
          </a:xfrm>
          <a:prstGeom prst="rect">
            <a:avLst/>
          </a:prstGeom>
          <a:noFill/>
        </p:spPr>
        <p:txBody>
          <a:bodyPr wrap="square" rtlCol="0">
            <a:spAutoFit/>
          </a:bodyPr>
          <a:lstStyle/>
          <a:p>
            <a:r>
              <a:rPr lang="en-FI" sz="1600" dirty="0">
                <a:solidFill>
                  <a:schemeClr val="tx1">
                    <a:lumMod val="50000"/>
                    <a:lumOff val="50000"/>
                  </a:schemeClr>
                </a:solidFill>
              </a:rPr>
              <a:t>The number of particles scales OC and SC but not SC/OC.</a:t>
            </a:r>
          </a:p>
        </p:txBody>
      </p:sp>
      <p:sp>
        <p:nvSpPr>
          <p:cNvPr id="13" name="Slide Number Placeholder 12">
            <a:extLst>
              <a:ext uri="{FF2B5EF4-FFF2-40B4-BE49-F238E27FC236}">
                <a16:creationId xmlns:a16="http://schemas.microsoft.com/office/drawing/2014/main" id="{F7A13366-4F0B-7CB5-8B7F-9242128A2D00}"/>
              </a:ext>
            </a:extLst>
          </p:cNvPr>
          <p:cNvSpPr>
            <a:spLocks noGrp="1"/>
          </p:cNvSpPr>
          <p:nvPr>
            <p:ph type="sldNum" sz="quarter" idx="12"/>
          </p:nvPr>
        </p:nvSpPr>
        <p:spPr/>
        <p:txBody>
          <a:bodyPr/>
          <a:lstStyle/>
          <a:p>
            <a:fld id="{FBA1CD13-A9C5-7147-9B58-0F4AA4634F00}" type="slidenum">
              <a:rPr lang="en-FI" smtClean="0"/>
              <a:t>10</a:t>
            </a:fld>
            <a:endParaRPr lang="en-FI"/>
          </a:p>
        </p:txBody>
      </p:sp>
      <p:sp>
        <p:nvSpPr>
          <p:cNvPr id="10" name="TextBox 9">
            <a:extLst>
              <a:ext uri="{FF2B5EF4-FFF2-40B4-BE49-F238E27FC236}">
                <a16:creationId xmlns:a16="http://schemas.microsoft.com/office/drawing/2014/main" id="{958C28E3-2CCC-FEDF-402C-9EB7489D29F4}"/>
              </a:ext>
            </a:extLst>
          </p:cNvPr>
          <p:cNvSpPr txBox="1"/>
          <p:nvPr/>
        </p:nvSpPr>
        <p:spPr>
          <a:xfrm>
            <a:off x="838200" y="180459"/>
            <a:ext cx="2360658" cy="369332"/>
          </a:xfrm>
          <a:prstGeom prst="rect">
            <a:avLst/>
          </a:prstGeom>
          <a:noFill/>
        </p:spPr>
        <p:txBody>
          <a:bodyPr wrap="square" rtlCol="0">
            <a:spAutoFit/>
          </a:bodyPr>
          <a:lstStyle/>
          <a:p>
            <a:r>
              <a:rPr lang="en-FI" b="1" dirty="0">
                <a:solidFill>
                  <a:schemeClr val="tx2">
                    <a:lumMod val="25000"/>
                    <a:lumOff val="75000"/>
                  </a:schemeClr>
                </a:solidFill>
              </a:rPr>
              <a:t>Future work</a:t>
            </a:r>
          </a:p>
        </p:txBody>
      </p:sp>
    </p:spTree>
    <p:extLst>
      <p:ext uri="{BB962C8B-B14F-4D97-AF65-F5344CB8AC3E}">
        <p14:creationId xmlns:p14="http://schemas.microsoft.com/office/powerpoint/2010/main" val="3207451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1FD0798-93C6-C6D8-35C2-2BD03E33749A}"/>
              </a:ext>
            </a:extLst>
          </p:cNvPr>
          <p:cNvPicPr>
            <a:picLocks noChangeAspect="1"/>
          </p:cNvPicPr>
          <p:nvPr/>
        </p:nvPicPr>
        <p:blipFill>
          <a:blip r:embed="rId2"/>
          <a:stretch>
            <a:fillRect/>
          </a:stretch>
        </p:blipFill>
        <p:spPr>
          <a:xfrm>
            <a:off x="5731964" y="1353980"/>
            <a:ext cx="5997581" cy="5175261"/>
          </a:xfrm>
          <a:prstGeom prst="rect">
            <a:avLst/>
          </a:prstGeom>
        </p:spPr>
      </p:pic>
      <p:sp>
        <p:nvSpPr>
          <p:cNvPr id="2" name="Title 1">
            <a:extLst>
              <a:ext uri="{FF2B5EF4-FFF2-40B4-BE49-F238E27FC236}">
                <a16:creationId xmlns:a16="http://schemas.microsoft.com/office/drawing/2014/main" id="{2AD6FC86-0456-3E27-1826-E4196EF72DDD}"/>
              </a:ext>
            </a:extLst>
          </p:cNvPr>
          <p:cNvSpPr>
            <a:spLocks noGrp="1"/>
          </p:cNvSpPr>
          <p:nvPr>
            <p:ph type="title"/>
          </p:nvPr>
        </p:nvSpPr>
        <p:spPr>
          <a:xfrm>
            <a:off x="838200" y="328759"/>
            <a:ext cx="10515600" cy="1025222"/>
          </a:xfrm>
        </p:spPr>
        <p:txBody>
          <a:bodyPr>
            <a:normAutofit/>
          </a:bodyPr>
          <a:lstStyle/>
          <a:p>
            <a:r>
              <a:rPr lang="en-FI" sz="2900" dirty="0">
                <a:solidFill>
                  <a:schemeClr val="accent1"/>
                </a:solidFill>
              </a:rPr>
              <a:t>Multiparticle systems on a surface:</a:t>
            </a:r>
            <a:br>
              <a:rPr lang="en-FI" sz="2900" dirty="0">
                <a:solidFill>
                  <a:schemeClr val="accent1"/>
                </a:solidFill>
              </a:rPr>
            </a:br>
            <a:r>
              <a:rPr lang="en-FI" sz="2900" dirty="0">
                <a:solidFill>
                  <a:schemeClr val="accent1"/>
                </a:solidFill>
              </a:rPr>
              <a:t>Surface-particle scattering as a function of incidence angle</a:t>
            </a:r>
          </a:p>
        </p:txBody>
      </p:sp>
      <p:sp>
        <p:nvSpPr>
          <p:cNvPr id="3" name="Content Placeholder 2">
            <a:extLst>
              <a:ext uri="{FF2B5EF4-FFF2-40B4-BE49-F238E27FC236}">
                <a16:creationId xmlns:a16="http://schemas.microsoft.com/office/drawing/2014/main" id="{3F4B0961-AB9A-6577-B836-9B127312AB41}"/>
              </a:ext>
            </a:extLst>
          </p:cNvPr>
          <p:cNvSpPr>
            <a:spLocks noGrp="1"/>
          </p:cNvSpPr>
          <p:nvPr>
            <p:ph idx="1"/>
          </p:nvPr>
        </p:nvSpPr>
        <p:spPr>
          <a:xfrm>
            <a:off x="838200" y="1502281"/>
            <a:ext cx="4893765" cy="4990594"/>
          </a:xfrm>
        </p:spPr>
        <p:txBody>
          <a:bodyPr>
            <a:normAutofit fontScale="70000" lnSpcReduction="20000"/>
          </a:bodyPr>
          <a:lstStyle/>
          <a:p>
            <a:r>
              <a:rPr lang="en-FI" dirty="0"/>
              <a:t>Preliminary results for multi-particle systems on a surface: Comparing single particles to sets of 5 and 10 particles</a:t>
            </a:r>
          </a:p>
          <a:p>
            <a:pPr lvl="1"/>
            <a:r>
              <a:rPr lang="en-FI" sz="2600" dirty="0"/>
              <a:t>Number of realizations is still quite low for the multiparticle cases: further work is needed</a:t>
            </a:r>
          </a:p>
          <a:p>
            <a:r>
              <a:rPr lang="en-FI" dirty="0"/>
              <a:t>Linear pol. deviates from 0 at non-zero incidence angles (primarily negative)</a:t>
            </a:r>
          </a:p>
          <a:p>
            <a:pPr lvl="1"/>
            <a:r>
              <a:rPr lang="en-FI" sz="2600" dirty="0"/>
              <a:t>In free space, F</a:t>
            </a:r>
            <a:r>
              <a:rPr lang="en-FI" sz="2600" baseline="-25000" dirty="0"/>
              <a:t>12</a:t>
            </a:r>
            <a:r>
              <a:rPr lang="en-FI" sz="2600" dirty="0"/>
              <a:t>=F</a:t>
            </a:r>
            <a:r>
              <a:rPr lang="en-FI" sz="2600" baseline="-25000" dirty="0"/>
              <a:t>21</a:t>
            </a:r>
            <a:r>
              <a:rPr lang="en-FI" sz="2600" dirty="0"/>
              <a:t>=0 at backscattering</a:t>
            </a:r>
          </a:p>
          <a:p>
            <a:r>
              <a:rPr lang="en-FI" dirty="0"/>
              <a:t>Comparing to data: Rock abundance scales F</a:t>
            </a:r>
            <a:r>
              <a:rPr lang="en-FI" baseline="-25000" dirty="0"/>
              <a:t>11</a:t>
            </a:r>
            <a:r>
              <a:rPr lang="en-FI" dirty="0"/>
              <a:t> (∝ S</a:t>
            </a:r>
            <a:r>
              <a:rPr lang="en-FI" baseline="-25000" dirty="0"/>
              <a:t>1</a:t>
            </a:r>
            <a:r>
              <a:rPr lang="en-FI" dirty="0"/>
              <a:t>) element vertically.</a:t>
            </a:r>
          </a:p>
          <a:p>
            <a:pPr lvl="1"/>
            <a:r>
              <a:rPr lang="en-FI" sz="2600" dirty="0"/>
              <a:t>Not directly comparable to the observed S</a:t>
            </a:r>
            <a:r>
              <a:rPr lang="en-FI" sz="2600" baseline="-25000" dirty="0"/>
              <a:t>1 </a:t>
            </a:r>
            <a:r>
              <a:rPr lang="en-FI" sz="2600" dirty="0"/>
              <a:t>but shows the angular dependency due to the particles.</a:t>
            </a:r>
          </a:p>
          <a:p>
            <a:pPr lvl="1"/>
            <a:r>
              <a:rPr lang="en-FI" sz="2600" dirty="0"/>
              <a:t>A cosine coefficient was added to F</a:t>
            </a:r>
            <a:r>
              <a:rPr lang="en-FI" sz="2600" baseline="-25000" dirty="0"/>
              <a:t>11</a:t>
            </a:r>
            <a:r>
              <a:rPr lang="en-FI" sz="2600" dirty="0"/>
              <a:t>, and SC and OC efficiencies to account for the illumination geometry.</a:t>
            </a:r>
          </a:p>
          <a:p>
            <a:pPr lvl="1"/>
            <a:r>
              <a:rPr lang="en-FI" sz="2600" dirty="0"/>
              <a:t>Contibutions of the particle-free surface and the subsurface volume scattering are not yet included.</a:t>
            </a:r>
          </a:p>
        </p:txBody>
      </p:sp>
      <p:sp>
        <p:nvSpPr>
          <p:cNvPr id="5" name="Slide Number Placeholder 4">
            <a:extLst>
              <a:ext uri="{FF2B5EF4-FFF2-40B4-BE49-F238E27FC236}">
                <a16:creationId xmlns:a16="http://schemas.microsoft.com/office/drawing/2014/main" id="{D7184E32-CB3D-E2EB-B8A5-973DD59ED573}"/>
              </a:ext>
            </a:extLst>
          </p:cNvPr>
          <p:cNvSpPr>
            <a:spLocks noGrp="1"/>
          </p:cNvSpPr>
          <p:nvPr>
            <p:ph type="sldNum" sz="quarter" idx="12"/>
          </p:nvPr>
        </p:nvSpPr>
        <p:spPr/>
        <p:txBody>
          <a:bodyPr/>
          <a:lstStyle/>
          <a:p>
            <a:fld id="{FBA1CD13-A9C5-7147-9B58-0F4AA4634F00}" type="slidenum">
              <a:rPr lang="en-FI" smtClean="0"/>
              <a:t>11</a:t>
            </a:fld>
            <a:endParaRPr lang="en-FI"/>
          </a:p>
        </p:txBody>
      </p:sp>
      <p:sp>
        <p:nvSpPr>
          <p:cNvPr id="4" name="TextBox 3">
            <a:extLst>
              <a:ext uri="{FF2B5EF4-FFF2-40B4-BE49-F238E27FC236}">
                <a16:creationId xmlns:a16="http://schemas.microsoft.com/office/drawing/2014/main" id="{B9D9B40F-AC7B-F018-B5A3-FE6CFF6414DF}"/>
              </a:ext>
            </a:extLst>
          </p:cNvPr>
          <p:cNvSpPr txBox="1"/>
          <p:nvPr/>
        </p:nvSpPr>
        <p:spPr>
          <a:xfrm>
            <a:off x="838200" y="180459"/>
            <a:ext cx="2360658" cy="369332"/>
          </a:xfrm>
          <a:prstGeom prst="rect">
            <a:avLst/>
          </a:prstGeom>
          <a:noFill/>
        </p:spPr>
        <p:txBody>
          <a:bodyPr wrap="square" rtlCol="0">
            <a:spAutoFit/>
          </a:bodyPr>
          <a:lstStyle/>
          <a:p>
            <a:r>
              <a:rPr lang="en-FI" b="1" dirty="0">
                <a:solidFill>
                  <a:schemeClr val="tx2">
                    <a:lumMod val="25000"/>
                    <a:lumOff val="75000"/>
                  </a:schemeClr>
                </a:solidFill>
              </a:rPr>
              <a:t>Future work</a:t>
            </a:r>
          </a:p>
        </p:txBody>
      </p:sp>
    </p:spTree>
    <p:extLst>
      <p:ext uri="{BB962C8B-B14F-4D97-AF65-F5344CB8AC3E}">
        <p14:creationId xmlns:p14="http://schemas.microsoft.com/office/powerpoint/2010/main" val="24087680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913D8-4761-6E6D-9753-EF031EBC8924}"/>
              </a:ext>
            </a:extLst>
          </p:cNvPr>
          <p:cNvSpPr>
            <a:spLocks noGrp="1"/>
          </p:cNvSpPr>
          <p:nvPr>
            <p:ph type="title"/>
          </p:nvPr>
        </p:nvSpPr>
        <p:spPr/>
        <p:txBody>
          <a:bodyPr/>
          <a:lstStyle/>
          <a:p>
            <a:r>
              <a:rPr lang="en-FI" dirty="0">
                <a:solidFill>
                  <a:schemeClr val="accent1"/>
                </a:solidFill>
              </a:rPr>
              <a:t>Conclusions</a:t>
            </a:r>
          </a:p>
        </p:txBody>
      </p:sp>
      <p:sp>
        <p:nvSpPr>
          <p:cNvPr id="3" name="Content Placeholder 2">
            <a:extLst>
              <a:ext uri="{FF2B5EF4-FFF2-40B4-BE49-F238E27FC236}">
                <a16:creationId xmlns:a16="http://schemas.microsoft.com/office/drawing/2014/main" id="{CB8ABD66-17FD-4F7D-56B0-F8353E8622A3}"/>
              </a:ext>
            </a:extLst>
          </p:cNvPr>
          <p:cNvSpPr>
            <a:spLocks noGrp="1"/>
          </p:cNvSpPr>
          <p:nvPr>
            <p:ph idx="1"/>
          </p:nvPr>
        </p:nvSpPr>
        <p:spPr/>
        <p:txBody>
          <a:bodyPr>
            <a:normAutofit fontScale="92500" lnSpcReduction="20000"/>
          </a:bodyPr>
          <a:lstStyle/>
          <a:p>
            <a:r>
              <a:rPr lang="en-FI" dirty="0"/>
              <a:t>We determine specific polarimetric values as a function of rock abundance (Rivera-Valentin et al. 2026, The Planetary Science Journal, </a:t>
            </a:r>
            <a:r>
              <a:rPr lang="en-FI" i="1" dirty="0"/>
              <a:t>In press</a:t>
            </a:r>
            <a:r>
              <a:rPr lang="en-FI" dirty="0"/>
              <a:t>).</a:t>
            </a:r>
          </a:p>
          <a:p>
            <a:pPr lvl="1"/>
            <a:r>
              <a:rPr lang="en-FI" dirty="0">
                <a:solidFill>
                  <a:schemeClr val="tx1">
                    <a:lumMod val="75000"/>
                    <a:lumOff val="25000"/>
                  </a:schemeClr>
                </a:solidFill>
              </a:rPr>
              <a:t>Rigorous quantification helps interpretation of radar polarimetry.</a:t>
            </a:r>
          </a:p>
          <a:p>
            <a:pPr lvl="1"/>
            <a:r>
              <a:rPr lang="en-FI" dirty="0">
                <a:solidFill>
                  <a:schemeClr val="tx1">
                    <a:lumMod val="75000"/>
                    <a:lumOff val="25000"/>
                  </a:schemeClr>
                </a:solidFill>
              </a:rPr>
              <a:t>For landing site evaluation and more generally crater ejecta characterisation</a:t>
            </a:r>
          </a:p>
          <a:p>
            <a:r>
              <a:rPr lang="en-FI" dirty="0"/>
              <a:t>SC and OC increase directly proportional to the meter-scale rock abundance </a:t>
            </a:r>
          </a:p>
          <a:p>
            <a:pPr lvl="1"/>
            <a:r>
              <a:rPr lang="fi-FI" dirty="0">
                <a:solidFill>
                  <a:schemeClr val="tx1">
                    <a:lumMod val="75000"/>
                    <a:lumOff val="25000"/>
                  </a:schemeClr>
                </a:solidFill>
              </a:rPr>
              <a:t>SC/OC </a:t>
            </a:r>
            <a:r>
              <a:rPr lang="fi-FI" dirty="0" err="1">
                <a:solidFill>
                  <a:schemeClr val="tx1">
                    <a:lumMod val="75000"/>
                    <a:lumOff val="25000"/>
                  </a:schemeClr>
                </a:solidFill>
              </a:rPr>
              <a:t>ratio</a:t>
            </a:r>
            <a:r>
              <a:rPr lang="fi-FI" dirty="0">
                <a:solidFill>
                  <a:schemeClr val="tx1">
                    <a:lumMod val="75000"/>
                    <a:lumOff val="25000"/>
                  </a:schemeClr>
                </a:solidFill>
              </a:rPr>
              <a:t> </a:t>
            </a:r>
            <a:r>
              <a:rPr lang="fi-FI" dirty="0" err="1">
                <a:solidFill>
                  <a:schemeClr val="tx1">
                    <a:lumMod val="75000"/>
                    <a:lumOff val="25000"/>
                  </a:schemeClr>
                </a:solidFill>
              </a:rPr>
              <a:t>has</a:t>
            </a:r>
            <a:r>
              <a:rPr lang="fi-FI" dirty="0">
                <a:solidFill>
                  <a:schemeClr val="tx1">
                    <a:lumMod val="75000"/>
                    <a:lumOff val="25000"/>
                  </a:schemeClr>
                </a:solidFill>
              </a:rPr>
              <a:t> </a:t>
            </a:r>
            <a:r>
              <a:rPr lang="fi-FI" dirty="0" err="1">
                <a:solidFill>
                  <a:schemeClr val="tx1">
                    <a:lumMod val="75000"/>
                    <a:lumOff val="25000"/>
                  </a:schemeClr>
                </a:solidFill>
              </a:rPr>
              <a:t>been</a:t>
            </a:r>
            <a:r>
              <a:rPr lang="fi-FI" dirty="0">
                <a:solidFill>
                  <a:schemeClr val="tx1">
                    <a:lumMod val="75000"/>
                    <a:lumOff val="25000"/>
                  </a:schemeClr>
                </a:solidFill>
              </a:rPr>
              <a:t> a </a:t>
            </a:r>
            <a:r>
              <a:rPr lang="fi-FI" dirty="0" err="1">
                <a:solidFill>
                  <a:schemeClr val="tx1">
                    <a:lumMod val="75000"/>
                    <a:lumOff val="25000"/>
                  </a:schemeClr>
                </a:solidFill>
              </a:rPr>
              <a:t>commonly</a:t>
            </a:r>
            <a:r>
              <a:rPr lang="fi-FI" dirty="0">
                <a:solidFill>
                  <a:schemeClr val="tx1">
                    <a:lumMod val="75000"/>
                    <a:lumOff val="25000"/>
                  </a:schemeClr>
                </a:solidFill>
              </a:rPr>
              <a:t> </a:t>
            </a:r>
            <a:r>
              <a:rPr lang="fi-FI" dirty="0" err="1">
                <a:solidFill>
                  <a:schemeClr val="tx1">
                    <a:lumMod val="75000"/>
                    <a:lumOff val="25000"/>
                  </a:schemeClr>
                </a:solidFill>
              </a:rPr>
              <a:t>used</a:t>
            </a:r>
            <a:r>
              <a:rPr lang="fi-FI" dirty="0">
                <a:solidFill>
                  <a:schemeClr val="tx1">
                    <a:lumMod val="75000"/>
                    <a:lumOff val="25000"/>
                  </a:schemeClr>
                </a:solidFill>
              </a:rPr>
              <a:t> </a:t>
            </a:r>
            <a:r>
              <a:rPr lang="fi-FI" dirty="0" err="1">
                <a:solidFill>
                  <a:schemeClr val="tx1">
                    <a:lumMod val="75000"/>
                    <a:lumOff val="25000"/>
                  </a:schemeClr>
                </a:solidFill>
              </a:rPr>
              <a:t>metric</a:t>
            </a:r>
            <a:r>
              <a:rPr lang="fi-FI" dirty="0">
                <a:solidFill>
                  <a:schemeClr val="tx1">
                    <a:lumMod val="75000"/>
                    <a:lumOff val="25000"/>
                  </a:schemeClr>
                </a:solidFill>
              </a:rPr>
              <a:t> for </a:t>
            </a:r>
            <a:r>
              <a:rPr lang="fi-FI" dirty="0" err="1">
                <a:solidFill>
                  <a:schemeClr val="tx1">
                    <a:lumMod val="75000"/>
                    <a:lumOff val="25000"/>
                  </a:schemeClr>
                </a:solidFill>
              </a:rPr>
              <a:t>surface</a:t>
            </a:r>
            <a:r>
              <a:rPr lang="fi-FI" dirty="0">
                <a:solidFill>
                  <a:schemeClr val="tx1">
                    <a:lumMod val="75000"/>
                    <a:lumOff val="25000"/>
                  </a:schemeClr>
                </a:solidFill>
              </a:rPr>
              <a:t> </a:t>
            </a:r>
            <a:r>
              <a:rPr lang="fi-FI" dirty="0" err="1">
                <a:solidFill>
                  <a:schemeClr val="tx1">
                    <a:lumMod val="75000"/>
                    <a:lumOff val="25000"/>
                  </a:schemeClr>
                </a:solidFill>
              </a:rPr>
              <a:t>roughness</a:t>
            </a:r>
            <a:r>
              <a:rPr lang="fi-FI" dirty="0">
                <a:solidFill>
                  <a:schemeClr val="tx1">
                    <a:lumMod val="75000"/>
                    <a:lumOff val="25000"/>
                  </a:schemeClr>
                </a:solidFill>
              </a:rPr>
              <a:t>, </a:t>
            </a:r>
            <a:r>
              <a:rPr lang="fi-FI" dirty="0" err="1">
                <a:solidFill>
                  <a:schemeClr val="tx1">
                    <a:lumMod val="75000"/>
                    <a:lumOff val="25000"/>
                  </a:schemeClr>
                </a:solidFill>
              </a:rPr>
              <a:t>but</a:t>
            </a:r>
            <a:r>
              <a:rPr lang="fi-FI" dirty="0">
                <a:solidFill>
                  <a:schemeClr val="tx1">
                    <a:lumMod val="75000"/>
                    <a:lumOff val="25000"/>
                  </a:schemeClr>
                </a:solidFill>
              </a:rPr>
              <a:t> it </a:t>
            </a:r>
            <a:r>
              <a:rPr lang="fi-FI" dirty="0" err="1">
                <a:solidFill>
                  <a:schemeClr val="tx1">
                    <a:lumMod val="75000"/>
                    <a:lumOff val="25000"/>
                  </a:schemeClr>
                </a:solidFill>
              </a:rPr>
              <a:t>has</a:t>
            </a:r>
            <a:r>
              <a:rPr lang="fi-FI" dirty="0">
                <a:solidFill>
                  <a:schemeClr val="tx1">
                    <a:lumMod val="75000"/>
                    <a:lumOff val="25000"/>
                  </a:schemeClr>
                </a:solidFill>
              </a:rPr>
              <a:t> a </a:t>
            </a:r>
            <a:r>
              <a:rPr lang="fi-FI" dirty="0" err="1">
                <a:solidFill>
                  <a:schemeClr val="tx1">
                    <a:lumMod val="75000"/>
                    <a:lumOff val="25000"/>
                  </a:schemeClr>
                </a:solidFill>
              </a:rPr>
              <a:t>strong</a:t>
            </a:r>
            <a:r>
              <a:rPr lang="fi-FI" dirty="0">
                <a:solidFill>
                  <a:schemeClr val="tx1">
                    <a:lumMod val="75000"/>
                    <a:lumOff val="25000"/>
                  </a:schemeClr>
                </a:solidFill>
              </a:rPr>
              <a:t> </a:t>
            </a:r>
            <a:r>
              <a:rPr lang="fi-FI" dirty="0" err="1">
                <a:solidFill>
                  <a:schemeClr val="tx1">
                    <a:lumMod val="75000"/>
                    <a:lumOff val="25000"/>
                  </a:schemeClr>
                </a:solidFill>
              </a:rPr>
              <a:t>incidence</a:t>
            </a:r>
            <a:r>
              <a:rPr lang="fi-FI" dirty="0">
                <a:solidFill>
                  <a:schemeClr val="tx1">
                    <a:lumMod val="75000"/>
                    <a:lumOff val="25000"/>
                  </a:schemeClr>
                </a:solidFill>
              </a:rPr>
              <a:t> </a:t>
            </a:r>
            <a:r>
              <a:rPr lang="fi-FI" dirty="0" err="1">
                <a:solidFill>
                  <a:schemeClr val="tx1">
                    <a:lumMod val="75000"/>
                    <a:lumOff val="25000"/>
                  </a:schemeClr>
                </a:solidFill>
              </a:rPr>
              <a:t>angle</a:t>
            </a:r>
            <a:r>
              <a:rPr lang="fi-FI" dirty="0">
                <a:solidFill>
                  <a:schemeClr val="tx1">
                    <a:lumMod val="75000"/>
                    <a:lumOff val="25000"/>
                  </a:schemeClr>
                </a:solidFill>
              </a:rPr>
              <a:t> </a:t>
            </a:r>
            <a:r>
              <a:rPr lang="fi-FI" dirty="0" err="1">
                <a:solidFill>
                  <a:schemeClr val="tx1">
                    <a:lumMod val="75000"/>
                    <a:lumOff val="25000"/>
                  </a:schemeClr>
                </a:solidFill>
              </a:rPr>
              <a:t>ambiguity</a:t>
            </a:r>
            <a:r>
              <a:rPr lang="fi-FI" dirty="0">
                <a:solidFill>
                  <a:schemeClr val="tx1">
                    <a:lumMod val="75000"/>
                    <a:lumOff val="25000"/>
                  </a:schemeClr>
                </a:solidFill>
              </a:rPr>
              <a:t> and is </a:t>
            </a:r>
            <a:r>
              <a:rPr lang="fi-FI" dirty="0" err="1">
                <a:solidFill>
                  <a:schemeClr val="tx1">
                    <a:lumMod val="75000"/>
                    <a:lumOff val="25000"/>
                  </a:schemeClr>
                </a:solidFill>
              </a:rPr>
              <a:t>only</a:t>
            </a:r>
            <a:r>
              <a:rPr lang="fi-FI" dirty="0">
                <a:solidFill>
                  <a:schemeClr val="tx1">
                    <a:lumMod val="75000"/>
                    <a:lumOff val="25000"/>
                  </a:schemeClr>
                </a:solidFill>
              </a:rPr>
              <a:t> </a:t>
            </a:r>
            <a:r>
              <a:rPr lang="fi-FI" dirty="0" err="1">
                <a:solidFill>
                  <a:schemeClr val="tx1">
                    <a:lumMod val="75000"/>
                    <a:lumOff val="25000"/>
                  </a:schemeClr>
                </a:solidFill>
              </a:rPr>
              <a:t>valid</a:t>
            </a:r>
            <a:r>
              <a:rPr lang="fi-FI" dirty="0">
                <a:solidFill>
                  <a:schemeClr val="tx1">
                    <a:lumMod val="75000"/>
                    <a:lumOff val="25000"/>
                  </a:schemeClr>
                </a:solidFill>
              </a:rPr>
              <a:t> </a:t>
            </a:r>
            <a:r>
              <a:rPr lang="fi-FI" dirty="0" err="1">
                <a:solidFill>
                  <a:schemeClr val="tx1">
                    <a:lumMod val="75000"/>
                    <a:lumOff val="25000"/>
                  </a:schemeClr>
                </a:solidFill>
              </a:rPr>
              <a:t>when</a:t>
            </a:r>
            <a:r>
              <a:rPr lang="fi-FI" dirty="0">
                <a:solidFill>
                  <a:schemeClr val="tx1">
                    <a:lumMod val="75000"/>
                    <a:lumOff val="25000"/>
                  </a:schemeClr>
                </a:solidFill>
              </a:rPr>
              <a:t> </a:t>
            </a:r>
            <a:r>
              <a:rPr lang="fi-FI" dirty="0" err="1">
                <a:solidFill>
                  <a:schemeClr val="tx1">
                    <a:lumMod val="75000"/>
                    <a:lumOff val="25000"/>
                  </a:schemeClr>
                </a:solidFill>
              </a:rPr>
              <a:t>wavelength-scale</a:t>
            </a:r>
            <a:r>
              <a:rPr lang="fi-FI" dirty="0">
                <a:solidFill>
                  <a:schemeClr val="tx1">
                    <a:lumMod val="75000"/>
                    <a:lumOff val="25000"/>
                  </a:schemeClr>
                </a:solidFill>
              </a:rPr>
              <a:t> </a:t>
            </a:r>
            <a:r>
              <a:rPr lang="fi-FI" dirty="0" err="1">
                <a:solidFill>
                  <a:schemeClr val="tx1">
                    <a:lumMod val="75000"/>
                    <a:lumOff val="25000"/>
                  </a:schemeClr>
                </a:solidFill>
              </a:rPr>
              <a:t>particles</a:t>
            </a:r>
            <a:r>
              <a:rPr lang="fi-FI" dirty="0">
                <a:solidFill>
                  <a:schemeClr val="tx1">
                    <a:lumMod val="75000"/>
                    <a:lumOff val="25000"/>
                  </a:schemeClr>
                </a:solidFill>
              </a:rPr>
              <a:t> </a:t>
            </a:r>
            <a:r>
              <a:rPr lang="fi-FI" dirty="0" err="1">
                <a:solidFill>
                  <a:schemeClr val="tx1">
                    <a:lumMod val="75000"/>
                    <a:lumOff val="25000"/>
                  </a:schemeClr>
                </a:solidFill>
              </a:rPr>
              <a:t>dominate</a:t>
            </a:r>
            <a:r>
              <a:rPr lang="fi-FI" dirty="0">
                <a:solidFill>
                  <a:schemeClr val="tx1">
                    <a:lumMod val="75000"/>
                    <a:lumOff val="25000"/>
                  </a:schemeClr>
                </a:solidFill>
              </a:rPr>
              <a:t>. </a:t>
            </a:r>
            <a:r>
              <a:rPr lang="fi-FI" dirty="0" err="1">
                <a:solidFill>
                  <a:schemeClr val="tx1">
                    <a:lumMod val="75000"/>
                    <a:lumOff val="25000"/>
                  </a:schemeClr>
                </a:solidFill>
              </a:rPr>
              <a:t>High</a:t>
            </a:r>
            <a:r>
              <a:rPr lang="fi-FI" dirty="0">
                <a:solidFill>
                  <a:schemeClr val="tx1">
                    <a:lumMod val="75000"/>
                    <a:lumOff val="25000"/>
                  </a:schemeClr>
                </a:solidFill>
              </a:rPr>
              <a:t> rock </a:t>
            </a:r>
            <a:r>
              <a:rPr lang="fi-FI" dirty="0" err="1">
                <a:solidFill>
                  <a:schemeClr val="tx1">
                    <a:lumMod val="75000"/>
                    <a:lumOff val="25000"/>
                  </a:schemeClr>
                </a:solidFill>
              </a:rPr>
              <a:t>abundance</a:t>
            </a:r>
            <a:r>
              <a:rPr lang="fi-FI" dirty="0">
                <a:solidFill>
                  <a:schemeClr val="tx1">
                    <a:lumMod val="75000"/>
                    <a:lumOff val="25000"/>
                  </a:schemeClr>
                </a:solidFill>
              </a:rPr>
              <a:t> </a:t>
            </a:r>
            <a:r>
              <a:rPr lang="fi-FI" dirty="0" err="1">
                <a:solidFill>
                  <a:schemeClr val="tx1">
                    <a:lumMod val="75000"/>
                    <a:lumOff val="25000"/>
                  </a:schemeClr>
                </a:solidFill>
              </a:rPr>
              <a:t>means</a:t>
            </a:r>
            <a:r>
              <a:rPr lang="fi-FI" dirty="0">
                <a:solidFill>
                  <a:schemeClr val="tx1">
                    <a:lumMod val="75000"/>
                    <a:lumOff val="25000"/>
                  </a:schemeClr>
                </a:solidFill>
              </a:rPr>
              <a:t> </a:t>
            </a:r>
            <a:r>
              <a:rPr lang="fi-FI" dirty="0" err="1">
                <a:solidFill>
                  <a:schemeClr val="tx1">
                    <a:lumMod val="75000"/>
                    <a:lumOff val="25000"/>
                  </a:schemeClr>
                </a:solidFill>
              </a:rPr>
              <a:t>many</a:t>
            </a:r>
            <a:r>
              <a:rPr lang="fi-FI" dirty="0">
                <a:solidFill>
                  <a:schemeClr val="tx1">
                    <a:lumMod val="75000"/>
                    <a:lumOff val="25000"/>
                  </a:schemeClr>
                </a:solidFill>
              </a:rPr>
              <a:t> </a:t>
            </a:r>
            <a:r>
              <a:rPr lang="fi-FI" dirty="0" err="1">
                <a:solidFill>
                  <a:schemeClr val="tx1">
                    <a:lumMod val="75000"/>
                    <a:lumOff val="25000"/>
                  </a:schemeClr>
                </a:solidFill>
              </a:rPr>
              <a:t>large</a:t>
            </a:r>
            <a:r>
              <a:rPr lang="fi-FI" dirty="0">
                <a:solidFill>
                  <a:schemeClr val="tx1">
                    <a:lumMod val="75000"/>
                    <a:lumOff val="25000"/>
                  </a:schemeClr>
                </a:solidFill>
              </a:rPr>
              <a:t> </a:t>
            </a:r>
            <a:r>
              <a:rPr lang="fi-FI" dirty="0" err="1">
                <a:solidFill>
                  <a:schemeClr val="tx1">
                    <a:lumMod val="75000"/>
                    <a:lumOff val="25000"/>
                  </a:schemeClr>
                </a:solidFill>
              </a:rPr>
              <a:t>boulders</a:t>
            </a:r>
            <a:r>
              <a:rPr lang="fi-FI" dirty="0">
                <a:solidFill>
                  <a:schemeClr val="tx1">
                    <a:lumMod val="75000"/>
                    <a:lumOff val="25000"/>
                  </a:schemeClr>
                </a:solidFill>
              </a:rPr>
              <a:t>. </a:t>
            </a:r>
          </a:p>
          <a:p>
            <a:pPr lvl="1"/>
            <a:r>
              <a:rPr lang="fi-FI" dirty="0" err="1">
                <a:solidFill>
                  <a:schemeClr val="tx1">
                    <a:lumMod val="75000"/>
                    <a:lumOff val="25000"/>
                  </a:schemeClr>
                </a:solidFill>
              </a:rPr>
              <a:t>The</a:t>
            </a:r>
            <a:r>
              <a:rPr lang="fi-FI" dirty="0">
                <a:solidFill>
                  <a:schemeClr val="tx1">
                    <a:lumMod val="75000"/>
                    <a:lumOff val="25000"/>
                  </a:schemeClr>
                </a:solidFill>
              </a:rPr>
              <a:t> </a:t>
            </a:r>
            <a:r>
              <a:rPr lang="fi-FI" dirty="0" err="1">
                <a:solidFill>
                  <a:schemeClr val="tx1">
                    <a:lumMod val="75000"/>
                    <a:lumOff val="25000"/>
                  </a:schemeClr>
                </a:solidFill>
              </a:rPr>
              <a:t>ambiguities</a:t>
            </a:r>
            <a:r>
              <a:rPr lang="fi-FI" dirty="0">
                <a:solidFill>
                  <a:schemeClr val="tx1">
                    <a:lumMod val="75000"/>
                    <a:lumOff val="25000"/>
                  </a:schemeClr>
                </a:solidFill>
              </a:rPr>
              <a:t> </a:t>
            </a:r>
            <a:r>
              <a:rPr lang="fi-FI" dirty="0" err="1">
                <a:solidFill>
                  <a:schemeClr val="tx1">
                    <a:lumMod val="75000"/>
                    <a:lumOff val="25000"/>
                  </a:schemeClr>
                </a:solidFill>
              </a:rPr>
              <a:t>are</a:t>
            </a:r>
            <a:r>
              <a:rPr lang="fi-FI" dirty="0">
                <a:solidFill>
                  <a:schemeClr val="tx1">
                    <a:lumMod val="75000"/>
                    <a:lumOff val="25000"/>
                  </a:schemeClr>
                </a:solidFill>
              </a:rPr>
              <a:t> </a:t>
            </a:r>
            <a:r>
              <a:rPr lang="fi-FI" dirty="0" err="1">
                <a:solidFill>
                  <a:schemeClr val="tx1">
                    <a:lumMod val="75000"/>
                    <a:lumOff val="25000"/>
                  </a:schemeClr>
                </a:solidFill>
              </a:rPr>
              <a:t>smaller</a:t>
            </a:r>
            <a:r>
              <a:rPr lang="fi-FI" dirty="0">
                <a:solidFill>
                  <a:schemeClr val="tx1">
                    <a:lumMod val="75000"/>
                    <a:lumOff val="25000"/>
                  </a:schemeClr>
                </a:solidFill>
              </a:rPr>
              <a:t>  for SC and OC </a:t>
            </a:r>
            <a:r>
              <a:rPr lang="fi-FI" dirty="0" err="1">
                <a:solidFill>
                  <a:schemeClr val="tx1">
                    <a:lumMod val="75000"/>
                    <a:lumOff val="25000"/>
                  </a:schemeClr>
                </a:solidFill>
              </a:rPr>
              <a:t>components</a:t>
            </a:r>
            <a:r>
              <a:rPr lang="fi-FI" dirty="0">
                <a:solidFill>
                  <a:schemeClr val="tx1">
                    <a:lumMod val="75000"/>
                    <a:lumOff val="25000"/>
                  </a:schemeClr>
                </a:solidFill>
              </a:rPr>
              <a:t> </a:t>
            </a:r>
            <a:r>
              <a:rPr lang="fi-FI" dirty="0" err="1">
                <a:solidFill>
                  <a:schemeClr val="tx1">
                    <a:lumMod val="75000"/>
                    <a:lumOff val="25000"/>
                  </a:schemeClr>
                </a:solidFill>
              </a:rPr>
              <a:t>individually</a:t>
            </a:r>
            <a:r>
              <a:rPr lang="fi-FI" dirty="0">
                <a:solidFill>
                  <a:schemeClr val="tx1">
                    <a:lumMod val="75000"/>
                    <a:lumOff val="25000"/>
                  </a:schemeClr>
                </a:solidFill>
              </a:rPr>
              <a:t> </a:t>
            </a:r>
            <a:r>
              <a:rPr lang="fi-FI" dirty="0" err="1">
                <a:solidFill>
                  <a:schemeClr val="tx1">
                    <a:lumMod val="75000"/>
                    <a:lumOff val="25000"/>
                  </a:schemeClr>
                </a:solidFill>
              </a:rPr>
              <a:t>due</a:t>
            </a:r>
            <a:r>
              <a:rPr lang="fi-FI" dirty="0">
                <a:solidFill>
                  <a:schemeClr val="tx1">
                    <a:lumMod val="75000"/>
                    <a:lumOff val="25000"/>
                  </a:schemeClr>
                </a:solidFill>
              </a:rPr>
              <a:t> to </a:t>
            </a:r>
            <a:r>
              <a:rPr lang="fi-FI" dirty="0" err="1">
                <a:solidFill>
                  <a:schemeClr val="tx1">
                    <a:lumMod val="75000"/>
                    <a:lumOff val="25000"/>
                  </a:schemeClr>
                </a:solidFill>
              </a:rPr>
              <a:t>the</a:t>
            </a:r>
            <a:r>
              <a:rPr lang="fi-FI" dirty="0">
                <a:solidFill>
                  <a:schemeClr val="tx1">
                    <a:lumMod val="75000"/>
                    <a:lumOff val="25000"/>
                  </a:schemeClr>
                </a:solidFill>
              </a:rPr>
              <a:t> </a:t>
            </a:r>
            <a:r>
              <a:rPr lang="fi-FI" dirty="0" err="1">
                <a:solidFill>
                  <a:schemeClr val="tx1">
                    <a:lumMod val="75000"/>
                    <a:lumOff val="25000"/>
                  </a:schemeClr>
                </a:solidFill>
              </a:rPr>
              <a:t>combined</a:t>
            </a:r>
            <a:r>
              <a:rPr lang="fi-FI" dirty="0">
                <a:solidFill>
                  <a:schemeClr val="tx1">
                    <a:lumMod val="75000"/>
                    <a:lumOff val="25000"/>
                  </a:schemeClr>
                </a:solidFill>
              </a:rPr>
              <a:t> </a:t>
            </a:r>
            <a:r>
              <a:rPr lang="fi-FI" dirty="0" err="1">
                <a:solidFill>
                  <a:schemeClr val="tx1">
                    <a:lumMod val="75000"/>
                    <a:lumOff val="25000"/>
                  </a:schemeClr>
                </a:solidFill>
              </a:rPr>
              <a:t>contribution</a:t>
            </a:r>
            <a:r>
              <a:rPr lang="fi-FI" dirty="0">
                <a:solidFill>
                  <a:schemeClr val="tx1">
                    <a:lumMod val="75000"/>
                    <a:lumOff val="25000"/>
                  </a:schemeClr>
                </a:solidFill>
              </a:rPr>
              <a:t> of </a:t>
            </a:r>
            <a:r>
              <a:rPr lang="fi-FI" dirty="0" err="1">
                <a:solidFill>
                  <a:schemeClr val="tx1">
                    <a:lumMod val="75000"/>
                    <a:lumOff val="25000"/>
                  </a:schemeClr>
                </a:solidFill>
              </a:rPr>
              <a:t>both</a:t>
            </a:r>
            <a:r>
              <a:rPr lang="fi-FI" dirty="0">
                <a:solidFill>
                  <a:schemeClr val="tx1">
                    <a:lumMod val="75000"/>
                    <a:lumOff val="25000"/>
                  </a:schemeClr>
                </a:solidFill>
              </a:rPr>
              <a:t> S</a:t>
            </a:r>
            <a:r>
              <a:rPr lang="fi-FI" baseline="-25000" dirty="0">
                <a:solidFill>
                  <a:schemeClr val="tx1">
                    <a:lumMod val="75000"/>
                    <a:lumOff val="25000"/>
                  </a:schemeClr>
                </a:solidFill>
              </a:rPr>
              <a:t>1</a:t>
            </a:r>
            <a:r>
              <a:rPr lang="fi-FI" dirty="0">
                <a:solidFill>
                  <a:schemeClr val="tx1">
                    <a:lumMod val="75000"/>
                    <a:lumOff val="25000"/>
                  </a:schemeClr>
                </a:solidFill>
              </a:rPr>
              <a:t> and S</a:t>
            </a:r>
            <a:r>
              <a:rPr lang="fi-FI" baseline="-25000" dirty="0">
                <a:solidFill>
                  <a:schemeClr val="tx1">
                    <a:lumMod val="75000"/>
                    <a:lumOff val="25000"/>
                  </a:schemeClr>
                </a:solidFill>
              </a:rPr>
              <a:t>4</a:t>
            </a:r>
            <a:r>
              <a:rPr lang="fi-FI" dirty="0">
                <a:solidFill>
                  <a:schemeClr val="tx1">
                    <a:lumMod val="75000"/>
                    <a:lumOff val="25000"/>
                  </a:schemeClr>
                </a:solidFill>
              </a:rPr>
              <a:t> </a:t>
            </a:r>
            <a:r>
              <a:rPr lang="fi-FI" dirty="0" err="1">
                <a:solidFill>
                  <a:schemeClr val="tx1">
                    <a:lumMod val="75000"/>
                    <a:lumOff val="25000"/>
                  </a:schemeClr>
                </a:solidFill>
              </a:rPr>
              <a:t>components</a:t>
            </a:r>
            <a:r>
              <a:rPr lang="fi-FI" dirty="0">
                <a:solidFill>
                  <a:schemeClr val="tx1">
                    <a:lumMod val="75000"/>
                    <a:lumOff val="25000"/>
                  </a:schemeClr>
                </a:solidFill>
              </a:rPr>
              <a:t>.</a:t>
            </a:r>
            <a:endParaRPr lang="en-GB" dirty="0">
              <a:solidFill>
                <a:schemeClr val="tx1">
                  <a:lumMod val="75000"/>
                  <a:lumOff val="25000"/>
                </a:schemeClr>
              </a:solidFill>
            </a:endParaRPr>
          </a:p>
          <a:p>
            <a:r>
              <a:rPr lang="en-GB" dirty="0" err="1"/>
              <a:t>Modeling</a:t>
            </a:r>
            <a:r>
              <a:rPr lang="en-GB" dirty="0"/>
              <a:t> work in progress: Are single particles sufficient or also multiparticle systems are needed? Role of volume scattering?</a:t>
            </a:r>
            <a:endParaRPr lang="en-GB" dirty="0">
              <a:solidFill>
                <a:schemeClr val="tx1">
                  <a:lumMod val="75000"/>
                  <a:lumOff val="25000"/>
                </a:schemeClr>
              </a:solidFill>
            </a:endParaRPr>
          </a:p>
        </p:txBody>
      </p:sp>
      <p:sp>
        <p:nvSpPr>
          <p:cNvPr id="5" name="Slide Number Placeholder 4">
            <a:extLst>
              <a:ext uri="{FF2B5EF4-FFF2-40B4-BE49-F238E27FC236}">
                <a16:creationId xmlns:a16="http://schemas.microsoft.com/office/drawing/2014/main" id="{2ED1D8B6-010D-1F9F-91E6-D8E0F601577E}"/>
              </a:ext>
            </a:extLst>
          </p:cNvPr>
          <p:cNvSpPr>
            <a:spLocks noGrp="1"/>
          </p:cNvSpPr>
          <p:nvPr>
            <p:ph type="sldNum" sz="quarter" idx="12"/>
          </p:nvPr>
        </p:nvSpPr>
        <p:spPr/>
        <p:txBody>
          <a:bodyPr/>
          <a:lstStyle/>
          <a:p>
            <a:fld id="{FBA1CD13-A9C5-7147-9B58-0F4AA4634F00}" type="slidenum">
              <a:rPr lang="en-FI" smtClean="0"/>
              <a:t>12</a:t>
            </a:fld>
            <a:endParaRPr lang="en-FI"/>
          </a:p>
        </p:txBody>
      </p:sp>
    </p:spTree>
    <p:extLst>
      <p:ext uri="{BB962C8B-B14F-4D97-AF65-F5344CB8AC3E}">
        <p14:creationId xmlns:p14="http://schemas.microsoft.com/office/powerpoint/2010/main" val="34253733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62C36-C00C-4F36-618D-8A1D5CE248D1}"/>
              </a:ext>
            </a:extLst>
          </p:cNvPr>
          <p:cNvSpPr>
            <a:spLocks noGrp="1"/>
          </p:cNvSpPr>
          <p:nvPr>
            <p:ph type="title"/>
          </p:nvPr>
        </p:nvSpPr>
        <p:spPr/>
        <p:txBody>
          <a:bodyPr/>
          <a:lstStyle/>
          <a:p>
            <a:r>
              <a:rPr lang="en-FI" dirty="0">
                <a:solidFill>
                  <a:schemeClr val="accent1"/>
                </a:solidFill>
              </a:rPr>
              <a:t>Context</a:t>
            </a:r>
          </a:p>
        </p:txBody>
      </p:sp>
      <p:sp>
        <p:nvSpPr>
          <p:cNvPr id="3" name="Content Placeholder 2">
            <a:extLst>
              <a:ext uri="{FF2B5EF4-FFF2-40B4-BE49-F238E27FC236}">
                <a16:creationId xmlns:a16="http://schemas.microsoft.com/office/drawing/2014/main" id="{96A8EB59-847F-BA1E-BA2E-6CE28A7603D4}"/>
              </a:ext>
            </a:extLst>
          </p:cNvPr>
          <p:cNvSpPr>
            <a:spLocks noGrp="1"/>
          </p:cNvSpPr>
          <p:nvPr>
            <p:ph idx="1"/>
          </p:nvPr>
        </p:nvSpPr>
        <p:spPr>
          <a:xfrm>
            <a:off x="838200" y="1825625"/>
            <a:ext cx="10720754" cy="4351338"/>
          </a:xfrm>
        </p:spPr>
        <p:txBody>
          <a:bodyPr>
            <a:normAutofit/>
          </a:bodyPr>
          <a:lstStyle/>
          <a:p>
            <a:r>
              <a:rPr lang="en-FI" dirty="0"/>
              <a:t>There is a renewed interest in manned missions to the Moon</a:t>
            </a:r>
          </a:p>
          <a:p>
            <a:r>
              <a:rPr lang="en-FI" dirty="0"/>
              <a:t>Rock abundance on the lunar surface is relevant for landing-site evaluation</a:t>
            </a:r>
          </a:p>
          <a:p>
            <a:r>
              <a:rPr lang="en-FI" dirty="0"/>
              <a:t>Radar circular polarisation ratio has been used for decades to assess decimeter-scale surface roughness for planetary bodies, but only  as a first-order estimate: low values for little roughness, high values for very rough (the definition of roughness has varied).</a:t>
            </a:r>
          </a:p>
          <a:p>
            <a:pPr lvl="1"/>
            <a:r>
              <a:rPr lang="en-FI" dirty="0"/>
              <a:t>The role of the illumination geometry is often omitted</a:t>
            </a:r>
          </a:p>
          <a:p>
            <a:r>
              <a:rPr lang="en-FI" dirty="0"/>
              <a:t>We determine specific polarimetric values as a function of cm-to-m-scale rock abundance (Rivera-Valentin et al. 2026, PSJ, </a:t>
            </a:r>
            <a:r>
              <a:rPr lang="en-FI" i="1" dirty="0"/>
              <a:t>In press</a:t>
            </a:r>
            <a:r>
              <a:rPr lang="en-FI" dirty="0"/>
              <a:t>)</a:t>
            </a:r>
          </a:p>
        </p:txBody>
      </p:sp>
      <p:sp>
        <p:nvSpPr>
          <p:cNvPr id="5" name="Slide Number Placeholder 4">
            <a:extLst>
              <a:ext uri="{FF2B5EF4-FFF2-40B4-BE49-F238E27FC236}">
                <a16:creationId xmlns:a16="http://schemas.microsoft.com/office/drawing/2014/main" id="{47AE7245-E818-A2EF-C381-BCF4677BCBD6}"/>
              </a:ext>
            </a:extLst>
          </p:cNvPr>
          <p:cNvSpPr>
            <a:spLocks noGrp="1"/>
          </p:cNvSpPr>
          <p:nvPr>
            <p:ph type="sldNum" sz="quarter" idx="12"/>
          </p:nvPr>
        </p:nvSpPr>
        <p:spPr/>
        <p:txBody>
          <a:bodyPr/>
          <a:lstStyle/>
          <a:p>
            <a:fld id="{FBA1CD13-A9C5-7147-9B58-0F4AA4634F00}" type="slidenum">
              <a:rPr lang="en-FI" smtClean="0"/>
              <a:t>2</a:t>
            </a:fld>
            <a:endParaRPr lang="en-FI"/>
          </a:p>
        </p:txBody>
      </p:sp>
    </p:spTree>
    <p:extLst>
      <p:ext uri="{BB962C8B-B14F-4D97-AF65-F5344CB8AC3E}">
        <p14:creationId xmlns:p14="http://schemas.microsoft.com/office/powerpoint/2010/main" val="2328911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Arrow Connector 15">
            <a:extLst>
              <a:ext uri="{FF2B5EF4-FFF2-40B4-BE49-F238E27FC236}">
                <a16:creationId xmlns:a16="http://schemas.microsoft.com/office/drawing/2014/main" id="{F70692AA-3328-6B89-2F96-383C6B48D981}"/>
              </a:ext>
            </a:extLst>
          </p:cNvPr>
          <p:cNvCxnSpPr>
            <a:cxnSpLocks/>
          </p:cNvCxnSpPr>
          <p:nvPr/>
        </p:nvCxnSpPr>
        <p:spPr>
          <a:xfrm flipH="1" flipV="1">
            <a:off x="9223735" y="881220"/>
            <a:ext cx="2703063" cy="390042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pic>
        <p:nvPicPr>
          <p:cNvPr id="7" name="Picture 6">
            <a:extLst>
              <a:ext uri="{FF2B5EF4-FFF2-40B4-BE49-F238E27FC236}">
                <a16:creationId xmlns:a16="http://schemas.microsoft.com/office/drawing/2014/main" id="{8BEDE43E-B8D3-60A1-86CD-768C7274ABC9}"/>
              </a:ext>
            </a:extLst>
          </p:cNvPr>
          <p:cNvPicPr>
            <a:picLocks noChangeAspect="1"/>
          </p:cNvPicPr>
          <p:nvPr/>
        </p:nvPicPr>
        <p:blipFill>
          <a:blip r:embed="rId2"/>
          <a:stretch>
            <a:fillRect/>
          </a:stretch>
        </p:blipFill>
        <p:spPr>
          <a:xfrm rot="3499474">
            <a:off x="5068639" y="3051784"/>
            <a:ext cx="8250365" cy="754429"/>
          </a:xfrm>
          <a:prstGeom prst="rect">
            <a:avLst/>
          </a:prstGeom>
        </p:spPr>
      </p:pic>
      <p:sp>
        <p:nvSpPr>
          <p:cNvPr id="2" name="Title 1">
            <a:extLst>
              <a:ext uri="{FF2B5EF4-FFF2-40B4-BE49-F238E27FC236}">
                <a16:creationId xmlns:a16="http://schemas.microsoft.com/office/drawing/2014/main" id="{BB1479E9-A5B0-C798-713A-2759B38AA493}"/>
              </a:ext>
            </a:extLst>
          </p:cNvPr>
          <p:cNvSpPr>
            <a:spLocks noGrp="1"/>
          </p:cNvSpPr>
          <p:nvPr>
            <p:ph type="title"/>
          </p:nvPr>
        </p:nvSpPr>
        <p:spPr/>
        <p:txBody>
          <a:bodyPr/>
          <a:lstStyle/>
          <a:p>
            <a:r>
              <a:rPr lang="en-FI" dirty="0">
                <a:solidFill>
                  <a:schemeClr val="accent1"/>
                </a:solidFill>
              </a:rPr>
              <a:t>Mini-RF and Diviner</a:t>
            </a:r>
          </a:p>
        </p:txBody>
      </p:sp>
      <p:sp>
        <p:nvSpPr>
          <p:cNvPr id="3" name="Content Placeholder 2">
            <a:extLst>
              <a:ext uri="{FF2B5EF4-FFF2-40B4-BE49-F238E27FC236}">
                <a16:creationId xmlns:a16="http://schemas.microsoft.com/office/drawing/2014/main" id="{D7DEE61C-6DC1-C523-00CD-433AC62ECB52}"/>
              </a:ext>
            </a:extLst>
          </p:cNvPr>
          <p:cNvSpPr>
            <a:spLocks noGrp="1"/>
          </p:cNvSpPr>
          <p:nvPr>
            <p:ph idx="1"/>
          </p:nvPr>
        </p:nvSpPr>
        <p:spPr>
          <a:xfrm>
            <a:off x="838200" y="1825625"/>
            <a:ext cx="7672488" cy="4718348"/>
          </a:xfrm>
        </p:spPr>
        <p:txBody>
          <a:bodyPr>
            <a:normAutofit fontScale="70000" lnSpcReduction="20000"/>
          </a:bodyPr>
          <a:lstStyle/>
          <a:p>
            <a:pPr>
              <a:lnSpc>
                <a:spcPct val="120000"/>
              </a:lnSpc>
            </a:pPr>
            <a:r>
              <a:rPr lang="en-FI" dirty="0"/>
              <a:t>The Lunar Reconnaissance Orbiter (LRO) can determine </a:t>
            </a:r>
            <a:br>
              <a:rPr lang="en-FI" dirty="0"/>
            </a:br>
            <a:r>
              <a:rPr lang="en-FI" dirty="0"/>
              <a:t>both the radar backscatter and the rock abundance</a:t>
            </a:r>
          </a:p>
          <a:p>
            <a:pPr lvl="1">
              <a:lnSpc>
                <a:spcPct val="120000"/>
              </a:lnSpc>
            </a:pPr>
            <a:r>
              <a:rPr lang="en-FI" sz="2600" b="1" dirty="0"/>
              <a:t>The Mini-Radio Frequency instrument </a:t>
            </a:r>
            <a:r>
              <a:rPr lang="en-FI" sz="2600" dirty="0"/>
              <a:t>is a polarimetric synthetic-aperture radar</a:t>
            </a:r>
          </a:p>
          <a:p>
            <a:pPr lvl="1">
              <a:lnSpc>
                <a:spcPct val="120000"/>
              </a:lnSpc>
            </a:pPr>
            <a:r>
              <a:rPr lang="en-FI" sz="2600" b="1" dirty="0"/>
              <a:t>The Diviner Lunar Radiometer Experiment </a:t>
            </a:r>
            <a:r>
              <a:rPr lang="en-FI" sz="2600" dirty="0"/>
              <a:t>infers meter-scale rock abundance from thermal measurements (large boulders retain heat longer than fine-grained regolith)</a:t>
            </a:r>
          </a:p>
          <a:p>
            <a:pPr>
              <a:lnSpc>
                <a:spcPct val="120000"/>
              </a:lnSpc>
            </a:pPr>
            <a:r>
              <a:rPr lang="en-FI" dirty="0"/>
              <a:t>Mini-RF transmitted S-band (12.6 cm) radar signal in full circular polarization at a 50° incidence angle with respect to the mean normal of the observed area, and received the signal echo power in two orthogonal linear polarizations (“H” for horizontal and “V” for vertical), including the phase difference betwe</a:t>
            </a:r>
            <a:r>
              <a:rPr lang="en-GB" dirty="0"/>
              <a:t>e</a:t>
            </a:r>
            <a:r>
              <a:rPr lang="en-FI" dirty="0"/>
              <a:t>n them. </a:t>
            </a:r>
          </a:p>
          <a:p>
            <a:pPr lvl="1">
              <a:lnSpc>
                <a:spcPct val="120000"/>
              </a:lnSpc>
            </a:pPr>
            <a:r>
              <a:rPr lang="en-FI" sz="2900" dirty="0"/>
              <a:t>The information is used to derive the four Stokes elements that describe the full polarimetric state of the received echo. </a:t>
            </a:r>
          </a:p>
        </p:txBody>
      </p:sp>
      <p:sp>
        <p:nvSpPr>
          <p:cNvPr id="8" name="Oval 7">
            <a:extLst>
              <a:ext uri="{FF2B5EF4-FFF2-40B4-BE49-F238E27FC236}">
                <a16:creationId xmlns:a16="http://schemas.microsoft.com/office/drawing/2014/main" id="{3F36D892-B544-B184-4D84-91F785B8CD2F}"/>
              </a:ext>
            </a:extLst>
          </p:cNvPr>
          <p:cNvSpPr/>
          <p:nvPr/>
        </p:nvSpPr>
        <p:spPr>
          <a:xfrm>
            <a:off x="9392782" y="3972174"/>
            <a:ext cx="280989" cy="280989"/>
          </a:xfrm>
          <a:prstGeom prst="ellips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I"/>
          </a:p>
        </p:txBody>
      </p:sp>
      <p:cxnSp>
        <p:nvCxnSpPr>
          <p:cNvPr id="10" name="Straight Connector 9">
            <a:extLst>
              <a:ext uri="{FF2B5EF4-FFF2-40B4-BE49-F238E27FC236}">
                <a16:creationId xmlns:a16="http://schemas.microsoft.com/office/drawing/2014/main" id="{CB789C5B-D344-AB1F-5BC8-C769B8344CB9}"/>
              </a:ext>
            </a:extLst>
          </p:cNvPr>
          <p:cNvCxnSpPr>
            <a:cxnSpLocks/>
            <a:stCxn id="8" idx="1"/>
          </p:cNvCxnSpPr>
          <p:nvPr/>
        </p:nvCxnSpPr>
        <p:spPr>
          <a:xfrm flipV="1">
            <a:off x="9433932" y="3267307"/>
            <a:ext cx="1103970" cy="7460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A8E6A59E-A50D-E8B0-16F6-E65312EAEC83}"/>
              </a:ext>
            </a:extLst>
          </p:cNvPr>
          <p:cNvCxnSpPr>
            <a:cxnSpLocks/>
            <a:stCxn id="8" idx="5"/>
          </p:cNvCxnSpPr>
          <p:nvPr/>
        </p:nvCxnSpPr>
        <p:spPr>
          <a:xfrm flipV="1">
            <a:off x="9632621" y="3267307"/>
            <a:ext cx="905281" cy="94470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pic>
        <p:nvPicPr>
          <p:cNvPr id="5" name="Picture 4" descr="A satellite in space with a satellite antenna&#10;&#10;AI-generated content may be incorrect.">
            <a:extLst>
              <a:ext uri="{FF2B5EF4-FFF2-40B4-BE49-F238E27FC236}">
                <a16:creationId xmlns:a16="http://schemas.microsoft.com/office/drawing/2014/main" id="{2D6FF7E2-B37C-E78E-75C5-899BE62F9B04}"/>
              </a:ext>
            </a:extLst>
          </p:cNvPr>
          <p:cNvPicPr>
            <a:picLocks noChangeAspect="1"/>
          </p:cNvPicPr>
          <p:nvPr/>
        </p:nvPicPr>
        <p:blipFill>
          <a:blip r:embed="rId3"/>
          <a:stretch>
            <a:fillRect/>
          </a:stretch>
        </p:blipFill>
        <p:spPr>
          <a:xfrm>
            <a:off x="8477141" y="889794"/>
            <a:ext cx="3505200" cy="3111500"/>
          </a:xfrm>
          <a:prstGeom prst="rect">
            <a:avLst/>
          </a:prstGeom>
        </p:spPr>
      </p:pic>
      <p:cxnSp>
        <p:nvCxnSpPr>
          <p:cNvPr id="19" name="Straight Arrow Connector 18">
            <a:extLst>
              <a:ext uri="{FF2B5EF4-FFF2-40B4-BE49-F238E27FC236}">
                <a16:creationId xmlns:a16="http://schemas.microsoft.com/office/drawing/2014/main" id="{CC6D01FB-BE05-3BAA-C070-A364A09A9A17}"/>
              </a:ext>
            </a:extLst>
          </p:cNvPr>
          <p:cNvCxnSpPr/>
          <p:nvPr/>
        </p:nvCxnSpPr>
        <p:spPr>
          <a:xfrm flipH="1">
            <a:off x="9516153" y="3654931"/>
            <a:ext cx="554493" cy="474860"/>
          </a:xfrm>
          <a:prstGeom prst="straightConnector1">
            <a:avLst/>
          </a:prstGeom>
          <a:ln>
            <a:solidFill>
              <a:srgbClr val="C0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6" name="Slide Number Placeholder 5">
            <a:extLst>
              <a:ext uri="{FF2B5EF4-FFF2-40B4-BE49-F238E27FC236}">
                <a16:creationId xmlns:a16="http://schemas.microsoft.com/office/drawing/2014/main" id="{AF700C0A-C0C5-72E0-7B06-1B855754807A}"/>
              </a:ext>
            </a:extLst>
          </p:cNvPr>
          <p:cNvSpPr>
            <a:spLocks noGrp="1"/>
          </p:cNvSpPr>
          <p:nvPr>
            <p:ph type="sldNum" sz="quarter" idx="12"/>
          </p:nvPr>
        </p:nvSpPr>
        <p:spPr/>
        <p:txBody>
          <a:bodyPr/>
          <a:lstStyle/>
          <a:p>
            <a:fld id="{FBA1CD13-A9C5-7147-9B58-0F4AA4634F00}" type="slidenum">
              <a:rPr lang="en-FI" smtClean="0"/>
              <a:t>3</a:t>
            </a:fld>
            <a:endParaRPr lang="en-FI"/>
          </a:p>
        </p:txBody>
      </p:sp>
    </p:spTree>
    <p:extLst>
      <p:ext uri="{BB962C8B-B14F-4D97-AF65-F5344CB8AC3E}">
        <p14:creationId xmlns:p14="http://schemas.microsoft.com/office/powerpoint/2010/main" val="36827329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CBAB2-4150-03E5-8FAF-C5ADF912AE21}"/>
              </a:ext>
            </a:extLst>
          </p:cNvPr>
          <p:cNvSpPr>
            <a:spLocks noGrp="1"/>
          </p:cNvSpPr>
          <p:nvPr>
            <p:ph type="title"/>
          </p:nvPr>
        </p:nvSpPr>
        <p:spPr>
          <a:xfrm>
            <a:off x="838200" y="341680"/>
            <a:ext cx="10515600" cy="847830"/>
          </a:xfrm>
        </p:spPr>
        <p:txBody>
          <a:bodyPr/>
          <a:lstStyle/>
          <a:p>
            <a:r>
              <a:rPr lang="en-FI" dirty="0">
                <a:solidFill>
                  <a:schemeClr val="accent1"/>
                </a:solidFill>
              </a:rPr>
              <a:t>Stokes elements for Giordano Bruno crater</a:t>
            </a:r>
            <a:endParaRPr lang="en-FI" baseline="-25000" dirty="0">
              <a:solidFill>
                <a:schemeClr val="accent1"/>
              </a:solidFill>
            </a:endParaRPr>
          </a:p>
        </p:txBody>
      </p:sp>
      <p:pic>
        <p:nvPicPr>
          <p:cNvPr id="5" name="Content Placeholder 4" descr="A group of images of a person's body&#10;&#10;AI-generated content may be incorrect.">
            <a:extLst>
              <a:ext uri="{FF2B5EF4-FFF2-40B4-BE49-F238E27FC236}">
                <a16:creationId xmlns:a16="http://schemas.microsoft.com/office/drawing/2014/main" id="{6F2DA449-784D-0FE2-75C8-8D73D6DAEB61}"/>
              </a:ext>
            </a:extLst>
          </p:cNvPr>
          <p:cNvPicPr>
            <a:picLocks noGrp="1" noChangeAspect="1"/>
          </p:cNvPicPr>
          <p:nvPr>
            <p:ph idx="1"/>
          </p:nvPr>
        </p:nvPicPr>
        <p:blipFill>
          <a:blip r:embed="rId2"/>
          <a:stretch>
            <a:fillRect/>
          </a:stretch>
        </p:blipFill>
        <p:spPr>
          <a:xfrm>
            <a:off x="621585" y="1443788"/>
            <a:ext cx="10170741" cy="4827307"/>
          </a:xfrm>
        </p:spPr>
      </p:pic>
      <p:sp>
        <p:nvSpPr>
          <p:cNvPr id="6" name="TextBox 5">
            <a:extLst>
              <a:ext uri="{FF2B5EF4-FFF2-40B4-BE49-F238E27FC236}">
                <a16:creationId xmlns:a16="http://schemas.microsoft.com/office/drawing/2014/main" id="{53EA415E-7351-592D-2C2D-13D5EF2A5222}"/>
              </a:ext>
            </a:extLst>
          </p:cNvPr>
          <p:cNvSpPr txBox="1"/>
          <p:nvPr/>
        </p:nvSpPr>
        <p:spPr>
          <a:xfrm>
            <a:off x="960497" y="6169709"/>
            <a:ext cx="9492916" cy="646331"/>
          </a:xfrm>
          <a:prstGeom prst="rect">
            <a:avLst/>
          </a:prstGeom>
          <a:noFill/>
        </p:spPr>
        <p:txBody>
          <a:bodyPr wrap="square" rtlCol="0">
            <a:spAutoFit/>
          </a:bodyPr>
          <a:lstStyle/>
          <a:p>
            <a:r>
              <a:rPr lang="en-FI" dirty="0">
                <a:solidFill>
                  <a:schemeClr val="accent2"/>
                </a:solidFill>
              </a:rPr>
              <a:t>Note: The illuminating signal is circularly polarized, so the echo is also dominated by circularly polarized signal (different from optical measurements illuminated by unpolarized sunlight!)</a:t>
            </a:r>
          </a:p>
        </p:txBody>
      </p:sp>
      <p:sp>
        <p:nvSpPr>
          <p:cNvPr id="4" name="Slide Number Placeholder 3">
            <a:extLst>
              <a:ext uri="{FF2B5EF4-FFF2-40B4-BE49-F238E27FC236}">
                <a16:creationId xmlns:a16="http://schemas.microsoft.com/office/drawing/2014/main" id="{295D8407-649A-45E3-C359-A2B12A6361E2}"/>
              </a:ext>
            </a:extLst>
          </p:cNvPr>
          <p:cNvSpPr>
            <a:spLocks noGrp="1"/>
          </p:cNvSpPr>
          <p:nvPr>
            <p:ph type="sldNum" sz="quarter" idx="12"/>
          </p:nvPr>
        </p:nvSpPr>
        <p:spPr/>
        <p:txBody>
          <a:bodyPr/>
          <a:lstStyle/>
          <a:p>
            <a:fld id="{FBA1CD13-A9C5-7147-9B58-0F4AA4634F00}" type="slidenum">
              <a:rPr lang="en-FI" smtClean="0"/>
              <a:t>4</a:t>
            </a:fld>
            <a:endParaRPr lang="en-FI"/>
          </a:p>
        </p:txBody>
      </p:sp>
    </p:spTree>
    <p:extLst>
      <p:ext uri="{BB962C8B-B14F-4D97-AF65-F5344CB8AC3E}">
        <p14:creationId xmlns:p14="http://schemas.microsoft.com/office/powerpoint/2010/main" val="1912700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B2704-2606-5075-14AA-95AB2181F78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97DE378-38C1-66B6-87BE-9A059AFF9C28}"/>
              </a:ext>
            </a:extLst>
          </p:cNvPr>
          <p:cNvSpPr>
            <a:spLocks noGrp="1"/>
          </p:cNvSpPr>
          <p:nvPr>
            <p:ph type="title"/>
          </p:nvPr>
        </p:nvSpPr>
        <p:spPr>
          <a:xfrm>
            <a:off x="838200" y="376848"/>
            <a:ext cx="10515600" cy="788839"/>
          </a:xfrm>
        </p:spPr>
        <p:txBody>
          <a:bodyPr/>
          <a:lstStyle/>
          <a:p>
            <a:r>
              <a:rPr lang="en-FI" dirty="0">
                <a:solidFill>
                  <a:schemeClr val="accent1"/>
                </a:solidFill>
              </a:rPr>
              <a:t>Stokes elements for Giordano Bruno crater</a:t>
            </a:r>
            <a:endParaRPr lang="en-FI" baseline="-25000" dirty="0">
              <a:solidFill>
                <a:schemeClr val="accent1"/>
              </a:solidFill>
            </a:endParaRPr>
          </a:p>
        </p:txBody>
      </p:sp>
      <p:pic>
        <p:nvPicPr>
          <p:cNvPr id="5" name="Content Placeholder 4" descr="A group of images of a person's body&#10;&#10;AI-generated content may be incorrect.">
            <a:extLst>
              <a:ext uri="{FF2B5EF4-FFF2-40B4-BE49-F238E27FC236}">
                <a16:creationId xmlns:a16="http://schemas.microsoft.com/office/drawing/2014/main" id="{8202B9B0-9B33-A817-A7D8-7B7A5DC025D1}"/>
              </a:ext>
            </a:extLst>
          </p:cNvPr>
          <p:cNvPicPr>
            <a:picLocks noGrp="1" noChangeAspect="1"/>
          </p:cNvPicPr>
          <p:nvPr>
            <p:ph idx="1"/>
          </p:nvPr>
        </p:nvPicPr>
        <p:blipFill>
          <a:blip r:embed="rId2"/>
          <a:srcRect r="34187"/>
          <a:stretch>
            <a:fillRect/>
          </a:stretch>
        </p:blipFill>
        <p:spPr>
          <a:xfrm>
            <a:off x="621585" y="1443788"/>
            <a:ext cx="6693615" cy="4827307"/>
          </a:xfrm>
        </p:spPr>
      </p:pic>
      <p:sp>
        <p:nvSpPr>
          <p:cNvPr id="3" name="Oval 2">
            <a:extLst>
              <a:ext uri="{FF2B5EF4-FFF2-40B4-BE49-F238E27FC236}">
                <a16:creationId xmlns:a16="http://schemas.microsoft.com/office/drawing/2014/main" id="{2AF60019-002B-7115-BF66-1E36A118D72E}"/>
              </a:ext>
            </a:extLst>
          </p:cNvPr>
          <p:cNvSpPr/>
          <p:nvPr/>
        </p:nvSpPr>
        <p:spPr>
          <a:xfrm>
            <a:off x="4916774" y="2203554"/>
            <a:ext cx="974360" cy="764498"/>
          </a:xfrm>
          <a:custGeom>
            <a:avLst/>
            <a:gdLst>
              <a:gd name="csX0" fmla="*/ 0 w 974360"/>
              <a:gd name="csY0" fmla="*/ 382249 h 764498"/>
              <a:gd name="csX1" fmla="*/ 487180 w 974360"/>
              <a:gd name="csY1" fmla="*/ 0 h 764498"/>
              <a:gd name="csX2" fmla="*/ 974360 w 974360"/>
              <a:gd name="csY2" fmla="*/ 382249 h 764498"/>
              <a:gd name="csX3" fmla="*/ 487180 w 974360"/>
              <a:gd name="csY3" fmla="*/ 764498 h 764498"/>
              <a:gd name="csX4" fmla="*/ 0 w 974360"/>
              <a:gd name="csY4" fmla="*/ 382249 h 764498"/>
            </a:gdLst>
            <a:ahLst/>
            <a:cxnLst>
              <a:cxn ang="0">
                <a:pos x="csX0" y="csY0"/>
              </a:cxn>
              <a:cxn ang="0">
                <a:pos x="csX1" y="csY1"/>
              </a:cxn>
              <a:cxn ang="0">
                <a:pos x="csX2" y="csY2"/>
              </a:cxn>
              <a:cxn ang="0">
                <a:pos x="csX3" y="csY3"/>
              </a:cxn>
              <a:cxn ang="0">
                <a:pos x="csX4" y="csY4"/>
              </a:cxn>
            </a:cxnLst>
            <a:rect l="l" t="t" r="r" b="b"/>
            <a:pathLst>
              <a:path w="974360" h="764498" extrusionOk="0">
                <a:moveTo>
                  <a:pt x="0" y="382249"/>
                </a:moveTo>
                <a:cubicBezTo>
                  <a:pt x="-35433" y="149283"/>
                  <a:pt x="188391" y="11157"/>
                  <a:pt x="487180" y="0"/>
                </a:cubicBezTo>
                <a:cubicBezTo>
                  <a:pt x="767401" y="2349"/>
                  <a:pt x="957076" y="171689"/>
                  <a:pt x="974360" y="382249"/>
                </a:cubicBezTo>
                <a:cubicBezTo>
                  <a:pt x="956669" y="610635"/>
                  <a:pt x="751066" y="793107"/>
                  <a:pt x="487180" y="764498"/>
                </a:cubicBezTo>
                <a:cubicBezTo>
                  <a:pt x="189519" y="748851"/>
                  <a:pt x="11590" y="598897"/>
                  <a:pt x="0" y="382249"/>
                </a:cubicBezTo>
                <a:close/>
              </a:path>
            </a:pathLst>
          </a:custGeom>
          <a:noFill/>
          <a:ln>
            <a:solidFill>
              <a:schemeClr val="accent2"/>
            </a:solidFill>
            <a:extLst>
              <a:ext uri="{C807C97D-BFC1-408E-A445-0C87EB9F89A2}">
                <ask:lineSketchStyleProps xmlns:ask="http://schemas.microsoft.com/office/drawing/2018/sketchyshapes" sd="1219033472">
                  <a:prstGeom prst="ellipse">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I">
              <a:solidFill>
                <a:schemeClr val="accent2"/>
              </a:solidFill>
            </a:endParaRPr>
          </a:p>
        </p:txBody>
      </p:sp>
      <p:sp>
        <p:nvSpPr>
          <p:cNvPr id="4" name="TextBox 3">
            <a:extLst>
              <a:ext uri="{FF2B5EF4-FFF2-40B4-BE49-F238E27FC236}">
                <a16:creationId xmlns:a16="http://schemas.microsoft.com/office/drawing/2014/main" id="{EE22595A-3E96-2E8E-9A8E-3DB7849A0D88}"/>
              </a:ext>
            </a:extLst>
          </p:cNvPr>
          <p:cNvSpPr txBox="1"/>
          <p:nvPr/>
        </p:nvSpPr>
        <p:spPr>
          <a:xfrm>
            <a:off x="7681717" y="1599559"/>
            <a:ext cx="4152276" cy="4832092"/>
          </a:xfrm>
          <a:prstGeom prst="rect">
            <a:avLst/>
          </a:prstGeom>
          <a:noFill/>
        </p:spPr>
        <p:txBody>
          <a:bodyPr wrap="square" rtlCol="0">
            <a:spAutoFit/>
          </a:bodyPr>
          <a:lstStyle/>
          <a:p>
            <a:r>
              <a:rPr lang="en-FI" sz="2200" dirty="0">
                <a:solidFill>
                  <a:schemeClr val="accent2"/>
                </a:solidFill>
              </a:rPr>
              <a:t>There are striking bands visible in the S</a:t>
            </a:r>
            <a:r>
              <a:rPr lang="en-FI" sz="2200" baseline="-25000" dirty="0">
                <a:solidFill>
                  <a:schemeClr val="accent2"/>
                </a:solidFill>
              </a:rPr>
              <a:t>2</a:t>
            </a:r>
            <a:r>
              <a:rPr lang="en-FI" sz="2200" dirty="0">
                <a:solidFill>
                  <a:schemeClr val="accent2"/>
                </a:solidFill>
              </a:rPr>
              <a:t>/S</a:t>
            </a:r>
            <a:r>
              <a:rPr lang="en-FI" sz="2200" baseline="-25000" dirty="0">
                <a:solidFill>
                  <a:schemeClr val="accent2"/>
                </a:solidFill>
              </a:rPr>
              <a:t>1</a:t>
            </a:r>
            <a:r>
              <a:rPr lang="en-FI" sz="2200" dirty="0">
                <a:solidFill>
                  <a:schemeClr val="accent2"/>
                </a:solidFill>
              </a:rPr>
              <a:t> data near bright craters. They are at least partially caused by a glitch in the signal compression algorithm.</a:t>
            </a:r>
          </a:p>
          <a:p>
            <a:endParaRPr lang="en-FI" sz="2200" dirty="0">
              <a:solidFill>
                <a:schemeClr val="accent2"/>
              </a:solidFill>
            </a:endParaRPr>
          </a:p>
          <a:p>
            <a:r>
              <a:rPr lang="en-FI" sz="2200" dirty="0">
                <a:solidFill>
                  <a:schemeClr val="accent2"/>
                </a:solidFill>
              </a:rPr>
              <a:t>The technical team is looking into instances where it can be corrected.  Some instances will have a saturation-like effect where data were lost and cannot be corrected. For now, the bands should be excluded from any polarimetric analysis.</a:t>
            </a:r>
          </a:p>
        </p:txBody>
      </p:sp>
      <p:sp>
        <p:nvSpPr>
          <p:cNvPr id="8" name="Slide Number Placeholder 7">
            <a:extLst>
              <a:ext uri="{FF2B5EF4-FFF2-40B4-BE49-F238E27FC236}">
                <a16:creationId xmlns:a16="http://schemas.microsoft.com/office/drawing/2014/main" id="{9B13B937-7985-5DF3-2EAD-B36D41D92ADA}"/>
              </a:ext>
            </a:extLst>
          </p:cNvPr>
          <p:cNvSpPr>
            <a:spLocks noGrp="1"/>
          </p:cNvSpPr>
          <p:nvPr>
            <p:ph type="sldNum" sz="quarter" idx="12"/>
          </p:nvPr>
        </p:nvSpPr>
        <p:spPr/>
        <p:txBody>
          <a:bodyPr/>
          <a:lstStyle/>
          <a:p>
            <a:fld id="{FBA1CD13-A9C5-7147-9B58-0F4AA4634F00}" type="slidenum">
              <a:rPr lang="en-FI" smtClean="0"/>
              <a:t>5</a:t>
            </a:fld>
            <a:endParaRPr lang="en-FI"/>
          </a:p>
        </p:txBody>
      </p:sp>
    </p:spTree>
    <p:extLst>
      <p:ext uri="{BB962C8B-B14F-4D97-AF65-F5344CB8AC3E}">
        <p14:creationId xmlns:p14="http://schemas.microsoft.com/office/powerpoint/2010/main" val="15721175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F6938-EA00-081B-3108-3852E6873EE0}"/>
              </a:ext>
            </a:extLst>
          </p:cNvPr>
          <p:cNvSpPr>
            <a:spLocks noGrp="1"/>
          </p:cNvSpPr>
          <p:nvPr>
            <p:ph type="title"/>
          </p:nvPr>
        </p:nvSpPr>
        <p:spPr/>
        <p:txBody>
          <a:bodyPr>
            <a:normAutofit/>
          </a:bodyPr>
          <a:lstStyle/>
          <a:p>
            <a:r>
              <a:rPr lang="en-FI" sz="3800" dirty="0">
                <a:solidFill>
                  <a:schemeClr val="accent1"/>
                </a:solidFill>
              </a:rPr>
              <a:t>Stokes elements as a function of rock abundance</a:t>
            </a:r>
          </a:p>
        </p:txBody>
      </p:sp>
      <p:pic>
        <p:nvPicPr>
          <p:cNvPr id="5" name="Content Placeholder 4" descr="A graph of different angles and angles&#10;&#10;AI-generated content may be incorrect.">
            <a:extLst>
              <a:ext uri="{FF2B5EF4-FFF2-40B4-BE49-F238E27FC236}">
                <a16:creationId xmlns:a16="http://schemas.microsoft.com/office/drawing/2014/main" id="{5AE44284-1E0C-6317-4047-68E98F3E6E0E}"/>
              </a:ext>
            </a:extLst>
          </p:cNvPr>
          <p:cNvPicPr>
            <a:picLocks noGrp="1" noChangeAspect="1"/>
          </p:cNvPicPr>
          <p:nvPr>
            <p:ph idx="1"/>
          </p:nvPr>
        </p:nvPicPr>
        <p:blipFill>
          <a:blip r:embed="rId2"/>
          <a:stretch>
            <a:fillRect/>
          </a:stretch>
        </p:blipFill>
        <p:spPr>
          <a:xfrm>
            <a:off x="838200" y="1864895"/>
            <a:ext cx="4976410" cy="3626268"/>
          </a:xfrm>
        </p:spPr>
      </p:pic>
      <p:pic>
        <p:nvPicPr>
          <p:cNvPr id="7" name="Picture 6" descr="A graph of different colors&#10;&#10;AI-generated content may be incorrect.">
            <a:extLst>
              <a:ext uri="{FF2B5EF4-FFF2-40B4-BE49-F238E27FC236}">
                <a16:creationId xmlns:a16="http://schemas.microsoft.com/office/drawing/2014/main" id="{F1F7B3F5-1489-99C7-E030-20EC58881A7A}"/>
              </a:ext>
            </a:extLst>
          </p:cNvPr>
          <p:cNvPicPr>
            <a:picLocks noChangeAspect="1"/>
          </p:cNvPicPr>
          <p:nvPr/>
        </p:nvPicPr>
        <p:blipFill>
          <a:blip r:embed="rId3"/>
          <a:stretch>
            <a:fillRect/>
          </a:stretch>
        </p:blipFill>
        <p:spPr>
          <a:xfrm>
            <a:off x="6437129" y="1864895"/>
            <a:ext cx="4916671" cy="3626268"/>
          </a:xfrm>
          <a:prstGeom prst="rect">
            <a:avLst/>
          </a:prstGeom>
        </p:spPr>
      </p:pic>
      <p:sp>
        <p:nvSpPr>
          <p:cNvPr id="8" name="TextBox 7">
            <a:extLst>
              <a:ext uri="{FF2B5EF4-FFF2-40B4-BE49-F238E27FC236}">
                <a16:creationId xmlns:a16="http://schemas.microsoft.com/office/drawing/2014/main" id="{465FC877-9D87-AF47-F75E-3CFC476E253F}"/>
              </a:ext>
            </a:extLst>
          </p:cNvPr>
          <p:cNvSpPr txBox="1"/>
          <p:nvPr/>
        </p:nvSpPr>
        <p:spPr>
          <a:xfrm rot="16200000">
            <a:off x="109115" y="3167305"/>
            <a:ext cx="1602554" cy="369332"/>
          </a:xfrm>
          <a:prstGeom prst="rect">
            <a:avLst/>
          </a:prstGeom>
          <a:solidFill>
            <a:schemeClr val="bg1"/>
          </a:solidFill>
        </p:spPr>
        <p:txBody>
          <a:bodyPr wrap="square" rtlCol="0">
            <a:spAutoFit/>
          </a:bodyPr>
          <a:lstStyle/>
          <a:p>
            <a:r>
              <a:rPr lang="en-FI" b="1" dirty="0"/>
              <a:t>Median S</a:t>
            </a:r>
            <a:r>
              <a:rPr lang="en-FI" b="1" baseline="-25000" dirty="0"/>
              <a:t>2</a:t>
            </a:r>
            <a:r>
              <a:rPr lang="en-FI" b="1" dirty="0"/>
              <a:t>/S</a:t>
            </a:r>
            <a:r>
              <a:rPr lang="en-FI" b="1" baseline="-25000" dirty="0"/>
              <a:t>1</a:t>
            </a:r>
          </a:p>
        </p:txBody>
      </p:sp>
      <p:sp>
        <p:nvSpPr>
          <p:cNvPr id="9" name="TextBox 8">
            <a:extLst>
              <a:ext uri="{FF2B5EF4-FFF2-40B4-BE49-F238E27FC236}">
                <a16:creationId xmlns:a16="http://schemas.microsoft.com/office/drawing/2014/main" id="{96F4D190-F5A8-E923-F8CB-0BCDF8759EB7}"/>
              </a:ext>
            </a:extLst>
          </p:cNvPr>
          <p:cNvSpPr txBox="1"/>
          <p:nvPr/>
        </p:nvSpPr>
        <p:spPr>
          <a:xfrm rot="16200000">
            <a:off x="5635852" y="3167305"/>
            <a:ext cx="1602554" cy="369332"/>
          </a:xfrm>
          <a:prstGeom prst="rect">
            <a:avLst/>
          </a:prstGeom>
          <a:solidFill>
            <a:schemeClr val="bg1"/>
          </a:solidFill>
        </p:spPr>
        <p:txBody>
          <a:bodyPr wrap="square" rtlCol="0">
            <a:spAutoFit/>
          </a:bodyPr>
          <a:lstStyle/>
          <a:p>
            <a:r>
              <a:rPr lang="en-FI" b="1" dirty="0"/>
              <a:t>Median S</a:t>
            </a:r>
            <a:r>
              <a:rPr lang="en-FI" b="1" baseline="-25000" dirty="0"/>
              <a:t>4</a:t>
            </a:r>
            <a:r>
              <a:rPr lang="en-FI" b="1" dirty="0"/>
              <a:t>/S</a:t>
            </a:r>
            <a:r>
              <a:rPr lang="en-FI" b="1" baseline="-25000" dirty="0"/>
              <a:t>1</a:t>
            </a:r>
          </a:p>
        </p:txBody>
      </p:sp>
      <p:sp>
        <p:nvSpPr>
          <p:cNvPr id="10" name="TextBox 9">
            <a:extLst>
              <a:ext uri="{FF2B5EF4-FFF2-40B4-BE49-F238E27FC236}">
                <a16:creationId xmlns:a16="http://schemas.microsoft.com/office/drawing/2014/main" id="{9217BE65-6A3C-B91F-1B2C-2487C82406F8}"/>
              </a:ext>
            </a:extLst>
          </p:cNvPr>
          <p:cNvSpPr txBox="1"/>
          <p:nvPr/>
        </p:nvSpPr>
        <p:spPr>
          <a:xfrm>
            <a:off x="1419727" y="5715000"/>
            <a:ext cx="9934073" cy="923330"/>
          </a:xfrm>
          <a:prstGeom prst="rect">
            <a:avLst/>
          </a:prstGeom>
          <a:noFill/>
        </p:spPr>
        <p:txBody>
          <a:bodyPr wrap="square" rtlCol="0">
            <a:spAutoFit/>
          </a:bodyPr>
          <a:lstStyle/>
          <a:p>
            <a:r>
              <a:rPr lang="en-FI" dirty="0"/>
              <a:t>Data points were sampled from several regions, binned according to the incidence angle and rock abundance, and the median and the interquartile range were obtained for each subset of data. S</a:t>
            </a:r>
            <a:r>
              <a:rPr lang="en-FI" baseline="-25000" dirty="0"/>
              <a:t>2</a:t>
            </a:r>
            <a:r>
              <a:rPr lang="en-FI" dirty="0"/>
              <a:t> artifact bands were excluded. </a:t>
            </a:r>
          </a:p>
        </p:txBody>
      </p:sp>
      <p:sp>
        <p:nvSpPr>
          <p:cNvPr id="4" name="Slide Number Placeholder 3">
            <a:extLst>
              <a:ext uri="{FF2B5EF4-FFF2-40B4-BE49-F238E27FC236}">
                <a16:creationId xmlns:a16="http://schemas.microsoft.com/office/drawing/2014/main" id="{7D0C11D2-900C-38D4-E7D7-75AC7EC0E6F6}"/>
              </a:ext>
            </a:extLst>
          </p:cNvPr>
          <p:cNvSpPr>
            <a:spLocks noGrp="1"/>
          </p:cNvSpPr>
          <p:nvPr>
            <p:ph type="sldNum" sz="quarter" idx="12"/>
          </p:nvPr>
        </p:nvSpPr>
        <p:spPr/>
        <p:txBody>
          <a:bodyPr/>
          <a:lstStyle/>
          <a:p>
            <a:fld id="{FBA1CD13-A9C5-7147-9B58-0F4AA4634F00}" type="slidenum">
              <a:rPr lang="en-FI" smtClean="0"/>
              <a:t>6</a:t>
            </a:fld>
            <a:endParaRPr lang="en-FI"/>
          </a:p>
        </p:txBody>
      </p:sp>
    </p:spTree>
    <p:extLst>
      <p:ext uri="{BB962C8B-B14F-4D97-AF65-F5344CB8AC3E}">
        <p14:creationId xmlns:p14="http://schemas.microsoft.com/office/powerpoint/2010/main" val="1630488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49517-2A47-5C8E-C169-6F9C49F3ECFA}"/>
              </a:ext>
            </a:extLst>
          </p:cNvPr>
          <p:cNvSpPr>
            <a:spLocks noGrp="1"/>
          </p:cNvSpPr>
          <p:nvPr>
            <p:ph type="title"/>
          </p:nvPr>
        </p:nvSpPr>
        <p:spPr>
          <a:xfrm>
            <a:off x="838200" y="365125"/>
            <a:ext cx="9525000" cy="1325563"/>
          </a:xfrm>
        </p:spPr>
        <p:txBody>
          <a:bodyPr/>
          <a:lstStyle/>
          <a:p>
            <a:r>
              <a:rPr lang="en-FI" dirty="0">
                <a:solidFill>
                  <a:schemeClr val="accent1"/>
                </a:solidFill>
              </a:rPr>
              <a:t>Circular polarization elements as functions of rock abundance</a:t>
            </a:r>
          </a:p>
        </p:txBody>
      </p:sp>
      <p:sp>
        <p:nvSpPr>
          <p:cNvPr id="3" name="Content Placeholder 2">
            <a:extLst>
              <a:ext uri="{FF2B5EF4-FFF2-40B4-BE49-F238E27FC236}">
                <a16:creationId xmlns:a16="http://schemas.microsoft.com/office/drawing/2014/main" id="{09037C43-9684-E6A2-DF20-051CD610814D}"/>
              </a:ext>
            </a:extLst>
          </p:cNvPr>
          <p:cNvSpPr>
            <a:spLocks noGrp="1"/>
          </p:cNvSpPr>
          <p:nvPr>
            <p:ph idx="1"/>
          </p:nvPr>
        </p:nvSpPr>
        <p:spPr>
          <a:xfrm>
            <a:off x="942479" y="2512878"/>
            <a:ext cx="6507079" cy="507775"/>
          </a:xfrm>
        </p:spPr>
        <p:txBody>
          <a:bodyPr/>
          <a:lstStyle/>
          <a:p>
            <a:pPr marL="0" indent="0">
              <a:buNone/>
            </a:pPr>
            <a:r>
              <a:rPr lang="en-FI" dirty="0"/>
              <a:t>OC = (S</a:t>
            </a:r>
            <a:r>
              <a:rPr lang="en-FI" baseline="-25000" dirty="0"/>
              <a:t>1</a:t>
            </a:r>
            <a:r>
              <a:rPr lang="en-FI" dirty="0"/>
              <a:t> + S</a:t>
            </a:r>
            <a:r>
              <a:rPr lang="en-FI" baseline="-25000" dirty="0"/>
              <a:t>4</a:t>
            </a:r>
            <a:r>
              <a:rPr lang="en-FI" dirty="0"/>
              <a:t>)/2		SC = (S</a:t>
            </a:r>
            <a:r>
              <a:rPr lang="en-FI" baseline="-25000" dirty="0"/>
              <a:t>1</a:t>
            </a:r>
            <a:r>
              <a:rPr lang="en-FI" dirty="0"/>
              <a:t> – S</a:t>
            </a:r>
            <a:r>
              <a:rPr lang="en-FI" baseline="-25000" dirty="0"/>
              <a:t>4</a:t>
            </a:r>
            <a:r>
              <a:rPr lang="en-FI" dirty="0"/>
              <a:t>)/2</a:t>
            </a:r>
          </a:p>
        </p:txBody>
      </p:sp>
      <p:pic>
        <p:nvPicPr>
          <p:cNvPr id="5" name="Picture 4" descr="A graph of different colors&#10;&#10;AI-generated content may be incorrect.">
            <a:extLst>
              <a:ext uri="{FF2B5EF4-FFF2-40B4-BE49-F238E27FC236}">
                <a16:creationId xmlns:a16="http://schemas.microsoft.com/office/drawing/2014/main" id="{7818E942-B13C-5CC3-2782-79ED0C734DD4}"/>
              </a:ext>
            </a:extLst>
          </p:cNvPr>
          <p:cNvPicPr>
            <a:picLocks noChangeAspect="1"/>
          </p:cNvPicPr>
          <p:nvPr/>
        </p:nvPicPr>
        <p:blipFill>
          <a:blip r:embed="rId2"/>
          <a:stretch>
            <a:fillRect/>
          </a:stretch>
        </p:blipFill>
        <p:spPr>
          <a:xfrm>
            <a:off x="279732" y="3093335"/>
            <a:ext cx="3693140" cy="2723858"/>
          </a:xfrm>
          <a:prstGeom prst="rect">
            <a:avLst/>
          </a:prstGeom>
        </p:spPr>
      </p:pic>
      <p:pic>
        <p:nvPicPr>
          <p:cNvPr id="7" name="Picture 6" descr="A graph of different colors and numbers&#10;&#10;AI-generated content may be incorrect.">
            <a:extLst>
              <a:ext uri="{FF2B5EF4-FFF2-40B4-BE49-F238E27FC236}">
                <a16:creationId xmlns:a16="http://schemas.microsoft.com/office/drawing/2014/main" id="{8331FBC8-6BDC-7575-533C-7FE1DDBD65C1}"/>
              </a:ext>
            </a:extLst>
          </p:cNvPr>
          <p:cNvPicPr>
            <a:picLocks noChangeAspect="1"/>
          </p:cNvPicPr>
          <p:nvPr/>
        </p:nvPicPr>
        <p:blipFill>
          <a:blip r:embed="rId3"/>
          <a:stretch>
            <a:fillRect/>
          </a:stretch>
        </p:blipFill>
        <p:spPr>
          <a:xfrm>
            <a:off x="4196019" y="3093335"/>
            <a:ext cx="3693139" cy="2723858"/>
          </a:xfrm>
          <a:prstGeom prst="rect">
            <a:avLst/>
          </a:prstGeom>
        </p:spPr>
      </p:pic>
      <p:pic>
        <p:nvPicPr>
          <p:cNvPr id="9" name="Picture 8" descr="A graph of different colors&#10;&#10;AI-generated content may be incorrect.">
            <a:extLst>
              <a:ext uri="{FF2B5EF4-FFF2-40B4-BE49-F238E27FC236}">
                <a16:creationId xmlns:a16="http://schemas.microsoft.com/office/drawing/2014/main" id="{0E06A0ED-8147-6B00-70DC-35AB84B5D6E6}"/>
              </a:ext>
            </a:extLst>
          </p:cNvPr>
          <p:cNvPicPr>
            <a:picLocks noChangeAspect="1"/>
          </p:cNvPicPr>
          <p:nvPr/>
        </p:nvPicPr>
        <p:blipFill>
          <a:blip r:embed="rId4"/>
          <a:stretch>
            <a:fillRect/>
          </a:stretch>
        </p:blipFill>
        <p:spPr>
          <a:xfrm>
            <a:off x="8100258" y="3093335"/>
            <a:ext cx="3634802" cy="2723858"/>
          </a:xfrm>
          <a:prstGeom prst="rect">
            <a:avLst/>
          </a:prstGeom>
        </p:spPr>
      </p:pic>
      <p:sp>
        <p:nvSpPr>
          <p:cNvPr id="11" name="TextBox 10">
            <a:extLst>
              <a:ext uri="{FF2B5EF4-FFF2-40B4-BE49-F238E27FC236}">
                <a16:creationId xmlns:a16="http://schemas.microsoft.com/office/drawing/2014/main" id="{01967C86-56DB-52B5-3166-621A1DBEE5A2}"/>
              </a:ext>
            </a:extLst>
          </p:cNvPr>
          <p:cNvSpPr txBox="1"/>
          <p:nvPr/>
        </p:nvSpPr>
        <p:spPr>
          <a:xfrm>
            <a:off x="8100259" y="1635658"/>
            <a:ext cx="3634802" cy="1384995"/>
          </a:xfrm>
          <a:prstGeom prst="rect">
            <a:avLst/>
          </a:prstGeom>
          <a:noFill/>
        </p:spPr>
        <p:txBody>
          <a:bodyPr wrap="square">
            <a:spAutoFit/>
          </a:bodyPr>
          <a:lstStyle/>
          <a:p>
            <a:r>
              <a:rPr lang="en-FI" sz="2800" dirty="0"/>
              <a:t>SC/OC (= CPR)</a:t>
            </a:r>
          </a:p>
          <a:p>
            <a:r>
              <a:rPr lang="en-FI" sz="2800" dirty="0"/>
              <a:t>= (S</a:t>
            </a:r>
            <a:r>
              <a:rPr lang="en-FI" sz="2800" baseline="-25000" dirty="0"/>
              <a:t>1</a:t>
            </a:r>
            <a:r>
              <a:rPr lang="en-FI" sz="2800" dirty="0"/>
              <a:t> – S</a:t>
            </a:r>
            <a:r>
              <a:rPr lang="en-FI" sz="2800" baseline="-25000" dirty="0"/>
              <a:t>4</a:t>
            </a:r>
            <a:r>
              <a:rPr lang="en-FI" sz="2800" dirty="0"/>
              <a:t>)/(S</a:t>
            </a:r>
            <a:r>
              <a:rPr lang="en-FI" sz="2800" baseline="-25000" dirty="0"/>
              <a:t>1</a:t>
            </a:r>
            <a:r>
              <a:rPr lang="en-FI" sz="2800" dirty="0"/>
              <a:t> + S</a:t>
            </a:r>
            <a:r>
              <a:rPr lang="en-FI" sz="2800" baseline="-25000" dirty="0"/>
              <a:t>4</a:t>
            </a:r>
            <a:r>
              <a:rPr lang="en-FI" sz="2800" dirty="0"/>
              <a:t>) </a:t>
            </a:r>
          </a:p>
          <a:p>
            <a:r>
              <a:rPr lang="en-FI" sz="2800" dirty="0"/>
              <a:t>= (1 – S</a:t>
            </a:r>
            <a:r>
              <a:rPr lang="en-FI" sz="2800" baseline="-25000" dirty="0"/>
              <a:t>4</a:t>
            </a:r>
            <a:r>
              <a:rPr lang="en-FI" sz="2800" dirty="0"/>
              <a:t>/S</a:t>
            </a:r>
            <a:r>
              <a:rPr lang="en-FI" sz="2800" baseline="-25000" dirty="0"/>
              <a:t>1</a:t>
            </a:r>
            <a:r>
              <a:rPr lang="en-FI" sz="2800" dirty="0"/>
              <a:t>)/(1 + S</a:t>
            </a:r>
            <a:r>
              <a:rPr lang="en-FI" sz="2800" baseline="-25000" dirty="0"/>
              <a:t>4</a:t>
            </a:r>
            <a:r>
              <a:rPr lang="en-FI" sz="2800" dirty="0"/>
              <a:t>/S</a:t>
            </a:r>
            <a:r>
              <a:rPr lang="en-FI" sz="2800" baseline="-25000" dirty="0"/>
              <a:t>1</a:t>
            </a:r>
            <a:r>
              <a:rPr lang="en-FI" sz="2800" dirty="0"/>
              <a:t>) </a:t>
            </a:r>
          </a:p>
        </p:txBody>
      </p:sp>
      <p:sp>
        <p:nvSpPr>
          <p:cNvPr id="4" name="TextBox 3">
            <a:extLst>
              <a:ext uri="{FF2B5EF4-FFF2-40B4-BE49-F238E27FC236}">
                <a16:creationId xmlns:a16="http://schemas.microsoft.com/office/drawing/2014/main" id="{6ED449B7-E00A-3089-E530-9343F8CFE842}"/>
              </a:ext>
            </a:extLst>
          </p:cNvPr>
          <p:cNvSpPr txBox="1"/>
          <p:nvPr/>
        </p:nvSpPr>
        <p:spPr>
          <a:xfrm>
            <a:off x="8100258" y="5900803"/>
            <a:ext cx="3899831" cy="830997"/>
          </a:xfrm>
          <a:prstGeom prst="rect">
            <a:avLst/>
          </a:prstGeom>
          <a:noFill/>
        </p:spPr>
        <p:txBody>
          <a:bodyPr wrap="square" rtlCol="0">
            <a:spAutoFit/>
          </a:bodyPr>
          <a:lstStyle/>
          <a:p>
            <a:r>
              <a:rPr lang="en-FI" sz="1600" dirty="0">
                <a:solidFill>
                  <a:schemeClr val="accent2"/>
                </a:solidFill>
              </a:rPr>
              <a:t>CPR is used often in the interpretation of roughness (= rock abundance) but it’s not an unambiguous measure.</a:t>
            </a:r>
          </a:p>
        </p:txBody>
      </p:sp>
      <p:sp>
        <p:nvSpPr>
          <p:cNvPr id="6" name="TextBox 5">
            <a:extLst>
              <a:ext uri="{FF2B5EF4-FFF2-40B4-BE49-F238E27FC236}">
                <a16:creationId xmlns:a16="http://schemas.microsoft.com/office/drawing/2014/main" id="{196755A3-C12F-88BE-7D4E-BBFC1D02CDBF}"/>
              </a:ext>
            </a:extLst>
          </p:cNvPr>
          <p:cNvSpPr txBox="1"/>
          <p:nvPr/>
        </p:nvSpPr>
        <p:spPr>
          <a:xfrm>
            <a:off x="796832" y="6027003"/>
            <a:ext cx="6507079" cy="584775"/>
          </a:xfrm>
          <a:prstGeom prst="rect">
            <a:avLst/>
          </a:prstGeom>
          <a:noFill/>
        </p:spPr>
        <p:txBody>
          <a:bodyPr wrap="square" rtlCol="0">
            <a:spAutoFit/>
          </a:bodyPr>
          <a:lstStyle/>
          <a:p>
            <a:r>
              <a:rPr lang="en-FI" sz="1600" dirty="0">
                <a:solidFill>
                  <a:schemeClr val="accent2"/>
                </a:solidFill>
              </a:rPr>
              <a:t>Normalized SC and OC cross sections are direct measures of rock abundance if incidence angle can be constrained (not always possible).</a:t>
            </a:r>
          </a:p>
        </p:txBody>
      </p:sp>
      <p:sp>
        <p:nvSpPr>
          <p:cNvPr id="10" name="Slide Number Placeholder 9">
            <a:extLst>
              <a:ext uri="{FF2B5EF4-FFF2-40B4-BE49-F238E27FC236}">
                <a16:creationId xmlns:a16="http://schemas.microsoft.com/office/drawing/2014/main" id="{D51CCF0A-9C06-AA5F-73A8-7E349D85F23B}"/>
              </a:ext>
            </a:extLst>
          </p:cNvPr>
          <p:cNvSpPr>
            <a:spLocks noGrp="1"/>
          </p:cNvSpPr>
          <p:nvPr>
            <p:ph type="sldNum" sz="quarter" idx="12"/>
          </p:nvPr>
        </p:nvSpPr>
        <p:spPr/>
        <p:txBody>
          <a:bodyPr/>
          <a:lstStyle/>
          <a:p>
            <a:fld id="{FBA1CD13-A9C5-7147-9B58-0F4AA4634F00}" type="slidenum">
              <a:rPr lang="en-FI" smtClean="0"/>
              <a:t>7</a:t>
            </a:fld>
            <a:endParaRPr lang="en-FI"/>
          </a:p>
        </p:txBody>
      </p:sp>
    </p:spTree>
    <p:extLst>
      <p:ext uri="{BB962C8B-B14F-4D97-AF65-F5344CB8AC3E}">
        <p14:creationId xmlns:p14="http://schemas.microsoft.com/office/powerpoint/2010/main" val="3997174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up of a green and black graph&#10;&#10;AI-generated content may be incorrect.">
            <a:extLst>
              <a:ext uri="{FF2B5EF4-FFF2-40B4-BE49-F238E27FC236}">
                <a16:creationId xmlns:a16="http://schemas.microsoft.com/office/drawing/2014/main" id="{B669253B-A96D-04FB-4D5B-28A9FD41FBF8}"/>
              </a:ext>
            </a:extLst>
          </p:cNvPr>
          <p:cNvPicPr>
            <a:picLocks noChangeAspect="1"/>
          </p:cNvPicPr>
          <p:nvPr/>
        </p:nvPicPr>
        <p:blipFill>
          <a:blip r:embed="rId2"/>
          <a:stretch>
            <a:fillRect/>
          </a:stretch>
        </p:blipFill>
        <p:spPr>
          <a:xfrm>
            <a:off x="3978897" y="2849522"/>
            <a:ext cx="8190274" cy="2727456"/>
          </a:xfrm>
          <a:prstGeom prst="rect">
            <a:avLst/>
          </a:prstGeom>
        </p:spPr>
      </p:pic>
      <p:sp>
        <p:nvSpPr>
          <p:cNvPr id="2" name="Title 1">
            <a:extLst>
              <a:ext uri="{FF2B5EF4-FFF2-40B4-BE49-F238E27FC236}">
                <a16:creationId xmlns:a16="http://schemas.microsoft.com/office/drawing/2014/main" id="{3F5E3562-B152-EA3A-ADE5-E1403AC1001D}"/>
              </a:ext>
            </a:extLst>
          </p:cNvPr>
          <p:cNvSpPr>
            <a:spLocks noGrp="1"/>
          </p:cNvSpPr>
          <p:nvPr>
            <p:ph type="title"/>
          </p:nvPr>
        </p:nvSpPr>
        <p:spPr/>
        <p:txBody>
          <a:bodyPr/>
          <a:lstStyle/>
          <a:p>
            <a:r>
              <a:rPr lang="en-FI" dirty="0">
                <a:solidFill>
                  <a:schemeClr val="accent1"/>
                </a:solidFill>
              </a:rPr>
              <a:t>Polarization decomposition into an RGB map</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DDD6338-77DD-4C9A-3671-062C66975EEF}"/>
                  </a:ext>
                </a:extLst>
              </p:cNvPr>
              <p:cNvSpPr>
                <a:spLocks noGrp="1"/>
              </p:cNvSpPr>
              <p:nvPr>
                <p:ph idx="1"/>
              </p:nvPr>
            </p:nvSpPr>
            <p:spPr>
              <a:xfrm>
                <a:off x="838200" y="1825624"/>
                <a:ext cx="10515600" cy="4815807"/>
              </a:xfrm>
            </p:spPr>
            <p:txBody>
              <a:bodyPr>
                <a:normAutofit/>
              </a:bodyPr>
              <a:lstStyle/>
              <a:p>
                <a:r>
                  <a:rPr lang="en-FI" sz="2400" dirty="0"/>
                  <a:t>The relative spatial variations of the polarimetric properties of an area become better visible by decomposing the polarimetric properties into color channels, where each color depicts one polarimetric parameter.</a:t>
                </a:r>
              </a:p>
              <a:p>
                <a:r>
                  <a:rPr lang="en-FI" sz="2400" dirty="0"/>
                  <a:t>Here, we chose:</a:t>
                </a:r>
                <a:br>
                  <a:rPr lang="en-FI" sz="2400" dirty="0"/>
                </a:br>
                <a:r>
                  <a:rPr lang="en-FI" sz="2400" dirty="0">
                    <a:solidFill>
                      <a:srgbClr val="C00000"/>
                    </a:solidFill>
                  </a:rPr>
                  <a:t>R: </a:t>
                </a:r>
                <a14:m>
                  <m:oMath xmlns:m="http://schemas.openxmlformats.org/officeDocument/2006/math">
                    <m:r>
                      <a:rPr lang="en-FI" sz="2400" i="1" dirty="0" smtClean="0">
                        <a:solidFill>
                          <a:srgbClr val="C00000"/>
                        </a:solidFill>
                        <a:latin typeface="Cambria Math" panose="02040503050406030204" pitchFamily="18" charset="0"/>
                      </a:rPr>
                      <m:t>(1</m:t>
                    </m:r>
                    <m:r>
                      <a:rPr lang="fi-FI" sz="2400" b="0" i="1" dirty="0" smtClean="0">
                        <a:solidFill>
                          <a:srgbClr val="C00000"/>
                        </a:solidFill>
                        <a:latin typeface="Cambria Math" panose="02040503050406030204" pitchFamily="18" charset="0"/>
                      </a:rPr>
                      <m:t>+</m:t>
                    </m:r>
                    <m:r>
                      <m:rPr>
                        <m:nor/>
                      </m:rPr>
                      <a:rPr lang="en-FI" sz="2400" dirty="0">
                        <a:solidFill>
                          <a:srgbClr val="C00000"/>
                        </a:solidFill>
                      </a:rPr>
                      <m:t>S</m:t>
                    </m:r>
                    <m:r>
                      <m:rPr>
                        <m:nor/>
                      </m:rPr>
                      <a:rPr lang="en-FI" sz="2400" baseline="-25000" dirty="0">
                        <a:solidFill>
                          <a:srgbClr val="C00000"/>
                        </a:solidFill>
                      </a:rPr>
                      <m:t>2</m:t>
                    </m:r>
                    <m:r>
                      <m:rPr>
                        <m:nor/>
                      </m:rPr>
                      <a:rPr lang="en-FI" sz="2400" dirty="0">
                        <a:solidFill>
                          <a:srgbClr val="C00000"/>
                        </a:solidFill>
                      </a:rPr>
                      <m:t>/</m:t>
                    </m:r>
                    <m:r>
                      <m:rPr>
                        <m:nor/>
                      </m:rPr>
                      <a:rPr lang="en-FI" sz="2400" dirty="0">
                        <a:solidFill>
                          <a:srgbClr val="C00000"/>
                        </a:solidFill>
                      </a:rPr>
                      <m:t>S</m:t>
                    </m:r>
                    <m:r>
                      <m:rPr>
                        <m:nor/>
                      </m:rPr>
                      <a:rPr lang="en-FI" sz="2400" baseline="-25000" dirty="0">
                        <a:solidFill>
                          <a:srgbClr val="C00000"/>
                        </a:solidFill>
                      </a:rPr>
                      <m:t>1</m:t>
                    </m:r>
                    <m:r>
                      <a:rPr lang="en-FI" sz="2400" i="1" dirty="0" smtClean="0">
                        <a:solidFill>
                          <a:srgbClr val="C00000"/>
                        </a:solidFill>
                        <a:latin typeface="Cambria Math" panose="02040503050406030204" pitchFamily="18" charset="0"/>
                      </a:rPr>
                      <m:t>)/2</m:t>
                    </m:r>
                  </m:oMath>
                </a14:m>
                <a:r>
                  <a:rPr lang="en-FI" sz="2400" dirty="0"/>
                  <a:t>  (lin.)</a:t>
                </a:r>
                <a:br>
                  <a:rPr lang="en-FI" sz="2400" dirty="0"/>
                </a:br>
                <a:r>
                  <a:rPr lang="en-FI" sz="2400" dirty="0">
                    <a:solidFill>
                      <a:schemeClr val="accent3"/>
                    </a:solidFill>
                  </a:rPr>
                  <a:t>G: </a:t>
                </a:r>
                <a14:m>
                  <m:oMath xmlns:m="http://schemas.openxmlformats.org/officeDocument/2006/math">
                    <m:r>
                      <a:rPr lang="fi-FI" sz="2400" b="0" i="1" smtClean="0">
                        <a:solidFill>
                          <a:schemeClr val="accent3"/>
                        </a:solidFill>
                        <a:latin typeface="Cambria Math" panose="02040503050406030204" pitchFamily="18" charset="0"/>
                      </a:rPr>
                      <m:t>1−</m:t>
                    </m:r>
                    <m:r>
                      <a:rPr lang="fi-FI" sz="2400" b="0" i="1" smtClean="0">
                        <a:solidFill>
                          <a:schemeClr val="accent3"/>
                        </a:solidFill>
                        <a:latin typeface="Cambria Math" panose="02040503050406030204" pitchFamily="18" charset="0"/>
                      </a:rPr>
                      <m:t>𝑚</m:t>
                    </m:r>
                  </m:oMath>
                </a14:m>
                <a:r>
                  <a:rPr lang="en-FI" sz="2400" dirty="0"/>
                  <a:t>     (lin.+circ.)</a:t>
                </a:r>
                <a:br>
                  <a:rPr lang="en-FI" sz="2400" dirty="0"/>
                </a:br>
                <a:r>
                  <a:rPr lang="en-FI" sz="2400" dirty="0">
                    <a:solidFill>
                      <a:schemeClr val="tx2">
                        <a:lumMod val="75000"/>
                        <a:lumOff val="25000"/>
                      </a:schemeClr>
                    </a:solidFill>
                  </a:rPr>
                  <a:t>B: </a:t>
                </a:r>
                <a14:m>
                  <m:oMath xmlns:m="http://schemas.openxmlformats.org/officeDocument/2006/math">
                    <m:r>
                      <a:rPr lang="en-FI" sz="2400" i="1" dirty="0" smtClean="0">
                        <a:solidFill>
                          <a:schemeClr val="tx2">
                            <a:lumMod val="75000"/>
                            <a:lumOff val="25000"/>
                          </a:schemeClr>
                        </a:solidFill>
                        <a:latin typeface="Cambria Math" panose="02040503050406030204" pitchFamily="18" charset="0"/>
                      </a:rPr>
                      <m:t>(1 –</m:t>
                    </m:r>
                    <m:r>
                      <m:rPr>
                        <m:nor/>
                      </m:rPr>
                      <a:rPr lang="en-FI" sz="2400" dirty="0">
                        <a:solidFill>
                          <a:schemeClr val="tx2">
                            <a:lumMod val="75000"/>
                            <a:lumOff val="25000"/>
                          </a:schemeClr>
                        </a:solidFill>
                      </a:rPr>
                      <m:t>S</m:t>
                    </m:r>
                    <m:r>
                      <m:rPr>
                        <m:nor/>
                      </m:rPr>
                      <a:rPr lang="en-FI" sz="2400" baseline="-25000" dirty="0">
                        <a:solidFill>
                          <a:schemeClr val="tx2">
                            <a:lumMod val="75000"/>
                            <a:lumOff val="25000"/>
                          </a:schemeClr>
                        </a:solidFill>
                      </a:rPr>
                      <m:t>4</m:t>
                    </m:r>
                    <m:r>
                      <m:rPr>
                        <m:nor/>
                      </m:rPr>
                      <a:rPr lang="en-FI" sz="2400" dirty="0">
                        <a:solidFill>
                          <a:schemeClr val="tx2">
                            <a:lumMod val="75000"/>
                            <a:lumOff val="25000"/>
                          </a:schemeClr>
                        </a:solidFill>
                      </a:rPr>
                      <m:t>/</m:t>
                    </m:r>
                    <m:r>
                      <m:rPr>
                        <m:nor/>
                      </m:rPr>
                      <a:rPr lang="en-FI" sz="2400" dirty="0">
                        <a:solidFill>
                          <a:schemeClr val="tx2">
                            <a:lumMod val="75000"/>
                            <a:lumOff val="25000"/>
                          </a:schemeClr>
                        </a:solidFill>
                      </a:rPr>
                      <m:t>S</m:t>
                    </m:r>
                    <m:r>
                      <m:rPr>
                        <m:nor/>
                      </m:rPr>
                      <a:rPr lang="en-FI" sz="2400" baseline="-25000" dirty="0">
                        <a:solidFill>
                          <a:schemeClr val="tx2">
                            <a:lumMod val="75000"/>
                            <a:lumOff val="25000"/>
                          </a:schemeClr>
                        </a:solidFill>
                      </a:rPr>
                      <m:t>1</m:t>
                    </m:r>
                    <m:r>
                      <a:rPr lang="en-FI" sz="2400" i="1" dirty="0" smtClean="0">
                        <a:solidFill>
                          <a:schemeClr val="tx2">
                            <a:lumMod val="75000"/>
                            <a:lumOff val="25000"/>
                          </a:schemeClr>
                        </a:solidFill>
                        <a:latin typeface="Cambria Math" panose="02040503050406030204" pitchFamily="18" charset="0"/>
                      </a:rPr>
                      <m:t>)/2</m:t>
                    </m:r>
                  </m:oMath>
                </a14:m>
                <a:r>
                  <a:rPr lang="en-FI" sz="2400" dirty="0"/>
                  <a:t> (circ.)</a:t>
                </a:r>
                <a:br>
                  <a:rPr lang="en-FI" sz="2400" dirty="0"/>
                </a:br>
                <a:r>
                  <a:rPr lang="en-FI" sz="2400" dirty="0"/>
                  <a:t>where, </a:t>
                </a:r>
                <a:br>
                  <a:rPr lang="en-FI" dirty="0"/>
                </a:br>
                <a14:m>
                  <m:oMath xmlns:m="http://schemas.openxmlformats.org/officeDocument/2006/math">
                    <m:r>
                      <a:rPr lang="fi-FI" sz="2400" b="0" i="1" smtClean="0">
                        <a:solidFill>
                          <a:schemeClr val="accent3"/>
                        </a:solidFill>
                        <a:latin typeface="Cambria Math" panose="02040503050406030204" pitchFamily="18" charset="0"/>
                      </a:rPr>
                      <m:t>𝑚</m:t>
                    </m:r>
                    <m:r>
                      <a:rPr lang="fi-FI" sz="2400" b="0" i="1" smtClean="0">
                        <a:solidFill>
                          <a:schemeClr val="accent3"/>
                        </a:solidFill>
                        <a:latin typeface="Cambria Math" panose="02040503050406030204" pitchFamily="18" charset="0"/>
                      </a:rPr>
                      <m:t>=</m:t>
                    </m:r>
                    <m:f>
                      <m:fPr>
                        <m:ctrlPr>
                          <a:rPr lang="fi-FI" sz="2400" b="0" i="1" smtClean="0">
                            <a:solidFill>
                              <a:schemeClr val="accent3"/>
                            </a:solidFill>
                            <a:latin typeface="Cambria Math" panose="02040503050406030204" pitchFamily="18" charset="0"/>
                          </a:rPr>
                        </m:ctrlPr>
                      </m:fPr>
                      <m:num>
                        <m:rad>
                          <m:radPr>
                            <m:degHide m:val="on"/>
                            <m:ctrlPr>
                              <a:rPr lang="fi-FI" sz="2400" b="0" i="1" smtClean="0">
                                <a:solidFill>
                                  <a:schemeClr val="accent3"/>
                                </a:solidFill>
                                <a:latin typeface="Cambria Math" panose="02040503050406030204" pitchFamily="18" charset="0"/>
                              </a:rPr>
                            </m:ctrlPr>
                          </m:radPr>
                          <m:deg/>
                          <m:e>
                            <m:sSubSup>
                              <m:sSubSupPr>
                                <m:ctrlPr>
                                  <a:rPr lang="fi-FI" sz="2400" b="0" i="1" smtClean="0">
                                    <a:solidFill>
                                      <a:schemeClr val="accent3"/>
                                    </a:solidFill>
                                    <a:latin typeface="Cambria Math" panose="02040503050406030204" pitchFamily="18" charset="0"/>
                                  </a:rPr>
                                </m:ctrlPr>
                              </m:sSubSupPr>
                              <m:e>
                                <m:r>
                                  <a:rPr lang="fi-FI" sz="2400" b="0" i="1" smtClean="0">
                                    <a:solidFill>
                                      <a:schemeClr val="accent3"/>
                                    </a:solidFill>
                                    <a:latin typeface="Cambria Math" panose="02040503050406030204" pitchFamily="18" charset="0"/>
                                  </a:rPr>
                                  <m:t>𝑆</m:t>
                                </m:r>
                              </m:e>
                              <m:sub>
                                <m:r>
                                  <a:rPr lang="fi-FI" sz="2400" b="0" i="1" smtClean="0">
                                    <a:solidFill>
                                      <a:schemeClr val="accent3"/>
                                    </a:solidFill>
                                    <a:latin typeface="Cambria Math" panose="02040503050406030204" pitchFamily="18" charset="0"/>
                                  </a:rPr>
                                  <m:t>2</m:t>
                                </m:r>
                              </m:sub>
                              <m:sup>
                                <m:r>
                                  <a:rPr lang="fi-FI" sz="2400" b="0" i="1" smtClean="0">
                                    <a:solidFill>
                                      <a:schemeClr val="accent3"/>
                                    </a:solidFill>
                                    <a:latin typeface="Cambria Math" panose="02040503050406030204" pitchFamily="18" charset="0"/>
                                  </a:rPr>
                                  <m:t>2</m:t>
                                </m:r>
                              </m:sup>
                            </m:sSubSup>
                            <m:r>
                              <a:rPr lang="fi-FI" sz="2400" b="0" i="1" smtClean="0">
                                <a:solidFill>
                                  <a:schemeClr val="accent3"/>
                                </a:solidFill>
                                <a:latin typeface="Cambria Math" panose="02040503050406030204" pitchFamily="18" charset="0"/>
                              </a:rPr>
                              <m:t>+</m:t>
                            </m:r>
                            <m:sSubSup>
                              <m:sSubSupPr>
                                <m:ctrlPr>
                                  <a:rPr lang="fi-FI" sz="2400" i="1">
                                    <a:solidFill>
                                      <a:schemeClr val="accent3"/>
                                    </a:solidFill>
                                    <a:latin typeface="Cambria Math" panose="02040503050406030204" pitchFamily="18" charset="0"/>
                                  </a:rPr>
                                </m:ctrlPr>
                              </m:sSubSupPr>
                              <m:e>
                                <m:r>
                                  <a:rPr lang="fi-FI" sz="2400" i="1">
                                    <a:solidFill>
                                      <a:schemeClr val="accent3"/>
                                    </a:solidFill>
                                    <a:latin typeface="Cambria Math" panose="02040503050406030204" pitchFamily="18" charset="0"/>
                                  </a:rPr>
                                  <m:t>𝑆</m:t>
                                </m:r>
                              </m:e>
                              <m:sub>
                                <m:r>
                                  <a:rPr lang="fi-FI" sz="2400" b="0" i="1" smtClean="0">
                                    <a:solidFill>
                                      <a:schemeClr val="accent3"/>
                                    </a:solidFill>
                                    <a:latin typeface="Cambria Math" panose="02040503050406030204" pitchFamily="18" charset="0"/>
                                  </a:rPr>
                                  <m:t>3</m:t>
                                </m:r>
                              </m:sub>
                              <m:sup>
                                <m:r>
                                  <a:rPr lang="fi-FI" sz="2400" i="1">
                                    <a:solidFill>
                                      <a:schemeClr val="accent3"/>
                                    </a:solidFill>
                                    <a:latin typeface="Cambria Math" panose="02040503050406030204" pitchFamily="18" charset="0"/>
                                  </a:rPr>
                                  <m:t>2</m:t>
                                </m:r>
                              </m:sup>
                            </m:sSubSup>
                            <m:r>
                              <a:rPr lang="fi-FI" sz="2400" b="0" i="1" smtClean="0">
                                <a:solidFill>
                                  <a:schemeClr val="accent3"/>
                                </a:solidFill>
                                <a:latin typeface="Cambria Math" panose="02040503050406030204" pitchFamily="18" charset="0"/>
                              </a:rPr>
                              <m:t>+</m:t>
                            </m:r>
                            <m:sSubSup>
                              <m:sSubSupPr>
                                <m:ctrlPr>
                                  <a:rPr lang="fi-FI" sz="2400" i="1">
                                    <a:solidFill>
                                      <a:schemeClr val="accent3"/>
                                    </a:solidFill>
                                    <a:latin typeface="Cambria Math" panose="02040503050406030204" pitchFamily="18" charset="0"/>
                                  </a:rPr>
                                </m:ctrlPr>
                              </m:sSubSupPr>
                              <m:e>
                                <m:r>
                                  <a:rPr lang="fi-FI" sz="2400" i="1">
                                    <a:solidFill>
                                      <a:schemeClr val="accent3"/>
                                    </a:solidFill>
                                    <a:latin typeface="Cambria Math" panose="02040503050406030204" pitchFamily="18" charset="0"/>
                                  </a:rPr>
                                  <m:t>𝑆</m:t>
                                </m:r>
                              </m:e>
                              <m:sub>
                                <m:r>
                                  <a:rPr lang="fi-FI" sz="2400" b="0" i="1" smtClean="0">
                                    <a:solidFill>
                                      <a:schemeClr val="accent3"/>
                                    </a:solidFill>
                                    <a:latin typeface="Cambria Math" panose="02040503050406030204" pitchFamily="18" charset="0"/>
                                  </a:rPr>
                                  <m:t>4</m:t>
                                </m:r>
                              </m:sub>
                              <m:sup>
                                <m:r>
                                  <a:rPr lang="fi-FI" sz="2400" i="1">
                                    <a:solidFill>
                                      <a:schemeClr val="accent3"/>
                                    </a:solidFill>
                                    <a:latin typeface="Cambria Math" panose="02040503050406030204" pitchFamily="18" charset="0"/>
                                  </a:rPr>
                                  <m:t>2</m:t>
                                </m:r>
                              </m:sup>
                            </m:sSubSup>
                          </m:e>
                        </m:rad>
                      </m:num>
                      <m:den>
                        <m:sSub>
                          <m:sSubPr>
                            <m:ctrlPr>
                              <a:rPr lang="fi-FI" sz="2400" b="0" i="1" smtClean="0">
                                <a:solidFill>
                                  <a:schemeClr val="accent3"/>
                                </a:solidFill>
                                <a:latin typeface="Cambria Math" panose="02040503050406030204" pitchFamily="18" charset="0"/>
                              </a:rPr>
                            </m:ctrlPr>
                          </m:sSubPr>
                          <m:e>
                            <m:r>
                              <a:rPr lang="fi-FI" sz="2400" b="0" i="1" smtClean="0">
                                <a:solidFill>
                                  <a:schemeClr val="accent3"/>
                                </a:solidFill>
                                <a:latin typeface="Cambria Math" panose="02040503050406030204" pitchFamily="18" charset="0"/>
                              </a:rPr>
                              <m:t>𝑆</m:t>
                            </m:r>
                          </m:e>
                          <m:sub>
                            <m:r>
                              <a:rPr lang="fi-FI" sz="2400" b="0" i="1" smtClean="0">
                                <a:solidFill>
                                  <a:schemeClr val="accent3"/>
                                </a:solidFill>
                                <a:latin typeface="Cambria Math" panose="02040503050406030204" pitchFamily="18" charset="0"/>
                              </a:rPr>
                              <m:t>1</m:t>
                            </m:r>
                          </m:sub>
                        </m:sSub>
                      </m:den>
                    </m:f>
                  </m:oMath>
                </a14:m>
                <a:r>
                  <a:rPr lang="en-FI" sz="2400" dirty="0"/>
                  <a:t>. </a:t>
                </a:r>
              </a:p>
              <a:p>
                <a:r>
                  <a:rPr lang="en-FI" sz="2400" dirty="0"/>
                  <a:t>Both </a:t>
                </a:r>
                <a:r>
                  <a:rPr lang="en-FI" sz="2400" dirty="0">
                    <a:solidFill>
                      <a:srgbClr val="C00000"/>
                    </a:solidFill>
                  </a:rPr>
                  <a:t>S</a:t>
                </a:r>
                <a:r>
                  <a:rPr lang="en-FI" sz="2400" baseline="-25000" dirty="0">
                    <a:solidFill>
                      <a:srgbClr val="C00000"/>
                    </a:solidFill>
                  </a:rPr>
                  <a:t>2</a:t>
                </a:r>
                <a:r>
                  <a:rPr lang="en-FI" sz="2400" dirty="0"/>
                  <a:t> and </a:t>
                </a:r>
                <a:r>
                  <a:rPr lang="en-FI" sz="2400" dirty="0">
                    <a:solidFill>
                      <a:schemeClr val="tx2">
                        <a:lumMod val="75000"/>
                        <a:lumOff val="25000"/>
                      </a:schemeClr>
                    </a:solidFill>
                  </a:rPr>
                  <a:t>S</a:t>
                </a:r>
                <a:r>
                  <a:rPr lang="en-FI" sz="2400" baseline="-25000" dirty="0">
                    <a:solidFill>
                      <a:schemeClr val="tx2">
                        <a:lumMod val="75000"/>
                        <a:lumOff val="25000"/>
                      </a:schemeClr>
                    </a:solidFill>
                  </a:rPr>
                  <a:t>4</a:t>
                </a:r>
                <a:r>
                  <a:rPr lang="en-FI" sz="2400" dirty="0"/>
                  <a:t> are 0 </a:t>
                </a:r>
                <a:br>
                  <a:rPr lang="en-FI" sz="2400" dirty="0"/>
                </a:br>
                <a:r>
                  <a:rPr lang="en-FI" sz="2400" dirty="0"/>
                  <a:t>at </a:t>
                </a:r>
                <a:r>
                  <a:rPr lang="en-FI" sz="2400" dirty="0">
                    <a:solidFill>
                      <a:srgbClr val="C00000"/>
                    </a:solidFill>
                  </a:rPr>
                  <a:t>R</a:t>
                </a:r>
                <a:r>
                  <a:rPr lang="en-FI" sz="2400" dirty="0"/>
                  <a:t>,</a:t>
                </a:r>
                <a:r>
                  <a:rPr lang="en-FI" sz="2400" dirty="0">
                    <a:solidFill>
                      <a:schemeClr val="tx2">
                        <a:lumMod val="75000"/>
                        <a:lumOff val="25000"/>
                      </a:schemeClr>
                    </a:solidFill>
                  </a:rPr>
                  <a:t>B</a:t>
                </a:r>
                <a:r>
                  <a:rPr lang="en-FI" sz="2400" dirty="0"/>
                  <a:t> = 0.5 (the figure </a:t>
                </a:r>
                <a:br>
                  <a:rPr lang="en-FI" sz="2400" dirty="0"/>
                </a:br>
                <a:r>
                  <a:rPr lang="en-FI" sz="2400" dirty="0"/>
                  <a:t>on the right)</a:t>
                </a:r>
              </a:p>
            </p:txBody>
          </p:sp>
        </mc:Choice>
        <mc:Fallback xmlns="">
          <p:sp>
            <p:nvSpPr>
              <p:cNvPr id="3" name="Content Placeholder 2">
                <a:extLst>
                  <a:ext uri="{FF2B5EF4-FFF2-40B4-BE49-F238E27FC236}">
                    <a16:creationId xmlns:a16="http://schemas.microsoft.com/office/drawing/2014/main" id="{DDDD6338-77DD-4C9A-3671-062C66975EEF}"/>
                  </a:ext>
                </a:extLst>
              </p:cNvPr>
              <p:cNvSpPr>
                <a:spLocks noGrp="1" noRot="1" noChangeAspect="1" noMove="1" noResize="1" noEditPoints="1" noAdjustHandles="1" noChangeArrowheads="1" noChangeShapeType="1" noTextEdit="1"/>
              </p:cNvSpPr>
              <p:nvPr>
                <p:ph idx="1"/>
              </p:nvPr>
            </p:nvSpPr>
            <p:spPr>
              <a:xfrm>
                <a:off x="838200" y="1825624"/>
                <a:ext cx="10515600" cy="4815807"/>
              </a:xfrm>
              <a:blipFill>
                <a:blip r:embed="rId3"/>
                <a:stretch>
                  <a:fillRect l="-844" t="-1842" b="-1579"/>
                </a:stretch>
              </a:blipFill>
            </p:spPr>
            <p:txBody>
              <a:bodyPr/>
              <a:lstStyle/>
              <a:p>
                <a:r>
                  <a:rPr lang="en-FI">
                    <a:noFill/>
                  </a:rPr>
                  <a:t> </a:t>
                </a:r>
              </a:p>
            </p:txBody>
          </p:sp>
        </mc:Fallback>
      </mc:AlternateContent>
      <p:sp>
        <p:nvSpPr>
          <p:cNvPr id="6" name="TextBox 5">
            <a:extLst>
              <a:ext uri="{FF2B5EF4-FFF2-40B4-BE49-F238E27FC236}">
                <a16:creationId xmlns:a16="http://schemas.microsoft.com/office/drawing/2014/main" id="{190A7612-1985-CAF7-6F5C-E65A92EE21BE}"/>
              </a:ext>
            </a:extLst>
          </p:cNvPr>
          <p:cNvSpPr txBox="1"/>
          <p:nvPr/>
        </p:nvSpPr>
        <p:spPr>
          <a:xfrm>
            <a:off x="4485596" y="5438479"/>
            <a:ext cx="6973711" cy="923330"/>
          </a:xfrm>
          <a:prstGeom prst="rect">
            <a:avLst/>
          </a:prstGeom>
          <a:noFill/>
        </p:spPr>
        <p:txBody>
          <a:bodyPr wrap="square" rtlCol="0">
            <a:spAutoFit/>
          </a:bodyPr>
          <a:lstStyle/>
          <a:p>
            <a:r>
              <a:rPr lang="en-FI" i="1" dirty="0"/>
              <a:t>Note: The linear polarization component displays sharp variations depending on the distance from the crater. Artifacts are estimated at a few % but the negative S</a:t>
            </a:r>
            <a:r>
              <a:rPr lang="en-FI" i="1" baseline="-25000" dirty="0"/>
              <a:t>2</a:t>
            </a:r>
            <a:r>
              <a:rPr lang="en-FI" i="1" dirty="0"/>
              <a:t> features are very strong.  A real feature? </a:t>
            </a:r>
          </a:p>
        </p:txBody>
      </p:sp>
      <p:cxnSp>
        <p:nvCxnSpPr>
          <p:cNvPr id="8" name="Straight Arrow Connector 7">
            <a:extLst>
              <a:ext uri="{FF2B5EF4-FFF2-40B4-BE49-F238E27FC236}">
                <a16:creationId xmlns:a16="http://schemas.microsoft.com/office/drawing/2014/main" id="{8151C2CA-38F9-8D4B-11B3-4881F54BCFC0}"/>
              </a:ext>
            </a:extLst>
          </p:cNvPr>
          <p:cNvCxnSpPr>
            <a:cxnSpLocks/>
          </p:cNvCxnSpPr>
          <p:nvPr/>
        </p:nvCxnSpPr>
        <p:spPr>
          <a:xfrm flipH="1">
            <a:off x="9062940" y="4125063"/>
            <a:ext cx="312823"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7" name="Straight Connector 6">
            <a:extLst>
              <a:ext uri="{FF2B5EF4-FFF2-40B4-BE49-F238E27FC236}">
                <a16:creationId xmlns:a16="http://schemas.microsoft.com/office/drawing/2014/main" id="{D44A2B80-F3DA-DBD9-758D-BA1FF27BABC8}"/>
              </a:ext>
            </a:extLst>
          </p:cNvPr>
          <p:cNvCxnSpPr/>
          <p:nvPr/>
        </p:nvCxnSpPr>
        <p:spPr>
          <a:xfrm>
            <a:off x="9647859" y="4226306"/>
            <a:ext cx="2190939" cy="0"/>
          </a:xfrm>
          <a:prstGeom prst="line">
            <a:avLst/>
          </a:prstGeom>
          <a:ln>
            <a:solidFill>
              <a:schemeClr val="tx1">
                <a:lumMod val="50000"/>
                <a:lumOff val="50000"/>
              </a:schemeClr>
            </a:solidFill>
            <a:prstDash val="sysDash"/>
          </a:ln>
        </p:spPr>
        <p:style>
          <a:lnRef idx="2">
            <a:schemeClr val="accent1"/>
          </a:lnRef>
          <a:fillRef idx="0">
            <a:schemeClr val="accent1"/>
          </a:fillRef>
          <a:effectRef idx="1">
            <a:schemeClr val="accent1"/>
          </a:effectRef>
          <a:fontRef idx="minor">
            <a:schemeClr val="tx1"/>
          </a:fontRef>
        </p:style>
      </p:cxnSp>
      <p:sp>
        <p:nvSpPr>
          <p:cNvPr id="11" name="Slide Number Placeholder 10">
            <a:extLst>
              <a:ext uri="{FF2B5EF4-FFF2-40B4-BE49-F238E27FC236}">
                <a16:creationId xmlns:a16="http://schemas.microsoft.com/office/drawing/2014/main" id="{61806420-D65F-9B12-6AA0-8CBE316167B7}"/>
              </a:ext>
            </a:extLst>
          </p:cNvPr>
          <p:cNvSpPr>
            <a:spLocks noGrp="1"/>
          </p:cNvSpPr>
          <p:nvPr>
            <p:ph type="sldNum" sz="quarter" idx="12"/>
          </p:nvPr>
        </p:nvSpPr>
        <p:spPr/>
        <p:txBody>
          <a:bodyPr/>
          <a:lstStyle/>
          <a:p>
            <a:fld id="{FBA1CD13-A9C5-7147-9B58-0F4AA4634F00}" type="slidenum">
              <a:rPr lang="en-FI" smtClean="0"/>
              <a:t>8</a:t>
            </a:fld>
            <a:endParaRPr lang="en-FI"/>
          </a:p>
        </p:txBody>
      </p:sp>
      <p:sp>
        <p:nvSpPr>
          <p:cNvPr id="4" name="TextBox 3">
            <a:extLst>
              <a:ext uri="{FF2B5EF4-FFF2-40B4-BE49-F238E27FC236}">
                <a16:creationId xmlns:a16="http://schemas.microsoft.com/office/drawing/2014/main" id="{8D082B36-1528-0EF4-4985-AB0663AF777E}"/>
              </a:ext>
            </a:extLst>
          </p:cNvPr>
          <p:cNvSpPr txBox="1"/>
          <p:nvPr/>
        </p:nvSpPr>
        <p:spPr>
          <a:xfrm>
            <a:off x="11217612" y="4810598"/>
            <a:ext cx="757473" cy="523220"/>
          </a:xfrm>
          <a:prstGeom prst="rect">
            <a:avLst/>
          </a:prstGeom>
          <a:noFill/>
        </p:spPr>
        <p:txBody>
          <a:bodyPr wrap="square" rtlCol="0">
            <a:spAutoFit/>
          </a:bodyPr>
          <a:lstStyle/>
          <a:p>
            <a:r>
              <a:rPr lang="en-FI" sz="1400" dirty="0"/>
              <a:t>Rock abund.</a:t>
            </a:r>
          </a:p>
        </p:txBody>
      </p:sp>
    </p:spTree>
    <p:extLst>
      <p:ext uri="{BB962C8B-B14F-4D97-AF65-F5344CB8AC3E}">
        <p14:creationId xmlns:p14="http://schemas.microsoft.com/office/powerpoint/2010/main" val="1302266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A5CB8-B0B1-6369-7EBE-4839C4E3BEE0}"/>
              </a:ext>
            </a:extLst>
          </p:cNvPr>
          <p:cNvSpPr>
            <a:spLocks noGrp="1"/>
          </p:cNvSpPr>
          <p:nvPr>
            <p:ph type="title"/>
          </p:nvPr>
        </p:nvSpPr>
        <p:spPr>
          <a:xfrm>
            <a:off x="838200" y="365126"/>
            <a:ext cx="10515600" cy="667286"/>
          </a:xfrm>
        </p:spPr>
        <p:txBody>
          <a:bodyPr>
            <a:normAutofit/>
          </a:bodyPr>
          <a:lstStyle/>
          <a:p>
            <a:r>
              <a:rPr lang="en-FI" sz="3200" dirty="0">
                <a:solidFill>
                  <a:schemeClr val="accent1"/>
                </a:solidFill>
              </a:rPr>
              <a:t>Simulating surface scattering by wavelength-scale particles</a:t>
            </a:r>
          </a:p>
        </p:txBody>
      </p:sp>
      <p:sp>
        <p:nvSpPr>
          <p:cNvPr id="3" name="Content Placeholder 2">
            <a:extLst>
              <a:ext uri="{FF2B5EF4-FFF2-40B4-BE49-F238E27FC236}">
                <a16:creationId xmlns:a16="http://schemas.microsoft.com/office/drawing/2014/main" id="{6A0841C6-A689-FE4F-7F33-56E3C7122FBB}"/>
              </a:ext>
            </a:extLst>
          </p:cNvPr>
          <p:cNvSpPr>
            <a:spLocks noGrp="1"/>
          </p:cNvSpPr>
          <p:nvPr>
            <p:ph idx="1"/>
          </p:nvPr>
        </p:nvSpPr>
        <p:spPr>
          <a:xfrm>
            <a:off x="838200" y="1825625"/>
            <a:ext cx="10515600" cy="3973596"/>
          </a:xfrm>
        </p:spPr>
        <p:txBody>
          <a:bodyPr>
            <a:normAutofit fontScale="77500" lnSpcReduction="20000"/>
          </a:bodyPr>
          <a:lstStyle/>
          <a:p>
            <a:r>
              <a:rPr lang="en-FI" dirty="0"/>
              <a:t>We used Advanced Discrete-Dipole Approximation (ADDA) code to simulate radar scattering by rocky particles on surfaces</a:t>
            </a:r>
          </a:p>
          <a:p>
            <a:r>
              <a:rPr lang="en-FI" dirty="0"/>
              <a:t>Refractive indices determined based on laboratory-characterisation by Campbell et al. 1969: 2.17 + 0.004i for particles, 1.55 for the substrate</a:t>
            </a:r>
          </a:p>
          <a:p>
            <a:pPr lvl="1"/>
            <a:r>
              <a:rPr lang="en-FI" dirty="0"/>
              <a:t>Results not very sensitive to the refractive index in the range 2.1 – 2.8 </a:t>
            </a:r>
          </a:p>
          <a:p>
            <a:r>
              <a:rPr lang="en-FI" dirty="0"/>
              <a:t>Realistic asymmetric polyhedral particle shapes</a:t>
            </a:r>
          </a:p>
          <a:p>
            <a:r>
              <a:rPr lang="en-FI" dirty="0"/>
              <a:t>Single-scattering cases</a:t>
            </a:r>
          </a:p>
          <a:p>
            <a:pPr lvl="1"/>
            <a:r>
              <a:rPr lang="en-FI" dirty="0"/>
              <a:t>Size parameters* up to x = 8 (D=32 cm)</a:t>
            </a:r>
          </a:p>
          <a:p>
            <a:pPr lvl="1"/>
            <a:r>
              <a:rPr lang="en-FI" dirty="0"/>
              <a:t>Incidence angles 0°–60°</a:t>
            </a:r>
          </a:p>
          <a:p>
            <a:r>
              <a:rPr lang="en-FI" dirty="0"/>
              <a:t>Multiple-scattering cases</a:t>
            </a:r>
          </a:p>
          <a:p>
            <a:pPr lvl="1"/>
            <a:r>
              <a:rPr lang="en-FI" dirty="0"/>
              <a:t>Size parameters up to x = 7 (D=28 cm)</a:t>
            </a:r>
          </a:p>
          <a:p>
            <a:pPr lvl="1"/>
            <a:r>
              <a:rPr lang="en-GB" dirty="0"/>
              <a:t>U</a:t>
            </a:r>
            <a:r>
              <a:rPr lang="en-FI" dirty="0"/>
              <a:t>p to 10 particles per case</a:t>
            </a:r>
          </a:p>
          <a:p>
            <a:pPr lvl="1"/>
            <a:r>
              <a:rPr lang="en-FI" dirty="0"/>
              <a:t>Incidence angles 25°–85°</a:t>
            </a:r>
          </a:p>
        </p:txBody>
      </p:sp>
      <p:grpSp>
        <p:nvGrpSpPr>
          <p:cNvPr id="4" name="Group 3">
            <a:extLst>
              <a:ext uri="{FF2B5EF4-FFF2-40B4-BE49-F238E27FC236}">
                <a16:creationId xmlns:a16="http://schemas.microsoft.com/office/drawing/2014/main" id="{968AD330-ED7F-E903-2C77-B4EF8FF29910}"/>
              </a:ext>
            </a:extLst>
          </p:cNvPr>
          <p:cNvGrpSpPr/>
          <p:nvPr/>
        </p:nvGrpSpPr>
        <p:grpSpPr>
          <a:xfrm>
            <a:off x="8068575" y="3429000"/>
            <a:ext cx="3285225" cy="2506693"/>
            <a:chOff x="7590814" y="3524868"/>
            <a:chExt cx="3285225" cy="2506693"/>
          </a:xfrm>
        </p:grpSpPr>
        <p:pic>
          <p:nvPicPr>
            <p:cNvPr id="5" name="Picture Placeholder 31" descr="A black square object on a white background&#10;&#10;Description automatically generated">
              <a:extLst>
                <a:ext uri="{FF2B5EF4-FFF2-40B4-BE49-F238E27FC236}">
                  <a16:creationId xmlns:a16="http://schemas.microsoft.com/office/drawing/2014/main" id="{525740BE-6D19-6FFC-151D-E5A286F0BEAE}"/>
                </a:ext>
              </a:extLst>
            </p:cNvPr>
            <p:cNvPicPr>
              <a:picLocks noChangeAspect="1"/>
            </p:cNvPicPr>
            <p:nvPr/>
          </p:nvPicPr>
          <p:blipFill>
            <a:blip r:embed="rId2">
              <a:alphaModFix amt="50000"/>
            </a:blip>
            <a:srcRect l="11352" t="26770" r="9626" b="30409"/>
            <a:stretch/>
          </p:blipFill>
          <p:spPr bwMode="auto">
            <a:xfrm>
              <a:off x="7590814" y="4221064"/>
              <a:ext cx="3285225" cy="1810497"/>
            </a:xfrm>
            <a:prstGeom prst="rect">
              <a:avLst/>
            </a:prstGeom>
            <a:solidFill>
              <a:schemeClr val="bg1">
                <a:lumMod val="85000"/>
                <a:alpha val="44000"/>
              </a:schemeClr>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pic>
        <p:sp>
          <p:nvSpPr>
            <p:cNvPr id="6" name="Heptagon 5">
              <a:extLst>
                <a:ext uri="{FF2B5EF4-FFF2-40B4-BE49-F238E27FC236}">
                  <a16:creationId xmlns:a16="http://schemas.microsoft.com/office/drawing/2014/main" id="{6C593A10-ABA0-225A-C692-CCF534B5D1D7}"/>
                </a:ext>
              </a:extLst>
            </p:cNvPr>
            <p:cNvSpPr/>
            <p:nvPr/>
          </p:nvSpPr>
          <p:spPr>
            <a:xfrm>
              <a:off x="9202981" y="5327305"/>
              <a:ext cx="431628" cy="392626"/>
            </a:xfrm>
            <a:prstGeom prst="heptagon">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FI"/>
            </a:p>
          </p:txBody>
        </p:sp>
        <p:sp>
          <p:nvSpPr>
            <p:cNvPr id="7" name="Heptagon 6">
              <a:extLst>
                <a:ext uri="{FF2B5EF4-FFF2-40B4-BE49-F238E27FC236}">
                  <a16:creationId xmlns:a16="http://schemas.microsoft.com/office/drawing/2014/main" id="{46996B8F-56FD-44DB-39C5-DB7B41891FA9}"/>
                </a:ext>
              </a:extLst>
            </p:cNvPr>
            <p:cNvSpPr/>
            <p:nvPr/>
          </p:nvSpPr>
          <p:spPr>
            <a:xfrm rot="1702318">
              <a:off x="8704218" y="5163163"/>
              <a:ext cx="215814" cy="224916"/>
            </a:xfrm>
            <a:prstGeom prst="heptagon">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FI"/>
            </a:p>
          </p:txBody>
        </p:sp>
        <p:sp>
          <p:nvSpPr>
            <p:cNvPr id="8" name="Heptagon 7">
              <a:extLst>
                <a:ext uri="{FF2B5EF4-FFF2-40B4-BE49-F238E27FC236}">
                  <a16:creationId xmlns:a16="http://schemas.microsoft.com/office/drawing/2014/main" id="{757C5747-5526-B09E-5A9B-858BDD80CE47}"/>
                </a:ext>
              </a:extLst>
            </p:cNvPr>
            <p:cNvSpPr/>
            <p:nvPr/>
          </p:nvSpPr>
          <p:spPr>
            <a:xfrm>
              <a:off x="9841184" y="4882995"/>
              <a:ext cx="431628" cy="392626"/>
            </a:xfrm>
            <a:prstGeom prst="heptagon">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FI"/>
            </a:p>
          </p:txBody>
        </p:sp>
        <p:sp>
          <p:nvSpPr>
            <p:cNvPr id="9" name="Heptagon 8">
              <a:extLst>
                <a:ext uri="{FF2B5EF4-FFF2-40B4-BE49-F238E27FC236}">
                  <a16:creationId xmlns:a16="http://schemas.microsoft.com/office/drawing/2014/main" id="{73F82CC4-7454-B809-F848-FAFC150ACF79}"/>
                </a:ext>
              </a:extLst>
            </p:cNvPr>
            <p:cNvSpPr/>
            <p:nvPr/>
          </p:nvSpPr>
          <p:spPr>
            <a:xfrm>
              <a:off x="10517410" y="4703684"/>
              <a:ext cx="153456" cy="222196"/>
            </a:xfrm>
            <a:prstGeom prst="heptagon">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FI"/>
            </a:p>
          </p:txBody>
        </p:sp>
        <p:sp>
          <p:nvSpPr>
            <p:cNvPr id="10" name="Heptagon 9">
              <a:extLst>
                <a:ext uri="{FF2B5EF4-FFF2-40B4-BE49-F238E27FC236}">
                  <a16:creationId xmlns:a16="http://schemas.microsoft.com/office/drawing/2014/main" id="{3724E54B-90EC-3FD7-27FA-D5472FE992CC}"/>
                </a:ext>
              </a:extLst>
            </p:cNvPr>
            <p:cNvSpPr/>
            <p:nvPr/>
          </p:nvSpPr>
          <p:spPr>
            <a:xfrm rot="5185207">
              <a:off x="8364140" y="4799551"/>
              <a:ext cx="156757" cy="217517"/>
            </a:xfrm>
            <a:prstGeom prst="heptagon">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FI"/>
            </a:p>
          </p:txBody>
        </p:sp>
        <p:grpSp>
          <p:nvGrpSpPr>
            <p:cNvPr id="11" name="Group 10">
              <a:extLst>
                <a:ext uri="{FF2B5EF4-FFF2-40B4-BE49-F238E27FC236}">
                  <a16:creationId xmlns:a16="http://schemas.microsoft.com/office/drawing/2014/main" id="{48C00520-7FB0-E808-41D5-D8B645826166}"/>
                </a:ext>
              </a:extLst>
            </p:cNvPr>
            <p:cNvGrpSpPr/>
            <p:nvPr/>
          </p:nvGrpSpPr>
          <p:grpSpPr>
            <a:xfrm>
              <a:off x="8716590" y="3524868"/>
              <a:ext cx="1095938" cy="1473845"/>
              <a:chOff x="11347317" y="621196"/>
              <a:chExt cx="733668" cy="1031334"/>
            </a:xfrm>
          </p:grpSpPr>
          <p:sp>
            <p:nvSpPr>
              <p:cNvPr id="17" name="Heptagon 16">
                <a:extLst>
                  <a:ext uri="{FF2B5EF4-FFF2-40B4-BE49-F238E27FC236}">
                    <a16:creationId xmlns:a16="http://schemas.microsoft.com/office/drawing/2014/main" id="{D25A3841-7C23-B2A9-1E8A-13356E0E8E0A}"/>
                  </a:ext>
                </a:extLst>
              </p:cNvPr>
              <p:cNvSpPr/>
              <p:nvPr/>
            </p:nvSpPr>
            <p:spPr>
              <a:xfrm>
                <a:off x="11483510" y="1145754"/>
                <a:ext cx="535892" cy="506776"/>
              </a:xfrm>
              <a:prstGeom prst="heptagon">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FI"/>
              </a:p>
            </p:txBody>
          </p:sp>
          <p:cxnSp>
            <p:nvCxnSpPr>
              <p:cNvPr id="18" name="Straight Arrow Connector 17">
                <a:extLst>
                  <a:ext uri="{FF2B5EF4-FFF2-40B4-BE49-F238E27FC236}">
                    <a16:creationId xmlns:a16="http://schemas.microsoft.com/office/drawing/2014/main" id="{CFD093DF-ED83-F4E0-7FF1-8798D69576F8}"/>
                  </a:ext>
                </a:extLst>
              </p:cNvPr>
              <p:cNvCxnSpPr/>
              <p:nvPr/>
            </p:nvCxnSpPr>
            <p:spPr>
              <a:xfrm>
                <a:off x="11347317" y="709297"/>
                <a:ext cx="308529" cy="568660"/>
              </a:xfrm>
              <a:prstGeom prst="straightConnector1">
                <a:avLst/>
              </a:prstGeom>
              <a:ln w="38100">
                <a:tailEnd type="triangle"/>
              </a:ln>
            </p:spPr>
            <p:style>
              <a:lnRef idx="2">
                <a:schemeClr val="dk1"/>
              </a:lnRef>
              <a:fillRef idx="0">
                <a:schemeClr val="dk1"/>
              </a:fillRef>
              <a:effectRef idx="1">
                <a:schemeClr val="dk1"/>
              </a:effectRef>
              <a:fontRef idx="minor">
                <a:schemeClr val="tx1"/>
              </a:fontRef>
            </p:style>
          </p:cxnSp>
          <p:cxnSp>
            <p:nvCxnSpPr>
              <p:cNvPr id="19" name="Straight Arrow Connector 18">
                <a:extLst>
                  <a:ext uri="{FF2B5EF4-FFF2-40B4-BE49-F238E27FC236}">
                    <a16:creationId xmlns:a16="http://schemas.microsoft.com/office/drawing/2014/main" id="{22B95644-1A6C-08BE-39D4-CAC899549940}"/>
                  </a:ext>
                </a:extLst>
              </p:cNvPr>
              <p:cNvCxnSpPr>
                <a:cxnSpLocks/>
              </p:cNvCxnSpPr>
              <p:nvPr/>
            </p:nvCxnSpPr>
            <p:spPr>
              <a:xfrm flipV="1">
                <a:off x="11834096" y="709297"/>
                <a:ext cx="246889" cy="568660"/>
              </a:xfrm>
              <a:prstGeom prst="straightConnector1">
                <a:avLst/>
              </a:prstGeom>
              <a:ln w="38100">
                <a:solidFill>
                  <a:srgbClr val="00B050"/>
                </a:solidFill>
                <a:tailEnd type="triangle"/>
              </a:ln>
            </p:spPr>
            <p:style>
              <a:lnRef idx="2">
                <a:schemeClr val="accent3"/>
              </a:lnRef>
              <a:fillRef idx="0">
                <a:schemeClr val="accent3"/>
              </a:fillRef>
              <a:effectRef idx="1">
                <a:schemeClr val="accent3"/>
              </a:effectRef>
              <a:fontRef idx="minor">
                <a:schemeClr val="tx1"/>
              </a:fontRef>
            </p:style>
          </p:cxnSp>
          <p:cxnSp>
            <p:nvCxnSpPr>
              <p:cNvPr id="20" name="Straight Connector 19">
                <a:extLst>
                  <a:ext uri="{FF2B5EF4-FFF2-40B4-BE49-F238E27FC236}">
                    <a16:creationId xmlns:a16="http://schemas.microsoft.com/office/drawing/2014/main" id="{DC234D8A-41FB-962F-A977-A4E9E82344CD}"/>
                  </a:ext>
                </a:extLst>
              </p:cNvPr>
              <p:cNvCxnSpPr>
                <a:cxnSpLocks/>
              </p:cNvCxnSpPr>
              <p:nvPr/>
            </p:nvCxnSpPr>
            <p:spPr>
              <a:xfrm flipV="1">
                <a:off x="11746226" y="621196"/>
                <a:ext cx="5230" cy="1014672"/>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21" name="Arc 20">
                <a:extLst>
                  <a:ext uri="{FF2B5EF4-FFF2-40B4-BE49-F238E27FC236}">
                    <a16:creationId xmlns:a16="http://schemas.microsoft.com/office/drawing/2014/main" id="{F5EAD85F-619A-E957-F22A-9F699E0F654B}"/>
                  </a:ext>
                </a:extLst>
              </p:cNvPr>
              <p:cNvSpPr/>
              <p:nvPr/>
            </p:nvSpPr>
            <p:spPr>
              <a:xfrm rot="17612685">
                <a:off x="11567143" y="1022013"/>
                <a:ext cx="253388" cy="253388"/>
              </a:xfrm>
              <a:prstGeom prst="arc">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FI"/>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FC131D68-DC32-4F17-42C8-CF4FC7D798E2}"/>
                      </a:ext>
                    </a:extLst>
                  </p:cNvPr>
                  <p:cNvSpPr txBox="1"/>
                  <p:nvPr/>
                </p:nvSpPr>
                <p:spPr>
                  <a:xfrm>
                    <a:off x="11445334" y="671790"/>
                    <a:ext cx="30089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FI" i="1" smtClean="0">
                                  <a:latin typeface="Cambria Math" panose="02040503050406030204" pitchFamily="18" charset="0"/>
                                </a:rPr>
                              </m:ctrlPr>
                            </m:sSubPr>
                            <m:e>
                              <m:r>
                                <a:rPr lang="en-FI" i="1" smtClean="0">
                                  <a:latin typeface="Cambria Math" panose="02040503050406030204" pitchFamily="18" charset="0"/>
                                  <a:ea typeface="Cambria Math" panose="02040503050406030204" pitchFamily="18" charset="0"/>
                                </a:rPr>
                                <m:t>𝜃</m:t>
                              </m:r>
                            </m:e>
                            <m:sub>
                              <m:r>
                                <a:rPr lang="fi-FI" b="0" i="1" smtClean="0">
                                  <a:latin typeface="Cambria Math" panose="02040503050406030204" pitchFamily="18" charset="0"/>
                                </a:rPr>
                                <m:t>𝑖</m:t>
                              </m:r>
                            </m:sub>
                          </m:sSub>
                        </m:oMath>
                      </m:oMathPara>
                    </a14:m>
                    <a:endParaRPr lang="en-FI" dirty="0"/>
                  </a:p>
                </p:txBody>
              </p:sp>
            </mc:Choice>
            <mc:Fallback xmlns="">
              <p:sp>
                <p:nvSpPr>
                  <p:cNvPr id="34" name="TextBox 33">
                    <a:extLst>
                      <a:ext uri="{FF2B5EF4-FFF2-40B4-BE49-F238E27FC236}">
                        <a16:creationId xmlns:a16="http://schemas.microsoft.com/office/drawing/2014/main" id="{908997A4-C8D1-7E9F-D15B-DA39B4FBDBED}"/>
                      </a:ext>
                    </a:extLst>
                  </p:cNvPr>
                  <p:cNvSpPr txBox="1">
                    <a:spLocks noRot="1" noChangeAspect="1" noMove="1" noResize="1" noEditPoints="1" noAdjustHandles="1" noChangeArrowheads="1" noChangeShapeType="1" noTextEdit="1"/>
                  </p:cNvSpPr>
                  <p:nvPr/>
                </p:nvSpPr>
                <p:spPr>
                  <a:xfrm>
                    <a:off x="11445334" y="671790"/>
                    <a:ext cx="300892" cy="369332"/>
                  </a:xfrm>
                  <a:prstGeom prst="rect">
                    <a:avLst/>
                  </a:prstGeom>
                  <a:blipFill>
                    <a:blip r:embed="rId6"/>
                    <a:stretch>
                      <a:fillRect r="-12500"/>
                    </a:stretch>
                  </a:blipFill>
                </p:spPr>
                <p:txBody>
                  <a:bodyPr/>
                  <a:lstStyle/>
                  <a:p>
                    <a:r>
                      <a:rPr lang="en-FI">
                        <a:noFill/>
                      </a:rPr>
                      <a:t> </a:t>
                    </a:r>
                  </a:p>
                </p:txBody>
              </p:sp>
            </mc:Fallback>
          </mc:AlternateContent>
        </p:grpSp>
        <p:cxnSp>
          <p:nvCxnSpPr>
            <p:cNvPr id="12" name="Straight Arrow Connector 11">
              <a:extLst>
                <a:ext uri="{FF2B5EF4-FFF2-40B4-BE49-F238E27FC236}">
                  <a16:creationId xmlns:a16="http://schemas.microsoft.com/office/drawing/2014/main" id="{513DD12D-6553-EC10-33F4-653821CE288C}"/>
                </a:ext>
              </a:extLst>
            </p:cNvPr>
            <p:cNvCxnSpPr/>
            <p:nvPr/>
          </p:nvCxnSpPr>
          <p:spPr>
            <a:xfrm>
              <a:off x="7966687" y="4066608"/>
              <a:ext cx="460874" cy="812653"/>
            </a:xfrm>
            <a:prstGeom prst="straightConnector1">
              <a:avLst/>
            </a:prstGeom>
            <a:ln w="38100">
              <a:tailEnd type="triangle"/>
            </a:ln>
          </p:spPr>
          <p:style>
            <a:lnRef idx="2">
              <a:schemeClr val="dk1"/>
            </a:lnRef>
            <a:fillRef idx="0">
              <a:schemeClr val="dk1"/>
            </a:fillRef>
            <a:effectRef idx="1">
              <a:schemeClr val="dk1"/>
            </a:effectRef>
            <a:fontRef idx="minor">
              <a:schemeClr val="tx1"/>
            </a:fontRef>
          </p:style>
        </p:cxnSp>
        <p:cxnSp>
          <p:nvCxnSpPr>
            <p:cNvPr id="13" name="Straight Arrow Connector 12">
              <a:extLst>
                <a:ext uri="{FF2B5EF4-FFF2-40B4-BE49-F238E27FC236}">
                  <a16:creationId xmlns:a16="http://schemas.microsoft.com/office/drawing/2014/main" id="{45C8ABEF-BD6D-7AC7-E6D3-C2628D4F2618}"/>
                </a:ext>
              </a:extLst>
            </p:cNvPr>
            <p:cNvCxnSpPr/>
            <p:nvPr/>
          </p:nvCxnSpPr>
          <p:spPr>
            <a:xfrm>
              <a:off x="8332330" y="3860286"/>
              <a:ext cx="460874" cy="812653"/>
            </a:xfrm>
            <a:prstGeom prst="straightConnector1">
              <a:avLst/>
            </a:prstGeom>
            <a:ln w="38100">
              <a:tailEnd type="triangle"/>
            </a:ln>
          </p:spPr>
          <p:style>
            <a:lnRef idx="2">
              <a:schemeClr val="dk1"/>
            </a:lnRef>
            <a:fillRef idx="0">
              <a:schemeClr val="dk1"/>
            </a:fillRef>
            <a:effectRef idx="1">
              <a:schemeClr val="dk1"/>
            </a:effectRef>
            <a:fontRef idx="minor">
              <a:schemeClr val="tx1"/>
            </a:fontRef>
          </p:style>
        </p:cxnSp>
        <p:cxnSp>
          <p:nvCxnSpPr>
            <p:cNvPr id="14" name="Straight Arrow Connector 13">
              <a:extLst>
                <a:ext uri="{FF2B5EF4-FFF2-40B4-BE49-F238E27FC236}">
                  <a16:creationId xmlns:a16="http://schemas.microsoft.com/office/drawing/2014/main" id="{66F061B5-A13A-85B9-0CAD-22AB91B2E983}"/>
                </a:ext>
              </a:extLst>
            </p:cNvPr>
            <p:cNvCxnSpPr/>
            <p:nvPr/>
          </p:nvCxnSpPr>
          <p:spPr>
            <a:xfrm>
              <a:off x="7634198" y="4292852"/>
              <a:ext cx="460874" cy="812653"/>
            </a:xfrm>
            <a:prstGeom prst="straightConnector1">
              <a:avLst/>
            </a:prstGeom>
            <a:ln w="38100">
              <a:tailEnd type="triangle"/>
            </a:ln>
          </p:spPr>
          <p:style>
            <a:lnRef idx="2">
              <a:schemeClr val="dk1"/>
            </a:lnRef>
            <a:fillRef idx="0">
              <a:schemeClr val="dk1"/>
            </a:fillRef>
            <a:effectRef idx="1">
              <a:schemeClr val="dk1"/>
            </a:effectRef>
            <a:fontRef idx="minor">
              <a:schemeClr val="tx1"/>
            </a:fontRef>
          </p:style>
        </p:cxnSp>
        <p:cxnSp>
          <p:nvCxnSpPr>
            <p:cNvPr id="15" name="Straight Arrow Connector 14">
              <a:extLst>
                <a:ext uri="{FF2B5EF4-FFF2-40B4-BE49-F238E27FC236}">
                  <a16:creationId xmlns:a16="http://schemas.microsoft.com/office/drawing/2014/main" id="{5283F55A-4D78-7CA2-E8DB-086E428C0C59}"/>
                </a:ext>
              </a:extLst>
            </p:cNvPr>
            <p:cNvCxnSpPr>
              <a:cxnSpLocks/>
            </p:cNvCxnSpPr>
            <p:nvPr/>
          </p:nvCxnSpPr>
          <p:spPr>
            <a:xfrm flipV="1">
              <a:off x="10114805" y="4124970"/>
              <a:ext cx="368797" cy="812653"/>
            </a:xfrm>
            <a:prstGeom prst="straightConnector1">
              <a:avLst/>
            </a:prstGeom>
            <a:ln w="38100">
              <a:solidFill>
                <a:srgbClr val="00B050"/>
              </a:solidFill>
              <a:tailEnd type="triangle"/>
            </a:ln>
          </p:spPr>
          <p:style>
            <a:lnRef idx="2">
              <a:schemeClr val="accent3"/>
            </a:lnRef>
            <a:fillRef idx="0">
              <a:schemeClr val="accent3"/>
            </a:fillRef>
            <a:effectRef idx="1">
              <a:schemeClr val="accent3"/>
            </a:effectRef>
            <a:fontRef idx="minor">
              <a:schemeClr val="tx1"/>
            </a:fontRef>
          </p:style>
        </p:cxnSp>
        <p:cxnSp>
          <p:nvCxnSpPr>
            <p:cNvPr id="16" name="Straight Arrow Connector 15">
              <a:extLst>
                <a:ext uri="{FF2B5EF4-FFF2-40B4-BE49-F238E27FC236}">
                  <a16:creationId xmlns:a16="http://schemas.microsoft.com/office/drawing/2014/main" id="{F9F9122D-CC1F-5FAA-E43B-D2DD10480549}"/>
                </a:ext>
              </a:extLst>
            </p:cNvPr>
            <p:cNvCxnSpPr>
              <a:cxnSpLocks/>
            </p:cNvCxnSpPr>
            <p:nvPr/>
          </p:nvCxnSpPr>
          <p:spPr>
            <a:xfrm flipV="1">
              <a:off x="9804944" y="3891728"/>
              <a:ext cx="368797" cy="812653"/>
            </a:xfrm>
            <a:prstGeom prst="straightConnector1">
              <a:avLst/>
            </a:prstGeom>
            <a:ln w="38100">
              <a:solidFill>
                <a:srgbClr val="00B050"/>
              </a:solidFill>
              <a:tailEnd type="triangle"/>
            </a:ln>
          </p:spPr>
          <p:style>
            <a:lnRef idx="2">
              <a:schemeClr val="accent3"/>
            </a:lnRef>
            <a:fillRef idx="0">
              <a:schemeClr val="accent3"/>
            </a:fillRef>
            <a:effectRef idx="1">
              <a:schemeClr val="accent3"/>
            </a:effectRef>
            <a:fontRef idx="minor">
              <a:schemeClr val="tx1"/>
            </a:fontRef>
          </p:style>
        </p:cxnSp>
      </p:grpSp>
      <p:pic>
        <p:nvPicPr>
          <p:cNvPr id="23" name="Picture 22" descr="A white object with a textured surface&#10;&#10;AI-generated content may be incorrect.">
            <a:extLst>
              <a:ext uri="{FF2B5EF4-FFF2-40B4-BE49-F238E27FC236}">
                <a16:creationId xmlns:a16="http://schemas.microsoft.com/office/drawing/2014/main" id="{6B7BCE21-29CF-8D94-36F7-98153E2888F7}"/>
              </a:ext>
            </a:extLst>
          </p:cNvPr>
          <p:cNvPicPr>
            <a:picLocks noChangeAspect="1"/>
          </p:cNvPicPr>
          <p:nvPr/>
        </p:nvPicPr>
        <p:blipFill>
          <a:blip r:embed="rId7"/>
          <a:stretch>
            <a:fillRect/>
          </a:stretch>
        </p:blipFill>
        <p:spPr>
          <a:xfrm>
            <a:off x="5640109" y="4125196"/>
            <a:ext cx="2217025" cy="1074293"/>
          </a:xfrm>
          <a:prstGeom prst="rect">
            <a:avLst/>
          </a:prstGeom>
          <a:effectLst>
            <a:softEdge rad="38472"/>
          </a:effectLst>
        </p:spPr>
      </p:pic>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EA05F407-93DE-5641-990E-A6F872727AA0}"/>
                  </a:ext>
                </a:extLst>
              </p:cNvPr>
              <p:cNvSpPr txBox="1"/>
              <p:nvPr/>
            </p:nvSpPr>
            <p:spPr>
              <a:xfrm>
                <a:off x="1507957" y="5990597"/>
                <a:ext cx="6560618" cy="535275"/>
              </a:xfrm>
              <a:prstGeom prst="rect">
                <a:avLst/>
              </a:prstGeom>
              <a:noFill/>
            </p:spPr>
            <p:txBody>
              <a:bodyPr wrap="square" rtlCol="0">
                <a:spAutoFit/>
              </a:bodyPr>
              <a:lstStyle/>
              <a:p>
                <a:r>
                  <a:rPr lang="en-FI" dirty="0"/>
                  <a:t>*Size parameter: </a:t>
                </a:r>
                <a14:m>
                  <m:oMath xmlns:m="http://schemas.openxmlformats.org/officeDocument/2006/math">
                    <m:r>
                      <a:rPr lang="fi-FI" b="0" i="1" smtClean="0">
                        <a:latin typeface="Cambria Math" panose="02040503050406030204" pitchFamily="18" charset="0"/>
                      </a:rPr>
                      <m:t>𝑥</m:t>
                    </m:r>
                    <m:r>
                      <a:rPr lang="fi-FI" b="0" i="1" smtClean="0">
                        <a:latin typeface="Cambria Math" panose="02040503050406030204" pitchFamily="18" charset="0"/>
                      </a:rPr>
                      <m:t>=</m:t>
                    </m:r>
                    <m:f>
                      <m:fPr>
                        <m:ctrlPr>
                          <a:rPr lang="fi-FI" b="0" i="1" smtClean="0">
                            <a:latin typeface="Cambria Math" panose="02040503050406030204" pitchFamily="18" charset="0"/>
                          </a:rPr>
                        </m:ctrlPr>
                      </m:fPr>
                      <m:num>
                        <m:r>
                          <a:rPr lang="fi-FI" b="0" i="1" smtClean="0">
                            <a:latin typeface="Cambria Math" panose="02040503050406030204" pitchFamily="18" charset="0"/>
                          </a:rPr>
                          <m:t>2</m:t>
                        </m:r>
                        <m:r>
                          <a:rPr lang="fi-FI" b="0" i="1" smtClean="0">
                            <a:latin typeface="Cambria Math" panose="02040503050406030204" pitchFamily="18" charset="0"/>
                            <a:ea typeface="Cambria Math" panose="02040503050406030204" pitchFamily="18" charset="0"/>
                          </a:rPr>
                          <m:t>𝜋</m:t>
                        </m:r>
                        <m:r>
                          <a:rPr lang="fi-FI" b="0" i="1" smtClean="0">
                            <a:latin typeface="Cambria Math" panose="02040503050406030204" pitchFamily="18" charset="0"/>
                            <a:ea typeface="Cambria Math" panose="02040503050406030204" pitchFamily="18" charset="0"/>
                          </a:rPr>
                          <m:t>𝑟</m:t>
                        </m:r>
                      </m:num>
                      <m:den>
                        <m:r>
                          <a:rPr lang="fi-FI" b="0" i="1" smtClean="0">
                            <a:latin typeface="Cambria Math" panose="02040503050406030204" pitchFamily="18" charset="0"/>
                            <a:ea typeface="Cambria Math" panose="02040503050406030204" pitchFamily="18" charset="0"/>
                          </a:rPr>
                          <m:t>𝜆</m:t>
                        </m:r>
                      </m:den>
                    </m:f>
                    <m:r>
                      <a:rPr lang="fi-FI" b="0" i="1" smtClean="0">
                        <a:latin typeface="Cambria Math" panose="02040503050406030204" pitchFamily="18" charset="0"/>
                      </a:rPr>
                      <m:t>=</m:t>
                    </m:r>
                    <m:f>
                      <m:fPr>
                        <m:ctrlPr>
                          <a:rPr lang="fi-FI" b="0" i="1" smtClean="0">
                            <a:latin typeface="Cambria Math" panose="02040503050406030204" pitchFamily="18" charset="0"/>
                          </a:rPr>
                        </m:ctrlPr>
                      </m:fPr>
                      <m:num>
                        <m:r>
                          <m:rPr>
                            <m:sty m:val="p"/>
                          </m:rPr>
                          <a:rPr lang="fi-FI" b="0" i="0" smtClean="0">
                            <a:latin typeface="Cambria Math" panose="02040503050406030204" pitchFamily="18" charset="0"/>
                          </a:rPr>
                          <m:t>sphere</m:t>
                        </m:r>
                        <m:r>
                          <a:rPr lang="fi-FI" b="0" i="0" smtClean="0">
                            <a:latin typeface="Cambria Math" panose="02040503050406030204" pitchFamily="18" charset="0"/>
                          </a:rPr>
                          <m:t>−</m:t>
                        </m:r>
                        <m:r>
                          <m:rPr>
                            <m:sty m:val="p"/>
                          </m:rPr>
                          <a:rPr lang="fi-FI" b="0" i="0" smtClean="0">
                            <a:latin typeface="Cambria Math" panose="02040503050406030204" pitchFamily="18" charset="0"/>
                          </a:rPr>
                          <m:t>volume</m:t>
                        </m:r>
                        <m:r>
                          <a:rPr lang="fi-FI" b="0" i="0" smtClean="0">
                            <a:latin typeface="Cambria Math" panose="02040503050406030204" pitchFamily="18" charset="0"/>
                          </a:rPr>
                          <m:t>−</m:t>
                        </m:r>
                        <m:r>
                          <m:rPr>
                            <m:sty m:val="p"/>
                          </m:rPr>
                          <a:rPr lang="fi-FI" b="0" i="0" smtClean="0">
                            <a:latin typeface="Cambria Math" panose="02040503050406030204" pitchFamily="18" charset="0"/>
                          </a:rPr>
                          <m:t>equivalent</m:t>
                        </m:r>
                        <m:r>
                          <a:rPr lang="fi-FI" b="0" i="0" smtClean="0">
                            <a:latin typeface="Cambria Math" panose="02040503050406030204" pitchFamily="18" charset="0"/>
                          </a:rPr>
                          <m:t> </m:t>
                        </m:r>
                        <m:r>
                          <m:rPr>
                            <m:sty m:val="p"/>
                          </m:rPr>
                          <a:rPr lang="fi-FI" b="0" i="0" smtClean="0">
                            <a:latin typeface="Cambria Math" panose="02040503050406030204" pitchFamily="18" charset="0"/>
                          </a:rPr>
                          <m:t>circumference</m:t>
                        </m:r>
                      </m:num>
                      <m:den>
                        <m:r>
                          <m:rPr>
                            <m:sty m:val="p"/>
                          </m:rPr>
                          <a:rPr lang="fi-FI" b="0" i="0" smtClean="0">
                            <a:latin typeface="Cambria Math" panose="02040503050406030204" pitchFamily="18" charset="0"/>
                          </a:rPr>
                          <m:t>wavelength</m:t>
                        </m:r>
                        <m:r>
                          <a:rPr lang="fi-FI" b="0" i="0" smtClean="0">
                            <a:latin typeface="Cambria Math" panose="02040503050406030204" pitchFamily="18" charset="0"/>
                          </a:rPr>
                          <m:t> (</m:t>
                        </m:r>
                        <m:r>
                          <m:rPr>
                            <m:sty m:val="p"/>
                          </m:rPr>
                          <a:rPr lang="fi-FI" b="0" i="0" smtClean="0">
                            <a:latin typeface="Cambria Math" panose="02040503050406030204" pitchFamily="18" charset="0"/>
                          </a:rPr>
                          <m:t>here</m:t>
                        </m:r>
                        <m:r>
                          <a:rPr lang="fi-FI" b="0" i="0" smtClean="0">
                            <a:latin typeface="Cambria Math" panose="02040503050406030204" pitchFamily="18" charset="0"/>
                          </a:rPr>
                          <m:t> 12.6 </m:t>
                        </m:r>
                        <m:r>
                          <m:rPr>
                            <m:sty m:val="p"/>
                          </m:rPr>
                          <a:rPr lang="fi-FI" b="0" i="0" smtClean="0">
                            <a:latin typeface="Cambria Math" panose="02040503050406030204" pitchFamily="18" charset="0"/>
                          </a:rPr>
                          <m:t>cm</m:t>
                        </m:r>
                        <m:r>
                          <a:rPr lang="fi-FI" b="0" i="0" smtClean="0">
                            <a:latin typeface="Cambria Math" panose="02040503050406030204" pitchFamily="18" charset="0"/>
                          </a:rPr>
                          <m:t>)</m:t>
                        </m:r>
                      </m:den>
                    </m:f>
                  </m:oMath>
                </a14:m>
                <a:r>
                  <a:rPr lang="en-FI" dirty="0"/>
                  <a:t> </a:t>
                </a:r>
              </a:p>
            </p:txBody>
          </p:sp>
        </mc:Choice>
        <mc:Fallback xmlns="">
          <p:sp>
            <p:nvSpPr>
              <p:cNvPr id="24" name="TextBox 23">
                <a:extLst>
                  <a:ext uri="{FF2B5EF4-FFF2-40B4-BE49-F238E27FC236}">
                    <a16:creationId xmlns:a16="http://schemas.microsoft.com/office/drawing/2014/main" id="{EA05F407-93DE-5641-990E-A6F872727AA0}"/>
                  </a:ext>
                </a:extLst>
              </p:cNvPr>
              <p:cNvSpPr txBox="1">
                <a:spLocks noRot="1" noChangeAspect="1" noMove="1" noResize="1" noEditPoints="1" noAdjustHandles="1" noChangeArrowheads="1" noChangeShapeType="1" noTextEdit="1"/>
              </p:cNvSpPr>
              <p:nvPr/>
            </p:nvSpPr>
            <p:spPr>
              <a:xfrm>
                <a:off x="1507957" y="5990597"/>
                <a:ext cx="6560618" cy="535275"/>
              </a:xfrm>
              <a:prstGeom prst="rect">
                <a:avLst/>
              </a:prstGeom>
              <a:blipFill>
                <a:blip r:embed="rId8"/>
                <a:stretch>
                  <a:fillRect l="-772" b="-4545"/>
                </a:stretch>
              </a:blipFill>
            </p:spPr>
            <p:txBody>
              <a:bodyPr/>
              <a:lstStyle/>
              <a:p>
                <a:r>
                  <a:rPr lang="en-FI">
                    <a:noFill/>
                  </a:rPr>
                  <a:t> </a:t>
                </a:r>
              </a:p>
            </p:txBody>
          </p:sp>
        </mc:Fallback>
      </mc:AlternateContent>
      <p:sp>
        <p:nvSpPr>
          <p:cNvPr id="26" name="Slide Number Placeholder 25">
            <a:extLst>
              <a:ext uri="{FF2B5EF4-FFF2-40B4-BE49-F238E27FC236}">
                <a16:creationId xmlns:a16="http://schemas.microsoft.com/office/drawing/2014/main" id="{8EB7AF19-1F0C-C187-0EDE-676161F21352}"/>
              </a:ext>
            </a:extLst>
          </p:cNvPr>
          <p:cNvSpPr>
            <a:spLocks noGrp="1"/>
          </p:cNvSpPr>
          <p:nvPr>
            <p:ph type="sldNum" sz="quarter" idx="12"/>
          </p:nvPr>
        </p:nvSpPr>
        <p:spPr/>
        <p:txBody>
          <a:bodyPr/>
          <a:lstStyle/>
          <a:p>
            <a:fld id="{FBA1CD13-A9C5-7147-9B58-0F4AA4634F00}" type="slidenum">
              <a:rPr lang="en-FI" smtClean="0"/>
              <a:t>9</a:t>
            </a:fld>
            <a:endParaRPr lang="en-FI"/>
          </a:p>
        </p:txBody>
      </p:sp>
      <p:sp>
        <p:nvSpPr>
          <p:cNvPr id="25" name="TextBox 24">
            <a:extLst>
              <a:ext uri="{FF2B5EF4-FFF2-40B4-BE49-F238E27FC236}">
                <a16:creationId xmlns:a16="http://schemas.microsoft.com/office/drawing/2014/main" id="{D9C68932-3B60-300A-DD94-4A936EB8BB65}"/>
              </a:ext>
            </a:extLst>
          </p:cNvPr>
          <p:cNvSpPr txBox="1"/>
          <p:nvPr/>
        </p:nvSpPr>
        <p:spPr>
          <a:xfrm>
            <a:off x="838200" y="180459"/>
            <a:ext cx="2360658" cy="369332"/>
          </a:xfrm>
          <a:prstGeom prst="rect">
            <a:avLst/>
          </a:prstGeom>
          <a:noFill/>
        </p:spPr>
        <p:txBody>
          <a:bodyPr wrap="square" rtlCol="0">
            <a:spAutoFit/>
          </a:bodyPr>
          <a:lstStyle/>
          <a:p>
            <a:r>
              <a:rPr lang="en-FI" b="1" dirty="0">
                <a:solidFill>
                  <a:schemeClr val="tx2">
                    <a:lumMod val="25000"/>
                    <a:lumOff val="75000"/>
                  </a:schemeClr>
                </a:solidFill>
              </a:rPr>
              <a:t>Future work</a:t>
            </a:r>
          </a:p>
        </p:txBody>
      </p:sp>
    </p:spTree>
    <p:extLst>
      <p:ext uri="{BB962C8B-B14F-4D97-AF65-F5344CB8AC3E}">
        <p14:creationId xmlns:p14="http://schemas.microsoft.com/office/powerpoint/2010/main" val="30822222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555</TotalTime>
  <Words>1239</Words>
  <Application>Microsoft Macintosh PowerPoint</Application>
  <PresentationFormat>Widescreen</PresentationFormat>
  <Paragraphs>91</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Aptos</vt:lpstr>
      <vt:lpstr>Aptos Display</vt:lpstr>
      <vt:lpstr>Arial</vt:lpstr>
      <vt:lpstr>Cambria Math</vt:lpstr>
      <vt:lpstr>Office Theme</vt:lpstr>
      <vt:lpstr>Polarimetric Radar Backscatter Roughness Metrics over the Lunar Surface</vt:lpstr>
      <vt:lpstr>Context</vt:lpstr>
      <vt:lpstr>Mini-RF and Diviner</vt:lpstr>
      <vt:lpstr>Stokes elements for Giordano Bruno crater</vt:lpstr>
      <vt:lpstr>Stokes elements for Giordano Bruno crater</vt:lpstr>
      <vt:lpstr>Stokes elements as a function of rock abundance</vt:lpstr>
      <vt:lpstr>Circular polarization elements as functions of rock abundance</vt:lpstr>
      <vt:lpstr>Polarization decomposition into an RGB map</vt:lpstr>
      <vt:lpstr>Simulating surface scattering by wavelength-scale particles</vt:lpstr>
      <vt:lpstr>Single particles on a surface: Circular polarization elements as a function of rock abundance (incidence angles 20°, 40°, and 60°)</vt:lpstr>
      <vt:lpstr>Multiparticle systems on a surface: Surface-particle scattering as a function of incidence angle</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Virkki, Anne K</dc:creator>
  <cp:lastModifiedBy>Virkki, Anne K</cp:lastModifiedBy>
  <cp:revision>23</cp:revision>
  <dcterms:created xsi:type="dcterms:W3CDTF">2026-01-14T10:07:58Z</dcterms:created>
  <dcterms:modified xsi:type="dcterms:W3CDTF">2026-05-25T09:44:19Z</dcterms:modified>
</cp:coreProperties>
</file>