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0" r:id="rId4"/>
    <p:sldId id="268" r:id="rId5"/>
    <p:sldId id="261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97" autoAdjust="0"/>
  </p:normalViewPr>
  <p:slideViewPr>
    <p:cSldViewPr snapToGrid="0">
      <p:cViewPr>
        <p:scale>
          <a:sx n="57" d="100"/>
          <a:sy n="57" d="100"/>
        </p:scale>
        <p:origin x="504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85BC5-C62E-47B9-B07C-661462B92B49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F40CD-EDE5-4C3C-AEB2-76292D34838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36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4262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388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9078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2807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91746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3F40CD-EDE5-4C3C-AEB2-76292D348383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302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944A1A6-2EB1-4D6D-A59F-23971E677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40BFB129-73DE-42FA-85C5-E17B923237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EED06BB-5267-4724-BCF9-25D20339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May 26th 2026</a:t>
            </a:r>
            <a:endParaRPr lang="fi-FI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050F954-8F2F-4DBB-804D-27DCC670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1999" cy="365125"/>
          </a:xfrm>
        </p:spPr>
        <p:txBody>
          <a:bodyPr/>
          <a:lstStyle/>
          <a:p>
            <a:r>
              <a:rPr lang="fi-FI"/>
              <a:t>Anne Liljeström | Ursa Astronomical Association | Nordic-Baltic Astronomy Days 2026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5646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53835BE-2D7B-4BA8-B6DF-ACBE17301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F6189E62-C303-411E-A82A-69553FD229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3400DEC-F229-4C11-BBF2-97CBF553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3172E1A-DE30-45C3-8460-EE654F10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3C634CC-0D44-46C8-B3D1-BA0740A75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251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DEDA9F5B-741D-46C2-944E-D743BE6E2C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353B0246-A4C4-43E2-A9F1-EC1DA1BB0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007244B-99FE-49F3-9642-F0EC1F13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624510E-6244-442E-9FE3-DEDF8C9A4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9A6DB9A-23A8-4BCF-9C86-C7130DE9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33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8849EE5-C65F-4618-B830-C72FEAAD4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C57F8C-9DBD-4653-A18E-D84C4211A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DCBDD09-0F3F-47AE-AEC6-A36FE6BD4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8A37D6E-12FB-4968-8ACB-167E098CF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E50B0B-ED14-4C43-80C3-B6AD080B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819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AB338E4-80F9-493D-8C54-CEF474F8F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9F4C2E3-20E8-4A3B-B7EC-29DB3E747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46F93CB-4024-4553-9321-F5537348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0E2DB186-E13E-4627-BF82-65B213FD1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0155D21-062A-420B-943D-5B460F2D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338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AB602B4-E6D3-4FC6-9066-CC382D5C7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8D5C36A-7882-4744-A33D-777A686416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0A2CACD-7131-4BA6-8EC5-D0810A0DC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F5638D4-0B8D-45CA-BCE4-676B6D413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8840B7AD-F652-494D-B269-F1B7892C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E783AA5-4723-4D35-BDBE-8325D041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2681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816C066-B448-453A-805A-13C99D972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252953D-8D12-4D44-AAAA-0FFFC513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ABE3ECF2-AFEC-4015-8C2F-DA50278B5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6437BF9-6ABA-4552-831A-CFC2C1F52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97255610-ADA0-4C4A-9B55-1EFD232AD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6BAA0AE9-B360-47A2-9644-3BC8F4221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15EF2983-9DE8-4E68-BC56-783230FE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993FE98-C6A0-4A60-B91D-18C12B0A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2594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2840FF0-7EFB-4D13-B730-3FBB60CB4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27DD257E-E71A-44EC-8C56-BA8D4D08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6B5A57B4-1FA3-4429-90A5-360107429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B4993E95-59B5-41D2-9F19-E29E84EC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020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51698215-4901-4C5C-ADFE-60B71B35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D48B1D99-6231-446A-B4D8-FCB3F87ED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F9902F48-3DE2-4CAD-944C-406FFB22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918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B69DA26-7A59-4D85-A676-A6C8C71F3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CC438DD-0528-47BB-A8B6-1192B8D5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62B2B30-8C9B-4752-ACE1-5DC226B544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FB20317-92AE-44FB-B501-CB5C98AAC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24D9FBBC-5B20-46BB-91C7-0A90C8039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ED8D65A-A46B-4E64-A4CA-650E33A68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023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579FFD0-64DF-4299-9207-7632A61D0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74B57018-9C70-4E7B-8335-426AD2078E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3F2DD58-E4D6-4222-9F04-A3C36922A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DFF512E0-122C-4FE6-9812-5583F9DDC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53838-A9B7-4D08-AF12-293D4EA625DA}" type="datetimeFigureOut">
              <a:rPr lang="fi-FI" smtClean="0"/>
              <a:t>25.5.2026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1B247312-395F-448B-BFFB-467447127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F59418A-DE12-4646-AD95-BF2720668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D5F6C0-A594-4327-90DD-64EAB9F83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340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3B8AC3F7-C1B0-4E9A-8D98-71D97FEF2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71" y="365125"/>
            <a:ext cx="95765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4F28D80-F92D-494E-87BD-0232BA52BB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77270" y="6356350"/>
            <a:ext cx="18041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r>
              <a:rPr lang="fi-FI"/>
              <a:t>May 26th 2026</a:t>
            </a:r>
            <a:endParaRPr lang="fi-FI" dirty="0"/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769688FE-3C5D-40E4-A2F8-A7A8DA9166EE}"/>
              </a:ext>
            </a:extLst>
          </p:cNvPr>
          <p:cNvSpPr/>
          <p:nvPr userDrawn="1"/>
        </p:nvSpPr>
        <p:spPr>
          <a:xfrm>
            <a:off x="0" y="0"/>
            <a:ext cx="152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39060D28-F810-4C25-98D6-94EB2278B3E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71" y="220901"/>
            <a:ext cx="1017455" cy="1037804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E1597567-2F95-4F63-8AF7-74AF5E3789D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30738" y="4270750"/>
            <a:ext cx="3452171" cy="1084153"/>
          </a:xfrm>
          <a:prstGeom prst="rect">
            <a:avLst/>
          </a:prstGeom>
        </p:spPr>
      </p:pic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5ACE7B2-DDED-4CAE-99A7-436CE8EEA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1346" y="6356349"/>
            <a:ext cx="106606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r>
              <a:rPr lang="fi-FI"/>
              <a:t>Anne Liljeström | Ursa Astronomical Association | Nordic-Baltic Astronomy Days 2026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7A642ED6-08A0-4744-A195-48941332F5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8820" y="1825625"/>
            <a:ext cx="81460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65460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tillium Web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tillium Web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tillium Web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tillium Web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tillium Web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tillium Web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2.jpeg"/><Relationship Id="rId5" Type="http://schemas.openxmlformats.org/officeDocument/2006/relationships/image" Target="../media/image7.jp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ivaanvahti.fi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16/j.icarus.2023.115844" TargetMode="Externa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rsa.fi/english.html" TargetMode="External"/><Relationship Id="rId4" Type="http://schemas.openxmlformats.org/officeDocument/2006/relationships/hyperlink" Target="https://www.ursa.f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32094F9-3AC9-4D5D-8CB1-C4010AC1A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07219"/>
            <a:ext cx="9406270" cy="2387600"/>
          </a:xfrm>
        </p:spPr>
        <p:txBody>
          <a:bodyPr>
            <a:normAutofit/>
          </a:bodyPr>
          <a:lstStyle/>
          <a:p>
            <a:r>
              <a:rPr lang="en-GB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The Stars Belong to Everyone! </a:t>
            </a:r>
            <a:endParaRPr lang="fi-FI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1CA8B5D-A1B7-450C-88FD-4BF2964A6A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8999"/>
            <a:ext cx="9144000" cy="2387599"/>
          </a:xfrm>
        </p:spPr>
        <p:txBody>
          <a:bodyPr>
            <a:normAutofit lnSpcReduction="10000"/>
          </a:bodyPr>
          <a:lstStyle/>
          <a:p>
            <a:r>
              <a:rPr lang="en-GB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Communicating Astronomy in Finland</a:t>
            </a: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  <a:p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  <a:p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Anne Liljeström </a:t>
            </a:r>
          </a:p>
          <a:p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Ursa </a:t>
            </a:r>
            <a:r>
              <a:rPr lang="fi-FI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Astronomical</a:t>
            </a:r>
            <a:r>
              <a:rPr lang="fi-FI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Association</a:t>
            </a:r>
          </a:p>
        </p:txBody>
      </p:sp>
      <p:sp>
        <p:nvSpPr>
          <p:cNvPr id="4" name="Suorakulmio 3">
            <a:extLst>
              <a:ext uri="{FF2B5EF4-FFF2-40B4-BE49-F238E27FC236}">
                <a16:creationId xmlns:a16="http://schemas.microsoft.com/office/drawing/2014/main" id="{EDD10BB8-AE30-480B-A73D-DEFD251C3710}"/>
              </a:ext>
            </a:extLst>
          </p:cNvPr>
          <p:cNvSpPr/>
          <p:nvPr/>
        </p:nvSpPr>
        <p:spPr>
          <a:xfrm>
            <a:off x="0" y="0"/>
            <a:ext cx="152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E8441D67-D9DD-4E5F-852B-C2BD0CD1E5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71" y="220901"/>
            <a:ext cx="1017455" cy="1037804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E287EC82-2EA7-45C5-A7A4-05ED0F85B5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120000"/>
                    </a14:imgEffect>
                    <a14:imgEffect>
                      <a14:brightnessContrast brigh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72" y="3787366"/>
            <a:ext cx="1017455" cy="2940868"/>
          </a:xfrm>
          <a:prstGeom prst="rect">
            <a:avLst/>
          </a:prstGeom>
        </p:spPr>
      </p:pic>
      <p:sp>
        <p:nvSpPr>
          <p:cNvPr id="10" name="Alatunnisteen paikkamerkki 4">
            <a:extLst>
              <a:ext uri="{FF2B5EF4-FFF2-40B4-BE49-F238E27FC236}">
                <a16:creationId xmlns:a16="http://schemas.microsoft.com/office/drawing/2014/main" id="{2F997B8F-7EA2-430B-AF06-710561E335DE}"/>
              </a:ext>
            </a:extLst>
          </p:cNvPr>
          <p:cNvSpPr txBox="1">
            <a:spLocks/>
          </p:cNvSpPr>
          <p:nvPr/>
        </p:nvSpPr>
        <p:spPr>
          <a:xfrm>
            <a:off x="0" y="6356350"/>
            <a:ext cx="1219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>
                <a:solidFill>
                  <a:schemeClr val="bg1"/>
                </a:solidFill>
              </a:rPr>
              <a:t>Anne Liljeström | Ursa Astronomical Association | Nordic-Baltic Astronomy Days 2026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583582B5-DFCC-4F34-BC9D-9399314C2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3996" y="6356350"/>
            <a:ext cx="2057404" cy="365125"/>
          </a:xfrm>
        </p:spPr>
        <p:txBody>
          <a:bodyPr/>
          <a:lstStyle>
            <a:lvl1pPr>
              <a:defRPr/>
            </a:lvl1pPr>
          </a:lstStyle>
          <a:p>
            <a:r>
              <a:rPr lang="fi-FI">
                <a:solidFill>
                  <a:schemeClr val="bg1"/>
                </a:solidFill>
              </a:rPr>
              <a:t>May 26th 2026</a:t>
            </a:r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5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A822833-459E-4F5A-9028-D06B6003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Astronomy outreach in Finland </a:t>
            </a:r>
            <a:br>
              <a:rPr lang="fi-FI"/>
            </a:br>
            <a:r>
              <a:rPr lang="fi-FI" sz="2400"/>
              <a:t>(outside universities)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E777802-85FB-49AE-914F-5ADC4B015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820" y="1825625"/>
            <a:ext cx="9554979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b="1"/>
              <a:t>Astronomy associations</a:t>
            </a:r>
          </a:p>
          <a:p>
            <a:pPr lvl="1"/>
            <a:r>
              <a:rPr lang="fi-FI" u="sng"/>
              <a:t>Ursa Astronomy Association (”Ursa”)</a:t>
            </a:r>
            <a:r>
              <a:rPr lang="fi-FI"/>
              <a:t>, a </a:t>
            </a:r>
            <a:r>
              <a:rPr lang="fi-FI" i="1"/>
              <a:t>national</a:t>
            </a:r>
            <a:r>
              <a:rPr lang="fi-FI"/>
              <a:t> association</a:t>
            </a:r>
            <a:endParaRPr lang="fi-FI" i="1"/>
          </a:p>
          <a:p>
            <a:pPr lvl="1"/>
            <a:r>
              <a:rPr lang="fi-FI"/>
              <a:t>Ca. 40 more or less active independent </a:t>
            </a:r>
            <a:r>
              <a:rPr lang="fi-FI" i="1"/>
              <a:t>local</a:t>
            </a:r>
            <a:r>
              <a:rPr lang="fi-FI"/>
              <a:t> astronomy associations</a:t>
            </a:r>
          </a:p>
          <a:p>
            <a:pPr marL="0" indent="0">
              <a:buNone/>
            </a:pPr>
            <a:r>
              <a:rPr lang="fi-FI" b="1"/>
              <a:t>Science centres and museums</a:t>
            </a:r>
          </a:p>
          <a:p>
            <a:pPr lvl="1"/>
            <a:r>
              <a:rPr lang="fi-FI"/>
              <a:t>Heureka Science Center, Vantaa</a:t>
            </a:r>
          </a:p>
          <a:p>
            <a:pPr lvl="1"/>
            <a:r>
              <a:rPr lang="fi-FI"/>
              <a:t>Space Park Väisälä, Turku</a:t>
            </a:r>
          </a:p>
          <a:p>
            <a:pPr lvl="1"/>
            <a:r>
              <a:rPr lang="fi-FI"/>
              <a:t>Tietomaa Science Center, Oulu</a:t>
            </a:r>
          </a:p>
          <a:p>
            <a:pPr lvl="1"/>
            <a:r>
              <a:rPr lang="fi-FI"/>
              <a:t>Helsinki University Museum Flame, Helsinki</a:t>
            </a:r>
          </a:p>
          <a:p>
            <a:pPr lvl="1"/>
            <a:r>
              <a:rPr lang="fi-FI"/>
              <a:t>Finnish Aviation Museum, Vantaa</a:t>
            </a:r>
          </a:p>
          <a:p>
            <a:pPr lvl="1"/>
            <a:r>
              <a:rPr lang="fi-FI"/>
              <a:t>Kuopio Museum: ”Stardust – The Universe in You” exhibition </a:t>
            </a:r>
          </a:p>
          <a:p>
            <a:pPr marL="0" indent="0">
              <a:buNone/>
            </a:pPr>
            <a:r>
              <a:rPr lang="fi-FI" b="1"/>
              <a:t>Some others</a:t>
            </a:r>
          </a:p>
          <a:p>
            <a:pPr lvl="1"/>
            <a:r>
              <a:rPr lang="fi-FI"/>
              <a:t>Tiedetuubi, an online science publication</a:t>
            </a:r>
          </a:p>
          <a:p>
            <a:pPr lvl="1"/>
            <a:r>
              <a:rPr lang="fi-FI"/>
              <a:t>Aikavaellus, history of the universe as walking tours</a:t>
            </a:r>
          </a:p>
          <a:p>
            <a:pPr marL="0" indent="0">
              <a:buNone/>
            </a:pPr>
            <a:r>
              <a:rPr lang="fi-FI"/>
              <a:t>...Lots of visibility, diverse sources, plenty of interest – things are good!</a:t>
            </a:r>
          </a:p>
        </p:txBody>
      </p:sp>
    </p:spTree>
    <p:extLst>
      <p:ext uri="{BB962C8B-B14F-4D97-AF65-F5344CB8AC3E}">
        <p14:creationId xmlns:p14="http://schemas.microsoft.com/office/powerpoint/2010/main" val="70226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98D8FA9-D696-4B11-93C2-0BEB88FF9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About Ursa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503C496-7D9E-4AE6-A1A6-A594B348B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820" y="1825625"/>
            <a:ext cx="6427543" cy="1507195"/>
          </a:xfrm>
        </p:spPr>
        <p:txBody>
          <a:bodyPr>
            <a:normAutofit fontScale="92500" lnSpcReduction="20000"/>
          </a:bodyPr>
          <a:lstStyle/>
          <a:p>
            <a:r>
              <a:rPr lang="fi-FI"/>
              <a:t>Est. 1921</a:t>
            </a:r>
          </a:p>
          <a:p>
            <a:r>
              <a:rPr lang="fi-FI"/>
              <a:t>Various activities and services, </a:t>
            </a:r>
            <a:br>
              <a:rPr lang="fi-FI"/>
            </a:br>
            <a:r>
              <a:rPr lang="fi-FI" i="1"/>
              <a:t>not</a:t>
            </a:r>
            <a:r>
              <a:rPr lang="fi-FI"/>
              <a:t> just for our members! in Finnish</a:t>
            </a:r>
          </a:p>
          <a:p>
            <a:r>
              <a:rPr lang="fi-FI"/>
              <a:t>Currently ~18 000 members</a:t>
            </a:r>
          </a:p>
          <a:p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F95D869A-8BC6-427E-B100-B9048176F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3802">
            <a:off x="7090207" y="1307238"/>
            <a:ext cx="1301463" cy="1855101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FECFD2D5-68FF-491F-9BC6-1DCD918C7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9164">
            <a:off x="8158980" y="852533"/>
            <a:ext cx="1474833" cy="2092440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D6ED5812-A9B1-4A60-A298-8A53AEDB0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8231">
            <a:off x="9515423" y="1053146"/>
            <a:ext cx="1327567" cy="1901076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F52B3B3-1D6C-4715-9644-0E6F61D76D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849">
            <a:off x="10570667" y="1718620"/>
            <a:ext cx="1056104" cy="1508106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4DBDA929-5C66-488A-AE99-2B4E57018E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910" y="4018837"/>
            <a:ext cx="1330798" cy="1891507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598823D3-98BD-41A5-8A17-3A9EEA50A2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612" y="4783016"/>
            <a:ext cx="1422133" cy="1666740"/>
          </a:xfrm>
          <a:prstGeom prst="rect">
            <a:avLst/>
          </a:prstGeom>
        </p:spPr>
      </p:pic>
      <p:pic>
        <p:nvPicPr>
          <p:cNvPr id="1030" name="Picture 6" descr="https://kauppa.ursa.fi/kauppa/wp-content/uploads/2017/12/20314_10219-2.jpg">
            <a:extLst>
              <a:ext uri="{FF2B5EF4-FFF2-40B4-BE49-F238E27FC236}">
                <a16:creationId xmlns:a16="http://schemas.microsoft.com/office/drawing/2014/main" id="{5569E141-2590-4E61-A6F4-66B9FA08F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07" y="3600041"/>
            <a:ext cx="2046595" cy="306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avaruus.fi/fileadmin/avaruus.fi/kansikuvat/TA0825_704px.jpg">
            <a:extLst>
              <a:ext uri="{FF2B5EF4-FFF2-40B4-BE49-F238E27FC236}">
                <a16:creationId xmlns:a16="http://schemas.microsoft.com/office/drawing/2014/main" id="{0D87B621-9558-42A0-8FCC-D0CC9C933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887" y="3525181"/>
            <a:ext cx="2101769" cy="283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B981CED6-A8CA-4636-AD95-21D59C6F05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6957" y="3529492"/>
            <a:ext cx="2140648" cy="306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C8270191-E074-4991-B6BB-59FF3B156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852" y="554483"/>
            <a:ext cx="9689234" cy="6197410"/>
          </a:xfrm>
          <a:prstGeom prst="rect">
            <a:avLst/>
          </a:prstGeom>
        </p:spPr>
      </p:pic>
      <p:sp>
        <p:nvSpPr>
          <p:cNvPr id="5" name="Tekstiruutu 4">
            <a:extLst>
              <a:ext uri="{FF2B5EF4-FFF2-40B4-BE49-F238E27FC236}">
                <a16:creationId xmlns:a16="http://schemas.microsoft.com/office/drawing/2014/main" id="{84C77EA1-762B-4A4D-9142-AF2956E2020B}"/>
              </a:ext>
            </a:extLst>
          </p:cNvPr>
          <p:cNvSpPr txBox="1"/>
          <p:nvPr/>
        </p:nvSpPr>
        <p:spPr>
          <a:xfrm>
            <a:off x="5027358" y="106107"/>
            <a:ext cx="213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latin typeface="Titillium Web" panose="00000500000000000000" pitchFamily="2" charset="0"/>
                <a:hlinkClick r:id="rId3"/>
              </a:rPr>
              <a:t>www.taivaanvahti</a:t>
            </a:r>
            <a:r>
              <a:rPr lang="fi-FI">
                <a:latin typeface="Titillium Web" panose="00000500000000000000" pitchFamily="2" charset="0"/>
                <a:hlinkClick r:id="rId3"/>
              </a:rPr>
              <a:t>.fi</a:t>
            </a:r>
            <a:endParaRPr lang="fi-FI" dirty="0"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3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F8462E1-DD8D-4BC8-A779-7A94E2AD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More Ursa</a:t>
            </a:r>
            <a:endParaRPr lang="fi-FI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4F8DFDCE-7AF1-41E3-8761-8A61F70EF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245" y="935442"/>
            <a:ext cx="4215053" cy="2810584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059DA02D-57B7-4865-AA3C-E8183078D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500" y="3906939"/>
            <a:ext cx="6373349" cy="2332646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D475B9E9-AFF9-4E94-A3E1-A83D149CE5B5}"/>
              </a:ext>
            </a:extLst>
          </p:cNvPr>
          <p:cNvSpPr txBox="1"/>
          <p:nvPr/>
        </p:nvSpPr>
        <p:spPr>
          <a:xfrm>
            <a:off x="10295117" y="6196656"/>
            <a:ext cx="1500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Photo: Marko Myllyniemi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5E44CF0A-BB38-4017-B62C-5D625ED6FB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71" y="1690688"/>
            <a:ext cx="4148608" cy="2332646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3A49CD6D-56B0-4FBC-A2F1-F7F23EF37E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71" y="4184247"/>
            <a:ext cx="4148608" cy="2332646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4B369D96-7099-4F2D-B9FB-AAC266F136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2996" y="246273"/>
            <a:ext cx="4522853" cy="2506201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7672449C-9FD7-49D8-88D3-69E15ABDAACF}"/>
              </a:ext>
            </a:extLst>
          </p:cNvPr>
          <p:cNvSpPr txBox="1"/>
          <p:nvPr/>
        </p:nvSpPr>
        <p:spPr>
          <a:xfrm>
            <a:off x="5146609" y="731875"/>
            <a:ext cx="1116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/>
              <a:t>Photo</a:t>
            </a:r>
            <a:r>
              <a:rPr lang="fi-FI" sz="1000"/>
              <a:t>: Toni Uuttu</a:t>
            </a:r>
            <a:endParaRPr lang="fi-FI" sz="1000" dirty="0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27411028-0659-48CA-89A7-8A427EA148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252" y="2410104"/>
            <a:ext cx="3639533" cy="190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23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7115D0E-6B5B-4083-9A4A-52551E8D9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ProAm</a:t>
            </a:r>
            <a:r>
              <a:rPr lang="fi-FI" dirty="0"/>
              <a:t> </a:t>
            </a:r>
            <a:r>
              <a:rPr lang="fi-FI" dirty="0" err="1"/>
              <a:t>Activities</a:t>
            </a:r>
            <a:r>
              <a:rPr lang="fi-FI" dirty="0"/>
              <a:t> and </a:t>
            </a:r>
            <a:r>
              <a:rPr lang="fi-FI" dirty="0" err="1"/>
              <a:t>Collaborations</a:t>
            </a:r>
            <a:endParaRPr lang="fi-FI" dirty="0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47489D6B-A6CA-49A1-AA8E-77471C2133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71" y="1690688"/>
            <a:ext cx="6551875" cy="437324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92B99078-94DA-4282-AD3E-080ED337C0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915" y="3121777"/>
            <a:ext cx="3842763" cy="3067394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F1F780CF-4009-4396-83C2-EF1AEEB281EB}"/>
              </a:ext>
            </a:extLst>
          </p:cNvPr>
          <p:cNvSpPr txBox="1"/>
          <p:nvPr/>
        </p:nvSpPr>
        <p:spPr>
          <a:xfrm>
            <a:off x="1777270" y="6063937"/>
            <a:ext cx="5749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Titillium Web" panose="00000500000000000000" pitchFamily="2" charset="0"/>
              </a:rPr>
              <a:t>Photo: Kari </a:t>
            </a:r>
            <a:r>
              <a:rPr lang="fi-FI" sz="1600" dirty="0" err="1">
                <a:latin typeface="Titillium Web" panose="00000500000000000000" pitchFamily="2" charset="0"/>
              </a:rPr>
              <a:t>Haila</a:t>
            </a:r>
            <a:r>
              <a:rPr lang="fi-FI" sz="1600" dirty="0">
                <a:latin typeface="Titillium Web" panose="00000500000000000000" pitchFamily="2" charset="0"/>
              </a:rPr>
              <a:t>, </a:t>
            </a:r>
            <a:r>
              <a:rPr lang="fi-FI" sz="1600" dirty="0" err="1">
                <a:latin typeface="Titillium Web" panose="00000500000000000000" pitchFamily="2" charset="0"/>
              </a:rPr>
              <a:t>screenshots</a:t>
            </a:r>
            <a:r>
              <a:rPr lang="fi-FI" sz="1600" dirty="0">
                <a:latin typeface="Titillium Web" panose="00000500000000000000" pitchFamily="2" charset="0"/>
              </a:rPr>
              <a:t>: </a:t>
            </a:r>
            <a:r>
              <a:rPr lang="fi-FI" sz="1600" dirty="0" err="1">
                <a:latin typeface="Titillium Web" panose="00000500000000000000" pitchFamily="2" charset="0"/>
              </a:rPr>
              <a:t>The</a:t>
            </a:r>
            <a:r>
              <a:rPr lang="fi-FI" sz="1600" dirty="0">
                <a:latin typeface="Titillium Web" panose="00000500000000000000" pitchFamily="2" charset="0"/>
              </a:rPr>
              <a:t> </a:t>
            </a:r>
            <a:r>
              <a:rPr lang="fi-FI" sz="1600" dirty="0" err="1">
                <a:latin typeface="Titillium Web" panose="00000500000000000000" pitchFamily="2" charset="0"/>
              </a:rPr>
              <a:t>Finnish</a:t>
            </a:r>
            <a:r>
              <a:rPr lang="fi-FI" sz="1600" dirty="0">
                <a:latin typeface="Titillium Web" panose="00000500000000000000" pitchFamily="2" charset="0"/>
              </a:rPr>
              <a:t> </a:t>
            </a:r>
            <a:r>
              <a:rPr lang="fi-FI" sz="1600" dirty="0" err="1">
                <a:latin typeface="Titillium Web" panose="00000500000000000000" pitchFamily="2" charset="0"/>
              </a:rPr>
              <a:t>Fireball</a:t>
            </a:r>
            <a:r>
              <a:rPr lang="fi-FI" sz="1600" dirty="0">
                <a:latin typeface="Titillium Web" panose="00000500000000000000" pitchFamily="2" charset="0"/>
              </a:rPr>
              <a:t> Network </a:t>
            </a:r>
          </a:p>
          <a:p>
            <a:endParaRPr lang="fi-FI" sz="1600" dirty="0">
              <a:latin typeface="Titillium Web" panose="00000500000000000000" pitchFamily="2" charset="0"/>
            </a:endParaRPr>
          </a:p>
        </p:txBody>
      </p:sp>
      <p:sp>
        <p:nvSpPr>
          <p:cNvPr id="8" name="Suorakulmio 7">
            <a:extLst>
              <a:ext uri="{FF2B5EF4-FFF2-40B4-BE49-F238E27FC236}">
                <a16:creationId xmlns:a16="http://schemas.microsoft.com/office/drawing/2014/main" id="{048FFCB4-22B4-416C-BDD8-B4B80ED091E0}"/>
              </a:ext>
            </a:extLst>
          </p:cNvPr>
          <p:cNvSpPr/>
          <p:nvPr/>
        </p:nvSpPr>
        <p:spPr>
          <a:xfrm>
            <a:off x="8329146" y="1815922"/>
            <a:ext cx="3485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dirty="0" err="1">
                <a:latin typeface="Titillium Web" panose="00000500000000000000" pitchFamily="2" charset="0"/>
              </a:rPr>
              <a:t>Peña-Asensio</a:t>
            </a:r>
            <a:r>
              <a:rPr lang="fi-FI" sz="1200" dirty="0">
                <a:latin typeface="Titillium Web" panose="00000500000000000000" pitchFamily="2" charset="0"/>
              </a:rPr>
              <a:t>, E., Visuri J., </a:t>
            </a:r>
            <a:r>
              <a:rPr lang="fi-FI" sz="1200" dirty="0" err="1">
                <a:latin typeface="Titillium Web" panose="00000500000000000000" pitchFamily="2" charset="0"/>
              </a:rPr>
              <a:t>Trigo-Rodríguez</a:t>
            </a:r>
            <a:r>
              <a:rPr lang="fi-FI" sz="1200" dirty="0">
                <a:latin typeface="Titillium Web" panose="00000500000000000000" pitchFamily="2" charset="0"/>
              </a:rPr>
              <a:t>, J.M., </a:t>
            </a:r>
            <a:r>
              <a:rPr lang="fi-FI" sz="1200" dirty="0" err="1">
                <a:latin typeface="Titillium Web" panose="00000500000000000000" pitchFamily="2" charset="0"/>
              </a:rPr>
              <a:t>Socas</a:t>
            </a:r>
            <a:r>
              <a:rPr lang="fi-FI" sz="1200" dirty="0">
                <a:latin typeface="Titillium Web" panose="00000500000000000000" pitchFamily="2" charset="0"/>
              </a:rPr>
              <a:t>-Navarro H., </a:t>
            </a:r>
            <a:r>
              <a:rPr lang="fi-FI" sz="1200" dirty="0" err="1">
                <a:latin typeface="Titillium Web" panose="00000500000000000000" pitchFamily="2" charset="0"/>
              </a:rPr>
              <a:t>Gritsevich</a:t>
            </a:r>
            <a:r>
              <a:rPr lang="fi-FI" sz="1200" dirty="0">
                <a:latin typeface="Titillium Web" panose="00000500000000000000" pitchFamily="2" charset="0"/>
              </a:rPr>
              <a:t> M., </a:t>
            </a:r>
            <a:r>
              <a:rPr lang="fi-FI" sz="1200" dirty="0" err="1">
                <a:latin typeface="Titillium Web" panose="00000500000000000000" pitchFamily="2" charset="0"/>
              </a:rPr>
              <a:t>Siljama</a:t>
            </a:r>
            <a:r>
              <a:rPr lang="fi-FI" sz="1200" dirty="0">
                <a:latin typeface="Titillium Web" panose="00000500000000000000" pitchFamily="2" charset="0"/>
              </a:rPr>
              <a:t> M., and </a:t>
            </a:r>
            <a:r>
              <a:rPr lang="fi-FI" sz="1200" dirty="0" err="1">
                <a:latin typeface="Titillium Web" panose="00000500000000000000" pitchFamily="2" charset="0"/>
              </a:rPr>
              <a:t>Rimola</a:t>
            </a:r>
            <a:r>
              <a:rPr lang="fi-FI" sz="1200" dirty="0">
                <a:latin typeface="Titillium Web" panose="00000500000000000000" pitchFamily="2" charset="0"/>
              </a:rPr>
              <a:t> A. 2024. </a:t>
            </a:r>
            <a:r>
              <a:rPr lang="fi-FI" sz="1200" dirty="0" err="1">
                <a:latin typeface="Titillium Web" panose="00000500000000000000" pitchFamily="2" charset="0"/>
              </a:rPr>
              <a:t>Oort</a:t>
            </a:r>
            <a:r>
              <a:rPr lang="fi-FI" sz="1200" dirty="0">
                <a:latin typeface="Titillium Web" panose="00000500000000000000" pitchFamily="2" charset="0"/>
              </a:rPr>
              <a:t> </a:t>
            </a:r>
            <a:r>
              <a:rPr lang="fi-FI" sz="1200" dirty="0" err="1">
                <a:latin typeface="Titillium Web" panose="00000500000000000000" pitchFamily="2" charset="0"/>
              </a:rPr>
              <a:t>cloud</a:t>
            </a:r>
            <a:r>
              <a:rPr lang="fi-FI" sz="1200" dirty="0">
                <a:latin typeface="Titillium Web" panose="00000500000000000000" pitchFamily="2" charset="0"/>
              </a:rPr>
              <a:t> </a:t>
            </a:r>
            <a:r>
              <a:rPr lang="fi-FI" sz="1200" dirty="0" err="1">
                <a:latin typeface="Titillium Web" panose="00000500000000000000" pitchFamily="2" charset="0"/>
              </a:rPr>
              <a:t>perturbations</a:t>
            </a:r>
            <a:r>
              <a:rPr lang="fi-FI" sz="1200" dirty="0">
                <a:latin typeface="Titillium Web" panose="00000500000000000000" pitchFamily="2" charset="0"/>
              </a:rPr>
              <a:t> as a </a:t>
            </a:r>
            <a:r>
              <a:rPr lang="fi-FI" sz="1200" dirty="0" err="1">
                <a:latin typeface="Titillium Web" panose="00000500000000000000" pitchFamily="2" charset="0"/>
              </a:rPr>
              <a:t>source</a:t>
            </a:r>
            <a:r>
              <a:rPr lang="fi-FI" sz="1200" dirty="0">
                <a:latin typeface="Titillium Web" panose="00000500000000000000" pitchFamily="2" charset="0"/>
              </a:rPr>
              <a:t> of </a:t>
            </a:r>
            <a:r>
              <a:rPr lang="fi-FI" sz="1200" dirty="0" err="1">
                <a:latin typeface="Titillium Web" panose="00000500000000000000" pitchFamily="2" charset="0"/>
              </a:rPr>
              <a:t>hyperbolic</a:t>
            </a:r>
            <a:r>
              <a:rPr lang="fi-FI" sz="1200" dirty="0">
                <a:latin typeface="Titillium Web" panose="00000500000000000000" pitchFamily="2" charset="0"/>
              </a:rPr>
              <a:t> Earth </a:t>
            </a:r>
            <a:r>
              <a:rPr lang="fi-FI" sz="1200" dirty="0" err="1">
                <a:latin typeface="Titillium Web" panose="00000500000000000000" pitchFamily="2" charset="0"/>
              </a:rPr>
              <a:t>impactors</a:t>
            </a:r>
            <a:r>
              <a:rPr lang="fi-FI" sz="1200" dirty="0">
                <a:latin typeface="Titillium Web" panose="00000500000000000000" pitchFamily="2" charset="0"/>
              </a:rPr>
              <a:t>. </a:t>
            </a:r>
            <a:r>
              <a:rPr lang="fi-FI" sz="1200" dirty="0" err="1">
                <a:latin typeface="Titillium Web" panose="00000500000000000000" pitchFamily="2" charset="0"/>
              </a:rPr>
              <a:t>Icarus</a:t>
            </a:r>
            <a:r>
              <a:rPr lang="fi-FI" sz="1200" dirty="0">
                <a:latin typeface="Titillium Web" panose="00000500000000000000" pitchFamily="2" charset="0"/>
              </a:rPr>
              <a:t>, 408115844, </a:t>
            </a:r>
            <a:r>
              <a:rPr lang="fi-FI" sz="1200" dirty="0">
                <a:latin typeface="Titillium Web" panose="00000500000000000000" pitchFamily="2" charset="0"/>
                <a:hlinkClick r:id="rId5"/>
              </a:rPr>
              <a:t>https://doi.org/10.1016/j.icarus.2023.115844</a:t>
            </a:r>
            <a:endParaRPr lang="fi-FI" sz="1200" dirty="0">
              <a:latin typeface="Titillium Web" panose="00000500000000000000" pitchFamily="2" charset="0"/>
            </a:endParaRPr>
          </a:p>
        </p:txBody>
      </p:sp>
      <p:sp>
        <p:nvSpPr>
          <p:cNvPr id="3" name="Suorakulmio 2">
            <a:extLst>
              <a:ext uri="{FF2B5EF4-FFF2-40B4-BE49-F238E27FC236}">
                <a16:creationId xmlns:a16="http://schemas.microsoft.com/office/drawing/2014/main" id="{959D8E1A-7C7F-4BE6-A09F-7ADD22F058B8}"/>
              </a:ext>
            </a:extLst>
          </p:cNvPr>
          <p:cNvSpPr/>
          <p:nvPr/>
        </p:nvSpPr>
        <p:spPr>
          <a:xfrm>
            <a:off x="10414729" y="843240"/>
            <a:ext cx="1581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/>
              <a:t>proam@ursa.fi</a:t>
            </a:r>
          </a:p>
        </p:txBody>
      </p:sp>
    </p:spTree>
    <p:extLst>
      <p:ext uri="{BB962C8B-B14F-4D97-AF65-F5344CB8AC3E}">
        <p14:creationId xmlns:p14="http://schemas.microsoft.com/office/powerpoint/2010/main" val="315603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80181AE-4C28-4BBA-9F9C-0E88D3302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Some highlights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5E407D0-4AF1-4BB0-84E4-C251D2537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820" y="1825625"/>
            <a:ext cx="9698913" cy="4351338"/>
          </a:xfrm>
        </p:spPr>
        <p:txBody>
          <a:bodyPr/>
          <a:lstStyle/>
          <a:p>
            <a:r>
              <a:rPr lang="fi-FI"/>
              <a:t>Astronomy is very popular in Finland (and people here still trust science and universities)</a:t>
            </a:r>
          </a:p>
          <a:p>
            <a:pPr lvl="1"/>
            <a:r>
              <a:rPr lang="fi-FI"/>
              <a:t>Rise of cosmology, images by Hubble+, Ursa, books by Esko Valtaoja</a:t>
            </a:r>
          </a:p>
          <a:p>
            <a:r>
              <a:rPr lang="fi-FI"/>
              <a:t>Amateur astronomy over here isn’t just about stargazing and telescopes</a:t>
            </a:r>
          </a:p>
          <a:p>
            <a:pPr lvl="1"/>
            <a:r>
              <a:rPr lang="fi-FI"/>
              <a:t>Reading about astronomy is way more popular than observing!</a:t>
            </a:r>
          </a:p>
          <a:p>
            <a:pPr lvl="1"/>
            <a:r>
              <a:rPr lang="fi-FI"/>
              <a:t>Atmospheric phenomena are included in our curriculum</a:t>
            </a:r>
          </a:p>
          <a:p>
            <a:r>
              <a:rPr lang="fi-FI"/>
              <a:t>Good collaboration between professional astronomers and astronomical associations</a:t>
            </a:r>
          </a:p>
        </p:txBody>
      </p:sp>
    </p:spTree>
    <p:extLst>
      <p:ext uri="{BB962C8B-B14F-4D97-AF65-F5344CB8AC3E}">
        <p14:creationId xmlns:p14="http://schemas.microsoft.com/office/powerpoint/2010/main" val="391135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45BE45C-AC4E-4289-B942-87D45A3DF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>
                <a:solidFill>
                  <a:schemeClr val="bg1"/>
                </a:solidFill>
              </a:rPr>
              <a:t>Thank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err="1">
                <a:solidFill>
                  <a:schemeClr val="bg1"/>
                </a:solidFill>
              </a:rPr>
              <a:t>you</a:t>
            </a:r>
            <a:r>
              <a:rPr lang="fi-FI">
                <a:solidFill>
                  <a:schemeClr val="bg1"/>
                </a:solidFill>
              </a:rPr>
              <a:t>! 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DAE13B8B-09D1-454E-AFE5-AE46EEE29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https://www.ursa.fi/</a:t>
            </a: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https://www.ursa.fi/english.html</a:t>
            </a: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</a:pPr>
            <a:endParaRPr lang="fi-FI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reach me at</a:t>
            </a:r>
          </a:p>
          <a:p>
            <a:pPr marL="0" indent="0">
              <a:buNone/>
            </a:pP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anne.liljestrom@ursa.fi</a:t>
            </a:r>
          </a:p>
        </p:txBody>
      </p:sp>
    </p:spTree>
    <p:extLst>
      <p:ext uri="{BB962C8B-B14F-4D97-AF65-F5344CB8AC3E}">
        <p14:creationId xmlns:p14="http://schemas.microsoft.com/office/powerpoint/2010/main" val="247652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359</Words>
  <Application>Microsoft Office PowerPoint</Application>
  <PresentationFormat>Laajakuva</PresentationFormat>
  <Paragraphs>53</Paragraphs>
  <Slides>8</Slides>
  <Notes>6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12" baseType="lpstr">
      <vt:lpstr>Arial</vt:lpstr>
      <vt:lpstr>Calibri</vt:lpstr>
      <vt:lpstr>Titillium Web</vt:lpstr>
      <vt:lpstr>Office-teema</vt:lpstr>
      <vt:lpstr>The Stars Belong to Everyone! </vt:lpstr>
      <vt:lpstr>Astronomy outreach in Finland  (outside universities)</vt:lpstr>
      <vt:lpstr>About Ursa</vt:lpstr>
      <vt:lpstr>PowerPoint-esitys</vt:lpstr>
      <vt:lpstr>More Ursa</vt:lpstr>
      <vt:lpstr>ProAm Activities and Collaborations</vt:lpstr>
      <vt:lpstr>Some highlights</vt:lpstr>
      <vt:lpstr>Thank you!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Anne Liljeström</dc:creator>
  <cp:lastModifiedBy>Anne Liljeström</cp:lastModifiedBy>
  <cp:revision>107</cp:revision>
  <dcterms:created xsi:type="dcterms:W3CDTF">2025-08-21T12:14:32Z</dcterms:created>
  <dcterms:modified xsi:type="dcterms:W3CDTF">2026-05-25T11:54:25Z</dcterms:modified>
</cp:coreProperties>
</file>