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24"/>
  </p:notesMasterIdLst>
  <p:sldIdLst>
    <p:sldId id="256" r:id="rId2"/>
    <p:sldId id="280" r:id="rId3"/>
    <p:sldId id="306" r:id="rId4"/>
    <p:sldId id="282" r:id="rId5"/>
    <p:sldId id="259" r:id="rId6"/>
    <p:sldId id="260" r:id="rId7"/>
    <p:sldId id="265" r:id="rId8"/>
    <p:sldId id="262" r:id="rId9"/>
    <p:sldId id="269" r:id="rId10"/>
    <p:sldId id="311" r:id="rId11"/>
    <p:sldId id="312" r:id="rId12"/>
    <p:sldId id="286" r:id="rId13"/>
    <p:sldId id="287" r:id="rId14"/>
    <p:sldId id="313" r:id="rId15"/>
    <p:sldId id="300" r:id="rId16"/>
    <p:sldId id="304" r:id="rId17"/>
    <p:sldId id="310" r:id="rId18"/>
    <p:sldId id="299" r:id="rId19"/>
    <p:sldId id="273" r:id="rId20"/>
    <p:sldId id="309" r:id="rId21"/>
    <p:sldId id="263" r:id="rId22"/>
    <p:sldId id="264" r:id="rId23"/>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d-Alexandru Mansour" initials="JM" lastIdx="0" clrIdx="0">
    <p:extLst>
      <p:ext uri="{19B8F6BF-5375-455C-9EA6-DF929625EA0E}">
        <p15:presenceInfo xmlns:p15="http://schemas.microsoft.com/office/powerpoint/2012/main" userId="S-1-5-21-2983161654-3330284812-1284754214-1094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1549" autoAdjust="0"/>
  </p:normalViewPr>
  <p:slideViewPr>
    <p:cSldViewPr snapToGrid="0">
      <p:cViewPr varScale="1">
        <p:scale>
          <a:sx n="146" d="100"/>
          <a:sy n="146" d="100"/>
        </p:scale>
        <p:origin x="150" y="16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5B696D-8C46-4C55-9D83-6744EE986766}"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t-EE"/>
        </a:p>
      </dgm:t>
    </dgm:pt>
    <dgm:pt modelId="{8EAB33C0-3E87-418F-AB45-836023B9BE68}">
      <dgm:prSet phldrT="[Text]"/>
      <dgm:spPr/>
      <dgm:t>
        <a:bodyPr/>
        <a:lstStyle/>
        <a:p>
          <a:r>
            <a:rPr lang="en-US" b="1" dirty="0"/>
            <a:t>1. Identify dynamically relevant, robust voids in J-PAS galaxy mocks</a:t>
          </a:r>
          <a:endParaRPr lang="et-EE" dirty="0"/>
        </a:p>
      </dgm:t>
    </dgm:pt>
    <dgm:pt modelId="{935C95FD-28D1-4394-89E5-47F34FFB1471}" type="parTrans" cxnId="{3D850510-506C-43B5-96A2-BF754508249C}">
      <dgm:prSet/>
      <dgm:spPr/>
      <dgm:t>
        <a:bodyPr/>
        <a:lstStyle/>
        <a:p>
          <a:endParaRPr lang="et-EE"/>
        </a:p>
      </dgm:t>
    </dgm:pt>
    <dgm:pt modelId="{EE8A237A-7F7D-48C3-9634-D34BD68C3678}" type="sibTrans" cxnId="{3D850510-506C-43B5-96A2-BF754508249C}">
      <dgm:prSet/>
      <dgm:spPr/>
      <dgm:t>
        <a:bodyPr/>
        <a:lstStyle/>
        <a:p>
          <a:endParaRPr lang="et-EE"/>
        </a:p>
      </dgm:t>
    </dgm:pt>
    <dgm:pt modelId="{F97DB165-2D89-4805-93BE-EC90E9CAA11B}">
      <dgm:prSet phldrT="[Text]"/>
      <dgm:spPr/>
      <dgm:t>
        <a:bodyPr/>
        <a:lstStyle/>
        <a:p>
          <a:pPr>
            <a:buFont typeface="+mj-lt"/>
            <a:buAutoNum type="arabicPeriod"/>
          </a:pPr>
          <a:r>
            <a:rPr lang="en-US" b="1" dirty="0"/>
            <a:t>2. Determine if expected trends exist within void galaxy properties</a:t>
          </a:r>
          <a:endParaRPr lang="et-EE" dirty="0"/>
        </a:p>
      </dgm:t>
    </dgm:pt>
    <dgm:pt modelId="{3CB17F79-75B7-447B-8626-9BC0A0107B16}" type="parTrans" cxnId="{08887850-D61B-4CED-A501-7B8F37F0AE1D}">
      <dgm:prSet/>
      <dgm:spPr/>
      <dgm:t>
        <a:bodyPr/>
        <a:lstStyle/>
        <a:p>
          <a:endParaRPr lang="et-EE"/>
        </a:p>
      </dgm:t>
    </dgm:pt>
    <dgm:pt modelId="{331B4ECF-8973-451D-9D0A-CC2EB8436B3A}" type="sibTrans" cxnId="{08887850-D61B-4CED-A501-7B8F37F0AE1D}">
      <dgm:prSet/>
      <dgm:spPr/>
      <dgm:t>
        <a:bodyPr/>
        <a:lstStyle/>
        <a:p>
          <a:endParaRPr lang="et-EE"/>
        </a:p>
      </dgm:t>
    </dgm:pt>
    <dgm:pt modelId="{0E0ED1D2-CAEB-4530-A8E5-13128161098C}" type="pres">
      <dgm:prSet presAssocID="{015B696D-8C46-4C55-9D83-6744EE986766}" presName="Name0" presStyleCnt="0">
        <dgm:presLayoutVars>
          <dgm:dir/>
          <dgm:animLvl val="lvl"/>
          <dgm:resizeHandles val="exact"/>
        </dgm:presLayoutVars>
      </dgm:prSet>
      <dgm:spPr/>
    </dgm:pt>
    <dgm:pt modelId="{71E8CD39-2086-4FC1-9B9C-D46B202B7200}" type="pres">
      <dgm:prSet presAssocID="{F97DB165-2D89-4805-93BE-EC90E9CAA11B}" presName="boxAndChildren" presStyleCnt="0"/>
      <dgm:spPr/>
    </dgm:pt>
    <dgm:pt modelId="{4BE46364-9718-456F-9F3E-DAA68FB1756F}" type="pres">
      <dgm:prSet presAssocID="{F97DB165-2D89-4805-93BE-EC90E9CAA11B}" presName="parentTextBox" presStyleLbl="node1" presStyleIdx="0" presStyleCnt="2"/>
      <dgm:spPr/>
    </dgm:pt>
    <dgm:pt modelId="{49DF762C-08B6-44AA-AF8E-033818968E54}" type="pres">
      <dgm:prSet presAssocID="{EE8A237A-7F7D-48C3-9634-D34BD68C3678}" presName="sp" presStyleCnt="0"/>
      <dgm:spPr/>
    </dgm:pt>
    <dgm:pt modelId="{6B8533DB-13A4-4865-91A9-87549EAD0783}" type="pres">
      <dgm:prSet presAssocID="{8EAB33C0-3E87-418F-AB45-836023B9BE68}" presName="arrowAndChildren" presStyleCnt="0"/>
      <dgm:spPr/>
    </dgm:pt>
    <dgm:pt modelId="{4A6C6917-1494-44D1-BA19-A3C0A3230F02}" type="pres">
      <dgm:prSet presAssocID="{8EAB33C0-3E87-418F-AB45-836023B9BE68}" presName="parentTextArrow" presStyleLbl="node1" presStyleIdx="1" presStyleCnt="2"/>
      <dgm:spPr/>
    </dgm:pt>
  </dgm:ptLst>
  <dgm:cxnLst>
    <dgm:cxn modelId="{3D850510-506C-43B5-96A2-BF754508249C}" srcId="{015B696D-8C46-4C55-9D83-6744EE986766}" destId="{8EAB33C0-3E87-418F-AB45-836023B9BE68}" srcOrd="0" destOrd="0" parTransId="{935C95FD-28D1-4394-89E5-47F34FFB1471}" sibTransId="{EE8A237A-7F7D-48C3-9634-D34BD68C3678}"/>
    <dgm:cxn modelId="{01410313-62D3-4306-A6C3-DFF35A688F8F}" type="presOf" srcId="{F97DB165-2D89-4805-93BE-EC90E9CAA11B}" destId="{4BE46364-9718-456F-9F3E-DAA68FB1756F}" srcOrd="0" destOrd="0" presId="urn:microsoft.com/office/officeart/2005/8/layout/process4"/>
    <dgm:cxn modelId="{BA05BD26-9599-4F31-9878-02A7D537D3DC}" type="presOf" srcId="{015B696D-8C46-4C55-9D83-6744EE986766}" destId="{0E0ED1D2-CAEB-4530-A8E5-13128161098C}" srcOrd="0" destOrd="0" presId="urn:microsoft.com/office/officeart/2005/8/layout/process4"/>
    <dgm:cxn modelId="{08887850-D61B-4CED-A501-7B8F37F0AE1D}" srcId="{015B696D-8C46-4C55-9D83-6744EE986766}" destId="{F97DB165-2D89-4805-93BE-EC90E9CAA11B}" srcOrd="1" destOrd="0" parTransId="{3CB17F79-75B7-447B-8626-9BC0A0107B16}" sibTransId="{331B4ECF-8973-451D-9D0A-CC2EB8436B3A}"/>
    <dgm:cxn modelId="{0F874A7C-040F-4E2C-A82A-1CD4CE50F33A}" type="presOf" srcId="{8EAB33C0-3E87-418F-AB45-836023B9BE68}" destId="{4A6C6917-1494-44D1-BA19-A3C0A3230F02}" srcOrd="0" destOrd="0" presId="urn:microsoft.com/office/officeart/2005/8/layout/process4"/>
    <dgm:cxn modelId="{6FEB3C66-9E69-462B-8FCB-AD3146C0CB62}" type="presParOf" srcId="{0E0ED1D2-CAEB-4530-A8E5-13128161098C}" destId="{71E8CD39-2086-4FC1-9B9C-D46B202B7200}" srcOrd="0" destOrd="0" presId="urn:microsoft.com/office/officeart/2005/8/layout/process4"/>
    <dgm:cxn modelId="{A7B93A15-3428-4F4F-8E5D-29A227187C07}" type="presParOf" srcId="{71E8CD39-2086-4FC1-9B9C-D46B202B7200}" destId="{4BE46364-9718-456F-9F3E-DAA68FB1756F}" srcOrd="0" destOrd="0" presId="urn:microsoft.com/office/officeart/2005/8/layout/process4"/>
    <dgm:cxn modelId="{63EE7F70-DA5E-4286-BDA0-894559C18360}" type="presParOf" srcId="{0E0ED1D2-CAEB-4530-A8E5-13128161098C}" destId="{49DF762C-08B6-44AA-AF8E-033818968E54}" srcOrd="1" destOrd="0" presId="urn:microsoft.com/office/officeart/2005/8/layout/process4"/>
    <dgm:cxn modelId="{1DC2EAB6-5CB1-4061-8B98-9C63BE3FE4D1}" type="presParOf" srcId="{0E0ED1D2-CAEB-4530-A8E5-13128161098C}" destId="{6B8533DB-13A4-4865-91A9-87549EAD0783}" srcOrd="2" destOrd="0" presId="urn:microsoft.com/office/officeart/2005/8/layout/process4"/>
    <dgm:cxn modelId="{ADA14E26-ECF7-4292-A661-531ED8E689FA}" type="presParOf" srcId="{6B8533DB-13A4-4865-91A9-87549EAD0783}" destId="{4A6C6917-1494-44D1-BA19-A3C0A3230F02}"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46364-9718-456F-9F3E-DAA68FB1756F}">
      <dsp:nvSpPr>
        <dsp:cNvPr id="0" name=""/>
        <dsp:cNvSpPr/>
      </dsp:nvSpPr>
      <dsp:spPr>
        <a:xfrm>
          <a:off x="0" y="2610305"/>
          <a:ext cx="9288108" cy="17126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Font typeface="+mj-lt"/>
            <a:buNone/>
          </a:pPr>
          <a:r>
            <a:rPr lang="en-US" sz="4000" b="1" kern="1200" dirty="0"/>
            <a:t>2. Determine if expected trends exist within void galaxy properties</a:t>
          </a:r>
          <a:endParaRPr lang="et-EE" sz="4000" kern="1200" dirty="0"/>
        </a:p>
      </dsp:txBody>
      <dsp:txXfrm>
        <a:off x="0" y="2610305"/>
        <a:ext cx="9288108" cy="1712642"/>
      </dsp:txXfrm>
    </dsp:sp>
    <dsp:sp modelId="{4A6C6917-1494-44D1-BA19-A3C0A3230F02}">
      <dsp:nvSpPr>
        <dsp:cNvPr id="0" name=""/>
        <dsp:cNvSpPr/>
      </dsp:nvSpPr>
      <dsp:spPr>
        <a:xfrm rot="10800000">
          <a:off x="0" y="1950"/>
          <a:ext cx="9288108" cy="2634044"/>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b="1" kern="1200" dirty="0"/>
            <a:t>1. Identify dynamically relevant, robust voids in J-PAS galaxy mocks</a:t>
          </a:r>
          <a:endParaRPr lang="et-EE" sz="4000" kern="1200" dirty="0"/>
        </a:p>
      </dsp:txBody>
      <dsp:txXfrm rot="10800000">
        <a:off x="0" y="1950"/>
        <a:ext cx="9288108" cy="171152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B924D-55BA-493D-AE33-9644932F7EC1}" type="datetimeFigureOut">
              <a:rPr lang="et-EE" smtClean="0"/>
              <a:t>25.05.2026</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F3C2F5-00BB-4E03-AFCD-AF0CBB1645B2}" type="slidenum">
              <a:rPr lang="et-EE" smtClean="0"/>
              <a:t>‹#›</a:t>
            </a:fld>
            <a:endParaRPr lang="et-EE"/>
          </a:p>
        </p:txBody>
      </p:sp>
    </p:spTree>
    <p:extLst>
      <p:ext uri="{BB962C8B-B14F-4D97-AF65-F5344CB8AC3E}">
        <p14:creationId xmlns:p14="http://schemas.microsoft.com/office/powerpoint/2010/main" val="375531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5"/>
          </p:nvPr>
        </p:nvSpPr>
        <p:spPr/>
        <p:txBody>
          <a:bodyPr/>
          <a:lstStyle/>
          <a:p>
            <a:fld id="{E2F3C2F5-00BB-4E03-AFCD-AF0CBB1645B2}" type="slidenum">
              <a:rPr lang="et-EE" smtClean="0"/>
              <a:t>2</a:t>
            </a:fld>
            <a:endParaRPr lang="et-EE"/>
          </a:p>
        </p:txBody>
      </p:sp>
    </p:spTree>
    <p:extLst>
      <p:ext uri="{BB962C8B-B14F-4D97-AF65-F5344CB8AC3E}">
        <p14:creationId xmlns:p14="http://schemas.microsoft.com/office/powerpoint/2010/main" val="3124445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JPAS is a photometric survey so, in comparison with a spectroscopic survey, it will have substantial redshift errors (and when I say redshift I want you to think of distance, so the distance to a galaxy that we measure will be rather uncertain). How uncertain? You can get a feeling of that by looking at the bottom plot picture. Where I show on the left the, using a </a:t>
            </a:r>
            <a:r>
              <a:rPr lang="en-US" dirty="0" err="1"/>
              <a:t>simuation</a:t>
            </a:r>
            <a:r>
              <a:rPr lang="en-US" dirty="0"/>
              <a:t>, the true galaxy distribution and on the right the galaxy </a:t>
            </a:r>
            <a:r>
              <a:rPr lang="en-US" dirty="0" err="1"/>
              <a:t>disitribution</a:t>
            </a:r>
            <a:r>
              <a:rPr lang="en-US" dirty="0"/>
              <a:t> by modeling the survey’s redshift errors. You can then understand how this makes identification of the cosmic web and in particular voids rather difficult. And second, the survey has not observed a large enough volume to allow identification of voids.</a:t>
            </a:r>
            <a:endParaRPr lang="et-EE" dirty="0"/>
          </a:p>
        </p:txBody>
      </p:sp>
      <p:sp>
        <p:nvSpPr>
          <p:cNvPr id="4" name="Slide Number Placeholder 3"/>
          <p:cNvSpPr>
            <a:spLocks noGrp="1"/>
          </p:cNvSpPr>
          <p:nvPr>
            <p:ph type="sldNum" sz="quarter" idx="5"/>
          </p:nvPr>
        </p:nvSpPr>
        <p:spPr/>
        <p:txBody>
          <a:bodyPr/>
          <a:lstStyle/>
          <a:p>
            <a:fld id="{F935D8C3-BE42-4806-A813-95264AA4FEED}" type="slidenum">
              <a:rPr lang="et-EE" smtClean="0"/>
              <a:t>3</a:t>
            </a:fld>
            <a:endParaRPr lang="et-EE"/>
          </a:p>
        </p:txBody>
      </p:sp>
    </p:spTree>
    <p:extLst>
      <p:ext uri="{BB962C8B-B14F-4D97-AF65-F5344CB8AC3E}">
        <p14:creationId xmlns:p14="http://schemas.microsoft.com/office/powerpoint/2010/main" val="3325544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our main goals: we want to see how the identification of voids and void properties is affected by survey errors and if we can correctly identify voids in J-PAS. Furthermore, we want to see whether the J-PAS survey is able to capture expected trends in the void galaxies properties so for example if we can see that these galaxies have lower masses, are bluer and whether their star formation activity is different than galaxies in denser environments</a:t>
            </a:r>
            <a:endParaRPr lang="et-EE" dirty="0"/>
          </a:p>
        </p:txBody>
      </p:sp>
      <p:sp>
        <p:nvSpPr>
          <p:cNvPr id="4" name="Slide Number Placeholder 3"/>
          <p:cNvSpPr>
            <a:spLocks noGrp="1"/>
          </p:cNvSpPr>
          <p:nvPr>
            <p:ph type="sldNum" sz="quarter" idx="5"/>
          </p:nvPr>
        </p:nvSpPr>
        <p:spPr/>
        <p:txBody>
          <a:bodyPr/>
          <a:lstStyle/>
          <a:p>
            <a:fld id="{F935D8C3-BE42-4806-A813-95264AA4FEED}" type="slidenum">
              <a:rPr lang="et-EE" smtClean="0"/>
              <a:t>4</a:t>
            </a:fld>
            <a:endParaRPr lang="et-EE"/>
          </a:p>
        </p:txBody>
      </p:sp>
    </p:spTree>
    <p:extLst>
      <p:ext uri="{BB962C8B-B14F-4D97-AF65-F5344CB8AC3E}">
        <p14:creationId xmlns:p14="http://schemas.microsoft.com/office/powerpoint/2010/main" val="2334944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6:35 up to this point</a:t>
            </a:r>
            <a:endParaRPr lang="et-EE" dirty="0"/>
          </a:p>
        </p:txBody>
      </p:sp>
      <p:sp>
        <p:nvSpPr>
          <p:cNvPr id="4" name="Slide Number Placeholder 3"/>
          <p:cNvSpPr>
            <a:spLocks noGrp="1"/>
          </p:cNvSpPr>
          <p:nvPr>
            <p:ph type="sldNum" sz="quarter" idx="5"/>
          </p:nvPr>
        </p:nvSpPr>
        <p:spPr/>
        <p:txBody>
          <a:bodyPr/>
          <a:lstStyle/>
          <a:p>
            <a:fld id="{E2F3C2F5-00BB-4E03-AFCD-AF0CBB1645B2}" type="slidenum">
              <a:rPr lang="et-EE" smtClean="0"/>
              <a:t>8</a:t>
            </a:fld>
            <a:endParaRPr lang="et-EE"/>
          </a:p>
        </p:txBody>
      </p:sp>
    </p:spTree>
    <p:extLst>
      <p:ext uri="{BB962C8B-B14F-4D97-AF65-F5344CB8AC3E}">
        <p14:creationId xmlns:p14="http://schemas.microsoft.com/office/powerpoint/2010/main" val="252305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5"/>
          </p:nvPr>
        </p:nvSpPr>
        <p:spPr/>
        <p:txBody>
          <a:bodyPr/>
          <a:lstStyle/>
          <a:p>
            <a:fld id="{E2F3C2F5-00BB-4E03-AFCD-AF0CBB1645B2}" type="slidenum">
              <a:rPr lang="et-EE" smtClean="0"/>
              <a:t>9</a:t>
            </a:fld>
            <a:endParaRPr lang="et-EE"/>
          </a:p>
        </p:txBody>
      </p:sp>
    </p:spTree>
    <p:extLst>
      <p:ext uri="{BB962C8B-B14F-4D97-AF65-F5344CB8AC3E}">
        <p14:creationId xmlns:p14="http://schemas.microsoft.com/office/powerpoint/2010/main" val="126438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big are our  voids exactly? Simplest way is to assume voids as spherical. But as we have seen, voids are not spherical, quite the contrary they have various shapes. So another way, is to measure the maximum distance from the void boundary, as illustrated in this figure here. Black line represent the void boundary and we measure the distance in boundary-like shells. If we plot the max boundary distance and the equivalent radius, then of course we should see a linear trend which we do. The spherical approximation overestimates the size of a void so the max bd distance is a better, more robust size quantifier. We found on larger voids in perturbed sample than in ideal gal </a:t>
            </a:r>
            <a:r>
              <a:rPr lang="en-US" dirty="0" err="1"/>
              <a:t>distrib</a:t>
            </a:r>
            <a:endParaRPr lang="et-EE" dirty="0"/>
          </a:p>
        </p:txBody>
      </p:sp>
      <p:sp>
        <p:nvSpPr>
          <p:cNvPr id="4" name="Slide Number Placeholder 3"/>
          <p:cNvSpPr>
            <a:spLocks noGrp="1"/>
          </p:cNvSpPr>
          <p:nvPr>
            <p:ph type="sldNum" sz="quarter" idx="5"/>
          </p:nvPr>
        </p:nvSpPr>
        <p:spPr/>
        <p:txBody>
          <a:bodyPr/>
          <a:lstStyle/>
          <a:p>
            <a:fld id="{F935D8C3-BE42-4806-A813-95264AA4FEED}" type="slidenum">
              <a:rPr lang="et-EE" smtClean="0"/>
              <a:t>10</a:t>
            </a:fld>
            <a:endParaRPr lang="et-EE"/>
          </a:p>
        </p:txBody>
      </p:sp>
    </p:spTree>
    <p:extLst>
      <p:ext uri="{BB962C8B-B14F-4D97-AF65-F5344CB8AC3E}">
        <p14:creationId xmlns:p14="http://schemas.microsoft.com/office/powerpoint/2010/main" val="292736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move on and quantify the shapes. One way to quantify this is by fitting </a:t>
            </a:r>
            <a:r>
              <a:rPr lang="en-US" dirty="0" err="1"/>
              <a:t>elipsoids</a:t>
            </a:r>
            <a:r>
              <a:rPr lang="en-US" dirty="0"/>
              <a:t> which of course is also a rough approximation, better than a sphere but still, not the best. At at least it is useful for it allows us to compare our results with literature</a:t>
            </a:r>
          </a:p>
          <a:p>
            <a:br>
              <a:rPr lang="en-US" dirty="0"/>
            </a:br>
            <a:r>
              <a:rPr lang="en-US" dirty="0"/>
              <a:t>We found that both void populations in the ideal and </a:t>
            </a:r>
            <a:r>
              <a:rPr lang="en-US" dirty="0" err="1"/>
              <a:t>perturbred</a:t>
            </a:r>
            <a:r>
              <a:rPr lang="en-US" dirty="0"/>
              <a:t> sample are rathe elliptical and, slightly prolate. We also found a trend of shape with size which says that larger voids tend to be more spherical</a:t>
            </a:r>
            <a:endParaRPr lang="et-EE" dirty="0"/>
          </a:p>
        </p:txBody>
      </p:sp>
      <p:sp>
        <p:nvSpPr>
          <p:cNvPr id="4" name="Slide Number Placeholder 3"/>
          <p:cNvSpPr>
            <a:spLocks noGrp="1"/>
          </p:cNvSpPr>
          <p:nvPr>
            <p:ph type="sldNum" sz="quarter" idx="5"/>
          </p:nvPr>
        </p:nvSpPr>
        <p:spPr/>
        <p:txBody>
          <a:bodyPr/>
          <a:lstStyle/>
          <a:p>
            <a:fld id="{F935D8C3-BE42-4806-A813-95264AA4FEED}" type="slidenum">
              <a:rPr lang="et-EE" smtClean="0"/>
              <a:t>11</a:t>
            </a:fld>
            <a:endParaRPr lang="et-EE"/>
          </a:p>
        </p:txBody>
      </p:sp>
    </p:spTree>
    <p:extLst>
      <p:ext uri="{BB962C8B-B14F-4D97-AF65-F5344CB8AC3E}">
        <p14:creationId xmlns:p14="http://schemas.microsoft.com/office/powerpoint/2010/main" val="2293261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dirty="0"/>
          </a:p>
        </p:txBody>
      </p:sp>
      <p:sp>
        <p:nvSpPr>
          <p:cNvPr id="4" name="Slide Number Placeholder 3"/>
          <p:cNvSpPr>
            <a:spLocks noGrp="1"/>
          </p:cNvSpPr>
          <p:nvPr>
            <p:ph type="sldNum" sz="quarter" idx="5"/>
          </p:nvPr>
        </p:nvSpPr>
        <p:spPr/>
        <p:txBody>
          <a:bodyPr/>
          <a:lstStyle/>
          <a:p>
            <a:fld id="{F935D8C3-BE42-4806-A813-95264AA4FEED}" type="slidenum">
              <a:rPr lang="et-EE" smtClean="0"/>
              <a:t>13</a:t>
            </a:fld>
            <a:endParaRPr lang="et-EE"/>
          </a:p>
        </p:txBody>
      </p:sp>
    </p:spTree>
    <p:extLst>
      <p:ext uri="{BB962C8B-B14F-4D97-AF65-F5344CB8AC3E}">
        <p14:creationId xmlns:p14="http://schemas.microsoft.com/office/powerpoint/2010/main" val="2879991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15221-A098-49B0-A23B-6AC859D20B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t-EE"/>
          </a:p>
        </p:txBody>
      </p:sp>
      <p:sp>
        <p:nvSpPr>
          <p:cNvPr id="3" name="Subtitle 2">
            <a:extLst>
              <a:ext uri="{FF2B5EF4-FFF2-40B4-BE49-F238E27FC236}">
                <a16:creationId xmlns:a16="http://schemas.microsoft.com/office/drawing/2014/main" id="{B93EB393-7F80-4872-98F9-4BBDEBC37D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t-EE"/>
          </a:p>
        </p:txBody>
      </p:sp>
      <p:sp>
        <p:nvSpPr>
          <p:cNvPr id="4" name="Date Placeholder 3">
            <a:extLst>
              <a:ext uri="{FF2B5EF4-FFF2-40B4-BE49-F238E27FC236}">
                <a16:creationId xmlns:a16="http://schemas.microsoft.com/office/drawing/2014/main" id="{7A8E6129-E092-4A96-B729-B789E3A9551A}"/>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E104281E-EAAA-4016-A925-5647C09D6079}"/>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CC113949-D0EB-4878-9B97-745BCD80AA3F}"/>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4197698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3A0FA-84A9-40CC-B03E-47439A2B37D7}"/>
              </a:ext>
            </a:extLst>
          </p:cNvPr>
          <p:cNvSpPr>
            <a:spLocks noGrp="1"/>
          </p:cNvSpPr>
          <p:nvPr>
            <p:ph type="title"/>
          </p:nvPr>
        </p:nvSpPr>
        <p:spPr/>
        <p:txBody>
          <a:bodyPr/>
          <a:lstStyle/>
          <a:p>
            <a:r>
              <a:rPr lang="en-US"/>
              <a:t>Click to edit Master title style</a:t>
            </a:r>
            <a:endParaRPr lang="et-EE"/>
          </a:p>
        </p:txBody>
      </p:sp>
      <p:sp>
        <p:nvSpPr>
          <p:cNvPr id="3" name="Vertical Text Placeholder 2">
            <a:extLst>
              <a:ext uri="{FF2B5EF4-FFF2-40B4-BE49-F238E27FC236}">
                <a16:creationId xmlns:a16="http://schemas.microsoft.com/office/drawing/2014/main" id="{9D6B600D-AD49-4330-8C24-2BE4A0C691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AFC89CC5-4760-4429-9F94-77BF904F39F3}"/>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C78B90F9-89F5-4F44-805B-54126C308A59}"/>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1E55DA2C-7641-4311-A1D7-5A363472B9AB}"/>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1615729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FA5988-1860-4666-8DFF-14D91E54021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t-EE"/>
          </a:p>
        </p:txBody>
      </p:sp>
      <p:sp>
        <p:nvSpPr>
          <p:cNvPr id="3" name="Vertical Text Placeholder 2">
            <a:extLst>
              <a:ext uri="{FF2B5EF4-FFF2-40B4-BE49-F238E27FC236}">
                <a16:creationId xmlns:a16="http://schemas.microsoft.com/office/drawing/2014/main" id="{5085164F-28B4-43D8-8FF5-A0EC920CDC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B4817056-EC32-49B4-AEB7-8CF721FCD227}"/>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92E4EB57-CDC6-4D0B-A05E-AF217EA9F024}"/>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5874BCB1-B2EA-437B-9624-A2EB31B3DA0F}"/>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1879353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DD05-149D-4E7D-878E-38711320B427}"/>
              </a:ext>
            </a:extLst>
          </p:cNvPr>
          <p:cNvSpPr>
            <a:spLocks noGrp="1"/>
          </p:cNvSpPr>
          <p:nvPr>
            <p:ph type="title"/>
          </p:nvPr>
        </p:nvSpPr>
        <p:spPr/>
        <p:txBody>
          <a:bodyPr/>
          <a:lstStyle/>
          <a:p>
            <a:r>
              <a:rPr lang="en-US"/>
              <a:t>Click to edit Master title style</a:t>
            </a:r>
            <a:endParaRPr lang="et-EE"/>
          </a:p>
        </p:txBody>
      </p:sp>
      <p:sp>
        <p:nvSpPr>
          <p:cNvPr id="3" name="Content Placeholder 2">
            <a:extLst>
              <a:ext uri="{FF2B5EF4-FFF2-40B4-BE49-F238E27FC236}">
                <a16:creationId xmlns:a16="http://schemas.microsoft.com/office/drawing/2014/main" id="{F488C1A2-C439-47D8-A279-A4C84025170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B9E1988B-F50F-4E0C-ADEE-CCFF18FA6DA6}"/>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9CF3C139-C494-4381-9B12-4CC3CFE609EC}"/>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83C80FB4-9D45-4058-8E7D-1B5B5598270E}"/>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494412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67DB3-BE09-4BA8-916C-AA8F9EBD9E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t-EE"/>
          </a:p>
        </p:txBody>
      </p:sp>
      <p:sp>
        <p:nvSpPr>
          <p:cNvPr id="3" name="Text Placeholder 2">
            <a:extLst>
              <a:ext uri="{FF2B5EF4-FFF2-40B4-BE49-F238E27FC236}">
                <a16:creationId xmlns:a16="http://schemas.microsoft.com/office/drawing/2014/main" id="{C4AFBA6A-DBC2-4B0F-A170-B7F8571906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C1A6B5B-BAA8-4A51-8FF9-ECF2333B22FB}"/>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B525A2C6-A7F5-4AE2-9EF0-7B6BC90E0FF7}"/>
              </a:ext>
            </a:extLst>
          </p:cNvPr>
          <p:cNvSpPr>
            <a:spLocks noGrp="1"/>
          </p:cNvSpPr>
          <p:nvPr>
            <p:ph type="ftr" sz="quarter" idx="11"/>
          </p:nvPr>
        </p:nvSpPr>
        <p:spPr/>
        <p:txBody>
          <a:bodyPr/>
          <a:lstStyle/>
          <a:p>
            <a:endParaRPr lang="et-EE"/>
          </a:p>
        </p:txBody>
      </p:sp>
      <p:sp>
        <p:nvSpPr>
          <p:cNvPr id="6" name="Slide Number Placeholder 5">
            <a:extLst>
              <a:ext uri="{FF2B5EF4-FFF2-40B4-BE49-F238E27FC236}">
                <a16:creationId xmlns:a16="http://schemas.microsoft.com/office/drawing/2014/main" id="{3FCF249D-D9EF-40B6-B70D-8E481B7D248D}"/>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3922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C876E-7C28-4F5B-8A40-C2E9EED387B1}"/>
              </a:ext>
            </a:extLst>
          </p:cNvPr>
          <p:cNvSpPr>
            <a:spLocks noGrp="1"/>
          </p:cNvSpPr>
          <p:nvPr>
            <p:ph type="title"/>
          </p:nvPr>
        </p:nvSpPr>
        <p:spPr/>
        <p:txBody>
          <a:bodyPr/>
          <a:lstStyle/>
          <a:p>
            <a:r>
              <a:rPr lang="en-US"/>
              <a:t>Click to edit Master title style</a:t>
            </a:r>
            <a:endParaRPr lang="et-EE"/>
          </a:p>
        </p:txBody>
      </p:sp>
      <p:sp>
        <p:nvSpPr>
          <p:cNvPr id="3" name="Content Placeholder 2">
            <a:extLst>
              <a:ext uri="{FF2B5EF4-FFF2-40B4-BE49-F238E27FC236}">
                <a16:creationId xmlns:a16="http://schemas.microsoft.com/office/drawing/2014/main" id="{8B831EC9-342A-4E68-9091-F279709DFE7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Content Placeholder 3">
            <a:extLst>
              <a:ext uri="{FF2B5EF4-FFF2-40B4-BE49-F238E27FC236}">
                <a16:creationId xmlns:a16="http://schemas.microsoft.com/office/drawing/2014/main" id="{857B2222-8D22-492C-BCC6-56CE3BF58E5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Date Placeholder 4">
            <a:extLst>
              <a:ext uri="{FF2B5EF4-FFF2-40B4-BE49-F238E27FC236}">
                <a16:creationId xmlns:a16="http://schemas.microsoft.com/office/drawing/2014/main" id="{74BBF1C9-9599-4E7A-8431-5A9120A77E9A}"/>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6" name="Footer Placeholder 5">
            <a:extLst>
              <a:ext uri="{FF2B5EF4-FFF2-40B4-BE49-F238E27FC236}">
                <a16:creationId xmlns:a16="http://schemas.microsoft.com/office/drawing/2014/main" id="{76A87D8F-9F31-4E7F-93C6-D79DD00109F4}"/>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44737DA7-C143-4A5B-BC1F-51FB9A604306}"/>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3830530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45CED-8B09-478C-B3A0-DF7AD0CDA7B1}"/>
              </a:ext>
            </a:extLst>
          </p:cNvPr>
          <p:cNvSpPr>
            <a:spLocks noGrp="1"/>
          </p:cNvSpPr>
          <p:nvPr>
            <p:ph type="title"/>
          </p:nvPr>
        </p:nvSpPr>
        <p:spPr>
          <a:xfrm>
            <a:off x="839788" y="365125"/>
            <a:ext cx="10515600" cy="1325563"/>
          </a:xfrm>
        </p:spPr>
        <p:txBody>
          <a:bodyPr/>
          <a:lstStyle/>
          <a:p>
            <a:r>
              <a:rPr lang="en-US"/>
              <a:t>Click to edit Master title style</a:t>
            </a:r>
            <a:endParaRPr lang="et-EE"/>
          </a:p>
        </p:txBody>
      </p:sp>
      <p:sp>
        <p:nvSpPr>
          <p:cNvPr id="3" name="Text Placeholder 2">
            <a:extLst>
              <a:ext uri="{FF2B5EF4-FFF2-40B4-BE49-F238E27FC236}">
                <a16:creationId xmlns:a16="http://schemas.microsoft.com/office/drawing/2014/main" id="{15A7E49D-F74E-4DA7-9802-5EE2BD21F3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6A348DE-BCAE-4D60-B0DE-14FC2788B82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5" name="Text Placeholder 4">
            <a:extLst>
              <a:ext uri="{FF2B5EF4-FFF2-40B4-BE49-F238E27FC236}">
                <a16:creationId xmlns:a16="http://schemas.microsoft.com/office/drawing/2014/main" id="{3BCF8608-9A2A-4D58-804B-A9557B06ED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7C5DC2-36A1-48F5-85FD-1341F9808B9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7" name="Date Placeholder 6">
            <a:extLst>
              <a:ext uri="{FF2B5EF4-FFF2-40B4-BE49-F238E27FC236}">
                <a16:creationId xmlns:a16="http://schemas.microsoft.com/office/drawing/2014/main" id="{0841E535-C2C6-4725-93FA-863E2E8D4FED}"/>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8" name="Footer Placeholder 7">
            <a:extLst>
              <a:ext uri="{FF2B5EF4-FFF2-40B4-BE49-F238E27FC236}">
                <a16:creationId xmlns:a16="http://schemas.microsoft.com/office/drawing/2014/main" id="{3D071293-8959-42E2-8442-D166D7B8ABE0}"/>
              </a:ext>
            </a:extLst>
          </p:cNvPr>
          <p:cNvSpPr>
            <a:spLocks noGrp="1"/>
          </p:cNvSpPr>
          <p:nvPr>
            <p:ph type="ftr" sz="quarter" idx="11"/>
          </p:nvPr>
        </p:nvSpPr>
        <p:spPr/>
        <p:txBody>
          <a:bodyPr/>
          <a:lstStyle/>
          <a:p>
            <a:endParaRPr lang="et-EE"/>
          </a:p>
        </p:txBody>
      </p:sp>
      <p:sp>
        <p:nvSpPr>
          <p:cNvPr id="9" name="Slide Number Placeholder 8">
            <a:extLst>
              <a:ext uri="{FF2B5EF4-FFF2-40B4-BE49-F238E27FC236}">
                <a16:creationId xmlns:a16="http://schemas.microsoft.com/office/drawing/2014/main" id="{041407A4-8CFC-4BB7-8E93-631418FAFAA3}"/>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1528614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743D5-5EA7-45A1-B91B-B8123A26D14C}"/>
              </a:ext>
            </a:extLst>
          </p:cNvPr>
          <p:cNvSpPr>
            <a:spLocks noGrp="1"/>
          </p:cNvSpPr>
          <p:nvPr>
            <p:ph type="title"/>
          </p:nvPr>
        </p:nvSpPr>
        <p:spPr/>
        <p:txBody>
          <a:bodyPr/>
          <a:lstStyle/>
          <a:p>
            <a:r>
              <a:rPr lang="en-US"/>
              <a:t>Click to edit Master title style</a:t>
            </a:r>
            <a:endParaRPr lang="et-EE"/>
          </a:p>
        </p:txBody>
      </p:sp>
      <p:sp>
        <p:nvSpPr>
          <p:cNvPr id="3" name="Date Placeholder 2">
            <a:extLst>
              <a:ext uri="{FF2B5EF4-FFF2-40B4-BE49-F238E27FC236}">
                <a16:creationId xmlns:a16="http://schemas.microsoft.com/office/drawing/2014/main" id="{C9C356AF-5AEB-4E77-A824-6066A1B418DC}"/>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4" name="Footer Placeholder 3">
            <a:extLst>
              <a:ext uri="{FF2B5EF4-FFF2-40B4-BE49-F238E27FC236}">
                <a16:creationId xmlns:a16="http://schemas.microsoft.com/office/drawing/2014/main" id="{C4C6473B-FC23-479F-849C-B9EA48223A6F}"/>
              </a:ext>
            </a:extLst>
          </p:cNvPr>
          <p:cNvSpPr>
            <a:spLocks noGrp="1"/>
          </p:cNvSpPr>
          <p:nvPr>
            <p:ph type="ftr" sz="quarter" idx="11"/>
          </p:nvPr>
        </p:nvSpPr>
        <p:spPr/>
        <p:txBody>
          <a:bodyPr/>
          <a:lstStyle/>
          <a:p>
            <a:endParaRPr lang="et-EE"/>
          </a:p>
        </p:txBody>
      </p:sp>
      <p:sp>
        <p:nvSpPr>
          <p:cNvPr id="5" name="Slide Number Placeholder 4">
            <a:extLst>
              <a:ext uri="{FF2B5EF4-FFF2-40B4-BE49-F238E27FC236}">
                <a16:creationId xmlns:a16="http://schemas.microsoft.com/office/drawing/2014/main" id="{B9A2A9ED-1AF7-4488-B695-4097ACF0FF1F}"/>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1050030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6F2B07-A59E-47D8-A4B3-DE440A44578A}"/>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3" name="Footer Placeholder 2">
            <a:extLst>
              <a:ext uri="{FF2B5EF4-FFF2-40B4-BE49-F238E27FC236}">
                <a16:creationId xmlns:a16="http://schemas.microsoft.com/office/drawing/2014/main" id="{C1D36F0A-71B0-4D5F-ADBE-A7562A46599A}"/>
              </a:ext>
            </a:extLst>
          </p:cNvPr>
          <p:cNvSpPr>
            <a:spLocks noGrp="1"/>
          </p:cNvSpPr>
          <p:nvPr>
            <p:ph type="ftr" sz="quarter" idx="11"/>
          </p:nvPr>
        </p:nvSpPr>
        <p:spPr/>
        <p:txBody>
          <a:bodyPr/>
          <a:lstStyle/>
          <a:p>
            <a:endParaRPr lang="et-EE"/>
          </a:p>
        </p:txBody>
      </p:sp>
      <p:sp>
        <p:nvSpPr>
          <p:cNvPr id="4" name="Slide Number Placeholder 3">
            <a:extLst>
              <a:ext uri="{FF2B5EF4-FFF2-40B4-BE49-F238E27FC236}">
                <a16:creationId xmlns:a16="http://schemas.microsoft.com/office/drawing/2014/main" id="{C2B886C1-11C8-4EA4-AA57-2923D380C2AA}"/>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3012808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412B6-25A8-446A-BF92-1D1CB99F0F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Content Placeholder 2">
            <a:extLst>
              <a:ext uri="{FF2B5EF4-FFF2-40B4-BE49-F238E27FC236}">
                <a16:creationId xmlns:a16="http://schemas.microsoft.com/office/drawing/2014/main" id="{CDC8D5A1-FC32-45C8-9A8A-9C9E75D78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Text Placeholder 3">
            <a:extLst>
              <a:ext uri="{FF2B5EF4-FFF2-40B4-BE49-F238E27FC236}">
                <a16:creationId xmlns:a16="http://schemas.microsoft.com/office/drawing/2014/main" id="{1AC2FB99-C2C0-46E3-9224-F7081ACA5A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D19F6DE-4961-43BA-AD38-75140C615332}"/>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6" name="Footer Placeholder 5">
            <a:extLst>
              <a:ext uri="{FF2B5EF4-FFF2-40B4-BE49-F238E27FC236}">
                <a16:creationId xmlns:a16="http://schemas.microsoft.com/office/drawing/2014/main" id="{B4FC90F7-F340-4948-98E5-0AB039DBE163}"/>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A4D4E816-8C55-48E8-A50F-53D04C862E84}"/>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75715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C5030-0264-4064-BE90-8D86B9ED6B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t-EE"/>
          </a:p>
        </p:txBody>
      </p:sp>
      <p:sp>
        <p:nvSpPr>
          <p:cNvPr id="3" name="Picture Placeholder 2">
            <a:extLst>
              <a:ext uri="{FF2B5EF4-FFF2-40B4-BE49-F238E27FC236}">
                <a16:creationId xmlns:a16="http://schemas.microsoft.com/office/drawing/2014/main" id="{708532E7-1768-4AA2-8BCA-D547B0CA3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xt Placeholder 3">
            <a:extLst>
              <a:ext uri="{FF2B5EF4-FFF2-40B4-BE49-F238E27FC236}">
                <a16:creationId xmlns:a16="http://schemas.microsoft.com/office/drawing/2014/main" id="{018796F5-E06C-4D34-900B-A41B529691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D566AA-706B-4F56-89AD-4E8CCBB1D089}"/>
              </a:ext>
            </a:extLst>
          </p:cNvPr>
          <p:cNvSpPr>
            <a:spLocks noGrp="1"/>
          </p:cNvSpPr>
          <p:nvPr>
            <p:ph type="dt" sz="half" idx="10"/>
          </p:nvPr>
        </p:nvSpPr>
        <p:spPr/>
        <p:txBody>
          <a:bodyPr/>
          <a:lstStyle/>
          <a:p>
            <a:fld id="{0296C3BB-4CF2-4A07-AF4E-CDE2D91AF58C}" type="datetimeFigureOut">
              <a:rPr lang="et-EE" smtClean="0"/>
              <a:t>25.05.2026</a:t>
            </a:fld>
            <a:endParaRPr lang="et-EE"/>
          </a:p>
        </p:txBody>
      </p:sp>
      <p:sp>
        <p:nvSpPr>
          <p:cNvPr id="6" name="Footer Placeholder 5">
            <a:extLst>
              <a:ext uri="{FF2B5EF4-FFF2-40B4-BE49-F238E27FC236}">
                <a16:creationId xmlns:a16="http://schemas.microsoft.com/office/drawing/2014/main" id="{3A9B9D9A-13DB-4090-A159-496AD25D4BD0}"/>
              </a:ext>
            </a:extLst>
          </p:cNvPr>
          <p:cNvSpPr>
            <a:spLocks noGrp="1"/>
          </p:cNvSpPr>
          <p:nvPr>
            <p:ph type="ftr" sz="quarter" idx="11"/>
          </p:nvPr>
        </p:nvSpPr>
        <p:spPr/>
        <p:txBody>
          <a:bodyPr/>
          <a:lstStyle/>
          <a:p>
            <a:endParaRPr lang="et-EE"/>
          </a:p>
        </p:txBody>
      </p:sp>
      <p:sp>
        <p:nvSpPr>
          <p:cNvPr id="7" name="Slide Number Placeholder 6">
            <a:extLst>
              <a:ext uri="{FF2B5EF4-FFF2-40B4-BE49-F238E27FC236}">
                <a16:creationId xmlns:a16="http://schemas.microsoft.com/office/drawing/2014/main" id="{92F16EF5-1D1A-4681-BBB0-71839A68116B}"/>
              </a:ext>
            </a:extLst>
          </p:cNvPr>
          <p:cNvSpPr>
            <a:spLocks noGrp="1"/>
          </p:cNvSpPr>
          <p:nvPr>
            <p:ph type="sldNum" sz="quarter" idx="12"/>
          </p:nvPr>
        </p:nvSpPr>
        <p:spPr/>
        <p:txBody>
          <a:bodyPr/>
          <a:lstStyle/>
          <a:p>
            <a:fld id="{4CFD1C45-E3CD-49A6-A664-6534C9F4A33C}" type="slidenum">
              <a:rPr lang="et-EE" smtClean="0"/>
              <a:t>‹#›</a:t>
            </a:fld>
            <a:endParaRPr lang="et-EE"/>
          </a:p>
        </p:txBody>
      </p:sp>
    </p:spTree>
    <p:extLst>
      <p:ext uri="{BB962C8B-B14F-4D97-AF65-F5344CB8AC3E}">
        <p14:creationId xmlns:p14="http://schemas.microsoft.com/office/powerpoint/2010/main" val="33451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E1CB62-4CE3-4073-9884-95991D3CF3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t-EE"/>
          </a:p>
        </p:txBody>
      </p:sp>
      <p:sp>
        <p:nvSpPr>
          <p:cNvPr id="3" name="Text Placeholder 2">
            <a:extLst>
              <a:ext uri="{FF2B5EF4-FFF2-40B4-BE49-F238E27FC236}">
                <a16:creationId xmlns:a16="http://schemas.microsoft.com/office/drawing/2014/main" id="{636F94D0-A593-46C1-99FB-C3E7C5F436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4" name="Date Placeholder 3">
            <a:extLst>
              <a:ext uri="{FF2B5EF4-FFF2-40B4-BE49-F238E27FC236}">
                <a16:creationId xmlns:a16="http://schemas.microsoft.com/office/drawing/2014/main" id="{CC2AD744-D8B9-4D9C-AB88-253DA5075E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6C3BB-4CF2-4A07-AF4E-CDE2D91AF58C}" type="datetimeFigureOut">
              <a:rPr lang="et-EE" smtClean="0"/>
              <a:t>25.05.2026</a:t>
            </a:fld>
            <a:endParaRPr lang="et-EE"/>
          </a:p>
        </p:txBody>
      </p:sp>
      <p:sp>
        <p:nvSpPr>
          <p:cNvPr id="5" name="Footer Placeholder 4">
            <a:extLst>
              <a:ext uri="{FF2B5EF4-FFF2-40B4-BE49-F238E27FC236}">
                <a16:creationId xmlns:a16="http://schemas.microsoft.com/office/drawing/2014/main" id="{C90FF81B-A2BC-4E67-820E-BC5E226805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t-EE"/>
          </a:p>
        </p:txBody>
      </p:sp>
      <p:sp>
        <p:nvSpPr>
          <p:cNvPr id="6" name="Slide Number Placeholder 5">
            <a:extLst>
              <a:ext uri="{FF2B5EF4-FFF2-40B4-BE49-F238E27FC236}">
                <a16:creationId xmlns:a16="http://schemas.microsoft.com/office/drawing/2014/main" id="{77854E56-E2F7-4E7F-A7F6-88F19B8609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D1C45-E3CD-49A6-A664-6534C9F4A33C}" type="slidenum">
              <a:rPr lang="et-EE" smtClean="0"/>
              <a:t>‹#›</a:t>
            </a:fld>
            <a:endParaRPr lang="et-EE"/>
          </a:p>
        </p:txBody>
      </p:sp>
    </p:spTree>
    <p:extLst>
      <p:ext uri="{BB962C8B-B14F-4D97-AF65-F5344CB8AC3E}">
        <p14:creationId xmlns:p14="http://schemas.microsoft.com/office/powerpoint/2010/main" val="57378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C92CA-1F85-4E49-A912-72CA6CA465BF}"/>
              </a:ext>
            </a:extLst>
          </p:cNvPr>
          <p:cNvSpPr>
            <a:spLocks noGrp="1"/>
          </p:cNvSpPr>
          <p:nvPr>
            <p:ph type="ctrTitle"/>
          </p:nvPr>
        </p:nvSpPr>
        <p:spPr>
          <a:xfrm>
            <a:off x="581191" y="1020431"/>
            <a:ext cx="11148354" cy="1872541"/>
          </a:xfrm>
        </p:spPr>
        <p:txBody>
          <a:bodyPr>
            <a:normAutofit fontScale="90000"/>
          </a:bodyPr>
          <a:lstStyle/>
          <a:p>
            <a:r>
              <a:rPr lang="en-US" dirty="0"/>
              <a:t>J-PAS &amp; FLAMINGO: Cosmic voids and void galaxies in the gravitational landscape of photometric surveys</a:t>
            </a:r>
            <a:endParaRPr lang="et-EE" dirty="0"/>
          </a:p>
        </p:txBody>
      </p:sp>
      <p:pic>
        <p:nvPicPr>
          <p:cNvPr id="9" name="Picture 8">
            <a:extLst>
              <a:ext uri="{FF2B5EF4-FFF2-40B4-BE49-F238E27FC236}">
                <a16:creationId xmlns:a16="http://schemas.microsoft.com/office/drawing/2014/main" id="{A29412E1-2C90-4B0B-8452-860374875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203" y="4317288"/>
            <a:ext cx="6870356" cy="1543097"/>
          </a:xfrm>
          <a:prstGeom prst="rect">
            <a:avLst/>
          </a:prstGeom>
        </p:spPr>
      </p:pic>
      <p:pic>
        <p:nvPicPr>
          <p:cNvPr id="1030" name="Picture 6" descr="Tartu Observatory, University of Tartu, Estonia | FRM4SOC Phase-2">
            <a:extLst>
              <a:ext uri="{FF2B5EF4-FFF2-40B4-BE49-F238E27FC236}">
                <a16:creationId xmlns:a16="http://schemas.microsoft.com/office/drawing/2014/main" id="{2E6FBBA1-E7A4-4DBE-951C-8F2D0D6B7F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9475" y="4664822"/>
            <a:ext cx="3715265" cy="84802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68013E-711B-4E8C-AA62-23AB981F66DC}"/>
              </a:ext>
            </a:extLst>
          </p:cNvPr>
          <p:cNvSpPr/>
          <p:nvPr/>
        </p:nvSpPr>
        <p:spPr>
          <a:xfrm>
            <a:off x="794202" y="3220653"/>
            <a:ext cx="11397797" cy="646331"/>
          </a:xfrm>
          <a:prstGeom prst="rect">
            <a:avLst/>
          </a:prstGeom>
        </p:spPr>
        <p:txBody>
          <a:bodyPr wrap="square">
            <a:spAutoFit/>
          </a:bodyPr>
          <a:lstStyle/>
          <a:p>
            <a:r>
              <a:rPr lang="en-US" b="1" u="sng" dirty="0"/>
              <a:t>J.A Mansour</a:t>
            </a:r>
            <a:r>
              <a:rPr lang="en-US" dirty="0"/>
              <a:t>, B. McCarthy, L. J. </a:t>
            </a:r>
            <a:r>
              <a:rPr lang="en-US" dirty="0" err="1"/>
              <a:t>Liivamägi</a:t>
            </a:r>
            <a:r>
              <a:rPr lang="en-US" dirty="0"/>
              <a:t>, A. Tamm, R. van de </a:t>
            </a:r>
            <a:r>
              <a:rPr lang="en-US" dirty="0" err="1"/>
              <a:t>Weygaert</a:t>
            </a:r>
            <a:r>
              <a:rPr lang="en-US" dirty="0"/>
              <a:t>, J. </a:t>
            </a:r>
            <a:r>
              <a:rPr lang="en-US" dirty="0" err="1"/>
              <a:t>Laur</a:t>
            </a:r>
            <a:r>
              <a:rPr lang="en-US" dirty="0"/>
              <a:t>, </a:t>
            </a:r>
            <a:r>
              <a:rPr lang="en-US" dirty="0" err="1"/>
              <a:t>M.Einasto</a:t>
            </a:r>
            <a:r>
              <a:rPr lang="en-US" dirty="0"/>
              <a:t>, P. </a:t>
            </a:r>
            <a:r>
              <a:rPr lang="en-US" dirty="0" err="1"/>
              <a:t>Heinämäki</a:t>
            </a:r>
            <a:r>
              <a:rPr lang="en-US" dirty="0"/>
              <a:t>  et al	 </a:t>
            </a:r>
            <a:endParaRPr lang="et-EE" dirty="0"/>
          </a:p>
          <a:p>
            <a:endParaRPr lang="et-EE" dirty="0"/>
          </a:p>
        </p:txBody>
      </p:sp>
    </p:spTree>
    <p:extLst>
      <p:ext uri="{BB962C8B-B14F-4D97-AF65-F5344CB8AC3E}">
        <p14:creationId xmlns:p14="http://schemas.microsoft.com/office/powerpoint/2010/main" val="1257105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BFD6F-D848-4185-9479-61C25820A0B3}"/>
              </a:ext>
            </a:extLst>
          </p:cNvPr>
          <p:cNvSpPr>
            <a:spLocks noGrp="1"/>
          </p:cNvSpPr>
          <p:nvPr>
            <p:ph type="title"/>
          </p:nvPr>
        </p:nvSpPr>
        <p:spPr/>
        <p:txBody>
          <a:bodyPr/>
          <a:lstStyle/>
          <a:p>
            <a:r>
              <a:rPr lang="en-US" dirty="0"/>
              <a:t>Results – Void sizes</a:t>
            </a:r>
            <a:endParaRPr lang="et-EE" dirty="0"/>
          </a:p>
        </p:txBody>
      </p:sp>
      <p:sp>
        <p:nvSpPr>
          <p:cNvPr id="3" name="Content Placeholder 2">
            <a:extLst>
              <a:ext uri="{FF2B5EF4-FFF2-40B4-BE49-F238E27FC236}">
                <a16:creationId xmlns:a16="http://schemas.microsoft.com/office/drawing/2014/main" id="{BF6883E1-1EF6-40D6-8F0B-B27B65152FBC}"/>
              </a:ext>
            </a:extLst>
          </p:cNvPr>
          <p:cNvSpPr>
            <a:spLocks noGrp="1"/>
          </p:cNvSpPr>
          <p:nvPr>
            <p:ph idx="1"/>
          </p:nvPr>
        </p:nvSpPr>
        <p:spPr>
          <a:xfrm>
            <a:off x="188266" y="1647908"/>
            <a:ext cx="3836888" cy="5083182"/>
          </a:xfrm>
        </p:spPr>
        <p:txBody>
          <a:bodyPr>
            <a:normAutofit/>
          </a:bodyPr>
          <a:lstStyle/>
          <a:p>
            <a:r>
              <a:rPr lang="en-US" sz="2000" dirty="0"/>
              <a:t>Void size quantified via:</a:t>
            </a:r>
          </a:p>
          <a:p>
            <a:pPr marL="666900" lvl="1" indent="-342900">
              <a:buFont typeface="+mj-lt"/>
              <a:buAutoNum type="arabicPeriod"/>
            </a:pPr>
            <a:r>
              <a:rPr lang="en-US" sz="2000" dirty="0"/>
              <a:t>Equivalent radius R</a:t>
            </a:r>
            <a:r>
              <a:rPr lang="en-US" sz="2000" baseline="-25000" dirty="0"/>
              <a:t>eq</a:t>
            </a:r>
            <a:r>
              <a:rPr lang="en-US" sz="2000" dirty="0"/>
              <a:t> (spherical approximation)</a:t>
            </a:r>
          </a:p>
          <a:p>
            <a:pPr marL="666900" lvl="1" indent="-342900">
              <a:buFont typeface="+mj-lt"/>
              <a:buAutoNum type="arabicPeriod"/>
            </a:pPr>
            <a:r>
              <a:rPr lang="en-US" sz="2000" dirty="0"/>
              <a:t>Maximum boundary distance</a:t>
            </a:r>
            <a:r>
              <a:rPr lang="en-US" sz="2000" baseline="30000" dirty="0"/>
              <a:t>2</a:t>
            </a:r>
            <a:r>
              <a:rPr lang="en-US" sz="2000" dirty="0"/>
              <a:t>:  </a:t>
            </a:r>
            <a:r>
              <a:rPr lang="en-US" sz="2000" dirty="0" err="1"/>
              <a:t>D</a:t>
            </a:r>
            <a:r>
              <a:rPr lang="en-US" sz="2000" baseline="-25000" dirty="0" err="1"/>
              <a:t>max</a:t>
            </a:r>
            <a:endParaRPr lang="en-US" sz="2000" baseline="-25000" dirty="0"/>
          </a:p>
          <a:p>
            <a:r>
              <a:rPr lang="en-US" sz="2000" dirty="0"/>
              <a:t>R</a:t>
            </a:r>
            <a:r>
              <a:rPr lang="en-US" sz="2000" baseline="-25000" dirty="0"/>
              <a:t>eq </a:t>
            </a:r>
            <a:r>
              <a:rPr lang="en-US" sz="2000" dirty="0"/>
              <a:t>overestimates void size: </a:t>
            </a:r>
            <a:r>
              <a:rPr lang="en-US" sz="2000" dirty="0" err="1"/>
              <a:t>D</a:t>
            </a:r>
            <a:r>
              <a:rPr lang="en-US" sz="2000" baseline="-25000" dirty="0" err="1"/>
              <a:t>max</a:t>
            </a:r>
            <a:r>
              <a:rPr lang="en-US" sz="2000" baseline="-25000" dirty="0"/>
              <a:t> </a:t>
            </a:r>
            <a:r>
              <a:rPr lang="en-US" sz="2000" b="1" dirty="0"/>
              <a:t>more robust size quantifier for watershed voids.</a:t>
            </a:r>
          </a:p>
          <a:p>
            <a:r>
              <a:rPr lang="en-US" sz="2000" b="1" dirty="0"/>
              <a:t>Larger voids in the JP sample:</a:t>
            </a:r>
          </a:p>
          <a:p>
            <a:pPr lvl="1"/>
            <a:r>
              <a:rPr lang="en-US" sz="2000" dirty="0"/>
              <a:t>R</a:t>
            </a:r>
            <a:r>
              <a:rPr lang="en-US" sz="2000" baseline="-25000" dirty="0"/>
              <a:t>eq</a:t>
            </a:r>
            <a:r>
              <a:rPr lang="en-US" sz="2000" dirty="0"/>
              <a:t>: 43 </a:t>
            </a:r>
            <a:r>
              <a:rPr lang="en-US" sz="2000" dirty="0" err="1"/>
              <a:t>Mpc</a:t>
            </a:r>
            <a:r>
              <a:rPr lang="en-US" sz="2000" dirty="0"/>
              <a:t>/h vs 37 </a:t>
            </a:r>
            <a:r>
              <a:rPr lang="en-US" sz="2000" dirty="0" err="1"/>
              <a:t>Mpc</a:t>
            </a:r>
            <a:r>
              <a:rPr lang="en-US" sz="2000" dirty="0"/>
              <a:t>/h</a:t>
            </a:r>
          </a:p>
          <a:p>
            <a:pPr lvl="1"/>
            <a:r>
              <a:rPr lang="en-US" sz="2000" dirty="0" err="1"/>
              <a:t>D</a:t>
            </a:r>
            <a:r>
              <a:rPr lang="en-US" sz="2000" baseline="-25000" dirty="0" err="1"/>
              <a:t>max</a:t>
            </a:r>
            <a:r>
              <a:rPr lang="en-US" sz="2000" baseline="-25000" dirty="0"/>
              <a:t> </a:t>
            </a:r>
            <a:r>
              <a:rPr lang="en-US" sz="2000" dirty="0"/>
              <a:t>27 </a:t>
            </a:r>
            <a:r>
              <a:rPr lang="en-US" sz="2000" dirty="0" err="1"/>
              <a:t>Mpc</a:t>
            </a:r>
            <a:r>
              <a:rPr lang="en-US" sz="2000" dirty="0"/>
              <a:t>/h vs 23 </a:t>
            </a:r>
            <a:r>
              <a:rPr lang="en-US" sz="2000" dirty="0" err="1"/>
              <a:t>Mpc</a:t>
            </a:r>
            <a:r>
              <a:rPr lang="en-US" sz="2000" dirty="0"/>
              <a:t>/h</a:t>
            </a:r>
          </a:p>
          <a:p>
            <a:r>
              <a:rPr lang="en-US" sz="2400" b="1" u="sng" dirty="0"/>
              <a:t>Good agreement between size distributions</a:t>
            </a:r>
          </a:p>
          <a:p>
            <a:endParaRPr lang="et-EE" sz="2000" dirty="0"/>
          </a:p>
        </p:txBody>
      </p:sp>
      <p:pic>
        <p:nvPicPr>
          <p:cNvPr id="8" name="Picture 7">
            <a:extLst>
              <a:ext uri="{FF2B5EF4-FFF2-40B4-BE49-F238E27FC236}">
                <a16:creationId xmlns:a16="http://schemas.microsoft.com/office/drawing/2014/main" id="{E6615E7C-EC06-4A47-971D-DF51EDFF2945}"/>
              </a:ext>
            </a:extLst>
          </p:cNvPr>
          <p:cNvPicPr>
            <a:picLocks noChangeAspect="1"/>
          </p:cNvPicPr>
          <p:nvPr/>
        </p:nvPicPr>
        <p:blipFill>
          <a:blip r:embed="rId3"/>
          <a:stretch>
            <a:fillRect/>
          </a:stretch>
        </p:blipFill>
        <p:spPr>
          <a:xfrm>
            <a:off x="7186116" y="1493464"/>
            <a:ext cx="4907472" cy="4405312"/>
          </a:xfrm>
          <a:prstGeom prst="rect">
            <a:avLst/>
          </a:prstGeom>
        </p:spPr>
      </p:pic>
      <p:pic>
        <p:nvPicPr>
          <p:cNvPr id="4" name="Picture 3">
            <a:extLst>
              <a:ext uri="{FF2B5EF4-FFF2-40B4-BE49-F238E27FC236}">
                <a16:creationId xmlns:a16="http://schemas.microsoft.com/office/drawing/2014/main" id="{C61B1382-4BDE-4EB9-8928-60C15151F285}"/>
              </a:ext>
            </a:extLst>
          </p:cNvPr>
          <p:cNvPicPr>
            <a:picLocks noChangeAspect="1"/>
          </p:cNvPicPr>
          <p:nvPr/>
        </p:nvPicPr>
        <p:blipFill>
          <a:blip r:embed="rId4"/>
          <a:stretch>
            <a:fillRect/>
          </a:stretch>
        </p:blipFill>
        <p:spPr>
          <a:xfrm>
            <a:off x="4025153" y="2370583"/>
            <a:ext cx="2907899" cy="3368253"/>
          </a:xfrm>
          <a:prstGeom prst="rect">
            <a:avLst/>
          </a:prstGeom>
        </p:spPr>
      </p:pic>
      <p:cxnSp>
        <p:nvCxnSpPr>
          <p:cNvPr id="9" name="Straight Arrow Connector 8">
            <a:extLst>
              <a:ext uri="{FF2B5EF4-FFF2-40B4-BE49-F238E27FC236}">
                <a16:creationId xmlns:a16="http://schemas.microsoft.com/office/drawing/2014/main" id="{F0D0799F-F858-41DE-BFF0-C4BFE846FC58}"/>
              </a:ext>
            </a:extLst>
          </p:cNvPr>
          <p:cNvCxnSpPr/>
          <p:nvPr/>
        </p:nvCxnSpPr>
        <p:spPr>
          <a:xfrm flipV="1">
            <a:off x="5369859" y="2205318"/>
            <a:ext cx="0" cy="923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ED02496-63C5-45EE-BC12-60D059611480}"/>
              </a:ext>
            </a:extLst>
          </p:cNvPr>
          <p:cNvSpPr txBox="1"/>
          <p:nvPr/>
        </p:nvSpPr>
        <p:spPr>
          <a:xfrm>
            <a:off x="4706469" y="1835986"/>
            <a:ext cx="1981195" cy="369332"/>
          </a:xfrm>
          <a:prstGeom prst="rect">
            <a:avLst/>
          </a:prstGeom>
          <a:noFill/>
        </p:spPr>
        <p:txBody>
          <a:bodyPr wrap="square" rtlCol="0">
            <a:spAutoFit/>
          </a:bodyPr>
          <a:lstStyle/>
          <a:p>
            <a:r>
              <a:rPr lang="en-US" dirty="0"/>
              <a:t>Void boundary</a:t>
            </a:r>
            <a:endParaRPr lang="et-EE" dirty="0"/>
          </a:p>
        </p:txBody>
      </p:sp>
      <p:sp>
        <p:nvSpPr>
          <p:cNvPr id="11" name="Rectangle 10">
            <a:extLst>
              <a:ext uri="{FF2B5EF4-FFF2-40B4-BE49-F238E27FC236}">
                <a16:creationId xmlns:a16="http://schemas.microsoft.com/office/drawing/2014/main" id="{6DBF270C-7359-4BF1-8F49-E0CF736B2DE0}"/>
              </a:ext>
            </a:extLst>
          </p:cNvPr>
          <p:cNvSpPr/>
          <p:nvPr/>
        </p:nvSpPr>
        <p:spPr>
          <a:xfrm>
            <a:off x="188266" y="6492875"/>
            <a:ext cx="1149674" cy="246221"/>
          </a:xfrm>
          <a:prstGeom prst="rect">
            <a:avLst/>
          </a:prstGeom>
        </p:spPr>
        <p:txBody>
          <a:bodyPr wrap="none">
            <a:spAutoFit/>
          </a:bodyPr>
          <a:lstStyle/>
          <a:p>
            <a:r>
              <a:rPr lang="en-US" sz="1000" baseline="30000" dirty="0"/>
              <a:t>2</a:t>
            </a:r>
            <a:r>
              <a:rPr lang="en-US" sz="1000" dirty="0"/>
              <a:t>Cautun et al 2016</a:t>
            </a:r>
            <a:endParaRPr lang="et-EE" sz="1000" dirty="0"/>
          </a:p>
        </p:txBody>
      </p:sp>
    </p:spTree>
    <p:extLst>
      <p:ext uri="{BB962C8B-B14F-4D97-AF65-F5344CB8AC3E}">
        <p14:creationId xmlns:p14="http://schemas.microsoft.com/office/powerpoint/2010/main" val="1433590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61C79-B655-4C58-AF36-A41E7307F28F}"/>
              </a:ext>
            </a:extLst>
          </p:cNvPr>
          <p:cNvSpPr>
            <a:spLocks noGrp="1"/>
          </p:cNvSpPr>
          <p:nvPr>
            <p:ph type="title"/>
          </p:nvPr>
        </p:nvSpPr>
        <p:spPr>
          <a:xfrm>
            <a:off x="581193" y="750154"/>
            <a:ext cx="11029616" cy="1013800"/>
          </a:xfrm>
        </p:spPr>
        <p:txBody>
          <a:bodyPr/>
          <a:lstStyle/>
          <a:p>
            <a:r>
              <a:rPr lang="en-US" dirty="0"/>
              <a:t>Results – Void shapes</a:t>
            </a:r>
            <a:endParaRPr lang="et-EE" dirty="0"/>
          </a:p>
        </p:txBody>
      </p:sp>
      <p:sp>
        <p:nvSpPr>
          <p:cNvPr id="3" name="Content Placeholder 2">
            <a:extLst>
              <a:ext uri="{FF2B5EF4-FFF2-40B4-BE49-F238E27FC236}">
                <a16:creationId xmlns:a16="http://schemas.microsoft.com/office/drawing/2014/main" id="{984B213E-7072-4262-9502-1E644D9FD69D}"/>
              </a:ext>
            </a:extLst>
          </p:cNvPr>
          <p:cNvSpPr>
            <a:spLocks noGrp="1"/>
          </p:cNvSpPr>
          <p:nvPr>
            <p:ph idx="1"/>
          </p:nvPr>
        </p:nvSpPr>
        <p:spPr>
          <a:xfrm>
            <a:off x="416767" y="1654786"/>
            <a:ext cx="4344113" cy="4814438"/>
          </a:xfrm>
        </p:spPr>
        <p:txBody>
          <a:bodyPr>
            <a:normAutofit/>
          </a:bodyPr>
          <a:lstStyle/>
          <a:p>
            <a:r>
              <a:rPr lang="en-US" dirty="0"/>
              <a:t>Watershed produces </a:t>
            </a:r>
            <a:r>
              <a:rPr lang="en-US" b="1" dirty="0"/>
              <a:t>non-spherical</a:t>
            </a:r>
            <a:r>
              <a:rPr lang="en-US" dirty="0"/>
              <a:t> objects.</a:t>
            </a:r>
          </a:p>
          <a:p>
            <a:r>
              <a:rPr lang="en-US" dirty="0"/>
              <a:t>First order approximation for shape: fit voids with </a:t>
            </a:r>
            <a:r>
              <a:rPr lang="en-US" b="1" dirty="0"/>
              <a:t>ellipsoids</a:t>
            </a:r>
            <a:r>
              <a:rPr lang="en-US" dirty="0"/>
              <a:t>:</a:t>
            </a:r>
          </a:p>
          <a:p>
            <a:pPr lvl="1"/>
            <a:r>
              <a:rPr lang="en-US" dirty="0"/>
              <a:t>Both FBI and JP sample voids </a:t>
            </a:r>
            <a:r>
              <a:rPr lang="en-US" b="1" dirty="0"/>
              <a:t>slightly more prolate</a:t>
            </a:r>
          </a:p>
          <a:p>
            <a:pPr lvl="1"/>
            <a:r>
              <a:rPr lang="en-US" b="1" u="sng" dirty="0"/>
              <a:t>Similar ellipticity (</a:t>
            </a:r>
            <a:r>
              <a:rPr lang="en-US" b="1" u="sng" dirty="0">
                <a:sym typeface="Symbol" panose="05050102010706020507" pitchFamily="18" charset="2"/>
              </a:rPr>
              <a:t>)</a:t>
            </a:r>
            <a:r>
              <a:rPr lang="en-US" b="1" u="sng" dirty="0"/>
              <a:t> distributions</a:t>
            </a:r>
          </a:p>
          <a:p>
            <a:pPr marL="324000" lvl="1" indent="0">
              <a:buNone/>
            </a:pPr>
            <a:endParaRPr lang="et-EE" b="1" dirty="0"/>
          </a:p>
        </p:txBody>
      </p:sp>
      <p:pic>
        <p:nvPicPr>
          <p:cNvPr id="6" name="Picture 5">
            <a:extLst>
              <a:ext uri="{FF2B5EF4-FFF2-40B4-BE49-F238E27FC236}">
                <a16:creationId xmlns:a16="http://schemas.microsoft.com/office/drawing/2014/main" id="{F689D1A5-FA21-4459-B882-5793CE0B021E}"/>
              </a:ext>
            </a:extLst>
          </p:cNvPr>
          <p:cNvPicPr>
            <a:picLocks noChangeAspect="1"/>
          </p:cNvPicPr>
          <p:nvPr/>
        </p:nvPicPr>
        <p:blipFill>
          <a:blip r:embed="rId3"/>
          <a:stretch>
            <a:fillRect/>
          </a:stretch>
        </p:blipFill>
        <p:spPr>
          <a:xfrm>
            <a:off x="4620381" y="1986480"/>
            <a:ext cx="7392325" cy="3585554"/>
          </a:xfrm>
          <a:prstGeom prst="rect">
            <a:avLst/>
          </a:prstGeom>
        </p:spPr>
      </p:pic>
    </p:spTree>
    <p:extLst>
      <p:ext uri="{BB962C8B-B14F-4D97-AF65-F5344CB8AC3E}">
        <p14:creationId xmlns:p14="http://schemas.microsoft.com/office/powerpoint/2010/main" val="3961390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85C5B-D9FA-4523-9894-E30E8C7F6B70}"/>
              </a:ext>
            </a:extLst>
          </p:cNvPr>
          <p:cNvSpPr>
            <a:spLocks noGrp="1"/>
          </p:cNvSpPr>
          <p:nvPr>
            <p:ph type="title"/>
          </p:nvPr>
        </p:nvSpPr>
        <p:spPr/>
        <p:txBody>
          <a:bodyPr/>
          <a:lstStyle/>
          <a:p>
            <a:r>
              <a:rPr lang="en-US" dirty="0"/>
              <a:t>Results – Boundary density profiles</a:t>
            </a:r>
            <a:endParaRPr lang="et-EE" dirty="0"/>
          </a:p>
        </p:txBody>
      </p:sp>
      <p:sp>
        <p:nvSpPr>
          <p:cNvPr id="3" name="Content Placeholder 2">
            <a:extLst>
              <a:ext uri="{FF2B5EF4-FFF2-40B4-BE49-F238E27FC236}">
                <a16:creationId xmlns:a16="http://schemas.microsoft.com/office/drawing/2014/main" id="{C37E3D55-7B1C-4273-93FA-ED6E083770AF}"/>
              </a:ext>
            </a:extLst>
          </p:cNvPr>
          <p:cNvSpPr>
            <a:spLocks noGrp="1"/>
          </p:cNvSpPr>
          <p:nvPr>
            <p:ph idx="1"/>
          </p:nvPr>
        </p:nvSpPr>
        <p:spPr>
          <a:xfrm>
            <a:off x="251365" y="1867717"/>
            <a:ext cx="3882753" cy="2401629"/>
          </a:xfrm>
        </p:spPr>
        <p:txBody>
          <a:bodyPr>
            <a:normAutofit fontScale="77500" lnSpcReduction="20000"/>
          </a:bodyPr>
          <a:lstStyle/>
          <a:p>
            <a:endParaRPr lang="en-US" dirty="0"/>
          </a:p>
          <a:p>
            <a:r>
              <a:rPr lang="en-US" dirty="0"/>
              <a:t>Far from the boundaries voids are </a:t>
            </a:r>
            <a:r>
              <a:rPr lang="en-US" b="1" dirty="0" err="1"/>
              <a:t>underdense</a:t>
            </a:r>
            <a:endParaRPr lang="en-US" b="1" dirty="0"/>
          </a:p>
          <a:p>
            <a:r>
              <a:rPr lang="en-US" b="1" dirty="0"/>
              <a:t>Larger voids have denser boundaries</a:t>
            </a:r>
            <a:endParaRPr lang="en-US" dirty="0"/>
          </a:p>
          <a:p>
            <a:r>
              <a:rPr lang="en-US" dirty="0"/>
              <a:t>JP sample voids: </a:t>
            </a:r>
            <a:r>
              <a:rPr lang="en-US" b="1" dirty="0"/>
              <a:t>lower density boundaries and higher density interiors</a:t>
            </a:r>
          </a:p>
        </p:txBody>
      </p:sp>
      <p:sp>
        <p:nvSpPr>
          <p:cNvPr id="6" name="TextBox 5">
            <a:extLst>
              <a:ext uri="{FF2B5EF4-FFF2-40B4-BE49-F238E27FC236}">
                <a16:creationId xmlns:a16="http://schemas.microsoft.com/office/drawing/2014/main" id="{CAD09275-9D13-4143-BEC7-BE1072F4081E}"/>
              </a:ext>
            </a:extLst>
          </p:cNvPr>
          <p:cNvSpPr txBox="1"/>
          <p:nvPr/>
        </p:nvSpPr>
        <p:spPr>
          <a:xfrm>
            <a:off x="4311858" y="1919027"/>
            <a:ext cx="523220" cy="1398147"/>
          </a:xfrm>
          <a:prstGeom prst="rect">
            <a:avLst/>
          </a:prstGeom>
          <a:noFill/>
        </p:spPr>
        <p:txBody>
          <a:bodyPr vert="vert270" wrap="square" rtlCol="0">
            <a:spAutoFit/>
          </a:bodyPr>
          <a:lstStyle/>
          <a:p>
            <a:r>
              <a:rPr lang="en-US" sz="2200" dirty="0">
                <a:solidFill>
                  <a:srgbClr val="00B0F0"/>
                </a:solidFill>
              </a:rPr>
              <a:t>FBI</a:t>
            </a:r>
            <a:endParaRPr lang="et-EE" sz="2200" dirty="0">
              <a:solidFill>
                <a:srgbClr val="00B0F0"/>
              </a:solidFill>
            </a:endParaRPr>
          </a:p>
        </p:txBody>
      </p:sp>
      <p:sp>
        <p:nvSpPr>
          <p:cNvPr id="21" name="TextBox 20">
            <a:extLst>
              <a:ext uri="{FF2B5EF4-FFF2-40B4-BE49-F238E27FC236}">
                <a16:creationId xmlns:a16="http://schemas.microsoft.com/office/drawing/2014/main" id="{81AFAEE3-C1BF-4FF0-9F84-ACA5C6F80DD8}"/>
              </a:ext>
            </a:extLst>
          </p:cNvPr>
          <p:cNvSpPr txBox="1"/>
          <p:nvPr/>
        </p:nvSpPr>
        <p:spPr>
          <a:xfrm>
            <a:off x="4311858" y="4090026"/>
            <a:ext cx="523220" cy="1398147"/>
          </a:xfrm>
          <a:prstGeom prst="rect">
            <a:avLst/>
          </a:prstGeom>
          <a:noFill/>
        </p:spPr>
        <p:txBody>
          <a:bodyPr vert="vert270" wrap="square" rtlCol="0">
            <a:spAutoFit/>
          </a:bodyPr>
          <a:lstStyle/>
          <a:p>
            <a:r>
              <a:rPr lang="en-US" sz="2200" dirty="0">
                <a:solidFill>
                  <a:srgbClr val="FF0000"/>
                </a:solidFill>
              </a:rPr>
              <a:t>JP</a:t>
            </a:r>
            <a:endParaRPr lang="et-EE" sz="2200" dirty="0">
              <a:solidFill>
                <a:srgbClr val="FF0000"/>
              </a:solidFill>
            </a:endParaRPr>
          </a:p>
        </p:txBody>
      </p:sp>
      <p:pic>
        <p:nvPicPr>
          <p:cNvPr id="4" name="Picture 3">
            <a:extLst>
              <a:ext uri="{FF2B5EF4-FFF2-40B4-BE49-F238E27FC236}">
                <a16:creationId xmlns:a16="http://schemas.microsoft.com/office/drawing/2014/main" id="{7A036F38-C8D2-4545-A594-86C9E86FB162}"/>
              </a:ext>
            </a:extLst>
          </p:cNvPr>
          <p:cNvPicPr>
            <a:picLocks noChangeAspect="1"/>
          </p:cNvPicPr>
          <p:nvPr/>
        </p:nvPicPr>
        <p:blipFill>
          <a:blip r:embed="rId2"/>
          <a:stretch>
            <a:fillRect/>
          </a:stretch>
        </p:blipFill>
        <p:spPr>
          <a:xfrm>
            <a:off x="4866927" y="1867717"/>
            <a:ext cx="6925642" cy="4906060"/>
          </a:xfrm>
          <a:prstGeom prst="rect">
            <a:avLst/>
          </a:prstGeom>
        </p:spPr>
      </p:pic>
      <p:cxnSp>
        <p:nvCxnSpPr>
          <p:cNvPr id="7" name="Straight Arrow Connector 6">
            <a:extLst>
              <a:ext uri="{FF2B5EF4-FFF2-40B4-BE49-F238E27FC236}">
                <a16:creationId xmlns:a16="http://schemas.microsoft.com/office/drawing/2014/main" id="{3807A61A-962B-4A74-B370-6BDF5E1EF6BD}"/>
              </a:ext>
            </a:extLst>
          </p:cNvPr>
          <p:cNvCxnSpPr>
            <a:cxnSpLocks/>
          </p:cNvCxnSpPr>
          <p:nvPr/>
        </p:nvCxnSpPr>
        <p:spPr>
          <a:xfrm>
            <a:off x="8081682" y="2743200"/>
            <a:ext cx="771437" cy="282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DEF8A7B-48B5-4832-A7CF-18F0EB618EEB}"/>
              </a:ext>
            </a:extLst>
          </p:cNvPr>
          <p:cNvSpPr txBox="1"/>
          <p:nvPr/>
        </p:nvSpPr>
        <p:spPr>
          <a:xfrm>
            <a:off x="7671547" y="2516186"/>
            <a:ext cx="1095935" cy="276999"/>
          </a:xfrm>
          <a:prstGeom prst="rect">
            <a:avLst/>
          </a:prstGeom>
          <a:noFill/>
        </p:spPr>
        <p:txBody>
          <a:bodyPr wrap="square" rtlCol="0">
            <a:spAutoFit/>
          </a:bodyPr>
          <a:lstStyle/>
          <a:p>
            <a:r>
              <a:rPr lang="en-US" sz="1200" dirty="0"/>
              <a:t>Void boundary</a:t>
            </a:r>
            <a:endParaRPr lang="et-EE" sz="1200" dirty="0"/>
          </a:p>
        </p:txBody>
      </p:sp>
      <p:pic>
        <p:nvPicPr>
          <p:cNvPr id="9" name="Picture 8">
            <a:extLst>
              <a:ext uri="{FF2B5EF4-FFF2-40B4-BE49-F238E27FC236}">
                <a16:creationId xmlns:a16="http://schemas.microsoft.com/office/drawing/2014/main" id="{5641ADC0-93E5-40AA-86CB-F57268FDFB5E}"/>
              </a:ext>
            </a:extLst>
          </p:cNvPr>
          <p:cNvPicPr>
            <a:picLocks noChangeAspect="1"/>
          </p:cNvPicPr>
          <p:nvPr/>
        </p:nvPicPr>
        <p:blipFill>
          <a:blip r:embed="rId3"/>
          <a:stretch>
            <a:fillRect/>
          </a:stretch>
        </p:blipFill>
        <p:spPr>
          <a:xfrm>
            <a:off x="753414" y="4215415"/>
            <a:ext cx="2234485" cy="2588230"/>
          </a:xfrm>
          <a:prstGeom prst="rect">
            <a:avLst/>
          </a:prstGeom>
        </p:spPr>
      </p:pic>
    </p:spTree>
    <p:extLst>
      <p:ext uri="{BB962C8B-B14F-4D97-AF65-F5344CB8AC3E}">
        <p14:creationId xmlns:p14="http://schemas.microsoft.com/office/powerpoint/2010/main" val="3215425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2B5633-C0C3-478F-ADC8-97570033412D}"/>
              </a:ext>
            </a:extLst>
          </p:cNvPr>
          <p:cNvSpPr>
            <a:spLocks noGrp="1"/>
          </p:cNvSpPr>
          <p:nvPr>
            <p:ph idx="1"/>
          </p:nvPr>
        </p:nvSpPr>
        <p:spPr>
          <a:xfrm>
            <a:off x="89626" y="1755426"/>
            <a:ext cx="5144218" cy="4986994"/>
          </a:xfrm>
        </p:spPr>
        <p:txBody>
          <a:bodyPr>
            <a:normAutofit/>
          </a:bodyPr>
          <a:lstStyle/>
          <a:p>
            <a:pPr marL="590400" indent="-457200"/>
            <a:r>
              <a:rPr lang="en-US" sz="2400" b="1" dirty="0"/>
              <a:t>Goal:</a:t>
            </a:r>
          </a:p>
          <a:p>
            <a:pPr marL="914400" lvl="1" indent="-457200">
              <a:buFont typeface="Wingdings" panose="05000000000000000000" pitchFamily="2" charset="2"/>
              <a:buChar char="Ø"/>
            </a:pPr>
            <a:r>
              <a:rPr lang="en-US" b="1" dirty="0"/>
              <a:t>Identify void galaxies </a:t>
            </a:r>
            <a:r>
              <a:rPr lang="en-US" dirty="0"/>
              <a:t>and compare properties with the galaxies in high-density regions: </a:t>
            </a:r>
            <a:r>
              <a:rPr lang="en-US" b="1" dirty="0"/>
              <a:t>can J-PAS find expected trends</a:t>
            </a:r>
            <a:r>
              <a:rPr lang="en-US" dirty="0"/>
              <a:t> in galaxy properties?</a:t>
            </a:r>
          </a:p>
          <a:p>
            <a:pPr marL="666900" lvl="1" indent="-342900"/>
            <a:r>
              <a:rPr lang="en-US" b="1" dirty="0"/>
              <a:t>For FBI and JP samples we define:</a:t>
            </a:r>
          </a:p>
          <a:p>
            <a:pPr marL="1238400" lvl="2" indent="-457200">
              <a:buFont typeface="+mj-lt"/>
              <a:buAutoNum type="arabicPeriod"/>
            </a:pPr>
            <a:r>
              <a:rPr lang="en-US" b="1" dirty="0"/>
              <a:t>Void core galaxies</a:t>
            </a:r>
            <a:r>
              <a:rPr lang="en-US" dirty="0"/>
              <a:t>: galaxies within a sphere that contains </a:t>
            </a:r>
            <a:r>
              <a:rPr lang="en-US" b="1" dirty="0"/>
              <a:t>50% </a:t>
            </a:r>
            <a:r>
              <a:rPr lang="en-US" dirty="0"/>
              <a:t>of the average void density, centered on the void center </a:t>
            </a:r>
          </a:p>
          <a:p>
            <a:pPr marL="1238400" lvl="2" indent="-457200">
              <a:buFont typeface="+mj-lt"/>
              <a:buAutoNum type="arabicPeriod"/>
            </a:pPr>
            <a:r>
              <a:rPr lang="en-US" b="1" dirty="0"/>
              <a:t>Galaxies in high-density regions</a:t>
            </a:r>
            <a:r>
              <a:rPr lang="en-US" dirty="0"/>
              <a:t>: </a:t>
            </a:r>
            <a:r>
              <a:rPr lang="en-US" dirty="0">
                <a:latin typeface="DengXian" panose="020B0503020204020204" pitchFamily="2" charset="-122"/>
                <a:ea typeface="DengXian" panose="020B0503020204020204" pitchFamily="2" charset="-122"/>
              </a:rPr>
              <a:t> </a:t>
            </a:r>
            <a:r>
              <a:rPr lang="en-US" dirty="0">
                <a:latin typeface="DengXian" panose="020B0503020204020204" pitchFamily="2" charset="-122"/>
                <a:ea typeface="DengXian" panose="020B0503020204020204" pitchFamily="2" charset="-122"/>
                <a:sym typeface="Symbol" panose="05050102010706020507" pitchFamily="18" charset="2"/>
              </a:rPr>
              <a:t> </a:t>
            </a:r>
            <a:r>
              <a:rPr lang="en-US" dirty="0"/>
              <a:t>&gt; 3 </a:t>
            </a:r>
            <a:r>
              <a:rPr lang="en-US" dirty="0">
                <a:latin typeface="DengXian" panose="020B0503020204020204" pitchFamily="2" charset="-122"/>
                <a:ea typeface="DengXian" panose="020B0503020204020204" pitchFamily="2" charset="-122"/>
                <a:sym typeface="Symbol" panose="05050102010706020507" pitchFamily="18" charset="2"/>
              </a:rPr>
              <a:t></a:t>
            </a:r>
            <a:r>
              <a:rPr lang="en-US" baseline="-25000" dirty="0">
                <a:latin typeface="DengXian" panose="020B0503020204020204" pitchFamily="2" charset="-122"/>
                <a:ea typeface="DengXian" panose="020B0503020204020204" pitchFamily="2" charset="-122"/>
                <a:sym typeface="Symbol" panose="05050102010706020507" pitchFamily="18" charset="2"/>
              </a:rPr>
              <a:t>mean	</a:t>
            </a:r>
            <a:endParaRPr lang="en-US" baseline="-25000" dirty="0"/>
          </a:p>
          <a:p>
            <a:pPr lvl="1"/>
            <a:endParaRPr lang="et-EE" sz="1400" dirty="0"/>
          </a:p>
        </p:txBody>
      </p:sp>
      <p:sp>
        <p:nvSpPr>
          <p:cNvPr id="5" name="Title 1">
            <a:extLst>
              <a:ext uri="{FF2B5EF4-FFF2-40B4-BE49-F238E27FC236}">
                <a16:creationId xmlns:a16="http://schemas.microsoft.com/office/drawing/2014/main" id="{454BB526-8B44-42B7-A9DD-26414DCD98CE}"/>
              </a:ext>
            </a:extLst>
          </p:cNvPr>
          <p:cNvSpPr>
            <a:spLocks noGrp="1"/>
          </p:cNvSpPr>
          <p:nvPr>
            <p:ph type="title"/>
          </p:nvPr>
        </p:nvSpPr>
        <p:spPr>
          <a:xfrm>
            <a:off x="465909" y="429863"/>
            <a:ext cx="10515600" cy="1325563"/>
          </a:xfrm>
        </p:spPr>
        <p:txBody>
          <a:bodyPr/>
          <a:lstStyle/>
          <a:p>
            <a:r>
              <a:rPr lang="en-US" dirty="0"/>
              <a:t>Results - Void galaxies in J-PAS mocks</a:t>
            </a:r>
            <a:endParaRPr lang="et-EE" dirty="0"/>
          </a:p>
        </p:txBody>
      </p:sp>
      <p:pic>
        <p:nvPicPr>
          <p:cNvPr id="4" name="Picture 3">
            <a:extLst>
              <a:ext uri="{FF2B5EF4-FFF2-40B4-BE49-F238E27FC236}">
                <a16:creationId xmlns:a16="http://schemas.microsoft.com/office/drawing/2014/main" id="{95583B07-4DB1-473F-B2F8-F706A29E5867}"/>
              </a:ext>
            </a:extLst>
          </p:cNvPr>
          <p:cNvPicPr>
            <a:picLocks noChangeAspect="1"/>
          </p:cNvPicPr>
          <p:nvPr/>
        </p:nvPicPr>
        <p:blipFill>
          <a:blip r:embed="rId3"/>
          <a:stretch>
            <a:fillRect/>
          </a:stretch>
        </p:blipFill>
        <p:spPr>
          <a:xfrm>
            <a:off x="5723709" y="1988782"/>
            <a:ext cx="5144218" cy="4753638"/>
          </a:xfrm>
          <a:prstGeom prst="rect">
            <a:avLst/>
          </a:prstGeom>
        </p:spPr>
      </p:pic>
    </p:spTree>
    <p:extLst>
      <p:ext uri="{BB962C8B-B14F-4D97-AF65-F5344CB8AC3E}">
        <p14:creationId xmlns:p14="http://schemas.microsoft.com/office/powerpoint/2010/main" val="231240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80A04-FE94-4140-B1D0-A0D7E1447D2B}"/>
              </a:ext>
            </a:extLst>
          </p:cNvPr>
          <p:cNvSpPr>
            <a:spLocks noGrp="1"/>
          </p:cNvSpPr>
          <p:nvPr>
            <p:ph type="title"/>
          </p:nvPr>
        </p:nvSpPr>
        <p:spPr/>
        <p:txBody>
          <a:bodyPr/>
          <a:lstStyle/>
          <a:p>
            <a:r>
              <a:rPr lang="en-US" dirty="0"/>
              <a:t>Results - Void galaxies (stellar mass function)</a:t>
            </a:r>
            <a:endParaRPr lang="et-EE" dirty="0"/>
          </a:p>
        </p:txBody>
      </p:sp>
      <p:sp>
        <p:nvSpPr>
          <p:cNvPr id="3" name="Content Placeholder 2">
            <a:extLst>
              <a:ext uri="{FF2B5EF4-FFF2-40B4-BE49-F238E27FC236}">
                <a16:creationId xmlns:a16="http://schemas.microsoft.com/office/drawing/2014/main" id="{93F77C34-174A-4A7B-A2C3-25D8FBE48BB9}"/>
              </a:ext>
            </a:extLst>
          </p:cNvPr>
          <p:cNvSpPr>
            <a:spLocks noGrp="1"/>
          </p:cNvSpPr>
          <p:nvPr>
            <p:ph idx="1"/>
          </p:nvPr>
        </p:nvSpPr>
        <p:spPr>
          <a:xfrm>
            <a:off x="138985" y="2465784"/>
            <a:ext cx="5299790" cy="3305904"/>
          </a:xfrm>
        </p:spPr>
        <p:txBody>
          <a:bodyPr/>
          <a:lstStyle/>
          <a:p>
            <a:r>
              <a:rPr lang="en-US" sz="2600" b="1" dirty="0"/>
              <a:t>FBI shows fewer massive galaxies </a:t>
            </a:r>
            <a:r>
              <a:rPr lang="en-US" sz="2600" dirty="0"/>
              <a:t>(M  &gt; 10</a:t>
            </a:r>
            <a:r>
              <a:rPr lang="en-US" sz="2600" baseline="30000" dirty="0"/>
              <a:t>11</a:t>
            </a:r>
            <a:r>
              <a:rPr lang="et-EE" sz="2600" i="1" dirty="0"/>
              <a:t> M</a:t>
            </a:r>
            <a:r>
              <a:rPr lang="et-EE" sz="2600" baseline="-25000" dirty="0"/>
              <a:t>☉</a:t>
            </a:r>
            <a:r>
              <a:rPr lang="en-US" sz="2600" dirty="0"/>
              <a:t>)</a:t>
            </a:r>
            <a:r>
              <a:rPr lang="en-US" sz="2600" b="1" dirty="0"/>
              <a:t> in voids</a:t>
            </a:r>
            <a:r>
              <a:rPr lang="en-US" sz="2600" dirty="0"/>
              <a:t>.</a:t>
            </a:r>
          </a:p>
          <a:p>
            <a:r>
              <a:rPr lang="en-US" sz="2600" b="1" u="sng" dirty="0"/>
              <a:t>Signal present in JP</a:t>
            </a:r>
            <a:r>
              <a:rPr lang="en-US" sz="2600" u="sng" dirty="0"/>
              <a:t> </a:t>
            </a:r>
            <a:r>
              <a:rPr lang="en-US" sz="2600" dirty="0"/>
              <a:t>despite contamination with galaxies from over-dense regions </a:t>
            </a:r>
          </a:p>
          <a:p>
            <a:r>
              <a:rPr lang="en-US" sz="2600" dirty="0"/>
              <a:t>FLAMINGO </a:t>
            </a:r>
            <a:r>
              <a:rPr lang="en-US" sz="2600" b="1" dirty="0"/>
              <a:t>limitation</a:t>
            </a:r>
            <a:r>
              <a:rPr lang="en-US" sz="2600" dirty="0"/>
              <a:t>: no galaxies with M</a:t>
            </a:r>
            <a:r>
              <a:rPr lang="en-US" sz="2600" baseline="-25000" dirty="0"/>
              <a:t>*</a:t>
            </a:r>
            <a:r>
              <a:rPr lang="en-US" sz="2600" dirty="0"/>
              <a:t> &lt; 10</a:t>
            </a:r>
            <a:r>
              <a:rPr lang="en-US" sz="2600" baseline="30000" dirty="0"/>
              <a:t>10 </a:t>
            </a:r>
            <a:r>
              <a:rPr lang="et-EE" sz="2600" i="1" dirty="0"/>
              <a:t>M</a:t>
            </a:r>
            <a:r>
              <a:rPr lang="et-EE" sz="2600" baseline="-25000" dirty="0"/>
              <a:t>☉</a:t>
            </a:r>
            <a:r>
              <a:rPr lang="en-US" sz="2600" baseline="-25000" dirty="0"/>
              <a:t>.</a:t>
            </a:r>
            <a:endParaRPr lang="en-US" sz="2600" dirty="0"/>
          </a:p>
          <a:p>
            <a:endParaRPr lang="en-US" dirty="0"/>
          </a:p>
        </p:txBody>
      </p:sp>
      <p:pic>
        <p:nvPicPr>
          <p:cNvPr id="4" name="Picture 3">
            <a:extLst>
              <a:ext uri="{FF2B5EF4-FFF2-40B4-BE49-F238E27FC236}">
                <a16:creationId xmlns:a16="http://schemas.microsoft.com/office/drawing/2014/main" id="{E3771043-9F1F-491C-A18F-BB9DC6B9087B}"/>
              </a:ext>
            </a:extLst>
          </p:cNvPr>
          <p:cNvPicPr>
            <a:picLocks noChangeAspect="1"/>
          </p:cNvPicPr>
          <p:nvPr/>
        </p:nvPicPr>
        <p:blipFill>
          <a:blip r:embed="rId2"/>
          <a:stretch>
            <a:fillRect/>
          </a:stretch>
        </p:blipFill>
        <p:spPr>
          <a:xfrm>
            <a:off x="6487625" y="1393041"/>
            <a:ext cx="5372850" cy="5153744"/>
          </a:xfrm>
          <a:prstGeom prst="rect">
            <a:avLst/>
          </a:prstGeom>
        </p:spPr>
      </p:pic>
    </p:spTree>
    <p:extLst>
      <p:ext uri="{BB962C8B-B14F-4D97-AF65-F5344CB8AC3E}">
        <p14:creationId xmlns:p14="http://schemas.microsoft.com/office/powerpoint/2010/main" val="4288836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9754C0E-FBC3-4C98-B278-E3FBB0125C73}"/>
              </a:ext>
            </a:extLst>
          </p:cNvPr>
          <p:cNvPicPr>
            <a:picLocks noChangeAspect="1"/>
          </p:cNvPicPr>
          <p:nvPr/>
        </p:nvPicPr>
        <p:blipFill>
          <a:blip r:embed="rId2"/>
          <a:stretch>
            <a:fillRect/>
          </a:stretch>
        </p:blipFill>
        <p:spPr>
          <a:xfrm>
            <a:off x="4032101" y="2230493"/>
            <a:ext cx="8159899" cy="3780687"/>
          </a:xfrm>
          <a:prstGeom prst="rect">
            <a:avLst/>
          </a:prstGeom>
        </p:spPr>
      </p:pic>
      <p:sp>
        <p:nvSpPr>
          <p:cNvPr id="2" name="Title 1">
            <a:extLst>
              <a:ext uri="{FF2B5EF4-FFF2-40B4-BE49-F238E27FC236}">
                <a16:creationId xmlns:a16="http://schemas.microsoft.com/office/drawing/2014/main" id="{623AF301-0261-4F3A-92A8-FF97E520D60D}"/>
              </a:ext>
            </a:extLst>
          </p:cNvPr>
          <p:cNvSpPr>
            <a:spLocks noGrp="1"/>
          </p:cNvSpPr>
          <p:nvPr>
            <p:ph type="title"/>
          </p:nvPr>
        </p:nvSpPr>
        <p:spPr>
          <a:xfrm>
            <a:off x="305467" y="174351"/>
            <a:ext cx="11353133" cy="1325563"/>
          </a:xfrm>
        </p:spPr>
        <p:txBody>
          <a:bodyPr/>
          <a:lstStyle/>
          <a:p>
            <a:r>
              <a:rPr lang="en-US" dirty="0"/>
              <a:t>Results - Void galaxies (star formation activity and color)</a:t>
            </a:r>
            <a:endParaRPr lang="et-EE" dirty="0"/>
          </a:p>
        </p:txBody>
      </p:sp>
      <p:sp>
        <p:nvSpPr>
          <p:cNvPr id="3" name="Content Placeholder 2">
            <a:extLst>
              <a:ext uri="{FF2B5EF4-FFF2-40B4-BE49-F238E27FC236}">
                <a16:creationId xmlns:a16="http://schemas.microsoft.com/office/drawing/2014/main" id="{7F784FD9-71E2-4FF8-AB23-B56A11BA9C3A}"/>
              </a:ext>
            </a:extLst>
          </p:cNvPr>
          <p:cNvSpPr>
            <a:spLocks noGrp="1"/>
          </p:cNvSpPr>
          <p:nvPr>
            <p:ph idx="1"/>
          </p:nvPr>
        </p:nvSpPr>
        <p:spPr>
          <a:xfrm>
            <a:off x="305467" y="1672196"/>
            <a:ext cx="3361658" cy="4909579"/>
          </a:xfrm>
        </p:spPr>
        <p:txBody>
          <a:bodyPr/>
          <a:lstStyle/>
          <a:p>
            <a:endParaRPr lang="en-US" dirty="0"/>
          </a:p>
          <a:p>
            <a:r>
              <a:rPr lang="en-US" dirty="0"/>
              <a:t>Void core galaxies in FBI and JP, for fixed stellar masses:</a:t>
            </a:r>
          </a:p>
          <a:p>
            <a:pPr lvl="1"/>
            <a:r>
              <a:rPr lang="en-US" b="1" dirty="0"/>
              <a:t>Higher </a:t>
            </a:r>
            <a:r>
              <a:rPr lang="en-US" b="1" dirty="0" err="1"/>
              <a:t>sSFR</a:t>
            </a:r>
            <a:endParaRPr lang="en-US" b="1" dirty="0"/>
          </a:p>
          <a:p>
            <a:pPr lvl="1"/>
            <a:r>
              <a:rPr lang="en-US" b="1" dirty="0"/>
              <a:t>Bluer </a:t>
            </a:r>
          </a:p>
          <a:p>
            <a:r>
              <a:rPr lang="en-US" b="1" u="sng" dirty="0"/>
              <a:t>Signal detected in JP </a:t>
            </a:r>
            <a:r>
              <a:rPr lang="en-US" dirty="0"/>
              <a:t>despite photometric redshift errors </a:t>
            </a:r>
            <a:endParaRPr lang="et-EE" dirty="0"/>
          </a:p>
        </p:txBody>
      </p:sp>
      <p:pic>
        <p:nvPicPr>
          <p:cNvPr id="7" name="Picture 6">
            <a:extLst>
              <a:ext uri="{FF2B5EF4-FFF2-40B4-BE49-F238E27FC236}">
                <a16:creationId xmlns:a16="http://schemas.microsoft.com/office/drawing/2014/main" id="{DBF04D31-057C-47F9-892F-11924F7FC451}"/>
              </a:ext>
            </a:extLst>
          </p:cNvPr>
          <p:cNvPicPr>
            <a:picLocks noChangeAspect="1"/>
          </p:cNvPicPr>
          <p:nvPr/>
        </p:nvPicPr>
        <p:blipFill>
          <a:blip r:embed="rId3"/>
          <a:stretch>
            <a:fillRect/>
          </a:stretch>
        </p:blipFill>
        <p:spPr>
          <a:xfrm>
            <a:off x="5332792" y="4236747"/>
            <a:ext cx="1504544" cy="900208"/>
          </a:xfrm>
          <a:prstGeom prst="rect">
            <a:avLst/>
          </a:prstGeom>
        </p:spPr>
      </p:pic>
    </p:spTree>
    <p:extLst>
      <p:ext uri="{BB962C8B-B14F-4D97-AF65-F5344CB8AC3E}">
        <p14:creationId xmlns:p14="http://schemas.microsoft.com/office/powerpoint/2010/main" val="973709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4AB03-3B0E-4A65-B953-AA20C8BAE826}"/>
              </a:ext>
            </a:extLst>
          </p:cNvPr>
          <p:cNvSpPr>
            <a:spLocks noGrp="1"/>
          </p:cNvSpPr>
          <p:nvPr>
            <p:ph type="title"/>
          </p:nvPr>
        </p:nvSpPr>
        <p:spPr/>
        <p:txBody>
          <a:bodyPr/>
          <a:lstStyle/>
          <a:p>
            <a:r>
              <a:rPr lang="en-US" dirty="0"/>
              <a:t>Conclusions</a:t>
            </a:r>
            <a:endParaRPr lang="et-EE" dirty="0"/>
          </a:p>
        </p:txBody>
      </p:sp>
      <p:sp>
        <p:nvSpPr>
          <p:cNvPr id="3" name="Content Placeholder 2">
            <a:extLst>
              <a:ext uri="{FF2B5EF4-FFF2-40B4-BE49-F238E27FC236}">
                <a16:creationId xmlns:a16="http://schemas.microsoft.com/office/drawing/2014/main" id="{30132321-F432-4D6E-A5C2-2850AE2833E6}"/>
              </a:ext>
            </a:extLst>
          </p:cNvPr>
          <p:cNvSpPr>
            <a:spLocks noGrp="1"/>
          </p:cNvSpPr>
          <p:nvPr>
            <p:ph idx="1"/>
          </p:nvPr>
        </p:nvSpPr>
        <p:spPr/>
        <p:txBody>
          <a:bodyPr/>
          <a:lstStyle/>
          <a:p>
            <a:pPr marL="514350" indent="-514350">
              <a:buFont typeface="+mj-lt"/>
              <a:buAutoNum type="arabicPeriod"/>
            </a:pPr>
            <a:r>
              <a:rPr lang="en-US" b="1" u="sng" dirty="0"/>
              <a:t>Dynamically dominant voids identified in the gravitational potential field are robust to photometric redshift errors</a:t>
            </a:r>
            <a:r>
              <a:rPr lang="en-US" dirty="0"/>
              <a:t>:</a:t>
            </a:r>
          </a:p>
          <a:p>
            <a:pPr lvl="1"/>
            <a:r>
              <a:rPr lang="en-US" dirty="0"/>
              <a:t>Similar sizes and shapes between voids in FBI/JP samples</a:t>
            </a:r>
          </a:p>
          <a:p>
            <a:pPr lvl="1"/>
            <a:r>
              <a:rPr lang="en-US" dirty="0"/>
              <a:t>Density profiles: </a:t>
            </a:r>
            <a:r>
              <a:rPr lang="en-US" dirty="0" err="1"/>
              <a:t>underdense</a:t>
            </a:r>
            <a:r>
              <a:rPr lang="en-US" dirty="0"/>
              <a:t> interiors but contamination from boundary due to errors present</a:t>
            </a:r>
          </a:p>
          <a:p>
            <a:pPr marL="514350" indent="-514350">
              <a:buFont typeface="+mj-lt"/>
              <a:buAutoNum type="arabicPeriod"/>
            </a:pPr>
            <a:r>
              <a:rPr lang="en-US" b="1" u="sng" dirty="0"/>
              <a:t>Expected galaxy trends found in voids</a:t>
            </a:r>
            <a:r>
              <a:rPr lang="en-US" dirty="0"/>
              <a:t>:</a:t>
            </a:r>
          </a:p>
          <a:p>
            <a:pPr lvl="1"/>
            <a:r>
              <a:rPr lang="en-US" dirty="0"/>
              <a:t>Lower abundance of massive galaxies</a:t>
            </a:r>
          </a:p>
          <a:p>
            <a:pPr lvl="1"/>
            <a:r>
              <a:rPr lang="en-US" dirty="0"/>
              <a:t>Bluer</a:t>
            </a:r>
          </a:p>
          <a:p>
            <a:pPr lvl="1"/>
            <a:r>
              <a:rPr lang="en-US" dirty="0"/>
              <a:t>Higher star formation activity</a:t>
            </a:r>
          </a:p>
          <a:p>
            <a:r>
              <a:rPr lang="en-US" b="1" dirty="0"/>
              <a:t>Future work</a:t>
            </a:r>
            <a:r>
              <a:rPr lang="en-US" dirty="0"/>
              <a:t>: test on upcoming photometric surveys (</a:t>
            </a:r>
            <a:r>
              <a:rPr lang="en-US" dirty="0" err="1"/>
              <a:t>e.g</a:t>
            </a:r>
            <a:r>
              <a:rPr lang="en-US" dirty="0"/>
              <a:t> </a:t>
            </a:r>
            <a:r>
              <a:rPr lang="en-US" b="1" dirty="0"/>
              <a:t>Euclid</a:t>
            </a:r>
            <a:r>
              <a:rPr lang="en-US" dirty="0"/>
              <a:t>)</a:t>
            </a:r>
            <a:endParaRPr lang="et-EE" dirty="0"/>
          </a:p>
        </p:txBody>
      </p:sp>
    </p:spTree>
    <p:extLst>
      <p:ext uri="{BB962C8B-B14F-4D97-AF65-F5344CB8AC3E}">
        <p14:creationId xmlns:p14="http://schemas.microsoft.com/office/powerpoint/2010/main" val="1598991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79B24-7476-4793-AD25-8FF2F46EF7EE}"/>
              </a:ext>
            </a:extLst>
          </p:cNvPr>
          <p:cNvSpPr>
            <a:spLocks noGrp="1"/>
          </p:cNvSpPr>
          <p:nvPr>
            <p:ph type="title"/>
          </p:nvPr>
        </p:nvSpPr>
        <p:spPr/>
        <p:txBody>
          <a:bodyPr/>
          <a:lstStyle/>
          <a:p>
            <a:r>
              <a:rPr lang="en-US" dirty="0"/>
              <a:t>BONUS SLIDES!!!!!!!!!!!!!!!!!!!!!!!!!!!</a:t>
            </a:r>
            <a:endParaRPr lang="et-EE" dirty="0"/>
          </a:p>
        </p:txBody>
      </p:sp>
      <p:sp>
        <p:nvSpPr>
          <p:cNvPr id="3" name="Content Placeholder 2">
            <a:extLst>
              <a:ext uri="{FF2B5EF4-FFF2-40B4-BE49-F238E27FC236}">
                <a16:creationId xmlns:a16="http://schemas.microsoft.com/office/drawing/2014/main" id="{8F79CEAE-3E0C-4A95-8618-587DF56B04B8}"/>
              </a:ext>
            </a:extLst>
          </p:cNvPr>
          <p:cNvSpPr>
            <a:spLocks noGrp="1"/>
          </p:cNvSpPr>
          <p:nvPr>
            <p:ph idx="1"/>
          </p:nvPr>
        </p:nvSpPr>
        <p:spPr/>
        <p:txBody>
          <a:bodyPr/>
          <a:lstStyle/>
          <a:p>
            <a:endParaRPr lang="et-EE" dirty="0"/>
          </a:p>
        </p:txBody>
      </p:sp>
    </p:spTree>
    <p:extLst>
      <p:ext uri="{BB962C8B-B14F-4D97-AF65-F5344CB8AC3E}">
        <p14:creationId xmlns:p14="http://schemas.microsoft.com/office/powerpoint/2010/main" val="2027236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5FA2-25DE-4C66-B0B0-D58CEBD75793}"/>
              </a:ext>
            </a:extLst>
          </p:cNvPr>
          <p:cNvSpPr>
            <a:spLocks noGrp="1"/>
          </p:cNvSpPr>
          <p:nvPr>
            <p:ph type="title"/>
          </p:nvPr>
        </p:nvSpPr>
        <p:spPr/>
        <p:txBody>
          <a:bodyPr/>
          <a:lstStyle/>
          <a:p>
            <a:r>
              <a:rPr lang="en-US" dirty="0"/>
              <a:t>Example of voids</a:t>
            </a:r>
            <a:endParaRPr lang="et-EE" dirty="0"/>
          </a:p>
        </p:txBody>
      </p:sp>
      <p:pic>
        <p:nvPicPr>
          <p:cNvPr id="5" name="Picture 4">
            <a:extLst>
              <a:ext uri="{FF2B5EF4-FFF2-40B4-BE49-F238E27FC236}">
                <a16:creationId xmlns:a16="http://schemas.microsoft.com/office/drawing/2014/main" id="{D2CDE0EE-6C11-4E1F-9BD0-3B999F0397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17" y="1993026"/>
            <a:ext cx="4587903" cy="4587903"/>
          </a:xfrm>
          <a:prstGeom prst="rect">
            <a:avLst/>
          </a:prstGeom>
        </p:spPr>
      </p:pic>
      <p:pic>
        <p:nvPicPr>
          <p:cNvPr id="7" name="Picture 6">
            <a:extLst>
              <a:ext uri="{FF2B5EF4-FFF2-40B4-BE49-F238E27FC236}">
                <a16:creationId xmlns:a16="http://schemas.microsoft.com/office/drawing/2014/main" id="{713E190F-D8C3-4409-A331-DD3159F5A0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862" y="1885683"/>
            <a:ext cx="4802587" cy="4802587"/>
          </a:xfrm>
          <a:prstGeom prst="rect">
            <a:avLst/>
          </a:prstGeom>
        </p:spPr>
      </p:pic>
    </p:spTree>
    <p:extLst>
      <p:ext uri="{BB962C8B-B14F-4D97-AF65-F5344CB8AC3E}">
        <p14:creationId xmlns:p14="http://schemas.microsoft.com/office/powerpoint/2010/main" val="936579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1099C-8442-4D70-AA23-0E778C927B51}"/>
              </a:ext>
            </a:extLst>
          </p:cNvPr>
          <p:cNvSpPr>
            <a:spLocks noGrp="1"/>
          </p:cNvSpPr>
          <p:nvPr>
            <p:ph type="title"/>
          </p:nvPr>
        </p:nvSpPr>
        <p:spPr>
          <a:xfrm>
            <a:off x="507695" y="434780"/>
            <a:ext cx="10515600" cy="1325563"/>
          </a:xfrm>
        </p:spPr>
        <p:txBody>
          <a:bodyPr/>
          <a:lstStyle/>
          <a:p>
            <a:r>
              <a:rPr lang="en-US" dirty="0"/>
              <a:t>results – Void Recovery</a:t>
            </a:r>
            <a:endParaRPr lang="et-EE" dirty="0"/>
          </a:p>
        </p:txBody>
      </p:sp>
      <p:sp>
        <p:nvSpPr>
          <p:cNvPr id="3" name="Content Placeholder 2">
            <a:extLst>
              <a:ext uri="{FF2B5EF4-FFF2-40B4-BE49-F238E27FC236}">
                <a16:creationId xmlns:a16="http://schemas.microsoft.com/office/drawing/2014/main" id="{0B6D6773-90A3-4898-AB1B-A381332A6FAE}"/>
              </a:ext>
            </a:extLst>
          </p:cNvPr>
          <p:cNvSpPr>
            <a:spLocks noGrp="1"/>
          </p:cNvSpPr>
          <p:nvPr>
            <p:ph idx="1"/>
          </p:nvPr>
        </p:nvSpPr>
        <p:spPr>
          <a:xfrm>
            <a:off x="507695" y="1655064"/>
            <a:ext cx="4841545" cy="5202936"/>
          </a:xfrm>
        </p:spPr>
        <p:txBody>
          <a:bodyPr>
            <a:normAutofit/>
          </a:bodyPr>
          <a:lstStyle/>
          <a:p>
            <a:endParaRPr lang="en-US" dirty="0"/>
          </a:p>
          <a:p>
            <a:r>
              <a:rPr lang="en-US" dirty="0"/>
              <a:t>Goal: </a:t>
            </a:r>
            <a:r>
              <a:rPr lang="en-US" b="1" dirty="0"/>
              <a:t>improve the recovery of voids</a:t>
            </a:r>
          </a:p>
          <a:p>
            <a:r>
              <a:rPr lang="en-US" dirty="0"/>
              <a:t>A void in the Ideal sample is recovered in the Perturbed sample if </a:t>
            </a:r>
            <a:r>
              <a:rPr lang="en-US" dirty="0" err="1"/>
              <a:t>IoU</a:t>
            </a:r>
            <a:r>
              <a:rPr lang="en-US" dirty="0"/>
              <a:t> &gt; 0.5</a:t>
            </a:r>
          </a:p>
          <a:p>
            <a:endParaRPr lang="en-US" dirty="0"/>
          </a:p>
          <a:p>
            <a:pPr marL="0" indent="0">
              <a:buNone/>
            </a:pPr>
            <a:endParaRPr lang="en-US" dirty="0"/>
          </a:p>
          <a:p>
            <a:pPr marL="0" indent="0">
              <a:buNone/>
            </a:pPr>
            <a:endParaRPr lang="en-US" dirty="0"/>
          </a:p>
          <a:p>
            <a:pPr marL="630000" lvl="2" indent="0">
              <a:buNone/>
            </a:pPr>
            <a:endParaRPr lang="en-US" dirty="0"/>
          </a:p>
          <a:p>
            <a:pPr lvl="1"/>
            <a:endParaRPr lang="en-US" b="1" dirty="0"/>
          </a:p>
          <a:p>
            <a:pPr lvl="1"/>
            <a:endParaRPr lang="en-US" b="1" dirty="0"/>
          </a:p>
          <a:p>
            <a:pPr marL="324000" lvl="1" indent="0">
              <a:buNone/>
            </a:pPr>
            <a:endParaRPr lang="en-US" b="1" dirty="0"/>
          </a:p>
        </p:txBody>
      </p:sp>
      <p:pic>
        <p:nvPicPr>
          <p:cNvPr id="14" name="Picture 13">
            <a:extLst>
              <a:ext uri="{FF2B5EF4-FFF2-40B4-BE49-F238E27FC236}">
                <a16:creationId xmlns:a16="http://schemas.microsoft.com/office/drawing/2014/main" id="{2442BBC0-FFFE-435C-8494-DD74C2CA11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8980" y="1883664"/>
            <a:ext cx="2603624" cy="4974336"/>
          </a:xfrm>
          <a:prstGeom prst="rect">
            <a:avLst/>
          </a:prstGeom>
        </p:spPr>
      </p:pic>
      <p:pic>
        <p:nvPicPr>
          <p:cNvPr id="16" name="Picture 15">
            <a:extLst>
              <a:ext uri="{FF2B5EF4-FFF2-40B4-BE49-F238E27FC236}">
                <a16:creationId xmlns:a16="http://schemas.microsoft.com/office/drawing/2014/main" id="{EF97733F-95E2-424C-BAEA-1F5448BE77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4949" y="1883664"/>
            <a:ext cx="2545552" cy="4974336"/>
          </a:xfrm>
          <a:prstGeom prst="rect">
            <a:avLst/>
          </a:prstGeom>
        </p:spPr>
      </p:pic>
      <p:sp>
        <p:nvSpPr>
          <p:cNvPr id="18" name="TextBox 17">
            <a:extLst>
              <a:ext uri="{FF2B5EF4-FFF2-40B4-BE49-F238E27FC236}">
                <a16:creationId xmlns:a16="http://schemas.microsoft.com/office/drawing/2014/main" id="{F219FAF1-77A8-45EB-9EC6-A125D47A8A8B}"/>
              </a:ext>
            </a:extLst>
          </p:cNvPr>
          <p:cNvSpPr txBox="1"/>
          <p:nvPr/>
        </p:nvSpPr>
        <p:spPr>
          <a:xfrm>
            <a:off x="8612344" y="3429000"/>
            <a:ext cx="523220" cy="1398147"/>
          </a:xfrm>
          <a:prstGeom prst="rect">
            <a:avLst/>
          </a:prstGeom>
          <a:noFill/>
        </p:spPr>
        <p:txBody>
          <a:bodyPr vert="vert270" wrap="square" rtlCol="0">
            <a:spAutoFit/>
          </a:bodyPr>
          <a:lstStyle/>
          <a:p>
            <a:r>
              <a:rPr lang="en-US" sz="2200" dirty="0">
                <a:solidFill>
                  <a:srgbClr val="FF0000"/>
                </a:solidFill>
              </a:rPr>
              <a:t>Perturbed</a:t>
            </a:r>
            <a:endParaRPr lang="et-EE" sz="2200" dirty="0">
              <a:solidFill>
                <a:srgbClr val="FF0000"/>
              </a:solidFill>
            </a:endParaRPr>
          </a:p>
        </p:txBody>
      </p:sp>
      <p:sp>
        <p:nvSpPr>
          <p:cNvPr id="19" name="TextBox 18">
            <a:extLst>
              <a:ext uri="{FF2B5EF4-FFF2-40B4-BE49-F238E27FC236}">
                <a16:creationId xmlns:a16="http://schemas.microsoft.com/office/drawing/2014/main" id="{0879B3D9-0EDC-464D-8CFF-42FA30C6E1A2}"/>
              </a:ext>
            </a:extLst>
          </p:cNvPr>
          <p:cNvSpPr txBox="1"/>
          <p:nvPr/>
        </p:nvSpPr>
        <p:spPr>
          <a:xfrm>
            <a:off x="5242275" y="3196972"/>
            <a:ext cx="523220" cy="1398147"/>
          </a:xfrm>
          <a:prstGeom prst="rect">
            <a:avLst/>
          </a:prstGeom>
          <a:noFill/>
        </p:spPr>
        <p:txBody>
          <a:bodyPr vert="vert270" wrap="square" rtlCol="0">
            <a:spAutoFit/>
          </a:bodyPr>
          <a:lstStyle/>
          <a:p>
            <a:r>
              <a:rPr lang="en-US" sz="2200" dirty="0">
                <a:solidFill>
                  <a:srgbClr val="00B0F0"/>
                </a:solidFill>
              </a:rPr>
              <a:t>Ideal</a:t>
            </a:r>
            <a:endParaRPr lang="et-EE" sz="2200" dirty="0">
              <a:solidFill>
                <a:srgbClr val="00B0F0"/>
              </a:solidFill>
            </a:endParaRPr>
          </a:p>
        </p:txBody>
      </p:sp>
      <p:pic>
        <p:nvPicPr>
          <p:cNvPr id="5" name="Picture 4">
            <a:extLst>
              <a:ext uri="{FF2B5EF4-FFF2-40B4-BE49-F238E27FC236}">
                <a16:creationId xmlns:a16="http://schemas.microsoft.com/office/drawing/2014/main" id="{2912B54A-3582-4AF8-89D7-9B51C05001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3754" y="4082676"/>
            <a:ext cx="2283829" cy="694816"/>
          </a:xfrm>
          <a:prstGeom prst="rect">
            <a:avLst/>
          </a:prstGeom>
        </p:spPr>
      </p:pic>
      <p:pic>
        <p:nvPicPr>
          <p:cNvPr id="7" name="Picture 6">
            <a:extLst>
              <a:ext uri="{FF2B5EF4-FFF2-40B4-BE49-F238E27FC236}">
                <a16:creationId xmlns:a16="http://schemas.microsoft.com/office/drawing/2014/main" id="{D1C29FA7-8853-407D-A745-B61A4CB817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3168" y="5034862"/>
            <a:ext cx="2927746" cy="781865"/>
          </a:xfrm>
          <a:prstGeom prst="rect">
            <a:avLst/>
          </a:prstGeom>
        </p:spPr>
      </p:pic>
    </p:spTree>
    <p:extLst>
      <p:ext uri="{BB962C8B-B14F-4D97-AF65-F5344CB8AC3E}">
        <p14:creationId xmlns:p14="http://schemas.microsoft.com/office/powerpoint/2010/main" val="2188398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E38C5-C5A1-4D68-A383-75547F6DA7CF}"/>
              </a:ext>
            </a:extLst>
          </p:cNvPr>
          <p:cNvSpPr>
            <a:spLocks noGrp="1"/>
          </p:cNvSpPr>
          <p:nvPr>
            <p:ph type="title"/>
          </p:nvPr>
        </p:nvSpPr>
        <p:spPr/>
        <p:txBody>
          <a:bodyPr/>
          <a:lstStyle/>
          <a:p>
            <a:r>
              <a:rPr lang="en-US" dirty="0"/>
              <a:t>Cosmic voids and void galaxies</a:t>
            </a:r>
            <a:endParaRPr lang="et-EE" dirty="0"/>
          </a:p>
        </p:txBody>
      </p:sp>
      <p:sp>
        <p:nvSpPr>
          <p:cNvPr id="3" name="Content Placeholder 2">
            <a:extLst>
              <a:ext uri="{FF2B5EF4-FFF2-40B4-BE49-F238E27FC236}">
                <a16:creationId xmlns:a16="http://schemas.microsoft.com/office/drawing/2014/main" id="{159891DF-7E16-4B4B-9FE9-C4650994302E}"/>
              </a:ext>
            </a:extLst>
          </p:cNvPr>
          <p:cNvSpPr>
            <a:spLocks noGrp="1"/>
          </p:cNvSpPr>
          <p:nvPr>
            <p:ph idx="1"/>
          </p:nvPr>
        </p:nvSpPr>
        <p:spPr>
          <a:xfrm>
            <a:off x="127135" y="1877733"/>
            <a:ext cx="5686313" cy="4748447"/>
          </a:xfrm>
        </p:spPr>
        <p:txBody>
          <a:bodyPr>
            <a:noAutofit/>
          </a:bodyPr>
          <a:lstStyle/>
          <a:p>
            <a:r>
              <a:rPr lang="en-US" sz="1900" dirty="0"/>
              <a:t>Cosmic voids: </a:t>
            </a:r>
            <a:r>
              <a:rPr lang="en-US" sz="1900" b="1" dirty="0"/>
              <a:t>low density regions </a:t>
            </a:r>
            <a:r>
              <a:rPr lang="en-US" sz="1900" dirty="0"/>
              <a:t>in the Cosmic Web </a:t>
            </a:r>
          </a:p>
          <a:p>
            <a:r>
              <a:rPr lang="en-US" sz="1900"/>
              <a:t>Occupy ~</a:t>
            </a:r>
            <a:r>
              <a:rPr lang="en-US" sz="1900" b="1" dirty="0"/>
              <a:t>70-80% of the volume</a:t>
            </a:r>
          </a:p>
          <a:p>
            <a:r>
              <a:rPr lang="en-US" sz="1900" dirty="0"/>
              <a:t>Sizes </a:t>
            </a:r>
            <a:r>
              <a:rPr lang="en-US" sz="1900" b="1" dirty="0"/>
              <a:t>10-100 </a:t>
            </a:r>
            <a:r>
              <a:rPr lang="en-US" sz="1900" b="1" dirty="0" err="1"/>
              <a:t>Mpc</a:t>
            </a:r>
            <a:endParaRPr lang="en-US" sz="1900" b="1" dirty="0"/>
          </a:p>
          <a:p>
            <a:r>
              <a:rPr lang="en-US" sz="1900" b="1" dirty="0"/>
              <a:t>Importance:</a:t>
            </a:r>
          </a:p>
          <a:p>
            <a:pPr marL="914400" lvl="1" indent="-457200">
              <a:buFont typeface="+mj-lt"/>
              <a:buAutoNum type="arabicPeriod"/>
            </a:pPr>
            <a:r>
              <a:rPr lang="en-US" sz="1900" b="1" dirty="0"/>
              <a:t>Formation and evolution of galaxies</a:t>
            </a:r>
          </a:p>
          <a:p>
            <a:pPr marL="914400" lvl="1" indent="-457200">
              <a:buFont typeface="+mj-lt"/>
              <a:buAutoNum type="arabicPeriod"/>
            </a:pPr>
            <a:r>
              <a:rPr lang="en-US" sz="1900" dirty="0"/>
              <a:t>Cosmology</a:t>
            </a:r>
          </a:p>
          <a:p>
            <a:pPr marL="914400" lvl="1" indent="-457200">
              <a:buFont typeface="+mj-lt"/>
              <a:buAutoNum type="arabicPeriod"/>
            </a:pPr>
            <a:r>
              <a:rPr lang="en-US" sz="1900" dirty="0"/>
              <a:t>Neutrino mass</a:t>
            </a:r>
          </a:p>
          <a:p>
            <a:r>
              <a:rPr lang="en-US" sz="1900" b="1" dirty="0"/>
              <a:t>Void galaxies</a:t>
            </a:r>
            <a:r>
              <a:rPr lang="en-US" sz="1900" dirty="0"/>
              <a:t>: galaxies located in cosmic voids.</a:t>
            </a:r>
          </a:p>
          <a:p>
            <a:r>
              <a:rPr lang="en-US" sz="1900" dirty="0"/>
              <a:t>From surveys and simulations, compared to denser regions:</a:t>
            </a:r>
          </a:p>
          <a:p>
            <a:pPr marL="914400" lvl="1" indent="-457200">
              <a:buFont typeface="+mj-lt"/>
              <a:buAutoNum type="arabicPeriod"/>
            </a:pPr>
            <a:r>
              <a:rPr lang="en-US" sz="1900" dirty="0"/>
              <a:t>Bluer, later-type (spirals/irregulars)</a:t>
            </a:r>
          </a:p>
          <a:p>
            <a:pPr marL="914400" lvl="1" indent="-457200">
              <a:buFont typeface="+mj-lt"/>
              <a:buAutoNum type="arabicPeriod"/>
            </a:pPr>
            <a:r>
              <a:rPr lang="en-US" sz="1900" dirty="0"/>
              <a:t>Lower stellar masses</a:t>
            </a:r>
          </a:p>
          <a:p>
            <a:pPr marL="914400" lvl="1" indent="-457200">
              <a:buFont typeface="+mj-lt"/>
              <a:buAutoNum type="arabicPeriod"/>
            </a:pPr>
            <a:r>
              <a:rPr lang="en-US" sz="1900" dirty="0"/>
              <a:t>Star formation activity under debate (higher?)</a:t>
            </a:r>
          </a:p>
          <a:p>
            <a:endParaRPr lang="en-US" sz="1900" dirty="0"/>
          </a:p>
          <a:p>
            <a:pPr marL="914400" lvl="1" indent="-457200">
              <a:buFont typeface="+mj-lt"/>
              <a:buAutoNum type="arabicPeriod"/>
            </a:pPr>
            <a:endParaRPr lang="en-US" sz="1900" b="1" dirty="0"/>
          </a:p>
          <a:p>
            <a:endParaRPr lang="et-EE" sz="1900" dirty="0"/>
          </a:p>
        </p:txBody>
      </p:sp>
      <p:pic>
        <p:nvPicPr>
          <p:cNvPr id="1030" name="Picture 6" descr="DESI Year-One Data Slice (annotated)">
            <a:extLst>
              <a:ext uri="{FF2B5EF4-FFF2-40B4-BE49-F238E27FC236}">
                <a16:creationId xmlns:a16="http://schemas.microsoft.com/office/drawing/2014/main" id="{E77FA78D-84BD-4B44-B67C-4B2D4B9EE3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8552" y="1877733"/>
            <a:ext cx="5768146" cy="4556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4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E70B8-8AAD-4290-9EDE-8DDB6013E0DD}"/>
              </a:ext>
            </a:extLst>
          </p:cNvPr>
          <p:cNvSpPr>
            <a:spLocks noGrp="1"/>
          </p:cNvSpPr>
          <p:nvPr>
            <p:ph type="title"/>
          </p:nvPr>
        </p:nvSpPr>
        <p:spPr>
          <a:xfrm>
            <a:off x="581192" y="702156"/>
            <a:ext cx="11139752" cy="1013800"/>
          </a:xfrm>
        </p:spPr>
        <p:txBody>
          <a:bodyPr>
            <a:normAutofit fontScale="90000"/>
          </a:bodyPr>
          <a:lstStyle/>
          <a:p>
            <a:r>
              <a:rPr lang="en-US" dirty="0"/>
              <a:t>Methods – Redshift Error Modeling and J-PAS mocks creation</a:t>
            </a:r>
            <a:endParaRPr lang="et-EE" dirty="0"/>
          </a:p>
        </p:txBody>
      </p:sp>
      <p:sp>
        <p:nvSpPr>
          <p:cNvPr id="3" name="Content Placeholder 2">
            <a:extLst>
              <a:ext uri="{FF2B5EF4-FFF2-40B4-BE49-F238E27FC236}">
                <a16:creationId xmlns:a16="http://schemas.microsoft.com/office/drawing/2014/main" id="{186F9C26-303D-4160-9677-418EB20C3B65}"/>
              </a:ext>
            </a:extLst>
          </p:cNvPr>
          <p:cNvSpPr>
            <a:spLocks noGrp="1"/>
          </p:cNvSpPr>
          <p:nvPr>
            <p:ph idx="1"/>
          </p:nvPr>
        </p:nvSpPr>
        <p:spPr>
          <a:xfrm>
            <a:off x="444137" y="2000251"/>
            <a:ext cx="5133703" cy="4962252"/>
          </a:xfrm>
        </p:spPr>
        <p:txBody>
          <a:bodyPr>
            <a:normAutofit/>
          </a:bodyPr>
          <a:lstStyle/>
          <a:p>
            <a:r>
              <a:rPr lang="en-US" sz="1200" dirty="0"/>
              <a:t>Model photometric redshift errors based on </a:t>
            </a:r>
            <a:r>
              <a:rPr lang="en-US" sz="1200" b="1" dirty="0"/>
              <a:t>J-PAS IDR </a:t>
            </a:r>
            <a:endParaRPr lang="en-US" sz="1200" dirty="0"/>
          </a:p>
          <a:p>
            <a:r>
              <a:rPr lang="en-US" sz="1200" dirty="0"/>
              <a:t>Photo-z and </a:t>
            </a:r>
            <a:r>
              <a:rPr lang="en-US" sz="1200" dirty="0" err="1"/>
              <a:t>z</a:t>
            </a:r>
            <a:r>
              <a:rPr lang="en-US" sz="1200" baseline="-25000" dirty="0" err="1"/>
              <a:t>err</a:t>
            </a:r>
            <a:r>
              <a:rPr lang="en-US" sz="1200" dirty="0"/>
              <a:t> obtained via </a:t>
            </a:r>
            <a:r>
              <a:rPr lang="en-US" sz="1200" dirty="0" err="1"/>
              <a:t>TOPz</a:t>
            </a:r>
            <a:r>
              <a:rPr lang="en-US" sz="1200" dirty="0"/>
              <a:t> (</a:t>
            </a:r>
            <a:r>
              <a:rPr lang="en-US" sz="1200" dirty="0" err="1"/>
              <a:t>Laur</a:t>
            </a:r>
            <a:r>
              <a:rPr lang="en-US" sz="1200" dirty="0"/>
              <a:t> et al 2022)</a:t>
            </a:r>
          </a:p>
          <a:p>
            <a:endParaRPr lang="en-US" sz="1200" dirty="0"/>
          </a:p>
          <a:p>
            <a:endParaRPr lang="en-US" sz="1200" dirty="0"/>
          </a:p>
          <a:p>
            <a:r>
              <a:rPr lang="en-US" sz="1200" dirty="0"/>
              <a:t>How to apply the errors to FLAMINGO galaxies:</a:t>
            </a:r>
          </a:p>
          <a:p>
            <a:pPr marL="666900" lvl="1" indent="-342900">
              <a:buFont typeface="+mj-lt"/>
              <a:buAutoNum type="arabicPeriod"/>
            </a:pPr>
            <a:r>
              <a:rPr lang="en-US" sz="1200" dirty="0"/>
              <a:t>Add J-PAS redshift errors to the FLAMINGO redshift z = 0.3: </a:t>
            </a:r>
            <a:r>
              <a:rPr lang="en-US" sz="1200" dirty="0" err="1"/>
              <a:t>z</a:t>
            </a:r>
            <a:r>
              <a:rPr lang="en-US" sz="1200" baseline="-25000" dirty="0" err="1"/>
              <a:t>pert</a:t>
            </a:r>
            <a:endParaRPr lang="en-US" sz="1200" baseline="-25000" dirty="0"/>
          </a:p>
          <a:p>
            <a:pPr marL="666900" lvl="1" indent="-342900">
              <a:buFont typeface="+mj-lt"/>
              <a:buAutoNum type="arabicPeriod"/>
            </a:pPr>
            <a:r>
              <a:rPr lang="en-US" sz="1200" dirty="0"/>
              <a:t>Convert </a:t>
            </a:r>
            <a:r>
              <a:rPr lang="en-US" sz="1200" dirty="0" err="1"/>
              <a:t>z</a:t>
            </a:r>
            <a:r>
              <a:rPr lang="en-US" sz="1200" baseline="-25000" dirty="0" err="1"/>
              <a:t>pert</a:t>
            </a:r>
            <a:r>
              <a:rPr lang="en-US" sz="1200" baseline="-25000" dirty="0"/>
              <a:t> </a:t>
            </a:r>
            <a:r>
              <a:rPr lang="en-US" sz="1200" dirty="0"/>
              <a:t>to comoving distances: </a:t>
            </a:r>
            <a:r>
              <a:rPr lang="en-US" sz="1200" dirty="0" err="1"/>
              <a:t>d</a:t>
            </a:r>
            <a:r>
              <a:rPr lang="en-US" sz="1200" baseline="-25000" dirty="0" err="1"/>
              <a:t>pert</a:t>
            </a:r>
            <a:endParaRPr lang="en-US" sz="1200" baseline="-25000" dirty="0"/>
          </a:p>
          <a:p>
            <a:pPr marL="666900" lvl="1" indent="-342900">
              <a:buFont typeface="+mj-lt"/>
              <a:buAutoNum type="arabicPeriod"/>
            </a:pPr>
            <a:r>
              <a:rPr lang="en-US" sz="1200" dirty="0"/>
              <a:t>Obtain distance error distribution: </a:t>
            </a:r>
          </a:p>
          <a:p>
            <a:pPr marL="666900" lvl="1" indent="-342900">
              <a:buFont typeface="+mj-lt"/>
              <a:buAutoNum type="arabicPeriod"/>
            </a:pPr>
            <a:r>
              <a:rPr lang="en-US" sz="1200" dirty="0"/>
              <a:t>Inverse transform sample </a:t>
            </a:r>
            <a:r>
              <a:rPr lang="en-US" sz="1200" dirty="0" err="1"/>
              <a:t>d</a:t>
            </a:r>
            <a:r>
              <a:rPr lang="en-US" sz="1200" baseline="-25000" dirty="0" err="1"/>
              <a:t>err</a:t>
            </a:r>
            <a:r>
              <a:rPr lang="en-US" sz="1200" dirty="0" err="1"/>
              <a:t>and</a:t>
            </a:r>
            <a:r>
              <a:rPr lang="en-US" sz="1200" dirty="0"/>
              <a:t> add to the Z-coordinate of FLAMINGO galaxies</a:t>
            </a:r>
            <a:endParaRPr lang="en-US" sz="1200" baseline="-25000" dirty="0"/>
          </a:p>
          <a:p>
            <a:r>
              <a:rPr lang="en-US" sz="1200" dirty="0"/>
              <a:t>Two galaxy samples obtained:</a:t>
            </a:r>
          </a:p>
          <a:p>
            <a:pPr lvl="1"/>
            <a:r>
              <a:rPr lang="en-US" sz="1200" b="1" dirty="0">
                <a:solidFill>
                  <a:srgbClr val="00B0F0"/>
                </a:solidFill>
              </a:rPr>
              <a:t>Ideal</a:t>
            </a:r>
            <a:r>
              <a:rPr lang="en-US" sz="1200" dirty="0"/>
              <a:t> (no redshift errors)</a:t>
            </a:r>
          </a:p>
          <a:p>
            <a:pPr lvl="1"/>
            <a:r>
              <a:rPr lang="en-US" sz="1200" b="1" dirty="0">
                <a:solidFill>
                  <a:srgbClr val="FF0000"/>
                </a:solidFill>
              </a:rPr>
              <a:t>Perturbed</a:t>
            </a:r>
            <a:r>
              <a:rPr lang="en-US" sz="1200" dirty="0"/>
              <a:t> (with modeled redshift errors)</a:t>
            </a:r>
          </a:p>
        </p:txBody>
      </p:sp>
      <p:pic>
        <p:nvPicPr>
          <p:cNvPr id="5" name="Picture 4">
            <a:extLst>
              <a:ext uri="{FF2B5EF4-FFF2-40B4-BE49-F238E27FC236}">
                <a16:creationId xmlns:a16="http://schemas.microsoft.com/office/drawing/2014/main" id="{300EA478-2D73-459F-8967-395B8452B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357" y="2645579"/>
            <a:ext cx="1389420" cy="518089"/>
          </a:xfrm>
          <a:prstGeom prst="rect">
            <a:avLst/>
          </a:prstGeom>
        </p:spPr>
      </p:pic>
      <p:pic>
        <p:nvPicPr>
          <p:cNvPr id="10" name="Picture 9">
            <a:extLst>
              <a:ext uri="{FF2B5EF4-FFF2-40B4-BE49-F238E27FC236}">
                <a16:creationId xmlns:a16="http://schemas.microsoft.com/office/drawing/2014/main" id="{48AA2254-D81D-49AF-9D8D-F444C2F4DD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6264" y="3902199"/>
            <a:ext cx="1224533" cy="145130"/>
          </a:xfrm>
          <a:prstGeom prst="rect">
            <a:avLst/>
          </a:prstGeom>
        </p:spPr>
      </p:pic>
      <p:pic>
        <p:nvPicPr>
          <p:cNvPr id="1026" name="Picture 2" descr="C:\Users\mansourj\PhD\Article\z_err.png">
            <a:extLst>
              <a:ext uri="{FF2B5EF4-FFF2-40B4-BE49-F238E27FC236}">
                <a16:creationId xmlns:a16="http://schemas.microsoft.com/office/drawing/2014/main" id="{BA388000-FA61-4356-AD82-8D58EFCC0E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2032" y="2021942"/>
            <a:ext cx="4281761" cy="41339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2BBEC81-F87F-45B2-88CC-4E47FEA240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84460" y="2376172"/>
            <a:ext cx="2605603" cy="3607759"/>
          </a:xfrm>
          <a:prstGeom prst="rect">
            <a:avLst/>
          </a:prstGeom>
        </p:spPr>
      </p:pic>
    </p:spTree>
    <p:extLst>
      <p:ext uri="{BB962C8B-B14F-4D97-AF65-F5344CB8AC3E}">
        <p14:creationId xmlns:p14="http://schemas.microsoft.com/office/powerpoint/2010/main" val="748195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BCE2C-B57F-4ACE-A7FC-C3FA73387E82}"/>
              </a:ext>
            </a:extLst>
          </p:cNvPr>
          <p:cNvSpPr>
            <a:spLocks noGrp="1"/>
          </p:cNvSpPr>
          <p:nvPr>
            <p:ph type="title"/>
          </p:nvPr>
        </p:nvSpPr>
        <p:spPr/>
        <p:txBody>
          <a:bodyPr/>
          <a:lstStyle/>
          <a:p>
            <a:r>
              <a:rPr lang="en-US" dirty="0"/>
              <a:t>Methods  - Delaunay Tessellation Field Estimator (DTFE)</a:t>
            </a:r>
            <a:endParaRPr lang="et-EE"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D7F3D96-5DE6-4921-B631-7FFC207C9EC7}"/>
                  </a:ext>
                </a:extLst>
              </p:cNvPr>
              <p:cNvSpPr>
                <a:spLocks noGrp="1"/>
              </p:cNvSpPr>
              <p:nvPr>
                <p:ph idx="1"/>
              </p:nvPr>
            </p:nvSpPr>
            <p:spPr>
              <a:xfrm>
                <a:off x="489527" y="1947700"/>
                <a:ext cx="6106481" cy="4804081"/>
              </a:xfrm>
            </p:spPr>
            <p:txBody>
              <a:bodyPr/>
              <a:lstStyle/>
              <a:p>
                <a:r>
                  <a:rPr lang="en-US" dirty="0"/>
                  <a:t>Obtain density field via DTFE</a:t>
                </a:r>
              </a:p>
              <a:p>
                <a:r>
                  <a:rPr lang="en-US" dirty="0"/>
                  <a:t>Steps:</a:t>
                </a:r>
              </a:p>
              <a:p>
                <a:pPr marL="914400" lvl="1" indent="-457200">
                  <a:buFont typeface="+mj-lt"/>
                  <a:buAutoNum type="arabicPeriod"/>
                </a:pPr>
                <a:r>
                  <a:rPr lang="en-US" dirty="0"/>
                  <a:t>Compute the Delaunay Tessellation of a point distribution</a:t>
                </a:r>
              </a:p>
              <a:p>
                <a:pPr marL="914400" lvl="1" indent="-457200">
                  <a:buFont typeface="+mj-lt"/>
                  <a:buAutoNum type="arabicPeriod"/>
                </a:pPr>
                <a:r>
                  <a:rPr lang="en-US" dirty="0"/>
                  <a:t>Density estimate at vertices </a:t>
                </a:r>
                <a14:m>
                  <m:oMath xmlns:m="http://schemas.openxmlformats.org/officeDocument/2006/math">
                    <m:r>
                      <a:rPr lang="en-US" b="1" i="1" smtClean="0">
                        <a:latin typeface="Cambria Math" panose="02040503050406030204" pitchFamily="18" charset="0"/>
                        <a:ea typeface="Cambria Math" panose="02040503050406030204" pitchFamily="18" charset="0"/>
                      </a:rPr>
                      <m:t>𝝆</m:t>
                    </m:r>
                    <m:r>
                      <a:rPr lang="en-US" b="1" i="1" smtClean="0">
                        <a:latin typeface="Cambria Math" panose="02040503050406030204" pitchFamily="18" charset="0"/>
                        <a:ea typeface="Cambria Math" panose="02040503050406030204" pitchFamily="18" charset="0"/>
                      </a:rPr>
                      <m:t>∝</m:t>
                    </m:r>
                    <m:f>
                      <m:fPr>
                        <m:ctrlPr>
                          <a:rPr lang="en-US" b="1" i="1" smtClean="0">
                            <a:latin typeface="Cambria Math" panose="02040503050406030204" pitchFamily="18" charset="0"/>
                            <a:ea typeface="Cambria Math" panose="02040503050406030204" pitchFamily="18" charset="0"/>
                          </a:rPr>
                        </m:ctrlPr>
                      </m:fPr>
                      <m:num>
                        <m:r>
                          <a:rPr lang="en-US" b="1" i="1" smtClean="0">
                            <a:latin typeface="Cambria Math" panose="02040503050406030204" pitchFamily="18" charset="0"/>
                            <a:ea typeface="Cambria Math" panose="02040503050406030204" pitchFamily="18" charset="0"/>
                          </a:rPr>
                          <m:t>𝟏</m:t>
                        </m:r>
                      </m:num>
                      <m:den>
                        <m:r>
                          <a:rPr lang="en-US" b="1" i="1" baseline="-25000" smtClean="0">
                            <a:latin typeface="Cambria Math" panose="02040503050406030204" pitchFamily="18" charset="0"/>
                            <a:ea typeface="Cambria Math" panose="02040503050406030204" pitchFamily="18" charset="0"/>
                          </a:rPr>
                          <m:t>𝑽𝒄𝒆𝒍𝒍𝒔</m:t>
                        </m:r>
                      </m:den>
                    </m:f>
                  </m:oMath>
                </a14:m>
                <a:endParaRPr lang="en-US" b="1" dirty="0"/>
              </a:p>
              <a:p>
                <a:pPr marL="914400" lvl="1" indent="-457200">
                  <a:buFont typeface="+mj-lt"/>
                  <a:buAutoNum type="arabicPeriod"/>
                </a:pPr>
                <a:r>
                  <a:rPr lang="en-US" dirty="0"/>
                  <a:t>Density estimates are </a:t>
                </a:r>
                <a:r>
                  <a:rPr lang="en-US" b="1" dirty="0"/>
                  <a:t>linearly interpolated </a:t>
                </a:r>
                <a:r>
                  <a:rPr lang="en-US" dirty="0"/>
                  <a:t>on a grid within Delaunay cells =&gt; continuous density field</a:t>
                </a:r>
              </a:p>
            </p:txBody>
          </p:sp>
        </mc:Choice>
        <mc:Fallback xmlns="">
          <p:sp>
            <p:nvSpPr>
              <p:cNvPr id="3" name="Content Placeholder 2">
                <a:extLst>
                  <a:ext uri="{FF2B5EF4-FFF2-40B4-BE49-F238E27FC236}">
                    <a16:creationId xmlns:a16="http://schemas.microsoft.com/office/drawing/2014/main" id="{BD7F3D96-5DE6-4921-B631-7FFC207C9EC7}"/>
                  </a:ext>
                </a:extLst>
              </p:cNvPr>
              <p:cNvSpPr>
                <a:spLocks noGrp="1" noRot="1" noChangeAspect="1" noMove="1" noResize="1" noEditPoints="1" noAdjustHandles="1" noChangeArrowheads="1" noChangeShapeType="1" noTextEdit="1"/>
              </p:cNvSpPr>
              <p:nvPr>
                <p:ph idx="1"/>
              </p:nvPr>
            </p:nvSpPr>
            <p:spPr>
              <a:xfrm>
                <a:off x="489527" y="1947700"/>
                <a:ext cx="6106481" cy="4804081"/>
              </a:xfrm>
              <a:blipFill>
                <a:blip r:embed="rId2"/>
                <a:stretch>
                  <a:fillRect l="-399"/>
                </a:stretch>
              </a:blipFill>
            </p:spPr>
            <p:txBody>
              <a:bodyPr/>
              <a:lstStyle/>
              <a:p>
                <a:r>
                  <a:rPr lang="et-EE">
                    <a:noFill/>
                  </a:rPr>
                  <a:t> </a:t>
                </a:r>
              </a:p>
            </p:txBody>
          </p:sp>
        </mc:Fallback>
      </mc:AlternateContent>
      <p:pic>
        <p:nvPicPr>
          <p:cNvPr id="4104" name="Picture 8" descr="https://upload.wikimedia.org/wikipedia/en/thumb/e/e2/Delaunay_tessellation_field_estimator_%28overview%29.jpg/250px-Delaunay_tessellation_field_estimator_%28overview%29.jpg">
            <a:extLst>
              <a:ext uri="{FF2B5EF4-FFF2-40B4-BE49-F238E27FC236}">
                <a16:creationId xmlns:a16="http://schemas.microsoft.com/office/drawing/2014/main" id="{F75DF6E7-DD7D-47F4-A132-BC9AE849F6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2957" y="2021592"/>
            <a:ext cx="4962893" cy="480408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981DFD08-8365-4136-A13F-5D3B43A84FFE}"/>
              </a:ext>
            </a:extLst>
          </p:cNvPr>
          <p:cNvSpPr/>
          <p:nvPr/>
        </p:nvSpPr>
        <p:spPr>
          <a:xfrm>
            <a:off x="11154262" y="6348856"/>
            <a:ext cx="81005" cy="773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2807129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7B911-8F22-4F1E-B3DA-F1209DC3A993}"/>
              </a:ext>
            </a:extLst>
          </p:cNvPr>
          <p:cNvSpPr>
            <a:spLocks noGrp="1"/>
          </p:cNvSpPr>
          <p:nvPr>
            <p:ph type="title"/>
          </p:nvPr>
        </p:nvSpPr>
        <p:spPr/>
        <p:txBody>
          <a:bodyPr/>
          <a:lstStyle/>
          <a:p>
            <a:r>
              <a:rPr lang="en-US" dirty="0"/>
              <a:t>Methods  - Delaunay Tessellation Field Estimator (DTFE)</a:t>
            </a:r>
            <a:endParaRPr lang="et-EE" dirty="0"/>
          </a:p>
        </p:txBody>
      </p:sp>
      <p:pic>
        <p:nvPicPr>
          <p:cNvPr id="4" name="Picture 3">
            <a:extLst>
              <a:ext uri="{FF2B5EF4-FFF2-40B4-BE49-F238E27FC236}">
                <a16:creationId xmlns:a16="http://schemas.microsoft.com/office/drawing/2014/main" id="{6468BD97-9115-4ECF-B702-B7D47F87F8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9970" y="2411477"/>
            <a:ext cx="7713493" cy="3957066"/>
          </a:xfrm>
          <a:prstGeom prst="rect">
            <a:avLst/>
          </a:prstGeom>
        </p:spPr>
      </p:pic>
      <p:sp>
        <p:nvSpPr>
          <p:cNvPr id="7" name="Rectangle 6">
            <a:extLst>
              <a:ext uri="{FF2B5EF4-FFF2-40B4-BE49-F238E27FC236}">
                <a16:creationId xmlns:a16="http://schemas.microsoft.com/office/drawing/2014/main" id="{B7B85340-9372-457A-BABF-D94932E19738}"/>
              </a:ext>
            </a:extLst>
          </p:cNvPr>
          <p:cNvSpPr/>
          <p:nvPr/>
        </p:nvSpPr>
        <p:spPr>
          <a:xfrm>
            <a:off x="4444713" y="4628008"/>
            <a:ext cx="722376" cy="512064"/>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Rectangle 8">
            <a:extLst>
              <a:ext uri="{FF2B5EF4-FFF2-40B4-BE49-F238E27FC236}">
                <a16:creationId xmlns:a16="http://schemas.microsoft.com/office/drawing/2014/main" id="{C1C8921F-6D5F-47DC-8AD5-F451C002BC8E}"/>
              </a:ext>
            </a:extLst>
          </p:cNvPr>
          <p:cNvSpPr/>
          <p:nvPr/>
        </p:nvSpPr>
        <p:spPr>
          <a:xfrm>
            <a:off x="7999287" y="4668012"/>
            <a:ext cx="722376" cy="512064"/>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cxnSp>
        <p:nvCxnSpPr>
          <p:cNvPr id="10" name="Straight Arrow Connector 9">
            <a:extLst>
              <a:ext uri="{FF2B5EF4-FFF2-40B4-BE49-F238E27FC236}">
                <a16:creationId xmlns:a16="http://schemas.microsoft.com/office/drawing/2014/main" id="{71AA13A9-FB28-4EE1-A5A1-F29D68B7C572}"/>
              </a:ext>
            </a:extLst>
          </p:cNvPr>
          <p:cNvCxnSpPr>
            <a:cxnSpLocks/>
          </p:cNvCxnSpPr>
          <p:nvPr/>
        </p:nvCxnSpPr>
        <p:spPr>
          <a:xfrm flipV="1">
            <a:off x="8721663" y="3647110"/>
            <a:ext cx="1508044" cy="980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A5E488EC-7F1A-4AB5-A131-7D5DED48ED17}"/>
              </a:ext>
            </a:extLst>
          </p:cNvPr>
          <p:cNvPicPr>
            <a:picLocks noChangeAspect="1"/>
          </p:cNvPicPr>
          <p:nvPr/>
        </p:nvPicPr>
        <p:blipFill>
          <a:blip r:embed="rId3"/>
          <a:stretch>
            <a:fillRect/>
          </a:stretch>
        </p:blipFill>
        <p:spPr>
          <a:xfrm>
            <a:off x="0" y="2046029"/>
            <a:ext cx="2334891" cy="2013908"/>
          </a:xfrm>
          <a:prstGeom prst="rect">
            <a:avLst/>
          </a:prstGeom>
        </p:spPr>
      </p:pic>
      <p:pic>
        <p:nvPicPr>
          <p:cNvPr id="15" name="Picture 14">
            <a:extLst>
              <a:ext uri="{FF2B5EF4-FFF2-40B4-BE49-F238E27FC236}">
                <a16:creationId xmlns:a16="http://schemas.microsoft.com/office/drawing/2014/main" id="{809702FB-BC57-452F-A7E8-1CC03EED747B}"/>
              </a:ext>
            </a:extLst>
          </p:cNvPr>
          <p:cNvPicPr>
            <a:picLocks noChangeAspect="1"/>
          </p:cNvPicPr>
          <p:nvPr/>
        </p:nvPicPr>
        <p:blipFill>
          <a:blip r:embed="rId4"/>
          <a:stretch>
            <a:fillRect/>
          </a:stretch>
        </p:blipFill>
        <p:spPr>
          <a:xfrm>
            <a:off x="9838541" y="1933956"/>
            <a:ext cx="2230602" cy="1874326"/>
          </a:xfrm>
          <a:prstGeom prst="rect">
            <a:avLst/>
          </a:prstGeom>
        </p:spPr>
      </p:pic>
      <p:cxnSp>
        <p:nvCxnSpPr>
          <p:cNvPr id="18" name="Straight Arrow Connector 17">
            <a:extLst>
              <a:ext uri="{FF2B5EF4-FFF2-40B4-BE49-F238E27FC236}">
                <a16:creationId xmlns:a16="http://schemas.microsoft.com/office/drawing/2014/main" id="{253422BE-CFB9-46D5-AB1C-40F6118BC573}"/>
              </a:ext>
            </a:extLst>
          </p:cNvPr>
          <p:cNvCxnSpPr>
            <a:cxnSpLocks/>
          </p:cNvCxnSpPr>
          <p:nvPr/>
        </p:nvCxnSpPr>
        <p:spPr>
          <a:xfrm flipH="1" flipV="1">
            <a:off x="2369941" y="3648456"/>
            <a:ext cx="2074772" cy="979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4015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95A9D-D69B-4C11-9923-0E5F9C2D2CCC}"/>
              </a:ext>
            </a:extLst>
          </p:cNvPr>
          <p:cNvSpPr>
            <a:spLocks noGrp="1"/>
          </p:cNvSpPr>
          <p:nvPr>
            <p:ph type="title"/>
          </p:nvPr>
        </p:nvSpPr>
        <p:spPr/>
        <p:txBody>
          <a:bodyPr/>
          <a:lstStyle/>
          <a:p>
            <a:r>
              <a:rPr lang="en-US" dirty="0" err="1"/>
              <a:t>Javalambre</a:t>
            </a:r>
            <a:r>
              <a:rPr lang="en-US" dirty="0"/>
              <a:t> Physics of the Accelerating Universe Astrophysical Survey</a:t>
            </a:r>
            <a:r>
              <a:rPr lang="et-EE" dirty="0"/>
              <a:t> </a:t>
            </a:r>
            <a:r>
              <a:rPr lang="en-US" dirty="0"/>
              <a:t>(J-PAS)</a:t>
            </a:r>
            <a:endParaRPr lang="et-EE" dirty="0"/>
          </a:p>
        </p:txBody>
      </p:sp>
      <p:sp>
        <p:nvSpPr>
          <p:cNvPr id="3" name="Content Placeholder 2">
            <a:extLst>
              <a:ext uri="{FF2B5EF4-FFF2-40B4-BE49-F238E27FC236}">
                <a16:creationId xmlns:a16="http://schemas.microsoft.com/office/drawing/2014/main" id="{5CA41236-3640-4EBC-A1CD-C525F1243211}"/>
              </a:ext>
            </a:extLst>
          </p:cNvPr>
          <p:cNvSpPr>
            <a:spLocks noGrp="1"/>
          </p:cNvSpPr>
          <p:nvPr>
            <p:ph idx="1"/>
          </p:nvPr>
        </p:nvSpPr>
        <p:spPr>
          <a:xfrm>
            <a:off x="5834199" y="2367236"/>
            <a:ext cx="6061965" cy="2889847"/>
          </a:xfrm>
        </p:spPr>
        <p:txBody>
          <a:bodyPr>
            <a:normAutofit fontScale="85000" lnSpcReduction="20000"/>
          </a:bodyPr>
          <a:lstStyle/>
          <a:p>
            <a:r>
              <a:rPr lang="en-US" dirty="0"/>
              <a:t>Ongoing </a:t>
            </a:r>
            <a:r>
              <a:rPr lang="en-US" b="1" dirty="0"/>
              <a:t>photometric</a:t>
            </a:r>
            <a:r>
              <a:rPr lang="en-US" dirty="0"/>
              <a:t> survey</a:t>
            </a:r>
          </a:p>
          <a:p>
            <a:r>
              <a:rPr lang="en-US" dirty="0"/>
              <a:t>2.5 m telescope to cover an area of 8000 deg</a:t>
            </a:r>
            <a:r>
              <a:rPr lang="en-US" baseline="30000" dirty="0"/>
              <a:t>2</a:t>
            </a:r>
          </a:p>
          <a:p>
            <a:r>
              <a:rPr lang="en-US" b="1" dirty="0"/>
              <a:t>54 narrow-band </a:t>
            </a:r>
            <a:r>
              <a:rPr lang="en-US" dirty="0"/>
              <a:t>and 2 broad-band filters.</a:t>
            </a:r>
          </a:p>
          <a:p>
            <a:r>
              <a:rPr lang="en-US" b="1" dirty="0"/>
              <a:t>Photometric survey: significant redshift errors.</a:t>
            </a:r>
            <a:endParaRPr lang="en-US" dirty="0"/>
          </a:p>
          <a:p>
            <a:r>
              <a:rPr lang="en-US" b="1" dirty="0"/>
              <a:t>Currently ongoing! Insufficient data to this date.</a:t>
            </a:r>
          </a:p>
          <a:p>
            <a:endParaRPr lang="en-US" dirty="0"/>
          </a:p>
          <a:p>
            <a:endParaRPr lang="en-US" dirty="0"/>
          </a:p>
          <a:p>
            <a:endParaRPr lang="et-EE" dirty="0"/>
          </a:p>
        </p:txBody>
      </p:sp>
      <p:pic>
        <p:nvPicPr>
          <p:cNvPr id="2052" name="Picture 4" descr="Expected throughputs of the filters">
            <a:extLst>
              <a:ext uri="{FF2B5EF4-FFF2-40B4-BE49-F238E27FC236}">
                <a16:creationId xmlns:a16="http://schemas.microsoft.com/office/drawing/2014/main" id="{1F11979A-817B-4030-9948-0E0361E702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352" y="2367235"/>
            <a:ext cx="4996854" cy="2889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364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5CB30-840B-44EE-8FAC-8E44D67C3E42}"/>
              </a:ext>
            </a:extLst>
          </p:cNvPr>
          <p:cNvSpPr>
            <a:spLocks noGrp="1"/>
          </p:cNvSpPr>
          <p:nvPr>
            <p:ph type="title"/>
          </p:nvPr>
        </p:nvSpPr>
        <p:spPr/>
        <p:txBody>
          <a:bodyPr/>
          <a:lstStyle/>
          <a:p>
            <a:r>
              <a:rPr lang="en-US" dirty="0"/>
              <a:t>Main Goals</a:t>
            </a:r>
            <a:endParaRPr lang="et-EE" dirty="0"/>
          </a:p>
        </p:txBody>
      </p:sp>
      <p:graphicFrame>
        <p:nvGraphicFramePr>
          <p:cNvPr id="5" name="Diagram 4">
            <a:extLst>
              <a:ext uri="{FF2B5EF4-FFF2-40B4-BE49-F238E27FC236}">
                <a16:creationId xmlns:a16="http://schemas.microsoft.com/office/drawing/2014/main" id="{728D4456-613D-4EB2-9822-9C58FE1EBC33}"/>
              </a:ext>
            </a:extLst>
          </p:cNvPr>
          <p:cNvGraphicFramePr/>
          <p:nvPr>
            <p:extLst>
              <p:ext uri="{D42A27DB-BD31-4B8C-83A1-F6EECF244321}">
                <p14:modId xmlns:p14="http://schemas.microsoft.com/office/powerpoint/2010/main" val="902794580"/>
              </p:ext>
            </p:extLst>
          </p:nvPr>
        </p:nvGraphicFramePr>
        <p:xfrm>
          <a:off x="1452282" y="2241176"/>
          <a:ext cx="9288108" cy="432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750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523AF-B21A-4000-931D-2F5F13615246}"/>
              </a:ext>
            </a:extLst>
          </p:cNvPr>
          <p:cNvSpPr>
            <a:spLocks noGrp="1"/>
          </p:cNvSpPr>
          <p:nvPr>
            <p:ph type="title"/>
          </p:nvPr>
        </p:nvSpPr>
        <p:spPr/>
        <p:txBody>
          <a:bodyPr/>
          <a:lstStyle/>
          <a:p>
            <a:r>
              <a:rPr lang="en-US" dirty="0"/>
              <a:t>J-PAS mocks with FLAMINGO</a:t>
            </a:r>
            <a:endParaRPr lang="et-EE" dirty="0"/>
          </a:p>
        </p:txBody>
      </p:sp>
      <p:sp>
        <p:nvSpPr>
          <p:cNvPr id="3" name="Content Placeholder 2">
            <a:extLst>
              <a:ext uri="{FF2B5EF4-FFF2-40B4-BE49-F238E27FC236}">
                <a16:creationId xmlns:a16="http://schemas.microsoft.com/office/drawing/2014/main" id="{0BD2DC5D-F809-4DE4-94BD-4173071BFFB4}"/>
              </a:ext>
            </a:extLst>
          </p:cNvPr>
          <p:cNvSpPr>
            <a:spLocks noGrp="1"/>
          </p:cNvSpPr>
          <p:nvPr>
            <p:ph idx="1"/>
          </p:nvPr>
        </p:nvSpPr>
        <p:spPr>
          <a:xfrm>
            <a:off x="480290" y="1825624"/>
            <a:ext cx="5529812" cy="4879975"/>
          </a:xfrm>
        </p:spPr>
        <p:txBody>
          <a:bodyPr>
            <a:normAutofit/>
          </a:bodyPr>
          <a:lstStyle/>
          <a:p>
            <a:r>
              <a:rPr lang="en-US" dirty="0"/>
              <a:t>Not enough data yet in J-PAS to study voids…</a:t>
            </a:r>
          </a:p>
          <a:p>
            <a:r>
              <a:rPr lang="en-US" b="1" dirty="0"/>
              <a:t>FLAMINGO</a:t>
            </a:r>
            <a:r>
              <a:rPr lang="en-US" dirty="0"/>
              <a:t>: set of </a:t>
            </a:r>
            <a:r>
              <a:rPr lang="en-US" b="1" dirty="0"/>
              <a:t>hydrodynamical</a:t>
            </a:r>
            <a:r>
              <a:rPr lang="en-US" dirty="0"/>
              <a:t> simulations</a:t>
            </a:r>
          </a:p>
          <a:p>
            <a:r>
              <a:rPr lang="en-US" b="1" dirty="0"/>
              <a:t>1 Gpc</a:t>
            </a:r>
            <a:r>
              <a:rPr lang="en-US" b="1" baseline="30000" dirty="0"/>
              <a:t>3</a:t>
            </a:r>
            <a:r>
              <a:rPr lang="en-US" b="1" dirty="0"/>
              <a:t> volume, </a:t>
            </a:r>
            <a:r>
              <a:rPr lang="en-US" dirty="0"/>
              <a:t>with baryonic particle mass 10</a:t>
            </a:r>
            <a:r>
              <a:rPr lang="en-US" baseline="30000" dirty="0"/>
              <a:t>8</a:t>
            </a:r>
            <a:r>
              <a:rPr lang="en-US" b="1" baseline="30000" dirty="0"/>
              <a:t> </a:t>
            </a:r>
            <a:r>
              <a:rPr lang="et-EE" i="1" dirty="0"/>
              <a:t>M</a:t>
            </a:r>
            <a:r>
              <a:rPr lang="et-EE" b="1" baseline="-25000" dirty="0"/>
              <a:t>☉</a:t>
            </a:r>
            <a:endParaRPr lang="en-US" b="1" dirty="0"/>
          </a:p>
          <a:p>
            <a:r>
              <a:rPr lang="en-US" dirty="0"/>
              <a:t>Work with a snapshot </a:t>
            </a:r>
            <a:r>
              <a:rPr lang="en-US" b="1" dirty="0"/>
              <a:t>z = 0.3 and m</a:t>
            </a:r>
            <a:r>
              <a:rPr lang="en-US" b="1" baseline="-25000" dirty="0"/>
              <a:t>i</a:t>
            </a:r>
            <a:r>
              <a:rPr lang="en-US" b="1" dirty="0"/>
              <a:t> &lt; 20</a:t>
            </a:r>
          </a:p>
          <a:p>
            <a:r>
              <a:rPr lang="en-US" b="1" dirty="0"/>
              <a:t>Limitation</a:t>
            </a:r>
            <a:r>
              <a:rPr lang="en-US" dirty="0"/>
              <a:t>: FLAMINGO resolution does not give galaxy properties for </a:t>
            </a:r>
            <a:r>
              <a:rPr lang="en-US" dirty="0" err="1"/>
              <a:t>subhalos</a:t>
            </a:r>
            <a:r>
              <a:rPr lang="en-US" dirty="0"/>
              <a:t> &lt;10</a:t>
            </a:r>
            <a:r>
              <a:rPr lang="en-US" baseline="30000" dirty="0"/>
              <a:t>10</a:t>
            </a:r>
            <a:r>
              <a:rPr lang="et-EE" i="1" dirty="0"/>
              <a:t> M</a:t>
            </a:r>
            <a:r>
              <a:rPr lang="et-EE" b="1" baseline="-25000" dirty="0"/>
              <a:t>☉</a:t>
            </a:r>
            <a:r>
              <a:rPr lang="en-US" b="1" baseline="-25000" dirty="0"/>
              <a:t> </a:t>
            </a:r>
            <a:endParaRPr lang="et-EE" b="1" dirty="0"/>
          </a:p>
        </p:txBody>
      </p:sp>
      <p:pic>
        <p:nvPicPr>
          <p:cNvPr id="2050" name="Picture 2" descr="https://flamingo.strw.leidenuniv.nl/images/SEC0IMG1_800.png">
            <a:extLst>
              <a:ext uri="{FF2B5EF4-FFF2-40B4-BE49-F238E27FC236}">
                <a16:creationId xmlns:a16="http://schemas.microsoft.com/office/drawing/2014/main" id="{65BA726D-96C1-4472-BD25-55CBE94E7A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2672" y="1978024"/>
            <a:ext cx="4470401" cy="4727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878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E70B8-8AAD-4290-9EDE-8DDB6013E0DD}"/>
              </a:ext>
            </a:extLst>
          </p:cNvPr>
          <p:cNvSpPr>
            <a:spLocks noGrp="1"/>
          </p:cNvSpPr>
          <p:nvPr>
            <p:ph type="title"/>
          </p:nvPr>
        </p:nvSpPr>
        <p:spPr>
          <a:xfrm>
            <a:off x="581191" y="702156"/>
            <a:ext cx="11338205" cy="1013800"/>
          </a:xfrm>
        </p:spPr>
        <p:txBody>
          <a:bodyPr>
            <a:normAutofit fontScale="90000"/>
          </a:bodyPr>
          <a:lstStyle/>
          <a:p>
            <a:r>
              <a:rPr lang="en-US" dirty="0"/>
              <a:t>J-PAS mocks with FLAMINGO: Redshift error modelling</a:t>
            </a:r>
            <a:endParaRPr lang="et-EE" dirty="0"/>
          </a:p>
        </p:txBody>
      </p:sp>
      <p:sp>
        <p:nvSpPr>
          <p:cNvPr id="3" name="Content Placeholder 2">
            <a:extLst>
              <a:ext uri="{FF2B5EF4-FFF2-40B4-BE49-F238E27FC236}">
                <a16:creationId xmlns:a16="http://schemas.microsoft.com/office/drawing/2014/main" id="{186F9C26-303D-4160-9677-418EB20C3B65}"/>
              </a:ext>
            </a:extLst>
          </p:cNvPr>
          <p:cNvSpPr>
            <a:spLocks noGrp="1"/>
          </p:cNvSpPr>
          <p:nvPr>
            <p:ph idx="1"/>
          </p:nvPr>
        </p:nvSpPr>
        <p:spPr>
          <a:xfrm>
            <a:off x="108965" y="2174840"/>
            <a:ext cx="3999889" cy="2469078"/>
          </a:xfrm>
        </p:spPr>
        <p:txBody>
          <a:bodyPr>
            <a:noAutofit/>
          </a:bodyPr>
          <a:lstStyle/>
          <a:p>
            <a:r>
              <a:rPr lang="en-US" sz="2000" dirty="0"/>
              <a:t>Model photometric redshift errors based on </a:t>
            </a:r>
            <a:r>
              <a:rPr lang="en-US" sz="2000" b="1" dirty="0"/>
              <a:t>J-PAS EDR (0.2 &lt; z &lt; 0.4) </a:t>
            </a:r>
            <a:r>
              <a:rPr lang="en-US" sz="2000" dirty="0"/>
              <a:t>Photo-z and </a:t>
            </a:r>
            <a:r>
              <a:rPr lang="en-US" sz="2000" dirty="0" err="1"/>
              <a:t>z</a:t>
            </a:r>
            <a:r>
              <a:rPr lang="en-US" sz="2000" baseline="-25000" dirty="0" err="1"/>
              <a:t>err</a:t>
            </a:r>
            <a:r>
              <a:rPr lang="en-US" sz="2000" dirty="0"/>
              <a:t> obtained via TOPz</a:t>
            </a:r>
            <a:r>
              <a:rPr lang="en-US" sz="2000" baseline="30000" dirty="0"/>
              <a:t>1</a:t>
            </a:r>
          </a:p>
          <a:p>
            <a:endParaRPr lang="en-US" sz="2000" dirty="0"/>
          </a:p>
          <a:p>
            <a:endParaRPr lang="en-US" sz="2000" dirty="0"/>
          </a:p>
          <a:p>
            <a:endParaRPr lang="en-US" sz="2000" dirty="0"/>
          </a:p>
          <a:p>
            <a:r>
              <a:rPr lang="en-US" sz="2000" dirty="0"/>
              <a:t>Two galaxy samples obtained:</a:t>
            </a:r>
          </a:p>
          <a:p>
            <a:pPr lvl="1"/>
            <a:r>
              <a:rPr lang="en-US" sz="2000" b="1" dirty="0">
                <a:solidFill>
                  <a:srgbClr val="00B0F0"/>
                </a:solidFill>
              </a:rPr>
              <a:t>FLAMINGO BASED-IDEAL</a:t>
            </a:r>
            <a:r>
              <a:rPr lang="en-US" sz="2000" dirty="0"/>
              <a:t> (</a:t>
            </a:r>
            <a:r>
              <a:rPr lang="en-US" sz="2000" b="1" dirty="0">
                <a:solidFill>
                  <a:srgbClr val="00B0F0"/>
                </a:solidFill>
              </a:rPr>
              <a:t>FBI</a:t>
            </a:r>
            <a:r>
              <a:rPr lang="en-US" sz="2000" dirty="0">
                <a:solidFill>
                  <a:srgbClr val="00B0F0"/>
                </a:solidFill>
              </a:rPr>
              <a:t>, </a:t>
            </a:r>
            <a:r>
              <a:rPr lang="en-US" sz="2000" dirty="0"/>
              <a:t>no redshift errors)</a:t>
            </a:r>
          </a:p>
          <a:p>
            <a:pPr lvl="1"/>
            <a:r>
              <a:rPr lang="en-US" sz="2000" b="1" dirty="0">
                <a:solidFill>
                  <a:srgbClr val="FF0000"/>
                </a:solidFill>
              </a:rPr>
              <a:t>JP</a:t>
            </a:r>
            <a:r>
              <a:rPr lang="en-US" sz="2000" dirty="0"/>
              <a:t> (with modeled redshift errors)</a:t>
            </a:r>
          </a:p>
          <a:p>
            <a:pPr marL="0" indent="0">
              <a:buNone/>
            </a:pPr>
            <a:endParaRPr lang="en-US" sz="2000" dirty="0"/>
          </a:p>
          <a:p>
            <a:pPr marL="0" indent="0">
              <a:buNone/>
            </a:pPr>
            <a:endParaRPr lang="en-US" sz="2000" dirty="0"/>
          </a:p>
          <a:p>
            <a:endParaRPr lang="en-US" sz="2000" dirty="0"/>
          </a:p>
        </p:txBody>
      </p:sp>
      <p:pic>
        <p:nvPicPr>
          <p:cNvPr id="5" name="Picture 4">
            <a:extLst>
              <a:ext uri="{FF2B5EF4-FFF2-40B4-BE49-F238E27FC236}">
                <a16:creationId xmlns:a16="http://schemas.microsoft.com/office/drawing/2014/main" id="{300EA478-2D73-459F-8967-395B8452B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733" y="3605297"/>
            <a:ext cx="1715770" cy="639779"/>
          </a:xfrm>
          <a:prstGeom prst="rect">
            <a:avLst/>
          </a:prstGeom>
        </p:spPr>
      </p:pic>
      <p:sp>
        <p:nvSpPr>
          <p:cNvPr id="13" name="TextBox 12">
            <a:extLst>
              <a:ext uri="{FF2B5EF4-FFF2-40B4-BE49-F238E27FC236}">
                <a16:creationId xmlns:a16="http://schemas.microsoft.com/office/drawing/2014/main" id="{F2D2019A-E192-4853-B688-DBC5500A8189}"/>
              </a:ext>
            </a:extLst>
          </p:cNvPr>
          <p:cNvSpPr txBox="1"/>
          <p:nvPr/>
        </p:nvSpPr>
        <p:spPr>
          <a:xfrm rot="5400000">
            <a:off x="6533463" y="1385544"/>
            <a:ext cx="523220" cy="1398147"/>
          </a:xfrm>
          <a:prstGeom prst="rect">
            <a:avLst/>
          </a:prstGeom>
          <a:noFill/>
        </p:spPr>
        <p:txBody>
          <a:bodyPr vert="vert270" wrap="square" rtlCol="0">
            <a:spAutoFit/>
          </a:bodyPr>
          <a:lstStyle/>
          <a:p>
            <a:r>
              <a:rPr lang="en-US" sz="2200" dirty="0">
                <a:solidFill>
                  <a:srgbClr val="00B0F0"/>
                </a:solidFill>
              </a:rPr>
              <a:t>FBI</a:t>
            </a:r>
            <a:endParaRPr lang="et-EE" sz="2200" dirty="0">
              <a:solidFill>
                <a:srgbClr val="00B0F0"/>
              </a:solidFill>
            </a:endParaRPr>
          </a:p>
        </p:txBody>
      </p:sp>
      <p:sp>
        <p:nvSpPr>
          <p:cNvPr id="14" name="TextBox 13">
            <a:extLst>
              <a:ext uri="{FF2B5EF4-FFF2-40B4-BE49-F238E27FC236}">
                <a16:creationId xmlns:a16="http://schemas.microsoft.com/office/drawing/2014/main" id="{44458DC8-8E80-4F3C-8ADA-074FBF91B6E4}"/>
              </a:ext>
            </a:extLst>
          </p:cNvPr>
          <p:cNvSpPr txBox="1"/>
          <p:nvPr/>
        </p:nvSpPr>
        <p:spPr>
          <a:xfrm rot="5400000">
            <a:off x="10296927" y="1374118"/>
            <a:ext cx="523220" cy="1398147"/>
          </a:xfrm>
          <a:prstGeom prst="rect">
            <a:avLst/>
          </a:prstGeom>
          <a:noFill/>
        </p:spPr>
        <p:txBody>
          <a:bodyPr vert="vert270" wrap="square" rtlCol="0">
            <a:spAutoFit/>
          </a:bodyPr>
          <a:lstStyle/>
          <a:p>
            <a:r>
              <a:rPr lang="en-US" sz="2200" dirty="0">
                <a:solidFill>
                  <a:srgbClr val="FF0000"/>
                </a:solidFill>
              </a:rPr>
              <a:t>JP</a:t>
            </a:r>
            <a:endParaRPr lang="et-EE" sz="2200" dirty="0">
              <a:solidFill>
                <a:srgbClr val="FF0000"/>
              </a:solidFill>
            </a:endParaRPr>
          </a:p>
        </p:txBody>
      </p:sp>
      <p:pic>
        <p:nvPicPr>
          <p:cNvPr id="15" name="Picture 14">
            <a:extLst>
              <a:ext uri="{FF2B5EF4-FFF2-40B4-BE49-F238E27FC236}">
                <a16:creationId xmlns:a16="http://schemas.microsoft.com/office/drawing/2014/main" id="{1105984F-0A14-4B7C-BD21-731B9188A4B0}"/>
              </a:ext>
            </a:extLst>
          </p:cNvPr>
          <p:cNvPicPr>
            <a:picLocks noChangeAspect="1"/>
          </p:cNvPicPr>
          <p:nvPr/>
        </p:nvPicPr>
        <p:blipFill>
          <a:blip r:embed="rId3"/>
          <a:stretch>
            <a:fillRect/>
          </a:stretch>
        </p:blipFill>
        <p:spPr>
          <a:xfrm>
            <a:off x="4108854" y="2281891"/>
            <a:ext cx="7741515" cy="3565789"/>
          </a:xfrm>
          <a:prstGeom prst="rect">
            <a:avLst/>
          </a:prstGeom>
        </p:spPr>
      </p:pic>
      <p:sp>
        <p:nvSpPr>
          <p:cNvPr id="7" name="TextBox 6">
            <a:extLst>
              <a:ext uri="{FF2B5EF4-FFF2-40B4-BE49-F238E27FC236}">
                <a16:creationId xmlns:a16="http://schemas.microsoft.com/office/drawing/2014/main" id="{9D78CE49-D42B-4F67-9DEC-751511B82E8B}"/>
              </a:ext>
            </a:extLst>
          </p:cNvPr>
          <p:cNvSpPr txBox="1"/>
          <p:nvPr/>
        </p:nvSpPr>
        <p:spPr>
          <a:xfrm>
            <a:off x="275897" y="6489376"/>
            <a:ext cx="5086282" cy="246221"/>
          </a:xfrm>
          <a:prstGeom prst="rect">
            <a:avLst/>
          </a:prstGeom>
          <a:noFill/>
        </p:spPr>
        <p:txBody>
          <a:bodyPr wrap="square" rtlCol="0">
            <a:spAutoFit/>
          </a:bodyPr>
          <a:lstStyle/>
          <a:p>
            <a:r>
              <a:rPr lang="en-US" sz="1000" baseline="30000" dirty="0"/>
              <a:t>1</a:t>
            </a:r>
            <a:r>
              <a:rPr lang="en-US" sz="1000" dirty="0"/>
              <a:t>Laur et al 2022</a:t>
            </a:r>
            <a:endParaRPr lang="et-EE" sz="1000" dirty="0"/>
          </a:p>
        </p:txBody>
      </p:sp>
    </p:spTree>
    <p:extLst>
      <p:ext uri="{BB962C8B-B14F-4D97-AF65-F5344CB8AC3E}">
        <p14:creationId xmlns:p14="http://schemas.microsoft.com/office/powerpoint/2010/main" val="233430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C0CB9-3283-4C49-974F-F2025A919250}"/>
              </a:ext>
            </a:extLst>
          </p:cNvPr>
          <p:cNvSpPr>
            <a:spLocks noGrp="1"/>
          </p:cNvSpPr>
          <p:nvPr>
            <p:ph type="title"/>
          </p:nvPr>
        </p:nvSpPr>
        <p:spPr>
          <a:xfrm>
            <a:off x="345233" y="367092"/>
            <a:ext cx="10515600" cy="1325563"/>
          </a:xfrm>
        </p:spPr>
        <p:txBody>
          <a:bodyPr/>
          <a:lstStyle/>
          <a:p>
            <a:r>
              <a:rPr lang="en-US" dirty="0"/>
              <a:t>Density and gravitational potential fields</a:t>
            </a:r>
            <a:endParaRPr lang="et-EE" dirty="0"/>
          </a:p>
        </p:txBody>
      </p:sp>
      <p:sp>
        <p:nvSpPr>
          <p:cNvPr id="3" name="Content Placeholder 2">
            <a:extLst>
              <a:ext uri="{FF2B5EF4-FFF2-40B4-BE49-F238E27FC236}">
                <a16:creationId xmlns:a16="http://schemas.microsoft.com/office/drawing/2014/main" id="{1085459C-4D33-49BE-9886-9D27DDAB2FBE}"/>
              </a:ext>
            </a:extLst>
          </p:cNvPr>
          <p:cNvSpPr>
            <a:spLocks noGrp="1"/>
          </p:cNvSpPr>
          <p:nvPr>
            <p:ph idx="1"/>
          </p:nvPr>
        </p:nvSpPr>
        <p:spPr>
          <a:xfrm>
            <a:off x="345233" y="2104296"/>
            <a:ext cx="5900046" cy="4483116"/>
          </a:xfrm>
        </p:spPr>
        <p:txBody>
          <a:bodyPr>
            <a:normAutofit fontScale="85000" lnSpcReduction="20000"/>
          </a:bodyPr>
          <a:lstStyle/>
          <a:p>
            <a:r>
              <a:rPr lang="en-US" dirty="0"/>
              <a:t>Delaunay Tessellation Field Estimator (DTFE): reconstructs </a:t>
            </a:r>
            <a:r>
              <a:rPr lang="en-US" b="1" dirty="0"/>
              <a:t>continuous density field</a:t>
            </a:r>
            <a:r>
              <a:rPr lang="en-US" dirty="0"/>
              <a:t> from point distribution.</a:t>
            </a:r>
          </a:p>
          <a:p>
            <a:r>
              <a:rPr lang="en-US" b="1" dirty="0"/>
              <a:t>Gravitational potential field (</a:t>
            </a:r>
            <a:r>
              <a:rPr lang="en-US" b="1" dirty="0">
                <a:sym typeface="Symbol" panose="05050102010706020507" pitchFamily="18" charset="2"/>
              </a:rPr>
              <a:t>)</a:t>
            </a:r>
            <a:r>
              <a:rPr lang="en-US" dirty="0"/>
              <a:t>: </a:t>
            </a:r>
            <a:r>
              <a:rPr lang="en-US" u="sng" dirty="0"/>
              <a:t>physical way to </a:t>
            </a:r>
            <a:r>
              <a:rPr lang="en-US" b="1" u="sng" dirty="0"/>
              <a:t>smooth fluctuations</a:t>
            </a:r>
            <a:r>
              <a:rPr lang="en-US" u="sng" dirty="0"/>
              <a:t> </a:t>
            </a:r>
            <a:r>
              <a:rPr lang="en-US" dirty="0"/>
              <a:t>=&gt; </a:t>
            </a:r>
            <a:r>
              <a:rPr lang="en-US" b="1" u="sng" dirty="0"/>
              <a:t>mitigates redshift errors</a:t>
            </a:r>
            <a:r>
              <a:rPr lang="en-US" b="1" dirty="0"/>
              <a:t>.</a:t>
            </a:r>
          </a:p>
          <a:p>
            <a:r>
              <a:rPr lang="en-US" dirty="0"/>
              <a:t>Solve Poisson for a </a:t>
            </a:r>
            <a:r>
              <a:rPr lang="en-US" b="1" dirty="0"/>
              <a:t>quasi gravitational potential</a:t>
            </a:r>
            <a:r>
              <a:rPr lang="en-US" dirty="0"/>
              <a:t> using log(</a:t>
            </a:r>
            <a:r>
              <a:rPr lang="en-US" dirty="0">
                <a:sym typeface="Symbol" panose="05050102010706020507" pitchFamily="18" charset="2"/>
              </a:rPr>
              <a:t></a:t>
            </a:r>
            <a:r>
              <a:rPr lang="en-US" dirty="0"/>
              <a:t>): range compressor</a:t>
            </a:r>
          </a:p>
          <a:p>
            <a:r>
              <a:rPr lang="en-US" dirty="0"/>
              <a:t>The quasi-potential field has the </a:t>
            </a:r>
            <a:r>
              <a:rPr lang="en-US" b="1" dirty="0"/>
              <a:t>opposite</a:t>
            </a:r>
            <a:r>
              <a:rPr lang="en-US" dirty="0"/>
              <a:t> </a:t>
            </a:r>
            <a:r>
              <a:rPr lang="en-US" b="1" dirty="0"/>
              <a:t>profile</a:t>
            </a:r>
            <a:r>
              <a:rPr lang="en-US" dirty="0"/>
              <a:t> to the density field:</a:t>
            </a:r>
          </a:p>
          <a:p>
            <a:pPr lvl="1"/>
            <a:r>
              <a:rPr lang="en-US" dirty="0"/>
              <a:t>Voids: potential hills (</a:t>
            </a:r>
            <a:r>
              <a:rPr lang="en-US" dirty="0">
                <a:sym typeface="Symbol" panose="05050102010706020507" pitchFamily="18" charset="2"/>
              </a:rPr>
              <a:t> &gt; 0)                            </a:t>
            </a:r>
            <a:r>
              <a:rPr lang="en-US" b="1" dirty="0">
                <a:sym typeface="Symbol" panose="05050102010706020507" pitchFamily="18" charset="2"/>
              </a:rPr>
              <a:t>=&gt;</a:t>
            </a:r>
            <a:r>
              <a:rPr lang="en-US" b="1" dirty="0"/>
              <a:t> matter outflow</a:t>
            </a:r>
          </a:p>
          <a:p>
            <a:pPr lvl="1"/>
            <a:r>
              <a:rPr lang="en-US" dirty="0"/>
              <a:t>Clusters &amp; filaments: potential wells (</a:t>
            </a:r>
            <a:r>
              <a:rPr lang="en-US" dirty="0">
                <a:sym typeface="Symbol" panose="05050102010706020507" pitchFamily="18" charset="2"/>
              </a:rPr>
              <a:t> &lt; 0)</a:t>
            </a:r>
            <a:r>
              <a:rPr lang="en-US" dirty="0"/>
              <a:t> =&gt; </a:t>
            </a:r>
            <a:r>
              <a:rPr lang="en-US" b="1" dirty="0"/>
              <a:t>matter inflow</a:t>
            </a:r>
          </a:p>
        </p:txBody>
      </p:sp>
      <p:pic>
        <p:nvPicPr>
          <p:cNvPr id="8" name="Picture 7">
            <a:extLst>
              <a:ext uri="{FF2B5EF4-FFF2-40B4-BE49-F238E27FC236}">
                <a16:creationId xmlns:a16="http://schemas.microsoft.com/office/drawing/2014/main" id="{CC62BF08-F6B6-4A9F-A62B-0337C63164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4792" y="1791655"/>
            <a:ext cx="4801975" cy="4484171"/>
          </a:xfrm>
          <a:prstGeom prst="rect">
            <a:avLst/>
          </a:prstGeom>
        </p:spPr>
      </p:pic>
      <p:sp>
        <p:nvSpPr>
          <p:cNvPr id="10" name="TextBox 9">
            <a:extLst>
              <a:ext uri="{FF2B5EF4-FFF2-40B4-BE49-F238E27FC236}">
                <a16:creationId xmlns:a16="http://schemas.microsoft.com/office/drawing/2014/main" id="{40034658-F94D-4125-A690-B554C6097F0A}"/>
              </a:ext>
            </a:extLst>
          </p:cNvPr>
          <p:cNvSpPr txBox="1"/>
          <p:nvPr/>
        </p:nvSpPr>
        <p:spPr>
          <a:xfrm>
            <a:off x="6653912" y="1750976"/>
            <a:ext cx="523220" cy="1398147"/>
          </a:xfrm>
          <a:prstGeom prst="rect">
            <a:avLst/>
          </a:prstGeom>
          <a:noFill/>
        </p:spPr>
        <p:txBody>
          <a:bodyPr vert="vert270" wrap="square" rtlCol="0">
            <a:spAutoFit/>
          </a:bodyPr>
          <a:lstStyle/>
          <a:p>
            <a:r>
              <a:rPr lang="en-US" sz="2200" dirty="0">
                <a:solidFill>
                  <a:srgbClr val="00B0F0"/>
                </a:solidFill>
              </a:rPr>
              <a:t>FBI</a:t>
            </a:r>
            <a:endParaRPr lang="et-EE" sz="2200" dirty="0">
              <a:solidFill>
                <a:srgbClr val="00B0F0"/>
              </a:solidFill>
            </a:endParaRPr>
          </a:p>
        </p:txBody>
      </p:sp>
      <p:sp>
        <p:nvSpPr>
          <p:cNvPr id="11" name="TextBox 10">
            <a:extLst>
              <a:ext uri="{FF2B5EF4-FFF2-40B4-BE49-F238E27FC236}">
                <a16:creationId xmlns:a16="http://schemas.microsoft.com/office/drawing/2014/main" id="{10F3D89D-0878-4BD9-AEB2-44C38F1C9E59}"/>
              </a:ext>
            </a:extLst>
          </p:cNvPr>
          <p:cNvSpPr txBox="1"/>
          <p:nvPr/>
        </p:nvSpPr>
        <p:spPr>
          <a:xfrm>
            <a:off x="6653912" y="3813009"/>
            <a:ext cx="523220" cy="1398147"/>
          </a:xfrm>
          <a:prstGeom prst="rect">
            <a:avLst/>
          </a:prstGeom>
          <a:noFill/>
        </p:spPr>
        <p:txBody>
          <a:bodyPr vert="vert270" wrap="square" rtlCol="0">
            <a:spAutoFit/>
          </a:bodyPr>
          <a:lstStyle/>
          <a:p>
            <a:r>
              <a:rPr lang="en-US" sz="2200" dirty="0">
                <a:solidFill>
                  <a:srgbClr val="FF0000"/>
                </a:solidFill>
              </a:rPr>
              <a:t>JP</a:t>
            </a:r>
            <a:endParaRPr lang="et-EE" sz="2200" dirty="0">
              <a:solidFill>
                <a:srgbClr val="FF0000"/>
              </a:solidFill>
            </a:endParaRPr>
          </a:p>
        </p:txBody>
      </p:sp>
      <p:sp>
        <p:nvSpPr>
          <p:cNvPr id="9" name="TextBox 8">
            <a:extLst>
              <a:ext uri="{FF2B5EF4-FFF2-40B4-BE49-F238E27FC236}">
                <a16:creationId xmlns:a16="http://schemas.microsoft.com/office/drawing/2014/main" id="{67A107B7-7D37-40FD-8BC6-FE15D46543CC}"/>
              </a:ext>
            </a:extLst>
          </p:cNvPr>
          <p:cNvSpPr txBox="1"/>
          <p:nvPr/>
        </p:nvSpPr>
        <p:spPr>
          <a:xfrm>
            <a:off x="9601199" y="1572486"/>
            <a:ext cx="2143091" cy="369332"/>
          </a:xfrm>
          <a:prstGeom prst="rect">
            <a:avLst/>
          </a:prstGeom>
          <a:noFill/>
        </p:spPr>
        <p:txBody>
          <a:bodyPr wrap="square" rtlCol="0">
            <a:spAutoFit/>
          </a:bodyPr>
          <a:lstStyle/>
          <a:p>
            <a:r>
              <a:rPr lang="en-US" dirty="0"/>
              <a:t>Quasi-potential field</a:t>
            </a:r>
            <a:endParaRPr lang="et-EE" dirty="0"/>
          </a:p>
        </p:txBody>
      </p:sp>
      <p:sp>
        <p:nvSpPr>
          <p:cNvPr id="12" name="TextBox 11">
            <a:extLst>
              <a:ext uri="{FF2B5EF4-FFF2-40B4-BE49-F238E27FC236}">
                <a16:creationId xmlns:a16="http://schemas.microsoft.com/office/drawing/2014/main" id="{02943542-E241-4C85-9C3E-D6869D0DA9A6}"/>
              </a:ext>
            </a:extLst>
          </p:cNvPr>
          <p:cNvSpPr txBox="1"/>
          <p:nvPr/>
        </p:nvSpPr>
        <p:spPr>
          <a:xfrm>
            <a:off x="7927877" y="1548668"/>
            <a:ext cx="1365463" cy="369332"/>
          </a:xfrm>
          <a:prstGeom prst="rect">
            <a:avLst/>
          </a:prstGeom>
          <a:noFill/>
        </p:spPr>
        <p:txBody>
          <a:bodyPr wrap="square" rtlCol="0">
            <a:spAutoFit/>
          </a:bodyPr>
          <a:lstStyle/>
          <a:p>
            <a:r>
              <a:rPr lang="en-US" dirty="0"/>
              <a:t>Density field</a:t>
            </a:r>
            <a:endParaRPr lang="et-EE" dirty="0"/>
          </a:p>
        </p:txBody>
      </p:sp>
      <p:pic>
        <p:nvPicPr>
          <p:cNvPr id="4" name="Picture 3">
            <a:extLst>
              <a:ext uri="{FF2B5EF4-FFF2-40B4-BE49-F238E27FC236}">
                <a16:creationId xmlns:a16="http://schemas.microsoft.com/office/drawing/2014/main" id="{818FD247-7859-4897-9AF0-2CA267325A1C}"/>
              </a:ext>
            </a:extLst>
          </p:cNvPr>
          <p:cNvPicPr>
            <a:picLocks noChangeAspect="1"/>
          </p:cNvPicPr>
          <p:nvPr/>
        </p:nvPicPr>
        <p:blipFill>
          <a:blip r:embed="rId3"/>
          <a:stretch>
            <a:fillRect/>
          </a:stretch>
        </p:blipFill>
        <p:spPr>
          <a:xfrm>
            <a:off x="7759547" y="6301540"/>
            <a:ext cx="3683304" cy="536404"/>
          </a:xfrm>
          <a:prstGeom prst="rect">
            <a:avLst/>
          </a:prstGeom>
        </p:spPr>
      </p:pic>
    </p:spTree>
    <p:extLst>
      <p:ext uri="{BB962C8B-B14F-4D97-AF65-F5344CB8AC3E}">
        <p14:creationId xmlns:p14="http://schemas.microsoft.com/office/powerpoint/2010/main" val="3711444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8CD8F-842D-4DD9-96BE-B73FD5536B74}"/>
              </a:ext>
            </a:extLst>
          </p:cNvPr>
          <p:cNvSpPr>
            <a:spLocks noGrp="1"/>
          </p:cNvSpPr>
          <p:nvPr>
            <p:ph type="title"/>
          </p:nvPr>
        </p:nvSpPr>
        <p:spPr/>
        <p:txBody>
          <a:bodyPr/>
          <a:lstStyle/>
          <a:p>
            <a:r>
              <a:rPr lang="en-US" dirty="0"/>
              <a:t>Watershed Voids</a:t>
            </a:r>
            <a:endParaRPr lang="et-EE" dirty="0"/>
          </a:p>
        </p:txBody>
      </p:sp>
      <p:sp>
        <p:nvSpPr>
          <p:cNvPr id="3" name="Content Placeholder 2">
            <a:extLst>
              <a:ext uri="{FF2B5EF4-FFF2-40B4-BE49-F238E27FC236}">
                <a16:creationId xmlns:a16="http://schemas.microsoft.com/office/drawing/2014/main" id="{1E2DE2DC-AA69-433B-A547-BE79283F6A6A}"/>
              </a:ext>
            </a:extLst>
          </p:cNvPr>
          <p:cNvSpPr>
            <a:spLocks noGrp="1"/>
          </p:cNvSpPr>
          <p:nvPr>
            <p:ph idx="1"/>
          </p:nvPr>
        </p:nvSpPr>
        <p:spPr>
          <a:xfrm>
            <a:off x="415375" y="2143602"/>
            <a:ext cx="4888145" cy="4559348"/>
          </a:xfrm>
        </p:spPr>
        <p:txBody>
          <a:bodyPr>
            <a:normAutofit/>
          </a:bodyPr>
          <a:lstStyle/>
          <a:p>
            <a:r>
              <a:rPr lang="en-US" b="1" dirty="0"/>
              <a:t>Voids identified in the quasi-potential field</a:t>
            </a:r>
            <a:r>
              <a:rPr lang="en-US" dirty="0"/>
              <a:t> using a watershed algorithm</a:t>
            </a:r>
          </a:p>
          <a:p>
            <a:r>
              <a:rPr lang="en-US" b="1" dirty="0"/>
              <a:t>Quasi-potential threshold</a:t>
            </a:r>
            <a:r>
              <a:rPr lang="en-US" dirty="0"/>
              <a:t>: don’t grow basins in regions with </a:t>
            </a:r>
            <a:r>
              <a:rPr lang="en-US" b="1" dirty="0"/>
              <a:t>(</a:t>
            </a:r>
            <a:r>
              <a:rPr lang="en-US" b="1" dirty="0">
                <a:sym typeface="Symbol" panose="05050102010706020507" pitchFamily="18" charset="2"/>
              </a:rPr>
              <a:t> &lt; 0):</a:t>
            </a:r>
          </a:p>
          <a:p>
            <a:pPr lvl="1"/>
            <a:r>
              <a:rPr lang="en-US" b="1" dirty="0">
                <a:sym typeface="Symbol" panose="05050102010706020507" pitchFamily="18" charset="2"/>
              </a:rPr>
              <a:t>Preserve the expanding, large voids &amp; remove voids-in-clouds</a:t>
            </a:r>
          </a:p>
          <a:p>
            <a:pPr lvl="1"/>
            <a:r>
              <a:rPr lang="en-US" b="1" dirty="0">
                <a:sym typeface="Symbol" panose="05050102010706020507" pitchFamily="18" charset="2"/>
              </a:rPr>
              <a:t>~50% of the simulation volume</a:t>
            </a:r>
            <a:endParaRPr lang="en-US" dirty="0"/>
          </a:p>
          <a:p>
            <a:pPr lvl="1"/>
            <a:endParaRPr lang="en-US" dirty="0"/>
          </a:p>
          <a:p>
            <a:endParaRPr lang="et-EE" dirty="0"/>
          </a:p>
        </p:txBody>
      </p:sp>
      <p:pic>
        <p:nvPicPr>
          <p:cNvPr id="4" name="Picture 3">
            <a:extLst>
              <a:ext uri="{FF2B5EF4-FFF2-40B4-BE49-F238E27FC236}">
                <a16:creationId xmlns:a16="http://schemas.microsoft.com/office/drawing/2014/main" id="{1B8434F1-B221-4ADC-955F-EC3FAB1F0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9561" y="3296943"/>
            <a:ext cx="6593310" cy="2197770"/>
          </a:xfrm>
          <a:prstGeom prst="rect">
            <a:avLst/>
          </a:prstGeom>
        </p:spPr>
      </p:pic>
      <p:cxnSp>
        <p:nvCxnSpPr>
          <p:cNvPr id="6" name="Straight Arrow Connector 5">
            <a:extLst>
              <a:ext uri="{FF2B5EF4-FFF2-40B4-BE49-F238E27FC236}">
                <a16:creationId xmlns:a16="http://schemas.microsoft.com/office/drawing/2014/main" id="{68738934-77F4-4B87-81BD-EBFE34FC3B36}"/>
              </a:ext>
            </a:extLst>
          </p:cNvPr>
          <p:cNvCxnSpPr/>
          <p:nvPr/>
        </p:nvCxnSpPr>
        <p:spPr>
          <a:xfrm flipH="1" flipV="1">
            <a:off x="9583271" y="2770094"/>
            <a:ext cx="905435" cy="11833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1C76BA4-9202-410E-BCEE-550E4E627A55}"/>
              </a:ext>
            </a:extLst>
          </p:cNvPr>
          <p:cNvSpPr txBox="1"/>
          <p:nvPr/>
        </p:nvSpPr>
        <p:spPr>
          <a:xfrm>
            <a:off x="8786216" y="2400762"/>
            <a:ext cx="1963271" cy="369332"/>
          </a:xfrm>
          <a:prstGeom prst="rect">
            <a:avLst/>
          </a:prstGeom>
          <a:noFill/>
        </p:spPr>
        <p:txBody>
          <a:bodyPr wrap="square" rtlCol="0">
            <a:spAutoFit/>
          </a:bodyPr>
          <a:lstStyle/>
          <a:p>
            <a:r>
              <a:rPr lang="en-US" dirty="0"/>
              <a:t>Basins (voids)</a:t>
            </a:r>
            <a:endParaRPr lang="et-EE" dirty="0"/>
          </a:p>
        </p:txBody>
      </p:sp>
      <p:cxnSp>
        <p:nvCxnSpPr>
          <p:cNvPr id="9" name="Straight Arrow Connector 8">
            <a:extLst>
              <a:ext uri="{FF2B5EF4-FFF2-40B4-BE49-F238E27FC236}">
                <a16:creationId xmlns:a16="http://schemas.microsoft.com/office/drawing/2014/main" id="{83C5CE17-72E7-4B74-970A-B9A0DF1BCC89}"/>
              </a:ext>
            </a:extLst>
          </p:cNvPr>
          <p:cNvCxnSpPr/>
          <p:nvPr/>
        </p:nvCxnSpPr>
        <p:spPr>
          <a:xfrm flipH="1">
            <a:off x="10856259" y="4395828"/>
            <a:ext cx="89647" cy="15925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4DC542C-7831-4438-B78F-3CDD0525C259}"/>
              </a:ext>
            </a:extLst>
          </p:cNvPr>
          <p:cNvSpPr txBox="1"/>
          <p:nvPr/>
        </p:nvSpPr>
        <p:spPr>
          <a:xfrm>
            <a:off x="10535043" y="5943601"/>
            <a:ext cx="1443318" cy="646331"/>
          </a:xfrm>
          <a:prstGeom prst="rect">
            <a:avLst/>
          </a:prstGeom>
          <a:noFill/>
        </p:spPr>
        <p:txBody>
          <a:bodyPr wrap="square" rtlCol="0">
            <a:spAutoFit/>
          </a:bodyPr>
          <a:lstStyle/>
          <a:p>
            <a:r>
              <a:rPr lang="en-US" dirty="0"/>
              <a:t>Peaks (clusters)</a:t>
            </a:r>
            <a:endParaRPr lang="et-EE" dirty="0"/>
          </a:p>
        </p:txBody>
      </p:sp>
      <p:cxnSp>
        <p:nvCxnSpPr>
          <p:cNvPr id="12" name="Straight Arrow Connector 11">
            <a:extLst>
              <a:ext uri="{FF2B5EF4-FFF2-40B4-BE49-F238E27FC236}">
                <a16:creationId xmlns:a16="http://schemas.microsoft.com/office/drawing/2014/main" id="{77754ACE-1F2B-47D7-90AD-56F150E38CD9}"/>
              </a:ext>
            </a:extLst>
          </p:cNvPr>
          <p:cNvCxnSpPr/>
          <p:nvPr/>
        </p:nvCxnSpPr>
        <p:spPr>
          <a:xfrm flipH="1">
            <a:off x="9493624" y="4258235"/>
            <a:ext cx="995082" cy="1730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D78F734-6FE9-440B-9915-E1182F1F7D43}"/>
              </a:ext>
            </a:extLst>
          </p:cNvPr>
          <p:cNvSpPr txBox="1"/>
          <p:nvPr/>
        </p:nvSpPr>
        <p:spPr>
          <a:xfrm>
            <a:off x="8892212" y="5943601"/>
            <a:ext cx="1443318" cy="646331"/>
          </a:xfrm>
          <a:prstGeom prst="rect">
            <a:avLst/>
          </a:prstGeom>
          <a:noFill/>
        </p:spPr>
        <p:txBody>
          <a:bodyPr wrap="square" rtlCol="0">
            <a:spAutoFit/>
          </a:bodyPr>
          <a:lstStyle/>
          <a:p>
            <a:r>
              <a:rPr lang="en-US" dirty="0"/>
              <a:t>Ridges (filaments)</a:t>
            </a:r>
            <a:endParaRPr lang="et-EE" dirty="0"/>
          </a:p>
        </p:txBody>
      </p:sp>
    </p:spTree>
    <p:extLst>
      <p:ext uri="{BB962C8B-B14F-4D97-AF65-F5344CB8AC3E}">
        <p14:creationId xmlns:p14="http://schemas.microsoft.com/office/powerpoint/2010/main" val="1943114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4020E-6559-40B6-9D80-806E5D6F2680}"/>
              </a:ext>
            </a:extLst>
          </p:cNvPr>
          <p:cNvSpPr>
            <a:spLocks noGrp="1"/>
          </p:cNvSpPr>
          <p:nvPr>
            <p:ph type="title"/>
          </p:nvPr>
        </p:nvSpPr>
        <p:spPr>
          <a:xfrm>
            <a:off x="404272" y="110311"/>
            <a:ext cx="11240019" cy="1013800"/>
          </a:xfrm>
        </p:spPr>
        <p:txBody>
          <a:bodyPr/>
          <a:lstStyle/>
          <a:p>
            <a:r>
              <a:rPr lang="en-US" dirty="0"/>
              <a:t>Results – Void populations in J-PAS Mocks</a:t>
            </a:r>
            <a:endParaRPr lang="et-EE" dirty="0"/>
          </a:p>
        </p:txBody>
      </p:sp>
      <p:sp>
        <p:nvSpPr>
          <p:cNvPr id="3" name="Content Placeholder 2">
            <a:extLst>
              <a:ext uri="{FF2B5EF4-FFF2-40B4-BE49-F238E27FC236}">
                <a16:creationId xmlns:a16="http://schemas.microsoft.com/office/drawing/2014/main" id="{94318CD2-B822-4299-A9C9-1934A4C2A938}"/>
              </a:ext>
            </a:extLst>
          </p:cNvPr>
          <p:cNvSpPr>
            <a:spLocks noGrp="1"/>
          </p:cNvSpPr>
          <p:nvPr>
            <p:ph idx="1"/>
          </p:nvPr>
        </p:nvSpPr>
        <p:spPr>
          <a:xfrm>
            <a:off x="240641" y="1124816"/>
            <a:ext cx="3379742" cy="5197607"/>
          </a:xfrm>
        </p:spPr>
        <p:txBody>
          <a:bodyPr>
            <a:noAutofit/>
          </a:bodyPr>
          <a:lstStyle/>
          <a:p>
            <a:pPr marL="590400" indent="-457200"/>
            <a:r>
              <a:rPr lang="en-US" sz="2000" b="1" dirty="0"/>
              <a:t>Goal:</a:t>
            </a:r>
          </a:p>
          <a:p>
            <a:pPr marL="914400" lvl="1" indent="-457200">
              <a:buFont typeface="Wingdings" panose="05000000000000000000" pitchFamily="2" charset="2"/>
              <a:buChar char="Ø"/>
            </a:pPr>
            <a:r>
              <a:rPr lang="en-US" sz="2000" b="1" dirty="0"/>
              <a:t>Identify dynamically relevant, robust voids in J-PAS mock</a:t>
            </a:r>
          </a:p>
          <a:p>
            <a:r>
              <a:rPr lang="en-US" sz="2000" b="1" dirty="0"/>
              <a:t>Watershed voids: </a:t>
            </a:r>
            <a:r>
              <a:rPr lang="en-US" sz="2000" dirty="0"/>
              <a:t>variety of shape and sizes.</a:t>
            </a:r>
            <a:endParaRPr lang="en-US" sz="2000" b="1" dirty="0"/>
          </a:p>
          <a:p>
            <a:r>
              <a:rPr lang="en-US" sz="2000" b="1" dirty="0"/>
              <a:t>Void maps</a:t>
            </a:r>
            <a:r>
              <a:rPr lang="en-US" sz="2000" dirty="0"/>
              <a:t> visually </a:t>
            </a:r>
            <a:r>
              <a:rPr lang="en-US" sz="2000" b="1" dirty="0"/>
              <a:t>similar.</a:t>
            </a:r>
          </a:p>
          <a:p>
            <a:r>
              <a:rPr lang="en-US" sz="2000" b="1" dirty="0"/>
              <a:t>Large voids </a:t>
            </a:r>
            <a:r>
              <a:rPr lang="en-US" sz="2000" dirty="0"/>
              <a:t>due to smoothed out small-scale structures in quasi-potential field</a:t>
            </a:r>
            <a:r>
              <a:rPr lang="en-US" sz="2000" b="1" dirty="0"/>
              <a:t>.</a:t>
            </a:r>
          </a:p>
          <a:p>
            <a:r>
              <a:rPr lang="en-US" sz="2000" b="1" dirty="0"/>
              <a:t>Void substructure </a:t>
            </a:r>
            <a:r>
              <a:rPr lang="en-US" sz="2000" dirty="0"/>
              <a:t>present</a:t>
            </a:r>
            <a:r>
              <a:rPr lang="en-US" sz="2000" b="1" dirty="0"/>
              <a:t> </a:t>
            </a:r>
            <a:r>
              <a:rPr lang="en-US" sz="2000" dirty="0"/>
              <a:t>within the density field.</a:t>
            </a:r>
          </a:p>
          <a:p>
            <a:r>
              <a:rPr lang="et-EE" sz="2000" b="1" dirty="0"/>
              <a:t>FBI </a:t>
            </a:r>
            <a:r>
              <a:rPr lang="et-EE" sz="2000" b="1" dirty="0" err="1"/>
              <a:t>sample</a:t>
            </a:r>
            <a:r>
              <a:rPr lang="et-EE" sz="2000" b="1" dirty="0"/>
              <a:t>:</a:t>
            </a:r>
            <a:r>
              <a:rPr lang="et-EE" sz="2000" dirty="0"/>
              <a:t> 1074 </a:t>
            </a:r>
            <a:r>
              <a:rPr lang="et-EE" sz="2000" dirty="0" err="1"/>
              <a:t>voids</a:t>
            </a:r>
            <a:r>
              <a:rPr lang="et-EE" sz="2000" dirty="0"/>
              <a:t>  </a:t>
            </a:r>
            <a:r>
              <a:rPr lang="et-EE" sz="2000" b="1" dirty="0"/>
              <a:t>JP </a:t>
            </a:r>
            <a:r>
              <a:rPr lang="et-EE" sz="2000" b="1" dirty="0" err="1"/>
              <a:t>sample</a:t>
            </a:r>
            <a:r>
              <a:rPr lang="et-EE" sz="2000" b="1" dirty="0"/>
              <a:t>:</a:t>
            </a:r>
            <a:r>
              <a:rPr lang="et-EE" sz="2000" dirty="0"/>
              <a:t> 817 </a:t>
            </a:r>
            <a:r>
              <a:rPr lang="et-EE" sz="2000" dirty="0" err="1"/>
              <a:t>voids</a:t>
            </a:r>
            <a:endParaRPr lang="en-US" sz="2000" b="1" dirty="0"/>
          </a:p>
          <a:p>
            <a:endParaRPr lang="et-EE" sz="2000" b="1" dirty="0"/>
          </a:p>
        </p:txBody>
      </p:sp>
      <p:sp>
        <p:nvSpPr>
          <p:cNvPr id="5" name="TextBox 4">
            <a:extLst>
              <a:ext uri="{FF2B5EF4-FFF2-40B4-BE49-F238E27FC236}">
                <a16:creationId xmlns:a16="http://schemas.microsoft.com/office/drawing/2014/main" id="{CA6696CE-B0E7-406B-A7C3-CA5BEE7F421F}"/>
              </a:ext>
            </a:extLst>
          </p:cNvPr>
          <p:cNvSpPr txBox="1"/>
          <p:nvPr/>
        </p:nvSpPr>
        <p:spPr>
          <a:xfrm>
            <a:off x="4242519" y="975319"/>
            <a:ext cx="523220" cy="1398147"/>
          </a:xfrm>
          <a:prstGeom prst="rect">
            <a:avLst/>
          </a:prstGeom>
          <a:noFill/>
        </p:spPr>
        <p:txBody>
          <a:bodyPr vert="vert270" wrap="square" rtlCol="0">
            <a:spAutoFit/>
          </a:bodyPr>
          <a:lstStyle/>
          <a:p>
            <a:r>
              <a:rPr lang="en-US" sz="2200" dirty="0">
                <a:solidFill>
                  <a:srgbClr val="00B0F0"/>
                </a:solidFill>
              </a:rPr>
              <a:t>FBI</a:t>
            </a:r>
            <a:endParaRPr lang="et-EE" sz="2200" dirty="0">
              <a:solidFill>
                <a:srgbClr val="00B0F0"/>
              </a:solidFill>
            </a:endParaRPr>
          </a:p>
        </p:txBody>
      </p:sp>
      <p:sp>
        <p:nvSpPr>
          <p:cNvPr id="7" name="TextBox 6">
            <a:extLst>
              <a:ext uri="{FF2B5EF4-FFF2-40B4-BE49-F238E27FC236}">
                <a16:creationId xmlns:a16="http://schemas.microsoft.com/office/drawing/2014/main" id="{63142761-2AE3-4139-91B0-E079E70FF3AF}"/>
              </a:ext>
            </a:extLst>
          </p:cNvPr>
          <p:cNvSpPr txBox="1"/>
          <p:nvPr/>
        </p:nvSpPr>
        <p:spPr>
          <a:xfrm>
            <a:off x="4242519" y="3165501"/>
            <a:ext cx="523220" cy="1398147"/>
          </a:xfrm>
          <a:prstGeom prst="rect">
            <a:avLst/>
          </a:prstGeom>
          <a:noFill/>
        </p:spPr>
        <p:txBody>
          <a:bodyPr vert="vert270" wrap="square" rtlCol="0">
            <a:spAutoFit/>
          </a:bodyPr>
          <a:lstStyle/>
          <a:p>
            <a:r>
              <a:rPr lang="en-US" sz="2200" dirty="0">
                <a:solidFill>
                  <a:srgbClr val="FF0000"/>
                </a:solidFill>
              </a:rPr>
              <a:t>JP</a:t>
            </a:r>
            <a:endParaRPr lang="et-EE" sz="2200" dirty="0">
              <a:solidFill>
                <a:srgbClr val="FF0000"/>
              </a:solidFill>
            </a:endParaRPr>
          </a:p>
        </p:txBody>
      </p:sp>
      <p:pic>
        <p:nvPicPr>
          <p:cNvPr id="10" name="Picture 9">
            <a:extLst>
              <a:ext uri="{FF2B5EF4-FFF2-40B4-BE49-F238E27FC236}">
                <a16:creationId xmlns:a16="http://schemas.microsoft.com/office/drawing/2014/main" id="{4C306763-7A44-46D9-9290-41E31A183AE2}"/>
              </a:ext>
            </a:extLst>
          </p:cNvPr>
          <p:cNvPicPr>
            <a:picLocks noChangeAspect="1"/>
          </p:cNvPicPr>
          <p:nvPr/>
        </p:nvPicPr>
        <p:blipFill>
          <a:blip r:embed="rId3"/>
          <a:stretch>
            <a:fillRect/>
          </a:stretch>
        </p:blipFill>
        <p:spPr>
          <a:xfrm>
            <a:off x="4136303" y="1021265"/>
            <a:ext cx="7757370" cy="5836735"/>
          </a:xfrm>
          <a:prstGeom prst="rect">
            <a:avLst/>
          </a:prstGeom>
        </p:spPr>
      </p:pic>
      <p:sp>
        <p:nvSpPr>
          <p:cNvPr id="11" name="TextBox 10">
            <a:extLst>
              <a:ext uri="{FF2B5EF4-FFF2-40B4-BE49-F238E27FC236}">
                <a16:creationId xmlns:a16="http://schemas.microsoft.com/office/drawing/2014/main" id="{295BE45E-EA25-48BC-8625-4C964E7798E2}"/>
              </a:ext>
            </a:extLst>
          </p:cNvPr>
          <p:cNvSpPr txBox="1"/>
          <p:nvPr/>
        </p:nvSpPr>
        <p:spPr>
          <a:xfrm>
            <a:off x="5189037" y="882766"/>
            <a:ext cx="1954813" cy="323165"/>
          </a:xfrm>
          <a:prstGeom prst="rect">
            <a:avLst/>
          </a:prstGeom>
          <a:noFill/>
        </p:spPr>
        <p:txBody>
          <a:bodyPr wrap="square" rtlCol="0">
            <a:spAutoFit/>
          </a:bodyPr>
          <a:lstStyle/>
          <a:p>
            <a:r>
              <a:rPr lang="en-US" sz="1500" dirty="0"/>
              <a:t>Galaxy distribution</a:t>
            </a:r>
            <a:endParaRPr lang="et-EE" sz="1500" dirty="0"/>
          </a:p>
        </p:txBody>
      </p:sp>
      <p:sp>
        <p:nvSpPr>
          <p:cNvPr id="12" name="TextBox 11">
            <a:extLst>
              <a:ext uri="{FF2B5EF4-FFF2-40B4-BE49-F238E27FC236}">
                <a16:creationId xmlns:a16="http://schemas.microsoft.com/office/drawing/2014/main" id="{F1F9BCD4-317B-4103-A98B-57CD4E7C22E3}"/>
              </a:ext>
            </a:extLst>
          </p:cNvPr>
          <p:cNvSpPr txBox="1"/>
          <p:nvPr/>
        </p:nvSpPr>
        <p:spPr>
          <a:xfrm>
            <a:off x="7722416" y="859682"/>
            <a:ext cx="1365463" cy="369332"/>
          </a:xfrm>
          <a:prstGeom prst="rect">
            <a:avLst/>
          </a:prstGeom>
          <a:noFill/>
        </p:spPr>
        <p:txBody>
          <a:bodyPr wrap="square" rtlCol="0">
            <a:spAutoFit/>
          </a:bodyPr>
          <a:lstStyle/>
          <a:p>
            <a:r>
              <a:rPr lang="en-US" sz="1500" dirty="0"/>
              <a:t>Density</a:t>
            </a:r>
            <a:r>
              <a:rPr lang="en-US" dirty="0"/>
              <a:t> field</a:t>
            </a:r>
            <a:endParaRPr lang="et-EE" dirty="0"/>
          </a:p>
        </p:txBody>
      </p:sp>
      <p:sp>
        <p:nvSpPr>
          <p:cNvPr id="13" name="TextBox 12">
            <a:extLst>
              <a:ext uri="{FF2B5EF4-FFF2-40B4-BE49-F238E27FC236}">
                <a16:creationId xmlns:a16="http://schemas.microsoft.com/office/drawing/2014/main" id="{F30894C2-7E34-4119-BE28-A001728547AF}"/>
              </a:ext>
            </a:extLst>
          </p:cNvPr>
          <p:cNvSpPr txBox="1"/>
          <p:nvPr/>
        </p:nvSpPr>
        <p:spPr>
          <a:xfrm>
            <a:off x="9979324" y="905849"/>
            <a:ext cx="2020565" cy="323165"/>
          </a:xfrm>
          <a:prstGeom prst="rect">
            <a:avLst/>
          </a:prstGeom>
          <a:noFill/>
        </p:spPr>
        <p:txBody>
          <a:bodyPr wrap="square" rtlCol="0">
            <a:spAutoFit/>
          </a:bodyPr>
          <a:lstStyle/>
          <a:p>
            <a:r>
              <a:rPr lang="en-US" sz="1500" dirty="0"/>
              <a:t>Quasi-potential</a:t>
            </a:r>
            <a:endParaRPr lang="et-EE" sz="1500" dirty="0"/>
          </a:p>
        </p:txBody>
      </p:sp>
      <p:sp>
        <p:nvSpPr>
          <p:cNvPr id="15" name="TextBox 14">
            <a:extLst>
              <a:ext uri="{FF2B5EF4-FFF2-40B4-BE49-F238E27FC236}">
                <a16:creationId xmlns:a16="http://schemas.microsoft.com/office/drawing/2014/main" id="{3751F470-C3BB-47C0-8DB6-124B840A4B1E}"/>
              </a:ext>
            </a:extLst>
          </p:cNvPr>
          <p:cNvSpPr txBox="1"/>
          <p:nvPr/>
        </p:nvSpPr>
        <p:spPr>
          <a:xfrm>
            <a:off x="3765139" y="1124111"/>
            <a:ext cx="523220" cy="1398147"/>
          </a:xfrm>
          <a:prstGeom prst="rect">
            <a:avLst/>
          </a:prstGeom>
          <a:noFill/>
        </p:spPr>
        <p:txBody>
          <a:bodyPr vert="vert270" wrap="square" rtlCol="0">
            <a:spAutoFit/>
          </a:bodyPr>
          <a:lstStyle/>
          <a:p>
            <a:r>
              <a:rPr lang="en-US" sz="2200" dirty="0">
                <a:solidFill>
                  <a:srgbClr val="00B0F0"/>
                </a:solidFill>
              </a:rPr>
              <a:t>FBI</a:t>
            </a:r>
            <a:endParaRPr lang="et-EE" sz="2200" dirty="0">
              <a:solidFill>
                <a:srgbClr val="00B0F0"/>
              </a:solidFill>
            </a:endParaRPr>
          </a:p>
        </p:txBody>
      </p:sp>
      <p:sp>
        <p:nvSpPr>
          <p:cNvPr id="16" name="TextBox 15">
            <a:extLst>
              <a:ext uri="{FF2B5EF4-FFF2-40B4-BE49-F238E27FC236}">
                <a16:creationId xmlns:a16="http://schemas.microsoft.com/office/drawing/2014/main" id="{EBEF453B-520E-4A6E-BAEF-A65CB3C85DD8}"/>
              </a:ext>
            </a:extLst>
          </p:cNvPr>
          <p:cNvSpPr txBox="1"/>
          <p:nvPr/>
        </p:nvSpPr>
        <p:spPr>
          <a:xfrm>
            <a:off x="3765139" y="3429000"/>
            <a:ext cx="523220" cy="1398147"/>
          </a:xfrm>
          <a:prstGeom prst="rect">
            <a:avLst/>
          </a:prstGeom>
          <a:noFill/>
        </p:spPr>
        <p:txBody>
          <a:bodyPr vert="vert270" wrap="square" rtlCol="0">
            <a:spAutoFit/>
          </a:bodyPr>
          <a:lstStyle/>
          <a:p>
            <a:r>
              <a:rPr lang="en-US" sz="2200" dirty="0">
                <a:solidFill>
                  <a:srgbClr val="FF0000"/>
                </a:solidFill>
              </a:rPr>
              <a:t>JP</a:t>
            </a:r>
            <a:endParaRPr lang="et-EE" sz="2200" dirty="0">
              <a:solidFill>
                <a:srgbClr val="FF0000"/>
              </a:solidFill>
            </a:endParaRPr>
          </a:p>
        </p:txBody>
      </p:sp>
    </p:spTree>
    <p:extLst>
      <p:ext uri="{BB962C8B-B14F-4D97-AF65-F5344CB8AC3E}">
        <p14:creationId xmlns:p14="http://schemas.microsoft.com/office/powerpoint/2010/main" val="1302293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47959</TotalTime>
  <Words>1541</Words>
  <Application>Microsoft Office PowerPoint</Application>
  <PresentationFormat>Widescreen</PresentationFormat>
  <Paragraphs>174</Paragraphs>
  <Slides>22</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DengXian</vt:lpstr>
      <vt:lpstr>Arial</vt:lpstr>
      <vt:lpstr>Calibri</vt:lpstr>
      <vt:lpstr>Calibri Light</vt:lpstr>
      <vt:lpstr>Cambria Math</vt:lpstr>
      <vt:lpstr>Symbol</vt:lpstr>
      <vt:lpstr>Wingdings</vt:lpstr>
      <vt:lpstr>Office Theme</vt:lpstr>
      <vt:lpstr>J-PAS &amp; FLAMINGO: Cosmic voids and void galaxies in the gravitational landscape of photometric surveys</vt:lpstr>
      <vt:lpstr>Cosmic voids and void galaxies</vt:lpstr>
      <vt:lpstr>Javalambre Physics of the Accelerating Universe Astrophysical Survey (J-PAS)</vt:lpstr>
      <vt:lpstr>Main Goals</vt:lpstr>
      <vt:lpstr>J-PAS mocks with FLAMINGO</vt:lpstr>
      <vt:lpstr>J-PAS mocks with FLAMINGO: Redshift error modelling</vt:lpstr>
      <vt:lpstr>Density and gravitational potential fields</vt:lpstr>
      <vt:lpstr>Watershed Voids</vt:lpstr>
      <vt:lpstr>Results – Void populations in J-PAS Mocks</vt:lpstr>
      <vt:lpstr>Results – Void sizes</vt:lpstr>
      <vt:lpstr>Results – Void shapes</vt:lpstr>
      <vt:lpstr>Results – Boundary density profiles</vt:lpstr>
      <vt:lpstr>Results - Void galaxies in J-PAS mocks</vt:lpstr>
      <vt:lpstr>Results - Void galaxies (stellar mass function)</vt:lpstr>
      <vt:lpstr>Results - Void galaxies (star formation activity and color)</vt:lpstr>
      <vt:lpstr>Conclusions</vt:lpstr>
      <vt:lpstr>BONUS SLIDES!!!!!!!!!!!!!!!!!!!!!!!!!!!</vt:lpstr>
      <vt:lpstr>Example of voids</vt:lpstr>
      <vt:lpstr>results – Void Recovery</vt:lpstr>
      <vt:lpstr>Methods – Redshift Error Modeling and J-PAS mocks creation</vt:lpstr>
      <vt:lpstr>Methods  - Delaunay Tessellation Field Estimator (DTFE)</vt:lpstr>
      <vt:lpstr>Methods  - Delaunay Tessellation Field Estimator (DTFE)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Potential voids</dc:title>
  <dc:creator>Jad-Alexandru Mansour</dc:creator>
  <cp:lastModifiedBy>Jad-Alexandru Mansour</cp:lastModifiedBy>
  <cp:revision>637</cp:revision>
  <dcterms:created xsi:type="dcterms:W3CDTF">2025-05-12T08:59:55Z</dcterms:created>
  <dcterms:modified xsi:type="dcterms:W3CDTF">2026-05-25T08:05:05Z</dcterms:modified>
</cp:coreProperties>
</file>