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_rels/slideMaster3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3.xml" ContentType="application/vnd.openxmlformats-officedocument.presentationml.slideMaster+xml"/>
  <Override PartName="/ppt/_rels/presentation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media/image9.png" ContentType="image/png"/>
  <Override PartName="/ppt/media/image17.png" ContentType="image/png"/>
  <Override PartName="/ppt/media/image5.png" ContentType="image/png"/>
  <Override PartName="/ppt/media/image4.gif" ContentType="image/gif"/>
  <Override PartName="/ppt/media/image3.png" ContentType="image/png"/>
  <Override PartName="/ppt/media/image11.png" ContentType="image/png"/>
  <Override PartName="/ppt/media/image1.jpeg" ContentType="image/jpeg"/>
  <Override PartName="/ppt/media/image6.png" ContentType="image/png"/>
  <Override PartName="/ppt/media/image14.png" ContentType="image/png"/>
  <Override PartName="/ppt/media/image7.png" ContentType="image/png"/>
  <Override PartName="/ppt/media/image15.png" ContentType="image/png"/>
  <Override PartName="/ppt/media/image16.png" ContentType="image/png"/>
  <Override PartName="/ppt/media/image8.png" ContentType="image/png"/>
  <Override PartName="/ppt/media/image2.png" ContentType="image/png"/>
  <Override PartName="/ppt/media/image10.png" ContentType="image/png"/>
  <Override PartName="/ppt/media/image13.jpeg" ContentType="image/jpeg"/>
  <Override PartName="/ppt/media/image12.png" ContentType="image/png"/>
  <Override PartName="/ppt/media/image20.png" ContentType="image/png"/>
  <Override PartName="/ppt/media/image18.png" ContentType="image/png"/>
  <Override PartName="/ppt/media/image21.png" ContentType="image/png"/>
  <Override PartName="/ppt/media/image19.png" ContentType="image/png"/>
  <Override PartName="/ppt/media/image22.png" ContentType="image/png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12.xml.rels" ContentType="application/vnd.openxmlformats-package.relationships+xml"/>
  <Override PartName="/ppt/slides/_rels/slide8.xml.rels" ContentType="application/vnd.openxmlformats-package.relationships+xml"/>
  <Override PartName="/ppt/slides/_rels/slide11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6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0080625" cy="75596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Blue_Cur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0" y="5806440"/>
            <a:ext cx="10079280" cy="1753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504000" y="4824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 idx="1"/>
          </p:nvPr>
        </p:nvSpPr>
        <p:spPr>
          <a:xfrm>
            <a:off x="3447360" y="6887160"/>
            <a:ext cx="319464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 idx="2"/>
          </p:nvPr>
        </p:nvSpPr>
        <p:spPr>
          <a:xfrm>
            <a:off x="7227360" y="6887160"/>
            <a:ext cx="234792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322DB6C-5904-45FA-B402-3C28E9933551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dt" idx="3"/>
          </p:nvPr>
        </p:nvSpPr>
        <p:spPr>
          <a:xfrm>
            <a:off x="504000" y="6887160"/>
            <a:ext cx="234792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" descr=""/>
          <p:cNvPicPr/>
          <p:nvPr/>
        </p:nvPicPr>
        <p:blipFill>
          <a:blip r:embed="rId2"/>
          <a:stretch/>
        </p:blipFill>
        <p:spPr>
          <a:xfrm>
            <a:off x="0" y="5806440"/>
            <a:ext cx="10079280" cy="1753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4824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ftr" idx="4"/>
          </p:nvPr>
        </p:nvSpPr>
        <p:spPr>
          <a:xfrm>
            <a:off x="3447360" y="6887160"/>
            <a:ext cx="319464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sldNum" idx="5"/>
          </p:nvPr>
        </p:nvSpPr>
        <p:spPr>
          <a:xfrm>
            <a:off x="7227360" y="6887160"/>
            <a:ext cx="234792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5AE8210-A57D-463C-85CB-DBEC73481404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dt" idx="6"/>
          </p:nvPr>
        </p:nvSpPr>
        <p:spPr>
          <a:xfrm>
            <a:off x="504000" y="6887160"/>
            <a:ext cx="234792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Blue_Curv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7080"/>
            <a:ext cx="90712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44C54FC-9800-45D4-A7B8-3D15AC355B3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"/>
          <p:cNvSpPr/>
          <p:nvPr/>
        </p:nvSpPr>
        <p:spPr>
          <a:xfrm>
            <a:off x="0" y="0"/>
            <a:ext cx="10076400" cy="94140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0000"/>
              </a:gs>
            </a:gsLst>
            <a:lin ang="5400000"/>
          </a:gra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en-US" sz="2400" strike="noStrike" u="none">
              <a:solidFill>
                <a:srgbClr val="ffffff"/>
              </a:solidFill>
              <a:effectLst/>
              <a:uFillTx/>
              <a:latin typeface="Times New Roman"/>
              <a:ea typeface="DejaVu Sans"/>
            </a:endParaRPr>
          </a:p>
        </p:txBody>
      </p:sp>
      <p:sp>
        <p:nvSpPr>
          <p:cNvPr id="13" name=""/>
          <p:cNvSpPr/>
          <p:nvPr/>
        </p:nvSpPr>
        <p:spPr>
          <a:xfrm>
            <a:off x="0" y="6620400"/>
            <a:ext cx="10076400" cy="94140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0000"/>
              </a:gs>
            </a:gsLst>
            <a:lin ang="5400000"/>
          </a:gra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>
              <a:lnSpc>
                <a:spcPct val="100000"/>
              </a:lnSpc>
            </a:pPr>
            <a:endParaRPr b="0" lang="en-US" sz="2400" strike="noStrike" u="none">
              <a:solidFill>
                <a:srgbClr val="ffffff"/>
              </a:solidFill>
              <a:effectLst/>
              <a:uFillTx/>
              <a:latin typeface="Times New Roman"/>
              <a:ea typeface="DejaVu Sans"/>
            </a:endParaRPr>
          </a:p>
        </p:txBody>
      </p:sp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4824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ftr" idx="7"/>
          </p:nvPr>
        </p:nvSpPr>
        <p:spPr>
          <a:xfrm>
            <a:off x="3447360" y="6887160"/>
            <a:ext cx="319464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sldNum" idx="8"/>
          </p:nvPr>
        </p:nvSpPr>
        <p:spPr>
          <a:xfrm>
            <a:off x="7227360" y="6887160"/>
            <a:ext cx="234792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268F09B-B10F-43AC-B666-28B9FF50C17C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5"/>
          <p:cNvSpPr>
            <a:spLocks noGrp="1"/>
          </p:cNvSpPr>
          <p:nvPr>
            <p:ph type="dt" idx="9"/>
          </p:nvPr>
        </p:nvSpPr>
        <p:spPr>
          <a:xfrm>
            <a:off x="504000" y="6887160"/>
            <a:ext cx="234792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12.png"/><Relationship Id="rId3" Type="http://schemas.openxmlformats.org/officeDocument/2006/relationships/image" Target="../media/image13.jpeg"/><Relationship Id="rId4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19.png"/><Relationship Id="rId3" Type="http://schemas.openxmlformats.org/officeDocument/2006/relationships/image" Target="../media/image18.png"/><Relationship Id="rId4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gif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gif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"/>
          <p:cNvSpPr/>
          <p:nvPr/>
        </p:nvSpPr>
        <p:spPr>
          <a:xfrm>
            <a:off x="0" y="0"/>
            <a:ext cx="10149480" cy="7559640"/>
          </a:xfrm>
          <a:prstGeom prst="rect">
            <a:avLst/>
          </a:prstGeom>
          <a:solidFill>
            <a:srgbClr val="000000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0" y="2302200"/>
            <a:ext cx="10079640" cy="206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algn="l" pos="0"/>
              </a:tabLst>
            </a:pPr>
            <a:r>
              <a:rPr b="0" i="1" lang="en-US" sz="3200" strike="noStrike" u="none">
                <a:solidFill>
                  <a:srgbClr val="ffff00"/>
                </a:solidFill>
                <a:effectLst/>
                <a:uFillTx/>
                <a:latin typeface="ArialMT"/>
                <a:ea typeface="ArialMT"/>
              </a:rPr>
              <a:t>From image position to </a:t>
            </a:r>
            <a:r>
              <a:rPr b="0" i="1" lang="en-US" sz="3200" strike="noStrike" u="none">
                <a:solidFill>
                  <a:srgbClr val="ffff00"/>
                </a:solidFill>
                <a:effectLst/>
                <a:uFillTx/>
                <a:latin typeface="ArialMT"/>
                <a:ea typeface="ArialMT"/>
              </a:rPr>
              <a:t>extended image </a:t>
            </a:r>
            <a:r>
              <a:rPr b="0" i="1" lang="en-US" sz="3200" strike="noStrike" u="none">
                <a:solidFill>
                  <a:srgbClr val="ffff00"/>
                </a:solidFill>
                <a:effectLst/>
                <a:uFillTx/>
                <a:latin typeface="ArialMT"/>
                <a:ea typeface="ArialMT"/>
              </a:rPr>
              <a:t>modeling: Next </a:t>
            </a:r>
            <a:r>
              <a:rPr b="0" i="1" lang="en-US" sz="3200" strike="noStrike" u="none">
                <a:solidFill>
                  <a:srgbClr val="ffff00"/>
                </a:solidFill>
                <a:effectLst/>
                <a:uFillTx/>
                <a:latin typeface="ArialMT"/>
                <a:ea typeface="ArialMT"/>
              </a:rPr>
              <a:t>generation strong lens </a:t>
            </a:r>
            <a:r>
              <a:rPr b="0" i="1" lang="en-US" sz="3200" strike="noStrike" u="none">
                <a:solidFill>
                  <a:srgbClr val="ffff00"/>
                </a:solidFill>
                <a:effectLst/>
                <a:uFillTx/>
                <a:latin typeface="ArialMT"/>
                <a:ea typeface="ArialMT"/>
              </a:rPr>
              <a:t>mass models of galaxy </a:t>
            </a:r>
            <a:r>
              <a:rPr b="0" i="1" lang="en-US" sz="3200" strike="noStrike" u="none">
                <a:solidFill>
                  <a:srgbClr val="ffff00"/>
                </a:solidFill>
                <a:effectLst/>
                <a:uFillTx/>
                <a:latin typeface="ArialMT"/>
                <a:ea typeface="ArialMT"/>
              </a:rPr>
              <a:t>clusters</a:t>
            </a:r>
            <a:br>
              <a:rPr sz="3200"/>
            </a:b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"/>
          <p:cNvSpPr/>
          <p:nvPr/>
        </p:nvSpPr>
        <p:spPr>
          <a:xfrm>
            <a:off x="2926080" y="7040880"/>
            <a:ext cx="466596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NBA days -- Turku, Finland – May. 26, 2026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" name=""/>
          <p:cNvSpPr/>
          <p:nvPr/>
        </p:nvSpPr>
        <p:spPr>
          <a:xfrm>
            <a:off x="3978360" y="3934800"/>
            <a:ext cx="2422080" cy="65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i="1" lang="en-US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Stefan Schuldt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"/>
          <p:cNvSpPr/>
          <p:nvPr/>
        </p:nvSpPr>
        <p:spPr>
          <a:xfrm>
            <a:off x="10889640" y="3329640"/>
            <a:ext cx="1819800" cy="85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Headline: 32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Normal text: 22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Image notes: 18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" name=""/>
          <p:cNvSpPr/>
          <p:nvPr/>
        </p:nvSpPr>
        <p:spPr>
          <a:xfrm>
            <a:off x="3200400" y="4228560"/>
            <a:ext cx="3565800" cy="85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FINCA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University of Helsinki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INAF Milano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"/>
          <p:cNvSpPr/>
          <p:nvPr/>
        </p:nvSpPr>
        <p:spPr>
          <a:xfrm>
            <a:off x="916200" y="5303520"/>
            <a:ext cx="8970840" cy="73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en-US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Main Collaborators (alphabetically):</a:t>
            </a:r>
            <a:r>
              <a:rPr b="0" lang="en-US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 Ana Acebron,  Pietro Bergamini, 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Gabriel. B. Caminha, Claudio Grillo, Amata Mercurio, Sherry Suyu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8" name="" descr=""/>
          <p:cNvPicPr/>
          <p:nvPr/>
        </p:nvPicPr>
        <p:blipFill>
          <a:blip r:embed="rId1"/>
          <a:stretch/>
        </p:blipFill>
        <p:spPr>
          <a:xfrm>
            <a:off x="8229600" y="124920"/>
            <a:ext cx="1645560" cy="1770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" name="" descr=""/>
          <p:cNvPicPr/>
          <p:nvPr/>
        </p:nvPicPr>
        <p:blipFill>
          <a:blip r:embed="rId2"/>
          <a:stretch/>
        </p:blipFill>
        <p:spPr>
          <a:xfrm>
            <a:off x="91440" y="223920"/>
            <a:ext cx="6330240" cy="15818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" descr=""/>
          <p:cNvPicPr/>
          <p:nvPr/>
        </p:nvPicPr>
        <p:blipFill>
          <a:blip r:embed="rId1"/>
          <a:stretch/>
        </p:blipFill>
        <p:spPr>
          <a:xfrm>
            <a:off x="720" y="720"/>
            <a:ext cx="10078920" cy="7559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" name="" descr=""/>
          <p:cNvPicPr/>
          <p:nvPr/>
        </p:nvPicPr>
        <p:blipFill>
          <a:blip r:embed="rId2"/>
          <a:srcRect l="12503" t="11949" r="10581" b="11089"/>
          <a:stretch/>
        </p:blipFill>
        <p:spPr>
          <a:xfrm>
            <a:off x="720" y="0"/>
            <a:ext cx="10079280" cy="7559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49000" y="124200"/>
            <a:ext cx="8320680" cy="70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Extended image model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"/>
          <p:cNvSpPr/>
          <p:nvPr/>
        </p:nvSpPr>
        <p:spPr>
          <a:xfrm>
            <a:off x="8495280" y="7174440"/>
            <a:ext cx="359280" cy="26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e0e0e0"/>
                </a:solidFill>
                <a:effectLst/>
                <a:uFillTx/>
                <a:latin typeface="Arial"/>
                <a:ea typeface="DejaVu Sans"/>
              </a:rPr>
              <a:t>[Schuldt et al. 2026]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6" name="" descr=""/>
          <p:cNvPicPr/>
          <p:nvPr/>
        </p:nvPicPr>
        <p:blipFill>
          <a:blip r:embed="rId3"/>
          <a:srcRect l="0" t="0" r="0" b="44139"/>
          <a:stretch/>
        </p:blipFill>
        <p:spPr>
          <a:xfrm>
            <a:off x="187200" y="1949400"/>
            <a:ext cx="9871200" cy="3308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709F1F1-3E89-4879-9F26-9827E312860C}" type="slidenum">
              <a:t>10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" descr=""/>
          <p:cNvPicPr/>
          <p:nvPr/>
        </p:nvPicPr>
        <p:blipFill>
          <a:blip r:embed="rId1"/>
          <a:stretch/>
        </p:blipFill>
        <p:spPr>
          <a:xfrm>
            <a:off x="720" y="720"/>
            <a:ext cx="10078920" cy="7559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49000" y="124200"/>
            <a:ext cx="8320680" cy="70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Statistical improvement 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"/>
          <p:cNvSpPr/>
          <p:nvPr/>
        </p:nvSpPr>
        <p:spPr>
          <a:xfrm>
            <a:off x="8495280" y="7174440"/>
            <a:ext cx="359280" cy="26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e0e0e0"/>
                </a:solidFill>
                <a:effectLst/>
                <a:uFillTx/>
                <a:latin typeface="Arial"/>
                <a:ea typeface="DejaVu Sans"/>
              </a:rPr>
              <a:t>[Schuldt et al. 2026]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0" name="" descr=""/>
          <p:cNvPicPr/>
          <p:nvPr/>
        </p:nvPicPr>
        <p:blipFill>
          <a:blip r:embed="rId2"/>
          <a:stretch/>
        </p:blipFill>
        <p:spPr>
          <a:xfrm>
            <a:off x="3448800" y="1016280"/>
            <a:ext cx="3176280" cy="6291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1" name="" descr=""/>
          <p:cNvPicPr/>
          <p:nvPr/>
        </p:nvPicPr>
        <p:blipFill>
          <a:blip r:embed="rId3"/>
          <a:stretch/>
        </p:blipFill>
        <p:spPr>
          <a:xfrm>
            <a:off x="321480" y="1028520"/>
            <a:ext cx="3139200" cy="6279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2" name=""/>
          <p:cNvSpPr/>
          <p:nvPr/>
        </p:nvSpPr>
        <p:spPr>
          <a:xfrm>
            <a:off x="6420240" y="5029200"/>
            <a:ext cx="3659400" cy="85248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→ Impact on high-z studies too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→ impact on cosmological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     parameter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D307AC1-7BB4-45BA-A2E5-11D821198BC4}" type="slidenum">
              <a:t>11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720" y="720"/>
            <a:ext cx="10078920" cy="7559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49000" y="124200"/>
            <a:ext cx="8320680" cy="70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On galaxy-scale 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5" name="" descr=""/>
          <p:cNvPicPr/>
          <p:nvPr/>
        </p:nvPicPr>
        <p:blipFill>
          <a:blip r:embed="rId2"/>
          <a:stretch/>
        </p:blipFill>
        <p:spPr>
          <a:xfrm>
            <a:off x="182880" y="1335600"/>
            <a:ext cx="3200040" cy="3218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6" name=""/>
          <p:cNvSpPr/>
          <p:nvPr/>
        </p:nvSpPr>
        <p:spPr>
          <a:xfrm>
            <a:off x="36720" y="4646880"/>
            <a:ext cx="3476520" cy="73116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iPTF16geu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(Goobar et al. 2017, Science)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87" name=""/>
          <p:cNvSpPr/>
          <p:nvPr/>
        </p:nvSpPr>
        <p:spPr>
          <a:xfrm>
            <a:off x="3630240" y="4633560"/>
            <a:ext cx="2313000" cy="85248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SN Zwicky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(Goobar et al. 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2022, Nature)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88" name="" descr=""/>
          <p:cNvPicPr/>
          <p:nvPr/>
        </p:nvPicPr>
        <p:blipFill>
          <a:blip r:embed="rId3"/>
          <a:stretch/>
        </p:blipFill>
        <p:spPr>
          <a:xfrm>
            <a:off x="3719160" y="1424160"/>
            <a:ext cx="2102400" cy="3102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9" name="" descr=""/>
          <p:cNvPicPr/>
          <p:nvPr/>
        </p:nvPicPr>
        <p:blipFill>
          <a:blip r:embed="rId4"/>
          <a:stretch/>
        </p:blipFill>
        <p:spPr>
          <a:xfrm>
            <a:off x="6309360" y="1463040"/>
            <a:ext cx="3017160" cy="3017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0" name=""/>
          <p:cNvSpPr/>
          <p:nvPr/>
        </p:nvSpPr>
        <p:spPr>
          <a:xfrm>
            <a:off x="6217920" y="4569120"/>
            <a:ext cx="3659400" cy="109692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SN Winny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(Taubenberger et al. 2025, 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Johansson et al. 2026, 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Ecker et al. 2026)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>
            <a:off x="1783440" y="6081120"/>
            <a:ext cx="5760360" cy="54828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en-US" sz="2000" strike="noStrike" u="none">
                <a:solidFill>
                  <a:srgbClr val="ffff00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All are spectroscopically confirmed with the NOT!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000" strike="noStrike" u="none">
                <a:solidFill>
                  <a:srgbClr val="ffff00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→ 3 of 4; with the 4</a:t>
            </a:r>
            <a:r>
              <a:rPr b="0" lang="en-US" sz="2000" strike="noStrike" u="none" baseline="33000">
                <a:solidFill>
                  <a:srgbClr val="ffff00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th</a:t>
            </a:r>
            <a:r>
              <a:rPr b="0" lang="en-US" sz="2000" strike="noStrike" u="none">
                <a:solidFill>
                  <a:srgbClr val="ffff00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 system (2025mkn, Lemon et al. 2026) imaged by NOT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0D7625C3-5EBE-4F37-9C3D-574BBA5ADF1A}" type="slidenum">
              <a:t>12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1"/>
          <a:stretch/>
        </p:blipFill>
        <p:spPr>
          <a:xfrm>
            <a:off x="720" y="720"/>
            <a:ext cx="10078920" cy="7559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49000" y="124200"/>
            <a:ext cx="8320680" cy="70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With lensed quasars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180720" y="972720"/>
            <a:ext cx="6951240" cy="155412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Lensed SNe very rare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→quasars have also an intrinsic variability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→ also usable for time delay cosmography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→ historically the systems that have been used, 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see COSMOGRAIL, H0LICOW, TDCOSMO collaborations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95" name="" descr=""/>
          <p:cNvPicPr/>
          <p:nvPr/>
        </p:nvPicPr>
        <p:blipFill>
          <a:blip r:embed="rId2"/>
          <a:stretch/>
        </p:blipFill>
        <p:spPr>
          <a:xfrm>
            <a:off x="496800" y="2651760"/>
            <a:ext cx="6818040" cy="3108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6" name=""/>
          <p:cNvSpPr/>
          <p:nvPr/>
        </p:nvSpPr>
        <p:spPr>
          <a:xfrm>
            <a:off x="6400800" y="5303520"/>
            <a:ext cx="3659400" cy="36540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ZigZag lens (Dux et al. 2025)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97" name="" descr=""/>
          <p:cNvPicPr/>
          <p:nvPr/>
        </p:nvPicPr>
        <p:blipFill>
          <a:blip r:embed="rId3"/>
          <a:stretch/>
        </p:blipFill>
        <p:spPr>
          <a:xfrm>
            <a:off x="6675120" y="1166400"/>
            <a:ext cx="2580120" cy="570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82DE43FF-CA36-40A4-8D64-B97FF9CBEAA1}" type="slidenum">
              <a:t>13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" descr=""/>
          <p:cNvPicPr/>
          <p:nvPr/>
        </p:nvPicPr>
        <p:blipFill>
          <a:blip r:embed="rId1"/>
          <a:stretch/>
        </p:blipFill>
        <p:spPr>
          <a:xfrm>
            <a:off x="720" y="720"/>
            <a:ext cx="10078920" cy="7559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49000" y="124200"/>
            <a:ext cx="8320680" cy="70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With lensed quasars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180720" y="972720"/>
            <a:ext cx="6951240" cy="155412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Lensed SNe very rare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→quasars have also an intrinsic variability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→ also usable for time delay cosmography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→ historically the systems that have been used, 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see COSMOGRAIL, H0LICOW, TDCOSMO collaborations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101" name="" descr=""/>
          <p:cNvPicPr/>
          <p:nvPr/>
        </p:nvPicPr>
        <p:blipFill>
          <a:blip r:embed="rId2"/>
          <a:srcRect l="0" t="0" r="0" b="50079"/>
          <a:stretch/>
        </p:blipFill>
        <p:spPr>
          <a:xfrm>
            <a:off x="74880" y="2743200"/>
            <a:ext cx="9821880" cy="34743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2" name=""/>
          <p:cNvSpPr/>
          <p:nvPr/>
        </p:nvSpPr>
        <p:spPr>
          <a:xfrm>
            <a:off x="6400800" y="5303520"/>
            <a:ext cx="3659400" cy="36540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ZigZag lens (Dux et al. 2025)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103" name="" descr=""/>
          <p:cNvPicPr/>
          <p:nvPr/>
        </p:nvPicPr>
        <p:blipFill>
          <a:blip r:embed="rId3"/>
          <a:stretch/>
        </p:blipFill>
        <p:spPr>
          <a:xfrm>
            <a:off x="6675120" y="1166400"/>
            <a:ext cx="2580120" cy="570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4" name=""/>
          <p:cNvSpPr/>
          <p:nvPr/>
        </p:nvSpPr>
        <p:spPr>
          <a:xfrm>
            <a:off x="3015360" y="6400800"/>
            <a:ext cx="3659400" cy="36540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Monitoring ongoing with ALFOSC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trike="noStrike" u="none">
                <a:solidFill>
                  <a:srgbClr val="fdfafa"/>
                </a:solidFill>
                <a:effectLst/>
                <a:highlight>
                  <a:srgbClr val="000000"/>
                </a:highlight>
                <a:uFillTx/>
                <a:latin typeface="Arial"/>
                <a:ea typeface="DejaVu Sans"/>
              </a:rPr>
              <a:t>→ better time delays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8297BFE9-873B-4EDC-99A4-46692B24F3CC}" type="slidenum">
              <a:t>14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"/>
          <p:cNvSpPr/>
          <p:nvPr/>
        </p:nvSpPr>
        <p:spPr>
          <a:xfrm>
            <a:off x="0" y="0"/>
            <a:ext cx="10079640" cy="7559640"/>
          </a:xfrm>
          <a:prstGeom prst="rect">
            <a:avLst/>
          </a:prstGeom>
          <a:solidFill>
            <a:srgbClr val="000000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280" cy="63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Search for lensed SNe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>
            <a:off x="374400" y="953280"/>
            <a:ext cx="8671680" cy="114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MT"/>
                <a:ea typeface="ArialMT"/>
              </a:rPr>
              <a:t>→ search for static strong lenses in Euclid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MT"/>
                <a:ea typeface="ArialMT"/>
              </a:rPr>
              <a:t>→ crossmatch with transient alerts from ZTF &amp; LSST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374400" y="2717280"/>
            <a:ext cx="9409320" cy="114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2800" strike="noStrike" u="none">
              <a:solidFill>
                <a:srgbClr val="ffffff"/>
              </a:solidFill>
              <a:effectLst/>
              <a:uFillTx/>
              <a:latin typeface="ArialMT"/>
              <a:ea typeface="Arial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9F8A12F1-96F6-4CAE-8986-85612BCA6565}" type="slidenum">
              <a:t>15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"/>
          <p:cNvSpPr/>
          <p:nvPr/>
        </p:nvSpPr>
        <p:spPr>
          <a:xfrm>
            <a:off x="0" y="0"/>
            <a:ext cx="10079640" cy="7559640"/>
          </a:xfrm>
          <a:prstGeom prst="rect">
            <a:avLst/>
          </a:prstGeom>
          <a:solidFill>
            <a:srgbClr val="000000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280" cy="63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Search for lensed SNe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>
            <a:off x="374400" y="953280"/>
            <a:ext cx="8671680" cy="114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MT"/>
                <a:ea typeface="ArialMT"/>
              </a:rPr>
              <a:t>→ search for static strong lenses in Euclid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MT"/>
                <a:ea typeface="ArialMT"/>
              </a:rPr>
              <a:t>→ crossmatch with transient alerts from ZTF &amp; LSST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"/>
          <p:cNvSpPr/>
          <p:nvPr/>
        </p:nvSpPr>
        <p:spPr>
          <a:xfrm>
            <a:off x="374400" y="2717280"/>
            <a:ext cx="9409320" cy="114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2800" strike="noStrike" u="none">
              <a:solidFill>
                <a:srgbClr val="ffffff"/>
              </a:solidFill>
              <a:effectLst/>
              <a:uFillTx/>
              <a:latin typeface="ArialMT"/>
              <a:ea typeface="ArialMT"/>
            </a:endParaRPr>
          </a:p>
        </p:txBody>
      </p:sp>
      <p:sp>
        <p:nvSpPr>
          <p:cNvPr id="113" name=""/>
          <p:cNvSpPr/>
          <p:nvPr/>
        </p:nvSpPr>
        <p:spPr>
          <a:xfrm>
            <a:off x="380520" y="1909440"/>
            <a:ext cx="8671680" cy="68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800" strike="noStrike" u="none">
                <a:solidFill>
                  <a:srgbClr val="ffff00"/>
                </a:solidFill>
                <a:effectLst/>
                <a:uFillTx/>
                <a:latin typeface="ArialMT"/>
                <a:ea typeface="ArialMT"/>
              </a:rPr>
              <a:t>→ we need your help in lens finding: SpaceWarps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4" name="" descr=""/>
          <p:cNvPicPr/>
          <p:nvPr/>
        </p:nvPicPr>
        <p:blipFill>
          <a:blip r:embed="rId1"/>
          <a:stretch/>
        </p:blipFill>
        <p:spPr>
          <a:xfrm>
            <a:off x="274320" y="2597040"/>
            <a:ext cx="4388760" cy="43887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5" name="" descr=""/>
          <p:cNvPicPr/>
          <p:nvPr/>
        </p:nvPicPr>
        <p:blipFill>
          <a:blip r:embed="rId2"/>
          <a:srcRect l="0" t="5987" r="0" b="0"/>
          <a:stretch/>
        </p:blipFill>
        <p:spPr>
          <a:xfrm>
            <a:off x="4937760" y="2429280"/>
            <a:ext cx="4598640" cy="43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6" name="" descr=""/>
          <p:cNvPicPr/>
          <p:nvPr/>
        </p:nvPicPr>
        <p:blipFill>
          <a:blip r:embed="rId3"/>
          <a:stretch/>
        </p:blipFill>
        <p:spPr>
          <a:xfrm>
            <a:off x="16920" y="6309360"/>
            <a:ext cx="10079280" cy="831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94109E7-6D91-4DF5-B7D0-A9E24B8DB10B}" type="slidenum">
              <a:t>16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"/>
          <p:cNvSpPr/>
          <p:nvPr/>
        </p:nvSpPr>
        <p:spPr>
          <a:xfrm>
            <a:off x="0" y="0"/>
            <a:ext cx="10079640" cy="7559640"/>
          </a:xfrm>
          <a:prstGeom prst="rect">
            <a:avLst/>
          </a:prstGeom>
          <a:solidFill>
            <a:srgbClr val="000000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55240" y="-32760"/>
            <a:ext cx="9619920" cy="125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Strong lensing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2" name="" descr=""/>
          <p:cNvPicPr/>
          <p:nvPr/>
        </p:nvPicPr>
        <p:blipFill>
          <a:blip r:embed="rId1"/>
          <a:stretch/>
        </p:blipFill>
        <p:spPr>
          <a:xfrm>
            <a:off x="632880" y="1658880"/>
            <a:ext cx="8752680" cy="4375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719BB655-6C1B-4DC7-B98F-9C5774AC0A06}" type="slidenum">
              <a:t>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"/>
          <p:cNvSpPr/>
          <p:nvPr/>
        </p:nvSpPr>
        <p:spPr>
          <a:xfrm>
            <a:off x="0" y="0"/>
            <a:ext cx="10079640" cy="7559640"/>
          </a:xfrm>
          <a:prstGeom prst="rect">
            <a:avLst/>
          </a:prstGeom>
          <a:solidFill>
            <a:srgbClr val="000000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55240" y="-32760"/>
            <a:ext cx="9619920" cy="125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Strong lensing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1"/>
          <a:stretch/>
        </p:blipFill>
        <p:spPr>
          <a:xfrm>
            <a:off x="632880" y="1658880"/>
            <a:ext cx="8752680" cy="4375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6" name=""/>
          <p:cNvSpPr/>
          <p:nvPr/>
        </p:nvSpPr>
        <p:spPr>
          <a:xfrm>
            <a:off x="2468880" y="5120640"/>
            <a:ext cx="457200" cy="182880"/>
          </a:xfrm>
          <a:prstGeom prst="line">
            <a:avLst/>
          </a:prstGeom>
          <a:ln w="12600">
            <a:solidFill>
              <a:srgbClr val="0000ff"/>
            </a:solidFill>
            <a:round/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6120" rIns="96120" tIns="51120" bIns="5112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7" name=""/>
          <p:cNvSpPr/>
          <p:nvPr/>
        </p:nvSpPr>
        <p:spPr>
          <a:xfrm>
            <a:off x="2651760" y="5394960"/>
            <a:ext cx="360" cy="548640"/>
          </a:xfrm>
          <a:prstGeom prst="line">
            <a:avLst/>
          </a:prstGeom>
          <a:ln w="0"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8" name=""/>
          <p:cNvSpPr/>
          <p:nvPr/>
        </p:nvSpPr>
        <p:spPr>
          <a:xfrm>
            <a:off x="2351520" y="6071040"/>
            <a:ext cx="4205880" cy="639720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Time delays → proportional to the Hubble constant</a:t>
            </a:r>
            <a:endParaRPr b="0" lang="en-US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→ independent, one-step measurement</a:t>
            </a:r>
            <a:endParaRPr b="0" lang="en-US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3631EA92-353E-4BDF-B4AD-9EAEA38740F8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"/>
          <p:cNvSpPr/>
          <p:nvPr/>
        </p:nvSpPr>
        <p:spPr>
          <a:xfrm>
            <a:off x="0" y="0"/>
            <a:ext cx="10079640" cy="7559640"/>
          </a:xfrm>
          <a:prstGeom prst="rect">
            <a:avLst/>
          </a:prstGeom>
          <a:solidFill>
            <a:srgbClr val="000000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255240" y="-212760"/>
            <a:ext cx="9619920" cy="125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One caveat...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" name=""/>
          <p:cNvSpPr/>
          <p:nvPr/>
        </p:nvSpPr>
        <p:spPr>
          <a:xfrm>
            <a:off x="3045600" y="1920240"/>
            <a:ext cx="4205880" cy="639720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Time-delay cosmography was suggested </a:t>
            </a:r>
            <a:endParaRPr b="0" lang="en-US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by Sjur Refsdal in 1964</a:t>
            </a:r>
            <a:endParaRPr b="0" lang="en-US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572C2274-F4B5-420B-9A04-103FB6429BC3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"/>
          <p:cNvSpPr/>
          <p:nvPr/>
        </p:nvSpPr>
        <p:spPr>
          <a:xfrm>
            <a:off x="0" y="0"/>
            <a:ext cx="10079640" cy="7559640"/>
          </a:xfrm>
          <a:prstGeom prst="rect">
            <a:avLst/>
          </a:prstGeom>
          <a:solidFill>
            <a:srgbClr val="000000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255240" y="-212760"/>
            <a:ext cx="9619920" cy="125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One caveat...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" name=""/>
          <p:cNvSpPr/>
          <p:nvPr/>
        </p:nvSpPr>
        <p:spPr>
          <a:xfrm>
            <a:off x="3045600" y="1920240"/>
            <a:ext cx="4205880" cy="639720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Time-delay cosmography was suggested </a:t>
            </a:r>
            <a:endParaRPr b="0" lang="en-US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by Sjur Refsdal in 1964</a:t>
            </a:r>
            <a:endParaRPr b="0" lang="en-US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45" name=""/>
          <p:cNvSpPr/>
          <p:nvPr/>
        </p:nvSpPr>
        <p:spPr>
          <a:xfrm>
            <a:off x="3017520" y="3566160"/>
            <a:ext cx="4205880" cy="639720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50 years later</a:t>
            </a:r>
            <a:endParaRPr b="0" lang="en-US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 the first strongly lensed supernova was discovered:</a:t>
            </a:r>
            <a:endParaRPr b="0" lang="en-US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SN Refsdal in MACS1149</a:t>
            </a:r>
            <a:endParaRPr b="0" lang="en-US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777668B-435A-4888-B70D-9AEBE778CC0F}" type="slidenum">
              <a:t>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" descr=""/>
          <p:cNvPicPr/>
          <p:nvPr/>
        </p:nvPicPr>
        <p:blipFill>
          <a:blip r:embed="rId1"/>
          <a:stretch/>
        </p:blipFill>
        <p:spPr>
          <a:xfrm>
            <a:off x="720" y="360"/>
            <a:ext cx="10078920" cy="7559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255240" y="93600"/>
            <a:ext cx="9071280" cy="63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MACS J1149.5-2223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" name=""/>
          <p:cNvSpPr/>
          <p:nvPr/>
        </p:nvSpPr>
        <p:spPr>
          <a:xfrm>
            <a:off x="5029200" y="646200"/>
            <a:ext cx="359280" cy="26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HST color image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9" name="" descr=""/>
          <p:cNvPicPr/>
          <p:nvPr/>
        </p:nvPicPr>
        <p:blipFill>
          <a:blip r:embed="rId2"/>
          <a:stretch/>
        </p:blipFill>
        <p:spPr>
          <a:xfrm>
            <a:off x="118800" y="1428840"/>
            <a:ext cx="3904200" cy="3874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0" name=""/>
          <p:cNvSpPr/>
          <p:nvPr/>
        </p:nvSpPr>
        <p:spPr>
          <a:xfrm>
            <a:off x="82800" y="5267520"/>
            <a:ext cx="3931560" cy="54828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[Kelly et al. 2015]</a:t>
            </a: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51" name=""/>
          <p:cNvSpPr/>
          <p:nvPr/>
        </p:nvSpPr>
        <p:spPr>
          <a:xfrm>
            <a:off x="118800" y="880200"/>
            <a:ext cx="3931560" cy="54828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SN Refsdal</a:t>
            </a: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>
            <a:off x="7132320" y="7132320"/>
            <a:ext cx="1462680" cy="267840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e0e0e0"/>
                </a:solidFill>
                <a:effectLst/>
                <a:uFillTx/>
                <a:latin typeface="Arial"/>
                <a:ea typeface="DejaVu Sans"/>
              </a:rPr>
              <a:t>[image taken from Schuldt et al. 2024]</a:t>
            </a: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111386A0-CEF1-4B13-85C4-189258ABC216}" type="slidenum">
              <a:t>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" descr=""/>
          <p:cNvPicPr/>
          <p:nvPr/>
        </p:nvPicPr>
        <p:blipFill>
          <a:blip r:embed="rId1"/>
          <a:stretch/>
        </p:blipFill>
        <p:spPr>
          <a:xfrm>
            <a:off x="720" y="360"/>
            <a:ext cx="10078920" cy="7559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255240" y="93600"/>
            <a:ext cx="9071280" cy="63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MACS J1149.5-2223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"/>
          <p:cNvSpPr/>
          <p:nvPr/>
        </p:nvSpPr>
        <p:spPr>
          <a:xfrm>
            <a:off x="5029200" y="646200"/>
            <a:ext cx="359280" cy="26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HST color image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6" name=""/>
          <p:cNvSpPr/>
          <p:nvPr/>
        </p:nvSpPr>
        <p:spPr>
          <a:xfrm>
            <a:off x="1177560" y="5797440"/>
            <a:ext cx="359280" cy="35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MUSE:</a:t>
            </a:r>
            <a:r>
              <a:rPr b="0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 6h (DDT, PI Grillo)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            </a:t>
            </a:r>
            <a:r>
              <a:rPr b="0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5h (GTO, PI Mercurio)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HST</a:t>
            </a:r>
            <a:r>
              <a:rPr b="0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: &gt;50 orbits (15 filters, mainly CLASH PI Postman/ HFF PI Lotz)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JWST &gt;</a:t>
            </a:r>
            <a:r>
              <a:rPr b="0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32h (GTO PI Stiavelli, SLICE, VENUS)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" name=""/>
          <p:cNvSpPr/>
          <p:nvPr/>
        </p:nvSpPr>
        <p:spPr>
          <a:xfrm>
            <a:off x="5303520" y="2194560"/>
            <a:ext cx="359280" cy="35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89c765"/>
                </a:solidFill>
                <a:effectLst/>
                <a:uFillTx/>
                <a:latin typeface="Arial"/>
                <a:ea typeface="DejaVu Sans"/>
              </a:rPr>
              <a:t>new MUSE pointing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"/>
          <p:cNvSpPr/>
          <p:nvPr/>
        </p:nvSpPr>
        <p:spPr>
          <a:xfrm>
            <a:off x="5091840" y="4822560"/>
            <a:ext cx="359280" cy="35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89c765"/>
                </a:solidFill>
                <a:effectLst/>
                <a:uFillTx/>
                <a:latin typeface="Arial"/>
                <a:ea typeface="DejaVu Sans"/>
              </a:rPr>
              <a:t>old MUSE pointing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9A1DC969-2D8A-4F76-8246-23203E692101}" type="slidenum">
              <a:t>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0078920" cy="7559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-113400" y="123840"/>
            <a:ext cx="8320680" cy="70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106 multiply lensed images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"/>
          <p:cNvSpPr/>
          <p:nvPr/>
        </p:nvSpPr>
        <p:spPr>
          <a:xfrm>
            <a:off x="4397760" y="6492240"/>
            <a:ext cx="359280" cy="91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Lensed by 308 cluster members (z=0.542) 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and 4 dark matter halos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2" name=""/>
          <p:cNvSpPr/>
          <p:nvPr/>
        </p:nvSpPr>
        <p:spPr>
          <a:xfrm>
            <a:off x="2103480" y="825840"/>
            <a:ext cx="359280" cy="26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2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→ 212 constraints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"/>
          <p:cNvSpPr/>
          <p:nvPr/>
        </p:nvSpPr>
        <p:spPr>
          <a:xfrm>
            <a:off x="5091480" y="4822560"/>
            <a:ext cx="359280" cy="35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89c765"/>
                </a:solidFill>
                <a:effectLst/>
                <a:uFillTx/>
                <a:latin typeface="Arial"/>
                <a:ea typeface="DejaVu Sans"/>
              </a:rPr>
              <a:t>old MUSE pointing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4" name=""/>
          <p:cNvSpPr/>
          <p:nvPr/>
        </p:nvSpPr>
        <p:spPr>
          <a:xfrm>
            <a:off x="5311440" y="2194560"/>
            <a:ext cx="359280" cy="35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89c765"/>
                </a:solidFill>
                <a:effectLst/>
                <a:uFillTx/>
                <a:latin typeface="Arial"/>
                <a:ea typeface="DejaVu Sans"/>
              </a:rPr>
              <a:t>new MUSE pointing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" name=""/>
          <p:cNvSpPr/>
          <p:nvPr/>
        </p:nvSpPr>
        <p:spPr>
          <a:xfrm>
            <a:off x="8496000" y="7174440"/>
            <a:ext cx="359280" cy="26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e0e0e0"/>
                </a:solidFill>
                <a:effectLst/>
                <a:uFillTx/>
                <a:latin typeface="Arial"/>
                <a:ea typeface="DejaVu Sans"/>
              </a:rPr>
              <a:t>[Schuldt et al. 2024]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>
            <a:off x="7498080" y="3383280"/>
            <a:ext cx="2194200" cy="54828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GLEE:</a:t>
            </a: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Allow multi-plane formalism</a:t>
            </a: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RMS of 0.39” </a:t>
            </a: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D85E01A-105C-4698-AE2F-0978131B846F}" type="slidenum">
              <a:t>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" descr=""/>
          <p:cNvPicPr/>
          <p:nvPr/>
        </p:nvPicPr>
        <p:blipFill>
          <a:blip r:embed="rId1"/>
          <a:stretch/>
        </p:blipFill>
        <p:spPr>
          <a:xfrm>
            <a:off x="720" y="720"/>
            <a:ext cx="10078920" cy="7559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48640" y="124200"/>
            <a:ext cx="8320680" cy="70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Extended image model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9" name="" descr=""/>
          <p:cNvPicPr/>
          <p:nvPr/>
        </p:nvPicPr>
        <p:blipFill>
          <a:blip r:embed="rId2"/>
          <a:stretch/>
        </p:blipFill>
        <p:spPr>
          <a:xfrm>
            <a:off x="365760" y="914400"/>
            <a:ext cx="6491880" cy="6491880"/>
          </a:xfrm>
          <a:prstGeom prst="rect">
            <a:avLst/>
          </a:prstGeom>
          <a:noFill/>
          <a:ln w="12600">
            <a:solidFill>
              <a:srgbClr val="cecbcb"/>
            </a:solidFill>
            <a:round/>
          </a:ln>
        </p:spPr>
      </p:pic>
      <p:sp>
        <p:nvSpPr>
          <p:cNvPr id="70" name=""/>
          <p:cNvSpPr/>
          <p:nvPr/>
        </p:nvSpPr>
        <p:spPr>
          <a:xfrm>
            <a:off x="6217920" y="2468880"/>
            <a:ext cx="3657240" cy="146268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77 000 HST pixels</a:t>
            </a: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→ pixelated source surface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0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 brightness reconstruction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71" name=""/>
          <p:cNvSpPr/>
          <p:nvPr/>
        </p:nvSpPr>
        <p:spPr>
          <a:xfrm>
            <a:off x="8494920" y="7174440"/>
            <a:ext cx="359280" cy="26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trike="noStrike" u="none">
                <a:solidFill>
                  <a:srgbClr val="e0e0e0"/>
                </a:solidFill>
                <a:effectLst/>
                <a:uFillTx/>
                <a:latin typeface="Arial"/>
                <a:ea typeface="DejaVu Sans"/>
              </a:rPr>
              <a:t>[Schuldt et al. 2026]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D6965B5D-2C2D-49A4-A8C4-F00F3DE99425}" type="slidenum">
              <a:t>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46540</TotalTime>
  <Application>LibreOffice/25.2.3.2$MacOSX_X86_64 LibreOffice_project/bbb074479178df812d175f709636b368952c2ce3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2021-02-16T13:03:15Z</dcterms:created>
  <dc:creator/>
  <dc:description/>
  <dc:language>en-US</dc:language>
  <cp:lastModifiedBy/>
  <cp:lastPrinted>2025-10-22T09:36:57Z</cp:lastPrinted>
  <dcterms:modified xsi:type="dcterms:W3CDTF">2026-05-25T14:15:59Z</dcterms:modified>
  <cp:revision>441</cp:revision>
  <dc:subject/>
  <dc:title>Blue Curve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