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9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0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6840" r:id="rId2"/>
    <p:sldMasterId id="2147487075" r:id="rId3"/>
    <p:sldMasterId id="2147487097" r:id="rId4"/>
    <p:sldMasterId id="2147487174" r:id="rId5"/>
    <p:sldMasterId id="2147487250" r:id="rId6"/>
    <p:sldMasterId id="2147487428" r:id="rId7"/>
    <p:sldMasterId id="2147487440" r:id="rId8"/>
    <p:sldMasterId id="2147487453" r:id="rId9"/>
    <p:sldMasterId id="2147487467" r:id="rId10"/>
    <p:sldMasterId id="2147487479" r:id="rId11"/>
  </p:sldMasterIdLst>
  <p:notesMasterIdLst>
    <p:notesMasterId r:id="rId50"/>
  </p:notesMasterIdLst>
  <p:sldIdLst>
    <p:sldId id="3726" r:id="rId12"/>
    <p:sldId id="3448" r:id="rId13"/>
    <p:sldId id="3105" r:id="rId14"/>
    <p:sldId id="3218" r:id="rId15"/>
    <p:sldId id="3646" r:id="rId16"/>
    <p:sldId id="2235" r:id="rId17"/>
    <p:sldId id="3751" r:id="rId18"/>
    <p:sldId id="3647" r:id="rId19"/>
    <p:sldId id="3150" r:id="rId20"/>
    <p:sldId id="3086" r:id="rId21"/>
    <p:sldId id="3772" r:id="rId22"/>
    <p:sldId id="3773" r:id="rId23"/>
    <p:sldId id="3774" r:id="rId24"/>
    <p:sldId id="1124" r:id="rId25"/>
    <p:sldId id="3722" r:id="rId26"/>
    <p:sldId id="3404" r:id="rId27"/>
    <p:sldId id="2241" r:id="rId28"/>
    <p:sldId id="3729" r:id="rId29"/>
    <p:sldId id="3778" r:id="rId30"/>
    <p:sldId id="3051" r:id="rId31"/>
    <p:sldId id="3467" r:id="rId32"/>
    <p:sldId id="3483" r:id="rId33"/>
    <p:sldId id="3665" r:id="rId34"/>
    <p:sldId id="3780" r:id="rId35"/>
    <p:sldId id="3738" r:id="rId36"/>
    <p:sldId id="3795" r:id="rId37"/>
    <p:sldId id="3782" r:id="rId38"/>
    <p:sldId id="3792" r:id="rId39"/>
    <p:sldId id="3472" r:id="rId40"/>
    <p:sldId id="764" r:id="rId41"/>
    <p:sldId id="3333" r:id="rId42"/>
    <p:sldId id="3167" r:id="rId43"/>
    <p:sldId id="1513" r:id="rId44"/>
    <p:sldId id="3216" r:id="rId45"/>
    <p:sldId id="3170" r:id="rId46"/>
    <p:sldId id="3727" r:id="rId47"/>
    <p:sldId id="3728" r:id="rId48"/>
    <p:sldId id="1137" r:id="rId49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E6DBBC"/>
    <a:srgbClr val="DDCEA3"/>
    <a:srgbClr val="FFFFCC"/>
    <a:srgbClr val="0000FF"/>
    <a:srgbClr val="800000"/>
    <a:srgbClr val="FFFFFF"/>
    <a:srgbClr val="CFCECF"/>
    <a:srgbClr val="333333"/>
    <a:srgbClr val="61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85" autoAdjust="0"/>
    <p:restoredTop sz="86486" autoAdjust="0"/>
  </p:normalViewPr>
  <p:slideViewPr>
    <p:cSldViewPr>
      <p:cViewPr varScale="1">
        <p:scale>
          <a:sx n="137" d="100"/>
          <a:sy n="137" d="100"/>
        </p:scale>
        <p:origin x="1944" y="1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950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9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8350"/>
            <a:ext cx="554196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5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673"/>
            <a:ext cx="3077137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20673"/>
            <a:ext cx="3077137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83737C-E8DF-4226-B73D-AD81EBCE3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98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4E2D5-5C3F-1EFB-E8DA-F557604DD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72856-26A7-2810-353A-16A78A34AA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77888" y="754063"/>
            <a:ext cx="5438775" cy="37655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BFAD9E-CF42-F0E5-79FF-330CAEAA06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D2C090-3C50-7B9A-FDF1-0A17B1A352C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8743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54419C-FC16-4C09-A99C-15BBC4B0C394}" type="slidenum"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87439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819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619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0619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232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632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7413" y="782638"/>
            <a:ext cx="5638800" cy="3903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054419C-FC16-4C09-A99C-15BBC4B0C394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14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85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83737C-E8DF-4226-B73D-AD81EBCE3942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605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743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8743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240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86CC2-626A-E48C-3672-AD2E037DB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9E860C-59FE-C460-131B-864EBAB469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196B63-0834-6AB9-B40F-5FEA93E91D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A2C4D-8F79-9CEE-A8F9-97A898C9DF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743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8743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0976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307667-41BF-DCDD-44A5-1E1E1BDA9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E2F47C-C9BC-880D-98E3-E367A26CFA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68363" y="787400"/>
            <a:ext cx="5678487" cy="393223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782679-CEC8-8880-48CC-284EE54F52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28427-7C29-E9C5-F856-351F5DB31A3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0619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54419C-FC16-4C09-A99C-15BBC4B0C394}" type="slidenum"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0619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282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476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4768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1053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2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2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736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1388" y="811213"/>
            <a:ext cx="5857875" cy="40544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476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54419C-FC16-4C09-A99C-15BBC4B0C39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4768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264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086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F66754-AF53-4812-8D86-A3C89B2FF0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5086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857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a-E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0619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0619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224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90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3909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6297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83737C-E8DF-4226-B73D-AD81EBCE394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075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A1468-91ED-03D4-6994-0E9A2EDFE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3E9EF2-CA81-C6A4-F27C-AA2833C5A5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4408E9-797A-1F46-096A-5CA1121797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01030-7D26-8109-510B-92FAC22C19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83737C-E8DF-4226-B73D-AD81EBCE394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225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529AD-9ADE-6F88-880C-386696DC8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4D636F-0227-1199-0FDC-C9C369298E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922CF6-F040-8B02-48D7-3771BAAC83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955F7-8522-F8DF-0CBE-33E0DAF6CC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83737C-E8DF-4226-B73D-AD81EBCE394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0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5E251-60FB-01F0-15AF-CA2851805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4CA07A-D162-598A-B331-3FC15700B4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8634C0-8966-8C30-0636-9146143A5A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30A75-EB03-1988-BC45-0530265D05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83737C-E8DF-4226-B73D-AD81EBCE394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700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614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0614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516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2CAF7AE-183A-4EB6-9FD7-3C816B61BAF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2235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765175" y="747713"/>
            <a:ext cx="5341938" cy="3697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7196" y="4682183"/>
            <a:ext cx="5499106" cy="443610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74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6275" y="714375"/>
            <a:ext cx="5154613" cy="3568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882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54419C-FC16-4C09-A99C-15BBC4B0C39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882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37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086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F66754-AF53-4812-8D86-A3C89B2FF0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5086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620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BBD0B9-373E-469E-92A0-82485D377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2866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BBD0B9-373E-469E-92A0-82485D377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0666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BBD0B9-373E-469E-92A0-82485D377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841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8363" y="787400"/>
            <a:ext cx="5678487" cy="39322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0619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54419C-FC16-4C09-A99C-15BBC4B0C394}" type="slidenum"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0619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99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A0D19F-D215-97B0-34D9-D0DB1E2F9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BBE954-9B76-2265-1AAD-4430CD3859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B80C4A-C8E5-E8E2-7305-6590D177F8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CD9B7-E7D5-FE9F-6036-ABEA6E5A56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83737C-E8DF-4226-B73D-AD81EBCE394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13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6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061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243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852488"/>
            <a:ext cx="6138863" cy="4251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7327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54419C-FC16-4C09-A99C-15BBC4B0C394}" type="slidenum"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7327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281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619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BF8A0D-B8F6-47F6-9752-9B0EED26625A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0619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620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9775" y="736600"/>
            <a:ext cx="5316538" cy="3679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3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54419C-FC16-4C09-A99C-15BBC4B0C394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32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99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DAAF5-3576-4157-8602-69CFD6327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D545A-F6B5-496F-87C3-221DAE11C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60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8" y="274660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D9ED0-E4DA-4907-AAB4-C0AA69D8B0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42860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60"/>
            <a:ext cx="89154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F2EDE-4F9A-40FC-82E7-04570FAEE7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680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A620F-8A7B-448B-AB66-90BFB08C78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5551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14A58-243A-4EB3-983E-A567A5427E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187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B4D8D-6C7E-4C14-8A47-7D24D57ED7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4085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05088-21A0-4240-8D60-0E90C26575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91490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56405-D279-44FE-972B-44A21469F8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45298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13818-59EC-47FD-B830-6C657E505D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89241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FDFCD-CFBB-47F7-9364-540B1063A7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2849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30D2E-F781-43BE-B680-97177028D3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4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FDAC6-79A0-49BC-A451-4B625DBB5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05EBF-21AD-4D36-9F20-E5ACC22CC4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1689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F5E9C-2FB1-4B2A-9D2C-84357E2584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14535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1C3E-3565-4A6F-96A4-240100D561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059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1D05E-5B1D-4CDE-9696-A161B857D1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9789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05674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646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D8C847-22BE-4948-B248-2B79AF0961D7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4432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D2272-F1BB-4C65-954D-1C44E83426B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9929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12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2F4C8-F5AD-46E5-A58E-A33C24C8CE9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32048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8F110-7B19-4A2A-9ED4-71CDCFF5A20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217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92F3-A2B1-4739-811E-DC0A6445FF08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59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039EF-7544-419F-BEA7-7D1EBDA16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9F9D1-E5F5-4EB0-8FD6-E6D0A09FDBD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47170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F9A39-C5C0-4184-9F0E-6312E88E8B2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4360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7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2A232-3592-4C12-8638-82FA8BE06D6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6739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1815D-06C8-4083-AF5E-47C66E8FC83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18503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A5997-BE65-4A5B-AE22-99DE7EBE9C9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95108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765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765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5809E-0F4D-40DA-85AF-9E17909DB3C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9137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0BF16-ABD1-5EB3-DCFB-2E5A47BF42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20FFD-318F-162C-6236-DA69835618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1DAEB-64F7-ADAE-57B2-FD88A378D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5689A-5D95-D107-5244-59ED872A6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346F4-DCE2-151B-E26F-ACDCF2133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433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EB451-8838-A41E-00FE-7516A7C84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48673-D304-A24C-F516-57437B6EC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F34FE-E8BD-2374-C140-26DF52B6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5DB71-CCDD-4471-BB52-0EB7AD23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AFBF3-75AC-9B3F-B43F-003CF7AF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0794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ED4EA-9A94-252A-DC05-83ABC6F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FCC997-EE61-46FF-CF8F-B9FF3A110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82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82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82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9828B-CDA1-DAE0-DCE3-D5F8CFABE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B5B0B-6298-B594-7D4C-6D00BEF1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F99CF-2AAE-C322-6D18-CE7D73052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024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0B692-EEF1-B60B-3902-963304576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6CAD4-FECC-3E86-EA0B-436F16116D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425DB1-66F0-F132-6060-31336F5414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FD61F2-EBDA-4317-8D41-E1E59584F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E2953-5B95-19C9-CF9D-BDDAF7317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1DE43-6044-51C7-31D3-13C79EBF6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A620F-8A7B-448B-AB66-90BFB08C78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44E02-6D00-AA0C-7AB8-4BFFE155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8F67B-DF68-381E-DA50-5D179E99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06E126-C211-AA1D-36A5-C30CB5F59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7B85E8-97B1-1384-4CE5-43EA5C17C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3F5C76-0E00-CAA3-753B-22A4CFD855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CEC481-99E0-402F-120D-6E3603734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BEFCEF-F4A0-7E9C-A489-6D93A6B0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B50EB2-08B5-66BD-FE05-BAB30856C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0655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0528-49CE-0F12-71D6-5C59491E9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1FA178-1F23-5B3A-A70F-AB7375DD5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9A223C-B43F-3808-DAEF-B83B4FFD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8E30DC-2EA9-A810-2C4B-0490E774D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247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1A704-EBB1-A885-8346-F0F35D921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9FFFDF-5BB9-4991-795A-74774558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43D92-44C9-BD91-881A-BA1F7BB91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2090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A67F2-6B58-BDE8-E022-1EDC6CD87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DE1E8-6DC3-16B4-EFAF-0F4FBE54A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79DC3D-5221-4B5D-F2CD-F99E38229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DF153-2D2B-CD25-A9C5-E59C65E13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6C404-066F-EE8D-5098-898C4B88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C0EEC-1192-20B5-41AC-EABE7E70D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5957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BF76F-456A-1EC8-6B57-6530D294E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AD289E-8E03-F72C-56CD-E652CC510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1F459E-0E29-98A5-7E84-E482B1E1E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8AAAF-12CA-45A6-C652-EA62E38F8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8A7A9-6BCE-BC7C-4393-F411FBE5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7EB7AF-4A3F-BC36-2457-AB0E97641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3050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03B2F-5748-E978-3251-6BF7A3BBE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E07AFD-E103-2120-F040-9783A782FB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38CB9-E696-3E8B-5BF7-732C0517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6C76E-34C3-4452-4B7F-31892DD1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64194-9405-B940-7DBA-8FDB3FD26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7631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F4D92C-F79C-67F2-CCA3-3CF3BAA06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FA5EF1-35F3-E927-C8D6-665C48E0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814BF-E7C5-E193-80DA-EE1D3DA2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77898-82C6-7E35-61EF-6340A62A2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08D9E-9154-ECC9-E637-8DFB67E77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91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14A58-243A-4EB3-983E-A567A5427E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B4D8D-6C7E-4C14-8A47-7D24D57ED7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05088-21A0-4240-8D60-0E90C26575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56405-D279-44FE-972B-44A21469F8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13818-59EC-47FD-B830-6C657E505D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FDFCD-CFBB-47F7-9364-540B1063A7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359F7-52C7-4CA9-AED2-123E43B57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30D2E-F781-43BE-B680-97177028D3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05EBF-21AD-4D36-9F20-E5ACC22CC4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F5E9C-2FB1-4B2A-9D2C-84357E2584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1C3E-3565-4A6F-96A4-240100D561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1D05E-5B1D-4CDE-9696-A161B857D1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173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906000" cy="792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268413"/>
            <a:ext cx="9288462" cy="4968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8452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7928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906000" cy="792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4488" y="1268413"/>
            <a:ext cx="4567237" cy="49688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4125" y="1268413"/>
            <a:ext cx="4568825" cy="49688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67310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278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3A7D6-23B5-44ED-A40E-D5DB26881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906000" cy="792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7012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6757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49201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11151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906000" cy="792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488" y="1268413"/>
            <a:ext cx="9288462" cy="49688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8870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115888"/>
            <a:ext cx="2476500" cy="61214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15888"/>
            <a:ext cx="7277100" cy="6121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07644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9906000" cy="792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44488" y="1268413"/>
            <a:ext cx="4567237" cy="4968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064125" y="1268413"/>
            <a:ext cx="4568825" cy="4968875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036505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83224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3646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75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71074-EC78-474D-B072-1D57933DFE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78623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7433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719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4431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5683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8542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646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D8C847-22BE-4948-B248-2B79AF0961D7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405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D2272-F1BB-4C65-954D-1C44E83426B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068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12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2F4C8-F5AD-46E5-A58E-A33C24C8CE9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084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8F110-7B19-4A2A-9ED4-71CDCFF5A20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17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8CE93-DAAD-4835-B58A-D6A5A1C64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92F3-A2B1-4739-811E-DC0A6445FF08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7988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9F9D1-E5F5-4EB0-8FD6-E6D0A09FDBD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2272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F9A39-C5C0-4184-9F0E-6312E88E8B2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9035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7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2A232-3592-4C12-8638-82FA8BE06D6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871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1815D-06C8-4083-AF5E-47C66E8FC83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757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A5997-BE65-4A5B-AE22-99DE7EBE9C9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867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765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765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5809E-0F4D-40DA-85AF-9E17909DB3C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8606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D8C847-22BE-4948-B248-2B79AF0961D7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877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D2272-F1BB-4C65-954D-1C44E83426B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7299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2F4C8-F5AD-46E5-A58E-A33C24C8CE9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86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7C08B-B826-4BC9-B606-F879C36B6F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8F110-7B19-4A2A-9ED4-71CDCFF5A20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69831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92F3-A2B1-4739-811E-DC0A6445FF08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3475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9F9D1-E5F5-4EB0-8FD6-E6D0A09FDBD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1817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F9A39-C5C0-4184-9F0E-6312E88E8B2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4878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2A232-3592-4C12-8638-82FA8BE06D6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6999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1815D-06C8-4083-AF5E-47C66E8FC83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330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A5997-BE65-4A5B-AE22-99DE7EBE9C9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796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5809E-0F4D-40DA-85AF-9E17909DB3C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977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646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D8C847-22BE-4948-B248-2B79AF0961D7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965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D2272-F1BB-4C65-954D-1C44E83426B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52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DBBD8-6B29-4C9F-89AB-D70C1ED85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712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2F4C8-F5AD-46E5-A58E-A33C24C8CE9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459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8F110-7B19-4A2A-9ED4-71CDCFF5A20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7906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92F3-A2B1-4739-811E-DC0A6445FF08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569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9F9D1-E5F5-4EB0-8FD6-E6D0A09FDBD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400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F9A39-C5C0-4184-9F0E-6312E88E8B2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911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17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2A232-3592-4C12-8638-82FA8BE06D60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1837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1815D-06C8-4083-AF5E-47C66E8FC83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259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A5997-BE65-4A5B-AE22-99DE7EBE9C9A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170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765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765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5809E-0F4D-40DA-85AF-9E17909DB3C9}" type="slidenum">
              <a:rPr lang="en-US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605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7D8C847-22BE-4948-B248-2B79AF0961D7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82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54A42-EB13-434C-881D-C75244197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898D2272-F1BB-4C65-954D-1C44E83426BA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035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562F4C8-F5AD-46E5-A58E-A33C24C8CE99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06962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098F110-7B19-4A2A-9ED4-71CDCFF5A200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5373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CA5092F3-A2B1-4739-811E-DC0A6445FF08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0966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319F9D1-E5F5-4EB0-8FD6-E6D0A09FDBD9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515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977F9A39-C5C0-4184-9F0E-6312E88E8B2A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8624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B42A232-3592-4C12-8638-82FA8BE06D60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0072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191815D-06C8-4083-AF5E-47C66E8FC839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4746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2A3A5997-BE65-4A5B-AE22-99DE7EBE9C9A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8239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67451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8C65809E-0F4D-40DA-85AF-9E17909DB3C9}" type="slidenum">
              <a:rPr lang="en-US" smtClean="0">
                <a:solidFill>
                  <a:srgbClr val="674517"/>
                </a:solidFill>
              </a:rPr>
              <a:pPr/>
              <a:t>‹#›</a:t>
            </a:fld>
            <a:endParaRPr lang="en-US" dirty="0">
              <a:solidFill>
                <a:srgbClr val="6745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38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00859-1B52-4242-A2A8-3EA1853FA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7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2DE39-7438-4987-A51F-3CD0986049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5744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35569-8B9E-46F2-AF74-D67E570D1D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697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2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97C38-76A7-4626-A451-276198C420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199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3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CE75E-93BF-490F-AA6D-68888EF487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3611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8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8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F612E-01BD-47B4-B31E-07F4D5995C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59574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E73A5-4B3D-4926-9864-AA89CAB4AE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96493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6E892-A211-4009-BB5D-682A4B77E0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0352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7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88CB2-3E07-416C-9CB6-30CAC820E6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238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98284-4EF5-466E-B8E8-301EE393CE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37134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82AC-B75D-48AA-979C-4D5B868D2B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23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6617A0D-05C3-4674-90B7-992645D21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28" r:id="rId1"/>
    <p:sldLayoutId id="2147486629" r:id="rId2"/>
    <p:sldLayoutId id="2147486630" r:id="rId3"/>
    <p:sldLayoutId id="2147486631" r:id="rId4"/>
    <p:sldLayoutId id="2147486632" r:id="rId5"/>
    <p:sldLayoutId id="2147486633" r:id="rId6"/>
    <p:sldLayoutId id="2147486634" r:id="rId7"/>
    <p:sldLayoutId id="2147486635" r:id="rId8"/>
    <p:sldLayoutId id="2147486636" r:id="rId9"/>
    <p:sldLayoutId id="2147486637" r:id="rId10"/>
    <p:sldLayoutId id="2147486638" r:id="rId11"/>
    <p:sldLayoutId id="214748663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noProof="0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noProof="0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6D1639-C6F9-4CB4-AB0D-774DA05EEE9B}" type="slidenum">
              <a:rPr lang="en-US" noProof="0" smtClean="0">
                <a:solidFill>
                  <a:srgbClr val="674517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US" noProof="0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535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468" r:id="rId1"/>
    <p:sldLayoutId id="2147487469" r:id="rId2"/>
    <p:sldLayoutId id="2147487470" r:id="rId3"/>
    <p:sldLayoutId id="2147487471" r:id="rId4"/>
    <p:sldLayoutId id="2147487472" r:id="rId5"/>
    <p:sldLayoutId id="2147487473" r:id="rId6"/>
    <p:sldLayoutId id="2147487474" r:id="rId7"/>
    <p:sldLayoutId id="2147487475" r:id="rId8"/>
    <p:sldLayoutId id="2147487476" r:id="rId9"/>
    <p:sldLayoutId id="2147487477" r:id="rId10"/>
    <p:sldLayoutId id="21474874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E9F780-9DA4-51FD-D9AE-232427AA1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2387E-FD29-9B7B-B42D-60D9510EC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7EA01-A390-204C-16C2-E3710A4FBA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A63B92-3098-4A45-A3DF-66EFD20205CE}" type="datetimeFigureOut">
              <a:rPr lang="en-US" smtClean="0"/>
              <a:t>2026-05-14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E585F-C25E-67CA-A319-1E862DEE9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4DC94-0821-750F-8E40-D87B1926BA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19A1B3-F909-4C98-8AF2-398EEC62B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4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480" r:id="rId1"/>
    <p:sldLayoutId id="2147487481" r:id="rId2"/>
    <p:sldLayoutId id="2147487482" r:id="rId3"/>
    <p:sldLayoutId id="2147487483" r:id="rId4"/>
    <p:sldLayoutId id="2147487484" r:id="rId5"/>
    <p:sldLayoutId id="2147487485" r:id="rId6"/>
    <p:sldLayoutId id="2147487486" r:id="rId7"/>
    <p:sldLayoutId id="2147487487" r:id="rId8"/>
    <p:sldLayoutId id="2147487488" r:id="rId9"/>
    <p:sldLayoutId id="2147487489" r:id="rId10"/>
    <p:sldLayoutId id="2147487490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4F8AA0-7C9C-4863-BA83-5DF7426D47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41" r:id="rId1"/>
    <p:sldLayoutId id="2147486842" r:id="rId2"/>
    <p:sldLayoutId id="2147486843" r:id="rId3"/>
    <p:sldLayoutId id="2147486844" r:id="rId4"/>
    <p:sldLayoutId id="2147486845" r:id="rId5"/>
    <p:sldLayoutId id="2147486846" r:id="rId6"/>
    <p:sldLayoutId id="2147486847" r:id="rId7"/>
    <p:sldLayoutId id="2147486848" r:id="rId8"/>
    <p:sldLayoutId id="2147486849" r:id="rId9"/>
    <p:sldLayoutId id="2147486850" r:id="rId10"/>
    <p:sldLayoutId id="2147486851" r:id="rId11"/>
    <p:sldLayoutId id="214748685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722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76" r:id="rId1"/>
    <p:sldLayoutId id="2147487077" r:id="rId2"/>
    <p:sldLayoutId id="2147487078" r:id="rId3"/>
    <p:sldLayoutId id="2147487079" r:id="rId4"/>
    <p:sldLayoutId id="2147487080" r:id="rId5"/>
    <p:sldLayoutId id="2147487081" r:id="rId6"/>
    <p:sldLayoutId id="2147487082" r:id="rId7"/>
    <p:sldLayoutId id="2147487083" r:id="rId8"/>
    <p:sldLayoutId id="2147487084" r:id="rId9"/>
    <p:sldLayoutId id="2147487085" r:id="rId10"/>
    <p:sldLayoutId id="2147487086" r:id="rId11"/>
    <p:sldLayoutId id="2147487087" r:id="rId12"/>
    <p:sldLayoutId id="2147487088" r:id="rId13"/>
    <p:sldLayoutId id="2147487089" r:id="rId14"/>
    <p:sldLayoutId id="2147487090" r:id="rId15"/>
    <p:sldLayoutId id="2147487091" r:id="rId16"/>
    <p:sldLayoutId id="2147487092" r:id="rId17"/>
    <p:sldLayoutId id="2147487093" r:id="rId18"/>
    <p:sldLayoutId id="2147487094" r:id="rId19"/>
    <p:sldLayoutId id="2147487095" r:id="rId20"/>
    <p:sldLayoutId id="2147487096" r:id="rId2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i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6D1639-C6F9-4CB4-AB0D-774DA05EEE9B}" type="slidenum">
              <a:rPr lang="en-US" smtClean="0">
                <a:solidFill>
                  <a:srgbClr val="674517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US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62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98" r:id="rId1"/>
    <p:sldLayoutId id="2147487099" r:id="rId2"/>
    <p:sldLayoutId id="2147487100" r:id="rId3"/>
    <p:sldLayoutId id="2147487101" r:id="rId4"/>
    <p:sldLayoutId id="2147487102" r:id="rId5"/>
    <p:sldLayoutId id="2147487103" r:id="rId6"/>
    <p:sldLayoutId id="2147487104" r:id="rId7"/>
    <p:sldLayoutId id="2147487105" r:id="rId8"/>
    <p:sldLayoutId id="2147487106" r:id="rId9"/>
    <p:sldLayoutId id="2147487107" r:id="rId10"/>
    <p:sldLayoutId id="214748710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5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endParaRPr lang="en-US">
              <a:solidFill>
                <a:srgbClr val="674517"/>
              </a:solidFill>
              <a:effectLst/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en-US">
              <a:solidFill>
                <a:srgbClr val="674517"/>
              </a:solidFill>
              <a:effectLst/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F96D1639-C6F9-4CB4-AB0D-774DA05EEE9B}" type="slidenum">
              <a:rPr lang="en-US" smtClean="0">
                <a:solidFill>
                  <a:srgbClr val="674517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pPr eaLnBrk="1" hangingPunct="1"/>
              <a:t>‹#›</a:t>
            </a:fld>
            <a:endParaRPr lang="en-US">
              <a:solidFill>
                <a:srgbClr val="674517"/>
              </a:solidFill>
              <a:effectLst/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810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75" r:id="rId1"/>
    <p:sldLayoutId id="2147487176" r:id="rId2"/>
    <p:sldLayoutId id="2147487177" r:id="rId3"/>
    <p:sldLayoutId id="2147487178" r:id="rId4"/>
    <p:sldLayoutId id="2147487179" r:id="rId5"/>
    <p:sldLayoutId id="2147487180" r:id="rId6"/>
    <p:sldLayoutId id="2147487181" r:id="rId7"/>
    <p:sldLayoutId id="2147487182" r:id="rId8"/>
    <p:sldLayoutId id="2147487183" r:id="rId9"/>
    <p:sldLayoutId id="2147487184" r:id="rId10"/>
    <p:sldLayoutId id="21474871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6D1639-C6F9-4CB4-AB0D-774DA05EEE9B}" type="slidenum">
              <a:rPr lang="en-US" smtClean="0">
                <a:solidFill>
                  <a:srgbClr val="674517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US" dirty="0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717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251" r:id="rId1"/>
    <p:sldLayoutId id="2147487252" r:id="rId2"/>
    <p:sldLayoutId id="2147487253" r:id="rId3"/>
    <p:sldLayoutId id="2147487254" r:id="rId4"/>
    <p:sldLayoutId id="2147487255" r:id="rId5"/>
    <p:sldLayoutId id="2147487256" r:id="rId6"/>
    <p:sldLayoutId id="2147487257" r:id="rId7"/>
    <p:sldLayoutId id="2147487258" r:id="rId8"/>
    <p:sldLayoutId id="2147487259" r:id="rId9"/>
    <p:sldLayoutId id="2147487260" r:id="rId10"/>
    <p:sldLayoutId id="21474872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5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6D1639-C6F9-4CB4-AB0D-774DA05EEE9B}" type="slidenum">
              <a:rPr lang="en-US" smtClean="0">
                <a:solidFill>
                  <a:srgbClr val="674517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pPr/>
              <a:t>‹#›</a:t>
            </a:fld>
            <a:endParaRPr lang="en-US">
              <a:solidFill>
                <a:srgbClr val="674517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73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429" r:id="rId1"/>
    <p:sldLayoutId id="2147487430" r:id="rId2"/>
    <p:sldLayoutId id="2147487431" r:id="rId3"/>
    <p:sldLayoutId id="2147487432" r:id="rId4"/>
    <p:sldLayoutId id="2147487433" r:id="rId5"/>
    <p:sldLayoutId id="2147487434" r:id="rId6"/>
    <p:sldLayoutId id="2147487435" r:id="rId7"/>
    <p:sldLayoutId id="2147487436" r:id="rId8"/>
    <p:sldLayoutId id="2147487437" r:id="rId9"/>
    <p:sldLayoutId id="2147487438" r:id="rId10"/>
    <p:sldLayoutId id="21474874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886696B-6169-4BD3-9AC9-2B0D6338321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62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441" r:id="rId1"/>
    <p:sldLayoutId id="2147487442" r:id="rId2"/>
    <p:sldLayoutId id="2147487443" r:id="rId3"/>
    <p:sldLayoutId id="2147487444" r:id="rId4"/>
    <p:sldLayoutId id="2147487445" r:id="rId5"/>
    <p:sldLayoutId id="2147487446" r:id="rId6"/>
    <p:sldLayoutId id="2147487447" r:id="rId7"/>
    <p:sldLayoutId id="2147487448" r:id="rId8"/>
    <p:sldLayoutId id="2147487449" r:id="rId9"/>
    <p:sldLayoutId id="2147487450" r:id="rId10"/>
    <p:sldLayoutId id="2147487451" r:id="rId11"/>
    <p:sldLayoutId id="214748745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noProof="0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noProof="0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4F8AA0-7C9C-4863-BA83-5DF7426D473B}" type="slidenum">
              <a:rPr lang="en-US" noProof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3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454" r:id="rId1"/>
    <p:sldLayoutId id="2147487455" r:id="rId2"/>
    <p:sldLayoutId id="2147487456" r:id="rId3"/>
    <p:sldLayoutId id="2147487457" r:id="rId4"/>
    <p:sldLayoutId id="2147487458" r:id="rId5"/>
    <p:sldLayoutId id="2147487459" r:id="rId6"/>
    <p:sldLayoutId id="2147487460" r:id="rId7"/>
    <p:sldLayoutId id="2147487461" r:id="rId8"/>
    <p:sldLayoutId id="2147487462" r:id="rId9"/>
    <p:sldLayoutId id="2147487463" r:id="rId10"/>
    <p:sldLayoutId id="2147487464" r:id="rId11"/>
    <p:sldLayoutId id="2147487465" r:id="rId12"/>
    <p:sldLayoutId id="214748746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media" Target="../media/media2.mp4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6.xml"/><Relationship Id="rId4" Type="http://schemas.openxmlformats.org/officeDocument/2006/relationships/video" Target="../media/media2.mp4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3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2EF363-6D19-25E7-84FD-8CBD06816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>
            <a:extLst>
              <a:ext uri="{FF2B5EF4-FFF2-40B4-BE49-F238E27FC236}">
                <a16:creationId xmlns:a16="http://schemas.microsoft.com/office/drawing/2014/main" id="{0D12F975-D37D-6489-4A45-2F5B6ADE15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2" b="8503"/>
          <a:stretch>
            <a:fillRect/>
          </a:stretch>
        </p:blipFill>
        <p:spPr bwMode="auto">
          <a:xfrm>
            <a:off x="56456" y="1"/>
            <a:ext cx="98984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898" name="Text Box 2">
            <a:extLst>
              <a:ext uri="{FF2B5EF4-FFF2-40B4-BE49-F238E27FC236}">
                <a16:creationId xmlns:a16="http://schemas.microsoft.com/office/drawing/2014/main" id="{4A34E9BC-0496-21E4-BB80-51614503E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609600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ECF10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ECF10D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8193FE-89B8-4806-2BC7-45C1BE4369C3}"/>
              </a:ext>
            </a:extLst>
          </p:cNvPr>
          <p:cNvSpPr txBox="1"/>
          <p:nvPr/>
        </p:nvSpPr>
        <p:spPr>
          <a:xfrm>
            <a:off x="8913440" y="6633297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>
              <a:defRPr/>
            </a:pPr>
            <a:r>
              <a:rPr lang="en-US" sz="800" dirty="0">
                <a:solidFill>
                  <a:srgbClr val="FFFFCC"/>
                </a:solidFill>
                <a:cs typeface="Arial"/>
              </a:rPr>
              <a:t>ipac.caltech.edu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A6D92470-0306-A1F1-A661-1F50FFC69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940119"/>
            <a:ext cx="9906000" cy="923312"/>
          </a:xfrm>
          <a:prstGeom prst="rect">
            <a:avLst/>
          </a:prstGeom>
          <a:solidFill>
            <a:srgbClr val="292929">
              <a:alpha val="50000"/>
            </a:srgbClr>
          </a:solidFill>
          <a:ln w="25400">
            <a:solidFill>
              <a:srgbClr val="333333"/>
            </a:solidFill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S</a:t>
            </a:r>
            <a:r>
              <a:rPr lang="en-US" sz="5400" b="1" noProof="0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earching</a:t>
            </a:r>
            <a:r>
              <a:rPr lang="en-US" sz="54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for other Earths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D91E59C6-53AF-3B03-2F00-B33EB69B4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914" y="4725144"/>
            <a:ext cx="9931589" cy="1046440"/>
          </a:xfrm>
          <a:prstGeom prst="rect">
            <a:avLst/>
          </a:prstGeom>
          <a:solidFill>
            <a:srgbClr val="151516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Dainis </a:t>
            </a:r>
            <a:r>
              <a:rPr kumimoji="0" lang="en-US" sz="105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Dravins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FFFFCC"/>
                </a:solidFill>
                <a:latin typeface="Arial"/>
                <a:cs typeface="Arial"/>
              </a:rPr>
              <a:t>Lund Observatory, Division of Astrophysics, Department of Physics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Lund University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www.astro.lu.se/~dainis</a:t>
            </a:r>
          </a:p>
        </p:txBody>
      </p:sp>
    </p:spTree>
    <p:extLst>
      <p:ext uri="{BB962C8B-B14F-4D97-AF65-F5344CB8AC3E}">
        <p14:creationId xmlns:p14="http://schemas.microsoft.com/office/powerpoint/2010/main" val="1273364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0"/>
          <a:stretch/>
        </p:blipFill>
        <p:spPr>
          <a:xfrm>
            <a:off x="0" y="7222"/>
            <a:ext cx="9906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76" y="6454497"/>
            <a:ext cx="3533972" cy="415498"/>
          </a:xfrm>
          <a:prstGeom prst="rect">
            <a:avLst/>
          </a:prstGeom>
          <a:solidFill>
            <a:srgbClr val="969696">
              <a:alpha val="50000"/>
            </a:srgbClr>
          </a:solidFill>
        </p:spPr>
        <p:txBody>
          <a:bodyPr wrap="square" lIns="0" r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Christian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Viladrich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300 mm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Stellarzac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solar telescope,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540/10 nm filter, https://www.cloudynights.com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D040BEBB-F454-058F-51BD-FB81AA41E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209" y="293747"/>
            <a:ext cx="100222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surface image</a:t>
            </a:r>
          </a:p>
        </p:txBody>
      </p:sp>
    </p:spTree>
    <p:extLst>
      <p:ext uri="{BB962C8B-B14F-4D97-AF65-F5344CB8AC3E}">
        <p14:creationId xmlns:p14="http://schemas.microsoft.com/office/powerpoint/2010/main" val="21670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-21516" y="1412776"/>
            <a:ext cx="9906000" cy="389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rgbClr val="4646A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Can we find planets around the Sun…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… if observing the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Sun-as-a-star?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67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635951" y="188640"/>
            <a:ext cx="5240661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Sun-as-a-star </a:t>
            </a:r>
          </a:p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on La Palma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246F34-6D84-4284-90EE-93353C8E02D9}"/>
              </a:ext>
            </a:extLst>
          </p:cNvPr>
          <p:cNvSpPr txBox="1"/>
          <p:nvPr/>
        </p:nvSpPr>
        <p:spPr>
          <a:xfrm>
            <a:off x="4808984" y="1772816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Solar telescope feeding sunlight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to HARPS-N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1F25D261-B2D6-296A-65BB-85D4AAC5F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36" y="0"/>
            <a:ext cx="4649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TNG :: Watching for the next solar cycle with the HARPS-N solar telescope">
            <a:extLst>
              <a:ext uri="{FF2B5EF4-FFF2-40B4-BE49-F238E27FC236}">
                <a16:creationId xmlns:a16="http://schemas.microsoft.com/office/drawing/2014/main" id="{197D582E-D045-FF0F-EF04-BAAE1A2F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5"/>
          <a:stretch/>
        </p:blipFill>
        <p:spPr bwMode="auto">
          <a:xfrm>
            <a:off x="5313040" y="2564904"/>
            <a:ext cx="472673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ARPS-N Logo">
            <a:extLst>
              <a:ext uri="{FF2B5EF4-FFF2-40B4-BE49-F238E27FC236}">
                <a16:creationId xmlns:a16="http://schemas.microsoft.com/office/drawing/2014/main" id="{F6956038-A951-7DB4-5A33-0A518E205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424" y="1772816"/>
            <a:ext cx="984927" cy="11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679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38E673F2-D644-FA13-CE98-180EDF2D03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/>
          <a:stretch/>
        </p:blipFill>
        <p:spPr bwMode="auto">
          <a:xfrm>
            <a:off x="-15162" y="-1180"/>
            <a:ext cx="9921162" cy="686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45" y="6505599"/>
            <a:ext cx="15686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(ESO /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T.Pirson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C243A83-125F-BC43-908C-7A45B12A7E3C}"/>
              </a:ext>
            </a:extLst>
          </p:cNvPr>
          <p:cNvSpPr txBox="1">
            <a:spLocks/>
          </p:cNvSpPr>
          <p:nvPr/>
        </p:nvSpPr>
        <p:spPr>
          <a:xfrm>
            <a:off x="0" y="44624"/>
            <a:ext cx="98866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HELIOS solar telescope at ESO La Silla</a:t>
            </a:r>
          </a:p>
        </p:txBody>
      </p:sp>
    </p:spTree>
    <p:extLst>
      <p:ext uri="{BB962C8B-B14F-4D97-AF65-F5344CB8AC3E}">
        <p14:creationId xmlns:p14="http://schemas.microsoft.com/office/powerpoint/2010/main" val="119930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2276872"/>
            <a:ext cx="9906000" cy="230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algn="ctr" eaLnBrk="0" hangingPunct="0">
              <a:defRPr/>
            </a:pP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Effects of </a:t>
            </a:r>
          </a:p>
          <a:p>
            <a:pPr algn="ctr" eaLnBrk="0" hangingPunct="0">
              <a:defRPr/>
            </a:pP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1634464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EEEEE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ABB82E-2FFE-D0C4-6E70-58BE24692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4">
            <a:extLst>
              <a:ext uri="{FF2B5EF4-FFF2-40B4-BE49-F238E27FC236}">
                <a16:creationId xmlns:a16="http://schemas.microsoft.com/office/drawing/2014/main" id="{01E05D09-D592-650C-217D-5AA939BFA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388" y="6567155"/>
            <a:ext cx="9906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v-SE" sz="1000" dirty="0" err="1">
                <a:solidFill>
                  <a:srgbClr val="000000"/>
                </a:solidFill>
              </a:rPr>
              <a:t>H.C.Spruit</a:t>
            </a:r>
            <a:r>
              <a:rPr lang="sv-SE" sz="1000" dirty="0">
                <a:solidFill>
                  <a:srgbClr val="000000"/>
                </a:solidFill>
              </a:rPr>
              <a:t>, </a:t>
            </a:r>
            <a:r>
              <a:rPr lang="sv-SE" sz="1000" dirty="0" err="1">
                <a:solidFill>
                  <a:srgbClr val="000000"/>
                </a:solidFill>
              </a:rPr>
              <a:t>Å.Nordlund</a:t>
            </a:r>
            <a:r>
              <a:rPr lang="sv-SE" sz="1000" dirty="0">
                <a:solidFill>
                  <a:srgbClr val="000000"/>
                </a:solidFill>
              </a:rPr>
              <a:t>, </a:t>
            </a:r>
            <a:r>
              <a:rPr lang="sv-SE" sz="1000" dirty="0" err="1">
                <a:solidFill>
                  <a:srgbClr val="000000"/>
                </a:solidFill>
              </a:rPr>
              <a:t>A.M.Title</a:t>
            </a:r>
            <a:r>
              <a:rPr lang="sv-SE" sz="1000" dirty="0">
                <a:solidFill>
                  <a:srgbClr val="000000"/>
                </a:solidFill>
              </a:rPr>
              <a:t>: Solar </a:t>
            </a:r>
            <a:r>
              <a:rPr lang="sv-SE" sz="1000" dirty="0" err="1">
                <a:solidFill>
                  <a:srgbClr val="000000"/>
                </a:solidFill>
              </a:rPr>
              <a:t>Convection</a:t>
            </a:r>
            <a:r>
              <a:rPr lang="sv-SE" sz="1000" dirty="0">
                <a:solidFill>
                  <a:srgbClr val="000000"/>
                </a:solidFill>
              </a:rPr>
              <a:t>, </a:t>
            </a:r>
            <a:r>
              <a:rPr lang="sv-SE" sz="1000" i="1" dirty="0" err="1">
                <a:solidFill>
                  <a:srgbClr val="000000"/>
                </a:solidFill>
              </a:rPr>
              <a:t>Ann.Rev.Astron.Astrophys</a:t>
            </a:r>
            <a:r>
              <a:rPr lang="sv-SE" sz="1000" i="1" dirty="0">
                <a:solidFill>
                  <a:srgbClr val="000000"/>
                </a:solidFill>
              </a:rPr>
              <a:t>.</a:t>
            </a:r>
            <a:r>
              <a:rPr lang="sv-SE" sz="1000" dirty="0">
                <a:solidFill>
                  <a:srgbClr val="000000"/>
                </a:solidFill>
              </a:rPr>
              <a:t> </a:t>
            </a:r>
            <a:r>
              <a:rPr lang="sv-SE" sz="1000" b="1" dirty="0">
                <a:solidFill>
                  <a:srgbClr val="000000"/>
                </a:solidFill>
              </a:rPr>
              <a:t>28</a:t>
            </a:r>
            <a:r>
              <a:rPr lang="sv-SE" sz="1000" dirty="0">
                <a:solidFill>
                  <a:srgbClr val="000000"/>
                </a:solidFill>
              </a:rPr>
              <a:t>, 263</a:t>
            </a:r>
          </a:p>
        </p:txBody>
      </p:sp>
      <p:pic>
        <p:nvPicPr>
          <p:cNvPr id="70661" name="Picture 8" descr="Magnetic granul">
            <a:extLst>
              <a:ext uri="{FF2B5EF4-FFF2-40B4-BE49-F238E27FC236}">
                <a16:creationId xmlns:a16="http://schemas.microsoft.com/office/drawing/2014/main" id="{E3875CD6-F9EB-8608-46CF-48DF04622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8504" y="1065681"/>
            <a:ext cx="9043482" cy="427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4981F6-63BD-E414-EA66-DF9768F892C3}"/>
              </a:ext>
            </a:extLst>
          </p:cNvPr>
          <p:cNvSpPr txBox="1"/>
          <p:nvPr/>
        </p:nvSpPr>
        <p:spPr>
          <a:xfrm>
            <a:off x="200472" y="5373216"/>
            <a:ext cx="950505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000" b="1" dirty="0">
                <a:solidFill>
                  <a:srgbClr val="0000CC"/>
                </a:solidFill>
              </a:rPr>
              <a:t>Solar granulation in magnetic and non-magnetic regions </a:t>
            </a:r>
          </a:p>
          <a:p>
            <a:pPr lvl="0" algn="ctr">
              <a:defRPr/>
            </a:pPr>
            <a:r>
              <a:rPr lang="en-US" sz="600" b="1" dirty="0">
                <a:solidFill>
                  <a:srgbClr val="0000CC"/>
                </a:solidFill>
              </a:rPr>
              <a:t> </a:t>
            </a:r>
          </a:p>
          <a:p>
            <a:pPr algn="ctr"/>
            <a:r>
              <a:rPr lang="en-US" b="1" dirty="0">
                <a:solidFill>
                  <a:srgbClr val="003300"/>
                </a:solidFill>
              </a:rPr>
              <a:t>Continuum images of the same area, blackened out (left) where the average field strength is &lt;7.5 </a:t>
            </a:r>
            <a:r>
              <a:rPr lang="en-US" b="1" dirty="0" err="1">
                <a:solidFill>
                  <a:srgbClr val="003300"/>
                </a:solidFill>
              </a:rPr>
              <a:t>mT</a:t>
            </a:r>
            <a:r>
              <a:rPr lang="en-US" b="1" dirty="0">
                <a:solidFill>
                  <a:srgbClr val="003300"/>
                </a:solidFill>
              </a:rPr>
              <a:t> (75 G). and (right) where the field strength is &gt;7.5 </a:t>
            </a:r>
            <a:r>
              <a:rPr lang="en-US" b="1" dirty="0" err="1">
                <a:solidFill>
                  <a:srgbClr val="003300"/>
                </a:solidFill>
              </a:rPr>
              <a:t>mT</a:t>
            </a:r>
            <a:r>
              <a:rPr lang="en-US" b="1" dirty="0">
                <a:solidFill>
                  <a:srgbClr val="003300"/>
                </a:solidFill>
              </a:rPr>
              <a:t>  </a:t>
            </a:r>
          </a:p>
          <a:p>
            <a:pPr algn="ctr"/>
            <a:r>
              <a:rPr lang="en-US" sz="1400" dirty="0">
                <a:solidFill>
                  <a:srgbClr val="003300"/>
                </a:solidFill>
              </a:rPr>
              <a:t>(Swedish Solar Telescope, La Palma)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551C0602-BF35-4347-09C7-B65C30E7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" y="262389"/>
            <a:ext cx="9906000" cy="70788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  Magnetic       &amp;     Non-magnetic </a:t>
            </a:r>
          </a:p>
        </p:txBody>
      </p:sp>
    </p:spTree>
    <p:extLst>
      <p:ext uri="{BB962C8B-B14F-4D97-AF65-F5344CB8AC3E}">
        <p14:creationId xmlns:p14="http://schemas.microsoft.com/office/powerpoint/2010/main" val="2632923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5" name="Picture 7" descr="Cavallini_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472" y="1052736"/>
            <a:ext cx="5529263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8" descr="Cavallini_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2502" y="1773238"/>
            <a:ext cx="3671888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Line 9"/>
          <p:cNvSpPr>
            <a:spLocks noChangeShapeType="1"/>
          </p:cNvSpPr>
          <p:nvPr/>
        </p:nvSpPr>
        <p:spPr bwMode="auto">
          <a:xfrm>
            <a:off x="3297246" y="5157788"/>
            <a:ext cx="936625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1688" name="Line 10"/>
          <p:cNvSpPr>
            <a:spLocks noChangeShapeType="1"/>
          </p:cNvSpPr>
          <p:nvPr/>
        </p:nvSpPr>
        <p:spPr bwMode="auto">
          <a:xfrm>
            <a:off x="6176963" y="3573463"/>
            <a:ext cx="1154112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818065"/>
            <a:ext cx="990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Line bisectors gradually closer to an active region (dashed), compared to that of the quiet Sun.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Positions relative to the Ca II K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plage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are indicated.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10C55D41-24FD-B525-7CFF-A2817F4EC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0133" y="260648"/>
            <a:ext cx="990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charset="0"/>
              </a:rPr>
              <a:t>Magnetic &amp;  Non-magnetic granulation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CF048FE-B9E8-7185-6031-9E7833911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5" y="6549599"/>
            <a:ext cx="99060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F.Cavallini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G.Ceppatelli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A.Righini</a:t>
            </a:r>
            <a:r>
              <a:rPr lang="en-US" sz="1050" dirty="0">
                <a:solidFill>
                  <a:srgbClr val="000000"/>
                </a:solidFill>
              </a:rPr>
              <a:t>: </a:t>
            </a:r>
            <a:r>
              <a:rPr lang="en-US" sz="1050" i="1" dirty="0"/>
              <a:t>Asymmetry and shift of three Fe I </a:t>
            </a:r>
            <a:r>
              <a:rPr lang="en-US" sz="1050" i="1" dirty="0" err="1"/>
              <a:t>photospheric</a:t>
            </a:r>
            <a:r>
              <a:rPr lang="en-US" sz="1050" i="1" dirty="0"/>
              <a:t> lines in solar active regions, 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Astron.Astrophys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143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116 (1985)</a:t>
            </a:r>
          </a:p>
        </p:txBody>
      </p:sp>
    </p:spTree>
    <p:extLst>
      <p:ext uri="{BB962C8B-B14F-4D97-AF65-F5344CB8AC3E}">
        <p14:creationId xmlns:p14="http://schemas.microsoft.com/office/powerpoint/2010/main" val="3022808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n-watcher SOHO celebrates thirty years">
            <a:extLst>
              <a:ext uri="{FF2B5EF4-FFF2-40B4-BE49-F238E27FC236}">
                <a16:creationId xmlns:a16="http://schemas.microsoft.com/office/drawing/2014/main" id="{D4442243-43FA-3C88-6B31-48E654548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" t="3694" b="5169"/>
          <a:stretch>
            <a:fillRect/>
          </a:stretch>
        </p:blipFill>
        <p:spPr bwMode="auto">
          <a:xfrm>
            <a:off x="197382" y="726986"/>
            <a:ext cx="9580154" cy="536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158066"/>
            <a:ext cx="98866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ESA/NASA Solar and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Heliospheric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Observatory (SOHO) has monitored the Sun during three 11-year cycles.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CC"/>
                </a:solidFill>
              </a:rPr>
              <a:t>Here: Fe XV 28.4 nm coronal line maps out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temperatures around 2 million K.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CC"/>
                </a:solidFill>
              </a:rPr>
              <a:t>(</a:t>
            </a:r>
            <a:r>
              <a:rPr kumimoji="0" lang="en-US" sz="100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SOHO - ESA &amp; NASA;  </a:t>
            </a:r>
            <a:r>
              <a:rPr kumimoji="0" lang="en-US" sz="1000" i="0" u="none" strike="noStrike" kern="1200" cap="none" spc="0" normalizeH="0" baseline="0" noProof="0" dirty="0" err="1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F.Auchère</a:t>
            </a:r>
            <a:r>
              <a:rPr kumimoji="0" lang="en-US" sz="100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&amp; ATG Europe)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414" y="6906"/>
            <a:ext cx="98866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Solar activity cycle</a:t>
            </a:r>
          </a:p>
        </p:txBody>
      </p:sp>
    </p:spTree>
    <p:extLst>
      <p:ext uri="{BB962C8B-B14F-4D97-AF65-F5344CB8AC3E}">
        <p14:creationId xmlns:p14="http://schemas.microsoft.com/office/powerpoint/2010/main" val="2916998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F5D6E0-4E09-9D72-CBB6-273C95FA8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856FF3-5637-2094-96A6-2D2BB87C6960}"/>
              </a:ext>
            </a:extLst>
          </p:cNvPr>
          <p:cNvSpPr/>
          <p:nvPr/>
        </p:nvSpPr>
        <p:spPr>
          <a:xfrm>
            <a:off x="0" y="6525344"/>
            <a:ext cx="9899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N.Meunier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Stellar Variability in Radial Velocity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Proc.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Evry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Schatzman School "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Interactions star-planet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”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arXiv:2104.06072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Courier New" panose="02070309020205020404" pitchFamily="49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C2C673-2D73-8855-54F8-3161D592C50D}"/>
              </a:ext>
            </a:extLst>
          </p:cNvPr>
          <p:cNvSpPr txBox="1"/>
          <p:nvPr/>
        </p:nvSpPr>
        <p:spPr>
          <a:xfrm>
            <a:off x="-15552" y="5714092"/>
            <a:ext cx="9886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Reconstruction of the apparent radial velocity during an activity cycle, due to inhibition of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convective blueshift in magnetic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plage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regions (red) and due to the brightness contrast in sunspots and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plages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A216A4-33F9-8B1D-498D-DCA23399B550}"/>
              </a:ext>
            </a:extLst>
          </p:cNvPr>
          <p:cNvSpPr txBox="1">
            <a:spLocks/>
          </p:cNvSpPr>
          <p:nvPr/>
        </p:nvSpPr>
        <p:spPr>
          <a:xfrm>
            <a:off x="12414" y="260648"/>
            <a:ext cx="988661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srgbClr val="4646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Solar ‘radial-velocity’ modulation</a:t>
            </a:r>
          </a:p>
        </p:txBody>
      </p:sp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80DFB7FC-8962-AABB-8007-A424EE2642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7041232" cy="4254678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5351A64B-681F-6065-7717-683FE8E88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7216" y="2445294"/>
            <a:ext cx="2871800" cy="1415754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Main driver of solar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‘radial-velocity’ variations: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Modulated granulation</a:t>
            </a:r>
          </a:p>
        </p:txBody>
      </p:sp>
    </p:spTree>
    <p:extLst>
      <p:ext uri="{BB962C8B-B14F-4D97-AF65-F5344CB8AC3E}">
        <p14:creationId xmlns:p14="http://schemas.microsoft.com/office/powerpoint/2010/main" val="9091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551F6-F148-B28F-9296-CE58FF0CC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FAF1A9D2-7749-E1A7-D85C-0C2CB30E4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54050"/>
            <a:ext cx="9906000" cy="193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1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Photospheric</a:t>
            </a: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proxies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 magnetic activity? </a:t>
            </a:r>
          </a:p>
        </p:txBody>
      </p:sp>
    </p:spTree>
    <p:extLst>
      <p:ext uri="{BB962C8B-B14F-4D97-AF65-F5344CB8AC3E}">
        <p14:creationId xmlns:p14="http://schemas.microsoft.com/office/powerpoint/2010/main" val="4146998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53F75-42EA-53EE-3781-5281FD5A2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E8040D1E-6CF3-914A-8204-6CC95EF1A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" y="1592519"/>
            <a:ext cx="9906000" cy="370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CONTEXT: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Many exoplanets found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… </a:t>
            </a: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but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…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 yet any “truly” Earth-like</a:t>
            </a:r>
          </a:p>
        </p:txBody>
      </p:sp>
    </p:spTree>
    <p:extLst>
      <p:ext uri="{BB962C8B-B14F-4D97-AF65-F5344CB8AC3E}">
        <p14:creationId xmlns:p14="http://schemas.microsoft.com/office/powerpoint/2010/main" val="2858589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46ED1A1-0059-6174-AE0F-7CECC1529C41}"/>
              </a:ext>
            </a:extLst>
          </p:cNvPr>
          <p:cNvSpPr txBox="1"/>
          <p:nvPr/>
        </p:nvSpPr>
        <p:spPr>
          <a:xfrm>
            <a:off x="7353300" y="2372213"/>
            <a:ext cx="24384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Selected Fe lines in different spectral regions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Reference “continua”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100-exposure average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6FB6BC-37D9-0656-CD92-AA63C66EF0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23" y="1052736"/>
            <a:ext cx="6900961" cy="493581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99E6CF9-7D6A-DF34-0B27-32BD939D38D2}"/>
              </a:ext>
            </a:extLst>
          </p:cNvPr>
          <p:cNvSpPr txBox="1">
            <a:spLocks/>
          </p:cNvSpPr>
          <p:nvPr/>
        </p:nvSpPr>
        <p:spPr>
          <a:xfrm>
            <a:off x="-10070" y="77390"/>
            <a:ext cx="99060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Fe I and Fe II lines 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@ HARPS-North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j-ea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4AAC7B-5457-CB5D-C9FE-A26857B5C5A1}"/>
              </a:ext>
            </a:extLst>
          </p:cNvPr>
          <p:cNvSpPr txBox="1"/>
          <p:nvPr/>
        </p:nvSpPr>
        <p:spPr>
          <a:xfrm>
            <a:off x="560512" y="6100384"/>
            <a:ext cx="78333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D.Dravins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H.-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G.Ludwig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Solar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photospheric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spectrum microvariability. II. Observed relations to magnetic activity and radial-velocity modulation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Astron.Astrophys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687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A60 (2024)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from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X.Dumusque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et al.: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Three Years of HARPS-N High-Resolution Spectroscopy and Precise Radial Velocity Data for the Sun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Astron.Astrophys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648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A103 (2021) </a:t>
            </a:r>
          </a:p>
        </p:txBody>
      </p:sp>
    </p:spTree>
    <p:extLst>
      <p:ext uri="{BB962C8B-B14F-4D97-AF65-F5344CB8AC3E}">
        <p14:creationId xmlns:p14="http://schemas.microsoft.com/office/powerpoint/2010/main" val="333075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46ED1A1-0059-6174-AE0F-7CECC1529C41}"/>
              </a:ext>
            </a:extLst>
          </p:cNvPr>
          <p:cNvSpPr txBox="1"/>
          <p:nvPr/>
        </p:nvSpPr>
        <p:spPr>
          <a:xfrm>
            <a:off x="5673080" y="3372668"/>
            <a:ext cx="378973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Relative equivalent widths for groups of Fe lines during summer seasons of 2016 (red), 2017 (cyan) and 2018 (gray).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Left: function of Ca II H &amp; K activity index Right: function of apparent radial velocity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9E6CF9-7D6A-DF34-0B27-32BD939D38D2}"/>
              </a:ext>
            </a:extLst>
          </p:cNvPr>
          <p:cNvSpPr txBox="1">
            <a:spLocks/>
          </p:cNvSpPr>
          <p:nvPr/>
        </p:nvSpPr>
        <p:spPr>
          <a:xfrm>
            <a:off x="5673080" y="404664"/>
            <a:ext cx="400682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HARPS-N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observed solar Fe I &amp; Fe II microvariability</a:t>
            </a:r>
          </a:p>
        </p:txBody>
      </p:sp>
      <p:pic>
        <p:nvPicPr>
          <p:cNvPr id="3" name="Picture 2" descr="A group of images of different colored dots&#10;&#10;Description automatically generated">
            <a:extLst>
              <a:ext uri="{FF2B5EF4-FFF2-40B4-BE49-F238E27FC236}">
                <a16:creationId xmlns:a16="http://schemas.microsoft.com/office/drawing/2014/main" id="{3B286AFC-5034-AA41-E982-B11BD20376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06" y="636234"/>
            <a:ext cx="4940079" cy="60331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D6A16F-E2C8-9332-90E7-F860F61FB4FF}"/>
              </a:ext>
            </a:extLst>
          </p:cNvPr>
          <p:cNvSpPr txBox="1"/>
          <p:nvPr/>
        </p:nvSpPr>
        <p:spPr>
          <a:xfrm rot="16200000">
            <a:off x="-1079169" y="3301487"/>
            <a:ext cx="2766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EQUIVALENT WIDTH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anose="05000000000000000000" pitchFamily="2" charset="2"/>
              </a:rPr>
              <a:t>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A35D91-9089-255D-07C2-E598DF09ECC9}"/>
              </a:ext>
            </a:extLst>
          </p:cNvPr>
          <p:cNvSpPr txBox="1"/>
          <p:nvPr/>
        </p:nvSpPr>
        <p:spPr>
          <a:xfrm>
            <a:off x="1280592" y="179348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 II H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&amp;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anose="05000000000000000000" pitchFamily="2" charset="2"/>
              </a:rPr>
              <a:t>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CB8112-5D6B-EE60-E25D-1ED3BAE530CD}"/>
              </a:ext>
            </a:extLst>
          </p:cNvPr>
          <p:cNvSpPr txBox="1"/>
          <p:nvPr/>
        </p:nvSpPr>
        <p:spPr>
          <a:xfrm>
            <a:off x="3080792" y="179348"/>
            <a:ext cx="2556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RADIAL VELOCITY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Wingdings" panose="05000000000000000000" pitchFamily="2" charset="2"/>
              </a:rPr>
              <a:t>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4AC562-D846-EC52-CBB4-1B29AEE0D1F3}"/>
              </a:ext>
            </a:extLst>
          </p:cNvPr>
          <p:cNvSpPr txBox="1"/>
          <p:nvPr/>
        </p:nvSpPr>
        <p:spPr>
          <a:xfrm>
            <a:off x="2489877" y="65569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 II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E0107E-7D17-DFB0-38F8-665C4B50E082}"/>
              </a:ext>
            </a:extLst>
          </p:cNvPr>
          <p:cNvSpPr txBox="1"/>
          <p:nvPr/>
        </p:nvSpPr>
        <p:spPr>
          <a:xfrm>
            <a:off x="2547070" y="211207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 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48676B-2FFB-7988-ABA0-ADAEDC59F559}"/>
              </a:ext>
            </a:extLst>
          </p:cNvPr>
          <p:cNvSpPr txBox="1"/>
          <p:nvPr/>
        </p:nvSpPr>
        <p:spPr>
          <a:xfrm>
            <a:off x="2553997" y="35546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 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ADDFC0-8C70-B4D1-FE7C-50CDF8383700}"/>
              </a:ext>
            </a:extLst>
          </p:cNvPr>
          <p:cNvSpPr txBox="1"/>
          <p:nvPr/>
        </p:nvSpPr>
        <p:spPr>
          <a:xfrm>
            <a:off x="2570589" y="4996957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 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692E83-53EE-741D-C23F-0AE2DD95E092}"/>
              </a:ext>
            </a:extLst>
          </p:cNvPr>
          <p:cNvSpPr txBox="1"/>
          <p:nvPr/>
        </p:nvSpPr>
        <p:spPr>
          <a:xfrm>
            <a:off x="5936695" y="6165304"/>
            <a:ext cx="396044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D.Dravins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H.-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G.Ludwig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Solar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photospheric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spectrum microvariability.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II. Observed relations to magnetic activity and radial-velocity modulation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Astron.Astrophys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687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A60 (2024)</a:t>
            </a:r>
          </a:p>
        </p:txBody>
      </p:sp>
    </p:spTree>
    <p:extLst>
      <p:ext uri="{BB962C8B-B14F-4D97-AF65-F5344CB8AC3E}">
        <p14:creationId xmlns:p14="http://schemas.microsoft.com/office/powerpoint/2010/main" val="2563722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-15552" y="2132856"/>
            <a:ext cx="9906000" cy="266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3D hydrodynamics: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‘Movies’ of high-resolution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solar spectral atlases</a:t>
            </a:r>
          </a:p>
        </p:txBody>
      </p:sp>
    </p:spTree>
    <p:extLst>
      <p:ext uri="{BB962C8B-B14F-4D97-AF65-F5344CB8AC3E}">
        <p14:creationId xmlns:p14="http://schemas.microsoft.com/office/powerpoint/2010/main" val="3626240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89104" y="4005064"/>
            <a:ext cx="396044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Stellar surfaces from above,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on same horizontal scale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Left: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‘F5 V’ model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eff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= 6456 K),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log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= 4.5 [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cgs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];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anose="05050102010706020507" pitchFamily="18" charset="2"/>
              </a:rPr>
              <a:t></a:t>
            </a: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= 18.1%.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Right: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‘K8 V’ model (T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eff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= 3964 K), log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= 4.5 [cgs];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anose="05050102010706020507" pitchFamily="18" charset="2"/>
              </a:rPr>
              <a:t></a:t>
            </a: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= 4.7%.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BOLD models by H.-G. Ludwig, Heidelberg</a:t>
            </a:r>
          </a:p>
        </p:txBody>
      </p:sp>
      <p:pic>
        <p:nvPicPr>
          <p:cNvPr id="8" name="K8V_non-magnetic_d3t40g45rsn01_526x526x17_int01B3_R_070-08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05128" y="620688"/>
            <a:ext cx="3306255" cy="3306255"/>
          </a:xfrm>
          <a:prstGeom prst="rect">
            <a:avLst/>
          </a:prstGeom>
        </p:spPr>
      </p:pic>
      <p:pic>
        <p:nvPicPr>
          <p:cNvPr id="6" name="F5_non-magnetic_d3t65g45rsn01_466x466x268int01B3_R_070-080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19" y="592844"/>
            <a:ext cx="5817097" cy="581709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2300020-5465-41C2-8171-5CC70D0F53A9}"/>
              </a:ext>
            </a:extLst>
          </p:cNvPr>
          <p:cNvSpPr txBox="1">
            <a:spLocks/>
          </p:cNvSpPr>
          <p:nvPr/>
        </p:nvSpPr>
        <p:spPr>
          <a:xfrm>
            <a:off x="-6219" y="9588"/>
            <a:ext cx="9906000" cy="531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Hydrodynamic models of stellar surfaces</a:t>
            </a:r>
          </a:p>
        </p:txBody>
      </p:sp>
    </p:spTree>
    <p:extLst>
      <p:ext uri="{BB962C8B-B14F-4D97-AF65-F5344CB8AC3E}">
        <p14:creationId xmlns:p14="http://schemas.microsoft.com/office/powerpoint/2010/main" val="429240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5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764" y="159053"/>
            <a:ext cx="99060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j-ea"/>
                <a:cs typeface="Arial" charset="0"/>
              </a:rPr>
              <a:t>CO</a:t>
            </a:r>
            <a:r>
              <a:rPr kumimoji="0" lang="en-US" sz="3800" b="1" i="1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j-ea"/>
                <a:cs typeface="Arial" charset="0"/>
              </a:rPr>
              <a:t>5</a:t>
            </a:r>
            <a:r>
              <a:rPr kumimoji="0" lang="en-US" sz="3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j-ea"/>
                <a:cs typeface="Arial" charset="0"/>
              </a:rPr>
              <a:t>BOLD Synthetic 3D Solar Spectra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DAB2F1-9D79-A724-9AC1-8CF030241562}"/>
              </a:ext>
            </a:extLst>
          </p:cNvPr>
          <p:cNvSpPr txBox="1"/>
          <p:nvPr/>
        </p:nvSpPr>
        <p:spPr>
          <a:xfrm>
            <a:off x="5190065" y="5347183"/>
            <a:ext cx="4281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Fe I lines at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</a:rPr>
              <a:t>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620 nm; varying strengths,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excitation potentials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</a:rPr>
              <a:t>c =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 3, 5 eV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78F22A-109A-B56E-F02E-3F2AD99D9D6C}"/>
              </a:ext>
            </a:extLst>
          </p:cNvPr>
          <p:cNvSpPr/>
          <p:nvPr/>
        </p:nvSpPr>
        <p:spPr>
          <a:xfrm>
            <a:off x="5529064" y="6165304"/>
            <a:ext cx="3958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D.Dravins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H.-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G.Ludwig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E.Dahlén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H.Pazira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Spatially resolved spectroscopy across stellar surfaces.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I. Using exoplanet transits to analyze 3D stellar atmospheres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Astron.Astrophys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605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A90 (2017)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5CC180-C55A-0D05-FF1A-2788A1152D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10"/>
          <a:stretch/>
        </p:blipFill>
        <p:spPr>
          <a:xfrm>
            <a:off x="5018654" y="2429630"/>
            <a:ext cx="4281520" cy="244043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4770C23-5CA8-076B-FEDA-5310333D6827}"/>
              </a:ext>
            </a:extLst>
          </p:cNvPr>
          <p:cNvSpPr txBox="1">
            <a:spLocks/>
          </p:cNvSpPr>
          <p:nvPr/>
        </p:nvSpPr>
        <p:spPr>
          <a:xfrm>
            <a:off x="265082" y="1078125"/>
            <a:ext cx="4510120" cy="7825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Model 1: Complete spectrum</a:t>
            </a:r>
          </a:p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j-ea"/>
              <a:cs typeface="Arial"/>
            </a:endParaRPr>
          </a:p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T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eﬀ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 = 5774 K , λ/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Δλ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 ∼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1,000,000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26F57F3-0AC5-CCE0-CED6-09B903D15502}"/>
              </a:ext>
            </a:extLst>
          </p:cNvPr>
          <p:cNvSpPr txBox="1">
            <a:spLocks/>
          </p:cNvSpPr>
          <p:nvPr/>
        </p:nvSpPr>
        <p:spPr>
          <a:xfrm>
            <a:off x="4840320" y="1123683"/>
            <a:ext cx="49530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Model 2: Idealized spectral lines</a:t>
            </a:r>
          </a:p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j-ea"/>
              <a:cs typeface="Arial"/>
            </a:endParaRPr>
          </a:p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T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eﬀ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 = 5782 K, λ/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Δλ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 ∼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2,000,000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EF1F25-F85A-CD61-2E3B-AA60E33449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5" y="2429630"/>
            <a:ext cx="4510120" cy="27117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2FF856-5767-5005-0BF0-BA7D5E6BFF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46"/>
          <a:stretch/>
        </p:blipFill>
        <p:spPr>
          <a:xfrm>
            <a:off x="5018654" y="4880869"/>
            <a:ext cx="4281520" cy="3538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B95E62-4825-4817-5687-0C6F93C10CE9}"/>
              </a:ext>
            </a:extLst>
          </p:cNvPr>
          <p:cNvSpPr txBox="1"/>
          <p:nvPr/>
        </p:nvSpPr>
        <p:spPr>
          <a:xfrm>
            <a:off x="484450" y="5356888"/>
            <a:ext cx="4281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Full spectrum synthesis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incorporating 636,837 lines </a:t>
            </a:r>
            <a:endParaRPr kumimoji="0" lang="aa-E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2C67CF-D878-D82C-1837-08FC3CE2948B}"/>
              </a:ext>
            </a:extLst>
          </p:cNvPr>
          <p:cNvSpPr txBox="1"/>
          <p:nvPr/>
        </p:nvSpPr>
        <p:spPr>
          <a:xfrm>
            <a:off x="501384" y="4493529"/>
            <a:ext cx="4187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µ = 1</a:t>
            </a:r>
            <a:endParaRPr kumimoji="0" lang="aa-E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053C0AF3-282F-4E84-7390-6FA7F2B50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80" y="6309320"/>
            <a:ext cx="446449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D.Dravins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H.-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G.Ludwig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Solar </a:t>
            </a:r>
            <a:r>
              <a:rPr kumimoji="0" lang="en-US" sz="900" b="0" i="1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photospheric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spectrum microvariability. I.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Theoretical searches for proxies of radial-velocity jittering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Astron.Astrophys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679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D5D5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A3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(2023)</a:t>
            </a:r>
          </a:p>
        </p:txBody>
      </p:sp>
    </p:spTree>
    <p:extLst>
      <p:ext uri="{BB962C8B-B14F-4D97-AF65-F5344CB8AC3E}">
        <p14:creationId xmlns:p14="http://schemas.microsoft.com/office/powerpoint/2010/main" val="903917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10731-DC41-0258-A709-019D671E2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E6D1BF9-C190-D206-C4C2-1EA105EF410A}"/>
              </a:ext>
            </a:extLst>
          </p:cNvPr>
          <p:cNvSpPr txBox="1">
            <a:spLocks/>
          </p:cNvSpPr>
          <p:nvPr/>
        </p:nvSpPr>
        <p:spPr>
          <a:xfrm>
            <a:off x="-10070" y="-1672"/>
            <a:ext cx="9906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Non-magnetic vs. magnetic granulation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EB3CB-CB04-2E86-50D2-6E3F15FCEFFD}"/>
              </a:ext>
            </a:extLst>
          </p:cNvPr>
          <p:cNvSpPr txBox="1"/>
          <p:nvPr/>
        </p:nvSpPr>
        <p:spPr>
          <a:xfrm>
            <a:off x="0" y="5571181"/>
            <a:ext cx="9895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CC"/>
                </a:solidFill>
              </a:rPr>
              <a:t>Synthetic Fe II lines from non-magnetic and magnetic 240 </a:t>
            </a:r>
            <a:r>
              <a:rPr lang="en-US" b="1" dirty="0" err="1">
                <a:solidFill>
                  <a:srgbClr val="0000CC"/>
                </a:solidFill>
              </a:rPr>
              <a:t>mT</a:t>
            </a:r>
            <a:r>
              <a:rPr lang="en-US" b="1" dirty="0">
                <a:solidFill>
                  <a:srgbClr val="0000CC"/>
                </a:solidFill>
              </a:rPr>
              <a:t> (2400 G) simulations</a:t>
            </a:r>
          </a:p>
          <a:p>
            <a:pPr algn="ctr"/>
            <a:endParaRPr lang="en-US" sz="600" b="1" dirty="0">
              <a:solidFill>
                <a:srgbClr val="0000CC"/>
              </a:solidFill>
            </a:endParaRPr>
          </a:p>
          <a:p>
            <a:pPr algn="ctr"/>
            <a:r>
              <a:rPr lang="en-US" sz="1600" dirty="0">
                <a:solidFill>
                  <a:srgbClr val="0000CC"/>
                </a:solidFill>
              </a:rPr>
              <a:t>Line profiles and bisectors for integrated sunlight 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49C4D2BF-4477-AEE4-282A-A01387FBC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552" y="6401073"/>
            <a:ext cx="820343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100" dirty="0" err="1">
                <a:solidFill>
                  <a:srgbClr val="000000"/>
                </a:solidFill>
              </a:rPr>
              <a:t>D.Dravins</a:t>
            </a:r>
            <a:r>
              <a:rPr lang="en-US" sz="1100" dirty="0">
                <a:solidFill>
                  <a:srgbClr val="000000"/>
                </a:solidFill>
              </a:rPr>
              <a:t>, H.-</a:t>
            </a:r>
            <a:r>
              <a:rPr lang="en-US" sz="1100" dirty="0" err="1">
                <a:solidFill>
                  <a:srgbClr val="000000"/>
                </a:solidFill>
              </a:rPr>
              <a:t>G.Ludwig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M.Steffen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C.Allende</a:t>
            </a:r>
            <a:r>
              <a:rPr lang="en-US" sz="1100" dirty="0">
                <a:solidFill>
                  <a:srgbClr val="000000"/>
                </a:solidFill>
              </a:rPr>
              <a:t> Prieto, </a:t>
            </a:r>
            <a:r>
              <a:rPr lang="en-US" sz="1100" dirty="0" err="1">
                <a:solidFill>
                  <a:srgbClr val="000000"/>
                </a:solidFill>
              </a:rPr>
              <a:t>L.Koesterke</a:t>
            </a:r>
            <a:r>
              <a:rPr lang="en-US" sz="1100" dirty="0">
                <a:solidFill>
                  <a:srgbClr val="000000"/>
                </a:solidFill>
              </a:rPr>
              <a:t>: </a:t>
            </a:r>
            <a:r>
              <a:rPr lang="en-US" sz="1100" i="1" dirty="0">
                <a:solidFill>
                  <a:srgbClr val="003300"/>
                </a:solidFill>
              </a:rPr>
              <a:t>Solar </a:t>
            </a:r>
            <a:r>
              <a:rPr lang="en-US" sz="1100" i="1" dirty="0" err="1">
                <a:solidFill>
                  <a:srgbClr val="003300"/>
                </a:solidFill>
              </a:rPr>
              <a:t>photospheric</a:t>
            </a:r>
            <a:r>
              <a:rPr lang="en-US" sz="1100" i="1" dirty="0">
                <a:solidFill>
                  <a:srgbClr val="003300"/>
                </a:solidFill>
              </a:rPr>
              <a:t> spectrum microvariability. </a:t>
            </a:r>
          </a:p>
          <a:p>
            <a:pPr lvl="0">
              <a:defRPr/>
            </a:pPr>
            <a:r>
              <a:rPr lang="en-US" sz="1100" i="1" dirty="0">
                <a:solidFill>
                  <a:srgbClr val="003300"/>
                </a:solidFill>
              </a:rPr>
              <a:t>III. </a:t>
            </a:r>
            <a:r>
              <a:rPr lang="en-US" sz="1100" i="1" dirty="0">
                <a:solidFill>
                  <a:srgbClr val="000000"/>
                </a:solidFill>
              </a:rPr>
              <a:t>Radial velocities and line profiles in magnetic active-region granulation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Astron.Astrophys</a:t>
            </a:r>
            <a:r>
              <a:rPr lang="en-US" sz="1100" dirty="0">
                <a:solidFill>
                  <a:srgbClr val="000000"/>
                </a:solidFill>
              </a:rPr>
              <a:t>., in press (2026), arXiv:2604.13166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6B87B8-1650-83E2-0721-B29DBCD86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>arXiv:2604.13166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5A6A8F83-7D88-05ED-785A-F27074B79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>arXiv:2604.13166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716F85C3-5B97-C4B2-090A-C3765C2B5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Lucida Grande"/>
              </a:rPr>
              <a:t>rXiv:2604.13166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DC0703-07EF-D036-1385-44EE646793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725215"/>
            <a:ext cx="7992888" cy="484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1171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F36DD-C298-255D-1EF2-B38304E6A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5216471-F326-5467-D0D8-640F9BA50004}"/>
              </a:ext>
            </a:extLst>
          </p:cNvPr>
          <p:cNvSpPr txBox="1">
            <a:spLocks/>
          </p:cNvSpPr>
          <p:nvPr/>
        </p:nvSpPr>
        <p:spPr>
          <a:xfrm>
            <a:off x="5388" y="44624"/>
            <a:ext cx="9906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Spectral variability from 3D modeling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E456A0-6EE2-3A82-EE69-7FE26717BDCD}"/>
              </a:ext>
            </a:extLst>
          </p:cNvPr>
          <p:cNvSpPr txBox="1"/>
          <p:nvPr/>
        </p:nvSpPr>
        <p:spPr>
          <a:xfrm>
            <a:off x="0" y="5549751"/>
            <a:ext cx="9906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CC"/>
                </a:solidFill>
              </a:rPr>
              <a:t>Line profile and bisector variability for a strong </a:t>
            </a:r>
            <a:r>
              <a:rPr lang="en-US" sz="1400" b="1" dirty="0" err="1">
                <a:solidFill>
                  <a:srgbClr val="0000CC"/>
                </a:solidFill>
              </a:rPr>
              <a:t>photospheric</a:t>
            </a:r>
            <a:r>
              <a:rPr lang="en-US" sz="1400" b="1" dirty="0">
                <a:solidFill>
                  <a:srgbClr val="0000CC"/>
                </a:solidFill>
              </a:rPr>
              <a:t> line in the solar flux spectrum (Fe II 450.8288 nm)</a:t>
            </a:r>
          </a:p>
          <a:p>
            <a:pPr algn="ctr"/>
            <a:endParaRPr lang="en-US" sz="600" b="1" dirty="0">
              <a:solidFill>
                <a:srgbClr val="0000CC"/>
              </a:solidFill>
            </a:endParaRPr>
          </a:p>
          <a:p>
            <a:pPr algn="ctr"/>
            <a:r>
              <a:rPr lang="en-US" sz="1400" b="1" dirty="0">
                <a:solidFill>
                  <a:srgbClr val="0000CC"/>
                </a:solidFill>
              </a:rPr>
              <a:t>Profiles sampled at 20 times during 3D MHD simulations for non-magnetic and magnetic granulation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9F4EB716-17B8-668B-8B4B-A2EE4795F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544" y="6382489"/>
            <a:ext cx="87849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100" dirty="0" err="1">
                <a:solidFill>
                  <a:srgbClr val="000000"/>
                </a:solidFill>
              </a:rPr>
              <a:t>D.Dravins</a:t>
            </a:r>
            <a:r>
              <a:rPr lang="en-US" sz="1100" dirty="0">
                <a:solidFill>
                  <a:srgbClr val="000000"/>
                </a:solidFill>
              </a:rPr>
              <a:t>, H.-</a:t>
            </a:r>
            <a:r>
              <a:rPr lang="en-US" sz="1100" dirty="0" err="1">
                <a:solidFill>
                  <a:srgbClr val="000000"/>
                </a:solidFill>
              </a:rPr>
              <a:t>G.Ludwig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M.Steffen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C.Allende</a:t>
            </a:r>
            <a:r>
              <a:rPr lang="en-US" sz="1100" dirty="0">
                <a:solidFill>
                  <a:srgbClr val="000000"/>
                </a:solidFill>
              </a:rPr>
              <a:t> Prieto, </a:t>
            </a:r>
            <a:r>
              <a:rPr lang="en-US" sz="1100" dirty="0" err="1">
                <a:solidFill>
                  <a:srgbClr val="000000"/>
                </a:solidFill>
              </a:rPr>
              <a:t>L.Koesterke</a:t>
            </a:r>
            <a:r>
              <a:rPr lang="en-US" sz="1100" dirty="0">
                <a:solidFill>
                  <a:srgbClr val="000000"/>
                </a:solidFill>
              </a:rPr>
              <a:t>: </a:t>
            </a:r>
          </a:p>
          <a:p>
            <a:pPr lvl="0">
              <a:defRPr/>
            </a:pPr>
            <a:r>
              <a:rPr lang="en-US" sz="1100" i="1" dirty="0">
                <a:solidFill>
                  <a:srgbClr val="003300"/>
                </a:solidFill>
              </a:rPr>
              <a:t>Solar </a:t>
            </a:r>
            <a:r>
              <a:rPr lang="en-US" sz="1100" i="1" dirty="0" err="1">
                <a:solidFill>
                  <a:srgbClr val="003300"/>
                </a:solidFill>
              </a:rPr>
              <a:t>photospheric</a:t>
            </a:r>
            <a:r>
              <a:rPr lang="en-US" sz="1100" i="1" dirty="0">
                <a:solidFill>
                  <a:srgbClr val="003300"/>
                </a:solidFill>
              </a:rPr>
              <a:t> spectrum microvariability. IV. </a:t>
            </a:r>
            <a:r>
              <a:rPr lang="en-US" sz="1100" i="1" dirty="0">
                <a:solidFill>
                  <a:srgbClr val="000000"/>
                </a:solidFill>
              </a:rPr>
              <a:t>Radial-velocity and line-profile fluctuations in (non-)magnetic granulation</a:t>
            </a:r>
            <a:r>
              <a:rPr lang="en-US" sz="1100" dirty="0">
                <a:solidFill>
                  <a:srgbClr val="000000"/>
                </a:solidFill>
              </a:rPr>
              <a:t>, in preparation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A4FC44-60CB-4914-5678-00B48CAA4D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696059"/>
            <a:ext cx="7920880" cy="454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62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54A44-6A88-D183-1B25-497CE81E9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8AFBB59-41DB-32E4-91D2-07A98C1255E0}"/>
              </a:ext>
            </a:extLst>
          </p:cNvPr>
          <p:cNvSpPr txBox="1"/>
          <p:nvPr/>
        </p:nvSpPr>
        <p:spPr>
          <a:xfrm>
            <a:off x="-2511" y="5661248"/>
            <a:ext cx="98959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CC"/>
                </a:solidFill>
              </a:rPr>
              <a:t>Synthetic spectrum and its temporal variability in a magnetic (240 </a:t>
            </a:r>
            <a:r>
              <a:rPr lang="en-US" sz="1600" b="1" dirty="0" err="1">
                <a:solidFill>
                  <a:srgbClr val="0000CC"/>
                </a:solidFill>
              </a:rPr>
              <a:t>mT</a:t>
            </a:r>
            <a:r>
              <a:rPr lang="en-US" sz="1600" b="1" dirty="0">
                <a:solidFill>
                  <a:srgbClr val="0000CC"/>
                </a:solidFill>
              </a:rPr>
              <a:t> = 2400 G) simulation </a:t>
            </a:r>
          </a:p>
          <a:p>
            <a:pPr algn="ctr"/>
            <a:endParaRPr lang="en-US" sz="400" dirty="0"/>
          </a:p>
          <a:p>
            <a:pPr algn="ctr"/>
            <a:r>
              <a:rPr lang="en-US" sz="1400" dirty="0">
                <a:solidFill>
                  <a:srgbClr val="0000CC"/>
                </a:solidFill>
              </a:rPr>
              <a:t>Data for integrated sunlight</a:t>
            </a:r>
            <a:endParaRPr lang="en-US" sz="1600" b="1" dirty="0">
              <a:solidFill>
                <a:srgbClr val="0000CC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D00AF239-E0B9-971F-860F-B920593BE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544" y="6382489"/>
            <a:ext cx="87849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100" dirty="0" err="1">
                <a:solidFill>
                  <a:srgbClr val="000000"/>
                </a:solidFill>
              </a:rPr>
              <a:t>D.Dravins</a:t>
            </a:r>
            <a:r>
              <a:rPr lang="en-US" sz="1100" dirty="0">
                <a:solidFill>
                  <a:srgbClr val="000000"/>
                </a:solidFill>
              </a:rPr>
              <a:t>, H.-</a:t>
            </a:r>
            <a:r>
              <a:rPr lang="en-US" sz="1100" dirty="0" err="1">
                <a:solidFill>
                  <a:srgbClr val="000000"/>
                </a:solidFill>
              </a:rPr>
              <a:t>G.Ludwig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M.Steffen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C.Allende</a:t>
            </a:r>
            <a:r>
              <a:rPr lang="en-US" sz="1100" dirty="0">
                <a:solidFill>
                  <a:srgbClr val="000000"/>
                </a:solidFill>
              </a:rPr>
              <a:t> Prieto, </a:t>
            </a:r>
            <a:r>
              <a:rPr lang="en-US" sz="1100" dirty="0" err="1">
                <a:solidFill>
                  <a:srgbClr val="000000"/>
                </a:solidFill>
              </a:rPr>
              <a:t>L.Koesterke</a:t>
            </a:r>
            <a:r>
              <a:rPr lang="en-US" sz="1100" dirty="0">
                <a:solidFill>
                  <a:srgbClr val="000000"/>
                </a:solidFill>
              </a:rPr>
              <a:t>: </a:t>
            </a:r>
          </a:p>
          <a:p>
            <a:pPr lvl="0">
              <a:defRPr/>
            </a:pPr>
            <a:r>
              <a:rPr lang="en-US" sz="1100" i="1" dirty="0">
                <a:solidFill>
                  <a:srgbClr val="003300"/>
                </a:solidFill>
              </a:rPr>
              <a:t>Solar </a:t>
            </a:r>
            <a:r>
              <a:rPr lang="en-US" sz="1100" i="1" dirty="0" err="1">
                <a:solidFill>
                  <a:srgbClr val="003300"/>
                </a:solidFill>
              </a:rPr>
              <a:t>photospheric</a:t>
            </a:r>
            <a:r>
              <a:rPr lang="en-US" sz="1100" i="1" dirty="0">
                <a:solidFill>
                  <a:srgbClr val="003300"/>
                </a:solidFill>
              </a:rPr>
              <a:t> spectrum microvariability. IV. </a:t>
            </a:r>
            <a:r>
              <a:rPr lang="en-US" sz="1100" i="1" dirty="0">
                <a:solidFill>
                  <a:srgbClr val="000000"/>
                </a:solidFill>
              </a:rPr>
              <a:t>Radial-velocity and line-profile fluctuations in (non-)magnetic granulation</a:t>
            </a:r>
            <a:r>
              <a:rPr lang="en-US" sz="1100" dirty="0">
                <a:solidFill>
                  <a:srgbClr val="000000"/>
                </a:solidFill>
              </a:rPr>
              <a:t>, in preparation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A7326E-B9CA-246D-19EC-BEB299A94F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92"/>
          <a:stretch>
            <a:fillRect/>
          </a:stretch>
        </p:blipFill>
        <p:spPr>
          <a:xfrm>
            <a:off x="344488" y="5085184"/>
            <a:ext cx="8568952" cy="5064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FAB40A-24BF-51A9-3AC2-1FB7B1DC7D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26"/>
          <a:stretch>
            <a:fillRect/>
          </a:stretch>
        </p:blipFill>
        <p:spPr>
          <a:xfrm>
            <a:off x="344488" y="836712"/>
            <a:ext cx="8568952" cy="42751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18D09C-388F-270D-0D59-1FA76619A87E}"/>
              </a:ext>
            </a:extLst>
          </p:cNvPr>
          <p:cNvSpPr txBox="1"/>
          <p:nvPr/>
        </p:nvSpPr>
        <p:spPr>
          <a:xfrm>
            <a:off x="6279230" y="879313"/>
            <a:ext cx="2470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</a:rPr>
              <a:t>STANDARD DEVIATION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D6848D-57FA-BDB3-73BB-131FE5B121D4}"/>
              </a:ext>
            </a:extLst>
          </p:cNvPr>
          <p:cNvSpPr txBox="1"/>
          <p:nvPr/>
        </p:nvSpPr>
        <p:spPr>
          <a:xfrm>
            <a:off x="6198076" y="4667314"/>
            <a:ext cx="2549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CC"/>
                </a:solidFill>
              </a:rPr>
              <a:t>SYNTHETIC SPECTRUM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195A1D-0230-784F-4936-7345CB292273}"/>
              </a:ext>
            </a:extLst>
          </p:cNvPr>
          <p:cNvSpPr txBox="1">
            <a:spLocks/>
          </p:cNvSpPr>
          <p:nvPr/>
        </p:nvSpPr>
        <p:spPr>
          <a:xfrm>
            <a:off x="-10070" y="44624"/>
            <a:ext cx="9906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Spectral variability from 3D modeling</a:t>
            </a:r>
          </a:p>
        </p:txBody>
      </p:sp>
    </p:spTree>
    <p:extLst>
      <p:ext uri="{BB962C8B-B14F-4D97-AF65-F5344CB8AC3E}">
        <p14:creationId xmlns:p14="http://schemas.microsoft.com/office/powerpoint/2010/main" val="17668832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6DDC4-E771-CDBB-8AC3-1E2930886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5CB4069-CBB4-96C9-930E-83C51FE9FD49}"/>
              </a:ext>
            </a:extLst>
          </p:cNvPr>
          <p:cNvSpPr txBox="1"/>
          <p:nvPr/>
        </p:nvSpPr>
        <p:spPr>
          <a:xfrm>
            <a:off x="616" y="5683314"/>
            <a:ext cx="989593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CC"/>
                </a:solidFill>
              </a:rPr>
              <a:t>Variability in Fe I lines of different strengths in the violet and green spectral regions.</a:t>
            </a:r>
          </a:p>
          <a:p>
            <a:pPr algn="ctr"/>
            <a:endParaRPr lang="en-US" sz="600" b="1" dirty="0">
              <a:solidFill>
                <a:srgbClr val="0000CC"/>
              </a:solidFill>
            </a:endParaRPr>
          </a:p>
          <a:p>
            <a:pPr algn="ctr"/>
            <a:r>
              <a:rPr lang="en-US" sz="1400" b="1" dirty="0">
                <a:solidFill>
                  <a:srgbClr val="0000CC"/>
                </a:solidFill>
              </a:rPr>
              <a:t>Profiles sampled at 20 times during 3D MHD simulations for non-magnetic and magnetic granulation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CB410513-FA18-7061-1C0D-CD48A0248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544" y="6382489"/>
            <a:ext cx="87849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100" dirty="0" err="1">
                <a:solidFill>
                  <a:srgbClr val="000000"/>
                </a:solidFill>
              </a:rPr>
              <a:t>D.Dravins</a:t>
            </a:r>
            <a:r>
              <a:rPr lang="en-US" sz="1100" dirty="0">
                <a:solidFill>
                  <a:srgbClr val="000000"/>
                </a:solidFill>
              </a:rPr>
              <a:t>, H.-</a:t>
            </a:r>
            <a:r>
              <a:rPr lang="en-US" sz="1100" dirty="0" err="1">
                <a:solidFill>
                  <a:srgbClr val="000000"/>
                </a:solidFill>
              </a:rPr>
              <a:t>G.Ludwig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M.Steffen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C.Allende</a:t>
            </a:r>
            <a:r>
              <a:rPr lang="en-US" sz="1100" dirty="0">
                <a:solidFill>
                  <a:srgbClr val="000000"/>
                </a:solidFill>
              </a:rPr>
              <a:t> Prieto, </a:t>
            </a:r>
            <a:r>
              <a:rPr lang="en-US" sz="1100" dirty="0" err="1">
                <a:solidFill>
                  <a:srgbClr val="000000"/>
                </a:solidFill>
              </a:rPr>
              <a:t>L.Koesterke</a:t>
            </a:r>
            <a:r>
              <a:rPr lang="en-US" sz="1100" dirty="0">
                <a:solidFill>
                  <a:srgbClr val="000000"/>
                </a:solidFill>
              </a:rPr>
              <a:t>: </a:t>
            </a:r>
          </a:p>
          <a:p>
            <a:pPr lvl="0">
              <a:defRPr/>
            </a:pPr>
            <a:r>
              <a:rPr lang="en-US" sz="1100" i="1" dirty="0">
                <a:solidFill>
                  <a:srgbClr val="003300"/>
                </a:solidFill>
              </a:rPr>
              <a:t>Solar </a:t>
            </a:r>
            <a:r>
              <a:rPr lang="en-US" sz="1100" i="1" dirty="0" err="1">
                <a:solidFill>
                  <a:srgbClr val="003300"/>
                </a:solidFill>
              </a:rPr>
              <a:t>photospheric</a:t>
            </a:r>
            <a:r>
              <a:rPr lang="en-US" sz="1100" i="1" dirty="0">
                <a:solidFill>
                  <a:srgbClr val="003300"/>
                </a:solidFill>
              </a:rPr>
              <a:t> spectrum microvariability. IV. </a:t>
            </a:r>
            <a:r>
              <a:rPr lang="en-US" sz="1100" i="1" dirty="0">
                <a:solidFill>
                  <a:srgbClr val="000000"/>
                </a:solidFill>
              </a:rPr>
              <a:t>Radial-velocity and line-profile fluctuations in (non-)magnetic granulation</a:t>
            </a:r>
            <a:r>
              <a:rPr lang="en-US" sz="1100" dirty="0">
                <a:solidFill>
                  <a:srgbClr val="000000"/>
                </a:solidFill>
              </a:rPr>
              <a:t>, in preparation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086928-754F-3A06-3836-C07D1553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785176"/>
            <a:ext cx="7605419" cy="480406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74011F9-AAC8-9041-7FFE-FCF2B867B356}"/>
              </a:ext>
            </a:extLst>
          </p:cNvPr>
          <p:cNvSpPr txBox="1">
            <a:spLocks/>
          </p:cNvSpPr>
          <p:nvPr/>
        </p:nvSpPr>
        <p:spPr>
          <a:xfrm>
            <a:off x="-10070" y="44624"/>
            <a:ext cx="9906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/>
              </a:rPr>
              <a:t>Spectral variability from 3D modeling</a:t>
            </a:r>
          </a:p>
        </p:txBody>
      </p:sp>
    </p:spTree>
    <p:extLst>
      <p:ext uri="{BB962C8B-B14F-4D97-AF65-F5344CB8AC3E}">
        <p14:creationId xmlns:p14="http://schemas.microsoft.com/office/powerpoint/2010/main" val="2042255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F25DE6D-4270-37EB-C589-85C39A466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958" y="1124744"/>
            <a:ext cx="4794562" cy="49558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013343E-41D1-134B-295F-2C6DE5882B55}"/>
              </a:ext>
            </a:extLst>
          </p:cNvPr>
          <p:cNvSpPr txBox="1"/>
          <p:nvPr/>
        </p:nvSpPr>
        <p:spPr>
          <a:xfrm>
            <a:off x="137342" y="5878433"/>
            <a:ext cx="43924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N.C.Santos et al.: </a:t>
            </a:r>
            <a:r>
              <a:rPr kumimoji="0" lang="it-IT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itchFamily="34" charset="0"/>
              </a:rPr>
              <a:t>PoET: the Paranal solar ESPRESSO Telescope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ESO Messenger 194, 21 (2025)</a:t>
            </a:r>
            <a:endParaRPr kumimoji="0" lang="pt-B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B1C1A4-D106-0AE0-BA38-C1BFE4B2B8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" t="8739" r="4403" b="8233"/>
          <a:stretch>
            <a:fillRect/>
          </a:stretch>
        </p:blipFill>
        <p:spPr bwMode="auto">
          <a:xfrm>
            <a:off x="214580" y="764704"/>
            <a:ext cx="257818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E49D02-91F5-AC34-ABE7-6B9ABF96B901}"/>
              </a:ext>
            </a:extLst>
          </p:cNvPr>
          <p:cNvSpPr txBox="1"/>
          <p:nvPr/>
        </p:nvSpPr>
        <p:spPr>
          <a:xfrm>
            <a:off x="168058" y="6274480"/>
            <a:ext cx="316835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P.I. -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Nuno C. Santos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https://poet.iastro.pt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A4FBFF-D1C9-5E66-DC89-5DE4373AA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80" y="2276872"/>
            <a:ext cx="4645920" cy="349006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1FB3F3D-554B-17E9-9E24-B2D17A4E51FC}"/>
              </a:ext>
            </a:extLst>
          </p:cNvPr>
          <p:cNvSpPr txBox="1">
            <a:spLocks/>
          </p:cNvSpPr>
          <p:nvPr/>
        </p:nvSpPr>
        <p:spPr>
          <a:xfrm>
            <a:off x="-10468" y="22389"/>
            <a:ext cx="9890448" cy="533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dirty="0" err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PoET</a:t>
            </a:r>
            <a:r>
              <a:rPr kumimoji="0" lang="en-US" sz="3200" b="1" i="1" u="none" strike="noStrike" kern="1200" cap="none" spc="0" normalizeH="0" baseline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:</a:t>
            </a:r>
            <a:r>
              <a:rPr kumimoji="0" lang="en-US" sz="3200" b="1" u="none" strike="noStrike" kern="1200" cap="none" spc="0" normalizeH="0" baseline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 </a:t>
            </a:r>
            <a:r>
              <a:rPr kumimoji="0" lang="en-US" sz="3200" b="1" i="0" u="none" strike="noStrike" kern="1200" cap="none" spc="0" normalizeH="0" baseline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Paranal Solar ESPRESSO Telescope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E176BD-3F04-D2E3-F3C6-7C7244D542C9}"/>
              </a:ext>
            </a:extLst>
          </p:cNvPr>
          <p:cNvSpPr txBox="1"/>
          <p:nvPr/>
        </p:nvSpPr>
        <p:spPr>
          <a:xfrm>
            <a:off x="5817096" y="612465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noProof="0" dirty="0" err="1"/>
              <a:t>PoET</a:t>
            </a:r>
            <a:r>
              <a:rPr lang="en-US" b="1" dirty="0"/>
              <a:t> first light April 2026</a:t>
            </a:r>
          </a:p>
        </p:txBody>
      </p:sp>
    </p:spTree>
    <p:extLst>
      <p:ext uri="{BB962C8B-B14F-4D97-AF65-F5344CB8AC3E}">
        <p14:creationId xmlns:p14="http://schemas.microsoft.com/office/powerpoint/2010/main" val="3981579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1700808"/>
            <a:ext cx="9906000" cy="29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How to find </a:t>
            </a:r>
            <a:r>
              <a:rPr lang="en-US" sz="6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exoEarths</a:t>
            </a:r>
            <a:r>
              <a:rPr lang="en-US" sz="6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Most exoplanets so far found from transit photometry</a:t>
            </a:r>
          </a:p>
        </p:txBody>
      </p:sp>
    </p:spTree>
    <p:extLst>
      <p:ext uri="{BB962C8B-B14F-4D97-AF65-F5344CB8AC3E}">
        <p14:creationId xmlns:p14="http://schemas.microsoft.com/office/powerpoint/2010/main" val="3638925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2564904"/>
            <a:ext cx="9906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Once some </a:t>
            </a:r>
            <a:r>
              <a:rPr lang="en-US" sz="6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exoEarths</a:t>
            </a:r>
            <a:r>
              <a:rPr lang="en-US" sz="6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have been found…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7246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6DFC4672-2D37-FE41-B15A-0E2917D43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" y="245717"/>
            <a:ext cx="9906000" cy="661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-27284" y="6402387"/>
            <a:ext cx="9933284" cy="455613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948" y="-6884"/>
            <a:ext cx="9906000" cy="83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1" u="none" strike="noStrike" kern="1200" cap="none" spc="0" normalizeH="0" baseline="0" noProof="0" dirty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HWO </a:t>
            </a:r>
            <a:r>
              <a:rPr kumimoji="0" lang="en-US" sz="4800" b="1" u="none" strike="noStrike" kern="1200" cap="none" spc="0" normalizeH="0" baseline="0" noProof="0" dirty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concept with its </a:t>
            </a:r>
            <a:r>
              <a:rPr kumimoji="0" lang="en-US" sz="4800" b="1" u="none" strike="noStrike" kern="1200" cap="none" spc="0" normalizeH="0" baseline="0" noProof="0" dirty="0" err="1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starshade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C00310-9840-EECB-5288-B25359CE54A0}"/>
              </a:ext>
            </a:extLst>
          </p:cNvPr>
          <p:cNvSpPr txBox="1"/>
          <p:nvPr/>
        </p:nvSpPr>
        <p:spPr>
          <a:xfrm>
            <a:off x="5745088" y="6512738"/>
            <a:ext cx="42484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ID4096" sz="1200" b="0" i="0" u="none" strike="noStrike" kern="1200" cap="none" spc="0" normalizeH="0" baseline="0" noProof="0" dirty="0">
                <a:ln>
                  <a:noFill/>
                </a:ln>
                <a:solidFill>
                  <a:srgbClr val="DADBDD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https://www.robertsalazar.design/starshade/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98E005-CCD4-0D23-CF7B-2367F7B37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75" y="5656485"/>
            <a:ext cx="3860505" cy="12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6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2390416"/>
            <a:ext cx="9906000" cy="204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none" spc="0" normalizeH="0" baseline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</a:t>
            </a:r>
            <a:r>
              <a:rPr kumimoji="0" lang="en-US" sz="6000" b="1" i="0" u="none" strike="noStrike" kern="1200" cap="none" spc="0" normalizeH="0" baseline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what </a:t>
            </a:r>
            <a:r>
              <a:rPr lang="en-US" sz="6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could</a:t>
            </a:r>
            <a:r>
              <a:rPr kumimoji="0" lang="en-US" sz="6000" b="1" i="0" u="none" strike="noStrike" kern="1200" cap="none" spc="0" normalizeH="0" baseline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an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dirty="0" err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exoEarth</a:t>
            </a:r>
            <a:r>
              <a:rPr kumimoji="0" lang="en-US" sz="6000" b="1" i="0" u="none" strike="noStrike" kern="1200" cap="none" spc="0" normalizeH="0" baseline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look like? </a:t>
            </a:r>
            <a:endParaRPr kumimoji="0" lang="en-US" sz="6600" b="1" i="1" u="none" strike="noStrike" kern="1200" cap="none" spc="0" normalizeH="0" baseline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6416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8" y="560874"/>
            <a:ext cx="9905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Different types of </a:t>
            </a:r>
            <a:r>
              <a:rPr lang="en-US" sz="4000" b="1" dirty="0" err="1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exoEarths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/>
              </a:rPr>
              <a:t>?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85F750-712D-B9B2-7BDD-07AD26A740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30051" r="5113" b="32150"/>
          <a:stretch/>
        </p:blipFill>
        <p:spPr bwMode="auto">
          <a:xfrm>
            <a:off x="290948" y="1556792"/>
            <a:ext cx="928103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9D6FC5-DEFE-DCDD-756F-E52C5B2111F0}"/>
              </a:ext>
            </a:extLst>
          </p:cNvPr>
          <p:cNvSpPr txBox="1"/>
          <p:nvPr/>
        </p:nvSpPr>
        <p:spPr>
          <a:xfrm>
            <a:off x="629585" y="6474822"/>
            <a:ext cx="5115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T.Spohn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D.Hoening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Land/Ocean Surface Diversity on Earth-like (Exo)planets: Implications for Habitability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Europlanet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Science Congress 2022 / T. Roger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7C39E8-B9CC-9D64-F313-0A5A9C0EDB4A}"/>
              </a:ext>
            </a:extLst>
          </p:cNvPr>
          <p:cNvSpPr txBox="1"/>
          <p:nvPr/>
        </p:nvSpPr>
        <p:spPr>
          <a:xfrm>
            <a:off x="509288" y="4983559"/>
            <a:ext cx="891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Wide continents      ̶  ̶       Land and seas      ̶  ̶     Mostly oceans</a:t>
            </a:r>
          </a:p>
        </p:txBody>
      </p:sp>
    </p:spTree>
    <p:extLst>
      <p:ext uri="{BB962C8B-B14F-4D97-AF65-F5344CB8AC3E}">
        <p14:creationId xmlns:p14="http://schemas.microsoft.com/office/powerpoint/2010/main" val="18024930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7C39E8-B9CC-9D64-F313-0A5A9C0EDB4A}"/>
              </a:ext>
            </a:extLst>
          </p:cNvPr>
          <p:cNvSpPr txBox="1"/>
          <p:nvPr/>
        </p:nvSpPr>
        <p:spPr>
          <a:xfrm>
            <a:off x="365272" y="5373216"/>
            <a:ext cx="8980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Snowball planet ?         ̶  ̶          Overheated 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(liquid water only near equator)                            (</a:t>
            </a:r>
            <a:r>
              <a:rPr lang="en-US" dirty="0">
                <a:solidFill>
                  <a:srgbClr val="FFFFCC"/>
                </a:solidFill>
              </a:rPr>
              <a:t>like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Venus)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160BCA-1E32-A35D-E995-A92222D9CB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75" t="2072" r="4602" b="3623"/>
          <a:stretch/>
        </p:blipFill>
        <p:spPr>
          <a:xfrm>
            <a:off x="1403641" y="1556792"/>
            <a:ext cx="3348768" cy="3312368"/>
          </a:xfrm>
          <a:prstGeom prst="ellipse">
            <a:avLst/>
          </a:prstGeom>
        </p:spPr>
      </p:pic>
      <p:pic>
        <p:nvPicPr>
          <p:cNvPr id="1028" name="Picture 4" descr="Planet Venus - Hottest Planet-[BC]Introduction&#10;&#10;[IC]Venus is known to be the hottest planet in the Solar System. This is so b">
            <a:extLst>
              <a:ext uri="{FF2B5EF4-FFF2-40B4-BE49-F238E27FC236}">
                <a16:creationId xmlns:a16="http://schemas.microsoft.com/office/drawing/2014/main" id="{840C1FBF-91F1-8DF5-58D0-1EB3DCB85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579" y="1556792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00755D-E838-EEFF-1C5B-06762735982F}"/>
              </a:ext>
            </a:extLst>
          </p:cNvPr>
          <p:cNvSpPr txBox="1"/>
          <p:nvPr/>
        </p:nvSpPr>
        <p:spPr>
          <a:xfrm>
            <a:off x="218" y="560874"/>
            <a:ext cx="9905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Different types of </a:t>
            </a:r>
            <a:r>
              <a:rPr lang="en-US" sz="4000" b="1" dirty="0" err="1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exoEarths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2388031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C1B485-2B7F-DC1E-434A-41B8D52F6BC6}"/>
              </a:ext>
            </a:extLst>
          </p:cNvPr>
          <p:cNvSpPr txBox="1"/>
          <p:nvPr/>
        </p:nvSpPr>
        <p:spPr>
          <a:xfrm>
            <a:off x="122991" y="1402323"/>
            <a:ext cx="966001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?  ?  ?  ?  ?  ?  ?  ?  ?  ?  ?  ?  ?  ?  ?  ?  ?  ?  ?  ?  ?  ?  ?  ?  ?  ?  ?  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7C39E8-B9CC-9D64-F313-0A5A9C0EDB4A}"/>
              </a:ext>
            </a:extLst>
          </p:cNvPr>
          <p:cNvSpPr txBox="1"/>
          <p:nvPr/>
        </p:nvSpPr>
        <p:spPr>
          <a:xfrm>
            <a:off x="3368824" y="1340768"/>
            <a:ext cx="288032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4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CEF6EC-E5A9-4F91-4608-D8F3DF1C5927}"/>
              </a:ext>
            </a:extLst>
          </p:cNvPr>
          <p:cNvSpPr txBox="1"/>
          <p:nvPr/>
        </p:nvSpPr>
        <p:spPr>
          <a:xfrm>
            <a:off x="218" y="560874"/>
            <a:ext cx="9905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Different types of </a:t>
            </a:r>
            <a:r>
              <a:rPr lang="en-US" sz="4000" b="1" dirty="0" err="1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exoEarths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41826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BBC7D9-FECD-1374-EAD4-06C95D47B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FD7FEABB-1E83-B54A-45D8-55726882EC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2" b="8503"/>
          <a:stretch>
            <a:fillRect/>
          </a:stretch>
        </p:blipFill>
        <p:spPr bwMode="auto">
          <a:xfrm>
            <a:off x="56456" y="1"/>
            <a:ext cx="98984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898" name="Text Box 2">
            <a:extLst>
              <a:ext uri="{FF2B5EF4-FFF2-40B4-BE49-F238E27FC236}">
                <a16:creationId xmlns:a16="http://schemas.microsoft.com/office/drawing/2014/main" id="{33E93209-F005-1F5B-E505-089546B74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609600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ECF10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ECF10D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F013B8-2A79-CE62-E065-A863A46BB0A9}"/>
              </a:ext>
            </a:extLst>
          </p:cNvPr>
          <p:cNvSpPr txBox="1"/>
          <p:nvPr/>
        </p:nvSpPr>
        <p:spPr>
          <a:xfrm>
            <a:off x="8913440" y="6633297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>
              <a:defRPr/>
            </a:pPr>
            <a:r>
              <a:rPr lang="en-US" sz="800" dirty="0">
                <a:solidFill>
                  <a:srgbClr val="FFFFCC"/>
                </a:solidFill>
                <a:cs typeface="Arial"/>
              </a:rPr>
              <a:t>ipac.caltech.edu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66BBE3FC-129B-2ECC-E274-B3E4FE495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940119"/>
            <a:ext cx="9906000" cy="923312"/>
          </a:xfrm>
          <a:prstGeom prst="rect">
            <a:avLst/>
          </a:prstGeom>
          <a:solidFill>
            <a:srgbClr val="292929">
              <a:alpha val="50000"/>
            </a:srgbClr>
          </a:solidFill>
          <a:ln w="25400">
            <a:solidFill>
              <a:srgbClr val="333333"/>
            </a:solidFill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Thanks for listening! 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A329A6FC-1E5B-DE12-74BE-F75FB08C0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914" y="4725144"/>
            <a:ext cx="9931589" cy="1046440"/>
          </a:xfrm>
          <a:prstGeom prst="rect">
            <a:avLst/>
          </a:prstGeom>
          <a:solidFill>
            <a:srgbClr val="151516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Dainis </a:t>
            </a:r>
            <a:r>
              <a:rPr kumimoji="0" lang="en-US" sz="105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Dravins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FFFFCC"/>
                </a:solidFill>
                <a:latin typeface="Arial"/>
                <a:cs typeface="Arial"/>
              </a:rPr>
              <a:t>Lund Observatory, Division of Astrophysics, Department of Physics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Lund University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www.astro.lu.se/~dainis</a:t>
            </a:r>
          </a:p>
        </p:txBody>
      </p:sp>
    </p:spTree>
    <p:extLst>
      <p:ext uri="{BB962C8B-B14F-4D97-AF65-F5344CB8AC3E}">
        <p14:creationId xmlns:p14="http://schemas.microsoft.com/office/powerpoint/2010/main" val="30869932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616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683414-0F07-CE67-E7F4-90034E3F9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FBC7709-1B97-CF5E-1D8C-AD3F19170E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2" b="8503"/>
          <a:stretch>
            <a:fillRect/>
          </a:stretch>
        </p:blipFill>
        <p:spPr bwMode="auto">
          <a:xfrm>
            <a:off x="56456" y="1"/>
            <a:ext cx="98984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898" name="Text Box 2">
            <a:extLst>
              <a:ext uri="{FF2B5EF4-FFF2-40B4-BE49-F238E27FC236}">
                <a16:creationId xmlns:a16="http://schemas.microsoft.com/office/drawing/2014/main" id="{8B1EFF6B-9CE7-E100-FC68-1F0866030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609600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ECF10D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ECF10D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4B968C-CD3B-D327-5CA9-869E020C3654}"/>
              </a:ext>
            </a:extLst>
          </p:cNvPr>
          <p:cNvSpPr txBox="1"/>
          <p:nvPr/>
        </p:nvSpPr>
        <p:spPr>
          <a:xfrm>
            <a:off x="8913440" y="6633297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>
              <a:defRPr/>
            </a:pPr>
            <a:r>
              <a:rPr lang="en-US" sz="800" dirty="0">
                <a:solidFill>
                  <a:srgbClr val="FFFFCC"/>
                </a:solidFill>
                <a:cs typeface="Arial"/>
              </a:rPr>
              <a:t>ipac.caltech.edu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3B4D2BDE-8495-94C4-286F-E94F19F9B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940119"/>
            <a:ext cx="9906000" cy="923312"/>
          </a:xfrm>
          <a:prstGeom prst="rect">
            <a:avLst/>
          </a:prstGeom>
          <a:solidFill>
            <a:srgbClr val="292929">
              <a:alpha val="50000"/>
            </a:srgbClr>
          </a:solidFill>
          <a:ln w="25400">
            <a:solidFill>
              <a:srgbClr val="333333"/>
            </a:solidFill>
            <a:miter lim="800000"/>
            <a:headEnd/>
            <a:tailEnd/>
          </a:ln>
        </p:spPr>
        <p:txBody>
          <a:bodyPr wrap="square"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Thanks for listening! </a:t>
            </a:r>
          </a:p>
        </p:txBody>
      </p:sp>
    </p:spTree>
    <p:extLst>
      <p:ext uri="{BB962C8B-B14F-4D97-AF65-F5344CB8AC3E}">
        <p14:creationId xmlns:p14="http://schemas.microsoft.com/office/powerpoint/2010/main" val="1734123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The End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906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7662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8"/>
          <p:cNvSpPr txBox="1">
            <a:spLocks noChangeArrowheads="1"/>
          </p:cNvSpPr>
          <p:nvPr/>
        </p:nvSpPr>
        <p:spPr bwMode="auto">
          <a:xfrm>
            <a:off x="6465168" y="2185694"/>
            <a:ext cx="3384376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Composite image of the Earth transiting the Sun, </a:t>
            </a:r>
            <a:r>
              <a:rPr kumimoji="0" lang="en-US" sz="20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as viewed from Jupiter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dirty="0">
              <a:solidFill>
                <a:srgbClr val="2D2D8A">
                  <a:lumMod val="50000"/>
                </a:srgbClr>
              </a:solidFill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Earth diameter 4.2 arcsec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        Sun 369 arcsec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2D2D8A">
                  <a:lumMod val="50000"/>
                </a:srgbClr>
              </a:solidFill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Solar image: SDO/NASA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srgbClr val="2D2D8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srgbClr val="2D2D8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srgbClr val="2D2D8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dirty="0">
              <a:ln>
                <a:noFill/>
              </a:ln>
              <a:solidFill>
                <a:srgbClr val="2D2D8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dirty="0">
              <a:ln>
                <a:noFill/>
              </a:ln>
              <a:solidFill>
                <a:srgbClr val="2D2D8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P.Molaro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 et al.: </a:t>
            </a:r>
            <a:r>
              <a:rPr kumimoji="0" lang="en-US" sz="1100" b="0" i="1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The Earth transiting the Sun as seen from Jupiter's moons: detection of an inverse Rossiter-McLaughlin effect produced by the opposition surge of the icy Europa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dirty="0">
              <a:ln>
                <a:noFill/>
              </a:ln>
              <a:solidFill>
                <a:srgbClr val="2D2D8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Mon.Not.Roy.Astron.Soc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. </a:t>
            </a:r>
            <a:r>
              <a:rPr kumimoji="0" lang="en-US" sz="1100" b="1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453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srgbClr val="2D2D8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, 1684 (2015)</a:t>
            </a:r>
          </a:p>
        </p:txBody>
      </p:sp>
      <p:pic>
        <p:nvPicPr>
          <p:cNvPr id="5122" name="Picture 2" descr="Composite image of the Sun with Earth and Moon as seen from Europa at... |  Download Scientific Diagram">
            <a:extLst>
              <a:ext uri="{FF2B5EF4-FFF2-40B4-BE49-F238E27FC236}">
                <a16:creationId xmlns:a16="http://schemas.microsoft.com/office/drawing/2014/main" id="{EA8BD182-BBC3-7E2C-01EE-E7EEF2931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260648"/>
            <a:ext cx="6202561" cy="627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8">
            <a:extLst>
              <a:ext uri="{FF2B5EF4-FFF2-40B4-BE49-F238E27FC236}">
                <a16:creationId xmlns:a16="http://schemas.microsoft.com/office/drawing/2014/main" id="{8815F009-31DB-089A-3F5E-536631265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104" y="418019"/>
            <a:ext cx="36004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Earth </a:t>
            </a:r>
            <a:r>
              <a:rPr kumimoji="0" lang="en-US" sz="3600" b="1" i="0" u="none" strike="noStrike" kern="1200" cap="none" spc="0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transit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charset="0"/>
              </a:rPr>
              <a:t>  January 5, 2014</a:t>
            </a:r>
          </a:p>
        </p:txBody>
      </p:sp>
    </p:spTree>
    <p:extLst>
      <p:ext uri="{BB962C8B-B14F-4D97-AF65-F5344CB8AC3E}">
        <p14:creationId xmlns:p14="http://schemas.microsoft.com/office/powerpoint/2010/main" val="107942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414241"/>
            <a:ext cx="9906000" cy="581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charset="0"/>
              </a:rPr>
              <a:t>Limitations in photometric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charset="0"/>
              </a:rPr>
              <a:t>transit searches for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charset="0"/>
              </a:rPr>
              <a:t>exoEarths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</a:rPr>
              <a:t>     * Earth covers only 10</a:t>
            </a: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</a:rPr>
              <a:t>-4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</a:rPr>
              <a:t> of solar disk,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</a:rPr>
              <a:t>	photometry overwhelmed by spots and other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</a:rPr>
              <a:t>     * Lasts only some hours once a year, require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</a:rPr>
              <a:t>	24/7 monitoring from space for many years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rgbClr val="000000"/>
              </a:solidFill>
              <a:cs typeface="Arial" charset="0"/>
            </a:endParaRPr>
          </a:p>
          <a:p>
            <a:pPr lvl="0" eaLnBrk="0" hangingPunct="0">
              <a:defRPr/>
            </a:pPr>
            <a:r>
              <a:rPr lang="en-US" sz="32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     </a:t>
            </a:r>
            <a:r>
              <a:rPr lang="en-US" sz="3200" dirty="0">
                <a:solidFill>
                  <a:srgbClr val="000000"/>
                </a:solidFill>
                <a:cs typeface="Arial" charset="0"/>
              </a:rPr>
              <a:t>* Transits visible only within very narrow angle,</a:t>
            </a:r>
          </a:p>
          <a:p>
            <a:pPr lvl="0" eaLnBrk="0" hangingPunct="0">
              <a:defRPr/>
            </a:pPr>
            <a:r>
              <a:rPr lang="en-US" sz="3200" dirty="0">
                <a:solidFill>
                  <a:srgbClr val="000000"/>
                </a:solidFill>
                <a:cs typeface="Arial" charset="0"/>
              </a:rPr>
              <a:t>	 </a:t>
            </a:r>
            <a:r>
              <a:rPr lang="en-US" sz="3200" b="1" i="1" dirty="0">
                <a:solidFill>
                  <a:srgbClr val="000000"/>
                </a:solidFill>
                <a:cs typeface="Arial" charset="0"/>
              </a:rPr>
              <a:t>very unlikely </a:t>
            </a:r>
            <a:r>
              <a:rPr lang="en-US" sz="3200" dirty="0">
                <a:solidFill>
                  <a:srgbClr val="000000"/>
                </a:solidFill>
                <a:cs typeface="Arial" charset="0"/>
              </a:rPr>
              <a:t>for samples of nearby stars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6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482" y="2272822"/>
            <a:ext cx="9906000" cy="230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3" tIns="45711" rIns="91423" bIns="4571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More promising: radial velocities</a:t>
            </a:r>
          </a:p>
        </p:txBody>
      </p:sp>
    </p:spTree>
    <p:extLst>
      <p:ext uri="{BB962C8B-B14F-4D97-AF65-F5344CB8AC3E}">
        <p14:creationId xmlns:p14="http://schemas.microsoft.com/office/powerpoint/2010/main" val="1541938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4003C-7F6E-3B8F-1610-6ADF4D946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7CDF8094-5AE0-6119-C2BF-702A379DB6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6" t="1915" r="5672" b="2422"/>
          <a:stretch/>
        </p:blipFill>
        <p:spPr bwMode="auto">
          <a:xfrm>
            <a:off x="1496616" y="908720"/>
            <a:ext cx="6488274" cy="458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C5EF3B-8B7E-7C1D-CACB-773552771C8C}"/>
              </a:ext>
            </a:extLst>
          </p:cNvPr>
          <p:cNvSpPr txBox="1"/>
          <p:nvPr/>
        </p:nvSpPr>
        <p:spPr>
          <a:xfrm>
            <a:off x="0" y="5571817"/>
            <a:ext cx="9906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333399"/>
                </a:solidFill>
                <a:latin typeface="Arial" charset="0"/>
                <a:cs typeface="Arial" charset="0"/>
              </a:rPr>
              <a:t>Radial velocity of the Sun relative to the solar system barycenter</a:t>
            </a:r>
            <a:endParaRPr lang="en-US" sz="2400" dirty="0">
              <a:solidFill>
                <a:srgbClr val="333399"/>
              </a:solidFill>
              <a:latin typeface="Arial" charset="0"/>
              <a:cs typeface="Arial" charset="0"/>
            </a:endParaRPr>
          </a:p>
          <a:p>
            <a:pPr algn="ctr"/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(as viewed from the direction of the vernal equinox)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Main signature is the12-year modulation by Jupiter </a:t>
            </a:r>
          </a:p>
          <a:p>
            <a:pPr algn="ctr"/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Cochran &amp;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Hatzes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</a:t>
            </a:r>
            <a:r>
              <a:rPr lang="en-US" sz="900" i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900" i="1" dirty="0" err="1">
                <a:solidFill>
                  <a:srgbClr val="000000"/>
                </a:solidFill>
                <a:latin typeface="Arial" charset="0"/>
                <a:cs typeface="Arial" charset="0"/>
              </a:rPr>
              <a:t>Astrophys.Space</a:t>
            </a:r>
            <a:r>
              <a:rPr lang="en-US" sz="900" i="1" dirty="0">
                <a:solidFill>
                  <a:srgbClr val="000000"/>
                </a:solidFill>
                <a:latin typeface="Arial" charset="0"/>
                <a:cs typeface="Arial" charset="0"/>
              </a:rPr>
              <a:t> Sci.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r>
              <a:rPr lang="en-US" sz="900" b="1" dirty="0">
                <a:solidFill>
                  <a:srgbClr val="000000"/>
                </a:solidFill>
                <a:latin typeface="Arial" charset="0"/>
                <a:cs typeface="Arial" charset="0"/>
              </a:rPr>
              <a:t>241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43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5407D9-2826-273F-BA81-AA70A14F04E9}"/>
              </a:ext>
            </a:extLst>
          </p:cNvPr>
          <p:cNvSpPr txBox="1"/>
          <p:nvPr/>
        </p:nvSpPr>
        <p:spPr>
          <a:xfrm>
            <a:off x="512" y="188640"/>
            <a:ext cx="9905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Detecting solar system planets by radial velocity</a:t>
            </a:r>
          </a:p>
        </p:txBody>
      </p:sp>
    </p:spTree>
    <p:extLst>
      <p:ext uri="{BB962C8B-B14F-4D97-AF65-F5344CB8AC3E}">
        <p14:creationId xmlns:p14="http://schemas.microsoft.com/office/powerpoint/2010/main" val="143887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172" y="188640"/>
            <a:ext cx="9890448" cy="533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0354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charset="0"/>
              </a:rPr>
              <a:t>‘Radial velocity’ jittering of the Sun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7E0A1C-374B-4FDC-ADF7-2732DBF4E62D}"/>
              </a:ext>
            </a:extLst>
          </p:cNvPr>
          <p:cNvSpPr txBox="1"/>
          <p:nvPr/>
        </p:nvSpPr>
        <p:spPr>
          <a:xfrm>
            <a:off x="-15552" y="5472226"/>
            <a:ext cx="98604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646A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Solar apparent radial velocity at 5-minute cadence, corrected for barycentric motion and differential extinction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5A4AFA1-1D89-480D-9BD7-5C3595DB9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152" y="6043935"/>
            <a:ext cx="322382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 release: X. Dumusque et al.: 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Three Years of HARPS-N High-Resolution Spectroscopy and Precise Radial Velocity Data for the Sun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Astron.Astrophys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648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A103 (2021)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3EA443-11B0-6FA2-7473-2F9DA0631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1196752"/>
            <a:ext cx="8593208" cy="4104456"/>
          </a:xfrm>
          <a:prstGeom prst="rect">
            <a:avLst/>
          </a:prstGeom>
          <a:solidFill>
            <a:srgbClr val="CCECFF"/>
          </a:solidFill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1D4EE0A0-B3C6-71EE-1AEA-9C6B0D107E4C}"/>
              </a:ext>
            </a:extLst>
          </p:cNvPr>
          <p:cNvSpPr/>
          <p:nvPr/>
        </p:nvSpPr>
        <p:spPr>
          <a:xfrm rot="9926406">
            <a:off x="7245437" y="2355977"/>
            <a:ext cx="2452112" cy="792088"/>
          </a:xfrm>
          <a:prstGeom prst="rightArrow">
            <a:avLst/>
          </a:prstGeom>
          <a:solidFill>
            <a:srgbClr val="EDF6F7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450E1D-C37E-B6A1-44B8-87A35B8AAE5F}"/>
              </a:ext>
            </a:extLst>
          </p:cNvPr>
          <p:cNvSpPr txBox="1"/>
          <p:nvPr/>
        </p:nvSpPr>
        <p:spPr>
          <a:xfrm rot="20700747">
            <a:off x="7587849" y="2524949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EARTH - 0.09 m/s</a:t>
            </a:r>
          </a:p>
        </p:txBody>
      </p:sp>
    </p:spTree>
    <p:extLst>
      <p:ext uri="{BB962C8B-B14F-4D97-AF65-F5344CB8AC3E}">
        <p14:creationId xmlns:p14="http://schemas.microsoft.com/office/powerpoint/2010/main" val="243116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51568" y="1863421"/>
            <a:ext cx="9037936" cy="307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3" tIns="45711" rIns="91423" bIns="4571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itchFamily="34" charset="0"/>
              </a:rPr>
              <a:t>The basic problem?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Instrumentation is finally(!) precise enough to detect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rgbClr val="000000"/>
                </a:solidFill>
              </a:rPr>
              <a:t> 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also Earth-like planets around solar-type stars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But … the limitation is instead set by stellar variability, which overwhelms the tiny signal from any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exoEarth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79318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4_Default Design">
  <a:themeElements>
    <a:clrScheme name="Default Design 10">
      <a:dk1>
        <a:srgbClr val="674517"/>
      </a:dk1>
      <a:lt1>
        <a:srgbClr val="F6E8D6"/>
      </a:lt1>
      <a:dk2>
        <a:srgbClr val="4D4D4D"/>
      </a:dk2>
      <a:lt2>
        <a:srgbClr val="EAC99E"/>
      </a:lt2>
      <a:accent1>
        <a:srgbClr val="FAF3EA"/>
      </a:accent1>
      <a:accent2>
        <a:srgbClr val="D9988D"/>
      </a:accent2>
      <a:accent3>
        <a:srgbClr val="FAF2E8"/>
      </a:accent3>
      <a:accent4>
        <a:srgbClr val="573A12"/>
      </a:accent4>
      <a:accent5>
        <a:srgbClr val="FCF8F3"/>
      </a:accent5>
      <a:accent6>
        <a:srgbClr val="C4897F"/>
      </a:accent6>
      <a:hlink>
        <a:srgbClr val="D6964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674517"/>
        </a:dk1>
        <a:lt1>
          <a:srgbClr val="F6E8D6"/>
        </a:lt1>
        <a:dk2>
          <a:srgbClr val="4D4D4D"/>
        </a:dk2>
        <a:lt2>
          <a:srgbClr val="EAC99E"/>
        </a:lt2>
        <a:accent1>
          <a:srgbClr val="FAF3EA"/>
        </a:accent1>
        <a:accent2>
          <a:srgbClr val="D9988D"/>
        </a:accent2>
        <a:accent3>
          <a:srgbClr val="FAF2E8"/>
        </a:accent3>
        <a:accent4>
          <a:srgbClr val="573A12"/>
        </a:accent4>
        <a:accent5>
          <a:srgbClr val="FCF8F3"/>
        </a:accent5>
        <a:accent6>
          <a:srgbClr val="C4897F"/>
        </a:accent6>
        <a:hlink>
          <a:srgbClr val="D6964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43458"/>
        </a:dk1>
        <a:lt1>
          <a:srgbClr val="F6E8D6"/>
        </a:lt1>
        <a:dk2>
          <a:srgbClr val="545490"/>
        </a:dk2>
        <a:lt2>
          <a:srgbClr val="EAC99E"/>
        </a:lt2>
        <a:accent1>
          <a:srgbClr val="FAF3EA"/>
        </a:accent1>
        <a:accent2>
          <a:srgbClr val="9F9FBF"/>
        </a:accent2>
        <a:accent3>
          <a:srgbClr val="FAF2E8"/>
        </a:accent3>
        <a:accent4>
          <a:srgbClr val="2B2B4A"/>
        </a:accent4>
        <a:accent5>
          <a:srgbClr val="FCF8F3"/>
        </a:accent5>
        <a:accent6>
          <a:srgbClr val="9090AD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EAEAEA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AEAEAE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2E402A"/>
        </a:dk1>
        <a:lt1>
          <a:srgbClr val="F6E8D6"/>
        </a:lt1>
        <a:dk2>
          <a:srgbClr val="5A7C52"/>
        </a:dk2>
        <a:lt2>
          <a:srgbClr val="EAC99E"/>
        </a:lt2>
        <a:accent1>
          <a:srgbClr val="FAF3EA"/>
        </a:accent1>
        <a:accent2>
          <a:srgbClr val="9FBFA2"/>
        </a:accent2>
        <a:accent3>
          <a:srgbClr val="FAF2E8"/>
        </a:accent3>
        <a:accent4>
          <a:srgbClr val="263522"/>
        </a:accent4>
        <a:accent5>
          <a:srgbClr val="FCF8F3"/>
        </a:accent5>
        <a:accent6>
          <a:srgbClr val="90AD92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Aveiro design">
  <a:themeElements>
    <a:clrScheme name="Aveiro design 2">
      <a:dk1>
        <a:srgbClr val="003300"/>
      </a:dk1>
      <a:lt1>
        <a:srgbClr val="F1F7E9"/>
      </a:lt1>
      <a:dk2>
        <a:srgbClr val="FFFFFF"/>
      </a:dk2>
      <a:lt2>
        <a:srgbClr val="366B1B"/>
      </a:lt2>
      <a:accent1>
        <a:srgbClr val="8BAE6C"/>
      </a:accent1>
      <a:accent2>
        <a:srgbClr val="FF66FF"/>
      </a:accent2>
      <a:accent3>
        <a:srgbClr val="F7FAF2"/>
      </a:accent3>
      <a:accent4>
        <a:srgbClr val="002A00"/>
      </a:accent4>
      <a:accent5>
        <a:srgbClr val="C4D3BA"/>
      </a:accent5>
      <a:accent6>
        <a:srgbClr val="E75CE7"/>
      </a:accent6>
      <a:hlink>
        <a:srgbClr val="808000"/>
      </a:hlink>
      <a:folHlink>
        <a:srgbClr val="8DBA76"/>
      </a:folHlink>
    </a:clrScheme>
    <a:fontScheme name="Aveiro design">
      <a:majorFont>
        <a:latin typeface="Comic Sans M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veiro design 1">
        <a:dk1>
          <a:srgbClr val="112208"/>
        </a:dk1>
        <a:lt1>
          <a:srgbClr val="FFFFFF"/>
        </a:lt1>
        <a:dk2>
          <a:srgbClr val="3D541E"/>
        </a:dk2>
        <a:lt2>
          <a:srgbClr val="FFFFFF"/>
        </a:lt2>
        <a:accent1>
          <a:srgbClr val="8BAE6C"/>
        </a:accent1>
        <a:accent2>
          <a:srgbClr val="FF66FF"/>
        </a:accent2>
        <a:accent3>
          <a:srgbClr val="AFB3AB"/>
        </a:accent3>
        <a:accent4>
          <a:srgbClr val="DADADA"/>
        </a:accent4>
        <a:accent5>
          <a:srgbClr val="C4D3BA"/>
        </a:accent5>
        <a:accent6>
          <a:srgbClr val="E75CE7"/>
        </a:accent6>
        <a:hlink>
          <a:srgbClr val="808000"/>
        </a:hlink>
        <a:folHlink>
          <a:srgbClr val="162B0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veiro design 2">
        <a:dk1>
          <a:srgbClr val="003300"/>
        </a:dk1>
        <a:lt1>
          <a:srgbClr val="F1F7E9"/>
        </a:lt1>
        <a:dk2>
          <a:srgbClr val="FFFFFF"/>
        </a:dk2>
        <a:lt2>
          <a:srgbClr val="366B1B"/>
        </a:lt2>
        <a:accent1>
          <a:srgbClr val="8BAE6C"/>
        </a:accent1>
        <a:accent2>
          <a:srgbClr val="FF66FF"/>
        </a:accent2>
        <a:accent3>
          <a:srgbClr val="F7FAF2"/>
        </a:accent3>
        <a:accent4>
          <a:srgbClr val="002A00"/>
        </a:accent4>
        <a:accent5>
          <a:srgbClr val="C4D3BA"/>
        </a:accent5>
        <a:accent6>
          <a:srgbClr val="E75CE7"/>
        </a:accent6>
        <a:hlink>
          <a:srgbClr val="808000"/>
        </a:hlink>
        <a:folHlink>
          <a:srgbClr val="8DBA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veiro desig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Default Design">
  <a:themeElements>
    <a:clrScheme name="Default Design 10">
      <a:dk1>
        <a:srgbClr val="674517"/>
      </a:dk1>
      <a:lt1>
        <a:srgbClr val="F6E8D6"/>
      </a:lt1>
      <a:dk2>
        <a:srgbClr val="4D4D4D"/>
      </a:dk2>
      <a:lt2>
        <a:srgbClr val="EAC99E"/>
      </a:lt2>
      <a:accent1>
        <a:srgbClr val="FAF3EA"/>
      </a:accent1>
      <a:accent2>
        <a:srgbClr val="D9988D"/>
      </a:accent2>
      <a:accent3>
        <a:srgbClr val="FAF2E8"/>
      </a:accent3>
      <a:accent4>
        <a:srgbClr val="573A12"/>
      </a:accent4>
      <a:accent5>
        <a:srgbClr val="FCF8F3"/>
      </a:accent5>
      <a:accent6>
        <a:srgbClr val="C4897F"/>
      </a:accent6>
      <a:hlink>
        <a:srgbClr val="D6964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674517"/>
        </a:dk1>
        <a:lt1>
          <a:srgbClr val="F6E8D6"/>
        </a:lt1>
        <a:dk2>
          <a:srgbClr val="4D4D4D"/>
        </a:dk2>
        <a:lt2>
          <a:srgbClr val="EAC99E"/>
        </a:lt2>
        <a:accent1>
          <a:srgbClr val="FAF3EA"/>
        </a:accent1>
        <a:accent2>
          <a:srgbClr val="D9988D"/>
        </a:accent2>
        <a:accent3>
          <a:srgbClr val="FAF2E8"/>
        </a:accent3>
        <a:accent4>
          <a:srgbClr val="573A12"/>
        </a:accent4>
        <a:accent5>
          <a:srgbClr val="FCF8F3"/>
        </a:accent5>
        <a:accent6>
          <a:srgbClr val="C4897F"/>
        </a:accent6>
        <a:hlink>
          <a:srgbClr val="D6964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43458"/>
        </a:dk1>
        <a:lt1>
          <a:srgbClr val="F6E8D6"/>
        </a:lt1>
        <a:dk2>
          <a:srgbClr val="545490"/>
        </a:dk2>
        <a:lt2>
          <a:srgbClr val="EAC99E"/>
        </a:lt2>
        <a:accent1>
          <a:srgbClr val="FAF3EA"/>
        </a:accent1>
        <a:accent2>
          <a:srgbClr val="9F9FBF"/>
        </a:accent2>
        <a:accent3>
          <a:srgbClr val="FAF2E8"/>
        </a:accent3>
        <a:accent4>
          <a:srgbClr val="2B2B4A"/>
        </a:accent4>
        <a:accent5>
          <a:srgbClr val="FCF8F3"/>
        </a:accent5>
        <a:accent6>
          <a:srgbClr val="9090AD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EAEAEA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AEAEAE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2E402A"/>
        </a:dk1>
        <a:lt1>
          <a:srgbClr val="F6E8D6"/>
        </a:lt1>
        <a:dk2>
          <a:srgbClr val="5A7C52"/>
        </a:dk2>
        <a:lt2>
          <a:srgbClr val="EAC99E"/>
        </a:lt2>
        <a:accent1>
          <a:srgbClr val="FAF3EA"/>
        </a:accent1>
        <a:accent2>
          <a:srgbClr val="9FBFA2"/>
        </a:accent2>
        <a:accent3>
          <a:srgbClr val="FAF2E8"/>
        </a:accent3>
        <a:accent4>
          <a:srgbClr val="263522"/>
        </a:accent4>
        <a:accent5>
          <a:srgbClr val="FCF8F3"/>
        </a:accent5>
        <a:accent6>
          <a:srgbClr val="90AD92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3_Default Design">
  <a:themeElements>
    <a:clrScheme name="Default Design 10">
      <a:dk1>
        <a:srgbClr val="674517"/>
      </a:dk1>
      <a:lt1>
        <a:srgbClr val="F6E8D6"/>
      </a:lt1>
      <a:dk2>
        <a:srgbClr val="4D4D4D"/>
      </a:dk2>
      <a:lt2>
        <a:srgbClr val="EAC99E"/>
      </a:lt2>
      <a:accent1>
        <a:srgbClr val="FAF3EA"/>
      </a:accent1>
      <a:accent2>
        <a:srgbClr val="D9988D"/>
      </a:accent2>
      <a:accent3>
        <a:srgbClr val="FAF2E8"/>
      </a:accent3>
      <a:accent4>
        <a:srgbClr val="573A12"/>
      </a:accent4>
      <a:accent5>
        <a:srgbClr val="FCF8F3"/>
      </a:accent5>
      <a:accent6>
        <a:srgbClr val="C4897F"/>
      </a:accent6>
      <a:hlink>
        <a:srgbClr val="D69640"/>
      </a:hlink>
      <a:folHlink>
        <a:srgbClr val="969696"/>
      </a:folHlink>
    </a:clrScheme>
    <a:fontScheme name="Default Design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674517"/>
        </a:dk1>
        <a:lt1>
          <a:srgbClr val="F6E8D6"/>
        </a:lt1>
        <a:dk2>
          <a:srgbClr val="4D4D4D"/>
        </a:dk2>
        <a:lt2>
          <a:srgbClr val="EAC99E"/>
        </a:lt2>
        <a:accent1>
          <a:srgbClr val="FAF3EA"/>
        </a:accent1>
        <a:accent2>
          <a:srgbClr val="D9988D"/>
        </a:accent2>
        <a:accent3>
          <a:srgbClr val="FAF2E8"/>
        </a:accent3>
        <a:accent4>
          <a:srgbClr val="573A12"/>
        </a:accent4>
        <a:accent5>
          <a:srgbClr val="FCF8F3"/>
        </a:accent5>
        <a:accent6>
          <a:srgbClr val="C4897F"/>
        </a:accent6>
        <a:hlink>
          <a:srgbClr val="D6964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43458"/>
        </a:dk1>
        <a:lt1>
          <a:srgbClr val="F6E8D6"/>
        </a:lt1>
        <a:dk2>
          <a:srgbClr val="545490"/>
        </a:dk2>
        <a:lt2>
          <a:srgbClr val="EAC99E"/>
        </a:lt2>
        <a:accent1>
          <a:srgbClr val="FAF3EA"/>
        </a:accent1>
        <a:accent2>
          <a:srgbClr val="9F9FBF"/>
        </a:accent2>
        <a:accent3>
          <a:srgbClr val="FAF2E8"/>
        </a:accent3>
        <a:accent4>
          <a:srgbClr val="2B2B4A"/>
        </a:accent4>
        <a:accent5>
          <a:srgbClr val="FCF8F3"/>
        </a:accent5>
        <a:accent6>
          <a:srgbClr val="9090AD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EAEAEA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AEAEAE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2E402A"/>
        </a:dk1>
        <a:lt1>
          <a:srgbClr val="F6E8D6"/>
        </a:lt1>
        <a:dk2>
          <a:srgbClr val="5A7C52"/>
        </a:dk2>
        <a:lt2>
          <a:srgbClr val="EAC99E"/>
        </a:lt2>
        <a:accent1>
          <a:srgbClr val="FAF3EA"/>
        </a:accent1>
        <a:accent2>
          <a:srgbClr val="9FBFA2"/>
        </a:accent2>
        <a:accent3>
          <a:srgbClr val="FAF2E8"/>
        </a:accent3>
        <a:accent4>
          <a:srgbClr val="263522"/>
        </a:accent4>
        <a:accent5>
          <a:srgbClr val="FCF8F3"/>
        </a:accent5>
        <a:accent6>
          <a:srgbClr val="90AD92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Default Design">
  <a:themeElements>
    <a:clrScheme name="Default Design 10">
      <a:dk1>
        <a:srgbClr val="674517"/>
      </a:dk1>
      <a:lt1>
        <a:srgbClr val="F6E8D6"/>
      </a:lt1>
      <a:dk2>
        <a:srgbClr val="4D4D4D"/>
      </a:dk2>
      <a:lt2>
        <a:srgbClr val="EAC99E"/>
      </a:lt2>
      <a:accent1>
        <a:srgbClr val="FAF3EA"/>
      </a:accent1>
      <a:accent2>
        <a:srgbClr val="D9988D"/>
      </a:accent2>
      <a:accent3>
        <a:srgbClr val="FAF2E8"/>
      </a:accent3>
      <a:accent4>
        <a:srgbClr val="573A12"/>
      </a:accent4>
      <a:accent5>
        <a:srgbClr val="FCF8F3"/>
      </a:accent5>
      <a:accent6>
        <a:srgbClr val="C4897F"/>
      </a:accent6>
      <a:hlink>
        <a:srgbClr val="D69640"/>
      </a:hlink>
      <a:folHlink>
        <a:srgbClr val="969696"/>
      </a:folHlink>
    </a:clrScheme>
    <a:fontScheme name="Default Design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674517"/>
        </a:dk1>
        <a:lt1>
          <a:srgbClr val="F6E8D6"/>
        </a:lt1>
        <a:dk2>
          <a:srgbClr val="4D4D4D"/>
        </a:dk2>
        <a:lt2>
          <a:srgbClr val="EAC99E"/>
        </a:lt2>
        <a:accent1>
          <a:srgbClr val="FAF3EA"/>
        </a:accent1>
        <a:accent2>
          <a:srgbClr val="D9988D"/>
        </a:accent2>
        <a:accent3>
          <a:srgbClr val="FAF2E8"/>
        </a:accent3>
        <a:accent4>
          <a:srgbClr val="573A12"/>
        </a:accent4>
        <a:accent5>
          <a:srgbClr val="FCF8F3"/>
        </a:accent5>
        <a:accent6>
          <a:srgbClr val="C4897F"/>
        </a:accent6>
        <a:hlink>
          <a:srgbClr val="D6964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43458"/>
        </a:dk1>
        <a:lt1>
          <a:srgbClr val="F6E8D6"/>
        </a:lt1>
        <a:dk2>
          <a:srgbClr val="545490"/>
        </a:dk2>
        <a:lt2>
          <a:srgbClr val="EAC99E"/>
        </a:lt2>
        <a:accent1>
          <a:srgbClr val="FAF3EA"/>
        </a:accent1>
        <a:accent2>
          <a:srgbClr val="9F9FBF"/>
        </a:accent2>
        <a:accent3>
          <a:srgbClr val="FAF2E8"/>
        </a:accent3>
        <a:accent4>
          <a:srgbClr val="2B2B4A"/>
        </a:accent4>
        <a:accent5>
          <a:srgbClr val="FCF8F3"/>
        </a:accent5>
        <a:accent6>
          <a:srgbClr val="9090AD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EAEAEA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AEAEAE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2E402A"/>
        </a:dk1>
        <a:lt1>
          <a:srgbClr val="F6E8D6"/>
        </a:lt1>
        <a:dk2>
          <a:srgbClr val="5A7C52"/>
        </a:dk2>
        <a:lt2>
          <a:srgbClr val="EAC99E"/>
        </a:lt2>
        <a:accent1>
          <a:srgbClr val="FAF3EA"/>
        </a:accent1>
        <a:accent2>
          <a:srgbClr val="9FBFA2"/>
        </a:accent2>
        <a:accent3>
          <a:srgbClr val="FAF2E8"/>
        </a:accent3>
        <a:accent4>
          <a:srgbClr val="263522"/>
        </a:accent4>
        <a:accent5>
          <a:srgbClr val="FCF8F3"/>
        </a:accent5>
        <a:accent6>
          <a:srgbClr val="90AD92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0_Default Design">
  <a:themeElements>
    <a:clrScheme name="Default Design 10">
      <a:dk1>
        <a:srgbClr val="674517"/>
      </a:dk1>
      <a:lt1>
        <a:srgbClr val="F6E8D6"/>
      </a:lt1>
      <a:dk2>
        <a:srgbClr val="4D4D4D"/>
      </a:dk2>
      <a:lt2>
        <a:srgbClr val="EAC99E"/>
      </a:lt2>
      <a:accent1>
        <a:srgbClr val="FAF3EA"/>
      </a:accent1>
      <a:accent2>
        <a:srgbClr val="D9988D"/>
      </a:accent2>
      <a:accent3>
        <a:srgbClr val="FAF2E8"/>
      </a:accent3>
      <a:accent4>
        <a:srgbClr val="573A12"/>
      </a:accent4>
      <a:accent5>
        <a:srgbClr val="FCF8F3"/>
      </a:accent5>
      <a:accent6>
        <a:srgbClr val="C4897F"/>
      </a:accent6>
      <a:hlink>
        <a:srgbClr val="D69640"/>
      </a:hlink>
      <a:folHlink>
        <a:srgbClr val="969696"/>
      </a:folHlink>
    </a:clrScheme>
    <a:fontScheme name="Default Design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674517"/>
        </a:dk1>
        <a:lt1>
          <a:srgbClr val="F6E8D6"/>
        </a:lt1>
        <a:dk2>
          <a:srgbClr val="4D4D4D"/>
        </a:dk2>
        <a:lt2>
          <a:srgbClr val="EAC99E"/>
        </a:lt2>
        <a:accent1>
          <a:srgbClr val="FAF3EA"/>
        </a:accent1>
        <a:accent2>
          <a:srgbClr val="D9988D"/>
        </a:accent2>
        <a:accent3>
          <a:srgbClr val="FAF2E8"/>
        </a:accent3>
        <a:accent4>
          <a:srgbClr val="573A12"/>
        </a:accent4>
        <a:accent5>
          <a:srgbClr val="FCF8F3"/>
        </a:accent5>
        <a:accent6>
          <a:srgbClr val="C4897F"/>
        </a:accent6>
        <a:hlink>
          <a:srgbClr val="D6964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43458"/>
        </a:dk1>
        <a:lt1>
          <a:srgbClr val="F6E8D6"/>
        </a:lt1>
        <a:dk2>
          <a:srgbClr val="545490"/>
        </a:dk2>
        <a:lt2>
          <a:srgbClr val="EAC99E"/>
        </a:lt2>
        <a:accent1>
          <a:srgbClr val="FAF3EA"/>
        </a:accent1>
        <a:accent2>
          <a:srgbClr val="9F9FBF"/>
        </a:accent2>
        <a:accent3>
          <a:srgbClr val="FAF2E8"/>
        </a:accent3>
        <a:accent4>
          <a:srgbClr val="2B2B4A"/>
        </a:accent4>
        <a:accent5>
          <a:srgbClr val="FCF8F3"/>
        </a:accent5>
        <a:accent6>
          <a:srgbClr val="9090AD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EAEAEA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AEAEAE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2E402A"/>
        </a:dk1>
        <a:lt1>
          <a:srgbClr val="F6E8D6"/>
        </a:lt1>
        <a:dk2>
          <a:srgbClr val="5A7C52"/>
        </a:dk2>
        <a:lt2>
          <a:srgbClr val="EAC99E"/>
        </a:lt2>
        <a:accent1>
          <a:srgbClr val="FAF3EA"/>
        </a:accent1>
        <a:accent2>
          <a:srgbClr val="9FBFA2"/>
        </a:accent2>
        <a:accent3>
          <a:srgbClr val="FAF2E8"/>
        </a:accent3>
        <a:accent4>
          <a:srgbClr val="263522"/>
        </a:accent4>
        <a:accent5>
          <a:srgbClr val="FCF8F3"/>
        </a:accent5>
        <a:accent6>
          <a:srgbClr val="90AD92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Metadata/LabelInfo.xml><?xml version="1.0" encoding="utf-8"?>
<clbl:labelList xmlns:clbl="http://schemas.microsoft.com/office/2020/mipLabelMetadata">
  <clbl:label id="{7aa68094-6104-41a6-b443-d4b52451f617}" enabled="0" method="" siteId="{7aa68094-6104-41a6-b443-d4b52451f61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12781</TotalTime>
  <Words>2101</Words>
  <Application>Microsoft Office PowerPoint</Application>
  <PresentationFormat>A4 Paper (210x297 mm)</PresentationFormat>
  <Paragraphs>267</Paragraphs>
  <Slides>38</Slides>
  <Notes>32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38</vt:i4>
      </vt:variant>
    </vt:vector>
  </HeadingPairs>
  <TitlesOfParts>
    <vt:vector size="59" baseType="lpstr">
      <vt:lpstr>Aptos</vt:lpstr>
      <vt:lpstr>Aptos Display</vt:lpstr>
      <vt:lpstr>Arial</vt:lpstr>
      <vt:lpstr>Calibri</vt:lpstr>
      <vt:lpstr>Comic Sans MS</vt:lpstr>
      <vt:lpstr>Courier New</vt:lpstr>
      <vt:lpstr>Garamond</vt:lpstr>
      <vt:lpstr>Lucida Grande</vt:lpstr>
      <vt:lpstr>Symbol</vt:lpstr>
      <vt:lpstr>Times New Roman</vt:lpstr>
      <vt:lpstr>Default Design</vt:lpstr>
      <vt:lpstr>7_Default Design</vt:lpstr>
      <vt:lpstr>10_Aveiro design</vt:lpstr>
      <vt:lpstr>10_Default Design</vt:lpstr>
      <vt:lpstr>13_Default Design</vt:lpstr>
      <vt:lpstr>12_Default Design</vt:lpstr>
      <vt:lpstr>20_Default Design</vt:lpstr>
      <vt:lpstr>8_Default Design</vt:lpstr>
      <vt:lpstr>9_Default Design</vt:lpstr>
      <vt:lpstr>14_Default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Lund Observatory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Dainis Dravins</dc:creator>
  <cp:lastModifiedBy>Dainis Dravins</cp:lastModifiedBy>
  <cp:revision>1549</cp:revision>
  <cp:lastPrinted>2026-01-06T10:47:48Z</cp:lastPrinted>
  <dcterms:created xsi:type="dcterms:W3CDTF">2006-02-03T17:45:59Z</dcterms:created>
  <dcterms:modified xsi:type="dcterms:W3CDTF">2026-05-14T13:08:02Z</dcterms:modified>
</cp:coreProperties>
</file>