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sldIdLst>
    <p:sldId id="256" r:id="rId2"/>
    <p:sldId id="258" r:id="rId3"/>
    <p:sldId id="257" r:id="rId4"/>
    <p:sldId id="259" r:id="rId5"/>
    <p:sldId id="260" r:id="rId6"/>
    <p:sldId id="261" r:id="rId7"/>
    <p:sldId id="262" r:id="rId8"/>
    <p:sldId id="263" r:id="rId9"/>
    <p:sldId id="264" r:id="rId10"/>
    <p:sldId id="812"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178"/>
    <p:restoredTop sz="86381"/>
  </p:normalViewPr>
  <p:slideViewPr>
    <p:cSldViewPr snapToGrid="0">
      <p:cViewPr varScale="1">
        <p:scale>
          <a:sx n="100" d="100"/>
          <a:sy n="100" d="100"/>
        </p:scale>
        <p:origin x="184" y="50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ECC155-B05D-C642-B3DC-63623D1BEA60}" type="datetimeFigureOut">
              <a:rPr lang="en-US" smtClean="0"/>
              <a:t>5/25/26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2AFA2F-81D5-E943-B870-7823B99D1538}" type="slidenum">
              <a:rPr lang="en-US" smtClean="0"/>
              <a:t>‹#›</a:t>
            </a:fld>
            <a:endParaRPr lang="en-US"/>
          </a:p>
        </p:txBody>
      </p:sp>
    </p:spTree>
    <p:extLst>
      <p:ext uri="{BB962C8B-B14F-4D97-AF65-F5344CB8AC3E}">
        <p14:creationId xmlns:p14="http://schemas.microsoft.com/office/powerpoint/2010/main" val="100899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Say about Crab and </a:t>
            </a:r>
            <a:r>
              <a:rPr lang="en-US" dirty="0" err="1"/>
              <a:t>Cyg</a:t>
            </a:r>
            <a:r>
              <a:rPr lang="en-US" dirty="0"/>
              <a:t> and XL-Calibur. Add pictures. </a:t>
            </a:r>
          </a:p>
          <a:p>
            <a:endParaRPr lang="en-US" dirty="0"/>
          </a:p>
          <a:p>
            <a:r>
              <a:rPr lang="en-US" dirty="0"/>
              <a:t>Add XL-Calibur launch picture.</a:t>
            </a:r>
          </a:p>
        </p:txBody>
      </p:sp>
      <p:sp>
        <p:nvSpPr>
          <p:cNvPr id="4" name="Slide Number Placeholder 3"/>
          <p:cNvSpPr>
            <a:spLocks noGrp="1"/>
          </p:cNvSpPr>
          <p:nvPr>
            <p:ph type="sldNum" sz="quarter" idx="5"/>
          </p:nvPr>
        </p:nvSpPr>
        <p:spPr/>
        <p:txBody>
          <a:bodyPr/>
          <a:lstStyle/>
          <a:p>
            <a:fld id="{E72AFA2F-81D5-E943-B870-7823B99D1538}" type="slidenum">
              <a:rPr lang="en-US" smtClean="0"/>
              <a:t>1</a:t>
            </a:fld>
            <a:endParaRPr lang="en-US"/>
          </a:p>
        </p:txBody>
      </p:sp>
    </p:spTree>
    <p:extLst>
      <p:ext uri="{BB962C8B-B14F-4D97-AF65-F5344CB8AC3E}">
        <p14:creationId xmlns:p14="http://schemas.microsoft.com/office/powerpoint/2010/main" val="1362063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Remove Sweden funding agency</a:t>
            </a:r>
          </a:p>
        </p:txBody>
      </p:sp>
      <p:sp>
        <p:nvSpPr>
          <p:cNvPr id="4" name="Slide Number Placeholder 3"/>
          <p:cNvSpPr>
            <a:spLocks noGrp="1"/>
          </p:cNvSpPr>
          <p:nvPr>
            <p:ph type="sldNum" sz="quarter" idx="5"/>
          </p:nvPr>
        </p:nvSpPr>
        <p:spPr/>
        <p:txBody>
          <a:bodyPr/>
          <a:lstStyle/>
          <a:p>
            <a:fld id="{E72AFA2F-81D5-E943-B870-7823B99D1538}" type="slidenum">
              <a:rPr lang="en-US" smtClean="0"/>
              <a:t>10</a:t>
            </a:fld>
            <a:endParaRPr lang="en-US"/>
          </a:p>
        </p:txBody>
      </p:sp>
    </p:spTree>
    <p:extLst>
      <p:ext uri="{BB962C8B-B14F-4D97-AF65-F5344CB8AC3E}">
        <p14:creationId xmlns:p14="http://schemas.microsoft.com/office/powerpoint/2010/main" val="2192928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Elaborate on left figure</a:t>
            </a:r>
          </a:p>
          <a:p>
            <a:endParaRPr lang="en-US" dirty="0"/>
          </a:p>
          <a:p>
            <a:r>
              <a:rPr lang="en-US" dirty="0"/>
              <a:t>Remove stokes and pol parameters</a:t>
            </a:r>
          </a:p>
          <a:p>
            <a:endParaRPr lang="en-US" dirty="0"/>
          </a:p>
          <a:p>
            <a:endParaRPr lang="en-US" dirty="0"/>
          </a:p>
        </p:txBody>
      </p:sp>
      <p:sp>
        <p:nvSpPr>
          <p:cNvPr id="4" name="Slide Number Placeholder 3"/>
          <p:cNvSpPr>
            <a:spLocks noGrp="1"/>
          </p:cNvSpPr>
          <p:nvPr>
            <p:ph type="sldNum" sz="quarter" idx="5"/>
          </p:nvPr>
        </p:nvSpPr>
        <p:spPr/>
        <p:txBody>
          <a:bodyPr/>
          <a:lstStyle/>
          <a:p>
            <a:fld id="{E72AFA2F-81D5-E943-B870-7823B99D1538}" type="slidenum">
              <a:rPr lang="en-US" smtClean="0"/>
              <a:t>2</a:t>
            </a:fld>
            <a:endParaRPr lang="en-US"/>
          </a:p>
        </p:txBody>
      </p:sp>
    </p:spTree>
    <p:extLst>
      <p:ext uri="{BB962C8B-B14F-4D97-AF65-F5344CB8AC3E}">
        <p14:creationId xmlns:p14="http://schemas.microsoft.com/office/powerpoint/2010/main" val="554773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Elaborate on right figure, connect with previous figure</a:t>
            </a:r>
          </a:p>
          <a:p>
            <a:endParaRPr lang="en-US" dirty="0"/>
          </a:p>
        </p:txBody>
      </p:sp>
      <p:sp>
        <p:nvSpPr>
          <p:cNvPr id="4" name="Slide Number Placeholder 3"/>
          <p:cNvSpPr>
            <a:spLocks noGrp="1"/>
          </p:cNvSpPr>
          <p:nvPr>
            <p:ph type="sldNum" sz="quarter" idx="5"/>
          </p:nvPr>
        </p:nvSpPr>
        <p:spPr/>
        <p:txBody>
          <a:bodyPr/>
          <a:lstStyle/>
          <a:p>
            <a:fld id="{E72AFA2F-81D5-E943-B870-7823B99D1538}" type="slidenum">
              <a:rPr lang="en-US" smtClean="0"/>
              <a:t>3</a:t>
            </a:fld>
            <a:endParaRPr lang="en-US"/>
          </a:p>
        </p:txBody>
      </p:sp>
    </p:spTree>
    <p:extLst>
      <p:ext uri="{BB962C8B-B14F-4D97-AF65-F5344CB8AC3E}">
        <p14:creationId xmlns:p14="http://schemas.microsoft.com/office/powerpoint/2010/main" val="2143760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modulation in the source rate</a:t>
            </a:r>
          </a:p>
          <a:p>
            <a:endParaRPr lang="en-US" dirty="0"/>
          </a:p>
          <a:p>
            <a:endParaRPr lang="en-US" dirty="0"/>
          </a:p>
        </p:txBody>
      </p:sp>
      <p:sp>
        <p:nvSpPr>
          <p:cNvPr id="4" name="Slide Number Placeholder 3"/>
          <p:cNvSpPr>
            <a:spLocks noGrp="1"/>
          </p:cNvSpPr>
          <p:nvPr>
            <p:ph type="sldNum" sz="quarter" idx="5"/>
          </p:nvPr>
        </p:nvSpPr>
        <p:spPr/>
        <p:txBody>
          <a:bodyPr/>
          <a:lstStyle/>
          <a:p>
            <a:fld id="{E72AFA2F-81D5-E943-B870-7823B99D1538}" type="slidenum">
              <a:rPr lang="en-US" smtClean="0"/>
              <a:t>4</a:t>
            </a:fld>
            <a:endParaRPr lang="en-US"/>
          </a:p>
        </p:txBody>
      </p:sp>
    </p:spTree>
    <p:extLst>
      <p:ext uri="{BB962C8B-B14F-4D97-AF65-F5344CB8AC3E}">
        <p14:creationId xmlns:p14="http://schemas.microsoft.com/office/powerpoint/2010/main" val="3104758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results are in contradiction with inner magnetosphere emission model. </a:t>
            </a:r>
          </a:p>
          <a:p>
            <a:r>
              <a:rPr lang="en-US" dirty="0"/>
              <a:t>Outer Magnetosphere models like stripped wind mode (Petri et al 2013) and current sheets inside light cylinder (Cerutti et al. 2016)l have better agreement but requires more investigations with phase resolved measurements. </a:t>
            </a:r>
          </a:p>
          <a:p>
            <a:endParaRPr lang="en-US" dirty="0"/>
          </a:p>
          <a:p>
            <a:endParaRPr lang="en-US" dirty="0"/>
          </a:p>
          <a:p>
            <a:r>
              <a:rPr lang="en-US" dirty="0"/>
              <a:t>Be careful with the statement about the phase resolved results.</a:t>
            </a:r>
          </a:p>
        </p:txBody>
      </p:sp>
      <p:sp>
        <p:nvSpPr>
          <p:cNvPr id="4" name="Slide Number Placeholder 3"/>
          <p:cNvSpPr>
            <a:spLocks noGrp="1"/>
          </p:cNvSpPr>
          <p:nvPr>
            <p:ph type="sldNum" sz="quarter" idx="5"/>
          </p:nvPr>
        </p:nvSpPr>
        <p:spPr/>
        <p:txBody>
          <a:bodyPr/>
          <a:lstStyle/>
          <a:p>
            <a:fld id="{E72AFA2F-81D5-E943-B870-7823B99D1538}" type="slidenum">
              <a:rPr lang="en-US" smtClean="0"/>
              <a:t>5</a:t>
            </a:fld>
            <a:endParaRPr lang="en-US"/>
          </a:p>
        </p:txBody>
      </p:sp>
    </p:spTree>
    <p:extLst>
      <p:ext uri="{BB962C8B-B14F-4D97-AF65-F5344CB8AC3E}">
        <p14:creationId xmlns:p14="http://schemas.microsoft.com/office/powerpoint/2010/main" val="3070827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use left figure then go to right figure as more clear picture of high energy emission. </a:t>
            </a:r>
          </a:p>
          <a:p>
            <a:endParaRPr lang="en-US" dirty="0"/>
          </a:p>
          <a:p>
            <a:r>
              <a:rPr lang="en-US" dirty="0"/>
              <a:t>Add energy ranges for XL-</a:t>
            </a:r>
            <a:r>
              <a:rPr lang="en-US" dirty="0" err="1"/>
              <a:t>calibur</a:t>
            </a:r>
            <a:r>
              <a:rPr lang="en-US" dirty="0"/>
              <a:t> and OSO-8.</a:t>
            </a:r>
          </a:p>
        </p:txBody>
      </p:sp>
      <p:sp>
        <p:nvSpPr>
          <p:cNvPr id="4" name="Slide Number Placeholder 3"/>
          <p:cNvSpPr>
            <a:spLocks noGrp="1"/>
          </p:cNvSpPr>
          <p:nvPr>
            <p:ph type="sldNum" sz="quarter" idx="5"/>
          </p:nvPr>
        </p:nvSpPr>
        <p:spPr/>
        <p:txBody>
          <a:bodyPr/>
          <a:lstStyle/>
          <a:p>
            <a:fld id="{E72AFA2F-81D5-E943-B870-7823B99D1538}" type="slidenum">
              <a:rPr lang="en-US" smtClean="0"/>
              <a:t>6</a:t>
            </a:fld>
            <a:endParaRPr lang="en-US"/>
          </a:p>
        </p:txBody>
      </p:sp>
    </p:spTree>
    <p:extLst>
      <p:ext uri="{BB962C8B-B14F-4D97-AF65-F5344CB8AC3E}">
        <p14:creationId xmlns:p14="http://schemas.microsoft.com/office/powerpoint/2010/main" val="2490289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XL-Calibur results agrees with the previous best results by </a:t>
            </a:r>
            <a:r>
              <a:rPr lang="en-US" dirty="0" err="1"/>
              <a:t>PoGO</a:t>
            </a:r>
            <a:r>
              <a:rPr lang="en-US" dirty="0"/>
              <a:t>+ and provides a reduction in PD error by a factor of 2.</a:t>
            </a:r>
          </a:p>
          <a:p>
            <a:endParaRPr lang="en-US" dirty="0"/>
          </a:p>
          <a:p>
            <a:endParaRPr lang="en-US" dirty="0"/>
          </a:p>
          <a:p>
            <a:r>
              <a:rPr lang="en-US" dirty="0"/>
              <a:t>Remove </a:t>
            </a:r>
            <a:r>
              <a:rPr lang="en-US" dirty="0" err="1"/>
              <a:t>PoGO</a:t>
            </a:r>
            <a:r>
              <a:rPr lang="en-US" dirty="0"/>
              <a:t>+</a:t>
            </a:r>
          </a:p>
        </p:txBody>
      </p:sp>
      <p:sp>
        <p:nvSpPr>
          <p:cNvPr id="4" name="Slide Number Placeholder 3"/>
          <p:cNvSpPr>
            <a:spLocks noGrp="1"/>
          </p:cNvSpPr>
          <p:nvPr>
            <p:ph type="sldNum" sz="quarter" idx="5"/>
          </p:nvPr>
        </p:nvSpPr>
        <p:spPr/>
        <p:txBody>
          <a:bodyPr/>
          <a:lstStyle/>
          <a:p>
            <a:fld id="{E72AFA2F-81D5-E943-B870-7823B99D1538}" type="slidenum">
              <a:rPr lang="en-US" smtClean="0"/>
              <a:t>7</a:t>
            </a:fld>
            <a:endParaRPr lang="en-US"/>
          </a:p>
        </p:txBody>
      </p:sp>
    </p:spTree>
    <p:extLst>
      <p:ext uri="{BB962C8B-B14F-4D97-AF65-F5344CB8AC3E}">
        <p14:creationId xmlns:p14="http://schemas.microsoft.com/office/powerpoint/2010/main" val="398801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Low level of polarization from XL-Calibur and IXPE suggest that the emission in these energy bands comes from same physical mechanism.</a:t>
            </a:r>
          </a:p>
          <a:p>
            <a:endParaRPr lang="en-US" dirty="0"/>
          </a:p>
          <a:p>
            <a:r>
              <a:rPr lang="en-US" dirty="0"/>
              <a:t>The emission from </a:t>
            </a:r>
            <a:r>
              <a:rPr lang="en-US" dirty="0" err="1"/>
              <a:t>Cyg</a:t>
            </a:r>
            <a:r>
              <a:rPr lang="en-US" dirty="0"/>
              <a:t> X-1 in this band is dominated by </a:t>
            </a:r>
            <a:r>
              <a:rPr lang="en-US" dirty="0" err="1"/>
              <a:t>comptonized</a:t>
            </a:r>
            <a:r>
              <a:rPr lang="en-US" dirty="0"/>
              <a:t> emission from laterally extended corona, some of which reaches the observer after reflecting from the accretion disk.</a:t>
            </a:r>
          </a:p>
          <a:p>
            <a:endParaRPr lang="en-US" dirty="0"/>
          </a:p>
          <a:p>
            <a:r>
              <a:rPr lang="en-US" dirty="0"/>
              <a:t>At E&gt; 100 keV the PD is significantly higher and PA swings by 90 deg. </a:t>
            </a:r>
          </a:p>
          <a:p>
            <a:endParaRPr lang="en-US" dirty="0"/>
          </a:p>
          <a:p>
            <a:r>
              <a:rPr lang="en-US" dirty="0"/>
              <a:t>Previous spectral study have indicated high energy transition from corona-dominated to Jet dominated.</a:t>
            </a:r>
          </a:p>
          <a:p>
            <a:endParaRPr lang="en-US" dirty="0"/>
          </a:p>
          <a:p>
            <a:r>
              <a:rPr lang="en-US" dirty="0"/>
              <a:t>Increase in polarization is due to high polarization of synchrotron emission and change in PA is due to emission from Jet than from the disk.  </a:t>
            </a:r>
          </a:p>
          <a:p>
            <a:endParaRPr lang="en-US" dirty="0"/>
          </a:p>
          <a:p>
            <a:r>
              <a:rPr lang="en-US" dirty="0" err="1"/>
              <a:t>Howerver</a:t>
            </a:r>
            <a:r>
              <a:rPr lang="en-US" dirty="0"/>
              <a:t> , E&gt; 100 keV measurements are not done with dedicated polarimeters. The measurement have large systematic errors.</a:t>
            </a:r>
          </a:p>
          <a:p>
            <a:endParaRPr lang="en-US" dirty="0"/>
          </a:p>
          <a:p>
            <a:endParaRPr lang="en-US" dirty="0"/>
          </a:p>
          <a:p>
            <a:r>
              <a:rPr lang="en-US" dirty="0"/>
              <a:t>Kerr-C model PD modeling curve uses wedge shaped corona and 100 %-reflecting accretion disk. All other parameters are consistent with S3 of Krawczynski et al. 2022 with a few changes: 1) a = 0.94, 2) increased accretion rate 3) 55 deg disk inclinations. </a:t>
            </a:r>
          </a:p>
          <a:p>
            <a:endParaRPr lang="en-US" dirty="0"/>
          </a:p>
          <a:p>
            <a:r>
              <a:rPr lang="en-US" dirty="0"/>
              <a:t>In the alternate model like </a:t>
            </a:r>
            <a:r>
              <a:rPr lang="en-US" dirty="0" err="1"/>
              <a:t>Moscibrodska</a:t>
            </a:r>
            <a:r>
              <a:rPr lang="en-US" dirty="0"/>
              <a:t> 2024, the X-ray emission comes from the inverse Compton scattering of bremsstrahlung and synchrotron emission outflowing  jet walls. </a:t>
            </a:r>
          </a:p>
          <a:p>
            <a:endParaRPr lang="en-US" dirty="0"/>
          </a:p>
          <a:p>
            <a:endParaRPr lang="en-US" dirty="0"/>
          </a:p>
        </p:txBody>
      </p:sp>
      <p:sp>
        <p:nvSpPr>
          <p:cNvPr id="4" name="Slide Number Placeholder 3"/>
          <p:cNvSpPr>
            <a:spLocks noGrp="1"/>
          </p:cNvSpPr>
          <p:nvPr>
            <p:ph type="sldNum" sz="quarter" idx="5"/>
          </p:nvPr>
        </p:nvSpPr>
        <p:spPr/>
        <p:txBody>
          <a:bodyPr/>
          <a:lstStyle/>
          <a:p>
            <a:fld id="{E72AFA2F-81D5-E943-B870-7823B99D1538}" type="slidenum">
              <a:rPr lang="en-US" smtClean="0"/>
              <a:t>8</a:t>
            </a:fld>
            <a:endParaRPr lang="en-US"/>
          </a:p>
        </p:txBody>
      </p:sp>
    </p:spTree>
    <p:extLst>
      <p:ext uri="{BB962C8B-B14F-4D97-AF65-F5344CB8AC3E}">
        <p14:creationId xmlns:p14="http://schemas.microsoft.com/office/powerpoint/2010/main" val="1938786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that further improvement on phase variation is difficult: 1) background cannot be reduced 2) Source rate improvement requires an increase in concentric shells in mirror will be difficult due to mass limit of the payload.</a:t>
            </a:r>
          </a:p>
          <a:p>
            <a:endParaRPr lang="en-US" dirty="0"/>
          </a:p>
          <a:p>
            <a:endParaRPr lang="en-US" dirty="0"/>
          </a:p>
        </p:txBody>
      </p:sp>
      <p:sp>
        <p:nvSpPr>
          <p:cNvPr id="4" name="Slide Number Placeholder 3"/>
          <p:cNvSpPr>
            <a:spLocks noGrp="1"/>
          </p:cNvSpPr>
          <p:nvPr>
            <p:ph type="sldNum" sz="quarter" idx="5"/>
          </p:nvPr>
        </p:nvSpPr>
        <p:spPr/>
        <p:txBody>
          <a:bodyPr/>
          <a:lstStyle/>
          <a:p>
            <a:fld id="{E72AFA2F-81D5-E943-B870-7823B99D1538}" type="slidenum">
              <a:rPr lang="en-US" smtClean="0"/>
              <a:t>9</a:t>
            </a:fld>
            <a:endParaRPr lang="en-US"/>
          </a:p>
        </p:txBody>
      </p:sp>
    </p:spTree>
    <p:extLst>
      <p:ext uri="{BB962C8B-B14F-4D97-AF65-F5344CB8AC3E}">
        <p14:creationId xmlns:p14="http://schemas.microsoft.com/office/powerpoint/2010/main" val="29912158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1FFF0FA-B25A-D543-A73B-0B157901227B}" type="datetime1">
              <a:rPr lang="en-US" smtClean="0"/>
              <a:t>5/25/26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AE6F83-678C-E34E-9134-E10B8DC32143}" type="datetime1">
              <a:rPr lang="en-US" smtClean="0"/>
              <a:t>5/25/26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BFA7771-580E-EF48-9D17-12CF3BA5404C}" type="datetime1">
              <a:rPr lang="en-US" smtClean="0"/>
              <a:t>5/25/26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61CA6DF-BCA0-404C-9289-FFBADD7B8E26}" type="datetime1">
              <a:rPr lang="en-US" smtClean="0"/>
              <a:t>5/25/26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6E39B9B-BF9D-8F4E-843F-D727B44527FC}" type="datetime1">
              <a:rPr lang="en-US" smtClean="0"/>
              <a:t>5/25/26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767E1CBF-8F2E-444D-B3B9-4D91B8581DD6}" type="datetime1">
              <a:rPr lang="en-US" smtClean="0"/>
              <a:t>5/25/26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143CE034-2628-6843-B568-4562416F1D08}" type="datetime1">
              <a:rPr lang="en-US" smtClean="0"/>
              <a:t>5/25/26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EEFECC-59DF-7147-88FB-0665B212868B}" type="datetime1">
              <a:rPr lang="en-US" smtClean="0"/>
              <a:t>5/25/26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E72FE546-5666-254B-9DD8-88BEBD434057}" type="datetime1">
              <a:rPr lang="en-US" smtClean="0"/>
              <a:t>5/25/26</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902971"/>
            <a:ext cx="10515360" cy="249299"/>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6" name="PlaceHolder 2"/>
          <p:cNvSpPr>
            <a:spLocks noGrp="1"/>
          </p:cNvSpPr>
          <p:nvPr>
            <p:ph type="subTitle"/>
          </p:nvPr>
        </p:nvSpPr>
        <p:spPr>
          <a:xfrm>
            <a:off x="838080" y="3779441"/>
            <a:ext cx="10515360" cy="443198"/>
          </a:xfrm>
          <a:prstGeom prst="rect">
            <a:avLst/>
          </a:prstGeom>
        </p:spPr>
        <p:txBody>
          <a:bodyPr lIns="0" tIns="0" rIns="0" bIns="0" anchor="ctr">
            <a:spAutoFit/>
          </a:bodyPr>
          <a:lstStyle/>
          <a:p>
            <a:pPr algn="ctr"/>
            <a:endParaRPr lang="en-US" sz="3200" b="0" strike="noStrike" spc="-1">
              <a:latin typeface="Arial"/>
            </a:endParaRPr>
          </a:p>
        </p:txBody>
      </p:sp>
      <p:sp>
        <p:nvSpPr>
          <p:cNvPr id="7" name="Date Placeholder 6">
            <a:extLst>
              <a:ext uri="{FF2B5EF4-FFF2-40B4-BE49-F238E27FC236}">
                <a16:creationId xmlns:a16="http://schemas.microsoft.com/office/drawing/2014/main" id="{8E4CAD71-D474-4543-9B7F-BF2C11F399B4}"/>
              </a:ext>
            </a:extLst>
          </p:cNvPr>
          <p:cNvSpPr>
            <a:spLocks noGrp="1"/>
          </p:cNvSpPr>
          <p:nvPr>
            <p:ph type="dt" sz="half" idx="10"/>
          </p:nvPr>
        </p:nvSpPr>
        <p:spPr/>
        <p:txBody>
          <a:bodyPr/>
          <a:lstStyle/>
          <a:p>
            <a:fld id="{D37590EC-F7E3-4C7D-B03F-0ACBC84BAD9E}" type="datetime1">
              <a:rPr lang="en-US" smtClean="0"/>
              <a:t>5/25/26</a:t>
            </a:fld>
            <a:endParaRPr lang="en-US"/>
          </a:p>
        </p:txBody>
      </p:sp>
      <p:sp>
        <p:nvSpPr>
          <p:cNvPr id="8" name="Footer Placeholder 7">
            <a:extLst>
              <a:ext uri="{FF2B5EF4-FFF2-40B4-BE49-F238E27FC236}">
                <a16:creationId xmlns:a16="http://schemas.microsoft.com/office/drawing/2014/main" id="{9326BFE3-1BB8-4E3C-AEFE-F51B9B8B493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A2F43ED-F330-4549-A561-792B7E384AA1}"/>
              </a:ext>
            </a:extLst>
          </p:cNvPr>
          <p:cNvSpPr>
            <a:spLocks noGrp="1"/>
          </p:cNvSpPr>
          <p:nvPr>
            <p:ph type="sldNum" sz="quarter" idx="12"/>
          </p:nvPr>
        </p:nvSpPr>
        <p:spPr/>
        <p:txBody>
          <a:bodyPr/>
          <a:lstStyle/>
          <a:p>
            <a:fld id="{160AE0A3-F95B-45D3-8338-A0205FD5D114}" type="slidenum">
              <a:rPr lang="en-US" smtClean="0"/>
              <a:t>‹#›</a:t>
            </a:fld>
            <a:endParaRPr lang="en-US"/>
          </a:p>
        </p:txBody>
      </p:sp>
    </p:spTree>
    <p:extLst>
      <p:ext uri="{BB962C8B-B14F-4D97-AF65-F5344CB8AC3E}">
        <p14:creationId xmlns:p14="http://schemas.microsoft.com/office/powerpoint/2010/main" val="55974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BE902E-B847-7C42-B09F-225C3016A602}" type="datetime1">
              <a:rPr lang="en-US" smtClean="0"/>
              <a:t>5/25/26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BF0486-352B-0B44-BF2B-797C60001471}" type="datetime1">
              <a:rPr lang="en-US" smtClean="0"/>
              <a:t>5/25/26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51F7D3-C540-8C49-90F3-C8CCC00EBADD}" type="datetime1">
              <a:rPr lang="en-US" smtClean="0"/>
              <a:t>5/25/26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2B1912-46E0-664D-BDD0-9E4D25587F1F}" type="datetime1">
              <a:rPr lang="en-US" smtClean="0"/>
              <a:t>5/25/26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8CEC29-6D60-C24F-AE36-4C3483F5867D}" type="datetime1">
              <a:rPr lang="en-US" smtClean="0"/>
              <a:t>5/25/26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75588E88-5A9D-AF44-861B-4CEC572FE83D}" type="datetime1">
              <a:rPr lang="en-US" smtClean="0"/>
              <a:t>5/25/26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330303E-058B-3A45-9988-1FCDBA02E381}" type="datetime1">
              <a:rPr lang="en-US" smtClean="0"/>
              <a:t>5/25/26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536A61C-071E-4B4C-9A59-AABCFCF1C99C}" type="datetime1">
              <a:rPr lang="en-US" smtClean="0"/>
              <a:t>5/25/26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20">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52096DD-F2E3-5E4E-AFFB-615DF6A0324A}" type="datetime1">
              <a:rPr lang="en-US" smtClean="0"/>
              <a:t>5/25/26</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 id="2147483669" r:id="rId18"/>
  </p:sldLayoutIdLst>
  <p:hf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18" Type="http://schemas.openxmlformats.org/officeDocument/2006/relationships/image" Target="../media/image54.emf"/><Relationship Id="rId26" Type="http://schemas.openxmlformats.org/officeDocument/2006/relationships/image" Target="../media/image62.png"/><Relationship Id="rId3" Type="http://schemas.openxmlformats.org/officeDocument/2006/relationships/image" Target="../media/image37.png"/><Relationship Id="rId21" Type="http://schemas.openxmlformats.org/officeDocument/2006/relationships/image" Target="../media/image57.tiff"/><Relationship Id="rId7" Type="http://schemas.openxmlformats.org/officeDocument/2006/relationships/image" Target="../media/image43.png"/><Relationship Id="rId12" Type="http://schemas.openxmlformats.org/officeDocument/2006/relationships/image" Target="../media/image48.tiff"/><Relationship Id="rId17" Type="http://schemas.openxmlformats.org/officeDocument/2006/relationships/image" Target="../media/image53.png"/><Relationship Id="rId25" Type="http://schemas.openxmlformats.org/officeDocument/2006/relationships/image" Target="../media/image61.png"/><Relationship Id="rId2" Type="http://schemas.openxmlformats.org/officeDocument/2006/relationships/notesSlide" Target="../notesSlides/notesSlide10.xml"/><Relationship Id="rId16" Type="http://schemas.openxmlformats.org/officeDocument/2006/relationships/image" Target="../media/image52.tiff"/><Relationship Id="rId20" Type="http://schemas.openxmlformats.org/officeDocument/2006/relationships/image" Target="../media/image56.png"/><Relationship Id="rId1" Type="http://schemas.openxmlformats.org/officeDocument/2006/relationships/slideLayout" Target="../slideLayouts/slideLayout18.xml"/><Relationship Id="rId6" Type="http://schemas.openxmlformats.org/officeDocument/2006/relationships/image" Target="../media/image42.png"/><Relationship Id="rId11" Type="http://schemas.openxmlformats.org/officeDocument/2006/relationships/image" Target="../media/image47.tiff"/><Relationship Id="rId24" Type="http://schemas.openxmlformats.org/officeDocument/2006/relationships/image" Target="../media/image60.png"/><Relationship Id="rId5" Type="http://schemas.openxmlformats.org/officeDocument/2006/relationships/image" Target="../media/image41.png"/><Relationship Id="rId15" Type="http://schemas.openxmlformats.org/officeDocument/2006/relationships/image" Target="../media/image51.png"/><Relationship Id="rId23" Type="http://schemas.openxmlformats.org/officeDocument/2006/relationships/image" Target="../media/image59.png"/><Relationship Id="rId10" Type="http://schemas.openxmlformats.org/officeDocument/2006/relationships/image" Target="../media/image46.png"/><Relationship Id="rId19" Type="http://schemas.openxmlformats.org/officeDocument/2006/relationships/image" Target="../media/image55.emf"/><Relationship Id="rId4" Type="http://schemas.openxmlformats.org/officeDocument/2006/relationships/image" Target="../media/image38.tiff"/><Relationship Id="rId9" Type="http://schemas.openxmlformats.org/officeDocument/2006/relationships/image" Target="../media/image45.png"/><Relationship Id="rId14" Type="http://schemas.openxmlformats.org/officeDocument/2006/relationships/image" Target="../media/image50.png"/><Relationship Id="rId22" Type="http://schemas.openxmlformats.org/officeDocument/2006/relationships/image" Target="../media/image58.png"/><Relationship Id="rId27" Type="http://schemas.openxmlformats.org/officeDocument/2006/relationships/image" Target="../media/image63.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8.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9.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2.jpg"/><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E920DA64-982C-429A-A493-0869348DA7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9A26534F-2726-4557-843C-0E11DF3935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10586" y="0"/>
            <a:ext cx="12192000" cy="6858000"/>
          </a:xfrm>
          <a:prstGeom prst="rect">
            <a:avLst/>
          </a:prstGeom>
        </p:spPr>
      </p:pic>
      <p:sp>
        <p:nvSpPr>
          <p:cNvPr id="23" name="Rectangle 22">
            <a:extLst>
              <a:ext uri="{FF2B5EF4-FFF2-40B4-BE49-F238E27FC236}">
                <a16:creationId xmlns:a16="http://schemas.microsoft.com/office/drawing/2014/main" id="{90F9FBE7-F3B9-43F8-9EBE-34DCDB2EEE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455703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1080D84-69AD-4416-9730-B4226960EB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4557357"/>
            <a:ext cx="8978671" cy="1660332"/>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97656D8D-55A4-DB5E-CA64-0D5BFEE51EDF}"/>
              </a:ext>
            </a:extLst>
          </p:cNvPr>
          <p:cNvSpPr>
            <a:spLocks noGrp="1"/>
          </p:cNvSpPr>
          <p:nvPr>
            <p:ph type="ctrTitle"/>
          </p:nvPr>
        </p:nvSpPr>
        <p:spPr>
          <a:xfrm>
            <a:off x="690908" y="4710483"/>
            <a:ext cx="8133478" cy="940240"/>
          </a:xfrm>
        </p:spPr>
        <p:txBody>
          <a:bodyPr>
            <a:normAutofit/>
          </a:bodyPr>
          <a:lstStyle/>
          <a:p>
            <a:r>
              <a:rPr lang="en-US" sz="3000"/>
              <a:t>Hard X-ray polarization results from the 2024 XL-Calibur flight: Crab and Cyg X-1</a:t>
            </a:r>
          </a:p>
        </p:txBody>
      </p:sp>
      <p:sp>
        <p:nvSpPr>
          <p:cNvPr id="3" name="Subtitle 2">
            <a:extLst>
              <a:ext uri="{FF2B5EF4-FFF2-40B4-BE49-F238E27FC236}">
                <a16:creationId xmlns:a16="http://schemas.microsoft.com/office/drawing/2014/main" id="{7054E45C-F4C5-662C-F69C-07C17F3CB625}"/>
              </a:ext>
            </a:extLst>
          </p:cNvPr>
          <p:cNvSpPr>
            <a:spLocks noGrp="1"/>
          </p:cNvSpPr>
          <p:nvPr>
            <p:ph type="subTitle" idx="1"/>
          </p:nvPr>
        </p:nvSpPr>
        <p:spPr>
          <a:xfrm>
            <a:off x="4263376" y="6334561"/>
            <a:ext cx="1578016" cy="406566"/>
          </a:xfrm>
        </p:spPr>
        <p:txBody>
          <a:bodyPr>
            <a:normAutofit/>
          </a:bodyPr>
          <a:lstStyle/>
          <a:p>
            <a:r>
              <a:rPr lang="en-US" dirty="0"/>
              <a:t>Varun, KTH</a:t>
            </a:r>
          </a:p>
          <a:p>
            <a:endParaRPr lang="en-US" sz="600" dirty="0"/>
          </a:p>
        </p:txBody>
      </p:sp>
      <p:pic>
        <p:nvPicPr>
          <p:cNvPr id="14" name="Picture 13" descr="A blue background with white text and a crown&#10;&#10;AI-generated content may be incorrect.">
            <a:extLst>
              <a:ext uri="{FF2B5EF4-FFF2-40B4-BE49-F238E27FC236}">
                <a16:creationId xmlns:a16="http://schemas.microsoft.com/office/drawing/2014/main" id="{80987116-BF74-5522-3CDE-254B4D06B47F}"/>
              </a:ext>
            </a:extLst>
          </p:cNvPr>
          <p:cNvPicPr>
            <a:picLocks noChangeAspect="1"/>
          </p:cNvPicPr>
          <p:nvPr/>
        </p:nvPicPr>
        <p:blipFill>
          <a:blip r:embed="rId4"/>
          <a:stretch>
            <a:fillRect/>
          </a:stretch>
        </p:blipFill>
        <p:spPr>
          <a:xfrm>
            <a:off x="10586" y="0"/>
            <a:ext cx="1458699" cy="1643605"/>
          </a:xfrm>
          <a:prstGeom prst="rect">
            <a:avLst/>
          </a:prstGeom>
          <a:ln>
            <a:noFill/>
          </a:ln>
          <a:effectLst/>
        </p:spPr>
      </p:pic>
      <p:pic>
        <p:nvPicPr>
          <p:cNvPr id="5" name="IMG_5744.JPG" descr="IMG_5744.JPG">
            <a:extLst>
              <a:ext uri="{FF2B5EF4-FFF2-40B4-BE49-F238E27FC236}">
                <a16:creationId xmlns:a16="http://schemas.microsoft.com/office/drawing/2014/main" id="{BAB0E25C-3143-560E-00BC-CD926D3304EB}"/>
              </a:ext>
            </a:extLst>
          </p:cNvPr>
          <p:cNvPicPr>
            <a:picLocks noChangeAspect="1"/>
          </p:cNvPicPr>
          <p:nvPr/>
        </p:nvPicPr>
        <p:blipFill>
          <a:blip r:embed="rId5"/>
          <a:stretch>
            <a:fillRect/>
          </a:stretch>
        </p:blipFill>
        <p:spPr>
          <a:xfrm>
            <a:off x="1638873" y="0"/>
            <a:ext cx="6822221" cy="4553831"/>
          </a:xfrm>
          <a:prstGeom prst="rect">
            <a:avLst/>
          </a:prstGeom>
        </p:spPr>
      </p:pic>
      <p:pic>
        <p:nvPicPr>
          <p:cNvPr id="10" name="Picture 9" descr="A close up of a text&#10;&#10;AI-generated content may be incorrect.">
            <a:extLst>
              <a:ext uri="{FF2B5EF4-FFF2-40B4-BE49-F238E27FC236}">
                <a16:creationId xmlns:a16="http://schemas.microsoft.com/office/drawing/2014/main" id="{74113FB7-922B-5146-44E8-7C68E08D0615}"/>
              </a:ext>
            </a:extLst>
          </p:cNvPr>
          <p:cNvPicPr>
            <a:picLocks noChangeAspect="1"/>
          </p:cNvPicPr>
          <p:nvPr/>
        </p:nvPicPr>
        <p:blipFill>
          <a:blip r:embed="rId6"/>
          <a:stretch>
            <a:fillRect/>
          </a:stretch>
        </p:blipFill>
        <p:spPr>
          <a:xfrm>
            <a:off x="8719924" y="-321"/>
            <a:ext cx="3435792" cy="987790"/>
          </a:xfrm>
          <a:prstGeom prst="rect">
            <a:avLst/>
          </a:prstGeom>
          <a:ln>
            <a:noFill/>
          </a:ln>
          <a:effectLst/>
        </p:spPr>
      </p:pic>
      <p:sp>
        <p:nvSpPr>
          <p:cNvPr id="27" name="Rectangle 26">
            <a:extLst>
              <a:ext uri="{FF2B5EF4-FFF2-40B4-BE49-F238E27FC236}">
                <a16:creationId xmlns:a16="http://schemas.microsoft.com/office/drawing/2014/main" id="{D2333671-B41F-40EC-936B-FFE1D1332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22301" y="4557357"/>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7" name="Slide Number Placeholder 6">
            <a:extLst>
              <a:ext uri="{FF2B5EF4-FFF2-40B4-BE49-F238E27FC236}">
                <a16:creationId xmlns:a16="http://schemas.microsoft.com/office/drawing/2014/main" id="{DC027626-E112-7B74-4B84-C3286801B7F1}"/>
              </a:ext>
            </a:extLst>
          </p:cNvPr>
          <p:cNvSpPr>
            <a:spLocks noGrp="1"/>
          </p:cNvSpPr>
          <p:nvPr>
            <p:ph type="sldNum" sz="quarter" idx="12"/>
          </p:nvPr>
        </p:nvSpPr>
        <p:spPr>
          <a:xfrm>
            <a:off x="9264653" y="5083011"/>
            <a:ext cx="1173167" cy="973672"/>
          </a:xfrm>
        </p:spPr>
        <p:txBody>
          <a:bodyPr anchor="b">
            <a:normAutofit/>
          </a:bodyPr>
          <a:lstStyle/>
          <a:p>
            <a:pPr>
              <a:spcAft>
                <a:spcPts val="600"/>
              </a:spcAft>
            </a:pPr>
            <a:fld id="{6D22F896-40B5-4ADD-8801-0D06FADFA095}" type="slidenum">
              <a:rPr lang="en-US" sz="4800"/>
              <a:pPr>
                <a:spcAft>
                  <a:spcPts val="600"/>
                </a:spcAft>
              </a:pPr>
              <a:t>1</a:t>
            </a:fld>
            <a:endParaRPr lang="en-US" sz="4800"/>
          </a:p>
        </p:txBody>
      </p:sp>
      <p:sp>
        <p:nvSpPr>
          <p:cNvPr id="29" name="Rectangle 28">
            <a:extLst>
              <a:ext uri="{FF2B5EF4-FFF2-40B4-BE49-F238E27FC236}">
                <a16:creationId xmlns:a16="http://schemas.microsoft.com/office/drawing/2014/main" id="{9686AD6A-A667-4618-8AA8-DC98189A5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6" y="6210130"/>
            <a:ext cx="8968085" cy="275942"/>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9D96E24-241F-4087-ABC5-A1F69D317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22301" y="6210130"/>
            <a:ext cx="3080285" cy="275942"/>
          </a:xfrm>
          <a:prstGeom prst="rect">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885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6000"/>
                <a:shade val="100000"/>
                <a:hueMod val="270000"/>
                <a:satMod val="200000"/>
                <a:lumMod val="128000"/>
              </a:schemeClr>
            </a:gs>
            <a:gs pos="10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a:extLst>
            <a:ext uri="{FF2B5EF4-FFF2-40B4-BE49-F238E27FC236}">
              <a16:creationId xmlns:a16="http://schemas.microsoft.com/office/drawing/2014/main" id="{F99B3E44-DFD5-797E-5BC3-8DA2F42D5F6B}"/>
            </a:ext>
          </a:extLst>
        </p:cNvPr>
        <p:cNvGrpSpPr/>
        <p:nvPr/>
      </p:nvGrpSpPr>
      <p:grpSpPr>
        <a:xfrm>
          <a:off x="0" y="0"/>
          <a:ext cx="0" cy="0"/>
          <a:chOff x="0" y="0"/>
          <a:chExt cx="0" cy="0"/>
        </a:xfrm>
      </p:grpSpPr>
      <p:sp>
        <p:nvSpPr>
          <p:cNvPr id="39" name="Rectangle 38">
            <a:extLst>
              <a:ext uri="{FF2B5EF4-FFF2-40B4-BE49-F238E27FC236}">
                <a16:creationId xmlns:a16="http://schemas.microsoft.com/office/drawing/2014/main" id="{462DD647-6574-5E42-2814-8BFE420AC3BB}"/>
              </a:ext>
            </a:extLst>
          </p:cNvPr>
          <p:cNvSpPr/>
          <p:nvPr/>
        </p:nvSpPr>
        <p:spPr>
          <a:xfrm>
            <a:off x="7548283" y="2039801"/>
            <a:ext cx="2896129" cy="393795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Rectangle 35">
            <a:extLst>
              <a:ext uri="{FF2B5EF4-FFF2-40B4-BE49-F238E27FC236}">
                <a16:creationId xmlns:a16="http://schemas.microsoft.com/office/drawing/2014/main" id="{221EB2FB-D119-307C-AD69-4EBF43FECE48}"/>
              </a:ext>
            </a:extLst>
          </p:cNvPr>
          <p:cNvSpPr/>
          <p:nvPr/>
        </p:nvSpPr>
        <p:spPr>
          <a:xfrm>
            <a:off x="4123618" y="2130231"/>
            <a:ext cx="2896129" cy="381336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Rectangle 34">
            <a:extLst>
              <a:ext uri="{FF2B5EF4-FFF2-40B4-BE49-F238E27FC236}">
                <a16:creationId xmlns:a16="http://schemas.microsoft.com/office/drawing/2014/main" id="{7D2C804A-EB53-43FD-98E5-3150DF19E460}"/>
              </a:ext>
            </a:extLst>
          </p:cNvPr>
          <p:cNvSpPr/>
          <p:nvPr/>
        </p:nvSpPr>
        <p:spPr>
          <a:xfrm>
            <a:off x="1636893" y="2186576"/>
            <a:ext cx="1863761" cy="37004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CustomShape 1">
            <a:extLst>
              <a:ext uri="{FF2B5EF4-FFF2-40B4-BE49-F238E27FC236}">
                <a16:creationId xmlns:a16="http://schemas.microsoft.com/office/drawing/2014/main" id="{A1B61AB1-FEDE-5CB8-F37A-AA51D890F1D6}"/>
              </a:ext>
            </a:extLst>
          </p:cNvPr>
          <p:cNvSpPr/>
          <p:nvPr/>
        </p:nvSpPr>
        <p:spPr>
          <a:xfrm>
            <a:off x="1703640" y="58680"/>
            <a:ext cx="8784720" cy="54720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ctr">
              <a:spcBef>
                <a:spcPts val="601"/>
              </a:spcBef>
            </a:pPr>
            <a:r>
              <a:rPr lang="en-US" sz="3000" spc="-1" dirty="0">
                <a:solidFill>
                  <a:srgbClr val="000000"/>
                </a:solidFill>
                <a:latin typeface="Calibri"/>
                <a:sym typeface="Symbol" panose="05050102010706020507" pitchFamily="18" charset="2"/>
              </a:rPr>
              <a:t>The XL-Calibur Collaboration</a:t>
            </a:r>
            <a:endParaRPr lang="en-US" sz="3000" spc="-1" dirty="0">
              <a:latin typeface="Arial"/>
            </a:endParaRPr>
          </a:p>
        </p:txBody>
      </p:sp>
      <p:grpSp>
        <p:nvGrpSpPr>
          <p:cNvPr id="9" name="Group 8">
            <a:extLst>
              <a:ext uri="{FF2B5EF4-FFF2-40B4-BE49-F238E27FC236}">
                <a16:creationId xmlns:a16="http://schemas.microsoft.com/office/drawing/2014/main" id="{C9D2A072-CE1E-A622-9F99-573842DAFB69}"/>
              </a:ext>
            </a:extLst>
          </p:cNvPr>
          <p:cNvGrpSpPr/>
          <p:nvPr/>
        </p:nvGrpSpPr>
        <p:grpSpPr>
          <a:xfrm>
            <a:off x="7676226" y="2130231"/>
            <a:ext cx="2683814" cy="3686380"/>
            <a:chOff x="6198330" y="2356941"/>
            <a:chExt cx="2683814" cy="3686380"/>
          </a:xfrm>
        </p:grpSpPr>
        <p:pic>
          <p:nvPicPr>
            <p:cNvPr id="15" name="Picture 14">
              <a:extLst>
                <a:ext uri="{FF2B5EF4-FFF2-40B4-BE49-F238E27FC236}">
                  <a16:creationId xmlns:a16="http://schemas.microsoft.com/office/drawing/2014/main" id="{90A35AAA-5A04-7B75-6F81-3260FE119F5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198330" y="3262164"/>
              <a:ext cx="771985" cy="754980"/>
            </a:xfrm>
            <a:prstGeom prst="rect">
              <a:avLst/>
            </a:prstGeom>
          </p:spPr>
        </p:pic>
        <p:pic>
          <p:nvPicPr>
            <p:cNvPr id="17" name="Picture 16">
              <a:extLst>
                <a:ext uri="{FF2B5EF4-FFF2-40B4-BE49-F238E27FC236}">
                  <a16:creationId xmlns:a16="http://schemas.microsoft.com/office/drawing/2014/main" id="{B191726A-C929-F734-50B4-0174FCA2D26C}"/>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8436516" y="3277852"/>
              <a:ext cx="415234" cy="705258"/>
            </a:xfrm>
            <a:prstGeom prst="rect">
              <a:avLst/>
            </a:prstGeom>
          </p:spPr>
        </p:pic>
        <p:pic>
          <p:nvPicPr>
            <p:cNvPr id="21" name="Picture 20">
              <a:extLst>
                <a:ext uri="{FF2B5EF4-FFF2-40B4-BE49-F238E27FC236}">
                  <a16:creationId xmlns:a16="http://schemas.microsoft.com/office/drawing/2014/main" id="{514BE59F-D7F2-4E7E-9C12-43B5F21364A7}"/>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787376" y="2361097"/>
              <a:ext cx="738433" cy="78901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75CEC906-3718-B3DA-3E16-59398437214A}"/>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6486258" y="2597621"/>
              <a:ext cx="908692" cy="56486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382F70BB-5B92-F437-C5C1-3B6E5FA891B8}"/>
                </a:ext>
              </a:extLst>
            </p:cNvPr>
            <p:cNvPicPr>
              <a:picLocks noChangeAspect="1" noChangeArrowheads="1"/>
            </p:cNvPicPr>
            <p:nvPr/>
          </p:nvPicPr>
          <p:blipFill>
            <a:blip r:embed="rId7" cstate="hqprint">
              <a:extLst>
                <a:ext uri="{28A0092B-C50C-407E-A947-70E740481C1C}">
                  <a14:useLocalDpi xmlns:a14="http://schemas.microsoft.com/office/drawing/2010/main"/>
                </a:ext>
              </a:extLst>
            </a:blip>
            <a:srcRect/>
            <a:stretch>
              <a:fillRect/>
            </a:stretch>
          </p:blipFill>
          <p:spPr bwMode="auto">
            <a:xfrm>
              <a:off x="8100239" y="5166891"/>
              <a:ext cx="781905" cy="79553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1BF4B8BC-7279-53D2-2694-AE0C33C15CBE}"/>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808510" y="4245592"/>
              <a:ext cx="777057" cy="77705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998C7DCA-F624-1D68-BFCB-782757670C11}"/>
                </a:ext>
              </a:extLst>
            </p:cNvPr>
            <p:cNvPicPr>
              <a:picLocks noChangeAspect="1" noChangeArrowheads="1"/>
            </p:cNvPicPr>
            <p:nvPr/>
          </p:nvPicPr>
          <p:blipFill>
            <a:blip r:embed="rId9" cstate="hqprint">
              <a:extLst>
                <a:ext uri="{28A0092B-C50C-407E-A947-70E740481C1C}">
                  <a14:useLocalDpi xmlns:a14="http://schemas.microsoft.com/office/drawing/2010/main"/>
                </a:ext>
              </a:extLst>
            </a:blip>
            <a:srcRect/>
            <a:stretch>
              <a:fillRect/>
            </a:stretch>
          </p:blipFill>
          <p:spPr bwMode="auto">
            <a:xfrm>
              <a:off x="7298125" y="3498213"/>
              <a:ext cx="908691" cy="54749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descr="Highlight_templatet (T. Murase)">
              <a:extLst>
                <a:ext uri="{FF2B5EF4-FFF2-40B4-BE49-F238E27FC236}">
                  <a16:creationId xmlns:a16="http://schemas.microsoft.com/office/drawing/2014/main" id="{6C1C6000-29BA-CCB9-831C-F2DABC532D93}"/>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6580202" y="4351788"/>
              <a:ext cx="771985" cy="771985"/>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a:extLst>
                <a:ext uri="{FF2B5EF4-FFF2-40B4-BE49-F238E27FC236}">
                  <a16:creationId xmlns:a16="http://schemas.microsoft.com/office/drawing/2014/main" id="{FE1300EF-D2D9-68CA-8E14-938EBD502260}"/>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6537892" y="2356941"/>
              <a:ext cx="996582" cy="334350"/>
            </a:xfrm>
            <a:prstGeom prst="rect">
              <a:avLst/>
            </a:prstGeom>
          </p:spPr>
        </p:pic>
        <p:pic>
          <p:nvPicPr>
            <p:cNvPr id="31" name="Picture 30">
              <a:extLst>
                <a:ext uri="{FF2B5EF4-FFF2-40B4-BE49-F238E27FC236}">
                  <a16:creationId xmlns:a16="http://schemas.microsoft.com/office/drawing/2014/main" id="{264D8BEA-15FC-23D5-04AB-E06E682770F7}"/>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6317222" y="5254311"/>
              <a:ext cx="1269212" cy="789010"/>
            </a:xfrm>
            <a:prstGeom prst="rect">
              <a:avLst/>
            </a:prstGeom>
          </p:spPr>
        </p:pic>
      </p:grpSp>
      <p:pic>
        <p:nvPicPr>
          <p:cNvPr id="32" name="Picture 2" descr="Flag of the United States of America">
            <a:extLst>
              <a:ext uri="{FF2B5EF4-FFF2-40B4-BE49-F238E27FC236}">
                <a16:creationId xmlns:a16="http://schemas.microsoft.com/office/drawing/2014/main" id="{90E37643-872C-BB74-EA8B-C92864EC1F9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58147" y="895889"/>
            <a:ext cx="717784" cy="37770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3" name="Picture 4">
            <a:extLst>
              <a:ext uri="{FF2B5EF4-FFF2-40B4-BE49-F238E27FC236}">
                <a16:creationId xmlns:a16="http://schemas.microsoft.com/office/drawing/2014/main" id="{83FAF0DA-AEAB-8156-E265-5EC2E078FFD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59429" y="845482"/>
            <a:ext cx="717784" cy="47852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4" name="Picture 6">
            <a:extLst>
              <a:ext uri="{FF2B5EF4-FFF2-40B4-BE49-F238E27FC236}">
                <a16:creationId xmlns:a16="http://schemas.microsoft.com/office/drawing/2014/main" id="{E55A088C-BCF4-EA10-C566-CF72014D10B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04873" y="860435"/>
            <a:ext cx="717784" cy="44861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82A8E24-E283-1790-E77D-E1BB7A9B3D03}"/>
              </a:ext>
            </a:extLst>
          </p:cNvPr>
          <p:cNvSpPr txBox="1"/>
          <p:nvPr/>
        </p:nvSpPr>
        <p:spPr>
          <a:xfrm>
            <a:off x="2926727" y="6233210"/>
            <a:ext cx="6338546" cy="369332"/>
          </a:xfrm>
          <a:prstGeom prst="rect">
            <a:avLst/>
          </a:prstGeom>
          <a:noFill/>
        </p:spPr>
        <p:txBody>
          <a:bodyPr wrap="square" rtlCol="0">
            <a:spAutoFit/>
          </a:bodyPr>
          <a:lstStyle/>
          <a:p>
            <a:pPr algn="ctr"/>
            <a:r>
              <a:rPr lang="en-US" dirty="0"/>
              <a:t>PI: </a:t>
            </a:r>
            <a:r>
              <a:rPr lang="en-US" dirty="0" err="1"/>
              <a:t>Henric</a:t>
            </a:r>
            <a:r>
              <a:rPr lang="en-US" dirty="0"/>
              <a:t> </a:t>
            </a:r>
            <a:r>
              <a:rPr lang="en-US" dirty="0" err="1"/>
              <a:t>Krawczynksi</a:t>
            </a:r>
            <a:r>
              <a:rPr lang="en-US" dirty="0"/>
              <a:t>, Washington University in St. Louis</a:t>
            </a:r>
          </a:p>
        </p:txBody>
      </p:sp>
      <p:grpSp>
        <p:nvGrpSpPr>
          <p:cNvPr id="13" name="Group 12">
            <a:extLst>
              <a:ext uri="{FF2B5EF4-FFF2-40B4-BE49-F238E27FC236}">
                <a16:creationId xmlns:a16="http://schemas.microsoft.com/office/drawing/2014/main" id="{2A2DF83B-6EB4-95A3-F80C-6786C23560EC}"/>
              </a:ext>
            </a:extLst>
          </p:cNvPr>
          <p:cNvGrpSpPr/>
          <p:nvPr/>
        </p:nvGrpSpPr>
        <p:grpSpPr>
          <a:xfrm>
            <a:off x="1645729" y="2421991"/>
            <a:ext cx="1854926" cy="3185447"/>
            <a:chOff x="112302" y="2403136"/>
            <a:chExt cx="1854926" cy="3185447"/>
          </a:xfrm>
        </p:grpSpPr>
        <p:pic>
          <p:nvPicPr>
            <p:cNvPr id="16" name="Picture 15">
              <a:extLst>
                <a:ext uri="{FF2B5EF4-FFF2-40B4-BE49-F238E27FC236}">
                  <a16:creationId xmlns:a16="http://schemas.microsoft.com/office/drawing/2014/main" id="{42B34DC6-C16D-E1E3-783E-BA575729BADE}"/>
                </a:ext>
              </a:extLst>
            </p:cNvPr>
            <p:cNvPicPr>
              <a:picLocks noChangeAspect="1"/>
            </p:cNvPicPr>
            <p:nvPr/>
          </p:nvPicPr>
          <p:blipFill>
            <a:blip r:embed="rId16" cstate="hqprint">
              <a:extLst>
                <a:ext uri="{28A0092B-C50C-407E-A947-70E740481C1C}">
                  <a14:useLocalDpi xmlns:a14="http://schemas.microsoft.com/office/drawing/2010/main"/>
                </a:ext>
              </a:extLst>
            </a:blip>
            <a:stretch>
              <a:fillRect/>
            </a:stretch>
          </p:blipFill>
          <p:spPr>
            <a:xfrm>
              <a:off x="560623" y="2403136"/>
              <a:ext cx="958286" cy="958286"/>
            </a:xfrm>
            <a:prstGeom prst="rect">
              <a:avLst/>
            </a:prstGeom>
          </p:spPr>
        </p:pic>
        <p:pic>
          <p:nvPicPr>
            <p:cNvPr id="1026" name="Picture 2">
              <a:extLst>
                <a:ext uri="{FF2B5EF4-FFF2-40B4-BE49-F238E27FC236}">
                  <a16:creationId xmlns:a16="http://schemas.microsoft.com/office/drawing/2014/main" id="{732C1276-2595-9428-F972-7313D9015F76}"/>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8833" y="3633958"/>
              <a:ext cx="1541866" cy="76718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8BFE2CBF-B497-FE35-E038-24C376A63F91}"/>
                </a:ext>
              </a:extLst>
            </p:cNvPr>
            <p:cNvPicPr>
              <a:picLocks noChangeAspect="1"/>
            </p:cNvPicPr>
            <p:nvPr/>
          </p:nvPicPr>
          <p:blipFill>
            <a:blip r:embed="rId18"/>
            <a:srcRect l="10238" t="22225" r="9955" b="20839"/>
            <a:stretch>
              <a:fillRect/>
            </a:stretch>
          </p:blipFill>
          <p:spPr>
            <a:xfrm>
              <a:off x="112302" y="4673678"/>
              <a:ext cx="1854926" cy="309661"/>
            </a:xfrm>
            <a:prstGeom prst="rect">
              <a:avLst/>
            </a:prstGeom>
          </p:spPr>
        </p:pic>
        <p:pic>
          <p:nvPicPr>
            <p:cNvPr id="7" name="Picture 6">
              <a:extLst>
                <a:ext uri="{FF2B5EF4-FFF2-40B4-BE49-F238E27FC236}">
                  <a16:creationId xmlns:a16="http://schemas.microsoft.com/office/drawing/2014/main" id="{D5F02934-B7A5-A6FF-A9AA-BAE7901A01AE}"/>
                </a:ext>
              </a:extLst>
            </p:cNvPr>
            <p:cNvPicPr>
              <a:picLocks noChangeAspect="1"/>
            </p:cNvPicPr>
            <p:nvPr/>
          </p:nvPicPr>
          <p:blipFill>
            <a:blip r:embed="rId19"/>
            <a:stretch>
              <a:fillRect/>
            </a:stretch>
          </p:blipFill>
          <p:spPr>
            <a:xfrm>
              <a:off x="276671" y="5255874"/>
              <a:ext cx="1526189" cy="332709"/>
            </a:xfrm>
            <a:prstGeom prst="rect">
              <a:avLst/>
            </a:prstGeom>
          </p:spPr>
        </p:pic>
      </p:grpSp>
      <p:grpSp>
        <p:nvGrpSpPr>
          <p:cNvPr id="11" name="Group 10">
            <a:extLst>
              <a:ext uri="{FF2B5EF4-FFF2-40B4-BE49-F238E27FC236}">
                <a16:creationId xmlns:a16="http://schemas.microsoft.com/office/drawing/2014/main" id="{2EECAD91-E495-B5C0-7B3B-4DA58113C4BD}"/>
              </a:ext>
            </a:extLst>
          </p:cNvPr>
          <p:cNvGrpSpPr/>
          <p:nvPr/>
        </p:nvGrpSpPr>
        <p:grpSpPr>
          <a:xfrm>
            <a:off x="4123618" y="2039801"/>
            <a:ext cx="2777527" cy="3725315"/>
            <a:chOff x="2614731" y="2266510"/>
            <a:chExt cx="2777527" cy="3725315"/>
          </a:xfrm>
        </p:grpSpPr>
        <p:pic>
          <p:nvPicPr>
            <p:cNvPr id="10" name="Picture 9" descr="A picture containing graphical user interface&#10;&#10;Description automatically generated">
              <a:extLst>
                <a:ext uri="{FF2B5EF4-FFF2-40B4-BE49-F238E27FC236}">
                  <a16:creationId xmlns:a16="http://schemas.microsoft.com/office/drawing/2014/main" id="{A51C0DAE-8D5A-43CF-6AA6-46A62B7D15B4}"/>
                </a:ext>
              </a:extLst>
            </p:cNvPr>
            <p:cNvPicPr>
              <a:picLocks noChangeAspect="1"/>
            </p:cNvPicPr>
            <p:nvPr/>
          </p:nvPicPr>
          <p:blipFill>
            <a:blip r:embed="rId20" cstate="hqprint">
              <a:extLst>
                <a:ext uri="{28A0092B-C50C-407E-A947-70E740481C1C}">
                  <a14:useLocalDpi xmlns:a14="http://schemas.microsoft.com/office/drawing/2010/main"/>
                </a:ext>
              </a:extLst>
            </a:blip>
            <a:stretch>
              <a:fillRect/>
            </a:stretch>
          </p:blipFill>
          <p:spPr>
            <a:xfrm>
              <a:off x="3461192" y="2266510"/>
              <a:ext cx="1434566" cy="811748"/>
            </a:xfrm>
            <a:prstGeom prst="rect">
              <a:avLst/>
            </a:prstGeom>
          </p:spPr>
        </p:pic>
        <p:pic>
          <p:nvPicPr>
            <p:cNvPr id="12" name="Picture 11">
              <a:extLst>
                <a:ext uri="{FF2B5EF4-FFF2-40B4-BE49-F238E27FC236}">
                  <a16:creationId xmlns:a16="http://schemas.microsoft.com/office/drawing/2014/main" id="{CB85DE00-36ED-2650-B55A-145A60DA9E5C}"/>
                </a:ext>
              </a:extLst>
            </p:cNvPr>
            <p:cNvPicPr>
              <a:picLocks noChangeAspect="1"/>
            </p:cNvPicPr>
            <p:nvPr/>
          </p:nvPicPr>
          <p:blipFill>
            <a:blip r:embed="rId21" cstate="hqprint">
              <a:extLst>
                <a:ext uri="{28A0092B-C50C-407E-A947-70E740481C1C}">
                  <a14:useLocalDpi xmlns:a14="http://schemas.microsoft.com/office/drawing/2010/main"/>
                </a:ext>
              </a:extLst>
            </a:blip>
            <a:stretch>
              <a:fillRect/>
            </a:stretch>
          </p:blipFill>
          <p:spPr>
            <a:xfrm>
              <a:off x="2843561" y="3796019"/>
              <a:ext cx="680036" cy="699162"/>
            </a:xfrm>
            <a:prstGeom prst="rect">
              <a:avLst/>
            </a:prstGeom>
          </p:spPr>
        </p:pic>
        <p:pic>
          <p:nvPicPr>
            <p:cNvPr id="14" name="Picture 13">
              <a:extLst>
                <a:ext uri="{FF2B5EF4-FFF2-40B4-BE49-F238E27FC236}">
                  <a16:creationId xmlns:a16="http://schemas.microsoft.com/office/drawing/2014/main" id="{02151618-9FFB-5582-91BA-79ADDB7C3709}"/>
                </a:ext>
              </a:extLst>
            </p:cNvPr>
            <p:cNvPicPr>
              <a:picLocks noChangeAspect="1"/>
            </p:cNvPicPr>
            <p:nvPr/>
          </p:nvPicPr>
          <p:blipFill>
            <a:blip r:embed="rId22" cstate="hqprint">
              <a:extLst>
                <a:ext uri="{28A0092B-C50C-407E-A947-70E740481C1C}">
                  <a14:useLocalDpi xmlns:a14="http://schemas.microsoft.com/office/drawing/2010/main"/>
                </a:ext>
              </a:extLst>
            </a:blip>
            <a:stretch>
              <a:fillRect/>
            </a:stretch>
          </p:blipFill>
          <p:spPr>
            <a:xfrm>
              <a:off x="3649777" y="4393949"/>
              <a:ext cx="746980" cy="726634"/>
            </a:xfrm>
            <a:prstGeom prst="rect">
              <a:avLst/>
            </a:prstGeom>
          </p:spPr>
        </p:pic>
        <p:pic>
          <p:nvPicPr>
            <p:cNvPr id="18" name="Picture 17">
              <a:extLst>
                <a:ext uri="{FF2B5EF4-FFF2-40B4-BE49-F238E27FC236}">
                  <a16:creationId xmlns:a16="http://schemas.microsoft.com/office/drawing/2014/main" id="{833717CB-1CA8-6E5D-BE49-EDDF507E05BA}"/>
                </a:ext>
              </a:extLst>
            </p:cNvPr>
            <p:cNvPicPr>
              <a:picLocks noChangeAspect="1" noChangeArrowheads="1"/>
            </p:cNvPicPr>
            <p:nvPr/>
          </p:nvPicPr>
          <p:blipFill>
            <a:blip r:embed="rId23" cstate="hqprint">
              <a:extLst>
                <a:ext uri="{28A0092B-C50C-407E-A947-70E740481C1C}">
                  <a14:useLocalDpi xmlns:a14="http://schemas.microsoft.com/office/drawing/2010/main"/>
                </a:ext>
              </a:extLst>
            </a:blip>
            <a:srcRect/>
            <a:stretch>
              <a:fillRect/>
            </a:stretch>
          </p:blipFill>
          <p:spPr bwMode="auto">
            <a:xfrm>
              <a:off x="2979207" y="5423293"/>
              <a:ext cx="850670" cy="56853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AB5BE003-CA7C-56C3-4F0F-8CA9F5C66C85}"/>
                </a:ext>
              </a:extLst>
            </p:cNvPr>
            <p:cNvPicPr>
              <a:picLocks noChangeAspect="1"/>
            </p:cNvPicPr>
            <p:nvPr/>
          </p:nvPicPr>
          <p:blipFill>
            <a:blip r:embed="rId24" cstate="hqprint">
              <a:extLst>
                <a:ext uri="{28A0092B-C50C-407E-A947-70E740481C1C}">
                  <a14:useLocalDpi xmlns:a14="http://schemas.microsoft.com/office/drawing/2010/main"/>
                </a:ext>
              </a:extLst>
            </a:blip>
            <a:stretch>
              <a:fillRect/>
            </a:stretch>
          </p:blipFill>
          <p:spPr>
            <a:xfrm>
              <a:off x="4009427" y="3693595"/>
              <a:ext cx="1159217" cy="491057"/>
            </a:xfrm>
            <a:prstGeom prst="rect">
              <a:avLst/>
            </a:prstGeom>
          </p:spPr>
        </p:pic>
        <p:pic>
          <p:nvPicPr>
            <p:cNvPr id="20" name="Picture 19">
              <a:extLst>
                <a:ext uri="{FF2B5EF4-FFF2-40B4-BE49-F238E27FC236}">
                  <a16:creationId xmlns:a16="http://schemas.microsoft.com/office/drawing/2014/main" id="{BF75C61B-BDAC-2BF5-CE25-D5E9475DDF28}"/>
                </a:ext>
              </a:extLst>
            </p:cNvPr>
            <p:cNvPicPr>
              <a:picLocks noChangeAspect="1" noChangeArrowheads="1"/>
            </p:cNvPicPr>
            <p:nvPr/>
          </p:nvPicPr>
          <p:blipFill>
            <a:blip r:embed="rId25" cstate="hqprint">
              <a:extLst>
                <a:ext uri="{28A0092B-C50C-407E-A947-70E740481C1C}">
                  <a14:useLocalDpi xmlns:a14="http://schemas.microsoft.com/office/drawing/2010/main"/>
                </a:ext>
              </a:extLst>
            </a:blip>
            <a:srcRect/>
            <a:stretch>
              <a:fillRect/>
            </a:stretch>
          </p:blipFill>
          <p:spPr bwMode="auto">
            <a:xfrm>
              <a:off x="4134851" y="5359332"/>
              <a:ext cx="1257407" cy="547495"/>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48">
              <a:extLst>
                <a:ext uri="{FF2B5EF4-FFF2-40B4-BE49-F238E27FC236}">
                  <a16:creationId xmlns:a16="http://schemas.microsoft.com/office/drawing/2014/main" id="{E1F79D69-3051-8C7C-2988-7C681361D095}"/>
                </a:ext>
              </a:extLst>
            </p:cNvPr>
            <p:cNvSpPr txBox="1"/>
            <p:nvPr/>
          </p:nvSpPr>
          <p:spPr>
            <a:xfrm>
              <a:off x="2767637" y="4655156"/>
              <a:ext cx="702435" cy="30777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700" b="1" dirty="0"/>
                <a:t>Guarino </a:t>
              </a:r>
            </a:p>
            <a:p>
              <a:pPr algn="ctr"/>
              <a:r>
                <a:rPr lang="en-US" sz="700" b="1" dirty="0"/>
                <a:t>Engineering</a:t>
              </a:r>
            </a:p>
          </p:txBody>
        </p:sp>
        <p:sp>
          <p:nvSpPr>
            <p:cNvPr id="28" name="TextBox 49">
              <a:extLst>
                <a:ext uri="{FF2B5EF4-FFF2-40B4-BE49-F238E27FC236}">
                  <a16:creationId xmlns:a16="http://schemas.microsoft.com/office/drawing/2014/main" id="{AAEAD3F0-1E42-3943-3B20-D33D72062F20}"/>
                </a:ext>
              </a:extLst>
            </p:cNvPr>
            <p:cNvSpPr txBox="1"/>
            <p:nvPr/>
          </p:nvSpPr>
          <p:spPr>
            <a:xfrm>
              <a:off x="2749201" y="4997360"/>
              <a:ext cx="739305" cy="200055"/>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700" b="1" dirty="0"/>
                <a:t>DGS Circuits</a:t>
              </a:r>
            </a:p>
          </p:txBody>
        </p:sp>
        <p:pic>
          <p:nvPicPr>
            <p:cNvPr id="29" name="Picture 28" descr="McDonnell Center for the Space Sciences logo">
              <a:extLst>
                <a:ext uri="{FF2B5EF4-FFF2-40B4-BE49-F238E27FC236}">
                  <a16:creationId xmlns:a16="http://schemas.microsoft.com/office/drawing/2014/main" id="{E73CB08B-F1B4-1FBD-EF3E-491A683EEDA8}"/>
                </a:ext>
              </a:extLst>
            </p:cNvPr>
            <p:cNvPicPr>
              <a:picLocks noChangeAspect="1" noChangeArrowheads="1"/>
            </p:cNvPicPr>
            <p:nvPr/>
          </p:nvPicPr>
          <p:blipFill rotWithShape="1">
            <a:blip r:embed="rId26">
              <a:extLst>
                <a:ext uri="{28A0092B-C50C-407E-A947-70E740481C1C}">
                  <a14:useLocalDpi xmlns:a14="http://schemas.microsoft.com/office/drawing/2010/main"/>
                </a:ext>
              </a:extLst>
            </a:blip>
            <a:srcRect l="3376"/>
            <a:stretch>
              <a:fillRect/>
            </a:stretch>
          </p:blipFill>
          <p:spPr bwMode="auto">
            <a:xfrm>
              <a:off x="2614731" y="3047872"/>
              <a:ext cx="2732943" cy="76086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a:extLst>
                <a:ext uri="{FF2B5EF4-FFF2-40B4-BE49-F238E27FC236}">
                  <a16:creationId xmlns:a16="http://schemas.microsoft.com/office/drawing/2014/main" id="{AD0D6BDF-B5BC-4916-96A2-52659BA2BA4A}"/>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492089" y="4495181"/>
              <a:ext cx="774718" cy="648224"/>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Slide Number Placeholder 12">
            <a:extLst>
              <a:ext uri="{FF2B5EF4-FFF2-40B4-BE49-F238E27FC236}">
                <a16:creationId xmlns:a16="http://schemas.microsoft.com/office/drawing/2014/main" id="{882DD87A-0BCC-D782-A537-8EDB86722B7E}"/>
              </a:ext>
            </a:extLst>
          </p:cNvPr>
          <p:cNvSpPr>
            <a:spLocks noGrp="1"/>
          </p:cNvSpPr>
          <p:nvPr>
            <p:ph type="sldNum" sz="quarter" idx="12"/>
          </p:nvPr>
        </p:nvSpPr>
        <p:spPr>
          <a:xfrm>
            <a:off x="10862734" y="1098793"/>
            <a:ext cx="967535" cy="450421"/>
          </a:xfrm>
        </p:spPr>
        <p:txBody>
          <a:bodyPr/>
          <a:lstStyle/>
          <a:p>
            <a:fld id="{160AE0A3-F95B-45D3-8338-A0205FD5D114}" type="slidenum">
              <a:rPr lang="en-US" smtClean="0"/>
              <a:t>10</a:t>
            </a:fld>
            <a:endParaRPr lang="en-US" dirty="0"/>
          </a:p>
        </p:txBody>
      </p:sp>
      <p:sp>
        <p:nvSpPr>
          <p:cNvPr id="3" name="Right Brace 2">
            <a:extLst>
              <a:ext uri="{FF2B5EF4-FFF2-40B4-BE49-F238E27FC236}">
                <a16:creationId xmlns:a16="http://schemas.microsoft.com/office/drawing/2014/main" id="{1ED5A4D0-2516-BC8A-6F25-8711FA6F04A5}"/>
              </a:ext>
            </a:extLst>
          </p:cNvPr>
          <p:cNvSpPr/>
          <p:nvPr/>
        </p:nvSpPr>
        <p:spPr>
          <a:xfrm rot="16200000">
            <a:off x="2443233" y="819366"/>
            <a:ext cx="282969" cy="1813024"/>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E"/>
          </a:p>
        </p:txBody>
      </p:sp>
      <p:sp>
        <p:nvSpPr>
          <p:cNvPr id="6" name="Right Brace 5">
            <a:extLst>
              <a:ext uri="{FF2B5EF4-FFF2-40B4-BE49-F238E27FC236}">
                <a16:creationId xmlns:a16="http://schemas.microsoft.com/office/drawing/2014/main" id="{2A57220D-92ED-2527-CEA5-A06668E9E8F4}"/>
              </a:ext>
            </a:extLst>
          </p:cNvPr>
          <p:cNvSpPr/>
          <p:nvPr/>
        </p:nvSpPr>
        <p:spPr>
          <a:xfrm rot="16200000">
            <a:off x="5378272" y="225887"/>
            <a:ext cx="282969" cy="299998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E"/>
          </a:p>
        </p:txBody>
      </p:sp>
      <p:sp>
        <p:nvSpPr>
          <p:cNvPr id="8" name="Right Brace 7">
            <a:extLst>
              <a:ext uri="{FF2B5EF4-FFF2-40B4-BE49-F238E27FC236}">
                <a16:creationId xmlns:a16="http://schemas.microsoft.com/office/drawing/2014/main" id="{DFFF0C88-49F9-63F4-2492-C0CDEBFDE490}"/>
              </a:ext>
            </a:extLst>
          </p:cNvPr>
          <p:cNvSpPr/>
          <p:nvPr/>
        </p:nvSpPr>
        <p:spPr>
          <a:xfrm rot="16200000">
            <a:off x="8876838" y="255838"/>
            <a:ext cx="282969" cy="2940079"/>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E"/>
          </a:p>
        </p:txBody>
      </p:sp>
      <p:sp>
        <p:nvSpPr>
          <p:cNvPr id="40" name="Rectangle 39">
            <a:extLst>
              <a:ext uri="{FF2B5EF4-FFF2-40B4-BE49-F238E27FC236}">
                <a16:creationId xmlns:a16="http://schemas.microsoft.com/office/drawing/2014/main" id="{E6722E02-3064-DA68-1248-2C0305B7C28A}"/>
              </a:ext>
            </a:extLst>
          </p:cNvPr>
          <p:cNvSpPr/>
          <p:nvPr/>
        </p:nvSpPr>
        <p:spPr>
          <a:xfrm>
            <a:off x="1644064" y="4606040"/>
            <a:ext cx="1863760" cy="12801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734508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10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D12BA-A3EF-6473-6F70-41C41EC1F115}"/>
              </a:ext>
            </a:extLst>
          </p:cNvPr>
          <p:cNvSpPr>
            <a:spLocks noGrp="1"/>
          </p:cNvSpPr>
          <p:nvPr>
            <p:ph type="title"/>
          </p:nvPr>
        </p:nvSpPr>
        <p:spPr/>
        <p:txBody>
          <a:bodyPr/>
          <a:lstStyle/>
          <a:p>
            <a:r>
              <a:rPr lang="en-US" dirty="0"/>
              <a:t>Hard X-ray Polarization measurements</a:t>
            </a:r>
          </a:p>
        </p:txBody>
      </p:sp>
      <p:pic>
        <p:nvPicPr>
          <p:cNvPr id="5" name="Content Placeholder 4" descr="A black text on a white background&#10;&#10;AI-generated content may be incorrect.">
            <a:extLst>
              <a:ext uri="{FF2B5EF4-FFF2-40B4-BE49-F238E27FC236}">
                <a16:creationId xmlns:a16="http://schemas.microsoft.com/office/drawing/2014/main" id="{45D7AF92-4212-99EB-1434-C0099C232BD0}"/>
              </a:ext>
            </a:extLst>
          </p:cNvPr>
          <p:cNvPicPr>
            <a:picLocks noGrp="1" noChangeAspect="1"/>
          </p:cNvPicPr>
          <p:nvPr>
            <p:ph idx="1"/>
          </p:nvPr>
        </p:nvPicPr>
        <p:blipFill>
          <a:blip r:embed="rId3"/>
          <a:stretch>
            <a:fillRect/>
          </a:stretch>
        </p:blipFill>
        <p:spPr>
          <a:xfrm>
            <a:off x="813887" y="5357596"/>
            <a:ext cx="2681893" cy="661914"/>
          </a:xfrm>
          <a:prstGeom prst="rect">
            <a:avLst/>
          </a:prstGeom>
        </p:spPr>
      </p:pic>
      <p:sp>
        <p:nvSpPr>
          <p:cNvPr id="6" name="TextBox 5">
            <a:extLst>
              <a:ext uri="{FF2B5EF4-FFF2-40B4-BE49-F238E27FC236}">
                <a16:creationId xmlns:a16="http://schemas.microsoft.com/office/drawing/2014/main" id="{F9E87176-E72F-5832-80EB-0948CF00EAAE}"/>
              </a:ext>
            </a:extLst>
          </p:cNvPr>
          <p:cNvSpPr txBox="1"/>
          <p:nvPr/>
        </p:nvSpPr>
        <p:spPr>
          <a:xfrm>
            <a:off x="955571" y="2116068"/>
            <a:ext cx="2230098" cy="369332"/>
          </a:xfrm>
          <a:prstGeom prst="rect">
            <a:avLst/>
          </a:prstGeom>
          <a:noFill/>
        </p:spPr>
        <p:txBody>
          <a:bodyPr wrap="none" rtlCol="0">
            <a:spAutoFit/>
          </a:bodyPr>
          <a:lstStyle/>
          <a:p>
            <a:r>
              <a:rPr lang="en-US" dirty="0"/>
              <a:t>Compton Scattering</a:t>
            </a:r>
          </a:p>
        </p:txBody>
      </p:sp>
      <p:pic>
        <p:nvPicPr>
          <p:cNvPr id="8" name="Picture 7" descr="A diagram of a complex with circles and a red star&#10;&#10;AI-generated content may be incorrect.">
            <a:extLst>
              <a:ext uri="{FF2B5EF4-FFF2-40B4-BE49-F238E27FC236}">
                <a16:creationId xmlns:a16="http://schemas.microsoft.com/office/drawing/2014/main" id="{CA8B73E2-8426-5A7F-E8C0-0924D10F9AF4}"/>
              </a:ext>
            </a:extLst>
          </p:cNvPr>
          <p:cNvPicPr>
            <a:picLocks noChangeAspect="1"/>
          </p:cNvPicPr>
          <p:nvPr/>
        </p:nvPicPr>
        <p:blipFill>
          <a:blip r:embed="rId4"/>
          <a:stretch>
            <a:fillRect/>
          </a:stretch>
        </p:blipFill>
        <p:spPr>
          <a:xfrm>
            <a:off x="827078" y="2539716"/>
            <a:ext cx="2668702" cy="2774244"/>
          </a:xfrm>
          <a:prstGeom prst="rect">
            <a:avLst/>
          </a:prstGeom>
        </p:spPr>
      </p:pic>
      <p:pic>
        <p:nvPicPr>
          <p:cNvPr id="10" name="Picture 9" descr="A graph with a red arrow&#10;&#10;AI-generated content may be incorrect.">
            <a:extLst>
              <a:ext uri="{FF2B5EF4-FFF2-40B4-BE49-F238E27FC236}">
                <a16:creationId xmlns:a16="http://schemas.microsoft.com/office/drawing/2014/main" id="{ABDFF131-0702-9A85-CE47-917B3B2FFFEF}"/>
              </a:ext>
            </a:extLst>
          </p:cNvPr>
          <p:cNvPicPr>
            <a:picLocks noChangeAspect="1"/>
          </p:cNvPicPr>
          <p:nvPr/>
        </p:nvPicPr>
        <p:blipFill>
          <a:blip r:embed="rId5"/>
          <a:stretch>
            <a:fillRect/>
          </a:stretch>
        </p:blipFill>
        <p:spPr>
          <a:xfrm>
            <a:off x="3881461" y="2522802"/>
            <a:ext cx="3748407" cy="2774245"/>
          </a:xfrm>
          <a:prstGeom prst="rect">
            <a:avLst/>
          </a:prstGeom>
        </p:spPr>
      </p:pic>
      <p:sp>
        <p:nvSpPr>
          <p:cNvPr id="11" name="TextBox 10">
            <a:extLst>
              <a:ext uri="{FF2B5EF4-FFF2-40B4-BE49-F238E27FC236}">
                <a16:creationId xmlns:a16="http://schemas.microsoft.com/office/drawing/2014/main" id="{A9E7CE4B-AF0B-4C26-1310-17873DEFB894}"/>
              </a:ext>
            </a:extLst>
          </p:cNvPr>
          <p:cNvSpPr txBox="1"/>
          <p:nvPr/>
        </p:nvSpPr>
        <p:spPr>
          <a:xfrm>
            <a:off x="4658757" y="2141147"/>
            <a:ext cx="1962397" cy="369332"/>
          </a:xfrm>
          <a:prstGeom prst="rect">
            <a:avLst/>
          </a:prstGeom>
          <a:noFill/>
        </p:spPr>
        <p:txBody>
          <a:bodyPr wrap="none" rtlCol="0">
            <a:spAutoFit/>
          </a:bodyPr>
          <a:lstStyle/>
          <a:p>
            <a:r>
              <a:rPr lang="en-US" dirty="0"/>
              <a:t>Modulation curve</a:t>
            </a:r>
          </a:p>
        </p:txBody>
      </p:sp>
      <p:pic>
        <p:nvPicPr>
          <p:cNvPr id="13" name="Picture 12" descr="A black text with a plus and a cross&#10;&#10;AI-generated content may be incorrect.">
            <a:extLst>
              <a:ext uri="{FF2B5EF4-FFF2-40B4-BE49-F238E27FC236}">
                <a16:creationId xmlns:a16="http://schemas.microsoft.com/office/drawing/2014/main" id="{170DF492-6399-39CC-BAA0-1D40CC7ADDF1}"/>
              </a:ext>
            </a:extLst>
          </p:cNvPr>
          <p:cNvPicPr>
            <a:picLocks noChangeAspect="1"/>
          </p:cNvPicPr>
          <p:nvPr/>
        </p:nvPicPr>
        <p:blipFill>
          <a:blip r:embed="rId6"/>
          <a:stretch>
            <a:fillRect/>
          </a:stretch>
        </p:blipFill>
        <p:spPr>
          <a:xfrm>
            <a:off x="3856538" y="5361177"/>
            <a:ext cx="3733195" cy="661914"/>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C2F134D-5B1B-CAE7-AFD8-02C3A4233442}"/>
                  </a:ext>
                </a:extLst>
              </p:cNvPr>
              <p:cNvSpPr txBox="1"/>
              <p:nvPr/>
            </p:nvSpPr>
            <p:spPr>
              <a:xfrm>
                <a:off x="8521671" y="3554905"/>
                <a:ext cx="2490116" cy="2062103"/>
              </a:xfrm>
              <a:prstGeom prst="rect">
                <a:avLst/>
              </a:prstGeom>
              <a:noFill/>
            </p:spPr>
            <p:txBody>
              <a:bodyPr wrap="square" rtlCol="0">
                <a:spAutoFit/>
              </a:bodyPr>
              <a:lstStyle/>
              <a:p>
                <a14:m>
                  <m:oMath xmlns:m="http://schemas.openxmlformats.org/officeDocument/2006/math">
                    <m:r>
                      <a:rPr lang="en-US" sz="1600" i="1" dirty="0" smtClean="0">
                        <a:latin typeface="Cambria Math" panose="02040503050406030204" pitchFamily="18" charset="0"/>
                        <a:ea typeface="Cambria Math" panose="02040503050406030204" pitchFamily="18" charset="0"/>
                      </a:rPr>
                      <m:t>𝜇</m:t>
                    </m:r>
                  </m:oMath>
                </a14:m>
                <a:r>
                  <a:rPr lang="en-US" sz="1600" baseline="-25000" dirty="0"/>
                  <a:t>100</a:t>
                </a:r>
                <a:r>
                  <a:rPr lang="en-US" sz="1600" dirty="0"/>
                  <a:t> : Modulation of 100% </a:t>
                </a:r>
              </a:p>
              <a:p>
                <a:r>
                  <a:rPr lang="en-US" sz="1600" dirty="0"/>
                  <a:t>	  polarized beam</a:t>
                </a:r>
              </a:p>
              <a:p>
                <a:r>
                  <a:rPr lang="en-US" sz="1600" dirty="0"/>
                  <a:t>R</a:t>
                </a:r>
                <a:r>
                  <a:rPr lang="en-US" sz="1600" baseline="-25000" dirty="0"/>
                  <a:t>b</a:t>
                </a:r>
                <a:r>
                  <a:rPr lang="en-US" sz="1600" dirty="0"/>
                  <a:t> : Background rate</a:t>
                </a:r>
              </a:p>
              <a:p>
                <a:r>
                  <a:rPr lang="en-US" sz="1600" dirty="0"/>
                  <a:t>R</a:t>
                </a:r>
                <a:r>
                  <a:rPr lang="en-US" sz="1600" baseline="-25000" dirty="0"/>
                  <a:t>S</a:t>
                </a:r>
                <a:r>
                  <a:rPr lang="en-US" sz="1600" dirty="0"/>
                  <a:t> : Source event rate</a:t>
                </a:r>
              </a:p>
              <a:p>
                <a:r>
                  <a:rPr lang="en-US" sz="1600" dirty="0"/>
                  <a:t>T : observation time</a:t>
                </a:r>
              </a:p>
              <a:p>
                <a:r>
                  <a:rPr lang="en-US" sz="1600" dirty="0" err="1"/>
                  <a:t>f</a:t>
                </a:r>
                <a:r>
                  <a:rPr lang="en-US" sz="1600" baseline="-25000" dirty="0" err="1"/>
                  <a:t>off</a:t>
                </a:r>
                <a:r>
                  <a:rPr lang="en-US" sz="1600" dirty="0"/>
                  <a:t> : Fraction time    </a:t>
                </a:r>
              </a:p>
              <a:p>
                <a:r>
                  <a:rPr lang="en-US" sz="1600" dirty="0"/>
                  <a:t>         spent on the </a:t>
                </a:r>
              </a:p>
              <a:p>
                <a:r>
                  <a:rPr lang="en-US" sz="1600" dirty="0"/>
                  <a:t>         off-source</a:t>
                </a:r>
              </a:p>
            </p:txBody>
          </p:sp>
        </mc:Choice>
        <mc:Fallback xmlns="">
          <p:sp>
            <p:nvSpPr>
              <p:cNvPr id="20" name="TextBox 19">
                <a:extLst>
                  <a:ext uri="{FF2B5EF4-FFF2-40B4-BE49-F238E27FC236}">
                    <a16:creationId xmlns:a16="http://schemas.microsoft.com/office/drawing/2014/main" id="{2C2F134D-5B1B-CAE7-AFD8-02C3A4233442}"/>
                  </a:ext>
                </a:extLst>
              </p:cNvPr>
              <p:cNvSpPr txBox="1">
                <a:spLocks noRot="1" noChangeAspect="1" noMove="1" noResize="1" noEditPoints="1" noAdjustHandles="1" noChangeArrowheads="1" noChangeShapeType="1" noTextEdit="1"/>
              </p:cNvSpPr>
              <p:nvPr/>
            </p:nvSpPr>
            <p:spPr>
              <a:xfrm>
                <a:off x="8521671" y="3554905"/>
                <a:ext cx="2490116" cy="2062103"/>
              </a:xfrm>
              <a:prstGeom prst="rect">
                <a:avLst/>
              </a:prstGeom>
              <a:blipFill>
                <a:blip r:embed="rId7"/>
                <a:stretch>
                  <a:fillRect l="-1531" t="-610" r="-3061" b="-3049"/>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D63A6962-854C-A411-FD01-8F4C494B9BA4}"/>
              </a:ext>
            </a:extLst>
          </p:cNvPr>
          <p:cNvSpPr txBox="1"/>
          <p:nvPr/>
        </p:nvSpPr>
        <p:spPr>
          <a:xfrm>
            <a:off x="2635929" y="6147769"/>
            <a:ext cx="2670924" cy="461665"/>
          </a:xfrm>
          <a:prstGeom prst="rect">
            <a:avLst/>
          </a:prstGeom>
          <a:noFill/>
        </p:spPr>
        <p:txBody>
          <a:bodyPr wrap="none" rtlCol="0">
            <a:spAutoFit/>
          </a:bodyPr>
          <a:lstStyle/>
          <a:p>
            <a:r>
              <a:rPr lang="en-US" sz="2400" dirty="0">
                <a:solidFill>
                  <a:srgbClr val="002060"/>
                </a:solidFill>
              </a:rPr>
              <a:t>Aoyagi et al. 2024</a:t>
            </a:r>
          </a:p>
        </p:txBody>
      </p:sp>
      <p:sp>
        <p:nvSpPr>
          <p:cNvPr id="3" name="Slide Number Placeholder 2">
            <a:extLst>
              <a:ext uri="{FF2B5EF4-FFF2-40B4-BE49-F238E27FC236}">
                <a16:creationId xmlns:a16="http://schemas.microsoft.com/office/drawing/2014/main" id="{5471724D-7C1C-A1F9-884A-013489552C84}"/>
              </a:ext>
            </a:extLst>
          </p:cNvPr>
          <p:cNvSpPr>
            <a:spLocks noGrp="1"/>
          </p:cNvSpPr>
          <p:nvPr>
            <p:ph type="sldNum" sz="quarter" idx="12"/>
          </p:nvPr>
        </p:nvSpPr>
        <p:spPr/>
        <p:txBody>
          <a:bodyPr/>
          <a:lstStyle/>
          <a:p>
            <a:fld id="{6D22F896-40B5-4ADD-8801-0D06FADFA095}" type="slidenum">
              <a:rPr lang="en-US" smtClean="0"/>
              <a:t>2</a:t>
            </a:fld>
            <a:endParaRPr lang="en-US" dirty="0"/>
          </a:p>
        </p:txBody>
      </p:sp>
      <p:sp>
        <p:nvSpPr>
          <p:cNvPr id="7" name="Oval 6">
            <a:extLst>
              <a:ext uri="{FF2B5EF4-FFF2-40B4-BE49-F238E27FC236}">
                <a16:creationId xmlns:a16="http://schemas.microsoft.com/office/drawing/2014/main" id="{C51E3C72-761E-10FD-3F1D-D2EA52D49212}"/>
              </a:ext>
            </a:extLst>
          </p:cNvPr>
          <p:cNvSpPr/>
          <p:nvPr/>
        </p:nvSpPr>
        <p:spPr>
          <a:xfrm>
            <a:off x="5394051" y="4166273"/>
            <a:ext cx="731351" cy="626954"/>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25" name="Picture 24" descr="A square root of a mathematical equation&#10;&#10;AI-generated content may be incorrect.">
            <a:extLst>
              <a:ext uri="{FF2B5EF4-FFF2-40B4-BE49-F238E27FC236}">
                <a16:creationId xmlns:a16="http://schemas.microsoft.com/office/drawing/2014/main" id="{EA8BB221-7CC4-65D6-B762-D4824E970ACB}"/>
              </a:ext>
            </a:extLst>
          </p:cNvPr>
          <p:cNvPicPr>
            <a:picLocks noChangeAspect="1"/>
          </p:cNvPicPr>
          <p:nvPr/>
        </p:nvPicPr>
        <p:blipFill>
          <a:blip r:embed="rId8"/>
          <a:stretch>
            <a:fillRect/>
          </a:stretch>
        </p:blipFill>
        <p:spPr>
          <a:xfrm>
            <a:off x="8719997" y="2791567"/>
            <a:ext cx="1717227" cy="536209"/>
          </a:xfrm>
          <a:prstGeom prst="rect">
            <a:avLst/>
          </a:prstGeom>
        </p:spPr>
      </p:pic>
    </p:spTree>
    <p:extLst>
      <p:ext uri="{BB962C8B-B14F-4D97-AF65-F5344CB8AC3E}">
        <p14:creationId xmlns:p14="http://schemas.microsoft.com/office/powerpoint/2010/main" val="1788452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10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A766F-ADA4-4F93-85BC-98F2181C0EF9}"/>
              </a:ext>
            </a:extLst>
          </p:cNvPr>
          <p:cNvSpPr>
            <a:spLocks noGrp="1"/>
          </p:cNvSpPr>
          <p:nvPr>
            <p:ph type="title"/>
          </p:nvPr>
        </p:nvSpPr>
        <p:spPr/>
        <p:txBody>
          <a:bodyPr/>
          <a:lstStyle/>
          <a:p>
            <a:r>
              <a:rPr lang="en-US" dirty="0"/>
              <a:t>XL-Calibur Mission</a:t>
            </a:r>
          </a:p>
        </p:txBody>
      </p:sp>
      <p:pic>
        <p:nvPicPr>
          <p:cNvPr id="5" name="Content Placeholder 4" descr="A solar panel being lifted by a crane&#10;&#10;AI-generated content may be incorrect.">
            <a:extLst>
              <a:ext uri="{FF2B5EF4-FFF2-40B4-BE49-F238E27FC236}">
                <a16:creationId xmlns:a16="http://schemas.microsoft.com/office/drawing/2014/main" id="{0B2E86A8-5524-E593-31B2-B0E60D1E0943}"/>
              </a:ext>
            </a:extLst>
          </p:cNvPr>
          <p:cNvPicPr>
            <a:picLocks noGrp="1" noChangeAspect="1"/>
          </p:cNvPicPr>
          <p:nvPr>
            <p:ph idx="1"/>
          </p:nvPr>
        </p:nvPicPr>
        <p:blipFill>
          <a:blip r:embed="rId3"/>
          <a:stretch>
            <a:fillRect/>
          </a:stretch>
        </p:blipFill>
        <p:spPr>
          <a:xfrm>
            <a:off x="680322" y="2258748"/>
            <a:ext cx="3509714" cy="2004470"/>
          </a:xfrm>
          <a:prstGeom prst="rect">
            <a:avLst/>
          </a:prstGeom>
        </p:spPr>
      </p:pic>
      <p:pic>
        <p:nvPicPr>
          <p:cNvPr id="7" name="Picture 6" descr="A diagram of a machine&#10;&#10;AI-generated content may be incorrect.">
            <a:extLst>
              <a:ext uri="{FF2B5EF4-FFF2-40B4-BE49-F238E27FC236}">
                <a16:creationId xmlns:a16="http://schemas.microsoft.com/office/drawing/2014/main" id="{88929308-0BE8-0FDF-C09E-52E0478896A9}"/>
              </a:ext>
            </a:extLst>
          </p:cNvPr>
          <p:cNvPicPr>
            <a:picLocks noChangeAspect="1"/>
          </p:cNvPicPr>
          <p:nvPr/>
        </p:nvPicPr>
        <p:blipFill>
          <a:blip r:embed="rId4"/>
          <a:stretch>
            <a:fillRect/>
          </a:stretch>
        </p:blipFill>
        <p:spPr>
          <a:xfrm>
            <a:off x="5485720" y="2319632"/>
            <a:ext cx="4880300" cy="1882702"/>
          </a:xfrm>
          <a:prstGeom prst="rect">
            <a:avLst/>
          </a:prstGeom>
        </p:spPr>
      </p:pic>
      <p:sp>
        <p:nvSpPr>
          <p:cNvPr id="9" name="TextBox 8">
            <a:extLst>
              <a:ext uri="{FF2B5EF4-FFF2-40B4-BE49-F238E27FC236}">
                <a16:creationId xmlns:a16="http://schemas.microsoft.com/office/drawing/2014/main" id="{1032B676-40EC-8A19-7606-5C44A43CCB67}"/>
              </a:ext>
            </a:extLst>
          </p:cNvPr>
          <p:cNvSpPr txBox="1"/>
          <p:nvPr/>
        </p:nvSpPr>
        <p:spPr>
          <a:xfrm>
            <a:off x="5454358" y="4348928"/>
            <a:ext cx="5051613" cy="1569660"/>
          </a:xfrm>
          <a:prstGeom prst="rect">
            <a:avLst/>
          </a:prstGeom>
          <a:noFill/>
        </p:spPr>
        <p:txBody>
          <a:bodyPr wrap="square" rtlCol="0">
            <a:spAutoFit/>
          </a:bodyPr>
          <a:lstStyle/>
          <a:p>
            <a:r>
              <a:rPr lang="en-US" sz="1600" dirty="0">
                <a:solidFill>
                  <a:srgbClr val="FFC000"/>
                </a:solidFill>
              </a:rPr>
              <a:t>Truss</a:t>
            </a:r>
            <a:r>
              <a:rPr lang="en-US" sz="1600" dirty="0"/>
              <a:t>: 12 m optical bench</a:t>
            </a:r>
          </a:p>
          <a:p>
            <a:r>
              <a:rPr lang="en-US" sz="1600" dirty="0">
                <a:solidFill>
                  <a:srgbClr val="FFC000"/>
                </a:solidFill>
              </a:rPr>
              <a:t>Anticoincidence Shield</a:t>
            </a:r>
            <a:r>
              <a:rPr lang="en-US" sz="1600" dirty="0"/>
              <a:t>: 3.5 cm Bi</a:t>
            </a:r>
            <a:r>
              <a:rPr lang="en-US" sz="1600" baseline="-25000" dirty="0"/>
              <a:t>4</a:t>
            </a:r>
            <a:r>
              <a:rPr lang="en-US" sz="1600" dirty="0"/>
              <a:t>Ge</a:t>
            </a:r>
            <a:r>
              <a:rPr lang="en-US" sz="1600" baseline="-25000" dirty="0"/>
              <a:t>3</a:t>
            </a:r>
            <a:r>
              <a:rPr lang="en-US" sz="1600" dirty="0"/>
              <a:t>O</a:t>
            </a:r>
            <a:r>
              <a:rPr lang="en-US" sz="1600" baseline="-25000" dirty="0"/>
              <a:t>12 </a:t>
            </a:r>
            <a:r>
              <a:rPr lang="en-US" sz="1600" dirty="0"/>
              <a:t>(BGO)</a:t>
            </a:r>
          </a:p>
          <a:p>
            <a:r>
              <a:rPr lang="en-US" sz="1600" dirty="0">
                <a:solidFill>
                  <a:srgbClr val="FFC000"/>
                </a:solidFill>
              </a:rPr>
              <a:t>Mirror</a:t>
            </a:r>
            <a:r>
              <a:rPr lang="en-US" sz="1600" dirty="0"/>
              <a:t>: 213 concentric Al shells coated with platinum-carbon multilayers</a:t>
            </a:r>
          </a:p>
          <a:p>
            <a:r>
              <a:rPr lang="en-US" sz="1600" dirty="0">
                <a:solidFill>
                  <a:srgbClr val="FFC000"/>
                </a:solidFill>
              </a:rPr>
              <a:t>Polarimeter</a:t>
            </a:r>
            <a:r>
              <a:rPr lang="en-US" sz="1600" dirty="0"/>
              <a:t>: 12 mm diameter, 80 mm long Be rod + cadmium zinc telluride detectors (CZT)</a:t>
            </a:r>
          </a:p>
        </p:txBody>
      </p:sp>
      <p:sp>
        <p:nvSpPr>
          <p:cNvPr id="17" name="TextBox 16">
            <a:extLst>
              <a:ext uri="{FF2B5EF4-FFF2-40B4-BE49-F238E27FC236}">
                <a16:creationId xmlns:a16="http://schemas.microsoft.com/office/drawing/2014/main" id="{99F2377C-E84C-9511-FD0F-C6B0D33937FE}"/>
              </a:ext>
            </a:extLst>
          </p:cNvPr>
          <p:cNvSpPr txBox="1"/>
          <p:nvPr/>
        </p:nvSpPr>
        <p:spPr>
          <a:xfrm>
            <a:off x="6324842" y="6329656"/>
            <a:ext cx="2307683" cy="369332"/>
          </a:xfrm>
          <a:prstGeom prst="rect">
            <a:avLst/>
          </a:prstGeom>
          <a:noFill/>
        </p:spPr>
        <p:txBody>
          <a:bodyPr wrap="none" rtlCol="0">
            <a:spAutoFit/>
          </a:bodyPr>
          <a:lstStyle/>
          <a:p>
            <a:r>
              <a:rPr lang="en-US" dirty="0" err="1">
                <a:solidFill>
                  <a:srgbClr val="002060"/>
                </a:solidFill>
              </a:rPr>
              <a:t>Awaki</a:t>
            </a:r>
            <a:r>
              <a:rPr lang="en-US" dirty="0">
                <a:solidFill>
                  <a:srgbClr val="002060"/>
                </a:solidFill>
              </a:rPr>
              <a:t> et al. 2025a,b</a:t>
            </a:r>
          </a:p>
        </p:txBody>
      </p:sp>
      <p:sp>
        <p:nvSpPr>
          <p:cNvPr id="3" name="Slide Number Placeholder 2">
            <a:extLst>
              <a:ext uri="{FF2B5EF4-FFF2-40B4-BE49-F238E27FC236}">
                <a16:creationId xmlns:a16="http://schemas.microsoft.com/office/drawing/2014/main" id="{84B271F6-2191-58EE-A643-C377258E474E}"/>
              </a:ext>
            </a:extLst>
          </p:cNvPr>
          <p:cNvSpPr>
            <a:spLocks noGrp="1"/>
          </p:cNvSpPr>
          <p:nvPr>
            <p:ph type="sldNum" sz="quarter" idx="12"/>
          </p:nvPr>
        </p:nvSpPr>
        <p:spPr/>
        <p:txBody>
          <a:bodyPr/>
          <a:lstStyle/>
          <a:p>
            <a:fld id="{6D22F896-40B5-4ADD-8801-0D06FADFA095}" type="slidenum">
              <a:rPr lang="en-US" smtClean="0"/>
              <a:t>3</a:t>
            </a:fld>
            <a:endParaRPr lang="en-US"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C88D68E-7AFB-E685-154D-1E84C74556FE}"/>
                  </a:ext>
                </a:extLst>
              </p:cNvPr>
              <p:cNvSpPr txBox="1"/>
              <p:nvPr/>
            </p:nvSpPr>
            <p:spPr>
              <a:xfrm>
                <a:off x="6471704" y="5911586"/>
                <a:ext cx="215475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𝜇</m:t>
                      </m:r>
                      <m:r>
                        <a:rPr lang="en-US" b="0" i="1" baseline="-25000" smtClean="0">
                          <a:latin typeface="Cambria Math" panose="02040503050406030204" pitchFamily="18" charset="0"/>
                          <a:ea typeface="Cambria Math" panose="02040503050406030204" pitchFamily="18" charset="0"/>
                        </a:rPr>
                        <m:t>100</m:t>
                      </m:r>
                      <m:r>
                        <a:rPr lang="en-US" b="0" i="1" smtClean="0">
                          <a:latin typeface="Cambria Math" panose="02040503050406030204" pitchFamily="18" charset="0"/>
                          <a:ea typeface="Cambria Math" panose="02040503050406030204" pitchFamily="18" charset="0"/>
                        </a:rPr>
                        <m:t>=42.4±0.1%</m:t>
                      </m:r>
                    </m:oMath>
                  </m:oMathPara>
                </a14:m>
                <a:endParaRPr lang="en-US" dirty="0"/>
              </a:p>
            </p:txBody>
          </p:sp>
        </mc:Choice>
        <mc:Fallback xmlns="">
          <p:sp>
            <p:nvSpPr>
              <p:cNvPr id="6" name="TextBox 5">
                <a:extLst>
                  <a:ext uri="{FF2B5EF4-FFF2-40B4-BE49-F238E27FC236}">
                    <a16:creationId xmlns:a16="http://schemas.microsoft.com/office/drawing/2014/main" id="{FC88D68E-7AFB-E685-154D-1E84C74556FE}"/>
                  </a:ext>
                </a:extLst>
              </p:cNvPr>
              <p:cNvSpPr txBox="1">
                <a:spLocks noRot="1" noChangeAspect="1" noMove="1" noResize="1" noEditPoints="1" noAdjustHandles="1" noChangeArrowheads="1" noChangeShapeType="1" noTextEdit="1"/>
              </p:cNvSpPr>
              <p:nvPr/>
            </p:nvSpPr>
            <p:spPr>
              <a:xfrm>
                <a:off x="6471704" y="5911586"/>
                <a:ext cx="2154757" cy="369332"/>
              </a:xfrm>
              <a:prstGeom prst="rect">
                <a:avLst/>
              </a:prstGeom>
              <a:blipFill>
                <a:blip r:embed="rId5"/>
                <a:stretch>
                  <a:fillRect b="-6667"/>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8DBF9E38-4B74-4CDA-6BA3-2A9C838459A9}"/>
              </a:ext>
            </a:extLst>
          </p:cNvPr>
          <p:cNvGrpSpPr/>
          <p:nvPr/>
        </p:nvGrpSpPr>
        <p:grpSpPr>
          <a:xfrm>
            <a:off x="680319" y="4545225"/>
            <a:ext cx="3509713" cy="1867150"/>
            <a:chOff x="4624468" y="3887955"/>
            <a:chExt cx="4304485" cy="2550899"/>
          </a:xfrm>
        </p:grpSpPr>
        <p:pic>
          <p:nvPicPr>
            <p:cNvPr id="8" name="Picture 7">
              <a:extLst>
                <a:ext uri="{FF2B5EF4-FFF2-40B4-BE49-F238E27FC236}">
                  <a16:creationId xmlns:a16="http://schemas.microsoft.com/office/drawing/2014/main" id="{D4F0D1CF-FAE0-A84E-DA13-8F7A46E036AB}"/>
                </a:ext>
              </a:extLst>
            </p:cNvPr>
            <p:cNvPicPr>
              <a:picLocks noChangeAspect="1"/>
            </p:cNvPicPr>
            <p:nvPr/>
          </p:nvPicPr>
          <p:blipFill>
            <a:blip r:embed="rId6"/>
            <a:srcRect l="344" r="2577"/>
            <a:stretch/>
          </p:blipFill>
          <p:spPr>
            <a:xfrm>
              <a:off x="4624468" y="3887955"/>
              <a:ext cx="4304485" cy="2550899"/>
            </a:xfrm>
            <a:prstGeom prst="rect">
              <a:avLst/>
            </a:prstGeom>
          </p:spPr>
        </p:pic>
        <p:sp>
          <p:nvSpPr>
            <p:cNvPr id="10" name="Esrange">
              <a:extLst>
                <a:ext uri="{FF2B5EF4-FFF2-40B4-BE49-F238E27FC236}">
                  <a16:creationId xmlns:a16="http://schemas.microsoft.com/office/drawing/2014/main" id="{A327EA54-21A7-7CF1-25A1-91429D74AC70}"/>
                </a:ext>
              </a:extLst>
            </p:cNvPr>
            <p:cNvSpPr txBox="1"/>
            <p:nvPr/>
          </p:nvSpPr>
          <p:spPr>
            <a:xfrm>
              <a:off x="7751921" y="5174095"/>
              <a:ext cx="467222" cy="4124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200">
                  <a:solidFill>
                    <a:srgbClr val="FFFB00"/>
                  </a:solidFill>
                </a:defRPr>
              </a:lvl1pPr>
            </a:lstStyle>
            <a:p>
              <a:pPr algn="ctr" defTabSz="293705">
                <a:spcAft>
                  <a:spcPts val="528"/>
                </a:spcAft>
              </a:pPr>
              <a:r>
                <a:rPr lang="en-US" sz="899" b="1" kern="1200" dirty="0">
                  <a:solidFill>
                    <a:schemeClr val="tx1"/>
                  </a:solidFill>
                  <a:latin typeface="+mn-lt"/>
                  <a:ea typeface="+mn-ea"/>
                  <a:cs typeface="+mn-cs"/>
                </a:rPr>
                <a:t>July 9</a:t>
              </a:r>
              <a:r>
                <a:rPr lang="en-US" sz="899" b="1" kern="1200" baseline="30000" dirty="0">
                  <a:solidFill>
                    <a:schemeClr val="tx1"/>
                  </a:solidFill>
                  <a:latin typeface="+mn-lt"/>
                  <a:ea typeface="+mn-ea"/>
                  <a:cs typeface="+mn-cs"/>
                </a:rPr>
                <a:t>th</a:t>
              </a:r>
              <a:endParaRPr lang="en-US" sz="899" b="1" kern="1200" dirty="0">
                <a:solidFill>
                  <a:schemeClr val="tx1"/>
                </a:solidFill>
                <a:latin typeface="+mn-lt"/>
                <a:ea typeface="+mn-ea"/>
                <a:cs typeface="+mn-cs"/>
              </a:endParaRPr>
            </a:p>
            <a:p>
              <a:pPr algn="ctr" defTabSz="293705">
                <a:spcAft>
                  <a:spcPts val="528"/>
                </a:spcAft>
              </a:pPr>
              <a:r>
                <a:rPr sz="899" b="1" kern="1200" dirty="0" err="1">
                  <a:solidFill>
                    <a:schemeClr val="tx1"/>
                  </a:solidFill>
                  <a:latin typeface="+mn-lt"/>
                  <a:ea typeface="+mn-ea"/>
                  <a:cs typeface="+mn-cs"/>
                </a:rPr>
                <a:t>Esrange</a:t>
              </a:r>
              <a:r>
                <a:rPr lang="en-US" sz="899" b="1" kern="1200" dirty="0">
                  <a:solidFill>
                    <a:schemeClr val="tx1"/>
                  </a:solidFill>
                  <a:latin typeface="+mn-lt"/>
                  <a:ea typeface="+mn-ea"/>
                  <a:cs typeface="+mn-cs"/>
                </a:rPr>
                <a:t>, </a:t>
              </a:r>
              <a:br>
                <a:rPr lang="en-US" sz="899" b="1" kern="1200" dirty="0">
                  <a:solidFill>
                    <a:schemeClr val="tx1"/>
                  </a:solidFill>
                  <a:latin typeface="+mn-lt"/>
                  <a:ea typeface="+mn-ea"/>
                  <a:cs typeface="+mn-cs"/>
                </a:rPr>
              </a:br>
              <a:r>
                <a:rPr lang="en-US" sz="899" b="1" kern="1200" dirty="0">
                  <a:solidFill>
                    <a:schemeClr val="tx1"/>
                  </a:solidFill>
                  <a:latin typeface="+mn-lt"/>
                  <a:ea typeface="+mn-ea"/>
                  <a:cs typeface="+mn-cs"/>
                </a:rPr>
                <a:t>Sweden</a:t>
              </a:r>
              <a:endParaRPr sz="1400" b="1" dirty="0">
                <a:solidFill>
                  <a:schemeClr val="tx1"/>
                </a:solidFill>
              </a:endParaRPr>
            </a:p>
          </p:txBody>
        </p:sp>
        <p:sp>
          <p:nvSpPr>
            <p:cNvPr id="11" name="Kugluktuk">
              <a:extLst>
                <a:ext uri="{FF2B5EF4-FFF2-40B4-BE49-F238E27FC236}">
                  <a16:creationId xmlns:a16="http://schemas.microsoft.com/office/drawing/2014/main" id="{E7AAC3C7-4650-EA9C-B94B-283A18606AA9}"/>
                </a:ext>
              </a:extLst>
            </p:cNvPr>
            <p:cNvSpPr txBox="1"/>
            <p:nvPr/>
          </p:nvSpPr>
          <p:spPr>
            <a:xfrm>
              <a:off x="5152595" y="5183659"/>
              <a:ext cx="560163" cy="3669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200">
                  <a:solidFill>
                    <a:srgbClr val="FFFB00"/>
                  </a:solidFill>
                </a:defRPr>
              </a:lvl1pPr>
            </a:lstStyle>
            <a:p>
              <a:pPr algn="ctr" defTabSz="293705">
                <a:spcAft>
                  <a:spcPts val="528"/>
                </a:spcAft>
              </a:pPr>
              <a:r>
                <a:rPr lang="en-US" sz="899" b="1" kern="1200" dirty="0">
                  <a:solidFill>
                    <a:schemeClr val="tx1"/>
                  </a:solidFill>
                  <a:latin typeface="+mn-lt"/>
                  <a:ea typeface="+mn-ea"/>
                  <a:cs typeface="+mn-cs"/>
                </a:rPr>
                <a:t>July 14</a:t>
              </a:r>
              <a:r>
                <a:rPr lang="en-US" sz="899" b="1" kern="1200" baseline="30000" dirty="0">
                  <a:solidFill>
                    <a:schemeClr val="tx1"/>
                  </a:solidFill>
                  <a:latin typeface="+mn-lt"/>
                  <a:ea typeface="+mn-ea"/>
                  <a:cs typeface="+mn-cs"/>
                </a:rPr>
                <a:t>th</a:t>
              </a:r>
              <a:r>
                <a:rPr lang="en-US" sz="899" b="1" kern="1200" dirty="0">
                  <a:solidFill>
                    <a:schemeClr val="tx1"/>
                  </a:solidFill>
                  <a:latin typeface="+mn-lt"/>
                  <a:ea typeface="+mn-ea"/>
                  <a:cs typeface="+mn-cs"/>
                </a:rPr>
                <a:t> </a:t>
              </a:r>
              <a:br>
                <a:rPr lang="en-US" sz="899" b="1" kern="1200" dirty="0">
                  <a:solidFill>
                    <a:schemeClr val="tx1"/>
                  </a:solidFill>
                  <a:latin typeface="+mn-lt"/>
                  <a:ea typeface="+mn-ea"/>
                  <a:cs typeface="+mn-cs"/>
                </a:rPr>
              </a:br>
              <a:r>
                <a:rPr sz="899" b="1" kern="1200" dirty="0">
                  <a:solidFill>
                    <a:schemeClr val="tx1"/>
                  </a:solidFill>
                  <a:latin typeface="+mn-lt"/>
                  <a:ea typeface="+mn-ea"/>
                  <a:cs typeface="+mn-cs"/>
                </a:rPr>
                <a:t>Kugluktuk</a:t>
              </a:r>
              <a:r>
                <a:rPr lang="en-US" sz="899" b="1" kern="1200" dirty="0">
                  <a:solidFill>
                    <a:schemeClr val="tx1"/>
                  </a:solidFill>
                  <a:latin typeface="+mn-lt"/>
                  <a:ea typeface="+mn-ea"/>
                  <a:cs typeface="+mn-cs"/>
                </a:rPr>
                <a:t>, </a:t>
              </a:r>
              <a:br>
                <a:rPr lang="en-US" sz="899" b="1" kern="1200" dirty="0">
                  <a:solidFill>
                    <a:schemeClr val="tx1"/>
                  </a:solidFill>
                  <a:latin typeface="+mn-lt"/>
                  <a:ea typeface="+mn-ea"/>
                  <a:cs typeface="+mn-cs"/>
                </a:rPr>
              </a:br>
              <a:r>
                <a:rPr lang="en-US" sz="899" b="1" kern="1200" dirty="0">
                  <a:solidFill>
                    <a:schemeClr val="tx1"/>
                  </a:solidFill>
                  <a:latin typeface="+mn-lt"/>
                  <a:ea typeface="+mn-ea"/>
                  <a:cs typeface="+mn-cs"/>
                </a:rPr>
                <a:t>Canada</a:t>
              </a:r>
              <a:endParaRPr sz="1400" b="1" dirty="0">
                <a:solidFill>
                  <a:schemeClr val="tx1"/>
                </a:solidFill>
              </a:endParaRPr>
            </a:p>
          </p:txBody>
        </p:sp>
        <p:sp>
          <p:nvSpPr>
            <p:cNvPr id="12" name="Esrange">
              <a:extLst>
                <a:ext uri="{FF2B5EF4-FFF2-40B4-BE49-F238E27FC236}">
                  <a16:creationId xmlns:a16="http://schemas.microsoft.com/office/drawing/2014/main" id="{727562EB-33AA-4275-D30E-B05DF5A13BA6}"/>
                </a:ext>
              </a:extLst>
            </p:cNvPr>
            <p:cNvSpPr txBox="1"/>
            <p:nvPr/>
          </p:nvSpPr>
          <p:spPr>
            <a:xfrm>
              <a:off x="6546023" y="4831483"/>
              <a:ext cx="566465" cy="2688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200">
                  <a:solidFill>
                    <a:srgbClr val="FFFB00"/>
                  </a:solidFill>
                </a:defRPr>
              </a:lvl1pPr>
            </a:lstStyle>
            <a:p>
              <a:pPr algn="ctr" defTabSz="293705">
                <a:spcAft>
                  <a:spcPts val="528"/>
                </a:spcAft>
              </a:pPr>
              <a:r>
                <a:rPr lang="en-US" sz="899" b="1" kern="1200" dirty="0">
                  <a:solidFill>
                    <a:srgbClr val="FF0000"/>
                  </a:solidFill>
                  <a:latin typeface="+mn-lt"/>
                  <a:ea typeface="+mn-ea"/>
                  <a:cs typeface="+mn-cs"/>
                </a:rPr>
                <a:t>5 days 20 hours</a:t>
              </a:r>
              <a:endParaRPr sz="1400" b="1" dirty="0">
                <a:solidFill>
                  <a:srgbClr val="FF0000"/>
                </a:solidFill>
              </a:endParaRPr>
            </a:p>
          </p:txBody>
        </p:sp>
      </p:grpSp>
    </p:spTree>
    <p:extLst>
      <p:ext uri="{BB962C8B-B14F-4D97-AF65-F5344CB8AC3E}">
        <p14:creationId xmlns:p14="http://schemas.microsoft.com/office/powerpoint/2010/main" val="618838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10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80AE0-7DE4-6DD9-CE79-5E45C8CC445A}"/>
              </a:ext>
            </a:extLst>
          </p:cNvPr>
          <p:cNvSpPr>
            <a:spLocks noGrp="1"/>
          </p:cNvSpPr>
          <p:nvPr>
            <p:ph type="title"/>
          </p:nvPr>
        </p:nvSpPr>
        <p:spPr>
          <a:xfrm>
            <a:off x="680321" y="753228"/>
            <a:ext cx="9613861" cy="1080938"/>
          </a:xfrm>
        </p:spPr>
        <p:txBody>
          <a:bodyPr>
            <a:normAutofit/>
          </a:bodyPr>
          <a:lstStyle/>
          <a:p>
            <a:r>
              <a:rPr lang="en-US" dirty="0"/>
              <a:t>XL-Calibur Observations</a:t>
            </a:r>
          </a:p>
        </p:txBody>
      </p:sp>
      <p:pic>
        <p:nvPicPr>
          <p:cNvPr id="15" name="Content Placeholder 14" descr="A graph of red and blue lines&#10;&#10;AI-generated content may be incorrect.">
            <a:extLst>
              <a:ext uri="{FF2B5EF4-FFF2-40B4-BE49-F238E27FC236}">
                <a16:creationId xmlns:a16="http://schemas.microsoft.com/office/drawing/2014/main" id="{28E8D0DC-2593-8A24-EA64-6F61B32FC7A4}"/>
              </a:ext>
            </a:extLst>
          </p:cNvPr>
          <p:cNvPicPr>
            <a:picLocks noGrp="1" noChangeAspect="1"/>
          </p:cNvPicPr>
          <p:nvPr>
            <p:ph idx="1"/>
          </p:nvPr>
        </p:nvPicPr>
        <p:blipFill>
          <a:blip r:embed="rId3"/>
          <a:stretch>
            <a:fillRect/>
          </a:stretch>
        </p:blipFill>
        <p:spPr>
          <a:xfrm>
            <a:off x="7780991" y="2389528"/>
            <a:ext cx="3595592" cy="2103036"/>
          </a:xfrm>
          <a:prstGeom prst="rect">
            <a:avLst/>
          </a:prstGeom>
        </p:spPr>
      </p:pic>
      <p:pic>
        <p:nvPicPr>
          <p:cNvPr id="21" name="Picture 20" descr="A graph showing the number of numbers&#10;&#10;AI-generated content may be incorrect.">
            <a:extLst>
              <a:ext uri="{FF2B5EF4-FFF2-40B4-BE49-F238E27FC236}">
                <a16:creationId xmlns:a16="http://schemas.microsoft.com/office/drawing/2014/main" id="{D4CD8192-36CC-E871-9AD1-88DB3BE649D9}"/>
              </a:ext>
            </a:extLst>
          </p:cNvPr>
          <p:cNvPicPr>
            <a:picLocks noChangeAspect="1"/>
          </p:cNvPicPr>
          <p:nvPr/>
        </p:nvPicPr>
        <p:blipFill>
          <a:blip r:embed="rId4"/>
          <a:stretch>
            <a:fillRect/>
          </a:stretch>
        </p:blipFill>
        <p:spPr>
          <a:xfrm>
            <a:off x="6923730" y="4832437"/>
            <a:ext cx="4959875" cy="1557289"/>
          </a:xfrm>
          <a:prstGeom prst="rect">
            <a:avLst/>
          </a:prstGeom>
        </p:spPr>
      </p:pic>
      <p:sp>
        <p:nvSpPr>
          <p:cNvPr id="23" name="TextBox 22">
            <a:extLst>
              <a:ext uri="{FF2B5EF4-FFF2-40B4-BE49-F238E27FC236}">
                <a16:creationId xmlns:a16="http://schemas.microsoft.com/office/drawing/2014/main" id="{156045D3-CDE6-5672-2614-A3B6AB073172}"/>
              </a:ext>
            </a:extLst>
          </p:cNvPr>
          <p:cNvSpPr txBox="1"/>
          <p:nvPr/>
        </p:nvSpPr>
        <p:spPr>
          <a:xfrm>
            <a:off x="7716145" y="2020196"/>
            <a:ext cx="1837362" cy="369332"/>
          </a:xfrm>
          <a:prstGeom prst="rect">
            <a:avLst/>
          </a:prstGeom>
          <a:noFill/>
        </p:spPr>
        <p:txBody>
          <a:bodyPr wrap="none" rtlCol="0">
            <a:spAutoFit/>
          </a:bodyPr>
          <a:lstStyle/>
          <a:p>
            <a:r>
              <a:rPr lang="en-US" dirty="0"/>
              <a:t>Crab light curve</a:t>
            </a:r>
          </a:p>
        </p:txBody>
      </p:sp>
      <p:sp>
        <p:nvSpPr>
          <p:cNvPr id="27" name="TextBox 26">
            <a:extLst>
              <a:ext uri="{FF2B5EF4-FFF2-40B4-BE49-F238E27FC236}">
                <a16:creationId xmlns:a16="http://schemas.microsoft.com/office/drawing/2014/main" id="{9AA1FD75-F3CC-3D76-699F-C33748F2C38A}"/>
              </a:ext>
            </a:extLst>
          </p:cNvPr>
          <p:cNvSpPr txBox="1"/>
          <p:nvPr/>
        </p:nvSpPr>
        <p:spPr>
          <a:xfrm>
            <a:off x="7230365" y="4463105"/>
            <a:ext cx="2375984" cy="369332"/>
          </a:xfrm>
          <a:prstGeom prst="rect">
            <a:avLst/>
          </a:prstGeom>
          <a:noFill/>
        </p:spPr>
        <p:txBody>
          <a:bodyPr wrap="square">
            <a:spAutoFit/>
          </a:bodyPr>
          <a:lstStyle/>
          <a:p>
            <a:r>
              <a:rPr lang="en-US" dirty="0" err="1"/>
              <a:t>Cyg</a:t>
            </a:r>
            <a:r>
              <a:rPr lang="en-US" dirty="0"/>
              <a:t> X-1 light curve</a:t>
            </a:r>
          </a:p>
        </p:txBody>
      </p:sp>
      <p:sp>
        <p:nvSpPr>
          <p:cNvPr id="28" name="TextBox 27">
            <a:extLst>
              <a:ext uri="{FF2B5EF4-FFF2-40B4-BE49-F238E27FC236}">
                <a16:creationId xmlns:a16="http://schemas.microsoft.com/office/drawing/2014/main" id="{5F8ACEAB-8043-7CF0-D698-B66768ED9DE4}"/>
              </a:ext>
            </a:extLst>
          </p:cNvPr>
          <p:cNvSpPr txBox="1"/>
          <p:nvPr/>
        </p:nvSpPr>
        <p:spPr>
          <a:xfrm>
            <a:off x="6719425" y="6444645"/>
            <a:ext cx="5322676" cy="369332"/>
          </a:xfrm>
          <a:prstGeom prst="rect">
            <a:avLst/>
          </a:prstGeom>
          <a:noFill/>
        </p:spPr>
        <p:txBody>
          <a:bodyPr wrap="none" rtlCol="0">
            <a:spAutoFit/>
          </a:bodyPr>
          <a:lstStyle/>
          <a:p>
            <a:r>
              <a:rPr lang="en-US" dirty="0"/>
              <a:t>20 times improvement in SNR compared to </a:t>
            </a:r>
            <a:r>
              <a:rPr lang="en-US" dirty="0" err="1"/>
              <a:t>PoGO</a:t>
            </a:r>
            <a:r>
              <a:rPr lang="en-US" dirty="0"/>
              <a:t>+</a:t>
            </a:r>
          </a:p>
        </p:txBody>
      </p:sp>
      <p:sp>
        <p:nvSpPr>
          <p:cNvPr id="29" name="TextBox 28">
            <a:extLst>
              <a:ext uri="{FF2B5EF4-FFF2-40B4-BE49-F238E27FC236}">
                <a16:creationId xmlns:a16="http://schemas.microsoft.com/office/drawing/2014/main" id="{73077B1A-0285-D300-55C9-1A5178B785DE}"/>
              </a:ext>
            </a:extLst>
          </p:cNvPr>
          <p:cNvSpPr txBox="1"/>
          <p:nvPr/>
        </p:nvSpPr>
        <p:spPr>
          <a:xfrm>
            <a:off x="9482067" y="2020196"/>
            <a:ext cx="2020105" cy="369332"/>
          </a:xfrm>
          <a:prstGeom prst="rect">
            <a:avLst/>
          </a:prstGeom>
          <a:noFill/>
        </p:spPr>
        <p:txBody>
          <a:bodyPr wrap="none" rtlCol="0">
            <a:spAutoFit/>
          </a:bodyPr>
          <a:lstStyle/>
          <a:p>
            <a:r>
              <a:rPr lang="en-US" dirty="0">
                <a:solidFill>
                  <a:srgbClr val="002060"/>
                </a:solidFill>
              </a:rPr>
              <a:t>Baring et al. 2026</a:t>
            </a:r>
          </a:p>
        </p:txBody>
      </p:sp>
      <p:sp>
        <p:nvSpPr>
          <p:cNvPr id="30" name="TextBox 29">
            <a:extLst>
              <a:ext uri="{FF2B5EF4-FFF2-40B4-BE49-F238E27FC236}">
                <a16:creationId xmlns:a16="http://schemas.microsoft.com/office/drawing/2014/main" id="{92EC46DE-24CB-FBDD-47D8-CD6562223F72}"/>
              </a:ext>
            </a:extLst>
          </p:cNvPr>
          <p:cNvSpPr txBox="1"/>
          <p:nvPr/>
        </p:nvSpPr>
        <p:spPr>
          <a:xfrm>
            <a:off x="9523639" y="4463105"/>
            <a:ext cx="2100896" cy="369332"/>
          </a:xfrm>
          <a:prstGeom prst="rect">
            <a:avLst/>
          </a:prstGeom>
          <a:noFill/>
        </p:spPr>
        <p:txBody>
          <a:bodyPr wrap="none" rtlCol="0">
            <a:spAutoFit/>
          </a:bodyPr>
          <a:lstStyle/>
          <a:p>
            <a:r>
              <a:rPr lang="en-US" dirty="0" err="1">
                <a:solidFill>
                  <a:srgbClr val="002060"/>
                </a:solidFill>
              </a:rPr>
              <a:t>Awaki</a:t>
            </a:r>
            <a:r>
              <a:rPr lang="en-US" dirty="0">
                <a:solidFill>
                  <a:srgbClr val="002060"/>
                </a:solidFill>
              </a:rPr>
              <a:t> et al. 2025b</a:t>
            </a:r>
          </a:p>
        </p:txBody>
      </p:sp>
      <p:sp>
        <p:nvSpPr>
          <p:cNvPr id="3" name="Slide Number Placeholder 2">
            <a:extLst>
              <a:ext uri="{FF2B5EF4-FFF2-40B4-BE49-F238E27FC236}">
                <a16:creationId xmlns:a16="http://schemas.microsoft.com/office/drawing/2014/main" id="{3BB01C2C-D080-7BD8-56FC-701D240BF4F3}"/>
              </a:ext>
            </a:extLst>
          </p:cNvPr>
          <p:cNvSpPr>
            <a:spLocks noGrp="1"/>
          </p:cNvSpPr>
          <p:nvPr>
            <p:ph type="sldNum" sz="quarter" idx="12"/>
          </p:nvPr>
        </p:nvSpPr>
        <p:spPr/>
        <p:txBody>
          <a:bodyPr/>
          <a:lstStyle/>
          <a:p>
            <a:fld id="{6D22F896-40B5-4ADD-8801-0D06FADFA095}" type="slidenum">
              <a:rPr lang="en-US" smtClean="0"/>
              <a:t>4</a:t>
            </a:fld>
            <a:endParaRPr lang="en-US" dirty="0"/>
          </a:p>
        </p:txBody>
      </p:sp>
      <p:sp>
        <p:nvSpPr>
          <p:cNvPr id="17" name="TextBox 16">
            <a:extLst>
              <a:ext uri="{FF2B5EF4-FFF2-40B4-BE49-F238E27FC236}">
                <a16:creationId xmlns:a16="http://schemas.microsoft.com/office/drawing/2014/main" id="{58A7C4B6-E855-06B4-8A12-B8F9FC655E75}"/>
              </a:ext>
            </a:extLst>
          </p:cNvPr>
          <p:cNvSpPr txBox="1"/>
          <p:nvPr/>
        </p:nvSpPr>
        <p:spPr>
          <a:xfrm>
            <a:off x="1724629" y="2147521"/>
            <a:ext cx="2478564" cy="369332"/>
          </a:xfrm>
          <a:prstGeom prst="rect">
            <a:avLst/>
          </a:prstGeom>
          <a:noFill/>
        </p:spPr>
        <p:txBody>
          <a:bodyPr wrap="square" rtlCol="0">
            <a:spAutoFit/>
          </a:bodyPr>
          <a:lstStyle/>
          <a:p>
            <a:r>
              <a:rPr lang="en-US" dirty="0"/>
              <a:t>Neutron Star as pulsar</a:t>
            </a:r>
          </a:p>
        </p:txBody>
      </p:sp>
      <p:sp>
        <p:nvSpPr>
          <p:cNvPr id="18" name="TextBox 17">
            <a:extLst>
              <a:ext uri="{FF2B5EF4-FFF2-40B4-BE49-F238E27FC236}">
                <a16:creationId xmlns:a16="http://schemas.microsoft.com/office/drawing/2014/main" id="{87DEE157-35A3-6235-495D-ADD731828CD9}"/>
              </a:ext>
            </a:extLst>
          </p:cNvPr>
          <p:cNvSpPr txBox="1"/>
          <p:nvPr/>
        </p:nvSpPr>
        <p:spPr>
          <a:xfrm>
            <a:off x="520860" y="3321934"/>
            <a:ext cx="662361" cy="369332"/>
          </a:xfrm>
          <a:prstGeom prst="rect">
            <a:avLst/>
          </a:prstGeom>
          <a:noFill/>
        </p:spPr>
        <p:txBody>
          <a:bodyPr wrap="none" rtlCol="0">
            <a:spAutoFit/>
          </a:bodyPr>
          <a:lstStyle/>
          <a:p>
            <a:r>
              <a:rPr lang="en-US" dirty="0"/>
              <a:t>Crab</a:t>
            </a:r>
          </a:p>
        </p:txBody>
      </p:sp>
      <p:sp>
        <p:nvSpPr>
          <p:cNvPr id="19" name="TextBox 18">
            <a:extLst>
              <a:ext uri="{FF2B5EF4-FFF2-40B4-BE49-F238E27FC236}">
                <a16:creationId xmlns:a16="http://schemas.microsoft.com/office/drawing/2014/main" id="{AA96579F-D151-F399-23B2-6893F2FCADA4}"/>
              </a:ext>
            </a:extLst>
          </p:cNvPr>
          <p:cNvSpPr txBox="1"/>
          <p:nvPr/>
        </p:nvSpPr>
        <p:spPr>
          <a:xfrm>
            <a:off x="162521" y="5127586"/>
            <a:ext cx="955711" cy="369332"/>
          </a:xfrm>
          <a:prstGeom prst="rect">
            <a:avLst/>
          </a:prstGeom>
          <a:noFill/>
        </p:spPr>
        <p:txBody>
          <a:bodyPr wrap="none" rtlCol="0">
            <a:spAutoFit/>
          </a:bodyPr>
          <a:lstStyle/>
          <a:p>
            <a:r>
              <a:rPr lang="en-US" dirty="0" err="1"/>
              <a:t>Cyg</a:t>
            </a:r>
            <a:r>
              <a:rPr lang="en-US" dirty="0"/>
              <a:t> X-1</a:t>
            </a:r>
          </a:p>
        </p:txBody>
      </p:sp>
      <p:grpSp>
        <p:nvGrpSpPr>
          <p:cNvPr id="20" name="Group 19">
            <a:extLst>
              <a:ext uri="{FF2B5EF4-FFF2-40B4-BE49-F238E27FC236}">
                <a16:creationId xmlns:a16="http://schemas.microsoft.com/office/drawing/2014/main" id="{2885C4C4-CE39-0FE8-D29A-539694FD053D}"/>
              </a:ext>
            </a:extLst>
          </p:cNvPr>
          <p:cNvGrpSpPr/>
          <p:nvPr/>
        </p:nvGrpSpPr>
        <p:grpSpPr>
          <a:xfrm>
            <a:off x="1238254" y="4819806"/>
            <a:ext cx="2673009" cy="1883142"/>
            <a:chOff x="179640" y="1595644"/>
            <a:chExt cx="3675566" cy="3402977"/>
          </a:xfrm>
        </p:grpSpPr>
        <p:sp>
          <p:nvSpPr>
            <p:cNvPr id="22" name="Rectangle 21">
              <a:extLst>
                <a:ext uri="{FF2B5EF4-FFF2-40B4-BE49-F238E27FC236}">
                  <a16:creationId xmlns:a16="http://schemas.microsoft.com/office/drawing/2014/main" id="{B96D1F67-A2A5-8894-9058-0E5C134E9CBC}"/>
                </a:ext>
              </a:extLst>
            </p:cNvPr>
            <p:cNvSpPr/>
            <p:nvPr/>
          </p:nvSpPr>
          <p:spPr>
            <a:xfrm>
              <a:off x="179640" y="1595644"/>
              <a:ext cx="3675566" cy="340297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Image" descr="Image">
              <a:extLst>
                <a:ext uri="{FF2B5EF4-FFF2-40B4-BE49-F238E27FC236}">
                  <a16:creationId xmlns:a16="http://schemas.microsoft.com/office/drawing/2014/main" id="{D442D6B1-EC2B-A917-DB6F-B33CA3DDE1BE}"/>
                </a:ext>
              </a:extLst>
            </p:cNvPr>
            <p:cNvPicPr>
              <a:picLocks noChangeAspect="1"/>
            </p:cNvPicPr>
            <p:nvPr/>
          </p:nvPicPr>
          <p:blipFill rotWithShape="1">
            <a:blip r:embed="rId5"/>
            <a:srcRect l="15813" r="9713" b="4277"/>
            <a:stretch/>
          </p:blipFill>
          <p:spPr>
            <a:xfrm rot="1775643">
              <a:off x="666819" y="2130178"/>
              <a:ext cx="2717149" cy="2350847"/>
            </a:xfrm>
            <a:prstGeom prst="rect">
              <a:avLst/>
            </a:prstGeom>
            <a:ln w="12700">
              <a:miter lim="400000"/>
            </a:ln>
          </p:spPr>
        </p:pic>
        <p:sp>
          <p:nvSpPr>
            <p:cNvPr id="26" name="Line">
              <a:extLst>
                <a:ext uri="{FF2B5EF4-FFF2-40B4-BE49-F238E27FC236}">
                  <a16:creationId xmlns:a16="http://schemas.microsoft.com/office/drawing/2014/main" id="{7AA89A6B-24FE-2B87-6865-96D277DF584C}"/>
                </a:ext>
              </a:extLst>
            </p:cNvPr>
            <p:cNvSpPr/>
            <p:nvPr/>
          </p:nvSpPr>
          <p:spPr>
            <a:xfrm>
              <a:off x="1171925" y="2152286"/>
              <a:ext cx="350830" cy="493876"/>
            </a:xfrm>
            <a:prstGeom prst="line">
              <a:avLst/>
            </a:prstGeom>
            <a:ln w="19050">
              <a:solidFill>
                <a:srgbClr val="FF0000"/>
              </a:solidFill>
              <a:miter lim="400000"/>
              <a:headEnd type="none" w="med" len="med"/>
              <a:tailEnd type="arrow" w="med" len="med"/>
            </a:ln>
          </p:spPr>
          <p:txBody>
            <a:bodyPr lIns="35718" tIns="35718" rIns="35718" bIns="35718" anchor="ctr"/>
            <a:lstStyle/>
            <a:p>
              <a:pPr algn="ctr" defTabSz="410765">
                <a:defRPr sz="1600">
                  <a:latin typeface="Helvetica Light"/>
                  <a:ea typeface="Helvetica Light"/>
                  <a:cs typeface="Helvetica Light"/>
                  <a:sym typeface="Helvetica Light"/>
                </a:defRPr>
              </a:pPr>
              <a:endParaRPr/>
            </a:p>
          </p:txBody>
        </p:sp>
        <p:sp>
          <p:nvSpPr>
            <p:cNvPr id="31" name="~15 M⊙ black hole">
              <a:extLst>
                <a:ext uri="{FF2B5EF4-FFF2-40B4-BE49-F238E27FC236}">
                  <a16:creationId xmlns:a16="http://schemas.microsoft.com/office/drawing/2014/main" id="{87E317B9-D26E-5E0F-2658-F2578B402D7A}"/>
                </a:ext>
              </a:extLst>
            </p:cNvPr>
            <p:cNvSpPr txBox="1"/>
            <p:nvPr/>
          </p:nvSpPr>
          <p:spPr>
            <a:xfrm>
              <a:off x="500197" y="1889241"/>
              <a:ext cx="868827" cy="302966"/>
            </a:xfrm>
            <a:prstGeom prst="rect">
              <a:avLst/>
            </a:prstGeom>
            <a:ln w="12700">
              <a:miter lim="400000"/>
            </a:ln>
            <a:extLst>
              <a:ext uri="{C572A759-6A51-4108-AA02-DFA0A04FC94B}">
                <ma14:wrappingTextBoxFlag xmlns:ma14="http://schemas.microsoft.com/office/mac/drawingml/2011/main" xmlns="" val="1"/>
              </a:ext>
            </a:extLst>
          </p:spPr>
          <p:txBody>
            <a:bodyPr wrap="none" lIns="35718" tIns="35718" rIns="35718" bIns="35718" anchor="ctr">
              <a:spAutoFit/>
            </a:bodyPr>
            <a:lstStyle/>
            <a:p>
              <a:pPr algn="ctr" defTabSz="410765">
                <a:defRPr sz="2400">
                  <a:solidFill>
                    <a:srgbClr val="FFFFFF"/>
                  </a:solidFill>
                  <a:latin typeface="Gill Sans"/>
                  <a:ea typeface="Gill Sans"/>
                  <a:cs typeface="Gill Sans"/>
                  <a:sym typeface="Gill Sans"/>
                </a:defRPr>
              </a:pPr>
              <a:r>
                <a:rPr lang="sv-SE" sz="1500" dirty="0">
                  <a:solidFill>
                    <a:srgbClr val="FF0000"/>
                  </a:solidFill>
                  <a:latin typeface="+mj-lt"/>
                  <a:sym typeface="Symbol" panose="05050102010706020507" pitchFamily="18" charset="2"/>
                </a:rPr>
                <a:t>B</a:t>
              </a:r>
              <a:r>
                <a:rPr sz="1500" dirty="0">
                  <a:solidFill>
                    <a:srgbClr val="FF0000"/>
                  </a:solidFill>
                  <a:latin typeface="+mj-lt"/>
                </a:rPr>
                <a:t>lack hole</a:t>
              </a:r>
            </a:p>
          </p:txBody>
        </p:sp>
        <p:sp>
          <p:nvSpPr>
            <p:cNvPr id="32" name="Accretion disk">
              <a:extLst>
                <a:ext uri="{FF2B5EF4-FFF2-40B4-BE49-F238E27FC236}">
                  <a16:creationId xmlns:a16="http://schemas.microsoft.com/office/drawing/2014/main" id="{4027BE7E-08ED-5767-F191-E60610FFA75C}"/>
                </a:ext>
              </a:extLst>
            </p:cNvPr>
            <p:cNvSpPr txBox="1"/>
            <p:nvPr/>
          </p:nvSpPr>
          <p:spPr>
            <a:xfrm>
              <a:off x="2297596" y="2794847"/>
              <a:ext cx="1169806" cy="302966"/>
            </a:xfrm>
            <a:prstGeom prst="rect">
              <a:avLst/>
            </a:prstGeom>
            <a:ln w="12700">
              <a:miter lim="400000"/>
            </a:ln>
            <a:extLst>
              <a:ext uri="{C572A759-6A51-4108-AA02-DFA0A04FC94B}">
                <ma14:wrappingTextBoxFlag xmlns:ma14="http://schemas.microsoft.com/office/mac/drawingml/2011/main" xmlns="" val="1"/>
              </a:ext>
            </a:extLst>
          </p:spPr>
          <p:txBody>
            <a:bodyPr wrap="none" lIns="35718" tIns="35718" rIns="35718" bIns="35718" anchor="ctr">
              <a:spAutoFit/>
            </a:bodyPr>
            <a:lstStyle>
              <a:lvl1pPr algn="ctr" defTabSz="410765">
                <a:defRPr sz="2400">
                  <a:solidFill>
                    <a:srgbClr val="FFFFFF"/>
                  </a:solidFill>
                  <a:latin typeface="Gill Sans"/>
                  <a:ea typeface="Gill Sans"/>
                  <a:cs typeface="Gill Sans"/>
                  <a:sym typeface="Gill Sans"/>
                </a:defRPr>
              </a:lvl1pPr>
            </a:lstStyle>
            <a:p>
              <a:r>
                <a:rPr sz="1500" dirty="0">
                  <a:solidFill>
                    <a:srgbClr val="FF0000"/>
                  </a:solidFill>
                  <a:latin typeface="+mj-lt"/>
                </a:rPr>
                <a:t>Accretion disk</a:t>
              </a:r>
            </a:p>
          </p:txBody>
        </p:sp>
        <p:sp>
          <p:nvSpPr>
            <p:cNvPr id="33" name="Line">
              <a:extLst>
                <a:ext uri="{FF2B5EF4-FFF2-40B4-BE49-F238E27FC236}">
                  <a16:creationId xmlns:a16="http://schemas.microsoft.com/office/drawing/2014/main" id="{491EEB06-B405-BF4B-2C34-6F723FAAC653}"/>
                </a:ext>
              </a:extLst>
            </p:cNvPr>
            <p:cNvSpPr/>
            <p:nvPr/>
          </p:nvSpPr>
          <p:spPr>
            <a:xfrm flipH="1" flipV="1">
              <a:off x="1720131" y="2814514"/>
              <a:ext cx="508018" cy="130227"/>
            </a:xfrm>
            <a:prstGeom prst="line">
              <a:avLst/>
            </a:prstGeom>
            <a:ln w="19050">
              <a:solidFill>
                <a:srgbClr val="FF0000"/>
              </a:solidFill>
              <a:miter lim="400000"/>
              <a:headEnd type="none" w="med" len="med"/>
              <a:tailEnd type="arrow" w="med" len="med"/>
            </a:ln>
          </p:spPr>
          <p:txBody>
            <a:bodyPr lIns="35718" tIns="35718" rIns="35718" bIns="35718" anchor="ctr"/>
            <a:lstStyle/>
            <a:p>
              <a:pPr algn="ctr" defTabSz="410765">
                <a:defRPr sz="1600">
                  <a:latin typeface="Helvetica Light"/>
                  <a:ea typeface="Helvetica Light"/>
                  <a:cs typeface="Helvetica Light"/>
                  <a:sym typeface="Helvetica Light"/>
                </a:defRPr>
              </a:pPr>
              <a:endParaRPr/>
            </a:p>
          </p:txBody>
        </p:sp>
        <p:sp>
          <p:nvSpPr>
            <p:cNvPr id="34" name="Line">
              <a:extLst>
                <a:ext uri="{FF2B5EF4-FFF2-40B4-BE49-F238E27FC236}">
                  <a16:creationId xmlns:a16="http://schemas.microsoft.com/office/drawing/2014/main" id="{C9CAA1D6-D905-347A-DA87-97BF1D792716}"/>
                </a:ext>
              </a:extLst>
            </p:cNvPr>
            <p:cNvSpPr/>
            <p:nvPr/>
          </p:nvSpPr>
          <p:spPr>
            <a:xfrm flipV="1">
              <a:off x="1418253" y="4082230"/>
              <a:ext cx="906935" cy="298322"/>
            </a:xfrm>
            <a:prstGeom prst="line">
              <a:avLst/>
            </a:prstGeom>
            <a:ln w="19050">
              <a:solidFill>
                <a:srgbClr val="FF0000"/>
              </a:solidFill>
              <a:miter lim="400000"/>
              <a:headEnd type="none" w="med" len="med"/>
              <a:tailEnd type="arrow" w="med" len="med"/>
            </a:ln>
          </p:spPr>
          <p:txBody>
            <a:bodyPr lIns="35718" tIns="35718" rIns="35718" bIns="35718" anchor="ctr"/>
            <a:lstStyle/>
            <a:p>
              <a:pPr algn="ctr" defTabSz="410765">
                <a:defRPr sz="1600">
                  <a:latin typeface="Helvetica Light"/>
                  <a:ea typeface="Helvetica Light"/>
                  <a:cs typeface="Helvetica Light"/>
                  <a:sym typeface="Helvetica Light"/>
                </a:defRPr>
              </a:pPr>
              <a:endParaRPr/>
            </a:p>
          </p:txBody>
        </p:sp>
        <p:sp>
          <p:nvSpPr>
            <p:cNvPr id="35" name="Line">
              <a:extLst>
                <a:ext uri="{FF2B5EF4-FFF2-40B4-BE49-F238E27FC236}">
                  <a16:creationId xmlns:a16="http://schemas.microsoft.com/office/drawing/2014/main" id="{CBF73C90-1E6E-B7F8-A6B7-559902AE0325}"/>
                </a:ext>
              </a:extLst>
            </p:cNvPr>
            <p:cNvSpPr/>
            <p:nvPr/>
          </p:nvSpPr>
          <p:spPr>
            <a:xfrm flipH="1">
              <a:off x="1832877" y="2023787"/>
              <a:ext cx="790544" cy="293711"/>
            </a:xfrm>
            <a:prstGeom prst="line">
              <a:avLst/>
            </a:prstGeom>
            <a:ln w="19050">
              <a:solidFill>
                <a:srgbClr val="FF0000"/>
              </a:solidFill>
              <a:miter lim="400000"/>
              <a:headEnd type="none" w="med" len="med"/>
              <a:tailEnd type="arrow" w="med" len="med"/>
            </a:ln>
          </p:spPr>
          <p:txBody>
            <a:bodyPr lIns="35718" tIns="35718" rIns="35718" bIns="35718" anchor="ctr"/>
            <a:lstStyle/>
            <a:p>
              <a:pPr algn="ctr" defTabSz="410765">
                <a:defRPr sz="1600">
                  <a:latin typeface="Helvetica Light"/>
                  <a:ea typeface="Helvetica Light"/>
                  <a:cs typeface="Helvetica Light"/>
                  <a:sym typeface="Helvetica Light"/>
                </a:defRPr>
              </a:pPr>
              <a:endParaRPr/>
            </a:p>
          </p:txBody>
        </p:sp>
        <p:sp>
          <p:nvSpPr>
            <p:cNvPr id="36" name="Relativistic jet">
              <a:extLst>
                <a:ext uri="{FF2B5EF4-FFF2-40B4-BE49-F238E27FC236}">
                  <a16:creationId xmlns:a16="http://schemas.microsoft.com/office/drawing/2014/main" id="{DA41B1F4-A7E1-6CB7-4E39-EFD284F5C53A}"/>
                </a:ext>
              </a:extLst>
            </p:cNvPr>
            <p:cNvSpPr txBox="1"/>
            <p:nvPr/>
          </p:nvSpPr>
          <p:spPr>
            <a:xfrm>
              <a:off x="2389096" y="1685490"/>
              <a:ext cx="1156983" cy="302967"/>
            </a:xfrm>
            <a:prstGeom prst="rect">
              <a:avLst/>
            </a:prstGeom>
            <a:ln w="12700">
              <a:miter lim="400000"/>
            </a:ln>
            <a:extLst>
              <a:ext uri="{C572A759-6A51-4108-AA02-DFA0A04FC94B}">
                <ma14:wrappingTextBoxFlag xmlns:ma14="http://schemas.microsoft.com/office/mac/drawingml/2011/main" xmlns="" val="1"/>
              </a:ext>
            </a:extLst>
          </p:spPr>
          <p:txBody>
            <a:bodyPr wrap="none" lIns="35718" tIns="35718" rIns="35718" bIns="35718" anchor="ctr">
              <a:spAutoFit/>
            </a:bodyPr>
            <a:lstStyle>
              <a:lvl1pPr algn="ctr" defTabSz="410765">
                <a:defRPr sz="2400">
                  <a:solidFill>
                    <a:srgbClr val="FFFFFF"/>
                  </a:solidFill>
                  <a:latin typeface="Gill Sans"/>
                  <a:ea typeface="Gill Sans"/>
                  <a:cs typeface="Gill Sans"/>
                  <a:sym typeface="Gill Sans"/>
                </a:defRPr>
              </a:lvl1pPr>
            </a:lstStyle>
            <a:p>
              <a:r>
                <a:rPr sz="1500" dirty="0">
                  <a:solidFill>
                    <a:srgbClr val="FF0000"/>
                  </a:solidFill>
                  <a:latin typeface="+mj-lt"/>
                </a:rPr>
                <a:t>Relativistic jet</a:t>
              </a:r>
            </a:p>
          </p:txBody>
        </p:sp>
        <p:sp>
          <p:nvSpPr>
            <p:cNvPr id="37" name="~30 M⊙ supergiant star">
              <a:extLst>
                <a:ext uri="{FF2B5EF4-FFF2-40B4-BE49-F238E27FC236}">
                  <a16:creationId xmlns:a16="http://schemas.microsoft.com/office/drawing/2014/main" id="{288338D2-E5D3-A841-9CEA-20391F17EEC7}"/>
                </a:ext>
              </a:extLst>
            </p:cNvPr>
            <p:cNvSpPr txBox="1"/>
            <p:nvPr/>
          </p:nvSpPr>
          <p:spPr>
            <a:xfrm>
              <a:off x="323999" y="3793556"/>
              <a:ext cx="1022622" cy="764631"/>
            </a:xfrm>
            <a:prstGeom prst="rect">
              <a:avLst/>
            </a:prstGeom>
            <a:ln w="12700">
              <a:miter lim="400000"/>
            </a:ln>
            <a:extLst>
              <a:ext uri="{C572A759-6A51-4108-AA02-DFA0A04FC94B}">
                <ma14:wrappingTextBoxFlag xmlns:ma14="http://schemas.microsoft.com/office/mac/drawingml/2011/main" xmlns="" val="1"/>
              </a:ext>
            </a:extLst>
          </p:spPr>
          <p:txBody>
            <a:bodyPr wrap="square" lIns="35718" tIns="35718" rIns="35718" bIns="35718" anchor="ctr">
              <a:spAutoFit/>
            </a:bodyPr>
            <a:lstStyle/>
            <a:p>
              <a:pPr algn="ctr" defTabSz="410765">
                <a:defRPr sz="2400">
                  <a:solidFill>
                    <a:srgbClr val="FFFFFF"/>
                  </a:solidFill>
                  <a:latin typeface="Gill Sans"/>
                  <a:ea typeface="Gill Sans"/>
                  <a:cs typeface="Gill Sans"/>
                  <a:sym typeface="Gill Sans"/>
                </a:defRPr>
              </a:pPr>
              <a:r>
                <a:rPr lang="en-US" sz="1500" dirty="0">
                  <a:solidFill>
                    <a:srgbClr val="FF0000"/>
                  </a:solidFill>
                  <a:latin typeface="+mj-lt"/>
                  <a:sym typeface="Symbol" panose="05050102010706020507" pitchFamily="18" charset="2"/>
                </a:rPr>
                <a:t>Visible companion </a:t>
              </a:r>
              <a:r>
                <a:rPr lang="en-US" sz="1500" dirty="0">
                  <a:solidFill>
                    <a:srgbClr val="FF0000"/>
                  </a:solidFill>
                  <a:latin typeface="+mj-lt"/>
                </a:rPr>
                <a:t>star</a:t>
              </a:r>
            </a:p>
          </p:txBody>
        </p:sp>
      </p:grpSp>
      <p:pic>
        <p:nvPicPr>
          <p:cNvPr id="38" name="Picture 37">
            <a:extLst>
              <a:ext uri="{FF2B5EF4-FFF2-40B4-BE49-F238E27FC236}">
                <a16:creationId xmlns:a16="http://schemas.microsoft.com/office/drawing/2014/main" id="{C7F8FE69-2658-A707-5F5E-C096C30995F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84851" y="2832480"/>
            <a:ext cx="2653865" cy="172317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41A344B1-BB51-CB50-7E05-4338401088EE}"/>
                  </a:ext>
                </a:extLst>
              </p:cNvPr>
              <p:cNvSpPr txBox="1"/>
              <p:nvPr/>
            </p:nvSpPr>
            <p:spPr>
              <a:xfrm>
                <a:off x="4625496" y="3044935"/>
                <a:ext cx="1724959" cy="646331"/>
              </a:xfrm>
              <a:prstGeom prst="rect">
                <a:avLst/>
              </a:prstGeom>
              <a:noFill/>
            </p:spPr>
            <p:txBody>
              <a:bodyPr wrap="none" rtlCol="0">
                <a:spAutoFit/>
              </a:bodyPr>
              <a:lstStyle/>
              <a:p>
                <a:r>
                  <a:rPr lang="en-US" dirty="0" err="1"/>
                  <a:t>P</a:t>
                </a:r>
                <a:r>
                  <a:rPr lang="en-US" baseline="-25000" dirty="0" err="1"/>
                  <a:t>spin</a:t>
                </a:r>
                <a:r>
                  <a:rPr lang="en-US" dirty="0"/>
                  <a:t> = 33 </a:t>
                </a:r>
                <a:r>
                  <a:rPr lang="en-US" dirty="0" err="1"/>
                  <a:t>ms</a:t>
                </a:r>
                <a:endParaRPr lang="en-US" dirty="0"/>
              </a:p>
              <a:p>
                <a:r>
                  <a:rPr lang="en-US" dirty="0"/>
                  <a:t>B = </a:t>
                </a:r>
                <a14:m>
                  <m:oMath xmlns:m="http://schemas.openxmlformats.org/officeDocument/2006/math">
                    <m:r>
                      <a:rPr lang="en-US" i="1" dirty="0" smtClean="0">
                        <a:latin typeface="Cambria Math" panose="02040503050406030204" pitchFamily="18" charset="0"/>
                      </a:rPr>
                      <m:t>7.</m:t>
                    </m:r>
                    <m:r>
                      <a:rPr lang="en-US" b="0" i="1" dirty="0" smtClean="0">
                        <a:latin typeface="Cambria Math" panose="02040503050406030204" pitchFamily="18" charset="0"/>
                      </a:rPr>
                      <m:t>6</m:t>
                    </m:r>
                    <m:r>
                      <a:rPr lang="en-US" i="1" dirty="0" smtClean="0">
                        <a:latin typeface="Cambria Math" panose="02040503050406030204" pitchFamily="18" charset="0"/>
                      </a:rPr>
                      <m:t>×</m:t>
                    </m:r>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10</m:t>
                        </m:r>
                      </m:e>
                      <m:sup>
                        <m:r>
                          <a:rPr lang="en-US" b="0" i="1" dirty="0" smtClean="0">
                            <a:latin typeface="Cambria Math" panose="02040503050406030204" pitchFamily="18" charset="0"/>
                          </a:rPr>
                          <m:t>12</m:t>
                        </m:r>
                      </m:sup>
                    </m:sSup>
                  </m:oMath>
                </a14:m>
                <a:r>
                  <a:rPr lang="en-US" dirty="0"/>
                  <a:t> G</a:t>
                </a:r>
              </a:p>
            </p:txBody>
          </p:sp>
        </mc:Choice>
        <mc:Fallback xmlns="">
          <p:sp>
            <p:nvSpPr>
              <p:cNvPr id="39" name="TextBox 38">
                <a:extLst>
                  <a:ext uri="{FF2B5EF4-FFF2-40B4-BE49-F238E27FC236}">
                    <a16:creationId xmlns:a16="http://schemas.microsoft.com/office/drawing/2014/main" id="{41A344B1-BB51-CB50-7E05-4338401088EE}"/>
                  </a:ext>
                </a:extLst>
              </p:cNvPr>
              <p:cNvSpPr txBox="1">
                <a:spLocks noRot="1" noChangeAspect="1" noMove="1" noResize="1" noEditPoints="1" noAdjustHandles="1" noChangeArrowheads="1" noChangeShapeType="1" noTextEdit="1"/>
              </p:cNvSpPr>
              <p:nvPr/>
            </p:nvSpPr>
            <p:spPr>
              <a:xfrm>
                <a:off x="4625496" y="3044935"/>
                <a:ext cx="1724959" cy="646331"/>
              </a:xfrm>
              <a:prstGeom prst="rect">
                <a:avLst/>
              </a:prstGeom>
              <a:blipFill>
                <a:blip r:embed="rId7"/>
                <a:stretch>
                  <a:fillRect l="-2920" t="-3846" r="-1460" b="-134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38E51C53-A107-7712-36CA-0B1AEB3B3588}"/>
                  </a:ext>
                </a:extLst>
              </p:cNvPr>
              <p:cNvSpPr txBox="1"/>
              <p:nvPr/>
            </p:nvSpPr>
            <p:spPr>
              <a:xfrm>
                <a:off x="3965492" y="5003517"/>
                <a:ext cx="2966295" cy="1233223"/>
              </a:xfrm>
              <a:prstGeom prst="rect">
                <a:avLst/>
              </a:prstGeom>
              <a:noFill/>
            </p:spPr>
            <p:txBody>
              <a:bodyPr wrap="square" rtlCol="0">
                <a:spAutoFit/>
              </a:bodyPr>
              <a:lstStyle/>
              <a:p>
                <a:r>
                  <a:rPr lang="en-US" dirty="0"/>
                  <a:t>M</a:t>
                </a:r>
                <a:r>
                  <a:rPr lang="en-US" baseline="-25000" dirty="0"/>
                  <a:t>BH</a:t>
                </a:r>
                <a:r>
                  <a:rPr lang="en-US" dirty="0"/>
                  <a:t> = </a:t>
                </a:r>
                <a14:m>
                  <m:oMath xmlns:m="http://schemas.openxmlformats.org/officeDocument/2006/math">
                    <m:r>
                      <a:rPr lang="en-US" i="1" dirty="0" smtClean="0">
                        <a:latin typeface="Cambria Math" panose="02040503050406030204" pitchFamily="18" charset="0"/>
                      </a:rPr>
                      <m:t>21.2</m:t>
                    </m:r>
                    <m:r>
                      <a:rPr lang="en-US" b="0" i="1" dirty="0" smtClean="0">
                        <a:latin typeface="Cambria Math" panose="02040503050406030204" pitchFamily="18" charset="0"/>
                      </a:rPr>
                      <m:t> ±</m:t>
                    </m:r>
                    <m:r>
                      <a:rPr lang="en-US" i="1" dirty="0" smtClean="0">
                        <a:latin typeface="Cambria Math" panose="02040503050406030204" pitchFamily="18" charset="0"/>
                      </a:rPr>
                      <m:t>2.1 </m:t>
                    </m:r>
                    <m:sSub>
                      <m:sSubPr>
                        <m:ctrlPr>
                          <a:rPr lang="en-US" b="0" i="1" dirty="0" smtClean="0">
                            <a:latin typeface="Cambria Math" panose="02040503050406030204" pitchFamily="18" charset="0"/>
                          </a:rPr>
                        </m:ctrlPr>
                      </m:sSubPr>
                      <m:e>
                        <m:r>
                          <a:rPr lang="en-US" b="0" i="0" dirty="0" smtClean="0">
                            <a:latin typeface="Cambria Math" panose="02040503050406030204" pitchFamily="18" charset="0"/>
                          </a:rPr>
                          <m:t>𝑀</m:t>
                        </m:r>
                      </m:e>
                      <m:sub>
                        <m:r>
                          <a:rPr lang="en-US" b="0" i="0" dirty="0" smtClean="0">
                            <a:latin typeface="Cambria Math" panose="02040503050406030204" pitchFamily="18" charset="0"/>
                          </a:rPr>
                          <m:t>⊙</m:t>
                        </m:r>
                      </m:sub>
                    </m:sSub>
                  </m:oMath>
                </a14:m>
                <a:endParaRPr lang="en-US" baseline="-25000" dirty="0"/>
              </a:p>
              <a:p>
                <a:r>
                  <a:rPr lang="en-US" dirty="0" err="1"/>
                  <a:t>M</a:t>
                </a:r>
                <a:r>
                  <a:rPr lang="en-US" baseline="-25000" dirty="0" err="1"/>
                  <a:t>comp</a:t>
                </a:r>
                <a:r>
                  <a:rPr lang="en-US" dirty="0"/>
                  <a:t> = </a:t>
                </a:r>
                <a14:m>
                  <m:oMath xmlns:m="http://schemas.openxmlformats.org/officeDocument/2006/math">
                    <m:sSubSup>
                      <m:sSubSupPr>
                        <m:ctrlPr>
                          <a:rPr lang="en-US" i="1" dirty="0" smtClean="0">
                            <a:latin typeface="Cambria Math" panose="02040503050406030204" pitchFamily="18" charset="0"/>
                          </a:rPr>
                        </m:ctrlPr>
                      </m:sSubSupPr>
                      <m:e>
                        <m:r>
                          <a:rPr lang="en-US" i="1" dirty="0" smtClean="0">
                            <a:latin typeface="Cambria Math" panose="02040503050406030204" pitchFamily="18" charset="0"/>
                          </a:rPr>
                          <m:t>40.6</m:t>
                        </m:r>
                      </m:e>
                      <m:sub>
                        <m:r>
                          <a:rPr lang="en-US" i="1" dirty="0" smtClean="0">
                            <a:latin typeface="Cambria Math" panose="02040503050406030204" pitchFamily="18" charset="0"/>
                          </a:rPr>
                          <m:t>−7.1</m:t>
                        </m:r>
                      </m:sub>
                      <m:sup>
                        <m:r>
                          <a:rPr lang="en-US" i="1" dirty="0" smtClean="0">
                            <a:latin typeface="Cambria Math" panose="02040503050406030204" pitchFamily="18" charset="0"/>
                          </a:rPr>
                          <m:t>+7.7</m:t>
                        </m:r>
                      </m:sup>
                    </m:sSubSup>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𝑀</m:t>
                        </m:r>
                      </m:e>
                      <m:sub>
                        <m:r>
                          <a:rPr lang="en-US" i="1" dirty="0" smtClean="0">
                            <a:latin typeface="Cambria Math" panose="02040503050406030204" pitchFamily="18" charset="0"/>
                          </a:rPr>
                          <m:t>⊙</m:t>
                        </m:r>
                      </m:sub>
                    </m:sSub>
                  </m:oMath>
                </a14:m>
                <a:endParaRPr lang="en-US" dirty="0"/>
              </a:p>
              <a:p>
                <a:r>
                  <a:rPr lang="en-US" dirty="0" err="1"/>
                  <a:t>P</a:t>
                </a:r>
                <a:r>
                  <a:rPr lang="en-US" baseline="-25000" dirty="0" err="1"/>
                  <a:t>orb</a:t>
                </a:r>
                <a:r>
                  <a:rPr lang="en-US" dirty="0"/>
                  <a:t> ~ 5.6 days</a:t>
                </a:r>
              </a:p>
              <a:p>
                <a:r>
                  <a:rPr lang="en-US" dirty="0"/>
                  <a:t>Inclination = </a:t>
                </a:r>
                <a14:m>
                  <m:oMath xmlns:m="http://schemas.openxmlformats.org/officeDocument/2006/math">
                    <m:sSup>
                      <m:sSupPr>
                        <m:ctrlPr>
                          <a:rPr lang="en-US" i="1" dirty="0" smtClean="0">
                            <a:latin typeface="Cambria Math" panose="02040503050406030204" pitchFamily="18" charset="0"/>
                          </a:rPr>
                        </m:ctrlPr>
                      </m:sSupPr>
                      <m:e>
                        <m:d>
                          <m:dPr>
                            <m:ctrlPr>
                              <a:rPr lang="en-US" i="1" dirty="0" smtClean="0">
                                <a:latin typeface="Cambria Math" panose="02040503050406030204" pitchFamily="18" charset="0"/>
                              </a:rPr>
                            </m:ctrlPr>
                          </m:dPr>
                          <m:e>
                            <m:r>
                              <a:rPr lang="en-US" i="1" dirty="0" smtClean="0">
                                <a:latin typeface="Cambria Math" panose="02040503050406030204" pitchFamily="18" charset="0"/>
                              </a:rPr>
                              <m:t>27.1±0.8</m:t>
                            </m:r>
                          </m:e>
                        </m:d>
                      </m:e>
                      <m:sup>
                        <m:r>
                          <a:rPr lang="en-US" i="1" dirty="0" smtClean="0">
                            <a:latin typeface="Cambria Math" panose="02040503050406030204" pitchFamily="18" charset="0"/>
                          </a:rPr>
                          <m:t>∘</m:t>
                        </m:r>
                      </m:sup>
                    </m:sSup>
                  </m:oMath>
                </a14:m>
                <a:endParaRPr lang="en-US" dirty="0"/>
              </a:p>
            </p:txBody>
          </p:sp>
        </mc:Choice>
        <mc:Fallback xmlns="">
          <p:sp>
            <p:nvSpPr>
              <p:cNvPr id="40" name="TextBox 39">
                <a:extLst>
                  <a:ext uri="{FF2B5EF4-FFF2-40B4-BE49-F238E27FC236}">
                    <a16:creationId xmlns:a16="http://schemas.microsoft.com/office/drawing/2014/main" id="{38E51C53-A107-7712-36CA-0B1AEB3B3588}"/>
                  </a:ext>
                </a:extLst>
              </p:cNvPr>
              <p:cNvSpPr txBox="1">
                <a:spLocks noRot="1" noChangeAspect="1" noMove="1" noResize="1" noEditPoints="1" noAdjustHandles="1" noChangeArrowheads="1" noChangeShapeType="1" noTextEdit="1"/>
              </p:cNvSpPr>
              <p:nvPr/>
            </p:nvSpPr>
            <p:spPr>
              <a:xfrm>
                <a:off x="3965492" y="5003517"/>
                <a:ext cx="2966295" cy="1233223"/>
              </a:xfrm>
              <a:prstGeom prst="rect">
                <a:avLst/>
              </a:prstGeom>
              <a:blipFill>
                <a:blip r:embed="rId8"/>
                <a:stretch>
                  <a:fillRect l="-1709" t="-3061" b="-6122"/>
                </a:stretch>
              </a:blipFill>
            </p:spPr>
            <p:txBody>
              <a:bodyPr/>
              <a:lstStyle/>
              <a:p>
                <a:r>
                  <a:rPr lang="en-US">
                    <a:noFill/>
                  </a:rPr>
                  <a:t> </a:t>
                </a:r>
              </a:p>
            </p:txBody>
          </p:sp>
        </mc:Fallback>
      </mc:AlternateContent>
    </p:spTree>
    <p:extLst>
      <p:ext uri="{BB962C8B-B14F-4D97-AF65-F5344CB8AC3E}">
        <p14:creationId xmlns:p14="http://schemas.microsoft.com/office/powerpoint/2010/main" val="698040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10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B0D25-54A8-FBA3-0900-4EA8D018F2F1}"/>
              </a:ext>
            </a:extLst>
          </p:cNvPr>
          <p:cNvSpPr>
            <a:spLocks noGrp="1"/>
          </p:cNvSpPr>
          <p:nvPr>
            <p:ph type="title"/>
          </p:nvPr>
        </p:nvSpPr>
        <p:spPr/>
        <p:txBody>
          <a:bodyPr/>
          <a:lstStyle/>
          <a:p>
            <a:r>
              <a:rPr lang="en-US" dirty="0"/>
              <a:t>Crab Polarization results</a:t>
            </a:r>
          </a:p>
        </p:txBody>
      </p:sp>
      <p:pic>
        <p:nvPicPr>
          <p:cNvPr id="5" name="Content Placeholder 4" descr="A graph of a wave&#10;&#10;AI-generated content may be incorrect.">
            <a:extLst>
              <a:ext uri="{FF2B5EF4-FFF2-40B4-BE49-F238E27FC236}">
                <a16:creationId xmlns:a16="http://schemas.microsoft.com/office/drawing/2014/main" id="{AB5B57E9-D84B-7153-304C-AA4C64FB84D7}"/>
              </a:ext>
            </a:extLst>
          </p:cNvPr>
          <p:cNvPicPr>
            <a:picLocks noGrp="1" noChangeAspect="1"/>
          </p:cNvPicPr>
          <p:nvPr>
            <p:ph idx="1"/>
          </p:nvPr>
        </p:nvPicPr>
        <p:blipFill>
          <a:blip r:embed="rId3"/>
          <a:stretch>
            <a:fillRect/>
          </a:stretch>
        </p:blipFill>
        <p:spPr>
          <a:xfrm>
            <a:off x="3278009" y="2368962"/>
            <a:ext cx="8623300" cy="3149600"/>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A30042C-8D55-37CC-AD8D-826564A2418B}"/>
                  </a:ext>
                </a:extLst>
              </p:cNvPr>
              <p:cNvSpPr txBox="1"/>
              <p:nvPr/>
            </p:nvSpPr>
            <p:spPr>
              <a:xfrm>
                <a:off x="4929501" y="5646739"/>
                <a:ext cx="1848583" cy="369332"/>
              </a:xfrm>
              <a:prstGeom prst="rect">
                <a:avLst/>
              </a:prstGeom>
              <a:noFill/>
            </p:spPr>
            <p:txBody>
              <a:bodyPr wrap="none" rtlCol="0">
                <a:spAutoFit/>
              </a:bodyPr>
              <a:lstStyle/>
              <a:p>
                <a:r>
                  <a:rPr lang="en-US" dirty="0"/>
                  <a:t>PD = 25.1</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2.9</m:t>
                    </m:r>
                  </m:oMath>
                </a14:m>
                <a:r>
                  <a:rPr lang="en-US" dirty="0"/>
                  <a:t> %</a:t>
                </a:r>
              </a:p>
            </p:txBody>
          </p:sp>
        </mc:Choice>
        <mc:Fallback xmlns="">
          <p:sp>
            <p:nvSpPr>
              <p:cNvPr id="6" name="TextBox 5">
                <a:extLst>
                  <a:ext uri="{FF2B5EF4-FFF2-40B4-BE49-F238E27FC236}">
                    <a16:creationId xmlns:a16="http://schemas.microsoft.com/office/drawing/2014/main" id="{4A30042C-8D55-37CC-AD8D-826564A2418B}"/>
                  </a:ext>
                </a:extLst>
              </p:cNvPr>
              <p:cNvSpPr txBox="1">
                <a:spLocks noRot="1" noChangeAspect="1" noMove="1" noResize="1" noEditPoints="1" noAdjustHandles="1" noChangeArrowheads="1" noChangeShapeType="1" noTextEdit="1"/>
              </p:cNvSpPr>
              <p:nvPr/>
            </p:nvSpPr>
            <p:spPr>
              <a:xfrm>
                <a:off x="4929501" y="5646739"/>
                <a:ext cx="1848583" cy="369332"/>
              </a:xfrm>
              <a:prstGeom prst="rect">
                <a:avLst/>
              </a:prstGeom>
              <a:blipFill>
                <a:blip r:embed="rId4"/>
                <a:stretch>
                  <a:fillRect l="-2740" t="-6667" r="-2055" b="-2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7846562-4C1A-E20F-C333-D2522070BEF4}"/>
                  </a:ext>
                </a:extLst>
              </p:cNvPr>
              <p:cNvSpPr txBox="1"/>
              <p:nvPr/>
            </p:nvSpPr>
            <p:spPr>
              <a:xfrm>
                <a:off x="7910196" y="5646739"/>
                <a:ext cx="1996059" cy="369332"/>
              </a:xfrm>
              <a:prstGeom prst="rect">
                <a:avLst/>
              </a:prstGeom>
              <a:noFill/>
            </p:spPr>
            <p:txBody>
              <a:bodyPr wrap="none" rtlCol="0">
                <a:spAutoFit/>
              </a:bodyPr>
              <a:lstStyle/>
              <a:p>
                <a:r>
                  <a:rPr lang="en-US" dirty="0"/>
                  <a:t>PA = 129.8</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3.2°</m:t>
                    </m:r>
                  </m:oMath>
                </a14:m>
                <a:endParaRPr lang="en-US" dirty="0"/>
              </a:p>
            </p:txBody>
          </p:sp>
        </mc:Choice>
        <mc:Fallback xmlns="">
          <p:sp>
            <p:nvSpPr>
              <p:cNvPr id="7" name="TextBox 6">
                <a:extLst>
                  <a:ext uri="{FF2B5EF4-FFF2-40B4-BE49-F238E27FC236}">
                    <a16:creationId xmlns:a16="http://schemas.microsoft.com/office/drawing/2014/main" id="{D7846562-4C1A-E20F-C333-D2522070BEF4}"/>
                  </a:ext>
                </a:extLst>
              </p:cNvPr>
              <p:cNvSpPr txBox="1">
                <a:spLocks noRot="1" noChangeAspect="1" noMove="1" noResize="1" noEditPoints="1" noAdjustHandles="1" noChangeArrowheads="1" noChangeShapeType="1" noTextEdit="1"/>
              </p:cNvSpPr>
              <p:nvPr/>
            </p:nvSpPr>
            <p:spPr>
              <a:xfrm>
                <a:off x="7910196" y="5646739"/>
                <a:ext cx="1996059" cy="369332"/>
              </a:xfrm>
              <a:prstGeom prst="rect">
                <a:avLst/>
              </a:prstGeom>
              <a:blipFill>
                <a:blip r:embed="rId5"/>
                <a:stretch>
                  <a:fillRect l="-3185" t="-6667" b="-23333"/>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BA831DC8-A719-6FC2-7146-202091CACE30}"/>
              </a:ext>
            </a:extLst>
          </p:cNvPr>
          <p:cNvSpPr txBox="1"/>
          <p:nvPr/>
        </p:nvSpPr>
        <p:spPr>
          <a:xfrm>
            <a:off x="10741695" y="5684026"/>
            <a:ext cx="1339469" cy="369332"/>
          </a:xfrm>
          <a:prstGeom prst="rect">
            <a:avLst/>
          </a:prstGeom>
          <a:noFill/>
        </p:spPr>
        <p:txBody>
          <a:bodyPr wrap="none" rtlCol="0">
            <a:spAutoFit/>
          </a:bodyPr>
          <a:lstStyle/>
          <a:p>
            <a:r>
              <a:rPr lang="en-US" dirty="0"/>
              <a:t>MDP = 8.7%</a:t>
            </a:r>
          </a:p>
        </p:txBody>
      </p:sp>
      <p:sp>
        <p:nvSpPr>
          <p:cNvPr id="12" name="TextBox 11">
            <a:extLst>
              <a:ext uri="{FF2B5EF4-FFF2-40B4-BE49-F238E27FC236}">
                <a16:creationId xmlns:a16="http://schemas.microsoft.com/office/drawing/2014/main" id="{AAFAC485-A688-DD7C-A10A-3C3FFA67E5AA}"/>
              </a:ext>
            </a:extLst>
          </p:cNvPr>
          <p:cNvSpPr txBox="1"/>
          <p:nvPr/>
        </p:nvSpPr>
        <p:spPr>
          <a:xfrm>
            <a:off x="2836036" y="5646739"/>
            <a:ext cx="1922706" cy="369332"/>
          </a:xfrm>
          <a:prstGeom prst="rect">
            <a:avLst/>
          </a:prstGeom>
          <a:noFill/>
        </p:spPr>
        <p:txBody>
          <a:bodyPr wrap="none" rtlCol="0">
            <a:spAutoFit/>
          </a:bodyPr>
          <a:lstStyle/>
          <a:p>
            <a:r>
              <a:rPr lang="en-US" dirty="0"/>
              <a:t>Phase integrated</a:t>
            </a:r>
          </a:p>
        </p:txBody>
      </p:sp>
      <p:sp>
        <p:nvSpPr>
          <p:cNvPr id="14" name="TextBox 13">
            <a:extLst>
              <a:ext uri="{FF2B5EF4-FFF2-40B4-BE49-F238E27FC236}">
                <a16:creationId xmlns:a16="http://schemas.microsoft.com/office/drawing/2014/main" id="{A5688566-FC3E-AA89-9554-19C95E025A93}"/>
              </a:ext>
            </a:extLst>
          </p:cNvPr>
          <p:cNvSpPr txBox="1"/>
          <p:nvPr/>
        </p:nvSpPr>
        <p:spPr>
          <a:xfrm>
            <a:off x="107576" y="2828442"/>
            <a:ext cx="3289683" cy="1477328"/>
          </a:xfrm>
          <a:prstGeom prst="rect">
            <a:avLst/>
          </a:prstGeom>
          <a:noFill/>
        </p:spPr>
        <p:txBody>
          <a:bodyPr wrap="none" rtlCol="0">
            <a:spAutoFit/>
          </a:bodyPr>
          <a:lstStyle/>
          <a:p>
            <a:pPr marL="285750" indent="-285750">
              <a:buFont typeface="Wingdings" pitchFamily="2" charset="2"/>
              <a:buChar char="v"/>
            </a:pPr>
            <a:r>
              <a:rPr lang="en-US" dirty="0"/>
              <a:t>Off-pulse/Nebula emission </a:t>
            </a:r>
          </a:p>
          <a:p>
            <a:r>
              <a:rPr lang="en-US" dirty="0"/>
              <a:t>    is strongly  polarized</a:t>
            </a:r>
          </a:p>
          <a:p>
            <a:endParaRPr lang="en-US" dirty="0"/>
          </a:p>
          <a:p>
            <a:pPr marL="285750" indent="-285750">
              <a:buFont typeface="Wingdings" pitchFamily="2" charset="2"/>
              <a:buChar char="v"/>
            </a:pPr>
            <a:r>
              <a:rPr lang="en-US" dirty="0"/>
              <a:t>Pulse peaks are weakly </a:t>
            </a:r>
          </a:p>
          <a:p>
            <a:r>
              <a:rPr lang="en-US" dirty="0"/>
              <a:t>     polarized</a:t>
            </a:r>
          </a:p>
        </p:txBody>
      </p:sp>
      <p:sp>
        <p:nvSpPr>
          <p:cNvPr id="15" name="TextBox 14">
            <a:extLst>
              <a:ext uri="{FF2B5EF4-FFF2-40B4-BE49-F238E27FC236}">
                <a16:creationId xmlns:a16="http://schemas.microsoft.com/office/drawing/2014/main" id="{EB14FB6B-F114-01C6-0F97-68502329EBCB}"/>
              </a:ext>
            </a:extLst>
          </p:cNvPr>
          <p:cNvSpPr txBox="1"/>
          <p:nvPr/>
        </p:nvSpPr>
        <p:spPr>
          <a:xfrm>
            <a:off x="6096000" y="1062864"/>
            <a:ext cx="2618345" cy="461665"/>
          </a:xfrm>
          <a:prstGeom prst="rect">
            <a:avLst/>
          </a:prstGeom>
          <a:noFill/>
        </p:spPr>
        <p:txBody>
          <a:bodyPr wrap="none" rtlCol="0">
            <a:spAutoFit/>
          </a:bodyPr>
          <a:lstStyle/>
          <a:p>
            <a:r>
              <a:rPr lang="en-US" sz="2400" dirty="0" err="1">
                <a:solidFill>
                  <a:srgbClr val="00B0F0"/>
                </a:solidFill>
              </a:rPr>
              <a:t>Awaki</a:t>
            </a:r>
            <a:r>
              <a:rPr lang="en-US" sz="2400" dirty="0">
                <a:solidFill>
                  <a:srgbClr val="00B0F0"/>
                </a:solidFill>
              </a:rPr>
              <a:t> et al 2025a</a:t>
            </a:r>
          </a:p>
        </p:txBody>
      </p:sp>
      <p:sp>
        <p:nvSpPr>
          <p:cNvPr id="3" name="Slide Number Placeholder 2">
            <a:extLst>
              <a:ext uri="{FF2B5EF4-FFF2-40B4-BE49-F238E27FC236}">
                <a16:creationId xmlns:a16="http://schemas.microsoft.com/office/drawing/2014/main" id="{A5ECDB7D-12DF-2280-0055-19DA6A5C848B}"/>
              </a:ext>
            </a:extLst>
          </p:cNvPr>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1260966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10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72D4B70A-6532-15BB-2213-0F5748AEA62E}"/>
                  </a:ext>
                </a:extLst>
              </p:cNvPr>
              <p:cNvSpPr>
                <a:spLocks noGrp="1"/>
              </p:cNvSpPr>
              <p:nvPr>
                <p:ph type="title"/>
              </p:nvPr>
            </p:nvSpPr>
            <p:spPr/>
            <p:txBody>
              <a:bodyPr/>
              <a:lstStyle/>
              <a:p>
                <a:r>
                  <a:rPr lang="en-US" dirty="0"/>
                  <a:t>Crab polarization from soft X-ray to </a:t>
                </a:r>
                <a14:m>
                  <m:oMath xmlns:m="http://schemas.openxmlformats.org/officeDocument/2006/math">
                    <m:r>
                      <a:rPr lang="en-US" i="1" smtClean="0">
                        <a:latin typeface="Cambria Math" panose="02040503050406030204" pitchFamily="18" charset="0"/>
                        <a:ea typeface="Cambria Math" panose="02040503050406030204" pitchFamily="18" charset="0"/>
                      </a:rPr>
                      <m:t>𝛾</m:t>
                    </m:r>
                  </m:oMath>
                </a14:m>
                <a:r>
                  <a:rPr lang="en-US" dirty="0"/>
                  <a:t>-ray</a:t>
                </a:r>
              </a:p>
            </p:txBody>
          </p:sp>
        </mc:Choice>
        <mc:Fallback xmlns="">
          <p:sp>
            <p:nvSpPr>
              <p:cNvPr id="2" name="Title 1">
                <a:extLst>
                  <a:ext uri="{FF2B5EF4-FFF2-40B4-BE49-F238E27FC236}">
                    <a16:creationId xmlns:a16="http://schemas.microsoft.com/office/drawing/2014/main" id="{72D4B70A-6532-15BB-2213-0F5748AEA62E}"/>
                  </a:ext>
                </a:extLst>
              </p:cNvPr>
              <p:cNvSpPr>
                <a:spLocks noGrp="1" noRot="1" noChangeAspect="1" noMove="1" noResize="1" noEditPoints="1" noAdjustHandles="1" noChangeArrowheads="1" noChangeShapeType="1" noTextEdit="1"/>
              </p:cNvSpPr>
              <p:nvPr>
                <p:ph type="title"/>
              </p:nvPr>
            </p:nvSpPr>
            <p:spPr>
              <a:blipFill>
                <a:blip r:embed="rId3"/>
                <a:stretch>
                  <a:fillRect l="-1979"/>
                </a:stretch>
              </a:blipFill>
            </p:spPr>
            <p:txBody>
              <a:bodyPr/>
              <a:lstStyle/>
              <a:p>
                <a:r>
                  <a:rPr lang="en-US">
                    <a:noFill/>
                  </a:rPr>
                  <a:t> </a:t>
                </a:r>
              </a:p>
            </p:txBody>
          </p:sp>
        </mc:Fallback>
      </mc:AlternateContent>
      <p:pic>
        <p:nvPicPr>
          <p:cNvPr id="5" name="Content Placeholder 4" descr="A graph of energy and energy&#10;&#10;AI-generated content may be incorrect.">
            <a:extLst>
              <a:ext uri="{FF2B5EF4-FFF2-40B4-BE49-F238E27FC236}">
                <a16:creationId xmlns:a16="http://schemas.microsoft.com/office/drawing/2014/main" id="{92AE5F43-4C8C-EE6C-C945-791CF41EF888}"/>
              </a:ext>
            </a:extLst>
          </p:cNvPr>
          <p:cNvPicPr>
            <a:picLocks noGrp="1" noChangeAspect="1"/>
          </p:cNvPicPr>
          <p:nvPr>
            <p:ph idx="1"/>
          </p:nvPr>
        </p:nvPicPr>
        <p:blipFill>
          <a:blip r:embed="rId4"/>
          <a:stretch>
            <a:fillRect/>
          </a:stretch>
        </p:blipFill>
        <p:spPr>
          <a:xfrm>
            <a:off x="1244366" y="2350248"/>
            <a:ext cx="4376506" cy="3413256"/>
          </a:xfrm>
          <a:prstGeom prst="rect">
            <a:avLst/>
          </a:prstGeom>
        </p:spPr>
      </p:pic>
      <p:sp>
        <p:nvSpPr>
          <p:cNvPr id="8" name="TextBox 7">
            <a:extLst>
              <a:ext uri="{FF2B5EF4-FFF2-40B4-BE49-F238E27FC236}">
                <a16:creationId xmlns:a16="http://schemas.microsoft.com/office/drawing/2014/main" id="{2D2E9A5C-22E2-9717-9E69-129AC55ED792}"/>
              </a:ext>
            </a:extLst>
          </p:cNvPr>
          <p:cNvSpPr txBox="1"/>
          <p:nvPr/>
        </p:nvSpPr>
        <p:spPr>
          <a:xfrm>
            <a:off x="2124491" y="5780350"/>
            <a:ext cx="7704353" cy="369332"/>
          </a:xfrm>
          <a:prstGeom prst="rect">
            <a:avLst/>
          </a:prstGeom>
          <a:noFill/>
        </p:spPr>
        <p:txBody>
          <a:bodyPr wrap="none" rtlCol="0">
            <a:spAutoFit/>
          </a:bodyPr>
          <a:lstStyle/>
          <a:p>
            <a:r>
              <a:rPr lang="en-US" dirty="0"/>
              <a:t>High energy emission originates closer to central toroidal regions of PWN</a:t>
            </a:r>
          </a:p>
        </p:txBody>
      </p:sp>
      <p:sp>
        <p:nvSpPr>
          <p:cNvPr id="9" name="TextBox 8">
            <a:extLst>
              <a:ext uri="{FF2B5EF4-FFF2-40B4-BE49-F238E27FC236}">
                <a16:creationId xmlns:a16="http://schemas.microsoft.com/office/drawing/2014/main" id="{BBC22766-2682-F21D-052E-7230B35248C3}"/>
              </a:ext>
            </a:extLst>
          </p:cNvPr>
          <p:cNvSpPr txBox="1"/>
          <p:nvPr/>
        </p:nvSpPr>
        <p:spPr>
          <a:xfrm>
            <a:off x="4616110" y="6279584"/>
            <a:ext cx="2009524" cy="369332"/>
          </a:xfrm>
          <a:prstGeom prst="rect">
            <a:avLst/>
          </a:prstGeom>
          <a:noFill/>
        </p:spPr>
        <p:txBody>
          <a:bodyPr wrap="none" rtlCol="0">
            <a:spAutoFit/>
          </a:bodyPr>
          <a:lstStyle/>
          <a:p>
            <a:r>
              <a:rPr lang="en-US" dirty="0" err="1">
                <a:solidFill>
                  <a:srgbClr val="002060"/>
                </a:solidFill>
              </a:rPr>
              <a:t>Awaki</a:t>
            </a:r>
            <a:r>
              <a:rPr lang="en-US" dirty="0">
                <a:solidFill>
                  <a:srgbClr val="002060"/>
                </a:solidFill>
              </a:rPr>
              <a:t> et al 2025a</a:t>
            </a:r>
          </a:p>
        </p:txBody>
      </p:sp>
      <p:sp>
        <p:nvSpPr>
          <p:cNvPr id="3" name="Slide Number Placeholder 2">
            <a:extLst>
              <a:ext uri="{FF2B5EF4-FFF2-40B4-BE49-F238E27FC236}">
                <a16:creationId xmlns:a16="http://schemas.microsoft.com/office/drawing/2014/main" id="{EEBF0B6F-6ED8-8660-D482-920811A1035E}"/>
              </a:ext>
            </a:extLst>
          </p:cNvPr>
          <p:cNvSpPr>
            <a:spLocks noGrp="1"/>
          </p:cNvSpPr>
          <p:nvPr>
            <p:ph type="sldNum" sz="quarter" idx="12"/>
          </p:nvPr>
        </p:nvSpPr>
        <p:spPr/>
        <p:txBody>
          <a:bodyPr/>
          <a:lstStyle/>
          <a:p>
            <a:fld id="{6D22F896-40B5-4ADD-8801-0D06FADFA095}" type="slidenum">
              <a:rPr lang="en-US" smtClean="0"/>
              <a:t>6</a:t>
            </a:fld>
            <a:endParaRPr lang="en-US" dirty="0"/>
          </a:p>
        </p:txBody>
      </p:sp>
      <p:pic>
        <p:nvPicPr>
          <p:cNvPr id="10" name="Picture 9" descr="A screen shot of a diagram&#10;&#10;AI-generated content may be incorrect.">
            <a:extLst>
              <a:ext uri="{FF2B5EF4-FFF2-40B4-BE49-F238E27FC236}">
                <a16:creationId xmlns:a16="http://schemas.microsoft.com/office/drawing/2014/main" id="{AEDDC643-7FDC-5B12-7395-10DF60AE644F}"/>
              </a:ext>
            </a:extLst>
          </p:cNvPr>
          <p:cNvPicPr>
            <a:picLocks noChangeAspect="1"/>
          </p:cNvPicPr>
          <p:nvPr/>
        </p:nvPicPr>
        <p:blipFill>
          <a:blip r:embed="rId5"/>
          <a:stretch>
            <a:fillRect/>
          </a:stretch>
        </p:blipFill>
        <p:spPr>
          <a:xfrm>
            <a:off x="5947665" y="2335959"/>
            <a:ext cx="4767501" cy="3448493"/>
          </a:xfrm>
          <a:prstGeom prst="rect">
            <a:avLst/>
          </a:prstGeom>
        </p:spPr>
      </p:pic>
      <p:sp>
        <p:nvSpPr>
          <p:cNvPr id="4" name="TextBox 3">
            <a:extLst>
              <a:ext uri="{FF2B5EF4-FFF2-40B4-BE49-F238E27FC236}">
                <a16:creationId xmlns:a16="http://schemas.microsoft.com/office/drawing/2014/main" id="{29C366D0-EAAE-C5A0-7EB3-53AF1174754B}"/>
              </a:ext>
            </a:extLst>
          </p:cNvPr>
          <p:cNvSpPr txBox="1"/>
          <p:nvPr/>
        </p:nvSpPr>
        <p:spPr>
          <a:xfrm>
            <a:off x="10972524" y="4829319"/>
            <a:ext cx="911082" cy="276999"/>
          </a:xfrm>
          <a:prstGeom prst="rect">
            <a:avLst/>
          </a:prstGeom>
          <a:noFill/>
        </p:spPr>
        <p:txBody>
          <a:bodyPr wrap="square" rtlCol="0">
            <a:spAutoFit/>
          </a:bodyPr>
          <a:lstStyle/>
          <a:p>
            <a:r>
              <a:rPr lang="en-US" sz="1200" dirty="0"/>
              <a:t>19-64 keV</a:t>
            </a:r>
          </a:p>
        </p:txBody>
      </p:sp>
      <p:sp>
        <p:nvSpPr>
          <p:cNvPr id="6" name="TextBox 5">
            <a:extLst>
              <a:ext uri="{FF2B5EF4-FFF2-40B4-BE49-F238E27FC236}">
                <a16:creationId xmlns:a16="http://schemas.microsoft.com/office/drawing/2014/main" id="{D354DDDE-24AB-B674-3B94-A65DAB81FBC2}"/>
              </a:ext>
            </a:extLst>
          </p:cNvPr>
          <p:cNvSpPr txBox="1"/>
          <p:nvPr/>
        </p:nvSpPr>
        <p:spPr>
          <a:xfrm>
            <a:off x="10987513" y="5394172"/>
            <a:ext cx="697627" cy="276999"/>
          </a:xfrm>
          <a:prstGeom prst="rect">
            <a:avLst/>
          </a:prstGeom>
          <a:noFill/>
        </p:spPr>
        <p:txBody>
          <a:bodyPr wrap="none" rtlCol="0">
            <a:spAutoFit/>
          </a:bodyPr>
          <a:lstStyle/>
          <a:p>
            <a:r>
              <a:rPr lang="en-US" sz="1200" dirty="0"/>
              <a:t>2.6 keV</a:t>
            </a:r>
          </a:p>
        </p:txBody>
      </p:sp>
      <p:sp>
        <p:nvSpPr>
          <p:cNvPr id="7" name="TextBox 6">
            <a:extLst>
              <a:ext uri="{FF2B5EF4-FFF2-40B4-BE49-F238E27FC236}">
                <a16:creationId xmlns:a16="http://schemas.microsoft.com/office/drawing/2014/main" id="{24C74DD0-6198-05DA-0B0E-CC5A33FEC914}"/>
              </a:ext>
            </a:extLst>
          </p:cNvPr>
          <p:cNvSpPr txBox="1"/>
          <p:nvPr/>
        </p:nvSpPr>
        <p:spPr>
          <a:xfrm>
            <a:off x="10954015" y="4459987"/>
            <a:ext cx="880369" cy="369332"/>
          </a:xfrm>
          <a:prstGeom prst="rect">
            <a:avLst/>
          </a:prstGeom>
          <a:noFill/>
        </p:spPr>
        <p:txBody>
          <a:bodyPr wrap="none" rtlCol="0">
            <a:spAutoFit/>
          </a:bodyPr>
          <a:lstStyle/>
          <a:p>
            <a:r>
              <a:rPr lang="en-US" dirty="0"/>
              <a:t>Energy</a:t>
            </a:r>
          </a:p>
        </p:txBody>
      </p:sp>
      <p:cxnSp>
        <p:nvCxnSpPr>
          <p:cNvPr id="12" name="Straight Arrow Connector 11">
            <a:extLst>
              <a:ext uri="{FF2B5EF4-FFF2-40B4-BE49-F238E27FC236}">
                <a16:creationId xmlns:a16="http://schemas.microsoft.com/office/drawing/2014/main" id="{BC893A4B-75DF-24B7-D607-D3D7F4ECF631}"/>
              </a:ext>
            </a:extLst>
          </p:cNvPr>
          <p:cNvCxnSpPr>
            <a:cxnSpLocks/>
            <a:endCxn id="4" idx="1"/>
          </p:cNvCxnSpPr>
          <p:nvPr/>
        </p:nvCxnSpPr>
        <p:spPr>
          <a:xfrm>
            <a:off x="10278316" y="4967818"/>
            <a:ext cx="694208"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3" name="Straight Arrow Connector 12">
            <a:extLst>
              <a:ext uri="{FF2B5EF4-FFF2-40B4-BE49-F238E27FC236}">
                <a16:creationId xmlns:a16="http://schemas.microsoft.com/office/drawing/2014/main" id="{4911AA05-2E77-94AC-A078-576349600C50}"/>
              </a:ext>
            </a:extLst>
          </p:cNvPr>
          <p:cNvCxnSpPr>
            <a:cxnSpLocks/>
            <a:endCxn id="6" idx="1"/>
          </p:cNvCxnSpPr>
          <p:nvPr/>
        </p:nvCxnSpPr>
        <p:spPr>
          <a:xfrm>
            <a:off x="10326542" y="5525330"/>
            <a:ext cx="660971" cy="734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356311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10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F6356-04E9-FEA6-752E-B293C022B833}"/>
              </a:ext>
            </a:extLst>
          </p:cNvPr>
          <p:cNvSpPr>
            <a:spLocks noGrp="1"/>
          </p:cNvSpPr>
          <p:nvPr>
            <p:ph type="title"/>
          </p:nvPr>
        </p:nvSpPr>
        <p:spPr/>
        <p:txBody>
          <a:bodyPr/>
          <a:lstStyle/>
          <a:p>
            <a:r>
              <a:rPr lang="en-US" dirty="0" err="1"/>
              <a:t>Cyg</a:t>
            </a:r>
            <a:r>
              <a:rPr lang="en-US" dirty="0"/>
              <a:t> X-1 Polarization </a:t>
            </a:r>
          </a:p>
        </p:txBody>
      </p:sp>
      <p:pic>
        <p:nvPicPr>
          <p:cNvPr id="5" name="Content Placeholder 4" descr="A diagram of a graph&#10;&#10;AI-generated content may be incorrect.">
            <a:extLst>
              <a:ext uri="{FF2B5EF4-FFF2-40B4-BE49-F238E27FC236}">
                <a16:creationId xmlns:a16="http://schemas.microsoft.com/office/drawing/2014/main" id="{49DFA493-4221-9019-EB77-3A91AB09FAF5}"/>
              </a:ext>
            </a:extLst>
          </p:cNvPr>
          <p:cNvPicPr>
            <a:picLocks noGrp="1" noChangeAspect="1"/>
          </p:cNvPicPr>
          <p:nvPr>
            <p:ph idx="1"/>
          </p:nvPr>
        </p:nvPicPr>
        <p:blipFill>
          <a:blip r:embed="rId3"/>
          <a:stretch>
            <a:fillRect/>
          </a:stretch>
        </p:blipFill>
        <p:spPr>
          <a:xfrm>
            <a:off x="740525" y="3077039"/>
            <a:ext cx="5666778" cy="2623508"/>
          </a:xfrm>
          <a:prstGeom prst="rect">
            <a:avLst/>
          </a:prstGeom>
        </p:spPr>
      </p:pic>
      <p:pic>
        <p:nvPicPr>
          <p:cNvPr id="6" name="Content Placeholder 4" descr="A graph of a polarization degree&#10;&#10;AI-generated content may be incorrect.">
            <a:extLst>
              <a:ext uri="{FF2B5EF4-FFF2-40B4-BE49-F238E27FC236}">
                <a16:creationId xmlns:a16="http://schemas.microsoft.com/office/drawing/2014/main" id="{6D08C0CD-83E0-BA8A-F4A1-1AE952525088}"/>
              </a:ext>
            </a:extLst>
          </p:cNvPr>
          <p:cNvPicPr>
            <a:picLocks noChangeAspect="1"/>
          </p:cNvPicPr>
          <p:nvPr/>
        </p:nvPicPr>
        <p:blipFill>
          <a:blip r:embed="rId4"/>
          <a:stretch>
            <a:fillRect/>
          </a:stretch>
        </p:blipFill>
        <p:spPr>
          <a:xfrm>
            <a:off x="7156519" y="2497931"/>
            <a:ext cx="3669660" cy="3598863"/>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ED3223B-BFD3-345E-6230-4A686BBF36E3}"/>
                  </a:ext>
                </a:extLst>
              </p:cNvPr>
              <p:cNvSpPr txBox="1"/>
              <p:nvPr/>
            </p:nvSpPr>
            <p:spPr>
              <a:xfrm>
                <a:off x="1492401" y="2451438"/>
                <a:ext cx="1692742" cy="376193"/>
              </a:xfrm>
              <a:prstGeom prst="rect">
                <a:avLst/>
              </a:prstGeom>
              <a:noFill/>
            </p:spPr>
            <p:txBody>
              <a:bodyPr wrap="square" rtlCol="0">
                <a:spAutoFit/>
              </a:bodyPr>
              <a:lstStyle/>
              <a:p>
                <a:r>
                  <a:rPr lang="en-US" dirty="0"/>
                  <a:t>PD = </a:t>
                </a:r>
                <a14:m>
                  <m:oMath xmlns:m="http://schemas.openxmlformats.org/officeDocument/2006/math">
                    <m:sSubSup>
                      <m:sSubSupPr>
                        <m:ctrlPr>
                          <a:rPr lang="en-US" i="1" dirty="0" smtClean="0">
                            <a:latin typeface="Cambria Math" panose="02040503050406030204" pitchFamily="18" charset="0"/>
                          </a:rPr>
                        </m:ctrlPr>
                      </m:sSubSupPr>
                      <m:e>
                        <m:r>
                          <a:rPr lang="en-US" i="1" dirty="0" smtClean="0">
                            <a:latin typeface="Cambria Math" panose="02040503050406030204" pitchFamily="18" charset="0"/>
                          </a:rPr>
                          <m:t>5.0</m:t>
                        </m:r>
                      </m:e>
                      <m:sub>
                        <m:r>
                          <a:rPr lang="en-US" i="1" dirty="0" smtClean="0">
                            <a:latin typeface="Cambria Math" panose="02040503050406030204" pitchFamily="18" charset="0"/>
                          </a:rPr>
                          <m:t>−3.0</m:t>
                        </m:r>
                      </m:sub>
                      <m:sup>
                        <m:r>
                          <a:rPr lang="en-US" i="1" dirty="0" smtClean="0">
                            <a:latin typeface="Cambria Math" panose="02040503050406030204" pitchFamily="18" charset="0"/>
                          </a:rPr>
                          <m:t>+2.7</m:t>
                        </m:r>
                      </m:sup>
                    </m:sSubSup>
                    <m:r>
                      <a:rPr lang="en-US" b="0" i="0" dirty="0" smtClean="0">
                        <a:latin typeface="Cambria Math" panose="02040503050406030204" pitchFamily="18" charset="0"/>
                      </a:rPr>
                      <m:t>%</m:t>
                    </m:r>
                  </m:oMath>
                </a14:m>
                <a:endParaRPr lang="en-US" baseline="-25000" dirty="0"/>
              </a:p>
            </p:txBody>
          </p:sp>
        </mc:Choice>
        <mc:Fallback xmlns="">
          <p:sp>
            <p:nvSpPr>
              <p:cNvPr id="7" name="TextBox 6">
                <a:extLst>
                  <a:ext uri="{FF2B5EF4-FFF2-40B4-BE49-F238E27FC236}">
                    <a16:creationId xmlns:a16="http://schemas.microsoft.com/office/drawing/2014/main" id="{7ED3223B-BFD3-345E-6230-4A686BBF36E3}"/>
                  </a:ext>
                </a:extLst>
              </p:cNvPr>
              <p:cNvSpPr txBox="1">
                <a:spLocks noRot="1" noChangeAspect="1" noMove="1" noResize="1" noEditPoints="1" noAdjustHandles="1" noChangeArrowheads="1" noChangeShapeType="1" noTextEdit="1"/>
              </p:cNvSpPr>
              <p:nvPr/>
            </p:nvSpPr>
            <p:spPr>
              <a:xfrm>
                <a:off x="1492401" y="2451438"/>
                <a:ext cx="1692742" cy="376193"/>
              </a:xfrm>
              <a:prstGeom prst="rect">
                <a:avLst/>
              </a:prstGeom>
              <a:blipFill>
                <a:blip r:embed="rId5"/>
                <a:stretch>
                  <a:fillRect l="-2985" b="-22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7927013-84D6-D941-63EE-C92AB21B7916}"/>
                  </a:ext>
                </a:extLst>
              </p:cNvPr>
              <p:cNvSpPr txBox="1"/>
              <p:nvPr/>
            </p:nvSpPr>
            <p:spPr>
              <a:xfrm>
                <a:off x="3573914" y="2444519"/>
                <a:ext cx="1704313" cy="369332"/>
              </a:xfrm>
              <a:prstGeom prst="rect">
                <a:avLst/>
              </a:prstGeom>
              <a:noFill/>
            </p:spPr>
            <p:txBody>
              <a:bodyPr wrap="none" rtlCol="0">
                <a:spAutoFit/>
              </a:bodyPr>
              <a:lstStyle/>
              <a:p>
                <a:r>
                  <a:rPr lang="en-US" dirty="0"/>
                  <a:t>PA = -28</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17°</m:t>
                    </m:r>
                  </m:oMath>
                </a14:m>
                <a:endParaRPr lang="en-US" dirty="0"/>
              </a:p>
            </p:txBody>
          </p:sp>
        </mc:Choice>
        <mc:Fallback xmlns="">
          <p:sp>
            <p:nvSpPr>
              <p:cNvPr id="8" name="TextBox 7">
                <a:extLst>
                  <a:ext uri="{FF2B5EF4-FFF2-40B4-BE49-F238E27FC236}">
                    <a16:creationId xmlns:a16="http://schemas.microsoft.com/office/drawing/2014/main" id="{A7927013-84D6-D941-63EE-C92AB21B7916}"/>
                  </a:ext>
                </a:extLst>
              </p:cNvPr>
              <p:cNvSpPr txBox="1">
                <a:spLocks noRot="1" noChangeAspect="1" noMove="1" noResize="1" noEditPoints="1" noAdjustHandles="1" noChangeArrowheads="1" noChangeShapeType="1" noTextEdit="1"/>
              </p:cNvSpPr>
              <p:nvPr/>
            </p:nvSpPr>
            <p:spPr>
              <a:xfrm>
                <a:off x="3573914" y="2444519"/>
                <a:ext cx="1704313" cy="369332"/>
              </a:xfrm>
              <a:prstGeom prst="rect">
                <a:avLst/>
              </a:prstGeom>
              <a:blipFill>
                <a:blip r:embed="rId6"/>
                <a:stretch>
                  <a:fillRect l="-2963" t="-6667" b="-23333"/>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115EB2C0-DBFF-4BD2-5E1D-7D8E05FBDBA5}"/>
              </a:ext>
            </a:extLst>
          </p:cNvPr>
          <p:cNvSpPr txBox="1"/>
          <p:nvPr/>
        </p:nvSpPr>
        <p:spPr>
          <a:xfrm>
            <a:off x="6863010" y="6330670"/>
            <a:ext cx="4256678" cy="369332"/>
          </a:xfrm>
          <a:prstGeom prst="rect">
            <a:avLst/>
          </a:prstGeom>
          <a:noFill/>
        </p:spPr>
        <p:txBody>
          <a:bodyPr wrap="none" rtlCol="0">
            <a:spAutoFit/>
          </a:bodyPr>
          <a:lstStyle/>
          <a:p>
            <a:r>
              <a:rPr lang="en-US" dirty="0"/>
              <a:t>Polarization is aligned with the Jet axis</a:t>
            </a:r>
          </a:p>
        </p:txBody>
      </p:sp>
      <p:sp>
        <p:nvSpPr>
          <p:cNvPr id="12" name="TextBox 11">
            <a:extLst>
              <a:ext uri="{FF2B5EF4-FFF2-40B4-BE49-F238E27FC236}">
                <a16:creationId xmlns:a16="http://schemas.microsoft.com/office/drawing/2014/main" id="{E212F080-786D-6FBC-5888-4B4F9ADADDF3}"/>
              </a:ext>
            </a:extLst>
          </p:cNvPr>
          <p:cNvSpPr txBox="1"/>
          <p:nvPr/>
        </p:nvSpPr>
        <p:spPr>
          <a:xfrm>
            <a:off x="5442206" y="1062864"/>
            <a:ext cx="2627964" cy="461665"/>
          </a:xfrm>
          <a:prstGeom prst="rect">
            <a:avLst/>
          </a:prstGeom>
          <a:noFill/>
        </p:spPr>
        <p:txBody>
          <a:bodyPr wrap="none" rtlCol="0">
            <a:spAutoFit/>
          </a:bodyPr>
          <a:lstStyle/>
          <a:p>
            <a:r>
              <a:rPr lang="en-US" sz="2400" dirty="0" err="1">
                <a:solidFill>
                  <a:srgbClr val="00B0F0"/>
                </a:solidFill>
              </a:rPr>
              <a:t>Awaki</a:t>
            </a:r>
            <a:r>
              <a:rPr lang="en-US" sz="2400" dirty="0">
                <a:solidFill>
                  <a:srgbClr val="00B0F0"/>
                </a:solidFill>
              </a:rPr>
              <a:t> et al 2025b</a:t>
            </a:r>
          </a:p>
        </p:txBody>
      </p:sp>
      <p:sp>
        <p:nvSpPr>
          <p:cNvPr id="3" name="Slide Number Placeholder 2">
            <a:extLst>
              <a:ext uri="{FF2B5EF4-FFF2-40B4-BE49-F238E27FC236}">
                <a16:creationId xmlns:a16="http://schemas.microsoft.com/office/drawing/2014/main" id="{E416AAD6-DF0F-F487-8F55-9B0FD12FE721}"/>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14861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10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436D6A53-1C7A-F715-C032-FAB8FE54AB11}"/>
                  </a:ext>
                </a:extLst>
              </p:cNvPr>
              <p:cNvSpPr>
                <a:spLocks noGrp="1"/>
              </p:cNvSpPr>
              <p:nvPr>
                <p:ph type="title"/>
              </p:nvPr>
            </p:nvSpPr>
            <p:spPr/>
            <p:txBody>
              <a:bodyPr/>
              <a:lstStyle/>
              <a:p>
                <a:r>
                  <a:rPr lang="en-US" dirty="0" err="1"/>
                  <a:t>Cyg</a:t>
                </a:r>
                <a:r>
                  <a:rPr lang="en-US" dirty="0"/>
                  <a:t> X-1 polarization from soft X-ray to </a:t>
                </a:r>
                <a14:m>
                  <m:oMath xmlns:m="http://schemas.openxmlformats.org/officeDocument/2006/math">
                    <m:r>
                      <a:rPr lang="en-US" i="1" smtClean="0">
                        <a:latin typeface="Cambria Math" panose="02040503050406030204" pitchFamily="18" charset="0"/>
                        <a:ea typeface="Cambria Math" panose="02040503050406030204" pitchFamily="18" charset="0"/>
                      </a:rPr>
                      <m:t>𝛾</m:t>
                    </m:r>
                  </m:oMath>
                </a14:m>
                <a:r>
                  <a:rPr lang="en-US" dirty="0"/>
                  <a:t>-ray</a:t>
                </a:r>
              </a:p>
            </p:txBody>
          </p:sp>
        </mc:Choice>
        <mc:Fallback xmlns="">
          <p:sp>
            <p:nvSpPr>
              <p:cNvPr id="2" name="Title 1">
                <a:extLst>
                  <a:ext uri="{FF2B5EF4-FFF2-40B4-BE49-F238E27FC236}">
                    <a16:creationId xmlns:a16="http://schemas.microsoft.com/office/drawing/2014/main" id="{436D6A53-1C7A-F715-C032-FAB8FE54AB11}"/>
                  </a:ext>
                </a:extLst>
              </p:cNvPr>
              <p:cNvSpPr>
                <a:spLocks noGrp="1" noRot="1" noChangeAspect="1" noMove="1" noResize="1" noEditPoints="1" noAdjustHandles="1" noChangeArrowheads="1" noChangeShapeType="1" noTextEdit="1"/>
              </p:cNvSpPr>
              <p:nvPr>
                <p:ph type="title"/>
              </p:nvPr>
            </p:nvSpPr>
            <p:spPr>
              <a:blipFill>
                <a:blip r:embed="rId3"/>
                <a:stretch>
                  <a:fillRect l="-19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1C600034-820E-38B8-5A8A-932C838634F5}"/>
                  </a:ext>
                </a:extLst>
              </p:cNvPr>
              <p:cNvSpPr txBox="1"/>
              <p:nvPr/>
            </p:nvSpPr>
            <p:spPr>
              <a:xfrm>
                <a:off x="5318448" y="5504607"/>
                <a:ext cx="6159713" cy="1200329"/>
              </a:xfrm>
              <a:prstGeom prst="rect">
                <a:avLst/>
              </a:prstGeom>
              <a:noFill/>
            </p:spPr>
            <p:txBody>
              <a:bodyPr wrap="square" rtlCol="0">
                <a:spAutoFit/>
              </a:bodyPr>
              <a:lstStyle/>
              <a:p>
                <a:r>
                  <a:rPr lang="en-US" dirty="0"/>
                  <a:t>Wedge shaped corona model infers high inclination (55</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to describe the polarization behavior.</a:t>
                </a:r>
              </a:p>
              <a:p>
                <a:r>
                  <a:rPr lang="en-US" dirty="0"/>
                  <a:t>In hard X-ray and </a:t>
                </a:r>
                <a14:m>
                  <m:oMath xmlns:m="http://schemas.openxmlformats.org/officeDocument/2006/math">
                    <m:r>
                      <a:rPr lang="en-US" i="1" smtClean="0">
                        <a:latin typeface="Cambria Math" panose="02040503050406030204" pitchFamily="18" charset="0"/>
                        <a:ea typeface="Cambria Math" panose="02040503050406030204" pitchFamily="18" charset="0"/>
                      </a:rPr>
                      <m:t>𝛾</m:t>
                    </m:r>
                  </m:oMath>
                </a14:m>
                <a:r>
                  <a:rPr lang="en-US" dirty="0"/>
                  <a:t>-rays synchrotron significantly different polarization from Synchrotron emission in Jet.</a:t>
                </a:r>
              </a:p>
            </p:txBody>
          </p:sp>
        </mc:Choice>
        <mc:Fallback xmlns="">
          <p:sp>
            <p:nvSpPr>
              <p:cNvPr id="29" name="TextBox 28">
                <a:extLst>
                  <a:ext uri="{FF2B5EF4-FFF2-40B4-BE49-F238E27FC236}">
                    <a16:creationId xmlns:a16="http://schemas.microsoft.com/office/drawing/2014/main" id="{1C600034-820E-38B8-5A8A-932C838634F5}"/>
                  </a:ext>
                </a:extLst>
              </p:cNvPr>
              <p:cNvSpPr txBox="1">
                <a:spLocks noRot="1" noChangeAspect="1" noMove="1" noResize="1" noEditPoints="1" noAdjustHandles="1" noChangeArrowheads="1" noChangeShapeType="1" noTextEdit="1"/>
              </p:cNvSpPr>
              <p:nvPr/>
            </p:nvSpPr>
            <p:spPr>
              <a:xfrm>
                <a:off x="5318448" y="5504607"/>
                <a:ext cx="6159713" cy="1200329"/>
              </a:xfrm>
              <a:prstGeom prst="rect">
                <a:avLst/>
              </a:prstGeom>
              <a:blipFill>
                <a:blip r:embed="rId4"/>
                <a:stretch>
                  <a:fillRect l="-823" t="-2105" b="-7368"/>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86D20760-C652-DAF0-D64A-BD9091D01F98}"/>
              </a:ext>
            </a:extLst>
          </p:cNvPr>
          <p:cNvSpPr>
            <a:spLocks noGrp="1"/>
          </p:cNvSpPr>
          <p:nvPr>
            <p:ph type="sldNum" sz="quarter" idx="12"/>
          </p:nvPr>
        </p:nvSpPr>
        <p:spPr/>
        <p:txBody>
          <a:bodyPr/>
          <a:lstStyle/>
          <a:p>
            <a:fld id="{6D22F896-40B5-4ADD-8801-0D06FADFA095}" type="slidenum">
              <a:rPr lang="en-US" smtClean="0"/>
              <a:t>8</a:t>
            </a:fld>
            <a:endParaRPr lang="en-US" dirty="0"/>
          </a:p>
        </p:txBody>
      </p:sp>
      <p:pic>
        <p:nvPicPr>
          <p:cNvPr id="19" name="Content Placeholder 18" descr="A diagram of a black hole&#10;&#10;AI-generated content may be incorrect.">
            <a:extLst>
              <a:ext uri="{FF2B5EF4-FFF2-40B4-BE49-F238E27FC236}">
                <a16:creationId xmlns:a16="http://schemas.microsoft.com/office/drawing/2014/main" id="{A8B2B224-6CB9-B34A-913B-C6A457B0C47E}"/>
              </a:ext>
            </a:extLst>
          </p:cNvPr>
          <p:cNvPicPr>
            <a:picLocks noGrp="1" noChangeAspect="1"/>
          </p:cNvPicPr>
          <p:nvPr>
            <p:ph idx="1"/>
          </p:nvPr>
        </p:nvPicPr>
        <p:blipFill>
          <a:blip r:embed="rId5"/>
          <a:stretch>
            <a:fillRect/>
          </a:stretch>
        </p:blipFill>
        <p:spPr>
          <a:xfrm>
            <a:off x="6521912" y="1996750"/>
            <a:ext cx="2902006" cy="3448265"/>
          </a:xfrm>
          <a:prstGeom prst="rect">
            <a:avLst/>
          </a:prstGeom>
        </p:spPr>
      </p:pic>
      <p:pic>
        <p:nvPicPr>
          <p:cNvPr id="21" name="Picture 20" descr="A screenshot of a graph&#10;&#10;AI-generated content may be incorrect.">
            <a:extLst>
              <a:ext uri="{FF2B5EF4-FFF2-40B4-BE49-F238E27FC236}">
                <a16:creationId xmlns:a16="http://schemas.microsoft.com/office/drawing/2014/main" id="{28C30455-8846-8E41-B3CF-78BB8363249A}"/>
              </a:ext>
            </a:extLst>
          </p:cNvPr>
          <p:cNvPicPr>
            <a:picLocks noChangeAspect="1"/>
          </p:cNvPicPr>
          <p:nvPr/>
        </p:nvPicPr>
        <p:blipFill>
          <a:blip r:embed="rId6"/>
          <a:stretch>
            <a:fillRect/>
          </a:stretch>
        </p:blipFill>
        <p:spPr>
          <a:xfrm>
            <a:off x="726957" y="1996750"/>
            <a:ext cx="3639769" cy="4853025"/>
          </a:xfrm>
          <a:prstGeom prst="rect">
            <a:avLst/>
          </a:prstGeom>
        </p:spPr>
      </p:pic>
      <p:sp>
        <p:nvSpPr>
          <p:cNvPr id="49" name="Oval 48">
            <a:extLst>
              <a:ext uri="{FF2B5EF4-FFF2-40B4-BE49-F238E27FC236}">
                <a16:creationId xmlns:a16="http://schemas.microsoft.com/office/drawing/2014/main" id="{967FA811-A8D3-DF07-9E51-4385D7251EEE}"/>
              </a:ext>
            </a:extLst>
          </p:cNvPr>
          <p:cNvSpPr/>
          <p:nvPr/>
        </p:nvSpPr>
        <p:spPr>
          <a:xfrm rot="1531739">
            <a:off x="3003603" y="2030450"/>
            <a:ext cx="914400" cy="200863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F3D516EA-3E40-04E2-99A3-9291E5F15F88}"/>
              </a:ext>
            </a:extLst>
          </p:cNvPr>
          <p:cNvSpPr/>
          <p:nvPr/>
        </p:nvSpPr>
        <p:spPr>
          <a:xfrm>
            <a:off x="2768081" y="4579521"/>
            <a:ext cx="1430315" cy="106017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26C59562-2ECD-065D-005B-5EBE17216E0F}"/>
              </a:ext>
            </a:extLst>
          </p:cNvPr>
          <p:cNvCxnSpPr>
            <a:cxnSpLocks/>
          </p:cNvCxnSpPr>
          <p:nvPr/>
        </p:nvCxnSpPr>
        <p:spPr>
          <a:xfrm flipH="1">
            <a:off x="3929348" y="2555619"/>
            <a:ext cx="2965273" cy="620204"/>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7CF9066A-3B52-2340-1297-F162931520A7}"/>
              </a:ext>
            </a:extLst>
          </p:cNvPr>
          <p:cNvCxnSpPr>
            <a:cxnSpLocks/>
          </p:cNvCxnSpPr>
          <p:nvPr/>
        </p:nvCxnSpPr>
        <p:spPr>
          <a:xfrm flipH="1">
            <a:off x="3032558" y="3897276"/>
            <a:ext cx="4792718" cy="2393812"/>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06EE78DB-F189-514A-253E-DCC0214812B2}"/>
              </a:ext>
            </a:extLst>
          </p:cNvPr>
          <p:cNvCxnSpPr>
            <a:cxnSpLocks/>
          </p:cNvCxnSpPr>
          <p:nvPr/>
        </p:nvCxnSpPr>
        <p:spPr>
          <a:xfrm flipH="1">
            <a:off x="3835811" y="2624386"/>
            <a:ext cx="3184737" cy="2072553"/>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5103D07D-7819-E876-7308-BA7916D4CC1A}"/>
              </a:ext>
            </a:extLst>
          </p:cNvPr>
          <p:cNvCxnSpPr>
            <a:cxnSpLocks/>
          </p:cNvCxnSpPr>
          <p:nvPr/>
        </p:nvCxnSpPr>
        <p:spPr>
          <a:xfrm flipH="1">
            <a:off x="2957914" y="3832848"/>
            <a:ext cx="4792718" cy="417188"/>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0687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10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E3643-2B59-7CEC-8C70-39B92F2EA9CA}"/>
              </a:ext>
            </a:extLst>
          </p:cNvPr>
          <p:cNvSpPr>
            <a:spLocks noGrp="1"/>
          </p:cNvSpPr>
          <p:nvPr>
            <p:ph type="title"/>
          </p:nvPr>
        </p:nvSpPr>
        <p:spPr/>
        <p:txBody>
          <a:bodyPr/>
          <a:lstStyle/>
          <a:p>
            <a:r>
              <a:rPr lang="en-US" dirty="0"/>
              <a:t>Summary and Conclusion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AE0B1A4-480E-6B33-83EA-5035926AF586}"/>
                  </a:ext>
                </a:extLst>
              </p:cNvPr>
              <p:cNvSpPr>
                <a:spLocks noGrp="1"/>
              </p:cNvSpPr>
              <p:nvPr>
                <p:ph idx="1"/>
              </p:nvPr>
            </p:nvSpPr>
            <p:spPr>
              <a:xfrm>
                <a:off x="680321" y="2148614"/>
                <a:ext cx="9613861" cy="4073077"/>
              </a:xfrm>
            </p:spPr>
            <p:txBody>
              <a:bodyPr>
                <a:normAutofit fontScale="85000" lnSpcReduction="20000"/>
              </a:bodyPr>
              <a:lstStyle/>
              <a:p>
                <a:pPr>
                  <a:buFont typeface="Wingdings" pitchFamily="2" charset="2"/>
                  <a:buChar char="v"/>
                </a:pPr>
                <a:r>
                  <a:rPr lang="en-US" dirty="0"/>
                  <a:t> XL-Calibur provide most sensitive hard X-ray polarization measurements to date.</a:t>
                </a:r>
              </a:p>
              <a:p>
                <a:pPr>
                  <a:buFont typeface="Wingdings" pitchFamily="2" charset="2"/>
                  <a:buChar char="v"/>
                </a:pPr>
                <a:r>
                  <a:rPr lang="en-US" dirty="0"/>
                  <a:t> Recent XL-Calibur flight observed two most bright sources in X-ray astronomy.</a:t>
                </a:r>
              </a:p>
              <a:p>
                <a:pPr>
                  <a:buFont typeface="Wingdings" pitchFamily="2" charset="2"/>
                  <a:buChar char="v"/>
                </a:pPr>
                <a:r>
                  <a:rPr lang="en-US" dirty="0"/>
                  <a:t> Crab </a:t>
                </a:r>
              </a:p>
              <a:p>
                <a:pPr marL="914400" lvl="1" indent="-457200">
                  <a:buFont typeface="+mj-lt"/>
                  <a:buAutoNum type="arabicPeriod"/>
                </a:pPr>
                <a:r>
                  <a:rPr lang="en-US" dirty="0"/>
                  <a:t>The nebular region of Crab is highly polarized (                        ) whereas the pulsar peaks are weakly polarized.</a:t>
                </a:r>
              </a:p>
              <a:p>
                <a:pPr marL="914400" lvl="1" indent="-457200">
                  <a:buFont typeface="+mj-lt"/>
                  <a:buAutoNum type="arabicPeriod"/>
                </a:pPr>
                <a:r>
                  <a:rPr lang="en-US" dirty="0"/>
                  <a:t>Investigation of pulse phase dependence of polarization for Crab requires an order of magnitude improvement in MDP. </a:t>
                </a:r>
              </a:p>
              <a:p>
                <a:pPr>
                  <a:buFont typeface="Wingdings" pitchFamily="2" charset="2"/>
                  <a:buChar char="v"/>
                </a:pPr>
                <a:r>
                  <a:rPr lang="en-US" dirty="0"/>
                  <a:t> </a:t>
                </a:r>
                <a:r>
                  <a:rPr lang="en-US" dirty="0" err="1"/>
                  <a:t>Cyg</a:t>
                </a:r>
                <a:r>
                  <a:rPr lang="en-US" dirty="0"/>
                  <a:t> X-1</a:t>
                </a:r>
              </a:p>
              <a:p>
                <a:pPr marL="914400" lvl="1" indent="-457200">
                  <a:buFont typeface="+mj-lt"/>
                  <a:buAutoNum type="arabicPeriod"/>
                </a:pPr>
                <a:r>
                  <a:rPr lang="en-US" dirty="0" err="1"/>
                  <a:t>Cyg</a:t>
                </a:r>
                <a:r>
                  <a:rPr lang="en-US" dirty="0"/>
                  <a:t> X-1 shows </a:t>
                </a:r>
                <a14:m>
                  <m:oMath xmlns:m="http://schemas.openxmlformats.org/officeDocument/2006/math">
                    <m:sSubSup>
                      <m:sSubSupPr>
                        <m:ctrlPr>
                          <a:rPr lang="en-US" i="1" dirty="0">
                            <a:latin typeface="Cambria Math" panose="02040503050406030204" pitchFamily="18" charset="0"/>
                          </a:rPr>
                        </m:ctrlPr>
                      </m:sSubSupPr>
                      <m:e>
                        <m:r>
                          <a:rPr lang="en-US" i="1" dirty="0">
                            <a:latin typeface="Cambria Math" panose="02040503050406030204" pitchFamily="18" charset="0"/>
                          </a:rPr>
                          <m:t>5.0</m:t>
                        </m:r>
                      </m:e>
                      <m:sub>
                        <m:r>
                          <a:rPr lang="en-US" i="1" dirty="0">
                            <a:latin typeface="Cambria Math" panose="02040503050406030204" pitchFamily="18" charset="0"/>
                          </a:rPr>
                          <m:t>−3.0</m:t>
                        </m:r>
                      </m:sub>
                      <m:sup>
                        <m:r>
                          <a:rPr lang="en-US" i="1" dirty="0">
                            <a:latin typeface="Cambria Math" panose="02040503050406030204" pitchFamily="18" charset="0"/>
                          </a:rPr>
                          <m:t>+2.7</m:t>
                        </m:r>
                      </m:sup>
                    </m:sSubSup>
                    <m:r>
                      <a:rPr lang="en-US" dirty="0">
                        <a:latin typeface="Cambria Math" panose="02040503050406030204" pitchFamily="18" charset="0"/>
                      </a:rPr>
                      <m:t>%</m:t>
                    </m:r>
                  </m:oMath>
                </a14:m>
                <a:r>
                  <a:rPr lang="en-US" dirty="0"/>
                  <a:t> polarization during hard spectral state aligned with the radio jet.</a:t>
                </a:r>
              </a:p>
              <a:p>
                <a:pPr marL="914400" lvl="1" indent="-457200">
                  <a:buFont typeface="+mj-lt"/>
                  <a:buAutoNum type="arabicPeriod"/>
                </a:pPr>
                <a:r>
                  <a:rPr lang="en-US" dirty="0"/>
                  <a:t>Polarization properties requires the high energy emission region to have much higher inclination</a:t>
                </a:r>
              </a:p>
              <a:p>
                <a:r>
                  <a:rPr lang="en-US" dirty="0"/>
                  <a:t>Next XL-Calibur flight (Dec 2027-Jan 2028) from south pole will help increase the number of sources and longer exposure for each targets</a:t>
                </a:r>
              </a:p>
            </p:txBody>
          </p:sp>
        </mc:Choice>
        <mc:Fallback xmlns="">
          <p:sp>
            <p:nvSpPr>
              <p:cNvPr id="3" name="Content Placeholder 2">
                <a:extLst>
                  <a:ext uri="{FF2B5EF4-FFF2-40B4-BE49-F238E27FC236}">
                    <a16:creationId xmlns:a16="http://schemas.microsoft.com/office/drawing/2014/main" id="{9AE0B1A4-480E-6B33-83EA-5035926AF586}"/>
                  </a:ext>
                </a:extLst>
              </p:cNvPr>
              <p:cNvSpPr>
                <a:spLocks noGrp="1" noRot="1" noChangeAspect="1" noMove="1" noResize="1" noEditPoints="1" noAdjustHandles="1" noChangeArrowheads="1" noChangeShapeType="1" noTextEdit="1"/>
              </p:cNvSpPr>
              <p:nvPr>
                <p:ph idx="1"/>
              </p:nvPr>
            </p:nvSpPr>
            <p:spPr>
              <a:xfrm>
                <a:off x="680321" y="2148614"/>
                <a:ext cx="9613861" cy="4073077"/>
              </a:xfrm>
              <a:blipFill>
                <a:blip r:embed="rId3"/>
                <a:stretch>
                  <a:fillRect l="-528" t="-247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7B395B3-E4D3-EBFE-A2F1-ED706DBA73A6}"/>
              </a:ext>
            </a:extLst>
          </p:cNvPr>
          <p:cNvSpPr>
            <a:spLocks noGrp="1"/>
          </p:cNvSpPr>
          <p:nvPr>
            <p:ph type="sldNum" sz="quarter" idx="12"/>
          </p:nvPr>
        </p:nvSpPr>
        <p:spPr/>
        <p:txBody>
          <a:bodyPr/>
          <a:lstStyle/>
          <a:p>
            <a:fld id="{6D22F896-40B5-4ADD-8801-0D06FADFA095}" type="slidenum">
              <a:rPr lang="en-US" smtClean="0"/>
              <a:t>9</a:t>
            </a:fld>
            <a:endParaRPr lang="en-US"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5C7E571-2DAF-2AC0-F481-4F334075B198}"/>
                  </a:ext>
                </a:extLst>
              </p:cNvPr>
              <p:cNvSpPr txBox="1"/>
              <p:nvPr/>
            </p:nvSpPr>
            <p:spPr>
              <a:xfrm>
                <a:off x="6208236" y="3269151"/>
                <a:ext cx="1861110" cy="338554"/>
              </a:xfrm>
              <a:prstGeom prst="rect">
                <a:avLst/>
              </a:prstGeom>
              <a:noFill/>
            </p:spPr>
            <p:txBody>
              <a:bodyPr wrap="square" rtlCol="0">
                <a:spAutoFit/>
              </a:bodyPr>
              <a:lstStyle/>
              <a:p>
                <a:r>
                  <a:rPr lang="en-US" sz="1600" dirty="0"/>
                  <a:t>PD = 25.1</a:t>
                </a:r>
                <a14:m>
                  <m:oMath xmlns:m="http://schemas.openxmlformats.org/officeDocument/2006/math">
                    <m:r>
                      <a:rPr lang="en-US" sz="1600" i="1" smtClean="0">
                        <a:latin typeface="Cambria Math" panose="02040503050406030204" pitchFamily="18" charset="0"/>
                        <a:ea typeface="Cambria Math" panose="02040503050406030204" pitchFamily="18" charset="0"/>
                      </a:rPr>
                      <m:t>±</m:t>
                    </m:r>
                    <m:r>
                      <a:rPr lang="en-US" sz="1600" b="0" i="0" smtClean="0">
                        <a:latin typeface="Cambria Math" panose="02040503050406030204" pitchFamily="18" charset="0"/>
                        <a:ea typeface="Cambria Math" panose="02040503050406030204" pitchFamily="18" charset="0"/>
                      </a:rPr>
                      <m:t>2.9</m:t>
                    </m:r>
                  </m:oMath>
                </a14:m>
                <a:r>
                  <a:rPr lang="en-US" sz="1600" dirty="0"/>
                  <a:t> %</a:t>
                </a:r>
              </a:p>
            </p:txBody>
          </p:sp>
        </mc:Choice>
        <mc:Fallback xmlns="">
          <p:sp>
            <p:nvSpPr>
              <p:cNvPr id="6" name="TextBox 5">
                <a:extLst>
                  <a:ext uri="{FF2B5EF4-FFF2-40B4-BE49-F238E27FC236}">
                    <a16:creationId xmlns:a16="http://schemas.microsoft.com/office/drawing/2014/main" id="{85C7E571-2DAF-2AC0-F481-4F334075B198}"/>
                  </a:ext>
                </a:extLst>
              </p:cNvPr>
              <p:cNvSpPr txBox="1">
                <a:spLocks noRot="1" noChangeAspect="1" noMove="1" noResize="1" noEditPoints="1" noAdjustHandles="1" noChangeArrowheads="1" noChangeShapeType="1" noTextEdit="1"/>
              </p:cNvSpPr>
              <p:nvPr/>
            </p:nvSpPr>
            <p:spPr>
              <a:xfrm>
                <a:off x="6208236" y="3269151"/>
                <a:ext cx="1861110" cy="338554"/>
              </a:xfrm>
              <a:prstGeom prst="rect">
                <a:avLst/>
              </a:prstGeom>
              <a:blipFill>
                <a:blip r:embed="rId4"/>
                <a:stretch>
                  <a:fillRect l="-1351" t="-7143" b="-21429"/>
                </a:stretch>
              </a:blipFill>
            </p:spPr>
            <p:txBody>
              <a:bodyPr/>
              <a:lstStyle/>
              <a:p>
                <a:r>
                  <a:rPr lang="en-US">
                    <a:noFill/>
                  </a:rPr>
                  <a:t> </a:t>
                </a:r>
              </a:p>
            </p:txBody>
          </p:sp>
        </mc:Fallback>
      </mc:AlternateContent>
    </p:spTree>
    <p:extLst>
      <p:ext uri="{BB962C8B-B14F-4D97-AF65-F5344CB8AC3E}">
        <p14:creationId xmlns:p14="http://schemas.microsoft.com/office/powerpoint/2010/main" val="3784829000"/>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Gallery</Template>
  <TotalTime>3210</TotalTime>
  <Words>915</Words>
  <Application>Microsoft Macintosh PowerPoint</Application>
  <PresentationFormat>Widescreen</PresentationFormat>
  <Paragraphs>143</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Aptos</vt:lpstr>
      <vt:lpstr>Arial</vt:lpstr>
      <vt:lpstr>Calibri</vt:lpstr>
      <vt:lpstr>Cambria Math</vt:lpstr>
      <vt:lpstr>Trebuchet MS</vt:lpstr>
      <vt:lpstr>Wingdings</vt:lpstr>
      <vt:lpstr>Berlin</vt:lpstr>
      <vt:lpstr>Hard X-ray polarization results from the 2024 XL-Calibur flight: Crab and Cyg X-1</vt:lpstr>
      <vt:lpstr>Hard X-ray Polarization measurements</vt:lpstr>
      <vt:lpstr>XL-Calibur Mission</vt:lpstr>
      <vt:lpstr>XL-Calibur Observations</vt:lpstr>
      <vt:lpstr>Crab Polarization results</vt:lpstr>
      <vt:lpstr>Crab polarization from soft X-ray to γ-ray</vt:lpstr>
      <vt:lpstr>Cyg X-1 Polarization </vt:lpstr>
      <vt:lpstr>Cyg X-1 polarization from soft X-ray to γ-ray</vt:lpstr>
      <vt:lpstr>Summary and Conclusion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Varun</dc:creator>
  <cp:lastModifiedBy>- Varun</cp:lastModifiedBy>
  <cp:revision>7</cp:revision>
  <dcterms:created xsi:type="dcterms:W3CDTF">2026-05-20T11:35:23Z</dcterms:created>
  <dcterms:modified xsi:type="dcterms:W3CDTF">2026-05-25T19:03:05Z</dcterms:modified>
</cp:coreProperties>
</file>