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6" r:id="rId3"/>
    <p:sldId id="264" r:id="rId4"/>
    <p:sldId id="265" r:id="rId5"/>
    <p:sldId id="271" r:id="rId6"/>
    <p:sldId id="267" r:id="rId7"/>
    <p:sldId id="274" r:id="rId8"/>
    <p:sldId id="268" r:id="rId9"/>
    <p:sldId id="269" r:id="rId10"/>
    <p:sldId id="272" r:id="rId11"/>
    <p:sldId id="263" r:id="rId12"/>
    <p:sldId id="262" r:id="rId13"/>
    <p:sldId id="275" r:id="rId14"/>
    <p:sldId id="276" r:id="rId15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81"/>
    <p:restoredTop sz="94413"/>
  </p:normalViewPr>
  <p:slideViewPr>
    <p:cSldViewPr snapToGrid="0" snapToObjects="1">
      <p:cViewPr varScale="1">
        <p:scale>
          <a:sx n="117" d="100"/>
          <a:sy n="117" d="100"/>
        </p:scale>
        <p:origin x="7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08966-C944-E247-B4C4-BAD902ABC3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80A0C-E8A3-1248-81A1-E4CA789809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0A20EB-F6AE-B74D-BDE9-D5B081695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0604-3EE9-4E47-BF6D-9E6D7D5070CD}" type="datetimeFigureOut">
              <a:rPr lang="da-DK" smtClean="0"/>
              <a:t>21.05.2026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CD9D15-3399-C846-9F73-580C0FB70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4ED4E2-C3F2-FD44-8111-ACBDC08D8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BFA5D-D649-8143-BE80-3411C8A7956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45027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E663B-C032-144A-AC6F-BD5810931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8896EF-8FA8-194E-A747-7BAA0E255B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45482D-0C24-DF43-9760-632FBD029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0604-3EE9-4E47-BF6D-9E6D7D5070CD}" type="datetimeFigureOut">
              <a:rPr lang="da-DK" smtClean="0"/>
              <a:t>21.05.2026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926BAD-07C1-E440-8F16-6438E8438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9F3AB-C948-1946-9C30-934BBFF6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BFA5D-D649-8143-BE80-3411C8A7956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965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30AC9D-509C-FD4C-B580-B477ADA77A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2C4CE8-3668-D24D-972F-DD44E34605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548F4D-6EFF-A240-9D76-B2162447C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0604-3EE9-4E47-BF6D-9E6D7D5070CD}" type="datetimeFigureOut">
              <a:rPr lang="da-DK" smtClean="0"/>
              <a:t>21.05.2026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A8653-F8BA-2F40-A49D-E5EF64BEE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29F9D5-29CA-7F48-9B7E-EA23C0865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BFA5D-D649-8143-BE80-3411C8A7956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83862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17951-1125-2441-803C-69403E39A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6CB4C-A89B-E540-98DD-133956FF5D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A5262-A78A-7C43-830A-AB0E084E6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0604-3EE9-4E47-BF6D-9E6D7D5070CD}" type="datetimeFigureOut">
              <a:rPr lang="da-DK" smtClean="0"/>
              <a:t>21.05.2026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1D763D-324C-F340-825D-BDCD7627A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57491-01B8-4E4C-9E2E-B0672C4CF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BFA5D-D649-8143-BE80-3411C8A7956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8659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CA9FB-1C48-5E49-AA1B-BAAB73128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534EC9-3ADA-2B42-AB75-DE923BDA4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C861B7-D470-E444-B573-7087EEFE7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0604-3EE9-4E47-BF6D-9E6D7D5070CD}" type="datetimeFigureOut">
              <a:rPr lang="da-DK" smtClean="0"/>
              <a:t>21.05.2026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D716B-17AF-E244-8841-1FBBA725A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97DF71-2A46-0145-A4B0-4ADDBA043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BFA5D-D649-8143-BE80-3411C8A7956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9266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7911D-86B2-F74D-99BE-30A8D2FB5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6F422C-28CC-8948-9ACD-8170B3B3BC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E79BB7-4ADE-B34E-AC44-837068A91C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C91EA1-F301-1548-8D14-68AF66391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0604-3EE9-4E47-BF6D-9E6D7D5070CD}" type="datetimeFigureOut">
              <a:rPr lang="da-DK" smtClean="0"/>
              <a:t>21.05.2026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CFBD14-FA74-5A4F-88C8-896997DDC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D07705-1FD0-2B4F-88B3-7629F10E9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BFA5D-D649-8143-BE80-3411C8A7956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91170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0FCDC-A5DD-A048-9DC4-718B5290C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0B85D-CD23-004E-9A57-55ACF2FC6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A10E69-9926-BB4C-8C2B-2F022B9D7B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7CBBC6-649B-ED4C-9C6F-2BD82FC3ED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22A01E-7743-404D-82A8-4C52CC80D5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5F536C-F679-AA4E-8D2A-17D5F8EAA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0604-3EE9-4E47-BF6D-9E6D7D5070CD}" type="datetimeFigureOut">
              <a:rPr lang="da-DK" smtClean="0"/>
              <a:t>21.05.2026</a:t>
            </a:fld>
            <a:endParaRPr lang="da-D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CE3437-AA08-E54D-8CD6-AB7BA9938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07B2F6-E282-674B-AF0D-549CAE584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BFA5D-D649-8143-BE80-3411C8A7956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56652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DD056-4284-4C42-9926-3D9AE9014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AD3758-7E4D-7244-AB68-93B3E7CBC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0604-3EE9-4E47-BF6D-9E6D7D5070CD}" type="datetimeFigureOut">
              <a:rPr lang="da-DK" smtClean="0"/>
              <a:t>21.05.2026</a:t>
            </a:fld>
            <a:endParaRPr lang="da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E426F-5177-1F41-B250-EFDA5D53A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DA6B32-BB75-AE42-8506-A99DCBF31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BFA5D-D649-8143-BE80-3411C8A7956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62823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4D72F0-DD5C-B646-A390-35052444B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0604-3EE9-4E47-BF6D-9E6D7D5070CD}" type="datetimeFigureOut">
              <a:rPr lang="da-DK" smtClean="0"/>
              <a:t>21.05.2026</a:t>
            </a:fld>
            <a:endParaRPr lang="da-D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8BA834-8612-134A-946B-FF7E6EA63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01A8DF-FCAD-754D-85D3-2531EF233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BFA5D-D649-8143-BE80-3411C8A7956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73945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94FD4-E2F6-644C-8098-AD584998D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58F671-7D0D-E744-AD6F-21C3BC93CD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251241-A2A4-0A4C-A85A-21D7338216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C295ED-57AB-A540-8C5D-223D1092A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0604-3EE9-4E47-BF6D-9E6D7D5070CD}" type="datetimeFigureOut">
              <a:rPr lang="da-DK" smtClean="0"/>
              <a:t>21.05.2026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26F5B4-9754-0641-9217-EE3577E6B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1F6581-9694-014D-9FC4-8A849A038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BFA5D-D649-8143-BE80-3411C8A7956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13760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256D0-AAFE-5E41-AC30-873CBC9BC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BACE0E-8D4D-9943-B802-D893F9B464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1F1B9E-346B-5948-9114-5F8B7377C3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7FE2F0-0E39-F644-BF8B-58D184653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B0604-3EE9-4E47-BF6D-9E6D7D5070CD}" type="datetimeFigureOut">
              <a:rPr lang="da-DK" smtClean="0"/>
              <a:t>21.05.2026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B18C11-2399-4E41-8B02-68E749B0C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39BD77-A8BC-EA49-8FC9-13691F3F2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BFA5D-D649-8143-BE80-3411C8A7956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97243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A2F623-EDCF-ED41-918E-7131D6572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6361E9-53E8-C041-BAB9-13018233CB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4F0DA-34AF-154C-9BFB-6C375924EC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B0604-3EE9-4E47-BF6D-9E6D7D5070CD}" type="datetimeFigureOut">
              <a:rPr lang="da-DK" smtClean="0"/>
              <a:t>21.05.2026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653B5-BCF1-5145-97E7-A2797BE59A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8B1FC-D4D9-1A4C-BD7F-4D2C635F05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BFA5D-D649-8143-BE80-3411C8A7956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51715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435D2-8483-FA48-AAFC-940288550E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a-DK" sz="6600" dirty="0"/>
              <a:t>BLAST</a:t>
            </a:r>
            <a:br>
              <a:rPr lang="da-DK" dirty="0"/>
            </a:br>
            <a:r>
              <a:rPr lang="da-DK" sz="4000" dirty="0" err="1"/>
              <a:t>Binocular</a:t>
            </a:r>
            <a:r>
              <a:rPr lang="da-DK" sz="4000" dirty="0"/>
              <a:t> Large </a:t>
            </a:r>
            <a:r>
              <a:rPr lang="da-DK" sz="4000" dirty="0" err="1"/>
              <a:t>Area</a:t>
            </a:r>
            <a:r>
              <a:rPr lang="da-DK" sz="4000" dirty="0"/>
              <a:t> </a:t>
            </a:r>
            <a:r>
              <a:rPr lang="da-DK" sz="4000" dirty="0" err="1"/>
              <a:t>Survey</a:t>
            </a:r>
            <a:r>
              <a:rPr lang="da-DK" sz="4000" dirty="0"/>
              <a:t> </a:t>
            </a:r>
            <a:r>
              <a:rPr lang="da-DK" sz="4000" dirty="0" err="1"/>
              <a:t>Telescope</a:t>
            </a:r>
            <a:br>
              <a:rPr lang="da-DK" sz="4000" dirty="0"/>
            </a:br>
            <a:r>
              <a:rPr lang="da-DK" sz="3200" i="1" dirty="0" err="1">
                <a:solidFill>
                  <a:srgbClr val="00B0F0"/>
                </a:solidFill>
              </a:rPr>
              <a:t>Catching</a:t>
            </a:r>
            <a:r>
              <a:rPr lang="da-DK" sz="3200" i="1" dirty="0">
                <a:solidFill>
                  <a:srgbClr val="00B0F0"/>
                </a:solidFill>
              </a:rPr>
              <a:t> the low </a:t>
            </a:r>
            <a:r>
              <a:rPr lang="da-DK" sz="3200" i="1" dirty="0" err="1">
                <a:solidFill>
                  <a:srgbClr val="00B0F0"/>
                </a:solidFill>
              </a:rPr>
              <a:t>hanging</a:t>
            </a:r>
            <a:r>
              <a:rPr lang="da-DK" sz="3200" i="1" dirty="0">
                <a:solidFill>
                  <a:srgbClr val="00B0F0"/>
                </a:solidFill>
              </a:rPr>
              <a:t> </a:t>
            </a:r>
            <a:r>
              <a:rPr lang="da-DK" sz="3200" i="1" dirty="0" err="1">
                <a:solidFill>
                  <a:srgbClr val="00B0F0"/>
                </a:solidFill>
              </a:rPr>
              <a:t>fruits</a:t>
            </a:r>
            <a:endParaRPr lang="da-DK" sz="4000" i="1" dirty="0">
              <a:solidFill>
                <a:srgbClr val="00B0F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901AEE-03B0-7240-81B5-23CC8842D0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Nordic-</a:t>
            </a:r>
            <a:r>
              <a:rPr lang="da-DK" dirty="0" err="1"/>
              <a:t>Baltic</a:t>
            </a:r>
            <a:r>
              <a:rPr lang="da-DK" dirty="0"/>
              <a:t> </a:t>
            </a:r>
            <a:r>
              <a:rPr lang="da-DK" dirty="0" err="1"/>
              <a:t>Astronomy</a:t>
            </a:r>
            <a:r>
              <a:rPr lang="da-DK" dirty="0"/>
              <a:t> Days – May 26, 2026</a:t>
            </a:r>
          </a:p>
          <a:p>
            <a:r>
              <a:rPr lang="da-DK" dirty="0"/>
              <a:t>M. I. Andersen, DAWN/NBI </a:t>
            </a:r>
          </a:p>
          <a:p>
            <a:r>
              <a:rPr lang="da-DK" dirty="0"/>
              <a:t>Johan Fynbo, DAWN/NBI &amp; Kasper E. Heinz, DAWN/DTU-Space</a:t>
            </a:r>
          </a:p>
        </p:txBody>
      </p:sp>
    </p:spTree>
    <p:extLst>
      <p:ext uri="{BB962C8B-B14F-4D97-AF65-F5344CB8AC3E}">
        <p14:creationId xmlns:p14="http://schemas.microsoft.com/office/powerpoint/2010/main" val="24830199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600proI-1">
            <a:extLst>
              <a:ext uri="{FF2B5EF4-FFF2-40B4-BE49-F238E27FC236}">
                <a16:creationId xmlns:a16="http://schemas.microsoft.com/office/drawing/2014/main" id="{48C74DC6-8901-773C-9EB7-19909E04B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0772" y="681037"/>
            <a:ext cx="3648529" cy="3648529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0B01DAF-24CF-5CE7-3B97-16AF75FEE1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63" y="3939244"/>
            <a:ext cx="4905903" cy="29187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0CA2A17-E85A-0767-6759-36821B37C4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3133" y="975740"/>
            <a:ext cx="4208867" cy="31618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BF9BE1-6B44-ABC3-428C-FF7C7661E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BLAST hardware in a nutshell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4D6FE4-0B37-7817-0868-75086AF71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136572" cy="4351338"/>
          </a:xfrm>
        </p:spPr>
        <p:txBody>
          <a:bodyPr>
            <a:normAutofit/>
          </a:bodyPr>
          <a:lstStyle/>
          <a:p>
            <a:r>
              <a:rPr lang="en-DK" sz="2000" dirty="0"/>
              <a:t>F/1.25 lens, 62.4 mm aperture.</a:t>
            </a:r>
          </a:p>
          <a:p>
            <a:r>
              <a:rPr lang="en-DK" sz="2000" dirty="0"/>
              <a:t>3.76 μm 61 Mpixel detector.</a:t>
            </a:r>
          </a:p>
          <a:p>
            <a:r>
              <a:rPr lang="en-DK" sz="2000" dirty="0">
                <a:solidFill>
                  <a:srgbClr val="FF0000"/>
                </a:solidFill>
              </a:rPr>
              <a:t>’Born’ with SDSS-r’ filter.</a:t>
            </a:r>
          </a:p>
          <a:p>
            <a:r>
              <a:rPr lang="en-DK" sz="2000" dirty="0"/>
              <a:t>10”/pixel.</a:t>
            </a:r>
          </a:p>
          <a:p>
            <a:r>
              <a:rPr lang="en-DK" sz="2000" dirty="0"/>
              <a:t>Field of View, 17.6</a:t>
            </a:r>
            <a:r>
              <a:rPr lang="en-DK" sz="2000" baseline="30000" dirty="0"/>
              <a:t>o</a:t>
            </a:r>
            <a:r>
              <a:rPr lang="en-DK" sz="2000" dirty="0"/>
              <a:t> x 26.4</a:t>
            </a:r>
            <a:r>
              <a:rPr lang="en-DK" sz="2000" baseline="30000" dirty="0"/>
              <a:t>o</a:t>
            </a:r>
          </a:p>
          <a:p>
            <a:pPr marL="0" indent="0">
              <a:buNone/>
            </a:pPr>
            <a:r>
              <a:rPr lang="en-DK" sz="2400" baseline="30000" dirty="0">
                <a:solidFill>
                  <a:srgbClr val="FF0000"/>
                </a:solidFill>
              </a:rPr>
              <a:t>        </a:t>
            </a:r>
            <a:r>
              <a:rPr lang="en-DK" sz="1600" dirty="0">
                <a:solidFill>
                  <a:srgbClr val="FF0000"/>
                </a:solidFill>
              </a:rPr>
              <a:t>1.1% of sky, 100 cameras cover all-sky.</a:t>
            </a:r>
          </a:p>
          <a:p>
            <a:r>
              <a:rPr lang="en-DK" sz="2000" dirty="0"/>
              <a:t>Readout in 0.3 sec, 1.6 e- noise.</a:t>
            </a:r>
          </a:p>
          <a:p>
            <a:r>
              <a:rPr lang="en-DK" sz="2000" dirty="0"/>
              <a:t>Point Spread Function ≈ 25” FWHM.</a:t>
            </a:r>
          </a:p>
          <a:p>
            <a:endParaRPr lang="en-DK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847618-8ECA-7785-2537-0BD40C6BF1F7}"/>
              </a:ext>
            </a:extLst>
          </p:cNvPr>
          <p:cNvSpPr txBox="1"/>
          <p:nvPr/>
        </p:nvSpPr>
        <p:spPr>
          <a:xfrm>
            <a:off x="4879638" y="1298337"/>
            <a:ext cx="2324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>
                <a:solidFill>
                  <a:srgbClr val="0070C0"/>
                </a:solidFill>
              </a:rPr>
              <a:t>QHY600 CMOS camera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8769F0-6100-1EC5-95B1-04AFFC2E5C82}"/>
              </a:ext>
            </a:extLst>
          </p:cNvPr>
          <p:cNvSpPr txBox="1"/>
          <p:nvPr/>
        </p:nvSpPr>
        <p:spPr>
          <a:xfrm>
            <a:off x="5239831" y="3816628"/>
            <a:ext cx="2478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>
                <a:solidFill>
                  <a:srgbClr val="0070C0"/>
                </a:solidFill>
              </a:rPr>
              <a:t>Optics layout w. 7 lenses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EAE343-63BC-1B7E-03AA-05F2A264B54C}"/>
              </a:ext>
            </a:extLst>
          </p:cNvPr>
          <p:cNvSpPr txBox="1"/>
          <p:nvPr/>
        </p:nvSpPr>
        <p:spPr>
          <a:xfrm>
            <a:off x="8234356" y="606408"/>
            <a:ext cx="3119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dirty="0">
                <a:solidFill>
                  <a:srgbClr val="0070C0"/>
                </a:solidFill>
              </a:rPr>
              <a:t>Spot diagram, RMS size ≈ 3 μm </a:t>
            </a:r>
          </a:p>
        </p:txBody>
      </p:sp>
    </p:spTree>
    <p:extLst>
      <p:ext uri="{BB962C8B-B14F-4D97-AF65-F5344CB8AC3E}">
        <p14:creationId xmlns:p14="http://schemas.microsoft.com/office/powerpoint/2010/main" val="883568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0B778-1D28-E64C-A98A-2E6F2236E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704" y="321203"/>
            <a:ext cx="10515600" cy="1325563"/>
          </a:xfrm>
        </p:spPr>
        <p:txBody>
          <a:bodyPr/>
          <a:lstStyle/>
          <a:p>
            <a:r>
              <a:rPr lang="da-DK" dirty="0"/>
              <a:t>BLAST </a:t>
            </a:r>
            <a:r>
              <a:rPr lang="da-DK" dirty="0" err="1"/>
              <a:t>sensitivity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608548-82F8-1646-AB1C-C63FFE8868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798629" cy="1407432"/>
          </a:xfrm>
        </p:spPr>
        <p:txBody>
          <a:bodyPr>
            <a:normAutofit fontScale="85000" lnSpcReduction="20000"/>
          </a:bodyPr>
          <a:lstStyle/>
          <a:p>
            <a:r>
              <a:rPr lang="da-DK" dirty="0" err="1"/>
              <a:t>Two</a:t>
            </a:r>
            <a:r>
              <a:rPr lang="da-DK" dirty="0"/>
              <a:t> cameras: </a:t>
            </a:r>
          </a:p>
          <a:p>
            <a:pPr lvl="1"/>
            <a:r>
              <a:rPr lang="da-DK" dirty="0"/>
              <a:t>S/N=4.25 per single camera gives 6-sigma </a:t>
            </a:r>
            <a:r>
              <a:rPr lang="da-DK" dirty="0" err="1"/>
              <a:t>detection</a:t>
            </a:r>
            <a:r>
              <a:rPr lang="da-DK" dirty="0"/>
              <a:t>.</a:t>
            </a:r>
          </a:p>
          <a:p>
            <a:pPr lvl="3"/>
            <a:r>
              <a:rPr lang="da-DK" dirty="0">
                <a:solidFill>
                  <a:srgbClr val="FF0000"/>
                </a:solidFill>
              </a:rPr>
              <a:t>This </a:t>
            </a:r>
            <a:r>
              <a:rPr lang="da-DK" dirty="0" err="1">
                <a:solidFill>
                  <a:srgbClr val="FF0000"/>
                </a:solidFill>
              </a:rPr>
              <a:t>threshold</a:t>
            </a:r>
            <a:r>
              <a:rPr lang="da-DK" dirty="0">
                <a:solidFill>
                  <a:srgbClr val="FF0000"/>
                </a:solidFill>
              </a:rPr>
              <a:t> </a:t>
            </a:r>
            <a:r>
              <a:rPr lang="da-DK" dirty="0" err="1">
                <a:solidFill>
                  <a:srgbClr val="FF0000"/>
                </a:solidFill>
              </a:rPr>
              <a:t>will</a:t>
            </a:r>
            <a:r>
              <a:rPr lang="da-DK" dirty="0">
                <a:solidFill>
                  <a:srgbClr val="FF0000"/>
                </a:solidFill>
              </a:rPr>
              <a:t> </a:t>
            </a:r>
            <a:r>
              <a:rPr lang="da-DK" dirty="0" err="1">
                <a:solidFill>
                  <a:srgbClr val="FF0000"/>
                </a:solidFill>
              </a:rPr>
              <a:t>result</a:t>
            </a:r>
            <a:r>
              <a:rPr lang="da-DK" dirty="0">
                <a:solidFill>
                  <a:srgbClr val="FF0000"/>
                </a:solidFill>
              </a:rPr>
              <a:t> in </a:t>
            </a:r>
            <a:r>
              <a:rPr lang="da-DK" dirty="0" err="1">
                <a:solidFill>
                  <a:srgbClr val="FF0000"/>
                </a:solidFill>
              </a:rPr>
              <a:t>one</a:t>
            </a:r>
            <a:r>
              <a:rPr lang="da-DK" dirty="0">
                <a:solidFill>
                  <a:srgbClr val="FF0000"/>
                </a:solidFill>
              </a:rPr>
              <a:t> false </a:t>
            </a:r>
            <a:r>
              <a:rPr lang="da-DK" dirty="0" err="1">
                <a:solidFill>
                  <a:srgbClr val="FF0000"/>
                </a:solidFill>
              </a:rPr>
              <a:t>detection</a:t>
            </a:r>
            <a:r>
              <a:rPr lang="da-DK" dirty="0">
                <a:solidFill>
                  <a:srgbClr val="FF0000"/>
                </a:solidFill>
              </a:rPr>
              <a:t> per 100 frames/cameras.</a:t>
            </a:r>
          </a:p>
          <a:p>
            <a:pPr lvl="1"/>
            <a:r>
              <a:rPr lang="da-DK" dirty="0" err="1"/>
              <a:t>Saturation</a:t>
            </a:r>
            <a:r>
              <a:rPr lang="da-DK" dirty="0"/>
              <a:t> limit is </a:t>
            </a:r>
            <a:r>
              <a:rPr lang="da-DK" dirty="0" err="1"/>
              <a:t>around</a:t>
            </a:r>
            <a:r>
              <a:rPr lang="da-DK" dirty="0"/>
              <a:t> r’ </a:t>
            </a:r>
            <a:r>
              <a:rPr lang="en-DK" dirty="0"/>
              <a:t>≈ 10.</a:t>
            </a:r>
          </a:p>
          <a:p>
            <a:pPr lvl="3"/>
            <a:r>
              <a:rPr lang="en-DK" dirty="0">
                <a:solidFill>
                  <a:srgbClr val="FF0000"/>
                </a:solidFill>
              </a:rPr>
              <a:t>Small sub-aperture double image allows unsaturated photometry to r’ ≈ 6.</a:t>
            </a:r>
            <a:endParaRPr lang="da-DK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33A23C0-8EFD-E647-9FE0-38993C0B82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448042"/>
              </p:ext>
            </p:extLst>
          </p:nvPr>
        </p:nvGraphicFramePr>
        <p:xfrm>
          <a:off x="1041275" y="3570077"/>
          <a:ext cx="8657897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9173">
                  <a:extLst>
                    <a:ext uri="{9D8B030D-6E8A-4147-A177-3AD203B41FA5}">
                      <a16:colId xmlns:a16="http://schemas.microsoft.com/office/drawing/2014/main" val="3766709968"/>
                    </a:ext>
                  </a:extLst>
                </a:gridCol>
                <a:gridCol w="1699173">
                  <a:extLst>
                    <a:ext uri="{9D8B030D-6E8A-4147-A177-3AD203B41FA5}">
                      <a16:colId xmlns:a16="http://schemas.microsoft.com/office/drawing/2014/main" val="3867333946"/>
                    </a:ext>
                  </a:extLst>
                </a:gridCol>
                <a:gridCol w="5259551">
                  <a:extLst>
                    <a:ext uri="{9D8B030D-6E8A-4147-A177-3AD203B41FA5}">
                      <a16:colId xmlns:a16="http://schemas.microsoft.com/office/drawing/2014/main" val="38832812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 # </a:t>
                      </a:r>
                      <a:r>
                        <a:rPr lang="da-DK" dirty="0" err="1"/>
                        <a:t>exposures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r’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err="1"/>
                        <a:t>Photometric</a:t>
                      </a:r>
                      <a:r>
                        <a:rPr lang="da-DK" dirty="0"/>
                        <a:t> </a:t>
                      </a:r>
                      <a:r>
                        <a:rPr lang="da-DK" dirty="0" err="1"/>
                        <a:t>error</a:t>
                      </a:r>
                      <a:r>
                        <a:rPr lang="da-DK" dirty="0"/>
                        <a:t>, 1h </a:t>
                      </a:r>
                      <a:r>
                        <a:rPr lang="da-DK" dirty="0" err="1"/>
                        <a:t>stack</a:t>
                      </a:r>
                      <a:endParaRPr lang="da-D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455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10.00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0.0010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049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12.00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0.0026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22485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1  (10 sec)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14.65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0.009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56316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4  (40 sec)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15.65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0.018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703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12  (2 min)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16.05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0.03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974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60  (10 min)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16.95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0.07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766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360  (1 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17.95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/>
                        <a:t>0.17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07192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9962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71743-D057-8E40-A875-B4B4371DA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Status: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07FCE-FDD4-7A41-AC25-91B9702D0C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a-DK" dirty="0"/>
              <a:t>Prototype </a:t>
            </a:r>
            <a:r>
              <a:rPr lang="da-DK" dirty="0" err="1"/>
              <a:t>funded</a:t>
            </a:r>
            <a:r>
              <a:rPr lang="da-DK" dirty="0"/>
              <a:t> </a:t>
            </a:r>
            <a:r>
              <a:rPr lang="da-DK" dirty="0" err="1"/>
              <a:t>through</a:t>
            </a:r>
            <a:r>
              <a:rPr lang="da-DK" dirty="0"/>
              <a:t> a </a:t>
            </a:r>
            <a:r>
              <a:rPr lang="da-DK" i="1" dirty="0">
                <a:solidFill>
                  <a:srgbClr val="0070C0"/>
                </a:solidFill>
              </a:rPr>
              <a:t>Villum Experiment </a:t>
            </a:r>
            <a:r>
              <a:rPr lang="da-DK" dirty="0"/>
              <a:t>grant, 200 </a:t>
            </a:r>
            <a:r>
              <a:rPr lang="da-DK" dirty="0" err="1"/>
              <a:t>kEUR</a:t>
            </a:r>
            <a:r>
              <a:rPr lang="da-DK" dirty="0"/>
              <a:t>.</a:t>
            </a:r>
          </a:p>
          <a:p>
            <a:pPr marL="0" indent="0">
              <a:buNone/>
            </a:pPr>
            <a:r>
              <a:rPr lang="da-DK" sz="2000" dirty="0"/>
              <a:t>    </a:t>
            </a:r>
            <a:r>
              <a:rPr lang="da-DK" sz="2000" dirty="0">
                <a:solidFill>
                  <a:srgbClr val="FF0000"/>
                </a:solidFill>
              </a:rPr>
              <a:t>PI </a:t>
            </a:r>
            <a:r>
              <a:rPr lang="da-DK" sz="2000" dirty="0" err="1">
                <a:solidFill>
                  <a:srgbClr val="FF0000"/>
                </a:solidFill>
              </a:rPr>
              <a:t>initially</a:t>
            </a:r>
            <a:r>
              <a:rPr lang="da-DK" sz="2000" dirty="0">
                <a:solidFill>
                  <a:srgbClr val="FF0000"/>
                </a:solidFill>
              </a:rPr>
              <a:t> K. E. Heinz, </a:t>
            </a:r>
            <a:r>
              <a:rPr lang="da-DK" sz="2000" dirty="0" err="1">
                <a:solidFill>
                  <a:srgbClr val="FF0000"/>
                </a:solidFill>
              </a:rPr>
              <a:t>now</a:t>
            </a:r>
            <a:r>
              <a:rPr lang="da-DK" sz="2000" dirty="0">
                <a:solidFill>
                  <a:srgbClr val="FF0000"/>
                </a:solidFill>
              </a:rPr>
              <a:t> J. Fynbo.</a:t>
            </a:r>
          </a:p>
          <a:p>
            <a:r>
              <a:rPr lang="da-DK" dirty="0"/>
              <a:t>Glass for up to 9 cameras has </a:t>
            </a:r>
            <a:r>
              <a:rPr lang="da-DK" dirty="0" err="1"/>
              <a:t>been</a:t>
            </a:r>
            <a:r>
              <a:rPr lang="da-DK" dirty="0"/>
              <a:t> </a:t>
            </a:r>
            <a:r>
              <a:rPr lang="da-DK" dirty="0" err="1"/>
              <a:t>ordered</a:t>
            </a:r>
            <a:r>
              <a:rPr lang="da-DK" dirty="0"/>
              <a:t>.</a:t>
            </a:r>
          </a:p>
          <a:p>
            <a:r>
              <a:rPr lang="da-DK" dirty="0" err="1"/>
              <a:t>Negotiation</a:t>
            </a:r>
            <a:r>
              <a:rPr lang="da-DK" dirty="0"/>
              <a:t> on </a:t>
            </a:r>
            <a:r>
              <a:rPr lang="da-DK" dirty="0" err="1"/>
              <a:t>production</a:t>
            </a:r>
            <a:r>
              <a:rPr lang="da-DK" dirty="0"/>
              <a:t> of </a:t>
            </a:r>
            <a:r>
              <a:rPr lang="da-DK" dirty="0" err="1"/>
              <a:t>optics</a:t>
            </a:r>
            <a:r>
              <a:rPr lang="da-DK" dirty="0"/>
              <a:t>.</a:t>
            </a:r>
          </a:p>
          <a:p>
            <a:r>
              <a:rPr lang="da-DK" dirty="0"/>
              <a:t>One </a:t>
            </a:r>
            <a:r>
              <a:rPr lang="da-DK" dirty="0" err="1"/>
              <a:t>detector</a:t>
            </a:r>
            <a:r>
              <a:rPr lang="da-DK" dirty="0"/>
              <a:t> system </a:t>
            </a:r>
            <a:r>
              <a:rPr lang="da-DK" dirty="0" err="1"/>
              <a:t>tested</a:t>
            </a:r>
            <a:r>
              <a:rPr lang="da-DK" dirty="0"/>
              <a:t>.</a:t>
            </a:r>
          </a:p>
          <a:p>
            <a:r>
              <a:rPr lang="da-DK" dirty="0"/>
              <a:t>Definition of computers and pipeline </a:t>
            </a:r>
            <a:r>
              <a:rPr lang="da-DK" dirty="0" err="1"/>
              <a:t>pending</a:t>
            </a:r>
            <a:r>
              <a:rPr lang="da-DK" dirty="0"/>
              <a:t>.</a:t>
            </a:r>
          </a:p>
          <a:p>
            <a:r>
              <a:rPr lang="da-DK" dirty="0"/>
              <a:t>Budget:</a:t>
            </a:r>
          </a:p>
          <a:p>
            <a:pPr lvl="2"/>
            <a:r>
              <a:rPr lang="da-DK" dirty="0" err="1"/>
              <a:t>Optics</a:t>
            </a:r>
            <a:r>
              <a:rPr lang="da-DK" dirty="0"/>
              <a:t> </a:t>
            </a:r>
            <a:r>
              <a:rPr lang="en-DK" dirty="0"/>
              <a:t>≈ 10 kEUR/camera.</a:t>
            </a:r>
          </a:p>
          <a:p>
            <a:pPr lvl="2"/>
            <a:r>
              <a:rPr lang="en-DK" dirty="0"/>
              <a:t>Detector ≈ 10 kEUR/camera.</a:t>
            </a:r>
          </a:p>
          <a:p>
            <a:pPr lvl="2"/>
            <a:r>
              <a:rPr lang="en-DK" dirty="0"/>
              <a:t>Housing, computers etc. ≈ 10 kEUR/camera.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05337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94898-6714-30EB-8D05-A59A0769F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DK" dirty="0"/>
              <a:t>Collaboration ----</a:t>
            </a:r>
            <a:br>
              <a:rPr lang="en-DK" dirty="0"/>
            </a:br>
            <a:r>
              <a:rPr lang="en-DK" dirty="0"/>
              <a:t>     </a:t>
            </a:r>
            <a:r>
              <a:rPr lang="en-DK" sz="3600" dirty="0">
                <a:solidFill>
                  <a:srgbClr val="FF0000"/>
                </a:solidFill>
              </a:rPr>
              <a:t>In context of the NOT</a:t>
            </a:r>
            <a:br>
              <a:rPr lang="en-DK" sz="3600" dirty="0"/>
            </a:br>
            <a:r>
              <a:rPr lang="en-DK" sz="3600" dirty="0"/>
              <a:t>      </a:t>
            </a:r>
            <a:r>
              <a:rPr lang="en-DK" sz="3600" dirty="0">
                <a:solidFill>
                  <a:srgbClr val="0070C0"/>
                </a:solidFill>
              </a:rPr>
              <a:t>In context of the Nordic-Baltic community</a:t>
            </a:r>
            <a:br>
              <a:rPr lang="en-DK" sz="3600" dirty="0"/>
            </a:br>
            <a:r>
              <a:rPr lang="en-DK" sz="3600" dirty="0"/>
              <a:t>      </a:t>
            </a:r>
            <a:r>
              <a:rPr lang="en-DK" sz="3600" dirty="0">
                <a:solidFill>
                  <a:srgbClr val="00B050"/>
                </a:solidFill>
              </a:rPr>
              <a:t>In context of the amateur community</a:t>
            </a:r>
            <a:endParaRPr lang="en-DK" dirty="0">
              <a:solidFill>
                <a:srgbClr val="00B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B610FD-31A8-37F2-4547-6FC5AFA27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83971"/>
            <a:ext cx="10515600" cy="3792992"/>
          </a:xfrm>
        </p:spPr>
        <p:txBody>
          <a:bodyPr/>
          <a:lstStyle/>
          <a:p>
            <a:r>
              <a:rPr lang="en-DK" dirty="0">
                <a:solidFill>
                  <a:srgbClr val="FF0000"/>
                </a:solidFill>
              </a:rPr>
              <a:t>There will be enough data !!!!</a:t>
            </a:r>
          </a:p>
          <a:p>
            <a:r>
              <a:rPr lang="en-DK" dirty="0">
                <a:solidFill>
                  <a:srgbClr val="0070C0"/>
                </a:solidFill>
              </a:rPr>
              <a:t>There will be a need for branching pipelines.</a:t>
            </a:r>
          </a:p>
          <a:p>
            <a:r>
              <a:rPr lang="en-DK" dirty="0">
                <a:solidFill>
                  <a:srgbClr val="00B050"/>
                </a:solidFill>
              </a:rPr>
              <a:t>There will be a need for other supporting observations.</a:t>
            </a:r>
          </a:p>
          <a:p>
            <a:endParaRPr lang="en-DK" dirty="0"/>
          </a:p>
          <a:p>
            <a:pPr lvl="1"/>
            <a:r>
              <a:rPr lang="en-DK" dirty="0"/>
              <a:t>Managing software and data will be a huge challenge!!!</a:t>
            </a:r>
          </a:p>
          <a:p>
            <a:pPr lvl="1"/>
            <a:r>
              <a:rPr lang="en-DK" dirty="0"/>
              <a:t>Growing a coherent community around BLAST will be another challenge.</a:t>
            </a:r>
          </a:p>
          <a:p>
            <a:pPr lvl="1"/>
            <a:endParaRPr lang="en-DK" dirty="0"/>
          </a:p>
          <a:p>
            <a:pPr marL="0" indent="0">
              <a:buNone/>
            </a:pPr>
            <a:r>
              <a:rPr lang="en-DK" dirty="0"/>
              <a:t>Outreach, Citizen Science and educational aspects should be in focus.</a:t>
            </a:r>
          </a:p>
          <a:p>
            <a:pPr marL="0" indent="0">
              <a:buNone/>
            </a:pPr>
            <a:endParaRPr lang="en-DK" dirty="0"/>
          </a:p>
          <a:p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42583810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E4A79-D435-ED7D-DFE7-A5EB6476D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Summary and conclusion: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B19940-04C0-6951-18C3-396D10DD79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DK" dirty="0"/>
              <a:t>BLAST is designed to broadly serve time domain astronomy.</a:t>
            </a:r>
          </a:p>
          <a:p>
            <a:pPr lvl="1"/>
            <a:r>
              <a:rPr lang="en-DK" dirty="0"/>
              <a:t>Today it is realistic to cover the whole sky continously to relevant depth.</a:t>
            </a:r>
          </a:p>
          <a:p>
            <a:pPr lvl="1"/>
            <a:r>
              <a:rPr lang="en-DK" dirty="0"/>
              <a:t>A near continous coverage will require a multiple site setup:</a:t>
            </a:r>
          </a:p>
          <a:p>
            <a:pPr lvl="2"/>
            <a:r>
              <a:rPr lang="en-DK" dirty="0"/>
              <a:t>Any direction on the sky must be covered in binocular mode from at least two sites.</a:t>
            </a:r>
          </a:p>
          <a:p>
            <a:pPr lvl="2"/>
            <a:r>
              <a:rPr lang="en-DK" dirty="0"/>
              <a:t>This implies 400+ BLAST systems.</a:t>
            </a:r>
          </a:p>
          <a:p>
            <a:pPr lvl="2"/>
            <a:r>
              <a:rPr lang="en-DK" dirty="0"/>
              <a:t>Hardware costs alone of order 15 MEUR for a complete setup.</a:t>
            </a:r>
          </a:p>
          <a:p>
            <a:pPr lvl="2"/>
            <a:endParaRPr lang="en-DK" dirty="0"/>
          </a:p>
          <a:p>
            <a:pPr marL="0" indent="0">
              <a:buNone/>
            </a:pPr>
            <a:r>
              <a:rPr lang="en-DK" dirty="0">
                <a:solidFill>
                  <a:srgbClr val="0070C0"/>
                </a:solidFill>
              </a:rPr>
              <a:t>Our goal with the BLAST prototypes are to:</a:t>
            </a:r>
          </a:p>
          <a:p>
            <a:pPr lvl="1"/>
            <a:r>
              <a:rPr lang="en-DK" dirty="0">
                <a:solidFill>
                  <a:srgbClr val="FF0000"/>
                </a:solidFill>
              </a:rPr>
              <a:t>Show that we can build the hardware.</a:t>
            </a:r>
          </a:p>
          <a:p>
            <a:pPr lvl="1"/>
            <a:r>
              <a:rPr lang="en-DK" dirty="0">
                <a:solidFill>
                  <a:srgbClr val="FF0000"/>
                </a:solidFill>
              </a:rPr>
              <a:t>Demonstrate that we can detect transients and do time series photometry.</a:t>
            </a:r>
          </a:p>
        </p:txBody>
      </p:sp>
    </p:spTree>
    <p:extLst>
      <p:ext uri="{BB962C8B-B14F-4D97-AF65-F5344CB8AC3E}">
        <p14:creationId xmlns:p14="http://schemas.microsoft.com/office/powerpoint/2010/main" val="1882772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2169C-ABA7-4DF3-74AD-CBC152FA5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BLAST core science case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AE36B8-3AD1-594D-F5D3-D26B90F923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DK" sz="3600" dirty="0"/>
              <a:t>Find all bright transient events in the sky:</a:t>
            </a:r>
          </a:p>
          <a:p>
            <a:pPr marL="0" indent="0">
              <a:buNone/>
            </a:pPr>
            <a:endParaRPr lang="en-DK" sz="3600" dirty="0"/>
          </a:p>
          <a:p>
            <a:pPr lvl="1">
              <a:buFont typeface="Wingdings" pitchFamily="2" charset="2"/>
              <a:buChar char="Ø"/>
            </a:pPr>
            <a:r>
              <a:rPr lang="en-DK" sz="3200" dirty="0"/>
              <a:t> Most bright events go unnoticed today!</a:t>
            </a:r>
          </a:p>
          <a:p>
            <a:pPr lvl="1">
              <a:buFont typeface="Wingdings" pitchFamily="2" charset="2"/>
              <a:buChar char="Ø"/>
            </a:pPr>
            <a:r>
              <a:rPr lang="en-DK" sz="3200" dirty="0"/>
              <a:t> These are the targets where most astrophysical information can be obtained..</a:t>
            </a:r>
          </a:p>
          <a:p>
            <a:pPr lvl="1">
              <a:buFont typeface="Wingdings" pitchFamily="2" charset="2"/>
              <a:buChar char="Ø"/>
            </a:pPr>
            <a:r>
              <a:rPr lang="en-DK" sz="3200" dirty="0"/>
              <a:t> To understand rare events, continously monitoring the sky is essential!</a:t>
            </a:r>
          </a:p>
          <a:p>
            <a:pPr marL="457200" lvl="1" indent="0">
              <a:buNone/>
            </a:pPr>
            <a:endParaRPr lang="en-DK" sz="3200" dirty="0"/>
          </a:p>
          <a:p>
            <a:pPr marL="457200" lvl="1" indent="0">
              <a:buNone/>
            </a:pPr>
            <a:r>
              <a:rPr lang="en-DK" sz="3200" dirty="0"/>
              <a:t>Definition of bright: Detailed spectra can be obtained with a medium sized telescope:</a:t>
            </a:r>
          </a:p>
          <a:p>
            <a:pPr marL="457200" lvl="1" indent="0">
              <a:buNone/>
            </a:pPr>
            <a:r>
              <a:rPr lang="en-DK" sz="3200" dirty="0"/>
              <a:t>- Sources brighter than ≈ magnitude 18 should be detected.</a:t>
            </a:r>
          </a:p>
          <a:p>
            <a:pPr marL="457200" lvl="1" indent="0">
              <a:buNone/>
            </a:pPr>
            <a:endParaRPr lang="en-DK" sz="3200" dirty="0"/>
          </a:p>
          <a:p>
            <a:r>
              <a:rPr lang="en-DK" sz="3600" dirty="0"/>
              <a:t>Need to monitor the full sky with high cadance.</a:t>
            </a:r>
          </a:p>
          <a:p>
            <a:pPr marL="457200" lvl="1" indent="0">
              <a:buNone/>
            </a:pPr>
            <a:endParaRPr lang="en-DK" sz="3200" dirty="0"/>
          </a:p>
          <a:p>
            <a:pPr lvl="1"/>
            <a:r>
              <a:rPr lang="en-DK" sz="3200" dirty="0"/>
              <a:t>Not essential to go ultra-deep.</a:t>
            </a:r>
          </a:p>
          <a:p>
            <a:pPr lvl="1"/>
            <a:r>
              <a:rPr lang="en-DK" sz="3200" dirty="0"/>
              <a:t>High cadance more important than depth.</a:t>
            </a:r>
          </a:p>
          <a:p>
            <a:pPr lvl="1"/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3088861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 phenomena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Supernovae:</a:t>
            </a:r>
          </a:p>
          <a:p>
            <a:pPr marL="0" indent="0">
              <a:buNone/>
            </a:pPr>
            <a:r>
              <a:rPr lang="en-US" sz="2400" dirty="0"/>
              <a:t>        Gamma-Ray Bursts, Shock-breakouts, rare types of SNe.</a:t>
            </a:r>
            <a:r>
              <a:rPr lang="en-US" dirty="0"/>
              <a:t> </a:t>
            </a:r>
          </a:p>
          <a:p>
            <a:r>
              <a:rPr lang="en-US" dirty="0" err="1"/>
              <a:t>Transitting</a:t>
            </a:r>
            <a:r>
              <a:rPr lang="en-US" dirty="0"/>
              <a:t> planets:</a:t>
            </a:r>
          </a:p>
          <a:p>
            <a:pPr marL="457200" lvl="1" indent="0">
              <a:buNone/>
            </a:pPr>
            <a:r>
              <a:rPr lang="en-US" sz="2000" dirty="0"/>
              <a:t>Cold Jupiter’s </a:t>
            </a:r>
          </a:p>
          <a:p>
            <a:r>
              <a:rPr lang="en-US" dirty="0"/>
              <a:t>Solar system minor bodies:</a:t>
            </a:r>
          </a:p>
          <a:p>
            <a:pPr marL="457200" lvl="1" indent="0">
              <a:buNone/>
            </a:pPr>
            <a:r>
              <a:rPr lang="en-US" dirty="0"/>
              <a:t>Small Earth impacting bodies.</a:t>
            </a:r>
          </a:p>
          <a:p>
            <a:r>
              <a:rPr lang="en-US" dirty="0"/>
              <a:t>Stars:</a:t>
            </a:r>
          </a:p>
          <a:p>
            <a:pPr marL="457200" lvl="1" indent="0">
              <a:buNone/>
            </a:pPr>
            <a:r>
              <a:rPr lang="en-US" dirty="0"/>
              <a:t>Intrinsic variables, Eclipsing binaries, Flare stars, Novae, Microlensing.</a:t>
            </a:r>
          </a:p>
          <a:p>
            <a:r>
              <a:rPr lang="en-US" dirty="0"/>
              <a:t>AGN’s:</a:t>
            </a:r>
          </a:p>
          <a:p>
            <a:pPr marL="457200" lvl="1" indent="0">
              <a:buNone/>
            </a:pPr>
            <a:r>
              <a:rPr lang="en-US" dirty="0"/>
              <a:t>Time variability</a:t>
            </a:r>
          </a:p>
          <a:p>
            <a:r>
              <a:rPr lang="en-US" dirty="0"/>
              <a:t>The unknown……………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6BAA1F8-2CB7-169C-AEE1-C403482908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0371" y="1232420"/>
            <a:ext cx="7995556" cy="57111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Gamma-ray Bursts can be bright!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962400" cy="4351338"/>
          </a:xfrm>
        </p:spPr>
        <p:txBody>
          <a:bodyPr/>
          <a:lstStyle/>
          <a:p>
            <a:r>
              <a:rPr lang="en-US" dirty="0"/>
              <a:t>GRB 080319 reached     R = 5.6 (naked eye GRB).</a:t>
            </a:r>
          </a:p>
          <a:p>
            <a:r>
              <a:rPr lang="en-US" dirty="0"/>
              <a:t>Triggered by SWIFT  </a:t>
            </a:r>
            <a:r>
              <a:rPr lang="en-US" sz="2400" dirty="0"/>
              <a:t>(not the naked eye).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GRB optical counter parts brighter than V=16 could be observed from a site every    1-2 month.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4EFBD-ABF1-4C01-9722-C510AD8AB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Transitting Exo-planets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FE504D-8289-51DE-B06A-64E3B8B9C7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80857" cy="4351338"/>
          </a:xfrm>
        </p:spPr>
        <p:txBody>
          <a:bodyPr/>
          <a:lstStyle/>
          <a:p>
            <a:r>
              <a:rPr lang="en-DK" dirty="0"/>
              <a:t>Most transitting planets are found from space:</a:t>
            </a:r>
          </a:p>
          <a:p>
            <a:pPr marL="0" indent="0">
              <a:buNone/>
            </a:pPr>
            <a:r>
              <a:rPr lang="en-DK" sz="2000" b="1" i="1" dirty="0">
                <a:solidFill>
                  <a:srgbClr val="FF0000"/>
                </a:solidFill>
              </a:rPr>
              <a:t>        </a:t>
            </a:r>
            <a:r>
              <a:rPr lang="en-DK" sz="2000" b="1" i="1" dirty="0">
                <a:solidFill>
                  <a:srgbClr val="0070C0"/>
                </a:solidFill>
              </a:rPr>
              <a:t>Kepler, TESS, Plato.</a:t>
            </a:r>
          </a:p>
          <a:p>
            <a:pPr lvl="1"/>
            <a:r>
              <a:rPr lang="en-DK" dirty="0"/>
              <a:t>High precision photometry.</a:t>
            </a:r>
          </a:p>
          <a:p>
            <a:pPr lvl="1"/>
            <a:r>
              <a:rPr lang="en-DK" dirty="0"/>
              <a:t>Shorter time coverage.</a:t>
            </a:r>
          </a:p>
          <a:p>
            <a:r>
              <a:rPr lang="en-DK" dirty="0"/>
              <a:t>Duration of space missions typically ≲ a decade.</a:t>
            </a:r>
          </a:p>
          <a:p>
            <a:pPr lvl="1"/>
            <a:r>
              <a:rPr lang="en-DK" i="1" dirty="0">
                <a:solidFill>
                  <a:srgbClr val="0070C0"/>
                </a:solidFill>
              </a:rPr>
              <a:t>No ‘Cold Jupiters’ are known from transits.</a:t>
            </a:r>
          </a:p>
        </p:txBody>
      </p:sp>
      <p:pic>
        <p:nvPicPr>
          <p:cNvPr id="4" name="Picture 3" descr="Transit Depths and Light Curves">
            <a:extLst>
              <a:ext uri="{FF2B5EF4-FFF2-40B4-BE49-F238E27FC236}">
                <a16:creationId xmlns:a16="http://schemas.microsoft.com/office/drawing/2014/main" id="{A0C83D73-1570-5A28-6B0D-1FFF7EECF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1690688"/>
            <a:ext cx="6350000" cy="26950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785514-796E-1752-0F9E-06C649DDACEA}"/>
              </a:ext>
            </a:extLst>
          </p:cNvPr>
          <p:cNvSpPr txBox="1"/>
          <p:nvPr/>
        </p:nvSpPr>
        <p:spPr>
          <a:xfrm>
            <a:off x="5854700" y="4991100"/>
            <a:ext cx="40063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2400" dirty="0">
                <a:solidFill>
                  <a:srgbClr val="FF0000"/>
                </a:solidFill>
              </a:rPr>
              <a:t>Jupiter seen in transit: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K" sz="2400" dirty="0">
                <a:solidFill>
                  <a:srgbClr val="FFC000"/>
                </a:solidFill>
              </a:rPr>
              <a:t>Depth of dip: 0.9 %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K" sz="2400" dirty="0">
                <a:solidFill>
                  <a:srgbClr val="FFC000"/>
                </a:solidFill>
              </a:rPr>
              <a:t>Duration of transit: 30 hours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DK" sz="2400" dirty="0">
                <a:solidFill>
                  <a:srgbClr val="FFC000"/>
                </a:solidFill>
              </a:rPr>
              <a:t>Alignment probability: 0.1%</a:t>
            </a:r>
          </a:p>
        </p:txBody>
      </p:sp>
    </p:spTree>
    <p:extLst>
      <p:ext uri="{BB962C8B-B14F-4D97-AF65-F5344CB8AC3E}">
        <p14:creationId xmlns:p14="http://schemas.microsoft.com/office/powerpoint/2010/main" val="3626993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that fall from the sky…..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487" y="1847397"/>
            <a:ext cx="5023788" cy="474934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Chelyabinsk impact (Feb. 15, 2013) caused human  injuries.</a:t>
            </a:r>
          </a:p>
          <a:p>
            <a:pPr lvl="1"/>
            <a:r>
              <a:rPr lang="en-US" dirty="0"/>
              <a:t>Estimated to have been                </a:t>
            </a:r>
            <a:r>
              <a:rPr lang="en-DK" dirty="0"/>
              <a:t>≈</a:t>
            </a:r>
            <a:r>
              <a:rPr lang="en-US" dirty="0"/>
              <a:t> 18 m diameter.</a:t>
            </a:r>
          </a:p>
          <a:p>
            <a:pPr lvl="1"/>
            <a:r>
              <a:rPr lang="en-US" dirty="0"/>
              <a:t>Could have been discovered days prior to impact.</a:t>
            </a:r>
          </a:p>
          <a:p>
            <a:pPr marL="457200" lvl="1" indent="0">
              <a:buNone/>
            </a:pPr>
            <a:r>
              <a:rPr lang="en-US" sz="1700" dirty="0">
                <a:solidFill>
                  <a:srgbClr val="FF0000"/>
                </a:solidFill>
              </a:rPr>
              <a:t> (if it had not approached Earth from the Sun side) </a:t>
            </a:r>
            <a:endParaRPr lang="en-US" dirty="0"/>
          </a:p>
          <a:p>
            <a:r>
              <a:rPr lang="en-US" dirty="0"/>
              <a:t>Small Earth impacting bodies,  (</a:t>
            </a:r>
            <a:r>
              <a:rPr lang="en-DK" dirty="0"/>
              <a:t>≈ meter size) can be detected   a few hours prior to impact.</a:t>
            </a:r>
          </a:p>
          <a:p>
            <a:pPr lvl="1"/>
            <a:r>
              <a:rPr lang="en-US" dirty="0"/>
              <a:t>Fireballs can be predicted.</a:t>
            </a:r>
          </a:p>
          <a:p>
            <a:pPr lvl="2"/>
            <a:r>
              <a:rPr lang="en-US" dirty="0"/>
              <a:t>Enhance public awareness.</a:t>
            </a:r>
          </a:p>
          <a:p>
            <a:pPr marL="457200" lvl="1" indent="0">
              <a:buNone/>
            </a:pP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4" name="Picture 3" descr="Cheliabins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2503" y="1556813"/>
            <a:ext cx="6272366" cy="343791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3706F-4B73-2278-0FF2-EB8CACD0B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Stellar time series photometry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ED24B-BA28-5D39-FA67-858D6A4094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K" dirty="0"/>
              <a:t>Potential to have very long timeline semi-continous coverage.</a:t>
            </a:r>
          </a:p>
          <a:p>
            <a:pPr lvl="1"/>
            <a:r>
              <a:rPr lang="en-DK" dirty="0"/>
              <a:t>For brighter stars, detecting even low amplitude oscillations are possible.</a:t>
            </a:r>
          </a:p>
          <a:p>
            <a:pPr lvl="1"/>
            <a:r>
              <a:rPr lang="en-DK" dirty="0"/>
              <a:t>Unique sensus of super-flares in main sequence stars.</a:t>
            </a:r>
          </a:p>
          <a:p>
            <a:pPr lvl="1"/>
            <a:r>
              <a:rPr lang="en-DK" dirty="0"/>
              <a:t>Detection of micro-lensing by free floating planets.</a:t>
            </a:r>
          </a:p>
          <a:p>
            <a:pPr lvl="1"/>
            <a:r>
              <a:rPr lang="en-DK" dirty="0"/>
              <a:t>Any rare phenomena (like Boyajian’s star).</a:t>
            </a:r>
          </a:p>
          <a:p>
            <a:pPr lvl="1"/>
            <a:r>
              <a:rPr lang="en-DK" dirty="0"/>
              <a:t>…….</a:t>
            </a:r>
          </a:p>
          <a:p>
            <a:pPr lvl="1"/>
            <a:endParaRPr lang="en-DK" dirty="0"/>
          </a:p>
          <a:p>
            <a:pPr marL="0" indent="0">
              <a:buNone/>
            </a:pPr>
            <a:r>
              <a:rPr lang="en-DK" dirty="0"/>
              <a:t>The list of themes is almost endless.</a:t>
            </a:r>
          </a:p>
        </p:txBody>
      </p:sp>
    </p:spTree>
    <p:extLst>
      <p:ext uri="{BB962C8B-B14F-4D97-AF65-F5344CB8AC3E}">
        <p14:creationId xmlns:p14="http://schemas.microsoft.com/office/powerpoint/2010/main" val="3569673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BLAST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Ultra wide field cameras.</a:t>
            </a:r>
          </a:p>
          <a:p>
            <a:r>
              <a:rPr lang="en-US" dirty="0"/>
              <a:t>Super fast optics (low F-ratio) for high cadence sky limited exposures.</a:t>
            </a:r>
          </a:p>
          <a:p>
            <a:r>
              <a:rPr lang="en-US" dirty="0"/>
              <a:t>Minimize moving parts.</a:t>
            </a:r>
          </a:p>
          <a:p>
            <a:r>
              <a:rPr lang="en-US" dirty="0"/>
              <a:t>Large area detector.</a:t>
            </a:r>
          </a:p>
          <a:p>
            <a:r>
              <a:rPr lang="en-US" dirty="0"/>
              <a:t>Industrial scale ‘copy-and-paste’ systems.</a:t>
            </a:r>
          </a:p>
          <a:p>
            <a:r>
              <a:rPr lang="en-US" dirty="0"/>
              <a:t>One single mode of operation.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90420-7742-44BF-BC94-F3D6855A6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 dirty="0"/>
              <a:t>Operational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F1DAF9-7426-A26F-4E80-6E3726EBB7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DK" dirty="0"/>
              <a:t>Short exposures, ≈ 10 sec.</a:t>
            </a:r>
          </a:p>
          <a:p>
            <a:pPr lvl="1"/>
            <a:r>
              <a:rPr lang="en-DK" dirty="0"/>
              <a:t>Track during exposure, rewind during readout.</a:t>
            </a:r>
          </a:p>
          <a:p>
            <a:pPr lvl="2"/>
            <a:r>
              <a:rPr lang="en-DK" dirty="0">
                <a:solidFill>
                  <a:srgbClr val="FF0000"/>
                </a:solidFill>
              </a:rPr>
              <a:t>Pointing fixed relative to Earth, moving relative to sky.</a:t>
            </a:r>
          </a:p>
          <a:p>
            <a:pPr lvl="3"/>
            <a:r>
              <a:rPr lang="en-DK" dirty="0">
                <a:solidFill>
                  <a:srgbClr val="0070C0"/>
                </a:solidFill>
              </a:rPr>
              <a:t>Stacking many exposures becomes more complicated.</a:t>
            </a:r>
          </a:p>
          <a:p>
            <a:pPr lvl="3"/>
            <a:r>
              <a:rPr lang="en-DK" dirty="0">
                <a:solidFill>
                  <a:srgbClr val="0070C0"/>
                </a:solidFill>
              </a:rPr>
              <a:t>Light curve noise becomes uncorrelated. </a:t>
            </a:r>
          </a:p>
          <a:p>
            <a:r>
              <a:rPr lang="en-DK" dirty="0"/>
              <a:t>Two cameras observe the same field.</a:t>
            </a:r>
          </a:p>
          <a:p>
            <a:pPr lvl="1"/>
            <a:r>
              <a:rPr lang="en-DK" dirty="0"/>
              <a:t>Subtract all known sources (GAIA catalog).</a:t>
            </a:r>
          </a:p>
          <a:p>
            <a:pPr lvl="2"/>
            <a:r>
              <a:rPr lang="en-DK" dirty="0"/>
              <a:t>Any new source must be present in both images.</a:t>
            </a:r>
          </a:p>
          <a:p>
            <a:pPr lvl="2"/>
            <a:r>
              <a:rPr lang="en-DK" dirty="0"/>
              <a:t>We can also detect transients with duration &lt; 10 sec.</a:t>
            </a:r>
          </a:p>
          <a:p>
            <a:pPr lvl="2"/>
            <a:r>
              <a:rPr lang="en-DK" dirty="0"/>
              <a:t>The threshold for detection can be lowered to 4.25 sigma.</a:t>
            </a:r>
          </a:p>
          <a:p>
            <a:r>
              <a:rPr lang="en-DK" dirty="0"/>
              <a:t>Operate pairs of cameras with ≈ 100 km separation.</a:t>
            </a:r>
          </a:p>
          <a:p>
            <a:pPr lvl="1"/>
            <a:r>
              <a:rPr lang="en-DK" dirty="0"/>
              <a:t>Any object within 2 Mkm will have a parallax of &gt; 1 pixel.</a:t>
            </a:r>
          </a:p>
          <a:p>
            <a:pPr lvl="1"/>
            <a:endParaRPr lang="en-DK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43C95E-8EDB-1101-CEC9-13D49B3571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522" y="1385584"/>
            <a:ext cx="4143769" cy="28398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9813A4-7ACB-C07E-99E8-AD6BD82F88EC}"/>
              </a:ext>
            </a:extLst>
          </p:cNvPr>
          <p:cNvSpPr txBox="1"/>
          <p:nvPr/>
        </p:nvSpPr>
        <p:spPr>
          <a:xfrm>
            <a:off x="8778061" y="1594792"/>
            <a:ext cx="1293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2400" dirty="0">
                <a:solidFill>
                  <a:srgbClr val="FF0000"/>
                </a:solidFill>
              </a:rPr>
              <a:t>La Palma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60B664-B0ED-0A64-DF8B-92EC11452B1F}"/>
              </a:ext>
            </a:extLst>
          </p:cNvPr>
          <p:cNvSpPr txBox="1"/>
          <p:nvPr/>
        </p:nvSpPr>
        <p:spPr>
          <a:xfrm>
            <a:off x="10370063" y="2343840"/>
            <a:ext cx="1196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2400" dirty="0">
                <a:solidFill>
                  <a:srgbClr val="FF0000"/>
                </a:solidFill>
              </a:rPr>
              <a:t>Tenerife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0CEBB74-3B5F-66C7-3BB2-FD84FE93BB88}"/>
              </a:ext>
            </a:extLst>
          </p:cNvPr>
          <p:cNvCxnSpPr/>
          <p:nvPr/>
        </p:nvCxnSpPr>
        <p:spPr>
          <a:xfrm>
            <a:off x="8958943" y="2056457"/>
            <a:ext cx="1230086" cy="149228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4369E9F-6C4C-11B6-A302-AE5AD4047CAB}"/>
              </a:ext>
            </a:extLst>
          </p:cNvPr>
          <p:cNvCxnSpPr>
            <a:cxnSpLocks/>
          </p:cNvCxnSpPr>
          <p:nvPr/>
        </p:nvCxnSpPr>
        <p:spPr>
          <a:xfrm flipH="1">
            <a:off x="10189029" y="2667000"/>
            <a:ext cx="598714" cy="8817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BF044FB-FEDA-0CB7-7C27-E3C4852E2E31}"/>
              </a:ext>
            </a:extLst>
          </p:cNvPr>
          <p:cNvSpPr txBox="1"/>
          <p:nvPr/>
        </p:nvSpPr>
        <p:spPr>
          <a:xfrm>
            <a:off x="9956406" y="3548743"/>
            <a:ext cx="1104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K" sz="2400" dirty="0">
                <a:solidFill>
                  <a:srgbClr val="FF0000"/>
                </a:solidFill>
              </a:rPr>
              <a:t>100 km</a:t>
            </a:r>
          </a:p>
        </p:txBody>
      </p:sp>
    </p:spTree>
    <p:extLst>
      <p:ext uri="{BB962C8B-B14F-4D97-AF65-F5344CB8AC3E}">
        <p14:creationId xmlns:p14="http://schemas.microsoft.com/office/powerpoint/2010/main" val="1681723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20670</TotalTime>
  <Words>1056</Words>
  <Application>Microsoft Macintosh PowerPoint</Application>
  <PresentationFormat>Widescreen</PresentationFormat>
  <Paragraphs>157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Office Theme</vt:lpstr>
      <vt:lpstr>BLAST Binocular Large Area Survey Telescope Catching the low hanging fruits</vt:lpstr>
      <vt:lpstr>BLAST core science case</vt:lpstr>
      <vt:lpstr>Variable phenomena</vt:lpstr>
      <vt:lpstr>Gamma-ray Bursts can be bright!</vt:lpstr>
      <vt:lpstr>Transitting Exo-planets</vt:lpstr>
      <vt:lpstr>Things that fall from the sky…..</vt:lpstr>
      <vt:lpstr>Stellar time series photometry</vt:lpstr>
      <vt:lpstr>BLAST strategy</vt:lpstr>
      <vt:lpstr>Operational strategy</vt:lpstr>
      <vt:lpstr>BLAST hardware in a nutshell</vt:lpstr>
      <vt:lpstr>BLAST sensitivity</vt:lpstr>
      <vt:lpstr>Status:</vt:lpstr>
      <vt:lpstr>Collaboration ----      In context of the NOT       In context of the Nordic-Baltic community       In context of the amateur community</vt:lpstr>
      <vt:lpstr>Summary and conclusion: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BLAST status</dc:title>
  <dc:creator>Michael I. Andersen</dc:creator>
  <cp:lastModifiedBy>Michael I. Andersen</cp:lastModifiedBy>
  <cp:revision>23</cp:revision>
  <dcterms:created xsi:type="dcterms:W3CDTF">2023-08-22T09:21:09Z</dcterms:created>
  <dcterms:modified xsi:type="dcterms:W3CDTF">2026-05-25T20:29:13Z</dcterms:modified>
</cp:coreProperties>
</file>