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72" r:id="rId1"/>
  </p:sldMasterIdLst>
  <p:notesMasterIdLst>
    <p:notesMasterId r:id="rId31"/>
  </p:notesMasterIdLst>
  <p:sldIdLst>
    <p:sldId id="576" r:id="rId2"/>
    <p:sldId id="554" r:id="rId3"/>
    <p:sldId id="555" r:id="rId4"/>
    <p:sldId id="415" r:id="rId5"/>
    <p:sldId id="583" r:id="rId6"/>
    <p:sldId id="587" r:id="rId7"/>
    <p:sldId id="589" r:id="rId8"/>
    <p:sldId id="345" r:id="rId9"/>
    <p:sldId id="357" r:id="rId10"/>
    <p:sldId id="585" r:id="rId11"/>
    <p:sldId id="586" r:id="rId12"/>
    <p:sldId id="335" r:id="rId13"/>
    <p:sldId id="364" r:id="rId14"/>
    <p:sldId id="491" r:id="rId15"/>
    <p:sldId id="492" r:id="rId16"/>
    <p:sldId id="493" r:id="rId17"/>
    <p:sldId id="494" r:id="rId18"/>
    <p:sldId id="495" r:id="rId19"/>
    <p:sldId id="343" r:id="rId20"/>
    <p:sldId id="344" r:id="rId21"/>
    <p:sldId id="546" r:id="rId22"/>
    <p:sldId id="359" r:id="rId23"/>
    <p:sldId id="296" r:id="rId24"/>
    <p:sldId id="321" r:id="rId25"/>
    <p:sldId id="580" r:id="rId26"/>
    <p:sldId id="581" r:id="rId27"/>
    <p:sldId id="367" r:id="rId28"/>
    <p:sldId id="418" r:id="rId29"/>
    <p:sldId id="582"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31"/>
    <p:restoredTop sz="83333"/>
  </p:normalViewPr>
  <p:slideViewPr>
    <p:cSldViewPr snapToGrid="0">
      <p:cViewPr varScale="1">
        <p:scale>
          <a:sx n="100" d="100"/>
          <a:sy n="100" d="100"/>
        </p:scale>
        <p:origin x="5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4397DE-242D-814E-A16C-E781462BC119}" type="datetimeFigureOut">
              <a:rPr lang="en-SE" smtClean="0"/>
              <a:t>2026-05-25</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BBF04B-30C6-5E4D-8A09-769B6E6B9A4F}" type="slidenum">
              <a:rPr lang="en-SE" smtClean="0"/>
              <a:t>‹#›</a:t>
            </a:fld>
            <a:endParaRPr lang="en-SE"/>
          </a:p>
        </p:txBody>
      </p:sp>
    </p:spTree>
    <p:extLst>
      <p:ext uri="{BB962C8B-B14F-4D97-AF65-F5344CB8AC3E}">
        <p14:creationId xmlns:p14="http://schemas.microsoft.com/office/powerpoint/2010/main" val="3131414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A51C82-F3FF-F71A-DE06-04BD554D35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6997A0-36E0-E4D9-F581-A1E3D60D13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48E789-AD61-0B80-EF0F-591669BE40C7}"/>
              </a:ext>
            </a:extLst>
          </p:cNvPr>
          <p:cNvSpPr>
            <a:spLocks noGrp="1"/>
          </p:cNvSpPr>
          <p:nvPr>
            <p:ph type="body" idx="1"/>
          </p:nvPr>
        </p:nvSpPr>
        <p:spPr/>
        <p:txBody>
          <a:bodyPr/>
          <a:lstStyle/>
          <a:p>
            <a:r>
              <a:rPr lang="en-SE" dirty="0"/>
              <a:t>Good afternoon everyone. I am Siddharth Kumar , 3rd year PhD student working with Prof. Gina Panopoulou at Chalmers University of Technology. Today </a:t>
            </a:r>
            <a:r>
              <a:rPr lang="en-GB" dirty="0"/>
              <a:t>I</a:t>
            </a:r>
            <a:r>
              <a:rPr lang="en-SE" dirty="0"/>
              <a:t> will be presenting the work I did on enhancement of grain alignment near embedded protostards. First I would like to give some context and talk about why magnetic fields are important.</a:t>
            </a:r>
          </a:p>
        </p:txBody>
      </p:sp>
      <p:sp>
        <p:nvSpPr>
          <p:cNvPr id="4" name="Slide Number Placeholder 3">
            <a:extLst>
              <a:ext uri="{FF2B5EF4-FFF2-40B4-BE49-F238E27FC236}">
                <a16:creationId xmlns:a16="http://schemas.microsoft.com/office/drawing/2014/main" id="{8B6584D0-8422-69BE-F162-B8968281C8D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6BBF04B-30C6-5E4D-8A09-769B6E6B9A4F}" type="slidenum">
              <a:rPr kumimoji="0" lang="en-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0</a:t>
            </a:fld>
            <a:endParaRPr kumimoji="0" lang="en-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14604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00D4D-FED5-5FF3-7616-595F588921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8D38A0-749B-4189-3CF0-177EBE36BAFE}"/>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2F7DDD84-4406-3ADA-F05E-A27838CF687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But what if there was a source of radiation in the core? </a:t>
            </a:r>
            <a:r>
              <a:rPr lang="en-GB" sz="4000" dirty="0">
                <a:solidFill>
                  <a:srgbClr val="FF0000"/>
                </a:solidFill>
              </a:rPr>
              <a:t>W</a:t>
            </a:r>
            <a:r>
              <a:rPr lang="en-SE" sz="4000" dirty="0">
                <a:solidFill>
                  <a:srgbClr val="FF0000"/>
                </a:solidFill>
              </a:rPr>
              <a:t>hat happens if there is a protostar embedded in the dense core. This question was investigated thoroughly in Hoang et al 2021. They annalytically studied grain alignment in the context of RAT. </a:t>
            </a:r>
            <a:r>
              <a:rPr lang="en-GB" sz="4000" dirty="0">
                <a:solidFill>
                  <a:srgbClr val="FF0000"/>
                </a:solidFill>
              </a:rPr>
              <a:t>I</a:t>
            </a:r>
            <a:r>
              <a:rPr lang="en-SE" sz="4000" dirty="0">
                <a:solidFill>
                  <a:srgbClr val="FF0000"/>
                </a:solidFill>
              </a:rPr>
              <a:t>n the figure on the right taken from their work, in the case of pre-stellar core they see depolarization at high extinction, just like the observations. But in the case of embedded protostar,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they predict that one should see an increase in polarization efficiency even at high extinctions due to the radiation from the embedded protostar. And this prediction is what we wanted to test in our study. So let’s test this prediction!</a:t>
            </a:r>
          </a:p>
        </p:txBody>
      </p:sp>
      <p:sp>
        <p:nvSpPr>
          <p:cNvPr id="4" name="Slide Number Placeholder 3">
            <a:extLst>
              <a:ext uri="{FF2B5EF4-FFF2-40B4-BE49-F238E27FC236}">
                <a16:creationId xmlns:a16="http://schemas.microsoft.com/office/drawing/2014/main" id="{26ABAD91-F697-E252-54C6-4297EE21422C}"/>
              </a:ext>
            </a:extLst>
          </p:cNvPr>
          <p:cNvSpPr>
            <a:spLocks noGrp="1"/>
          </p:cNvSpPr>
          <p:nvPr>
            <p:ph type="sldNum" sz="quarter" idx="5"/>
          </p:nvPr>
        </p:nvSpPr>
        <p:spPr/>
        <p:txBody>
          <a:bodyPr/>
          <a:lstStyle/>
          <a:p>
            <a:fld id="{5857237A-5992-194A-8DFC-FD85224E1CDE}" type="slidenum">
              <a:rPr lang="en-SE" smtClean="0"/>
              <a:t>9</a:t>
            </a:fld>
            <a:endParaRPr lang="en-SE"/>
          </a:p>
        </p:txBody>
      </p:sp>
    </p:spTree>
    <p:extLst>
      <p:ext uri="{BB962C8B-B14F-4D97-AF65-F5344CB8AC3E}">
        <p14:creationId xmlns:p14="http://schemas.microsoft.com/office/powerpoint/2010/main" val="2343350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F3D93-D1C2-8760-0FBD-EAB9B372DA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7B5338-5521-C828-DFC6-D324EF0B317C}"/>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AEBCC616-2F61-B81F-C8E5-74977F5635E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But what if there was a source of radiation in the core? </a:t>
            </a:r>
            <a:r>
              <a:rPr lang="en-GB" sz="4000" dirty="0">
                <a:solidFill>
                  <a:srgbClr val="FF0000"/>
                </a:solidFill>
              </a:rPr>
              <a:t>W</a:t>
            </a:r>
            <a:r>
              <a:rPr lang="en-SE" sz="4000" dirty="0">
                <a:solidFill>
                  <a:srgbClr val="FF0000"/>
                </a:solidFill>
              </a:rPr>
              <a:t>hat happens if there is a protostar embedded in the dense core. This question was investigated thoroughly in Hoang et al 2021. They annalytically studied grain alignment in the context of RAT. </a:t>
            </a:r>
            <a:r>
              <a:rPr lang="en-GB" sz="4000" dirty="0">
                <a:solidFill>
                  <a:srgbClr val="FF0000"/>
                </a:solidFill>
              </a:rPr>
              <a:t>I</a:t>
            </a:r>
            <a:r>
              <a:rPr lang="en-SE" sz="4000" dirty="0">
                <a:solidFill>
                  <a:srgbClr val="FF0000"/>
                </a:solidFill>
              </a:rPr>
              <a:t>n the figure on the right taken from their work, in the case of pre-stellar core they see depolarization at high extinction, just like the observations. But in the case of embedded protostar,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they predict that one should see an increase in polarization efficiency even at high extinctions due to the radiation from the embedded protostar. And this prediction is what we wanted to test in our study. So let’s test this prediction!</a:t>
            </a:r>
          </a:p>
        </p:txBody>
      </p:sp>
      <p:sp>
        <p:nvSpPr>
          <p:cNvPr id="4" name="Slide Number Placeholder 3">
            <a:extLst>
              <a:ext uri="{FF2B5EF4-FFF2-40B4-BE49-F238E27FC236}">
                <a16:creationId xmlns:a16="http://schemas.microsoft.com/office/drawing/2014/main" id="{F97E85A2-4752-42B5-A783-7753C5EA92E9}"/>
              </a:ext>
            </a:extLst>
          </p:cNvPr>
          <p:cNvSpPr>
            <a:spLocks noGrp="1"/>
          </p:cNvSpPr>
          <p:nvPr>
            <p:ph type="sldNum" sz="quarter" idx="5"/>
          </p:nvPr>
        </p:nvSpPr>
        <p:spPr/>
        <p:txBody>
          <a:bodyPr/>
          <a:lstStyle/>
          <a:p>
            <a:fld id="{5857237A-5992-194A-8DFC-FD85224E1CDE}" type="slidenum">
              <a:rPr lang="en-SE" smtClean="0"/>
              <a:t>10</a:t>
            </a:fld>
            <a:endParaRPr lang="en-SE"/>
          </a:p>
        </p:txBody>
      </p:sp>
    </p:spTree>
    <p:extLst>
      <p:ext uri="{BB962C8B-B14F-4D97-AF65-F5344CB8AC3E}">
        <p14:creationId xmlns:p14="http://schemas.microsoft.com/office/powerpoint/2010/main" val="2751334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4504BF-B05F-3798-DDD4-DD06FBA458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5C28BD-F71D-C801-2A75-2C829614FF25}"/>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213B5073-8443-846D-CA57-81C362EAE339}"/>
              </a:ext>
            </a:extLst>
          </p:cNvPr>
          <p:cNvSpPr>
            <a:spLocks noGrp="1"/>
          </p:cNvSpPr>
          <p:nvPr>
            <p:ph type="body" idx="1"/>
          </p:nvPr>
        </p:nvSpPr>
        <p:spPr/>
        <p:txBody>
          <a:bodyPr/>
          <a:lstStyle/>
          <a:p>
            <a:pPr marL="0" indent="0">
              <a:buFont typeface="Arial" panose="020B0604020202020204" pitchFamily="34" charset="0"/>
              <a:buNone/>
            </a:pPr>
            <a:r>
              <a:rPr lang="en-GB" sz="4000" b="0" dirty="0">
                <a:latin typeface="Arial" panose="020B0604020202020204" pitchFamily="34" charset="0"/>
                <a:cs typeface="Arial" panose="020B0604020202020204" pitchFamily="34" charset="0"/>
              </a:rPr>
              <a:t>For our work, we have chosen DR21 part of the massive star-forming region Cygnus X with the stokes I map shown on the right.</a:t>
            </a:r>
          </a:p>
          <a:p>
            <a:pPr marL="0" indent="0">
              <a:buFont typeface="Arial" panose="020B0604020202020204" pitchFamily="34" charset="0"/>
              <a:buNone/>
            </a:pPr>
            <a:r>
              <a:rPr lang="en-GB" sz="4000" b="0" dirty="0">
                <a:latin typeface="Arial" panose="020B0604020202020204" pitchFamily="34" charset="0"/>
                <a:cs typeface="Arial" panose="020B0604020202020204" pitchFamily="34" charset="0"/>
              </a:rPr>
              <a:t>It is located 1.5kpc away and has two massive protostars DR21 and DR21(OH) as shown here.</a:t>
            </a:r>
          </a:p>
          <a:p>
            <a:pPr marL="0" indent="0">
              <a:buFont typeface="Arial" panose="020B0604020202020204" pitchFamily="34" charset="0"/>
              <a:buNone/>
            </a:pPr>
            <a:r>
              <a:rPr lang="en-GB" sz="4000" b="0" dirty="0">
                <a:latin typeface="Arial" panose="020B0604020202020204" pitchFamily="34" charset="0"/>
                <a:cs typeface="Arial" panose="020B0604020202020204" pitchFamily="34" charset="0"/>
              </a:rPr>
              <a:t>For our study, we mask out the outflow shown as the shadow region. The masking was done as the outflow is too energetic and doesn’t represent the general properties of the star forming region.</a:t>
            </a:r>
          </a:p>
          <a:p>
            <a:pPr marL="0" indent="0">
              <a:buFont typeface="Arial" panose="020B0604020202020204" pitchFamily="34" charset="0"/>
              <a:buNone/>
            </a:pPr>
            <a:r>
              <a:rPr lang="en-GB" sz="4000" b="0" dirty="0">
                <a:latin typeface="Arial" panose="020B0604020202020204" pitchFamily="34" charset="0"/>
                <a:cs typeface="Arial" panose="020B0604020202020204" pitchFamily="34" charset="0"/>
              </a:rPr>
              <a:t>In the scope of this presentation, I will be focusing on the region inside the red contour called the DR21 ridge.</a:t>
            </a:r>
          </a:p>
          <a:p>
            <a:pPr marL="0" indent="0">
              <a:buFont typeface="Arial" panose="020B0604020202020204" pitchFamily="34" charset="0"/>
              <a:buNone/>
            </a:pPr>
            <a:r>
              <a:rPr lang="en-GB" sz="4000" b="0" dirty="0">
                <a:latin typeface="Arial" panose="020B0604020202020204" pitchFamily="34" charset="0"/>
                <a:cs typeface="Arial" panose="020B0604020202020204" pitchFamily="34" charset="0"/>
              </a:rPr>
              <a:t>The observation was done using SOFIA/HAWC+ instrument at 214micron wavelength and 20.3’’ angular resolution.</a:t>
            </a:r>
          </a:p>
        </p:txBody>
      </p:sp>
      <p:sp>
        <p:nvSpPr>
          <p:cNvPr id="4" name="Slide Number Placeholder 3">
            <a:extLst>
              <a:ext uri="{FF2B5EF4-FFF2-40B4-BE49-F238E27FC236}">
                <a16:creationId xmlns:a16="http://schemas.microsoft.com/office/drawing/2014/main" id="{D3439EFD-FC07-26C4-DC6D-BB68AAD49F36}"/>
              </a:ext>
            </a:extLst>
          </p:cNvPr>
          <p:cNvSpPr>
            <a:spLocks noGrp="1"/>
          </p:cNvSpPr>
          <p:nvPr>
            <p:ph type="sldNum" sz="quarter" idx="5"/>
          </p:nvPr>
        </p:nvSpPr>
        <p:spPr/>
        <p:txBody>
          <a:bodyPr/>
          <a:lstStyle/>
          <a:p>
            <a:fld id="{5857237A-5992-194A-8DFC-FD85224E1CDE}" type="slidenum">
              <a:rPr lang="en-SE" smtClean="0"/>
              <a:t>11</a:t>
            </a:fld>
            <a:endParaRPr lang="en-SE"/>
          </a:p>
        </p:txBody>
      </p:sp>
    </p:spTree>
    <p:extLst>
      <p:ext uri="{BB962C8B-B14F-4D97-AF65-F5344CB8AC3E}">
        <p14:creationId xmlns:p14="http://schemas.microsoft.com/office/powerpoint/2010/main" val="1497645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0CFDA-A320-9F7E-5A27-51F4156CAD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326B09-4F48-874E-9B71-999A9057B590}"/>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C135687A-7E3D-308D-6FA3-8FAB0FD460B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dirty="0">
                <a:solidFill>
                  <a:srgbClr val="FF0000"/>
                </a:solidFill>
              </a:rPr>
              <a:t>The first trend that we checked was how polarization varies with intensity.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4000" dirty="0">
                <a:solidFill>
                  <a:srgbClr val="FF0000"/>
                </a:solidFill>
              </a:rPr>
              <a:t>In the graph plotted above on the y axis you have polarization fraction in percentage, which you can think of like how much dust is aligned.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4000" dirty="0">
                <a:solidFill>
                  <a:srgbClr val="FF0000"/>
                </a:solidFill>
              </a:rPr>
              <a:t>On the x axis you have Intensity, where increasing intensity means going deeper into the star-forming region.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4000" dirty="0">
                <a:solidFill>
                  <a:srgbClr val="FF0000"/>
                </a:solidFill>
              </a:rPr>
              <a:t>From the graph what you see is that as the intensity increases that is as the we go deeper into the region, the polarization goes down, which is what you would expect from the theory.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4000" dirty="0">
                <a:solidFill>
                  <a:srgbClr val="FF0000"/>
                </a:solidFill>
              </a:rPr>
              <a:t>However, at the breakpoint here shown in red, you see that the trend changes and the slope becomes more or less flat.  </a:t>
            </a:r>
            <a:endParaRPr lang="en-SE" sz="4000" dirty="0">
              <a:solidFill>
                <a:srgbClr val="FF0000"/>
              </a:solidFill>
            </a:endParaRPr>
          </a:p>
        </p:txBody>
      </p:sp>
      <p:sp>
        <p:nvSpPr>
          <p:cNvPr id="4" name="Slide Number Placeholder 3">
            <a:extLst>
              <a:ext uri="{FF2B5EF4-FFF2-40B4-BE49-F238E27FC236}">
                <a16:creationId xmlns:a16="http://schemas.microsoft.com/office/drawing/2014/main" id="{6EEE365B-4CF4-8DD5-4401-AF3F1771695F}"/>
              </a:ext>
            </a:extLst>
          </p:cNvPr>
          <p:cNvSpPr>
            <a:spLocks noGrp="1"/>
          </p:cNvSpPr>
          <p:nvPr>
            <p:ph type="sldNum" sz="quarter" idx="5"/>
          </p:nvPr>
        </p:nvSpPr>
        <p:spPr/>
        <p:txBody>
          <a:bodyPr/>
          <a:lstStyle/>
          <a:p>
            <a:fld id="{5857237A-5992-194A-8DFC-FD85224E1CDE}" type="slidenum">
              <a:rPr lang="en-SE" smtClean="0"/>
              <a:t>12</a:t>
            </a:fld>
            <a:endParaRPr lang="en-SE"/>
          </a:p>
        </p:txBody>
      </p:sp>
    </p:spTree>
    <p:extLst>
      <p:ext uri="{BB962C8B-B14F-4D97-AF65-F5344CB8AC3E}">
        <p14:creationId xmlns:p14="http://schemas.microsoft.com/office/powerpoint/2010/main" val="443794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7FD54-4EBB-D472-F55E-FC9521D29C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A50E25-87C1-0106-035F-021EA1BCD1C5}"/>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DD940315-0E9F-4E67-B3B8-E37B51E3EE0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To understand the behaviour of this trend, we looked to two major reasons for depolarization in dense cores,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which are increasing turbulence in magnetic fields</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and loss of grain alignment efficiency.</a:t>
            </a:r>
          </a:p>
        </p:txBody>
      </p:sp>
      <p:sp>
        <p:nvSpPr>
          <p:cNvPr id="4" name="Slide Number Placeholder 3">
            <a:extLst>
              <a:ext uri="{FF2B5EF4-FFF2-40B4-BE49-F238E27FC236}">
                <a16:creationId xmlns:a16="http://schemas.microsoft.com/office/drawing/2014/main" id="{309F5325-5888-1346-65AD-BC3E38687020}"/>
              </a:ext>
            </a:extLst>
          </p:cNvPr>
          <p:cNvSpPr>
            <a:spLocks noGrp="1"/>
          </p:cNvSpPr>
          <p:nvPr>
            <p:ph type="sldNum" sz="quarter" idx="5"/>
          </p:nvPr>
        </p:nvSpPr>
        <p:spPr/>
        <p:txBody>
          <a:bodyPr/>
          <a:lstStyle/>
          <a:p>
            <a:fld id="{5857237A-5992-194A-8DFC-FD85224E1CDE}" type="slidenum">
              <a:rPr lang="en-SE" smtClean="0"/>
              <a:t>13</a:t>
            </a:fld>
            <a:endParaRPr lang="en-SE"/>
          </a:p>
        </p:txBody>
      </p:sp>
    </p:spTree>
    <p:extLst>
      <p:ext uri="{BB962C8B-B14F-4D97-AF65-F5344CB8AC3E}">
        <p14:creationId xmlns:p14="http://schemas.microsoft.com/office/powerpoint/2010/main" val="1158144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60949-4B56-C789-66CA-ECB77CF138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BBECF5-AC66-5F8B-5F0B-B8CE0F9AC887}"/>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9BDA8A82-F463-BAB8-0E1F-C6AD003B1EB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Before I show you the behaviour of turbulence. Let me give more contenxt on how turbulence affects polarization.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On the left I am showing an example of ordered magnetic field lines and the right is an example of turbulent magnetic fields.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As the magnetic fields become more turbulent the polarization that you get from the dust grains becomes more randomized, decreasing the effective polarization fraction along the line of sight.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Now the question is how do we quantify this turbulence in magnetic fields. </a:t>
            </a:r>
          </a:p>
        </p:txBody>
      </p:sp>
      <p:sp>
        <p:nvSpPr>
          <p:cNvPr id="4" name="Slide Number Placeholder 3">
            <a:extLst>
              <a:ext uri="{FF2B5EF4-FFF2-40B4-BE49-F238E27FC236}">
                <a16:creationId xmlns:a16="http://schemas.microsoft.com/office/drawing/2014/main" id="{E2FAB1F3-00A2-F23E-32B7-48B20F004B54}"/>
              </a:ext>
            </a:extLst>
          </p:cNvPr>
          <p:cNvSpPr>
            <a:spLocks noGrp="1"/>
          </p:cNvSpPr>
          <p:nvPr>
            <p:ph type="sldNum" sz="quarter" idx="5"/>
          </p:nvPr>
        </p:nvSpPr>
        <p:spPr/>
        <p:txBody>
          <a:bodyPr/>
          <a:lstStyle/>
          <a:p>
            <a:fld id="{5857237A-5992-194A-8DFC-FD85224E1CDE}" type="slidenum">
              <a:rPr lang="en-SE" smtClean="0"/>
              <a:t>14</a:t>
            </a:fld>
            <a:endParaRPr lang="en-SE"/>
          </a:p>
        </p:txBody>
      </p:sp>
    </p:spTree>
    <p:extLst>
      <p:ext uri="{BB962C8B-B14F-4D97-AF65-F5344CB8AC3E}">
        <p14:creationId xmlns:p14="http://schemas.microsoft.com/office/powerpoint/2010/main" val="20977279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766FA-3056-500C-9F58-02C87D75CB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E50FA7-63AF-1EE8-F756-3CD4920AC0EF}"/>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46573186-99CC-C797-3A3D-BDAD08D61DD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O</a:t>
            </a:r>
            <a:r>
              <a:rPr lang="en-GB" sz="4000" dirty="0">
                <a:solidFill>
                  <a:srgbClr val="FF0000"/>
                </a:solidFill>
              </a:rPr>
              <a:t>n</a:t>
            </a:r>
            <a:r>
              <a:rPr lang="en-SE" sz="4000" dirty="0">
                <a:solidFill>
                  <a:srgbClr val="FF0000"/>
                </a:solidFill>
              </a:rPr>
              <a:t>e way to quantify turbulence is by using polarization angles and calculating something called Angular dispesion.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In the most basic terms it is a measure of how the polarization angles change.</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On the left you have polarizaiton angle map plotted on Stokes I with polarization vectors shown in red</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and on the right is the calculated angular disperison map. If you look at these plots side-by-side what you would notice is that regions where you see changes in polarization angles are the regions corresponding to high angular dispersion. </a:t>
            </a:r>
          </a:p>
        </p:txBody>
      </p:sp>
      <p:sp>
        <p:nvSpPr>
          <p:cNvPr id="4" name="Slide Number Placeholder 3">
            <a:extLst>
              <a:ext uri="{FF2B5EF4-FFF2-40B4-BE49-F238E27FC236}">
                <a16:creationId xmlns:a16="http://schemas.microsoft.com/office/drawing/2014/main" id="{6125C0BF-0EF5-9F9E-963A-9BE813C5F513}"/>
              </a:ext>
            </a:extLst>
          </p:cNvPr>
          <p:cNvSpPr>
            <a:spLocks noGrp="1"/>
          </p:cNvSpPr>
          <p:nvPr>
            <p:ph type="sldNum" sz="quarter" idx="5"/>
          </p:nvPr>
        </p:nvSpPr>
        <p:spPr/>
        <p:txBody>
          <a:bodyPr/>
          <a:lstStyle/>
          <a:p>
            <a:fld id="{5857237A-5992-194A-8DFC-FD85224E1CDE}" type="slidenum">
              <a:rPr lang="en-SE" smtClean="0"/>
              <a:t>15</a:t>
            </a:fld>
            <a:endParaRPr lang="en-SE"/>
          </a:p>
        </p:txBody>
      </p:sp>
    </p:spTree>
    <p:extLst>
      <p:ext uri="{BB962C8B-B14F-4D97-AF65-F5344CB8AC3E}">
        <p14:creationId xmlns:p14="http://schemas.microsoft.com/office/powerpoint/2010/main" val="4240220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7C78B5-E56A-3076-D008-EA0A08958F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03A82D-3728-2D48-70C4-5ACB56453762}"/>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2A171A69-B09C-A8F5-516E-58E3AB53671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Now that we understand turbulence better, we can finally study its behaviour.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On the graph here, I </a:t>
            </a:r>
            <a:r>
              <a:rPr lang="en-GB" sz="4000" dirty="0">
                <a:solidFill>
                  <a:srgbClr val="FF0000"/>
                </a:solidFill>
              </a:rPr>
              <a:t>ha</a:t>
            </a:r>
            <a:r>
              <a:rPr lang="en-SE" sz="4000" dirty="0">
                <a:solidFill>
                  <a:srgbClr val="FF0000"/>
                </a:solidFill>
              </a:rPr>
              <a:t>ve plotted angular dispersion on the y axis and intensity on the x axis. Doing this analysis what we learned was that the turbulence more or less remains constant as we go deaper into the region.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As we saw no significant correlation between angular dispersion and intensity, we believe that turbulence is not a signif</a:t>
            </a:r>
            <a:r>
              <a:rPr lang="en-GB" sz="4000" dirty="0" err="1">
                <a:solidFill>
                  <a:srgbClr val="FF0000"/>
                </a:solidFill>
              </a:rPr>
              <a:t>ica</a:t>
            </a:r>
            <a:r>
              <a:rPr lang="en-SE" sz="4000" dirty="0">
                <a:solidFill>
                  <a:srgbClr val="FF0000"/>
                </a:solidFill>
              </a:rPr>
              <a:t>nt contributor to depolarization.</a:t>
            </a:r>
          </a:p>
        </p:txBody>
      </p:sp>
      <p:sp>
        <p:nvSpPr>
          <p:cNvPr id="4" name="Slide Number Placeholder 3">
            <a:extLst>
              <a:ext uri="{FF2B5EF4-FFF2-40B4-BE49-F238E27FC236}">
                <a16:creationId xmlns:a16="http://schemas.microsoft.com/office/drawing/2014/main" id="{94CBE0B9-2F04-31E1-99A2-FC58A3199E4B}"/>
              </a:ext>
            </a:extLst>
          </p:cNvPr>
          <p:cNvSpPr>
            <a:spLocks noGrp="1"/>
          </p:cNvSpPr>
          <p:nvPr>
            <p:ph type="sldNum" sz="quarter" idx="5"/>
          </p:nvPr>
        </p:nvSpPr>
        <p:spPr/>
        <p:txBody>
          <a:bodyPr/>
          <a:lstStyle/>
          <a:p>
            <a:fld id="{5857237A-5992-194A-8DFC-FD85224E1CDE}" type="slidenum">
              <a:rPr lang="en-SE" smtClean="0"/>
              <a:t>16</a:t>
            </a:fld>
            <a:endParaRPr lang="en-SE"/>
          </a:p>
        </p:txBody>
      </p:sp>
    </p:spTree>
    <p:extLst>
      <p:ext uri="{BB962C8B-B14F-4D97-AF65-F5344CB8AC3E}">
        <p14:creationId xmlns:p14="http://schemas.microsoft.com/office/powerpoint/2010/main" val="4937050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8B93A-C0EF-9A55-AF7A-CBC6727E2D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8C9825-FA24-B965-AC58-400A0F948F9A}"/>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1E147194-0BE2-53EB-5317-AC978D4A5CB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Now coming to the second contributing factor for depolarization, loss of grain alignment efficiency.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one can use angular dispersion times p as a proxy for grain alignment efficiency.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In the figure on the left, you can see Sxp on the y axis and intensity on the x axis.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Again starting at the lowest intensity and going higher, we see the expected decreasing trend and at the first break point in the power law, the slope becomes even more steeper.</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But after the second break point, the slope changes sign and the graph shows an increasing grain alingment efficiecny at highest intensities.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This suggests that there must be an internal source of radiation, to help align the dust grains.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We theorized that thesee enhanced polarization efficiency must be from reactivation of RAT from embedded protostars in the region. </a:t>
            </a:r>
          </a:p>
        </p:txBody>
      </p:sp>
      <p:sp>
        <p:nvSpPr>
          <p:cNvPr id="4" name="Slide Number Placeholder 3">
            <a:extLst>
              <a:ext uri="{FF2B5EF4-FFF2-40B4-BE49-F238E27FC236}">
                <a16:creationId xmlns:a16="http://schemas.microsoft.com/office/drawing/2014/main" id="{F38EB5E9-B691-7C99-F8E5-B0AEB5BF06ED}"/>
              </a:ext>
            </a:extLst>
          </p:cNvPr>
          <p:cNvSpPr>
            <a:spLocks noGrp="1"/>
          </p:cNvSpPr>
          <p:nvPr>
            <p:ph type="sldNum" sz="quarter" idx="5"/>
          </p:nvPr>
        </p:nvSpPr>
        <p:spPr/>
        <p:txBody>
          <a:bodyPr/>
          <a:lstStyle/>
          <a:p>
            <a:fld id="{5857237A-5992-194A-8DFC-FD85224E1CDE}" type="slidenum">
              <a:rPr lang="en-SE" smtClean="0"/>
              <a:t>17</a:t>
            </a:fld>
            <a:endParaRPr lang="en-SE"/>
          </a:p>
        </p:txBody>
      </p:sp>
    </p:spTree>
    <p:extLst>
      <p:ext uri="{BB962C8B-B14F-4D97-AF65-F5344CB8AC3E}">
        <p14:creationId xmlns:p14="http://schemas.microsoft.com/office/powerpoint/2010/main" val="3859925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D57A4-B761-4013-893E-6DDE8D2470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31DA1E-36E2-B72C-8D26-C190FA419C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BD79A5-26AD-D21F-5930-5419A63A185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To test this theory, we used 70</a:t>
            </a:r>
            <a:r>
              <a:rPr lang="en-SE" sz="4000" b="0" dirty="0"/>
              <a:t>µm emmission.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70</a:t>
            </a:r>
            <a:r>
              <a:rPr lang="en-SE" sz="4000" b="0" dirty="0"/>
              <a:t>µm traces warm dust around the protostellar cores.</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b="0" dirty="0"/>
              <a:t>In the figure on the left </a:t>
            </a:r>
            <a:r>
              <a:rPr lang="en-GB" sz="4000" b="0" dirty="0"/>
              <a:t>I</a:t>
            </a:r>
            <a:r>
              <a:rPr lang="en-SE" sz="4000" b="0" dirty="0"/>
              <a:t> have plotted a 70µm emision map of DR21 with the region showing the increase in grain alignment efficiency </a:t>
            </a:r>
            <a:r>
              <a:rPr lang="en-GB" sz="4000" b="0" dirty="0"/>
              <a:t>marked by the blue contour.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4000" b="0" dirty="0"/>
              <a:t>From the plot we see that the</a:t>
            </a:r>
            <a:r>
              <a:rPr lang="en-SE" sz="4000" b="0" dirty="0"/>
              <a:t> data points corresponding to the increase in grain alignment efficiency are spatially correlated to the high 70 micron emission. With this I can safely say that we are observing re-activation of RAT towards protostellar cores and I finish my presentation thank you.</a:t>
            </a:r>
          </a:p>
        </p:txBody>
      </p:sp>
      <p:sp>
        <p:nvSpPr>
          <p:cNvPr id="4" name="Slide Number Placeholder 3">
            <a:extLst>
              <a:ext uri="{FF2B5EF4-FFF2-40B4-BE49-F238E27FC236}">
                <a16:creationId xmlns:a16="http://schemas.microsoft.com/office/drawing/2014/main" id="{6608C94A-7ECE-26BF-ED63-BCB783EEB56F}"/>
              </a:ext>
            </a:extLst>
          </p:cNvPr>
          <p:cNvSpPr>
            <a:spLocks noGrp="1"/>
          </p:cNvSpPr>
          <p:nvPr>
            <p:ph type="sldNum" sz="quarter" idx="5"/>
          </p:nvPr>
        </p:nvSpPr>
        <p:spPr/>
        <p:txBody>
          <a:bodyPr/>
          <a:lstStyle/>
          <a:p>
            <a:fld id="{5857237A-5992-194A-8DFC-FD85224E1CDE}" type="slidenum">
              <a:rPr lang="en-SE" smtClean="0"/>
              <a:t>18</a:t>
            </a:fld>
            <a:endParaRPr lang="en-SE"/>
          </a:p>
        </p:txBody>
      </p:sp>
    </p:spTree>
    <p:extLst>
      <p:ext uri="{BB962C8B-B14F-4D97-AF65-F5344CB8AC3E}">
        <p14:creationId xmlns:p14="http://schemas.microsoft.com/office/powerpoint/2010/main" val="3261966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A337B-7B32-C79E-71FE-CCA0511735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F86116-6AF4-00E9-623E-A0E051E740B0}"/>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3067ED47-0E66-4BBF-2A06-AA9E7B674D0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On small scales</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Observations from SOFIA and JCMT have shown ordered fields threading molecular clouds and dense cores affecting the dynamics of star 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Dynamically magnetic fields can either slow down starformation by balancing gravitational collapse with magnetic pressure</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Or they can speed up the starformation by helping in remove angular momentum from protostellar cores via transport along magnetic field lines.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To fully characterize starformation dynamics, we need to resolve magnetic field structure at the scale of star formation.</a:t>
            </a:r>
          </a:p>
        </p:txBody>
      </p:sp>
      <p:sp>
        <p:nvSpPr>
          <p:cNvPr id="4" name="Slide Number Placeholder 3">
            <a:extLst>
              <a:ext uri="{FF2B5EF4-FFF2-40B4-BE49-F238E27FC236}">
                <a16:creationId xmlns:a16="http://schemas.microsoft.com/office/drawing/2014/main" id="{B6A4A7EA-3A8E-B1C9-E27E-C0DBB76AFD69}"/>
              </a:ext>
            </a:extLst>
          </p:cNvPr>
          <p:cNvSpPr>
            <a:spLocks noGrp="1"/>
          </p:cNvSpPr>
          <p:nvPr>
            <p:ph type="sldNum" sz="quarter" idx="5"/>
          </p:nvPr>
        </p:nvSpPr>
        <p:spPr/>
        <p:txBody>
          <a:bodyPr/>
          <a:lstStyle/>
          <a:p>
            <a:fld id="{5857237A-5992-194A-8DFC-FD85224E1CDE}" type="slidenum">
              <a:rPr lang="en-SE" smtClean="0"/>
              <a:t>1</a:t>
            </a:fld>
            <a:endParaRPr lang="en-SE"/>
          </a:p>
        </p:txBody>
      </p:sp>
    </p:spTree>
    <p:extLst>
      <p:ext uri="{BB962C8B-B14F-4D97-AF65-F5344CB8AC3E}">
        <p14:creationId xmlns:p14="http://schemas.microsoft.com/office/powerpoint/2010/main" val="818588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FFB15-C6EE-6C6C-F27B-2476FF1D56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43D8CE-538A-99B5-A958-0FE6853BF5CA}"/>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EBCC229F-9855-2E5A-49BA-EF0252183BE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SE" sz="4000" dirty="0">
              <a:solidFill>
                <a:srgbClr val="FF0000"/>
              </a:solidFill>
            </a:endParaRPr>
          </a:p>
        </p:txBody>
      </p:sp>
      <p:sp>
        <p:nvSpPr>
          <p:cNvPr id="4" name="Slide Number Placeholder 3">
            <a:extLst>
              <a:ext uri="{FF2B5EF4-FFF2-40B4-BE49-F238E27FC236}">
                <a16:creationId xmlns:a16="http://schemas.microsoft.com/office/drawing/2014/main" id="{0E674C23-A654-D633-1D58-C2E9AD34207A}"/>
              </a:ext>
            </a:extLst>
          </p:cNvPr>
          <p:cNvSpPr>
            <a:spLocks noGrp="1"/>
          </p:cNvSpPr>
          <p:nvPr>
            <p:ph type="sldNum" sz="quarter" idx="5"/>
          </p:nvPr>
        </p:nvSpPr>
        <p:spPr/>
        <p:txBody>
          <a:bodyPr/>
          <a:lstStyle/>
          <a:p>
            <a:fld id="{5857237A-5992-194A-8DFC-FD85224E1CDE}" type="slidenum">
              <a:rPr lang="en-SE" smtClean="0"/>
              <a:t>19</a:t>
            </a:fld>
            <a:endParaRPr lang="en-SE"/>
          </a:p>
        </p:txBody>
      </p:sp>
    </p:spTree>
    <p:extLst>
      <p:ext uri="{BB962C8B-B14F-4D97-AF65-F5344CB8AC3E}">
        <p14:creationId xmlns:p14="http://schemas.microsoft.com/office/powerpoint/2010/main" val="526960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4FAE0-134A-1E70-36C4-74DD292BA9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FAAB47-584D-6C90-982E-578EE22C40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CA535D-1665-4A59-6293-C4672B88C6C8}"/>
              </a:ext>
            </a:extLst>
          </p:cNvPr>
          <p:cNvSpPr>
            <a:spLocks noGrp="1"/>
          </p:cNvSpPr>
          <p:nvPr>
            <p:ph type="body" idx="1"/>
          </p:nvPr>
        </p:nvSpPr>
        <p:spPr/>
        <p:txBody>
          <a:bodyPr/>
          <a:lstStyle/>
          <a:p>
            <a:endParaRPr lang="en-SE" dirty="0"/>
          </a:p>
        </p:txBody>
      </p:sp>
      <p:sp>
        <p:nvSpPr>
          <p:cNvPr id="4" name="Slide Number Placeholder 3">
            <a:extLst>
              <a:ext uri="{FF2B5EF4-FFF2-40B4-BE49-F238E27FC236}">
                <a16:creationId xmlns:a16="http://schemas.microsoft.com/office/drawing/2014/main" id="{1097C5EE-7B6F-F9CE-E4A9-941264A9BE88}"/>
              </a:ext>
            </a:extLst>
          </p:cNvPr>
          <p:cNvSpPr>
            <a:spLocks noGrp="1"/>
          </p:cNvSpPr>
          <p:nvPr>
            <p:ph type="sldNum" sz="quarter" idx="5"/>
          </p:nvPr>
        </p:nvSpPr>
        <p:spPr/>
        <p:txBody>
          <a:bodyPr/>
          <a:lstStyle/>
          <a:p>
            <a:fld id="{A6BBF04B-30C6-5E4D-8A09-769B6E6B9A4F}" type="slidenum">
              <a:rPr lang="en-SE" smtClean="0"/>
              <a:t>20</a:t>
            </a:fld>
            <a:endParaRPr lang="en-SE"/>
          </a:p>
        </p:txBody>
      </p:sp>
    </p:spTree>
    <p:extLst>
      <p:ext uri="{BB962C8B-B14F-4D97-AF65-F5344CB8AC3E}">
        <p14:creationId xmlns:p14="http://schemas.microsoft.com/office/powerpoint/2010/main" val="4142528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5B78CE-80E3-0E24-4EDD-9A608127A8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D25C83-2970-7542-20D0-388156D20895}"/>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40182225-2BEE-029E-E402-C64441B5442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This alignment happens in two stages. Internal alignment, where the grain’s axis of maximum inertia align with its angular momentum and External alignment, where grain’s angular momentum aligns with a preferred axis in space. The leading theory for external alignment of the dust grains is Radiative Alignment Torque. RAT theory says that the grains are spun up by anisotropic radiation  like a pinhweel being spun up by the wind and then they align with the magnetic fields through the process of fast larmour precessions. </a:t>
            </a:r>
          </a:p>
        </p:txBody>
      </p:sp>
      <p:sp>
        <p:nvSpPr>
          <p:cNvPr id="4" name="Slide Number Placeholder 3">
            <a:extLst>
              <a:ext uri="{FF2B5EF4-FFF2-40B4-BE49-F238E27FC236}">
                <a16:creationId xmlns:a16="http://schemas.microsoft.com/office/drawing/2014/main" id="{85DE09CE-0FE1-9539-8327-EF42C1CA5A3B}"/>
              </a:ext>
            </a:extLst>
          </p:cNvPr>
          <p:cNvSpPr>
            <a:spLocks noGrp="1"/>
          </p:cNvSpPr>
          <p:nvPr>
            <p:ph type="sldNum" sz="quarter" idx="5"/>
          </p:nvPr>
        </p:nvSpPr>
        <p:spPr/>
        <p:txBody>
          <a:bodyPr/>
          <a:lstStyle/>
          <a:p>
            <a:fld id="{5857237A-5992-194A-8DFC-FD85224E1CDE}" type="slidenum">
              <a:rPr lang="en-SE" smtClean="0"/>
              <a:t>21</a:t>
            </a:fld>
            <a:endParaRPr lang="en-SE"/>
          </a:p>
        </p:txBody>
      </p:sp>
    </p:spTree>
    <p:extLst>
      <p:ext uri="{BB962C8B-B14F-4D97-AF65-F5344CB8AC3E}">
        <p14:creationId xmlns:p14="http://schemas.microsoft.com/office/powerpoint/2010/main" val="29183727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SE"/>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 the question comes why does dust carry information about the magnetic fields. To understand that we need to start with understanding grain alignment. So dust in the ISM goes through two stages of alignment. First is the internal </a:t>
            </a:r>
            <a:r>
              <a:rPr lang="en-GB" dirty="0" err="1"/>
              <a:t>alignement</a:t>
            </a:r>
            <a:r>
              <a:rPr lang="en-GB" dirty="0"/>
              <a:t> where a dust’s axis of maximum inertia aligns with the angular momentum. The leading theory is the through Barnett relaxation effect, where rotating grains obtain a magnetic moment and the relaxation comes from </a:t>
            </a:r>
            <a:r>
              <a:rPr lang="en-GB" sz="1800" dirty="0">
                <a:effectLst/>
                <a:latin typeface="NimbusRomNo9L"/>
              </a:rPr>
              <a:t>dissipation of grain rotational energy into heat due to rotating magnetization within a paramagnetic grain rotating around a non-principal axis.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SE" dirty="0"/>
          </a:p>
        </p:txBody>
      </p:sp>
      <p:sp>
        <p:nvSpPr>
          <p:cNvPr id="4" name="Slide Number Placeholder 3"/>
          <p:cNvSpPr>
            <a:spLocks noGrp="1"/>
          </p:cNvSpPr>
          <p:nvPr>
            <p:ph type="sldNum" sz="quarter" idx="5"/>
          </p:nvPr>
        </p:nvSpPr>
        <p:spPr/>
        <p:txBody>
          <a:bodyPr/>
          <a:lstStyle/>
          <a:p>
            <a:fld id="{5857237A-5992-194A-8DFC-FD85224E1CDE}" type="slidenum">
              <a:rPr lang="en-SE" smtClean="0"/>
              <a:t>22</a:t>
            </a:fld>
            <a:endParaRPr lang="en-SE"/>
          </a:p>
        </p:txBody>
      </p:sp>
    </p:spTree>
    <p:extLst>
      <p:ext uri="{BB962C8B-B14F-4D97-AF65-F5344CB8AC3E}">
        <p14:creationId xmlns:p14="http://schemas.microsoft.com/office/powerpoint/2010/main" val="3726484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SE"/>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Stage 2 is external alignment where grain’s angular momentum aligns with a preferred axis in space in our case with the magnetic fields the leading theory is the radiative alignment theory where anisotropic radiation causes the grains to spin and </a:t>
            </a:r>
            <a:r>
              <a:rPr lang="en-GB" sz="1800" dirty="0">
                <a:effectLst/>
                <a:latin typeface="NimbusRomNo9L"/>
              </a:rPr>
              <a:t>the fast Larmor precession establishes the magnetic field as a preferred axis of the external alignment.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SE" dirty="0"/>
          </a:p>
        </p:txBody>
      </p:sp>
      <p:sp>
        <p:nvSpPr>
          <p:cNvPr id="4" name="Slide Number Placeholder 3"/>
          <p:cNvSpPr>
            <a:spLocks noGrp="1"/>
          </p:cNvSpPr>
          <p:nvPr>
            <p:ph type="sldNum" sz="quarter" idx="5"/>
          </p:nvPr>
        </p:nvSpPr>
        <p:spPr/>
        <p:txBody>
          <a:bodyPr/>
          <a:lstStyle/>
          <a:p>
            <a:fld id="{5857237A-5992-194A-8DFC-FD85224E1CDE}" type="slidenum">
              <a:rPr lang="en-SE" smtClean="0"/>
              <a:t>23</a:t>
            </a:fld>
            <a:endParaRPr lang="en-SE"/>
          </a:p>
        </p:txBody>
      </p:sp>
    </p:spTree>
    <p:extLst>
      <p:ext uri="{BB962C8B-B14F-4D97-AF65-F5344CB8AC3E}">
        <p14:creationId xmlns:p14="http://schemas.microsoft.com/office/powerpoint/2010/main" val="686766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B0796-8710-D561-FC02-C8A525ABAF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7708CA-4EE1-12B8-878E-FB1892BD7D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1A4D55-F0EA-7A01-2735-166548F19C8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To test this theory, we used 70</a:t>
            </a:r>
            <a:r>
              <a:rPr lang="en-SE" sz="4000" b="0" dirty="0"/>
              <a:t>µm emmission. </a:t>
            </a:r>
            <a:r>
              <a:rPr lang="en-SE" sz="4000" dirty="0">
                <a:solidFill>
                  <a:srgbClr val="FF0000"/>
                </a:solidFill>
              </a:rPr>
              <a:t>70</a:t>
            </a:r>
            <a:r>
              <a:rPr lang="en-SE" sz="4000" b="0" dirty="0"/>
              <a:t>µm traces warm dust around the protostellar cores.  In figure a) plotting grain alingment efficiency vs intensity, I have highlighted the data points corresponding to the turnover in grain alignment efficiency, In figure b) I have plotted an histogram distribution of 70µm intensity of the region, here you can see that the highlighted data points correspond to t</a:t>
            </a:r>
            <a:r>
              <a:rPr lang="en-GB" sz="4000" b="0" dirty="0"/>
              <a:t>he</a:t>
            </a:r>
            <a:r>
              <a:rPr lang="en-SE" sz="4000" b="0" dirty="0"/>
              <a:t> highest 70µm emission, and again on figure c) where </a:t>
            </a:r>
            <a:r>
              <a:rPr lang="en-GB" sz="4000" b="0" dirty="0"/>
              <a:t>I</a:t>
            </a:r>
            <a:r>
              <a:rPr lang="en-SE" sz="4000" b="0" dirty="0"/>
              <a:t> have plotted a 70µm emision map of DR21 overplotted with MIR cores from Kryukova 2012, We see that the highlighted data points corresponding to the increase in grain alignment efficiency and highest 70µm emission are spatially correlated to the MIR cores present in the ridge. With this I can safely say that we are observing re-activation of RAT towards protostellar cores and I finish my presentation thank you.</a:t>
            </a:r>
          </a:p>
        </p:txBody>
      </p:sp>
      <p:sp>
        <p:nvSpPr>
          <p:cNvPr id="4" name="Slide Number Placeholder 3">
            <a:extLst>
              <a:ext uri="{FF2B5EF4-FFF2-40B4-BE49-F238E27FC236}">
                <a16:creationId xmlns:a16="http://schemas.microsoft.com/office/drawing/2014/main" id="{A1C78E4C-B07D-F993-5460-7465096F90F0}"/>
              </a:ext>
            </a:extLst>
          </p:cNvPr>
          <p:cNvSpPr>
            <a:spLocks noGrp="1"/>
          </p:cNvSpPr>
          <p:nvPr>
            <p:ph type="sldNum" sz="quarter" idx="5"/>
          </p:nvPr>
        </p:nvSpPr>
        <p:spPr/>
        <p:txBody>
          <a:bodyPr/>
          <a:lstStyle/>
          <a:p>
            <a:fld id="{5857237A-5992-194A-8DFC-FD85224E1CDE}" type="slidenum">
              <a:rPr lang="en-SE" smtClean="0"/>
              <a:t>27</a:t>
            </a:fld>
            <a:endParaRPr lang="en-SE"/>
          </a:p>
        </p:txBody>
      </p:sp>
    </p:spTree>
    <p:extLst>
      <p:ext uri="{BB962C8B-B14F-4D97-AF65-F5344CB8AC3E}">
        <p14:creationId xmlns:p14="http://schemas.microsoft.com/office/powerpoint/2010/main" val="2528299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F7357B-E353-8641-57E5-B303B0D073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3BEB74-5BA3-9A40-BEDD-6FA5CAAF3F67}"/>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E446F21D-80AA-CE6F-6A1B-CBDF08A7DB3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000" dirty="0">
                <a:solidFill>
                  <a:srgbClr val="FF0000"/>
                </a:solidFill>
              </a:rPr>
              <a:t>Again there are some challenges.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4000" dirty="0">
                <a:solidFill>
                  <a:srgbClr val="FF0000"/>
                </a:solidFill>
              </a:rPr>
              <a:t>To study magnetic fields at scales of star formation we need reliable polarization measurements in dense cores.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4000" dirty="0">
                <a:solidFill>
                  <a:srgbClr val="FF0000"/>
                </a:solidFill>
              </a:rPr>
              <a:t>But as you go deeper into the core the polarization signal decreases.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4000" dirty="0">
                <a:solidFill>
                  <a:srgbClr val="FF0000"/>
                </a:solidFill>
              </a:rPr>
              <a:t>In the figure on the left, you have polarization map of </a:t>
            </a:r>
            <a:r>
              <a:rPr lang="en-GB" sz="4000" dirty="0" err="1">
                <a:solidFill>
                  <a:srgbClr val="FF0000"/>
                </a:solidFill>
              </a:rPr>
              <a:t>serpens</a:t>
            </a:r>
            <a:r>
              <a:rPr lang="en-GB" sz="4000" dirty="0">
                <a:solidFill>
                  <a:srgbClr val="FF0000"/>
                </a:solidFill>
              </a:rPr>
              <a:t> south with length of the polarization vectors proportional to the polarization degree.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4000" dirty="0">
                <a:solidFill>
                  <a:srgbClr val="FF0000"/>
                </a:solidFill>
              </a:rPr>
              <a:t>As you can see in the outside you have higher polarization but as you go deeper into the core the polarization degree goes down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4000" dirty="0">
                <a:solidFill>
                  <a:srgbClr val="FF0000"/>
                </a:solidFill>
              </a:rPr>
              <a:t>So, the question is </a:t>
            </a:r>
            <a:r>
              <a:rPr lang="en-GB" sz="4000" b="0" dirty="0">
                <a:solidFill>
                  <a:srgbClr val="FF0000"/>
                </a:solidFill>
              </a:rPr>
              <a:t>can magnetic fields be inferred from polarization in dense cores? </a:t>
            </a:r>
          </a:p>
        </p:txBody>
      </p:sp>
      <p:sp>
        <p:nvSpPr>
          <p:cNvPr id="4" name="Slide Number Placeholder 3">
            <a:extLst>
              <a:ext uri="{FF2B5EF4-FFF2-40B4-BE49-F238E27FC236}">
                <a16:creationId xmlns:a16="http://schemas.microsoft.com/office/drawing/2014/main" id="{1B8B0820-31E9-EAE5-E79A-5529A9214918}"/>
              </a:ext>
            </a:extLst>
          </p:cNvPr>
          <p:cNvSpPr>
            <a:spLocks noGrp="1"/>
          </p:cNvSpPr>
          <p:nvPr>
            <p:ph type="sldNum" sz="quarter" idx="5"/>
          </p:nvPr>
        </p:nvSpPr>
        <p:spPr/>
        <p:txBody>
          <a:bodyPr/>
          <a:lstStyle/>
          <a:p>
            <a:fld id="{5857237A-5992-194A-8DFC-FD85224E1CDE}" type="slidenum">
              <a:rPr lang="en-SE" smtClean="0"/>
              <a:t>2</a:t>
            </a:fld>
            <a:endParaRPr lang="en-SE"/>
          </a:p>
        </p:txBody>
      </p:sp>
    </p:spTree>
    <p:extLst>
      <p:ext uri="{BB962C8B-B14F-4D97-AF65-F5344CB8AC3E}">
        <p14:creationId xmlns:p14="http://schemas.microsoft.com/office/powerpoint/2010/main" val="337288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917648-0EC3-6B88-430E-A6BC7D9608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B07771-6D34-1705-54B2-10FD7A00B1B3}"/>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4DC7C89F-E7C5-2D8D-CE3D-5D9A72372EE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t>Magnetic fields can also be inferred using dust polarization.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t>In optical regime the dust grains linearly polarize starlight which is generally unpolarized due to differential extinction giving polarization parallel to the magnetic field on the plane of the sky.</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t>In FIR regime, the dust grains themselves emit polarized light, with the polarization perpendicular to the mangetic field on the plane of the sky.</a:t>
            </a:r>
          </a:p>
        </p:txBody>
      </p:sp>
      <p:sp>
        <p:nvSpPr>
          <p:cNvPr id="4" name="Slide Number Placeholder 3">
            <a:extLst>
              <a:ext uri="{FF2B5EF4-FFF2-40B4-BE49-F238E27FC236}">
                <a16:creationId xmlns:a16="http://schemas.microsoft.com/office/drawing/2014/main" id="{48B93321-8EDD-A8E2-9E09-44CBFAF27F06}"/>
              </a:ext>
            </a:extLst>
          </p:cNvPr>
          <p:cNvSpPr>
            <a:spLocks noGrp="1"/>
          </p:cNvSpPr>
          <p:nvPr>
            <p:ph type="sldNum" sz="quarter" idx="5"/>
          </p:nvPr>
        </p:nvSpPr>
        <p:spPr/>
        <p:txBody>
          <a:bodyPr/>
          <a:lstStyle/>
          <a:p>
            <a:fld id="{5857237A-5992-194A-8DFC-FD85224E1CDE}" type="slidenum">
              <a:rPr lang="en-SE" smtClean="0"/>
              <a:t>3</a:t>
            </a:fld>
            <a:endParaRPr lang="en-SE"/>
          </a:p>
        </p:txBody>
      </p:sp>
    </p:spTree>
    <p:extLst>
      <p:ext uri="{BB962C8B-B14F-4D97-AF65-F5344CB8AC3E}">
        <p14:creationId xmlns:p14="http://schemas.microsoft.com/office/powerpoint/2010/main" val="405268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DD1F3-E170-769D-9EDB-17DFEFA3A6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4603F6-3CCB-EC7B-0CFA-939C7BB1807E}"/>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447E805F-7B12-F0C3-DB73-5E5667347AF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This alignment happens in two stages. Internal alignment, where the grain’s axis of maximum inertia align with its angular momentum and External alignment, where grain’s angular momentum aligns with a preferred axis in space. The leading theory for external alignment of the dust grains is Radiative Alignment Torque. RAT theory says that the grains are spun up by anisotropic radiation  like a pinhweel being spun up by the wind and then they align with the magnetic fields through the process of fast larmour precessions. </a:t>
            </a:r>
          </a:p>
        </p:txBody>
      </p:sp>
      <p:sp>
        <p:nvSpPr>
          <p:cNvPr id="4" name="Slide Number Placeholder 3">
            <a:extLst>
              <a:ext uri="{FF2B5EF4-FFF2-40B4-BE49-F238E27FC236}">
                <a16:creationId xmlns:a16="http://schemas.microsoft.com/office/drawing/2014/main" id="{90944343-6BD7-03AA-CBD7-B3F55DF6DD1D}"/>
              </a:ext>
            </a:extLst>
          </p:cNvPr>
          <p:cNvSpPr>
            <a:spLocks noGrp="1"/>
          </p:cNvSpPr>
          <p:nvPr>
            <p:ph type="sldNum" sz="quarter" idx="5"/>
          </p:nvPr>
        </p:nvSpPr>
        <p:spPr/>
        <p:txBody>
          <a:bodyPr/>
          <a:lstStyle/>
          <a:p>
            <a:fld id="{5857237A-5992-194A-8DFC-FD85224E1CDE}" type="slidenum">
              <a:rPr lang="en-SE" smtClean="0"/>
              <a:t>4</a:t>
            </a:fld>
            <a:endParaRPr lang="en-SE"/>
          </a:p>
        </p:txBody>
      </p:sp>
    </p:spTree>
    <p:extLst>
      <p:ext uri="{BB962C8B-B14F-4D97-AF65-F5344CB8AC3E}">
        <p14:creationId xmlns:p14="http://schemas.microsoft.com/office/powerpoint/2010/main" val="1478543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2E923-C4F0-A44A-AC37-2201CA5104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F5B6A9-5F84-0C91-AD62-6E79DC0FAA54}"/>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91354E72-095B-D618-5881-0D495894E97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This alignment happens in two stages. Internal alignment, where the grain’s axis of maximum inertia align with its angular momentum and External alignment, where grain’s angular momentum aligns with a preferred axis in space. The leading theory for external alignment of the dust grains is Radiative Alignment Torque. RAT theory says that the grains are spun up by anisotropic radiation  like a pinhweel being spun up by the wind and then they align with the magnetic fields through the process of fast larmour precessions. </a:t>
            </a:r>
          </a:p>
        </p:txBody>
      </p:sp>
      <p:sp>
        <p:nvSpPr>
          <p:cNvPr id="4" name="Slide Number Placeholder 3">
            <a:extLst>
              <a:ext uri="{FF2B5EF4-FFF2-40B4-BE49-F238E27FC236}">
                <a16:creationId xmlns:a16="http://schemas.microsoft.com/office/drawing/2014/main" id="{68851C91-6586-E6D3-1FF5-0668A90BCDD6}"/>
              </a:ext>
            </a:extLst>
          </p:cNvPr>
          <p:cNvSpPr>
            <a:spLocks noGrp="1"/>
          </p:cNvSpPr>
          <p:nvPr>
            <p:ph type="sldNum" sz="quarter" idx="5"/>
          </p:nvPr>
        </p:nvSpPr>
        <p:spPr/>
        <p:txBody>
          <a:bodyPr/>
          <a:lstStyle/>
          <a:p>
            <a:fld id="{5857237A-5992-194A-8DFC-FD85224E1CDE}" type="slidenum">
              <a:rPr lang="en-SE" smtClean="0"/>
              <a:t>5</a:t>
            </a:fld>
            <a:endParaRPr lang="en-SE"/>
          </a:p>
        </p:txBody>
      </p:sp>
    </p:spTree>
    <p:extLst>
      <p:ext uri="{BB962C8B-B14F-4D97-AF65-F5344CB8AC3E}">
        <p14:creationId xmlns:p14="http://schemas.microsoft.com/office/powerpoint/2010/main" val="3272702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781EE-AB81-FE95-BC1B-58E06E6171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3A1896-3F17-8FDD-0D80-F724C7E42536}"/>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4AEFFB9D-331F-5C98-0462-D04BA6A4793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This alignment happens in two stages. Internal alignment, where the grain’s axis of maximum inertia align with its angular momentum and External alignment, where grain’s angular momentum aligns with a preferred axis in space. The leading theory for external alignment of the dust grains is Radiative Alignment Torque. RAT theory says that the grains are spun up by anisotropic radiation  like a pinhweel being spun up by the wind and then they align with the magnetic fields through the process of fast larmour precessions. </a:t>
            </a:r>
          </a:p>
        </p:txBody>
      </p:sp>
      <p:sp>
        <p:nvSpPr>
          <p:cNvPr id="4" name="Slide Number Placeholder 3">
            <a:extLst>
              <a:ext uri="{FF2B5EF4-FFF2-40B4-BE49-F238E27FC236}">
                <a16:creationId xmlns:a16="http://schemas.microsoft.com/office/drawing/2014/main" id="{D870B705-DF19-8036-D2CC-0A23CB062EA6}"/>
              </a:ext>
            </a:extLst>
          </p:cNvPr>
          <p:cNvSpPr>
            <a:spLocks noGrp="1"/>
          </p:cNvSpPr>
          <p:nvPr>
            <p:ph type="sldNum" sz="quarter" idx="5"/>
          </p:nvPr>
        </p:nvSpPr>
        <p:spPr/>
        <p:txBody>
          <a:bodyPr/>
          <a:lstStyle/>
          <a:p>
            <a:fld id="{5857237A-5992-194A-8DFC-FD85224E1CDE}" type="slidenum">
              <a:rPr lang="en-SE" smtClean="0"/>
              <a:t>6</a:t>
            </a:fld>
            <a:endParaRPr lang="en-SE"/>
          </a:p>
        </p:txBody>
      </p:sp>
    </p:spTree>
    <p:extLst>
      <p:ext uri="{BB962C8B-B14F-4D97-AF65-F5344CB8AC3E}">
        <p14:creationId xmlns:p14="http://schemas.microsoft.com/office/powerpoint/2010/main" val="3565926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FF3E00-1D59-EBF2-36AF-69636EF0C2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12ABBF-66B0-F415-5CAC-2EFAF1E35414}"/>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A7BD63C1-FE60-8069-BE9F-8FEF2D78C3E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Radiative Alignment Torque has been tested many times before. For example in the work of  Jones et al 2015, where they looked at several prestellar cores </a:t>
            </a:r>
            <a:r>
              <a:rPr lang="en-GB" sz="4000" dirty="0">
                <a:solidFill>
                  <a:srgbClr val="FF0000"/>
                </a:solidFill>
              </a:rPr>
              <a:t>in both optical and submm wavelengths. In the figure on the left from their work, they have plotted polarization efficiency on the y axis and extinction on the x axis.</a:t>
            </a:r>
            <a:r>
              <a:rPr lang="en-SE" sz="4000" dirty="0">
                <a:solidFill>
                  <a:srgbClr val="FF0000"/>
                </a:solidFill>
              </a:rPr>
              <a:t>. In th</a:t>
            </a:r>
            <a:r>
              <a:rPr lang="en-GB" sz="4000" dirty="0" err="1">
                <a:solidFill>
                  <a:srgbClr val="FF0000"/>
                </a:solidFill>
              </a:rPr>
              <a:t>ei</a:t>
            </a:r>
            <a:r>
              <a:rPr lang="en-SE" sz="4000" dirty="0">
                <a:solidFill>
                  <a:srgbClr val="FF0000"/>
                </a:solidFill>
              </a:rPr>
              <a:t>r work they saw a common decreasing trend of polarization efficiency vs extinctions in both optical and submm, with the slope even reaching 1 meaning no polarization. This follows directly from the prediction of RAT, higher extinction means low anisotropic radiation and low anisotropic radiation means lower polarization. Similar to the work here, previous studies of pre-stellar cores have also consistently observed decreasing polarization with increasing extinction. This effect is commanly referred to as the polarization hole. </a:t>
            </a:r>
          </a:p>
        </p:txBody>
      </p:sp>
      <p:sp>
        <p:nvSpPr>
          <p:cNvPr id="4" name="Slide Number Placeholder 3">
            <a:extLst>
              <a:ext uri="{FF2B5EF4-FFF2-40B4-BE49-F238E27FC236}">
                <a16:creationId xmlns:a16="http://schemas.microsoft.com/office/drawing/2014/main" id="{B85FD165-203A-6017-7051-13FAA0A385F3}"/>
              </a:ext>
            </a:extLst>
          </p:cNvPr>
          <p:cNvSpPr>
            <a:spLocks noGrp="1"/>
          </p:cNvSpPr>
          <p:nvPr>
            <p:ph type="sldNum" sz="quarter" idx="5"/>
          </p:nvPr>
        </p:nvSpPr>
        <p:spPr/>
        <p:txBody>
          <a:bodyPr/>
          <a:lstStyle/>
          <a:p>
            <a:fld id="{5857237A-5992-194A-8DFC-FD85224E1CDE}" type="slidenum">
              <a:rPr lang="en-SE" smtClean="0"/>
              <a:t>7</a:t>
            </a:fld>
            <a:endParaRPr lang="en-SE"/>
          </a:p>
        </p:txBody>
      </p:sp>
    </p:spTree>
    <p:extLst>
      <p:ext uri="{BB962C8B-B14F-4D97-AF65-F5344CB8AC3E}">
        <p14:creationId xmlns:p14="http://schemas.microsoft.com/office/powerpoint/2010/main" val="2246988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498D8F-7225-7A87-10F4-1BCBAB18D0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73085E-0BDB-D280-2CB0-82F456C27C32}"/>
              </a:ext>
            </a:extLst>
          </p:cNvPr>
          <p:cNvSpPr>
            <a:spLocks noGrp="1" noRot="1" noChangeAspect="1"/>
          </p:cNvSpPr>
          <p:nvPr>
            <p:ph type="sldImg"/>
          </p:nvPr>
        </p:nvSpPr>
        <p:spPr/>
        <p:txBody>
          <a:bodyPr/>
          <a:lstStyle/>
          <a:p>
            <a:endParaRPr lang="en-SE"/>
          </a:p>
        </p:txBody>
      </p:sp>
      <p:sp>
        <p:nvSpPr>
          <p:cNvPr id="3" name="Notes Placeholder 2">
            <a:extLst>
              <a:ext uri="{FF2B5EF4-FFF2-40B4-BE49-F238E27FC236}">
                <a16:creationId xmlns:a16="http://schemas.microsoft.com/office/drawing/2014/main" id="{FB2172FB-92FE-3CAB-8290-DAE9293C3A6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But what if there was a source of radiation in the core? </a:t>
            </a:r>
            <a:r>
              <a:rPr lang="en-GB" sz="4000" dirty="0">
                <a:solidFill>
                  <a:srgbClr val="FF0000"/>
                </a:solidFill>
              </a:rPr>
              <a:t>W</a:t>
            </a:r>
            <a:r>
              <a:rPr lang="en-SE" sz="4000" dirty="0">
                <a:solidFill>
                  <a:srgbClr val="FF0000"/>
                </a:solidFill>
              </a:rPr>
              <a:t>hat happens if there is a protostar embedded in the dense core. This question was investigated thoroughly in Hoang et al 2021. They annalytically studied grain alignment in the context of RAT. </a:t>
            </a:r>
            <a:r>
              <a:rPr lang="en-GB" sz="4000" dirty="0">
                <a:solidFill>
                  <a:srgbClr val="FF0000"/>
                </a:solidFill>
              </a:rPr>
              <a:t>I</a:t>
            </a:r>
            <a:r>
              <a:rPr lang="en-SE" sz="4000" dirty="0">
                <a:solidFill>
                  <a:srgbClr val="FF0000"/>
                </a:solidFill>
              </a:rPr>
              <a:t>n the figure on the right taken from their work, in the case of pre-stellar core they see depolarization at high extinction, just like the observations. But in the case of embedded protostar, </a:t>
            </a:r>
          </a:p>
          <a:p>
            <a:pPr marL="0" marR="0" lvl="0" indent="0" algn="l" defTabSz="914400" rtl="0" eaLnBrk="1" fontAlgn="auto" latinLnBrk="0" hangingPunct="1">
              <a:lnSpc>
                <a:spcPct val="100000"/>
              </a:lnSpc>
              <a:spcBef>
                <a:spcPts val="0"/>
              </a:spcBef>
              <a:spcAft>
                <a:spcPts val="0"/>
              </a:spcAft>
              <a:buClrTx/>
              <a:buSzTx/>
              <a:buFontTx/>
              <a:buNone/>
              <a:tabLst/>
              <a:defRPr/>
            </a:pPr>
            <a:r>
              <a:rPr lang="en-SE" sz="4000" dirty="0">
                <a:solidFill>
                  <a:srgbClr val="FF0000"/>
                </a:solidFill>
              </a:rPr>
              <a:t>they predict that one should see an increase in polarization efficiency even at high extinctions due to the radiation from the embedded protostar. And this prediction is what we wanted to test in our study. So let’s test this prediction!</a:t>
            </a:r>
          </a:p>
        </p:txBody>
      </p:sp>
      <p:sp>
        <p:nvSpPr>
          <p:cNvPr id="4" name="Slide Number Placeholder 3">
            <a:extLst>
              <a:ext uri="{FF2B5EF4-FFF2-40B4-BE49-F238E27FC236}">
                <a16:creationId xmlns:a16="http://schemas.microsoft.com/office/drawing/2014/main" id="{F8A5B5B2-C3B7-338D-0AD8-971772B13B65}"/>
              </a:ext>
            </a:extLst>
          </p:cNvPr>
          <p:cNvSpPr>
            <a:spLocks noGrp="1"/>
          </p:cNvSpPr>
          <p:nvPr>
            <p:ph type="sldNum" sz="quarter" idx="5"/>
          </p:nvPr>
        </p:nvSpPr>
        <p:spPr/>
        <p:txBody>
          <a:bodyPr/>
          <a:lstStyle/>
          <a:p>
            <a:fld id="{5857237A-5992-194A-8DFC-FD85224E1CDE}" type="slidenum">
              <a:rPr lang="en-SE" smtClean="0"/>
              <a:t>8</a:t>
            </a:fld>
            <a:endParaRPr lang="en-SE"/>
          </a:p>
        </p:txBody>
      </p:sp>
    </p:spTree>
    <p:extLst>
      <p:ext uri="{BB962C8B-B14F-4D97-AF65-F5344CB8AC3E}">
        <p14:creationId xmlns:p14="http://schemas.microsoft.com/office/powerpoint/2010/main" val="1188113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AE33CC2E-5736-5B47-B638-0D99B1BF3741}" type="datetime1">
              <a:rPr lang="sv-SE" smtClean="0"/>
              <a:t>2026-05-25</a:t>
            </a:fld>
            <a:endParaRPr lang="en-SE"/>
          </a:p>
        </p:txBody>
      </p:sp>
      <p:sp>
        <p:nvSpPr>
          <p:cNvPr id="5" name="Footer Placeholder 4"/>
          <p:cNvSpPr>
            <a:spLocks noGrp="1"/>
          </p:cNvSpPr>
          <p:nvPr>
            <p:ph type="ftr" sz="quarter" idx="11"/>
          </p:nvPr>
        </p:nvSpPr>
        <p:spPr/>
        <p:txBody>
          <a:bodyPr/>
          <a:lstStyle/>
          <a:p>
            <a:endParaRPr lang="en-SE"/>
          </a:p>
        </p:txBody>
      </p:sp>
      <p:sp>
        <p:nvSpPr>
          <p:cNvPr id="6" name="Slide Number Placeholder 5"/>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1735845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EB3ED3A-6609-F845-8A18-3E0BDDF7FEC8}" type="datetime1">
              <a:rPr lang="sv-SE" smtClean="0"/>
              <a:t>2026-05-25</a:t>
            </a:fld>
            <a:endParaRPr lang="en-SE"/>
          </a:p>
        </p:txBody>
      </p:sp>
      <p:sp>
        <p:nvSpPr>
          <p:cNvPr id="5" name="Footer Placeholder 4"/>
          <p:cNvSpPr>
            <a:spLocks noGrp="1"/>
          </p:cNvSpPr>
          <p:nvPr>
            <p:ph type="ftr" sz="quarter" idx="11"/>
          </p:nvPr>
        </p:nvSpPr>
        <p:spPr/>
        <p:txBody>
          <a:bodyPr/>
          <a:lstStyle/>
          <a:p>
            <a:endParaRPr lang="en-SE"/>
          </a:p>
        </p:txBody>
      </p:sp>
      <p:sp>
        <p:nvSpPr>
          <p:cNvPr id="6" name="Slide Number Placeholder 5"/>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2322769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8DED423-F785-994A-AEF4-B9763432E3B6}" type="datetime1">
              <a:rPr lang="sv-SE" smtClean="0"/>
              <a:t>2026-05-25</a:t>
            </a:fld>
            <a:endParaRPr lang="en-SE"/>
          </a:p>
        </p:txBody>
      </p:sp>
      <p:sp>
        <p:nvSpPr>
          <p:cNvPr id="5" name="Footer Placeholder 4"/>
          <p:cNvSpPr>
            <a:spLocks noGrp="1"/>
          </p:cNvSpPr>
          <p:nvPr>
            <p:ph type="ftr" sz="quarter" idx="11"/>
          </p:nvPr>
        </p:nvSpPr>
        <p:spPr/>
        <p:txBody>
          <a:bodyPr/>
          <a:lstStyle/>
          <a:p>
            <a:endParaRPr lang="en-SE"/>
          </a:p>
        </p:txBody>
      </p:sp>
      <p:sp>
        <p:nvSpPr>
          <p:cNvPr id="6" name="Slide Number Placeholder 5"/>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2865992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65DF81E-13DC-B944-9CB5-A3A5CF4C14F5}" type="datetime1">
              <a:rPr lang="sv-SE" smtClean="0"/>
              <a:t>2026-05-25</a:t>
            </a:fld>
            <a:endParaRPr lang="en-SE"/>
          </a:p>
        </p:txBody>
      </p:sp>
      <p:sp>
        <p:nvSpPr>
          <p:cNvPr id="5" name="Footer Placeholder 4"/>
          <p:cNvSpPr>
            <a:spLocks noGrp="1"/>
          </p:cNvSpPr>
          <p:nvPr>
            <p:ph type="ftr" sz="quarter" idx="11"/>
          </p:nvPr>
        </p:nvSpPr>
        <p:spPr/>
        <p:txBody>
          <a:bodyPr/>
          <a:lstStyle/>
          <a:p>
            <a:endParaRPr lang="en-SE"/>
          </a:p>
        </p:txBody>
      </p:sp>
      <p:sp>
        <p:nvSpPr>
          <p:cNvPr id="6" name="Slide Number Placeholder 5"/>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2912241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3FB3463-E638-E045-9AC9-03BCB3E0F602}" type="datetime1">
              <a:rPr lang="sv-SE" smtClean="0"/>
              <a:t>2026-05-25</a:t>
            </a:fld>
            <a:endParaRPr lang="en-SE"/>
          </a:p>
        </p:txBody>
      </p:sp>
      <p:sp>
        <p:nvSpPr>
          <p:cNvPr id="5" name="Footer Placeholder 4"/>
          <p:cNvSpPr>
            <a:spLocks noGrp="1"/>
          </p:cNvSpPr>
          <p:nvPr>
            <p:ph type="ftr" sz="quarter" idx="11"/>
          </p:nvPr>
        </p:nvSpPr>
        <p:spPr/>
        <p:txBody>
          <a:bodyPr/>
          <a:lstStyle/>
          <a:p>
            <a:endParaRPr lang="en-SE"/>
          </a:p>
        </p:txBody>
      </p:sp>
      <p:sp>
        <p:nvSpPr>
          <p:cNvPr id="6" name="Slide Number Placeholder 5"/>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937231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34956BA7-778D-DC4D-9326-8CA18A57992E}" type="datetime1">
              <a:rPr lang="sv-SE" smtClean="0"/>
              <a:t>2026-05-25</a:t>
            </a:fld>
            <a:endParaRPr lang="en-SE"/>
          </a:p>
        </p:txBody>
      </p:sp>
      <p:sp>
        <p:nvSpPr>
          <p:cNvPr id="6" name="Footer Placeholder 5"/>
          <p:cNvSpPr>
            <a:spLocks noGrp="1"/>
          </p:cNvSpPr>
          <p:nvPr>
            <p:ph type="ftr" sz="quarter" idx="11"/>
          </p:nvPr>
        </p:nvSpPr>
        <p:spPr/>
        <p:txBody>
          <a:bodyPr/>
          <a:lstStyle/>
          <a:p>
            <a:endParaRPr lang="en-SE"/>
          </a:p>
        </p:txBody>
      </p:sp>
      <p:sp>
        <p:nvSpPr>
          <p:cNvPr id="7" name="Slide Number Placeholder 6"/>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317808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5CBCE017-0CC9-4347-8886-42594AE2A004}" type="datetime1">
              <a:rPr lang="sv-SE" smtClean="0"/>
              <a:t>2026-05-25</a:t>
            </a:fld>
            <a:endParaRPr lang="en-SE"/>
          </a:p>
        </p:txBody>
      </p:sp>
      <p:sp>
        <p:nvSpPr>
          <p:cNvPr id="8" name="Footer Placeholder 7"/>
          <p:cNvSpPr>
            <a:spLocks noGrp="1"/>
          </p:cNvSpPr>
          <p:nvPr>
            <p:ph type="ftr" sz="quarter" idx="11"/>
          </p:nvPr>
        </p:nvSpPr>
        <p:spPr/>
        <p:txBody>
          <a:bodyPr/>
          <a:lstStyle/>
          <a:p>
            <a:endParaRPr lang="en-SE"/>
          </a:p>
        </p:txBody>
      </p:sp>
      <p:sp>
        <p:nvSpPr>
          <p:cNvPr id="9" name="Slide Number Placeholder 8"/>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68081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ACF75874-A993-1644-9F53-278DDA55C87D}" type="datetime1">
              <a:rPr lang="sv-SE" smtClean="0"/>
              <a:t>2026-05-25</a:t>
            </a:fld>
            <a:endParaRPr lang="en-SE"/>
          </a:p>
        </p:txBody>
      </p:sp>
      <p:sp>
        <p:nvSpPr>
          <p:cNvPr id="4" name="Footer Placeholder 3"/>
          <p:cNvSpPr>
            <a:spLocks noGrp="1"/>
          </p:cNvSpPr>
          <p:nvPr>
            <p:ph type="ftr" sz="quarter" idx="11"/>
          </p:nvPr>
        </p:nvSpPr>
        <p:spPr/>
        <p:txBody>
          <a:bodyPr/>
          <a:lstStyle/>
          <a:p>
            <a:endParaRPr lang="en-SE"/>
          </a:p>
        </p:txBody>
      </p:sp>
      <p:sp>
        <p:nvSpPr>
          <p:cNvPr id="5" name="Slide Number Placeholder 4"/>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608329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29F3C4-F98C-B54E-B87B-CA74A1A26A02}" type="datetime1">
              <a:rPr lang="sv-SE" smtClean="0"/>
              <a:t>2026-05-25</a:t>
            </a:fld>
            <a:endParaRPr lang="en-SE"/>
          </a:p>
        </p:txBody>
      </p:sp>
      <p:sp>
        <p:nvSpPr>
          <p:cNvPr id="3" name="Footer Placeholder 2"/>
          <p:cNvSpPr>
            <a:spLocks noGrp="1"/>
          </p:cNvSpPr>
          <p:nvPr>
            <p:ph type="ftr" sz="quarter" idx="11"/>
          </p:nvPr>
        </p:nvSpPr>
        <p:spPr/>
        <p:txBody>
          <a:bodyPr/>
          <a:lstStyle/>
          <a:p>
            <a:endParaRPr lang="en-SE"/>
          </a:p>
        </p:txBody>
      </p:sp>
      <p:sp>
        <p:nvSpPr>
          <p:cNvPr id="4" name="Slide Number Placeholder 3"/>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2007714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DD9C6566-3C82-A440-BAD8-E2FD170D771B}" type="datetime1">
              <a:rPr lang="sv-SE" smtClean="0"/>
              <a:t>2026-05-25</a:t>
            </a:fld>
            <a:endParaRPr lang="en-SE"/>
          </a:p>
        </p:txBody>
      </p:sp>
      <p:sp>
        <p:nvSpPr>
          <p:cNvPr id="6" name="Footer Placeholder 5"/>
          <p:cNvSpPr>
            <a:spLocks noGrp="1"/>
          </p:cNvSpPr>
          <p:nvPr>
            <p:ph type="ftr" sz="quarter" idx="11"/>
          </p:nvPr>
        </p:nvSpPr>
        <p:spPr/>
        <p:txBody>
          <a:bodyPr/>
          <a:lstStyle/>
          <a:p>
            <a:endParaRPr lang="en-SE"/>
          </a:p>
        </p:txBody>
      </p:sp>
      <p:sp>
        <p:nvSpPr>
          <p:cNvPr id="7" name="Slide Number Placeholder 6"/>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505581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ACC7CD9E-9581-CD49-851D-718EB7D14839}" type="datetime1">
              <a:rPr lang="sv-SE" smtClean="0"/>
              <a:t>2026-05-25</a:t>
            </a:fld>
            <a:endParaRPr lang="en-SE"/>
          </a:p>
        </p:txBody>
      </p:sp>
      <p:sp>
        <p:nvSpPr>
          <p:cNvPr id="6" name="Footer Placeholder 5"/>
          <p:cNvSpPr>
            <a:spLocks noGrp="1"/>
          </p:cNvSpPr>
          <p:nvPr>
            <p:ph type="ftr" sz="quarter" idx="11"/>
          </p:nvPr>
        </p:nvSpPr>
        <p:spPr/>
        <p:txBody>
          <a:bodyPr/>
          <a:lstStyle/>
          <a:p>
            <a:endParaRPr lang="en-SE"/>
          </a:p>
        </p:txBody>
      </p:sp>
      <p:sp>
        <p:nvSpPr>
          <p:cNvPr id="7" name="Slide Number Placeholder 6"/>
          <p:cNvSpPr>
            <a:spLocks noGrp="1"/>
          </p:cNvSpPr>
          <p:nvPr>
            <p:ph type="sldNum" sz="quarter" idx="12"/>
          </p:nvPr>
        </p:nvSpPr>
        <p:spPr/>
        <p:txBody>
          <a:bodyPr/>
          <a:lstStyle/>
          <a:p>
            <a:fld id="{84CDF5CC-20BA-D742-B954-4462F62791FD}" type="slidenum">
              <a:rPr lang="en-SE" smtClean="0"/>
              <a:t>‹#›</a:t>
            </a:fld>
            <a:endParaRPr lang="en-SE"/>
          </a:p>
        </p:txBody>
      </p:sp>
    </p:spTree>
    <p:extLst>
      <p:ext uri="{BB962C8B-B14F-4D97-AF65-F5344CB8AC3E}">
        <p14:creationId xmlns:p14="http://schemas.microsoft.com/office/powerpoint/2010/main" val="2165182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2AF2136-1AD6-CC4D-A5E3-4FCE9B403E83}" type="datetime1">
              <a:rPr lang="sv-SE" smtClean="0"/>
              <a:t>2026-05-25</a:t>
            </a:fld>
            <a:endParaRPr lang="en-S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S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4CDF5CC-20BA-D742-B954-4462F62791FD}" type="slidenum">
              <a:rPr lang="en-SE" smtClean="0"/>
              <a:t>‹#›</a:t>
            </a:fld>
            <a:endParaRPr lang="en-SE"/>
          </a:p>
        </p:txBody>
      </p:sp>
    </p:spTree>
    <p:extLst>
      <p:ext uri="{BB962C8B-B14F-4D97-AF65-F5344CB8AC3E}">
        <p14:creationId xmlns:p14="http://schemas.microsoft.com/office/powerpoint/2010/main" val="12505622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720.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BEBA8EAE-BF5A-486C-A8C5-ECC9F3942E4B}">
                <a14:imgProps xmlns:a14="http://schemas.microsoft.com/office/drawing/2010/main">
                  <a14:imgLayer r:embed="rId4">
                    <a14:imgEffect>
                      <a14:artisticCement crackSpacing="100"/>
                    </a14:imgEffect>
                    <a14:imgEffect>
                      <a14:colorTemperature colorTemp="5159"/>
                    </a14:imgEffect>
                    <a14:imgEffect>
                      <a14:saturation sat="124000"/>
                    </a14:imgEffect>
                  </a14:imgLayer>
                </a14:imgProps>
              </a:ext>
            </a:extLst>
          </a:blip>
          <a:srcRect/>
          <a:stretch>
            <a:fillRect t="-13000" b="-13000"/>
          </a:stretch>
        </a:blipFill>
        <a:effectLst/>
      </p:bgPr>
    </p:bg>
    <p:spTree>
      <p:nvGrpSpPr>
        <p:cNvPr id="1" name="">
          <a:extLst>
            <a:ext uri="{FF2B5EF4-FFF2-40B4-BE49-F238E27FC236}">
              <a16:creationId xmlns:a16="http://schemas.microsoft.com/office/drawing/2014/main" id="{FBB37C93-A5F1-F72A-0264-9330DAAD22D3}"/>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A7D7F10-3374-B716-8568-2DD25F2BCAC4}"/>
              </a:ext>
            </a:extLst>
          </p:cNvPr>
          <p:cNvSpPr/>
          <p:nvPr/>
        </p:nvSpPr>
        <p:spPr>
          <a:xfrm>
            <a:off x="0" y="0"/>
            <a:ext cx="12192000" cy="6858000"/>
          </a:xfrm>
          <a:prstGeom prst="rect">
            <a:avLst/>
          </a:prstGeom>
          <a:gradFill flip="none" rotWithShape="1">
            <a:gsLst>
              <a:gs pos="81000">
                <a:schemeClr val="tx1"/>
              </a:gs>
              <a:gs pos="0">
                <a:schemeClr val="dk1">
                  <a:lumMod val="105000"/>
                  <a:satMod val="109000"/>
                  <a:tint val="81000"/>
                  <a:alpha val="0"/>
                </a:schemeClr>
              </a:gs>
            </a:gsLst>
            <a:lin ang="5400000" scaled="0"/>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Title 1">
            <a:extLst>
              <a:ext uri="{FF2B5EF4-FFF2-40B4-BE49-F238E27FC236}">
                <a16:creationId xmlns:a16="http://schemas.microsoft.com/office/drawing/2014/main" id="{0DAC7470-158B-3EA1-CB91-64FD1CA55E42}"/>
              </a:ext>
            </a:extLst>
          </p:cNvPr>
          <p:cNvSpPr>
            <a:spLocks noGrp="1"/>
          </p:cNvSpPr>
          <p:nvPr>
            <p:ph type="ctrTitle"/>
          </p:nvPr>
        </p:nvSpPr>
        <p:spPr>
          <a:xfrm>
            <a:off x="1239982" y="1305921"/>
            <a:ext cx="9712036" cy="3309269"/>
          </a:xfrm>
          <a:noFill/>
          <a:ln>
            <a:noFill/>
          </a:ln>
        </p:spPr>
        <p:style>
          <a:lnRef idx="1">
            <a:schemeClr val="dk1"/>
          </a:lnRef>
          <a:fillRef idx="2">
            <a:schemeClr val="dk1"/>
          </a:fillRef>
          <a:effectRef idx="1">
            <a:schemeClr val="dk1"/>
          </a:effectRef>
          <a:fontRef idx="minor">
            <a:schemeClr val="dk1"/>
          </a:fontRef>
        </p:style>
        <p:txBody>
          <a:bodyPr>
            <a:noAutofit/>
          </a:bodyPr>
          <a:lstStyle/>
          <a:p>
            <a:r>
              <a:rPr lang="en-GB"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Enhancement of grain alignment near embedded protostars in the</a:t>
            </a:r>
            <a:br>
              <a:rPr lang="en-GB" b="1" dirty="0">
                <a:ln w="10160">
                  <a:solidFill>
                    <a:schemeClr val="accent5"/>
                  </a:solidFill>
                  <a:prstDash val="solid"/>
                </a:ln>
                <a:solidFill>
                  <a:srgbClr val="FFFFFF"/>
                </a:solidFill>
                <a:effectLst>
                  <a:outerShdw blurRad="38100" dist="22860" dir="5400000" algn="tl" rotWithShape="0">
                    <a:srgbClr val="000000">
                      <a:alpha val="30000"/>
                    </a:srgbClr>
                  </a:outerShdw>
                </a:effectLst>
              </a:rPr>
            </a:br>
            <a:r>
              <a:rPr lang="en-GB"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DR21 Ridge</a:t>
            </a:r>
            <a:endParaRPr lang="en-SE"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TextBox 4">
            <a:extLst>
              <a:ext uri="{FF2B5EF4-FFF2-40B4-BE49-F238E27FC236}">
                <a16:creationId xmlns:a16="http://schemas.microsoft.com/office/drawing/2014/main" id="{E59A6CFA-20EB-DC31-0F81-3D099D8DF3D7}"/>
              </a:ext>
            </a:extLst>
          </p:cNvPr>
          <p:cNvSpPr txBox="1"/>
          <p:nvPr/>
        </p:nvSpPr>
        <p:spPr>
          <a:xfrm>
            <a:off x="3579091" y="134448"/>
            <a:ext cx="5033817"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00"/>
                </a:solidFill>
                <a:effectLst/>
                <a:uLnTx/>
                <a:uFillTx/>
                <a:latin typeface="Aptos" panose="02110004020202020204"/>
                <a:ea typeface="+mn-ea"/>
                <a:cs typeface="+mn-cs"/>
              </a:rPr>
              <a:t>The Olympian Symposium </a:t>
            </a:r>
            <a:r>
              <a:rPr lang="en-GB" sz="2000" dirty="0">
                <a:solidFill>
                  <a:srgbClr val="FFFF00"/>
                </a:solidFill>
                <a:latin typeface="Aptos" panose="02110004020202020204"/>
              </a:rPr>
              <a:t>2026</a:t>
            </a:r>
            <a:endParaRPr kumimoji="0" lang="en-SE" sz="2000" b="0" i="0" u="none" strike="noStrike" kern="1200" cap="none" spc="0" normalizeH="0" baseline="0" noProof="0" dirty="0">
              <a:ln>
                <a:noFill/>
              </a:ln>
              <a:solidFill>
                <a:srgbClr val="FFFF00"/>
              </a:solidFill>
              <a:effectLst/>
              <a:uLnTx/>
              <a:uFillTx/>
              <a:latin typeface="Aptos" panose="02110004020202020204"/>
              <a:ea typeface="+mn-ea"/>
              <a:cs typeface="+mn-cs"/>
            </a:endParaRPr>
          </a:p>
        </p:txBody>
      </p:sp>
      <p:sp>
        <p:nvSpPr>
          <p:cNvPr id="4" name="Title 1">
            <a:extLst>
              <a:ext uri="{FF2B5EF4-FFF2-40B4-BE49-F238E27FC236}">
                <a16:creationId xmlns:a16="http://schemas.microsoft.com/office/drawing/2014/main" id="{9F01D3C7-D955-CB82-88AB-BA366525C65B}"/>
              </a:ext>
            </a:extLst>
          </p:cNvPr>
          <p:cNvSpPr txBox="1">
            <a:spLocks/>
          </p:cNvSpPr>
          <p:nvPr/>
        </p:nvSpPr>
        <p:spPr>
          <a:xfrm>
            <a:off x="1111250" y="4615190"/>
            <a:ext cx="9969500" cy="1171473"/>
          </a:xfrm>
          <a:prstGeom prst="rect">
            <a:avLst/>
          </a:prstGeom>
          <a:noFill/>
          <a:ln>
            <a:noFill/>
          </a:ln>
        </p:spPr>
        <p:style>
          <a:lnRef idx="1">
            <a:schemeClr val="dk1"/>
          </a:lnRef>
          <a:fillRef idx="2">
            <a:schemeClr val="dk1"/>
          </a:fillRef>
          <a:effectRef idx="1">
            <a:schemeClr val="dk1"/>
          </a:effectRef>
          <a:fontRef idx="minor">
            <a:schemeClr val="dk1"/>
          </a:fontRef>
        </p:style>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SE" sz="3100" b="1" dirty="0">
                <a:solidFill>
                  <a:srgbClr val="FFFFFF"/>
                </a:solidFill>
                <a:latin typeface="Arial" panose="020B0604020202020204" pitchFamily="34" charset="0"/>
                <a:cs typeface="Arial" panose="020B0604020202020204" pitchFamily="34" charset="0"/>
              </a:rPr>
              <a:t>Siddharth Kumar</a:t>
            </a:r>
            <a:r>
              <a:rPr lang="en-SE" sz="3100" b="1" baseline="30000" dirty="0">
                <a:solidFill>
                  <a:srgbClr val="FFFFFF"/>
                </a:solidFill>
                <a:latin typeface="Arial" panose="020B0604020202020204" pitchFamily="34" charset="0"/>
                <a:cs typeface="Arial" panose="020B0604020202020204" pitchFamily="34" charset="0"/>
              </a:rPr>
              <a:t>1</a:t>
            </a:r>
            <a:endParaRPr lang="en-SE" sz="3100" b="1" dirty="0">
              <a:solidFill>
                <a:srgbClr val="FFFFFF"/>
              </a:solidFill>
              <a:latin typeface="Arial" panose="020B0604020202020204" pitchFamily="34" charset="0"/>
              <a:cs typeface="Arial" panose="020B0604020202020204" pitchFamily="34" charset="0"/>
            </a:endParaRPr>
          </a:p>
          <a:p>
            <a:r>
              <a:rPr lang="en-SE" sz="2400" b="1" dirty="0">
                <a:solidFill>
                  <a:srgbClr val="FFFFFF"/>
                </a:solidFill>
                <a:latin typeface="Arial" panose="020B0604020202020204" pitchFamily="34" charset="0"/>
                <a:cs typeface="Arial" panose="020B0604020202020204" pitchFamily="34" charset="0"/>
              </a:rPr>
              <a:t>Thushara G.S. Pillai</a:t>
            </a:r>
            <a:r>
              <a:rPr lang="en-SE" sz="2400" b="1" baseline="30000" dirty="0">
                <a:solidFill>
                  <a:srgbClr val="FFFFFF"/>
                </a:solidFill>
                <a:latin typeface="Arial" panose="020B0604020202020204" pitchFamily="34" charset="0"/>
                <a:cs typeface="Arial" panose="020B0604020202020204" pitchFamily="34" charset="0"/>
              </a:rPr>
              <a:t>2</a:t>
            </a:r>
            <a:r>
              <a:rPr lang="en-SE" sz="2400" b="1" dirty="0">
                <a:solidFill>
                  <a:srgbClr val="FFFFFF"/>
                </a:solidFill>
                <a:latin typeface="Arial" panose="020B0604020202020204" pitchFamily="34" charset="0"/>
                <a:cs typeface="Arial" panose="020B0604020202020204" pitchFamily="34" charset="0"/>
              </a:rPr>
              <a:t>, Georgia Panopoulou</a:t>
            </a:r>
            <a:r>
              <a:rPr lang="en-SE" sz="2400" b="1" baseline="30000" dirty="0">
                <a:solidFill>
                  <a:srgbClr val="FFFFFF"/>
                </a:solidFill>
                <a:latin typeface="Arial" panose="020B0604020202020204" pitchFamily="34" charset="0"/>
                <a:cs typeface="Arial" panose="020B0604020202020204" pitchFamily="34" charset="0"/>
              </a:rPr>
              <a:t>1</a:t>
            </a:r>
            <a:r>
              <a:rPr lang="en-SE" sz="2400" b="1" dirty="0">
                <a:solidFill>
                  <a:srgbClr val="FFFFFF"/>
                </a:solidFill>
                <a:latin typeface="Arial" panose="020B0604020202020204" pitchFamily="34" charset="0"/>
                <a:cs typeface="Arial" panose="020B0604020202020204" pitchFamily="34" charset="0"/>
              </a:rPr>
              <a:t>, </a:t>
            </a:r>
            <a:r>
              <a:rPr lang="en-GB" sz="2400" b="1" dirty="0">
                <a:solidFill>
                  <a:srgbClr val="FFFFFF"/>
                </a:solidFill>
                <a:latin typeface="Arial" panose="020B0604020202020204" pitchFamily="34" charset="0"/>
                <a:cs typeface="Arial" panose="020B0604020202020204" pitchFamily="34" charset="0"/>
              </a:rPr>
              <a:t>Jens Kauffmann</a:t>
            </a:r>
            <a:r>
              <a:rPr lang="en-GB" sz="2400" b="1" baseline="30000" dirty="0">
                <a:solidFill>
                  <a:srgbClr val="FFFFFF"/>
                </a:solidFill>
                <a:latin typeface="Arial" panose="020B0604020202020204" pitchFamily="34" charset="0"/>
                <a:cs typeface="Arial" panose="020B0604020202020204" pitchFamily="34" charset="0"/>
              </a:rPr>
              <a:t>2,</a:t>
            </a:r>
            <a:r>
              <a:rPr lang="en-GB" sz="2400" b="1" dirty="0">
                <a:solidFill>
                  <a:srgbClr val="FFFFFF"/>
                </a:solidFill>
                <a:latin typeface="Arial" panose="020B0604020202020204" pitchFamily="34" charset="0"/>
                <a:cs typeface="Arial" panose="020B0604020202020204" pitchFamily="34" charset="0"/>
              </a:rPr>
              <a:t> </a:t>
            </a:r>
            <a:r>
              <a:rPr lang="en-GB" sz="2400" b="1" dirty="0">
                <a:solidFill>
                  <a:prstClr val="white"/>
                </a:solidFill>
                <a:effectLst>
                  <a:outerShdw blurRad="50800" dist="38100" dir="8100000" algn="tr" rotWithShape="0">
                    <a:prstClr val="black">
                      <a:alpha val="40000"/>
                    </a:prstClr>
                  </a:outerShdw>
                </a:effectLst>
              </a:rPr>
              <a:t>L. N. Tram</a:t>
            </a:r>
            <a:r>
              <a:rPr lang="en-GB" sz="2400" b="1" baseline="30000" dirty="0">
                <a:solidFill>
                  <a:prstClr val="white"/>
                </a:solidFill>
                <a:effectLst>
                  <a:outerShdw blurRad="50800" dist="38100" dir="8100000" algn="tr" rotWithShape="0">
                    <a:prstClr val="black">
                      <a:alpha val="40000"/>
                    </a:prstClr>
                  </a:outerShdw>
                </a:effectLst>
              </a:rPr>
              <a:t>3</a:t>
            </a:r>
            <a:r>
              <a:rPr lang="en-GB" sz="2400" b="1" dirty="0">
                <a:solidFill>
                  <a:srgbClr val="FFFFFF"/>
                </a:solidFill>
                <a:latin typeface="Arial" panose="020B0604020202020204" pitchFamily="34" charset="0"/>
                <a:cs typeface="Arial" panose="020B0604020202020204" pitchFamily="34" charset="0"/>
              </a:rPr>
              <a:t> </a:t>
            </a:r>
          </a:p>
          <a:p>
            <a:r>
              <a:rPr lang="en-GB" sz="2400" b="1" dirty="0">
                <a:solidFill>
                  <a:srgbClr val="FFFFFF"/>
                </a:solidFill>
                <a:latin typeface="Arial" panose="020B0604020202020204" pitchFamily="34" charset="0"/>
                <a:cs typeface="Arial" panose="020B0604020202020204" pitchFamily="34" charset="0"/>
              </a:rPr>
              <a:t>&amp; SIMPLIFI team</a:t>
            </a:r>
          </a:p>
        </p:txBody>
      </p:sp>
      <p:pic>
        <p:nvPicPr>
          <p:cNvPr id="8" name="Picture 7">
            <a:extLst>
              <a:ext uri="{FF2B5EF4-FFF2-40B4-BE49-F238E27FC236}">
                <a16:creationId xmlns:a16="http://schemas.microsoft.com/office/drawing/2014/main" id="{A635C2CC-6D75-3211-EBAD-596C621AF4EF}"/>
              </a:ext>
            </a:extLst>
          </p:cNvPr>
          <p:cNvPicPr>
            <a:picLocks noChangeAspect="1"/>
          </p:cNvPicPr>
          <p:nvPr/>
        </p:nvPicPr>
        <p:blipFill>
          <a:blip r:embed="rId5"/>
          <a:stretch>
            <a:fillRect/>
          </a:stretch>
        </p:blipFill>
        <p:spPr>
          <a:xfrm>
            <a:off x="11671300" y="6238042"/>
            <a:ext cx="520700" cy="599198"/>
          </a:xfrm>
          <a:prstGeom prst="rect">
            <a:avLst/>
          </a:prstGeom>
        </p:spPr>
      </p:pic>
      <p:sp>
        <p:nvSpPr>
          <p:cNvPr id="3" name="TextBox 2">
            <a:extLst>
              <a:ext uri="{FF2B5EF4-FFF2-40B4-BE49-F238E27FC236}">
                <a16:creationId xmlns:a16="http://schemas.microsoft.com/office/drawing/2014/main" id="{B15BD6E3-3A48-F0DB-D4DA-439C6A689E02}"/>
              </a:ext>
            </a:extLst>
          </p:cNvPr>
          <p:cNvSpPr txBox="1"/>
          <p:nvPr/>
        </p:nvSpPr>
        <p:spPr>
          <a:xfrm>
            <a:off x="1625600" y="5952866"/>
            <a:ext cx="9580278" cy="830997"/>
          </a:xfrm>
          <a:prstGeom prst="rect">
            <a:avLst/>
          </a:prstGeom>
          <a:noFill/>
        </p:spPr>
        <p:txBody>
          <a:bodyPr wrap="square" rtlCol="0">
            <a:spAutoFit/>
          </a:bodyPr>
          <a:lstStyle/>
          <a:p>
            <a:r>
              <a:rPr lang="en-SE" baseline="30000" dirty="0">
                <a:solidFill>
                  <a:schemeClr val="bg1"/>
                </a:solidFill>
              </a:rPr>
              <a:t>1</a:t>
            </a:r>
            <a:r>
              <a:rPr lang="en-GB" sz="1600" dirty="0">
                <a:solidFill>
                  <a:schemeClr val="bg1"/>
                </a:solidFill>
              </a:rPr>
              <a:t>Department of Space, Earth and Environment, Chalmers University of Technology, Gothenburg, Sweden</a:t>
            </a:r>
          </a:p>
          <a:p>
            <a:r>
              <a:rPr lang="en-SE" sz="1600" baseline="30000" dirty="0">
                <a:solidFill>
                  <a:schemeClr val="bg1"/>
                </a:solidFill>
              </a:rPr>
              <a:t>2</a:t>
            </a:r>
            <a:r>
              <a:rPr lang="en-GB" sz="1600" dirty="0">
                <a:solidFill>
                  <a:schemeClr val="bg1"/>
                </a:solidFill>
              </a:rPr>
              <a:t>Haystack Observatory, Massachusetts Institute of Technology, 99 Millstone Rd., Westford, MA 01886, USA</a:t>
            </a:r>
          </a:p>
          <a:p>
            <a:r>
              <a:rPr lang="en-GB" sz="1600" baseline="30000" dirty="0">
                <a:solidFill>
                  <a:schemeClr val="bg1"/>
                </a:solidFill>
              </a:rPr>
              <a:t>3 </a:t>
            </a:r>
            <a:r>
              <a:rPr lang="en-GB" sz="1600" dirty="0">
                <a:solidFill>
                  <a:schemeClr val="bg1"/>
                </a:solidFill>
              </a:rPr>
              <a:t>Leiden Observatory, Leiden University, PO Box 9513, 2300 RA Leiden, The Netherlands</a:t>
            </a:r>
            <a:endParaRPr lang="en-SE" dirty="0">
              <a:solidFill>
                <a:schemeClr val="bg1"/>
              </a:solidFill>
            </a:endParaRPr>
          </a:p>
        </p:txBody>
      </p:sp>
    </p:spTree>
    <p:extLst>
      <p:ext uri="{BB962C8B-B14F-4D97-AF65-F5344CB8AC3E}">
        <p14:creationId xmlns:p14="http://schemas.microsoft.com/office/powerpoint/2010/main" val="3679668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93376-1891-8A6D-9D9E-13E84982334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B899C85-685D-6992-2F0C-A5F96F735506}"/>
              </a:ext>
            </a:extLst>
          </p:cNvPr>
          <p:cNvSpPr txBox="1"/>
          <p:nvPr/>
        </p:nvSpPr>
        <p:spPr>
          <a:xfrm>
            <a:off x="134380" y="1864369"/>
            <a:ext cx="4383315" cy="2585323"/>
          </a:xfrm>
          <a:prstGeom prst="rect">
            <a:avLst/>
          </a:prstGeom>
          <a:noFill/>
        </p:spPr>
        <p:txBody>
          <a:bodyPr wrap="square" rtlCol="0">
            <a:spAutoFit/>
          </a:bodyPr>
          <a:lstStyle/>
          <a:p>
            <a:pPr algn="just"/>
            <a:r>
              <a:rPr lang="en-SE" sz="2400" b="1" dirty="0"/>
              <a:t>Based on RAT if we look at proto-</a:t>
            </a:r>
            <a:r>
              <a:rPr lang="en-US" sz="2400" b="1" dirty="0"/>
              <a:t>s</a:t>
            </a:r>
            <a:r>
              <a:rPr lang="en-SE" sz="2400" b="1" dirty="0"/>
              <a:t>tellar cores then the polarization efficiency should increase </a:t>
            </a:r>
            <a:r>
              <a:rPr lang="en-GB" sz="2400" b="1" dirty="0"/>
              <a:t>due to increasing radiation flux  </a:t>
            </a:r>
            <a:r>
              <a:rPr lang="en-SE" sz="2400" b="1" dirty="0"/>
              <a:t>from embedded cores.</a:t>
            </a:r>
          </a:p>
          <a:p>
            <a:endParaRPr lang="en-SE" dirty="0"/>
          </a:p>
        </p:txBody>
      </p:sp>
      <p:sp>
        <p:nvSpPr>
          <p:cNvPr id="5" name="TextBox 4">
            <a:extLst>
              <a:ext uri="{FF2B5EF4-FFF2-40B4-BE49-F238E27FC236}">
                <a16:creationId xmlns:a16="http://schemas.microsoft.com/office/drawing/2014/main" id="{F16551C9-168C-8FF1-5171-E33F434A54B6}"/>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t>Alignment towards protostars?</a:t>
            </a:r>
          </a:p>
        </p:txBody>
      </p:sp>
      <p:pic>
        <p:nvPicPr>
          <p:cNvPr id="13" name="Picture 12">
            <a:extLst>
              <a:ext uri="{FF2B5EF4-FFF2-40B4-BE49-F238E27FC236}">
                <a16:creationId xmlns:a16="http://schemas.microsoft.com/office/drawing/2014/main" id="{0CB85A6C-D762-012B-E1F6-4957ABA57434}"/>
              </a:ext>
            </a:extLst>
          </p:cNvPr>
          <p:cNvPicPr>
            <a:picLocks noChangeAspect="1"/>
          </p:cNvPicPr>
          <p:nvPr/>
        </p:nvPicPr>
        <p:blipFill>
          <a:blip r:embed="rId3"/>
          <a:stretch>
            <a:fillRect/>
          </a:stretch>
        </p:blipFill>
        <p:spPr>
          <a:xfrm>
            <a:off x="11671300" y="6238042"/>
            <a:ext cx="520700" cy="599198"/>
          </a:xfrm>
          <a:prstGeom prst="rect">
            <a:avLst/>
          </a:prstGeom>
        </p:spPr>
      </p:pic>
      <p:sp>
        <p:nvSpPr>
          <p:cNvPr id="14" name="Slide Number Placeholder 13">
            <a:extLst>
              <a:ext uri="{FF2B5EF4-FFF2-40B4-BE49-F238E27FC236}">
                <a16:creationId xmlns:a16="http://schemas.microsoft.com/office/drawing/2014/main" id="{A8CCF9FA-2B56-F92E-FC0B-383C844213D5}"/>
              </a:ext>
            </a:extLst>
          </p:cNvPr>
          <p:cNvSpPr>
            <a:spLocks noGrp="1"/>
          </p:cNvSpPr>
          <p:nvPr>
            <p:ph type="sldNum" sz="quarter" idx="12"/>
          </p:nvPr>
        </p:nvSpPr>
        <p:spPr/>
        <p:txBody>
          <a:bodyPr/>
          <a:lstStyle/>
          <a:p>
            <a:fld id="{84CDF5CC-20BA-D742-B954-4462F62791FD}" type="slidenum">
              <a:rPr lang="en-SE" smtClean="0"/>
              <a:t>9</a:t>
            </a:fld>
            <a:endParaRPr lang="en-SE"/>
          </a:p>
        </p:txBody>
      </p:sp>
      <p:sp>
        <p:nvSpPr>
          <p:cNvPr id="15" name="TextBox 14">
            <a:extLst>
              <a:ext uri="{FF2B5EF4-FFF2-40B4-BE49-F238E27FC236}">
                <a16:creationId xmlns:a16="http://schemas.microsoft.com/office/drawing/2014/main" id="{18F48750-E8E2-2157-298C-10A61B30C84A}"/>
              </a:ext>
            </a:extLst>
          </p:cNvPr>
          <p:cNvSpPr txBox="1"/>
          <p:nvPr/>
        </p:nvSpPr>
        <p:spPr>
          <a:xfrm>
            <a:off x="9314122" y="2019719"/>
            <a:ext cx="1722473" cy="369332"/>
          </a:xfrm>
          <a:prstGeom prst="rect">
            <a:avLst/>
          </a:prstGeom>
          <a:solidFill>
            <a:schemeClr val="bg1"/>
          </a:solidFill>
        </p:spPr>
        <p:txBody>
          <a:bodyPr wrap="square" rtlCol="0">
            <a:spAutoFit/>
          </a:bodyPr>
          <a:lstStyle/>
          <a:p>
            <a:endParaRPr lang="en-SE" dirty="0"/>
          </a:p>
        </p:txBody>
      </p:sp>
      <p:sp>
        <p:nvSpPr>
          <p:cNvPr id="17" name="Right Triangle 16">
            <a:extLst>
              <a:ext uri="{FF2B5EF4-FFF2-40B4-BE49-F238E27FC236}">
                <a16:creationId xmlns:a16="http://schemas.microsoft.com/office/drawing/2014/main" id="{80B47EE1-67F4-F4BE-9B19-142EE4C300D5}"/>
              </a:ext>
            </a:extLst>
          </p:cNvPr>
          <p:cNvSpPr/>
          <p:nvPr/>
        </p:nvSpPr>
        <p:spPr>
          <a:xfrm>
            <a:off x="9325862" y="2471686"/>
            <a:ext cx="1722473" cy="600740"/>
          </a:xfrm>
          <a:prstGeom prst="rtTriangle">
            <a:avLst/>
          </a:prstGeom>
          <a:solidFill>
            <a:schemeClr val="bg1"/>
          </a:solidFill>
          <a:ln>
            <a:noFill/>
          </a:ln>
        </p:spPr>
        <p:style>
          <a:lnRef idx="0">
            <a:scrgbClr r="0" g="0" b="0"/>
          </a:lnRef>
          <a:fillRef idx="0">
            <a:scrgbClr r="0" g="0" b="0"/>
          </a:fillRef>
          <a:effectRef idx="0">
            <a:scrgbClr r="0" g="0" b="0"/>
          </a:effectRef>
          <a:fontRef idx="minor">
            <a:schemeClr val="accent1"/>
          </a:fontRef>
        </p:style>
        <p:txBody>
          <a:bodyPr rtlCol="0" anchor="ctr"/>
          <a:lstStyle/>
          <a:p>
            <a:pPr algn="ctr"/>
            <a:endParaRPr lang="en-SE"/>
          </a:p>
        </p:txBody>
      </p:sp>
      <p:sp>
        <p:nvSpPr>
          <p:cNvPr id="18" name="TextBox 17">
            <a:extLst>
              <a:ext uri="{FF2B5EF4-FFF2-40B4-BE49-F238E27FC236}">
                <a16:creationId xmlns:a16="http://schemas.microsoft.com/office/drawing/2014/main" id="{030D01FA-B921-E5AD-557E-4498E04988CB}"/>
              </a:ext>
            </a:extLst>
          </p:cNvPr>
          <p:cNvSpPr txBox="1"/>
          <p:nvPr/>
        </p:nvSpPr>
        <p:spPr>
          <a:xfrm>
            <a:off x="9771321" y="2950535"/>
            <a:ext cx="1265274" cy="416620"/>
          </a:xfrm>
          <a:prstGeom prst="rect">
            <a:avLst/>
          </a:prstGeom>
          <a:solidFill>
            <a:schemeClr val="bg1"/>
          </a:solidFill>
        </p:spPr>
        <p:txBody>
          <a:bodyPr wrap="square" rtlCol="0">
            <a:spAutoFit/>
          </a:bodyPr>
          <a:lstStyle/>
          <a:p>
            <a:endParaRPr lang="en-SE" dirty="0"/>
          </a:p>
        </p:txBody>
      </p:sp>
      <p:pic>
        <p:nvPicPr>
          <p:cNvPr id="16" name="Picture 15">
            <a:extLst>
              <a:ext uri="{FF2B5EF4-FFF2-40B4-BE49-F238E27FC236}">
                <a16:creationId xmlns:a16="http://schemas.microsoft.com/office/drawing/2014/main" id="{9F199C41-8851-FE24-89E6-41EA6E872DC4}"/>
              </a:ext>
            </a:extLst>
          </p:cNvPr>
          <p:cNvPicPr>
            <a:picLocks noChangeAspect="1"/>
          </p:cNvPicPr>
          <p:nvPr/>
        </p:nvPicPr>
        <p:blipFill>
          <a:blip r:embed="rId4"/>
          <a:stretch>
            <a:fillRect/>
          </a:stretch>
        </p:blipFill>
        <p:spPr>
          <a:xfrm>
            <a:off x="6096000" y="1186499"/>
            <a:ext cx="5434626" cy="4860235"/>
          </a:xfrm>
          <a:prstGeom prst="rect">
            <a:avLst/>
          </a:prstGeom>
        </p:spPr>
      </p:pic>
      <p:sp>
        <p:nvSpPr>
          <p:cNvPr id="19" name="TextBox 18">
            <a:extLst>
              <a:ext uri="{FF2B5EF4-FFF2-40B4-BE49-F238E27FC236}">
                <a16:creationId xmlns:a16="http://schemas.microsoft.com/office/drawing/2014/main" id="{DDF873B8-78F6-F5F1-1C95-6CEFDDA93BB8}"/>
              </a:ext>
            </a:extLst>
          </p:cNvPr>
          <p:cNvSpPr txBox="1"/>
          <p:nvPr/>
        </p:nvSpPr>
        <p:spPr>
          <a:xfrm>
            <a:off x="7054087" y="802785"/>
            <a:ext cx="3518452" cy="369332"/>
          </a:xfrm>
          <a:prstGeom prst="rect">
            <a:avLst/>
          </a:prstGeom>
          <a:noFill/>
        </p:spPr>
        <p:txBody>
          <a:bodyPr wrap="square" rtlCol="0">
            <a:spAutoFit/>
          </a:bodyPr>
          <a:lstStyle/>
          <a:p>
            <a:r>
              <a:rPr lang="en-SE" dirty="0"/>
              <a:t>Polarization map of Serpen South</a:t>
            </a:r>
          </a:p>
        </p:txBody>
      </p:sp>
      <p:sp>
        <p:nvSpPr>
          <p:cNvPr id="20" name="TextBox 19">
            <a:extLst>
              <a:ext uri="{FF2B5EF4-FFF2-40B4-BE49-F238E27FC236}">
                <a16:creationId xmlns:a16="http://schemas.microsoft.com/office/drawing/2014/main" id="{290D0947-41B7-C39B-6FCC-68E9E38AFE07}"/>
              </a:ext>
            </a:extLst>
          </p:cNvPr>
          <p:cNvSpPr txBox="1"/>
          <p:nvPr/>
        </p:nvSpPr>
        <p:spPr>
          <a:xfrm>
            <a:off x="9651077" y="5753339"/>
            <a:ext cx="1570381" cy="307777"/>
          </a:xfrm>
          <a:prstGeom prst="rect">
            <a:avLst/>
          </a:prstGeom>
          <a:noFill/>
        </p:spPr>
        <p:txBody>
          <a:bodyPr wrap="square" rtlCol="0">
            <a:spAutoFit/>
          </a:bodyPr>
          <a:lstStyle/>
          <a:p>
            <a:r>
              <a:rPr lang="en-SE" sz="1400" dirty="0"/>
              <a:t>Pillai et. al. 2020 </a:t>
            </a:r>
          </a:p>
        </p:txBody>
      </p:sp>
      <p:cxnSp>
        <p:nvCxnSpPr>
          <p:cNvPr id="21" name="Straight Arrow Connector 20">
            <a:extLst>
              <a:ext uri="{FF2B5EF4-FFF2-40B4-BE49-F238E27FC236}">
                <a16:creationId xmlns:a16="http://schemas.microsoft.com/office/drawing/2014/main" id="{984CAE0A-14ED-AF9D-8FDE-199F452B3CAD}"/>
              </a:ext>
            </a:extLst>
          </p:cNvPr>
          <p:cNvCxnSpPr>
            <a:cxnSpLocks/>
          </p:cNvCxnSpPr>
          <p:nvPr/>
        </p:nvCxnSpPr>
        <p:spPr>
          <a:xfrm>
            <a:off x="7054087" y="6160014"/>
            <a:ext cx="3466315" cy="0"/>
          </a:xfrm>
          <a:prstGeom prst="straightConnector1">
            <a:avLst/>
          </a:prstGeom>
          <a:ln w="38100">
            <a:headEnd type="triangle"/>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607400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BD98E4-B44E-474B-BA20-843E1EEA392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D75AE75-89B9-A52D-2EFE-098BC1A2A398}"/>
              </a:ext>
            </a:extLst>
          </p:cNvPr>
          <p:cNvSpPr txBox="1"/>
          <p:nvPr/>
        </p:nvSpPr>
        <p:spPr>
          <a:xfrm>
            <a:off x="134380" y="1864369"/>
            <a:ext cx="4383315" cy="2585323"/>
          </a:xfrm>
          <a:prstGeom prst="rect">
            <a:avLst/>
          </a:prstGeom>
          <a:noFill/>
        </p:spPr>
        <p:txBody>
          <a:bodyPr wrap="square" rtlCol="0">
            <a:spAutoFit/>
          </a:bodyPr>
          <a:lstStyle/>
          <a:p>
            <a:pPr algn="just"/>
            <a:r>
              <a:rPr lang="en-SE" sz="2400" b="1" dirty="0"/>
              <a:t>Based on RAT if we look at proto-</a:t>
            </a:r>
            <a:r>
              <a:rPr lang="en-US" sz="2400" b="1" dirty="0"/>
              <a:t>s</a:t>
            </a:r>
            <a:r>
              <a:rPr lang="en-SE" sz="2400" b="1" dirty="0"/>
              <a:t>tellar cores then the polarization efficiency should increase </a:t>
            </a:r>
            <a:r>
              <a:rPr lang="en-GB" sz="2400" b="1" dirty="0"/>
              <a:t>due to increasing radiation flux  </a:t>
            </a:r>
            <a:r>
              <a:rPr lang="en-SE" sz="2400" b="1" dirty="0"/>
              <a:t>from embedded cores.</a:t>
            </a:r>
          </a:p>
          <a:p>
            <a:endParaRPr lang="en-SE" dirty="0"/>
          </a:p>
        </p:txBody>
      </p:sp>
      <p:sp>
        <p:nvSpPr>
          <p:cNvPr id="5" name="TextBox 4">
            <a:extLst>
              <a:ext uri="{FF2B5EF4-FFF2-40B4-BE49-F238E27FC236}">
                <a16:creationId xmlns:a16="http://schemas.microsoft.com/office/drawing/2014/main" id="{2CFC0244-32A6-21A1-92A9-EB4343D7D61C}"/>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t>Alignment towards protostars?</a:t>
            </a:r>
          </a:p>
        </p:txBody>
      </p:sp>
      <p:sp>
        <p:nvSpPr>
          <p:cNvPr id="10" name="TextBox 9">
            <a:extLst>
              <a:ext uri="{FF2B5EF4-FFF2-40B4-BE49-F238E27FC236}">
                <a16:creationId xmlns:a16="http://schemas.microsoft.com/office/drawing/2014/main" id="{31BF9491-241A-097D-0C32-3BAA5EABEAA6}"/>
              </a:ext>
            </a:extLst>
          </p:cNvPr>
          <p:cNvSpPr txBox="1"/>
          <p:nvPr/>
        </p:nvSpPr>
        <p:spPr>
          <a:xfrm>
            <a:off x="-144182" y="5344845"/>
            <a:ext cx="4661877" cy="461665"/>
          </a:xfrm>
          <a:prstGeom prst="rect">
            <a:avLst/>
          </a:prstGeom>
          <a:noFill/>
        </p:spPr>
        <p:txBody>
          <a:bodyPr wrap="square" rtlCol="0">
            <a:spAutoFit/>
          </a:bodyPr>
          <a:lstStyle/>
          <a:p>
            <a:pPr algn="ctr"/>
            <a:r>
              <a:rPr lang="en-SE" sz="2400" b="1" dirty="0">
                <a:solidFill>
                  <a:srgbClr val="FF0000"/>
                </a:solidFill>
              </a:rPr>
              <a:t>Let’s test the prediction!</a:t>
            </a:r>
          </a:p>
        </p:txBody>
      </p:sp>
      <p:pic>
        <p:nvPicPr>
          <p:cNvPr id="13" name="Picture 12">
            <a:extLst>
              <a:ext uri="{FF2B5EF4-FFF2-40B4-BE49-F238E27FC236}">
                <a16:creationId xmlns:a16="http://schemas.microsoft.com/office/drawing/2014/main" id="{C87E0C8E-0A19-E2B4-95D9-3196B3D75A16}"/>
              </a:ext>
            </a:extLst>
          </p:cNvPr>
          <p:cNvPicPr>
            <a:picLocks noChangeAspect="1"/>
          </p:cNvPicPr>
          <p:nvPr/>
        </p:nvPicPr>
        <p:blipFill>
          <a:blip r:embed="rId3"/>
          <a:stretch>
            <a:fillRect/>
          </a:stretch>
        </p:blipFill>
        <p:spPr>
          <a:xfrm>
            <a:off x="11671300" y="6238042"/>
            <a:ext cx="520700" cy="599198"/>
          </a:xfrm>
          <a:prstGeom prst="rect">
            <a:avLst/>
          </a:prstGeom>
        </p:spPr>
      </p:pic>
      <p:sp>
        <p:nvSpPr>
          <p:cNvPr id="14" name="Slide Number Placeholder 13">
            <a:extLst>
              <a:ext uri="{FF2B5EF4-FFF2-40B4-BE49-F238E27FC236}">
                <a16:creationId xmlns:a16="http://schemas.microsoft.com/office/drawing/2014/main" id="{B62FFB6D-7DAF-075A-6026-9E178747D5BB}"/>
              </a:ext>
            </a:extLst>
          </p:cNvPr>
          <p:cNvSpPr>
            <a:spLocks noGrp="1"/>
          </p:cNvSpPr>
          <p:nvPr>
            <p:ph type="sldNum" sz="quarter" idx="12"/>
          </p:nvPr>
        </p:nvSpPr>
        <p:spPr/>
        <p:txBody>
          <a:bodyPr/>
          <a:lstStyle/>
          <a:p>
            <a:fld id="{84CDF5CC-20BA-D742-B954-4462F62791FD}" type="slidenum">
              <a:rPr lang="en-SE" smtClean="0"/>
              <a:t>10</a:t>
            </a:fld>
            <a:endParaRPr lang="en-SE"/>
          </a:p>
        </p:txBody>
      </p:sp>
      <p:sp>
        <p:nvSpPr>
          <p:cNvPr id="15" name="TextBox 14">
            <a:extLst>
              <a:ext uri="{FF2B5EF4-FFF2-40B4-BE49-F238E27FC236}">
                <a16:creationId xmlns:a16="http://schemas.microsoft.com/office/drawing/2014/main" id="{4074B8AF-33E4-BD54-3E0F-BA9911F5B9EA}"/>
              </a:ext>
            </a:extLst>
          </p:cNvPr>
          <p:cNvSpPr txBox="1"/>
          <p:nvPr/>
        </p:nvSpPr>
        <p:spPr>
          <a:xfrm>
            <a:off x="9314122" y="2019719"/>
            <a:ext cx="1722473" cy="369332"/>
          </a:xfrm>
          <a:prstGeom prst="rect">
            <a:avLst/>
          </a:prstGeom>
          <a:solidFill>
            <a:schemeClr val="bg1"/>
          </a:solidFill>
        </p:spPr>
        <p:txBody>
          <a:bodyPr wrap="square" rtlCol="0">
            <a:spAutoFit/>
          </a:bodyPr>
          <a:lstStyle/>
          <a:p>
            <a:endParaRPr lang="en-SE" dirty="0"/>
          </a:p>
        </p:txBody>
      </p:sp>
      <p:sp>
        <p:nvSpPr>
          <p:cNvPr id="17" name="Right Triangle 16">
            <a:extLst>
              <a:ext uri="{FF2B5EF4-FFF2-40B4-BE49-F238E27FC236}">
                <a16:creationId xmlns:a16="http://schemas.microsoft.com/office/drawing/2014/main" id="{DD4D23A4-0BE1-39F0-518A-42786E85E8D0}"/>
              </a:ext>
            </a:extLst>
          </p:cNvPr>
          <p:cNvSpPr/>
          <p:nvPr/>
        </p:nvSpPr>
        <p:spPr>
          <a:xfrm>
            <a:off x="9325862" y="2471686"/>
            <a:ext cx="1722473" cy="600740"/>
          </a:xfrm>
          <a:prstGeom prst="rtTriangle">
            <a:avLst/>
          </a:prstGeom>
          <a:solidFill>
            <a:schemeClr val="bg1"/>
          </a:solidFill>
          <a:ln>
            <a:noFill/>
          </a:ln>
        </p:spPr>
        <p:style>
          <a:lnRef idx="0">
            <a:scrgbClr r="0" g="0" b="0"/>
          </a:lnRef>
          <a:fillRef idx="0">
            <a:scrgbClr r="0" g="0" b="0"/>
          </a:fillRef>
          <a:effectRef idx="0">
            <a:scrgbClr r="0" g="0" b="0"/>
          </a:effectRef>
          <a:fontRef idx="minor">
            <a:schemeClr val="accent1"/>
          </a:fontRef>
        </p:style>
        <p:txBody>
          <a:bodyPr rtlCol="0" anchor="ctr"/>
          <a:lstStyle/>
          <a:p>
            <a:pPr algn="ctr"/>
            <a:endParaRPr lang="en-SE"/>
          </a:p>
        </p:txBody>
      </p:sp>
      <p:sp>
        <p:nvSpPr>
          <p:cNvPr id="18" name="TextBox 17">
            <a:extLst>
              <a:ext uri="{FF2B5EF4-FFF2-40B4-BE49-F238E27FC236}">
                <a16:creationId xmlns:a16="http://schemas.microsoft.com/office/drawing/2014/main" id="{E89877D7-94C0-C1A1-B383-6CA7982941CA}"/>
              </a:ext>
            </a:extLst>
          </p:cNvPr>
          <p:cNvSpPr txBox="1"/>
          <p:nvPr/>
        </p:nvSpPr>
        <p:spPr>
          <a:xfrm>
            <a:off x="9771321" y="2950535"/>
            <a:ext cx="1265274" cy="416620"/>
          </a:xfrm>
          <a:prstGeom prst="rect">
            <a:avLst/>
          </a:prstGeom>
          <a:solidFill>
            <a:schemeClr val="bg1"/>
          </a:solidFill>
        </p:spPr>
        <p:txBody>
          <a:bodyPr wrap="square" rtlCol="0">
            <a:spAutoFit/>
          </a:bodyPr>
          <a:lstStyle/>
          <a:p>
            <a:endParaRPr lang="en-SE" dirty="0"/>
          </a:p>
        </p:txBody>
      </p:sp>
      <p:pic>
        <p:nvPicPr>
          <p:cNvPr id="16" name="Picture 15">
            <a:extLst>
              <a:ext uri="{FF2B5EF4-FFF2-40B4-BE49-F238E27FC236}">
                <a16:creationId xmlns:a16="http://schemas.microsoft.com/office/drawing/2014/main" id="{364C5EF0-2BD0-E7E5-CEB9-C3178A27084E}"/>
              </a:ext>
            </a:extLst>
          </p:cNvPr>
          <p:cNvPicPr>
            <a:picLocks noChangeAspect="1"/>
          </p:cNvPicPr>
          <p:nvPr/>
        </p:nvPicPr>
        <p:blipFill>
          <a:blip r:embed="rId4"/>
          <a:stretch>
            <a:fillRect/>
          </a:stretch>
        </p:blipFill>
        <p:spPr>
          <a:xfrm>
            <a:off x="6096000" y="1186499"/>
            <a:ext cx="5434626" cy="4860235"/>
          </a:xfrm>
          <a:prstGeom prst="rect">
            <a:avLst/>
          </a:prstGeom>
        </p:spPr>
      </p:pic>
      <p:sp>
        <p:nvSpPr>
          <p:cNvPr id="19" name="TextBox 18">
            <a:extLst>
              <a:ext uri="{FF2B5EF4-FFF2-40B4-BE49-F238E27FC236}">
                <a16:creationId xmlns:a16="http://schemas.microsoft.com/office/drawing/2014/main" id="{A1B1305B-7C73-72F2-AB9B-D0BF59BE79FE}"/>
              </a:ext>
            </a:extLst>
          </p:cNvPr>
          <p:cNvSpPr txBox="1"/>
          <p:nvPr/>
        </p:nvSpPr>
        <p:spPr>
          <a:xfrm>
            <a:off x="7054087" y="802785"/>
            <a:ext cx="3518452" cy="369332"/>
          </a:xfrm>
          <a:prstGeom prst="rect">
            <a:avLst/>
          </a:prstGeom>
          <a:noFill/>
        </p:spPr>
        <p:txBody>
          <a:bodyPr wrap="square" rtlCol="0">
            <a:spAutoFit/>
          </a:bodyPr>
          <a:lstStyle/>
          <a:p>
            <a:r>
              <a:rPr lang="en-SE" dirty="0"/>
              <a:t>Polarization map of Serpen South</a:t>
            </a:r>
          </a:p>
        </p:txBody>
      </p:sp>
      <p:sp>
        <p:nvSpPr>
          <p:cNvPr id="20" name="TextBox 19">
            <a:extLst>
              <a:ext uri="{FF2B5EF4-FFF2-40B4-BE49-F238E27FC236}">
                <a16:creationId xmlns:a16="http://schemas.microsoft.com/office/drawing/2014/main" id="{29424069-604E-A540-2EBF-8424D0A37589}"/>
              </a:ext>
            </a:extLst>
          </p:cNvPr>
          <p:cNvSpPr txBox="1"/>
          <p:nvPr/>
        </p:nvSpPr>
        <p:spPr>
          <a:xfrm>
            <a:off x="9651077" y="5753339"/>
            <a:ext cx="1570381" cy="307777"/>
          </a:xfrm>
          <a:prstGeom prst="rect">
            <a:avLst/>
          </a:prstGeom>
          <a:noFill/>
        </p:spPr>
        <p:txBody>
          <a:bodyPr wrap="square" rtlCol="0">
            <a:spAutoFit/>
          </a:bodyPr>
          <a:lstStyle/>
          <a:p>
            <a:r>
              <a:rPr lang="en-SE" sz="1400" dirty="0"/>
              <a:t>Pillai et. al. 2020 </a:t>
            </a:r>
          </a:p>
        </p:txBody>
      </p:sp>
      <p:cxnSp>
        <p:nvCxnSpPr>
          <p:cNvPr id="21" name="Straight Arrow Connector 20">
            <a:extLst>
              <a:ext uri="{FF2B5EF4-FFF2-40B4-BE49-F238E27FC236}">
                <a16:creationId xmlns:a16="http://schemas.microsoft.com/office/drawing/2014/main" id="{223D8933-CE74-1522-3886-5894672E1AFC}"/>
              </a:ext>
            </a:extLst>
          </p:cNvPr>
          <p:cNvCxnSpPr>
            <a:cxnSpLocks/>
          </p:cNvCxnSpPr>
          <p:nvPr/>
        </p:nvCxnSpPr>
        <p:spPr>
          <a:xfrm>
            <a:off x="7054087" y="6160014"/>
            <a:ext cx="3466315" cy="0"/>
          </a:xfrm>
          <a:prstGeom prst="straightConnector1">
            <a:avLst/>
          </a:prstGeom>
          <a:ln w="38100">
            <a:headEnd type="triangle"/>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175885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9CE7A-34E3-1273-0DCD-F209A61A8751}"/>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544C3C2E-3F7C-0847-7C55-36723EF46D25}"/>
              </a:ext>
            </a:extLst>
          </p:cNvPr>
          <p:cNvPicPr>
            <a:picLocks noChangeAspect="1"/>
          </p:cNvPicPr>
          <p:nvPr/>
        </p:nvPicPr>
        <p:blipFill>
          <a:blip r:embed="rId3"/>
          <a:stretch>
            <a:fillRect/>
          </a:stretch>
        </p:blipFill>
        <p:spPr>
          <a:xfrm>
            <a:off x="6096000" y="580219"/>
            <a:ext cx="6036115" cy="6036115"/>
          </a:xfrm>
          <a:prstGeom prst="rect">
            <a:avLst/>
          </a:prstGeom>
        </p:spPr>
      </p:pic>
      <p:sp>
        <p:nvSpPr>
          <p:cNvPr id="15" name="TextBox 14">
            <a:extLst>
              <a:ext uri="{FF2B5EF4-FFF2-40B4-BE49-F238E27FC236}">
                <a16:creationId xmlns:a16="http://schemas.microsoft.com/office/drawing/2014/main" id="{E8498372-4DF6-8FE5-6591-3176B7920CFC}"/>
              </a:ext>
            </a:extLst>
          </p:cNvPr>
          <p:cNvSpPr txBox="1"/>
          <p:nvPr/>
        </p:nvSpPr>
        <p:spPr>
          <a:xfrm>
            <a:off x="9447815" y="3259723"/>
            <a:ext cx="1217844" cy="338554"/>
          </a:xfrm>
          <a:prstGeom prst="rect">
            <a:avLst/>
          </a:prstGeom>
          <a:solidFill>
            <a:srgbClr val="FFC000"/>
          </a:solidFill>
        </p:spPr>
        <p:txBody>
          <a:bodyPr wrap="square" rtlCol="0">
            <a:spAutoFit/>
          </a:bodyPr>
          <a:lstStyle/>
          <a:p>
            <a:r>
              <a:rPr lang="en-SE" sz="1600" dirty="0"/>
              <a:t>DR21(OH)</a:t>
            </a:r>
          </a:p>
        </p:txBody>
      </p:sp>
      <p:sp>
        <p:nvSpPr>
          <p:cNvPr id="16" name="TextBox 15">
            <a:extLst>
              <a:ext uri="{FF2B5EF4-FFF2-40B4-BE49-F238E27FC236}">
                <a16:creationId xmlns:a16="http://schemas.microsoft.com/office/drawing/2014/main" id="{A8BA8A04-8E21-62AA-0C7C-9535E505C7A7}"/>
              </a:ext>
            </a:extLst>
          </p:cNvPr>
          <p:cNvSpPr txBox="1"/>
          <p:nvPr/>
        </p:nvSpPr>
        <p:spPr>
          <a:xfrm>
            <a:off x="9597841" y="4363336"/>
            <a:ext cx="1067818" cy="369332"/>
          </a:xfrm>
          <a:prstGeom prst="rect">
            <a:avLst/>
          </a:prstGeom>
          <a:solidFill>
            <a:srgbClr val="FFC000"/>
          </a:solidFill>
        </p:spPr>
        <p:txBody>
          <a:bodyPr wrap="square" rtlCol="0">
            <a:spAutoFit/>
          </a:bodyPr>
          <a:lstStyle/>
          <a:p>
            <a:r>
              <a:rPr lang="en-SE" dirty="0"/>
              <a:t>DR21(M)</a:t>
            </a:r>
          </a:p>
        </p:txBody>
      </p:sp>
      <p:cxnSp>
        <p:nvCxnSpPr>
          <p:cNvPr id="18" name="Straight Arrow Connector 17">
            <a:extLst>
              <a:ext uri="{FF2B5EF4-FFF2-40B4-BE49-F238E27FC236}">
                <a16:creationId xmlns:a16="http://schemas.microsoft.com/office/drawing/2014/main" id="{1F702A76-4EBA-95BE-DB12-FB8D8DDCFDB0}"/>
              </a:ext>
            </a:extLst>
          </p:cNvPr>
          <p:cNvCxnSpPr>
            <a:cxnSpLocks/>
          </p:cNvCxnSpPr>
          <p:nvPr/>
        </p:nvCxnSpPr>
        <p:spPr>
          <a:xfrm flipH="1" flipV="1">
            <a:off x="8974667" y="4047067"/>
            <a:ext cx="623174" cy="316269"/>
          </a:xfrm>
          <a:prstGeom prst="straightConnector1">
            <a:avLst/>
          </a:prstGeom>
          <a:ln w="34925">
            <a:solidFill>
              <a:schemeClr val="tx1"/>
            </a:solidFill>
            <a:tailEnd type="triangle"/>
          </a:ln>
        </p:spPr>
        <p:style>
          <a:lnRef idx="2">
            <a:schemeClr val="accent2"/>
          </a:lnRef>
          <a:fillRef idx="0">
            <a:schemeClr val="accent2"/>
          </a:fillRef>
          <a:effectRef idx="1">
            <a:schemeClr val="accent2"/>
          </a:effectRef>
          <a:fontRef idx="minor">
            <a:schemeClr val="tx1"/>
          </a:fontRef>
        </p:style>
      </p:cxnSp>
      <p:cxnSp>
        <p:nvCxnSpPr>
          <p:cNvPr id="17" name="Straight Arrow Connector 16">
            <a:extLst>
              <a:ext uri="{FF2B5EF4-FFF2-40B4-BE49-F238E27FC236}">
                <a16:creationId xmlns:a16="http://schemas.microsoft.com/office/drawing/2014/main" id="{F40F7C1F-B552-E55A-E85A-AA75073DB9DF}"/>
              </a:ext>
            </a:extLst>
          </p:cNvPr>
          <p:cNvCxnSpPr>
            <a:cxnSpLocks/>
          </p:cNvCxnSpPr>
          <p:nvPr/>
        </p:nvCxnSpPr>
        <p:spPr>
          <a:xfrm flipH="1" flipV="1">
            <a:off x="8974667" y="3259723"/>
            <a:ext cx="413263" cy="169277"/>
          </a:xfrm>
          <a:prstGeom prst="straightConnector1">
            <a:avLst/>
          </a:prstGeom>
          <a:ln w="34925">
            <a:solidFill>
              <a:schemeClr val="tx1"/>
            </a:solidFill>
            <a:tailEnd type="triangle"/>
          </a:ln>
        </p:spPr>
        <p:style>
          <a:lnRef idx="2">
            <a:schemeClr val="accent2"/>
          </a:lnRef>
          <a:fillRef idx="0">
            <a:schemeClr val="accent2"/>
          </a:fillRef>
          <a:effectRef idx="1">
            <a:schemeClr val="accent2"/>
          </a:effectRef>
          <a:fontRef idx="minor">
            <a:schemeClr val="tx1"/>
          </a:fontRef>
        </p:style>
      </p:cxnSp>
      <p:sp>
        <p:nvSpPr>
          <p:cNvPr id="2" name="TextBox 1">
            <a:extLst>
              <a:ext uri="{FF2B5EF4-FFF2-40B4-BE49-F238E27FC236}">
                <a16:creationId xmlns:a16="http://schemas.microsoft.com/office/drawing/2014/main" id="{9B57771E-3509-CEA7-A8A1-2A3C140EF6E5}"/>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latin typeface="Arial" panose="020B0604020202020204" pitchFamily="34" charset="0"/>
                <a:cs typeface="Arial" panose="020B0604020202020204" pitchFamily="34" charset="0"/>
              </a:rPr>
              <a:t>Our tesing grounds: DR21</a:t>
            </a:r>
          </a:p>
        </p:txBody>
      </p:sp>
      <p:sp>
        <p:nvSpPr>
          <p:cNvPr id="19" name="TextBox 18">
            <a:extLst>
              <a:ext uri="{FF2B5EF4-FFF2-40B4-BE49-F238E27FC236}">
                <a16:creationId xmlns:a16="http://schemas.microsoft.com/office/drawing/2014/main" id="{7225A3B9-3AA6-6A53-E8D6-4F1F08F6D69F}"/>
              </a:ext>
            </a:extLst>
          </p:cNvPr>
          <p:cNvSpPr txBox="1"/>
          <p:nvPr/>
        </p:nvSpPr>
        <p:spPr>
          <a:xfrm>
            <a:off x="0" y="889000"/>
            <a:ext cx="6096000" cy="6370975"/>
          </a:xfrm>
          <a:prstGeom prst="rect">
            <a:avLst/>
          </a:prstGeom>
          <a:noFill/>
        </p:spPr>
        <p:txBody>
          <a:bodyPr wrap="square" rtlCol="0">
            <a:spAutoFit/>
          </a:bodyPr>
          <a:lstStyle/>
          <a:p>
            <a:endParaRPr lang="en-GB"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DR21, the densest, most massive cloud structure in Cygnus X.</a:t>
            </a:r>
          </a:p>
          <a:p>
            <a:endParaRPr lang="en-GB"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Among many protostars, has two massive protostars </a:t>
            </a:r>
            <a:r>
              <a:rPr lang="en-GB" sz="2000" b="1" dirty="0">
                <a:latin typeface="Arial" panose="020B0604020202020204" pitchFamily="34" charset="0"/>
                <a:cs typeface="Arial" panose="020B0604020202020204" pitchFamily="34" charset="0"/>
              </a:rPr>
              <a:t>DR21(M)</a:t>
            </a:r>
            <a:r>
              <a:rPr lang="en-GB" sz="2000" dirty="0">
                <a:latin typeface="Arial" panose="020B0604020202020204" pitchFamily="34" charset="0"/>
                <a:cs typeface="Arial" panose="020B0604020202020204" pitchFamily="34" charset="0"/>
              </a:rPr>
              <a:t> and </a:t>
            </a:r>
            <a:r>
              <a:rPr lang="en-GB" sz="2000" b="1" dirty="0">
                <a:latin typeface="Arial" panose="020B0604020202020204" pitchFamily="34" charset="0"/>
                <a:cs typeface="Arial" panose="020B0604020202020204" pitchFamily="34" charset="0"/>
              </a:rPr>
              <a:t>DR21(OH)</a:t>
            </a:r>
            <a:r>
              <a:rPr lang="en-GB" sz="2000" dirty="0">
                <a:latin typeface="Arial" panose="020B0604020202020204" pitchFamily="34" charset="0"/>
                <a:cs typeface="Arial" panose="020B0604020202020204" pitchFamily="34" charset="0"/>
              </a:rPr>
              <a:t>.</a:t>
            </a:r>
          </a:p>
          <a:p>
            <a:endParaRPr lang="en-GB"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We mask out the </a:t>
            </a:r>
            <a:r>
              <a:rPr lang="en-GB" sz="2000" b="1" dirty="0">
                <a:latin typeface="Arial" panose="020B0604020202020204" pitchFamily="34" charset="0"/>
                <a:cs typeface="Arial" panose="020B0604020202020204" pitchFamily="34" charset="0"/>
              </a:rPr>
              <a:t>outflow (region in shadow) </a:t>
            </a:r>
          </a:p>
          <a:p>
            <a:pPr marL="342900" indent="-342900">
              <a:buFont typeface="Arial" panose="020B0604020202020204" pitchFamily="34" charset="0"/>
              <a:buChar char="•"/>
            </a:pPr>
            <a:endParaRPr lang="en-GB" sz="2000" b="1"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Focus on the </a:t>
            </a:r>
            <a:r>
              <a:rPr lang="en-GB" sz="2000" b="1" dirty="0">
                <a:latin typeface="Arial" panose="020B0604020202020204" pitchFamily="34" charset="0"/>
                <a:cs typeface="Arial" panose="020B0604020202020204" pitchFamily="34" charset="0"/>
              </a:rPr>
              <a:t>ridge (red contour)</a:t>
            </a:r>
          </a:p>
          <a:p>
            <a:endParaRPr lang="en-GB" sz="2000" b="1"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b="1" dirty="0">
                <a:latin typeface="Arial" panose="020B0604020202020204" pitchFamily="34" charset="0"/>
                <a:cs typeface="Arial" panose="020B0604020202020204" pitchFamily="34" charset="0"/>
              </a:rPr>
              <a:t>SOFIA/HAWC+ at 214 µm at 20.3’’</a:t>
            </a:r>
          </a:p>
          <a:p>
            <a:pPr marL="342900" indent="-342900">
              <a:buFont typeface="Arial" panose="020B0604020202020204" pitchFamily="34" charset="0"/>
              <a:buChar char="•"/>
            </a:pPr>
            <a:endParaRPr lang="en-GB" sz="2000" b="1" dirty="0">
              <a:latin typeface="Arial" panose="020B0604020202020204" pitchFamily="34" charset="0"/>
              <a:cs typeface="Arial" panose="020B0604020202020204" pitchFamily="34" charset="0"/>
            </a:endParaRPr>
          </a:p>
          <a:p>
            <a:endParaRPr lang="en-GB" sz="2000" b="1" dirty="0">
              <a:latin typeface="Arial" panose="020B0604020202020204" pitchFamily="34" charset="0"/>
              <a:cs typeface="Arial" panose="020B0604020202020204" pitchFamily="34" charset="0"/>
            </a:endParaRPr>
          </a:p>
          <a:p>
            <a:endParaRPr lang="en-GB" sz="20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Part of SIMPLIFI </a:t>
            </a:r>
          </a:p>
          <a:p>
            <a:r>
              <a:rPr lang="en-GB" sz="1600" b="1" dirty="0">
                <a:latin typeface="Arial" panose="020B0604020202020204" pitchFamily="34" charset="0"/>
                <a:cs typeface="Arial" panose="020B0604020202020204" pitchFamily="34" charset="0"/>
              </a:rPr>
              <a:t>PI: Thushara G.S. Pillai</a:t>
            </a: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SE" dirty="0"/>
          </a:p>
        </p:txBody>
      </p:sp>
      <p:pic>
        <p:nvPicPr>
          <p:cNvPr id="20" name="Picture 19">
            <a:extLst>
              <a:ext uri="{FF2B5EF4-FFF2-40B4-BE49-F238E27FC236}">
                <a16:creationId xmlns:a16="http://schemas.microsoft.com/office/drawing/2014/main" id="{BDE086C7-ABF0-B1B6-97E6-54E535FE5BC9}"/>
              </a:ext>
            </a:extLst>
          </p:cNvPr>
          <p:cNvPicPr>
            <a:picLocks noChangeAspect="1"/>
          </p:cNvPicPr>
          <p:nvPr/>
        </p:nvPicPr>
        <p:blipFill>
          <a:blip r:embed="rId4"/>
          <a:stretch>
            <a:fillRect/>
          </a:stretch>
        </p:blipFill>
        <p:spPr>
          <a:xfrm>
            <a:off x="11671300" y="6238042"/>
            <a:ext cx="520700" cy="599198"/>
          </a:xfrm>
          <a:prstGeom prst="rect">
            <a:avLst/>
          </a:prstGeom>
        </p:spPr>
      </p:pic>
      <p:sp>
        <p:nvSpPr>
          <p:cNvPr id="3" name="TextBox 2">
            <a:extLst>
              <a:ext uri="{FF2B5EF4-FFF2-40B4-BE49-F238E27FC236}">
                <a16:creationId xmlns:a16="http://schemas.microsoft.com/office/drawing/2014/main" id="{4ADE6AE0-3DC2-024C-631E-F0E1EB41BF2D}"/>
              </a:ext>
            </a:extLst>
          </p:cNvPr>
          <p:cNvSpPr txBox="1"/>
          <p:nvPr/>
        </p:nvSpPr>
        <p:spPr>
          <a:xfrm>
            <a:off x="8766832" y="664992"/>
            <a:ext cx="1217843" cy="369332"/>
          </a:xfrm>
          <a:prstGeom prst="rect">
            <a:avLst/>
          </a:prstGeom>
          <a:noFill/>
        </p:spPr>
        <p:txBody>
          <a:bodyPr wrap="square" rtlCol="0">
            <a:spAutoFit/>
          </a:bodyPr>
          <a:lstStyle/>
          <a:p>
            <a:r>
              <a:rPr lang="en-SE" dirty="0"/>
              <a:t>Stokes I </a:t>
            </a:r>
          </a:p>
        </p:txBody>
      </p:sp>
      <p:sp>
        <p:nvSpPr>
          <p:cNvPr id="6" name="TextBox 5">
            <a:extLst>
              <a:ext uri="{FF2B5EF4-FFF2-40B4-BE49-F238E27FC236}">
                <a16:creationId xmlns:a16="http://schemas.microsoft.com/office/drawing/2014/main" id="{9855C67D-AF2E-3EDE-98D1-10E4A82B5D14}"/>
              </a:ext>
            </a:extLst>
          </p:cNvPr>
          <p:cNvSpPr txBox="1"/>
          <p:nvPr/>
        </p:nvSpPr>
        <p:spPr>
          <a:xfrm>
            <a:off x="7214098" y="3739290"/>
            <a:ext cx="800385" cy="307777"/>
          </a:xfrm>
          <a:prstGeom prst="rect">
            <a:avLst/>
          </a:prstGeom>
          <a:solidFill>
            <a:schemeClr val="bg1"/>
          </a:solidFill>
          <a:ln>
            <a:solidFill>
              <a:schemeClr val="tx1"/>
            </a:solidFill>
          </a:ln>
        </p:spPr>
        <p:txBody>
          <a:bodyPr wrap="square" rtlCol="0">
            <a:spAutoFit/>
          </a:bodyPr>
          <a:lstStyle/>
          <a:p>
            <a:r>
              <a:rPr lang="en-SE" sz="1400" dirty="0"/>
              <a:t>outflow</a:t>
            </a:r>
          </a:p>
        </p:txBody>
      </p:sp>
      <p:sp>
        <p:nvSpPr>
          <p:cNvPr id="7" name="TextBox 6">
            <a:extLst>
              <a:ext uri="{FF2B5EF4-FFF2-40B4-BE49-F238E27FC236}">
                <a16:creationId xmlns:a16="http://schemas.microsoft.com/office/drawing/2014/main" id="{F69BEE7A-19A7-88BE-D3A8-A45A8F030AAB}"/>
              </a:ext>
            </a:extLst>
          </p:cNvPr>
          <p:cNvSpPr txBox="1"/>
          <p:nvPr/>
        </p:nvSpPr>
        <p:spPr>
          <a:xfrm>
            <a:off x="7922795" y="1889327"/>
            <a:ext cx="844037" cy="369332"/>
          </a:xfrm>
          <a:prstGeom prst="rect">
            <a:avLst/>
          </a:prstGeom>
          <a:noFill/>
        </p:spPr>
        <p:txBody>
          <a:bodyPr wrap="square" rtlCol="0">
            <a:spAutoFit/>
          </a:bodyPr>
          <a:lstStyle/>
          <a:p>
            <a:r>
              <a:rPr lang="en-SE" dirty="0"/>
              <a:t>ridge</a:t>
            </a:r>
          </a:p>
        </p:txBody>
      </p:sp>
      <p:sp>
        <p:nvSpPr>
          <p:cNvPr id="8" name="TextBox 7">
            <a:extLst>
              <a:ext uri="{FF2B5EF4-FFF2-40B4-BE49-F238E27FC236}">
                <a16:creationId xmlns:a16="http://schemas.microsoft.com/office/drawing/2014/main" id="{ED7AB710-CAED-DD8B-6866-E06697AE32F8}"/>
              </a:ext>
            </a:extLst>
          </p:cNvPr>
          <p:cNvSpPr txBox="1"/>
          <p:nvPr/>
        </p:nvSpPr>
        <p:spPr>
          <a:xfrm>
            <a:off x="8974667" y="6488668"/>
            <a:ext cx="2869668" cy="369332"/>
          </a:xfrm>
          <a:prstGeom prst="rect">
            <a:avLst/>
          </a:prstGeom>
          <a:noFill/>
        </p:spPr>
        <p:txBody>
          <a:bodyPr wrap="square" rtlCol="0">
            <a:spAutoFit/>
          </a:bodyPr>
          <a:lstStyle/>
          <a:p>
            <a:r>
              <a:rPr lang="en-SE" dirty="0"/>
              <a:t>Kumar et. </a:t>
            </a:r>
            <a:r>
              <a:rPr lang="en-GB" dirty="0"/>
              <a:t>al. 2026 (</a:t>
            </a:r>
            <a:r>
              <a:rPr lang="en-GB" dirty="0" err="1"/>
              <a:t>subm</a:t>
            </a:r>
            <a:r>
              <a:rPr lang="en-GB" dirty="0"/>
              <a:t>.)</a:t>
            </a:r>
            <a:endParaRPr lang="en-SE" dirty="0"/>
          </a:p>
        </p:txBody>
      </p:sp>
      <p:sp>
        <p:nvSpPr>
          <p:cNvPr id="4" name="Slide Number Placeholder 3">
            <a:extLst>
              <a:ext uri="{FF2B5EF4-FFF2-40B4-BE49-F238E27FC236}">
                <a16:creationId xmlns:a16="http://schemas.microsoft.com/office/drawing/2014/main" id="{F619B192-4D3E-65A9-630F-6C40528AA63A}"/>
              </a:ext>
            </a:extLst>
          </p:cNvPr>
          <p:cNvSpPr>
            <a:spLocks noGrp="1"/>
          </p:cNvSpPr>
          <p:nvPr>
            <p:ph type="sldNum" sz="quarter" idx="12"/>
          </p:nvPr>
        </p:nvSpPr>
        <p:spPr/>
        <p:txBody>
          <a:bodyPr/>
          <a:lstStyle/>
          <a:p>
            <a:fld id="{84CDF5CC-20BA-D742-B954-4462F62791FD}" type="slidenum">
              <a:rPr lang="en-SE" smtClean="0"/>
              <a:t>11</a:t>
            </a:fld>
            <a:endParaRPr lang="en-SE"/>
          </a:p>
        </p:txBody>
      </p:sp>
    </p:spTree>
    <p:extLst>
      <p:ext uri="{BB962C8B-B14F-4D97-AF65-F5344CB8AC3E}">
        <p14:creationId xmlns:p14="http://schemas.microsoft.com/office/powerpoint/2010/main" val="3197077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653FAE-C931-E4CA-BD74-2296455A1FD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F6C5205-BA6B-C0F6-F319-18F8F9B9C202}"/>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US" sz="2800" b="1" dirty="0">
                <a:latin typeface="Arial" panose="020B0604020202020204" pitchFamily="34" charset="0"/>
                <a:cs typeface="Arial" panose="020B0604020202020204" pitchFamily="34" charset="0"/>
              </a:rPr>
              <a:t>Polarization trend flattens out at high intensities</a:t>
            </a:r>
          </a:p>
        </p:txBody>
      </p:sp>
      <p:pic>
        <p:nvPicPr>
          <p:cNvPr id="11" name="Picture 10">
            <a:extLst>
              <a:ext uri="{FF2B5EF4-FFF2-40B4-BE49-F238E27FC236}">
                <a16:creationId xmlns:a16="http://schemas.microsoft.com/office/drawing/2014/main" id="{448CB3DE-11A6-569E-CBFE-0129B0A80794}"/>
              </a:ext>
            </a:extLst>
          </p:cNvPr>
          <p:cNvPicPr>
            <a:picLocks noChangeAspect="1"/>
          </p:cNvPicPr>
          <p:nvPr/>
        </p:nvPicPr>
        <p:blipFill>
          <a:blip r:embed="rId3"/>
          <a:stretch>
            <a:fillRect/>
          </a:stretch>
        </p:blipFill>
        <p:spPr>
          <a:xfrm>
            <a:off x="11671300" y="6238042"/>
            <a:ext cx="520700" cy="599198"/>
          </a:xfrm>
          <a:prstGeom prst="rect">
            <a:avLst/>
          </a:prstGeom>
        </p:spPr>
      </p:pic>
      <p:pic>
        <p:nvPicPr>
          <p:cNvPr id="3" name="Picture 2">
            <a:extLst>
              <a:ext uri="{FF2B5EF4-FFF2-40B4-BE49-F238E27FC236}">
                <a16:creationId xmlns:a16="http://schemas.microsoft.com/office/drawing/2014/main" id="{187BA2C4-8325-5237-D6A1-227A55CCEB52}"/>
              </a:ext>
            </a:extLst>
          </p:cNvPr>
          <p:cNvPicPr>
            <a:picLocks noChangeAspect="1"/>
          </p:cNvPicPr>
          <p:nvPr/>
        </p:nvPicPr>
        <p:blipFill>
          <a:blip r:embed="rId4"/>
          <a:stretch>
            <a:fillRect/>
          </a:stretch>
        </p:blipFill>
        <p:spPr>
          <a:xfrm>
            <a:off x="0" y="1500293"/>
            <a:ext cx="7772400" cy="5336947"/>
          </a:xfrm>
          <a:prstGeom prst="rect">
            <a:avLst/>
          </a:prstGeom>
        </p:spPr>
      </p:pic>
      <p:sp>
        <p:nvSpPr>
          <p:cNvPr id="4" name="TextBox 3">
            <a:extLst>
              <a:ext uri="{FF2B5EF4-FFF2-40B4-BE49-F238E27FC236}">
                <a16:creationId xmlns:a16="http://schemas.microsoft.com/office/drawing/2014/main" id="{83E56F06-C88D-374F-65DC-5153C9F2989B}"/>
              </a:ext>
            </a:extLst>
          </p:cNvPr>
          <p:cNvSpPr txBox="1"/>
          <p:nvPr/>
        </p:nvSpPr>
        <p:spPr>
          <a:xfrm>
            <a:off x="4902732" y="6540370"/>
            <a:ext cx="2869668" cy="369332"/>
          </a:xfrm>
          <a:prstGeom prst="rect">
            <a:avLst/>
          </a:prstGeom>
          <a:noFill/>
        </p:spPr>
        <p:txBody>
          <a:bodyPr wrap="square" rtlCol="0">
            <a:spAutoFit/>
          </a:bodyPr>
          <a:lstStyle/>
          <a:p>
            <a:r>
              <a:rPr lang="en-SE" dirty="0"/>
              <a:t>Kumar et. </a:t>
            </a:r>
            <a:r>
              <a:rPr lang="en-GB" dirty="0"/>
              <a:t>al. 2026 (</a:t>
            </a:r>
            <a:r>
              <a:rPr lang="en-GB" dirty="0" err="1"/>
              <a:t>subm</a:t>
            </a:r>
            <a:r>
              <a:rPr lang="en-GB" dirty="0"/>
              <a:t>.)</a:t>
            </a:r>
            <a:endParaRPr lang="en-SE" dirty="0"/>
          </a:p>
        </p:txBody>
      </p:sp>
      <p:grpSp>
        <p:nvGrpSpPr>
          <p:cNvPr id="7" name="Group 6">
            <a:extLst>
              <a:ext uri="{FF2B5EF4-FFF2-40B4-BE49-F238E27FC236}">
                <a16:creationId xmlns:a16="http://schemas.microsoft.com/office/drawing/2014/main" id="{773BA460-2303-3856-835D-9ED3AA87647D}"/>
              </a:ext>
            </a:extLst>
          </p:cNvPr>
          <p:cNvGrpSpPr/>
          <p:nvPr/>
        </p:nvGrpSpPr>
        <p:grpSpPr>
          <a:xfrm>
            <a:off x="768096" y="686691"/>
            <a:ext cx="6062144" cy="923330"/>
            <a:chOff x="253312" y="607066"/>
            <a:chExt cx="6062144" cy="923330"/>
          </a:xfrm>
        </p:grpSpPr>
        <p:sp>
          <p:nvSpPr>
            <p:cNvPr id="8" name="TextBox 7">
              <a:extLst>
                <a:ext uri="{FF2B5EF4-FFF2-40B4-BE49-F238E27FC236}">
                  <a16:creationId xmlns:a16="http://schemas.microsoft.com/office/drawing/2014/main" id="{CBAD42F4-3751-3CAB-4412-FA939E2A8711}"/>
                </a:ext>
              </a:extLst>
            </p:cNvPr>
            <p:cNvSpPr txBox="1"/>
            <p:nvPr/>
          </p:nvSpPr>
          <p:spPr>
            <a:xfrm>
              <a:off x="253312" y="607066"/>
              <a:ext cx="3730424" cy="923330"/>
            </a:xfrm>
            <a:prstGeom prst="rect">
              <a:avLst/>
            </a:prstGeom>
            <a:noFill/>
          </p:spPr>
          <p:txBody>
            <a:bodyPr wrap="square" rtlCol="0">
              <a:spAutoFit/>
            </a:bodyPr>
            <a:lstStyle/>
            <a:p>
              <a:pPr algn="ctr"/>
              <a:r>
                <a:rPr lang="en-SE" dirty="0"/>
                <a:t>Increasing density of dust grains</a:t>
              </a:r>
            </a:p>
            <a:p>
              <a:pPr algn="ctr"/>
              <a:r>
                <a:rPr lang="en-GB" dirty="0"/>
                <a:t>or </a:t>
              </a:r>
            </a:p>
            <a:p>
              <a:pPr algn="ctr"/>
              <a:r>
                <a:rPr lang="en-GB" dirty="0"/>
                <a:t>Deeper into the star-forming region</a:t>
              </a:r>
              <a:endParaRPr lang="en-SE" dirty="0"/>
            </a:p>
          </p:txBody>
        </p:sp>
        <p:cxnSp>
          <p:nvCxnSpPr>
            <p:cNvPr id="9" name="Straight Arrow Connector 8">
              <a:extLst>
                <a:ext uri="{FF2B5EF4-FFF2-40B4-BE49-F238E27FC236}">
                  <a16:creationId xmlns:a16="http://schemas.microsoft.com/office/drawing/2014/main" id="{B64052CA-AC8B-4221-2556-CA0060FA8DBA}"/>
                </a:ext>
              </a:extLst>
            </p:cNvPr>
            <p:cNvCxnSpPr/>
            <p:nvPr/>
          </p:nvCxnSpPr>
          <p:spPr>
            <a:xfrm>
              <a:off x="3864864" y="1065547"/>
              <a:ext cx="2450592"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5" name="Group 14">
            <a:extLst>
              <a:ext uri="{FF2B5EF4-FFF2-40B4-BE49-F238E27FC236}">
                <a16:creationId xmlns:a16="http://schemas.microsoft.com/office/drawing/2014/main" id="{34A64D30-3584-0039-AA24-979D252E0662}"/>
              </a:ext>
            </a:extLst>
          </p:cNvPr>
          <p:cNvGrpSpPr/>
          <p:nvPr/>
        </p:nvGrpSpPr>
        <p:grpSpPr>
          <a:xfrm>
            <a:off x="7772400" y="1804684"/>
            <a:ext cx="369332" cy="3742944"/>
            <a:chOff x="11486634" y="1096582"/>
            <a:chExt cx="369332" cy="3742944"/>
          </a:xfrm>
        </p:grpSpPr>
        <p:sp>
          <p:nvSpPr>
            <p:cNvPr id="16" name="TextBox 15">
              <a:extLst>
                <a:ext uri="{FF2B5EF4-FFF2-40B4-BE49-F238E27FC236}">
                  <a16:creationId xmlns:a16="http://schemas.microsoft.com/office/drawing/2014/main" id="{2A18F782-3271-3100-4198-B9618ACA59CF}"/>
                </a:ext>
              </a:extLst>
            </p:cNvPr>
            <p:cNvSpPr txBox="1"/>
            <p:nvPr/>
          </p:nvSpPr>
          <p:spPr>
            <a:xfrm rot="16200000">
              <a:off x="9988804" y="2972364"/>
              <a:ext cx="3364992" cy="369332"/>
            </a:xfrm>
            <a:prstGeom prst="rect">
              <a:avLst/>
            </a:prstGeom>
            <a:noFill/>
          </p:spPr>
          <p:txBody>
            <a:bodyPr wrap="square" rtlCol="0">
              <a:spAutoFit/>
            </a:bodyPr>
            <a:lstStyle/>
            <a:p>
              <a:r>
                <a:rPr lang="en-SE" dirty="0"/>
                <a:t>More dust grains aligned</a:t>
              </a:r>
            </a:p>
          </p:txBody>
        </p:sp>
        <p:cxnSp>
          <p:nvCxnSpPr>
            <p:cNvPr id="17" name="Straight Arrow Connector 16">
              <a:extLst>
                <a:ext uri="{FF2B5EF4-FFF2-40B4-BE49-F238E27FC236}">
                  <a16:creationId xmlns:a16="http://schemas.microsoft.com/office/drawing/2014/main" id="{812444E0-4929-062A-C021-AC5F7C61E2FE}"/>
                </a:ext>
              </a:extLst>
            </p:cNvPr>
            <p:cNvCxnSpPr>
              <a:cxnSpLocks/>
            </p:cNvCxnSpPr>
            <p:nvPr/>
          </p:nvCxnSpPr>
          <p:spPr>
            <a:xfrm flipV="1">
              <a:off x="11671300" y="1096582"/>
              <a:ext cx="0" cy="117989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5" name="Slide Number Placeholder 4">
            <a:extLst>
              <a:ext uri="{FF2B5EF4-FFF2-40B4-BE49-F238E27FC236}">
                <a16:creationId xmlns:a16="http://schemas.microsoft.com/office/drawing/2014/main" id="{13DE277B-4066-48D7-1B79-856E8BB401A5}"/>
              </a:ext>
            </a:extLst>
          </p:cNvPr>
          <p:cNvSpPr>
            <a:spLocks noGrp="1"/>
          </p:cNvSpPr>
          <p:nvPr>
            <p:ph type="sldNum" sz="quarter" idx="12"/>
          </p:nvPr>
        </p:nvSpPr>
        <p:spPr/>
        <p:txBody>
          <a:bodyPr/>
          <a:lstStyle/>
          <a:p>
            <a:fld id="{84CDF5CC-20BA-D742-B954-4462F62791FD}" type="slidenum">
              <a:rPr lang="en-SE" smtClean="0"/>
              <a:t>12</a:t>
            </a:fld>
            <a:endParaRPr lang="en-SE"/>
          </a:p>
        </p:txBody>
      </p:sp>
    </p:spTree>
    <p:extLst>
      <p:ext uri="{BB962C8B-B14F-4D97-AF65-F5344CB8AC3E}">
        <p14:creationId xmlns:p14="http://schemas.microsoft.com/office/powerpoint/2010/main" val="2410721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88563B-DE00-69D4-A74A-A9E3DB8604D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2703776-ED9A-001A-47E0-1C7D6B0D445E}"/>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US" sz="2800" b="1" dirty="0">
                <a:latin typeface="Arial" panose="020B0604020202020204" pitchFamily="34" charset="0"/>
                <a:cs typeface="Arial" panose="020B0604020202020204" pitchFamily="34" charset="0"/>
              </a:rPr>
              <a:t>Polarization trend flattens out at high intensities</a:t>
            </a:r>
          </a:p>
        </p:txBody>
      </p:sp>
      <p:pic>
        <p:nvPicPr>
          <p:cNvPr id="11" name="Picture 10">
            <a:extLst>
              <a:ext uri="{FF2B5EF4-FFF2-40B4-BE49-F238E27FC236}">
                <a16:creationId xmlns:a16="http://schemas.microsoft.com/office/drawing/2014/main" id="{452E8E6C-F554-7E8A-FCA6-8FC602C9982F}"/>
              </a:ext>
            </a:extLst>
          </p:cNvPr>
          <p:cNvPicPr>
            <a:picLocks noChangeAspect="1"/>
          </p:cNvPicPr>
          <p:nvPr/>
        </p:nvPicPr>
        <p:blipFill>
          <a:blip r:embed="rId3"/>
          <a:stretch>
            <a:fillRect/>
          </a:stretch>
        </p:blipFill>
        <p:spPr>
          <a:xfrm>
            <a:off x="11671300" y="6238042"/>
            <a:ext cx="520700" cy="599198"/>
          </a:xfrm>
          <a:prstGeom prst="rect">
            <a:avLst/>
          </a:prstGeom>
        </p:spPr>
      </p:pic>
      <p:pic>
        <p:nvPicPr>
          <p:cNvPr id="3" name="Picture 2">
            <a:extLst>
              <a:ext uri="{FF2B5EF4-FFF2-40B4-BE49-F238E27FC236}">
                <a16:creationId xmlns:a16="http://schemas.microsoft.com/office/drawing/2014/main" id="{B2C25787-4C33-92B4-06B9-DD489B4BA160}"/>
              </a:ext>
            </a:extLst>
          </p:cNvPr>
          <p:cNvPicPr>
            <a:picLocks noChangeAspect="1"/>
          </p:cNvPicPr>
          <p:nvPr/>
        </p:nvPicPr>
        <p:blipFill>
          <a:blip r:embed="rId4"/>
          <a:stretch>
            <a:fillRect/>
          </a:stretch>
        </p:blipFill>
        <p:spPr>
          <a:xfrm>
            <a:off x="0" y="1500293"/>
            <a:ext cx="7772400" cy="5336947"/>
          </a:xfrm>
          <a:prstGeom prst="rect">
            <a:avLst/>
          </a:prstGeom>
        </p:spPr>
      </p:pic>
      <p:sp>
        <p:nvSpPr>
          <p:cNvPr id="4" name="TextBox 3">
            <a:extLst>
              <a:ext uri="{FF2B5EF4-FFF2-40B4-BE49-F238E27FC236}">
                <a16:creationId xmlns:a16="http://schemas.microsoft.com/office/drawing/2014/main" id="{FCF7008B-7D05-D397-8498-2113D2A4DCD7}"/>
              </a:ext>
            </a:extLst>
          </p:cNvPr>
          <p:cNvSpPr txBox="1"/>
          <p:nvPr/>
        </p:nvSpPr>
        <p:spPr>
          <a:xfrm>
            <a:off x="4902732" y="6540370"/>
            <a:ext cx="2869668" cy="369332"/>
          </a:xfrm>
          <a:prstGeom prst="rect">
            <a:avLst/>
          </a:prstGeom>
          <a:noFill/>
        </p:spPr>
        <p:txBody>
          <a:bodyPr wrap="square" rtlCol="0">
            <a:spAutoFit/>
          </a:bodyPr>
          <a:lstStyle/>
          <a:p>
            <a:r>
              <a:rPr lang="en-SE" dirty="0"/>
              <a:t>Kumar et. </a:t>
            </a:r>
            <a:r>
              <a:rPr lang="en-GB" dirty="0"/>
              <a:t>al. 2026 (</a:t>
            </a:r>
            <a:r>
              <a:rPr lang="en-GB" dirty="0" err="1"/>
              <a:t>subm</a:t>
            </a:r>
            <a:r>
              <a:rPr lang="en-GB" dirty="0"/>
              <a:t>.)</a:t>
            </a:r>
            <a:endParaRPr lang="en-SE" dirty="0"/>
          </a:p>
        </p:txBody>
      </p:sp>
      <p:grpSp>
        <p:nvGrpSpPr>
          <p:cNvPr id="7" name="Group 6">
            <a:extLst>
              <a:ext uri="{FF2B5EF4-FFF2-40B4-BE49-F238E27FC236}">
                <a16:creationId xmlns:a16="http://schemas.microsoft.com/office/drawing/2014/main" id="{CF7FF9AC-62B1-F68B-530F-14D59112373D}"/>
              </a:ext>
            </a:extLst>
          </p:cNvPr>
          <p:cNvGrpSpPr/>
          <p:nvPr/>
        </p:nvGrpSpPr>
        <p:grpSpPr>
          <a:xfrm>
            <a:off x="768096" y="686691"/>
            <a:ext cx="6062144" cy="923330"/>
            <a:chOff x="253312" y="607066"/>
            <a:chExt cx="6062144" cy="923330"/>
          </a:xfrm>
        </p:grpSpPr>
        <p:sp>
          <p:nvSpPr>
            <p:cNvPr id="8" name="TextBox 7">
              <a:extLst>
                <a:ext uri="{FF2B5EF4-FFF2-40B4-BE49-F238E27FC236}">
                  <a16:creationId xmlns:a16="http://schemas.microsoft.com/office/drawing/2014/main" id="{2CE87008-22E4-96D0-18EC-375F51E11DC0}"/>
                </a:ext>
              </a:extLst>
            </p:cNvPr>
            <p:cNvSpPr txBox="1"/>
            <p:nvPr/>
          </p:nvSpPr>
          <p:spPr>
            <a:xfrm>
              <a:off x="253312" y="607066"/>
              <a:ext cx="3730424" cy="923330"/>
            </a:xfrm>
            <a:prstGeom prst="rect">
              <a:avLst/>
            </a:prstGeom>
            <a:noFill/>
          </p:spPr>
          <p:txBody>
            <a:bodyPr wrap="square" rtlCol="0">
              <a:spAutoFit/>
            </a:bodyPr>
            <a:lstStyle/>
            <a:p>
              <a:pPr algn="ctr"/>
              <a:r>
                <a:rPr lang="en-SE" dirty="0"/>
                <a:t>Increasing density of dust grains</a:t>
              </a:r>
            </a:p>
            <a:p>
              <a:pPr algn="ctr"/>
              <a:r>
                <a:rPr lang="en-GB" dirty="0"/>
                <a:t>or </a:t>
              </a:r>
            </a:p>
            <a:p>
              <a:pPr algn="ctr"/>
              <a:r>
                <a:rPr lang="en-GB" dirty="0"/>
                <a:t>Deeper into the star-forming region</a:t>
              </a:r>
              <a:endParaRPr lang="en-SE" dirty="0"/>
            </a:p>
          </p:txBody>
        </p:sp>
        <p:cxnSp>
          <p:nvCxnSpPr>
            <p:cNvPr id="9" name="Straight Arrow Connector 8">
              <a:extLst>
                <a:ext uri="{FF2B5EF4-FFF2-40B4-BE49-F238E27FC236}">
                  <a16:creationId xmlns:a16="http://schemas.microsoft.com/office/drawing/2014/main" id="{FFFEDD71-5332-1537-9A09-A85195CA3BDE}"/>
                </a:ext>
              </a:extLst>
            </p:cNvPr>
            <p:cNvCxnSpPr/>
            <p:nvPr/>
          </p:nvCxnSpPr>
          <p:spPr>
            <a:xfrm>
              <a:off x="3864864" y="1065547"/>
              <a:ext cx="2450592"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5" name="TextBox 4">
            <a:extLst>
              <a:ext uri="{FF2B5EF4-FFF2-40B4-BE49-F238E27FC236}">
                <a16:creationId xmlns:a16="http://schemas.microsoft.com/office/drawing/2014/main" id="{99F99A83-2B63-E3BF-341D-36E11642E6D9}"/>
              </a:ext>
            </a:extLst>
          </p:cNvPr>
          <p:cNvSpPr txBox="1"/>
          <p:nvPr/>
        </p:nvSpPr>
        <p:spPr>
          <a:xfrm>
            <a:off x="8535444" y="2151726"/>
            <a:ext cx="3135856" cy="2554545"/>
          </a:xfrm>
          <a:prstGeom prst="rect">
            <a:avLst/>
          </a:prstGeom>
          <a:noFill/>
        </p:spPr>
        <p:txBody>
          <a:bodyPr wrap="square" rtlCol="0">
            <a:spAutoFit/>
          </a:bodyPr>
          <a:lstStyle/>
          <a:p>
            <a:r>
              <a:rPr lang="en-SE" sz="2000" b="1" dirty="0"/>
              <a:t>Reasons for decrease in polarization?</a:t>
            </a:r>
          </a:p>
          <a:p>
            <a:endParaRPr lang="en-SE" sz="2000" dirty="0"/>
          </a:p>
          <a:p>
            <a:pPr marL="342900" indent="-342900">
              <a:buAutoNum type="arabicPeriod"/>
            </a:pPr>
            <a:r>
              <a:rPr lang="en-SE" sz="2000" dirty="0"/>
              <a:t>Increasing turbulence in magnetic fields</a:t>
            </a:r>
          </a:p>
          <a:p>
            <a:pPr marL="342900" indent="-342900">
              <a:buAutoNum type="arabicPeriod"/>
            </a:pPr>
            <a:endParaRPr lang="en-SE" sz="2000" dirty="0"/>
          </a:p>
          <a:p>
            <a:pPr marL="342900" indent="-342900">
              <a:buAutoNum type="arabicPeriod"/>
            </a:pPr>
            <a:r>
              <a:rPr lang="en-SE" sz="2000" dirty="0"/>
              <a:t>Loss of grain alignment efficiency</a:t>
            </a:r>
          </a:p>
        </p:txBody>
      </p:sp>
      <p:grpSp>
        <p:nvGrpSpPr>
          <p:cNvPr id="6" name="Group 5">
            <a:extLst>
              <a:ext uri="{FF2B5EF4-FFF2-40B4-BE49-F238E27FC236}">
                <a16:creationId xmlns:a16="http://schemas.microsoft.com/office/drawing/2014/main" id="{E2C5D488-29E3-CB04-784C-57DA8DBF5FE7}"/>
              </a:ext>
            </a:extLst>
          </p:cNvPr>
          <p:cNvGrpSpPr/>
          <p:nvPr/>
        </p:nvGrpSpPr>
        <p:grpSpPr>
          <a:xfrm>
            <a:off x="7772400" y="2092767"/>
            <a:ext cx="369332" cy="3855129"/>
            <a:chOff x="7805716" y="1489982"/>
            <a:chExt cx="369332" cy="3855129"/>
          </a:xfrm>
        </p:grpSpPr>
        <p:sp>
          <p:nvSpPr>
            <p:cNvPr id="13" name="TextBox 12">
              <a:extLst>
                <a:ext uri="{FF2B5EF4-FFF2-40B4-BE49-F238E27FC236}">
                  <a16:creationId xmlns:a16="http://schemas.microsoft.com/office/drawing/2014/main" id="{120CC1E1-DD45-B84C-DF17-2D7040464CD2}"/>
                </a:ext>
              </a:extLst>
            </p:cNvPr>
            <p:cNvSpPr txBox="1"/>
            <p:nvPr/>
          </p:nvSpPr>
          <p:spPr>
            <a:xfrm rot="16200000">
              <a:off x="6307886" y="3477949"/>
              <a:ext cx="3364992" cy="369332"/>
            </a:xfrm>
            <a:prstGeom prst="rect">
              <a:avLst/>
            </a:prstGeom>
            <a:noFill/>
          </p:spPr>
          <p:txBody>
            <a:bodyPr wrap="square" rtlCol="0">
              <a:spAutoFit/>
            </a:bodyPr>
            <a:lstStyle/>
            <a:p>
              <a:r>
                <a:rPr lang="en-SE" dirty="0"/>
                <a:t>More dust grains aligned</a:t>
              </a:r>
            </a:p>
          </p:txBody>
        </p:sp>
        <p:cxnSp>
          <p:nvCxnSpPr>
            <p:cNvPr id="14" name="Straight Arrow Connector 13">
              <a:extLst>
                <a:ext uri="{FF2B5EF4-FFF2-40B4-BE49-F238E27FC236}">
                  <a16:creationId xmlns:a16="http://schemas.microsoft.com/office/drawing/2014/main" id="{1F4A19AC-CE6D-813D-7443-D0DE9832A238}"/>
                </a:ext>
              </a:extLst>
            </p:cNvPr>
            <p:cNvCxnSpPr>
              <a:cxnSpLocks/>
            </p:cNvCxnSpPr>
            <p:nvPr/>
          </p:nvCxnSpPr>
          <p:spPr>
            <a:xfrm flipV="1">
              <a:off x="8002574" y="1489982"/>
              <a:ext cx="0" cy="117989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0" name="Slide Number Placeholder 9">
            <a:extLst>
              <a:ext uri="{FF2B5EF4-FFF2-40B4-BE49-F238E27FC236}">
                <a16:creationId xmlns:a16="http://schemas.microsoft.com/office/drawing/2014/main" id="{7DC68CF5-8D87-4620-9F44-BB1B7F806465}"/>
              </a:ext>
            </a:extLst>
          </p:cNvPr>
          <p:cNvSpPr>
            <a:spLocks noGrp="1"/>
          </p:cNvSpPr>
          <p:nvPr>
            <p:ph type="sldNum" sz="quarter" idx="12"/>
          </p:nvPr>
        </p:nvSpPr>
        <p:spPr/>
        <p:txBody>
          <a:bodyPr/>
          <a:lstStyle/>
          <a:p>
            <a:fld id="{84CDF5CC-20BA-D742-B954-4462F62791FD}" type="slidenum">
              <a:rPr lang="en-SE" smtClean="0"/>
              <a:t>13</a:t>
            </a:fld>
            <a:endParaRPr lang="en-SE"/>
          </a:p>
        </p:txBody>
      </p:sp>
    </p:spTree>
    <p:extLst>
      <p:ext uri="{BB962C8B-B14F-4D97-AF65-F5344CB8AC3E}">
        <p14:creationId xmlns:p14="http://schemas.microsoft.com/office/powerpoint/2010/main" val="3864699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981BC2-316A-3567-B798-3E376660962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8EC4685-7EA6-A016-5487-7C3D7D7E3BD1}"/>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latin typeface="Arial" panose="020B0604020202020204" pitchFamily="34" charset="0"/>
                <a:cs typeface="Arial" panose="020B0604020202020204" pitchFamily="34" charset="0"/>
              </a:rPr>
              <a:t>Turbulent magnetic fields decrease polarization</a:t>
            </a:r>
          </a:p>
        </p:txBody>
      </p:sp>
      <p:pic>
        <p:nvPicPr>
          <p:cNvPr id="5" name="Picture 4" descr="A drawing of a line of circles&#10;&#10;Description automatically generated with medium confidence">
            <a:extLst>
              <a:ext uri="{FF2B5EF4-FFF2-40B4-BE49-F238E27FC236}">
                <a16:creationId xmlns:a16="http://schemas.microsoft.com/office/drawing/2014/main" id="{2D5F0743-01F3-69D5-7CA4-1BA4298831BB}"/>
              </a:ext>
            </a:extLst>
          </p:cNvPr>
          <p:cNvPicPr>
            <a:picLocks noChangeAspect="1"/>
          </p:cNvPicPr>
          <p:nvPr/>
        </p:nvPicPr>
        <p:blipFill>
          <a:blip r:embed="rId3"/>
          <a:stretch>
            <a:fillRect/>
          </a:stretch>
        </p:blipFill>
        <p:spPr>
          <a:xfrm>
            <a:off x="8526526" y="2269598"/>
            <a:ext cx="3405124" cy="3098356"/>
          </a:xfrm>
          <a:prstGeom prst="rect">
            <a:avLst/>
          </a:prstGeom>
        </p:spPr>
      </p:pic>
      <p:sp>
        <p:nvSpPr>
          <p:cNvPr id="6" name="TextBox 5">
            <a:extLst>
              <a:ext uri="{FF2B5EF4-FFF2-40B4-BE49-F238E27FC236}">
                <a16:creationId xmlns:a16="http://schemas.microsoft.com/office/drawing/2014/main" id="{15340CF9-B3F3-D5C8-766D-9476F2B30539}"/>
              </a:ext>
            </a:extLst>
          </p:cNvPr>
          <p:cNvSpPr txBox="1"/>
          <p:nvPr/>
        </p:nvSpPr>
        <p:spPr>
          <a:xfrm>
            <a:off x="3993406" y="2803114"/>
            <a:ext cx="4408737" cy="2031325"/>
          </a:xfrm>
          <a:prstGeom prst="rect">
            <a:avLst/>
          </a:prstGeom>
          <a:noFill/>
        </p:spPr>
        <p:txBody>
          <a:bodyPr wrap="square" rtlCol="0">
            <a:spAutoFit/>
          </a:bodyPr>
          <a:lstStyle/>
          <a:p>
            <a:pPr algn="ctr"/>
            <a:r>
              <a:rPr lang="en-US" dirty="0"/>
              <a:t>Turbulent magnetic fields </a:t>
            </a:r>
            <a:r>
              <a:rPr lang="en-US" b="1" dirty="0"/>
              <a:t>randomizes </a:t>
            </a:r>
            <a:r>
              <a:rPr lang="en-US" dirty="0"/>
              <a:t>the plane of polarization</a:t>
            </a:r>
          </a:p>
          <a:p>
            <a:endParaRPr lang="en-US" dirty="0"/>
          </a:p>
          <a:p>
            <a:pPr algn="ctr"/>
            <a:r>
              <a:rPr lang="en-US" dirty="0"/>
              <a:t>Decreases the net </a:t>
            </a:r>
            <a:r>
              <a:rPr lang="en-US" b="1" dirty="0"/>
              <a:t>polarization observed </a:t>
            </a:r>
            <a:r>
              <a:rPr lang="en-US" dirty="0"/>
              <a:t>along the line of sight.</a:t>
            </a:r>
          </a:p>
          <a:p>
            <a:endParaRPr lang="en-SE" dirty="0"/>
          </a:p>
          <a:p>
            <a:endParaRPr lang="en-SE" dirty="0"/>
          </a:p>
        </p:txBody>
      </p:sp>
      <p:pic>
        <p:nvPicPr>
          <p:cNvPr id="11" name="Picture 10">
            <a:extLst>
              <a:ext uri="{FF2B5EF4-FFF2-40B4-BE49-F238E27FC236}">
                <a16:creationId xmlns:a16="http://schemas.microsoft.com/office/drawing/2014/main" id="{A2885C6D-8AFE-FB1C-5FE1-776AE9A126D3}"/>
              </a:ext>
            </a:extLst>
          </p:cNvPr>
          <p:cNvPicPr>
            <a:picLocks noChangeAspect="1"/>
          </p:cNvPicPr>
          <p:nvPr/>
        </p:nvPicPr>
        <p:blipFill>
          <a:blip r:embed="rId4"/>
          <a:stretch>
            <a:fillRect/>
          </a:stretch>
        </p:blipFill>
        <p:spPr>
          <a:xfrm>
            <a:off x="11671300" y="6238042"/>
            <a:ext cx="520700" cy="599198"/>
          </a:xfrm>
          <a:prstGeom prst="rect">
            <a:avLst/>
          </a:prstGeom>
        </p:spPr>
      </p:pic>
      <p:pic>
        <p:nvPicPr>
          <p:cNvPr id="9" name="Picture 8">
            <a:extLst>
              <a:ext uri="{FF2B5EF4-FFF2-40B4-BE49-F238E27FC236}">
                <a16:creationId xmlns:a16="http://schemas.microsoft.com/office/drawing/2014/main" id="{DF301027-EFEC-53C0-AED7-102AEDA67476}"/>
              </a:ext>
            </a:extLst>
          </p:cNvPr>
          <p:cNvPicPr>
            <a:picLocks noChangeAspect="1"/>
          </p:cNvPicPr>
          <p:nvPr/>
        </p:nvPicPr>
        <p:blipFill>
          <a:blip r:embed="rId5"/>
          <a:stretch>
            <a:fillRect/>
          </a:stretch>
        </p:blipFill>
        <p:spPr>
          <a:xfrm>
            <a:off x="260350" y="2269599"/>
            <a:ext cx="3608674" cy="3098356"/>
          </a:xfrm>
          <a:prstGeom prst="rect">
            <a:avLst/>
          </a:prstGeom>
        </p:spPr>
      </p:pic>
      <p:sp>
        <p:nvSpPr>
          <p:cNvPr id="10" name="TextBox 9">
            <a:extLst>
              <a:ext uri="{FF2B5EF4-FFF2-40B4-BE49-F238E27FC236}">
                <a16:creationId xmlns:a16="http://schemas.microsoft.com/office/drawing/2014/main" id="{27FAE2A4-F8A7-5D0C-5DB8-CEFFCE420BCD}"/>
              </a:ext>
            </a:extLst>
          </p:cNvPr>
          <p:cNvSpPr txBox="1"/>
          <p:nvPr/>
        </p:nvSpPr>
        <p:spPr>
          <a:xfrm>
            <a:off x="8938811" y="775770"/>
            <a:ext cx="2580553" cy="954107"/>
          </a:xfrm>
          <a:prstGeom prst="rect">
            <a:avLst/>
          </a:prstGeom>
          <a:noFill/>
        </p:spPr>
        <p:txBody>
          <a:bodyPr wrap="square" rtlCol="0">
            <a:spAutoFit/>
          </a:bodyPr>
          <a:lstStyle/>
          <a:p>
            <a:pPr algn="ctr"/>
            <a:r>
              <a:rPr lang="en-SE" sz="2800" dirty="0"/>
              <a:t>Turbulent Magnetic Field</a:t>
            </a:r>
          </a:p>
        </p:txBody>
      </p:sp>
      <p:sp>
        <p:nvSpPr>
          <p:cNvPr id="12" name="TextBox 11">
            <a:extLst>
              <a:ext uri="{FF2B5EF4-FFF2-40B4-BE49-F238E27FC236}">
                <a16:creationId xmlns:a16="http://schemas.microsoft.com/office/drawing/2014/main" id="{AE203F5A-0D59-2893-9F86-BADE086FF66D}"/>
              </a:ext>
            </a:extLst>
          </p:cNvPr>
          <p:cNvSpPr txBox="1"/>
          <p:nvPr/>
        </p:nvSpPr>
        <p:spPr>
          <a:xfrm>
            <a:off x="260350" y="775770"/>
            <a:ext cx="2877312" cy="954107"/>
          </a:xfrm>
          <a:prstGeom prst="rect">
            <a:avLst/>
          </a:prstGeom>
          <a:noFill/>
        </p:spPr>
        <p:txBody>
          <a:bodyPr wrap="square" rtlCol="0">
            <a:spAutoFit/>
          </a:bodyPr>
          <a:lstStyle/>
          <a:p>
            <a:pPr algn="ctr"/>
            <a:r>
              <a:rPr lang="en-SE" sz="2800" dirty="0"/>
              <a:t>Ordered Magnetic Field</a:t>
            </a:r>
          </a:p>
        </p:txBody>
      </p:sp>
      <p:sp>
        <p:nvSpPr>
          <p:cNvPr id="3" name="Slide Number Placeholder 2">
            <a:extLst>
              <a:ext uri="{FF2B5EF4-FFF2-40B4-BE49-F238E27FC236}">
                <a16:creationId xmlns:a16="http://schemas.microsoft.com/office/drawing/2014/main" id="{D2419370-908B-53F3-A651-3DEC217558FF}"/>
              </a:ext>
            </a:extLst>
          </p:cNvPr>
          <p:cNvSpPr>
            <a:spLocks noGrp="1"/>
          </p:cNvSpPr>
          <p:nvPr>
            <p:ph type="sldNum" sz="quarter" idx="12"/>
          </p:nvPr>
        </p:nvSpPr>
        <p:spPr/>
        <p:txBody>
          <a:bodyPr/>
          <a:lstStyle/>
          <a:p>
            <a:fld id="{84CDF5CC-20BA-D742-B954-4462F62791FD}" type="slidenum">
              <a:rPr lang="en-SE" smtClean="0"/>
              <a:t>14</a:t>
            </a:fld>
            <a:endParaRPr lang="en-SE"/>
          </a:p>
        </p:txBody>
      </p:sp>
    </p:spTree>
    <p:extLst>
      <p:ext uri="{BB962C8B-B14F-4D97-AF65-F5344CB8AC3E}">
        <p14:creationId xmlns:p14="http://schemas.microsoft.com/office/powerpoint/2010/main" val="2675451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BCCA6-27E8-4201-EF29-76EC7AEE1DD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738B3A2-A1EE-A834-251E-270E087BC5D5}"/>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GB" sz="2800" b="1" dirty="0">
                <a:latin typeface="Arial" panose="020B0604020202020204" pitchFamily="34" charset="0"/>
                <a:cs typeface="Arial" panose="020B0604020202020204" pitchFamily="34" charset="0"/>
              </a:rPr>
              <a:t>Angular dispersion can be used to quantify </a:t>
            </a:r>
            <a:r>
              <a:rPr lang="en-SE" sz="2800" b="1" dirty="0">
                <a:latin typeface="Arial" panose="020B0604020202020204" pitchFamily="34" charset="0"/>
                <a:cs typeface="Arial" panose="020B0604020202020204" pitchFamily="34" charset="0"/>
              </a:rPr>
              <a:t>turbulence</a:t>
            </a:r>
          </a:p>
        </p:txBody>
      </p:sp>
      <p:sp>
        <p:nvSpPr>
          <p:cNvPr id="7" name="TextBox 6">
            <a:extLst>
              <a:ext uri="{FF2B5EF4-FFF2-40B4-BE49-F238E27FC236}">
                <a16:creationId xmlns:a16="http://schemas.microsoft.com/office/drawing/2014/main" id="{DBA8D80E-CD7B-F696-A3D9-642A8A5B9C02}"/>
              </a:ext>
            </a:extLst>
          </p:cNvPr>
          <p:cNvSpPr txBox="1"/>
          <p:nvPr/>
        </p:nvSpPr>
        <p:spPr>
          <a:xfrm>
            <a:off x="4909461" y="2413264"/>
            <a:ext cx="2461419"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Angular dispersion</a:t>
            </a:r>
          </a:p>
        </p:txBody>
      </p:sp>
      <p:pic>
        <p:nvPicPr>
          <p:cNvPr id="11" name="Picture 10">
            <a:extLst>
              <a:ext uri="{FF2B5EF4-FFF2-40B4-BE49-F238E27FC236}">
                <a16:creationId xmlns:a16="http://schemas.microsoft.com/office/drawing/2014/main" id="{71EF8D35-C2A7-84FE-9AD5-FFFCA7E560FE}"/>
              </a:ext>
            </a:extLst>
          </p:cNvPr>
          <p:cNvPicPr>
            <a:picLocks noChangeAspect="1"/>
          </p:cNvPicPr>
          <p:nvPr/>
        </p:nvPicPr>
        <p:blipFill>
          <a:blip r:embed="rId3"/>
          <a:stretch>
            <a:fillRect/>
          </a:stretch>
        </p:blipFill>
        <p:spPr>
          <a:xfrm>
            <a:off x="11671300" y="6238042"/>
            <a:ext cx="520700" cy="599198"/>
          </a:xfrm>
          <a:prstGeom prst="rect">
            <a:avLst/>
          </a:prstGeom>
        </p:spPr>
      </p:pic>
      <p:pic>
        <p:nvPicPr>
          <p:cNvPr id="8" name="Picture 7">
            <a:extLst>
              <a:ext uri="{FF2B5EF4-FFF2-40B4-BE49-F238E27FC236}">
                <a16:creationId xmlns:a16="http://schemas.microsoft.com/office/drawing/2014/main" id="{E8C7A1C4-48B7-7FAC-C89A-EE08B591B28C}"/>
              </a:ext>
            </a:extLst>
          </p:cNvPr>
          <p:cNvPicPr>
            <a:picLocks noChangeAspect="1"/>
          </p:cNvPicPr>
          <p:nvPr/>
        </p:nvPicPr>
        <p:blipFill>
          <a:blip r:embed="rId4"/>
          <a:stretch>
            <a:fillRect/>
          </a:stretch>
        </p:blipFill>
        <p:spPr>
          <a:xfrm>
            <a:off x="4503549" y="2893200"/>
            <a:ext cx="3273244" cy="1071598"/>
          </a:xfrm>
          <a:prstGeom prst="rect">
            <a:avLst/>
          </a:prstGeom>
        </p:spPr>
      </p:pic>
      <p:pic>
        <p:nvPicPr>
          <p:cNvPr id="15" name="Picture 14">
            <a:extLst>
              <a:ext uri="{FF2B5EF4-FFF2-40B4-BE49-F238E27FC236}">
                <a16:creationId xmlns:a16="http://schemas.microsoft.com/office/drawing/2014/main" id="{5F129E6A-99ED-DDF3-D209-3BCC6AAA63BA}"/>
              </a:ext>
            </a:extLst>
          </p:cNvPr>
          <p:cNvPicPr>
            <a:picLocks noChangeAspect="1"/>
          </p:cNvPicPr>
          <p:nvPr/>
        </p:nvPicPr>
        <p:blipFill>
          <a:blip r:embed="rId5"/>
          <a:stretch>
            <a:fillRect/>
          </a:stretch>
        </p:blipFill>
        <p:spPr>
          <a:xfrm>
            <a:off x="7803860" y="1128585"/>
            <a:ext cx="4388140" cy="4600830"/>
          </a:xfrm>
          <a:prstGeom prst="rect">
            <a:avLst/>
          </a:prstGeom>
        </p:spPr>
      </p:pic>
      <p:sp>
        <p:nvSpPr>
          <p:cNvPr id="16" name="TextBox 15">
            <a:extLst>
              <a:ext uri="{FF2B5EF4-FFF2-40B4-BE49-F238E27FC236}">
                <a16:creationId xmlns:a16="http://schemas.microsoft.com/office/drawing/2014/main" id="{58599A37-9AD6-6C29-4DDE-A89171535D4D}"/>
              </a:ext>
            </a:extLst>
          </p:cNvPr>
          <p:cNvSpPr txBox="1"/>
          <p:nvPr/>
        </p:nvSpPr>
        <p:spPr>
          <a:xfrm>
            <a:off x="1305553" y="759253"/>
            <a:ext cx="1865376" cy="369332"/>
          </a:xfrm>
          <a:prstGeom prst="rect">
            <a:avLst/>
          </a:prstGeom>
          <a:noFill/>
        </p:spPr>
        <p:txBody>
          <a:bodyPr wrap="square" rtlCol="0">
            <a:spAutoFit/>
          </a:bodyPr>
          <a:lstStyle/>
          <a:p>
            <a:r>
              <a:rPr lang="en-SE" dirty="0"/>
              <a:t>Polarization Map</a:t>
            </a:r>
          </a:p>
        </p:txBody>
      </p:sp>
      <p:sp>
        <p:nvSpPr>
          <p:cNvPr id="17" name="TextBox 16">
            <a:extLst>
              <a:ext uri="{FF2B5EF4-FFF2-40B4-BE49-F238E27FC236}">
                <a16:creationId xmlns:a16="http://schemas.microsoft.com/office/drawing/2014/main" id="{AA28A4E8-7CCC-0590-EFA4-B3A6F637DDFF}"/>
              </a:ext>
            </a:extLst>
          </p:cNvPr>
          <p:cNvSpPr txBox="1"/>
          <p:nvPr/>
        </p:nvSpPr>
        <p:spPr>
          <a:xfrm>
            <a:off x="8694901" y="759253"/>
            <a:ext cx="2606058" cy="369332"/>
          </a:xfrm>
          <a:prstGeom prst="rect">
            <a:avLst/>
          </a:prstGeom>
          <a:noFill/>
        </p:spPr>
        <p:txBody>
          <a:bodyPr wrap="square" rtlCol="0">
            <a:spAutoFit/>
          </a:bodyPr>
          <a:lstStyle/>
          <a:p>
            <a:r>
              <a:rPr lang="en-SE" dirty="0"/>
              <a:t>Angular Dispersion Map</a:t>
            </a:r>
          </a:p>
        </p:txBody>
      </p:sp>
      <p:cxnSp>
        <p:nvCxnSpPr>
          <p:cNvPr id="20" name="Straight Arrow Connector 19">
            <a:extLst>
              <a:ext uri="{FF2B5EF4-FFF2-40B4-BE49-F238E27FC236}">
                <a16:creationId xmlns:a16="http://schemas.microsoft.com/office/drawing/2014/main" id="{23559E68-3408-C179-BD18-122DFF3E1799}"/>
              </a:ext>
            </a:extLst>
          </p:cNvPr>
          <p:cNvCxnSpPr/>
          <p:nvPr/>
        </p:nvCxnSpPr>
        <p:spPr>
          <a:xfrm>
            <a:off x="4681728" y="4169664"/>
            <a:ext cx="3095065" cy="0"/>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sp>
        <p:nvSpPr>
          <p:cNvPr id="3" name="TextBox 2">
            <a:extLst>
              <a:ext uri="{FF2B5EF4-FFF2-40B4-BE49-F238E27FC236}">
                <a16:creationId xmlns:a16="http://schemas.microsoft.com/office/drawing/2014/main" id="{A78B0B53-143F-1C27-E846-87BABE2B2007}"/>
              </a:ext>
            </a:extLst>
          </p:cNvPr>
          <p:cNvSpPr txBox="1"/>
          <p:nvPr/>
        </p:nvSpPr>
        <p:spPr>
          <a:xfrm>
            <a:off x="4998550" y="4374531"/>
            <a:ext cx="2461419" cy="646331"/>
          </a:xfrm>
          <a:prstGeom prst="rect">
            <a:avLst/>
          </a:prstGeom>
          <a:noFill/>
        </p:spPr>
        <p:txBody>
          <a:bodyPr wrap="square" rtlCol="0">
            <a:spAutoFit/>
          </a:bodyPr>
          <a:lstStyle/>
          <a:p>
            <a:r>
              <a:rPr lang="en-SE" dirty="0"/>
              <a:t>Measures change in polarization angles</a:t>
            </a:r>
          </a:p>
        </p:txBody>
      </p:sp>
      <p:pic>
        <p:nvPicPr>
          <p:cNvPr id="4" name="Picture 3">
            <a:extLst>
              <a:ext uri="{FF2B5EF4-FFF2-40B4-BE49-F238E27FC236}">
                <a16:creationId xmlns:a16="http://schemas.microsoft.com/office/drawing/2014/main" id="{C29BDF32-C6CC-E5DA-9D26-A14CB701E0BC}"/>
              </a:ext>
            </a:extLst>
          </p:cNvPr>
          <p:cNvPicPr>
            <a:picLocks noChangeAspect="1"/>
          </p:cNvPicPr>
          <p:nvPr/>
        </p:nvPicPr>
        <p:blipFill>
          <a:blip r:embed="rId6"/>
          <a:stretch>
            <a:fillRect/>
          </a:stretch>
        </p:blipFill>
        <p:spPr>
          <a:xfrm>
            <a:off x="3644" y="1128585"/>
            <a:ext cx="4549385" cy="4600825"/>
          </a:xfrm>
          <a:prstGeom prst="rect">
            <a:avLst/>
          </a:prstGeom>
        </p:spPr>
      </p:pic>
      <p:sp>
        <p:nvSpPr>
          <p:cNvPr id="5" name="Slide Number Placeholder 4">
            <a:extLst>
              <a:ext uri="{FF2B5EF4-FFF2-40B4-BE49-F238E27FC236}">
                <a16:creationId xmlns:a16="http://schemas.microsoft.com/office/drawing/2014/main" id="{F9499DBB-0A93-EA3B-3596-C3C33E413E35}"/>
              </a:ext>
            </a:extLst>
          </p:cNvPr>
          <p:cNvSpPr>
            <a:spLocks noGrp="1"/>
          </p:cNvSpPr>
          <p:nvPr>
            <p:ph type="sldNum" sz="quarter" idx="12"/>
          </p:nvPr>
        </p:nvSpPr>
        <p:spPr/>
        <p:txBody>
          <a:bodyPr/>
          <a:lstStyle/>
          <a:p>
            <a:fld id="{84CDF5CC-20BA-D742-B954-4462F62791FD}" type="slidenum">
              <a:rPr lang="en-SE" smtClean="0"/>
              <a:t>15</a:t>
            </a:fld>
            <a:endParaRPr lang="en-SE"/>
          </a:p>
        </p:txBody>
      </p:sp>
    </p:spTree>
    <p:extLst>
      <p:ext uri="{BB962C8B-B14F-4D97-AF65-F5344CB8AC3E}">
        <p14:creationId xmlns:p14="http://schemas.microsoft.com/office/powerpoint/2010/main" val="3930731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5EC0DB-FF64-BBBD-74BD-A12B0C48D406}"/>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2906FB90-DC92-AA7D-8CC8-53B2CD40EEE5}"/>
              </a:ext>
            </a:extLst>
          </p:cNvPr>
          <p:cNvPicPr>
            <a:picLocks noChangeAspect="1"/>
          </p:cNvPicPr>
          <p:nvPr/>
        </p:nvPicPr>
        <p:blipFill>
          <a:blip r:embed="rId3"/>
          <a:stretch>
            <a:fillRect/>
          </a:stretch>
        </p:blipFill>
        <p:spPr>
          <a:xfrm>
            <a:off x="-11295" y="1500292"/>
            <a:ext cx="7783696" cy="5372525"/>
          </a:xfrm>
          <a:prstGeom prst="rect">
            <a:avLst/>
          </a:prstGeom>
        </p:spPr>
      </p:pic>
      <p:sp>
        <p:nvSpPr>
          <p:cNvPr id="2" name="TextBox 1">
            <a:extLst>
              <a:ext uri="{FF2B5EF4-FFF2-40B4-BE49-F238E27FC236}">
                <a16:creationId xmlns:a16="http://schemas.microsoft.com/office/drawing/2014/main" id="{B0C98AE2-5402-A4CB-98C6-1FAC667E38A5}"/>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t>Turbulence is not a major contributor to depolarization</a:t>
            </a:r>
          </a:p>
        </p:txBody>
      </p:sp>
      <p:pic>
        <p:nvPicPr>
          <p:cNvPr id="11" name="Picture 10">
            <a:extLst>
              <a:ext uri="{FF2B5EF4-FFF2-40B4-BE49-F238E27FC236}">
                <a16:creationId xmlns:a16="http://schemas.microsoft.com/office/drawing/2014/main" id="{D53DCCA1-C844-4EF8-1C2D-80E971F86B99}"/>
              </a:ext>
            </a:extLst>
          </p:cNvPr>
          <p:cNvPicPr>
            <a:picLocks noChangeAspect="1"/>
          </p:cNvPicPr>
          <p:nvPr/>
        </p:nvPicPr>
        <p:blipFill>
          <a:blip r:embed="rId4"/>
          <a:stretch>
            <a:fillRect/>
          </a:stretch>
        </p:blipFill>
        <p:spPr>
          <a:xfrm>
            <a:off x="11671300" y="6238042"/>
            <a:ext cx="520700" cy="599198"/>
          </a:xfrm>
          <a:prstGeom prst="rect">
            <a:avLst/>
          </a:prstGeom>
        </p:spPr>
      </p:pic>
      <p:sp>
        <p:nvSpPr>
          <p:cNvPr id="4" name="TextBox 3">
            <a:extLst>
              <a:ext uri="{FF2B5EF4-FFF2-40B4-BE49-F238E27FC236}">
                <a16:creationId xmlns:a16="http://schemas.microsoft.com/office/drawing/2014/main" id="{99F05FD1-F985-ACF1-2BBB-527B0B2C6C33}"/>
              </a:ext>
            </a:extLst>
          </p:cNvPr>
          <p:cNvSpPr txBox="1"/>
          <p:nvPr/>
        </p:nvSpPr>
        <p:spPr>
          <a:xfrm>
            <a:off x="4902732" y="6540370"/>
            <a:ext cx="2869668" cy="369332"/>
          </a:xfrm>
          <a:prstGeom prst="rect">
            <a:avLst/>
          </a:prstGeom>
          <a:noFill/>
        </p:spPr>
        <p:txBody>
          <a:bodyPr wrap="square" rtlCol="0">
            <a:spAutoFit/>
          </a:bodyPr>
          <a:lstStyle/>
          <a:p>
            <a:r>
              <a:rPr lang="en-SE" dirty="0"/>
              <a:t>Kumar et. </a:t>
            </a:r>
            <a:r>
              <a:rPr lang="en-GB" dirty="0"/>
              <a:t>al. 2026 (</a:t>
            </a:r>
            <a:r>
              <a:rPr lang="en-GB" dirty="0" err="1"/>
              <a:t>subm</a:t>
            </a:r>
            <a:r>
              <a:rPr lang="en-GB" dirty="0"/>
              <a:t>.)</a:t>
            </a:r>
            <a:endParaRPr lang="en-SE" dirty="0"/>
          </a:p>
        </p:txBody>
      </p:sp>
      <p:grpSp>
        <p:nvGrpSpPr>
          <p:cNvPr id="7" name="Group 6">
            <a:extLst>
              <a:ext uri="{FF2B5EF4-FFF2-40B4-BE49-F238E27FC236}">
                <a16:creationId xmlns:a16="http://schemas.microsoft.com/office/drawing/2014/main" id="{DC68112A-4ABE-D765-B555-A08769733542}"/>
              </a:ext>
            </a:extLst>
          </p:cNvPr>
          <p:cNvGrpSpPr/>
          <p:nvPr/>
        </p:nvGrpSpPr>
        <p:grpSpPr>
          <a:xfrm>
            <a:off x="768096" y="686691"/>
            <a:ext cx="6062144" cy="923330"/>
            <a:chOff x="253312" y="607066"/>
            <a:chExt cx="6062144" cy="923330"/>
          </a:xfrm>
        </p:grpSpPr>
        <p:sp>
          <p:nvSpPr>
            <p:cNvPr id="8" name="TextBox 7">
              <a:extLst>
                <a:ext uri="{FF2B5EF4-FFF2-40B4-BE49-F238E27FC236}">
                  <a16:creationId xmlns:a16="http://schemas.microsoft.com/office/drawing/2014/main" id="{936427FA-A6BF-CB8F-F8B4-C9A6E437CE03}"/>
                </a:ext>
              </a:extLst>
            </p:cNvPr>
            <p:cNvSpPr txBox="1"/>
            <p:nvPr/>
          </p:nvSpPr>
          <p:spPr>
            <a:xfrm>
              <a:off x="253312" y="607066"/>
              <a:ext cx="3730424" cy="923330"/>
            </a:xfrm>
            <a:prstGeom prst="rect">
              <a:avLst/>
            </a:prstGeom>
            <a:noFill/>
          </p:spPr>
          <p:txBody>
            <a:bodyPr wrap="square" rtlCol="0">
              <a:spAutoFit/>
            </a:bodyPr>
            <a:lstStyle/>
            <a:p>
              <a:pPr algn="ctr"/>
              <a:r>
                <a:rPr lang="en-SE" dirty="0"/>
                <a:t>Increasing density of dust grains</a:t>
              </a:r>
            </a:p>
            <a:p>
              <a:pPr algn="ctr"/>
              <a:r>
                <a:rPr lang="en-GB" dirty="0"/>
                <a:t>or </a:t>
              </a:r>
            </a:p>
            <a:p>
              <a:pPr algn="ctr"/>
              <a:r>
                <a:rPr lang="en-GB" dirty="0"/>
                <a:t>Deeper into the star-forming region</a:t>
              </a:r>
              <a:endParaRPr lang="en-SE" dirty="0"/>
            </a:p>
          </p:txBody>
        </p:sp>
        <p:cxnSp>
          <p:nvCxnSpPr>
            <p:cNvPr id="9" name="Straight Arrow Connector 8">
              <a:extLst>
                <a:ext uri="{FF2B5EF4-FFF2-40B4-BE49-F238E27FC236}">
                  <a16:creationId xmlns:a16="http://schemas.microsoft.com/office/drawing/2014/main" id="{A491F354-09D5-C427-E5C5-26912A542749}"/>
                </a:ext>
              </a:extLst>
            </p:cNvPr>
            <p:cNvCxnSpPr/>
            <p:nvPr/>
          </p:nvCxnSpPr>
          <p:spPr>
            <a:xfrm>
              <a:off x="3864864" y="1065547"/>
              <a:ext cx="2450592"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0" name="TextBox 9">
            <a:extLst>
              <a:ext uri="{FF2B5EF4-FFF2-40B4-BE49-F238E27FC236}">
                <a16:creationId xmlns:a16="http://schemas.microsoft.com/office/drawing/2014/main" id="{2665ADDA-49D5-4983-7BF0-4110E0336066}"/>
              </a:ext>
            </a:extLst>
          </p:cNvPr>
          <p:cNvSpPr txBox="1"/>
          <p:nvPr/>
        </p:nvSpPr>
        <p:spPr>
          <a:xfrm rot="16200000">
            <a:off x="6551385" y="3767359"/>
            <a:ext cx="2811365" cy="369332"/>
          </a:xfrm>
          <a:prstGeom prst="rect">
            <a:avLst/>
          </a:prstGeom>
          <a:noFill/>
        </p:spPr>
        <p:txBody>
          <a:bodyPr wrap="square" rtlCol="0">
            <a:spAutoFit/>
          </a:bodyPr>
          <a:lstStyle/>
          <a:p>
            <a:r>
              <a:rPr lang="en-SE" dirty="0"/>
              <a:t>Increasing Turbulence</a:t>
            </a:r>
          </a:p>
        </p:txBody>
      </p:sp>
      <p:cxnSp>
        <p:nvCxnSpPr>
          <p:cNvPr id="12" name="Straight Arrow Connector 11">
            <a:extLst>
              <a:ext uri="{FF2B5EF4-FFF2-40B4-BE49-F238E27FC236}">
                <a16:creationId xmlns:a16="http://schemas.microsoft.com/office/drawing/2014/main" id="{96660575-DF41-559D-3417-C790A6A89EC9}"/>
              </a:ext>
            </a:extLst>
          </p:cNvPr>
          <p:cNvCxnSpPr>
            <a:cxnSpLocks/>
          </p:cNvCxnSpPr>
          <p:nvPr/>
        </p:nvCxnSpPr>
        <p:spPr>
          <a:xfrm flipV="1">
            <a:off x="7957067" y="1867888"/>
            <a:ext cx="0" cy="114932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53E5E5F1-4AE9-B392-6A1A-B71600562F56}"/>
              </a:ext>
            </a:extLst>
          </p:cNvPr>
          <p:cNvSpPr txBox="1"/>
          <p:nvPr/>
        </p:nvSpPr>
        <p:spPr>
          <a:xfrm>
            <a:off x="8326400" y="2709226"/>
            <a:ext cx="3789909" cy="1477328"/>
          </a:xfrm>
          <a:prstGeom prst="rect">
            <a:avLst/>
          </a:prstGeom>
          <a:noFill/>
        </p:spPr>
        <p:txBody>
          <a:bodyPr wrap="square" rtlCol="0">
            <a:spAutoFit/>
          </a:bodyPr>
          <a:lstStyle/>
          <a:p>
            <a:pPr algn="just"/>
            <a:endParaRPr lang="en-SE" dirty="0"/>
          </a:p>
          <a:p>
            <a:pPr algn="just"/>
            <a:r>
              <a:rPr lang="en-SE" dirty="0"/>
              <a:t>We see </a:t>
            </a:r>
            <a:r>
              <a:rPr lang="en-SE" b="1" dirty="0"/>
              <a:t>no significant correlation </a:t>
            </a:r>
            <a:r>
              <a:rPr lang="en-SE" dirty="0"/>
              <a:t>between Angular dispersion and Intensity.</a:t>
            </a:r>
          </a:p>
          <a:p>
            <a:endParaRPr lang="en-SE" dirty="0"/>
          </a:p>
        </p:txBody>
      </p:sp>
      <p:sp>
        <p:nvSpPr>
          <p:cNvPr id="16" name="TextBox 15">
            <a:extLst>
              <a:ext uri="{FF2B5EF4-FFF2-40B4-BE49-F238E27FC236}">
                <a16:creationId xmlns:a16="http://schemas.microsoft.com/office/drawing/2014/main" id="{C45D9AD6-16BC-2665-3656-92A8C155639B}"/>
              </a:ext>
            </a:extLst>
          </p:cNvPr>
          <p:cNvSpPr txBox="1"/>
          <p:nvPr/>
        </p:nvSpPr>
        <p:spPr>
          <a:xfrm>
            <a:off x="8141734" y="5357708"/>
            <a:ext cx="3789916" cy="923330"/>
          </a:xfrm>
          <a:prstGeom prst="rect">
            <a:avLst/>
          </a:prstGeom>
          <a:noFill/>
        </p:spPr>
        <p:txBody>
          <a:bodyPr wrap="square" rtlCol="0">
            <a:spAutoFit/>
          </a:bodyPr>
          <a:lstStyle/>
          <a:p>
            <a:pPr algn="ctr"/>
            <a:r>
              <a:rPr lang="en-SE" dirty="0">
                <a:solidFill>
                  <a:srgbClr val="FF0000"/>
                </a:solidFill>
              </a:rPr>
              <a:t>Turbulence not a significant contributor to depolarization</a:t>
            </a:r>
          </a:p>
          <a:p>
            <a:endParaRPr lang="en-SE" dirty="0"/>
          </a:p>
        </p:txBody>
      </p:sp>
      <p:sp>
        <p:nvSpPr>
          <p:cNvPr id="3" name="Slide Number Placeholder 2">
            <a:extLst>
              <a:ext uri="{FF2B5EF4-FFF2-40B4-BE49-F238E27FC236}">
                <a16:creationId xmlns:a16="http://schemas.microsoft.com/office/drawing/2014/main" id="{259418FC-3880-7D80-7073-DA1B723F10C7}"/>
              </a:ext>
            </a:extLst>
          </p:cNvPr>
          <p:cNvSpPr>
            <a:spLocks noGrp="1"/>
          </p:cNvSpPr>
          <p:nvPr>
            <p:ph type="sldNum" sz="quarter" idx="12"/>
          </p:nvPr>
        </p:nvSpPr>
        <p:spPr/>
        <p:txBody>
          <a:bodyPr/>
          <a:lstStyle/>
          <a:p>
            <a:fld id="{84CDF5CC-20BA-D742-B954-4462F62791FD}" type="slidenum">
              <a:rPr lang="en-SE" smtClean="0"/>
              <a:t>16</a:t>
            </a:fld>
            <a:endParaRPr lang="en-SE"/>
          </a:p>
        </p:txBody>
      </p:sp>
    </p:spTree>
    <p:extLst>
      <p:ext uri="{BB962C8B-B14F-4D97-AF65-F5344CB8AC3E}">
        <p14:creationId xmlns:p14="http://schemas.microsoft.com/office/powerpoint/2010/main" val="2969868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786EF3-3B1B-4FD6-6302-945E07446DA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3620ED3-DAAA-959A-5336-C4644063CE2D}"/>
              </a:ext>
            </a:extLst>
          </p:cNvPr>
          <p:cNvPicPr>
            <a:picLocks noChangeAspect="1"/>
          </p:cNvPicPr>
          <p:nvPr/>
        </p:nvPicPr>
        <p:blipFill>
          <a:blip r:embed="rId3"/>
          <a:stretch>
            <a:fillRect/>
          </a:stretch>
        </p:blipFill>
        <p:spPr>
          <a:xfrm>
            <a:off x="75691" y="1690396"/>
            <a:ext cx="7107018" cy="4847245"/>
          </a:xfrm>
          <a:prstGeom prst="rect">
            <a:avLst/>
          </a:prstGeom>
        </p:spPr>
      </p:pic>
      <p:sp>
        <p:nvSpPr>
          <p:cNvPr id="2" name="TextBox 1">
            <a:extLst>
              <a:ext uri="{FF2B5EF4-FFF2-40B4-BE49-F238E27FC236}">
                <a16:creationId xmlns:a16="http://schemas.microsoft.com/office/drawing/2014/main" id="{9D7409AC-A865-D3D6-E6A8-DCE53F6BD7CC}"/>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GB" sz="2800" b="1" dirty="0">
                <a:cs typeface="Arial" panose="020B0604020202020204" pitchFamily="34" charset="0"/>
              </a:rPr>
              <a:t>Increase in grain alignment efficiency at the highest intensities</a:t>
            </a:r>
            <a:endParaRPr lang="en-SE" sz="2800" b="1" dirty="0"/>
          </a:p>
        </p:txBody>
      </p:sp>
      <p:pic>
        <p:nvPicPr>
          <p:cNvPr id="11" name="Picture 10">
            <a:extLst>
              <a:ext uri="{FF2B5EF4-FFF2-40B4-BE49-F238E27FC236}">
                <a16:creationId xmlns:a16="http://schemas.microsoft.com/office/drawing/2014/main" id="{578C175E-77EC-D34A-22DE-96BB1429ED86}"/>
              </a:ext>
            </a:extLst>
          </p:cNvPr>
          <p:cNvPicPr>
            <a:picLocks noChangeAspect="1"/>
          </p:cNvPicPr>
          <p:nvPr/>
        </p:nvPicPr>
        <p:blipFill>
          <a:blip r:embed="rId4"/>
          <a:stretch>
            <a:fillRect/>
          </a:stretch>
        </p:blipFill>
        <p:spPr>
          <a:xfrm>
            <a:off x="11671300" y="6238042"/>
            <a:ext cx="520700" cy="599198"/>
          </a:xfrm>
          <a:prstGeom prst="rect">
            <a:avLst/>
          </a:prstGeom>
        </p:spPr>
      </p:pic>
      <p:sp>
        <p:nvSpPr>
          <p:cNvPr id="4" name="TextBox 3">
            <a:extLst>
              <a:ext uri="{FF2B5EF4-FFF2-40B4-BE49-F238E27FC236}">
                <a16:creationId xmlns:a16="http://schemas.microsoft.com/office/drawing/2014/main" id="{EC2BAB36-7F13-D05F-A53E-A4A65535678B}"/>
              </a:ext>
            </a:extLst>
          </p:cNvPr>
          <p:cNvSpPr txBox="1"/>
          <p:nvPr/>
        </p:nvSpPr>
        <p:spPr>
          <a:xfrm>
            <a:off x="4902732" y="6540370"/>
            <a:ext cx="2869668" cy="369332"/>
          </a:xfrm>
          <a:prstGeom prst="rect">
            <a:avLst/>
          </a:prstGeom>
          <a:noFill/>
        </p:spPr>
        <p:txBody>
          <a:bodyPr wrap="square" rtlCol="0">
            <a:spAutoFit/>
          </a:bodyPr>
          <a:lstStyle/>
          <a:p>
            <a:r>
              <a:rPr lang="en-SE" dirty="0"/>
              <a:t>Kumar et. </a:t>
            </a:r>
            <a:r>
              <a:rPr lang="en-GB" dirty="0"/>
              <a:t>al. 2026 (</a:t>
            </a:r>
            <a:r>
              <a:rPr lang="en-GB" dirty="0" err="1"/>
              <a:t>subm</a:t>
            </a:r>
            <a:r>
              <a:rPr lang="en-GB" dirty="0"/>
              <a:t>.)</a:t>
            </a:r>
            <a:endParaRPr lang="en-SE" dirty="0"/>
          </a:p>
        </p:txBody>
      </p:sp>
      <p:grpSp>
        <p:nvGrpSpPr>
          <p:cNvPr id="7" name="Group 6">
            <a:extLst>
              <a:ext uri="{FF2B5EF4-FFF2-40B4-BE49-F238E27FC236}">
                <a16:creationId xmlns:a16="http://schemas.microsoft.com/office/drawing/2014/main" id="{7E3B2C8A-5333-2791-EB8C-FAFE4A55FD1D}"/>
              </a:ext>
            </a:extLst>
          </p:cNvPr>
          <p:cNvGrpSpPr/>
          <p:nvPr/>
        </p:nvGrpSpPr>
        <p:grpSpPr>
          <a:xfrm>
            <a:off x="768096" y="686691"/>
            <a:ext cx="6062144" cy="923330"/>
            <a:chOff x="253312" y="607066"/>
            <a:chExt cx="6062144" cy="923330"/>
          </a:xfrm>
        </p:grpSpPr>
        <p:sp>
          <p:nvSpPr>
            <p:cNvPr id="8" name="TextBox 7">
              <a:extLst>
                <a:ext uri="{FF2B5EF4-FFF2-40B4-BE49-F238E27FC236}">
                  <a16:creationId xmlns:a16="http://schemas.microsoft.com/office/drawing/2014/main" id="{F750BDCB-57B2-3AA7-D352-D3E94D773721}"/>
                </a:ext>
              </a:extLst>
            </p:cNvPr>
            <p:cNvSpPr txBox="1"/>
            <p:nvPr/>
          </p:nvSpPr>
          <p:spPr>
            <a:xfrm>
              <a:off x="253312" y="607066"/>
              <a:ext cx="3730424" cy="923330"/>
            </a:xfrm>
            <a:prstGeom prst="rect">
              <a:avLst/>
            </a:prstGeom>
            <a:noFill/>
          </p:spPr>
          <p:txBody>
            <a:bodyPr wrap="square" rtlCol="0">
              <a:spAutoFit/>
            </a:bodyPr>
            <a:lstStyle/>
            <a:p>
              <a:pPr algn="ctr"/>
              <a:r>
                <a:rPr lang="en-SE" dirty="0"/>
                <a:t>Increasing density of dust grains</a:t>
              </a:r>
            </a:p>
            <a:p>
              <a:pPr algn="ctr"/>
              <a:r>
                <a:rPr lang="en-GB" dirty="0"/>
                <a:t>or </a:t>
              </a:r>
            </a:p>
            <a:p>
              <a:pPr algn="ctr"/>
              <a:r>
                <a:rPr lang="en-GB" dirty="0"/>
                <a:t>Deeper into the star-forming region</a:t>
              </a:r>
              <a:endParaRPr lang="en-SE" dirty="0"/>
            </a:p>
          </p:txBody>
        </p:sp>
        <p:cxnSp>
          <p:nvCxnSpPr>
            <p:cNvPr id="9" name="Straight Arrow Connector 8">
              <a:extLst>
                <a:ext uri="{FF2B5EF4-FFF2-40B4-BE49-F238E27FC236}">
                  <a16:creationId xmlns:a16="http://schemas.microsoft.com/office/drawing/2014/main" id="{8021EB21-51F0-CA6E-0166-3BFB2BD40767}"/>
                </a:ext>
              </a:extLst>
            </p:cNvPr>
            <p:cNvCxnSpPr/>
            <p:nvPr/>
          </p:nvCxnSpPr>
          <p:spPr>
            <a:xfrm>
              <a:off x="3864864" y="1065547"/>
              <a:ext cx="2450592"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0" name="TextBox 9">
            <a:extLst>
              <a:ext uri="{FF2B5EF4-FFF2-40B4-BE49-F238E27FC236}">
                <a16:creationId xmlns:a16="http://schemas.microsoft.com/office/drawing/2014/main" id="{A791DCB2-2F88-C799-3F07-3BF663AFEC89}"/>
              </a:ext>
            </a:extLst>
          </p:cNvPr>
          <p:cNvSpPr txBox="1"/>
          <p:nvPr/>
        </p:nvSpPr>
        <p:spPr>
          <a:xfrm rot="16200000">
            <a:off x="5320377" y="3763897"/>
            <a:ext cx="4130575" cy="338554"/>
          </a:xfrm>
          <a:prstGeom prst="rect">
            <a:avLst/>
          </a:prstGeom>
          <a:noFill/>
        </p:spPr>
        <p:txBody>
          <a:bodyPr wrap="square" rtlCol="0">
            <a:spAutoFit/>
          </a:bodyPr>
          <a:lstStyle/>
          <a:p>
            <a:r>
              <a:rPr lang="en-SE" sz="1600" dirty="0"/>
              <a:t>Increasing grain alignment efficiency</a:t>
            </a:r>
          </a:p>
        </p:txBody>
      </p:sp>
      <p:cxnSp>
        <p:nvCxnSpPr>
          <p:cNvPr id="12" name="Straight Arrow Connector 11">
            <a:extLst>
              <a:ext uri="{FF2B5EF4-FFF2-40B4-BE49-F238E27FC236}">
                <a16:creationId xmlns:a16="http://schemas.microsoft.com/office/drawing/2014/main" id="{4A8F9FCA-E7C0-39AA-C365-CA617164CABD}"/>
              </a:ext>
            </a:extLst>
          </p:cNvPr>
          <p:cNvCxnSpPr>
            <a:cxnSpLocks/>
          </p:cNvCxnSpPr>
          <p:nvPr/>
        </p:nvCxnSpPr>
        <p:spPr>
          <a:xfrm flipV="1">
            <a:off x="7385664" y="1867888"/>
            <a:ext cx="0" cy="68024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5CB855B2-A149-A018-B4CA-B8B4BF0550EC}"/>
              </a:ext>
            </a:extLst>
          </p:cNvPr>
          <p:cNvSpPr txBox="1"/>
          <p:nvPr/>
        </p:nvSpPr>
        <p:spPr>
          <a:xfrm>
            <a:off x="7826892" y="5776377"/>
            <a:ext cx="4060308" cy="923330"/>
          </a:xfrm>
          <a:prstGeom prst="rect">
            <a:avLst/>
          </a:prstGeom>
          <a:noFill/>
        </p:spPr>
        <p:txBody>
          <a:bodyPr wrap="square" rtlCol="0">
            <a:spAutoFit/>
          </a:bodyPr>
          <a:lstStyle/>
          <a:p>
            <a:r>
              <a:rPr lang="en-GB" dirty="0">
                <a:solidFill>
                  <a:srgbClr val="FF0000"/>
                </a:solidFill>
                <a:cs typeface="Arial" panose="020B0604020202020204" pitchFamily="34" charset="0"/>
              </a:rPr>
              <a:t>This suggests a re-activation of grain alignment in the densest region</a:t>
            </a:r>
          </a:p>
          <a:p>
            <a:endParaRPr lang="en-SE"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0A7EAA6-B12E-8D7E-DEC0-2683A466A6E0}"/>
                  </a:ext>
                </a:extLst>
              </p:cNvPr>
              <p:cNvSpPr txBox="1"/>
              <p:nvPr/>
            </p:nvSpPr>
            <p:spPr>
              <a:xfrm>
                <a:off x="7675520" y="2291690"/>
                <a:ext cx="4363051" cy="2831544"/>
              </a:xfrm>
              <a:prstGeom prst="rect">
                <a:avLst/>
              </a:prstGeom>
              <a:noFill/>
            </p:spPr>
            <p:txBody>
              <a:bodyPr wrap="square">
                <a:spAutoFit/>
              </a:bodyPr>
              <a:lstStyle/>
              <a:p>
                <a14:m>
                  <m:oMath xmlns:m="http://schemas.openxmlformats.org/officeDocument/2006/math">
                    <m:r>
                      <a:rPr lang="en-GB" sz="2000" b="1" i="1" dirty="0" smtClean="0">
                        <a:latin typeface="Cambria Math" panose="02040503050406030204" pitchFamily="18" charset="0"/>
                        <a:cs typeface="Arial" panose="020B0604020202020204" pitchFamily="34" charset="0"/>
                      </a:rPr>
                      <m:t>𝑺</m:t>
                    </m:r>
                    <m:r>
                      <a:rPr lang="en-GB" sz="2000" b="1" i="1" dirty="0" smtClean="0">
                        <a:latin typeface="Cambria Math" panose="02040503050406030204" pitchFamily="18" charset="0"/>
                        <a:ea typeface="Cambria Math" panose="02040503050406030204" pitchFamily="18" charset="0"/>
                        <a:cs typeface="Arial" panose="020B0604020202020204" pitchFamily="34" charset="0"/>
                      </a:rPr>
                      <m:t>×</m:t>
                    </m:r>
                    <m:r>
                      <a:rPr lang="en-GB" sz="2000" b="1" i="1" dirty="0" smtClean="0">
                        <a:latin typeface="Cambria Math" panose="02040503050406030204" pitchFamily="18" charset="0"/>
                        <a:cs typeface="Arial" panose="020B0604020202020204" pitchFamily="34" charset="0"/>
                      </a:rPr>
                      <m:t>𝒑</m:t>
                    </m:r>
                  </m:oMath>
                </a14:m>
                <a:r>
                  <a:rPr lang="en-GB" sz="2000" b="1" dirty="0">
                    <a:cs typeface="Arial" panose="020B0604020202020204" pitchFamily="34" charset="0"/>
                  </a:rPr>
                  <a:t> acts as a proxy for grain alignment efficiency (Planck XII).</a:t>
                </a:r>
              </a:p>
              <a:p>
                <a:endParaRPr lang="en-GB" sz="2000" dirty="0">
                  <a:cs typeface="Arial" panose="020B0604020202020204" pitchFamily="34" charset="0"/>
                </a:endParaRPr>
              </a:p>
              <a:p>
                <a:r>
                  <a:rPr lang="en-GB" sz="2000" b="1" dirty="0">
                    <a:cs typeface="Arial" panose="020B0604020202020204" pitchFamily="34" charset="0"/>
                  </a:rPr>
                  <a:t>Slope becomes positive </a:t>
                </a:r>
                <a:r>
                  <a:rPr lang="en-GB" sz="2000" dirty="0">
                    <a:cs typeface="Arial" panose="020B0604020202020204" pitchFamily="34" charset="0"/>
                  </a:rPr>
                  <a:t>after the second break point i.e. </a:t>
                </a:r>
                <a:r>
                  <a:rPr lang="en-GB" sz="2000" b="1" dirty="0">
                    <a:cs typeface="Arial" panose="020B0604020202020204" pitchFamily="34" charset="0"/>
                  </a:rPr>
                  <a:t>increase in grain alignment efficiency at the highest intensities.</a:t>
                </a:r>
              </a:p>
              <a:p>
                <a:pPr marL="285750" indent="-285750">
                  <a:buFont typeface="Arial" panose="020B0604020202020204" pitchFamily="34" charset="0"/>
                  <a:buChar char="•"/>
                </a:pPr>
                <a:endParaRPr lang="en-GB" sz="2000" b="1" dirty="0">
                  <a:cs typeface="Arial" panose="020B0604020202020204" pitchFamily="34" charset="0"/>
                </a:endParaRPr>
              </a:p>
              <a:p>
                <a:endParaRPr lang="en-GB" dirty="0">
                  <a:cs typeface="Arial" panose="020B0604020202020204" pitchFamily="34" charset="0"/>
                </a:endParaRPr>
              </a:p>
            </p:txBody>
          </p:sp>
        </mc:Choice>
        <mc:Fallback xmlns="">
          <p:sp>
            <p:nvSpPr>
              <p:cNvPr id="5" name="TextBox 4">
                <a:extLst>
                  <a:ext uri="{FF2B5EF4-FFF2-40B4-BE49-F238E27FC236}">
                    <a16:creationId xmlns:a16="http://schemas.microsoft.com/office/drawing/2014/main" id="{30A7EAA6-B12E-8D7E-DEC0-2683A466A6E0}"/>
                  </a:ext>
                </a:extLst>
              </p:cNvPr>
              <p:cNvSpPr txBox="1">
                <a:spLocks noRot="1" noChangeAspect="1" noMove="1" noResize="1" noEditPoints="1" noAdjustHandles="1" noChangeArrowheads="1" noChangeShapeType="1" noTextEdit="1"/>
              </p:cNvSpPr>
              <p:nvPr/>
            </p:nvSpPr>
            <p:spPr>
              <a:xfrm>
                <a:off x="7675520" y="2291690"/>
                <a:ext cx="4363051" cy="2831544"/>
              </a:xfrm>
              <a:prstGeom prst="rect">
                <a:avLst/>
              </a:prstGeom>
              <a:blipFill>
                <a:blip r:embed="rId5"/>
                <a:stretch>
                  <a:fillRect l="-1449" t="-446"/>
                </a:stretch>
              </a:blipFill>
            </p:spPr>
            <p:txBody>
              <a:bodyPr/>
              <a:lstStyle/>
              <a:p>
                <a:r>
                  <a:rPr lang="en-SE">
                    <a:noFill/>
                  </a:rPr>
                  <a:t> </a:t>
                </a:r>
              </a:p>
            </p:txBody>
          </p:sp>
        </mc:Fallback>
      </mc:AlternateContent>
      <p:sp>
        <p:nvSpPr>
          <p:cNvPr id="6" name="Slide Number Placeholder 5">
            <a:extLst>
              <a:ext uri="{FF2B5EF4-FFF2-40B4-BE49-F238E27FC236}">
                <a16:creationId xmlns:a16="http://schemas.microsoft.com/office/drawing/2014/main" id="{6052E187-4FA6-3587-044C-CCA6F99DBA91}"/>
              </a:ext>
            </a:extLst>
          </p:cNvPr>
          <p:cNvSpPr>
            <a:spLocks noGrp="1"/>
          </p:cNvSpPr>
          <p:nvPr>
            <p:ph type="sldNum" sz="quarter" idx="12"/>
          </p:nvPr>
        </p:nvSpPr>
        <p:spPr/>
        <p:txBody>
          <a:bodyPr/>
          <a:lstStyle/>
          <a:p>
            <a:fld id="{84CDF5CC-20BA-D742-B954-4462F62791FD}" type="slidenum">
              <a:rPr lang="en-SE" smtClean="0"/>
              <a:t>17</a:t>
            </a:fld>
            <a:endParaRPr lang="en-SE"/>
          </a:p>
        </p:txBody>
      </p:sp>
    </p:spTree>
    <p:extLst>
      <p:ext uri="{BB962C8B-B14F-4D97-AF65-F5344CB8AC3E}">
        <p14:creationId xmlns:p14="http://schemas.microsoft.com/office/powerpoint/2010/main" val="1999495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0D2D3-D1AF-11B7-397F-B43E266B41F6}"/>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787D0DF0-116B-CBE7-92D7-042D822D1F7D}"/>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t>Re-activation of grain alignment happens near protostars </a:t>
            </a:r>
          </a:p>
        </p:txBody>
      </p:sp>
      <p:sp>
        <p:nvSpPr>
          <p:cNvPr id="10" name="TextBox 9">
            <a:extLst>
              <a:ext uri="{FF2B5EF4-FFF2-40B4-BE49-F238E27FC236}">
                <a16:creationId xmlns:a16="http://schemas.microsoft.com/office/drawing/2014/main" id="{C8664A4E-D08D-7062-2304-B8A5C024AFE1}"/>
              </a:ext>
            </a:extLst>
          </p:cNvPr>
          <p:cNvSpPr txBox="1"/>
          <p:nvPr/>
        </p:nvSpPr>
        <p:spPr>
          <a:xfrm>
            <a:off x="6324728" y="1859339"/>
            <a:ext cx="5677304" cy="3139321"/>
          </a:xfrm>
          <a:prstGeom prst="rect">
            <a:avLst/>
          </a:prstGeom>
          <a:noFill/>
        </p:spPr>
        <p:txBody>
          <a:bodyPr wrap="square" rtlCol="0">
            <a:spAutoFit/>
          </a:bodyPr>
          <a:lstStyle/>
          <a:p>
            <a:r>
              <a:rPr lang="en-SE" sz="2000" b="1" dirty="0"/>
              <a:t>70µm emission traces the warm dust around proto-stellar cores.</a:t>
            </a:r>
          </a:p>
          <a:p>
            <a:endParaRPr lang="en-SE" sz="2000" b="1" dirty="0"/>
          </a:p>
          <a:p>
            <a:endParaRPr lang="en-SE" sz="2000" b="1" dirty="0"/>
          </a:p>
          <a:p>
            <a:r>
              <a:rPr lang="en-GB" sz="2000" dirty="0"/>
              <a:t>Data points for </a:t>
            </a:r>
            <a:r>
              <a:rPr lang="en-GB" sz="2000" b="1" dirty="0"/>
              <a:t>increasing grain alignment efficiency coincide with the highest 70 µm intensities.</a:t>
            </a:r>
          </a:p>
          <a:p>
            <a:endParaRPr lang="en-GB" sz="2000" dirty="0"/>
          </a:p>
          <a:p>
            <a:endParaRPr lang="en-SE" sz="2000" dirty="0"/>
          </a:p>
          <a:p>
            <a:r>
              <a:rPr lang="en-SE" b="1" dirty="0"/>
              <a:t> </a:t>
            </a:r>
            <a:endParaRPr lang="en-SE" dirty="0"/>
          </a:p>
        </p:txBody>
      </p:sp>
      <p:pic>
        <p:nvPicPr>
          <p:cNvPr id="12" name="Picture 11">
            <a:extLst>
              <a:ext uri="{FF2B5EF4-FFF2-40B4-BE49-F238E27FC236}">
                <a16:creationId xmlns:a16="http://schemas.microsoft.com/office/drawing/2014/main" id="{C45026FA-B622-74E0-B930-E938E41D7EFF}"/>
              </a:ext>
            </a:extLst>
          </p:cNvPr>
          <p:cNvPicPr>
            <a:picLocks noChangeAspect="1"/>
          </p:cNvPicPr>
          <p:nvPr/>
        </p:nvPicPr>
        <p:blipFill>
          <a:blip r:embed="rId3"/>
          <a:stretch>
            <a:fillRect/>
          </a:stretch>
        </p:blipFill>
        <p:spPr>
          <a:xfrm>
            <a:off x="11671300" y="6238042"/>
            <a:ext cx="520700" cy="599198"/>
          </a:xfrm>
          <a:prstGeom prst="rect">
            <a:avLst/>
          </a:prstGeom>
        </p:spPr>
      </p:pic>
      <p:sp>
        <p:nvSpPr>
          <p:cNvPr id="2" name="TextBox 1">
            <a:extLst>
              <a:ext uri="{FF2B5EF4-FFF2-40B4-BE49-F238E27FC236}">
                <a16:creationId xmlns:a16="http://schemas.microsoft.com/office/drawing/2014/main" id="{1CEED4CD-CA82-5F73-C93A-FF26C990A614}"/>
              </a:ext>
            </a:extLst>
          </p:cNvPr>
          <p:cNvSpPr txBox="1"/>
          <p:nvPr/>
        </p:nvSpPr>
        <p:spPr>
          <a:xfrm>
            <a:off x="6514696" y="4998660"/>
            <a:ext cx="4945635" cy="646331"/>
          </a:xfrm>
          <a:prstGeom prst="rect">
            <a:avLst/>
          </a:prstGeom>
          <a:noFill/>
        </p:spPr>
        <p:txBody>
          <a:bodyPr wrap="square" rtlCol="0">
            <a:spAutoFit/>
          </a:bodyPr>
          <a:lstStyle/>
          <a:p>
            <a:r>
              <a:rPr lang="en-SE" dirty="0">
                <a:solidFill>
                  <a:srgbClr val="FF0000"/>
                </a:solidFill>
              </a:rPr>
              <a:t>For more extensive analysis including analytical modelling check out Kumar et. </a:t>
            </a:r>
            <a:r>
              <a:rPr lang="en-GB" dirty="0">
                <a:solidFill>
                  <a:srgbClr val="FF0000"/>
                </a:solidFill>
              </a:rPr>
              <a:t>al. 2026 (</a:t>
            </a:r>
            <a:r>
              <a:rPr lang="en-GB" dirty="0" err="1">
                <a:solidFill>
                  <a:srgbClr val="FF0000"/>
                </a:solidFill>
              </a:rPr>
              <a:t>subm</a:t>
            </a:r>
            <a:r>
              <a:rPr lang="en-GB" dirty="0">
                <a:solidFill>
                  <a:srgbClr val="FF0000"/>
                </a:solidFill>
              </a:rPr>
              <a:t>.)</a:t>
            </a:r>
            <a:endParaRPr lang="en-SE" dirty="0">
              <a:solidFill>
                <a:srgbClr val="FF0000"/>
              </a:solidFill>
            </a:endParaRPr>
          </a:p>
        </p:txBody>
      </p:sp>
      <p:pic>
        <p:nvPicPr>
          <p:cNvPr id="4" name="Picture 3">
            <a:extLst>
              <a:ext uri="{FF2B5EF4-FFF2-40B4-BE49-F238E27FC236}">
                <a16:creationId xmlns:a16="http://schemas.microsoft.com/office/drawing/2014/main" id="{477F0590-0CC3-57E2-97BA-71089ABCE435}"/>
              </a:ext>
            </a:extLst>
          </p:cNvPr>
          <p:cNvPicPr>
            <a:picLocks noChangeAspect="1"/>
          </p:cNvPicPr>
          <p:nvPr/>
        </p:nvPicPr>
        <p:blipFill>
          <a:blip r:embed="rId4"/>
          <a:stretch>
            <a:fillRect/>
          </a:stretch>
        </p:blipFill>
        <p:spPr>
          <a:xfrm>
            <a:off x="0" y="507550"/>
            <a:ext cx="5677304" cy="6270455"/>
          </a:xfrm>
          <a:prstGeom prst="rect">
            <a:avLst/>
          </a:prstGeom>
        </p:spPr>
      </p:pic>
      <p:sp>
        <p:nvSpPr>
          <p:cNvPr id="9" name="TextBox 8">
            <a:extLst>
              <a:ext uri="{FF2B5EF4-FFF2-40B4-BE49-F238E27FC236}">
                <a16:creationId xmlns:a16="http://schemas.microsoft.com/office/drawing/2014/main" id="{3493BFE9-DBED-BC7B-17F0-6796DBE4D971}"/>
              </a:ext>
            </a:extLst>
          </p:cNvPr>
          <p:cNvSpPr txBox="1"/>
          <p:nvPr/>
        </p:nvSpPr>
        <p:spPr>
          <a:xfrm>
            <a:off x="3645028" y="6537641"/>
            <a:ext cx="2869668" cy="369332"/>
          </a:xfrm>
          <a:prstGeom prst="rect">
            <a:avLst/>
          </a:prstGeom>
          <a:noFill/>
        </p:spPr>
        <p:txBody>
          <a:bodyPr wrap="square" rtlCol="0">
            <a:spAutoFit/>
          </a:bodyPr>
          <a:lstStyle/>
          <a:p>
            <a:r>
              <a:rPr lang="en-SE" dirty="0"/>
              <a:t>Kumar et. </a:t>
            </a:r>
            <a:r>
              <a:rPr lang="en-GB" dirty="0"/>
              <a:t>al. 2026 (</a:t>
            </a:r>
            <a:r>
              <a:rPr lang="en-GB" dirty="0" err="1"/>
              <a:t>subm</a:t>
            </a:r>
            <a:r>
              <a:rPr lang="en-GB" dirty="0"/>
              <a:t>.)</a:t>
            </a:r>
            <a:endParaRPr lang="en-SE" dirty="0"/>
          </a:p>
        </p:txBody>
      </p:sp>
      <p:sp>
        <p:nvSpPr>
          <p:cNvPr id="3" name="Slide Number Placeholder 2">
            <a:extLst>
              <a:ext uri="{FF2B5EF4-FFF2-40B4-BE49-F238E27FC236}">
                <a16:creationId xmlns:a16="http://schemas.microsoft.com/office/drawing/2014/main" id="{37B8372B-2137-2510-DB48-E998A4322CB5}"/>
              </a:ext>
            </a:extLst>
          </p:cNvPr>
          <p:cNvSpPr>
            <a:spLocks noGrp="1"/>
          </p:cNvSpPr>
          <p:nvPr>
            <p:ph type="sldNum" sz="quarter" idx="12"/>
          </p:nvPr>
        </p:nvSpPr>
        <p:spPr/>
        <p:txBody>
          <a:bodyPr/>
          <a:lstStyle/>
          <a:p>
            <a:fld id="{84CDF5CC-20BA-D742-B954-4462F62791FD}" type="slidenum">
              <a:rPr lang="en-SE" smtClean="0"/>
              <a:t>18</a:t>
            </a:fld>
            <a:endParaRPr lang="en-SE"/>
          </a:p>
        </p:txBody>
      </p:sp>
    </p:spTree>
    <p:extLst>
      <p:ext uri="{BB962C8B-B14F-4D97-AF65-F5344CB8AC3E}">
        <p14:creationId xmlns:p14="http://schemas.microsoft.com/office/powerpoint/2010/main" val="2456357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E5E286-F7FE-F4FE-4252-B6B14C47074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5639D7D-B1D7-5732-44F5-F5EF67DF1DDF}"/>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t>Why study Magnetic Fields?</a:t>
            </a:r>
            <a:endParaRPr lang="en-US" sz="2800" b="1"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DDDC497D-A141-02B2-28E4-F46A0BF634ED}"/>
              </a:ext>
            </a:extLst>
          </p:cNvPr>
          <p:cNvPicPr>
            <a:picLocks noChangeAspect="1"/>
          </p:cNvPicPr>
          <p:nvPr/>
        </p:nvPicPr>
        <p:blipFill>
          <a:blip r:embed="rId3"/>
          <a:stretch>
            <a:fillRect/>
          </a:stretch>
        </p:blipFill>
        <p:spPr>
          <a:xfrm>
            <a:off x="11671300" y="6238042"/>
            <a:ext cx="520700" cy="599198"/>
          </a:xfrm>
          <a:prstGeom prst="rect">
            <a:avLst/>
          </a:prstGeom>
        </p:spPr>
      </p:pic>
      <p:sp>
        <p:nvSpPr>
          <p:cNvPr id="8" name="TextBox 7">
            <a:extLst>
              <a:ext uri="{FF2B5EF4-FFF2-40B4-BE49-F238E27FC236}">
                <a16:creationId xmlns:a16="http://schemas.microsoft.com/office/drawing/2014/main" id="{CDD4A4D3-AEDE-A9D3-C691-444590C61323}"/>
              </a:ext>
            </a:extLst>
          </p:cNvPr>
          <p:cNvSpPr txBox="1"/>
          <p:nvPr/>
        </p:nvSpPr>
        <p:spPr>
          <a:xfrm>
            <a:off x="5609567" y="855562"/>
            <a:ext cx="5999990" cy="6217087"/>
          </a:xfrm>
          <a:prstGeom prst="rect">
            <a:avLst/>
          </a:prstGeom>
          <a:noFill/>
        </p:spPr>
        <p:txBody>
          <a:bodyPr wrap="square" rtlCol="0">
            <a:spAutoFit/>
          </a:bodyPr>
          <a:lstStyle/>
          <a:p>
            <a:pPr algn="r"/>
            <a:r>
              <a:rPr lang="en-GB" sz="2400" dirty="0"/>
              <a:t>Ordered Magnetic Fields in star-forming regions.</a:t>
            </a:r>
          </a:p>
          <a:p>
            <a:pPr algn="r"/>
            <a:endParaRPr lang="en-GB" sz="2400" b="1" dirty="0"/>
          </a:p>
          <a:p>
            <a:pPr algn="r"/>
            <a:r>
              <a:rPr lang="en-GB" sz="2400" dirty="0"/>
              <a:t>E</a:t>
            </a:r>
            <a:r>
              <a:rPr lang="en-SE" sz="2400" dirty="0"/>
              <a:t>ither slow down by balancing </a:t>
            </a:r>
            <a:r>
              <a:rPr lang="en-SE" sz="2400" b="1" dirty="0"/>
              <a:t>gravitational collapse with magnetic pressure </a:t>
            </a:r>
            <a:r>
              <a:rPr lang="en-SE" sz="2400" i="1" dirty="0"/>
              <a:t>(</a:t>
            </a:r>
            <a:r>
              <a:rPr lang="en-GB" sz="2400" i="1" dirty="0" err="1"/>
              <a:t>Tomisaka</a:t>
            </a:r>
            <a:r>
              <a:rPr lang="en-GB" sz="2400" i="1" dirty="0"/>
              <a:t> 1988</a:t>
            </a:r>
            <a:r>
              <a:rPr lang="en-SE" sz="2400" i="1" dirty="0"/>
              <a:t>)</a:t>
            </a:r>
            <a:endParaRPr lang="en-US" sz="2400" i="1" dirty="0"/>
          </a:p>
          <a:p>
            <a:pPr algn="r"/>
            <a:endParaRPr lang="en-GB" sz="2400" b="1" dirty="0"/>
          </a:p>
          <a:p>
            <a:pPr algn="r"/>
            <a:r>
              <a:rPr lang="en-SE" sz="2400" dirty="0"/>
              <a:t>Or help by </a:t>
            </a:r>
            <a:r>
              <a:rPr lang="en-SE" sz="2400" b="1" dirty="0"/>
              <a:t>removal of angular momentum </a:t>
            </a:r>
            <a:r>
              <a:rPr lang="en-US" sz="2400" b="1" dirty="0"/>
              <a:t>from</a:t>
            </a:r>
            <a:r>
              <a:rPr lang="en-US" sz="2400" dirty="0"/>
              <a:t> </a:t>
            </a:r>
            <a:r>
              <a:rPr lang="en-US" sz="2400" dirty="0" err="1"/>
              <a:t>protostellar</a:t>
            </a:r>
            <a:r>
              <a:rPr lang="en-US" sz="2400" dirty="0"/>
              <a:t> cores via transport along magnetic field lines</a:t>
            </a:r>
            <a:r>
              <a:rPr lang="en-GB" sz="2400" dirty="0"/>
              <a:t> </a:t>
            </a:r>
            <a:r>
              <a:rPr lang="en-GB" sz="2400" i="1" dirty="0"/>
              <a:t>(</a:t>
            </a:r>
            <a:r>
              <a:rPr lang="en-GB" sz="2400" i="1" dirty="0" err="1"/>
              <a:t>Mouschovias</a:t>
            </a:r>
            <a:r>
              <a:rPr lang="en-GB" sz="2400" i="1" dirty="0"/>
              <a:t> &amp; </a:t>
            </a:r>
            <a:r>
              <a:rPr lang="en-GB" sz="2400" i="1" dirty="0" err="1"/>
              <a:t>Paleologou</a:t>
            </a:r>
            <a:r>
              <a:rPr lang="en-GB" sz="2400" i="1" dirty="0"/>
              <a:t> 1979)</a:t>
            </a:r>
            <a:endParaRPr lang="en-GB" sz="2400" b="1" i="1" dirty="0"/>
          </a:p>
          <a:p>
            <a:pPr algn="r"/>
            <a:endParaRPr lang="en-GB" sz="2400" b="1" dirty="0"/>
          </a:p>
          <a:p>
            <a:pPr algn="r"/>
            <a:r>
              <a:rPr lang="en-GB" sz="2400" dirty="0"/>
              <a:t>To characterize star formation dynamics we need to resolve magnetic field structure at the scales of star formation.</a:t>
            </a:r>
            <a:endParaRPr lang="en-GB" sz="2400" b="1" dirty="0"/>
          </a:p>
          <a:p>
            <a:pPr algn="r"/>
            <a:endParaRPr lang="en-GB" sz="2000" dirty="0"/>
          </a:p>
          <a:p>
            <a:endParaRPr lang="en-SE" dirty="0"/>
          </a:p>
        </p:txBody>
      </p:sp>
      <p:pic>
        <p:nvPicPr>
          <p:cNvPr id="2050" name="Picture 2" descr="The Role of Magnetic Fields in Star Formation | Center for Astrophysics |  Harvard &amp; Smithsonian">
            <a:extLst>
              <a:ext uri="{FF2B5EF4-FFF2-40B4-BE49-F238E27FC236}">
                <a16:creationId xmlns:a16="http://schemas.microsoft.com/office/drawing/2014/main" id="{2F0FD8F2-F3BA-9A66-BDD5-07AD71CD78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466" y="1287135"/>
            <a:ext cx="4121362" cy="432581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6EA286-6101-22F9-D8EB-C51096D5F5A8}"/>
              </a:ext>
            </a:extLst>
          </p:cNvPr>
          <p:cNvSpPr txBox="1"/>
          <p:nvPr/>
        </p:nvSpPr>
        <p:spPr>
          <a:xfrm>
            <a:off x="374097" y="640804"/>
            <a:ext cx="4864101" cy="646331"/>
          </a:xfrm>
          <a:prstGeom prst="rect">
            <a:avLst/>
          </a:prstGeom>
          <a:noFill/>
        </p:spPr>
        <p:txBody>
          <a:bodyPr wrap="square" rtlCol="0">
            <a:spAutoFit/>
          </a:bodyPr>
          <a:lstStyle/>
          <a:p>
            <a:pPr algn="ctr"/>
            <a:r>
              <a:rPr lang="en-GB" dirty="0"/>
              <a:t>Illustration of the magnetic field and motions in a massive star forming cluster. </a:t>
            </a:r>
            <a:endParaRPr lang="en-SE" dirty="0"/>
          </a:p>
        </p:txBody>
      </p:sp>
      <p:sp>
        <p:nvSpPr>
          <p:cNvPr id="4" name="TextBox 3">
            <a:extLst>
              <a:ext uri="{FF2B5EF4-FFF2-40B4-BE49-F238E27FC236}">
                <a16:creationId xmlns:a16="http://schemas.microsoft.com/office/drawing/2014/main" id="{D73D5F2F-50F1-C097-F7D0-E176CA467B71}"/>
              </a:ext>
            </a:extLst>
          </p:cNvPr>
          <p:cNvSpPr txBox="1"/>
          <p:nvPr/>
        </p:nvSpPr>
        <p:spPr>
          <a:xfrm>
            <a:off x="3468757" y="6458778"/>
            <a:ext cx="1769441" cy="369332"/>
          </a:xfrm>
          <a:prstGeom prst="rect">
            <a:avLst/>
          </a:prstGeom>
          <a:noFill/>
        </p:spPr>
        <p:txBody>
          <a:bodyPr wrap="square" rtlCol="0">
            <a:spAutoFit/>
          </a:bodyPr>
          <a:lstStyle/>
          <a:p>
            <a:r>
              <a:rPr lang="en-GB" dirty="0"/>
              <a:t>Qiu et al. 2014</a:t>
            </a:r>
            <a:endParaRPr lang="en-SE" dirty="0"/>
          </a:p>
        </p:txBody>
      </p:sp>
      <p:cxnSp>
        <p:nvCxnSpPr>
          <p:cNvPr id="6" name="Straight Arrow Connector 5">
            <a:extLst>
              <a:ext uri="{FF2B5EF4-FFF2-40B4-BE49-F238E27FC236}">
                <a16:creationId xmlns:a16="http://schemas.microsoft.com/office/drawing/2014/main" id="{626C81C3-65B7-E8D6-C832-AEE4362E4288}"/>
              </a:ext>
            </a:extLst>
          </p:cNvPr>
          <p:cNvCxnSpPr>
            <a:cxnSpLocks/>
          </p:cNvCxnSpPr>
          <p:nvPr/>
        </p:nvCxnSpPr>
        <p:spPr>
          <a:xfrm>
            <a:off x="745466" y="5780842"/>
            <a:ext cx="4121362" cy="0"/>
          </a:xfrm>
          <a:prstGeom prst="straightConnector1">
            <a:avLst/>
          </a:prstGeom>
          <a:ln w="38100">
            <a:headEnd type="triangle"/>
            <a:tailEnd type="triangle"/>
          </a:ln>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2F7ACFCD-1102-630F-F205-7458B45E0C36}"/>
              </a:ext>
            </a:extLst>
          </p:cNvPr>
          <p:cNvSpPr txBox="1"/>
          <p:nvPr/>
        </p:nvSpPr>
        <p:spPr>
          <a:xfrm>
            <a:off x="2411292" y="5868710"/>
            <a:ext cx="789709" cy="369332"/>
          </a:xfrm>
          <a:prstGeom prst="rect">
            <a:avLst/>
          </a:prstGeom>
          <a:noFill/>
        </p:spPr>
        <p:txBody>
          <a:bodyPr wrap="square" rtlCol="0">
            <a:spAutoFit/>
          </a:bodyPr>
          <a:lstStyle/>
          <a:p>
            <a:r>
              <a:rPr lang="en-SE" dirty="0"/>
              <a:t>0.1 pc</a:t>
            </a:r>
          </a:p>
        </p:txBody>
      </p:sp>
      <p:sp>
        <p:nvSpPr>
          <p:cNvPr id="10" name="Slide Number Placeholder 9">
            <a:extLst>
              <a:ext uri="{FF2B5EF4-FFF2-40B4-BE49-F238E27FC236}">
                <a16:creationId xmlns:a16="http://schemas.microsoft.com/office/drawing/2014/main" id="{4658EB40-F052-C55F-C089-50723ACA3C18}"/>
              </a:ext>
            </a:extLst>
          </p:cNvPr>
          <p:cNvSpPr>
            <a:spLocks noGrp="1"/>
          </p:cNvSpPr>
          <p:nvPr>
            <p:ph type="sldNum" sz="quarter" idx="12"/>
          </p:nvPr>
        </p:nvSpPr>
        <p:spPr/>
        <p:txBody>
          <a:bodyPr/>
          <a:lstStyle/>
          <a:p>
            <a:fld id="{84CDF5CC-20BA-D742-B954-4462F62791FD}" type="slidenum">
              <a:rPr lang="en-SE" smtClean="0"/>
              <a:t>1</a:t>
            </a:fld>
            <a:endParaRPr lang="en-SE"/>
          </a:p>
        </p:txBody>
      </p:sp>
    </p:spTree>
    <p:extLst>
      <p:ext uri="{BB962C8B-B14F-4D97-AF65-F5344CB8AC3E}">
        <p14:creationId xmlns:p14="http://schemas.microsoft.com/office/powerpoint/2010/main" val="2304924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48313F-217E-61BC-810F-A14C8D01097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E8DD2D5-FA0F-2F91-D10A-DB005CA96129}"/>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US" sz="2800" b="1" dirty="0"/>
              <a:t>Summary and conclusions</a:t>
            </a:r>
            <a:endParaRPr lang="en-SE" sz="2800" b="1" dirty="0"/>
          </a:p>
        </p:txBody>
      </p:sp>
      <p:pic>
        <p:nvPicPr>
          <p:cNvPr id="6" name="Picture 5">
            <a:extLst>
              <a:ext uri="{FF2B5EF4-FFF2-40B4-BE49-F238E27FC236}">
                <a16:creationId xmlns:a16="http://schemas.microsoft.com/office/drawing/2014/main" id="{1561D1A5-2BFF-1D8D-79D6-1B742D6CFDEA}"/>
              </a:ext>
            </a:extLst>
          </p:cNvPr>
          <p:cNvPicPr>
            <a:picLocks noChangeAspect="1"/>
          </p:cNvPicPr>
          <p:nvPr/>
        </p:nvPicPr>
        <p:blipFill>
          <a:blip r:embed="rId3"/>
          <a:stretch>
            <a:fillRect/>
          </a:stretch>
        </p:blipFill>
        <p:spPr>
          <a:xfrm>
            <a:off x="11671300" y="6238042"/>
            <a:ext cx="520700" cy="599198"/>
          </a:xfrm>
          <a:prstGeom prst="rect">
            <a:avLst/>
          </a:prstGeom>
        </p:spPr>
      </p:pic>
      <p:sp>
        <p:nvSpPr>
          <p:cNvPr id="4" name="TextBox 3">
            <a:extLst>
              <a:ext uri="{FF2B5EF4-FFF2-40B4-BE49-F238E27FC236}">
                <a16:creationId xmlns:a16="http://schemas.microsoft.com/office/drawing/2014/main" id="{A19D59CB-4B79-72E3-1B06-482F276A5325}"/>
              </a:ext>
            </a:extLst>
          </p:cNvPr>
          <p:cNvSpPr txBox="1"/>
          <p:nvPr/>
        </p:nvSpPr>
        <p:spPr>
          <a:xfrm>
            <a:off x="370963" y="1434196"/>
            <a:ext cx="11450074" cy="4647426"/>
          </a:xfrm>
          <a:prstGeom prst="rect">
            <a:avLst/>
          </a:prstGeom>
          <a:noFill/>
        </p:spPr>
        <p:txBody>
          <a:bodyPr wrap="square" rtlCol="0">
            <a:spAutoFit/>
          </a:bodyPr>
          <a:lstStyle/>
          <a:p>
            <a:pPr marL="342900" indent="-342900">
              <a:buFont typeface="Arial" panose="020B0604020202020204" pitchFamily="34" charset="0"/>
              <a:buChar char="•"/>
            </a:pPr>
            <a:r>
              <a:rPr lang="en-SE" sz="2000" dirty="0"/>
              <a:t>We </a:t>
            </a:r>
            <a:r>
              <a:rPr lang="en-SE" sz="2000" b="1" dirty="0"/>
              <a:t>tested the predictions of RAT theory</a:t>
            </a:r>
            <a:r>
              <a:rPr lang="en-SE" sz="2000" dirty="0"/>
              <a:t> in DR21 using 214µm dust polarization study</a:t>
            </a:r>
          </a:p>
          <a:p>
            <a:pPr marL="342900" indent="-342900">
              <a:buFont typeface="Arial" panose="020B0604020202020204" pitchFamily="34" charset="0"/>
              <a:buChar char="•"/>
            </a:pPr>
            <a:endParaRPr lang="en-SE" sz="2000" dirty="0"/>
          </a:p>
          <a:p>
            <a:pPr marL="342900" indent="-342900">
              <a:buFont typeface="Arial" panose="020B0604020202020204" pitchFamily="34" charset="0"/>
              <a:buChar char="•"/>
            </a:pPr>
            <a:r>
              <a:rPr lang="en-GB" sz="2000" dirty="0"/>
              <a:t>Observed a </a:t>
            </a:r>
            <a:r>
              <a:rPr lang="en-GB" sz="2000" b="1" dirty="0"/>
              <a:t>flattening of the polarization fraction–intensity slope</a:t>
            </a:r>
            <a:r>
              <a:rPr lang="en-GB" sz="2000" dirty="0"/>
              <a:t> at the highest intensities.</a:t>
            </a:r>
          </a:p>
          <a:p>
            <a:endParaRPr lang="en-SE" sz="2000" dirty="0"/>
          </a:p>
          <a:p>
            <a:pPr marL="342900" indent="-342900">
              <a:buFont typeface="Arial" panose="020B0604020202020204" pitchFamily="34" charset="0"/>
              <a:buChar char="•"/>
            </a:pPr>
            <a:r>
              <a:rPr lang="en-GB" sz="2000" dirty="0"/>
              <a:t>To explain this flattening, we examined </a:t>
            </a:r>
            <a:r>
              <a:rPr lang="en-GB" sz="2000" b="1" dirty="0"/>
              <a:t>turbulence</a:t>
            </a:r>
            <a:r>
              <a:rPr lang="en-GB" sz="2000" dirty="0"/>
              <a:t> and </a:t>
            </a:r>
            <a:r>
              <a:rPr lang="en-GB" sz="2000" b="1" dirty="0"/>
              <a:t>grain alignment efficiency</a:t>
            </a:r>
            <a:r>
              <a:rPr lang="en-GB" sz="2000" dirty="0"/>
              <a:t> as functions of intensity.</a:t>
            </a:r>
          </a:p>
          <a:p>
            <a:pPr marL="342900" indent="-342900">
              <a:buFont typeface="Arial" panose="020B0604020202020204" pitchFamily="34" charset="0"/>
              <a:buChar char="•"/>
            </a:pPr>
            <a:endParaRPr lang="en-SE" sz="2000" dirty="0"/>
          </a:p>
          <a:p>
            <a:pPr marL="342900" indent="-342900">
              <a:buFont typeface="Arial" panose="020B0604020202020204" pitchFamily="34" charset="0"/>
              <a:buChar char="•"/>
            </a:pPr>
            <a:r>
              <a:rPr lang="en-GB" sz="2000" dirty="0"/>
              <a:t>Found </a:t>
            </a:r>
            <a:r>
              <a:rPr lang="en-GB" sz="2000" b="1" dirty="0"/>
              <a:t>no significant correlation</a:t>
            </a:r>
            <a:r>
              <a:rPr lang="en-GB" sz="2000" dirty="0"/>
              <a:t> between </a:t>
            </a:r>
            <a:r>
              <a:rPr lang="en-GB" sz="2000" b="1" dirty="0"/>
              <a:t>angle dispersion</a:t>
            </a:r>
            <a:r>
              <a:rPr lang="en-GB" sz="2000" dirty="0"/>
              <a:t> (a proxy for turbulence) and intensity.</a:t>
            </a:r>
          </a:p>
          <a:p>
            <a:pPr marL="342900" indent="-342900">
              <a:buFont typeface="Arial" panose="020B0604020202020204" pitchFamily="34" charset="0"/>
              <a:buChar char="•"/>
            </a:pPr>
            <a:endParaRPr lang="en-SE" sz="2000" dirty="0"/>
          </a:p>
          <a:p>
            <a:pPr marL="342900" indent="-342900">
              <a:buFont typeface="Arial" panose="020B0604020202020204" pitchFamily="34" charset="0"/>
              <a:buChar char="•"/>
            </a:pPr>
            <a:r>
              <a:rPr lang="en-GB" sz="2000" dirty="0"/>
              <a:t>Detected an </a:t>
            </a:r>
            <a:r>
              <a:rPr lang="en-GB" sz="2000" b="1" dirty="0"/>
              <a:t>increase in grain alignment efficiency</a:t>
            </a:r>
            <a:r>
              <a:rPr lang="en-GB" sz="2000" dirty="0"/>
              <a:t> at the highest intensities.</a:t>
            </a:r>
          </a:p>
          <a:p>
            <a:pPr marL="342900" indent="-342900">
              <a:buFont typeface="Arial" panose="020B0604020202020204" pitchFamily="34" charset="0"/>
              <a:buChar char="•"/>
            </a:pPr>
            <a:endParaRPr lang="en-SE" sz="2000" dirty="0"/>
          </a:p>
          <a:p>
            <a:pPr marL="342900" indent="-342900">
              <a:buFont typeface="Arial" panose="020B0604020202020204" pitchFamily="34" charset="0"/>
              <a:buChar char="•"/>
            </a:pPr>
            <a:r>
              <a:rPr lang="en-GB" sz="2000" dirty="0"/>
              <a:t>Found that the </a:t>
            </a:r>
            <a:r>
              <a:rPr lang="en-GB" sz="2000" b="1" dirty="0"/>
              <a:t>regions showing enhanced alignment efficiency</a:t>
            </a:r>
            <a:r>
              <a:rPr lang="en-GB" sz="2000" dirty="0"/>
              <a:t> are </a:t>
            </a:r>
            <a:r>
              <a:rPr lang="en-GB" sz="2000" b="1" dirty="0"/>
              <a:t>spatially correlated</a:t>
            </a:r>
            <a:r>
              <a:rPr lang="en-GB" sz="2000" dirty="0"/>
              <a:t> with </a:t>
            </a:r>
            <a:r>
              <a:rPr lang="en-GB" sz="2000" b="1" dirty="0"/>
              <a:t>high 70 µm suggesting re-activation of RAT from embedded protostars.</a:t>
            </a:r>
            <a:endParaRPr lang="en-SE" sz="2000" dirty="0"/>
          </a:p>
          <a:p>
            <a:endParaRPr lang="en-SE" dirty="0"/>
          </a:p>
          <a:p>
            <a:endParaRPr lang="en-SE" dirty="0"/>
          </a:p>
        </p:txBody>
      </p:sp>
      <p:sp>
        <p:nvSpPr>
          <p:cNvPr id="3" name="Slide Number Placeholder 2">
            <a:extLst>
              <a:ext uri="{FF2B5EF4-FFF2-40B4-BE49-F238E27FC236}">
                <a16:creationId xmlns:a16="http://schemas.microsoft.com/office/drawing/2014/main" id="{D9F71145-4591-A5AB-B8C7-D5313CF3D57B}"/>
              </a:ext>
            </a:extLst>
          </p:cNvPr>
          <p:cNvSpPr>
            <a:spLocks noGrp="1"/>
          </p:cNvSpPr>
          <p:nvPr>
            <p:ph type="sldNum" sz="quarter" idx="12"/>
          </p:nvPr>
        </p:nvSpPr>
        <p:spPr/>
        <p:txBody>
          <a:bodyPr/>
          <a:lstStyle/>
          <a:p>
            <a:fld id="{84CDF5CC-20BA-D742-B954-4462F62791FD}" type="slidenum">
              <a:rPr lang="en-SE" smtClean="0"/>
              <a:t>19</a:t>
            </a:fld>
            <a:endParaRPr lang="en-SE"/>
          </a:p>
        </p:txBody>
      </p:sp>
    </p:spTree>
    <p:extLst>
      <p:ext uri="{BB962C8B-B14F-4D97-AF65-F5344CB8AC3E}">
        <p14:creationId xmlns:p14="http://schemas.microsoft.com/office/powerpoint/2010/main" val="41322102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BEBA8EAE-BF5A-486C-A8C5-ECC9F3942E4B}">
                <a14:imgProps xmlns:a14="http://schemas.microsoft.com/office/drawing/2010/main">
                  <a14:imgLayer r:embed="rId4">
                    <a14:imgEffect>
                      <a14:artisticLightScreen gridSize="10"/>
                    </a14:imgEffect>
                  </a14:imgLayer>
                </a14:imgProps>
              </a:ext>
            </a:extLst>
          </a:blip>
          <a:srcRect/>
          <a:stretch>
            <a:fillRect t="-13000" b="-13000"/>
          </a:stretch>
        </a:blipFill>
        <a:effectLst/>
      </p:bgPr>
    </p:bg>
    <p:spTree>
      <p:nvGrpSpPr>
        <p:cNvPr id="1" name="">
          <a:extLst>
            <a:ext uri="{FF2B5EF4-FFF2-40B4-BE49-F238E27FC236}">
              <a16:creationId xmlns:a16="http://schemas.microsoft.com/office/drawing/2014/main" id="{F657AC2E-63A4-DE34-972E-DB7FE54558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434C63-C8AF-18E5-71B5-39E6E5D1F3BD}"/>
              </a:ext>
            </a:extLst>
          </p:cNvPr>
          <p:cNvSpPr>
            <a:spLocks noGrp="1"/>
          </p:cNvSpPr>
          <p:nvPr>
            <p:ph type="ctrTitle"/>
          </p:nvPr>
        </p:nvSpPr>
        <p:spPr>
          <a:xfrm>
            <a:off x="1524000" y="2325756"/>
            <a:ext cx="9144000" cy="1790493"/>
          </a:xfrm>
        </p:spPr>
        <p:txBody>
          <a:bodyPr>
            <a:noAutofit/>
          </a:bodyPr>
          <a:lstStyle/>
          <a:p>
            <a:r>
              <a:rPr lang="en-SE" sz="13800" dirty="0">
                <a:solidFill>
                  <a:schemeClr val="bg1"/>
                </a:solidFill>
              </a:rPr>
              <a:t>Extra Slides</a:t>
            </a:r>
          </a:p>
        </p:txBody>
      </p:sp>
    </p:spTree>
    <p:extLst>
      <p:ext uri="{BB962C8B-B14F-4D97-AF65-F5344CB8AC3E}">
        <p14:creationId xmlns:p14="http://schemas.microsoft.com/office/powerpoint/2010/main" val="901690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4E19ED-B59B-01F4-AFED-FD83261DB1E1}"/>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EAA42C93-7D63-ABFD-02D7-2F9408DA1E1F}"/>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US" sz="2800" b="1" dirty="0">
                <a:latin typeface="Arial" panose="020B0604020202020204" pitchFamily="34" charset="0"/>
                <a:cs typeface="Arial" panose="020B0604020202020204" pitchFamily="34" charset="0"/>
              </a:rPr>
              <a:t>How are Dust Grains aligned?</a:t>
            </a:r>
            <a:endParaRPr lang="en-SE" sz="2800" b="1" dirty="0">
              <a:latin typeface="Arial" panose="020B0604020202020204" pitchFamily="34" charset="0"/>
              <a:cs typeface="Arial" panose="020B0604020202020204" pitchFamily="34" charset="0"/>
            </a:endParaRPr>
          </a:p>
        </p:txBody>
      </p:sp>
      <p:pic>
        <p:nvPicPr>
          <p:cNvPr id="12" name="Picture 11" descr="A diagram of circles and arrows&#10;&#10;Description automatically generated">
            <a:extLst>
              <a:ext uri="{FF2B5EF4-FFF2-40B4-BE49-F238E27FC236}">
                <a16:creationId xmlns:a16="http://schemas.microsoft.com/office/drawing/2014/main" id="{F4DAC841-3770-3507-26D4-5286F64A604E}"/>
              </a:ext>
            </a:extLst>
          </p:cNvPr>
          <p:cNvPicPr>
            <a:picLocks noChangeAspect="1"/>
          </p:cNvPicPr>
          <p:nvPr/>
        </p:nvPicPr>
        <p:blipFill>
          <a:blip r:embed="rId3"/>
          <a:srcRect l="25732" r="9447"/>
          <a:stretch>
            <a:fillRect/>
          </a:stretch>
        </p:blipFill>
        <p:spPr>
          <a:xfrm>
            <a:off x="4028698" y="4373289"/>
            <a:ext cx="1792082" cy="1785773"/>
          </a:xfrm>
          <a:prstGeom prst="rect">
            <a:avLst/>
          </a:prstGeom>
          <a:ln w="28575">
            <a:solidFill>
              <a:schemeClr val="tx1"/>
            </a:solidFill>
          </a:ln>
        </p:spPr>
      </p:pic>
      <p:sp>
        <p:nvSpPr>
          <p:cNvPr id="13" name="TextBox 12">
            <a:extLst>
              <a:ext uri="{FF2B5EF4-FFF2-40B4-BE49-F238E27FC236}">
                <a16:creationId xmlns:a16="http://schemas.microsoft.com/office/drawing/2014/main" id="{AEF5CA5F-5639-2422-BDC1-4AA5163424CE}"/>
              </a:ext>
            </a:extLst>
          </p:cNvPr>
          <p:cNvSpPr txBox="1"/>
          <p:nvPr/>
        </p:nvSpPr>
        <p:spPr>
          <a:xfrm>
            <a:off x="193803" y="718211"/>
            <a:ext cx="5165597" cy="3139321"/>
          </a:xfrm>
          <a:prstGeom prst="rect">
            <a:avLst/>
          </a:prstGeom>
          <a:noFill/>
        </p:spPr>
        <p:txBody>
          <a:bodyPr wrap="square" rtlCol="0">
            <a:spAutoFit/>
          </a:bodyPr>
          <a:lstStyle/>
          <a:p>
            <a:r>
              <a:rPr lang="en-US" sz="2000" dirty="0"/>
              <a:t>Happens in two stages:</a:t>
            </a:r>
          </a:p>
          <a:p>
            <a:endParaRPr lang="en-US" sz="2000" dirty="0"/>
          </a:p>
          <a:p>
            <a:r>
              <a:rPr lang="en-GB" sz="2000" dirty="0"/>
              <a:t>Stage 1 </a:t>
            </a:r>
            <a:r>
              <a:rPr lang="en-GB" sz="2000" b="1" dirty="0"/>
              <a:t>Internal alignment </a:t>
            </a:r>
            <a:r>
              <a:rPr lang="en-GB" sz="2000" dirty="0"/>
              <a:t>: Grain's axis of maximum inertia aligns with its angular momentum</a:t>
            </a:r>
          </a:p>
          <a:p>
            <a:endParaRPr lang="en-GB" sz="2000" dirty="0"/>
          </a:p>
          <a:p>
            <a:r>
              <a:rPr lang="en-GB" sz="2000" dirty="0"/>
              <a:t>Stage 2 </a:t>
            </a:r>
            <a:r>
              <a:rPr lang="en-GB" sz="2000" b="1" dirty="0"/>
              <a:t>External alignment </a:t>
            </a:r>
            <a:r>
              <a:rPr lang="en-GB" sz="2000" dirty="0"/>
              <a:t>: Grain's angular momentum aligns with a preferred axis in space.</a:t>
            </a:r>
          </a:p>
          <a:p>
            <a:endParaRPr lang="en-GB" dirty="0"/>
          </a:p>
        </p:txBody>
      </p:sp>
      <p:sp>
        <p:nvSpPr>
          <p:cNvPr id="14" name="TextBox 13">
            <a:extLst>
              <a:ext uri="{FF2B5EF4-FFF2-40B4-BE49-F238E27FC236}">
                <a16:creationId xmlns:a16="http://schemas.microsoft.com/office/drawing/2014/main" id="{A56945C5-4058-D934-8CD5-164316B2ED13}"/>
              </a:ext>
            </a:extLst>
          </p:cNvPr>
          <p:cNvSpPr txBox="1"/>
          <p:nvPr/>
        </p:nvSpPr>
        <p:spPr>
          <a:xfrm>
            <a:off x="6096000" y="3656153"/>
            <a:ext cx="5245099" cy="4001095"/>
          </a:xfrm>
          <a:prstGeom prst="rect">
            <a:avLst/>
          </a:prstGeom>
          <a:noFill/>
        </p:spPr>
        <p:txBody>
          <a:bodyPr wrap="square" rtlCol="0">
            <a:spAutoFit/>
          </a:bodyPr>
          <a:lstStyle/>
          <a:p>
            <a:r>
              <a:rPr lang="en-GB" sz="2000" dirty="0"/>
              <a:t>Leading theory: External alignment likely through </a:t>
            </a:r>
            <a:r>
              <a:rPr lang="en-GB" sz="2000" b="1" dirty="0"/>
              <a:t>Radiative Alignment Torque (RAT)</a:t>
            </a:r>
            <a:r>
              <a:rPr lang="en-GB" sz="2000" dirty="0"/>
              <a:t>.</a:t>
            </a:r>
            <a:endParaRPr lang="en-SE" sz="2000" dirty="0"/>
          </a:p>
          <a:p>
            <a:endParaRPr lang="en-SE" sz="2000" dirty="0"/>
          </a:p>
          <a:p>
            <a:r>
              <a:rPr lang="en-SE" sz="2000" dirty="0"/>
              <a:t>R</a:t>
            </a:r>
            <a:r>
              <a:rPr lang="en-GB" sz="2000" dirty="0"/>
              <a:t>AT theory says that the grains are spun up by </a:t>
            </a:r>
            <a:r>
              <a:rPr lang="en-GB" sz="2000" b="1" dirty="0"/>
              <a:t>anisotropic radiation</a:t>
            </a:r>
            <a:r>
              <a:rPr lang="en-GB" sz="2000" dirty="0"/>
              <a:t> like a pinwheel being blown on.</a:t>
            </a:r>
          </a:p>
          <a:p>
            <a:endParaRPr lang="en-GB" sz="2000" dirty="0"/>
          </a:p>
          <a:p>
            <a:r>
              <a:rPr lang="en-GB" sz="2000" dirty="0"/>
              <a:t>The spinning grains align their angular momentum with magnetic fields.</a:t>
            </a:r>
          </a:p>
          <a:p>
            <a:endParaRPr lang="en-GB" sz="2000" dirty="0"/>
          </a:p>
          <a:p>
            <a:endParaRPr lang="en-GB" dirty="0"/>
          </a:p>
          <a:p>
            <a:endParaRPr lang="en-GB" dirty="0"/>
          </a:p>
          <a:p>
            <a:endParaRPr lang="en-SE" dirty="0"/>
          </a:p>
        </p:txBody>
      </p:sp>
      <p:pic>
        <p:nvPicPr>
          <p:cNvPr id="2" name="Picture 1" descr="A group of circles with arrows&#10;&#10;Description automatically generated">
            <a:extLst>
              <a:ext uri="{FF2B5EF4-FFF2-40B4-BE49-F238E27FC236}">
                <a16:creationId xmlns:a16="http://schemas.microsoft.com/office/drawing/2014/main" id="{0B8336BE-03A7-2B54-EACD-24A995E90083}"/>
              </a:ext>
            </a:extLst>
          </p:cNvPr>
          <p:cNvPicPr>
            <a:picLocks noChangeAspect="1"/>
          </p:cNvPicPr>
          <p:nvPr/>
        </p:nvPicPr>
        <p:blipFill>
          <a:blip r:embed="rId4"/>
          <a:srcRect r="28416"/>
          <a:stretch>
            <a:fillRect/>
          </a:stretch>
        </p:blipFill>
        <p:spPr>
          <a:xfrm>
            <a:off x="193803" y="4373289"/>
            <a:ext cx="2061739" cy="1785773"/>
          </a:xfrm>
          <a:prstGeom prst="rect">
            <a:avLst/>
          </a:prstGeom>
          <a:ln w="28575">
            <a:solidFill>
              <a:schemeClr val="tx1"/>
            </a:solidFill>
          </a:ln>
        </p:spPr>
      </p:pic>
      <p:cxnSp>
        <p:nvCxnSpPr>
          <p:cNvPr id="5" name="Straight Arrow Connector 4">
            <a:extLst>
              <a:ext uri="{FF2B5EF4-FFF2-40B4-BE49-F238E27FC236}">
                <a16:creationId xmlns:a16="http://schemas.microsoft.com/office/drawing/2014/main" id="{6DA0F3F6-E355-CF53-6383-3F0CA716D40E}"/>
              </a:ext>
            </a:extLst>
          </p:cNvPr>
          <p:cNvCxnSpPr/>
          <p:nvPr/>
        </p:nvCxnSpPr>
        <p:spPr>
          <a:xfrm>
            <a:off x="2413000" y="5263642"/>
            <a:ext cx="1511300" cy="0"/>
          </a:xfrm>
          <a:prstGeom prst="straightConnector1">
            <a:avLst/>
          </a:prstGeom>
          <a:ln w="66675">
            <a:solidFill>
              <a:srgbClr val="92D050"/>
            </a:solidFill>
            <a:tailEnd type="triangle"/>
          </a:ln>
        </p:spPr>
        <p:style>
          <a:lnRef idx="2">
            <a:schemeClr val="accent1"/>
          </a:lnRef>
          <a:fillRef idx="0">
            <a:schemeClr val="accent1"/>
          </a:fillRef>
          <a:effectRef idx="1">
            <a:schemeClr val="accent1"/>
          </a:effectRef>
          <a:fontRef idx="minor">
            <a:schemeClr val="tx1"/>
          </a:fontRef>
        </p:style>
      </p:cxnSp>
      <p:pic>
        <p:nvPicPr>
          <p:cNvPr id="6" name="Picture 5">
            <a:extLst>
              <a:ext uri="{FF2B5EF4-FFF2-40B4-BE49-F238E27FC236}">
                <a16:creationId xmlns:a16="http://schemas.microsoft.com/office/drawing/2014/main" id="{63BEADF5-7AF0-5E66-1917-D479AEA85F56}"/>
              </a:ext>
            </a:extLst>
          </p:cNvPr>
          <p:cNvPicPr>
            <a:picLocks noChangeAspect="1"/>
          </p:cNvPicPr>
          <p:nvPr/>
        </p:nvPicPr>
        <p:blipFill>
          <a:blip r:embed="rId5"/>
          <a:stretch>
            <a:fillRect/>
          </a:stretch>
        </p:blipFill>
        <p:spPr>
          <a:xfrm>
            <a:off x="11671300" y="6238042"/>
            <a:ext cx="520700" cy="599198"/>
          </a:xfrm>
          <a:prstGeom prst="rect">
            <a:avLst/>
          </a:prstGeom>
        </p:spPr>
      </p:pic>
      <p:sp>
        <p:nvSpPr>
          <p:cNvPr id="3" name="Slide Number Placeholder 2">
            <a:extLst>
              <a:ext uri="{FF2B5EF4-FFF2-40B4-BE49-F238E27FC236}">
                <a16:creationId xmlns:a16="http://schemas.microsoft.com/office/drawing/2014/main" id="{8F875E12-C4AE-8D33-78C2-AA3F0B20D3F2}"/>
              </a:ext>
            </a:extLst>
          </p:cNvPr>
          <p:cNvSpPr>
            <a:spLocks noGrp="1"/>
          </p:cNvSpPr>
          <p:nvPr>
            <p:ph type="sldNum" sz="quarter" idx="12"/>
          </p:nvPr>
        </p:nvSpPr>
        <p:spPr/>
        <p:txBody>
          <a:bodyPr/>
          <a:lstStyle/>
          <a:p>
            <a:fld id="{84CDF5CC-20BA-D742-B954-4462F62791FD}" type="slidenum">
              <a:rPr lang="en-SE" smtClean="0"/>
              <a:t>21</a:t>
            </a:fld>
            <a:endParaRPr lang="en-SE"/>
          </a:p>
        </p:txBody>
      </p:sp>
      <p:pic>
        <p:nvPicPr>
          <p:cNvPr id="4" name="Picture 3" descr="A drawing of a cross with a red arrow&#10;&#10;Description automatically generated">
            <a:extLst>
              <a:ext uri="{FF2B5EF4-FFF2-40B4-BE49-F238E27FC236}">
                <a16:creationId xmlns:a16="http://schemas.microsoft.com/office/drawing/2014/main" id="{D56D76D7-F8AF-BFDA-E80C-89C15410DCDC}"/>
              </a:ext>
            </a:extLst>
          </p:cNvPr>
          <p:cNvPicPr>
            <a:picLocks noChangeAspect="1"/>
          </p:cNvPicPr>
          <p:nvPr/>
        </p:nvPicPr>
        <p:blipFill>
          <a:blip r:embed="rId6"/>
          <a:stretch>
            <a:fillRect/>
          </a:stretch>
        </p:blipFill>
        <p:spPr>
          <a:xfrm>
            <a:off x="6096000" y="1099873"/>
            <a:ext cx="1861030" cy="1938234"/>
          </a:xfrm>
          <a:prstGeom prst="rect">
            <a:avLst/>
          </a:prstGeom>
          <a:ln w="38100">
            <a:solidFill>
              <a:schemeClr val="tx1"/>
            </a:solidFill>
          </a:ln>
        </p:spPr>
      </p:pic>
      <p:pic>
        <p:nvPicPr>
          <p:cNvPr id="7" name="Picture 6" descr="A drawing of a circle with arrows&#10;&#10;Description automatically generated">
            <a:extLst>
              <a:ext uri="{FF2B5EF4-FFF2-40B4-BE49-F238E27FC236}">
                <a16:creationId xmlns:a16="http://schemas.microsoft.com/office/drawing/2014/main" id="{0DFD2570-97F4-ABFA-598E-71B43F7C4CE5}"/>
              </a:ext>
            </a:extLst>
          </p:cNvPr>
          <p:cNvPicPr>
            <a:picLocks noChangeAspect="1"/>
          </p:cNvPicPr>
          <p:nvPr/>
        </p:nvPicPr>
        <p:blipFill>
          <a:blip r:embed="rId7"/>
          <a:stretch>
            <a:fillRect/>
          </a:stretch>
        </p:blipFill>
        <p:spPr>
          <a:xfrm>
            <a:off x="9810270" y="1125597"/>
            <a:ext cx="1861030" cy="1928060"/>
          </a:xfrm>
          <a:prstGeom prst="rect">
            <a:avLst/>
          </a:prstGeom>
          <a:ln w="38100">
            <a:solidFill>
              <a:schemeClr val="tx1"/>
            </a:solidFill>
          </a:ln>
        </p:spPr>
      </p:pic>
      <p:sp>
        <p:nvSpPr>
          <p:cNvPr id="15" name="TextBox 14">
            <a:extLst>
              <a:ext uri="{FF2B5EF4-FFF2-40B4-BE49-F238E27FC236}">
                <a16:creationId xmlns:a16="http://schemas.microsoft.com/office/drawing/2014/main" id="{931E684F-2DF5-6286-2D1B-76553766C12D}"/>
              </a:ext>
            </a:extLst>
          </p:cNvPr>
          <p:cNvSpPr txBox="1"/>
          <p:nvPr/>
        </p:nvSpPr>
        <p:spPr>
          <a:xfrm>
            <a:off x="7804148" y="586002"/>
            <a:ext cx="2178052" cy="369332"/>
          </a:xfrm>
          <a:prstGeom prst="rect">
            <a:avLst/>
          </a:prstGeom>
          <a:noFill/>
        </p:spPr>
        <p:txBody>
          <a:bodyPr wrap="square" rtlCol="0">
            <a:spAutoFit/>
          </a:bodyPr>
          <a:lstStyle/>
          <a:p>
            <a:r>
              <a:rPr lang="en-SE" b="1" dirty="0"/>
              <a:t>Internal Alignment</a:t>
            </a:r>
          </a:p>
        </p:txBody>
      </p:sp>
      <p:sp>
        <p:nvSpPr>
          <p:cNvPr id="16" name="TextBox 15">
            <a:extLst>
              <a:ext uri="{FF2B5EF4-FFF2-40B4-BE49-F238E27FC236}">
                <a16:creationId xmlns:a16="http://schemas.microsoft.com/office/drawing/2014/main" id="{2D775F0A-487A-A27C-CD09-95AC06370FBB}"/>
              </a:ext>
            </a:extLst>
          </p:cNvPr>
          <p:cNvSpPr txBox="1"/>
          <p:nvPr/>
        </p:nvSpPr>
        <p:spPr>
          <a:xfrm>
            <a:off x="2058405" y="3824610"/>
            <a:ext cx="2220490" cy="369332"/>
          </a:xfrm>
          <a:prstGeom prst="rect">
            <a:avLst/>
          </a:prstGeom>
          <a:noFill/>
        </p:spPr>
        <p:txBody>
          <a:bodyPr wrap="square" rtlCol="0">
            <a:spAutoFit/>
          </a:bodyPr>
          <a:lstStyle/>
          <a:p>
            <a:r>
              <a:rPr lang="en-SE" b="1" dirty="0"/>
              <a:t>External Alignment</a:t>
            </a:r>
          </a:p>
        </p:txBody>
      </p:sp>
      <p:cxnSp>
        <p:nvCxnSpPr>
          <p:cNvPr id="17" name="Straight Arrow Connector 16">
            <a:extLst>
              <a:ext uri="{FF2B5EF4-FFF2-40B4-BE49-F238E27FC236}">
                <a16:creationId xmlns:a16="http://schemas.microsoft.com/office/drawing/2014/main" id="{11682F19-D9B6-601F-987A-8470D5FCE9B4}"/>
              </a:ext>
            </a:extLst>
          </p:cNvPr>
          <p:cNvCxnSpPr/>
          <p:nvPr/>
        </p:nvCxnSpPr>
        <p:spPr>
          <a:xfrm>
            <a:off x="8137524" y="2068990"/>
            <a:ext cx="1511300" cy="0"/>
          </a:xfrm>
          <a:prstGeom prst="straightConnector1">
            <a:avLst/>
          </a:prstGeom>
          <a:ln w="66675">
            <a:solidFill>
              <a:srgbClr val="92D05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14396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undefined">
            <a:extLst>
              <a:ext uri="{FF2B5EF4-FFF2-40B4-BE49-F238E27FC236}">
                <a16:creationId xmlns:a16="http://schemas.microsoft.com/office/drawing/2014/main" id="{0D2C7948-CC3A-27A2-76F9-B690F2E3DE94}"/>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3912" b="8895"/>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C0DFC06-A9AD-F9C6-25E8-D27FC3E99599}"/>
              </a:ext>
            </a:extLst>
          </p:cNvPr>
          <p:cNvSpPr/>
          <p:nvPr/>
        </p:nvSpPr>
        <p:spPr>
          <a:xfrm>
            <a:off x="146643" y="266018"/>
            <a:ext cx="11900916" cy="6656277"/>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rtlCol="0" anchor="ctr"/>
          <a:lstStyle/>
          <a:p>
            <a:pPr algn="ctr"/>
            <a:endParaRPr lang="en-SE"/>
          </a:p>
        </p:txBody>
      </p:sp>
      <p:sp>
        <p:nvSpPr>
          <p:cNvPr id="7" name="TextBox 6">
            <a:extLst>
              <a:ext uri="{FF2B5EF4-FFF2-40B4-BE49-F238E27FC236}">
                <a16:creationId xmlns:a16="http://schemas.microsoft.com/office/drawing/2014/main" id="{AFF4D521-5E75-5255-00F8-6C24CBB5BA33}"/>
              </a:ext>
            </a:extLst>
          </p:cNvPr>
          <p:cNvSpPr txBox="1"/>
          <p:nvPr/>
        </p:nvSpPr>
        <p:spPr>
          <a:xfrm>
            <a:off x="4305158" y="808341"/>
            <a:ext cx="7188671" cy="5909310"/>
          </a:xfrm>
          <a:prstGeom prst="rect">
            <a:avLst/>
          </a:prstGeom>
          <a:noFill/>
        </p:spPr>
        <p:txBody>
          <a:bodyPr wrap="square" rtlCol="0">
            <a:spAutoFit/>
          </a:bodyPr>
          <a:lstStyle/>
          <a:p>
            <a:r>
              <a:rPr lang="en-US" dirty="0"/>
              <a:t>Happens in two stages:</a:t>
            </a:r>
          </a:p>
          <a:p>
            <a:endParaRPr lang="en-US" dirty="0"/>
          </a:p>
          <a:p>
            <a:r>
              <a:rPr lang="en-GB" dirty="0"/>
              <a:t>Stage 1 </a:t>
            </a:r>
            <a:r>
              <a:rPr lang="en-GB" b="1" dirty="0"/>
              <a:t>internal alignment </a:t>
            </a:r>
            <a:r>
              <a:rPr lang="en-GB" dirty="0"/>
              <a:t>: Grain's axis of maximum inertia aligns with its angular momentum</a:t>
            </a:r>
          </a:p>
          <a:p>
            <a:endParaRPr lang="en-GB" dirty="0"/>
          </a:p>
          <a:p>
            <a:r>
              <a:rPr lang="en-GB" dirty="0"/>
              <a:t>Leading theory: Internal alignment likely through </a:t>
            </a:r>
            <a:r>
              <a:rPr lang="en-GB" b="1" dirty="0"/>
              <a:t>Barnett relaxation effect.</a:t>
            </a:r>
          </a:p>
          <a:p>
            <a:endParaRPr lang="en-GB" dirty="0"/>
          </a:p>
          <a:p>
            <a:endParaRPr lang="en-GB" dirty="0"/>
          </a:p>
          <a:p>
            <a:pPr marL="285750" indent="-285750">
              <a:buFont typeface="Arial" panose="020B0604020202020204" pitchFamily="34" charset="0"/>
              <a:buChar char="•"/>
            </a:pPr>
            <a:r>
              <a:rPr lang="en-GB" dirty="0"/>
              <a:t>Barnet effect is the the </a:t>
            </a:r>
            <a:r>
              <a:rPr lang="en-GB" b="1" dirty="0"/>
              <a:t>magnetization of an uncharged body</a:t>
            </a:r>
            <a:r>
              <a:rPr lang="en-GB" dirty="0"/>
              <a:t> when spun on its axis.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Rotating grains obtain a magnetic moment.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Relaxation occurs due to dissipation of grain rotational energy into heat.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dissipation in turn happens because of magnetization within a paramagnetic grain rotating around a non-principal axis.</a:t>
            </a:r>
          </a:p>
          <a:p>
            <a:endParaRPr lang="en-GB" dirty="0"/>
          </a:p>
          <a:p>
            <a:endParaRPr lang="en-GB" dirty="0"/>
          </a:p>
        </p:txBody>
      </p:sp>
      <p:pic>
        <p:nvPicPr>
          <p:cNvPr id="11266" name="Picture 2" descr="PDF] Eddy magnetization from the chiral Barnett effect | Semantic Scholar">
            <a:extLst>
              <a:ext uri="{FF2B5EF4-FFF2-40B4-BE49-F238E27FC236}">
                <a16:creationId xmlns:a16="http://schemas.microsoft.com/office/drawing/2014/main" id="{327DAF7A-E7D2-2E92-5BEE-06F72AC257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293" y="3566923"/>
            <a:ext cx="3437992" cy="262644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drawing of a cross with a red arrow&#10;&#10;Description automatically generated">
            <a:extLst>
              <a:ext uri="{FF2B5EF4-FFF2-40B4-BE49-F238E27FC236}">
                <a16:creationId xmlns:a16="http://schemas.microsoft.com/office/drawing/2014/main" id="{A30D56BD-CC50-2F0E-4A49-0602C07D7A71}"/>
              </a:ext>
            </a:extLst>
          </p:cNvPr>
          <p:cNvPicPr>
            <a:picLocks noChangeAspect="1"/>
          </p:cNvPicPr>
          <p:nvPr/>
        </p:nvPicPr>
        <p:blipFill>
          <a:blip r:embed="rId5"/>
          <a:stretch>
            <a:fillRect/>
          </a:stretch>
        </p:blipFill>
        <p:spPr>
          <a:xfrm>
            <a:off x="249339" y="1268998"/>
            <a:ext cx="1315342" cy="1369908"/>
          </a:xfrm>
          <a:prstGeom prst="rect">
            <a:avLst/>
          </a:prstGeom>
        </p:spPr>
      </p:pic>
      <p:sp>
        <p:nvSpPr>
          <p:cNvPr id="11" name="TextBox 10">
            <a:extLst>
              <a:ext uri="{FF2B5EF4-FFF2-40B4-BE49-F238E27FC236}">
                <a16:creationId xmlns:a16="http://schemas.microsoft.com/office/drawing/2014/main" id="{3768B78B-9B68-344A-5111-FC3474E00ACB}"/>
              </a:ext>
            </a:extLst>
          </p:cNvPr>
          <p:cNvSpPr txBox="1"/>
          <p:nvPr/>
        </p:nvSpPr>
        <p:spPr>
          <a:xfrm>
            <a:off x="329293" y="248701"/>
            <a:ext cx="3053245" cy="523220"/>
          </a:xfrm>
          <a:prstGeom prst="rect">
            <a:avLst/>
          </a:prstGeom>
          <a:noFill/>
        </p:spPr>
        <p:txBody>
          <a:bodyPr wrap="square" rtlCol="0">
            <a:spAutoFit/>
          </a:bodyPr>
          <a:lstStyle/>
          <a:p>
            <a:r>
              <a:rPr lang="en-SE" sz="2800" b="1" dirty="0">
                <a:latin typeface="Arial" panose="020B0604020202020204" pitchFamily="34" charset="0"/>
                <a:cs typeface="Arial" panose="020B0604020202020204" pitchFamily="34" charset="0"/>
              </a:rPr>
              <a:t>Grain alignment </a:t>
            </a:r>
          </a:p>
        </p:txBody>
      </p:sp>
      <p:sp>
        <p:nvSpPr>
          <p:cNvPr id="3" name="TextBox 2">
            <a:extLst>
              <a:ext uri="{FF2B5EF4-FFF2-40B4-BE49-F238E27FC236}">
                <a16:creationId xmlns:a16="http://schemas.microsoft.com/office/drawing/2014/main" id="{7A27C670-47DA-2815-016B-D2A9E3D47B34}"/>
              </a:ext>
            </a:extLst>
          </p:cNvPr>
          <p:cNvSpPr txBox="1"/>
          <p:nvPr/>
        </p:nvSpPr>
        <p:spPr>
          <a:xfrm>
            <a:off x="329293" y="6284205"/>
            <a:ext cx="2202873" cy="307777"/>
          </a:xfrm>
          <a:prstGeom prst="rect">
            <a:avLst/>
          </a:prstGeom>
          <a:noFill/>
        </p:spPr>
        <p:txBody>
          <a:bodyPr wrap="square" rtlCol="0">
            <a:spAutoFit/>
          </a:bodyPr>
          <a:lstStyle/>
          <a:p>
            <a:r>
              <a:rPr lang="en-GB" sz="1400" b="0" i="1" dirty="0">
                <a:effectLst/>
                <a:latin typeface="Arial" panose="020B0604020202020204" pitchFamily="34" charset="0"/>
                <a:cs typeface="Arial" panose="020B0604020202020204" pitchFamily="34" charset="0"/>
              </a:rPr>
              <a:t>K. Fukushima et. al. 2018</a:t>
            </a:r>
            <a:endParaRPr lang="en-SE" sz="1400" i="1"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FA92770-13BB-DD9F-427E-AAA064F8098E}"/>
              </a:ext>
            </a:extLst>
          </p:cNvPr>
          <p:cNvPicPr>
            <a:picLocks noChangeAspect="1"/>
          </p:cNvPicPr>
          <p:nvPr/>
        </p:nvPicPr>
        <p:blipFill>
          <a:blip r:embed="rId6"/>
          <a:stretch>
            <a:fillRect/>
          </a:stretch>
        </p:blipFill>
        <p:spPr>
          <a:xfrm>
            <a:off x="11493830" y="150697"/>
            <a:ext cx="551527" cy="634672"/>
          </a:xfrm>
          <a:prstGeom prst="rect">
            <a:avLst/>
          </a:prstGeom>
        </p:spPr>
      </p:pic>
      <p:pic>
        <p:nvPicPr>
          <p:cNvPr id="6" name="Picture 5" descr="A drawing of a circle with arrows&#10;&#10;Description automatically generated">
            <a:extLst>
              <a:ext uri="{FF2B5EF4-FFF2-40B4-BE49-F238E27FC236}">
                <a16:creationId xmlns:a16="http://schemas.microsoft.com/office/drawing/2014/main" id="{E1E8F1AD-E99E-F789-A693-D35CDADCAEE4}"/>
              </a:ext>
            </a:extLst>
          </p:cNvPr>
          <p:cNvPicPr>
            <a:picLocks noChangeAspect="1"/>
          </p:cNvPicPr>
          <p:nvPr/>
        </p:nvPicPr>
        <p:blipFill>
          <a:blip r:embed="rId7"/>
          <a:stretch>
            <a:fillRect/>
          </a:stretch>
        </p:blipFill>
        <p:spPr>
          <a:xfrm>
            <a:off x="2278693" y="1279182"/>
            <a:ext cx="1312453" cy="1359724"/>
          </a:xfrm>
          <a:prstGeom prst="rect">
            <a:avLst/>
          </a:prstGeom>
        </p:spPr>
      </p:pic>
      <p:cxnSp>
        <p:nvCxnSpPr>
          <p:cNvPr id="12" name="Straight Arrow Connector 11">
            <a:extLst>
              <a:ext uri="{FF2B5EF4-FFF2-40B4-BE49-F238E27FC236}">
                <a16:creationId xmlns:a16="http://schemas.microsoft.com/office/drawing/2014/main" id="{906D2114-D38A-1A64-23A1-0056FA3C8FF6}"/>
              </a:ext>
            </a:extLst>
          </p:cNvPr>
          <p:cNvCxnSpPr>
            <a:cxnSpLocks/>
          </p:cNvCxnSpPr>
          <p:nvPr/>
        </p:nvCxnSpPr>
        <p:spPr>
          <a:xfrm>
            <a:off x="1637071" y="2069114"/>
            <a:ext cx="58242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 name="Slide Number Placeholder 1">
            <a:extLst>
              <a:ext uri="{FF2B5EF4-FFF2-40B4-BE49-F238E27FC236}">
                <a16:creationId xmlns:a16="http://schemas.microsoft.com/office/drawing/2014/main" id="{79546CB1-1F93-E68F-5474-CB1DF5FB24B4}"/>
              </a:ext>
            </a:extLst>
          </p:cNvPr>
          <p:cNvSpPr>
            <a:spLocks noGrp="1"/>
          </p:cNvSpPr>
          <p:nvPr>
            <p:ph type="sldNum" sz="quarter" idx="12"/>
          </p:nvPr>
        </p:nvSpPr>
        <p:spPr/>
        <p:txBody>
          <a:bodyPr/>
          <a:lstStyle/>
          <a:p>
            <a:fld id="{84CDF5CC-20BA-D742-B954-4462F62791FD}" type="slidenum">
              <a:rPr lang="en-SE" smtClean="0"/>
              <a:t>22</a:t>
            </a:fld>
            <a:endParaRPr lang="en-SE"/>
          </a:p>
        </p:txBody>
      </p:sp>
    </p:spTree>
    <p:extLst>
      <p:ext uri="{BB962C8B-B14F-4D97-AF65-F5344CB8AC3E}">
        <p14:creationId xmlns:p14="http://schemas.microsoft.com/office/powerpoint/2010/main" val="21454074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undefined">
            <a:extLst>
              <a:ext uri="{FF2B5EF4-FFF2-40B4-BE49-F238E27FC236}">
                <a16:creationId xmlns:a16="http://schemas.microsoft.com/office/drawing/2014/main" id="{0D2C7948-CC3A-27A2-76F9-B690F2E3DE94}"/>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3912" b="8895"/>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C0DFC06-A9AD-F9C6-25E8-D27FC3E99599}"/>
              </a:ext>
            </a:extLst>
          </p:cNvPr>
          <p:cNvSpPr/>
          <p:nvPr/>
        </p:nvSpPr>
        <p:spPr>
          <a:xfrm>
            <a:off x="146643" y="100861"/>
            <a:ext cx="11900916" cy="6656277"/>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rtlCol="0" anchor="ctr"/>
          <a:lstStyle/>
          <a:p>
            <a:pPr algn="ctr"/>
            <a:endParaRPr lang="en-SE"/>
          </a:p>
        </p:txBody>
      </p:sp>
      <p:sp>
        <p:nvSpPr>
          <p:cNvPr id="2" name="TextBox 1">
            <a:extLst>
              <a:ext uri="{FF2B5EF4-FFF2-40B4-BE49-F238E27FC236}">
                <a16:creationId xmlns:a16="http://schemas.microsoft.com/office/drawing/2014/main" id="{FF40DAA0-2832-A312-9F44-0C2724A2F882}"/>
              </a:ext>
            </a:extLst>
          </p:cNvPr>
          <p:cNvSpPr txBox="1"/>
          <p:nvPr/>
        </p:nvSpPr>
        <p:spPr>
          <a:xfrm>
            <a:off x="3668375" y="4736115"/>
            <a:ext cx="4098578" cy="646331"/>
          </a:xfrm>
          <a:prstGeom prst="rect">
            <a:avLst/>
          </a:prstGeom>
          <a:noFill/>
        </p:spPr>
        <p:txBody>
          <a:bodyPr wrap="square" rtlCol="0">
            <a:spAutoFit/>
          </a:bodyPr>
          <a:lstStyle/>
          <a:p>
            <a:endParaRPr lang="en-GB"/>
          </a:p>
          <a:p>
            <a:endParaRPr lang="en-SE" dirty="0"/>
          </a:p>
        </p:txBody>
      </p:sp>
      <p:pic>
        <p:nvPicPr>
          <p:cNvPr id="10" name="Picture 9" descr="A group of circles with arrows&#10;&#10;Description automatically generated">
            <a:extLst>
              <a:ext uri="{FF2B5EF4-FFF2-40B4-BE49-F238E27FC236}">
                <a16:creationId xmlns:a16="http://schemas.microsoft.com/office/drawing/2014/main" id="{5A6A5769-DAA8-EEAB-BD63-EFAD0BCAA9EC}"/>
              </a:ext>
            </a:extLst>
          </p:cNvPr>
          <p:cNvPicPr>
            <a:picLocks noChangeAspect="1"/>
          </p:cNvPicPr>
          <p:nvPr/>
        </p:nvPicPr>
        <p:blipFill>
          <a:blip r:embed="rId4"/>
          <a:stretch>
            <a:fillRect/>
          </a:stretch>
        </p:blipFill>
        <p:spPr>
          <a:xfrm>
            <a:off x="415825" y="919761"/>
            <a:ext cx="2880179" cy="1785773"/>
          </a:xfrm>
          <a:prstGeom prst="rect">
            <a:avLst/>
          </a:prstGeom>
        </p:spPr>
      </p:pic>
      <p:sp>
        <p:nvSpPr>
          <p:cNvPr id="11" name="TextBox 10">
            <a:extLst>
              <a:ext uri="{FF2B5EF4-FFF2-40B4-BE49-F238E27FC236}">
                <a16:creationId xmlns:a16="http://schemas.microsoft.com/office/drawing/2014/main" id="{3768B78B-9B68-344A-5111-FC3474E00ACB}"/>
              </a:ext>
            </a:extLst>
          </p:cNvPr>
          <p:cNvSpPr txBox="1"/>
          <p:nvPr/>
        </p:nvSpPr>
        <p:spPr>
          <a:xfrm>
            <a:off x="329293" y="248701"/>
            <a:ext cx="3053245" cy="523220"/>
          </a:xfrm>
          <a:prstGeom prst="rect">
            <a:avLst/>
          </a:prstGeom>
          <a:noFill/>
        </p:spPr>
        <p:txBody>
          <a:bodyPr wrap="square" rtlCol="0">
            <a:spAutoFit/>
          </a:bodyPr>
          <a:lstStyle/>
          <a:p>
            <a:r>
              <a:rPr lang="en-SE" sz="2800" b="1" dirty="0">
                <a:latin typeface="Arial" panose="020B0604020202020204" pitchFamily="34" charset="0"/>
                <a:cs typeface="Arial" panose="020B0604020202020204" pitchFamily="34" charset="0"/>
              </a:rPr>
              <a:t>Grain alignment </a:t>
            </a:r>
          </a:p>
        </p:txBody>
      </p:sp>
      <p:sp>
        <p:nvSpPr>
          <p:cNvPr id="13" name="TextBox 12">
            <a:extLst>
              <a:ext uri="{FF2B5EF4-FFF2-40B4-BE49-F238E27FC236}">
                <a16:creationId xmlns:a16="http://schemas.microsoft.com/office/drawing/2014/main" id="{C484D30B-9AAD-88D0-B129-47BE738596DE}"/>
              </a:ext>
            </a:extLst>
          </p:cNvPr>
          <p:cNvSpPr txBox="1"/>
          <p:nvPr/>
        </p:nvSpPr>
        <p:spPr>
          <a:xfrm>
            <a:off x="4723336" y="1003844"/>
            <a:ext cx="6377469" cy="1477328"/>
          </a:xfrm>
          <a:prstGeom prst="rect">
            <a:avLst/>
          </a:prstGeom>
          <a:noFill/>
        </p:spPr>
        <p:txBody>
          <a:bodyPr wrap="square" rtlCol="0">
            <a:spAutoFit/>
          </a:bodyPr>
          <a:lstStyle/>
          <a:p>
            <a:r>
              <a:rPr lang="en-GB" dirty="0"/>
              <a:t>Stage 2 </a:t>
            </a:r>
            <a:r>
              <a:rPr lang="en-GB" b="1" dirty="0"/>
              <a:t>external alignment </a:t>
            </a:r>
            <a:r>
              <a:rPr lang="en-GB" dirty="0"/>
              <a:t>: Grain's angular momentum aligns with a preferred axis in space.</a:t>
            </a:r>
          </a:p>
          <a:p>
            <a:endParaRPr lang="en-GB" dirty="0"/>
          </a:p>
          <a:p>
            <a:r>
              <a:rPr lang="en-GB" dirty="0"/>
              <a:t>Leading theory: External alignment likely through </a:t>
            </a:r>
            <a:r>
              <a:rPr lang="en-GB" b="1" dirty="0"/>
              <a:t>Radiative Alignment Torque (RAT)</a:t>
            </a:r>
            <a:r>
              <a:rPr lang="en-GB" dirty="0"/>
              <a:t>.</a:t>
            </a:r>
            <a:endParaRPr lang="en-SE" dirty="0"/>
          </a:p>
        </p:txBody>
      </p:sp>
      <p:pic>
        <p:nvPicPr>
          <p:cNvPr id="14" name="Picture 13" descr="A diagram of circles and arrows&#10;&#10;Description automatically generated">
            <a:extLst>
              <a:ext uri="{FF2B5EF4-FFF2-40B4-BE49-F238E27FC236}">
                <a16:creationId xmlns:a16="http://schemas.microsoft.com/office/drawing/2014/main" id="{47D20604-76A3-B6A7-492C-D74AB499C525}"/>
              </a:ext>
            </a:extLst>
          </p:cNvPr>
          <p:cNvPicPr>
            <a:picLocks noChangeAspect="1"/>
          </p:cNvPicPr>
          <p:nvPr/>
        </p:nvPicPr>
        <p:blipFill>
          <a:blip r:embed="rId5"/>
          <a:stretch>
            <a:fillRect/>
          </a:stretch>
        </p:blipFill>
        <p:spPr>
          <a:xfrm>
            <a:off x="477511" y="4706187"/>
            <a:ext cx="2905027" cy="1860401"/>
          </a:xfrm>
          <a:prstGeom prst="rect">
            <a:avLst/>
          </a:prstGeom>
        </p:spPr>
      </p:pic>
      <p:pic>
        <p:nvPicPr>
          <p:cNvPr id="5" name="Picture 4">
            <a:extLst>
              <a:ext uri="{FF2B5EF4-FFF2-40B4-BE49-F238E27FC236}">
                <a16:creationId xmlns:a16="http://schemas.microsoft.com/office/drawing/2014/main" id="{1FA92770-13BB-DD9F-427E-AAA064F8098E}"/>
              </a:ext>
            </a:extLst>
          </p:cNvPr>
          <p:cNvPicPr>
            <a:picLocks noChangeAspect="1"/>
          </p:cNvPicPr>
          <p:nvPr/>
        </p:nvPicPr>
        <p:blipFill>
          <a:blip r:embed="rId6"/>
          <a:stretch>
            <a:fillRect/>
          </a:stretch>
        </p:blipFill>
        <p:spPr>
          <a:xfrm>
            <a:off x="11493830" y="150697"/>
            <a:ext cx="551527" cy="634672"/>
          </a:xfrm>
          <a:prstGeom prst="rect">
            <a:avLst/>
          </a:prstGeom>
        </p:spPr>
      </p:pic>
      <p:sp>
        <p:nvSpPr>
          <p:cNvPr id="9" name="TextBox 8">
            <a:extLst>
              <a:ext uri="{FF2B5EF4-FFF2-40B4-BE49-F238E27FC236}">
                <a16:creationId xmlns:a16="http://schemas.microsoft.com/office/drawing/2014/main" id="{9C618230-F979-D264-1371-6DFDCCAF6E80}"/>
              </a:ext>
            </a:extLst>
          </p:cNvPr>
          <p:cNvSpPr txBox="1"/>
          <p:nvPr/>
        </p:nvSpPr>
        <p:spPr>
          <a:xfrm>
            <a:off x="4538645" y="3039091"/>
            <a:ext cx="6746853" cy="3139321"/>
          </a:xfrm>
          <a:prstGeom prst="rect">
            <a:avLst/>
          </a:prstGeom>
          <a:noFill/>
        </p:spPr>
        <p:txBody>
          <a:bodyPr wrap="square" rtlCol="0">
            <a:spAutoFit/>
          </a:bodyPr>
          <a:lstStyle/>
          <a:p>
            <a:pPr marL="285750" indent="-285750">
              <a:buFont typeface="Arial" panose="020B0604020202020204" pitchFamily="34" charset="0"/>
              <a:buChar char="•"/>
            </a:pPr>
            <a:r>
              <a:rPr lang="en-SE" dirty="0"/>
              <a:t>R</a:t>
            </a:r>
            <a:r>
              <a:rPr lang="en-GB" dirty="0"/>
              <a:t>AT theory says that the grains are spun up by </a:t>
            </a:r>
            <a:r>
              <a:rPr lang="en-GB" b="1" dirty="0"/>
              <a:t>anisotropic radiation</a:t>
            </a:r>
            <a:r>
              <a:rPr lang="en-GB" dirty="0"/>
              <a:t> like a pinwheel being blown 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spinning paramagnetic dust grains which have an internal magnetization interacts with the magnetic fields.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latin typeface="NimbusRomNo9L"/>
              </a:rPr>
              <a:t>F</a:t>
            </a:r>
            <a:r>
              <a:rPr lang="en-GB" sz="1800" dirty="0">
                <a:effectLst/>
                <a:latin typeface="NimbusRomNo9L"/>
              </a:rPr>
              <a:t>ast Larmor precession establishes the magnetic field as a preferred axis of the external alignment.</a:t>
            </a:r>
            <a:endParaRPr lang="en-GB" dirty="0"/>
          </a:p>
          <a:p>
            <a:endParaRPr lang="en-GB" dirty="0"/>
          </a:p>
          <a:p>
            <a:endParaRPr lang="en-GB" dirty="0"/>
          </a:p>
          <a:p>
            <a:endParaRPr lang="en-SE" dirty="0"/>
          </a:p>
        </p:txBody>
      </p:sp>
      <p:pic>
        <p:nvPicPr>
          <p:cNvPr id="15" name="Picture 14">
            <a:extLst>
              <a:ext uri="{FF2B5EF4-FFF2-40B4-BE49-F238E27FC236}">
                <a16:creationId xmlns:a16="http://schemas.microsoft.com/office/drawing/2014/main" id="{A35DEC02-2706-4E19-E99C-B124BF954FC9}"/>
              </a:ext>
            </a:extLst>
          </p:cNvPr>
          <p:cNvPicPr>
            <a:picLocks noChangeAspect="1"/>
          </p:cNvPicPr>
          <p:nvPr/>
        </p:nvPicPr>
        <p:blipFill>
          <a:blip r:embed="rId7"/>
          <a:stretch>
            <a:fillRect/>
          </a:stretch>
        </p:blipFill>
        <p:spPr>
          <a:xfrm>
            <a:off x="477511" y="2729864"/>
            <a:ext cx="2880179" cy="1850899"/>
          </a:xfrm>
          <a:prstGeom prst="rect">
            <a:avLst/>
          </a:prstGeom>
        </p:spPr>
      </p:pic>
      <p:sp>
        <p:nvSpPr>
          <p:cNvPr id="3" name="Slide Number Placeholder 2">
            <a:extLst>
              <a:ext uri="{FF2B5EF4-FFF2-40B4-BE49-F238E27FC236}">
                <a16:creationId xmlns:a16="http://schemas.microsoft.com/office/drawing/2014/main" id="{93F9A426-93DB-68B1-4269-E672EC1D6079}"/>
              </a:ext>
            </a:extLst>
          </p:cNvPr>
          <p:cNvSpPr>
            <a:spLocks noGrp="1"/>
          </p:cNvSpPr>
          <p:nvPr>
            <p:ph type="sldNum" sz="quarter" idx="12"/>
          </p:nvPr>
        </p:nvSpPr>
        <p:spPr/>
        <p:txBody>
          <a:bodyPr/>
          <a:lstStyle/>
          <a:p>
            <a:fld id="{84CDF5CC-20BA-D742-B954-4462F62791FD}" type="slidenum">
              <a:rPr lang="en-SE" smtClean="0"/>
              <a:t>23</a:t>
            </a:fld>
            <a:endParaRPr lang="en-SE"/>
          </a:p>
        </p:txBody>
      </p:sp>
    </p:spTree>
    <p:extLst>
      <p:ext uri="{BB962C8B-B14F-4D97-AF65-F5344CB8AC3E}">
        <p14:creationId xmlns:p14="http://schemas.microsoft.com/office/powerpoint/2010/main" val="4070831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FC931A1-AC4D-5F84-58A7-BAD28B733014}"/>
              </a:ext>
            </a:extLst>
          </p:cNvPr>
          <p:cNvSpPr>
            <a:spLocks noGrp="1"/>
          </p:cNvSpPr>
          <p:nvPr>
            <p:ph type="sldNum" sz="quarter" idx="12"/>
          </p:nvPr>
        </p:nvSpPr>
        <p:spPr/>
        <p:txBody>
          <a:bodyPr/>
          <a:lstStyle/>
          <a:p>
            <a:fld id="{84CDF5CC-20BA-D742-B954-4462F62791FD}" type="slidenum">
              <a:rPr lang="en-SE" smtClean="0"/>
              <a:t>24</a:t>
            </a:fld>
            <a:endParaRPr lang="en-SE"/>
          </a:p>
        </p:txBody>
      </p:sp>
      <p:pic>
        <p:nvPicPr>
          <p:cNvPr id="5" name="Picture 4">
            <a:extLst>
              <a:ext uri="{FF2B5EF4-FFF2-40B4-BE49-F238E27FC236}">
                <a16:creationId xmlns:a16="http://schemas.microsoft.com/office/drawing/2014/main" id="{661DAE83-F6CE-337F-822A-3824BB7E8E3D}"/>
              </a:ext>
            </a:extLst>
          </p:cNvPr>
          <p:cNvPicPr>
            <a:picLocks noChangeAspect="1"/>
          </p:cNvPicPr>
          <p:nvPr/>
        </p:nvPicPr>
        <p:blipFill>
          <a:blip r:embed="rId2"/>
          <a:stretch>
            <a:fillRect/>
          </a:stretch>
        </p:blipFill>
        <p:spPr>
          <a:xfrm>
            <a:off x="1426288" y="0"/>
            <a:ext cx="9339424" cy="6858000"/>
          </a:xfrm>
          <a:prstGeom prst="rect">
            <a:avLst/>
          </a:prstGeom>
        </p:spPr>
      </p:pic>
    </p:spTree>
    <p:extLst>
      <p:ext uri="{BB962C8B-B14F-4D97-AF65-F5344CB8AC3E}">
        <p14:creationId xmlns:p14="http://schemas.microsoft.com/office/powerpoint/2010/main" val="13419523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2CB74A-5244-DD20-1325-8AA9146A46FF}"/>
              </a:ext>
            </a:extLst>
          </p:cNvPr>
          <p:cNvSpPr>
            <a:spLocks noGrp="1"/>
          </p:cNvSpPr>
          <p:nvPr>
            <p:ph type="sldNum" sz="quarter" idx="12"/>
          </p:nvPr>
        </p:nvSpPr>
        <p:spPr/>
        <p:txBody>
          <a:bodyPr/>
          <a:lstStyle/>
          <a:p>
            <a:fld id="{84CDF5CC-20BA-D742-B954-4462F62791FD}" type="slidenum">
              <a:rPr lang="en-SE" smtClean="0"/>
              <a:t>25</a:t>
            </a:fld>
            <a:endParaRPr lang="en-SE"/>
          </a:p>
        </p:txBody>
      </p:sp>
      <p:pic>
        <p:nvPicPr>
          <p:cNvPr id="5" name="Picture 4">
            <a:extLst>
              <a:ext uri="{FF2B5EF4-FFF2-40B4-BE49-F238E27FC236}">
                <a16:creationId xmlns:a16="http://schemas.microsoft.com/office/drawing/2014/main" id="{6A36691E-73F4-46C2-F004-BCD27EB9875A}"/>
              </a:ext>
            </a:extLst>
          </p:cNvPr>
          <p:cNvPicPr>
            <a:picLocks noChangeAspect="1"/>
          </p:cNvPicPr>
          <p:nvPr/>
        </p:nvPicPr>
        <p:blipFill>
          <a:blip r:embed="rId2"/>
          <a:stretch>
            <a:fillRect/>
          </a:stretch>
        </p:blipFill>
        <p:spPr>
          <a:xfrm>
            <a:off x="1608992" y="8349"/>
            <a:ext cx="8974015" cy="6841301"/>
          </a:xfrm>
          <a:prstGeom prst="rect">
            <a:avLst/>
          </a:prstGeom>
        </p:spPr>
      </p:pic>
    </p:spTree>
    <p:extLst>
      <p:ext uri="{BB962C8B-B14F-4D97-AF65-F5344CB8AC3E}">
        <p14:creationId xmlns:p14="http://schemas.microsoft.com/office/powerpoint/2010/main" val="27502659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E26CA8-AD5A-AFA0-84D7-9331F054A8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6F5BED-F7E1-4C0F-C6D2-7AC142BD6E8F}"/>
              </a:ext>
            </a:extLst>
          </p:cNvPr>
          <p:cNvSpPr>
            <a:spLocks noGrp="1"/>
          </p:cNvSpPr>
          <p:nvPr>
            <p:ph type="title"/>
          </p:nvPr>
        </p:nvSpPr>
        <p:spPr>
          <a:xfrm>
            <a:off x="426076" y="0"/>
            <a:ext cx="10515600" cy="1325563"/>
          </a:xfrm>
        </p:spPr>
        <p:txBody>
          <a:bodyPr/>
          <a:lstStyle/>
          <a:p>
            <a:r>
              <a:rPr lang="en-US" dirty="0"/>
              <a:t>Radiative modelling</a:t>
            </a:r>
            <a:endParaRPr lang="en-SE" dirty="0"/>
          </a:p>
        </p:txBody>
      </p:sp>
      <p:pic>
        <p:nvPicPr>
          <p:cNvPr id="7" name="Content Placeholder 6">
            <a:extLst>
              <a:ext uri="{FF2B5EF4-FFF2-40B4-BE49-F238E27FC236}">
                <a16:creationId xmlns:a16="http://schemas.microsoft.com/office/drawing/2014/main" id="{3444B5B4-6C4A-4961-1E5C-4B7323B31449}"/>
              </a:ext>
            </a:extLst>
          </p:cNvPr>
          <p:cNvPicPr>
            <a:picLocks noGrp="1" noChangeAspect="1"/>
          </p:cNvPicPr>
          <p:nvPr>
            <p:ph idx="1"/>
          </p:nvPr>
        </p:nvPicPr>
        <p:blipFill>
          <a:blip r:embed="rId2"/>
          <a:stretch>
            <a:fillRect/>
          </a:stretch>
        </p:blipFill>
        <p:spPr>
          <a:xfrm>
            <a:off x="1916313" y="1240800"/>
            <a:ext cx="7015652" cy="5474390"/>
          </a:xfrm>
          <a:prstGeom prst="rect">
            <a:avLst/>
          </a:prstGeom>
        </p:spPr>
      </p:pic>
      <p:sp>
        <p:nvSpPr>
          <p:cNvPr id="4" name="TextBox 3">
            <a:extLst>
              <a:ext uri="{FF2B5EF4-FFF2-40B4-BE49-F238E27FC236}">
                <a16:creationId xmlns:a16="http://schemas.microsoft.com/office/drawing/2014/main" id="{5C1917EC-31B5-9AEE-5D66-0CEA9780968B}"/>
              </a:ext>
            </a:extLst>
          </p:cNvPr>
          <p:cNvSpPr txBox="1"/>
          <p:nvPr/>
        </p:nvSpPr>
        <p:spPr>
          <a:xfrm>
            <a:off x="3300549" y="775063"/>
            <a:ext cx="184731" cy="369332"/>
          </a:xfrm>
          <a:prstGeom prst="rect">
            <a:avLst/>
          </a:prstGeom>
          <a:noFill/>
        </p:spPr>
        <p:txBody>
          <a:bodyPr wrap="none" rtlCol="0">
            <a:spAutoFit/>
          </a:bodyPr>
          <a:lstStyle/>
          <a:p>
            <a:endParaRPr lang="en-SE" dirty="0"/>
          </a:p>
        </p:txBody>
      </p:sp>
      <p:sp>
        <p:nvSpPr>
          <p:cNvPr id="3" name="Slide Number Placeholder 2">
            <a:extLst>
              <a:ext uri="{FF2B5EF4-FFF2-40B4-BE49-F238E27FC236}">
                <a16:creationId xmlns:a16="http://schemas.microsoft.com/office/drawing/2014/main" id="{604A2020-98A3-5DED-7557-4824FEF2DADA}"/>
              </a:ext>
            </a:extLst>
          </p:cNvPr>
          <p:cNvSpPr>
            <a:spLocks noGrp="1"/>
          </p:cNvSpPr>
          <p:nvPr>
            <p:ph type="sldNum" sz="quarter" idx="12"/>
          </p:nvPr>
        </p:nvSpPr>
        <p:spPr/>
        <p:txBody>
          <a:bodyPr/>
          <a:lstStyle/>
          <a:p>
            <a:fld id="{84CDF5CC-20BA-D742-B954-4462F62791FD}" type="slidenum">
              <a:rPr lang="en-SE" smtClean="0"/>
              <a:t>26</a:t>
            </a:fld>
            <a:endParaRPr lang="en-SE"/>
          </a:p>
        </p:txBody>
      </p:sp>
    </p:spTree>
    <p:extLst>
      <p:ext uri="{BB962C8B-B14F-4D97-AF65-F5344CB8AC3E}">
        <p14:creationId xmlns:p14="http://schemas.microsoft.com/office/powerpoint/2010/main" val="205707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EB6287-8ABA-376D-75E5-FAE8E6AE1726}"/>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0CABB4FE-AD04-0B20-EF29-B461EE059A11}"/>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US" sz="2800" b="1" dirty="0"/>
              <a:t>Predictions from modelling matches observations </a:t>
            </a:r>
            <a:endParaRPr lang="en-SE" sz="2800" b="1" dirty="0"/>
          </a:p>
        </p:txBody>
      </p:sp>
      <p:pic>
        <p:nvPicPr>
          <p:cNvPr id="12" name="Picture 11">
            <a:extLst>
              <a:ext uri="{FF2B5EF4-FFF2-40B4-BE49-F238E27FC236}">
                <a16:creationId xmlns:a16="http://schemas.microsoft.com/office/drawing/2014/main" id="{77726C5A-A899-29E5-835B-84B6F0CD83B0}"/>
              </a:ext>
            </a:extLst>
          </p:cNvPr>
          <p:cNvPicPr>
            <a:picLocks noChangeAspect="1"/>
          </p:cNvPicPr>
          <p:nvPr/>
        </p:nvPicPr>
        <p:blipFill>
          <a:blip r:embed="rId3"/>
          <a:stretch>
            <a:fillRect/>
          </a:stretch>
        </p:blipFill>
        <p:spPr>
          <a:xfrm>
            <a:off x="11671300" y="6238042"/>
            <a:ext cx="520700" cy="599198"/>
          </a:xfrm>
          <a:prstGeom prst="rect">
            <a:avLst/>
          </a:prstGeom>
        </p:spPr>
      </p:pic>
      <p:sp>
        <p:nvSpPr>
          <p:cNvPr id="9" name="TextBox 8">
            <a:extLst>
              <a:ext uri="{FF2B5EF4-FFF2-40B4-BE49-F238E27FC236}">
                <a16:creationId xmlns:a16="http://schemas.microsoft.com/office/drawing/2014/main" id="{67FBA7BB-C0EA-D96F-9667-4684423E6414}"/>
              </a:ext>
            </a:extLst>
          </p:cNvPr>
          <p:cNvSpPr txBox="1"/>
          <p:nvPr/>
        </p:nvSpPr>
        <p:spPr>
          <a:xfrm>
            <a:off x="4434530" y="6170352"/>
            <a:ext cx="2869668" cy="369332"/>
          </a:xfrm>
          <a:prstGeom prst="rect">
            <a:avLst/>
          </a:prstGeom>
          <a:noFill/>
        </p:spPr>
        <p:txBody>
          <a:bodyPr wrap="square" rtlCol="0">
            <a:spAutoFit/>
          </a:bodyPr>
          <a:lstStyle/>
          <a:p>
            <a:r>
              <a:rPr lang="en-SE" dirty="0"/>
              <a:t>Kumar et. </a:t>
            </a:r>
            <a:r>
              <a:rPr lang="en-GB" dirty="0"/>
              <a:t>al. 2026 (</a:t>
            </a:r>
            <a:r>
              <a:rPr lang="en-GB" dirty="0" err="1"/>
              <a:t>subm</a:t>
            </a:r>
            <a:r>
              <a:rPr lang="en-GB" dirty="0"/>
              <a:t>.)</a:t>
            </a:r>
            <a:endParaRPr lang="en-SE" dirty="0"/>
          </a:p>
        </p:txBody>
      </p:sp>
      <p:pic>
        <p:nvPicPr>
          <p:cNvPr id="4" name="Content Placeholder 9">
            <a:extLst>
              <a:ext uri="{FF2B5EF4-FFF2-40B4-BE49-F238E27FC236}">
                <a16:creationId xmlns:a16="http://schemas.microsoft.com/office/drawing/2014/main" id="{B8FB8418-AEE4-2476-A134-270723BCD4C1}"/>
              </a:ext>
            </a:extLst>
          </p:cNvPr>
          <p:cNvPicPr>
            <a:picLocks noGrp="1" noChangeAspect="1"/>
          </p:cNvPicPr>
          <p:nvPr>
            <p:ph idx="1"/>
          </p:nvPr>
        </p:nvPicPr>
        <p:blipFill>
          <a:blip r:embed="rId4"/>
          <a:stretch>
            <a:fillRect/>
          </a:stretch>
        </p:blipFill>
        <p:spPr>
          <a:xfrm>
            <a:off x="0" y="575240"/>
            <a:ext cx="7304198" cy="5595112"/>
          </a:xfrm>
          <a:prstGeom prst="rect">
            <a:avLst/>
          </a:prstGeom>
        </p:spPr>
      </p:pic>
      <p:sp>
        <p:nvSpPr>
          <p:cNvPr id="6" name="TextBox 5">
            <a:extLst>
              <a:ext uri="{FF2B5EF4-FFF2-40B4-BE49-F238E27FC236}">
                <a16:creationId xmlns:a16="http://schemas.microsoft.com/office/drawing/2014/main" id="{FE232929-7907-CFCB-7171-37F33D55B3DF}"/>
              </a:ext>
            </a:extLst>
          </p:cNvPr>
          <p:cNvSpPr txBox="1"/>
          <p:nvPr/>
        </p:nvSpPr>
        <p:spPr>
          <a:xfrm>
            <a:off x="7402286" y="1141297"/>
            <a:ext cx="4669792" cy="5745163"/>
          </a:xfrm>
          <a:prstGeom prst="rect">
            <a:avLst/>
          </a:prstGeom>
          <a:noFill/>
        </p:spPr>
        <p:txBody>
          <a:bodyPr wrap="square" rtlCol="0">
            <a:spAutoFit/>
          </a:bodyPr>
          <a:lstStyle/>
          <a:p>
            <a:pPr marL="342900" indent="-342900">
              <a:buFont typeface="Arial" panose="020B0604020202020204" pitchFamily="34" charset="0"/>
              <a:buChar char="•"/>
            </a:pPr>
            <a:r>
              <a:rPr lang="en-SE" sz="1600" dirty="0"/>
              <a:t>Performed an simple analytical modelling of </a:t>
            </a:r>
            <a:r>
              <a:rPr lang="en-GB" sz="1600" dirty="0"/>
              <a:t>a spherical proto-stellar envelope with a central luminous source.</a:t>
            </a:r>
          </a:p>
          <a:p>
            <a:endParaRPr lang="en-GB" sz="1600" dirty="0"/>
          </a:p>
          <a:p>
            <a:pPr marL="285750" indent="-285750">
              <a:buFont typeface="Arial" panose="020B0604020202020204" pitchFamily="34" charset="0"/>
              <a:buChar char="•"/>
            </a:pPr>
            <a:r>
              <a:rPr lang="en-GB" sz="1600" dirty="0"/>
              <a:t>Central luminosity of the protostar being 					L</a:t>
            </a:r>
            <a:r>
              <a:rPr lang="en-GB" sz="1600" baseline="-25000" dirty="0"/>
              <a:t>⋆</a:t>
            </a:r>
            <a:r>
              <a:rPr lang="en-GB" sz="1600" dirty="0"/>
              <a:t> = 1 x 10</a:t>
            </a:r>
            <a:r>
              <a:rPr lang="en-GB" sz="1600" baseline="30000" dirty="0"/>
              <a:t>5</a:t>
            </a:r>
            <a:r>
              <a:rPr lang="en-GB" sz="1600" dirty="0"/>
              <a:t> L</a:t>
            </a:r>
            <a:r>
              <a:rPr lang="en-GB" sz="1600" baseline="-25000" dirty="0"/>
              <a:t>⊙</a:t>
            </a:r>
          </a:p>
          <a:p>
            <a:pPr marL="285750" indent="-285750">
              <a:buFont typeface="Arial" panose="020B0604020202020204" pitchFamily="34" charset="0"/>
              <a:buChar char="•"/>
            </a:pPr>
            <a:endParaRPr lang="en-GB" sz="1600" baseline="-25000" dirty="0"/>
          </a:p>
          <a:p>
            <a:pPr marL="285750" indent="-285750">
              <a:buFont typeface="Arial" panose="020B0604020202020204" pitchFamily="34" charset="0"/>
              <a:buChar char="•"/>
            </a:pPr>
            <a:r>
              <a:rPr lang="en-GB" sz="1600" dirty="0"/>
              <a:t>The alignment was quantified using the spatial distribution of the minimum alignment size of dust grains, </a:t>
            </a:r>
            <a:r>
              <a:rPr lang="en-GB" sz="1600" dirty="0" err="1"/>
              <a:t>a</a:t>
            </a:r>
            <a:r>
              <a:rPr lang="en-GB" sz="1600" baseline="-25000" dirty="0" err="1"/>
              <a:t>align</a:t>
            </a:r>
            <a:r>
              <a:rPr lang="en-GB" sz="1600" baseline="-25000" dirty="0"/>
              <a:t> </a:t>
            </a:r>
            <a:r>
              <a:rPr lang="en-GB" sz="1600" dirty="0"/>
              <a:t>and maximum grain size for alignment </a:t>
            </a:r>
            <a:r>
              <a:rPr lang="en-GB" sz="1600" dirty="0" err="1"/>
              <a:t>a</a:t>
            </a:r>
            <a:r>
              <a:rPr lang="en-GB" sz="1600" baseline="-25000" dirty="0" err="1"/>
              <a:t>max</a:t>
            </a:r>
            <a:r>
              <a:rPr lang="en-GB" sz="1600" dirty="0"/>
              <a:t>.</a:t>
            </a:r>
          </a:p>
          <a:p>
            <a:pPr marL="285750" indent="-285750">
              <a:buFont typeface="Arial" panose="020B0604020202020204" pitchFamily="34" charset="0"/>
              <a:buChar char="•"/>
            </a:pPr>
            <a:endParaRPr lang="en-GB" sz="1600" baseline="-25000" dirty="0"/>
          </a:p>
          <a:p>
            <a:pPr marL="285750" indent="-285750">
              <a:buFont typeface="Arial" panose="020B0604020202020204" pitchFamily="34" charset="0"/>
              <a:buChar char="•"/>
            </a:pPr>
            <a:r>
              <a:rPr lang="en-GB" sz="1600" dirty="0"/>
              <a:t>For </a:t>
            </a:r>
            <a:r>
              <a:rPr lang="en-GB" sz="1600" dirty="0" err="1"/>
              <a:t>amax</a:t>
            </a:r>
            <a:r>
              <a:rPr lang="en-GB" sz="1600" dirty="0"/>
              <a:t> ≥ 1.50 </a:t>
            </a:r>
            <a:r>
              <a:rPr lang="el-GR" sz="1600" dirty="0"/>
              <a:t>μ</a:t>
            </a:r>
            <a:r>
              <a:rPr lang="en-GB" sz="1600" dirty="0"/>
              <a:t>m the model predicts a flattening and subsequently a gradual increase in polarization fraction at the highest column densities.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When the </a:t>
            </a:r>
            <a:r>
              <a:rPr lang="en-GB" sz="1600" dirty="0" err="1"/>
              <a:t>modeling</a:t>
            </a:r>
            <a:r>
              <a:rPr lang="en-GB" sz="1600" dirty="0"/>
              <a:t> was repeated for an embedded protostar with lower luminosity (L</a:t>
            </a:r>
            <a:r>
              <a:rPr lang="en-GB" sz="1600" baseline="-25000" dirty="0"/>
              <a:t>⋆</a:t>
            </a:r>
            <a:r>
              <a:rPr lang="en-GB" sz="1600" dirty="0"/>
              <a:t> = 10</a:t>
            </a:r>
            <a:r>
              <a:rPr lang="en-GB" sz="1600" baseline="30000" dirty="0"/>
              <a:t>4</a:t>
            </a:r>
            <a:r>
              <a:rPr lang="en-GB" sz="1600" dirty="0"/>
              <a:t> L</a:t>
            </a:r>
            <a:r>
              <a:rPr lang="en-GB" sz="1600" baseline="-25000" dirty="0"/>
              <a:t>⊙</a:t>
            </a:r>
            <a:r>
              <a:rPr lang="en-GB" sz="1600" dirty="0"/>
              <a:t>) no turn-up was observed.</a:t>
            </a:r>
          </a:p>
          <a:p>
            <a:endParaRPr lang="en-SE" sz="2000" dirty="0"/>
          </a:p>
          <a:p>
            <a:endParaRPr lang="en-SE" sz="2000" dirty="0"/>
          </a:p>
          <a:p>
            <a:pPr marL="285750" indent="-285750">
              <a:buFont typeface="Arial" panose="020B0604020202020204" pitchFamily="34" charset="0"/>
              <a:buChar char="•"/>
            </a:pPr>
            <a:endParaRPr lang="en-SE" dirty="0"/>
          </a:p>
        </p:txBody>
      </p:sp>
      <p:sp>
        <p:nvSpPr>
          <p:cNvPr id="2" name="Slide Number Placeholder 1">
            <a:extLst>
              <a:ext uri="{FF2B5EF4-FFF2-40B4-BE49-F238E27FC236}">
                <a16:creationId xmlns:a16="http://schemas.microsoft.com/office/drawing/2014/main" id="{FCC02F9E-CF07-A70C-BA01-35947303B3D8}"/>
              </a:ext>
            </a:extLst>
          </p:cNvPr>
          <p:cNvSpPr>
            <a:spLocks noGrp="1"/>
          </p:cNvSpPr>
          <p:nvPr>
            <p:ph type="sldNum" sz="quarter" idx="12"/>
          </p:nvPr>
        </p:nvSpPr>
        <p:spPr/>
        <p:txBody>
          <a:bodyPr/>
          <a:lstStyle/>
          <a:p>
            <a:fld id="{84CDF5CC-20BA-D742-B954-4462F62791FD}" type="slidenum">
              <a:rPr lang="en-SE" smtClean="0"/>
              <a:t>27</a:t>
            </a:fld>
            <a:endParaRPr lang="en-SE"/>
          </a:p>
        </p:txBody>
      </p:sp>
    </p:spTree>
    <p:extLst>
      <p:ext uri="{BB962C8B-B14F-4D97-AF65-F5344CB8AC3E}">
        <p14:creationId xmlns:p14="http://schemas.microsoft.com/office/powerpoint/2010/main" val="39892362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D0480FB-400A-55FC-C3E3-2EFAE4B03A15}"/>
              </a:ext>
            </a:extLst>
          </p:cNvPr>
          <p:cNvSpPr>
            <a:spLocks noGrp="1"/>
          </p:cNvSpPr>
          <p:nvPr>
            <p:ph type="sldNum" sz="quarter" idx="12"/>
          </p:nvPr>
        </p:nvSpPr>
        <p:spPr/>
        <p:txBody>
          <a:bodyPr/>
          <a:lstStyle/>
          <a:p>
            <a:fld id="{84CDF5CC-20BA-D742-B954-4462F62791FD}" type="slidenum">
              <a:rPr lang="en-SE" smtClean="0"/>
              <a:t>28</a:t>
            </a:fld>
            <a:endParaRPr lang="en-SE"/>
          </a:p>
        </p:txBody>
      </p:sp>
      <p:pic>
        <p:nvPicPr>
          <p:cNvPr id="5" name="Picture 4">
            <a:extLst>
              <a:ext uri="{FF2B5EF4-FFF2-40B4-BE49-F238E27FC236}">
                <a16:creationId xmlns:a16="http://schemas.microsoft.com/office/drawing/2014/main" id="{3FAE7F81-CB60-FEDF-5701-8DF13094AE72}"/>
              </a:ext>
            </a:extLst>
          </p:cNvPr>
          <p:cNvPicPr>
            <a:picLocks noChangeAspect="1"/>
          </p:cNvPicPr>
          <p:nvPr/>
        </p:nvPicPr>
        <p:blipFill>
          <a:blip r:embed="rId2"/>
          <a:stretch>
            <a:fillRect/>
          </a:stretch>
        </p:blipFill>
        <p:spPr>
          <a:xfrm>
            <a:off x="1157904" y="0"/>
            <a:ext cx="9876192" cy="6858001"/>
          </a:xfrm>
          <a:prstGeom prst="rect">
            <a:avLst/>
          </a:prstGeom>
        </p:spPr>
      </p:pic>
    </p:spTree>
    <p:extLst>
      <p:ext uri="{BB962C8B-B14F-4D97-AF65-F5344CB8AC3E}">
        <p14:creationId xmlns:p14="http://schemas.microsoft.com/office/powerpoint/2010/main" val="1921062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6445D8-F2C2-BC32-61EC-59F1F7CCDC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8DD8F02-B0C5-3F0D-0C89-5618D4715C18}"/>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t>Open questions in the study of Magnetic Fields</a:t>
            </a:r>
            <a:endParaRPr lang="en-US" sz="2800" b="1"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7C9018A6-3FB9-473E-BD22-01CCDCA819A8}"/>
              </a:ext>
            </a:extLst>
          </p:cNvPr>
          <p:cNvPicPr>
            <a:picLocks noChangeAspect="1"/>
          </p:cNvPicPr>
          <p:nvPr/>
        </p:nvPicPr>
        <p:blipFill>
          <a:blip r:embed="rId3"/>
          <a:stretch>
            <a:fillRect/>
          </a:stretch>
        </p:blipFill>
        <p:spPr>
          <a:xfrm>
            <a:off x="11671300" y="6238042"/>
            <a:ext cx="520700" cy="599198"/>
          </a:xfrm>
          <a:prstGeom prst="rect">
            <a:avLst/>
          </a:prstGeom>
        </p:spPr>
      </p:pic>
      <p:sp>
        <p:nvSpPr>
          <p:cNvPr id="19" name="TextBox 18">
            <a:extLst>
              <a:ext uri="{FF2B5EF4-FFF2-40B4-BE49-F238E27FC236}">
                <a16:creationId xmlns:a16="http://schemas.microsoft.com/office/drawing/2014/main" id="{2A1924A2-6C9B-CF1E-2519-2903E8A1DB75}"/>
              </a:ext>
            </a:extLst>
          </p:cNvPr>
          <p:cNvSpPr txBox="1"/>
          <p:nvPr/>
        </p:nvSpPr>
        <p:spPr>
          <a:xfrm>
            <a:off x="7174395" y="679752"/>
            <a:ext cx="3939209" cy="584775"/>
          </a:xfrm>
          <a:prstGeom prst="rect">
            <a:avLst/>
          </a:prstGeom>
          <a:noFill/>
        </p:spPr>
        <p:txBody>
          <a:bodyPr wrap="square" rtlCol="0">
            <a:spAutoFit/>
          </a:bodyPr>
          <a:lstStyle/>
          <a:p>
            <a:pPr algn="ctr"/>
            <a:r>
              <a:rPr lang="en-SE" sz="3200" b="1" dirty="0"/>
              <a:t>Challenge</a:t>
            </a:r>
            <a:endParaRPr lang="en-SE" sz="2000" dirty="0"/>
          </a:p>
        </p:txBody>
      </p:sp>
      <p:sp>
        <p:nvSpPr>
          <p:cNvPr id="8" name="TextBox 7">
            <a:extLst>
              <a:ext uri="{FF2B5EF4-FFF2-40B4-BE49-F238E27FC236}">
                <a16:creationId xmlns:a16="http://schemas.microsoft.com/office/drawing/2014/main" id="{C6331029-038C-9502-74DE-F0656F4D335D}"/>
              </a:ext>
            </a:extLst>
          </p:cNvPr>
          <p:cNvSpPr txBox="1"/>
          <p:nvPr/>
        </p:nvSpPr>
        <p:spPr>
          <a:xfrm>
            <a:off x="6096000" y="1582340"/>
            <a:ext cx="6096000" cy="3323987"/>
          </a:xfrm>
          <a:prstGeom prst="rect">
            <a:avLst/>
          </a:prstGeom>
          <a:noFill/>
        </p:spPr>
        <p:txBody>
          <a:bodyPr wrap="square" rtlCol="0">
            <a:spAutoFit/>
          </a:bodyPr>
          <a:lstStyle/>
          <a:p>
            <a:pPr algn="r"/>
            <a:r>
              <a:rPr lang="en-GB" sz="2400" dirty="0"/>
              <a:t>Need reliable polarization measurement at scale of star-forming region </a:t>
            </a:r>
          </a:p>
          <a:p>
            <a:pPr algn="r"/>
            <a:endParaRPr lang="en-GB" sz="2400" dirty="0"/>
          </a:p>
          <a:p>
            <a:pPr algn="r"/>
            <a:r>
              <a:rPr lang="en-GB" sz="2400" dirty="0"/>
              <a:t>As you move into denser regions the polarization signal decreases.</a:t>
            </a:r>
          </a:p>
          <a:p>
            <a:pPr algn="r"/>
            <a:endParaRPr lang="en-GB" sz="2400" dirty="0"/>
          </a:p>
          <a:p>
            <a:pPr algn="r"/>
            <a:r>
              <a:rPr lang="en-GB" sz="2400" b="1" dirty="0">
                <a:solidFill>
                  <a:srgbClr val="FF0000"/>
                </a:solidFill>
              </a:rPr>
              <a:t>Can magnetic fields be reliably inferred from polarization in dense cores?</a:t>
            </a:r>
            <a:r>
              <a:rPr lang="en-GB" sz="2400" dirty="0">
                <a:solidFill>
                  <a:srgbClr val="FF0000"/>
                </a:solidFill>
              </a:rPr>
              <a:t> </a:t>
            </a:r>
          </a:p>
          <a:p>
            <a:endParaRPr lang="en-SE" dirty="0"/>
          </a:p>
        </p:txBody>
      </p:sp>
      <p:pic>
        <p:nvPicPr>
          <p:cNvPr id="3" name="Picture 2">
            <a:extLst>
              <a:ext uri="{FF2B5EF4-FFF2-40B4-BE49-F238E27FC236}">
                <a16:creationId xmlns:a16="http://schemas.microsoft.com/office/drawing/2014/main" id="{96CA5C70-C861-28DD-C353-DFB3CEC53CE0}"/>
              </a:ext>
            </a:extLst>
          </p:cNvPr>
          <p:cNvPicPr>
            <a:picLocks noChangeAspect="1"/>
          </p:cNvPicPr>
          <p:nvPr/>
        </p:nvPicPr>
        <p:blipFill>
          <a:blip r:embed="rId4"/>
          <a:stretch>
            <a:fillRect/>
          </a:stretch>
        </p:blipFill>
        <p:spPr>
          <a:xfrm>
            <a:off x="400697" y="1264527"/>
            <a:ext cx="5434626" cy="4860235"/>
          </a:xfrm>
          <a:prstGeom prst="rect">
            <a:avLst/>
          </a:prstGeom>
        </p:spPr>
      </p:pic>
      <p:sp>
        <p:nvSpPr>
          <p:cNvPr id="4" name="TextBox 3">
            <a:extLst>
              <a:ext uri="{FF2B5EF4-FFF2-40B4-BE49-F238E27FC236}">
                <a16:creationId xmlns:a16="http://schemas.microsoft.com/office/drawing/2014/main" id="{9CC10386-C0FF-3637-B28A-BEF88EF28396}"/>
              </a:ext>
            </a:extLst>
          </p:cNvPr>
          <p:cNvSpPr txBox="1"/>
          <p:nvPr/>
        </p:nvSpPr>
        <p:spPr>
          <a:xfrm>
            <a:off x="1358784" y="880813"/>
            <a:ext cx="3518452" cy="369332"/>
          </a:xfrm>
          <a:prstGeom prst="rect">
            <a:avLst/>
          </a:prstGeom>
          <a:noFill/>
        </p:spPr>
        <p:txBody>
          <a:bodyPr wrap="square" rtlCol="0">
            <a:spAutoFit/>
          </a:bodyPr>
          <a:lstStyle/>
          <a:p>
            <a:r>
              <a:rPr lang="en-SE" dirty="0"/>
              <a:t>Polarization map of Serpen South</a:t>
            </a:r>
          </a:p>
        </p:txBody>
      </p:sp>
      <p:sp>
        <p:nvSpPr>
          <p:cNvPr id="5" name="TextBox 4">
            <a:extLst>
              <a:ext uri="{FF2B5EF4-FFF2-40B4-BE49-F238E27FC236}">
                <a16:creationId xmlns:a16="http://schemas.microsoft.com/office/drawing/2014/main" id="{EB8E1D1C-6E11-6D34-F79B-4E8E71E3AB2A}"/>
              </a:ext>
            </a:extLst>
          </p:cNvPr>
          <p:cNvSpPr txBox="1"/>
          <p:nvPr/>
        </p:nvSpPr>
        <p:spPr>
          <a:xfrm>
            <a:off x="3955774" y="5831367"/>
            <a:ext cx="1570381" cy="307777"/>
          </a:xfrm>
          <a:prstGeom prst="rect">
            <a:avLst/>
          </a:prstGeom>
          <a:noFill/>
        </p:spPr>
        <p:txBody>
          <a:bodyPr wrap="square" rtlCol="0">
            <a:spAutoFit/>
          </a:bodyPr>
          <a:lstStyle/>
          <a:p>
            <a:r>
              <a:rPr lang="en-SE" sz="1400" dirty="0"/>
              <a:t>Pillai et. al. 2020 </a:t>
            </a:r>
          </a:p>
        </p:txBody>
      </p:sp>
      <p:cxnSp>
        <p:nvCxnSpPr>
          <p:cNvPr id="6" name="Straight Arrow Connector 5">
            <a:extLst>
              <a:ext uri="{FF2B5EF4-FFF2-40B4-BE49-F238E27FC236}">
                <a16:creationId xmlns:a16="http://schemas.microsoft.com/office/drawing/2014/main" id="{95628BA5-9522-2508-8D40-8D39693EF860}"/>
              </a:ext>
            </a:extLst>
          </p:cNvPr>
          <p:cNvCxnSpPr>
            <a:cxnSpLocks/>
          </p:cNvCxnSpPr>
          <p:nvPr/>
        </p:nvCxnSpPr>
        <p:spPr>
          <a:xfrm>
            <a:off x="1358784" y="6238042"/>
            <a:ext cx="3466315" cy="0"/>
          </a:xfrm>
          <a:prstGeom prst="straightConnector1">
            <a:avLst/>
          </a:prstGeom>
          <a:ln w="38100">
            <a:headEnd type="triangle"/>
            <a:tailEnd type="triangle"/>
          </a:ln>
        </p:spPr>
        <p:style>
          <a:lnRef idx="2">
            <a:schemeClr val="dk1"/>
          </a:lnRef>
          <a:fillRef idx="0">
            <a:schemeClr val="dk1"/>
          </a:fillRef>
          <a:effectRef idx="1">
            <a:schemeClr val="dk1"/>
          </a:effectRef>
          <a:fontRef idx="minor">
            <a:schemeClr val="tx1"/>
          </a:fontRef>
        </p:style>
      </p:cxnSp>
      <p:sp>
        <p:nvSpPr>
          <p:cNvPr id="7" name="TextBox 6">
            <a:extLst>
              <a:ext uri="{FF2B5EF4-FFF2-40B4-BE49-F238E27FC236}">
                <a16:creationId xmlns:a16="http://schemas.microsoft.com/office/drawing/2014/main" id="{68F8540C-E97D-BC65-5A15-791370DE635E}"/>
              </a:ext>
            </a:extLst>
          </p:cNvPr>
          <p:cNvSpPr txBox="1"/>
          <p:nvPr/>
        </p:nvSpPr>
        <p:spPr>
          <a:xfrm>
            <a:off x="2723155" y="6336941"/>
            <a:ext cx="789709" cy="369332"/>
          </a:xfrm>
          <a:prstGeom prst="rect">
            <a:avLst/>
          </a:prstGeom>
          <a:noFill/>
        </p:spPr>
        <p:txBody>
          <a:bodyPr wrap="square" rtlCol="0">
            <a:spAutoFit/>
          </a:bodyPr>
          <a:lstStyle/>
          <a:p>
            <a:r>
              <a:rPr lang="en-SE" dirty="0"/>
              <a:t>1 pc</a:t>
            </a:r>
          </a:p>
        </p:txBody>
      </p:sp>
      <p:sp>
        <p:nvSpPr>
          <p:cNvPr id="10" name="Slide Number Placeholder 9">
            <a:extLst>
              <a:ext uri="{FF2B5EF4-FFF2-40B4-BE49-F238E27FC236}">
                <a16:creationId xmlns:a16="http://schemas.microsoft.com/office/drawing/2014/main" id="{730C4225-8EA0-1983-A6FF-77EC0C773D53}"/>
              </a:ext>
            </a:extLst>
          </p:cNvPr>
          <p:cNvSpPr>
            <a:spLocks noGrp="1"/>
          </p:cNvSpPr>
          <p:nvPr>
            <p:ph type="sldNum" sz="quarter" idx="12"/>
          </p:nvPr>
        </p:nvSpPr>
        <p:spPr/>
        <p:txBody>
          <a:bodyPr/>
          <a:lstStyle/>
          <a:p>
            <a:fld id="{84CDF5CC-20BA-D742-B954-4462F62791FD}" type="slidenum">
              <a:rPr lang="en-SE" smtClean="0"/>
              <a:t>2</a:t>
            </a:fld>
            <a:endParaRPr lang="en-SE"/>
          </a:p>
        </p:txBody>
      </p:sp>
    </p:spTree>
    <p:extLst>
      <p:ext uri="{BB962C8B-B14F-4D97-AF65-F5344CB8AC3E}">
        <p14:creationId xmlns:p14="http://schemas.microsoft.com/office/powerpoint/2010/main" val="1222847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1EDC24-B20B-0C12-63BE-B9BE9C0E933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1EB9EE1-ECC0-6EDE-2249-2F93571BAE6E}"/>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latin typeface="Arial" panose="020B0604020202020204" pitchFamily="34" charset="0"/>
                <a:cs typeface="Arial" panose="020B0604020202020204" pitchFamily="34" charset="0"/>
              </a:rPr>
              <a:t>Inferring Magnetic Fields through Dust Polarization</a:t>
            </a:r>
          </a:p>
        </p:txBody>
      </p:sp>
      <p:pic>
        <p:nvPicPr>
          <p:cNvPr id="11" name="Picture 10">
            <a:extLst>
              <a:ext uri="{FF2B5EF4-FFF2-40B4-BE49-F238E27FC236}">
                <a16:creationId xmlns:a16="http://schemas.microsoft.com/office/drawing/2014/main" id="{54BB40C4-EE22-C839-F2D5-8E8EB966F631}"/>
              </a:ext>
            </a:extLst>
          </p:cNvPr>
          <p:cNvPicPr>
            <a:picLocks noChangeAspect="1"/>
          </p:cNvPicPr>
          <p:nvPr/>
        </p:nvPicPr>
        <p:blipFill>
          <a:blip r:embed="rId3"/>
          <a:stretch>
            <a:fillRect/>
          </a:stretch>
        </p:blipFill>
        <p:spPr>
          <a:xfrm>
            <a:off x="11671300" y="6238042"/>
            <a:ext cx="520700" cy="599198"/>
          </a:xfrm>
          <a:prstGeom prst="rect">
            <a:avLst/>
          </a:prstGeom>
        </p:spPr>
      </p:pic>
      <p:pic>
        <p:nvPicPr>
          <p:cNvPr id="7" name="Picture 6" descr="A diagram of a graph&#10;&#10;Description automatically generated">
            <a:extLst>
              <a:ext uri="{FF2B5EF4-FFF2-40B4-BE49-F238E27FC236}">
                <a16:creationId xmlns:a16="http://schemas.microsoft.com/office/drawing/2014/main" id="{B1EB1507-7F54-497F-EE62-3FD8E34790FA}"/>
              </a:ext>
            </a:extLst>
          </p:cNvPr>
          <p:cNvPicPr>
            <a:picLocks noChangeAspect="1"/>
          </p:cNvPicPr>
          <p:nvPr/>
        </p:nvPicPr>
        <p:blipFill>
          <a:blip r:embed="rId4"/>
          <a:stretch>
            <a:fillRect/>
          </a:stretch>
        </p:blipFill>
        <p:spPr>
          <a:xfrm>
            <a:off x="111942" y="1179644"/>
            <a:ext cx="7835899" cy="4765812"/>
          </a:xfrm>
          <a:prstGeom prst="rect">
            <a:avLst/>
          </a:prstGeom>
        </p:spPr>
      </p:pic>
      <p:sp>
        <p:nvSpPr>
          <p:cNvPr id="8" name="TextBox 7">
            <a:extLst>
              <a:ext uri="{FF2B5EF4-FFF2-40B4-BE49-F238E27FC236}">
                <a16:creationId xmlns:a16="http://schemas.microsoft.com/office/drawing/2014/main" id="{0EDFC53F-C4D5-C7DA-0648-511AA6B0AF1B}"/>
              </a:ext>
            </a:extLst>
          </p:cNvPr>
          <p:cNvSpPr txBox="1"/>
          <p:nvPr/>
        </p:nvSpPr>
        <p:spPr>
          <a:xfrm>
            <a:off x="8077317" y="1421141"/>
            <a:ext cx="4002741" cy="4524315"/>
          </a:xfrm>
          <a:prstGeom prst="rect">
            <a:avLst/>
          </a:prstGeom>
          <a:noFill/>
        </p:spPr>
        <p:txBody>
          <a:bodyPr wrap="square" rtlCol="0">
            <a:spAutoFit/>
          </a:bodyPr>
          <a:lstStyle/>
          <a:p>
            <a:r>
              <a:rPr lang="en-GB" sz="2400" dirty="0"/>
              <a:t>In </a:t>
            </a:r>
            <a:r>
              <a:rPr lang="en-GB" sz="2400" b="1" dirty="0"/>
              <a:t>optical</a:t>
            </a:r>
            <a:r>
              <a:rPr lang="en-GB" sz="2400" dirty="0"/>
              <a:t> regime, polarization is </a:t>
            </a:r>
            <a:r>
              <a:rPr lang="en-GB" sz="2400" b="1" dirty="0"/>
              <a:t>parallel to the magnetic field </a:t>
            </a:r>
            <a:r>
              <a:rPr lang="en-GB" sz="2400" dirty="0"/>
              <a:t>on the plane of the sky</a:t>
            </a:r>
            <a:r>
              <a:rPr lang="en-GB" sz="2400" b="1" dirty="0"/>
              <a:t>.</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endParaRPr lang="en-GB" sz="2400" dirty="0"/>
          </a:p>
          <a:p>
            <a:r>
              <a:rPr lang="en-GB" sz="2400" dirty="0"/>
              <a:t>In </a:t>
            </a:r>
            <a:r>
              <a:rPr lang="en-GB" sz="2400" b="1" dirty="0"/>
              <a:t>Far Infrared (FIR) </a:t>
            </a:r>
            <a:r>
              <a:rPr lang="en-GB" sz="2400" dirty="0"/>
              <a:t>regime, polarization is </a:t>
            </a:r>
            <a:r>
              <a:rPr lang="en-GB" sz="2400" b="1" dirty="0"/>
              <a:t>perpendicular to the magnetic field </a:t>
            </a:r>
            <a:r>
              <a:rPr lang="en-GB" sz="2400" dirty="0"/>
              <a:t>on the plane of the sky</a:t>
            </a:r>
            <a:r>
              <a:rPr lang="en-GB" sz="2400" b="1" dirty="0"/>
              <a:t>.</a:t>
            </a:r>
          </a:p>
          <a:p>
            <a:pPr marL="285750" indent="-285750">
              <a:buFont typeface="Arial" panose="020B0604020202020204" pitchFamily="34" charset="0"/>
              <a:buChar char="•"/>
            </a:pPr>
            <a:endParaRPr lang="en-GB" sz="2400" dirty="0"/>
          </a:p>
        </p:txBody>
      </p:sp>
      <p:sp>
        <p:nvSpPr>
          <p:cNvPr id="10" name="TextBox 9">
            <a:extLst>
              <a:ext uri="{FF2B5EF4-FFF2-40B4-BE49-F238E27FC236}">
                <a16:creationId xmlns:a16="http://schemas.microsoft.com/office/drawing/2014/main" id="{7CA61525-7815-EBE7-566D-7DC541D907B7}"/>
              </a:ext>
            </a:extLst>
          </p:cNvPr>
          <p:cNvSpPr txBox="1"/>
          <p:nvPr/>
        </p:nvSpPr>
        <p:spPr>
          <a:xfrm>
            <a:off x="5106391" y="4144488"/>
            <a:ext cx="522514" cy="369332"/>
          </a:xfrm>
          <a:prstGeom prst="rect">
            <a:avLst/>
          </a:prstGeom>
          <a:noFill/>
        </p:spPr>
        <p:txBody>
          <a:bodyPr wrap="square" rtlCol="0">
            <a:spAutoFit/>
          </a:bodyPr>
          <a:lstStyle/>
          <a:p>
            <a:r>
              <a:rPr lang="en-SE" b="1" dirty="0"/>
              <a:t>FIR</a:t>
            </a:r>
          </a:p>
        </p:txBody>
      </p:sp>
      <p:sp>
        <p:nvSpPr>
          <p:cNvPr id="12" name="TextBox 11">
            <a:extLst>
              <a:ext uri="{FF2B5EF4-FFF2-40B4-BE49-F238E27FC236}">
                <a16:creationId xmlns:a16="http://schemas.microsoft.com/office/drawing/2014/main" id="{EE91412D-5E7B-B644-AFED-911CF7F97557}"/>
              </a:ext>
            </a:extLst>
          </p:cNvPr>
          <p:cNvSpPr txBox="1"/>
          <p:nvPr/>
        </p:nvSpPr>
        <p:spPr>
          <a:xfrm>
            <a:off x="2934195" y="5192765"/>
            <a:ext cx="963879" cy="369332"/>
          </a:xfrm>
          <a:prstGeom prst="rect">
            <a:avLst/>
          </a:prstGeom>
          <a:noFill/>
        </p:spPr>
        <p:txBody>
          <a:bodyPr wrap="square" rtlCol="0">
            <a:spAutoFit/>
          </a:bodyPr>
          <a:lstStyle/>
          <a:p>
            <a:r>
              <a:rPr lang="en-SE" b="1" dirty="0"/>
              <a:t>Optical</a:t>
            </a:r>
          </a:p>
        </p:txBody>
      </p:sp>
      <p:sp>
        <p:nvSpPr>
          <p:cNvPr id="3" name="Slide Number Placeholder 2">
            <a:extLst>
              <a:ext uri="{FF2B5EF4-FFF2-40B4-BE49-F238E27FC236}">
                <a16:creationId xmlns:a16="http://schemas.microsoft.com/office/drawing/2014/main" id="{5572D147-0C2C-D14C-BDF9-FD2188289042}"/>
              </a:ext>
            </a:extLst>
          </p:cNvPr>
          <p:cNvSpPr>
            <a:spLocks noGrp="1"/>
          </p:cNvSpPr>
          <p:nvPr>
            <p:ph type="sldNum" sz="quarter" idx="12"/>
          </p:nvPr>
        </p:nvSpPr>
        <p:spPr/>
        <p:txBody>
          <a:bodyPr/>
          <a:lstStyle/>
          <a:p>
            <a:fld id="{84CDF5CC-20BA-D742-B954-4462F62791FD}" type="slidenum">
              <a:rPr lang="en-SE" smtClean="0"/>
              <a:t>3</a:t>
            </a:fld>
            <a:endParaRPr lang="en-SE"/>
          </a:p>
        </p:txBody>
      </p:sp>
    </p:spTree>
    <p:extLst>
      <p:ext uri="{BB962C8B-B14F-4D97-AF65-F5344CB8AC3E}">
        <p14:creationId xmlns:p14="http://schemas.microsoft.com/office/powerpoint/2010/main" val="1133689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6A7FB-CDCB-36CE-813E-FB1CD9996742}"/>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C27BBEB7-D31F-BA98-B649-CA23D19514E7}"/>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US" sz="2800" b="1" dirty="0">
                <a:latin typeface="Arial" panose="020B0604020202020204" pitchFamily="34" charset="0"/>
                <a:cs typeface="Arial" panose="020B0604020202020204" pitchFamily="34" charset="0"/>
              </a:rPr>
              <a:t>How are Dust Grains aligned?</a:t>
            </a:r>
            <a:endParaRPr lang="en-SE" sz="2800"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D3553C88-09BE-B802-F4EE-DC4BD393B303}"/>
              </a:ext>
            </a:extLst>
          </p:cNvPr>
          <p:cNvSpPr txBox="1"/>
          <p:nvPr/>
        </p:nvSpPr>
        <p:spPr>
          <a:xfrm>
            <a:off x="674751" y="545714"/>
            <a:ext cx="10842497" cy="2554545"/>
          </a:xfrm>
          <a:prstGeom prst="rect">
            <a:avLst/>
          </a:prstGeom>
          <a:noFill/>
        </p:spPr>
        <p:txBody>
          <a:bodyPr wrap="square" rtlCol="0">
            <a:spAutoFit/>
          </a:bodyPr>
          <a:lstStyle/>
          <a:p>
            <a:pPr algn="ctr"/>
            <a:r>
              <a:rPr lang="en-US" sz="2000" dirty="0"/>
              <a:t>Happens in two stages:</a:t>
            </a:r>
          </a:p>
          <a:p>
            <a:pPr algn="ctr"/>
            <a:endParaRPr lang="en-US" sz="2000" dirty="0"/>
          </a:p>
          <a:p>
            <a:pPr algn="ctr"/>
            <a:r>
              <a:rPr lang="en-GB" sz="2000" dirty="0"/>
              <a:t>Stage 1:  </a:t>
            </a:r>
            <a:r>
              <a:rPr lang="en-GB" sz="2000" b="1" dirty="0"/>
              <a:t>Internal alignment </a:t>
            </a:r>
          </a:p>
          <a:p>
            <a:pPr algn="ctr"/>
            <a:r>
              <a:rPr lang="en-GB" sz="2000" dirty="0"/>
              <a:t>Grain's axis of maximum inertia aligns with its angular momentum</a:t>
            </a:r>
          </a:p>
          <a:p>
            <a:pPr algn="ctr"/>
            <a:endParaRPr lang="en-GB" sz="2000" dirty="0"/>
          </a:p>
          <a:p>
            <a:pPr algn="ctr"/>
            <a:r>
              <a:rPr lang="en-GB" sz="2000" i="1" dirty="0"/>
              <a:t>Davis &amp; Greenstein 1951, Barnett 1909; Purcell 1979)</a:t>
            </a:r>
          </a:p>
          <a:p>
            <a:pPr algn="ctr"/>
            <a:endParaRPr lang="en-GB" sz="2000" dirty="0"/>
          </a:p>
          <a:p>
            <a:pPr algn="ctr"/>
            <a:r>
              <a:rPr lang="en-GB" sz="2000" b="1" dirty="0"/>
              <a:t> </a:t>
            </a:r>
            <a:endParaRPr lang="en-GB" sz="2000" dirty="0"/>
          </a:p>
        </p:txBody>
      </p:sp>
      <p:pic>
        <p:nvPicPr>
          <p:cNvPr id="6" name="Picture 5">
            <a:extLst>
              <a:ext uri="{FF2B5EF4-FFF2-40B4-BE49-F238E27FC236}">
                <a16:creationId xmlns:a16="http://schemas.microsoft.com/office/drawing/2014/main" id="{13863D80-45D3-2E26-CF06-BF12D13208F5}"/>
              </a:ext>
            </a:extLst>
          </p:cNvPr>
          <p:cNvPicPr>
            <a:picLocks noChangeAspect="1"/>
          </p:cNvPicPr>
          <p:nvPr/>
        </p:nvPicPr>
        <p:blipFill>
          <a:blip r:embed="rId3"/>
          <a:stretch>
            <a:fillRect/>
          </a:stretch>
        </p:blipFill>
        <p:spPr>
          <a:xfrm>
            <a:off x="11671300" y="6238042"/>
            <a:ext cx="520700" cy="599198"/>
          </a:xfrm>
          <a:prstGeom prst="rect">
            <a:avLst/>
          </a:prstGeom>
        </p:spPr>
      </p:pic>
      <p:sp>
        <p:nvSpPr>
          <p:cNvPr id="3" name="Slide Number Placeholder 2">
            <a:extLst>
              <a:ext uri="{FF2B5EF4-FFF2-40B4-BE49-F238E27FC236}">
                <a16:creationId xmlns:a16="http://schemas.microsoft.com/office/drawing/2014/main" id="{0E80FA66-4ABA-33C3-8585-9E63589B9D60}"/>
              </a:ext>
            </a:extLst>
          </p:cNvPr>
          <p:cNvSpPr>
            <a:spLocks noGrp="1"/>
          </p:cNvSpPr>
          <p:nvPr>
            <p:ph type="sldNum" sz="quarter" idx="12"/>
          </p:nvPr>
        </p:nvSpPr>
        <p:spPr/>
        <p:txBody>
          <a:bodyPr/>
          <a:lstStyle/>
          <a:p>
            <a:fld id="{84CDF5CC-20BA-D742-B954-4462F62791FD}" type="slidenum">
              <a:rPr lang="en-SE" smtClean="0"/>
              <a:t>4</a:t>
            </a:fld>
            <a:endParaRPr lang="en-SE"/>
          </a:p>
        </p:txBody>
      </p:sp>
      <p:pic>
        <p:nvPicPr>
          <p:cNvPr id="4" name="Picture 3" descr="A drawing of a cross with a red arrow&#10;&#10;Description automatically generated">
            <a:extLst>
              <a:ext uri="{FF2B5EF4-FFF2-40B4-BE49-F238E27FC236}">
                <a16:creationId xmlns:a16="http://schemas.microsoft.com/office/drawing/2014/main" id="{57EA42E0-5948-B1C8-7FAE-97C60E8DCE34}"/>
              </a:ext>
            </a:extLst>
          </p:cNvPr>
          <p:cNvPicPr>
            <a:picLocks noChangeAspect="1"/>
          </p:cNvPicPr>
          <p:nvPr/>
        </p:nvPicPr>
        <p:blipFill>
          <a:blip r:embed="rId4"/>
          <a:stretch>
            <a:fillRect/>
          </a:stretch>
        </p:blipFill>
        <p:spPr>
          <a:xfrm>
            <a:off x="674751" y="3138422"/>
            <a:ext cx="2932050" cy="3053685"/>
          </a:xfrm>
          <a:prstGeom prst="rect">
            <a:avLst/>
          </a:prstGeom>
          <a:ln w="38100">
            <a:solidFill>
              <a:schemeClr val="tx1"/>
            </a:solidFill>
          </a:ln>
        </p:spPr>
      </p:pic>
      <p:pic>
        <p:nvPicPr>
          <p:cNvPr id="7" name="Picture 6" descr="A drawing of a circle with arrows&#10;&#10;Description automatically generated">
            <a:extLst>
              <a:ext uri="{FF2B5EF4-FFF2-40B4-BE49-F238E27FC236}">
                <a16:creationId xmlns:a16="http://schemas.microsoft.com/office/drawing/2014/main" id="{AB974D51-1C2E-6C7A-497B-F3DF1A3269D8}"/>
              </a:ext>
            </a:extLst>
          </p:cNvPr>
          <p:cNvPicPr>
            <a:picLocks noChangeAspect="1"/>
          </p:cNvPicPr>
          <p:nvPr/>
        </p:nvPicPr>
        <p:blipFill>
          <a:blip r:embed="rId5"/>
          <a:stretch>
            <a:fillRect/>
          </a:stretch>
        </p:blipFill>
        <p:spPr>
          <a:xfrm>
            <a:off x="8508445" y="3100259"/>
            <a:ext cx="2947510" cy="3053673"/>
          </a:xfrm>
          <a:prstGeom prst="rect">
            <a:avLst/>
          </a:prstGeom>
          <a:ln w="38100">
            <a:solidFill>
              <a:schemeClr val="tx1"/>
            </a:solidFill>
          </a:ln>
        </p:spPr>
      </p:pic>
      <p:cxnSp>
        <p:nvCxnSpPr>
          <p:cNvPr id="17" name="Straight Arrow Connector 16">
            <a:extLst>
              <a:ext uri="{FF2B5EF4-FFF2-40B4-BE49-F238E27FC236}">
                <a16:creationId xmlns:a16="http://schemas.microsoft.com/office/drawing/2014/main" id="{E1EA5C61-4CAD-8C25-4D73-E972A8833704}"/>
              </a:ext>
            </a:extLst>
          </p:cNvPr>
          <p:cNvCxnSpPr>
            <a:cxnSpLocks/>
          </p:cNvCxnSpPr>
          <p:nvPr/>
        </p:nvCxnSpPr>
        <p:spPr>
          <a:xfrm flipV="1">
            <a:off x="4378049" y="4574206"/>
            <a:ext cx="3359148" cy="38169"/>
          </a:xfrm>
          <a:prstGeom prst="straightConnector1">
            <a:avLst/>
          </a:prstGeom>
          <a:ln w="66675">
            <a:solidFill>
              <a:srgbClr val="92D05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294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E39FF0-1A0A-00E5-8B1D-91D1A9E31C2A}"/>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A3E6BA13-FFFA-2D40-06C1-EA1BE95862EC}"/>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US" sz="2800" b="1" dirty="0">
                <a:latin typeface="Arial" panose="020B0604020202020204" pitchFamily="34" charset="0"/>
                <a:cs typeface="Arial" panose="020B0604020202020204" pitchFamily="34" charset="0"/>
              </a:rPr>
              <a:t>How are Dust Grains aligned?</a:t>
            </a:r>
            <a:endParaRPr lang="en-SE" sz="2800" b="1" dirty="0">
              <a:latin typeface="Arial" panose="020B0604020202020204" pitchFamily="34" charset="0"/>
              <a:cs typeface="Arial" panose="020B0604020202020204" pitchFamily="34" charset="0"/>
            </a:endParaRPr>
          </a:p>
        </p:txBody>
      </p:sp>
      <p:pic>
        <p:nvPicPr>
          <p:cNvPr id="12" name="Picture 11" descr="A diagram of circles and arrows&#10;&#10;Description automatically generated">
            <a:extLst>
              <a:ext uri="{FF2B5EF4-FFF2-40B4-BE49-F238E27FC236}">
                <a16:creationId xmlns:a16="http://schemas.microsoft.com/office/drawing/2014/main" id="{F009E7BC-8821-E501-CD6F-109453B0F001}"/>
              </a:ext>
            </a:extLst>
          </p:cNvPr>
          <p:cNvPicPr>
            <a:picLocks noChangeAspect="1"/>
          </p:cNvPicPr>
          <p:nvPr/>
        </p:nvPicPr>
        <p:blipFill>
          <a:blip r:embed="rId3"/>
          <a:srcRect l="25732" r="9447"/>
          <a:stretch>
            <a:fillRect/>
          </a:stretch>
        </p:blipFill>
        <p:spPr>
          <a:xfrm>
            <a:off x="8303596" y="2371249"/>
            <a:ext cx="3050204" cy="3039466"/>
          </a:xfrm>
          <a:prstGeom prst="rect">
            <a:avLst/>
          </a:prstGeom>
          <a:ln w="28575">
            <a:solidFill>
              <a:schemeClr val="tx1"/>
            </a:solidFill>
          </a:ln>
        </p:spPr>
      </p:pic>
      <p:pic>
        <p:nvPicPr>
          <p:cNvPr id="2" name="Picture 1" descr="A group of circles with arrows&#10;&#10;Description automatically generated">
            <a:extLst>
              <a:ext uri="{FF2B5EF4-FFF2-40B4-BE49-F238E27FC236}">
                <a16:creationId xmlns:a16="http://schemas.microsoft.com/office/drawing/2014/main" id="{973C19D6-6042-DB0B-E8E1-C4258169CB06}"/>
              </a:ext>
            </a:extLst>
          </p:cNvPr>
          <p:cNvPicPr>
            <a:picLocks noChangeAspect="1"/>
          </p:cNvPicPr>
          <p:nvPr/>
        </p:nvPicPr>
        <p:blipFill>
          <a:blip r:embed="rId4"/>
          <a:srcRect r="28416"/>
          <a:stretch>
            <a:fillRect/>
          </a:stretch>
        </p:blipFill>
        <p:spPr>
          <a:xfrm>
            <a:off x="674751" y="2375912"/>
            <a:ext cx="3327953" cy="2882503"/>
          </a:xfrm>
          <a:prstGeom prst="rect">
            <a:avLst/>
          </a:prstGeom>
          <a:ln w="28575">
            <a:solidFill>
              <a:schemeClr val="tx1"/>
            </a:solidFill>
          </a:ln>
        </p:spPr>
      </p:pic>
      <p:cxnSp>
        <p:nvCxnSpPr>
          <p:cNvPr id="5" name="Straight Arrow Connector 4">
            <a:extLst>
              <a:ext uri="{FF2B5EF4-FFF2-40B4-BE49-F238E27FC236}">
                <a16:creationId xmlns:a16="http://schemas.microsoft.com/office/drawing/2014/main" id="{525B68DB-52F5-5FE6-CA47-445236D28AB6}"/>
              </a:ext>
            </a:extLst>
          </p:cNvPr>
          <p:cNvCxnSpPr>
            <a:cxnSpLocks/>
          </p:cNvCxnSpPr>
          <p:nvPr/>
        </p:nvCxnSpPr>
        <p:spPr>
          <a:xfrm>
            <a:off x="4432300" y="3817163"/>
            <a:ext cx="3568700" cy="0"/>
          </a:xfrm>
          <a:prstGeom prst="straightConnector1">
            <a:avLst/>
          </a:prstGeom>
          <a:ln w="66675">
            <a:solidFill>
              <a:srgbClr val="92D050"/>
            </a:solidFill>
            <a:tailEnd type="triangle"/>
          </a:ln>
        </p:spPr>
        <p:style>
          <a:lnRef idx="2">
            <a:schemeClr val="accent1"/>
          </a:lnRef>
          <a:fillRef idx="0">
            <a:schemeClr val="accent1"/>
          </a:fillRef>
          <a:effectRef idx="1">
            <a:schemeClr val="accent1"/>
          </a:effectRef>
          <a:fontRef idx="minor">
            <a:schemeClr val="tx1"/>
          </a:fontRef>
        </p:style>
      </p:cxnSp>
      <p:pic>
        <p:nvPicPr>
          <p:cNvPr id="6" name="Picture 5">
            <a:extLst>
              <a:ext uri="{FF2B5EF4-FFF2-40B4-BE49-F238E27FC236}">
                <a16:creationId xmlns:a16="http://schemas.microsoft.com/office/drawing/2014/main" id="{F7D6B0D3-1086-C4CA-D78A-74BE33623D05}"/>
              </a:ext>
            </a:extLst>
          </p:cNvPr>
          <p:cNvPicPr>
            <a:picLocks noChangeAspect="1"/>
          </p:cNvPicPr>
          <p:nvPr/>
        </p:nvPicPr>
        <p:blipFill>
          <a:blip r:embed="rId5"/>
          <a:stretch>
            <a:fillRect/>
          </a:stretch>
        </p:blipFill>
        <p:spPr>
          <a:xfrm>
            <a:off x="11671300" y="6238042"/>
            <a:ext cx="520700" cy="599198"/>
          </a:xfrm>
          <a:prstGeom prst="rect">
            <a:avLst/>
          </a:prstGeom>
        </p:spPr>
      </p:pic>
      <p:sp>
        <p:nvSpPr>
          <p:cNvPr id="3" name="Slide Number Placeholder 2">
            <a:extLst>
              <a:ext uri="{FF2B5EF4-FFF2-40B4-BE49-F238E27FC236}">
                <a16:creationId xmlns:a16="http://schemas.microsoft.com/office/drawing/2014/main" id="{73D88B53-A123-BA59-B5AB-F5097E2824FB}"/>
              </a:ext>
            </a:extLst>
          </p:cNvPr>
          <p:cNvSpPr>
            <a:spLocks noGrp="1"/>
          </p:cNvSpPr>
          <p:nvPr>
            <p:ph type="sldNum" sz="quarter" idx="12"/>
          </p:nvPr>
        </p:nvSpPr>
        <p:spPr/>
        <p:txBody>
          <a:bodyPr/>
          <a:lstStyle/>
          <a:p>
            <a:fld id="{84CDF5CC-20BA-D742-B954-4462F62791FD}" type="slidenum">
              <a:rPr lang="en-SE" smtClean="0"/>
              <a:t>5</a:t>
            </a:fld>
            <a:endParaRPr lang="en-SE"/>
          </a:p>
        </p:txBody>
      </p:sp>
      <p:sp>
        <p:nvSpPr>
          <p:cNvPr id="8" name="TextBox 7">
            <a:extLst>
              <a:ext uri="{FF2B5EF4-FFF2-40B4-BE49-F238E27FC236}">
                <a16:creationId xmlns:a16="http://schemas.microsoft.com/office/drawing/2014/main" id="{BA20E68B-5862-DC93-3913-8B920A0513DB}"/>
              </a:ext>
            </a:extLst>
          </p:cNvPr>
          <p:cNvSpPr txBox="1"/>
          <p:nvPr/>
        </p:nvSpPr>
        <p:spPr>
          <a:xfrm>
            <a:off x="674751" y="545626"/>
            <a:ext cx="10842497" cy="1631216"/>
          </a:xfrm>
          <a:prstGeom prst="rect">
            <a:avLst/>
          </a:prstGeom>
          <a:noFill/>
        </p:spPr>
        <p:txBody>
          <a:bodyPr wrap="square" rtlCol="0">
            <a:spAutoFit/>
          </a:bodyPr>
          <a:lstStyle/>
          <a:p>
            <a:pPr algn="ctr"/>
            <a:r>
              <a:rPr lang="en-GB" sz="2000" dirty="0"/>
              <a:t>Stage 2 </a:t>
            </a:r>
            <a:r>
              <a:rPr lang="en-GB" sz="2000" b="1" dirty="0"/>
              <a:t>External alignment </a:t>
            </a:r>
            <a:endParaRPr lang="en-GB" sz="2000" dirty="0"/>
          </a:p>
          <a:p>
            <a:pPr algn="ctr"/>
            <a:r>
              <a:rPr lang="en-GB" sz="2000" dirty="0"/>
              <a:t>Grain's angular momentum aligns with a preferred axis in space.</a:t>
            </a:r>
          </a:p>
          <a:p>
            <a:pPr algn="ctr"/>
            <a:endParaRPr lang="en-GB" sz="2000" dirty="0"/>
          </a:p>
          <a:p>
            <a:pPr algn="ctr"/>
            <a:r>
              <a:rPr lang="en-GB" sz="2000" i="1" dirty="0"/>
              <a:t>Andersson et al. 2015, Lazarian &amp; Hoang 2007b; Hoang et al. 2018)</a:t>
            </a:r>
          </a:p>
          <a:p>
            <a:pPr algn="ctr"/>
            <a:r>
              <a:rPr lang="en-GB" sz="2000" b="1" dirty="0"/>
              <a:t> </a:t>
            </a:r>
            <a:endParaRPr lang="en-GB" sz="2000" dirty="0"/>
          </a:p>
        </p:txBody>
      </p:sp>
      <p:sp>
        <p:nvSpPr>
          <p:cNvPr id="9" name="TextBox 8">
            <a:extLst>
              <a:ext uri="{FF2B5EF4-FFF2-40B4-BE49-F238E27FC236}">
                <a16:creationId xmlns:a16="http://schemas.microsoft.com/office/drawing/2014/main" id="{4BF205E1-702F-0052-350C-731AD4E2984A}"/>
              </a:ext>
            </a:extLst>
          </p:cNvPr>
          <p:cNvSpPr txBox="1"/>
          <p:nvPr/>
        </p:nvSpPr>
        <p:spPr>
          <a:xfrm>
            <a:off x="1556575" y="5521978"/>
            <a:ext cx="9078848" cy="1015663"/>
          </a:xfrm>
          <a:prstGeom prst="rect">
            <a:avLst/>
          </a:prstGeom>
          <a:noFill/>
        </p:spPr>
        <p:txBody>
          <a:bodyPr wrap="square" rtlCol="0">
            <a:spAutoFit/>
          </a:bodyPr>
          <a:lstStyle/>
          <a:p>
            <a:pPr algn="ctr"/>
            <a:endParaRPr lang="en-US" sz="2000" dirty="0"/>
          </a:p>
          <a:p>
            <a:pPr algn="ctr"/>
            <a:r>
              <a:rPr lang="en-GB" sz="2000" b="1" dirty="0"/>
              <a:t>For Dust Grains to be aligned with the magnetic field they need to be spinning </a:t>
            </a:r>
          </a:p>
          <a:p>
            <a:pPr algn="ctr"/>
            <a:r>
              <a:rPr lang="en-GB" sz="2000" b="1" dirty="0"/>
              <a:t> </a:t>
            </a:r>
            <a:endParaRPr lang="en-GB" sz="2000" dirty="0"/>
          </a:p>
        </p:txBody>
      </p:sp>
    </p:spTree>
    <p:extLst>
      <p:ext uri="{BB962C8B-B14F-4D97-AF65-F5344CB8AC3E}">
        <p14:creationId xmlns:p14="http://schemas.microsoft.com/office/powerpoint/2010/main" val="2925928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5BA2A-D220-B192-F1F3-6D450A0621BB}"/>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718C7D5D-F6D3-703A-DDBB-3AF2F2BA6227}"/>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US" sz="2800" b="1" dirty="0">
                <a:latin typeface="Arial" panose="020B0604020202020204" pitchFamily="34" charset="0"/>
                <a:cs typeface="Arial" panose="020B0604020202020204" pitchFamily="34" charset="0"/>
              </a:rPr>
              <a:t>How are Dust Grains aligned?</a:t>
            </a:r>
            <a:endParaRPr lang="en-SE" sz="2800" b="1"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9E5C695-96EE-9576-5D69-05DA5CBC1FD7}"/>
              </a:ext>
            </a:extLst>
          </p:cNvPr>
          <p:cNvPicPr>
            <a:picLocks noChangeAspect="1"/>
          </p:cNvPicPr>
          <p:nvPr/>
        </p:nvPicPr>
        <p:blipFill>
          <a:blip r:embed="rId3"/>
          <a:stretch>
            <a:fillRect/>
          </a:stretch>
        </p:blipFill>
        <p:spPr>
          <a:xfrm>
            <a:off x="11671300" y="6238042"/>
            <a:ext cx="520700" cy="599198"/>
          </a:xfrm>
          <a:prstGeom prst="rect">
            <a:avLst/>
          </a:prstGeom>
        </p:spPr>
      </p:pic>
      <p:sp>
        <p:nvSpPr>
          <p:cNvPr id="3" name="Slide Number Placeholder 2">
            <a:extLst>
              <a:ext uri="{FF2B5EF4-FFF2-40B4-BE49-F238E27FC236}">
                <a16:creationId xmlns:a16="http://schemas.microsoft.com/office/drawing/2014/main" id="{D251CA2C-31C4-4650-C6B4-D096256319E0}"/>
              </a:ext>
            </a:extLst>
          </p:cNvPr>
          <p:cNvSpPr>
            <a:spLocks noGrp="1"/>
          </p:cNvSpPr>
          <p:nvPr>
            <p:ph type="sldNum" sz="quarter" idx="12"/>
          </p:nvPr>
        </p:nvSpPr>
        <p:spPr/>
        <p:txBody>
          <a:bodyPr/>
          <a:lstStyle/>
          <a:p>
            <a:fld id="{84CDF5CC-20BA-D742-B954-4462F62791FD}" type="slidenum">
              <a:rPr lang="en-SE" smtClean="0"/>
              <a:t>6</a:t>
            </a:fld>
            <a:endParaRPr lang="en-SE"/>
          </a:p>
        </p:txBody>
      </p:sp>
      <p:sp>
        <p:nvSpPr>
          <p:cNvPr id="4" name="TextBox 3">
            <a:extLst>
              <a:ext uri="{FF2B5EF4-FFF2-40B4-BE49-F238E27FC236}">
                <a16:creationId xmlns:a16="http://schemas.microsoft.com/office/drawing/2014/main" id="{F6CA1E7D-03AC-E8C5-BCAE-661B88B4B75C}"/>
              </a:ext>
            </a:extLst>
          </p:cNvPr>
          <p:cNvSpPr txBox="1"/>
          <p:nvPr/>
        </p:nvSpPr>
        <p:spPr>
          <a:xfrm>
            <a:off x="1143000" y="609362"/>
            <a:ext cx="9905999" cy="2523768"/>
          </a:xfrm>
          <a:prstGeom prst="rect">
            <a:avLst/>
          </a:prstGeom>
          <a:noFill/>
        </p:spPr>
        <p:txBody>
          <a:bodyPr wrap="square" rtlCol="0">
            <a:spAutoFit/>
          </a:bodyPr>
          <a:lstStyle/>
          <a:p>
            <a:pPr algn="ctr"/>
            <a:r>
              <a:rPr lang="en-GB" sz="2000" dirty="0"/>
              <a:t>Leading theory.  </a:t>
            </a:r>
            <a:r>
              <a:rPr lang="en-GB" sz="2000" b="1" dirty="0"/>
              <a:t>Radiative Alignment Torque (RAT)</a:t>
            </a:r>
            <a:r>
              <a:rPr lang="en-GB" sz="2000" dirty="0"/>
              <a:t>.</a:t>
            </a:r>
            <a:endParaRPr lang="en-SE" sz="2000" dirty="0"/>
          </a:p>
          <a:p>
            <a:pPr algn="ctr"/>
            <a:endParaRPr lang="en-SE" sz="2000" dirty="0"/>
          </a:p>
          <a:p>
            <a:pPr algn="ctr"/>
            <a:r>
              <a:rPr lang="en-SE" sz="2000" dirty="0"/>
              <a:t>R</a:t>
            </a:r>
            <a:r>
              <a:rPr lang="en-GB" sz="2000" dirty="0"/>
              <a:t>AT theory says that the grains are spun up by </a:t>
            </a:r>
            <a:r>
              <a:rPr lang="en-GB" sz="2000" b="1" dirty="0"/>
              <a:t>anisotropic radiation</a:t>
            </a:r>
            <a:r>
              <a:rPr lang="en-GB" sz="2000" dirty="0"/>
              <a:t> like a pinwheel being blown on. </a:t>
            </a:r>
          </a:p>
          <a:p>
            <a:pPr algn="ctr"/>
            <a:endParaRPr lang="en-GB" sz="2000" dirty="0"/>
          </a:p>
          <a:p>
            <a:pPr algn="ctr"/>
            <a:r>
              <a:rPr lang="en-GB" sz="2000" i="1" dirty="0"/>
              <a:t>(</a:t>
            </a:r>
            <a:r>
              <a:rPr lang="en-GB" sz="2000" i="1" dirty="0" err="1"/>
              <a:t>Dolginov</a:t>
            </a:r>
            <a:r>
              <a:rPr lang="en-GB" sz="2000" i="1" dirty="0"/>
              <a:t> &amp; Mitrofanov 1976; Draine &amp; Weingartner 1996; Lazarian &amp; Hoang 2007b; Hoang &amp; Lazarian et al. 2007)</a:t>
            </a:r>
            <a:endParaRPr lang="en-GB" i="1" dirty="0"/>
          </a:p>
          <a:p>
            <a:endParaRPr lang="en-SE" dirty="0"/>
          </a:p>
        </p:txBody>
      </p:sp>
      <p:pic>
        <p:nvPicPr>
          <p:cNvPr id="14" name="Picture 13">
            <a:extLst>
              <a:ext uri="{FF2B5EF4-FFF2-40B4-BE49-F238E27FC236}">
                <a16:creationId xmlns:a16="http://schemas.microsoft.com/office/drawing/2014/main" id="{CD545BC5-9B14-1783-CEE3-05D8F5D346A8}"/>
              </a:ext>
            </a:extLst>
          </p:cNvPr>
          <p:cNvPicPr>
            <a:picLocks noChangeAspect="1"/>
          </p:cNvPicPr>
          <p:nvPr/>
        </p:nvPicPr>
        <p:blipFill>
          <a:blip r:embed="rId4"/>
          <a:srcRect t="26827"/>
          <a:stretch>
            <a:fillRect/>
          </a:stretch>
        </p:blipFill>
        <p:spPr>
          <a:xfrm>
            <a:off x="685800" y="2733021"/>
            <a:ext cx="10985500" cy="4019232"/>
          </a:xfrm>
          <a:prstGeom prst="rect">
            <a:avLst/>
          </a:prstGeom>
        </p:spPr>
      </p:pic>
      <p:sp>
        <p:nvSpPr>
          <p:cNvPr id="15" name="TextBox 14">
            <a:extLst>
              <a:ext uri="{FF2B5EF4-FFF2-40B4-BE49-F238E27FC236}">
                <a16:creationId xmlns:a16="http://schemas.microsoft.com/office/drawing/2014/main" id="{2B92819D-823D-2249-4D32-60D07C50C99E}"/>
              </a:ext>
            </a:extLst>
          </p:cNvPr>
          <p:cNvSpPr txBox="1"/>
          <p:nvPr/>
        </p:nvSpPr>
        <p:spPr>
          <a:xfrm>
            <a:off x="0" y="6482318"/>
            <a:ext cx="4791075" cy="369332"/>
          </a:xfrm>
          <a:prstGeom prst="rect">
            <a:avLst/>
          </a:prstGeom>
          <a:noFill/>
        </p:spPr>
        <p:txBody>
          <a:bodyPr wrap="square" rtlCol="0">
            <a:spAutoFit/>
          </a:bodyPr>
          <a:lstStyle/>
          <a:p>
            <a:r>
              <a:rPr lang="en-GB" i="1" dirty="0"/>
              <a:t>Image generated with Claude (Anthropic), 2026</a:t>
            </a:r>
            <a:endParaRPr lang="en-GB" dirty="0"/>
          </a:p>
        </p:txBody>
      </p:sp>
    </p:spTree>
    <p:extLst>
      <p:ext uri="{BB962C8B-B14F-4D97-AF65-F5344CB8AC3E}">
        <p14:creationId xmlns:p14="http://schemas.microsoft.com/office/powerpoint/2010/main" val="945682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945F83-D13B-C308-FBD0-F8A80566189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DBA72E7-769C-423A-BC47-D98C5F7964FA}"/>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t>Grains not aligned at highest extinctions  </a:t>
            </a:r>
          </a:p>
        </p:txBody>
      </p:sp>
      <p:pic>
        <p:nvPicPr>
          <p:cNvPr id="7" name="Picture 6">
            <a:extLst>
              <a:ext uri="{FF2B5EF4-FFF2-40B4-BE49-F238E27FC236}">
                <a16:creationId xmlns:a16="http://schemas.microsoft.com/office/drawing/2014/main" id="{2977B1ED-FB64-2DA0-9993-A7C44152B998}"/>
              </a:ext>
            </a:extLst>
          </p:cNvPr>
          <p:cNvPicPr>
            <a:picLocks noChangeAspect="1"/>
          </p:cNvPicPr>
          <p:nvPr/>
        </p:nvPicPr>
        <p:blipFill rotWithShape="1">
          <a:blip r:embed="rId3"/>
          <a:srcRect l="2892" t="2262" r="3693" b="41597"/>
          <a:stretch/>
        </p:blipFill>
        <p:spPr>
          <a:xfrm>
            <a:off x="114452" y="1213859"/>
            <a:ext cx="7075159" cy="5195740"/>
          </a:xfrm>
          <a:prstGeom prst="rect">
            <a:avLst/>
          </a:prstGeom>
          <a:ln w="28575">
            <a:solidFill>
              <a:schemeClr val="tx1"/>
            </a:solidFill>
          </a:ln>
        </p:spPr>
      </p:pic>
      <p:sp>
        <p:nvSpPr>
          <p:cNvPr id="8" name="TextBox 7">
            <a:extLst>
              <a:ext uri="{FF2B5EF4-FFF2-40B4-BE49-F238E27FC236}">
                <a16:creationId xmlns:a16="http://schemas.microsoft.com/office/drawing/2014/main" id="{C22F05CF-99ED-F82C-5315-6880833A6BCC}"/>
              </a:ext>
            </a:extLst>
          </p:cNvPr>
          <p:cNvSpPr txBox="1"/>
          <p:nvPr/>
        </p:nvSpPr>
        <p:spPr>
          <a:xfrm>
            <a:off x="204995" y="6040267"/>
            <a:ext cx="2942706" cy="369332"/>
          </a:xfrm>
          <a:prstGeom prst="rect">
            <a:avLst/>
          </a:prstGeom>
          <a:noFill/>
        </p:spPr>
        <p:txBody>
          <a:bodyPr wrap="square" rtlCol="0">
            <a:spAutoFit/>
          </a:bodyPr>
          <a:lstStyle/>
          <a:p>
            <a:r>
              <a:rPr lang="en-GB" i="1" dirty="0"/>
              <a:t>Jones et al. (2015) </a:t>
            </a:r>
            <a:endParaRPr lang="en-SE" i="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A2DE76BB-B7D5-4FC0-EB0D-EFF7892790BD}"/>
              </a:ext>
            </a:extLst>
          </p:cNvPr>
          <p:cNvSpPr txBox="1"/>
          <p:nvPr/>
        </p:nvSpPr>
        <p:spPr>
          <a:xfrm>
            <a:off x="8184683" y="1681680"/>
            <a:ext cx="4007317" cy="3046988"/>
          </a:xfrm>
          <a:prstGeom prst="rect">
            <a:avLst/>
          </a:prstGeom>
          <a:noFill/>
        </p:spPr>
        <p:txBody>
          <a:bodyPr wrap="square" rtlCol="0">
            <a:spAutoFit/>
          </a:bodyPr>
          <a:lstStyle/>
          <a:p>
            <a:r>
              <a:rPr lang="en-GB" sz="2400" b="1" dirty="0"/>
              <a:t>Previous polarimetric</a:t>
            </a:r>
          </a:p>
          <a:p>
            <a:r>
              <a:rPr lang="en-GB" sz="2400" b="1" dirty="0"/>
              <a:t> studies of pre-stellar have consistently observed a depolarizing trend with increasing column density  referred to as the “polarization hole” effect (Alves et al. 2014). </a:t>
            </a:r>
            <a:endParaRPr lang="en-SE" sz="2400" b="1" dirty="0"/>
          </a:p>
        </p:txBody>
      </p:sp>
      <p:sp>
        <p:nvSpPr>
          <p:cNvPr id="12" name="TextBox 11">
            <a:extLst>
              <a:ext uri="{FF2B5EF4-FFF2-40B4-BE49-F238E27FC236}">
                <a16:creationId xmlns:a16="http://schemas.microsoft.com/office/drawing/2014/main" id="{BBDBA7D6-1C7E-EE8D-6C11-663631D2125D}"/>
              </a:ext>
            </a:extLst>
          </p:cNvPr>
          <p:cNvSpPr txBox="1"/>
          <p:nvPr/>
        </p:nvSpPr>
        <p:spPr>
          <a:xfrm rot="16200000">
            <a:off x="-864435" y="3252190"/>
            <a:ext cx="2583624" cy="369332"/>
          </a:xfrm>
          <a:prstGeom prst="rect">
            <a:avLst/>
          </a:prstGeom>
          <a:solidFill>
            <a:schemeClr val="bg1"/>
          </a:solidFill>
        </p:spPr>
        <p:txBody>
          <a:bodyPr wrap="square" rtlCol="0">
            <a:spAutoFit/>
          </a:bodyPr>
          <a:lstStyle/>
          <a:p>
            <a:r>
              <a:rPr lang="en-SE" dirty="0"/>
              <a:t>“Polarization efficiency”</a:t>
            </a:r>
          </a:p>
        </p:txBody>
      </p:sp>
      <p:pic>
        <p:nvPicPr>
          <p:cNvPr id="13" name="Picture 12">
            <a:extLst>
              <a:ext uri="{FF2B5EF4-FFF2-40B4-BE49-F238E27FC236}">
                <a16:creationId xmlns:a16="http://schemas.microsoft.com/office/drawing/2014/main" id="{F66A3D17-0EFD-FC51-FD6B-DBEE18D09459}"/>
              </a:ext>
            </a:extLst>
          </p:cNvPr>
          <p:cNvPicPr>
            <a:picLocks noChangeAspect="1"/>
          </p:cNvPicPr>
          <p:nvPr/>
        </p:nvPicPr>
        <p:blipFill>
          <a:blip r:embed="rId4"/>
          <a:stretch>
            <a:fillRect/>
          </a:stretch>
        </p:blipFill>
        <p:spPr>
          <a:xfrm>
            <a:off x="11671300" y="6238042"/>
            <a:ext cx="520700" cy="599198"/>
          </a:xfrm>
          <a:prstGeom prst="rect">
            <a:avLst/>
          </a:prstGeom>
        </p:spPr>
      </p:pic>
      <p:sp>
        <p:nvSpPr>
          <p:cNvPr id="4" name="TextBox 3">
            <a:extLst>
              <a:ext uri="{FF2B5EF4-FFF2-40B4-BE49-F238E27FC236}">
                <a16:creationId xmlns:a16="http://schemas.microsoft.com/office/drawing/2014/main" id="{2B6FD2FA-2034-32B0-D0C4-2BA20B5C426C}"/>
              </a:ext>
            </a:extLst>
          </p:cNvPr>
          <p:cNvSpPr txBox="1"/>
          <p:nvPr/>
        </p:nvSpPr>
        <p:spPr>
          <a:xfrm>
            <a:off x="4485084" y="1544030"/>
            <a:ext cx="901303" cy="369332"/>
          </a:xfrm>
          <a:prstGeom prst="rect">
            <a:avLst/>
          </a:prstGeom>
          <a:noFill/>
        </p:spPr>
        <p:txBody>
          <a:bodyPr wrap="square" rtlCol="0">
            <a:spAutoFit/>
          </a:bodyPr>
          <a:lstStyle/>
          <a:p>
            <a:r>
              <a:rPr lang="en-SE" dirty="0"/>
              <a:t>optical</a:t>
            </a:r>
          </a:p>
        </p:txBody>
      </p:sp>
      <p:sp>
        <p:nvSpPr>
          <p:cNvPr id="9" name="TextBox 8">
            <a:extLst>
              <a:ext uri="{FF2B5EF4-FFF2-40B4-BE49-F238E27FC236}">
                <a16:creationId xmlns:a16="http://schemas.microsoft.com/office/drawing/2014/main" id="{53B845C6-8158-E6AA-AD2B-18E546F3756E}"/>
              </a:ext>
            </a:extLst>
          </p:cNvPr>
          <p:cNvSpPr txBox="1"/>
          <p:nvPr/>
        </p:nvSpPr>
        <p:spPr>
          <a:xfrm>
            <a:off x="4724400" y="3811729"/>
            <a:ext cx="1128712" cy="369332"/>
          </a:xfrm>
          <a:prstGeom prst="rect">
            <a:avLst/>
          </a:prstGeom>
          <a:noFill/>
        </p:spPr>
        <p:txBody>
          <a:bodyPr wrap="square" rtlCol="0">
            <a:spAutoFit/>
          </a:bodyPr>
          <a:lstStyle/>
          <a:p>
            <a:r>
              <a:rPr lang="en-GB" dirty="0"/>
              <a:t>S</a:t>
            </a:r>
            <a:r>
              <a:rPr lang="en-SE" dirty="0"/>
              <a:t>ub-mm</a:t>
            </a:r>
          </a:p>
        </p:txBody>
      </p:sp>
      <p:sp>
        <p:nvSpPr>
          <p:cNvPr id="10" name="TextBox 9">
            <a:extLst>
              <a:ext uri="{FF2B5EF4-FFF2-40B4-BE49-F238E27FC236}">
                <a16:creationId xmlns:a16="http://schemas.microsoft.com/office/drawing/2014/main" id="{2032D4CA-DCF4-7FA6-5B6D-CDBF4B5A65BF}"/>
              </a:ext>
            </a:extLst>
          </p:cNvPr>
          <p:cNvSpPr txBox="1"/>
          <p:nvPr/>
        </p:nvSpPr>
        <p:spPr>
          <a:xfrm>
            <a:off x="1225697" y="2104368"/>
            <a:ext cx="901303" cy="369332"/>
          </a:xfrm>
          <a:prstGeom prst="rect">
            <a:avLst/>
          </a:prstGeom>
          <a:noFill/>
        </p:spPr>
        <p:txBody>
          <a:bodyPr wrap="square" rtlCol="0">
            <a:spAutoFit/>
          </a:bodyPr>
          <a:lstStyle/>
          <a:p>
            <a:r>
              <a:rPr lang="en-SE" dirty="0"/>
              <a:t>optical</a:t>
            </a:r>
          </a:p>
        </p:txBody>
      </p:sp>
      <p:grpSp>
        <p:nvGrpSpPr>
          <p:cNvPr id="15" name="Group 14">
            <a:extLst>
              <a:ext uri="{FF2B5EF4-FFF2-40B4-BE49-F238E27FC236}">
                <a16:creationId xmlns:a16="http://schemas.microsoft.com/office/drawing/2014/main" id="{2BC1CA6C-8166-75C8-4CB3-2AE4059C967C}"/>
              </a:ext>
            </a:extLst>
          </p:cNvPr>
          <p:cNvGrpSpPr/>
          <p:nvPr/>
        </p:nvGrpSpPr>
        <p:grpSpPr>
          <a:xfrm>
            <a:off x="427376" y="792769"/>
            <a:ext cx="5150991" cy="369332"/>
            <a:chOff x="427376" y="792769"/>
            <a:chExt cx="5150991" cy="369332"/>
          </a:xfrm>
        </p:grpSpPr>
        <p:sp>
          <p:nvSpPr>
            <p:cNvPr id="3" name="TextBox 2">
              <a:extLst>
                <a:ext uri="{FF2B5EF4-FFF2-40B4-BE49-F238E27FC236}">
                  <a16:creationId xmlns:a16="http://schemas.microsoft.com/office/drawing/2014/main" id="{CBF1369F-D7C9-80A4-E786-BCD8C5A985C5}"/>
                </a:ext>
              </a:extLst>
            </p:cNvPr>
            <p:cNvSpPr txBox="1"/>
            <p:nvPr/>
          </p:nvSpPr>
          <p:spPr>
            <a:xfrm>
              <a:off x="427376" y="792769"/>
              <a:ext cx="3556360" cy="369332"/>
            </a:xfrm>
            <a:prstGeom prst="rect">
              <a:avLst/>
            </a:prstGeom>
            <a:noFill/>
          </p:spPr>
          <p:txBody>
            <a:bodyPr wrap="square" rtlCol="0">
              <a:spAutoFit/>
            </a:bodyPr>
            <a:lstStyle/>
            <a:p>
              <a:r>
                <a:rPr lang="en-SE" dirty="0"/>
                <a:t>Increasing density of dust</a:t>
              </a:r>
            </a:p>
          </p:txBody>
        </p:sp>
        <p:cxnSp>
          <p:nvCxnSpPr>
            <p:cNvPr id="11" name="Straight Arrow Connector 10">
              <a:extLst>
                <a:ext uri="{FF2B5EF4-FFF2-40B4-BE49-F238E27FC236}">
                  <a16:creationId xmlns:a16="http://schemas.microsoft.com/office/drawing/2014/main" id="{42DCF229-66A9-81CB-5E55-22FEF1F8971D}"/>
                </a:ext>
              </a:extLst>
            </p:cNvPr>
            <p:cNvCxnSpPr/>
            <p:nvPr/>
          </p:nvCxnSpPr>
          <p:spPr>
            <a:xfrm>
              <a:off x="3127775" y="989627"/>
              <a:ext cx="2450592"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9" name="Group 18">
            <a:extLst>
              <a:ext uri="{FF2B5EF4-FFF2-40B4-BE49-F238E27FC236}">
                <a16:creationId xmlns:a16="http://schemas.microsoft.com/office/drawing/2014/main" id="{2C3FA21F-D93D-8478-3892-F2C1A89F2287}"/>
              </a:ext>
            </a:extLst>
          </p:cNvPr>
          <p:cNvGrpSpPr/>
          <p:nvPr/>
        </p:nvGrpSpPr>
        <p:grpSpPr>
          <a:xfrm>
            <a:off x="7222597" y="1514422"/>
            <a:ext cx="369332" cy="3763932"/>
            <a:chOff x="11486634" y="1075594"/>
            <a:chExt cx="369332" cy="3763932"/>
          </a:xfrm>
        </p:grpSpPr>
        <p:sp>
          <p:nvSpPr>
            <p:cNvPr id="20" name="TextBox 19">
              <a:extLst>
                <a:ext uri="{FF2B5EF4-FFF2-40B4-BE49-F238E27FC236}">
                  <a16:creationId xmlns:a16="http://schemas.microsoft.com/office/drawing/2014/main" id="{1137DB01-AD8C-1C4E-DAEE-BDD355384E64}"/>
                </a:ext>
              </a:extLst>
            </p:cNvPr>
            <p:cNvSpPr txBox="1"/>
            <p:nvPr/>
          </p:nvSpPr>
          <p:spPr>
            <a:xfrm rot="16200000">
              <a:off x="9988804" y="2972364"/>
              <a:ext cx="3364992" cy="369332"/>
            </a:xfrm>
            <a:prstGeom prst="rect">
              <a:avLst/>
            </a:prstGeom>
            <a:noFill/>
          </p:spPr>
          <p:txBody>
            <a:bodyPr wrap="square" rtlCol="0">
              <a:spAutoFit/>
            </a:bodyPr>
            <a:lstStyle/>
            <a:p>
              <a:r>
                <a:rPr lang="en-SE" dirty="0"/>
                <a:t>More dust grains aligned</a:t>
              </a:r>
            </a:p>
          </p:txBody>
        </p:sp>
        <p:cxnSp>
          <p:nvCxnSpPr>
            <p:cNvPr id="21" name="Straight Arrow Connector 20">
              <a:extLst>
                <a:ext uri="{FF2B5EF4-FFF2-40B4-BE49-F238E27FC236}">
                  <a16:creationId xmlns:a16="http://schemas.microsoft.com/office/drawing/2014/main" id="{F21379B4-41A9-6E02-C326-B83EC65E96D7}"/>
                </a:ext>
              </a:extLst>
            </p:cNvPr>
            <p:cNvCxnSpPr>
              <a:cxnSpLocks/>
            </p:cNvCxnSpPr>
            <p:nvPr/>
          </p:nvCxnSpPr>
          <p:spPr>
            <a:xfrm flipV="1">
              <a:off x="11671300" y="1075594"/>
              <a:ext cx="0" cy="117989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6" name="Slide Number Placeholder 5">
            <a:extLst>
              <a:ext uri="{FF2B5EF4-FFF2-40B4-BE49-F238E27FC236}">
                <a16:creationId xmlns:a16="http://schemas.microsoft.com/office/drawing/2014/main" id="{DBF38D79-CC0F-2834-F29C-1487E4B79FE2}"/>
              </a:ext>
            </a:extLst>
          </p:cNvPr>
          <p:cNvSpPr>
            <a:spLocks noGrp="1"/>
          </p:cNvSpPr>
          <p:nvPr>
            <p:ph type="sldNum" sz="quarter" idx="12"/>
          </p:nvPr>
        </p:nvSpPr>
        <p:spPr/>
        <p:txBody>
          <a:bodyPr/>
          <a:lstStyle/>
          <a:p>
            <a:fld id="{84CDF5CC-20BA-D742-B954-4462F62791FD}" type="slidenum">
              <a:rPr lang="en-SE" smtClean="0"/>
              <a:t>7</a:t>
            </a:fld>
            <a:endParaRPr lang="en-SE"/>
          </a:p>
        </p:txBody>
      </p:sp>
    </p:spTree>
    <p:extLst>
      <p:ext uri="{BB962C8B-B14F-4D97-AF65-F5344CB8AC3E}">
        <p14:creationId xmlns:p14="http://schemas.microsoft.com/office/powerpoint/2010/main" val="3387689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96F4D6-6371-D912-5BEB-533893EA7065}"/>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DB8E9AE-65EA-E47C-1C09-74A1CD512450}"/>
              </a:ext>
            </a:extLst>
          </p:cNvPr>
          <p:cNvPicPr>
            <a:picLocks noChangeAspect="1"/>
          </p:cNvPicPr>
          <p:nvPr/>
        </p:nvPicPr>
        <p:blipFill>
          <a:blip r:embed="rId3"/>
          <a:stretch>
            <a:fillRect/>
          </a:stretch>
        </p:blipFill>
        <p:spPr>
          <a:xfrm>
            <a:off x="4669044" y="1031143"/>
            <a:ext cx="6632925" cy="5266016"/>
          </a:xfrm>
          <a:prstGeom prst="rect">
            <a:avLst/>
          </a:prstGeom>
          <a:ln w="28575">
            <a:solidFill>
              <a:schemeClr val="tx1"/>
            </a:solidFill>
          </a:ln>
        </p:spPr>
      </p:pic>
      <p:sp>
        <p:nvSpPr>
          <p:cNvPr id="2" name="TextBox 1">
            <a:extLst>
              <a:ext uri="{FF2B5EF4-FFF2-40B4-BE49-F238E27FC236}">
                <a16:creationId xmlns:a16="http://schemas.microsoft.com/office/drawing/2014/main" id="{FAFC0E4C-B934-B6F2-0DF3-735728177A97}"/>
              </a:ext>
            </a:extLst>
          </p:cNvPr>
          <p:cNvSpPr txBox="1"/>
          <p:nvPr/>
        </p:nvSpPr>
        <p:spPr>
          <a:xfrm>
            <a:off x="134380" y="1864369"/>
            <a:ext cx="4383315" cy="2585323"/>
          </a:xfrm>
          <a:prstGeom prst="rect">
            <a:avLst/>
          </a:prstGeom>
          <a:noFill/>
        </p:spPr>
        <p:txBody>
          <a:bodyPr wrap="square" rtlCol="0">
            <a:spAutoFit/>
          </a:bodyPr>
          <a:lstStyle/>
          <a:p>
            <a:pPr algn="just"/>
            <a:r>
              <a:rPr lang="en-SE" sz="2400" b="1" dirty="0"/>
              <a:t>Based on RAT if we look at proto-</a:t>
            </a:r>
            <a:r>
              <a:rPr lang="en-US" sz="2400" b="1" dirty="0"/>
              <a:t>s</a:t>
            </a:r>
            <a:r>
              <a:rPr lang="en-SE" sz="2400" b="1" dirty="0"/>
              <a:t>tellar cores then the polarization efficiency should increase </a:t>
            </a:r>
            <a:r>
              <a:rPr lang="en-GB" sz="2400" b="1" dirty="0"/>
              <a:t>due to increasing radiation flux  </a:t>
            </a:r>
            <a:r>
              <a:rPr lang="en-SE" sz="2400" b="1" dirty="0"/>
              <a:t>from embedded cores.</a:t>
            </a:r>
          </a:p>
          <a:p>
            <a:endParaRPr lang="en-SE" dirty="0"/>
          </a:p>
        </p:txBody>
      </p:sp>
      <p:sp>
        <p:nvSpPr>
          <p:cNvPr id="5" name="TextBox 4">
            <a:extLst>
              <a:ext uri="{FF2B5EF4-FFF2-40B4-BE49-F238E27FC236}">
                <a16:creationId xmlns:a16="http://schemas.microsoft.com/office/drawing/2014/main" id="{2F1A0C5E-6DD9-B765-4155-C5F4BA3ECA5A}"/>
              </a:ext>
            </a:extLst>
          </p:cNvPr>
          <p:cNvSpPr txBox="1"/>
          <p:nvPr/>
        </p:nvSpPr>
        <p:spPr>
          <a:xfrm>
            <a:off x="0" y="-15669"/>
            <a:ext cx="12192000" cy="523220"/>
          </a:xfrm>
          <a:prstGeom prst="rect">
            <a:avLst/>
          </a:prstGeom>
          <a:solidFill>
            <a:srgbClr val="92D050"/>
          </a:solidFill>
        </p:spPr>
        <p:txBody>
          <a:bodyPr wrap="square" rtlCol="0">
            <a:spAutoFit/>
          </a:bodyPr>
          <a:lstStyle/>
          <a:p>
            <a:pPr algn="ctr"/>
            <a:r>
              <a:rPr lang="en-SE" sz="2800" b="1" dirty="0"/>
              <a:t>Alignment towards protostars?</a:t>
            </a:r>
          </a:p>
        </p:txBody>
      </p:sp>
      <p:sp>
        <p:nvSpPr>
          <p:cNvPr id="11" name="TextBox 10">
            <a:extLst>
              <a:ext uri="{FF2B5EF4-FFF2-40B4-BE49-F238E27FC236}">
                <a16:creationId xmlns:a16="http://schemas.microsoft.com/office/drawing/2014/main" id="{FE34FEB9-B21C-B77D-72C2-5CDD44A1D11A}"/>
              </a:ext>
            </a:extLst>
          </p:cNvPr>
          <p:cNvSpPr txBox="1"/>
          <p:nvPr/>
        </p:nvSpPr>
        <p:spPr>
          <a:xfrm>
            <a:off x="9247602" y="5869742"/>
            <a:ext cx="1981200" cy="368300"/>
          </a:xfrm>
          <a:prstGeom prst="rect">
            <a:avLst/>
          </a:prstGeom>
          <a:noFill/>
        </p:spPr>
        <p:txBody>
          <a:bodyPr wrap="square" rtlCol="0">
            <a:spAutoFit/>
          </a:bodyPr>
          <a:lstStyle/>
          <a:p>
            <a:r>
              <a:rPr lang="en-SE" dirty="0"/>
              <a:t>Hoang et. al. 2021</a:t>
            </a:r>
          </a:p>
        </p:txBody>
      </p:sp>
      <p:pic>
        <p:nvPicPr>
          <p:cNvPr id="13" name="Picture 12">
            <a:extLst>
              <a:ext uri="{FF2B5EF4-FFF2-40B4-BE49-F238E27FC236}">
                <a16:creationId xmlns:a16="http://schemas.microsoft.com/office/drawing/2014/main" id="{C0D95A58-B031-924A-637B-E7C0DDD82924}"/>
              </a:ext>
            </a:extLst>
          </p:cNvPr>
          <p:cNvPicPr>
            <a:picLocks noChangeAspect="1"/>
          </p:cNvPicPr>
          <p:nvPr/>
        </p:nvPicPr>
        <p:blipFill>
          <a:blip r:embed="rId4"/>
          <a:stretch>
            <a:fillRect/>
          </a:stretch>
        </p:blipFill>
        <p:spPr>
          <a:xfrm>
            <a:off x="11671300" y="6238042"/>
            <a:ext cx="520700" cy="599198"/>
          </a:xfrm>
          <a:prstGeom prst="rect">
            <a:avLst/>
          </a:prstGeom>
        </p:spPr>
      </p:pic>
      <p:grpSp>
        <p:nvGrpSpPr>
          <p:cNvPr id="4" name="Group 3">
            <a:extLst>
              <a:ext uri="{FF2B5EF4-FFF2-40B4-BE49-F238E27FC236}">
                <a16:creationId xmlns:a16="http://schemas.microsoft.com/office/drawing/2014/main" id="{5660C451-163E-505F-610D-D2B6C761C5AF}"/>
              </a:ext>
            </a:extLst>
          </p:cNvPr>
          <p:cNvGrpSpPr/>
          <p:nvPr/>
        </p:nvGrpSpPr>
        <p:grpSpPr>
          <a:xfrm>
            <a:off x="6368436" y="668202"/>
            <a:ext cx="4606848" cy="338553"/>
            <a:chOff x="235197" y="839939"/>
            <a:chExt cx="5186882" cy="270843"/>
          </a:xfrm>
        </p:grpSpPr>
        <p:sp>
          <p:nvSpPr>
            <p:cNvPr id="6" name="TextBox 5">
              <a:extLst>
                <a:ext uri="{FF2B5EF4-FFF2-40B4-BE49-F238E27FC236}">
                  <a16:creationId xmlns:a16="http://schemas.microsoft.com/office/drawing/2014/main" id="{D40F4829-81EA-E43D-15D9-75981EF07C92}"/>
                </a:ext>
              </a:extLst>
            </p:cNvPr>
            <p:cNvSpPr txBox="1"/>
            <p:nvPr/>
          </p:nvSpPr>
          <p:spPr>
            <a:xfrm>
              <a:off x="235197" y="839939"/>
              <a:ext cx="3556360" cy="270843"/>
            </a:xfrm>
            <a:prstGeom prst="rect">
              <a:avLst/>
            </a:prstGeom>
            <a:noFill/>
          </p:spPr>
          <p:txBody>
            <a:bodyPr wrap="square" rtlCol="0">
              <a:spAutoFit/>
            </a:bodyPr>
            <a:lstStyle/>
            <a:p>
              <a:r>
                <a:rPr lang="en-SE" sz="1600" dirty="0"/>
                <a:t>Increasing density of dust</a:t>
              </a:r>
            </a:p>
          </p:txBody>
        </p:sp>
        <p:cxnSp>
          <p:nvCxnSpPr>
            <p:cNvPr id="7" name="Straight Arrow Connector 6">
              <a:extLst>
                <a:ext uri="{FF2B5EF4-FFF2-40B4-BE49-F238E27FC236}">
                  <a16:creationId xmlns:a16="http://schemas.microsoft.com/office/drawing/2014/main" id="{C861D762-E038-7774-1012-CF51C8E567B1}"/>
                </a:ext>
              </a:extLst>
            </p:cNvPr>
            <p:cNvCxnSpPr/>
            <p:nvPr/>
          </p:nvCxnSpPr>
          <p:spPr>
            <a:xfrm>
              <a:off x="2971486" y="985115"/>
              <a:ext cx="2450593"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 name="Group 11">
            <a:extLst>
              <a:ext uri="{FF2B5EF4-FFF2-40B4-BE49-F238E27FC236}">
                <a16:creationId xmlns:a16="http://schemas.microsoft.com/office/drawing/2014/main" id="{E5453FFC-8ABD-87A4-44F4-812D92F1C553}"/>
              </a:ext>
            </a:extLst>
          </p:cNvPr>
          <p:cNvGrpSpPr/>
          <p:nvPr/>
        </p:nvGrpSpPr>
        <p:grpSpPr>
          <a:xfrm>
            <a:off x="11453318" y="1274423"/>
            <a:ext cx="369332" cy="3775228"/>
            <a:chOff x="11486634" y="1064298"/>
            <a:chExt cx="369332" cy="3775228"/>
          </a:xfrm>
        </p:grpSpPr>
        <p:sp>
          <p:nvSpPr>
            <p:cNvPr id="8" name="TextBox 7">
              <a:extLst>
                <a:ext uri="{FF2B5EF4-FFF2-40B4-BE49-F238E27FC236}">
                  <a16:creationId xmlns:a16="http://schemas.microsoft.com/office/drawing/2014/main" id="{5A6194A9-6B43-64F9-B1F9-C17B615F1988}"/>
                </a:ext>
              </a:extLst>
            </p:cNvPr>
            <p:cNvSpPr txBox="1"/>
            <p:nvPr/>
          </p:nvSpPr>
          <p:spPr>
            <a:xfrm rot="16200000">
              <a:off x="9988804" y="2972364"/>
              <a:ext cx="3364992" cy="369332"/>
            </a:xfrm>
            <a:prstGeom prst="rect">
              <a:avLst/>
            </a:prstGeom>
            <a:noFill/>
          </p:spPr>
          <p:txBody>
            <a:bodyPr wrap="square" rtlCol="0">
              <a:spAutoFit/>
            </a:bodyPr>
            <a:lstStyle/>
            <a:p>
              <a:r>
                <a:rPr lang="en-SE" dirty="0"/>
                <a:t>More dust grains aligned</a:t>
              </a:r>
            </a:p>
          </p:txBody>
        </p:sp>
        <p:cxnSp>
          <p:nvCxnSpPr>
            <p:cNvPr id="9" name="Straight Arrow Connector 8">
              <a:extLst>
                <a:ext uri="{FF2B5EF4-FFF2-40B4-BE49-F238E27FC236}">
                  <a16:creationId xmlns:a16="http://schemas.microsoft.com/office/drawing/2014/main" id="{4B4F388C-566A-509B-FABB-9E732D0BA249}"/>
                </a:ext>
              </a:extLst>
            </p:cNvPr>
            <p:cNvCxnSpPr>
              <a:cxnSpLocks/>
            </p:cNvCxnSpPr>
            <p:nvPr/>
          </p:nvCxnSpPr>
          <p:spPr>
            <a:xfrm flipV="1">
              <a:off x="11682123" y="1064298"/>
              <a:ext cx="0" cy="117989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4" name="Slide Number Placeholder 13">
            <a:extLst>
              <a:ext uri="{FF2B5EF4-FFF2-40B4-BE49-F238E27FC236}">
                <a16:creationId xmlns:a16="http://schemas.microsoft.com/office/drawing/2014/main" id="{A4F13BA7-9BFD-9652-FED8-D0658EA0B7E6}"/>
              </a:ext>
            </a:extLst>
          </p:cNvPr>
          <p:cNvSpPr>
            <a:spLocks noGrp="1"/>
          </p:cNvSpPr>
          <p:nvPr>
            <p:ph type="sldNum" sz="quarter" idx="12"/>
          </p:nvPr>
        </p:nvSpPr>
        <p:spPr/>
        <p:txBody>
          <a:bodyPr/>
          <a:lstStyle/>
          <a:p>
            <a:fld id="{84CDF5CC-20BA-D742-B954-4462F62791FD}" type="slidenum">
              <a:rPr lang="en-SE" smtClean="0"/>
              <a:t>8</a:t>
            </a:fld>
            <a:endParaRPr lang="en-SE"/>
          </a:p>
        </p:txBody>
      </p:sp>
      <p:sp>
        <p:nvSpPr>
          <p:cNvPr id="15" name="TextBox 14">
            <a:extLst>
              <a:ext uri="{FF2B5EF4-FFF2-40B4-BE49-F238E27FC236}">
                <a16:creationId xmlns:a16="http://schemas.microsoft.com/office/drawing/2014/main" id="{4489FD65-7A7C-2BB3-3F89-D736A4855811}"/>
              </a:ext>
            </a:extLst>
          </p:cNvPr>
          <p:cNvSpPr txBox="1"/>
          <p:nvPr/>
        </p:nvSpPr>
        <p:spPr>
          <a:xfrm>
            <a:off x="9314122" y="2019719"/>
            <a:ext cx="1722473" cy="369332"/>
          </a:xfrm>
          <a:prstGeom prst="rect">
            <a:avLst/>
          </a:prstGeom>
          <a:solidFill>
            <a:schemeClr val="bg1"/>
          </a:solidFill>
        </p:spPr>
        <p:txBody>
          <a:bodyPr wrap="square" rtlCol="0">
            <a:spAutoFit/>
          </a:bodyPr>
          <a:lstStyle/>
          <a:p>
            <a:endParaRPr lang="en-SE" dirty="0"/>
          </a:p>
        </p:txBody>
      </p:sp>
      <p:sp>
        <p:nvSpPr>
          <p:cNvPr id="17" name="Right Triangle 16">
            <a:extLst>
              <a:ext uri="{FF2B5EF4-FFF2-40B4-BE49-F238E27FC236}">
                <a16:creationId xmlns:a16="http://schemas.microsoft.com/office/drawing/2014/main" id="{E783A594-03EA-3B59-A301-080E4F8AD4C4}"/>
              </a:ext>
            </a:extLst>
          </p:cNvPr>
          <p:cNvSpPr/>
          <p:nvPr/>
        </p:nvSpPr>
        <p:spPr>
          <a:xfrm>
            <a:off x="9325862" y="2471686"/>
            <a:ext cx="1722473" cy="600740"/>
          </a:xfrm>
          <a:prstGeom prst="rtTriangle">
            <a:avLst/>
          </a:prstGeom>
          <a:solidFill>
            <a:schemeClr val="bg1"/>
          </a:solidFill>
          <a:ln>
            <a:noFill/>
          </a:ln>
        </p:spPr>
        <p:style>
          <a:lnRef idx="0">
            <a:scrgbClr r="0" g="0" b="0"/>
          </a:lnRef>
          <a:fillRef idx="0">
            <a:scrgbClr r="0" g="0" b="0"/>
          </a:fillRef>
          <a:effectRef idx="0">
            <a:scrgbClr r="0" g="0" b="0"/>
          </a:effectRef>
          <a:fontRef idx="minor">
            <a:schemeClr val="accent1"/>
          </a:fontRef>
        </p:style>
        <p:txBody>
          <a:bodyPr rtlCol="0" anchor="ctr"/>
          <a:lstStyle/>
          <a:p>
            <a:pPr algn="ctr"/>
            <a:endParaRPr lang="en-SE"/>
          </a:p>
        </p:txBody>
      </p:sp>
      <p:sp>
        <p:nvSpPr>
          <p:cNvPr id="18" name="TextBox 17">
            <a:extLst>
              <a:ext uri="{FF2B5EF4-FFF2-40B4-BE49-F238E27FC236}">
                <a16:creationId xmlns:a16="http://schemas.microsoft.com/office/drawing/2014/main" id="{19A4B835-DE76-D8DF-C728-74B32C85F7F0}"/>
              </a:ext>
            </a:extLst>
          </p:cNvPr>
          <p:cNvSpPr txBox="1"/>
          <p:nvPr/>
        </p:nvSpPr>
        <p:spPr>
          <a:xfrm>
            <a:off x="9771321" y="2950535"/>
            <a:ext cx="1265274" cy="416620"/>
          </a:xfrm>
          <a:prstGeom prst="rect">
            <a:avLst/>
          </a:prstGeom>
          <a:solidFill>
            <a:schemeClr val="bg1"/>
          </a:solidFill>
        </p:spPr>
        <p:txBody>
          <a:bodyPr wrap="square" rtlCol="0">
            <a:spAutoFit/>
          </a:bodyPr>
          <a:lstStyle/>
          <a:p>
            <a:endParaRPr lang="en-SE" dirty="0"/>
          </a:p>
        </p:txBody>
      </p:sp>
    </p:spTree>
    <p:extLst>
      <p:ext uri="{BB962C8B-B14F-4D97-AF65-F5344CB8AC3E}">
        <p14:creationId xmlns:p14="http://schemas.microsoft.com/office/powerpoint/2010/main" val="11244220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16579</TotalTime>
  <Words>3923</Words>
  <Application>Microsoft Macintosh PowerPoint</Application>
  <PresentationFormat>Widescreen</PresentationFormat>
  <Paragraphs>349</Paragraphs>
  <Slides>29</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Aptos</vt:lpstr>
      <vt:lpstr>Aptos Display</vt:lpstr>
      <vt:lpstr>Arial</vt:lpstr>
      <vt:lpstr>Cambria Math</vt:lpstr>
      <vt:lpstr>NimbusRomNo9L</vt:lpstr>
      <vt:lpstr>Office Theme</vt:lpstr>
      <vt:lpstr>Enhancement of grain alignment near embedded protostars in the DR21 Ridge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Extra Slides</vt:lpstr>
      <vt:lpstr>PowerPoint Presentation</vt:lpstr>
      <vt:lpstr>PowerPoint Presentation</vt:lpstr>
      <vt:lpstr>PowerPoint Presentation</vt:lpstr>
      <vt:lpstr>PowerPoint Presentation</vt:lpstr>
      <vt:lpstr>PowerPoint Presentation</vt:lpstr>
      <vt:lpstr>Radiative modelling</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Siddharth Kumar UG</dc:creator>
  <cp:lastModifiedBy>Siddharth Kumar UG</cp:lastModifiedBy>
  <cp:revision>20</cp:revision>
  <dcterms:created xsi:type="dcterms:W3CDTF">2026-03-24T14:31:30Z</dcterms:created>
  <dcterms:modified xsi:type="dcterms:W3CDTF">2026-05-26T05:57:26Z</dcterms:modified>
</cp:coreProperties>
</file>