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m4v" ContentType="video/unknown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  <p:sldMasterId id="2147483651" r:id="rId2"/>
  </p:sldMasterIdLst>
  <p:notesMasterIdLst>
    <p:notesMasterId r:id="rId16"/>
  </p:notesMasterIdLst>
  <p:sldIdLst>
    <p:sldId id="257" r:id="rId3"/>
    <p:sldId id="275" r:id="rId4"/>
    <p:sldId id="274" r:id="rId5"/>
    <p:sldId id="258" r:id="rId6"/>
    <p:sldId id="277" r:id="rId7"/>
    <p:sldId id="261" r:id="rId8"/>
    <p:sldId id="262" r:id="rId9"/>
    <p:sldId id="278" r:id="rId10"/>
    <p:sldId id="268" r:id="rId11"/>
    <p:sldId id="269" r:id="rId12"/>
    <p:sldId id="276" r:id="rId13"/>
    <p:sldId id="279" r:id="rId14"/>
    <p:sldId id="273" r:id="rId15"/>
  </p:sldIdLst>
  <p:sldSz cx="9144000" cy="5143500" type="screen16x9"/>
  <p:notesSz cx="6858000" cy="9144000"/>
  <p:embeddedFontLst>
    <p:embeddedFont>
      <p:font typeface="Cossette Texte" pitchFamily="2" charset="0"/>
      <p:regular r:id="rId17"/>
      <p:bold r:id="rId18"/>
    </p:embeddedFont>
    <p:embeddedFont>
      <p:font typeface="Inter Tight" pitchFamily="2" charset="0"/>
      <p:regular r:id="rId19"/>
      <p:bold r:id="rId20"/>
      <p:italic r:id="rId21"/>
      <p:boldItalic r:id="rId22"/>
    </p:embeddedFont>
    <p:embeddedFont>
      <p:font typeface="Noto Sans Symbols" pitchFamily="2" charset="0"/>
      <p:regular r:id="rId23"/>
      <p:bold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6" roundtripDataSignature="AMtx7mhf5bRuUiMPi4LR1oVgq9T6nEXRW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A43"/>
    <a:srgbClr val="AA8DFF"/>
    <a:srgbClr val="7426F3"/>
    <a:srgbClr val="6723D5"/>
    <a:srgbClr val="762AEF"/>
    <a:srgbClr val="9955FF"/>
    <a:srgbClr val="BC21FF"/>
    <a:srgbClr val="F97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22"/>
    <p:restoredTop sz="94413"/>
  </p:normalViewPr>
  <p:slideViewPr>
    <p:cSldViewPr snapToGrid="0">
      <p:cViewPr varScale="1">
        <p:scale>
          <a:sx n="152" d="100"/>
          <a:sy n="152" d="100"/>
        </p:scale>
        <p:origin x="4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2.fntdata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font" Target="fonts/font5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1.fntdata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8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7.fntdata"/><Relationship Id="rId36" Type="http://customschemas.google.com/relationships/presentationmetadata" Target="metadata"/><Relationship Id="rId10" Type="http://schemas.openxmlformats.org/officeDocument/2006/relationships/slide" Target="slides/slide8.xml"/><Relationship Id="rId19" Type="http://schemas.openxmlformats.org/officeDocument/2006/relationships/font" Target="fonts/font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>
          <a:extLst>
            <a:ext uri="{FF2B5EF4-FFF2-40B4-BE49-F238E27FC236}">
              <a16:creationId xmlns:a16="http://schemas.microsoft.com/office/drawing/2014/main" id="{323E8F53-8609-CB46-9102-52A789510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5:notes">
            <a:extLst>
              <a:ext uri="{FF2B5EF4-FFF2-40B4-BE49-F238E27FC236}">
                <a16:creationId xmlns:a16="http://schemas.microsoft.com/office/drawing/2014/main" id="{134B3A7F-AFC6-A09B-BF93-CEEC29EA340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5:notes">
            <a:extLst>
              <a:ext uri="{FF2B5EF4-FFF2-40B4-BE49-F238E27FC236}">
                <a16:creationId xmlns:a16="http://schemas.microsoft.com/office/drawing/2014/main" id="{AE25D14C-86B5-202F-9C3B-24D7B1ADFEA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176399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>
          <a:extLst>
            <a:ext uri="{FF2B5EF4-FFF2-40B4-BE49-F238E27FC236}">
              <a16:creationId xmlns:a16="http://schemas.microsoft.com/office/drawing/2014/main" id="{0D88C5CE-4032-BEC6-038A-70A00BB8F5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6:notes">
            <a:extLst>
              <a:ext uri="{FF2B5EF4-FFF2-40B4-BE49-F238E27FC236}">
                <a16:creationId xmlns:a16="http://schemas.microsoft.com/office/drawing/2014/main" id="{7241885B-5DE6-4A46-C3A7-C341FBD2483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2" name="Google Shape;172;p6:notes">
            <a:extLst>
              <a:ext uri="{FF2B5EF4-FFF2-40B4-BE49-F238E27FC236}">
                <a16:creationId xmlns:a16="http://schemas.microsoft.com/office/drawing/2014/main" id="{63B9387D-CFF5-2143-0468-BEB9EA77867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822154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>
          <a:extLst>
            <a:ext uri="{FF2B5EF4-FFF2-40B4-BE49-F238E27FC236}">
              <a16:creationId xmlns:a16="http://schemas.microsoft.com/office/drawing/2014/main" id="{242F5CBA-B852-BA2A-3C7A-D358981BD4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:notes">
            <a:extLst>
              <a:ext uri="{FF2B5EF4-FFF2-40B4-BE49-F238E27FC236}">
                <a16:creationId xmlns:a16="http://schemas.microsoft.com/office/drawing/2014/main" id="{C9887B22-ED48-EE6D-F0A1-19E5558D68F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2" name="Google Shape;52;p3:notes">
            <a:extLst>
              <a:ext uri="{FF2B5EF4-FFF2-40B4-BE49-F238E27FC236}">
                <a16:creationId xmlns:a16="http://schemas.microsoft.com/office/drawing/2014/main" id="{85ECA226-909E-17B0-89BE-51574D4A2C9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796176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>
          <a:extLst>
            <a:ext uri="{FF2B5EF4-FFF2-40B4-BE49-F238E27FC236}">
              <a16:creationId xmlns:a16="http://schemas.microsoft.com/office/drawing/2014/main" id="{CDBBDC66-6E68-906F-7E88-4DE0AFDC4E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:notes">
            <a:extLst>
              <a:ext uri="{FF2B5EF4-FFF2-40B4-BE49-F238E27FC236}">
                <a16:creationId xmlns:a16="http://schemas.microsoft.com/office/drawing/2014/main" id="{5637B04E-9B9E-6D32-56B2-635D60A8E65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3:notes">
            <a:extLst>
              <a:ext uri="{FF2B5EF4-FFF2-40B4-BE49-F238E27FC236}">
                <a16:creationId xmlns:a16="http://schemas.microsoft.com/office/drawing/2014/main" id="{EA084F74-3A78-45EA-B722-36A6367FC2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73109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>
          <a:extLst>
            <a:ext uri="{FF2B5EF4-FFF2-40B4-BE49-F238E27FC236}">
              <a16:creationId xmlns:a16="http://schemas.microsoft.com/office/drawing/2014/main" id="{EE1C1B66-1717-A521-9CDA-28C2DB0D14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>
            <a:extLst>
              <a:ext uri="{FF2B5EF4-FFF2-40B4-BE49-F238E27FC236}">
                <a16:creationId xmlns:a16="http://schemas.microsoft.com/office/drawing/2014/main" id="{F8DB78CD-B05C-9EE2-F2D9-313AA8966BC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1" name="Google Shape;61;p2:notes">
            <a:extLst>
              <a:ext uri="{FF2B5EF4-FFF2-40B4-BE49-F238E27FC236}">
                <a16:creationId xmlns:a16="http://schemas.microsoft.com/office/drawing/2014/main" id="{63AAA11F-8641-E59A-2E96-36ACE50428A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6253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daf01f8af8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0" name="Google Shape;100;g3daf01f8af8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>
          <a:extLst>
            <a:ext uri="{FF2B5EF4-FFF2-40B4-BE49-F238E27FC236}">
              <a16:creationId xmlns:a16="http://schemas.microsoft.com/office/drawing/2014/main" id="{5973E577-89B9-0555-3F28-47DC521858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4:notes">
            <a:extLst>
              <a:ext uri="{FF2B5EF4-FFF2-40B4-BE49-F238E27FC236}">
                <a16:creationId xmlns:a16="http://schemas.microsoft.com/office/drawing/2014/main" id="{D52C54C4-285D-844F-EFD4-4E1E7328702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6" name="Google Shape;126;p4:notes">
            <a:extLst>
              <a:ext uri="{FF2B5EF4-FFF2-40B4-BE49-F238E27FC236}">
                <a16:creationId xmlns:a16="http://schemas.microsoft.com/office/drawing/2014/main" id="{842B06B3-C10A-4F62-E39E-B7852977F3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723965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ddd4626ae0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g3ddd4626ae0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s://bit.ly/3A1uf1Q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_19_1_1_1_1" type="blank">
  <p:cSld name="BLANK">
    <p:bg>
      <p:bgPr>
        <a:solidFill>
          <a:schemeClr val="lt1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oogle Shape;11;p18"/>
          <p:cNvGrpSpPr/>
          <p:nvPr/>
        </p:nvGrpSpPr>
        <p:grpSpPr>
          <a:xfrm>
            <a:off x="0" y="0"/>
            <a:ext cx="9143640" cy="5143320"/>
            <a:chOff x="0" y="0"/>
            <a:chExt cx="9143640" cy="5143320"/>
          </a:xfrm>
        </p:grpSpPr>
        <p:pic>
          <p:nvPicPr>
            <p:cNvPr id="12" name="Google Shape;12;p18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0" y="0"/>
              <a:ext cx="9143640" cy="5143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Google Shape;13;p18"/>
            <p:cNvPicPr preferRelativeResize="0"/>
            <p:nvPr/>
          </p:nvPicPr>
          <p:blipFill rotWithShape="1">
            <a:blip r:embed="rId3">
              <a:alphaModFix amt="90000"/>
            </a:blip>
            <a:srcRect l="69704" r="7852"/>
            <a:stretch/>
          </p:blipFill>
          <p:spPr>
            <a:xfrm>
              <a:off x="7092720" y="0"/>
              <a:ext cx="2050920" cy="514332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" name="Google Shape;14;p18"/>
          <p:cNvSpPr txBox="1">
            <a:spLocks noGrp="1"/>
          </p:cNvSpPr>
          <p:nvPr>
            <p:ph type="title"/>
          </p:nvPr>
        </p:nvSpPr>
        <p:spPr>
          <a:xfrm>
            <a:off x="228600" y="3773880"/>
            <a:ext cx="3719520" cy="1171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" name="Google Shape;15;p18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1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dk1"/>
                </a:solidFill>
              </a:defRPr>
            </a:lvl1pPr>
            <a:lvl2pPr lvl="1">
              <a:buNone/>
              <a:defRPr>
                <a:solidFill>
                  <a:schemeClr val="dk1"/>
                </a:solidFill>
              </a:defRPr>
            </a:lvl2pPr>
            <a:lvl3pPr lvl="2">
              <a:buNone/>
              <a:defRPr>
                <a:solidFill>
                  <a:schemeClr val="dk1"/>
                </a:solidFill>
              </a:defRPr>
            </a:lvl3pPr>
            <a:lvl4pPr lvl="3">
              <a:buNone/>
              <a:defRPr>
                <a:solidFill>
                  <a:schemeClr val="dk1"/>
                </a:solidFill>
              </a:defRPr>
            </a:lvl4pPr>
            <a:lvl5pPr lvl="4">
              <a:buNone/>
              <a:defRPr>
                <a:solidFill>
                  <a:schemeClr val="dk1"/>
                </a:solidFill>
              </a:defRPr>
            </a:lvl5pPr>
            <a:lvl6pPr lvl="5">
              <a:buNone/>
              <a:defRPr>
                <a:solidFill>
                  <a:schemeClr val="dk1"/>
                </a:solidFill>
              </a:defRPr>
            </a:lvl6pPr>
            <a:lvl7pPr lvl="6">
              <a:buNone/>
              <a:defRPr>
                <a:solidFill>
                  <a:schemeClr val="dk1"/>
                </a:solidFill>
              </a:defRPr>
            </a:lvl7pPr>
            <a:lvl8pPr lvl="7">
              <a:buNone/>
              <a:defRPr>
                <a:solidFill>
                  <a:schemeClr val="dk1"/>
                </a:solidFill>
              </a:defRPr>
            </a:lvl8pPr>
            <a:lvl9pPr lvl="8">
              <a:buNone/>
              <a:defRPr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_COLUMN_TEXT_1" type="blank">
  <p:cSld name="BLANK"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3640" cy="514332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16"/>
          <p:cNvSpPr txBox="1">
            <a:spLocks noGrp="1"/>
          </p:cNvSpPr>
          <p:nvPr>
            <p:ph type="title"/>
          </p:nvPr>
        </p:nvSpPr>
        <p:spPr>
          <a:xfrm>
            <a:off x="228600" y="3776400"/>
            <a:ext cx="3719520" cy="1171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" name="Google Shape;22;p16"/>
          <p:cNvSpPr txBox="1">
            <a:spLocks noGrp="1"/>
          </p:cNvSpPr>
          <p:nvPr>
            <p:ph type="body" idx="1"/>
          </p:nvPr>
        </p:nvSpPr>
        <p:spPr>
          <a:xfrm>
            <a:off x="1476000" y="343080"/>
            <a:ext cx="1855800" cy="2757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1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dk1"/>
                </a:solidFill>
              </a:defRPr>
            </a:lvl1pPr>
            <a:lvl2pPr lvl="1">
              <a:buNone/>
              <a:defRPr>
                <a:solidFill>
                  <a:schemeClr val="dk1"/>
                </a:solidFill>
              </a:defRPr>
            </a:lvl2pPr>
            <a:lvl3pPr lvl="2">
              <a:buNone/>
              <a:defRPr>
                <a:solidFill>
                  <a:schemeClr val="dk1"/>
                </a:solidFill>
              </a:defRPr>
            </a:lvl3pPr>
            <a:lvl4pPr lvl="3">
              <a:buNone/>
              <a:defRPr>
                <a:solidFill>
                  <a:schemeClr val="dk1"/>
                </a:solidFill>
              </a:defRPr>
            </a:lvl4pPr>
            <a:lvl5pPr lvl="4">
              <a:buNone/>
              <a:defRPr>
                <a:solidFill>
                  <a:schemeClr val="dk1"/>
                </a:solidFill>
              </a:defRPr>
            </a:lvl5pPr>
            <a:lvl6pPr lvl="5">
              <a:buNone/>
              <a:defRPr>
                <a:solidFill>
                  <a:schemeClr val="dk1"/>
                </a:solidFill>
              </a:defRPr>
            </a:lvl6pPr>
            <a:lvl7pPr lvl="6">
              <a:buNone/>
              <a:defRPr>
                <a:solidFill>
                  <a:schemeClr val="dk1"/>
                </a:solidFill>
              </a:defRPr>
            </a:lvl7pPr>
            <a:lvl8pPr lvl="7">
              <a:buNone/>
              <a:defRPr>
                <a:solidFill>
                  <a:schemeClr val="dk1"/>
                </a:solidFill>
              </a:defRPr>
            </a:lvl8pPr>
            <a:lvl9pPr lvl="8">
              <a:buNone/>
              <a:defRPr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ONLY_1_1">
  <p:cSld name="TITLE_ONLY_1_1">
    <p:bg>
      <p:bgPr>
        <a:solidFill>
          <a:schemeClr val="lt1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3640" cy="514332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17"/>
          <p:cNvSpPr txBox="1">
            <a:spLocks noGrp="1"/>
          </p:cNvSpPr>
          <p:nvPr>
            <p:ph type="title"/>
          </p:nvPr>
        </p:nvSpPr>
        <p:spPr>
          <a:xfrm>
            <a:off x="228600" y="210240"/>
            <a:ext cx="8686440" cy="5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7" name="Google Shape;27;p17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Google Shape;28;p1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dk1"/>
                </a:solidFill>
              </a:defRPr>
            </a:lvl1pPr>
            <a:lvl2pPr lvl="1">
              <a:buNone/>
              <a:defRPr>
                <a:solidFill>
                  <a:schemeClr val="dk1"/>
                </a:solidFill>
              </a:defRPr>
            </a:lvl2pPr>
            <a:lvl3pPr lvl="2">
              <a:buNone/>
              <a:defRPr>
                <a:solidFill>
                  <a:schemeClr val="dk1"/>
                </a:solidFill>
              </a:defRPr>
            </a:lvl3pPr>
            <a:lvl4pPr lvl="3">
              <a:buNone/>
              <a:defRPr>
                <a:solidFill>
                  <a:schemeClr val="dk1"/>
                </a:solidFill>
              </a:defRPr>
            </a:lvl4pPr>
            <a:lvl5pPr lvl="4">
              <a:buNone/>
              <a:defRPr>
                <a:solidFill>
                  <a:schemeClr val="dk1"/>
                </a:solidFill>
              </a:defRPr>
            </a:lvl5pPr>
            <a:lvl6pPr lvl="5">
              <a:buNone/>
              <a:defRPr>
                <a:solidFill>
                  <a:schemeClr val="dk1"/>
                </a:solidFill>
              </a:defRPr>
            </a:lvl6pPr>
            <a:lvl7pPr lvl="6">
              <a:buNone/>
              <a:defRPr>
                <a:solidFill>
                  <a:schemeClr val="dk1"/>
                </a:solidFill>
              </a:defRPr>
            </a:lvl7pPr>
            <a:lvl8pPr lvl="7">
              <a:buNone/>
              <a:defRPr>
                <a:solidFill>
                  <a:schemeClr val="dk1"/>
                </a:solidFill>
              </a:defRPr>
            </a:lvl8pPr>
            <a:lvl9pPr lvl="8">
              <a:buNone/>
              <a:defRPr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_3_1">
  <p:cSld name="CUSTOM_3_1">
    <p:bg>
      <p:bgPr>
        <a:solidFill>
          <a:schemeClr val="lt1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oogle Shape;30;p19"/>
          <p:cNvGrpSpPr/>
          <p:nvPr/>
        </p:nvGrpSpPr>
        <p:grpSpPr>
          <a:xfrm>
            <a:off x="0" y="0"/>
            <a:ext cx="9143640" cy="5143320"/>
            <a:chOff x="0" y="0"/>
            <a:chExt cx="9143640" cy="5143320"/>
          </a:xfrm>
        </p:grpSpPr>
        <p:pic>
          <p:nvPicPr>
            <p:cNvPr id="31" name="Google Shape;31;p19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0" y="0"/>
              <a:ext cx="9143640" cy="5143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Google Shape;32;p19"/>
            <p:cNvPicPr preferRelativeResize="0"/>
            <p:nvPr/>
          </p:nvPicPr>
          <p:blipFill rotWithShape="1">
            <a:blip r:embed="rId3">
              <a:alphaModFix/>
            </a:blip>
            <a:srcRect t="5295" b="53139"/>
            <a:stretch/>
          </p:blipFill>
          <p:spPr>
            <a:xfrm rot="10800000" flipH="1">
              <a:off x="0" y="3006000"/>
              <a:ext cx="9143640" cy="213732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3" name="Google Shape;33;p19"/>
          <p:cNvSpPr txBox="1">
            <a:spLocks noGrp="1"/>
          </p:cNvSpPr>
          <p:nvPr>
            <p:ph type="title"/>
          </p:nvPr>
        </p:nvSpPr>
        <p:spPr>
          <a:xfrm>
            <a:off x="228600" y="192960"/>
            <a:ext cx="3733920" cy="1171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19"/>
          <p:cNvSpPr/>
          <p:nvPr/>
        </p:nvSpPr>
        <p:spPr>
          <a:xfrm>
            <a:off x="2715840" y="4358880"/>
            <a:ext cx="3733920" cy="555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 i="0" u="none" strike="noStrike" cap="none">
                <a:solidFill>
                  <a:schemeClr val="dk1"/>
                </a:solidFill>
                <a:latin typeface="Inter Tight"/>
                <a:ea typeface="Inter Tight"/>
                <a:cs typeface="Inter Tight"/>
                <a:sym typeface="Inter Tight"/>
              </a:rPr>
              <a:t>CREDITS:</a:t>
            </a:r>
            <a:r>
              <a:rPr lang="en-US" sz="1000" b="0" i="0" u="none" strike="noStrike" cap="none">
                <a:solidFill>
                  <a:schemeClr val="dk1"/>
                </a:solidFill>
                <a:latin typeface="Inter Tight"/>
                <a:ea typeface="Inter Tight"/>
                <a:cs typeface="Inter Tight"/>
                <a:sym typeface="Inter Tight"/>
              </a:rPr>
              <a:t> This presentation template was created by </a:t>
            </a:r>
            <a:r>
              <a:rPr lang="en-US" sz="1000" b="1" i="0" u="sng" strike="noStrike" cap="none">
                <a:solidFill>
                  <a:schemeClr val="hlink"/>
                </a:solidFill>
                <a:latin typeface="Inter Tight"/>
                <a:ea typeface="Inter Tight"/>
                <a:cs typeface="Inter Tight"/>
                <a:sym typeface="Inter Tight"/>
                <a:hlinkClick r:id="rId4"/>
              </a:rPr>
              <a:t>Slidesgo</a:t>
            </a:r>
            <a:r>
              <a:rPr lang="en-US" sz="1000" b="0" i="0" u="none" strike="noStrike" cap="none">
                <a:solidFill>
                  <a:schemeClr val="dk1"/>
                </a:solidFill>
                <a:latin typeface="Inter Tight"/>
                <a:ea typeface="Inter Tight"/>
                <a:cs typeface="Inter Tight"/>
                <a:sym typeface="Inter Tight"/>
              </a:rPr>
              <a:t>, and includes icons, infographics &amp; images by </a:t>
            </a:r>
            <a:r>
              <a:rPr lang="en-US" sz="1000" b="1" i="0" u="sng" strike="noStrike" cap="none">
                <a:solidFill>
                  <a:schemeClr val="dk1"/>
                </a:solidFill>
                <a:latin typeface="Inter Tight"/>
                <a:ea typeface="Inter Tight"/>
                <a:cs typeface="Inter Tight"/>
                <a:sym typeface="Inter Tigh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-US" sz="1000" b="0" i="0" u="sng" strike="noStrike" cap="none">
                <a:solidFill>
                  <a:schemeClr val="dk1"/>
                </a:solidFill>
                <a:latin typeface="Inter Tight"/>
                <a:ea typeface="Inter Tight"/>
                <a:cs typeface="Inter Tight"/>
                <a:sym typeface="Inter Tight"/>
              </a:rPr>
              <a:t> </a:t>
            </a:r>
            <a:endParaRPr sz="1000" b="0" i="0" u="none" strike="noStrike" cap="none">
              <a:solidFill>
                <a:srgbClr val="FFFFFF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</p:txBody>
      </p:sp>
      <p:sp>
        <p:nvSpPr>
          <p:cNvPr id="35" name="Google Shape;35;p1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dk1"/>
                </a:solidFill>
              </a:defRPr>
            </a:lvl1pPr>
            <a:lvl2pPr lvl="1">
              <a:buNone/>
              <a:defRPr>
                <a:solidFill>
                  <a:schemeClr val="dk1"/>
                </a:solidFill>
              </a:defRPr>
            </a:lvl2pPr>
            <a:lvl3pPr lvl="2">
              <a:buNone/>
              <a:defRPr>
                <a:solidFill>
                  <a:schemeClr val="dk1"/>
                </a:solidFill>
              </a:defRPr>
            </a:lvl3pPr>
            <a:lvl4pPr lvl="3">
              <a:buNone/>
              <a:defRPr>
                <a:solidFill>
                  <a:schemeClr val="dk1"/>
                </a:solidFill>
              </a:defRPr>
            </a:lvl4pPr>
            <a:lvl5pPr lvl="4">
              <a:buNone/>
              <a:defRPr>
                <a:solidFill>
                  <a:schemeClr val="dk1"/>
                </a:solidFill>
              </a:defRPr>
            </a:lvl5pPr>
            <a:lvl6pPr lvl="5">
              <a:buNone/>
              <a:defRPr>
                <a:solidFill>
                  <a:schemeClr val="dk1"/>
                </a:solidFill>
              </a:defRPr>
            </a:lvl6pPr>
            <a:lvl7pPr lvl="6">
              <a:buNone/>
              <a:defRPr>
                <a:solidFill>
                  <a:schemeClr val="dk1"/>
                </a:solidFill>
              </a:defRPr>
            </a:lvl7pPr>
            <a:lvl8pPr lvl="7">
              <a:buNone/>
              <a:defRPr>
                <a:solidFill>
                  <a:schemeClr val="dk1"/>
                </a:solidFill>
              </a:defRPr>
            </a:lvl8pPr>
            <a:lvl9pPr lvl="8">
              <a:buNone/>
              <a:defRPr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>
                <a:solidFill>
                  <a:schemeClr val="tx1"/>
                </a:solidFill>
              </a:defRPr>
            </a:lvl1pPr>
            <a:lvl2pPr lvl="1" algn="r">
              <a:buNone/>
              <a:defRPr sz="1300">
                <a:solidFill>
                  <a:schemeClr val="tx1"/>
                </a:solidFill>
              </a:defRPr>
            </a:lvl2pPr>
            <a:lvl3pPr lvl="2" algn="r">
              <a:buNone/>
              <a:defRPr sz="1300">
                <a:solidFill>
                  <a:schemeClr val="tx1"/>
                </a:solidFill>
              </a:defRPr>
            </a:lvl3pPr>
            <a:lvl4pPr lvl="3" algn="r">
              <a:buNone/>
              <a:defRPr sz="1300">
                <a:solidFill>
                  <a:schemeClr val="tx1"/>
                </a:solidFill>
              </a:defRPr>
            </a:lvl4pPr>
            <a:lvl5pPr lvl="4" algn="r">
              <a:buNone/>
              <a:defRPr sz="1300">
                <a:solidFill>
                  <a:schemeClr val="tx1"/>
                </a:solidFill>
              </a:defRPr>
            </a:lvl5pPr>
            <a:lvl6pPr lvl="5" algn="r">
              <a:buNone/>
              <a:defRPr sz="1300">
                <a:solidFill>
                  <a:schemeClr val="tx1"/>
                </a:solidFill>
              </a:defRPr>
            </a:lvl6pPr>
            <a:lvl7pPr lvl="6" algn="r">
              <a:buNone/>
              <a:defRPr sz="1300">
                <a:solidFill>
                  <a:schemeClr val="tx1"/>
                </a:solidFill>
              </a:defRPr>
            </a:lvl7pPr>
            <a:lvl8pPr lvl="7" algn="r">
              <a:buNone/>
              <a:defRPr sz="1300">
                <a:solidFill>
                  <a:schemeClr val="tx1"/>
                </a:solidFill>
              </a:defRPr>
            </a:lvl8pPr>
            <a:lvl9pPr lvl="8" algn="r">
              <a:buNone/>
              <a:defRPr sz="1300">
                <a:solidFill>
                  <a:schemeClr val="tx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>
                <a:solidFill>
                  <a:schemeClr val="tx1"/>
                </a:solidFill>
              </a:defRPr>
            </a:lvl1pPr>
            <a:lvl2pPr lvl="1" algn="r">
              <a:buNone/>
              <a:defRPr sz="1300">
                <a:solidFill>
                  <a:schemeClr val="tx1"/>
                </a:solidFill>
              </a:defRPr>
            </a:lvl2pPr>
            <a:lvl3pPr lvl="2" algn="r">
              <a:buNone/>
              <a:defRPr sz="1300">
                <a:solidFill>
                  <a:schemeClr val="tx1"/>
                </a:solidFill>
              </a:defRPr>
            </a:lvl3pPr>
            <a:lvl4pPr lvl="3" algn="r">
              <a:buNone/>
              <a:defRPr sz="1300">
                <a:solidFill>
                  <a:schemeClr val="tx1"/>
                </a:solidFill>
              </a:defRPr>
            </a:lvl4pPr>
            <a:lvl5pPr lvl="4" algn="r">
              <a:buNone/>
              <a:defRPr sz="1300">
                <a:solidFill>
                  <a:schemeClr val="tx1"/>
                </a:solidFill>
              </a:defRPr>
            </a:lvl5pPr>
            <a:lvl6pPr lvl="5" algn="r">
              <a:buNone/>
              <a:defRPr sz="1300">
                <a:solidFill>
                  <a:schemeClr val="tx1"/>
                </a:solidFill>
              </a:defRPr>
            </a:lvl6pPr>
            <a:lvl7pPr lvl="6" algn="r">
              <a:buNone/>
              <a:defRPr sz="1300">
                <a:solidFill>
                  <a:schemeClr val="tx1"/>
                </a:solidFill>
              </a:defRPr>
            </a:lvl7pPr>
            <a:lvl8pPr lvl="7" algn="r">
              <a:buNone/>
              <a:defRPr sz="1300">
                <a:solidFill>
                  <a:schemeClr val="tx1"/>
                </a:solidFill>
              </a:defRPr>
            </a:lvl8pPr>
            <a:lvl9pPr lvl="8" algn="r">
              <a:buNone/>
              <a:defRPr sz="1300">
                <a:solidFill>
                  <a:schemeClr val="tx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ultimaps.com/blank-maps/world-continent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ogle.astrouw.edu.pl/cont/4_main/var/ogleiv/cepheid_collection_update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svg"/><Relationship Id="rId5" Type="http://schemas.openxmlformats.org/officeDocument/2006/relationships/image" Target="../media/image9.svg"/><Relationship Id="rId4" Type="http://schemas.openxmlformats.org/officeDocument/2006/relationships/image" Target="../media/image8.sv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video" Target="NULL" TargetMode="External"/><Relationship Id="rId7" Type="http://schemas.openxmlformats.org/officeDocument/2006/relationships/image" Target="../media/image1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3.xml"/><Relationship Id="rId4" Type="http://schemas.microsoft.com/office/2007/relationships/media" Target="../media/media2.m4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21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3"/>
          <p:cNvPicPr preferRelativeResize="0"/>
          <p:nvPr/>
        </p:nvPicPr>
        <p:blipFill rotWithShape="1">
          <a:blip r:embed="rId3">
            <a:alphaModFix/>
          </a:blip>
          <a:srcRect l="8335" t="6322" r="6718" b="9233"/>
          <a:stretch>
            <a:fillRect/>
          </a:stretch>
        </p:blipFill>
        <p:spPr>
          <a:xfrm>
            <a:off x="3951871" y="0"/>
            <a:ext cx="5069840" cy="5143451"/>
          </a:xfrm>
          <a:prstGeom prst="ellipse">
            <a:avLst/>
          </a:prstGeom>
          <a:noFill/>
          <a:ln>
            <a:noFill/>
          </a:ln>
        </p:spPr>
      </p:pic>
      <p:sp>
        <p:nvSpPr>
          <p:cNvPr id="2" name="Google Shape;41;p1">
            <a:extLst>
              <a:ext uri="{FF2B5EF4-FFF2-40B4-BE49-F238E27FC236}">
                <a16:creationId xmlns:a16="http://schemas.microsoft.com/office/drawing/2014/main" id="{8B4EA0E0-515C-6186-9052-B53479D67E00}"/>
              </a:ext>
            </a:extLst>
          </p:cNvPr>
          <p:cNvSpPr txBox="1"/>
          <p:nvPr/>
        </p:nvSpPr>
        <p:spPr>
          <a:xfrm>
            <a:off x="416561" y="391590"/>
            <a:ext cx="7477023" cy="2922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tx1"/>
                </a:solidFill>
                <a:latin typeface="Gurmukhi MN" panose="02020600050405020304" pitchFamily="18" charset="0"/>
                <a:ea typeface="Cossette Texte"/>
                <a:cs typeface="Gurmukhi MN" panose="02020600050405020304" pitchFamily="18" charset="0"/>
                <a:sym typeface="Cossette Texte"/>
              </a:rPr>
              <a:t>Interstellar Extinction of 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tx1"/>
                </a:solidFill>
                <a:latin typeface="Gurmukhi MN" panose="02020600050405020304" pitchFamily="18" charset="0"/>
                <a:ea typeface="Cossette Texte"/>
                <a:cs typeface="Gurmukhi MN" panose="02020600050405020304" pitchFamily="18" charset="0"/>
                <a:sym typeface="Cossette Texte"/>
              </a:rPr>
              <a:t>Galactic Cepheids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chemeClr val="tx1"/>
              </a:solidFill>
              <a:latin typeface="Gurmukhi MN" panose="02020600050405020304" pitchFamily="18" charset="0"/>
              <a:ea typeface="Cossette Texte"/>
              <a:cs typeface="Gurmukhi MN" panose="02020600050405020304" pitchFamily="18" charset="0"/>
              <a:sym typeface="Cossette Texte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  <a:latin typeface="Gurmukhi MN" panose="02020600050405020304" pitchFamily="18" charset="0"/>
                <a:ea typeface="Cossette Texte"/>
                <a:cs typeface="Gurmukhi MN" panose="02020600050405020304" pitchFamily="18" charset="0"/>
                <a:sym typeface="Cossette Texte"/>
              </a:rPr>
              <a:t>Wilma Kiviaho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tx1"/>
                </a:solidFill>
                <a:latin typeface="Gurmukhi MN" panose="02020600050405020304" pitchFamily="18" charset="0"/>
                <a:ea typeface="Cossette Texte"/>
                <a:cs typeface="Gurmukhi MN" panose="02020600050405020304" pitchFamily="18" charset="0"/>
                <a:sym typeface="Cossette Texte"/>
              </a:rPr>
              <a:t>PhD student</a:t>
            </a:r>
          </a:p>
        </p:txBody>
      </p:sp>
      <p:pic>
        <p:nvPicPr>
          <p:cNvPr id="3" name="Google Shape;45;p1">
            <a:extLst>
              <a:ext uri="{FF2B5EF4-FFF2-40B4-BE49-F238E27FC236}">
                <a16:creationId xmlns:a16="http://schemas.microsoft.com/office/drawing/2014/main" id="{BCF3D5C1-F44D-AD41-1878-7B05E51080A4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80605" y="4194504"/>
            <a:ext cx="1877127" cy="76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44;p1">
            <a:extLst>
              <a:ext uri="{FF2B5EF4-FFF2-40B4-BE49-F238E27FC236}">
                <a16:creationId xmlns:a16="http://schemas.microsoft.com/office/drawing/2014/main" id="{83C704DB-43DC-6D8A-7008-8A2B7F815D61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5829" y="4355577"/>
            <a:ext cx="478029" cy="4401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4" name="Google Shape;174;p6"/>
          <p:cNvCxnSpPr/>
          <p:nvPr/>
        </p:nvCxnSpPr>
        <p:spPr>
          <a:xfrm flipH="1">
            <a:off x="313200" y="4914720"/>
            <a:ext cx="7853760" cy="360"/>
          </a:xfrm>
          <a:prstGeom prst="straightConnector1">
            <a:avLst/>
          </a:prstGeom>
          <a:noFill/>
          <a:ln w="9525" cap="flat" cmpd="sng">
            <a:solidFill>
              <a:srgbClr val="EFEFEF"/>
            </a:solidFill>
            <a:prstDash val="dot"/>
            <a:round/>
            <a:headEnd type="oval" w="med" len="med"/>
            <a:tailEnd type="none" w="sm" len="sm"/>
          </a:ln>
        </p:spPr>
      </p:cxnSp>
      <p:sp>
        <p:nvSpPr>
          <p:cNvPr id="175" name="Google Shape;175;p6"/>
          <p:cNvSpPr/>
          <p:nvPr/>
        </p:nvSpPr>
        <p:spPr>
          <a:xfrm>
            <a:off x="801000" y="217150"/>
            <a:ext cx="7199100" cy="8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chemeClr val="dk1"/>
                </a:solidFill>
                <a:latin typeface="Gurmukhi MN" panose="02020600050405020304" pitchFamily="18" charset="0"/>
                <a:ea typeface="Cossette Texte"/>
                <a:cs typeface="Gurmukhi MN" panose="02020600050405020304" pitchFamily="18" charset="0"/>
                <a:sym typeface="Cossette Texte"/>
              </a:rPr>
              <a:t>Results </a:t>
            </a:r>
            <a:endParaRPr sz="2800" dirty="0">
              <a:solidFill>
                <a:schemeClr val="dk1"/>
              </a:solidFill>
              <a:latin typeface="Gurmukhi MN" panose="02020600050405020304" pitchFamily="18" charset="0"/>
              <a:ea typeface="Cossette Texte"/>
              <a:cs typeface="Gurmukhi MN" panose="02020600050405020304" pitchFamily="18" charset="0"/>
              <a:sym typeface="Cossette Text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Gurmukhi MN" panose="02020600050405020304" pitchFamily="18" charset="0"/>
                <a:ea typeface="Cossette Texte"/>
                <a:cs typeface="Gurmukhi MN" panose="02020600050405020304" pitchFamily="18" charset="0"/>
                <a:sym typeface="Cossette Texte"/>
              </a:rPr>
              <a:t>Extinction for 16 Galactic Cepheids</a:t>
            </a:r>
            <a:endParaRPr sz="1800" b="0" i="0" u="none" strike="noStrike" cap="none" dirty="0">
              <a:solidFill>
                <a:srgbClr val="FFFFFF"/>
              </a:solidFill>
              <a:latin typeface="Gurmukhi MN" panose="02020600050405020304" pitchFamily="18" charset="0"/>
              <a:ea typeface="Noto Sans Symbols"/>
              <a:cs typeface="Gurmukhi MN" panose="02020600050405020304" pitchFamily="18" charset="0"/>
              <a:sym typeface="Noto Sans Symbols"/>
            </a:endParaRPr>
          </a:p>
        </p:txBody>
      </p:sp>
      <p:sp>
        <p:nvSpPr>
          <p:cNvPr id="177" name="Google Shape;177;p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11</a:t>
            </a:r>
            <a:endParaRPr dirty="0"/>
          </a:p>
        </p:txBody>
      </p:sp>
      <p:sp>
        <p:nvSpPr>
          <p:cNvPr id="178" name="Google Shape;178;p6"/>
          <p:cNvSpPr txBox="1">
            <a:spLocks noGrp="1"/>
          </p:cNvSpPr>
          <p:nvPr>
            <p:ph type="subTitle" idx="1"/>
          </p:nvPr>
        </p:nvSpPr>
        <p:spPr>
          <a:xfrm>
            <a:off x="460275" y="1262625"/>
            <a:ext cx="2643900" cy="5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-"/>
            </a:pPr>
            <a:r>
              <a:rPr lang="en-US" sz="1700" dirty="0">
                <a:solidFill>
                  <a:schemeClr val="dk1"/>
                </a:solidFill>
                <a:latin typeface="Gurmukhi MN" panose="02020600050405020304" pitchFamily="18" charset="0"/>
                <a:ea typeface="Noto Sans Symbols"/>
                <a:cs typeface="Gurmukhi MN" panose="02020600050405020304" pitchFamily="18" charset="0"/>
                <a:sym typeface="Noto Sans Symbols"/>
              </a:rPr>
              <a:t>Low uncertainties</a:t>
            </a:r>
            <a:endParaRPr sz="1700" dirty="0">
              <a:solidFill>
                <a:schemeClr val="dk1"/>
              </a:solidFill>
              <a:latin typeface="Gurmukhi MN" panose="02020600050405020304" pitchFamily="18" charset="0"/>
              <a:ea typeface="Noto Sans Symbols"/>
              <a:cs typeface="Gurmukhi MN" panose="02020600050405020304" pitchFamily="18" charset="0"/>
              <a:sym typeface="Noto Sans Symbols"/>
            </a:endParaRPr>
          </a:p>
        </p:txBody>
      </p:sp>
      <p:sp>
        <p:nvSpPr>
          <p:cNvPr id="179" name="Google Shape;179;p6"/>
          <p:cNvSpPr txBox="1">
            <a:spLocks noGrp="1"/>
          </p:cNvSpPr>
          <p:nvPr>
            <p:ph type="subTitle" idx="2"/>
          </p:nvPr>
        </p:nvSpPr>
        <p:spPr>
          <a:xfrm>
            <a:off x="460275" y="1643625"/>
            <a:ext cx="4571400" cy="5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-"/>
            </a:pPr>
            <a:r>
              <a:rPr lang="en-US" sz="1700">
                <a:solidFill>
                  <a:schemeClr val="dk1"/>
                </a:solidFill>
                <a:latin typeface="Gurmukhi MN" panose="02020600050405020304" pitchFamily="18" charset="0"/>
                <a:ea typeface="Noto Sans Symbols"/>
                <a:cs typeface="Gurmukhi MN" panose="02020600050405020304" pitchFamily="18" charset="0"/>
                <a:sym typeface="Noto Sans Symbols"/>
              </a:rPr>
              <a:t>No offset compared to the literature</a:t>
            </a:r>
            <a:endParaRPr sz="1700">
              <a:solidFill>
                <a:schemeClr val="dk1"/>
              </a:solidFill>
              <a:latin typeface="Gurmukhi MN" panose="02020600050405020304" pitchFamily="18" charset="0"/>
              <a:ea typeface="Noto Sans Symbols"/>
              <a:cs typeface="Gurmukhi MN" panose="02020600050405020304" pitchFamily="18" charset="0"/>
              <a:sym typeface="Noto Sans Symbol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A63737-4E1E-D42A-187B-1C0EEE428C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884" y="2215619"/>
            <a:ext cx="7981332" cy="2314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>
          <a:extLst>
            <a:ext uri="{FF2B5EF4-FFF2-40B4-BE49-F238E27FC236}">
              <a16:creationId xmlns:a16="http://schemas.microsoft.com/office/drawing/2014/main" id="{DF009D6D-90A4-3FFD-5EE1-C93AE43569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CF7022C-A21F-05DF-0C8B-37A6F9923A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512" y="288650"/>
            <a:ext cx="8306609" cy="5247626"/>
          </a:xfrm>
          <a:prstGeom prst="rect">
            <a:avLst/>
          </a:prstGeom>
        </p:spPr>
      </p:pic>
      <p:pic>
        <p:nvPicPr>
          <p:cNvPr id="94" name="Google Shape;94;p5" title="Cepheid_sample_Gaia_map.png">
            <a:extLst>
              <a:ext uri="{FF2B5EF4-FFF2-40B4-BE49-F238E27FC236}">
                <a16:creationId xmlns:a16="http://schemas.microsoft.com/office/drawing/2014/main" id="{1C54A3DC-2074-5F2D-7B41-681B945814D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b="7553"/>
          <a:stretch/>
        </p:blipFill>
        <p:spPr>
          <a:xfrm>
            <a:off x="419514" y="288650"/>
            <a:ext cx="8304973" cy="4854851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5">
            <a:extLst>
              <a:ext uri="{FF2B5EF4-FFF2-40B4-BE49-F238E27FC236}">
                <a16:creationId xmlns:a16="http://schemas.microsoft.com/office/drawing/2014/main" id="{38300E61-7323-5FEF-0B27-C676A5A9861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90050" y="288651"/>
            <a:ext cx="5763900" cy="52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ssette Texte"/>
              <a:buNone/>
            </a:pPr>
            <a:r>
              <a:rPr lang="en-US" sz="2800" dirty="0">
                <a:latin typeface="Gurmukhi MN" panose="02020600050405020304" pitchFamily="18" charset="0"/>
                <a:ea typeface="Cossette Texte"/>
                <a:cs typeface="Gurmukhi MN" panose="02020600050405020304" pitchFamily="18" charset="0"/>
                <a:sym typeface="Cossette Texte"/>
              </a:rPr>
              <a:t>Cepheid Sample</a:t>
            </a:r>
            <a:endParaRPr sz="2800" b="0" u="none" strike="noStrike" dirty="0">
              <a:solidFill>
                <a:schemeClr val="dk1"/>
              </a:solidFill>
              <a:latin typeface="Gurmukhi MN" panose="02020600050405020304" pitchFamily="18" charset="0"/>
              <a:cs typeface="Gurmukhi MN" panose="02020600050405020304" pitchFamily="18" charset="0"/>
              <a:sym typeface="Arial"/>
            </a:endParaRPr>
          </a:p>
        </p:txBody>
      </p:sp>
      <p:sp>
        <p:nvSpPr>
          <p:cNvPr id="97" name="Google Shape;97;p5">
            <a:extLst>
              <a:ext uri="{FF2B5EF4-FFF2-40B4-BE49-F238E27FC236}">
                <a16:creationId xmlns:a16="http://schemas.microsoft.com/office/drawing/2014/main" id="{EC8E288D-F708-9F6E-4D00-0E4D41D0890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12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67267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>
          <a:extLst>
            <a:ext uri="{FF2B5EF4-FFF2-40B4-BE49-F238E27FC236}">
              <a16:creationId xmlns:a16="http://schemas.microsoft.com/office/drawing/2014/main" id="{61F2E02E-02F1-4051-A490-A61279B3A1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4" name="Google Shape;174;p6">
            <a:extLst>
              <a:ext uri="{FF2B5EF4-FFF2-40B4-BE49-F238E27FC236}">
                <a16:creationId xmlns:a16="http://schemas.microsoft.com/office/drawing/2014/main" id="{A4FC64C0-001A-21C7-B330-73C836D66DC8}"/>
              </a:ext>
            </a:extLst>
          </p:cNvPr>
          <p:cNvCxnSpPr/>
          <p:nvPr/>
        </p:nvCxnSpPr>
        <p:spPr>
          <a:xfrm flipH="1">
            <a:off x="313200" y="4914720"/>
            <a:ext cx="7853760" cy="360"/>
          </a:xfrm>
          <a:prstGeom prst="straightConnector1">
            <a:avLst/>
          </a:prstGeom>
          <a:noFill/>
          <a:ln w="9525" cap="flat" cmpd="sng">
            <a:solidFill>
              <a:srgbClr val="EFEFEF"/>
            </a:solidFill>
            <a:prstDash val="dot"/>
            <a:round/>
            <a:headEnd type="oval" w="med" len="med"/>
            <a:tailEnd type="none" w="sm" len="sm"/>
          </a:ln>
        </p:spPr>
      </p:cxnSp>
      <p:sp>
        <p:nvSpPr>
          <p:cNvPr id="177" name="Google Shape;177;p6">
            <a:extLst>
              <a:ext uri="{FF2B5EF4-FFF2-40B4-BE49-F238E27FC236}">
                <a16:creationId xmlns:a16="http://schemas.microsoft.com/office/drawing/2014/main" id="{67E44454-D8FD-9796-36EF-9DB48C9BC05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13</a:t>
            </a:r>
            <a:endParaRPr dirty="0"/>
          </a:p>
        </p:txBody>
      </p:sp>
      <p:sp>
        <p:nvSpPr>
          <p:cNvPr id="178" name="Google Shape;178;p6">
            <a:extLst>
              <a:ext uri="{FF2B5EF4-FFF2-40B4-BE49-F238E27FC236}">
                <a16:creationId xmlns:a16="http://schemas.microsoft.com/office/drawing/2014/main" id="{0728A282-62DB-F87D-A33B-D31C796CCD87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0" y="1475455"/>
            <a:ext cx="7853760" cy="926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0650" lvl="0" indent="0">
              <a:lnSpc>
                <a:spcPct val="115000"/>
              </a:lnSpc>
              <a:spcBef>
                <a:spcPts val="0"/>
              </a:spcBef>
              <a:buSzPts val="1700"/>
              <a:buNone/>
            </a:pPr>
            <a:r>
              <a:rPr lang="en-US" sz="1800" dirty="0">
                <a:latin typeface="Gurmukhi MN" panose="02020600050405020304" pitchFamily="18" charset="0"/>
                <a:ea typeface="Noto Sans Symbols"/>
                <a:cs typeface="Gurmukhi MN" panose="02020600050405020304" pitchFamily="18" charset="0"/>
                <a:sym typeface="Noto Sans Symbols"/>
              </a:rPr>
              <a:t>By using field stars to estimate extinction, we bypass the uncertainties associated with Cepheid variability.</a:t>
            </a:r>
            <a:endParaRPr sz="1800" dirty="0">
              <a:solidFill>
                <a:schemeClr val="dk1"/>
              </a:solidFill>
              <a:latin typeface="Gurmukhi MN" panose="02020600050405020304" pitchFamily="18" charset="0"/>
              <a:ea typeface="Noto Sans Symbols"/>
              <a:cs typeface="Gurmukhi MN" panose="02020600050405020304" pitchFamily="18" charset="0"/>
              <a:sym typeface="Noto Sans Symbols"/>
            </a:endParaRPr>
          </a:p>
        </p:txBody>
      </p:sp>
      <p:sp>
        <p:nvSpPr>
          <p:cNvPr id="2" name="Google Shape;178;p6">
            <a:extLst>
              <a:ext uri="{FF2B5EF4-FFF2-40B4-BE49-F238E27FC236}">
                <a16:creationId xmlns:a16="http://schemas.microsoft.com/office/drawing/2014/main" id="{4C9E6C2F-8589-6461-9FA6-3B055474E4F4}"/>
              </a:ext>
            </a:extLst>
          </p:cNvPr>
          <p:cNvSpPr txBox="1">
            <a:spLocks/>
          </p:cNvSpPr>
          <p:nvPr/>
        </p:nvSpPr>
        <p:spPr>
          <a:xfrm>
            <a:off x="645120" y="2732705"/>
            <a:ext cx="7853760" cy="925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20650" indent="0">
              <a:lnSpc>
                <a:spcPct val="115000"/>
              </a:lnSpc>
              <a:spcBef>
                <a:spcPts val="0"/>
              </a:spcBef>
              <a:buSzPts val="1700"/>
              <a:buFont typeface="Arial"/>
              <a:buNone/>
            </a:pPr>
            <a:r>
              <a:rPr lang="en-US" sz="1800" dirty="0">
                <a:latin typeface="Gurmukhi MN" panose="02020600050405020304" pitchFamily="18" charset="0"/>
                <a:ea typeface="Noto Sans Symbols"/>
                <a:cs typeface="Gurmukhi MN" panose="02020600050405020304" pitchFamily="18" charset="0"/>
                <a:sym typeface="Noto Sans Symbols"/>
              </a:rPr>
              <a:t>With these consistent extinction values, together with Gaia DR4, we aim to calibrate the Galactic PL relation with sub-percent accuracy.</a:t>
            </a:r>
          </a:p>
        </p:txBody>
      </p:sp>
    </p:spTree>
    <p:extLst>
      <p:ext uri="{BB962C8B-B14F-4D97-AF65-F5344CB8AC3E}">
        <p14:creationId xmlns:p14="http://schemas.microsoft.com/office/powerpoint/2010/main" val="188059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2"/>
          <p:cNvSpPr txBox="1">
            <a:spLocks noGrp="1"/>
          </p:cNvSpPr>
          <p:nvPr>
            <p:ph type="title"/>
          </p:nvPr>
        </p:nvSpPr>
        <p:spPr>
          <a:xfrm>
            <a:off x="3439504" y="525732"/>
            <a:ext cx="2034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ossette Texte"/>
              <a:buNone/>
            </a:pPr>
            <a:r>
              <a:rPr lang="en-US" sz="2500" b="0" u="none" strike="noStrike">
                <a:solidFill>
                  <a:schemeClr val="dk1"/>
                </a:solidFill>
                <a:latin typeface="Cossette Texte"/>
                <a:ea typeface="Cossette Texte"/>
                <a:cs typeface="Cossette Texte"/>
                <a:sym typeface="Cossette Texte"/>
              </a:rPr>
              <a:t>THANK YOU</a:t>
            </a:r>
            <a:endParaRPr sz="2500" b="0" u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5" name="Google Shape;225;p12"/>
          <p:cNvCxnSpPr/>
          <p:nvPr/>
        </p:nvCxnSpPr>
        <p:spPr>
          <a:xfrm rot="10800000" flipH="1">
            <a:off x="4572000" y="-489600"/>
            <a:ext cx="360" cy="3708360"/>
          </a:xfrm>
          <a:prstGeom prst="straightConnector1">
            <a:avLst/>
          </a:prstGeom>
          <a:noFill/>
          <a:ln w="9525" cap="flat" cmpd="sng">
            <a:solidFill>
              <a:srgbClr val="EFEFEF"/>
            </a:solidFill>
            <a:prstDash val="dot"/>
            <a:round/>
            <a:headEnd type="oval" w="med" len="med"/>
            <a:tailEnd type="none" w="sm" len="sm"/>
          </a:ln>
        </p:spPr>
      </p:cxnSp>
      <p:sp>
        <p:nvSpPr>
          <p:cNvPr id="226" name="Google Shape;226;p12"/>
          <p:cNvSpPr txBox="1"/>
          <p:nvPr/>
        </p:nvSpPr>
        <p:spPr>
          <a:xfrm>
            <a:off x="491176" y="1240842"/>
            <a:ext cx="23904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ssette Texte"/>
                <a:ea typeface="Cossette Texte"/>
                <a:cs typeface="Cossette Texte"/>
                <a:sym typeface="Cossette Texte"/>
              </a:rPr>
              <a:t>Image Credits</a:t>
            </a:r>
            <a:endParaRPr sz="1800" dirty="0">
              <a:solidFill>
                <a:schemeClr val="dk1"/>
              </a:solidFill>
              <a:latin typeface="Cossette Texte"/>
              <a:ea typeface="Cossette Texte"/>
              <a:cs typeface="Cossette Texte"/>
              <a:sym typeface="Cossette Text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ossette Texte"/>
              <a:ea typeface="Cossette Texte"/>
              <a:cs typeface="Cossette Texte"/>
              <a:sym typeface="Cossette Texte"/>
            </a:endParaRPr>
          </a:p>
        </p:txBody>
      </p:sp>
      <p:sp>
        <p:nvSpPr>
          <p:cNvPr id="227" name="Google Shape;227;p12"/>
          <p:cNvSpPr txBox="1"/>
          <p:nvPr/>
        </p:nvSpPr>
        <p:spPr>
          <a:xfrm>
            <a:off x="747701" y="1621117"/>
            <a:ext cx="7715100" cy="2123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Inter Tight"/>
                <a:ea typeface="Inter Tight"/>
                <a:cs typeface="Inter Tight"/>
                <a:sym typeface="Inter Tight"/>
              </a:rPr>
              <a:t>Slide 1   RS Pup: NASA, ESA, and the Hubble Heritage Team (STScI/AURA)-Hubble/Europe </a:t>
            </a:r>
            <a:br>
              <a:rPr lang="en-US" dirty="0">
                <a:solidFill>
                  <a:schemeClr val="dk1"/>
                </a:solidFill>
                <a:latin typeface="Inter Tight"/>
                <a:ea typeface="Inter Tight"/>
                <a:cs typeface="Inter Tight"/>
                <a:sym typeface="Inter Tight"/>
              </a:rPr>
            </a:br>
            <a:r>
              <a:rPr lang="en-US" dirty="0">
                <a:solidFill>
                  <a:schemeClr val="dk1"/>
                </a:solidFill>
                <a:latin typeface="Inter Tight"/>
                <a:ea typeface="Inter Tight"/>
                <a:cs typeface="Inter Tight"/>
                <a:sym typeface="Inter Tight"/>
              </a:rPr>
              <a:t>	   Collaboration; H. Bond (STScI and Penn State University)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Inter Tight"/>
                <a:ea typeface="Inter Tight"/>
                <a:cs typeface="Inter Tight"/>
                <a:sym typeface="Inter Tight"/>
              </a:rPr>
              <a:t>Slide 2  World map: </a:t>
            </a:r>
            <a:r>
              <a:rPr lang="en-US" dirty="0">
                <a:solidFill>
                  <a:schemeClr val="tx1"/>
                </a:solidFill>
                <a:latin typeface="Inter Tight"/>
                <a:ea typeface="Inter Tight"/>
                <a:cs typeface="Inter Tight"/>
                <a:sym typeface="Inter Tigh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https://ultimaps.com/blank-maps/world-continents</a:t>
            </a:r>
            <a:endParaRPr lang="en-US" dirty="0">
              <a:solidFill>
                <a:schemeClr val="tx1"/>
              </a:solidFill>
              <a:latin typeface="Inter Tight"/>
              <a:ea typeface="Inter Tight"/>
              <a:cs typeface="Inter Tight"/>
              <a:sym typeface="Inter T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Inter Tight"/>
                <a:ea typeface="Inter Tight"/>
                <a:cs typeface="Inter Tight"/>
                <a:sym typeface="Inter Tight"/>
              </a:rPr>
              <a:t>Slide 3  Animation of a variable star;   NASA, ESA, M. </a:t>
            </a:r>
            <a:r>
              <a:rPr lang="en-US" dirty="0" err="1">
                <a:solidFill>
                  <a:schemeClr val="dk1"/>
                </a:solidFill>
                <a:latin typeface="Inter Tight"/>
                <a:ea typeface="Inter Tight"/>
                <a:cs typeface="Inter Tight"/>
                <a:sym typeface="Inter Tight"/>
              </a:rPr>
              <a:t>Kornmesser</a:t>
            </a:r>
            <a:endParaRPr lang="en-US" dirty="0">
              <a:solidFill>
                <a:schemeClr val="dk1"/>
              </a:solidFill>
              <a:latin typeface="Inter Tight"/>
              <a:ea typeface="Inter Tight"/>
              <a:cs typeface="Inter Tight"/>
              <a:sym typeface="Inter Tight"/>
            </a:endParaRPr>
          </a:p>
          <a:p>
            <a:pPr lvl="0"/>
            <a:r>
              <a:rPr lang="en-US" dirty="0">
                <a:solidFill>
                  <a:schemeClr val="dk1"/>
                </a:solidFill>
                <a:latin typeface="Inter Tight"/>
                <a:ea typeface="Inter Tight"/>
                <a:cs typeface="Inter Tight"/>
                <a:sym typeface="Inter Tight"/>
              </a:rPr>
              <a:t>              Animation of a </a:t>
            </a:r>
            <a:r>
              <a:rPr lang="en-US" dirty="0" err="1">
                <a:solidFill>
                  <a:schemeClr val="dk1"/>
                </a:solidFill>
                <a:latin typeface="Inter Tight"/>
                <a:ea typeface="Inter Tight"/>
                <a:cs typeface="Inter Tight"/>
                <a:sym typeface="Inter Tight"/>
              </a:rPr>
              <a:t>lightcurve</a:t>
            </a:r>
            <a:r>
              <a:rPr lang="en-US" dirty="0">
                <a:solidFill>
                  <a:schemeClr val="dk1"/>
                </a:solidFill>
                <a:latin typeface="Inter Tight"/>
                <a:ea typeface="Inter Tight"/>
                <a:cs typeface="Inter Tight"/>
                <a:sym typeface="Inter Tight"/>
              </a:rPr>
              <a:t>: Created for demonstration  with Python </a:t>
            </a:r>
            <a:endParaRPr dirty="0">
              <a:solidFill>
                <a:schemeClr val="dk1"/>
              </a:solidFill>
              <a:latin typeface="Inter Tight"/>
              <a:ea typeface="Inter Tight"/>
              <a:cs typeface="Inter Tight"/>
              <a:sym typeface="Inter T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Inter Tight"/>
                <a:ea typeface="Inter Tight"/>
                <a:cs typeface="Inter Tight"/>
                <a:sym typeface="Inter Tight"/>
              </a:rPr>
              <a:t>Slide 4  Henrietta Leavitt:   </a:t>
            </a:r>
            <a:r>
              <a:rPr lang="en-US" u="sng" dirty="0">
                <a:solidFill>
                  <a:schemeClr val="hlink"/>
                </a:solidFill>
                <a:latin typeface="Inter Tight"/>
                <a:ea typeface="Inter Tight"/>
                <a:cs typeface="Inter Tight"/>
                <a:sym typeface="Inter Tight"/>
                <a:hlinkClick r:id="rId4"/>
              </a:rPr>
              <a:t>OGLE Collaboration</a:t>
            </a:r>
            <a:endParaRPr dirty="0">
              <a:solidFill>
                <a:schemeClr val="dk1"/>
              </a:solidFill>
              <a:latin typeface="Inter Tight"/>
              <a:ea typeface="Inter Tight"/>
              <a:cs typeface="Inter Tight"/>
              <a:sym typeface="Inter T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Inter Tight"/>
                <a:ea typeface="Inter Tight"/>
                <a:cs typeface="Inter Tight"/>
                <a:sym typeface="Inter Tight"/>
              </a:rPr>
              <a:t>Slide 5  PL relations:  Created for demonstration with ChatGPT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Inter Tight"/>
                <a:ea typeface="Inter Tight"/>
                <a:cs typeface="Inter Tight"/>
                <a:sym typeface="Inter Tight"/>
              </a:rPr>
              <a:t>Slide 6  Cosmic distance ladder;   NASA, ESA, A. </a:t>
            </a:r>
            <a:r>
              <a:rPr lang="en-US" dirty="0" err="1">
                <a:solidFill>
                  <a:schemeClr val="dk1"/>
                </a:solidFill>
                <a:latin typeface="Inter Tight"/>
                <a:ea typeface="Inter Tight"/>
                <a:cs typeface="Inter Tight"/>
                <a:sym typeface="Inter Tight"/>
              </a:rPr>
              <a:t>Feild</a:t>
            </a:r>
            <a:r>
              <a:rPr lang="en-US" dirty="0">
                <a:solidFill>
                  <a:schemeClr val="dk1"/>
                </a:solidFill>
                <a:latin typeface="Inter Tight"/>
                <a:ea typeface="Inter Tight"/>
                <a:cs typeface="Inter Tight"/>
                <a:sym typeface="Inter Tight"/>
              </a:rPr>
              <a:t> (STScI), and A. Riess (STScI/JHU)</a:t>
            </a:r>
            <a:endParaRPr dirty="0">
              <a:solidFill>
                <a:schemeClr val="dk1"/>
              </a:solidFill>
              <a:latin typeface="Inter Tight"/>
              <a:ea typeface="Inter Tight"/>
              <a:cs typeface="Inter Tight"/>
              <a:sym typeface="Inter T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Inter Tight"/>
                <a:ea typeface="Inter Tight"/>
                <a:cs typeface="Inter Tight"/>
                <a:sym typeface="Inter Tight"/>
              </a:rPr>
              <a:t>Slide 12 Milky Way map;   ESA/Gaia/DPAC; CC BY-SA 3.0 IGO; A. Moitinho.</a:t>
            </a:r>
            <a:endParaRPr dirty="0">
              <a:solidFill>
                <a:schemeClr val="dk1"/>
              </a:solidFill>
              <a:latin typeface="Inter Tight"/>
              <a:ea typeface="Inter Tight"/>
              <a:cs typeface="Inter Tight"/>
              <a:sym typeface="Inter Tight"/>
            </a:endParaRPr>
          </a:p>
        </p:txBody>
      </p:sp>
      <p:sp>
        <p:nvSpPr>
          <p:cNvPr id="228" name="Google Shape;228;p1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14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>
          <a:extLst>
            <a:ext uri="{FF2B5EF4-FFF2-40B4-BE49-F238E27FC236}">
              <a16:creationId xmlns:a16="http://schemas.microsoft.com/office/drawing/2014/main" id="{380138A2-0963-7D66-5A46-2E9AE15D50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">
            <a:extLst>
              <a:ext uri="{FF2B5EF4-FFF2-40B4-BE49-F238E27FC236}">
                <a16:creationId xmlns:a16="http://schemas.microsoft.com/office/drawing/2014/main" id="{C0D008F6-A856-8C67-62BF-99003FB74E7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2" name="Google Shape;41;p1">
            <a:extLst>
              <a:ext uri="{FF2B5EF4-FFF2-40B4-BE49-F238E27FC236}">
                <a16:creationId xmlns:a16="http://schemas.microsoft.com/office/drawing/2014/main" id="{05669027-357B-B63A-4D87-9782FD0573C4}"/>
              </a:ext>
            </a:extLst>
          </p:cNvPr>
          <p:cNvSpPr txBox="1"/>
          <p:nvPr/>
        </p:nvSpPr>
        <p:spPr>
          <a:xfrm>
            <a:off x="5384801" y="4055533"/>
            <a:ext cx="2980266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tx1"/>
                </a:solidFill>
                <a:latin typeface="Gurmukhi MN" panose="02020600050405020304" pitchFamily="18" charset="0"/>
                <a:ea typeface="Cossette Texte"/>
                <a:cs typeface="Gurmukhi MN" panose="02020600050405020304" pitchFamily="18" charset="0"/>
                <a:sym typeface="Cossette Texte"/>
              </a:rPr>
              <a:t>Wilma Kiviaho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Gurmukhi MN" panose="02020600050405020304" pitchFamily="18" charset="0"/>
                <a:ea typeface="Cossette Texte"/>
                <a:cs typeface="Gurmukhi MN" panose="02020600050405020304" pitchFamily="18" charset="0"/>
                <a:sym typeface="Cossette Texte"/>
              </a:rPr>
              <a:t>PhD student at Paris Observatory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B6EA8B-466E-762C-52FE-6B8C92CD21F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946" b="23086"/>
          <a:stretch>
            <a:fillRect/>
          </a:stretch>
        </p:blipFill>
        <p:spPr>
          <a:xfrm>
            <a:off x="385518" y="251223"/>
            <a:ext cx="7884016" cy="4412454"/>
          </a:xfrm>
          <a:prstGeom prst="rect">
            <a:avLst/>
          </a:prstGeom>
          <a:solidFill>
            <a:srgbClr val="000000"/>
          </a:solidFill>
        </p:spPr>
      </p:pic>
      <p:pic>
        <p:nvPicPr>
          <p:cNvPr id="8" name="Graphic 7" descr="Marker with solid fill">
            <a:extLst>
              <a:ext uri="{FF2B5EF4-FFF2-40B4-BE49-F238E27FC236}">
                <a16:creationId xmlns:a16="http://schemas.microsoft.com/office/drawing/2014/main" id="{310AD5BA-C385-41AA-A80C-FA524F7392A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4465937" y="1262782"/>
            <a:ext cx="429338" cy="429338"/>
          </a:xfrm>
          <a:prstGeom prst="rect">
            <a:avLst/>
          </a:prstGeom>
        </p:spPr>
      </p:pic>
      <p:pic>
        <p:nvPicPr>
          <p:cNvPr id="9" name="Graphic 8" descr="Marker with solid fill">
            <a:extLst>
              <a:ext uri="{FF2B5EF4-FFF2-40B4-BE49-F238E27FC236}">
                <a16:creationId xmlns:a16="http://schemas.microsoft.com/office/drawing/2014/main" id="{C253964F-462F-BC3A-291C-CBF23C6B77D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4031964" y="1624020"/>
            <a:ext cx="429338" cy="429338"/>
          </a:xfrm>
          <a:prstGeom prst="rect">
            <a:avLst/>
          </a:prstGeom>
        </p:spPr>
      </p:pic>
      <p:pic>
        <p:nvPicPr>
          <p:cNvPr id="10" name="Graphic 9" descr="Marker with solid fill">
            <a:extLst>
              <a:ext uri="{FF2B5EF4-FFF2-40B4-BE49-F238E27FC236}">
                <a16:creationId xmlns:a16="http://schemas.microsoft.com/office/drawing/2014/main" id="{8D3BB34C-91E4-4375-CCD4-629916A5854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2526726" y="3397250"/>
            <a:ext cx="428913" cy="428913"/>
          </a:xfrm>
          <a:prstGeom prst="rect">
            <a:avLst/>
          </a:prstGeom>
        </p:spPr>
      </p:pic>
      <p:pic>
        <p:nvPicPr>
          <p:cNvPr id="11" name="Picture 10" descr="University of Turku - Wikipedia">
            <a:extLst>
              <a:ext uri="{FF2B5EF4-FFF2-40B4-BE49-F238E27FC236}">
                <a16:creationId xmlns:a16="http://schemas.microsoft.com/office/drawing/2014/main" id="{BA70C163-F238-9D3A-FBE6-34ADB705B9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39858" y="1262782"/>
            <a:ext cx="1371600" cy="506896"/>
          </a:xfrm>
          <a:prstGeom prst="roundRect">
            <a:avLst/>
          </a:prstGeom>
        </p:spPr>
      </p:pic>
      <p:pic>
        <p:nvPicPr>
          <p:cNvPr id="12" name="Google Shape;45;p1">
            <a:extLst>
              <a:ext uri="{FF2B5EF4-FFF2-40B4-BE49-F238E27FC236}">
                <a16:creationId xmlns:a16="http://schemas.microsoft.com/office/drawing/2014/main" id="{ABBA248F-88AA-0890-8BE4-808FA1432832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781782" y="1624020"/>
            <a:ext cx="1285582" cy="506896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</p:pic>
      <p:pic>
        <p:nvPicPr>
          <p:cNvPr id="13" name="Google Shape;48;p1">
            <a:extLst>
              <a:ext uri="{FF2B5EF4-FFF2-40B4-BE49-F238E27FC236}">
                <a16:creationId xmlns:a16="http://schemas.microsoft.com/office/drawing/2014/main" id="{A62D9A9A-C0AC-E898-5289-502E58ACC6E1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471751" y="3230706"/>
            <a:ext cx="1054975" cy="762000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6247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>
          <a:extLst>
            <a:ext uri="{FF2B5EF4-FFF2-40B4-BE49-F238E27FC236}">
              <a16:creationId xmlns:a16="http://schemas.microsoft.com/office/drawing/2014/main" id="{CAB98FC6-30B0-F052-AE14-DAD32D463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">
            <a:extLst>
              <a:ext uri="{FF2B5EF4-FFF2-40B4-BE49-F238E27FC236}">
                <a16:creationId xmlns:a16="http://schemas.microsoft.com/office/drawing/2014/main" id="{AE3B7944-8D93-BA36-0DF0-EAF1CCDC90D9}"/>
              </a:ext>
            </a:extLst>
          </p:cNvPr>
          <p:cNvSpPr/>
          <p:nvPr/>
        </p:nvSpPr>
        <p:spPr>
          <a:xfrm>
            <a:off x="1562100" y="500080"/>
            <a:ext cx="6019800" cy="83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chemeClr val="dk1"/>
                </a:solidFill>
                <a:latin typeface="Gurmukhi MN" panose="02020600050405020304" pitchFamily="18" charset="0"/>
                <a:ea typeface="Cossette Texte"/>
                <a:cs typeface="Gurmukhi MN" panose="02020600050405020304" pitchFamily="18" charset="0"/>
                <a:sym typeface="Cossette Texte"/>
              </a:rPr>
              <a:t>Cepheids – the pulsating giants</a:t>
            </a:r>
            <a:endParaRPr sz="2800" b="0" i="0" u="none" strike="noStrike" cap="none" dirty="0">
              <a:solidFill>
                <a:srgbClr val="FFFFFF"/>
              </a:solidFill>
              <a:latin typeface="Gurmukhi MN" panose="02020600050405020304" pitchFamily="18" charset="0"/>
              <a:ea typeface="Noto Sans Symbols"/>
              <a:cs typeface="Gurmukhi MN" panose="02020600050405020304" pitchFamily="18" charset="0"/>
              <a:sym typeface="Noto Sans Symbols"/>
            </a:endParaRPr>
          </a:p>
        </p:txBody>
      </p:sp>
      <p:sp>
        <p:nvSpPr>
          <p:cNvPr id="58" name="Google Shape;58;p3">
            <a:extLst>
              <a:ext uri="{FF2B5EF4-FFF2-40B4-BE49-F238E27FC236}">
                <a16:creationId xmlns:a16="http://schemas.microsoft.com/office/drawing/2014/main" id="{A162A0E7-0F29-69E6-45EB-B0E3A0AD5A0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pic>
        <p:nvPicPr>
          <p:cNvPr id="4" name="cepheid_light_curve_black">
            <a:hlinkClick r:id="" action="ppaction://media"/>
            <a:extLst>
              <a:ext uri="{FF2B5EF4-FFF2-40B4-BE49-F238E27FC236}">
                <a16:creationId xmlns:a16="http://schemas.microsoft.com/office/drawing/2014/main" id="{90678946-12F7-AD2A-98EE-5D910280A22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857546" y="1330480"/>
            <a:ext cx="4028516" cy="3021387"/>
          </a:xfrm>
          <a:prstGeom prst="rect">
            <a:avLst/>
          </a:prstGeom>
        </p:spPr>
      </p:pic>
      <p:pic>
        <p:nvPicPr>
          <p:cNvPr id="6" name="Picture 5">
            <a:hlinkClick r:id="" action="ppaction://media"/>
            <a:extLst>
              <a:ext uri="{FF2B5EF4-FFF2-40B4-BE49-F238E27FC236}">
                <a16:creationId xmlns:a16="http://schemas.microsoft.com/office/drawing/2014/main" id="{6FEB6EA1-6610-FB7A-9CE0-28F9ADB58264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>
                  <p14:trim st="21680.478" end="4866.0379"/>
                </p14:media>
              </p:ext>
            </p:extLst>
          </p:nvPr>
        </p:nvPicPr>
        <p:blipFill>
          <a:blip r:embed="rId8"/>
          <a:srcRect l="19068" t="727" r="22791" b="-120"/>
          <a:stretch>
            <a:fillRect/>
          </a:stretch>
        </p:blipFill>
        <p:spPr>
          <a:xfrm>
            <a:off x="392112" y="1005040"/>
            <a:ext cx="3894344" cy="374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792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7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2049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20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 txBox="1">
            <a:spLocks noGrp="1"/>
          </p:cNvSpPr>
          <p:nvPr>
            <p:ph type="title"/>
          </p:nvPr>
        </p:nvSpPr>
        <p:spPr>
          <a:xfrm>
            <a:off x="1492775" y="266801"/>
            <a:ext cx="5763900" cy="52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ssette Texte"/>
              <a:buNone/>
            </a:pPr>
            <a:r>
              <a:rPr lang="en-US" sz="2800" dirty="0">
                <a:latin typeface="Gurmukhi MN" panose="02020600050405020304" pitchFamily="18" charset="0"/>
                <a:ea typeface="Cossette Texte"/>
                <a:cs typeface="Gurmukhi MN" panose="02020600050405020304" pitchFamily="18" charset="0"/>
                <a:sym typeface="Cossette Texte"/>
              </a:rPr>
              <a:t>Period-Luminosity Relation</a:t>
            </a:r>
            <a:endParaRPr sz="2800" b="0" u="none" strike="noStrike" dirty="0">
              <a:solidFill>
                <a:schemeClr val="dk1"/>
              </a:solidFill>
              <a:latin typeface="Gurmukhi MN" panose="02020600050405020304" pitchFamily="18" charset="0"/>
              <a:cs typeface="Gurmukhi MN" panose="02020600050405020304" pitchFamily="18" charset="0"/>
              <a:sym typeface="Arial"/>
            </a:endParaRPr>
          </a:p>
        </p:txBody>
      </p:sp>
      <p:sp>
        <p:nvSpPr>
          <p:cNvPr id="64" name="Google Shape;64;p2"/>
          <p:cNvSpPr txBox="1">
            <a:spLocks noGrp="1"/>
          </p:cNvSpPr>
          <p:nvPr>
            <p:ph type="title"/>
          </p:nvPr>
        </p:nvSpPr>
        <p:spPr>
          <a:xfrm>
            <a:off x="1492775" y="784816"/>
            <a:ext cx="5763900" cy="52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ssette Texte"/>
              <a:buNone/>
            </a:pPr>
            <a:r>
              <a:rPr lang="en-US" sz="2000" dirty="0">
                <a:latin typeface="Gurmukhi MN" panose="02020600050405020304" pitchFamily="18" charset="0"/>
                <a:ea typeface="Cossette Texte"/>
                <a:cs typeface="Gurmukhi MN" panose="02020600050405020304" pitchFamily="18" charset="0"/>
                <a:sym typeface="Cossette Texte"/>
              </a:rPr>
              <a:t>… or the Leavitt Law</a:t>
            </a:r>
            <a:endParaRPr sz="2000" b="0" u="none" strike="noStrike" dirty="0">
              <a:solidFill>
                <a:schemeClr val="dk1"/>
              </a:solidFill>
              <a:latin typeface="Gurmukhi MN" panose="02020600050405020304" pitchFamily="18" charset="0"/>
              <a:cs typeface="Gurmukhi MN" panose="02020600050405020304" pitchFamily="18" charset="0"/>
              <a:sym typeface="Arial"/>
            </a:endParaRPr>
          </a:p>
        </p:txBody>
      </p:sp>
      <p:pic>
        <p:nvPicPr>
          <p:cNvPr id="65" name="Google Shape;65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62163" y="1311916"/>
            <a:ext cx="5219666" cy="3019949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2"/>
          <p:cNvSpPr/>
          <p:nvPr/>
        </p:nvSpPr>
        <p:spPr>
          <a:xfrm>
            <a:off x="1857581" y="4395950"/>
            <a:ext cx="22578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Inter Tight"/>
                <a:ea typeface="Inter Tight"/>
                <a:cs typeface="Inter Tight"/>
                <a:sym typeface="Inter Tight"/>
              </a:rPr>
              <a:t>Leavitt &amp; Pickering (1912)</a:t>
            </a:r>
            <a:endParaRPr b="0" i="0" u="none" strike="noStrike" cap="none" dirty="0">
              <a:solidFill>
                <a:srgbClr val="FFFFFF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</p:txBody>
      </p:sp>
      <p:sp>
        <p:nvSpPr>
          <p:cNvPr id="71" name="Google Shape;71;p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2" name="Google Shape;69;p2">
            <a:extLst>
              <a:ext uri="{FF2B5EF4-FFF2-40B4-BE49-F238E27FC236}">
                <a16:creationId xmlns:a16="http://schemas.microsoft.com/office/drawing/2014/main" id="{7A0CF7F5-0594-4FE8-CB8A-B27104EF3CD9}"/>
              </a:ext>
            </a:extLst>
          </p:cNvPr>
          <p:cNvSpPr txBox="1">
            <a:spLocks/>
          </p:cNvSpPr>
          <p:nvPr/>
        </p:nvSpPr>
        <p:spPr>
          <a:xfrm>
            <a:off x="5135148" y="4247411"/>
            <a:ext cx="1173373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0000"/>
              </a:lnSpc>
              <a:buSzPts val="1800"/>
              <a:buFont typeface="Cossette Texte"/>
              <a:buNone/>
            </a:pPr>
            <a:r>
              <a:rPr lang="en-US" sz="1400" dirty="0">
                <a:latin typeface="+mj-lt"/>
                <a:cs typeface="Gurmukhi MN" panose="02020600050405020304" pitchFamily="18" charset="0"/>
              </a:rPr>
              <a:t>Period</a:t>
            </a:r>
            <a:endParaRPr lang="en-US" sz="1600" dirty="0">
              <a:latin typeface="+mj-lt"/>
              <a:cs typeface="Gurmukhi MN" panose="02020600050405020304" pitchFamily="18" charset="0"/>
            </a:endParaRPr>
          </a:p>
        </p:txBody>
      </p:sp>
      <p:sp>
        <p:nvSpPr>
          <p:cNvPr id="3" name="Google Shape;69;p2">
            <a:extLst>
              <a:ext uri="{FF2B5EF4-FFF2-40B4-BE49-F238E27FC236}">
                <a16:creationId xmlns:a16="http://schemas.microsoft.com/office/drawing/2014/main" id="{75895FE8-C42F-C9C6-46F8-E07C7C4B6BB3}"/>
              </a:ext>
            </a:extLst>
          </p:cNvPr>
          <p:cNvSpPr txBox="1">
            <a:spLocks/>
          </p:cNvSpPr>
          <p:nvPr/>
        </p:nvSpPr>
        <p:spPr>
          <a:xfrm rot="5400000">
            <a:off x="6768261" y="2619991"/>
            <a:ext cx="1173373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0000"/>
              </a:lnSpc>
              <a:buSzPts val="1800"/>
              <a:buFont typeface="Cossette Texte"/>
              <a:buNone/>
            </a:pPr>
            <a:r>
              <a:rPr lang="en-US" sz="1400" dirty="0">
                <a:latin typeface="+mj-lt"/>
                <a:cs typeface="Gurmukhi MN" panose="02020600050405020304" pitchFamily="18" charset="0"/>
              </a:rPr>
              <a:t>Magnitude</a:t>
            </a:r>
            <a:endParaRPr lang="en-US" sz="1600" dirty="0">
              <a:latin typeface="+mj-lt"/>
              <a:cs typeface="Gurmukhi MN" panose="02020600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>
          <a:extLst>
            <a:ext uri="{FF2B5EF4-FFF2-40B4-BE49-F238E27FC236}">
              <a16:creationId xmlns:a16="http://schemas.microsoft.com/office/drawing/2014/main" id="{ACA82523-2249-6B0D-FFFE-82D8D4C1F0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2">
            <a:extLst>
              <a:ext uri="{FF2B5EF4-FFF2-40B4-BE49-F238E27FC236}">
                <a16:creationId xmlns:a16="http://schemas.microsoft.com/office/drawing/2014/main" id="{43F77B94-37BA-8E1F-5E81-21EC1D4EC02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3382" r="50308"/>
          <a:stretch/>
        </p:blipFill>
        <p:spPr>
          <a:xfrm>
            <a:off x="1282873" y="1598907"/>
            <a:ext cx="2946751" cy="2818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2">
            <a:extLst>
              <a:ext uri="{FF2B5EF4-FFF2-40B4-BE49-F238E27FC236}">
                <a16:creationId xmlns:a16="http://schemas.microsoft.com/office/drawing/2014/main" id="{EFA00FD4-E9BB-B4F3-6E36-AE76C4D0BF5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99384" t="13382" r="50308"/>
          <a:stretch/>
        </p:blipFill>
        <p:spPr>
          <a:xfrm flipH="1">
            <a:off x="4649850" y="1598907"/>
            <a:ext cx="2946751" cy="2818526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2">
            <a:extLst>
              <a:ext uri="{FF2B5EF4-FFF2-40B4-BE49-F238E27FC236}">
                <a16:creationId xmlns:a16="http://schemas.microsoft.com/office/drawing/2014/main" id="{8A2D1669-641C-DFCC-4CDC-991C75A1644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514243" y="964081"/>
            <a:ext cx="2484009" cy="52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ssette Texte"/>
              <a:buNone/>
            </a:pPr>
            <a:r>
              <a:rPr lang="en-US" sz="1600" dirty="0">
                <a:latin typeface="Gurmukhi MN" panose="02020600050405020304" pitchFamily="18" charset="0"/>
                <a:ea typeface="Cossette Texte"/>
                <a:cs typeface="Gurmukhi MN" panose="02020600050405020304" pitchFamily="18" charset="0"/>
                <a:sym typeface="Cossette Texte"/>
              </a:rPr>
              <a:t>Scatter from extinction</a:t>
            </a:r>
            <a:endParaRPr sz="1600" b="0" u="none" strike="noStrike" dirty="0">
              <a:solidFill>
                <a:schemeClr val="dk1"/>
              </a:solidFill>
              <a:latin typeface="Gurmukhi MN" panose="02020600050405020304" pitchFamily="18" charset="0"/>
              <a:cs typeface="Gurmukhi MN" panose="02020600050405020304" pitchFamily="18" charset="0"/>
              <a:sym typeface="Arial"/>
            </a:endParaRPr>
          </a:p>
        </p:txBody>
      </p:sp>
      <p:sp>
        <p:nvSpPr>
          <p:cNvPr id="70" name="Google Shape;70;p2">
            <a:extLst>
              <a:ext uri="{FF2B5EF4-FFF2-40B4-BE49-F238E27FC236}">
                <a16:creationId xmlns:a16="http://schemas.microsoft.com/office/drawing/2014/main" id="{156A6F4C-E4E0-6E78-028B-20A96490EF2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85051" y="964081"/>
            <a:ext cx="3500803" cy="52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ssette Texte"/>
              <a:buNone/>
            </a:pPr>
            <a:r>
              <a:rPr lang="en-US" sz="1600" dirty="0">
                <a:latin typeface="Gurmukhi MN" panose="02020600050405020304" pitchFamily="18" charset="0"/>
                <a:ea typeface="Cossette Texte"/>
                <a:cs typeface="Gurmukhi MN" panose="02020600050405020304" pitchFamily="18" charset="0"/>
                <a:sym typeface="Cossette Texte"/>
              </a:rPr>
              <a:t>Consistent extinction corrections</a:t>
            </a:r>
            <a:endParaRPr sz="1600" b="0" u="none" strike="noStrike" dirty="0">
              <a:solidFill>
                <a:schemeClr val="dk1"/>
              </a:solidFill>
              <a:latin typeface="Gurmukhi MN" panose="02020600050405020304" pitchFamily="18" charset="0"/>
              <a:cs typeface="Gurmukhi MN" panose="02020600050405020304" pitchFamily="18" charset="0"/>
              <a:sym typeface="Arial"/>
            </a:endParaRPr>
          </a:p>
        </p:txBody>
      </p:sp>
      <p:sp>
        <p:nvSpPr>
          <p:cNvPr id="71" name="Google Shape;71;p2">
            <a:extLst>
              <a:ext uri="{FF2B5EF4-FFF2-40B4-BE49-F238E27FC236}">
                <a16:creationId xmlns:a16="http://schemas.microsoft.com/office/drawing/2014/main" id="{7F2AB385-C284-DF96-EABD-A15CCB1C21B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11A24C-E370-0E7A-47A7-6814B05904A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9296" t="14030"/>
          <a:stretch>
            <a:fillRect/>
          </a:stretch>
        </p:blipFill>
        <p:spPr>
          <a:xfrm>
            <a:off x="4814991" y="1598907"/>
            <a:ext cx="3030924" cy="2818526"/>
          </a:xfrm>
          <a:prstGeom prst="rect">
            <a:avLst/>
          </a:prstGeom>
        </p:spPr>
      </p:pic>
      <p:sp>
        <p:nvSpPr>
          <p:cNvPr id="7" name="Google Shape;69;p2">
            <a:extLst>
              <a:ext uri="{FF2B5EF4-FFF2-40B4-BE49-F238E27FC236}">
                <a16:creationId xmlns:a16="http://schemas.microsoft.com/office/drawing/2014/main" id="{42B65385-1AF1-993A-2F05-69112EC6F88F}"/>
              </a:ext>
            </a:extLst>
          </p:cNvPr>
          <p:cNvSpPr txBox="1">
            <a:spLocks/>
          </p:cNvSpPr>
          <p:nvPr/>
        </p:nvSpPr>
        <p:spPr>
          <a:xfrm>
            <a:off x="1903998" y="4419550"/>
            <a:ext cx="1283850" cy="52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0000"/>
              </a:lnSpc>
              <a:buSzPts val="1800"/>
              <a:buFont typeface="Cossette Texte"/>
              <a:buNone/>
            </a:pPr>
            <a:r>
              <a:rPr lang="en-US" sz="1600" dirty="0">
                <a:latin typeface="Gurmukhi MN" panose="02020600050405020304" pitchFamily="18" charset="0"/>
                <a:cs typeface="Gurmukhi MN" panose="02020600050405020304" pitchFamily="18" charset="0"/>
              </a:rPr>
              <a:t>Period</a:t>
            </a:r>
          </a:p>
        </p:txBody>
      </p:sp>
      <p:sp>
        <p:nvSpPr>
          <p:cNvPr id="8" name="Google Shape;69;p2">
            <a:extLst>
              <a:ext uri="{FF2B5EF4-FFF2-40B4-BE49-F238E27FC236}">
                <a16:creationId xmlns:a16="http://schemas.microsoft.com/office/drawing/2014/main" id="{F6C62923-3B18-4671-771D-8AB90EBC3ACA}"/>
              </a:ext>
            </a:extLst>
          </p:cNvPr>
          <p:cNvSpPr txBox="1">
            <a:spLocks/>
          </p:cNvSpPr>
          <p:nvPr/>
        </p:nvSpPr>
        <p:spPr>
          <a:xfrm>
            <a:off x="2918455" y="4421667"/>
            <a:ext cx="2610275" cy="52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0000"/>
              </a:lnSpc>
              <a:buSzPts val="1800"/>
            </a:pPr>
            <a:r>
              <a:rPr lang="en-US" sz="1600" dirty="0">
                <a:latin typeface="Gurmukhi MN" panose="02020600050405020304" pitchFamily="18" charset="0"/>
                <a:cs typeface="Gurmukhi MN" panose="02020600050405020304" pitchFamily="18" charset="0"/>
                <a:sym typeface="Wingdings" pitchFamily="2" charset="2"/>
              </a:rPr>
              <a:t> Absolute magnitude</a:t>
            </a:r>
            <a:endParaRPr lang="en-US" sz="1600" dirty="0">
              <a:latin typeface="Gurmukhi MN" panose="02020600050405020304" pitchFamily="18" charset="0"/>
              <a:cs typeface="Gurmukhi MN" panose="02020600050405020304" pitchFamily="18" charset="0"/>
            </a:endParaRPr>
          </a:p>
        </p:txBody>
      </p:sp>
      <p:sp>
        <p:nvSpPr>
          <p:cNvPr id="9" name="Google Shape;69;p2">
            <a:extLst>
              <a:ext uri="{FF2B5EF4-FFF2-40B4-BE49-F238E27FC236}">
                <a16:creationId xmlns:a16="http://schemas.microsoft.com/office/drawing/2014/main" id="{7FACFD26-8278-EF76-21CB-A07CC7AC1161}"/>
              </a:ext>
            </a:extLst>
          </p:cNvPr>
          <p:cNvSpPr txBox="1">
            <a:spLocks/>
          </p:cNvSpPr>
          <p:nvPr/>
        </p:nvSpPr>
        <p:spPr>
          <a:xfrm>
            <a:off x="4814991" y="4419550"/>
            <a:ext cx="2610275" cy="52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0000"/>
              </a:lnSpc>
              <a:buSzPts val="1800"/>
            </a:pPr>
            <a:r>
              <a:rPr lang="en-US" sz="1600" dirty="0">
                <a:latin typeface="Gurmukhi MN" panose="02020600050405020304" pitchFamily="18" charset="0"/>
                <a:cs typeface="Gurmukhi MN" panose="02020600050405020304" pitchFamily="18" charset="0"/>
                <a:sym typeface="Wingdings" pitchFamily="2" charset="2"/>
              </a:rPr>
              <a:t> Distance</a:t>
            </a:r>
            <a:endParaRPr lang="en-US" sz="1600" dirty="0">
              <a:latin typeface="Gurmukhi MN" panose="02020600050405020304" pitchFamily="18" charset="0"/>
              <a:cs typeface="Gurmukhi MN" panose="02020600050405020304" pitchFamily="18" charset="0"/>
            </a:endParaRPr>
          </a:p>
        </p:txBody>
      </p:sp>
      <p:sp>
        <p:nvSpPr>
          <p:cNvPr id="5" name="Google Shape;63;p2">
            <a:extLst>
              <a:ext uri="{FF2B5EF4-FFF2-40B4-BE49-F238E27FC236}">
                <a16:creationId xmlns:a16="http://schemas.microsoft.com/office/drawing/2014/main" id="{E36E662C-5039-D709-C473-E29F94C6BF04}"/>
              </a:ext>
            </a:extLst>
          </p:cNvPr>
          <p:cNvSpPr txBox="1">
            <a:spLocks/>
          </p:cNvSpPr>
          <p:nvPr/>
        </p:nvSpPr>
        <p:spPr>
          <a:xfrm>
            <a:off x="1492775" y="266801"/>
            <a:ext cx="5763900" cy="52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0000"/>
              </a:lnSpc>
              <a:buSzPts val="1800"/>
              <a:buFont typeface="Cossette Texte"/>
              <a:buNone/>
            </a:pPr>
            <a:r>
              <a:rPr lang="en-US" sz="2800" dirty="0">
                <a:latin typeface="Gurmukhi MN" panose="02020600050405020304" pitchFamily="18" charset="0"/>
                <a:ea typeface="Cossette Texte"/>
                <a:cs typeface="Gurmukhi MN" panose="02020600050405020304" pitchFamily="18" charset="0"/>
                <a:sym typeface="Cossette Texte"/>
              </a:rPr>
              <a:t>Period-Luminosity Relation</a:t>
            </a:r>
            <a:endParaRPr lang="en-US" sz="2800" dirty="0">
              <a:latin typeface="Gurmukhi MN" panose="02020600050405020304" pitchFamily="18" charset="0"/>
              <a:cs typeface="Gurmukhi MN" panose="02020600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093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829E40B7-7458-FB7A-45B1-8A90C58826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7" b="4956"/>
          <a:stretch>
            <a:fillRect/>
          </a:stretch>
        </p:blipFill>
        <p:spPr bwMode="auto">
          <a:xfrm>
            <a:off x="-1" y="55057"/>
            <a:ext cx="9101123" cy="508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" name="Google Shape;95;p5"/>
          <p:cNvSpPr txBox="1">
            <a:spLocks noGrp="1"/>
          </p:cNvSpPr>
          <p:nvPr>
            <p:ph type="title"/>
          </p:nvPr>
        </p:nvSpPr>
        <p:spPr>
          <a:xfrm>
            <a:off x="3600634" y="390251"/>
            <a:ext cx="4425766" cy="52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ssette Texte"/>
              <a:buNone/>
            </a:pPr>
            <a:r>
              <a:rPr lang="en-US" sz="2800" dirty="0">
                <a:latin typeface="Gurmukhi MN" panose="02020600050405020304" pitchFamily="18" charset="0"/>
                <a:ea typeface="Cossette Texte"/>
                <a:cs typeface="Gurmukhi MN" panose="02020600050405020304" pitchFamily="18" charset="0"/>
                <a:sym typeface="Cossette Texte"/>
              </a:rPr>
              <a:t>Distance Ladder</a:t>
            </a:r>
            <a:endParaRPr sz="2800" b="0" u="none" strike="noStrike" dirty="0">
              <a:solidFill>
                <a:schemeClr val="dk1"/>
              </a:solidFill>
              <a:latin typeface="Gurmukhi MN" panose="02020600050405020304" pitchFamily="18" charset="0"/>
              <a:cs typeface="Gurmukhi MN" panose="02020600050405020304" pitchFamily="18" charset="0"/>
              <a:sym typeface="Arial"/>
            </a:endParaRPr>
          </a:p>
        </p:txBody>
      </p:sp>
      <p:sp>
        <p:nvSpPr>
          <p:cNvPr id="97" name="Google Shape;97;p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6</a:t>
            </a:r>
            <a:endParaRPr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FCD0FB5-CFAC-C9A9-A280-A9D315815928}"/>
              </a:ext>
            </a:extLst>
          </p:cNvPr>
          <p:cNvSpPr/>
          <p:nvPr/>
        </p:nvSpPr>
        <p:spPr>
          <a:xfrm>
            <a:off x="2116667" y="1159934"/>
            <a:ext cx="1075267" cy="8890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7D129B3-9C09-CA14-6ED8-E46E8BE5A7D6}"/>
              </a:ext>
            </a:extLst>
          </p:cNvPr>
          <p:cNvSpPr/>
          <p:nvPr/>
        </p:nvSpPr>
        <p:spPr>
          <a:xfrm>
            <a:off x="4419600" y="1083734"/>
            <a:ext cx="1075267" cy="8890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A6A3C5D-7C9A-2CCE-AB94-612E6346033C}"/>
              </a:ext>
            </a:extLst>
          </p:cNvPr>
          <p:cNvSpPr/>
          <p:nvPr/>
        </p:nvSpPr>
        <p:spPr>
          <a:xfrm>
            <a:off x="7490403" y="1043553"/>
            <a:ext cx="1272597" cy="97998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Google Shape;69;p2">
            <a:extLst>
              <a:ext uri="{FF2B5EF4-FFF2-40B4-BE49-F238E27FC236}">
                <a16:creationId xmlns:a16="http://schemas.microsoft.com/office/drawing/2014/main" id="{D0E30D89-9D27-5E9D-4183-A29ACD5D21E6}"/>
              </a:ext>
            </a:extLst>
          </p:cNvPr>
          <p:cNvSpPr txBox="1">
            <a:spLocks/>
          </p:cNvSpPr>
          <p:nvPr/>
        </p:nvSpPr>
        <p:spPr>
          <a:xfrm>
            <a:off x="1496526" y="1169644"/>
            <a:ext cx="515893" cy="4704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0000"/>
              </a:lnSpc>
              <a:buSzPts val="1800"/>
              <a:buFont typeface="Cossette Texte"/>
              <a:buNone/>
            </a:pPr>
            <a:r>
              <a:rPr lang="en-US" sz="3200" dirty="0">
                <a:solidFill>
                  <a:srgbClr val="FFC000"/>
                </a:solidFill>
                <a:latin typeface="Gurmukhi MN" panose="02020600050405020304" pitchFamily="18" charset="0"/>
                <a:ea typeface="Cossette Texte"/>
                <a:cs typeface="Gurmukhi MN" panose="02020600050405020304" pitchFamily="18" charset="0"/>
                <a:sym typeface="Cossette Texte"/>
              </a:rPr>
              <a:t>1.</a:t>
            </a:r>
            <a:endParaRPr lang="en-US" sz="3200" dirty="0">
              <a:solidFill>
                <a:srgbClr val="FFC000"/>
              </a:solidFill>
              <a:latin typeface="Gurmukhi MN" panose="02020600050405020304" pitchFamily="18" charset="0"/>
              <a:cs typeface="Gurmukhi MN" panose="02020600050405020304" pitchFamily="18" charset="0"/>
            </a:endParaRPr>
          </a:p>
        </p:txBody>
      </p:sp>
      <p:sp>
        <p:nvSpPr>
          <p:cNvPr id="7" name="Google Shape;69;p2">
            <a:extLst>
              <a:ext uri="{FF2B5EF4-FFF2-40B4-BE49-F238E27FC236}">
                <a16:creationId xmlns:a16="http://schemas.microsoft.com/office/drawing/2014/main" id="{A33F9562-5F10-8956-063D-5E85515DE1A2}"/>
              </a:ext>
            </a:extLst>
          </p:cNvPr>
          <p:cNvSpPr txBox="1">
            <a:spLocks/>
          </p:cNvSpPr>
          <p:nvPr/>
        </p:nvSpPr>
        <p:spPr>
          <a:xfrm>
            <a:off x="3871140" y="1171082"/>
            <a:ext cx="515893" cy="4704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0000"/>
              </a:lnSpc>
              <a:buSzPts val="1800"/>
              <a:buFont typeface="Cossette Texte"/>
              <a:buNone/>
            </a:pPr>
            <a:r>
              <a:rPr lang="en-US" sz="3200" dirty="0">
                <a:solidFill>
                  <a:srgbClr val="FFC000"/>
                </a:solidFill>
                <a:latin typeface="Gurmukhi MN" panose="02020600050405020304" pitchFamily="18" charset="0"/>
                <a:ea typeface="Cossette Texte"/>
                <a:cs typeface="Gurmukhi MN" panose="02020600050405020304" pitchFamily="18" charset="0"/>
                <a:sym typeface="Cossette Texte"/>
              </a:rPr>
              <a:t>2.</a:t>
            </a:r>
            <a:endParaRPr lang="en-US" sz="3200" dirty="0">
              <a:solidFill>
                <a:srgbClr val="FFC000"/>
              </a:solidFill>
              <a:latin typeface="Gurmukhi MN" panose="02020600050405020304" pitchFamily="18" charset="0"/>
              <a:cs typeface="Gurmukhi MN" panose="02020600050405020304" pitchFamily="18" charset="0"/>
            </a:endParaRPr>
          </a:p>
        </p:txBody>
      </p:sp>
      <p:sp>
        <p:nvSpPr>
          <p:cNvPr id="8" name="Google Shape;69;p2">
            <a:extLst>
              <a:ext uri="{FF2B5EF4-FFF2-40B4-BE49-F238E27FC236}">
                <a16:creationId xmlns:a16="http://schemas.microsoft.com/office/drawing/2014/main" id="{FBC0A70E-5834-D43F-8E4A-1A3A03565CC8}"/>
              </a:ext>
            </a:extLst>
          </p:cNvPr>
          <p:cNvSpPr txBox="1">
            <a:spLocks/>
          </p:cNvSpPr>
          <p:nvPr/>
        </p:nvSpPr>
        <p:spPr>
          <a:xfrm>
            <a:off x="6970148" y="1169644"/>
            <a:ext cx="515893" cy="4704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0000"/>
              </a:lnSpc>
              <a:buSzPts val="1800"/>
              <a:buFont typeface="Cossette Texte"/>
              <a:buNone/>
            </a:pPr>
            <a:r>
              <a:rPr lang="en-US" sz="3200" dirty="0">
                <a:solidFill>
                  <a:srgbClr val="FFC000"/>
                </a:solidFill>
                <a:latin typeface="Gurmukhi MN" panose="02020600050405020304" pitchFamily="18" charset="0"/>
                <a:ea typeface="Cossette Texte"/>
                <a:cs typeface="Gurmukhi MN" panose="02020600050405020304" pitchFamily="18" charset="0"/>
                <a:sym typeface="Cossette Texte"/>
              </a:rPr>
              <a:t>3.</a:t>
            </a:r>
            <a:endParaRPr lang="en-US" sz="3200" dirty="0">
              <a:solidFill>
                <a:srgbClr val="FFC000"/>
              </a:solidFill>
              <a:latin typeface="Gurmukhi MN" panose="02020600050405020304" pitchFamily="18" charset="0"/>
              <a:cs typeface="Gurmukhi MN" panose="02020600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3;g3daf01f8af8_0_53">
            <a:extLst>
              <a:ext uri="{FF2B5EF4-FFF2-40B4-BE49-F238E27FC236}">
                <a16:creationId xmlns:a16="http://schemas.microsoft.com/office/drawing/2014/main" id="{684855F8-674A-270C-07A8-8A980A970FF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-20"/>
          <a:stretch/>
        </p:blipFill>
        <p:spPr>
          <a:xfrm>
            <a:off x="718699" y="906011"/>
            <a:ext cx="3853301" cy="3701082"/>
          </a:xfrm>
          <a:prstGeom prst="ellipse">
            <a:avLst/>
          </a:prstGeom>
          <a:noFill/>
          <a:ln>
            <a:noFill/>
          </a:ln>
        </p:spPr>
      </p:pic>
      <p:sp>
        <p:nvSpPr>
          <p:cNvPr id="104" name="Google Shape;104;g3daf01f8af8_0_53"/>
          <p:cNvSpPr/>
          <p:nvPr/>
        </p:nvSpPr>
        <p:spPr>
          <a:xfrm>
            <a:off x="1983996" y="256929"/>
            <a:ext cx="5176007" cy="649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/>
            <a:r>
              <a:rPr lang="en-US" sz="2800" dirty="0">
                <a:solidFill>
                  <a:schemeClr val="dk1"/>
                </a:solidFill>
                <a:latin typeface="Gurmukhi MN" panose="02020600050405020304" pitchFamily="18" charset="0"/>
                <a:ea typeface="Cossette Texte"/>
                <a:cs typeface="Gurmukhi MN" panose="02020600050405020304" pitchFamily="18" charset="0"/>
                <a:sym typeface="Cossette Texte"/>
              </a:rPr>
              <a:t>Extinction from field stars</a:t>
            </a:r>
            <a:endParaRPr sz="2800" b="0" u="none" strike="noStrike" cap="none" dirty="0">
              <a:solidFill>
                <a:srgbClr val="FFFFFF"/>
              </a:solidFill>
              <a:latin typeface="Gurmukhi MN" panose="02020600050405020304" pitchFamily="18" charset="0"/>
              <a:ea typeface="Noto Sans Symbols"/>
              <a:cs typeface="Gurmukhi MN" panose="02020600050405020304" pitchFamily="18" charset="0"/>
              <a:sym typeface="Noto Sans Symbols"/>
            </a:endParaRPr>
          </a:p>
        </p:txBody>
      </p:sp>
      <p:sp>
        <p:nvSpPr>
          <p:cNvPr id="107" name="Google Shape;107;g3daf01f8af8_0_5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7</a:t>
            </a:r>
            <a:endParaRPr dirty="0"/>
          </a:p>
        </p:txBody>
      </p:sp>
      <p:sp>
        <p:nvSpPr>
          <p:cNvPr id="4" name="Google Shape;105;g3daf01f8af8_0_53">
            <a:extLst>
              <a:ext uri="{FF2B5EF4-FFF2-40B4-BE49-F238E27FC236}">
                <a16:creationId xmlns:a16="http://schemas.microsoft.com/office/drawing/2014/main" id="{30288A38-1575-2F35-D553-39C54FB4CA55}"/>
              </a:ext>
            </a:extLst>
          </p:cNvPr>
          <p:cNvSpPr txBox="1">
            <a:spLocks/>
          </p:cNvSpPr>
          <p:nvPr/>
        </p:nvSpPr>
        <p:spPr>
          <a:xfrm>
            <a:off x="5108895" y="1841993"/>
            <a:ext cx="3316406" cy="1823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0"/>
              </a:spcBef>
              <a:buSzPts val="1200"/>
              <a:buFont typeface="Arial"/>
              <a:buNone/>
            </a:pPr>
            <a:r>
              <a:rPr lang="en-US" sz="1900" dirty="0">
                <a:latin typeface="Noto Sans Symbols"/>
                <a:ea typeface="Noto Sans Symbols"/>
                <a:cs typeface="Noto Sans Symbols"/>
                <a:sym typeface="Noto Sans Symbols"/>
              </a:rPr>
              <a:t>Selection (~120)</a:t>
            </a:r>
          </a:p>
          <a:p>
            <a:pPr indent="-342900">
              <a:lnSpc>
                <a:spcPct val="115000"/>
              </a:lnSpc>
              <a:spcBef>
                <a:spcPts val="0"/>
              </a:spcBef>
              <a:buSzPts val="1800"/>
              <a:buFont typeface="Noto Sans Symbols"/>
              <a:buChar char="-"/>
            </a:pPr>
            <a:r>
              <a:rPr lang="en-US" sz="1900" dirty="0">
                <a:latin typeface="Noto Sans Symbols"/>
                <a:ea typeface="Noto Sans Symbols"/>
                <a:cs typeface="Noto Sans Symbols"/>
                <a:sym typeface="Noto Sans Symbols"/>
              </a:rPr>
              <a:t>Radial distance</a:t>
            </a:r>
          </a:p>
          <a:p>
            <a:pPr indent="-342900">
              <a:lnSpc>
                <a:spcPct val="115000"/>
              </a:lnSpc>
              <a:spcBef>
                <a:spcPts val="0"/>
              </a:spcBef>
              <a:buSzPts val="1800"/>
              <a:buFont typeface="Noto Sans Symbols"/>
              <a:buChar char="-"/>
            </a:pPr>
            <a:r>
              <a:rPr lang="en-US" sz="1900" dirty="0">
                <a:latin typeface="Noto Sans Symbols"/>
                <a:ea typeface="Noto Sans Symbols"/>
                <a:cs typeface="Noto Sans Symbols"/>
                <a:sym typeface="Noto Sans Symbols"/>
              </a:rPr>
              <a:t>Angular separation</a:t>
            </a:r>
          </a:p>
          <a:p>
            <a:pPr indent="-342900">
              <a:lnSpc>
                <a:spcPct val="115000"/>
              </a:lnSpc>
              <a:spcBef>
                <a:spcPts val="0"/>
              </a:spcBef>
              <a:buSzPts val="1800"/>
              <a:buFont typeface="Noto Sans Symbols"/>
              <a:buChar char="-"/>
            </a:pPr>
            <a:r>
              <a:rPr lang="en-US" sz="1900" dirty="0">
                <a:latin typeface="Noto Sans Symbols"/>
                <a:ea typeface="Noto Sans Symbols"/>
                <a:cs typeface="Noto Sans Symbols"/>
                <a:sym typeface="Noto Sans Symbols"/>
              </a:rPr>
              <a:t>Magnitude (G &lt; 17)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91EDCEB-680D-67CE-3C66-B9C4CAD1C3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717" y="986102"/>
            <a:ext cx="4245426" cy="40321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>
          <a:extLst>
            <a:ext uri="{FF2B5EF4-FFF2-40B4-BE49-F238E27FC236}">
              <a16:creationId xmlns:a16="http://schemas.microsoft.com/office/drawing/2014/main" id="{1CF8A5D6-91F5-7F53-0C70-8DB7005DDB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2466E959-2753-B20D-6B01-E8F0DC4F99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9728" y="1485308"/>
            <a:ext cx="2586655" cy="31683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8BD46AE-C555-992F-EB4C-68EC8FB7FE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991" y="1469677"/>
            <a:ext cx="3090487" cy="2935257"/>
          </a:xfrm>
          <a:prstGeom prst="rect">
            <a:avLst/>
          </a:prstGeom>
        </p:spPr>
      </p:pic>
      <p:sp>
        <p:nvSpPr>
          <p:cNvPr id="129" name="Google Shape;129;p4">
            <a:extLst>
              <a:ext uri="{FF2B5EF4-FFF2-40B4-BE49-F238E27FC236}">
                <a16:creationId xmlns:a16="http://schemas.microsoft.com/office/drawing/2014/main" id="{D237BE3A-D0AA-495E-9A74-CDFED9FCCEAF}"/>
              </a:ext>
            </a:extLst>
          </p:cNvPr>
          <p:cNvSpPr/>
          <p:nvPr/>
        </p:nvSpPr>
        <p:spPr>
          <a:xfrm>
            <a:off x="1751867" y="2526300"/>
            <a:ext cx="463249" cy="423140"/>
          </a:xfrm>
          <a:prstGeom prst="rect">
            <a:avLst/>
          </a:prstGeom>
          <a:noFill/>
          <a:ln w="14125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7825" tIns="67825" rIns="67825" bIns="678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39">
              <a:solidFill>
                <a:schemeClr val="dk1"/>
              </a:solidFill>
            </a:endParaRPr>
          </a:p>
        </p:txBody>
      </p:sp>
      <p:cxnSp>
        <p:nvCxnSpPr>
          <p:cNvPr id="131" name="Google Shape;131;p4">
            <a:extLst>
              <a:ext uri="{FF2B5EF4-FFF2-40B4-BE49-F238E27FC236}">
                <a16:creationId xmlns:a16="http://schemas.microsoft.com/office/drawing/2014/main" id="{F1526D68-2FF2-AFB3-1259-AF70A26B61E1}"/>
              </a:ext>
            </a:extLst>
          </p:cNvPr>
          <p:cNvCxnSpPr>
            <a:cxnSpLocks/>
          </p:cNvCxnSpPr>
          <p:nvPr/>
        </p:nvCxnSpPr>
        <p:spPr>
          <a:xfrm>
            <a:off x="1751867" y="2949440"/>
            <a:ext cx="718012" cy="921862"/>
          </a:xfrm>
          <a:prstGeom prst="straightConnector1">
            <a:avLst/>
          </a:prstGeom>
          <a:noFill/>
          <a:ln w="14125" cap="flat" cmpd="sng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2" name="Google Shape;132;p4">
            <a:extLst>
              <a:ext uri="{FF2B5EF4-FFF2-40B4-BE49-F238E27FC236}">
                <a16:creationId xmlns:a16="http://schemas.microsoft.com/office/drawing/2014/main" id="{7F87AC8E-87E6-9A40-C1AC-E27966610247}"/>
              </a:ext>
            </a:extLst>
          </p:cNvPr>
          <p:cNvCxnSpPr>
            <a:cxnSpLocks/>
          </p:cNvCxnSpPr>
          <p:nvPr/>
        </p:nvCxnSpPr>
        <p:spPr>
          <a:xfrm>
            <a:off x="2215116" y="2522310"/>
            <a:ext cx="1205862" cy="427130"/>
          </a:xfrm>
          <a:prstGeom prst="straightConnector1">
            <a:avLst/>
          </a:prstGeom>
          <a:noFill/>
          <a:ln w="14125" cap="flat" cmpd="sng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33" name="Google Shape;133;p4" title="1D_spectrum_RS_Pup_5546480122794409472M.png">
            <a:extLst>
              <a:ext uri="{FF2B5EF4-FFF2-40B4-BE49-F238E27FC236}">
                <a16:creationId xmlns:a16="http://schemas.microsoft.com/office/drawing/2014/main" id="{39205377-5686-4F5E-D609-3D8FDE35A504}"/>
              </a:ext>
            </a:extLst>
          </p:cNvPr>
          <p:cNvPicPr preferRelativeResize="0"/>
          <p:nvPr/>
        </p:nvPicPr>
        <p:blipFill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-28" b="949"/>
          <a:stretch>
            <a:fillRect/>
          </a:stretch>
        </p:blipFill>
        <p:spPr>
          <a:xfrm>
            <a:off x="3882595" y="1527750"/>
            <a:ext cx="2061559" cy="3076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78DB138-1C41-D566-E390-0F7FD45350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69879" y="2964684"/>
            <a:ext cx="958290" cy="906618"/>
          </a:xfrm>
          <a:prstGeom prst="rect">
            <a:avLst/>
          </a:prstGeom>
          <a:ln w="19050">
            <a:solidFill>
              <a:srgbClr val="FFC000"/>
            </a:solidFill>
          </a:ln>
        </p:spPr>
      </p:pic>
      <p:cxnSp>
        <p:nvCxnSpPr>
          <p:cNvPr id="136" name="Google Shape;136;p4">
            <a:extLst>
              <a:ext uri="{FF2B5EF4-FFF2-40B4-BE49-F238E27FC236}">
                <a16:creationId xmlns:a16="http://schemas.microsoft.com/office/drawing/2014/main" id="{3B49E596-50E4-8C1D-773B-BE4DBF4B10F7}"/>
              </a:ext>
            </a:extLst>
          </p:cNvPr>
          <p:cNvCxnSpPr>
            <a:cxnSpLocks/>
          </p:cNvCxnSpPr>
          <p:nvPr/>
        </p:nvCxnSpPr>
        <p:spPr>
          <a:xfrm flipV="1">
            <a:off x="3337474" y="2886461"/>
            <a:ext cx="808707" cy="215713"/>
          </a:xfrm>
          <a:prstGeom prst="straightConnector1">
            <a:avLst/>
          </a:prstGeom>
          <a:noFill/>
          <a:ln w="19050" cap="flat" cmpd="sng">
            <a:solidFill>
              <a:srgbClr val="FFC000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37" name="Google Shape;137;p4">
            <a:extLst>
              <a:ext uri="{FF2B5EF4-FFF2-40B4-BE49-F238E27FC236}">
                <a16:creationId xmlns:a16="http://schemas.microsoft.com/office/drawing/2014/main" id="{3172ADA6-961B-74E4-209F-B21A7F98F76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755775" y="1001437"/>
            <a:ext cx="2315198" cy="5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 Tight"/>
              <a:buNone/>
            </a:pPr>
            <a:r>
              <a:rPr lang="en-US" sz="1400" dirty="0">
                <a:solidFill>
                  <a:schemeClr val="dk1"/>
                </a:solidFill>
                <a:latin typeface="Gurmukhi MN" panose="02020600050405020304" pitchFamily="18" charset="0"/>
                <a:ea typeface="Inter Tight"/>
                <a:cs typeface="Gurmukhi MN" panose="02020600050405020304" pitchFamily="18" charset="0"/>
                <a:sym typeface="Inter Tight"/>
              </a:rPr>
              <a:t>Atmospheric parameters</a:t>
            </a:r>
            <a:endParaRPr sz="1400" b="0" i="0" u="none" strike="noStrike" cap="none" dirty="0">
              <a:solidFill>
                <a:srgbClr val="FFFFFF"/>
              </a:solidFill>
              <a:latin typeface="Gurmukhi MN" panose="02020600050405020304" pitchFamily="18" charset="0"/>
              <a:ea typeface="Noto Sans Symbols"/>
              <a:cs typeface="Gurmukhi MN" panose="02020600050405020304" pitchFamily="18" charset="0"/>
              <a:sym typeface="Noto Sans Symbols"/>
            </a:endParaRPr>
          </a:p>
        </p:txBody>
      </p:sp>
      <p:sp>
        <p:nvSpPr>
          <p:cNvPr id="138" name="Google Shape;138;p4">
            <a:extLst>
              <a:ext uri="{FF2B5EF4-FFF2-40B4-BE49-F238E27FC236}">
                <a16:creationId xmlns:a16="http://schemas.microsoft.com/office/drawing/2014/main" id="{29D235C1-57BC-2F75-317C-6C07CBB6D2F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8</a:t>
            </a:r>
            <a:endParaRPr dirty="0"/>
          </a:p>
        </p:txBody>
      </p:sp>
      <p:sp>
        <p:nvSpPr>
          <p:cNvPr id="16" name="Google Shape;104;g3daf01f8af8_0_53">
            <a:extLst>
              <a:ext uri="{FF2B5EF4-FFF2-40B4-BE49-F238E27FC236}">
                <a16:creationId xmlns:a16="http://schemas.microsoft.com/office/drawing/2014/main" id="{5517B831-BF93-2C31-AE33-904E4428D538}"/>
              </a:ext>
            </a:extLst>
          </p:cNvPr>
          <p:cNvSpPr/>
          <p:nvPr/>
        </p:nvSpPr>
        <p:spPr>
          <a:xfrm>
            <a:off x="1983996" y="256929"/>
            <a:ext cx="5176007" cy="649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/>
            <a:r>
              <a:rPr lang="en-US" sz="2800" dirty="0">
                <a:solidFill>
                  <a:schemeClr val="dk1"/>
                </a:solidFill>
                <a:latin typeface="Gurmukhi MN" panose="02020600050405020304" pitchFamily="18" charset="0"/>
                <a:ea typeface="Cossette Texte"/>
                <a:cs typeface="Gurmukhi MN" panose="02020600050405020304" pitchFamily="18" charset="0"/>
                <a:sym typeface="Cossette Texte"/>
              </a:rPr>
              <a:t>Extinction from field stars</a:t>
            </a:r>
            <a:endParaRPr sz="2800" b="0" u="none" strike="noStrike" cap="none" dirty="0">
              <a:solidFill>
                <a:srgbClr val="FFFFFF"/>
              </a:solidFill>
              <a:latin typeface="Gurmukhi MN" panose="02020600050405020304" pitchFamily="18" charset="0"/>
              <a:ea typeface="Noto Sans Symbols"/>
              <a:cs typeface="Gurmukhi MN" panose="02020600050405020304" pitchFamily="18" charset="0"/>
              <a:sym typeface="Noto Sans Symbols"/>
            </a:endParaRPr>
          </a:p>
        </p:txBody>
      </p:sp>
      <p:pic>
        <p:nvPicPr>
          <p:cNvPr id="17" name="Google Shape;157;g3ddd4626ae0_0_28" title="1D_spectrum_RS_Pup_5546480122794409472M.png">
            <a:extLst>
              <a:ext uri="{FF2B5EF4-FFF2-40B4-BE49-F238E27FC236}">
                <a16:creationId xmlns:a16="http://schemas.microsoft.com/office/drawing/2014/main" id="{1DCB1262-7C84-4F45-FE33-FB6ED8B1E690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l="63635" t="36029" r="4880" b="56312"/>
          <a:stretch/>
        </p:blipFill>
        <p:spPr>
          <a:xfrm>
            <a:off x="4962751" y="2458833"/>
            <a:ext cx="1257600" cy="459000"/>
          </a:xfrm>
          <a:prstGeom prst="roundRect">
            <a:avLst>
              <a:gd name="adj" fmla="val 16667"/>
            </a:avLst>
          </a:prstGeom>
          <a:noFill/>
          <a:ln w="12700" cap="flat" cmpd="sng">
            <a:noFill/>
            <a:prstDash val="solid"/>
            <a:round/>
            <a:headEnd type="none" w="sm" len="sm"/>
            <a:tailEnd type="none" w="sm" len="sm"/>
          </a:ln>
        </p:spPr>
      </p:pic>
      <p:sp>
        <p:nvSpPr>
          <p:cNvPr id="40" name="Google Shape;137;p4">
            <a:extLst>
              <a:ext uri="{FF2B5EF4-FFF2-40B4-BE49-F238E27FC236}">
                <a16:creationId xmlns:a16="http://schemas.microsoft.com/office/drawing/2014/main" id="{BD258FAF-A42D-2931-1009-84857DF13788}"/>
              </a:ext>
            </a:extLst>
          </p:cNvPr>
          <p:cNvSpPr txBox="1">
            <a:spLocks/>
          </p:cNvSpPr>
          <p:nvPr/>
        </p:nvSpPr>
        <p:spPr>
          <a:xfrm>
            <a:off x="6617740" y="1001437"/>
            <a:ext cx="2315198" cy="5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SzPts val="1200"/>
              <a:buFont typeface="Inter Tight"/>
              <a:buNone/>
            </a:pPr>
            <a:r>
              <a:rPr lang="en-US" sz="1400" dirty="0">
                <a:latin typeface="Gurmukhi MN" panose="02020600050405020304" pitchFamily="18" charset="0"/>
                <a:ea typeface="Inter Tight"/>
                <a:cs typeface="Gurmukhi MN" panose="02020600050405020304" pitchFamily="18" charset="0"/>
                <a:sym typeface="Inter Tight"/>
              </a:rPr>
              <a:t>Extinction from SED</a:t>
            </a:r>
            <a:endParaRPr lang="en-US" sz="1400" dirty="0">
              <a:solidFill>
                <a:srgbClr val="FFFFFF"/>
              </a:solidFill>
              <a:latin typeface="Gurmukhi MN" panose="02020600050405020304" pitchFamily="18" charset="0"/>
              <a:ea typeface="Noto Sans Symbols"/>
              <a:cs typeface="Gurmukhi MN" panose="02020600050405020304" pitchFamily="18" charset="0"/>
              <a:sym typeface="Noto Sans Symbols"/>
            </a:endParaRPr>
          </a:p>
        </p:txBody>
      </p:sp>
      <p:cxnSp>
        <p:nvCxnSpPr>
          <p:cNvPr id="43" name="Google Shape;136;p4">
            <a:extLst>
              <a:ext uri="{FF2B5EF4-FFF2-40B4-BE49-F238E27FC236}">
                <a16:creationId xmlns:a16="http://schemas.microsoft.com/office/drawing/2014/main" id="{D1A75408-AA7B-DB8F-EC96-5AB602DB36FC}"/>
              </a:ext>
            </a:extLst>
          </p:cNvPr>
          <p:cNvCxnSpPr>
            <a:cxnSpLocks/>
          </p:cNvCxnSpPr>
          <p:nvPr/>
        </p:nvCxnSpPr>
        <p:spPr>
          <a:xfrm flipV="1">
            <a:off x="6114752" y="2306597"/>
            <a:ext cx="808707" cy="215713"/>
          </a:xfrm>
          <a:prstGeom prst="straightConnector1">
            <a:avLst/>
          </a:prstGeom>
          <a:noFill/>
          <a:ln w="19050" cap="flat" cmpd="sng">
            <a:solidFill>
              <a:srgbClr val="FFC000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EAD7AAC8-4774-CAEC-C3A8-3A43A7FA2F28}"/>
              </a:ext>
            </a:extLst>
          </p:cNvPr>
          <p:cNvSpPr/>
          <p:nvPr/>
        </p:nvSpPr>
        <p:spPr>
          <a:xfrm>
            <a:off x="7549662" y="1555297"/>
            <a:ext cx="1281472" cy="42199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Google Shape;167;g3ddd4626ae0_0_44" title="SED_RS_Pup_5546480122794409472G.png">
            <a:extLst>
              <a:ext uri="{FF2B5EF4-FFF2-40B4-BE49-F238E27FC236}">
                <a16:creationId xmlns:a16="http://schemas.microsoft.com/office/drawing/2014/main" id="{F8BACF08-2E4D-3CC7-4617-F2FA65DAD423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l="45394" t="3022" r="26130" b="91268"/>
          <a:stretch/>
        </p:blipFill>
        <p:spPr>
          <a:xfrm>
            <a:off x="7555354" y="1677985"/>
            <a:ext cx="1275780" cy="283676"/>
          </a:xfrm>
          <a:prstGeom prst="roundRect">
            <a:avLst>
              <a:gd name="adj" fmla="val 16667"/>
            </a:avLst>
          </a:prstGeom>
          <a:noFill/>
          <a:ln w="6350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3885964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build="p"/>
      <p:bldP spid="40" grpId="0"/>
      <p:bldP spid="4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ddd4626ae0_0_44"/>
          <p:cNvSpPr/>
          <p:nvPr/>
        </p:nvSpPr>
        <p:spPr>
          <a:xfrm>
            <a:off x="801000" y="217150"/>
            <a:ext cx="7199100" cy="6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chemeClr val="dk1"/>
                </a:solidFill>
                <a:latin typeface="Gurmukhi MN" panose="02020600050405020304" pitchFamily="18" charset="0"/>
                <a:ea typeface="Cossette Texte"/>
                <a:cs typeface="Gurmukhi MN" panose="02020600050405020304" pitchFamily="18" charset="0"/>
                <a:sym typeface="Cossette Texte"/>
              </a:rPr>
              <a:t>Interpolated Cepheid extinction</a:t>
            </a:r>
            <a:endParaRPr sz="2800" b="0" i="0" u="none" strike="noStrike" cap="none" dirty="0">
              <a:solidFill>
                <a:srgbClr val="FFFFFF"/>
              </a:solidFill>
              <a:latin typeface="Gurmukhi MN" panose="02020600050405020304" pitchFamily="18" charset="0"/>
              <a:ea typeface="Noto Sans Symbols"/>
              <a:cs typeface="Gurmukhi MN" panose="02020600050405020304" pitchFamily="18" charset="0"/>
              <a:sym typeface="Noto Sans Symbols"/>
            </a:endParaRPr>
          </a:p>
        </p:txBody>
      </p:sp>
      <p:sp>
        <p:nvSpPr>
          <p:cNvPr id="169" name="Google Shape;169;g3ddd4626ae0_0_4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10</a:t>
            </a:r>
            <a:endParaRPr dirty="0"/>
          </a:p>
        </p:txBody>
      </p:sp>
      <p:pic>
        <p:nvPicPr>
          <p:cNvPr id="2" name="Picture 1" descr="Generated image: 3D astronomical scatter plot">
            <a:extLst>
              <a:ext uri="{FF2B5EF4-FFF2-40B4-BE49-F238E27FC236}">
                <a16:creationId xmlns:a16="http://schemas.microsoft.com/office/drawing/2014/main" id="{C2124B7C-CA52-3C6B-0AE8-C396D4104AE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552" b="9979"/>
          <a:stretch>
            <a:fillRect/>
          </a:stretch>
        </p:blipFill>
        <p:spPr>
          <a:xfrm>
            <a:off x="2500058" y="860350"/>
            <a:ext cx="4998015" cy="4071815"/>
          </a:xfrm>
          <a:prstGeom prst="rect">
            <a:avLst/>
          </a:prstGeom>
        </p:spPr>
      </p:pic>
      <p:cxnSp>
        <p:nvCxnSpPr>
          <p:cNvPr id="3" name="Google Shape;136;p4">
            <a:extLst>
              <a:ext uri="{FF2B5EF4-FFF2-40B4-BE49-F238E27FC236}">
                <a16:creationId xmlns:a16="http://schemas.microsoft.com/office/drawing/2014/main" id="{991A0AD0-98FB-39FB-D011-540112D0B2B3}"/>
              </a:ext>
            </a:extLst>
          </p:cNvPr>
          <p:cNvCxnSpPr>
            <a:cxnSpLocks/>
          </p:cNvCxnSpPr>
          <p:nvPr/>
        </p:nvCxnSpPr>
        <p:spPr>
          <a:xfrm>
            <a:off x="2776451" y="1539994"/>
            <a:ext cx="1558554" cy="984325"/>
          </a:xfrm>
          <a:prstGeom prst="straightConnector1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4" name="Google Shape;137;p4">
            <a:extLst>
              <a:ext uri="{FF2B5EF4-FFF2-40B4-BE49-F238E27FC236}">
                <a16:creationId xmlns:a16="http://schemas.microsoft.com/office/drawing/2014/main" id="{F9643521-DD3E-73DC-9E60-D962A8BAD7E5}"/>
              </a:ext>
            </a:extLst>
          </p:cNvPr>
          <p:cNvSpPr txBox="1">
            <a:spLocks/>
          </p:cNvSpPr>
          <p:nvPr/>
        </p:nvSpPr>
        <p:spPr>
          <a:xfrm>
            <a:off x="1056525" y="4032692"/>
            <a:ext cx="2315198" cy="702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SzPts val="1200"/>
              <a:buFont typeface="Inter Tight"/>
              <a:buNone/>
            </a:pPr>
            <a:r>
              <a:rPr lang="en-US" sz="1600" dirty="0">
                <a:latin typeface="Gurmukhi MN" panose="02020600050405020304" pitchFamily="18" charset="0"/>
                <a:ea typeface="Inter Tight"/>
                <a:cs typeface="Gurmukhi MN" panose="02020600050405020304" pitchFamily="18" charset="0"/>
                <a:sym typeface="Inter Tight"/>
              </a:rPr>
              <a:t>Extinction of </a:t>
            </a:r>
            <a:r>
              <a:rPr lang="en-US" sz="1600" dirty="0">
                <a:solidFill>
                  <a:srgbClr val="0070C0"/>
                </a:solidFill>
                <a:latin typeface="Gurmukhi MN" panose="02020600050405020304" pitchFamily="18" charset="0"/>
                <a:ea typeface="Inter Tight"/>
                <a:cs typeface="Gurmukhi MN" panose="02020600050405020304" pitchFamily="18" charset="0"/>
                <a:sym typeface="Inter Tight"/>
              </a:rPr>
              <a:t>RS Pup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SzPts val="1200"/>
              <a:buFont typeface="Inter Tight"/>
              <a:buNone/>
            </a:pPr>
            <a:r>
              <a:rPr lang="en-US" sz="1600" dirty="0">
                <a:solidFill>
                  <a:srgbClr val="FFFFFF"/>
                </a:solidFill>
                <a:latin typeface="Gurmukhi MN" panose="02020600050405020304" pitchFamily="18" charset="0"/>
                <a:ea typeface="Noto Sans Symbols"/>
                <a:cs typeface="Gurmukhi MN" panose="02020600050405020304" pitchFamily="18" charset="0"/>
                <a:sym typeface="Noto Sans Symbols"/>
              </a:rPr>
              <a:t>A</a:t>
            </a:r>
            <a:r>
              <a:rPr lang="en-US" sz="1600" baseline="-25000" dirty="0">
                <a:solidFill>
                  <a:srgbClr val="FFFFFF"/>
                </a:solidFill>
                <a:latin typeface="Gurmukhi MN" panose="02020600050405020304" pitchFamily="18" charset="0"/>
                <a:ea typeface="Noto Sans Symbols"/>
                <a:cs typeface="Gurmukhi MN" panose="02020600050405020304" pitchFamily="18" charset="0"/>
                <a:sym typeface="Noto Sans Symbols"/>
              </a:rPr>
              <a:t> V</a:t>
            </a:r>
            <a:r>
              <a:rPr lang="en-US" sz="1600" dirty="0">
                <a:solidFill>
                  <a:srgbClr val="FFFFFF"/>
                </a:solidFill>
                <a:latin typeface="Gurmukhi MN" panose="02020600050405020304" pitchFamily="18" charset="0"/>
                <a:ea typeface="Noto Sans Symbols"/>
                <a:cs typeface="Gurmukhi MN" panose="02020600050405020304" pitchFamily="18" charset="0"/>
                <a:sym typeface="Noto Sans Symbols"/>
              </a:rPr>
              <a:t> = 1.07 ± 0.04 mag</a:t>
            </a:r>
          </a:p>
        </p:txBody>
      </p:sp>
      <p:sp>
        <p:nvSpPr>
          <p:cNvPr id="5" name="Google Shape;137;p4">
            <a:extLst>
              <a:ext uri="{FF2B5EF4-FFF2-40B4-BE49-F238E27FC236}">
                <a16:creationId xmlns:a16="http://schemas.microsoft.com/office/drawing/2014/main" id="{2F3A5B45-FB30-3618-0C72-E444DCF29A58}"/>
              </a:ext>
            </a:extLst>
          </p:cNvPr>
          <p:cNvSpPr txBox="1">
            <a:spLocks/>
          </p:cNvSpPr>
          <p:nvPr/>
        </p:nvSpPr>
        <p:spPr>
          <a:xfrm>
            <a:off x="1717740" y="1266022"/>
            <a:ext cx="1125219" cy="335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SzPts val="1200"/>
              <a:buFont typeface="Inter Tight"/>
              <a:buNone/>
            </a:pPr>
            <a:r>
              <a:rPr lang="en-US" sz="1800" dirty="0">
                <a:latin typeface="Gurmukhi MN" panose="02020600050405020304" pitchFamily="18" charset="0"/>
                <a:ea typeface="Inter Tight"/>
                <a:cs typeface="Gurmukhi MN" panose="02020600050405020304" pitchFamily="18" charset="0"/>
                <a:sym typeface="Inter Tight"/>
              </a:rPr>
              <a:t>1.03 mag</a:t>
            </a:r>
            <a:endParaRPr lang="en-US" sz="1800" dirty="0">
              <a:solidFill>
                <a:srgbClr val="FFFFFF"/>
              </a:solidFill>
              <a:latin typeface="Gurmukhi MN" panose="02020600050405020304" pitchFamily="18" charset="0"/>
              <a:ea typeface="Noto Sans Symbols"/>
              <a:cs typeface="Gurmukhi MN" panose="02020600050405020304" pitchFamily="18" charset="0"/>
              <a:sym typeface="Noto Sans Symbol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Project Roadmaps by Slidesgo">
  <a:themeElements>
    <a:clrScheme name="Simple Light">
      <a:dk1>
        <a:srgbClr val="F8F4EE"/>
      </a:dk1>
      <a:lt1>
        <a:srgbClr val="0A0A0A"/>
      </a:lt1>
      <a:dk2>
        <a:srgbClr val="8B8B8B"/>
      </a:dk2>
      <a:lt2>
        <a:srgbClr val="484A4B"/>
      </a:lt2>
      <a:accent1>
        <a:srgbClr val="B3B3B3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3F3F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oject Roadmaps by Slidesgo">
  <a:themeElements>
    <a:clrScheme name="Simple Light">
      <a:dk1>
        <a:srgbClr val="EFEFEF"/>
      </a:dk1>
      <a:lt1>
        <a:srgbClr val="0A0A0A"/>
      </a:lt1>
      <a:dk2>
        <a:srgbClr val="8B8B8B"/>
      </a:dk2>
      <a:lt2>
        <a:srgbClr val="484A4B"/>
      </a:lt2>
      <a:accent1>
        <a:srgbClr val="B3B3B3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3F3F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2501</TotalTime>
  <Words>313</Words>
  <Application>Microsoft Macintosh PowerPoint</Application>
  <PresentationFormat>On-screen Show (16:9)</PresentationFormat>
  <Paragraphs>64</Paragraphs>
  <Slides>13</Slides>
  <Notes>13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Inter Tight</vt:lpstr>
      <vt:lpstr>Gurmukhi MN</vt:lpstr>
      <vt:lpstr>Noto Sans Symbols</vt:lpstr>
      <vt:lpstr>Cossette Texte</vt:lpstr>
      <vt:lpstr>Project Roadmaps by Slidesgo</vt:lpstr>
      <vt:lpstr>Project Roadmaps by Slidesgo</vt:lpstr>
      <vt:lpstr>PowerPoint Presentation</vt:lpstr>
      <vt:lpstr>PowerPoint Presentation</vt:lpstr>
      <vt:lpstr>PowerPoint Presentation</vt:lpstr>
      <vt:lpstr>Period-Luminosity Relation</vt:lpstr>
      <vt:lpstr>Scatter from extinction</vt:lpstr>
      <vt:lpstr>Distance Ladder</vt:lpstr>
      <vt:lpstr>PowerPoint Presentation</vt:lpstr>
      <vt:lpstr>PowerPoint Presentation</vt:lpstr>
      <vt:lpstr>PowerPoint Presentation</vt:lpstr>
      <vt:lpstr>PowerPoint Presentation</vt:lpstr>
      <vt:lpstr>Cepheid Sample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Wilma Kiviaho</cp:lastModifiedBy>
  <cp:revision>10</cp:revision>
  <cp:lastPrinted>2026-05-11T16:14:17Z</cp:lastPrinted>
  <dcterms:modified xsi:type="dcterms:W3CDTF">2026-05-25T20:58:41Z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lides">
    <vt:r8>12</vt:r8>
  </property>
</Properties>
</file>