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71" r:id="rId4"/>
    <p:sldId id="281" r:id="rId5"/>
    <p:sldId id="282" r:id="rId6"/>
    <p:sldId id="258" r:id="rId7"/>
    <p:sldId id="272" r:id="rId8"/>
    <p:sldId id="290" r:id="rId9"/>
    <p:sldId id="273" r:id="rId10"/>
    <p:sldId id="280" r:id="rId11"/>
    <p:sldId id="278" r:id="rId12"/>
    <p:sldId id="279" r:id="rId13"/>
    <p:sldId id="276" r:id="rId14"/>
    <p:sldId id="291" r:id="rId15"/>
    <p:sldId id="29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1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e DeMartini" userId="3d5858ced69f2b14" providerId="LiveId" clId="{33D19DC6-0760-4232-B44B-557963878225}"/>
    <pc:docChg chg="custSel modSld">
      <pc:chgData name="Joe DeMartini" userId="3d5858ced69f2b14" providerId="LiveId" clId="{33D19DC6-0760-4232-B44B-557963878225}" dt="2026-05-25T09:55:56.340" v="124" actId="478"/>
      <pc:docMkLst>
        <pc:docMk/>
      </pc:docMkLst>
      <pc:sldChg chg="modSp mod">
        <pc:chgData name="Joe DeMartini" userId="3d5858ced69f2b14" providerId="LiveId" clId="{33D19DC6-0760-4232-B44B-557963878225}" dt="2026-05-25T09:50:43.877" v="79" actId="27636"/>
        <pc:sldMkLst>
          <pc:docMk/>
          <pc:sldMk cId="3953945116" sldId="256"/>
        </pc:sldMkLst>
        <pc:spChg chg="mod">
          <ac:chgData name="Joe DeMartini" userId="3d5858ced69f2b14" providerId="LiveId" clId="{33D19DC6-0760-4232-B44B-557963878225}" dt="2026-05-25T09:50:24.621" v="77" actId="20577"/>
          <ac:spMkLst>
            <pc:docMk/>
            <pc:sldMk cId="3953945116" sldId="256"/>
            <ac:spMk id="2" creationId="{8B9EEE4C-5524-32C3-ED71-4ECCEFE5B581}"/>
          </ac:spMkLst>
        </pc:spChg>
        <pc:spChg chg="mod">
          <ac:chgData name="Joe DeMartini" userId="3d5858ced69f2b14" providerId="LiveId" clId="{33D19DC6-0760-4232-B44B-557963878225}" dt="2026-05-25T09:50:43.877" v="79" actId="27636"/>
          <ac:spMkLst>
            <pc:docMk/>
            <pc:sldMk cId="3953945116" sldId="256"/>
            <ac:spMk id="3" creationId="{6E009F8A-F487-6514-25C5-0FAEA800084A}"/>
          </ac:spMkLst>
        </pc:spChg>
      </pc:sldChg>
      <pc:sldChg chg="modSp mod">
        <pc:chgData name="Joe DeMartini" userId="3d5858ced69f2b14" providerId="LiveId" clId="{33D19DC6-0760-4232-B44B-557963878225}" dt="2026-05-25T09:52:40.317" v="109" actId="20577"/>
        <pc:sldMkLst>
          <pc:docMk/>
          <pc:sldMk cId="901578077" sldId="257"/>
        </pc:sldMkLst>
        <pc:spChg chg="mod">
          <ac:chgData name="Joe DeMartini" userId="3d5858ced69f2b14" providerId="LiveId" clId="{33D19DC6-0760-4232-B44B-557963878225}" dt="2026-05-25T09:52:40.317" v="109" actId="20577"/>
          <ac:spMkLst>
            <pc:docMk/>
            <pc:sldMk cId="901578077" sldId="257"/>
            <ac:spMk id="3" creationId="{F35DCD93-E62A-82EC-07CC-B8C2756C28E5}"/>
          </ac:spMkLst>
        </pc:spChg>
        <pc:spChg chg="mod">
          <ac:chgData name="Joe DeMartini" userId="3d5858ced69f2b14" providerId="LiveId" clId="{33D19DC6-0760-4232-B44B-557963878225}" dt="2026-05-25T09:52:27.181" v="100" actId="20577"/>
          <ac:spMkLst>
            <pc:docMk/>
            <pc:sldMk cId="901578077" sldId="257"/>
            <ac:spMk id="5" creationId="{C249C902-D71D-6A8B-CF6C-BE4DD8FAB3C7}"/>
          </ac:spMkLst>
        </pc:spChg>
      </pc:sldChg>
      <pc:sldChg chg="delSp mod">
        <pc:chgData name="Joe DeMartini" userId="3d5858ced69f2b14" providerId="LiveId" clId="{33D19DC6-0760-4232-B44B-557963878225}" dt="2026-05-25T09:55:56.340" v="124" actId="478"/>
        <pc:sldMkLst>
          <pc:docMk/>
          <pc:sldMk cId="0" sldId="258"/>
        </pc:sldMkLst>
        <pc:spChg chg="del">
          <ac:chgData name="Joe DeMartini" userId="3d5858ced69f2b14" providerId="LiveId" clId="{33D19DC6-0760-4232-B44B-557963878225}" dt="2026-05-25T09:55:56.340" v="124" actId="478"/>
          <ac:spMkLst>
            <pc:docMk/>
            <pc:sldMk cId="0" sldId="258"/>
            <ac:spMk id="2" creationId="{6C3FDA69-3768-D328-97F9-C9C69A2ADE69}"/>
          </ac:spMkLst>
        </pc:spChg>
        <pc:spChg chg="del">
          <ac:chgData name="Joe DeMartini" userId="3d5858ced69f2b14" providerId="LiveId" clId="{33D19DC6-0760-4232-B44B-557963878225}" dt="2026-05-25T09:55:53.467" v="123" actId="478"/>
          <ac:spMkLst>
            <pc:docMk/>
            <pc:sldMk cId="0" sldId="258"/>
            <ac:spMk id="116" creationId="{00000000-0000-0000-0000-000000000000}"/>
          </ac:spMkLst>
        </pc:spChg>
      </pc:sldChg>
      <pc:sldChg chg="modSp mod">
        <pc:chgData name="Joe DeMartini" userId="3d5858ced69f2b14" providerId="LiveId" clId="{33D19DC6-0760-4232-B44B-557963878225}" dt="2026-05-25T09:54:03.367" v="122" actId="20577"/>
        <pc:sldMkLst>
          <pc:docMk/>
          <pc:sldMk cId="3642738877" sldId="281"/>
        </pc:sldMkLst>
        <pc:spChg chg="mod">
          <ac:chgData name="Joe DeMartini" userId="3d5858ced69f2b14" providerId="LiveId" clId="{33D19DC6-0760-4232-B44B-557963878225}" dt="2026-05-25T09:54:03.367" v="122" actId="20577"/>
          <ac:spMkLst>
            <pc:docMk/>
            <pc:sldMk cId="3642738877" sldId="281"/>
            <ac:spMk id="3" creationId="{39EC35C0-281C-435A-A063-933F65ECCEB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44290-E1FF-4E88-B59F-933C7EE61689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ACCAF-8138-45B0-BC6A-08817983F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89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3:notes"/>
          <p:cNvSpPr txBox="1">
            <a:spLocks noGrp="1"/>
          </p:cNvSpPr>
          <p:nvPr>
            <p:ph type="body" idx="1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Small timesteps necessary to see full spring oscillation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parallelization </a:t>
            </a:r>
            <a:r>
              <a:rPr lang="en-US" dirty="0" err="1"/>
              <a:t>bc</a:t>
            </a:r>
            <a:r>
              <a:rPr lang="en-US" dirty="0"/>
              <a:t> we’re just computing forces constantly (not tracking collision events like HSDEM)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1 </a:t>
            </a:r>
            <a:r>
              <a:rPr lang="en-US" dirty="0" err="1"/>
              <a:t>Mpa</a:t>
            </a:r>
            <a:r>
              <a:rPr lang="en-US" dirty="0"/>
              <a:t> = fairly large </a:t>
            </a:r>
            <a:r>
              <a:rPr lang="en-US" dirty="0" err="1"/>
              <a:t>kn</a:t>
            </a:r>
            <a:r>
              <a:rPr lang="en-US" dirty="0"/>
              <a:t> for </a:t>
            </a:r>
            <a:r>
              <a:rPr lang="en-US" dirty="0" err="1"/>
              <a:t>pkdgrav</a:t>
            </a:r>
            <a:r>
              <a:rPr lang="en-US" dirty="0"/>
              <a:t> (similar to that measured for 67P/CG)</a:t>
            </a:r>
            <a:endParaRPr dirty="0"/>
          </a:p>
        </p:txBody>
      </p:sp>
      <p:sp>
        <p:nvSpPr>
          <p:cNvPr id="110" name="Google Shape;110;p3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A51E4-ED3F-5314-6AF1-52BC80BDA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8D5527-6776-F6FB-400E-BD1F7E8970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B12F43-514A-6C96-6F73-0EEA10D148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C876DF-D5FC-8B47-00F0-C5C68CA4BE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3DDEC7-34B6-4442-B19C-52A2E200459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196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D63C-CBE2-440B-A055-B7A8913A6474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39E8-6C5A-46C8-A2A0-1271FF31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3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D63C-CBE2-440B-A055-B7A8913A6474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39E8-6C5A-46C8-A2A0-1271FF31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446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D63C-CBE2-440B-A055-B7A8913A6474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39E8-6C5A-46C8-A2A0-1271FF31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812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D63C-CBE2-440B-A055-B7A8913A6474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39E8-6C5A-46C8-A2A0-1271FF31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67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D63C-CBE2-440B-A055-B7A8913A6474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39E8-6C5A-46C8-A2A0-1271FF31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78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D63C-CBE2-440B-A055-B7A8913A6474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39E8-6C5A-46C8-A2A0-1271FF31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819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D63C-CBE2-440B-A055-B7A8913A6474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39E8-6C5A-46C8-A2A0-1271FF31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669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D63C-CBE2-440B-A055-B7A8913A6474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39E8-6C5A-46C8-A2A0-1271FF31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0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D63C-CBE2-440B-A055-B7A8913A6474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39E8-6C5A-46C8-A2A0-1271FF31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20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D63C-CBE2-440B-A055-B7A8913A6474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39E8-6C5A-46C8-A2A0-1271FF31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226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D63C-CBE2-440B-A055-B7A8913A6474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39E8-6C5A-46C8-A2A0-1271FF31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696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84BBD63C-CBE2-440B-A055-B7A8913A6474}" type="datetimeFigureOut">
              <a:rPr lang="en-US" smtClean="0"/>
              <a:t>5/25/2026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BF8D39E8-6C5A-46C8-A2A0-1271FF31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3936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1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3.mp4"/><Relationship Id="rId1" Type="http://schemas.openxmlformats.org/officeDocument/2006/relationships/video" Target="NULL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4.mp4"/><Relationship Id="rId1" Type="http://schemas.openxmlformats.org/officeDocument/2006/relationships/video" Target="NULL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5.mp4"/><Relationship Id="rId1" Type="http://schemas.openxmlformats.org/officeDocument/2006/relationships/video" Target="NULL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otating">
            <a:hlinkClick r:id="" action="ppaction://media"/>
            <a:extLst>
              <a:ext uri="{FF2B5EF4-FFF2-40B4-BE49-F238E27FC236}">
                <a16:creationId xmlns:a16="http://schemas.microsoft.com/office/drawing/2014/main" id="{970D697F-26B5-25D3-737B-9D30321247E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27538" t="8839" r="25046" b="10409"/>
          <a:stretch>
            <a:fillRect/>
          </a:stretch>
        </p:blipFill>
        <p:spPr>
          <a:xfrm>
            <a:off x="6096000" y="2177246"/>
            <a:ext cx="4817476" cy="4614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9EEE4C-5524-32C3-ED71-4ECCEFE5B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3626" y="65646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Predictions for the Apophis 2029 Earth Close Approach from DEM Simulations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009F8A-F487-6514-25C5-0FAEA8000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97105" y="3484787"/>
            <a:ext cx="4487056" cy="2922149"/>
          </a:xfrm>
        </p:spPr>
        <p:txBody>
          <a:bodyPr>
            <a:normAutofit/>
          </a:bodyPr>
          <a:lstStyle/>
          <a:p>
            <a:pPr algn="l">
              <a:lnSpc>
                <a:spcPct val="110000"/>
              </a:lnSpc>
            </a:pPr>
            <a:r>
              <a:rPr lang="en-US" sz="2800" b="1" dirty="0"/>
              <a:t>Joseph V. DeMartini</a:t>
            </a:r>
          </a:p>
          <a:p>
            <a:pPr algn="l">
              <a:lnSpc>
                <a:spcPct val="110000"/>
              </a:lnSpc>
            </a:pPr>
            <a:r>
              <a:rPr lang="en-US" sz="1300" dirty="0"/>
              <a:t>(joseph.demartini@helsinki.fi)</a:t>
            </a:r>
          </a:p>
          <a:p>
            <a:pPr algn="l">
              <a:lnSpc>
                <a:spcPct val="110000"/>
              </a:lnSpc>
            </a:pPr>
            <a:r>
              <a:rPr lang="en-US" sz="2100" dirty="0"/>
              <a:t>Adriana Daca</a:t>
            </a:r>
          </a:p>
          <a:p>
            <a:pPr algn="l">
              <a:lnSpc>
                <a:spcPct val="110000"/>
              </a:lnSpc>
            </a:pPr>
            <a:r>
              <a:rPr lang="en-US" sz="2100" dirty="0"/>
              <a:t>Derek C. Richardson</a:t>
            </a:r>
          </a:p>
          <a:p>
            <a:pPr algn="l">
              <a:lnSpc>
                <a:spcPct val="110000"/>
              </a:lnSpc>
            </a:pPr>
            <a:r>
              <a:rPr lang="en-US" sz="2100" dirty="0"/>
              <a:t>Naomi Murdoch</a:t>
            </a:r>
          </a:p>
          <a:p>
            <a:pPr algn="l"/>
            <a:br>
              <a:rPr lang="en-US" sz="1400" dirty="0"/>
            </a:br>
            <a:endParaRPr lang="en-US" sz="1400" dirty="0"/>
          </a:p>
        </p:txBody>
      </p:sp>
      <p:pic>
        <p:nvPicPr>
          <p:cNvPr id="5" name="Google Shape;92;p1" descr="A picture containing object&#10;&#10;Description automatically generated">
            <a:extLst>
              <a:ext uri="{FF2B5EF4-FFF2-40B4-BE49-F238E27FC236}">
                <a16:creationId xmlns:a16="http://schemas.microsoft.com/office/drawing/2014/main" id="{FAFF6311-99E2-E6BC-A2B8-5A3E1BD2C01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5894" y="656462"/>
            <a:ext cx="1849120" cy="185268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L’ISAE-SUPAERO propose un nouveau MOOC introductif à la mécanique du ...">
            <a:extLst>
              <a:ext uri="{FF2B5EF4-FFF2-40B4-BE49-F238E27FC236}">
                <a16:creationId xmlns:a16="http://schemas.microsoft.com/office/drawing/2014/main" id="{4B242540-360D-1D3E-D713-E9D5783980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17" t="23207" r="26511" b="22117"/>
          <a:stretch/>
        </p:blipFill>
        <p:spPr bwMode="auto">
          <a:xfrm>
            <a:off x="125893" y="2794110"/>
            <a:ext cx="1849121" cy="105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University of Helsinki | Silicon Spectra">
            <a:extLst>
              <a:ext uri="{FF2B5EF4-FFF2-40B4-BE49-F238E27FC236}">
                <a16:creationId xmlns:a16="http://schemas.microsoft.com/office/drawing/2014/main" id="{57763F4E-D4C8-5CEB-38D3-40664B0F7F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14" y="4362137"/>
            <a:ext cx="1776880" cy="144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94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9FE069-F7FE-E328-8826-8604127191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FFAC2EE4-C8F8-EE28-6983-92FDF4466C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26" y="1531846"/>
            <a:ext cx="10403174" cy="52015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55D5239-A0C8-2D5C-4160-3CD312645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Apophis Close Encounter – Deformation</a:t>
            </a:r>
          </a:p>
        </p:txBody>
      </p:sp>
      <p:pic>
        <p:nvPicPr>
          <p:cNvPr id="4" name="Picture 3" descr="A yellow object with black background&#10;&#10;AI-generated content may be incorrect.">
            <a:extLst>
              <a:ext uri="{FF2B5EF4-FFF2-40B4-BE49-F238E27FC236}">
                <a16:creationId xmlns:a16="http://schemas.microsoft.com/office/drawing/2014/main" id="{F91BC114-4F4E-ACE6-2D0B-23DADBBA1F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8" t="19236" r="30656" b="16502"/>
          <a:stretch>
            <a:fillRect/>
          </a:stretch>
        </p:blipFill>
        <p:spPr>
          <a:xfrm>
            <a:off x="9837243" y="3936577"/>
            <a:ext cx="1144249" cy="1027204"/>
          </a:xfrm>
          <a:prstGeom prst="rect">
            <a:avLst/>
          </a:prstGeom>
        </p:spPr>
      </p:pic>
      <p:pic>
        <p:nvPicPr>
          <p:cNvPr id="7" name="Picture 6" descr="A colorful object with small dots&#10;&#10;AI-generated content may be incorrect.">
            <a:extLst>
              <a:ext uri="{FF2B5EF4-FFF2-40B4-BE49-F238E27FC236}">
                <a16:creationId xmlns:a16="http://schemas.microsoft.com/office/drawing/2014/main" id="{4FA723BA-D7BA-30F6-D0AA-2B80B63899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70" t="18269" r="31087" b="19017"/>
          <a:stretch>
            <a:fillRect/>
          </a:stretch>
        </p:blipFill>
        <p:spPr>
          <a:xfrm>
            <a:off x="6682878" y="1847549"/>
            <a:ext cx="1192188" cy="1027203"/>
          </a:xfrm>
          <a:prstGeom prst="rect">
            <a:avLst/>
          </a:prstGeom>
        </p:spPr>
      </p:pic>
      <p:pic>
        <p:nvPicPr>
          <p:cNvPr id="9" name="Picture 8" descr="A group of small balls&#10;&#10;AI-generated content may be incorrect.">
            <a:extLst>
              <a:ext uri="{FF2B5EF4-FFF2-40B4-BE49-F238E27FC236}">
                <a16:creationId xmlns:a16="http://schemas.microsoft.com/office/drawing/2014/main" id="{DA1E11F4-25A4-04C8-A643-04A9E5F093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7" t="16081" r="31026" b="16178"/>
          <a:stretch>
            <a:fillRect/>
          </a:stretch>
        </p:blipFill>
        <p:spPr>
          <a:xfrm>
            <a:off x="2317482" y="908178"/>
            <a:ext cx="1049348" cy="972228"/>
          </a:xfrm>
          <a:prstGeom prst="rect">
            <a:avLst/>
          </a:prstGeom>
        </p:spPr>
      </p:pic>
      <p:pic>
        <p:nvPicPr>
          <p:cNvPr id="17" name="Picture 16" descr="A yellow and purple spheres&#10;&#10;AI-generated content may be incorrect.">
            <a:extLst>
              <a:ext uri="{FF2B5EF4-FFF2-40B4-BE49-F238E27FC236}">
                <a16:creationId xmlns:a16="http://schemas.microsoft.com/office/drawing/2014/main" id="{C6FA9B8F-A08A-BBF6-7925-240E2A5C34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1" t="23862" r="78779" b="22553"/>
          <a:stretch>
            <a:fillRect/>
          </a:stretch>
        </p:blipFill>
        <p:spPr>
          <a:xfrm>
            <a:off x="5564784" y="1764872"/>
            <a:ext cx="1006455" cy="977303"/>
          </a:xfrm>
          <a:prstGeom prst="rect">
            <a:avLst/>
          </a:prstGeom>
        </p:spPr>
      </p:pic>
      <p:pic>
        <p:nvPicPr>
          <p:cNvPr id="18" name="Picture 17" descr="A yellow and purple spheres&#10;&#10;AI-generated content may be incorrect.">
            <a:extLst>
              <a:ext uri="{FF2B5EF4-FFF2-40B4-BE49-F238E27FC236}">
                <a16:creationId xmlns:a16="http://schemas.microsoft.com/office/drawing/2014/main" id="{0EE3C0D6-28AA-9C1F-6E1C-1B4BE16062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3" r="56735"/>
          <a:stretch>
            <a:fillRect/>
          </a:stretch>
        </p:blipFill>
        <p:spPr>
          <a:xfrm>
            <a:off x="4539874" y="1457748"/>
            <a:ext cx="889457" cy="1157410"/>
          </a:xfrm>
          <a:prstGeom prst="rect">
            <a:avLst/>
          </a:prstGeom>
        </p:spPr>
      </p:pic>
      <p:pic>
        <p:nvPicPr>
          <p:cNvPr id="19" name="Picture 18" descr="A yellow and purple spheres&#10;&#10;AI-generated content may be incorrect.">
            <a:extLst>
              <a:ext uri="{FF2B5EF4-FFF2-40B4-BE49-F238E27FC236}">
                <a16:creationId xmlns:a16="http://schemas.microsoft.com/office/drawing/2014/main" id="{EFDBC070-D7E1-C0B4-CE2A-B0E093A08E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54" t="14758" r="7203" b="18666"/>
          <a:stretch>
            <a:fillRect/>
          </a:stretch>
        </p:blipFill>
        <p:spPr>
          <a:xfrm>
            <a:off x="3502283" y="1399661"/>
            <a:ext cx="902138" cy="961490"/>
          </a:xfrm>
          <a:prstGeom prst="rect">
            <a:avLst/>
          </a:prstGeom>
        </p:spPr>
      </p:pic>
      <p:pic>
        <p:nvPicPr>
          <p:cNvPr id="20" name="Picture 19" descr="A yellow and purple spheres&#10;&#10;AI-generated content may be incorrect.">
            <a:extLst>
              <a:ext uri="{FF2B5EF4-FFF2-40B4-BE49-F238E27FC236}">
                <a16:creationId xmlns:a16="http://schemas.microsoft.com/office/drawing/2014/main" id="{F88A0A56-1C6D-8EB8-284C-A46BDA3FEF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31" t="16852" r="39228" b="19686"/>
          <a:stretch>
            <a:fillRect/>
          </a:stretch>
        </p:blipFill>
        <p:spPr>
          <a:xfrm>
            <a:off x="8818396" y="2528779"/>
            <a:ext cx="801974" cy="769211"/>
          </a:xfrm>
          <a:prstGeom prst="rect">
            <a:avLst/>
          </a:prstGeom>
        </p:spPr>
      </p:pic>
      <p:pic>
        <p:nvPicPr>
          <p:cNvPr id="21" name="Picture 20" descr="A yellow and purple spheres&#10;&#10;AI-generated content may be incorrect.">
            <a:extLst>
              <a:ext uri="{FF2B5EF4-FFF2-40B4-BE49-F238E27FC236}">
                <a16:creationId xmlns:a16="http://schemas.microsoft.com/office/drawing/2014/main" id="{E7C86C3D-6255-CDD9-08B2-32F175E2EE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00" t="21994" r="26262" b="24420"/>
          <a:stretch>
            <a:fillRect/>
          </a:stretch>
        </p:blipFill>
        <p:spPr>
          <a:xfrm>
            <a:off x="7986705" y="2040127"/>
            <a:ext cx="719528" cy="977303"/>
          </a:xfrm>
          <a:prstGeom prst="rect">
            <a:avLst/>
          </a:prstGeom>
        </p:spPr>
      </p:pic>
      <p:sp>
        <p:nvSpPr>
          <p:cNvPr id="3" name="Google Shape;130;p4">
            <a:extLst>
              <a:ext uri="{FF2B5EF4-FFF2-40B4-BE49-F238E27FC236}">
                <a16:creationId xmlns:a16="http://schemas.microsoft.com/office/drawing/2014/main" id="{897505C5-589C-D11B-07A8-7ACA31203AF1}"/>
              </a:ext>
            </a:extLst>
          </p:cNvPr>
          <p:cNvSpPr txBox="1"/>
          <p:nvPr/>
        </p:nvSpPr>
        <p:spPr>
          <a:xfrm>
            <a:off x="9317930" y="1274837"/>
            <a:ext cx="218287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DeMartini </a:t>
            </a:r>
            <a:r>
              <a:rPr lang="en-US" sz="14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 al.</a:t>
            </a: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2025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89257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595B8-B4B1-D2A9-1DBB-ECB18CAC3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Apophis Encounter – Seismicity</a:t>
            </a:r>
          </a:p>
        </p:txBody>
      </p:sp>
      <p:pic>
        <p:nvPicPr>
          <p:cNvPr id="4" name="apophis_p11757Z">
            <a:hlinkClick r:id="" action="ppaction://media"/>
            <a:extLst>
              <a:ext uri="{FF2B5EF4-FFF2-40B4-BE49-F238E27FC236}">
                <a16:creationId xmlns:a16="http://schemas.microsoft.com/office/drawing/2014/main" id="{069D2633-9B84-6A85-CB88-0A6E935D4E76}"/>
              </a:ext>
            </a:extLst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7744" y="365125"/>
            <a:ext cx="406400" cy="406400"/>
          </a:xfr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78CB2A2-DF3F-3469-4682-67C57B510EC0}"/>
              </a:ext>
            </a:extLst>
          </p:cNvPr>
          <p:cNvGrpSpPr/>
          <p:nvPr/>
        </p:nvGrpSpPr>
        <p:grpSpPr>
          <a:xfrm>
            <a:off x="1781749" y="1156475"/>
            <a:ext cx="6750607" cy="1698903"/>
            <a:chOff x="1730608" y="1442174"/>
            <a:chExt cx="6750607" cy="1698903"/>
          </a:xfrm>
        </p:grpSpPr>
        <p:pic>
          <p:nvPicPr>
            <p:cNvPr id="6" name="Picture 5" descr="A close-up of a graph&#10;&#10;AI-generated content may be incorrect.">
              <a:extLst>
                <a:ext uri="{FF2B5EF4-FFF2-40B4-BE49-F238E27FC236}">
                  <a16:creationId xmlns:a16="http://schemas.microsoft.com/office/drawing/2014/main" id="{C7CA0934-0E2B-923C-7CAC-7199DEC1BB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8" r="24465" b="72942"/>
            <a:stretch>
              <a:fillRect/>
            </a:stretch>
          </p:blipFill>
          <p:spPr>
            <a:xfrm>
              <a:off x="1730608" y="1442174"/>
              <a:ext cx="6750607" cy="1399217"/>
            </a:xfrm>
            <a:prstGeom prst="rect">
              <a:avLst/>
            </a:prstGeom>
          </p:spPr>
        </p:pic>
        <p:pic>
          <p:nvPicPr>
            <p:cNvPr id="7" name="Picture 6" descr="A close-up of a graph&#10;&#10;AI-generated content may be incorrect.">
              <a:extLst>
                <a:ext uri="{FF2B5EF4-FFF2-40B4-BE49-F238E27FC236}">
                  <a16:creationId xmlns:a16="http://schemas.microsoft.com/office/drawing/2014/main" id="{77A06AF8-6DFB-AE4C-918C-EA3D243B68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22" t="92686" r="22813" b="1519"/>
            <a:stretch>
              <a:fillRect/>
            </a:stretch>
          </p:blipFill>
          <p:spPr>
            <a:xfrm>
              <a:off x="1730608" y="2841391"/>
              <a:ext cx="6750607" cy="299686"/>
            </a:xfrm>
            <a:prstGeom prst="rect">
              <a:avLst/>
            </a:prstGeom>
          </p:spPr>
        </p:pic>
      </p:grpSp>
      <p:pic>
        <p:nvPicPr>
          <p:cNvPr id="10" name="Picture 9" descr="A graph of a graph of a graph of a graph of a graph of a graph of a graph of a graph of a graph of a graph of a graph of a graph of a graph of&#10;&#10;AI-generated content may be incorrect.">
            <a:extLst>
              <a:ext uri="{FF2B5EF4-FFF2-40B4-BE49-F238E27FC236}">
                <a16:creationId xmlns:a16="http://schemas.microsoft.com/office/drawing/2014/main" id="{AF652041-D1D7-8E75-9D2D-18D916370B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22" y="3115380"/>
            <a:ext cx="5275755" cy="3459856"/>
          </a:xfrm>
          <a:prstGeom prst="rect">
            <a:avLst/>
          </a:prstGeom>
        </p:spPr>
      </p:pic>
      <p:pic>
        <p:nvPicPr>
          <p:cNvPr id="12" name="Picture 11" descr="A graph of a graph showing a number of data&#10;&#10;AI-generated content may be incorrect.">
            <a:extLst>
              <a:ext uri="{FF2B5EF4-FFF2-40B4-BE49-F238E27FC236}">
                <a16:creationId xmlns:a16="http://schemas.microsoft.com/office/drawing/2014/main" id="{18158BCF-03A6-3223-F09E-87EEC3ACDC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" t="4653" r="6942" b="1924"/>
          <a:stretch>
            <a:fillRect/>
          </a:stretch>
        </p:blipFill>
        <p:spPr>
          <a:xfrm>
            <a:off x="6979033" y="3001377"/>
            <a:ext cx="4430852" cy="36878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C034B90-EF20-4DA8-F116-4D7D010DDB92}"/>
              </a:ext>
            </a:extLst>
          </p:cNvPr>
          <p:cNvSpPr txBox="1"/>
          <p:nvPr/>
        </p:nvSpPr>
        <p:spPr>
          <a:xfrm>
            <a:off x="9018706" y="114089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RPP</a:t>
            </a:r>
          </a:p>
        </p:txBody>
      </p:sp>
      <p:pic>
        <p:nvPicPr>
          <p:cNvPr id="5" name="Google Shape;74;p15">
            <a:extLst>
              <a:ext uri="{FF2B5EF4-FFF2-40B4-BE49-F238E27FC236}">
                <a16:creationId xmlns:a16="http://schemas.microsoft.com/office/drawing/2014/main" id="{1D0461C6-854B-C136-CD4C-2123CC1C01BE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l="35143" t="29591" r="35261" b="28049"/>
          <a:stretch/>
        </p:blipFill>
        <p:spPr>
          <a:xfrm>
            <a:off x="8973576" y="1410968"/>
            <a:ext cx="1732969" cy="144441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30;p4">
            <a:extLst>
              <a:ext uri="{FF2B5EF4-FFF2-40B4-BE49-F238E27FC236}">
                <a16:creationId xmlns:a16="http://schemas.microsoft.com/office/drawing/2014/main" id="{E36FED6C-7F34-CBCC-0D01-A4006194C896}"/>
              </a:ext>
            </a:extLst>
          </p:cNvPr>
          <p:cNvSpPr txBox="1"/>
          <p:nvPr/>
        </p:nvSpPr>
        <p:spPr>
          <a:xfrm>
            <a:off x="8909774" y="2693641"/>
            <a:ext cx="218287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DeMartini </a:t>
            </a:r>
            <a:r>
              <a:rPr lang="en-US" sz="14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 al.</a:t>
            </a: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2025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633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F26F35-5B13-99DD-52C2-7C72FBAD01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B5B88-C72B-921F-4AA1-1000D4BA5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Apophis Close Encounter – Seismicity</a:t>
            </a:r>
          </a:p>
        </p:txBody>
      </p:sp>
      <p:pic>
        <p:nvPicPr>
          <p:cNvPr id="4" name="Picture 3" descr="A graph of blue rectangular bars&#10;&#10;AI-generated content may be incorrect.">
            <a:extLst>
              <a:ext uri="{FF2B5EF4-FFF2-40B4-BE49-F238E27FC236}">
                <a16:creationId xmlns:a16="http://schemas.microsoft.com/office/drawing/2014/main" id="{D1FB6B3A-BF55-A0D1-FE04-3E0A90A24C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3" y="1394894"/>
            <a:ext cx="5990107" cy="4068209"/>
          </a:xfrm>
          <a:prstGeom prst="rect">
            <a:avLst/>
          </a:prstGeom>
        </p:spPr>
      </p:pic>
      <p:pic>
        <p:nvPicPr>
          <p:cNvPr id="7" name="Picture 6" descr="A blue graph with black text&#10;&#10;AI-generated content may be incorrect.">
            <a:extLst>
              <a:ext uri="{FF2B5EF4-FFF2-40B4-BE49-F238E27FC236}">
                <a16:creationId xmlns:a16="http://schemas.microsoft.com/office/drawing/2014/main" id="{9BD936F0-5DBA-7C65-B366-45175981C9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94895"/>
            <a:ext cx="6018879" cy="40682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8F92E5-9153-9DFD-D52D-C508DBC5F9BE}"/>
              </a:ext>
            </a:extLst>
          </p:cNvPr>
          <p:cNvSpPr txBox="1"/>
          <p:nvPr/>
        </p:nvSpPr>
        <p:spPr>
          <a:xfrm>
            <a:off x="3242448" y="5664370"/>
            <a:ext cx="54312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Most seismic events will be </a:t>
            </a:r>
            <a:r>
              <a:rPr lang="en-US" u="sng" dirty="0"/>
              <a:t>shallow</a:t>
            </a:r>
            <a:r>
              <a:rPr lang="en-US" dirty="0"/>
              <a:t> and </a:t>
            </a:r>
          </a:p>
          <a:p>
            <a:pPr algn="ctr"/>
            <a:r>
              <a:rPr lang="en-US" u="sng" dirty="0"/>
              <a:t>occur after the tides</a:t>
            </a:r>
            <a:r>
              <a:rPr lang="en-US" dirty="0"/>
              <a:t> have weakened</a:t>
            </a:r>
          </a:p>
          <a:p>
            <a:pPr algn="ctr"/>
            <a:r>
              <a:rPr lang="en-US" dirty="0"/>
              <a:t>but </a:t>
            </a:r>
            <a:r>
              <a:rPr lang="en-US" u="sng" dirty="0"/>
              <a:t>should be measurable</a:t>
            </a:r>
            <a:r>
              <a:rPr lang="en-US" dirty="0"/>
              <a:t> by </a:t>
            </a:r>
            <a:r>
              <a:rPr lang="en-US" i="1" dirty="0"/>
              <a:t>in-situ</a:t>
            </a:r>
            <a:r>
              <a:rPr lang="en-US" dirty="0"/>
              <a:t> instruments!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4A8C15-B8A8-F007-EE95-85AF85A87A39}"/>
              </a:ext>
            </a:extLst>
          </p:cNvPr>
          <p:cNvSpPr txBox="1"/>
          <p:nvPr/>
        </p:nvSpPr>
        <p:spPr>
          <a:xfrm>
            <a:off x="9847377" y="206249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RPP</a:t>
            </a:r>
          </a:p>
        </p:txBody>
      </p:sp>
      <p:pic>
        <p:nvPicPr>
          <p:cNvPr id="6" name="Google Shape;74;p15">
            <a:extLst>
              <a:ext uri="{FF2B5EF4-FFF2-40B4-BE49-F238E27FC236}">
                <a16:creationId xmlns:a16="http://schemas.microsoft.com/office/drawing/2014/main" id="{41F319D8-9AD4-848B-76BB-3BF2DF49288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5143" t="29591" r="35261" b="28049"/>
          <a:stretch/>
        </p:blipFill>
        <p:spPr>
          <a:xfrm>
            <a:off x="9847377" y="2415087"/>
            <a:ext cx="1732969" cy="144441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30;p4">
            <a:extLst>
              <a:ext uri="{FF2B5EF4-FFF2-40B4-BE49-F238E27FC236}">
                <a16:creationId xmlns:a16="http://schemas.microsoft.com/office/drawing/2014/main" id="{75AF208E-3118-3430-294C-74A607E2B38F}"/>
              </a:ext>
            </a:extLst>
          </p:cNvPr>
          <p:cNvSpPr txBox="1"/>
          <p:nvPr/>
        </p:nvSpPr>
        <p:spPr>
          <a:xfrm>
            <a:off x="9271851" y="5527176"/>
            <a:ext cx="218287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DeMartini </a:t>
            </a:r>
            <a:r>
              <a:rPr lang="en-US" sz="14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 al.</a:t>
            </a: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544606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BAE995-2386-A6B3-0E1A-F9017EEB9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otating">
            <a:hlinkClick r:id="" action="ppaction://media"/>
            <a:extLst>
              <a:ext uri="{FF2B5EF4-FFF2-40B4-BE49-F238E27FC236}">
                <a16:creationId xmlns:a16="http://schemas.microsoft.com/office/drawing/2014/main" id="{81F1C910-F087-719E-8A4C-31E9687BFE8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27538" t="8839" r="25046" b="10409"/>
          <a:stretch>
            <a:fillRect/>
          </a:stretch>
        </p:blipFill>
        <p:spPr>
          <a:xfrm>
            <a:off x="760977" y="1877917"/>
            <a:ext cx="4817476" cy="461495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61C29-2CA9-0929-933C-B22D998F5B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420358"/>
            <a:ext cx="5283883" cy="607251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Irregular shapes increase both shear strength and porosity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Apophis will likely experience a change to its rotation state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 rubble pile Apophis will experience small, elastic tidal deformation</a:t>
            </a:r>
          </a:p>
          <a:p>
            <a:endParaRPr lang="en-US" dirty="0"/>
          </a:p>
          <a:p>
            <a:r>
              <a:rPr lang="en-US" dirty="0"/>
              <a:t>A rubble pile Apophis is likely to experience long- and short-period seismic events</a:t>
            </a:r>
          </a:p>
          <a:p>
            <a:pPr lvl="1"/>
            <a:r>
              <a:rPr lang="en-US" dirty="0"/>
              <a:t>Short-period: </a:t>
            </a:r>
            <a:r>
              <a:rPr lang="en-US" i="1" dirty="0"/>
              <a:t>after</a:t>
            </a:r>
            <a:r>
              <a:rPr lang="en-US" dirty="0"/>
              <a:t> perigee and at </a:t>
            </a:r>
            <a:r>
              <a:rPr lang="en-US" i="1" dirty="0"/>
              <a:t>shallow</a:t>
            </a:r>
            <a:r>
              <a:rPr lang="en-US" dirty="0"/>
              <a:t> depths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CE6DFD7-F541-B4EE-76BC-7F87830E7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2020" y="420358"/>
            <a:ext cx="3715389" cy="1325563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91BECB-49E4-6C14-7819-B06EB4EED5B7}"/>
              </a:ext>
            </a:extLst>
          </p:cNvPr>
          <p:cNvSpPr txBox="1"/>
          <p:nvPr/>
        </p:nvSpPr>
        <p:spPr>
          <a:xfrm>
            <a:off x="0" y="1416252"/>
            <a:ext cx="272171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Contact</a:t>
            </a:r>
            <a:r>
              <a:rPr lang="en-US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10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Joe DeMartini (he/him/his)</a:t>
            </a:r>
            <a:endParaRPr lang="en-US" sz="12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Postdoc, University of Helsinki</a:t>
            </a:r>
            <a:endParaRPr lang="en-US" sz="1200" dirty="0">
              <a:solidFill>
                <a:schemeClr val="lt1"/>
              </a:solidFill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  <a:r>
              <a:rPr lang="en-US" sz="1200" dirty="0">
                <a:latin typeface="Calibri"/>
                <a:ea typeface="Calibri"/>
                <a:cs typeface="Calibri"/>
                <a:sym typeface="Calibri"/>
              </a:rPr>
              <a:t>oseph.demartini@helsinki.fi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14710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B853A-F1F0-75EA-757E-6E4FF0FA1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Backups</a:t>
            </a:r>
          </a:p>
        </p:txBody>
      </p:sp>
      <p:pic>
        <p:nvPicPr>
          <p:cNvPr id="5" name="Picture 4" descr="A graph of a blue line&#10;&#10;AI-generated content may be incorrect.">
            <a:extLst>
              <a:ext uri="{FF2B5EF4-FFF2-40B4-BE49-F238E27FC236}">
                <a16:creationId xmlns:a16="http://schemas.microsoft.com/office/drawing/2014/main" id="{92B04F89-A070-9506-500C-02A46FFA7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409" y="1439056"/>
            <a:ext cx="7318947" cy="487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26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5BB44-20BC-7D57-355B-61BA2E5B7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Backups</a:t>
            </a:r>
          </a:p>
        </p:txBody>
      </p:sp>
      <p:pic>
        <p:nvPicPr>
          <p:cNvPr id="5" name="Picture 4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AE4B6993-8EB5-C8A4-D7F7-DE6453D38A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179" y="1450845"/>
            <a:ext cx="9572621" cy="4786311"/>
          </a:xfrm>
          <a:prstGeom prst="rect">
            <a:avLst/>
          </a:prstGeom>
        </p:spPr>
      </p:pic>
      <p:pic>
        <p:nvPicPr>
          <p:cNvPr id="6" name="Picture 5" descr="A close up of a cell&#10;&#10;AI-generated content may be incorrect.">
            <a:extLst>
              <a:ext uri="{FF2B5EF4-FFF2-40B4-BE49-F238E27FC236}">
                <a16:creationId xmlns:a16="http://schemas.microsoft.com/office/drawing/2014/main" id="{E9BFDFBF-BD45-A7A9-7608-8C6ADC5CE9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5" t="18900" r="31845" b="17651"/>
          <a:stretch>
            <a:fillRect/>
          </a:stretch>
        </p:blipFill>
        <p:spPr>
          <a:xfrm>
            <a:off x="5655984" y="1902196"/>
            <a:ext cx="1032524" cy="997864"/>
          </a:xfrm>
          <a:prstGeom prst="rect">
            <a:avLst/>
          </a:prstGeom>
        </p:spPr>
      </p:pic>
      <p:pic>
        <p:nvPicPr>
          <p:cNvPr id="8" name="Picture 7" descr="A close up of a cell&#10;&#10;AI-generated content may be incorrect.">
            <a:extLst>
              <a:ext uri="{FF2B5EF4-FFF2-40B4-BE49-F238E27FC236}">
                <a16:creationId xmlns:a16="http://schemas.microsoft.com/office/drawing/2014/main" id="{FF487551-E495-757C-EFD6-C5A065E803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13" t="17686" r="30964" b="18327"/>
          <a:stretch>
            <a:fillRect/>
          </a:stretch>
        </p:blipFill>
        <p:spPr>
          <a:xfrm>
            <a:off x="6723485" y="1989151"/>
            <a:ext cx="1032524" cy="945080"/>
          </a:xfrm>
          <a:prstGeom prst="rect">
            <a:avLst/>
          </a:prstGeom>
        </p:spPr>
      </p:pic>
      <p:pic>
        <p:nvPicPr>
          <p:cNvPr id="9" name="Picture 8" descr="A group of small balls&#10;&#10;AI-generated content may be incorrect.">
            <a:extLst>
              <a:ext uri="{FF2B5EF4-FFF2-40B4-BE49-F238E27FC236}">
                <a16:creationId xmlns:a16="http://schemas.microsoft.com/office/drawing/2014/main" id="{834BF6A8-102D-BD84-EE73-3E50FE3ECD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1" t="19494" r="30287" b="19494"/>
          <a:stretch>
            <a:fillRect/>
          </a:stretch>
        </p:blipFill>
        <p:spPr>
          <a:xfrm>
            <a:off x="8204479" y="2202607"/>
            <a:ext cx="1164374" cy="94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070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pophis_trajectory_modified.mov">
            <a:hlinkClick r:id="" action="ppaction://media"/>
            <a:extLst>
              <a:ext uri="{FF2B5EF4-FFF2-40B4-BE49-F238E27FC236}">
                <a16:creationId xmlns:a16="http://schemas.microsoft.com/office/drawing/2014/main" id="{C2178F76-4930-9ED7-24DC-0022AE8DB78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18401" r="-439"/>
          <a:stretch/>
        </p:blipFill>
        <p:spPr>
          <a:xfrm>
            <a:off x="3592210" y="1690688"/>
            <a:ext cx="7927467" cy="43249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D86982-03CA-6171-C0B7-DC19AE941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Apophis Close Encounter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5DCD93-E62A-82EC-07CC-B8C2756C28E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2920" y="1457410"/>
                <a:ext cx="10515600" cy="526864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Friday the 13</a:t>
                </a:r>
                <a:r>
                  <a:rPr lang="en-US" baseline="30000" dirty="0"/>
                  <a:t>th</a:t>
                </a:r>
                <a:r>
                  <a:rPr lang="en-US" dirty="0"/>
                  <a:t>, April 2029</a:t>
                </a:r>
              </a:p>
              <a:p>
                <a:endParaRPr lang="en-US" dirty="0"/>
              </a:p>
              <a:p>
                <a:r>
                  <a:rPr lang="en-US" dirty="0"/>
                  <a:t>Apophis </a:t>
                </a:r>
                <a:r>
                  <a:rPr lang="en-US" u="sng" dirty="0"/>
                  <a:t>will MISS </a:t>
                </a:r>
                <a:r>
                  <a:rPr lang="en-US" dirty="0"/>
                  <a:t>the Earth</a:t>
                </a:r>
              </a:p>
              <a:p>
                <a:endParaRPr lang="en-US" dirty="0"/>
              </a:p>
              <a:p>
                <a:r>
                  <a:rPr lang="en-US" dirty="0"/>
                  <a:t>Physical </a:t>
                </a:r>
                <a:r>
                  <a:rPr lang="en-US" dirty="0" err="1"/>
                  <a:t>Characterstics</a:t>
                </a:r>
                <a:r>
                  <a:rPr lang="en-US" dirty="0"/>
                  <a:t>:</a:t>
                </a:r>
              </a:p>
              <a:p>
                <a:pPr lvl="1"/>
                <a:r>
                  <a:rPr lang="en-US" i="1" dirty="0"/>
                  <a:t>D</a:t>
                </a:r>
                <a:r>
                  <a:rPr lang="en-US" dirty="0"/>
                  <a:t> ~ 350 m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acc>
                  </m:oMath>
                </a14:m>
                <a:r>
                  <a:rPr lang="en-US" dirty="0"/>
                  <a:t> ~ 30.56 h (tumbling)</a:t>
                </a:r>
              </a:p>
              <a:p>
                <a:pPr lvl="1"/>
                <a:r>
                  <a:rPr lang="en-US" dirty="0"/>
                  <a:t>Sq-type</a:t>
                </a:r>
              </a:p>
              <a:p>
                <a:endParaRPr lang="en-US" dirty="0"/>
              </a:p>
              <a:p>
                <a:r>
                  <a:rPr lang="en-US" dirty="0"/>
                  <a:t>Confirmed Missions:</a:t>
                </a:r>
              </a:p>
              <a:p>
                <a:pPr lvl="1"/>
                <a:r>
                  <a:rPr lang="en-US" dirty="0"/>
                  <a:t>RAMSES (ESA)</a:t>
                </a:r>
              </a:p>
              <a:p>
                <a:pPr lvl="1"/>
                <a:r>
                  <a:rPr lang="en-US" dirty="0"/>
                  <a:t>OSIRIS-APEX (NASA)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5DCD93-E62A-82EC-07CC-B8C2756C28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2920" y="1457410"/>
                <a:ext cx="10515600" cy="5268646"/>
              </a:xfrm>
              <a:blipFill>
                <a:blip r:embed="rId5"/>
                <a:stretch>
                  <a:fillRect l="-1043" t="-25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Google Shape;130;p4">
            <a:extLst>
              <a:ext uri="{FF2B5EF4-FFF2-40B4-BE49-F238E27FC236}">
                <a16:creationId xmlns:a16="http://schemas.microsoft.com/office/drawing/2014/main" id="{C249C902-D71D-6A8B-CF6C-BE4DD8FAB3C7}"/>
              </a:ext>
            </a:extLst>
          </p:cNvPr>
          <p:cNvSpPr txBox="1"/>
          <p:nvPr/>
        </p:nvSpPr>
        <p:spPr>
          <a:xfrm>
            <a:off x="9837472" y="1733255"/>
            <a:ext cx="1682206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Credit: NASA, JPL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0157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6A397-47E4-450D-0B27-BF45652B1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E2A1D-CADA-05B6-E55E-1EA08495C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5243"/>
            <a:ext cx="10515600" cy="1325563"/>
          </a:xfrm>
        </p:spPr>
        <p:txBody>
          <a:bodyPr/>
          <a:lstStyle/>
          <a:p>
            <a:r>
              <a:rPr lang="en-US" dirty="0"/>
              <a:t>Apophis Close Encounter – Physical Details</a:t>
            </a:r>
          </a:p>
        </p:txBody>
      </p:sp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C4168641-8A62-2C7E-F638-0659735A0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" t="9931" r="8641"/>
          <a:stretch>
            <a:fillRect/>
          </a:stretch>
        </p:blipFill>
        <p:spPr>
          <a:xfrm>
            <a:off x="530902" y="2098608"/>
            <a:ext cx="5015953" cy="3366307"/>
          </a:xfrm>
          <a:prstGeom prst="rect">
            <a:avLst/>
          </a:prstGeom>
        </p:spPr>
      </p:pic>
      <p:pic>
        <p:nvPicPr>
          <p:cNvPr id="7" name="movie_fig1_fig2_spinup">
            <a:hlinkClick r:id="" action="ppaction://media"/>
            <a:extLst>
              <a:ext uri="{FF2B5EF4-FFF2-40B4-BE49-F238E27FC236}">
                <a16:creationId xmlns:a16="http://schemas.microsoft.com/office/drawing/2014/main" id="{A92E54FF-9846-539B-4224-9CAE41CC4D85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78789"/>
                </p14:media>
              </p:ext>
            </p:extLst>
          </p:nvPr>
        </p:nvPicPr>
        <p:blipFill rotWithShape="1">
          <a:blip r:embed="rId5"/>
          <a:srcRect l="25949" t="19199" r="27250" b="9467"/>
          <a:stretch/>
        </p:blipFill>
        <p:spPr>
          <a:xfrm>
            <a:off x="5850264" y="1124248"/>
            <a:ext cx="6058172" cy="5194106"/>
          </a:xfrm>
          <a:prstGeom prst="rect">
            <a:avLst/>
          </a:prstGeom>
        </p:spPr>
      </p:pic>
      <p:sp>
        <p:nvSpPr>
          <p:cNvPr id="12" name="Google Shape;130;p4">
            <a:extLst>
              <a:ext uri="{FF2B5EF4-FFF2-40B4-BE49-F238E27FC236}">
                <a16:creationId xmlns:a16="http://schemas.microsoft.com/office/drawing/2014/main" id="{4A44AAA7-F299-F183-3A5B-328F03E8A21F}"/>
              </a:ext>
            </a:extLst>
          </p:cNvPr>
          <p:cNvSpPr txBox="1"/>
          <p:nvPr/>
        </p:nvSpPr>
        <p:spPr>
          <a:xfrm>
            <a:off x="9221948" y="1650818"/>
            <a:ext cx="2223393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violent rotational change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Agrusa et. al, 2024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9BCFCE-9187-8F0F-0F5D-95712FB7A6A9}"/>
              </a:ext>
            </a:extLst>
          </p:cNvPr>
          <p:cNvSpPr txBox="1"/>
          <p:nvPr/>
        </p:nvSpPr>
        <p:spPr>
          <a:xfrm>
            <a:off x="3999984" y="5862826"/>
            <a:ext cx="3700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Changing rotational state</a:t>
            </a:r>
          </a:p>
        </p:txBody>
      </p:sp>
      <p:sp>
        <p:nvSpPr>
          <p:cNvPr id="4" name="Google Shape;130;p4">
            <a:extLst>
              <a:ext uri="{FF2B5EF4-FFF2-40B4-BE49-F238E27FC236}">
                <a16:creationId xmlns:a16="http://schemas.microsoft.com/office/drawing/2014/main" id="{4DE84B11-CEF8-87FD-3B95-5E8D0E90F45A}"/>
              </a:ext>
            </a:extLst>
          </p:cNvPr>
          <p:cNvSpPr txBox="1"/>
          <p:nvPr/>
        </p:nvSpPr>
        <p:spPr>
          <a:xfrm>
            <a:off x="483793" y="5510002"/>
            <a:ext cx="218287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DeMartini </a:t>
            </a:r>
            <a:r>
              <a:rPr lang="en-US" sz="14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 al.</a:t>
            </a: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2025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36104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1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6A397-47E4-450D-0B27-BF45652B1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E2A1D-CADA-05B6-E55E-1EA08495C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5243"/>
            <a:ext cx="10515600" cy="1325563"/>
          </a:xfrm>
        </p:spPr>
        <p:txBody>
          <a:bodyPr/>
          <a:lstStyle/>
          <a:p>
            <a:r>
              <a:rPr lang="en-US" dirty="0"/>
              <a:t>Apophis Close Encounter – Physical Details</a:t>
            </a:r>
          </a:p>
        </p:txBody>
      </p:sp>
      <p:pic>
        <p:nvPicPr>
          <p:cNvPr id="6" name="Picture 2" descr="The Physics of Science Fiction: Star Trek: Tidal Locking">
            <a:extLst>
              <a:ext uri="{FF2B5EF4-FFF2-40B4-BE49-F238E27FC236}">
                <a16:creationId xmlns:a16="http://schemas.microsoft.com/office/drawing/2014/main" id="{662F81B4-93DC-37BE-7B8D-B25214D32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56" y="1821854"/>
            <a:ext cx="5570428" cy="334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movie (1)">
            <a:hlinkClick r:id="" action="ppaction://media"/>
            <a:extLst>
              <a:ext uri="{FF2B5EF4-FFF2-40B4-BE49-F238E27FC236}">
                <a16:creationId xmlns:a16="http://schemas.microsoft.com/office/drawing/2014/main" id="{FE3E49FC-85CC-5BDE-1BD7-E570E653E75D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3196" end="18072"/>
                </p14:media>
              </p:ext>
            </p:extLst>
          </p:nvPr>
        </p:nvPicPr>
        <p:blipFill rotWithShape="1">
          <a:blip r:embed="rId5"/>
          <a:srcRect l="25200" t="12400" r="26725" b="10133"/>
          <a:stretch/>
        </p:blipFill>
        <p:spPr>
          <a:xfrm>
            <a:off x="6615165" y="1576550"/>
            <a:ext cx="5015953" cy="4546442"/>
          </a:xfrm>
          <a:prstGeom prst="rect">
            <a:avLst/>
          </a:prstGeom>
        </p:spPr>
      </p:pic>
      <p:sp>
        <p:nvSpPr>
          <p:cNvPr id="3" name="Google Shape;130;p4">
            <a:extLst>
              <a:ext uri="{FF2B5EF4-FFF2-40B4-BE49-F238E27FC236}">
                <a16:creationId xmlns:a16="http://schemas.microsoft.com/office/drawing/2014/main" id="{39EC35C0-281C-435A-A063-933F65ECCEBA}"/>
              </a:ext>
            </a:extLst>
          </p:cNvPr>
          <p:cNvSpPr txBox="1"/>
          <p:nvPr/>
        </p:nvSpPr>
        <p:spPr>
          <a:xfrm>
            <a:off x="8695943" y="1667986"/>
            <a:ext cx="2270719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violent tidal deformation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Marohnic et. al, 2026</a:t>
            </a: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ADA774-CD1F-FAF2-31B7-41E34601BE24}"/>
              </a:ext>
            </a:extLst>
          </p:cNvPr>
          <p:cNvSpPr txBox="1"/>
          <p:nvPr/>
        </p:nvSpPr>
        <p:spPr>
          <a:xfrm>
            <a:off x="3999984" y="5707493"/>
            <a:ext cx="3700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Changing shape (deformation)</a:t>
            </a:r>
          </a:p>
        </p:txBody>
      </p:sp>
    </p:spTree>
    <p:extLst>
      <p:ext uri="{BB962C8B-B14F-4D97-AF65-F5344CB8AC3E}">
        <p14:creationId xmlns:p14="http://schemas.microsoft.com/office/powerpoint/2010/main" val="36427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6A397-47E4-450D-0B27-BF45652B1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E2A1D-CADA-05B6-E55E-1EA08495C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5243"/>
            <a:ext cx="10515600" cy="1325563"/>
          </a:xfrm>
        </p:spPr>
        <p:txBody>
          <a:bodyPr/>
          <a:lstStyle/>
          <a:p>
            <a:r>
              <a:rPr lang="en-US" dirty="0"/>
              <a:t>Apophis Close Encounter – Physical Details</a:t>
            </a:r>
          </a:p>
        </p:txBody>
      </p:sp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C4168641-8A62-2C7E-F638-0659735A0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" t="9931" r="8641"/>
          <a:stretch>
            <a:fillRect/>
          </a:stretch>
        </p:blipFill>
        <p:spPr>
          <a:xfrm>
            <a:off x="484914" y="1830981"/>
            <a:ext cx="5725943" cy="3842795"/>
          </a:xfrm>
          <a:prstGeom prst="rect">
            <a:avLst/>
          </a:prstGeom>
        </p:spPr>
      </p:pic>
      <p:pic>
        <p:nvPicPr>
          <p:cNvPr id="9" name="pressure_impact">
            <a:hlinkClick r:id="" action="ppaction://media"/>
            <a:extLst>
              <a:ext uri="{FF2B5EF4-FFF2-40B4-BE49-F238E27FC236}">
                <a16:creationId xmlns:a16="http://schemas.microsoft.com/office/drawing/2014/main" id="{0B8CAA88-7025-A23B-4A1F-F0B867DF51AF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20788"/>
                </p14:media>
              </p:ext>
            </p:extLst>
          </p:nvPr>
        </p:nvPicPr>
        <p:blipFill rotWithShape="1">
          <a:blip r:embed="rId5"/>
          <a:srcRect l="37275" t="18005" r="24788" b="15759"/>
          <a:stretch>
            <a:fillRect/>
          </a:stretch>
        </p:blipFill>
        <p:spPr>
          <a:xfrm>
            <a:off x="6765069" y="1830981"/>
            <a:ext cx="4621793" cy="41030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E3CBBBF-02BD-2742-472C-6339AC0F6CFE}"/>
              </a:ext>
            </a:extLst>
          </p:cNvPr>
          <p:cNvSpPr txBox="1"/>
          <p:nvPr/>
        </p:nvSpPr>
        <p:spPr>
          <a:xfrm>
            <a:off x="4245720" y="5993951"/>
            <a:ext cx="3700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Seismic events</a:t>
            </a:r>
          </a:p>
        </p:txBody>
      </p:sp>
      <p:sp>
        <p:nvSpPr>
          <p:cNvPr id="4" name="Google Shape;130;p4">
            <a:extLst>
              <a:ext uri="{FF2B5EF4-FFF2-40B4-BE49-F238E27FC236}">
                <a16:creationId xmlns:a16="http://schemas.microsoft.com/office/drawing/2014/main" id="{D780C02E-7C6B-8786-00CC-3CD32540E839}"/>
              </a:ext>
            </a:extLst>
          </p:cNvPr>
          <p:cNvSpPr txBox="1"/>
          <p:nvPr/>
        </p:nvSpPr>
        <p:spPr>
          <a:xfrm>
            <a:off x="8689806" y="1321200"/>
            <a:ext cx="2595977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violent seismic event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(DeMartini unpublished work)</a:t>
            </a:r>
          </a:p>
        </p:txBody>
      </p:sp>
      <p:sp>
        <p:nvSpPr>
          <p:cNvPr id="6" name="Google Shape;130;p4">
            <a:extLst>
              <a:ext uri="{FF2B5EF4-FFF2-40B4-BE49-F238E27FC236}">
                <a16:creationId xmlns:a16="http://schemas.microsoft.com/office/drawing/2014/main" id="{998DDD6C-31F5-50A7-2C4B-9354AB7EC420}"/>
              </a:ext>
            </a:extLst>
          </p:cNvPr>
          <p:cNvSpPr txBox="1"/>
          <p:nvPr/>
        </p:nvSpPr>
        <p:spPr>
          <a:xfrm>
            <a:off x="422423" y="5686215"/>
            <a:ext cx="218287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DeMartini </a:t>
            </a:r>
            <a:r>
              <a:rPr lang="en-US" sz="14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 al.</a:t>
            </a: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2025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38647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1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spheres on a black background&#10;&#10;Description automatically generated">
            <a:extLst>
              <a:ext uri="{FF2B5EF4-FFF2-40B4-BE49-F238E27FC236}">
                <a16:creationId xmlns:a16="http://schemas.microsoft.com/office/drawing/2014/main" id="{276EE4BF-5519-C28C-6058-528D90A1C2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849"/>
          <a:stretch/>
        </p:blipFill>
        <p:spPr>
          <a:xfrm>
            <a:off x="7339977" y="4676009"/>
            <a:ext cx="4519283" cy="1452079"/>
          </a:xfrm>
          <a:prstGeom prst="rect">
            <a:avLst/>
          </a:prstGeom>
        </p:spPr>
      </p:pic>
      <p:sp>
        <p:nvSpPr>
          <p:cNvPr id="112" name="Google Shape;112;p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Numerical Approach - </a:t>
            </a:r>
            <a:r>
              <a:rPr lang="en-US" i="1"/>
              <a:t>pkdgrav</a:t>
            </a:r>
            <a:endParaRPr i="1"/>
          </a:p>
        </p:txBody>
      </p:sp>
      <p:pic>
        <p:nvPicPr>
          <p:cNvPr id="114" name="Google Shape;114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89880" y="1238922"/>
            <a:ext cx="3535423" cy="3128236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3"/>
          <p:cNvSpPr txBox="1"/>
          <p:nvPr/>
        </p:nvSpPr>
        <p:spPr>
          <a:xfrm>
            <a:off x="10334979" y="1005482"/>
            <a:ext cx="135569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Zhang et al. 2017</a:t>
            </a:r>
            <a:endParaRPr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DF0BF1-30E7-DA41-7A4D-CE741CAD2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779" y="1871690"/>
            <a:ext cx="7263657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Parallel, </a:t>
            </a:r>
            <a:r>
              <a:rPr lang="en-US" i="1" dirty="0"/>
              <a:t>N</a:t>
            </a:r>
            <a:r>
              <a:rPr lang="en-US" dirty="0"/>
              <a:t>-body Gravity tree code</a:t>
            </a:r>
          </a:p>
          <a:p>
            <a:pPr lvl="1"/>
            <a:r>
              <a:rPr lang="en-US" dirty="0"/>
              <a:t>Calculate mutual gravity between spherical particles</a:t>
            </a:r>
          </a:p>
          <a:p>
            <a:pPr lvl="1"/>
            <a:endParaRPr lang="en-US" dirty="0"/>
          </a:p>
          <a:p>
            <a:r>
              <a:rPr lang="en-US" dirty="0"/>
              <a:t>Soft-Sphere Discrete Element Method</a:t>
            </a:r>
          </a:p>
          <a:p>
            <a:pPr lvl="1"/>
            <a:r>
              <a:rPr lang="en-US" dirty="0"/>
              <a:t>Calculates interparticle contact forces</a:t>
            </a:r>
          </a:p>
          <a:p>
            <a:pPr lvl="1"/>
            <a:r>
              <a:rPr lang="en-US" dirty="0"/>
              <a:t>Restoring (Hooke’s Law) spring force</a:t>
            </a:r>
          </a:p>
          <a:p>
            <a:pPr lvl="2"/>
            <a:r>
              <a:rPr lang="en-US" dirty="0"/>
              <a:t>Spring constant ~ Material stiffness (Young’s Modulus)</a:t>
            </a:r>
          </a:p>
          <a:p>
            <a:pPr lvl="1"/>
            <a:r>
              <a:rPr lang="en-US" dirty="0"/>
              <a:t>Energy damping + rolling, twisting, sliding friction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Irregular shapes (“</a:t>
            </a:r>
            <a:r>
              <a:rPr lang="en-US" dirty="0" err="1"/>
              <a:t>aggs</a:t>
            </a:r>
            <a:r>
              <a:rPr lang="en-US" dirty="0"/>
              <a:t>”) w/ bonded-spheres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80029F-CF00-DAEF-92F2-A245135C4698}"/>
              </a:ext>
            </a:extLst>
          </p:cNvPr>
          <p:cNvSpPr txBox="1"/>
          <p:nvPr/>
        </p:nvSpPr>
        <p:spPr>
          <a:xfrm>
            <a:off x="10485132" y="4763503"/>
            <a:ext cx="1374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Marohnic </a:t>
            </a:r>
            <a:r>
              <a:rPr lang="en-US" sz="1000" i="1" dirty="0"/>
              <a:t>et al</a:t>
            </a:r>
            <a:r>
              <a:rPr lang="en-US" sz="1000" dirty="0"/>
              <a:t>., 2023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9ECD0-9FEC-5CB7-B49B-94B91D551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Apophis Close Encounter – Simulation Setup</a:t>
            </a:r>
          </a:p>
        </p:txBody>
      </p:sp>
      <p:pic>
        <p:nvPicPr>
          <p:cNvPr id="5" name="Picture 4" descr="A graph of a graph showing the distance of earth&#10;&#10;AI-generated content may be incorrect.">
            <a:extLst>
              <a:ext uri="{FF2B5EF4-FFF2-40B4-BE49-F238E27FC236}">
                <a16:creationId xmlns:a16="http://schemas.microsoft.com/office/drawing/2014/main" id="{A1BFBA24-3B60-5CFC-7087-6B35FB81CA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148" y="1750437"/>
            <a:ext cx="5757939" cy="4351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F4B41B-D847-D271-D765-E0CDD3D4D5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9" t="28366" r="37647" b="29151"/>
          <a:stretch/>
        </p:blipFill>
        <p:spPr bwMode="auto">
          <a:xfrm>
            <a:off x="838200" y="1892686"/>
            <a:ext cx="4284447" cy="3857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Google Shape;130;p4">
            <a:extLst>
              <a:ext uri="{FF2B5EF4-FFF2-40B4-BE49-F238E27FC236}">
                <a16:creationId xmlns:a16="http://schemas.microsoft.com/office/drawing/2014/main" id="{9FB1EDA5-CEA0-F72F-FC94-E8222CCF7A3E}"/>
              </a:ext>
            </a:extLst>
          </p:cNvPr>
          <p:cNvSpPr txBox="1"/>
          <p:nvPr/>
        </p:nvSpPr>
        <p:spPr>
          <a:xfrm>
            <a:off x="7215986" y="6133780"/>
            <a:ext cx="218287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DeMartini </a:t>
            </a:r>
            <a:r>
              <a:rPr lang="en-US" sz="14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 al.</a:t>
            </a: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2025</a:t>
            </a:r>
            <a:endParaRPr dirty="0"/>
          </a:p>
        </p:txBody>
      </p:sp>
      <p:sp>
        <p:nvSpPr>
          <p:cNvPr id="4" name="Google Shape;130;p4">
            <a:extLst>
              <a:ext uri="{FF2B5EF4-FFF2-40B4-BE49-F238E27FC236}">
                <a16:creationId xmlns:a16="http://schemas.microsoft.com/office/drawing/2014/main" id="{5A418271-0EAC-E3C9-29F9-7CEE765A8BD5}"/>
              </a:ext>
            </a:extLst>
          </p:cNvPr>
          <p:cNvSpPr txBox="1"/>
          <p:nvPr/>
        </p:nvSpPr>
        <p:spPr>
          <a:xfrm>
            <a:off x="2042067" y="5793998"/>
            <a:ext cx="187671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DeMartini </a:t>
            </a:r>
            <a:r>
              <a:rPr lang="en-US" sz="14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 al.</a:t>
            </a: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09875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CC3CEE-66F9-5A86-5A9D-2883FEC463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14545-E6E9-66EE-1104-45661A77F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457"/>
            <a:ext cx="10515600" cy="1325563"/>
          </a:xfrm>
        </p:spPr>
        <p:txBody>
          <a:bodyPr/>
          <a:lstStyle/>
          <a:p>
            <a:r>
              <a:rPr lang="en-US" dirty="0"/>
              <a:t>Apophis Close Encounter – Simulation Setup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2CF107-3CE5-01A4-0C42-E466C2E034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9" t="28366" r="37647" b="29151"/>
          <a:stretch/>
        </p:blipFill>
        <p:spPr bwMode="auto">
          <a:xfrm>
            <a:off x="97050" y="1430036"/>
            <a:ext cx="1604406" cy="1444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oogle Shape;74;p15">
            <a:extLst>
              <a:ext uri="{FF2B5EF4-FFF2-40B4-BE49-F238E27FC236}">
                <a16:creationId xmlns:a16="http://schemas.microsoft.com/office/drawing/2014/main" id="{C4E5BB78-2BCB-03D9-DBF9-777888D151A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35143" t="29591" r="35261" b="28049"/>
          <a:stretch/>
        </p:blipFill>
        <p:spPr>
          <a:xfrm>
            <a:off x="32528" y="4411475"/>
            <a:ext cx="1732969" cy="1444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group of small balls&#10;&#10;AI-generated content may be incorrect.">
            <a:extLst>
              <a:ext uri="{FF2B5EF4-FFF2-40B4-BE49-F238E27FC236}">
                <a16:creationId xmlns:a16="http://schemas.microsoft.com/office/drawing/2014/main" id="{80C42465-EC29-E8B6-2C58-1B250FCD51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7" t="16081" r="31026" b="16178"/>
          <a:stretch>
            <a:fillRect/>
          </a:stretch>
        </p:blipFill>
        <p:spPr>
          <a:xfrm>
            <a:off x="1710085" y="4391019"/>
            <a:ext cx="1503150" cy="1392679"/>
          </a:xfrm>
          <a:prstGeom prst="rect">
            <a:avLst/>
          </a:prstGeom>
        </p:spPr>
      </p:pic>
      <p:pic>
        <p:nvPicPr>
          <p:cNvPr id="9" name="Picture 8" descr="A yellow object with black background&#10;&#10;AI-generated content may be incorrect.">
            <a:extLst>
              <a:ext uri="{FF2B5EF4-FFF2-40B4-BE49-F238E27FC236}">
                <a16:creationId xmlns:a16="http://schemas.microsoft.com/office/drawing/2014/main" id="{34564161-FAF9-6592-73D8-F0E33AA3C9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8" t="19236" r="30656" b="16502"/>
          <a:stretch>
            <a:fillRect/>
          </a:stretch>
        </p:blipFill>
        <p:spPr>
          <a:xfrm>
            <a:off x="1765497" y="1515324"/>
            <a:ext cx="1476605" cy="1325563"/>
          </a:xfrm>
          <a:prstGeom prst="rect">
            <a:avLst/>
          </a:prstGeom>
        </p:spPr>
      </p:pic>
      <p:pic>
        <p:nvPicPr>
          <p:cNvPr id="10" name="Picture 9" descr="A colorful object with small dots&#10;&#10;AI-generated content may be incorrect.">
            <a:extLst>
              <a:ext uri="{FF2B5EF4-FFF2-40B4-BE49-F238E27FC236}">
                <a16:creationId xmlns:a16="http://schemas.microsoft.com/office/drawing/2014/main" id="{24DD68AF-7C32-67D4-A7A4-2110FF5A02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70" t="18269" r="31087" b="19017"/>
          <a:stretch>
            <a:fillRect/>
          </a:stretch>
        </p:blipFill>
        <p:spPr>
          <a:xfrm>
            <a:off x="3385227" y="1458512"/>
            <a:ext cx="1604406" cy="1382375"/>
          </a:xfrm>
          <a:prstGeom prst="rect">
            <a:avLst/>
          </a:prstGeom>
        </p:spPr>
      </p:pic>
      <p:pic>
        <p:nvPicPr>
          <p:cNvPr id="16" name="Picture 15" descr="A group of small balls&#10;&#10;AI-generated content may be incorrect.">
            <a:extLst>
              <a:ext uri="{FF2B5EF4-FFF2-40B4-BE49-F238E27FC236}">
                <a16:creationId xmlns:a16="http://schemas.microsoft.com/office/drawing/2014/main" id="{FE653F50-157A-8D51-0218-DAE5CE33E2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1" t="19494" r="30287" b="19494"/>
          <a:stretch>
            <a:fillRect/>
          </a:stretch>
        </p:blipFill>
        <p:spPr>
          <a:xfrm>
            <a:off x="10108229" y="4434857"/>
            <a:ext cx="1719085" cy="1397647"/>
          </a:xfrm>
          <a:prstGeom prst="rect">
            <a:avLst/>
          </a:prstGeom>
        </p:spPr>
      </p:pic>
      <p:pic>
        <p:nvPicPr>
          <p:cNvPr id="18" name="Picture 17" descr="A close up of a cell&#10;&#10;AI-generated content may be incorrect.">
            <a:extLst>
              <a:ext uri="{FF2B5EF4-FFF2-40B4-BE49-F238E27FC236}">
                <a16:creationId xmlns:a16="http://schemas.microsoft.com/office/drawing/2014/main" id="{D5C2D1DF-A8D7-8A63-715C-EA0ABB7FEA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13" t="17686" r="30964" b="18327"/>
          <a:stretch>
            <a:fillRect/>
          </a:stretch>
        </p:blipFill>
        <p:spPr>
          <a:xfrm>
            <a:off x="8408948" y="4420836"/>
            <a:ext cx="1690418" cy="1547257"/>
          </a:xfrm>
          <a:prstGeom prst="rect">
            <a:avLst/>
          </a:prstGeom>
        </p:spPr>
      </p:pic>
      <p:pic>
        <p:nvPicPr>
          <p:cNvPr id="20" name="Picture 19" descr="A group of small balls&#10;&#10;AI-generated content may be incorrect.">
            <a:extLst>
              <a:ext uri="{FF2B5EF4-FFF2-40B4-BE49-F238E27FC236}">
                <a16:creationId xmlns:a16="http://schemas.microsoft.com/office/drawing/2014/main" id="{63B2344B-61DD-503B-5FD9-0E649C4570F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65" t="17047" r="30658" b="17587"/>
          <a:stretch>
            <a:fillRect/>
          </a:stretch>
        </p:blipFill>
        <p:spPr>
          <a:xfrm>
            <a:off x="10108229" y="2886536"/>
            <a:ext cx="1636893" cy="1536231"/>
          </a:xfrm>
          <a:prstGeom prst="rect">
            <a:avLst/>
          </a:prstGeom>
        </p:spPr>
      </p:pic>
      <p:pic>
        <p:nvPicPr>
          <p:cNvPr id="22" name="Picture 21" descr="A group of small balls&#10;&#10;AI-generated content may be incorrect.">
            <a:extLst>
              <a:ext uri="{FF2B5EF4-FFF2-40B4-BE49-F238E27FC236}">
                <a16:creationId xmlns:a16="http://schemas.microsoft.com/office/drawing/2014/main" id="{42383BC2-8619-BB3C-D151-C3BE6DA8054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35" t="16776" r="32011" b="16492"/>
          <a:stretch>
            <a:fillRect/>
          </a:stretch>
        </p:blipFill>
        <p:spPr>
          <a:xfrm>
            <a:off x="8431559" y="2874446"/>
            <a:ext cx="1524682" cy="1536231"/>
          </a:xfrm>
          <a:prstGeom prst="rect">
            <a:avLst/>
          </a:prstGeom>
        </p:spPr>
      </p:pic>
      <p:pic>
        <p:nvPicPr>
          <p:cNvPr id="24" name="Picture 23" descr="A close-up of a cell&#10;&#10;AI-generated content may be incorrect.">
            <a:extLst>
              <a:ext uri="{FF2B5EF4-FFF2-40B4-BE49-F238E27FC236}">
                <a16:creationId xmlns:a16="http://schemas.microsoft.com/office/drawing/2014/main" id="{572C99A9-831F-9BFA-8014-61B03289D9A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66" t="18091" r="32073" b="16712"/>
          <a:stretch>
            <a:fillRect/>
          </a:stretch>
        </p:blipFill>
        <p:spPr>
          <a:xfrm>
            <a:off x="6759942" y="2918284"/>
            <a:ext cx="1508402" cy="1472735"/>
          </a:xfrm>
          <a:prstGeom prst="rect">
            <a:avLst/>
          </a:prstGeom>
        </p:spPr>
      </p:pic>
      <p:pic>
        <p:nvPicPr>
          <p:cNvPr id="26" name="Picture 25" descr="A close up of a cell&#10;&#10;AI-generated content may be incorrect.">
            <a:extLst>
              <a:ext uri="{FF2B5EF4-FFF2-40B4-BE49-F238E27FC236}">
                <a16:creationId xmlns:a16="http://schemas.microsoft.com/office/drawing/2014/main" id="{2D5DEE57-4D0D-2364-B93E-E8F513E0A4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5" t="18900" r="31845" b="17651"/>
          <a:stretch>
            <a:fillRect/>
          </a:stretch>
        </p:blipFill>
        <p:spPr>
          <a:xfrm>
            <a:off x="6759942" y="4434857"/>
            <a:ext cx="1568972" cy="1516304"/>
          </a:xfrm>
          <a:prstGeom prst="rect">
            <a:avLst/>
          </a:prstGeom>
        </p:spPr>
      </p:pic>
      <p:pic>
        <p:nvPicPr>
          <p:cNvPr id="28" name="Picture 27" descr="A group of small balls&#10;&#10;AI-generated content may be incorrect.">
            <a:extLst>
              <a:ext uri="{FF2B5EF4-FFF2-40B4-BE49-F238E27FC236}">
                <a16:creationId xmlns:a16="http://schemas.microsoft.com/office/drawing/2014/main" id="{B1F10A30-D7BA-1A3C-1B45-31191E07202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89" t="18339" r="32074" b="18447"/>
          <a:stretch>
            <a:fillRect/>
          </a:stretch>
        </p:blipFill>
        <p:spPr>
          <a:xfrm>
            <a:off x="10099366" y="1430037"/>
            <a:ext cx="1528860" cy="1444410"/>
          </a:xfrm>
          <a:prstGeom prst="rect">
            <a:avLst/>
          </a:prstGeom>
        </p:spPr>
      </p:pic>
      <p:pic>
        <p:nvPicPr>
          <p:cNvPr id="30" name="Picture 29" descr="A group of small balls&#10;&#10;AI-generated content may be incorrect.">
            <a:extLst>
              <a:ext uri="{FF2B5EF4-FFF2-40B4-BE49-F238E27FC236}">
                <a16:creationId xmlns:a16="http://schemas.microsoft.com/office/drawing/2014/main" id="{CC22275B-5861-C506-3855-B5CEA441153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1" t="17900" r="30908" b="18651"/>
          <a:stretch>
            <a:fillRect/>
          </a:stretch>
        </p:blipFill>
        <p:spPr>
          <a:xfrm>
            <a:off x="8408948" y="1430036"/>
            <a:ext cx="1569905" cy="1444410"/>
          </a:xfrm>
          <a:prstGeom prst="rect">
            <a:avLst/>
          </a:prstGeom>
        </p:spPr>
      </p:pic>
      <p:pic>
        <p:nvPicPr>
          <p:cNvPr id="32" name="Picture 31" descr="A group of small balls&#10;&#10;AI-generated content may be incorrect.">
            <a:extLst>
              <a:ext uri="{FF2B5EF4-FFF2-40B4-BE49-F238E27FC236}">
                <a16:creationId xmlns:a16="http://schemas.microsoft.com/office/drawing/2014/main" id="{B9F32DE0-7F8B-D315-2793-1CFDD0B538A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62" t="18568" r="30023" b="18918"/>
          <a:stretch>
            <a:fillRect/>
          </a:stretch>
        </p:blipFill>
        <p:spPr>
          <a:xfrm>
            <a:off x="6759942" y="1481767"/>
            <a:ext cx="1568972" cy="1392679"/>
          </a:xfrm>
          <a:prstGeom prst="rect">
            <a:avLst/>
          </a:prstGeom>
        </p:spPr>
      </p:pic>
      <p:pic>
        <p:nvPicPr>
          <p:cNvPr id="13" name="Picture 12" descr="A blue and black object&#10;&#10;AI-generated content may be incorrect.">
            <a:extLst>
              <a:ext uri="{FF2B5EF4-FFF2-40B4-BE49-F238E27FC236}">
                <a16:creationId xmlns:a16="http://schemas.microsoft.com/office/drawing/2014/main" id="{4730E6F8-31AE-17CA-C408-23FF93CA6B5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45" t="18251" r="32443" b="18470"/>
          <a:stretch>
            <a:fillRect/>
          </a:stretch>
        </p:blipFill>
        <p:spPr>
          <a:xfrm>
            <a:off x="5041687" y="1458512"/>
            <a:ext cx="1510739" cy="1392679"/>
          </a:xfrm>
          <a:prstGeom prst="rect">
            <a:avLst/>
          </a:prstGeom>
        </p:spPr>
      </p:pic>
      <p:pic>
        <p:nvPicPr>
          <p:cNvPr id="15" name="Picture 14" descr="A red ball shaped object&#10;&#10;AI-generated content may be incorrect.">
            <a:extLst>
              <a:ext uri="{FF2B5EF4-FFF2-40B4-BE49-F238E27FC236}">
                <a16:creationId xmlns:a16="http://schemas.microsoft.com/office/drawing/2014/main" id="{7A9C48B2-60D2-8DC3-04EB-25D8D53FD4B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15" t="18665" r="30992" b="16800"/>
          <a:stretch>
            <a:fillRect/>
          </a:stretch>
        </p:blipFill>
        <p:spPr>
          <a:xfrm>
            <a:off x="5065784" y="4464518"/>
            <a:ext cx="1542631" cy="1356151"/>
          </a:xfrm>
          <a:prstGeom prst="rect">
            <a:avLst/>
          </a:prstGeom>
        </p:spPr>
      </p:pic>
      <p:pic>
        <p:nvPicPr>
          <p:cNvPr id="19" name="Picture 18" descr="A purple ball shaped object&#10;&#10;AI-generated content may be incorrect.">
            <a:extLst>
              <a:ext uri="{FF2B5EF4-FFF2-40B4-BE49-F238E27FC236}">
                <a16:creationId xmlns:a16="http://schemas.microsoft.com/office/drawing/2014/main" id="{637426F9-36BC-9404-42D0-D86BAEDCA19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93" t="18904" r="31427" b="17598"/>
          <a:stretch>
            <a:fillRect/>
          </a:stretch>
        </p:blipFill>
        <p:spPr>
          <a:xfrm>
            <a:off x="3418962" y="4434857"/>
            <a:ext cx="1570671" cy="1385858"/>
          </a:xfrm>
          <a:prstGeom prst="rect">
            <a:avLst/>
          </a:prstGeom>
        </p:spPr>
      </p:pic>
      <p:pic>
        <p:nvPicPr>
          <p:cNvPr id="23" name="Picture 22" descr="A yellow object on a black background&#10;&#10;AI-generated content may be incorrect.">
            <a:extLst>
              <a:ext uri="{FF2B5EF4-FFF2-40B4-BE49-F238E27FC236}">
                <a16:creationId xmlns:a16="http://schemas.microsoft.com/office/drawing/2014/main" id="{03891B8B-1A6D-681C-E5A8-3EC9E1B1DEA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8" t="19040" r="32010" b="17600"/>
          <a:stretch>
            <a:fillRect/>
          </a:stretch>
        </p:blipFill>
        <p:spPr>
          <a:xfrm>
            <a:off x="5041687" y="2979779"/>
            <a:ext cx="1508816" cy="1356152"/>
          </a:xfrm>
          <a:prstGeom prst="rect">
            <a:avLst/>
          </a:prstGeom>
        </p:spPr>
      </p:pic>
      <p:pic>
        <p:nvPicPr>
          <p:cNvPr id="27" name="Picture 26" descr="A green dot on a black background&#10;&#10;AI-generated content may be incorrect.">
            <a:extLst>
              <a:ext uri="{FF2B5EF4-FFF2-40B4-BE49-F238E27FC236}">
                <a16:creationId xmlns:a16="http://schemas.microsoft.com/office/drawing/2014/main" id="{077EBDF2-2C76-C64A-DA5B-ED53C1E2FD1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7" t="17141" r="32503" b="17930"/>
          <a:stretch>
            <a:fillRect/>
          </a:stretch>
        </p:blipFill>
        <p:spPr>
          <a:xfrm>
            <a:off x="3385227" y="2979779"/>
            <a:ext cx="1513138" cy="141124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FDEE2A52-79CC-27A7-641F-99D78D969104}"/>
              </a:ext>
            </a:extLst>
          </p:cNvPr>
          <p:cNvSpPr/>
          <p:nvPr/>
        </p:nvSpPr>
        <p:spPr>
          <a:xfrm>
            <a:off x="97051" y="1430036"/>
            <a:ext cx="1547934" cy="14882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AAB2C04-3CD8-1F85-3765-888C1C83EC80}"/>
              </a:ext>
            </a:extLst>
          </p:cNvPr>
          <p:cNvSpPr/>
          <p:nvPr/>
        </p:nvSpPr>
        <p:spPr>
          <a:xfrm>
            <a:off x="87516" y="4367637"/>
            <a:ext cx="1561137" cy="14648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Google Shape;130;p4">
            <a:extLst>
              <a:ext uri="{FF2B5EF4-FFF2-40B4-BE49-F238E27FC236}">
                <a16:creationId xmlns:a16="http://schemas.microsoft.com/office/drawing/2014/main" id="{8EE85993-CC89-FAC9-5009-6BC0C8F1B11A}"/>
              </a:ext>
            </a:extLst>
          </p:cNvPr>
          <p:cNvSpPr txBox="1"/>
          <p:nvPr/>
        </p:nvSpPr>
        <p:spPr>
          <a:xfrm>
            <a:off x="0" y="2876102"/>
            <a:ext cx="187671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DeMartini </a:t>
            </a:r>
            <a:r>
              <a:rPr lang="en-US" sz="14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 al.</a:t>
            </a: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2019</a:t>
            </a:r>
            <a:endParaRPr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B79B773-D1CC-1BAD-721B-F1913D7808A5}"/>
              </a:ext>
            </a:extLst>
          </p:cNvPr>
          <p:cNvSpPr/>
          <p:nvPr/>
        </p:nvSpPr>
        <p:spPr>
          <a:xfrm>
            <a:off x="1724067" y="1439448"/>
            <a:ext cx="1547934" cy="1488248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8D4BA08-8672-2E4A-F2E3-367D7DE3E234}"/>
              </a:ext>
            </a:extLst>
          </p:cNvPr>
          <p:cNvSpPr/>
          <p:nvPr/>
        </p:nvSpPr>
        <p:spPr>
          <a:xfrm>
            <a:off x="1744382" y="4367637"/>
            <a:ext cx="1547934" cy="1488248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F8596CA-F625-009B-54B0-5897874FF2F9}"/>
              </a:ext>
            </a:extLst>
          </p:cNvPr>
          <p:cNvSpPr/>
          <p:nvPr/>
        </p:nvSpPr>
        <p:spPr>
          <a:xfrm>
            <a:off x="3414671" y="1438670"/>
            <a:ext cx="1547934" cy="1488248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AAB7778-2998-A2D1-69EC-44A5C916EFE0}"/>
              </a:ext>
            </a:extLst>
          </p:cNvPr>
          <p:cNvCxnSpPr>
            <a:cxnSpLocks/>
          </p:cNvCxnSpPr>
          <p:nvPr/>
        </p:nvCxnSpPr>
        <p:spPr>
          <a:xfrm>
            <a:off x="1686415" y="1067823"/>
            <a:ext cx="9027" cy="54986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0D5AF52-0E32-998D-844D-3A767F970D0F}"/>
              </a:ext>
            </a:extLst>
          </p:cNvPr>
          <p:cNvCxnSpPr>
            <a:cxnSpLocks/>
          </p:cNvCxnSpPr>
          <p:nvPr/>
        </p:nvCxnSpPr>
        <p:spPr>
          <a:xfrm>
            <a:off x="3343638" y="1067823"/>
            <a:ext cx="9027" cy="54986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278F09C-C18E-5081-11DD-5797CCA604C7}"/>
              </a:ext>
            </a:extLst>
          </p:cNvPr>
          <p:cNvCxnSpPr>
            <a:cxnSpLocks/>
          </p:cNvCxnSpPr>
          <p:nvPr/>
        </p:nvCxnSpPr>
        <p:spPr>
          <a:xfrm>
            <a:off x="6655065" y="1067823"/>
            <a:ext cx="9027" cy="54986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Google Shape;130;p4">
            <a:extLst>
              <a:ext uri="{FF2B5EF4-FFF2-40B4-BE49-F238E27FC236}">
                <a16:creationId xmlns:a16="http://schemas.microsoft.com/office/drawing/2014/main" id="{9CCCBB48-B843-29ED-88BB-8F53D30AEFC4}"/>
              </a:ext>
            </a:extLst>
          </p:cNvPr>
          <p:cNvSpPr txBox="1"/>
          <p:nvPr/>
        </p:nvSpPr>
        <p:spPr>
          <a:xfrm>
            <a:off x="7215986" y="6133780"/>
            <a:ext cx="218287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DeMartini </a:t>
            </a:r>
            <a:r>
              <a:rPr lang="en-US" sz="14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 al.</a:t>
            </a: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2025</a:t>
            </a:r>
            <a:endParaRPr dirty="0"/>
          </a:p>
        </p:txBody>
      </p:sp>
      <p:sp>
        <p:nvSpPr>
          <p:cNvPr id="45" name="Google Shape;130;p4">
            <a:extLst>
              <a:ext uri="{FF2B5EF4-FFF2-40B4-BE49-F238E27FC236}">
                <a16:creationId xmlns:a16="http://schemas.microsoft.com/office/drawing/2014/main" id="{716EC397-E784-1EEA-6ECA-04D59962E2AE}"/>
              </a:ext>
            </a:extLst>
          </p:cNvPr>
          <p:cNvSpPr txBox="1"/>
          <p:nvPr/>
        </p:nvSpPr>
        <p:spPr>
          <a:xfrm>
            <a:off x="4017928" y="6267550"/>
            <a:ext cx="218287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DeMartini </a:t>
            </a:r>
            <a:r>
              <a:rPr lang="en-US" sz="14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 al.</a:t>
            </a: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2025</a:t>
            </a:r>
            <a:endParaRPr dirty="0"/>
          </a:p>
        </p:txBody>
      </p:sp>
      <p:sp>
        <p:nvSpPr>
          <p:cNvPr id="46" name="Google Shape;130;p4">
            <a:extLst>
              <a:ext uri="{FF2B5EF4-FFF2-40B4-BE49-F238E27FC236}">
                <a16:creationId xmlns:a16="http://schemas.microsoft.com/office/drawing/2014/main" id="{5A048342-35BD-6F7E-119C-9748EFA233EC}"/>
              </a:ext>
            </a:extLst>
          </p:cNvPr>
          <p:cNvSpPr txBox="1"/>
          <p:nvPr/>
        </p:nvSpPr>
        <p:spPr>
          <a:xfrm>
            <a:off x="933633" y="6513443"/>
            <a:ext cx="218287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DeMartini </a:t>
            </a:r>
            <a:r>
              <a:rPr lang="en-US" sz="14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 al.</a:t>
            </a: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2025</a:t>
            </a:r>
            <a:endParaRPr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4F66455-B9B4-E64A-ECC8-C69CF8112092}"/>
              </a:ext>
            </a:extLst>
          </p:cNvPr>
          <p:cNvSpPr txBox="1"/>
          <p:nvPr/>
        </p:nvSpPr>
        <p:spPr>
          <a:xfrm>
            <a:off x="1014188" y="111051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HCP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96C15AD-0C70-BE31-DC3D-FD0FC97D3AF4}"/>
              </a:ext>
            </a:extLst>
          </p:cNvPr>
          <p:cNvSpPr txBox="1"/>
          <p:nvPr/>
        </p:nvSpPr>
        <p:spPr>
          <a:xfrm>
            <a:off x="2100252" y="112342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HCP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B4BD0DD-2C57-3E1F-9C7D-FFA3BD03582B}"/>
              </a:ext>
            </a:extLst>
          </p:cNvPr>
          <p:cNvSpPr txBox="1"/>
          <p:nvPr/>
        </p:nvSpPr>
        <p:spPr>
          <a:xfrm>
            <a:off x="973115" y="398661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RPP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FEE4E12-42E3-07BF-0FE9-2314A999403B}"/>
              </a:ext>
            </a:extLst>
          </p:cNvPr>
          <p:cNvSpPr txBox="1"/>
          <p:nvPr/>
        </p:nvSpPr>
        <p:spPr>
          <a:xfrm>
            <a:off x="2143615" y="399830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RPP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70ED2C1-D23C-6AF4-6D8D-36ECD28581FC}"/>
              </a:ext>
            </a:extLst>
          </p:cNvPr>
          <p:cNvSpPr txBox="1"/>
          <p:nvPr/>
        </p:nvSpPr>
        <p:spPr>
          <a:xfrm>
            <a:off x="3792712" y="107925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MAP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6D219CE-EF5E-825C-3C84-130E240C3049}"/>
              </a:ext>
            </a:extLst>
          </p:cNvPr>
          <p:cNvSpPr txBox="1"/>
          <p:nvPr/>
        </p:nvSpPr>
        <p:spPr>
          <a:xfrm>
            <a:off x="5377833" y="107405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“UAP”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84BC94C-09A5-4857-6D74-404A98FA2C16}"/>
              </a:ext>
            </a:extLst>
          </p:cNvPr>
          <p:cNvSpPr txBox="1"/>
          <p:nvPr/>
        </p:nvSpPr>
        <p:spPr>
          <a:xfrm>
            <a:off x="3576068" y="5679887"/>
            <a:ext cx="2536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Irregular Shapes (“</a:t>
            </a:r>
            <a:r>
              <a:rPr lang="en-US" dirty="0" err="1"/>
              <a:t>Aggs</a:t>
            </a:r>
            <a:r>
              <a:rPr lang="en-US" dirty="0"/>
              <a:t>”)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C69CC87-ABEA-3AD1-9A20-80686E550C0E}"/>
              </a:ext>
            </a:extLst>
          </p:cNvPr>
          <p:cNvSpPr txBox="1"/>
          <p:nvPr/>
        </p:nvSpPr>
        <p:spPr>
          <a:xfrm>
            <a:off x="250884" y="3358591"/>
            <a:ext cx="1292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High-resolution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389A28F-285F-E804-DB20-AD83F897D125}"/>
              </a:ext>
            </a:extLst>
          </p:cNvPr>
          <p:cNvSpPr txBox="1"/>
          <p:nvPr/>
        </p:nvSpPr>
        <p:spPr>
          <a:xfrm>
            <a:off x="9335588" y="5901372"/>
            <a:ext cx="843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Rigid Cores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56D1CD-10AE-DBA6-3C56-8401E3BD37D3}"/>
              </a:ext>
            </a:extLst>
          </p:cNvPr>
          <p:cNvSpPr/>
          <p:nvPr/>
        </p:nvSpPr>
        <p:spPr>
          <a:xfrm>
            <a:off x="271947" y="3314080"/>
            <a:ext cx="1181321" cy="6725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C56C5E-7917-4354-CA94-CC25439A0903}"/>
              </a:ext>
            </a:extLst>
          </p:cNvPr>
          <p:cNvSpPr/>
          <p:nvPr/>
        </p:nvSpPr>
        <p:spPr>
          <a:xfrm>
            <a:off x="6759942" y="1392718"/>
            <a:ext cx="5067372" cy="455844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979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C38E95-FB35-9A5F-5CEE-B151ED3AE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of blue bars&#10;&#10;AI-generated content may be incorrect.">
            <a:extLst>
              <a:ext uri="{FF2B5EF4-FFF2-40B4-BE49-F238E27FC236}">
                <a16:creationId xmlns:a16="http://schemas.microsoft.com/office/drawing/2014/main" id="{6695DE02-7B92-4996-D56E-BFEDC50DCF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95" y="1728084"/>
            <a:ext cx="5837109" cy="39643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491F73-4019-BE8B-F4F0-B54BDE74C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995" y="365125"/>
            <a:ext cx="11920283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Apophis Close Encounter – Spin Change &amp; Deformation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3472ED-C460-AFEC-8E0C-22DA0202E58C}"/>
              </a:ext>
            </a:extLst>
          </p:cNvPr>
          <p:cNvSpPr txBox="1"/>
          <p:nvPr/>
        </p:nvSpPr>
        <p:spPr>
          <a:xfrm>
            <a:off x="2882098" y="192425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RPP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AA1AB0-200C-CC03-257E-F8180CF89A4B}"/>
              </a:ext>
            </a:extLst>
          </p:cNvPr>
          <p:cNvSpPr txBox="1"/>
          <p:nvPr/>
        </p:nvSpPr>
        <p:spPr>
          <a:xfrm>
            <a:off x="129722" y="5787403"/>
            <a:ext cx="5431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Apophis’ </a:t>
            </a:r>
            <a:r>
              <a:rPr lang="en-US" u="sng" dirty="0"/>
              <a:t>rotation rate is likely to change</a:t>
            </a:r>
            <a:r>
              <a:rPr lang="en-US" dirty="0"/>
              <a:t>, </a:t>
            </a:r>
          </a:p>
          <a:p>
            <a:pPr algn="ctr"/>
            <a:r>
              <a:rPr lang="en-US" dirty="0"/>
              <a:t>but depends on encounter orientation</a:t>
            </a:r>
          </a:p>
        </p:txBody>
      </p:sp>
      <p:sp>
        <p:nvSpPr>
          <p:cNvPr id="7" name="Google Shape;130;p4">
            <a:extLst>
              <a:ext uri="{FF2B5EF4-FFF2-40B4-BE49-F238E27FC236}">
                <a16:creationId xmlns:a16="http://schemas.microsoft.com/office/drawing/2014/main" id="{9A9DA082-EF45-6E40-6F5C-781716DF9F34}"/>
              </a:ext>
            </a:extLst>
          </p:cNvPr>
          <p:cNvSpPr txBox="1"/>
          <p:nvPr/>
        </p:nvSpPr>
        <p:spPr>
          <a:xfrm>
            <a:off x="5004563" y="1417976"/>
            <a:ext cx="218287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DeMartini </a:t>
            </a:r>
            <a:r>
              <a:rPr lang="en-US" sz="1400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 al.</a:t>
            </a:r>
            <a:r>
              <a:rPr lang="en-US"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2025</a:t>
            </a:r>
            <a:endParaRPr dirty="0"/>
          </a:p>
        </p:txBody>
      </p:sp>
      <p:pic>
        <p:nvPicPr>
          <p:cNvPr id="10" name="Picture 9" descr="A diagram of a graph&#10;&#10;AI-generated content may be incorrect.">
            <a:extLst>
              <a:ext uri="{FF2B5EF4-FFF2-40B4-BE49-F238E27FC236}">
                <a16:creationId xmlns:a16="http://schemas.microsoft.com/office/drawing/2014/main" id="{B6C1BE0E-95DA-EB17-9602-66DD22ACBB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83" y="1728084"/>
            <a:ext cx="5978095" cy="3964300"/>
          </a:xfrm>
          <a:prstGeom prst="rect">
            <a:avLst/>
          </a:prstGeom>
        </p:spPr>
      </p:pic>
      <p:pic>
        <p:nvPicPr>
          <p:cNvPr id="4" name="Google Shape;74;p15">
            <a:extLst>
              <a:ext uri="{FF2B5EF4-FFF2-40B4-BE49-F238E27FC236}">
                <a16:creationId xmlns:a16="http://schemas.microsoft.com/office/drawing/2014/main" id="{6BD84008-2E31-D526-EE48-8A244124BFF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5143" t="29591" r="35261" b="28049"/>
          <a:stretch/>
        </p:blipFill>
        <p:spPr>
          <a:xfrm>
            <a:off x="3489609" y="1852630"/>
            <a:ext cx="1505839" cy="127732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E8A98AA-EA7B-6492-4955-9BE614C585BF}"/>
              </a:ext>
            </a:extLst>
          </p:cNvPr>
          <p:cNvSpPr txBox="1"/>
          <p:nvPr/>
        </p:nvSpPr>
        <p:spPr>
          <a:xfrm>
            <a:off x="6426308" y="5787402"/>
            <a:ext cx="5431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Apophis </a:t>
            </a:r>
            <a:r>
              <a:rPr lang="en-US" u="sng" dirty="0"/>
              <a:t>will only deform slightly</a:t>
            </a:r>
            <a:r>
              <a:rPr lang="en-US" dirty="0"/>
              <a:t>,</a:t>
            </a:r>
          </a:p>
          <a:p>
            <a:pPr algn="ctr"/>
            <a:r>
              <a:rPr lang="en-US" dirty="0"/>
              <a:t>and the deformation will likely not be measurable</a:t>
            </a:r>
          </a:p>
        </p:txBody>
      </p:sp>
    </p:spTree>
    <p:extLst>
      <p:ext uri="{BB962C8B-B14F-4D97-AF65-F5344CB8AC3E}">
        <p14:creationId xmlns:p14="http://schemas.microsoft.com/office/powerpoint/2010/main" val="2903542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</TotalTime>
  <Words>484</Words>
  <Application>Microsoft Office PowerPoint</Application>
  <PresentationFormat>Widescreen</PresentationFormat>
  <Paragraphs>103</Paragraphs>
  <Slides>15</Slides>
  <Notes>2</Notes>
  <HiddenSlides>0</HiddenSlides>
  <MMClips>7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Aptos</vt:lpstr>
      <vt:lpstr>Aptos Display</vt:lpstr>
      <vt:lpstr>Arial</vt:lpstr>
      <vt:lpstr>Calibri</vt:lpstr>
      <vt:lpstr>Cambria Math</vt:lpstr>
      <vt:lpstr>Office Theme</vt:lpstr>
      <vt:lpstr>Predictions for the Apophis 2029 Earth Close Approach from DEM Simulations</vt:lpstr>
      <vt:lpstr>The Apophis Close Encounter</vt:lpstr>
      <vt:lpstr>Apophis Close Encounter – Physical Details</vt:lpstr>
      <vt:lpstr>Apophis Close Encounter – Physical Details</vt:lpstr>
      <vt:lpstr>Apophis Close Encounter – Physical Details</vt:lpstr>
      <vt:lpstr>Numerical Approach - pkdgrav</vt:lpstr>
      <vt:lpstr>Apophis Close Encounter – Simulation Setup</vt:lpstr>
      <vt:lpstr>Apophis Close Encounter – Simulation Setup</vt:lpstr>
      <vt:lpstr>Apophis Close Encounter – Spin Change &amp; Deformation</vt:lpstr>
      <vt:lpstr>Apophis Close Encounter – Deformation</vt:lpstr>
      <vt:lpstr>Apophis Encounter – Seismicity</vt:lpstr>
      <vt:lpstr>Apophis Close Encounter – Seismicity</vt:lpstr>
      <vt:lpstr>Conclusions</vt:lpstr>
      <vt:lpstr>Backups</vt:lpstr>
      <vt:lpstr>Backups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Joseph Vincent Demartini</dc:creator>
  <cp:lastModifiedBy>Joseph Vincent Demartini</cp:lastModifiedBy>
  <cp:revision>2</cp:revision>
  <dcterms:created xsi:type="dcterms:W3CDTF">2025-09-01T12:11:51Z</dcterms:created>
  <dcterms:modified xsi:type="dcterms:W3CDTF">2026-05-25T09:56:02Z</dcterms:modified>
</cp:coreProperties>
</file>