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305" r:id="rId2"/>
    <p:sldId id="357" r:id="rId3"/>
    <p:sldId id="362" r:id="rId4"/>
    <p:sldId id="358" r:id="rId5"/>
    <p:sldId id="369" r:id="rId6"/>
    <p:sldId id="368" r:id="rId7"/>
    <p:sldId id="359" r:id="rId8"/>
    <p:sldId id="360" r:id="rId9"/>
    <p:sldId id="367" r:id="rId10"/>
    <p:sldId id="364" r:id="rId11"/>
    <p:sldId id="366" r:id="rId12"/>
    <p:sldId id="365" r:id="rId13"/>
    <p:sldId id="370" r:id="rId14"/>
    <p:sldId id="371" r:id="rId15"/>
    <p:sldId id="372" r:id="rId16"/>
    <p:sldId id="373" r:id="rId17"/>
  </p:sldIdLst>
  <p:sldSz cx="12192000" cy="6858000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8E78"/>
    <a:srgbClr val="208B21"/>
    <a:srgbClr val="EE82EE"/>
    <a:srgbClr val="A01FF0"/>
    <a:srgbClr val="FFA404"/>
    <a:srgbClr val="1100FF"/>
    <a:srgbClr val="000000"/>
    <a:srgbClr val="FA9223"/>
    <a:srgbClr val="DC3529"/>
    <a:srgbClr val="7AC29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7812F-7DCD-9F04-FA7F-F76C0DD4074C}" v="385" dt="2026-05-24T18:28:05.135"/>
    <p1510:client id="{8818A80D-AA71-F75B-A7D2-21B9BB0D2A1E}" v="134" dt="2026-05-25T11:01:21.157"/>
    <p1510:client id="{AD769D41-DF21-A5BC-8198-1DF5950F6DAF}" v="310" dt="2026-05-24T17:11:23.465"/>
    <p1510:client id="{DDBD4D11-6E9A-CDAD-D86D-8CEAB1DD0ADA}" v="737" dt="2026-05-26T04:25:13.574"/>
  </p1510:revLst>
</p1510:revInfo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Vaalea tyyli 2 - Korostus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Vaalea tyyli 2 - Korostu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Vaalea tyyli 2 - Korost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Vaalea tyyli 2 - Korostus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Vaalea tyyli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Vaalea tyyli 3 - Korostus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29"/>
    <p:restoredTop sz="85129" autoAdjust="0"/>
  </p:normalViewPr>
  <p:slideViewPr>
    <p:cSldViewPr>
      <p:cViewPr varScale="1">
        <p:scale>
          <a:sx n="97" d="100"/>
          <a:sy n="97" d="100"/>
        </p:scale>
        <p:origin x="792" y="20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86D4800B-8753-3B4F-97ED-321E73BD7EDB}" type="datetimeFigureOut">
              <a:rPr lang="fi-FI"/>
              <a:pPr>
                <a:defRPr/>
              </a:pPr>
              <a:t>25.5.2026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2AEE3D99-5224-E842-A8E5-E1EB0FE63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9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BD7201BD-9C11-AD45-9EF1-CE7B667A450D}" type="datetimeFigureOut">
              <a:rPr lang="fi-FI"/>
              <a:pPr>
                <a:defRPr/>
              </a:pPr>
              <a:t>25.5.2026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3405D274-9957-F14C-8EA2-7129B6347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415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CA0C4-CDF6-2947-6199-B5403E12B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BFEA8A-DAD0-54F5-F544-612092E4CE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55B9AF-877A-1890-EB30-4859A7FC63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A73A7-24BD-5591-C971-D57A57ED66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388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E11EB-7483-8499-418A-FE4C3BD0D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BFE70A-845C-9B36-0FD5-C8D2B6B863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887519-DD88-6F69-AB94-BE87AEEBC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A113D-CA69-EE26-48E6-07E2F9BDF3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326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2B33F-6BEC-06BE-688D-0A54E5F38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2E0C44-B88A-06F5-B56E-5070AB1955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9C122D-8AD5-4B8C-E300-2A1A347D4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4D197-ECE8-B3F5-67AD-F414C4ADCF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922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AEAEB-19A3-8543-8A6B-86DB45D90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59630B-8EDC-A086-03B0-AFF3CAAAC7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D352B-48C4-C5E3-46C2-CF7283A479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E6568-F37B-2EEB-5663-31F8CC003C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110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D64A2-E602-9E2E-CEC8-0BEA5BCCA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30CF18-11D2-0DE3-DAD5-1591B66600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97831F-C320-1CB1-D6B6-A81766E47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5C630-25B7-F95B-6E19-C3A3FC6174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83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5E21C-4CBB-E0D2-8535-D0E377C92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DCF7B1-3DBB-788E-94A2-26FCABF665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2C3F53-3CFF-0362-0D3B-F7FB10BB55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2E13B-43B4-0D61-9390-55FE5FA320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38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FDCE7-0C59-C475-A0B7-E30A8DAE6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D4AADF-98E5-B0D0-F3DE-2599E799A7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2DA024-E7C4-8FD9-61A7-11A6D6AA4A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64BC14-E06E-7EC5-3338-9AF55CC823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798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7FBAD-73AE-3EF9-96F8-306A0A2E7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27FD7D-6FE6-416B-6BF4-F5A9DF1E83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393FDF-5AB0-B70D-BA38-6349050756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0FD69-9813-D2F6-910C-9E58A1CE75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230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EA78F-6B55-8FA5-B885-9D9ADE847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37C6F3-0DFC-6D3C-9CA2-460BD3A68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327944-DC9F-1BB7-155E-4EF9335B70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F5231-047B-65CE-C867-A416272D2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36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898BC-985E-10CB-14A1-CE4396545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2C888A-8C76-C4BC-3E1E-25A4743F99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87E80D-D2F9-AD76-46C8-589437E8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FBFAA-CFFE-F0F3-7F86-8612F76150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890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854DC-27B0-A447-7197-F3443FFCE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3179A5-7437-615B-956A-0A57B6E9EF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E5BBEE-526B-14E4-8808-CBFBEBB46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F6BB4-C894-DA92-41B8-CDFBC03AE4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310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C2FC9-B553-DFFE-13E7-5DE478E16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04219C-4520-3DCC-943B-A8BF7157CE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088475-FD0C-6973-42CB-502D2E2FF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D7821-EEDD-B10A-60BC-B20E4E0F74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322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E2255-6D07-124E-90E1-28A7AD896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D0A7AA-25F6-CC7F-8B87-0FB90B9FEA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D85331-FFE5-AB17-6154-2CBAF955D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7C0B5-F689-AA0F-788E-07F45E0BFA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200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AC245-CB81-8430-A24B-B1FA3C48D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52EBF0-E72F-582D-C8BD-0653827C47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B306DC-713B-CB4A-B186-AEDB642303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9BA8B-BA9F-4F41-A3C9-546F1C7D9A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63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347218" y="932688"/>
            <a:ext cx="9497566" cy="4548124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7" name="hy_fas_video_edit.mp4" descr="hy_fas_video_edit.mp4"/>
          <p:cNvPicPr>
            <a:picLocks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-16000" contrast="-38000"/>
          </a:blip>
          <a:stretch>
            <a:fillRect/>
          </a:stretch>
        </p:blipFill>
        <p:spPr>
          <a:xfrm>
            <a:off x="316310" y="219422"/>
            <a:ext cx="11559380" cy="59695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" name="Ryhmä 11"/>
          <p:cNvGrpSpPr/>
          <p:nvPr userDrawn="1"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64518" y="4347056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370319580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864000" y="1988840"/>
            <a:ext cx="581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200" y="2996953"/>
            <a:ext cx="5907600" cy="31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68000" y="254000"/>
            <a:ext cx="5080000" cy="295275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768075" y="3212976"/>
            <a:ext cx="5080000" cy="2952750"/>
          </a:xfrm>
          <a:solidFill>
            <a:schemeClr val="tx1">
              <a:lumMod val="65000"/>
              <a:lumOff val="35000"/>
            </a:schemeClr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302261"/>
      </p:ext>
    </p:extLst>
  </p:cSld>
  <p:clrMapOvr>
    <a:masterClrMapping/>
  </p:clrMapOvr>
  <p:transition spd="slow"/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41325"/>
      </p:ext>
    </p:extLst>
  </p:cSld>
  <p:clrMapOvr>
    <a:masterClrMapping/>
  </p:clrMapOvr>
  <p:transition spd="slow"/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38667" y="254000"/>
            <a:ext cx="11514667" cy="59055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68" y="264565"/>
            <a:ext cx="11498271" cy="5905727"/>
          </a:xfrm>
          <a:prstGeom prst="rect">
            <a:avLst/>
          </a:prstGeom>
        </p:spPr>
      </p:pic>
      <p:grpSp>
        <p:nvGrpSpPr>
          <p:cNvPr id="12" name="Ryhmä 11"/>
          <p:cNvGrpSpPr/>
          <p:nvPr userDrawn="1"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966631418"/>
      </p:ext>
    </p:extLst>
  </p:cSld>
  <p:clrMapOvr>
    <a:masterClrMapping/>
  </p:clrMapOvr>
  <p:transition spd="slow"/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38667" y="254000"/>
            <a:ext cx="11514667" cy="59055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2" name="Ryhmä 11"/>
          <p:cNvGrpSpPr/>
          <p:nvPr userDrawn="1"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001974070"/>
      </p:ext>
    </p:extLst>
  </p:cSld>
  <p:clrMapOvr>
    <a:masterClrMapping/>
  </p:clrMapOvr>
  <p:transition spd="slow"/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ltGray">
          <a:xfrm>
            <a:off x="338667" y="254000"/>
            <a:ext cx="11514667" cy="5905500"/>
          </a:xfrm>
          <a:prstGeom prst="rect">
            <a:avLst/>
          </a:prstGeom>
        </p:spPr>
      </p:pic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9" y="196299"/>
            <a:ext cx="1975577" cy="186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69423"/>
      </p:ext>
    </p:extLst>
  </p:cSld>
  <p:clrMapOvr>
    <a:masterClrMapping/>
  </p:clrMapOvr>
  <p:transition spd="slow"/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35360" y="716436"/>
            <a:ext cx="11521280" cy="122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 anchor="t" anchorCtr="0"/>
          <a:lstStyle>
            <a:lvl1pPr algn="ctr">
              <a:defRPr sz="40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35360" y="2204865"/>
            <a:ext cx="1152128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92075" indent="0" algn="ctr">
              <a:lnSpc>
                <a:spcPct val="80000"/>
              </a:lnSpc>
              <a:buClr>
                <a:schemeClr val="tx1"/>
              </a:buClr>
              <a:buFont typeface="Arial"/>
              <a:buNone/>
              <a:defRPr>
                <a:latin typeface="+mj-lt"/>
                <a:cs typeface="Gotham narrow bold"/>
              </a:defRPr>
            </a:lvl1pPr>
            <a:lvl2pPr marL="382588" indent="0" algn="ctr">
              <a:lnSpc>
                <a:spcPct val="80000"/>
              </a:lnSpc>
              <a:buFont typeface="Arial"/>
              <a:buNone/>
              <a:defRPr>
                <a:latin typeface="Gotham Narrow Book"/>
                <a:cs typeface="Gotham Narrow Book"/>
              </a:defRPr>
            </a:lvl2pPr>
            <a:lvl3pPr marL="7651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3pPr>
            <a:lvl4pPr marL="124142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4pPr>
            <a:lvl5pPr marL="17176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4570"/>
      </p:ext>
    </p:extLst>
  </p:cSld>
  <p:clrMapOvr>
    <a:masterClrMapping/>
  </p:clrMapOvr>
  <p:transition spd="slow"/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2997" y="2204865"/>
            <a:ext cx="1102951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44441"/>
      </p:ext>
    </p:extLst>
  </p:cSld>
  <p:clrMapOvr>
    <a:masterClrMapping/>
  </p:clrMapOvr>
  <p:transition spd="slow"/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4000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6480043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515353"/>
      </p:ext>
    </p:extLst>
  </p:cSld>
  <p:clrMapOvr>
    <a:masterClrMapping/>
  </p:clrMapOvr>
  <p:transition spd="slow"/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38667" y="254000"/>
            <a:ext cx="11514667" cy="5905500"/>
          </a:xfrm>
          <a:solidFill>
            <a:srgbClr val="7F7F7F"/>
          </a:solidFill>
        </p:spPr>
        <p:txBody>
          <a:bodyPr anchor="ctr"/>
          <a:lstStyle>
            <a:lvl1pPr algn="ctr"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TEXT</a:t>
            </a:r>
          </a:p>
        </p:txBody>
      </p:sp>
      <p:grpSp>
        <p:nvGrpSpPr>
          <p:cNvPr id="16" name="Ryhmä 15"/>
          <p:cNvGrpSpPr/>
          <p:nvPr userDrawn="1"/>
        </p:nvGrpSpPr>
        <p:grpSpPr bwMode="black">
          <a:xfrm>
            <a:off x="334478" y="263539"/>
            <a:ext cx="1397690" cy="1309952"/>
            <a:chOff x="1311275" y="373063"/>
            <a:chExt cx="6524625" cy="6115050"/>
          </a:xfrm>
          <a:solidFill>
            <a:srgbClr val="FFFFFF"/>
          </a:solidFill>
        </p:grpSpPr>
        <p:sp>
          <p:nvSpPr>
            <p:cNvPr id="17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864294632"/>
      </p:ext>
    </p:extLst>
  </p:cSld>
  <p:clrMapOvr>
    <a:masterClrMapping/>
  </p:clrMapOvr>
  <p:transition spd="slow"/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864000" y="1988840"/>
            <a:ext cx="581319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571" y="2996953"/>
            <a:ext cx="5908493" cy="316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73333" y="254000"/>
            <a:ext cx="5080000" cy="590550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968994"/>
      </p:ext>
    </p:extLst>
  </p:cSld>
  <p:clrMapOvr>
    <a:masterClrMapping/>
  </p:clrMapOvr>
  <p:transition spd="slow"/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Kuva 108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9" y="6238875"/>
            <a:ext cx="2086443" cy="55102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hidden">
          <a:xfrm>
            <a:off x="338667" y="254000"/>
            <a:ext cx="11514667" cy="5905500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063552" y="802411"/>
            <a:ext cx="9722048" cy="97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63552" y="1981200"/>
            <a:ext cx="972204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0261600" y="6189117"/>
            <a:ext cx="9144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6000" y="6189117"/>
            <a:ext cx="68064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6768000" y="6189217"/>
            <a:ext cx="3744000" cy="576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fi-FI"/>
              <a:t>Nordic-Baltic Astronomy Days       May 26, 2026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9" y="196299"/>
            <a:ext cx="1975577" cy="1864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9" r:id="rId2"/>
    <p:sldLayoutId id="2147483690" r:id="rId3"/>
    <p:sldLayoutId id="2147483680" r:id="rId4"/>
    <p:sldLayoutId id="2147483681" r:id="rId5"/>
    <p:sldLayoutId id="2147483667" r:id="rId6"/>
    <p:sldLayoutId id="2147483669" r:id="rId7"/>
    <p:sldLayoutId id="2147483684" r:id="rId8"/>
    <p:sldLayoutId id="2147483670" r:id="rId9"/>
    <p:sldLayoutId id="2147483678" r:id="rId10"/>
    <p:sldLayoutId id="2147483683" r:id="rId11"/>
  </p:sldLayoutIdLst>
  <p:hf hd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 kern="1200" cap="all" baseline="0">
          <a:solidFill>
            <a:schemeClr val="tx1"/>
          </a:solidFill>
          <a:latin typeface="+mj-lt"/>
          <a:ea typeface="+mj-ea"/>
          <a:cs typeface="Gotham Narrow Bold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0000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3175" algn="l" rtl="0" eaLnBrk="1" fontAlgn="base" hangingPunct="1">
        <a:spcBef>
          <a:spcPct val="0"/>
        </a:spcBef>
        <a:spcAft>
          <a:spcPct val="50000"/>
        </a:spcAft>
        <a:buClr>
          <a:schemeClr val="tx1"/>
        </a:buClr>
        <a:buSzPct val="100000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050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laotsikko 10"/>
          <p:cNvSpPr>
            <a:spLocks noGrp="1"/>
          </p:cNvSpPr>
          <p:nvPr>
            <p:ph type="subTitle" idx="1"/>
          </p:nvPr>
        </p:nvSpPr>
        <p:spPr>
          <a:xfrm>
            <a:off x="914400" y="4221088"/>
            <a:ext cx="10363200" cy="1538064"/>
          </a:xfrm>
        </p:spPr>
        <p:txBody>
          <a:bodyPr/>
          <a:lstStyle/>
          <a:p>
            <a:r>
              <a:rPr lang="fi-FI" sz="2400" dirty="0"/>
              <a:t>Eric </a:t>
            </a:r>
            <a:r>
              <a:rPr lang="fi-FI" sz="2400" dirty="0" err="1"/>
              <a:t>MacLennan</a:t>
            </a:r>
            <a:endParaRPr lang="fi-FI" sz="2400" dirty="0"/>
          </a:p>
          <a:p>
            <a:r>
              <a:rPr lang="fi-FI" sz="1400" dirty="0"/>
              <a:t>Department of </a:t>
            </a:r>
            <a:r>
              <a:rPr lang="fi-FI" sz="1400" dirty="0" err="1"/>
              <a:t>Physics</a:t>
            </a:r>
            <a:r>
              <a:rPr lang="fi-FI" sz="1400" dirty="0"/>
              <a:t>, </a:t>
            </a:r>
            <a:r>
              <a:rPr lang="fi-FI" sz="1400" dirty="0" err="1"/>
              <a:t>University</a:t>
            </a:r>
            <a:r>
              <a:rPr lang="fi-FI" sz="1400" dirty="0"/>
              <a:t> of Helsinki, Finland</a:t>
            </a:r>
          </a:p>
          <a:p>
            <a:endParaRPr lang="fi-FI" sz="1400" dirty="0"/>
          </a:p>
          <a:p>
            <a:r>
              <a:rPr lang="fi-FI" sz="1400" b="1" dirty="0"/>
              <a:t>Grigori </a:t>
            </a:r>
            <a:r>
              <a:rPr lang="fi-FI" sz="1400" b="1" dirty="0" err="1"/>
              <a:t>Fedorets</a:t>
            </a:r>
            <a:r>
              <a:rPr lang="fi-FI" sz="1400" b="1" dirty="0"/>
              <a:t>, </a:t>
            </a:r>
            <a:r>
              <a:rPr lang="fi-FI" sz="1400" b="1" dirty="0" err="1"/>
              <a:t>Zuri</a:t>
            </a:r>
            <a:r>
              <a:rPr lang="fi-FI" sz="1400" b="1" dirty="0"/>
              <a:t> Gray, Teemu </a:t>
            </a:r>
            <a:r>
              <a:rPr lang="fi-FI" sz="1400" b="1" dirty="0" err="1"/>
              <a:t>Willamo</a:t>
            </a:r>
            <a:r>
              <a:rPr lang="fi-FI" sz="1400" b="1" dirty="0"/>
              <a:t>, Tuomas Salo, Anne K. Virkki, Mikael Granvik, Karri Muinonen</a:t>
            </a:r>
          </a:p>
        </p:txBody>
      </p:sp>
      <p:sp>
        <p:nvSpPr>
          <p:cNvPr id="10" name="Otsikko 9"/>
          <p:cNvSpPr>
            <a:spLocks noGrp="1"/>
          </p:cNvSpPr>
          <p:nvPr>
            <p:ph type="ctrTitle"/>
          </p:nvPr>
        </p:nvSpPr>
        <p:spPr>
          <a:xfrm>
            <a:off x="1062096" y="1611481"/>
            <a:ext cx="10073580" cy="3183276"/>
          </a:xfrm>
        </p:spPr>
        <p:txBody>
          <a:bodyPr/>
          <a:lstStyle/>
          <a:p>
            <a:r>
              <a:rPr lang="en-US" sz="4200" cap="small">
                <a:ea typeface="ＭＳ Ｐゴシック"/>
              </a:rPr>
              <a:t>Compositional Properties of near-Earth binary asteroid (163693) Atira from Nordic Observatories</a:t>
            </a:r>
            <a:endParaRPr lang="fi-FI" sz="4200" cap="small" dirty="0">
              <a:ea typeface="ＭＳ Ｐゴシック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01.03.2023</a:t>
            </a:r>
            <a:endParaRPr lang="fi-FI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0F91AD-341B-D01C-95D8-0115B3B3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9315E-5A66-CF44-AE5D-C333B2F730C4}" type="slidenum">
              <a:rPr lang="en-GB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4ABEB-ED92-2A04-93BD-CE88F935D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6078B1-9B28-3398-9CD2-CB8334ED03A0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83693"/>
      </p:ext>
    </p:extLst>
  </p:cSld>
  <p:clrMapOvr>
    <a:masterClrMapping/>
  </p:clrMapOvr>
  <p:transition spd="slow" advTm="1671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22CCB-C65A-E71C-09D6-C1E2C06CF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A3D4BF-2839-5AC5-8B89-04FE3B703B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CD2B5-1E0B-3642-8425-DF0E3AFF74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7CE1FC9-F4AC-DD5E-DD00-E237EA3EF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NOT: Polarimetry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E2834A-D241-5EF2-C97D-A374132F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89336"/>
            <a:ext cx="4747966" cy="4260740"/>
          </a:xfrm>
        </p:spPr>
        <p:txBody>
          <a:bodyPr/>
          <a:lstStyle/>
          <a:p>
            <a:pPr>
              <a:buClr>
                <a:srgbClr val="000000"/>
              </a:buClr>
            </a:pPr>
            <a:endParaRPr lang="en-US"/>
          </a:p>
          <a:p>
            <a:pPr>
              <a:buClr>
                <a:srgbClr val="000000"/>
              </a:buClr>
            </a:pPr>
            <a:r>
              <a:rPr lang="en-US"/>
              <a:t>high degree of polarization suggests a low albedo (&lt; 10%)</a:t>
            </a:r>
          </a:p>
          <a:p>
            <a:pPr>
              <a:buClr>
                <a:srgbClr val="000000"/>
              </a:buClr>
            </a:pPr>
            <a:endParaRPr lang="en-US" dirty="0"/>
          </a:p>
          <a:p>
            <a:pPr>
              <a:buClr>
                <a:srgbClr val="000000"/>
              </a:buClr>
            </a:pPr>
            <a:r>
              <a:rPr lang="en-US" dirty="0"/>
              <a:t>Ryugu: </a:t>
            </a:r>
            <a:r>
              <a:rPr lang="en-US" dirty="0" err="1"/>
              <a:t>Cb</a:t>
            </a:r>
            <a:r>
              <a:rPr lang="en-US" dirty="0"/>
              <a:t>-type</a:t>
            </a:r>
          </a:p>
          <a:p>
            <a:pPr>
              <a:buClr>
                <a:srgbClr val="000000"/>
              </a:buClr>
            </a:pPr>
            <a:r>
              <a:rPr lang="en-US"/>
              <a:t>Phaethon: B-type</a:t>
            </a:r>
            <a:endParaRPr lang="en-US" dirty="0"/>
          </a:p>
          <a:p>
            <a:pPr>
              <a:buClr>
                <a:srgbClr val="000000"/>
              </a:buClr>
            </a:pPr>
            <a:r>
              <a:rPr lang="en-US"/>
              <a:t>2005 UD: C-type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77E11F-0FA5-25A6-ECCA-797BC5ACB9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D073B9-755A-2BAB-DED4-636397EC969C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AFAF8F-0115-14DF-E98E-FA84B6475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74" t="5335" r="2960" b="2384"/>
          <a:stretch>
            <a:fillRect/>
          </a:stretch>
        </p:blipFill>
        <p:spPr>
          <a:xfrm>
            <a:off x="6772987" y="429617"/>
            <a:ext cx="5225110" cy="5796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01289918"/>
      </p:ext>
    </p:extLst>
  </p:cSld>
  <p:clrMapOvr>
    <a:masterClrMapping/>
  </p:clrMapOvr>
  <p:transition spd="slow" advTm="3649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83AC0-1D60-B0CA-ED06-09A984F1D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F4AC1-6362-49E9-EF3B-ED5206445DF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368B8-D07D-57E4-1379-489E07787D8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049506C-3BAC-319B-ED7A-9649A2C5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Observing Inner-Earth Objects</a:t>
            </a:r>
            <a:endParaRPr lang="en-US" sz="4000" cap="small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E8B85D-6D08-C37D-C202-F853052C4A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B7511-8ACA-F555-C943-1025FA6FC906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solar eclipse&#10;&#10;AI-generated content may be incorrect.">
            <a:extLst>
              <a:ext uri="{FF2B5EF4-FFF2-40B4-BE49-F238E27FC236}">
                <a16:creationId xmlns:a16="http://schemas.microsoft.com/office/drawing/2014/main" id="{E5DB9428-6287-FA4B-A2EE-350E1264E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18" y="2188805"/>
            <a:ext cx="5786722" cy="3663299"/>
          </a:xfrm>
          <a:prstGeom prst="rect">
            <a:avLst/>
          </a:prstGeom>
        </p:spPr>
      </p:pic>
      <p:pic>
        <p:nvPicPr>
          <p:cNvPr id="12" name="Content Placeholder 11" descr="A graph of a solar elongation&#10;&#10;AI-generated content may be incorrect.">
            <a:extLst>
              <a:ext uri="{FF2B5EF4-FFF2-40B4-BE49-F238E27FC236}">
                <a16:creationId xmlns:a16="http://schemas.microsoft.com/office/drawing/2014/main" id="{2FC7EAC5-F824-B02F-81FE-575D960A41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6172665" y="2186185"/>
            <a:ext cx="5788785" cy="366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256043702"/>
      </p:ext>
    </p:extLst>
  </p:cSld>
  <p:clrMapOvr>
    <a:masterClrMapping/>
  </p:clrMapOvr>
  <p:transition spd="slow" advTm="3649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49FBCB-C014-7912-3B9B-1A0F53860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8B33F-FE04-76F3-3A0C-69DA58875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189E1-70B1-0C9C-B7E3-09ED03B9BB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2999813-581A-BA1C-E76A-C6F738CC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>
                <a:ea typeface="+mj-lt"/>
                <a:cs typeface="+mj-lt"/>
              </a:rPr>
              <a:t> 2025 – 2026 Campaign</a:t>
            </a:r>
            <a:endParaRPr lang="en-US" sz="4000" cap="small" dirty="0">
              <a:ea typeface="+mj-lt"/>
              <a:cs typeface="+mj-lt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A533AF-834E-F138-69A9-EB1FE0016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2038751"/>
            <a:ext cx="9723826" cy="4168653"/>
          </a:xfrm>
        </p:spPr>
        <p:txBody>
          <a:bodyPr/>
          <a:lstStyle/>
          <a:p>
            <a:pPr marL="549275" indent="-457200">
              <a:buAutoNum type="arabicPeriod"/>
            </a:pPr>
            <a:r>
              <a:rPr lang="en-US" dirty="0"/>
              <a:t>Gather more </a:t>
            </a:r>
            <a:r>
              <a:rPr lang="en-US" dirty="0" err="1"/>
              <a:t>lightcurves</a:t>
            </a:r>
            <a:r>
              <a:rPr lang="en-US" dirty="0"/>
              <a:t> to refine the radar shape/spin model, including the size and orbit of the secondary</a:t>
            </a:r>
          </a:p>
          <a:p>
            <a:pPr marL="931545" lvl="1">
              <a:buClr>
                <a:srgbClr val="000000"/>
              </a:buClr>
              <a:buFont typeface="Courier New"/>
              <a:buChar char="o"/>
            </a:pPr>
            <a:r>
              <a:rPr lang="en-US"/>
              <a:t>Two-meter Twin Telescope, Tenerife</a:t>
            </a:r>
            <a:endParaRPr lang="en-US" dirty="0"/>
          </a:p>
          <a:p>
            <a:pPr marL="931545" lvl="1">
              <a:buClr>
                <a:srgbClr val="000000"/>
              </a:buClr>
              <a:buFont typeface="Courier New"/>
              <a:buChar char="o"/>
            </a:pPr>
            <a:endParaRPr lang="en-US" dirty="0"/>
          </a:p>
          <a:p>
            <a:pPr marL="549275" indent="-457200">
              <a:buClr>
                <a:srgbClr val="000000"/>
              </a:buClr>
              <a:buAutoNum type="arabicPeriod"/>
            </a:pPr>
            <a:r>
              <a:rPr lang="en-US"/>
              <a:t>Obtain higher-quality spectra to confirm spectral classification</a:t>
            </a:r>
          </a:p>
          <a:p>
            <a:pPr marL="931545" lvl="1">
              <a:buClr>
                <a:srgbClr val="000000"/>
              </a:buClr>
              <a:buFont typeface="Courier New"/>
              <a:buChar char="o"/>
            </a:pPr>
            <a:r>
              <a:rPr lang="en-US"/>
              <a:t>January follow-up showed C/Cg-type classification (no absorption)</a:t>
            </a:r>
            <a:endParaRPr lang="en-US" dirty="0"/>
          </a:p>
          <a:p>
            <a:pPr marL="931545" lvl="1">
              <a:buClr>
                <a:srgbClr val="000000"/>
              </a:buClr>
              <a:buFont typeface="Courier New"/>
              <a:buChar char="o"/>
            </a:pPr>
            <a:r>
              <a:rPr lang="en-US" dirty="0"/>
              <a:t>April 01 spectra showed both Cg-type and </a:t>
            </a:r>
            <a:r>
              <a:rPr lang="en-US" dirty="0" err="1"/>
              <a:t>Cgh</a:t>
            </a:r>
            <a:r>
              <a:rPr lang="en-US" dirty="0"/>
              <a:t>-type </a:t>
            </a:r>
            <a:r>
              <a:rPr lang="en-US"/>
              <a:t>behavior over ~20min</a:t>
            </a:r>
          </a:p>
          <a:p>
            <a:pPr marL="549275" indent="-457200">
              <a:buClr>
                <a:srgbClr val="000000"/>
              </a:buClr>
              <a:buAutoNum type="arabicPeriod"/>
            </a:pPr>
            <a:endParaRPr lang="en-US" dirty="0"/>
          </a:p>
          <a:p>
            <a:pPr marL="549275" indent="-457200">
              <a:buClr>
                <a:srgbClr val="000000"/>
              </a:buClr>
              <a:buAutoNum type="arabicPeriod"/>
            </a:pPr>
            <a:r>
              <a:rPr lang="en-US"/>
              <a:t>More polarimetry to characterize the phase-polarization behavior</a:t>
            </a:r>
          </a:p>
          <a:p>
            <a:pPr marL="931545" lvl="1">
              <a:buClr>
                <a:srgbClr val="000000"/>
              </a:buClr>
              <a:buFont typeface="Courier New"/>
              <a:buChar char="o"/>
            </a:pPr>
            <a:r>
              <a:rPr lang="en-US"/>
              <a:t>Difficult to consistently fit a phase-polarization curve to 5 total points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CA1AD7-5248-3221-AEBF-9A8077565CC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12D70-5B73-50CB-81CB-70E58A3215C6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32924"/>
      </p:ext>
    </p:extLst>
  </p:cSld>
  <p:clrMapOvr>
    <a:masterClrMapping/>
  </p:clrMapOvr>
  <p:transition spd="slow" advTm="3649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5282C-F79A-5CE0-2D2C-1B94470E1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EF6C5-4135-F62B-4632-993AC5B703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E10D3-BB2F-80BF-43B0-CB5169906F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CECE7B-CFDE-0ACD-9C1F-C3B52FDD3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>
                <a:ea typeface="+mj-lt"/>
                <a:cs typeface="+mj-lt"/>
              </a:rPr>
              <a:t> 2025 – 2026 Campaign: Spectra</a:t>
            </a:r>
            <a:endParaRPr lang="en-US" sz="4000" cap="small" dirty="0">
              <a:ea typeface="+mj-lt"/>
              <a:cs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E75121-291E-EBE8-2054-A0CA3BDF90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DF1A73-7AE4-3C32-A7A9-578E179F06CD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EE9EB45-ED57-14D6-3B57-B95BCFA13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63" y="1928090"/>
            <a:ext cx="5717701" cy="4283365"/>
          </a:xfrm>
          <a:prstGeom prst="rect">
            <a:avLst/>
          </a:prstGeom>
        </p:spPr>
      </p:pic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39E157E-FDF4-A2D8-7EB2-34F7FD0DB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7535" y="1928091"/>
            <a:ext cx="5729248" cy="4300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2C9539-DB7F-D474-B486-5388B92C88DA}"/>
              </a:ext>
            </a:extLst>
          </p:cNvPr>
          <p:cNvSpPr txBox="1"/>
          <p:nvPr/>
        </p:nvSpPr>
        <p:spPr bwMode="auto">
          <a:xfrm>
            <a:off x="1496786" y="1557459"/>
            <a:ext cx="4202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/>
                <a:ea typeface="ＭＳ Ｐゴシック"/>
              </a:rPr>
              <a:t>near-equatorial </a:t>
            </a:r>
            <a:r>
              <a:rPr lang="en-US">
                <a:latin typeface="Arial"/>
                <a:ea typeface="ＭＳ Ｐゴシック"/>
              </a:rPr>
              <a:t>viewing aspect</a:t>
            </a:r>
            <a:endParaRPr lang="en-US" dirty="0" err="1">
              <a:latin typeface="Arial"/>
              <a:ea typeface="ＭＳ Ｐゴシック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28CED1-5049-6623-4120-EC85B4F3FABC}"/>
              </a:ext>
            </a:extLst>
          </p:cNvPr>
          <p:cNvSpPr txBox="1"/>
          <p:nvPr/>
        </p:nvSpPr>
        <p:spPr bwMode="auto">
          <a:xfrm>
            <a:off x="7159831" y="1557459"/>
            <a:ext cx="4202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/>
                <a:ea typeface="ＭＳ Ｐゴシック"/>
              </a:rPr>
              <a:t>high </a:t>
            </a:r>
            <a:r>
              <a:rPr lang="en-US" dirty="0" err="1">
                <a:latin typeface="Arial"/>
                <a:ea typeface="ＭＳ Ｐゴシック"/>
              </a:rPr>
              <a:t>latitutde</a:t>
            </a:r>
            <a:r>
              <a:rPr lang="en-US" dirty="0">
                <a:latin typeface="Arial"/>
                <a:ea typeface="ＭＳ Ｐゴシック"/>
              </a:rPr>
              <a:t> viewing aspect</a:t>
            </a:r>
            <a:endParaRPr lang="en-US" dirty="0" err="1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43168888"/>
      </p:ext>
    </p:extLst>
  </p:cSld>
  <p:clrMapOvr>
    <a:masterClrMapping/>
  </p:clrMapOvr>
  <p:transition spd="slow" advTm="3649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7E3EC-0226-566E-0FE9-3E42EC7EE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E06B6E-BC87-F8AF-A837-9BEA5E4F69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EE318-AD61-21F1-73EC-C07B3616DB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4BF8A9-AA99-A28D-B9C1-5D66ECF2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>
                <a:ea typeface="+mj-lt"/>
                <a:cs typeface="+mj-lt"/>
              </a:rPr>
              <a:t> 2025 – 2026 Campaign: Polarimetry</a:t>
            </a:r>
            <a:endParaRPr lang="en-US" sz="4000" cap="small" dirty="0">
              <a:ea typeface="+mj-lt"/>
              <a:cs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0056ED-6C92-E994-16A8-FC391D291F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778B49-1937-2C45-D46F-716F94B9DAF1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A70D4A-D1E3-21A9-8C13-5A3518308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894" y="1448955"/>
            <a:ext cx="7593983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890997"/>
      </p:ext>
    </p:extLst>
  </p:cSld>
  <p:clrMapOvr>
    <a:masterClrMapping/>
  </p:clrMapOvr>
  <p:transition spd="slow" advTm="3649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905B7-9130-9BB0-0F0E-D2D1B770C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9CAAA-E55E-A779-8DC0-CC788E8BFE1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659F7-640D-2309-2BD5-8EA8FFD4A52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19FCE33-C4AA-3F51-4D52-2B6EC59D5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 dirty="0">
                <a:ea typeface="+mj-lt"/>
                <a:cs typeface="+mj-lt"/>
              </a:rPr>
              <a:t> 2025 – 2026 Campaign: </a:t>
            </a:r>
            <a:r>
              <a:rPr lang="en-US" sz="4000" cap="small" dirty="0" err="1">
                <a:ea typeface="+mj-lt"/>
                <a:cs typeface="+mj-lt"/>
              </a:rPr>
              <a:t>Lightcurves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147B79-9891-CFFA-9269-D64B7478BFB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69A377-440D-2379-72C7-40705247E59A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54C92C-6B3E-7188-B36D-BDDB1ABE6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89" y="1448954"/>
            <a:ext cx="5883641" cy="3602183"/>
          </a:xfrm>
          <a:prstGeom prst="rect">
            <a:avLst/>
          </a:prstGeom>
        </p:spPr>
      </p:pic>
      <p:pic>
        <p:nvPicPr>
          <p:cNvPr id="15" name="Picture 14" descr="A graph with colored dots&#10;&#10;AI-generated content may be incorrect.">
            <a:extLst>
              <a:ext uri="{FF2B5EF4-FFF2-40B4-BE49-F238E27FC236}">
                <a16:creationId xmlns:a16="http://schemas.microsoft.com/office/drawing/2014/main" id="{E92E9D29-FDCC-CD03-2C83-A7164078E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634" y="3082636"/>
            <a:ext cx="5825913" cy="357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7068"/>
      </p:ext>
    </p:extLst>
  </p:cSld>
  <p:clrMapOvr>
    <a:masterClrMapping/>
  </p:clrMapOvr>
  <p:transition spd="slow" advTm="3649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6EB8B-EC94-206B-392B-6EC0F27AB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ADA10-0EC2-16DD-9956-CB017D7F86A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F512F1-EEB2-C590-0710-538C8E1089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552D999-144C-9CAE-30DC-3CDCC97BA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>
                <a:ea typeface="+mj-lt"/>
                <a:cs typeface="+mj-lt"/>
              </a:rPr>
              <a:t>Follow-up: Modeling Heterogeneity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62E00D-25CF-6190-8675-1835BB0C42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7446BC-EE93-67A6-C9D8-572E8E3EF6E7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A1AD78-775E-1111-A475-6A37AA9FE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2038751"/>
            <a:ext cx="9723826" cy="4168653"/>
          </a:xfrm>
        </p:spPr>
        <p:txBody>
          <a:bodyPr/>
          <a:lstStyle/>
          <a:p>
            <a:pPr marL="549275" indent="-457200"/>
            <a:r>
              <a:rPr lang="en-US" dirty="0"/>
              <a:t>Use the radar-based shape model to </a:t>
            </a:r>
            <a:r>
              <a:rPr lang="en-US" err="1"/>
              <a:t>corre</a:t>
            </a:r>
            <a:r>
              <a:rPr lang="en-US"/>
              <a:t>late rotational phase with changes in spectra and colors</a:t>
            </a:r>
            <a:endParaRPr lang="en-US" dirty="0"/>
          </a:p>
          <a:p>
            <a:pPr marL="549275" indent="-457200">
              <a:buClr>
                <a:srgbClr val="000000"/>
              </a:buClr>
            </a:pPr>
            <a:endParaRPr lang="en-US" dirty="0"/>
          </a:p>
          <a:p>
            <a:pPr marL="549275" indent="-457200">
              <a:buClr>
                <a:srgbClr val="000000"/>
              </a:buClr>
            </a:pPr>
            <a:r>
              <a:rPr lang="en-US"/>
              <a:t>Consider heterogeneity on the primary</a:t>
            </a:r>
          </a:p>
          <a:p>
            <a:pPr marL="549275" indent="-457200">
              <a:buClr>
                <a:srgbClr val="000000"/>
              </a:buClr>
            </a:pPr>
            <a:endParaRPr lang="en-US" dirty="0"/>
          </a:p>
          <a:p>
            <a:pPr marL="549275" indent="-457200">
              <a:buClr>
                <a:srgbClr val="000000"/>
              </a:buClr>
            </a:pPr>
            <a:r>
              <a:rPr lang="en-US"/>
              <a:t>Possibility of distinguishing secondary surface properties?</a:t>
            </a:r>
          </a:p>
        </p:txBody>
      </p:sp>
      <p:pic>
        <p:nvPicPr>
          <p:cNvPr id="9" name="Picture 8" descr="A close-up of a planet&#10;&#10;AI-generated content may be incorrect.">
            <a:extLst>
              <a:ext uri="{FF2B5EF4-FFF2-40B4-BE49-F238E27FC236}">
                <a16:creationId xmlns:a16="http://schemas.microsoft.com/office/drawing/2014/main" id="{B216F54C-4E13-A65C-8106-70F560D2C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2991" y="3377559"/>
            <a:ext cx="3109664" cy="309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25637"/>
      </p:ext>
    </p:extLst>
  </p:cSld>
  <p:clrMapOvr>
    <a:masterClrMapping/>
  </p:clrMapOvr>
  <p:transition spd="slow" advTm="3649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12FB9-2BB4-084D-879D-B76A8AEE9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90812"/>
            <a:ext cx="7200802" cy="4272285"/>
          </a:xfrm>
        </p:spPr>
        <p:txBody>
          <a:bodyPr/>
          <a:lstStyle/>
          <a:p>
            <a:r>
              <a:rPr lang="en-US" dirty="0"/>
              <a:t>binary asteroid that was detected from radar observations</a:t>
            </a:r>
          </a:p>
          <a:p>
            <a:pPr marL="725170" lvl="1">
              <a:buFontTx/>
              <a:buChar char="-"/>
            </a:pPr>
            <a:r>
              <a:rPr lang="en-US"/>
              <a:t>detailed shape model (top right)</a:t>
            </a:r>
          </a:p>
          <a:p>
            <a:pPr marL="725170" lvl="1">
              <a:buClr>
                <a:srgbClr val="000000"/>
              </a:buClr>
              <a:buFontTx/>
              <a:buChar char="-"/>
            </a:pPr>
            <a:r>
              <a:rPr lang="en-US"/>
              <a:t>primary is ~5 km, secondary is ~1 km</a:t>
            </a:r>
          </a:p>
          <a:p>
            <a:pPr>
              <a:buClr>
                <a:srgbClr val="000000"/>
              </a:buClr>
            </a:pPr>
            <a:r>
              <a:rPr lang="en-US" dirty="0">
                <a:cs typeface="Arial"/>
              </a:rPr>
              <a:t>orbit is located completely interior to Earth’s</a:t>
            </a:r>
          </a:p>
          <a:p>
            <a:pPr marL="725170" lvl="1">
              <a:buClr>
                <a:srgbClr val="000000"/>
              </a:buClr>
              <a:buChar char="-"/>
            </a:pPr>
            <a:r>
              <a:rPr lang="en-US" dirty="0">
                <a:cs typeface="Arial"/>
              </a:rPr>
              <a:t>very difficult to observe from most locations</a:t>
            </a:r>
          </a:p>
          <a:p>
            <a:r>
              <a:rPr lang="en-US" dirty="0"/>
              <a:t>additional </a:t>
            </a:r>
            <a:r>
              <a:rPr lang="en-US" dirty="0" err="1"/>
              <a:t>lightcurves</a:t>
            </a:r>
            <a:r>
              <a:rPr lang="en-US" dirty="0"/>
              <a:t> are useful for modeling the shape and orbit of the components</a:t>
            </a:r>
          </a:p>
          <a:p>
            <a:r>
              <a:rPr lang="en-US" dirty="0"/>
              <a:t>the taxonomic class and composition are unknown</a:t>
            </a:r>
            <a:endParaRPr lang="en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8A9510-0805-9E4B-8FA2-035B6665B1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AB361-0220-4741-8531-746F98750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1A7C92-1AB3-6149-B2B8-E5D8BFE1F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FI" sz="4000" cap="small"/>
              <a:t>(</a:t>
            </a:r>
            <a:r>
              <a:rPr lang="en-US" sz="4000" cap="small" dirty="0"/>
              <a:t>163693</a:t>
            </a:r>
            <a:r>
              <a:rPr lang="en-FI" sz="4000" cap="small"/>
              <a:t>) </a:t>
            </a:r>
            <a:r>
              <a:rPr lang="en-US" sz="4000" cap="small" dirty="0"/>
              <a:t>Atira</a:t>
            </a:r>
            <a:endParaRPr lang="en-FI" sz="4000" cap="small" dirty="0"/>
          </a:p>
        </p:txBody>
      </p:sp>
      <p:pic>
        <p:nvPicPr>
          <p:cNvPr id="14" name="Picture 13" descr="A close-up of a planet&#10;&#10;AI-generated content may be incorrect.">
            <a:extLst>
              <a:ext uri="{FF2B5EF4-FFF2-40B4-BE49-F238E27FC236}">
                <a16:creationId xmlns:a16="http://schemas.microsoft.com/office/drawing/2014/main" id="{E8FBF431-2395-B639-EF25-04BA138B7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400" y="167923"/>
            <a:ext cx="3109664" cy="30990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4139E3-6271-EFC8-871F-787D80A46C0C}"/>
              </a:ext>
            </a:extLst>
          </p:cNvPr>
          <p:cNvSpPr txBox="1"/>
          <p:nvPr/>
        </p:nvSpPr>
        <p:spPr bwMode="auto">
          <a:xfrm>
            <a:off x="10190835" y="3007025"/>
            <a:ext cx="11188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ea typeface="ＭＳ Ｐゴシック"/>
              </a:rPr>
              <a:t>Deleon+ 2024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4A4D85-D12D-6B58-DD0F-D5A682ED03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964E46-F8C0-3CB0-862F-E02D6F120D9C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5EC393F2-2C48-976D-AD39-DD3CEDF09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530" y="3410506"/>
            <a:ext cx="4826493" cy="311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90580"/>
      </p:ext>
    </p:extLst>
  </p:cSld>
  <p:clrMapOvr>
    <a:masterClrMapping/>
  </p:clrMapOvr>
  <p:transition spd="slow" advTm="3649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CA150-58E4-DB26-5CF7-EAB74F7EB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5FD91-C66F-4463-A574-6A367E499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90812"/>
            <a:ext cx="7200802" cy="4272285"/>
          </a:xfrm>
        </p:spPr>
        <p:txBody>
          <a:bodyPr/>
          <a:lstStyle/>
          <a:p>
            <a:r>
              <a:rPr lang="en-US"/>
              <a:t>March 5 </a:t>
            </a:r>
            <a:r>
              <a:rPr lang="en-US">
                <a:cs typeface="Arial"/>
              </a:rPr>
              <a:t>– </a:t>
            </a:r>
            <a:r>
              <a:rPr lang="en-US"/>
              <a:t>6, 2024:</a:t>
            </a:r>
            <a:endParaRPr lang="en-US" dirty="0"/>
          </a:p>
          <a:p>
            <a:pPr marL="725170" lvl="1">
              <a:buClr>
                <a:srgbClr val="000000"/>
              </a:buClr>
              <a:buChar char="-"/>
            </a:pPr>
            <a:r>
              <a:rPr lang="en-US" dirty="0" err="1"/>
              <a:t>lightcurve</a:t>
            </a:r>
            <a:r>
              <a:rPr lang="en-US" dirty="0"/>
              <a:t> photometry @ </a:t>
            </a:r>
            <a:r>
              <a:rPr lang="en-US" dirty="0" err="1"/>
              <a:t>Metsähovi</a:t>
            </a:r>
            <a:r>
              <a:rPr lang="en-US" dirty="0"/>
              <a:t> Observatory</a:t>
            </a:r>
          </a:p>
          <a:p>
            <a:pPr marL="725170" lvl="1">
              <a:buClr>
                <a:srgbClr val="000000"/>
              </a:buClr>
              <a:buChar char="-"/>
            </a:pPr>
            <a:r>
              <a:rPr lang="en-US"/>
              <a:t>spectroscopy &amp; polarimetry @ NOT</a:t>
            </a:r>
            <a:endParaRPr lang="en-US" dirty="0"/>
          </a:p>
          <a:p>
            <a:pPr>
              <a:buClr>
                <a:srgbClr val="000000"/>
              </a:buClr>
            </a:pPr>
            <a:endParaRPr lang="en-US" dirty="0"/>
          </a:p>
          <a:p>
            <a:pPr>
              <a:buClr>
                <a:srgbClr val="000000"/>
              </a:buClr>
            </a:pPr>
            <a:r>
              <a:rPr lang="en-US"/>
              <a:t>Dec 2025 – Apr 2026:</a:t>
            </a:r>
            <a:endParaRPr lang="en-US" dirty="0"/>
          </a:p>
          <a:p>
            <a:pPr marL="725170" lvl="1">
              <a:buClr>
                <a:srgbClr val="000000"/>
              </a:buClr>
              <a:buChar char="-"/>
            </a:pPr>
            <a:r>
              <a:rPr lang="en-US"/>
              <a:t>NOT polarimetry (4 more dates)</a:t>
            </a:r>
          </a:p>
          <a:p>
            <a:pPr marL="725170" lvl="1">
              <a:buClr>
                <a:srgbClr val="000000"/>
              </a:buClr>
              <a:buChar char="-"/>
            </a:pPr>
            <a:r>
              <a:rPr lang="en-US">
                <a:cs typeface="Arial"/>
              </a:rPr>
              <a:t>NOT spectroscopy (2 more dates)</a:t>
            </a:r>
            <a:endParaRPr lang="en-US" dirty="0">
              <a:cs typeface="Arial"/>
            </a:endParaRPr>
          </a:p>
          <a:p>
            <a:pPr marL="725170" lvl="1">
              <a:buClr>
                <a:srgbClr val="000000"/>
              </a:buClr>
              <a:buChar char="-"/>
            </a:pPr>
            <a:r>
              <a:rPr lang="en-US" dirty="0">
                <a:cs typeface="Arial"/>
              </a:rPr>
              <a:t>TTT color </a:t>
            </a:r>
            <a:r>
              <a:rPr lang="en-US" dirty="0" err="1">
                <a:cs typeface="Arial"/>
              </a:rPr>
              <a:t>lightcurves</a:t>
            </a:r>
            <a:r>
              <a:rPr lang="en-US" dirty="0">
                <a:cs typeface="Arial"/>
              </a:rPr>
              <a:t> (several dates)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485635-0181-5C45-344D-C60DC65F6CC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EBEE5-D8D6-5A80-ACA5-A62623B83A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66CBA82-3F59-26C5-B1B5-3BD59F16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Observation Summary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0304B-BB12-EAC1-D734-9F967E333C51}"/>
              </a:ext>
            </a:extLst>
          </p:cNvPr>
          <p:cNvSpPr txBox="1"/>
          <p:nvPr/>
        </p:nvSpPr>
        <p:spPr bwMode="auto">
          <a:xfrm>
            <a:off x="10190835" y="3007025"/>
            <a:ext cx="11188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ea typeface="ＭＳ Ｐゴシック"/>
              </a:rPr>
              <a:t>Deleon+ 2024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379B694-3D62-EB8E-81FB-C01810BA75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646BB5-E6B6-E135-E11B-30C6A95277B7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building with a dome on top&#10;&#10;AI-generated content may be incorrect.">
            <a:extLst>
              <a:ext uri="{FF2B5EF4-FFF2-40B4-BE49-F238E27FC236}">
                <a16:creationId xmlns:a16="http://schemas.microsoft.com/office/drawing/2014/main" id="{342EBBEC-15FF-5893-813D-8F3B49813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46120" y="1555157"/>
            <a:ext cx="5049142" cy="380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84403"/>
      </p:ext>
    </p:extLst>
  </p:cSld>
  <p:clrMapOvr>
    <a:masterClrMapping/>
  </p:clrMapOvr>
  <p:transition spd="slow" advTm="3649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0918E-7BD3-091D-3895-40248D96E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64D65-2665-C95B-091A-4142034296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6F6A0-4E88-EEA3-8144-4898A1EB8D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F4CC2221-6CAA-4062-EE40-2E291C13F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 dirty="0" err="1"/>
              <a:t>Metsähovi</a:t>
            </a:r>
            <a:r>
              <a:rPr lang="en-US" sz="4000" cap="small" dirty="0"/>
              <a:t>: March 5-6, 2024</a:t>
            </a:r>
            <a:endParaRPr lang="en-US" sz="4000" cap="small" dirty="0" err="1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223CA7-7CC3-E655-C8BA-3897A100494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1F2606-D523-F161-A11A-6A89BB86FFB6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telescope in a dome&#10;&#10;AI-generated content may be incorrect.">
            <a:extLst>
              <a:ext uri="{FF2B5EF4-FFF2-40B4-BE49-F238E27FC236}">
                <a16:creationId xmlns:a16="http://schemas.microsoft.com/office/drawing/2014/main" id="{A1C2E433-F6EC-AF1E-FC78-49D1103EF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40675" y="2340060"/>
            <a:ext cx="4700941" cy="3498271"/>
          </a:xfrm>
          <a:prstGeom prst="rect">
            <a:avLst/>
          </a:prstGeom>
        </p:spPr>
      </p:pic>
      <p:pic>
        <p:nvPicPr>
          <p:cNvPr id="4" name="Picture 3" descr="A snow covered ground with trees and a sunset&#10;&#10;AI-generated content may be incorrect.">
            <a:extLst>
              <a:ext uri="{FF2B5EF4-FFF2-40B4-BE49-F238E27FC236}">
                <a16:creationId xmlns:a16="http://schemas.microsoft.com/office/drawing/2014/main" id="{5E4F5AC7-535B-CC10-8D8A-718B802D8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778249" y="2309090"/>
            <a:ext cx="4722092" cy="3532910"/>
          </a:xfrm>
          <a:prstGeom prst="rect">
            <a:avLst/>
          </a:prstGeom>
        </p:spPr>
      </p:pic>
      <p:pic>
        <p:nvPicPr>
          <p:cNvPr id="9" name="Picture 8" descr="A group of people in a room with a computer&#10;&#10;AI-generated content may be incorrect.">
            <a:extLst>
              <a:ext uri="{FF2B5EF4-FFF2-40B4-BE49-F238E27FC236}">
                <a16:creationId xmlns:a16="http://schemas.microsoft.com/office/drawing/2014/main" id="{7358BB4F-F61C-632F-6BE5-48BCFDA45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640205" y="2361044"/>
            <a:ext cx="4739409" cy="34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75913"/>
      </p:ext>
    </p:extLst>
  </p:cSld>
  <p:clrMapOvr>
    <a:masterClrMapping/>
  </p:clrMapOvr>
  <p:transition spd="slow" advTm="3649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5E69E-892C-F5B0-C313-5135AEE5D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EF3FB-0462-B7AB-E8DF-6BF2E5E3F4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A889C-A524-AB5B-2338-B294333780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8843D9A-F335-F640-1485-7A2836724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 dirty="0" err="1"/>
              <a:t>Metsähovi</a:t>
            </a:r>
            <a:r>
              <a:rPr lang="en-US" sz="4000" cap="small" dirty="0"/>
              <a:t>: March 5-6, 2024</a:t>
            </a:r>
            <a:endParaRPr lang="en-US" sz="4000" cap="small" dirty="0" err="1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069610-79A3-8DC6-DEC5-347C2B771A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DD3EA8-2E47-FC81-EE33-60B6DDFB7789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095581-E80B-9A1C-2C69-18AA25222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495" y="1449148"/>
            <a:ext cx="7162800" cy="58864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524141023"/>
      </p:ext>
    </p:extLst>
  </p:cSld>
  <p:clrMapOvr>
    <a:masterClrMapping/>
  </p:clrMapOvr>
  <p:transition spd="slow" advTm="3649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114EE-7FC5-30EB-366C-51E32CDE0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D7B52-B461-F169-4198-E921533D5F5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91BAA-4F89-1260-EC22-BD69970CBC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90D457FF-E711-0A6B-564B-2AFEECDA9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 dirty="0" err="1"/>
              <a:t>Metsähovi</a:t>
            </a:r>
            <a:r>
              <a:rPr lang="en-US" sz="4000" cap="small" dirty="0"/>
              <a:t>: March 5-6, 2024</a:t>
            </a:r>
            <a:endParaRPr lang="en-US" sz="4000" cap="small" dirty="0" err="1"/>
          </a:p>
        </p:txBody>
      </p:sp>
      <p:pic>
        <p:nvPicPr>
          <p:cNvPr id="4" name="Picture 3" descr="A graph of a number of lines&#10;&#10;AI-generated content may be incorrect.">
            <a:extLst>
              <a:ext uri="{FF2B5EF4-FFF2-40B4-BE49-F238E27FC236}">
                <a16:creationId xmlns:a16="http://schemas.microsoft.com/office/drawing/2014/main" id="{09814F74-5337-DBE6-0426-BC2D82357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2060848"/>
            <a:ext cx="5673824" cy="3782549"/>
          </a:xfrm>
          <a:prstGeom prst="rect">
            <a:avLst/>
          </a:prstGeom>
        </p:spPr>
      </p:pic>
      <p:pic>
        <p:nvPicPr>
          <p:cNvPr id="11" name="Picture 10" descr="A diagram of a graph&#10;&#10;AI-generated content may be incorrect.">
            <a:extLst>
              <a:ext uri="{FF2B5EF4-FFF2-40B4-BE49-F238E27FC236}">
                <a16:creationId xmlns:a16="http://schemas.microsoft.com/office/drawing/2014/main" id="{B4BEDBC3-0234-41CD-DE1D-7DB5A4DD5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076" y="2060848"/>
            <a:ext cx="5709508" cy="378254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F1CF25-B2C6-17B9-7EBF-7FDB62E237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5F2779-62C0-BF6C-A16D-8B0DA818D19A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37338"/>
      </p:ext>
    </p:extLst>
  </p:cSld>
  <p:clrMapOvr>
    <a:masterClrMapping/>
  </p:clrMapOvr>
  <p:transition spd="slow" advTm="3649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9A604-983A-8CB3-C778-35A1D7E1B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BEA1B-F175-3E7A-41CD-75423F25024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1CE72-86B1-AA9B-E0F6-A7C98416E4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F52C82F5-C83A-0892-2B63-28E5F1350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NOT: Spectrum</a:t>
            </a:r>
            <a:endParaRPr lang="en-FI" sz="4000" cap="small"/>
          </a:p>
        </p:txBody>
      </p:sp>
      <p:pic>
        <p:nvPicPr>
          <p:cNvPr id="4" name="Picture 3" descr="A graph showing a reflection of a reflection&#10;&#10;AI-generated content may be incorrect.">
            <a:extLst>
              <a:ext uri="{FF2B5EF4-FFF2-40B4-BE49-F238E27FC236}">
                <a16:creationId xmlns:a16="http://schemas.microsoft.com/office/drawing/2014/main" id="{DEAF4D4B-736B-D6CD-D14E-E31CC83DC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708" y="1448415"/>
            <a:ext cx="7772400" cy="431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41D24-770A-4594-0C5F-BB363726B7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28CFD1-9C8F-EF6C-EB5E-DB3E150DB6B3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42A9E1-6635-92FA-DEE0-3850785BF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90812"/>
            <a:ext cx="3945557" cy="4226104"/>
          </a:xfrm>
        </p:spPr>
        <p:txBody>
          <a:bodyPr/>
          <a:lstStyle/>
          <a:p>
            <a:r>
              <a:rPr lang="en-US"/>
              <a:t>spectroscopic slit was ​mis-aligned from the parallactic angle</a:t>
            </a:r>
            <a:endParaRPr lang="en-US" dirty="0"/>
          </a:p>
          <a:p>
            <a:pPr>
              <a:buClr>
                <a:srgbClr val="000000"/>
              </a:buClr>
            </a:pPr>
            <a:endParaRPr lang="en-US" dirty="0"/>
          </a:p>
          <a:p>
            <a:r>
              <a:rPr lang="en-US"/>
              <a:t>flux is lost at the bluer wavelengths of the spectrum</a:t>
            </a:r>
          </a:p>
          <a:p>
            <a:pPr>
              <a:buClr>
                <a:srgbClr val="000000"/>
              </a:buClr>
            </a:pPr>
            <a:endParaRPr lang="en-US" dirty="0"/>
          </a:p>
          <a:p>
            <a:pPr>
              <a:buClr>
                <a:srgbClr val="000000"/>
              </a:buClr>
            </a:pPr>
            <a:r>
              <a:rPr lang="en-US"/>
              <a:t>a dispersion</a:t>
            </a:r>
            <a:r>
              <a:rPr lang="en-US" dirty="0"/>
              <a:t> model was used to recover the lost flux</a:t>
            </a:r>
          </a:p>
        </p:txBody>
      </p:sp>
    </p:spTree>
    <p:extLst>
      <p:ext uri="{BB962C8B-B14F-4D97-AF65-F5344CB8AC3E}">
        <p14:creationId xmlns:p14="http://schemas.microsoft.com/office/powerpoint/2010/main" val="568501072"/>
      </p:ext>
    </p:extLst>
  </p:cSld>
  <p:clrMapOvr>
    <a:masterClrMapping/>
  </p:clrMapOvr>
  <p:transition spd="slow" advTm="3649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DCB8D-4400-7A0A-1923-1EB244BA7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86469-65EE-28B0-2A6C-D8D0ACC47B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BA343-C964-933F-3D3A-6D75F57BE3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D25A3F3-578C-1C3F-50E6-98291FC75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Spectral Classification</a:t>
            </a:r>
            <a:endParaRPr lang="en-FI" sz="4000" cap="small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D795D0E-F083-4742-72CA-C7C0E7435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90812"/>
            <a:ext cx="4176466" cy="4272285"/>
          </a:xfrm>
        </p:spPr>
        <p:txBody>
          <a:bodyPr/>
          <a:lstStyle/>
          <a:p>
            <a:endParaRPr lang="en-US" dirty="0"/>
          </a:p>
          <a:p>
            <a:pPr>
              <a:buClr>
                <a:srgbClr val="000000"/>
              </a:buClr>
            </a:pPr>
            <a:r>
              <a:rPr lang="en-US" dirty="0"/>
              <a:t>reflectance spectrum is most similar to </a:t>
            </a:r>
            <a:r>
              <a:rPr lang="en-US" dirty="0" err="1"/>
              <a:t>Cgh</a:t>
            </a:r>
            <a:r>
              <a:rPr lang="en-US" dirty="0"/>
              <a:t> type (SMASS)</a:t>
            </a:r>
            <a:endParaRPr lang="en-US"/>
          </a:p>
          <a:p>
            <a:pPr>
              <a:buClr>
                <a:srgbClr val="000000"/>
              </a:buClr>
            </a:pPr>
            <a:endParaRPr lang="en-US" dirty="0"/>
          </a:p>
          <a:p>
            <a:pPr>
              <a:buClr>
                <a:srgbClr val="000000"/>
              </a:buClr>
            </a:pPr>
            <a:r>
              <a:rPr lang="en-US" dirty="0"/>
              <a:t>absorption feature indicates hydrated phyllosilicates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10BA98-2C06-C320-4644-022329F05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F5378F-7770-D38E-080E-72C5AC185481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B0F60BB-598D-2BA7-8F80-EE079AA2C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892" y="1353845"/>
            <a:ext cx="6578234" cy="48383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6870065"/>
      </p:ext>
    </p:extLst>
  </p:cSld>
  <p:clrMapOvr>
    <a:masterClrMapping/>
  </p:clrMapOvr>
  <p:transition spd="slow" advTm="3649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0E8A7-82EB-3787-1ED7-630C25A9B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3BE54-53CD-6BAA-DCB4-4FDD9DA158A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01.03.2023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C4E36-D966-5190-62C3-DA2CC47718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93E0F9F2-598A-2953-E448-F532395CB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568" y="476672"/>
            <a:ext cx="9722048" cy="970405"/>
          </a:xfrm>
        </p:spPr>
        <p:txBody>
          <a:bodyPr anchor="ctr"/>
          <a:lstStyle/>
          <a:p>
            <a:r>
              <a:rPr lang="en-US" sz="4000" cap="small"/>
              <a:t>Meteorite Comparison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68A077-FAFC-5925-2A5D-58AB3D59B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6" y="1990812"/>
            <a:ext cx="4176466" cy="4272285"/>
          </a:xfrm>
        </p:spPr>
        <p:txBody>
          <a:bodyPr/>
          <a:lstStyle/>
          <a:p>
            <a:endParaRPr lang="en-US" dirty="0"/>
          </a:p>
          <a:p>
            <a:pPr>
              <a:buClr>
                <a:srgbClr val="000000"/>
              </a:buClr>
            </a:pPr>
            <a:r>
              <a:rPr lang="en-US"/>
              <a:t>near-perfect match to CM carbonaceous chondrites</a:t>
            </a:r>
            <a:endParaRPr lang="en-US" dirty="0"/>
          </a:p>
          <a:p>
            <a:pPr>
              <a:buClr>
                <a:srgbClr val="000000"/>
              </a:buClr>
            </a:pPr>
            <a:endParaRPr lang="en-US" dirty="0"/>
          </a:p>
          <a:p>
            <a:pPr>
              <a:buClr>
                <a:prstClr val="black"/>
              </a:buClr>
            </a:pPr>
            <a:r>
              <a:rPr lang="en-US" dirty="0"/>
              <a:t>Strong feature relative to other Ch/</a:t>
            </a:r>
            <a:r>
              <a:rPr lang="en-US" dirty="0" err="1"/>
              <a:t>Cgh</a:t>
            </a:r>
            <a:r>
              <a:rPr lang="en-US" dirty="0"/>
              <a:t> asteroids</a:t>
            </a:r>
          </a:p>
          <a:p>
            <a:pPr marL="725170" lvl="1">
              <a:buClr>
                <a:srgbClr val="000000"/>
              </a:buClr>
              <a:buFont typeface="Calibri"/>
              <a:buChar char="-"/>
            </a:pPr>
            <a:r>
              <a:rPr lang="en-US"/>
              <a:t>7% absorption depth</a:t>
            </a:r>
          </a:p>
          <a:p>
            <a:pPr marL="725170" lvl="1">
              <a:buClr>
                <a:srgbClr val="000000"/>
              </a:buClr>
              <a:buFont typeface="Calibri"/>
              <a:buChar char="-"/>
            </a:pPr>
            <a:r>
              <a:rPr lang="en-US"/>
              <a:t>others have 2-3%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8346CD-358D-2319-F2DB-A95D953C37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Nordic-Baltic Astronomy Days       May 26, 2026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BAEFCD-F166-0D18-30F5-B94A0F86C52F}"/>
              </a:ext>
            </a:extLst>
          </p:cNvPr>
          <p:cNvSpPr/>
          <p:nvPr/>
        </p:nvSpPr>
        <p:spPr>
          <a:xfrm>
            <a:off x="10434594" y="6535350"/>
            <a:ext cx="823783" cy="24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83460AF-7DEC-15DA-0459-3D3E223BB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404" y="1296111"/>
            <a:ext cx="7240461" cy="49636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07643239"/>
      </p:ext>
    </p:extLst>
  </p:cSld>
  <p:clrMapOvr>
    <a:masterClrMapping/>
  </p:clrMapOvr>
  <p:transition spd="slow" advTm="36490"/>
</p:sld>
</file>

<file path=ppt/theme/theme1.xml><?xml version="1.0" encoding="utf-8"?>
<a:theme xmlns:a="http://schemas.openxmlformats.org/drawingml/2006/main" name="HY_2016">
  <a:themeElements>
    <a:clrScheme name="HY2016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0E4073"/>
      </a:accent1>
      <a:accent2>
        <a:srgbClr val="7B3CB4"/>
      </a:accent2>
      <a:accent3>
        <a:srgbClr val="45BC9F"/>
      </a:accent3>
      <a:accent4>
        <a:srgbClr val="A5E363"/>
      </a:accent4>
      <a:accent5>
        <a:srgbClr val="7ECEF1"/>
      </a:accent5>
      <a:accent6>
        <a:srgbClr val="FFE263"/>
      </a:accent6>
      <a:hlink>
        <a:srgbClr val="0091D0"/>
      </a:hlink>
      <a:folHlink>
        <a:srgbClr val="8C8A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="" xmlns:ma14="http://schemas.microsoft.com/office/mac/drawingml/2011/main" val="1"/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Y_template_Arial_basic_widescreen_15112016.potx" id="{E64FFB1C-8634-4A31-A845-5465CDA494CD}" vid="{3D082E51-9E84-438B-B719-38525E570FF7}"/>
    </a:ext>
  </a:extLst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8EAC7D"/>
      </a:accent5>
      <a:accent6>
        <a:srgbClr val="718A93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8EAC7D"/>
      </a:accent5>
      <a:accent6>
        <a:srgbClr val="718A93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HY_template_Arial_basic_widescreen_15112016</Template>
  <TotalTime>0</TotalTime>
  <Words>170</Words>
  <Application>Microsoft Office PowerPoint</Application>
  <PresentationFormat>Widescreen</PresentationFormat>
  <Paragraphs>40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HY_2016</vt:lpstr>
      <vt:lpstr>Compositional Properties of near-Earth binary asteroid (163693) Atira from Nordic Observatories</vt:lpstr>
      <vt:lpstr>(163693) Atira</vt:lpstr>
      <vt:lpstr>Observation Summary</vt:lpstr>
      <vt:lpstr>Metsähovi: March 5-6, 2024</vt:lpstr>
      <vt:lpstr>Metsähovi: March 5-6, 2024</vt:lpstr>
      <vt:lpstr>Metsähovi: March 5-6, 2024</vt:lpstr>
      <vt:lpstr>NOT: Spectrum</vt:lpstr>
      <vt:lpstr>Spectral Classification</vt:lpstr>
      <vt:lpstr>Meteorite Comparison</vt:lpstr>
      <vt:lpstr>NOT: Polarimetry</vt:lpstr>
      <vt:lpstr>Observing Inner-Earth Objects</vt:lpstr>
      <vt:lpstr> 2025 – 2026 Campaign</vt:lpstr>
      <vt:lpstr> 2025 – 2026 Campaign: Spectra</vt:lpstr>
      <vt:lpstr> 2025 – 2026 Campaign: Polarimetry</vt:lpstr>
      <vt:lpstr> 2025 – 2026 Campaign: Lightcurves</vt:lpstr>
      <vt:lpstr>Follow-up: Modeling Heterogeneity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440</cp:revision>
  <dcterms:created xsi:type="dcterms:W3CDTF">2019-09-25T08:02:40Z</dcterms:created>
  <dcterms:modified xsi:type="dcterms:W3CDTF">2026-05-26T04:31:57Z</dcterms:modified>
</cp:coreProperties>
</file>