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12" r:id="rId4"/>
    <p:sldId id="307" r:id="rId5"/>
    <p:sldId id="268" r:id="rId6"/>
    <p:sldId id="311" r:id="rId7"/>
    <p:sldId id="301" r:id="rId8"/>
    <p:sldId id="261" r:id="rId9"/>
    <p:sldId id="262" r:id="rId10"/>
    <p:sldId id="263" r:id="rId11"/>
    <p:sldId id="265" r:id="rId12"/>
    <p:sldId id="267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" y="4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17.21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24575,'988'0'0,"-805"10"0,-74-2 0,-10-1 0,92 2 0,-175-9 0,-7-1 0,-1 1 0,1 0 0,0 0 0,-1 1 0,1 0 0,-1 0 0,1 1 0,-1 0 0,0 1 0,0 0 0,12 6 0,4 3 0,0 0 0,1-1 0,45 12 0,-59-21-341,1 1 0,-1-2-1,23 1 1,-19-2-6485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19.6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24575,'9'5'0,"-1"0"0,0 1 0,0 0 0,12 11 0,9 8 0,91 62 0,160 128 0,-268-205 0,-6-6 0,-1 1 0,1-1 0,-1 1 0,0 0 0,-1 1 0,1-1 0,-1 1 0,0 0 0,0 0 0,4 11 0,-7-14 0,4 11 0,1 1 0,10 15 0,-13-25 0,1 0 0,-1 0 0,1 0 0,0-1 0,0 1 0,1-1 0,0 0 0,9 6 0,-8-6 0,1 2 0,-1-1 0,0 1 0,0 0 0,8 12 0,-9-12 0,-1 0 0,2 0 0,-1 0 0,0-1 0,1 0 0,0 0 0,7 4 0,-1-3 0,-2 1 0,1-1 0,-1 2 0,0-1 0,11 12 0,-18-16 0,-1 0 0,1 0 0,-1 0 0,0 0 0,0 0 0,-1 0 0,1 1 0,-1-1 0,1 0 0,-1 1 0,0-1 0,0 1 0,-1 0 0,1-1 0,-1 1 0,0 0 0,0-1 0,0 1 0,0 0 0,-1-1 0,1 1 0,-3 5 0,-2 7 0,0-1 0,-2 0 0,0 0 0,-18 27 0,-45 52 0,54-73 0,-201 251 0,186-235 0,-50 45 0,-8 9 0,66-67 0,-30 25 0,33-32 0,1 0 0,0 2 0,-19 25 0,-19 21-1365,49-56-5461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23.54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2 24575,'92'0'0,"809"20"0,-286-6 0,-555-14 0,-27-2 0,-1-1 0,42-10 0,-40 7 0,0 0 0,34 1 0,53 6-1365,-106-1-5461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25.92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24575,'3'1'0,"0"-1"0,-1 2 0,1-1 0,0 0 0,-1 0 0,1 1 0,0-1 0,-1 1 0,0 0 0,3 2 0,8 6 0,472 248 0,-319-175 0,-78-37 0,112 53 0,-193-96 0,1 0 0,-1 1 0,0 0 0,0 0 0,-1 1 0,1 0 0,-1 0 0,0 0 0,6 8 0,-10-10 0,0-1 0,0 1 0,0 0 0,0 0 0,-1 0 0,0 0 0,0 1 0,1-1 0,-2 0 0,1 0 0,0 1 0,-1-1 0,1 1 0,-1-1 0,0 0 0,0 1 0,-1-1 0,1 1 0,-1-1 0,0 0 0,1 1 0,-1-1 0,-1 0 0,0 4 0,-7 9 0,-1-1 0,0 1 0,-1-2 0,-1 1 0,0-2 0,-19 17 0,7-6 0,-117 115 0,92-92 0,-2-1 0,-2-3 0,-73 46 0,33-22 0,-42 26 0,79-60 0,9-6 0,0 3 0,-47 40 0,82-60-1365,1-2-5461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28.69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13333 0 24575,'-28'1'0,"1"2"0,-1 1 0,1 1 0,-33 10 0,17-4 0,-696 195-1142,446-120 864,17-6 165,-984 287-414,9 26 263,523-170 148,-6-22-85,-316 93 202,943-262 92,-568 178 1376,12 33-391,-457 195-1078,537-250 0,72-25 0,191-56 0,-287 103 0,120-57 0,164-49 0,35-10 0,114-39 0,-106 27 0,-10 1 0,123-31 0,136-43 89,5-1-452,0-1-1,0-1 1,-51 5-1,69-11-6462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30.74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1120 1 24575,'-33'32'0,"-51"38"0,17-15 0,-517 499 0,527-496 0,24-25 0,1 1 0,-44 61 0,27-26 0,-11 16 0,47-65 0,-10 15 0,22-33 0,0 1 0,0-1 0,0 0 0,0 1 0,0-1 0,0 1 0,1 0 0,-1-1 0,1 1 0,0 0 0,0 4 0,0-5 0,1-1 0,-1 1 0,1-1 0,0 1 0,-1-1 0,1 1 0,0-1 0,0 0 0,0 1 0,0-1 0,0 0 0,1 0 0,-1 0 0,0 1 0,0-1 0,1 0 0,-1-1 0,1 1 0,-1 0 0,1 0 0,-1-1 0,4 2 0,42 9 0,-29-8 0,137 30 0,2-7 0,1-6 0,203-2 0,92-20-1365,-438 2-5461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35.24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0 290 24575,'270'-14'-9789,"-135"4"8258,783-69 3579,-636 49-2332,373-29 9675,-545 49-9391,513-12 171,-217 14-177,53-12 6,-6 17 0,-59 2 0,-257-7 0,35-1 0,3 0 0,15 1 0,2837 9 0,-3017 0 0,0 0 0,0 1 0,0 0 0,0 1 0,0 0 0,-1 0 0,13 7 0,-11-5 0,0-1 0,0 1 0,1-2 0,22 5 0,-15-5 0,0 0 0,-1 2 0,30 11 0,2 1 0,-18-12 0,-27-5 0,0 0 0,0 1 0,-1 0 0,1 0 0,0 0 0,-1 0 0,1 1 0,-1 0 0,7 3 0,-11-5-33,0 0 0,0 1-1,0-1 1,0 0 0,0 0-1,-1 0 1,1 1 0,0-1 0,0 0-1,0 0 1,0 1 0,0-1-1,0 0 1,-1 0 0,1 0-1,0 0 1,0 1 0,0-1 0,-1 0-1,1 0 1,0 0 0,0 0-1,0 0 1,-1 0 0,1 1-1,0-1 1,0 0 0,-1 0 0,1 0-1,0 0 1,0 0 0,0 0-1,-1 0 1,1 0 0,0 0-1,0 0 1,-1 0 0,1 0 0,0 0-1,-1-1 1,-10 3-6793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1T22:22:36.84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554 0 24575,'98'82'0,"-46"-40"0,411 372 0,-368-300 0,-54-61 0,-13-25 0,-25-25 0,1 0 0,-1-1 0,0 1 0,0 0 0,0 1 0,0-1 0,-1 0 0,1 1 0,-1 0 0,0-1 0,0 1 0,0 0 0,-1 0 0,1 0 0,-1 0 0,0 1 0,1 4 0,-1-3 0,-1-1 0,1 0 0,-1 0 0,0 1 0,0-1 0,-1 0 0,0 0 0,1 1 0,-2-1 0,1 0 0,-1 0 0,1 0 0,-1 0 0,-1 0 0,1-1 0,-1 1 0,0-1 0,0 1 0,0-1 0,0 0 0,-1 0 0,0-1 0,0 1 0,0-1 0,0 1 0,-5 2 0,-158 98 0,115-74 0,-46 29 0,-522 328 0,314-190 0,285-180 23,17-13-255,-1 0 1,0-1 0,0 1 0,0-1-1,-7 4 1,-3-2-6595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A498417-71F5-425E-635F-83436B9677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940E1BA-9E03-256E-1336-CDEC23393D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419BFBE-12CA-0235-D4B7-6FAEC14CE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0EEF554-88ED-4095-5B59-2D6337C8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C07916D-C606-7162-4019-B2109D20C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775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F2C2E45-9FAB-481D-2B05-13E424FE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01EE6100-08D1-6323-0333-11777CADF9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FE4FE63-D0D0-6DA6-CB34-B084F45CE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BE7F281-BDF0-E2A4-E1DF-5A87DF4A7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841C0DB-6972-0BFD-C949-CC649AA4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90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4FB9CF5D-4DE3-237D-BA2F-87E9F344C2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08254ABC-34A2-2E52-BFE3-34AE23AB3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ACB4AB0-411F-0703-DF7D-95F0B8D19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EF914D4-9A5F-B694-0F19-E3563556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61731462-996B-2E8E-E50E-243F2785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8035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DC814E4-7D6C-E835-E033-522909ABC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CEFBB3AA-CA02-9F08-08FB-F420227CC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B45236A-D7D3-9071-B211-53FE19D54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F0E7CF1-6B39-B048-B91C-FAA7161DC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C0217B8-CA2C-BD71-3426-E973E54C4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434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7530138-52CD-BC0A-9FB2-E02EF80D1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1536C6A-5A84-C9EE-5C6E-45877E817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AE68385-52EF-CFC0-E1D1-FAD2C0ACD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872E437-1963-1EEF-C213-5B7955BA7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347FB5E-0929-8824-7FA4-484AA4AEC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371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40A60B5-EF7C-A3C2-14D2-9670D181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289E453A-920D-BBF0-3F16-794A99F60E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23A0044F-93F5-38EA-792F-B488EAEA7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09B1086-A76F-0478-CCFA-3ABA9663A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5E8B3FBD-0412-A8E2-0A00-A0F78319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91157F2-0C57-0944-E059-513F174FC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6569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F83D71E-662F-B6CB-C2E0-BA7AEF8AF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19463C9-934B-ABB6-6164-4217898CD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1AF3012-ACDB-7760-B477-E7C74AE0C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48F66B60-773A-F7F5-C870-2E247C1EC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87B8DBC6-7317-6A55-4D5D-F932A8C0C5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FB6901DB-E442-A560-A7D8-0B414292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6533866A-0FF4-0E52-1AE4-FF4774D2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919ACE8B-B38C-E928-3B85-9A9C94034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818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58D1324-1B93-C5A5-B5CC-74BFD15DC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C1B462F9-C99D-F568-6130-A65A29D15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5F48E10A-E461-3946-C492-22261A05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87ABC36E-F2E2-49DA-7DFF-41421FEAA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186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A5B3B293-7FE4-E655-425F-E0B84C448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46156BCF-827D-0B34-E585-68E7A11D0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604F4133-E9CE-4E00-2175-ECE0F0958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995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EA174E7-F5D2-4BC1-D4BE-8EFEA205F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F7CC701-AF19-9632-05E9-A3C014446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85F95F1-AB77-5E64-977A-49CD540F4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672732E5-37B0-3EBC-FA49-22B936DFE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0A27134-A035-EFBD-683F-8DEC5E169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3AA17F5-5A8D-381E-055E-967480A76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968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A8F85-BC8C-B4F8-18A7-17922191E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2609C6E6-7E15-E844-0214-1624ABD77C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C6A87FF-2B0B-DF25-20C0-DD1F4F27A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2E48381-BA4F-C542-A302-45D45E1F8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3E726D8C-F257-41EF-2A7D-630D930C5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F93E6DD-1DDC-6B18-2AAF-5125E6BB8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120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3BAD1D56-14AF-2692-15A6-6AD10738C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BC8EF5BF-AF9E-CE61-F7B3-81AFE0EAF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E30E24C-F47F-C620-259B-CCD6EFC41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146C0D-C6C9-4B09-899C-28056BF8B3C5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89C6B73-2B04-8820-5A58-B2EBC77FE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7F31F03-A647-D035-A0E5-BD39DA5F3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EBF96A-F3FB-4C45-9BDB-E5B8766B9C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726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customXml" Target="../ink/ink5.xml"/><Relationship Id="rId18" Type="http://schemas.openxmlformats.org/officeDocument/2006/relationships/image" Target="../media/image28.png"/><Relationship Id="rId3" Type="http://schemas.openxmlformats.org/officeDocument/2006/relationships/image" Target="../media/image12.jpeg"/><Relationship Id="rId7" Type="http://schemas.openxmlformats.org/officeDocument/2006/relationships/customXml" Target="../ink/ink2.xml"/><Relationship Id="rId12" Type="http://schemas.openxmlformats.org/officeDocument/2006/relationships/image" Target="../media/image25.png"/><Relationship Id="rId17" Type="http://schemas.openxmlformats.org/officeDocument/2006/relationships/customXml" Target="../ink/ink7.xml"/><Relationship Id="rId2" Type="http://schemas.openxmlformats.org/officeDocument/2006/relationships/image" Target="../media/image11.jpg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24.png"/><Relationship Id="rId19" Type="http://schemas.openxmlformats.org/officeDocument/2006/relationships/customXml" Target="../ink/ink8.xml"/><Relationship Id="rId4" Type="http://schemas.openxmlformats.org/officeDocument/2006/relationships/image" Target="../media/image13.jpg"/><Relationship Id="rId9" Type="http://schemas.openxmlformats.org/officeDocument/2006/relationships/customXml" Target="../ink/ink3.xml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0.png"/><Relationship Id="rId7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3DFADDE-4160-0E30-9028-E1DB32D6B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54007" y="795390"/>
            <a:ext cx="10081523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Observing the building blocks of the Solar System with the Nordic Optical Telescope </a:t>
            </a:r>
            <a:br>
              <a:rPr lang="en-US" b="1" dirty="0"/>
            </a:b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01493EF3-983E-54C6-2336-0097DA768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933" y="2697287"/>
            <a:ext cx="5958591" cy="4078267"/>
          </a:xfrm>
        </p:spPr>
        <p:txBody>
          <a:bodyPr>
            <a:normAutofit/>
          </a:bodyPr>
          <a:lstStyle/>
          <a:p>
            <a:r>
              <a:rPr lang="fi-FI" sz="2800" dirty="0"/>
              <a:t>Grigori Fedorets</a:t>
            </a:r>
            <a:r>
              <a:rPr lang="fi-FI" sz="2800" baseline="30000" dirty="0"/>
              <a:t>1,2</a:t>
            </a:r>
            <a:r>
              <a:rPr lang="fi-FI" sz="2800" dirty="0"/>
              <a:t>, Amanda Djupvik</a:t>
            </a:r>
            <a:r>
              <a:rPr lang="fi-FI" sz="2800" baseline="30000" dirty="0"/>
              <a:t>3</a:t>
            </a:r>
            <a:r>
              <a:rPr lang="fi-FI" sz="2800" dirty="0"/>
              <a:t>, </a:t>
            </a:r>
          </a:p>
          <a:p>
            <a:r>
              <a:rPr lang="fi-FI" sz="2800" dirty="0"/>
              <a:t>Otto Solin</a:t>
            </a:r>
            <a:r>
              <a:rPr lang="fi-FI" sz="2800" baseline="30000" dirty="0"/>
              <a:t>1</a:t>
            </a:r>
            <a:r>
              <a:rPr lang="fi-FI" sz="2800" dirty="0"/>
              <a:t> &amp; Mikael Granvik</a:t>
            </a:r>
            <a:r>
              <a:rPr lang="fi-FI" sz="2800" baseline="30000" dirty="0"/>
              <a:t>2,4</a:t>
            </a:r>
          </a:p>
          <a:p>
            <a:endParaRPr lang="fi-FI" dirty="0"/>
          </a:p>
          <a:p>
            <a:r>
              <a:rPr lang="fi-FI" sz="2200" baseline="30000" dirty="0"/>
              <a:t>1</a:t>
            </a:r>
            <a:r>
              <a:rPr lang="fi-FI" sz="2200" dirty="0"/>
              <a:t>Finnish Centre for </a:t>
            </a:r>
            <a:r>
              <a:rPr lang="fi-FI" sz="2200" dirty="0" err="1"/>
              <a:t>Astronomy</a:t>
            </a:r>
            <a:r>
              <a:rPr lang="fi-FI" sz="2200" dirty="0"/>
              <a:t> </a:t>
            </a:r>
            <a:r>
              <a:rPr lang="fi-FI" sz="2200" dirty="0" err="1"/>
              <a:t>with</a:t>
            </a:r>
            <a:r>
              <a:rPr lang="fi-FI" sz="2200" dirty="0"/>
              <a:t> ESO, </a:t>
            </a:r>
            <a:r>
              <a:rPr lang="fi-FI" sz="2200" dirty="0" err="1"/>
              <a:t>University</a:t>
            </a:r>
            <a:r>
              <a:rPr lang="fi-FI" sz="2200" dirty="0"/>
              <a:t> of Turku, Finland</a:t>
            </a:r>
          </a:p>
          <a:p>
            <a:r>
              <a:rPr lang="fi-FI" sz="2200" baseline="30000" dirty="0"/>
              <a:t>2</a:t>
            </a:r>
            <a:r>
              <a:rPr lang="fi-FI" sz="2200" dirty="0"/>
              <a:t>Department of </a:t>
            </a:r>
            <a:r>
              <a:rPr lang="fi-FI" sz="2200" dirty="0" err="1"/>
              <a:t>Physics</a:t>
            </a:r>
            <a:r>
              <a:rPr lang="fi-FI" sz="2200" dirty="0"/>
              <a:t>, </a:t>
            </a:r>
            <a:r>
              <a:rPr lang="fi-FI" sz="2200" dirty="0" err="1"/>
              <a:t>University</a:t>
            </a:r>
            <a:r>
              <a:rPr lang="fi-FI" sz="2200" dirty="0"/>
              <a:t> of Helsinki, Finland</a:t>
            </a:r>
          </a:p>
          <a:p>
            <a:r>
              <a:rPr lang="fi-FI" sz="2200" baseline="30000" dirty="0"/>
              <a:t>3</a:t>
            </a:r>
            <a:r>
              <a:rPr lang="fi-FI" sz="2200" dirty="0"/>
              <a:t>Nordic Optical </a:t>
            </a:r>
            <a:r>
              <a:rPr lang="fi-FI" sz="2200" dirty="0" err="1"/>
              <a:t>Telescope</a:t>
            </a:r>
            <a:r>
              <a:rPr lang="fi-FI" sz="2200" dirty="0"/>
              <a:t>, La Palma, Spain</a:t>
            </a:r>
          </a:p>
          <a:p>
            <a:r>
              <a:rPr lang="fi-FI" sz="2200" baseline="30000" dirty="0"/>
              <a:t>4</a:t>
            </a:r>
            <a:r>
              <a:rPr lang="fi-FI" sz="2200" dirty="0"/>
              <a:t>Asteroid Engineering </a:t>
            </a:r>
            <a:r>
              <a:rPr lang="fi-FI" sz="2200" dirty="0" err="1"/>
              <a:t>Laboratory</a:t>
            </a:r>
            <a:r>
              <a:rPr lang="fi-FI" sz="2200" dirty="0"/>
              <a:t>, </a:t>
            </a:r>
            <a:r>
              <a:rPr lang="fi-FI" sz="2200" dirty="0" err="1"/>
              <a:t>Luleå</a:t>
            </a:r>
            <a:r>
              <a:rPr lang="fi-FI" sz="2200" dirty="0"/>
              <a:t> </a:t>
            </a:r>
            <a:r>
              <a:rPr lang="fi-FI" sz="2200" dirty="0" err="1"/>
              <a:t>University</a:t>
            </a:r>
            <a:r>
              <a:rPr lang="fi-FI" sz="2200" dirty="0"/>
              <a:t> of Technology, </a:t>
            </a:r>
            <a:r>
              <a:rPr lang="fi-FI" sz="2200" dirty="0" err="1"/>
              <a:t>Kiruna</a:t>
            </a:r>
            <a:r>
              <a:rPr lang="fi-FI" sz="2200" dirty="0"/>
              <a:t>, </a:t>
            </a:r>
            <a:r>
              <a:rPr lang="fi-FI" sz="2200" dirty="0" err="1"/>
              <a:t>Sweden</a:t>
            </a:r>
            <a:endParaRPr lang="fi-FI" sz="2200" dirty="0"/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36E686EB-0211-1498-E7C7-41AE89D2A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75011"/>
            <a:ext cx="1244182" cy="1244182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ED84D419-4990-03D2-CFBD-28F84DA16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9315"/>
            <a:ext cx="981534" cy="923797"/>
          </a:xfrm>
          <a:prstGeom prst="rect">
            <a:avLst/>
          </a:prstGeom>
        </p:spPr>
      </p:pic>
      <p:pic>
        <p:nvPicPr>
          <p:cNvPr id="7" name="Sisällön paikkamerkki 6" descr="Kuva, joka sisältää kohteen taivas, piha-, rakennus, majakka&#10;&#10;Tekoälyllä luotu sisältö voi olla virheellistä.">
            <a:extLst>
              <a:ext uri="{FF2B5EF4-FFF2-40B4-BE49-F238E27FC236}">
                <a16:creationId xmlns:a16="http://schemas.microsoft.com/office/drawing/2014/main" id="{93688FF6-CEAD-9967-B766-F70864D5B0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8" t="9091"/>
          <a:stretch>
            <a:fillRect/>
          </a:stretch>
        </p:blipFill>
        <p:spPr>
          <a:xfrm>
            <a:off x="6908624" y="2775779"/>
            <a:ext cx="5154925" cy="4078267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7E511CCB-4BB9-7007-CB38-3FC7DC476F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927" y="69368"/>
            <a:ext cx="2407622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833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5E8D9BB0-A8A4-E227-3D52-3CC4D612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Results II</a:t>
            </a:r>
          </a:p>
        </p:txBody>
      </p:sp>
      <p:pic>
        <p:nvPicPr>
          <p:cNvPr id="5" name="Sisällön paikkamerkki 4">
            <a:extLst>
              <a:ext uri="{FF2B5EF4-FFF2-40B4-BE49-F238E27FC236}">
                <a16:creationId xmlns:a16="http://schemas.microsoft.com/office/drawing/2014/main" id="{76A50C94-FDBF-77F1-5F08-B62D6F6D78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983319"/>
            <a:ext cx="7188199" cy="488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26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FC32C51-D05D-1F9E-9B19-38510BF5D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Future</a:t>
            </a:r>
            <a:r>
              <a:rPr lang="fi-FI" dirty="0"/>
              <a:t> work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E4D41BC-2E18-9F5E-0A98-92BFDEC564E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err="1"/>
              <a:t>Expanding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programme</a:t>
            </a:r>
            <a:r>
              <a:rPr lang="fi-FI" dirty="0"/>
              <a:t> to SOXS@NTT for 21st </a:t>
            </a:r>
            <a:r>
              <a:rPr lang="fi-FI" dirty="0" err="1"/>
              <a:t>magnitude</a:t>
            </a:r>
            <a:r>
              <a:rPr lang="fi-FI" dirty="0"/>
              <a:t> </a:t>
            </a:r>
            <a:r>
              <a:rPr lang="fi-FI" dirty="0" err="1"/>
              <a:t>targets</a:t>
            </a:r>
            <a:endParaRPr lang="fi-FI" dirty="0"/>
          </a:p>
          <a:p>
            <a:r>
              <a:rPr lang="fi-FI" dirty="0" err="1"/>
              <a:t>Maybe</a:t>
            </a:r>
            <a:r>
              <a:rPr lang="fi-FI" dirty="0"/>
              <a:t> </a:t>
            </a:r>
            <a:r>
              <a:rPr lang="fi-FI" dirty="0" err="1"/>
              <a:t>also</a:t>
            </a:r>
            <a:r>
              <a:rPr lang="fi-FI" dirty="0"/>
              <a:t> OPTICON for </a:t>
            </a:r>
            <a:r>
              <a:rPr lang="fi-FI" dirty="0" err="1"/>
              <a:t>bad</a:t>
            </a:r>
            <a:r>
              <a:rPr lang="fi-FI" dirty="0"/>
              <a:t> </a:t>
            </a:r>
            <a:r>
              <a:rPr lang="fi-FI" dirty="0" err="1"/>
              <a:t>weather</a:t>
            </a:r>
            <a:r>
              <a:rPr lang="fi-FI" dirty="0"/>
              <a:t> </a:t>
            </a:r>
            <a:r>
              <a:rPr lang="fi-FI" dirty="0" err="1"/>
              <a:t>mitigation</a:t>
            </a:r>
            <a:r>
              <a:rPr lang="fi-FI" dirty="0"/>
              <a:t>?</a:t>
            </a:r>
          </a:p>
          <a:p>
            <a:endParaRPr lang="fi-FI" dirty="0"/>
          </a:p>
          <a:p>
            <a:endParaRPr lang="fi-FI" dirty="0"/>
          </a:p>
          <a:p>
            <a:r>
              <a:rPr lang="fi-FI" dirty="0" err="1"/>
              <a:t>Imminent</a:t>
            </a:r>
            <a:r>
              <a:rPr lang="fi-FI" dirty="0"/>
              <a:t> </a:t>
            </a:r>
            <a:r>
              <a:rPr lang="fi-FI" dirty="0" err="1"/>
              <a:t>impactors</a:t>
            </a:r>
            <a:r>
              <a:rPr lang="fi-FI" dirty="0"/>
              <a:t>: RRM </a:t>
            </a:r>
            <a:r>
              <a:rPr lang="fi-FI" dirty="0" err="1"/>
              <a:t>mode</a:t>
            </a:r>
            <a:r>
              <a:rPr lang="fi-FI" dirty="0"/>
              <a:t> for </a:t>
            </a:r>
            <a:r>
              <a:rPr lang="fi-FI" dirty="0" err="1"/>
              <a:t>moving</a:t>
            </a:r>
            <a:r>
              <a:rPr lang="fi-FI" dirty="0"/>
              <a:t> </a:t>
            </a:r>
            <a:r>
              <a:rPr lang="fi-FI" dirty="0" err="1"/>
              <a:t>objects</a:t>
            </a:r>
            <a:endParaRPr lang="fi-FI" dirty="0"/>
          </a:p>
          <a:p>
            <a:r>
              <a:rPr lang="fi-FI" dirty="0" err="1"/>
              <a:t>Asteph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NOT OB </a:t>
            </a:r>
            <a:r>
              <a:rPr lang="fi-FI" dirty="0" err="1"/>
              <a:t>system</a:t>
            </a:r>
            <a:r>
              <a:rPr lang="fi-FI" dirty="0"/>
              <a:t>: </a:t>
            </a:r>
            <a:r>
              <a:rPr lang="fi-FI" dirty="0" err="1"/>
              <a:t>observations</a:t>
            </a:r>
            <a:r>
              <a:rPr lang="fi-FI" dirty="0"/>
              <a:t>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made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anyone</a:t>
            </a:r>
            <a:endParaRPr lang="fi-FI" dirty="0"/>
          </a:p>
        </p:txBody>
      </p:sp>
      <p:pic>
        <p:nvPicPr>
          <p:cNvPr id="5" name="Sisällön paikkamerkki 5" descr="Kuva, joka sisältää kohteen teksti, elektroniikka, kuvakaappaus, näyttö&#10;&#10;Kuvaus luotu automaattisesti">
            <a:extLst>
              <a:ext uri="{FF2B5EF4-FFF2-40B4-BE49-F238E27FC236}">
                <a16:creationId xmlns:a16="http://schemas.microsoft.com/office/drawing/2014/main" id="{D5C3255D-5FFD-B761-1337-B1354CB3EC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967951"/>
            <a:ext cx="6105834" cy="5256742"/>
          </a:xfrm>
        </p:spPr>
      </p:pic>
    </p:spTree>
    <p:extLst>
      <p:ext uri="{BB962C8B-B14F-4D97-AF65-F5344CB8AC3E}">
        <p14:creationId xmlns:p14="http://schemas.microsoft.com/office/powerpoint/2010/main" val="1130625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8D7B73C-9BA6-AD05-60ED-AC8ABCA5A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Summary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C1806268-7D10-070D-EF7D-9B8EA7B2B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preliminary</a:t>
            </a:r>
            <a:r>
              <a:rPr lang="fi-FI" dirty="0"/>
              <a:t> </a:t>
            </a:r>
            <a:r>
              <a:rPr lang="fi-FI" dirty="0" err="1"/>
              <a:t>results</a:t>
            </a:r>
            <a:r>
              <a:rPr lang="fi-FI" dirty="0"/>
              <a:t> </a:t>
            </a:r>
            <a:r>
              <a:rPr lang="fi-FI" dirty="0" err="1"/>
              <a:t>indicate</a:t>
            </a:r>
            <a:r>
              <a:rPr lang="fi-FI" dirty="0"/>
              <a:t>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there</a:t>
            </a:r>
            <a:r>
              <a:rPr lang="fi-FI" dirty="0"/>
              <a:t> </a:t>
            </a:r>
            <a:r>
              <a:rPr lang="fi-FI" dirty="0" err="1"/>
              <a:t>might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more</a:t>
            </a:r>
            <a:r>
              <a:rPr lang="fi-FI" dirty="0"/>
              <a:t> V-</a:t>
            </a:r>
            <a:r>
              <a:rPr lang="fi-FI" dirty="0" err="1"/>
              <a:t>types</a:t>
            </a:r>
            <a:r>
              <a:rPr lang="fi-FI" dirty="0"/>
              <a:t> </a:t>
            </a:r>
            <a:r>
              <a:rPr lang="fi-FI" dirty="0" err="1"/>
              <a:t>among</a:t>
            </a:r>
            <a:r>
              <a:rPr lang="fi-FI" dirty="0"/>
              <a:t>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small</a:t>
            </a:r>
            <a:r>
              <a:rPr lang="fi-FI" dirty="0"/>
              <a:t> </a:t>
            </a:r>
            <a:r>
              <a:rPr lang="fi-FI" dirty="0" err="1"/>
              <a:t>asteroids</a:t>
            </a:r>
            <a:r>
              <a:rPr lang="fi-FI" dirty="0"/>
              <a:t>.</a:t>
            </a:r>
          </a:p>
          <a:p>
            <a:pPr lvl="1"/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yet</a:t>
            </a:r>
            <a:r>
              <a:rPr lang="fi-FI" dirty="0"/>
              <a:t> a </a:t>
            </a:r>
            <a:r>
              <a:rPr lang="fi-FI" dirty="0" err="1"/>
              <a:t>statistically</a:t>
            </a:r>
            <a:r>
              <a:rPr lang="fi-FI" dirty="0"/>
              <a:t> </a:t>
            </a:r>
            <a:r>
              <a:rPr lang="fi-FI" dirty="0" err="1"/>
              <a:t>significant</a:t>
            </a:r>
            <a:r>
              <a:rPr lang="fi-FI" dirty="0"/>
              <a:t> </a:t>
            </a:r>
            <a:r>
              <a:rPr lang="fi-FI" dirty="0" err="1"/>
              <a:t>sample</a:t>
            </a:r>
            <a:endParaRPr lang="fi-FI" dirty="0"/>
          </a:p>
          <a:p>
            <a:endParaRPr lang="fi-FI" dirty="0"/>
          </a:p>
          <a:p>
            <a:r>
              <a:rPr lang="fi-FI" dirty="0" err="1"/>
              <a:t>Recent</a:t>
            </a:r>
            <a:r>
              <a:rPr lang="fi-FI" dirty="0"/>
              <a:t> </a:t>
            </a:r>
            <a:r>
              <a:rPr lang="fi-FI" dirty="0" err="1"/>
              <a:t>developments</a:t>
            </a:r>
            <a:r>
              <a:rPr lang="fi-FI" dirty="0"/>
              <a:t> and NOT operating </a:t>
            </a:r>
            <a:r>
              <a:rPr lang="fi-FI" dirty="0" err="1"/>
              <a:t>mode</a:t>
            </a:r>
            <a:r>
              <a:rPr lang="fi-FI" dirty="0"/>
              <a:t> permit </a:t>
            </a:r>
            <a:r>
              <a:rPr lang="fi-FI" dirty="0" err="1"/>
              <a:t>performing</a:t>
            </a:r>
            <a:r>
              <a:rPr lang="fi-FI" dirty="0"/>
              <a:t> </a:t>
            </a:r>
            <a:r>
              <a:rPr lang="fi-FI" dirty="0" err="1"/>
              <a:t>observations</a:t>
            </a:r>
            <a:r>
              <a:rPr lang="fi-FI" dirty="0"/>
              <a:t> of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close</a:t>
            </a:r>
            <a:r>
              <a:rPr lang="fi-FI" dirty="0"/>
              <a:t> </a:t>
            </a:r>
            <a:r>
              <a:rPr lang="fi-FI" dirty="0" err="1"/>
              <a:t>approaching</a:t>
            </a:r>
            <a:r>
              <a:rPr lang="fi-FI" dirty="0"/>
              <a:t>, </a:t>
            </a:r>
            <a:r>
              <a:rPr lang="fi-FI" dirty="0" err="1"/>
              <a:t>fast</a:t>
            </a:r>
            <a:r>
              <a:rPr lang="fi-FI" dirty="0"/>
              <a:t> and </a:t>
            </a:r>
            <a:r>
              <a:rPr lang="fi-FI" dirty="0" err="1"/>
              <a:t>unconfirmed</a:t>
            </a:r>
            <a:r>
              <a:rPr lang="fi-FI" dirty="0"/>
              <a:t> </a:t>
            </a:r>
            <a:r>
              <a:rPr lang="fi-FI" dirty="0" err="1"/>
              <a:t>asteroids</a:t>
            </a:r>
            <a:r>
              <a:rPr lang="fi-FI" dirty="0"/>
              <a:t>.</a:t>
            </a:r>
          </a:p>
          <a:p>
            <a:endParaRPr lang="fi-FI" dirty="0"/>
          </a:p>
          <a:p>
            <a:r>
              <a:rPr lang="fi-FI" dirty="0"/>
              <a:t>A </a:t>
            </a:r>
            <a:r>
              <a:rPr lang="fi-FI" dirty="0" err="1"/>
              <a:t>big</a:t>
            </a:r>
            <a:r>
              <a:rPr lang="fi-FI" dirty="0"/>
              <a:t> </a:t>
            </a:r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 to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present</a:t>
            </a:r>
            <a:r>
              <a:rPr lang="fi-FI" dirty="0"/>
              <a:t> and </a:t>
            </a:r>
            <a:r>
              <a:rPr lang="fi-FI" dirty="0" err="1"/>
              <a:t>past</a:t>
            </a:r>
            <a:r>
              <a:rPr lang="fi-FI" dirty="0"/>
              <a:t> NOT </a:t>
            </a:r>
            <a:r>
              <a:rPr lang="fi-FI" dirty="0" err="1"/>
              <a:t>staff</a:t>
            </a:r>
            <a:r>
              <a:rPr lang="fi-FI" dirty="0"/>
              <a:t> and </a:t>
            </a:r>
            <a:r>
              <a:rPr lang="fi-FI" dirty="0" err="1"/>
              <a:t>students</a:t>
            </a:r>
            <a:r>
              <a:rPr lang="fi-FI" dirty="0"/>
              <a:t> for </a:t>
            </a:r>
            <a:r>
              <a:rPr lang="fi-FI" dirty="0" err="1"/>
              <a:t>actually</a:t>
            </a:r>
            <a:r>
              <a:rPr lang="fi-FI" dirty="0"/>
              <a:t> </a:t>
            </a:r>
            <a:r>
              <a:rPr lang="fi-FI" dirty="0" err="1"/>
              <a:t>carrying</a:t>
            </a:r>
            <a:r>
              <a:rPr lang="fi-FI" dirty="0"/>
              <a:t> out </a:t>
            </a:r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/>
              <a:t>observations</a:t>
            </a:r>
            <a:r>
              <a:rPr lang="fi-FI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52997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0056B23-E679-9A27-C57D-5C254FF68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" name="Sisällön paikkamerkki 4">
            <a:extLst>
              <a:ext uri="{FF2B5EF4-FFF2-40B4-BE49-F238E27FC236}">
                <a16:creationId xmlns:a16="http://schemas.microsoft.com/office/drawing/2014/main" id="{FD070027-BF6A-066D-F2FA-B2C8A7A17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70" y="0"/>
            <a:ext cx="11078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5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0A7C25E-B5A0-95EA-2A59-B9C02E603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18" y="365125"/>
            <a:ext cx="11208682" cy="1325563"/>
          </a:xfrm>
        </p:spPr>
        <p:txBody>
          <a:bodyPr/>
          <a:lstStyle/>
          <a:p>
            <a:r>
              <a:rPr lang="fi-FI" dirty="0" err="1"/>
              <a:t>Asteroids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different</a:t>
            </a:r>
            <a:r>
              <a:rPr lang="fi-FI" dirty="0"/>
              <a:t> and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spread</a:t>
            </a:r>
            <a:r>
              <a:rPr lang="fi-FI" dirty="0"/>
              <a:t> </a:t>
            </a:r>
            <a:r>
              <a:rPr lang="fi-FI" dirty="0" err="1"/>
              <a:t>unevenly</a:t>
            </a:r>
            <a:endParaRPr lang="fi-FI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85F0B3C2-5D13-9E15-BB29-8F53E8C330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Sisällön paikkamerkki 4">
            <a:extLst>
              <a:ext uri="{FF2B5EF4-FFF2-40B4-BE49-F238E27FC236}">
                <a16:creationId xmlns:a16="http://schemas.microsoft.com/office/drawing/2014/main" id="{78E3C574-0FE3-9B0F-624B-00B3E0D76C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6" name="Sisällön paikkamerkki 7" descr="Kuva, joka sisältää kohteen teksti, käsiala, Fontti, kalligrafia&#10;&#10;Kuvaus luotu automaattisesti">
            <a:extLst>
              <a:ext uri="{FF2B5EF4-FFF2-40B4-BE49-F238E27FC236}">
                <a16:creationId xmlns:a16="http://schemas.microsoft.com/office/drawing/2014/main" id="{05B1CAFF-2885-6AAF-DDF8-3D296E290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18" y="1958208"/>
            <a:ext cx="4259189" cy="3410744"/>
          </a:xfrm>
          <a:prstGeom prst="rect">
            <a:avLst/>
          </a:prstGeom>
        </p:spPr>
      </p:pic>
      <p:pic>
        <p:nvPicPr>
          <p:cNvPr id="7" name="Sisällön paikkamerkki 9">
            <a:extLst>
              <a:ext uri="{FF2B5EF4-FFF2-40B4-BE49-F238E27FC236}">
                <a16:creationId xmlns:a16="http://schemas.microsoft.com/office/drawing/2014/main" id="{E52B1778-4ABE-874D-B7FB-EF53DFBF4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246" y="2140492"/>
            <a:ext cx="8149754" cy="3046177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6F3DDF03-A689-F5EB-B4CB-5344B7B7E2B6}"/>
              </a:ext>
            </a:extLst>
          </p:cNvPr>
          <p:cNvSpPr txBox="1"/>
          <p:nvPr/>
        </p:nvSpPr>
        <p:spPr>
          <a:xfrm>
            <a:off x="8022431" y="5700713"/>
            <a:ext cx="3686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DeMeo</a:t>
            </a:r>
            <a:r>
              <a:rPr lang="fi-FI" dirty="0"/>
              <a:t> &amp; </a:t>
            </a:r>
            <a:r>
              <a:rPr lang="fi-FI" dirty="0" err="1"/>
              <a:t>Carry</a:t>
            </a:r>
            <a:r>
              <a:rPr lang="fi-FI" dirty="0"/>
              <a:t> (2014)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9646F22B-9A9C-03D0-80EF-1A2195AD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3051B-F7C3-4036-B97B-B4E293BCDDE6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217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3551A53-E273-FC69-6EB6-63BC02C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44061"/>
          </a:xfrm>
        </p:spPr>
        <p:txBody>
          <a:bodyPr/>
          <a:lstStyle/>
          <a:p>
            <a:r>
              <a:rPr lang="fi-FI" dirty="0"/>
              <a:t>Small </a:t>
            </a:r>
            <a:r>
              <a:rPr lang="fi-FI" dirty="0" err="1"/>
              <a:t>asteroids</a:t>
            </a:r>
            <a:r>
              <a:rPr lang="fi-FI" dirty="0"/>
              <a:t>: </a:t>
            </a:r>
            <a:r>
              <a:rPr lang="fi-FI" dirty="0" err="1"/>
              <a:t>population-level</a:t>
            </a:r>
            <a:r>
              <a:rPr lang="fi-FI" dirty="0"/>
              <a:t> </a:t>
            </a:r>
            <a:r>
              <a:rPr lang="fi-FI" dirty="0" err="1"/>
              <a:t>studies</a:t>
            </a:r>
            <a:r>
              <a:rPr lang="fi-FI" dirty="0"/>
              <a:t> 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732C89F-40E6-CAF0-847D-05A66FD36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F8900C1-EE14-1BB0-98AD-F5C279445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3051B-F7C3-4036-B97B-B4E293BCDDE6}" type="slidenum">
              <a:rPr lang="fi-FI" smtClean="0"/>
              <a:t>4</a:t>
            </a:fld>
            <a:endParaRPr lang="fi-FI"/>
          </a:p>
        </p:txBody>
      </p:sp>
      <p:pic>
        <p:nvPicPr>
          <p:cNvPr id="12" name="Sisällön paikkamerkki 13">
            <a:extLst>
              <a:ext uri="{FF2B5EF4-FFF2-40B4-BE49-F238E27FC236}">
                <a16:creationId xmlns:a16="http://schemas.microsoft.com/office/drawing/2014/main" id="{3B461771-D559-3E36-6AC9-842AD1F40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46" y="898164"/>
            <a:ext cx="4808806" cy="2853577"/>
          </a:xfrm>
          <a:prstGeom prst="rect">
            <a:avLst/>
          </a:prstGeom>
        </p:spPr>
      </p:pic>
      <p:sp>
        <p:nvSpPr>
          <p:cNvPr id="13" name="Tekstiruutu 12">
            <a:extLst>
              <a:ext uri="{FF2B5EF4-FFF2-40B4-BE49-F238E27FC236}">
                <a16:creationId xmlns:a16="http://schemas.microsoft.com/office/drawing/2014/main" id="{439201F3-D83A-F967-F218-08962070FB78}"/>
              </a:ext>
            </a:extLst>
          </p:cNvPr>
          <p:cNvSpPr txBox="1"/>
          <p:nvPr/>
        </p:nvSpPr>
        <p:spPr>
          <a:xfrm>
            <a:off x="1686078" y="3763669"/>
            <a:ext cx="2957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Binzel</a:t>
            </a:r>
            <a:r>
              <a:rPr lang="fi-FI" dirty="0"/>
              <a:t> et al. (2019)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43C20B76-3B84-43D1-A48A-35A2CBC98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091728" y="365582"/>
            <a:ext cx="3002882" cy="4602549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63981DDF-253B-3D31-B50E-BCE02391E5CB}"/>
              </a:ext>
            </a:extLst>
          </p:cNvPr>
          <p:cNvSpPr txBox="1"/>
          <p:nvPr/>
        </p:nvSpPr>
        <p:spPr>
          <a:xfrm>
            <a:off x="8610600" y="4237244"/>
            <a:ext cx="2792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DellaGiustina</a:t>
            </a:r>
            <a:r>
              <a:rPr lang="fi-FI" dirty="0"/>
              <a:t> et al. (2020)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84258CCC-41BF-BE2A-EFB0-C47B34E8E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0324" y="3874361"/>
            <a:ext cx="2235316" cy="280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8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599FE5-559E-4DBA-1C79-F297FBDD8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Scientific</a:t>
            </a:r>
            <a:r>
              <a:rPr lang="fi-FI" dirty="0"/>
              <a:t> </a:t>
            </a:r>
            <a:r>
              <a:rPr lang="fi-FI" dirty="0" err="1"/>
              <a:t>questions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F464FF2-E3E2-238C-B211-C98E1D214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/>
              <a:t>Main: </a:t>
            </a:r>
            <a:r>
              <a:rPr lang="fi-FI" dirty="0" err="1"/>
              <a:t>what</a:t>
            </a:r>
            <a:r>
              <a:rPr lang="fi-FI" dirty="0"/>
              <a:t> is </a:t>
            </a:r>
            <a:r>
              <a:rPr lang="fi-FI" dirty="0" err="1"/>
              <a:t>the</a:t>
            </a:r>
            <a:r>
              <a:rPr lang="fi-FI" dirty="0"/>
              <a:t> composition of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small</a:t>
            </a:r>
            <a:r>
              <a:rPr lang="fi-FI" dirty="0"/>
              <a:t> </a:t>
            </a:r>
          </a:p>
          <a:p>
            <a:pPr marL="0" indent="0">
              <a:buNone/>
            </a:pPr>
            <a:r>
              <a:rPr lang="fi-FI" dirty="0" err="1"/>
              <a:t>near</a:t>
            </a:r>
            <a:r>
              <a:rPr lang="fi-FI" dirty="0"/>
              <a:t>-Earth </a:t>
            </a:r>
            <a:r>
              <a:rPr lang="fi-FI" dirty="0" err="1"/>
              <a:t>asteroids</a:t>
            </a:r>
            <a:r>
              <a:rPr lang="fi-FI" dirty="0"/>
              <a:t>?</a:t>
            </a:r>
          </a:p>
          <a:p>
            <a:endParaRPr lang="fi-FI" dirty="0"/>
          </a:p>
          <a:p>
            <a:r>
              <a:rPr lang="fi-FI" dirty="0" err="1">
                <a:solidFill>
                  <a:srgbClr val="0070C0"/>
                </a:solidFill>
              </a:rPr>
              <a:t>Why</a:t>
            </a:r>
            <a:r>
              <a:rPr lang="fi-FI" dirty="0">
                <a:solidFill>
                  <a:srgbClr val="0070C0"/>
                </a:solidFill>
              </a:rPr>
              <a:t> is </a:t>
            </a:r>
            <a:r>
              <a:rPr lang="fi-FI" dirty="0" err="1">
                <a:solidFill>
                  <a:srgbClr val="0070C0"/>
                </a:solidFill>
              </a:rPr>
              <a:t>this</a:t>
            </a:r>
            <a:r>
              <a:rPr lang="fi-FI" dirty="0">
                <a:solidFill>
                  <a:srgbClr val="0070C0"/>
                </a:solidFill>
              </a:rPr>
              <a:t> </a:t>
            </a:r>
            <a:r>
              <a:rPr lang="fi-FI" dirty="0" err="1">
                <a:solidFill>
                  <a:srgbClr val="0070C0"/>
                </a:solidFill>
              </a:rPr>
              <a:t>interesting</a:t>
            </a:r>
            <a:r>
              <a:rPr lang="fi-FI" dirty="0">
                <a:solidFill>
                  <a:srgbClr val="0070C0"/>
                </a:solidFill>
              </a:rPr>
              <a:t>?</a:t>
            </a:r>
          </a:p>
          <a:p>
            <a:endParaRPr lang="fi-FI" dirty="0"/>
          </a:p>
          <a:p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missing</a:t>
            </a:r>
            <a:r>
              <a:rPr lang="fi-FI" dirty="0"/>
              <a:t> </a:t>
            </a:r>
            <a:r>
              <a:rPr lang="fi-FI" dirty="0" err="1"/>
              <a:t>mantle</a:t>
            </a:r>
            <a:r>
              <a:rPr lang="fi-FI" dirty="0"/>
              <a:t> </a:t>
            </a:r>
            <a:r>
              <a:rPr lang="fi-FI" dirty="0" err="1"/>
              <a:t>problem</a:t>
            </a:r>
            <a:endParaRPr lang="fi-FI" dirty="0"/>
          </a:p>
          <a:p>
            <a:pPr lvl="1"/>
            <a:r>
              <a:rPr lang="fi-FI" dirty="0" err="1"/>
              <a:t>Testing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”</a:t>
            </a:r>
            <a:r>
              <a:rPr lang="fi-FI" dirty="0" err="1"/>
              <a:t>battered</a:t>
            </a:r>
            <a:r>
              <a:rPr lang="fi-FI" dirty="0"/>
              <a:t> to </a:t>
            </a:r>
            <a:r>
              <a:rPr lang="fi-FI" dirty="0" err="1"/>
              <a:t>bits</a:t>
            </a:r>
            <a:r>
              <a:rPr lang="fi-FI" dirty="0"/>
              <a:t>” </a:t>
            </a:r>
            <a:r>
              <a:rPr lang="fi-FI" dirty="0" err="1"/>
              <a:t>hypothesis</a:t>
            </a:r>
            <a:endParaRPr lang="fi-FI" dirty="0"/>
          </a:p>
          <a:p>
            <a:pPr lvl="1"/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there</a:t>
            </a:r>
            <a:r>
              <a:rPr lang="fi-FI" dirty="0"/>
              <a:t> </a:t>
            </a:r>
            <a:r>
              <a:rPr lang="fi-FI" dirty="0" err="1"/>
              <a:t>more</a:t>
            </a:r>
            <a:r>
              <a:rPr lang="fi-FI" dirty="0"/>
              <a:t> A- and V-</a:t>
            </a:r>
            <a:r>
              <a:rPr lang="fi-FI" dirty="0" err="1"/>
              <a:t>types</a:t>
            </a:r>
            <a:r>
              <a:rPr lang="fi-FI" dirty="0"/>
              <a:t> </a:t>
            </a:r>
            <a:r>
              <a:rPr lang="fi-FI" dirty="0" err="1"/>
              <a:t>amongst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small</a:t>
            </a:r>
            <a:r>
              <a:rPr lang="fi-FI" dirty="0"/>
              <a:t> </a:t>
            </a:r>
            <a:r>
              <a:rPr lang="fi-FI" dirty="0" err="1"/>
              <a:t>asteroids</a:t>
            </a:r>
            <a:r>
              <a:rPr lang="fi-FI" dirty="0"/>
              <a:t> </a:t>
            </a:r>
            <a:r>
              <a:rPr lang="fi-FI" dirty="0" err="1"/>
              <a:t>because</a:t>
            </a:r>
            <a:r>
              <a:rPr lang="fi-FI" dirty="0"/>
              <a:t> </a:t>
            </a:r>
            <a:r>
              <a:rPr lang="fi-FI" dirty="0" err="1"/>
              <a:t>they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easier</a:t>
            </a:r>
            <a:r>
              <a:rPr lang="fi-FI" dirty="0"/>
              <a:t> to </a:t>
            </a:r>
            <a:r>
              <a:rPr lang="fi-FI" dirty="0" err="1"/>
              <a:t>break</a:t>
            </a:r>
            <a:r>
              <a:rPr lang="fi-FI" dirty="0"/>
              <a:t>?</a:t>
            </a:r>
          </a:p>
          <a:p>
            <a:r>
              <a:rPr lang="fi-FI" dirty="0"/>
              <a:t>Can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population</a:t>
            </a:r>
            <a:r>
              <a:rPr lang="fi-FI" dirty="0"/>
              <a:t> of </a:t>
            </a:r>
            <a:r>
              <a:rPr lang="fi-FI" dirty="0" err="1"/>
              <a:t>small</a:t>
            </a:r>
            <a:r>
              <a:rPr lang="fi-FI" dirty="0"/>
              <a:t> </a:t>
            </a:r>
            <a:r>
              <a:rPr lang="fi-FI" dirty="0" err="1"/>
              <a:t>asteroids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traced</a:t>
            </a:r>
            <a:r>
              <a:rPr lang="fi-FI" dirty="0"/>
              <a:t> to </a:t>
            </a:r>
            <a:r>
              <a:rPr lang="fi-FI" dirty="0" err="1"/>
              <a:t>individual</a:t>
            </a:r>
            <a:r>
              <a:rPr lang="fi-FI" dirty="0"/>
              <a:t> </a:t>
            </a:r>
            <a:r>
              <a:rPr lang="fi-FI" dirty="0" err="1"/>
              <a:t>events</a:t>
            </a:r>
            <a:r>
              <a:rPr lang="fi-FI" dirty="0"/>
              <a:t>?</a:t>
            </a:r>
          </a:p>
          <a:p>
            <a:pPr lvl="1"/>
            <a:r>
              <a:rPr lang="fi-FI" dirty="0" err="1"/>
              <a:t>Bro</a:t>
            </a:r>
            <a:r>
              <a:rPr lang="fi-FI" dirty="0" err="1">
                <a:latin typeface="Aptos" panose="020B0004020202020204" pitchFamily="34" charset="0"/>
              </a:rPr>
              <a:t>ž</a:t>
            </a:r>
            <a:r>
              <a:rPr lang="fi-FI" dirty="0">
                <a:latin typeface="Aptos" panose="020B0004020202020204" pitchFamily="34" charset="0"/>
              </a:rPr>
              <a:t> et al. (2024) and </a:t>
            </a:r>
            <a:r>
              <a:rPr lang="fi-FI" dirty="0" err="1">
                <a:latin typeface="Aptos" panose="020B0004020202020204" pitchFamily="34" charset="0"/>
              </a:rPr>
              <a:t>Marssett</a:t>
            </a:r>
            <a:r>
              <a:rPr lang="fi-FI" dirty="0">
                <a:latin typeface="Aptos" panose="020B0004020202020204" pitchFamily="34" charset="0"/>
              </a:rPr>
              <a:t> et al. (2024) </a:t>
            </a:r>
            <a:r>
              <a:rPr lang="fi-FI" dirty="0" err="1">
                <a:latin typeface="Aptos" panose="020B0004020202020204" pitchFamily="34" charset="0"/>
              </a:rPr>
              <a:t>hypothesise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that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the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majority</a:t>
            </a:r>
            <a:r>
              <a:rPr lang="fi-FI" dirty="0">
                <a:latin typeface="Aptos" panose="020B0004020202020204" pitchFamily="34" charset="0"/>
              </a:rPr>
              <a:t> of </a:t>
            </a:r>
            <a:r>
              <a:rPr lang="fi-FI" dirty="0" err="1">
                <a:latin typeface="Aptos" panose="020B0004020202020204" pitchFamily="34" charset="0"/>
              </a:rPr>
              <a:t>very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small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asteroids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originate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from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three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young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families</a:t>
            </a:r>
            <a:endParaRPr lang="fi-FI" dirty="0">
              <a:latin typeface="Aptos" panose="020B0004020202020204" pitchFamily="34" charset="0"/>
            </a:endParaRPr>
          </a:p>
          <a:p>
            <a:pPr lvl="1"/>
            <a:r>
              <a:rPr lang="fi-FI" dirty="0">
                <a:latin typeface="Aptos" panose="020B0004020202020204" pitchFamily="34" charset="0"/>
              </a:rPr>
              <a:t>In </a:t>
            </a:r>
            <a:r>
              <a:rPr lang="fi-FI" dirty="0" err="1">
                <a:latin typeface="Aptos" panose="020B0004020202020204" pitchFamily="34" charset="0"/>
              </a:rPr>
              <a:t>this</a:t>
            </a:r>
            <a:r>
              <a:rPr lang="fi-FI" dirty="0">
                <a:latin typeface="Aptos" panose="020B0004020202020204" pitchFamily="34" charset="0"/>
              </a:rPr>
              <a:t> case, </a:t>
            </a:r>
            <a:r>
              <a:rPr lang="fi-FI" dirty="0" err="1">
                <a:latin typeface="Aptos" panose="020B0004020202020204" pitchFamily="34" charset="0"/>
              </a:rPr>
              <a:t>should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be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dominated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by</a:t>
            </a:r>
            <a:r>
              <a:rPr lang="fi-FI" dirty="0">
                <a:latin typeface="Aptos" panose="020B0004020202020204" pitchFamily="34" charset="0"/>
              </a:rPr>
              <a:t> S-</a:t>
            </a:r>
            <a:r>
              <a:rPr lang="fi-FI" dirty="0" err="1">
                <a:latin typeface="Aptos" panose="020B0004020202020204" pitchFamily="34" charset="0"/>
              </a:rPr>
              <a:t>class</a:t>
            </a:r>
            <a:r>
              <a:rPr lang="fi-FI" dirty="0">
                <a:latin typeface="Aptos" panose="020B0004020202020204" pitchFamily="34" charset="0"/>
              </a:rPr>
              <a:t> </a:t>
            </a:r>
            <a:r>
              <a:rPr lang="fi-FI" dirty="0" err="1">
                <a:latin typeface="Aptos" panose="020B0004020202020204" pitchFamily="34" charset="0"/>
              </a:rPr>
              <a:t>objects</a:t>
            </a:r>
            <a:r>
              <a:rPr lang="fi-FI" dirty="0">
                <a:latin typeface="Aptos" panose="020B0004020202020204" pitchFamily="34" charset="0"/>
              </a:rPr>
              <a:t>.</a:t>
            </a:r>
            <a:endParaRPr lang="fi-FI" dirty="0"/>
          </a:p>
          <a:p>
            <a:pPr marL="457200" lvl="1" indent="0">
              <a:buNone/>
            </a:pPr>
            <a:endParaRPr lang="fi-FI" dirty="0"/>
          </a:p>
        </p:txBody>
      </p:sp>
      <p:pic>
        <p:nvPicPr>
          <p:cNvPr id="4" name="Sisällön paikkamerkki 7" descr="Kuva, joka sisältää kohteen teksti, käsiala, Fontti, kalligrafia&#10;&#10;Kuvaus luotu automaattisesti">
            <a:extLst>
              <a:ext uri="{FF2B5EF4-FFF2-40B4-BE49-F238E27FC236}">
                <a16:creationId xmlns:a16="http://schemas.microsoft.com/office/drawing/2014/main" id="{D054ABB1-AD5B-1B41-D2B3-8AFB0327E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584" y="52784"/>
            <a:ext cx="4780659" cy="382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31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ED50B-AD0D-EE9E-7B54-42D243DC5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97A28BC-A4FD-C844-114C-FBDF5EB34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Observation</a:t>
            </a:r>
            <a:r>
              <a:rPr lang="fi-FI" dirty="0"/>
              <a:t> </a:t>
            </a:r>
            <a:r>
              <a:rPr lang="fi-FI" dirty="0" err="1"/>
              <a:t>workflow</a:t>
            </a:r>
            <a:endParaRPr lang="fi-FI" dirty="0"/>
          </a:p>
        </p:txBody>
      </p:sp>
      <p:pic>
        <p:nvPicPr>
          <p:cNvPr id="5" name="Sisällön paikkamerkki 4" descr="Kuva, joka sisältää kohteen taivas, piha-, rakennus, yö&#10;&#10;Kuvaus luotu automaattisesti">
            <a:extLst>
              <a:ext uri="{FF2B5EF4-FFF2-40B4-BE49-F238E27FC236}">
                <a16:creationId xmlns:a16="http://schemas.microsoft.com/office/drawing/2014/main" id="{01DE1C8A-D36B-87E1-0308-7D0F3C1BE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67" y="1786550"/>
            <a:ext cx="3032346" cy="2021564"/>
          </a:xfrm>
        </p:spPr>
      </p:pic>
      <p:pic>
        <p:nvPicPr>
          <p:cNvPr id="7" name="Kuva 6" descr="Kuva, joka sisältää kohteen teksti, rakennus, luonto, kallio&#10;&#10;Kuvaus luotu automaattisesti">
            <a:extLst>
              <a:ext uri="{FF2B5EF4-FFF2-40B4-BE49-F238E27FC236}">
                <a16:creationId xmlns:a16="http://schemas.microsoft.com/office/drawing/2014/main" id="{D2F52639-58B1-B328-5520-6D9911D32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716" y="2036464"/>
            <a:ext cx="1771650" cy="1771650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BF5F5D64-46CA-1DA7-30CB-7FE6F961ACA3}"/>
              </a:ext>
            </a:extLst>
          </p:cNvPr>
          <p:cNvSpPr txBox="1"/>
          <p:nvPr/>
        </p:nvSpPr>
        <p:spPr>
          <a:xfrm>
            <a:off x="7660330" y="2399069"/>
            <a:ext cx="4091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/>
              <a:t>NEORANGER</a:t>
            </a:r>
          </a:p>
          <a:p>
            <a:r>
              <a:rPr lang="fi-FI" sz="2800" dirty="0"/>
              <a:t>(Solin &amp; Granvik, 2018)</a:t>
            </a:r>
          </a:p>
        </p:txBody>
      </p:sp>
      <p:pic>
        <p:nvPicPr>
          <p:cNvPr id="10" name="Kuva 9" descr="Kuva, joka sisältää kohteen taivas, piha-, lumi, pilvi&#10;&#10;Kuvaus luotu automaattisesti">
            <a:extLst>
              <a:ext uri="{FF2B5EF4-FFF2-40B4-BE49-F238E27FC236}">
                <a16:creationId xmlns:a16="http://schemas.microsoft.com/office/drawing/2014/main" id="{083C7160-F439-D432-EA9E-6ED0B76CD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436" y="4252880"/>
            <a:ext cx="3620981" cy="2414875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D4B93CCC-6D32-DD74-5D4C-DF77B81595B4}"/>
              </a:ext>
            </a:extLst>
          </p:cNvPr>
          <p:cNvSpPr txBox="1"/>
          <p:nvPr/>
        </p:nvSpPr>
        <p:spPr>
          <a:xfrm>
            <a:off x="2012907" y="4768381"/>
            <a:ext cx="1877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200" dirty="0"/>
              <a:t>?</a:t>
            </a:r>
          </a:p>
        </p:txBody>
      </p:sp>
      <p:grpSp>
        <p:nvGrpSpPr>
          <p:cNvPr id="24" name="Ryhmä 23">
            <a:extLst>
              <a:ext uri="{FF2B5EF4-FFF2-40B4-BE49-F238E27FC236}">
                <a16:creationId xmlns:a16="http://schemas.microsoft.com/office/drawing/2014/main" id="{EBF7963E-3BFE-1C8A-746D-2A11203F054E}"/>
              </a:ext>
            </a:extLst>
          </p:cNvPr>
          <p:cNvGrpSpPr/>
          <p:nvPr/>
        </p:nvGrpSpPr>
        <p:grpSpPr>
          <a:xfrm>
            <a:off x="2622047" y="2595622"/>
            <a:ext cx="5117040" cy="3191040"/>
            <a:chOff x="2622047" y="2595622"/>
            <a:chExt cx="5117040" cy="3191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Käsinkirjoitus 11">
                  <a:extLst>
                    <a:ext uri="{FF2B5EF4-FFF2-40B4-BE49-F238E27FC236}">
                      <a16:creationId xmlns:a16="http://schemas.microsoft.com/office/drawing/2014/main" id="{5BD11E31-CB85-0A2D-D902-5992BA150D55}"/>
                    </a:ext>
                  </a:extLst>
                </p14:cNvPr>
                <p14:cNvContentPartPr/>
                <p14:nvPr/>
              </p14:nvContentPartPr>
              <p14:xfrm>
                <a:off x="3589727" y="2761222"/>
                <a:ext cx="693360" cy="43920"/>
              </p14:xfrm>
            </p:contentPart>
          </mc:Choice>
          <mc:Fallback xmlns="">
            <p:pic>
              <p:nvPicPr>
                <p:cNvPr id="12" name="Käsinkirjoitus 11">
                  <a:extLst>
                    <a:ext uri="{FF2B5EF4-FFF2-40B4-BE49-F238E27FC236}">
                      <a16:creationId xmlns:a16="http://schemas.microsoft.com/office/drawing/2014/main" id="{6DE67F4C-BF72-9406-15C4-64AFABD5B1A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583607" y="2755102"/>
                  <a:ext cx="7056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3" name="Käsinkirjoitus 12">
                  <a:extLst>
                    <a:ext uri="{FF2B5EF4-FFF2-40B4-BE49-F238E27FC236}">
                      <a16:creationId xmlns:a16="http://schemas.microsoft.com/office/drawing/2014/main" id="{14577D8D-029A-EBEE-A880-BDBC726E034D}"/>
                    </a:ext>
                  </a:extLst>
                </p14:cNvPr>
                <p14:cNvContentPartPr/>
                <p14:nvPr/>
              </p14:nvContentPartPr>
              <p14:xfrm>
                <a:off x="4148447" y="2595622"/>
                <a:ext cx="294480" cy="622440"/>
              </p14:xfrm>
            </p:contentPart>
          </mc:Choice>
          <mc:Fallback xmlns="">
            <p:pic>
              <p:nvPicPr>
                <p:cNvPr id="13" name="Käsinkirjoitus 12">
                  <a:extLst>
                    <a:ext uri="{FF2B5EF4-FFF2-40B4-BE49-F238E27FC236}">
                      <a16:creationId xmlns:a16="http://schemas.microsoft.com/office/drawing/2014/main" id="{D93F6195-7023-B335-6864-B3F33C0A6BC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142327" y="2589502"/>
                  <a:ext cx="306720" cy="63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" name="Käsinkirjoitus 14">
                  <a:extLst>
                    <a:ext uri="{FF2B5EF4-FFF2-40B4-BE49-F238E27FC236}">
                      <a16:creationId xmlns:a16="http://schemas.microsoft.com/office/drawing/2014/main" id="{42BF2550-7477-62E0-E9AE-A04D5615E99C}"/>
                    </a:ext>
                  </a:extLst>
                </p14:cNvPr>
                <p14:cNvContentPartPr/>
                <p14:nvPr/>
              </p14:nvContentPartPr>
              <p14:xfrm>
                <a:off x="6658367" y="2865262"/>
                <a:ext cx="748800" cy="12960"/>
              </p14:xfrm>
            </p:contentPart>
          </mc:Choice>
          <mc:Fallback xmlns="">
            <p:pic>
              <p:nvPicPr>
                <p:cNvPr id="15" name="Käsinkirjoitus 14">
                  <a:extLst>
                    <a:ext uri="{FF2B5EF4-FFF2-40B4-BE49-F238E27FC236}">
                      <a16:creationId xmlns:a16="http://schemas.microsoft.com/office/drawing/2014/main" id="{761E9C1A-0D26-88E3-0D45-EEF37937740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652247" y="2859142"/>
                  <a:ext cx="76104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Käsinkirjoitus 15">
                  <a:extLst>
                    <a:ext uri="{FF2B5EF4-FFF2-40B4-BE49-F238E27FC236}">
                      <a16:creationId xmlns:a16="http://schemas.microsoft.com/office/drawing/2014/main" id="{77160CE2-DB79-9502-E4EE-DD4D060BDE72}"/>
                    </a:ext>
                  </a:extLst>
                </p14:cNvPr>
                <p14:cNvContentPartPr/>
                <p14:nvPr/>
              </p14:nvContentPartPr>
              <p14:xfrm>
                <a:off x="7229327" y="2638462"/>
                <a:ext cx="387000" cy="537840"/>
              </p14:xfrm>
            </p:contentPart>
          </mc:Choice>
          <mc:Fallback xmlns="">
            <p:pic>
              <p:nvPicPr>
                <p:cNvPr id="16" name="Käsinkirjoitus 15">
                  <a:extLst>
                    <a:ext uri="{FF2B5EF4-FFF2-40B4-BE49-F238E27FC236}">
                      <a16:creationId xmlns:a16="http://schemas.microsoft.com/office/drawing/2014/main" id="{368FC07C-159D-EC46-C085-64E3D252E6D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223207" y="2632342"/>
                  <a:ext cx="399240" cy="55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8" name="Käsinkirjoitus 17">
                  <a:extLst>
                    <a:ext uri="{FF2B5EF4-FFF2-40B4-BE49-F238E27FC236}">
                      <a16:creationId xmlns:a16="http://schemas.microsoft.com/office/drawing/2014/main" id="{D4EF1841-D810-3C01-FECE-CE54489203DB}"/>
                    </a:ext>
                  </a:extLst>
                </p14:cNvPr>
                <p14:cNvContentPartPr/>
                <p14:nvPr/>
              </p14:nvContentPartPr>
              <p14:xfrm>
                <a:off x="2938847" y="3454942"/>
                <a:ext cx="4800240" cy="1492200"/>
              </p14:xfrm>
            </p:contentPart>
          </mc:Choice>
          <mc:Fallback xmlns="">
            <p:pic>
              <p:nvPicPr>
                <p:cNvPr id="18" name="Käsinkirjoitus 17">
                  <a:extLst>
                    <a:ext uri="{FF2B5EF4-FFF2-40B4-BE49-F238E27FC236}">
                      <a16:creationId xmlns:a16="http://schemas.microsoft.com/office/drawing/2014/main" id="{BDF398F1-86B0-B8E1-CC7C-1B6CA13CB53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932727" y="3448822"/>
                  <a:ext cx="4812480" cy="150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0" name="Käsinkirjoitus 19">
                  <a:extLst>
                    <a:ext uri="{FF2B5EF4-FFF2-40B4-BE49-F238E27FC236}">
                      <a16:creationId xmlns:a16="http://schemas.microsoft.com/office/drawing/2014/main" id="{281C83FC-0B9A-EE79-73AF-2F8876A5CB0A}"/>
                    </a:ext>
                  </a:extLst>
                </p14:cNvPr>
                <p14:cNvContentPartPr/>
                <p14:nvPr/>
              </p14:nvContentPartPr>
              <p14:xfrm>
                <a:off x="2622047" y="4682182"/>
                <a:ext cx="501480" cy="473400"/>
              </p14:xfrm>
            </p:contentPart>
          </mc:Choice>
          <mc:Fallback xmlns="">
            <p:pic>
              <p:nvPicPr>
                <p:cNvPr id="20" name="Käsinkirjoitus 19">
                  <a:extLst>
                    <a:ext uri="{FF2B5EF4-FFF2-40B4-BE49-F238E27FC236}">
                      <a16:creationId xmlns:a16="http://schemas.microsoft.com/office/drawing/2014/main" id="{93F4BEB2-35C2-962A-5E7A-4F248C1BA8D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615927" y="4676062"/>
                  <a:ext cx="513720" cy="48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2" name="Käsinkirjoitus 21">
                  <a:extLst>
                    <a:ext uri="{FF2B5EF4-FFF2-40B4-BE49-F238E27FC236}">
                      <a16:creationId xmlns:a16="http://schemas.microsoft.com/office/drawing/2014/main" id="{9A0D67BA-F0BF-206E-660D-85BDF81B8189}"/>
                    </a:ext>
                  </a:extLst>
                </p14:cNvPr>
                <p14:cNvContentPartPr/>
                <p14:nvPr/>
              </p14:nvContentPartPr>
              <p14:xfrm>
                <a:off x="3025247" y="5388142"/>
                <a:ext cx="3173400" cy="104760"/>
              </p14:xfrm>
            </p:contentPart>
          </mc:Choice>
          <mc:Fallback xmlns="">
            <p:pic>
              <p:nvPicPr>
                <p:cNvPr id="22" name="Käsinkirjoitus 21">
                  <a:extLst>
                    <a:ext uri="{FF2B5EF4-FFF2-40B4-BE49-F238E27FC236}">
                      <a16:creationId xmlns:a16="http://schemas.microsoft.com/office/drawing/2014/main" id="{569C76E3-F6BE-AD9D-9EB6-96B03794B24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019127" y="5382022"/>
                  <a:ext cx="3185640" cy="11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3" name="Käsinkirjoitus 22">
                  <a:extLst>
                    <a:ext uri="{FF2B5EF4-FFF2-40B4-BE49-F238E27FC236}">
                      <a16:creationId xmlns:a16="http://schemas.microsoft.com/office/drawing/2014/main" id="{ECC80A6B-9BA1-FE6E-4910-2D659E7E8325}"/>
                    </a:ext>
                  </a:extLst>
                </p14:cNvPr>
                <p14:cNvContentPartPr/>
                <p14:nvPr/>
              </p14:nvContentPartPr>
              <p14:xfrm>
                <a:off x="5765567" y="5154862"/>
                <a:ext cx="495000" cy="631800"/>
              </p14:xfrm>
            </p:contentPart>
          </mc:Choice>
          <mc:Fallback xmlns="">
            <p:pic>
              <p:nvPicPr>
                <p:cNvPr id="23" name="Käsinkirjoitus 22">
                  <a:extLst>
                    <a:ext uri="{FF2B5EF4-FFF2-40B4-BE49-F238E27FC236}">
                      <a16:creationId xmlns:a16="http://schemas.microsoft.com/office/drawing/2014/main" id="{6247D99E-C706-8247-D99F-C25E07F655C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759447" y="5148742"/>
                  <a:ext cx="507240" cy="6440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5" name="Dian numeron paikkamerkki 24">
            <a:extLst>
              <a:ext uri="{FF2B5EF4-FFF2-40B4-BE49-F238E27FC236}">
                <a16:creationId xmlns:a16="http://schemas.microsoft.com/office/drawing/2014/main" id="{17ADBF55-DF8C-BDCA-E960-4E700A66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3051B-F7C3-4036-B97B-B4E293BCDDE6}" type="slidenum">
              <a:rPr lang="fi-FI" smtClean="0"/>
              <a:t>6</a:t>
            </a:fld>
            <a:endParaRPr lang="fi-FI"/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1269700A-0E53-09D4-A379-5D8CB4619CAF}"/>
              </a:ext>
            </a:extLst>
          </p:cNvPr>
          <p:cNvSpPr txBox="1"/>
          <p:nvPr/>
        </p:nvSpPr>
        <p:spPr>
          <a:xfrm>
            <a:off x="402077" y="3981855"/>
            <a:ext cx="318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… and </a:t>
            </a:r>
            <a:r>
              <a:rPr lang="fi-FI" dirty="0" err="1"/>
              <a:t>upcoming</a:t>
            </a:r>
            <a:r>
              <a:rPr lang="fi-FI" dirty="0"/>
              <a:t> LSST!</a:t>
            </a:r>
          </a:p>
        </p:txBody>
      </p:sp>
    </p:spTree>
    <p:extLst>
      <p:ext uri="{BB962C8B-B14F-4D97-AF65-F5344CB8AC3E}">
        <p14:creationId xmlns:p14="http://schemas.microsoft.com/office/powerpoint/2010/main" val="386875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F9A6F3E7-C952-288A-C98B-363D7905A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NEORANGER </a:t>
            </a:r>
          </a:p>
        </p:txBody>
      </p:sp>
      <p:sp>
        <p:nvSpPr>
          <p:cNvPr id="7" name="Sisällön paikkamerkki 6">
            <a:extLst>
              <a:ext uri="{FF2B5EF4-FFF2-40B4-BE49-F238E27FC236}">
                <a16:creationId xmlns:a16="http://schemas.microsoft.com/office/drawing/2014/main" id="{1E03EF69-E624-003F-F143-6868A68C6C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i-FI" dirty="0"/>
              <a:t>Solin &amp; Granvik (2018)</a:t>
            </a:r>
          </a:p>
          <a:p>
            <a:r>
              <a:rPr lang="fi-FI" dirty="0" err="1"/>
              <a:t>Constantly</a:t>
            </a:r>
            <a:r>
              <a:rPr lang="fi-FI" dirty="0"/>
              <a:t> </a:t>
            </a:r>
            <a:r>
              <a:rPr lang="fi-FI" dirty="0" err="1"/>
              <a:t>monitoring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Minor</a:t>
            </a:r>
            <a:r>
              <a:rPr lang="fi-FI" dirty="0"/>
              <a:t> Planet Center for </a:t>
            </a:r>
            <a:r>
              <a:rPr lang="fi-FI" dirty="0" err="1"/>
              <a:t>new</a:t>
            </a:r>
            <a:r>
              <a:rPr lang="fi-FI" dirty="0"/>
              <a:t> data</a:t>
            </a:r>
          </a:p>
          <a:p>
            <a:r>
              <a:rPr lang="fi-FI" dirty="0" err="1"/>
              <a:t>Sends</a:t>
            </a:r>
            <a:r>
              <a:rPr lang="fi-FI" dirty="0"/>
              <a:t> </a:t>
            </a:r>
            <a:r>
              <a:rPr lang="fi-FI" dirty="0" err="1"/>
              <a:t>candidates</a:t>
            </a:r>
            <a:r>
              <a:rPr lang="fi-FI" dirty="0"/>
              <a:t> </a:t>
            </a:r>
            <a:r>
              <a:rPr lang="fi-FI" dirty="0" err="1"/>
              <a:t>based</a:t>
            </a:r>
            <a:r>
              <a:rPr lang="fi-FI" dirty="0"/>
              <a:t> on </a:t>
            </a:r>
            <a:r>
              <a:rPr lang="fi-FI" dirty="0" err="1"/>
              <a:t>requested</a:t>
            </a:r>
            <a:r>
              <a:rPr lang="fi-FI" dirty="0"/>
              <a:t> </a:t>
            </a:r>
            <a:r>
              <a:rPr lang="fi-FI" dirty="0" err="1"/>
              <a:t>Keplerian</a:t>
            </a:r>
            <a:r>
              <a:rPr lang="fi-FI" dirty="0"/>
              <a:t> </a:t>
            </a:r>
            <a:r>
              <a:rPr lang="fi-FI" dirty="0" err="1"/>
              <a:t>elements</a:t>
            </a:r>
            <a:r>
              <a:rPr lang="fi-FI" dirty="0"/>
              <a:t> and </a:t>
            </a:r>
            <a:r>
              <a:rPr lang="fi-FI" dirty="0" err="1"/>
              <a:t>size</a:t>
            </a:r>
            <a:r>
              <a:rPr lang="fi-FI" dirty="0"/>
              <a:t> </a:t>
            </a:r>
            <a:r>
              <a:rPr lang="fi-FI" dirty="0" err="1"/>
              <a:t>estimate</a:t>
            </a:r>
            <a:endParaRPr lang="fi-FI" dirty="0"/>
          </a:p>
          <a:p>
            <a:r>
              <a:rPr lang="fi-FI" dirty="0" err="1"/>
              <a:t>Updates</a:t>
            </a:r>
            <a:r>
              <a:rPr lang="fi-FI" dirty="0"/>
              <a:t> </a:t>
            </a:r>
            <a:r>
              <a:rPr lang="fi-FI" dirty="0" err="1"/>
              <a:t>estimates</a:t>
            </a:r>
            <a:r>
              <a:rPr lang="fi-FI" dirty="0"/>
              <a:t> </a:t>
            </a:r>
            <a:r>
              <a:rPr lang="fi-FI" dirty="0" err="1"/>
              <a:t>when</a:t>
            </a:r>
            <a:r>
              <a:rPr lang="fi-FI" dirty="0"/>
              <a:t> </a:t>
            </a:r>
            <a:r>
              <a:rPr lang="fi-FI" dirty="0" err="1"/>
              <a:t>new</a:t>
            </a:r>
            <a:r>
              <a:rPr lang="fi-FI" dirty="0"/>
              <a:t> data </a:t>
            </a:r>
            <a:r>
              <a:rPr lang="fi-FI" dirty="0" err="1"/>
              <a:t>arrives</a:t>
            </a:r>
            <a:endParaRPr lang="fi-FI" dirty="0"/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7A242550-FCBB-E5A7-86F0-74D6AD5E5C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3B8AAE7F-FFDE-29A5-116F-DE0FEF501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0"/>
            <a:ext cx="5181600" cy="3873897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0E8C9899-D1D8-D788-31BF-E8DE23D92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802" y="3873897"/>
            <a:ext cx="3397425" cy="282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5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B36725E-AE4E-BC3E-AE1B-428CE1AF8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Observing</a:t>
            </a:r>
            <a:r>
              <a:rPr lang="fi-FI" dirty="0"/>
              <a:t>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fast</a:t>
            </a:r>
            <a:r>
              <a:rPr lang="fi-FI" dirty="0"/>
              <a:t> </a:t>
            </a:r>
            <a:r>
              <a:rPr lang="fi-FI" dirty="0" err="1"/>
              <a:t>objects</a:t>
            </a:r>
            <a:r>
              <a:rPr lang="fi-FI" dirty="0"/>
              <a:t>: </a:t>
            </a:r>
            <a:r>
              <a:rPr lang="fi-FI" dirty="0" err="1"/>
              <a:t>hitandrun</a:t>
            </a:r>
            <a:endParaRPr lang="fi-FI" dirty="0"/>
          </a:p>
        </p:txBody>
      </p:sp>
      <p:pic>
        <p:nvPicPr>
          <p:cNvPr id="7" name="Sisällön paikkamerkki 6">
            <a:extLst>
              <a:ext uri="{FF2B5EF4-FFF2-40B4-BE49-F238E27FC236}">
                <a16:creationId xmlns:a16="http://schemas.microsoft.com/office/drawing/2014/main" id="{AF459429-9E88-A840-FE6E-BD18F72B7E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072" y="1825625"/>
            <a:ext cx="3867856" cy="4351338"/>
          </a:xfrm>
          <a:prstGeom prst="rect">
            <a:avLst/>
          </a:prstGeom>
        </p:spPr>
      </p:pic>
      <p:pic>
        <p:nvPicPr>
          <p:cNvPr id="4" name="Sisällön paikkamerkki 12">
            <a:extLst>
              <a:ext uri="{FF2B5EF4-FFF2-40B4-BE49-F238E27FC236}">
                <a16:creationId xmlns:a16="http://schemas.microsoft.com/office/drawing/2014/main" id="{2CE64B02-07BC-2B46-42E4-A6DC92D49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62" y="2463916"/>
            <a:ext cx="2943640" cy="2530277"/>
          </a:xfrm>
          <a:prstGeom prst="rect">
            <a:avLst/>
          </a:prstGeom>
        </p:spPr>
      </p:pic>
      <p:pic>
        <p:nvPicPr>
          <p:cNvPr id="5" name="Sisällön paikkamerkki 14">
            <a:extLst>
              <a:ext uri="{FF2B5EF4-FFF2-40B4-BE49-F238E27FC236}">
                <a16:creationId xmlns:a16="http://schemas.microsoft.com/office/drawing/2014/main" id="{36745B2A-660C-67CD-60EE-6E62DD7DD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0858" y="2373602"/>
            <a:ext cx="3321142" cy="285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0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1AD62C6-B43E-26E7-DE13-CF3241422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Results</a:t>
            </a:r>
            <a:r>
              <a:rPr lang="fi-FI" dirty="0"/>
              <a:t> I</a:t>
            </a:r>
          </a:p>
        </p:txBody>
      </p:sp>
      <p:pic>
        <p:nvPicPr>
          <p:cNvPr id="5" name="Sisällön paikkamerkki 4">
            <a:extLst>
              <a:ext uri="{FF2B5EF4-FFF2-40B4-BE49-F238E27FC236}">
                <a16:creationId xmlns:a16="http://schemas.microsoft.com/office/drawing/2014/main" id="{8819C962-41FB-9468-9375-4811C2A015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81" y="3895472"/>
            <a:ext cx="2826149" cy="2177595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AC3B379D-A60D-E428-65CD-3034E560A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14" y="175970"/>
            <a:ext cx="2702560" cy="208236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26EA1528-4249-26EA-ED11-91247CBF44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14" y="4709647"/>
            <a:ext cx="2702560" cy="2082367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EF45E28F-FF5F-EDBA-1EC3-4FBB666FEE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352" y="3750949"/>
            <a:ext cx="3239699" cy="2496242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933D2B3F-5945-FA56-80D5-A08554170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81" y="1537223"/>
            <a:ext cx="2826149" cy="2177595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3AAA67A-D171-FE32-8FA8-ACE4994A06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14" y="2380754"/>
            <a:ext cx="2702560" cy="2082368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9AEB951F-AE9D-8A68-D794-9C6FE31FEA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84" y="1501093"/>
            <a:ext cx="2919931" cy="224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28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4532</TotalTime>
  <Words>361</Words>
  <Application>Microsoft Office PowerPoint</Application>
  <PresentationFormat>Laajakuva</PresentationFormat>
  <Paragraphs>55</Paragraphs>
  <Slides>12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Office-teema</vt:lpstr>
      <vt:lpstr>Observing the building blocks of the Solar System with the Nordic Optical Telescope  </vt:lpstr>
      <vt:lpstr>PowerPoint-esitys</vt:lpstr>
      <vt:lpstr>Asteroids are different and are spread unevenly</vt:lpstr>
      <vt:lpstr>Small asteroids: population-level studies </vt:lpstr>
      <vt:lpstr>Scientific questions</vt:lpstr>
      <vt:lpstr>Observation workflow</vt:lpstr>
      <vt:lpstr>NEORANGER </vt:lpstr>
      <vt:lpstr>Observing very fast objects: hitandrun</vt:lpstr>
      <vt:lpstr>Results I</vt:lpstr>
      <vt:lpstr>Results II</vt:lpstr>
      <vt:lpstr>Future work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Grigori Fedorets</dc:creator>
  <cp:lastModifiedBy>Grigori Fedorets</cp:lastModifiedBy>
  <cp:revision>8</cp:revision>
  <dcterms:created xsi:type="dcterms:W3CDTF">2026-04-29T07:56:50Z</dcterms:created>
  <dcterms:modified xsi:type="dcterms:W3CDTF">2026-05-25T20:20:40Z</dcterms:modified>
</cp:coreProperties>
</file>