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334" r:id="rId3"/>
    <p:sldId id="341" r:id="rId4"/>
    <p:sldId id="344" r:id="rId5"/>
    <p:sldId id="346" r:id="rId6"/>
    <p:sldId id="347" r:id="rId7"/>
    <p:sldId id="259" r:id="rId8"/>
    <p:sldId id="348" r:id="rId9"/>
    <p:sldId id="349" r:id="rId10"/>
    <p:sldId id="351" r:id="rId11"/>
    <p:sldId id="350" r:id="rId12"/>
    <p:sldId id="260" r:id="rId13"/>
    <p:sldId id="352" r:id="rId14"/>
  </p:sldIdLst>
  <p:sldSz cx="12192000" cy="6858000"/>
  <p:notesSz cx="6858000" cy="9144000"/>
  <p:defaultText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53"/>
    <p:restoredTop sz="87633"/>
  </p:normalViewPr>
  <p:slideViewPr>
    <p:cSldViewPr snapToGrid="0">
      <p:cViewPr varScale="1">
        <p:scale>
          <a:sx n="114" d="100"/>
          <a:sy n="114" d="100"/>
        </p:scale>
        <p:origin x="30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1C8AD2-53A0-7742-B215-D4C7C9A46211}" type="datetimeFigureOut">
              <a:rPr lang="en-EE" smtClean="0"/>
              <a:t>25.05.2026</a:t>
            </a:fld>
            <a:endParaRPr lang="en-E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F21C71-1938-0844-8846-06CF56ADFA35}" type="slidenum">
              <a:rPr lang="en-EE" smtClean="0"/>
              <a:t>‹#›</a:t>
            </a:fld>
            <a:endParaRPr lang="en-EE"/>
          </a:p>
        </p:txBody>
      </p:sp>
    </p:spTree>
    <p:extLst>
      <p:ext uri="{BB962C8B-B14F-4D97-AF65-F5344CB8AC3E}">
        <p14:creationId xmlns:p14="http://schemas.microsoft.com/office/powerpoint/2010/main" val="1504378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ABA8B-FAAA-3227-06D4-A393E6F8CE0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EE"/>
          </a:p>
        </p:txBody>
      </p:sp>
      <p:sp>
        <p:nvSpPr>
          <p:cNvPr id="3" name="Subtitle 2">
            <a:extLst>
              <a:ext uri="{FF2B5EF4-FFF2-40B4-BE49-F238E27FC236}">
                <a16:creationId xmlns:a16="http://schemas.microsoft.com/office/drawing/2014/main" id="{C02B09F8-53EF-3415-CCDE-4C1228EAA4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EE"/>
          </a:p>
        </p:txBody>
      </p:sp>
      <p:sp>
        <p:nvSpPr>
          <p:cNvPr id="4" name="Date Placeholder 3">
            <a:extLst>
              <a:ext uri="{FF2B5EF4-FFF2-40B4-BE49-F238E27FC236}">
                <a16:creationId xmlns:a16="http://schemas.microsoft.com/office/drawing/2014/main" id="{EF215E2B-FDD9-12E7-4EF1-656DDDF7F6D6}"/>
              </a:ext>
            </a:extLst>
          </p:cNvPr>
          <p:cNvSpPr>
            <a:spLocks noGrp="1"/>
          </p:cNvSpPr>
          <p:nvPr>
            <p:ph type="dt" sz="half" idx="10"/>
          </p:nvPr>
        </p:nvSpPr>
        <p:spPr/>
        <p:txBody>
          <a:bodyPr/>
          <a:lstStyle/>
          <a:p>
            <a:fld id="{BA91E4E2-EB7C-D240-B579-883E40451825}" type="datetimeFigureOut">
              <a:rPr lang="en-EE" smtClean="0"/>
              <a:t>25.05.2026</a:t>
            </a:fld>
            <a:endParaRPr lang="en-EE"/>
          </a:p>
        </p:txBody>
      </p:sp>
      <p:sp>
        <p:nvSpPr>
          <p:cNvPr id="5" name="Footer Placeholder 4">
            <a:extLst>
              <a:ext uri="{FF2B5EF4-FFF2-40B4-BE49-F238E27FC236}">
                <a16:creationId xmlns:a16="http://schemas.microsoft.com/office/drawing/2014/main" id="{4DE2BE51-CD57-9617-11D0-6F1BE39625CD}"/>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72190C67-867C-7C3E-1F7E-F50E0FBA8F0B}"/>
              </a:ext>
            </a:extLst>
          </p:cNvPr>
          <p:cNvSpPr>
            <a:spLocks noGrp="1"/>
          </p:cNvSpPr>
          <p:nvPr>
            <p:ph type="sldNum" sz="quarter" idx="12"/>
          </p:nvPr>
        </p:nvSpPr>
        <p:spPr/>
        <p:txBody>
          <a:bodyPr/>
          <a:lstStyle/>
          <a:p>
            <a:fld id="{341768AF-4062-D047-8941-C8503A92B2F1}" type="slidenum">
              <a:rPr lang="en-EE" smtClean="0"/>
              <a:t>‹#›</a:t>
            </a:fld>
            <a:endParaRPr lang="en-EE"/>
          </a:p>
        </p:txBody>
      </p:sp>
    </p:spTree>
    <p:extLst>
      <p:ext uri="{BB962C8B-B14F-4D97-AF65-F5344CB8AC3E}">
        <p14:creationId xmlns:p14="http://schemas.microsoft.com/office/powerpoint/2010/main" val="856697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72F24-A8D7-20D3-9A4D-547EC9278EE3}"/>
              </a:ext>
            </a:extLst>
          </p:cNvPr>
          <p:cNvSpPr>
            <a:spLocks noGrp="1"/>
          </p:cNvSpPr>
          <p:nvPr>
            <p:ph type="title"/>
          </p:nvPr>
        </p:nvSpPr>
        <p:spPr/>
        <p:txBody>
          <a:bodyPr/>
          <a:lstStyle/>
          <a:p>
            <a:r>
              <a:rPr lang="en-GB"/>
              <a:t>Click to edit Master title style</a:t>
            </a:r>
            <a:endParaRPr lang="en-EE"/>
          </a:p>
        </p:txBody>
      </p:sp>
      <p:sp>
        <p:nvSpPr>
          <p:cNvPr id="3" name="Vertical Text Placeholder 2">
            <a:extLst>
              <a:ext uri="{FF2B5EF4-FFF2-40B4-BE49-F238E27FC236}">
                <a16:creationId xmlns:a16="http://schemas.microsoft.com/office/drawing/2014/main" id="{62589EAC-FF92-0605-971E-B2B098FEDB6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Date Placeholder 3">
            <a:extLst>
              <a:ext uri="{FF2B5EF4-FFF2-40B4-BE49-F238E27FC236}">
                <a16:creationId xmlns:a16="http://schemas.microsoft.com/office/drawing/2014/main" id="{E53B85BF-49C8-8309-835C-C3601872347C}"/>
              </a:ext>
            </a:extLst>
          </p:cNvPr>
          <p:cNvSpPr>
            <a:spLocks noGrp="1"/>
          </p:cNvSpPr>
          <p:nvPr>
            <p:ph type="dt" sz="half" idx="10"/>
          </p:nvPr>
        </p:nvSpPr>
        <p:spPr/>
        <p:txBody>
          <a:bodyPr/>
          <a:lstStyle/>
          <a:p>
            <a:fld id="{BA91E4E2-EB7C-D240-B579-883E40451825}" type="datetimeFigureOut">
              <a:rPr lang="en-EE" smtClean="0"/>
              <a:t>25.05.2026</a:t>
            </a:fld>
            <a:endParaRPr lang="en-EE"/>
          </a:p>
        </p:txBody>
      </p:sp>
      <p:sp>
        <p:nvSpPr>
          <p:cNvPr id="5" name="Footer Placeholder 4">
            <a:extLst>
              <a:ext uri="{FF2B5EF4-FFF2-40B4-BE49-F238E27FC236}">
                <a16:creationId xmlns:a16="http://schemas.microsoft.com/office/drawing/2014/main" id="{2A255676-133D-49F0-C852-4CE95880C87A}"/>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F462D587-D177-0B82-0C49-8375E60E97B2}"/>
              </a:ext>
            </a:extLst>
          </p:cNvPr>
          <p:cNvSpPr>
            <a:spLocks noGrp="1"/>
          </p:cNvSpPr>
          <p:nvPr>
            <p:ph type="sldNum" sz="quarter" idx="12"/>
          </p:nvPr>
        </p:nvSpPr>
        <p:spPr/>
        <p:txBody>
          <a:bodyPr/>
          <a:lstStyle/>
          <a:p>
            <a:fld id="{341768AF-4062-D047-8941-C8503A92B2F1}" type="slidenum">
              <a:rPr lang="en-EE" smtClean="0"/>
              <a:t>‹#›</a:t>
            </a:fld>
            <a:endParaRPr lang="en-EE"/>
          </a:p>
        </p:txBody>
      </p:sp>
    </p:spTree>
    <p:extLst>
      <p:ext uri="{BB962C8B-B14F-4D97-AF65-F5344CB8AC3E}">
        <p14:creationId xmlns:p14="http://schemas.microsoft.com/office/powerpoint/2010/main" val="1244339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12484A-F4B8-18EC-4C2F-71BC49E097D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EE"/>
          </a:p>
        </p:txBody>
      </p:sp>
      <p:sp>
        <p:nvSpPr>
          <p:cNvPr id="3" name="Vertical Text Placeholder 2">
            <a:extLst>
              <a:ext uri="{FF2B5EF4-FFF2-40B4-BE49-F238E27FC236}">
                <a16:creationId xmlns:a16="http://schemas.microsoft.com/office/drawing/2014/main" id="{72875964-A605-E3DB-89E7-22B279032B5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Date Placeholder 3">
            <a:extLst>
              <a:ext uri="{FF2B5EF4-FFF2-40B4-BE49-F238E27FC236}">
                <a16:creationId xmlns:a16="http://schemas.microsoft.com/office/drawing/2014/main" id="{22BFADB9-2D67-22B2-AF9E-29AF6B27F652}"/>
              </a:ext>
            </a:extLst>
          </p:cNvPr>
          <p:cNvSpPr>
            <a:spLocks noGrp="1"/>
          </p:cNvSpPr>
          <p:nvPr>
            <p:ph type="dt" sz="half" idx="10"/>
          </p:nvPr>
        </p:nvSpPr>
        <p:spPr/>
        <p:txBody>
          <a:bodyPr/>
          <a:lstStyle/>
          <a:p>
            <a:fld id="{BA91E4E2-EB7C-D240-B579-883E40451825}" type="datetimeFigureOut">
              <a:rPr lang="en-EE" smtClean="0"/>
              <a:t>25.05.2026</a:t>
            </a:fld>
            <a:endParaRPr lang="en-EE"/>
          </a:p>
        </p:txBody>
      </p:sp>
      <p:sp>
        <p:nvSpPr>
          <p:cNvPr id="5" name="Footer Placeholder 4">
            <a:extLst>
              <a:ext uri="{FF2B5EF4-FFF2-40B4-BE49-F238E27FC236}">
                <a16:creationId xmlns:a16="http://schemas.microsoft.com/office/drawing/2014/main" id="{06CE312A-A317-897F-31F3-3D030D5EC8F3}"/>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985A509B-1359-7427-7701-437AD3C104B0}"/>
              </a:ext>
            </a:extLst>
          </p:cNvPr>
          <p:cNvSpPr>
            <a:spLocks noGrp="1"/>
          </p:cNvSpPr>
          <p:nvPr>
            <p:ph type="sldNum" sz="quarter" idx="12"/>
          </p:nvPr>
        </p:nvSpPr>
        <p:spPr/>
        <p:txBody>
          <a:bodyPr/>
          <a:lstStyle/>
          <a:p>
            <a:fld id="{341768AF-4062-D047-8941-C8503A92B2F1}" type="slidenum">
              <a:rPr lang="en-EE" smtClean="0"/>
              <a:t>‹#›</a:t>
            </a:fld>
            <a:endParaRPr lang="en-EE"/>
          </a:p>
        </p:txBody>
      </p:sp>
    </p:spTree>
    <p:extLst>
      <p:ext uri="{BB962C8B-B14F-4D97-AF65-F5344CB8AC3E}">
        <p14:creationId xmlns:p14="http://schemas.microsoft.com/office/powerpoint/2010/main" val="2080583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4E0A5-8941-AD73-A68C-C219EF9653DC}"/>
              </a:ext>
            </a:extLst>
          </p:cNvPr>
          <p:cNvSpPr>
            <a:spLocks noGrp="1"/>
          </p:cNvSpPr>
          <p:nvPr>
            <p:ph type="title"/>
          </p:nvPr>
        </p:nvSpPr>
        <p:spPr/>
        <p:txBody>
          <a:bodyPr/>
          <a:lstStyle/>
          <a:p>
            <a:r>
              <a:rPr lang="en-GB"/>
              <a:t>Click to edit Master title style</a:t>
            </a:r>
            <a:endParaRPr lang="en-EE"/>
          </a:p>
        </p:txBody>
      </p:sp>
      <p:sp>
        <p:nvSpPr>
          <p:cNvPr id="3" name="Content Placeholder 2">
            <a:extLst>
              <a:ext uri="{FF2B5EF4-FFF2-40B4-BE49-F238E27FC236}">
                <a16:creationId xmlns:a16="http://schemas.microsoft.com/office/drawing/2014/main" id="{557999CA-D7AE-2A1A-9B39-A78AB5C3612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Date Placeholder 3">
            <a:extLst>
              <a:ext uri="{FF2B5EF4-FFF2-40B4-BE49-F238E27FC236}">
                <a16:creationId xmlns:a16="http://schemas.microsoft.com/office/drawing/2014/main" id="{F5C44BC5-1BCC-1F32-2270-41C03D84F0F3}"/>
              </a:ext>
            </a:extLst>
          </p:cNvPr>
          <p:cNvSpPr>
            <a:spLocks noGrp="1"/>
          </p:cNvSpPr>
          <p:nvPr>
            <p:ph type="dt" sz="half" idx="10"/>
          </p:nvPr>
        </p:nvSpPr>
        <p:spPr/>
        <p:txBody>
          <a:bodyPr/>
          <a:lstStyle/>
          <a:p>
            <a:fld id="{BA91E4E2-EB7C-D240-B579-883E40451825}" type="datetimeFigureOut">
              <a:rPr lang="en-EE" smtClean="0"/>
              <a:t>25.05.2026</a:t>
            </a:fld>
            <a:endParaRPr lang="en-EE"/>
          </a:p>
        </p:txBody>
      </p:sp>
      <p:sp>
        <p:nvSpPr>
          <p:cNvPr id="5" name="Footer Placeholder 4">
            <a:extLst>
              <a:ext uri="{FF2B5EF4-FFF2-40B4-BE49-F238E27FC236}">
                <a16:creationId xmlns:a16="http://schemas.microsoft.com/office/drawing/2014/main" id="{CC0DB842-A065-691F-BBCE-98BEB3569057}"/>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7CC53C8E-4EE0-CF4B-848E-1D059F7A539A}"/>
              </a:ext>
            </a:extLst>
          </p:cNvPr>
          <p:cNvSpPr>
            <a:spLocks noGrp="1"/>
          </p:cNvSpPr>
          <p:nvPr>
            <p:ph type="sldNum" sz="quarter" idx="12"/>
          </p:nvPr>
        </p:nvSpPr>
        <p:spPr/>
        <p:txBody>
          <a:bodyPr/>
          <a:lstStyle/>
          <a:p>
            <a:fld id="{341768AF-4062-D047-8941-C8503A92B2F1}" type="slidenum">
              <a:rPr lang="en-EE" smtClean="0"/>
              <a:t>‹#›</a:t>
            </a:fld>
            <a:endParaRPr lang="en-EE"/>
          </a:p>
        </p:txBody>
      </p:sp>
    </p:spTree>
    <p:extLst>
      <p:ext uri="{BB962C8B-B14F-4D97-AF65-F5344CB8AC3E}">
        <p14:creationId xmlns:p14="http://schemas.microsoft.com/office/powerpoint/2010/main" val="2608558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F733C-D47A-5D34-C66A-3AC844DA0E7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EE"/>
          </a:p>
        </p:txBody>
      </p:sp>
      <p:sp>
        <p:nvSpPr>
          <p:cNvPr id="3" name="Text Placeholder 2">
            <a:extLst>
              <a:ext uri="{FF2B5EF4-FFF2-40B4-BE49-F238E27FC236}">
                <a16:creationId xmlns:a16="http://schemas.microsoft.com/office/drawing/2014/main" id="{1090A5C7-2DF6-A9AA-AB42-A40E4C5B542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DAE7EAF-851E-227E-F7D5-09418DB4153F}"/>
              </a:ext>
            </a:extLst>
          </p:cNvPr>
          <p:cNvSpPr>
            <a:spLocks noGrp="1"/>
          </p:cNvSpPr>
          <p:nvPr>
            <p:ph type="dt" sz="half" idx="10"/>
          </p:nvPr>
        </p:nvSpPr>
        <p:spPr/>
        <p:txBody>
          <a:bodyPr/>
          <a:lstStyle/>
          <a:p>
            <a:fld id="{BA91E4E2-EB7C-D240-B579-883E40451825}" type="datetimeFigureOut">
              <a:rPr lang="en-EE" smtClean="0"/>
              <a:t>25.05.2026</a:t>
            </a:fld>
            <a:endParaRPr lang="en-EE"/>
          </a:p>
        </p:txBody>
      </p:sp>
      <p:sp>
        <p:nvSpPr>
          <p:cNvPr id="5" name="Footer Placeholder 4">
            <a:extLst>
              <a:ext uri="{FF2B5EF4-FFF2-40B4-BE49-F238E27FC236}">
                <a16:creationId xmlns:a16="http://schemas.microsoft.com/office/drawing/2014/main" id="{F4AB5924-D81C-F1FC-060E-FDE7529FF59D}"/>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1CE295B3-1019-F676-3397-A53B1DB0CEEE}"/>
              </a:ext>
            </a:extLst>
          </p:cNvPr>
          <p:cNvSpPr>
            <a:spLocks noGrp="1"/>
          </p:cNvSpPr>
          <p:nvPr>
            <p:ph type="sldNum" sz="quarter" idx="12"/>
          </p:nvPr>
        </p:nvSpPr>
        <p:spPr/>
        <p:txBody>
          <a:bodyPr/>
          <a:lstStyle/>
          <a:p>
            <a:fld id="{341768AF-4062-D047-8941-C8503A92B2F1}" type="slidenum">
              <a:rPr lang="en-EE" smtClean="0"/>
              <a:t>‹#›</a:t>
            </a:fld>
            <a:endParaRPr lang="en-EE"/>
          </a:p>
        </p:txBody>
      </p:sp>
    </p:spTree>
    <p:extLst>
      <p:ext uri="{BB962C8B-B14F-4D97-AF65-F5344CB8AC3E}">
        <p14:creationId xmlns:p14="http://schemas.microsoft.com/office/powerpoint/2010/main" val="3257085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5792E-5B6D-B288-5BDA-DB197D8F3727}"/>
              </a:ext>
            </a:extLst>
          </p:cNvPr>
          <p:cNvSpPr>
            <a:spLocks noGrp="1"/>
          </p:cNvSpPr>
          <p:nvPr>
            <p:ph type="title"/>
          </p:nvPr>
        </p:nvSpPr>
        <p:spPr/>
        <p:txBody>
          <a:bodyPr/>
          <a:lstStyle/>
          <a:p>
            <a:r>
              <a:rPr lang="en-GB"/>
              <a:t>Click to edit Master title style</a:t>
            </a:r>
            <a:endParaRPr lang="en-EE"/>
          </a:p>
        </p:txBody>
      </p:sp>
      <p:sp>
        <p:nvSpPr>
          <p:cNvPr id="3" name="Content Placeholder 2">
            <a:extLst>
              <a:ext uri="{FF2B5EF4-FFF2-40B4-BE49-F238E27FC236}">
                <a16:creationId xmlns:a16="http://schemas.microsoft.com/office/drawing/2014/main" id="{07C7EE46-684B-4977-ED90-1FDA9F0D5D5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Content Placeholder 3">
            <a:extLst>
              <a:ext uri="{FF2B5EF4-FFF2-40B4-BE49-F238E27FC236}">
                <a16:creationId xmlns:a16="http://schemas.microsoft.com/office/drawing/2014/main" id="{2B239FBA-5590-4870-E939-2B8F626899A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5" name="Date Placeholder 4">
            <a:extLst>
              <a:ext uri="{FF2B5EF4-FFF2-40B4-BE49-F238E27FC236}">
                <a16:creationId xmlns:a16="http://schemas.microsoft.com/office/drawing/2014/main" id="{AD5D9D2C-876B-1AC1-8BB9-BE11DB4B72C1}"/>
              </a:ext>
            </a:extLst>
          </p:cNvPr>
          <p:cNvSpPr>
            <a:spLocks noGrp="1"/>
          </p:cNvSpPr>
          <p:nvPr>
            <p:ph type="dt" sz="half" idx="10"/>
          </p:nvPr>
        </p:nvSpPr>
        <p:spPr/>
        <p:txBody>
          <a:bodyPr/>
          <a:lstStyle/>
          <a:p>
            <a:fld id="{BA91E4E2-EB7C-D240-B579-883E40451825}" type="datetimeFigureOut">
              <a:rPr lang="en-EE" smtClean="0"/>
              <a:t>25.05.2026</a:t>
            </a:fld>
            <a:endParaRPr lang="en-EE"/>
          </a:p>
        </p:txBody>
      </p:sp>
      <p:sp>
        <p:nvSpPr>
          <p:cNvPr id="6" name="Footer Placeholder 5">
            <a:extLst>
              <a:ext uri="{FF2B5EF4-FFF2-40B4-BE49-F238E27FC236}">
                <a16:creationId xmlns:a16="http://schemas.microsoft.com/office/drawing/2014/main" id="{EADE2DEF-F198-6F4C-64C9-5247FD74359C}"/>
              </a:ext>
            </a:extLst>
          </p:cNvPr>
          <p:cNvSpPr>
            <a:spLocks noGrp="1"/>
          </p:cNvSpPr>
          <p:nvPr>
            <p:ph type="ftr" sz="quarter" idx="11"/>
          </p:nvPr>
        </p:nvSpPr>
        <p:spPr/>
        <p:txBody>
          <a:bodyPr/>
          <a:lstStyle/>
          <a:p>
            <a:endParaRPr lang="en-EE"/>
          </a:p>
        </p:txBody>
      </p:sp>
      <p:sp>
        <p:nvSpPr>
          <p:cNvPr id="7" name="Slide Number Placeholder 6">
            <a:extLst>
              <a:ext uri="{FF2B5EF4-FFF2-40B4-BE49-F238E27FC236}">
                <a16:creationId xmlns:a16="http://schemas.microsoft.com/office/drawing/2014/main" id="{6CE2BFCD-5F68-5B8B-6EF6-DE46937E1FD9}"/>
              </a:ext>
            </a:extLst>
          </p:cNvPr>
          <p:cNvSpPr>
            <a:spLocks noGrp="1"/>
          </p:cNvSpPr>
          <p:nvPr>
            <p:ph type="sldNum" sz="quarter" idx="12"/>
          </p:nvPr>
        </p:nvSpPr>
        <p:spPr/>
        <p:txBody>
          <a:bodyPr/>
          <a:lstStyle/>
          <a:p>
            <a:fld id="{341768AF-4062-D047-8941-C8503A92B2F1}" type="slidenum">
              <a:rPr lang="en-EE" smtClean="0"/>
              <a:t>‹#›</a:t>
            </a:fld>
            <a:endParaRPr lang="en-EE"/>
          </a:p>
        </p:txBody>
      </p:sp>
    </p:spTree>
    <p:extLst>
      <p:ext uri="{BB962C8B-B14F-4D97-AF65-F5344CB8AC3E}">
        <p14:creationId xmlns:p14="http://schemas.microsoft.com/office/powerpoint/2010/main" val="2823426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43B14-E0F0-86B7-FD47-45026D557F52}"/>
              </a:ext>
            </a:extLst>
          </p:cNvPr>
          <p:cNvSpPr>
            <a:spLocks noGrp="1"/>
          </p:cNvSpPr>
          <p:nvPr>
            <p:ph type="title"/>
          </p:nvPr>
        </p:nvSpPr>
        <p:spPr>
          <a:xfrm>
            <a:off x="839788" y="365125"/>
            <a:ext cx="10515600" cy="1325563"/>
          </a:xfrm>
        </p:spPr>
        <p:txBody>
          <a:bodyPr/>
          <a:lstStyle/>
          <a:p>
            <a:r>
              <a:rPr lang="en-GB"/>
              <a:t>Click to edit Master title style</a:t>
            </a:r>
            <a:endParaRPr lang="en-EE"/>
          </a:p>
        </p:txBody>
      </p:sp>
      <p:sp>
        <p:nvSpPr>
          <p:cNvPr id="3" name="Text Placeholder 2">
            <a:extLst>
              <a:ext uri="{FF2B5EF4-FFF2-40B4-BE49-F238E27FC236}">
                <a16:creationId xmlns:a16="http://schemas.microsoft.com/office/drawing/2014/main" id="{A854CDBE-466C-1C62-29E2-276D719B55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456DF0F-8649-B8D5-4DED-95BE7F07E89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5" name="Text Placeholder 4">
            <a:extLst>
              <a:ext uri="{FF2B5EF4-FFF2-40B4-BE49-F238E27FC236}">
                <a16:creationId xmlns:a16="http://schemas.microsoft.com/office/drawing/2014/main" id="{377B3DF1-9A6A-E529-856B-94455F46E7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521DA07-C8EB-4AAA-9BB0-C3D67C416CC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7" name="Date Placeholder 6">
            <a:extLst>
              <a:ext uri="{FF2B5EF4-FFF2-40B4-BE49-F238E27FC236}">
                <a16:creationId xmlns:a16="http://schemas.microsoft.com/office/drawing/2014/main" id="{0AD247A7-DB2B-61A8-9FEA-B35ED3AAAFD7}"/>
              </a:ext>
            </a:extLst>
          </p:cNvPr>
          <p:cNvSpPr>
            <a:spLocks noGrp="1"/>
          </p:cNvSpPr>
          <p:nvPr>
            <p:ph type="dt" sz="half" idx="10"/>
          </p:nvPr>
        </p:nvSpPr>
        <p:spPr/>
        <p:txBody>
          <a:bodyPr/>
          <a:lstStyle/>
          <a:p>
            <a:fld id="{BA91E4E2-EB7C-D240-B579-883E40451825}" type="datetimeFigureOut">
              <a:rPr lang="en-EE" smtClean="0"/>
              <a:t>25.05.2026</a:t>
            </a:fld>
            <a:endParaRPr lang="en-EE"/>
          </a:p>
        </p:txBody>
      </p:sp>
      <p:sp>
        <p:nvSpPr>
          <p:cNvPr id="8" name="Footer Placeholder 7">
            <a:extLst>
              <a:ext uri="{FF2B5EF4-FFF2-40B4-BE49-F238E27FC236}">
                <a16:creationId xmlns:a16="http://schemas.microsoft.com/office/drawing/2014/main" id="{C31AE8E6-E714-ED43-48E3-9E611FEB4EBE}"/>
              </a:ext>
            </a:extLst>
          </p:cNvPr>
          <p:cNvSpPr>
            <a:spLocks noGrp="1"/>
          </p:cNvSpPr>
          <p:nvPr>
            <p:ph type="ftr" sz="quarter" idx="11"/>
          </p:nvPr>
        </p:nvSpPr>
        <p:spPr/>
        <p:txBody>
          <a:bodyPr/>
          <a:lstStyle/>
          <a:p>
            <a:endParaRPr lang="en-EE"/>
          </a:p>
        </p:txBody>
      </p:sp>
      <p:sp>
        <p:nvSpPr>
          <p:cNvPr id="9" name="Slide Number Placeholder 8">
            <a:extLst>
              <a:ext uri="{FF2B5EF4-FFF2-40B4-BE49-F238E27FC236}">
                <a16:creationId xmlns:a16="http://schemas.microsoft.com/office/drawing/2014/main" id="{856B11D9-4667-5171-285D-C1F6D14B4D9C}"/>
              </a:ext>
            </a:extLst>
          </p:cNvPr>
          <p:cNvSpPr>
            <a:spLocks noGrp="1"/>
          </p:cNvSpPr>
          <p:nvPr>
            <p:ph type="sldNum" sz="quarter" idx="12"/>
          </p:nvPr>
        </p:nvSpPr>
        <p:spPr/>
        <p:txBody>
          <a:bodyPr/>
          <a:lstStyle/>
          <a:p>
            <a:fld id="{341768AF-4062-D047-8941-C8503A92B2F1}" type="slidenum">
              <a:rPr lang="en-EE" smtClean="0"/>
              <a:t>‹#›</a:t>
            </a:fld>
            <a:endParaRPr lang="en-EE"/>
          </a:p>
        </p:txBody>
      </p:sp>
    </p:spTree>
    <p:extLst>
      <p:ext uri="{BB962C8B-B14F-4D97-AF65-F5344CB8AC3E}">
        <p14:creationId xmlns:p14="http://schemas.microsoft.com/office/powerpoint/2010/main" val="876606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6614A-9346-C86F-3C8C-CA19DBC8DEB6}"/>
              </a:ext>
            </a:extLst>
          </p:cNvPr>
          <p:cNvSpPr>
            <a:spLocks noGrp="1"/>
          </p:cNvSpPr>
          <p:nvPr>
            <p:ph type="title"/>
          </p:nvPr>
        </p:nvSpPr>
        <p:spPr/>
        <p:txBody>
          <a:bodyPr/>
          <a:lstStyle/>
          <a:p>
            <a:r>
              <a:rPr lang="en-GB"/>
              <a:t>Click to edit Master title style</a:t>
            </a:r>
            <a:endParaRPr lang="en-EE"/>
          </a:p>
        </p:txBody>
      </p:sp>
      <p:sp>
        <p:nvSpPr>
          <p:cNvPr id="3" name="Date Placeholder 2">
            <a:extLst>
              <a:ext uri="{FF2B5EF4-FFF2-40B4-BE49-F238E27FC236}">
                <a16:creationId xmlns:a16="http://schemas.microsoft.com/office/drawing/2014/main" id="{33E8BC73-B819-B4EC-B798-E5FB3C8B5EF4}"/>
              </a:ext>
            </a:extLst>
          </p:cNvPr>
          <p:cNvSpPr>
            <a:spLocks noGrp="1"/>
          </p:cNvSpPr>
          <p:nvPr>
            <p:ph type="dt" sz="half" idx="10"/>
          </p:nvPr>
        </p:nvSpPr>
        <p:spPr/>
        <p:txBody>
          <a:bodyPr/>
          <a:lstStyle/>
          <a:p>
            <a:fld id="{BA91E4E2-EB7C-D240-B579-883E40451825}" type="datetimeFigureOut">
              <a:rPr lang="en-EE" smtClean="0"/>
              <a:t>25.05.2026</a:t>
            </a:fld>
            <a:endParaRPr lang="en-EE"/>
          </a:p>
        </p:txBody>
      </p:sp>
      <p:sp>
        <p:nvSpPr>
          <p:cNvPr id="4" name="Footer Placeholder 3">
            <a:extLst>
              <a:ext uri="{FF2B5EF4-FFF2-40B4-BE49-F238E27FC236}">
                <a16:creationId xmlns:a16="http://schemas.microsoft.com/office/drawing/2014/main" id="{B717096C-E9C0-CCC1-B0B1-2E4D7AD9673A}"/>
              </a:ext>
            </a:extLst>
          </p:cNvPr>
          <p:cNvSpPr>
            <a:spLocks noGrp="1"/>
          </p:cNvSpPr>
          <p:nvPr>
            <p:ph type="ftr" sz="quarter" idx="11"/>
          </p:nvPr>
        </p:nvSpPr>
        <p:spPr/>
        <p:txBody>
          <a:bodyPr/>
          <a:lstStyle/>
          <a:p>
            <a:endParaRPr lang="en-EE"/>
          </a:p>
        </p:txBody>
      </p:sp>
      <p:sp>
        <p:nvSpPr>
          <p:cNvPr id="5" name="Slide Number Placeholder 4">
            <a:extLst>
              <a:ext uri="{FF2B5EF4-FFF2-40B4-BE49-F238E27FC236}">
                <a16:creationId xmlns:a16="http://schemas.microsoft.com/office/drawing/2014/main" id="{40872B12-AA98-DAC6-6797-6613494A510B}"/>
              </a:ext>
            </a:extLst>
          </p:cNvPr>
          <p:cNvSpPr>
            <a:spLocks noGrp="1"/>
          </p:cNvSpPr>
          <p:nvPr>
            <p:ph type="sldNum" sz="quarter" idx="12"/>
          </p:nvPr>
        </p:nvSpPr>
        <p:spPr/>
        <p:txBody>
          <a:bodyPr/>
          <a:lstStyle/>
          <a:p>
            <a:fld id="{341768AF-4062-D047-8941-C8503A92B2F1}" type="slidenum">
              <a:rPr lang="en-EE" smtClean="0"/>
              <a:t>‹#›</a:t>
            </a:fld>
            <a:endParaRPr lang="en-EE"/>
          </a:p>
        </p:txBody>
      </p:sp>
    </p:spTree>
    <p:extLst>
      <p:ext uri="{BB962C8B-B14F-4D97-AF65-F5344CB8AC3E}">
        <p14:creationId xmlns:p14="http://schemas.microsoft.com/office/powerpoint/2010/main" val="2512197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037F22-26CD-9146-8D19-43B5CA1A2EA6}"/>
              </a:ext>
            </a:extLst>
          </p:cNvPr>
          <p:cNvSpPr>
            <a:spLocks noGrp="1"/>
          </p:cNvSpPr>
          <p:nvPr>
            <p:ph type="dt" sz="half" idx="10"/>
          </p:nvPr>
        </p:nvSpPr>
        <p:spPr/>
        <p:txBody>
          <a:bodyPr/>
          <a:lstStyle/>
          <a:p>
            <a:fld id="{BA91E4E2-EB7C-D240-B579-883E40451825}" type="datetimeFigureOut">
              <a:rPr lang="en-EE" smtClean="0"/>
              <a:t>25.05.2026</a:t>
            </a:fld>
            <a:endParaRPr lang="en-EE"/>
          </a:p>
        </p:txBody>
      </p:sp>
      <p:sp>
        <p:nvSpPr>
          <p:cNvPr id="3" name="Footer Placeholder 2">
            <a:extLst>
              <a:ext uri="{FF2B5EF4-FFF2-40B4-BE49-F238E27FC236}">
                <a16:creationId xmlns:a16="http://schemas.microsoft.com/office/drawing/2014/main" id="{028CC5E4-5799-5E78-9CE0-761006E517B5}"/>
              </a:ext>
            </a:extLst>
          </p:cNvPr>
          <p:cNvSpPr>
            <a:spLocks noGrp="1"/>
          </p:cNvSpPr>
          <p:nvPr>
            <p:ph type="ftr" sz="quarter" idx="11"/>
          </p:nvPr>
        </p:nvSpPr>
        <p:spPr/>
        <p:txBody>
          <a:bodyPr/>
          <a:lstStyle/>
          <a:p>
            <a:endParaRPr lang="en-EE"/>
          </a:p>
        </p:txBody>
      </p:sp>
      <p:sp>
        <p:nvSpPr>
          <p:cNvPr id="4" name="Slide Number Placeholder 3">
            <a:extLst>
              <a:ext uri="{FF2B5EF4-FFF2-40B4-BE49-F238E27FC236}">
                <a16:creationId xmlns:a16="http://schemas.microsoft.com/office/drawing/2014/main" id="{3C0BD028-470C-6DF4-DF27-72081AE873C9}"/>
              </a:ext>
            </a:extLst>
          </p:cNvPr>
          <p:cNvSpPr>
            <a:spLocks noGrp="1"/>
          </p:cNvSpPr>
          <p:nvPr>
            <p:ph type="sldNum" sz="quarter" idx="12"/>
          </p:nvPr>
        </p:nvSpPr>
        <p:spPr/>
        <p:txBody>
          <a:bodyPr/>
          <a:lstStyle/>
          <a:p>
            <a:fld id="{341768AF-4062-D047-8941-C8503A92B2F1}" type="slidenum">
              <a:rPr lang="en-EE" smtClean="0"/>
              <a:t>‹#›</a:t>
            </a:fld>
            <a:endParaRPr lang="en-EE"/>
          </a:p>
        </p:txBody>
      </p:sp>
    </p:spTree>
    <p:extLst>
      <p:ext uri="{BB962C8B-B14F-4D97-AF65-F5344CB8AC3E}">
        <p14:creationId xmlns:p14="http://schemas.microsoft.com/office/powerpoint/2010/main" val="712979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F0D4D-8724-1A80-A700-0B27A529E6E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EE"/>
          </a:p>
        </p:txBody>
      </p:sp>
      <p:sp>
        <p:nvSpPr>
          <p:cNvPr id="3" name="Content Placeholder 2">
            <a:extLst>
              <a:ext uri="{FF2B5EF4-FFF2-40B4-BE49-F238E27FC236}">
                <a16:creationId xmlns:a16="http://schemas.microsoft.com/office/drawing/2014/main" id="{5ABC709D-4ECC-9EA3-E09A-514C64BF1D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Text Placeholder 3">
            <a:extLst>
              <a:ext uri="{FF2B5EF4-FFF2-40B4-BE49-F238E27FC236}">
                <a16:creationId xmlns:a16="http://schemas.microsoft.com/office/drawing/2014/main" id="{88CD17B1-7EF3-5750-79AD-5F4E6FF99B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142FF80-EBEF-6162-9482-40CD3DDF9075}"/>
              </a:ext>
            </a:extLst>
          </p:cNvPr>
          <p:cNvSpPr>
            <a:spLocks noGrp="1"/>
          </p:cNvSpPr>
          <p:nvPr>
            <p:ph type="dt" sz="half" idx="10"/>
          </p:nvPr>
        </p:nvSpPr>
        <p:spPr/>
        <p:txBody>
          <a:bodyPr/>
          <a:lstStyle/>
          <a:p>
            <a:fld id="{BA91E4E2-EB7C-D240-B579-883E40451825}" type="datetimeFigureOut">
              <a:rPr lang="en-EE" smtClean="0"/>
              <a:t>25.05.2026</a:t>
            </a:fld>
            <a:endParaRPr lang="en-EE"/>
          </a:p>
        </p:txBody>
      </p:sp>
      <p:sp>
        <p:nvSpPr>
          <p:cNvPr id="6" name="Footer Placeholder 5">
            <a:extLst>
              <a:ext uri="{FF2B5EF4-FFF2-40B4-BE49-F238E27FC236}">
                <a16:creationId xmlns:a16="http://schemas.microsoft.com/office/drawing/2014/main" id="{5AB907B4-C726-A39C-1F0B-A50821F944C0}"/>
              </a:ext>
            </a:extLst>
          </p:cNvPr>
          <p:cNvSpPr>
            <a:spLocks noGrp="1"/>
          </p:cNvSpPr>
          <p:nvPr>
            <p:ph type="ftr" sz="quarter" idx="11"/>
          </p:nvPr>
        </p:nvSpPr>
        <p:spPr/>
        <p:txBody>
          <a:bodyPr/>
          <a:lstStyle/>
          <a:p>
            <a:endParaRPr lang="en-EE"/>
          </a:p>
        </p:txBody>
      </p:sp>
      <p:sp>
        <p:nvSpPr>
          <p:cNvPr id="7" name="Slide Number Placeholder 6">
            <a:extLst>
              <a:ext uri="{FF2B5EF4-FFF2-40B4-BE49-F238E27FC236}">
                <a16:creationId xmlns:a16="http://schemas.microsoft.com/office/drawing/2014/main" id="{ED3452E0-FF22-E3CE-ADF9-44147634F254}"/>
              </a:ext>
            </a:extLst>
          </p:cNvPr>
          <p:cNvSpPr>
            <a:spLocks noGrp="1"/>
          </p:cNvSpPr>
          <p:nvPr>
            <p:ph type="sldNum" sz="quarter" idx="12"/>
          </p:nvPr>
        </p:nvSpPr>
        <p:spPr/>
        <p:txBody>
          <a:bodyPr/>
          <a:lstStyle/>
          <a:p>
            <a:fld id="{341768AF-4062-D047-8941-C8503A92B2F1}" type="slidenum">
              <a:rPr lang="en-EE" smtClean="0"/>
              <a:t>‹#›</a:t>
            </a:fld>
            <a:endParaRPr lang="en-EE"/>
          </a:p>
        </p:txBody>
      </p:sp>
    </p:spTree>
    <p:extLst>
      <p:ext uri="{BB962C8B-B14F-4D97-AF65-F5344CB8AC3E}">
        <p14:creationId xmlns:p14="http://schemas.microsoft.com/office/powerpoint/2010/main" val="1402300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0312F-E843-8917-712C-09756364BE0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EE"/>
          </a:p>
        </p:txBody>
      </p:sp>
      <p:sp>
        <p:nvSpPr>
          <p:cNvPr id="3" name="Picture Placeholder 2">
            <a:extLst>
              <a:ext uri="{FF2B5EF4-FFF2-40B4-BE49-F238E27FC236}">
                <a16:creationId xmlns:a16="http://schemas.microsoft.com/office/drawing/2014/main" id="{3F747439-3392-C1DB-70A6-6480CFE42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EE"/>
          </a:p>
        </p:txBody>
      </p:sp>
      <p:sp>
        <p:nvSpPr>
          <p:cNvPr id="4" name="Text Placeholder 3">
            <a:extLst>
              <a:ext uri="{FF2B5EF4-FFF2-40B4-BE49-F238E27FC236}">
                <a16:creationId xmlns:a16="http://schemas.microsoft.com/office/drawing/2014/main" id="{48068919-9470-017E-A538-2D1743A7C5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58498C9-1569-EEEC-92A2-EB474B827340}"/>
              </a:ext>
            </a:extLst>
          </p:cNvPr>
          <p:cNvSpPr>
            <a:spLocks noGrp="1"/>
          </p:cNvSpPr>
          <p:nvPr>
            <p:ph type="dt" sz="half" idx="10"/>
          </p:nvPr>
        </p:nvSpPr>
        <p:spPr/>
        <p:txBody>
          <a:bodyPr/>
          <a:lstStyle/>
          <a:p>
            <a:fld id="{BA91E4E2-EB7C-D240-B579-883E40451825}" type="datetimeFigureOut">
              <a:rPr lang="en-EE" smtClean="0"/>
              <a:t>25.05.2026</a:t>
            </a:fld>
            <a:endParaRPr lang="en-EE"/>
          </a:p>
        </p:txBody>
      </p:sp>
      <p:sp>
        <p:nvSpPr>
          <p:cNvPr id="6" name="Footer Placeholder 5">
            <a:extLst>
              <a:ext uri="{FF2B5EF4-FFF2-40B4-BE49-F238E27FC236}">
                <a16:creationId xmlns:a16="http://schemas.microsoft.com/office/drawing/2014/main" id="{AB598CBF-BD22-8E99-8BB9-BA1790A062E4}"/>
              </a:ext>
            </a:extLst>
          </p:cNvPr>
          <p:cNvSpPr>
            <a:spLocks noGrp="1"/>
          </p:cNvSpPr>
          <p:nvPr>
            <p:ph type="ftr" sz="quarter" idx="11"/>
          </p:nvPr>
        </p:nvSpPr>
        <p:spPr/>
        <p:txBody>
          <a:bodyPr/>
          <a:lstStyle/>
          <a:p>
            <a:endParaRPr lang="en-EE"/>
          </a:p>
        </p:txBody>
      </p:sp>
      <p:sp>
        <p:nvSpPr>
          <p:cNvPr id="7" name="Slide Number Placeholder 6">
            <a:extLst>
              <a:ext uri="{FF2B5EF4-FFF2-40B4-BE49-F238E27FC236}">
                <a16:creationId xmlns:a16="http://schemas.microsoft.com/office/drawing/2014/main" id="{43B17A2E-DBE6-617F-0C64-5DB3738BFEA4}"/>
              </a:ext>
            </a:extLst>
          </p:cNvPr>
          <p:cNvSpPr>
            <a:spLocks noGrp="1"/>
          </p:cNvSpPr>
          <p:nvPr>
            <p:ph type="sldNum" sz="quarter" idx="12"/>
          </p:nvPr>
        </p:nvSpPr>
        <p:spPr/>
        <p:txBody>
          <a:bodyPr/>
          <a:lstStyle/>
          <a:p>
            <a:fld id="{341768AF-4062-D047-8941-C8503A92B2F1}" type="slidenum">
              <a:rPr lang="en-EE" smtClean="0"/>
              <a:t>‹#›</a:t>
            </a:fld>
            <a:endParaRPr lang="en-EE"/>
          </a:p>
        </p:txBody>
      </p:sp>
    </p:spTree>
    <p:extLst>
      <p:ext uri="{BB962C8B-B14F-4D97-AF65-F5344CB8AC3E}">
        <p14:creationId xmlns:p14="http://schemas.microsoft.com/office/powerpoint/2010/main" val="3881982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D439B5-42EF-8453-8794-37D6E1237F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EE"/>
          </a:p>
        </p:txBody>
      </p:sp>
      <p:sp>
        <p:nvSpPr>
          <p:cNvPr id="3" name="Text Placeholder 2">
            <a:extLst>
              <a:ext uri="{FF2B5EF4-FFF2-40B4-BE49-F238E27FC236}">
                <a16:creationId xmlns:a16="http://schemas.microsoft.com/office/drawing/2014/main" id="{C1D0A7AE-FD77-E64E-2E76-5E24CAE461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Date Placeholder 3">
            <a:extLst>
              <a:ext uri="{FF2B5EF4-FFF2-40B4-BE49-F238E27FC236}">
                <a16:creationId xmlns:a16="http://schemas.microsoft.com/office/drawing/2014/main" id="{6C544028-839E-5C72-5408-3EE3BB97CE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A91E4E2-EB7C-D240-B579-883E40451825}" type="datetimeFigureOut">
              <a:rPr lang="en-EE" smtClean="0"/>
              <a:t>25.05.2026</a:t>
            </a:fld>
            <a:endParaRPr lang="en-EE"/>
          </a:p>
        </p:txBody>
      </p:sp>
      <p:sp>
        <p:nvSpPr>
          <p:cNvPr id="5" name="Footer Placeholder 4">
            <a:extLst>
              <a:ext uri="{FF2B5EF4-FFF2-40B4-BE49-F238E27FC236}">
                <a16:creationId xmlns:a16="http://schemas.microsoft.com/office/drawing/2014/main" id="{EBCA6FFD-4DE1-74AA-396C-1BD9809101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EE"/>
          </a:p>
        </p:txBody>
      </p:sp>
      <p:sp>
        <p:nvSpPr>
          <p:cNvPr id="6" name="Slide Number Placeholder 5">
            <a:extLst>
              <a:ext uri="{FF2B5EF4-FFF2-40B4-BE49-F238E27FC236}">
                <a16:creationId xmlns:a16="http://schemas.microsoft.com/office/drawing/2014/main" id="{028E85ED-110F-544E-6716-87109C108E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41768AF-4062-D047-8941-C8503A92B2F1}" type="slidenum">
              <a:rPr lang="en-EE" smtClean="0"/>
              <a:t>‹#›</a:t>
            </a:fld>
            <a:endParaRPr lang="en-EE"/>
          </a:p>
        </p:txBody>
      </p:sp>
    </p:spTree>
    <p:extLst>
      <p:ext uri="{BB962C8B-B14F-4D97-AF65-F5344CB8AC3E}">
        <p14:creationId xmlns:p14="http://schemas.microsoft.com/office/powerpoint/2010/main" val="33877480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ui.adsabs.harvard.edu/link_gateway/2026MNRAS.548ag576J/arxiv:2603.22945"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hyperlink" Target="https://ui.adsabs.harvard.edu/link_gateway/2025arXiv250324039T/arxiv:2503.24039" TargetMode="Externa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hyperlink" Target="https://ui.adsabs.harvard.edu/link_gateway/2025arXiv250324039T/arxiv:2503.24039" TargetMode="External"/><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A3C89F8-0D2F-47FF-B903-151248265F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81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Title 1">
            <a:extLst>
              <a:ext uri="{FF2B5EF4-FFF2-40B4-BE49-F238E27FC236}">
                <a16:creationId xmlns:a16="http://schemas.microsoft.com/office/drawing/2014/main" id="{009440F6-4075-A9F3-25FB-8250BB9F16B2}"/>
              </a:ext>
            </a:extLst>
          </p:cNvPr>
          <p:cNvSpPr>
            <a:spLocks noGrp="1"/>
          </p:cNvSpPr>
          <p:nvPr>
            <p:ph type="ctrTitle"/>
          </p:nvPr>
        </p:nvSpPr>
        <p:spPr>
          <a:xfrm>
            <a:off x="2670633" y="583344"/>
            <a:ext cx="8370155" cy="5204871"/>
          </a:xfrm>
        </p:spPr>
        <p:txBody>
          <a:bodyPr anchor="t">
            <a:normAutofit/>
          </a:bodyPr>
          <a:lstStyle/>
          <a:p>
            <a:pPr algn="r"/>
            <a:r>
              <a:rPr lang="en-EE" sz="7400" dirty="0">
                <a:solidFill>
                  <a:srgbClr val="FFFFFF"/>
                </a:solidFill>
              </a:rPr>
              <a:t>Determining</a:t>
            </a:r>
            <a:br>
              <a:rPr lang="en-EE" sz="7400" dirty="0">
                <a:solidFill>
                  <a:srgbClr val="FFFFFF"/>
                </a:solidFill>
              </a:rPr>
            </a:br>
            <a:r>
              <a:rPr lang="en-EE" sz="7400" dirty="0">
                <a:solidFill>
                  <a:srgbClr val="FFFFFF"/>
                </a:solidFill>
              </a:rPr>
              <a:t> Cosmic Enviroments </a:t>
            </a:r>
            <a:br>
              <a:rPr lang="en-EE" sz="7400" dirty="0">
                <a:solidFill>
                  <a:srgbClr val="FFFFFF"/>
                </a:solidFill>
              </a:rPr>
            </a:br>
            <a:r>
              <a:rPr lang="en-EE" sz="7400" dirty="0">
                <a:solidFill>
                  <a:srgbClr val="FFFFFF"/>
                </a:solidFill>
              </a:rPr>
              <a:t>from </a:t>
            </a:r>
            <a:br>
              <a:rPr lang="en-EE" sz="7400" dirty="0">
                <a:solidFill>
                  <a:srgbClr val="FFFFFF"/>
                </a:solidFill>
              </a:rPr>
            </a:br>
            <a:r>
              <a:rPr lang="en-EE" sz="7400" dirty="0">
                <a:solidFill>
                  <a:srgbClr val="FFFFFF"/>
                </a:solidFill>
              </a:rPr>
              <a:t>Galaxy Properties</a:t>
            </a:r>
          </a:p>
        </p:txBody>
      </p:sp>
      <p:sp>
        <p:nvSpPr>
          <p:cNvPr id="15"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4359" y="583345"/>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rgbClr val="FFFFFF"/>
          </a:solidFill>
          <a:ln w="603" cap="flat">
            <a:noFill/>
            <a:prstDash val="solid"/>
            <a:miter/>
          </a:ln>
        </p:spPr>
        <p:txBody>
          <a:bodyPr rtlCol="0" anchor="ctr"/>
          <a:lstStyle/>
          <a:p>
            <a:endParaRPr lang="en-US">
              <a:solidFill>
                <a:srgbClr val="FFFFFF"/>
              </a:solidFill>
            </a:endParaRPr>
          </a:p>
        </p:txBody>
      </p:sp>
      <p:sp>
        <p:nvSpPr>
          <p:cNvPr id="17"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33139" y="8126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endParaRPr lang="en-US">
              <a:solidFill>
                <a:srgbClr val="FFFFFF"/>
              </a:solidFill>
            </a:endParaRPr>
          </a:p>
        </p:txBody>
      </p:sp>
      <p:sp>
        <p:nvSpPr>
          <p:cNvPr id="19"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8819" y="1037066"/>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rgbClr val="FFFFFF"/>
          </a:solidFill>
          <a:ln w="610" cap="flat">
            <a:noFill/>
            <a:prstDash val="solid"/>
            <a:miter/>
          </a:ln>
        </p:spPr>
        <p:txBody>
          <a:bodyPr rtlCol="0" anchor="ctr"/>
          <a:lstStyle/>
          <a:p>
            <a:endParaRPr lang="en-US">
              <a:solidFill>
                <a:srgbClr val="FFFFFF"/>
              </a:solidFill>
            </a:endParaRPr>
          </a:p>
        </p:txBody>
      </p:sp>
      <p:sp>
        <p:nvSpPr>
          <p:cNvPr id="23"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36425" y="5636680"/>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rgbClr val="FFFFFF"/>
          </a:solidFill>
          <a:ln w="646" cap="flat">
            <a:noFill/>
            <a:prstDash val="solid"/>
            <a:miter/>
          </a:ln>
        </p:spPr>
        <p:txBody>
          <a:bodyPr rtlCol="0" anchor="ctr"/>
          <a:lstStyle/>
          <a:p>
            <a:endParaRPr lang="en-US">
              <a:solidFill>
                <a:srgbClr val="FFFFFF"/>
              </a:solidFill>
            </a:endParaRPr>
          </a:p>
        </p:txBody>
      </p:sp>
      <p:sp>
        <p:nvSpPr>
          <p:cNvPr id="25"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45175" y="6096759"/>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rgbClr val="FFFFFF"/>
          </a:solidFill>
          <a:ln w="516" cap="flat">
            <a:noFill/>
            <a:prstDash val="solid"/>
            <a:miter/>
          </a:ln>
        </p:spPr>
        <p:txBody>
          <a:bodyPr rtlCol="0" anchor="ctr"/>
          <a:lstStyle/>
          <a:p>
            <a:endParaRPr lang="en-US">
              <a:solidFill>
                <a:srgbClr val="FFFFFF"/>
              </a:solidFill>
            </a:endParaRPr>
          </a:p>
        </p:txBody>
      </p:sp>
      <p:sp>
        <p:nvSpPr>
          <p:cNvPr id="27"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54288" y="6238029"/>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rgbClr val="FFFFFF"/>
          </a:solidFill>
          <a:ln w="469" cap="flat">
            <a:noFill/>
            <a:prstDash val="solid"/>
            <a:miter/>
          </a:ln>
        </p:spPr>
        <p:txBody>
          <a:bodyPr rtlCol="0" anchor="ctr"/>
          <a:lstStyle/>
          <a:p>
            <a:endParaRPr lang="en-US">
              <a:solidFill>
                <a:srgbClr val="FFFFFF"/>
              </a:solidFill>
            </a:endParaRPr>
          </a:p>
        </p:txBody>
      </p:sp>
      <p:pic>
        <p:nvPicPr>
          <p:cNvPr id="10" name="Picture 9">
            <a:extLst>
              <a:ext uri="{FF2B5EF4-FFF2-40B4-BE49-F238E27FC236}">
                <a16:creationId xmlns:a16="http://schemas.microsoft.com/office/drawing/2014/main" id="{B7459D7C-33D2-0A3A-46A1-DC1C39B4093A}"/>
              </a:ext>
            </a:extLst>
          </p:cNvPr>
          <p:cNvPicPr>
            <a:picLocks noChangeAspect="1"/>
          </p:cNvPicPr>
          <p:nvPr/>
        </p:nvPicPr>
        <p:blipFill>
          <a:blip r:embed="rId2"/>
          <a:stretch>
            <a:fillRect/>
          </a:stretch>
        </p:blipFill>
        <p:spPr>
          <a:xfrm>
            <a:off x="878416" y="5437709"/>
            <a:ext cx="6235700" cy="1422400"/>
          </a:xfrm>
          <a:prstGeom prst="rect">
            <a:avLst/>
          </a:prstGeom>
        </p:spPr>
      </p:pic>
      <p:pic>
        <p:nvPicPr>
          <p:cNvPr id="16" name="Picture 15">
            <a:extLst>
              <a:ext uri="{FF2B5EF4-FFF2-40B4-BE49-F238E27FC236}">
                <a16:creationId xmlns:a16="http://schemas.microsoft.com/office/drawing/2014/main" id="{46FA4603-DDEC-B8CB-FED7-D4693F6526D0}"/>
              </a:ext>
            </a:extLst>
          </p:cNvPr>
          <p:cNvPicPr>
            <a:picLocks noChangeAspect="1"/>
          </p:cNvPicPr>
          <p:nvPr/>
        </p:nvPicPr>
        <p:blipFill>
          <a:blip r:embed="rId3"/>
          <a:stretch>
            <a:fillRect/>
          </a:stretch>
        </p:blipFill>
        <p:spPr>
          <a:xfrm>
            <a:off x="921086" y="3630118"/>
            <a:ext cx="1735997" cy="1756261"/>
          </a:xfrm>
          <a:prstGeom prst="rect">
            <a:avLst/>
          </a:prstGeom>
        </p:spPr>
      </p:pic>
      <p:sp>
        <p:nvSpPr>
          <p:cNvPr id="3" name="Subtitle 2">
            <a:extLst>
              <a:ext uri="{FF2B5EF4-FFF2-40B4-BE49-F238E27FC236}">
                <a16:creationId xmlns:a16="http://schemas.microsoft.com/office/drawing/2014/main" id="{730FCEE3-0D00-F981-ED09-B6AB8B7F67D9}"/>
              </a:ext>
            </a:extLst>
          </p:cNvPr>
          <p:cNvSpPr>
            <a:spLocks noGrp="1"/>
          </p:cNvSpPr>
          <p:nvPr>
            <p:ph type="subTitle" idx="1"/>
          </p:nvPr>
        </p:nvSpPr>
        <p:spPr>
          <a:xfrm>
            <a:off x="7091814" y="5259293"/>
            <a:ext cx="3462474" cy="1422399"/>
          </a:xfrm>
        </p:spPr>
        <p:txBody>
          <a:bodyPr>
            <a:normAutofit lnSpcReduction="10000"/>
          </a:bodyPr>
          <a:lstStyle/>
          <a:p>
            <a:pPr algn="r"/>
            <a:r>
              <a:rPr lang="en-EE" sz="2000" dirty="0">
                <a:solidFill>
                  <a:srgbClr val="FFFFFF"/>
                </a:solidFill>
              </a:rPr>
              <a:t>Zoe Rhiannon Jones</a:t>
            </a:r>
          </a:p>
          <a:p>
            <a:pPr algn="r"/>
            <a:r>
              <a:rPr lang="en-EE" sz="2000" dirty="0">
                <a:solidFill>
                  <a:srgbClr val="FFFFFF"/>
                </a:solidFill>
              </a:rPr>
              <a:t>Tues 26th May, 2026</a:t>
            </a:r>
          </a:p>
          <a:p>
            <a:pPr algn="r"/>
            <a:r>
              <a:rPr lang="en-EE" sz="2000" dirty="0">
                <a:solidFill>
                  <a:srgbClr val="FFFFFF"/>
                </a:solidFill>
              </a:rPr>
              <a:t>Nordic-Baltic Astronomy Days in Turku, Finland</a:t>
            </a:r>
          </a:p>
        </p:txBody>
      </p:sp>
      <p:cxnSp>
        <p:nvCxnSpPr>
          <p:cNvPr id="21" name="Straight Connector 20">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56114" y="3503032"/>
            <a:ext cx="0" cy="334609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46692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E4DA070-4547-4F7F-1DCC-6B5FA8A4150A}"/>
            </a:ext>
          </a:extLst>
        </p:cNvPr>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06031B-C492-0E89-D3C0-E77C065FF2E1}"/>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1800" kern="1200" dirty="0">
                <a:solidFill>
                  <a:schemeClr val="tx1"/>
                </a:solidFill>
                <a:latin typeface="+mj-lt"/>
                <a:ea typeface="+mj-ea"/>
                <a:cs typeface="+mj-cs"/>
              </a:rPr>
              <a:t>A </a:t>
            </a:r>
            <a:br>
              <a:rPr lang="en-US" sz="1800" kern="1200" dirty="0">
                <a:solidFill>
                  <a:schemeClr val="tx1"/>
                </a:solidFill>
                <a:latin typeface="+mj-lt"/>
                <a:ea typeface="+mj-ea"/>
                <a:cs typeface="+mj-cs"/>
              </a:rPr>
            </a:br>
            <a:r>
              <a:rPr lang="en-US" sz="1800" kern="1200" dirty="0">
                <a:solidFill>
                  <a:schemeClr val="tx1"/>
                </a:solidFill>
                <a:latin typeface="+mj-lt"/>
                <a:ea typeface="+mj-ea"/>
                <a:cs typeface="+mj-cs"/>
              </a:rPr>
              <a:t>series </a:t>
            </a:r>
            <a:br>
              <a:rPr lang="en-US" sz="1800" kern="1200" dirty="0">
                <a:solidFill>
                  <a:schemeClr val="tx1"/>
                </a:solidFill>
                <a:latin typeface="+mj-lt"/>
                <a:ea typeface="+mj-ea"/>
                <a:cs typeface="+mj-cs"/>
              </a:rPr>
            </a:br>
            <a:r>
              <a:rPr lang="en-US" sz="1800" kern="1200" dirty="0">
                <a:solidFill>
                  <a:schemeClr val="tx1"/>
                </a:solidFill>
                <a:latin typeface="+mj-lt"/>
                <a:ea typeface="+mj-ea"/>
                <a:cs typeface="+mj-cs"/>
              </a:rPr>
              <a:t>of </a:t>
            </a:r>
            <a:br>
              <a:rPr lang="en-US" sz="1800" kern="1200" dirty="0">
                <a:solidFill>
                  <a:schemeClr val="tx1"/>
                </a:solidFill>
                <a:latin typeface="+mj-lt"/>
                <a:ea typeface="+mj-ea"/>
                <a:cs typeface="+mj-cs"/>
              </a:rPr>
            </a:br>
            <a:r>
              <a:rPr lang="en-US" sz="1800" kern="1200" dirty="0">
                <a:solidFill>
                  <a:schemeClr val="tx1"/>
                </a:solidFill>
                <a:latin typeface="+mj-lt"/>
                <a:ea typeface="+mj-ea"/>
                <a:cs typeface="+mj-cs"/>
              </a:rPr>
              <a:t>increasingly </a:t>
            </a:r>
            <a:br>
              <a:rPr lang="en-US" sz="1800" kern="1200" dirty="0">
                <a:solidFill>
                  <a:schemeClr val="tx1"/>
                </a:solidFill>
                <a:latin typeface="+mj-lt"/>
                <a:ea typeface="+mj-ea"/>
                <a:cs typeface="+mj-cs"/>
              </a:rPr>
            </a:br>
            <a:r>
              <a:rPr lang="en-US" sz="1800" kern="1200" dirty="0">
                <a:solidFill>
                  <a:schemeClr val="tx1"/>
                </a:solidFill>
                <a:latin typeface="+mj-lt"/>
                <a:ea typeface="+mj-ea"/>
                <a:cs typeface="+mj-cs"/>
              </a:rPr>
              <a:t>maddening </a:t>
            </a:r>
            <a:br>
              <a:rPr lang="en-US" sz="1800" kern="1200" dirty="0">
                <a:solidFill>
                  <a:schemeClr val="tx1"/>
                </a:solidFill>
                <a:latin typeface="+mj-lt"/>
                <a:ea typeface="+mj-ea"/>
                <a:cs typeface="+mj-cs"/>
              </a:rPr>
            </a:br>
            <a:r>
              <a:rPr lang="en-US" sz="1800" kern="1200" dirty="0">
                <a:solidFill>
                  <a:schemeClr val="tx1"/>
                </a:solidFill>
                <a:latin typeface="+mj-lt"/>
                <a:ea typeface="+mj-ea"/>
                <a:cs typeface="+mj-cs"/>
              </a:rPr>
              <a:t>preliminary</a:t>
            </a:r>
            <a:br>
              <a:rPr lang="en-US" sz="6600" kern="1200" dirty="0">
                <a:solidFill>
                  <a:schemeClr val="tx1"/>
                </a:solidFill>
                <a:latin typeface="+mj-lt"/>
                <a:ea typeface="+mj-ea"/>
                <a:cs typeface="+mj-cs"/>
              </a:rPr>
            </a:br>
            <a:r>
              <a:rPr lang="en-US" sz="6600" kern="1200" dirty="0">
                <a:solidFill>
                  <a:schemeClr val="tx1"/>
                </a:solidFill>
                <a:latin typeface="+mj-lt"/>
                <a:ea typeface="+mj-ea"/>
                <a:cs typeface="+mj-cs"/>
              </a:rPr>
              <a:t>Results</a:t>
            </a:r>
          </a:p>
        </p:txBody>
      </p:sp>
      <p:sp>
        <p:nvSpPr>
          <p:cNvPr id="17"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sX0" fmla="*/ 0 w 3255095"/>
              <a:gd name="csY0" fmla="*/ 0 h 18288"/>
              <a:gd name="csX1" fmla="*/ 618468 w 3255095"/>
              <a:gd name="csY1" fmla="*/ 0 h 18288"/>
              <a:gd name="csX2" fmla="*/ 1269487 w 3255095"/>
              <a:gd name="csY2" fmla="*/ 0 h 18288"/>
              <a:gd name="csX3" fmla="*/ 1953057 w 3255095"/>
              <a:gd name="csY3" fmla="*/ 0 h 18288"/>
              <a:gd name="csX4" fmla="*/ 2636627 w 3255095"/>
              <a:gd name="csY4" fmla="*/ 0 h 18288"/>
              <a:gd name="csX5" fmla="*/ 3255095 w 3255095"/>
              <a:gd name="csY5" fmla="*/ 0 h 18288"/>
              <a:gd name="csX6" fmla="*/ 3255095 w 3255095"/>
              <a:gd name="csY6" fmla="*/ 18288 h 18288"/>
              <a:gd name="csX7" fmla="*/ 2538974 w 3255095"/>
              <a:gd name="csY7" fmla="*/ 18288 h 18288"/>
              <a:gd name="csX8" fmla="*/ 1822853 w 3255095"/>
              <a:gd name="csY8" fmla="*/ 18288 h 18288"/>
              <a:gd name="csX9" fmla="*/ 1171834 w 3255095"/>
              <a:gd name="csY9" fmla="*/ 18288 h 18288"/>
              <a:gd name="csX10" fmla="*/ 0 w 3255095"/>
              <a:gd name="csY10" fmla="*/ 18288 h 18288"/>
              <a:gd name="csX11" fmla="*/ 0 w 3255095"/>
              <a:gd name="csY11"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D3E8BE34-7C23-F5C5-07B9-66FD181E5496}"/>
              </a:ext>
            </a:extLst>
          </p:cNvPr>
          <p:cNvPicPr>
            <a:picLocks noChangeAspect="1"/>
          </p:cNvPicPr>
          <p:nvPr/>
        </p:nvPicPr>
        <p:blipFill>
          <a:blip r:embed="rId2"/>
          <a:stretch>
            <a:fillRect/>
          </a:stretch>
        </p:blipFill>
        <p:spPr>
          <a:xfrm>
            <a:off x="4315146" y="131181"/>
            <a:ext cx="7772400" cy="3995336"/>
          </a:xfrm>
          <a:prstGeom prst="rect">
            <a:avLst/>
          </a:prstGeom>
        </p:spPr>
      </p:pic>
      <p:pic>
        <p:nvPicPr>
          <p:cNvPr id="4" name="Picture 3">
            <a:extLst>
              <a:ext uri="{FF2B5EF4-FFF2-40B4-BE49-F238E27FC236}">
                <a16:creationId xmlns:a16="http://schemas.microsoft.com/office/drawing/2014/main" id="{57C953EF-735F-6A8F-A8D3-778E6CF326EB}"/>
              </a:ext>
            </a:extLst>
          </p:cNvPr>
          <p:cNvPicPr>
            <a:picLocks noChangeAspect="1"/>
          </p:cNvPicPr>
          <p:nvPr/>
        </p:nvPicPr>
        <p:blipFill>
          <a:blip r:embed="rId3"/>
          <a:stretch>
            <a:fillRect/>
          </a:stretch>
        </p:blipFill>
        <p:spPr>
          <a:xfrm>
            <a:off x="4210692" y="1320404"/>
            <a:ext cx="4498410" cy="3334116"/>
          </a:xfrm>
          <a:prstGeom prst="rect">
            <a:avLst/>
          </a:prstGeom>
        </p:spPr>
      </p:pic>
      <p:pic>
        <p:nvPicPr>
          <p:cNvPr id="5" name="Picture 4">
            <a:extLst>
              <a:ext uri="{FF2B5EF4-FFF2-40B4-BE49-F238E27FC236}">
                <a16:creationId xmlns:a16="http://schemas.microsoft.com/office/drawing/2014/main" id="{0BF1A5F6-50B3-3777-4694-75A13AF3CFE1}"/>
              </a:ext>
            </a:extLst>
          </p:cNvPr>
          <p:cNvPicPr>
            <a:picLocks noChangeAspect="1"/>
          </p:cNvPicPr>
          <p:nvPr/>
        </p:nvPicPr>
        <p:blipFill>
          <a:blip r:embed="rId4"/>
          <a:srcRect l="11975" t="4623" r="7695" b="13512"/>
          <a:stretch>
            <a:fillRect/>
          </a:stretch>
        </p:blipFill>
        <p:spPr>
          <a:xfrm>
            <a:off x="7638585" y="2088952"/>
            <a:ext cx="4170026" cy="3187336"/>
          </a:xfrm>
          <a:prstGeom prst="rect">
            <a:avLst/>
          </a:prstGeom>
        </p:spPr>
      </p:pic>
      <p:pic>
        <p:nvPicPr>
          <p:cNvPr id="11" name="Picture 10">
            <a:extLst>
              <a:ext uri="{FF2B5EF4-FFF2-40B4-BE49-F238E27FC236}">
                <a16:creationId xmlns:a16="http://schemas.microsoft.com/office/drawing/2014/main" id="{0E5DC6C0-7016-8F07-F8D2-9FE27E04A0D7}"/>
              </a:ext>
            </a:extLst>
          </p:cNvPr>
          <p:cNvPicPr>
            <a:picLocks noChangeAspect="1"/>
          </p:cNvPicPr>
          <p:nvPr/>
        </p:nvPicPr>
        <p:blipFill>
          <a:blip r:embed="rId5"/>
          <a:stretch>
            <a:fillRect/>
          </a:stretch>
        </p:blipFill>
        <p:spPr>
          <a:xfrm>
            <a:off x="5232045" y="2782976"/>
            <a:ext cx="3668751" cy="3743088"/>
          </a:xfrm>
          <a:prstGeom prst="rect">
            <a:avLst/>
          </a:prstGeom>
        </p:spPr>
      </p:pic>
      <p:pic>
        <p:nvPicPr>
          <p:cNvPr id="13" name="Picture 12">
            <a:extLst>
              <a:ext uri="{FF2B5EF4-FFF2-40B4-BE49-F238E27FC236}">
                <a16:creationId xmlns:a16="http://schemas.microsoft.com/office/drawing/2014/main" id="{4242D665-7664-5BCE-09CD-665282A1241D}"/>
              </a:ext>
            </a:extLst>
          </p:cNvPr>
          <p:cNvPicPr>
            <a:picLocks noChangeAspect="1"/>
          </p:cNvPicPr>
          <p:nvPr/>
        </p:nvPicPr>
        <p:blipFill>
          <a:blip r:embed="rId6"/>
          <a:stretch>
            <a:fillRect/>
          </a:stretch>
        </p:blipFill>
        <p:spPr>
          <a:xfrm>
            <a:off x="8061601" y="2983731"/>
            <a:ext cx="3721096" cy="3743088"/>
          </a:xfrm>
          <a:prstGeom prst="rect">
            <a:avLst/>
          </a:prstGeom>
        </p:spPr>
      </p:pic>
      <p:pic>
        <p:nvPicPr>
          <p:cNvPr id="16" name="Picture 15">
            <a:extLst>
              <a:ext uri="{FF2B5EF4-FFF2-40B4-BE49-F238E27FC236}">
                <a16:creationId xmlns:a16="http://schemas.microsoft.com/office/drawing/2014/main" id="{67B9861E-B18A-AC82-55AA-1BB82A6A9769}"/>
              </a:ext>
            </a:extLst>
          </p:cNvPr>
          <p:cNvPicPr>
            <a:picLocks noChangeAspect="1"/>
          </p:cNvPicPr>
          <p:nvPr/>
        </p:nvPicPr>
        <p:blipFill>
          <a:blip r:embed="rId7"/>
          <a:stretch>
            <a:fillRect/>
          </a:stretch>
        </p:blipFill>
        <p:spPr>
          <a:xfrm>
            <a:off x="6848554" y="3136477"/>
            <a:ext cx="3721096" cy="3614291"/>
          </a:xfrm>
          <a:prstGeom prst="rect">
            <a:avLst/>
          </a:prstGeom>
        </p:spPr>
      </p:pic>
    </p:spTree>
    <p:extLst>
      <p:ext uri="{BB962C8B-B14F-4D97-AF65-F5344CB8AC3E}">
        <p14:creationId xmlns:p14="http://schemas.microsoft.com/office/powerpoint/2010/main" val="2571088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29EA7C0-A7BE-FEE6-3E6B-63A923254C18}"/>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D88EDC7-56F8-8B7C-124F-58455F5968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B2860F-BF83-9043-2DD5-0239F5F332E5}"/>
              </a:ext>
            </a:extLst>
          </p:cNvPr>
          <p:cNvSpPr>
            <a:spLocks noGrp="1"/>
          </p:cNvSpPr>
          <p:nvPr>
            <p:ph type="title"/>
          </p:nvPr>
        </p:nvSpPr>
        <p:spPr>
          <a:xfrm>
            <a:off x="838200" y="365125"/>
            <a:ext cx="10515600" cy="1325563"/>
          </a:xfrm>
        </p:spPr>
        <p:txBody>
          <a:bodyPr>
            <a:normAutofit/>
          </a:bodyPr>
          <a:lstStyle/>
          <a:p>
            <a:r>
              <a:rPr lang="en-EE" sz="5400" dirty="0"/>
              <a:t>Results</a:t>
            </a:r>
          </a:p>
        </p:txBody>
      </p:sp>
      <p:sp>
        <p:nvSpPr>
          <p:cNvPr id="10" name="sketch line">
            <a:extLst>
              <a:ext uri="{FF2B5EF4-FFF2-40B4-BE49-F238E27FC236}">
                <a16:creationId xmlns:a16="http://schemas.microsoft.com/office/drawing/2014/main" id="{04F9A9D5-26A9-59AD-EEB1-7E8BA7F8A3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sX0" fmla="*/ 0 w 10853928"/>
              <a:gd name="csY0" fmla="*/ 0 h 18288"/>
              <a:gd name="csX1" fmla="*/ 461292 w 10853928"/>
              <a:gd name="csY1" fmla="*/ 0 h 18288"/>
              <a:gd name="csX2" fmla="*/ 1139662 w 10853928"/>
              <a:gd name="csY2" fmla="*/ 0 h 18288"/>
              <a:gd name="csX3" fmla="*/ 1926572 w 10853928"/>
              <a:gd name="csY3" fmla="*/ 0 h 18288"/>
              <a:gd name="csX4" fmla="*/ 2279325 w 10853928"/>
              <a:gd name="csY4" fmla="*/ 0 h 18288"/>
              <a:gd name="csX5" fmla="*/ 2632078 w 10853928"/>
              <a:gd name="csY5" fmla="*/ 0 h 18288"/>
              <a:gd name="csX6" fmla="*/ 3527527 w 10853928"/>
              <a:gd name="csY6" fmla="*/ 0 h 18288"/>
              <a:gd name="csX7" fmla="*/ 4205897 w 10853928"/>
              <a:gd name="csY7" fmla="*/ 0 h 18288"/>
              <a:gd name="csX8" fmla="*/ 4558650 w 10853928"/>
              <a:gd name="csY8" fmla="*/ 0 h 18288"/>
              <a:gd name="csX9" fmla="*/ 5237020 w 10853928"/>
              <a:gd name="csY9" fmla="*/ 0 h 18288"/>
              <a:gd name="csX10" fmla="*/ 6132469 w 10853928"/>
              <a:gd name="csY10" fmla="*/ 0 h 18288"/>
              <a:gd name="csX11" fmla="*/ 6702301 w 10853928"/>
              <a:gd name="csY11" fmla="*/ 0 h 18288"/>
              <a:gd name="csX12" fmla="*/ 7272132 w 10853928"/>
              <a:gd name="csY12" fmla="*/ 0 h 18288"/>
              <a:gd name="csX13" fmla="*/ 7950502 w 10853928"/>
              <a:gd name="csY13" fmla="*/ 0 h 18288"/>
              <a:gd name="csX14" fmla="*/ 8737412 w 10853928"/>
              <a:gd name="csY14" fmla="*/ 0 h 18288"/>
              <a:gd name="csX15" fmla="*/ 9524322 w 10853928"/>
              <a:gd name="csY15" fmla="*/ 0 h 18288"/>
              <a:gd name="csX16" fmla="*/ 10853928 w 10853928"/>
              <a:gd name="csY16" fmla="*/ 0 h 18288"/>
              <a:gd name="csX17" fmla="*/ 10853928 w 10853928"/>
              <a:gd name="csY17" fmla="*/ 18288 h 18288"/>
              <a:gd name="csX18" fmla="*/ 10392636 w 10853928"/>
              <a:gd name="csY18" fmla="*/ 18288 h 18288"/>
              <a:gd name="csX19" fmla="*/ 9497187 w 10853928"/>
              <a:gd name="csY19" fmla="*/ 18288 h 18288"/>
              <a:gd name="csX20" fmla="*/ 8818817 w 10853928"/>
              <a:gd name="csY20" fmla="*/ 18288 h 18288"/>
              <a:gd name="csX21" fmla="*/ 8466064 w 10853928"/>
              <a:gd name="csY21" fmla="*/ 18288 h 18288"/>
              <a:gd name="csX22" fmla="*/ 7787693 w 10853928"/>
              <a:gd name="csY22" fmla="*/ 18288 h 18288"/>
              <a:gd name="csX23" fmla="*/ 7217862 w 10853928"/>
              <a:gd name="csY23" fmla="*/ 18288 h 18288"/>
              <a:gd name="csX24" fmla="*/ 6648031 w 10853928"/>
              <a:gd name="csY24" fmla="*/ 18288 h 18288"/>
              <a:gd name="csX25" fmla="*/ 6078200 w 10853928"/>
              <a:gd name="csY25" fmla="*/ 18288 h 18288"/>
              <a:gd name="csX26" fmla="*/ 5508368 w 10853928"/>
              <a:gd name="csY26" fmla="*/ 18288 h 18288"/>
              <a:gd name="csX27" fmla="*/ 4721459 w 10853928"/>
              <a:gd name="csY27" fmla="*/ 18288 h 18288"/>
              <a:gd name="csX28" fmla="*/ 4043088 w 10853928"/>
              <a:gd name="csY28" fmla="*/ 18288 h 18288"/>
              <a:gd name="csX29" fmla="*/ 3690336 w 10853928"/>
              <a:gd name="csY29" fmla="*/ 18288 h 18288"/>
              <a:gd name="csX30" fmla="*/ 3120504 w 10853928"/>
              <a:gd name="csY30" fmla="*/ 18288 h 18288"/>
              <a:gd name="csX31" fmla="*/ 2333595 w 10853928"/>
              <a:gd name="csY31" fmla="*/ 18288 h 18288"/>
              <a:gd name="csX32" fmla="*/ 1872303 w 10853928"/>
              <a:gd name="csY32" fmla="*/ 18288 h 18288"/>
              <a:gd name="csX33" fmla="*/ 976854 w 10853928"/>
              <a:gd name="csY33" fmla="*/ 18288 h 18288"/>
              <a:gd name="csX34" fmla="*/ 0 w 10853928"/>
              <a:gd name="csY34" fmla="*/ 18288 h 18288"/>
              <a:gd name="csX35" fmla="*/ 0 w 10853928"/>
              <a:gd name="csY35"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8F42B50-62BD-CBF0-063E-7001DBCE1D58}"/>
              </a:ext>
            </a:extLst>
          </p:cNvPr>
          <p:cNvPicPr>
            <a:picLocks noChangeAspect="1"/>
          </p:cNvPicPr>
          <p:nvPr/>
        </p:nvPicPr>
        <p:blipFill>
          <a:blip r:embed="rId2"/>
          <a:srcRect l="6802" t="10615" r="14336" b="10120"/>
          <a:stretch>
            <a:fillRect/>
          </a:stretch>
        </p:blipFill>
        <p:spPr>
          <a:xfrm>
            <a:off x="6094476" y="1824843"/>
            <a:ext cx="4859236" cy="4884081"/>
          </a:xfrm>
          <a:prstGeom prst="rect">
            <a:avLst/>
          </a:prstGeom>
        </p:spPr>
      </p:pic>
      <p:pic>
        <p:nvPicPr>
          <p:cNvPr id="6" name="Picture 5">
            <a:extLst>
              <a:ext uri="{FF2B5EF4-FFF2-40B4-BE49-F238E27FC236}">
                <a16:creationId xmlns:a16="http://schemas.microsoft.com/office/drawing/2014/main" id="{30A2A593-1CEB-050F-95CD-E03AF53EB1BC}"/>
              </a:ext>
            </a:extLst>
          </p:cNvPr>
          <p:cNvPicPr>
            <a:picLocks noChangeAspect="1"/>
          </p:cNvPicPr>
          <p:nvPr/>
        </p:nvPicPr>
        <p:blipFill>
          <a:blip r:embed="rId3"/>
          <a:srcRect l="3756" t="11001" r="13968" b="10030"/>
          <a:stretch>
            <a:fillRect/>
          </a:stretch>
        </p:blipFill>
        <p:spPr>
          <a:xfrm>
            <a:off x="1005874" y="1829816"/>
            <a:ext cx="5088602" cy="4884082"/>
          </a:xfrm>
          <a:prstGeom prst="rect">
            <a:avLst/>
          </a:prstGeom>
        </p:spPr>
      </p:pic>
    </p:spTree>
    <p:extLst>
      <p:ext uri="{BB962C8B-B14F-4D97-AF65-F5344CB8AC3E}">
        <p14:creationId xmlns:p14="http://schemas.microsoft.com/office/powerpoint/2010/main" val="3462035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D546D43-CC90-F199-FD06-73B0E849C49D}"/>
              </a:ext>
            </a:extLst>
          </p:cNvPr>
          <p:cNvSpPr>
            <a:spLocks noGrp="1"/>
          </p:cNvSpPr>
          <p:nvPr>
            <p:ph type="title"/>
          </p:nvPr>
        </p:nvSpPr>
        <p:spPr>
          <a:xfrm>
            <a:off x="841248" y="548640"/>
            <a:ext cx="3600860" cy="5431536"/>
          </a:xfrm>
        </p:spPr>
        <p:txBody>
          <a:bodyPr>
            <a:normAutofit/>
          </a:bodyPr>
          <a:lstStyle/>
          <a:p>
            <a:r>
              <a:rPr lang="en-EE" sz="5400"/>
              <a:t>Future Potential for this Project</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sX0" fmla="*/ 0 w 4480560"/>
              <a:gd name="csY0" fmla="*/ 0 h 18288"/>
              <a:gd name="csX1" fmla="*/ 595274 w 4480560"/>
              <a:gd name="csY1" fmla="*/ 0 h 18288"/>
              <a:gd name="csX2" fmla="*/ 1100938 w 4480560"/>
              <a:gd name="csY2" fmla="*/ 0 h 18288"/>
              <a:gd name="csX3" fmla="*/ 1651406 w 4480560"/>
              <a:gd name="csY3" fmla="*/ 0 h 18288"/>
              <a:gd name="csX4" fmla="*/ 2336292 w 4480560"/>
              <a:gd name="csY4" fmla="*/ 0 h 18288"/>
              <a:gd name="csX5" fmla="*/ 2931566 w 4480560"/>
              <a:gd name="csY5" fmla="*/ 0 h 18288"/>
              <a:gd name="csX6" fmla="*/ 3482035 w 4480560"/>
              <a:gd name="csY6" fmla="*/ 0 h 18288"/>
              <a:gd name="csX7" fmla="*/ 4480560 w 4480560"/>
              <a:gd name="csY7" fmla="*/ 0 h 18288"/>
              <a:gd name="csX8" fmla="*/ 4480560 w 4480560"/>
              <a:gd name="csY8" fmla="*/ 18288 h 18288"/>
              <a:gd name="csX9" fmla="*/ 3840480 w 4480560"/>
              <a:gd name="csY9" fmla="*/ 18288 h 18288"/>
              <a:gd name="csX10" fmla="*/ 3290011 w 4480560"/>
              <a:gd name="csY10" fmla="*/ 18288 h 18288"/>
              <a:gd name="csX11" fmla="*/ 2560320 w 4480560"/>
              <a:gd name="csY11" fmla="*/ 18288 h 18288"/>
              <a:gd name="csX12" fmla="*/ 1965046 w 4480560"/>
              <a:gd name="csY12" fmla="*/ 18288 h 18288"/>
              <a:gd name="csX13" fmla="*/ 1459382 w 4480560"/>
              <a:gd name="csY13" fmla="*/ 18288 h 18288"/>
              <a:gd name="csX14" fmla="*/ 774497 w 4480560"/>
              <a:gd name="csY14" fmla="*/ 18288 h 18288"/>
              <a:gd name="csX15" fmla="*/ 0 w 4480560"/>
              <a:gd name="csY15" fmla="*/ 18288 h 18288"/>
              <a:gd name="csX16" fmla="*/ 0 w 4480560"/>
              <a:gd name="csY16"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6D6B392-DDA1-959E-6AB4-78D0304D9986}"/>
              </a:ext>
            </a:extLst>
          </p:cNvPr>
          <p:cNvSpPr>
            <a:spLocks noGrp="1"/>
          </p:cNvSpPr>
          <p:nvPr>
            <p:ph idx="1"/>
          </p:nvPr>
        </p:nvSpPr>
        <p:spPr>
          <a:xfrm>
            <a:off x="5126418" y="552091"/>
            <a:ext cx="6224335" cy="5431536"/>
          </a:xfrm>
        </p:spPr>
        <p:txBody>
          <a:bodyPr anchor="ctr">
            <a:normAutofit/>
          </a:bodyPr>
          <a:lstStyle/>
          <a:p>
            <a:r>
              <a:rPr lang="en-EE" sz="2200" dirty="0"/>
              <a:t>Can start changing galaxy parameters -&gt; changes SEDs -&gt; changes the similarity with different parts of the cosmic web</a:t>
            </a:r>
          </a:p>
          <a:p>
            <a:pPr lvl="1"/>
            <a:r>
              <a:rPr lang="en-EE" sz="1800" dirty="0"/>
              <a:t>Will show which parameters are most sensitive to environment</a:t>
            </a:r>
          </a:p>
          <a:p>
            <a:endParaRPr lang="en-EE" sz="2200" dirty="0"/>
          </a:p>
          <a:p>
            <a:r>
              <a:rPr lang="en-EE" sz="2200" dirty="0"/>
              <a:t>Investigate how the web environment affects galaxy evolution</a:t>
            </a:r>
          </a:p>
          <a:p>
            <a:pPr lvl="1"/>
            <a:r>
              <a:rPr lang="en-EE" sz="1800" dirty="0"/>
              <a:t>Take subsamples of galaxies from different environments to find their average SEDs</a:t>
            </a:r>
          </a:p>
          <a:p>
            <a:endParaRPr lang="en-EE" sz="2200" dirty="0"/>
          </a:p>
          <a:p>
            <a:r>
              <a:rPr lang="en-EE" sz="2200" dirty="0"/>
              <a:t>Apply our tool to 4MOST WAVES and 4HS data in future</a:t>
            </a:r>
          </a:p>
        </p:txBody>
      </p:sp>
    </p:spTree>
    <p:extLst>
      <p:ext uri="{BB962C8B-B14F-4D97-AF65-F5344CB8AC3E}">
        <p14:creationId xmlns:p14="http://schemas.microsoft.com/office/powerpoint/2010/main" val="3311441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164E6401-ED0E-4C69-B9F2-C94D98C65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Rectangle 30">
            <a:extLst>
              <a:ext uri="{FF2B5EF4-FFF2-40B4-BE49-F238E27FC236}">
                <a16:creationId xmlns:a16="http://schemas.microsoft.com/office/drawing/2014/main" id="{CE3C5560-7A9C-489F-9148-18C5E1D0F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246A8A6F-85E9-FF9E-C91C-98E069088083}"/>
              </a:ext>
            </a:extLst>
          </p:cNvPr>
          <p:cNvSpPr>
            <a:spLocks noGrp="1"/>
          </p:cNvSpPr>
          <p:nvPr>
            <p:ph type="title"/>
          </p:nvPr>
        </p:nvSpPr>
        <p:spPr>
          <a:xfrm>
            <a:off x="1578043" y="590062"/>
            <a:ext cx="5309140" cy="2838938"/>
          </a:xfrm>
        </p:spPr>
        <p:txBody>
          <a:bodyPr vert="horz" lIns="91440" tIns="45720" rIns="91440" bIns="45720" rtlCol="0" anchor="b">
            <a:normAutofit/>
          </a:bodyPr>
          <a:lstStyle/>
          <a:p>
            <a:r>
              <a:rPr lang="en-US" sz="5600" dirty="0">
                <a:solidFill>
                  <a:srgbClr val="FFFFFF"/>
                </a:solidFill>
              </a:rPr>
              <a:t>Questions?</a:t>
            </a:r>
          </a:p>
        </p:txBody>
      </p:sp>
      <p:cxnSp>
        <p:nvCxnSpPr>
          <p:cNvPr id="33" name="Straight Connector 32">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01262" y="3496322"/>
            <a:ext cx="0" cy="335280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C56F96F7-8E00-C478-F3AE-ABB6C5FFC4D7}"/>
              </a:ext>
            </a:extLst>
          </p:cNvPr>
          <p:cNvPicPr>
            <a:picLocks noChangeAspect="1"/>
          </p:cNvPicPr>
          <p:nvPr/>
        </p:nvPicPr>
        <p:blipFill>
          <a:blip r:embed="rId2"/>
          <a:stretch>
            <a:fillRect/>
          </a:stretch>
        </p:blipFill>
        <p:spPr>
          <a:xfrm>
            <a:off x="7738907" y="4815134"/>
            <a:ext cx="1884592" cy="1906591"/>
          </a:xfrm>
          <a:prstGeom prst="rect">
            <a:avLst/>
          </a:prstGeom>
        </p:spPr>
      </p:pic>
      <p:grpSp>
        <p:nvGrpSpPr>
          <p:cNvPr id="35" name="Group 34">
            <a:extLst>
              <a:ext uri="{FF2B5EF4-FFF2-40B4-BE49-F238E27FC236}">
                <a16:creationId xmlns:a16="http://schemas.microsoft.com/office/drawing/2014/main" id="{2091CF1D-1F61-41E9-95B3-739B2ACB3C2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20768" y="2053732"/>
            <a:ext cx="609182" cy="702815"/>
            <a:chOff x="11220768" y="2053732"/>
            <a:chExt cx="609182" cy="702815"/>
          </a:xfrm>
          <a:solidFill>
            <a:srgbClr val="FFFFFF"/>
          </a:solidFill>
        </p:grpSpPr>
        <p:sp>
          <p:nvSpPr>
            <p:cNvPr id="36"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220768" y="2053732"/>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grpFill/>
            <a:ln w="646" cap="flat">
              <a:noFill/>
              <a:prstDash val="solid"/>
              <a:miter/>
            </a:ln>
          </p:spPr>
          <p:txBody>
            <a:bodyPr rtlCol="0" anchor="ctr"/>
            <a:lstStyle/>
            <a:p>
              <a:endParaRPr lang="en-US">
                <a:solidFill>
                  <a:srgbClr val="FFFFFF"/>
                </a:solidFill>
              </a:endParaRPr>
            </a:p>
          </p:txBody>
        </p:sp>
        <p:sp>
          <p:nvSpPr>
            <p:cNvPr id="37"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721325" y="2647922"/>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grpFill/>
            <a:ln w="516" cap="flat">
              <a:noFill/>
              <a:prstDash val="solid"/>
              <a:miter/>
            </a:ln>
          </p:spPr>
          <p:txBody>
            <a:bodyPr rtlCol="0" anchor="ctr"/>
            <a:lstStyle/>
            <a:p>
              <a:endParaRPr lang="en-US">
                <a:solidFill>
                  <a:srgbClr val="FFFFFF"/>
                </a:solidFill>
              </a:endParaRPr>
            </a:p>
          </p:txBody>
        </p:sp>
      </p:grpSp>
      <p:sp>
        <p:nvSpPr>
          <p:cNvPr id="39"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77861" y="6313109"/>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rgbClr val="FFFFFF"/>
          </a:solidFill>
          <a:ln w="469" cap="flat">
            <a:noFill/>
            <a:prstDash val="solid"/>
            <a:miter/>
          </a:ln>
        </p:spPr>
        <p:txBody>
          <a:bodyPr rtlCol="0" anchor="ctr"/>
          <a:lstStyle/>
          <a:p>
            <a:endParaRPr lang="en-US">
              <a:solidFill>
                <a:srgbClr val="FFFFFF"/>
              </a:solidFill>
            </a:endParaRPr>
          </a:p>
        </p:txBody>
      </p:sp>
      <p:pic>
        <p:nvPicPr>
          <p:cNvPr id="3" name="Picture 2">
            <a:extLst>
              <a:ext uri="{FF2B5EF4-FFF2-40B4-BE49-F238E27FC236}">
                <a16:creationId xmlns:a16="http://schemas.microsoft.com/office/drawing/2014/main" id="{3D83F1EA-9841-E6B7-8D6A-CAA43B3D1A08}"/>
              </a:ext>
            </a:extLst>
          </p:cNvPr>
          <p:cNvPicPr>
            <a:picLocks noChangeAspect="1"/>
          </p:cNvPicPr>
          <p:nvPr/>
        </p:nvPicPr>
        <p:blipFill>
          <a:blip r:embed="rId3"/>
          <a:stretch>
            <a:fillRect/>
          </a:stretch>
        </p:blipFill>
        <p:spPr>
          <a:xfrm>
            <a:off x="1462953" y="5373141"/>
            <a:ext cx="5863413" cy="1348584"/>
          </a:xfrm>
          <a:prstGeom prst="rect">
            <a:avLst/>
          </a:prstGeom>
        </p:spPr>
      </p:pic>
    </p:spTree>
    <p:extLst>
      <p:ext uri="{BB962C8B-B14F-4D97-AF65-F5344CB8AC3E}">
        <p14:creationId xmlns:p14="http://schemas.microsoft.com/office/powerpoint/2010/main" val="1669313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6906711-0AFB-47DD-A4B6-4E94B38B8C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AA91F649-894C-41F6-A21D-3D1AC558E9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877832"/>
          </a:xfrm>
          <a:custGeom>
            <a:avLst/>
            <a:gdLst>
              <a:gd name="connsiteX0" fmla="*/ 6789701 w 12192000"/>
              <a:gd name="connsiteY0" fmla="*/ 2809623 h 2877832"/>
              <a:gd name="connsiteX1" fmla="*/ 6788702 w 12192000"/>
              <a:gd name="connsiteY1" fmla="*/ 2809701 h 2877832"/>
              <a:gd name="connsiteX2" fmla="*/ 6788476 w 12192000"/>
              <a:gd name="connsiteY2" fmla="*/ 2810235 h 2877832"/>
              <a:gd name="connsiteX3" fmla="*/ 0 w 12192000"/>
              <a:gd name="connsiteY3" fmla="*/ 0 h 2877832"/>
              <a:gd name="connsiteX4" fmla="*/ 12192000 w 12192000"/>
              <a:gd name="connsiteY4" fmla="*/ 0 h 2877832"/>
              <a:gd name="connsiteX5" fmla="*/ 12192000 w 12192000"/>
              <a:gd name="connsiteY5" fmla="*/ 1915388 h 2877832"/>
              <a:gd name="connsiteX6" fmla="*/ 12061096 w 12192000"/>
              <a:gd name="connsiteY6" fmla="*/ 1954428 h 2877832"/>
              <a:gd name="connsiteX7" fmla="*/ 11676800 w 12192000"/>
              <a:gd name="connsiteY7" fmla="*/ 2058003 h 2877832"/>
              <a:gd name="connsiteX8" fmla="*/ 10425355 w 12192000"/>
              <a:gd name="connsiteY8" fmla="*/ 2341542 h 2877832"/>
              <a:gd name="connsiteX9" fmla="*/ 9424022 w 12192000"/>
              <a:gd name="connsiteY9" fmla="*/ 2516704 h 2877832"/>
              <a:gd name="connsiteX10" fmla="*/ 8458419 w 12192000"/>
              <a:gd name="connsiteY10" fmla="*/ 2650405 h 2877832"/>
              <a:gd name="connsiteX11" fmla="*/ 7715970 w 12192000"/>
              <a:gd name="connsiteY11" fmla="*/ 2730352 h 2877832"/>
              <a:gd name="connsiteX12" fmla="*/ 6951716 w 12192000"/>
              <a:gd name="connsiteY12" fmla="*/ 2796132 h 2877832"/>
              <a:gd name="connsiteX13" fmla="*/ 6936303 w 12192000"/>
              <a:gd name="connsiteY13" fmla="*/ 2798203 h 2877832"/>
              <a:gd name="connsiteX14" fmla="*/ 6790448 w 12192000"/>
              <a:gd name="connsiteY14" fmla="*/ 2809564 h 2877832"/>
              <a:gd name="connsiteX15" fmla="*/ 6799941 w 12192000"/>
              <a:gd name="connsiteY15" fmla="*/ 2811384 h 2877832"/>
              <a:gd name="connsiteX16" fmla="*/ 6835432 w 12192000"/>
              <a:gd name="connsiteY16" fmla="*/ 2809677 h 2877832"/>
              <a:gd name="connsiteX17" fmla="*/ 6884003 w 12192000"/>
              <a:gd name="connsiteY17" fmla="*/ 2806699 h 2877832"/>
              <a:gd name="connsiteX18" fmla="*/ 7578771 w 12192000"/>
              <a:gd name="connsiteY18" fmla="*/ 2774172 h 2877832"/>
              <a:gd name="connsiteX19" fmla="*/ 8623845 w 12192000"/>
              <a:gd name="connsiteY19" fmla="*/ 2687275 h 2877832"/>
              <a:gd name="connsiteX20" fmla="*/ 9479970 w 12192000"/>
              <a:gd name="connsiteY20" fmla="*/ 2583369 h 2877832"/>
              <a:gd name="connsiteX21" fmla="*/ 10629308 w 12192000"/>
              <a:gd name="connsiteY21" fmla="*/ 2389212 h 2877832"/>
              <a:gd name="connsiteX22" fmla="*/ 11998498 w 12192000"/>
              <a:gd name="connsiteY22" fmla="*/ 2063218 h 2877832"/>
              <a:gd name="connsiteX23" fmla="*/ 12192000 w 12192000"/>
              <a:gd name="connsiteY23" fmla="*/ 2006219 h 2877832"/>
              <a:gd name="connsiteX24" fmla="*/ 12192000 w 12192000"/>
              <a:gd name="connsiteY24" fmla="*/ 2060956 h 2877832"/>
              <a:gd name="connsiteX25" fmla="*/ 11829257 w 12192000"/>
              <a:gd name="connsiteY25" fmla="*/ 2166255 h 2877832"/>
              <a:gd name="connsiteX26" fmla="*/ 10939183 w 12192000"/>
              <a:gd name="connsiteY26" fmla="*/ 2380770 h 2877832"/>
              <a:gd name="connsiteX27" fmla="*/ 9985530 w 12192000"/>
              <a:gd name="connsiteY27" fmla="*/ 2560775 h 2877832"/>
              <a:gd name="connsiteX28" fmla="*/ 9186882 w 12192000"/>
              <a:gd name="connsiteY28" fmla="*/ 2676722 h 2877832"/>
              <a:gd name="connsiteX29" fmla="*/ 8578198 w 12192000"/>
              <a:gd name="connsiteY29" fmla="*/ 2746241 h 2877832"/>
              <a:gd name="connsiteX30" fmla="*/ 7864358 w 12192000"/>
              <a:gd name="connsiteY30" fmla="*/ 2807692 h 2877832"/>
              <a:gd name="connsiteX31" fmla="*/ 6935502 w 12192000"/>
              <a:gd name="connsiteY31" fmla="*/ 2859086 h 2877832"/>
              <a:gd name="connsiteX32" fmla="*/ 6477750 w 12192000"/>
              <a:gd name="connsiteY32" fmla="*/ 2872989 h 2877832"/>
              <a:gd name="connsiteX33" fmla="*/ 6362294 w 12192000"/>
              <a:gd name="connsiteY33" fmla="*/ 2877832 h 2877832"/>
              <a:gd name="connsiteX34" fmla="*/ 6057129 w 12192000"/>
              <a:gd name="connsiteY34" fmla="*/ 2877832 h 2877832"/>
              <a:gd name="connsiteX35" fmla="*/ 5977784 w 12192000"/>
              <a:gd name="connsiteY35" fmla="*/ 2873238 h 2877832"/>
              <a:gd name="connsiteX36" fmla="*/ 5265087 w 12192000"/>
              <a:gd name="connsiteY36" fmla="*/ 2836989 h 2877832"/>
              <a:gd name="connsiteX37" fmla="*/ 4346277 w 12192000"/>
              <a:gd name="connsiteY37" fmla="*/ 2774919 h 2877832"/>
              <a:gd name="connsiteX38" fmla="*/ 3373045 w 12192000"/>
              <a:gd name="connsiteY38" fmla="*/ 2676350 h 2877832"/>
              <a:gd name="connsiteX39" fmla="*/ 2362173 w 12192000"/>
              <a:gd name="connsiteY39" fmla="*/ 2557423 h 2877832"/>
              <a:gd name="connsiteX40" fmla="*/ 1233178 w 12192000"/>
              <a:gd name="connsiteY40" fmla="*/ 2384247 h 2877832"/>
              <a:gd name="connsiteX41" fmla="*/ 68500 w 12192000"/>
              <a:gd name="connsiteY41" fmla="*/ 2144540 h 2877832"/>
              <a:gd name="connsiteX42" fmla="*/ 0 w 12192000"/>
              <a:gd name="connsiteY42" fmla="*/ 2127185 h 2877832"/>
              <a:gd name="connsiteX43" fmla="*/ 0 w 12192000"/>
              <a:gd name="connsiteY43" fmla="*/ 2070696 h 2877832"/>
              <a:gd name="connsiteX44" fmla="*/ 72441 w 12192000"/>
              <a:gd name="connsiteY44" fmla="*/ 2089473 h 2877832"/>
              <a:gd name="connsiteX45" fmla="*/ 600716 w 12192000"/>
              <a:gd name="connsiteY45" fmla="*/ 2207843 h 2877832"/>
              <a:gd name="connsiteX46" fmla="*/ 1769512 w 12192000"/>
              <a:gd name="connsiteY46" fmla="*/ 2418011 h 2877832"/>
              <a:gd name="connsiteX47" fmla="*/ 2613554 w 12192000"/>
              <a:gd name="connsiteY47" fmla="*/ 2534953 h 2877832"/>
              <a:gd name="connsiteX48" fmla="*/ 2581134 w 12192000"/>
              <a:gd name="connsiteY48" fmla="*/ 2525022 h 2877832"/>
              <a:gd name="connsiteX49" fmla="*/ 1112635 w 12192000"/>
              <a:gd name="connsiteY49" fmla="*/ 2192325 h 2877832"/>
              <a:gd name="connsiteX50" fmla="*/ 420412 w 12192000"/>
              <a:gd name="connsiteY50" fmla="*/ 1992892 h 2877832"/>
              <a:gd name="connsiteX51" fmla="*/ 0 w 12192000"/>
              <a:gd name="connsiteY51" fmla="*/ 1853975 h 287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000" h="2877832">
                <a:moveTo>
                  <a:pt x="6789701" y="2809623"/>
                </a:moveTo>
                <a:lnTo>
                  <a:pt x="6788702" y="2809701"/>
                </a:lnTo>
                <a:lnTo>
                  <a:pt x="6788476" y="2810235"/>
                </a:lnTo>
                <a:close/>
                <a:moveTo>
                  <a:pt x="0" y="0"/>
                </a:moveTo>
                <a:lnTo>
                  <a:pt x="12192000" y="0"/>
                </a:lnTo>
                <a:lnTo>
                  <a:pt x="12192000" y="1915388"/>
                </a:lnTo>
                <a:lnTo>
                  <a:pt x="12061096" y="1954428"/>
                </a:lnTo>
                <a:cubicBezTo>
                  <a:pt x="11933500" y="1990642"/>
                  <a:pt x="11805390" y="2025171"/>
                  <a:pt x="11676800" y="2058003"/>
                </a:cubicBezTo>
                <a:cubicBezTo>
                  <a:pt x="11262789" y="2165510"/>
                  <a:pt x="10845343" y="2259112"/>
                  <a:pt x="10425355" y="2341542"/>
                </a:cubicBezTo>
                <a:cubicBezTo>
                  <a:pt x="10092810" y="2406753"/>
                  <a:pt x="9759033" y="2465150"/>
                  <a:pt x="9424022" y="2516704"/>
                </a:cubicBezTo>
                <a:cubicBezTo>
                  <a:pt x="9102997" y="2566361"/>
                  <a:pt x="8781133" y="2610928"/>
                  <a:pt x="8458419" y="2650405"/>
                </a:cubicBezTo>
                <a:cubicBezTo>
                  <a:pt x="8211360" y="2680571"/>
                  <a:pt x="7963792" y="2706144"/>
                  <a:pt x="7715970" y="2730352"/>
                </a:cubicBezTo>
                <a:lnTo>
                  <a:pt x="6951716" y="2796132"/>
                </a:lnTo>
                <a:lnTo>
                  <a:pt x="6936303" y="2798203"/>
                </a:lnTo>
                <a:lnTo>
                  <a:pt x="6790448" y="2809564"/>
                </a:lnTo>
                <a:lnTo>
                  <a:pt x="6799941" y="2811384"/>
                </a:lnTo>
                <a:cubicBezTo>
                  <a:pt x="6811623" y="2811850"/>
                  <a:pt x="6823734" y="2809677"/>
                  <a:pt x="6835432" y="2809677"/>
                </a:cubicBezTo>
                <a:cubicBezTo>
                  <a:pt x="6851580" y="2809677"/>
                  <a:pt x="6867729" y="2807070"/>
                  <a:pt x="6884003" y="2806699"/>
                </a:cubicBezTo>
                <a:cubicBezTo>
                  <a:pt x="7115805" y="2801237"/>
                  <a:pt x="7347351" y="2789070"/>
                  <a:pt x="7578771" y="2774172"/>
                </a:cubicBezTo>
                <a:cubicBezTo>
                  <a:pt x="7927552" y="2751704"/>
                  <a:pt x="8276080" y="2723525"/>
                  <a:pt x="8623845" y="2687275"/>
                </a:cubicBezTo>
                <a:cubicBezTo>
                  <a:pt x="8909939" y="2657977"/>
                  <a:pt x="9195310" y="2623342"/>
                  <a:pt x="9479970" y="2583369"/>
                </a:cubicBezTo>
                <a:cubicBezTo>
                  <a:pt x="9864901" y="2528995"/>
                  <a:pt x="10248014" y="2464281"/>
                  <a:pt x="10629308" y="2389212"/>
                </a:cubicBezTo>
                <a:cubicBezTo>
                  <a:pt x="11090114" y="2298092"/>
                  <a:pt x="11546975" y="2190586"/>
                  <a:pt x="11998498" y="2063218"/>
                </a:cubicBezTo>
                <a:lnTo>
                  <a:pt x="12192000" y="2006219"/>
                </a:lnTo>
                <a:lnTo>
                  <a:pt x="12192000" y="2060956"/>
                </a:lnTo>
                <a:lnTo>
                  <a:pt x="11829257" y="2166255"/>
                </a:lnTo>
                <a:cubicBezTo>
                  <a:pt x="11534769" y="2245952"/>
                  <a:pt x="11238120" y="2316838"/>
                  <a:pt x="10939183" y="2380770"/>
                </a:cubicBezTo>
                <a:cubicBezTo>
                  <a:pt x="10622824" y="2448552"/>
                  <a:pt x="10304941" y="2508549"/>
                  <a:pt x="9985530" y="2560775"/>
                </a:cubicBezTo>
                <a:cubicBezTo>
                  <a:pt x="9720036" y="2604224"/>
                  <a:pt x="9453814" y="2642869"/>
                  <a:pt x="9186882" y="2676722"/>
                </a:cubicBezTo>
                <a:cubicBezTo>
                  <a:pt x="8984197" y="2702296"/>
                  <a:pt x="8781514" y="2726379"/>
                  <a:pt x="8578198" y="2746241"/>
                </a:cubicBezTo>
                <a:cubicBezTo>
                  <a:pt x="8340547" y="2768961"/>
                  <a:pt x="8102644" y="2790436"/>
                  <a:pt x="7864358" y="2807692"/>
                </a:cubicBezTo>
                <a:cubicBezTo>
                  <a:pt x="7554994" y="2830036"/>
                  <a:pt x="7245502" y="2847914"/>
                  <a:pt x="6935502" y="2859086"/>
                </a:cubicBezTo>
                <a:cubicBezTo>
                  <a:pt x="6782917" y="2864549"/>
                  <a:pt x="6630334" y="2868397"/>
                  <a:pt x="6477750" y="2872989"/>
                </a:cubicBezTo>
                <a:cubicBezTo>
                  <a:pt x="6439195" y="2870905"/>
                  <a:pt x="6400529" y="2872530"/>
                  <a:pt x="6362294" y="2877832"/>
                </a:cubicBezTo>
                <a:lnTo>
                  <a:pt x="6057129" y="2877832"/>
                </a:lnTo>
                <a:lnTo>
                  <a:pt x="5977784" y="2873238"/>
                </a:lnTo>
                <a:cubicBezTo>
                  <a:pt x="5740261" y="2860825"/>
                  <a:pt x="5502739" y="2847046"/>
                  <a:pt x="5265087" y="2836989"/>
                </a:cubicBezTo>
                <a:cubicBezTo>
                  <a:pt x="4958267" y="2824573"/>
                  <a:pt x="4651826" y="2804093"/>
                  <a:pt x="4346277" y="2774919"/>
                </a:cubicBezTo>
                <a:cubicBezTo>
                  <a:pt x="4021654" y="2744007"/>
                  <a:pt x="3697795" y="2709372"/>
                  <a:pt x="3373045" y="2676350"/>
                </a:cubicBezTo>
                <a:cubicBezTo>
                  <a:pt x="3035412" y="2642088"/>
                  <a:pt x="2698456" y="2602449"/>
                  <a:pt x="2362173" y="2557423"/>
                </a:cubicBezTo>
                <a:cubicBezTo>
                  <a:pt x="1984692" y="2507270"/>
                  <a:pt x="1608364" y="2449544"/>
                  <a:pt x="1233178" y="2384247"/>
                </a:cubicBezTo>
                <a:cubicBezTo>
                  <a:pt x="842181" y="2315534"/>
                  <a:pt x="453758" y="2237046"/>
                  <a:pt x="68500" y="2144540"/>
                </a:cubicBezTo>
                <a:lnTo>
                  <a:pt x="0" y="2127185"/>
                </a:lnTo>
                <a:lnTo>
                  <a:pt x="0" y="2070696"/>
                </a:lnTo>
                <a:lnTo>
                  <a:pt x="72441" y="2089473"/>
                </a:lnTo>
                <a:cubicBezTo>
                  <a:pt x="247961" y="2131651"/>
                  <a:pt x="424164" y="2170911"/>
                  <a:pt x="600716" y="2207843"/>
                </a:cubicBezTo>
                <a:cubicBezTo>
                  <a:pt x="988279" y="2288657"/>
                  <a:pt x="1378133" y="2357555"/>
                  <a:pt x="1769512" y="2418011"/>
                </a:cubicBezTo>
                <a:cubicBezTo>
                  <a:pt x="2052426" y="2461587"/>
                  <a:pt x="2335725" y="2501684"/>
                  <a:pt x="2613554" y="2534953"/>
                </a:cubicBezTo>
                <a:cubicBezTo>
                  <a:pt x="2605544" y="2537560"/>
                  <a:pt x="2594611" y="2527504"/>
                  <a:pt x="2581134" y="2525022"/>
                </a:cubicBezTo>
                <a:cubicBezTo>
                  <a:pt x="2087178" y="2433070"/>
                  <a:pt x="1597684" y="2322177"/>
                  <a:pt x="1112635" y="2192325"/>
                </a:cubicBezTo>
                <a:cubicBezTo>
                  <a:pt x="880453" y="2130254"/>
                  <a:pt x="649713" y="2063776"/>
                  <a:pt x="420412" y="1992892"/>
                </a:cubicBezTo>
                <a:lnTo>
                  <a:pt x="0" y="1853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7150272F-CD52-A878-6F91-16F7B266CC55}"/>
              </a:ext>
            </a:extLst>
          </p:cNvPr>
          <p:cNvSpPr>
            <a:spLocks noGrp="1"/>
          </p:cNvSpPr>
          <p:nvPr>
            <p:ph type="ctrTitle"/>
          </p:nvPr>
        </p:nvSpPr>
        <p:spPr>
          <a:xfrm>
            <a:off x="638881" y="390525"/>
            <a:ext cx="10909640" cy="1510301"/>
          </a:xfrm>
        </p:spPr>
        <p:txBody>
          <a:bodyPr anchor="ctr">
            <a:normAutofit/>
          </a:bodyPr>
          <a:lstStyle/>
          <a:p>
            <a:r>
              <a:rPr lang="en-EE" sz="6600" dirty="0">
                <a:solidFill>
                  <a:srgbClr val="FFFFFF"/>
                </a:solidFill>
              </a:rPr>
              <a:t>Testing SED Models</a:t>
            </a:r>
          </a:p>
        </p:txBody>
      </p:sp>
      <p:sp>
        <p:nvSpPr>
          <p:cNvPr id="5" name="Subtitle 4">
            <a:extLst>
              <a:ext uri="{FF2B5EF4-FFF2-40B4-BE49-F238E27FC236}">
                <a16:creationId xmlns:a16="http://schemas.microsoft.com/office/drawing/2014/main" id="{36F8F509-1A95-0988-1B53-0BBE805A2816}"/>
              </a:ext>
            </a:extLst>
          </p:cNvPr>
          <p:cNvSpPr>
            <a:spLocks noGrp="1"/>
          </p:cNvSpPr>
          <p:nvPr>
            <p:ph type="subTitle" idx="1"/>
          </p:nvPr>
        </p:nvSpPr>
        <p:spPr>
          <a:xfrm>
            <a:off x="2451408" y="1900826"/>
            <a:ext cx="7284585" cy="662542"/>
          </a:xfrm>
        </p:spPr>
        <p:txBody>
          <a:bodyPr anchor="ctr">
            <a:normAutofit/>
          </a:bodyPr>
          <a:lstStyle/>
          <a:p>
            <a:r>
              <a:rPr lang="en-AU" sz="2000" dirty="0">
                <a:solidFill>
                  <a:schemeClr val="bg1"/>
                </a:solidFill>
              </a:rPr>
              <a:t>Investigating whether the MAGPHYS SED model can recover accurate physical parameters from simulated galaxies</a:t>
            </a:r>
            <a:endParaRPr lang="en-EE" sz="2000" dirty="0">
              <a:solidFill>
                <a:schemeClr val="bg1"/>
              </a:solidFill>
            </a:endParaRPr>
          </a:p>
        </p:txBody>
      </p:sp>
      <p:sp>
        <p:nvSpPr>
          <p:cNvPr id="14" name="sketch line">
            <a:extLst>
              <a:ext uri="{FF2B5EF4-FFF2-40B4-BE49-F238E27FC236}">
                <a16:creationId xmlns:a16="http://schemas.microsoft.com/office/drawing/2014/main" id="{56037404-66BD-46B5-9323-1B53131967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1753266"/>
            <a:ext cx="4243589" cy="18288"/>
          </a:xfrm>
          <a:custGeom>
            <a:avLst/>
            <a:gdLst>
              <a:gd name="csX0" fmla="*/ 0 w 4243589"/>
              <a:gd name="csY0" fmla="*/ 0 h 18288"/>
              <a:gd name="csX1" fmla="*/ 563791 w 4243589"/>
              <a:gd name="csY1" fmla="*/ 0 h 18288"/>
              <a:gd name="csX2" fmla="*/ 1042710 w 4243589"/>
              <a:gd name="csY2" fmla="*/ 0 h 18288"/>
              <a:gd name="csX3" fmla="*/ 1564066 w 4243589"/>
              <a:gd name="csY3" fmla="*/ 0 h 18288"/>
              <a:gd name="csX4" fmla="*/ 2212729 w 4243589"/>
              <a:gd name="csY4" fmla="*/ 0 h 18288"/>
              <a:gd name="csX5" fmla="*/ 2776520 w 4243589"/>
              <a:gd name="csY5" fmla="*/ 0 h 18288"/>
              <a:gd name="csX6" fmla="*/ 3297875 w 4243589"/>
              <a:gd name="csY6" fmla="*/ 0 h 18288"/>
              <a:gd name="csX7" fmla="*/ 4243589 w 4243589"/>
              <a:gd name="csY7" fmla="*/ 0 h 18288"/>
              <a:gd name="csX8" fmla="*/ 4243589 w 4243589"/>
              <a:gd name="csY8" fmla="*/ 18288 h 18288"/>
              <a:gd name="csX9" fmla="*/ 3637362 w 4243589"/>
              <a:gd name="csY9" fmla="*/ 18288 h 18288"/>
              <a:gd name="csX10" fmla="*/ 3116007 w 4243589"/>
              <a:gd name="csY10" fmla="*/ 18288 h 18288"/>
              <a:gd name="csX11" fmla="*/ 2424908 w 4243589"/>
              <a:gd name="csY11" fmla="*/ 18288 h 18288"/>
              <a:gd name="csX12" fmla="*/ 1861117 w 4243589"/>
              <a:gd name="csY12" fmla="*/ 18288 h 18288"/>
              <a:gd name="csX13" fmla="*/ 1382198 w 4243589"/>
              <a:gd name="csY13" fmla="*/ 18288 h 18288"/>
              <a:gd name="csX14" fmla="*/ 733535 w 4243589"/>
              <a:gd name="csY14" fmla="*/ 18288 h 18288"/>
              <a:gd name="csX15" fmla="*/ 0 w 4243589"/>
              <a:gd name="csY15" fmla="*/ 18288 h 18288"/>
              <a:gd name="csX16" fmla="*/ 0 w 4243589"/>
              <a:gd name="csY16"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rgbClr val="FFFFFF"/>
          </a:solidFill>
          <a:ln w="38100"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close up of a text&#10;&#10;AI-generated content may be incorrect.">
            <a:extLst>
              <a:ext uri="{FF2B5EF4-FFF2-40B4-BE49-F238E27FC236}">
                <a16:creationId xmlns:a16="http://schemas.microsoft.com/office/drawing/2014/main" id="{27EB8585-4199-D98A-1A55-AD58870E82B3}"/>
              </a:ext>
            </a:extLst>
          </p:cNvPr>
          <p:cNvPicPr>
            <a:picLocks noChangeAspect="1"/>
          </p:cNvPicPr>
          <p:nvPr/>
        </p:nvPicPr>
        <p:blipFill>
          <a:blip r:embed="rId2"/>
          <a:stretch>
            <a:fillRect/>
          </a:stretch>
        </p:blipFill>
        <p:spPr>
          <a:xfrm>
            <a:off x="1035177" y="3425828"/>
            <a:ext cx="10118598" cy="2301981"/>
          </a:xfrm>
          <a:prstGeom prst="rect">
            <a:avLst/>
          </a:prstGeom>
        </p:spPr>
      </p:pic>
      <p:sp>
        <p:nvSpPr>
          <p:cNvPr id="2" name="TextBox 1">
            <a:extLst>
              <a:ext uri="{FF2B5EF4-FFF2-40B4-BE49-F238E27FC236}">
                <a16:creationId xmlns:a16="http://schemas.microsoft.com/office/drawing/2014/main" id="{60FB5983-7F49-D9B0-7648-B355764D85DE}"/>
              </a:ext>
            </a:extLst>
          </p:cNvPr>
          <p:cNvSpPr txBox="1"/>
          <p:nvPr/>
        </p:nvSpPr>
        <p:spPr>
          <a:xfrm>
            <a:off x="1035177" y="6275805"/>
            <a:ext cx="1914307" cy="369332"/>
          </a:xfrm>
          <a:prstGeom prst="rect">
            <a:avLst/>
          </a:prstGeom>
          <a:noFill/>
        </p:spPr>
        <p:txBody>
          <a:bodyPr wrap="none" rtlCol="0">
            <a:spAutoFit/>
          </a:bodyPr>
          <a:lstStyle/>
          <a:p>
            <a:r>
              <a:rPr lang="en-EE" dirty="0">
                <a:latin typeface="Aptos" panose="020B0004020202020204" pitchFamily="34" charset="0"/>
                <a:hlinkClick r:id="rId3"/>
              </a:rPr>
              <a:t>arXiv:2603.22945</a:t>
            </a:r>
            <a:endParaRPr lang="en-EE" dirty="0">
              <a:latin typeface="Aptos" panose="020B0004020202020204" pitchFamily="34" charset="0"/>
            </a:endParaRPr>
          </a:p>
        </p:txBody>
      </p:sp>
    </p:spTree>
    <p:extLst>
      <p:ext uri="{BB962C8B-B14F-4D97-AF65-F5344CB8AC3E}">
        <p14:creationId xmlns:p14="http://schemas.microsoft.com/office/powerpoint/2010/main" val="899520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C36BE7-12F7-B098-50FE-570984BD39CC}"/>
              </a:ext>
            </a:extLst>
          </p:cNvPr>
          <p:cNvSpPr>
            <a:spLocks noGrp="1"/>
          </p:cNvSpPr>
          <p:nvPr>
            <p:ph type="title"/>
          </p:nvPr>
        </p:nvSpPr>
        <p:spPr>
          <a:xfrm>
            <a:off x="838200" y="365125"/>
            <a:ext cx="10515600" cy="1325563"/>
          </a:xfrm>
        </p:spPr>
        <p:txBody>
          <a:bodyPr>
            <a:normAutofit/>
          </a:bodyPr>
          <a:lstStyle/>
          <a:p>
            <a:r>
              <a:rPr lang="en-EE" sz="5400" dirty="0"/>
              <a:t>Testing SED Models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sX0" fmla="*/ 0 w 10853928"/>
              <a:gd name="csY0" fmla="*/ 0 h 18288"/>
              <a:gd name="csX1" fmla="*/ 461292 w 10853928"/>
              <a:gd name="csY1" fmla="*/ 0 h 18288"/>
              <a:gd name="csX2" fmla="*/ 1139662 w 10853928"/>
              <a:gd name="csY2" fmla="*/ 0 h 18288"/>
              <a:gd name="csX3" fmla="*/ 1926572 w 10853928"/>
              <a:gd name="csY3" fmla="*/ 0 h 18288"/>
              <a:gd name="csX4" fmla="*/ 2279325 w 10853928"/>
              <a:gd name="csY4" fmla="*/ 0 h 18288"/>
              <a:gd name="csX5" fmla="*/ 2632078 w 10853928"/>
              <a:gd name="csY5" fmla="*/ 0 h 18288"/>
              <a:gd name="csX6" fmla="*/ 3527527 w 10853928"/>
              <a:gd name="csY6" fmla="*/ 0 h 18288"/>
              <a:gd name="csX7" fmla="*/ 4205897 w 10853928"/>
              <a:gd name="csY7" fmla="*/ 0 h 18288"/>
              <a:gd name="csX8" fmla="*/ 4558650 w 10853928"/>
              <a:gd name="csY8" fmla="*/ 0 h 18288"/>
              <a:gd name="csX9" fmla="*/ 5237020 w 10853928"/>
              <a:gd name="csY9" fmla="*/ 0 h 18288"/>
              <a:gd name="csX10" fmla="*/ 6132469 w 10853928"/>
              <a:gd name="csY10" fmla="*/ 0 h 18288"/>
              <a:gd name="csX11" fmla="*/ 6702301 w 10853928"/>
              <a:gd name="csY11" fmla="*/ 0 h 18288"/>
              <a:gd name="csX12" fmla="*/ 7272132 w 10853928"/>
              <a:gd name="csY12" fmla="*/ 0 h 18288"/>
              <a:gd name="csX13" fmla="*/ 7950502 w 10853928"/>
              <a:gd name="csY13" fmla="*/ 0 h 18288"/>
              <a:gd name="csX14" fmla="*/ 8737412 w 10853928"/>
              <a:gd name="csY14" fmla="*/ 0 h 18288"/>
              <a:gd name="csX15" fmla="*/ 9524322 w 10853928"/>
              <a:gd name="csY15" fmla="*/ 0 h 18288"/>
              <a:gd name="csX16" fmla="*/ 10853928 w 10853928"/>
              <a:gd name="csY16" fmla="*/ 0 h 18288"/>
              <a:gd name="csX17" fmla="*/ 10853928 w 10853928"/>
              <a:gd name="csY17" fmla="*/ 18288 h 18288"/>
              <a:gd name="csX18" fmla="*/ 10392636 w 10853928"/>
              <a:gd name="csY18" fmla="*/ 18288 h 18288"/>
              <a:gd name="csX19" fmla="*/ 9497187 w 10853928"/>
              <a:gd name="csY19" fmla="*/ 18288 h 18288"/>
              <a:gd name="csX20" fmla="*/ 8818817 w 10853928"/>
              <a:gd name="csY20" fmla="*/ 18288 h 18288"/>
              <a:gd name="csX21" fmla="*/ 8466064 w 10853928"/>
              <a:gd name="csY21" fmla="*/ 18288 h 18288"/>
              <a:gd name="csX22" fmla="*/ 7787693 w 10853928"/>
              <a:gd name="csY22" fmla="*/ 18288 h 18288"/>
              <a:gd name="csX23" fmla="*/ 7217862 w 10853928"/>
              <a:gd name="csY23" fmla="*/ 18288 h 18288"/>
              <a:gd name="csX24" fmla="*/ 6648031 w 10853928"/>
              <a:gd name="csY24" fmla="*/ 18288 h 18288"/>
              <a:gd name="csX25" fmla="*/ 6078200 w 10853928"/>
              <a:gd name="csY25" fmla="*/ 18288 h 18288"/>
              <a:gd name="csX26" fmla="*/ 5508368 w 10853928"/>
              <a:gd name="csY26" fmla="*/ 18288 h 18288"/>
              <a:gd name="csX27" fmla="*/ 4721459 w 10853928"/>
              <a:gd name="csY27" fmla="*/ 18288 h 18288"/>
              <a:gd name="csX28" fmla="*/ 4043088 w 10853928"/>
              <a:gd name="csY28" fmla="*/ 18288 h 18288"/>
              <a:gd name="csX29" fmla="*/ 3690336 w 10853928"/>
              <a:gd name="csY29" fmla="*/ 18288 h 18288"/>
              <a:gd name="csX30" fmla="*/ 3120504 w 10853928"/>
              <a:gd name="csY30" fmla="*/ 18288 h 18288"/>
              <a:gd name="csX31" fmla="*/ 2333595 w 10853928"/>
              <a:gd name="csY31" fmla="*/ 18288 h 18288"/>
              <a:gd name="csX32" fmla="*/ 1872303 w 10853928"/>
              <a:gd name="csY32" fmla="*/ 18288 h 18288"/>
              <a:gd name="csX33" fmla="*/ 976854 w 10853928"/>
              <a:gd name="csY33" fmla="*/ 18288 h 18288"/>
              <a:gd name="csX34" fmla="*/ 0 w 10853928"/>
              <a:gd name="csY34" fmla="*/ 18288 h 18288"/>
              <a:gd name="csX35" fmla="*/ 0 w 10853928"/>
              <a:gd name="csY35"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24EACB78-B6AB-DD99-E287-CA6373ACA1C3}"/>
              </a:ext>
            </a:extLst>
          </p:cNvPr>
          <p:cNvSpPr/>
          <p:nvPr/>
        </p:nvSpPr>
        <p:spPr>
          <a:xfrm>
            <a:off x="1666240" y="2270079"/>
            <a:ext cx="1774480" cy="72427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600" b="0" i="0" u="none" strike="noStrike" kern="1200" cap="none" spc="0" normalizeH="0" baseline="0" noProof="0" dirty="0">
                <a:ln>
                  <a:noFill/>
                </a:ln>
                <a:solidFill>
                  <a:prstClr val="black"/>
                </a:solidFill>
                <a:effectLst/>
                <a:uLnTx/>
                <a:uFillTx/>
                <a:latin typeface="Aptos" panose="02110004020202020204"/>
                <a:ea typeface="+mn-ea"/>
                <a:cs typeface="+mn-cs"/>
              </a:rPr>
              <a:t>True Parameters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600" b="0" i="0" u="none" strike="noStrike" kern="1200" cap="none" spc="0" normalizeH="0" baseline="0" noProof="0" dirty="0">
                <a:ln>
                  <a:noFill/>
                </a:ln>
                <a:solidFill>
                  <a:prstClr val="black"/>
                </a:solidFill>
                <a:effectLst/>
                <a:uLnTx/>
                <a:uFillTx/>
                <a:latin typeface="Aptos" panose="02110004020202020204"/>
                <a:ea typeface="+mn-ea"/>
                <a:cs typeface="+mn-cs"/>
              </a:rPr>
              <a:t>(EAGLE)</a:t>
            </a:r>
          </a:p>
        </p:txBody>
      </p:sp>
      <p:sp>
        <p:nvSpPr>
          <p:cNvPr id="6" name="Rectangle 5">
            <a:extLst>
              <a:ext uri="{FF2B5EF4-FFF2-40B4-BE49-F238E27FC236}">
                <a16:creationId xmlns:a16="http://schemas.microsoft.com/office/drawing/2014/main" id="{FDD894D9-51F7-E4B1-5E07-452C96517E64}"/>
              </a:ext>
            </a:extLst>
          </p:cNvPr>
          <p:cNvSpPr/>
          <p:nvPr/>
        </p:nvSpPr>
        <p:spPr>
          <a:xfrm>
            <a:off x="3440719" y="5169847"/>
            <a:ext cx="1774480" cy="72427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800" b="0" i="0" u="none" strike="noStrike" kern="1200" cap="none" spc="0" normalizeH="0" baseline="0" noProof="0" dirty="0">
                <a:ln>
                  <a:noFill/>
                </a:ln>
                <a:solidFill>
                  <a:prstClr val="black"/>
                </a:solidFill>
                <a:effectLst/>
                <a:uLnTx/>
                <a:uFillTx/>
                <a:latin typeface="Aptos" panose="02110004020202020204"/>
                <a:ea typeface="+mn-ea"/>
                <a:cs typeface="+mn-cs"/>
              </a:rPr>
              <a:t>Recovered Parameters</a:t>
            </a:r>
          </a:p>
        </p:txBody>
      </p:sp>
      <p:sp>
        <p:nvSpPr>
          <p:cNvPr id="7" name="Rectangle 6">
            <a:extLst>
              <a:ext uri="{FF2B5EF4-FFF2-40B4-BE49-F238E27FC236}">
                <a16:creationId xmlns:a16="http://schemas.microsoft.com/office/drawing/2014/main" id="{6AD7D840-5F32-4CAD-1AC7-674245B860EA}"/>
              </a:ext>
            </a:extLst>
          </p:cNvPr>
          <p:cNvSpPr/>
          <p:nvPr/>
        </p:nvSpPr>
        <p:spPr>
          <a:xfrm>
            <a:off x="3440720" y="3646306"/>
            <a:ext cx="1774480" cy="72427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800" b="0" i="0" u="none" strike="noStrike" kern="1200" cap="none" spc="0" normalizeH="0" baseline="0" noProof="0" dirty="0">
                <a:ln>
                  <a:noFill/>
                </a:ln>
                <a:solidFill>
                  <a:prstClr val="black"/>
                </a:solidFill>
                <a:effectLst/>
                <a:uLnTx/>
                <a:uFillTx/>
                <a:latin typeface="Aptos" panose="02110004020202020204"/>
                <a:ea typeface="+mn-ea"/>
                <a:cs typeface="+mn-cs"/>
              </a:rPr>
              <a:t>MAGPHYS</a:t>
            </a:r>
          </a:p>
        </p:txBody>
      </p:sp>
      <p:sp>
        <p:nvSpPr>
          <p:cNvPr id="9" name="Rectangle 8">
            <a:extLst>
              <a:ext uri="{FF2B5EF4-FFF2-40B4-BE49-F238E27FC236}">
                <a16:creationId xmlns:a16="http://schemas.microsoft.com/office/drawing/2014/main" id="{D862DE61-F7DD-38D3-25B4-2B9C3ED569F5}"/>
              </a:ext>
            </a:extLst>
          </p:cNvPr>
          <p:cNvSpPr/>
          <p:nvPr/>
        </p:nvSpPr>
        <p:spPr>
          <a:xfrm>
            <a:off x="3440720" y="2270079"/>
            <a:ext cx="1774480" cy="72427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600" b="0" i="0" u="none" strike="noStrike" kern="1200" cap="none" spc="0" normalizeH="0" baseline="0" noProof="0" dirty="0">
                <a:ln>
                  <a:noFill/>
                </a:ln>
                <a:solidFill>
                  <a:prstClr val="black"/>
                </a:solidFill>
                <a:effectLst/>
                <a:uLnTx/>
                <a:uFillTx/>
                <a:latin typeface="Aptos" panose="02110004020202020204"/>
                <a:ea typeface="+mn-ea"/>
                <a:cs typeface="+mn-cs"/>
              </a:rPr>
              <a:t>Simulated SEDs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600" b="0" i="0" u="none" strike="noStrike" kern="1200" cap="none" spc="0" normalizeH="0" baseline="0" noProof="0" dirty="0">
                <a:ln>
                  <a:noFill/>
                </a:ln>
                <a:solidFill>
                  <a:prstClr val="black"/>
                </a:solidFill>
                <a:effectLst/>
                <a:uLnTx/>
                <a:uFillTx/>
                <a:latin typeface="Aptos" panose="02110004020202020204"/>
                <a:ea typeface="+mn-ea"/>
                <a:cs typeface="+mn-cs"/>
              </a:rPr>
              <a:t>(SKIRT)</a:t>
            </a:r>
          </a:p>
        </p:txBody>
      </p:sp>
      <p:cxnSp>
        <p:nvCxnSpPr>
          <p:cNvPr id="11" name="Straight Arrow Connector 10">
            <a:extLst>
              <a:ext uri="{FF2B5EF4-FFF2-40B4-BE49-F238E27FC236}">
                <a16:creationId xmlns:a16="http://schemas.microsoft.com/office/drawing/2014/main" id="{B4B171A1-19BD-3F84-3F3A-2F7F53E8D2B0}"/>
              </a:ext>
            </a:extLst>
          </p:cNvPr>
          <p:cNvCxnSpPr>
            <a:cxnSpLocks/>
            <a:endCxn id="7" idx="0"/>
          </p:cNvCxnSpPr>
          <p:nvPr/>
        </p:nvCxnSpPr>
        <p:spPr>
          <a:xfrm>
            <a:off x="4327960" y="3030566"/>
            <a:ext cx="0" cy="61573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2" name="Straight Arrow Connector 11">
            <a:extLst>
              <a:ext uri="{FF2B5EF4-FFF2-40B4-BE49-F238E27FC236}">
                <a16:creationId xmlns:a16="http://schemas.microsoft.com/office/drawing/2014/main" id="{A02498DC-AD03-B6BC-8A12-BE8DE3D03D93}"/>
              </a:ext>
            </a:extLst>
          </p:cNvPr>
          <p:cNvCxnSpPr>
            <a:cxnSpLocks/>
            <a:stCxn id="7" idx="2"/>
            <a:endCxn id="6" idx="0"/>
          </p:cNvCxnSpPr>
          <p:nvPr/>
        </p:nvCxnSpPr>
        <p:spPr>
          <a:xfrm flipH="1">
            <a:off x="4327968" y="4370579"/>
            <a:ext cx="1" cy="79926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0A302439-FE91-62A1-860D-47A78C1BA7E7}"/>
              </a:ext>
            </a:extLst>
          </p:cNvPr>
          <p:cNvSpPr txBox="1"/>
          <p:nvPr/>
        </p:nvSpPr>
        <p:spPr>
          <a:xfrm>
            <a:off x="3534798" y="3030566"/>
            <a:ext cx="1581577"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Aptos" panose="020B0004020202020204" pitchFamily="34" charset="0"/>
              </a:rPr>
              <a:t>Camps et al. (2018)</a:t>
            </a:r>
          </a:p>
        </p:txBody>
      </p:sp>
      <p:sp>
        <p:nvSpPr>
          <p:cNvPr id="14" name="TextBox 13">
            <a:extLst>
              <a:ext uri="{FF2B5EF4-FFF2-40B4-BE49-F238E27FC236}">
                <a16:creationId xmlns:a16="http://schemas.microsoft.com/office/drawing/2014/main" id="{C35CE0A9-1787-55C6-FCBE-1E50B3E52D5D}"/>
              </a:ext>
            </a:extLst>
          </p:cNvPr>
          <p:cNvSpPr txBox="1"/>
          <p:nvPr/>
        </p:nvSpPr>
        <p:spPr>
          <a:xfrm>
            <a:off x="1829266" y="3030566"/>
            <a:ext cx="1448427"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Aptos" panose="020B0004020202020204" pitchFamily="34" charset="0"/>
              </a:rPr>
              <a:t>Alpine et al. (2016)</a:t>
            </a:r>
          </a:p>
        </p:txBody>
      </p:sp>
      <p:pic>
        <p:nvPicPr>
          <p:cNvPr id="15" name="Picture 14" descr="A firework in the sky&#10;&#10;Description automatically generated with low confidence">
            <a:extLst>
              <a:ext uri="{FF2B5EF4-FFF2-40B4-BE49-F238E27FC236}">
                <a16:creationId xmlns:a16="http://schemas.microsoft.com/office/drawing/2014/main" id="{40EEDC55-62CA-4C20-3D40-2B8794295DC7}"/>
              </a:ext>
            </a:extLst>
          </p:cNvPr>
          <p:cNvPicPr>
            <a:picLocks noChangeAspect="1"/>
          </p:cNvPicPr>
          <p:nvPr/>
        </p:nvPicPr>
        <p:blipFill rotWithShape="1">
          <a:blip r:embed="rId2"/>
          <a:srcRect b="38728"/>
          <a:stretch/>
        </p:blipFill>
        <p:spPr>
          <a:xfrm>
            <a:off x="7128112" y="2244886"/>
            <a:ext cx="3488691" cy="3202611"/>
          </a:xfrm>
          <a:prstGeom prst="rect">
            <a:avLst/>
          </a:prstGeom>
        </p:spPr>
      </p:pic>
      <p:sp>
        <p:nvSpPr>
          <p:cNvPr id="16" name="TextBox 15">
            <a:extLst>
              <a:ext uri="{FF2B5EF4-FFF2-40B4-BE49-F238E27FC236}">
                <a16:creationId xmlns:a16="http://schemas.microsoft.com/office/drawing/2014/main" id="{9408273F-6976-BCD0-7B84-EB1E43877C45}"/>
              </a:ext>
            </a:extLst>
          </p:cNvPr>
          <p:cNvSpPr txBox="1"/>
          <p:nvPr/>
        </p:nvSpPr>
        <p:spPr>
          <a:xfrm>
            <a:off x="7128112" y="5467908"/>
            <a:ext cx="1449579"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Camps et al. (2016)</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2598E81C-ABC4-9D65-5987-73318D11DD07}"/>
                  </a:ext>
                </a:extLst>
              </p:cNvPr>
              <p:cNvSpPr txBox="1"/>
              <p:nvPr/>
            </p:nvSpPr>
            <p:spPr>
              <a:xfrm>
                <a:off x="8596741" y="5450997"/>
                <a:ext cx="2370455" cy="65396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Aptos" panose="020B0004020202020204" pitchFamily="34" charset="0"/>
                  </a:rPr>
                  <a:t>Galaxy ID: 639646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Aptos" panose="020B0004020202020204" pitchFamily="34" charset="0"/>
                  </a:rPr>
                  <a:t>Redshift ~0.00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Aptos" panose="020B0004020202020204" pitchFamily="34" charset="0"/>
                  </a:rPr>
                  <a:t>Stellar Mass: </a:t>
                </a:r>
                <a14:m>
                  <m:oMath xmlns:m="http://schemas.openxmlformats.org/officeDocument/2006/math">
                    <m:r>
                      <a:rPr kumimoji="0" lang="en-AU" sz="1200" b="0" i="1" u="none" strike="noStrike" kern="1200" cap="none" spc="0" normalizeH="0" baseline="0" noProof="0">
                        <a:ln>
                          <a:noFill/>
                        </a:ln>
                        <a:solidFill>
                          <a:prstClr val="black"/>
                        </a:solidFill>
                        <a:effectLst/>
                        <a:uLnTx/>
                        <a:uFillTx/>
                        <a:latin typeface="Cambria Math" panose="02040503050406030204" pitchFamily="18" charset="0"/>
                      </a:rPr>
                      <m:t>1.75 </m:t>
                    </m:r>
                    <m:r>
                      <a:rPr kumimoji="0" lang="en-AU" sz="1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 </m:t>
                    </m:r>
                    <m:sSup>
                      <m:sSupPr>
                        <m:ctrlPr>
                          <a:rPr kumimoji="0" lang="en-AU" sz="1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ctrlPr>
                      </m:sSupPr>
                      <m:e>
                        <m:r>
                          <a:rPr kumimoji="0" lang="en-AU" sz="1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10</m:t>
                        </m:r>
                      </m:e>
                      <m:sup>
                        <m:r>
                          <a:rPr kumimoji="0" lang="en-AU" sz="1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10</m:t>
                        </m:r>
                      </m:sup>
                    </m:sSup>
                    <m:r>
                      <a:rPr kumimoji="0" lang="en-AU" sz="1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 </m:t>
                    </m:r>
                    <m:sSub>
                      <m:sSubPr>
                        <m:ctrlPr>
                          <a:rPr kumimoji="0" lang="en-AU" sz="1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ctrlPr>
                      </m:sSubPr>
                      <m:e>
                        <m:r>
                          <a:rPr kumimoji="0" lang="en-AU" sz="1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𝑀</m:t>
                        </m:r>
                      </m:e>
                      <m:sub>
                        <m:r>
                          <a:rPr kumimoji="0" lang="en-AU" sz="1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m:t>
                        </m:r>
                      </m:sub>
                    </m:sSub>
                  </m:oMath>
                </a14:m>
                <a:endParaRPr kumimoji="0" lang="en-AU" sz="1200" b="0" i="0" u="none" strike="noStrike" kern="1200" cap="none" spc="0" normalizeH="0" baseline="0" noProof="0" dirty="0">
                  <a:ln>
                    <a:noFill/>
                  </a:ln>
                  <a:solidFill>
                    <a:prstClr val="black"/>
                  </a:solidFill>
                  <a:effectLst/>
                  <a:uLnTx/>
                  <a:uFillTx/>
                  <a:latin typeface="Aptos" panose="020B0004020202020204" pitchFamily="34" charset="0"/>
                </a:endParaRPr>
              </a:p>
            </p:txBody>
          </p:sp>
        </mc:Choice>
        <mc:Fallback xmlns="">
          <p:sp>
            <p:nvSpPr>
              <p:cNvPr id="17" name="TextBox 16">
                <a:extLst>
                  <a:ext uri="{FF2B5EF4-FFF2-40B4-BE49-F238E27FC236}">
                    <a16:creationId xmlns:a16="http://schemas.microsoft.com/office/drawing/2014/main" id="{2598E81C-ABC4-9D65-5987-73318D11DD07}"/>
                  </a:ext>
                </a:extLst>
              </p:cNvPr>
              <p:cNvSpPr txBox="1">
                <a:spLocks noRot="1" noChangeAspect="1" noMove="1" noResize="1" noEditPoints="1" noAdjustHandles="1" noChangeArrowheads="1" noChangeShapeType="1" noTextEdit="1"/>
              </p:cNvSpPr>
              <p:nvPr/>
            </p:nvSpPr>
            <p:spPr>
              <a:xfrm>
                <a:off x="8596741" y="5450997"/>
                <a:ext cx="2370455" cy="653962"/>
              </a:xfrm>
              <a:prstGeom prst="rect">
                <a:avLst/>
              </a:prstGeom>
              <a:blipFill>
                <a:blip r:embed="rId3"/>
                <a:stretch>
                  <a:fillRect b="-3846"/>
                </a:stretch>
              </a:blipFill>
            </p:spPr>
            <p:txBody>
              <a:bodyPr/>
              <a:lstStyle/>
              <a:p>
                <a:r>
                  <a:rPr lang="en-EE">
                    <a:noFill/>
                  </a:rPr>
                  <a:t> </a:t>
                </a:r>
              </a:p>
            </p:txBody>
          </p:sp>
        </mc:Fallback>
      </mc:AlternateContent>
      <p:pic>
        <p:nvPicPr>
          <p:cNvPr id="18" name="Picture 17" descr="Chart&#10;&#10;Description automatically generated">
            <a:extLst>
              <a:ext uri="{FF2B5EF4-FFF2-40B4-BE49-F238E27FC236}">
                <a16:creationId xmlns:a16="http://schemas.microsoft.com/office/drawing/2014/main" id="{682DEAD2-7598-EBCD-4B3D-96A8AB5C0D8D}"/>
              </a:ext>
            </a:extLst>
          </p:cNvPr>
          <p:cNvPicPr>
            <a:picLocks noChangeAspect="1"/>
          </p:cNvPicPr>
          <p:nvPr/>
        </p:nvPicPr>
        <p:blipFill rotWithShape="1">
          <a:blip r:embed="rId4"/>
          <a:srcRect b="50585"/>
          <a:stretch/>
        </p:blipFill>
        <p:spPr>
          <a:xfrm>
            <a:off x="5535716" y="2243136"/>
            <a:ext cx="5955422" cy="2354343"/>
          </a:xfrm>
          <a:prstGeom prst="rect">
            <a:avLst/>
          </a:prstGeom>
        </p:spPr>
      </p:pic>
      <p:pic>
        <p:nvPicPr>
          <p:cNvPr id="19" name="Picture 18" descr="Chart&#10;&#10;Description automatically generated">
            <a:extLst>
              <a:ext uri="{FF2B5EF4-FFF2-40B4-BE49-F238E27FC236}">
                <a16:creationId xmlns:a16="http://schemas.microsoft.com/office/drawing/2014/main" id="{84CF1350-72EE-FEC0-367B-8909FE1B4118}"/>
              </a:ext>
            </a:extLst>
          </p:cNvPr>
          <p:cNvPicPr>
            <a:picLocks noChangeAspect="1"/>
          </p:cNvPicPr>
          <p:nvPr/>
        </p:nvPicPr>
        <p:blipFill rotWithShape="1">
          <a:blip r:embed="rId5"/>
          <a:srcRect b="50224"/>
          <a:stretch>
            <a:fillRect/>
          </a:stretch>
        </p:blipFill>
        <p:spPr>
          <a:xfrm>
            <a:off x="5541252" y="2244886"/>
            <a:ext cx="5955424" cy="2373004"/>
          </a:xfrm>
          <a:prstGeom prst="rect">
            <a:avLst/>
          </a:prstGeom>
        </p:spPr>
      </p:pic>
      <p:sp>
        <p:nvSpPr>
          <p:cNvPr id="20" name="Bent Arrow 19">
            <a:extLst>
              <a:ext uri="{FF2B5EF4-FFF2-40B4-BE49-F238E27FC236}">
                <a16:creationId xmlns:a16="http://schemas.microsoft.com/office/drawing/2014/main" id="{53398E25-3D22-DD5E-1F41-CBF9A6225E0B}"/>
              </a:ext>
            </a:extLst>
          </p:cNvPr>
          <p:cNvSpPr/>
          <p:nvPr/>
        </p:nvSpPr>
        <p:spPr>
          <a:xfrm rot="16200000">
            <a:off x="1687986" y="4178937"/>
            <a:ext cx="2141912" cy="713028"/>
          </a:xfrm>
          <a:prstGeom prst="bentArrow">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1" name="TextBox 20">
            <a:extLst>
              <a:ext uri="{FF2B5EF4-FFF2-40B4-BE49-F238E27FC236}">
                <a16:creationId xmlns:a16="http://schemas.microsoft.com/office/drawing/2014/main" id="{8408FC31-AA91-F9DB-23D9-E0FCB7278D92}"/>
              </a:ext>
            </a:extLst>
          </p:cNvPr>
          <p:cNvSpPr txBox="1"/>
          <p:nvPr/>
        </p:nvSpPr>
        <p:spPr>
          <a:xfrm rot="16200000">
            <a:off x="1659451" y="4350785"/>
            <a:ext cx="130451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800" b="0" i="0" u="none" strike="noStrike" kern="1200" cap="none" spc="0" normalizeH="0" baseline="0" noProof="0" dirty="0">
                <a:ln>
                  <a:noFill/>
                </a:ln>
                <a:solidFill>
                  <a:prstClr val="black"/>
                </a:solidFill>
                <a:effectLst/>
                <a:uLnTx/>
                <a:uFillTx/>
                <a:latin typeface="Aptos" panose="020B0004020202020204" pitchFamily="34" charset="0"/>
              </a:rPr>
              <a:t>Compare</a:t>
            </a:r>
          </a:p>
        </p:txBody>
      </p:sp>
      <p:sp>
        <p:nvSpPr>
          <p:cNvPr id="22" name="TextBox 21">
            <a:extLst>
              <a:ext uri="{FF2B5EF4-FFF2-40B4-BE49-F238E27FC236}">
                <a16:creationId xmlns:a16="http://schemas.microsoft.com/office/drawing/2014/main" id="{DEDEBAD2-F095-9E8D-2122-3F5641A3405A}"/>
              </a:ext>
            </a:extLst>
          </p:cNvPr>
          <p:cNvSpPr txBox="1"/>
          <p:nvPr/>
        </p:nvSpPr>
        <p:spPr>
          <a:xfrm>
            <a:off x="3448135" y="4401497"/>
            <a:ext cx="1750138"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Aptos" panose="020B0004020202020204" pitchFamily="34" charset="0"/>
              </a:rPr>
              <a:t>da Cunha et al. (2008)</a:t>
            </a:r>
          </a:p>
        </p:txBody>
      </p:sp>
      <p:pic>
        <p:nvPicPr>
          <p:cNvPr id="23" name="Picture 22" descr="Chart&#10;&#10;Description automatically generated">
            <a:extLst>
              <a:ext uri="{FF2B5EF4-FFF2-40B4-BE49-F238E27FC236}">
                <a16:creationId xmlns:a16="http://schemas.microsoft.com/office/drawing/2014/main" id="{3F11DBED-7B74-7565-A61A-712267CC96D5}"/>
              </a:ext>
            </a:extLst>
          </p:cNvPr>
          <p:cNvPicPr>
            <a:picLocks noChangeAspect="1"/>
          </p:cNvPicPr>
          <p:nvPr/>
        </p:nvPicPr>
        <p:blipFill rotWithShape="1">
          <a:blip r:embed="rId5"/>
          <a:srcRect t="49010" b="25491"/>
          <a:stretch>
            <a:fillRect/>
          </a:stretch>
        </p:blipFill>
        <p:spPr>
          <a:xfrm>
            <a:off x="5547877" y="4597479"/>
            <a:ext cx="5955424" cy="1215628"/>
          </a:xfrm>
          <a:prstGeom prst="rect">
            <a:avLst/>
          </a:prstGeom>
        </p:spPr>
      </p:pic>
    </p:spTree>
    <p:extLst>
      <p:ext uri="{BB962C8B-B14F-4D97-AF65-F5344CB8AC3E}">
        <p14:creationId xmlns:p14="http://schemas.microsoft.com/office/powerpoint/2010/main" val="3651278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5"/>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16"/>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7"/>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3" grpId="0" animBg="1"/>
      <p:bldP spid="14" grpId="0" animBg="1"/>
      <p:bldP spid="16" grpId="0" animBg="1"/>
      <p:bldP spid="16" grpId="1" animBg="1"/>
      <p:bldP spid="17" grpId="0" animBg="1"/>
      <p:bldP spid="17" grpId="1" animBg="1"/>
      <p:bldP spid="20" grpId="0" animBg="1"/>
      <p:bldP spid="21" grpId="0"/>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F2C5DF5-7E5C-4540-8BAB-15BFF1D10AAE}"/>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49540F0-04FA-61B1-4313-78B4C5656B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0B90070F-B131-0248-A519-E66129292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877832"/>
          </a:xfrm>
          <a:custGeom>
            <a:avLst/>
            <a:gdLst>
              <a:gd name="connsiteX0" fmla="*/ 6789701 w 12192000"/>
              <a:gd name="connsiteY0" fmla="*/ 2809623 h 2877832"/>
              <a:gd name="connsiteX1" fmla="*/ 6788702 w 12192000"/>
              <a:gd name="connsiteY1" fmla="*/ 2809701 h 2877832"/>
              <a:gd name="connsiteX2" fmla="*/ 6788476 w 12192000"/>
              <a:gd name="connsiteY2" fmla="*/ 2810235 h 2877832"/>
              <a:gd name="connsiteX3" fmla="*/ 0 w 12192000"/>
              <a:gd name="connsiteY3" fmla="*/ 0 h 2877832"/>
              <a:gd name="connsiteX4" fmla="*/ 12192000 w 12192000"/>
              <a:gd name="connsiteY4" fmla="*/ 0 h 2877832"/>
              <a:gd name="connsiteX5" fmla="*/ 12192000 w 12192000"/>
              <a:gd name="connsiteY5" fmla="*/ 1915388 h 2877832"/>
              <a:gd name="connsiteX6" fmla="*/ 12061096 w 12192000"/>
              <a:gd name="connsiteY6" fmla="*/ 1954428 h 2877832"/>
              <a:gd name="connsiteX7" fmla="*/ 11676800 w 12192000"/>
              <a:gd name="connsiteY7" fmla="*/ 2058003 h 2877832"/>
              <a:gd name="connsiteX8" fmla="*/ 10425355 w 12192000"/>
              <a:gd name="connsiteY8" fmla="*/ 2341542 h 2877832"/>
              <a:gd name="connsiteX9" fmla="*/ 9424022 w 12192000"/>
              <a:gd name="connsiteY9" fmla="*/ 2516704 h 2877832"/>
              <a:gd name="connsiteX10" fmla="*/ 8458419 w 12192000"/>
              <a:gd name="connsiteY10" fmla="*/ 2650405 h 2877832"/>
              <a:gd name="connsiteX11" fmla="*/ 7715970 w 12192000"/>
              <a:gd name="connsiteY11" fmla="*/ 2730352 h 2877832"/>
              <a:gd name="connsiteX12" fmla="*/ 6951716 w 12192000"/>
              <a:gd name="connsiteY12" fmla="*/ 2796132 h 2877832"/>
              <a:gd name="connsiteX13" fmla="*/ 6936303 w 12192000"/>
              <a:gd name="connsiteY13" fmla="*/ 2798203 h 2877832"/>
              <a:gd name="connsiteX14" fmla="*/ 6790448 w 12192000"/>
              <a:gd name="connsiteY14" fmla="*/ 2809564 h 2877832"/>
              <a:gd name="connsiteX15" fmla="*/ 6799941 w 12192000"/>
              <a:gd name="connsiteY15" fmla="*/ 2811384 h 2877832"/>
              <a:gd name="connsiteX16" fmla="*/ 6835432 w 12192000"/>
              <a:gd name="connsiteY16" fmla="*/ 2809677 h 2877832"/>
              <a:gd name="connsiteX17" fmla="*/ 6884003 w 12192000"/>
              <a:gd name="connsiteY17" fmla="*/ 2806699 h 2877832"/>
              <a:gd name="connsiteX18" fmla="*/ 7578771 w 12192000"/>
              <a:gd name="connsiteY18" fmla="*/ 2774172 h 2877832"/>
              <a:gd name="connsiteX19" fmla="*/ 8623845 w 12192000"/>
              <a:gd name="connsiteY19" fmla="*/ 2687275 h 2877832"/>
              <a:gd name="connsiteX20" fmla="*/ 9479970 w 12192000"/>
              <a:gd name="connsiteY20" fmla="*/ 2583369 h 2877832"/>
              <a:gd name="connsiteX21" fmla="*/ 10629308 w 12192000"/>
              <a:gd name="connsiteY21" fmla="*/ 2389212 h 2877832"/>
              <a:gd name="connsiteX22" fmla="*/ 11998498 w 12192000"/>
              <a:gd name="connsiteY22" fmla="*/ 2063218 h 2877832"/>
              <a:gd name="connsiteX23" fmla="*/ 12192000 w 12192000"/>
              <a:gd name="connsiteY23" fmla="*/ 2006219 h 2877832"/>
              <a:gd name="connsiteX24" fmla="*/ 12192000 w 12192000"/>
              <a:gd name="connsiteY24" fmla="*/ 2060956 h 2877832"/>
              <a:gd name="connsiteX25" fmla="*/ 11829257 w 12192000"/>
              <a:gd name="connsiteY25" fmla="*/ 2166255 h 2877832"/>
              <a:gd name="connsiteX26" fmla="*/ 10939183 w 12192000"/>
              <a:gd name="connsiteY26" fmla="*/ 2380770 h 2877832"/>
              <a:gd name="connsiteX27" fmla="*/ 9985530 w 12192000"/>
              <a:gd name="connsiteY27" fmla="*/ 2560775 h 2877832"/>
              <a:gd name="connsiteX28" fmla="*/ 9186882 w 12192000"/>
              <a:gd name="connsiteY28" fmla="*/ 2676722 h 2877832"/>
              <a:gd name="connsiteX29" fmla="*/ 8578198 w 12192000"/>
              <a:gd name="connsiteY29" fmla="*/ 2746241 h 2877832"/>
              <a:gd name="connsiteX30" fmla="*/ 7864358 w 12192000"/>
              <a:gd name="connsiteY30" fmla="*/ 2807692 h 2877832"/>
              <a:gd name="connsiteX31" fmla="*/ 6935502 w 12192000"/>
              <a:gd name="connsiteY31" fmla="*/ 2859086 h 2877832"/>
              <a:gd name="connsiteX32" fmla="*/ 6477750 w 12192000"/>
              <a:gd name="connsiteY32" fmla="*/ 2872989 h 2877832"/>
              <a:gd name="connsiteX33" fmla="*/ 6362294 w 12192000"/>
              <a:gd name="connsiteY33" fmla="*/ 2877832 h 2877832"/>
              <a:gd name="connsiteX34" fmla="*/ 6057129 w 12192000"/>
              <a:gd name="connsiteY34" fmla="*/ 2877832 h 2877832"/>
              <a:gd name="connsiteX35" fmla="*/ 5977784 w 12192000"/>
              <a:gd name="connsiteY35" fmla="*/ 2873238 h 2877832"/>
              <a:gd name="connsiteX36" fmla="*/ 5265087 w 12192000"/>
              <a:gd name="connsiteY36" fmla="*/ 2836989 h 2877832"/>
              <a:gd name="connsiteX37" fmla="*/ 4346277 w 12192000"/>
              <a:gd name="connsiteY37" fmla="*/ 2774919 h 2877832"/>
              <a:gd name="connsiteX38" fmla="*/ 3373045 w 12192000"/>
              <a:gd name="connsiteY38" fmla="*/ 2676350 h 2877832"/>
              <a:gd name="connsiteX39" fmla="*/ 2362173 w 12192000"/>
              <a:gd name="connsiteY39" fmla="*/ 2557423 h 2877832"/>
              <a:gd name="connsiteX40" fmla="*/ 1233178 w 12192000"/>
              <a:gd name="connsiteY40" fmla="*/ 2384247 h 2877832"/>
              <a:gd name="connsiteX41" fmla="*/ 68500 w 12192000"/>
              <a:gd name="connsiteY41" fmla="*/ 2144540 h 2877832"/>
              <a:gd name="connsiteX42" fmla="*/ 0 w 12192000"/>
              <a:gd name="connsiteY42" fmla="*/ 2127185 h 2877832"/>
              <a:gd name="connsiteX43" fmla="*/ 0 w 12192000"/>
              <a:gd name="connsiteY43" fmla="*/ 2070696 h 2877832"/>
              <a:gd name="connsiteX44" fmla="*/ 72441 w 12192000"/>
              <a:gd name="connsiteY44" fmla="*/ 2089473 h 2877832"/>
              <a:gd name="connsiteX45" fmla="*/ 600716 w 12192000"/>
              <a:gd name="connsiteY45" fmla="*/ 2207843 h 2877832"/>
              <a:gd name="connsiteX46" fmla="*/ 1769512 w 12192000"/>
              <a:gd name="connsiteY46" fmla="*/ 2418011 h 2877832"/>
              <a:gd name="connsiteX47" fmla="*/ 2613554 w 12192000"/>
              <a:gd name="connsiteY47" fmla="*/ 2534953 h 2877832"/>
              <a:gd name="connsiteX48" fmla="*/ 2581134 w 12192000"/>
              <a:gd name="connsiteY48" fmla="*/ 2525022 h 2877832"/>
              <a:gd name="connsiteX49" fmla="*/ 1112635 w 12192000"/>
              <a:gd name="connsiteY49" fmla="*/ 2192325 h 2877832"/>
              <a:gd name="connsiteX50" fmla="*/ 420412 w 12192000"/>
              <a:gd name="connsiteY50" fmla="*/ 1992892 h 2877832"/>
              <a:gd name="connsiteX51" fmla="*/ 0 w 12192000"/>
              <a:gd name="connsiteY51" fmla="*/ 1853975 h 287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000" h="2877832">
                <a:moveTo>
                  <a:pt x="6789701" y="2809623"/>
                </a:moveTo>
                <a:lnTo>
                  <a:pt x="6788702" y="2809701"/>
                </a:lnTo>
                <a:lnTo>
                  <a:pt x="6788476" y="2810235"/>
                </a:lnTo>
                <a:close/>
                <a:moveTo>
                  <a:pt x="0" y="0"/>
                </a:moveTo>
                <a:lnTo>
                  <a:pt x="12192000" y="0"/>
                </a:lnTo>
                <a:lnTo>
                  <a:pt x="12192000" y="1915388"/>
                </a:lnTo>
                <a:lnTo>
                  <a:pt x="12061096" y="1954428"/>
                </a:lnTo>
                <a:cubicBezTo>
                  <a:pt x="11933500" y="1990642"/>
                  <a:pt x="11805390" y="2025171"/>
                  <a:pt x="11676800" y="2058003"/>
                </a:cubicBezTo>
                <a:cubicBezTo>
                  <a:pt x="11262789" y="2165510"/>
                  <a:pt x="10845343" y="2259112"/>
                  <a:pt x="10425355" y="2341542"/>
                </a:cubicBezTo>
                <a:cubicBezTo>
                  <a:pt x="10092810" y="2406753"/>
                  <a:pt x="9759033" y="2465150"/>
                  <a:pt x="9424022" y="2516704"/>
                </a:cubicBezTo>
                <a:cubicBezTo>
                  <a:pt x="9102997" y="2566361"/>
                  <a:pt x="8781133" y="2610928"/>
                  <a:pt x="8458419" y="2650405"/>
                </a:cubicBezTo>
                <a:cubicBezTo>
                  <a:pt x="8211360" y="2680571"/>
                  <a:pt x="7963792" y="2706144"/>
                  <a:pt x="7715970" y="2730352"/>
                </a:cubicBezTo>
                <a:lnTo>
                  <a:pt x="6951716" y="2796132"/>
                </a:lnTo>
                <a:lnTo>
                  <a:pt x="6936303" y="2798203"/>
                </a:lnTo>
                <a:lnTo>
                  <a:pt x="6790448" y="2809564"/>
                </a:lnTo>
                <a:lnTo>
                  <a:pt x="6799941" y="2811384"/>
                </a:lnTo>
                <a:cubicBezTo>
                  <a:pt x="6811623" y="2811850"/>
                  <a:pt x="6823734" y="2809677"/>
                  <a:pt x="6835432" y="2809677"/>
                </a:cubicBezTo>
                <a:cubicBezTo>
                  <a:pt x="6851580" y="2809677"/>
                  <a:pt x="6867729" y="2807070"/>
                  <a:pt x="6884003" y="2806699"/>
                </a:cubicBezTo>
                <a:cubicBezTo>
                  <a:pt x="7115805" y="2801237"/>
                  <a:pt x="7347351" y="2789070"/>
                  <a:pt x="7578771" y="2774172"/>
                </a:cubicBezTo>
                <a:cubicBezTo>
                  <a:pt x="7927552" y="2751704"/>
                  <a:pt x="8276080" y="2723525"/>
                  <a:pt x="8623845" y="2687275"/>
                </a:cubicBezTo>
                <a:cubicBezTo>
                  <a:pt x="8909939" y="2657977"/>
                  <a:pt x="9195310" y="2623342"/>
                  <a:pt x="9479970" y="2583369"/>
                </a:cubicBezTo>
                <a:cubicBezTo>
                  <a:pt x="9864901" y="2528995"/>
                  <a:pt x="10248014" y="2464281"/>
                  <a:pt x="10629308" y="2389212"/>
                </a:cubicBezTo>
                <a:cubicBezTo>
                  <a:pt x="11090114" y="2298092"/>
                  <a:pt x="11546975" y="2190586"/>
                  <a:pt x="11998498" y="2063218"/>
                </a:cubicBezTo>
                <a:lnTo>
                  <a:pt x="12192000" y="2006219"/>
                </a:lnTo>
                <a:lnTo>
                  <a:pt x="12192000" y="2060956"/>
                </a:lnTo>
                <a:lnTo>
                  <a:pt x="11829257" y="2166255"/>
                </a:lnTo>
                <a:cubicBezTo>
                  <a:pt x="11534769" y="2245952"/>
                  <a:pt x="11238120" y="2316838"/>
                  <a:pt x="10939183" y="2380770"/>
                </a:cubicBezTo>
                <a:cubicBezTo>
                  <a:pt x="10622824" y="2448552"/>
                  <a:pt x="10304941" y="2508549"/>
                  <a:pt x="9985530" y="2560775"/>
                </a:cubicBezTo>
                <a:cubicBezTo>
                  <a:pt x="9720036" y="2604224"/>
                  <a:pt x="9453814" y="2642869"/>
                  <a:pt x="9186882" y="2676722"/>
                </a:cubicBezTo>
                <a:cubicBezTo>
                  <a:pt x="8984197" y="2702296"/>
                  <a:pt x="8781514" y="2726379"/>
                  <a:pt x="8578198" y="2746241"/>
                </a:cubicBezTo>
                <a:cubicBezTo>
                  <a:pt x="8340547" y="2768961"/>
                  <a:pt x="8102644" y="2790436"/>
                  <a:pt x="7864358" y="2807692"/>
                </a:cubicBezTo>
                <a:cubicBezTo>
                  <a:pt x="7554994" y="2830036"/>
                  <a:pt x="7245502" y="2847914"/>
                  <a:pt x="6935502" y="2859086"/>
                </a:cubicBezTo>
                <a:cubicBezTo>
                  <a:pt x="6782917" y="2864549"/>
                  <a:pt x="6630334" y="2868397"/>
                  <a:pt x="6477750" y="2872989"/>
                </a:cubicBezTo>
                <a:cubicBezTo>
                  <a:pt x="6439195" y="2870905"/>
                  <a:pt x="6400529" y="2872530"/>
                  <a:pt x="6362294" y="2877832"/>
                </a:cubicBezTo>
                <a:lnTo>
                  <a:pt x="6057129" y="2877832"/>
                </a:lnTo>
                <a:lnTo>
                  <a:pt x="5977784" y="2873238"/>
                </a:lnTo>
                <a:cubicBezTo>
                  <a:pt x="5740261" y="2860825"/>
                  <a:pt x="5502739" y="2847046"/>
                  <a:pt x="5265087" y="2836989"/>
                </a:cubicBezTo>
                <a:cubicBezTo>
                  <a:pt x="4958267" y="2824573"/>
                  <a:pt x="4651826" y="2804093"/>
                  <a:pt x="4346277" y="2774919"/>
                </a:cubicBezTo>
                <a:cubicBezTo>
                  <a:pt x="4021654" y="2744007"/>
                  <a:pt x="3697795" y="2709372"/>
                  <a:pt x="3373045" y="2676350"/>
                </a:cubicBezTo>
                <a:cubicBezTo>
                  <a:pt x="3035412" y="2642088"/>
                  <a:pt x="2698456" y="2602449"/>
                  <a:pt x="2362173" y="2557423"/>
                </a:cubicBezTo>
                <a:cubicBezTo>
                  <a:pt x="1984692" y="2507270"/>
                  <a:pt x="1608364" y="2449544"/>
                  <a:pt x="1233178" y="2384247"/>
                </a:cubicBezTo>
                <a:cubicBezTo>
                  <a:pt x="842181" y="2315534"/>
                  <a:pt x="453758" y="2237046"/>
                  <a:pt x="68500" y="2144540"/>
                </a:cubicBezTo>
                <a:lnTo>
                  <a:pt x="0" y="2127185"/>
                </a:lnTo>
                <a:lnTo>
                  <a:pt x="0" y="2070696"/>
                </a:lnTo>
                <a:lnTo>
                  <a:pt x="72441" y="2089473"/>
                </a:lnTo>
                <a:cubicBezTo>
                  <a:pt x="247961" y="2131651"/>
                  <a:pt x="424164" y="2170911"/>
                  <a:pt x="600716" y="2207843"/>
                </a:cubicBezTo>
                <a:cubicBezTo>
                  <a:pt x="988279" y="2288657"/>
                  <a:pt x="1378133" y="2357555"/>
                  <a:pt x="1769512" y="2418011"/>
                </a:cubicBezTo>
                <a:cubicBezTo>
                  <a:pt x="2052426" y="2461587"/>
                  <a:pt x="2335725" y="2501684"/>
                  <a:pt x="2613554" y="2534953"/>
                </a:cubicBezTo>
                <a:cubicBezTo>
                  <a:pt x="2605544" y="2537560"/>
                  <a:pt x="2594611" y="2527504"/>
                  <a:pt x="2581134" y="2525022"/>
                </a:cubicBezTo>
                <a:cubicBezTo>
                  <a:pt x="2087178" y="2433070"/>
                  <a:pt x="1597684" y="2322177"/>
                  <a:pt x="1112635" y="2192325"/>
                </a:cubicBezTo>
                <a:cubicBezTo>
                  <a:pt x="880453" y="2130254"/>
                  <a:pt x="649713" y="2063776"/>
                  <a:pt x="420412" y="1992892"/>
                </a:cubicBezTo>
                <a:lnTo>
                  <a:pt x="0" y="1853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437E2AC6-C380-9E69-8599-17412AE4F53E}"/>
              </a:ext>
            </a:extLst>
          </p:cNvPr>
          <p:cNvSpPr>
            <a:spLocks noGrp="1"/>
          </p:cNvSpPr>
          <p:nvPr>
            <p:ph type="ctrTitle"/>
          </p:nvPr>
        </p:nvSpPr>
        <p:spPr>
          <a:xfrm>
            <a:off x="638881" y="390525"/>
            <a:ext cx="10909640" cy="1510301"/>
          </a:xfrm>
        </p:spPr>
        <p:txBody>
          <a:bodyPr anchor="ctr">
            <a:normAutofit/>
          </a:bodyPr>
          <a:lstStyle/>
          <a:p>
            <a:r>
              <a:rPr lang="en-EE" sz="6600" dirty="0">
                <a:solidFill>
                  <a:srgbClr val="FFFFFF"/>
                </a:solidFill>
              </a:rPr>
              <a:t>Weighted Galaxy Matching</a:t>
            </a:r>
          </a:p>
        </p:txBody>
      </p:sp>
      <p:sp>
        <p:nvSpPr>
          <p:cNvPr id="5" name="Subtitle 4">
            <a:extLst>
              <a:ext uri="{FF2B5EF4-FFF2-40B4-BE49-F238E27FC236}">
                <a16:creationId xmlns:a16="http://schemas.microsoft.com/office/drawing/2014/main" id="{20A6FD78-20E9-4A5D-9618-7824DAD58E77}"/>
              </a:ext>
            </a:extLst>
          </p:cNvPr>
          <p:cNvSpPr>
            <a:spLocks noGrp="1"/>
          </p:cNvSpPr>
          <p:nvPr>
            <p:ph type="subTitle" idx="1"/>
          </p:nvPr>
        </p:nvSpPr>
        <p:spPr>
          <a:xfrm>
            <a:off x="3355146" y="1900826"/>
            <a:ext cx="5477109" cy="662542"/>
          </a:xfrm>
        </p:spPr>
        <p:txBody>
          <a:bodyPr anchor="ctr">
            <a:normAutofit/>
          </a:bodyPr>
          <a:lstStyle/>
          <a:p>
            <a:r>
              <a:rPr lang="en-EE" sz="2000" dirty="0">
                <a:solidFill>
                  <a:schemeClr val="bg1"/>
                </a:solidFill>
              </a:rPr>
              <a:t>Studying the relationship between galaxy properties and their environments</a:t>
            </a:r>
          </a:p>
        </p:txBody>
      </p:sp>
      <p:sp>
        <p:nvSpPr>
          <p:cNvPr id="14" name="sketch line">
            <a:extLst>
              <a:ext uri="{FF2B5EF4-FFF2-40B4-BE49-F238E27FC236}">
                <a16:creationId xmlns:a16="http://schemas.microsoft.com/office/drawing/2014/main" id="{3136EBE7-4181-CBDB-BECF-DF160D2C27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1753266"/>
            <a:ext cx="4243589" cy="18288"/>
          </a:xfrm>
          <a:custGeom>
            <a:avLst/>
            <a:gdLst>
              <a:gd name="csX0" fmla="*/ 0 w 4243589"/>
              <a:gd name="csY0" fmla="*/ 0 h 18288"/>
              <a:gd name="csX1" fmla="*/ 563791 w 4243589"/>
              <a:gd name="csY1" fmla="*/ 0 h 18288"/>
              <a:gd name="csX2" fmla="*/ 1042710 w 4243589"/>
              <a:gd name="csY2" fmla="*/ 0 h 18288"/>
              <a:gd name="csX3" fmla="*/ 1564066 w 4243589"/>
              <a:gd name="csY3" fmla="*/ 0 h 18288"/>
              <a:gd name="csX4" fmla="*/ 2212729 w 4243589"/>
              <a:gd name="csY4" fmla="*/ 0 h 18288"/>
              <a:gd name="csX5" fmla="*/ 2776520 w 4243589"/>
              <a:gd name="csY5" fmla="*/ 0 h 18288"/>
              <a:gd name="csX6" fmla="*/ 3297875 w 4243589"/>
              <a:gd name="csY6" fmla="*/ 0 h 18288"/>
              <a:gd name="csX7" fmla="*/ 4243589 w 4243589"/>
              <a:gd name="csY7" fmla="*/ 0 h 18288"/>
              <a:gd name="csX8" fmla="*/ 4243589 w 4243589"/>
              <a:gd name="csY8" fmla="*/ 18288 h 18288"/>
              <a:gd name="csX9" fmla="*/ 3637362 w 4243589"/>
              <a:gd name="csY9" fmla="*/ 18288 h 18288"/>
              <a:gd name="csX10" fmla="*/ 3116007 w 4243589"/>
              <a:gd name="csY10" fmla="*/ 18288 h 18288"/>
              <a:gd name="csX11" fmla="*/ 2424908 w 4243589"/>
              <a:gd name="csY11" fmla="*/ 18288 h 18288"/>
              <a:gd name="csX12" fmla="*/ 1861117 w 4243589"/>
              <a:gd name="csY12" fmla="*/ 18288 h 18288"/>
              <a:gd name="csX13" fmla="*/ 1382198 w 4243589"/>
              <a:gd name="csY13" fmla="*/ 18288 h 18288"/>
              <a:gd name="csX14" fmla="*/ 733535 w 4243589"/>
              <a:gd name="csY14" fmla="*/ 18288 h 18288"/>
              <a:gd name="csX15" fmla="*/ 0 w 4243589"/>
              <a:gd name="csY15" fmla="*/ 18288 h 18288"/>
              <a:gd name="csX16" fmla="*/ 0 w 4243589"/>
              <a:gd name="csY16"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rgbClr val="FFFFFF"/>
          </a:solidFill>
          <a:ln w="38100"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Elmo and Zoe Pretend - Sesame Workshop">
            <a:extLst>
              <a:ext uri="{FF2B5EF4-FFF2-40B4-BE49-F238E27FC236}">
                <a16:creationId xmlns:a16="http://schemas.microsoft.com/office/drawing/2014/main" id="{6BA92829-D363-B8D4-97BD-ED8B59316E4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115"/>
          <a:stretch>
            <a:fillRect/>
          </a:stretch>
        </p:blipFill>
        <p:spPr bwMode="auto">
          <a:xfrm>
            <a:off x="2976748" y="3007104"/>
            <a:ext cx="6238504" cy="35973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14D2D16-E81D-122D-8767-342188461D6E}"/>
              </a:ext>
            </a:extLst>
          </p:cNvPr>
          <p:cNvSpPr txBox="1"/>
          <p:nvPr/>
        </p:nvSpPr>
        <p:spPr>
          <a:xfrm>
            <a:off x="9501991" y="6081224"/>
            <a:ext cx="2403270" cy="523220"/>
          </a:xfrm>
          <a:prstGeom prst="rect">
            <a:avLst/>
          </a:prstGeom>
          <a:solidFill>
            <a:schemeClr val="bg1"/>
          </a:solidFill>
          <a:ln w="12700">
            <a:solidFill>
              <a:schemeClr val="tx1"/>
            </a:solidFill>
          </a:ln>
        </p:spPr>
        <p:txBody>
          <a:bodyPr wrap="square" rtlCol="0">
            <a:spAutoFit/>
          </a:bodyPr>
          <a:lstStyle/>
          <a:p>
            <a:r>
              <a:rPr lang="en-EE" sz="1400" dirty="0"/>
              <a:t>*Artist interpretation of me meeting with my supervisors</a:t>
            </a:r>
          </a:p>
        </p:txBody>
      </p:sp>
    </p:spTree>
    <p:extLst>
      <p:ext uri="{BB962C8B-B14F-4D97-AF65-F5344CB8AC3E}">
        <p14:creationId xmlns:p14="http://schemas.microsoft.com/office/powerpoint/2010/main" val="4102998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8CCC98D-DB3F-06A8-C5FD-6B8AF1053996}"/>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A7EFC3-A0C3-F4A8-F207-5002AE540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3539E63-BB0F-584E-9534-2D39B54AA0D1}"/>
              </a:ext>
            </a:extLst>
          </p:cNvPr>
          <p:cNvSpPr>
            <a:spLocks noGrp="1"/>
          </p:cNvSpPr>
          <p:nvPr>
            <p:ph type="title"/>
          </p:nvPr>
        </p:nvSpPr>
        <p:spPr>
          <a:xfrm>
            <a:off x="838200" y="365125"/>
            <a:ext cx="10515600" cy="1325563"/>
          </a:xfrm>
        </p:spPr>
        <p:txBody>
          <a:bodyPr>
            <a:normAutofit/>
          </a:bodyPr>
          <a:lstStyle/>
          <a:p>
            <a:r>
              <a:rPr lang="en-EE" sz="5400" dirty="0"/>
              <a:t>Galaxy Environments</a:t>
            </a:r>
          </a:p>
        </p:txBody>
      </p:sp>
      <p:sp>
        <p:nvSpPr>
          <p:cNvPr id="10" name="sketch line">
            <a:extLst>
              <a:ext uri="{FF2B5EF4-FFF2-40B4-BE49-F238E27FC236}">
                <a16:creationId xmlns:a16="http://schemas.microsoft.com/office/drawing/2014/main" id="{9004D73D-33E6-E4C7-01FF-281F5BE945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sX0" fmla="*/ 0 w 10853928"/>
              <a:gd name="csY0" fmla="*/ 0 h 18288"/>
              <a:gd name="csX1" fmla="*/ 461292 w 10853928"/>
              <a:gd name="csY1" fmla="*/ 0 h 18288"/>
              <a:gd name="csX2" fmla="*/ 1139662 w 10853928"/>
              <a:gd name="csY2" fmla="*/ 0 h 18288"/>
              <a:gd name="csX3" fmla="*/ 1926572 w 10853928"/>
              <a:gd name="csY3" fmla="*/ 0 h 18288"/>
              <a:gd name="csX4" fmla="*/ 2279325 w 10853928"/>
              <a:gd name="csY4" fmla="*/ 0 h 18288"/>
              <a:gd name="csX5" fmla="*/ 2632078 w 10853928"/>
              <a:gd name="csY5" fmla="*/ 0 h 18288"/>
              <a:gd name="csX6" fmla="*/ 3527527 w 10853928"/>
              <a:gd name="csY6" fmla="*/ 0 h 18288"/>
              <a:gd name="csX7" fmla="*/ 4205897 w 10853928"/>
              <a:gd name="csY7" fmla="*/ 0 h 18288"/>
              <a:gd name="csX8" fmla="*/ 4558650 w 10853928"/>
              <a:gd name="csY8" fmla="*/ 0 h 18288"/>
              <a:gd name="csX9" fmla="*/ 5237020 w 10853928"/>
              <a:gd name="csY9" fmla="*/ 0 h 18288"/>
              <a:gd name="csX10" fmla="*/ 6132469 w 10853928"/>
              <a:gd name="csY10" fmla="*/ 0 h 18288"/>
              <a:gd name="csX11" fmla="*/ 6702301 w 10853928"/>
              <a:gd name="csY11" fmla="*/ 0 h 18288"/>
              <a:gd name="csX12" fmla="*/ 7272132 w 10853928"/>
              <a:gd name="csY12" fmla="*/ 0 h 18288"/>
              <a:gd name="csX13" fmla="*/ 7950502 w 10853928"/>
              <a:gd name="csY13" fmla="*/ 0 h 18288"/>
              <a:gd name="csX14" fmla="*/ 8737412 w 10853928"/>
              <a:gd name="csY14" fmla="*/ 0 h 18288"/>
              <a:gd name="csX15" fmla="*/ 9524322 w 10853928"/>
              <a:gd name="csY15" fmla="*/ 0 h 18288"/>
              <a:gd name="csX16" fmla="*/ 10853928 w 10853928"/>
              <a:gd name="csY16" fmla="*/ 0 h 18288"/>
              <a:gd name="csX17" fmla="*/ 10853928 w 10853928"/>
              <a:gd name="csY17" fmla="*/ 18288 h 18288"/>
              <a:gd name="csX18" fmla="*/ 10392636 w 10853928"/>
              <a:gd name="csY18" fmla="*/ 18288 h 18288"/>
              <a:gd name="csX19" fmla="*/ 9497187 w 10853928"/>
              <a:gd name="csY19" fmla="*/ 18288 h 18288"/>
              <a:gd name="csX20" fmla="*/ 8818817 w 10853928"/>
              <a:gd name="csY20" fmla="*/ 18288 h 18288"/>
              <a:gd name="csX21" fmla="*/ 8466064 w 10853928"/>
              <a:gd name="csY21" fmla="*/ 18288 h 18288"/>
              <a:gd name="csX22" fmla="*/ 7787693 w 10853928"/>
              <a:gd name="csY22" fmla="*/ 18288 h 18288"/>
              <a:gd name="csX23" fmla="*/ 7217862 w 10853928"/>
              <a:gd name="csY23" fmla="*/ 18288 h 18288"/>
              <a:gd name="csX24" fmla="*/ 6648031 w 10853928"/>
              <a:gd name="csY24" fmla="*/ 18288 h 18288"/>
              <a:gd name="csX25" fmla="*/ 6078200 w 10853928"/>
              <a:gd name="csY25" fmla="*/ 18288 h 18288"/>
              <a:gd name="csX26" fmla="*/ 5508368 w 10853928"/>
              <a:gd name="csY26" fmla="*/ 18288 h 18288"/>
              <a:gd name="csX27" fmla="*/ 4721459 w 10853928"/>
              <a:gd name="csY27" fmla="*/ 18288 h 18288"/>
              <a:gd name="csX28" fmla="*/ 4043088 w 10853928"/>
              <a:gd name="csY28" fmla="*/ 18288 h 18288"/>
              <a:gd name="csX29" fmla="*/ 3690336 w 10853928"/>
              <a:gd name="csY29" fmla="*/ 18288 h 18288"/>
              <a:gd name="csX30" fmla="*/ 3120504 w 10853928"/>
              <a:gd name="csY30" fmla="*/ 18288 h 18288"/>
              <a:gd name="csX31" fmla="*/ 2333595 w 10853928"/>
              <a:gd name="csY31" fmla="*/ 18288 h 18288"/>
              <a:gd name="csX32" fmla="*/ 1872303 w 10853928"/>
              <a:gd name="csY32" fmla="*/ 18288 h 18288"/>
              <a:gd name="csX33" fmla="*/ 976854 w 10853928"/>
              <a:gd name="csY33" fmla="*/ 18288 h 18288"/>
              <a:gd name="csX34" fmla="*/ 0 w 10853928"/>
              <a:gd name="csY34" fmla="*/ 18288 h 18288"/>
              <a:gd name="csX35" fmla="*/ 0 w 10853928"/>
              <a:gd name="csY35"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Content Placeholder 4" descr="A purple and orange glowing lines&#10;&#10;AI-generated content may be incorrect.">
            <a:extLst>
              <a:ext uri="{FF2B5EF4-FFF2-40B4-BE49-F238E27FC236}">
                <a16:creationId xmlns:a16="http://schemas.microsoft.com/office/drawing/2014/main" id="{01CC6DAF-4DFD-7B53-4A7F-9627D389D1A1}"/>
              </a:ext>
            </a:extLst>
          </p:cNvPr>
          <p:cNvPicPr>
            <a:picLocks noGrp="1" noChangeAspect="1"/>
          </p:cNvPicPr>
          <p:nvPr>
            <p:ph idx="1"/>
          </p:nvPr>
        </p:nvPicPr>
        <p:blipFill>
          <a:blip r:embed="rId2"/>
          <a:stretch>
            <a:fillRect/>
          </a:stretch>
        </p:blipFill>
        <p:spPr>
          <a:xfrm>
            <a:off x="1624361" y="2091865"/>
            <a:ext cx="8943278" cy="3615740"/>
          </a:xfrm>
        </p:spPr>
      </p:pic>
      <p:sp>
        <p:nvSpPr>
          <p:cNvPr id="4" name="Rectangle 3">
            <a:extLst>
              <a:ext uri="{FF2B5EF4-FFF2-40B4-BE49-F238E27FC236}">
                <a16:creationId xmlns:a16="http://schemas.microsoft.com/office/drawing/2014/main" id="{A0FFEC03-1D50-9774-F32B-D11641BE9917}"/>
              </a:ext>
            </a:extLst>
          </p:cNvPr>
          <p:cNvSpPr/>
          <p:nvPr/>
        </p:nvSpPr>
        <p:spPr>
          <a:xfrm>
            <a:off x="5823857" y="3429000"/>
            <a:ext cx="555172" cy="544286"/>
          </a:xfrm>
          <a:prstGeom prst="rect">
            <a:avLst/>
          </a:prstGeom>
          <a:no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EE"/>
          </a:p>
        </p:txBody>
      </p:sp>
      <p:cxnSp>
        <p:nvCxnSpPr>
          <p:cNvPr id="5" name="Straight Arrow Connector 4">
            <a:extLst>
              <a:ext uri="{FF2B5EF4-FFF2-40B4-BE49-F238E27FC236}">
                <a16:creationId xmlns:a16="http://schemas.microsoft.com/office/drawing/2014/main" id="{47B3459E-67E2-E391-6B18-56C6C0828B3E}"/>
              </a:ext>
            </a:extLst>
          </p:cNvPr>
          <p:cNvCxnSpPr>
            <a:cxnSpLocks/>
          </p:cNvCxnSpPr>
          <p:nvPr/>
        </p:nvCxnSpPr>
        <p:spPr>
          <a:xfrm>
            <a:off x="6379029" y="3973286"/>
            <a:ext cx="1970314" cy="1066799"/>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 name="Rectangle 5">
            <a:extLst>
              <a:ext uri="{FF2B5EF4-FFF2-40B4-BE49-F238E27FC236}">
                <a16:creationId xmlns:a16="http://schemas.microsoft.com/office/drawing/2014/main" id="{DF618547-3F29-0731-5E96-31D28DA1FCCC}"/>
              </a:ext>
            </a:extLst>
          </p:cNvPr>
          <p:cNvSpPr/>
          <p:nvPr/>
        </p:nvSpPr>
        <p:spPr>
          <a:xfrm>
            <a:off x="8349343" y="5040086"/>
            <a:ext cx="2623457" cy="1179059"/>
          </a:xfrm>
          <a:prstGeom prst="rect">
            <a:avLst/>
          </a:prstGeom>
          <a:solidFill>
            <a:schemeClr val="tx1"/>
          </a:solid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EE"/>
          </a:p>
        </p:txBody>
      </p:sp>
      <p:pic>
        <p:nvPicPr>
          <p:cNvPr id="7" name="Picture 6" descr="Milky way">
            <a:extLst>
              <a:ext uri="{FF2B5EF4-FFF2-40B4-BE49-F238E27FC236}">
                <a16:creationId xmlns:a16="http://schemas.microsoft.com/office/drawing/2014/main" id="{C0CE7696-4C96-86CC-6D27-0EDE125A75C0}"/>
              </a:ext>
            </a:extLst>
          </p:cNvPr>
          <p:cNvPicPr>
            <a:picLocks noChangeAspect="1"/>
          </p:cNvPicPr>
          <p:nvPr/>
        </p:nvPicPr>
        <p:blipFill>
          <a:blip r:embed="rId3"/>
          <a:srcRect t="16866" b="16866"/>
          <a:stretch>
            <a:fillRect/>
          </a:stretch>
        </p:blipFill>
        <p:spPr>
          <a:xfrm>
            <a:off x="8349343" y="5040085"/>
            <a:ext cx="2623457" cy="1179059"/>
          </a:xfrm>
          <a:prstGeom prst="rect">
            <a:avLst/>
          </a:prstGeom>
        </p:spPr>
      </p:pic>
    </p:spTree>
    <p:extLst>
      <p:ext uri="{BB962C8B-B14F-4D97-AF65-F5344CB8AC3E}">
        <p14:creationId xmlns:p14="http://schemas.microsoft.com/office/powerpoint/2010/main" val="2900508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D260E60-8ABD-32AE-A40B-076676575332}"/>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D4E8259-E9E8-77B0-1D02-98999326D0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28120A-31A9-FBA2-6AF4-195727ABB467}"/>
              </a:ext>
            </a:extLst>
          </p:cNvPr>
          <p:cNvSpPr>
            <a:spLocks noGrp="1"/>
          </p:cNvSpPr>
          <p:nvPr>
            <p:ph type="title"/>
          </p:nvPr>
        </p:nvSpPr>
        <p:spPr>
          <a:xfrm>
            <a:off x="838200" y="365125"/>
            <a:ext cx="10515600" cy="1325563"/>
          </a:xfrm>
        </p:spPr>
        <p:txBody>
          <a:bodyPr>
            <a:normAutofit/>
          </a:bodyPr>
          <a:lstStyle/>
          <a:p>
            <a:r>
              <a:rPr lang="en-EE" sz="5400" dirty="0"/>
              <a:t>Galaxy Environments</a:t>
            </a:r>
          </a:p>
        </p:txBody>
      </p:sp>
      <p:sp>
        <p:nvSpPr>
          <p:cNvPr id="10" name="sketch line">
            <a:extLst>
              <a:ext uri="{FF2B5EF4-FFF2-40B4-BE49-F238E27FC236}">
                <a16:creationId xmlns:a16="http://schemas.microsoft.com/office/drawing/2014/main" id="{77C1777C-B45C-CE54-793B-E3BF8D4F6A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sX0" fmla="*/ 0 w 10853928"/>
              <a:gd name="csY0" fmla="*/ 0 h 18288"/>
              <a:gd name="csX1" fmla="*/ 461292 w 10853928"/>
              <a:gd name="csY1" fmla="*/ 0 h 18288"/>
              <a:gd name="csX2" fmla="*/ 1139662 w 10853928"/>
              <a:gd name="csY2" fmla="*/ 0 h 18288"/>
              <a:gd name="csX3" fmla="*/ 1926572 w 10853928"/>
              <a:gd name="csY3" fmla="*/ 0 h 18288"/>
              <a:gd name="csX4" fmla="*/ 2279325 w 10853928"/>
              <a:gd name="csY4" fmla="*/ 0 h 18288"/>
              <a:gd name="csX5" fmla="*/ 2632078 w 10853928"/>
              <a:gd name="csY5" fmla="*/ 0 h 18288"/>
              <a:gd name="csX6" fmla="*/ 3527527 w 10853928"/>
              <a:gd name="csY6" fmla="*/ 0 h 18288"/>
              <a:gd name="csX7" fmla="*/ 4205897 w 10853928"/>
              <a:gd name="csY7" fmla="*/ 0 h 18288"/>
              <a:gd name="csX8" fmla="*/ 4558650 w 10853928"/>
              <a:gd name="csY8" fmla="*/ 0 h 18288"/>
              <a:gd name="csX9" fmla="*/ 5237020 w 10853928"/>
              <a:gd name="csY9" fmla="*/ 0 h 18288"/>
              <a:gd name="csX10" fmla="*/ 6132469 w 10853928"/>
              <a:gd name="csY10" fmla="*/ 0 h 18288"/>
              <a:gd name="csX11" fmla="*/ 6702301 w 10853928"/>
              <a:gd name="csY11" fmla="*/ 0 h 18288"/>
              <a:gd name="csX12" fmla="*/ 7272132 w 10853928"/>
              <a:gd name="csY12" fmla="*/ 0 h 18288"/>
              <a:gd name="csX13" fmla="*/ 7950502 w 10853928"/>
              <a:gd name="csY13" fmla="*/ 0 h 18288"/>
              <a:gd name="csX14" fmla="*/ 8737412 w 10853928"/>
              <a:gd name="csY14" fmla="*/ 0 h 18288"/>
              <a:gd name="csX15" fmla="*/ 9524322 w 10853928"/>
              <a:gd name="csY15" fmla="*/ 0 h 18288"/>
              <a:gd name="csX16" fmla="*/ 10853928 w 10853928"/>
              <a:gd name="csY16" fmla="*/ 0 h 18288"/>
              <a:gd name="csX17" fmla="*/ 10853928 w 10853928"/>
              <a:gd name="csY17" fmla="*/ 18288 h 18288"/>
              <a:gd name="csX18" fmla="*/ 10392636 w 10853928"/>
              <a:gd name="csY18" fmla="*/ 18288 h 18288"/>
              <a:gd name="csX19" fmla="*/ 9497187 w 10853928"/>
              <a:gd name="csY19" fmla="*/ 18288 h 18288"/>
              <a:gd name="csX20" fmla="*/ 8818817 w 10853928"/>
              <a:gd name="csY20" fmla="*/ 18288 h 18288"/>
              <a:gd name="csX21" fmla="*/ 8466064 w 10853928"/>
              <a:gd name="csY21" fmla="*/ 18288 h 18288"/>
              <a:gd name="csX22" fmla="*/ 7787693 w 10853928"/>
              <a:gd name="csY22" fmla="*/ 18288 h 18288"/>
              <a:gd name="csX23" fmla="*/ 7217862 w 10853928"/>
              <a:gd name="csY23" fmla="*/ 18288 h 18288"/>
              <a:gd name="csX24" fmla="*/ 6648031 w 10853928"/>
              <a:gd name="csY24" fmla="*/ 18288 h 18288"/>
              <a:gd name="csX25" fmla="*/ 6078200 w 10853928"/>
              <a:gd name="csY25" fmla="*/ 18288 h 18288"/>
              <a:gd name="csX26" fmla="*/ 5508368 w 10853928"/>
              <a:gd name="csY26" fmla="*/ 18288 h 18288"/>
              <a:gd name="csX27" fmla="*/ 4721459 w 10853928"/>
              <a:gd name="csY27" fmla="*/ 18288 h 18288"/>
              <a:gd name="csX28" fmla="*/ 4043088 w 10853928"/>
              <a:gd name="csY28" fmla="*/ 18288 h 18288"/>
              <a:gd name="csX29" fmla="*/ 3690336 w 10853928"/>
              <a:gd name="csY29" fmla="*/ 18288 h 18288"/>
              <a:gd name="csX30" fmla="*/ 3120504 w 10853928"/>
              <a:gd name="csY30" fmla="*/ 18288 h 18288"/>
              <a:gd name="csX31" fmla="*/ 2333595 w 10853928"/>
              <a:gd name="csY31" fmla="*/ 18288 h 18288"/>
              <a:gd name="csX32" fmla="*/ 1872303 w 10853928"/>
              <a:gd name="csY32" fmla="*/ 18288 h 18288"/>
              <a:gd name="csX33" fmla="*/ 976854 w 10853928"/>
              <a:gd name="csY33" fmla="*/ 18288 h 18288"/>
              <a:gd name="csX34" fmla="*/ 0 w 10853928"/>
              <a:gd name="csY34" fmla="*/ 18288 h 18288"/>
              <a:gd name="csX35" fmla="*/ 0 w 10853928"/>
              <a:gd name="csY35"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Content Placeholder 4" descr="A purple and orange glowing lines&#10;&#10;AI-generated content may be incorrect.">
            <a:extLst>
              <a:ext uri="{FF2B5EF4-FFF2-40B4-BE49-F238E27FC236}">
                <a16:creationId xmlns:a16="http://schemas.microsoft.com/office/drawing/2014/main" id="{D33E17C5-400B-4A2C-6F04-638AC9C1AD5E}"/>
              </a:ext>
            </a:extLst>
          </p:cNvPr>
          <p:cNvPicPr>
            <a:picLocks noGrp="1" noChangeAspect="1"/>
          </p:cNvPicPr>
          <p:nvPr>
            <p:ph idx="1"/>
          </p:nvPr>
        </p:nvPicPr>
        <p:blipFill>
          <a:blip r:embed="rId2"/>
          <a:stretch>
            <a:fillRect/>
          </a:stretch>
        </p:blipFill>
        <p:spPr>
          <a:xfrm>
            <a:off x="1624361" y="2091865"/>
            <a:ext cx="8943278" cy="3615740"/>
          </a:xfrm>
        </p:spPr>
      </p:pic>
      <p:sp>
        <p:nvSpPr>
          <p:cNvPr id="13" name="Rectangle 12">
            <a:extLst>
              <a:ext uri="{FF2B5EF4-FFF2-40B4-BE49-F238E27FC236}">
                <a16:creationId xmlns:a16="http://schemas.microsoft.com/office/drawing/2014/main" id="{62C20D65-499D-7478-BE3C-E6C269ABCA57}"/>
              </a:ext>
            </a:extLst>
          </p:cNvPr>
          <p:cNvSpPr/>
          <p:nvPr/>
        </p:nvSpPr>
        <p:spPr>
          <a:xfrm>
            <a:off x="5823857" y="3429000"/>
            <a:ext cx="555172" cy="544286"/>
          </a:xfrm>
          <a:prstGeom prst="rect">
            <a:avLst/>
          </a:prstGeom>
          <a:no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EE"/>
          </a:p>
        </p:txBody>
      </p:sp>
      <p:cxnSp>
        <p:nvCxnSpPr>
          <p:cNvPr id="14" name="Straight Arrow Connector 13">
            <a:extLst>
              <a:ext uri="{FF2B5EF4-FFF2-40B4-BE49-F238E27FC236}">
                <a16:creationId xmlns:a16="http://schemas.microsoft.com/office/drawing/2014/main" id="{743BBCF6-9FD7-00E9-B954-7AED1AEAAE27}"/>
              </a:ext>
            </a:extLst>
          </p:cNvPr>
          <p:cNvCxnSpPr>
            <a:cxnSpLocks/>
          </p:cNvCxnSpPr>
          <p:nvPr/>
        </p:nvCxnSpPr>
        <p:spPr>
          <a:xfrm flipH="1" flipV="1">
            <a:off x="6379029" y="3973286"/>
            <a:ext cx="1970314" cy="1066799"/>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Rectangle 14">
            <a:extLst>
              <a:ext uri="{FF2B5EF4-FFF2-40B4-BE49-F238E27FC236}">
                <a16:creationId xmlns:a16="http://schemas.microsoft.com/office/drawing/2014/main" id="{E268E6C1-C37F-A2F9-E6A7-E006817D1589}"/>
              </a:ext>
            </a:extLst>
          </p:cNvPr>
          <p:cNvSpPr/>
          <p:nvPr/>
        </p:nvSpPr>
        <p:spPr>
          <a:xfrm>
            <a:off x="8349343" y="5040086"/>
            <a:ext cx="2623457" cy="1179059"/>
          </a:xfrm>
          <a:prstGeom prst="rect">
            <a:avLst/>
          </a:prstGeom>
          <a:solidFill>
            <a:schemeClr val="tx1"/>
          </a:solid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EE"/>
          </a:p>
        </p:txBody>
      </p:sp>
      <p:pic>
        <p:nvPicPr>
          <p:cNvPr id="16" name="Picture 15" descr="Milky way">
            <a:extLst>
              <a:ext uri="{FF2B5EF4-FFF2-40B4-BE49-F238E27FC236}">
                <a16:creationId xmlns:a16="http://schemas.microsoft.com/office/drawing/2014/main" id="{38E47375-044F-2916-78BA-4965D896F1D9}"/>
              </a:ext>
            </a:extLst>
          </p:cNvPr>
          <p:cNvPicPr>
            <a:picLocks noChangeAspect="1"/>
          </p:cNvPicPr>
          <p:nvPr/>
        </p:nvPicPr>
        <p:blipFill>
          <a:blip r:embed="rId3"/>
          <a:srcRect t="16866" b="16866"/>
          <a:stretch>
            <a:fillRect/>
          </a:stretch>
        </p:blipFill>
        <p:spPr>
          <a:xfrm>
            <a:off x="8349343" y="5040085"/>
            <a:ext cx="2623457" cy="1179059"/>
          </a:xfrm>
          <a:prstGeom prst="rect">
            <a:avLst/>
          </a:prstGeom>
        </p:spPr>
      </p:pic>
      <p:sp>
        <p:nvSpPr>
          <p:cNvPr id="17" name="Rectangle 16">
            <a:extLst>
              <a:ext uri="{FF2B5EF4-FFF2-40B4-BE49-F238E27FC236}">
                <a16:creationId xmlns:a16="http://schemas.microsoft.com/office/drawing/2014/main" id="{4026F9A1-E912-C160-6B36-D63A7604D9FC}"/>
              </a:ext>
            </a:extLst>
          </p:cNvPr>
          <p:cNvSpPr/>
          <p:nvPr/>
        </p:nvSpPr>
        <p:spPr>
          <a:xfrm>
            <a:off x="3385040" y="5022749"/>
            <a:ext cx="555172" cy="544286"/>
          </a:xfrm>
          <a:prstGeom prst="rect">
            <a:avLst/>
          </a:prstGeom>
          <a:no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EE"/>
          </a:p>
        </p:txBody>
      </p:sp>
      <p:sp>
        <p:nvSpPr>
          <p:cNvPr id="18" name="Rectangle 17">
            <a:extLst>
              <a:ext uri="{FF2B5EF4-FFF2-40B4-BE49-F238E27FC236}">
                <a16:creationId xmlns:a16="http://schemas.microsoft.com/office/drawing/2014/main" id="{763C8878-E713-5118-2965-AA3B08D4DED7}"/>
              </a:ext>
            </a:extLst>
          </p:cNvPr>
          <p:cNvSpPr/>
          <p:nvPr/>
        </p:nvSpPr>
        <p:spPr>
          <a:xfrm>
            <a:off x="3385241" y="3070262"/>
            <a:ext cx="555172" cy="544286"/>
          </a:xfrm>
          <a:prstGeom prst="rect">
            <a:avLst/>
          </a:prstGeom>
          <a:no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EE"/>
          </a:p>
        </p:txBody>
      </p:sp>
      <p:sp>
        <p:nvSpPr>
          <p:cNvPr id="19" name="Rectangle 18">
            <a:extLst>
              <a:ext uri="{FF2B5EF4-FFF2-40B4-BE49-F238E27FC236}">
                <a16:creationId xmlns:a16="http://schemas.microsoft.com/office/drawing/2014/main" id="{59899DA5-EF90-B7AA-37E1-3C0C420DB7D7}"/>
              </a:ext>
            </a:extLst>
          </p:cNvPr>
          <p:cNvSpPr/>
          <p:nvPr/>
        </p:nvSpPr>
        <p:spPr>
          <a:xfrm>
            <a:off x="7816749" y="2488290"/>
            <a:ext cx="555172" cy="544286"/>
          </a:xfrm>
          <a:prstGeom prst="rect">
            <a:avLst/>
          </a:prstGeom>
          <a:no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EE"/>
          </a:p>
        </p:txBody>
      </p:sp>
      <p:cxnSp>
        <p:nvCxnSpPr>
          <p:cNvPr id="20" name="Straight Arrow Connector 19">
            <a:extLst>
              <a:ext uri="{FF2B5EF4-FFF2-40B4-BE49-F238E27FC236}">
                <a16:creationId xmlns:a16="http://schemas.microsoft.com/office/drawing/2014/main" id="{A0BC8F37-C2AC-23A0-E4F1-42DAE52FC91E}"/>
              </a:ext>
            </a:extLst>
          </p:cNvPr>
          <p:cNvCxnSpPr>
            <a:cxnSpLocks/>
          </p:cNvCxnSpPr>
          <p:nvPr/>
        </p:nvCxnSpPr>
        <p:spPr>
          <a:xfrm flipH="1" flipV="1">
            <a:off x="3940212" y="3614548"/>
            <a:ext cx="4292916" cy="142553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27F8F57A-5CAC-55E6-5681-484E4332F151}"/>
              </a:ext>
            </a:extLst>
          </p:cNvPr>
          <p:cNvCxnSpPr>
            <a:cxnSpLocks/>
          </p:cNvCxnSpPr>
          <p:nvPr/>
        </p:nvCxnSpPr>
        <p:spPr>
          <a:xfrm flipH="1">
            <a:off x="3940212" y="5040085"/>
            <a:ext cx="4405618" cy="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DFF9107B-27E5-F3E1-CB6D-6CCA44F443D4}"/>
              </a:ext>
            </a:extLst>
          </p:cNvPr>
          <p:cNvCxnSpPr>
            <a:cxnSpLocks/>
            <a:endCxn id="19" idx="2"/>
          </p:cNvCxnSpPr>
          <p:nvPr/>
        </p:nvCxnSpPr>
        <p:spPr>
          <a:xfrm flipH="1" flipV="1">
            <a:off x="8094335" y="3032576"/>
            <a:ext cx="277586" cy="1990173"/>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8044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D45DFEB-9BDE-DCF6-B22E-982AA07C55D1}"/>
              </a:ext>
            </a:extLst>
          </p:cNvPr>
          <p:cNvSpPr>
            <a:spLocks noGrp="1"/>
          </p:cNvSpPr>
          <p:nvPr>
            <p:ph type="title"/>
          </p:nvPr>
        </p:nvSpPr>
        <p:spPr>
          <a:xfrm>
            <a:off x="841248" y="548640"/>
            <a:ext cx="3600860" cy="5431536"/>
          </a:xfrm>
        </p:spPr>
        <p:txBody>
          <a:bodyPr>
            <a:normAutofit/>
          </a:bodyPr>
          <a:lstStyle/>
          <a:p>
            <a:r>
              <a:rPr lang="en-EE" sz="5400"/>
              <a:t>Project Overview</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sX0" fmla="*/ 0 w 4480560"/>
              <a:gd name="csY0" fmla="*/ 0 h 18288"/>
              <a:gd name="csX1" fmla="*/ 595274 w 4480560"/>
              <a:gd name="csY1" fmla="*/ 0 h 18288"/>
              <a:gd name="csX2" fmla="*/ 1100938 w 4480560"/>
              <a:gd name="csY2" fmla="*/ 0 h 18288"/>
              <a:gd name="csX3" fmla="*/ 1651406 w 4480560"/>
              <a:gd name="csY3" fmla="*/ 0 h 18288"/>
              <a:gd name="csX4" fmla="*/ 2336292 w 4480560"/>
              <a:gd name="csY4" fmla="*/ 0 h 18288"/>
              <a:gd name="csX5" fmla="*/ 2931566 w 4480560"/>
              <a:gd name="csY5" fmla="*/ 0 h 18288"/>
              <a:gd name="csX6" fmla="*/ 3482035 w 4480560"/>
              <a:gd name="csY6" fmla="*/ 0 h 18288"/>
              <a:gd name="csX7" fmla="*/ 4480560 w 4480560"/>
              <a:gd name="csY7" fmla="*/ 0 h 18288"/>
              <a:gd name="csX8" fmla="*/ 4480560 w 4480560"/>
              <a:gd name="csY8" fmla="*/ 18288 h 18288"/>
              <a:gd name="csX9" fmla="*/ 3840480 w 4480560"/>
              <a:gd name="csY9" fmla="*/ 18288 h 18288"/>
              <a:gd name="csX10" fmla="*/ 3290011 w 4480560"/>
              <a:gd name="csY10" fmla="*/ 18288 h 18288"/>
              <a:gd name="csX11" fmla="*/ 2560320 w 4480560"/>
              <a:gd name="csY11" fmla="*/ 18288 h 18288"/>
              <a:gd name="csX12" fmla="*/ 1965046 w 4480560"/>
              <a:gd name="csY12" fmla="*/ 18288 h 18288"/>
              <a:gd name="csX13" fmla="*/ 1459382 w 4480560"/>
              <a:gd name="csY13" fmla="*/ 18288 h 18288"/>
              <a:gd name="csX14" fmla="*/ 774497 w 4480560"/>
              <a:gd name="csY14" fmla="*/ 18288 h 18288"/>
              <a:gd name="csX15" fmla="*/ 0 w 4480560"/>
              <a:gd name="csY15" fmla="*/ 18288 h 18288"/>
              <a:gd name="csX16" fmla="*/ 0 w 4480560"/>
              <a:gd name="csY16"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E33BA89-2D2B-29C5-29D9-2279ED34F198}"/>
              </a:ext>
            </a:extLst>
          </p:cNvPr>
          <p:cNvSpPr>
            <a:spLocks noGrp="1"/>
          </p:cNvSpPr>
          <p:nvPr>
            <p:ph idx="1"/>
          </p:nvPr>
        </p:nvSpPr>
        <p:spPr>
          <a:xfrm>
            <a:off x="5126418" y="552091"/>
            <a:ext cx="6224335" cy="5431536"/>
          </a:xfrm>
        </p:spPr>
        <p:txBody>
          <a:bodyPr anchor="ctr">
            <a:normAutofit/>
          </a:bodyPr>
          <a:lstStyle/>
          <a:p>
            <a:r>
              <a:rPr lang="en-EE" sz="2200" dirty="0"/>
              <a:t>Aim: To create a tool to find the similarity between galaxies based on their SEDs</a:t>
            </a:r>
          </a:p>
          <a:p>
            <a:endParaRPr lang="en-EE" sz="2200" dirty="0"/>
          </a:p>
          <a:p>
            <a:r>
              <a:rPr lang="en-EE" sz="2200" dirty="0"/>
              <a:t>Data: Testing on GAMA data with the goal of using it on 4MOST data</a:t>
            </a:r>
          </a:p>
          <a:p>
            <a:endParaRPr lang="en-EE" sz="2200" dirty="0"/>
          </a:p>
          <a:p>
            <a:r>
              <a:rPr lang="en-EE" sz="2200" dirty="0"/>
              <a:t>Goal: Will then be able to take one mystery galaxy and learn which part of the comsic web holds the most similar galaxies, and therefore which part of the cosmic web is it most likely to inhabit</a:t>
            </a:r>
          </a:p>
        </p:txBody>
      </p:sp>
    </p:spTree>
    <p:extLst>
      <p:ext uri="{BB962C8B-B14F-4D97-AF65-F5344CB8AC3E}">
        <p14:creationId xmlns:p14="http://schemas.microsoft.com/office/powerpoint/2010/main" val="3112073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466A242-A505-F9C1-DAB3-A2A6A210E905}"/>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EFDAE0C-1352-8C60-A69B-413ADE1879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7A7FD7-C797-DBF4-65CE-0BACD3BFAC4C}"/>
              </a:ext>
            </a:extLst>
          </p:cNvPr>
          <p:cNvSpPr>
            <a:spLocks noGrp="1"/>
          </p:cNvSpPr>
          <p:nvPr>
            <p:ph type="title"/>
          </p:nvPr>
        </p:nvSpPr>
        <p:spPr>
          <a:xfrm>
            <a:off x="838200" y="365125"/>
            <a:ext cx="10515600" cy="1325563"/>
          </a:xfrm>
        </p:spPr>
        <p:txBody>
          <a:bodyPr>
            <a:normAutofit/>
          </a:bodyPr>
          <a:lstStyle/>
          <a:p>
            <a:r>
              <a:rPr lang="en-EE" sz="5400" dirty="0"/>
              <a:t>Method</a:t>
            </a:r>
          </a:p>
        </p:txBody>
      </p:sp>
      <p:sp>
        <p:nvSpPr>
          <p:cNvPr id="10" name="sketch line">
            <a:extLst>
              <a:ext uri="{FF2B5EF4-FFF2-40B4-BE49-F238E27FC236}">
                <a16:creationId xmlns:a16="http://schemas.microsoft.com/office/drawing/2014/main" id="{EE8FCBEA-91B7-DFA8-2EC8-688CBF6D78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sX0" fmla="*/ 0 w 10853928"/>
              <a:gd name="csY0" fmla="*/ 0 h 18288"/>
              <a:gd name="csX1" fmla="*/ 461292 w 10853928"/>
              <a:gd name="csY1" fmla="*/ 0 h 18288"/>
              <a:gd name="csX2" fmla="*/ 1139662 w 10853928"/>
              <a:gd name="csY2" fmla="*/ 0 h 18288"/>
              <a:gd name="csX3" fmla="*/ 1926572 w 10853928"/>
              <a:gd name="csY3" fmla="*/ 0 h 18288"/>
              <a:gd name="csX4" fmla="*/ 2279325 w 10853928"/>
              <a:gd name="csY4" fmla="*/ 0 h 18288"/>
              <a:gd name="csX5" fmla="*/ 2632078 w 10853928"/>
              <a:gd name="csY5" fmla="*/ 0 h 18288"/>
              <a:gd name="csX6" fmla="*/ 3527527 w 10853928"/>
              <a:gd name="csY6" fmla="*/ 0 h 18288"/>
              <a:gd name="csX7" fmla="*/ 4205897 w 10853928"/>
              <a:gd name="csY7" fmla="*/ 0 h 18288"/>
              <a:gd name="csX8" fmla="*/ 4558650 w 10853928"/>
              <a:gd name="csY8" fmla="*/ 0 h 18288"/>
              <a:gd name="csX9" fmla="*/ 5237020 w 10853928"/>
              <a:gd name="csY9" fmla="*/ 0 h 18288"/>
              <a:gd name="csX10" fmla="*/ 6132469 w 10853928"/>
              <a:gd name="csY10" fmla="*/ 0 h 18288"/>
              <a:gd name="csX11" fmla="*/ 6702301 w 10853928"/>
              <a:gd name="csY11" fmla="*/ 0 h 18288"/>
              <a:gd name="csX12" fmla="*/ 7272132 w 10853928"/>
              <a:gd name="csY12" fmla="*/ 0 h 18288"/>
              <a:gd name="csX13" fmla="*/ 7950502 w 10853928"/>
              <a:gd name="csY13" fmla="*/ 0 h 18288"/>
              <a:gd name="csX14" fmla="*/ 8737412 w 10853928"/>
              <a:gd name="csY14" fmla="*/ 0 h 18288"/>
              <a:gd name="csX15" fmla="*/ 9524322 w 10853928"/>
              <a:gd name="csY15" fmla="*/ 0 h 18288"/>
              <a:gd name="csX16" fmla="*/ 10853928 w 10853928"/>
              <a:gd name="csY16" fmla="*/ 0 h 18288"/>
              <a:gd name="csX17" fmla="*/ 10853928 w 10853928"/>
              <a:gd name="csY17" fmla="*/ 18288 h 18288"/>
              <a:gd name="csX18" fmla="*/ 10392636 w 10853928"/>
              <a:gd name="csY18" fmla="*/ 18288 h 18288"/>
              <a:gd name="csX19" fmla="*/ 9497187 w 10853928"/>
              <a:gd name="csY19" fmla="*/ 18288 h 18288"/>
              <a:gd name="csX20" fmla="*/ 8818817 w 10853928"/>
              <a:gd name="csY20" fmla="*/ 18288 h 18288"/>
              <a:gd name="csX21" fmla="*/ 8466064 w 10853928"/>
              <a:gd name="csY21" fmla="*/ 18288 h 18288"/>
              <a:gd name="csX22" fmla="*/ 7787693 w 10853928"/>
              <a:gd name="csY22" fmla="*/ 18288 h 18288"/>
              <a:gd name="csX23" fmla="*/ 7217862 w 10853928"/>
              <a:gd name="csY23" fmla="*/ 18288 h 18288"/>
              <a:gd name="csX24" fmla="*/ 6648031 w 10853928"/>
              <a:gd name="csY24" fmla="*/ 18288 h 18288"/>
              <a:gd name="csX25" fmla="*/ 6078200 w 10853928"/>
              <a:gd name="csY25" fmla="*/ 18288 h 18288"/>
              <a:gd name="csX26" fmla="*/ 5508368 w 10853928"/>
              <a:gd name="csY26" fmla="*/ 18288 h 18288"/>
              <a:gd name="csX27" fmla="*/ 4721459 w 10853928"/>
              <a:gd name="csY27" fmla="*/ 18288 h 18288"/>
              <a:gd name="csX28" fmla="*/ 4043088 w 10853928"/>
              <a:gd name="csY28" fmla="*/ 18288 h 18288"/>
              <a:gd name="csX29" fmla="*/ 3690336 w 10853928"/>
              <a:gd name="csY29" fmla="*/ 18288 h 18288"/>
              <a:gd name="csX30" fmla="*/ 3120504 w 10853928"/>
              <a:gd name="csY30" fmla="*/ 18288 h 18288"/>
              <a:gd name="csX31" fmla="*/ 2333595 w 10853928"/>
              <a:gd name="csY31" fmla="*/ 18288 h 18288"/>
              <a:gd name="csX32" fmla="*/ 1872303 w 10853928"/>
              <a:gd name="csY32" fmla="*/ 18288 h 18288"/>
              <a:gd name="csX33" fmla="*/ 976854 w 10853928"/>
              <a:gd name="csY33" fmla="*/ 18288 h 18288"/>
              <a:gd name="csX34" fmla="*/ 0 w 10853928"/>
              <a:gd name="csY34" fmla="*/ 18288 h 18288"/>
              <a:gd name="csX35" fmla="*/ 0 w 10853928"/>
              <a:gd name="csY35"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Content Placeholder 5">
            <a:extLst>
              <a:ext uri="{FF2B5EF4-FFF2-40B4-BE49-F238E27FC236}">
                <a16:creationId xmlns:a16="http://schemas.microsoft.com/office/drawing/2014/main" id="{E7201952-DFA8-2049-51A6-928F73888C99}"/>
              </a:ext>
            </a:extLst>
          </p:cNvPr>
          <p:cNvGraphicFramePr>
            <a:graphicFrameLocks noGrp="1"/>
          </p:cNvGraphicFramePr>
          <p:nvPr>
            <p:ph idx="1"/>
            <p:extLst>
              <p:ext uri="{D42A27DB-BD31-4B8C-83A1-F6EECF244321}">
                <p14:modId xmlns:p14="http://schemas.microsoft.com/office/powerpoint/2010/main" val="2027713408"/>
              </p:ext>
            </p:extLst>
          </p:nvPr>
        </p:nvGraphicFramePr>
        <p:xfrm>
          <a:off x="838200" y="1825625"/>
          <a:ext cx="10515600" cy="1483360"/>
        </p:xfrm>
        <a:graphic>
          <a:graphicData uri="http://schemas.openxmlformats.org/drawingml/2006/table">
            <a:tbl>
              <a:tblPr firstRow="1" bandRow="1">
                <a:tableStyleId>{5C22544A-7EE6-4342-B048-85BDC9FD1C3A}</a:tableStyleId>
              </a:tblPr>
              <a:tblGrid>
                <a:gridCol w="1314450">
                  <a:extLst>
                    <a:ext uri="{9D8B030D-6E8A-4147-A177-3AD203B41FA5}">
                      <a16:colId xmlns:a16="http://schemas.microsoft.com/office/drawing/2014/main" val="2178493134"/>
                    </a:ext>
                  </a:extLst>
                </a:gridCol>
                <a:gridCol w="1314450">
                  <a:extLst>
                    <a:ext uri="{9D8B030D-6E8A-4147-A177-3AD203B41FA5}">
                      <a16:colId xmlns:a16="http://schemas.microsoft.com/office/drawing/2014/main" val="2602190469"/>
                    </a:ext>
                  </a:extLst>
                </a:gridCol>
                <a:gridCol w="1314450">
                  <a:extLst>
                    <a:ext uri="{9D8B030D-6E8A-4147-A177-3AD203B41FA5}">
                      <a16:colId xmlns:a16="http://schemas.microsoft.com/office/drawing/2014/main" val="2905029930"/>
                    </a:ext>
                  </a:extLst>
                </a:gridCol>
                <a:gridCol w="1314450">
                  <a:extLst>
                    <a:ext uri="{9D8B030D-6E8A-4147-A177-3AD203B41FA5}">
                      <a16:colId xmlns:a16="http://schemas.microsoft.com/office/drawing/2014/main" val="279115856"/>
                    </a:ext>
                  </a:extLst>
                </a:gridCol>
                <a:gridCol w="1314450">
                  <a:extLst>
                    <a:ext uri="{9D8B030D-6E8A-4147-A177-3AD203B41FA5}">
                      <a16:colId xmlns:a16="http://schemas.microsoft.com/office/drawing/2014/main" val="228208387"/>
                    </a:ext>
                  </a:extLst>
                </a:gridCol>
                <a:gridCol w="1314450">
                  <a:extLst>
                    <a:ext uri="{9D8B030D-6E8A-4147-A177-3AD203B41FA5}">
                      <a16:colId xmlns:a16="http://schemas.microsoft.com/office/drawing/2014/main" val="4171985933"/>
                    </a:ext>
                  </a:extLst>
                </a:gridCol>
                <a:gridCol w="1314450">
                  <a:extLst>
                    <a:ext uri="{9D8B030D-6E8A-4147-A177-3AD203B41FA5}">
                      <a16:colId xmlns:a16="http://schemas.microsoft.com/office/drawing/2014/main" val="204191230"/>
                    </a:ext>
                  </a:extLst>
                </a:gridCol>
                <a:gridCol w="1314450">
                  <a:extLst>
                    <a:ext uri="{9D8B030D-6E8A-4147-A177-3AD203B41FA5}">
                      <a16:colId xmlns:a16="http://schemas.microsoft.com/office/drawing/2014/main" val="2968221784"/>
                    </a:ext>
                  </a:extLst>
                </a:gridCol>
              </a:tblGrid>
              <a:tr h="370840">
                <a:tc>
                  <a:txBody>
                    <a:bodyPr/>
                    <a:lstStyle/>
                    <a:p>
                      <a:endParaRPr lang="en-EE"/>
                    </a:p>
                  </a:txBody>
                  <a:tcPr/>
                </a:tc>
                <a:tc>
                  <a:txBody>
                    <a:bodyPr/>
                    <a:lstStyle/>
                    <a:p>
                      <a:r>
                        <a:rPr lang="en-EE" dirty="0"/>
                        <a:t>ID1</a:t>
                      </a:r>
                    </a:p>
                  </a:txBody>
                  <a:tcPr/>
                </a:tc>
                <a:tc>
                  <a:txBody>
                    <a:bodyPr/>
                    <a:lstStyle/>
                    <a:p>
                      <a:r>
                        <a:rPr lang="en-EE" dirty="0"/>
                        <a:t>ID2</a:t>
                      </a:r>
                    </a:p>
                  </a:txBody>
                  <a:tcPr/>
                </a:tc>
                <a:tc>
                  <a:txBody>
                    <a:bodyPr/>
                    <a:lstStyle/>
                    <a:p>
                      <a:r>
                        <a:rPr lang="en-EE" dirty="0"/>
                        <a:t>ID3</a:t>
                      </a:r>
                    </a:p>
                  </a:txBody>
                  <a:tcPr/>
                </a:tc>
                <a:tc>
                  <a:txBody>
                    <a:bodyPr/>
                    <a:lstStyle/>
                    <a:p>
                      <a:r>
                        <a:rPr lang="en-EE" dirty="0"/>
                        <a:t>ID4</a:t>
                      </a:r>
                    </a:p>
                  </a:txBody>
                  <a:tcPr/>
                </a:tc>
                <a:tc>
                  <a:txBody>
                    <a:bodyPr/>
                    <a:lstStyle/>
                    <a:p>
                      <a:r>
                        <a:rPr lang="en-EE" dirty="0"/>
                        <a:t>ID5</a:t>
                      </a:r>
                    </a:p>
                  </a:txBody>
                  <a:tcPr/>
                </a:tc>
                <a:tc>
                  <a:txBody>
                    <a:bodyPr/>
                    <a:lstStyle/>
                    <a:p>
                      <a:r>
                        <a:rPr lang="en-EE" dirty="0"/>
                        <a:t>ID6</a:t>
                      </a:r>
                    </a:p>
                  </a:txBody>
                  <a:tcPr/>
                </a:tc>
                <a:tc>
                  <a:txBody>
                    <a:bodyPr/>
                    <a:lstStyle/>
                    <a:p>
                      <a:r>
                        <a:rPr lang="en-EE" dirty="0"/>
                        <a:t>IDN</a:t>
                      </a:r>
                    </a:p>
                  </a:txBody>
                  <a:tcPr/>
                </a:tc>
                <a:extLst>
                  <a:ext uri="{0D108BD9-81ED-4DB2-BD59-A6C34878D82A}">
                    <a16:rowId xmlns:a16="http://schemas.microsoft.com/office/drawing/2014/main" val="1046034038"/>
                  </a:ext>
                </a:extLst>
              </a:tr>
              <a:tr h="370840">
                <a:tc>
                  <a:txBody>
                    <a:bodyPr/>
                    <a:lstStyle/>
                    <a:p>
                      <a:r>
                        <a:rPr lang="en-EE" dirty="0"/>
                        <a:t>ID1</a:t>
                      </a:r>
                    </a:p>
                  </a:txBody>
                  <a:tcPr/>
                </a:tc>
                <a:tc>
                  <a:txBody>
                    <a:bodyPr/>
                    <a:lstStyle/>
                    <a:p>
                      <a:pPr algn="ctr"/>
                      <a:endParaRPr lang="en-EE" b="1" dirty="0">
                        <a:solidFill>
                          <a:schemeClr val="tx1"/>
                        </a:solidFill>
                      </a:endParaRPr>
                    </a:p>
                  </a:txBody>
                  <a:tcPr/>
                </a:tc>
                <a:tc>
                  <a:txBody>
                    <a:bodyPr/>
                    <a:lstStyle/>
                    <a:p>
                      <a:endParaRPr lang="en-EE"/>
                    </a:p>
                  </a:txBody>
                  <a:tcPr/>
                </a:tc>
                <a:tc>
                  <a:txBody>
                    <a:bodyPr/>
                    <a:lstStyle/>
                    <a:p>
                      <a:endParaRPr lang="en-EE"/>
                    </a:p>
                  </a:txBody>
                  <a:tcPr/>
                </a:tc>
                <a:tc>
                  <a:txBody>
                    <a:bodyPr/>
                    <a:lstStyle/>
                    <a:p>
                      <a:endParaRPr lang="en-EE"/>
                    </a:p>
                  </a:txBody>
                  <a:tcPr/>
                </a:tc>
                <a:tc>
                  <a:txBody>
                    <a:bodyPr/>
                    <a:lstStyle/>
                    <a:p>
                      <a:endParaRPr lang="en-EE"/>
                    </a:p>
                  </a:txBody>
                  <a:tcPr/>
                </a:tc>
                <a:tc>
                  <a:txBody>
                    <a:bodyPr/>
                    <a:lstStyle/>
                    <a:p>
                      <a:endParaRPr lang="en-EE"/>
                    </a:p>
                  </a:txBody>
                  <a:tcPr/>
                </a:tc>
                <a:tc>
                  <a:txBody>
                    <a:bodyPr/>
                    <a:lstStyle/>
                    <a:p>
                      <a:endParaRPr lang="en-EE"/>
                    </a:p>
                  </a:txBody>
                  <a:tcPr/>
                </a:tc>
                <a:extLst>
                  <a:ext uri="{0D108BD9-81ED-4DB2-BD59-A6C34878D82A}">
                    <a16:rowId xmlns:a16="http://schemas.microsoft.com/office/drawing/2014/main" val="1844430567"/>
                  </a:ext>
                </a:extLst>
              </a:tr>
              <a:tr h="370840">
                <a:tc>
                  <a:txBody>
                    <a:bodyPr/>
                    <a:lstStyle/>
                    <a:p>
                      <a:r>
                        <a:rPr lang="en-EE" dirty="0"/>
                        <a:t>ID2</a:t>
                      </a:r>
                    </a:p>
                  </a:txBody>
                  <a:tcPr/>
                </a:tc>
                <a:tc>
                  <a:txBody>
                    <a:bodyPr/>
                    <a:lstStyle/>
                    <a:p>
                      <a:pPr algn="ctr"/>
                      <a:r>
                        <a:rPr lang="en-EE" b="1" dirty="0"/>
                        <a:t>???</a:t>
                      </a:r>
                    </a:p>
                  </a:txBody>
                  <a:tcPr/>
                </a:tc>
                <a:tc>
                  <a:txBody>
                    <a:bodyPr/>
                    <a:lstStyle/>
                    <a:p>
                      <a:pPr algn="ctr"/>
                      <a:r>
                        <a:rPr lang="en-EE" b="1" dirty="0"/>
                        <a:t>???</a:t>
                      </a:r>
                      <a:endParaRPr lang="en-EE" dirty="0"/>
                    </a:p>
                  </a:txBody>
                  <a:tcPr/>
                </a:tc>
                <a:tc>
                  <a:txBody>
                    <a:bodyPr/>
                    <a:lstStyle/>
                    <a:p>
                      <a:pPr algn="ctr"/>
                      <a:r>
                        <a:rPr lang="en-EE" b="1" dirty="0"/>
                        <a:t>???</a:t>
                      </a:r>
                      <a:endParaRPr lang="en-EE" dirty="0"/>
                    </a:p>
                  </a:txBody>
                  <a:tcPr/>
                </a:tc>
                <a:tc>
                  <a:txBody>
                    <a:bodyPr/>
                    <a:lstStyle/>
                    <a:p>
                      <a:pPr algn="ctr"/>
                      <a:r>
                        <a:rPr lang="en-EE" b="1" dirty="0"/>
                        <a:t>???</a:t>
                      </a:r>
                      <a:endParaRPr lang="en-EE" dirty="0"/>
                    </a:p>
                  </a:txBody>
                  <a:tcPr/>
                </a:tc>
                <a:tc>
                  <a:txBody>
                    <a:bodyPr/>
                    <a:lstStyle/>
                    <a:p>
                      <a:pPr algn="ctr"/>
                      <a:r>
                        <a:rPr lang="en-EE" b="1" dirty="0"/>
                        <a:t>???</a:t>
                      </a:r>
                      <a:endParaRPr lang="en-EE" dirty="0"/>
                    </a:p>
                  </a:txBody>
                  <a:tcPr/>
                </a:tc>
                <a:tc>
                  <a:txBody>
                    <a:bodyPr/>
                    <a:lstStyle/>
                    <a:p>
                      <a:pPr algn="ctr"/>
                      <a:r>
                        <a:rPr lang="en-EE" b="1" dirty="0"/>
                        <a:t>???</a:t>
                      </a:r>
                      <a:endParaRPr lang="en-EE" dirty="0"/>
                    </a:p>
                  </a:txBody>
                  <a:tcPr/>
                </a:tc>
                <a:tc>
                  <a:txBody>
                    <a:bodyPr/>
                    <a:lstStyle/>
                    <a:p>
                      <a:pPr algn="ctr"/>
                      <a:r>
                        <a:rPr lang="en-EE" b="1" dirty="0"/>
                        <a:t>???</a:t>
                      </a:r>
                      <a:endParaRPr lang="en-EE" dirty="0"/>
                    </a:p>
                  </a:txBody>
                  <a:tcPr/>
                </a:tc>
                <a:extLst>
                  <a:ext uri="{0D108BD9-81ED-4DB2-BD59-A6C34878D82A}">
                    <a16:rowId xmlns:a16="http://schemas.microsoft.com/office/drawing/2014/main" val="1651925153"/>
                  </a:ext>
                </a:extLst>
              </a:tr>
              <a:tr h="370840">
                <a:tc>
                  <a:txBody>
                    <a:bodyPr/>
                    <a:lstStyle/>
                    <a:p>
                      <a:r>
                        <a:rPr lang="en-EE" dirty="0"/>
                        <a:t>ID3</a:t>
                      </a:r>
                    </a:p>
                  </a:txBody>
                  <a:tcPr/>
                </a:tc>
                <a:tc>
                  <a:txBody>
                    <a:bodyPr/>
                    <a:lstStyle/>
                    <a:p>
                      <a:endParaRPr lang="en-EE"/>
                    </a:p>
                  </a:txBody>
                  <a:tcPr/>
                </a:tc>
                <a:tc>
                  <a:txBody>
                    <a:bodyPr/>
                    <a:lstStyle/>
                    <a:p>
                      <a:endParaRPr lang="en-EE"/>
                    </a:p>
                  </a:txBody>
                  <a:tcPr/>
                </a:tc>
                <a:tc>
                  <a:txBody>
                    <a:bodyPr/>
                    <a:lstStyle/>
                    <a:p>
                      <a:endParaRPr lang="en-EE"/>
                    </a:p>
                  </a:txBody>
                  <a:tcPr/>
                </a:tc>
                <a:tc>
                  <a:txBody>
                    <a:bodyPr/>
                    <a:lstStyle/>
                    <a:p>
                      <a:endParaRPr lang="en-EE"/>
                    </a:p>
                  </a:txBody>
                  <a:tcPr/>
                </a:tc>
                <a:tc>
                  <a:txBody>
                    <a:bodyPr/>
                    <a:lstStyle/>
                    <a:p>
                      <a:endParaRPr lang="en-EE"/>
                    </a:p>
                  </a:txBody>
                  <a:tcPr/>
                </a:tc>
                <a:tc>
                  <a:txBody>
                    <a:bodyPr/>
                    <a:lstStyle/>
                    <a:p>
                      <a:endParaRPr lang="en-EE"/>
                    </a:p>
                  </a:txBody>
                  <a:tcPr/>
                </a:tc>
                <a:tc>
                  <a:txBody>
                    <a:bodyPr/>
                    <a:lstStyle/>
                    <a:p>
                      <a:endParaRPr lang="en-EE" dirty="0"/>
                    </a:p>
                  </a:txBody>
                  <a:tcPr/>
                </a:tc>
                <a:extLst>
                  <a:ext uri="{0D108BD9-81ED-4DB2-BD59-A6C34878D82A}">
                    <a16:rowId xmlns:a16="http://schemas.microsoft.com/office/drawing/2014/main" val="696091575"/>
                  </a:ext>
                </a:extLst>
              </a:tr>
            </a:tbl>
          </a:graphicData>
        </a:graphic>
      </p:graphicFrame>
      <p:pic>
        <p:nvPicPr>
          <p:cNvPr id="4" name="Picture 3" descr="A mathematical equation with numbers and symbols&#10;&#10;AI-generated content may be incorrect.">
            <a:extLst>
              <a:ext uri="{FF2B5EF4-FFF2-40B4-BE49-F238E27FC236}">
                <a16:creationId xmlns:a16="http://schemas.microsoft.com/office/drawing/2014/main" id="{B5464708-D6FE-BC5A-8EBE-3B9FFB7986CC}"/>
              </a:ext>
            </a:extLst>
          </p:cNvPr>
          <p:cNvPicPr>
            <a:picLocks noChangeAspect="1"/>
          </p:cNvPicPr>
          <p:nvPr/>
        </p:nvPicPr>
        <p:blipFill>
          <a:blip r:embed="rId2"/>
          <a:stretch>
            <a:fillRect/>
          </a:stretch>
        </p:blipFill>
        <p:spPr>
          <a:xfrm>
            <a:off x="2774950" y="3456483"/>
            <a:ext cx="6642100" cy="939800"/>
          </a:xfrm>
          <a:prstGeom prst="rect">
            <a:avLst/>
          </a:prstGeom>
        </p:spPr>
      </p:pic>
      <p:pic>
        <p:nvPicPr>
          <p:cNvPr id="5" name="Picture 4" descr="A black text on a white background&#10;&#10;AI-generated content may be incorrect.">
            <a:extLst>
              <a:ext uri="{FF2B5EF4-FFF2-40B4-BE49-F238E27FC236}">
                <a16:creationId xmlns:a16="http://schemas.microsoft.com/office/drawing/2014/main" id="{82450506-0236-87A2-E3E6-A0804CA8CE01}"/>
              </a:ext>
            </a:extLst>
          </p:cNvPr>
          <p:cNvPicPr>
            <a:picLocks noChangeAspect="1"/>
          </p:cNvPicPr>
          <p:nvPr/>
        </p:nvPicPr>
        <p:blipFill>
          <a:blip r:embed="rId3"/>
          <a:stretch>
            <a:fillRect/>
          </a:stretch>
        </p:blipFill>
        <p:spPr>
          <a:xfrm>
            <a:off x="5041900" y="4543781"/>
            <a:ext cx="2108200" cy="838200"/>
          </a:xfrm>
          <a:prstGeom prst="rect">
            <a:avLst/>
          </a:prstGeom>
        </p:spPr>
      </p:pic>
      <p:pic>
        <p:nvPicPr>
          <p:cNvPr id="6" name="Picture 5" descr="A black text on a white background&#10;&#10;AI-generated content may be incorrect.">
            <a:extLst>
              <a:ext uri="{FF2B5EF4-FFF2-40B4-BE49-F238E27FC236}">
                <a16:creationId xmlns:a16="http://schemas.microsoft.com/office/drawing/2014/main" id="{70FA2937-3088-E1F9-8711-FFC6358866DC}"/>
              </a:ext>
            </a:extLst>
          </p:cNvPr>
          <p:cNvPicPr>
            <a:picLocks noChangeAspect="1"/>
          </p:cNvPicPr>
          <p:nvPr/>
        </p:nvPicPr>
        <p:blipFill>
          <a:blip r:embed="rId4"/>
          <a:stretch>
            <a:fillRect/>
          </a:stretch>
        </p:blipFill>
        <p:spPr>
          <a:xfrm>
            <a:off x="4622800" y="5616575"/>
            <a:ext cx="2946400" cy="876300"/>
          </a:xfrm>
          <a:prstGeom prst="rect">
            <a:avLst/>
          </a:prstGeom>
        </p:spPr>
      </p:pic>
      <p:sp>
        <p:nvSpPr>
          <p:cNvPr id="7" name="Circular Arrow 6">
            <a:extLst>
              <a:ext uri="{FF2B5EF4-FFF2-40B4-BE49-F238E27FC236}">
                <a16:creationId xmlns:a16="http://schemas.microsoft.com/office/drawing/2014/main" id="{496C41F7-4B94-BAE3-5BDC-11FC2CB801EC}"/>
              </a:ext>
            </a:extLst>
          </p:cNvPr>
          <p:cNvSpPr/>
          <p:nvPr/>
        </p:nvSpPr>
        <p:spPr>
          <a:xfrm rot="5400000" flipV="1">
            <a:off x="1725473" y="2464489"/>
            <a:ext cx="1648180" cy="1836491"/>
          </a:xfrm>
          <a:prstGeom prst="circular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solidFill>
                <a:schemeClr val="tx1"/>
              </a:solidFill>
            </a:endParaRPr>
          </a:p>
        </p:txBody>
      </p:sp>
      <p:sp>
        <p:nvSpPr>
          <p:cNvPr id="9" name="TextBox 8">
            <a:extLst>
              <a:ext uri="{FF2B5EF4-FFF2-40B4-BE49-F238E27FC236}">
                <a16:creationId xmlns:a16="http://schemas.microsoft.com/office/drawing/2014/main" id="{054EEF4C-47EA-8733-AE3B-A61E0314A501}"/>
              </a:ext>
            </a:extLst>
          </p:cNvPr>
          <p:cNvSpPr txBox="1"/>
          <p:nvPr/>
        </p:nvSpPr>
        <p:spPr>
          <a:xfrm rot="16200000">
            <a:off x="-518474" y="2425510"/>
            <a:ext cx="2007088" cy="369332"/>
          </a:xfrm>
          <a:prstGeom prst="rect">
            <a:avLst/>
          </a:prstGeom>
          <a:noFill/>
        </p:spPr>
        <p:txBody>
          <a:bodyPr wrap="none" rtlCol="0">
            <a:spAutoFit/>
          </a:bodyPr>
          <a:lstStyle/>
          <a:p>
            <a:r>
              <a:rPr lang="en-EE" dirty="0"/>
              <a:t>“Observed” galaxy</a:t>
            </a:r>
          </a:p>
        </p:txBody>
      </p:sp>
      <p:sp>
        <p:nvSpPr>
          <p:cNvPr id="11" name="Circular Arrow 10">
            <a:extLst>
              <a:ext uri="{FF2B5EF4-FFF2-40B4-BE49-F238E27FC236}">
                <a16:creationId xmlns:a16="http://schemas.microsoft.com/office/drawing/2014/main" id="{B64015A2-7984-45A8-953B-A08BDE25ECE2}"/>
              </a:ext>
            </a:extLst>
          </p:cNvPr>
          <p:cNvSpPr/>
          <p:nvPr/>
        </p:nvSpPr>
        <p:spPr>
          <a:xfrm rot="16200000" flipH="1" flipV="1">
            <a:off x="8818347" y="3459278"/>
            <a:ext cx="1648180" cy="1836491"/>
          </a:xfrm>
          <a:prstGeom prst="circular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solidFill>
                <a:schemeClr val="tx1"/>
              </a:solidFill>
            </a:endParaRPr>
          </a:p>
        </p:txBody>
      </p:sp>
      <p:sp>
        <p:nvSpPr>
          <p:cNvPr id="12" name="Circular Arrow 11">
            <a:extLst>
              <a:ext uri="{FF2B5EF4-FFF2-40B4-BE49-F238E27FC236}">
                <a16:creationId xmlns:a16="http://schemas.microsoft.com/office/drawing/2014/main" id="{D26725FE-A9E6-DE42-CEC1-28D3F1A0F4A7}"/>
              </a:ext>
            </a:extLst>
          </p:cNvPr>
          <p:cNvSpPr/>
          <p:nvPr/>
        </p:nvSpPr>
        <p:spPr>
          <a:xfrm rot="5400000" flipV="1">
            <a:off x="3595511" y="4537960"/>
            <a:ext cx="1648180" cy="1836491"/>
          </a:xfrm>
          <a:prstGeom prst="circular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solidFill>
                <a:schemeClr val="tx1"/>
              </a:solidFill>
            </a:endParaRPr>
          </a:p>
        </p:txBody>
      </p:sp>
      <p:sp>
        <p:nvSpPr>
          <p:cNvPr id="13" name="Oval 12">
            <a:extLst>
              <a:ext uri="{FF2B5EF4-FFF2-40B4-BE49-F238E27FC236}">
                <a16:creationId xmlns:a16="http://schemas.microsoft.com/office/drawing/2014/main" id="{4DFA0DCE-3905-2A45-EE77-1A4424076367}"/>
              </a:ext>
            </a:extLst>
          </p:cNvPr>
          <p:cNvSpPr>
            <a:spLocks noChangeAspect="1"/>
          </p:cNvSpPr>
          <p:nvPr/>
        </p:nvSpPr>
        <p:spPr>
          <a:xfrm>
            <a:off x="4151433" y="3467772"/>
            <a:ext cx="505234" cy="504928"/>
          </a:xfrm>
          <a:prstGeom prst="ellipse">
            <a:avLst/>
          </a:prstGeom>
          <a:noFill/>
          <a:ln w="38100">
            <a:solidFill>
              <a:schemeClr val="accent2"/>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EE"/>
          </a:p>
        </p:txBody>
      </p:sp>
      <p:sp>
        <p:nvSpPr>
          <p:cNvPr id="14" name="Oval 13">
            <a:extLst>
              <a:ext uri="{FF2B5EF4-FFF2-40B4-BE49-F238E27FC236}">
                <a16:creationId xmlns:a16="http://schemas.microsoft.com/office/drawing/2014/main" id="{505540F7-D10B-A590-A03E-F2AAB6070B22}"/>
              </a:ext>
            </a:extLst>
          </p:cNvPr>
          <p:cNvSpPr>
            <a:spLocks noChangeAspect="1"/>
          </p:cNvSpPr>
          <p:nvPr/>
        </p:nvSpPr>
        <p:spPr>
          <a:xfrm>
            <a:off x="8519120" y="3907933"/>
            <a:ext cx="540327" cy="540000"/>
          </a:xfrm>
          <a:prstGeom prst="ellipse">
            <a:avLst/>
          </a:prstGeom>
          <a:noFill/>
          <a:ln w="38100">
            <a:solidFill>
              <a:schemeClr val="accent2"/>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EE"/>
          </a:p>
        </p:txBody>
      </p:sp>
      <p:sp>
        <p:nvSpPr>
          <p:cNvPr id="15" name="Oval 14">
            <a:extLst>
              <a:ext uri="{FF2B5EF4-FFF2-40B4-BE49-F238E27FC236}">
                <a16:creationId xmlns:a16="http://schemas.microsoft.com/office/drawing/2014/main" id="{7339C7E3-A8BD-0A29-B5CF-ADA81C39809C}"/>
              </a:ext>
            </a:extLst>
          </p:cNvPr>
          <p:cNvSpPr>
            <a:spLocks noChangeAspect="1"/>
          </p:cNvSpPr>
          <p:nvPr/>
        </p:nvSpPr>
        <p:spPr>
          <a:xfrm>
            <a:off x="6279007" y="3467227"/>
            <a:ext cx="505234" cy="504928"/>
          </a:xfrm>
          <a:prstGeom prst="ellipse">
            <a:avLst/>
          </a:prstGeom>
          <a:noFill/>
          <a:ln w="38100">
            <a:solidFill>
              <a:schemeClr val="accent2"/>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EE"/>
          </a:p>
        </p:txBody>
      </p:sp>
      <p:sp>
        <p:nvSpPr>
          <p:cNvPr id="16" name="TextBox 15">
            <a:extLst>
              <a:ext uri="{FF2B5EF4-FFF2-40B4-BE49-F238E27FC236}">
                <a16:creationId xmlns:a16="http://schemas.microsoft.com/office/drawing/2014/main" id="{75DE9C8E-80CD-96BC-A75C-07C429797E6E}"/>
              </a:ext>
            </a:extLst>
          </p:cNvPr>
          <p:cNvSpPr txBox="1"/>
          <p:nvPr/>
        </p:nvSpPr>
        <p:spPr>
          <a:xfrm>
            <a:off x="4261206" y="1291353"/>
            <a:ext cx="2153282" cy="369332"/>
          </a:xfrm>
          <a:prstGeom prst="rect">
            <a:avLst/>
          </a:prstGeom>
          <a:noFill/>
        </p:spPr>
        <p:txBody>
          <a:bodyPr wrap="none" rtlCol="0">
            <a:spAutoFit/>
          </a:bodyPr>
          <a:lstStyle/>
          <a:p>
            <a:r>
              <a:rPr lang="en-EE" dirty="0"/>
              <a:t>“Template” galaxies</a:t>
            </a:r>
          </a:p>
        </p:txBody>
      </p:sp>
      <p:pic>
        <p:nvPicPr>
          <p:cNvPr id="17" name="Picture 16" descr="A close up of a document&#10;&#10;AI-generated content may be incorrect.">
            <a:extLst>
              <a:ext uri="{FF2B5EF4-FFF2-40B4-BE49-F238E27FC236}">
                <a16:creationId xmlns:a16="http://schemas.microsoft.com/office/drawing/2014/main" id="{42DC27DB-83C6-5BB6-C4A6-4F6868319880}"/>
              </a:ext>
            </a:extLst>
          </p:cNvPr>
          <p:cNvPicPr>
            <a:picLocks noChangeAspect="1"/>
          </p:cNvPicPr>
          <p:nvPr/>
        </p:nvPicPr>
        <p:blipFill>
          <a:blip r:embed="rId5"/>
          <a:stretch>
            <a:fillRect/>
          </a:stretch>
        </p:blipFill>
        <p:spPr>
          <a:xfrm>
            <a:off x="6723239" y="62449"/>
            <a:ext cx="5387622" cy="1443573"/>
          </a:xfrm>
          <a:prstGeom prst="rect">
            <a:avLst/>
          </a:prstGeom>
          <a:ln/>
        </p:spPr>
        <p:style>
          <a:lnRef idx="2">
            <a:schemeClr val="accent2"/>
          </a:lnRef>
          <a:fillRef idx="1">
            <a:schemeClr val="lt1"/>
          </a:fillRef>
          <a:effectRef idx="0">
            <a:schemeClr val="accent2"/>
          </a:effectRef>
          <a:fontRef idx="minor">
            <a:schemeClr val="dk1"/>
          </a:fontRef>
        </p:style>
      </p:pic>
      <p:sp>
        <p:nvSpPr>
          <p:cNvPr id="18" name="TextBox 17">
            <a:extLst>
              <a:ext uri="{FF2B5EF4-FFF2-40B4-BE49-F238E27FC236}">
                <a16:creationId xmlns:a16="http://schemas.microsoft.com/office/drawing/2014/main" id="{86ACD7FE-6D1B-8092-E781-07AC3C63E83C}"/>
              </a:ext>
            </a:extLst>
          </p:cNvPr>
          <p:cNvSpPr txBox="1"/>
          <p:nvPr/>
        </p:nvSpPr>
        <p:spPr>
          <a:xfrm>
            <a:off x="10578069" y="1198245"/>
            <a:ext cx="1532792" cy="30777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GB" sz="1400" dirty="0">
                <a:hlinkClick r:id="rId6"/>
              </a:rPr>
              <a:t>arXiv:2503.24039</a:t>
            </a:r>
            <a:endParaRPr lang="en-EE" sz="1400" dirty="0"/>
          </a:p>
        </p:txBody>
      </p:sp>
    </p:spTree>
    <p:extLst>
      <p:ext uri="{BB962C8B-B14F-4D97-AF65-F5344CB8AC3E}">
        <p14:creationId xmlns:p14="http://schemas.microsoft.com/office/powerpoint/2010/main" val="351495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1" grpId="0" animBg="1"/>
      <p:bldP spid="12" grpId="0" animBg="1"/>
      <p:bldP spid="13" grpId="0" animBg="1"/>
      <p:bldP spid="14" grpId="0" animBg="1"/>
      <p:bldP spid="15" grpId="0" animBg="1"/>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1408F53-026E-3911-F246-E01796D0904B}"/>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695193B-5A32-9E49-F64D-A158BAC741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CEA07E-5957-C19C-2E1E-80A6244C79F3}"/>
              </a:ext>
            </a:extLst>
          </p:cNvPr>
          <p:cNvSpPr>
            <a:spLocks noGrp="1"/>
          </p:cNvSpPr>
          <p:nvPr>
            <p:ph type="title"/>
          </p:nvPr>
        </p:nvSpPr>
        <p:spPr>
          <a:xfrm>
            <a:off x="838200" y="365125"/>
            <a:ext cx="10515600" cy="1325563"/>
          </a:xfrm>
        </p:spPr>
        <p:txBody>
          <a:bodyPr>
            <a:normAutofit/>
          </a:bodyPr>
          <a:lstStyle/>
          <a:p>
            <a:r>
              <a:rPr lang="en-EE" sz="5400" dirty="0"/>
              <a:t>Method</a:t>
            </a:r>
          </a:p>
        </p:txBody>
      </p:sp>
      <p:sp>
        <p:nvSpPr>
          <p:cNvPr id="10" name="sketch line">
            <a:extLst>
              <a:ext uri="{FF2B5EF4-FFF2-40B4-BE49-F238E27FC236}">
                <a16:creationId xmlns:a16="http://schemas.microsoft.com/office/drawing/2014/main" id="{988960ED-0FFE-CE29-CA89-A932D07C40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sX0" fmla="*/ 0 w 10853928"/>
              <a:gd name="csY0" fmla="*/ 0 h 18288"/>
              <a:gd name="csX1" fmla="*/ 461292 w 10853928"/>
              <a:gd name="csY1" fmla="*/ 0 h 18288"/>
              <a:gd name="csX2" fmla="*/ 1139662 w 10853928"/>
              <a:gd name="csY2" fmla="*/ 0 h 18288"/>
              <a:gd name="csX3" fmla="*/ 1926572 w 10853928"/>
              <a:gd name="csY3" fmla="*/ 0 h 18288"/>
              <a:gd name="csX4" fmla="*/ 2279325 w 10853928"/>
              <a:gd name="csY4" fmla="*/ 0 h 18288"/>
              <a:gd name="csX5" fmla="*/ 2632078 w 10853928"/>
              <a:gd name="csY5" fmla="*/ 0 h 18288"/>
              <a:gd name="csX6" fmla="*/ 3527527 w 10853928"/>
              <a:gd name="csY6" fmla="*/ 0 h 18288"/>
              <a:gd name="csX7" fmla="*/ 4205897 w 10853928"/>
              <a:gd name="csY7" fmla="*/ 0 h 18288"/>
              <a:gd name="csX8" fmla="*/ 4558650 w 10853928"/>
              <a:gd name="csY8" fmla="*/ 0 h 18288"/>
              <a:gd name="csX9" fmla="*/ 5237020 w 10853928"/>
              <a:gd name="csY9" fmla="*/ 0 h 18288"/>
              <a:gd name="csX10" fmla="*/ 6132469 w 10853928"/>
              <a:gd name="csY10" fmla="*/ 0 h 18288"/>
              <a:gd name="csX11" fmla="*/ 6702301 w 10853928"/>
              <a:gd name="csY11" fmla="*/ 0 h 18288"/>
              <a:gd name="csX12" fmla="*/ 7272132 w 10853928"/>
              <a:gd name="csY12" fmla="*/ 0 h 18288"/>
              <a:gd name="csX13" fmla="*/ 7950502 w 10853928"/>
              <a:gd name="csY13" fmla="*/ 0 h 18288"/>
              <a:gd name="csX14" fmla="*/ 8737412 w 10853928"/>
              <a:gd name="csY14" fmla="*/ 0 h 18288"/>
              <a:gd name="csX15" fmla="*/ 9524322 w 10853928"/>
              <a:gd name="csY15" fmla="*/ 0 h 18288"/>
              <a:gd name="csX16" fmla="*/ 10853928 w 10853928"/>
              <a:gd name="csY16" fmla="*/ 0 h 18288"/>
              <a:gd name="csX17" fmla="*/ 10853928 w 10853928"/>
              <a:gd name="csY17" fmla="*/ 18288 h 18288"/>
              <a:gd name="csX18" fmla="*/ 10392636 w 10853928"/>
              <a:gd name="csY18" fmla="*/ 18288 h 18288"/>
              <a:gd name="csX19" fmla="*/ 9497187 w 10853928"/>
              <a:gd name="csY19" fmla="*/ 18288 h 18288"/>
              <a:gd name="csX20" fmla="*/ 8818817 w 10853928"/>
              <a:gd name="csY20" fmla="*/ 18288 h 18288"/>
              <a:gd name="csX21" fmla="*/ 8466064 w 10853928"/>
              <a:gd name="csY21" fmla="*/ 18288 h 18288"/>
              <a:gd name="csX22" fmla="*/ 7787693 w 10853928"/>
              <a:gd name="csY22" fmla="*/ 18288 h 18288"/>
              <a:gd name="csX23" fmla="*/ 7217862 w 10853928"/>
              <a:gd name="csY23" fmla="*/ 18288 h 18288"/>
              <a:gd name="csX24" fmla="*/ 6648031 w 10853928"/>
              <a:gd name="csY24" fmla="*/ 18288 h 18288"/>
              <a:gd name="csX25" fmla="*/ 6078200 w 10853928"/>
              <a:gd name="csY25" fmla="*/ 18288 h 18288"/>
              <a:gd name="csX26" fmla="*/ 5508368 w 10853928"/>
              <a:gd name="csY26" fmla="*/ 18288 h 18288"/>
              <a:gd name="csX27" fmla="*/ 4721459 w 10853928"/>
              <a:gd name="csY27" fmla="*/ 18288 h 18288"/>
              <a:gd name="csX28" fmla="*/ 4043088 w 10853928"/>
              <a:gd name="csY28" fmla="*/ 18288 h 18288"/>
              <a:gd name="csX29" fmla="*/ 3690336 w 10853928"/>
              <a:gd name="csY29" fmla="*/ 18288 h 18288"/>
              <a:gd name="csX30" fmla="*/ 3120504 w 10853928"/>
              <a:gd name="csY30" fmla="*/ 18288 h 18288"/>
              <a:gd name="csX31" fmla="*/ 2333595 w 10853928"/>
              <a:gd name="csY31" fmla="*/ 18288 h 18288"/>
              <a:gd name="csX32" fmla="*/ 1872303 w 10853928"/>
              <a:gd name="csY32" fmla="*/ 18288 h 18288"/>
              <a:gd name="csX33" fmla="*/ 976854 w 10853928"/>
              <a:gd name="csY33" fmla="*/ 18288 h 18288"/>
              <a:gd name="csX34" fmla="*/ 0 w 10853928"/>
              <a:gd name="csY34" fmla="*/ 18288 h 18288"/>
              <a:gd name="csX35" fmla="*/ 0 w 10853928"/>
              <a:gd name="csY35"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20FD614-BF89-67A9-84DF-C9EB4AD853B2}"/>
              </a:ext>
            </a:extLst>
          </p:cNvPr>
          <p:cNvSpPr txBox="1"/>
          <p:nvPr/>
        </p:nvSpPr>
        <p:spPr>
          <a:xfrm rot="16200000">
            <a:off x="-518474" y="2425510"/>
            <a:ext cx="2007088" cy="369332"/>
          </a:xfrm>
          <a:prstGeom prst="rect">
            <a:avLst/>
          </a:prstGeom>
          <a:noFill/>
        </p:spPr>
        <p:txBody>
          <a:bodyPr wrap="none" rtlCol="0">
            <a:spAutoFit/>
          </a:bodyPr>
          <a:lstStyle/>
          <a:p>
            <a:r>
              <a:rPr lang="en-EE" dirty="0"/>
              <a:t>“Observed” galaxy</a:t>
            </a:r>
          </a:p>
        </p:txBody>
      </p:sp>
      <p:sp>
        <p:nvSpPr>
          <p:cNvPr id="16" name="TextBox 15">
            <a:extLst>
              <a:ext uri="{FF2B5EF4-FFF2-40B4-BE49-F238E27FC236}">
                <a16:creationId xmlns:a16="http://schemas.microsoft.com/office/drawing/2014/main" id="{D5A3AE08-2FA6-9F04-CBA9-9864ABE30D65}"/>
              </a:ext>
            </a:extLst>
          </p:cNvPr>
          <p:cNvSpPr txBox="1"/>
          <p:nvPr/>
        </p:nvSpPr>
        <p:spPr>
          <a:xfrm>
            <a:off x="4261206" y="1291353"/>
            <a:ext cx="2153282" cy="369332"/>
          </a:xfrm>
          <a:prstGeom prst="rect">
            <a:avLst/>
          </a:prstGeom>
          <a:noFill/>
        </p:spPr>
        <p:txBody>
          <a:bodyPr wrap="none" rtlCol="0">
            <a:spAutoFit/>
          </a:bodyPr>
          <a:lstStyle/>
          <a:p>
            <a:r>
              <a:rPr lang="en-EE" dirty="0"/>
              <a:t>“Template” galaxies</a:t>
            </a:r>
          </a:p>
        </p:txBody>
      </p:sp>
      <p:pic>
        <p:nvPicPr>
          <p:cNvPr id="17" name="Picture 16" descr="A close up of a document&#10;&#10;AI-generated content may be incorrect.">
            <a:extLst>
              <a:ext uri="{FF2B5EF4-FFF2-40B4-BE49-F238E27FC236}">
                <a16:creationId xmlns:a16="http://schemas.microsoft.com/office/drawing/2014/main" id="{FDF48F9F-1BEB-F644-81B0-7767958F3D97}"/>
              </a:ext>
            </a:extLst>
          </p:cNvPr>
          <p:cNvPicPr>
            <a:picLocks noChangeAspect="1"/>
          </p:cNvPicPr>
          <p:nvPr/>
        </p:nvPicPr>
        <p:blipFill>
          <a:blip r:embed="rId2"/>
          <a:stretch>
            <a:fillRect/>
          </a:stretch>
        </p:blipFill>
        <p:spPr>
          <a:xfrm>
            <a:off x="6723239" y="62449"/>
            <a:ext cx="5387622" cy="1443573"/>
          </a:xfrm>
          <a:prstGeom prst="rect">
            <a:avLst/>
          </a:prstGeom>
          <a:ln/>
        </p:spPr>
        <p:style>
          <a:lnRef idx="2">
            <a:schemeClr val="accent2"/>
          </a:lnRef>
          <a:fillRef idx="1">
            <a:schemeClr val="lt1"/>
          </a:fillRef>
          <a:effectRef idx="0">
            <a:schemeClr val="accent2"/>
          </a:effectRef>
          <a:fontRef idx="minor">
            <a:schemeClr val="dk1"/>
          </a:fontRef>
        </p:style>
      </p:pic>
      <p:sp>
        <p:nvSpPr>
          <p:cNvPr id="18" name="TextBox 17">
            <a:extLst>
              <a:ext uri="{FF2B5EF4-FFF2-40B4-BE49-F238E27FC236}">
                <a16:creationId xmlns:a16="http://schemas.microsoft.com/office/drawing/2014/main" id="{7B428284-0DE9-25C7-761A-9162496E88FC}"/>
              </a:ext>
            </a:extLst>
          </p:cNvPr>
          <p:cNvSpPr txBox="1"/>
          <p:nvPr/>
        </p:nvSpPr>
        <p:spPr>
          <a:xfrm>
            <a:off x="10578069" y="1198245"/>
            <a:ext cx="1532792" cy="30777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GB" sz="1400" dirty="0">
                <a:hlinkClick r:id="rId3"/>
              </a:rPr>
              <a:t>arXiv:2503.24039</a:t>
            </a:r>
            <a:endParaRPr lang="en-EE" sz="1400" dirty="0"/>
          </a:p>
        </p:txBody>
      </p:sp>
      <p:graphicFrame>
        <p:nvGraphicFramePr>
          <p:cNvPr id="21" name="Content Placeholder 5">
            <a:extLst>
              <a:ext uri="{FF2B5EF4-FFF2-40B4-BE49-F238E27FC236}">
                <a16:creationId xmlns:a16="http://schemas.microsoft.com/office/drawing/2014/main" id="{CA8039EF-0A79-DFC4-AF6A-6D78ADEE9ECE}"/>
              </a:ext>
            </a:extLst>
          </p:cNvPr>
          <p:cNvGraphicFramePr>
            <a:graphicFrameLocks noGrp="1"/>
          </p:cNvGraphicFramePr>
          <p:nvPr>
            <p:ph idx="1"/>
            <p:extLst>
              <p:ext uri="{D42A27DB-BD31-4B8C-83A1-F6EECF244321}">
                <p14:modId xmlns:p14="http://schemas.microsoft.com/office/powerpoint/2010/main" val="2115112403"/>
              </p:ext>
            </p:extLst>
          </p:nvPr>
        </p:nvGraphicFramePr>
        <p:xfrm>
          <a:off x="838200" y="1825625"/>
          <a:ext cx="10515600" cy="1483360"/>
        </p:xfrm>
        <a:graphic>
          <a:graphicData uri="http://schemas.openxmlformats.org/drawingml/2006/table">
            <a:tbl>
              <a:tblPr firstRow="1" bandRow="1">
                <a:tableStyleId>{5C22544A-7EE6-4342-B048-85BDC9FD1C3A}</a:tableStyleId>
              </a:tblPr>
              <a:tblGrid>
                <a:gridCol w="1314450">
                  <a:extLst>
                    <a:ext uri="{9D8B030D-6E8A-4147-A177-3AD203B41FA5}">
                      <a16:colId xmlns:a16="http://schemas.microsoft.com/office/drawing/2014/main" val="2178493134"/>
                    </a:ext>
                  </a:extLst>
                </a:gridCol>
                <a:gridCol w="1314450">
                  <a:extLst>
                    <a:ext uri="{9D8B030D-6E8A-4147-A177-3AD203B41FA5}">
                      <a16:colId xmlns:a16="http://schemas.microsoft.com/office/drawing/2014/main" val="2602190469"/>
                    </a:ext>
                  </a:extLst>
                </a:gridCol>
                <a:gridCol w="1314450">
                  <a:extLst>
                    <a:ext uri="{9D8B030D-6E8A-4147-A177-3AD203B41FA5}">
                      <a16:colId xmlns:a16="http://schemas.microsoft.com/office/drawing/2014/main" val="2905029930"/>
                    </a:ext>
                  </a:extLst>
                </a:gridCol>
                <a:gridCol w="1314450">
                  <a:extLst>
                    <a:ext uri="{9D8B030D-6E8A-4147-A177-3AD203B41FA5}">
                      <a16:colId xmlns:a16="http://schemas.microsoft.com/office/drawing/2014/main" val="279115856"/>
                    </a:ext>
                  </a:extLst>
                </a:gridCol>
                <a:gridCol w="1314450">
                  <a:extLst>
                    <a:ext uri="{9D8B030D-6E8A-4147-A177-3AD203B41FA5}">
                      <a16:colId xmlns:a16="http://schemas.microsoft.com/office/drawing/2014/main" val="228208387"/>
                    </a:ext>
                  </a:extLst>
                </a:gridCol>
                <a:gridCol w="1314450">
                  <a:extLst>
                    <a:ext uri="{9D8B030D-6E8A-4147-A177-3AD203B41FA5}">
                      <a16:colId xmlns:a16="http://schemas.microsoft.com/office/drawing/2014/main" val="4171985933"/>
                    </a:ext>
                  </a:extLst>
                </a:gridCol>
                <a:gridCol w="1314450">
                  <a:extLst>
                    <a:ext uri="{9D8B030D-6E8A-4147-A177-3AD203B41FA5}">
                      <a16:colId xmlns:a16="http://schemas.microsoft.com/office/drawing/2014/main" val="204191230"/>
                    </a:ext>
                  </a:extLst>
                </a:gridCol>
                <a:gridCol w="1314450">
                  <a:extLst>
                    <a:ext uri="{9D8B030D-6E8A-4147-A177-3AD203B41FA5}">
                      <a16:colId xmlns:a16="http://schemas.microsoft.com/office/drawing/2014/main" val="2968221784"/>
                    </a:ext>
                  </a:extLst>
                </a:gridCol>
              </a:tblGrid>
              <a:tr h="370840">
                <a:tc>
                  <a:txBody>
                    <a:bodyPr/>
                    <a:lstStyle/>
                    <a:p>
                      <a:endParaRPr lang="en-EE"/>
                    </a:p>
                  </a:txBody>
                  <a:tcPr/>
                </a:tc>
                <a:tc>
                  <a:txBody>
                    <a:bodyPr/>
                    <a:lstStyle/>
                    <a:p>
                      <a:r>
                        <a:rPr lang="en-EE" dirty="0"/>
                        <a:t>ID1</a:t>
                      </a:r>
                    </a:p>
                  </a:txBody>
                  <a:tcPr/>
                </a:tc>
                <a:tc>
                  <a:txBody>
                    <a:bodyPr/>
                    <a:lstStyle/>
                    <a:p>
                      <a:r>
                        <a:rPr lang="en-EE" dirty="0"/>
                        <a:t>ID2</a:t>
                      </a:r>
                    </a:p>
                  </a:txBody>
                  <a:tcPr/>
                </a:tc>
                <a:tc>
                  <a:txBody>
                    <a:bodyPr/>
                    <a:lstStyle/>
                    <a:p>
                      <a:r>
                        <a:rPr lang="en-EE" dirty="0"/>
                        <a:t>ID3</a:t>
                      </a:r>
                    </a:p>
                  </a:txBody>
                  <a:tcPr/>
                </a:tc>
                <a:tc>
                  <a:txBody>
                    <a:bodyPr/>
                    <a:lstStyle/>
                    <a:p>
                      <a:r>
                        <a:rPr lang="en-EE" dirty="0"/>
                        <a:t>ID4</a:t>
                      </a:r>
                    </a:p>
                  </a:txBody>
                  <a:tcPr/>
                </a:tc>
                <a:tc>
                  <a:txBody>
                    <a:bodyPr/>
                    <a:lstStyle/>
                    <a:p>
                      <a:r>
                        <a:rPr lang="en-EE" dirty="0"/>
                        <a:t>ID5</a:t>
                      </a:r>
                    </a:p>
                  </a:txBody>
                  <a:tcPr/>
                </a:tc>
                <a:tc>
                  <a:txBody>
                    <a:bodyPr/>
                    <a:lstStyle/>
                    <a:p>
                      <a:r>
                        <a:rPr lang="en-EE" dirty="0"/>
                        <a:t>ID6</a:t>
                      </a:r>
                    </a:p>
                  </a:txBody>
                  <a:tcPr/>
                </a:tc>
                <a:tc>
                  <a:txBody>
                    <a:bodyPr/>
                    <a:lstStyle/>
                    <a:p>
                      <a:r>
                        <a:rPr lang="en-EE" dirty="0"/>
                        <a:t>IDN</a:t>
                      </a:r>
                    </a:p>
                  </a:txBody>
                  <a:tcPr/>
                </a:tc>
                <a:extLst>
                  <a:ext uri="{0D108BD9-81ED-4DB2-BD59-A6C34878D82A}">
                    <a16:rowId xmlns:a16="http://schemas.microsoft.com/office/drawing/2014/main" val="1046034038"/>
                  </a:ext>
                </a:extLst>
              </a:tr>
              <a:tr h="370840">
                <a:tc>
                  <a:txBody>
                    <a:bodyPr/>
                    <a:lstStyle/>
                    <a:p>
                      <a:r>
                        <a:rPr lang="en-EE" dirty="0"/>
                        <a:t>ID1</a:t>
                      </a:r>
                    </a:p>
                  </a:txBody>
                  <a:tcPr/>
                </a:tc>
                <a:tc>
                  <a:txBody>
                    <a:bodyPr/>
                    <a:lstStyle/>
                    <a:p>
                      <a:pPr algn="ctr"/>
                      <a:r>
                        <a:rPr lang="en-EE" b="1" dirty="0">
                          <a:solidFill>
                            <a:schemeClr val="tx1"/>
                          </a:solidFill>
                        </a:rPr>
                        <a:t>-</a:t>
                      </a:r>
                    </a:p>
                  </a:txBody>
                  <a:tcPr/>
                </a:tc>
                <a:tc>
                  <a:txBody>
                    <a:bodyPr/>
                    <a:lstStyle/>
                    <a:p>
                      <a:r>
                        <a:rPr lang="en-EE" dirty="0"/>
                        <a:t>P1</a:t>
                      </a:r>
                    </a:p>
                  </a:txBody>
                  <a:tcPr/>
                </a:tc>
                <a:tc>
                  <a:txBody>
                    <a:bodyPr/>
                    <a:lstStyle/>
                    <a:p>
                      <a:r>
                        <a:rPr lang="en-EE" dirty="0"/>
                        <a:t>P2</a:t>
                      </a:r>
                    </a:p>
                  </a:txBody>
                  <a:tcPr/>
                </a:tc>
                <a:tc>
                  <a:txBody>
                    <a:bodyPr/>
                    <a:lstStyle/>
                    <a:p>
                      <a:r>
                        <a:rPr lang="en-EE" dirty="0"/>
                        <a:t>P3</a:t>
                      </a:r>
                    </a:p>
                  </a:txBody>
                  <a:tcPr/>
                </a:tc>
                <a:tc>
                  <a:txBody>
                    <a:bodyPr/>
                    <a:lstStyle/>
                    <a:p>
                      <a:r>
                        <a:rPr lang="en-EE" dirty="0"/>
                        <a:t>P4</a:t>
                      </a:r>
                    </a:p>
                  </a:txBody>
                  <a:tcPr/>
                </a:tc>
                <a:tc>
                  <a:txBody>
                    <a:bodyPr/>
                    <a:lstStyle/>
                    <a:p>
                      <a:r>
                        <a:rPr lang="en-EE" dirty="0"/>
                        <a:t>P5</a:t>
                      </a:r>
                    </a:p>
                  </a:txBody>
                  <a:tcPr/>
                </a:tc>
                <a:tc>
                  <a:txBody>
                    <a:bodyPr/>
                    <a:lstStyle/>
                    <a:p>
                      <a:r>
                        <a:rPr lang="en-EE" dirty="0"/>
                        <a:t>PN</a:t>
                      </a:r>
                    </a:p>
                  </a:txBody>
                  <a:tcPr/>
                </a:tc>
                <a:extLst>
                  <a:ext uri="{0D108BD9-81ED-4DB2-BD59-A6C34878D82A}">
                    <a16:rowId xmlns:a16="http://schemas.microsoft.com/office/drawing/2014/main" val="1844430567"/>
                  </a:ext>
                </a:extLst>
              </a:tr>
              <a:tr h="370840">
                <a:tc>
                  <a:txBody>
                    <a:bodyPr/>
                    <a:lstStyle/>
                    <a:p>
                      <a:r>
                        <a:rPr lang="en-EE" dirty="0"/>
                        <a:t>ID2</a:t>
                      </a:r>
                    </a:p>
                  </a:txBody>
                  <a:tcPr/>
                </a:tc>
                <a:tc>
                  <a:txBody>
                    <a:bodyPr/>
                    <a:lstStyle/>
                    <a:p>
                      <a:pPr algn="l"/>
                      <a:r>
                        <a:rPr lang="en-EE" b="0" dirty="0"/>
                        <a:t>P1</a:t>
                      </a:r>
                    </a:p>
                  </a:txBody>
                  <a:tcPr/>
                </a:tc>
                <a:tc>
                  <a:txBody>
                    <a:bodyPr/>
                    <a:lstStyle/>
                    <a:p>
                      <a:r>
                        <a:rPr lang="en-EE" dirty="0"/>
                        <a:t>-</a:t>
                      </a:r>
                    </a:p>
                  </a:txBody>
                  <a:tcPr/>
                </a:tc>
                <a:tc>
                  <a:txBody>
                    <a:bodyPr/>
                    <a:lstStyle/>
                    <a:p>
                      <a:r>
                        <a:rPr lang="en-EE" dirty="0"/>
                        <a:t>P2</a:t>
                      </a:r>
                    </a:p>
                  </a:txBody>
                  <a:tcPr/>
                </a:tc>
                <a:tc>
                  <a:txBody>
                    <a:bodyPr/>
                    <a:lstStyle/>
                    <a:p>
                      <a:r>
                        <a:rPr lang="en-EE" dirty="0"/>
                        <a:t>P3</a:t>
                      </a:r>
                    </a:p>
                  </a:txBody>
                  <a:tcPr/>
                </a:tc>
                <a:tc>
                  <a:txBody>
                    <a:bodyPr/>
                    <a:lstStyle/>
                    <a:p>
                      <a:r>
                        <a:rPr lang="en-EE" dirty="0"/>
                        <a:t>P4</a:t>
                      </a:r>
                    </a:p>
                  </a:txBody>
                  <a:tcPr/>
                </a:tc>
                <a:tc>
                  <a:txBody>
                    <a:bodyPr/>
                    <a:lstStyle/>
                    <a:p>
                      <a:r>
                        <a:rPr lang="en-EE" dirty="0"/>
                        <a:t>P5</a:t>
                      </a:r>
                    </a:p>
                  </a:txBody>
                  <a:tcPr/>
                </a:tc>
                <a:tc>
                  <a:txBody>
                    <a:bodyPr/>
                    <a:lstStyle/>
                    <a:p>
                      <a:r>
                        <a:rPr lang="en-EE" dirty="0"/>
                        <a:t>PN</a:t>
                      </a:r>
                    </a:p>
                  </a:txBody>
                  <a:tcPr/>
                </a:tc>
                <a:extLst>
                  <a:ext uri="{0D108BD9-81ED-4DB2-BD59-A6C34878D82A}">
                    <a16:rowId xmlns:a16="http://schemas.microsoft.com/office/drawing/2014/main" val="1651925153"/>
                  </a:ext>
                </a:extLst>
              </a:tr>
              <a:tr h="370840">
                <a:tc>
                  <a:txBody>
                    <a:bodyPr/>
                    <a:lstStyle/>
                    <a:p>
                      <a:r>
                        <a:rPr lang="en-EE" dirty="0"/>
                        <a:t>ID3</a:t>
                      </a:r>
                    </a:p>
                  </a:txBody>
                  <a:tcPr/>
                </a:tc>
                <a:tc>
                  <a:txBody>
                    <a:bodyPr/>
                    <a:lstStyle/>
                    <a:p>
                      <a:r>
                        <a:rPr lang="en-EE" dirty="0"/>
                        <a:t>P1</a:t>
                      </a:r>
                    </a:p>
                  </a:txBody>
                  <a:tcPr/>
                </a:tc>
                <a:tc>
                  <a:txBody>
                    <a:bodyPr/>
                    <a:lstStyle/>
                    <a:p>
                      <a:r>
                        <a:rPr lang="en-EE" dirty="0"/>
                        <a:t>P2</a:t>
                      </a:r>
                    </a:p>
                  </a:txBody>
                  <a:tcPr/>
                </a:tc>
                <a:tc>
                  <a:txBody>
                    <a:bodyPr/>
                    <a:lstStyle/>
                    <a:p>
                      <a:r>
                        <a:rPr lang="en-EE" dirty="0"/>
                        <a:t>-</a:t>
                      </a:r>
                    </a:p>
                  </a:txBody>
                  <a:tcPr/>
                </a:tc>
                <a:tc>
                  <a:txBody>
                    <a:bodyPr/>
                    <a:lstStyle/>
                    <a:p>
                      <a:r>
                        <a:rPr lang="en-EE" dirty="0"/>
                        <a:t>P3</a:t>
                      </a:r>
                    </a:p>
                  </a:txBody>
                  <a:tcPr/>
                </a:tc>
                <a:tc>
                  <a:txBody>
                    <a:bodyPr/>
                    <a:lstStyle/>
                    <a:p>
                      <a:r>
                        <a:rPr lang="en-EE" dirty="0"/>
                        <a:t>P4</a:t>
                      </a:r>
                    </a:p>
                  </a:txBody>
                  <a:tcPr/>
                </a:tc>
                <a:tc>
                  <a:txBody>
                    <a:bodyPr/>
                    <a:lstStyle/>
                    <a:p>
                      <a:r>
                        <a:rPr lang="en-EE" dirty="0"/>
                        <a:t>P5</a:t>
                      </a:r>
                    </a:p>
                  </a:txBody>
                  <a:tcPr/>
                </a:tc>
                <a:tc>
                  <a:txBody>
                    <a:bodyPr/>
                    <a:lstStyle/>
                    <a:p>
                      <a:r>
                        <a:rPr lang="en-EE" dirty="0"/>
                        <a:t>PN</a:t>
                      </a:r>
                    </a:p>
                  </a:txBody>
                  <a:tcPr/>
                </a:tc>
                <a:extLst>
                  <a:ext uri="{0D108BD9-81ED-4DB2-BD59-A6C34878D82A}">
                    <a16:rowId xmlns:a16="http://schemas.microsoft.com/office/drawing/2014/main" val="696091575"/>
                  </a:ext>
                </a:extLst>
              </a:tr>
            </a:tbl>
          </a:graphicData>
        </a:graphic>
      </p:graphicFrame>
      <p:cxnSp>
        <p:nvCxnSpPr>
          <p:cNvPr id="22" name="Straight Arrow Connector 21">
            <a:extLst>
              <a:ext uri="{FF2B5EF4-FFF2-40B4-BE49-F238E27FC236}">
                <a16:creationId xmlns:a16="http://schemas.microsoft.com/office/drawing/2014/main" id="{8E082AB8-4739-DD8A-F8CC-99257D938801}"/>
              </a:ext>
            </a:extLst>
          </p:cNvPr>
          <p:cNvCxnSpPr>
            <a:cxnSpLocks/>
          </p:cNvCxnSpPr>
          <p:nvPr/>
        </p:nvCxnSpPr>
        <p:spPr>
          <a:xfrm>
            <a:off x="4662311" y="3777616"/>
            <a:ext cx="2867378" cy="0"/>
          </a:xfrm>
          <a:prstGeom prst="straightConnector1">
            <a:avLst/>
          </a:prstGeom>
          <a:ln w="57150">
            <a:solidFill>
              <a:schemeClr val="accent2"/>
            </a:solidFill>
            <a:tailEnd type="triangle"/>
          </a:ln>
        </p:spPr>
        <p:style>
          <a:lnRef idx="2">
            <a:schemeClr val="accent1"/>
          </a:lnRef>
          <a:fillRef idx="0">
            <a:schemeClr val="accent1"/>
          </a:fillRef>
          <a:effectRef idx="1">
            <a:schemeClr val="accent1"/>
          </a:effectRef>
          <a:fontRef idx="minor">
            <a:schemeClr val="tx1"/>
          </a:fontRef>
        </p:style>
      </p:cxnSp>
      <p:pic>
        <p:nvPicPr>
          <p:cNvPr id="23" name="Picture 22" descr="A black and white symbol&#10;&#10;AI-generated content may be incorrect.">
            <a:extLst>
              <a:ext uri="{FF2B5EF4-FFF2-40B4-BE49-F238E27FC236}">
                <a16:creationId xmlns:a16="http://schemas.microsoft.com/office/drawing/2014/main" id="{E131190E-C266-BB50-1713-E6593DA380F4}"/>
              </a:ext>
            </a:extLst>
          </p:cNvPr>
          <p:cNvPicPr>
            <a:picLocks noChangeAspect="1"/>
          </p:cNvPicPr>
          <p:nvPr/>
        </p:nvPicPr>
        <p:blipFill>
          <a:blip r:embed="rId4"/>
          <a:stretch>
            <a:fillRect/>
          </a:stretch>
        </p:blipFill>
        <p:spPr>
          <a:xfrm>
            <a:off x="5492750" y="3549016"/>
            <a:ext cx="1206500" cy="457200"/>
          </a:xfrm>
          <a:prstGeom prst="rect">
            <a:avLst/>
          </a:prstGeom>
        </p:spPr>
      </p:pic>
    </p:spTree>
    <p:extLst>
      <p:ext uri="{BB962C8B-B14F-4D97-AF65-F5344CB8AC3E}">
        <p14:creationId xmlns:p14="http://schemas.microsoft.com/office/powerpoint/2010/main" val="42785505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10311</TotalTime>
  <Words>354</Words>
  <Application>Microsoft Macintosh PowerPoint</Application>
  <PresentationFormat>Widescreen</PresentationFormat>
  <Paragraphs>100</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Aptos</vt:lpstr>
      <vt:lpstr>Aptos Display</vt:lpstr>
      <vt:lpstr>Arial</vt:lpstr>
      <vt:lpstr>Cambria</vt:lpstr>
      <vt:lpstr>Cambria Math</vt:lpstr>
      <vt:lpstr>Office Theme</vt:lpstr>
      <vt:lpstr>Determining  Cosmic Enviroments  from  Galaxy Properties</vt:lpstr>
      <vt:lpstr>Testing SED Models</vt:lpstr>
      <vt:lpstr>Testing SED Models</vt:lpstr>
      <vt:lpstr>Weighted Galaxy Matching</vt:lpstr>
      <vt:lpstr>Galaxy Environments</vt:lpstr>
      <vt:lpstr>Galaxy Environments</vt:lpstr>
      <vt:lpstr>Project Overview</vt:lpstr>
      <vt:lpstr>Method</vt:lpstr>
      <vt:lpstr>Method</vt:lpstr>
      <vt:lpstr>A  series  of  increasingly  maddening  preliminary Results</vt:lpstr>
      <vt:lpstr>Results</vt:lpstr>
      <vt:lpstr>Future Potential for this Project</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Zoe Rhiannon Jones</dc:creator>
  <cp:lastModifiedBy>Zoe Rhiannon Jones</cp:lastModifiedBy>
  <cp:revision>80</cp:revision>
  <dcterms:created xsi:type="dcterms:W3CDTF">2025-05-30T10:41:26Z</dcterms:created>
  <dcterms:modified xsi:type="dcterms:W3CDTF">2026-05-25T20:21:14Z</dcterms:modified>
</cp:coreProperties>
</file>