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y="5143500" cx="9144000"/>
  <p:notesSz cx="6858000" cy="9144000"/>
  <p:embeddedFontLst>
    <p:embeddedFont>
      <p:font typeface="Roboto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67B4110-8FCB-4AC0-8259-57A2436864AD}">
  <a:tblStyle styleId="{867B4110-8FCB-4AC0-8259-57A2436864A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11" Type="http://schemas.openxmlformats.org/officeDocument/2006/relationships/slide" Target="slides/slide4.xml"/><Relationship Id="rId22" Type="http://schemas.openxmlformats.org/officeDocument/2006/relationships/font" Target="fonts/Roboto-bold.fntdata"/><Relationship Id="rId10" Type="http://schemas.openxmlformats.org/officeDocument/2006/relationships/slide" Target="slides/slide3.xml"/><Relationship Id="rId21" Type="http://schemas.openxmlformats.org/officeDocument/2006/relationships/font" Target="fonts/Roboto-regular.fntdata"/><Relationship Id="rId13" Type="http://schemas.openxmlformats.org/officeDocument/2006/relationships/slide" Target="slides/slide6.xml"/><Relationship Id="rId24" Type="http://schemas.openxmlformats.org/officeDocument/2006/relationships/font" Target="fonts/Roboto-boldItalic.fntdata"/><Relationship Id="rId12" Type="http://schemas.openxmlformats.org/officeDocument/2006/relationships/slide" Target="slides/slide5.xml"/><Relationship Id="rId23" Type="http://schemas.openxmlformats.org/officeDocument/2006/relationships/font" Target="fonts/Robo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2.xml"/><Relationship Id="rId6" Type="http://schemas.openxmlformats.org/officeDocument/2006/relationships/slideMaster" Target="slideMasters/slideMaster2.xml"/><Relationship Id="rId18" Type="http://schemas.openxmlformats.org/officeDocument/2006/relationships/slide" Target="slides/slide1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e2d57e1921_0_6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e2d57e1921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e2e20fd83d_0_15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3e2e20fd83d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e2e20fd83d_0_17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3e2e20fd83d_0_1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e2e20fd83d_0_2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3e2e20fd83d_0_2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3e32f27fab0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3e32f27fab0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e2d57e1921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e2d57e1921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e2d57e1921_0_28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e2d57e1921_0_2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e2d57e1921_0_2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e2d57e1921_0_2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e2d57e1921_0_3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3e2d57e1921_0_3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e2d57e1921_0_30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3e2d57e1921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e2e20fd83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3e2e20fd83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e2d57e1921_0_4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3e2d57e1921_0_4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e2e20fd83d_0_8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3e2e20fd83d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4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7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4" name="Google Shape;74;p17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5" name="Google Shape;75;p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6" name="Google Shape;76;p17"/>
          <p:cNvSpPr txBox="1"/>
          <p:nvPr/>
        </p:nvSpPr>
        <p:spPr>
          <a:xfrm>
            <a:off x="7939491" y="1254153"/>
            <a:ext cx="2488800" cy="5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67250" lIns="67250" spcFirstLastPara="1" rIns="67250" wrap="square" tIns="672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9">
                <a:solidFill>
                  <a:schemeClr val="lt1"/>
                </a:solidFill>
              </a:rPr>
              <a:t>Gábor Rácz</a:t>
            </a:r>
            <a:endParaRPr b="1" sz="809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9">
                <a:solidFill>
                  <a:schemeClr val="lt1"/>
                </a:solidFill>
              </a:rPr>
              <a:t>University of Helsinki</a:t>
            </a:r>
            <a:endParaRPr sz="809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3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7" name="Google Shape;77;p17" title="HY__LB01_LogoFP_FI_B3__NEGA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56153" y="0"/>
            <a:ext cx="687851" cy="634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8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8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2" name="Google Shape;82;p1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9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9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9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91" name="Google Shape;91;p2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1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1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6" name="Google Shape;96;p21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7" name="Google Shape;97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2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2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22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22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103" name="Google Shape;103;p2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3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6" name="Google Shape;106;p23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7" name="Google Shape;107;p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25.gif"/><Relationship Id="rId5" Type="http://schemas.openxmlformats.org/officeDocument/2006/relationships/image" Target="../media/image24.gif"/><Relationship Id="rId6" Type="http://schemas.openxmlformats.org/officeDocument/2006/relationships/image" Target="../media/image27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20.png"/><Relationship Id="rId5" Type="http://schemas.openxmlformats.org/officeDocument/2006/relationships/image" Target="../media/image1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28.gif"/></Relationships>
</file>

<file path=ppt/slides/_rels/slide13.xml.rels><?xml version="1.0" encoding="UTF-8" standalone="yes"?><Relationships xmlns="http://schemas.openxmlformats.org/package/2006/relationships"><Relationship Id="rId20" Type="http://schemas.openxmlformats.org/officeDocument/2006/relationships/hyperlink" Target="https://github.com/eltevo/StePS/" TargetMode="External"/><Relationship Id="rId11" Type="http://schemas.openxmlformats.org/officeDocument/2006/relationships/hyperlink" Target="https://arxiv.org/abs/2602.20787" TargetMode="External"/><Relationship Id="rId22" Type="http://schemas.openxmlformats.org/officeDocument/2006/relationships/hyperlink" Target="https://eltevo.github.io/projects/cylindrical-simulations/" TargetMode="External"/><Relationship Id="rId10" Type="http://schemas.openxmlformats.org/officeDocument/2006/relationships/hyperlink" Target="https://arxiv.org/abs/2602.20787" TargetMode="External"/><Relationship Id="rId21" Type="http://schemas.openxmlformats.org/officeDocument/2006/relationships/hyperlink" Target="https://github.com/eltevo/stepsic" TargetMode="External"/><Relationship Id="rId13" Type="http://schemas.openxmlformats.org/officeDocument/2006/relationships/hyperlink" Target="https://arxiv.org/abs/2602.20787" TargetMode="External"/><Relationship Id="rId12" Type="http://schemas.openxmlformats.org/officeDocument/2006/relationships/hyperlink" Target="https://arxiv.org/abs/2602.20787" TargetMode="External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academic.oup.com/mnras/article/477/2/1949/4944906" TargetMode="External"/><Relationship Id="rId4" Type="http://schemas.openxmlformats.org/officeDocument/2006/relationships/hyperlink" Target="https://academic.oup.com/mnras/article/477/2/1949/4944906" TargetMode="External"/><Relationship Id="rId9" Type="http://schemas.openxmlformats.org/officeDocument/2006/relationships/hyperlink" Target="https://academic.oup.com/mnras/article/503/4/5638/6195511" TargetMode="External"/><Relationship Id="rId15" Type="http://schemas.openxmlformats.org/officeDocument/2006/relationships/hyperlink" Target="https://arxiv.org/abs/2605.10354" TargetMode="External"/><Relationship Id="rId14" Type="http://schemas.openxmlformats.org/officeDocument/2006/relationships/hyperlink" Target="https://arxiv.org/abs/2602.20787" TargetMode="External"/><Relationship Id="rId17" Type="http://schemas.openxmlformats.org/officeDocument/2006/relationships/hyperlink" Target="https://arxiv.org/abs/2605.10354" TargetMode="External"/><Relationship Id="rId16" Type="http://schemas.openxmlformats.org/officeDocument/2006/relationships/hyperlink" Target="https://arxiv.org/abs/2605.10354" TargetMode="External"/><Relationship Id="rId5" Type="http://schemas.openxmlformats.org/officeDocument/2006/relationships/hyperlink" Target="https://academic.oup.com/mnras/article/477/2/1949/4944906" TargetMode="External"/><Relationship Id="rId19" Type="http://schemas.openxmlformats.org/officeDocument/2006/relationships/hyperlink" Target="https://arxiv.org/abs/2605.10354" TargetMode="External"/><Relationship Id="rId6" Type="http://schemas.openxmlformats.org/officeDocument/2006/relationships/hyperlink" Target="https://www.sciencedirect.com/science/article/pii/S2213133718301938" TargetMode="External"/><Relationship Id="rId18" Type="http://schemas.openxmlformats.org/officeDocument/2006/relationships/hyperlink" Target="https://arxiv.org/abs/2605.10354" TargetMode="External"/><Relationship Id="rId7" Type="http://schemas.openxmlformats.org/officeDocument/2006/relationships/hyperlink" Target="https://academic.oup.com/mnras/article/503/4/5638/6195511" TargetMode="External"/><Relationship Id="rId8" Type="http://schemas.openxmlformats.org/officeDocument/2006/relationships/hyperlink" Target="https://academic.oup.com/mnras/article/503/4/5638/6195511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Relationship Id="rId4" Type="http://schemas.openxmlformats.org/officeDocument/2006/relationships/image" Target="../media/image3.png"/><Relationship Id="rId5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5" Type="http://schemas.openxmlformats.org/officeDocument/2006/relationships/hyperlink" Target="https://commons.wikimedia.org/wiki/File:Gravitational_field.png" TargetMode="External"/><Relationship Id="rId6" Type="http://schemas.openxmlformats.org/officeDocument/2006/relationships/image" Target="../media/image6.png"/><Relationship Id="rId7" Type="http://schemas.openxmlformats.org/officeDocument/2006/relationships/image" Target="../media/image22.png"/><Relationship Id="rId8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7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7.png"/><Relationship Id="rId5" Type="http://schemas.openxmlformats.org/officeDocument/2006/relationships/image" Target="../media/image21.png"/><Relationship Id="rId6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4.png"/><Relationship Id="rId5" Type="http://schemas.openxmlformats.org/officeDocument/2006/relationships/image" Target="../media/image23.png"/><Relationship Id="rId6" Type="http://schemas.openxmlformats.org/officeDocument/2006/relationships/image" Target="../media/image16.png"/><Relationship Id="rId7" Type="http://schemas.openxmlformats.org/officeDocument/2006/relationships/image" Target="../media/image10.png"/><Relationship Id="rId8" Type="http://schemas.openxmlformats.org/officeDocument/2006/relationships/hyperlink" Target="https://github.com/eltevo/StePS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26.gif"/><Relationship Id="rId5" Type="http://schemas.openxmlformats.org/officeDocument/2006/relationships/image" Target="../media/image18.png"/><Relationship Id="rId6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5"/>
          <p:cNvSpPr txBox="1"/>
          <p:nvPr>
            <p:ph type="ctrTitle"/>
          </p:nvPr>
        </p:nvSpPr>
        <p:spPr>
          <a:xfrm>
            <a:off x="422025" y="607300"/>
            <a:ext cx="8273100" cy="161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Cosmological N-body simulations in trivial and non-trivial topological manifolds with StePS</a:t>
            </a:r>
            <a:endParaRPr/>
          </a:p>
        </p:txBody>
      </p:sp>
      <p:sp>
        <p:nvSpPr>
          <p:cNvPr id="115" name="Google Shape;115;p25"/>
          <p:cNvSpPr txBox="1"/>
          <p:nvPr/>
        </p:nvSpPr>
        <p:spPr>
          <a:xfrm>
            <a:off x="1107925" y="4311350"/>
            <a:ext cx="3382200" cy="7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</a:rPr>
              <a:t>Gábor Rácz</a:t>
            </a:r>
            <a:endParaRPr b="1"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</a:rPr>
              <a:t>University of Helsinki</a:t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6" name="Google Shape;116;p25" title="HY__LB01_LogoFP_FI_B3__NEGA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042500"/>
            <a:ext cx="1194218" cy="1100999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5"/>
          <p:cNvSpPr txBox="1"/>
          <p:nvPr/>
        </p:nvSpPr>
        <p:spPr>
          <a:xfrm>
            <a:off x="422025" y="3252900"/>
            <a:ext cx="6645000" cy="7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E4EFEB"/>
                </a:solidFill>
                <a:latin typeface="Roboto"/>
                <a:ea typeface="Roboto"/>
                <a:cs typeface="Roboto"/>
                <a:sym typeface="Roboto"/>
              </a:rPr>
              <a:t>Nordic-Baltic</a:t>
            </a:r>
            <a:r>
              <a:rPr lang="en" sz="1800">
                <a:solidFill>
                  <a:srgbClr val="E4EFEB"/>
                </a:solidFill>
                <a:latin typeface="Roboto"/>
                <a:ea typeface="Roboto"/>
                <a:cs typeface="Roboto"/>
                <a:sym typeface="Roboto"/>
              </a:rPr>
              <a:t> Astronomy Days</a:t>
            </a:r>
            <a:endParaRPr sz="1800">
              <a:solidFill>
                <a:srgbClr val="E4EFEB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E4EFEB"/>
                </a:solidFill>
                <a:latin typeface="Roboto"/>
                <a:ea typeface="Roboto"/>
                <a:cs typeface="Roboto"/>
                <a:sym typeface="Roboto"/>
              </a:rPr>
              <a:t>26 May 2026, Turku</a:t>
            </a:r>
            <a:endParaRPr sz="1800">
              <a:solidFill>
                <a:srgbClr val="E4EFE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Simulating structure formation in </a:t>
            </a:r>
            <a:r>
              <a:rPr lang="en" sz="2300"/>
              <a:t>S</a:t>
            </a:r>
            <a:r>
              <a:rPr baseline="30000" lang="en" sz="2300"/>
              <a:t>1</a:t>
            </a:r>
            <a:r>
              <a:rPr lang="en" sz="2300"/>
              <a:t> × ℝ</a:t>
            </a:r>
            <a:r>
              <a:rPr baseline="30000" lang="en" sz="2300"/>
              <a:t>2</a:t>
            </a:r>
            <a:r>
              <a:rPr lang="en" sz="2300"/>
              <a:t> with </a:t>
            </a:r>
            <a:r>
              <a:rPr b="1" i="1" lang="en" sz="2300"/>
              <a:t>StePS</a:t>
            </a:r>
            <a:endParaRPr b="1" i="1" sz="2300"/>
          </a:p>
        </p:txBody>
      </p:sp>
      <p:sp>
        <p:nvSpPr>
          <p:cNvPr id="220" name="Google Shape;220;p34"/>
          <p:cNvSpPr txBox="1"/>
          <p:nvPr/>
        </p:nvSpPr>
        <p:spPr>
          <a:xfrm>
            <a:off x="8456150" y="634175"/>
            <a:ext cx="705000" cy="2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67250" lIns="67250" spcFirstLastPara="1" rIns="67250" wrap="square" tIns="672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9">
                <a:solidFill>
                  <a:schemeClr val="lt1"/>
                </a:solidFill>
              </a:rPr>
              <a:t>Gábor Rácz</a:t>
            </a:r>
            <a:endParaRPr sz="93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21" name="Google Shape;221;p34" title="HY__LB01_LogoFP_FI_B3__NEGA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56153" y="0"/>
            <a:ext cx="687851" cy="63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34" title="Animation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1900" y="3104625"/>
            <a:ext cx="1951000" cy="195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34" title="Animation.gif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18725" y="3104625"/>
            <a:ext cx="1951000" cy="195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34" title="Animation.gif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55497" y="3104625"/>
            <a:ext cx="3467878" cy="1951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4"/>
          <p:cNvSpPr txBox="1"/>
          <p:nvPr/>
        </p:nvSpPr>
        <p:spPr>
          <a:xfrm>
            <a:off x="471900" y="2600025"/>
            <a:ext cx="19509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Thin slice in the x-y plane</a:t>
            </a:r>
            <a:endParaRPr sz="1200">
              <a:solidFill>
                <a:srgbClr val="73737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6" name="Google Shape;226;p34"/>
          <p:cNvSpPr txBox="1"/>
          <p:nvPr/>
        </p:nvSpPr>
        <p:spPr>
          <a:xfrm>
            <a:off x="2818775" y="2571750"/>
            <a:ext cx="19509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Thin slice in the x-y plane (zoom)</a:t>
            </a:r>
            <a:endParaRPr sz="1200">
              <a:solidFill>
                <a:srgbClr val="73737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7" name="Google Shape;227;p34"/>
          <p:cNvSpPr txBox="1"/>
          <p:nvPr/>
        </p:nvSpPr>
        <p:spPr>
          <a:xfrm>
            <a:off x="5355500" y="2553275"/>
            <a:ext cx="34680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Evolution in the central region</a:t>
            </a:r>
            <a:endParaRPr sz="1200">
              <a:solidFill>
                <a:srgbClr val="73737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8" name="Google Shape;228;p34"/>
          <p:cNvSpPr txBox="1"/>
          <p:nvPr/>
        </p:nvSpPr>
        <p:spPr>
          <a:xfrm>
            <a:off x="532625" y="845075"/>
            <a:ext cx="8461800" cy="17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It is possible to run comoving simulations with </a:t>
            </a:r>
            <a:r>
              <a:rPr b="1" i="1"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StePS</a:t>
            </a: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in </a:t>
            </a: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S</a:t>
            </a:r>
            <a:r>
              <a:rPr baseline="30000"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× ℝ</a:t>
            </a:r>
            <a:r>
              <a:rPr baseline="30000"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by compactifying the ℝ</a:t>
            </a:r>
            <a:r>
              <a:rPr baseline="30000"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part this space.</a:t>
            </a:r>
            <a:endParaRPr sz="13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This topology is ideal for studying systems with cylindrical symmetries like filaments and their environments. (The ‘z’ component of the total angular momentum is conserved)</a:t>
            </a:r>
            <a:endParaRPr sz="13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The first simulation in </a:t>
            </a: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S</a:t>
            </a:r>
            <a:r>
              <a:rPr baseline="30000"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× ℝ</a:t>
            </a:r>
            <a:r>
              <a:rPr baseline="30000"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space: L</a:t>
            </a:r>
            <a:r>
              <a:rPr baseline="-25000"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z</a:t>
            </a: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=1Gpc; D</a:t>
            </a:r>
            <a:r>
              <a:rPr baseline="-25000"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sim</a:t>
            </a: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=1Gpc; Npart=2.4×10</a:t>
            </a:r>
            <a:r>
              <a:rPr baseline="30000"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7</a:t>
            </a: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; min(M</a:t>
            </a:r>
            <a:r>
              <a:rPr baseline="-25000"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part</a:t>
            </a: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)=10</a:t>
            </a:r>
            <a:r>
              <a:rPr baseline="30000"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11</a:t>
            </a: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M</a:t>
            </a:r>
            <a:r>
              <a:rPr baseline="-25000"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☉</a:t>
            </a:r>
            <a:endParaRPr baseline="-25000" sz="13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5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Simulating structure formation in S</a:t>
            </a:r>
            <a:r>
              <a:rPr baseline="30000" lang="en" sz="2300"/>
              <a:t>1</a:t>
            </a:r>
            <a:r>
              <a:rPr lang="en" sz="2300"/>
              <a:t> × ℝ</a:t>
            </a:r>
            <a:r>
              <a:rPr baseline="30000" lang="en" sz="2300"/>
              <a:t>2</a:t>
            </a:r>
            <a:r>
              <a:rPr lang="en" sz="2300"/>
              <a:t> with </a:t>
            </a:r>
            <a:r>
              <a:rPr b="1" i="1" lang="en" sz="2300"/>
              <a:t>StePS</a:t>
            </a:r>
            <a:endParaRPr sz="2300"/>
          </a:p>
        </p:txBody>
      </p:sp>
      <p:sp>
        <p:nvSpPr>
          <p:cNvPr id="234" name="Google Shape;234;p35"/>
          <p:cNvSpPr txBox="1"/>
          <p:nvPr/>
        </p:nvSpPr>
        <p:spPr>
          <a:xfrm>
            <a:off x="8456150" y="634175"/>
            <a:ext cx="705000" cy="2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67250" lIns="67250" spcFirstLastPara="1" rIns="67250" wrap="square" tIns="672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9">
                <a:solidFill>
                  <a:schemeClr val="lt1"/>
                </a:solidFill>
              </a:rPr>
              <a:t>Gábor Rácz</a:t>
            </a:r>
            <a:endParaRPr sz="93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35" name="Google Shape;235;p35" title="HY__LB01_LogoFP_FI_B3__NEGA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56153" y="0"/>
            <a:ext cx="687851" cy="634176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35"/>
          <p:cNvSpPr txBox="1"/>
          <p:nvPr>
            <p:ph idx="4294967295" type="body"/>
          </p:nvPr>
        </p:nvSpPr>
        <p:spPr>
          <a:xfrm>
            <a:off x="471900" y="1859500"/>
            <a:ext cx="4100100" cy="322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DM power spectrum estimation:</a:t>
            </a:r>
            <a:endParaRPr sz="14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The usual FFT-based method cannot be used, since the simulation topology is not a 3-torus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Zoom-in simulation: the small-scale modes only resolved in the central region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Problem with shotnoise: since the simulation is zoom-in, the shotnoise does not follow the usual ~1/n</a:t>
            </a:r>
            <a:r>
              <a:rPr baseline="-25000" lang="en" sz="1400"/>
              <a:t>DM</a:t>
            </a:r>
            <a:r>
              <a:rPr lang="en" sz="1400"/>
              <a:t> law.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400"/>
              <a:t>StePS_Pk.py: a new P(k) estimator based on the FKP (Feldman, Kaiser, Peacock) algorithm</a:t>
            </a:r>
            <a:endParaRPr sz="1400"/>
          </a:p>
        </p:txBody>
      </p:sp>
      <p:sp>
        <p:nvSpPr>
          <p:cNvPr id="237" name="Google Shape;237;p35"/>
          <p:cNvSpPr txBox="1"/>
          <p:nvPr>
            <p:ph idx="4294967295" type="body"/>
          </p:nvPr>
        </p:nvSpPr>
        <p:spPr>
          <a:xfrm>
            <a:off x="4572000" y="1859500"/>
            <a:ext cx="4100100" cy="322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DM halo finder:</a:t>
            </a:r>
            <a:endParaRPr sz="14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The available halo finders are not designed for the cylindrical topology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Zoom-in simulation: the smallest halos are only resolved in the central region, while the largest halos are in a much bigger volume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400"/>
              <a:t>StePS_HF.py: a new spherical overdensity halo finder designed for StePS (spherical &amp; cylindrical) simulations</a:t>
            </a:r>
            <a:endParaRPr sz="1400"/>
          </a:p>
        </p:txBody>
      </p:sp>
      <p:pic>
        <p:nvPicPr>
          <p:cNvPr id="238" name="Google Shape;238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9925" y="1710700"/>
            <a:ext cx="3380655" cy="343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1710700"/>
            <a:ext cx="4557088" cy="3224399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5"/>
          <p:cNvSpPr txBox="1"/>
          <p:nvPr/>
        </p:nvSpPr>
        <p:spPr>
          <a:xfrm>
            <a:off x="134025" y="879275"/>
            <a:ext cx="5435700" cy="64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Analysing compactified ℝ</a:t>
            </a:r>
            <a:r>
              <a:rPr baseline="30000" lang="en"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and S</a:t>
            </a:r>
            <a:r>
              <a:rPr baseline="30000" lang="en"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r>
              <a:rPr lang="en"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× ℝ</a:t>
            </a:r>
            <a:r>
              <a:rPr baseline="30000" lang="en"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r>
              <a:rPr lang="en"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simulations</a:t>
            </a:r>
            <a:endParaRPr sz="18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Simulating structure formation in S</a:t>
            </a:r>
            <a:r>
              <a:rPr baseline="30000" lang="en" sz="2300"/>
              <a:t>1</a:t>
            </a:r>
            <a:r>
              <a:rPr lang="en" sz="2300"/>
              <a:t> × ℝ</a:t>
            </a:r>
            <a:r>
              <a:rPr baseline="30000" lang="en" sz="2300"/>
              <a:t>2</a:t>
            </a:r>
            <a:r>
              <a:rPr lang="en" sz="2300"/>
              <a:t> with </a:t>
            </a:r>
            <a:r>
              <a:rPr b="1" i="1" lang="en" sz="2300"/>
              <a:t>StePS</a:t>
            </a:r>
            <a:endParaRPr sz="2300"/>
          </a:p>
        </p:txBody>
      </p:sp>
      <p:sp>
        <p:nvSpPr>
          <p:cNvPr id="246" name="Google Shape;246;p36"/>
          <p:cNvSpPr txBox="1"/>
          <p:nvPr/>
        </p:nvSpPr>
        <p:spPr>
          <a:xfrm>
            <a:off x="532625" y="1335400"/>
            <a:ext cx="3890400" cy="3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Since</a:t>
            </a: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S</a:t>
            </a:r>
            <a:r>
              <a:rPr baseline="30000"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× ℝ</a:t>
            </a:r>
            <a:r>
              <a:rPr baseline="30000"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 space is ansotropic, we expect to see similar artifacts as in T</a:t>
            </a:r>
            <a:r>
              <a:rPr baseline="30000"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If L</a:t>
            </a:r>
            <a:r>
              <a:rPr baseline="-25000"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z</a:t>
            </a: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≲ 200Mpc (z=0):</a:t>
            </a:r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</a:pP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Suppressed</a:t>
            </a: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structure formation due to the missing modes in the ‘z’ direction</a:t>
            </a:r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</a:pP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Filaments are more likely to form parallel with the ‘z’ symmetry axis</a:t>
            </a:r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</a:pP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Walls are usually perpendicular to the </a:t>
            </a: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ℝ</a:t>
            </a:r>
            <a:r>
              <a:rPr baseline="30000"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(‘x-y’) plane</a:t>
            </a:r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47" name="Google Shape;247;p36" title="HY__LB01_LogoFP_FI_B3__NEGA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56153" y="0"/>
            <a:ext cx="687851" cy="63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36" title="L050_000_evolution_sph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4025" y="1335400"/>
            <a:ext cx="4270826" cy="3203105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36"/>
          <p:cNvSpPr txBox="1"/>
          <p:nvPr/>
        </p:nvSpPr>
        <p:spPr>
          <a:xfrm>
            <a:off x="4654038" y="4538500"/>
            <a:ext cx="4270800" cy="3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L</a:t>
            </a:r>
            <a:r>
              <a:rPr baseline="-25000"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z</a:t>
            </a: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= 50Mpc; D</a:t>
            </a:r>
            <a:r>
              <a:rPr baseline="-25000"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sim</a:t>
            </a: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= 1500Mpc </a:t>
            </a:r>
            <a:r>
              <a:rPr b="1" i="1"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StePS</a:t>
            </a: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simulation</a:t>
            </a:r>
            <a:endParaRPr sz="18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7"/>
          <p:cNvSpPr txBox="1"/>
          <p:nvPr>
            <p:ph type="title"/>
          </p:nvPr>
        </p:nvSpPr>
        <p:spPr>
          <a:xfrm>
            <a:off x="226075" y="155550"/>
            <a:ext cx="2808000" cy="54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255" name="Google Shape;255;p37"/>
          <p:cNvSpPr txBox="1"/>
          <p:nvPr>
            <p:ph idx="1" type="body"/>
          </p:nvPr>
        </p:nvSpPr>
        <p:spPr>
          <a:xfrm>
            <a:off x="226075" y="698850"/>
            <a:ext cx="3057600" cy="431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topological manifold:</a:t>
            </a:r>
            <a:endParaRPr/>
          </a:p>
          <a:p>
            <a:pPr indent="-304800" lvl="0" marL="457200" rtl="0" algn="l">
              <a:spcBef>
                <a:spcPts val="160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Determines the conserved quantities (Noether’s theorem)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Affects the structure formation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T</a:t>
            </a:r>
            <a:r>
              <a:rPr baseline="30000" lang="en"/>
              <a:t>3</a:t>
            </a:r>
            <a:r>
              <a:rPr lang="en"/>
              <a:t> and S</a:t>
            </a:r>
            <a:r>
              <a:rPr baseline="30000" lang="en"/>
              <a:t>1</a:t>
            </a:r>
            <a:r>
              <a:rPr lang="en"/>
              <a:t> × ℝ</a:t>
            </a:r>
            <a:r>
              <a:rPr baseline="30000" lang="en"/>
              <a:t>2</a:t>
            </a:r>
            <a:r>
              <a:rPr lang="en"/>
              <a:t>  are not supported by the observaions (Linear size comparable or larger than the particle horizon is still possible)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How to avoid these effects:</a:t>
            </a:r>
            <a:endParaRPr/>
          </a:p>
          <a:p>
            <a:pPr indent="-304800" lvl="0" marL="457200" rtl="0" algn="l">
              <a:spcBef>
                <a:spcPts val="160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Keep the fundamental modes linear (L,L</a:t>
            </a:r>
            <a:r>
              <a:rPr baseline="-25000" lang="en"/>
              <a:t>z</a:t>
            </a:r>
            <a:r>
              <a:rPr lang="en"/>
              <a:t> &gt; 200Mpc if z=0)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If high resolution needed, use zoom-in techniques instead of small boxes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ℝ</a:t>
            </a:r>
            <a:r>
              <a:rPr baseline="30000" lang="en"/>
              <a:t>3</a:t>
            </a:r>
            <a:r>
              <a:rPr lang="en"/>
              <a:t> simulations are free from all topological imprints, and the total angular momentum is conserved.</a:t>
            </a:r>
            <a:endParaRPr/>
          </a:p>
        </p:txBody>
      </p:sp>
      <p:sp>
        <p:nvSpPr>
          <p:cNvPr id="256" name="Google Shape;256;p37"/>
          <p:cNvSpPr txBox="1"/>
          <p:nvPr/>
        </p:nvSpPr>
        <p:spPr>
          <a:xfrm>
            <a:off x="3417025" y="504900"/>
            <a:ext cx="5616300" cy="36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Publications:</a:t>
            </a:r>
            <a:endParaRPr sz="18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oboto"/>
              <a:buChar char="●"/>
            </a:pPr>
            <a:r>
              <a:rPr lang="en" sz="1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Compactified ℝ</a:t>
            </a:r>
            <a:r>
              <a:rPr baseline="30000" lang="en" sz="1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4"/>
              </a:rPr>
              <a:t>3</a:t>
            </a:r>
            <a:r>
              <a:rPr lang="en" sz="1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5"/>
              </a:rPr>
              <a:t> simulations</a:t>
            </a: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: G. Rácz, I. Szapudi, I. Csabai, and L. Dobos, MNRAS, 477, 1949–1957 (2018)</a:t>
            </a:r>
            <a:endParaRPr sz="12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oboto"/>
              <a:buChar char="●"/>
            </a:pPr>
            <a:r>
              <a:rPr lang="en" sz="1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6"/>
              </a:rPr>
              <a:t>GPU implementation</a:t>
            </a: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: G. Rácz, I. Szapudi, L. Dobos, I. Csabai, and A. S. Szalay, Astron. Comput. 28, 100303 (2019)</a:t>
            </a:r>
            <a:endParaRPr sz="12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oboto"/>
              <a:buChar char="●"/>
            </a:pPr>
            <a:r>
              <a:rPr lang="en" sz="1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7"/>
              </a:rPr>
              <a:t>T</a:t>
            </a:r>
            <a:r>
              <a:rPr baseline="30000" lang="en" sz="1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8"/>
              </a:rPr>
              <a:t>3</a:t>
            </a:r>
            <a:r>
              <a:rPr lang="en" sz="1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9"/>
              </a:rPr>
              <a:t> artifacts</a:t>
            </a: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: G. Rácz , I. Szapudi , I. Csabai , and L. Dobos, MNRAS, 503, 5638–5645 (2021)</a:t>
            </a:r>
            <a:endParaRPr sz="12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oboto"/>
              <a:buChar char="●"/>
            </a:pPr>
            <a:r>
              <a:rPr lang="en" sz="1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10"/>
              </a:rPr>
              <a:t>S</a:t>
            </a:r>
            <a:r>
              <a:rPr baseline="30000" lang="en" sz="1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11"/>
              </a:rPr>
              <a:t>1</a:t>
            </a:r>
            <a:r>
              <a:rPr lang="en" sz="1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12"/>
              </a:rPr>
              <a:t> × ℝ</a:t>
            </a:r>
            <a:r>
              <a:rPr baseline="30000" lang="en" sz="1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13"/>
              </a:rPr>
              <a:t>2</a:t>
            </a:r>
            <a:r>
              <a:rPr lang="en" sz="1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14"/>
              </a:rPr>
              <a:t> simulations</a:t>
            </a: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: G. Rácz, V. H. Varga, B. Pál, I. Szapudi, I. Csabai, and T. Sawala, A&amp;A [accepted] (2026)</a:t>
            </a:r>
            <a:endParaRPr sz="12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oboto"/>
              <a:buChar char="●"/>
            </a:pPr>
            <a:r>
              <a:rPr lang="en" sz="1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15"/>
              </a:rPr>
              <a:t>S</a:t>
            </a:r>
            <a:r>
              <a:rPr baseline="30000" lang="en" sz="1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16"/>
              </a:rPr>
              <a:t>1</a:t>
            </a:r>
            <a:r>
              <a:rPr lang="en" sz="1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17"/>
              </a:rPr>
              <a:t> × ℝ</a:t>
            </a:r>
            <a:r>
              <a:rPr baseline="30000" lang="en" sz="1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18"/>
              </a:rPr>
              <a:t>2</a:t>
            </a:r>
            <a:r>
              <a:rPr lang="en" sz="1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19"/>
              </a:rPr>
              <a:t> initial conditions</a:t>
            </a: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: B. Pál, G. Rácz, I. Csabai, and I. Szapudi, A&amp;A [submitted] (2026)</a:t>
            </a:r>
            <a:endParaRPr sz="12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Links:</a:t>
            </a:r>
            <a:endParaRPr sz="18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oboto"/>
              <a:buChar char="●"/>
            </a:pPr>
            <a:r>
              <a:rPr b="1" i="1"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StePS</a:t>
            </a: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simulation code: </a:t>
            </a:r>
            <a:r>
              <a:rPr lang="en" sz="1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20"/>
              </a:rPr>
              <a:t>https://github.com/eltevo/StePS/</a:t>
            </a: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12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oboto"/>
              <a:buChar char="●"/>
            </a:pPr>
            <a:r>
              <a:rPr b="1" i="1"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stepsic </a:t>
            </a: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initial condition generator code: </a:t>
            </a:r>
            <a:r>
              <a:rPr lang="en" sz="1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21"/>
              </a:rPr>
              <a:t>https://github.com/eltevo/stepsic</a:t>
            </a: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12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Example S</a:t>
            </a:r>
            <a:r>
              <a:rPr baseline="30000"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× ℝ</a:t>
            </a:r>
            <a:r>
              <a:rPr baseline="30000"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simulation data: </a:t>
            </a:r>
            <a:r>
              <a:rPr lang="en" sz="1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22"/>
              </a:rPr>
              <a:t>https://eltevo.github.io/projects/cylindrical-simulations/</a:t>
            </a: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12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7" name="Google Shape;257;p37"/>
          <p:cNvSpPr txBox="1"/>
          <p:nvPr/>
        </p:nvSpPr>
        <p:spPr>
          <a:xfrm>
            <a:off x="3538225" y="4003500"/>
            <a:ext cx="53739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424242"/>
                </a:solidFill>
                <a:latin typeface="Roboto"/>
                <a:ea typeface="Roboto"/>
                <a:cs typeface="Roboto"/>
                <a:sym typeface="Roboto"/>
              </a:rPr>
              <a:t>Thank you for your attention!</a:t>
            </a:r>
            <a:endParaRPr sz="3000">
              <a:solidFill>
                <a:srgbClr val="42424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Introduction: Large-scale structure formation</a:t>
            </a:r>
            <a:endParaRPr sz="3000"/>
          </a:p>
        </p:txBody>
      </p:sp>
      <p:sp>
        <p:nvSpPr>
          <p:cNvPr id="123" name="Google Shape;123;p26"/>
          <p:cNvSpPr txBox="1"/>
          <p:nvPr>
            <p:ph idx="4294967295" type="body"/>
          </p:nvPr>
        </p:nvSpPr>
        <p:spPr>
          <a:xfrm>
            <a:off x="102275" y="2417250"/>
            <a:ext cx="3639300" cy="43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400"/>
              <a:t>The Cosmic Microwave Background (CMB) </a:t>
            </a:r>
            <a:endParaRPr/>
          </a:p>
        </p:txBody>
      </p:sp>
      <p:pic>
        <p:nvPicPr>
          <p:cNvPr id="124" name="Google Shape;12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250" y="2905775"/>
            <a:ext cx="3647351" cy="1823675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6"/>
          <p:cNvSpPr txBox="1"/>
          <p:nvPr/>
        </p:nvSpPr>
        <p:spPr>
          <a:xfrm>
            <a:off x="516575" y="4729450"/>
            <a:ext cx="18891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ESA/Planck Collaboration (July 2018)</a:t>
            </a:r>
            <a:endParaRPr sz="8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Google Shape;126;p26"/>
          <p:cNvSpPr txBox="1"/>
          <p:nvPr/>
        </p:nvSpPr>
        <p:spPr>
          <a:xfrm>
            <a:off x="8456150" y="634175"/>
            <a:ext cx="705000" cy="2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67250" lIns="67250" spcFirstLastPara="1" rIns="67250" wrap="square" tIns="672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9">
                <a:solidFill>
                  <a:schemeClr val="lt1"/>
                </a:solidFill>
              </a:rPr>
              <a:t>Gábor Rácz</a:t>
            </a:r>
            <a:endParaRPr sz="93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27" name="Google Shape;127;p26" title="HY__LB01_LogoFP_FI_B3__NEGA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56153" y="0"/>
            <a:ext cx="687851" cy="634176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6"/>
          <p:cNvSpPr txBox="1"/>
          <p:nvPr/>
        </p:nvSpPr>
        <p:spPr>
          <a:xfrm>
            <a:off x="7010013" y="4729450"/>
            <a:ext cx="18891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Colless M.M. et al. </a:t>
            </a:r>
            <a:r>
              <a:rPr lang="en" sz="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(June 2003)</a:t>
            </a:r>
            <a:endParaRPr sz="8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Google Shape;129;p26"/>
          <p:cNvSpPr txBox="1"/>
          <p:nvPr>
            <p:ph idx="4294967295" type="body"/>
          </p:nvPr>
        </p:nvSpPr>
        <p:spPr>
          <a:xfrm>
            <a:off x="6123288" y="2362175"/>
            <a:ext cx="2884800" cy="43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400"/>
              <a:t>The distribution of local galaxies</a:t>
            </a:r>
            <a:endParaRPr/>
          </a:p>
        </p:txBody>
      </p:sp>
      <p:pic>
        <p:nvPicPr>
          <p:cNvPr id="130" name="Google Shape;130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10800000">
            <a:off x="6166412" y="2905612"/>
            <a:ext cx="2798574" cy="1824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1" name="Google Shape;131;p26"/>
          <p:cNvCxnSpPr>
            <a:stCxn id="124" idx="3"/>
            <a:endCxn id="130" idx="1"/>
          </p:cNvCxnSpPr>
          <p:nvPr/>
        </p:nvCxnSpPr>
        <p:spPr>
          <a:xfrm>
            <a:off x="3745601" y="3817613"/>
            <a:ext cx="2420700" cy="0"/>
          </a:xfrm>
          <a:prstGeom prst="straightConnector1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2" name="Google Shape;132;p26"/>
          <p:cNvSpPr txBox="1"/>
          <p:nvPr>
            <p:ph idx="4294967295" type="body"/>
          </p:nvPr>
        </p:nvSpPr>
        <p:spPr>
          <a:xfrm>
            <a:off x="3697725" y="3425025"/>
            <a:ext cx="2214300" cy="35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chemeClr val="dk2"/>
                </a:solidFill>
              </a:rPr>
              <a:t>13.7Gy evolution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33" name="Google Shape;133;p26"/>
          <p:cNvSpPr txBox="1"/>
          <p:nvPr>
            <p:ph idx="4294967295" type="body"/>
          </p:nvPr>
        </p:nvSpPr>
        <p:spPr>
          <a:xfrm>
            <a:off x="98250" y="879275"/>
            <a:ext cx="8208000" cy="148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Formation of cosmic structures:</a:t>
            </a:r>
            <a:endParaRPr sz="14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Small density fluctuations at early times (𝛅~10</a:t>
            </a:r>
            <a:r>
              <a:rPr baseline="30000" lang="en" sz="1400"/>
              <a:t>-5</a:t>
            </a:r>
            <a:r>
              <a:rPr lang="en" sz="1400"/>
              <a:t> at the time of the CMB)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These fluctuations grow over time due to self-gravity.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Late time observations: cosmic web: Galaxies, Clusters, Filaments, Walls, and Voids.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134" name="Google Shape;134;p26"/>
          <p:cNvSpPr txBox="1"/>
          <p:nvPr>
            <p:ph idx="4294967295" type="body"/>
          </p:nvPr>
        </p:nvSpPr>
        <p:spPr>
          <a:xfrm>
            <a:off x="2599725" y="4387750"/>
            <a:ext cx="4410300" cy="63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Can we follow this evolution in theory? 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Can we use these observations to test our models?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Introduction: Large-scale structure formation</a:t>
            </a:r>
            <a:endParaRPr sz="3000"/>
          </a:p>
        </p:txBody>
      </p:sp>
      <p:sp>
        <p:nvSpPr>
          <p:cNvPr id="140" name="Google Shape;140;p27"/>
          <p:cNvSpPr txBox="1"/>
          <p:nvPr>
            <p:ph idx="4294967295" type="body"/>
          </p:nvPr>
        </p:nvSpPr>
        <p:spPr>
          <a:xfrm>
            <a:off x="400500" y="894400"/>
            <a:ext cx="4249200" cy="386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The ΛCDM model</a:t>
            </a:r>
            <a:endParaRPr sz="13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300"/>
              <a:t>Main assumptions:</a:t>
            </a:r>
            <a:endParaRPr sz="1300"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Gravity can be described by GR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Energy density at present time is dominated by dark energy and dark matter:</a:t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AutoNum type="alphaLcPeriod"/>
            </a:pPr>
            <a:r>
              <a:rPr lang="en" sz="1300"/>
              <a:t>Cosmological constant (</a:t>
            </a:r>
            <a:r>
              <a:rPr lang="en" sz="1300"/>
              <a:t>Λ</a:t>
            </a:r>
            <a:r>
              <a:rPr lang="en" sz="1300"/>
              <a:t>)</a:t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AutoNum type="alphaLcPeriod"/>
            </a:pPr>
            <a:r>
              <a:rPr lang="en" sz="1300"/>
              <a:t>Cold (collisioness) Dark Matter (CDM)</a:t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AutoNum type="alphaLcPeriod"/>
            </a:pPr>
            <a:r>
              <a:rPr lang="en" sz="1300"/>
              <a:t>(+few % baryion)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Gaussian Initial Conditions (ICs)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Isotropy and homogeneity (on large scales)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No global curvature (Ω</a:t>
            </a:r>
            <a:r>
              <a:rPr baseline="-25000" lang="en" sz="1300"/>
              <a:t>k</a:t>
            </a:r>
            <a:r>
              <a:rPr lang="en" sz="1300"/>
              <a:t> = 0)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Trivial Eucledian </a:t>
            </a:r>
            <a:r>
              <a:rPr b="1" i="1" lang="en" sz="1300"/>
              <a:t>ℝ</a:t>
            </a:r>
            <a:r>
              <a:rPr b="1" baseline="30000" i="1" lang="en" sz="1300"/>
              <a:t>3</a:t>
            </a:r>
            <a:r>
              <a:rPr b="1" i="1" lang="en" sz="1300"/>
              <a:t> topological manifold</a:t>
            </a:r>
            <a:endParaRPr b="1" i="1" sz="1300"/>
          </a:p>
        </p:txBody>
      </p:sp>
      <p:sp>
        <p:nvSpPr>
          <p:cNvPr id="141" name="Google Shape;141;p27"/>
          <p:cNvSpPr txBox="1"/>
          <p:nvPr/>
        </p:nvSpPr>
        <p:spPr>
          <a:xfrm>
            <a:off x="8456150" y="634175"/>
            <a:ext cx="705000" cy="2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67250" lIns="67250" spcFirstLastPara="1" rIns="67250" wrap="square" tIns="672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9">
                <a:solidFill>
                  <a:schemeClr val="lt1"/>
                </a:solidFill>
              </a:rPr>
              <a:t>Gábor Rácz</a:t>
            </a:r>
            <a:endParaRPr sz="93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2" name="Google Shape;142;p27" title="HY__LB01_LogoFP_FI_B3__NEGA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56153" y="0"/>
            <a:ext cx="687851" cy="634176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7"/>
          <p:cNvSpPr txBox="1"/>
          <p:nvPr/>
        </p:nvSpPr>
        <p:spPr>
          <a:xfrm>
            <a:off x="4796700" y="4033425"/>
            <a:ext cx="3740100" cy="39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NASA/ LAMBDA Archive / WMAP Science Team</a:t>
            </a:r>
            <a:endParaRPr sz="10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4" name="Google Shape;144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995775"/>
            <a:ext cx="4189501" cy="28680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8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Topological manifolds</a:t>
            </a:r>
            <a:endParaRPr sz="3000"/>
          </a:p>
        </p:txBody>
      </p:sp>
      <p:sp>
        <p:nvSpPr>
          <p:cNvPr id="150" name="Google Shape;150;p28"/>
          <p:cNvSpPr txBox="1"/>
          <p:nvPr/>
        </p:nvSpPr>
        <p:spPr>
          <a:xfrm>
            <a:off x="98250" y="800025"/>
            <a:ext cx="8222100" cy="127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A </a:t>
            </a:r>
            <a:r>
              <a:rPr b="1" lang="en" sz="1300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topological manifold</a:t>
            </a:r>
            <a:r>
              <a:rPr lang="en" sz="1300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 is a topological space that locally resembles real n-dimensional Euclidean space.</a:t>
            </a:r>
            <a:endParaRPr sz="1300">
              <a:solidFill>
                <a:srgbClr val="73737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The topological manifold determines the global symmetries of the space.</a:t>
            </a:r>
            <a:endParaRPr sz="1300">
              <a:solidFill>
                <a:srgbClr val="73737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300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Question: What topological manifold describes our Universe?</a:t>
            </a:r>
            <a:endParaRPr sz="1300">
              <a:solidFill>
                <a:srgbClr val="73737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51" name="Google Shape;151;p28"/>
          <p:cNvGraphicFramePr/>
          <p:nvPr/>
        </p:nvGraphicFramePr>
        <p:xfrm>
          <a:off x="196138" y="2112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{867B4110-8FCB-4AC0-8259-57A2436864AD}</a:tableStyleId>
              </a:tblPr>
              <a:tblGrid>
                <a:gridCol w="1307775"/>
                <a:gridCol w="1847550"/>
                <a:gridCol w="1509675"/>
                <a:gridCol w="2364900"/>
                <a:gridCol w="1600925"/>
              </a:tblGrid>
              <a:tr h="610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Name</a:t>
                      </a:r>
                      <a:endParaRPr sz="1300"/>
                    </a:p>
                  </a:txBody>
                  <a:tcPr marT="91425" marB="91425" marR="91425" marL="91425">
                    <a:lnL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Definition</a:t>
                      </a:r>
                      <a:endParaRPr sz="1300"/>
                    </a:p>
                  </a:txBody>
                  <a:tcPr marT="91425" marB="91425" marR="91425" marL="91425">
                    <a:lnL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Cartesian coordinates</a:t>
                      </a:r>
                      <a:endParaRPr sz="1300"/>
                    </a:p>
                  </a:txBody>
                  <a:tcPr marT="91425" marB="91425" marR="91425" marL="91425">
                    <a:lnL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Continuous</a:t>
                      </a:r>
                      <a:r>
                        <a:rPr lang="en" sz="1300"/>
                        <a:t> Symmetries</a:t>
                      </a:r>
                      <a:endParaRPr sz="1300"/>
                    </a:p>
                  </a:txBody>
                  <a:tcPr marT="91425" marB="91425" marR="91425" marL="91425">
                    <a:lnL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Bounary Conditions</a:t>
                      </a:r>
                      <a:endParaRPr sz="1300"/>
                    </a:p>
                  </a:txBody>
                  <a:tcPr marT="91425" marB="91425" marR="91425" marL="91425">
                    <a:lnL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12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Real coordinate space 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ℝ</a:t>
                      </a:r>
                      <a:r>
                        <a:rPr baseline="30000" lang="en" sz="1200"/>
                        <a:t>3</a:t>
                      </a:r>
                      <a:r>
                        <a:rPr lang="en" sz="1200"/>
                        <a:t> = ℝ × ℝ × ℝ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-∞ &lt; x &lt; ∞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-∞ &lt; y &lt; ∞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-∞ &lt; z &lt; ∞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Translation (any direction)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Rotation (any axis)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Vacuum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32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3-dimensional torus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T</a:t>
                      </a:r>
                      <a:r>
                        <a:rPr baseline="30000" lang="en" sz="1200"/>
                        <a:t>3</a:t>
                      </a:r>
                      <a:r>
                        <a:rPr lang="en" sz="1200"/>
                        <a:t> = S</a:t>
                      </a:r>
                      <a:r>
                        <a:rPr baseline="30000" lang="en" sz="1200"/>
                        <a:t>1</a:t>
                      </a:r>
                      <a:r>
                        <a:rPr lang="en" sz="1200"/>
                        <a:t> × S</a:t>
                      </a:r>
                      <a:r>
                        <a:rPr baseline="30000" lang="en" sz="1200"/>
                        <a:t>1</a:t>
                      </a:r>
                      <a:r>
                        <a:rPr lang="en" sz="1200"/>
                        <a:t> × S</a:t>
                      </a:r>
                      <a:r>
                        <a:rPr baseline="30000" lang="en" sz="1200"/>
                        <a:t>1</a:t>
                      </a:r>
                      <a:endParaRPr baseline="30000"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 &lt; x &lt; L</a:t>
                      </a:r>
                      <a:r>
                        <a:rPr baseline="-25000" lang="en" sz="1200"/>
                        <a:t>x</a:t>
                      </a:r>
                      <a:endParaRPr baseline="-25000"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 &lt; y &lt; L</a:t>
                      </a:r>
                      <a:r>
                        <a:rPr baseline="-25000" lang="en" sz="1200"/>
                        <a:t>y</a:t>
                      </a:r>
                      <a:endParaRPr baseline="-25000"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 &lt; z &lt; L</a:t>
                      </a:r>
                      <a:r>
                        <a:rPr baseline="-25000" lang="en" sz="1200"/>
                        <a:t>z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Translation (any direction)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Periodic box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32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“Cylindrical” space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S</a:t>
                      </a:r>
                      <a:r>
                        <a:rPr baseline="30000" lang="en" sz="1200"/>
                        <a:t>1</a:t>
                      </a:r>
                      <a:r>
                        <a:rPr lang="en" sz="1200"/>
                        <a:t> × ℝ</a:t>
                      </a:r>
                      <a:r>
                        <a:rPr baseline="30000" lang="en" sz="1200"/>
                        <a:t>2</a:t>
                      </a:r>
                      <a:endParaRPr baseline="30000"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-∞ &lt; x &lt; ∞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-∞ &lt; y &lt; ∞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 0 &lt; z &lt; L</a:t>
                      </a:r>
                      <a:r>
                        <a:rPr baseline="-25000" lang="en" sz="1200"/>
                        <a:t>z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Translation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Rotation (around the z axis)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Periodic cylinder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2424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52" name="Google Shape;152;p28" title="HY__LB01_LogoFP_FI_B3__NEGA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56153" y="0"/>
            <a:ext cx="687851" cy="634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9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Gravity in different manifolds</a:t>
            </a:r>
            <a:endParaRPr sz="3000"/>
          </a:p>
        </p:txBody>
      </p:sp>
      <p:pic>
        <p:nvPicPr>
          <p:cNvPr id="158" name="Google Shape;158;p29" title="HY__LB01_LogoFP_FI_B3__NEGA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56153" y="0"/>
            <a:ext cx="687851" cy="634176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9"/>
          <p:cNvSpPr txBox="1"/>
          <p:nvPr>
            <p:ph idx="4294967295" type="body"/>
          </p:nvPr>
        </p:nvSpPr>
        <p:spPr>
          <a:xfrm>
            <a:off x="98250" y="879275"/>
            <a:ext cx="2570700" cy="422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Trivial </a:t>
            </a:r>
            <a:r>
              <a:rPr lang="en" sz="1300"/>
              <a:t>ℝ</a:t>
            </a:r>
            <a:r>
              <a:rPr baseline="30000" lang="en" sz="1300"/>
              <a:t>3</a:t>
            </a:r>
            <a:r>
              <a:rPr lang="en" sz="1300"/>
              <a:t> space</a:t>
            </a:r>
            <a:endParaRPr sz="1300"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Newton’s law of universal gravitation</a:t>
            </a:r>
            <a:br>
              <a:rPr lang="en" sz="1300"/>
            </a:br>
            <a:br>
              <a:rPr lang="en" sz="1300"/>
            </a:br>
            <a:endParaRPr sz="1300"/>
          </a:p>
          <a:p>
            <a:pPr indent="-311150" lvl="0" marL="457200" rtl="0" algn="l">
              <a:spcBef>
                <a:spcPts val="1600"/>
              </a:spcBef>
              <a:spcAft>
                <a:spcPts val="1600"/>
              </a:spcAft>
              <a:buSzPts val="1300"/>
              <a:buChar char="●"/>
            </a:pPr>
            <a:r>
              <a:rPr lang="en" sz="1300"/>
              <a:t>This force law is isotropic and has an infinite range</a:t>
            </a:r>
            <a:endParaRPr sz="1300"/>
          </a:p>
        </p:txBody>
      </p:sp>
      <p:sp>
        <p:nvSpPr>
          <p:cNvPr id="160" name="Google Shape;160;p29"/>
          <p:cNvSpPr txBox="1"/>
          <p:nvPr>
            <p:ph idx="4294967295" type="body"/>
          </p:nvPr>
        </p:nvSpPr>
        <p:spPr>
          <a:xfrm>
            <a:off x="2668950" y="879275"/>
            <a:ext cx="3147900" cy="426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Non-trivial </a:t>
            </a:r>
            <a:r>
              <a:rPr lang="en" sz="1300"/>
              <a:t>T</a:t>
            </a:r>
            <a:r>
              <a:rPr baseline="30000" lang="en" sz="1300"/>
              <a:t>3</a:t>
            </a:r>
            <a:r>
              <a:rPr lang="en" sz="1300"/>
              <a:t> space</a:t>
            </a:r>
            <a:endParaRPr sz="1300"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All periodic images have to be used in the force calculation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This force law is anisotropic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Forces are always weaker in a periodic box, compared to the ℝ</a:t>
            </a:r>
            <a:r>
              <a:rPr baseline="30000" lang="en" sz="1300"/>
              <a:t>3</a:t>
            </a:r>
            <a:r>
              <a:rPr lang="en" sz="1300"/>
              <a:t> case.</a:t>
            </a:r>
            <a:endParaRPr sz="1300"/>
          </a:p>
        </p:txBody>
      </p:sp>
      <p:pic>
        <p:nvPicPr>
          <p:cNvPr id="161" name="Google Shape;161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5213" y="1951550"/>
            <a:ext cx="2116774" cy="37635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9"/>
          <p:cNvSpPr txBox="1"/>
          <p:nvPr/>
        </p:nvSpPr>
        <p:spPr>
          <a:xfrm>
            <a:off x="439300" y="4913973"/>
            <a:ext cx="2002500" cy="186300"/>
          </a:xfrm>
          <a:prstGeom prst="rect">
            <a:avLst/>
          </a:prstGeom>
          <a:noFill/>
          <a:ln>
            <a:noFill/>
          </a:ln>
        </p:spPr>
        <p:txBody>
          <a:bodyPr anchorCtr="0" anchor="t" bIns="58250" lIns="58250" spcFirstLastPara="1" rIns="58250" wrap="square" tIns="582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10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Image source: </a:t>
            </a:r>
            <a:r>
              <a:rPr lang="en" sz="510" u="sng">
                <a:solidFill>
                  <a:srgbClr val="4FC3F7"/>
                </a:solidFill>
                <a:latin typeface="Roboto"/>
                <a:ea typeface="Roboto"/>
                <a:cs typeface="Roboto"/>
                <a:sym typeface="Robot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https://commons.wikimedia.org/wiki/File:Gravitational_field.png</a:t>
            </a:r>
            <a:r>
              <a:rPr lang="en" sz="510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510">
              <a:solidFill>
                <a:srgbClr val="73737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63" name="Google Shape;163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9300" y="3154674"/>
            <a:ext cx="2002672" cy="1759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22550" y="3081900"/>
            <a:ext cx="3278948" cy="1957751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9"/>
          <p:cNvSpPr txBox="1"/>
          <p:nvPr>
            <p:ph idx="4294967295" type="body"/>
          </p:nvPr>
        </p:nvSpPr>
        <p:spPr>
          <a:xfrm>
            <a:off x="5906500" y="879275"/>
            <a:ext cx="3063900" cy="39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Non-trivial </a:t>
            </a:r>
            <a:r>
              <a:rPr lang="en" sz="1300"/>
              <a:t>S</a:t>
            </a:r>
            <a:r>
              <a:rPr baseline="30000" lang="en" sz="1300"/>
              <a:t>1</a:t>
            </a:r>
            <a:r>
              <a:rPr lang="en" sz="1300"/>
              <a:t> × ℝ</a:t>
            </a:r>
            <a:r>
              <a:rPr baseline="30000" lang="en" sz="1300"/>
              <a:t>2</a:t>
            </a:r>
            <a:r>
              <a:rPr lang="en" sz="1300"/>
              <a:t> space</a:t>
            </a:r>
            <a:endParaRPr sz="1300"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All periodic images in the “z” direction have to be used in the force calculation 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This force law is anisotropic</a:t>
            </a:r>
            <a:endParaRPr sz="1300"/>
          </a:p>
        </p:txBody>
      </p:sp>
      <p:pic>
        <p:nvPicPr>
          <p:cNvPr id="166" name="Google Shape;166;p2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151550" y="2327900"/>
            <a:ext cx="2521313" cy="14490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151558" y="3776916"/>
            <a:ext cx="2521303" cy="1366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0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S</a:t>
            </a:r>
            <a:r>
              <a:rPr lang="en" sz="3000"/>
              <a:t>imulating non-linear structure formation - T</a:t>
            </a:r>
            <a:r>
              <a:rPr baseline="30000" lang="en" sz="3000"/>
              <a:t>3</a:t>
            </a:r>
            <a:endParaRPr baseline="30000" sz="3000"/>
          </a:p>
        </p:txBody>
      </p:sp>
      <p:sp>
        <p:nvSpPr>
          <p:cNvPr id="173" name="Google Shape;173;p30"/>
          <p:cNvSpPr txBox="1"/>
          <p:nvPr>
            <p:ph idx="4294967295" type="body"/>
          </p:nvPr>
        </p:nvSpPr>
        <p:spPr>
          <a:xfrm>
            <a:off x="98250" y="846150"/>
            <a:ext cx="4756200" cy="422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Cosmological N-body simulations: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Cosmic density field is sampled by discrete particles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The gravitational N-body problem is solved between these particles in </a:t>
            </a:r>
            <a:r>
              <a:rPr i="1" lang="en" sz="1400"/>
              <a:t>comoving coordinates</a:t>
            </a:r>
            <a:r>
              <a:rPr lang="en" sz="1400"/>
              <a:t>, which factor out the expansion of the Universe.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Main problem: finite computational resources.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The ℝ</a:t>
            </a:r>
            <a:r>
              <a:rPr baseline="30000" lang="en" sz="1400"/>
              <a:t>3</a:t>
            </a:r>
            <a:r>
              <a:rPr lang="en" sz="1400"/>
              <a:t> space is infinite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For constant resolution, we would need infinite number of particles.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Standard solution: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Using T</a:t>
            </a:r>
            <a:r>
              <a:rPr baseline="30000" lang="en" sz="1400"/>
              <a:t>3</a:t>
            </a:r>
            <a:r>
              <a:rPr lang="en" sz="1400"/>
              <a:t> instead of running the simulation in ℝ</a:t>
            </a:r>
            <a:r>
              <a:rPr baseline="30000" lang="en" sz="1400"/>
              <a:t>3</a:t>
            </a:r>
            <a:r>
              <a:rPr lang="en" sz="1400"/>
              <a:t>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Hoping this will not affect our results.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Standard choice in almost all simulation software (GADGET, AREPO, SWIFT, PKDGRAV, etc.)</a:t>
            </a:r>
            <a:endParaRPr sz="1400"/>
          </a:p>
        </p:txBody>
      </p:sp>
      <p:sp>
        <p:nvSpPr>
          <p:cNvPr id="174" name="Google Shape;174;p30"/>
          <p:cNvSpPr txBox="1"/>
          <p:nvPr/>
        </p:nvSpPr>
        <p:spPr>
          <a:xfrm>
            <a:off x="8456150" y="634175"/>
            <a:ext cx="705000" cy="2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67250" lIns="67250" spcFirstLastPara="1" rIns="67250" wrap="square" tIns="672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9">
                <a:solidFill>
                  <a:schemeClr val="lt1"/>
                </a:solidFill>
              </a:rPr>
              <a:t>Gábor Rácz</a:t>
            </a:r>
            <a:endParaRPr sz="93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75" name="Google Shape;175;p30" title="HY__LB01_LogoFP_FI_B3__NEGA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56153" y="0"/>
            <a:ext cx="687851" cy="63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30" title="Animation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49425" y="1354075"/>
            <a:ext cx="3002925" cy="300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1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Simulating non-linear structure formation - T</a:t>
            </a:r>
            <a:r>
              <a:rPr baseline="30000" lang="en" sz="3000"/>
              <a:t>3</a:t>
            </a:r>
            <a:endParaRPr/>
          </a:p>
        </p:txBody>
      </p:sp>
      <p:pic>
        <p:nvPicPr>
          <p:cNvPr id="182" name="Google Shape;182;p31" title="HY__LB01_LogoFP_FI_B3__NEGA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56153" y="0"/>
            <a:ext cx="687851" cy="634176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31"/>
          <p:cNvSpPr txBox="1"/>
          <p:nvPr>
            <p:ph idx="4294967295" type="body"/>
          </p:nvPr>
        </p:nvSpPr>
        <p:spPr>
          <a:xfrm>
            <a:off x="98250" y="846150"/>
            <a:ext cx="4896900" cy="422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Advantages of fully-periodic </a:t>
            </a:r>
            <a:r>
              <a:rPr lang="en" sz="1300"/>
              <a:t>boundary</a:t>
            </a:r>
            <a:r>
              <a:rPr lang="en" sz="1300"/>
              <a:t> conditions: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Possible to use constant spatial resolution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FFT can be used to solve the Poisson equation (PM)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Simple data processing (FFT can be used)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Consequences of non-trivial T</a:t>
            </a:r>
            <a:r>
              <a:rPr baseline="30000" lang="en" sz="1300"/>
              <a:t>3</a:t>
            </a:r>
            <a:r>
              <a:rPr lang="en" sz="1300"/>
              <a:t> topology: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Since the Green function is anisotropic: anisotropic structure formation can happen (significant if L&lt;100Mpc [at redshift 0])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No continuous rotation invariance (only discrete O</a:t>
            </a:r>
            <a:r>
              <a:rPr baseline="-25000" lang="en" sz="1300"/>
              <a:t>h</a:t>
            </a:r>
            <a:r>
              <a:rPr lang="en" sz="1300"/>
              <a:t> invariance): The angular momentum is not conserved.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Gravity is always weaker in a periodic box: s</a:t>
            </a:r>
            <a:r>
              <a:rPr lang="en" sz="1300"/>
              <a:t>uppressed</a:t>
            </a:r>
            <a:r>
              <a:rPr lang="en" sz="1300"/>
              <a:t> structure formaion (</a:t>
            </a:r>
            <a:r>
              <a:rPr lang="en" sz="1300"/>
              <a:t>significant if L&lt;200Mpc [z=0]</a:t>
            </a:r>
            <a:r>
              <a:rPr lang="en" sz="1300"/>
              <a:t>)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Missing modes: </a:t>
            </a:r>
            <a:r>
              <a:rPr lang="en" sz="1300"/>
              <a:t>suppressed structure formaion (significant if L&lt;200Mpc [z=0])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400"/>
              <a:t>Small T</a:t>
            </a:r>
            <a:r>
              <a:rPr baseline="30000" i="1" lang="en" sz="1400"/>
              <a:t>3</a:t>
            </a:r>
            <a:r>
              <a:rPr i="1" lang="en" sz="1400"/>
              <a:t> boxes are not representative, and they can break the cosmological principle. </a:t>
            </a:r>
            <a:r>
              <a:rPr lang="en" sz="1400"/>
              <a:t>(But they are still used in galaxy-formation simulations)</a:t>
            </a:r>
            <a:endParaRPr sz="1300"/>
          </a:p>
        </p:txBody>
      </p:sp>
      <p:pic>
        <p:nvPicPr>
          <p:cNvPr id="184" name="Google Shape;184;p31" title="Screenshot from 2025-07-30 08-30-37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78525" y="971588"/>
            <a:ext cx="3153525" cy="3426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39937" y="998375"/>
            <a:ext cx="3630700" cy="3373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95252" y="846150"/>
            <a:ext cx="3999951" cy="401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2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300"/>
              <a:t>StePS</a:t>
            </a:r>
            <a:r>
              <a:rPr lang="en" sz="2300"/>
              <a:t> (STEreographically Projected cosmological Simulations)</a:t>
            </a:r>
            <a:endParaRPr sz="2300"/>
          </a:p>
        </p:txBody>
      </p:sp>
      <p:pic>
        <p:nvPicPr>
          <p:cNvPr id="192" name="Google Shape;192;p32" title="HY__LB01_LogoFP_FI_B3__NEGA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56153" y="0"/>
            <a:ext cx="687851" cy="634176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32"/>
          <p:cNvSpPr txBox="1"/>
          <p:nvPr/>
        </p:nvSpPr>
        <p:spPr>
          <a:xfrm>
            <a:off x="233375" y="885675"/>
            <a:ext cx="4197000" cy="16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It is possible to map the infinite spatial extent of the ℝ</a:t>
            </a:r>
            <a:r>
              <a:rPr baseline="30000"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into a finite volume by using inverse stereographic projection:</a:t>
            </a:r>
            <a:endParaRPr sz="12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45720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We are running cosmological simulations with finite resources in ℝ</a:t>
            </a:r>
            <a:r>
              <a:rPr baseline="30000"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by using constant resolution in this compact space.</a:t>
            </a:r>
            <a:endParaRPr sz="17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4" name="Google Shape;194;p32"/>
          <p:cNvSpPr txBox="1"/>
          <p:nvPr/>
        </p:nvSpPr>
        <p:spPr>
          <a:xfrm>
            <a:off x="4397187" y="751300"/>
            <a:ext cx="2251800" cy="270300"/>
          </a:xfrm>
          <a:prstGeom prst="rect">
            <a:avLst/>
          </a:prstGeom>
          <a:noFill/>
          <a:ln>
            <a:noFill/>
          </a:ln>
        </p:spPr>
        <p:txBody>
          <a:bodyPr anchorCtr="0" anchor="t" bIns="57350" lIns="57350" spcFirstLastPara="1" rIns="57350" wrap="square" tIns="5735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4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2D stereographic projection</a:t>
            </a:r>
            <a:endParaRPr sz="1004">
              <a:solidFill>
                <a:srgbClr val="73737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95" name="Google Shape;195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30302" y="989340"/>
            <a:ext cx="2185573" cy="1914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47175" y="717950"/>
            <a:ext cx="2185575" cy="2185575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32"/>
          <p:cNvSpPr txBox="1"/>
          <p:nvPr/>
        </p:nvSpPr>
        <p:spPr>
          <a:xfrm>
            <a:off x="6534563" y="783550"/>
            <a:ext cx="24108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62900" lIns="62900" spcFirstLastPara="1" rIns="62900" wrap="square" tIns="62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63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Initial particle load in non-compact space</a:t>
            </a:r>
            <a:endParaRPr sz="963">
              <a:solidFill>
                <a:srgbClr val="73737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98" name="Google Shape;198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74276" y="2834650"/>
            <a:ext cx="2308826" cy="23088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{&quot;type&quot;:&quot;$$&quot;,&quot;backgroundColor&quot;:&quot;#ffffff&quot;,&quot;id&quot;:&quot;1&quot;,&quot;backgroundColorModified&quot;:null,&quot;code&quot;:&quot;$$\\omega\\,=\\,2\\arctan\\left(\\frac{r}{2R_{s}}\\right)$$&quot;,&quot;font&quot;:{&quot;family&quot;:&quot;Roboto&quot;,&quot;color&quot;:&quot;#737373&quot;,&quot;size&quot;:14},&quot;aid&quot;:null,&quot;ts&quot;:1662141064686,&quot;cs&quot;:&quot;/CYDrChxkwmxerG+fnvVfg==&quot;,&quot;size&quot;:{&quot;width&quot;:174.66666666666666,&quot;height&quot;:45.5}}" id="199" name="Google Shape;199;p3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038275" y="1439300"/>
            <a:ext cx="1663700" cy="433388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2"/>
          <p:cNvSpPr txBox="1"/>
          <p:nvPr/>
        </p:nvSpPr>
        <p:spPr>
          <a:xfrm>
            <a:off x="235300" y="2544675"/>
            <a:ext cx="4163700" cy="24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StePS</a:t>
            </a: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: A novel code for running simulations in different topologies:</a:t>
            </a:r>
            <a:endParaRPr sz="12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C/C++ code specifically designed for  compactified ℝ</a:t>
            </a:r>
            <a:r>
              <a:rPr baseline="30000"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and S</a:t>
            </a:r>
            <a:r>
              <a:rPr baseline="30000"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× ℝ</a:t>
            </a:r>
            <a:r>
              <a:rPr baseline="30000"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simulations</a:t>
            </a:r>
            <a:endParaRPr sz="12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T</a:t>
            </a:r>
            <a:r>
              <a:rPr baseline="30000"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periodic simulations also implemented</a:t>
            </a:r>
            <a:endParaRPr sz="12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Direct [</a:t>
            </a:r>
            <a:r>
              <a:rPr i="1"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~𝒪(N</a:t>
            </a:r>
            <a:r>
              <a:rPr baseline="30000" i="1"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r>
              <a:rPr i="1"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] and Octree [</a:t>
            </a:r>
            <a:r>
              <a:rPr i="1"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~𝒪(NlogN)</a:t>
            </a: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] force calculation</a:t>
            </a:r>
            <a:endParaRPr sz="12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MPI-OMP-CUDA parallelization</a:t>
            </a:r>
            <a:endParaRPr sz="12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Scale-independent DE models (ΛCDM, wCDM, CPL, etc.)</a:t>
            </a:r>
            <a:endParaRPr sz="12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Custom tabulated expansion history</a:t>
            </a:r>
            <a:endParaRPr sz="12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Publicly available (</a:t>
            </a:r>
            <a:r>
              <a:rPr lang="en" sz="1200" u="sng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https://github.com/eltevo/StePS</a:t>
            </a: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  <a:endParaRPr sz="12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3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Simulating structure formation in ℝ</a:t>
            </a:r>
            <a:r>
              <a:rPr baseline="30000" lang="en" sz="2300"/>
              <a:t>3</a:t>
            </a:r>
            <a:r>
              <a:rPr lang="en" sz="2300"/>
              <a:t> with </a:t>
            </a:r>
            <a:r>
              <a:rPr b="1" i="1" lang="en" sz="2300"/>
              <a:t>StePS</a:t>
            </a:r>
            <a:endParaRPr b="1" i="1" sz="2300"/>
          </a:p>
        </p:txBody>
      </p:sp>
      <p:sp>
        <p:nvSpPr>
          <p:cNvPr id="206" name="Google Shape;206;p33"/>
          <p:cNvSpPr txBox="1"/>
          <p:nvPr/>
        </p:nvSpPr>
        <p:spPr>
          <a:xfrm>
            <a:off x="8456150" y="634175"/>
            <a:ext cx="705000" cy="2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67250" lIns="67250" spcFirstLastPara="1" rIns="67250" wrap="square" tIns="672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9">
                <a:solidFill>
                  <a:schemeClr val="lt1"/>
                </a:solidFill>
              </a:rPr>
              <a:t>Gábor Rácz</a:t>
            </a:r>
            <a:endParaRPr sz="93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7" name="Google Shape;207;p33" title="HY__LB01_LogoFP_FI_B3__NEGA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56153" y="0"/>
            <a:ext cx="687851" cy="63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33" title="Animate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1900" y="2209375"/>
            <a:ext cx="5761001" cy="2880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33"/>
          <p:cNvSpPr txBox="1"/>
          <p:nvPr/>
        </p:nvSpPr>
        <p:spPr>
          <a:xfrm>
            <a:off x="471900" y="1815225"/>
            <a:ext cx="2880600" cy="3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In comoving coordinates:</a:t>
            </a:r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0" name="Google Shape;210;p33"/>
          <p:cNvSpPr txBox="1"/>
          <p:nvPr/>
        </p:nvSpPr>
        <p:spPr>
          <a:xfrm>
            <a:off x="3352500" y="1869775"/>
            <a:ext cx="2880600" cy="3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In non-comoving coordinates:</a:t>
            </a:r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1" name="Google Shape;211;p33"/>
          <p:cNvSpPr txBox="1"/>
          <p:nvPr/>
        </p:nvSpPr>
        <p:spPr>
          <a:xfrm>
            <a:off x="6266825" y="1869775"/>
            <a:ext cx="2834100" cy="30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Running ℝ</a:t>
            </a:r>
            <a:r>
              <a:rPr baseline="30000"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b="1" i="1"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StePS</a:t>
            </a: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simulations in comoving and static coordinates are giving the same results.</a:t>
            </a:r>
            <a:endParaRPr sz="13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Roboto"/>
              <a:buChar char="●"/>
            </a:pP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Comoving simulations: The simulated volume expands with the Universe</a:t>
            </a:r>
            <a:endParaRPr sz="13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Roboto"/>
              <a:buChar char="●"/>
            </a:pP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Non-comoving case: We do not have to solve the Friedmann equations, since the expansion dynamics are governed by the self-gravity of the system</a:t>
            </a:r>
            <a:endParaRPr sz="13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2" name="Google Shape;212;p33"/>
          <p:cNvSpPr txBox="1"/>
          <p:nvPr/>
        </p:nvSpPr>
        <p:spPr>
          <a:xfrm>
            <a:off x="532625" y="845075"/>
            <a:ext cx="8461800" cy="9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Equations of motion in </a:t>
            </a: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ℝ</a:t>
            </a:r>
            <a:r>
              <a:rPr baseline="30000"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  <a:endParaRPr sz="13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							 (comoving)							  (non-comoving)</a:t>
            </a:r>
            <a:endParaRPr sz="13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descr="{&quot;font&quot;:{&quot;color&quot;:&quot;#737373&quot;,&quot;family&quot;:&quot;Roboto&quot;,&quot;size&quot;:10},&quot;id&quot;:&quot;2&quot;,&quot;code&quot;:&quot;\\begin{gather*}\n{m_{i}\\ddot{\\vec{x}}\\,=\\,\\sum_{j}^{}\\frac{m_{i}m_{j}\\vec{F}\\left(\\vec{x}_{i}-\\vec{x_{j}},h_{i}+h_{j}\\right)}{a\\left(t\\right)^{3}}\\,-\\,2m_{i}\\frac{\\dot{a}\\left(t\\right)}{a\\left(t\\right)}\\dot{\\vec{x}}\\,+\\,m_{i}\\frac{4\\pi G}{3}\\bar{\\rho }\\vec{x_{i}}}\t\n\\end{gather*}&quot;,&quot;backgroundColorModified&quot;:false,&quot;backgroundColor&quot;:&quot;#ffffff&quot;,&quot;aid&quot;:null,&quot;type&quot;:&quot;gather*&quot;,&quot;ts&quot;:1662485189432,&quot;cs&quot;:&quot;NAQt+2vw9p9rUTApZIeAZA==&quot;,&quot;size&quot;:{&quot;width&quot;:383,&quot;height&quot;:39.666666666666664}}" id="213" name="Google Shape;213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2624" y="1288901"/>
            <a:ext cx="3278996" cy="339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{&quot;backgroundColor&quot;:&quot;#ffffff&quot;,&quot;backgroundColorModified&quot;:false,&quot;type&quot;:&quot;gather*&quot;,&quot;id&quot;:&quot;2&quot;,&quot;font&quot;:{&quot;color&quot;:&quot;#737373&quot;,&quot;size&quot;:10,&quot;family&quot;:&quot;Roboto&quot;},&quot;aid&quot;:null,&quot;code&quot;:&quot;\\begin{gather*}\n{m_{i}\\ddot{\\vec{x}}\\,=\\,\\sum_{j}^{}m_{i}m_{j}\\vec{F}\\left(\\vec{x}_{i}-\\vec{x_{j}},h_{i}+h_{j}\\right)\\,-\\,m_{i}H_{0}^{2}\\Omega_{\\Lambda}\\vec{x_{i}}}\t\n\\end{gather*}&quot;,&quot;ts&quot;:1662486401578,&quot;cs&quot;:&quot;OirlQabVeQt/VjS4O1Wm9g==&quot;,&quot;size&quot;:{&quot;width&quot;:293.25,&quot;height&quot;:30}}" id="214" name="Google Shape;214;p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16750" y="1336149"/>
            <a:ext cx="2395847" cy="24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