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62" r:id="rId6"/>
    <p:sldId id="446" r:id="rId7"/>
    <p:sldId id="301" r:id="rId8"/>
    <p:sldId id="499" r:id="rId9"/>
    <p:sldId id="485" r:id="rId10"/>
    <p:sldId id="439" r:id="rId11"/>
    <p:sldId id="484" r:id="rId12"/>
    <p:sldId id="442" r:id="rId13"/>
    <p:sldId id="486" r:id="rId14"/>
    <p:sldId id="443" r:id="rId15"/>
    <p:sldId id="444" r:id="rId16"/>
    <p:sldId id="487" r:id="rId17"/>
    <p:sldId id="467" r:id="rId18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D8AA4ACC-0557-44B7-8157-56AAEE7014E1}">
          <p14:sldIdLst>
            <p14:sldId id="256"/>
            <p14:sldId id="262"/>
            <p14:sldId id="446"/>
            <p14:sldId id="301"/>
            <p14:sldId id="499"/>
            <p14:sldId id="485"/>
            <p14:sldId id="439"/>
            <p14:sldId id="484"/>
            <p14:sldId id="442"/>
            <p14:sldId id="486"/>
            <p14:sldId id="443"/>
            <p14:sldId id="444"/>
            <p14:sldId id="487"/>
            <p14:sldId id="4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88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4521"/>
  </p:normalViewPr>
  <p:slideViewPr>
    <p:cSldViewPr snapToGrid="0">
      <p:cViewPr varScale="1">
        <p:scale>
          <a:sx n="120" d="100"/>
          <a:sy n="120" d="100"/>
        </p:scale>
        <p:origin x="10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92DDC-7B29-4B8D-A717-8DBDC14BDBD8}" type="datetimeFigureOut">
              <a:rPr lang="en-DK" smtClean="0"/>
              <a:t>26/05/2026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DF802-3B87-499C-8FCD-E6D0A140187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89254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6DF802-3B87-499C-8FCD-E6D0A1401874}" type="slidenum">
              <a:rPr lang="en-DK" smtClean="0"/>
              <a:t>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05344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1D32-4248-493D-953D-5C6A997FC9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91D5F-771E-4486-82D5-ECF0C8506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6FF66-9995-4571-879D-E0522C185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863F2FE-4756-4C60-A1E2-0CA16AC02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071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8F54D-7B3D-4E44-8858-83464057D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F1C685-F950-47FF-9D93-100B53349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9CF84-6C82-48DB-B905-D51B1D17AA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756BEB-1FE1-447F-B9B1-3CC84E7822C0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5D9C9-7325-410A-A413-564D062F3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50F47-962A-4F47-9446-5396FDB49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84261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C062EA-9DEF-43DC-B040-37329ACA72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1AAF0-C694-4B7C-B052-63BA76C97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C1A9F-0085-4DA2-81F0-462756FC93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67DB6A-BC57-4D17-915C-18F8B795DC39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2B8D1-BB1D-4E93-9402-3943E39FF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D90D5-68D2-472B-B566-3D8DD13C8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9836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EACE7-552B-4E33-82BE-7EA581C4F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2079E-E994-4ABE-8463-6E6AAEF2A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94742-634F-45E2-95DE-995E3F487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34D4C2A-5E71-452A-B495-A3D8F0D125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030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01609-66EA-407D-9CFE-5C5ED596F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EB955-51E4-4866-A838-AB5DDB7B1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43A0D-4905-43A1-A96B-70C6B6A8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2183D3B-53B2-491B-A41A-E2E404500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034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D9831-27EF-4A1D-B2D0-5A66FCFAD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A4B6B-91F4-4CF4-BBD4-251FE9E5D8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6A39F0-7948-43D3-A965-DE51A7ED8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78B71-37FC-444C-B527-625CC0501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2F98CB-E253-47AC-9040-0C616745CCDB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39B727-6946-4375-BA9C-6A1B8D082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43426-D0CE-4AA6-95EC-383D82D0C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4569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71DD5-8DD0-4FF5-B190-EA0AFD3C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5BE89-A4C6-4906-B11E-4142D5BB4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0122D-E81A-4850-9AAE-9A41649F5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53F05E-09D1-4091-8132-2C61AF4B62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CC59AA-C2E4-4BBA-9B62-079B1796B2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9388D1-88C1-4D67-8C69-C259A4664B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66216E6-969A-44E1-9C67-3379854548D7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0CBC34-CA32-4C3F-8D8F-549486CC5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EFA9FF-5FE7-4C7E-A8BA-997A07DA9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0621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C7AA0-84FD-4532-80D3-9AFA04FA7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82284-812F-4F5C-9150-A616AAF9D9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AD3AB15-FF8E-4943-B1FA-273028CFCCE1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4BFEEF-DEE0-4C93-91E0-95F11F38F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A7B495-8AA3-4FF3-A6A4-0B91C829D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3024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690E1A-2C14-4BA7-85E3-6F9FF062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6617471-2C12-4679-A70C-E2296EF1932C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C7587F-307A-4420-82A4-65FF9985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B7DC1-5001-4A89-B039-19937C8FC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1599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1CDFD-F3CC-445B-8573-900CE1568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EA674-9CB7-46D0-BBEE-AA9BB337B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EAABF9-E941-416A-89C8-B82F2DDF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48610-BFF4-4E1A-BC03-83BDDB6A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DF131-2D90-41B8-867F-14365693E14D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732F06-9995-4ACB-AB67-311A6F5CF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4462C-9AD7-4825-A267-8B90AC8C1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1346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4C42-DAE4-4B0B-BEF0-4A779FDD1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4316C-76D0-4C5D-B139-E69C4243F1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F4E17-94D8-4EB6-97B7-736956286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EF0EC-D94A-4733-8409-90E9D50392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5E390A-3DD7-4B9F-8C32-F2E4F0B35167}" type="datetime8">
              <a:rPr lang="en-DK" smtClean="0"/>
              <a:t>26/05/2026 05.48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F42250-BD65-40F5-B47B-4767D444C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 Transient Explorer (NTE) 2020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F0AD1-E186-47F1-867D-402383EE8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24738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5EFC1F-5E9B-411D-9201-7F4A44916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F72FE-E84A-4F42-98A7-B660B9B6A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8B86A-A2B1-4843-B00D-C8D4A40D54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2BA38-9727-4F67-A3CB-A92C02E16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2FE78-2454-416E-906D-E093D209E8E2}" type="slidenum">
              <a:rPr lang="en-DK" smtClean="0"/>
              <a:t>‹#›</a:t>
            </a:fld>
            <a:endParaRPr lang="en-DK"/>
          </a:p>
        </p:txBody>
      </p:sp>
      <p:pic>
        <p:nvPicPr>
          <p:cNvPr id="7" name="Picture 6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836E9566-1313-4DCC-AEDB-0A1A6AE5FC1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80000"/>
          </a:blip>
          <a:stretch>
            <a:fillRect/>
          </a:stretch>
        </p:blipFill>
        <p:spPr>
          <a:xfrm>
            <a:off x="335722" y="6496965"/>
            <a:ext cx="367895" cy="30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5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boat&#10;&#10;Description automatically generated">
            <a:extLst>
              <a:ext uri="{FF2B5EF4-FFF2-40B4-BE49-F238E27FC236}">
                <a16:creationId xmlns:a16="http://schemas.microsoft.com/office/drawing/2014/main" id="{CD7DEB68-504A-4034-8216-25237A4221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" r="2175"/>
          <a:stretch/>
        </p:blipFill>
        <p:spPr>
          <a:xfrm>
            <a:off x="335722" y="440260"/>
            <a:ext cx="5536629" cy="59774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A723B3-E0F8-484E-A353-AF7283366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2117" y="673371"/>
            <a:ext cx="5644161" cy="23876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NTE</a:t>
            </a:r>
            <a:endParaRPr lang="en-DK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3DFA085F-9F0A-4894-8AE9-6D0C2D455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9710" y="4130961"/>
            <a:ext cx="2204230" cy="181981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BA7B7-5E7D-469D-B893-13D5547D5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599871"/>
            <a:ext cx="2278380" cy="182564"/>
          </a:xfrm>
        </p:spPr>
        <p:txBody>
          <a:bodyPr/>
          <a:lstStyle/>
          <a:p>
            <a:fld id="{A782FE78-2454-416E-906D-E093D209E8E2}" type="slidenum">
              <a:rPr lang="en-DK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</a:t>
            </a:fld>
            <a:endParaRPr lang="en-DK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F0FE42F-1BFE-4F2B-828C-10E2AE2CE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25" y="6470930"/>
            <a:ext cx="3124150" cy="355807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NOT Transient Explorer (NTE)</a:t>
            </a:r>
          </a:p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Slides: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J.Viuho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endParaRPr lang="en-DK" sz="8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7978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035A8-77E4-4A22-84D4-771E7BF8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IR Imager</a:t>
            </a:r>
            <a:endParaRPr lang="en-DK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 descr="A picture containing indoor, appliance, toy, box&#10;&#10;Description automatically generated">
            <a:extLst>
              <a:ext uri="{FF2B5EF4-FFF2-40B4-BE49-F238E27FC236}">
                <a16:creationId xmlns:a16="http://schemas.microsoft.com/office/drawing/2014/main" id="{C1FDA6B8-4FE3-41D2-928D-654820636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23" y="1027906"/>
            <a:ext cx="7611153" cy="50759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66EF5A-085A-4949-A39D-E09010ADFE88}"/>
              </a:ext>
            </a:extLst>
          </p:cNvPr>
          <p:cNvSpPr txBox="1"/>
          <p:nvPr/>
        </p:nvSpPr>
        <p:spPr>
          <a:xfrm>
            <a:off x="7349535" y="5830094"/>
            <a:ext cx="147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Flexure hinge for focusing</a:t>
            </a:r>
            <a:endParaRPr lang="en-DK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D1BF62-9C8E-423C-8A0C-7D10327F1335}"/>
              </a:ext>
            </a:extLst>
          </p:cNvPr>
          <p:cNvCxnSpPr>
            <a:cxnSpLocks/>
          </p:cNvCxnSpPr>
          <p:nvPr/>
        </p:nvCxnSpPr>
        <p:spPr>
          <a:xfrm flipH="1" flipV="1">
            <a:off x="6690568" y="5674477"/>
            <a:ext cx="695285" cy="431054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24BDE8-9B3F-4AA0-AB6E-C3084584A9B3}"/>
              </a:ext>
            </a:extLst>
          </p:cNvPr>
          <p:cNvCxnSpPr>
            <a:cxnSpLocks/>
          </p:cNvCxnSpPr>
          <p:nvPr/>
        </p:nvCxnSpPr>
        <p:spPr>
          <a:xfrm flipH="1" flipV="1">
            <a:off x="3828662" y="2127788"/>
            <a:ext cx="992154" cy="90155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466EF3-CF0D-486C-88FE-580B6817A1D8}"/>
              </a:ext>
            </a:extLst>
          </p:cNvPr>
          <p:cNvCxnSpPr>
            <a:cxnSpLocks/>
          </p:cNvCxnSpPr>
          <p:nvPr/>
        </p:nvCxnSpPr>
        <p:spPr>
          <a:xfrm flipH="1" flipV="1">
            <a:off x="5663683" y="1493510"/>
            <a:ext cx="83974" cy="1268555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72EA8DC-AB3C-48FB-87FA-9AB5A89413A0}"/>
              </a:ext>
            </a:extLst>
          </p:cNvPr>
          <p:cNvSpPr txBox="1"/>
          <p:nvPr/>
        </p:nvSpPr>
        <p:spPr>
          <a:xfrm>
            <a:off x="4926685" y="704740"/>
            <a:ext cx="147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Camera wheel</a:t>
            </a:r>
            <a:endParaRPr lang="en-DK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D92EDF-AFAF-434F-B116-59E97BC796DB}"/>
              </a:ext>
            </a:extLst>
          </p:cNvPr>
          <p:cNvSpPr txBox="1"/>
          <p:nvPr/>
        </p:nvSpPr>
        <p:spPr>
          <a:xfrm>
            <a:off x="3031256" y="1473232"/>
            <a:ext cx="147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Cold filter wheel</a:t>
            </a:r>
            <a:endParaRPr lang="en-DK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91A54CC-90C0-47D5-A605-F5A36D615E5A}"/>
              </a:ext>
            </a:extLst>
          </p:cNvPr>
          <p:cNvCxnSpPr>
            <a:cxnSpLocks/>
          </p:cNvCxnSpPr>
          <p:nvPr/>
        </p:nvCxnSpPr>
        <p:spPr>
          <a:xfrm flipH="1">
            <a:off x="7237449" y="1818940"/>
            <a:ext cx="849084" cy="81487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5A6EE6A-16A4-4045-847F-2B412AA22ACE}"/>
              </a:ext>
            </a:extLst>
          </p:cNvPr>
          <p:cNvSpPr txBox="1"/>
          <p:nvPr/>
        </p:nvSpPr>
        <p:spPr>
          <a:xfrm>
            <a:off x="7686750" y="1427065"/>
            <a:ext cx="1473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Hawaii 2RG</a:t>
            </a:r>
            <a:endParaRPr lang="en-DK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7BF60FA-E8BA-4C3A-BC2E-521BFF575C12}"/>
              </a:ext>
            </a:extLst>
          </p:cNvPr>
          <p:cNvCxnSpPr>
            <a:cxnSpLocks/>
          </p:cNvCxnSpPr>
          <p:nvPr/>
        </p:nvCxnSpPr>
        <p:spPr>
          <a:xfrm flipH="1">
            <a:off x="2317105" y="4012163"/>
            <a:ext cx="345230" cy="286548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CB89046-EB36-451A-B448-24FEE8F1B6AE}"/>
              </a:ext>
            </a:extLst>
          </p:cNvPr>
          <p:cNvSpPr txBox="1"/>
          <p:nvPr/>
        </p:nvSpPr>
        <p:spPr>
          <a:xfrm>
            <a:off x="1135527" y="4298711"/>
            <a:ext cx="172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Dichroic mirror sending light to IR Imager</a:t>
            </a:r>
            <a:endParaRPr lang="en-DK"/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A4504EDF-D930-4330-B4CF-BF12B6DB4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 Transient Explorer (NTE) </a:t>
            </a:r>
            <a:endParaRPr lang="en-DK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2817AA0F-18AD-48A7-8242-BE5926B4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599871"/>
            <a:ext cx="2278380" cy="182564"/>
          </a:xfrm>
        </p:spPr>
        <p:txBody>
          <a:bodyPr/>
          <a:lstStyle/>
          <a:p>
            <a:fld id="{A782FE78-2454-416E-906D-E093D209E8E2}" type="slidenum">
              <a:rPr lang="en-DK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10</a:t>
            </a:fld>
            <a:endParaRPr lang="en-DK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33" name="Picture 32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4492CECC-5B9E-4119-BC90-A4F3AC42E53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51774" y="6538912"/>
            <a:ext cx="367895" cy="303735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0821739-E5ED-415D-B4E2-0E709BE23519}"/>
              </a:ext>
            </a:extLst>
          </p:cNvPr>
          <p:cNvCxnSpPr>
            <a:cxnSpLocks/>
          </p:cNvCxnSpPr>
          <p:nvPr/>
        </p:nvCxnSpPr>
        <p:spPr>
          <a:xfrm flipH="1" flipV="1">
            <a:off x="9236168" y="3064658"/>
            <a:ext cx="665408" cy="98512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A252C3D-B683-466F-ABBD-8820B0A9C2E4}"/>
              </a:ext>
            </a:extLst>
          </p:cNvPr>
          <p:cNvCxnSpPr>
            <a:cxnSpLocks/>
          </p:cNvCxnSpPr>
          <p:nvPr/>
        </p:nvCxnSpPr>
        <p:spPr>
          <a:xfrm flipH="1" flipV="1">
            <a:off x="8332655" y="5040439"/>
            <a:ext cx="490876" cy="15511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C681486-334C-40E9-B31E-4EBBE33276FC}"/>
              </a:ext>
            </a:extLst>
          </p:cNvPr>
          <p:cNvSpPr txBox="1"/>
          <p:nvPr/>
        </p:nvSpPr>
        <p:spPr>
          <a:xfrm>
            <a:off x="8688096" y="4990576"/>
            <a:ext cx="147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LN2 spare tank 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90159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3103-3E26-2347-BE20-FEE721BCC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Project status: IR imager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72E89-B9B2-E34C-AE4A-85272A652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>
                <a:solidFill>
                  <a:srgbClr val="00B050"/>
                </a:solidFill>
              </a:rPr>
              <a:t>Mechanical</a:t>
            </a:r>
            <a:r>
              <a:rPr lang="en-GB" dirty="0">
                <a:solidFill>
                  <a:srgbClr val="00B050"/>
                </a:solidFill>
              </a:rPr>
              <a:t> design complete.</a:t>
            </a:r>
          </a:p>
          <a:p>
            <a:r>
              <a:rPr lang="en-GB" dirty="0">
                <a:solidFill>
                  <a:srgbClr val="00B050"/>
                </a:solidFill>
              </a:rPr>
              <a:t>Design report is being updated and FDR planned for 15-18 June.</a:t>
            </a:r>
          </a:p>
          <a:p>
            <a:r>
              <a:rPr lang="en-GB" dirty="0">
                <a:solidFill>
                  <a:srgbClr val="00B050"/>
                </a:solidFill>
              </a:rPr>
              <a:t>Resources for manufacturing available. Detailed planning pending FDR.</a:t>
            </a:r>
            <a:endParaRPr lang="en-GB" strike="sngStrike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00B050"/>
                </a:solidFill>
              </a:rPr>
              <a:t>Detector system ready, engineering grade detector available.</a:t>
            </a:r>
          </a:p>
          <a:p>
            <a:r>
              <a:rPr lang="en-GB" dirty="0">
                <a:solidFill>
                  <a:srgbClr val="00B050"/>
                </a:solidFill>
              </a:rPr>
              <a:t>Ordering </a:t>
            </a:r>
            <a:r>
              <a:rPr lang="en-GB" dirty="0" err="1">
                <a:solidFill>
                  <a:srgbClr val="00B050"/>
                </a:solidFill>
              </a:rPr>
              <a:t>dichroics</a:t>
            </a:r>
            <a:r>
              <a:rPr lang="en-GB" dirty="0">
                <a:solidFill>
                  <a:srgbClr val="00B050"/>
                </a:solidFill>
              </a:rPr>
              <a:t> and folding mirrors is pending funding.</a:t>
            </a:r>
          </a:p>
          <a:p>
            <a:r>
              <a:rPr lang="en-GB" dirty="0" err="1">
                <a:solidFill>
                  <a:srgbClr val="00B050"/>
                </a:solidFill>
              </a:rPr>
              <a:t>CryoTiger</a:t>
            </a:r>
            <a:r>
              <a:rPr lang="en-GB" dirty="0">
                <a:solidFill>
                  <a:srgbClr val="00B050"/>
                </a:solidFill>
              </a:rPr>
              <a:t> cooling machine available.</a:t>
            </a:r>
          </a:p>
          <a:p>
            <a:pPr marL="0" indent="0">
              <a:buNone/>
            </a:pPr>
            <a:endParaRPr lang="da-DK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B9639-D678-254A-99A8-D64200AB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11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D7CF3-B013-5B44-BA9B-DF636783C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1175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59E78-F9EE-EF4A-BEEA-827270D7F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Project status: NTE SPEC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E52E6-5BF5-6B44-AF80-2898E2587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>
                <a:solidFill>
                  <a:srgbClr val="00B050"/>
                </a:solidFill>
              </a:rPr>
              <a:t>Detailled design and manu. is pending on the following sub-systems:</a:t>
            </a:r>
          </a:p>
          <a:p>
            <a:pPr lvl="1"/>
            <a:r>
              <a:rPr lang="en-GB" noProof="1">
                <a:solidFill>
                  <a:srgbClr val="00B050"/>
                </a:solidFill>
              </a:rPr>
              <a:t>Corrector lens mount.</a:t>
            </a:r>
          </a:p>
          <a:p>
            <a:pPr lvl="1"/>
            <a:r>
              <a:rPr lang="en-GB" noProof="1">
                <a:solidFill>
                  <a:srgbClr val="00B050"/>
                </a:solidFill>
              </a:rPr>
              <a:t>Fixed Grating mount.</a:t>
            </a:r>
          </a:p>
          <a:p>
            <a:pPr lvl="1"/>
            <a:r>
              <a:rPr lang="en-GB" noProof="1">
                <a:solidFill>
                  <a:srgbClr val="00B050"/>
                </a:solidFill>
              </a:rPr>
              <a:t>Prism mount.</a:t>
            </a:r>
          </a:p>
          <a:p>
            <a:pPr lvl="1"/>
            <a:r>
              <a:rPr lang="en-GB" noProof="1">
                <a:solidFill>
                  <a:srgbClr val="00B050"/>
                </a:solidFill>
              </a:rPr>
              <a:t>Field slicing mirror mounts.</a:t>
            </a:r>
          </a:p>
          <a:p>
            <a:pPr lvl="1"/>
            <a:r>
              <a:rPr lang="en-GB" noProof="1">
                <a:solidFill>
                  <a:srgbClr val="00B050"/>
                </a:solidFill>
              </a:rPr>
              <a:t>Detector mounts, UV and VIS.</a:t>
            </a:r>
          </a:p>
          <a:p>
            <a:r>
              <a:rPr lang="en-GB" noProof="1">
                <a:solidFill>
                  <a:srgbClr val="00B050"/>
                </a:solidFill>
              </a:rPr>
              <a:t>Cryogenic tubing, radiation shields, MLI.</a:t>
            </a:r>
          </a:p>
          <a:p>
            <a:r>
              <a:rPr lang="en-GB" noProof="1">
                <a:solidFill>
                  <a:srgbClr val="00B050"/>
                </a:solidFill>
              </a:rPr>
              <a:t>Spectrograph vacuum vessel has been remade. Expected delivery to NBI is around end of May.</a:t>
            </a:r>
          </a:p>
          <a:p>
            <a:pPr marL="0" indent="0">
              <a:buNone/>
            </a:pPr>
            <a:endParaRPr lang="da-DK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D9BF4-4C19-F146-A62E-6500BE46A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12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42F05-267D-8040-BF1F-B4A3EA296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6" name="Picture 5" descr="A large round metal object with blue strap&#10;&#10;AI-generated content may be incorrect.">
            <a:extLst>
              <a:ext uri="{FF2B5EF4-FFF2-40B4-BE49-F238E27FC236}">
                <a16:creationId xmlns:a16="http://schemas.microsoft.com/office/drawing/2014/main" id="{CBF5EC27-9FD9-90D1-A62B-A612961D5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2327275"/>
            <a:ext cx="2938145" cy="220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62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D90C2E-7F71-7AFB-B68E-86DEB11C9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88337-668C-E172-FEED-C20EB1B1B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Project status: Overall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BCFC0-417C-C81B-B77F-80FFA7C8B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>
                <a:solidFill>
                  <a:srgbClr val="00B050"/>
                </a:solidFill>
              </a:rPr>
              <a:t>We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are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trying</a:t>
            </a:r>
            <a:r>
              <a:rPr lang="da-DK" dirty="0">
                <a:solidFill>
                  <a:srgbClr val="00B050"/>
                </a:solidFill>
              </a:rPr>
              <a:t> to </a:t>
            </a:r>
            <a:r>
              <a:rPr lang="da-DK" dirty="0" err="1">
                <a:solidFill>
                  <a:srgbClr val="00B050"/>
                </a:solidFill>
              </a:rPr>
              <a:t>keep</a:t>
            </a:r>
            <a:r>
              <a:rPr lang="da-DK" dirty="0">
                <a:solidFill>
                  <a:srgbClr val="00B050"/>
                </a:solidFill>
              </a:rPr>
              <a:t> the ball rolling </a:t>
            </a:r>
            <a:r>
              <a:rPr lang="da-DK" dirty="0" err="1">
                <a:solidFill>
                  <a:srgbClr val="00B050"/>
                </a:solidFill>
              </a:rPr>
              <a:t>where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we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can</a:t>
            </a:r>
            <a:r>
              <a:rPr lang="da-DK" dirty="0">
                <a:solidFill>
                  <a:srgbClr val="00B050"/>
                </a:solidFill>
              </a:rPr>
              <a:t>.</a:t>
            </a:r>
          </a:p>
          <a:p>
            <a:r>
              <a:rPr lang="da-DK" dirty="0">
                <a:solidFill>
                  <a:srgbClr val="00B050"/>
                </a:solidFill>
              </a:rPr>
              <a:t>The </a:t>
            </a:r>
            <a:r>
              <a:rPr lang="da-DK" dirty="0" err="1">
                <a:solidFill>
                  <a:srgbClr val="00B050"/>
                </a:solidFill>
              </a:rPr>
              <a:t>two</a:t>
            </a:r>
            <a:r>
              <a:rPr lang="da-DK" dirty="0">
                <a:solidFill>
                  <a:srgbClr val="00B050"/>
                </a:solidFill>
              </a:rPr>
              <a:t> imagers </a:t>
            </a:r>
            <a:r>
              <a:rPr lang="da-DK" dirty="0" err="1">
                <a:solidFill>
                  <a:srgbClr val="00B050"/>
                </a:solidFill>
              </a:rPr>
              <a:t>are</a:t>
            </a:r>
            <a:r>
              <a:rPr lang="da-DK" dirty="0">
                <a:solidFill>
                  <a:srgbClr val="00B050"/>
                </a:solidFill>
              </a:rPr>
              <a:t> on a </a:t>
            </a:r>
            <a:r>
              <a:rPr lang="da-DK" dirty="0" err="1">
                <a:solidFill>
                  <a:srgbClr val="00B050"/>
                </a:solidFill>
              </a:rPr>
              <a:t>good</a:t>
            </a:r>
            <a:r>
              <a:rPr lang="da-DK" dirty="0">
                <a:solidFill>
                  <a:srgbClr val="00B050"/>
                </a:solidFill>
              </a:rPr>
              <a:t> track </a:t>
            </a:r>
            <a:r>
              <a:rPr lang="da-DK" dirty="0" err="1">
                <a:solidFill>
                  <a:srgbClr val="00B050"/>
                </a:solidFill>
              </a:rPr>
              <a:t>towards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compleation</a:t>
            </a:r>
            <a:r>
              <a:rPr lang="da-DK" dirty="0">
                <a:solidFill>
                  <a:srgbClr val="00B050"/>
                </a:solidFill>
              </a:rPr>
              <a:t>.</a:t>
            </a:r>
          </a:p>
          <a:p>
            <a:r>
              <a:rPr lang="da-DK" dirty="0">
                <a:solidFill>
                  <a:srgbClr val="00B050"/>
                </a:solidFill>
              </a:rPr>
              <a:t>For the </a:t>
            </a:r>
            <a:r>
              <a:rPr lang="da-DK" dirty="0" err="1">
                <a:solidFill>
                  <a:srgbClr val="00B050"/>
                </a:solidFill>
              </a:rPr>
              <a:t>spectrograph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we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need</a:t>
            </a:r>
            <a:r>
              <a:rPr lang="da-DK" dirty="0">
                <a:solidFill>
                  <a:srgbClr val="00B050"/>
                </a:solidFill>
              </a:rPr>
              <a:t> more </a:t>
            </a:r>
            <a:r>
              <a:rPr lang="da-DK" dirty="0" err="1">
                <a:solidFill>
                  <a:srgbClr val="00B050"/>
                </a:solidFill>
              </a:rPr>
              <a:t>funding</a:t>
            </a:r>
            <a:r>
              <a:rPr lang="da-DK" dirty="0">
                <a:solidFill>
                  <a:srgbClr val="00B050"/>
                </a:solidFill>
              </a:rPr>
              <a:t>. </a:t>
            </a:r>
            <a:r>
              <a:rPr lang="da-DK" dirty="0" err="1">
                <a:solidFill>
                  <a:srgbClr val="00B050"/>
                </a:solidFill>
              </a:rPr>
              <a:t>Our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pan</a:t>
            </a:r>
            <a:r>
              <a:rPr lang="da-DK" dirty="0">
                <a:solidFill>
                  <a:srgbClr val="00B050"/>
                </a:solidFill>
              </a:rPr>
              <a:t> is to have the </a:t>
            </a:r>
            <a:r>
              <a:rPr lang="da-DK" dirty="0" err="1">
                <a:solidFill>
                  <a:srgbClr val="00B050"/>
                </a:solidFill>
              </a:rPr>
              <a:t>spectrograph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ready</a:t>
            </a:r>
            <a:r>
              <a:rPr lang="da-DK" dirty="0">
                <a:solidFill>
                  <a:srgbClr val="00B050"/>
                </a:solidFill>
              </a:rPr>
              <a:t> to </a:t>
            </a:r>
            <a:r>
              <a:rPr lang="da-DK" dirty="0" err="1">
                <a:solidFill>
                  <a:srgbClr val="00B050"/>
                </a:solidFill>
              </a:rPr>
              <a:t>take</a:t>
            </a:r>
            <a:r>
              <a:rPr lang="da-DK" dirty="0">
                <a:solidFill>
                  <a:srgbClr val="00B050"/>
                </a:solidFill>
              </a:rPr>
              <a:t> a </a:t>
            </a:r>
            <a:r>
              <a:rPr lang="da-DK" dirty="0" err="1">
                <a:solidFill>
                  <a:srgbClr val="00B050"/>
                </a:solidFill>
              </a:rPr>
              <a:t>spectrum</a:t>
            </a:r>
            <a:r>
              <a:rPr lang="da-DK" dirty="0">
                <a:solidFill>
                  <a:srgbClr val="00B050"/>
                </a:solidFill>
              </a:rPr>
              <a:t> in the visible in 2.5 yr. This </a:t>
            </a:r>
            <a:r>
              <a:rPr lang="da-DK" dirty="0" err="1">
                <a:solidFill>
                  <a:srgbClr val="00B050"/>
                </a:solidFill>
              </a:rPr>
              <a:t>requires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about</a:t>
            </a:r>
            <a:r>
              <a:rPr lang="da-DK" dirty="0">
                <a:solidFill>
                  <a:srgbClr val="00B050"/>
                </a:solidFill>
              </a:rPr>
              <a:t> 300-400k€. </a:t>
            </a:r>
          </a:p>
          <a:p>
            <a:r>
              <a:rPr lang="da-DK" dirty="0">
                <a:solidFill>
                  <a:srgbClr val="00B050"/>
                </a:solidFill>
              </a:rPr>
              <a:t>Overall </a:t>
            </a:r>
            <a:r>
              <a:rPr lang="da-DK" dirty="0" err="1">
                <a:solidFill>
                  <a:srgbClr val="00B050"/>
                </a:solidFill>
              </a:rPr>
              <a:t>we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need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about</a:t>
            </a:r>
            <a:r>
              <a:rPr lang="da-DK" dirty="0">
                <a:solidFill>
                  <a:srgbClr val="00B050"/>
                </a:solidFill>
              </a:rPr>
              <a:t> 1M€ to </a:t>
            </a:r>
            <a:r>
              <a:rPr lang="da-DK" dirty="0" err="1">
                <a:solidFill>
                  <a:srgbClr val="00B050"/>
                </a:solidFill>
              </a:rPr>
              <a:t>complete</a:t>
            </a:r>
            <a:r>
              <a:rPr lang="da-DK" dirty="0">
                <a:solidFill>
                  <a:srgbClr val="00B050"/>
                </a:solidFill>
              </a:rPr>
              <a:t> the </a:t>
            </a:r>
            <a:r>
              <a:rPr lang="da-DK" dirty="0" err="1">
                <a:solidFill>
                  <a:srgbClr val="00B050"/>
                </a:solidFill>
              </a:rPr>
              <a:t>full</a:t>
            </a:r>
            <a:r>
              <a:rPr lang="da-DK" dirty="0">
                <a:solidFill>
                  <a:srgbClr val="00B050"/>
                </a:solidFill>
              </a:rPr>
              <a:t> instrument. </a:t>
            </a:r>
          </a:p>
          <a:p>
            <a:r>
              <a:rPr lang="da-DK" dirty="0" err="1">
                <a:solidFill>
                  <a:srgbClr val="00B050"/>
                </a:solidFill>
              </a:rPr>
              <a:t>Contributions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both</a:t>
            </a:r>
            <a:r>
              <a:rPr lang="da-DK" dirty="0">
                <a:solidFill>
                  <a:srgbClr val="00B050"/>
                </a:solidFill>
              </a:rPr>
              <a:t> in terms of </a:t>
            </a:r>
            <a:r>
              <a:rPr lang="da-DK" dirty="0" err="1">
                <a:solidFill>
                  <a:srgbClr val="00B050"/>
                </a:solidFill>
              </a:rPr>
              <a:t>funding</a:t>
            </a:r>
            <a:r>
              <a:rPr lang="da-DK" dirty="0">
                <a:solidFill>
                  <a:srgbClr val="00B050"/>
                </a:solidFill>
              </a:rPr>
              <a:t> and workshop </a:t>
            </a:r>
            <a:r>
              <a:rPr lang="da-DK" dirty="0" err="1">
                <a:solidFill>
                  <a:srgbClr val="00B050"/>
                </a:solidFill>
              </a:rPr>
              <a:t>FTEs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very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welcome</a:t>
            </a:r>
            <a:r>
              <a:rPr lang="da-DK" dirty="0">
                <a:solidFill>
                  <a:srgbClr val="00B050"/>
                </a:solidFill>
              </a:rPr>
              <a:t>! </a:t>
            </a:r>
          </a:p>
          <a:p>
            <a:pPr marL="0" indent="0">
              <a:buNone/>
            </a:pPr>
            <a:endParaRPr lang="da-DK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02DA0-5916-1055-5DCC-7B9099CA9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13</a:t>
            </a:fld>
            <a:endParaRPr lang="en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4D818-D300-4104-B75E-3DF3ABFA3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1787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138F5-7227-F445-A08F-9BB1E8DB7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9125"/>
            <a:ext cx="10515600" cy="1325563"/>
          </a:xfrm>
        </p:spPr>
        <p:txBody>
          <a:bodyPr/>
          <a:lstStyle/>
          <a:p>
            <a:pPr algn="ctr"/>
            <a:r>
              <a:rPr lang="da-DK"/>
              <a:t>Thank you.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AC17D-3855-5749-BE48-445371432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14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EF974-A236-844C-AAAF-B815AB8D56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3204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035A8-77E4-4A22-84D4-771E7BF8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NTE Team</a:t>
            </a:r>
            <a:endParaRPr lang="en-DK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2B568-DE15-4F2D-95B1-C48E24C52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72" y="1825625"/>
            <a:ext cx="4114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Niels Bohr Institute</a:t>
            </a:r>
          </a:p>
          <a:p>
            <a:pPr marL="0" indent="0">
              <a:buNone/>
            </a:pPr>
            <a:r>
              <a:rPr lang="en-US" sz="1800" b="1" dirty="0"/>
              <a:t>Michael I. Andersen </a:t>
            </a:r>
            <a:r>
              <a:rPr lang="en-US" sz="1400" dirty="0"/>
              <a:t>– Systems engineer</a:t>
            </a: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en-US" sz="1400" b="1" dirty="0"/>
              <a:t>Lise Christensen </a:t>
            </a:r>
            <a:r>
              <a:rPr lang="en-US" sz="1400" dirty="0"/>
              <a:t>– Pipeline responsible</a:t>
            </a: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en-US" sz="1400" dirty="0"/>
              <a:t>(</a:t>
            </a:r>
            <a:r>
              <a:rPr lang="en-US" sz="1400" b="1" dirty="0"/>
              <a:t>Niels </a:t>
            </a:r>
            <a:r>
              <a:rPr lang="en-US" sz="1400" b="1" dirty="0" err="1"/>
              <a:t>Michaelsen</a:t>
            </a:r>
            <a:r>
              <a:rPr lang="en-US" sz="1400" b="1" dirty="0"/>
              <a:t> </a:t>
            </a:r>
            <a:r>
              <a:rPr lang="en-US" sz="1400" dirty="0"/>
              <a:t>– Mechanics)</a:t>
            </a: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en-US" sz="1400" b="1" dirty="0">
                <a:cs typeface="Calibri"/>
              </a:rPr>
              <a:t>Tom Reynolds </a:t>
            </a:r>
            <a:r>
              <a:rPr lang="en-US" sz="1400" dirty="0">
                <a:cs typeface="Calibri"/>
              </a:rPr>
              <a:t>– </a:t>
            </a:r>
            <a:r>
              <a:rPr lang="en-US" sz="1400" dirty="0"/>
              <a:t>Pipeline development</a:t>
            </a: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en-US" sz="1800" b="1" dirty="0"/>
              <a:t>Anton N. </a:t>
            </a:r>
            <a:r>
              <a:rPr lang="en-US" sz="1800" b="1" dirty="0" err="1"/>
              <a:t>Sørensen</a:t>
            </a:r>
            <a:r>
              <a:rPr lang="en-US" sz="1800" b="1" dirty="0"/>
              <a:t> </a:t>
            </a:r>
            <a:r>
              <a:rPr lang="en-US" sz="1400" dirty="0"/>
              <a:t>– Calibration and AIT</a:t>
            </a: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en-US" sz="1800" b="1" dirty="0" err="1"/>
              <a:t>Joonas</a:t>
            </a:r>
            <a:r>
              <a:rPr lang="en-US" sz="1800" b="1" dirty="0"/>
              <a:t> K. M. </a:t>
            </a:r>
            <a:r>
              <a:rPr lang="en-US" sz="1800" b="1" dirty="0" err="1"/>
              <a:t>Viuho</a:t>
            </a:r>
            <a:r>
              <a:rPr lang="en-US" sz="1800" b="1" dirty="0"/>
              <a:t> </a:t>
            </a:r>
            <a:r>
              <a:rPr lang="en-US" sz="1400" dirty="0"/>
              <a:t>– Motors and control, detectors, simulated data, and more</a:t>
            </a:r>
          </a:p>
          <a:p>
            <a:pPr marL="0" indent="0">
              <a:buNone/>
            </a:pPr>
            <a:r>
              <a:rPr lang="en-US" sz="1400" b="1" dirty="0"/>
              <a:t>Kostas </a:t>
            </a:r>
            <a:r>
              <a:rPr lang="en-US" sz="1400" b="1" dirty="0" err="1"/>
              <a:t>Valeckas</a:t>
            </a:r>
            <a:r>
              <a:rPr lang="en-US" sz="1400" b="1" dirty="0"/>
              <a:t> </a:t>
            </a:r>
            <a:r>
              <a:rPr lang="en-US" sz="1400" dirty="0"/>
              <a:t>– Pipeline development</a:t>
            </a: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en-US" sz="1400" b="1" dirty="0"/>
              <a:t>Dennis Wistisen </a:t>
            </a:r>
            <a:r>
              <a:rPr lang="en-US" sz="1400" dirty="0"/>
              <a:t>– Mechanics</a:t>
            </a:r>
          </a:p>
          <a:p>
            <a:pPr marL="0" indent="0">
              <a:buNone/>
            </a:pPr>
            <a:r>
              <a:rPr lang="en-US" sz="1400" b="1" dirty="0">
                <a:cs typeface="Calibri"/>
              </a:rPr>
              <a:t>Many students – </a:t>
            </a:r>
            <a:r>
              <a:rPr lang="en-US" sz="1400" dirty="0">
                <a:cs typeface="Calibri"/>
              </a:rPr>
              <a:t>simulated data, ETC, testing, RRM, etc.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DK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742E63E-FEAB-4D80-8018-BAEC2C3C3E31}"/>
              </a:ext>
            </a:extLst>
          </p:cNvPr>
          <p:cNvSpPr txBox="1">
            <a:spLocks/>
          </p:cNvSpPr>
          <p:nvPr/>
        </p:nvSpPr>
        <p:spPr>
          <a:xfrm>
            <a:off x="4607968" y="1825625"/>
            <a:ext cx="341664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Nordic Optical Telescope</a:t>
            </a:r>
          </a:p>
          <a:p>
            <a:pPr marL="0" indent="0">
              <a:buNone/>
            </a:pPr>
            <a:r>
              <a:rPr lang="en-US" sz="1400" b="1" dirty="0"/>
              <a:t>Sergio </a:t>
            </a:r>
            <a:r>
              <a:rPr lang="en-US" sz="1400" b="1" dirty="0" err="1"/>
              <a:t>Armas</a:t>
            </a:r>
            <a:r>
              <a:rPr lang="en-US" sz="1400" b="1" dirty="0"/>
              <a:t> </a:t>
            </a:r>
            <a:r>
              <a:rPr lang="en-US" sz="1400" dirty="0"/>
              <a:t>– Software systems</a:t>
            </a:r>
          </a:p>
          <a:p>
            <a:pPr marL="0" indent="0">
              <a:buNone/>
            </a:pPr>
            <a:r>
              <a:rPr lang="en-US" sz="1800" b="1" dirty="0"/>
              <a:t>Jacob W. </a:t>
            </a:r>
            <a:r>
              <a:rPr lang="en-US" sz="1800" b="1" dirty="0" err="1"/>
              <a:t>Clasen</a:t>
            </a:r>
            <a:r>
              <a:rPr lang="en-US" sz="1800" b="1" dirty="0"/>
              <a:t> </a:t>
            </a:r>
            <a:r>
              <a:rPr lang="en-US" sz="1400" dirty="0"/>
              <a:t>– Project Manager</a:t>
            </a:r>
          </a:p>
          <a:p>
            <a:pPr marL="0" indent="0">
              <a:buNone/>
            </a:pPr>
            <a:r>
              <a:rPr lang="en-US" sz="1400" b="1" dirty="0"/>
              <a:t>Anlaug Djupvik </a:t>
            </a:r>
            <a:r>
              <a:rPr lang="en-US" sz="1400" dirty="0"/>
              <a:t>– </a:t>
            </a:r>
            <a:r>
              <a:rPr lang="en-US" sz="1300" dirty="0"/>
              <a:t>Astronomer, IR applications</a:t>
            </a:r>
          </a:p>
          <a:p>
            <a:pPr marL="0" indent="0">
              <a:buNone/>
            </a:pPr>
            <a:r>
              <a:rPr lang="en-US" sz="1400" b="1" dirty="0"/>
              <a:t>Carlos Perez </a:t>
            </a:r>
            <a:r>
              <a:rPr lang="en-US" sz="1400" dirty="0"/>
              <a:t>– Mechanics</a:t>
            </a:r>
          </a:p>
          <a:p>
            <a:pPr marL="0" indent="0">
              <a:buNone/>
            </a:pPr>
            <a:r>
              <a:rPr lang="en-US" sz="1400" b="1" dirty="0" err="1"/>
              <a:t>Tapio</a:t>
            </a:r>
            <a:r>
              <a:rPr lang="en-US" sz="1400" b="1" dirty="0"/>
              <a:t> </a:t>
            </a:r>
            <a:r>
              <a:rPr lang="en-US" sz="1400" b="1" dirty="0" err="1"/>
              <a:t>Pursimo</a:t>
            </a:r>
            <a:r>
              <a:rPr lang="en-US" sz="1400" b="1" dirty="0"/>
              <a:t> </a:t>
            </a:r>
            <a:r>
              <a:rPr lang="en-US" sz="1400" dirty="0"/>
              <a:t>– Astronomer, imaging</a:t>
            </a:r>
          </a:p>
          <a:p>
            <a:pPr marL="0" indent="0">
              <a:buNone/>
            </a:pPr>
            <a:r>
              <a:rPr lang="en-US" sz="1400" b="1" dirty="0"/>
              <a:t>John </a:t>
            </a:r>
            <a:r>
              <a:rPr lang="en-US" sz="1400" b="1" dirty="0" err="1"/>
              <a:t>Telting</a:t>
            </a:r>
            <a:r>
              <a:rPr lang="en-US" sz="1400" b="1" dirty="0"/>
              <a:t> </a:t>
            </a:r>
            <a:r>
              <a:rPr lang="en-US" sz="1400" dirty="0"/>
              <a:t>– Astronomer, spectroscopy</a:t>
            </a:r>
            <a:endParaRPr lang="en-DK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6BD7B6-DF6D-4D78-BEFA-71D5AE0E4802}"/>
              </a:ext>
            </a:extLst>
          </p:cNvPr>
          <p:cNvSpPr txBox="1">
            <a:spLocks/>
          </p:cNvSpPr>
          <p:nvPr/>
        </p:nvSpPr>
        <p:spPr>
          <a:xfrm>
            <a:off x="8320072" y="1825625"/>
            <a:ext cx="3581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Partner institutes</a:t>
            </a:r>
          </a:p>
          <a:p>
            <a:pPr marL="0" indent="0">
              <a:buNone/>
            </a:pPr>
            <a:r>
              <a:rPr lang="en-US" sz="1400" b="1" dirty="0"/>
              <a:t>John E. V. Andersen </a:t>
            </a:r>
            <a:r>
              <a:rPr lang="en-US" sz="1400" dirty="0"/>
              <a:t>– VIS Imager mechanics</a:t>
            </a:r>
            <a:br>
              <a:rPr lang="en-US" sz="1400" dirty="0"/>
            </a:br>
            <a:r>
              <a:rPr lang="en-US" sz="1400" dirty="0">
                <a:latin typeface="+mj-lt"/>
              </a:rPr>
              <a:t>University of Aarhus, Denmark</a:t>
            </a:r>
          </a:p>
          <a:p>
            <a:pPr marL="0" indent="0">
              <a:buNone/>
            </a:pPr>
            <a:r>
              <a:rPr lang="en-US" sz="1400" b="1" dirty="0"/>
              <a:t>Stefano Covino </a:t>
            </a:r>
            <a:r>
              <a:rPr lang="en-US" sz="1400" dirty="0"/>
              <a:t>– Head of science team</a:t>
            </a:r>
            <a:br>
              <a:rPr lang="en-US" sz="1400" dirty="0"/>
            </a:br>
            <a:r>
              <a:rPr lang="en-US" sz="1400" dirty="0">
                <a:latin typeface="+mj-lt"/>
              </a:rPr>
              <a:t>INAF Brera, Italy</a:t>
            </a:r>
          </a:p>
          <a:p>
            <a:pPr marL="0" indent="0">
              <a:buNone/>
            </a:pPr>
            <a:r>
              <a:rPr lang="en-US" sz="1400" b="1" dirty="0"/>
              <a:t>Anders S. </a:t>
            </a:r>
            <a:r>
              <a:rPr lang="en-US" sz="1400" b="1" dirty="0" err="1"/>
              <a:t>Damgaard</a:t>
            </a:r>
            <a:r>
              <a:rPr lang="en-US" sz="1400" b="1" dirty="0"/>
              <a:t> </a:t>
            </a:r>
            <a:r>
              <a:rPr lang="en-US" sz="1400" dirty="0"/>
              <a:t>- VIS Imager mechanics</a:t>
            </a:r>
            <a:br>
              <a:rPr lang="en-US" sz="1400" dirty="0"/>
            </a:br>
            <a:r>
              <a:rPr lang="en-US" sz="1400" dirty="0">
                <a:latin typeface="+mj-lt"/>
              </a:rPr>
              <a:t>University of Aarhus, Denmark</a:t>
            </a:r>
          </a:p>
          <a:p>
            <a:pPr marL="0" indent="0">
              <a:buNone/>
            </a:pPr>
            <a:r>
              <a:rPr lang="en-US" sz="1400" b="1" dirty="0"/>
              <a:t>Vitaly </a:t>
            </a:r>
            <a:r>
              <a:rPr lang="en-US" sz="1400" b="1" dirty="0" err="1"/>
              <a:t>Neustreov</a:t>
            </a:r>
            <a:r>
              <a:rPr lang="en-US" sz="1400" b="1" dirty="0"/>
              <a:t> </a:t>
            </a:r>
            <a:r>
              <a:rPr lang="en-US" sz="1400" dirty="0"/>
              <a:t>– Imaging pipeline</a:t>
            </a:r>
            <a:br>
              <a:rPr lang="en-US" sz="1400" dirty="0"/>
            </a:br>
            <a:r>
              <a:rPr lang="en-US" sz="1400" dirty="0">
                <a:latin typeface="+mj-lt"/>
              </a:rPr>
              <a:t>FINCA/University of Oulu, Finland</a:t>
            </a:r>
          </a:p>
          <a:p>
            <a:pPr marL="0" indent="0">
              <a:buNone/>
            </a:pPr>
            <a:r>
              <a:rPr lang="en-US" sz="1400" b="1" dirty="0"/>
              <a:t>Marco Riva </a:t>
            </a:r>
            <a:r>
              <a:rPr lang="en-US" sz="1400" dirty="0"/>
              <a:t>– Spectrograph camera optics</a:t>
            </a:r>
            <a:br>
              <a:rPr lang="en-US" sz="1400" dirty="0"/>
            </a:br>
            <a:r>
              <a:rPr lang="en-US" sz="1400" dirty="0">
                <a:latin typeface="+mj-lt"/>
              </a:rPr>
              <a:t>INAF Brera, Italy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6CEC298-1655-4134-9B82-D7135D6E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 Transient Explorer (NTE) </a:t>
            </a:r>
            <a:endParaRPr lang="en-DK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E57DE29-ADA9-49A4-B586-8ED95247C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599871"/>
            <a:ext cx="2278380" cy="182564"/>
          </a:xfrm>
        </p:spPr>
        <p:txBody>
          <a:bodyPr/>
          <a:lstStyle/>
          <a:p>
            <a:fld id="{A782FE78-2454-416E-906D-E093D209E8E2}" type="slidenum">
              <a:rPr lang="en-DK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2</a:t>
            </a:fld>
            <a:endParaRPr lang="en-DK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10" name="Picture 9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25D9373F-F8AD-45AA-A346-0762AB00699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151774" y="6538912"/>
            <a:ext cx="367895" cy="30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6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842C8-D897-CC4B-B5EE-1BB867645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Outline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FD8B2-2B55-E741-8325-968104ACC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820" y="1825625"/>
            <a:ext cx="10972800" cy="4351338"/>
          </a:xfrm>
        </p:spPr>
        <p:txBody>
          <a:bodyPr>
            <a:normAutofit/>
          </a:bodyPr>
          <a:lstStyle/>
          <a:p>
            <a:r>
              <a:rPr lang="da-DK" dirty="0" err="1"/>
              <a:t>What</a:t>
            </a:r>
            <a:r>
              <a:rPr lang="da-DK" dirty="0"/>
              <a:t> NTE is</a:t>
            </a:r>
          </a:p>
          <a:p>
            <a:r>
              <a:rPr lang="da-DK" dirty="0"/>
              <a:t>Status of </a:t>
            </a:r>
            <a:r>
              <a:rPr lang="da-DK" dirty="0" err="1"/>
              <a:t>project</a:t>
            </a:r>
            <a:endParaRPr lang="da-DK" dirty="0"/>
          </a:p>
          <a:p>
            <a:pPr marL="457200" lvl="1" indent="0">
              <a:buNone/>
            </a:pPr>
            <a:endParaRPr lang="da-D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CF11B-13CA-C645-9D06-409F92D2F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3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95DCC-DCD2-6E42-8FD1-24B2ADAE4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E1DB83-A78F-E059-24DA-1A6E2FC4ED07}"/>
              </a:ext>
            </a:extLst>
          </p:cNvPr>
          <p:cNvSpPr txBox="1"/>
          <p:nvPr/>
        </p:nvSpPr>
        <p:spPr>
          <a:xfrm>
            <a:off x="5858540" y="1690688"/>
            <a:ext cx="59754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/>
              <a:t>I will not explain why we are so delayed, but if you want to know more ask or come and talk to me. The essence is: we are too few and lack funding.   </a:t>
            </a:r>
          </a:p>
          <a:p>
            <a:endParaRPr lang="en-DK" dirty="0"/>
          </a:p>
          <a:p>
            <a:r>
              <a:rPr lang="en-DK" dirty="0"/>
              <a:t>Ask what NTE can do for you</a:t>
            </a:r>
          </a:p>
          <a:p>
            <a:pPr marL="285750" indent="-285750">
              <a:buFontTx/>
              <a:buChar char="-"/>
            </a:pPr>
            <a:r>
              <a:rPr lang="en-GB" dirty="0"/>
              <a:t>a</a:t>
            </a:r>
            <a:r>
              <a:rPr lang="en-DK" dirty="0"/>
              <a:t>nd what you can do for the NTE</a:t>
            </a:r>
          </a:p>
          <a:p>
            <a:pPr marL="285750" indent="-285750">
              <a:buFontTx/>
              <a:buChar char="-"/>
            </a:pPr>
            <a:endParaRPr lang="en-DK" dirty="0"/>
          </a:p>
          <a:p>
            <a:r>
              <a:rPr lang="en-DK" dirty="0"/>
              <a:t>Thanks to all those who have helped so far! </a:t>
            </a:r>
          </a:p>
          <a:p>
            <a:pPr marL="285750" indent="-285750">
              <a:buFontTx/>
              <a:buChar char="-"/>
            </a:pP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19569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B7ACD-2B51-49D3-89A5-7E02FC48B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Science cases for the NTE</a:t>
            </a:r>
            <a:endParaRPr lang="en-DK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B827D2C-CF53-4D3D-86D0-978BE16959C5}"/>
              </a:ext>
            </a:extLst>
          </p:cNvPr>
          <p:cNvSpPr txBox="1">
            <a:spLocks/>
          </p:cNvSpPr>
          <p:nvPr/>
        </p:nvSpPr>
        <p:spPr>
          <a:xfrm>
            <a:off x="838200" y="1493022"/>
            <a:ext cx="10081437" cy="417646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2200" dirty="0"/>
              <a:t>Transient phenomena 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GRBs, </a:t>
            </a:r>
            <a:r>
              <a:rPr lang="en-US" altLang="de-DE" sz="1800" dirty="0" err="1"/>
              <a:t>kilonovae</a:t>
            </a:r>
            <a:r>
              <a:rPr lang="en-US" altLang="de-DE" sz="1800" dirty="0"/>
              <a:t>, GWs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supernovae Ia, 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core-collapse supernovae, 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new transients: FRB , Changing look AGN, TDE, ...</a:t>
            </a:r>
            <a:endParaRPr lang="en-US" altLang="de-DE" sz="1800" dirty="0">
              <a:cs typeface="Calibri"/>
            </a:endParaRPr>
          </a:p>
          <a:p>
            <a:r>
              <a:rPr lang="en-US" altLang="de-DE" sz="2200" dirty="0"/>
              <a:t>Other programs where the time domain is important </a:t>
            </a:r>
            <a:endParaRPr lang="en-US" altLang="de-DE" sz="22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reverberation mapping 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exoplanet atmospheres</a:t>
            </a:r>
            <a:endParaRPr lang="en-US" altLang="de-DE" sz="1400" dirty="0"/>
          </a:p>
          <a:p>
            <a:r>
              <a:rPr lang="en-US" altLang="de-DE" sz="2200" dirty="0"/>
              <a:t> Non-transient programs</a:t>
            </a:r>
            <a:endParaRPr lang="en-US" altLang="de-DE" sz="22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AGN hosts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spectroscopic follow-up of sources from wide-field surveys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QSOs from Gaia</a:t>
            </a:r>
            <a:endParaRPr lang="en-US" altLang="de-DE" sz="1800" dirty="0">
              <a:cs typeface="Calibri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US" altLang="de-DE" sz="1800" dirty="0"/>
              <a:t>Solar System objects</a:t>
            </a:r>
            <a:endParaRPr lang="en-US" altLang="de-DE" sz="18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0578AB-F1AD-40EE-9860-698CDD426162}"/>
              </a:ext>
            </a:extLst>
          </p:cNvPr>
          <p:cNvSpPr txBox="1"/>
          <p:nvPr/>
        </p:nvSpPr>
        <p:spPr>
          <a:xfrm>
            <a:off x="8059479" y="1493022"/>
            <a:ext cx="3729018" cy="28623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/>
              <a:t>Important drivers: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wide wavelength coverage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simultaneous optical and near-IR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rapid follow-up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Innovation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Teaching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versatility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891E8307-B350-4FE1-9069-3CFDAA205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599871"/>
            <a:ext cx="2278380" cy="182564"/>
          </a:xfrm>
        </p:spPr>
        <p:txBody>
          <a:bodyPr/>
          <a:lstStyle/>
          <a:p>
            <a:fld id="{A782FE78-2454-416E-906D-E093D209E8E2}" type="slidenum">
              <a:rPr lang="en-DK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4</a:t>
            </a:fld>
            <a:endParaRPr lang="en-DK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11" name="Picture 10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BCE5A6F1-F79A-4446-8A5C-A9C0807470E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151774" y="6538912"/>
            <a:ext cx="367895" cy="303735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84EB485-5F0B-D45B-BB09-17F40D397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901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14082-9595-1D6B-31C6-97AD19448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Dusty</a:t>
            </a:r>
            <a:r>
              <a:rPr lang="da-DK" dirty="0"/>
              <a:t> </a:t>
            </a:r>
            <a:r>
              <a:rPr lang="da-DK" dirty="0" err="1"/>
              <a:t>sightlines</a:t>
            </a:r>
            <a:br>
              <a:rPr lang="da-DK" dirty="0"/>
            </a:br>
            <a:r>
              <a:rPr lang="da-DK" dirty="0"/>
              <a:t>GRB130907A, z=1.24</a:t>
            </a:r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1BB3A451-BA7E-CB89-44F8-B710A0F96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 Transient Explorer (NTE)</a:t>
            </a:r>
            <a:endParaRPr lang="en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BFC19668-942A-F650-C5D1-F09E2040A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26" y="1761460"/>
            <a:ext cx="6670157" cy="3335079"/>
          </a:xfrm>
          <a:prstGeom prst="rect">
            <a:avLst/>
          </a:prstGeom>
        </p:spPr>
      </p:pic>
      <p:sp>
        <p:nvSpPr>
          <p:cNvPr id="8" name="Tekstfelt 7">
            <a:extLst>
              <a:ext uri="{FF2B5EF4-FFF2-40B4-BE49-F238E27FC236}">
                <a16:creationId xmlns:a16="http://schemas.microsoft.com/office/drawing/2014/main" id="{02842D19-2EE5-2836-3AC6-87E1A7DCC171}"/>
              </a:ext>
            </a:extLst>
          </p:cNvPr>
          <p:cNvSpPr txBox="1"/>
          <p:nvPr/>
        </p:nvSpPr>
        <p:spPr>
          <a:xfrm>
            <a:off x="85807" y="6123543"/>
            <a:ext cx="2519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DePasquale</a:t>
            </a:r>
            <a:r>
              <a:rPr lang="da-DK" dirty="0"/>
              <a:t> et al. in </a:t>
            </a:r>
            <a:r>
              <a:rPr lang="da-DK" dirty="0" err="1"/>
              <a:t>prep</a:t>
            </a:r>
            <a:endParaRPr lang="da-DK" dirty="0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id="{9ABB8BD4-471E-69CB-1931-22A4308DD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046" y="1451526"/>
            <a:ext cx="5238421" cy="446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83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B7CF579-5193-4B4E-B6C5-D79B9FDC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 Transient Explorer (NTE) </a:t>
            </a:r>
            <a:endParaRPr kumimoji="0" lang="en-DK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Billede 16">
            <a:extLst>
              <a:ext uri="{FF2B5EF4-FFF2-40B4-BE49-F238E27FC236}">
                <a16:creationId xmlns:a16="http://schemas.microsoft.com/office/drawing/2014/main" id="{38B1BDBF-6B41-0341-A7D7-79DCBF516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9909"/>
            <a:ext cx="12192000" cy="453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500BE0-081B-4727-982E-A7E4090CEC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1" r="7716"/>
          <a:stretch/>
        </p:blipFill>
        <p:spPr>
          <a:xfrm>
            <a:off x="5736379" y="588515"/>
            <a:ext cx="6170555" cy="56809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6035A8-77E4-4A22-84D4-771E7BF8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NTE concept</a:t>
            </a:r>
            <a:endParaRPr lang="en-D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2B568-DE15-4F2D-95B1-C48E24C52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508633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Dual imager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Single slit spectrograph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Imagers and spectrograph covering from U to K band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re-configuration time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Independent operation of VIS and NIR arms in both imaging and spectroscopy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Almost permanently mounted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5801986-BAF1-42A5-96F1-E143455A0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599871"/>
            <a:ext cx="2278380" cy="182564"/>
          </a:xfrm>
        </p:spPr>
        <p:txBody>
          <a:bodyPr/>
          <a:lstStyle/>
          <a:p>
            <a:fld id="{A782FE78-2454-416E-906D-E093D209E8E2}" type="slidenum">
              <a:rPr lang="en-DK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7</a:t>
            </a:fld>
            <a:endParaRPr lang="en-DK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9" name="Picture 8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917DF3A3-3132-4D09-9F1E-19A01D77A77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51774" y="6538912"/>
            <a:ext cx="367895" cy="30373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56676-AC9E-E2B1-108D-0B26E04ED7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8955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E91B2E-837F-479C-B118-D617C0880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4854" y="0"/>
            <a:ext cx="6858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6035A8-77E4-4A22-84D4-771E7BF8D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075" y="642531"/>
            <a:ext cx="2694248" cy="1325563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 Imager</a:t>
            </a:r>
            <a:endParaRPr lang="en-D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367173-91A7-48E4-A861-60AC18E85A19}"/>
              </a:ext>
            </a:extLst>
          </p:cNvPr>
          <p:cNvSpPr txBox="1"/>
          <p:nvPr/>
        </p:nvSpPr>
        <p:spPr>
          <a:xfrm>
            <a:off x="2143854" y="4701898"/>
            <a:ext cx="1623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Calibration unit</a:t>
            </a:r>
            <a:endParaRPr lang="en-DK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686BC91-9AA6-4B51-869A-7CD98C98E1BC}"/>
              </a:ext>
            </a:extLst>
          </p:cNvPr>
          <p:cNvCxnSpPr>
            <a:cxnSpLocks/>
          </p:cNvCxnSpPr>
          <p:nvPr/>
        </p:nvCxnSpPr>
        <p:spPr>
          <a:xfrm flipH="1">
            <a:off x="3767090" y="4512159"/>
            <a:ext cx="951460" cy="35170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A6DC6D5-C167-46A5-9E28-F9ADCE158FCF}"/>
              </a:ext>
            </a:extLst>
          </p:cNvPr>
          <p:cNvSpPr txBox="1"/>
          <p:nvPr/>
        </p:nvSpPr>
        <p:spPr>
          <a:xfrm>
            <a:off x="6748918" y="5877203"/>
            <a:ext cx="197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Warm IR filter wheel</a:t>
            </a:r>
            <a:endParaRPr lang="en-DK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1B603A-0331-416D-8394-8A8CDDE7D634}"/>
              </a:ext>
            </a:extLst>
          </p:cNvPr>
          <p:cNvCxnSpPr>
            <a:cxnSpLocks/>
          </p:cNvCxnSpPr>
          <p:nvPr/>
        </p:nvCxnSpPr>
        <p:spPr>
          <a:xfrm flipH="1" flipV="1">
            <a:off x="6893854" y="4494135"/>
            <a:ext cx="618699" cy="1383068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D301565-612B-4228-AFF5-60CF2BDA14F8}"/>
              </a:ext>
            </a:extLst>
          </p:cNvPr>
          <p:cNvSpPr txBox="1"/>
          <p:nvPr/>
        </p:nvSpPr>
        <p:spPr>
          <a:xfrm>
            <a:off x="6807772" y="192054"/>
            <a:ext cx="1051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Shutter</a:t>
            </a:r>
            <a:endParaRPr lang="en-DK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6AC86FC-FF47-4E3B-AB40-32F6A1D8EDE6}"/>
              </a:ext>
            </a:extLst>
          </p:cNvPr>
          <p:cNvCxnSpPr>
            <a:cxnSpLocks/>
          </p:cNvCxnSpPr>
          <p:nvPr/>
        </p:nvCxnSpPr>
        <p:spPr>
          <a:xfrm flipH="1">
            <a:off x="5916004" y="543486"/>
            <a:ext cx="1231556" cy="108750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B9C8D3F-A20D-49CB-9348-4655099B4950}"/>
              </a:ext>
            </a:extLst>
          </p:cNvPr>
          <p:cNvSpPr txBox="1"/>
          <p:nvPr/>
        </p:nvSpPr>
        <p:spPr>
          <a:xfrm>
            <a:off x="9549855" y="1047451"/>
            <a:ext cx="1051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Beam selector wheel</a:t>
            </a:r>
            <a:endParaRPr lang="en-DK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532F9AD-5C6C-4E90-AC6C-0BC681F71C22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7147560" y="1509116"/>
            <a:ext cx="2402295" cy="1222775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7201E09-C4B2-4C5D-9F55-92BD391EF601}"/>
              </a:ext>
            </a:extLst>
          </p:cNvPr>
          <p:cNvSpPr txBox="1"/>
          <p:nvPr/>
        </p:nvSpPr>
        <p:spPr>
          <a:xfrm>
            <a:off x="9549855" y="2490059"/>
            <a:ext cx="1051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Folding mirror</a:t>
            </a:r>
            <a:endParaRPr lang="en-DK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ACF25BB-E448-4E1C-916B-F46E62723FB7}"/>
              </a:ext>
            </a:extLst>
          </p:cNvPr>
          <p:cNvCxnSpPr>
            <a:cxnSpLocks/>
          </p:cNvCxnSpPr>
          <p:nvPr/>
        </p:nvCxnSpPr>
        <p:spPr>
          <a:xfrm flipH="1">
            <a:off x="7060634" y="2807456"/>
            <a:ext cx="2591233" cy="23153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18E217E-C3AF-4FC4-A1FD-373798B20ED7}"/>
              </a:ext>
            </a:extLst>
          </p:cNvPr>
          <p:cNvSpPr txBox="1"/>
          <p:nvPr/>
        </p:nvSpPr>
        <p:spPr>
          <a:xfrm>
            <a:off x="8192992" y="358820"/>
            <a:ext cx="1347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Field lens</a:t>
            </a:r>
            <a:endParaRPr lang="en-DK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F66367B-E093-47D7-9FC2-B7C0177CCE07}"/>
              </a:ext>
            </a:extLst>
          </p:cNvPr>
          <p:cNvCxnSpPr>
            <a:cxnSpLocks/>
          </p:cNvCxnSpPr>
          <p:nvPr/>
        </p:nvCxnSpPr>
        <p:spPr>
          <a:xfrm flipH="1">
            <a:off x="6352126" y="697141"/>
            <a:ext cx="1962853" cy="1675455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B5B1339-C6FE-4FF4-9E6B-8C756A8B6F92}"/>
              </a:ext>
            </a:extLst>
          </p:cNvPr>
          <p:cNvSpPr txBox="1"/>
          <p:nvPr/>
        </p:nvSpPr>
        <p:spPr>
          <a:xfrm>
            <a:off x="897768" y="3013840"/>
            <a:ext cx="233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Dichroic sending light to VIS Imager</a:t>
            </a:r>
            <a:endParaRPr lang="en-DK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88A9AC4-3A82-45EE-A22E-78E70AC86490}"/>
              </a:ext>
            </a:extLst>
          </p:cNvPr>
          <p:cNvCxnSpPr>
            <a:cxnSpLocks/>
          </p:cNvCxnSpPr>
          <p:nvPr/>
        </p:nvCxnSpPr>
        <p:spPr>
          <a:xfrm flipH="1">
            <a:off x="3009033" y="3108301"/>
            <a:ext cx="3343093" cy="32069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5059CFD-783C-4900-AC8E-4D8ECD1AB0B5}"/>
              </a:ext>
            </a:extLst>
          </p:cNvPr>
          <p:cNvSpPr txBox="1"/>
          <p:nvPr/>
        </p:nvSpPr>
        <p:spPr>
          <a:xfrm>
            <a:off x="2076261" y="1982932"/>
            <a:ext cx="1456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Filter wheels</a:t>
            </a:r>
            <a:endParaRPr lang="en-DK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BB68769-2743-45DB-8325-E3D95B275E04}"/>
              </a:ext>
            </a:extLst>
          </p:cNvPr>
          <p:cNvCxnSpPr>
            <a:cxnSpLocks/>
          </p:cNvCxnSpPr>
          <p:nvPr/>
        </p:nvCxnSpPr>
        <p:spPr>
          <a:xfrm flipH="1">
            <a:off x="3537875" y="2200139"/>
            <a:ext cx="103356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3FEA87E0-832E-49E4-862A-6EB6CD65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599871"/>
            <a:ext cx="2278380" cy="182564"/>
          </a:xfrm>
        </p:spPr>
        <p:txBody>
          <a:bodyPr/>
          <a:lstStyle/>
          <a:p>
            <a:fld id="{A782FE78-2454-416E-906D-E093D209E8E2}" type="slidenum">
              <a:rPr lang="en-DK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8</a:t>
            </a:fld>
            <a:endParaRPr lang="en-DK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42" name="Picture 41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AE7E3813-76FD-4AF9-8D7A-2C2F0D1D1A4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51774" y="6538912"/>
            <a:ext cx="367895" cy="30373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6302DFBE-C994-4B33-A9B5-1E9366DBF073}"/>
              </a:ext>
            </a:extLst>
          </p:cNvPr>
          <p:cNvSpPr txBox="1"/>
          <p:nvPr/>
        </p:nvSpPr>
        <p:spPr>
          <a:xfrm>
            <a:off x="1733108" y="63703"/>
            <a:ext cx="2075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ANDOR COSMOS </a:t>
            </a:r>
            <a:r>
              <a:rPr lang="en-US" dirty="0" err="1"/>
              <a:t>sCMOS</a:t>
            </a:r>
            <a:r>
              <a:rPr lang="en-US" dirty="0"/>
              <a:t> Camera</a:t>
            </a:r>
            <a:endParaRPr lang="en-DK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103F593-FE88-43F7-96B6-27416B76F95D}"/>
              </a:ext>
            </a:extLst>
          </p:cNvPr>
          <p:cNvCxnSpPr>
            <a:cxnSpLocks/>
          </p:cNvCxnSpPr>
          <p:nvPr/>
        </p:nvCxnSpPr>
        <p:spPr>
          <a:xfrm flipH="1" flipV="1">
            <a:off x="3415930" y="409261"/>
            <a:ext cx="729350" cy="28788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8E05E5B-9E9F-4770-BCDC-A8D23D45993F}"/>
              </a:ext>
            </a:extLst>
          </p:cNvPr>
          <p:cNvCxnSpPr>
            <a:cxnSpLocks/>
          </p:cNvCxnSpPr>
          <p:nvPr/>
        </p:nvCxnSpPr>
        <p:spPr>
          <a:xfrm flipH="1" flipV="1">
            <a:off x="8189897" y="3425943"/>
            <a:ext cx="1421183" cy="164528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B97C8F2-87F6-409D-BE52-114520C60566}"/>
              </a:ext>
            </a:extLst>
          </p:cNvPr>
          <p:cNvCxnSpPr>
            <a:cxnSpLocks/>
          </p:cNvCxnSpPr>
          <p:nvPr/>
        </p:nvCxnSpPr>
        <p:spPr>
          <a:xfrm flipH="1" flipV="1">
            <a:off x="9460940" y="4341304"/>
            <a:ext cx="300280" cy="72992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6010D02F-CC34-486D-A49B-C1E16270B2A8}"/>
              </a:ext>
            </a:extLst>
          </p:cNvPr>
          <p:cNvSpPr txBox="1"/>
          <p:nvPr/>
        </p:nvSpPr>
        <p:spPr>
          <a:xfrm>
            <a:off x="9183664" y="5154169"/>
            <a:ext cx="2278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VIS Imager box and struts support the spectrograph cryostat</a:t>
            </a:r>
            <a:endParaRPr lang="en-DK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8DFCE95-FE7A-8218-2590-AD914C08E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1896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02C3-C432-D04C-A7D9-F3E0BE8E2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Project status: VIS imager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412D8-114D-C441-BA9E-9B3DAFF33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>
                <a:solidFill>
                  <a:srgbClr val="00B050"/>
                </a:solidFill>
              </a:rPr>
              <a:t>Design is </a:t>
            </a:r>
            <a:r>
              <a:rPr lang="da-DK" dirty="0" err="1">
                <a:solidFill>
                  <a:srgbClr val="00B050"/>
                </a:solidFill>
              </a:rPr>
              <a:t>complete</a:t>
            </a:r>
            <a:r>
              <a:rPr lang="da-DK" dirty="0">
                <a:solidFill>
                  <a:srgbClr val="00B050"/>
                </a:solidFill>
              </a:rPr>
              <a:t>.</a:t>
            </a:r>
          </a:p>
          <a:p>
            <a:r>
              <a:rPr lang="da-DK" dirty="0" err="1">
                <a:solidFill>
                  <a:srgbClr val="00B050"/>
                </a:solidFill>
              </a:rPr>
              <a:t>Optics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delivered</a:t>
            </a:r>
            <a:r>
              <a:rPr lang="da-DK" dirty="0">
                <a:solidFill>
                  <a:srgbClr val="00B050"/>
                </a:solidFill>
              </a:rPr>
              <a:t>.</a:t>
            </a:r>
            <a:endParaRPr lang="da-DK" strike="sngStrike" dirty="0">
              <a:solidFill>
                <a:srgbClr val="00B050"/>
              </a:solidFill>
            </a:endParaRPr>
          </a:p>
          <a:p>
            <a:r>
              <a:rPr lang="da-DK" dirty="0">
                <a:solidFill>
                  <a:srgbClr val="00B050"/>
                </a:solidFill>
              </a:rPr>
              <a:t>VIS Imager is at NBI, waiting </a:t>
            </a:r>
            <a:r>
              <a:rPr lang="da-DK" dirty="0" err="1">
                <a:solidFill>
                  <a:srgbClr val="00B050"/>
                </a:solidFill>
              </a:rPr>
              <a:t>termination</a:t>
            </a:r>
            <a:r>
              <a:rPr lang="da-DK" dirty="0">
                <a:solidFill>
                  <a:srgbClr val="00B050"/>
                </a:solidFill>
              </a:rPr>
              <a:t> of camera flange and </a:t>
            </a:r>
            <a:r>
              <a:rPr lang="da-DK" dirty="0" err="1">
                <a:solidFill>
                  <a:srgbClr val="00B050"/>
                </a:solidFill>
              </a:rPr>
              <a:t>minor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mechanical</a:t>
            </a:r>
            <a:r>
              <a:rPr lang="da-DK" dirty="0">
                <a:solidFill>
                  <a:srgbClr val="00B050"/>
                </a:solidFill>
              </a:rPr>
              <a:t> parts </a:t>
            </a:r>
            <a:r>
              <a:rPr lang="da-DK" dirty="0" err="1">
                <a:solidFill>
                  <a:srgbClr val="00B050"/>
                </a:solidFill>
              </a:rPr>
              <a:t>associated</a:t>
            </a:r>
            <a:r>
              <a:rPr lang="da-DK" dirty="0">
                <a:solidFill>
                  <a:srgbClr val="00B050"/>
                </a:solidFill>
              </a:rPr>
              <a:t> with </a:t>
            </a:r>
            <a:r>
              <a:rPr lang="da-DK" dirty="0" err="1">
                <a:solidFill>
                  <a:srgbClr val="00B050"/>
                </a:solidFill>
              </a:rPr>
              <a:t>optic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mounting</a:t>
            </a:r>
            <a:r>
              <a:rPr lang="da-DK" dirty="0">
                <a:solidFill>
                  <a:srgbClr val="00B050"/>
                </a:solidFill>
              </a:rPr>
              <a:t>.</a:t>
            </a:r>
          </a:p>
          <a:p>
            <a:r>
              <a:rPr lang="da-DK" dirty="0" err="1">
                <a:solidFill>
                  <a:srgbClr val="00B050"/>
                </a:solidFill>
              </a:rPr>
              <a:t>Optics</a:t>
            </a:r>
            <a:r>
              <a:rPr lang="da-DK" dirty="0">
                <a:solidFill>
                  <a:srgbClr val="00B050"/>
                </a:solidFill>
              </a:rPr>
              <a:t> integration is </a:t>
            </a:r>
            <a:r>
              <a:rPr lang="da-DK" dirty="0" err="1">
                <a:solidFill>
                  <a:srgbClr val="00B050"/>
                </a:solidFill>
              </a:rPr>
              <a:t>pending</a:t>
            </a:r>
            <a:r>
              <a:rPr lang="da-DK" dirty="0">
                <a:solidFill>
                  <a:srgbClr val="00B050"/>
                </a:solidFill>
              </a:rPr>
              <a:t> NBI workshop. </a:t>
            </a:r>
          </a:p>
          <a:p>
            <a:r>
              <a:rPr lang="da-DK" dirty="0">
                <a:solidFill>
                  <a:srgbClr val="00B050"/>
                </a:solidFill>
              </a:rPr>
              <a:t>COSMOS </a:t>
            </a:r>
            <a:r>
              <a:rPr lang="da-DK" dirty="0" err="1">
                <a:solidFill>
                  <a:srgbClr val="00B050"/>
                </a:solidFill>
              </a:rPr>
              <a:t>sCMOS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available</a:t>
            </a:r>
            <a:r>
              <a:rPr lang="da-DK" dirty="0">
                <a:solidFill>
                  <a:srgbClr val="00B050"/>
                </a:solidFill>
              </a:rPr>
              <a:t>. Funding </a:t>
            </a:r>
            <a:r>
              <a:rPr lang="da-DK" dirty="0" err="1">
                <a:solidFill>
                  <a:srgbClr val="00B050"/>
                </a:solidFill>
              </a:rPr>
              <a:t>secured</a:t>
            </a:r>
            <a:r>
              <a:rPr lang="da-DK" dirty="0">
                <a:solidFill>
                  <a:srgbClr val="00B050"/>
                </a:solidFill>
              </a:rPr>
              <a:t>. Final </a:t>
            </a:r>
            <a:r>
              <a:rPr lang="da-DK" dirty="0" err="1">
                <a:solidFill>
                  <a:srgbClr val="00B050"/>
                </a:solidFill>
              </a:rPr>
              <a:t>quote</a:t>
            </a:r>
            <a:r>
              <a:rPr lang="da-DK" dirty="0">
                <a:solidFill>
                  <a:srgbClr val="00B050"/>
                </a:solidFill>
              </a:rPr>
              <a:t> has </a:t>
            </a:r>
            <a:r>
              <a:rPr lang="da-DK" dirty="0" err="1">
                <a:solidFill>
                  <a:srgbClr val="00B050"/>
                </a:solidFill>
              </a:rPr>
              <a:t>been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requested</a:t>
            </a:r>
            <a:r>
              <a:rPr lang="da-DK" dirty="0">
                <a:solidFill>
                  <a:srgbClr val="00B050"/>
                </a:solidFill>
              </a:rPr>
              <a:t>.</a:t>
            </a:r>
          </a:p>
          <a:p>
            <a:r>
              <a:rPr lang="da-DK" dirty="0">
                <a:solidFill>
                  <a:srgbClr val="00B050"/>
                </a:solidFill>
              </a:rPr>
              <a:t>Transport/lab rig </a:t>
            </a:r>
            <a:r>
              <a:rPr lang="da-DK" dirty="0" err="1">
                <a:solidFill>
                  <a:srgbClr val="00B050"/>
                </a:solidFill>
              </a:rPr>
              <a:t>produced</a:t>
            </a:r>
            <a:r>
              <a:rPr lang="da-DK" dirty="0">
                <a:solidFill>
                  <a:srgbClr val="00B050"/>
                </a:solidFill>
              </a:rPr>
              <a:t> in </a:t>
            </a:r>
            <a:r>
              <a:rPr lang="da-DK" dirty="0" err="1">
                <a:solidFill>
                  <a:srgbClr val="00B050"/>
                </a:solidFill>
              </a:rPr>
              <a:t>Turku</a:t>
            </a:r>
            <a:r>
              <a:rPr lang="da-DK" dirty="0">
                <a:solidFill>
                  <a:srgbClr val="00B050"/>
                </a:solidFill>
              </a:rPr>
              <a:t> and </a:t>
            </a:r>
            <a:r>
              <a:rPr lang="da-DK" dirty="0" err="1">
                <a:solidFill>
                  <a:srgbClr val="00B050"/>
                </a:solidFill>
              </a:rPr>
              <a:t>now</a:t>
            </a:r>
            <a:r>
              <a:rPr lang="da-DK" dirty="0">
                <a:solidFill>
                  <a:srgbClr val="00B050"/>
                </a:solidFill>
              </a:rPr>
              <a:t> </a:t>
            </a:r>
            <a:r>
              <a:rPr lang="da-DK" dirty="0" err="1">
                <a:solidFill>
                  <a:srgbClr val="00B050"/>
                </a:solidFill>
              </a:rPr>
              <a:t>safely</a:t>
            </a:r>
            <a:r>
              <a:rPr lang="da-DK" dirty="0">
                <a:solidFill>
                  <a:srgbClr val="00B050"/>
                </a:solidFill>
              </a:rPr>
              <a:t> in Copenhagen.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1126B-9163-194D-BDA2-8E45C0020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FE78-2454-416E-906D-E093D209E8E2}" type="slidenum">
              <a:rPr lang="en-DK" smtClean="0"/>
              <a:t>9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3EE56-A642-5644-8FA7-89A0F247A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NOT Transient Explorer (NTE)</a:t>
            </a:r>
            <a:endParaRPr lang="en-DK" sz="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7944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6E229B36B34041B63EB89FE459340A" ma:contentTypeVersion="7" ma:contentTypeDescription="Create a new document." ma:contentTypeScope="" ma:versionID="1218f53fde80bed0577aa4ed9bdcb17d">
  <xsd:schema xmlns:xsd="http://www.w3.org/2001/XMLSchema" xmlns:xs="http://www.w3.org/2001/XMLSchema" xmlns:p="http://schemas.microsoft.com/office/2006/metadata/properties" xmlns:ns3="c8956b68-504c-4ee6-96b3-51785f8f8f5a" targetNamespace="http://schemas.microsoft.com/office/2006/metadata/properties" ma:root="true" ma:fieldsID="e94e6b8be5f669073bab829dba0778af" ns3:_="">
    <xsd:import namespace="c8956b68-504c-4ee6-96b3-51785f8f8f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956b68-504c-4ee6-96b3-51785f8f8f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9ED863-9739-48E4-8CA3-A0B0A8C1EF00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c8956b68-504c-4ee6-96b3-51785f8f8f5a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7757BC6-3881-4466-8D52-CBE140BF4BAE}">
  <ds:schemaRefs>
    <ds:schemaRef ds:uri="c8956b68-504c-4ee6-96b3-51785f8f8f5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F5C850C-BD59-48B1-ADE5-24FBE5E9713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6a2630e2-1ac5-455e-8217-0156b1936a76}" enabled="1" method="Standard" siteId="{a3927f91-cda1-4696-af89-8c9f1ceffa91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14836</TotalTime>
  <Words>813</Words>
  <Application>Microsoft Macintosh PowerPoint</Application>
  <PresentationFormat>Widescreen</PresentationFormat>
  <Paragraphs>143</Paragraphs>
  <Slides>14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Office Theme</vt:lpstr>
      <vt:lpstr>NTE</vt:lpstr>
      <vt:lpstr>NTE Team</vt:lpstr>
      <vt:lpstr>Outline</vt:lpstr>
      <vt:lpstr>Science cases for the NTE</vt:lpstr>
      <vt:lpstr>Dusty sightlines GRB130907A, z=1.24</vt:lpstr>
      <vt:lpstr>PowerPoint Presentation</vt:lpstr>
      <vt:lpstr>The NTE concept</vt:lpstr>
      <vt:lpstr>VIS Imager</vt:lpstr>
      <vt:lpstr>Project status: VIS imager</vt:lpstr>
      <vt:lpstr>IR Imager</vt:lpstr>
      <vt:lpstr>Project status: IR imager</vt:lpstr>
      <vt:lpstr>Project status: NTE SPEC</vt:lpstr>
      <vt:lpstr>Project status: Overall</vt:lpstr>
      <vt:lpstr>Thank you.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Transient Explorer - NTE</dc:title>
  <dc:creator>mks336@ku.dk</dc:creator>
  <cp:lastModifiedBy>Johan Peter Uldall Fynbo</cp:lastModifiedBy>
  <cp:revision>139</cp:revision>
  <dcterms:created xsi:type="dcterms:W3CDTF">2020-09-02T11:46:20Z</dcterms:created>
  <dcterms:modified xsi:type="dcterms:W3CDTF">2026-05-26T03:52:37Z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0x010100096E229B36B34041B63EB89FE459340A</vt:lpwstr>
  </property>
  <property fmtid="{D5CDD505-2E9C-101B-9397-08002B2CF9AE}" pid="3" name="MSIP_Label_6a2630e2-1ac5-455e-8217-0156b1936a76_Enabled">
    <vt:lpwstr>true</vt:lpwstr>
  </property>
  <property fmtid="{D5CDD505-2E9C-101B-9397-08002B2CF9AE}" pid="4" name="MSIP_Label_6a2630e2-1ac5-455e-8217-0156b1936a76_SetDate">
    <vt:lpwstr>2022-10-25T09:45:12Z</vt:lpwstr>
  </property>
  <property fmtid="{D5CDD505-2E9C-101B-9397-08002B2CF9AE}" pid="5" name="MSIP_Label_6a2630e2-1ac5-455e-8217-0156b1936a76_Method">
    <vt:lpwstr>Standard</vt:lpwstr>
  </property>
  <property fmtid="{D5CDD505-2E9C-101B-9397-08002B2CF9AE}" pid="6" name="MSIP_Label_6a2630e2-1ac5-455e-8217-0156b1936a76_Name">
    <vt:lpwstr>Notclass</vt:lpwstr>
  </property>
  <property fmtid="{D5CDD505-2E9C-101B-9397-08002B2CF9AE}" pid="7" name="MSIP_Label_6a2630e2-1ac5-455e-8217-0156b1936a76_SiteId">
    <vt:lpwstr>a3927f91-cda1-4696-af89-8c9f1ceffa91</vt:lpwstr>
  </property>
  <property fmtid="{D5CDD505-2E9C-101B-9397-08002B2CF9AE}" pid="8" name="MSIP_Label_6a2630e2-1ac5-455e-8217-0156b1936a76_ActionId">
    <vt:lpwstr>cd06418c-0cfb-4e46-a5d2-910280f5629b</vt:lpwstr>
  </property>
  <property fmtid="{D5CDD505-2E9C-101B-9397-08002B2CF9AE}" pid="9" name="MSIP_Label_6a2630e2-1ac5-455e-8217-0156b1936a76_ContentBits">
    <vt:lpwstr>0</vt:lpwstr>
  </property>
</Properties>
</file>