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15" r:id="rId10"/>
    <p:sldId id="269" r:id="rId11"/>
    <p:sldId id="316" r:id="rId12"/>
    <p:sldId id="272" r:id="rId13"/>
    <p:sldId id="273" r:id="rId14"/>
    <p:sldId id="275" r:id="rId15"/>
    <p:sldId id="276" r:id="rId16"/>
    <p:sldId id="277" r:id="rId17"/>
    <p:sldId id="313" r:id="rId18"/>
    <p:sldId id="278" r:id="rId19"/>
    <p:sldId id="314" r:id="rId20"/>
    <p:sldId id="279" r:id="rId21"/>
    <p:sldId id="280" r:id="rId22"/>
    <p:sldId id="281" r:id="rId23"/>
    <p:sldId id="282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20000"/>
      </a:lnSpc>
      <a:spcBef>
        <a:spcPts val="6500"/>
      </a:spcBef>
      <a:spcAft>
        <a:spcPts val="0"/>
      </a:spcAft>
      <a:buClrTx/>
      <a:buSzTx/>
      <a:buFontTx/>
      <a:buNone/>
      <a:tabLst/>
      <a:defRPr kumimoji="0" sz="64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1pPr>
    <a:lvl2pPr marL="0" marR="0" indent="0" algn="l" defTabSz="825500" rtl="0" fontAlgn="auto" latinLnBrk="0" hangingPunct="0">
      <a:lnSpc>
        <a:spcPct val="120000"/>
      </a:lnSpc>
      <a:spcBef>
        <a:spcPts val="6500"/>
      </a:spcBef>
      <a:spcAft>
        <a:spcPts val="0"/>
      </a:spcAft>
      <a:buClrTx/>
      <a:buSzTx/>
      <a:buFontTx/>
      <a:buNone/>
      <a:tabLst/>
      <a:defRPr kumimoji="0" sz="64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2pPr>
    <a:lvl3pPr marL="0" marR="0" indent="0" algn="l" defTabSz="825500" rtl="0" fontAlgn="auto" latinLnBrk="0" hangingPunct="0">
      <a:lnSpc>
        <a:spcPct val="120000"/>
      </a:lnSpc>
      <a:spcBef>
        <a:spcPts val="6500"/>
      </a:spcBef>
      <a:spcAft>
        <a:spcPts val="0"/>
      </a:spcAft>
      <a:buClrTx/>
      <a:buSzTx/>
      <a:buFontTx/>
      <a:buNone/>
      <a:tabLst/>
      <a:defRPr kumimoji="0" sz="64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3pPr>
    <a:lvl4pPr marL="0" marR="0" indent="0" algn="l" defTabSz="825500" rtl="0" fontAlgn="auto" latinLnBrk="0" hangingPunct="0">
      <a:lnSpc>
        <a:spcPct val="120000"/>
      </a:lnSpc>
      <a:spcBef>
        <a:spcPts val="6500"/>
      </a:spcBef>
      <a:spcAft>
        <a:spcPts val="0"/>
      </a:spcAft>
      <a:buClrTx/>
      <a:buSzTx/>
      <a:buFontTx/>
      <a:buNone/>
      <a:tabLst/>
      <a:defRPr kumimoji="0" sz="64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4pPr>
    <a:lvl5pPr marL="0" marR="0" indent="0" algn="l" defTabSz="825500" rtl="0" fontAlgn="auto" latinLnBrk="0" hangingPunct="0">
      <a:lnSpc>
        <a:spcPct val="120000"/>
      </a:lnSpc>
      <a:spcBef>
        <a:spcPts val="6500"/>
      </a:spcBef>
      <a:spcAft>
        <a:spcPts val="0"/>
      </a:spcAft>
      <a:buClrTx/>
      <a:buSzTx/>
      <a:buFontTx/>
      <a:buNone/>
      <a:tabLst/>
      <a:defRPr kumimoji="0" sz="64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5pPr>
    <a:lvl6pPr marL="0" marR="0" indent="0" algn="l" defTabSz="825500" rtl="0" fontAlgn="auto" latinLnBrk="0" hangingPunct="0">
      <a:lnSpc>
        <a:spcPct val="120000"/>
      </a:lnSpc>
      <a:spcBef>
        <a:spcPts val="6500"/>
      </a:spcBef>
      <a:spcAft>
        <a:spcPts val="0"/>
      </a:spcAft>
      <a:buClrTx/>
      <a:buSzTx/>
      <a:buFontTx/>
      <a:buNone/>
      <a:tabLst/>
      <a:defRPr kumimoji="0" sz="64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6pPr>
    <a:lvl7pPr marL="0" marR="0" indent="0" algn="l" defTabSz="825500" rtl="0" fontAlgn="auto" latinLnBrk="0" hangingPunct="0">
      <a:lnSpc>
        <a:spcPct val="120000"/>
      </a:lnSpc>
      <a:spcBef>
        <a:spcPts val="6500"/>
      </a:spcBef>
      <a:spcAft>
        <a:spcPts val="0"/>
      </a:spcAft>
      <a:buClrTx/>
      <a:buSzTx/>
      <a:buFontTx/>
      <a:buNone/>
      <a:tabLst/>
      <a:defRPr kumimoji="0" sz="64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7pPr>
    <a:lvl8pPr marL="0" marR="0" indent="0" algn="l" defTabSz="825500" rtl="0" fontAlgn="auto" latinLnBrk="0" hangingPunct="0">
      <a:lnSpc>
        <a:spcPct val="120000"/>
      </a:lnSpc>
      <a:spcBef>
        <a:spcPts val="6500"/>
      </a:spcBef>
      <a:spcAft>
        <a:spcPts val="0"/>
      </a:spcAft>
      <a:buClrTx/>
      <a:buSzTx/>
      <a:buFontTx/>
      <a:buNone/>
      <a:tabLst/>
      <a:defRPr kumimoji="0" sz="64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8pPr>
    <a:lvl9pPr marL="0" marR="0" indent="0" algn="l" defTabSz="825500" rtl="0" fontAlgn="auto" latinLnBrk="0" hangingPunct="0">
      <a:lnSpc>
        <a:spcPct val="120000"/>
      </a:lnSpc>
      <a:spcBef>
        <a:spcPts val="6500"/>
      </a:spcBef>
      <a:spcAft>
        <a:spcPts val="0"/>
      </a:spcAft>
      <a:buClrTx/>
      <a:buSzTx/>
      <a:buFontTx/>
      <a:buNone/>
      <a:tabLst/>
      <a:defRPr kumimoji="0" sz="64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FE4"/>
    <a:srgbClr val="D7B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6"/>
    <p:restoredTop sz="95308"/>
  </p:normalViewPr>
  <p:slideViewPr>
    <p:cSldViewPr snapToGrid="0">
      <p:cViewPr varScale="1">
        <p:scale>
          <a:sx n="46" d="100"/>
          <a:sy n="46" d="100"/>
        </p:scale>
        <p:origin x="18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2870200"/>
            <a:ext cx="23050500" cy="45593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7416800"/>
            <a:ext cx="23050500" cy="1816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0" algn="ctr">
              <a:spcBef>
                <a:spcPts val="0"/>
              </a:spcBef>
              <a:buSzTx/>
              <a:buNone/>
            </a:lvl2pPr>
            <a:lvl3pPr marL="0" indent="0" algn="ctr">
              <a:spcBef>
                <a:spcPts val="0"/>
              </a:spcBef>
              <a:buSzTx/>
              <a:buNone/>
            </a:lvl3pPr>
            <a:lvl4pPr marL="0" indent="0" algn="ctr">
              <a:spcBef>
                <a:spcPts val="0"/>
              </a:spcBef>
              <a:buSzTx/>
              <a:buNone/>
            </a:lvl4pPr>
            <a:lvl5pPr marL="0" indent="0" algn="ctr">
              <a:spcBef>
                <a:spcPts val="0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1435100" y="1066800"/>
            <a:ext cx="21501100" cy="11557000"/>
          </a:xfrm>
          <a:prstGeom prst="rect">
            <a:avLst/>
          </a:prstGeom>
        </p:spPr>
        <p:txBody>
          <a:bodyPr/>
          <a:lstStyle>
            <a:lvl1pPr marL="736600" indent="-736600">
              <a:lnSpc>
                <a:spcPct val="120000"/>
              </a:lnSpc>
              <a:spcBef>
                <a:spcPts val="6500"/>
              </a:spcBef>
              <a:defRPr sz="6400"/>
            </a:lvl1pPr>
            <a:lvl2pPr marL="1473200" indent="-736600">
              <a:lnSpc>
                <a:spcPct val="120000"/>
              </a:lnSpc>
              <a:spcBef>
                <a:spcPts val="6500"/>
              </a:spcBef>
              <a:defRPr sz="6400"/>
            </a:lvl2pPr>
            <a:lvl3pPr marL="2209800" indent="-736600">
              <a:lnSpc>
                <a:spcPct val="120000"/>
              </a:lnSpc>
              <a:spcBef>
                <a:spcPts val="6500"/>
              </a:spcBef>
              <a:defRPr sz="6400"/>
            </a:lvl3pPr>
            <a:lvl4pPr marL="2946400" indent="-736600">
              <a:lnSpc>
                <a:spcPct val="120000"/>
              </a:lnSpc>
              <a:spcBef>
                <a:spcPts val="6500"/>
              </a:spcBef>
              <a:defRPr sz="6400"/>
            </a:lvl4pPr>
            <a:lvl5pPr marL="3683000" indent="-736600">
              <a:lnSpc>
                <a:spcPct val="120000"/>
              </a:lnSpc>
              <a:spcBef>
                <a:spcPts val="6500"/>
              </a:spcBef>
              <a:defRPr sz="6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lose-up of Ducati motorcycle engine components"/>
          <p:cNvSpPr>
            <a:spLocks noGrp="1"/>
          </p:cNvSpPr>
          <p:nvPr>
            <p:ph type="pic" sz="half" idx="21"/>
          </p:nvPr>
        </p:nvSpPr>
        <p:spPr>
          <a:xfrm>
            <a:off x="12420509" y="5714207"/>
            <a:ext cx="11023601" cy="8255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2" name="Close-up of a Ducati motorcycle petrol cap"/>
          <p:cNvSpPr>
            <a:spLocks noGrp="1"/>
          </p:cNvSpPr>
          <p:nvPr>
            <p:ph type="pic" sz="half" idx="22"/>
          </p:nvPr>
        </p:nvSpPr>
        <p:spPr>
          <a:xfrm>
            <a:off x="12420600" y="-673100"/>
            <a:ext cx="11023600" cy="8255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Black and white photo of Ducati motorcycle engine components"/>
          <p:cNvSpPr>
            <a:spLocks noGrp="1"/>
          </p:cNvSpPr>
          <p:nvPr>
            <p:ph type="pic" idx="23"/>
          </p:nvPr>
        </p:nvSpPr>
        <p:spPr>
          <a:xfrm>
            <a:off x="-825499" y="-2108200"/>
            <a:ext cx="13804901" cy="1844321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001000"/>
            <a:ext cx="19621500" cy="6477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112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74900" y="5892800"/>
            <a:ext cx="19621500" cy="850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“Type a quote here.”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Front view of a red Ducati motorcycle against a black background"/>
          <p:cNvSpPr>
            <a:spLocks noGrp="1"/>
          </p:cNvSpPr>
          <p:nvPr>
            <p:ph type="pic" idx="2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Front view of a red Ducati motorcycle"/>
          <p:cNvSpPr>
            <a:spLocks noGrp="1"/>
          </p:cNvSpPr>
          <p:nvPr>
            <p:ph type="pic" sz="half" idx="21"/>
          </p:nvPr>
        </p:nvSpPr>
        <p:spPr>
          <a:xfrm>
            <a:off x="11814854" y="3233783"/>
            <a:ext cx="11753235" cy="104473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73100" y="3835400"/>
            <a:ext cx="11049000" cy="8864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rofile view of a red Ducati motorcycle"/>
          <p:cNvSpPr>
            <a:spLocks noGrp="1"/>
          </p:cNvSpPr>
          <p:nvPr>
            <p:ph type="pic" idx="21"/>
          </p:nvPr>
        </p:nvSpPr>
        <p:spPr>
          <a:xfrm>
            <a:off x="4280774" y="-1688429"/>
            <a:ext cx="15829857" cy="118491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2387600" y="9728200"/>
            <a:ext cx="19621500" cy="180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87600" y="11518900"/>
            <a:ext cx="19621500" cy="1600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0" algn="ctr">
              <a:spcBef>
                <a:spcPts val="0"/>
              </a:spcBef>
              <a:buSzTx/>
              <a:buNone/>
            </a:lvl2pPr>
            <a:lvl3pPr marL="0" indent="0" algn="ctr">
              <a:spcBef>
                <a:spcPts val="0"/>
              </a:spcBef>
              <a:buSzTx/>
              <a:buNone/>
            </a:lvl3pPr>
            <a:lvl4pPr marL="0" indent="0" algn="ctr">
              <a:spcBef>
                <a:spcPts val="0"/>
              </a:spcBef>
              <a:buSzTx/>
              <a:buNone/>
            </a:lvl4pPr>
            <a:lvl5pPr marL="0" indent="0" algn="ctr">
              <a:spcBef>
                <a:spcPts val="0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673100" y="4572000"/>
            <a:ext cx="23050500" cy="455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ont view of a red Ducati motorcycle"/>
          <p:cNvSpPr>
            <a:spLocks noGrp="1"/>
          </p:cNvSpPr>
          <p:nvPr>
            <p:ph type="pic" idx="21"/>
          </p:nvPr>
        </p:nvSpPr>
        <p:spPr>
          <a:xfrm>
            <a:off x="10590462" y="1511300"/>
            <a:ext cx="13644824" cy="1212873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673100" y="1435100"/>
            <a:ext cx="11049000" cy="5461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870700"/>
            <a:ext cx="11049000" cy="5461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0" algn="ctr">
              <a:spcBef>
                <a:spcPts val="0"/>
              </a:spcBef>
              <a:buSzTx/>
              <a:buNone/>
            </a:lvl2pPr>
            <a:lvl3pPr marL="0" indent="0" algn="ctr">
              <a:spcBef>
                <a:spcPts val="0"/>
              </a:spcBef>
              <a:buSzTx/>
              <a:buNone/>
            </a:lvl3pPr>
            <a:lvl4pPr marL="0" indent="0" algn="ctr">
              <a:spcBef>
                <a:spcPts val="0"/>
              </a:spcBef>
              <a:buSzTx/>
              <a:buNone/>
            </a:lvl4pPr>
            <a:lvl5pPr marL="0" indent="0" algn="ctr">
              <a:spcBef>
                <a:spcPts val="0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736600" indent="-736600">
              <a:lnSpc>
                <a:spcPct val="120000"/>
              </a:lnSpc>
              <a:spcBef>
                <a:spcPts val="6500"/>
              </a:spcBef>
              <a:defRPr sz="6400"/>
            </a:lvl1pPr>
            <a:lvl2pPr marL="1473200" indent="-736600">
              <a:lnSpc>
                <a:spcPct val="120000"/>
              </a:lnSpc>
              <a:spcBef>
                <a:spcPts val="6500"/>
              </a:spcBef>
              <a:defRPr sz="6400"/>
            </a:lvl2pPr>
            <a:lvl3pPr marL="2209800" indent="-736600">
              <a:lnSpc>
                <a:spcPct val="120000"/>
              </a:lnSpc>
              <a:spcBef>
                <a:spcPts val="6500"/>
              </a:spcBef>
              <a:defRPr sz="6400"/>
            </a:lvl3pPr>
            <a:lvl4pPr marL="2946400" indent="-736600">
              <a:lnSpc>
                <a:spcPct val="120000"/>
              </a:lnSpc>
              <a:spcBef>
                <a:spcPts val="6500"/>
              </a:spcBef>
              <a:defRPr sz="6400"/>
            </a:lvl4pPr>
            <a:lvl5pPr marL="3683000" indent="-736600">
              <a:lnSpc>
                <a:spcPct val="120000"/>
              </a:lnSpc>
              <a:spcBef>
                <a:spcPts val="6500"/>
              </a:spcBef>
              <a:defRPr sz="6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ont view of a red Ducati motorcycle"/>
          <p:cNvSpPr>
            <a:spLocks noGrp="1"/>
          </p:cNvSpPr>
          <p:nvPr>
            <p:ph type="pic" sz="half" idx="21"/>
          </p:nvPr>
        </p:nvSpPr>
        <p:spPr>
          <a:xfrm>
            <a:off x="11814854" y="3233783"/>
            <a:ext cx="11753235" cy="104473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73100" y="3835400"/>
            <a:ext cx="11049000" cy="8864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73100" y="3835400"/>
            <a:ext cx="11049000" cy="8864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73100" y="3835400"/>
            <a:ext cx="11049000" cy="8864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342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6100" y="13081000"/>
            <a:ext cx="419100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3835400"/>
            <a:ext cx="23050500" cy="886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all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titleStyle>
    <p:bodyStyle>
      <a:lvl1pPr marL="584200" marR="0" indent="-584200" algn="l" defTabSz="825500" rtl="0" latinLnBrk="0">
        <a:lnSpc>
          <a:spcPct val="100000"/>
        </a:lnSpc>
        <a:spcBef>
          <a:spcPts val="5300"/>
        </a:spcBef>
        <a:spcAft>
          <a:spcPts val="0"/>
        </a:spcAft>
        <a:buClrTx/>
        <a:buSzPct val="82000"/>
        <a:buFontTx/>
        <a:buChar char="•"/>
        <a:tabLst/>
        <a:defRPr sz="52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1168400" marR="0" indent="-584200" algn="l" defTabSz="825500" rtl="0" latinLnBrk="0">
        <a:lnSpc>
          <a:spcPct val="100000"/>
        </a:lnSpc>
        <a:spcBef>
          <a:spcPts val="5300"/>
        </a:spcBef>
        <a:spcAft>
          <a:spcPts val="0"/>
        </a:spcAft>
        <a:buClrTx/>
        <a:buSzPct val="82000"/>
        <a:buFontTx/>
        <a:buChar char="•"/>
        <a:tabLst/>
        <a:defRPr sz="52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1752600" marR="0" indent="-584200" algn="l" defTabSz="825500" rtl="0" latinLnBrk="0">
        <a:lnSpc>
          <a:spcPct val="100000"/>
        </a:lnSpc>
        <a:spcBef>
          <a:spcPts val="5300"/>
        </a:spcBef>
        <a:spcAft>
          <a:spcPts val="0"/>
        </a:spcAft>
        <a:buClrTx/>
        <a:buSzPct val="82000"/>
        <a:buFontTx/>
        <a:buChar char="•"/>
        <a:tabLst/>
        <a:defRPr sz="52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2336800" marR="0" indent="-584200" algn="l" defTabSz="825500" rtl="0" latinLnBrk="0">
        <a:lnSpc>
          <a:spcPct val="100000"/>
        </a:lnSpc>
        <a:spcBef>
          <a:spcPts val="5300"/>
        </a:spcBef>
        <a:spcAft>
          <a:spcPts val="0"/>
        </a:spcAft>
        <a:buClrTx/>
        <a:buSzPct val="82000"/>
        <a:buFontTx/>
        <a:buChar char="•"/>
        <a:tabLst/>
        <a:defRPr sz="52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2921000" marR="0" indent="-584200" algn="l" defTabSz="825500" rtl="0" latinLnBrk="0">
        <a:lnSpc>
          <a:spcPct val="100000"/>
        </a:lnSpc>
        <a:spcBef>
          <a:spcPts val="5300"/>
        </a:spcBef>
        <a:spcAft>
          <a:spcPts val="0"/>
        </a:spcAft>
        <a:buClrTx/>
        <a:buSzPct val="82000"/>
        <a:buFontTx/>
        <a:buChar char="•"/>
        <a:tabLst/>
        <a:defRPr sz="52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3505200" marR="0" indent="-584200" algn="l" defTabSz="825500" rtl="0" latinLnBrk="0">
        <a:lnSpc>
          <a:spcPct val="100000"/>
        </a:lnSpc>
        <a:spcBef>
          <a:spcPts val="5300"/>
        </a:spcBef>
        <a:spcAft>
          <a:spcPts val="0"/>
        </a:spcAft>
        <a:buClrTx/>
        <a:buSzPct val="82000"/>
        <a:buFontTx/>
        <a:buChar char="•"/>
        <a:tabLst/>
        <a:defRPr sz="52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4089400" marR="0" indent="-584200" algn="l" defTabSz="825500" rtl="0" latinLnBrk="0">
        <a:lnSpc>
          <a:spcPct val="100000"/>
        </a:lnSpc>
        <a:spcBef>
          <a:spcPts val="5300"/>
        </a:spcBef>
        <a:spcAft>
          <a:spcPts val="0"/>
        </a:spcAft>
        <a:buClrTx/>
        <a:buSzPct val="82000"/>
        <a:buFontTx/>
        <a:buChar char="•"/>
        <a:tabLst/>
        <a:defRPr sz="52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4673600" marR="0" indent="-584200" algn="l" defTabSz="825500" rtl="0" latinLnBrk="0">
        <a:lnSpc>
          <a:spcPct val="100000"/>
        </a:lnSpc>
        <a:spcBef>
          <a:spcPts val="5300"/>
        </a:spcBef>
        <a:spcAft>
          <a:spcPts val="0"/>
        </a:spcAft>
        <a:buClrTx/>
        <a:buSzPct val="82000"/>
        <a:buFontTx/>
        <a:buChar char="•"/>
        <a:tabLst/>
        <a:defRPr sz="52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5257800" marR="0" indent="-584200" algn="l" defTabSz="825500" rtl="0" latinLnBrk="0">
        <a:lnSpc>
          <a:spcPct val="100000"/>
        </a:lnSpc>
        <a:spcBef>
          <a:spcPts val="5300"/>
        </a:spcBef>
        <a:spcAft>
          <a:spcPts val="0"/>
        </a:spcAft>
        <a:buClrTx/>
        <a:buSzPct val="82000"/>
        <a:buFontTx/>
        <a:buChar char="•"/>
        <a:tabLst/>
        <a:defRPr sz="5200" b="0" i="0" u="none" strike="noStrike" cap="none" spc="0" baseline="0"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8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0.gif"/><Relationship Id="rId7" Type="http://schemas.openxmlformats.org/officeDocument/2006/relationships/image" Target="../media/image61.png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1.png"/><Relationship Id="rId9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0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microsoft.com/office/2007/relationships/media" Target="../media/media2.mp4"/><Relationship Id="rId7" Type="http://schemas.openxmlformats.org/officeDocument/2006/relationships/image" Target="../media/image6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3.png"/><Relationship Id="rId5" Type="http://schemas.openxmlformats.org/officeDocument/2006/relationships/slideLayout" Target="../slideLayouts/slideLayout5.xml"/><Relationship Id="rId4" Type="http://schemas.openxmlformats.org/officeDocument/2006/relationships/video" Target="../media/media2.mp4"/><Relationship Id="rId9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7.png"/><Relationship Id="rId7" Type="http://schemas.openxmlformats.org/officeDocument/2006/relationships/image" Target="../media/image7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1.png"/><Relationship Id="rId5" Type="http://schemas.openxmlformats.org/officeDocument/2006/relationships/image" Target="../media/image69.png"/><Relationship Id="rId10" Type="http://schemas.openxmlformats.org/officeDocument/2006/relationships/image" Target="../media/image76.png"/><Relationship Id="rId4" Type="http://schemas.openxmlformats.org/officeDocument/2006/relationships/image" Target="../media/image68.png"/><Relationship Id="rId9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9.png"/><Relationship Id="rId4" Type="http://schemas.openxmlformats.org/officeDocument/2006/relationships/image" Target="../media/image9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2.png"/><Relationship Id="rId3" Type="http://schemas.openxmlformats.org/officeDocument/2006/relationships/image" Target="../media/image88.png"/><Relationship Id="rId7" Type="http://schemas.openxmlformats.org/officeDocument/2006/relationships/image" Target="../media/image95.png"/><Relationship Id="rId12" Type="http://schemas.openxmlformats.org/officeDocument/2006/relationships/image" Target="../media/image101.png"/><Relationship Id="rId2" Type="http://schemas.openxmlformats.org/officeDocument/2006/relationships/image" Target="../media/image87.png"/><Relationship Id="rId16" Type="http://schemas.openxmlformats.org/officeDocument/2006/relationships/image" Target="../media/image10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2.png"/><Relationship Id="rId15" Type="http://schemas.openxmlformats.org/officeDocument/2006/relationships/image" Target="../media/image104.png"/><Relationship Id="rId10" Type="http://schemas.openxmlformats.org/officeDocument/2006/relationships/image" Target="../media/image98.png"/><Relationship Id="rId4" Type="http://schemas.openxmlformats.org/officeDocument/2006/relationships/image" Target="../media/image91.png"/><Relationship Id="rId9" Type="http://schemas.openxmlformats.org/officeDocument/2006/relationships/image" Target="../media/image97.png"/><Relationship Id="rId14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14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9.png"/><Relationship Id="rId5" Type="http://schemas.openxmlformats.org/officeDocument/2006/relationships/image" Target="../media/image113.png"/><Relationship Id="rId4" Type="http://schemas.openxmlformats.org/officeDocument/2006/relationships/image" Target="../media/image12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gif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gif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10" Type="http://schemas.openxmlformats.org/officeDocument/2006/relationships/image" Target="../media/image119.png"/><Relationship Id="rId4" Type="http://schemas.openxmlformats.org/officeDocument/2006/relationships/image" Target="../media/image135.png"/><Relationship Id="rId9" Type="http://schemas.openxmlformats.org/officeDocument/2006/relationships/image" Target="../media/image11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gif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image" Target="../media/image144.png"/><Relationship Id="rId7" Type="http://schemas.openxmlformats.org/officeDocument/2006/relationships/image" Target="../media/image12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Relationship Id="rId9" Type="http://schemas.openxmlformats.org/officeDocument/2006/relationships/image" Target="../media/image150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28.png"/><Relationship Id="rId7" Type="http://schemas.openxmlformats.org/officeDocument/2006/relationships/image" Target="../media/image133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0.png"/><Relationship Id="rId11" Type="http://schemas.openxmlformats.org/officeDocument/2006/relationships/image" Target="../media/image148.png"/><Relationship Id="rId5" Type="http://schemas.openxmlformats.org/officeDocument/2006/relationships/image" Target="../media/image132.png"/><Relationship Id="rId10" Type="http://schemas.openxmlformats.org/officeDocument/2006/relationships/image" Target="../media/image143.png"/><Relationship Id="rId4" Type="http://schemas.openxmlformats.org/officeDocument/2006/relationships/image" Target="../media/image131.png"/><Relationship Id="rId9" Type="http://schemas.openxmlformats.org/officeDocument/2006/relationships/image" Target="../media/image14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upermassive black hole dynamics in massive early-type galaxies"/>
          <p:cNvSpPr txBox="1">
            <a:spLocks noGrp="1"/>
          </p:cNvSpPr>
          <p:nvPr>
            <p:ph type="ctrTitle"/>
          </p:nvPr>
        </p:nvSpPr>
        <p:spPr>
          <a:xfrm>
            <a:off x="650074" y="760802"/>
            <a:ext cx="22479894" cy="4043789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lnSpc>
                <a:spcPct val="120000"/>
              </a:lnSpc>
              <a:spcBef>
                <a:spcPts val="6500"/>
              </a:spcBef>
              <a:defRPr sz="12000" cap="none"/>
            </a:lvl1pPr>
          </a:lstStyle>
          <a:p>
            <a:r>
              <a:t>Supermassive black hole dynamics in massive early-type galaxies</a:t>
            </a:r>
          </a:p>
        </p:txBody>
      </p:sp>
      <p:sp>
        <p:nvSpPr>
          <p:cNvPr id="156" name="Alex Rawlings"/>
          <p:cNvSpPr txBox="1">
            <a:spLocks noGrp="1"/>
          </p:cNvSpPr>
          <p:nvPr>
            <p:ph type="subTitle" sz="quarter" idx="1"/>
          </p:nvPr>
        </p:nvSpPr>
        <p:spPr>
          <a:xfrm>
            <a:off x="8084655" y="6107038"/>
            <a:ext cx="8616034" cy="956215"/>
          </a:xfrm>
          <a:prstGeom prst="rect">
            <a:avLst/>
          </a:prstGeom>
        </p:spPr>
        <p:txBody>
          <a:bodyPr/>
          <a:lstStyle/>
          <a:p>
            <a:r>
              <a:t>Alex Rawlings</a:t>
            </a:r>
          </a:p>
        </p:txBody>
      </p:sp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2300" y="13081000"/>
            <a:ext cx="266701" cy="4572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</a:t>
            </a:fld>
            <a:endParaRPr/>
          </a:p>
        </p:txBody>
      </p:sp>
      <p:grpSp>
        <p:nvGrpSpPr>
          <p:cNvPr id="160" name="Group"/>
          <p:cNvGrpSpPr/>
          <p:nvPr/>
        </p:nvGrpSpPr>
        <p:grpSpPr>
          <a:xfrm>
            <a:off x="7088040" y="8365700"/>
            <a:ext cx="10207920" cy="2362201"/>
            <a:chOff x="0" y="0"/>
            <a:chExt cx="10207919" cy="2362200"/>
          </a:xfrm>
        </p:grpSpPr>
        <p:pic>
          <p:nvPicPr>
            <p:cNvPr id="158" name="MPA_hoch_D_black.png" descr="MPA_hoch_D_black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094"/>
              <a:ext cx="4560023" cy="23560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9" name="HY__LB02_LogoFV_FI_B3____BW.png" descr="HY__LB02_LogoFV_FI_B3____B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59080" y="0"/>
              <a:ext cx="5248840" cy="2362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1" name="29 May 2026 — Nordic Baltic Astronomers’ Days"/>
          <p:cNvSpPr txBox="1"/>
          <p:nvPr/>
        </p:nvSpPr>
        <p:spPr>
          <a:xfrm>
            <a:off x="7173292" y="12030349"/>
            <a:ext cx="1003741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000"/>
            </a:lvl1pPr>
          </a:lstStyle>
          <a:p>
            <a:r>
              <a:t>29 May 2026 — Nordic Baltic Astronomers’ Days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2300" y="13081000"/>
            <a:ext cx="266701" cy="4572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grpSp>
        <p:nvGrpSpPr>
          <p:cNvPr id="511" name="Group"/>
          <p:cNvGrpSpPr/>
          <p:nvPr/>
        </p:nvGrpSpPr>
        <p:grpSpPr>
          <a:xfrm>
            <a:off x="1440200" y="3965455"/>
            <a:ext cx="21503600" cy="9152649"/>
            <a:chOff x="-127000" y="0"/>
            <a:chExt cx="21503599" cy="9152647"/>
          </a:xfrm>
        </p:grpSpPr>
        <p:sp>
          <p:nvSpPr>
            <p:cNvPr id="507" name="Line"/>
            <p:cNvSpPr/>
            <p:nvPr/>
          </p:nvSpPr>
          <p:spPr>
            <a:xfrm flipV="1">
              <a:off x="1666676" y="0"/>
              <a:ext cx="1" cy="7589878"/>
            </a:xfrm>
            <a:prstGeom prst="line">
              <a:avLst/>
            </a:prstGeom>
            <a:noFill/>
            <a:ln w="1270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508" name="Line"/>
            <p:cNvSpPr/>
            <p:nvPr/>
          </p:nvSpPr>
          <p:spPr>
            <a:xfrm>
              <a:off x="1641276" y="7523511"/>
              <a:ext cx="19735323" cy="1"/>
            </a:xfrm>
            <a:prstGeom prst="line">
              <a:avLst/>
            </a:prstGeom>
            <a:noFill/>
            <a:ln w="1270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509" name="time"/>
            <p:cNvSpPr txBox="1"/>
            <p:nvPr/>
          </p:nvSpPr>
          <p:spPr>
            <a:xfrm>
              <a:off x="9767093" y="8136647"/>
              <a:ext cx="1528367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time</a:t>
              </a:r>
            </a:p>
          </p:txBody>
        </p:sp>
        <p:sp>
          <p:nvSpPr>
            <p:cNvPr id="510" name="separation from centre"/>
            <p:cNvSpPr txBox="1"/>
            <p:nvPr/>
          </p:nvSpPr>
          <p:spPr>
            <a:xfrm rot="16200000">
              <a:off x="-3341093" y="3286938"/>
              <a:ext cx="7444186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separation from centre</a:t>
              </a:r>
            </a:p>
          </p:txBody>
        </p:sp>
      </p:grpSp>
      <p:sp>
        <p:nvSpPr>
          <p:cNvPr id="512" name="Line"/>
          <p:cNvSpPr/>
          <p:nvPr/>
        </p:nvSpPr>
        <p:spPr>
          <a:xfrm>
            <a:off x="3505866" y="4750187"/>
            <a:ext cx="6281648" cy="3552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15" y="2408"/>
                  <a:pt x="966" y="4726"/>
                  <a:pt x="1905" y="6896"/>
                </a:cubicBezTo>
                <a:cubicBezTo>
                  <a:pt x="3493" y="10565"/>
                  <a:pt x="5772" y="13505"/>
                  <a:pt x="8480" y="15509"/>
                </a:cubicBezTo>
                <a:cubicBezTo>
                  <a:pt x="10777" y="17208"/>
                  <a:pt x="13303" y="18610"/>
                  <a:pt x="15704" y="19502"/>
                </a:cubicBezTo>
                <a:cubicBezTo>
                  <a:pt x="17669" y="20231"/>
                  <a:pt x="19635" y="20839"/>
                  <a:pt x="21600" y="21600"/>
                </a:cubicBezTo>
              </a:path>
            </a:pathLst>
          </a:custGeom>
          <a:ln w="1016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/>
            </a:pPr>
            <a:endParaRPr/>
          </a:p>
        </p:txBody>
      </p:sp>
      <p:sp>
        <p:nvSpPr>
          <p:cNvPr id="513" name="dynamical friction (~kpc)"/>
          <p:cNvSpPr txBox="1"/>
          <p:nvPr/>
        </p:nvSpPr>
        <p:spPr>
          <a:xfrm>
            <a:off x="5481777" y="6164223"/>
            <a:ext cx="6334076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t>dynamical friction (~kpc)</a:t>
            </a:r>
          </a:p>
        </p:txBody>
      </p:sp>
      <p:sp>
        <p:nvSpPr>
          <p:cNvPr id="514" name="Line"/>
          <p:cNvSpPr/>
          <p:nvPr/>
        </p:nvSpPr>
        <p:spPr>
          <a:xfrm>
            <a:off x="9611291" y="8232865"/>
            <a:ext cx="7034322" cy="889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258" y="3146"/>
                  <a:pt x="4528" y="5683"/>
                  <a:pt x="6812" y="7232"/>
                </a:cubicBezTo>
                <a:cubicBezTo>
                  <a:pt x="9666" y="9167"/>
                  <a:pt x="12534" y="9390"/>
                  <a:pt x="15388" y="11248"/>
                </a:cubicBezTo>
                <a:cubicBezTo>
                  <a:pt x="17510" y="12629"/>
                  <a:pt x="19642" y="14928"/>
                  <a:pt x="21600" y="21600"/>
                </a:cubicBezTo>
              </a:path>
            </a:pathLst>
          </a:custGeom>
          <a:ln w="1016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/>
            </a:pPr>
            <a:endParaRPr/>
          </a:p>
        </p:txBody>
      </p:sp>
      <p:sp>
        <p:nvSpPr>
          <p:cNvPr id="515" name="3-body scattering (~pc)"/>
          <p:cNvSpPr txBox="1"/>
          <p:nvPr/>
        </p:nvSpPr>
        <p:spPr>
          <a:xfrm>
            <a:off x="9364616" y="7175360"/>
            <a:ext cx="604727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t>3-body scattering (~pc)</a:t>
            </a:r>
          </a:p>
        </p:txBody>
      </p:sp>
      <p:sp>
        <p:nvSpPr>
          <p:cNvPr id="516" name="Line"/>
          <p:cNvSpPr/>
          <p:nvPr/>
        </p:nvSpPr>
        <p:spPr>
          <a:xfrm>
            <a:off x="16594008" y="9101029"/>
            <a:ext cx="2273906" cy="2093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49" y="1563"/>
                  <a:pt x="10462" y="4485"/>
                  <a:pt x="14599" y="8532"/>
                </a:cubicBezTo>
                <a:cubicBezTo>
                  <a:pt x="18054" y="11912"/>
                  <a:pt x="21095" y="16282"/>
                  <a:pt x="21600" y="21600"/>
                </a:cubicBezTo>
              </a:path>
            </a:pathLst>
          </a:custGeom>
          <a:ln w="1016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/>
            </a:pPr>
            <a:endParaRPr/>
          </a:p>
        </p:txBody>
      </p:sp>
      <p:sp>
        <p:nvSpPr>
          <p:cNvPr id="517" name="GW emission (~mpc)"/>
          <p:cNvSpPr txBox="1"/>
          <p:nvPr/>
        </p:nvSpPr>
        <p:spPr>
          <a:xfrm>
            <a:off x="12703259" y="10362229"/>
            <a:ext cx="5636134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rPr dirty="0"/>
              <a:t>GW emission (~</a:t>
            </a:r>
            <a:r>
              <a:rPr dirty="0" err="1"/>
              <a:t>mpc</a:t>
            </a:r>
            <a:r>
              <a:rPr dirty="0"/>
              <a:t>)</a:t>
            </a:r>
          </a:p>
        </p:txBody>
      </p:sp>
      <p:sp>
        <p:nvSpPr>
          <p:cNvPr id="518" name="Line"/>
          <p:cNvSpPr/>
          <p:nvPr/>
        </p:nvSpPr>
        <p:spPr>
          <a:xfrm rot="16059507">
            <a:off x="18319495" y="7144363"/>
            <a:ext cx="4289153" cy="3529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38" extrusionOk="0">
                <a:moveTo>
                  <a:pt x="0" y="157"/>
                </a:moveTo>
                <a:cubicBezTo>
                  <a:pt x="5208" y="-562"/>
                  <a:pt x="10358" y="1213"/>
                  <a:pt x="14263" y="4962"/>
                </a:cubicBezTo>
                <a:cubicBezTo>
                  <a:pt x="18403" y="8936"/>
                  <a:pt x="20989" y="14820"/>
                  <a:pt x="21600" y="21038"/>
                </a:cubicBezTo>
              </a:path>
            </a:pathLst>
          </a:custGeom>
          <a:ln w="101600">
            <a:solidFill>
              <a:schemeClr val="accent5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/>
            </a:pPr>
            <a:endParaRPr/>
          </a:p>
        </p:txBody>
      </p:sp>
      <p:sp>
        <p:nvSpPr>
          <p:cNvPr id="519" name="recoil kick"/>
          <p:cNvSpPr txBox="1"/>
          <p:nvPr/>
        </p:nvSpPr>
        <p:spPr>
          <a:xfrm>
            <a:off x="20971172" y="5274073"/>
            <a:ext cx="2580197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rPr dirty="0"/>
              <a:t>recoil kick</a:t>
            </a:r>
          </a:p>
        </p:txBody>
      </p:sp>
      <p:sp>
        <p:nvSpPr>
          <p:cNvPr id="520" name="Star"/>
          <p:cNvSpPr/>
          <p:nvPr/>
        </p:nvSpPr>
        <p:spPr>
          <a:xfrm>
            <a:off x="18259186" y="10432998"/>
            <a:ext cx="1034121" cy="986283"/>
          </a:xfrm>
          <a:prstGeom prst="star10">
            <a:avLst>
              <a:gd name="adj" fmla="val 25330"/>
              <a:gd name="hf" fmla="val 105146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543" name="Group"/>
          <p:cNvGrpSpPr/>
          <p:nvPr/>
        </p:nvGrpSpPr>
        <p:grpSpPr>
          <a:xfrm>
            <a:off x="6231678" y="3541220"/>
            <a:ext cx="4745784" cy="2287659"/>
            <a:chOff x="12346" y="0"/>
            <a:chExt cx="4745783" cy="2287657"/>
          </a:xfrm>
        </p:grpSpPr>
        <p:sp>
          <p:nvSpPr>
            <p:cNvPr id="521" name="Circle"/>
            <p:cNvSpPr/>
            <p:nvPr/>
          </p:nvSpPr>
          <p:spPr>
            <a:xfrm>
              <a:off x="2562018" y="781838"/>
              <a:ext cx="762001" cy="762001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rgbClr val="00000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2" name="Star"/>
            <p:cNvSpPr/>
            <p:nvPr/>
          </p:nvSpPr>
          <p:spPr>
            <a:xfrm>
              <a:off x="1567549" y="508000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3" name="Star"/>
            <p:cNvSpPr/>
            <p:nvPr/>
          </p:nvSpPr>
          <p:spPr>
            <a:xfrm>
              <a:off x="1700899" y="0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4" name="Star"/>
            <p:cNvSpPr/>
            <p:nvPr/>
          </p:nvSpPr>
          <p:spPr>
            <a:xfrm>
              <a:off x="1133814" y="889000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5" name="Star"/>
            <p:cNvSpPr/>
            <p:nvPr/>
          </p:nvSpPr>
          <p:spPr>
            <a:xfrm>
              <a:off x="1567549" y="1143000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6" name="Star"/>
            <p:cNvSpPr/>
            <p:nvPr/>
          </p:nvSpPr>
          <p:spPr>
            <a:xfrm>
              <a:off x="932548" y="1346250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7" name="Star"/>
            <p:cNvSpPr/>
            <p:nvPr/>
          </p:nvSpPr>
          <p:spPr>
            <a:xfrm>
              <a:off x="2064783" y="1346250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8" name="Star"/>
            <p:cNvSpPr/>
            <p:nvPr/>
          </p:nvSpPr>
          <p:spPr>
            <a:xfrm>
              <a:off x="573081" y="635000"/>
              <a:ext cx="479819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9" name="Star"/>
            <p:cNvSpPr/>
            <p:nvPr/>
          </p:nvSpPr>
          <p:spPr>
            <a:xfrm>
              <a:off x="1974916" y="876602"/>
              <a:ext cx="479819" cy="456336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0" name="Star"/>
            <p:cNvSpPr/>
            <p:nvPr/>
          </p:nvSpPr>
          <p:spPr>
            <a:xfrm>
              <a:off x="3004413" y="38019"/>
              <a:ext cx="479819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1" name="Star"/>
            <p:cNvSpPr/>
            <p:nvPr/>
          </p:nvSpPr>
          <p:spPr>
            <a:xfrm>
              <a:off x="2844199" y="1831323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2" name="Star"/>
            <p:cNvSpPr/>
            <p:nvPr/>
          </p:nvSpPr>
          <p:spPr>
            <a:xfrm>
              <a:off x="3838667" y="1346250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3" name="Star"/>
            <p:cNvSpPr/>
            <p:nvPr/>
          </p:nvSpPr>
          <p:spPr>
            <a:xfrm>
              <a:off x="2355916" y="38019"/>
              <a:ext cx="479819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4" name="Star"/>
            <p:cNvSpPr/>
            <p:nvPr/>
          </p:nvSpPr>
          <p:spPr>
            <a:xfrm>
              <a:off x="3712968" y="508000"/>
              <a:ext cx="479819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5" name="Star"/>
            <p:cNvSpPr/>
            <p:nvPr/>
          </p:nvSpPr>
          <p:spPr>
            <a:xfrm>
              <a:off x="557599" y="1143000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6" name="Star"/>
            <p:cNvSpPr/>
            <p:nvPr/>
          </p:nvSpPr>
          <p:spPr>
            <a:xfrm>
              <a:off x="1070314" y="254000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7" name="Star"/>
            <p:cNvSpPr/>
            <p:nvPr/>
          </p:nvSpPr>
          <p:spPr>
            <a:xfrm>
              <a:off x="1328440" y="1522240"/>
              <a:ext cx="479819" cy="456336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8" name="Star"/>
            <p:cNvSpPr/>
            <p:nvPr/>
          </p:nvSpPr>
          <p:spPr>
            <a:xfrm>
              <a:off x="12346" y="889000"/>
              <a:ext cx="479819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9" name="Star"/>
            <p:cNvSpPr/>
            <p:nvPr/>
          </p:nvSpPr>
          <p:spPr>
            <a:xfrm>
              <a:off x="2195702" y="1753205"/>
              <a:ext cx="479819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40" name="Star"/>
            <p:cNvSpPr/>
            <p:nvPr/>
          </p:nvSpPr>
          <p:spPr>
            <a:xfrm>
              <a:off x="3488129" y="1698415"/>
              <a:ext cx="479819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41" name="Star"/>
            <p:cNvSpPr/>
            <p:nvPr/>
          </p:nvSpPr>
          <p:spPr>
            <a:xfrm>
              <a:off x="1700899" y="1525038"/>
              <a:ext cx="479820" cy="456335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42" name="Line"/>
            <p:cNvSpPr/>
            <p:nvPr/>
          </p:nvSpPr>
          <p:spPr>
            <a:xfrm>
              <a:off x="3488129" y="1117167"/>
              <a:ext cx="1270001" cy="1"/>
            </a:xfrm>
            <a:prstGeom prst="line">
              <a:avLst/>
            </a:prstGeom>
            <a:noFill/>
            <a:ln w="762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</p:grpSp>
      <p:grpSp>
        <p:nvGrpSpPr>
          <p:cNvPr id="554" name="Group"/>
          <p:cNvGrpSpPr/>
          <p:nvPr/>
        </p:nvGrpSpPr>
        <p:grpSpPr>
          <a:xfrm>
            <a:off x="5717187" y="9219046"/>
            <a:ext cx="7076924" cy="3164322"/>
            <a:chOff x="0" y="-50799"/>
            <a:chExt cx="7076923" cy="3164320"/>
          </a:xfrm>
        </p:grpSpPr>
        <p:grpSp>
          <p:nvGrpSpPr>
            <p:cNvPr id="547" name="Group"/>
            <p:cNvGrpSpPr/>
            <p:nvPr/>
          </p:nvGrpSpPr>
          <p:grpSpPr>
            <a:xfrm>
              <a:off x="2629969" y="423543"/>
              <a:ext cx="4446955" cy="1377816"/>
              <a:chOff x="-50800" y="-1968"/>
              <a:chExt cx="4446953" cy="1377814"/>
            </a:xfrm>
          </p:grpSpPr>
          <p:pic>
            <p:nvPicPr>
              <p:cNvPr id="544" name="Oval Oval" descr="Oval Oval"/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50800" y="-1969"/>
                <a:ext cx="4370022" cy="1377815"/>
              </a:xfrm>
              <a:prstGeom prst="rect">
                <a:avLst/>
              </a:prstGeom>
              <a:effectLst/>
            </p:spPr>
          </p:pic>
          <p:sp>
            <p:nvSpPr>
              <p:cNvPr id="546" name="Circle"/>
              <p:cNvSpPr/>
              <p:nvPr/>
            </p:nvSpPr>
            <p:spPr>
              <a:xfrm>
                <a:off x="3634153" y="0"/>
                <a:ext cx="762001" cy="762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rgbClr val="000000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51" name="Group"/>
            <p:cNvGrpSpPr/>
            <p:nvPr/>
          </p:nvGrpSpPr>
          <p:grpSpPr>
            <a:xfrm rot="10800000">
              <a:off x="0" y="374712"/>
              <a:ext cx="4446954" cy="1377816"/>
              <a:chOff x="-50800" y="-1968"/>
              <a:chExt cx="4446953" cy="1377814"/>
            </a:xfrm>
          </p:grpSpPr>
          <p:pic>
            <p:nvPicPr>
              <p:cNvPr id="548" name="Oval Oval" descr="Oval Oval"/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50800" y="-1969"/>
                <a:ext cx="4370022" cy="1377815"/>
              </a:xfrm>
              <a:prstGeom prst="rect">
                <a:avLst/>
              </a:prstGeom>
              <a:effectLst/>
            </p:spPr>
          </p:pic>
          <p:sp>
            <p:nvSpPr>
              <p:cNvPr id="550" name="Circle"/>
              <p:cNvSpPr/>
              <p:nvPr/>
            </p:nvSpPr>
            <p:spPr>
              <a:xfrm>
                <a:off x="3634153" y="0"/>
                <a:ext cx="762001" cy="762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rgbClr val="000000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pic>
          <p:nvPicPr>
            <p:cNvPr id="570" name="Connection Line" descr="Connection 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9309" y="-50800"/>
              <a:ext cx="4011726" cy="3164321"/>
            </a:xfrm>
            <a:prstGeom prst="rect">
              <a:avLst/>
            </a:prstGeom>
            <a:effectLst/>
          </p:spPr>
        </p:pic>
        <p:sp>
          <p:nvSpPr>
            <p:cNvPr id="553" name="Star"/>
            <p:cNvSpPr/>
            <p:nvPr/>
          </p:nvSpPr>
          <p:spPr>
            <a:xfrm>
              <a:off x="2140719" y="2397288"/>
              <a:ext cx="483138" cy="459492"/>
            </a:xfrm>
            <a:prstGeom prst="star5">
              <a:avLst>
                <a:gd name="adj" fmla="val 23624"/>
                <a:gd name="hf" fmla="val 105146"/>
                <a:gd name="vf" fmla="val 110557"/>
              </a:avLst>
            </a:prstGeom>
            <a:solidFill>
              <a:schemeClr val="accent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69" name="Group"/>
          <p:cNvGrpSpPr/>
          <p:nvPr/>
        </p:nvGrpSpPr>
        <p:grpSpPr>
          <a:xfrm>
            <a:off x="15426627" y="5070716"/>
            <a:ext cx="6023941" cy="5034789"/>
            <a:chOff x="-38" y="-43"/>
            <a:chExt cx="6023939" cy="5034788"/>
          </a:xfrm>
        </p:grpSpPr>
        <p:grpSp>
          <p:nvGrpSpPr>
            <p:cNvPr id="558" name="Group"/>
            <p:cNvGrpSpPr/>
            <p:nvPr/>
          </p:nvGrpSpPr>
          <p:grpSpPr>
            <a:xfrm>
              <a:off x="2579443" y="1828155"/>
              <a:ext cx="1695443" cy="1394010"/>
              <a:chOff x="-50800" y="-50800"/>
              <a:chExt cx="1695442" cy="1394008"/>
            </a:xfrm>
          </p:grpSpPr>
          <p:pic>
            <p:nvPicPr>
              <p:cNvPr id="555" name="Oval Oval" descr="Oval Oval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0800" y="-50800"/>
                <a:ext cx="1640376" cy="1394009"/>
              </a:xfrm>
              <a:prstGeom prst="rect">
                <a:avLst/>
              </a:prstGeom>
              <a:effectLst/>
            </p:spPr>
          </p:pic>
          <p:sp>
            <p:nvSpPr>
              <p:cNvPr id="557" name="Circle"/>
              <p:cNvSpPr/>
              <p:nvPr/>
            </p:nvSpPr>
            <p:spPr>
              <a:xfrm>
                <a:off x="1013081" y="194183"/>
                <a:ext cx="631562" cy="6315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rgbClr val="000000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562" name="Group"/>
            <p:cNvGrpSpPr/>
            <p:nvPr/>
          </p:nvGrpSpPr>
          <p:grpSpPr>
            <a:xfrm rot="10800000">
              <a:off x="1833144" y="1828155"/>
              <a:ext cx="1695443" cy="1394010"/>
              <a:chOff x="-50800" y="-50800"/>
              <a:chExt cx="1695442" cy="1394008"/>
            </a:xfrm>
          </p:grpSpPr>
          <p:pic>
            <p:nvPicPr>
              <p:cNvPr id="559" name="Oval Oval" descr="Oval Oval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0800" y="-50800"/>
                <a:ext cx="1640376" cy="1394009"/>
              </a:xfrm>
              <a:prstGeom prst="rect">
                <a:avLst/>
              </a:prstGeom>
              <a:effectLst/>
            </p:spPr>
          </p:pic>
          <p:sp>
            <p:nvSpPr>
              <p:cNvPr id="561" name="Circle"/>
              <p:cNvSpPr/>
              <p:nvPr/>
            </p:nvSpPr>
            <p:spPr>
              <a:xfrm>
                <a:off x="1013081" y="194183"/>
                <a:ext cx="631562" cy="6315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rgbClr val="000000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 dirty="0"/>
              </a:p>
            </p:txBody>
          </p:sp>
        </p:grpSp>
        <p:sp>
          <p:nvSpPr>
            <p:cNvPr id="563" name="Line"/>
            <p:cNvSpPr/>
            <p:nvPr/>
          </p:nvSpPr>
          <p:spPr>
            <a:xfrm rot="18178764">
              <a:off x="2524534" y="348139"/>
              <a:ext cx="1346727" cy="951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0793" extrusionOk="0">
                  <a:moveTo>
                    <a:pt x="0" y="20793"/>
                  </a:moveTo>
                  <a:cubicBezTo>
                    <a:pt x="575" y="18934"/>
                    <a:pt x="751" y="16889"/>
                    <a:pt x="507" y="14899"/>
                  </a:cubicBezTo>
                  <a:cubicBezTo>
                    <a:pt x="309" y="13286"/>
                    <a:pt x="-44" y="11489"/>
                    <a:pt x="837" y="10428"/>
                  </a:cubicBezTo>
                  <a:cubicBezTo>
                    <a:pt x="3182" y="7604"/>
                    <a:pt x="6586" y="17966"/>
                    <a:pt x="8941" y="12822"/>
                  </a:cubicBezTo>
                  <a:cubicBezTo>
                    <a:pt x="10085" y="10323"/>
                    <a:pt x="6063" y="7285"/>
                    <a:pt x="7981" y="4826"/>
                  </a:cubicBezTo>
                  <a:cubicBezTo>
                    <a:pt x="10502" y="1594"/>
                    <a:pt x="12530" y="12696"/>
                    <a:pt x="15141" y="8659"/>
                  </a:cubicBezTo>
                  <a:cubicBezTo>
                    <a:pt x="16699" y="6251"/>
                    <a:pt x="11743" y="2693"/>
                    <a:pt x="14188" y="324"/>
                  </a:cubicBezTo>
                  <a:cubicBezTo>
                    <a:pt x="15355" y="-807"/>
                    <a:pt x="16439" y="1313"/>
                    <a:pt x="17662" y="2244"/>
                  </a:cubicBezTo>
                  <a:cubicBezTo>
                    <a:pt x="19080" y="3325"/>
                    <a:pt x="20872" y="2531"/>
                    <a:pt x="21556" y="519"/>
                  </a:cubicBezTo>
                </a:path>
              </a:pathLst>
            </a:custGeom>
            <a:noFill/>
            <a:ln w="635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564" name="Line"/>
            <p:cNvSpPr/>
            <p:nvPr/>
          </p:nvSpPr>
          <p:spPr>
            <a:xfrm rot="7378764">
              <a:off x="2274317" y="3735514"/>
              <a:ext cx="1346727" cy="951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0793" extrusionOk="0">
                  <a:moveTo>
                    <a:pt x="0" y="20793"/>
                  </a:moveTo>
                  <a:cubicBezTo>
                    <a:pt x="575" y="18934"/>
                    <a:pt x="751" y="16889"/>
                    <a:pt x="507" y="14899"/>
                  </a:cubicBezTo>
                  <a:cubicBezTo>
                    <a:pt x="309" y="13286"/>
                    <a:pt x="-44" y="11489"/>
                    <a:pt x="837" y="10428"/>
                  </a:cubicBezTo>
                  <a:cubicBezTo>
                    <a:pt x="3182" y="7604"/>
                    <a:pt x="6586" y="17966"/>
                    <a:pt x="8941" y="12822"/>
                  </a:cubicBezTo>
                  <a:cubicBezTo>
                    <a:pt x="10085" y="10323"/>
                    <a:pt x="6063" y="7285"/>
                    <a:pt x="7981" y="4826"/>
                  </a:cubicBezTo>
                  <a:cubicBezTo>
                    <a:pt x="10502" y="1594"/>
                    <a:pt x="12530" y="12696"/>
                    <a:pt x="15141" y="8659"/>
                  </a:cubicBezTo>
                  <a:cubicBezTo>
                    <a:pt x="16699" y="6251"/>
                    <a:pt x="11743" y="2693"/>
                    <a:pt x="14188" y="324"/>
                  </a:cubicBezTo>
                  <a:cubicBezTo>
                    <a:pt x="15355" y="-807"/>
                    <a:pt x="16439" y="1313"/>
                    <a:pt x="17662" y="2244"/>
                  </a:cubicBezTo>
                  <a:cubicBezTo>
                    <a:pt x="19080" y="3325"/>
                    <a:pt x="20872" y="2531"/>
                    <a:pt x="21556" y="519"/>
                  </a:cubicBezTo>
                </a:path>
              </a:pathLst>
            </a:custGeom>
            <a:noFill/>
            <a:ln w="635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565" name="Line"/>
            <p:cNvSpPr/>
            <p:nvPr/>
          </p:nvSpPr>
          <p:spPr>
            <a:xfrm rot="19893994" flipH="1">
              <a:off x="145148" y="2306350"/>
              <a:ext cx="1346727" cy="951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0793" extrusionOk="0">
                  <a:moveTo>
                    <a:pt x="0" y="20793"/>
                  </a:moveTo>
                  <a:cubicBezTo>
                    <a:pt x="575" y="18934"/>
                    <a:pt x="751" y="16889"/>
                    <a:pt x="507" y="14899"/>
                  </a:cubicBezTo>
                  <a:cubicBezTo>
                    <a:pt x="309" y="13286"/>
                    <a:pt x="-44" y="11489"/>
                    <a:pt x="837" y="10428"/>
                  </a:cubicBezTo>
                  <a:cubicBezTo>
                    <a:pt x="3182" y="7604"/>
                    <a:pt x="6586" y="17966"/>
                    <a:pt x="8941" y="12822"/>
                  </a:cubicBezTo>
                  <a:cubicBezTo>
                    <a:pt x="10085" y="10323"/>
                    <a:pt x="6063" y="7285"/>
                    <a:pt x="7981" y="4826"/>
                  </a:cubicBezTo>
                  <a:cubicBezTo>
                    <a:pt x="10502" y="1594"/>
                    <a:pt x="12530" y="12696"/>
                    <a:pt x="15141" y="8659"/>
                  </a:cubicBezTo>
                  <a:cubicBezTo>
                    <a:pt x="16699" y="6251"/>
                    <a:pt x="11743" y="2693"/>
                    <a:pt x="14188" y="324"/>
                  </a:cubicBezTo>
                  <a:cubicBezTo>
                    <a:pt x="15355" y="-807"/>
                    <a:pt x="16439" y="1313"/>
                    <a:pt x="17662" y="2244"/>
                  </a:cubicBezTo>
                  <a:cubicBezTo>
                    <a:pt x="19080" y="3325"/>
                    <a:pt x="20872" y="2531"/>
                    <a:pt x="21556" y="519"/>
                  </a:cubicBezTo>
                </a:path>
              </a:pathLst>
            </a:custGeom>
            <a:noFill/>
            <a:ln w="635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566" name="Line"/>
            <p:cNvSpPr/>
            <p:nvPr/>
          </p:nvSpPr>
          <p:spPr>
            <a:xfrm rot="9093994" flipH="1">
              <a:off x="4531987" y="2201187"/>
              <a:ext cx="1346727" cy="951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0793" extrusionOk="0">
                  <a:moveTo>
                    <a:pt x="0" y="20793"/>
                  </a:moveTo>
                  <a:cubicBezTo>
                    <a:pt x="575" y="18934"/>
                    <a:pt x="751" y="16889"/>
                    <a:pt x="507" y="14899"/>
                  </a:cubicBezTo>
                  <a:cubicBezTo>
                    <a:pt x="309" y="13286"/>
                    <a:pt x="-44" y="11489"/>
                    <a:pt x="837" y="10428"/>
                  </a:cubicBezTo>
                  <a:cubicBezTo>
                    <a:pt x="3182" y="7604"/>
                    <a:pt x="6586" y="17966"/>
                    <a:pt x="8941" y="12822"/>
                  </a:cubicBezTo>
                  <a:cubicBezTo>
                    <a:pt x="10085" y="10323"/>
                    <a:pt x="6063" y="7285"/>
                    <a:pt x="7981" y="4826"/>
                  </a:cubicBezTo>
                  <a:cubicBezTo>
                    <a:pt x="10502" y="1594"/>
                    <a:pt x="12530" y="12696"/>
                    <a:pt x="15141" y="8659"/>
                  </a:cubicBezTo>
                  <a:cubicBezTo>
                    <a:pt x="16699" y="6251"/>
                    <a:pt x="11743" y="2693"/>
                    <a:pt x="14188" y="324"/>
                  </a:cubicBezTo>
                  <a:cubicBezTo>
                    <a:pt x="15355" y="-807"/>
                    <a:pt x="16439" y="1313"/>
                    <a:pt x="17662" y="2244"/>
                  </a:cubicBezTo>
                  <a:cubicBezTo>
                    <a:pt x="19080" y="3325"/>
                    <a:pt x="20872" y="2531"/>
                    <a:pt x="21556" y="519"/>
                  </a:cubicBezTo>
                </a:path>
              </a:pathLst>
            </a:custGeom>
            <a:noFill/>
            <a:ln w="635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567" name="Line"/>
            <p:cNvSpPr/>
            <p:nvPr/>
          </p:nvSpPr>
          <p:spPr>
            <a:xfrm rot="7300499" flipH="1">
              <a:off x="4033656" y="932968"/>
              <a:ext cx="1346727" cy="951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0793" extrusionOk="0">
                  <a:moveTo>
                    <a:pt x="0" y="20793"/>
                  </a:moveTo>
                  <a:cubicBezTo>
                    <a:pt x="575" y="18934"/>
                    <a:pt x="751" y="16889"/>
                    <a:pt x="507" y="14899"/>
                  </a:cubicBezTo>
                  <a:cubicBezTo>
                    <a:pt x="309" y="13286"/>
                    <a:pt x="-44" y="11489"/>
                    <a:pt x="837" y="10428"/>
                  </a:cubicBezTo>
                  <a:cubicBezTo>
                    <a:pt x="3182" y="7604"/>
                    <a:pt x="6586" y="17966"/>
                    <a:pt x="8941" y="12822"/>
                  </a:cubicBezTo>
                  <a:cubicBezTo>
                    <a:pt x="10085" y="10323"/>
                    <a:pt x="6063" y="7285"/>
                    <a:pt x="7981" y="4826"/>
                  </a:cubicBezTo>
                  <a:cubicBezTo>
                    <a:pt x="10502" y="1594"/>
                    <a:pt x="12530" y="12696"/>
                    <a:pt x="15141" y="8659"/>
                  </a:cubicBezTo>
                  <a:cubicBezTo>
                    <a:pt x="16699" y="6251"/>
                    <a:pt x="11743" y="2693"/>
                    <a:pt x="14188" y="324"/>
                  </a:cubicBezTo>
                  <a:cubicBezTo>
                    <a:pt x="15355" y="-807"/>
                    <a:pt x="16439" y="1313"/>
                    <a:pt x="17662" y="2244"/>
                  </a:cubicBezTo>
                  <a:cubicBezTo>
                    <a:pt x="19080" y="3325"/>
                    <a:pt x="20872" y="2531"/>
                    <a:pt x="21556" y="519"/>
                  </a:cubicBezTo>
                </a:path>
              </a:pathLst>
            </a:custGeom>
            <a:noFill/>
            <a:ln w="635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568" name="Line"/>
            <p:cNvSpPr/>
            <p:nvPr/>
          </p:nvSpPr>
          <p:spPr>
            <a:xfrm rot="4826960">
              <a:off x="3773946" y="3450297"/>
              <a:ext cx="1346727" cy="951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0793" extrusionOk="0">
                  <a:moveTo>
                    <a:pt x="0" y="20793"/>
                  </a:moveTo>
                  <a:cubicBezTo>
                    <a:pt x="575" y="18934"/>
                    <a:pt x="751" y="16889"/>
                    <a:pt x="507" y="14899"/>
                  </a:cubicBezTo>
                  <a:cubicBezTo>
                    <a:pt x="309" y="13286"/>
                    <a:pt x="-44" y="11489"/>
                    <a:pt x="837" y="10428"/>
                  </a:cubicBezTo>
                  <a:cubicBezTo>
                    <a:pt x="3182" y="7604"/>
                    <a:pt x="6586" y="17966"/>
                    <a:pt x="8941" y="12822"/>
                  </a:cubicBezTo>
                  <a:cubicBezTo>
                    <a:pt x="10085" y="10323"/>
                    <a:pt x="6063" y="7285"/>
                    <a:pt x="7981" y="4826"/>
                  </a:cubicBezTo>
                  <a:cubicBezTo>
                    <a:pt x="10502" y="1594"/>
                    <a:pt x="12530" y="12696"/>
                    <a:pt x="15141" y="8659"/>
                  </a:cubicBezTo>
                  <a:cubicBezTo>
                    <a:pt x="16699" y="6251"/>
                    <a:pt x="11743" y="2693"/>
                    <a:pt x="14188" y="324"/>
                  </a:cubicBezTo>
                  <a:cubicBezTo>
                    <a:pt x="15355" y="-807"/>
                    <a:pt x="16439" y="1313"/>
                    <a:pt x="17662" y="2244"/>
                  </a:cubicBezTo>
                  <a:cubicBezTo>
                    <a:pt x="19080" y="3325"/>
                    <a:pt x="20872" y="2531"/>
                    <a:pt x="21556" y="519"/>
                  </a:cubicBezTo>
                </a:path>
              </a:pathLst>
            </a:custGeom>
            <a:noFill/>
            <a:ln w="635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</p:grpSp>
      <p:sp>
        <p:nvSpPr>
          <p:cNvPr id="2" name="Circle">
            <a:extLst>
              <a:ext uri="{FF2B5EF4-FFF2-40B4-BE49-F238E27FC236}">
                <a16:creationId xmlns:a16="http://schemas.microsoft.com/office/drawing/2014/main" id="{EB4AFBB2-7C7F-4EC9-9408-2E536FAD9AC8}"/>
              </a:ext>
            </a:extLst>
          </p:cNvPr>
          <p:cNvSpPr/>
          <p:nvPr/>
        </p:nvSpPr>
        <p:spPr>
          <a:xfrm rot="10800000">
            <a:off x="3232358" y="4495093"/>
            <a:ext cx="631563" cy="631563"/>
          </a:xfrm>
          <a:prstGeom prst="ellipse">
            <a:avLst/>
          </a:prstGeom>
          <a:gradFill flip="none" rotWithShape="1">
            <a:gsLst>
              <a:gs pos="0">
                <a:schemeClr val="accent6"/>
              </a:gs>
              <a:gs pos="100000">
                <a:srgbClr val="000000"/>
              </a:gs>
            </a:gsLst>
            <a:lin ang="16200000" scaled="0"/>
          </a:gra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 dirty="0"/>
          </a:p>
        </p:txBody>
      </p:sp>
      <p:grpSp>
        <p:nvGrpSpPr>
          <p:cNvPr id="5" name="Group">
            <a:extLst>
              <a:ext uri="{FF2B5EF4-FFF2-40B4-BE49-F238E27FC236}">
                <a16:creationId xmlns:a16="http://schemas.microsoft.com/office/drawing/2014/main" id="{DE4B43A4-D69F-59E3-4FE9-E5983FDE7558}"/>
              </a:ext>
            </a:extLst>
          </p:cNvPr>
          <p:cNvGrpSpPr/>
          <p:nvPr/>
        </p:nvGrpSpPr>
        <p:grpSpPr>
          <a:xfrm>
            <a:off x="1035916" y="1084054"/>
            <a:ext cx="5413248" cy="1390650"/>
            <a:chOff x="787750" y="0"/>
            <a:chExt cx="5413245" cy="1390650"/>
          </a:xfrm>
        </p:grpSpPr>
        <p:sp>
          <p:nvSpPr>
            <p:cNvPr id="6" name="Rounded Rectangle">
              <a:extLst>
                <a:ext uri="{FF2B5EF4-FFF2-40B4-BE49-F238E27FC236}">
                  <a16:creationId xmlns:a16="http://schemas.microsoft.com/office/drawing/2014/main" id="{DF9F9EAB-231E-5424-5E43-B4B49B79FA8C}"/>
                </a:ext>
              </a:extLst>
            </p:cNvPr>
            <p:cNvSpPr/>
            <p:nvPr/>
          </p:nvSpPr>
          <p:spPr>
            <a:xfrm>
              <a:off x="787750" y="0"/>
              <a:ext cx="5413245" cy="1390650"/>
            </a:xfrm>
            <a:prstGeom prst="roundRect">
              <a:avLst>
                <a:gd name="adj" fmla="val 36223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" name="Questions">
              <a:extLst>
                <a:ext uri="{FF2B5EF4-FFF2-40B4-BE49-F238E27FC236}">
                  <a16:creationId xmlns:a16="http://schemas.microsoft.com/office/drawing/2014/main" id="{85EB19C7-3430-315B-9C06-9284034ECC72}"/>
                </a:ext>
              </a:extLst>
            </p:cNvPr>
            <p:cNvSpPr txBox="1"/>
            <p:nvPr/>
          </p:nvSpPr>
          <p:spPr>
            <a:xfrm>
              <a:off x="2060486" y="151843"/>
              <a:ext cx="2867772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lang="en-US" sz="5800" dirty="0"/>
                <a:t>Theory</a:t>
              </a:r>
              <a:endParaRPr sz="5800" dirty="0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5 0.0029 C 0.00228 0.02535 0.0069 0.04792 0.01582 0.06945 C 0.02474 0.09109 0.03268 0.11054 0.05104 0.13206 C 0.0694 0.15371 0.0931 0.17859 0.12604 0.19873 C 0.15898 0.21899 0.24883 0.25336 0.24883 0.25336 L 0.24883 0.25336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883 0.25336 C 0.27604 0.26042 0.30332 0.26748 0.32493 0.27153 C 0.34648 0.27558 0.37832 0.27755 0.37832 0.27766 C 0.39896 0.27963 0.43079 0.2809 0.44876 0.28357 C 0.4668 0.28634 0.47285 0.28935 0.48626 0.29375 C 0.49974 0.29815 0.51458 0.30405 0.52949 0.30995 " pathEditMode="relative" rAng="0" ptsTypes="AAAA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30" y="28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949 0.30996 C 0.54323 0.31794 0.55716 0.32605 0.56732 0.3345 C 0.57747 0.34306 0.5817 0.34919 0.59036 0.361 C 0.59896 0.37269 0.61393 0.39086 0.61901 0.4051 C 0.62422 0.41922 0.62278 0.43241 0.62135 0.44572 " pathEditMode="relative" rAng="0" ptsTypes="AAAAA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61" y="678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383 0.44121 C 0.62448 0.40105 0.62513 0.361 0.62949 0.33206 C 0.63385 0.30313 0.6431 0.28623 0.64993 0.26748 C 0.65677 0.24862 0.66321 0.23172 0.67038 0.21899 C 0.6776 0.20614 0.68457 0.20081 0.6931 0.19063 C 0.70163 0.18056 0.71094 0.16713 0.72148 0.15834 C 0.73209 0.14954 0.7444 0.14387 0.75677 0.1382 " pathEditMode="relative" ptsTypes="AAAAA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" grpId="0" animBg="1"/>
      <p:bldP spid="515" grpId="0" animBg="1"/>
      <p:bldP spid="517" grpId="0" animBg="1"/>
      <p:bldP spid="519" grpId="0" animBg="1"/>
      <p:bldP spid="2" grpId="0" animBg="1"/>
      <p:bldP spid="2" grpId="1" animBg="1"/>
      <p:bldP spid="2" grpId="2" animBg="1"/>
      <p:bldP spid="2" grpId="3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0805E-95B6-7C8B-1166-8B9DAF992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Slide Number">
            <a:extLst>
              <a:ext uri="{FF2B5EF4-FFF2-40B4-BE49-F238E27FC236}">
                <a16:creationId xmlns:a16="http://schemas.microsoft.com/office/drawing/2014/main" id="{C28B624D-AE9C-9BE1-E959-BEFE7272CAD1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grpSp>
        <p:nvGrpSpPr>
          <p:cNvPr id="576" name="Group">
            <a:extLst>
              <a:ext uri="{FF2B5EF4-FFF2-40B4-BE49-F238E27FC236}">
                <a16:creationId xmlns:a16="http://schemas.microsoft.com/office/drawing/2014/main" id="{03D68458-57C1-55E4-93CD-DC935C62E3C7}"/>
              </a:ext>
            </a:extLst>
          </p:cNvPr>
          <p:cNvGrpSpPr/>
          <p:nvPr/>
        </p:nvGrpSpPr>
        <p:grpSpPr>
          <a:xfrm>
            <a:off x="704971" y="1088111"/>
            <a:ext cx="5411062" cy="1390650"/>
            <a:chOff x="249967" y="0"/>
            <a:chExt cx="5411060" cy="1390650"/>
          </a:xfrm>
        </p:grpSpPr>
        <p:sp>
          <p:nvSpPr>
            <p:cNvPr id="574" name="Rounded Rectangle">
              <a:extLst>
                <a:ext uri="{FF2B5EF4-FFF2-40B4-BE49-F238E27FC236}">
                  <a16:creationId xmlns:a16="http://schemas.microsoft.com/office/drawing/2014/main" id="{B5062217-44E9-359D-8D3F-097099FA0BE5}"/>
                </a:ext>
              </a:extLst>
            </p:cNvPr>
            <p:cNvSpPr/>
            <p:nvPr/>
          </p:nvSpPr>
          <p:spPr>
            <a:xfrm>
              <a:off x="249967" y="0"/>
              <a:ext cx="5411060" cy="1390650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575" name="Observations">
              <a:extLst>
                <a:ext uri="{FF2B5EF4-FFF2-40B4-BE49-F238E27FC236}">
                  <a16:creationId xmlns:a16="http://schemas.microsoft.com/office/drawing/2014/main" id="{913DB160-58E1-F9D9-853E-3BC1AB24A453}"/>
                </a:ext>
              </a:extLst>
            </p:cNvPr>
            <p:cNvSpPr txBox="1"/>
            <p:nvPr/>
          </p:nvSpPr>
          <p:spPr>
            <a:xfrm>
              <a:off x="450998" y="151844"/>
              <a:ext cx="5128005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sz="5800" dirty="0"/>
                <a:t>Observations</a:t>
              </a:r>
            </a:p>
          </p:txBody>
        </p:sp>
      </p:grpSp>
      <p:grpSp>
        <p:nvGrpSpPr>
          <p:cNvPr id="579" name="Group">
            <a:extLst>
              <a:ext uri="{FF2B5EF4-FFF2-40B4-BE49-F238E27FC236}">
                <a16:creationId xmlns:a16="http://schemas.microsoft.com/office/drawing/2014/main" id="{95EB61D4-8D14-2187-15ED-4E6261910147}"/>
              </a:ext>
            </a:extLst>
          </p:cNvPr>
          <p:cNvGrpSpPr/>
          <p:nvPr/>
        </p:nvGrpSpPr>
        <p:grpSpPr>
          <a:xfrm>
            <a:off x="1000285" y="7791073"/>
            <a:ext cx="4820433" cy="2446438"/>
            <a:chOff x="0" y="0"/>
            <a:chExt cx="4820431" cy="2446437"/>
          </a:xfrm>
        </p:grpSpPr>
        <p:sp>
          <p:nvSpPr>
            <p:cNvPr id="577" name="Rounded Rectangle">
              <a:extLst>
                <a:ext uri="{FF2B5EF4-FFF2-40B4-BE49-F238E27FC236}">
                  <a16:creationId xmlns:a16="http://schemas.microsoft.com/office/drawing/2014/main" id="{2E152087-34CA-5A1F-5211-575708EC7C29}"/>
                </a:ext>
              </a:extLst>
            </p:cNvPr>
            <p:cNvSpPr/>
            <p:nvPr/>
          </p:nvSpPr>
          <p:spPr>
            <a:xfrm>
              <a:off x="0" y="0"/>
              <a:ext cx="4820430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78" name="SMBHs present in galaxies">
              <a:extLst>
                <a:ext uri="{FF2B5EF4-FFF2-40B4-BE49-F238E27FC236}">
                  <a16:creationId xmlns:a16="http://schemas.microsoft.com/office/drawing/2014/main" id="{6E2D8C22-19CC-1B87-B3DE-3AF391A98E7F}"/>
                </a:ext>
              </a:extLst>
            </p:cNvPr>
            <p:cNvSpPr txBox="1"/>
            <p:nvPr/>
          </p:nvSpPr>
          <p:spPr>
            <a:xfrm>
              <a:off x="371819" y="251987"/>
              <a:ext cx="444861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rPr dirty="0"/>
                <a:t>SMBHs present in galaxies</a:t>
              </a:r>
            </a:p>
          </p:txBody>
        </p:sp>
      </p:grpSp>
      <p:grpSp>
        <p:nvGrpSpPr>
          <p:cNvPr id="582" name="Group">
            <a:extLst>
              <a:ext uri="{FF2B5EF4-FFF2-40B4-BE49-F238E27FC236}">
                <a16:creationId xmlns:a16="http://schemas.microsoft.com/office/drawing/2014/main" id="{02D3F243-DBF9-95FF-7E87-CE6F2629A369}"/>
              </a:ext>
            </a:extLst>
          </p:cNvPr>
          <p:cNvGrpSpPr/>
          <p:nvPr/>
        </p:nvGrpSpPr>
        <p:grpSpPr>
          <a:xfrm>
            <a:off x="1158285" y="4298387"/>
            <a:ext cx="4504434" cy="2446437"/>
            <a:chOff x="0" y="0"/>
            <a:chExt cx="4504432" cy="2446436"/>
          </a:xfrm>
        </p:grpSpPr>
        <p:sp>
          <p:nvSpPr>
            <p:cNvPr id="580" name="Rounded Rectangle">
              <a:extLst>
                <a:ext uri="{FF2B5EF4-FFF2-40B4-BE49-F238E27FC236}">
                  <a16:creationId xmlns:a16="http://schemas.microsoft.com/office/drawing/2014/main" id="{DDB20E9E-33FC-96BA-67CF-5E3926CA289A}"/>
                </a:ext>
              </a:extLst>
            </p:cNvPr>
            <p:cNvSpPr/>
            <p:nvPr/>
          </p:nvSpPr>
          <p:spPr>
            <a:xfrm>
              <a:off x="0" y="0"/>
              <a:ext cx="4504433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81" name="Galaxies interact">
              <a:extLst>
                <a:ext uri="{FF2B5EF4-FFF2-40B4-BE49-F238E27FC236}">
                  <a16:creationId xmlns:a16="http://schemas.microsoft.com/office/drawing/2014/main" id="{20C90E1B-CFF5-F56B-6B3A-0D105597D704}"/>
                </a:ext>
              </a:extLst>
            </p:cNvPr>
            <p:cNvSpPr txBox="1"/>
            <p:nvPr/>
          </p:nvSpPr>
          <p:spPr>
            <a:xfrm>
              <a:off x="73734" y="251987"/>
              <a:ext cx="4356965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Galaxies interact</a:t>
              </a:r>
            </a:p>
          </p:txBody>
        </p:sp>
      </p:grpSp>
      <p:grpSp>
        <p:nvGrpSpPr>
          <p:cNvPr id="2" name="Group">
            <a:extLst>
              <a:ext uri="{FF2B5EF4-FFF2-40B4-BE49-F238E27FC236}">
                <a16:creationId xmlns:a16="http://schemas.microsoft.com/office/drawing/2014/main" id="{C55DCABC-1BFE-ECE4-C6A1-34F926341ECA}"/>
              </a:ext>
            </a:extLst>
          </p:cNvPr>
          <p:cNvGrpSpPr/>
          <p:nvPr/>
        </p:nvGrpSpPr>
        <p:grpSpPr>
          <a:xfrm>
            <a:off x="6548992" y="1114424"/>
            <a:ext cx="5413248" cy="1390650"/>
            <a:chOff x="692215" y="0"/>
            <a:chExt cx="4317998" cy="1390650"/>
          </a:xfrm>
        </p:grpSpPr>
        <p:sp>
          <p:nvSpPr>
            <p:cNvPr id="3" name="Rounded Rectangle">
              <a:extLst>
                <a:ext uri="{FF2B5EF4-FFF2-40B4-BE49-F238E27FC236}">
                  <a16:creationId xmlns:a16="http://schemas.microsoft.com/office/drawing/2014/main" id="{72549486-87F3-B332-C46E-ECE910B563F0}"/>
                </a:ext>
              </a:extLst>
            </p:cNvPr>
            <p:cNvSpPr/>
            <p:nvPr/>
          </p:nvSpPr>
          <p:spPr>
            <a:xfrm>
              <a:off x="692215" y="0"/>
              <a:ext cx="4317998" cy="1390650"/>
            </a:xfrm>
            <a:prstGeom prst="roundRect">
              <a:avLst>
                <a:gd name="adj" fmla="val 36223"/>
              </a:avLst>
            </a:prstGeom>
            <a:solidFill>
              <a:srgbClr val="D7B0E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" name="Observations">
              <a:extLst>
                <a:ext uri="{FF2B5EF4-FFF2-40B4-BE49-F238E27FC236}">
                  <a16:creationId xmlns:a16="http://schemas.microsoft.com/office/drawing/2014/main" id="{DFD96E3F-311C-E8D2-18C2-CBBB7B541D34}"/>
                </a:ext>
              </a:extLst>
            </p:cNvPr>
            <p:cNvSpPr txBox="1"/>
            <p:nvPr/>
          </p:nvSpPr>
          <p:spPr>
            <a:xfrm>
              <a:off x="1355110" y="125531"/>
              <a:ext cx="3444351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lang="en-US" sz="5800" dirty="0"/>
                <a:t>Inferences</a:t>
              </a:r>
              <a:endParaRPr sz="5800" dirty="0"/>
            </a:p>
          </p:txBody>
        </p:sp>
      </p:grpSp>
      <p:grpSp>
        <p:nvGrpSpPr>
          <p:cNvPr id="5" name="Group">
            <a:extLst>
              <a:ext uri="{FF2B5EF4-FFF2-40B4-BE49-F238E27FC236}">
                <a16:creationId xmlns:a16="http://schemas.microsoft.com/office/drawing/2014/main" id="{913841B6-498D-83CD-9D17-6AE2B1F43C1D}"/>
              </a:ext>
            </a:extLst>
          </p:cNvPr>
          <p:cNvGrpSpPr/>
          <p:nvPr/>
        </p:nvGrpSpPr>
        <p:grpSpPr>
          <a:xfrm>
            <a:off x="6425102" y="4298387"/>
            <a:ext cx="5661028" cy="2446438"/>
            <a:chOff x="0" y="0"/>
            <a:chExt cx="5661026" cy="2446437"/>
          </a:xfrm>
        </p:grpSpPr>
        <p:sp>
          <p:nvSpPr>
            <p:cNvPr id="6" name="Rounded Rectangle">
              <a:extLst>
                <a:ext uri="{FF2B5EF4-FFF2-40B4-BE49-F238E27FC236}">
                  <a16:creationId xmlns:a16="http://schemas.microsoft.com/office/drawing/2014/main" id="{058BF7A9-7140-4799-2B5A-240646612B9D}"/>
                </a:ext>
              </a:extLst>
            </p:cNvPr>
            <p:cNvSpPr/>
            <p:nvPr/>
          </p:nvSpPr>
          <p:spPr>
            <a:xfrm>
              <a:off x="0" y="0"/>
              <a:ext cx="5661026" cy="2446437"/>
            </a:xfrm>
            <a:prstGeom prst="roundRect">
              <a:avLst>
                <a:gd name="adj" fmla="val 36223"/>
              </a:avLst>
            </a:prstGeom>
            <a:solidFill>
              <a:srgbClr val="D7B0E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7" name="SMBHs present in galaxies">
              <a:extLst>
                <a:ext uri="{FF2B5EF4-FFF2-40B4-BE49-F238E27FC236}">
                  <a16:creationId xmlns:a16="http://schemas.microsoft.com/office/drawing/2014/main" id="{90EAF57F-8206-5BC3-2E83-48EE4BDCC699}"/>
                </a:ext>
              </a:extLst>
            </p:cNvPr>
            <p:cNvSpPr txBox="1"/>
            <p:nvPr/>
          </p:nvSpPr>
          <p:spPr>
            <a:xfrm>
              <a:off x="371818" y="251987"/>
              <a:ext cx="498370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rPr lang="en-US" dirty="0"/>
                <a:t>SMBHs dynamically interact</a:t>
              </a:r>
            </a:p>
          </p:txBody>
        </p:sp>
      </p:grpSp>
      <p:grpSp>
        <p:nvGrpSpPr>
          <p:cNvPr id="8" name="Group">
            <a:extLst>
              <a:ext uri="{FF2B5EF4-FFF2-40B4-BE49-F238E27FC236}">
                <a16:creationId xmlns:a16="http://schemas.microsoft.com/office/drawing/2014/main" id="{436054B3-7621-73F6-7591-575D17C2D0BF}"/>
              </a:ext>
            </a:extLst>
          </p:cNvPr>
          <p:cNvGrpSpPr/>
          <p:nvPr/>
        </p:nvGrpSpPr>
        <p:grpSpPr>
          <a:xfrm>
            <a:off x="6240638" y="7793256"/>
            <a:ext cx="6029955" cy="2446438"/>
            <a:chOff x="0" y="0"/>
            <a:chExt cx="5350548" cy="2446437"/>
          </a:xfrm>
        </p:grpSpPr>
        <p:sp>
          <p:nvSpPr>
            <p:cNvPr id="9" name="Rounded Rectangle">
              <a:extLst>
                <a:ext uri="{FF2B5EF4-FFF2-40B4-BE49-F238E27FC236}">
                  <a16:creationId xmlns:a16="http://schemas.microsoft.com/office/drawing/2014/main" id="{C405B9E5-919F-1E52-3718-CC628360C881}"/>
                </a:ext>
              </a:extLst>
            </p:cNvPr>
            <p:cNvSpPr/>
            <p:nvPr/>
          </p:nvSpPr>
          <p:spPr>
            <a:xfrm>
              <a:off x="0" y="0"/>
              <a:ext cx="5350548" cy="2446437"/>
            </a:xfrm>
            <a:prstGeom prst="roundRect">
              <a:avLst>
                <a:gd name="adj" fmla="val 36223"/>
              </a:avLst>
            </a:prstGeom>
            <a:solidFill>
              <a:srgbClr val="D7B0E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10" name="GW emission detected from stellar mass BH binaries">
              <a:extLst>
                <a:ext uri="{FF2B5EF4-FFF2-40B4-BE49-F238E27FC236}">
                  <a16:creationId xmlns:a16="http://schemas.microsoft.com/office/drawing/2014/main" id="{58AE3F48-648D-47A0-A2A9-092D22F510BA}"/>
                </a:ext>
              </a:extLst>
            </p:cNvPr>
            <p:cNvSpPr txBox="1"/>
            <p:nvPr/>
          </p:nvSpPr>
          <p:spPr>
            <a:xfrm>
              <a:off x="371817" y="251987"/>
              <a:ext cx="4122282" cy="19380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rPr lang="en-US" dirty="0"/>
                <a:t>SMBH-galaxy co-evolution ongoing</a:t>
              </a:r>
            </a:p>
          </p:txBody>
        </p:sp>
      </p:grpSp>
      <p:grpSp>
        <p:nvGrpSpPr>
          <p:cNvPr id="11" name="Group">
            <a:extLst>
              <a:ext uri="{FF2B5EF4-FFF2-40B4-BE49-F238E27FC236}">
                <a16:creationId xmlns:a16="http://schemas.microsoft.com/office/drawing/2014/main" id="{5276F3A4-BFD2-BD6D-79E1-02847153FF78}"/>
              </a:ext>
            </a:extLst>
          </p:cNvPr>
          <p:cNvGrpSpPr/>
          <p:nvPr/>
        </p:nvGrpSpPr>
        <p:grpSpPr>
          <a:xfrm>
            <a:off x="18241407" y="1114424"/>
            <a:ext cx="5413248" cy="1390650"/>
            <a:chOff x="787751" y="0"/>
            <a:chExt cx="4317999" cy="1390650"/>
          </a:xfrm>
        </p:grpSpPr>
        <p:sp>
          <p:nvSpPr>
            <p:cNvPr id="12" name="Rounded Rectangle">
              <a:extLst>
                <a:ext uri="{FF2B5EF4-FFF2-40B4-BE49-F238E27FC236}">
                  <a16:creationId xmlns:a16="http://schemas.microsoft.com/office/drawing/2014/main" id="{D462012A-C13B-7840-B557-F2A255A6925B}"/>
                </a:ext>
              </a:extLst>
            </p:cNvPr>
            <p:cNvSpPr/>
            <p:nvPr/>
          </p:nvSpPr>
          <p:spPr>
            <a:xfrm>
              <a:off x="787751" y="0"/>
              <a:ext cx="4317999" cy="1390650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" name="Questions">
              <a:extLst>
                <a:ext uri="{FF2B5EF4-FFF2-40B4-BE49-F238E27FC236}">
                  <a16:creationId xmlns:a16="http://schemas.microsoft.com/office/drawing/2014/main" id="{F3693DE4-0620-CC3F-F1BE-2065B315D848}"/>
                </a:ext>
              </a:extLst>
            </p:cNvPr>
            <p:cNvSpPr txBox="1"/>
            <p:nvPr/>
          </p:nvSpPr>
          <p:spPr>
            <a:xfrm>
              <a:off x="1339022" y="151843"/>
              <a:ext cx="3215458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lang="en-US" sz="5800" dirty="0"/>
                <a:t>Questions</a:t>
              </a:r>
              <a:endParaRPr sz="5800" dirty="0"/>
            </a:p>
          </p:txBody>
        </p:sp>
      </p:grpSp>
      <p:grpSp>
        <p:nvGrpSpPr>
          <p:cNvPr id="17" name="Group">
            <a:extLst>
              <a:ext uri="{FF2B5EF4-FFF2-40B4-BE49-F238E27FC236}">
                <a16:creationId xmlns:a16="http://schemas.microsoft.com/office/drawing/2014/main" id="{1DC2B5C1-F8C3-B56F-124D-5083E7745F89}"/>
              </a:ext>
            </a:extLst>
          </p:cNvPr>
          <p:cNvGrpSpPr/>
          <p:nvPr/>
        </p:nvGrpSpPr>
        <p:grpSpPr>
          <a:xfrm>
            <a:off x="12395200" y="1088111"/>
            <a:ext cx="5413248" cy="1390650"/>
            <a:chOff x="787750" y="0"/>
            <a:chExt cx="5413245" cy="1390650"/>
          </a:xfrm>
        </p:grpSpPr>
        <p:sp>
          <p:nvSpPr>
            <p:cNvPr id="18" name="Rounded Rectangle">
              <a:extLst>
                <a:ext uri="{FF2B5EF4-FFF2-40B4-BE49-F238E27FC236}">
                  <a16:creationId xmlns:a16="http://schemas.microsoft.com/office/drawing/2014/main" id="{F143CF0A-A426-2B8E-E317-F6B8B83E25BA}"/>
                </a:ext>
              </a:extLst>
            </p:cNvPr>
            <p:cNvSpPr/>
            <p:nvPr/>
          </p:nvSpPr>
          <p:spPr>
            <a:xfrm>
              <a:off x="787750" y="0"/>
              <a:ext cx="5413245" cy="1390650"/>
            </a:xfrm>
            <a:prstGeom prst="roundRect">
              <a:avLst>
                <a:gd name="adj" fmla="val 36223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" name="Questions">
              <a:extLst>
                <a:ext uri="{FF2B5EF4-FFF2-40B4-BE49-F238E27FC236}">
                  <a16:creationId xmlns:a16="http://schemas.microsoft.com/office/drawing/2014/main" id="{D6A251D7-E55C-5465-C158-A34A5B0AE71F}"/>
                </a:ext>
              </a:extLst>
            </p:cNvPr>
            <p:cNvSpPr txBox="1"/>
            <p:nvPr/>
          </p:nvSpPr>
          <p:spPr>
            <a:xfrm>
              <a:off x="2060486" y="151843"/>
              <a:ext cx="2867772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lang="en-US" sz="5800" dirty="0"/>
                <a:t>Theory</a:t>
              </a:r>
              <a:endParaRPr sz="5800" dirty="0"/>
            </a:p>
          </p:txBody>
        </p:sp>
      </p:grpSp>
      <p:grpSp>
        <p:nvGrpSpPr>
          <p:cNvPr id="14" name="Group">
            <a:extLst>
              <a:ext uri="{FF2B5EF4-FFF2-40B4-BE49-F238E27FC236}">
                <a16:creationId xmlns:a16="http://schemas.microsoft.com/office/drawing/2014/main" id="{7EB15D3D-6B38-CEA5-3C16-E3E1F5212BEE}"/>
              </a:ext>
            </a:extLst>
          </p:cNvPr>
          <p:cNvGrpSpPr/>
          <p:nvPr/>
        </p:nvGrpSpPr>
        <p:grpSpPr>
          <a:xfrm>
            <a:off x="12444840" y="4298387"/>
            <a:ext cx="5661028" cy="2446438"/>
            <a:chOff x="0" y="0"/>
            <a:chExt cx="5661026" cy="2446437"/>
          </a:xfrm>
        </p:grpSpPr>
        <p:sp>
          <p:nvSpPr>
            <p:cNvPr id="15" name="Rounded Rectangle">
              <a:extLst>
                <a:ext uri="{FF2B5EF4-FFF2-40B4-BE49-F238E27FC236}">
                  <a16:creationId xmlns:a16="http://schemas.microsoft.com/office/drawing/2014/main" id="{B7828C56-6EE8-134A-B5BF-192EDEC4808B}"/>
                </a:ext>
              </a:extLst>
            </p:cNvPr>
            <p:cNvSpPr/>
            <p:nvPr/>
          </p:nvSpPr>
          <p:spPr>
            <a:xfrm>
              <a:off x="0" y="0"/>
              <a:ext cx="5661026" cy="2446437"/>
            </a:xfrm>
            <a:prstGeom prst="roundRect">
              <a:avLst>
                <a:gd name="adj" fmla="val 36223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16" name="SMBHs present in galaxies">
              <a:extLst>
                <a:ext uri="{FF2B5EF4-FFF2-40B4-BE49-F238E27FC236}">
                  <a16:creationId xmlns:a16="http://schemas.microsoft.com/office/drawing/2014/main" id="{B6BF2BF9-BC9F-CF8B-5275-7F949CFF10E8}"/>
                </a:ext>
              </a:extLst>
            </p:cNvPr>
            <p:cNvSpPr txBox="1"/>
            <p:nvPr/>
          </p:nvSpPr>
          <p:spPr>
            <a:xfrm>
              <a:off x="371818" y="251987"/>
              <a:ext cx="498370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rPr lang="en-US" dirty="0"/>
                <a:t>3-stage merger process</a:t>
              </a:r>
            </a:p>
          </p:txBody>
        </p:sp>
      </p:grpSp>
      <p:grpSp>
        <p:nvGrpSpPr>
          <p:cNvPr id="20" name="Group">
            <a:extLst>
              <a:ext uri="{FF2B5EF4-FFF2-40B4-BE49-F238E27FC236}">
                <a16:creationId xmlns:a16="http://schemas.microsoft.com/office/drawing/2014/main" id="{58514B58-BE94-839A-8F62-73F8278AC03E}"/>
              </a:ext>
            </a:extLst>
          </p:cNvPr>
          <p:cNvGrpSpPr/>
          <p:nvPr/>
        </p:nvGrpSpPr>
        <p:grpSpPr>
          <a:xfrm>
            <a:off x="12477999" y="7791073"/>
            <a:ext cx="5661028" cy="2446438"/>
            <a:chOff x="0" y="0"/>
            <a:chExt cx="5661026" cy="2446437"/>
          </a:xfrm>
        </p:grpSpPr>
        <p:sp>
          <p:nvSpPr>
            <p:cNvPr id="21" name="Rounded Rectangle">
              <a:extLst>
                <a:ext uri="{FF2B5EF4-FFF2-40B4-BE49-F238E27FC236}">
                  <a16:creationId xmlns:a16="http://schemas.microsoft.com/office/drawing/2014/main" id="{33540C32-479B-88E1-B520-8328CB1585ED}"/>
                </a:ext>
              </a:extLst>
            </p:cNvPr>
            <p:cNvSpPr/>
            <p:nvPr/>
          </p:nvSpPr>
          <p:spPr>
            <a:xfrm>
              <a:off x="0" y="0"/>
              <a:ext cx="5661026" cy="2446437"/>
            </a:xfrm>
            <a:prstGeom prst="roundRect">
              <a:avLst>
                <a:gd name="adj" fmla="val 36223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22" name="SMBHs present in galaxies">
              <a:extLst>
                <a:ext uri="{FF2B5EF4-FFF2-40B4-BE49-F238E27FC236}">
                  <a16:creationId xmlns:a16="http://schemas.microsoft.com/office/drawing/2014/main" id="{8103B63E-E0B8-97A6-6DCF-81B48ECDC537}"/>
                </a:ext>
              </a:extLst>
            </p:cNvPr>
            <p:cNvSpPr txBox="1"/>
            <p:nvPr/>
          </p:nvSpPr>
          <p:spPr>
            <a:xfrm>
              <a:off x="371818" y="251987"/>
              <a:ext cx="498370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rPr lang="en-US" dirty="0"/>
                <a:t>GW-driven recoil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85483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grpSp>
        <p:nvGrpSpPr>
          <p:cNvPr id="613" name="Group"/>
          <p:cNvGrpSpPr/>
          <p:nvPr/>
        </p:nvGrpSpPr>
        <p:grpSpPr>
          <a:xfrm>
            <a:off x="2809314" y="2823319"/>
            <a:ext cx="7382770" cy="2446437"/>
            <a:chOff x="0" y="0"/>
            <a:chExt cx="7382768" cy="2446436"/>
          </a:xfrm>
        </p:grpSpPr>
        <p:sp>
          <p:nvSpPr>
            <p:cNvPr id="611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12" name="How well can we constrain SMBH binary orbits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well can we constrain SMBH binary orbits?</a:t>
              </a:r>
            </a:p>
          </p:txBody>
        </p:sp>
      </p:grpSp>
      <p:grpSp>
        <p:nvGrpSpPr>
          <p:cNvPr id="616" name="Group"/>
          <p:cNvGrpSpPr/>
          <p:nvPr/>
        </p:nvGrpSpPr>
        <p:grpSpPr>
          <a:xfrm>
            <a:off x="14191916" y="2847309"/>
            <a:ext cx="7382770" cy="2446437"/>
            <a:chOff x="0" y="0"/>
            <a:chExt cx="7382768" cy="2446436"/>
          </a:xfrm>
        </p:grpSpPr>
        <p:sp>
          <p:nvSpPr>
            <p:cNvPr id="614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15" name="What is the effect of post-merger recoil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is the effect of post-merger recoil?</a:t>
              </a:r>
            </a:p>
          </p:txBody>
        </p:sp>
      </p:grpSp>
      <p:grpSp>
        <p:nvGrpSpPr>
          <p:cNvPr id="619" name="Group"/>
          <p:cNvGrpSpPr/>
          <p:nvPr/>
        </p:nvGrpSpPr>
        <p:grpSpPr>
          <a:xfrm>
            <a:off x="1604006" y="9132045"/>
            <a:ext cx="8588079" cy="2446437"/>
            <a:chOff x="0" y="0"/>
            <a:chExt cx="8588078" cy="2446436"/>
          </a:xfrm>
        </p:grpSpPr>
        <p:sp>
          <p:nvSpPr>
            <p:cNvPr id="617" name="Rounded Rectangle"/>
            <p:cNvSpPr/>
            <p:nvPr/>
          </p:nvSpPr>
          <p:spPr>
            <a:xfrm>
              <a:off x="0" y="0"/>
              <a:ext cx="858807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18" name="What diversity to expect in predicted SMBH merger rates?"/>
            <p:cNvSpPr txBox="1"/>
            <p:nvPr/>
          </p:nvSpPr>
          <p:spPr>
            <a:xfrm>
              <a:off x="371818" y="251987"/>
              <a:ext cx="7933305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diversity to expect in predicted SMBH merger rates?</a:t>
              </a:r>
            </a:p>
          </p:txBody>
        </p:sp>
      </p:grpSp>
      <p:grpSp>
        <p:nvGrpSpPr>
          <p:cNvPr id="622" name="Group"/>
          <p:cNvGrpSpPr/>
          <p:nvPr/>
        </p:nvGrpSpPr>
        <p:grpSpPr>
          <a:xfrm>
            <a:off x="14191916" y="9132045"/>
            <a:ext cx="6485113" cy="2446437"/>
            <a:chOff x="0" y="0"/>
            <a:chExt cx="6485112" cy="2446436"/>
          </a:xfrm>
        </p:grpSpPr>
        <p:sp>
          <p:nvSpPr>
            <p:cNvPr id="620" name="Rounded Rectangle"/>
            <p:cNvSpPr/>
            <p:nvPr/>
          </p:nvSpPr>
          <p:spPr>
            <a:xfrm>
              <a:off x="0" y="0"/>
              <a:ext cx="6485113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21" name="How detectable is ongoing SMBH recoil?"/>
            <p:cNvSpPr txBox="1"/>
            <p:nvPr/>
          </p:nvSpPr>
          <p:spPr>
            <a:xfrm>
              <a:off x="297621" y="251987"/>
              <a:ext cx="5854107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detectable is ongoing SMBH recoil?</a:t>
              </a:r>
            </a:p>
          </p:txBody>
        </p:sp>
      </p:grpSp>
      <p:grpSp>
        <p:nvGrpSpPr>
          <p:cNvPr id="2" name="Group">
            <a:extLst>
              <a:ext uri="{FF2B5EF4-FFF2-40B4-BE49-F238E27FC236}">
                <a16:creationId xmlns:a16="http://schemas.microsoft.com/office/drawing/2014/main" id="{BC7870B2-F1F7-61C5-FB24-0EB30D5E1380}"/>
              </a:ext>
            </a:extLst>
          </p:cNvPr>
          <p:cNvGrpSpPr/>
          <p:nvPr/>
        </p:nvGrpSpPr>
        <p:grpSpPr>
          <a:xfrm>
            <a:off x="9269476" y="6517571"/>
            <a:ext cx="5413248" cy="1390650"/>
            <a:chOff x="787751" y="0"/>
            <a:chExt cx="4317999" cy="1390650"/>
          </a:xfrm>
        </p:grpSpPr>
        <p:sp>
          <p:nvSpPr>
            <p:cNvPr id="3" name="Rounded Rectangle">
              <a:extLst>
                <a:ext uri="{FF2B5EF4-FFF2-40B4-BE49-F238E27FC236}">
                  <a16:creationId xmlns:a16="http://schemas.microsoft.com/office/drawing/2014/main" id="{9061AAFB-E4A9-EBCA-3D9C-6E296F83A0B7}"/>
                </a:ext>
              </a:extLst>
            </p:cNvPr>
            <p:cNvSpPr/>
            <p:nvPr/>
          </p:nvSpPr>
          <p:spPr>
            <a:xfrm>
              <a:off x="787751" y="0"/>
              <a:ext cx="4317999" cy="1390650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" name="Questions">
              <a:extLst>
                <a:ext uri="{FF2B5EF4-FFF2-40B4-BE49-F238E27FC236}">
                  <a16:creationId xmlns:a16="http://schemas.microsoft.com/office/drawing/2014/main" id="{AC3F533D-CB03-66A6-5E54-D6222896A93F}"/>
                </a:ext>
              </a:extLst>
            </p:cNvPr>
            <p:cNvSpPr txBox="1"/>
            <p:nvPr/>
          </p:nvSpPr>
          <p:spPr>
            <a:xfrm>
              <a:off x="1339022" y="151843"/>
              <a:ext cx="3215458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lang="en-US" sz="5800" dirty="0"/>
                <a:t>Questions</a:t>
              </a:r>
              <a:endParaRPr sz="5800" dirty="0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  <p:sp>
        <p:nvSpPr>
          <p:cNvPr id="625" name="“All models are wrong,…"/>
          <p:cNvSpPr txBox="1"/>
          <p:nvPr/>
        </p:nvSpPr>
        <p:spPr>
          <a:xfrm>
            <a:off x="6348694" y="3520439"/>
            <a:ext cx="11686613" cy="66751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sz="10000"/>
            </a:pPr>
            <a:r>
              <a:t>“All models are wrong, </a:t>
            </a:r>
          </a:p>
          <a:p>
            <a:pPr algn="ctr">
              <a:defRPr sz="10000"/>
            </a:pPr>
            <a:r>
              <a:t>but some are useful”.</a:t>
            </a:r>
          </a:p>
          <a:p>
            <a:pPr algn="ctr">
              <a:defRPr sz="10000"/>
            </a:pPr>
            <a:r>
              <a:rPr sz="5000"/>
              <a:t>—</a:t>
            </a:r>
            <a:r>
              <a:t> </a:t>
            </a:r>
            <a:r>
              <a:rPr sz="5000"/>
              <a:t>George Box FRS, statistician</a:t>
            </a:r>
          </a:p>
        </p:txBody>
      </p:sp>
      <p:pic>
        <p:nvPicPr>
          <p:cNvPr id="626" name="h1380-13b13.jpg" descr="h1380-13b13.jpg"/>
          <p:cNvPicPr>
            <a:picLocks noChangeAspect="1"/>
          </p:cNvPicPr>
          <p:nvPr/>
        </p:nvPicPr>
        <p:blipFill>
          <a:blip r:embed="rId2"/>
          <a:srcRect t="2249"/>
          <a:stretch>
            <a:fillRect/>
          </a:stretch>
        </p:blipFill>
        <p:spPr>
          <a:xfrm>
            <a:off x="18083028" y="7224258"/>
            <a:ext cx="2851893" cy="34752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14" y="0"/>
                </a:moveTo>
                <a:cubicBezTo>
                  <a:pt x="11628" y="0"/>
                  <a:pt x="11540" y="8"/>
                  <a:pt x="11476" y="27"/>
                </a:cubicBezTo>
                <a:cubicBezTo>
                  <a:pt x="11405" y="48"/>
                  <a:pt x="11258" y="57"/>
                  <a:pt x="10926" y="57"/>
                </a:cubicBezTo>
                <a:cubicBezTo>
                  <a:pt x="10678" y="57"/>
                  <a:pt x="10452" y="66"/>
                  <a:pt x="10421" y="77"/>
                </a:cubicBezTo>
                <a:cubicBezTo>
                  <a:pt x="10391" y="87"/>
                  <a:pt x="10313" y="107"/>
                  <a:pt x="10250" y="121"/>
                </a:cubicBezTo>
                <a:cubicBezTo>
                  <a:pt x="10187" y="135"/>
                  <a:pt x="10136" y="152"/>
                  <a:pt x="10136" y="160"/>
                </a:cubicBezTo>
                <a:cubicBezTo>
                  <a:pt x="10136" y="169"/>
                  <a:pt x="9989" y="175"/>
                  <a:pt x="9811" y="175"/>
                </a:cubicBezTo>
                <a:cubicBezTo>
                  <a:pt x="9621" y="175"/>
                  <a:pt x="9480" y="183"/>
                  <a:pt x="9471" y="195"/>
                </a:cubicBezTo>
                <a:cubicBezTo>
                  <a:pt x="9463" y="206"/>
                  <a:pt x="9409" y="215"/>
                  <a:pt x="9351" y="215"/>
                </a:cubicBezTo>
                <a:cubicBezTo>
                  <a:pt x="9293" y="215"/>
                  <a:pt x="9239" y="226"/>
                  <a:pt x="9231" y="237"/>
                </a:cubicBezTo>
                <a:cubicBezTo>
                  <a:pt x="9223" y="248"/>
                  <a:pt x="9200" y="257"/>
                  <a:pt x="9180" y="257"/>
                </a:cubicBezTo>
                <a:cubicBezTo>
                  <a:pt x="9140" y="257"/>
                  <a:pt x="9022" y="294"/>
                  <a:pt x="8879" y="355"/>
                </a:cubicBezTo>
                <a:cubicBezTo>
                  <a:pt x="8831" y="376"/>
                  <a:pt x="8750" y="395"/>
                  <a:pt x="8702" y="395"/>
                </a:cubicBezTo>
                <a:cubicBezTo>
                  <a:pt x="8654" y="395"/>
                  <a:pt x="8615" y="402"/>
                  <a:pt x="8615" y="412"/>
                </a:cubicBezTo>
                <a:cubicBezTo>
                  <a:pt x="8615" y="429"/>
                  <a:pt x="8556" y="442"/>
                  <a:pt x="8374" y="466"/>
                </a:cubicBezTo>
                <a:cubicBezTo>
                  <a:pt x="8328" y="473"/>
                  <a:pt x="8262" y="495"/>
                  <a:pt x="8227" y="516"/>
                </a:cubicBezTo>
                <a:cubicBezTo>
                  <a:pt x="8192" y="536"/>
                  <a:pt x="8150" y="553"/>
                  <a:pt x="8134" y="553"/>
                </a:cubicBezTo>
                <a:cubicBezTo>
                  <a:pt x="8118" y="553"/>
                  <a:pt x="8076" y="565"/>
                  <a:pt x="8041" y="580"/>
                </a:cubicBezTo>
                <a:cubicBezTo>
                  <a:pt x="8005" y="595"/>
                  <a:pt x="7945" y="619"/>
                  <a:pt x="7905" y="634"/>
                </a:cubicBezTo>
                <a:cubicBezTo>
                  <a:pt x="7866" y="649"/>
                  <a:pt x="7815" y="677"/>
                  <a:pt x="7791" y="696"/>
                </a:cubicBezTo>
                <a:cubicBezTo>
                  <a:pt x="7768" y="715"/>
                  <a:pt x="7738" y="730"/>
                  <a:pt x="7725" y="730"/>
                </a:cubicBezTo>
                <a:cubicBezTo>
                  <a:pt x="7705" y="730"/>
                  <a:pt x="7584" y="790"/>
                  <a:pt x="7494" y="844"/>
                </a:cubicBezTo>
                <a:cubicBezTo>
                  <a:pt x="7432" y="881"/>
                  <a:pt x="7359" y="908"/>
                  <a:pt x="7325" y="908"/>
                </a:cubicBezTo>
                <a:cubicBezTo>
                  <a:pt x="7305" y="908"/>
                  <a:pt x="7289" y="916"/>
                  <a:pt x="7289" y="925"/>
                </a:cubicBezTo>
                <a:cubicBezTo>
                  <a:pt x="7289" y="934"/>
                  <a:pt x="7258" y="954"/>
                  <a:pt x="7223" y="967"/>
                </a:cubicBezTo>
                <a:cubicBezTo>
                  <a:pt x="7138" y="999"/>
                  <a:pt x="7053" y="1055"/>
                  <a:pt x="6877" y="1191"/>
                </a:cubicBezTo>
                <a:cubicBezTo>
                  <a:pt x="6797" y="1254"/>
                  <a:pt x="6718" y="1305"/>
                  <a:pt x="6706" y="1305"/>
                </a:cubicBezTo>
                <a:cubicBezTo>
                  <a:pt x="6694" y="1305"/>
                  <a:pt x="6685" y="1314"/>
                  <a:pt x="6685" y="1325"/>
                </a:cubicBezTo>
                <a:cubicBezTo>
                  <a:pt x="6685" y="1336"/>
                  <a:pt x="6662" y="1344"/>
                  <a:pt x="6634" y="1344"/>
                </a:cubicBezTo>
                <a:cubicBezTo>
                  <a:pt x="6602" y="1344"/>
                  <a:pt x="6517" y="1400"/>
                  <a:pt x="6408" y="1492"/>
                </a:cubicBezTo>
                <a:cubicBezTo>
                  <a:pt x="6312" y="1574"/>
                  <a:pt x="6226" y="1640"/>
                  <a:pt x="6219" y="1640"/>
                </a:cubicBezTo>
                <a:cubicBezTo>
                  <a:pt x="6194" y="1640"/>
                  <a:pt x="6057" y="1755"/>
                  <a:pt x="6057" y="1776"/>
                </a:cubicBezTo>
                <a:cubicBezTo>
                  <a:pt x="6057" y="1787"/>
                  <a:pt x="6044" y="1804"/>
                  <a:pt x="6027" y="1813"/>
                </a:cubicBezTo>
                <a:cubicBezTo>
                  <a:pt x="5989" y="1831"/>
                  <a:pt x="5850" y="2023"/>
                  <a:pt x="5771" y="2166"/>
                </a:cubicBezTo>
                <a:cubicBezTo>
                  <a:pt x="5741" y="2220"/>
                  <a:pt x="5705" y="2280"/>
                  <a:pt x="5693" y="2299"/>
                </a:cubicBezTo>
                <a:cubicBezTo>
                  <a:pt x="5681" y="2318"/>
                  <a:pt x="5672" y="2347"/>
                  <a:pt x="5672" y="2363"/>
                </a:cubicBezTo>
                <a:cubicBezTo>
                  <a:pt x="5672" y="2391"/>
                  <a:pt x="5494" y="2683"/>
                  <a:pt x="5386" y="2829"/>
                </a:cubicBezTo>
                <a:cubicBezTo>
                  <a:pt x="5359" y="2867"/>
                  <a:pt x="5310" y="2934"/>
                  <a:pt x="5281" y="2977"/>
                </a:cubicBezTo>
                <a:cubicBezTo>
                  <a:pt x="5253" y="3021"/>
                  <a:pt x="5224" y="3061"/>
                  <a:pt x="5215" y="3066"/>
                </a:cubicBezTo>
                <a:cubicBezTo>
                  <a:pt x="5172" y="3093"/>
                  <a:pt x="5092" y="3227"/>
                  <a:pt x="5092" y="3273"/>
                </a:cubicBezTo>
                <a:cubicBezTo>
                  <a:pt x="5092" y="3302"/>
                  <a:pt x="5081" y="3325"/>
                  <a:pt x="5068" y="3325"/>
                </a:cubicBezTo>
                <a:cubicBezTo>
                  <a:pt x="5055" y="3325"/>
                  <a:pt x="5044" y="3358"/>
                  <a:pt x="5044" y="3399"/>
                </a:cubicBezTo>
                <a:cubicBezTo>
                  <a:pt x="5044" y="3440"/>
                  <a:pt x="5022" y="3506"/>
                  <a:pt x="4996" y="3547"/>
                </a:cubicBezTo>
                <a:cubicBezTo>
                  <a:pt x="4969" y="3588"/>
                  <a:pt x="4948" y="3632"/>
                  <a:pt x="4948" y="3643"/>
                </a:cubicBezTo>
                <a:cubicBezTo>
                  <a:pt x="4948" y="3655"/>
                  <a:pt x="4927" y="3701"/>
                  <a:pt x="4903" y="3747"/>
                </a:cubicBezTo>
                <a:cubicBezTo>
                  <a:pt x="4878" y="3793"/>
                  <a:pt x="4843" y="3879"/>
                  <a:pt x="4827" y="3939"/>
                </a:cubicBezTo>
                <a:cubicBezTo>
                  <a:pt x="4811" y="3999"/>
                  <a:pt x="4791" y="4065"/>
                  <a:pt x="4779" y="4087"/>
                </a:cubicBezTo>
                <a:cubicBezTo>
                  <a:pt x="4768" y="4109"/>
                  <a:pt x="4753" y="4166"/>
                  <a:pt x="4746" y="4216"/>
                </a:cubicBezTo>
                <a:cubicBezTo>
                  <a:pt x="4734" y="4300"/>
                  <a:pt x="4718" y="4355"/>
                  <a:pt x="4659" y="4546"/>
                </a:cubicBezTo>
                <a:cubicBezTo>
                  <a:pt x="4645" y="4592"/>
                  <a:pt x="4595" y="4680"/>
                  <a:pt x="4548" y="4741"/>
                </a:cubicBezTo>
                <a:cubicBezTo>
                  <a:pt x="4500" y="4802"/>
                  <a:pt x="4451" y="4879"/>
                  <a:pt x="4437" y="4914"/>
                </a:cubicBezTo>
                <a:cubicBezTo>
                  <a:pt x="4422" y="4948"/>
                  <a:pt x="4402" y="4986"/>
                  <a:pt x="4392" y="4997"/>
                </a:cubicBezTo>
                <a:cubicBezTo>
                  <a:pt x="4360" y="5031"/>
                  <a:pt x="4295" y="5283"/>
                  <a:pt x="4295" y="5375"/>
                </a:cubicBezTo>
                <a:cubicBezTo>
                  <a:pt x="4295" y="5422"/>
                  <a:pt x="4285" y="5467"/>
                  <a:pt x="4271" y="5473"/>
                </a:cubicBezTo>
                <a:cubicBezTo>
                  <a:pt x="4239" y="5490"/>
                  <a:pt x="4239" y="5990"/>
                  <a:pt x="4271" y="6006"/>
                </a:cubicBezTo>
                <a:cubicBezTo>
                  <a:pt x="4301" y="6021"/>
                  <a:pt x="4303" y="6228"/>
                  <a:pt x="4274" y="6243"/>
                </a:cubicBezTo>
                <a:cubicBezTo>
                  <a:pt x="4263" y="6249"/>
                  <a:pt x="4246" y="6293"/>
                  <a:pt x="4238" y="6339"/>
                </a:cubicBezTo>
                <a:cubicBezTo>
                  <a:pt x="4230" y="6386"/>
                  <a:pt x="4213" y="6467"/>
                  <a:pt x="4199" y="6522"/>
                </a:cubicBezTo>
                <a:cubicBezTo>
                  <a:pt x="4117" y="6843"/>
                  <a:pt x="4074" y="7068"/>
                  <a:pt x="4028" y="7432"/>
                </a:cubicBezTo>
                <a:cubicBezTo>
                  <a:pt x="4000" y="7650"/>
                  <a:pt x="4019" y="8233"/>
                  <a:pt x="4055" y="8263"/>
                </a:cubicBezTo>
                <a:cubicBezTo>
                  <a:pt x="4067" y="8274"/>
                  <a:pt x="4079" y="8304"/>
                  <a:pt x="4079" y="8332"/>
                </a:cubicBezTo>
                <a:cubicBezTo>
                  <a:pt x="4079" y="8403"/>
                  <a:pt x="4149" y="8646"/>
                  <a:pt x="4193" y="8727"/>
                </a:cubicBezTo>
                <a:cubicBezTo>
                  <a:pt x="4213" y="8764"/>
                  <a:pt x="4234" y="8830"/>
                  <a:pt x="4241" y="8875"/>
                </a:cubicBezTo>
                <a:cubicBezTo>
                  <a:pt x="4248" y="8920"/>
                  <a:pt x="4262" y="8965"/>
                  <a:pt x="4271" y="8976"/>
                </a:cubicBezTo>
                <a:cubicBezTo>
                  <a:pt x="4281" y="8987"/>
                  <a:pt x="4308" y="9082"/>
                  <a:pt x="4331" y="9186"/>
                </a:cubicBezTo>
                <a:cubicBezTo>
                  <a:pt x="4354" y="9289"/>
                  <a:pt x="4388" y="9416"/>
                  <a:pt x="4407" y="9469"/>
                </a:cubicBezTo>
                <a:cubicBezTo>
                  <a:pt x="4425" y="9522"/>
                  <a:pt x="4440" y="9577"/>
                  <a:pt x="4440" y="9590"/>
                </a:cubicBezTo>
                <a:cubicBezTo>
                  <a:pt x="4440" y="9604"/>
                  <a:pt x="4461" y="9630"/>
                  <a:pt x="4488" y="9649"/>
                </a:cubicBezTo>
                <a:cubicBezTo>
                  <a:pt x="4514" y="9669"/>
                  <a:pt x="4536" y="9693"/>
                  <a:pt x="4536" y="9704"/>
                </a:cubicBezTo>
                <a:cubicBezTo>
                  <a:pt x="4536" y="9714"/>
                  <a:pt x="4565" y="9741"/>
                  <a:pt x="4599" y="9763"/>
                </a:cubicBezTo>
                <a:cubicBezTo>
                  <a:pt x="4633" y="9785"/>
                  <a:pt x="4656" y="9807"/>
                  <a:pt x="4650" y="9812"/>
                </a:cubicBezTo>
                <a:cubicBezTo>
                  <a:pt x="4635" y="9824"/>
                  <a:pt x="4798" y="9958"/>
                  <a:pt x="4827" y="9958"/>
                </a:cubicBezTo>
                <a:cubicBezTo>
                  <a:pt x="4840" y="9958"/>
                  <a:pt x="4851" y="9969"/>
                  <a:pt x="4851" y="9982"/>
                </a:cubicBezTo>
                <a:cubicBezTo>
                  <a:pt x="4852" y="9996"/>
                  <a:pt x="4917" y="10047"/>
                  <a:pt x="4996" y="10096"/>
                </a:cubicBezTo>
                <a:cubicBezTo>
                  <a:pt x="5075" y="10145"/>
                  <a:pt x="5174" y="10224"/>
                  <a:pt x="5215" y="10273"/>
                </a:cubicBezTo>
                <a:cubicBezTo>
                  <a:pt x="5298" y="10373"/>
                  <a:pt x="5298" y="10437"/>
                  <a:pt x="5212" y="10574"/>
                </a:cubicBezTo>
                <a:cubicBezTo>
                  <a:pt x="5187" y="10615"/>
                  <a:pt x="5164" y="10658"/>
                  <a:pt x="5164" y="10671"/>
                </a:cubicBezTo>
                <a:cubicBezTo>
                  <a:pt x="5164" y="10692"/>
                  <a:pt x="5110" y="10803"/>
                  <a:pt x="5065" y="10873"/>
                </a:cubicBezTo>
                <a:cubicBezTo>
                  <a:pt x="5053" y="10892"/>
                  <a:pt x="5044" y="10930"/>
                  <a:pt x="5044" y="10959"/>
                </a:cubicBezTo>
                <a:cubicBezTo>
                  <a:pt x="5044" y="11013"/>
                  <a:pt x="5007" y="11126"/>
                  <a:pt x="4969" y="11189"/>
                </a:cubicBezTo>
                <a:cubicBezTo>
                  <a:pt x="4957" y="11207"/>
                  <a:pt x="4948" y="11238"/>
                  <a:pt x="4948" y="11258"/>
                </a:cubicBezTo>
                <a:cubicBezTo>
                  <a:pt x="4948" y="11277"/>
                  <a:pt x="4915" y="11360"/>
                  <a:pt x="4875" y="11440"/>
                </a:cubicBezTo>
                <a:cubicBezTo>
                  <a:pt x="4836" y="11520"/>
                  <a:pt x="4803" y="11600"/>
                  <a:pt x="4803" y="11620"/>
                </a:cubicBezTo>
                <a:cubicBezTo>
                  <a:pt x="4803" y="11640"/>
                  <a:pt x="4794" y="11661"/>
                  <a:pt x="4782" y="11667"/>
                </a:cubicBezTo>
                <a:cubicBezTo>
                  <a:pt x="4771" y="11673"/>
                  <a:pt x="4752" y="11708"/>
                  <a:pt x="4743" y="11744"/>
                </a:cubicBezTo>
                <a:cubicBezTo>
                  <a:pt x="4722" y="11828"/>
                  <a:pt x="4625" y="11918"/>
                  <a:pt x="4476" y="11988"/>
                </a:cubicBezTo>
                <a:cubicBezTo>
                  <a:pt x="4409" y="12019"/>
                  <a:pt x="4343" y="12055"/>
                  <a:pt x="4325" y="12069"/>
                </a:cubicBezTo>
                <a:cubicBezTo>
                  <a:pt x="4308" y="12083"/>
                  <a:pt x="4286" y="12096"/>
                  <a:pt x="4277" y="12096"/>
                </a:cubicBezTo>
                <a:cubicBezTo>
                  <a:pt x="4268" y="12096"/>
                  <a:pt x="4222" y="12123"/>
                  <a:pt x="4175" y="12155"/>
                </a:cubicBezTo>
                <a:cubicBezTo>
                  <a:pt x="4129" y="12188"/>
                  <a:pt x="4077" y="12215"/>
                  <a:pt x="4061" y="12215"/>
                </a:cubicBezTo>
                <a:cubicBezTo>
                  <a:pt x="4044" y="12215"/>
                  <a:pt x="4031" y="12221"/>
                  <a:pt x="4031" y="12229"/>
                </a:cubicBezTo>
                <a:cubicBezTo>
                  <a:pt x="4031" y="12257"/>
                  <a:pt x="3806" y="12381"/>
                  <a:pt x="3631" y="12451"/>
                </a:cubicBezTo>
                <a:cubicBezTo>
                  <a:pt x="3538" y="12489"/>
                  <a:pt x="3447" y="12530"/>
                  <a:pt x="3427" y="12543"/>
                </a:cubicBezTo>
                <a:cubicBezTo>
                  <a:pt x="3407" y="12556"/>
                  <a:pt x="3350" y="12576"/>
                  <a:pt x="3300" y="12590"/>
                </a:cubicBezTo>
                <a:cubicBezTo>
                  <a:pt x="3251" y="12603"/>
                  <a:pt x="3210" y="12621"/>
                  <a:pt x="3210" y="12631"/>
                </a:cubicBezTo>
                <a:cubicBezTo>
                  <a:pt x="3210" y="12642"/>
                  <a:pt x="3189" y="12649"/>
                  <a:pt x="3162" y="12649"/>
                </a:cubicBezTo>
                <a:cubicBezTo>
                  <a:pt x="3136" y="12649"/>
                  <a:pt x="3114" y="12658"/>
                  <a:pt x="3114" y="12668"/>
                </a:cubicBezTo>
                <a:cubicBezTo>
                  <a:pt x="3114" y="12679"/>
                  <a:pt x="3093" y="12688"/>
                  <a:pt x="3066" y="12688"/>
                </a:cubicBezTo>
                <a:cubicBezTo>
                  <a:pt x="3039" y="12688"/>
                  <a:pt x="3018" y="12698"/>
                  <a:pt x="3018" y="12708"/>
                </a:cubicBezTo>
                <a:cubicBezTo>
                  <a:pt x="3018" y="12718"/>
                  <a:pt x="2966" y="12735"/>
                  <a:pt x="2907" y="12750"/>
                </a:cubicBezTo>
                <a:cubicBezTo>
                  <a:pt x="2847" y="12764"/>
                  <a:pt x="2798" y="12788"/>
                  <a:pt x="2798" y="12802"/>
                </a:cubicBezTo>
                <a:cubicBezTo>
                  <a:pt x="2798" y="12816"/>
                  <a:pt x="2780" y="12829"/>
                  <a:pt x="2756" y="12829"/>
                </a:cubicBezTo>
                <a:cubicBezTo>
                  <a:pt x="2733" y="12829"/>
                  <a:pt x="2690" y="12840"/>
                  <a:pt x="2660" y="12853"/>
                </a:cubicBezTo>
                <a:cubicBezTo>
                  <a:pt x="2471" y="12940"/>
                  <a:pt x="2264" y="13026"/>
                  <a:pt x="2245" y="13026"/>
                </a:cubicBezTo>
                <a:cubicBezTo>
                  <a:pt x="2223" y="13026"/>
                  <a:pt x="2085" y="13096"/>
                  <a:pt x="1993" y="13154"/>
                </a:cubicBezTo>
                <a:cubicBezTo>
                  <a:pt x="1967" y="13171"/>
                  <a:pt x="1911" y="13194"/>
                  <a:pt x="1867" y="13206"/>
                </a:cubicBezTo>
                <a:cubicBezTo>
                  <a:pt x="1823" y="13218"/>
                  <a:pt x="1785" y="13236"/>
                  <a:pt x="1785" y="13246"/>
                </a:cubicBezTo>
                <a:cubicBezTo>
                  <a:pt x="1785" y="13256"/>
                  <a:pt x="1772" y="13265"/>
                  <a:pt x="1755" y="13265"/>
                </a:cubicBezTo>
                <a:cubicBezTo>
                  <a:pt x="1739" y="13266"/>
                  <a:pt x="1687" y="13292"/>
                  <a:pt x="1641" y="13325"/>
                </a:cubicBezTo>
                <a:cubicBezTo>
                  <a:pt x="1595" y="13357"/>
                  <a:pt x="1544" y="13381"/>
                  <a:pt x="1527" y="13381"/>
                </a:cubicBezTo>
                <a:cubicBezTo>
                  <a:pt x="1510" y="13381"/>
                  <a:pt x="1497" y="13391"/>
                  <a:pt x="1497" y="13401"/>
                </a:cubicBezTo>
                <a:cubicBezTo>
                  <a:pt x="1497" y="13411"/>
                  <a:pt x="1473" y="13426"/>
                  <a:pt x="1446" y="13433"/>
                </a:cubicBezTo>
                <a:cubicBezTo>
                  <a:pt x="1418" y="13440"/>
                  <a:pt x="1361" y="13471"/>
                  <a:pt x="1317" y="13502"/>
                </a:cubicBezTo>
                <a:cubicBezTo>
                  <a:pt x="1273" y="13534"/>
                  <a:pt x="1211" y="13572"/>
                  <a:pt x="1178" y="13586"/>
                </a:cubicBezTo>
                <a:cubicBezTo>
                  <a:pt x="1122" y="13610"/>
                  <a:pt x="978" y="13701"/>
                  <a:pt x="857" y="13788"/>
                </a:cubicBezTo>
                <a:cubicBezTo>
                  <a:pt x="827" y="13810"/>
                  <a:pt x="743" y="13868"/>
                  <a:pt x="673" y="13917"/>
                </a:cubicBezTo>
                <a:cubicBezTo>
                  <a:pt x="603" y="13966"/>
                  <a:pt x="517" y="14027"/>
                  <a:pt x="481" y="14055"/>
                </a:cubicBezTo>
                <a:cubicBezTo>
                  <a:pt x="444" y="14082"/>
                  <a:pt x="382" y="14122"/>
                  <a:pt x="346" y="14144"/>
                </a:cubicBezTo>
                <a:cubicBezTo>
                  <a:pt x="309" y="14165"/>
                  <a:pt x="218" y="14227"/>
                  <a:pt x="141" y="14279"/>
                </a:cubicBezTo>
                <a:lnTo>
                  <a:pt x="0" y="14373"/>
                </a:lnTo>
                <a:lnTo>
                  <a:pt x="0" y="17986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20241"/>
                </a:lnTo>
                <a:cubicBezTo>
                  <a:pt x="21600" y="18789"/>
                  <a:pt x="21599" y="18797"/>
                  <a:pt x="21477" y="18576"/>
                </a:cubicBezTo>
                <a:cubicBezTo>
                  <a:pt x="21452" y="18531"/>
                  <a:pt x="21425" y="18471"/>
                  <a:pt x="21417" y="18443"/>
                </a:cubicBezTo>
                <a:cubicBezTo>
                  <a:pt x="21408" y="18415"/>
                  <a:pt x="21387" y="18381"/>
                  <a:pt x="21369" y="18369"/>
                </a:cubicBezTo>
                <a:cubicBezTo>
                  <a:pt x="21350" y="18356"/>
                  <a:pt x="21333" y="18332"/>
                  <a:pt x="21332" y="18315"/>
                </a:cubicBezTo>
                <a:cubicBezTo>
                  <a:pt x="21332" y="18297"/>
                  <a:pt x="21310" y="18260"/>
                  <a:pt x="21284" y="18233"/>
                </a:cubicBezTo>
                <a:cubicBezTo>
                  <a:pt x="21258" y="18206"/>
                  <a:pt x="21240" y="18168"/>
                  <a:pt x="21239" y="18149"/>
                </a:cubicBezTo>
                <a:cubicBezTo>
                  <a:pt x="21239" y="18130"/>
                  <a:pt x="21226" y="18115"/>
                  <a:pt x="21212" y="18115"/>
                </a:cubicBezTo>
                <a:cubicBezTo>
                  <a:pt x="21199" y="18115"/>
                  <a:pt x="21188" y="18102"/>
                  <a:pt x="21188" y="18085"/>
                </a:cubicBezTo>
                <a:cubicBezTo>
                  <a:pt x="21188" y="18068"/>
                  <a:pt x="21172" y="18049"/>
                  <a:pt x="21152" y="18043"/>
                </a:cubicBezTo>
                <a:cubicBezTo>
                  <a:pt x="21132" y="18037"/>
                  <a:pt x="21116" y="18014"/>
                  <a:pt x="21116" y="17994"/>
                </a:cubicBezTo>
                <a:cubicBezTo>
                  <a:pt x="21116" y="17974"/>
                  <a:pt x="21106" y="17956"/>
                  <a:pt x="21095" y="17952"/>
                </a:cubicBezTo>
                <a:cubicBezTo>
                  <a:pt x="21070" y="17944"/>
                  <a:pt x="20731" y="17378"/>
                  <a:pt x="20731" y="17345"/>
                </a:cubicBezTo>
                <a:cubicBezTo>
                  <a:pt x="20731" y="17332"/>
                  <a:pt x="20722" y="17323"/>
                  <a:pt x="20710" y="17323"/>
                </a:cubicBezTo>
                <a:cubicBezTo>
                  <a:pt x="20699" y="17323"/>
                  <a:pt x="20665" y="17281"/>
                  <a:pt x="20638" y="17229"/>
                </a:cubicBezTo>
                <a:cubicBezTo>
                  <a:pt x="20611" y="17177"/>
                  <a:pt x="20561" y="17100"/>
                  <a:pt x="20527" y="17059"/>
                </a:cubicBezTo>
                <a:cubicBezTo>
                  <a:pt x="20493" y="17018"/>
                  <a:pt x="20467" y="16979"/>
                  <a:pt x="20467" y="16973"/>
                </a:cubicBezTo>
                <a:cubicBezTo>
                  <a:pt x="20467" y="16966"/>
                  <a:pt x="20437" y="16929"/>
                  <a:pt x="20404" y="16894"/>
                </a:cubicBezTo>
                <a:cubicBezTo>
                  <a:pt x="20370" y="16858"/>
                  <a:pt x="20344" y="16822"/>
                  <a:pt x="20344" y="16812"/>
                </a:cubicBezTo>
                <a:cubicBezTo>
                  <a:pt x="20344" y="16803"/>
                  <a:pt x="20276" y="16709"/>
                  <a:pt x="20193" y="16605"/>
                </a:cubicBezTo>
                <a:cubicBezTo>
                  <a:pt x="20110" y="16502"/>
                  <a:pt x="20023" y="16386"/>
                  <a:pt x="19998" y="16346"/>
                </a:cubicBezTo>
                <a:cubicBezTo>
                  <a:pt x="19973" y="16306"/>
                  <a:pt x="19944" y="16272"/>
                  <a:pt x="19935" y="16272"/>
                </a:cubicBezTo>
                <a:cubicBezTo>
                  <a:pt x="19926" y="16272"/>
                  <a:pt x="19875" y="16199"/>
                  <a:pt x="19821" y="16109"/>
                </a:cubicBezTo>
                <a:cubicBezTo>
                  <a:pt x="19766" y="16020"/>
                  <a:pt x="19664" y="15854"/>
                  <a:pt x="19595" y="15739"/>
                </a:cubicBezTo>
                <a:cubicBezTo>
                  <a:pt x="19526" y="15625"/>
                  <a:pt x="19462" y="15526"/>
                  <a:pt x="19451" y="15520"/>
                </a:cubicBezTo>
                <a:cubicBezTo>
                  <a:pt x="19439" y="15514"/>
                  <a:pt x="19411" y="15476"/>
                  <a:pt x="19391" y="15436"/>
                </a:cubicBezTo>
                <a:cubicBezTo>
                  <a:pt x="19370" y="15396"/>
                  <a:pt x="19344" y="15362"/>
                  <a:pt x="19331" y="15362"/>
                </a:cubicBezTo>
                <a:cubicBezTo>
                  <a:pt x="19317" y="15362"/>
                  <a:pt x="19307" y="15350"/>
                  <a:pt x="19307" y="15335"/>
                </a:cubicBezTo>
                <a:cubicBezTo>
                  <a:pt x="19307" y="15320"/>
                  <a:pt x="19285" y="15293"/>
                  <a:pt x="19258" y="15273"/>
                </a:cubicBezTo>
                <a:cubicBezTo>
                  <a:pt x="19232" y="15253"/>
                  <a:pt x="19210" y="15225"/>
                  <a:pt x="19210" y="15212"/>
                </a:cubicBezTo>
                <a:cubicBezTo>
                  <a:pt x="19210" y="15184"/>
                  <a:pt x="18939" y="14907"/>
                  <a:pt x="18823" y="14817"/>
                </a:cubicBezTo>
                <a:cubicBezTo>
                  <a:pt x="18781" y="14784"/>
                  <a:pt x="18696" y="14707"/>
                  <a:pt x="18636" y="14644"/>
                </a:cubicBezTo>
                <a:cubicBezTo>
                  <a:pt x="18576" y="14582"/>
                  <a:pt x="18518" y="14531"/>
                  <a:pt x="18507" y="14531"/>
                </a:cubicBezTo>
                <a:cubicBezTo>
                  <a:pt x="18496" y="14531"/>
                  <a:pt x="18454" y="14498"/>
                  <a:pt x="18411" y="14459"/>
                </a:cubicBezTo>
                <a:cubicBezTo>
                  <a:pt x="18368" y="14421"/>
                  <a:pt x="18295" y="14375"/>
                  <a:pt x="18251" y="14358"/>
                </a:cubicBezTo>
                <a:cubicBezTo>
                  <a:pt x="18208" y="14341"/>
                  <a:pt x="18173" y="14316"/>
                  <a:pt x="18173" y="14301"/>
                </a:cubicBezTo>
                <a:cubicBezTo>
                  <a:pt x="18173" y="14286"/>
                  <a:pt x="18159" y="14274"/>
                  <a:pt x="18143" y="14274"/>
                </a:cubicBezTo>
                <a:cubicBezTo>
                  <a:pt x="18128" y="14274"/>
                  <a:pt x="18098" y="14259"/>
                  <a:pt x="18077" y="14242"/>
                </a:cubicBezTo>
                <a:cubicBezTo>
                  <a:pt x="18003" y="14184"/>
                  <a:pt x="17894" y="14114"/>
                  <a:pt x="17876" y="14114"/>
                </a:cubicBezTo>
                <a:cubicBezTo>
                  <a:pt x="17860" y="14114"/>
                  <a:pt x="17687" y="14024"/>
                  <a:pt x="17581" y="13961"/>
                </a:cubicBezTo>
                <a:cubicBezTo>
                  <a:pt x="17524" y="13927"/>
                  <a:pt x="17408" y="13874"/>
                  <a:pt x="17329" y="13845"/>
                </a:cubicBezTo>
                <a:cubicBezTo>
                  <a:pt x="17282" y="13828"/>
                  <a:pt x="17228" y="13805"/>
                  <a:pt x="17208" y="13796"/>
                </a:cubicBezTo>
                <a:cubicBezTo>
                  <a:pt x="17087" y="13738"/>
                  <a:pt x="16927" y="13680"/>
                  <a:pt x="16890" y="13680"/>
                </a:cubicBezTo>
                <a:cubicBezTo>
                  <a:pt x="16866" y="13680"/>
                  <a:pt x="16845" y="13671"/>
                  <a:pt x="16845" y="13660"/>
                </a:cubicBezTo>
                <a:cubicBezTo>
                  <a:pt x="16845" y="13649"/>
                  <a:pt x="16823" y="13640"/>
                  <a:pt x="16797" y="13640"/>
                </a:cubicBezTo>
                <a:cubicBezTo>
                  <a:pt x="16770" y="13640"/>
                  <a:pt x="16749" y="13631"/>
                  <a:pt x="16749" y="13621"/>
                </a:cubicBezTo>
                <a:cubicBezTo>
                  <a:pt x="16749" y="13610"/>
                  <a:pt x="16736" y="13601"/>
                  <a:pt x="16719" y="13601"/>
                </a:cubicBezTo>
                <a:cubicBezTo>
                  <a:pt x="16701" y="13601"/>
                  <a:pt x="16641" y="13583"/>
                  <a:pt x="16586" y="13561"/>
                </a:cubicBezTo>
                <a:cubicBezTo>
                  <a:pt x="16531" y="13540"/>
                  <a:pt x="16468" y="13522"/>
                  <a:pt x="16448" y="13522"/>
                </a:cubicBezTo>
                <a:cubicBezTo>
                  <a:pt x="16428" y="13522"/>
                  <a:pt x="16372" y="13504"/>
                  <a:pt x="16322" y="13482"/>
                </a:cubicBezTo>
                <a:cubicBezTo>
                  <a:pt x="16272" y="13461"/>
                  <a:pt x="16188" y="13438"/>
                  <a:pt x="16138" y="13431"/>
                </a:cubicBezTo>
                <a:cubicBezTo>
                  <a:pt x="16089" y="13423"/>
                  <a:pt x="16048" y="13411"/>
                  <a:pt x="16048" y="13401"/>
                </a:cubicBezTo>
                <a:cubicBezTo>
                  <a:pt x="16048" y="13391"/>
                  <a:pt x="16018" y="13381"/>
                  <a:pt x="15979" y="13381"/>
                </a:cubicBezTo>
                <a:cubicBezTo>
                  <a:pt x="15940" y="13381"/>
                  <a:pt x="15900" y="13372"/>
                  <a:pt x="15892" y="13362"/>
                </a:cubicBezTo>
                <a:cubicBezTo>
                  <a:pt x="15884" y="13351"/>
                  <a:pt x="15846" y="13342"/>
                  <a:pt x="15808" y="13342"/>
                </a:cubicBezTo>
                <a:cubicBezTo>
                  <a:pt x="15769" y="13342"/>
                  <a:pt x="15731" y="13335"/>
                  <a:pt x="15724" y="13325"/>
                </a:cubicBezTo>
                <a:cubicBezTo>
                  <a:pt x="15716" y="13315"/>
                  <a:pt x="15676" y="13300"/>
                  <a:pt x="15633" y="13293"/>
                </a:cubicBezTo>
                <a:cubicBezTo>
                  <a:pt x="15545" y="13277"/>
                  <a:pt x="15120" y="13170"/>
                  <a:pt x="15047" y="13145"/>
                </a:cubicBezTo>
                <a:cubicBezTo>
                  <a:pt x="15021" y="13135"/>
                  <a:pt x="14945" y="13116"/>
                  <a:pt x="14879" y="13103"/>
                </a:cubicBezTo>
                <a:cubicBezTo>
                  <a:pt x="14813" y="13089"/>
                  <a:pt x="14737" y="13067"/>
                  <a:pt x="14711" y="13053"/>
                </a:cubicBezTo>
                <a:cubicBezTo>
                  <a:pt x="14684" y="13040"/>
                  <a:pt x="14606" y="13024"/>
                  <a:pt x="14539" y="13016"/>
                </a:cubicBezTo>
                <a:cubicBezTo>
                  <a:pt x="14473" y="13009"/>
                  <a:pt x="14392" y="12991"/>
                  <a:pt x="14359" y="12977"/>
                </a:cubicBezTo>
                <a:cubicBezTo>
                  <a:pt x="14326" y="12963"/>
                  <a:pt x="14250" y="12939"/>
                  <a:pt x="14191" y="12925"/>
                </a:cubicBezTo>
                <a:cubicBezTo>
                  <a:pt x="14131" y="12911"/>
                  <a:pt x="14055" y="12887"/>
                  <a:pt x="14022" y="12873"/>
                </a:cubicBezTo>
                <a:cubicBezTo>
                  <a:pt x="13989" y="12859"/>
                  <a:pt x="13927" y="12843"/>
                  <a:pt x="13884" y="12836"/>
                </a:cubicBezTo>
                <a:cubicBezTo>
                  <a:pt x="13841" y="12830"/>
                  <a:pt x="13806" y="12819"/>
                  <a:pt x="13806" y="12814"/>
                </a:cubicBezTo>
                <a:cubicBezTo>
                  <a:pt x="13806" y="12799"/>
                  <a:pt x="14165" y="12511"/>
                  <a:pt x="14185" y="12511"/>
                </a:cubicBezTo>
                <a:cubicBezTo>
                  <a:pt x="14195" y="12510"/>
                  <a:pt x="14278" y="12429"/>
                  <a:pt x="14371" y="12331"/>
                </a:cubicBezTo>
                <a:cubicBezTo>
                  <a:pt x="14541" y="12151"/>
                  <a:pt x="14620" y="12073"/>
                  <a:pt x="14687" y="12015"/>
                </a:cubicBezTo>
                <a:cubicBezTo>
                  <a:pt x="14706" y="11998"/>
                  <a:pt x="14723" y="11977"/>
                  <a:pt x="14723" y="11970"/>
                </a:cubicBezTo>
                <a:cubicBezTo>
                  <a:pt x="14723" y="11964"/>
                  <a:pt x="14747" y="11937"/>
                  <a:pt x="14777" y="11911"/>
                </a:cubicBezTo>
                <a:cubicBezTo>
                  <a:pt x="14807" y="11886"/>
                  <a:pt x="14860" y="11838"/>
                  <a:pt x="14897" y="11803"/>
                </a:cubicBezTo>
                <a:cubicBezTo>
                  <a:pt x="14938" y="11764"/>
                  <a:pt x="14985" y="11739"/>
                  <a:pt x="15020" y="11739"/>
                </a:cubicBezTo>
                <a:cubicBezTo>
                  <a:pt x="15088" y="11739"/>
                  <a:pt x="15257" y="11637"/>
                  <a:pt x="15441" y="11487"/>
                </a:cubicBezTo>
                <a:cubicBezTo>
                  <a:pt x="15512" y="11429"/>
                  <a:pt x="15588" y="11383"/>
                  <a:pt x="15606" y="11383"/>
                </a:cubicBezTo>
                <a:cubicBezTo>
                  <a:pt x="15625" y="11383"/>
                  <a:pt x="15639" y="11375"/>
                  <a:pt x="15639" y="11364"/>
                </a:cubicBezTo>
                <a:cubicBezTo>
                  <a:pt x="15639" y="11353"/>
                  <a:pt x="15648" y="11344"/>
                  <a:pt x="15660" y="11344"/>
                </a:cubicBezTo>
                <a:cubicBezTo>
                  <a:pt x="15700" y="11344"/>
                  <a:pt x="15850" y="11210"/>
                  <a:pt x="15886" y="11142"/>
                </a:cubicBezTo>
                <a:cubicBezTo>
                  <a:pt x="15905" y="11106"/>
                  <a:pt x="15941" y="11022"/>
                  <a:pt x="15964" y="10957"/>
                </a:cubicBezTo>
                <a:cubicBezTo>
                  <a:pt x="15987" y="10891"/>
                  <a:pt x="16015" y="10823"/>
                  <a:pt x="16027" y="10804"/>
                </a:cubicBezTo>
                <a:cubicBezTo>
                  <a:pt x="16039" y="10785"/>
                  <a:pt x="16048" y="10761"/>
                  <a:pt x="16048" y="10749"/>
                </a:cubicBezTo>
                <a:cubicBezTo>
                  <a:pt x="16048" y="10738"/>
                  <a:pt x="16072" y="10688"/>
                  <a:pt x="16099" y="10636"/>
                </a:cubicBezTo>
                <a:cubicBezTo>
                  <a:pt x="16127" y="10584"/>
                  <a:pt x="16165" y="10511"/>
                  <a:pt x="16183" y="10476"/>
                </a:cubicBezTo>
                <a:cubicBezTo>
                  <a:pt x="16203" y="10438"/>
                  <a:pt x="16217" y="10347"/>
                  <a:pt x="16217" y="10256"/>
                </a:cubicBezTo>
                <a:cubicBezTo>
                  <a:pt x="16217" y="10170"/>
                  <a:pt x="16240" y="10011"/>
                  <a:pt x="16268" y="9903"/>
                </a:cubicBezTo>
                <a:cubicBezTo>
                  <a:pt x="16295" y="9796"/>
                  <a:pt x="16327" y="9678"/>
                  <a:pt x="16337" y="9640"/>
                </a:cubicBezTo>
                <a:cubicBezTo>
                  <a:pt x="16347" y="9601"/>
                  <a:pt x="16369" y="9548"/>
                  <a:pt x="16388" y="9521"/>
                </a:cubicBezTo>
                <a:cubicBezTo>
                  <a:pt x="16426" y="9466"/>
                  <a:pt x="16481" y="9310"/>
                  <a:pt x="16499" y="9205"/>
                </a:cubicBezTo>
                <a:cubicBezTo>
                  <a:pt x="16506" y="9167"/>
                  <a:pt x="16520" y="9119"/>
                  <a:pt x="16532" y="9097"/>
                </a:cubicBezTo>
                <a:cubicBezTo>
                  <a:pt x="16544" y="9075"/>
                  <a:pt x="16557" y="8967"/>
                  <a:pt x="16562" y="8858"/>
                </a:cubicBezTo>
                <a:cubicBezTo>
                  <a:pt x="16573" y="8636"/>
                  <a:pt x="16642" y="8471"/>
                  <a:pt x="16734" y="8438"/>
                </a:cubicBezTo>
                <a:cubicBezTo>
                  <a:pt x="16928" y="8368"/>
                  <a:pt x="17004" y="8328"/>
                  <a:pt x="17031" y="8280"/>
                </a:cubicBezTo>
                <a:cubicBezTo>
                  <a:pt x="17067" y="8217"/>
                  <a:pt x="17071" y="8004"/>
                  <a:pt x="17037" y="7987"/>
                </a:cubicBezTo>
                <a:cubicBezTo>
                  <a:pt x="17024" y="7980"/>
                  <a:pt x="17013" y="7948"/>
                  <a:pt x="17013" y="7915"/>
                </a:cubicBezTo>
                <a:cubicBezTo>
                  <a:pt x="17013" y="7883"/>
                  <a:pt x="16997" y="7826"/>
                  <a:pt x="16977" y="7787"/>
                </a:cubicBezTo>
                <a:cubicBezTo>
                  <a:pt x="16949" y="7733"/>
                  <a:pt x="16941" y="7632"/>
                  <a:pt x="16941" y="7368"/>
                </a:cubicBezTo>
                <a:cubicBezTo>
                  <a:pt x="16941" y="7036"/>
                  <a:pt x="16963" y="6889"/>
                  <a:pt x="17037" y="6739"/>
                </a:cubicBezTo>
                <a:cubicBezTo>
                  <a:pt x="17102" y="6608"/>
                  <a:pt x="17159" y="6449"/>
                  <a:pt x="17172" y="6354"/>
                </a:cubicBezTo>
                <a:cubicBezTo>
                  <a:pt x="17181" y="6294"/>
                  <a:pt x="17206" y="6202"/>
                  <a:pt x="17226" y="6149"/>
                </a:cubicBezTo>
                <a:cubicBezTo>
                  <a:pt x="17266" y="6047"/>
                  <a:pt x="17256" y="5738"/>
                  <a:pt x="17211" y="5693"/>
                </a:cubicBezTo>
                <a:cubicBezTo>
                  <a:pt x="17199" y="5680"/>
                  <a:pt x="17179" y="5631"/>
                  <a:pt x="17169" y="5582"/>
                </a:cubicBezTo>
                <a:cubicBezTo>
                  <a:pt x="17160" y="5533"/>
                  <a:pt x="17134" y="5449"/>
                  <a:pt x="17109" y="5397"/>
                </a:cubicBezTo>
                <a:cubicBezTo>
                  <a:pt x="17084" y="5345"/>
                  <a:pt x="17061" y="5279"/>
                  <a:pt x="17061" y="5249"/>
                </a:cubicBezTo>
                <a:cubicBezTo>
                  <a:pt x="17061" y="5219"/>
                  <a:pt x="17052" y="5185"/>
                  <a:pt x="17040" y="5175"/>
                </a:cubicBezTo>
                <a:cubicBezTo>
                  <a:pt x="17028" y="5165"/>
                  <a:pt x="17013" y="5102"/>
                  <a:pt x="17007" y="5037"/>
                </a:cubicBezTo>
                <a:cubicBezTo>
                  <a:pt x="17001" y="4972"/>
                  <a:pt x="16989" y="4886"/>
                  <a:pt x="16980" y="4847"/>
                </a:cubicBezTo>
                <a:cubicBezTo>
                  <a:pt x="16971" y="4808"/>
                  <a:pt x="16953" y="4631"/>
                  <a:pt x="16941" y="4452"/>
                </a:cubicBezTo>
                <a:cubicBezTo>
                  <a:pt x="16919" y="4140"/>
                  <a:pt x="16897" y="3917"/>
                  <a:pt x="16845" y="3532"/>
                </a:cubicBezTo>
                <a:cubicBezTo>
                  <a:pt x="16831" y="3434"/>
                  <a:pt x="16811" y="3184"/>
                  <a:pt x="16800" y="2977"/>
                </a:cubicBezTo>
                <a:cubicBezTo>
                  <a:pt x="16789" y="2770"/>
                  <a:pt x="16768" y="2571"/>
                  <a:pt x="16755" y="2533"/>
                </a:cubicBezTo>
                <a:cubicBezTo>
                  <a:pt x="16741" y="2495"/>
                  <a:pt x="16692" y="2409"/>
                  <a:pt x="16643" y="2343"/>
                </a:cubicBezTo>
                <a:cubicBezTo>
                  <a:pt x="16595" y="2278"/>
                  <a:pt x="16556" y="2209"/>
                  <a:pt x="16556" y="2190"/>
                </a:cubicBezTo>
                <a:cubicBezTo>
                  <a:pt x="16556" y="2171"/>
                  <a:pt x="16547" y="2156"/>
                  <a:pt x="16535" y="2156"/>
                </a:cubicBezTo>
                <a:cubicBezTo>
                  <a:pt x="16523" y="2156"/>
                  <a:pt x="16507" y="2140"/>
                  <a:pt x="16499" y="2121"/>
                </a:cubicBezTo>
                <a:cubicBezTo>
                  <a:pt x="16491" y="2102"/>
                  <a:pt x="16471" y="2069"/>
                  <a:pt x="16454" y="2047"/>
                </a:cubicBezTo>
                <a:cubicBezTo>
                  <a:pt x="16437" y="2026"/>
                  <a:pt x="16391" y="1968"/>
                  <a:pt x="16352" y="1919"/>
                </a:cubicBezTo>
                <a:cubicBezTo>
                  <a:pt x="16289" y="1840"/>
                  <a:pt x="16164" y="1728"/>
                  <a:pt x="16069" y="1670"/>
                </a:cubicBezTo>
                <a:cubicBezTo>
                  <a:pt x="16051" y="1659"/>
                  <a:pt x="15974" y="1626"/>
                  <a:pt x="15898" y="1596"/>
                </a:cubicBezTo>
                <a:cubicBezTo>
                  <a:pt x="15822" y="1566"/>
                  <a:pt x="15752" y="1530"/>
                  <a:pt x="15742" y="1517"/>
                </a:cubicBezTo>
                <a:cubicBezTo>
                  <a:pt x="15704" y="1470"/>
                  <a:pt x="15414" y="1345"/>
                  <a:pt x="15339" y="1344"/>
                </a:cubicBezTo>
                <a:cubicBezTo>
                  <a:pt x="15273" y="1344"/>
                  <a:pt x="15216" y="1303"/>
                  <a:pt x="15038" y="1132"/>
                </a:cubicBezTo>
                <a:cubicBezTo>
                  <a:pt x="14956" y="1053"/>
                  <a:pt x="14874" y="989"/>
                  <a:pt x="14858" y="989"/>
                </a:cubicBezTo>
                <a:cubicBezTo>
                  <a:pt x="14841" y="989"/>
                  <a:pt x="14786" y="951"/>
                  <a:pt x="14735" y="908"/>
                </a:cubicBezTo>
                <a:cubicBezTo>
                  <a:pt x="14649" y="836"/>
                  <a:pt x="14629" y="831"/>
                  <a:pt x="14518" y="831"/>
                </a:cubicBezTo>
                <a:cubicBezTo>
                  <a:pt x="14435" y="832"/>
                  <a:pt x="14376" y="842"/>
                  <a:pt x="14335" y="868"/>
                </a:cubicBezTo>
                <a:cubicBezTo>
                  <a:pt x="14302" y="890"/>
                  <a:pt x="14242" y="908"/>
                  <a:pt x="14200" y="908"/>
                </a:cubicBezTo>
                <a:cubicBezTo>
                  <a:pt x="14123" y="908"/>
                  <a:pt x="14087" y="885"/>
                  <a:pt x="13707" y="555"/>
                </a:cubicBezTo>
                <a:cubicBezTo>
                  <a:pt x="13673" y="526"/>
                  <a:pt x="13602" y="472"/>
                  <a:pt x="13544" y="434"/>
                </a:cubicBezTo>
                <a:cubicBezTo>
                  <a:pt x="13487" y="396"/>
                  <a:pt x="13415" y="349"/>
                  <a:pt x="13388" y="331"/>
                </a:cubicBezTo>
                <a:cubicBezTo>
                  <a:pt x="13361" y="312"/>
                  <a:pt x="13309" y="285"/>
                  <a:pt x="13271" y="271"/>
                </a:cubicBezTo>
                <a:cubicBezTo>
                  <a:pt x="13233" y="258"/>
                  <a:pt x="13202" y="240"/>
                  <a:pt x="13202" y="232"/>
                </a:cubicBezTo>
                <a:cubicBezTo>
                  <a:pt x="13202" y="224"/>
                  <a:pt x="13159" y="215"/>
                  <a:pt x="13108" y="215"/>
                </a:cubicBezTo>
                <a:cubicBezTo>
                  <a:pt x="13015" y="215"/>
                  <a:pt x="12886" y="178"/>
                  <a:pt x="12886" y="151"/>
                </a:cubicBezTo>
                <a:cubicBezTo>
                  <a:pt x="12886" y="142"/>
                  <a:pt x="12851" y="136"/>
                  <a:pt x="12805" y="136"/>
                </a:cubicBezTo>
                <a:cubicBezTo>
                  <a:pt x="12759" y="136"/>
                  <a:pt x="12714" y="127"/>
                  <a:pt x="12706" y="116"/>
                </a:cubicBezTo>
                <a:cubicBezTo>
                  <a:pt x="12698" y="105"/>
                  <a:pt x="12644" y="96"/>
                  <a:pt x="12585" y="96"/>
                </a:cubicBezTo>
                <a:cubicBezTo>
                  <a:pt x="12527" y="96"/>
                  <a:pt x="12477" y="87"/>
                  <a:pt x="12477" y="77"/>
                </a:cubicBezTo>
                <a:cubicBezTo>
                  <a:pt x="12477" y="65"/>
                  <a:pt x="12387" y="57"/>
                  <a:pt x="12252" y="57"/>
                </a:cubicBezTo>
                <a:cubicBezTo>
                  <a:pt x="12105" y="57"/>
                  <a:pt x="11995" y="46"/>
                  <a:pt x="11939" y="27"/>
                </a:cubicBezTo>
                <a:cubicBezTo>
                  <a:pt x="11885" y="9"/>
                  <a:pt x="11800" y="0"/>
                  <a:pt x="11714" y="0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673" name="Relative locations of particles holds meaning"/>
          <p:cNvSpPr txBox="1"/>
          <p:nvPr/>
        </p:nvSpPr>
        <p:spPr>
          <a:xfrm>
            <a:off x="17441498" y="863483"/>
            <a:ext cx="5711606" cy="321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/>
            <a:r>
              <a:rPr i="1">
                <a:latin typeface="Gill Sans"/>
                <a:ea typeface="Gill Sans"/>
                <a:cs typeface="Gill Sans"/>
                <a:sym typeface="Gill Sans"/>
              </a:rPr>
              <a:t>Relative</a:t>
            </a:r>
            <a:r>
              <a:t> locations of particles holds meaning</a:t>
            </a:r>
          </a:p>
        </p:txBody>
      </p:sp>
      <p:sp>
        <p:nvSpPr>
          <p:cNvPr id="674" name="Absolute locations of particles is meaningless"/>
          <p:cNvSpPr txBox="1"/>
          <p:nvPr/>
        </p:nvSpPr>
        <p:spPr>
          <a:xfrm>
            <a:off x="8797809" y="863483"/>
            <a:ext cx="6296909" cy="321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/>
            <a:r>
              <a:rPr i="1">
                <a:latin typeface="Gill Sans"/>
                <a:ea typeface="Gill Sans"/>
                <a:cs typeface="Gill Sans"/>
                <a:sym typeface="Gill Sans"/>
              </a:rPr>
              <a:t>Absolute</a:t>
            </a:r>
            <a:r>
              <a:t> locations of particles is meaningless</a:t>
            </a:r>
          </a:p>
        </p:txBody>
      </p:sp>
      <p:pic>
        <p:nvPicPr>
          <p:cNvPr id="675" name="df_sampling.gif" descr="df_sampling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00" y="4675689"/>
            <a:ext cx="7366000" cy="7366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78" name="Group"/>
          <p:cNvGrpSpPr/>
          <p:nvPr/>
        </p:nvGrpSpPr>
        <p:grpSpPr>
          <a:xfrm>
            <a:off x="403699" y="863483"/>
            <a:ext cx="7366001" cy="11178207"/>
            <a:chOff x="0" y="0"/>
            <a:chExt cx="7366000" cy="11178206"/>
          </a:xfrm>
        </p:grpSpPr>
        <p:pic>
          <p:nvPicPr>
            <p:cNvPr id="676" name="multinormal.pdf" descr="multinormal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812206"/>
              <a:ext cx="7366000" cy="7366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7" name="Particles sampled from distribution function"/>
            <p:cNvSpPr txBox="1"/>
            <p:nvPr/>
          </p:nvSpPr>
          <p:spPr>
            <a:xfrm>
              <a:off x="534546" y="0"/>
              <a:ext cx="6296908" cy="3210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/>
            </a:lstStyle>
            <a:p>
              <a:r>
                <a:t>Particles sampled from distribution function</a:t>
              </a:r>
            </a:p>
          </p:txBody>
        </p:sp>
      </p:grpSp>
      <p:pic>
        <p:nvPicPr>
          <p:cNvPr id="679" name="df_dist.gif" descr="df_dist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6614300" y="4675689"/>
            <a:ext cx="7366001" cy="736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" grpId="3" animBg="1" advAuto="0"/>
      <p:bldP spid="674" grpId="1" animBg="1" advAuto="0"/>
      <p:bldP spid="675" grpId="2" animBg="1" advAuto="0"/>
      <p:bldP spid="679" grpId="4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The importance of SMBH binary eccentricity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20000"/>
              </a:lnSpc>
              <a:spcBef>
                <a:spcPts val="6500"/>
              </a:spcBef>
              <a:defRPr cap="none"/>
            </a:pPr>
            <a:r>
              <a:t>The importance of SMBH binary </a:t>
            </a:r>
            <a:r>
              <a:rPr i="1">
                <a:latin typeface="Gill Sans"/>
                <a:ea typeface="Gill Sans"/>
                <a:cs typeface="Gill Sans"/>
                <a:sym typeface="Gill Sans"/>
              </a:rPr>
              <a:t>eccentricity</a:t>
            </a:r>
          </a:p>
        </p:txBody>
      </p:sp>
      <p:sp>
        <p:nvSpPr>
          <p:cNvPr id="6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/>
          </a:p>
        </p:txBody>
      </p:sp>
      <p:pic>
        <p:nvPicPr>
          <p:cNvPr id="683" name="binary_0.1.gif" descr="binary_0.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579207" y="2705100"/>
            <a:ext cx="6096001" cy="1016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4" name="binary_0.9.gif" descr="binary_0.9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585419" y="2705100"/>
            <a:ext cx="6096001" cy="10160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94" name="Group"/>
          <p:cNvGrpSpPr/>
          <p:nvPr/>
        </p:nvGrpSpPr>
        <p:grpSpPr>
          <a:xfrm>
            <a:off x="15591631" y="2705100"/>
            <a:ext cx="8490256" cy="10160000"/>
            <a:chOff x="0" y="0"/>
            <a:chExt cx="8490255" cy="10160000"/>
          </a:xfrm>
        </p:grpSpPr>
        <p:grpSp>
          <p:nvGrpSpPr>
            <p:cNvPr id="690" name="Group"/>
            <p:cNvGrpSpPr/>
            <p:nvPr/>
          </p:nvGrpSpPr>
          <p:grpSpPr>
            <a:xfrm>
              <a:off x="0" y="0"/>
              <a:ext cx="8490255" cy="10160000"/>
              <a:chOff x="0" y="0"/>
              <a:chExt cx="8490254" cy="10160000"/>
            </a:xfrm>
          </p:grpSpPr>
          <p:pic>
            <p:nvPicPr>
              <p:cNvPr id="685" name="binary_pars.pdf" descr="binary_pars.pdf"/>
              <p:cNvPicPr>
                <a:picLocks noChangeAspect="1"/>
              </p:cNvPicPr>
              <p:nvPr/>
            </p:nvPicPr>
            <p:blipFill>
              <a:blip r:embed="rId4"/>
              <a:srcRect l="210" r="49650"/>
              <a:stretch>
                <a:fillRect/>
              </a:stretch>
            </p:blipFill>
            <p:spPr>
              <a:xfrm>
                <a:off x="0" y="0"/>
                <a:ext cx="8490255" cy="101600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6" name="Text"/>
                  <p:cNvSpPr txBox="1"/>
                  <p:nvPr/>
                </p:nvSpPr>
                <p:spPr>
                  <a:xfrm rot="16200000">
                    <a:off x="1367033" y="6917684"/>
                    <a:ext cx="2135684" cy="725009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4000">
                        <a:solidFill>
                          <a:srgbClr val="C3533F"/>
                        </a:solidFill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sz="4200" i="1">
                                  <a:solidFill>
                                    <a:srgbClr val="C2523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200" i="1">
                                  <a:solidFill>
                                    <a:srgbClr val="C2523F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sz="4200" i="1">
                                  <a:solidFill>
                                    <a:srgbClr val="C2523F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4200" i="1">
                              <a:solidFill>
                                <a:srgbClr val="C2523F"/>
                              </a:solidFill>
                              <a:latin typeface="Cambria Math" panose="02040503050406030204" pitchFamily="18" charset="0"/>
                            </a:rPr>
                            <m:t>=0.99</m:t>
                          </m:r>
                        </m:oMath>
                      </m:oMathPara>
                    </a14:m>
                    <a:endParaRPr/>
                  </a:p>
                </p:txBody>
              </p:sp>
            </mc:Choice>
            <mc:Fallback xmlns="">
              <p:sp>
                <p:nvSpPr>
                  <p:cNvPr id="686" name="Text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1367033" y="6917684"/>
                    <a:ext cx="2135684" cy="72500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13609" r="-8621" b="-355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7" name="Text"/>
                  <p:cNvSpPr txBox="1"/>
                  <p:nvPr/>
                </p:nvSpPr>
                <p:spPr>
                  <a:xfrm rot="16200000">
                    <a:off x="4260065" y="6917684"/>
                    <a:ext cx="2135684" cy="725009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4000">
                        <a:solidFill>
                          <a:srgbClr val="84B6CB"/>
                        </a:solidFill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sz="4200" i="1">
                                  <a:solidFill>
                                    <a:srgbClr val="83B6C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200" i="1">
                                  <a:solidFill>
                                    <a:srgbClr val="83B6CA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sz="4200" i="1">
                                  <a:solidFill>
                                    <a:srgbClr val="83B6CA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4200" i="1">
                              <a:solidFill>
                                <a:srgbClr val="83B6CA"/>
                              </a:solidFill>
                              <a:latin typeface="Cambria Math" panose="02040503050406030204" pitchFamily="18" charset="0"/>
                            </a:rPr>
                            <m:t>=0.90</m:t>
                          </m:r>
                        </m:oMath>
                      </m:oMathPara>
                    </a14:m>
                    <a:endParaRPr/>
                  </a:p>
                </p:txBody>
              </p:sp>
            </mc:Choice>
            <mc:Fallback xmlns="">
              <p:sp>
                <p:nvSpPr>
                  <p:cNvPr id="687" name="Text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4260065" y="6917684"/>
                    <a:ext cx="2135684" cy="72500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13609" r="-10345" b="-355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8" name="Text"/>
                  <p:cNvSpPr txBox="1"/>
                  <p:nvPr/>
                </p:nvSpPr>
                <p:spPr>
                  <a:xfrm rot="16200000">
                    <a:off x="5580865" y="6917684"/>
                    <a:ext cx="2135684" cy="725009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4000">
                        <a:solidFill>
                          <a:srgbClr val="E3935D"/>
                        </a:solidFill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sz="4200" i="1">
                                  <a:solidFill>
                                    <a:srgbClr val="E2935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200" i="1">
                                  <a:solidFill>
                                    <a:srgbClr val="E2935D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sz="4200" i="1">
                                  <a:solidFill>
                                    <a:srgbClr val="E2935D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4200" i="1">
                              <a:solidFill>
                                <a:srgbClr val="E2935D"/>
                              </a:solidFill>
                              <a:latin typeface="Cambria Math" panose="02040503050406030204" pitchFamily="18" charset="0"/>
                            </a:rPr>
                            <m:t>=0.60</m:t>
                          </m:r>
                        </m:oMath>
                      </m:oMathPara>
                    </a14:m>
                    <a:endParaRPr/>
                  </a:p>
                </p:txBody>
              </p:sp>
            </mc:Choice>
            <mc:Fallback xmlns="">
              <p:sp>
                <p:nvSpPr>
                  <p:cNvPr id="688" name="Text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5580865" y="6917684"/>
                    <a:ext cx="2135684" cy="72500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t="-13609" r="-10345" b="-355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9" name="Text"/>
                  <p:cNvSpPr txBox="1"/>
                  <p:nvPr/>
                </p:nvSpPr>
                <p:spPr>
                  <a:xfrm rot="16200000">
                    <a:off x="6402132" y="6917684"/>
                    <a:ext cx="2135683" cy="725009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4000">
                        <a:solidFill>
                          <a:srgbClr val="4E84CA"/>
                        </a:solidFill>
                      </a:defRPr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sz="4200" i="1">
                                  <a:solidFill>
                                    <a:srgbClr val="4E83C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200" i="1">
                                  <a:solidFill>
                                    <a:srgbClr val="4E83C9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sz="4200" i="1">
                                  <a:solidFill>
                                    <a:srgbClr val="4E83C9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4200" i="1">
                              <a:solidFill>
                                <a:srgbClr val="4E83C9"/>
                              </a:solidFill>
                              <a:latin typeface="Cambria Math" panose="02040503050406030204" pitchFamily="18" charset="0"/>
                            </a:rPr>
                            <m:t>=0.10</m:t>
                          </m:r>
                        </m:oMath>
                      </m:oMathPara>
                    </a14:m>
                    <a:endParaRPr/>
                  </a:p>
                </p:txBody>
              </p:sp>
            </mc:Choice>
            <mc:Fallback xmlns="">
              <p:sp>
                <p:nvSpPr>
                  <p:cNvPr id="689" name="Text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6402132" y="6917684"/>
                    <a:ext cx="2135683" cy="72500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13609" r="-10345" b="-355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93" name="age of Universe"/>
            <p:cNvSpPr txBox="1"/>
            <p:nvPr/>
          </p:nvSpPr>
          <p:spPr>
            <a:xfrm rot="16200000">
              <a:off x="6290008" y="1537559"/>
              <a:ext cx="3084723" cy="7054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3000">
                  <a:latin typeface="Noteworthy Light"/>
                  <a:ea typeface="Noteworthy Light"/>
                  <a:cs typeface="Noteworthy Light"/>
                  <a:sym typeface="Noteworthy Light"/>
                </a:defRPr>
              </a:lvl1pPr>
            </a:lstStyle>
            <a:p>
              <a:r>
                <a:t>age of Universe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F69BF8E8-5101-5003-AFA6-5EF2B8467734}"/>
              </a:ext>
            </a:extLst>
          </p:cNvPr>
          <p:cNvSpPr/>
          <p:nvPr/>
        </p:nvSpPr>
        <p:spPr>
          <a:xfrm>
            <a:off x="0" y="2288674"/>
            <a:ext cx="25097873" cy="10789920"/>
          </a:xfrm>
          <a:prstGeom prst="rect">
            <a:avLst/>
          </a:prstGeom>
          <a:solidFill>
            <a:srgbClr val="DCDFE4">
              <a:alpha val="69804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5" name="ability to constrain eccentricity   directly impacts ability to constrain number of SMBH binary merger events"/>
              <p:cNvSpPr txBox="1"/>
              <p:nvPr/>
            </p:nvSpPr>
            <p:spPr>
              <a:xfrm>
                <a:off x="3682827" y="5218450"/>
                <a:ext cx="15901184" cy="3279100"/>
              </a:xfrm>
              <a:prstGeom prst="rect">
                <a:avLst/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algn="ctr"/>
                <a:r>
                  <a:rPr dirty="0"/>
                  <a:t>ability to constrain eccentricity </a:t>
                </a:r>
                <a14:m>
                  <m:oMath xmlns:m="http://schemas.openxmlformats.org/officeDocument/2006/math">
                    <m:r>
                      <a:rPr sz="675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dirty="0"/>
                  <a:t> directly impacts ability to constrain </a:t>
                </a:r>
                <a:r>
                  <a:rPr i="1" dirty="0">
                    <a:latin typeface="Gill Sans"/>
                    <a:ea typeface="Gill Sans"/>
                    <a:cs typeface="Gill Sans"/>
                    <a:sym typeface="Gill Sans"/>
                  </a:rPr>
                  <a:t>number of SMBH binary merger events</a:t>
                </a:r>
              </a:p>
            </p:txBody>
          </p:sp>
        </mc:Choice>
        <mc:Fallback xmlns="">
          <p:sp>
            <p:nvSpPr>
              <p:cNvPr id="695" name="ability to constrain eccentricity   directly impacts ability to constrain number of SMBH binary merger event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2827" y="5218450"/>
                <a:ext cx="15901184" cy="3279100"/>
              </a:xfrm>
              <a:prstGeom prst="rect">
                <a:avLst/>
              </a:prstGeom>
              <a:blipFill>
                <a:blip r:embed="rId9"/>
                <a:stretch>
                  <a:fillRect t="-6154" b="-1730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9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6A192E-F9BF-98B6-3A76-7A5BA3CE2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650" y="1143000"/>
            <a:ext cx="19050000" cy="11430000"/>
          </a:xfrm>
          <a:prstGeom prst="rect">
            <a:avLst/>
          </a:prstGeom>
        </p:spPr>
      </p:pic>
      <p:grpSp>
        <p:nvGrpSpPr>
          <p:cNvPr id="703" name="Group"/>
          <p:cNvGrpSpPr/>
          <p:nvPr/>
        </p:nvGrpSpPr>
        <p:grpSpPr>
          <a:xfrm>
            <a:off x="3255360" y="2838449"/>
            <a:ext cx="17873280" cy="9734551"/>
            <a:chOff x="0" y="0"/>
            <a:chExt cx="17873279" cy="9734550"/>
          </a:xfrm>
        </p:grpSpPr>
        <p:pic>
          <p:nvPicPr>
            <p:cNvPr id="699" name="gal_sampled_0.pdf" descr="gal_sampled_0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194"/>
              <a:ext cx="8340139" cy="97301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00" name="gal_sampled_1.pdf" descr="gal_sampled_1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29379" y="0"/>
              <a:ext cx="8343901" cy="97345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01" name="downsampled"/>
            <p:cNvSpPr txBox="1"/>
            <p:nvPr/>
          </p:nvSpPr>
          <p:spPr>
            <a:xfrm>
              <a:off x="225242" y="261303"/>
              <a:ext cx="2199569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</a:defRPr>
              </a:lvl1pPr>
            </a:lstStyle>
            <a:p>
              <a:r>
                <a:rPr dirty="0" err="1"/>
                <a:t>downsampled</a:t>
              </a:r>
              <a:endParaRPr dirty="0"/>
            </a:p>
          </p:txBody>
        </p:sp>
        <p:sp>
          <p:nvSpPr>
            <p:cNvPr id="702" name="downsampled"/>
            <p:cNvSpPr txBox="1"/>
            <p:nvPr/>
          </p:nvSpPr>
          <p:spPr>
            <a:xfrm>
              <a:off x="9764840" y="261303"/>
              <a:ext cx="2199569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</a:defRPr>
              </a:lvl1pPr>
            </a:lstStyle>
            <a:p>
              <a:r>
                <a:t>downsampled</a:t>
              </a:r>
            </a:p>
          </p:txBody>
        </p:sp>
      </p:grp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906E2-A9C4-CC8E-7A22-37A29F771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Slide Number">
            <a:extLst>
              <a:ext uri="{FF2B5EF4-FFF2-40B4-BE49-F238E27FC236}">
                <a16:creationId xmlns:a16="http://schemas.microsoft.com/office/drawing/2014/main" id="{051C3D7F-EEDB-B69E-5B77-4C5E683F0E76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17</a:t>
            </a:fld>
            <a:endParaRPr/>
          </a:p>
        </p:txBody>
      </p:sp>
      <p:pic>
        <p:nvPicPr>
          <p:cNvPr id="698" name="hard_scatter.gif" descr="hard_scatter.gif">
            <a:extLst>
              <a:ext uri="{FF2B5EF4-FFF2-40B4-BE49-F238E27FC236}">
                <a16:creationId xmlns:a16="http://schemas.microsoft.com/office/drawing/2014/main" id="{0F917FD3-CC32-1681-679F-D94015D37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143000"/>
            <a:ext cx="19050000" cy="11430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6500940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18</a:t>
            </a:fld>
            <a:endParaRPr/>
          </a:p>
        </p:txBody>
      </p:sp>
      <p:pic>
        <p:nvPicPr>
          <p:cNvPr id="706" name="orbits_0.9.gif" descr="orbits_0.9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504333" y="952500"/>
            <a:ext cx="7874001" cy="11811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07" name="orbits_0.2.gif" descr="orbits_0.2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005666" y="952500"/>
            <a:ext cx="7874001" cy="11811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FD6134B-9B67-8DDA-90F4-A5A73E8BC172}"/>
              </a:ext>
            </a:extLst>
          </p:cNvPr>
          <p:cNvSpPr/>
          <p:nvPr/>
        </p:nvSpPr>
        <p:spPr>
          <a:xfrm>
            <a:off x="266475" y="177800"/>
            <a:ext cx="24117525" cy="12903200"/>
          </a:xfrm>
          <a:prstGeom prst="rect">
            <a:avLst/>
          </a:prstGeom>
          <a:solidFill>
            <a:srgbClr val="DCDFE4">
              <a:alpha val="69804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 Light"/>
            </a:endParaRPr>
          </a:p>
        </p:txBody>
      </p:sp>
      <p:grpSp>
        <p:nvGrpSpPr>
          <p:cNvPr id="712" name="Group"/>
          <p:cNvGrpSpPr/>
          <p:nvPr/>
        </p:nvGrpSpPr>
        <p:grpSpPr>
          <a:xfrm>
            <a:off x="6687542" y="2173089"/>
            <a:ext cx="11008919" cy="9369787"/>
            <a:chOff x="0" y="0"/>
            <a:chExt cx="11008917" cy="9369786"/>
          </a:xfrm>
        </p:grpSpPr>
        <p:pic>
          <p:nvPicPr>
            <p:cNvPr id="708" name="initial_orbit_0.2.pdf" descr="initial_orbit_0.2.pdf"/>
            <p:cNvPicPr>
              <a:picLocks noChangeAspect="1"/>
            </p:cNvPicPr>
            <p:nvPr/>
          </p:nvPicPr>
          <p:blipFill>
            <a:blip r:embed="rId4"/>
            <a:srcRect l="35351" t="6373" r="12642" b="64117"/>
            <a:stretch>
              <a:fillRect/>
            </a:stretch>
          </p:blipFill>
          <p:spPr>
            <a:xfrm>
              <a:off x="0" y="0"/>
              <a:ext cx="11008918" cy="93697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09" name="Line"/>
            <p:cNvSpPr/>
            <p:nvPr/>
          </p:nvSpPr>
          <p:spPr>
            <a:xfrm>
              <a:off x="5183308" y="3975462"/>
              <a:ext cx="4288084" cy="1"/>
            </a:xfrm>
            <a:prstGeom prst="line">
              <a:avLst/>
            </a:prstGeom>
            <a:noFill/>
            <a:ln w="101600" cap="flat">
              <a:solidFill>
                <a:srgbClr val="FFFF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710" name="Line"/>
            <p:cNvSpPr/>
            <p:nvPr/>
          </p:nvSpPr>
          <p:spPr>
            <a:xfrm flipV="1">
              <a:off x="5231647" y="1074931"/>
              <a:ext cx="1" cy="2948871"/>
            </a:xfrm>
            <a:prstGeom prst="line">
              <a:avLst/>
            </a:prstGeom>
            <a:noFill/>
            <a:ln w="101600" cap="flat">
              <a:solidFill>
                <a:srgbClr val="FFFF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1" name="Text"/>
                <p:cNvSpPr txBox="1"/>
                <p:nvPr/>
              </p:nvSpPr>
              <p:spPr>
                <a:xfrm>
                  <a:off x="5582847" y="628126"/>
                  <a:ext cx="545021" cy="108039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>
                      <a:solidFill>
                        <a:srgbClr val="FFFFFF"/>
                      </a:solidFill>
                    </a:defRPr>
                  </a:lvl1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sz="67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711" name="Text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2847" y="628126"/>
                  <a:ext cx="545021" cy="1080397"/>
                </a:xfrm>
                <a:prstGeom prst="rect">
                  <a:avLst/>
                </a:prstGeom>
                <a:blipFill>
                  <a:blip r:embed="rId5"/>
                  <a:stretch>
                    <a:fillRect l="-46512" r="-51163" b="-814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12" grpId="1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86787-A03E-211C-CD3E-7C972B92A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Slide Number">
            <a:extLst>
              <a:ext uri="{FF2B5EF4-FFF2-40B4-BE49-F238E27FC236}">
                <a16:creationId xmlns:a16="http://schemas.microsoft.com/office/drawing/2014/main" id="{932F13F7-3D4E-5FAA-194F-3B5433C2BFA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/>
          </a:p>
        </p:txBody>
      </p:sp>
      <p:pic>
        <p:nvPicPr>
          <p:cNvPr id="3" name="orbits_0.9">
            <a:hlinkClick r:id="" action="ppaction://media"/>
            <a:extLst>
              <a:ext uri="{FF2B5EF4-FFF2-40B4-BE49-F238E27FC236}">
                <a16:creationId xmlns:a16="http://schemas.microsoft.com/office/drawing/2014/main" id="{377C176E-09A8-6B92-CE59-F24B4F13AA9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184413" y="824979"/>
            <a:ext cx="7924800" cy="11887200"/>
          </a:xfrm>
          <a:prstGeom prst="rect">
            <a:avLst/>
          </a:prstGeom>
        </p:spPr>
      </p:pic>
      <p:pic>
        <p:nvPicPr>
          <p:cNvPr id="4" name="orbits_0.2">
            <a:hlinkClick r:id="" action="ppaction://media"/>
            <a:extLst>
              <a:ext uri="{FF2B5EF4-FFF2-40B4-BE49-F238E27FC236}">
                <a16:creationId xmlns:a16="http://schemas.microsoft.com/office/drawing/2014/main" id="{267BCAB0-7FFE-952D-D544-05663821863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274787" y="914400"/>
            <a:ext cx="7924800" cy="1188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B705BD6-1315-14A0-E78E-3AB9EBC34545}"/>
              </a:ext>
            </a:extLst>
          </p:cNvPr>
          <p:cNvSpPr/>
          <p:nvPr/>
        </p:nvSpPr>
        <p:spPr>
          <a:xfrm>
            <a:off x="336437" y="177800"/>
            <a:ext cx="24117525" cy="12903200"/>
          </a:xfrm>
          <a:prstGeom prst="rect">
            <a:avLst/>
          </a:prstGeom>
          <a:solidFill>
            <a:srgbClr val="DCDFE4">
              <a:alpha val="69804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 Light"/>
            </a:endParaRPr>
          </a:p>
        </p:txBody>
      </p:sp>
      <p:grpSp>
        <p:nvGrpSpPr>
          <p:cNvPr id="712" name="Group">
            <a:extLst>
              <a:ext uri="{FF2B5EF4-FFF2-40B4-BE49-F238E27FC236}">
                <a16:creationId xmlns:a16="http://schemas.microsoft.com/office/drawing/2014/main" id="{1413CA03-11D3-15DD-216A-B7DC21B9707C}"/>
              </a:ext>
            </a:extLst>
          </p:cNvPr>
          <p:cNvGrpSpPr/>
          <p:nvPr/>
        </p:nvGrpSpPr>
        <p:grpSpPr>
          <a:xfrm>
            <a:off x="6471640" y="2173106"/>
            <a:ext cx="11008919" cy="9369787"/>
            <a:chOff x="0" y="0"/>
            <a:chExt cx="11008917" cy="9369786"/>
          </a:xfrm>
        </p:grpSpPr>
        <p:pic>
          <p:nvPicPr>
            <p:cNvPr id="708" name="initial_orbit_0.2.pdf" descr="initial_orbit_0.2.pdf">
              <a:extLst>
                <a:ext uri="{FF2B5EF4-FFF2-40B4-BE49-F238E27FC236}">
                  <a16:creationId xmlns:a16="http://schemas.microsoft.com/office/drawing/2014/main" id="{359595C6-6EA8-62B3-D375-2429337F5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35351" t="6373" r="12642" b="64117"/>
            <a:stretch>
              <a:fillRect/>
            </a:stretch>
          </p:blipFill>
          <p:spPr>
            <a:xfrm>
              <a:off x="0" y="0"/>
              <a:ext cx="11008918" cy="93697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09" name="Line">
              <a:extLst>
                <a:ext uri="{FF2B5EF4-FFF2-40B4-BE49-F238E27FC236}">
                  <a16:creationId xmlns:a16="http://schemas.microsoft.com/office/drawing/2014/main" id="{4610F6BB-9CAE-24DA-8ECB-FC4085FBE276}"/>
                </a:ext>
              </a:extLst>
            </p:cNvPr>
            <p:cNvSpPr/>
            <p:nvPr/>
          </p:nvSpPr>
          <p:spPr>
            <a:xfrm>
              <a:off x="5183308" y="3975462"/>
              <a:ext cx="4288084" cy="1"/>
            </a:xfrm>
            <a:prstGeom prst="line">
              <a:avLst/>
            </a:prstGeom>
            <a:noFill/>
            <a:ln w="101600" cap="flat">
              <a:solidFill>
                <a:srgbClr val="FFFF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710" name="Line">
              <a:extLst>
                <a:ext uri="{FF2B5EF4-FFF2-40B4-BE49-F238E27FC236}">
                  <a16:creationId xmlns:a16="http://schemas.microsoft.com/office/drawing/2014/main" id="{346ACF6E-7C46-B351-193C-2BFBF974BA64}"/>
                </a:ext>
              </a:extLst>
            </p:cNvPr>
            <p:cNvSpPr/>
            <p:nvPr/>
          </p:nvSpPr>
          <p:spPr>
            <a:xfrm flipV="1">
              <a:off x="5231647" y="1074931"/>
              <a:ext cx="1" cy="2948871"/>
            </a:xfrm>
            <a:prstGeom prst="line">
              <a:avLst/>
            </a:prstGeom>
            <a:noFill/>
            <a:ln w="101600" cap="flat">
              <a:solidFill>
                <a:srgbClr val="FFFF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1" name="Text">
                  <a:extLst>
                    <a:ext uri="{FF2B5EF4-FFF2-40B4-BE49-F238E27FC236}">
                      <a16:creationId xmlns:a16="http://schemas.microsoft.com/office/drawing/2014/main" id="{E100521B-C06C-29C9-7AF7-7909C0E24116}"/>
                    </a:ext>
                  </a:extLst>
                </p:cNvPr>
                <p:cNvSpPr txBox="1"/>
                <p:nvPr/>
              </p:nvSpPr>
              <p:spPr>
                <a:xfrm>
                  <a:off x="5582847" y="628126"/>
                  <a:ext cx="545021" cy="108039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>
                      <a:solidFill>
                        <a:srgbClr val="FFFFFF"/>
                      </a:solidFill>
                    </a:defRPr>
                  </a:lvl1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sz="6750" i="1">
                            <a:solidFill>
                              <a:srgbClr val="FEFEFE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711" name="Text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2847" y="628126"/>
                  <a:ext cx="545021" cy="1080397"/>
                </a:xfrm>
                <a:prstGeom prst="rect">
                  <a:avLst/>
                </a:prstGeom>
                <a:blipFill>
                  <a:blip r:embed="rId9"/>
                  <a:stretch>
                    <a:fillRect l="-46512" r="-51163" b="-814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080981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8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712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oauthors of my PhD projects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2137864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Coauthors of my PhD projects</a:t>
            </a:r>
          </a:p>
        </p:txBody>
      </p:sp>
      <p:grpSp>
        <p:nvGrpSpPr>
          <p:cNvPr id="166" name="Group"/>
          <p:cNvGrpSpPr/>
          <p:nvPr/>
        </p:nvGrpSpPr>
        <p:grpSpPr>
          <a:xfrm>
            <a:off x="11055535" y="6257924"/>
            <a:ext cx="2285630" cy="3054372"/>
            <a:chOff x="185" y="0"/>
            <a:chExt cx="2285628" cy="3054371"/>
          </a:xfrm>
        </p:grpSpPr>
        <p:pic>
          <p:nvPicPr>
            <p:cNvPr id="164" name="Max.jpg" descr="Max.jpg"/>
            <p:cNvPicPr>
              <a:picLocks noChangeAspect="1"/>
            </p:cNvPicPr>
            <p:nvPr/>
          </p:nvPicPr>
          <p:blipFill>
            <a:blip r:embed="rId2"/>
            <a:srcRect l="18868" t="9282" r="10364" b="35212"/>
            <a:stretch>
              <a:fillRect/>
            </a:stretch>
          </p:blipFill>
          <p:spPr>
            <a:xfrm>
              <a:off x="185" y="0"/>
              <a:ext cx="2285630" cy="2280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4"/>
                    <a:pt x="2882" y="3015"/>
                  </a:cubicBezTo>
                  <a:cubicBezTo>
                    <a:pt x="-961" y="7036"/>
                    <a:pt x="-961" y="13558"/>
                    <a:pt x="2882" y="17579"/>
                  </a:cubicBezTo>
                  <a:cubicBezTo>
                    <a:pt x="6725" y="21600"/>
                    <a:pt x="12953" y="21600"/>
                    <a:pt x="16796" y="17579"/>
                  </a:cubicBezTo>
                  <a:cubicBezTo>
                    <a:pt x="20639" y="13558"/>
                    <a:pt x="20639" y="7036"/>
                    <a:pt x="16796" y="3015"/>
                  </a:cubicBezTo>
                  <a:cubicBezTo>
                    <a:pt x="14874" y="1004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65" name="Max"/>
            <p:cNvSpPr txBox="1"/>
            <p:nvPr/>
          </p:nvSpPr>
          <p:spPr>
            <a:xfrm>
              <a:off x="764566" y="2520971"/>
              <a:ext cx="75686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Max</a:t>
              </a:r>
            </a:p>
          </p:txBody>
        </p:sp>
      </p:grpSp>
      <p:grpSp>
        <p:nvGrpSpPr>
          <p:cNvPr id="169" name="Group"/>
          <p:cNvGrpSpPr/>
          <p:nvPr/>
        </p:nvGrpSpPr>
        <p:grpSpPr>
          <a:xfrm>
            <a:off x="15383427" y="9496586"/>
            <a:ext cx="2285630" cy="3110703"/>
            <a:chOff x="185" y="0"/>
            <a:chExt cx="2285628" cy="3110702"/>
          </a:xfrm>
        </p:grpSpPr>
        <p:pic>
          <p:nvPicPr>
            <p:cNvPr id="167" name="pasted-movie.heic" descr="pasted-movie.heic"/>
            <p:cNvPicPr>
              <a:picLocks noChangeAspect="1"/>
            </p:cNvPicPr>
            <p:nvPr/>
          </p:nvPicPr>
          <p:blipFill>
            <a:blip r:embed="rId3"/>
            <a:srcRect l="16247" t="22485" r="16247" b="32597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68" name="Sonja"/>
            <p:cNvSpPr txBox="1"/>
            <p:nvPr/>
          </p:nvSpPr>
          <p:spPr>
            <a:xfrm>
              <a:off x="752753" y="2577302"/>
              <a:ext cx="920578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Sonja</a:t>
              </a:r>
            </a:p>
          </p:txBody>
        </p:sp>
      </p:grp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2300" y="13081000"/>
            <a:ext cx="266701" cy="4572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grpSp>
        <p:nvGrpSpPr>
          <p:cNvPr id="173" name="Group"/>
          <p:cNvGrpSpPr/>
          <p:nvPr/>
        </p:nvGrpSpPr>
        <p:grpSpPr>
          <a:xfrm>
            <a:off x="6727643" y="9514671"/>
            <a:ext cx="2285630" cy="3057192"/>
            <a:chOff x="185" y="0"/>
            <a:chExt cx="2285628" cy="3057190"/>
          </a:xfrm>
        </p:grpSpPr>
        <p:pic>
          <p:nvPicPr>
            <p:cNvPr id="171" name="ICRAR Headshot 2021 - lores.png" descr="ICRAR Headshot 2021 - lores.png"/>
            <p:cNvPicPr>
              <a:picLocks noChangeAspect="1"/>
            </p:cNvPicPr>
            <p:nvPr/>
          </p:nvPicPr>
          <p:blipFill>
            <a:blip r:embed="rId4"/>
            <a:srcRect l="7678" t="1868" r="13437" b="15720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72" name="Ruby"/>
            <p:cNvSpPr txBox="1"/>
            <p:nvPr/>
          </p:nvSpPr>
          <p:spPr>
            <a:xfrm>
              <a:off x="709593" y="2523790"/>
              <a:ext cx="866814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Ruby</a:t>
              </a:r>
            </a:p>
          </p:txBody>
        </p:sp>
      </p:grpSp>
      <p:grpSp>
        <p:nvGrpSpPr>
          <p:cNvPr id="176" name="Group"/>
          <p:cNvGrpSpPr/>
          <p:nvPr/>
        </p:nvGrpSpPr>
        <p:grpSpPr>
          <a:xfrm>
            <a:off x="11055535" y="9510335"/>
            <a:ext cx="2285630" cy="3065863"/>
            <a:chOff x="185" y="0"/>
            <a:chExt cx="2285628" cy="3065861"/>
          </a:xfrm>
        </p:grpSpPr>
        <p:pic>
          <p:nvPicPr>
            <p:cNvPr id="174" name="IMG_0642.jpeg" descr="IMG_0642.jpeg"/>
            <p:cNvPicPr>
              <a:picLocks noChangeAspect="1"/>
            </p:cNvPicPr>
            <p:nvPr/>
          </p:nvPicPr>
          <p:blipFill>
            <a:blip r:embed="rId5"/>
            <a:srcRect l="51278" t="28285" r="26883" b="42594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75" name="Shihong"/>
            <p:cNvSpPr txBox="1"/>
            <p:nvPr/>
          </p:nvSpPr>
          <p:spPr>
            <a:xfrm>
              <a:off x="495932" y="2532461"/>
              <a:ext cx="1294136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Shihong</a:t>
              </a:r>
            </a:p>
          </p:txBody>
        </p:sp>
      </p:grpSp>
      <p:grpSp>
        <p:nvGrpSpPr>
          <p:cNvPr id="179" name="Group"/>
          <p:cNvGrpSpPr/>
          <p:nvPr/>
        </p:nvGrpSpPr>
        <p:grpSpPr>
          <a:xfrm>
            <a:off x="2399752" y="9510335"/>
            <a:ext cx="2285630" cy="3065863"/>
            <a:chOff x="185" y="0"/>
            <a:chExt cx="2285628" cy="3065861"/>
          </a:xfrm>
        </p:grpSpPr>
        <p:pic>
          <p:nvPicPr>
            <p:cNvPr id="177" name="peter.jpg" descr="peter.jpg"/>
            <p:cNvPicPr>
              <a:picLocks noChangeAspect="1"/>
            </p:cNvPicPr>
            <p:nvPr/>
          </p:nvPicPr>
          <p:blipFill>
            <a:blip r:embed="rId6"/>
            <a:srcRect l="7406" t="4408" r="7406" b="31696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78" name="Peter"/>
            <p:cNvSpPr txBox="1"/>
            <p:nvPr/>
          </p:nvSpPr>
          <p:spPr>
            <a:xfrm>
              <a:off x="694803" y="2532461"/>
              <a:ext cx="896393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Peter</a:t>
              </a:r>
            </a:p>
          </p:txBody>
        </p:sp>
      </p:grpSp>
      <p:grpSp>
        <p:nvGrpSpPr>
          <p:cNvPr id="182" name="Group"/>
          <p:cNvGrpSpPr/>
          <p:nvPr/>
        </p:nvGrpSpPr>
        <p:grpSpPr>
          <a:xfrm>
            <a:off x="15383427" y="2989687"/>
            <a:ext cx="2285630" cy="3065862"/>
            <a:chOff x="185" y="0"/>
            <a:chExt cx="2285628" cy="3065861"/>
          </a:xfrm>
        </p:grpSpPr>
        <p:pic>
          <p:nvPicPr>
            <p:cNvPr id="180" name="32433871.png" descr="32433871.png"/>
            <p:cNvPicPr>
              <a:picLocks noChangeAspect="1"/>
            </p:cNvPicPr>
            <p:nvPr/>
          </p:nvPicPr>
          <p:blipFill>
            <a:blip r:embed="rId7"/>
            <a:srcRect l="6759" t="1835" r="6759" b="11675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81" name="Dimitrios"/>
            <p:cNvSpPr txBox="1"/>
            <p:nvPr/>
          </p:nvSpPr>
          <p:spPr>
            <a:xfrm>
              <a:off x="394172" y="2532461"/>
              <a:ext cx="1497658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Dimitrios</a:t>
              </a:r>
            </a:p>
          </p:txBody>
        </p:sp>
      </p:grpSp>
      <p:grpSp>
        <p:nvGrpSpPr>
          <p:cNvPr id="186" name="Group"/>
          <p:cNvGrpSpPr/>
          <p:nvPr/>
        </p:nvGrpSpPr>
        <p:grpSpPr>
          <a:xfrm>
            <a:off x="15383240" y="6247425"/>
            <a:ext cx="2286001" cy="3057285"/>
            <a:chOff x="0" y="0"/>
            <a:chExt cx="2286000" cy="3057283"/>
          </a:xfrm>
        </p:grpSpPr>
        <p:sp>
          <p:nvSpPr>
            <p:cNvPr id="183" name="Noa"/>
            <p:cNvSpPr txBox="1"/>
            <p:nvPr/>
          </p:nvSpPr>
          <p:spPr>
            <a:xfrm>
              <a:off x="754428" y="2523883"/>
              <a:ext cx="777145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Noa</a:t>
              </a:r>
            </a:p>
          </p:txBody>
        </p:sp>
        <p:sp>
          <p:nvSpPr>
            <p:cNvPr id="184" name="Circle"/>
            <p:cNvSpPr/>
            <p:nvPr/>
          </p:nvSpPr>
          <p:spPr>
            <a:xfrm>
              <a:off x="0" y="0"/>
              <a:ext cx="2286000" cy="2286000"/>
            </a:xfrm>
            <a:prstGeom prst="ellipse">
              <a:avLst/>
            </a:prstGeom>
            <a:solidFill>
              <a:srgbClr val="31364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185" name="noa_kallioinen.png" descr="noa_kallioinen.png"/>
            <p:cNvPicPr>
              <a:picLocks noChangeAspect="1"/>
            </p:cNvPicPr>
            <p:nvPr/>
          </p:nvPicPr>
          <p:blipFill>
            <a:blip r:embed="rId8"/>
            <a:srcRect t="7153" b="7160"/>
            <a:stretch>
              <a:fillRect/>
            </a:stretch>
          </p:blipFill>
          <p:spPr>
            <a:xfrm>
              <a:off x="253776" y="92"/>
              <a:ext cx="1778448" cy="2285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5" extrusionOk="0">
                  <a:moveTo>
                    <a:pt x="10800" y="0"/>
                  </a:moveTo>
                  <a:cubicBezTo>
                    <a:pt x="7248" y="0"/>
                    <a:pt x="3698" y="1007"/>
                    <a:pt x="988" y="3018"/>
                  </a:cubicBezTo>
                  <a:cubicBezTo>
                    <a:pt x="636" y="3279"/>
                    <a:pt x="306" y="3549"/>
                    <a:pt x="0" y="3830"/>
                  </a:cubicBezTo>
                  <a:lnTo>
                    <a:pt x="0" y="16767"/>
                  </a:lnTo>
                  <a:cubicBezTo>
                    <a:pt x="306" y="17048"/>
                    <a:pt x="636" y="17317"/>
                    <a:pt x="988" y="17578"/>
                  </a:cubicBezTo>
                  <a:cubicBezTo>
                    <a:pt x="6408" y="21600"/>
                    <a:pt x="15192" y="21600"/>
                    <a:pt x="20612" y="17578"/>
                  </a:cubicBezTo>
                  <a:cubicBezTo>
                    <a:pt x="20964" y="17317"/>
                    <a:pt x="21294" y="17048"/>
                    <a:pt x="21600" y="16767"/>
                  </a:cubicBezTo>
                  <a:lnTo>
                    <a:pt x="21600" y="3830"/>
                  </a:lnTo>
                  <a:cubicBezTo>
                    <a:pt x="21294" y="3549"/>
                    <a:pt x="20964" y="3279"/>
                    <a:pt x="20612" y="3018"/>
                  </a:cubicBezTo>
                  <a:cubicBezTo>
                    <a:pt x="17902" y="1007"/>
                    <a:pt x="14352" y="0"/>
                    <a:pt x="10800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189" name="Group"/>
          <p:cNvGrpSpPr/>
          <p:nvPr/>
        </p:nvGrpSpPr>
        <p:grpSpPr>
          <a:xfrm>
            <a:off x="2399752" y="2989686"/>
            <a:ext cx="2285630" cy="3065863"/>
            <a:chOff x="185" y="0"/>
            <a:chExt cx="2285628" cy="3065861"/>
          </a:xfrm>
        </p:grpSpPr>
        <p:sp>
          <p:nvSpPr>
            <p:cNvPr id="187" name="Antti"/>
            <p:cNvSpPr txBox="1"/>
            <p:nvPr/>
          </p:nvSpPr>
          <p:spPr>
            <a:xfrm>
              <a:off x="714616" y="2532461"/>
              <a:ext cx="85676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Antti</a:t>
              </a:r>
            </a:p>
          </p:txBody>
        </p:sp>
        <p:pic>
          <p:nvPicPr>
            <p:cNvPr id="188" name="antti.png" descr="antti.png"/>
            <p:cNvPicPr>
              <a:picLocks noChangeAspect="1"/>
            </p:cNvPicPr>
            <p:nvPr/>
          </p:nvPicPr>
          <p:blipFill>
            <a:blip r:embed="rId9"/>
            <a:srcRect l="7423" t="1324" r="7423" b="1332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192" name="Group"/>
          <p:cNvGrpSpPr/>
          <p:nvPr/>
        </p:nvGrpSpPr>
        <p:grpSpPr>
          <a:xfrm>
            <a:off x="19711318" y="9510335"/>
            <a:ext cx="2285630" cy="4069163"/>
            <a:chOff x="185" y="0"/>
            <a:chExt cx="2285628" cy="4069161"/>
          </a:xfrm>
        </p:grpSpPr>
        <p:sp>
          <p:nvSpPr>
            <p:cNvPr id="190" name="Group"/>
            <p:cNvSpPr/>
            <p:nvPr/>
          </p:nvSpPr>
          <p:spPr>
            <a:xfrm>
              <a:off x="399380" y="2799161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Thorsten</a:t>
              </a:r>
            </a:p>
          </p:txBody>
        </p:sp>
        <p:pic>
          <p:nvPicPr>
            <p:cNvPr id="191" name="naab_thorsten.jpeg" descr="naab_thorsten.jpeg"/>
            <p:cNvPicPr>
              <a:picLocks noChangeAspect="1"/>
            </p:cNvPicPr>
            <p:nvPr/>
          </p:nvPicPr>
          <p:blipFill>
            <a:blip r:embed="rId10"/>
            <a:srcRect l="982" t="19295" r="982" b="4488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195" name="Group"/>
          <p:cNvGrpSpPr/>
          <p:nvPr/>
        </p:nvGrpSpPr>
        <p:grpSpPr>
          <a:xfrm>
            <a:off x="6727643" y="2999009"/>
            <a:ext cx="2285630" cy="3056540"/>
            <a:chOff x="185" y="0"/>
            <a:chExt cx="2285628" cy="3056539"/>
          </a:xfrm>
        </p:grpSpPr>
        <p:pic>
          <p:nvPicPr>
            <p:cNvPr id="193" name="Group" descr="Group"/>
            <p:cNvPicPr>
              <a:picLocks noChangeAspect="1"/>
            </p:cNvPicPr>
            <p:nvPr/>
          </p:nvPicPr>
          <p:blipFill>
            <a:blip r:embed="rId11"/>
            <a:srcRect l="961" t="198" r="961" b="26283"/>
            <a:stretch>
              <a:fillRect/>
            </a:stretch>
          </p:blipFill>
          <p:spPr>
            <a:xfrm>
              <a:off x="185" y="-1"/>
              <a:ext cx="2285630" cy="228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5"/>
                    <a:pt x="2882" y="3016"/>
                  </a:cubicBezTo>
                  <a:cubicBezTo>
                    <a:pt x="-961" y="7038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38"/>
                    <a:pt x="16796" y="3016"/>
                  </a:cubicBezTo>
                  <a:cubicBezTo>
                    <a:pt x="14874" y="1005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94" name="Atte"/>
            <p:cNvSpPr txBox="1"/>
            <p:nvPr/>
          </p:nvSpPr>
          <p:spPr>
            <a:xfrm>
              <a:off x="752567" y="2523139"/>
              <a:ext cx="780865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Atte</a:t>
              </a:r>
            </a:p>
          </p:txBody>
        </p:sp>
      </p:grpSp>
      <p:grpSp>
        <p:nvGrpSpPr>
          <p:cNvPr id="198" name="Group"/>
          <p:cNvGrpSpPr/>
          <p:nvPr/>
        </p:nvGrpSpPr>
        <p:grpSpPr>
          <a:xfrm>
            <a:off x="11055535" y="2967266"/>
            <a:ext cx="2285630" cy="3110703"/>
            <a:chOff x="185" y="0"/>
            <a:chExt cx="2285628" cy="3110702"/>
          </a:xfrm>
        </p:grpSpPr>
        <p:pic>
          <p:nvPicPr>
            <p:cNvPr id="196" name="1704470800414.jpeg" descr="1704470800414.jpeg"/>
            <p:cNvPicPr>
              <a:picLocks noChangeAspect="1"/>
            </p:cNvPicPr>
            <p:nvPr/>
          </p:nvPicPr>
          <p:blipFill>
            <a:blip r:embed="rId12"/>
            <a:srcRect l="20079" t="2618" r="28471" b="45927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97" name="Bianca"/>
            <p:cNvSpPr txBox="1"/>
            <p:nvPr/>
          </p:nvSpPr>
          <p:spPr>
            <a:xfrm>
              <a:off x="613507" y="2577302"/>
              <a:ext cx="105898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Bianca</a:t>
              </a:r>
            </a:p>
          </p:txBody>
        </p:sp>
      </p:grpSp>
      <p:grpSp>
        <p:nvGrpSpPr>
          <p:cNvPr id="201" name="Group"/>
          <p:cNvGrpSpPr/>
          <p:nvPr/>
        </p:nvGrpSpPr>
        <p:grpSpPr>
          <a:xfrm>
            <a:off x="19711318" y="2967266"/>
            <a:ext cx="2285630" cy="3110703"/>
            <a:chOff x="185" y="0"/>
            <a:chExt cx="2285628" cy="3110702"/>
          </a:xfrm>
        </p:grpSpPr>
        <p:sp>
          <p:nvSpPr>
            <p:cNvPr id="199" name="Jens"/>
            <p:cNvSpPr txBox="1"/>
            <p:nvPr/>
          </p:nvSpPr>
          <p:spPr>
            <a:xfrm>
              <a:off x="794146" y="2577302"/>
              <a:ext cx="69770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Jens</a:t>
              </a:r>
            </a:p>
          </p:txBody>
        </p:sp>
        <p:pic>
          <p:nvPicPr>
            <p:cNvPr id="200" name="p1.png" descr="p1.png"/>
            <p:cNvPicPr>
              <a:picLocks noChangeAspect="1"/>
            </p:cNvPicPr>
            <p:nvPr/>
          </p:nvPicPr>
          <p:blipFill>
            <a:blip r:embed="rId13"/>
            <a:srcRect l="21656" t="15315" r="11105" b="15320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204" name="Group"/>
          <p:cNvGrpSpPr/>
          <p:nvPr/>
        </p:nvGrpSpPr>
        <p:grpSpPr>
          <a:xfrm>
            <a:off x="6727643" y="6229758"/>
            <a:ext cx="2285630" cy="3110704"/>
            <a:chOff x="185" y="0"/>
            <a:chExt cx="2285628" cy="3110702"/>
          </a:xfrm>
        </p:grpSpPr>
        <p:pic>
          <p:nvPicPr>
            <p:cNvPr id="202" name="Johansson_LISA_Astro_WG_2018.png" descr="Johansson_LISA_Astro_WG_2018.png"/>
            <p:cNvPicPr>
              <a:picLocks noChangeAspect="1"/>
            </p:cNvPicPr>
            <p:nvPr/>
          </p:nvPicPr>
          <p:blipFill>
            <a:blip r:embed="rId14"/>
            <a:srcRect l="10314" t="10471" r="10314" b="36284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03" name="Matias"/>
            <p:cNvSpPr txBox="1"/>
            <p:nvPr/>
          </p:nvSpPr>
          <p:spPr>
            <a:xfrm>
              <a:off x="613784" y="2577302"/>
              <a:ext cx="1058430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Matias</a:t>
              </a:r>
            </a:p>
          </p:txBody>
        </p:sp>
      </p:grp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20</a:t>
            </a:fld>
            <a:endParaRPr/>
          </a:p>
        </p:txBody>
      </p:sp>
      <p:grpSp>
        <p:nvGrpSpPr>
          <p:cNvPr id="717" name="Group"/>
          <p:cNvGrpSpPr/>
          <p:nvPr/>
        </p:nvGrpSpPr>
        <p:grpSpPr>
          <a:xfrm>
            <a:off x="7776716" y="5634781"/>
            <a:ext cx="7382769" cy="2446438"/>
            <a:chOff x="0" y="0"/>
            <a:chExt cx="7382768" cy="2446436"/>
          </a:xfrm>
        </p:grpSpPr>
        <p:sp>
          <p:nvSpPr>
            <p:cNvPr id="715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16" name="How well can we constrain SMBH binary orbits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well can we constrain SMBH binary orbits?</a:t>
              </a:r>
            </a:p>
          </p:txBody>
        </p:sp>
      </p:grpSp>
      <p:grpSp>
        <p:nvGrpSpPr>
          <p:cNvPr id="720" name="Group"/>
          <p:cNvGrpSpPr/>
          <p:nvPr/>
        </p:nvGrpSpPr>
        <p:grpSpPr>
          <a:xfrm>
            <a:off x="14393416" y="2586781"/>
            <a:ext cx="7382769" cy="2446438"/>
            <a:chOff x="0" y="0"/>
            <a:chExt cx="7382768" cy="2446436"/>
          </a:xfrm>
        </p:grpSpPr>
        <p:sp>
          <p:nvSpPr>
            <p:cNvPr id="718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19" name="Difficult, depends on the orbit and potential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Difficult, depends on the orbit and potential</a:t>
              </a:r>
            </a:p>
          </p:txBody>
        </p:sp>
      </p:grpSp>
      <p:pic>
        <p:nvPicPr>
          <p:cNvPr id="721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9835676">
            <a:off x="8531787" y="5002896"/>
            <a:ext cx="6258176" cy="733184"/>
          </a:xfrm>
          <a:prstGeom prst="rect">
            <a:avLst/>
          </a:prstGeom>
        </p:spPr>
      </p:pic>
      <p:grpSp>
        <p:nvGrpSpPr>
          <p:cNvPr id="725" name="Group"/>
          <p:cNvGrpSpPr/>
          <p:nvPr/>
        </p:nvGrpSpPr>
        <p:grpSpPr>
          <a:xfrm>
            <a:off x="14393416" y="8479581"/>
            <a:ext cx="7382769" cy="2446438"/>
            <a:chOff x="0" y="0"/>
            <a:chExt cx="7382768" cy="2446436"/>
          </a:xfrm>
        </p:grpSpPr>
        <p:sp>
          <p:nvSpPr>
            <p:cNvPr id="723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24" name="Sensitive to Brownian motion of SMBHs"/>
            <p:cNvSpPr txBox="1"/>
            <p:nvPr/>
          </p:nvSpPr>
          <p:spPr>
            <a:xfrm>
              <a:off x="240651" y="251987"/>
              <a:ext cx="712893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5000"/>
              </a:pPr>
              <a:r>
                <a:t>Sensitive to </a:t>
              </a: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Brownian motion</a:t>
              </a:r>
              <a:r>
                <a:t> of SMBHs</a:t>
              </a:r>
            </a:p>
          </p:txBody>
        </p:sp>
      </p:grpSp>
      <p:pic>
        <p:nvPicPr>
          <p:cNvPr id="726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764324">
            <a:off x="8530597" y="8000096"/>
            <a:ext cx="6258176" cy="73318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58297 -0.001201" pathEditMode="relative">
                                      <p:cBhvr>
                                        <p:cTn id="6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" grpId="4" animBg="1" advAuto="0"/>
      <p:bldP spid="721" grpId="2" animBg="1" advAuto="0"/>
      <p:bldP spid="725" grpId="5" animBg="1" advAuto="0"/>
      <p:bldP spid="726" grpId="3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/>
          </a:p>
        </p:txBody>
      </p:sp>
      <p:grpSp>
        <p:nvGrpSpPr>
          <p:cNvPr id="732" name="Group"/>
          <p:cNvGrpSpPr/>
          <p:nvPr/>
        </p:nvGrpSpPr>
        <p:grpSpPr>
          <a:xfrm>
            <a:off x="9044334" y="6543675"/>
            <a:ext cx="6295332" cy="1390650"/>
            <a:chOff x="0" y="0"/>
            <a:chExt cx="6295330" cy="1390650"/>
          </a:xfrm>
        </p:grpSpPr>
        <p:sp>
          <p:nvSpPr>
            <p:cNvPr id="730" name="Rounded Rectangle"/>
            <p:cNvSpPr/>
            <p:nvPr/>
          </p:nvSpPr>
          <p:spPr>
            <a:xfrm>
              <a:off x="0" y="0"/>
              <a:ext cx="6295331" cy="1390650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31" name="Questions"/>
            <p:cNvSpPr txBox="1"/>
            <p:nvPr/>
          </p:nvSpPr>
          <p:spPr>
            <a:xfrm>
              <a:off x="1016644" y="174625"/>
              <a:ext cx="4262042" cy="1041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Questions</a:t>
              </a:r>
            </a:p>
          </p:txBody>
        </p:sp>
      </p:grpSp>
      <p:grpSp>
        <p:nvGrpSpPr>
          <p:cNvPr id="735" name="Group"/>
          <p:cNvGrpSpPr/>
          <p:nvPr/>
        </p:nvGrpSpPr>
        <p:grpSpPr>
          <a:xfrm>
            <a:off x="2809314" y="2823319"/>
            <a:ext cx="7382770" cy="2446437"/>
            <a:chOff x="0" y="0"/>
            <a:chExt cx="7382768" cy="2446436"/>
          </a:xfrm>
        </p:grpSpPr>
        <p:sp>
          <p:nvSpPr>
            <p:cNvPr id="733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34" name="How well can we constrain SMBH binary orbits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well can we constrain SMBH binary orbits?</a:t>
              </a:r>
            </a:p>
          </p:txBody>
        </p:sp>
      </p:grpSp>
      <p:grpSp>
        <p:nvGrpSpPr>
          <p:cNvPr id="738" name="Group"/>
          <p:cNvGrpSpPr/>
          <p:nvPr/>
        </p:nvGrpSpPr>
        <p:grpSpPr>
          <a:xfrm>
            <a:off x="15204513" y="2823319"/>
            <a:ext cx="7382770" cy="2446437"/>
            <a:chOff x="0" y="0"/>
            <a:chExt cx="7382768" cy="2446436"/>
          </a:xfrm>
        </p:grpSpPr>
        <p:sp>
          <p:nvSpPr>
            <p:cNvPr id="736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37" name="What is the effect of post-merger recoil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is the effect of post-merger recoil?</a:t>
              </a:r>
            </a:p>
          </p:txBody>
        </p:sp>
      </p:grpSp>
      <p:grpSp>
        <p:nvGrpSpPr>
          <p:cNvPr id="741" name="Group"/>
          <p:cNvGrpSpPr/>
          <p:nvPr/>
        </p:nvGrpSpPr>
        <p:grpSpPr>
          <a:xfrm>
            <a:off x="15653342" y="9132044"/>
            <a:ext cx="6485113" cy="2446437"/>
            <a:chOff x="0" y="0"/>
            <a:chExt cx="6485112" cy="2446436"/>
          </a:xfrm>
        </p:grpSpPr>
        <p:sp>
          <p:nvSpPr>
            <p:cNvPr id="739" name="Rounded Rectangle"/>
            <p:cNvSpPr/>
            <p:nvPr/>
          </p:nvSpPr>
          <p:spPr>
            <a:xfrm>
              <a:off x="0" y="0"/>
              <a:ext cx="6485113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40" name="How detectable is ongoing SMBH recoil?"/>
            <p:cNvSpPr txBox="1"/>
            <p:nvPr/>
          </p:nvSpPr>
          <p:spPr>
            <a:xfrm>
              <a:off x="297621" y="251987"/>
              <a:ext cx="5854107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detectable is ongoing SMBH recoil?</a:t>
              </a:r>
            </a:p>
          </p:txBody>
        </p:sp>
      </p:grpSp>
      <p:grpSp>
        <p:nvGrpSpPr>
          <p:cNvPr id="744" name="Group"/>
          <p:cNvGrpSpPr/>
          <p:nvPr/>
        </p:nvGrpSpPr>
        <p:grpSpPr>
          <a:xfrm>
            <a:off x="2809314" y="9132044"/>
            <a:ext cx="8588079" cy="2446437"/>
            <a:chOff x="0" y="0"/>
            <a:chExt cx="8588078" cy="2446436"/>
          </a:xfrm>
        </p:grpSpPr>
        <p:sp>
          <p:nvSpPr>
            <p:cNvPr id="742" name="Rounded Rectangle"/>
            <p:cNvSpPr/>
            <p:nvPr/>
          </p:nvSpPr>
          <p:spPr>
            <a:xfrm>
              <a:off x="0" y="0"/>
              <a:ext cx="858807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43" name="What diversity to expect in predicted SMBH merger rates?"/>
            <p:cNvSpPr txBox="1"/>
            <p:nvPr/>
          </p:nvSpPr>
          <p:spPr>
            <a:xfrm>
              <a:off x="371818" y="251987"/>
              <a:ext cx="7933305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diversity to expect in predicted SMBH merger rates?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22</a:t>
            </a:fld>
            <a:endParaRPr/>
          </a:p>
        </p:txBody>
      </p:sp>
      <p:grpSp>
        <p:nvGrpSpPr>
          <p:cNvPr id="749" name="Group"/>
          <p:cNvGrpSpPr/>
          <p:nvPr/>
        </p:nvGrpSpPr>
        <p:grpSpPr>
          <a:xfrm>
            <a:off x="3545913" y="5634781"/>
            <a:ext cx="7382770" cy="2446438"/>
            <a:chOff x="0" y="0"/>
            <a:chExt cx="7382768" cy="2446436"/>
          </a:xfrm>
        </p:grpSpPr>
        <p:sp>
          <p:nvSpPr>
            <p:cNvPr id="747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48" name="What is the effect of post-merger recoil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is the effect of post-merger recoil?</a:t>
              </a:r>
            </a:p>
          </p:txBody>
        </p:sp>
      </p:grpSp>
      <p:grpSp>
        <p:nvGrpSpPr>
          <p:cNvPr id="752" name="Group"/>
          <p:cNvGrpSpPr/>
          <p:nvPr/>
        </p:nvGrpSpPr>
        <p:grpSpPr>
          <a:xfrm>
            <a:off x="14636292" y="5634781"/>
            <a:ext cx="6485114" cy="2446438"/>
            <a:chOff x="0" y="0"/>
            <a:chExt cx="6485112" cy="2446436"/>
          </a:xfrm>
        </p:grpSpPr>
        <p:sp>
          <p:nvSpPr>
            <p:cNvPr id="750" name="Rounded Rectangle"/>
            <p:cNvSpPr/>
            <p:nvPr/>
          </p:nvSpPr>
          <p:spPr>
            <a:xfrm>
              <a:off x="0" y="0"/>
              <a:ext cx="6485113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51" name="How detectable is ongoing SMBH recoil?"/>
            <p:cNvSpPr txBox="1"/>
            <p:nvPr/>
          </p:nvSpPr>
          <p:spPr>
            <a:xfrm>
              <a:off x="297621" y="251987"/>
              <a:ext cx="5854107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detectable is ongoing SMBH recoil?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Recoil Simulations"/>
          <p:cNvSpPr txBox="1">
            <a:spLocks noGrp="1"/>
          </p:cNvSpPr>
          <p:nvPr>
            <p:ph type="title"/>
          </p:nvPr>
        </p:nvSpPr>
        <p:spPr>
          <a:xfrm>
            <a:off x="66675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Recoil Simulations</a:t>
            </a:r>
          </a:p>
        </p:txBody>
      </p:sp>
      <p:sp>
        <p:nvSpPr>
          <p:cNvPr id="7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23</a:t>
            </a:fld>
            <a:endParaRPr/>
          </a:p>
        </p:txBody>
      </p:sp>
      <p:grpSp>
        <p:nvGrpSpPr>
          <p:cNvPr id="774" name="Group"/>
          <p:cNvGrpSpPr/>
          <p:nvPr/>
        </p:nvGrpSpPr>
        <p:grpSpPr>
          <a:xfrm rot="5400000">
            <a:off x="-1410431" y="6068374"/>
            <a:ext cx="8808177" cy="2557837"/>
            <a:chOff x="-38100" y="0"/>
            <a:chExt cx="8808175" cy="2557835"/>
          </a:xfrm>
        </p:grpSpPr>
        <p:grpSp>
          <p:nvGrpSpPr>
            <p:cNvPr id="763" name="Group"/>
            <p:cNvGrpSpPr/>
            <p:nvPr/>
          </p:nvGrpSpPr>
          <p:grpSpPr>
            <a:xfrm>
              <a:off x="-38101" y="75555"/>
              <a:ext cx="2414728" cy="2414727"/>
              <a:chOff x="-38100" y="-38099"/>
              <a:chExt cx="2414726" cy="2414726"/>
            </a:xfrm>
          </p:grpSpPr>
          <p:grpSp>
            <p:nvGrpSpPr>
              <p:cNvPr id="758" name="Circle"/>
              <p:cNvGrpSpPr/>
              <p:nvPr/>
            </p:nvGrpSpPr>
            <p:grpSpPr>
              <a:xfrm>
                <a:off x="-38101" y="-38100"/>
                <a:ext cx="2414728" cy="2414727"/>
                <a:chOff x="0" y="0"/>
                <a:chExt cx="2414726" cy="2414726"/>
              </a:xfrm>
            </p:grpSpPr>
            <p:sp>
              <p:nvSpPr>
                <p:cNvPr id="757" name="Circle"/>
                <p:cNvSpPr/>
                <p:nvPr/>
              </p:nvSpPr>
              <p:spPr>
                <a:xfrm>
                  <a:off x="38100" y="38100"/>
                  <a:ext cx="2338527" cy="233852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atOff val="5412"/>
                        <a:lumOff val="-30746"/>
                      </a:schemeClr>
                    </a:gs>
                    <a:gs pos="100000">
                      <a:schemeClr val="accent4">
                        <a:hueOff val="-97363"/>
                        <a:satOff val="5290"/>
                        <a:lumOff val="-16717"/>
                      </a:schemeClr>
                    </a:gs>
                  </a:gsLst>
                  <a:lin ang="2700000" scaled="0"/>
                </a:gradFill>
                <a:ln>
                  <a:noFill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  <a:spcBef>
                      <a:spcPts val="0"/>
                    </a:spcBef>
                    <a:defRPr sz="5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pic>
              <p:nvPicPr>
                <p:cNvPr id="756" name="Circle Circle" descr="Circle Circle"/>
                <p:cNvPicPr>
                  <a:picLocks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1" y="0"/>
                  <a:ext cx="2414728" cy="2414727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761" name="Circle"/>
              <p:cNvGrpSpPr/>
              <p:nvPr/>
            </p:nvGrpSpPr>
            <p:grpSpPr>
              <a:xfrm>
                <a:off x="397255" y="397255"/>
                <a:ext cx="1544017" cy="1544017"/>
                <a:chOff x="0" y="0"/>
                <a:chExt cx="1544016" cy="1544016"/>
              </a:xfrm>
            </p:grpSpPr>
            <p:sp>
              <p:nvSpPr>
                <p:cNvPr id="760" name="Circle"/>
                <p:cNvSpPr/>
                <p:nvPr/>
              </p:nvSpPr>
              <p:spPr>
                <a:xfrm>
                  <a:off x="38100" y="38100"/>
                  <a:ext cx="1467817" cy="146781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hueOff val="198700"/>
                        <a:satOff val="21248"/>
                        <a:lumOff val="19305"/>
                      </a:schemeClr>
                    </a:gs>
                    <a:gs pos="100000">
                      <a:schemeClr val="accent5">
                        <a:hueOff val="-92222"/>
                        <a:lumOff val="-9871"/>
                      </a:schemeClr>
                    </a:gs>
                  </a:gsLst>
                  <a:lin ang="2700000" scaled="0"/>
                </a:gradFill>
                <a:ln>
                  <a:noFill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  <a:spcBef>
                      <a:spcPts val="0"/>
                    </a:spcBef>
                    <a:defRPr sz="5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pic>
              <p:nvPicPr>
                <p:cNvPr id="759" name="Circle Circle" descr="Circle Circle"/>
                <p:cNvPicPr>
                  <a:picLocks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1" y="0"/>
                  <a:ext cx="1544018" cy="1544017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762" name="Circle"/>
              <p:cNvSpPr/>
              <p:nvPr/>
            </p:nvSpPr>
            <p:spPr>
              <a:xfrm>
                <a:off x="1074382" y="1074383"/>
                <a:ext cx="189762" cy="18976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rgbClr val="000000"/>
                  </a:gs>
                </a:gsLst>
                <a:lin ang="27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771" name="Group"/>
            <p:cNvGrpSpPr/>
            <p:nvPr/>
          </p:nvGrpSpPr>
          <p:grpSpPr>
            <a:xfrm>
              <a:off x="6355348" y="75555"/>
              <a:ext cx="2414728" cy="2414727"/>
              <a:chOff x="-38100" y="-38099"/>
              <a:chExt cx="2414726" cy="2414726"/>
            </a:xfrm>
          </p:grpSpPr>
          <p:grpSp>
            <p:nvGrpSpPr>
              <p:cNvPr id="766" name="Circle"/>
              <p:cNvGrpSpPr/>
              <p:nvPr/>
            </p:nvGrpSpPr>
            <p:grpSpPr>
              <a:xfrm>
                <a:off x="-38101" y="-38100"/>
                <a:ext cx="2414728" cy="2414727"/>
                <a:chOff x="0" y="0"/>
                <a:chExt cx="2414726" cy="2414726"/>
              </a:xfrm>
            </p:grpSpPr>
            <p:sp>
              <p:nvSpPr>
                <p:cNvPr id="765" name="Circle"/>
                <p:cNvSpPr/>
                <p:nvPr/>
              </p:nvSpPr>
              <p:spPr>
                <a:xfrm>
                  <a:off x="38100" y="38100"/>
                  <a:ext cx="2338527" cy="233852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atOff val="5412"/>
                        <a:lumOff val="-30746"/>
                      </a:schemeClr>
                    </a:gs>
                    <a:gs pos="100000">
                      <a:schemeClr val="accent4">
                        <a:hueOff val="-97363"/>
                        <a:satOff val="5290"/>
                        <a:lumOff val="-16717"/>
                      </a:schemeClr>
                    </a:gs>
                  </a:gsLst>
                  <a:lin ang="2700000" scaled="0"/>
                </a:gradFill>
                <a:ln>
                  <a:noFill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  <a:spcBef>
                      <a:spcPts val="0"/>
                    </a:spcBef>
                    <a:defRPr sz="5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pic>
              <p:nvPicPr>
                <p:cNvPr id="764" name="Circle Circle" descr="Circle Circle"/>
                <p:cNvPicPr>
                  <a:picLocks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1" y="0"/>
                  <a:ext cx="2414728" cy="2414727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769" name="Circle"/>
              <p:cNvGrpSpPr/>
              <p:nvPr/>
            </p:nvGrpSpPr>
            <p:grpSpPr>
              <a:xfrm>
                <a:off x="397255" y="397255"/>
                <a:ext cx="1544017" cy="1544017"/>
                <a:chOff x="0" y="0"/>
                <a:chExt cx="1544016" cy="1544016"/>
              </a:xfrm>
            </p:grpSpPr>
            <p:sp>
              <p:nvSpPr>
                <p:cNvPr id="768" name="Circle"/>
                <p:cNvSpPr/>
                <p:nvPr/>
              </p:nvSpPr>
              <p:spPr>
                <a:xfrm>
                  <a:off x="38100" y="38100"/>
                  <a:ext cx="1467817" cy="146781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hueOff val="198700"/>
                        <a:satOff val="21248"/>
                        <a:lumOff val="19305"/>
                      </a:schemeClr>
                    </a:gs>
                    <a:gs pos="100000">
                      <a:schemeClr val="accent5">
                        <a:hueOff val="-92222"/>
                        <a:lumOff val="-9871"/>
                      </a:schemeClr>
                    </a:gs>
                  </a:gsLst>
                  <a:lin ang="2700000" scaled="0"/>
                </a:gradFill>
                <a:ln>
                  <a:noFill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  <a:spcBef>
                      <a:spcPts val="0"/>
                    </a:spcBef>
                    <a:defRPr sz="5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pic>
              <p:nvPicPr>
                <p:cNvPr id="767" name="Circle Circle" descr="Circle Circle"/>
                <p:cNvPicPr>
                  <a:picLocks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1" y="0"/>
                  <a:ext cx="1544018" cy="1544017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770" name="Circle"/>
              <p:cNvSpPr/>
              <p:nvPr/>
            </p:nvSpPr>
            <p:spPr>
              <a:xfrm>
                <a:off x="1074382" y="1074383"/>
                <a:ext cx="189762" cy="18976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rgbClr val="000000"/>
                  </a:gs>
                </a:gsLst>
                <a:lin ang="27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833" name="Connection Line"/>
            <p:cNvSpPr/>
            <p:nvPr/>
          </p:nvSpPr>
          <p:spPr>
            <a:xfrm>
              <a:off x="3405663" y="0"/>
              <a:ext cx="3056647" cy="1186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969" extrusionOk="0">
                  <a:moveTo>
                    <a:pt x="0" y="16969"/>
                  </a:moveTo>
                  <a:cubicBezTo>
                    <a:pt x="2205" y="-841"/>
                    <a:pt x="9405" y="-4631"/>
                    <a:pt x="21600" y="5598"/>
                  </a:cubicBezTo>
                </a:path>
              </a:pathLst>
            </a:custGeom>
            <a:noFill/>
            <a:ln w="76200" cap="flat">
              <a:solidFill>
                <a:schemeClr val="accent5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834" name="Connection Line"/>
            <p:cNvSpPr/>
            <p:nvPr/>
          </p:nvSpPr>
          <p:spPr>
            <a:xfrm>
              <a:off x="2344309" y="1482951"/>
              <a:ext cx="3260987" cy="1074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573" extrusionOk="0">
                  <a:moveTo>
                    <a:pt x="21600" y="0"/>
                  </a:moveTo>
                  <a:cubicBezTo>
                    <a:pt x="18628" y="18781"/>
                    <a:pt x="11428" y="21600"/>
                    <a:pt x="0" y="8457"/>
                  </a:cubicBezTo>
                </a:path>
              </a:pathLst>
            </a:custGeom>
            <a:noFill/>
            <a:ln w="76200" cap="flat">
              <a:solidFill>
                <a:schemeClr val="accent5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/>
            <a:lstStyle/>
            <a:p>
              <a:endParaRPr/>
            </a:p>
          </p:txBody>
        </p:sp>
      </p:grpSp>
      <p:grpSp>
        <p:nvGrpSpPr>
          <p:cNvPr id="813" name="Group"/>
          <p:cNvGrpSpPr/>
          <p:nvPr/>
        </p:nvGrpSpPr>
        <p:grpSpPr>
          <a:xfrm>
            <a:off x="8865054" y="2463435"/>
            <a:ext cx="3581755" cy="9860748"/>
            <a:chOff x="-38099" y="-38099"/>
            <a:chExt cx="3581754" cy="9860747"/>
          </a:xfrm>
        </p:grpSpPr>
        <p:grpSp>
          <p:nvGrpSpPr>
            <p:cNvPr id="783" name="Group"/>
            <p:cNvGrpSpPr/>
            <p:nvPr/>
          </p:nvGrpSpPr>
          <p:grpSpPr>
            <a:xfrm>
              <a:off x="-38100" y="-38100"/>
              <a:ext cx="2413001" cy="2413001"/>
              <a:chOff x="-38099" y="-38099"/>
              <a:chExt cx="2413000" cy="2413000"/>
            </a:xfrm>
          </p:grpSpPr>
          <p:grpSp>
            <p:nvGrpSpPr>
              <p:cNvPr id="781" name="Group"/>
              <p:cNvGrpSpPr/>
              <p:nvPr/>
            </p:nvGrpSpPr>
            <p:grpSpPr>
              <a:xfrm>
                <a:off x="-38100" y="-38100"/>
                <a:ext cx="2413001" cy="2413001"/>
                <a:chOff x="-38099" y="-38099"/>
                <a:chExt cx="2413000" cy="2413000"/>
              </a:xfrm>
            </p:grpSpPr>
            <p:grpSp>
              <p:nvGrpSpPr>
                <p:cNvPr id="777" name="Circle"/>
                <p:cNvGrpSpPr/>
                <p:nvPr/>
              </p:nvGrpSpPr>
              <p:grpSpPr>
                <a:xfrm>
                  <a:off x="-38100" y="-38100"/>
                  <a:ext cx="2413001" cy="2413001"/>
                  <a:chOff x="0" y="0"/>
                  <a:chExt cx="2413000" cy="2413000"/>
                </a:xfrm>
              </p:grpSpPr>
              <p:sp>
                <p:nvSpPr>
                  <p:cNvPr id="776" name="Circle"/>
                  <p:cNvSpPr/>
                  <p:nvPr/>
                </p:nvSpPr>
                <p:spPr>
                  <a:xfrm>
                    <a:off x="38100" y="38100"/>
                    <a:ext cx="2336800" cy="23368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satOff val="5412"/>
                          <a:lumOff val="-30746"/>
                        </a:schemeClr>
                      </a:gs>
                      <a:gs pos="100000">
                        <a:schemeClr val="accent4">
                          <a:hueOff val="-97363"/>
                          <a:satOff val="5290"/>
                          <a:lumOff val="-16717"/>
                        </a:schemeClr>
                      </a:gs>
                    </a:gsLst>
                    <a:lin ang="2700000" scaled="0"/>
                  </a:gradFill>
                  <a:ln>
                    <a:noFill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>
                      <a:lnSpc>
                        <a:spcPct val="100000"/>
                      </a:lnSpc>
                      <a:spcBef>
                        <a:spcPts val="0"/>
                      </a:spcBef>
                      <a:defRPr sz="50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pic>
                <p:nvPicPr>
                  <p:cNvPr id="775" name="Circle Circle" descr="Circle Circle"/>
                  <p:cNvPicPr>
                    <a:picLocks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0" y="0"/>
                    <a:ext cx="2413001" cy="2413001"/>
                  </a:xfrm>
                  <a:prstGeom prst="rect">
                    <a:avLst/>
                  </a:prstGeom>
                  <a:effectLst/>
                </p:spPr>
              </p:pic>
            </p:grpSp>
            <p:grpSp>
              <p:nvGrpSpPr>
                <p:cNvPr id="780" name="Circle"/>
                <p:cNvGrpSpPr/>
                <p:nvPr/>
              </p:nvGrpSpPr>
              <p:grpSpPr>
                <a:xfrm>
                  <a:off x="396933" y="396933"/>
                  <a:ext cx="1542934" cy="1542933"/>
                  <a:chOff x="0" y="0"/>
                  <a:chExt cx="1542932" cy="1542932"/>
                </a:xfrm>
              </p:grpSpPr>
              <p:sp>
                <p:nvSpPr>
                  <p:cNvPr id="779" name="Circle"/>
                  <p:cNvSpPr/>
                  <p:nvPr/>
                </p:nvSpPr>
                <p:spPr>
                  <a:xfrm>
                    <a:off x="38100" y="38100"/>
                    <a:ext cx="1466733" cy="146673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hueOff val="198700"/>
                          <a:satOff val="21248"/>
                          <a:lumOff val="19305"/>
                        </a:schemeClr>
                      </a:gs>
                      <a:gs pos="100000">
                        <a:schemeClr val="accent5">
                          <a:hueOff val="-92222"/>
                          <a:lumOff val="-9871"/>
                        </a:schemeClr>
                      </a:gs>
                    </a:gsLst>
                    <a:lin ang="2700000" scaled="0"/>
                  </a:gradFill>
                  <a:ln>
                    <a:noFill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ctr">
                      <a:lnSpc>
                        <a:spcPct val="100000"/>
                      </a:lnSpc>
                      <a:spcBef>
                        <a:spcPts val="0"/>
                      </a:spcBef>
                      <a:defRPr sz="50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pic>
                <p:nvPicPr>
                  <p:cNvPr id="778" name="Circle Circle" descr="Circle Circle"/>
                  <p:cNvPicPr>
                    <a:picLocks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1" y="-1"/>
                    <a:ext cx="1542934" cy="1542934"/>
                  </a:xfrm>
                  <a:prstGeom prst="rect">
                    <a:avLst/>
                  </a:prstGeom>
                  <a:effectLst/>
                </p:spPr>
              </p:pic>
            </p:grpSp>
          </p:grpSp>
          <p:sp>
            <p:nvSpPr>
              <p:cNvPr id="782" name="Circle"/>
              <p:cNvSpPr/>
              <p:nvPr/>
            </p:nvSpPr>
            <p:spPr>
              <a:xfrm>
                <a:off x="1011996" y="1011996"/>
                <a:ext cx="312809" cy="31280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/>
                  </a:gs>
                  <a:gs pos="100000">
                    <a:srgbClr val="000000"/>
                  </a:gs>
                </a:gsLst>
                <a:lin ang="27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794" name="Group"/>
            <p:cNvGrpSpPr/>
            <p:nvPr/>
          </p:nvGrpSpPr>
          <p:grpSpPr>
            <a:xfrm>
              <a:off x="-38100" y="2583115"/>
              <a:ext cx="2413001" cy="2413001"/>
              <a:chOff x="-38099" y="-38099"/>
              <a:chExt cx="2413000" cy="2413000"/>
            </a:xfrm>
          </p:grpSpPr>
          <p:grpSp>
            <p:nvGrpSpPr>
              <p:cNvPr id="792" name="Group"/>
              <p:cNvGrpSpPr/>
              <p:nvPr/>
            </p:nvGrpSpPr>
            <p:grpSpPr>
              <a:xfrm>
                <a:off x="-38100" y="-38100"/>
                <a:ext cx="2413001" cy="2413001"/>
                <a:chOff x="-38099" y="-38099"/>
                <a:chExt cx="2413000" cy="2413000"/>
              </a:xfrm>
            </p:grpSpPr>
            <p:grpSp>
              <p:nvGrpSpPr>
                <p:cNvPr id="790" name="Group"/>
                <p:cNvGrpSpPr/>
                <p:nvPr/>
              </p:nvGrpSpPr>
              <p:grpSpPr>
                <a:xfrm>
                  <a:off x="-38100" y="-38100"/>
                  <a:ext cx="2413001" cy="2413001"/>
                  <a:chOff x="-38099" y="-38099"/>
                  <a:chExt cx="2413000" cy="2413000"/>
                </a:xfrm>
              </p:grpSpPr>
              <p:grpSp>
                <p:nvGrpSpPr>
                  <p:cNvPr id="786" name="Circle"/>
                  <p:cNvGrpSpPr/>
                  <p:nvPr/>
                </p:nvGrpSpPr>
                <p:grpSpPr>
                  <a:xfrm>
                    <a:off x="-38100" y="-38100"/>
                    <a:ext cx="2413001" cy="2413001"/>
                    <a:chOff x="0" y="0"/>
                    <a:chExt cx="2413000" cy="2413000"/>
                  </a:xfrm>
                </p:grpSpPr>
                <p:sp>
                  <p:nvSpPr>
                    <p:cNvPr id="785" name="Circle"/>
                    <p:cNvSpPr/>
                    <p:nvPr/>
                  </p:nvSpPr>
                  <p:spPr>
                    <a:xfrm>
                      <a:off x="38100" y="38100"/>
                      <a:ext cx="2336800" cy="23368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1">
                            <a:satOff val="5412"/>
                            <a:lumOff val="-30746"/>
                          </a:schemeClr>
                        </a:gs>
                        <a:gs pos="100000">
                          <a:schemeClr val="accent4">
                            <a:hueOff val="-97363"/>
                            <a:satOff val="5290"/>
                            <a:lumOff val="-16717"/>
                          </a:schemeClr>
                        </a:gs>
                      </a:gsLst>
                      <a:lin ang="2700000" scaled="0"/>
                    </a:gradFill>
                    <a:ln>
                      <a:noFill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defRPr sz="50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  <p:pic>
                  <p:nvPicPr>
                    <p:cNvPr id="784" name="Circle Circle" descr="Circle Circle"/>
                    <p:cNvPicPr>
                      <a:picLocks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0" y="0"/>
                      <a:ext cx="2413001" cy="2413001"/>
                    </a:xfrm>
                    <a:prstGeom prst="rect">
                      <a:avLst/>
                    </a:prstGeom>
                    <a:effectLst/>
                  </p:spPr>
                </p:pic>
              </p:grpSp>
              <p:grpSp>
                <p:nvGrpSpPr>
                  <p:cNvPr id="789" name="Circle"/>
                  <p:cNvGrpSpPr/>
                  <p:nvPr/>
                </p:nvGrpSpPr>
                <p:grpSpPr>
                  <a:xfrm>
                    <a:off x="396933" y="396933"/>
                    <a:ext cx="1542934" cy="1542933"/>
                    <a:chOff x="0" y="0"/>
                    <a:chExt cx="1542932" cy="1542932"/>
                  </a:xfrm>
                </p:grpSpPr>
                <p:sp>
                  <p:nvSpPr>
                    <p:cNvPr id="788" name="Circle"/>
                    <p:cNvSpPr/>
                    <p:nvPr/>
                  </p:nvSpPr>
                  <p:spPr>
                    <a:xfrm>
                      <a:off x="38100" y="38100"/>
                      <a:ext cx="1466733" cy="1466733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hueOff val="198700"/>
                            <a:satOff val="21248"/>
                            <a:lumOff val="19305"/>
                          </a:schemeClr>
                        </a:gs>
                        <a:gs pos="100000">
                          <a:schemeClr val="accent5">
                            <a:hueOff val="-92222"/>
                            <a:lumOff val="-9871"/>
                          </a:schemeClr>
                        </a:gs>
                      </a:gsLst>
                      <a:lin ang="2700000" scaled="0"/>
                    </a:gradFill>
                    <a:ln>
                      <a:noFill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defRPr sz="50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  <p:pic>
                  <p:nvPicPr>
                    <p:cNvPr id="787" name="Circle Circle" descr="Circle Circle"/>
                    <p:cNvPicPr>
                      <a:picLocks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-1" y="-1"/>
                      <a:ext cx="1542934" cy="1542934"/>
                    </a:xfrm>
                    <a:prstGeom prst="rect">
                      <a:avLst/>
                    </a:prstGeom>
                    <a:effectLst/>
                  </p:spPr>
                </p:pic>
              </p:grpSp>
            </p:grpSp>
            <p:sp>
              <p:nvSpPr>
                <p:cNvPr id="791" name="Circle"/>
                <p:cNvSpPr/>
                <p:nvPr/>
              </p:nvSpPr>
              <p:spPr>
                <a:xfrm>
                  <a:off x="1268915" y="1011996"/>
                  <a:ext cx="312809" cy="3128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/>
                    </a:gs>
                    <a:gs pos="100000">
                      <a:srgbClr val="000000"/>
                    </a:gs>
                  </a:gsLst>
                  <a:lin ang="27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  <a:spcBef>
                      <a:spcPts val="0"/>
                    </a:spcBef>
                    <a:defRPr sz="5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793" name="Line"/>
              <p:cNvSpPr/>
              <p:nvPr/>
            </p:nvSpPr>
            <p:spPr>
              <a:xfrm flipV="1">
                <a:off x="958850" y="1168399"/>
                <a:ext cx="419101" cy="2"/>
              </a:xfrm>
              <a:prstGeom prst="line">
                <a:avLst/>
              </a:prstGeom>
              <a:noFill/>
              <a:ln w="50800" cap="flat">
                <a:solidFill>
                  <a:schemeClr val="accent1">
                    <a:hueOff val="-78595"/>
                    <a:satOff val="12505"/>
                    <a:lumOff val="13871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</p:txBody>
          </p:sp>
        </p:grpSp>
        <p:grpSp>
          <p:nvGrpSpPr>
            <p:cNvPr id="805" name="Group"/>
            <p:cNvGrpSpPr/>
            <p:nvPr/>
          </p:nvGrpSpPr>
          <p:grpSpPr>
            <a:xfrm>
              <a:off x="-38100" y="7409647"/>
              <a:ext cx="3581755" cy="2413001"/>
              <a:chOff x="-38099" y="-38099"/>
              <a:chExt cx="3581754" cy="2413000"/>
            </a:xfrm>
          </p:grpSpPr>
          <p:grpSp>
            <p:nvGrpSpPr>
              <p:cNvPr id="803" name="Group"/>
              <p:cNvGrpSpPr/>
              <p:nvPr/>
            </p:nvGrpSpPr>
            <p:grpSpPr>
              <a:xfrm>
                <a:off x="-38100" y="-38100"/>
                <a:ext cx="3581755" cy="2413001"/>
                <a:chOff x="-38099" y="-38099"/>
                <a:chExt cx="3581754" cy="2413000"/>
              </a:xfrm>
            </p:grpSpPr>
            <p:grpSp>
              <p:nvGrpSpPr>
                <p:cNvPr id="801" name="Group"/>
                <p:cNvGrpSpPr/>
                <p:nvPr/>
              </p:nvGrpSpPr>
              <p:grpSpPr>
                <a:xfrm>
                  <a:off x="-38100" y="-38100"/>
                  <a:ext cx="2413001" cy="2413001"/>
                  <a:chOff x="-38099" y="-38099"/>
                  <a:chExt cx="2413000" cy="2413000"/>
                </a:xfrm>
              </p:grpSpPr>
              <p:grpSp>
                <p:nvGrpSpPr>
                  <p:cNvPr id="797" name="Circle"/>
                  <p:cNvGrpSpPr/>
                  <p:nvPr/>
                </p:nvGrpSpPr>
                <p:grpSpPr>
                  <a:xfrm>
                    <a:off x="-38100" y="-38100"/>
                    <a:ext cx="2413001" cy="2413001"/>
                    <a:chOff x="0" y="0"/>
                    <a:chExt cx="2413000" cy="2413000"/>
                  </a:xfrm>
                </p:grpSpPr>
                <p:sp>
                  <p:nvSpPr>
                    <p:cNvPr id="796" name="Circle"/>
                    <p:cNvSpPr/>
                    <p:nvPr/>
                  </p:nvSpPr>
                  <p:spPr>
                    <a:xfrm>
                      <a:off x="38100" y="38100"/>
                      <a:ext cx="2336800" cy="23368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1">
                            <a:satOff val="5412"/>
                            <a:lumOff val="-30746"/>
                          </a:schemeClr>
                        </a:gs>
                        <a:gs pos="100000">
                          <a:schemeClr val="accent4">
                            <a:hueOff val="-97363"/>
                            <a:satOff val="5290"/>
                            <a:lumOff val="-16717"/>
                          </a:schemeClr>
                        </a:gs>
                      </a:gsLst>
                      <a:lin ang="2700000" scaled="0"/>
                    </a:gradFill>
                    <a:ln>
                      <a:noFill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defRPr sz="50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  <p:pic>
                  <p:nvPicPr>
                    <p:cNvPr id="795" name="Circle Circle" descr="Circle Circle"/>
                    <p:cNvPicPr>
                      <a:picLocks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0" y="0"/>
                      <a:ext cx="2413001" cy="2413001"/>
                    </a:xfrm>
                    <a:prstGeom prst="rect">
                      <a:avLst/>
                    </a:prstGeom>
                    <a:effectLst/>
                  </p:spPr>
                </p:pic>
              </p:grpSp>
              <p:grpSp>
                <p:nvGrpSpPr>
                  <p:cNvPr id="800" name="Circle"/>
                  <p:cNvGrpSpPr/>
                  <p:nvPr/>
                </p:nvGrpSpPr>
                <p:grpSpPr>
                  <a:xfrm>
                    <a:off x="396933" y="396933"/>
                    <a:ext cx="1542934" cy="1542933"/>
                    <a:chOff x="0" y="0"/>
                    <a:chExt cx="1542932" cy="1542932"/>
                  </a:xfrm>
                </p:grpSpPr>
                <p:sp>
                  <p:nvSpPr>
                    <p:cNvPr id="799" name="Circle"/>
                    <p:cNvSpPr/>
                    <p:nvPr/>
                  </p:nvSpPr>
                  <p:spPr>
                    <a:xfrm>
                      <a:off x="38100" y="38100"/>
                      <a:ext cx="1466733" cy="1466733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hueOff val="198700"/>
                            <a:satOff val="21248"/>
                            <a:lumOff val="19305"/>
                          </a:schemeClr>
                        </a:gs>
                        <a:gs pos="100000">
                          <a:schemeClr val="accent5">
                            <a:hueOff val="-92222"/>
                            <a:lumOff val="-9871"/>
                          </a:schemeClr>
                        </a:gs>
                      </a:gsLst>
                      <a:lin ang="2700000" scaled="0"/>
                    </a:gradFill>
                    <a:ln>
                      <a:noFill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defRPr sz="50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  <p:pic>
                  <p:nvPicPr>
                    <p:cNvPr id="798" name="Circle Circle" descr="Circle Circle"/>
                    <p:cNvPicPr>
                      <a:picLocks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-1" y="-1"/>
                      <a:ext cx="1542934" cy="1542934"/>
                    </a:xfrm>
                    <a:prstGeom prst="rect">
                      <a:avLst/>
                    </a:prstGeom>
                    <a:effectLst/>
                  </p:spPr>
                </p:pic>
              </p:grpSp>
            </p:grpSp>
            <p:sp>
              <p:nvSpPr>
                <p:cNvPr id="802" name="Circle"/>
                <p:cNvSpPr/>
                <p:nvPr/>
              </p:nvSpPr>
              <p:spPr>
                <a:xfrm>
                  <a:off x="3230846" y="1011996"/>
                  <a:ext cx="312809" cy="3128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/>
                    </a:gs>
                    <a:gs pos="100000">
                      <a:srgbClr val="000000"/>
                    </a:gs>
                  </a:gsLst>
                  <a:lin ang="27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  <a:spcBef>
                      <a:spcPts val="0"/>
                    </a:spcBef>
                    <a:defRPr sz="5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804" name="Line"/>
              <p:cNvSpPr/>
              <p:nvPr/>
            </p:nvSpPr>
            <p:spPr>
              <a:xfrm>
                <a:off x="1204383" y="1168400"/>
                <a:ext cx="1870185" cy="0"/>
              </a:xfrm>
              <a:prstGeom prst="line">
                <a:avLst/>
              </a:prstGeom>
              <a:noFill/>
              <a:ln w="50800" cap="flat">
                <a:solidFill>
                  <a:schemeClr val="accent1">
                    <a:hueOff val="-78595"/>
                    <a:satOff val="12505"/>
                    <a:lumOff val="13871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</p:txBody>
          </p:sp>
        </p:grpSp>
        <p:grpSp>
          <p:nvGrpSpPr>
            <p:cNvPr id="812" name="Group"/>
            <p:cNvGrpSpPr/>
            <p:nvPr/>
          </p:nvGrpSpPr>
          <p:grpSpPr>
            <a:xfrm>
              <a:off x="1104900" y="5631570"/>
              <a:ext cx="127000" cy="1142623"/>
              <a:chOff x="0" y="0"/>
              <a:chExt cx="127000" cy="1142621"/>
            </a:xfrm>
          </p:grpSpPr>
          <p:sp>
            <p:nvSpPr>
              <p:cNvPr id="806" name="Circle"/>
              <p:cNvSpPr/>
              <p:nvPr/>
            </p:nvSpPr>
            <p:spPr>
              <a:xfrm>
                <a:off x="0" y="201402"/>
                <a:ext cx="127000" cy="127001"/>
              </a:xfrm>
              <a:prstGeom prst="ellipse">
                <a:avLst/>
              </a:prstGeom>
              <a:solidFill>
                <a:schemeClr val="accent6">
                  <a:satOff val="1848"/>
                  <a:lumOff val="-15262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07" name="Circle"/>
              <p:cNvSpPr/>
              <p:nvPr/>
            </p:nvSpPr>
            <p:spPr>
              <a:xfrm>
                <a:off x="0" y="0"/>
                <a:ext cx="127000" cy="127000"/>
              </a:xfrm>
              <a:prstGeom prst="ellipse">
                <a:avLst/>
              </a:prstGeom>
              <a:solidFill>
                <a:schemeClr val="accent6">
                  <a:satOff val="1848"/>
                  <a:lumOff val="-15262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08" name="Circle"/>
              <p:cNvSpPr/>
              <p:nvPr/>
            </p:nvSpPr>
            <p:spPr>
              <a:xfrm>
                <a:off x="0" y="402803"/>
                <a:ext cx="127000" cy="127001"/>
              </a:xfrm>
              <a:prstGeom prst="ellipse">
                <a:avLst/>
              </a:prstGeom>
              <a:solidFill>
                <a:schemeClr val="accent6">
                  <a:satOff val="1848"/>
                  <a:lumOff val="-15262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09" name="Circle"/>
              <p:cNvSpPr/>
              <p:nvPr/>
            </p:nvSpPr>
            <p:spPr>
              <a:xfrm>
                <a:off x="0" y="604205"/>
                <a:ext cx="127000" cy="127001"/>
              </a:xfrm>
              <a:prstGeom prst="ellipse">
                <a:avLst/>
              </a:prstGeom>
              <a:solidFill>
                <a:schemeClr val="accent6">
                  <a:satOff val="1848"/>
                  <a:lumOff val="-15262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10" name="Circle"/>
              <p:cNvSpPr/>
              <p:nvPr/>
            </p:nvSpPr>
            <p:spPr>
              <a:xfrm>
                <a:off x="0" y="805607"/>
                <a:ext cx="127000" cy="127001"/>
              </a:xfrm>
              <a:prstGeom prst="ellipse">
                <a:avLst/>
              </a:prstGeom>
              <a:solidFill>
                <a:schemeClr val="accent6">
                  <a:satOff val="1848"/>
                  <a:lumOff val="-15262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811" name="Circle"/>
              <p:cNvSpPr/>
              <p:nvPr/>
            </p:nvSpPr>
            <p:spPr>
              <a:xfrm>
                <a:off x="0" y="1015621"/>
                <a:ext cx="127000" cy="127001"/>
              </a:xfrm>
              <a:prstGeom prst="ellipse">
                <a:avLst/>
              </a:prstGeom>
              <a:solidFill>
                <a:schemeClr val="accent6">
                  <a:satOff val="1848"/>
                  <a:lumOff val="-15262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pic>
        <p:nvPicPr>
          <p:cNvPr id="814" name="Line Line" descr="Line Lin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18097601">
            <a:off x="6390046" y="4789841"/>
            <a:ext cx="2544650" cy="405591"/>
          </a:xfrm>
          <a:prstGeom prst="rect">
            <a:avLst/>
          </a:prstGeom>
        </p:spPr>
      </p:pic>
      <p:pic>
        <p:nvPicPr>
          <p:cNvPr id="816" name="Line Line" descr="Line Line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20839122">
            <a:off x="7081478" y="6285520"/>
            <a:ext cx="1307063" cy="405592"/>
          </a:xfrm>
          <a:prstGeom prst="rect">
            <a:avLst/>
          </a:prstGeom>
        </p:spPr>
      </p:pic>
      <p:pic>
        <p:nvPicPr>
          <p:cNvPr id="818" name="Line Line" descr="Line Line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2368262">
            <a:off x="6725724" y="7740401"/>
            <a:ext cx="2901782" cy="405592"/>
          </a:xfrm>
          <a:prstGeom prst="rect">
            <a:avLst/>
          </a:prstGeom>
        </p:spPr>
      </p:pic>
      <p:pic>
        <p:nvPicPr>
          <p:cNvPr id="820" name="Line Line" descr="Line Line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4363802">
            <a:off x="5503620" y="9139327"/>
            <a:ext cx="4364154" cy="405592"/>
          </a:xfrm>
          <a:prstGeom prst="rect">
            <a:avLst/>
          </a:prstGeom>
        </p:spPr>
      </p:pic>
      <p:sp>
        <p:nvSpPr>
          <p:cNvPr id="822" name="clone"/>
          <p:cNvSpPr txBox="1"/>
          <p:nvPr/>
        </p:nvSpPr>
        <p:spPr>
          <a:xfrm>
            <a:off x="4767126" y="6279931"/>
            <a:ext cx="183435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clone</a:t>
            </a:r>
          </a:p>
        </p:txBody>
      </p:sp>
      <p:grpSp>
        <p:nvGrpSpPr>
          <p:cNvPr id="829" name="Group"/>
          <p:cNvGrpSpPr/>
          <p:nvPr/>
        </p:nvGrpSpPr>
        <p:grpSpPr>
          <a:xfrm>
            <a:off x="12553085" y="2177830"/>
            <a:ext cx="4058921" cy="10338925"/>
            <a:chOff x="0" y="0"/>
            <a:chExt cx="4058919" cy="10338923"/>
          </a:xfrm>
        </p:grpSpPr>
        <p:grpSp>
          <p:nvGrpSpPr>
            <p:cNvPr id="827" name="Group"/>
            <p:cNvGrpSpPr/>
            <p:nvPr/>
          </p:nvGrpSpPr>
          <p:grpSpPr>
            <a:xfrm>
              <a:off x="0" y="-1"/>
              <a:ext cx="1631160" cy="10338925"/>
              <a:chOff x="0" y="0"/>
              <a:chExt cx="1631159" cy="10338923"/>
            </a:xfrm>
          </p:grpSpPr>
          <p:sp>
            <p:nvSpPr>
              <p:cNvPr id="823" name="Line"/>
              <p:cNvSpPr/>
              <p:nvPr/>
            </p:nvSpPr>
            <p:spPr>
              <a:xfrm>
                <a:off x="0" y="36088"/>
                <a:ext cx="843760" cy="1"/>
              </a:xfrm>
              <a:prstGeom prst="line">
                <a:avLst/>
              </a:prstGeom>
              <a:noFill/>
              <a:ln w="76200" cap="flat">
                <a:solidFill>
                  <a:srgbClr val="5A5F5E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</p:txBody>
          </p:sp>
          <p:sp>
            <p:nvSpPr>
              <p:cNvPr id="824" name="Line"/>
              <p:cNvSpPr/>
              <p:nvPr/>
            </p:nvSpPr>
            <p:spPr>
              <a:xfrm>
                <a:off x="0" y="10296811"/>
                <a:ext cx="843760" cy="1"/>
              </a:xfrm>
              <a:prstGeom prst="line">
                <a:avLst/>
              </a:prstGeom>
              <a:noFill/>
              <a:ln w="76200" cap="flat">
                <a:solidFill>
                  <a:srgbClr val="5A5F5E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</p:txBody>
          </p:sp>
          <p:sp>
            <p:nvSpPr>
              <p:cNvPr id="825" name="Line"/>
              <p:cNvSpPr/>
              <p:nvPr/>
            </p:nvSpPr>
            <p:spPr>
              <a:xfrm flipH="1">
                <a:off x="804333" y="0"/>
                <a:ext cx="1" cy="10338924"/>
              </a:xfrm>
              <a:prstGeom prst="line">
                <a:avLst/>
              </a:prstGeom>
              <a:noFill/>
              <a:ln w="76200" cap="flat">
                <a:solidFill>
                  <a:srgbClr val="5A5F5E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</p:txBody>
          </p:sp>
          <p:sp>
            <p:nvSpPr>
              <p:cNvPr id="826" name="Line"/>
              <p:cNvSpPr/>
              <p:nvPr/>
            </p:nvSpPr>
            <p:spPr>
              <a:xfrm>
                <a:off x="787400" y="5169461"/>
                <a:ext cx="843760" cy="1"/>
              </a:xfrm>
              <a:prstGeom prst="line">
                <a:avLst/>
              </a:prstGeom>
              <a:noFill/>
              <a:ln w="76200" cap="flat">
                <a:solidFill>
                  <a:srgbClr val="5A5F5E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</p:txBody>
          </p:sp>
        </p:grpSp>
        <p:sp>
          <p:nvSpPr>
            <p:cNvPr id="828" name="evolve until SMBH settles"/>
            <p:cNvSpPr txBox="1"/>
            <p:nvPr/>
          </p:nvSpPr>
          <p:spPr>
            <a:xfrm>
              <a:off x="1737435" y="3062057"/>
              <a:ext cx="2321485" cy="430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ctr"/>
            </a:lstStyle>
            <a:p>
              <a:r>
                <a:t>evolve until SMBH settles</a:t>
              </a:r>
            </a:p>
          </p:txBody>
        </p:sp>
      </p:grpSp>
      <p:grpSp>
        <p:nvGrpSpPr>
          <p:cNvPr id="832" name="Group"/>
          <p:cNvGrpSpPr/>
          <p:nvPr/>
        </p:nvGrpSpPr>
        <p:grpSpPr>
          <a:xfrm>
            <a:off x="16718281" y="5522816"/>
            <a:ext cx="5950980" cy="3741986"/>
            <a:chOff x="0" y="-186622"/>
            <a:chExt cx="5950978" cy="37419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0" name="deterministic mapping"/>
                <p:cNvSpPr txBox="1"/>
                <p:nvPr/>
              </p:nvSpPr>
              <p:spPr>
                <a:xfrm>
                  <a:off x="1606377" y="-186622"/>
                  <a:ext cx="4344601" cy="374198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 algn="ctr"/>
                  <a:r>
                    <a:rPr lang="en-US" dirty="0"/>
                    <a:t>deterministic mapping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ar-AE" sz="6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6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kick</m:t>
                          </m:r>
                        </m:sub>
                      </m:sSub>
                      <m:r>
                        <a:rPr lang="en-US" sz="6750" b="0" i="1" smtClean="0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⃗"/>
                          <m:ctrlPr>
                            <a:rPr lang="en-US" sz="6750" b="0" i="1" smtClean="0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6750" b="0" i="1" smtClean="0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</m:oMath>
                  </a14:m>
                  <a:endParaRPr dirty="0"/>
                </a:p>
              </p:txBody>
            </p:sp>
          </mc:Choice>
          <mc:Fallback xmlns="">
            <p:sp>
              <p:nvSpPr>
                <p:cNvPr id="830" name="deterministic mapping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6377" y="-186622"/>
                  <a:ext cx="4344601" cy="3741985"/>
                </a:xfrm>
                <a:prstGeom prst="rect">
                  <a:avLst/>
                </a:prstGeom>
                <a:blipFill>
                  <a:blip r:embed="rId10"/>
                  <a:stretch>
                    <a:fillRect l="-7849" t="-2027" r="-13081" b="-3716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31" name="Line"/>
            <p:cNvSpPr/>
            <p:nvPr/>
          </p:nvSpPr>
          <p:spPr>
            <a:xfrm>
              <a:off x="0" y="1684370"/>
              <a:ext cx="1631159" cy="1"/>
            </a:xfrm>
            <a:prstGeom prst="line">
              <a:avLst/>
            </a:prstGeom>
            <a:noFill/>
            <a:ln w="76200" cap="flat">
              <a:solidFill>
                <a:srgbClr val="5A5F5E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3" grpId="6" animBg="1" advAuto="0"/>
      <p:bldP spid="814" grpId="2" animBg="1" advAuto="0"/>
      <p:bldP spid="816" grpId="3" animBg="1" advAuto="0"/>
      <p:bldP spid="818" grpId="4" animBg="1" advAuto="0"/>
      <p:bldP spid="820" grpId="5" animBg="1" advAuto="0"/>
      <p:bldP spid="822" grpId="0" animBg="1"/>
      <p:bldP spid="829" grpId="7" animBg="1" advAuto="0"/>
      <p:bldP spid="832" grpId="8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Density profiles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Density profiles</a:t>
            </a:r>
          </a:p>
        </p:txBody>
      </p:sp>
      <p:sp>
        <p:nvSpPr>
          <p:cNvPr id="8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24</a:t>
            </a:fld>
            <a:endParaRPr/>
          </a:p>
        </p:txBody>
      </p:sp>
      <p:grpSp>
        <p:nvGrpSpPr>
          <p:cNvPr id="852" name="Group"/>
          <p:cNvGrpSpPr/>
          <p:nvPr/>
        </p:nvGrpSpPr>
        <p:grpSpPr>
          <a:xfrm>
            <a:off x="1732259" y="2608563"/>
            <a:ext cx="9525001" cy="10574681"/>
            <a:chOff x="0" y="0"/>
            <a:chExt cx="9525000" cy="10574680"/>
          </a:xfrm>
        </p:grpSpPr>
        <p:pic>
          <p:nvPicPr>
            <p:cNvPr id="850" name="density_3d.pdf" descr="density_3d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525000" cy="952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51" name="3D"/>
            <p:cNvSpPr txBox="1"/>
            <p:nvPr/>
          </p:nvSpPr>
          <p:spPr>
            <a:xfrm>
              <a:off x="4201318" y="9558680"/>
              <a:ext cx="1122364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3D</a:t>
              </a:r>
            </a:p>
          </p:txBody>
        </p:sp>
      </p:grpSp>
      <p:grpSp>
        <p:nvGrpSpPr>
          <p:cNvPr id="855" name="Group"/>
          <p:cNvGrpSpPr/>
          <p:nvPr/>
        </p:nvGrpSpPr>
        <p:grpSpPr>
          <a:xfrm>
            <a:off x="13344069" y="2608563"/>
            <a:ext cx="9525001" cy="10574681"/>
            <a:chOff x="0" y="0"/>
            <a:chExt cx="9525000" cy="10574680"/>
          </a:xfrm>
        </p:grpSpPr>
        <p:pic>
          <p:nvPicPr>
            <p:cNvPr id="853" name="density.pdf" descr="density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9525000" cy="952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54" name="2D"/>
            <p:cNvSpPr txBox="1"/>
            <p:nvPr/>
          </p:nvSpPr>
          <p:spPr>
            <a:xfrm>
              <a:off x="4201318" y="9558680"/>
              <a:ext cx="1122364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2D</a:t>
              </a:r>
            </a:p>
          </p:txBody>
        </p:sp>
      </p:grp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" name="Group"/>
          <p:cNvGrpSpPr/>
          <p:nvPr/>
        </p:nvGrpSpPr>
        <p:grpSpPr>
          <a:xfrm>
            <a:off x="7603004" y="3013218"/>
            <a:ext cx="9177992" cy="9177993"/>
            <a:chOff x="0" y="0"/>
            <a:chExt cx="9177991" cy="9177991"/>
          </a:xfrm>
        </p:grpSpPr>
        <p:pic>
          <p:nvPicPr>
            <p:cNvPr id="857" name="beta_profiles_vkick.pdf" descr="beta_profiles_vkick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77992" cy="91779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58" name="Rectangle"/>
            <p:cNvSpPr/>
            <p:nvPr/>
          </p:nvSpPr>
          <p:spPr>
            <a:xfrm>
              <a:off x="1890321" y="490460"/>
              <a:ext cx="6838499" cy="8255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9" name="Rectangle"/>
            <p:cNvSpPr/>
            <p:nvPr/>
          </p:nvSpPr>
          <p:spPr>
            <a:xfrm>
              <a:off x="6863720" y="6224645"/>
              <a:ext cx="1969196" cy="151447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61" name="Tangentially-biased   only when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673100" y="355600"/>
                <a:ext cx="23050500" cy="2133600"/>
              </a:xfrm>
              <a:prstGeom prst="rect">
                <a:avLst/>
              </a:prstGeom>
            </p:spPr>
            <p:txBody>
              <a:bodyPr/>
              <a:lstStyle/>
              <a:p>
                <a:pPr algn="l">
                  <a:lnSpc>
                    <a:spcPct val="120000"/>
                  </a:lnSpc>
                  <a:spcBef>
                    <a:spcPts val="6500"/>
                  </a:spcBef>
                  <a:defRPr sz="9000" cap="none"/>
                </a:pPr>
                <a:r>
                  <a:t>Tangentially-biased </a:t>
                </a:r>
                <a14:m>
                  <m:oMath xmlns:m="http://schemas.openxmlformats.org/officeDocument/2006/math">
                    <m:r>
                      <a:rPr sz="95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t> only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950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950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sz="950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kick</m:t>
                        </m:r>
                      </m:sub>
                    </m:sSub>
                    <m:r>
                      <a:rPr sz="95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≲</m:t>
                    </m:r>
                    <m:sSub>
                      <m:sSubPr>
                        <m:ctrlPr>
                          <a:rPr sz="950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950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sz="950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⋆,0</m:t>
                        </m:r>
                      </m:sub>
                    </m:sSub>
                  </m:oMath>
                </a14:m>
                <a:endParaRPr/>
              </a:p>
            </p:txBody>
          </p:sp>
        </mc:Choice>
        <mc:Fallback xmlns="">
          <p:sp>
            <p:nvSpPr>
              <p:cNvPr id="861" name="Tangentially-biased   only when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3100" y="355600"/>
                <a:ext cx="23050500" cy="2133600"/>
              </a:xfrm>
              <a:prstGeom prst="rect">
                <a:avLst/>
              </a:prstGeom>
              <a:blipFill>
                <a:blip r:embed="rId3"/>
                <a:stretch>
                  <a:fillRect l="-2752" b="-19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25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3" name="Text"/>
              <p:cNvSpPr txBox="1"/>
              <p:nvPr/>
            </p:nvSpPr>
            <p:spPr>
              <a:xfrm>
                <a:off x="1831825" y="3349787"/>
                <a:ext cx="4534894" cy="191837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 sz="50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  <m:sup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b>
                            <m:sup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863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1825" y="3349787"/>
                <a:ext cx="4534894" cy="1918374"/>
              </a:xfrm>
              <a:prstGeom prst="rect">
                <a:avLst/>
              </a:prstGeom>
              <a:blipFill>
                <a:blip r:embed="rId4"/>
                <a:stretch>
                  <a:fillRect l="-5866" r="-9777" b="-1457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4" name="radial bias"/>
          <p:cNvSpPr txBox="1"/>
          <p:nvPr/>
        </p:nvSpPr>
        <p:spPr>
          <a:xfrm>
            <a:off x="17746417" y="4989740"/>
            <a:ext cx="2561283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t>radial bias</a:t>
            </a:r>
          </a:p>
        </p:txBody>
      </p:sp>
      <p:sp>
        <p:nvSpPr>
          <p:cNvPr id="865" name="no bias (ergodic)"/>
          <p:cNvSpPr txBox="1"/>
          <p:nvPr/>
        </p:nvSpPr>
        <p:spPr>
          <a:xfrm>
            <a:off x="18531120" y="7189465"/>
            <a:ext cx="4338849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t>no bias (ergodic)</a:t>
            </a:r>
          </a:p>
        </p:txBody>
      </p:sp>
      <p:sp>
        <p:nvSpPr>
          <p:cNvPr id="866" name="tangential bias"/>
          <p:cNvSpPr txBox="1"/>
          <p:nvPr/>
        </p:nvSpPr>
        <p:spPr>
          <a:xfrm>
            <a:off x="17746417" y="9046288"/>
            <a:ext cx="3591298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t>tangential bias</a:t>
            </a:r>
          </a:p>
        </p:txBody>
      </p:sp>
      <p:sp>
        <p:nvSpPr>
          <p:cNvPr id="867" name="Line"/>
          <p:cNvSpPr/>
          <p:nvPr/>
        </p:nvSpPr>
        <p:spPr>
          <a:xfrm flipH="1">
            <a:off x="17118172" y="7602215"/>
            <a:ext cx="1075772" cy="1"/>
          </a:xfrm>
          <a:prstGeom prst="line">
            <a:avLst/>
          </a:prstGeom>
          <a:ln w="76200">
            <a:solidFill>
              <a:srgbClr val="5A5F5E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/>
            </a:pPr>
            <a:endParaRPr/>
          </a:p>
        </p:txBody>
      </p:sp>
      <p:sp>
        <p:nvSpPr>
          <p:cNvPr id="868" name="Ornament 15"/>
          <p:cNvSpPr/>
          <p:nvPr/>
        </p:nvSpPr>
        <p:spPr>
          <a:xfrm rot="16200000">
            <a:off x="15531402" y="5256955"/>
            <a:ext cx="3464611" cy="291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7" h="21407" extrusionOk="0">
                <a:moveTo>
                  <a:pt x="127" y="22"/>
                </a:moveTo>
                <a:cubicBezTo>
                  <a:pt x="80" y="-93"/>
                  <a:pt x="32" y="257"/>
                  <a:pt x="22" y="818"/>
                </a:cubicBezTo>
                <a:cubicBezTo>
                  <a:pt x="-49" y="4615"/>
                  <a:pt x="-101" y="17739"/>
                  <a:pt x="2551" y="17739"/>
                </a:cubicBezTo>
                <a:cubicBezTo>
                  <a:pt x="5450" y="17739"/>
                  <a:pt x="7783" y="14753"/>
                  <a:pt x="8489" y="14753"/>
                </a:cubicBezTo>
                <a:cubicBezTo>
                  <a:pt x="9176" y="14753"/>
                  <a:pt x="9850" y="13902"/>
                  <a:pt x="10398" y="21024"/>
                </a:cubicBezTo>
                <a:cubicBezTo>
                  <a:pt x="10425" y="21380"/>
                  <a:pt x="10468" y="21507"/>
                  <a:pt x="10505" y="21322"/>
                </a:cubicBezTo>
                <a:cubicBezTo>
                  <a:pt x="10558" y="21061"/>
                  <a:pt x="10581" y="20322"/>
                  <a:pt x="10552" y="19730"/>
                </a:cubicBezTo>
                <a:cubicBezTo>
                  <a:pt x="10406" y="16761"/>
                  <a:pt x="9857" y="9109"/>
                  <a:pt x="8066" y="9816"/>
                </a:cubicBezTo>
                <a:cubicBezTo>
                  <a:pt x="6083" y="10599"/>
                  <a:pt x="4031" y="11246"/>
                  <a:pt x="2102" y="11647"/>
                </a:cubicBezTo>
                <a:cubicBezTo>
                  <a:pt x="1094" y="11858"/>
                  <a:pt x="161" y="11423"/>
                  <a:pt x="201" y="1097"/>
                </a:cubicBezTo>
                <a:cubicBezTo>
                  <a:pt x="203" y="581"/>
                  <a:pt x="172" y="124"/>
                  <a:pt x="129" y="22"/>
                </a:cubicBezTo>
                <a:cubicBezTo>
                  <a:pt x="128" y="22"/>
                  <a:pt x="128" y="22"/>
                  <a:pt x="127" y="22"/>
                </a:cubicBezTo>
                <a:close/>
                <a:moveTo>
                  <a:pt x="21269" y="22"/>
                </a:moveTo>
                <a:cubicBezTo>
                  <a:pt x="21226" y="124"/>
                  <a:pt x="21195" y="581"/>
                  <a:pt x="21197" y="1097"/>
                </a:cubicBezTo>
                <a:cubicBezTo>
                  <a:pt x="21237" y="11423"/>
                  <a:pt x="20304" y="11858"/>
                  <a:pt x="19296" y="11647"/>
                </a:cubicBezTo>
                <a:cubicBezTo>
                  <a:pt x="17367" y="11246"/>
                  <a:pt x="15315" y="10599"/>
                  <a:pt x="13332" y="9816"/>
                </a:cubicBezTo>
                <a:cubicBezTo>
                  <a:pt x="11541" y="9109"/>
                  <a:pt x="10992" y="16761"/>
                  <a:pt x="10846" y="19730"/>
                </a:cubicBezTo>
                <a:cubicBezTo>
                  <a:pt x="10817" y="20322"/>
                  <a:pt x="10840" y="21061"/>
                  <a:pt x="10893" y="21322"/>
                </a:cubicBezTo>
                <a:cubicBezTo>
                  <a:pt x="10930" y="21507"/>
                  <a:pt x="10973" y="21380"/>
                  <a:pt x="11000" y="21024"/>
                </a:cubicBezTo>
                <a:cubicBezTo>
                  <a:pt x="11548" y="13902"/>
                  <a:pt x="12222" y="14753"/>
                  <a:pt x="12909" y="14753"/>
                </a:cubicBezTo>
                <a:cubicBezTo>
                  <a:pt x="13615" y="14753"/>
                  <a:pt x="15948" y="17739"/>
                  <a:pt x="18847" y="17739"/>
                </a:cubicBezTo>
                <a:cubicBezTo>
                  <a:pt x="21499" y="17739"/>
                  <a:pt x="21447" y="4615"/>
                  <a:pt x="21376" y="818"/>
                </a:cubicBezTo>
                <a:cubicBezTo>
                  <a:pt x="21366" y="257"/>
                  <a:pt x="21318" y="-93"/>
                  <a:pt x="21271" y="22"/>
                </a:cubicBezTo>
                <a:cubicBezTo>
                  <a:pt x="21270" y="22"/>
                  <a:pt x="21270" y="22"/>
                  <a:pt x="21269" y="22"/>
                </a:cubicBezTo>
                <a:close/>
              </a:path>
            </a:pathLst>
          </a:custGeom>
          <a:solidFill>
            <a:schemeClr val="accent6">
              <a:satOff val="1848"/>
              <a:lumOff val="-1526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69" name="Ornament 15"/>
          <p:cNvSpPr/>
          <p:nvPr/>
        </p:nvSpPr>
        <p:spPr>
          <a:xfrm rot="16200000">
            <a:off x="15874302" y="9342311"/>
            <a:ext cx="2778811" cy="233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7" h="21407" extrusionOk="0">
                <a:moveTo>
                  <a:pt x="127" y="22"/>
                </a:moveTo>
                <a:cubicBezTo>
                  <a:pt x="80" y="-93"/>
                  <a:pt x="32" y="257"/>
                  <a:pt x="22" y="818"/>
                </a:cubicBezTo>
                <a:cubicBezTo>
                  <a:pt x="-49" y="4615"/>
                  <a:pt x="-101" y="17739"/>
                  <a:pt x="2551" y="17739"/>
                </a:cubicBezTo>
                <a:cubicBezTo>
                  <a:pt x="5450" y="17739"/>
                  <a:pt x="7783" y="14753"/>
                  <a:pt x="8489" y="14753"/>
                </a:cubicBezTo>
                <a:cubicBezTo>
                  <a:pt x="9176" y="14753"/>
                  <a:pt x="9850" y="13902"/>
                  <a:pt x="10398" y="21024"/>
                </a:cubicBezTo>
                <a:cubicBezTo>
                  <a:pt x="10425" y="21380"/>
                  <a:pt x="10468" y="21507"/>
                  <a:pt x="10505" y="21322"/>
                </a:cubicBezTo>
                <a:cubicBezTo>
                  <a:pt x="10558" y="21061"/>
                  <a:pt x="10581" y="20322"/>
                  <a:pt x="10552" y="19730"/>
                </a:cubicBezTo>
                <a:cubicBezTo>
                  <a:pt x="10406" y="16761"/>
                  <a:pt x="9857" y="9109"/>
                  <a:pt x="8066" y="9816"/>
                </a:cubicBezTo>
                <a:cubicBezTo>
                  <a:pt x="6083" y="10599"/>
                  <a:pt x="4031" y="11246"/>
                  <a:pt x="2102" y="11647"/>
                </a:cubicBezTo>
                <a:cubicBezTo>
                  <a:pt x="1094" y="11858"/>
                  <a:pt x="161" y="11423"/>
                  <a:pt x="201" y="1097"/>
                </a:cubicBezTo>
                <a:cubicBezTo>
                  <a:pt x="203" y="581"/>
                  <a:pt x="172" y="124"/>
                  <a:pt x="129" y="22"/>
                </a:cubicBezTo>
                <a:cubicBezTo>
                  <a:pt x="128" y="22"/>
                  <a:pt x="128" y="22"/>
                  <a:pt x="127" y="22"/>
                </a:cubicBezTo>
                <a:close/>
                <a:moveTo>
                  <a:pt x="21269" y="22"/>
                </a:moveTo>
                <a:cubicBezTo>
                  <a:pt x="21226" y="124"/>
                  <a:pt x="21195" y="581"/>
                  <a:pt x="21197" y="1097"/>
                </a:cubicBezTo>
                <a:cubicBezTo>
                  <a:pt x="21237" y="11423"/>
                  <a:pt x="20304" y="11858"/>
                  <a:pt x="19296" y="11647"/>
                </a:cubicBezTo>
                <a:cubicBezTo>
                  <a:pt x="17367" y="11246"/>
                  <a:pt x="15315" y="10599"/>
                  <a:pt x="13332" y="9816"/>
                </a:cubicBezTo>
                <a:cubicBezTo>
                  <a:pt x="11541" y="9109"/>
                  <a:pt x="10992" y="16761"/>
                  <a:pt x="10846" y="19730"/>
                </a:cubicBezTo>
                <a:cubicBezTo>
                  <a:pt x="10817" y="20322"/>
                  <a:pt x="10840" y="21061"/>
                  <a:pt x="10893" y="21322"/>
                </a:cubicBezTo>
                <a:cubicBezTo>
                  <a:pt x="10930" y="21507"/>
                  <a:pt x="10973" y="21380"/>
                  <a:pt x="11000" y="21024"/>
                </a:cubicBezTo>
                <a:cubicBezTo>
                  <a:pt x="11548" y="13902"/>
                  <a:pt x="12222" y="14753"/>
                  <a:pt x="12909" y="14753"/>
                </a:cubicBezTo>
                <a:cubicBezTo>
                  <a:pt x="13615" y="14753"/>
                  <a:pt x="15948" y="17739"/>
                  <a:pt x="18847" y="17739"/>
                </a:cubicBezTo>
                <a:cubicBezTo>
                  <a:pt x="21499" y="17739"/>
                  <a:pt x="21447" y="4615"/>
                  <a:pt x="21376" y="818"/>
                </a:cubicBezTo>
                <a:cubicBezTo>
                  <a:pt x="21366" y="257"/>
                  <a:pt x="21318" y="-93"/>
                  <a:pt x="21271" y="22"/>
                </a:cubicBezTo>
                <a:cubicBezTo>
                  <a:pt x="21270" y="22"/>
                  <a:pt x="21270" y="22"/>
                  <a:pt x="21269" y="22"/>
                </a:cubicBezTo>
                <a:close/>
              </a:path>
            </a:pathLst>
          </a:custGeom>
          <a:solidFill>
            <a:schemeClr val="accent6">
              <a:satOff val="1848"/>
              <a:lumOff val="-1526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0" name="central stars"/>
          <p:cNvSpPr txBox="1"/>
          <p:nvPr/>
        </p:nvSpPr>
        <p:spPr>
          <a:xfrm>
            <a:off x="14511720" y="3547146"/>
            <a:ext cx="1822327" cy="492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solidFill>
                  <a:srgbClr val="4E84C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central stars</a:t>
            </a:r>
          </a:p>
        </p:txBody>
      </p:sp>
      <p:pic>
        <p:nvPicPr>
          <p:cNvPr id="871" name="beta_profiles_vkick.pdf" descr="beta_profiles_vkick.pdf"/>
          <p:cNvPicPr>
            <a:picLocks noChangeAspect="1"/>
          </p:cNvPicPr>
          <p:nvPr/>
        </p:nvPicPr>
        <p:blipFill>
          <a:blip r:embed="rId2"/>
          <a:srcRect l="77429" t="71982" r="15984" b="22633"/>
          <a:stretch>
            <a:fillRect/>
          </a:stretch>
        </p:blipFill>
        <p:spPr>
          <a:xfrm>
            <a:off x="13880651" y="3546538"/>
            <a:ext cx="604434" cy="494104"/>
          </a:xfrm>
          <a:prstGeom prst="rect">
            <a:avLst/>
          </a:prstGeom>
          <a:ln w="12700">
            <a:miter lim="400000"/>
          </a:ln>
        </p:spPr>
      </p:pic>
      <p:sp>
        <p:nvSpPr>
          <p:cNvPr id="872" name="Rectangle"/>
          <p:cNvSpPr/>
          <p:nvPr/>
        </p:nvSpPr>
        <p:spPr>
          <a:xfrm>
            <a:off x="9383796" y="3308127"/>
            <a:ext cx="1674479" cy="7559712"/>
          </a:xfrm>
          <a:prstGeom prst="rect">
            <a:avLst/>
          </a:prstGeom>
          <a:solidFill>
            <a:schemeClr val="accent1">
              <a:hueOff val="-78595"/>
              <a:satOff val="12505"/>
              <a:lumOff val="13871"/>
              <a:alpha val="4754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3" name="consistent with observations"/>
          <p:cNvSpPr txBox="1"/>
          <p:nvPr/>
        </p:nvSpPr>
        <p:spPr>
          <a:xfrm>
            <a:off x="2102689" y="7853758"/>
            <a:ext cx="4534894" cy="321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consistent with observations</a:t>
            </a:r>
          </a:p>
        </p:txBody>
      </p:sp>
      <p:pic>
        <p:nvPicPr>
          <p:cNvPr id="875" name="Connection Line" descr="Connection 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641826" y="5805724"/>
            <a:ext cx="5443726" cy="209882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3" grpId="1" animBg="1" advAuto="0"/>
      <p:bldP spid="875" grpId="2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26</a:t>
            </a:fld>
            <a:endParaRPr/>
          </a:p>
        </p:txBody>
      </p:sp>
      <p:grpSp>
        <p:nvGrpSpPr>
          <p:cNvPr id="881" name="Group"/>
          <p:cNvGrpSpPr/>
          <p:nvPr/>
        </p:nvGrpSpPr>
        <p:grpSpPr>
          <a:xfrm>
            <a:off x="7776716" y="5634781"/>
            <a:ext cx="7382769" cy="2446438"/>
            <a:chOff x="0" y="0"/>
            <a:chExt cx="7382768" cy="2446436"/>
          </a:xfrm>
        </p:grpSpPr>
        <p:sp>
          <p:nvSpPr>
            <p:cNvPr id="879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0" name="What is the effect of post-merger recoil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is the effect of post-merger recoil?</a:t>
              </a:r>
            </a:p>
          </p:txBody>
        </p:sp>
      </p:grpSp>
      <p:grpSp>
        <p:nvGrpSpPr>
          <p:cNvPr id="884" name="Group"/>
          <p:cNvGrpSpPr/>
          <p:nvPr/>
        </p:nvGrpSpPr>
        <p:grpSpPr>
          <a:xfrm>
            <a:off x="14393416" y="2586781"/>
            <a:ext cx="7382769" cy="2446438"/>
            <a:chOff x="0" y="0"/>
            <a:chExt cx="7382768" cy="2446436"/>
          </a:xfrm>
        </p:grpSpPr>
        <p:sp>
          <p:nvSpPr>
            <p:cNvPr id="882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3" name="Larger kicks lower central stellar density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Larger kicks lower central stellar density</a:t>
              </a:r>
            </a:p>
          </p:txBody>
        </p:sp>
      </p:grpSp>
      <p:pic>
        <p:nvPicPr>
          <p:cNvPr id="885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9835676">
            <a:off x="8531787" y="5002896"/>
            <a:ext cx="6258176" cy="733184"/>
          </a:xfrm>
          <a:prstGeom prst="rect">
            <a:avLst/>
          </a:prstGeom>
        </p:spPr>
      </p:pic>
      <p:grpSp>
        <p:nvGrpSpPr>
          <p:cNvPr id="889" name="Group"/>
          <p:cNvGrpSpPr/>
          <p:nvPr/>
        </p:nvGrpSpPr>
        <p:grpSpPr>
          <a:xfrm>
            <a:off x="14393416" y="5634781"/>
            <a:ext cx="7382769" cy="2446438"/>
            <a:chOff x="0" y="0"/>
            <a:chExt cx="7382768" cy="2446436"/>
          </a:xfrm>
        </p:grpSpPr>
        <p:sp>
          <p:nvSpPr>
            <p:cNvPr id="887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8" name="Larger kicks induce more radial orbits in centre"/>
            <p:cNvSpPr txBox="1"/>
            <p:nvPr/>
          </p:nvSpPr>
          <p:spPr>
            <a:xfrm>
              <a:off x="240651" y="251987"/>
              <a:ext cx="712893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Larger kicks induce more radial orbits in centre</a:t>
              </a:r>
            </a:p>
          </p:txBody>
        </p:sp>
      </p:grpSp>
      <p:pic>
        <p:nvPicPr>
          <p:cNvPr id="890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922051" y="6510681"/>
            <a:ext cx="5487255" cy="733184"/>
          </a:xfrm>
          <a:prstGeom prst="rect">
            <a:avLst/>
          </a:prstGeom>
        </p:spPr>
      </p:pic>
      <p:pic>
        <p:nvPicPr>
          <p:cNvPr id="892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764324">
            <a:off x="8530597" y="8015862"/>
            <a:ext cx="6258176" cy="733183"/>
          </a:xfrm>
          <a:prstGeom prst="rect">
            <a:avLst/>
          </a:prstGeom>
        </p:spPr>
      </p:pic>
      <p:grpSp>
        <p:nvGrpSpPr>
          <p:cNvPr id="896" name="Group"/>
          <p:cNvGrpSpPr/>
          <p:nvPr/>
        </p:nvGrpSpPr>
        <p:grpSpPr>
          <a:xfrm>
            <a:off x="14393416" y="8682781"/>
            <a:ext cx="7382769" cy="2446438"/>
            <a:chOff x="0" y="0"/>
            <a:chExt cx="7382768" cy="2446436"/>
          </a:xfrm>
        </p:grpSpPr>
        <p:sp>
          <p:nvSpPr>
            <p:cNvPr id="894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5" name="SMBHs typically experience mild recoil"/>
            <p:cNvSpPr txBox="1"/>
            <p:nvPr/>
          </p:nvSpPr>
          <p:spPr>
            <a:xfrm>
              <a:off x="240651" y="251987"/>
              <a:ext cx="712893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5000"/>
              </a:pPr>
              <a:r>
                <a:t>SMBHs </a:t>
              </a: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typically</a:t>
              </a:r>
              <a:r>
                <a:t> experience mild recoil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58297 -0.001201" pathEditMode="relative">
                                      <p:cBhvr>
                                        <p:cTn id="6" dur="1000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4" grpId="5" animBg="1" advAuto="0"/>
      <p:bldP spid="885" grpId="2" animBg="1" advAuto="0"/>
      <p:bldP spid="889" grpId="6" animBg="1" advAuto="0"/>
      <p:bldP spid="890" grpId="3" animBg="1" advAuto="0"/>
      <p:bldP spid="892" grpId="4" animBg="1" advAuto="0"/>
      <p:bldP spid="896" grpId="7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27</a:t>
            </a:fld>
            <a:endParaRPr/>
          </a:p>
        </p:txBody>
      </p:sp>
      <p:grpSp>
        <p:nvGrpSpPr>
          <p:cNvPr id="901" name="Group"/>
          <p:cNvGrpSpPr/>
          <p:nvPr/>
        </p:nvGrpSpPr>
        <p:grpSpPr>
          <a:xfrm>
            <a:off x="3545913" y="5634781"/>
            <a:ext cx="7382770" cy="2446438"/>
            <a:chOff x="0" y="0"/>
            <a:chExt cx="7382768" cy="2446436"/>
          </a:xfrm>
        </p:grpSpPr>
        <p:sp>
          <p:nvSpPr>
            <p:cNvPr id="899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0" name="What is the effect of post-merger recoil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is the effect of post-merger recoil?</a:t>
              </a:r>
            </a:p>
          </p:txBody>
        </p:sp>
      </p:grpSp>
      <p:grpSp>
        <p:nvGrpSpPr>
          <p:cNvPr id="904" name="Group"/>
          <p:cNvGrpSpPr/>
          <p:nvPr/>
        </p:nvGrpSpPr>
        <p:grpSpPr>
          <a:xfrm>
            <a:off x="14632204" y="5634781"/>
            <a:ext cx="6485114" cy="2446438"/>
            <a:chOff x="0" y="0"/>
            <a:chExt cx="6485112" cy="2446436"/>
          </a:xfrm>
        </p:grpSpPr>
        <p:sp>
          <p:nvSpPr>
            <p:cNvPr id="902" name="Rounded Rectangle"/>
            <p:cNvSpPr/>
            <p:nvPr/>
          </p:nvSpPr>
          <p:spPr>
            <a:xfrm>
              <a:off x="0" y="0"/>
              <a:ext cx="6485113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3" name="How detectable is ongoing SMBH recoil?"/>
            <p:cNvSpPr txBox="1"/>
            <p:nvPr/>
          </p:nvSpPr>
          <p:spPr>
            <a:xfrm>
              <a:off x="297621" y="251987"/>
              <a:ext cx="5854107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detectable is ongoing SMBH recoil?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0"/>
                                      </p:to>
                                    </p:set>
                                    <p:animEffect filter="image" prLst="opacity: 0.30; ">
                                      <p:cBhvr>
                                        <p:cTn id="7" dur="indefinite" fill="hold"/>
                                        <p:tgtEl>
                                          <p:spTgt spid="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" grpId="1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28</a:t>
            </a:fld>
            <a:endParaRPr/>
          </a:p>
        </p:txBody>
      </p:sp>
      <p:sp>
        <p:nvSpPr>
          <p:cNvPr id="907" name="Identifying black hole recoil cluster (BRC)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Identifying black hole recoil cluster (BRC)</a:t>
            </a:r>
          </a:p>
        </p:txBody>
      </p:sp>
      <p:sp>
        <p:nvSpPr>
          <p:cNvPr id="908" name="BRC contains stars strongly bound to SMBH"/>
          <p:cNvSpPr txBox="1"/>
          <p:nvPr/>
        </p:nvSpPr>
        <p:spPr>
          <a:xfrm>
            <a:off x="987438" y="3734869"/>
            <a:ext cx="7980884" cy="2113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BRC contains stars </a:t>
            </a:r>
            <a:r>
              <a:rPr i="1">
                <a:latin typeface="Gill Sans"/>
                <a:ea typeface="Gill Sans"/>
                <a:cs typeface="Gill Sans"/>
                <a:sym typeface="Gill Sans"/>
              </a:rPr>
              <a:t>strongly</a:t>
            </a:r>
            <a:r>
              <a:t> bound to SMBH</a:t>
            </a:r>
          </a:p>
        </p:txBody>
      </p:sp>
      <p:grpSp>
        <p:nvGrpSpPr>
          <p:cNvPr id="917" name="Group"/>
          <p:cNvGrpSpPr/>
          <p:nvPr/>
        </p:nvGrpSpPr>
        <p:grpSpPr>
          <a:xfrm>
            <a:off x="11011206" y="5844171"/>
            <a:ext cx="3756957" cy="3096120"/>
            <a:chOff x="19677" y="0"/>
            <a:chExt cx="3756955" cy="3096119"/>
          </a:xfrm>
        </p:grpSpPr>
        <p:sp>
          <p:nvSpPr>
            <p:cNvPr id="909" name="Circle"/>
            <p:cNvSpPr/>
            <p:nvPr/>
          </p:nvSpPr>
          <p:spPr>
            <a:xfrm>
              <a:off x="1612024" y="1928689"/>
              <a:ext cx="644149" cy="644149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rgbClr val="00000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0" name="Star"/>
            <p:cNvSpPr/>
            <p:nvPr/>
          </p:nvSpPr>
          <p:spPr>
            <a:xfrm>
              <a:off x="19677" y="1287727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1" name="Star"/>
            <p:cNvSpPr/>
            <p:nvPr/>
          </p:nvSpPr>
          <p:spPr>
            <a:xfrm>
              <a:off x="462778" y="0"/>
              <a:ext cx="764720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2" name="Star"/>
            <p:cNvSpPr/>
            <p:nvPr/>
          </p:nvSpPr>
          <p:spPr>
            <a:xfrm>
              <a:off x="3011913" y="883390"/>
              <a:ext cx="764721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3" name="Star"/>
            <p:cNvSpPr/>
            <p:nvPr/>
          </p:nvSpPr>
          <p:spPr>
            <a:xfrm>
              <a:off x="1349986" y="1080459"/>
              <a:ext cx="764720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4" name="Star"/>
            <p:cNvSpPr/>
            <p:nvPr/>
          </p:nvSpPr>
          <p:spPr>
            <a:xfrm>
              <a:off x="2180950" y="714954"/>
              <a:ext cx="764720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5" name="Star"/>
            <p:cNvSpPr/>
            <p:nvPr/>
          </p:nvSpPr>
          <p:spPr>
            <a:xfrm>
              <a:off x="2180950" y="2365959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6" name="Star"/>
            <p:cNvSpPr/>
            <p:nvPr/>
          </p:nvSpPr>
          <p:spPr>
            <a:xfrm>
              <a:off x="708214" y="2365959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938" name="Group"/>
          <p:cNvGrpSpPr/>
          <p:nvPr/>
        </p:nvGrpSpPr>
        <p:grpSpPr>
          <a:xfrm>
            <a:off x="9741637" y="5179919"/>
            <a:ext cx="6296094" cy="5956508"/>
            <a:chOff x="19677" y="0"/>
            <a:chExt cx="6296092" cy="5956506"/>
          </a:xfrm>
        </p:grpSpPr>
        <p:sp>
          <p:nvSpPr>
            <p:cNvPr id="918" name="Star"/>
            <p:cNvSpPr/>
            <p:nvPr/>
          </p:nvSpPr>
          <p:spPr>
            <a:xfrm>
              <a:off x="2446167" y="3638891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9" name="Star"/>
            <p:cNvSpPr/>
            <p:nvPr/>
          </p:nvSpPr>
          <p:spPr>
            <a:xfrm>
              <a:off x="784396" y="3638891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0" name="Star"/>
            <p:cNvSpPr/>
            <p:nvPr/>
          </p:nvSpPr>
          <p:spPr>
            <a:xfrm>
              <a:off x="19677" y="2261208"/>
              <a:ext cx="764720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1" name="Star"/>
            <p:cNvSpPr/>
            <p:nvPr/>
          </p:nvSpPr>
          <p:spPr>
            <a:xfrm>
              <a:off x="4063672" y="2538036"/>
              <a:ext cx="764721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2" name="Star"/>
            <p:cNvSpPr/>
            <p:nvPr/>
          </p:nvSpPr>
          <p:spPr>
            <a:xfrm>
              <a:off x="2678226" y="262089"/>
              <a:ext cx="764720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3" name="Star"/>
            <p:cNvSpPr/>
            <p:nvPr/>
          </p:nvSpPr>
          <p:spPr>
            <a:xfrm>
              <a:off x="4872659" y="2964996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4" name="Star"/>
            <p:cNvSpPr/>
            <p:nvPr/>
          </p:nvSpPr>
          <p:spPr>
            <a:xfrm>
              <a:off x="3580801" y="703646"/>
              <a:ext cx="764720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5" name="Star"/>
            <p:cNvSpPr/>
            <p:nvPr/>
          </p:nvSpPr>
          <p:spPr>
            <a:xfrm>
              <a:off x="2558813" y="4584697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6" name="Star"/>
            <p:cNvSpPr/>
            <p:nvPr/>
          </p:nvSpPr>
          <p:spPr>
            <a:xfrm>
              <a:off x="3580801" y="4178007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7" name="Star"/>
            <p:cNvSpPr/>
            <p:nvPr/>
          </p:nvSpPr>
          <p:spPr>
            <a:xfrm>
              <a:off x="1671605" y="4312787"/>
              <a:ext cx="764720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8" name="Star"/>
            <p:cNvSpPr/>
            <p:nvPr/>
          </p:nvSpPr>
          <p:spPr>
            <a:xfrm>
              <a:off x="4490299" y="3492801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9" name="Star"/>
            <p:cNvSpPr/>
            <p:nvPr/>
          </p:nvSpPr>
          <p:spPr>
            <a:xfrm>
              <a:off x="4602788" y="4447566"/>
              <a:ext cx="764721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0" name="Star"/>
            <p:cNvSpPr/>
            <p:nvPr/>
          </p:nvSpPr>
          <p:spPr>
            <a:xfrm>
              <a:off x="1030832" y="2560659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1" name="Star"/>
            <p:cNvSpPr/>
            <p:nvPr/>
          </p:nvSpPr>
          <p:spPr>
            <a:xfrm>
              <a:off x="4490299" y="2261208"/>
              <a:ext cx="764720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2" name="Star"/>
            <p:cNvSpPr/>
            <p:nvPr/>
          </p:nvSpPr>
          <p:spPr>
            <a:xfrm>
              <a:off x="1030832" y="808532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3" name="Star"/>
            <p:cNvSpPr/>
            <p:nvPr/>
          </p:nvSpPr>
          <p:spPr>
            <a:xfrm>
              <a:off x="422881" y="1313991"/>
              <a:ext cx="764721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4" name="Star"/>
            <p:cNvSpPr/>
            <p:nvPr/>
          </p:nvSpPr>
          <p:spPr>
            <a:xfrm>
              <a:off x="5051705" y="808532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5" name="Star"/>
            <p:cNvSpPr/>
            <p:nvPr/>
          </p:nvSpPr>
          <p:spPr>
            <a:xfrm>
              <a:off x="3580801" y="0"/>
              <a:ext cx="764720" cy="730160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6" name="Star"/>
            <p:cNvSpPr/>
            <p:nvPr/>
          </p:nvSpPr>
          <p:spPr>
            <a:xfrm>
              <a:off x="3809548" y="5226346"/>
              <a:ext cx="764721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7" name="Star"/>
            <p:cNvSpPr/>
            <p:nvPr/>
          </p:nvSpPr>
          <p:spPr>
            <a:xfrm>
              <a:off x="5551050" y="1886764"/>
              <a:ext cx="764720" cy="730161"/>
            </a:xfrm>
            <a:prstGeom prst="star5">
              <a:avLst>
                <a:gd name="adj" fmla="val 19100"/>
                <a:gd name="hf" fmla="val 105146"/>
                <a:gd name="vf" fmla="val 110557"/>
              </a:avLst>
            </a:prstGeom>
            <a:solidFill>
              <a:schemeClr val="accent3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939" name="BRC stars move with SMBH as it recoils"/>
          <p:cNvSpPr txBox="1"/>
          <p:nvPr/>
        </p:nvSpPr>
        <p:spPr>
          <a:xfrm>
            <a:off x="15992416" y="10541776"/>
            <a:ext cx="7002472" cy="2113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BRC stars move with SMBH as it recoils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92800 -0.001690" pathEditMode="relative">
                                      <p:cBhvr>
                                        <p:cTn id="6" dur="100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9" grpId="2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29</a:t>
            </a:fld>
            <a:endParaRPr/>
          </a:p>
        </p:txBody>
      </p:sp>
      <p:sp>
        <p:nvSpPr>
          <p:cNvPr id="942" name="BRC visible in photometry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BRC visible in photometry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3" name="Euclid VIS-like spatial resolution at"/>
              <p:cNvSpPr txBox="1"/>
              <p:nvPr/>
            </p:nvSpPr>
            <p:spPr>
              <a:xfrm>
                <a:off x="5214689" y="11311491"/>
                <a:ext cx="13502979" cy="108039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t>Euclid VIS-like spatial resolution at </a:t>
                </a:r>
                <a14:m>
                  <m:oMath xmlns:m="http://schemas.openxmlformats.org/officeDocument/2006/math">
                    <m:r>
                      <a:rPr sz="675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sz="675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=0.6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943" name="Euclid VIS-like spatial resolution a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4689" y="11311491"/>
                <a:ext cx="13502979" cy="1080396"/>
              </a:xfrm>
              <a:prstGeom prst="rect">
                <a:avLst/>
              </a:prstGeom>
              <a:blipFill>
                <a:blip r:embed="rId2"/>
                <a:stretch>
                  <a:fillRect l="-3289" t="-11628" r="-4135" b="-4767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4" name="density_map.pdf" descr="density_map.pdf"/>
          <p:cNvPicPr>
            <a:picLocks noChangeAspect="1"/>
          </p:cNvPicPr>
          <p:nvPr/>
        </p:nvPicPr>
        <p:blipFill>
          <a:blip r:embed="rId3"/>
          <a:srcRect t="33829" r="33394" b="33829"/>
          <a:stretch>
            <a:fillRect/>
          </a:stretch>
        </p:blipFill>
        <p:spPr>
          <a:xfrm>
            <a:off x="4881365" y="3308151"/>
            <a:ext cx="14621271" cy="7099577"/>
          </a:xfrm>
          <a:prstGeom prst="rect">
            <a:avLst/>
          </a:prstGeom>
          <a:ln w="12700">
            <a:miter lim="400000"/>
          </a:ln>
        </p:spPr>
      </p:pic>
      <p:sp>
        <p:nvSpPr>
          <p:cNvPr id="945" name="simulation"/>
          <p:cNvSpPr txBox="1"/>
          <p:nvPr/>
        </p:nvSpPr>
        <p:spPr>
          <a:xfrm>
            <a:off x="685654" y="5589459"/>
            <a:ext cx="3304382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simulation</a:t>
            </a:r>
          </a:p>
        </p:txBody>
      </p:sp>
      <p:sp>
        <p:nvSpPr>
          <p:cNvPr id="946" name="mock observation"/>
          <p:cNvSpPr txBox="1"/>
          <p:nvPr/>
        </p:nvSpPr>
        <p:spPr>
          <a:xfrm>
            <a:off x="19892305" y="4503624"/>
            <a:ext cx="4297509" cy="2113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mock observation</a:t>
            </a:r>
          </a:p>
        </p:txBody>
      </p:sp>
      <p:pic>
        <p:nvPicPr>
          <p:cNvPr id="949" name="Connection Line" descr="Connection Lin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9570977" y="6690995"/>
            <a:ext cx="2077674" cy="904723"/>
          </a:xfrm>
          <a:prstGeom prst="rect">
            <a:avLst/>
          </a:prstGeom>
        </p:spPr>
      </p:pic>
      <p:pic>
        <p:nvPicPr>
          <p:cNvPr id="951" name="Connection Line" descr="Connection 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735353" y="6688411"/>
            <a:ext cx="2077674" cy="90989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oauthors of my PhD projects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2137864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Coauthors of my PhD projects</a:t>
            </a:r>
          </a:p>
        </p:txBody>
      </p:sp>
      <p:grpSp>
        <p:nvGrpSpPr>
          <p:cNvPr id="209" name="Group"/>
          <p:cNvGrpSpPr/>
          <p:nvPr/>
        </p:nvGrpSpPr>
        <p:grpSpPr>
          <a:xfrm>
            <a:off x="12192185" y="3065501"/>
            <a:ext cx="2285630" cy="3054372"/>
            <a:chOff x="185" y="0"/>
            <a:chExt cx="2285628" cy="3054371"/>
          </a:xfrm>
        </p:grpSpPr>
        <p:pic>
          <p:nvPicPr>
            <p:cNvPr id="207" name="Max.jpg" descr="Max.jpg"/>
            <p:cNvPicPr>
              <a:picLocks noChangeAspect="1"/>
            </p:cNvPicPr>
            <p:nvPr/>
          </p:nvPicPr>
          <p:blipFill>
            <a:blip r:embed="rId2"/>
            <a:srcRect l="18868" t="9282" r="10364" b="35212"/>
            <a:stretch>
              <a:fillRect/>
            </a:stretch>
          </p:blipFill>
          <p:spPr>
            <a:xfrm>
              <a:off x="185" y="0"/>
              <a:ext cx="2285630" cy="2280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4"/>
                    <a:pt x="2882" y="3015"/>
                  </a:cubicBezTo>
                  <a:cubicBezTo>
                    <a:pt x="-961" y="7036"/>
                    <a:pt x="-961" y="13558"/>
                    <a:pt x="2882" y="17579"/>
                  </a:cubicBezTo>
                  <a:cubicBezTo>
                    <a:pt x="6725" y="21600"/>
                    <a:pt x="12953" y="21600"/>
                    <a:pt x="16796" y="17579"/>
                  </a:cubicBezTo>
                  <a:cubicBezTo>
                    <a:pt x="20639" y="13558"/>
                    <a:pt x="20639" y="7036"/>
                    <a:pt x="16796" y="3015"/>
                  </a:cubicBezTo>
                  <a:cubicBezTo>
                    <a:pt x="14874" y="1004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08" name="Max"/>
            <p:cNvSpPr txBox="1"/>
            <p:nvPr/>
          </p:nvSpPr>
          <p:spPr>
            <a:xfrm>
              <a:off x="764566" y="2520971"/>
              <a:ext cx="75686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Max</a:t>
              </a:r>
            </a:p>
          </p:txBody>
        </p:sp>
      </p:grpSp>
      <p:grpSp>
        <p:nvGrpSpPr>
          <p:cNvPr id="212" name="Group"/>
          <p:cNvGrpSpPr/>
          <p:nvPr/>
        </p:nvGrpSpPr>
        <p:grpSpPr>
          <a:xfrm>
            <a:off x="5081199" y="8082301"/>
            <a:ext cx="2285629" cy="3110703"/>
            <a:chOff x="185" y="0"/>
            <a:chExt cx="2285628" cy="3110702"/>
          </a:xfrm>
        </p:grpSpPr>
        <p:pic>
          <p:nvPicPr>
            <p:cNvPr id="210" name="pasted-movie.heic" descr="pasted-movie.heic"/>
            <p:cNvPicPr>
              <a:picLocks noChangeAspect="1"/>
            </p:cNvPicPr>
            <p:nvPr/>
          </p:nvPicPr>
          <p:blipFill>
            <a:blip r:embed="rId3"/>
            <a:srcRect l="16247" t="22485" r="16247" b="32597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11" name="Sonja"/>
            <p:cNvSpPr txBox="1"/>
            <p:nvPr/>
          </p:nvSpPr>
          <p:spPr>
            <a:xfrm>
              <a:off x="752753" y="2577302"/>
              <a:ext cx="920578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Sonja</a:t>
              </a:r>
            </a:p>
          </p:txBody>
        </p:sp>
      </p:grpSp>
      <p:sp>
        <p:nvSpPr>
          <p:cNvPr id="2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2300" y="13081000"/>
            <a:ext cx="266701" cy="4572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grpSp>
        <p:nvGrpSpPr>
          <p:cNvPr id="216" name="Group"/>
          <p:cNvGrpSpPr/>
          <p:nvPr/>
        </p:nvGrpSpPr>
        <p:grpSpPr>
          <a:xfrm>
            <a:off x="2712797" y="8109056"/>
            <a:ext cx="2285630" cy="3057192"/>
            <a:chOff x="185" y="0"/>
            <a:chExt cx="2285628" cy="3057190"/>
          </a:xfrm>
        </p:grpSpPr>
        <p:pic>
          <p:nvPicPr>
            <p:cNvPr id="214" name="ICRAR Headshot 2021 - lores.png" descr="ICRAR Headshot 2021 - lores.png"/>
            <p:cNvPicPr>
              <a:picLocks noChangeAspect="1"/>
            </p:cNvPicPr>
            <p:nvPr/>
          </p:nvPicPr>
          <p:blipFill>
            <a:blip r:embed="rId4"/>
            <a:srcRect l="7678" t="1868" r="13437" b="15720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15" name="Ruby"/>
            <p:cNvSpPr txBox="1"/>
            <p:nvPr/>
          </p:nvSpPr>
          <p:spPr>
            <a:xfrm>
              <a:off x="709593" y="2523790"/>
              <a:ext cx="866814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Ruby</a:t>
              </a:r>
            </a:p>
          </p:txBody>
        </p:sp>
      </p:grpSp>
      <p:grpSp>
        <p:nvGrpSpPr>
          <p:cNvPr id="219" name="Group"/>
          <p:cNvGrpSpPr/>
          <p:nvPr/>
        </p:nvGrpSpPr>
        <p:grpSpPr>
          <a:xfrm>
            <a:off x="19314735" y="3059756"/>
            <a:ext cx="2285630" cy="3065862"/>
            <a:chOff x="185" y="0"/>
            <a:chExt cx="2285628" cy="3065861"/>
          </a:xfrm>
        </p:grpSpPr>
        <p:pic>
          <p:nvPicPr>
            <p:cNvPr id="217" name="IMG_0642.jpeg" descr="IMG_0642.jpeg"/>
            <p:cNvPicPr>
              <a:picLocks noChangeAspect="1"/>
            </p:cNvPicPr>
            <p:nvPr/>
          </p:nvPicPr>
          <p:blipFill>
            <a:blip r:embed="rId5"/>
            <a:srcRect l="51278" t="28285" r="26883" b="42594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18" name="Shihong"/>
            <p:cNvSpPr txBox="1"/>
            <p:nvPr/>
          </p:nvSpPr>
          <p:spPr>
            <a:xfrm>
              <a:off x="495932" y="2532461"/>
              <a:ext cx="1294136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Shihong</a:t>
              </a:r>
            </a:p>
          </p:txBody>
        </p:sp>
      </p:grpSp>
      <p:grpSp>
        <p:nvGrpSpPr>
          <p:cNvPr id="222" name="Group"/>
          <p:cNvGrpSpPr/>
          <p:nvPr/>
        </p:nvGrpSpPr>
        <p:grpSpPr>
          <a:xfrm>
            <a:off x="16940553" y="3065500"/>
            <a:ext cx="2285629" cy="3065863"/>
            <a:chOff x="185" y="0"/>
            <a:chExt cx="2285628" cy="3065861"/>
          </a:xfrm>
        </p:grpSpPr>
        <p:pic>
          <p:nvPicPr>
            <p:cNvPr id="220" name="peter.jpg" descr="peter.jpg"/>
            <p:cNvPicPr>
              <a:picLocks noChangeAspect="1"/>
            </p:cNvPicPr>
            <p:nvPr/>
          </p:nvPicPr>
          <p:blipFill>
            <a:blip r:embed="rId6"/>
            <a:srcRect l="7406" t="4408" r="7406" b="31696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21" name="Peter"/>
            <p:cNvSpPr txBox="1"/>
            <p:nvPr/>
          </p:nvSpPr>
          <p:spPr>
            <a:xfrm>
              <a:off x="694803" y="2532461"/>
              <a:ext cx="896393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Peter</a:t>
              </a:r>
            </a:p>
          </p:txBody>
        </p:sp>
      </p:grpSp>
      <p:grpSp>
        <p:nvGrpSpPr>
          <p:cNvPr id="225" name="Group"/>
          <p:cNvGrpSpPr/>
          <p:nvPr/>
        </p:nvGrpSpPr>
        <p:grpSpPr>
          <a:xfrm>
            <a:off x="5081199" y="3065501"/>
            <a:ext cx="2285629" cy="3065862"/>
            <a:chOff x="185" y="0"/>
            <a:chExt cx="2285628" cy="3065861"/>
          </a:xfrm>
        </p:grpSpPr>
        <p:pic>
          <p:nvPicPr>
            <p:cNvPr id="223" name="32433871.png" descr="32433871.png"/>
            <p:cNvPicPr>
              <a:picLocks noChangeAspect="1"/>
            </p:cNvPicPr>
            <p:nvPr/>
          </p:nvPicPr>
          <p:blipFill>
            <a:blip r:embed="rId7"/>
            <a:srcRect l="6759" t="1835" r="6759" b="11675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24" name="Dimitrios"/>
            <p:cNvSpPr txBox="1"/>
            <p:nvPr/>
          </p:nvSpPr>
          <p:spPr>
            <a:xfrm>
              <a:off x="394172" y="2532461"/>
              <a:ext cx="1497658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Dimitrios</a:t>
              </a:r>
            </a:p>
          </p:txBody>
        </p:sp>
      </p:grpSp>
      <p:grpSp>
        <p:nvGrpSpPr>
          <p:cNvPr id="229" name="Group"/>
          <p:cNvGrpSpPr/>
          <p:nvPr/>
        </p:nvGrpSpPr>
        <p:grpSpPr>
          <a:xfrm>
            <a:off x="14566183" y="3074078"/>
            <a:ext cx="2286001" cy="3057285"/>
            <a:chOff x="0" y="0"/>
            <a:chExt cx="2286000" cy="3057283"/>
          </a:xfrm>
        </p:grpSpPr>
        <p:sp>
          <p:nvSpPr>
            <p:cNvPr id="226" name="Noa"/>
            <p:cNvSpPr txBox="1"/>
            <p:nvPr/>
          </p:nvSpPr>
          <p:spPr>
            <a:xfrm>
              <a:off x="754428" y="2523883"/>
              <a:ext cx="777145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Noa</a:t>
              </a:r>
            </a:p>
          </p:txBody>
        </p:sp>
        <p:sp>
          <p:nvSpPr>
            <p:cNvPr id="227" name="Circle"/>
            <p:cNvSpPr/>
            <p:nvPr/>
          </p:nvSpPr>
          <p:spPr>
            <a:xfrm>
              <a:off x="0" y="0"/>
              <a:ext cx="2286000" cy="2286000"/>
            </a:xfrm>
            <a:prstGeom prst="ellipse">
              <a:avLst/>
            </a:prstGeom>
            <a:solidFill>
              <a:srgbClr val="31364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228" name="noa_kallioinen.png" descr="noa_kallioinen.png"/>
            <p:cNvPicPr>
              <a:picLocks noChangeAspect="1"/>
            </p:cNvPicPr>
            <p:nvPr/>
          </p:nvPicPr>
          <p:blipFill>
            <a:blip r:embed="rId8"/>
            <a:srcRect t="7153" b="7160"/>
            <a:stretch>
              <a:fillRect/>
            </a:stretch>
          </p:blipFill>
          <p:spPr>
            <a:xfrm>
              <a:off x="253776" y="92"/>
              <a:ext cx="1778448" cy="2285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5" extrusionOk="0">
                  <a:moveTo>
                    <a:pt x="10800" y="0"/>
                  </a:moveTo>
                  <a:cubicBezTo>
                    <a:pt x="7248" y="0"/>
                    <a:pt x="3698" y="1007"/>
                    <a:pt x="988" y="3018"/>
                  </a:cubicBezTo>
                  <a:cubicBezTo>
                    <a:pt x="636" y="3279"/>
                    <a:pt x="306" y="3549"/>
                    <a:pt x="0" y="3830"/>
                  </a:cubicBezTo>
                  <a:lnTo>
                    <a:pt x="0" y="16767"/>
                  </a:lnTo>
                  <a:cubicBezTo>
                    <a:pt x="306" y="17048"/>
                    <a:pt x="636" y="17317"/>
                    <a:pt x="988" y="17578"/>
                  </a:cubicBezTo>
                  <a:cubicBezTo>
                    <a:pt x="6408" y="21600"/>
                    <a:pt x="15192" y="21600"/>
                    <a:pt x="20612" y="17578"/>
                  </a:cubicBezTo>
                  <a:cubicBezTo>
                    <a:pt x="20964" y="17317"/>
                    <a:pt x="21294" y="17048"/>
                    <a:pt x="21600" y="16767"/>
                  </a:cubicBezTo>
                  <a:lnTo>
                    <a:pt x="21600" y="3830"/>
                  </a:lnTo>
                  <a:cubicBezTo>
                    <a:pt x="21294" y="3549"/>
                    <a:pt x="20964" y="3279"/>
                    <a:pt x="20612" y="3018"/>
                  </a:cubicBezTo>
                  <a:cubicBezTo>
                    <a:pt x="17902" y="1007"/>
                    <a:pt x="14352" y="0"/>
                    <a:pt x="10800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232" name="Group"/>
          <p:cNvGrpSpPr/>
          <p:nvPr/>
        </p:nvGrpSpPr>
        <p:grpSpPr>
          <a:xfrm>
            <a:off x="344396" y="3059755"/>
            <a:ext cx="2285630" cy="3065863"/>
            <a:chOff x="185" y="0"/>
            <a:chExt cx="2285628" cy="3065861"/>
          </a:xfrm>
        </p:grpSpPr>
        <p:sp>
          <p:nvSpPr>
            <p:cNvPr id="230" name="Antti"/>
            <p:cNvSpPr txBox="1"/>
            <p:nvPr/>
          </p:nvSpPr>
          <p:spPr>
            <a:xfrm>
              <a:off x="714616" y="2532461"/>
              <a:ext cx="85676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Antti</a:t>
              </a:r>
            </a:p>
          </p:txBody>
        </p:sp>
        <p:pic>
          <p:nvPicPr>
            <p:cNvPr id="231" name="antti.png" descr="antti.png"/>
            <p:cNvPicPr>
              <a:picLocks noChangeAspect="1"/>
            </p:cNvPicPr>
            <p:nvPr/>
          </p:nvPicPr>
          <p:blipFill>
            <a:blip r:embed="rId9"/>
            <a:srcRect l="7423" t="1324" r="7423" b="1332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235" name="Group"/>
          <p:cNvGrpSpPr/>
          <p:nvPr/>
        </p:nvGrpSpPr>
        <p:grpSpPr>
          <a:xfrm>
            <a:off x="21688919" y="3059756"/>
            <a:ext cx="2285629" cy="4069163"/>
            <a:chOff x="185" y="0"/>
            <a:chExt cx="2285628" cy="4069161"/>
          </a:xfrm>
        </p:grpSpPr>
        <p:sp>
          <p:nvSpPr>
            <p:cNvPr id="233" name="Group"/>
            <p:cNvSpPr/>
            <p:nvPr/>
          </p:nvSpPr>
          <p:spPr>
            <a:xfrm>
              <a:off x="399380" y="2799161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Thorsten</a:t>
              </a:r>
            </a:p>
          </p:txBody>
        </p:sp>
        <p:pic>
          <p:nvPicPr>
            <p:cNvPr id="234" name="naab_thorsten.jpeg" descr="naab_thorsten.jpeg"/>
            <p:cNvPicPr>
              <a:picLocks noChangeAspect="1"/>
            </p:cNvPicPr>
            <p:nvPr/>
          </p:nvPicPr>
          <p:blipFill>
            <a:blip r:embed="rId10"/>
            <a:srcRect l="982" t="19295" r="982" b="4488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238" name="Group"/>
          <p:cNvGrpSpPr/>
          <p:nvPr/>
        </p:nvGrpSpPr>
        <p:grpSpPr>
          <a:xfrm>
            <a:off x="2712797" y="3070162"/>
            <a:ext cx="2285630" cy="3056540"/>
            <a:chOff x="185" y="0"/>
            <a:chExt cx="2285628" cy="3056539"/>
          </a:xfrm>
        </p:grpSpPr>
        <p:pic>
          <p:nvPicPr>
            <p:cNvPr id="236" name="Group" descr="Group"/>
            <p:cNvPicPr>
              <a:picLocks noChangeAspect="1"/>
            </p:cNvPicPr>
            <p:nvPr/>
          </p:nvPicPr>
          <p:blipFill>
            <a:blip r:embed="rId11"/>
            <a:srcRect l="961" t="198" r="961" b="26283"/>
            <a:stretch>
              <a:fillRect/>
            </a:stretch>
          </p:blipFill>
          <p:spPr>
            <a:xfrm>
              <a:off x="185" y="-1"/>
              <a:ext cx="2285630" cy="228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5"/>
                    <a:pt x="2882" y="3016"/>
                  </a:cubicBezTo>
                  <a:cubicBezTo>
                    <a:pt x="-961" y="7038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38"/>
                    <a:pt x="16796" y="3016"/>
                  </a:cubicBezTo>
                  <a:cubicBezTo>
                    <a:pt x="14874" y="1005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37" name="Atte"/>
            <p:cNvSpPr txBox="1"/>
            <p:nvPr/>
          </p:nvSpPr>
          <p:spPr>
            <a:xfrm>
              <a:off x="752567" y="2523139"/>
              <a:ext cx="780865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Atte</a:t>
              </a:r>
            </a:p>
          </p:txBody>
        </p:sp>
      </p:grpSp>
      <p:grpSp>
        <p:nvGrpSpPr>
          <p:cNvPr id="241" name="Group"/>
          <p:cNvGrpSpPr/>
          <p:nvPr/>
        </p:nvGrpSpPr>
        <p:grpSpPr>
          <a:xfrm>
            <a:off x="344396" y="8082301"/>
            <a:ext cx="2285630" cy="3110703"/>
            <a:chOff x="185" y="0"/>
            <a:chExt cx="2285628" cy="3110702"/>
          </a:xfrm>
        </p:grpSpPr>
        <p:pic>
          <p:nvPicPr>
            <p:cNvPr id="239" name="1704470800414.jpeg" descr="1704470800414.jpeg"/>
            <p:cNvPicPr>
              <a:picLocks noChangeAspect="1"/>
            </p:cNvPicPr>
            <p:nvPr/>
          </p:nvPicPr>
          <p:blipFill>
            <a:blip r:embed="rId12"/>
            <a:srcRect l="20079" t="2618" r="28471" b="45927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40" name="Bianca"/>
            <p:cNvSpPr txBox="1"/>
            <p:nvPr/>
          </p:nvSpPr>
          <p:spPr>
            <a:xfrm>
              <a:off x="613507" y="2577302"/>
              <a:ext cx="105898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Bianca</a:t>
              </a:r>
            </a:p>
          </p:txBody>
        </p:sp>
      </p:grpSp>
      <p:grpSp>
        <p:nvGrpSpPr>
          <p:cNvPr id="244" name="Group"/>
          <p:cNvGrpSpPr/>
          <p:nvPr/>
        </p:nvGrpSpPr>
        <p:grpSpPr>
          <a:xfrm>
            <a:off x="7449600" y="3043080"/>
            <a:ext cx="2285630" cy="3110704"/>
            <a:chOff x="185" y="0"/>
            <a:chExt cx="2285628" cy="3110702"/>
          </a:xfrm>
        </p:grpSpPr>
        <p:sp>
          <p:nvSpPr>
            <p:cNvPr id="242" name="Jens"/>
            <p:cNvSpPr txBox="1"/>
            <p:nvPr/>
          </p:nvSpPr>
          <p:spPr>
            <a:xfrm>
              <a:off x="794146" y="2577302"/>
              <a:ext cx="69770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Jens</a:t>
              </a:r>
            </a:p>
          </p:txBody>
        </p:sp>
        <p:pic>
          <p:nvPicPr>
            <p:cNvPr id="243" name="p1.png" descr="p1.png"/>
            <p:cNvPicPr>
              <a:picLocks noChangeAspect="1"/>
            </p:cNvPicPr>
            <p:nvPr/>
          </p:nvPicPr>
          <p:blipFill>
            <a:blip r:embed="rId13"/>
            <a:srcRect l="21656" t="15315" r="11105" b="15320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247" name="Group"/>
          <p:cNvGrpSpPr/>
          <p:nvPr/>
        </p:nvGrpSpPr>
        <p:grpSpPr>
          <a:xfrm>
            <a:off x="9818002" y="3043080"/>
            <a:ext cx="2285630" cy="3110704"/>
            <a:chOff x="185" y="0"/>
            <a:chExt cx="2285628" cy="3110702"/>
          </a:xfrm>
        </p:grpSpPr>
        <p:pic>
          <p:nvPicPr>
            <p:cNvPr id="245" name="Johansson_LISA_Astro_WG_2018.png" descr="Johansson_LISA_Astro_WG_2018.png"/>
            <p:cNvPicPr>
              <a:picLocks noChangeAspect="1"/>
            </p:cNvPicPr>
            <p:nvPr/>
          </p:nvPicPr>
          <p:blipFill>
            <a:blip r:embed="rId14"/>
            <a:srcRect l="10314" t="10471" r="10314" b="36284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246" name="Matias"/>
            <p:cNvSpPr txBox="1"/>
            <p:nvPr/>
          </p:nvSpPr>
          <p:spPr>
            <a:xfrm>
              <a:off x="613784" y="2577302"/>
              <a:ext cx="1058430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Matias</a:t>
              </a:r>
            </a:p>
          </p:txBody>
        </p:sp>
      </p:grpSp>
      <p:pic>
        <p:nvPicPr>
          <p:cNvPr id="248" name="Line Line" descr="Line Line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7594078" y="9048913"/>
            <a:ext cx="15763944" cy="688660"/>
          </a:xfrm>
          <a:prstGeom prst="rect">
            <a:avLst/>
          </a:prstGeom>
        </p:spPr>
      </p:pic>
      <p:sp>
        <p:nvSpPr>
          <p:cNvPr id="250" name="?"/>
          <p:cNvSpPr txBox="1"/>
          <p:nvPr/>
        </p:nvSpPr>
        <p:spPr>
          <a:xfrm>
            <a:off x="15218170" y="9769937"/>
            <a:ext cx="515761" cy="1132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r>
              <a:rPr dirty="0"/>
              <a:t>?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1" animBg="1" advAuto="0"/>
      <p:bldP spid="250" grpId="2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30</a:t>
            </a:fld>
            <a:endParaRPr/>
          </a:p>
        </p:txBody>
      </p:sp>
      <p:sp>
        <p:nvSpPr>
          <p:cNvPr id="955" name="BRC with slit spectroscopy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BRC with slit spectroscopy</a:t>
            </a:r>
          </a:p>
        </p:txBody>
      </p:sp>
      <p:pic>
        <p:nvPicPr>
          <p:cNvPr id="956" name="long_slit_ifu.pdf" descr="long_slit_ifu.pdf"/>
          <p:cNvPicPr>
            <a:picLocks noChangeAspect="1"/>
          </p:cNvPicPr>
          <p:nvPr/>
        </p:nvPicPr>
        <p:blipFill>
          <a:blip r:embed="rId2"/>
          <a:srcRect b="61685"/>
          <a:stretch>
            <a:fillRect/>
          </a:stretch>
        </p:blipFill>
        <p:spPr>
          <a:xfrm>
            <a:off x="2667396" y="3208734"/>
            <a:ext cx="19049364" cy="7298594"/>
          </a:xfrm>
          <a:prstGeom prst="rect">
            <a:avLst/>
          </a:prstGeom>
          <a:ln w="12700">
            <a:miter lim="400000"/>
          </a:ln>
        </p:spPr>
      </p:pic>
      <p:sp>
        <p:nvSpPr>
          <p:cNvPr id="957" name="ELT instruments will be crucial for detecting BRCs"/>
          <p:cNvSpPr txBox="1"/>
          <p:nvPr/>
        </p:nvSpPr>
        <p:spPr>
          <a:xfrm>
            <a:off x="4175521" y="10861296"/>
            <a:ext cx="16032957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ELT instruments will be crucial for detecting BRCs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31</a:t>
            </a:fld>
            <a:endParaRPr/>
          </a:p>
        </p:txBody>
      </p:sp>
      <p:sp>
        <p:nvSpPr>
          <p:cNvPr id="960" name="BRC comparison to local faint objects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BRC comparison to local faint objects</a:t>
            </a:r>
          </a:p>
        </p:txBody>
      </p:sp>
      <p:pic>
        <p:nvPicPr>
          <p:cNvPr id="961" name="compact.pdf" descr="compact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43" y="2484464"/>
            <a:ext cx="16407634" cy="9844580"/>
          </a:xfrm>
          <a:prstGeom prst="rect">
            <a:avLst/>
          </a:prstGeom>
          <a:ln w="12700">
            <a:miter lim="400000"/>
          </a:ln>
        </p:spPr>
      </p:pic>
      <p:sp>
        <p:nvSpPr>
          <p:cNvPr id="962" name="BRCs from major and minor mergers inhabit similar parameter space"/>
          <p:cNvSpPr txBox="1"/>
          <p:nvPr/>
        </p:nvSpPr>
        <p:spPr>
          <a:xfrm>
            <a:off x="18147546" y="4704194"/>
            <a:ext cx="5528202" cy="5405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BRCs from major and minor mergers inhabit similar parameter space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32</a:t>
            </a:fld>
            <a:endParaRPr/>
          </a:p>
        </p:txBody>
      </p:sp>
      <p:grpSp>
        <p:nvGrpSpPr>
          <p:cNvPr id="967" name="Group"/>
          <p:cNvGrpSpPr/>
          <p:nvPr/>
        </p:nvGrpSpPr>
        <p:grpSpPr>
          <a:xfrm>
            <a:off x="14393416" y="2586781"/>
            <a:ext cx="7382769" cy="2446438"/>
            <a:chOff x="0" y="0"/>
            <a:chExt cx="7382768" cy="2446436"/>
          </a:xfrm>
        </p:grpSpPr>
        <p:sp>
          <p:nvSpPr>
            <p:cNvPr id="965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66" name="Detections with Euclid possible out to z~1.0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Detections with Euclid possible out to z~1.0</a:t>
              </a:r>
            </a:p>
          </p:txBody>
        </p:sp>
      </p:grpSp>
      <p:pic>
        <p:nvPicPr>
          <p:cNvPr id="968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9835676">
            <a:off x="8531787" y="5002896"/>
            <a:ext cx="6258176" cy="733184"/>
          </a:xfrm>
          <a:prstGeom prst="rect">
            <a:avLst/>
          </a:prstGeom>
        </p:spPr>
      </p:pic>
      <p:grpSp>
        <p:nvGrpSpPr>
          <p:cNvPr id="972" name="Group"/>
          <p:cNvGrpSpPr/>
          <p:nvPr/>
        </p:nvGrpSpPr>
        <p:grpSpPr>
          <a:xfrm>
            <a:off x="14393416" y="5781054"/>
            <a:ext cx="7382769" cy="2446438"/>
            <a:chOff x="0" y="0"/>
            <a:chExt cx="7382768" cy="2446436"/>
          </a:xfrm>
        </p:grpSpPr>
        <p:sp>
          <p:nvSpPr>
            <p:cNvPr id="970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1" name="Kinematic follow up critical for confirmation"/>
            <p:cNvSpPr txBox="1"/>
            <p:nvPr/>
          </p:nvSpPr>
          <p:spPr>
            <a:xfrm>
              <a:off x="240651" y="251987"/>
              <a:ext cx="712893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Kinematic follow up critical for confirmation</a:t>
              </a:r>
            </a:p>
          </p:txBody>
        </p:sp>
      </p:grpSp>
      <p:pic>
        <p:nvPicPr>
          <p:cNvPr id="973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764324">
            <a:off x="8530597" y="8000096"/>
            <a:ext cx="6258176" cy="733184"/>
          </a:xfrm>
          <a:prstGeom prst="rect">
            <a:avLst/>
          </a:prstGeom>
        </p:spPr>
      </p:pic>
      <p:grpSp>
        <p:nvGrpSpPr>
          <p:cNvPr id="977" name="Group"/>
          <p:cNvGrpSpPr/>
          <p:nvPr/>
        </p:nvGrpSpPr>
        <p:grpSpPr>
          <a:xfrm>
            <a:off x="7838466" y="5634781"/>
            <a:ext cx="6470607" cy="2446438"/>
            <a:chOff x="0" y="0"/>
            <a:chExt cx="6470606" cy="2446436"/>
          </a:xfrm>
        </p:grpSpPr>
        <p:sp>
          <p:nvSpPr>
            <p:cNvPr id="975" name="Rounded Rectangle"/>
            <p:cNvSpPr/>
            <p:nvPr/>
          </p:nvSpPr>
          <p:spPr>
            <a:xfrm>
              <a:off x="0" y="0"/>
              <a:ext cx="6470607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6" name="How detectable is ongoing SMBH recoil?"/>
            <p:cNvSpPr txBox="1"/>
            <p:nvPr/>
          </p:nvSpPr>
          <p:spPr>
            <a:xfrm>
              <a:off x="413672" y="251987"/>
              <a:ext cx="5759313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detectable is ongoing SMBH recoil?</a:t>
              </a:r>
            </a:p>
          </p:txBody>
        </p:sp>
      </p:grpSp>
      <p:pic>
        <p:nvPicPr>
          <p:cNvPr id="978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049051" y="6491408"/>
            <a:ext cx="5233255" cy="733184"/>
          </a:xfrm>
          <a:prstGeom prst="rect">
            <a:avLst/>
          </a:prstGeom>
        </p:spPr>
      </p:pic>
      <p:grpSp>
        <p:nvGrpSpPr>
          <p:cNvPr id="982" name="Group"/>
          <p:cNvGrpSpPr/>
          <p:nvPr/>
        </p:nvGrpSpPr>
        <p:grpSpPr>
          <a:xfrm>
            <a:off x="14393416" y="8975328"/>
            <a:ext cx="7382769" cy="2446437"/>
            <a:chOff x="0" y="0"/>
            <a:chExt cx="7382768" cy="2446436"/>
          </a:xfrm>
        </p:grpSpPr>
        <p:sp>
          <p:nvSpPr>
            <p:cNvPr id="980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1" name="~  recoiling SMBHs detectable to"/>
                <p:cNvSpPr txBox="1"/>
                <p:nvPr/>
              </p:nvSpPr>
              <p:spPr>
                <a:xfrm>
                  <a:off x="240651" y="251987"/>
                  <a:ext cx="7128939" cy="194246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5000"/>
                  </a:pPr>
                  <a:r>
                    <a:t>~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a14:m>
                  <a:r>
                    <a:t> recoiling SMBHs detectable to </a:t>
                  </a:r>
                  <a14:m>
                    <m:oMath xmlns:m="http://schemas.openxmlformats.org/officeDocument/2006/math"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a14:m>
                  <a:endParaRPr/>
                </a:p>
              </p:txBody>
            </p:sp>
          </mc:Choice>
          <mc:Fallback xmlns="">
            <p:sp>
              <p:nvSpPr>
                <p:cNvPr id="981" name="~  recoiling SMBHs detectable 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651" y="251987"/>
                  <a:ext cx="7128939" cy="1942463"/>
                </a:xfrm>
                <a:prstGeom prst="rect">
                  <a:avLst/>
                </a:prstGeom>
                <a:blipFill>
                  <a:blip r:embed="rId4"/>
                  <a:stretch>
                    <a:fillRect l="-4626" t="-1299" b="-16883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17005 0.000000" pathEditMode="relative">
                                      <p:cBhvr>
                                        <p:cTn id="6" dur="1000" fill="hold"/>
                                        <p:tgtEl>
                                          <p:spTgt spid="9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7" grpId="5" animBg="1" advAuto="0"/>
      <p:bldP spid="968" grpId="2" animBg="1" advAuto="0"/>
      <p:bldP spid="972" grpId="6" animBg="1" advAuto="0"/>
      <p:bldP spid="973" grpId="3" animBg="1" advAuto="0"/>
      <p:bldP spid="978" grpId="4" animBg="1" advAuto="0"/>
      <p:bldP spid="982" grpId="7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33</a:t>
            </a:fld>
            <a:endParaRPr/>
          </a:p>
        </p:txBody>
      </p:sp>
      <p:grpSp>
        <p:nvGrpSpPr>
          <p:cNvPr id="987" name="Group"/>
          <p:cNvGrpSpPr/>
          <p:nvPr/>
        </p:nvGrpSpPr>
        <p:grpSpPr>
          <a:xfrm>
            <a:off x="9044334" y="6505575"/>
            <a:ext cx="6295332" cy="1390650"/>
            <a:chOff x="0" y="0"/>
            <a:chExt cx="6295330" cy="1390650"/>
          </a:xfrm>
        </p:grpSpPr>
        <p:sp>
          <p:nvSpPr>
            <p:cNvPr id="985" name="Rounded Rectangle"/>
            <p:cNvSpPr/>
            <p:nvPr/>
          </p:nvSpPr>
          <p:spPr>
            <a:xfrm>
              <a:off x="0" y="0"/>
              <a:ext cx="6295331" cy="1390650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86" name="Questions"/>
            <p:cNvSpPr txBox="1"/>
            <p:nvPr/>
          </p:nvSpPr>
          <p:spPr>
            <a:xfrm>
              <a:off x="1016644" y="174625"/>
              <a:ext cx="4262042" cy="1041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Questions</a:t>
              </a:r>
            </a:p>
          </p:txBody>
        </p:sp>
      </p:grpSp>
      <p:grpSp>
        <p:nvGrpSpPr>
          <p:cNvPr id="990" name="Group"/>
          <p:cNvGrpSpPr/>
          <p:nvPr/>
        </p:nvGrpSpPr>
        <p:grpSpPr>
          <a:xfrm>
            <a:off x="2395253" y="2823319"/>
            <a:ext cx="7382770" cy="2446437"/>
            <a:chOff x="0" y="0"/>
            <a:chExt cx="7382768" cy="2446436"/>
          </a:xfrm>
        </p:grpSpPr>
        <p:sp>
          <p:nvSpPr>
            <p:cNvPr id="988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89" name="How well can we constrain SMBH binary orbits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well can we constrain SMBH binary orbits?</a:t>
              </a:r>
            </a:p>
          </p:txBody>
        </p:sp>
      </p:grpSp>
      <p:grpSp>
        <p:nvGrpSpPr>
          <p:cNvPr id="993" name="Group"/>
          <p:cNvGrpSpPr/>
          <p:nvPr/>
        </p:nvGrpSpPr>
        <p:grpSpPr>
          <a:xfrm>
            <a:off x="14605977" y="2823320"/>
            <a:ext cx="7382770" cy="2446437"/>
            <a:chOff x="0" y="0"/>
            <a:chExt cx="7382768" cy="2446436"/>
          </a:xfrm>
        </p:grpSpPr>
        <p:sp>
          <p:nvSpPr>
            <p:cNvPr id="991" name="Rounded Rectangle"/>
            <p:cNvSpPr/>
            <p:nvPr/>
          </p:nvSpPr>
          <p:spPr>
            <a:xfrm>
              <a:off x="0" y="0"/>
              <a:ext cx="738276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92" name="What is the effect of post-merger recoil?"/>
            <p:cNvSpPr txBox="1"/>
            <p:nvPr/>
          </p:nvSpPr>
          <p:spPr>
            <a:xfrm>
              <a:off x="371818" y="251987"/>
              <a:ext cx="699777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is the effect of post-merger recoil?</a:t>
              </a:r>
            </a:p>
          </p:txBody>
        </p:sp>
      </p:grpSp>
      <p:grpSp>
        <p:nvGrpSpPr>
          <p:cNvPr id="996" name="Group"/>
          <p:cNvGrpSpPr/>
          <p:nvPr/>
        </p:nvGrpSpPr>
        <p:grpSpPr>
          <a:xfrm>
            <a:off x="14323021" y="9132043"/>
            <a:ext cx="6232756" cy="2446437"/>
            <a:chOff x="0" y="0"/>
            <a:chExt cx="6232754" cy="2446436"/>
          </a:xfrm>
        </p:grpSpPr>
        <p:sp>
          <p:nvSpPr>
            <p:cNvPr id="994" name="Rounded Rectangle"/>
            <p:cNvSpPr/>
            <p:nvPr/>
          </p:nvSpPr>
          <p:spPr>
            <a:xfrm>
              <a:off x="0" y="0"/>
              <a:ext cx="6232755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95" name="How detectable is ongoing SMBH recoil?"/>
            <p:cNvSpPr txBox="1"/>
            <p:nvPr/>
          </p:nvSpPr>
          <p:spPr>
            <a:xfrm>
              <a:off x="297621" y="251987"/>
              <a:ext cx="5697911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How detectable is ongoing SMBH recoil?</a:t>
              </a:r>
            </a:p>
          </p:txBody>
        </p:sp>
      </p:grpSp>
      <p:grpSp>
        <p:nvGrpSpPr>
          <p:cNvPr id="999" name="Group"/>
          <p:cNvGrpSpPr/>
          <p:nvPr/>
        </p:nvGrpSpPr>
        <p:grpSpPr>
          <a:xfrm>
            <a:off x="1472899" y="9132043"/>
            <a:ext cx="8588079" cy="2446437"/>
            <a:chOff x="0" y="0"/>
            <a:chExt cx="8588078" cy="2446436"/>
          </a:xfrm>
        </p:grpSpPr>
        <p:sp>
          <p:nvSpPr>
            <p:cNvPr id="997" name="Rounded Rectangle"/>
            <p:cNvSpPr/>
            <p:nvPr/>
          </p:nvSpPr>
          <p:spPr>
            <a:xfrm>
              <a:off x="0" y="0"/>
              <a:ext cx="858807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98" name="What diversity to expect in predicted SMBH merger rates?"/>
            <p:cNvSpPr txBox="1"/>
            <p:nvPr/>
          </p:nvSpPr>
          <p:spPr>
            <a:xfrm>
              <a:off x="371818" y="251987"/>
              <a:ext cx="7933305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diversity to expect in predicted SMBH merger rates?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34</a:t>
            </a:fld>
            <a:endParaRPr/>
          </a:p>
        </p:txBody>
      </p:sp>
      <p:grpSp>
        <p:nvGrpSpPr>
          <p:cNvPr id="1004" name="Group"/>
          <p:cNvGrpSpPr/>
          <p:nvPr/>
        </p:nvGrpSpPr>
        <p:grpSpPr>
          <a:xfrm>
            <a:off x="7897961" y="5634781"/>
            <a:ext cx="8588079" cy="2446438"/>
            <a:chOff x="0" y="0"/>
            <a:chExt cx="8588078" cy="2446436"/>
          </a:xfrm>
        </p:grpSpPr>
        <p:sp>
          <p:nvSpPr>
            <p:cNvPr id="1002" name="Rounded Rectangle"/>
            <p:cNvSpPr/>
            <p:nvPr/>
          </p:nvSpPr>
          <p:spPr>
            <a:xfrm>
              <a:off x="0" y="0"/>
              <a:ext cx="8588079" cy="2446437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03" name="What diversity to expect in predicted SMBH merger rates?"/>
            <p:cNvSpPr txBox="1"/>
            <p:nvPr/>
          </p:nvSpPr>
          <p:spPr>
            <a:xfrm>
              <a:off x="371818" y="251987"/>
              <a:ext cx="7933305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What diversity to expect in predicted SMBH merger rates?</a:t>
              </a:r>
            </a:p>
          </p:txBody>
        </p:sp>
      </p:grpSp>
      <p:grpSp>
        <p:nvGrpSpPr>
          <p:cNvPr id="1007" name="Group"/>
          <p:cNvGrpSpPr/>
          <p:nvPr/>
        </p:nvGrpSpPr>
        <p:grpSpPr>
          <a:xfrm>
            <a:off x="1845816" y="1265981"/>
            <a:ext cx="5913257" cy="2446438"/>
            <a:chOff x="0" y="0"/>
            <a:chExt cx="5913256" cy="2446436"/>
          </a:xfrm>
        </p:grpSpPr>
        <p:sp>
          <p:nvSpPr>
            <p:cNvPr id="1005" name="Rounded Rectangle"/>
            <p:cNvSpPr/>
            <p:nvPr/>
          </p:nvSpPr>
          <p:spPr>
            <a:xfrm>
              <a:off x="0" y="0"/>
              <a:ext cx="5888932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B595D0"/>
                  </a:solidFill>
                </a:defRPr>
              </a:pPr>
              <a:endParaRPr/>
            </a:p>
          </p:txBody>
        </p:sp>
        <p:sp>
          <p:nvSpPr>
            <p:cNvPr id="1006" name="SMBH binary orbits"/>
            <p:cNvSpPr txBox="1"/>
            <p:nvPr/>
          </p:nvSpPr>
          <p:spPr>
            <a:xfrm>
              <a:off x="371818" y="251987"/>
              <a:ext cx="554143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SMBH binary orbits</a:t>
              </a:r>
            </a:p>
          </p:txBody>
        </p:sp>
      </p:grpSp>
      <p:grpSp>
        <p:nvGrpSpPr>
          <p:cNvPr id="1010" name="Group"/>
          <p:cNvGrpSpPr/>
          <p:nvPr/>
        </p:nvGrpSpPr>
        <p:grpSpPr>
          <a:xfrm>
            <a:off x="16527016" y="1265981"/>
            <a:ext cx="6162478" cy="2446438"/>
            <a:chOff x="0" y="0"/>
            <a:chExt cx="6162477" cy="2446436"/>
          </a:xfrm>
        </p:grpSpPr>
        <p:sp>
          <p:nvSpPr>
            <p:cNvPr id="1008" name="Rounded Rectangle"/>
            <p:cNvSpPr/>
            <p:nvPr/>
          </p:nvSpPr>
          <p:spPr>
            <a:xfrm>
              <a:off x="0" y="0"/>
              <a:ext cx="6162478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B595D0"/>
                  </a:solidFill>
                </a:defRPr>
              </a:pPr>
              <a:endParaRPr/>
            </a:p>
          </p:txBody>
        </p:sp>
        <p:sp>
          <p:nvSpPr>
            <p:cNvPr id="1009" name="SMBH recoil lowering stellar density"/>
            <p:cNvSpPr txBox="1"/>
            <p:nvPr/>
          </p:nvSpPr>
          <p:spPr>
            <a:xfrm>
              <a:off x="371818" y="251987"/>
              <a:ext cx="554143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SMBH recoil lowering stellar density</a:t>
              </a:r>
            </a:p>
          </p:txBody>
        </p:sp>
      </p:grpSp>
      <p:grpSp>
        <p:nvGrpSpPr>
          <p:cNvPr id="1013" name="Group"/>
          <p:cNvGrpSpPr/>
          <p:nvPr/>
        </p:nvGrpSpPr>
        <p:grpSpPr>
          <a:xfrm>
            <a:off x="1721205" y="10003581"/>
            <a:ext cx="6162478" cy="2446438"/>
            <a:chOff x="0" y="0"/>
            <a:chExt cx="6162477" cy="2446436"/>
          </a:xfrm>
        </p:grpSpPr>
        <p:sp>
          <p:nvSpPr>
            <p:cNvPr id="1011" name="Rounded Rectangle"/>
            <p:cNvSpPr/>
            <p:nvPr/>
          </p:nvSpPr>
          <p:spPr>
            <a:xfrm>
              <a:off x="0" y="0"/>
              <a:ext cx="6162478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B595D0"/>
                  </a:solidFill>
                </a:defRPr>
              </a:pPr>
              <a:endParaRPr/>
            </a:p>
          </p:txBody>
        </p:sp>
        <p:sp>
          <p:nvSpPr>
            <p:cNvPr id="1012" name="Number of previous SMBH mergers"/>
            <p:cNvSpPr txBox="1"/>
            <p:nvPr/>
          </p:nvSpPr>
          <p:spPr>
            <a:xfrm>
              <a:off x="371818" y="251987"/>
              <a:ext cx="554143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Number of previous SMBH mergers</a:t>
              </a:r>
            </a:p>
          </p:txBody>
        </p:sp>
      </p:grpSp>
      <p:grpSp>
        <p:nvGrpSpPr>
          <p:cNvPr id="1016" name="Group"/>
          <p:cNvGrpSpPr/>
          <p:nvPr/>
        </p:nvGrpSpPr>
        <p:grpSpPr>
          <a:xfrm>
            <a:off x="16055875" y="10003581"/>
            <a:ext cx="7104759" cy="2446438"/>
            <a:chOff x="0" y="0"/>
            <a:chExt cx="7104757" cy="2446436"/>
          </a:xfrm>
        </p:grpSpPr>
        <p:sp>
          <p:nvSpPr>
            <p:cNvPr id="1014" name="Rounded Rectangle"/>
            <p:cNvSpPr/>
            <p:nvPr/>
          </p:nvSpPr>
          <p:spPr>
            <a:xfrm>
              <a:off x="0" y="0"/>
              <a:ext cx="7104758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B595D0"/>
                  </a:solidFill>
                </a:defRPr>
              </a:pPr>
              <a:endParaRPr/>
            </a:p>
          </p:txBody>
        </p:sp>
        <p:sp>
          <p:nvSpPr>
            <p:cNvPr id="1015" name="Prevalence of complex multi-galaxy mergers"/>
            <p:cNvSpPr txBox="1"/>
            <p:nvPr/>
          </p:nvSpPr>
          <p:spPr>
            <a:xfrm>
              <a:off x="537613" y="251987"/>
              <a:ext cx="6317924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Prevalence of complex multi-galaxy mergers</a:t>
              </a:r>
            </a:p>
          </p:txBody>
        </p:sp>
      </p:grpSp>
      <p:grpSp>
        <p:nvGrpSpPr>
          <p:cNvPr id="1019" name="Group"/>
          <p:cNvGrpSpPr/>
          <p:nvPr/>
        </p:nvGrpSpPr>
        <p:grpSpPr>
          <a:xfrm>
            <a:off x="9811849" y="1265981"/>
            <a:ext cx="4662390" cy="2446438"/>
            <a:chOff x="0" y="0"/>
            <a:chExt cx="4662389" cy="2446436"/>
          </a:xfrm>
        </p:grpSpPr>
        <p:sp>
          <p:nvSpPr>
            <p:cNvPr id="1017" name="Rounded Rectangle"/>
            <p:cNvSpPr/>
            <p:nvPr/>
          </p:nvSpPr>
          <p:spPr>
            <a:xfrm>
              <a:off x="0" y="0"/>
              <a:ext cx="4662390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B595D0"/>
                  </a:solidFill>
                </a:defRPr>
              </a:pPr>
              <a:endParaRPr/>
            </a:p>
          </p:txBody>
        </p:sp>
        <p:sp>
          <p:nvSpPr>
            <p:cNvPr id="1018" name="Galaxy merger redshift"/>
            <p:cNvSpPr txBox="1"/>
            <p:nvPr/>
          </p:nvSpPr>
          <p:spPr>
            <a:xfrm>
              <a:off x="371818" y="251987"/>
              <a:ext cx="3974378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Galaxy merger redshift</a:t>
              </a:r>
            </a:p>
          </p:txBody>
        </p:sp>
      </p:grpSp>
      <p:grpSp>
        <p:nvGrpSpPr>
          <p:cNvPr id="1022" name="Group"/>
          <p:cNvGrpSpPr/>
          <p:nvPr/>
        </p:nvGrpSpPr>
        <p:grpSpPr>
          <a:xfrm>
            <a:off x="566249" y="5634781"/>
            <a:ext cx="4662390" cy="2446438"/>
            <a:chOff x="0" y="0"/>
            <a:chExt cx="4662389" cy="2446436"/>
          </a:xfrm>
        </p:grpSpPr>
        <p:sp>
          <p:nvSpPr>
            <p:cNvPr id="1020" name="Rounded Rectangle"/>
            <p:cNvSpPr/>
            <p:nvPr/>
          </p:nvSpPr>
          <p:spPr>
            <a:xfrm>
              <a:off x="0" y="0"/>
              <a:ext cx="4662390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B595D0"/>
                  </a:solidFill>
                </a:defRPr>
              </a:pPr>
              <a:endParaRPr/>
            </a:p>
          </p:txBody>
        </p:sp>
        <p:sp>
          <p:nvSpPr>
            <p:cNvPr id="1021" name="Host galaxy masses"/>
            <p:cNvSpPr txBox="1"/>
            <p:nvPr/>
          </p:nvSpPr>
          <p:spPr>
            <a:xfrm>
              <a:off x="371818" y="251987"/>
              <a:ext cx="3974378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Host galaxy masses</a:t>
              </a:r>
            </a:p>
          </p:txBody>
        </p:sp>
      </p:grpSp>
      <p:grpSp>
        <p:nvGrpSpPr>
          <p:cNvPr id="1025" name="Group"/>
          <p:cNvGrpSpPr/>
          <p:nvPr/>
        </p:nvGrpSpPr>
        <p:grpSpPr>
          <a:xfrm>
            <a:off x="19155361" y="5634781"/>
            <a:ext cx="4662390" cy="2446438"/>
            <a:chOff x="0" y="0"/>
            <a:chExt cx="4662389" cy="2446436"/>
          </a:xfrm>
        </p:grpSpPr>
        <p:sp>
          <p:nvSpPr>
            <p:cNvPr id="1023" name="Rounded Rectangle"/>
            <p:cNvSpPr/>
            <p:nvPr/>
          </p:nvSpPr>
          <p:spPr>
            <a:xfrm>
              <a:off x="0" y="0"/>
              <a:ext cx="4662390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B595D0"/>
                  </a:solidFill>
                </a:defRPr>
              </a:pPr>
              <a:endParaRPr/>
            </a:p>
          </p:txBody>
        </p:sp>
        <p:sp>
          <p:nvSpPr>
            <p:cNvPr id="1024" name="Baryonic physics"/>
            <p:cNvSpPr txBox="1"/>
            <p:nvPr/>
          </p:nvSpPr>
          <p:spPr>
            <a:xfrm>
              <a:off x="209167" y="251987"/>
              <a:ext cx="4244055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Baryonic physics</a:t>
              </a:r>
            </a:p>
          </p:txBody>
        </p:sp>
      </p:grpSp>
      <p:grpSp>
        <p:nvGrpSpPr>
          <p:cNvPr id="1028" name="Group"/>
          <p:cNvGrpSpPr/>
          <p:nvPr/>
        </p:nvGrpSpPr>
        <p:grpSpPr>
          <a:xfrm>
            <a:off x="9811849" y="10003581"/>
            <a:ext cx="4662390" cy="2446438"/>
            <a:chOff x="0" y="0"/>
            <a:chExt cx="4662389" cy="2446436"/>
          </a:xfrm>
        </p:grpSpPr>
        <p:sp>
          <p:nvSpPr>
            <p:cNvPr id="1026" name="Rounded Rectangle"/>
            <p:cNvSpPr/>
            <p:nvPr/>
          </p:nvSpPr>
          <p:spPr>
            <a:xfrm>
              <a:off x="0" y="0"/>
              <a:ext cx="4662390" cy="2446437"/>
            </a:xfrm>
            <a:prstGeom prst="roundRect">
              <a:avLst>
                <a:gd name="adj" fmla="val 36223"/>
              </a:avLst>
            </a:prstGeom>
            <a:solidFill>
              <a:srgbClr val="D0B1E7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B595D0"/>
                  </a:solidFill>
                </a:defRPr>
              </a:pPr>
              <a:endParaRPr/>
            </a:p>
          </p:txBody>
        </p:sp>
        <p:sp>
          <p:nvSpPr>
            <p:cNvPr id="1027" name="Unknown factors"/>
            <p:cNvSpPr txBox="1"/>
            <p:nvPr/>
          </p:nvSpPr>
          <p:spPr>
            <a:xfrm>
              <a:off x="96157" y="251987"/>
              <a:ext cx="4470075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Unknown factors</a:t>
              </a:r>
            </a:p>
          </p:txBody>
        </p:sp>
      </p:grpSp>
      <p:pic>
        <p:nvPicPr>
          <p:cNvPr id="1029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9652552">
            <a:off x="4746387" y="4218198"/>
            <a:ext cx="5340104" cy="405592"/>
          </a:xfrm>
          <a:prstGeom prst="rect">
            <a:avLst/>
          </a:prstGeom>
        </p:spPr>
      </p:pic>
      <p:pic>
        <p:nvPicPr>
          <p:cNvPr id="1031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2537262">
            <a:off x="5950598" y="6563033"/>
            <a:ext cx="12433106" cy="405592"/>
          </a:xfrm>
          <a:prstGeom prst="rect">
            <a:avLst/>
          </a:prstGeom>
        </p:spPr>
      </p:pic>
      <p:pic>
        <p:nvPicPr>
          <p:cNvPr id="1033" name="Line Line" descr="Line Lin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159673" y="6543027"/>
            <a:ext cx="14021649" cy="406936"/>
          </a:xfrm>
          <a:prstGeom prst="rect">
            <a:avLst/>
          </a:prstGeom>
        </p:spPr>
      </p:pic>
      <p:pic>
        <p:nvPicPr>
          <p:cNvPr id="1035" name="Line Line" descr="Line 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809471">
            <a:off x="7539381" y="4751628"/>
            <a:ext cx="11850822" cy="406936"/>
          </a:xfrm>
          <a:prstGeom prst="rect">
            <a:avLst/>
          </a:prstGeom>
        </p:spPr>
      </p:pic>
      <p:pic>
        <p:nvPicPr>
          <p:cNvPr id="1057" name="Connection Line" descr="Connection Lin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345448" y="513101"/>
            <a:ext cx="9814033" cy="1032479"/>
          </a:xfrm>
          <a:prstGeom prst="rect">
            <a:avLst/>
          </a:prstGeom>
        </p:spPr>
      </p:pic>
      <p:pic>
        <p:nvPicPr>
          <p:cNvPr id="1038" name="Line Line" descr="Line Line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9125219">
            <a:off x="4266053" y="6533450"/>
            <a:ext cx="13307149" cy="405592"/>
          </a:xfrm>
          <a:prstGeom prst="rect">
            <a:avLst/>
          </a:prstGeom>
        </p:spPr>
      </p:pic>
      <p:pic>
        <p:nvPicPr>
          <p:cNvPr id="1040" name="Line Line" descr="Line Line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11507970">
            <a:off x="5168964" y="8754383"/>
            <a:ext cx="11229572" cy="405592"/>
          </a:xfrm>
          <a:prstGeom prst="rect">
            <a:avLst/>
          </a:prstGeom>
        </p:spPr>
      </p:pic>
      <p:pic>
        <p:nvPicPr>
          <p:cNvPr id="1042" name="Line Line" descr="Line Line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12356527">
            <a:off x="13966598" y="4218350"/>
            <a:ext cx="5645911" cy="405592"/>
          </a:xfrm>
          <a:prstGeom prst="rect">
            <a:avLst/>
          </a:prstGeom>
        </p:spPr>
      </p:pic>
      <p:pic>
        <p:nvPicPr>
          <p:cNvPr id="1044" name="Line Line" descr="Line Line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rot="13598744">
            <a:off x="11908651" y="6566143"/>
            <a:ext cx="8629934" cy="405591"/>
          </a:xfrm>
          <a:prstGeom prst="rect">
            <a:avLst/>
          </a:prstGeom>
        </p:spPr>
      </p:pic>
      <p:pic>
        <p:nvPicPr>
          <p:cNvPr id="1046" name="Line Line" descr="Line Line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rot="18496027">
            <a:off x="5428298" y="6677748"/>
            <a:ext cx="7955326" cy="405592"/>
          </a:xfrm>
          <a:prstGeom prst="rect">
            <a:avLst/>
          </a:prstGeom>
        </p:spPr>
      </p:pic>
      <p:pic>
        <p:nvPicPr>
          <p:cNvPr id="1048" name="Line Line" descr="Line Line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 rot="5154670">
            <a:off x="14823762" y="6793945"/>
            <a:ext cx="6123313" cy="405591"/>
          </a:xfrm>
          <a:prstGeom prst="rect">
            <a:avLst/>
          </a:prstGeom>
        </p:spPr>
      </p:pic>
      <p:pic>
        <p:nvPicPr>
          <p:cNvPr id="1059" name="Connection Line" descr="Connection Line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7515649" y="12144931"/>
            <a:ext cx="9082000" cy="830856"/>
          </a:xfrm>
          <a:prstGeom prst="rect">
            <a:avLst/>
          </a:prstGeom>
        </p:spPr>
      </p:pic>
      <p:pic>
        <p:nvPicPr>
          <p:cNvPr id="1051" name="Line Line" descr="Line Line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 rot="6702209">
            <a:off x="2803355" y="4445416"/>
            <a:ext cx="1876411" cy="405592"/>
          </a:xfrm>
          <a:prstGeom prst="rect">
            <a:avLst/>
          </a:prstGeom>
        </p:spPr>
      </p:pic>
      <p:pic>
        <p:nvPicPr>
          <p:cNvPr id="1053" name="Line Line" descr="Line Line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 rot="10127629">
            <a:off x="3865473" y="4238622"/>
            <a:ext cx="12795601" cy="405591"/>
          </a:xfrm>
          <a:prstGeom prst="rect">
            <a:avLst/>
          </a:prstGeom>
        </p:spPr>
      </p:pic>
      <p:pic>
        <p:nvPicPr>
          <p:cNvPr id="1055" name="Line Line" descr="Line Line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 rot="14296183">
            <a:off x="2714257" y="8889811"/>
            <a:ext cx="2097321" cy="4055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fill="hold" grpId="6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fill="hold" grpId="7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fill="hold" grpId="8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fill="hold" grpId="9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fill="hold" grpId="1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fill="hold" grpId="1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fill="hold" grpId="1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fill="hold" grpId="1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fill="hold" grpId="1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fill="hold" grpId="1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3" animBg="1" advAuto="0"/>
      <p:bldP spid="1031" grpId="9" animBg="1" advAuto="0"/>
      <p:bldP spid="1033" grpId="8" animBg="1" advAuto="0"/>
      <p:bldP spid="1035" grpId="6" animBg="1" advAuto="0"/>
      <p:bldP spid="1057" grpId="1" animBg="1" advAuto="0"/>
      <p:bldP spid="1038" grpId="7" animBg="1" advAuto="0"/>
      <p:bldP spid="1040" grpId="13" animBg="1" advAuto="0"/>
      <p:bldP spid="1042" grpId="2" animBg="1" advAuto="0"/>
      <p:bldP spid="1044" grpId="10" animBg="1" advAuto="0"/>
      <p:bldP spid="1046" grpId="11" animBg="1" advAuto="0"/>
      <p:bldP spid="1048" grpId="12" animBg="1" advAuto="0"/>
      <p:bldP spid="1059" grpId="15" animBg="1" advAuto="0"/>
      <p:bldP spid="1051" grpId="5" animBg="1" advAuto="0"/>
      <p:bldP spid="1053" grpId="4" animBg="1" advAuto="0"/>
      <p:bldP spid="1055" grpId="14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35</a:t>
            </a:fld>
            <a:endParaRPr/>
          </a:p>
        </p:txBody>
      </p:sp>
      <p:sp>
        <p:nvSpPr>
          <p:cNvPr id="1063" name="3 main messages"/>
          <p:cNvSpPr/>
          <p:nvPr/>
        </p:nvSpPr>
        <p:spPr>
          <a:xfrm>
            <a:off x="6765825" y="1447800"/>
            <a:ext cx="10852350" cy="3444875"/>
          </a:xfrm>
          <a:prstGeom prst="roundRect">
            <a:avLst>
              <a:gd name="adj" fmla="val 15000"/>
            </a:avLst>
          </a:prstGeom>
          <a:solidFill>
            <a:schemeClr val="accent1">
              <a:hueOff val="-78595"/>
              <a:satOff val="12505"/>
              <a:lumOff val="13871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0">
                <a:solidFill>
                  <a:schemeClr val="accent6">
                    <a:satOff val="1848"/>
                    <a:lumOff val="-15262"/>
                  </a:schemeClr>
                </a:solidFill>
              </a:defRPr>
            </a:lvl1pPr>
          </a:lstStyle>
          <a:p>
            <a:r>
              <a:t>3 main messages</a:t>
            </a:r>
          </a:p>
        </p:txBody>
      </p:sp>
      <p:sp>
        <p:nvSpPr>
          <p:cNvPr id="1064" name="much to understand for SMBH dynamics"/>
          <p:cNvSpPr/>
          <p:nvPr/>
        </p:nvSpPr>
        <p:spPr>
          <a:xfrm>
            <a:off x="279400" y="7416800"/>
            <a:ext cx="7718425" cy="5110858"/>
          </a:xfrm>
          <a:prstGeom prst="roundRect">
            <a:avLst>
              <a:gd name="adj" fmla="val 10110"/>
            </a:avLst>
          </a:prstGeom>
          <a:solidFill>
            <a:schemeClr val="accent1">
              <a:hueOff val="-78595"/>
              <a:satOff val="12505"/>
              <a:lumOff val="13871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8000">
                <a:solidFill>
                  <a:schemeClr val="accent6">
                    <a:satOff val="1848"/>
                    <a:lumOff val="-15262"/>
                  </a:schemeClr>
                </a:solidFill>
              </a:defRPr>
            </a:lvl1pPr>
          </a:lstStyle>
          <a:p>
            <a:r>
              <a:t>much to understand for SMBH dynamics</a:t>
            </a:r>
          </a:p>
        </p:txBody>
      </p:sp>
      <p:sp>
        <p:nvSpPr>
          <p:cNvPr id="1065" name="requires proper statistics (Bayesian!!)"/>
          <p:cNvSpPr/>
          <p:nvPr/>
        </p:nvSpPr>
        <p:spPr>
          <a:xfrm>
            <a:off x="8332787" y="7416800"/>
            <a:ext cx="7718426" cy="5110858"/>
          </a:xfrm>
          <a:prstGeom prst="roundRect">
            <a:avLst>
              <a:gd name="adj" fmla="val 10110"/>
            </a:avLst>
          </a:prstGeom>
          <a:solidFill>
            <a:schemeClr val="accent1">
              <a:hueOff val="-78595"/>
              <a:satOff val="12505"/>
              <a:lumOff val="13871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8000">
                <a:solidFill>
                  <a:schemeClr val="accent6">
                    <a:satOff val="1848"/>
                    <a:lumOff val="-15262"/>
                  </a:schemeClr>
                </a:solidFill>
              </a:defRPr>
            </a:lvl1pPr>
          </a:lstStyle>
          <a:p>
            <a:r>
              <a:t>requires proper statistics (Bayesian!!)</a:t>
            </a:r>
          </a:p>
        </p:txBody>
      </p:sp>
      <p:sp>
        <p:nvSpPr>
          <p:cNvPr id="1066" name="let’s make the community inviting to everyone"/>
          <p:cNvSpPr/>
          <p:nvPr/>
        </p:nvSpPr>
        <p:spPr>
          <a:xfrm>
            <a:off x="16386175" y="7416800"/>
            <a:ext cx="7718425" cy="5110858"/>
          </a:xfrm>
          <a:prstGeom prst="roundRect">
            <a:avLst>
              <a:gd name="adj" fmla="val 10110"/>
            </a:avLst>
          </a:prstGeom>
          <a:solidFill>
            <a:schemeClr val="accent1">
              <a:hueOff val="-78595"/>
              <a:satOff val="12505"/>
              <a:lumOff val="13871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8000">
                <a:solidFill>
                  <a:schemeClr val="accent6">
                    <a:satOff val="1848"/>
                    <a:lumOff val="-15262"/>
                  </a:schemeClr>
                </a:solidFill>
              </a:defRPr>
            </a:pPr>
            <a:r>
              <a:t>let’s make the community inviting to </a:t>
            </a:r>
            <a:r>
              <a:rPr i="1">
                <a:latin typeface="Gill Sans"/>
                <a:ea typeface="Gill Sans"/>
                <a:cs typeface="Gill Sans"/>
                <a:sym typeface="Gill Sans"/>
              </a:rPr>
              <a:t>everyone</a:t>
            </a:r>
          </a:p>
        </p:txBody>
      </p:sp>
      <p:pic>
        <p:nvPicPr>
          <p:cNvPr id="1067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20218737">
            <a:off x="5602735" y="5900116"/>
            <a:ext cx="4939055" cy="499189"/>
          </a:xfrm>
          <a:prstGeom prst="rect">
            <a:avLst/>
          </a:prstGeom>
        </p:spPr>
      </p:pic>
      <p:pic>
        <p:nvPicPr>
          <p:cNvPr id="1069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 rot="12181263">
            <a:off x="13841563" y="5901639"/>
            <a:ext cx="4939054" cy="499190"/>
          </a:xfrm>
          <a:prstGeom prst="rect">
            <a:avLst/>
          </a:prstGeom>
        </p:spPr>
      </p:pic>
      <p:pic>
        <p:nvPicPr>
          <p:cNvPr id="1071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121386" y="5931494"/>
            <a:ext cx="2141228" cy="49919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" grpId="2" animBg="1" advAuto="0"/>
      <p:bldP spid="1065" grpId="4" animBg="1" advAuto="0"/>
      <p:bldP spid="1066" grpId="6" animBg="1" advAuto="0"/>
      <p:bldP spid="1067" grpId="1" animBg="1" advAuto="0"/>
      <p:bldP spid="1069" grpId="5" animBg="1" advAuto="0"/>
      <p:bldP spid="1071" grpId="3" animBg="1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36</a:t>
            </a:fld>
            <a:endParaRPr/>
          </a:p>
        </p:txBody>
      </p:sp>
      <p:sp>
        <p:nvSpPr>
          <p:cNvPr id="1075" name="some questions just need a picture"/>
          <p:cNvSpPr txBox="1"/>
          <p:nvPr/>
        </p:nvSpPr>
        <p:spPr>
          <a:xfrm>
            <a:off x="7790929" y="6445250"/>
            <a:ext cx="880214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r>
              <a:t>some questions just need a picture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7" name="ketju.png" descr="ketj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436" y="2555187"/>
            <a:ext cx="10459827" cy="10459826"/>
          </a:xfrm>
          <a:prstGeom prst="rect">
            <a:avLst/>
          </a:prstGeom>
          <a:ln w="12700">
            <a:miter lim="400000"/>
          </a:ln>
        </p:spPr>
      </p:pic>
      <p:sp>
        <p:nvSpPr>
          <p:cNvPr id="1078" name="Simulation code: Ketju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20000"/>
              </a:lnSpc>
              <a:spcBef>
                <a:spcPts val="6500"/>
              </a:spcBef>
              <a:defRPr cap="none"/>
            </a:pPr>
            <a:r>
              <a:t>Simulation code: </a:t>
            </a:r>
            <a:r>
              <a:rPr i="1">
                <a:latin typeface="Gill Sans"/>
                <a:ea typeface="Gill Sans"/>
                <a:cs typeface="Gill Sans"/>
                <a:sym typeface="Gill Sans"/>
              </a:rPr>
              <a:t>Ketju</a:t>
            </a:r>
          </a:p>
        </p:txBody>
      </p:sp>
      <p:sp>
        <p:nvSpPr>
          <p:cNvPr id="10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37</a:t>
            </a:fld>
            <a:endParaRPr/>
          </a:p>
        </p:txBody>
      </p:sp>
      <p:pic>
        <p:nvPicPr>
          <p:cNvPr id="1080" name="ketju.png" descr="ketju.png"/>
          <p:cNvPicPr>
            <a:picLocks noChangeAspect="1"/>
          </p:cNvPicPr>
          <p:nvPr/>
        </p:nvPicPr>
        <p:blipFill>
          <a:blip r:embed="rId2"/>
          <a:srcRect l="6788" t="6757" r="55574" b="55604"/>
          <a:stretch>
            <a:fillRect/>
          </a:stretch>
        </p:blipFill>
        <p:spPr>
          <a:xfrm>
            <a:off x="7678462" y="3261995"/>
            <a:ext cx="3936803" cy="3936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6"/>
                  <a:pt x="2882" y="3017"/>
                </a:cubicBezTo>
                <a:cubicBezTo>
                  <a:pt x="-961" y="7038"/>
                  <a:pt x="-961" y="13557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7"/>
                  <a:pt x="20639" y="7038"/>
                  <a:pt x="16796" y="3017"/>
                </a:cubicBezTo>
                <a:cubicBezTo>
                  <a:pt x="14875" y="1006"/>
                  <a:pt x="12357" y="0"/>
                  <a:pt x="9839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081" name="ketju2.png" descr="ketju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600" y="2550212"/>
            <a:ext cx="10464800" cy="104648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85" name="Group"/>
          <p:cNvGrpSpPr/>
          <p:nvPr/>
        </p:nvGrpSpPr>
        <p:grpSpPr>
          <a:xfrm>
            <a:off x="12854501" y="7465745"/>
            <a:ext cx="11202426" cy="880481"/>
            <a:chOff x="-68222" y="635760"/>
            <a:chExt cx="11202424" cy="880480"/>
          </a:xfrm>
        </p:grpSpPr>
        <p:sp>
          <p:nvSpPr>
            <p:cNvPr id="1082" name="particles inside Ketju region also see BH as non-softened"/>
            <p:cNvSpPr/>
            <p:nvPr/>
          </p:nvSpPr>
          <p:spPr>
            <a:xfrm>
              <a:off x="5496878" y="1136649"/>
              <a:ext cx="5637324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z="5000"/>
              </a:pPr>
              <a:r>
                <a:t>particles inside </a:t>
              </a: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Ketju</a:t>
              </a:r>
              <a:r>
                <a:t> region also see BH as non-softened</a:t>
              </a:r>
            </a:p>
          </p:txBody>
        </p:sp>
        <p:pic>
          <p:nvPicPr>
            <p:cNvPr id="1083" name="Line Line" descr="Line 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502028">
              <a:off x="-60998" y="873205"/>
              <a:ext cx="5503330" cy="405592"/>
            </a:xfrm>
            <a:prstGeom prst="rect">
              <a:avLst/>
            </a:prstGeom>
            <a:effectLst/>
          </p:spPr>
        </p:pic>
      </p:grpSp>
      <p:grpSp>
        <p:nvGrpSpPr>
          <p:cNvPr id="1089" name="Group"/>
          <p:cNvGrpSpPr/>
          <p:nvPr/>
        </p:nvGrpSpPr>
        <p:grpSpPr>
          <a:xfrm>
            <a:off x="1111765" y="4425561"/>
            <a:ext cx="7916016" cy="2986669"/>
            <a:chOff x="0" y="1136649"/>
            <a:chExt cx="7916014" cy="2986667"/>
          </a:xfrm>
        </p:grpSpPr>
        <p:sp>
          <p:nvSpPr>
            <p:cNvPr id="1086" name="particles outside Ketju region still see BH as non-softened"/>
            <p:cNvSpPr/>
            <p:nvPr/>
          </p:nvSpPr>
          <p:spPr>
            <a:xfrm>
              <a:off x="0" y="1136649"/>
              <a:ext cx="5074985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z="5000"/>
              </a:pPr>
              <a:r>
                <a:t>particles outside </a:t>
              </a: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Ketju</a:t>
              </a:r>
              <a:r>
                <a:t> region still see BH as non-softened</a:t>
              </a:r>
            </a:p>
          </p:txBody>
        </p:sp>
        <p:pic>
          <p:nvPicPr>
            <p:cNvPr id="1087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343348">
              <a:off x="3552634" y="2884758"/>
              <a:ext cx="4454013" cy="405592"/>
            </a:xfrm>
            <a:prstGeom prst="rect">
              <a:avLst/>
            </a:prstGeom>
            <a:effectLst/>
          </p:spPr>
        </p:pic>
      </p:grpSp>
      <p:grpSp>
        <p:nvGrpSpPr>
          <p:cNvPr id="1093" name="Group"/>
          <p:cNvGrpSpPr/>
          <p:nvPr/>
        </p:nvGrpSpPr>
        <p:grpSpPr>
          <a:xfrm>
            <a:off x="765169" y="7513115"/>
            <a:ext cx="8189646" cy="2997201"/>
            <a:chOff x="0" y="0"/>
            <a:chExt cx="8189645" cy="2997200"/>
          </a:xfrm>
        </p:grpSpPr>
        <p:sp>
          <p:nvSpPr>
            <p:cNvPr id="1090" name="large-scale evolution with Gadget4 (softened)"/>
            <p:cNvSpPr txBox="1"/>
            <p:nvPr/>
          </p:nvSpPr>
          <p:spPr>
            <a:xfrm>
              <a:off x="0" y="-1"/>
              <a:ext cx="4132076" cy="2997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z="5000"/>
              </a:pPr>
              <a:r>
                <a:t>large-scale evolution with </a:t>
              </a:r>
              <a:r>
                <a:rPr i="1">
                  <a:latin typeface="Gill Sans"/>
                  <a:ea typeface="Gill Sans"/>
                  <a:cs typeface="Gill Sans"/>
                  <a:sym typeface="Gill Sans"/>
                </a:rPr>
                <a:t>Gadget4</a:t>
              </a:r>
              <a:r>
                <a:t> (softened)</a:t>
              </a:r>
            </a:p>
          </p:txBody>
        </p:sp>
        <p:pic>
          <p:nvPicPr>
            <p:cNvPr id="1091" name="Line Line" descr="Line Lin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088886">
              <a:off x="3803107" y="1894078"/>
              <a:ext cx="4433650" cy="405592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1000" fill="hold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13724 0.198193" pathEditMode="relative">
                                      <p:cBhvr>
                                        <p:cTn id="16" dur="100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1080"/>
                                        </p:tgtEl>
                                      </p:cBhvr>
                                      <p:by x="213942" y="213942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0"/>
                                      </p:to>
                                    </p:set>
                                    <p:animEffect filter="image" prLst="opacity: 0.30; ">
                                      <p:cBhvr>
                                        <p:cTn id="23" dur="indefinite" fill="hold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xit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fill="hold"/>
                                        <p:tgtEl>
                                          <p:spTgt spid="1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7" grpId="5" animBg="1" advAuto="0"/>
      <p:bldP spid="1080" grpId="4" animBg="1" advAuto="0"/>
      <p:bldP spid="1081" grpId="2" animBg="1" advAuto="0"/>
      <p:bldP spid="1085" grpId="7" animBg="1" advAuto="0"/>
      <p:bldP spid="1089" grpId="6" animBg="1" advAuto="0"/>
      <p:bldP spid="1093" grpId="1" animBg="1" advAuto="0"/>
      <p:bldP spid="1093" grpId="8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Circle"/>
          <p:cNvSpPr/>
          <p:nvPr/>
        </p:nvSpPr>
        <p:spPr>
          <a:xfrm>
            <a:off x="14479227" y="4521423"/>
            <a:ext cx="4673155" cy="4673154"/>
          </a:xfrm>
          <a:prstGeom prst="ellipse">
            <a:avLst/>
          </a:prstGeom>
          <a:gradFill>
            <a:gsLst>
              <a:gs pos="0">
                <a:srgbClr val="DF00DB">
                  <a:alpha val="64230"/>
                </a:srgbClr>
              </a:gs>
              <a:gs pos="100000">
                <a:srgbClr val="6186B2">
                  <a:alpha val="64230"/>
                </a:srgbClr>
              </a:gs>
            </a:gsLst>
            <a:path>
              <a:fillToRect l="50000" t="50000" r="50000" b="50000"/>
            </a:path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6" name="Star"/>
          <p:cNvSpPr/>
          <p:nvPr/>
        </p:nvSpPr>
        <p:spPr>
          <a:xfrm>
            <a:off x="4896822" y="4574724"/>
            <a:ext cx="4380086" cy="416570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3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7" name="Circle"/>
          <p:cNvSpPr/>
          <p:nvPr/>
        </p:nvSpPr>
        <p:spPr>
          <a:xfrm>
            <a:off x="4750287" y="4521423"/>
            <a:ext cx="4673155" cy="4673154"/>
          </a:xfrm>
          <a:prstGeom prst="ellipse">
            <a:avLst/>
          </a:prstGeom>
          <a:gradFill>
            <a:gsLst>
              <a:gs pos="0">
                <a:srgbClr val="DF00DB">
                  <a:alpha val="64230"/>
                </a:srgbClr>
              </a:gs>
              <a:gs pos="100000">
                <a:srgbClr val="6186B2">
                  <a:alpha val="64230"/>
                </a:srgbClr>
              </a:gs>
            </a:gsLst>
            <a:path>
              <a:fillToRect l="50000" t="50000" r="50000" b="50000"/>
            </a:path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38</a:t>
            </a:fld>
            <a:endParaRPr/>
          </a:p>
        </p:txBody>
      </p:sp>
      <p:sp>
        <p:nvSpPr>
          <p:cNvPr id="1099" name="Simulation particles"/>
          <p:cNvSpPr txBox="1"/>
          <p:nvPr/>
        </p:nvSpPr>
        <p:spPr>
          <a:xfrm>
            <a:off x="673100" y="355600"/>
            <a:ext cx="23050500" cy="213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10000"/>
            </a:lvl1pPr>
          </a:lstStyle>
          <a:p>
            <a:r>
              <a:t>Simulation particles</a:t>
            </a:r>
          </a:p>
        </p:txBody>
      </p:sp>
      <p:sp>
        <p:nvSpPr>
          <p:cNvPr id="1100" name="a single simulation particle…"/>
          <p:cNvSpPr txBox="1"/>
          <p:nvPr/>
        </p:nvSpPr>
        <p:spPr>
          <a:xfrm>
            <a:off x="2366433" y="9976819"/>
            <a:ext cx="924560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a single simulation particle…</a:t>
            </a:r>
          </a:p>
        </p:txBody>
      </p:sp>
      <p:grpSp>
        <p:nvGrpSpPr>
          <p:cNvPr id="1129" name="Group"/>
          <p:cNvGrpSpPr/>
          <p:nvPr/>
        </p:nvGrpSpPr>
        <p:grpSpPr>
          <a:xfrm>
            <a:off x="12583925" y="4905495"/>
            <a:ext cx="8463757" cy="6087325"/>
            <a:chOff x="0" y="0"/>
            <a:chExt cx="8463756" cy="6087323"/>
          </a:xfrm>
        </p:grpSpPr>
        <p:grpSp>
          <p:nvGrpSpPr>
            <p:cNvPr id="1127" name="Group"/>
            <p:cNvGrpSpPr/>
            <p:nvPr/>
          </p:nvGrpSpPr>
          <p:grpSpPr>
            <a:xfrm>
              <a:off x="2235828" y="0"/>
              <a:ext cx="3992100" cy="3808568"/>
              <a:chOff x="24714" y="0"/>
              <a:chExt cx="3992098" cy="3808567"/>
            </a:xfrm>
          </p:grpSpPr>
          <p:sp>
            <p:nvSpPr>
              <p:cNvPr id="1101" name="Star"/>
              <p:cNvSpPr/>
              <p:nvPr/>
            </p:nvSpPr>
            <p:spPr>
              <a:xfrm>
                <a:off x="1024305" y="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02" name="Star"/>
              <p:cNvSpPr/>
              <p:nvPr/>
            </p:nvSpPr>
            <p:spPr>
              <a:xfrm>
                <a:off x="287705" y="254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03" name="Star"/>
              <p:cNvSpPr/>
              <p:nvPr/>
            </p:nvSpPr>
            <p:spPr>
              <a:xfrm>
                <a:off x="1278305" y="254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04" name="Star"/>
              <p:cNvSpPr/>
              <p:nvPr/>
            </p:nvSpPr>
            <p:spPr>
              <a:xfrm>
                <a:off x="1159510" y="1778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05" name="Star"/>
              <p:cNvSpPr/>
              <p:nvPr/>
            </p:nvSpPr>
            <p:spPr>
              <a:xfrm>
                <a:off x="846505" y="635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06" name="Star"/>
              <p:cNvSpPr/>
              <p:nvPr/>
            </p:nvSpPr>
            <p:spPr>
              <a:xfrm>
                <a:off x="1659305" y="635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07" name="Star"/>
              <p:cNvSpPr/>
              <p:nvPr/>
            </p:nvSpPr>
            <p:spPr>
              <a:xfrm>
                <a:off x="2116505" y="148204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08" name="Star"/>
              <p:cNvSpPr/>
              <p:nvPr/>
            </p:nvSpPr>
            <p:spPr>
              <a:xfrm>
                <a:off x="2540100" y="2282871"/>
                <a:ext cx="960509" cy="913499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09" name="Star"/>
              <p:cNvSpPr/>
              <p:nvPr/>
            </p:nvSpPr>
            <p:spPr>
              <a:xfrm>
                <a:off x="2295949" y="1016000"/>
                <a:ext cx="957220" cy="910370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0" name="Star"/>
              <p:cNvSpPr/>
              <p:nvPr/>
            </p:nvSpPr>
            <p:spPr>
              <a:xfrm>
                <a:off x="1151305" y="1016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1" name="Star"/>
              <p:cNvSpPr/>
              <p:nvPr/>
            </p:nvSpPr>
            <p:spPr>
              <a:xfrm>
                <a:off x="2294305" y="1270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2" name="Star"/>
              <p:cNvSpPr/>
              <p:nvPr/>
            </p:nvSpPr>
            <p:spPr>
              <a:xfrm>
                <a:off x="1151305" y="1524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3" name="Star"/>
              <p:cNvSpPr/>
              <p:nvPr/>
            </p:nvSpPr>
            <p:spPr>
              <a:xfrm>
                <a:off x="1661788" y="1513397"/>
                <a:ext cx="955541" cy="908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8250" y="8250"/>
                    </a:lnTo>
                    <a:lnTo>
                      <a:pt x="0" y="8250"/>
                    </a:lnTo>
                    <a:lnTo>
                      <a:pt x="6674" y="13350"/>
                    </a:lnTo>
                    <a:lnTo>
                      <a:pt x="4125" y="21600"/>
                    </a:lnTo>
                    <a:lnTo>
                      <a:pt x="10800" y="16501"/>
                    </a:lnTo>
                    <a:lnTo>
                      <a:pt x="17475" y="21600"/>
                    </a:lnTo>
                    <a:lnTo>
                      <a:pt x="14926" y="13350"/>
                    </a:lnTo>
                    <a:lnTo>
                      <a:pt x="21600" y="8250"/>
                    </a:lnTo>
                    <a:lnTo>
                      <a:pt x="13350" y="825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4" name="Star"/>
              <p:cNvSpPr/>
              <p:nvPr/>
            </p:nvSpPr>
            <p:spPr>
              <a:xfrm>
                <a:off x="2802305" y="889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5" name="Star"/>
              <p:cNvSpPr/>
              <p:nvPr/>
            </p:nvSpPr>
            <p:spPr>
              <a:xfrm>
                <a:off x="1913305" y="1778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6" name="Star"/>
              <p:cNvSpPr/>
              <p:nvPr/>
            </p:nvSpPr>
            <p:spPr>
              <a:xfrm>
                <a:off x="2548305" y="254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7" name="Star"/>
              <p:cNvSpPr/>
              <p:nvPr/>
            </p:nvSpPr>
            <p:spPr>
              <a:xfrm>
                <a:off x="3056305" y="2032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8" name="Star"/>
              <p:cNvSpPr/>
              <p:nvPr/>
            </p:nvSpPr>
            <p:spPr>
              <a:xfrm>
                <a:off x="2116505" y="2286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19" name="Star"/>
              <p:cNvSpPr/>
              <p:nvPr/>
            </p:nvSpPr>
            <p:spPr>
              <a:xfrm>
                <a:off x="24714" y="635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0" name="Star"/>
              <p:cNvSpPr/>
              <p:nvPr/>
            </p:nvSpPr>
            <p:spPr>
              <a:xfrm>
                <a:off x="668705" y="1524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1" name="Star"/>
              <p:cNvSpPr/>
              <p:nvPr/>
            </p:nvSpPr>
            <p:spPr>
              <a:xfrm>
                <a:off x="666490" y="238707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2" name="Star"/>
              <p:cNvSpPr/>
              <p:nvPr/>
            </p:nvSpPr>
            <p:spPr>
              <a:xfrm>
                <a:off x="24714" y="2032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3" name="Star"/>
              <p:cNvSpPr/>
              <p:nvPr/>
            </p:nvSpPr>
            <p:spPr>
              <a:xfrm>
                <a:off x="24714" y="1270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4" name="Star"/>
              <p:cNvSpPr/>
              <p:nvPr/>
            </p:nvSpPr>
            <p:spPr>
              <a:xfrm>
                <a:off x="2801301" y="1397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5" name="Star"/>
              <p:cNvSpPr/>
              <p:nvPr/>
            </p:nvSpPr>
            <p:spPr>
              <a:xfrm>
                <a:off x="2307856" y="289507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6" name="Star"/>
              <p:cNvSpPr/>
              <p:nvPr/>
            </p:nvSpPr>
            <p:spPr>
              <a:xfrm>
                <a:off x="1278305" y="2540000"/>
                <a:ext cx="960509" cy="913498"/>
              </a:xfrm>
              <a:prstGeom prst="star5">
                <a:avLst>
                  <a:gd name="adj" fmla="val 19100"/>
                  <a:gd name="hf" fmla="val 105146"/>
                  <a:gd name="vf" fmla="val 110557"/>
                </a:avLst>
              </a:prstGeom>
              <a:solidFill>
                <a:schemeClr val="accent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1128" name="represents many real stars"/>
            <p:cNvSpPr txBox="1"/>
            <p:nvPr/>
          </p:nvSpPr>
          <p:spPr>
            <a:xfrm>
              <a:off x="0" y="5071323"/>
              <a:ext cx="8463757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represents many real stars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30" name="Text"/>
              <p:cNvSpPr txBox="1"/>
              <p:nvPr/>
            </p:nvSpPr>
            <p:spPr>
              <a:xfrm>
                <a:off x="13582775" y="1451385"/>
                <a:ext cx="9383195" cy="246483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lnSpc>
                    <a:spcPct val="100000"/>
                  </a:lnSpc>
                  <a:spcBef>
                    <a:spcPts val="5300"/>
                  </a:spcBef>
                  <a:defRPr sz="52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limUpp>
                            <m:limUppPr>
                              <m:ctrlPr>
                                <a:rPr sz="5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limUpp>
                                <m:limUppPr>
                                  <m:ctrlPr>
                                    <a:rPr sz="5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r>
                                    <a:rPr sz="5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lim>
                                  <m:r>
                                    <a:rPr sz="5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⃗</m:t>
                                  </m:r>
                                </m:lim>
                              </m:limUpp>
                            </m:e>
                            <m:lim>
                              <m:r>
                                <a:rPr sz="5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··</m:t>
                              </m:r>
                            </m:lim>
                          </m:limUpp>
                        </m:e>
                        <m:sub>
                          <m: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55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sz="55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limLow>
                        <m:limLowPr>
                          <m:ctrlP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≠</m:t>
                          </m:r>
                          <m: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lim>
                      </m:limLow>
                      <m:f>
                        <m:fPr>
                          <m:ctrlP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5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5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sz="5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sz="5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sz="5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sz="5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limUpp>
                                        <m:limUppPr>
                                          <m:ctrlPr>
                                            <a:rPr sz="5500" i="1">
                                              <a:solidFill>
                                                <a:srgbClr val="52525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limUppPr>
                                        <m:e>
                                          <m:r>
                                            <a:rPr sz="5500" i="1">
                                              <a:solidFill>
                                                <a:srgbClr val="52525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lim>
                                          <m:r>
                                            <a:rPr sz="5500" i="1">
                                              <a:solidFill>
                                                <a:srgbClr val="52525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⃗</m:t>
                                          </m:r>
                                        </m:lim>
                                      </m:limUpp>
                                    </m:e>
                                    <m:sub>
                                      <m: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|</m:t>
                                      </m:r>
                                    </m:e>
                                    <m:sup>
                                      <m: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sz="5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p>
                                      <m:r>
                                        <a:rPr sz="55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sz="5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sz="5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sz="5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  <m:sSub>
                        <m:sSubPr>
                          <m:ctrlP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limUpp>
                            <m:limUppPr>
                              <m:ctrlPr>
                                <a:rPr sz="5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5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lim>
                              <m:r>
                                <a:rPr sz="5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e>
                        <m:sub>
                          <m: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5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130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82775" y="1451385"/>
                <a:ext cx="9383195" cy="2464835"/>
              </a:xfrm>
              <a:prstGeom prst="rect">
                <a:avLst/>
              </a:prstGeom>
              <a:blipFill>
                <a:blip r:embed="rId2"/>
                <a:stretch>
                  <a:fillRect l="-1216" t="-6154" b="-2615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" grpId="2" animBg="1" advAuto="0"/>
      <p:bldP spid="1097" grpId="3" animBg="1" advAuto="0"/>
      <p:bldP spid="1129" grpId="1" animBg="1" advAuto="0"/>
      <p:bldP spid="1130" grpId="4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Model details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16502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Model details</a:t>
            </a:r>
          </a:p>
        </p:txBody>
      </p:sp>
      <p:sp>
        <p:nvSpPr>
          <p:cNvPr id="11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34" name="Potential"/>
              <p:cNvSpPr txBox="1"/>
              <p:nvPr/>
            </p:nvSpPr>
            <p:spPr>
              <a:xfrm>
                <a:off x="775486" y="2588066"/>
                <a:ext cx="10413322" cy="85398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 u="sng"/>
                </a:pPr>
                <a:r>
                  <a:t>Potential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 u="sng"/>
                </a:pPr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bg</m:t>
                          </m:r>
                        </m:sub>
                      </m:sSub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limUpp>
                        <m:limUppPr>
                          <m:ctrl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lim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⃗</m:t>
                          </m:r>
                        </m:lim>
                      </m:limUpp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p>
                            <m:sSup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p>
                            <m:sSup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7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7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sz="47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sz="47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d>
                        <m:dPr>
                          <m:ctrlPr>
                            <a:rPr sz="47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47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47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  <m:sup>
                                  <m: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  <m:sup>
                                  <m: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sz="47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47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47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sz="47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</m:den>
                          </m:f>
                          <m:r>
                            <m:rPr>
                              <m:sty m:val="p"/>
                            </m:rPr>
                            <a:rPr sz="47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d>
                            <m:dPr>
                              <m:ctrlPr>
                                <a:rPr sz="47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>
                                    <m:sSubPr>
                                      <m:ctrlPr>
                                        <a:rPr sz="47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sz="47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sz="47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sz="47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sz="47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sz="47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sz="470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sz="47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sz="4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sz="47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4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4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  <m:sup>
                              <m: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  <m:sup>
                              <m: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sz="4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  <m:sup>
                                  <m: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sz="4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</m:den>
                          </m:f>
                          <m:r>
                            <m:rPr>
                              <m:sty m:val="p"/>
                            </m:rPr>
                            <a:rPr sz="4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d>
                            <m:dPr>
                              <m:ctrlPr>
                                <a:rPr sz="47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>
                                    <m:sSubPr>
                                      <m:ctrlPr>
                                        <a:rPr sz="475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sz="475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sz="475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sz="47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sz="475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sz="475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sz="4750" i="1">
                                          <a:solidFill>
                                            <a:srgbClr val="52525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134" name="Potential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486" y="2588066"/>
                <a:ext cx="10413322" cy="8539868"/>
              </a:xfrm>
              <a:prstGeom prst="rect">
                <a:avLst/>
              </a:prstGeom>
              <a:blipFill>
                <a:blip r:embed="rId2"/>
                <a:stretch>
                  <a:fillRect l="-304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5" name="Dynamical Friction"/>
              <p:cNvSpPr txBox="1"/>
              <p:nvPr/>
            </p:nvSpPr>
            <p:spPr>
              <a:xfrm>
                <a:off x="12888547" y="2552047"/>
                <a:ext cx="10668001" cy="784419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 u="sng"/>
                </a:pPr>
                <a:r>
                  <a:t>Dynamical Friction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limUpp>
                            <m:limUppPr>
                              <m:ctrlP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lim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e>
                        <m:sub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m:rPr>
                              <m:sty m:val="p"/>
                            </m:rP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DF</m:t>
                          </m:r>
                        </m:sub>
                      </m:sSub>
                      <m:r>
                        <a:rPr sz="35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</m:sub>
                          </m:sSub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m:rPr>
                              <m:sty m:val="p"/>
                            </m:rP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m:rPr>
                              <m:sty m:val="p"/>
                            </m:rP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limUpp>
                                <m:limUppPr>
                                  <m:ctrlPr>
                                    <a:rPr sz="3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r>
                                    <a:rPr sz="3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lim>
                                  <m:r>
                                    <a:rPr sz="3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⃗</m:t>
                                  </m:r>
                                </m:lim>
                              </m:limUpp>
                            </m:e>
                            <m:sub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erf</m:t>
                          </m:r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)−</m:t>
                          </m:r>
                          <m:f>
                            <m:fPr>
                              <m:ctrlP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sz="3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sz="35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rad>
                            </m:den>
                          </m:f>
                          <m:r>
                            <m:rPr>
                              <m:sty m:val="p"/>
                            </m:rP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sSup>
                            <m:sSupPr>
                              <m:ctrlP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p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sSub>
                        <m:sSubPr>
                          <m:ctrlP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limUpp>
                            <m:limUppPr>
                              <m:ctrlP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lim>
                              <m:r>
                                <a:rPr sz="35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</m:e>
                        <m:sub>
                          <m:r>
                            <a:rPr sz="35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sz="35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sz="35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5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sz="35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limUpp>
                            <m:limUpp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sSub>
                                <m:sSubPr>
                                  <m:ctrlPr>
                                    <a:rPr sz="52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52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sz="525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lim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⃗</m:t>
                              </m:r>
                            </m:lim>
                          </m:limUpp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sSub>
                            <m:sSub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:endParaRPr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defRPr sz="5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sz="52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[(</m:t>
                          </m:r>
                          <m:sSub>
                            <m:sSub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)/</m:t>
                          </m:r>
                          <m:sSub>
                            <m:sSubPr>
                              <m:ctrl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525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sz="52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135" name="Dynamical Fric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88547" y="2552047"/>
                <a:ext cx="10668001" cy="7844193"/>
              </a:xfrm>
              <a:prstGeom prst="rect">
                <a:avLst/>
              </a:prstGeom>
              <a:blipFill>
                <a:blip r:embed="rId3"/>
                <a:stretch>
                  <a:fillRect l="-3092" t="-5016" r="-713" b="-647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2300" y="13081000"/>
            <a:ext cx="266701" cy="4572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grpSp>
        <p:nvGrpSpPr>
          <p:cNvPr id="255" name="Group"/>
          <p:cNvGrpSpPr/>
          <p:nvPr/>
        </p:nvGrpSpPr>
        <p:grpSpPr>
          <a:xfrm>
            <a:off x="1866607" y="1097963"/>
            <a:ext cx="8237571" cy="9999881"/>
            <a:chOff x="0" y="0"/>
            <a:chExt cx="8237569" cy="9999880"/>
          </a:xfrm>
        </p:grpSpPr>
        <p:sp>
          <p:nvSpPr>
            <p:cNvPr id="253" name="Frequentist thinking:…"/>
            <p:cNvSpPr txBox="1"/>
            <p:nvPr/>
          </p:nvSpPr>
          <p:spPr>
            <a:xfrm>
              <a:off x="0" y="-1"/>
              <a:ext cx="8237570" cy="5167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ctr"/>
              <a:r>
                <a:rPr b="1">
                  <a:latin typeface="Gill Sans"/>
                  <a:ea typeface="Gill Sans"/>
                  <a:cs typeface="Gill Sans"/>
                  <a:sym typeface="Gill Sans"/>
                </a:rPr>
                <a:t>Frequentist</a:t>
              </a:r>
              <a:r>
                <a:t> thinking:</a:t>
              </a:r>
            </a:p>
            <a:p>
              <a:pPr algn="ctr"/>
              <a:r>
                <a:t>“given my model, what is the chance of observing this data?”</a:t>
              </a:r>
            </a:p>
          </p:txBody>
        </p:sp>
        <p:sp>
          <p:nvSpPr>
            <p:cNvPr id="254" name="50% of people are not men, what are the chances of having 3 of 13 coauthors as women?"/>
            <p:cNvSpPr txBox="1"/>
            <p:nvPr/>
          </p:nvSpPr>
          <p:spPr>
            <a:xfrm>
              <a:off x="0" y="7566560"/>
              <a:ext cx="8237570" cy="24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4800" i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50% of people are not men, what are the chances of having 3 of 13 coauthors as women?</a:t>
              </a:r>
            </a:p>
          </p:txBody>
        </p:sp>
      </p:grpSp>
      <p:grpSp>
        <p:nvGrpSpPr>
          <p:cNvPr id="258" name="Group"/>
          <p:cNvGrpSpPr/>
          <p:nvPr/>
        </p:nvGrpSpPr>
        <p:grpSpPr>
          <a:xfrm>
            <a:off x="13554986" y="1097961"/>
            <a:ext cx="8237571" cy="10571084"/>
            <a:chOff x="0" y="-1"/>
            <a:chExt cx="8237570" cy="10571082"/>
          </a:xfrm>
        </p:grpSpPr>
        <p:sp>
          <p:nvSpPr>
            <p:cNvPr id="256" name="Bayesian thinking:…"/>
            <p:cNvSpPr txBox="1"/>
            <p:nvPr/>
          </p:nvSpPr>
          <p:spPr>
            <a:xfrm>
              <a:off x="0" y="-1"/>
              <a:ext cx="8237570" cy="5167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ctr"/>
              <a:r>
                <a:rPr b="1">
                  <a:latin typeface="Gill Sans"/>
                  <a:ea typeface="Gill Sans"/>
                  <a:cs typeface="Gill Sans"/>
                  <a:sym typeface="Gill Sans"/>
                </a:rPr>
                <a:t>Bayesian</a:t>
              </a:r>
              <a:r>
                <a:t> thinking:</a:t>
              </a:r>
            </a:p>
            <a:p>
              <a:pPr algn="ctr"/>
              <a:r>
                <a:t>“given my observations, what can I say about my model?”</a:t>
              </a:r>
            </a:p>
          </p:txBody>
        </p:sp>
        <p:sp>
          <p:nvSpPr>
            <p:cNvPr id="257" name="3 of 13 of coauthors are women, what can I say about the total proportion of women in science in Finland?"/>
            <p:cNvSpPr txBox="1"/>
            <p:nvPr/>
          </p:nvSpPr>
          <p:spPr>
            <a:xfrm>
              <a:off x="0" y="6995360"/>
              <a:ext cx="8237570" cy="35757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4800" i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dirty="0"/>
                <a:t>3 of 13 of coauthors are women, what can I say about the</a:t>
              </a:r>
              <a:r>
                <a:rPr lang="en-US" dirty="0"/>
                <a:t> total </a:t>
              </a:r>
              <a:r>
                <a:rPr dirty="0"/>
                <a:t>proportion of scien</a:t>
              </a:r>
              <a:r>
                <a:rPr lang="en-US" dirty="0"/>
                <a:t>tists</a:t>
              </a:r>
              <a:r>
                <a:rPr dirty="0"/>
                <a:t> in Finland</a:t>
              </a:r>
              <a:r>
                <a:rPr lang="en-US" dirty="0"/>
                <a:t> that are women</a:t>
              </a:r>
              <a:r>
                <a:rPr dirty="0"/>
                <a:t>?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1" animBg="1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40</a:t>
            </a:fld>
            <a:endParaRPr/>
          </a:p>
        </p:txBody>
      </p:sp>
      <p:sp>
        <p:nvSpPr>
          <p:cNvPr id="1138" name="Recoil Simulations"/>
          <p:cNvSpPr txBox="1">
            <a:spLocks noGrp="1"/>
          </p:cNvSpPr>
          <p:nvPr>
            <p:ph type="title" idx="4294967295"/>
          </p:nvPr>
        </p:nvSpPr>
        <p:spPr>
          <a:xfrm>
            <a:off x="66675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Recoil Simulations</a:t>
            </a:r>
          </a:p>
        </p:txBody>
      </p:sp>
      <p:grpSp>
        <p:nvGrpSpPr>
          <p:cNvPr id="1141" name="Initial galaxy…"/>
          <p:cNvGrpSpPr/>
          <p:nvPr/>
        </p:nvGrpSpPr>
        <p:grpSpPr>
          <a:xfrm>
            <a:off x="1427306" y="3272173"/>
            <a:ext cx="6530547" cy="8575269"/>
            <a:chOff x="0" y="0"/>
            <a:chExt cx="6530545" cy="717165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0" name="Initial galaxy…"/>
                <p:cNvSpPr txBox="1"/>
                <p:nvPr/>
              </p:nvSpPr>
              <p:spPr>
                <a:xfrm>
                  <a:off x="38100" y="38099"/>
                  <a:ext cx="6454346" cy="70954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>
                    <a:spcBef>
                      <a:spcPts val="3000"/>
                    </a:spcBef>
                    <a:defRPr sz="4000"/>
                  </a:pPr>
                  <a:r>
                    <a:rPr dirty="0"/>
                    <a:t>Initial galaxy</a:t>
                  </a:r>
                </a:p>
                <a:p>
                  <a:pPr marL="228600" indent="-228600">
                    <a:spcBef>
                      <a:spcPts val="3000"/>
                    </a:spcBef>
                    <a:buSzPct val="100000"/>
                    <a:buChar char="‣"/>
                    <a:defRPr sz="4000"/>
                  </a:pPr>
                  <a:r>
                    <a:rPr dirty="0"/>
                    <a:t>stellar </a:t>
                  </a:r>
                  <a:r>
                    <a:rPr dirty="0" err="1"/>
                    <a:t>Hernquist</a:t>
                  </a:r>
                  <a:r>
                    <a:rPr dirty="0"/>
                    <a:t> sphere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=1.38×</m:t>
                      </m:r>
                      <m:sSup>
                        <m:sSup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a14:m>
                  <a:r>
                    <a:rPr dirty="0"/>
                    <a:t>,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b>
                      </m:sSub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=2.8×</m:t>
                      </m:r>
                      <m:sSup>
                        <m:sSup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a14:m>
                  <a:endParaRPr dirty="0"/>
                </a:p>
                <a:p>
                  <a:pPr marL="228600" indent="-228600">
                    <a:spcBef>
                      <a:spcPts val="3000"/>
                    </a:spcBef>
                    <a:buSzPct val="100000"/>
                    <a:buChar char="‣"/>
                    <a:defRPr sz="4000"/>
                  </a:pPr>
                  <a:r>
                    <a:rPr dirty="0"/>
                    <a:t>DM </a:t>
                  </a:r>
                  <a:r>
                    <a:rPr dirty="0" err="1"/>
                    <a:t>Hernquist</a:t>
                  </a:r>
                  <a:r>
                    <a:rPr dirty="0"/>
                    <a:t> sphere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DM</m:t>
                          </m:r>
                        </m:sub>
                      </m:sSub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=2.50×</m:t>
                      </m:r>
                      <m:sSup>
                        <m:sSup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13</m:t>
                          </m:r>
                        </m:sup>
                      </m:sSup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a14:m>
                  <a:r>
                    <a:rPr dirty="0"/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DM</m:t>
                          </m:r>
                        </m:sub>
                      </m:sSub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=5.0×</m:t>
                      </m:r>
                      <m:sSup>
                        <m:sSup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a14:m>
                  <a:endParaRPr dirty="0"/>
                </a:p>
                <a:p>
                  <a:pPr marL="228600" indent="-228600">
                    <a:spcBef>
                      <a:spcPts val="3000"/>
                    </a:spcBef>
                    <a:buSzPct val="100000"/>
                    <a:buChar char="‣"/>
                    <a:defRPr sz="4000"/>
                  </a:pPr>
                  <a:r>
                    <a:rPr dirty="0"/>
                    <a:t>SMBH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∙</m:t>
                          </m:r>
                        </m:sub>
                      </m:sSub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=2.93×</m:t>
                      </m:r>
                      <m:sSup>
                        <m:sSup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a14:m>
                  <a:endParaRPr dirty="0"/>
                </a:p>
              </p:txBody>
            </p:sp>
          </mc:Choice>
          <mc:Fallback xmlns="">
            <p:sp>
              <p:nvSpPr>
                <p:cNvPr id="1140" name="Initial galaxy…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" y="38099"/>
                  <a:ext cx="6454346" cy="7095452"/>
                </a:xfrm>
                <a:prstGeom prst="rect">
                  <a:avLst/>
                </a:prstGeom>
                <a:blipFill>
                  <a:blip r:embed="rId2"/>
                  <a:stretch>
                    <a:fillRect l="-4519" t="-2679" r="-393" b="-5714"/>
                  </a:stretch>
                </a:blipFill>
                <a:ln>
                  <a:noFill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39" name="Initial galaxy… Initial galaxystellar Hernquist sphere  Equation ,   Equation DM Hernquist sphere  Equation ,  Equation SMBH  Equation Square" descr="Initial galaxy… Initial galaxystellar Hernquist sphere  Equation ,   Equation DM Hernquist sphere  Equation ,  Equation SMBH  Equation Squar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530546" cy="7171651"/>
            </a:xfrm>
            <a:prstGeom prst="rect">
              <a:avLst/>
            </a:prstGeom>
            <a:effectLst/>
          </p:spPr>
        </p:pic>
      </p:grpSp>
      <p:grpSp>
        <p:nvGrpSpPr>
          <p:cNvPr id="1144" name="Parent merger orbit"/>
          <p:cNvGrpSpPr/>
          <p:nvPr/>
        </p:nvGrpSpPr>
        <p:grpSpPr>
          <a:xfrm>
            <a:off x="9906537" y="5201692"/>
            <a:ext cx="4570926" cy="4716232"/>
            <a:chOff x="0" y="0"/>
            <a:chExt cx="4570925" cy="30714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3" name="Parent merger orbit"/>
                <p:cNvSpPr txBox="1"/>
                <p:nvPr/>
              </p:nvSpPr>
              <p:spPr>
                <a:xfrm>
                  <a:off x="38100" y="38100"/>
                  <a:ext cx="4494726" cy="299521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>
                    <a:spcBef>
                      <a:spcPts val="3000"/>
                    </a:spcBef>
                    <a:defRPr sz="4000"/>
                  </a:pPr>
                  <a:r>
                    <a:t>Parent merger orbit</a:t>
                  </a:r>
                </a:p>
                <a:p>
                  <a:pPr marL="228600" indent="-228600">
                    <a:spcBef>
                      <a:spcPts val="3000"/>
                    </a:spcBef>
                    <a:buSzPct val="100000"/>
                    <a:buChar char="‣"/>
                    <a:defRPr sz="4000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=0.97</m:t>
                      </m:r>
                    </m:oMath>
                  </a14:m>
                  <a:endParaRPr/>
                </a:p>
                <a:p>
                  <a:pPr marL="228600" indent="-228600">
                    <a:spcBef>
                      <a:spcPts val="3000"/>
                    </a:spcBef>
                    <a:buSzPct val="100000"/>
                    <a:buChar char="‣"/>
                    <a:defRPr sz="4000"/>
                  </a:pPr>
                  <a14:m>
                    <m:oMath xmlns:m="http://schemas.openxmlformats.org/officeDocument/2006/math"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=30</m:t>
                      </m:r>
                      <m:r>
                        <m:rPr>
                          <m:sty m:val="p"/>
                        </m:rP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kpc</m:t>
                      </m:r>
                    </m:oMath>
                  </a14:m>
                  <a:endParaRPr/>
                </a:p>
              </p:txBody>
            </p:sp>
          </mc:Choice>
          <mc:Fallback xmlns="">
            <p:sp>
              <p:nvSpPr>
                <p:cNvPr id="1143" name="Parent merger orbit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" y="38100"/>
                  <a:ext cx="4494726" cy="2995218"/>
                </a:xfrm>
                <a:prstGeom prst="rect">
                  <a:avLst/>
                </a:prstGeom>
                <a:blipFill>
                  <a:blip r:embed="rId4"/>
                  <a:stretch>
                    <a:fillRect l="-5618" t="-2521" b="-8403"/>
                  </a:stretch>
                </a:blipFill>
                <a:ln>
                  <a:noFill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42" name="Parent merger orbit Parent merger orbit Equation  Equation Square" descr="Parent merger orbit Parent merger orbit Equation  Equation Squar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4570926" cy="3071418"/>
            </a:xfrm>
            <a:prstGeom prst="rect">
              <a:avLst/>
            </a:prstGeom>
            <a:effectLst/>
          </p:spPr>
        </p:pic>
      </p:grpSp>
      <p:grpSp>
        <p:nvGrpSpPr>
          <p:cNvPr id="1147" name="Recoil simulations…"/>
          <p:cNvGrpSpPr/>
          <p:nvPr/>
        </p:nvGrpSpPr>
        <p:grpSpPr>
          <a:xfrm>
            <a:off x="16426147" y="3969936"/>
            <a:ext cx="5892925" cy="7179744"/>
            <a:chOff x="0" y="0"/>
            <a:chExt cx="5892924" cy="44717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6" name="Recoil simulations…"/>
                <p:cNvSpPr txBox="1"/>
                <p:nvPr/>
              </p:nvSpPr>
              <p:spPr>
                <a:xfrm>
                  <a:off x="38100" y="38099"/>
                  <a:ext cx="5816725" cy="43955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>
                    <a:spcBef>
                      <a:spcPts val="3000"/>
                    </a:spcBef>
                    <a:defRPr sz="4000"/>
                  </a:pPr>
                  <a:r>
                    <a:t>Recoil simulations</a:t>
                  </a:r>
                </a:p>
                <a:p>
                  <a:pPr marL="228600" indent="-228600">
                    <a:spcBef>
                      <a:spcPts val="3000"/>
                    </a:spcBef>
                    <a:buSzPct val="100000"/>
                    <a:buChar char="‣"/>
                    <a:defRPr sz="4000"/>
                  </a:pPr>
                  <a14:m>
                    <m:oMath xmlns:m="http://schemas.openxmlformats.org/officeDocument/2006/math"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0≤</m:t>
                      </m:r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kick</m:t>
                          </m:r>
                        </m:sub>
                      </m:sSub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  <m:sSup>
                        <m:sSup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≲0.5</m:t>
                      </m:r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esc</m:t>
                          </m:r>
                        </m:sub>
                      </m:sSub>
                    </m:oMath>
                  </a14:m>
                  <a:r>
                    <a:t> in </a:t>
                  </a:r>
                  <a14:m>
                    <m:oMath xmlns:m="http://schemas.openxmlformats.org/officeDocument/2006/math"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60</m:t>
                      </m:r>
                      <m:r>
                        <m:rPr>
                          <m:sty m:val="p"/>
                        </m:rP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  <m:sSup>
                        <m:sSup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t>  intervals</a:t>
                  </a:r>
                </a:p>
                <a:p>
                  <a:pPr marL="228600" indent="-228600">
                    <a:spcBef>
                      <a:spcPts val="3000"/>
                    </a:spcBef>
                    <a:buSzPct val="100000"/>
                    <a:buChar char="‣"/>
                    <a:defRPr sz="4000"/>
                  </a:pPr>
                  <a:r>
                    <a:t>Run until SMBH has settled at centre</a:t>
                  </a:r>
                </a:p>
              </p:txBody>
            </p:sp>
          </mc:Choice>
          <mc:Fallback xmlns="">
            <p:sp>
              <p:nvSpPr>
                <p:cNvPr id="1146" name="Recoil simulations…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" y="38099"/>
                  <a:ext cx="5816725" cy="4395515"/>
                </a:xfrm>
                <a:prstGeom prst="rect">
                  <a:avLst/>
                </a:prstGeom>
                <a:blipFill>
                  <a:blip r:embed="rId6"/>
                  <a:stretch>
                    <a:fillRect l="-5011" t="-10632" r="-6100" b="-15517"/>
                  </a:stretch>
                </a:blipFill>
                <a:ln>
                  <a:noFill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45" name="Recoil simulations… Recoil simulations Equation  in  Equation   intervalsRun until SMBH has settled at centre" descr="Recoil simulations… Recoil simulations Equation  in  Equation   intervalsRun until SMBH has settled at centre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5892925" cy="447171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SMBH binaries scour a core in stellar light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20000"/>
              </a:lnSpc>
              <a:spcBef>
                <a:spcPts val="6500"/>
              </a:spcBef>
              <a:defRPr cap="none"/>
            </a:pPr>
            <a:r>
              <a:t>SMBH binaries scour a </a:t>
            </a:r>
            <a:r>
              <a:rPr i="1">
                <a:latin typeface="Gill Sans"/>
                <a:ea typeface="Gill Sans"/>
                <a:cs typeface="Gill Sans"/>
                <a:sym typeface="Gill Sans"/>
              </a:rPr>
              <a:t>core</a:t>
            </a:r>
            <a:r>
              <a:t> in stellar light</a:t>
            </a:r>
          </a:p>
        </p:txBody>
      </p:sp>
      <p:sp>
        <p:nvSpPr>
          <p:cNvPr id="11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41</a:t>
            </a:fld>
            <a:endParaRPr/>
          </a:p>
        </p:txBody>
      </p:sp>
      <p:pic>
        <p:nvPicPr>
          <p:cNvPr id="1151" name="core_example.gif" descr="core_exampl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57335" y="2612328"/>
            <a:ext cx="20069330" cy="100346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Orbits: an overview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sz="9000" cap="none"/>
            </a:lvl1pPr>
          </a:lstStyle>
          <a:p>
            <a:r>
              <a:t>Orbits: an overview</a:t>
            </a:r>
          </a:p>
        </p:txBody>
      </p:sp>
      <p:sp>
        <p:nvSpPr>
          <p:cNvPr id="11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42</a:t>
            </a:fld>
            <a:endParaRPr/>
          </a:p>
        </p:txBody>
      </p:sp>
      <p:sp>
        <p:nvSpPr>
          <p:cNvPr id="1155" name="no net angular momentum"/>
          <p:cNvSpPr txBox="1"/>
          <p:nvPr/>
        </p:nvSpPr>
        <p:spPr>
          <a:xfrm>
            <a:off x="3066962" y="11734573"/>
            <a:ext cx="8676879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no net angular momentum</a:t>
            </a:r>
          </a:p>
        </p:txBody>
      </p:sp>
      <p:sp>
        <p:nvSpPr>
          <p:cNvPr id="1156" name="net angular momentum"/>
          <p:cNvSpPr txBox="1"/>
          <p:nvPr/>
        </p:nvSpPr>
        <p:spPr>
          <a:xfrm>
            <a:off x="12956364" y="11734573"/>
            <a:ext cx="761206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net angular momentum</a:t>
            </a:r>
          </a:p>
        </p:txBody>
      </p:sp>
      <p:pic>
        <p:nvPicPr>
          <p:cNvPr id="1157" name="orbits.gif" descr="orbits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829736" y="2481668"/>
            <a:ext cx="18724528" cy="93622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43</a:t>
            </a:fld>
            <a:endParaRPr/>
          </a:p>
        </p:txBody>
      </p:sp>
      <p:sp>
        <p:nvSpPr>
          <p:cNvPr id="1160" name="Integral field units (IFUs) &amp; fitting LOSVD profile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sz="9000" cap="none"/>
            </a:lvl1pPr>
          </a:lstStyle>
          <a:p>
            <a:r>
              <a:t>Integral field units (IFUs) &amp; fitting LOSVD profile</a:t>
            </a:r>
          </a:p>
        </p:txBody>
      </p:sp>
      <p:grpSp>
        <p:nvGrpSpPr>
          <p:cNvPr id="1185" name="Group"/>
          <p:cNvGrpSpPr/>
          <p:nvPr/>
        </p:nvGrpSpPr>
        <p:grpSpPr>
          <a:xfrm>
            <a:off x="1607799" y="2988297"/>
            <a:ext cx="12060340" cy="8440539"/>
            <a:chOff x="10334" y="0"/>
            <a:chExt cx="12060339" cy="8440538"/>
          </a:xfrm>
        </p:grpSpPr>
        <p:grpSp>
          <p:nvGrpSpPr>
            <p:cNvPr id="1163" name="Group"/>
            <p:cNvGrpSpPr/>
            <p:nvPr/>
          </p:nvGrpSpPr>
          <p:grpSpPr>
            <a:xfrm>
              <a:off x="8097941" y="1180376"/>
              <a:ext cx="3972733" cy="4265269"/>
              <a:chOff x="10334" y="0"/>
              <a:chExt cx="3972732" cy="4265268"/>
            </a:xfrm>
          </p:grpSpPr>
          <p:sp>
            <p:nvSpPr>
              <p:cNvPr id="1161" name="Shape"/>
              <p:cNvSpPr/>
              <p:nvPr/>
            </p:nvSpPr>
            <p:spPr>
              <a:xfrm rot="16200000">
                <a:off x="-139899" y="485049"/>
                <a:ext cx="4265270" cy="3295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39" y="0"/>
                    </a:moveTo>
                    <a:lnTo>
                      <a:pt x="0" y="21600"/>
                    </a:lnTo>
                    <a:lnTo>
                      <a:pt x="16961" y="21600"/>
                    </a:lnTo>
                    <a:lnTo>
                      <a:pt x="21600" y="0"/>
                    </a:lnTo>
                    <a:lnTo>
                      <a:pt x="4639" y="0"/>
                    </a:lnTo>
                    <a:close/>
                  </a:path>
                </a:pathLst>
              </a:custGeom>
              <a:solidFill>
                <a:srgbClr val="4E2F6A">
                  <a:alpha val="81126"/>
                </a:srgbClr>
              </a:solidFill>
              <a:ln w="50800" cap="flat">
                <a:solidFill>
                  <a:srgbClr val="000000">
                    <a:alpha val="81126"/>
                  </a:srgbClr>
                </a:solidFill>
                <a:prstDash val="solid"/>
                <a:miter lim="400000"/>
              </a:ln>
              <a:effectLst>
                <a:outerShdw blurRad="355600" dist="536934" dir="4599049" rotWithShape="0">
                  <a:srgbClr val="000000">
                    <a:alpha val="5783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1162" name="Milky_Way_illustration-1.jpeg" descr="Milky_Way_illustration-1.jpeg"/>
              <p:cNvPicPr>
                <a:picLocks noChangeAspect="1"/>
              </p:cNvPicPr>
              <p:nvPr/>
            </p:nvPicPr>
            <p:blipFill>
              <a:blip r:embed="rId2">
                <a:alphaModFix amt="43761"/>
              </a:blip>
              <a:srcRect l="8899" t="14039" r="2805" b="10584"/>
              <a:stretch>
                <a:fillRect/>
              </a:stretch>
            </p:blipFill>
            <p:spPr>
              <a:xfrm rot="952112">
                <a:off x="334902" y="798554"/>
                <a:ext cx="3323598" cy="283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9" h="20595" extrusionOk="0">
                    <a:moveTo>
                      <a:pt x="10257" y="0"/>
                    </a:moveTo>
                    <a:cubicBezTo>
                      <a:pt x="7615" y="0"/>
                      <a:pt x="4972" y="1005"/>
                      <a:pt x="2956" y="3016"/>
                    </a:cubicBezTo>
                    <a:cubicBezTo>
                      <a:pt x="1405" y="4564"/>
                      <a:pt x="456" y="6484"/>
                      <a:pt x="98" y="8487"/>
                    </a:cubicBezTo>
                    <a:cubicBezTo>
                      <a:pt x="99" y="8487"/>
                      <a:pt x="98" y="8489"/>
                      <a:pt x="98" y="8490"/>
                    </a:cubicBezTo>
                    <a:cubicBezTo>
                      <a:pt x="121" y="8553"/>
                      <a:pt x="140" y="8639"/>
                      <a:pt x="140" y="8680"/>
                    </a:cubicBezTo>
                    <a:cubicBezTo>
                      <a:pt x="140" y="8721"/>
                      <a:pt x="159" y="8784"/>
                      <a:pt x="182" y="8821"/>
                    </a:cubicBezTo>
                    <a:cubicBezTo>
                      <a:pt x="227" y="8893"/>
                      <a:pt x="215" y="9138"/>
                      <a:pt x="160" y="9262"/>
                    </a:cubicBezTo>
                    <a:cubicBezTo>
                      <a:pt x="65" y="9474"/>
                      <a:pt x="-13" y="10569"/>
                      <a:pt x="39" y="10941"/>
                    </a:cubicBezTo>
                    <a:cubicBezTo>
                      <a:pt x="52" y="11031"/>
                      <a:pt x="45" y="11111"/>
                      <a:pt x="22" y="11160"/>
                    </a:cubicBezTo>
                    <a:cubicBezTo>
                      <a:pt x="14" y="11178"/>
                      <a:pt x="11" y="11332"/>
                      <a:pt x="0" y="11417"/>
                    </a:cubicBezTo>
                    <a:cubicBezTo>
                      <a:pt x="246" y="13667"/>
                      <a:pt x="1227" y="15853"/>
                      <a:pt x="2956" y="17579"/>
                    </a:cubicBezTo>
                    <a:cubicBezTo>
                      <a:pt x="6988" y="21600"/>
                      <a:pt x="13524" y="21600"/>
                      <a:pt x="17556" y="17579"/>
                    </a:cubicBezTo>
                    <a:cubicBezTo>
                      <a:pt x="21587" y="13557"/>
                      <a:pt x="21587" y="7038"/>
                      <a:pt x="17556" y="3016"/>
                    </a:cubicBezTo>
                    <a:cubicBezTo>
                      <a:pt x="15540" y="1005"/>
                      <a:pt x="12899" y="0"/>
                      <a:pt x="10257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1166" name="Group"/>
            <p:cNvGrpSpPr/>
            <p:nvPr/>
          </p:nvGrpSpPr>
          <p:grpSpPr>
            <a:xfrm>
              <a:off x="6962794" y="1602299"/>
              <a:ext cx="3972733" cy="4265269"/>
              <a:chOff x="10334" y="0"/>
              <a:chExt cx="3972732" cy="4265268"/>
            </a:xfrm>
          </p:grpSpPr>
          <p:sp>
            <p:nvSpPr>
              <p:cNvPr id="1164" name="Shape"/>
              <p:cNvSpPr/>
              <p:nvPr/>
            </p:nvSpPr>
            <p:spPr>
              <a:xfrm rot="16200000">
                <a:off x="-139899" y="485049"/>
                <a:ext cx="4265270" cy="3295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39" y="0"/>
                    </a:moveTo>
                    <a:lnTo>
                      <a:pt x="0" y="21600"/>
                    </a:lnTo>
                    <a:lnTo>
                      <a:pt x="16961" y="21600"/>
                    </a:lnTo>
                    <a:lnTo>
                      <a:pt x="21600" y="0"/>
                    </a:lnTo>
                    <a:lnTo>
                      <a:pt x="4639" y="0"/>
                    </a:lnTo>
                    <a:close/>
                  </a:path>
                </a:pathLst>
              </a:custGeom>
              <a:solidFill>
                <a:srgbClr val="1E386A">
                  <a:alpha val="81126"/>
                </a:srgbClr>
              </a:solidFill>
              <a:ln w="50800" cap="flat">
                <a:solidFill>
                  <a:srgbClr val="000000">
                    <a:alpha val="81126"/>
                  </a:srgbClr>
                </a:solidFill>
                <a:prstDash val="solid"/>
                <a:miter lim="400000"/>
              </a:ln>
              <a:effectLst>
                <a:outerShdw blurRad="355600" dist="536934" dir="4599049" rotWithShape="0">
                  <a:srgbClr val="000000">
                    <a:alpha val="5783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1165" name="Milky_Way_illustration-1.jpeg" descr="Milky_Way_illustration-1.jpeg"/>
              <p:cNvPicPr>
                <a:picLocks noChangeAspect="1"/>
              </p:cNvPicPr>
              <p:nvPr/>
            </p:nvPicPr>
            <p:blipFill>
              <a:blip r:embed="rId2">
                <a:alphaModFix amt="43761"/>
              </a:blip>
              <a:srcRect l="8899" t="14039" r="2805" b="10584"/>
              <a:stretch>
                <a:fillRect/>
              </a:stretch>
            </p:blipFill>
            <p:spPr>
              <a:xfrm rot="952112">
                <a:off x="334902" y="798554"/>
                <a:ext cx="3323598" cy="283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9" h="20595" extrusionOk="0">
                    <a:moveTo>
                      <a:pt x="10257" y="0"/>
                    </a:moveTo>
                    <a:cubicBezTo>
                      <a:pt x="7615" y="0"/>
                      <a:pt x="4972" y="1005"/>
                      <a:pt x="2956" y="3016"/>
                    </a:cubicBezTo>
                    <a:cubicBezTo>
                      <a:pt x="1405" y="4564"/>
                      <a:pt x="456" y="6484"/>
                      <a:pt x="98" y="8487"/>
                    </a:cubicBezTo>
                    <a:cubicBezTo>
                      <a:pt x="99" y="8487"/>
                      <a:pt x="98" y="8489"/>
                      <a:pt x="98" y="8490"/>
                    </a:cubicBezTo>
                    <a:cubicBezTo>
                      <a:pt x="121" y="8553"/>
                      <a:pt x="140" y="8639"/>
                      <a:pt x="140" y="8680"/>
                    </a:cubicBezTo>
                    <a:cubicBezTo>
                      <a:pt x="140" y="8721"/>
                      <a:pt x="159" y="8784"/>
                      <a:pt x="182" y="8821"/>
                    </a:cubicBezTo>
                    <a:cubicBezTo>
                      <a:pt x="227" y="8893"/>
                      <a:pt x="215" y="9138"/>
                      <a:pt x="160" y="9262"/>
                    </a:cubicBezTo>
                    <a:cubicBezTo>
                      <a:pt x="65" y="9474"/>
                      <a:pt x="-13" y="10569"/>
                      <a:pt x="39" y="10941"/>
                    </a:cubicBezTo>
                    <a:cubicBezTo>
                      <a:pt x="52" y="11031"/>
                      <a:pt x="45" y="11111"/>
                      <a:pt x="22" y="11160"/>
                    </a:cubicBezTo>
                    <a:cubicBezTo>
                      <a:pt x="14" y="11178"/>
                      <a:pt x="11" y="11332"/>
                      <a:pt x="0" y="11417"/>
                    </a:cubicBezTo>
                    <a:cubicBezTo>
                      <a:pt x="246" y="13667"/>
                      <a:pt x="1227" y="15853"/>
                      <a:pt x="2956" y="17579"/>
                    </a:cubicBezTo>
                    <a:cubicBezTo>
                      <a:pt x="6988" y="21600"/>
                      <a:pt x="13524" y="21600"/>
                      <a:pt x="17556" y="17579"/>
                    </a:cubicBezTo>
                    <a:cubicBezTo>
                      <a:pt x="21587" y="13557"/>
                      <a:pt x="21587" y="7038"/>
                      <a:pt x="17556" y="3016"/>
                    </a:cubicBezTo>
                    <a:cubicBezTo>
                      <a:pt x="15540" y="1005"/>
                      <a:pt x="12899" y="0"/>
                      <a:pt x="10257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1169" name="Group"/>
            <p:cNvGrpSpPr/>
            <p:nvPr/>
          </p:nvGrpSpPr>
          <p:grpSpPr>
            <a:xfrm>
              <a:off x="5670652" y="2014431"/>
              <a:ext cx="3972734" cy="4265270"/>
              <a:chOff x="10334" y="0"/>
              <a:chExt cx="3972732" cy="4265268"/>
            </a:xfrm>
          </p:grpSpPr>
          <p:sp>
            <p:nvSpPr>
              <p:cNvPr id="1167" name="Shape"/>
              <p:cNvSpPr/>
              <p:nvPr/>
            </p:nvSpPr>
            <p:spPr>
              <a:xfrm rot="16200000">
                <a:off x="-139899" y="485049"/>
                <a:ext cx="4265270" cy="3295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39" y="0"/>
                    </a:moveTo>
                    <a:lnTo>
                      <a:pt x="0" y="21600"/>
                    </a:lnTo>
                    <a:lnTo>
                      <a:pt x="16961" y="21600"/>
                    </a:lnTo>
                    <a:lnTo>
                      <a:pt x="21600" y="0"/>
                    </a:lnTo>
                    <a:lnTo>
                      <a:pt x="4639" y="0"/>
                    </a:lnTo>
                    <a:close/>
                  </a:path>
                </a:pathLst>
              </a:custGeom>
              <a:solidFill>
                <a:srgbClr val="00576A">
                  <a:alpha val="81126"/>
                </a:srgbClr>
              </a:solidFill>
              <a:ln w="50800" cap="flat">
                <a:solidFill>
                  <a:srgbClr val="000000">
                    <a:alpha val="81126"/>
                  </a:srgbClr>
                </a:solidFill>
                <a:prstDash val="solid"/>
                <a:miter lim="400000"/>
              </a:ln>
              <a:effectLst>
                <a:outerShdw blurRad="355600" dist="536934" dir="4599049" rotWithShape="0">
                  <a:srgbClr val="000000">
                    <a:alpha val="5783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1168" name="Milky_Way_illustration-1.jpeg" descr="Milky_Way_illustration-1.jpeg"/>
              <p:cNvPicPr>
                <a:picLocks noChangeAspect="1"/>
              </p:cNvPicPr>
              <p:nvPr/>
            </p:nvPicPr>
            <p:blipFill>
              <a:blip r:embed="rId2">
                <a:alphaModFix amt="43761"/>
              </a:blip>
              <a:srcRect l="8899" t="14039" r="2805" b="10584"/>
              <a:stretch>
                <a:fillRect/>
              </a:stretch>
            </p:blipFill>
            <p:spPr>
              <a:xfrm rot="952112">
                <a:off x="334902" y="798554"/>
                <a:ext cx="3323598" cy="283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9" h="20595" extrusionOk="0">
                    <a:moveTo>
                      <a:pt x="10257" y="0"/>
                    </a:moveTo>
                    <a:cubicBezTo>
                      <a:pt x="7615" y="0"/>
                      <a:pt x="4972" y="1005"/>
                      <a:pt x="2956" y="3016"/>
                    </a:cubicBezTo>
                    <a:cubicBezTo>
                      <a:pt x="1405" y="4564"/>
                      <a:pt x="456" y="6484"/>
                      <a:pt x="98" y="8487"/>
                    </a:cubicBezTo>
                    <a:cubicBezTo>
                      <a:pt x="99" y="8487"/>
                      <a:pt x="98" y="8489"/>
                      <a:pt x="98" y="8490"/>
                    </a:cubicBezTo>
                    <a:cubicBezTo>
                      <a:pt x="121" y="8553"/>
                      <a:pt x="140" y="8639"/>
                      <a:pt x="140" y="8680"/>
                    </a:cubicBezTo>
                    <a:cubicBezTo>
                      <a:pt x="140" y="8721"/>
                      <a:pt x="159" y="8784"/>
                      <a:pt x="182" y="8821"/>
                    </a:cubicBezTo>
                    <a:cubicBezTo>
                      <a:pt x="227" y="8893"/>
                      <a:pt x="215" y="9138"/>
                      <a:pt x="160" y="9262"/>
                    </a:cubicBezTo>
                    <a:cubicBezTo>
                      <a:pt x="65" y="9474"/>
                      <a:pt x="-13" y="10569"/>
                      <a:pt x="39" y="10941"/>
                    </a:cubicBezTo>
                    <a:cubicBezTo>
                      <a:pt x="52" y="11031"/>
                      <a:pt x="45" y="11111"/>
                      <a:pt x="22" y="11160"/>
                    </a:cubicBezTo>
                    <a:cubicBezTo>
                      <a:pt x="14" y="11178"/>
                      <a:pt x="11" y="11332"/>
                      <a:pt x="0" y="11417"/>
                    </a:cubicBezTo>
                    <a:cubicBezTo>
                      <a:pt x="246" y="13667"/>
                      <a:pt x="1227" y="15853"/>
                      <a:pt x="2956" y="17579"/>
                    </a:cubicBezTo>
                    <a:cubicBezTo>
                      <a:pt x="6988" y="21600"/>
                      <a:pt x="13524" y="21600"/>
                      <a:pt x="17556" y="17579"/>
                    </a:cubicBezTo>
                    <a:cubicBezTo>
                      <a:pt x="21587" y="13557"/>
                      <a:pt x="21587" y="7038"/>
                      <a:pt x="17556" y="3016"/>
                    </a:cubicBezTo>
                    <a:cubicBezTo>
                      <a:pt x="15540" y="1005"/>
                      <a:pt x="12899" y="0"/>
                      <a:pt x="10257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1172" name="Group"/>
            <p:cNvGrpSpPr/>
            <p:nvPr/>
          </p:nvGrpSpPr>
          <p:grpSpPr>
            <a:xfrm>
              <a:off x="4603276" y="0"/>
              <a:ext cx="3972733" cy="4265269"/>
              <a:chOff x="10334" y="0"/>
              <a:chExt cx="3972732" cy="4265268"/>
            </a:xfrm>
          </p:grpSpPr>
          <p:sp>
            <p:nvSpPr>
              <p:cNvPr id="1170" name="Shape"/>
              <p:cNvSpPr/>
              <p:nvPr/>
            </p:nvSpPr>
            <p:spPr>
              <a:xfrm rot="16200000">
                <a:off x="-139899" y="485049"/>
                <a:ext cx="4265270" cy="3295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39" y="0"/>
                    </a:moveTo>
                    <a:lnTo>
                      <a:pt x="0" y="21600"/>
                    </a:lnTo>
                    <a:lnTo>
                      <a:pt x="16961" y="21600"/>
                    </a:lnTo>
                    <a:lnTo>
                      <a:pt x="21600" y="0"/>
                    </a:lnTo>
                    <a:lnTo>
                      <a:pt x="4639" y="0"/>
                    </a:lnTo>
                    <a:close/>
                  </a:path>
                </a:pathLst>
              </a:custGeom>
              <a:solidFill>
                <a:srgbClr val="006A42">
                  <a:alpha val="81126"/>
                </a:srgbClr>
              </a:solidFill>
              <a:ln w="50800" cap="flat">
                <a:solidFill>
                  <a:srgbClr val="000000">
                    <a:alpha val="81126"/>
                  </a:srgbClr>
                </a:solidFill>
                <a:prstDash val="solid"/>
                <a:miter lim="400000"/>
              </a:ln>
              <a:effectLst>
                <a:outerShdw blurRad="355600" dist="536934" dir="4599049" rotWithShape="0">
                  <a:srgbClr val="000000">
                    <a:alpha val="5783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1171" name="Milky_Way_illustration-1.jpeg" descr="Milky_Way_illustration-1.jpeg"/>
              <p:cNvPicPr>
                <a:picLocks noChangeAspect="1"/>
              </p:cNvPicPr>
              <p:nvPr/>
            </p:nvPicPr>
            <p:blipFill>
              <a:blip r:embed="rId2">
                <a:alphaModFix amt="43761"/>
              </a:blip>
              <a:srcRect l="8899" t="14039" r="2805" b="10584"/>
              <a:stretch>
                <a:fillRect/>
              </a:stretch>
            </p:blipFill>
            <p:spPr>
              <a:xfrm rot="952112">
                <a:off x="334902" y="798554"/>
                <a:ext cx="3323598" cy="283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9" h="20595" extrusionOk="0">
                    <a:moveTo>
                      <a:pt x="10257" y="0"/>
                    </a:moveTo>
                    <a:cubicBezTo>
                      <a:pt x="7615" y="0"/>
                      <a:pt x="4972" y="1005"/>
                      <a:pt x="2956" y="3016"/>
                    </a:cubicBezTo>
                    <a:cubicBezTo>
                      <a:pt x="1405" y="4564"/>
                      <a:pt x="456" y="6484"/>
                      <a:pt x="98" y="8487"/>
                    </a:cubicBezTo>
                    <a:cubicBezTo>
                      <a:pt x="99" y="8487"/>
                      <a:pt x="98" y="8489"/>
                      <a:pt x="98" y="8490"/>
                    </a:cubicBezTo>
                    <a:cubicBezTo>
                      <a:pt x="121" y="8553"/>
                      <a:pt x="140" y="8639"/>
                      <a:pt x="140" y="8680"/>
                    </a:cubicBezTo>
                    <a:cubicBezTo>
                      <a:pt x="140" y="8721"/>
                      <a:pt x="159" y="8784"/>
                      <a:pt x="182" y="8821"/>
                    </a:cubicBezTo>
                    <a:cubicBezTo>
                      <a:pt x="227" y="8893"/>
                      <a:pt x="215" y="9138"/>
                      <a:pt x="160" y="9262"/>
                    </a:cubicBezTo>
                    <a:cubicBezTo>
                      <a:pt x="65" y="9474"/>
                      <a:pt x="-13" y="10569"/>
                      <a:pt x="39" y="10941"/>
                    </a:cubicBezTo>
                    <a:cubicBezTo>
                      <a:pt x="52" y="11031"/>
                      <a:pt x="45" y="11111"/>
                      <a:pt x="22" y="11160"/>
                    </a:cubicBezTo>
                    <a:cubicBezTo>
                      <a:pt x="14" y="11178"/>
                      <a:pt x="11" y="11332"/>
                      <a:pt x="0" y="11417"/>
                    </a:cubicBezTo>
                    <a:cubicBezTo>
                      <a:pt x="246" y="13667"/>
                      <a:pt x="1227" y="15853"/>
                      <a:pt x="2956" y="17579"/>
                    </a:cubicBezTo>
                    <a:cubicBezTo>
                      <a:pt x="6988" y="21600"/>
                      <a:pt x="13524" y="21600"/>
                      <a:pt x="17556" y="17579"/>
                    </a:cubicBezTo>
                    <a:cubicBezTo>
                      <a:pt x="21587" y="13557"/>
                      <a:pt x="21587" y="7038"/>
                      <a:pt x="17556" y="3016"/>
                    </a:cubicBezTo>
                    <a:cubicBezTo>
                      <a:pt x="15540" y="1005"/>
                      <a:pt x="12899" y="0"/>
                      <a:pt x="10257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1175" name="Group"/>
            <p:cNvGrpSpPr/>
            <p:nvPr/>
          </p:nvGrpSpPr>
          <p:grpSpPr>
            <a:xfrm>
              <a:off x="3490278" y="2988122"/>
              <a:ext cx="3972733" cy="4265269"/>
              <a:chOff x="10334" y="0"/>
              <a:chExt cx="3972732" cy="4265268"/>
            </a:xfrm>
          </p:grpSpPr>
          <p:sp>
            <p:nvSpPr>
              <p:cNvPr id="1173" name="Shape"/>
              <p:cNvSpPr/>
              <p:nvPr/>
            </p:nvSpPr>
            <p:spPr>
              <a:xfrm rot="16200000">
                <a:off x="-139899" y="485049"/>
                <a:ext cx="4265270" cy="3295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39" y="0"/>
                    </a:moveTo>
                    <a:lnTo>
                      <a:pt x="0" y="21600"/>
                    </a:lnTo>
                    <a:lnTo>
                      <a:pt x="16961" y="21600"/>
                    </a:lnTo>
                    <a:lnTo>
                      <a:pt x="21600" y="0"/>
                    </a:lnTo>
                    <a:lnTo>
                      <a:pt x="4639" y="0"/>
                    </a:lnTo>
                    <a:close/>
                  </a:path>
                </a:pathLst>
              </a:custGeom>
              <a:solidFill>
                <a:srgbClr val="276A00">
                  <a:alpha val="81126"/>
                </a:srgbClr>
              </a:solidFill>
              <a:ln w="50800" cap="flat">
                <a:solidFill>
                  <a:srgbClr val="000000">
                    <a:alpha val="81126"/>
                  </a:srgbClr>
                </a:solidFill>
                <a:prstDash val="solid"/>
                <a:miter lim="400000"/>
              </a:ln>
              <a:effectLst>
                <a:outerShdw blurRad="355600" dist="536934" dir="4599049" rotWithShape="0">
                  <a:srgbClr val="000000">
                    <a:alpha val="5783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1174" name="Milky_Way_illustration-1.jpeg" descr="Milky_Way_illustration-1.jpeg"/>
              <p:cNvPicPr>
                <a:picLocks noChangeAspect="1"/>
              </p:cNvPicPr>
              <p:nvPr/>
            </p:nvPicPr>
            <p:blipFill>
              <a:blip r:embed="rId2">
                <a:alphaModFix amt="43761"/>
              </a:blip>
              <a:srcRect l="8899" t="14039" r="2805" b="10584"/>
              <a:stretch>
                <a:fillRect/>
              </a:stretch>
            </p:blipFill>
            <p:spPr>
              <a:xfrm rot="952112">
                <a:off x="334902" y="798554"/>
                <a:ext cx="3323598" cy="283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9" h="20595" extrusionOk="0">
                    <a:moveTo>
                      <a:pt x="10257" y="0"/>
                    </a:moveTo>
                    <a:cubicBezTo>
                      <a:pt x="7615" y="0"/>
                      <a:pt x="4972" y="1005"/>
                      <a:pt x="2956" y="3016"/>
                    </a:cubicBezTo>
                    <a:cubicBezTo>
                      <a:pt x="1405" y="4564"/>
                      <a:pt x="456" y="6484"/>
                      <a:pt x="98" y="8487"/>
                    </a:cubicBezTo>
                    <a:cubicBezTo>
                      <a:pt x="99" y="8487"/>
                      <a:pt x="98" y="8489"/>
                      <a:pt x="98" y="8490"/>
                    </a:cubicBezTo>
                    <a:cubicBezTo>
                      <a:pt x="121" y="8553"/>
                      <a:pt x="140" y="8639"/>
                      <a:pt x="140" y="8680"/>
                    </a:cubicBezTo>
                    <a:cubicBezTo>
                      <a:pt x="140" y="8721"/>
                      <a:pt x="159" y="8784"/>
                      <a:pt x="182" y="8821"/>
                    </a:cubicBezTo>
                    <a:cubicBezTo>
                      <a:pt x="227" y="8893"/>
                      <a:pt x="215" y="9138"/>
                      <a:pt x="160" y="9262"/>
                    </a:cubicBezTo>
                    <a:cubicBezTo>
                      <a:pt x="65" y="9474"/>
                      <a:pt x="-13" y="10569"/>
                      <a:pt x="39" y="10941"/>
                    </a:cubicBezTo>
                    <a:cubicBezTo>
                      <a:pt x="52" y="11031"/>
                      <a:pt x="45" y="11111"/>
                      <a:pt x="22" y="11160"/>
                    </a:cubicBezTo>
                    <a:cubicBezTo>
                      <a:pt x="14" y="11178"/>
                      <a:pt x="11" y="11332"/>
                      <a:pt x="0" y="11417"/>
                    </a:cubicBezTo>
                    <a:cubicBezTo>
                      <a:pt x="246" y="13667"/>
                      <a:pt x="1227" y="15853"/>
                      <a:pt x="2956" y="17579"/>
                    </a:cubicBezTo>
                    <a:cubicBezTo>
                      <a:pt x="6988" y="21600"/>
                      <a:pt x="13524" y="21600"/>
                      <a:pt x="17556" y="17579"/>
                    </a:cubicBezTo>
                    <a:cubicBezTo>
                      <a:pt x="21587" y="13557"/>
                      <a:pt x="21587" y="7038"/>
                      <a:pt x="17556" y="3016"/>
                    </a:cubicBezTo>
                    <a:cubicBezTo>
                      <a:pt x="15540" y="1005"/>
                      <a:pt x="12899" y="0"/>
                      <a:pt x="10257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1178" name="Group"/>
            <p:cNvGrpSpPr/>
            <p:nvPr/>
          </p:nvGrpSpPr>
          <p:grpSpPr>
            <a:xfrm>
              <a:off x="2198476" y="3438726"/>
              <a:ext cx="3972734" cy="4265270"/>
              <a:chOff x="10334" y="0"/>
              <a:chExt cx="3972732" cy="4265268"/>
            </a:xfrm>
          </p:grpSpPr>
          <p:sp>
            <p:nvSpPr>
              <p:cNvPr id="1176" name="Shape"/>
              <p:cNvSpPr/>
              <p:nvPr/>
            </p:nvSpPr>
            <p:spPr>
              <a:xfrm rot="16200000">
                <a:off x="-139899" y="485049"/>
                <a:ext cx="4265270" cy="3295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39" y="0"/>
                    </a:moveTo>
                    <a:lnTo>
                      <a:pt x="0" y="21600"/>
                    </a:lnTo>
                    <a:lnTo>
                      <a:pt x="16961" y="21600"/>
                    </a:lnTo>
                    <a:lnTo>
                      <a:pt x="21600" y="0"/>
                    </a:lnTo>
                    <a:lnTo>
                      <a:pt x="4639" y="0"/>
                    </a:lnTo>
                    <a:close/>
                  </a:path>
                </a:pathLst>
              </a:custGeom>
              <a:solidFill>
                <a:srgbClr val="6A6A00">
                  <a:alpha val="81126"/>
                </a:srgbClr>
              </a:solidFill>
              <a:ln w="50800" cap="flat">
                <a:solidFill>
                  <a:srgbClr val="000000">
                    <a:alpha val="81126"/>
                  </a:srgbClr>
                </a:solidFill>
                <a:prstDash val="solid"/>
                <a:miter lim="400000"/>
              </a:ln>
              <a:effectLst>
                <a:outerShdw blurRad="355600" dist="536934" dir="4599049" rotWithShape="0">
                  <a:srgbClr val="000000">
                    <a:alpha val="5783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1177" name="Milky_Way_illustration-1.jpeg" descr="Milky_Way_illustration-1.jpeg"/>
              <p:cNvPicPr>
                <a:picLocks noChangeAspect="1"/>
              </p:cNvPicPr>
              <p:nvPr/>
            </p:nvPicPr>
            <p:blipFill>
              <a:blip r:embed="rId2">
                <a:alphaModFix amt="43761"/>
              </a:blip>
              <a:srcRect l="8899" t="14039" r="2805" b="10584"/>
              <a:stretch>
                <a:fillRect/>
              </a:stretch>
            </p:blipFill>
            <p:spPr>
              <a:xfrm rot="952112">
                <a:off x="334902" y="798554"/>
                <a:ext cx="3323598" cy="283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9" h="20595" extrusionOk="0">
                    <a:moveTo>
                      <a:pt x="10257" y="0"/>
                    </a:moveTo>
                    <a:cubicBezTo>
                      <a:pt x="7615" y="0"/>
                      <a:pt x="4972" y="1005"/>
                      <a:pt x="2956" y="3016"/>
                    </a:cubicBezTo>
                    <a:cubicBezTo>
                      <a:pt x="1405" y="4564"/>
                      <a:pt x="456" y="6484"/>
                      <a:pt x="98" y="8487"/>
                    </a:cubicBezTo>
                    <a:cubicBezTo>
                      <a:pt x="99" y="8487"/>
                      <a:pt x="98" y="8489"/>
                      <a:pt x="98" y="8490"/>
                    </a:cubicBezTo>
                    <a:cubicBezTo>
                      <a:pt x="121" y="8553"/>
                      <a:pt x="140" y="8639"/>
                      <a:pt x="140" y="8680"/>
                    </a:cubicBezTo>
                    <a:cubicBezTo>
                      <a:pt x="140" y="8721"/>
                      <a:pt x="159" y="8784"/>
                      <a:pt x="182" y="8821"/>
                    </a:cubicBezTo>
                    <a:cubicBezTo>
                      <a:pt x="227" y="8893"/>
                      <a:pt x="215" y="9138"/>
                      <a:pt x="160" y="9262"/>
                    </a:cubicBezTo>
                    <a:cubicBezTo>
                      <a:pt x="65" y="9474"/>
                      <a:pt x="-13" y="10569"/>
                      <a:pt x="39" y="10941"/>
                    </a:cubicBezTo>
                    <a:cubicBezTo>
                      <a:pt x="52" y="11031"/>
                      <a:pt x="45" y="11111"/>
                      <a:pt x="22" y="11160"/>
                    </a:cubicBezTo>
                    <a:cubicBezTo>
                      <a:pt x="14" y="11178"/>
                      <a:pt x="11" y="11332"/>
                      <a:pt x="0" y="11417"/>
                    </a:cubicBezTo>
                    <a:cubicBezTo>
                      <a:pt x="246" y="13667"/>
                      <a:pt x="1227" y="15853"/>
                      <a:pt x="2956" y="17579"/>
                    </a:cubicBezTo>
                    <a:cubicBezTo>
                      <a:pt x="6988" y="21600"/>
                      <a:pt x="13524" y="21600"/>
                      <a:pt x="17556" y="17579"/>
                    </a:cubicBezTo>
                    <a:cubicBezTo>
                      <a:pt x="21587" y="13557"/>
                      <a:pt x="21587" y="7038"/>
                      <a:pt x="17556" y="3016"/>
                    </a:cubicBezTo>
                    <a:cubicBezTo>
                      <a:pt x="15540" y="1005"/>
                      <a:pt x="12899" y="0"/>
                      <a:pt x="10257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1181" name="Group"/>
            <p:cNvGrpSpPr/>
            <p:nvPr/>
          </p:nvGrpSpPr>
          <p:grpSpPr>
            <a:xfrm>
              <a:off x="1162952" y="3792791"/>
              <a:ext cx="3972734" cy="4265269"/>
              <a:chOff x="10334" y="0"/>
              <a:chExt cx="3972732" cy="4265268"/>
            </a:xfrm>
          </p:grpSpPr>
          <p:sp>
            <p:nvSpPr>
              <p:cNvPr id="1179" name="Shape"/>
              <p:cNvSpPr/>
              <p:nvPr/>
            </p:nvSpPr>
            <p:spPr>
              <a:xfrm rot="16200000">
                <a:off x="-139899" y="485049"/>
                <a:ext cx="4265270" cy="3295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39" y="0"/>
                    </a:moveTo>
                    <a:lnTo>
                      <a:pt x="0" y="21600"/>
                    </a:lnTo>
                    <a:lnTo>
                      <a:pt x="16961" y="21600"/>
                    </a:lnTo>
                    <a:lnTo>
                      <a:pt x="21600" y="0"/>
                    </a:lnTo>
                    <a:lnTo>
                      <a:pt x="4639" y="0"/>
                    </a:lnTo>
                    <a:close/>
                  </a:path>
                </a:pathLst>
              </a:custGeom>
              <a:solidFill>
                <a:srgbClr val="6A3602">
                  <a:alpha val="81126"/>
                </a:srgbClr>
              </a:solidFill>
              <a:ln w="50800" cap="flat">
                <a:solidFill>
                  <a:srgbClr val="000000">
                    <a:alpha val="81126"/>
                  </a:srgbClr>
                </a:solidFill>
                <a:prstDash val="solid"/>
                <a:miter lim="400000"/>
              </a:ln>
              <a:effectLst>
                <a:outerShdw blurRad="355600" dist="536934" dir="4599049" rotWithShape="0">
                  <a:srgbClr val="000000">
                    <a:alpha val="5783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1180" name="Milky_Way_illustration-1.jpeg" descr="Milky_Way_illustration-1.jpeg"/>
              <p:cNvPicPr>
                <a:picLocks noChangeAspect="1"/>
              </p:cNvPicPr>
              <p:nvPr/>
            </p:nvPicPr>
            <p:blipFill>
              <a:blip r:embed="rId2">
                <a:alphaModFix amt="43761"/>
              </a:blip>
              <a:srcRect l="8899" t="14039" r="2805" b="10584"/>
              <a:stretch>
                <a:fillRect/>
              </a:stretch>
            </p:blipFill>
            <p:spPr>
              <a:xfrm rot="952112">
                <a:off x="334902" y="798554"/>
                <a:ext cx="3323598" cy="283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9" h="20595" extrusionOk="0">
                    <a:moveTo>
                      <a:pt x="10257" y="0"/>
                    </a:moveTo>
                    <a:cubicBezTo>
                      <a:pt x="7615" y="0"/>
                      <a:pt x="4972" y="1005"/>
                      <a:pt x="2956" y="3016"/>
                    </a:cubicBezTo>
                    <a:cubicBezTo>
                      <a:pt x="1405" y="4564"/>
                      <a:pt x="456" y="6484"/>
                      <a:pt x="98" y="8487"/>
                    </a:cubicBezTo>
                    <a:cubicBezTo>
                      <a:pt x="99" y="8487"/>
                      <a:pt x="98" y="8489"/>
                      <a:pt x="98" y="8490"/>
                    </a:cubicBezTo>
                    <a:cubicBezTo>
                      <a:pt x="121" y="8553"/>
                      <a:pt x="140" y="8639"/>
                      <a:pt x="140" y="8680"/>
                    </a:cubicBezTo>
                    <a:cubicBezTo>
                      <a:pt x="140" y="8721"/>
                      <a:pt x="159" y="8784"/>
                      <a:pt x="182" y="8821"/>
                    </a:cubicBezTo>
                    <a:cubicBezTo>
                      <a:pt x="227" y="8893"/>
                      <a:pt x="215" y="9138"/>
                      <a:pt x="160" y="9262"/>
                    </a:cubicBezTo>
                    <a:cubicBezTo>
                      <a:pt x="65" y="9474"/>
                      <a:pt x="-13" y="10569"/>
                      <a:pt x="39" y="10941"/>
                    </a:cubicBezTo>
                    <a:cubicBezTo>
                      <a:pt x="52" y="11031"/>
                      <a:pt x="45" y="11111"/>
                      <a:pt x="22" y="11160"/>
                    </a:cubicBezTo>
                    <a:cubicBezTo>
                      <a:pt x="14" y="11178"/>
                      <a:pt x="11" y="11332"/>
                      <a:pt x="0" y="11417"/>
                    </a:cubicBezTo>
                    <a:cubicBezTo>
                      <a:pt x="246" y="13667"/>
                      <a:pt x="1227" y="15853"/>
                      <a:pt x="2956" y="17579"/>
                    </a:cubicBezTo>
                    <a:cubicBezTo>
                      <a:pt x="6988" y="21600"/>
                      <a:pt x="13524" y="21600"/>
                      <a:pt x="17556" y="17579"/>
                    </a:cubicBezTo>
                    <a:cubicBezTo>
                      <a:pt x="21587" y="13557"/>
                      <a:pt x="21587" y="7038"/>
                      <a:pt x="17556" y="3016"/>
                    </a:cubicBezTo>
                    <a:cubicBezTo>
                      <a:pt x="15540" y="1005"/>
                      <a:pt x="12899" y="0"/>
                      <a:pt x="10257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1184" name="Group"/>
            <p:cNvGrpSpPr/>
            <p:nvPr/>
          </p:nvGrpSpPr>
          <p:grpSpPr>
            <a:xfrm>
              <a:off x="10334" y="4175269"/>
              <a:ext cx="3972734" cy="4265270"/>
              <a:chOff x="10334" y="0"/>
              <a:chExt cx="3972732" cy="4265268"/>
            </a:xfrm>
          </p:grpSpPr>
          <p:sp>
            <p:nvSpPr>
              <p:cNvPr id="1182" name="Shape"/>
              <p:cNvSpPr/>
              <p:nvPr/>
            </p:nvSpPr>
            <p:spPr>
              <a:xfrm rot="16200000">
                <a:off x="-139899" y="485049"/>
                <a:ext cx="4265270" cy="3295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39" y="0"/>
                    </a:moveTo>
                    <a:lnTo>
                      <a:pt x="0" y="21600"/>
                    </a:lnTo>
                    <a:lnTo>
                      <a:pt x="16961" y="21600"/>
                    </a:lnTo>
                    <a:lnTo>
                      <a:pt x="21600" y="0"/>
                    </a:lnTo>
                    <a:lnTo>
                      <a:pt x="4639" y="0"/>
                    </a:lnTo>
                    <a:close/>
                  </a:path>
                </a:pathLst>
              </a:custGeom>
              <a:solidFill>
                <a:schemeClr val="accent5">
                  <a:hueOff val="-92222"/>
                  <a:lumOff val="-9871"/>
                  <a:alpha val="81126"/>
                </a:schemeClr>
              </a:solidFill>
              <a:ln w="50800" cap="flat">
                <a:solidFill>
                  <a:srgbClr val="000000">
                    <a:alpha val="81126"/>
                  </a:srgbClr>
                </a:solidFill>
                <a:prstDash val="solid"/>
                <a:miter lim="400000"/>
              </a:ln>
              <a:effectLst>
                <a:outerShdw blurRad="355600" dist="536934" dir="4599049" rotWithShape="0">
                  <a:srgbClr val="000000">
                    <a:alpha val="57834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1183" name="Milky_Way_illustration-1.jpeg" descr="Milky_Way_illustration-1.jpeg"/>
              <p:cNvPicPr>
                <a:picLocks noChangeAspect="1"/>
              </p:cNvPicPr>
              <p:nvPr/>
            </p:nvPicPr>
            <p:blipFill>
              <a:blip r:embed="rId2">
                <a:alphaModFix amt="43761"/>
              </a:blip>
              <a:srcRect l="8899" t="14039" r="2805" b="10584"/>
              <a:stretch>
                <a:fillRect/>
              </a:stretch>
            </p:blipFill>
            <p:spPr>
              <a:xfrm rot="952112">
                <a:off x="334902" y="798554"/>
                <a:ext cx="3323598" cy="2837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9" h="20595" extrusionOk="0">
                    <a:moveTo>
                      <a:pt x="10257" y="0"/>
                    </a:moveTo>
                    <a:cubicBezTo>
                      <a:pt x="7615" y="0"/>
                      <a:pt x="4972" y="1005"/>
                      <a:pt x="2956" y="3016"/>
                    </a:cubicBezTo>
                    <a:cubicBezTo>
                      <a:pt x="1405" y="4564"/>
                      <a:pt x="456" y="6484"/>
                      <a:pt x="98" y="8487"/>
                    </a:cubicBezTo>
                    <a:cubicBezTo>
                      <a:pt x="99" y="8487"/>
                      <a:pt x="98" y="8489"/>
                      <a:pt x="98" y="8490"/>
                    </a:cubicBezTo>
                    <a:cubicBezTo>
                      <a:pt x="121" y="8553"/>
                      <a:pt x="140" y="8639"/>
                      <a:pt x="140" y="8680"/>
                    </a:cubicBezTo>
                    <a:cubicBezTo>
                      <a:pt x="140" y="8721"/>
                      <a:pt x="159" y="8784"/>
                      <a:pt x="182" y="8821"/>
                    </a:cubicBezTo>
                    <a:cubicBezTo>
                      <a:pt x="227" y="8893"/>
                      <a:pt x="215" y="9138"/>
                      <a:pt x="160" y="9262"/>
                    </a:cubicBezTo>
                    <a:cubicBezTo>
                      <a:pt x="65" y="9474"/>
                      <a:pt x="-13" y="10569"/>
                      <a:pt x="39" y="10941"/>
                    </a:cubicBezTo>
                    <a:cubicBezTo>
                      <a:pt x="52" y="11031"/>
                      <a:pt x="45" y="11111"/>
                      <a:pt x="22" y="11160"/>
                    </a:cubicBezTo>
                    <a:cubicBezTo>
                      <a:pt x="14" y="11178"/>
                      <a:pt x="11" y="11332"/>
                      <a:pt x="0" y="11417"/>
                    </a:cubicBezTo>
                    <a:cubicBezTo>
                      <a:pt x="246" y="13667"/>
                      <a:pt x="1227" y="15853"/>
                      <a:pt x="2956" y="17579"/>
                    </a:cubicBezTo>
                    <a:cubicBezTo>
                      <a:pt x="6988" y="21600"/>
                      <a:pt x="13524" y="21600"/>
                      <a:pt x="17556" y="17579"/>
                    </a:cubicBezTo>
                    <a:cubicBezTo>
                      <a:pt x="21587" y="13557"/>
                      <a:pt x="21587" y="7038"/>
                      <a:pt x="17556" y="3016"/>
                    </a:cubicBezTo>
                    <a:cubicBezTo>
                      <a:pt x="15540" y="1005"/>
                      <a:pt x="12899" y="0"/>
                      <a:pt x="10257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1191" name="Group"/>
          <p:cNvGrpSpPr/>
          <p:nvPr/>
        </p:nvGrpSpPr>
        <p:grpSpPr>
          <a:xfrm>
            <a:off x="553019" y="7061309"/>
            <a:ext cx="13170818" cy="5564933"/>
            <a:chOff x="0" y="0"/>
            <a:chExt cx="13170818" cy="5564932"/>
          </a:xfrm>
        </p:grpSpPr>
        <p:sp>
          <p:nvSpPr>
            <p:cNvPr id="1186" name="Line"/>
            <p:cNvSpPr/>
            <p:nvPr/>
          </p:nvSpPr>
          <p:spPr>
            <a:xfrm flipV="1">
              <a:off x="5133663" y="1718851"/>
              <a:ext cx="8037156" cy="3509212"/>
            </a:xfrm>
            <a:prstGeom prst="line">
              <a:avLst/>
            </a:prstGeom>
            <a:noFill/>
            <a:ln w="1016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1187" name="Line"/>
            <p:cNvSpPr/>
            <p:nvPr/>
          </p:nvSpPr>
          <p:spPr>
            <a:xfrm flipV="1">
              <a:off x="770613" y="0"/>
              <a:ext cx="1" cy="4050554"/>
            </a:xfrm>
            <a:prstGeom prst="line">
              <a:avLst/>
            </a:prstGeom>
            <a:noFill/>
            <a:ln w="1016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1188" name="Line"/>
            <p:cNvSpPr/>
            <p:nvPr/>
          </p:nvSpPr>
          <p:spPr>
            <a:xfrm>
              <a:off x="729735" y="4029740"/>
              <a:ext cx="4416033" cy="1192315"/>
            </a:xfrm>
            <a:prstGeom prst="line">
              <a:avLst/>
            </a:prstGeom>
            <a:noFill/>
            <a:ln w="101600" cap="flat">
              <a:solidFill>
                <a:srgbClr val="5A5F5E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9" name="Text"/>
                <p:cNvSpPr txBox="1"/>
                <p:nvPr/>
              </p:nvSpPr>
              <p:spPr>
                <a:xfrm>
                  <a:off x="0" y="1485079"/>
                  <a:ext cx="496780" cy="108039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sz="675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1189" name="Text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1485079"/>
                  <a:ext cx="496780" cy="1080396"/>
                </a:xfrm>
                <a:prstGeom prst="rect">
                  <a:avLst/>
                </a:prstGeom>
                <a:blipFill>
                  <a:blip r:embed="rId3"/>
                  <a:stretch>
                    <a:fillRect l="-47500" r="-65000" b="-23256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0" name="Text"/>
                <p:cNvSpPr txBox="1"/>
                <p:nvPr/>
              </p:nvSpPr>
              <p:spPr>
                <a:xfrm>
                  <a:off x="1657187" y="4484536"/>
                  <a:ext cx="496781" cy="108039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sz="675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1190" name="Text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7187" y="4484536"/>
                  <a:ext cx="496781" cy="1080397"/>
                </a:xfrm>
                <a:prstGeom prst="rect">
                  <a:avLst/>
                </a:prstGeom>
                <a:blipFill>
                  <a:blip r:embed="rId4"/>
                  <a:stretch>
                    <a:fillRect l="-32500" r="-425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92" name="Text"/>
              <p:cNvSpPr txBox="1"/>
              <p:nvPr/>
            </p:nvSpPr>
            <p:spPr>
              <a:xfrm>
                <a:off x="11230258" y="10006338"/>
                <a:ext cx="508841" cy="108039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675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192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0258" y="10006338"/>
                <a:ext cx="508841" cy="1080397"/>
              </a:xfrm>
              <a:prstGeom prst="rect">
                <a:avLst/>
              </a:prstGeom>
              <a:blipFill>
                <a:blip r:embed="rId5"/>
                <a:stretch>
                  <a:fillRect l="-48780" r="-56098" b="-689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3" name="Text"/>
              <p:cNvSpPr txBox="1"/>
              <p:nvPr/>
            </p:nvSpPr>
            <p:spPr>
              <a:xfrm>
                <a:off x="10674049" y="9997010"/>
                <a:ext cx="1621259" cy="109905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6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675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LOS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193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4049" y="9997010"/>
                <a:ext cx="1621259" cy="1099054"/>
              </a:xfrm>
              <a:prstGeom prst="rect">
                <a:avLst/>
              </a:prstGeom>
              <a:blipFill>
                <a:blip r:embed="rId6"/>
                <a:stretch>
                  <a:fillRect l="-10078" r="-17054" b="-1609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01" name="Group"/>
          <p:cNvGrpSpPr/>
          <p:nvPr/>
        </p:nvGrpSpPr>
        <p:grpSpPr>
          <a:xfrm>
            <a:off x="12964603" y="2716531"/>
            <a:ext cx="11058152" cy="7309584"/>
            <a:chOff x="0" y="0"/>
            <a:chExt cx="11058151" cy="730958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4" name="Text"/>
                <p:cNvSpPr txBox="1"/>
                <p:nvPr/>
              </p:nvSpPr>
              <p:spPr>
                <a:xfrm>
                  <a:off x="0" y="0"/>
                  <a:ext cx="11058152" cy="280809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sz="565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ℒ</m:t>
                        </m:r>
                        <m:r>
                          <a:rPr sz="565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rad>
                            <m: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den>
                        </m:f>
                        <m:sSup>
                          <m:sSupPr>
                            <m:ctrlP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p>
                                <m: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/2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limUpp>
                              <m:limUppPr>
                                <m:ctrlP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limLow>
                                  <m:limLowPr>
                                    <m:ctrlPr>
                                      <a:rPr sz="5650" i="1">
                                        <a:solidFill>
                                          <a:srgbClr val="52525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a:rPr sz="5650" i="1">
                                        <a:solidFill>
                                          <a:srgbClr val="52525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sz="5650" i="1">
                                        <a:solidFill>
                                          <a:srgbClr val="52525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sz="5650" i="1">
                                        <a:solidFill>
                                          <a:srgbClr val="52525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=3</m:t>
                                    </m:r>
                                  </m:lim>
                                </m:limLow>
                              </m:e>
                              <m:lim>
                                <m: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  <m:sSub>
                              <m:sSubPr>
                                <m:ctrlP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sz="565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  <m:r>
                              <a:rPr sz="56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1194" name="Text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0"/>
                  <a:ext cx="11058152" cy="2808091"/>
                </a:xfrm>
                <a:prstGeom prst="rect">
                  <a:avLst/>
                </a:prstGeom>
                <a:blipFill>
                  <a:blip r:embed="rId7"/>
                  <a:stretch>
                    <a:fillRect l="-172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5" name="Text"/>
                <p:cNvSpPr txBox="1"/>
                <p:nvPr/>
              </p:nvSpPr>
              <p:spPr>
                <a:xfrm>
                  <a:off x="1745422" y="5049410"/>
                  <a:ext cx="3274160" cy="131388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sz="440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sz="4400" i="1">
                            <a:solidFill>
                              <a:srgbClr val="525252"/>
                            </a:solidFill>
                            <a:latin typeface="Cambria Math" panose="02040503050406030204" pitchFamily="18" charset="0"/>
                          </a:rPr>
                          <m:t>≡</m:t>
                        </m:r>
                        <m:f>
                          <m:fPr>
                            <m:ctrlPr>
                              <a:rPr sz="440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sz="440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440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sz="4400" i="1">
                                    <a:solidFill>
                                      <a:srgbClr val="525252"/>
                                    </a:solidFill>
                                    <a:latin typeface="Cambria Math" panose="02040503050406030204" pitchFamily="18" charset="0"/>
                                  </a:rPr>
                                  <m:t>LOS</m:t>
                                </m:r>
                              </m:sub>
                            </m:sSub>
                            <m:r>
                              <a:rPr sz="440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sz="440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sz="440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den>
                        </m:f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1195" name="Text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5422" y="5049410"/>
                  <a:ext cx="3274160" cy="1313886"/>
                </a:xfrm>
                <a:prstGeom prst="rect">
                  <a:avLst/>
                </a:prstGeom>
                <a:blipFill>
                  <a:blip r:embed="rId8"/>
                  <a:stretch>
                    <a:fillRect l="-3101" t="-18269" b="-48077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96" name="Hermite polynomials"/>
            <p:cNvSpPr txBox="1"/>
            <p:nvPr/>
          </p:nvSpPr>
          <p:spPr>
            <a:xfrm>
              <a:off x="5946992" y="6560282"/>
              <a:ext cx="4816719" cy="749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4500"/>
              </a:lvl1pPr>
            </a:lstStyle>
            <a:p>
              <a:r>
                <a:t>Hermite polynomials</a:t>
              </a:r>
            </a:p>
          </p:txBody>
        </p:sp>
        <p:pic>
          <p:nvPicPr>
            <p:cNvPr id="1197" name="Line Line" descr="Line Line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6912407">
              <a:off x="2177212" y="3192980"/>
              <a:ext cx="3608302" cy="405592"/>
            </a:xfrm>
            <a:prstGeom prst="rect">
              <a:avLst/>
            </a:prstGeom>
            <a:effectLst/>
          </p:spPr>
        </p:pic>
        <p:pic>
          <p:nvPicPr>
            <p:cNvPr id="1199" name="Line Line" descr="Line Line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6867496">
              <a:off x="6044144" y="3919179"/>
              <a:ext cx="4902735" cy="405592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300" fill="hold"/>
                                        <p:tgtEl>
                                          <p:spTgt spid="1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2" grpId="1" animBg="1" advAuto="0"/>
      <p:bldP spid="1193" grpId="2" animBg="1" advAuto="0"/>
      <p:bldP spid="1201" grpId="3" animBg="1" advAuto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44</a:t>
            </a:fld>
            <a:endParaRPr/>
          </a:p>
        </p:txBody>
      </p:sp>
      <p:sp>
        <p:nvSpPr>
          <p:cNvPr id="1204" name="Meaning of different LOSVD moments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sz="9000" cap="none"/>
            </a:lvl1pPr>
          </a:lstStyle>
          <a:p>
            <a:r>
              <a:t>Meaning of different LOSVD moments</a:t>
            </a:r>
          </a:p>
        </p:txBody>
      </p:sp>
      <p:pic>
        <p:nvPicPr>
          <p:cNvPr id="1205" name="losvd.gif" descr="losvd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02717" y="2383228"/>
            <a:ext cx="20578566" cy="102892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Estimates for SMBH binary-scoured radius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Estimates for SMBH binary-scoured radius</a:t>
            </a:r>
          </a:p>
        </p:txBody>
      </p:sp>
      <p:sp>
        <p:nvSpPr>
          <p:cNvPr id="1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45</a:t>
            </a:fld>
            <a:endParaRPr/>
          </a:p>
        </p:txBody>
      </p:sp>
      <p:pic>
        <p:nvPicPr>
          <p:cNvPr id="1209" name="IFU_bt_0600.pdf" descr="IFU_bt_0600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970" y="3859685"/>
            <a:ext cx="17632060" cy="88160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0" name="IFU_bt_0600.pdf" descr="IFU_bt_0600.pdf"/>
          <p:cNvPicPr>
            <a:picLocks noChangeAspect="1"/>
          </p:cNvPicPr>
          <p:nvPr/>
        </p:nvPicPr>
        <p:blipFill>
          <a:blip r:embed="rId2"/>
          <a:srcRect l="76417" t="1251" r="541" b="68812"/>
          <a:stretch>
            <a:fillRect/>
          </a:stretch>
        </p:blipFill>
        <p:spPr>
          <a:xfrm>
            <a:off x="16848442" y="3951760"/>
            <a:ext cx="4062598" cy="263912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11" name="all"/>
              <p:cNvSpPr txBox="1"/>
              <p:nvPr/>
            </p:nvSpPr>
            <p:spPr>
              <a:xfrm>
                <a:off x="938344" y="4731171"/>
                <a:ext cx="2467746" cy="108039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t>  all </a:t>
                </a:r>
                <a14:m>
                  <m:oMath xmlns:m="http://schemas.openxmlformats.org/officeDocument/2006/math">
                    <m:r>
                      <a:rPr sz="675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t> </a:t>
                </a:r>
              </a:p>
            </p:txBody>
          </p:sp>
        </mc:Choice>
        <mc:Fallback xmlns="">
          <p:sp>
            <p:nvSpPr>
              <p:cNvPr id="1211" name="all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344" y="4731171"/>
                <a:ext cx="2467746" cy="1080397"/>
              </a:xfrm>
              <a:prstGeom prst="rect">
                <a:avLst/>
              </a:prstGeom>
              <a:blipFill>
                <a:blip r:embed="rId3"/>
                <a:stretch>
                  <a:fillRect t="-12791" b="-4651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2" name="box"/>
              <p:cNvSpPr txBox="1"/>
              <p:nvPr/>
            </p:nvSpPr>
            <p:spPr>
              <a:xfrm>
                <a:off x="876432" y="7727578"/>
                <a:ext cx="2591570" cy="108039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t>box </a:t>
                </a:r>
                <a14:m>
                  <m:oMath xmlns:m="http://schemas.openxmlformats.org/officeDocument/2006/math">
                    <m:r>
                      <a:rPr sz="675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t> </a:t>
                </a:r>
              </a:p>
            </p:txBody>
          </p:sp>
        </mc:Choice>
        <mc:Fallback xmlns="">
          <p:sp>
            <p:nvSpPr>
              <p:cNvPr id="1212" name="box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432" y="7727578"/>
                <a:ext cx="2591570" cy="1080396"/>
              </a:xfrm>
              <a:prstGeom prst="rect">
                <a:avLst/>
              </a:prstGeom>
              <a:blipFill>
                <a:blip r:embed="rId4"/>
                <a:stretch>
                  <a:fillRect l="-17073" t="-11628" b="-4534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3" name="tube"/>
              <p:cNvSpPr txBox="1"/>
              <p:nvPr/>
            </p:nvSpPr>
            <p:spPr>
              <a:xfrm>
                <a:off x="766696" y="10226038"/>
                <a:ext cx="2811042" cy="108039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t>tube </a:t>
                </a:r>
                <a14:m>
                  <m:oMath xmlns:m="http://schemas.openxmlformats.org/officeDocument/2006/math">
                    <m:r>
                      <a:rPr sz="675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t> </a:t>
                </a:r>
              </a:p>
            </p:txBody>
          </p:sp>
        </mc:Choice>
        <mc:Fallback xmlns="">
          <p:sp>
            <p:nvSpPr>
              <p:cNvPr id="1213" name="tube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696" y="10226038"/>
                <a:ext cx="2811042" cy="1080397"/>
              </a:xfrm>
              <a:prstGeom prst="rect">
                <a:avLst/>
              </a:prstGeom>
              <a:blipFill>
                <a:blip r:embed="rId5"/>
                <a:stretch>
                  <a:fillRect l="-15766" t="-11494" b="-4482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4" name="Text"/>
              <p:cNvSpPr txBox="1"/>
              <p:nvPr/>
            </p:nvSpPr>
            <p:spPr>
              <a:xfrm>
                <a:off x="19865734" y="12444104"/>
                <a:ext cx="3990125" cy="72348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 sz="40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kick</m:t>
                          </m:r>
                        </m:sub>
                      </m:sSub>
                      <m: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=600</m:t>
                      </m:r>
                      <m:r>
                        <m:rPr>
                          <m:sty m:val="p"/>
                        </m:rPr>
                        <a:rPr sz="4200" i="1">
                          <a:solidFill>
                            <a:srgbClr val="525252"/>
                          </a:solidFill>
                          <a:latin typeface="Cambria Math" panose="02040503050406030204" pitchFamily="18" charset="0"/>
                        </a:rPr>
                        <m:t>km</m:t>
                      </m:r>
                      <m:sSup>
                        <m:sSupPr>
                          <m:ctrl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214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5734" y="12444104"/>
                <a:ext cx="3990125" cy="723481"/>
              </a:xfrm>
              <a:prstGeom prst="rect">
                <a:avLst/>
              </a:prstGeom>
              <a:blipFill>
                <a:blip r:embed="rId6"/>
                <a:stretch>
                  <a:fillRect l="-1905" r="-8254" b="-1206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19" name="Group"/>
          <p:cNvGrpSpPr/>
          <p:nvPr/>
        </p:nvGrpSpPr>
        <p:grpSpPr>
          <a:xfrm>
            <a:off x="12442433" y="7650908"/>
            <a:ext cx="4095303" cy="3222127"/>
            <a:chOff x="0" y="0"/>
            <a:chExt cx="4095301" cy="3222125"/>
          </a:xfrm>
        </p:grpSpPr>
        <p:grpSp>
          <p:nvGrpSpPr>
            <p:cNvPr id="1217" name="Group"/>
            <p:cNvGrpSpPr/>
            <p:nvPr/>
          </p:nvGrpSpPr>
          <p:grpSpPr>
            <a:xfrm>
              <a:off x="0" y="-1"/>
              <a:ext cx="4095302" cy="3222127"/>
              <a:chOff x="0" y="0"/>
              <a:chExt cx="4095301" cy="3222125"/>
            </a:xfrm>
          </p:grpSpPr>
          <p:pic>
            <p:nvPicPr>
              <p:cNvPr id="1215" name="IFU_bt_0000.pdf" descr="IFU_bt_0000.pdf"/>
              <p:cNvPicPr>
                <a:picLocks noChangeAspect="1"/>
              </p:cNvPicPr>
              <p:nvPr/>
            </p:nvPicPr>
            <p:blipFill>
              <a:blip r:embed="rId7"/>
              <a:srcRect l="76767" t="33713" b="36552"/>
              <a:stretch>
                <a:fillRect/>
              </a:stretch>
            </p:blipFill>
            <p:spPr>
              <a:xfrm>
                <a:off x="0" y="601423"/>
                <a:ext cx="4095302" cy="262070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16" name="Text"/>
                  <p:cNvSpPr txBox="1"/>
                  <p:nvPr/>
                </p:nvSpPr>
                <p:spPr>
                  <a:xfrm>
                    <a:off x="52614" y="0"/>
                    <a:ext cx="3451724" cy="72348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4000"/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sz="42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2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42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kick</m:t>
                              </m:r>
                            </m:sub>
                          </m:sSub>
                          <m: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  <m:r>
                            <m:rPr>
                              <m:sty m:val="p"/>
                            </m:rPr>
                            <a:rPr sz="42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km</m:t>
                          </m:r>
                          <m:sSup>
                            <m:sSupPr>
                              <m:ctrlPr>
                                <a:rPr sz="42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sz="42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sz="42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oMath>
                      </m:oMathPara>
                    </a14:m>
                    <a:endParaRPr/>
                  </a:p>
                </p:txBody>
              </p:sp>
            </mc:Choice>
            <mc:Fallback xmlns="">
              <p:sp>
                <p:nvSpPr>
                  <p:cNvPr id="1216" name="Text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614" y="0"/>
                    <a:ext cx="3451724" cy="72348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2574" r="-8088" b="-12069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18" name="Circle"/>
            <p:cNvSpPr/>
            <p:nvPr/>
          </p:nvSpPr>
          <p:spPr>
            <a:xfrm>
              <a:off x="1107283" y="1762369"/>
              <a:ext cx="381001" cy="381001"/>
            </a:xfrm>
            <a:prstGeom prst="ellipse">
              <a:avLst/>
            </a:prstGeom>
            <a:noFill/>
            <a:ln w="63500" cap="flat">
              <a:solidFill>
                <a:srgbClr val="00FF2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22" name="Group"/>
          <p:cNvGrpSpPr/>
          <p:nvPr/>
        </p:nvGrpSpPr>
        <p:grpSpPr>
          <a:xfrm>
            <a:off x="16863821" y="6914663"/>
            <a:ext cx="3967223" cy="2565288"/>
            <a:chOff x="0" y="0"/>
            <a:chExt cx="3967221" cy="2565287"/>
          </a:xfrm>
        </p:grpSpPr>
        <p:pic>
          <p:nvPicPr>
            <p:cNvPr id="1220" name="IFU_bt_0600.pdf" descr="IFU_bt_0600.pdf"/>
            <p:cNvPicPr>
              <a:picLocks noChangeAspect="1"/>
            </p:cNvPicPr>
            <p:nvPr/>
          </p:nvPicPr>
          <p:blipFill>
            <a:blip r:embed="rId2"/>
            <a:srcRect l="76480" t="34605" r="1019" b="36296"/>
            <a:stretch>
              <a:fillRect/>
            </a:stretch>
          </p:blipFill>
          <p:spPr>
            <a:xfrm>
              <a:off x="0" y="0"/>
              <a:ext cx="3967222" cy="25652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21" name="Circle"/>
            <p:cNvSpPr/>
            <p:nvPr/>
          </p:nvSpPr>
          <p:spPr>
            <a:xfrm>
              <a:off x="907494" y="839244"/>
              <a:ext cx="874213" cy="874212"/>
            </a:xfrm>
            <a:prstGeom prst="ellipse">
              <a:avLst/>
            </a:prstGeom>
            <a:noFill/>
            <a:ln w="63500" cap="flat">
              <a:solidFill>
                <a:srgbClr val="00FF2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26" name="Group"/>
          <p:cNvGrpSpPr/>
          <p:nvPr/>
        </p:nvGrpSpPr>
        <p:grpSpPr>
          <a:xfrm>
            <a:off x="13968563" y="8320100"/>
            <a:ext cx="4153632" cy="3198190"/>
            <a:chOff x="0" y="0"/>
            <a:chExt cx="4153630" cy="31981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3" name="Text"/>
                <p:cNvSpPr/>
                <p:nvPr/>
              </p:nvSpPr>
              <p:spPr>
                <a:xfrm>
                  <a:off x="2883630" y="1928188"/>
                  <a:ext cx="1270001" cy="1270001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67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67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67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  <m:r>
                              <a:rPr sz="6750" i="1">
                                <a:solidFill>
                                  <a:srgbClr val="52525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</m:sSub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1223" name="Text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3630" y="1928188"/>
                  <a:ext cx="1270001" cy="1270001"/>
                </a:xfrm>
                <a:prstGeom prst="line">
                  <a:avLst/>
                </a:prstGeom>
                <a:blipFill>
                  <a:blip r:embed="rId9"/>
                  <a:stretch>
                    <a:fillRect l="-15686" t="-13861" r="-9804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24" name="Line"/>
            <p:cNvSpPr/>
            <p:nvPr/>
          </p:nvSpPr>
          <p:spPr>
            <a:xfrm flipH="1" flipV="1">
              <a:off x="0" y="1342788"/>
              <a:ext cx="2767899" cy="651940"/>
            </a:xfrm>
            <a:prstGeom prst="line">
              <a:avLst/>
            </a:prstGeom>
            <a:noFill/>
            <a:ln w="762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  <p:sp>
          <p:nvSpPr>
            <p:cNvPr id="1225" name="Line"/>
            <p:cNvSpPr/>
            <p:nvPr/>
          </p:nvSpPr>
          <p:spPr>
            <a:xfrm flipV="1">
              <a:off x="3543495" y="0"/>
              <a:ext cx="604679" cy="1768315"/>
            </a:xfrm>
            <a:prstGeom prst="line">
              <a:avLst/>
            </a:prstGeom>
            <a:noFill/>
            <a:ln w="762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/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20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0"/>
                                      </p:to>
                                    </p:set>
                                    <p:animEffect filter="image" prLst="opacity: 0.10; ">
                                      <p:cBhvr>
                                        <p:cTn id="7" dur="indefinite" fill="hold"/>
                                        <p:tgtEl>
                                          <p:spTgt spid="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9" grpId="1" animBg="1" advAuto="0"/>
      <p:bldP spid="1210" grpId="5" animBg="1" advAuto="0"/>
      <p:bldP spid="1219" grpId="2" animBg="1" advAuto="0"/>
      <p:bldP spid="1222" grpId="3" animBg="1" advAuto="0"/>
      <p:bldP spid="1226" grpId="4" animBg="1" advAuto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46</a:t>
            </a:fld>
            <a:endParaRPr/>
          </a:p>
        </p:txBody>
      </p:sp>
      <p:sp>
        <p:nvSpPr>
          <p:cNvPr id="1229" name="How many BRCs do we expect?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How many BRCs do we expect?</a:t>
            </a:r>
          </a:p>
        </p:txBody>
      </p:sp>
      <p:grpSp>
        <p:nvGrpSpPr>
          <p:cNvPr id="1239" name="Group"/>
          <p:cNvGrpSpPr/>
          <p:nvPr/>
        </p:nvGrpSpPr>
        <p:grpSpPr>
          <a:xfrm>
            <a:off x="889000" y="2838877"/>
            <a:ext cx="6280375" cy="4979153"/>
            <a:chOff x="0" y="0"/>
            <a:chExt cx="6280374" cy="4979151"/>
          </a:xfrm>
        </p:grpSpPr>
        <p:grpSp>
          <p:nvGrpSpPr>
            <p:cNvPr id="1232" name="Group"/>
            <p:cNvGrpSpPr/>
            <p:nvPr/>
          </p:nvGrpSpPr>
          <p:grpSpPr>
            <a:xfrm>
              <a:off x="0" y="0"/>
              <a:ext cx="4711394" cy="1870008"/>
              <a:chOff x="0" y="0"/>
              <a:chExt cx="4711393" cy="1870007"/>
            </a:xfrm>
          </p:grpSpPr>
          <p:sp>
            <p:nvSpPr>
              <p:cNvPr id="1230" name="Rounded Rectangle"/>
              <p:cNvSpPr/>
              <p:nvPr/>
            </p:nvSpPr>
            <p:spPr>
              <a:xfrm>
                <a:off x="0" y="0"/>
                <a:ext cx="4711394" cy="1200015"/>
              </a:xfrm>
              <a:prstGeom prst="roundRect">
                <a:avLst>
                  <a:gd name="adj" fmla="val 20491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31" name="major mergers"/>
              <p:cNvSpPr/>
              <p:nvPr/>
            </p:nvSpPr>
            <p:spPr>
              <a:xfrm>
                <a:off x="96634" y="600007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t>major mergers</a:t>
                </a:r>
              </a:p>
            </p:txBody>
          </p:sp>
        </p:grpSp>
        <p:grpSp>
          <p:nvGrpSpPr>
            <p:cNvPr id="1235" name="Group"/>
            <p:cNvGrpSpPr/>
            <p:nvPr/>
          </p:nvGrpSpPr>
          <p:grpSpPr>
            <a:xfrm>
              <a:off x="0" y="1549692"/>
              <a:ext cx="6280375" cy="1865823"/>
              <a:chOff x="0" y="0"/>
              <a:chExt cx="6280374" cy="1865822"/>
            </a:xfrm>
          </p:grpSpPr>
          <p:sp>
            <p:nvSpPr>
              <p:cNvPr id="1233" name="Rounded Rectangle"/>
              <p:cNvSpPr/>
              <p:nvPr/>
            </p:nvSpPr>
            <p:spPr>
              <a:xfrm>
                <a:off x="0" y="0"/>
                <a:ext cx="6280375" cy="1191645"/>
              </a:xfrm>
              <a:prstGeom prst="roundRect">
                <a:avLst>
                  <a:gd name="adj" fmla="val 20635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34" name="1galaxy = 1 SMBH"/>
              <p:cNvSpPr/>
              <p:nvPr/>
            </p:nvSpPr>
            <p:spPr>
              <a:xfrm>
                <a:off x="279673" y="595822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t>1galaxy = 1 SMBH</a:t>
                </a:r>
              </a:p>
            </p:txBody>
          </p:sp>
        </p:grpSp>
        <p:grpSp>
          <p:nvGrpSpPr>
            <p:cNvPr id="1238" name="Group"/>
            <p:cNvGrpSpPr/>
            <p:nvPr/>
          </p:nvGrpSpPr>
          <p:grpSpPr>
            <a:xfrm>
              <a:off x="0" y="3112251"/>
              <a:ext cx="2766453" cy="1866901"/>
              <a:chOff x="0" y="0"/>
              <a:chExt cx="2766452" cy="1866900"/>
            </a:xfrm>
          </p:grpSpPr>
          <p:sp>
            <p:nvSpPr>
              <p:cNvPr id="1236" name="Rounded Rectangle"/>
              <p:cNvSpPr/>
              <p:nvPr/>
            </p:nvSpPr>
            <p:spPr>
              <a:xfrm>
                <a:off x="0" y="0"/>
                <a:ext cx="2766453" cy="1193800"/>
              </a:xfrm>
              <a:prstGeom prst="roundRect">
                <a:avLst>
                  <a:gd name="adj" fmla="val 20598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37" name="redshift"/>
              <p:cNvSpPr/>
              <p:nvPr/>
            </p:nvSpPr>
            <p:spPr>
              <a:xfrm>
                <a:off x="222701" y="59690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t>redshift</a:t>
                </a:r>
              </a:p>
            </p:txBody>
          </p:sp>
        </p:grpSp>
      </p:grpSp>
      <p:grpSp>
        <p:nvGrpSpPr>
          <p:cNvPr id="1249" name="Group"/>
          <p:cNvGrpSpPr/>
          <p:nvPr/>
        </p:nvGrpSpPr>
        <p:grpSpPr>
          <a:xfrm>
            <a:off x="3920700" y="2838877"/>
            <a:ext cx="19657359" cy="3166752"/>
            <a:chOff x="-181122" y="0"/>
            <a:chExt cx="19657357" cy="3166750"/>
          </a:xfrm>
        </p:grpSpPr>
        <p:grpSp>
          <p:nvGrpSpPr>
            <p:cNvPr id="1242" name="Group"/>
            <p:cNvGrpSpPr/>
            <p:nvPr/>
          </p:nvGrpSpPr>
          <p:grpSpPr>
            <a:xfrm>
              <a:off x="5993777" y="0"/>
              <a:ext cx="13482458" cy="2557225"/>
              <a:chOff x="0" y="0"/>
              <a:chExt cx="13482457" cy="2557224"/>
            </a:xfrm>
          </p:grpSpPr>
          <p:sp>
            <p:nvSpPr>
              <p:cNvPr id="1240" name="Rounded Rectangle"/>
              <p:cNvSpPr/>
              <p:nvPr/>
            </p:nvSpPr>
            <p:spPr>
              <a:xfrm>
                <a:off x="0" y="0"/>
                <a:ext cx="13482457" cy="2557224"/>
              </a:xfrm>
              <a:prstGeom prst="roundRect">
                <a:avLst>
                  <a:gd name="adj" fmla="val 15000"/>
                </a:avLst>
              </a:prstGeom>
              <a:solidFill>
                <a:srgbClr val="DEC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41" name="Text"/>
                  <p:cNvSpPr txBox="1"/>
                  <p:nvPr/>
                </p:nvSpPr>
                <p:spPr>
                  <a:xfrm>
                    <a:off x="388537" y="388690"/>
                    <a:ext cx="13034720" cy="1779844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4800"/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sub>
                          </m:sSub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)=</m:t>
                          </m:r>
                          <m:sSubSup>
                            <m:sSubSup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sub>
                            <m:sup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bSup>
                          <m:r>
                            <m:rPr>
                              <m:sty m:val="p"/>
                            </m:rP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sSup>
                            <m:sSup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sSubSup>
                            <m:sSubSup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sub>
                            <m:sup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bSup>
                          <m:r>
                            <m:rPr>
                              <m:sty m:val="p"/>
                            </m:rP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sSup>
                            <m:sSup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f>
                            <m:f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b>
                                <m:sSub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p>
                                <m:sSup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p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p>
                                <m:sSup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),</m:t>
                              </m:r>
                              <m:sSup>
                                <m:sSup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p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oMath>
                      </m:oMathPara>
                    </a14:m>
                    <a:endParaRPr sz="4000" dirty="0"/>
                  </a:p>
                </p:txBody>
              </p:sp>
            </mc:Choice>
            <mc:Fallback xmlns="">
              <p:sp>
                <p:nvSpPr>
                  <p:cNvPr id="1241" name="Text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8537" y="388690"/>
                    <a:ext cx="13034720" cy="177984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071" b="-10563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1243" name="Line Line" descr="Line 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995915">
              <a:off x="1696723" y="512606"/>
              <a:ext cx="4153525" cy="405592"/>
            </a:xfrm>
            <a:prstGeom prst="rect">
              <a:avLst/>
            </a:prstGeom>
            <a:effectLst/>
          </p:spPr>
        </p:pic>
        <p:pic>
          <p:nvPicPr>
            <p:cNvPr id="1245" name="Line Line" descr="Line 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9975788">
              <a:off x="3100683" y="1516087"/>
              <a:ext cx="2783513" cy="405592"/>
            </a:xfrm>
            <a:prstGeom prst="rect">
              <a:avLst/>
            </a:prstGeom>
            <a:effectLst/>
          </p:spPr>
        </p:pic>
        <p:pic>
          <p:nvPicPr>
            <p:cNvPr id="1247" name="Line Line" descr="Line Line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 rot="9786919">
              <a:off x="-181122" y="2761159"/>
              <a:ext cx="6156820" cy="405591"/>
            </a:xfrm>
            <a:prstGeom prst="rect">
              <a:avLst/>
            </a:prstGeom>
            <a:effectLst/>
          </p:spPr>
        </p:pic>
      </p:grpSp>
      <p:grpSp>
        <p:nvGrpSpPr>
          <p:cNvPr id="1256" name="Group"/>
          <p:cNvGrpSpPr/>
          <p:nvPr/>
        </p:nvGrpSpPr>
        <p:grpSpPr>
          <a:xfrm>
            <a:off x="889000" y="7708514"/>
            <a:ext cx="8311285" cy="3624286"/>
            <a:chOff x="0" y="0"/>
            <a:chExt cx="8311284" cy="3624285"/>
          </a:xfrm>
        </p:grpSpPr>
        <p:grpSp>
          <p:nvGrpSpPr>
            <p:cNvPr id="1252" name="Group"/>
            <p:cNvGrpSpPr/>
            <p:nvPr/>
          </p:nvGrpSpPr>
          <p:grpSpPr>
            <a:xfrm>
              <a:off x="0" y="0"/>
              <a:ext cx="7046582" cy="1866900"/>
              <a:chOff x="0" y="0"/>
              <a:chExt cx="7046581" cy="1866900"/>
            </a:xfrm>
          </p:grpSpPr>
          <p:sp>
            <p:nvSpPr>
              <p:cNvPr id="1250" name="Rounded Rectangle"/>
              <p:cNvSpPr/>
              <p:nvPr/>
            </p:nvSpPr>
            <p:spPr>
              <a:xfrm>
                <a:off x="0" y="0"/>
                <a:ext cx="7046582" cy="1193800"/>
              </a:xfrm>
              <a:prstGeom prst="roundRect">
                <a:avLst>
                  <a:gd name="adj" fmla="val 20598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51" name="20% BRCs detectable"/>
              <p:cNvSpPr/>
              <p:nvPr/>
            </p:nvSpPr>
            <p:spPr>
              <a:xfrm>
                <a:off x="240849" y="59690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t>20% BRCs detectable</a:t>
                </a:r>
              </a:p>
            </p:txBody>
          </p:sp>
        </p:grpSp>
        <p:grpSp>
          <p:nvGrpSpPr>
            <p:cNvPr id="1255" name="Group"/>
            <p:cNvGrpSpPr/>
            <p:nvPr/>
          </p:nvGrpSpPr>
          <p:grpSpPr>
            <a:xfrm>
              <a:off x="0" y="1757385"/>
              <a:ext cx="8311285" cy="1866901"/>
              <a:chOff x="0" y="0"/>
              <a:chExt cx="8311284" cy="1866900"/>
            </a:xfrm>
          </p:grpSpPr>
          <p:sp>
            <p:nvSpPr>
              <p:cNvPr id="1253" name="Rounded Rectangle"/>
              <p:cNvSpPr/>
              <p:nvPr/>
            </p:nvSpPr>
            <p:spPr>
              <a:xfrm>
                <a:off x="0" y="0"/>
                <a:ext cx="8311285" cy="1193800"/>
              </a:xfrm>
              <a:prstGeom prst="roundRect">
                <a:avLst>
                  <a:gd name="adj" fmla="val 20598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54" name="median time to apocentre"/>
              <p:cNvSpPr/>
              <p:nvPr/>
            </p:nvSpPr>
            <p:spPr>
              <a:xfrm>
                <a:off x="189335" y="59690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t>median time to apocentre</a:t>
                </a:r>
              </a:p>
            </p:txBody>
          </p:sp>
        </p:grpSp>
      </p:grpSp>
      <p:grpSp>
        <p:nvGrpSpPr>
          <p:cNvPr id="1268" name="Group"/>
          <p:cNvGrpSpPr/>
          <p:nvPr/>
        </p:nvGrpSpPr>
        <p:grpSpPr>
          <a:xfrm>
            <a:off x="3858760" y="5792400"/>
            <a:ext cx="19631460" cy="4536606"/>
            <a:chOff x="-81402" y="-50799"/>
            <a:chExt cx="19631458" cy="4536605"/>
          </a:xfrm>
        </p:grpSpPr>
        <p:grpSp>
          <p:nvGrpSpPr>
            <p:cNvPr id="1259" name="Group"/>
            <p:cNvGrpSpPr/>
            <p:nvPr/>
          </p:nvGrpSpPr>
          <p:grpSpPr>
            <a:xfrm>
              <a:off x="12339771" y="1896533"/>
              <a:ext cx="7210286" cy="2557225"/>
              <a:chOff x="0" y="0"/>
              <a:chExt cx="7210284" cy="2557223"/>
            </a:xfrm>
          </p:grpSpPr>
          <p:sp>
            <p:nvSpPr>
              <p:cNvPr id="1257" name="Rounded Rectangle"/>
              <p:cNvSpPr/>
              <p:nvPr/>
            </p:nvSpPr>
            <p:spPr>
              <a:xfrm>
                <a:off x="0" y="0"/>
                <a:ext cx="7210285" cy="2557224"/>
              </a:xfrm>
              <a:prstGeom prst="roundRect">
                <a:avLst>
                  <a:gd name="adj" fmla="val 15000"/>
                </a:avLst>
              </a:prstGeom>
              <a:solidFill>
                <a:srgbClr val="DEC0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58" name="Text"/>
                  <p:cNvSpPr/>
                  <p:nvPr/>
                </p:nvSpPr>
                <p:spPr>
                  <a:xfrm>
                    <a:off x="388537" y="1278611"/>
                    <a:ext cx="1270001" cy="1270001"/>
                  </a:xfrm>
                  <a:prstGeom prst="line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4800"/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≈</m:t>
                          </m:r>
                          <m:sSub>
                            <m:sSub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sub>
                          </m:sSub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sz="4400" i="1">
                              <a:solidFill>
                                <a:srgbClr val="52525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obs</m:t>
                              </m:r>
                            </m:sub>
                          </m:sSub>
                          <m:f>
                            <m:fPr>
                              <m:ctrlP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apo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sz="4400" i="1">
                                      <a:solidFill>
                                        <a:srgbClr val="525252"/>
                                      </a:solidFill>
                                      <a:latin typeface="Cambria Math" panose="02040503050406030204" pitchFamily="18" charset="0"/>
                                    </a:rPr>
                                    <m:t>lookback</m:t>
                                  </m:r>
                                </m:sub>
                              </m:sSub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sz="4400" i="1">
                                  <a:solidFill>
                                    <a:srgbClr val="52525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oMath>
                      </m:oMathPara>
                    </a14:m>
                    <a:endParaRPr sz="4000" dirty="0"/>
                  </a:p>
                </p:txBody>
              </p:sp>
            </mc:Choice>
            <mc:Fallback xmlns="">
              <p:sp>
                <p:nvSpPr>
                  <p:cNvPr id="1258" name="Text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8537" y="1278611"/>
                    <a:ext cx="1270001" cy="1270001"/>
                  </a:xfrm>
                  <a:prstGeom prst="line">
                    <a:avLst/>
                  </a:prstGeom>
                  <a:blipFill>
                    <a:blip r:embed="rId6"/>
                    <a:stretch>
                      <a:fillRect l="-14851" t="-42157" r="-423762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1260" name="Line Line" descr="Line Line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1329281">
              <a:off x="-122737" y="1692518"/>
              <a:ext cx="12247209" cy="405592"/>
            </a:xfrm>
            <a:prstGeom prst="rect">
              <a:avLst/>
            </a:prstGeom>
            <a:effectLst/>
          </p:spPr>
        </p:pic>
        <p:pic>
          <p:nvPicPr>
            <p:cNvPr id="1262" name="Line Line" descr="Line Line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1093027">
              <a:off x="3805275" y="2730906"/>
              <a:ext cx="8262248" cy="405592"/>
            </a:xfrm>
            <a:prstGeom prst="rect">
              <a:avLst/>
            </a:prstGeom>
            <a:effectLst/>
          </p:spPr>
        </p:pic>
        <p:pic>
          <p:nvPicPr>
            <p:cNvPr id="1264" name="Line Line" descr="Line Line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0552763">
              <a:off x="5467069" y="3839277"/>
              <a:ext cx="6720662" cy="405592"/>
            </a:xfrm>
            <a:prstGeom prst="rect">
              <a:avLst/>
            </a:prstGeom>
            <a:effectLst/>
          </p:spPr>
        </p:pic>
        <p:pic>
          <p:nvPicPr>
            <p:cNvPr id="1266" name="Line Line" descr="Line Line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6200000">
              <a:off x="14657015" y="549375"/>
              <a:ext cx="1605943" cy="405592"/>
            </a:xfrm>
            <a:prstGeom prst="rect">
              <a:avLst/>
            </a:prstGeom>
            <a:effectLst/>
          </p:spPr>
        </p:pic>
      </p:grpSp>
      <p:grpSp>
        <p:nvGrpSpPr>
          <p:cNvPr id="1274" name="Group"/>
          <p:cNvGrpSpPr/>
          <p:nvPr/>
        </p:nvGrpSpPr>
        <p:grpSpPr>
          <a:xfrm>
            <a:off x="8997204" y="10210126"/>
            <a:ext cx="10566499" cy="3128035"/>
            <a:chOff x="0" y="-192646"/>
            <a:chExt cx="10566498" cy="3128034"/>
          </a:xfrm>
        </p:grpSpPr>
        <p:grpSp>
          <p:nvGrpSpPr>
            <p:cNvPr id="1271" name="Group"/>
            <p:cNvGrpSpPr/>
            <p:nvPr/>
          </p:nvGrpSpPr>
          <p:grpSpPr>
            <a:xfrm>
              <a:off x="0" y="1068488"/>
              <a:ext cx="8177973" cy="1866901"/>
              <a:chOff x="0" y="0"/>
              <a:chExt cx="8177972" cy="1866900"/>
            </a:xfrm>
          </p:grpSpPr>
          <p:sp>
            <p:nvSpPr>
              <p:cNvPr id="1269" name="Rounded Rectangle"/>
              <p:cNvSpPr/>
              <p:nvPr/>
            </p:nvSpPr>
            <p:spPr>
              <a:xfrm>
                <a:off x="0" y="0"/>
                <a:ext cx="8177973" cy="1193800"/>
              </a:xfrm>
              <a:prstGeom prst="roundRect">
                <a:avLst>
                  <a:gd name="adj" fmla="val 20598"/>
                </a:avLst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spcBef>
                    <a:spcPts val="0"/>
                  </a:spcBef>
                  <a:defRPr sz="50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70" name="~8000 BRCs out to z=0.6"/>
              <p:cNvSpPr/>
              <p:nvPr/>
            </p:nvSpPr>
            <p:spPr>
              <a:xfrm>
                <a:off x="101099" y="59690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>
                    <a:solidFill>
                      <a:srgbClr val="FFFFFF"/>
                    </a:solidFill>
                  </a:defRPr>
                </a:lvl1pPr>
              </a:lstStyle>
              <a:p>
                <a:r>
                  <a:t>~8000 BRCs out to z=0.6</a:t>
                </a:r>
              </a:p>
            </p:txBody>
          </p:sp>
        </p:grpSp>
        <p:pic>
          <p:nvPicPr>
            <p:cNvPr id="1272" name="Line Line" descr="Line Line"/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19362361">
              <a:off x="8143321" y="542127"/>
              <a:ext cx="2562245" cy="40559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" grpId="1" animBg="1" advAuto="0"/>
      <p:bldP spid="1256" grpId="2" animBg="1" advAuto="0"/>
      <p:bldP spid="1268" grpId="3" animBg="1" advAuto="0"/>
      <p:bldP spid="1274" grpId="4" animBg="1" advAuto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47</a:t>
            </a:fld>
            <a:endParaRPr/>
          </a:p>
        </p:txBody>
      </p:sp>
      <p:sp>
        <p:nvSpPr>
          <p:cNvPr id="1277" name="BRC detection workflow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BRC detection workflow</a:t>
            </a:r>
          </a:p>
        </p:txBody>
      </p:sp>
      <p:sp>
        <p:nvSpPr>
          <p:cNvPr id="1278" name="photometric data"/>
          <p:cNvSpPr/>
          <p:nvPr/>
        </p:nvSpPr>
        <p:spPr>
          <a:xfrm>
            <a:off x="609078" y="5940078"/>
            <a:ext cx="6677719" cy="4477390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0">
                <a:solidFill>
                  <a:srgbClr val="FFFFFF"/>
                </a:solidFill>
              </a:defRPr>
            </a:lvl1pPr>
          </a:lstStyle>
          <a:p>
            <a:r>
              <a:t>photometric data</a:t>
            </a:r>
          </a:p>
        </p:txBody>
      </p:sp>
      <p:sp>
        <p:nvSpPr>
          <p:cNvPr id="1279" name="cored density profile?"/>
          <p:cNvSpPr/>
          <p:nvPr/>
        </p:nvSpPr>
        <p:spPr>
          <a:xfrm>
            <a:off x="8751385" y="5940078"/>
            <a:ext cx="7681219" cy="4477390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0">
                <a:solidFill>
                  <a:srgbClr val="FFFFFF"/>
                </a:solidFill>
              </a:defRPr>
            </a:lvl1pPr>
          </a:lstStyle>
          <a:p>
            <a:r>
              <a:t>cored density profile?</a:t>
            </a:r>
          </a:p>
        </p:txBody>
      </p:sp>
      <p:sp>
        <p:nvSpPr>
          <p:cNvPr id="1280" name="Arrow"/>
          <p:cNvSpPr/>
          <p:nvPr/>
        </p:nvSpPr>
        <p:spPr>
          <a:xfrm>
            <a:off x="7384090" y="7543772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6">
              <a:satOff val="1848"/>
              <a:lumOff val="-1526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283" name="Group"/>
          <p:cNvGrpSpPr/>
          <p:nvPr/>
        </p:nvGrpSpPr>
        <p:grpSpPr>
          <a:xfrm>
            <a:off x="16529898" y="6954892"/>
            <a:ext cx="4942170" cy="2447762"/>
            <a:chOff x="0" y="0"/>
            <a:chExt cx="4942169" cy="2447760"/>
          </a:xfrm>
        </p:grpSpPr>
        <p:sp>
          <p:nvSpPr>
            <p:cNvPr id="1281" name="yes"/>
            <p:cNvSpPr/>
            <p:nvPr/>
          </p:nvSpPr>
          <p:spPr>
            <a:xfrm>
              <a:off x="1840614" y="0"/>
              <a:ext cx="3101556" cy="2447761"/>
            </a:xfrm>
            <a:prstGeom prst="roundRect">
              <a:avLst>
                <a:gd name="adj" fmla="val 15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yes</a:t>
              </a:r>
            </a:p>
          </p:txBody>
        </p:sp>
        <p:sp>
          <p:nvSpPr>
            <p:cNvPr id="1282" name="Arrow"/>
            <p:cNvSpPr/>
            <p:nvPr/>
          </p:nvSpPr>
          <p:spPr>
            <a:xfrm>
              <a:off x="0" y="588880"/>
              <a:ext cx="1743321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284" name="Arrow"/>
          <p:cNvSpPr/>
          <p:nvPr/>
        </p:nvSpPr>
        <p:spPr>
          <a:xfrm>
            <a:off x="21569360" y="7543772"/>
            <a:ext cx="3761725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>
              <a:satOff val="5412"/>
              <a:lumOff val="-3074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289" name="Group"/>
          <p:cNvGrpSpPr/>
          <p:nvPr/>
        </p:nvGrpSpPr>
        <p:grpSpPr>
          <a:xfrm>
            <a:off x="9248251" y="2137372"/>
            <a:ext cx="13726377" cy="3669726"/>
            <a:chOff x="0" y="0"/>
            <a:chExt cx="13726376" cy="3669724"/>
          </a:xfrm>
        </p:grpSpPr>
        <p:sp>
          <p:nvSpPr>
            <p:cNvPr id="1285" name="no"/>
            <p:cNvSpPr/>
            <p:nvPr/>
          </p:nvSpPr>
          <p:spPr>
            <a:xfrm>
              <a:off x="2808974" y="566527"/>
              <a:ext cx="3101556" cy="2447762"/>
            </a:xfrm>
            <a:prstGeom prst="roundRect">
              <a:avLst>
                <a:gd name="adj" fmla="val 15000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no</a:t>
              </a:r>
            </a:p>
          </p:txBody>
        </p:sp>
        <p:sp>
          <p:nvSpPr>
            <p:cNvPr id="1286" name="not BRC candidate"/>
            <p:cNvSpPr/>
            <p:nvPr/>
          </p:nvSpPr>
          <p:spPr>
            <a:xfrm>
              <a:off x="7619702" y="0"/>
              <a:ext cx="6106675" cy="3580817"/>
            </a:xfrm>
            <a:prstGeom prst="roundRect">
              <a:avLst>
                <a:gd name="adj" fmla="val 10254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not BRC candidate </a:t>
              </a:r>
            </a:p>
          </p:txBody>
        </p:sp>
        <p:sp>
          <p:nvSpPr>
            <p:cNvPr id="1290" name="Connection Line"/>
            <p:cNvSpPr/>
            <p:nvPr/>
          </p:nvSpPr>
          <p:spPr>
            <a:xfrm>
              <a:off x="-1" y="1665071"/>
              <a:ext cx="2808975" cy="2004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6" h="21249" extrusionOk="0">
                  <a:moveTo>
                    <a:pt x="290" y="21249"/>
                  </a:moveTo>
                  <a:cubicBezTo>
                    <a:pt x="-1514" y="6727"/>
                    <a:pt x="5085" y="-351"/>
                    <a:pt x="20086" y="14"/>
                  </a:cubicBezTo>
                </a:path>
              </a:pathLst>
            </a:custGeom>
            <a:noFill/>
            <a:ln w="381000" cap="flat">
              <a:solidFill>
                <a:schemeClr val="accent5">
                  <a:hueOff val="-92222"/>
                  <a:lumOff val="-9871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288" name="Arrow"/>
            <p:cNvSpPr/>
            <p:nvPr/>
          </p:nvSpPr>
          <p:spPr>
            <a:xfrm>
              <a:off x="6130115" y="1155408"/>
              <a:ext cx="1270001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 advClick="0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3" grpId="2" animBg="1" advAuto="0"/>
      <p:bldP spid="1284" grpId="3" animBg="1" advAuto="0"/>
      <p:bldP spid="1289" grpId="1" animBg="1" advAuto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48</a:t>
            </a:fld>
            <a:endParaRPr/>
          </a:p>
        </p:txBody>
      </p:sp>
      <p:sp>
        <p:nvSpPr>
          <p:cNvPr id="1293" name="BRC detection workflow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BRC detection workflow</a:t>
            </a:r>
          </a:p>
        </p:txBody>
      </p:sp>
      <p:sp>
        <p:nvSpPr>
          <p:cNvPr id="1294" name="off-centre intensity peak?"/>
          <p:cNvSpPr/>
          <p:nvPr/>
        </p:nvSpPr>
        <p:spPr>
          <a:xfrm>
            <a:off x="2398409" y="5940105"/>
            <a:ext cx="7418462" cy="4477390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0">
                <a:solidFill>
                  <a:srgbClr val="FFFFFF"/>
                </a:solidFill>
              </a:defRPr>
            </a:lvl1pPr>
          </a:lstStyle>
          <a:p>
            <a:r>
              <a:t>off-centre intensity peak?</a:t>
            </a:r>
          </a:p>
        </p:txBody>
      </p:sp>
      <p:sp>
        <p:nvSpPr>
          <p:cNvPr id="1295" name="Arrow"/>
          <p:cNvSpPr/>
          <p:nvPr/>
        </p:nvSpPr>
        <p:spPr>
          <a:xfrm>
            <a:off x="-2072976" y="7543800"/>
            <a:ext cx="4296661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>
              <a:satOff val="5412"/>
              <a:lumOff val="-3074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300" name="Group"/>
          <p:cNvGrpSpPr/>
          <p:nvPr/>
        </p:nvGrpSpPr>
        <p:grpSpPr>
          <a:xfrm>
            <a:off x="2763766" y="2113706"/>
            <a:ext cx="13726377" cy="3669726"/>
            <a:chOff x="0" y="0"/>
            <a:chExt cx="13726376" cy="3669724"/>
          </a:xfrm>
        </p:grpSpPr>
        <p:sp>
          <p:nvSpPr>
            <p:cNvPr id="1296" name="no"/>
            <p:cNvSpPr/>
            <p:nvPr/>
          </p:nvSpPr>
          <p:spPr>
            <a:xfrm>
              <a:off x="2808974" y="566527"/>
              <a:ext cx="3101556" cy="2447762"/>
            </a:xfrm>
            <a:prstGeom prst="roundRect">
              <a:avLst>
                <a:gd name="adj" fmla="val 15000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no</a:t>
              </a:r>
            </a:p>
          </p:txBody>
        </p:sp>
        <p:sp>
          <p:nvSpPr>
            <p:cNvPr id="1297" name="not BRC candidate"/>
            <p:cNvSpPr/>
            <p:nvPr/>
          </p:nvSpPr>
          <p:spPr>
            <a:xfrm>
              <a:off x="7619702" y="0"/>
              <a:ext cx="6106675" cy="3580817"/>
            </a:xfrm>
            <a:prstGeom prst="roundRect">
              <a:avLst>
                <a:gd name="adj" fmla="val 10254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not BRC candidate </a:t>
              </a:r>
            </a:p>
          </p:txBody>
        </p:sp>
        <p:sp>
          <p:nvSpPr>
            <p:cNvPr id="1309" name="Connection Line"/>
            <p:cNvSpPr/>
            <p:nvPr/>
          </p:nvSpPr>
          <p:spPr>
            <a:xfrm>
              <a:off x="-1" y="1665071"/>
              <a:ext cx="2808975" cy="2004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6" h="21249" extrusionOk="0">
                  <a:moveTo>
                    <a:pt x="290" y="21249"/>
                  </a:moveTo>
                  <a:cubicBezTo>
                    <a:pt x="-1514" y="6727"/>
                    <a:pt x="5085" y="-351"/>
                    <a:pt x="20086" y="14"/>
                  </a:cubicBezTo>
                </a:path>
              </a:pathLst>
            </a:custGeom>
            <a:noFill/>
            <a:ln w="381000" cap="flat">
              <a:solidFill>
                <a:schemeClr val="accent5">
                  <a:hueOff val="-92222"/>
                  <a:lumOff val="-9871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299" name="Arrow"/>
            <p:cNvSpPr/>
            <p:nvPr/>
          </p:nvSpPr>
          <p:spPr>
            <a:xfrm>
              <a:off x="6130115" y="1155408"/>
              <a:ext cx="1270001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303" name="Group"/>
          <p:cNvGrpSpPr/>
          <p:nvPr/>
        </p:nvGrpSpPr>
        <p:grpSpPr>
          <a:xfrm>
            <a:off x="9991595" y="6954919"/>
            <a:ext cx="4942171" cy="2447762"/>
            <a:chOff x="0" y="0"/>
            <a:chExt cx="4942169" cy="2447760"/>
          </a:xfrm>
        </p:grpSpPr>
        <p:sp>
          <p:nvSpPr>
            <p:cNvPr id="1301" name="yes"/>
            <p:cNvSpPr/>
            <p:nvPr/>
          </p:nvSpPr>
          <p:spPr>
            <a:xfrm>
              <a:off x="1840614" y="0"/>
              <a:ext cx="3101556" cy="2447761"/>
            </a:xfrm>
            <a:prstGeom prst="roundRect">
              <a:avLst>
                <a:gd name="adj" fmla="val 15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yes</a:t>
              </a:r>
            </a:p>
          </p:txBody>
        </p:sp>
        <p:sp>
          <p:nvSpPr>
            <p:cNvPr id="1302" name="Arrow"/>
            <p:cNvSpPr/>
            <p:nvPr/>
          </p:nvSpPr>
          <p:spPr>
            <a:xfrm>
              <a:off x="0" y="588880"/>
              <a:ext cx="1743321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304" name="Arrow"/>
          <p:cNvSpPr/>
          <p:nvPr/>
        </p:nvSpPr>
        <p:spPr>
          <a:xfrm>
            <a:off x="15031057" y="7543800"/>
            <a:ext cx="10490642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>
              <a:satOff val="5412"/>
              <a:lumOff val="-3074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307" name="Group"/>
          <p:cNvGrpSpPr/>
          <p:nvPr/>
        </p:nvGrpSpPr>
        <p:grpSpPr>
          <a:xfrm>
            <a:off x="11982929" y="9585962"/>
            <a:ext cx="12131529" cy="3191597"/>
            <a:chOff x="0" y="0"/>
            <a:chExt cx="12131527" cy="3191595"/>
          </a:xfrm>
        </p:grpSpPr>
        <p:sp>
          <p:nvSpPr>
            <p:cNvPr id="1305" name="compare to other faint objects"/>
            <p:cNvSpPr/>
            <p:nvPr/>
          </p:nvSpPr>
          <p:spPr>
            <a:xfrm>
              <a:off x="2291877" y="120158"/>
              <a:ext cx="9839651" cy="3071438"/>
            </a:xfrm>
            <a:prstGeom prst="roundRect">
              <a:avLst>
                <a:gd name="adj" fmla="val 11954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compare to other faint objects</a:t>
              </a:r>
            </a:p>
          </p:txBody>
        </p:sp>
        <p:sp>
          <p:nvSpPr>
            <p:cNvPr id="1310" name="Connection Line"/>
            <p:cNvSpPr/>
            <p:nvPr/>
          </p:nvSpPr>
          <p:spPr>
            <a:xfrm>
              <a:off x="-1" y="0"/>
              <a:ext cx="2126471" cy="1878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7" h="21600" extrusionOk="0">
                  <a:moveTo>
                    <a:pt x="24" y="0"/>
                  </a:moveTo>
                  <a:cubicBezTo>
                    <a:pt x="-463" y="13984"/>
                    <a:pt x="6575" y="21184"/>
                    <a:pt x="21137" y="21600"/>
                  </a:cubicBezTo>
                </a:path>
              </a:pathLst>
            </a:custGeom>
            <a:noFill/>
            <a:ln w="381000" cap="flat">
              <a:solidFill>
                <a:schemeClr val="accent1">
                  <a:satOff val="5412"/>
                  <a:lumOff val="-30746"/>
                </a:schemeClr>
              </a:solidFill>
              <a:prstDash val="sysDot"/>
              <a:miter lim="400000"/>
              <a:tailEnd type="triangle" w="med" len="med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1308" name="Arrow"/>
          <p:cNvSpPr/>
          <p:nvPr/>
        </p:nvSpPr>
        <p:spPr>
          <a:xfrm rot="16200000">
            <a:off x="18640294" y="8447330"/>
            <a:ext cx="1108677" cy="1270001"/>
          </a:xfrm>
          <a:prstGeom prst="rightArrow">
            <a:avLst>
              <a:gd name="adj1" fmla="val 32000"/>
              <a:gd name="adj2" fmla="val 73313"/>
            </a:avLst>
          </a:prstGeom>
          <a:solidFill>
            <a:schemeClr val="accent1">
              <a:satOff val="5412"/>
              <a:lumOff val="-3074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 advClick="0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" grpId="1" animBg="1" advAuto="0"/>
      <p:bldP spid="1303" grpId="2" animBg="1" advAuto="0"/>
      <p:bldP spid="1304" grpId="4" animBg="1" advAuto="0"/>
      <p:bldP spid="1307" grpId="3" animBg="1" advAuto="0"/>
      <p:bldP spid="1308" grpId="5" animBg="1" advAuto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49</a:t>
            </a:fld>
            <a:endParaRPr/>
          </a:p>
        </p:txBody>
      </p:sp>
      <p:sp>
        <p:nvSpPr>
          <p:cNvPr id="1313" name="BRC detection workflow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BRC detection workflow</a:t>
            </a:r>
          </a:p>
        </p:txBody>
      </p:sp>
      <p:sp>
        <p:nvSpPr>
          <p:cNvPr id="1314" name="do IFU mapping"/>
          <p:cNvSpPr/>
          <p:nvPr/>
        </p:nvSpPr>
        <p:spPr>
          <a:xfrm>
            <a:off x="2398409" y="5940105"/>
            <a:ext cx="7418462" cy="4477390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0">
                <a:solidFill>
                  <a:srgbClr val="FFFFFF"/>
                </a:solidFill>
              </a:defRPr>
            </a:lvl1pPr>
          </a:lstStyle>
          <a:p>
            <a:r>
              <a:t>do IFU mapping</a:t>
            </a:r>
          </a:p>
        </p:txBody>
      </p:sp>
      <p:sp>
        <p:nvSpPr>
          <p:cNvPr id="1315" name="Arrow"/>
          <p:cNvSpPr/>
          <p:nvPr/>
        </p:nvSpPr>
        <p:spPr>
          <a:xfrm>
            <a:off x="-2072976" y="7543800"/>
            <a:ext cx="4296661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>
              <a:satOff val="5412"/>
              <a:lumOff val="-3074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320" name="Group"/>
          <p:cNvGrpSpPr/>
          <p:nvPr/>
        </p:nvGrpSpPr>
        <p:grpSpPr>
          <a:xfrm>
            <a:off x="11501217" y="2213848"/>
            <a:ext cx="12459945" cy="3669725"/>
            <a:chOff x="0" y="0"/>
            <a:chExt cx="12459944" cy="3669724"/>
          </a:xfrm>
        </p:grpSpPr>
        <p:sp>
          <p:nvSpPr>
            <p:cNvPr id="1316" name="no"/>
            <p:cNvSpPr/>
            <p:nvPr/>
          </p:nvSpPr>
          <p:spPr>
            <a:xfrm>
              <a:off x="2833919" y="566527"/>
              <a:ext cx="2383156" cy="2447762"/>
            </a:xfrm>
            <a:prstGeom prst="roundRect">
              <a:avLst>
                <a:gd name="adj" fmla="val 15407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no</a:t>
              </a:r>
            </a:p>
          </p:txBody>
        </p:sp>
        <p:sp>
          <p:nvSpPr>
            <p:cNvPr id="1317" name="not BRC candidate"/>
            <p:cNvSpPr/>
            <p:nvPr/>
          </p:nvSpPr>
          <p:spPr>
            <a:xfrm>
              <a:off x="6993726" y="0"/>
              <a:ext cx="5466219" cy="3580817"/>
            </a:xfrm>
            <a:prstGeom prst="roundRect">
              <a:avLst>
                <a:gd name="adj" fmla="val 10254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not BRC candidate </a:t>
              </a:r>
            </a:p>
          </p:txBody>
        </p:sp>
        <p:sp>
          <p:nvSpPr>
            <p:cNvPr id="1327" name="Connection Line"/>
            <p:cNvSpPr/>
            <p:nvPr/>
          </p:nvSpPr>
          <p:spPr>
            <a:xfrm>
              <a:off x="-1" y="1675690"/>
              <a:ext cx="2833920" cy="1994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50" h="20757" extrusionOk="0">
                  <a:moveTo>
                    <a:pt x="457" y="20757"/>
                  </a:moveTo>
                  <a:cubicBezTo>
                    <a:pt x="-1850" y="6049"/>
                    <a:pt x="4581" y="-843"/>
                    <a:pt x="19750" y="82"/>
                  </a:cubicBezTo>
                </a:path>
              </a:pathLst>
            </a:custGeom>
            <a:noFill/>
            <a:ln w="381000" cap="flat">
              <a:solidFill>
                <a:schemeClr val="accent5">
                  <a:hueOff val="-92222"/>
                  <a:lumOff val="-9871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319" name="Arrow"/>
            <p:cNvSpPr/>
            <p:nvPr/>
          </p:nvSpPr>
          <p:spPr>
            <a:xfrm>
              <a:off x="5504139" y="1155408"/>
              <a:ext cx="1270001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323" name="Group"/>
          <p:cNvGrpSpPr/>
          <p:nvPr/>
        </p:nvGrpSpPr>
        <p:grpSpPr>
          <a:xfrm>
            <a:off x="19137403" y="6954919"/>
            <a:ext cx="4942171" cy="2447762"/>
            <a:chOff x="0" y="0"/>
            <a:chExt cx="4942169" cy="2447760"/>
          </a:xfrm>
        </p:grpSpPr>
        <p:sp>
          <p:nvSpPr>
            <p:cNvPr id="1321" name="yes"/>
            <p:cNvSpPr/>
            <p:nvPr/>
          </p:nvSpPr>
          <p:spPr>
            <a:xfrm>
              <a:off x="1840614" y="0"/>
              <a:ext cx="3101556" cy="2447761"/>
            </a:xfrm>
            <a:prstGeom prst="roundRect">
              <a:avLst>
                <a:gd name="adj" fmla="val 15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yes</a:t>
              </a:r>
            </a:p>
          </p:txBody>
        </p:sp>
        <p:sp>
          <p:nvSpPr>
            <p:cNvPr id="1322" name="Arrow"/>
            <p:cNvSpPr/>
            <p:nvPr/>
          </p:nvSpPr>
          <p:spPr>
            <a:xfrm>
              <a:off x="0" y="588880"/>
              <a:ext cx="1743321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324" name="Arrow"/>
          <p:cNvSpPr/>
          <p:nvPr/>
        </p:nvSpPr>
        <p:spPr>
          <a:xfrm>
            <a:off x="24176866" y="7543800"/>
            <a:ext cx="1124013" cy="1270000"/>
          </a:xfrm>
          <a:prstGeom prst="rightArrow">
            <a:avLst>
              <a:gd name="adj1" fmla="val 32000"/>
              <a:gd name="adj2" fmla="val 72312"/>
            </a:avLst>
          </a:prstGeom>
          <a:solidFill>
            <a:schemeClr val="accent1">
              <a:satOff val="5412"/>
              <a:lumOff val="-3074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5" name="asymmetric velocity dispersion?"/>
          <p:cNvSpPr/>
          <p:nvPr/>
        </p:nvSpPr>
        <p:spPr>
          <a:xfrm>
            <a:off x="11358890" y="5940105"/>
            <a:ext cx="7681220" cy="4477390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0">
                <a:solidFill>
                  <a:srgbClr val="FFFFFF"/>
                </a:solidFill>
              </a:defRPr>
            </a:lvl1pPr>
          </a:lstStyle>
          <a:p>
            <a:r>
              <a:t>asymmetric velocity dispersion?</a:t>
            </a:r>
          </a:p>
        </p:txBody>
      </p:sp>
      <p:sp>
        <p:nvSpPr>
          <p:cNvPr id="1326" name="Arrow"/>
          <p:cNvSpPr/>
          <p:nvPr/>
        </p:nvSpPr>
        <p:spPr>
          <a:xfrm>
            <a:off x="9991595" y="7543800"/>
            <a:ext cx="1270001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6">
              <a:satOff val="1848"/>
              <a:lumOff val="-1526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 advClick="0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" grpId="1" animBg="1" advAuto="0"/>
      <p:bldP spid="1323" grpId="2" animBg="1" advAuto="0"/>
      <p:bldP spid="1324" grpId="3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2300" y="13081000"/>
            <a:ext cx="266701" cy="4572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 dirty="0"/>
          </a:p>
        </p:txBody>
      </p:sp>
      <p:sp>
        <p:nvSpPr>
          <p:cNvPr id="261" name="Frequentist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7864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rPr dirty="0"/>
              <a:t>Frequentist</a:t>
            </a:r>
          </a:p>
        </p:txBody>
      </p:sp>
      <p:pic>
        <p:nvPicPr>
          <p:cNvPr id="262" name="freq.pdf" descr="freq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0" y="3024777"/>
            <a:ext cx="12700000" cy="952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freq_faded.pdf" descr="freq_faded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0" y="3024777"/>
            <a:ext cx="12700000" cy="9525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F091AF0-FDC7-3A24-3D29-F6568A30ED96}"/>
              </a:ext>
            </a:extLst>
          </p:cNvPr>
          <p:cNvGrpSpPr/>
          <p:nvPr/>
        </p:nvGrpSpPr>
        <p:grpSpPr>
          <a:xfrm>
            <a:off x="2500086" y="3355329"/>
            <a:ext cx="19637829" cy="2497138"/>
            <a:chOff x="2253343" y="1951831"/>
            <a:chExt cx="19637829" cy="2497138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00E5F2CB-180C-8E1D-EB02-3F2CF3A3F20A}"/>
                </a:ext>
              </a:extLst>
            </p:cNvPr>
            <p:cNvSpPr/>
            <p:nvPr/>
          </p:nvSpPr>
          <p:spPr>
            <a:xfrm>
              <a:off x="2253343" y="1951831"/>
              <a:ext cx="6531429" cy="249713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Gill Sans Light"/>
                </a:rPr>
                <a:t>50% population born women</a:t>
              </a:r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655F61F1-B8F0-17FF-4222-1ECA1D354BEA}"/>
                </a:ext>
              </a:extLst>
            </p:cNvPr>
            <p:cNvSpPr/>
            <p:nvPr/>
          </p:nvSpPr>
          <p:spPr>
            <a:xfrm>
              <a:off x="15359743" y="1951831"/>
              <a:ext cx="6531429" cy="249713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Gill Sans Light"/>
                </a:rPr>
                <a:t>50% of scientists women</a:t>
              </a:r>
            </a:p>
          </p:txBody>
        </p:sp>
        <p:sp>
          <p:nvSpPr>
            <p:cNvPr id="5" name="Right Arrow 4">
              <a:extLst>
                <a:ext uri="{FF2B5EF4-FFF2-40B4-BE49-F238E27FC236}">
                  <a16:creationId xmlns:a16="http://schemas.microsoft.com/office/drawing/2014/main" id="{3584CF55-102E-C3C7-7F15-DDA4092AF694}"/>
                </a:ext>
              </a:extLst>
            </p:cNvPr>
            <p:cNvSpPr/>
            <p:nvPr/>
          </p:nvSpPr>
          <p:spPr>
            <a:xfrm>
              <a:off x="9350828" y="2576115"/>
              <a:ext cx="5682343" cy="1248569"/>
            </a:xfrm>
            <a:prstGeom prst="rightArrow">
              <a:avLst>
                <a:gd name="adj1" fmla="val 50000"/>
                <a:gd name="adj2" fmla="val 102311"/>
              </a:avLst>
            </a:pr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5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 Ligh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B2528DC-C74F-985D-C284-CD8DEDAA47EE}"/>
              </a:ext>
            </a:extLst>
          </p:cNvPr>
          <p:cNvGrpSpPr/>
          <p:nvPr/>
        </p:nvGrpSpPr>
        <p:grpSpPr>
          <a:xfrm>
            <a:off x="2500086" y="2412360"/>
            <a:ext cx="19637829" cy="4440638"/>
            <a:chOff x="2253343" y="6342941"/>
            <a:chExt cx="19637829" cy="444063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84C6381-CCA7-0425-8386-BE29484CC62C}"/>
                </a:ext>
              </a:extLst>
            </p:cNvPr>
            <p:cNvSpPr/>
            <p:nvPr/>
          </p:nvSpPr>
          <p:spPr>
            <a:xfrm>
              <a:off x="2253343" y="7314691"/>
              <a:ext cx="6531429" cy="249713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Gill Sans Light"/>
                </a:rPr>
                <a:t>50% population born women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9B701AE-89C5-2B9C-30B6-CAF449488802}"/>
                </a:ext>
              </a:extLst>
            </p:cNvPr>
            <p:cNvSpPr/>
            <p:nvPr/>
          </p:nvSpPr>
          <p:spPr>
            <a:xfrm>
              <a:off x="15359743" y="7314691"/>
              <a:ext cx="6531429" cy="249713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Gill Sans Light"/>
                </a:rPr>
                <a:t>% of scientists women?</a:t>
              </a:r>
            </a:p>
          </p:txBody>
        </p: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A3BED153-C9DB-AD06-303B-14BF6EEC76EA}"/>
                </a:ext>
              </a:extLst>
            </p:cNvPr>
            <p:cNvSpPr/>
            <p:nvPr/>
          </p:nvSpPr>
          <p:spPr>
            <a:xfrm>
              <a:off x="12932229" y="7905191"/>
              <a:ext cx="2100942" cy="1248569"/>
            </a:xfrm>
            <a:prstGeom prst="rightArrow">
              <a:avLst>
                <a:gd name="adj1" fmla="val 50000"/>
                <a:gd name="adj2" fmla="val 102311"/>
              </a:avLst>
            </a:pr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5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 Light"/>
              </a:endParaRP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DC2558B7-ACD7-273B-77B1-4BD3182D9CD5}"/>
                </a:ext>
              </a:extLst>
            </p:cNvPr>
            <p:cNvSpPr/>
            <p:nvPr/>
          </p:nvSpPr>
          <p:spPr>
            <a:xfrm rot="5400000">
              <a:off x="9647547" y="7825469"/>
              <a:ext cx="4440638" cy="1475581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Gill Sans Light"/>
                </a:rPr>
                <a:t>BARRIER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C262075-673E-ACF6-D6F4-094BF608EF51}"/>
                </a:ext>
              </a:extLst>
            </p:cNvPr>
            <p:cNvSpPr/>
            <p:nvPr/>
          </p:nvSpPr>
          <p:spPr>
            <a:xfrm>
              <a:off x="9052276" y="8213790"/>
              <a:ext cx="1810294" cy="63137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5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 Light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1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50</a:t>
            </a:fld>
            <a:endParaRPr/>
          </a:p>
        </p:txBody>
      </p:sp>
      <p:sp>
        <p:nvSpPr>
          <p:cNvPr id="1330" name="BRC detection workflow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BRC detection workflow</a:t>
            </a:r>
          </a:p>
        </p:txBody>
      </p:sp>
      <p:sp>
        <p:nvSpPr>
          <p:cNvPr id="1331" name="deep kinematic observation"/>
          <p:cNvSpPr/>
          <p:nvPr/>
        </p:nvSpPr>
        <p:spPr>
          <a:xfrm>
            <a:off x="2398409" y="5940105"/>
            <a:ext cx="7418462" cy="4477390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0">
                <a:solidFill>
                  <a:srgbClr val="FFFFFF"/>
                </a:solidFill>
              </a:defRPr>
            </a:lvl1pPr>
          </a:lstStyle>
          <a:p>
            <a:r>
              <a:t>deep kinematic observation</a:t>
            </a:r>
          </a:p>
        </p:txBody>
      </p:sp>
      <p:sp>
        <p:nvSpPr>
          <p:cNvPr id="1332" name="Arrow"/>
          <p:cNvSpPr/>
          <p:nvPr/>
        </p:nvSpPr>
        <p:spPr>
          <a:xfrm>
            <a:off x="-2072976" y="7543800"/>
            <a:ext cx="4296661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>
              <a:satOff val="5412"/>
              <a:lumOff val="-3074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335" name="Group"/>
          <p:cNvGrpSpPr/>
          <p:nvPr/>
        </p:nvGrpSpPr>
        <p:grpSpPr>
          <a:xfrm>
            <a:off x="19137403" y="6954919"/>
            <a:ext cx="4942171" cy="2447762"/>
            <a:chOff x="0" y="0"/>
            <a:chExt cx="4942169" cy="2447760"/>
          </a:xfrm>
        </p:grpSpPr>
        <p:sp>
          <p:nvSpPr>
            <p:cNvPr id="1333" name="yes"/>
            <p:cNvSpPr/>
            <p:nvPr/>
          </p:nvSpPr>
          <p:spPr>
            <a:xfrm>
              <a:off x="1840614" y="0"/>
              <a:ext cx="3101556" cy="2447761"/>
            </a:xfrm>
            <a:prstGeom prst="roundRect">
              <a:avLst>
                <a:gd name="adj" fmla="val 15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yes</a:t>
              </a:r>
            </a:p>
          </p:txBody>
        </p:sp>
        <p:sp>
          <p:nvSpPr>
            <p:cNvPr id="1334" name="Arrow"/>
            <p:cNvSpPr/>
            <p:nvPr/>
          </p:nvSpPr>
          <p:spPr>
            <a:xfrm>
              <a:off x="0" y="588880"/>
              <a:ext cx="1743321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336" name="Arrow"/>
          <p:cNvSpPr/>
          <p:nvPr/>
        </p:nvSpPr>
        <p:spPr>
          <a:xfrm>
            <a:off x="24176866" y="7543800"/>
            <a:ext cx="1270001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>
              <a:satOff val="5412"/>
              <a:lumOff val="-3074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7" name="high velocity dispersion?"/>
          <p:cNvSpPr/>
          <p:nvPr/>
        </p:nvSpPr>
        <p:spPr>
          <a:xfrm>
            <a:off x="11358890" y="5940105"/>
            <a:ext cx="7681220" cy="4477390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0">
                <a:solidFill>
                  <a:srgbClr val="FFFFFF"/>
                </a:solidFill>
              </a:defRPr>
            </a:lvl1pPr>
          </a:lstStyle>
          <a:p>
            <a:r>
              <a:t>high velocity dispersion?</a:t>
            </a:r>
          </a:p>
        </p:txBody>
      </p:sp>
      <p:sp>
        <p:nvSpPr>
          <p:cNvPr id="1338" name="Arrow"/>
          <p:cNvSpPr/>
          <p:nvPr/>
        </p:nvSpPr>
        <p:spPr>
          <a:xfrm>
            <a:off x="9991595" y="7543800"/>
            <a:ext cx="1270001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6">
              <a:satOff val="1848"/>
              <a:lumOff val="-1526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343" name="Group"/>
          <p:cNvGrpSpPr/>
          <p:nvPr/>
        </p:nvGrpSpPr>
        <p:grpSpPr>
          <a:xfrm>
            <a:off x="11501217" y="2213848"/>
            <a:ext cx="12459945" cy="3669725"/>
            <a:chOff x="0" y="0"/>
            <a:chExt cx="12459944" cy="3669724"/>
          </a:xfrm>
        </p:grpSpPr>
        <p:sp>
          <p:nvSpPr>
            <p:cNvPr id="1339" name="no"/>
            <p:cNvSpPr/>
            <p:nvPr/>
          </p:nvSpPr>
          <p:spPr>
            <a:xfrm>
              <a:off x="2833919" y="566527"/>
              <a:ext cx="2383156" cy="2447762"/>
            </a:xfrm>
            <a:prstGeom prst="roundRect">
              <a:avLst>
                <a:gd name="adj" fmla="val 15407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no</a:t>
              </a:r>
            </a:p>
          </p:txBody>
        </p:sp>
        <p:sp>
          <p:nvSpPr>
            <p:cNvPr id="1340" name="not BRC candidate"/>
            <p:cNvSpPr/>
            <p:nvPr/>
          </p:nvSpPr>
          <p:spPr>
            <a:xfrm>
              <a:off x="6993726" y="0"/>
              <a:ext cx="5466219" cy="3580817"/>
            </a:xfrm>
            <a:prstGeom prst="roundRect">
              <a:avLst>
                <a:gd name="adj" fmla="val 10254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not BRC candidate </a:t>
              </a:r>
            </a:p>
          </p:txBody>
        </p:sp>
        <p:sp>
          <p:nvSpPr>
            <p:cNvPr id="1344" name="Connection Line"/>
            <p:cNvSpPr/>
            <p:nvPr/>
          </p:nvSpPr>
          <p:spPr>
            <a:xfrm>
              <a:off x="-1" y="1675690"/>
              <a:ext cx="2833920" cy="1994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50" h="20757" extrusionOk="0">
                  <a:moveTo>
                    <a:pt x="457" y="20757"/>
                  </a:moveTo>
                  <a:cubicBezTo>
                    <a:pt x="-1850" y="6049"/>
                    <a:pt x="4581" y="-843"/>
                    <a:pt x="19750" y="82"/>
                  </a:cubicBezTo>
                </a:path>
              </a:pathLst>
            </a:custGeom>
            <a:noFill/>
            <a:ln w="381000" cap="flat">
              <a:solidFill>
                <a:schemeClr val="accent5">
                  <a:hueOff val="-92222"/>
                  <a:lumOff val="-9871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1342" name="Arrow"/>
            <p:cNvSpPr/>
            <p:nvPr/>
          </p:nvSpPr>
          <p:spPr>
            <a:xfrm>
              <a:off x="5504139" y="1155408"/>
              <a:ext cx="1270001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accent5">
                <a:hueOff val="-92222"/>
                <a:lumOff val="-9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slow" advClick="0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5" grpId="2" animBg="1" advAuto="0"/>
      <p:bldP spid="1336" grpId="3" animBg="1" advAuto="0"/>
      <p:bldP spid="1343" grpId="1" animBg="1" advAuto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51</a:t>
            </a:fld>
            <a:endParaRPr/>
          </a:p>
        </p:txBody>
      </p:sp>
      <p:sp>
        <p:nvSpPr>
          <p:cNvPr id="1347" name="BRC detection workflow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3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BRC detection workflow</a:t>
            </a:r>
          </a:p>
        </p:txBody>
      </p:sp>
      <p:grpSp>
        <p:nvGrpSpPr>
          <p:cNvPr id="1350" name="Group"/>
          <p:cNvGrpSpPr/>
          <p:nvPr/>
        </p:nvGrpSpPr>
        <p:grpSpPr>
          <a:xfrm>
            <a:off x="-510876" y="6954919"/>
            <a:ext cx="13389279" cy="2447762"/>
            <a:chOff x="0" y="0"/>
            <a:chExt cx="13389277" cy="2447760"/>
          </a:xfrm>
        </p:grpSpPr>
        <p:sp>
          <p:nvSpPr>
            <p:cNvPr id="1348" name="Arrow"/>
            <p:cNvSpPr/>
            <p:nvPr/>
          </p:nvSpPr>
          <p:spPr>
            <a:xfrm>
              <a:off x="0" y="588880"/>
              <a:ext cx="4296660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9" name="BRC candidate"/>
            <p:cNvSpPr/>
            <p:nvPr/>
          </p:nvSpPr>
          <p:spPr>
            <a:xfrm>
              <a:off x="4800174" y="0"/>
              <a:ext cx="8589104" cy="2447761"/>
            </a:xfrm>
            <a:prstGeom prst="roundRect">
              <a:avLst>
                <a:gd name="adj" fmla="val 15000"/>
              </a:avLst>
            </a:prstGeom>
            <a:solidFill>
              <a:schemeClr val="accent1">
                <a:satOff val="5412"/>
                <a:lumOff val="-30746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10000">
                  <a:solidFill>
                    <a:srgbClr val="FFFFFF"/>
                  </a:solidFill>
                </a:defRPr>
              </a:lvl1pPr>
            </a:lstStyle>
            <a:p>
              <a:r>
                <a:t>BRC candidate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sh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Coauthors of my PhD projects"/>
          <p:cNvSpPr txBox="1">
            <a:spLocks noGrp="1"/>
          </p:cNvSpPr>
          <p:nvPr>
            <p:ph type="title"/>
          </p:nvPr>
        </p:nvSpPr>
        <p:spPr>
          <a:xfrm>
            <a:off x="673100" y="355600"/>
            <a:ext cx="23050500" cy="2137864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Coauthors of my PhD projects</a:t>
            </a:r>
          </a:p>
        </p:txBody>
      </p:sp>
      <p:grpSp>
        <p:nvGrpSpPr>
          <p:cNvPr id="1355" name="Group"/>
          <p:cNvGrpSpPr/>
          <p:nvPr/>
        </p:nvGrpSpPr>
        <p:grpSpPr>
          <a:xfrm>
            <a:off x="12192185" y="3065501"/>
            <a:ext cx="2285630" cy="3054372"/>
            <a:chOff x="185" y="0"/>
            <a:chExt cx="2285628" cy="3054371"/>
          </a:xfrm>
        </p:grpSpPr>
        <p:pic>
          <p:nvPicPr>
            <p:cNvPr id="1353" name="Max.jpg" descr="Max.jpg"/>
            <p:cNvPicPr>
              <a:picLocks noChangeAspect="1"/>
            </p:cNvPicPr>
            <p:nvPr/>
          </p:nvPicPr>
          <p:blipFill>
            <a:blip r:embed="rId2"/>
            <a:srcRect l="18868" t="9282" r="10364" b="35212"/>
            <a:stretch>
              <a:fillRect/>
            </a:stretch>
          </p:blipFill>
          <p:spPr>
            <a:xfrm>
              <a:off x="185" y="0"/>
              <a:ext cx="2285630" cy="2280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4"/>
                    <a:pt x="2882" y="3015"/>
                  </a:cubicBezTo>
                  <a:cubicBezTo>
                    <a:pt x="-961" y="7036"/>
                    <a:pt x="-961" y="13558"/>
                    <a:pt x="2882" y="17579"/>
                  </a:cubicBezTo>
                  <a:cubicBezTo>
                    <a:pt x="6725" y="21600"/>
                    <a:pt x="12953" y="21600"/>
                    <a:pt x="16796" y="17579"/>
                  </a:cubicBezTo>
                  <a:cubicBezTo>
                    <a:pt x="20639" y="13558"/>
                    <a:pt x="20639" y="7036"/>
                    <a:pt x="16796" y="3015"/>
                  </a:cubicBezTo>
                  <a:cubicBezTo>
                    <a:pt x="14874" y="1004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354" name="Max"/>
            <p:cNvSpPr txBox="1"/>
            <p:nvPr/>
          </p:nvSpPr>
          <p:spPr>
            <a:xfrm>
              <a:off x="764566" y="2520971"/>
              <a:ext cx="75686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Max</a:t>
              </a:r>
            </a:p>
          </p:txBody>
        </p:sp>
      </p:grpSp>
      <p:grpSp>
        <p:nvGrpSpPr>
          <p:cNvPr id="1358" name="Group"/>
          <p:cNvGrpSpPr/>
          <p:nvPr/>
        </p:nvGrpSpPr>
        <p:grpSpPr>
          <a:xfrm>
            <a:off x="5081199" y="8082301"/>
            <a:ext cx="2285629" cy="3110703"/>
            <a:chOff x="185" y="0"/>
            <a:chExt cx="2285628" cy="3110702"/>
          </a:xfrm>
        </p:grpSpPr>
        <p:pic>
          <p:nvPicPr>
            <p:cNvPr id="1356" name="pasted-movie.heic" descr="pasted-movie.heic"/>
            <p:cNvPicPr>
              <a:picLocks noChangeAspect="1"/>
            </p:cNvPicPr>
            <p:nvPr/>
          </p:nvPicPr>
          <p:blipFill>
            <a:blip r:embed="rId3"/>
            <a:srcRect l="16247" t="22485" r="16247" b="32597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357" name="Sonja"/>
            <p:cNvSpPr txBox="1"/>
            <p:nvPr/>
          </p:nvSpPr>
          <p:spPr>
            <a:xfrm>
              <a:off x="752753" y="2577302"/>
              <a:ext cx="920578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Sonja</a:t>
              </a:r>
            </a:p>
          </p:txBody>
        </p:sp>
      </p:grpSp>
      <p:sp>
        <p:nvSpPr>
          <p:cNvPr id="13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52</a:t>
            </a:fld>
            <a:endParaRPr/>
          </a:p>
        </p:txBody>
      </p:sp>
      <p:grpSp>
        <p:nvGrpSpPr>
          <p:cNvPr id="1362" name="Group"/>
          <p:cNvGrpSpPr/>
          <p:nvPr/>
        </p:nvGrpSpPr>
        <p:grpSpPr>
          <a:xfrm>
            <a:off x="2712797" y="8109056"/>
            <a:ext cx="2285630" cy="3057192"/>
            <a:chOff x="185" y="0"/>
            <a:chExt cx="2285628" cy="3057190"/>
          </a:xfrm>
        </p:grpSpPr>
        <p:pic>
          <p:nvPicPr>
            <p:cNvPr id="1360" name="ICRAR Headshot 2021 - lores.png" descr="ICRAR Headshot 2021 - lores.png"/>
            <p:cNvPicPr>
              <a:picLocks noChangeAspect="1"/>
            </p:cNvPicPr>
            <p:nvPr/>
          </p:nvPicPr>
          <p:blipFill>
            <a:blip r:embed="rId4"/>
            <a:srcRect l="7678" t="1868" r="13437" b="15720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361" name="Ruby"/>
            <p:cNvSpPr txBox="1"/>
            <p:nvPr/>
          </p:nvSpPr>
          <p:spPr>
            <a:xfrm>
              <a:off x="709593" y="2523790"/>
              <a:ext cx="866814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Ruby</a:t>
              </a:r>
            </a:p>
          </p:txBody>
        </p:sp>
      </p:grpSp>
      <p:grpSp>
        <p:nvGrpSpPr>
          <p:cNvPr id="1365" name="Group"/>
          <p:cNvGrpSpPr/>
          <p:nvPr/>
        </p:nvGrpSpPr>
        <p:grpSpPr>
          <a:xfrm>
            <a:off x="19314735" y="3059756"/>
            <a:ext cx="2285630" cy="3065862"/>
            <a:chOff x="185" y="0"/>
            <a:chExt cx="2285628" cy="3065861"/>
          </a:xfrm>
        </p:grpSpPr>
        <p:pic>
          <p:nvPicPr>
            <p:cNvPr id="1363" name="IMG_0642.jpeg" descr="IMG_0642.jpeg"/>
            <p:cNvPicPr>
              <a:picLocks noChangeAspect="1"/>
            </p:cNvPicPr>
            <p:nvPr/>
          </p:nvPicPr>
          <p:blipFill>
            <a:blip r:embed="rId5"/>
            <a:srcRect l="51278" t="28285" r="26883" b="42594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364" name="Shihong"/>
            <p:cNvSpPr txBox="1"/>
            <p:nvPr/>
          </p:nvSpPr>
          <p:spPr>
            <a:xfrm>
              <a:off x="495932" y="2532461"/>
              <a:ext cx="1294136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Shihong</a:t>
              </a:r>
            </a:p>
          </p:txBody>
        </p:sp>
      </p:grpSp>
      <p:grpSp>
        <p:nvGrpSpPr>
          <p:cNvPr id="1368" name="Group"/>
          <p:cNvGrpSpPr/>
          <p:nvPr/>
        </p:nvGrpSpPr>
        <p:grpSpPr>
          <a:xfrm>
            <a:off x="16940553" y="3065500"/>
            <a:ext cx="2285629" cy="3065863"/>
            <a:chOff x="185" y="0"/>
            <a:chExt cx="2285628" cy="3065861"/>
          </a:xfrm>
        </p:grpSpPr>
        <p:pic>
          <p:nvPicPr>
            <p:cNvPr id="1366" name="peter.jpg" descr="peter.jpg"/>
            <p:cNvPicPr>
              <a:picLocks noChangeAspect="1"/>
            </p:cNvPicPr>
            <p:nvPr/>
          </p:nvPicPr>
          <p:blipFill>
            <a:blip r:embed="rId6"/>
            <a:srcRect l="7406" t="4408" r="7406" b="31696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367" name="Peter"/>
            <p:cNvSpPr txBox="1"/>
            <p:nvPr/>
          </p:nvSpPr>
          <p:spPr>
            <a:xfrm>
              <a:off x="694803" y="2532461"/>
              <a:ext cx="896393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Peter</a:t>
              </a:r>
            </a:p>
          </p:txBody>
        </p:sp>
      </p:grpSp>
      <p:grpSp>
        <p:nvGrpSpPr>
          <p:cNvPr id="1371" name="Group"/>
          <p:cNvGrpSpPr/>
          <p:nvPr/>
        </p:nvGrpSpPr>
        <p:grpSpPr>
          <a:xfrm>
            <a:off x="5081199" y="3065501"/>
            <a:ext cx="2285629" cy="3065862"/>
            <a:chOff x="185" y="0"/>
            <a:chExt cx="2285628" cy="3065861"/>
          </a:xfrm>
        </p:grpSpPr>
        <p:pic>
          <p:nvPicPr>
            <p:cNvPr id="1369" name="32433871.png" descr="32433871.png"/>
            <p:cNvPicPr>
              <a:picLocks noChangeAspect="1"/>
            </p:cNvPicPr>
            <p:nvPr/>
          </p:nvPicPr>
          <p:blipFill>
            <a:blip r:embed="rId7"/>
            <a:srcRect l="6759" t="1835" r="6759" b="11675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370" name="Dimitrios"/>
            <p:cNvSpPr txBox="1"/>
            <p:nvPr/>
          </p:nvSpPr>
          <p:spPr>
            <a:xfrm>
              <a:off x="394172" y="2532461"/>
              <a:ext cx="1497658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Dimitrios</a:t>
              </a:r>
            </a:p>
          </p:txBody>
        </p:sp>
      </p:grpSp>
      <p:grpSp>
        <p:nvGrpSpPr>
          <p:cNvPr id="1375" name="Group"/>
          <p:cNvGrpSpPr/>
          <p:nvPr/>
        </p:nvGrpSpPr>
        <p:grpSpPr>
          <a:xfrm>
            <a:off x="14566183" y="3074078"/>
            <a:ext cx="2286001" cy="3057285"/>
            <a:chOff x="0" y="0"/>
            <a:chExt cx="2286000" cy="3057283"/>
          </a:xfrm>
        </p:grpSpPr>
        <p:sp>
          <p:nvSpPr>
            <p:cNvPr id="1372" name="Noa"/>
            <p:cNvSpPr txBox="1"/>
            <p:nvPr/>
          </p:nvSpPr>
          <p:spPr>
            <a:xfrm>
              <a:off x="754428" y="2523883"/>
              <a:ext cx="777145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Noa</a:t>
              </a:r>
            </a:p>
          </p:txBody>
        </p:sp>
        <p:sp>
          <p:nvSpPr>
            <p:cNvPr id="1373" name="Circle"/>
            <p:cNvSpPr/>
            <p:nvPr/>
          </p:nvSpPr>
          <p:spPr>
            <a:xfrm>
              <a:off x="0" y="0"/>
              <a:ext cx="2286000" cy="2286000"/>
            </a:xfrm>
            <a:prstGeom prst="ellipse">
              <a:avLst/>
            </a:prstGeom>
            <a:solidFill>
              <a:srgbClr val="31364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pic>
          <p:nvPicPr>
            <p:cNvPr id="1374" name="noa_kallioinen.png" descr="noa_kallioinen.png"/>
            <p:cNvPicPr>
              <a:picLocks noChangeAspect="1"/>
            </p:cNvPicPr>
            <p:nvPr/>
          </p:nvPicPr>
          <p:blipFill>
            <a:blip r:embed="rId8"/>
            <a:srcRect t="7153" b="7160"/>
            <a:stretch>
              <a:fillRect/>
            </a:stretch>
          </p:blipFill>
          <p:spPr>
            <a:xfrm>
              <a:off x="253776" y="92"/>
              <a:ext cx="1778448" cy="2285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5" extrusionOk="0">
                  <a:moveTo>
                    <a:pt x="10800" y="0"/>
                  </a:moveTo>
                  <a:cubicBezTo>
                    <a:pt x="7248" y="0"/>
                    <a:pt x="3698" y="1007"/>
                    <a:pt x="988" y="3018"/>
                  </a:cubicBezTo>
                  <a:cubicBezTo>
                    <a:pt x="636" y="3279"/>
                    <a:pt x="306" y="3549"/>
                    <a:pt x="0" y="3830"/>
                  </a:cubicBezTo>
                  <a:lnTo>
                    <a:pt x="0" y="16767"/>
                  </a:lnTo>
                  <a:cubicBezTo>
                    <a:pt x="306" y="17048"/>
                    <a:pt x="636" y="17317"/>
                    <a:pt x="988" y="17578"/>
                  </a:cubicBezTo>
                  <a:cubicBezTo>
                    <a:pt x="6408" y="21600"/>
                    <a:pt x="15192" y="21600"/>
                    <a:pt x="20612" y="17578"/>
                  </a:cubicBezTo>
                  <a:cubicBezTo>
                    <a:pt x="20964" y="17317"/>
                    <a:pt x="21294" y="17048"/>
                    <a:pt x="21600" y="16767"/>
                  </a:cubicBezTo>
                  <a:lnTo>
                    <a:pt x="21600" y="3830"/>
                  </a:lnTo>
                  <a:cubicBezTo>
                    <a:pt x="21294" y="3549"/>
                    <a:pt x="20964" y="3279"/>
                    <a:pt x="20612" y="3018"/>
                  </a:cubicBezTo>
                  <a:cubicBezTo>
                    <a:pt x="17902" y="1007"/>
                    <a:pt x="14352" y="0"/>
                    <a:pt x="10800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1378" name="Group"/>
          <p:cNvGrpSpPr/>
          <p:nvPr/>
        </p:nvGrpSpPr>
        <p:grpSpPr>
          <a:xfrm>
            <a:off x="344396" y="3059755"/>
            <a:ext cx="2285630" cy="3065863"/>
            <a:chOff x="185" y="0"/>
            <a:chExt cx="2285628" cy="3065861"/>
          </a:xfrm>
        </p:grpSpPr>
        <p:sp>
          <p:nvSpPr>
            <p:cNvPr id="1376" name="Antti"/>
            <p:cNvSpPr txBox="1"/>
            <p:nvPr/>
          </p:nvSpPr>
          <p:spPr>
            <a:xfrm>
              <a:off x="714616" y="2532461"/>
              <a:ext cx="85676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Antti</a:t>
              </a:r>
            </a:p>
          </p:txBody>
        </p:sp>
        <p:pic>
          <p:nvPicPr>
            <p:cNvPr id="1377" name="antti.png" descr="antti.png"/>
            <p:cNvPicPr>
              <a:picLocks noChangeAspect="1"/>
            </p:cNvPicPr>
            <p:nvPr/>
          </p:nvPicPr>
          <p:blipFill>
            <a:blip r:embed="rId9"/>
            <a:srcRect l="7423" t="1324" r="7423" b="1332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1381" name="Group"/>
          <p:cNvGrpSpPr/>
          <p:nvPr/>
        </p:nvGrpSpPr>
        <p:grpSpPr>
          <a:xfrm>
            <a:off x="21688919" y="3059756"/>
            <a:ext cx="2285629" cy="4069163"/>
            <a:chOff x="185" y="0"/>
            <a:chExt cx="2285628" cy="4069161"/>
          </a:xfrm>
        </p:grpSpPr>
        <p:sp>
          <p:nvSpPr>
            <p:cNvPr id="1379" name="Group"/>
            <p:cNvSpPr/>
            <p:nvPr/>
          </p:nvSpPr>
          <p:spPr>
            <a:xfrm>
              <a:off x="399380" y="2799161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Thorsten</a:t>
              </a:r>
            </a:p>
          </p:txBody>
        </p:sp>
        <p:pic>
          <p:nvPicPr>
            <p:cNvPr id="1380" name="naab_thorsten.jpeg" descr="naab_thorsten.jpeg"/>
            <p:cNvPicPr>
              <a:picLocks noChangeAspect="1"/>
            </p:cNvPicPr>
            <p:nvPr/>
          </p:nvPicPr>
          <p:blipFill>
            <a:blip r:embed="rId10"/>
            <a:srcRect l="982" t="19295" r="982" b="4488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1384" name="Group"/>
          <p:cNvGrpSpPr/>
          <p:nvPr/>
        </p:nvGrpSpPr>
        <p:grpSpPr>
          <a:xfrm>
            <a:off x="2712797" y="3070162"/>
            <a:ext cx="2285630" cy="3056540"/>
            <a:chOff x="185" y="0"/>
            <a:chExt cx="2285628" cy="3056539"/>
          </a:xfrm>
        </p:grpSpPr>
        <p:pic>
          <p:nvPicPr>
            <p:cNvPr id="1382" name="Group" descr="Group"/>
            <p:cNvPicPr>
              <a:picLocks noChangeAspect="1"/>
            </p:cNvPicPr>
            <p:nvPr/>
          </p:nvPicPr>
          <p:blipFill>
            <a:blip r:embed="rId11"/>
            <a:srcRect l="961" t="198" r="961" b="26283"/>
            <a:stretch>
              <a:fillRect/>
            </a:stretch>
          </p:blipFill>
          <p:spPr>
            <a:xfrm>
              <a:off x="185" y="-1"/>
              <a:ext cx="2285630" cy="228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5"/>
                    <a:pt x="2882" y="3016"/>
                  </a:cubicBezTo>
                  <a:cubicBezTo>
                    <a:pt x="-961" y="7038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38"/>
                    <a:pt x="16796" y="3016"/>
                  </a:cubicBezTo>
                  <a:cubicBezTo>
                    <a:pt x="14874" y="1005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383" name="Atte"/>
            <p:cNvSpPr txBox="1"/>
            <p:nvPr/>
          </p:nvSpPr>
          <p:spPr>
            <a:xfrm>
              <a:off x="752567" y="2523139"/>
              <a:ext cx="780865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Atte</a:t>
              </a:r>
            </a:p>
          </p:txBody>
        </p:sp>
      </p:grpSp>
      <p:grpSp>
        <p:nvGrpSpPr>
          <p:cNvPr id="1387" name="Group"/>
          <p:cNvGrpSpPr/>
          <p:nvPr/>
        </p:nvGrpSpPr>
        <p:grpSpPr>
          <a:xfrm>
            <a:off x="344396" y="8082301"/>
            <a:ext cx="2285630" cy="3110703"/>
            <a:chOff x="185" y="0"/>
            <a:chExt cx="2285628" cy="3110702"/>
          </a:xfrm>
        </p:grpSpPr>
        <p:pic>
          <p:nvPicPr>
            <p:cNvPr id="1385" name="1704470800414.jpeg" descr="1704470800414.jpeg"/>
            <p:cNvPicPr>
              <a:picLocks noChangeAspect="1"/>
            </p:cNvPicPr>
            <p:nvPr/>
          </p:nvPicPr>
          <p:blipFill>
            <a:blip r:embed="rId12"/>
            <a:srcRect l="20079" t="2618" r="28471" b="45927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386" name="Bianca"/>
            <p:cNvSpPr txBox="1"/>
            <p:nvPr/>
          </p:nvSpPr>
          <p:spPr>
            <a:xfrm>
              <a:off x="613507" y="2577302"/>
              <a:ext cx="105898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Bianca</a:t>
              </a:r>
            </a:p>
          </p:txBody>
        </p:sp>
      </p:grpSp>
      <p:grpSp>
        <p:nvGrpSpPr>
          <p:cNvPr id="1390" name="Group"/>
          <p:cNvGrpSpPr/>
          <p:nvPr/>
        </p:nvGrpSpPr>
        <p:grpSpPr>
          <a:xfrm>
            <a:off x="7449600" y="3043080"/>
            <a:ext cx="2285630" cy="3110704"/>
            <a:chOff x="185" y="0"/>
            <a:chExt cx="2285628" cy="3110702"/>
          </a:xfrm>
        </p:grpSpPr>
        <p:sp>
          <p:nvSpPr>
            <p:cNvPr id="1388" name="Jens"/>
            <p:cNvSpPr txBox="1"/>
            <p:nvPr/>
          </p:nvSpPr>
          <p:spPr>
            <a:xfrm>
              <a:off x="794146" y="2577302"/>
              <a:ext cx="697707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Jens</a:t>
              </a:r>
            </a:p>
          </p:txBody>
        </p:sp>
        <p:pic>
          <p:nvPicPr>
            <p:cNvPr id="1389" name="p1.png" descr="p1.png"/>
            <p:cNvPicPr>
              <a:picLocks noChangeAspect="1"/>
            </p:cNvPicPr>
            <p:nvPr/>
          </p:nvPicPr>
          <p:blipFill>
            <a:blip r:embed="rId13"/>
            <a:srcRect l="21656" t="15315" r="11105" b="15320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</p:grpSp>
      <p:grpSp>
        <p:nvGrpSpPr>
          <p:cNvPr id="1393" name="Group"/>
          <p:cNvGrpSpPr/>
          <p:nvPr/>
        </p:nvGrpSpPr>
        <p:grpSpPr>
          <a:xfrm>
            <a:off x="9818002" y="3043080"/>
            <a:ext cx="2285630" cy="3110704"/>
            <a:chOff x="185" y="0"/>
            <a:chExt cx="2285628" cy="3110702"/>
          </a:xfrm>
        </p:grpSpPr>
        <p:pic>
          <p:nvPicPr>
            <p:cNvPr id="1391" name="Johansson_LISA_Astro_WG_2018.png" descr="Johansson_LISA_Astro_WG_2018.png"/>
            <p:cNvPicPr>
              <a:picLocks noChangeAspect="1"/>
            </p:cNvPicPr>
            <p:nvPr/>
          </p:nvPicPr>
          <p:blipFill>
            <a:blip r:embed="rId14"/>
            <a:srcRect l="10314" t="10471" r="10314" b="36284"/>
            <a:stretch>
              <a:fillRect/>
            </a:stretch>
          </p:blipFill>
          <p:spPr>
            <a:xfrm>
              <a:off x="185" y="0"/>
              <a:ext cx="2285630" cy="2285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20595" extrusionOk="0">
                  <a:moveTo>
                    <a:pt x="9839" y="0"/>
                  </a:moveTo>
                  <a:cubicBezTo>
                    <a:pt x="7321" y="0"/>
                    <a:pt x="4804" y="1007"/>
                    <a:pt x="2882" y="3018"/>
                  </a:cubicBezTo>
                  <a:cubicBezTo>
                    <a:pt x="-961" y="7040"/>
                    <a:pt x="-961" y="13557"/>
                    <a:pt x="2882" y="17578"/>
                  </a:cubicBezTo>
                  <a:cubicBezTo>
                    <a:pt x="6725" y="21600"/>
                    <a:pt x="12953" y="21600"/>
                    <a:pt x="16796" y="17578"/>
                  </a:cubicBezTo>
                  <a:cubicBezTo>
                    <a:pt x="20639" y="13557"/>
                    <a:pt x="20639" y="7040"/>
                    <a:pt x="16796" y="3018"/>
                  </a:cubicBezTo>
                  <a:cubicBezTo>
                    <a:pt x="14874" y="1007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solidFill>
                <a:schemeClr val="accent6">
                  <a:hueOff val="-193447"/>
                  <a:satOff val="3713"/>
                  <a:lumOff val="11329"/>
                </a:schemeClr>
              </a:solidFill>
              <a:prstDash val="solid"/>
              <a:miter lim="400000"/>
            </a:ln>
            <a:effectLst>
              <a:outerShdw blurRad="355600" rotWithShape="0">
                <a:srgbClr val="000000">
                  <a:alpha val="75000"/>
                </a:srgbClr>
              </a:outerShdw>
            </a:effectLst>
          </p:spPr>
        </p:pic>
        <p:sp>
          <p:nvSpPr>
            <p:cNvPr id="1392" name="Matias"/>
            <p:cNvSpPr txBox="1"/>
            <p:nvPr/>
          </p:nvSpPr>
          <p:spPr>
            <a:xfrm>
              <a:off x="613784" y="2577302"/>
              <a:ext cx="1058430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/>
              </a:lvl1pPr>
            </a:lstStyle>
            <a:p>
              <a:r>
                <a:t>Matias</a:t>
              </a:r>
            </a:p>
          </p:txBody>
        </p:sp>
      </p:grpSp>
      <p:sp>
        <p:nvSpPr>
          <p:cNvPr id="1394" name="those who are in Finland…"/>
          <p:cNvSpPr txBox="1"/>
          <p:nvPr/>
        </p:nvSpPr>
        <p:spPr>
          <a:xfrm>
            <a:off x="10321596" y="8381999"/>
            <a:ext cx="878403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those who are in Finland…</a:t>
            </a:r>
          </a:p>
        </p:txBody>
      </p:sp>
      <p:sp>
        <p:nvSpPr>
          <p:cNvPr id="1395" name="…and in science"/>
          <p:cNvSpPr txBox="1"/>
          <p:nvPr/>
        </p:nvSpPr>
        <p:spPr>
          <a:xfrm>
            <a:off x="15540274" y="9793597"/>
            <a:ext cx="538519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…and in science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3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mph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13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11" dur="indefinite" fill="hold"/>
                                        <p:tgtEl>
                                          <p:spTgt spid="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139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15" dur="indefinite" fill="hold"/>
                                        <p:tgtEl>
                                          <p:spTgt spid="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13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19" dur="indefinite" fill="hold"/>
                                        <p:tgtEl>
                                          <p:spTgt spid="1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13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23" dur="indefinite" fill="hold"/>
                                        <p:tgtEl>
                                          <p:spTgt spid="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38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27" dur="indefinite" fill="hold"/>
                                        <p:tgtEl>
                                          <p:spTgt spid="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31" dur="indefinite" fill="hold"/>
                                        <p:tgtEl>
                                          <p:spTgt spid="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139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39" dur="indefinite" fill="hold"/>
                                        <p:tgtEl>
                                          <p:spTgt spid="1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43" dur="indefinite" fill="hold"/>
                                        <p:tgtEl>
                                          <p:spTgt spid="1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8" grpId="10" animBg="1" advAuto="0"/>
      <p:bldP spid="1362" grpId="7" animBg="1" advAuto="0"/>
      <p:bldP spid="1365" grpId="4" animBg="1" advAuto="0"/>
      <p:bldP spid="1371" grpId="1" animBg="1" advAuto="0"/>
      <p:bldP spid="1378" grpId="2" animBg="1" advAuto="0"/>
      <p:bldP spid="1381" grpId="5" animBg="1" advAuto="0"/>
      <p:bldP spid="1387" grpId="6" animBg="1" advAuto="0"/>
      <p:bldP spid="1390" grpId="3" animBg="1" advAuto="0"/>
      <p:bldP spid="1393" grpId="9" animBg="1" advAuto="0"/>
      <p:bldP spid="1394" grpId="8" animBg="1" advAuto="0"/>
      <p:bldP spid="1395" grpId="1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2300" y="13081000"/>
            <a:ext cx="266701" cy="4572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266" name="Bayesian"/>
          <p:cNvSpPr txBox="1">
            <a:spLocks noGrp="1"/>
          </p:cNvSpPr>
          <p:nvPr>
            <p:ph type="title" idx="4294967295"/>
          </p:nvPr>
        </p:nvSpPr>
        <p:spPr>
          <a:xfrm>
            <a:off x="673100" y="355600"/>
            <a:ext cx="23050500" cy="2137864"/>
          </a:xfrm>
          <a:prstGeom prst="rect">
            <a:avLst/>
          </a:prstGeom>
        </p:spPr>
        <p:txBody>
          <a:bodyPr/>
          <a:lstStyle>
            <a:lvl1pPr algn="l">
              <a:lnSpc>
                <a:spcPct val="120000"/>
              </a:lnSpc>
              <a:spcBef>
                <a:spcPts val="6500"/>
              </a:spcBef>
              <a:defRPr cap="none"/>
            </a:lvl1pPr>
          </a:lstStyle>
          <a:p>
            <a:r>
              <a:t>Bayesian</a:t>
            </a:r>
          </a:p>
        </p:txBody>
      </p:sp>
      <p:pic>
        <p:nvPicPr>
          <p:cNvPr id="267" name="bayes_prior.pdf" descr="bayes_prior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350" y="3024777"/>
            <a:ext cx="12700000" cy="952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bayes_posterior.pdf" descr="bayes_posterior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350" y="3024777"/>
            <a:ext cx="12700000" cy="9525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2" name="Group"/>
          <p:cNvGrpSpPr/>
          <p:nvPr/>
        </p:nvGrpSpPr>
        <p:grpSpPr>
          <a:xfrm>
            <a:off x="10905504" y="1477555"/>
            <a:ext cx="8857855" cy="2243698"/>
            <a:chOff x="0" y="0"/>
            <a:chExt cx="8857853" cy="2243696"/>
          </a:xfrm>
        </p:grpSpPr>
        <p:sp>
          <p:nvSpPr>
            <p:cNvPr id="269" name="maximum a posteriori: 33%"/>
            <p:cNvSpPr txBox="1"/>
            <p:nvPr/>
          </p:nvSpPr>
          <p:spPr>
            <a:xfrm>
              <a:off x="0" y="-1"/>
              <a:ext cx="8857854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maximum a posteriori: 33%</a:t>
              </a:r>
            </a:p>
          </p:txBody>
        </p:sp>
        <p:pic>
          <p:nvPicPr>
            <p:cNvPr id="270" name="Line Line" descr="Line 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9429089">
              <a:off x="319070" y="1339042"/>
              <a:ext cx="2652490" cy="405592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3" name="Text"/>
              <p:cNvSpPr txBox="1"/>
              <p:nvPr/>
            </p:nvSpPr>
            <p:spPr>
              <a:xfrm>
                <a:off x="20379036" y="6554625"/>
                <a:ext cx="3735915" cy="8025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>
                  <a:defRPr sz="3900"/>
                </a:pPr>
                <a14:m>
                  <m:oMath xmlns:m="http://schemas.openxmlformats.org/officeDocument/2006/math">
                    <m:r>
                      <a:rPr sz="41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dirty="0"/>
                  <a:t>       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sz="41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sz="41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sz="41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41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sz="41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sz="41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sz="4100" i="1">
                        <a:solidFill>
                          <a:srgbClr val="52525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73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9036" y="6554625"/>
                <a:ext cx="3735915" cy="802527"/>
              </a:xfrm>
              <a:prstGeom prst="rect">
                <a:avLst/>
              </a:prstGeom>
              <a:blipFill>
                <a:blip r:embed="rId5"/>
                <a:stretch>
                  <a:fillRect l="-2373" b="-2031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4" name="Equation"/>
              <p:cNvSpPr txBox="1"/>
              <p:nvPr/>
            </p:nvSpPr>
            <p:spPr>
              <a:xfrm>
                <a:off x="18755845" y="6640315"/>
                <a:ext cx="1415696" cy="43537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900" i="1">
                          <a:solidFill>
                            <a:srgbClr val="EE8536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sz="3900" i="1">
                          <a:solidFill>
                            <a:srgbClr val="EE8536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900" i="1">
                          <a:solidFill>
                            <a:srgbClr val="EE8536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sz="3900" i="1">
                          <a:solidFill>
                            <a:srgbClr val="EE8536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sz="3900" i="1">
                          <a:solidFill>
                            <a:srgbClr val="EE8536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sz="3900" i="1">
                          <a:solidFill>
                            <a:srgbClr val="EE8536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3900">
                  <a:solidFill>
                    <a:srgbClr val="EF8636"/>
                  </a:solidFill>
                </a:endParaRPr>
              </a:p>
            </p:txBody>
          </p:sp>
        </mc:Choice>
        <mc:Fallback xmlns="">
          <p:sp>
            <p:nvSpPr>
              <p:cNvPr id="27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55845" y="6640315"/>
                <a:ext cx="1415696" cy="435370"/>
              </a:xfrm>
              <a:prstGeom prst="rect">
                <a:avLst/>
              </a:prstGeom>
              <a:blipFill>
                <a:blip r:embed="rId6"/>
                <a:stretch>
                  <a:fillRect l="-7965" r="-23894" b="-833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5" name="Equation"/>
              <p:cNvSpPr txBox="1"/>
              <p:nvPr/>
            </p:nvSpPr>
            <p:spPr>
              <a:xfrm>
                <a:off x="20962832" y="6646259"/>
                <a:ext cx="796599" cy="42348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900" i="1">
                          <a:solidFill>
                            <a:srgbClr val="3A74AE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sz="3900" i="1">
                          <a:solidFill>
                            <a:srgbClr val="3A74A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900" i="1">
                          <a:solidFill>
                            <a:srgbClr val="3A74AE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sz="3900" i="1">
                          <a:solidFill>
                            <a:srgbClr val="3A74A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3900" dirty="0">
                  <a:solidFill>
                    <a:srgbClr val="3B75AF"/>
                  </a:solidFill>
                </a:endParaRPr>
              </a:p>
            </p:txBody>
          </p:sp>
        </mc:Choice>
        <mc:Fallback xmlns="">
          <p:sp>
            <p:nvSpPr>
              <p:cNvPr id="27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62832" y="6646259"/>
                <a:ext cx="796599" cy="423482"/>
              </a:xfrm>
              <a:prstGeom prst="rect">
                <a:avLst/>
              </a:prstGeom>
              <a:blipFill>
                <a:blip r:embed="rId7"/>
                <a:stretch>
                  <a:fillRect l="-14063" t="-2941" r="-54688" b="-9117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1" animBg="1" advAuto="0"/>
      <p:bldP spid="272" grpId="4" animBg="1" advAuto="0"/>
      <p:bldP spid="273" grpId="2" animBg="1" advAuto="0"/>
      <p:bldP spid="274" grpId="3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Screenshot 2026-04-16 at 2.19.08 PM.png" descr="Screenshot 2026-04-16 at 2.19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505" y="1002453"/>
            <a:ext cx="12346990" cy="11711094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2300" y="13081000"/>
            <a:ext cx="266701" cy="4572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279" name="30.7% in Finland…"/>
          <p:cNvSpPr txBox="1"/>
          <p:nvPr/>
        </p:nvSpPr>
        <p:spPr>
          <a:xfrm>
            <a:off x="18504330" y="3718559"/>
            <a:ext cx="5481730" cy="199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00000"/>
              </a:lnSpc>
              <a:spcBef>
                <a:spcPts val="2000"/>
              </a:spcBef>
            </a:pPr>
            <a:r>
              <a:rPr dirty="0"/>
              <a:t>30.7% in Finland</a:t>
            </a:r>
          </a:p>
          <a:p>
            <a:pPr>
              <a:lnSpc>
                <a:spcPct val="100000"/>
              </a:lnSpc>
              <a:spcBef>
                <a:spcPts val="2000"/>
              </a:spcBef>
              <a:defRPr sz="5000" i="1"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/>
              <a:t>lowest in EU </a:t>
            </a:r>
          </a:p>
        </p:txBody>
      </p:sp>
      <p:pic>
        <p:nvPicPr>
          <p:cNvPr id="280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3024324" y="3963727"/>
            <a:ext cx="5563933" cy="592787"/>
          </a:xfrm>
          <a:prstGeom prst="rect">
            <a:avLst/>
          </a:prstGeom>
        </p:spPr>
      </p:pic>
      <p:sp>
        <p:nvSpPr>
          <p:cNvPr id="282" name="https://ec.europa.eu/eurostat/web/products-eurostat-news/w/edn-20260211-1"/>
          <p:cNvSpPr txBox="1"/>
          <p:nvPr/>
        </p:nvSpPr>
        <p:spPr>
          <a:xfrm>
            <a:off x="15563631" y="12837438"/>
            <a:ext cx="790967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https://ec.europa.eu/eurostat/web/products-eurostat-news/w/edn-20260211-1</a:t>
            </a:r>
          </a:p>
        </p:txBody>
      </p:sp>
      <p:graphicFrame>
        <p:nvGraphicFramePr>
          <p:cNvPr id="283" name="Table 1"/>
          <p:cNvGraphicFramePr/>
          <p:nvPr/>
        </p:nvGraphicFramePr>
        <p:xfrm>
          <a:off x="1294962" y="1085850"/>
          <a:ext cx="3901728" cy="11544299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61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5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Czechia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38.6%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Denmark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48.8%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Estonia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47.9%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France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38.2%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Germany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34.0%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Italy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35.2%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Latvia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50.1%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Lithuania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43.8%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Netherlands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38.9%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Norway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53.5%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Poland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47.0%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Spain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47.6%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88802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Sweden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500">
                          <a:solidFill>
                            <a:srgbClr val="5A5F5E"/>
                          </a:solidFill>
                        </a:rPr>
                        <a:t>46.0%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0" animBg="1"/>
      <p:bldP spid="283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52300" y="13081000"/>
            <a:ext cx="266701" cy="4572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286" name="Our job as simulators"/>
          <p:cNvSpPr txBox="1"/>
          <p:nvPr/>
        </p:nvSpPr>
        <p:spPr>
          <a:xfrm>
            <a:off x="673100" y="355600"/>
            <a:ext cx="23050500" cy="213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10000"/>
            </a:lvl1pPr>
          </a:lstStyle>
          <a:p>
            <a:r>
              <a:t>Our job as simulators</a:t>
            </a:r>
          </a:p>
        </p:txBody>
      </p:sp>
      <p:grpSp>
        <p:nvGrpSpPr>
          <p:cNvPr id="293" name="Group"/>
          <p:cNvGrpSpPr/>
          <p:nvPr/>
        </p:nvGrpSpPr>
        <p:grpSpPr>
          <a:xfrm>
            <a:off x="754662" y="2848917"/>
            <a:ext cx="4723610" cy="9514410"/>
            <a:chOff x="-1" y="0"/>
            <a:chExt cx="4723608" cy="9514408"/>
          </a:xfrm>
        </p:grpSpPr>
        <p:sp>
          <p:nvSpPr>
            <p:cNvPr id="287" name="create model with desired physics and assumptions"/>
            <p:cNvSpPr/>
            <p:nvPr/>
          </p:nvSpPr>
          <p:spPr>
            <a:xfrm>
              <a:off x="347960" y="0"/>
              <a:ext cx="4027687" cy="2506365"/>
            </a:xfrm>
            <a:prstGeom prst="roundRect">
              <a:avLst>
                <a:gd name="adj" fmla="val 14656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4000">
                  <a:solidFill>
                    <a:schemeClr val="accent6">
                      <a:hueOff val="-133706"/>
                      <a:satOff val="8281"/>
                      <a:lumOff val="-27269"/>
                    </a:schemeClr>
                  </a:solidFill>
                </a:defRPr>
              </a:lvl1pPr>
            </a:lstStyle>
            <a:p>
              <a:r>
                <a:t>create model with desired physics and assumptions</a:t>
              </a:r>
            </a:p>
          </p:txBody>
        </p:sp>
        <p:grpSp>
          <p:nvGrpSpPr>
            <p:cNvPr id="290" name="Group"/>
            <p:cNvGrpSpPr/>
            <p:nvPr/>
          </p:nvGrpSpPr>
          <p:grpSpPr>
            <a:xfrm>
              <a:off x="-2" y="3863155"/>
              <a:ext cx="4723610" cy="5651254"/>
              <a:chOff x="-1" y="0"/>
              <a:chExt cx="4723608" cy="5651253"/>
            </a:xfrm>
          </p:grpSpPr>
          <p:pic>
            <p:nvPicPr>
              <p:cNvPr id="288" name="ketju2.png" descr="ketju2.png"/>
              <p:cNvPicPr>
                <a:picLocks noChangeAspect="1"/>
              </p:cNvPicPr>
              <p:nvPr/>
            </p:nvPicPr>
            <p:blipFill>
              <a:blip r:embed="rId2"/>
              <a:srcRect l="12759" t="12759" r="12759" b="12759"/>
              <a:stretch>
                <a:fillRect/>
              </a:stretch>
            </p:blipFill>
            <p:spPr>
              <a:xfrm>
                <a:off x="-2" y="0"/>
                <a:ext cx="4723610" cy="47236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20595" extrusionOk="0">
                    <a:moveTo>
                      <a:pt x="9839" y="0"/>
                    </a:moveTo>
                    <a:cubicBezTo>
                      <a:pt x="7321" y="0"/>
                      <a:pt x="4803" y="1005"/>
                      <a:pt x="2882" y="3016"/>
                    </a:cubicBezTo>
                    <a:cubicBezTo>
                      <a:pt x="-961" y="7037"/>
                      <a:pt x="-961" y="13557"/>
                      <a:pt x="2882" y="17579"/>
                    </a:cubicBezTo>
                    <a:cubicBezTo>
                      <a:pt x="6724" y="21600"/>
                      <a:pt x="12954" y="21600"/>
                      <a:pt x="16796" y="17579"/>
                    </a:cubicBezTo>
                    <a:cubicBezTo>
                      <a:pt x="20639" y="13557"/>
                      <a:pt x="20639" y="7037"/>
                      <a:pt x="16796" y="3016"/>
                    </a:cubicBezTo>
                    <a:cubicBezTo>
                      <a:pt x="14875" y="1005"/>
                      <a:pt x="12357" y="0"/>
                      <a:pt x="983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289" name="simulate"/>
              <p:cNvSpPr/>
              <p:nvPr/>
            </p:nvSpPr>
            <p:spPr>
              <a:xfrm>
                <a:off x="1013519" y="4740821"/>
                <a:ext cx="2696568" cy="910433"/>
              </a:xfrm>
              <a:prstGeom prst="roundRect">
                <a:avLst>
                  <a:gd name="adj" fmla="val 27012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lnSpc>
                    <a:spcPct val="100000"/>
                  </a:lnSpc>
                  <a:spcBef>
                    <a:spcPts val="0"/>
                  </a:spcBef>
                  <a:defRPr sz="4000">
                    <a:solidFill>
                      <a:schemeClr val="accent6">
                        <a:hueOff val="-133706"/>
                        <a:satOff val="8281"/>
                        <a:lumOff val="-27269"/>
                      </a:schemeClr>
                    </a:solidFill>
                  </a:defRPr>
                </a:lvl1pPr>
              </a:lstStyle>
              <a:p>
                <a:r>
                  <a:t>simulate</a:t>
                </a:r>
              </a:p>
            </p:txBody>
          </p:sp>
        </p:grpSp>
        <p:pic>
          <p:nvPicPr>
            <p:cNvPr id="291" name="Line Line" descr="Line 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1790303" y="3009419"/>
              <a:ext cx="1143001" cy="405591"/>
            </a:xfrm>
            <a:prstGeom prst="rect">
              <a:avLst/>
            </a:prstGeom>
            <a:effectLst/>
          </p:spPr>
        </p:pic>
      </p:grpSp>
      <p:grpSp>
        <p:nvGrpSpPr>
          <p:cNvPr id="301" name="Group"/>
          <p:cNvGrpSpPr/>
          <p:nvPr/>
        </p:nvGrpSpPr>
        <p:grpSpPr>
          <a:xfrm>
            <a:off x="4575809" y="3779950"/>
            <a:ext cx="8574149" cy="8186588"/>
            <a:chOff x="-50799" y="0"/>
            <a:chExt cx="8574147" cy="8186587"/>
          </a:xfrm>
        </p:grpSpPr>
        <p:grpSp>
          <p:nvGrpSpPr>
            <p:cNvPr id="296" name="Group"/>
            <p:cNvGrpSpPr/>
            <p:nvPr/>
          </p:nvGrpSpPr>
          <p:grpSpPr>
            <a:xfrm>
              <a:off x="3568958" y="0"/>
              <a:ext cx="4954390" cy="3660265"/>
              <a:chOff x="0" y="0"/>
              <a:chExt cx="4954389" cy="3660264"/>
            </a:xfrm>
          </p:grpSpPr>
          <p:pic>
            <p:nvPicPr>
              <p:cNvPr id="294" name="IFU_mock.pdf" descr="IFU_mock.pdf"/>
              <p:cNvPicPr>
                <a:picLocks noChangeAspect="1"/>
              </p:cNvPicPr>
              <p:nvPr/>
            </p:nvPicPr>
            <p:blipFill>
              <a:blip r:embed="rId4"/>
              <a:srcRect r="66554" b="66695"/>
              <a:stretch>
                <a:fillRect/>
              </a:stretch>
            </p:blipFill>
            <p:spPr>
              <a:xfrm>
                <a:off x="1183580" y="0"/>
                <a:ext cx="2587399" cy="257648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95" name="observable quantities"/>
              <p:cNvSpPr/>
              <p:nvPr/>
            </p:nvSpPr>
            <p:spPr>
              <a:xfrm>
                <a:off x="0" y="2749833"/>
                <a:ext cx="4954390" cy="910432"/>
              </a:xfrm>
              <a:prstGeom prst="roundRect">
                <a:avLst>
                  <a:gd name="adj" fmla="val 27012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lnSpc>
                    <a:spcPct val="100000"/>
                  </a:lnSpc>
                  <a:spcBef>
                    <a:spcPts val="0"/>
                  </a:spcBef>
                  <a:defRPr sz="4000">
                    <a:solidFill>
                      <a:schemeClr val="accent6">
                        <a:hueOff val="-133706"/>
                        <a:satOff val="8281"/>
                        <a:lumOff val="-27269"/>
                      </a:schemeClr>
                    </a:solidFill>
                  </a:defRPr>
                </a:lvl1pPr>
              </a:lstStyle>
              <a:p>
                <a:r>
                  <a:t>observable quantities</a:t>
                </a:r>
              </a:p>
            </p:txBody>
          </p:sp>
        </p:grpSp>
        <p:grpSp>
          <p:nvGrpSpPr>
            <p:cNvPr id="300" name="Group"/>
            <p:cNvGrpSpPr/>
            <p:nvPr/>
          </p:nvGrpSpPr>
          <p:grpSpPr>
            <a:xfrm>
              <a:off x="-50800" y="2875254"/>
              <a:ext cx="3624577" cy="5311334"/>
              <a:chOff x="-50799" y="-202122"/>
              <a:chExt cx="3624576" cy="5311332"/>
            </a:xfrm>
          </p:grpSpPr>
          <p:pic>
            <p:nvPicPr>
              <p:cNvPr id="334" name="Connection Line" descr="Connection Line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50800" y="8890"/>
                <a:ext cx="2059941" cy="5100320"/>
              </a:xfrm>
              <a:prstGeom prst="rect">
                <a:avLst/>
              </a:prstGeom>
              <a:effectLst/>
            </p:spPr>
          </p:pic>
          <p:pic>
            <p:nvPicPr>
              <p:cNvPr id="298" name="Line Line" descr="Line Line"/>
              <p:cNvPicPr>
                <a:picLocks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54845" y="-202123"/>
                <a:ext cx="1718932" cy="405591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309" name="Group"/>
          <p:cNvGrpSpPr/>
          <p:nvPr/>
        </p:nvGrpSpPr>
        <p:grpSpPr>
          <a:xfrm>
            <a:off x="6481455" y="8287564"/>
            <a:ext cx="6475969" cy="3946087"/>
            <a:chOff x="-50800" y="0"/>
            <a:chExt cx="6475967" cy="3946086"/>
          </a:xfrm>
        </p:grpSpPr>
        <p:grpSp>
          <p:nvGrpSpPr>
            <p:cNvPr id="306" name="Group"/>
            <p:cNvGrpSpPr/>
            <p:nvPr/>
          </p:nvGrpSpPr>
          <p:grpSpPr>
            <a:xfrm>
              <a:off x="1855846" y="-1"/>
              <a:ext cx="4569322" cy="3946088"/>
              <a:chOff x="0" y="0"/>
              <a:chExt cx="4569321" cy="3946086"/>
            </a:xfrm>
          </p:grpSpPr>
          <p:grpSp>
            <p:nvGrpSpPr>
              <p:cNvPr id="304" name="Group"/>
              <p:cNvGrpSpPr/>
              <p:nvPr/>
            </p:nvGrpSpPr>
            <p:grpSpPr>
              <a:xfrm>
                <a:off x="884486" y="-1"/>
                <a:ext cx="2800350" cy="2878669"/>
                <a:chOff x="0" y="0"/>
                <a:chExt cx="2800349" cy="2878667"/>
              </a:xfrm>
            </p:grpSpPr>
            <p:pic>
              <p:nvPicPr>
                <p:cNvPr id="302" name="orbits.pdf" descr="orbits.pdf"/>
                <p:cNvPicPr>
                  <a:picLocks noChangeAspect="1"/>
                </p:cNvPicPr>
                <p:nvPr/>
              </p:nvPicPr>
              <p:blipFill>
                <a:blip r:embed="rId7"/>
                <a:srcRect r="72909" b="55638"/>
                <a:stretch>
                  <a:fillRect/>
                </a:stretch>
              </p:blipFill>
              <p:spPr>
                <a:xfrm>
                  <a:off x="0" y="0"/>
                  <a:ext cx="2800350" cy="2292836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3" name="orbits.pdf" descr="orbits.pdf"/>
                <p:cNvPicPr>
                  <a:picLocks noChangeAspect="1"/>
                </p:cNvPicPr>
                <p:nvPr/>
              </p:nvPicPr>
              <p:blipFill>
                <a:blip r:embed="rId7"/>
                <a:srcRect t="85317" r="72909"/>
                <a:stretch>
                  <a:fillRect/>
                </a:stretch>
              </p:blipFill>
              <p:spPr>
                <a:xfrm>
                  <a:off x="0" y="2119787"/>
                  <a:ext cx="2800350" cy="75888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05" name="intrinsic quantities"/>
              <p:cNvSpPr/>
              <p:nvPr/>
            </p:nvSpPr>
            <p:spPr>
              <a:xfrm>
                <a:off x="0" y="3035655"/>
                <a:ext cx="4569322" cy="910432"/>
              </a:xfrm>
              <a:prstGeom prst="roundRect">
                <a:avLst>
                  <a:gd name="adj" fmla="val 27012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lnSpc>
                    <a:spcPct val="100000"/>
                  </a:lnSpc>
                  <a:spcBef>
                    <a:spcPts val="0"/>
                  </a:spcBef>
                  <a:defRPr sz="4000">
                    <a:solidFill>
                      <a:schemeClr val="accent6">
                        <a:hueOff val="-133706"/>
                        <a:satOff val="8281"/>
                        <a:lumOff val="-27269"/>
                      </a:schemeClr>
                    </a:solidFill>
                  </a:defRPr>
                </a:lvl1pPr>
              </a:lstStyle>
              <a:p>
                <a:r>
                  <a:t>intrinsic quantities</a:t>
                </a:r>
              </a:p>
            </p:txBody>
          </p:sp>
        </p:grpSp>
        <p:pic>
          <p:nvPicPr>
            <p:cNvPr id="307" name="Line Line" descr="Line Line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50800" y="3417750"/>
              <a:ext cx="1858631" cy="405592"/>
            </a:xfrm>
            <a:prstGeom prst="rect">
              <a:avLst/>
            </a:prstGeom>
            <a:effectLst/>
          </p:spPr>
        </p:pic>
      </p:grpSp>
      <p:grpSp>
        <p:nvGrpSpPr>
          <p:cNvPr id="315" name="Group"/>
          <p:cNvGrpSpPr/>
          <p:nvPr/>
        </p:nvGrpSpPr>
        <p:grpSpPr>
          <a:xfrm>
            <a:off x="13060346" y="8591266"/>
            <a:ext cx="9275971" cy="3735103"/>
            <a:chOff x="-50799" y="0"/>
            <a:chExt cx="9275969" cy="3735102"/>
          </a:xfrm>
        </p:grpSpPr>
        <p:grpSp>
          <p:nvGrpSpPr>
            <p:cNvPr id="312" name="Group"/>
            <p:cNvGrpSpPr/>
            <p:nvPr/>
          </p:nvGrpSpPr>
          <p:grpSpPr>
            <a:xfrm>
              <a:off x="5197483" y="-1"/>
              <a:ext cx="4027687" cy="3735104"/>
              <a:chOff x="0" y="0"/>
              <a:chExt cx="4027685" cy="3735102"/>
            </a:xfrm>
          </p:grpSpPr>
          <p:pic>
            <p:nvPicPr>
              <p:cNvPr id="310" name="apocentres.pdf" descr="apocentres.pdf"/>
              <p:cNvPicPr>
                <a:picLocks noChangeAspect="1"/>
              </p:cNvPicPr>
              <p:nvPr/>
            </p:nvPicPr>
            <p:blipFill>
              <a:blip r:embed="rId9"/>
              <a:srcRect l="50160" t="33204" b="33204"/>
              <a:stretch>
                <a:fillRect/>
              </a:stretch>
            </p:blipFill>
            <p:spPr>
              <a:xfrm>
                <a:off x="407094" y="0"/>
                <a:ext cx="3213674" cy="270746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11" name="predictions"/>
              <p:cNvSpPr/>
              <p:nvPr/>
            </p:nvSpPr>
            <p:spPr>
              <a:xfrm>
                <a:off x="0" y="2824670"/>
                <a:ext cx="4027686" cy="910433"/>
              </a:xfrm>
              <a:prstGeom prst="roundRect">
                <a:avLst>
                  <a:gd name="adj" fmla="val 27012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lnSpc>
                    <a:spcPct val="100000"/>
                  </a:lnSpc>
                  <a:spcBef>
                    <a:spcPts val="0"/>
                  </a:spcBef>
                  <a:defRPr sz="4000">
                    <a:solidFill>
                      <a:schemeClr val="accent6">
                        <a:hueOff val="-133706"/>
                        <a:satOff val="8281"/>
                        <a:lumOff val="-27269"/>
                      </a:schemeClr>
                    </a:solidFill>
                  </a:defRPr>
                </a:lvl1pPr>
              </a:lstStyle>
              <a:p>
                <a:r>
                  <a:t>predictions</a:t>
                </a:r>
              </a:p>
            </p:txBody>
          </p:sp>
        </p:grpSp>
        <p:pic>
          <p:nvPicPr>
            <p:cNvPr id="313" name="Line Line" descr="Line Line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50800" y="3114049"/>
              <a:ext cx="5200269" cy="405591"/>
            </a:xfrm>
            <a:prstGeom prst="rect">
              <a:avLst/>
            </a:prstGeom>
            <a:effectLst/>
          </p:spPr>
        </p:pic>
      </p:grpSp>
      <p:grpSp>
        <p:nvGrpSpPr>
          <p:cNvPr id="325" name="Group"/>
          <p:cNvGrpSpPr/>
          <p:nvPr/>
        </p:nvGrpSpPr>
        <p:grpSpPr>
          <a:xfrm>
            <a:off x="13432262" y="3822855"/>
            <a:ext cx="6810639" cy="3936845"/>
            <a:chOff x="-50800" y="0"/>
            <a:chExt cx="6810638" cy="3936844"/>
          </a:xfrm>
        </p:grpSpPr>
        <p:grpSp>
          <p:nvGrpSpPr>
            <p:cNvPr id="320" name="Group"/>
            <p:cNvGrpSpPr/>
            <p:nvPr/>
          </p:nvGrpSpPr>
          <p:grpSpPr>
            <a:xfrm>
              <a:off x="2732152" y="0"/>
              <a:ext cx="4027687" cy="3574455"/>
              <a:chOff x="0" y="0"/>
              <a:chExt cx="4027685" cy="3574454"/>
            </a:xfrm>
          </p:grpSpPr>
          <p:grpSp>
            <p:nvGrpSpPr>
              <p:cNvPr id="318" name="Group"/>
              <p:cNvGrpSpPr/>
              <p:nvPr/>
            </p:nvGrpSpPr>
            <p:grpSpPr>
              <a:xfrm>
                <a:off x="778073" y="0"/>
                <a:ext cx="2471540" cy="2471540"/>
                <a:chOff x="0" y="0"/>
                <a:chExt cx="2471539" cy="2471539"/>
              </a:xfrm>
            </p:grpSpPr>
            <p:sp>
              <p:nvSpPr>
                <p:cNvPr id="316" name="Square"/>
                <p:cNvSpPr/>
                <p:nvPr/>
              </p:nvSpPr>
              <p:spPr>
                <a:xfrm>
                  <a:off x="0" y="0"/>
                  <a:ext cx="2471540" cy="247154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>
                    <a:lnSpc>
                      <a:spcPct val="100000"/>
                    </a:lnSpc>
                    <a:spcBef>
                      <a:spcPts val="0"/>
                    </a:spcBef>
                    <a:defRPr sz="50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pic>
              <p:nvPicPr>
                <p:cNvPr id="317" name="178197_sigma_plot.pdf" descr="178197_sigma_plot.pdf"/>
                <p:cNvPicPr>
                  <a:picLocks noChangeAspect="1"/>
                </p:cNvPicPr>
                <p:nvPr/>
              </p:nvPicPr>
              <p:blipFill>
                <a:blip r:embed="rId11"/>
                <a:srcRect l="27049" t="27053" r="32866" b="29734"/>
                <a:stretch>
                  <a:fillRect/>
                </a:stretch>
              </p:blipFill>
              <p:spPr>
                <a:xfrm rot="16200000">
                  <a:off x="243252" y="165783"/>
                  <a:ext cx="1985011" cy="2139918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19" name="real data"/>
              <p:cNvSpPr/>
              <p:nvPr/>
            </p:nvSpPr>
            <p:spPr>
              <a:xfrm>
                <a:off x="0" y="2664023"/>
                <a:ext cx="4027686" cy="910432"/>
              </a:xfrm>
              <a:prstGeom prst="roundRect">
                <a:avLst>
                  <a:gd name="adj" fmla="val 27012"/>
                </a:avLst>
              </a:prstGeom>
              <a:solidFill>
                <a:schemeClr val="accent1">
                  <a:hueOff val="-78595"/>
                  <a:satOff val="12505"/>
                  <a:lumOff val="13871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>
                  <a:lnSpc>
                    <a:spcPct val="100000"/>
                  </a:lnSpc>
                  <a:spcBef>
                    <a:spcPts val="0"/>
                  </a:spcBef>
                  <a:defRPr sz="4000">
                    <a:solidFill>
                      <a:schemeClr val="accent6">
                        <a:hueOff val="-133706"/>
                        <a:satOff val="8281"/>
                        <a:lumOff val="-27269"/>
                      </a:schemeClr>
                    </a:solidFill>
                  </a:defRPr>
                </a:lvl1pPr>
              </a:lstStyle>
              <a:p>
                <a:r>
                  <a:t>real data</a:t>
                </a:r>
              </a:p>
            </p:txBody>
          </p:sp>
        </p:grpSp>
        <p:grpSp>
          <p:nvGrpSpPr>
            <p:cNvPr id="324" name="Group"/>
            <p:cNvGrpSpPr/>
            <p:nvPr/>
          </p:nvGrpSpPr>
          <p:grpSpPr>
            <a:xfrm>
              <a:off x="-50801" y="2832349"/>
              <a:ext cx="2555556" cy="1104496"/>
              <a:chOff x="-50800" y="-202122"/>
              <a:chExt cx="2555554" cy="1104494"/>
            </a:xfrm>
          </p:grpSpPr>
          <p:pic>
            <p:nvPicPr>
              <p:cNvPr id="321" name="Line Line" descr="Line Line"/>
              <p:cNvPicPr>
                <a:picLocks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-50800" y="-202123"/>
                <a:ext cx="2555555" cy="405591"/>
              </a:xfrm>
              <a:prstGeom prst="rect">
                <a:avLst/>
              </a:prstGeom>
              <a:effectLst/>
            </p:spPr>
          </p:pic>
          <p:sp>
            <p:nvSpPr>
              <p:cNvPr id="323" name="compare"/>
              <p:cNvSpPr txBox="1"/>
              <p:nvPr/>
            </p:nvSpPr>
            <p:spPr>
              <a:xfrm>
                <a:off x="258830" y="216572"/>
                <a:ext cx="1881387" cy="685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4000"/>
                </a:lvl1pPr>
              </a:lstStyle>
              <a:p>
                <a:r>
                  <a:t>compare</a:t>
                </a:r>
              </a:p>
            </p:txBody>
          </p:sp>
        </p:grpSp>
      </p:grpSp>
      <p:grpSp>
        <p:nvGrpSpPr>
          <p:cNvPr id="328" name="Group"/>
          <p:cNvGrpSpPr/>
          <p:nvPr/>
        </p:nvGrpSpPr>
        <p:grpSpPr>
          <a:xfrm>
            <a:off x="5487623" y="2211270"/>
            <a:ext cx="10858700" cy="3824167"/>
            <a:chOff x="-50800" y="-50800"/>
            <a:chExt cx="10858698" cy="3824166"/>
          </a:xfrm>
        </p:grpSpPr>
        <p:pic>
          <p:nvPicPr>
            <p:cNvPr id="336" name="Connection Line" descr="Connection Line"/>
            <p:cNvPicPr>
              <a:picLocks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-50800" y="-50801"/>
              <a:ext cx="10858699" cy="3824168"/>
            </a:xfrm>
            <a:prstGeom prst="rect">
              <a:avLst/>
            </a:prstGeom>
            <a:effectLst/>
          </p:spPr>
        </p:pic>
        <p:sp>
          <p:nvSpPr>
            <p:cNvPr id="327" name="iterate"/>
            <p:cNvSpPr txBox="1"/>
            <p:nvPr/>
          </p:nvSpPr>
          <p:spPr>
            <a:xfrm>
              <a:off x="5244199" y="80098"/>
              <a:ext cx="1401664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4000"/>
              </a:lvl1pPr>
            </a:lstStyle>
            <a:p>
              <a:r>
                <a:t>iterate</a:t>
              </a:r>
            </a:p>
          </p:txBody>
        </p:sp>
      </p:grpSp>
      <p:grpSp>
        <p:nvGrpSpPr>
          <p:cNvPr id="332" name="Group"/>
          <p:cNvGrpSpPr/>
          <p:nvPr/>
        </p:nvGrpSpPr>
        <p:grpSpPr>
          <a:xfrm>
            <a:off x="12298922" y="7442199"/>
            <a:ext cx="1765760" cy="3824168"/>
            <a:chOff x="-202122" y="-50800"/>
            <a:chExt cx="1765758" cy="3824166"/>
          </a:xfrm>
        </p:grpSpPr>
        <p:pic>
          <p:nvPicPr>
            <p:cNvPr id="329" name="Line Line" descr="Line Line"/>
            <p:cNvPicPr>
              <a:picLocks/>
            </p:cNvPicPr>
            <p:nvPr/>
          </p:nvPicPr>
          <p:blipFill>
            <a:blip r:embed="rId14"/>
            <a:stretch>
              <a:fillRect/>
            </a:stretch>
          </p:blipFill>
          <p:spPr>
            <a:xfrm rot="16200000">
              <a:off x="-1911411" y="1658487"/>
              <a:ext cx="3824167" cy="405592"/>
            </a:xfrm>
            <a:prstGeom prst="rect">
              <a:avLst/>
            </a:prstGeom>
            <a:effectLst/>
          </p:spPr>
        </p:pic>
        <p:sp>
          <p:nvSpPr>
            <p:cNvPr id="331" name="explain"/>
            <p:cNvSpPr txBox="1"/>
            <p:nvPr/>
          </p:nvSpPr>
          <p:spPr>
            <a:xfrm>
              <a:off x="46878" y="1545836"/>
              <a:ext cx="1516758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4000"/>
              </a:lvl1pPr>
            </a:lstStyle>
            <a:p>
              <a:r>
                <a:t>explain</a:t>
              </a:r>
            </a:p>
          </p:txBody>
        </p:sp>
      </p:grpSp>
      <p:pic>
        <p:nvPicPr>
          <p:cNvPr id="338" name="Connection Line" descr="Connection Line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20522824" y="6698927"/>
            <a:ext cx="2946899" cy="45723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" grpId="1" animBg="1" advAuto="0"/>
      <p:bldP spid="309" grpId="4" animBg="1" advAuto="0"/>
      <p:bldP spid="315" grpId="6" animBg="1" advAuto="0"/>
      <p:bldP spid="325" grpId="2" animBg="1" advAuto="0"/>
      <p:bldP spid="328" grpId="3" animBg="1" advAuto="0"/>
      <p:bldP spid="332" grpId="5" animBg="1" advAuto="0"/>
      <p:bldP spid="338" grpId="7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814DF-20F8-E69D-0862-25740D095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Slide Number">
            <a:extLst>
              <a:ext uri="{FF2B5EF4-FFF2-40B4-BE49-F238E27FC236}">
                <a16:creationId xmlns:a16="http://schemas.microsoft.com/office/drawing/2014/main" id="{02399345-54CC-8C99-7E24-08FC4CE22E2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grpSp>
        <p:nvGrpSpPr>
          <p:cNvPr id="576" name="Group">
            <a:extLst>
              <a:ext uri="{FF2B5EF4-FFF2-40B4-BE49-F238E27FC236}">
                <a16:creationId xmlns:a16="http://schemas.microsoft.com/office/drawing/2014/main" id="{6BA4F51D-6522-EF0F-7552-CBA5079BD313}"/>
              </a:ext>
            </a:extLst>
          </p:cNvPr>
          <p:cNvGrpSpPr/>
          <p:nvPr/>
        </p:nvGrpSpPr>
        <p:grpSpPr>
          <a:xfrm>
            <a:off x="704971" y="1088111"/>
            <a:ext cx="5411062" cy="1390650"/>
            <a:chOff x="249967" y="0"/>
            <a:chExt cx="5411060" cy="1390650"/>
          </a:xfrm>
        </p:grpSpPr>
        <p:sp>
          <p:nvSpPr>
            <p:cNvPr id="574" name="Rounded Rectangle">
              <a:extLst>
                <a:ext uri="{FF2B5EF4-FFF2-40B4-BE49-F238E27FC236}">
                  <a16:creationId xmlns:a16="http://schemas.microsoft.com/office/drawing/2014/main" id="{FCE1F3CC-896B-6C9B-A06B-33F0B1FCC808}"/>
                </a:ext>
              </a:extLst>
            </p:cNvPr>
            <p:cNvSpPr/>
            <p:nvPr/>
          </p:nvSpPr>
          <p:spPr>
            <a:xfrm>
              <a:off x="249967" y="0"/>
              <a:ext cx="5411060" cy="1390650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575" name="Observations">
              <a:extLst>
                <a:ext uri="{FF2B5EF4-FFF2-40B4-BE49-F238E27FC236}">
                  <a16:creationId xmlns:a16="http://schemas.microsoft.com/office/drawing/2014/main" id="{C6539AF7-E638-E296-6697-2A3E677549C1}"/>
                </a:ext>
              </a:extLst>
            </p:cNvPr>
            <p:cNvSpPr txBox="1"/>
            <p:nvPr/>
          </p:nvSpPr>
          <p:spPr>
            <a:xfrm>
              <a:off x="450998" y="151844"/>
              <a:ext cx="5128005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sz="5800" dirty="0"/>
                <a:t>Observations</a:t>
              </a:r>
            </a:p>
          </p:txBody>
        </p:sp>
      </p:grpSp>
      <p:grpSp>
        <p:nvGrpSpPr>
          <p:cNvPr id="579" name="Group">
            <a:extLst>
              <a:ext uri="{FF2B5EF4-FFF2-40B4-BE49-F238E27FC236}">
                <a16:creationId xmlns:a16="http://schemas.microsoft.com/office/drawing/2014/main" id="{DD98FB1A-FE5E-20EC-C885-3E6339D715B7}"/>
              </a:ext>
            </a:extLst>
          </p:cNvPr>
          <p:cNvGrpSpPr/>
          <p:nvPr/>
        </p:nvGrpSpPr>
        <p:grpSpPr>
          <a:xfrm>
            <a:off x="1000285" y="7791073"/>
            <a:ext cx="4820433" cy="2446438"/>
            <a:chOff x="0" y="0"/>
            <a:chExt cx="4820431" cy="2446437"/>
          </a:xfrm>
        </p:grpSpPr>
        <p:sp>
          <p:nvSpPr>
            <p:cNvPr id="577" name="Rounded Rectangle">
              <a:extLst>
                <a:ext uri="{FF2B5EF4-FFF2-40B4-BE49-F238E27FC236}">
                  <a16:creationId xmlns:a16="http://schemas.microsoft.com/office/drawing/2014/main" id="{4E4FB1D5-73CF-83B5-B255-E251BAB9A35C}"/>
                </a:ext>
              </a:extLst>
            </p:cNvPr>
            <p:cNvSpPr/>
            <p:nvPr/>
          </p:nvSpPr>
          <p:spPr>
            <a:xfrm>
              <a:off x="0" y="0"/>
              <a:ext cx="4820430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78" name="SMBHs present in galaxies">
              <a:extLst>
                <a:ext uri="{FF2B5EF4-FFF2-40B4-BE49-F238E27FC236}">
                  <a16:creationId xmlns:a16="http://schemas.microsoft.com/office/drawing/2014/main" id="{672048FC-5A0C-B9E5-9013-1F076B2A9CE7}"/>
                </a:ext>
              </a:extLst>
            </p:cNvPr>
            <p:cNvSpPr txBox="1"/>
            <p:nvPr/>
          </p:nvSpPr>
          <p:spPr>
            <a:xfrm>
              <a:off x="371819" y="251987"/>
              <a:ext cx="4448612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rPr dirty="0"/>
                <a:t>SMBHs present in galaxies</a:t>
              </a:r>
            </a:p>
          </p:txBody>
        </p:sp>
      </p:grpSp>
      <p:grpSp>
        <p:nvGrpSpPr>
          <p:cNvPr id="582" name="Group">
            <a:extLst>
              <a:ext uri="{FF2B5EF4-FFF2-40B4-BE49-F238E27FC236}">
                <a16:creationId xmlns:a16="http://schemas.microsoft.com/office/drawing/2014/main" id="{1A273F94-5C91-F33C-1FC8-8BF2D63BCAB4}"/>
              </a:ext>
            </a:extLst>
          </p:cNvPr>
          <p:cNvGrpSpPr/>
          <p:nvPr/>
        </p:nvGrpSpPr>
        <p:grpSpPr>
          <a:xfrm>
            <a:off x="1158285" y="4298387"/>
            <a:ext cx="4504434" cy="2446437"/>
            <a:chOff x="0" y="0"/>
            <a:chExt cx="4504432" cy="2446436"/>
          </a:xfrm>
        </p:grpSpPr>
        <p:sp>
          <p:nvSpPr>
            <p:cNvPr id="580" name="Rounded Rectangle">
              <a:extLst>
                <a:ext uri="{FF2B5EF4-FFF2-40B4-BE49-F238E27FC236}">
                  <a16:creationId xmlns:a16="http://schemas.microsoft.com/office/drawing/2014/main" id="{059D2C80-3DB8-D17A-2E3B-D99FA04EFE02}"/>
                </a:ext>
              </a:extLst>
            </p:cNvPr>
            <p:cNvSpPr/>
            <p:nvPr/>
          </p:nvSpPr>
          <p:spPr>
            <a:xfrm>
              <a:off x="0" y="0"/>
              <a:ext cx="4504433" cy="2446437"/>
            </a:xfrm>
            <a:prstGeom prst="roundRect">
              <a:avLst>
                <a:gd name="adj" fmla="val 36223"/>
              </a:avLst>
            </a:prstGeom>
            <a:solidFill>
              <a:schemeClr val="accent1">
                <a:hueOff val="-78595"/>
                <a:satOff val="12505"/>
                <a:lumOff val="1387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81" name="Galaxies interact">
              <a:extLst>
                <a:ext uri="{FF2B5EF4-FFF2-40B4-BE49-F238E27FC236}">
                  <a16:creationId xmlns:a16="http://schemas.microsoft.com/office/drawing/2014/main" id="{A9AEDABF-7DFA-0300-DC58-C1D709284982}"/>
                </a:ext>
              </a:extLst>
            </p:cNvPr>
            <p:cNvSpPr txBox="1"/>
            <p:nvPr/>
          </p:nvSpPr>
          <p:spPr>
            <a:xfrm>
              <a:off x="73734" y="251987"/>
              <a:ext cx="4356965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t>Galaxies interact</a:t>
              </a:r>
            </a:p>
          </p:txBody>
        </p:sp>
      </p:grpSp>
      <p:grpSp>
        <p:nvGrpSpPr>
          <p:cNvPr id="2" name="Group">
            <a:extLst>
              <a:ext uri="{FF2B5EF4-FFF2-40B4-BE49-F238E27FC236}">
                <a16:creationId xmlns:a16="http://schemas.microsoft.com/office/drawing/2014/main" id="{673F0778-5E89-73D9-F030-3AB111FEE3C5}"/>
              </a:ext>
            </a:extLst>
          </p:cNvPr>
          <p:cNvGrpSpPr/>
          <p:nvPr/>
        </p:nvGrpSpPr>
        <p:grpSpPr>
          <a:xfrm>
            <a:off x="6548992" y="1114424"/>
            <a:ext cx="5413248" cy="1390650"/>
            <a:chOff x="692215" y="0"/>
            <a:chExt cx="4317998" cy="1390650"/>
          </a:xfrm>
        </p:grpSpPr>
        <p:sp>
          <p:nvSpPr>
            <p:cNvPr id="3" name="Rounded Rectangle">
              <a:extLst>
                <a:ext uri="{FF2B5EF4-FFF2-40B4-BE49-F238E27FC236}">
                  <a16:creationId xmlns:a16="http://schemas.microsoft.com/office/drawing/2014/main" id="{8C32E696-449B-7232-01DC-45217F20516A}"/>
                </a:ext>
              </a:extLst>
            </p:cNvPr>
            <p:cNvSpPr/>
            <p:nvPr/>
          </p:nvSpPr>
          <p:spPr>
            <a:xfrm>
              <a:off x="692215" y="0"/>
              <a:ext cx="4317998" cy="1390650"/>
            </a:xfrm>
            <a:prstGeom prst="roundRect">
              <a:avLst>
                <a:gd name="adj" fmla="val 36223"/>
              </a:avLst>
            </a:prstGeom>
            <a:solidFill>
              <a:srgbClr val="D7B0E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" name="Observations">
              <a:extLst>
                <a:ext uri="{FF2B5EF4-FFF2-40B4-BE49-F238E27FC236}">
                  <a16:creationId xmlns:a16="http://schemas.microsoft.com/office/drawing/2014/main" id="{A952954E-138F-EA23-56FE-ED4771664BC2}"/>
                </a:ext>
              </a:extLst>
            </p:cNvPr>
            <p:cNvSpPr txBox="1"/>
            <p:nvPr/>
          </p:nvSpPr>
          <p:spPr>
            <a:xfrm>
              <a:off x="1355110" y="125531"/>
              <a:ext cx="3444351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lang="en-US" sz="5800" dirty="0"/>
                <a:t>Inferences</a:t>
              </a:r>
              <a:endParaRPr sz="5800" dirty="0"/>
            </a:p>
          </p:txBody>
        </p:sp>
      </p:grpSp>
      <p:grpSp>
        <p:nvGrpSpPr>
          <p:cNvPr id="5" name="Group">
            <a:extLst>
              <a:ext uri="{FF2B5EF4-FFF2-40B4-BE49-F238E27FC236}">
                <a16:creationId xmlns:a16="http://schemas.microsoft.com/office/drawing/2014/main" id="{D7C957A9-3F57-176F-BBA6-DBDB73CA6257}"/>
              </a:ext>
            </a:extLst>
          </p:cNvPr>
          <p:cNvGrpSpPr/>
          <p:nvPr/>
        </p:nvGrpSpPr>
        <p:grpSpPr>
          <a:xfrm>
            <a:off x="6425102" y="4298387"/>
            <a:ext cx="5661028" cy="2446438"/>
            <a:chOff x="0" y="0"/>
            <a:chExt cx="5661026" cy="2446437"/>
          </a:xfrm>
        </p:grpSpPr>
        <p:sp>
          <p:nvSpPr>
            <p:cNvPr id="6" name="Rounded Rectangle">
              <a:extLst>
                <a:ext uri="{FF2B5EF4-FFF2-40B4-BE49-F238E27FC236}">
                  <a16:creationId xmlns:a16="http://schemas.microsoft.com/office/drawing/2014/main" id="{5BF4333C-324D-B7EA-ADD9-BC5831F024C3}"/>
                </a:ext>
              </a:extLst>
            </p:cNvPr>
            <p:cNvSpPr/>
            <p:nvPr/>
          </p:nvSpPr>
          <p:spPr>
            <a:xfrm>
              <a:off x="0" y="0"/>
              <a:ext cx="5661026" cy="2446437"/>
            </a:xfrm>
            <a:prstGeom prst="roundRect">
              <a:avLst>
                <a:gd name="adj" fmla="val 36223"/>
              </a:avLst>
            </a:prstGeom>
            <a:solidFill>
              <a:srgbClr val="D7B0E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7" name="SMBHs present in galaxies">
              <a:extLst>
                <a:ext uri="{FF2B5EF4-FFF2-40B4-BE49-F238E27FC236}">
                  <a16:creationId xmlns:a16="http://schemas.microsoft.com/office/drawing/2014/main" id="{AF4B274B-D252-2D88-A406-058070BBDEDF}"/>
                </a:ext>
              </a:extLst>
            </p:cNvPr>
            <p:cNvSpPr txBox="1"/>
            <p:nvPr/>
          </p:nvSpPr>
          <p:spPr>
            <a:xfrm>
              <a:off x="371818" y="251987"/>
              <a:ext cx="4983709" cy="1942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rPr lang="en-US" dirty="0"/>
                <a:t>SMBHs dynamically interact</a:t>
              </a:r>
            </a:p>
          </p:txBody>
        </p:sp>
      </p:grpSp>
      <p:grpSp>
        <p:nvGrpSpPr>
          <p:cNvPr id="8" name="Group">
            <a:extLst>
              <a:ext uri="{FF2B5EF4-FFF2-40B4-BE49-F238E27FC236}">
                <a16:creationId xmlns:a16="http://schemas.microsoft.com/office/drawing/2014/main" id="{916D5171-B18D-596B-4A52-95DBCDAAD7A0}"/>
              </a:ext>
            </a:extLst>
          </p:cNvPr>
          <p:cNvGrpSpPr/>
          <p:nvPr/>
        </p:nvGrpSpPr>
        <p:grpSpPr>
          <a:xfrm>
            <a:off x="6240638" y="7793256"/>
            <a:ext cx="6029955" cy="2446438"/>
            <a:chOff x="0" y="0"/>
            <a:chExt cx="5350548" cy="2446437"/>
          </a:xfrm>
        </p:grpSpPr>
        <p:sp>
          <p:nvSpPr>
            <p:cNvPr id="9" name="Rounded Rectangle">
              <a:extLst>
                <a:ext uri="{FF2B5EF4-FFF2-40B4-BE49-F238E27FC236}">
                  <a16:creationId xmlns:a16="http://schemas.microsoft.com/office/drawing/2014/main" id="{241FCD60-3885-A81B-64AA-0C6555B9132F}"/>
                </a:ext>
              </a:extLst>
            </p:cNvPr>
            <p:cNvSpPr/>
            <p:nvPr/>
          </p:nvSpPr>
          <p:spPr>
            <a:xfrm>
              <a:off x="0" y="0"/>
              <a:ext cx="5350548" cy="2446437"/>
            </a:xfrm>
            <a:prstGeom prst="roundRect">
              <a:avLst>
                <a:gd name="adj" fmla="val 36223"/>
              </a:avLst>
            </a:prstGeom>
            <a:solidFill>
              <a:srgbClr val="D7B0E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10" name="GW emission detected from stellar mass BH binaries">
              <a:extLst>
                <a:ext uri="{FF2B5EF4-FFF2-40B4-BE49-F238E27FC236}">
                  <a16:creationId xmlns:a16="http://schemas.microsoft.com/office/drawing/2014/main" id="{688ACEF3-6E72-9444-59BD-751D778A68CC}"/>
                </a:ext>
              </a:extLst>
            </p:cNvPr>
            <p:cNvSpPr txBox="1"/>
            <p:nvPr/>
          </p:nvSpPr>
          <p:spPr>
            <a:xfrm>
              <a:off x="371817" y="251987"/>
              <a:ext cx="4122282" cy="19380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5000"/>
              </a:lvl1pPr>
            </a:lstStyle>
            <a:p>
              <a:r>
                <a:rPr lang="en-US" dirty="0"/>
                <a:t>SMBH-galaxy co-evolution ongoing</a:t>
              </a:r>
            </a:p>
          </p:txBody>
        </p:sp>
      </p:grpSp>
      <p:grpSp>
        <p:nvGrpSpPr>
          <p:cNvPr id="11" name="Group">
            <a:extLst>
              <a:ext uri="{FF2B5EF4-FFF2-40B4-BE49-F238E27FC236}">
                <a16:creationId xmlns:a16="http://schemas.microsoft.com/office/drawing/2014/main" id="{090C9F9F-DC92-1D32-FAD5-AC8E0E3D104A}"/>
              </a:ext>
            </a:extLst>
          </p:cNvPr>
          <p:cNvGrpSpPr/>
          <p:nvPr/>
        </p:nvGrpSpPr>
        <p:grpSpPr>
          <a:xfrm>
            <a:off x="18241407" y="1114424"/>
            <a:ext cx="5413248" cy="1390650"/>
            <a:chOff x="787751" y="0"/>
            <a:chExt cx="4317999" cy="1390650"/>
          </a:xfrm>
        </p:grpSpPr>
        <p:sp>
          <p:nvSpPr>
            <p:cNvPr id="12" name="Rounded Rectangle">
              <a:extLst>
                <a:ext uri="{FF2B5EF4-FFF2-40B4-BE49-F238E27FC236}">
                  <a16:creationId xmlns:a16="http://schemas.microsoft.com/office/drawing/2014/main" id="{59CCD334-FE76-4602-8601-88101195562E}"/>
                </a:ext>
              </a:extLst>
            </p:cNvPr>
            <p:cNvSpPr/>
            <p:nvPr/>
          </p:nvSpPr>
          <p:spPr>
            <a:xfrm>
              <a:off x="787751" y="0"/>
              <a:ext cx="4317999" cy="1390650"/>
            </a:xfrm>
            <a:prstGeom prst="roundRect">
              <a:avLst>
                <a:gd name="adj" fmla="val 36223"/>
              </a:avLst>
            </a:prstGeom>
            <a:solidFill>
              <a:srgbClr val="E79E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" name="Questions">
              <a:extLst>
                <a:ext uri="{FF2B5EF4-FFF2-40B4-BE49-F238E27FC236}">
                  <a16:creationId xmlns:a16="http://schemas.microsoft.com/office/drawing/2014/main" id="{C59E659B-FD83-BCFA-7003-9113C07C09C9}"/>
                </a:ext>
              </a:extLst>
            </p:cNvPr>
            <p:cNvSpPr txBox="1"/>
            <p:nvPr/>
          </p:nvSpPr>
          <p:spPr>
            <a:xfrm>
              <a:off x="1339022" y="151843"/>
              <a:ext cx="3215458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lang="en-US" sz="5800" dirty="0"/>
                <a:t>Questions</a:t>
              </a:r>
              <a:endParaRPr sz="5800" dirty="0"/>
            </a:p>
          </p:txBody>
        </p:sp>
      </p:grpSp>
      <p:grpSp>
        <p:nvGrpSpPr>
          <p:cNvPr id="17" name="Group">
            <a:extLst>
              <a:ext uri="{FF2B5EF4-FFF2-40B4-BE49-F238E27FC236}">
                <a16:creationId xmlns:a16="http://schemas.microsoft.com/office/drawing/2014/main" id="{787D8F57-461E-AC60-5110-E20E94D52FE0}"/>
              </a:ext>
            </a:extLst>
          </p:cNvPr>
          <p:cNvGrpSpPr/>
          <p:nvPr/>
        </p:nvGrpSpPr>
        <p:grpSpPr>
          <a:xfrm>
            <a:off x="12395200" y="1088111"/>
            <a:ext cx="5413248" cy="1390650"/>
            <a:chOff x="787750" y="0"/>
            <a:chExt cx="5413245" cy="1390650"/>
          </a:xfrm>
        </p:grpSpPr>
        <p:sp>
          <p:nvSpPr>
            <p:cNvPr id="18" name="Rounded Rectangle">
              <a:extLst>
                <a:ext uri="{FF2B5EF4-FFF2-40B4-BE49-F238E27FC236}">
                  <a16:creationId xmlns:a16="http://schemas.microsoft.com/office/drawing/2014/main" id="{8466606F-D111-98E6-96FE-D6DF2213CCB5}"/>
                </a:ext>
              </a:extLst>
            </p:cNvPr>
            <p:cNvSpPr/>
            <p:nvPr/>
          </p:nvSpPr>
          <p:spPr>
            <a:xfrm>
              <a:off x="787750" y="0"/>
              <a:ext cx="5413245" cy="1390650"/>
            </a:xfrm>
            <a:prstGeom prst="roundRect">
              <a:avLst>
                <a:gd name="adj" fmla="val 36223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" name="Questions">
              <a:extLst>
                <a:ext uri="{FF2B5EF4-FFF2-40B4-BE49-F238E27FC236}">
                  <a16:creationId xmlns:a16="http://schemas.microsoft.com/office/drawing/2014/main" id="{0A498B2E-5B73-530F-8FFB-2859E1331A77}"/>
                </a:ext>
              </a:extLst>
            </p:cNvPr>
            <p:cNvSpPr txBox="1"/>
            <p:nvPr/>
          </p:nvSpPr>
          <p:spPr>
            <a:xfrm>
              <a:off x="2060486" y="151843"/>
              <a:ext cx="2867772" cy="10869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rPr lang="en-US" sz="5800" dirty="0"/>
                <a:t>Theory</a:t>
              </a:r>
              <a:endParaRPr sz="5800" dirty="0"/>
            </a:p>
          </p:txBody>
        </p:sp>
      </p:grpSp>
    </p:spTree>
    <p:extLst>
      <p:ext uri="{BB962C8B-B14F-4D97-AF65-F5344CB8AC3E}">
        <p14:creationId xmlns:p14="http://schemas.microsoft.com/office/powerpoint/2010/main" val="8123964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20000"/>
          </a:lnSpc>
          <a:spcBef>
            <a:spcPts val="6500"/>
          </a:spcBef>
          <a:spcAft>
            <a:spcPts val="0"/>
          </a:spcAft>
          <a:buClrTx/>
          <a:buSzTx/>
          <a:buFontTx/>
          <a:buNone/>
          <a:tabLst/>
          <a:defRPr kumimoji="0" sz="64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20000"/>
          </a:lnSpc>
          <a:spcBef>
            <a:spcPts val="6500"/>
          </a:spcBef>
          <a:spcAft>
            <a:spcPts val="0"/>
          </a:spcAft>
          <a:buClrTx/>
          <a:buSzTx/>
          <a:buFontTx/>
          <a:buNone/>
          <a:tabLst/>
          <a:defRPr kumimoji="0" sz="64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1219</Words>
  <Application>Microsoft Macintosh PowerPoint</Application>
  <PresentationFormat>Custom</PresentationFormat>
  <Paragraphs>356</Paragraphs>
  <Slides>52</Slides>
  <Notes>0</Notes>
  <HiddenSlides>1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Cambria Math</vt:lpstr>
      <vt:lpstr>Gill Sans</vt:lpstr>
      <vt:lpstr>Gill Sans Light</vt:lpstr>
      <vt:lpstr>Helvetica Neue</vt:lpstr>
      <vt:lpstr>Showroom</vt:lpstr>
      <vt:lpstr>Supermassive black hole dynamics in massive early-type galaxies</vt:lpstr>
      <vt:lpstr>Coauthors of my PhD projects</vt:lpstr>
      <vt:lpstr>Coauthors of my PhD projects</vt:lpstr>
      <vt:lpstr>PowerPoint Presentation</vt:lpstr>
      <vt:lpstr>Frequentist</vt:lpstr>
      <vt:lpstr>Bayesian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importance of SMBH binary eccentricity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Recoil Simulations</vt:lpstr>
      <vt:lpstr>Density profiles</vt:lpstr>
      <vt:lpstr>Tangentially-biased β only when v_kick≲σ_(⋆,0)</vt:lpstr>
      <vt:lpstr>PowerPoint Presentation</vt:lpstr>
      <vt:lpstr>PowerPoint Presentation</vt:lpstr>
      <vt:lpstr>Identifying black hole recoil cluster (BRC)</vt:lpstr>
      <vt:lpstr>BRC visible in photometry</vt:lpstr>
      <vt:lpstr>BRC with slit spectroscopy</vt:lpstr>
      <vt:lpstr>BRC comparison to local faint objects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Simulation code: Ketju</vt:lpstr>
      <vt:lpstr>PowerPoint Presentation</vt:lpstr>
      <vt:lpstr>Model details</vt:lpstr>
      <vt:lpstr>Recoil Simulations</vt:lpstr>
      <vt:lpstr>SMBH binaries scour a core in stellar light</vt:lpstr>
      <vt:lpstr>Orbits: an overview</vt:lpstr>
      <vt:lpstr>Integral field units (IFUs) &amp; fitting LOSVD profile</vt:lpstr>
      <vt:lpstr>Meaning of different LOSVD moments</vt:lpstr>
      <vt:lpstr>Estimates for SMBH binary-scoured radius</vt:lpstr>
      <vt:lpstr>How many BRCs do we expect?</vt:lpstr>
      <vt:lpstr>BRC detection workflow</vt:lpstr>
      <vt:lpstr>BRC detection workflow</vt:lpstr>
      <vt:lpstr>BRC detection workflow</vt:lpstr>
      <vt:lpstr>BRC detection workflow</vt:lpstr>
      <vt:lpstr>BRC detection workflow</vt:lpstr>
      <vt:lpstr>Coauthors of my PhD projects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Rawlings, Alexander</cp:lastModifiedBy>
  <cp:revision>90</cp:revision>
  <dcterms:modified xsi:type="dcterms:W3CDTF">2026-05-25T15:24:31Z</dcterms:modified>
</cp:coreProperties>
</file>