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28" r:id="rId1"/>
    <p:sldMasterId id="2147483734" r:id="rId2"/>
  </p:sldMasterIdLst>
  <p:notesMasterIdLst>
    <p:notesMasterId r:id="rId20"/>
  </p:notesMasterIdLst>
  <p:sldIdLst>
    <p:sldId id="334" r:id="rId3"/>
    <p:sldId id="340" r:id="rId4"/>
    <p:sldId id="335" r:id="rId5"/>
    <p:sldId id="336" r:id="rId6"/>
    <p:sldId id="337" r:id="rId7"/>
    <p:sldId id="338" r:id="rId8"/>
    <p:sldId id="339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00" r:id="rId18"/>
    <p:sldId id="349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CC3882-CA24-4FC5-BE17-9BE7E5687B77}">
  <a:tblStyle styleId="{C8CC3882-CA24-4FC5-BE17-9BE7E5687B77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9EC"/>
          </a:solidFill>
        </a:fill>
      </a:tcStyle>
    </a:wholeTbl>
    <a:band1H>
      <a:tcTxStyle/>
      <a:tcStyle>
        <a:tcBdr/>
        <a:fill>
          <a:solidFill>
            <a:srgbClr val="CAD1D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D1D8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ptos"/>
          <a:ea typeface="Aptos"/>
          <a:cs typeface="Aptos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ptos"/>
          <a:ea typeface="Aptos"/>
          <a:cs typeface="Aptos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0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E75E745F-D0AB-725F-F883-58ED8B2BF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F9B80AF2-D9D7-914E-3296-EE9B830275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BD0BCED9-8A37-3D8A-8AF3-407F755A73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4243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98C33887-DED3-D1BB-62A0-A7A823F23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C68A714C-6FFB-2069-152B-5CD8D131D0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EC994660-6A75-3D26-81CE-681629F3D9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2459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D79209AC-124F-9BA9-2EA8-43B43AE88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F2685C2E-C71A-F7C6-6C75-90D6E91D44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5302F5DF-580E-62AF-F2FB-6F6268325D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5272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22A81FE3-B5A3-8335-D287-0BD987C62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435FFCCC-8167-BC7C-0B54-02837B29C2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EE1CBA93-5DA6-C670-3F00-177B1A2D34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410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4817F3A6-C3B6-FECC-413A-76355227E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0CAE2580-125F-00C3-C383-0DA28D5E67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19AE0DFD-329C-37C9-6EF1-085359382C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0051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93CB6886-3DD7-1DEE-C07C-ECB9CCE3B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280E93F6-3E76-4242-D28C-0C760612E1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D8E71F58-F0F8-ADD4-B326-36BAFC7DAB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564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7B3EF273-E0BD-AD26-4051-22B817552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A0BB9531-A923-3D60-60E1-9F631D0D19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5EDC2D44-4FBF-79A2-C411-F3FDC0C75D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5998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383dc95e357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383dc95e357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3EA29F65-E1BA-5956-2A40-C90558F05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10C779FA-1CAC-450D-983D-6CBAAC692F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E9A62D77-DDFD-FE8D-D147-F2A903215C6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70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6FEC133D-78C4-F199-622E-99B1656F6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E98F07C3-8493-F5AD-2A45-60B04C39C2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462323AA-CB7D-528E-EB03-382705E2EB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9615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41636D89-D4DC-4B1A-F40B-74ABF8CA8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CE8A797E-D8C3-7031-39E1-03D713AF18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A121DDF2-E339-104F-5E4E-32E48DAD00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6046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E99A1339-43D0-4DF2-594C-243F2D68C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6B9B2B78-19EC-1746-19D7-9B89B13582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21F43915-AB39-EA2C-D248-2118D5A20A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9538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19B2CFE9-9F6A-47B4-5BEA-421E4D6D6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E3785430-FE1E-AC5F-AFF7-51548EAB7C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E915DECC-F219-0F38-DEAD-0AC7BDFBCC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267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C21C4B81-F949-A5E3-BE0A-02486F41B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2B6E69C6-161D-E5DD-4AE7-DC9A5E0036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DEB1E1C1-5B5F-83E5-D77E-5EDB91BA85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2289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8DB43155-B61E-EEA4-78ED-29955B2D0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5E8EC218-4E88-7D4B-C0F5-E17120B42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3781DC5F-713D-93BF-6755-EC3C4F2035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554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94728531-3D51-E621-7588-A7EB886E0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BAE09D1C-1712-63E4-C33C-4F934F4227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AE8E9D01-E597-DA50-162F-03436076F0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0039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>
          <a:extLst>
            <a:ext uri="{FF2B5EF4-FFF2-40B4-BE49-F238E27FC236}">
              <a16:creationId xmlns:a16="http://schemas.microsoft.com/office/drawing/2014/main" id="{975CE062-C69C-B68F-EBDF-F9FF4094E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:notes">
            <a:extLst>
              <a:ext uri="{FF2B5EF4-FFF2-40B4-BE49-F238E27FC236}">
                <a16:creationId xmlns:a16="http://schemas.microsoft.com/office/drawing/2014/main" id="{4CA381C1-BF5E-D2A2-356F-6BF4196659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p:notes">
            <a:extLst>
              <a:ext uri="{FF2B5EF4-FFF2-40B4-BE49-F238E27FC236}">
                <a16:creationId xmlns:a16="http://schemas.microsoft.com/office/drawing/2014/main" id="{B65DCA51-575C-48C5-FCB7-77E76E5CC7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954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76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9" name="Google Shape;469;p76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0" name="Google Shape;470;p76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76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76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able" type="tbl">
  <p:cSld name="TABLE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77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77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77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77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78"/>
          <p:cNvSpPr txBox="1">
            <a:spLocks noGrp="1"/>
          </p:cNvSpPr>
          <p:nvPr>
            <p:ph type="body" idx="1"/>
          </p:nvPr>
        </p:nvSpPr>
        <p:spPr>
          <a:xfrm>
            <a:off x="457200" y="171450"/>
            <a:ext cx="8229600" cy="440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0" name="Google Shape;480;p78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1" name="Google Shape;481;p78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78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79"/>
          <p:cNvSpPr txBox="1">
            <a:spLocks noGrp="1"/>
          </p:cNvSpPr>
          <p:nvPr>
            <p:ph type="title"/>
          </p:nvPr>
        </p:nvSpPr>
        <p:spPr>
          <a:xfrm rot="5400000">
            <a:off x="5457825" y="1343025"/>
            <a:ext cx="440055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5" name="Google Shape;485;p79"/>
          <p:cNvSpPr txBox="1">
            <a:spLocks noGrp="1"/>
          </p:cNvSpPr>
          <p:nvPr>
            <p:ph type="body" idx="1"/>
          </p:nvPr>
        </p:nvSpPr>
        <p:spPr>
          <a:xfrm rot="5400000">
            <a:off x="1266825" y="-638175"/>
            <a:ext cx="440055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6" name="Google Shape;486;p79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7" name="Google Shape;487;p79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79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80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1" name="Google Shape;491;p80"/>
          <p:cNvSpPr txBox="1">
            <a:spLocks noGrp="1"/>
          </p:cNvSpPr>
          <p:nvPr>
            <p:ph type="body" idx="1"/>
          </p:nvPr>
        </p:nvSpPr>
        <p:spPr>
          <a:xfrm rot="5400000">
            <a:off x="2886075" y="-1228725"/>
            <a:ext cx="337185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2" name="Google Shape;492;p80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3" name="Google Shape;493;p80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80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81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498" name="Google Shape;498;p81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99" name="Google Shape;499;p81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0" name="Google Shape;500;p81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1" name="Google Shape;501;p81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82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82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9pPr>
          </a:lstStyle>
          <a:p>
            <a:endParaRPr/>
          </a:p>
        </p:txBody>
      </p:sp>
      <p:sp>
        <p:nvSpPr>
          <p:cNvPr id="505" name="Google Shape;505;p8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06" name="Google Shape;506;p82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7" name="Google Shape;507;p82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8" name="Google Shape;508;p82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83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1" name="Google Shape;511;p83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83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84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5" name="Google Shape;515;p84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6" name="Google Shape;516;p84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7" name="Google Shape;517;p84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0" name="Google Shape;520;p85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21" name="Google Shape;521;p85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9pPr>
          </a:lstStyle>
          <a:p>
            <a:endParaRPr/>
          </a:p>
        </p:txBody>
      </p:sp>
      <p:sp>
        <p:nvSpPr>
          <p:cNvPr id="522" name="Google Shape;522;p85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23" name="Google Shape;523;p85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Char char="•"/>
              <a:defRPr sz="1600"/>
            </a:lvl9pPr>
          </a:lstStyle>
          <a:p>
            <a:endParaRPr/>
          </a:p>
        </p:txBody>
      </p:sp>
      <p:sp>
        <p:nvSpPr>
          <p:cNvPr id="524" name="Google Shape;524;p85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5" name="Google Shape;525;p85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6" name="Google Shape;526;p85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86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9" name="Google Shape;529;p8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9pPr>
          </a:lstStyle>
          <a:p>
            <a:endParaRPr/>
          </a:p>
        </p:txBody>
      </p:sp>
      <p:sp>
        <p:nvSpPr>
          <p:cNvPr id="530" name="Google Shape;530;p86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9pPr>
          </a:lstStyle>
          <a:p>
            <a:endParaRPr/>
          </a:p>
        </p:txBody>
      </p:sp>
      <p:sp>
        <p:nvSpPr>
          <p:cNvPr id="531" name="Google Shape;531;p86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2" name="Google Shape;532;p86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86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87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6" name="Google Shape;536;p87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537" name="Google Shape;537;p87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8" name="Google Shape;538;p87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9" name="Google Shape;539;p87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75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7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3" name="Google Shape;463;p75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75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5" name="Google Shape;465;p75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1847"/>
            </a:gs>
            <a:gs pos="100000">
              <a:schemeClr val="dk2"/>
            </a:gs>
          </a:gsLst>
          <a:lin ang="5400000" scaled="0"/>
        </a:gradFill>
        <a:effectLst/>
      </p:bgPr>
    </p:bg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oogle Shape;435;p74"/>
          <p:cNvGrpSpPr/>
          <p:nvPr/>
        </p:nvGrpSpPr>
        <p:grpSpPr>
          <a:xfrm>
            <a:off x="0" y="0"/>
            <a:ext cx="9144000" cy="5143500"/>
            <a:chOff x="0" y="0"/>
            <a:chExt cx="5760" cy="4320"/>
          </a:xfrm>
        </p:grpSpPr>
        <p:sp>
          <p:nvSpPr>
            <p:cNvPr id="436" name="Google Shape;436;p74"/>
            <p:cNvSpPr/>
            <p:nvPr/>
          </p:nvSpPr>
          <p:spPr>
            <a:xfrm>
              <a:off x="0" y="3072"/>
              <a:ext cx="5760" cy="1248"/>
            </a:xfrm>
            <a:custGeom>
              <a:avLst/>
              <a:gdLst/>
              <a:ahLst/>
              <a:cxnLst/>
              <a:rect l="l" t="t" r="r" b="b"/>
              <a:pathLst>
                <a:path w="6027" h="2296" extrusionOk="0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74"/>
            <p:cNvSpPr/>
            <p:nvPr/>
          </p:nvSpPr>
          <p:spPr>
            <a:xfrm>
              <a:off x="0" y="0"/>
              <a:ext cx="5760" cy="3072"/>
            </a:xfrm>
            <a:custGeom>
              <a:avLst/>
              <a:gdLst/>
              <a:ahLst/>
              <a:cxnLst/>
              <a:rect l="l" t="t" r="r" b="b"/>
              <a:pathLst>
                <a:path w="6027" h="2296" extrusionOk="0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rgbClr val="001847"/>
                </a:gs>
                <a:gs pos="100000">
                  <a:schemeClr val="dk2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8" name="Google Shape;438;p74"/>
          <p:cNvSpPr/>
          <p:nvPr/>
        </p:nvSpPr>
        <p:spPr>
          <a:xfrm>
            <a:off x="6248400" y="4697015"/>
            <a:ext cx="2895600" cy="457200"/>
          </a:xfrm>
          <a:custGeom>
            <a:avLst/>
            <a:gdLst/>
            <a:ahLst/>
            <a:cxnLst/>
            <a:rect l="l" t="t" r="r" b="b"/>
            <a:pathLst>
              <a:path w="5748" h="246" extrusionOk="0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00000">
                <a:schemeClr val="hlink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9" name="Google Shape;439;p74"/>
          <p:cNvGrpSpPr/>
          <p:nvPr/>
        </p:nvGrpSpPr>
        <p:grpSpPr>
          <a:xfrm>
            <a:off x="0" y="4514850"/>
            <a:ext cx="7848600" cy="642938"/>
            <a:chOff x="0" y="3792"/>
            <a:chExt cx="4944" cy="540"/>
          </a:xfrm>
        </p:grpSpPr>
        <p:sp>
          <p:nvSpPr>
            <p:cNvPr id="440" name="Google Shape;440;p74"/>
            <p:cNvSpPr/>
            <p:nvPr/>
          </p:nvSpPr>
          <p:spPr>
            <a:xfrm>
              <a:off x="1488" y="3792"/>
              <a:ext cx="3240" cy="536"/>
            </a:xfrm>
            <a:custGeom>
              <a:avLst/>
              <a:gdLst/>
              <a:ahLst/>
              <a:cxnLst/>
              <a:rect l="l" t="t" r="r" b="b"/>
              <a:pathLst>
                <a:path w="3240" h="536" extrusionOk="0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>
              <a:gsLst>
                <a:gs pos="0">
                  <a:srgbClr val="847864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41" name="Google Shape;441;p74"/>
            <p:cNvGrpSpPr/>
            <p:nvPr/>
          </p:nvGrpSpPr>
          <p:grpSpPr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42" name="Google Shape;442;p74"/>
              <p:cNvSpPr/>
              <p:nvPr/>
            </p:nvSpPr>
            <p:spPr>
              <a:xfrm>
                <a:off x="3948" y="3799"/>
                <a:ext cx="996" cy="533"/>
              </a:xfrm>
              <a:custGeom>
                <a:avLst/>
                <a:gdLst/>
                <a:ahLst/>
                <a:cxnLst/>
                <a:rect l="l" t="t" r="r" b="b"/>
                <a:pathLst>
                  <a:path w="996" h="533" extrusionOk="0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74"/>
              <p:cNvSpPr/>
              <p:nvPr/>
            </p:nvSpPr>
            <p:spPr>
              <a:xfrm>
                <a:off x="2677" y="3792"/>
                <a:ext cx="186" cy="395"/>
              </a:xfrm>
              <a:custGeom>
                <a:avLst/>
                <a:gdLst/>
                <a:ahLst/>
                <a:cxnLst/>
                <a:rect l="l" t="t" r="r" b="b"/>
                <a:pathLst>
                  <a:path w="186" h="353" extrusionOk="0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74"/>
              <p:cNvSpPr/>
              <p:nvPr/>
            </p:nvSpPr>
            <p:spPr>
              <a:xfrm>
                <a:off x="3030" y="3893"/>
                <a:ext cx="378" cy="271"/>
              </a:xfrm>
              <a:custGeom>
                <a:avLst/>
                <a:gdLst/>
                <a:ahLst/>
                <a:cxnLst/>
                <a:rect l="l" t="t" r="r" b="b"/>
                <a:pathLst>
                  <a:path w="378" h="271" extrusionOk="0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74"/>
              <p:cNvSpPr/>
              <p:nvPr/>
            </p:nvSpPr>
            <p:spPr>
              <a:xfrm>
                <a:off x="3628" y="3866"/>
                <a:ext cx="155" cy="74"/>
              </a:xfrm>
              <a:custGeom>
                <a:avLst/>
                <a:gdLst/>
                <a:ahLst/>
                <a:cxnLst/>
                <a:rect l="l" t="t" r="r" b="b"/>
                <a:pathLst>
                  <a:path w="155" h="66" extrusionOk="0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74"/>
              <p:cNvSpPr/>
              <p:nvPr/>
            </p:nvSpPr>
            <p:spPr>
              <a:xfrm>
                <a:off x="2486" y="3859"/>
                <a:ext cx="42" cy="81"/>
              </a:xfrm>
              <a:custGeom>
                <a:avLst/>
                <a:gdLst/>
                <a:ahLst/>
                <a:cxnLst/>
                <a:rect l="l" t="t" r="r" b="b"/>
                <a:pathLst>
                  <a:path w="42" h="72" extrusionOk="0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47" name="Google Shape;447;p74"/>
            <p:cNvSpPr/>
            <p:nvPr/>
          </p:nvSpPr>
          <p:spPr>
            <a:xfrm>
              <a:off x="0" y="3792"/>
              <a:ext cx="3976" cy="535"/>
            </a:xfrm>
            <a:custGeom>
              <a:avLst/>
              <a:gdLst/>
              <a:ahLst/>
              <a:cxnLst/>
              <a:rect l="l" t="t" r="r" b="b"/>
              <a:pathLst>
                <a:path w="3976" h="527" extrusionOk="0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>
              <a:gsLst>
                <a:gs pos="0">
                  <a:srgbClr val="73654F"/>
                </a:gs>
                <a:gs pos="100000">
                  <a:schemeClr val="dk1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8" name="Google Shape;448;p74"/>
          <p:cNvGrpSpPr/>
          <p:nvPr/>
        </p:nvGrpSpPr>
        <p:grpSpPr>
          <a:xfrm>
            <a:off x="627062" y="4516040"/>
            <a:ext cx="5684837" cy="636984"/>
            <a:chOff x="395" y="3793"/>
            <a:chExt cx="3581" cy="535"/>
          </a:xfrm>
        </p:grpSpPr>
        <p:sp>
          <p:nvSpPr>
            <p:cNvPr id="449" name="Google Shape;449;p74"/>
            <p:cNvSpPr/>
            <p:nvPr/>
          </p:nvSpPr>
          <p:spPr>
            <a:xfrm>
              <a:off x="1196" y="3793"/>
              <a:ext cx="365" cy="291"/>
            </a:xfrm>
            <a:custGeom>
              <a:avLst/>
              <a:gdLst/>
              <a:ahLst/>
              <a:cxnLst/>
              <a:rect l="l" t="t" r="r" b="b"/>
              <a:pathLst>
                <a:path w="365" h="287" extrusionOk="0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74"/>
            <p:cNvSpPr/>
            <p:nvPr/>
          </p:nvSpPr>
          <p:spPr>
            <a:xfrm>
              <a:off x="1943" y="3829"/>
              <a:ext cx="2033" cy="499"/>
            </a:xfrm>
            <a:custGeom>
              <a:avLst/>
              <a:gdLst/>
              <a:ahLst/>
              <a:cxnLst/>
              <a:rect l="l" t="t" r="r" b="b"/>
              <a:pathLst>
                <a:path w="2033" h="499" extrusionOk="0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74"/>
            <p:cNvSpPr/>
            <p:nvPr/>
          </p:nvSpPr>
          <p:spPr>
            <a:xfrm>
              <a:off x="1830" y="3823"/>
              <a:ext cx="71" cy="61"/>
            </a:xfrm>
            <a:custGeom>
              <a:avLst/>
              <a:gdLst/>
              <a:ahLst/>
              <a:cxnLst/>
              <a:rect l="l" t="t" r="r" b="b"/>
              <a:pathLst>
                <a:path w="71" h="60" extrusionOk="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74"/>
            <p:cNvSpPr/>
            <p:nvPr/>
          </p:nvSpPr>
          <p:spPr>
            <a:xfrm>
              <a:off x="855" y="3842"/>
              <a:ext cx="161" cy="164"/>
            </a:xfrm>
            <a:custGeom>
              <a:avLst/>
              <a:gdLst/>
              <a:ahLst/>
              <a:cxnLst/>
              <a:rect l="l" t="t" r="r" b="b"/>
              <a:pathLst>
                <a:path w="161" h="162" extrusionOk="0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74"/>
            <p:cNvSpPr/>
            <p:nvPr/>
          </p:nvSpPr>
          <p:spPr>
            <a:xfrm>
              <a:off x="706" y="3854"/>
              <a:ext cx="59" cy="61"/>
            </a:xfrm>
            <a:custGeom>
              <a:avLst/>
              <a:gdLst/>
              <a:ahLst/>
              <a:cxnLst/>
              <a:rect l="l" t="t" r="r" b="b"/>
              <a:pathLst>
                <a:path w="59" h="60" extrusionOk="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74"/>
            <p:cNvSpPr/>
            <p:nvPr/>
          </p:nvSpPr>
          <p:spPr>
            <a:xfrm>
              <a:off x="395" y="3811"/>
              <a:ext cx="245" cy="207"/>
            </a:xfrm>
            <a:custGeom>
              <a:avLst/>
              <a:gdLst/>
              <a:ahLst/>
              <a:cxnLst/>
              <a:rect l="l" t="t" r="r" b="b"/>
              <a:pathLst>
                <a:path w="245" h="204" extrusionOk="0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5" name="Google Shape;455;p74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6" name="Google Shape;456;p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7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7" name="Google Shape;457;p74"/>
          <p:cNvSpPr txBox="1">
            <a:spLocks noGrp="1"/>
          </p:cNvSpPr>
          <p:nvPr>
            <p:ph type="dt" idx="10"/>
          </p:nvPr>
        </p:nvSpPr>
        <p:spPr>
          <a:xfrm>
            <a:off x="457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8" name="Google Shape;458;p74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9" name="Google Shape;459;p74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BDF2E156-FF9C-EE22-A43A-3DDE3BDE7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7E1132E6-AC42-B2BE-A1ED-C8D4A8073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2C411673-D2FD-345D-BCEA-88EA2C191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FCF50E-CD86-7934-F813-52CE2BA84381}"/>
              </a:ext>
            </a:extLst>
          </p:cNvPr>
          <p:cNvSpPr txBox="1"/>
          <p:nvPr/>
        </p:nvSpPr>
        <p:spPr>
          <a:xfrm>
            <a:off x="672029" y="2310828"/>
            <a:ext cx="75245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Arnolds </a:t>
            </a:r>
            <a:r>
              <a:rPr lang="en-US" sz="2400" b="1" dirty="0" err="1">
                <a:solidFill>
                  <a:srgbClr val="0070C0"/>
                </a:solidFill>
              </a:rPr>
              <a:t>Ūbelis</a:t>
            </a:r>
            <a:r>
              <a:rPr lang="lv-LV" sz="2400" b="1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lv-LV" sz="2400" dirty="0"/>
          </a:p>
          <a:p>
            <a:pPr algn="ctr"/>
            <a:r>
              <a:rPr lang="en-US" sz="2400" dirty="0"/>
              <a:t> NSP FOTONIKA-LV – </a:t>
            </a:r>
            <a:r>
              <a:rPr lang="lv-LV" sz="2400" dirty="0"/>
              <a:t> center</a:t>
            </a:r>
            <a:r>
              <a:rPr lang="en-US" sz="2400" dirty="0"/>
              <a:t> of excellence</a:t>
            </a:r>
            <a:endParaRPr lang="lv-LV" sz="2400" dirty="0"/>
          </a:p>
          <a:p>
            <a:pPr algn="ctr"/>
            <a:r>
              <a:rPr lang="en-US" sz="2400" dirty="0"/>
              <a:t> in phot</a:t>
            </a:r>
            <a:r>
              <a:rPr lang="lv-LV" sz="2400" dirty="0"/>
              <a:t>o</a:t>
            </a:r>
            <a:r>
              <a:rPr lang="en-US" sz="2400" dirty="0" err="1"/>
              <a:t>nics</a:t>
            </a:r>
            <a:r>
              <a:rPr lang="en-US" sz="2400" dirty="0"/>
              <a:t> sciences and space research</a:t>
            </a:r>
          </a:p>
        </p:txBody>
      </p:sp>
    </p:spTree>
    <p:extLst>
      <p:ext uri="{BB962C8B-B14F-4D97-AF65-F5344CB8AC3E}">
        <p14:creationId xmlns:p14="http://schemas.microsoft.com/office/powerpoint/2010/main" val="3031559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4ED3CE9F-93A2-0246-DDD5-E5687DDD1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6B9B1ECF-663E-DC35-F319-87FCBCCD9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58713D8F-E99C-EC03-7226-2BE8F258FF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E6BF3B-DFBC-09DA-885F-4CAFA253F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684" y="1156771"/>
            <a:ext cx="8367576" cy="392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67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12FEC598-4ED6-39BE-E35D-C09267E39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3308A97A-D802-7B60-E29B-0C2F2065E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945C6831-3244-4FDB-25C8-36CDF6E9C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64D91B-B40A-04ED-B715-5D2C98E951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95" y="1333042"/>
            <a:ext cx="7832993" cy="37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0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14FF3AFD-5CC2-C414-4029-E13DFE71F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0F9E7990-1C83-0C2D-2527-E18763A39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03473939-19E7-98B5-E3D8-43EED5349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55E24E-521A-319F-2B61-EA75C523E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096" y="1924050"/>
            <a:ext cx="8075363" cy="24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77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5807240D-4A39-6CB5-8064-9A823B566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0F0CE660-F1A7-E080-AEFC-3F5EA5B38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14527923-3917-F83B-589C-EA5C1B898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38E65B-ADBB-4A6D-2250-16793FF75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607" y="1514130"/>
            <a:ext cx="8416888" cy="337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757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3BF869E8-2672-D4AD-6DFD-5188167AB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CAE49011-FDD8-025C-1415-D9DD3432E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A51D37C1-B44B-4945-D634-76FC3E9C3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3" name="Google Shape;598;p95">
            <a:extLst>
              <a:ext uri="{FF2B5EF4-FFF2-40B4-BE49-F238E27FC236}">
                <a16:creationId xmlns:a16="http://schemas.microsoft.com/office/drawing/2014/main" id="{C6BB94AF-7A03-401D-ED4F-AA4E9926367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6057" y="1570493"/>
            <a:ext cx="2145450" cy="304908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70000"/>
              </a:srgbClr>
            </a:outerShdw>
          </a:effectLst>
        </p:spPr>
      </p:pic>
      <p:pic>
        <p:nvPicPr>
          <p:cNvPr id="5" name="Google Shape;599;p95">
            <a:extLst>
              <a:ext uri="{FF2B5EF4-FFF2-40B4-BE49-F238E27FC236}">
                <a16:creationId xmlns:a16="http://schemas.microsoft.com/office/drawing/2014/main" id="{4BBCD2F8-455B-5FC8-47CD-8F276928281A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26549" y="1570493"/>
            <a:ext cx="2145451" cy="304908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70000"/>
              </a:srgbClr>
            </a:outerShdw>
          </a:effectLst>
        </p:spPr>
      </p:pic>
      <p:pic>
        <p:nvPicPr>
          <p:cNvPr id="7" name="Google Shape;600;p95">
            <a:extLst>
              <a:ext uri="{FF2B5EF4-FFF2-40B4-BE49-F238E27FC236}">
                <a16:creationId xmlns:a16="http://schemas.microsoft.com/office/drawing/2014/main" id="{D822E4F3-7F07-8EBC-2CA3-BDDAB54636E4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07042" y="1575072"/>
            <a:ext cx="2145450" cy="304451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70000"/>
              </a:srgbClr>
            </a:outerShdw>
          </a:effectLst>
        </p:spPr>
      </p:pic>
      <p:pic>
        <p:nvPicPr>
          <p:cNvPr id="8" name="Google Shape;601;p95">
            <a:extLst>
              <a:ext uri="{FF2B5EF4-FFF2-40B4-BE49-F238E27FC236}">
                <a16:creationId xmlns:a16="http://schemas.microsoft.com/office/drawing/2014/main" id="{BB07B87D-8898-2D42-A12C-DDAACC4FEE2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8027" t="2488" r="8353" b="6370"/>
          <a:stretch/>
        </p:blipFill>
        <p:spPr>
          <a:xfrm>
            <a:off x="6903101" y="1570493"/>
            <a:ext cx="2094842" cy="3044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499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40267B2B-885C-0B09-2464-4AFFBDA36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B2C63938-0AB5-1C9A-4FF0-91870800D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1AC36DAF-27B7-D153-7AC8-EDE807FE9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0B5468-DDB0-309D-3355-DB7C235C41B9}"/>
              </a:ext>
            </a:extLst>
          </p:cNvPr>
          <p:cNvSpPr txBox="1"/>
          <p:nvPr/>
        </p:nvSpPr>
        <p:spPr>
          <a:xfrm>
            <a:off x="627961" y="1756830"/>
            <a:ext cx="82296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It is crucial for NSP FOTONIKA-LV: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to be successful with financed projects 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via intensive project life</a:t>
            </a:r>
          </a:p>
          <a:p>
            <a:pPr algn="ctr"/>
            <a:endParaRPr lang="en-US" sz="2400" b="1" dirty="0">
              <a:solidFill>
                <a:srgbClr val="0070C0"/>
              </a:solidFill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Currently, national institutional funding in Latvia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Covers only 10-15 % of </a:t>
            </a:r>
            <a:r>
              <a:rPr lang="lv-LV" sz="2400" b="1" dirty="0">
                <a:solidFill>
                  <a:srgbClr val="0070C0"/>
                </a:solidFill>
              </a:rPr>
              <a:t>the </a:t>
            </a:r>
            <a:r>
              <a:rPr lang="en-US" sz="2400" b="1" dirty="0">
                <a:solidFill>
                  <a:srgbClr val="0070C0"/>
                </a:solidFill>
              </a:rPr>
              <a:t>needs of </a:t>
            </a:r>
            <a:endParaRPr lang="lv-LV" sz="2400" b="1" dirty="0">
              <a:solidFill>
                <a:srgbClr val="0070C0"/>
              </a:solidFill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Universities</a:t>
            </a:r>
            <a:r>
              <a:rPr lang="lv-LV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Research units</a:t>
            </a:r>
          </a:p>
        </p:txBody>
      </p:sp>
    </p:spTree>
    <p:extLst>
      <p:ext uri="{BB962C8B-B14F-4D97-AF65-F5344CB8AC3E}">
        <p14:creationId xmlns:p14="http://schemas.microsoft.com/office/powerpoint/2010/main" val="4081598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32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2296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1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7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46" name="Google Shape;1146;p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75A4123F-B054-3BE3-B8A6-71AF0A3D8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5673C954-D379-AA3A-134A-C54F8DCD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CF3F1428-F181-FB37-9FC5-073C8AD06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820E46-1BB5-70DA-A5AE-D6A62EBB7364}"/>
              </a:ext>
            </a:extLst>
          </p:cNvPr>
          <p:cNvSpPr txBox="1"/>
          <p:nvPr/>
        </p:nvSpPr>
        <p:spPr>
          <a:xfrm>
            <a:off x="738130" y="2532502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4000" b="1" dirty="0">
                <a:solidFill>
                  <a:srgbClr val="0070C0"/>
                </a:solidFill>
              </a:rPr>
              <a:t>Thank you ! </a:t>
            </a:r>
            <a:endParaRPr lang="en-US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4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FB94E8F3-5CDE-851C-7E27-D86BC3DF2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1BCCB9E2-6493-B4CB-3CF0-F787BB0BA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E2C4F3B0-705F-ACAA-E09F-8526CB957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D3AE970-C9D0-FEE2-85F4-68C9DFF27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48" y="1337399"/>
            <a:ext cx="8849504" cy="38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51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E9A7BD01-B69B-0641-30CE-771808119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11A5609F-A472-E7E1-396E-46C051B82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459BA0FF-F142-058D-9749-2DA933DFF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92265B-E0D7-3CB2-DD49-5CF9720E0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06090"/>
            <a:ext cx="9144000" cy="383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91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B7B2F95E-5C0A-ACEF-4357-910F0BCF3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66D05BDB-5BFC-A8CC-5D39-26842146C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D25F3D7B-5AFD-0944-AA91-165DA4979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F59613-BA70-BCF9-DADA-1746BB1A3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080" y="1780632"/>
            <a:ext cx="7755873" cy="263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4C25F42C-7D19-88AE-0342-C749D1252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7BC1B40E-BB24-D6F5-8930-A8BF9D3FC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A01902F6-E7B3-1420-BC68-C80347AE0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AEB863-061A-42B6-4542-7314E0002C2B}"/>
              </a:ext>
            </a:extLst>
          </p:cNvPr>
          <p:cNvSpPr txBox="1"/>
          <p:nvPr/>
        </p:nvSpPr>
        <p:spPr>
          <a:xfrm>
            <a:off x="418639" y="1684334"/>
            <a:ext cx="424700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70C0"/>
                </a:solidFill>
              </a:rPr>
              <a:t>Horizon Europe Teaming for Excellence Stage 2 project proposal «Photonics and Knowledge Transfer Excellence Centre</a:t>
            </a:r>
            <a:r>
              <a:rPr lang="lv-LV" sz="2000" dirty="0">
                <a:solidFill>
                  <a:srgbClr val="0070C0"/>
                </a:solidFill>
              </a:rPr>
              <a:t> 101059672-2:</a:t>
            </a:r>
            <a:r>
              <a:rPr lang="en-US" sz="2000" dirty="0">
                <a:solidFill>
                  <a:srgbClr val="0070C0"/>
                </a:solidFill>
              </a:rPr>
              <a:t>FOTONIKA-LV», </a:t>
            </a:r>
            <a:r>
              <a:rPr lang="en-US" sz="2000" i="1" dirty="0">
                <a:solidFill>
                  <a:srgbClr val="0070C0"/>
                </a:solidFill>
              </a:rPr>
              <a:t>(</a:t>
            </a:r>
            <a:r>
              <a:rPr lang="lv-LV" sz="2000" i="1" dirty="0">
                <a:solidFill>
                  <a:srgbClr val="0070C0"/>
                </a:solidFill>
              </a:rPr>
              <a:t>6 years</a:t>
            </a:r>
            <a:r>
              <a:rPr lang="en-US" sz="2000" i="1" dirty="0">
                <a:solidFill>
                  <a:srgbClr val="0070C0"/>
                </a:solidFill>
              </a:rPr>
              <a:t>, 15 </a:t>
            </a:r>
            <a:r>
              <a:rPr lang="lv-LV" sz="2000" i="1" dirty="0">
                <a:solidFill>
                  <a:srgbClr val="0070C0"/>
                </a:solidFill>
              </a:rPr>
              <a:t>M€</a:t>
            </a:r>
            <a:r>
              <a:rPr lang="en-US" sz="2000" i="1" dirty="0">
                <a:solidFill>
                  <a:srgbClr val="0070C0"/>
                </a:solidFill>
              </a:rPr>
              <a:t> from Horizon Europe and 15 15 </a:t>
            </a:r>
            <a:r>
              <a:rPr lang="lv-LV" sz="2000" i="1" dirty="0">
                <a:solidFill>
                  <a:srgbClr val="0070C0"/>
                </a:solidFill>
              </a:rPr>
              <a:t>M€</a:t>
            </a:r>
            <a:r>
              <a:rPr lang="en-US" sz="2000" i="1" dirty="0">
                <a:solidFill>
                  <a:srgbClr val="0070C0"/>
                </a:solidFill>
              </a:rPr>
              <a:t> from Structural funds</a:t>
            </a:r>
            <a:r>
              <a:rPr lang="lv-LV" sz="2000" i="1" dirty="0">
                <a:solidFill>
                  <a:srgbClr val="0070C0"/>
                </a:solidFill>
              </a:rPr>
              <a:t>)</a:t>
            </a:r>
            <a:r>
              <a:rPr lang="lv-LV" sz="2000" dirty="0">
                <a:solidFill>
                  <a:srgbClr val="0070C0"/>
                </a:solidFill>
              </a:rPr>
              <a:t>. Reserve list - Seal of Excellence received in 2023. </a:t>
            </a:r>
            <a:r>
              <a:rPr lang="lv-LV" sz="2000" i="1" dirty="0">
                <a:solidFill>
                  <a:srgbClr val="0070C0"/>
                </a:solidFill>
              </a:rPr>
              <a:t>The Coord. Dr. Phys. </a:t>
            </a:r>
            <a:r>
              <a:rPr lang="lv-LV" sz="2000" b="1" i="1" dirty="0">
                <a:solidFill>
                  <a:srgbClr val="0070C0"/>
                </a:solidFill>
              </a:rPr>
              <a:t>Aigars Atvars</a:t>
            </a:r>
            <a:endParaRPr lang="lv-LV" sz="2000" b="1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052FC-267B-43E1-CA79-18F54D291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2481" y="1238727"/>
            <a:ext cx="3933023" cy="390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18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ADE8A82E-942A-C7B0-46F0-46399FEEC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01B4444D-5B34-10E1-8BD0-CFBAF43FD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175F20A6-A879-2BE4-4422-E42ADF3BC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46519B-0F06-4717-B97E-EEF806B90F7E}"/>
              </a:ext>
            </a:extLst>
          </p:cNvPr>
          <p:cNvSpPr txBox="1"/>
          <p:nvPr/>
        </p:nvSpPr>
        <p:spPr>
          <a:xfrm>
            <a:off x="1615349" y="2179413"/>
            <a:ext cx="584444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</a:rPr>
              <a:t>Highlights of research laboratories and observatories </a:t>
            </a: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</a:rPr>
              <a:t>of NSP FOTONIKA-LV </a:t>
            </a: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</a:rPr>
              <a:t>at the University of Latvia</a:t>
            </a:r>
          </a:p>
        </p:txBody>
      </p:sp>
    </p:spTree>
    <p:extLst>
      <p:ext uri="{BB962C8B-B14F-4D97-AF65-F5344CB8AC3E}">
        <p14:creationId xmlns:p14="http://schemas.microsoft.com/office/powerpoint/2010/main" val="569548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44103902-05DC-7E2F-CDFA-828DCA583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9B6AB5C4-9738-5FA9-4491-3F3D9C887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D602A575-F98E-80EB-53EB-7F9FA8209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A3872-8E4E-0FA9-9734-385A7B000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2024" y="1255923"/>
            <a:ext cx="6654187" cy="388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2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54CB4208-E12F-A903-4CDB-D14D5FFCA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F1ACE195-393D-BF2F-8E0F-15275B3D8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5FF84B7B-3089-0065-0B7B-F1BDE690D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BC6F4D-157C-0DCE-DB60-4FFEF8A20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063" y="1157286"/>
            <a:ext cx="7128436" cy="394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>
          <a:extLst>
            <a:ext uri="{FF2B5EF4-FFF2-40B4-BE49-F238E27FC236}">
              <a16:creationId xmlns:a16="http://schemas.microsoft.com/office/drawing/2014/main" id="{4E92F59B-F4AB-D388-A1E1-D09762832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extLst>
              <a:ext uri="{FF2B5EF4-FFF2-40B4-BE49-F238E27FC236}">
                <a16:creationId xmlns:a16="http://schemas.microsoft.com/office/drawing/2014/main" id="{6D76858F-02B4-3D2D-AB9A-B35CB9BE3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73"/>
            <a:ext cx="4572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ordic-Baltic Astronomy Days 2026">
            <a:extLst>
              <a:ext uri="{FF2B5EF4-FFF2-40B4-BE49-F238E27FC236}">
                <a16:creationId xmlns:a16="http://schemas.microsoft.com/office/drawing/2014/main" id="{E252A2C9-46C8-CF9A-FD7E-E9FF9352A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83" y="58958"/>
            <a:ext cx="3524021" cy="10156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4BC147-3BCE-AB1F-A93A-1088B0DFA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365" y="1300161"/>
            <a:ext cx="8543959" cy="35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2411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128</Words>
  <Application>Microsoft Office PowerPoint</Application>
  <PresentationFormat>On-screen Show (16:9)</PresentationFormat>
  <Paragraphs>16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Simple Light</vt:lpstr>
      <vt:lpstr>Mountain Top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ZINĀTNIEKU NAKTS</dc:title>
  <dc:creator>Arnolds</dc:creator>
  <cp:lastModifiedBy>Arnolds Ubelis</cp:lastModifiedBy>
  <cp:revision>13</cp:revision>
  <dcterms:modified xsi:type="dcterms:W3CDTF">2026-05-25T12:15:17Z</dcterms:modified>
</cp:coreProperties>
</file>