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6"/>
  </p:notesMasterIdLst>
  <p:handoutMasterIdLst>
    <p:handoutMasterId r:id="rId37"/>
  </p:handoutMasterIdLst>
  <p:sldIdLst>
    <p:sldId id="401" r:id="rId5"/>
    <p:sldId id="2147482383" r:id="rId6"/>
    <p:sldId id="2147482363" r:id="rId7"/>
    <p:sldId id="2147482303" r:id="rId8"/>
    <p:sldId id="2147482299" r:id="rId9"/>
    <p:sldId id="292" r:id="rId10"/>
    <p:sldId id="398" r:id="rId11"/>
    <p:sldId id="2145706913" r:id="rId12"/>
    <p:sldId id="433" r:id="rId13"/>
    <p:sldId id="2147482263" r:id="rId14"/>
    <p:sldId id="2145706789" r:id="rId15"/>
    <p:sldId id="2147482256" r:id="rId16"/>
    <p:sldId id="598" r:id="rId17"/>
    <p:sldId id="2147482302" r:id="rId18"/>
    <p:sldId id="2145706923" r:id="rId19"/>
    <p:sldId id="2145706924" r:id="rId20"/>
    <p:sldId id="2147482400" r:id="rId21"/>
    <p:sldId id="2147482279" r:id="rId22"/>
    <p:sldId id="2147482398" r:id="rId23"/>
    <p:sldId id="2147470098" r:id="rId24"/>
    <p:sldId id="2147482319" r:id="rId25"/>
    <p:sldId id="2147482360" r:id="rId26"/>
    <p:sldId id="426" r:id="rId27"/>
    <p:sldId id="2147482361" r:id="rId28"/>
    <p:sldId id="2147482399" r:id="rId29"/>
    <p:sldId id="2145707085" r:id="rId30"/>
    <p:sldId id="2145707373" r:id="rId31"/>
    <p:sldId id="2147482336" r:id="rId32"/>
    <p:sldId id="2145706925" r:id="rId33"/>
    <p:sldId id="2145706921" r:id="rId34"/>
    <p:sldId id="214748235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This Template" id="{65B1118E-5F32-0244-BE2A-A32A1B9CE273}">
          <p14:sldIdLst>
            <p14:sldId id="401"/>
            <p14:sldId id="2147482383"/>
            <p14:sldId id="2147482363"/>
            <p14:sldId id="2147482303"/>
            <p14:sldId id="2147482299"/>
            <p14:sldId id="292"/>
            <p14:sldId id="398"/>
            <p14:sldId id="2145706913"/>
            <p14:sldId id="433"/>
            <p14:sldId id="2147482263"/>
            <p14:sldId id="2145706789"/>
            <p14:sldId id="2147482256"/>
            <p14:sldId id="598"/>
            <p14:sldId id="2147482302"/>
            <p14:sldId id="2145706923"/>
            <p14:sldId id="2145706924"/>
            <p14:sldId id="2147482400"/>
            <p14:sldId id="2147482279"/>
            <p14:sldId id="2147482398"/>
            <p14:sldId id="2147470098"/>
            <p14:sldId id="2147482319"/>
            <p14:sldId id="2147482360"/>
            <p14:sldId id="426"/>
            <p14:sldId id="2147482361"/>
            <p14:sldId id="2147482399"/>
            <p14:sldId id="2145707085"/>
            <p14:sldId id="2145707373"/>
            <p14:sldId id="2147482336"/>
            <p14:sldId id="2145706925"/>
            <p14:sldId id="2145706921"/>
            <p14:sldId id="2147482356"/>
          </p14:sldIdLst>
        </p14:section>
      </p14:sectionLst>
    </p:ext>
    <p:ext uri="{EFAFB233-063F-42B5-8137-9DF3F51BA10A}">
      <p15:sldGuideLst xmlns:p15="http://schemas.microsoft.com/office/powerpoint/2012/main">
        <p15:guide id="2" pos="3840" userDrawn="1">
          <p15:clr>
            <a:srgbClr val="F26B43"/>
          </p15:clr>
        </p15:guide>
        <p15:guide id="3" pos="4128" userDrawn="1">
          <p15:clr>
            <a:srgbClr val="F26B43"/>
          </p15:clr>
        </p15:guide>
        <p15:guide id="4" pos="4416" userDrawn="1">
          <p15:clr>
            <a:srgbClr val="F26B43"/>
          </p15:clr>
        </p15:guide>
        <p15:guide id="5" pos="4704" userDrawn="1">
          <p15:clr>
            <a:srgbClr val="F26B43"/>
          </p15:clr>
        </p15:guide>
        <p15:guide id="6" pos="4992" userDrawn="1">
          <p15:clr>
            <a:srgbClr val="F26B43"/>
          </p15:clr>
        </p15:guide>
        <p15:guide id="7" pos="5280" userDrawn="1">
          <p15:clr>
            <a:srgbClr val="F26B43"/>
          </p15:clr>
        </p15:guide>
        <p15:guide id="8" pos="5568" userDrawn="1">
          <p15:clr>
            <a:srgbClr val="F26B43"/>
          </p15:clr>
        </p15:guide>
        <p15:guide id="10" pos="5856" userDrawn="1">
          <p15:clr>
            <a:srgbClr val="F26B43"/>
          </p15:clr>
        </p15:guide>
        <p15:guide id="11" pos="6144" userDrawn="1">
          <p15:clr>
            <a:srgbClr val="F26B43"/>
          </p15:clr>
        </p15:guide>
        <p15:guide id="12" pos="6432" userDrawn="1">
          <p15:clr>
            <a:srgbClr val="F26B43"/>
          </p15:clr>
        </p15:guide>
        <p15:guide id="13" pos="6720" userDrawn="1">
          <p15:clr>
            <a:srgbClr val="F26B43"/>
          </p15:clr>
        </p15:guide>
        <p15:guide id="14" pos="7008" userDrawn="1">
          <p15:clr>
            <a:srgbClr val="F26B43"/>
          </p15:clr>
        </p15:guide>
        <p15:guide id="16" pos="3552" userDrawn="1">
          <p15:clr>
            <a:srgbClr val="F26B43"/>
          </p15:clr>
        </p15:guide>
        <p15:guide id="17" pos="3264" userDrawn="1">
          <p15:clr>
            <a:srgbClr val="F26B43"/>
          </p15:clr>
        </p15:guide>
        <p15:guide id="18" pos="2976" userDrawn="1">
          <p15:clr>
            <a:srgbClr val="F26B43"/>
          </p15:clr>
        </p15:guide>
        <p15:guide id="19" pos="2688" userDrawn="1">
          <p15:clr>
            <a:srgbClr val="F26B43"/>
          </p15:clr>
        </p15:guide>
        <p15:guide id="20" pos="2400" userDrawn="1">
          <p15:clr>
            <a:srgbClr val="F26B43"/>
          </p15:clr>
        </p15:guide>
        <p15:guide id="21" pos="2112" userDrawn="1">
          <p15:clr>
            <a:srgbClr val="F26B43"/>
          </p15:clr>
        </p15:guide>
        <p15:guide id="22" pos="1824" userDrawn="1">
          <p15:clr>
            <a:srgbClr val="F26B43"/>
          </p15:clr>
        </p15:guide>
        <p15:guide id="23" pos="1536" userDrawn="1">
          <p15:clr>
            <a:srgbClr val="F26B43"/>
          </p15:clr>
        </p15:guide>
        <p15:guide id="24" pos="1248" userDrawn="1">
          <p15:clr>
            <a:srgbClr val="F26B43"/>
          </p15:clr>
        </p15:guide>
        <p15:guide id="25" pos="960" userDrawn="1">
          <p15:clr>
            <a:srgbClr val="F26B43"/>
          </p15:clr>
        </p15:guide>
        <p15:guide id="26" pos="672" userDrawn="1">
          <p15:clr>
            <a:srgbClr val="F26B43"/>
          </p15:clr>
        </p15:guide>
        <p15:guide id="27" pos="384" userDrawn="1">
          <p15:clr>
            <a:srgbClr val="F26B43"/>
          </p15:clr>
        </p15:guide>
        <p15:guide id="28"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F8EB3E-EEB7-1385-79A4-30C4647CF53D}" name="Aaron Sorenson" initials="AS" userId="S::aaron.sorenson@quantinuum.com::3893bd02-138a-4e6b-8143-28f3b9601ac9" providerId="AD"/>
  <p188:author id="{11FAF773-E781-47CD-DD4E-E66F01EC5BE7}" name="Tanya Roussy" initials="TR" userId="S::tanya.roussy@quantinuum.com::a7159f82-0ced-4966-ae25-c7dd11b7893c" providerId="AD"/>
  <p188:author id="{2BF8CE7C-4F5F-7DAE-E28C-23B760066900}" name="Justin Bohnet" initials="JB" userId="S::justin.bohnet@quantinuum.com::815c1763-94bf-4540-9203-a4d06d95b4d5" providerId="AD"/>
  <p188:author id="{E2110497-27CB-F6C3-4E1A-FA045785237E}" name="Enrico Rinaldi" initials="ER" userId="S::enrico.rinaldi@quantinuum.com::353efbce-ff9e-441c-ad01-217df3890e6b" providerId="AD"/>
  <p188:author id="{BD967AD1-89C2-D6E7-3D55-9DD9FA9B60E6}" name="Irfan Khan" initials="IK" userId="S::irfan.khan@Quantinuum.com::7cd5ce35-ed8a-420d-9142-094e3ed2d3ed" providerId="AD"/>
  <p188:author id="{F3C1C1F2-ADC8-8B8E-AF43-891FEE46A59B}" name="Anant Sanchetee" initials="AS" userId="S::anant.sanchetee@quantinuum.com::e6699a7b-7f15-46aa-9cd5-e31aea747b6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5D7A"/>
    <a:srgbClr val="EE708C"/>
    <a:srgbClr val="FF9A56"/>
    <a:srgbClr val="FF9D5B"/>
    <a:srgbClr val="FF915B"/>
    <a:srgbClr val="EE709F"/>
    <a:srgbClr val="EE70A8"/>
    <a:srgbClr val="EE86BC"/>
    <a:srgbClr val="8064A2"/>
    <a:srgbClr val="398F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6AA11-CB0A-574B-A438-027A45C248C9}" v="21" dt="2025-09-15T10:46:58.34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63"/>
    <p:restoredTop sz="96228"/>
  </p:normalViewPr>
  <p:slideViewPr>
    <p:cSldViewPr snapToGrid="0">
      <p:cViewPr>
        <p:scale>
          <a:sx n="124" d="100"/>
          <a:sy n="124" d="100"/>
        </p:scale>
        <p:origin x="-624" y="144"/>
      </p:cViewPr>
      <p:guideLst>
        <p:guide pos="3840"/>
        <p:guide pos="4128"/>
        <p:guide pos="4416"/>
        <p:guide pos="4704"/>
        <p:guide pos="4992"/>
        <p:guide pos="5280"/>
        <p:guide pos="5568"/>
        <p:guide pos="5856"/>
        <p:guide pos="6144"/>
        <p:guide pos="6432"/>
        <p:guide pos="6720"/>
        <p:guide pos="7008"/>
        <p:guide pos="3552"/>
        <p:guide pos="3264"/>
        <p:guide pos="2976"/>
        <p:guide pos="2688"/>
        <p:guide pos="2400"/>
        <p:guide pos="2112"/>
        <p:guide pos="1824"/>
        <p:guide pos="1536"/>
        <p:guide pos="1248"/>
        <p:guide pos="960"/>
        <p:guide pos="672"/>
        <p:guide pos="384"/>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4C547F8-766D-A596-2F0B-917F38B768C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545A3BB-4E19-AD79-71A4-29F8CC966A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FA692F-14BB-2C4C-964C-D09EF41E7956}" type="datetimeFigureOut">
              <a:rPr lang="en-US" smtClean="0"/>
              <a:t>9/15/25</a:t>
            </a:fld>
            <a:endParaRPr lang="en-US"/>
          </a:p>
        </p:txBody>
      </p:sp>
      <p:sp>
        <p:nvSpPr>
          <p:cNvPr id="4" name="Footer Placeholder 3">
            <a:extLst>
              <a:ext uri="{FF2B5EF4-FFF2-40B4-BE49-F238E27FC236}">
                <a16:creationId xmlns:a16="http://schemas.microsoft.com/office/drawing/2014/main" id="{1BF5E521-64D6-85DC-3D60-FFDF0756AB4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Confidential &amp; Proprietary</a:t>
            </a:r>
          </a:p>
        </p:txBody>
      </p:sp>
      <p:sp>
        <p:nvSpPr>
          <p:cNvPr id="5" name="Slide Number Placeholder 4">
            <a:extLst>
              <a:ext uri="{FF2B5EF4-FFF2-40B4-BE49-F238E27FC236}">
                <a16:creationId xmlns:a16="http://schemas.microsoft.com/office/drawing/2014/main" id="{AA2CBF13-5032-FA2F-142B-22903921570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611B9C-8A7B-9445-A6C1-CCFBDE8F4FA5}" type="slidenum">
              <a:rPr lang="en-US" smtClean="0"/>
              <a:t>‹#›</a:t>
            </a:fld>
            <a:endParaRPr lang="en-US"/>
          </a:p>
        </p:txBody>
      </p:sp>
    </p:spTree>
    <p:extLst>
      <p:ext uri="{BB962C8B-B14F-4D97-AF65-F5344CB8AC3E}">
        <p14:creationId xmlns:p14="http://schemas.microsoft.com/office/powerpoint/2010/main" val="2663468096"/>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2A85AB76-03E1-4A47-8C93-F763FDBB6B97}" type="datetimeFigureOut">
              <a:rPr lang="en-US" smtClean="0"/>
              <a:pPr/>
              <a:t>9/15/25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r>
              <a:rPr lang="en-US"/>
              <a:t>Confidential &amp; Proprietary</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CDED5F04-45D5-B64D-ADF0-A2CB37C549BA}" type="slidenum">
              <a:rPr lang="en-US" smtClean="0"/>
              <a:pPr/>
              <a:t>‹#›</a:t>
            </a:fld>
            <a:endParaRPr lang="en-US"/>
          </a:p>
        </p:txBody>
      </p:sp>
    </p:spTree>
    <p:extLst>
      <p:ext uri="{BB962C8B-B14F-4D97-AF65-F5344CB8AC3E}">
        <p14:creationId xmlns:p14="http://schemas.microsoft.com/office/powerpoint/2010/main" val="3688723651"/>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JP" dirty="0"/>
              <a:t>Today I am here to talk about hardware.</a:t>
            </a:r>
          </a:p>
          <a:p>
            <a:r>
              <a:rPr lang="en-JP" dirty="0"/>
              <a:t>In particular the quantum hardware we are developing and perfecting at Quantinuum and how it is already beneficial to study phenomena in lattice gauge theories.</a:t>
            </a:r>
          </a:p>
          <a:p>
            <a:r>
              <a:rPr lang="en-JP" dirty="0"/>
              <a:t>As Christian, I could not start my talk without the image of a high energy physics collision. Perhaps it would be more appropriate to actually use an image of the basic ingredients of a lattice gauge theory, lifted from the awesome review of Christian Zohren Natalie and Martin.</a:t>
            </a:r>
          </a:p>
          <a:p>
            <a:endParaRPr lang="en-JP" dirty="0"/>
          </a:p>
          <a:p>
            <a:r>
              <a:rPr lang="en-JP" dirty="0"/>
              <a:t>I think this image really captures the spirit of my talk: a QCCD trapped ion chip used to study lattice gauge theories.</a:t>
            </a:r>
          </a:p>
          <a:p>
            <a:endParaRPr lang="en-JP" dirty="0"/>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2650849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Quantinuum systems have demonstrated rather distinctive performance from all other for years now – both my metrics like quantum volume, which we use to track our own progress, but also by independent researchers and experts.</a:t>
            </a:r>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3880628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JP" dirty="0"/>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3087253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the division of NISQ to fault tolerant and how Helios has to be an inflection point.</a:t>
            </a:r>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4059690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t>Qubits for scaling, processor for scaling, software for scaling.</a:t>
            </a:r>
            <a:br>
              <a:rPr lang="en-US" sz="1200"/>
            </a:br>
            <a:br>
              <a:rPr lang="en-US" sz="1200"/>
            </a:br>
            <a:r>
              <a:rPr lang="en-US"/>
              <a:t>Double the depth – new qubit unlocks lower gate error, for 2x deeper circuits with high fidelity results</a:t>
            </a:r>
          </a:p>
          <a:p>
            <a:r>
              <a:rPr lang="en-US"/>
              <a:t>Double the qubits – dense memory architecture</a:t>
            </a:r>
          </a:p>
          <a:p>
            <a:r>
              <a:rPr lang="en-US"/>
              <a:t>Quadruple the speed – parallel operations enable &gt; 4x more gates per second</a:t>
            </a:r>
          </a:p>
          <a:p>
            <a:endParaRPr lang="en-US"/>
          </a:p>
          <a:p>
            <a:endParaRPr lang="en-US"/>
          </a:p>
          <a:p>
            <a:r>
              <a:rPr lang="en-US"/>
              <a:t>‘dynamic transport’ – not sure what this means, need to think about if I even talk about it?</a:t>
            </a:r>
          </a:p>
          <a:p>
            <a:pPr lvl="1"/>
            <a:r>
              <a:rPr lang="en-US"/>
              <a:t>Previous QTM QPUs used processor to sort, so qubit routing didn’t gain much outside of a static routine</a:t>
            </a:r>
          </a:p>
          <a:p>
            <a:pPr lvl="1"/>
            <a:r>
              <a:rPr lang="en-US"/>
              <a:t>Previous QTM QPUs utilized pre-planned, static routing, and made gates conditional. Helios uses a new software stack and the flexibility of the qubit access to dynamically plan both gates and transport in response to mid-circuit measurements.</a:t>
            </a:r>
          </a:p>
          <a:p>
            <a:pPr lvl="1"/>
            <a:r>
              <a:rPr lang="en-US"/>
              <a:t>Random access memory in Helios architecture provides huge gains in routing time to plan dynamically in response to mid-circuit measurements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endParaRPr lang="en-US"/>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4216934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FC16D-13A2-74F5-C8AE-B0FFED23D8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59B95D-BCCF-3F83-FE49-A8FA2C16A7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5A37B6-76CB-02F8-9336-56112BFE8EB3}"/>
              </a:ext>
            </a:extLst>
          </p:cNvPr>
          <p:cNvSpPr>
            <a:spLocks noGrp="1"/>
          </p:cNvSpPr>
          <p:nvPr>
            <p:ph type="body" idx="1"/>
          </p:nvPr>
        </p:nvSpPr>
        <p:spPr/>
        <p:txBody>
          <a:bodyPr/>
          <a:lstStyle/>
          <a:p>
            <a:pPr marL="171450" indent="-171450">
              <a:buFontTx/>
              <a:buChar char="-"/>
            </a:pPr>
            <a:r>
              <a:rPr lang="en-US"/>
              <a:t>Quantinuum Helios Processor: junction adds a new dimension to the QCCD architecture</a:t>
            </a:r>
          </a:p>
          <a:p>
            <a:pPr marL="171450" indent="-171450">
              <a:buFontTx/>
              <a:buChar char="-"/>
            </a:pPr>
            <a:endParaRPr lang="en-US"/>
          </a:p>
          <a:p>
            <a:pPr marL="171450" indent="-171450">
              <a:buFontTx/>
              <a:buChar char="-"/>
            </a:pPr>
            <a:endParaRPr lang="en-US"/>
          </a:p>
          <a:p>
            <a:pPr marL="171450" indent="-171450">
              <a:buFontTx/>
              <a:buChar char="-"/>
            </a:pPr>
            <a:r>
              <a:rPr lang="en-US"/>
              <a:t>Junction is much more efficient than ‘swap’ for qubit routing</a:t>
            </a:r>
          </a:p>
          <a:p>
            <a:pPr marL="628650" lvl="1" indent="-171450">
              <a:buFontTx/>
              <a:buChar char="-"/>
            </a:pPr>
            <a:r>
              <a:rPr lang="en-US"/>
              <a:t>Junction for speed Junction enables all-to-all connectivity with N operations compared to N^2 for swaps</a:t>
            </a:r>
          </a:p>
          <a:p>
            <a:pPr marL="628650" lvl="1" indent="-171450">
              <a:buFontTx/>
              <a:buChar char="-"/>
            </a:pPr>
            <a:r>
              <a:rPr lang="en-US"/>
              <a:t>Junction built to scale – we solved the wiring problem and shown how we can sort with a single signal per junction, not possible in swaps</a:t>
            </a:r>
          </a:p>
          <a:p>
            <a:pPr marL="171450" indent="-171450">
              <a:buFontTx/>
              <a:buChar char="-"/>
            </a:pPr>
            <a:endParaRPr lang="en-US"/>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t>Separating the qubit routing fully from the processor – need to save this message for the launch</a:t>
            </a:r>
          </a:p>
          <a:p>
            <a:pPr marL="171450" indent="-171450">
              <a:buFontTx/>
              <a:buChar char="-"/>
            </a:pPr>
            <a:endParaRPr lang="en-US"/>
          </a:p>
          <a:p>
            <a:pPr marL="171450" indent="-171450">
              <a:buFontTx/>
              <a:buChar char="-"/>
            </a:pPr>
            <a:r>
              <a:rPr lang="en-US"/>
              <a:t>The first commercial QCCD processor with junction architecture</a:t>
            </a:r>
            <a:br>
              <a:rPr lang="en-US"/>
            </a:br>
            <a:endParaRPr lang="en-US"/>
          </a:p>
          <a:p>
            <a:pPr marL="171450" indent="-171450">
              <a:buFontTx/>
              <a:buChar char="-"/>
            </a:pPr>
            <a:endParaRPr lang="en-US"/>
          </a:p>
        </p:txBody>
      </p:sp>
      <p:sp>
        <p:nvSpPr>
          <p:cNvPr id="4" name="Footer Placeholder 3">
            <a:extLst>
              <a:ext uri="{FF2B5EF4-FFF2-40B4-BE49-F238E27FC236}">
                <a16:creationId xmlns:a16="http://schemas.microsoft.com/office/drawing/2014/main" id="{CD0F9381-F45B-B298-AD12-AD7F1C84BD1E}"/>
              </a:ext>
            </a:extLst>
          </p:cNvPr>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3998327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757FC-96C7-1605-9BBE-F5C49852DE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654697-AC22-8A5F-CA9E-804862B67D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857C49-1E21-30BA-1F6F-CEBC634D8BBF}"/>
              </a:ext>
            </a:extLst>
          </p:cNvPr>
          <p:cNvSpPr>
            <a:spLocks noGrp="1"/>
          </p:cNvSpPr>
          <p:nvPr>
            <p:ph type="body" idx="1"/>
          </p:nvPr>
        </p:nvSpPr>
        <p:spPr/>
        <p:txBody>
          <a:bodyPr/>
          <a:lstStyle/>
          <a:p>
            <a:pPr marL="171450" indent="-171450">
              <a:buFontTx/>
              <a:buChar char="-"/>
            </a:pPr>
            <a:r>
              <a:rPr lang="en-US"/>
              <a:t>Quantinuum Helios Processor: junction adds a new dimension to the QCCD architecture</a:t>
            </a:r>
          </a:p>
          <a:p>
            <a:pPr marL="171450" indent="-171450">
              <a:buFontTx/>
              <a:buChar char="-"/>
            </a:pPr>
            <a:endParaRPr lang="en-US"/>
          </a:p>
          <a:p>
            <a:pPr marL="171450" indent="-171450">
              <a:buFontTx/>
              <a:buChar char="-"/>
            </a:pPr>
            <a:endParaRPr lang="en-US"/>
          </a:p>
          <a:p>
            <a:pPr marL="171450" indent="-171450">
              <a:buFontTx/>
              <a:buChar char="-"/>
            </a:pPr>
            <a:r>
              <a:rPr lang="en-US"/>
              <a:t>Junction is much more efficient than ‘swap’ for qubit routing</a:t>
            </a:r>
          </a:p>
          <a:p>
            <a:pPr marL="628650" lvl="1" indent="-171450">
              <a:buFontTx/>
              <a:buChar char="-"/>
            </a:pPr>
            <a:r>
              <a:rPr lang="en-US"/>
              <a:t>Junction for speed Junction enables all-to-all connectivity with N operations compared to N^2 for swaps</a:t>
            </a:r>
          </a:p>
          <a:p>
            <a:pPr marL="628650" lvl="1" indent="-171450">
              <a:buFontTx/>
              <a:buChar char="-"/>
            </a:pPr>
            <a:r>
              <a:rPr lang="en-US"/>
              <a:t>Junction built to scale – we solved the wiring problem and shown how we can sort with a single signal per junction, not possible in swaps</a:t>
            </a:r>
          </a:p>
          <a:p>
            <a:pPr marL="171450" indent="-171450">
              <a:buFontTx/>
              <a:buChar char="-"/>
            </a:pPr>
            <a:endParaRPr lang="en-US"/>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t>Separating the qubit routing fully from the processor – need to save this message for the launch</a:t>
            </a:r>
          </a:p>
          <a:p>
            <a:pPr marL="171450" indent="-171450">
              <a:buFontTx/>
              <a:buChar char="-"/>
            </a:pPr>
            <a:endParaRPr lang="en-US"/>
          </a:p>
          <a:p>
            <a:pPr marL="171450" indent="-171450">
              <a:buFontTx/>
              <a:buChar char="-"/>
            </a:pPr>
            <a:r>
              <a:rPr lang="en-US"/>
              <a:t>The first commercial QCCD processor with junction architecture</a:t>
            </a:r>
            <a:br>
              <a:rPr lang="en-US"/>
            </a:br>
            <a:endParaRPr lang="en-US"/>
          </a:p>
          <a:p>
            <a:pPr marL="171450" indent="-171450">
              <a:buFontTx/>
              <a:buChar char="-"/>
            </a:pPr>
            <a:endParaRPr lang="en-US"/>
          </a:p>
        </p:txBody>
      </p:sp>
      <p:sp>
        <p:nvSpPr>
          <p:cNvPr id="4" name="Footer Placeholder 3">
            <a:extLst>
              <a:ext uri="{FF2B5EF4-FFF2-40B4-BE49-F238E27FC236}">
                <a16:creationId xmlns:a16="http://schemas.microsoft.com/office/drawing/2014/main" id="{F9F5A7FF-69C6-C348-2BE6-26592FBC84C2}"/>
              </a:ext>
            </a:extLst>
          </p:cNvPr>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2267882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Demonstrated high speed, low loss, low motion </a:t>
            </a:r>
            <a:r>
              <a:rPr lang="en-US" err="1"/>
              <a:t>exication</a:t>
            </a:r>
            <a:endParaRPr lang="en-US"/>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1259759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BC7D4-597E-A03D-C651-A9E61F6047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8E07FA-65F6-4942-7DB4-CD67E59586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F4A969-DC4F-EF58-DD8C-67F1643F3C3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Don’t put it on the slide but say in words – processor time dominated by the sorting operations! And swaps scale poorly as N^2.  H2 already at the limit.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 original H-series roadmap was from the beginning focused on how to get to a 2D grid architecture, while being able to offer early QCCD hardware before junctions had been fully developed. Also made pure ‘R&amp;D’ traps to get the technology ready.  Even so, face with the gap to the first jump to the grid.  Had to be a LARGE jump to make a compelling product, couldn’t just be ~ 24 qubits after the success of H1 at 20 qubits. We new it would take significant development on H3 (more on that later). Is there a way to use a small number of junctions in the short term, deliver a meaning jump in performance as a commercial product creating the space to build up to the H3 true 2D grid architecture? Step 1 – how do we scale up to higher ion number??  Step 2 – how do we not ruin our timing budget when doing that?</a:t>
            </a:r>
            <a:br>
              <a:rPr lang="en-US"/>
            </a:br>
            <a:br>
              <a:rPr lang="en-US"/>
            </a:br>
            <a:r>
              <a:rPr lang="en-US"/>
              <a:t>The early vision of the 2D grid architecture is raw scaling – once you work out the unit cell, you can repeat ad nauseum and achieve the ‘sea-of-qubits’ architecture with maximal parallelism with computation happening anywhere in the processor. This assumes that you have access to all the processor functions in nearly every location through the device. This is the only path for devices like superconducting or silicon chips.  But the ability to move the qubits through the device opens up the option to consider other architectures with specialized regions, and changes the calculus on how to most efficiently use different kinds of resources.   The simplest to consider is the separation of processor from memory, connected by a routing structure, elements of a classical von Neumann architecture</a:t>
            </a:r>
          </a:p>
          <a:p>
            <a:endParaRPr lang="en-US"/>
          </a:p>
        </p:txBody>
      </p:sp>
      <p:sp>
        <p:nvSpPr>
          <p:cNvPr id="4" name="Footer Placeholder 3">
            <a:extLst>
              <a:ext uri="{FF2B5EF4-FFF2-40B4-BE49-F238E27FC236}">
                <a16:creationId xmlns:a16="http://schemas.microsoft.com/office/drawing/2014/main" id="{F163D1B0-C3B6-1795-EB27-6EB3EAB9314C}"/>
              </a:ext>
            </a:extLst>
          </p:cNvPr>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5083288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EF525-09A4-76B0-3F48-32E01C1694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C1931-61C3-3BDC-807B-5CB173E632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8A9568-39D6-2029-551C-3BC7FF808B2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Source: </a:t>
            </a:r>
            <a:r>
              <a:rPr lang="en-US" err="1"/>
              <a:t>planqc</a:t>
            </a:r>
            <a:r>
              <a:rPr lang="en-US"/>
              <a:t>-guppy (Mark Koch) (left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Source: Ross Duncan 2024-10-17 Osaka talk (right side), modified</a:t>
            </a:r>
          </a:p>
          <a:p>
            <a:endParaRPr lang="en-US"/>
          </a:p>
        </p:txBody>
      </p:sp>
      <p:sp>
        <p:nvSpPr>
          <p:cNvPr id="4" name="Slide Number Placeholder 3">
            <a:extLst>
              <a:ext uri="{FF2B5EF4-FFF2-40B4-BE49-F238E27FC236}">
                <a16:creationId xmlns:a16="http://schemas.microsoft.com/office/drawing/2014/main" id="{F0A0A800-1E28-9A11-03F1-2D87ECCC80D9}"/>
              </a:ext>
            </a:extLst>
          </p:cNvPr>
          <p:cNvSpPr>
            <a:spLocks noGrp="1"/>
          </p:cNvSpPr>
          <p:nvPr>
            <p:ph type="sldNum" sz="quarter" idx="5"/>
          </p:nvPr>
        </p:nvSpPr>
        <p:spPr/>
        <p:txBody>
          <a:bodyPr/>
          <a:lstStyle/>
          <a:p>
            <a:fld id="{946448DE-0864-FE4D-8CEB-DF7DA3CB7152}" type="slidenum">
              <a:rPr lang="en-US" smtClean="0"/>
              <a:t>27</a:t>
            </a:fld>
            <a:endParaRPr lang="en-US"/>
          </a:p>
        </p:txBody>
      </p:sp>
    </p:spTree>
    <p:extLst>
      <p:ext uri="{BB962C8B-B14F-4D97-AF65-F5344CB8AC3E}">
        <p14:creationId xmlns:p14="http://schemas.microsoft.com/office/powerpoint/2010/main" val="17593516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Helios, a new QCCD ion trap machine with enhanced real time capabilities.</a:t>
            </a:r>
          </a:p>
          <a:p>
            <a:r>
              <a:rPr lang="en-GB" sz="1200"/>
              <a:t>Guppy, a python-like quantum-classical programming language to compose programs for machines like Helios.</a:t>
            </a:r>
          </a:p>
          <a:p>
            <a:r>
              <a:rPr lang="en-GB" sz="1200"/>
              <a:t>Selene, a digital twin for Helios</a:t>
            </a:r>
          </a:p>
          <a:p>
            <a:r>
              <a:rPr lang="en-GB" sz="1200"/>
              <a:t>Availability of cloud-hosted Selene instances</a:t>
            </a:r>
          </a:p>
          <a:p>
            <a:r>
              <a:rPr lang="en-GB" sz="1200"/>
              <a:t>Matrix Product States simulation to access </a:t>
            </a:r>
          </a:p>
          <a:p>
            <a:r>
              <a:rPr lang="en-GB" sz="1200"/>
              <a:t>Nexus support for Guppy</a:t>
            </a:r>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186166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shape up the quantum ecosystem by supporting it at all levels of the quantum stack, from the metal layer to the application layer. </a:t>
            </a:r>
          </a:p>
          <a:p>
            <a:r>
              <a:rPr lang="en-US" dirty="0"/>
              <a:t>On the application layer we have our internal efforts and products, and we enable other partners to leverage the power of the stack via open-source access. Applications rely on TKET, our open-source compiler, and now also on Quantinuum NEXUS, a cloud native SaaS platform for algorithmic development on quantum computer platforms.</a:t>
            </a:r>
          </a:p>
          <a:p>
            <a:r>
              <a:rPr lang="en-US" dirty="0"/>
              <a:t>Users of NEXUS can directly access our Quantinuum Systems which I will describe today, as well as Quantum processors from other providers by bringing in their own API credentials.</a:t>
            </a:r>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2911003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JP" dirty="0"/>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4027407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last part of my talk I will also introduce you to our our next generation system, Helios, and explain how it continues our legacy of systems that are built with high fidelity qubits, to scale to useful, complex problems.</a:t>
            </a:r>
          </a:p>
          <a:p>
            <a:endParaRPr lang="en-US" dirty="0"/>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27298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BF6EF-7111-77C1-4714-D10EF82D4F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183831-FD2F-A297-0F57-CF3B0D54F0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F0920E-5116-3092-E5EE-3B3B1C7C743A}"/>
              </a:ext>
            </a:extLst>
          </p:cNvPr>
          <p:cNvSpPr>
            <a:spLocks noGrp="1"/>
          </p:cNvSpPr>
          <p:nvPr>
            <p:ph type="body" idx="1"/>
          </p:nvPr>
        </p:nvSpPr>
        <p:spPr/>
        <p:txBody>
          <a:bodyPr/>
          <a:lstStyle/>
          <a:p>
            <a:r>
              <a:rPr lang="en-US" dirty="0"/>
              <a:t>In our actual implementation, we store the qubit in the hyperfine sublevels of the electronic ground state of an ion, Ytterbium 171. </a:t>
            </a:r>
          </a:p>
          <a:p>
            <a:r>
              <a:rPr lang="en-US" dirty="0"/>
              <a:t>This state has excellent coherence properties and it is a perfect candidate for atomic clocks</a:t>
            </a:r>
          </a:p>
          <a:p>
            <a:endParaRPr lang="en-US" dirty="0"/>
          </a:p>
          <a:p>
            <a:r>
              <a:rPr lang="en-US" dirty="0"/>
              <a:t>Then by using the electronics orbitals as our ‘handles’ we can use pulses of resonant light to do LOCALIZED state preparation, implement quantum logic gates, or do state readout..</a:t>
            </a:r>
          </a:p>
        </p:txBody>
      </p:sp>
      <p:sp>
        <p:nvSpPr>
          <p:cNvPr id="4" name="Footer Placeholder 3">
            <a:extLst>
              <a:ext uri="{FF2B5EF4-FFF2-40B4-BE49-F238E27FC236}">
                <a16:creationId xmlns:a16="http://schemas.microsoft.com/office/drawing/2014/main" id="{AC773B89-0169-9B63-8F1B-CF73F989D0C2}"/>
              </a:ext>
            </a:extLst>
          </p:cNvPr>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1552025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architecture we use is known the Quantum Charge Coupled Device. </a:t>
            </a:r>
          </a:p>
          <a:p>
            <a:r>
              <a:rPr lang="en-US" dirty="0"/>
              <a:t>First proposed of in the 1990s, it envisioned an extended device where trapped ions could be moved between different zones for different kind of operations.</a:t>
            </a:r>
          </a:p>
          <a:p>
            <a:r>
              <a:rPr lang="en-US" dirty="0"/>
              <a:t>Crucially it enabled scaling to large scale devices by linking small ion traps with transport using microfabricated trap structures.  </a:t>
            </a:r>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2188470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huge difference in computational outcomes.</a:t>
            </a:r>
          </a:p>
          <a:p>
            <a:r>
              <a:rPr lang="en-US" dirty="0"/>
              <a:t>All-to-all: eliminate swap gates and associated errors.</a:t>
            </a:r>
          </a:p>
          <a:p>
            <a:r>
              <a:rPr lang="en-US" dirty="0"/>
              <a:t>Most important feature: high fidelity operations – large circuits.</a:t>
            </a:r>
          </a:p>
          <a:p>
            <a:r>
              <a:rPr lang="en-US" dirty="0"/>
              <a:t>Arbitrary angle gates – reduce number of 2Q gates, and lower total error</a:t>
            </a:r>
          </a:p>
          <a:p>
            <a:r>
              <a:rPr lang="en-US" dirty="0"/>
              <a:t>Conditional logic – measurement feed forward (will hear later in webinar), QEC</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C2A2AB-B00B-D845-BA79-70BD1A3AFB4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5236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All</a:t>
            </a:r>
            <a:r>
              <a:rPr lang="en-US" baseline="0"/>
              <a:t> of the apparatus described allows us to be able to control atoms very precisely and </a:t>
            </a:r>
            <a:r>
              <a:rPr lang="en-US" baseline="0" err="1"/>
              <a:t>repeatably</a:t>
            </a:r>
            <a:endParaRPr lang="en-US" baseline="0"/>
          </a:p>
          <a:p>
            <a:pPr marL="171450" indent="-171450">
              <a:buFont typeface="Arial" panose="020B0604020202020204" pitchFamily="34" charset="0"/>
              <a:buChar char="•"/>
            </a:pPr>
            <a:r>
              <a:rPr lang="en-US" baseline="0"/>
              <a:t>Here is a real-world view of an ion being transported into the same zone as another ion, combined into a single well, and separated back apart.  We can do these operations millions of times without fail and always know exactly where each ion is.</a:t>
            </a:r>
          </a:p>
          <a:p>
            <a:pPr marL="171450" indent="-171450">
              <a:buFont typeface="Arial" panose="020B0604020202020204" pitchFamily="34" charset="0"/>
              <a:buChar char="•"/>
            </a:pPr>
            <a:r>
              <a:rPr lang="en-US" baseline="0"/>
              <a:t>At the bottom, you can see a physical swap operation where two atoms delicately move around each other.  This is different than a logical swap where quantum information is transferred.  In the physical swap, no quantum information is exchanged or affected. </a:t>
            </a:r>
            <a:endParaRPr lang="en-US"/>
          </a:p>
        </p:txBody>
      </p:sp>
      <p:sp>
        <p:nvSpPr>
          <p:cNvPr id="4" name="Slide Number Placeholder 3"/>
          <p:cNvSpPr>
            <a:spLocks noGrp="1"/>
          </p:cNvSpPr>
          <p:nvPr>
            <p:ph type="sldNum" sz="quarter" idx="10"/>
          </p:nvPr>
        </p:nvSpPr>
        <p:spPr/>
        <p:txBody>
          <a:bodyPr/>
          <a:lstStyle/>
          <a:p>
            <a:fld id="{ED70284F-7E88-4545-9BB2-221688BE3F3A}" type="slidenum">
              <a:rPr lang="en-US" smtClean="0"/>
              <a:t>9</a:t>
            </a:fld>
            <a:endParaRPr lang="en-US"/>
          </a:p>
        </p:txBody>
      </p:sp>
    </p:spTree>
    <p:extLst>
      <p:ext uri="{BB962C8B-B14F-4D97-AF65-F5344CB8AC3E}">
        <p14:creationId xmlns:p14="http://schemas.microsoft.com/office/powerpoint/2010/main" val="1280602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r>
              <a:rPr lang="en-US"/>
              <a:t>Confidential &amp; Proprietary</a:t>
            </a:r>
          </a:p>
        </p:txBody>
      </p:sp>
    </p:spTree>
    <p:extLst>
      <p:ext uri="{BB962C8B-B14F-4D97-AF65-F5344CB8AC3E}">
        <p14:creationId xmlns:p14="http://schemas.microsoft.com/office/powerpoint/2010/main" val="2022083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Last month we launched H2 – race track, 32 qubits. Movie. More qubits, same high fidelity.</a:t>
            </a:r>
          </a:p>
          <a:p>
            <a:r>
              <a:rPr lang="en-US"/>
              <a:t>4 gate zones on each side, only operating on one side right now.</a:t>
            </a:r>
          </a:p>
          <a:p>
            <a:r>
              <a:rPr lang="en-US"/>
              <a:t>Scalable features: electrode reuse, RF tunnels, fast 2D MOT loading.</a:t>
            </a:r>
          </a:p>
          <a:p>
            <a:r>
              <a:rPr lang="en-US"/>
              <a:t>Extensive benchmarking in paper.</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C2A2AB-B00B-D845-BA79-70BD1A3AFB4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61431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6.svg"/><Relationship Id="rId5" Type="http://schemas.openxmlformats.org/officeDocument/2006/relationships/image" Target="../media/image2.png"/><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EF093C-C47E-C116-6CEC-03489D08C732}"/>
              </a:ext>
            </a:extLst>
          </p:cNvPr>
          <p:cNvPicPr>
            <a:picLocks noChangeAspect="1"/>
          </p:cNvPicPr>
          <p:nvPr userDrawn="1"/>
        </p:nvPicPr>
        <p:blipFill>
          <a:blip r:embed="rId2"/>
          <a:srcRect/>
          <a:stretch/>
        </p:blipFill>
        <p:spPr>
          <a:xfrm>
            <a:off x="0" y="0"/>
            <a:ext cx="12191999" cy="6858000"/>
          </a:xfrm>
          <a:prstGeom prst="rect">
            <a:avLst/>
          </a:prstGeom>
        </p:spPr>
      </p:pic>
      <p:sp>
        <p:nvSpPr>
          <p:cNvPr id="2" name="Title 1">
            <a:extLst>
              <a:ext uri="{FF2B5EF4-FFF2-40B4-BE49-F238E27FC236}">
                <a16:creationId xmlns:a16="http://schemas.microsoft.com/office/drawing/2014/main" id="{A7335921-EA95-B49B-59A6-BD2DA3596A14}"/>
              </a:ext>
            </a:extLst>
          </p:cNvPr>
          <p:cNvSpPr>
            <a:spLocks noGrp="1"/>
          </p:cNvSpPr>
          <p:nvPr>
            <p:ph type="ctrTitle"/>
          </p:nvPr>
        </p:nvSpPr>
        <p:spPr>
          <a:xfrm>
            <a:off x="609600" y="1110457"/>
            <a:ext cx="8831893" cy="2387600"/>
          </a:xfrm>
          <a:prstGeom prst="rect">
            <a:avLst/>
          </a:prstGeom>
        </p:spPr>
        <p:txBody>
          <a:bodyPr anchor="b">
            <a:noAutofit/>
          </a:bodyPr>
          <a:lstStyle>
            <a:lvl1pPr algn="l">
              <a:defRPr sz="4800" b="1">
                <a:solidFill>
                  <a:schemeClr val="accent1"/>
                </a:solidFill>
              </a:defRPr>
            </a:lvl1pPr>
          </a:lstStyle>
          <a:p>
            <a:r>
              <a:rPr lang="en-US"/>
              <a:t>Click to edit Master title style</a:t>
            </a:r>
          </a:p>
        </p:txBody>
      </p:sp>
      <p:sp>
        <p:nvSpPr>
          <p:cNvPr id="3" name="Subtitle 2">
            <a:extLst>
              <a:ext uri="{FF2B5EF4-FFF2-40B4-BE49-F238E27FC236}">
                <a16:creationId xmlns:a16="http://schemas.microsoft.com/office/drawing/2014/main" id="{A9EC3888-FE24-AE4B-84C6-7659EAB3BA68}"/>
              </a:ext>
            </a:extLst>
          </p:cNvPr>
          <p:cNvSpPr>
            <a:spLocks noGrp="1"/>
          </p:cNvSpPr>
          <p:nvPr>
            <p:ph type="subTitle" idx="1"/>
          </p:nvPr>
        </p:nvSpPr>
        <p:spPr>
          <a:xfrm>
            <a:off x="609600" y="3590132"/>
            <a:ext cx="7772400" cy="763504"/>
          </a:xfrm>
        </p:spPr>
        <p:txBody>
          <a:bodyPr>
            <a:noAutofit/>
          </a:bodyPr>
          <a:lstStyle>
            <a:lvl1pPr marL="0" indent="0" algn="l">
              <a:buNone/>
              <a:defRPr sz="30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TextBox 5">
            <a:extLst>
              <a:ext uri="{FF2B5EF4-FFF2-40B4-BE49-F238E27FC236}">
                <a16:creationId xmlns:a16="http://schemas.microsoft.com/office/drawing/2014/main" id="{0B0498F3-1F9A-CF68-D236-185921FBE120}"/>
              </a:ext>
            </a:extLst>
          </p:cNvPr>
          <p:cNvSpPr txBox="1"/>
          <p:nvPr userDrawn="1"/>
        </p:nvSpPr>
        <p:spPr>
          <a:xfrm>
            <a:off x="518160" y="6377274"/>
            <a:ext cx="3017520" cy="201628"/>
          </a:xfrm>
          <a:prstGeom prst="rect">
            <a:avLst/>
          </a:prstGeom>
          <a:noFill/>
        </p:spPr>
        <p:txBody>
          <a:bodyPr wrap="square">
            <a:spAutoFit/>
          </a:bodyPr>
          <a:lstStyle/>
          <a:p>
            <a:pPr marL="0" algn="l"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9" name="Graphic 8">
            <a:extLst>
              <a:ext uri="{FF2B5EF4-FFF2-40B4-BE49-F238E27FC236}">
                <a16:creationId xmlns:a16="http://schemas.microsoft.com/office/drawing/2014/main" id="{B6DD8262-49A6-BCA3-F908-0D5D4174B28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09600" y="476092"/>
            <a:ext cx="2656412" cy="438308"/>
          </a:xfrm>
          <a:prstGeom prst="rect">
            <a:avLst/>
          </a:prstGeom>
        </p:spPr>
      </p:pic>
      <p:pic>
        <p:nvPicPr>
          <p:cNvPr id="7" name="Picture 6">
            <a:extLst>
              <a:ext uri="{FF2B5EF4-FFF2-40B4-BE49-F238E27FC236}">
                <a16:creationId xmlns:a16="http://schemas.microsoft.com/office/drawing/2014/main" id="{4A9211EA-C1F8-88D2-9001-8DD44C37ABB8}"/>
              </a:ext>
            </a:extLst>
          </p:cNvPr>
          <p:cNvPicPr>
            <a:picLocks noChangeAspect="1"/>
          </p:cNvPicPr>
          <p:nvPr userDrawn="1"/>
        </p:nvPicPr>
        <p:blipFill>
          <a:blip r:embed="rId5"/>
          <a:srcRect r="21569" b="31244"/>
          <a:stretch/>
        </p:blipFill>
        <p:spPr>
          <a:xfrm>
            <a:off x="6096000" y="3971517"/>
            <a:ext cx="6096000" cy="2886483"/>
          </a:xfrm>
          <a:prstGeom prst="rect">
            <a:avLst/>
          </a:prstGeom>
        </p:spPr>
      </p:pic>
      <p:sp>
        <p:nvSpPr>
          <p:cNvPr id="8" name="Text Placeholder 6">
            <a:extLst>
              <a:ext uri="{FF2B5EF4-FFF2-40B4-BE49-F238E27FC236}">
                <a16:creationId xmlns:a16="http://schemas.microsoft.com/office/drawing/2014/main" id="{80C051C4-CCF5-0204-69AA-A27D4469DB0A}"/>
              </a:ext>
            </a:extLst>
          </p:cNvPr>
          <p:cNvSpPr>
            <a:spLocks noGrp="1"/>
          </p:cNvSpPr>
          <p:nvPr>
            <p:ph type="body" sz="quarter" idx="10" hasCustomPrompt="1"/>
          </p:nvPr>
        </p:nvSpPr>
        <p:spPr>
          <a:xfrm>
            <a:off x="609600" y="6537958"/>
            <a:ext cx="3452812" cy="201628"/>
          </a:xfrm>
        </p:spPr>
        <p:txBody>
          <a:bodyPr anchor="ctr">
            <a:noAutofit/>
          </a:bodyPr>
          <a:lstStyle>
            <a:lvl1pPr marL="0" indent="0" algn="l">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
        <p:nvSpPr>
          <p:cNvPr id="12" name="Text Placeholder 11">
            <a:extLst>
              <a:ext uri="{FF2B5EF4-FFF2-40B4-BE49-F238E27FC236}">
                <a16:creationId xmlns:a16="http://schemas.microsoft.com/office/drawing/2014/main" id="{147F375A-F5C2-C712-4354-8A9C4C83BB98}"/>
              </a:ext>
            </a:extLst>
          </p:cNvPr>
          <p:cNvSpPr>
            <a:spLocks noGrp="1"/>
          </p:cNvSpPr>
          <p:nvPr>
            <p:ph type="body" sz="quarter" idx="11" hasCustomPrompt="1"/>
          </p:nvPr>
        </p:nvSpPr>
        <p:spPr>
          <a:xfrm>
            <a:off x="609600" y="4722813"/>
            <a:ext cx="5191125" cy="290203"/>
          </a:xfrm>
        </p:spPr>
        <p:txBody>
          <a:bodyPr>
            <a:noAutofit/>
          </a:bodyPr>
          <a:lstStyle>
            <a:lvl1pPr marL="0" indent="0">
              <a:buNone/>
              <a:defRPr sz="18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Presenter Name</a:t>
            </a:r>
          </a:p>
        </p:txBody>
      </p:sp>
      <p:sp>
        <p:nvSpPr>
          <p:cNvPr id="13" name="Text Placeholder 11">
            <a:extLst>
              <a:ext uri="{FF2B5EF4-FFF2-40B4-BE49-F238E27FC236}">
                <a16:creationId xmlns:a16="http://schemas.microsoft.com/office/drawing/2014/main" id="{9E5481C3-8C6B-38FF-65CF-AE8BC9A24252}"/>
              </a:ext>
            </a:extLst>
          </p:cNvPr>
          <p:cNvSpPr>
            <a:spLocks noGrp="1"/>
          </p:cNvSpPr>
          <p:nvPr>
            <p:ph type="body" sz="quarter" idx="12" hasCustomPrompt="1"/>
          </p:nvPr>
        </p:nvSpPr>
        <p:spPr>
          <a:xfrm>
            <a:off x="609599" y="5117782"/>
            <a:ext cx="5191125" cy="313211"/>
          </a:xfrm>
        </p:spPr>
        <p:txBody>
          <a:bodyPr>
            <a:noAutofit/>
          </a:bodyPr>
          <a:lstStyle>
            <a:lvl1pPr marL="0" indent="0">
              <a:buNone/>
              <a:defRPr sz="14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Presentation date</a:t>
            </a:r>
          </a:p>
        </p:txBody>
      </p:sp>
    </p:spTree>
    <p:extLst>
      <p:ext uri="{BB962C8B-B14F-4D97-AF65-F5344CB8AC3E}">
        <p14:creationId xmlns:p14="http://schemas.microsoft.com/office/powerpoint/2010/main" val="9084820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D93F58-A2D9-E97F-C0C9-5B959C8564F3}"/>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3" name="Graphic 2">
            <a:extLst>
              <a:ext uri="{FF2B5EF4-FFF2-40B4-BE49-F238E27FC236}">
                <a16:creationId xmlns:a16="http://schemas.microsoft.com/office/drawing/2014/main" id="{521F8679-E684-AFBB-EBA8-79F343FAFF4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14931" y="6492712"/>
            <a:ext cx="1432233" cy="236318"/>
          </a:xfrm>
          <a:prstGeom prst="rect">
            <a:avLst/>
          </a:prstGeom>
        </p:spPr>
      </p:pic>
      <p:sp>
        <p:nvSpPr>
          <p:cNvPr id="5" name="Text Placeholder 6">
            <a:extLst>
              <a:ext uri="{FF2B5EF4-FFF2-40B4-BE49-F238E27FC236}">
                <a16:creationId xmlns:a16="http://schemas.microsoft.com/office/drawing/2014/main" id="{764FA07C-86A6-DC36-EDF1-9F14FE8D5C6A}"/>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2510461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Divider 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393B738-B685-C69D-164F-54868CDAA375}"/>
              </a:ext>
            </a:extLst>
          </p:cNvPr>
          <p:cNvSpPr/>
          <p:nvPr userDrawn="1"/>
        </p:nvSpPr>
        <p:spPr>
          <a:xfrm>
            <a:off x="0" y="0"/>
            <a:ext cx="12192000" cy="6858000"/>
          </a:xfrm>
          <a:prstGeom prst="rect">
            <a:avLst/>
          </a:prstGeom>
          <a:gradFill>
            <a:gsLst>
              <a:gs pos="0">
                <a:schemeClr val="tx2"/>
              </a:gs>
              <a:gs pos="100000">
                <a:schemeClr val="accent1"/>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black background with white light&#10;&#10;Description automatically generated">
            <a:extLst>
              <a:ext uri="{FF2B5EF4-FFF2-40B4-BE49-F238E27FC236}">
                <a16:creationId xmlns:a16="http://schemas.microsoft.com/office/drawing/2014/main" id="{B2CD71B9-3328-B79E-EB0D-9076D6F58A50}"/>
              </a:ext>
            </a:extLst>
          </p:cNvPr>
          <p:cNvPicPr>
            <a:picLocks noChangeAspect="1"/>
          </p:cNvPicPr>
          <p:nvPr userDrawn="1"/>
        </p:nvPicPr>
        <p:blipFill>
          <a:blip r:embed="rId2">
            <a:alphaModFix amt="55000"/>
          </a:blip>
          <a:stretch>
            <a:fillRect/>
          </a:stretch>
        </p:blipFill>
        <p:spPr>
          <a:xfrm>
            <a:off x="0" y="0"/>
            <a:ext cx="12187507" cy="6875297"/>
          </a:xfrm>
          <a:prstGeom prst="rect">
            <a:avLst/>
          </a:prstGeom>
        </p:spPr>
      </p:pic>
      <p:grpSp>
        <p:nvGrpSpPr>
          <p:cNvPr id="14" name="Group 13">
            <a:extLst>
              <a:ext uri="{FF2B5EF4-FFF2-40B4-BE49-F238E27FC236}">
                <a16:creationId xmlns:a16="http://schemas.microsoft.com/office/drawing/2014/main" id="{0CB61C99-C616-850C-79CE-35FD8A2288EB}"/>
              </a:ext>
            </a:extLst>
          </p:cNvPr>
          <p:cNvGrpSpPr/>
          <p:nvPr userDrawn="1"/>
        </p:nvGrpSpPr>
        <p:grpSpPr>
          <a:xfrm rot="8100000">
            <a:off x="8947633" y="506508"/>
            <a:ext cx="3292553" cy="1295159"/>
            <a:chOff x="531549" y="2361190"/>
            <a:chExt cx="9237945" cy="3633840"/>
          </a:xfrm>
          <a:solidFill>
            <a:schemeClr val="bg1"/>
          </a:solidFill>
        </p:grpSpPr>
        <p:grpSp>
          <p:nvGrpSpPr>
            <p:cNvPr id="15" name="Group 14">
              <a:extLst>
                <a:ext uri="{FF2B5EF4-FFF2-40B4-BE49-F238E27FC236}">
                  <a16:creationId xmlns:a16="http://schemas.microsoft.com/office/drawing/2014/main" id="{05253C25-4838-EA95-0505-C23C8549B855}"/>
                </a:ext>
              </a:extLst>
            </p:cNvPr>
            <p:cNvGrpSpPr/>
            <p:nvPr/>
          </p:nvGrpSpPr>
          <p:grpSpPr>
            <a:xfrm rot="10800000">
              <a:off x="531549" y="2361190"/>
              <a:ext cx="8986381" cy="3523946"/>
              <a:chOff x="4565009" y="3555033"/>
              <a:chExt cx="5740366" cy="2251044"/>
            </a:xfrm>
            <a:grpFill/>
          </p:grpSpPr>
          <p:cxnSp>
            <p:nvCxnSpPr>
              <p:cNvPr id="25" name="Straight Connector 24">
                <a:extLst>
                  <a:ext uri="{FF2B5EF4-FFF2-40B4-BE49-F238E27FC236}">
                    <a16:creationId xmlns:a16="http://schemas.microsoft.com/office/drawing/2014/main" id="{3CA5A966-8096-8278-AA31-911CDD1D87CA}"/>
                  </a:ext>
                </a:extLst>
              </p:cNvPr>
              <p:cNvCxnSpPr>
                <a:cxnSpLocks/>
              </p:cNvCxnSpPr>
              <p:nvPr/>
            </p:nvCxnSpPr>
            <p:spPr>
              <a:xfrm rot="2700000">
                <a:off x="9232308" y="4386715"/>
                <a:ext cx="626527" cy="1519606"/>
              </a:xfrm>
              <a:prstGeom prst="line">
                <a:avLst/>
              </a:prstGeom>
              <a:grpFill/>
              <a:ln w="6350">
                <a:solidFill>
                  <a:schemeClr val="bg1"/>
                </a:solidFill>
                <a:headEnd type="oval" w="lg" len="lg"/>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8C07608-F68C-6255-2AE7-368F4580A942}"/>
                  </a:ext>
                </a:extLst>
              </p:cNvPr>
              <p:cNvCxnSpPr>
                <a:cxnSpLocks/>
              </p:cNvCxnSpPr>
              <p:nvPr/>
            </p:nvCxnSpPr>
            <p:spPr>
              <a:xfrm rot="10800000" flipH="1" flipV="1">
                <a:off x="8750092" y="3603864"/>
                <a:ext cx="1406046" cy="2202213"/>
              </a:xfrm>
              <a:prstGeom prst="line">
                <a:avLst/>
              </a:prstGeom>
              <a:grpFill/>
              <a:ln w="6350">
                <a:solidFill>
                  <a:schemeClr val="bg1"/>
                </a:solidFill>
                <a:headEnd type="oval" w="med" len="med"/>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9ACB5B0-0B76-D719-65DD-3E3530242D35}"/>
                  </a:ext>
                </a:extLst>
              </p:cNvPr>
              <p:cNvCxnSpPr>
                <a:cxnSpLocks/>
              </p:cNvCxnSpPr>
              <p:nvPr/>
            </p:nvCxnSpPr>
            <p:spPr>
              <a:xfrm>
                <a:off x="4565009" y="4142889"/>
                <a:ext cx="5050713" cy="807493"/>
              </a:xfrm>
              <a:prstGeom prst="line">
                <a:avLst/>
              </a:prstGeom>
              <a:grpFill/>
              <a:ln w="6350">
                <a:solidFill>
                  <a:schemeClr val="bg1"/>
                </a:solidFill>
                <a:headEnd type="oval" w="lg" len="lg"/>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F27D46F-F63D-D49E-8568-5C19A965EE89}"/>
                  </a:ext>
                </a:extLst>
              </p:cNvPr>
              <p:cNvCxnSpPr>
                <a:cxnSpLocks/>
              </p:cNvCxnSpPr>
              <p:nvPr/>
            </p:nvCxnSpPr>
            <p:spPr>
              <a:xfrm rot="10800000" flipH="1" flipV="1">
                <a:off x="6993732" y="3555033"/>
                <a:ext cx="2410718" cy="1904653"/>
              </a:xfrm>
              <a:prstGeom prst="line">
                <a:avLst/>
              </a:prstGeom>
              <a:grpFill/>
              <a:ln w="6350">
                <a:solidFill>
                  <a:schemeClr val="bg1"/>
                </a:solidFill>
                <a:headEnd type="oval" w="lg" len="lg"/>
                <a:tailEnd type="oval"/>
              </a:ln>
            </p:spPr>
            <p:style>
              <a:lnRef idx="1">
                <a:schemeClr val="accent1"/>
              </a:lnRef>
              <a:fillRef idx="0">
                <a:schemeClr val="accent1"/>
              </a:fillRef>
              <a:effectRef idx="0">
                <a:schemeClr val="accent1"/>
              </a:effectRef>
              <a:fontRef idx="minor">
                <a:schemeClr val="tx1"/>
              </a:fontRef>
            </p:style>
          </p:cxnSp>
        </p:grpSp>
        <p:sp>
          <p:nvSpPr>
            <p:cNvPr id="16" name="Oval 15">
              <a:extLst>
                <a:ext uri="{FF2B5EF4-FFF2-40B4-BE49-F238E27FC236}">
                  <a16:creationId xmlns:a16="http://schemas.microsoft.com/office/drawing/2014/main" id="{187F189F-35BF-6EE3-BFA4-8663190F449A}"/>
                </a:ext>
              </a:extLst>
            </p:cNvPr>
            <p:cNvSpPr/>
            <p:nvPr/>
          </p:nvSpPr>
          <p:spPr>
            <a:xfrm>
              <a:off x="2543887" y="5202743"/>
              <a:ext cx="164481" cy="164481"/>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7" name="Oval 16">
              <a:extLst>
                <a:ext uri="{FF2B5EF4-FFF2-40B4-BE49-F238E27FC236}">
                  <a16:creationId xmlns:a16="http://schemas.microsoft.com/office/drawing/2014/main" id="{FE9A3A2F-C165-D16E-883D-224F54DCF5A3}"/>
                </a:ext>
              </a:extLst>
            </p:cNvPr>
            <p:cNvSpPr/>
            <p:nvPr/>
          </p:nvSpPr>
          <p:spPr>
            <a:xfrm>
              <a:off x="9438155" y="4882625"/>
              <a:ext cx="164481" cy="164481"/>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8" name="Oval 17">
              <a:extLst>
                <a:ext uri="{FF2B5EF4-FFF2-40B4-BE49-F238E27FC236}">
                  <a16:creationId xmlns:a16="http://schemas.microsoft.com/office/drawing/2014/main" id="{39C82E9C-F9DE-85DD-F7C9-70D4A6D1DE53}"/>
                </a:ext>
              </a:extLst>
            </p:cNvPr>
            <p:cNvSpPr/>
            <p:nvPr/>
          </p:nvSpPr>
          <p:spPr>
            <a:xfrm>
              <a:off x="2708368" y="5457903"/>
              <a:ext cx="164481" cy="164481"/>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9" name="Oval 18">
              <a:extLst>
                <a:ext uri="{FF2B5EF4-FFF2-40B4-BE49-F238E27FC236}">
                  <a16:creationId xmlns:a16="http://schemas.microsoft.com/office/drawing/2014/main" id="{3800E156-E221-C1A7-5F0F-2B32C48592C9}"/>
                </a:ext>
              </a:extLst>
            </p:cNvPr>
            <p:cNvSpPr/>
            <p:nvPr/>
          </p:nvSpPr>
          <p:spPr>
            <a:xfrm>
              <a:off x="2422725" y="4993246"/>
              <a:ext cx="78217" cy="78217"/>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0" name="Oval 19">
              <a:extLst>
                <a:ext uri="{FF2B5EF4-FFF2-40B4-BE49-F238E27FC236}">
                  <a16:creationId xmlns:a16="http://schemas.microsoft.com/office/drawing/2014/main" id="{FB5D5D76-1E4F-C8B2-DD32-B689094169B5}"/>
                </a:ext>
              </a:extLst>
            </p:cNvPr>
            <p:cNvSpPr/>
            <p:nvPr/>
          </p:nvSpPr>
          <p:spPr>
            <a:xfrm>
              <a:off x="9691277" y="4806372"/>
              <a:ext cx="78217" cy="78217"/>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1" name="Oval 20">
              <a:extLst>
                <a:ext uri="{FF2B5EF4-FFF2-40B4-BE49-F238E27FC236}">
                  <a16:creationId xmlns:a16="http://schemas.microsoft.com/office/drawing/2014/main" id="{A1502D55-B601-B153-AD1A-2AA9301FD3BC}"/>
                </a:ext>
              </a:extLst>
            </p:cNvPr>
            <p:cNvSpPr/>
            <p:nvPr/>
          </p:nvSpPr>
          <p:spPr>
            <a:xfrm>
              <a:off x="5359255" y="5904453"/>
              <a:ext cx="90577" cy="90577"/>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2" name="Oval 21">
              <a:extLst>
                <a:ext uri="{FF2B5EF4-FFF2-40B4-BE49-F238E27FC236}">
                  <a16:creationId xmlns:a16="http://schemas.microsoft.com/office/drawing/2014/main" id="{4D19BACB-4B3F-06BA-1F88-DB99A482F478}"/>
                </a:ext>
              </a:extLst>
            </p:cNvPr>
            <p:cNvSpPr/>
            <p:nvPr/>
          </p:nvSpPr>
          <p:spPr>
            <a:xfrm>
              <a:off x="5622619" y="5791924"/>
              <a:ext cx="186425" cy="186425"/>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3" name="Oval 22">
              <a:extLst>
                <a:ext uri="{FF2B5EF4-FFF2-40B4-BE49-F238E27FC236}">
                  <a16:creationId xmlns:a16="http://schemas.microsoft.com/office/drawing/2014/main" id="{6DD7619C-6E11-AC7E-5674-4A4EF6504399}"/>
                </a:ext>
              </a:extLst>
            </p:cNvPr>
            <p:cNvSpPr/>
            <p:nvPr/>
          </p:nvSpPr>
          <p:spPr>
            <a:xfrm>
              <a:off x="5952856" y="5865217"/>
              <a:ext cx="78218" cy="78218"/>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4" name="Oval 23">
              <a:extLst>
                <a:ext uri="{FF2B5EF4-FFF2-40B4-BE49-F238E27FC236}">
                  <a16:creationId xmlns:a16="http://schemas.microsoft.com/office/drawing/2014/main" id="{6E7ED10D-5111-BFB8-D381-944A0F806958}"/>
                </a:ext>
              </a:extLst>
            </p:cNvPr>
            <p:cNvSpPr/>
            <p:nvPr/>
          </p:nvSpPr>
          <p:spPr>
            <a:xfrm>
              <a:off x="5867045" y="5664619"/>
              <a:ext cx="78218" cy="78218"/>
            </a:xfrm>
            <a:prstGeom prst="ellipse">
              <a:avLst/>
            </a:prstGeom>
            <a:grpFill/>
            <a:ln w="6350">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grpSp>
      <p:sp>
        <p:nvSpPr>
          <p:cNvPr id="2" name="TextBox 1">
            <a:extLst>
              <a:ext uri="{FF2B5EF4-FFF2-40B4-BE49-F238E27FC236}">
                <a16:creationId xmlns:a16="http://schemas.microsoft.com/office/drawing/2014/main" id="{85526554-3E5F-BF12-95EF-8B7DF2D7AEFE}"/>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solidFill>
                <a:latin typeface="Arial" panose="020B0604020202020204" pitchFamily="34" charset="0"/>
                <a:ea typeface="+mn-ea"/>
                <a:cs typeface="+mn-cs"/>
              </a:rPr>
              <a:t>© 2024 Quantinuum. All Rights Reserved.</a:t>
            </a:r>
          </a:p>
        </p:txBody>
      </p:sp>
      <p:pic>
        <p:nvPicPr>
          <p:cNvPr id="3" name="Graphic 2">
            <a:extLst>
              <a:ext uri="{FF2B5EF4-FFF2-40B4-BE49-F238E27FC236}">
                <a16:creationId xmlns:a16="http://schemas.microsoft.com/office/drawing/2014/main" id="{B275C254-D7DD-7A71-5C5A-AA655822467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6" name="Text Placeholder 6">
            <a:extLst>
              <a:ext uri="{FF2B5EF4-FFF2-40B4-BE49-F238E27FC236}">
                <a16:creationId xmlns:a16="http://schemas.microsoft.com/office/drawing/2014/main" id="{F924C724-FCD6-A30F-7530-074A3F6D5646}"/>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
        <p:nvSpPr>
          <p:cNvPr id="10" name="Title 1">
            <a:extLst>
              <a:ext uri="{FF2B5EF4-FFF2-40B4-BE49-F238E27FC236}">
                <a16:creationId xmlns:a16="http://schemas.microsoft.com/office/drawing/2014/main" id="{283C9122-6C37-1EE1-0FA8-DD91D16A82AE}"/>
              </a:ext>
            </a:extLst>
          </p:cNvPr>
          <p:cNvSpPr>
            <a:spLocks noGrp="1"/>
          </p:cNvSpPr>
          <p:nvPr>
            <p:ph type="ctrTitle"/>
          </p:nvPr>
        </p:nvSpPr>
        <p:spPr>
          <a:xfrm>
            <a:off x="609600" y="2038509"/>
            <a:ext cx="8831893" cy="2387600"/>
          </a:xfrm>
          <a:prstGeom prst="rect">
            <a:avLst/>
          </a:prstGeom>
        </p:spPr>
        <p:txBody>
          <a:bodyPr anchor="b">
            <a:noAutofit/>
          </a:bodyPr>
          <a:lstStyle>
            <a:lvl1pPr algn="l">
              <a:defRPr sz="4800" b="1">
                <a:solidFill>
                  <a:schemeClr val="bg1"/>
                </a:solidFill>
              </a:defRPr>
            </a:lvl1pPr>
          </a:lstStyle>
          <a:p>
            <a:r>
              <a:rPr lang="en-US"/>
              <a:t>Click to edit Master title style</a:t>
            </a:r>
          </a:p>
        </p:txBody>
      </p:sp>
      <p:sp>
        <p:nvSpPr>
          <p:cNvPr id="11" name="Subtitle 2">
            <a:extLst>
              <a:ext uri="{FF2B5EF4-FFF2-40B4-BE49-F238E27FC236}">
                <a16:creationId xmlns:a16="http://schemas.microsoft.com/office/drawing/2014/main" id="{3D876F97-C146-7692-F0F4-94611717BFC5}"/>
              </a:ext>
            </a:extLst>
          </p:cNvPr>
          <p:cNvSpPr>
            <a:spLocks noGrp="1"/>
          </p:cNvSpPr>
          <p:nvPr>
            <p:ph type="subTitle" idx="1"/>
          </p:nvPr>
        </p:nvSpPr>
        <p:spPr>
          <a:xfrm>
            <a:off x="609600" y="4518184"/>
            <a:ext cx="7772400" cy="1655762"/>
          </a:xfrm>
        </p:spPr>
        <p:txBody>
          <a:bodyPr>
            <a:noAutofit/>
          </a:bodyPr>
          <a:lstStyle>
            <a:lvl1pPr marL="0" indent="0" algn="l">
              <a:buNone/>
              <a:defRPr sz="30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276177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2">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0445007-5E7F-959B-2652-76CEBB14839E}"/>
              </a:ext>
            </a:extLst>
          </p:cNvPr>
          <p:cNvPicPr>
            <a:picLocks noChangeAspect="1"/>
          </p:cNvPicPr>
          <p:nvPr userDrawn="1"/>
        </p:nvPicPr>
        <p:blipFill>
          <a:blip r:embed="rId2"/>
          <a:srcRect/>
          <a:stretch/>
        </p:blipFill>
        <p:spPr>
          <a:xfrm>
            <a:off x="0" y="0"/>
            <a:ext cx="12191999" cy="6858000"/>
          </a:xfrm>
          <a:prstGeom prst="rect">
            <a:avLst/>
          </a:prstGeom>
        </p:spPr>
      </p:pic>
      <p:grpSp>
        <p:nvGrpSpPr>
          <p:cNvPr id="4" name="Group 3">
            <a:extLst>
              <a:ext uri="{FF2B5EF4-FFF2-40B4-BE49-F238E27FC236}">
                <a16:creationId xmlns:a16="http://schemas.microsoft.com/office/drawing/2014/main" id="{98114716-8E52-9607-67A3-E1141FB6A8D8}"/>
              </a:ext>
            </a:extLst>
          </p:cNvPr>
          <p:cNvGrpSpPr/>
          <p:nvPr userDrawn="1"/>
        </p:nvGrpSpPr>
        <p:grpSpPr>
          <a:xfrm rot="20742809">
            <a:off x="8993236" y="422877"/>
            <a:ext cx="3381183" cy="2141365"/>
            <a:chOff x="1338606" y="762000"/>
            <a:chExt cx="9632935" cy="6100713"/>
          </a:xfrm>
          <a:solidFill>
            <a:schemeClr val="tx2"/>
          </a:solidFill>
        </p:grpSpPr>
        <p:grpSp>
          <p:nvGrpSpPr>
            <p:cNvPr id="5" name="Group 4">
              <a:extLst>
                <a:ext uri="{FF2B5EF4-FFF2-40B4-BE49-F238E27FC236}">
                  <a16:creationId xmlns:a16="http://schemas.microsoft.com/office/drawing/2014/main" id="{73CC7AB9-007C-7CA6-3942-D3B2008A9EC1}"/>
                </a:ext>
              </a:extLst>
            </p:cNvPr>
            <p:cNvGrpSpPr/>
            <p:nvPr/>
          </p:nvGrpSpPr>
          <p:grpSpPr>
            <a:xfrm>
              <a:off x="1338606" y="762000"/>
              <a:ext cx="9329396" cy="6100713"/>
              <a:chOff x="4444575" y="2873185"/>
              <a:chExt cx="5959478" cy="3897044"/>
            </a:xfrm>
            <a:grpFill/>
          </p:grpSpPr>
          <p:cxnSp>
            <p:nvCxnSpPr>
              <p:cNvPr id="21" name="Straight Connector 20">
                <a:extLst>
                  <a:ext uri="{FF2B5EF4-FFF2-40B4-BE49-F238E27FC236}">
                    <a16:creationId xmlns:a16="http://schemas.microsoft.com/office/drawing/2014/main" id="{6E58FC73-FD90-691E-9BC2-FB05088273A1}"/>
                  </a:ext>
                </a:extLst>
              </p:cNvPr>
              <p:cNvCxnSpPr>
                <a:cxnSpLocks/>
              </p:cNvCxnSpPr>
              <p:nvPr/>
            </p:nvCxnSpPr>
            <p:spPr>
              <a:xfrm flipH="1">
                <a:off x="8941572" y="2873185"/>
                <a:ext cx="1462481" cy="3897044"/>
              </a:xfrm>
              <a:prstGeom prst="line">
                <a:avLst/>
              </a:prstGeom>
              <a:grpFill/>
              <a:ln w="6350">
                <a:solidFill>
                  <a:schemeClr val="tx2"/>
                </a:solidFill>
                <a:headEnd type="oval" w="lg" len="lg"/>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1A3EFBA-C056-97C9-E75E-2848F1F7AC2C}"/>
                  </a:ext>
                </a:extLst>
              </p:cNvPr>
              <p:cNvCxnSpPr>
                <a:cxnSpLocks/>
              </p:cNvCxnSpPr>
              <p:nvPr/>
            </p:nvCxnSpPr>
            <p:spPr>
              <a:xfrm>
                <a:off x="8750092" y="3603865"/>
                <a:ext cx="1159083" cy="2698681"/>
              </a:xfrm>
              <a:prstGeom prst="line">
                <a:avLst/>
              </a:prstGeom>
              <a:grpFill/>
              <a:ln w="6350">
                <a:solidFill>
                  <a:schemeClr val="tx2"/>
                </a:solidFill>
                <a:headEnd type="oval" w="lg" len="lg"/>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25DEBD7-8A0B-30DF-330F-E448D98CAB88}"/>
                  </a:ext>
                </a:extLst>
              </p:cNvPr>
              <p:cNvCxnSpPr>
                <a:cxnSpLocks/>
              </p:cNvCxnSpPr>
              <p:nvPr/>
            </p:nvCxnSpPr>
            <p:spPr>
              <a:xfrm>
                <a:off x="4444575" y="4494026"/>
                <a:ext cx="5030331" cy="818001"/>
              </a:xfrm>
              <a:prstGeom prst="line">
                <a:avLst/>
              </a:prstGeom>
              <a:grpFill/>
              <a:ln w="6350">
                <a:solidFill>
                  <a:schemeClr val="tx2"/>
                </a:solidFill>
                <a:headEnd type="oval" w="med" len="med"/>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8400760-2432-B9B8-F946-2CEA14B9744D}"/>
                  </a:ext>
                </a:extLst>
              </p:cNvPr>
              <p:cNvCxnSpPr>
                <a:cxnSpLocks/>
              </p:cNvCxnSpPr>
              <p:nvPr/>
            </p:nvCxnSpPr>
            <p:spPr>
              <a:xfrm>
                <a:off x="6993732" y="3555033"/>
                <a:ext cx="2915444" cy="2757138"/>
              </a:xfrm>
              <a:prstGeom prst="line">
                <a:avLst/>
              </a:prstGeom>
              <a:grpFill/>
              <a:ln w="6350">
                <a:solidFill>
                  <a:schemeClr val="tx2"/>
                </a:solidFill>
                <a:headEnd type="oval" w="med" len="med"/>
                <a:tailEnd type="oval"/>
              </a:ln>
            </p:spPr>
            <p:style>
              <a:lnRef idx="1">
                <a:schemeClr val="accent1"/>
              </a:lnRef>
              <a:fillRef idx="0">
                <a:schemeClr val="accent1"/>
              </a:fillRef>
              <a:effectRef idx="0">
                <a:schemeClr val="accent1"/>
              </a:effectRef>
              <a:fontRef idx="minor">
                <a:schemeClr val="tx1"/>
              </a:fontRef>
            </p:style>
          </p:cxnSp>
        </p:grpSp>
        <p:sp>
          <p:nvSpPr>
            <p:cNvPr id="6" name="Oval 5">
              <a:extLst>
                <a:ext uri="{FF2B5EF4-FFF2-40B4-BE49-F238E27FC236}">
                  <a16:creationId xmlns:a16="http://schemas.microsoft.com/office/drawing/2014/main" id="{CBFD6519-224E-603F-BED9-D15AEEE90659}"/>
                </a:ext>
              </a:extLst>
            </p:cNvPr>
            <p:cNvSpPr/>
            <p:nvPr/>
          </p:nvSpPr>
          <p:spPr>
            <a:xfrm>
              <a:off x="5427295" y="1905859"/>
              <a:ext cx="164481" cy="164481"/>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CDAE0CF-EF4C-0C8A-801D-0315BAFC9203}"/>
                </a:ext>
              </a:extLst>
            </p:cNvPr>
            <p:cNvSpPr/>
            <p:nvPr/>
          </p:nvSpPr>
          <p:spPr>
            <a:xfrm>
              <a:off x="1902785" y="3317824"/>
              <a:ext cx="164481" cy="164481"/>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F523416-54FB-7FDB-5789-BE42B0386BBB}"/>
                </a:ext>
              </a:extLst>
            </p:cNvPr>
            <p:cNvSpPr/>
            <p:nvPr/>
          </p:nvSpPr>
          <p:spPr>
            <a:xfrm>
              <a:off x="1612837" y="3278249"/>
              <a:ext cx="164481" cy="164481"/>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31B3F68-28E5-3A1E-EECE-608ACE561EAC}"/>
                </a:ext>
              </a:extLst>
            </p:cNvPr>
            <p:cNvSpPr/>
            <p:nvPr/>
          </p:nvSpPr>
          <p:spPr>
            <a:xfrm>
              <a:off x="5729220" y="2199846"/>
              <a:ext cx="78217" cy="78217"/>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A206F3F0-CAA4-1C6C-9DB0-0AF603EA1DE3}"/>
                </a:ext>
              </a:extLst>
            </p:cNvPr>
            <p:cNvSpPr/>
            <p:nvPr/>
          </p:nvSpPr>
          <p:spPr>
            <a:xfrm>
              <a:off x="1464085" y="3429000"/>
              <a:ext cx="78217" cy="78217"/>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ACC26646-3498-2549-E7BA-C4138ED0A462}"/>
                </a:ext>
              </a:extLst>
            </p:cNvPr>
            <p:cNvSpPr/>
            <p:nvPr/>
          </p:nvSpPr>
          <p:spPr>
            <a:xfrm flipH="1">
              <a:off x="7676622" y="1881598"/>
              <a:ext cx="130253" cy="130253"/>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8A934DD9-77E1-A39C-98DD-B954E348CFBB}"/>
                </a:ext>
              </a:extLst>
            </p:cNvPr>
            <p:cNvSpPr/>
            <p:nvPr/>
          </p:nvSpPr>
          <p:spPr>
            <a:xfrm>
              <a:off x="7988337" y="1812646"/>
              <a:ext cx="186425" cy="186425"/>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EC3CD16-B07B-1297-A0D8-FB703095DE14}"/>
                </a:ext>
              </a:extLst>
            </p:cNvPr>
            <p:cNvSpPr/>
            <p:nvPr/>
          </p:nvSpPr>
          <p:spPr>
            <a:xfrm>
              <a:off x="7863900" y="2084538"/>
              <a:ext cx="78216" cy="78216"/>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6300963C-AC48-29C8-EF37-1A84DD48F68B}"/>
                </a:ext>
              </a:extLst>
            </p:cNvPr>
            <p:cNvSpPr/>
            <p:nvPr/>
          </p:nvSpPr>
          <p:spPr>
            <a:xfrm>
              <a:off x="8268550" y="1678019"/>
              <a:ext cx="78216" cy="78216"/>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9B3C0A3F-B809-D571-2EB5-E7A752D3948B}"/>
                </a:ext>
              </a:extLst>
            </p:cNvPr>
            <p:cNvSpPr/>
            <p:nvPr/>
          </p:nvSpPr>
          <p:spPr>
            <a:xfrm>
              <a:off x="10893325" y="790643"/>
              <a:ext cx="78216" cy="78216"/>
            </a:xfrm>
            <a:prstGeom prst="ellipse">
              <a:avLst/>
            </a:prstGeom>
            <a:grpFill/>
            <a:ln w="6350">
              <a:solidFill>
                <a:schemeClr val="tx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0ACE9405-E0F6-C20E-9BB9-021241138781}"/>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10" name="Graphic 9">
            <a:extLst>
              <a:ext uri="{FF2B5EF4-FFF2-40B4-BE49-F238E27FC236}">
                <a16:creationId xmlns:a16="http://schemas.microsoft.com/office/drawing/2014/main" id="{07FA95DB-CF03-E369-5696-7CCCD71081D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25" name="Title 1">
            <a:extLst>
              <a:ext uri="{FF2B5EF4-FFF2-40B4-BE49-F238E27FC236}">
                <a16:creationId xmlns:a16="http://schemas.microsoft.com/office/drawing/2014/main" id="{BB61D1D6-6E3E-F392-C8B8-8479655DC5D8}"/>
              </a:ext>
            </a:extLst>
          </p:cNvPr>
          <p:cNvSpPr>
            <a:spLocks noGrp="1"/>
          </p:cNvSpPr>
          <p:nvPr>
            <p:ph type="ctrTitle"/>
          </p:nvPr>
        </p:nvSpPr>
        <p:spPr>
          <a:xfrm>
            <a:off x="609600" y="2038509"/>
            <a:ext cx="8831893" cy="2387600"/>
          </a:xfrm>
          <a:prstGeom prst="rect">
            <a:avLst/>
          </a:prstGeom>
        </p:spPr>
        <p:txBody>
          <a:bodyPr anchor="b">
            <a:noAutofit/>
          </a:bodyPr>
          <a:lstStyle>
            <a:lvl1pPr algn="l">
              <a:defRPr sz="4800" b="1">
                <a:solidFill>
                  <a:schemeClr val="accent1"/>
                </a:solidFill>
              </a:defRPr>
            </a:lvl1pPr>
          </a:lstStyle>
          <a:p>
            <a:r>
              <a:rPr lang="en-US"/>
              <a:t>Click to edit Master title style</a:t>
            </a:r>
          </a:p>
        </p:txBody>
      </p:sp>
      <p:sp>
        <p:nvSpPr>
          <p:cNvPr id="26" name="Subtitle 2">
            <a:extLst>
              <a:ext uri="{FF2B5EF4-FFF2-40B4-BE49-F238E27FC236}">
                <a16:creationId xmlns:a16="http://schemas.microsoft.com/office/drawing/2014/main" id="{F28CABF6-6876-29A6-8529-3C6EA7DEB4F7}"/>
              </a:ext>
            </a:extLst>
          </p:cNvPr>
          <p:cNvSpPr>
            <a:spLocks noGrp="1"/>
          </p:cNvSpPr>
          <p:nvPr>
            <p:ph type="subTitle" idx="1"/>
          </p:nvPr>
        </p:nvSpPr>
        <p:spPr>
          <a:xfrm>
            <a:off x="609600" y="4518184"/>
            <a:ext cx="7772400" cy="1655762"/>
          </a:xfrm>
        </p:spPr>
        <p:txBody>
          <a:bodyPr>
            <a:noAutofit/>
          </a:bodyPr>
          <a:lstStyle>
            <a:lvl1pPr marL="0" indent="0" algn="l">
              <a:buNone/>
              <a:defRPr sz="30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 name="Text Placeholder 6">
            <a:extLst>
              <a:ext uri="{FF2B5EF4-FFF2-40B4-BE49-F238E27FC236}">
                <a16:creationId xmlns:a16="http://schemas.microsoft.com/office/drawing/2014/main" id="{CD478171-B16B-45C1-A0A6-8322978FEF45}"/>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116866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Divider 3">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5580543-42E4-0262-90CA-DF7BD84D4B96}"/>
              </a:ext>
            </a:extLst>
          </p:cNvPr>
          <p:cNvSpPr/>
          <p:nvPr userDrawn="1"/>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9" name="Picture 28" descr="A black background with white lights&#10;&#10;Description automatically generated">
            <a:extLst>
              <a:ext uri="{FF2B5EF4-FFF2-40B4-BE49-F238E27FC236}">
                <a16:creationId xmlns:a16="http://schemas.microsoft.com/office/drawing/2014/main" id="{102673DE-5CFF-F20E-4DBE-75BDC719E232}"/>
              </a:ext>
            </a:extLst>
          </p:cNvPr>
          <p:cNvPicPr>
            <a:picLocks noChangeAspect="1"/>
          </p:cNvPicPr>
          <p:nvPr userDrawn="1"/>
        </p:nvPicPr>
        <p:blipFill>
          <a:blip r:embed="rId2"/>
          <a:stretch>
            <a:fillRect/>
          </a:stretch>
        </p:blipFill>
        <p:spPr>
          <a:xfrm>
            <a:off x="0" y="0"/>
            <a:ext cx="12192000" cy="6858000"/>
          </a:xfrm>
          <a:prstGeom prst="rect">
            <a:avLst/>
          </a:prstGeom>
        </p:spPr>
      </p:pic>
      <p:grpSp>
        <p:nvGrpSpPr>
          <p:cNvPr id="4" name="Group 3">
            <a:extLst>
              <a:ext uri="{FF2B5EF4-FFF2-40B4-BE49-F238E27FC236}">
                <a16:creationId xmlns:a16="http://schemas.microsoft.com/office/drawing/2014/main" id="{98114716-8E52-9607-67A3-E1141FB6A8D8}"/>
              </a:ext>
            </a:extLst>
          </p:cNvPr>
          <p:cNvGrpSpPr/>
          <p:nvPr userDrawn="1"/>
        </p:nvGrpSpPr>
        <p:grpSpPr>
          <a:xfrm rot="857191" flipV="1">
            <a:off x="8822348" y="-214883"/>
            <a:ext cx="3571552" cy="2263932"/>
            <a:chOff x="1338606" y="754741"/>
            <a:chExt cx="9635868" cy="6107972"/>
          </a:xfrm>
          <a:solidFill>
            <a:schemeClr val="accent1"/>
          </a:solidFill>
        </p:grpSpPr>
        <p:grpSp>
          <p:nvGrpSpPr>
            <p:cNvPr id="5" name="Group 4">
              <a:extLst>
                <a:ext uri="{FF2B5EF4-FFF2-40B4-BE49-F238E27FC236}">
                  <a16:creationId xmlns:a16="http://schemas.microsoft.com/office/drawing/2014/main" id="{73CC7AB9-007C-7CA6-3942-D3B2008A9EC1}"/>
                </a:ext>
              </a:extLst>
            </p:cNvPr>
            <p:cNvGrpSpPr/>
            <p:nvPr/>
          </p:nvGrpSpPr>
          <p:grpSpPr>
            <a:xfrm>
              <a:off x="1338606" y="762000"/>
              <a:ext cx="9329396" cy="6100713"/>
              <a:chOff x="4444575" y="2873185"/>
              <a:chExt cx="5959478" cy="3897044"/>
            </a:xfrm>
            <a:grpFill/>
          </p:grpSpPr>
          <p:cxnSp>
            <p:nvCxnSpPr>
              <p:cNvPr id="21" name="Straight Connector 20">
                <a:extLst>
                  <a:ext uri="{FF2B5EF4-FFF2-40B4-BE49-F238E27FC236}">
                    <a16:creationId xmlns:a16="http://schemas.microsoft.com/office/drawing/2014/main" id="{6E58FC73-FD90-691E-9BC2-FB05088273A1}"/>
                  </a:ext>
                </a:extLst>
              </p:cNvPr>
              <p:cNvCxnSpPr>
                <a:cxnSpLocks/>
              </p:cNvCxnSpPr>
              <p:nvPr/>
            </p:nvCxnSpPr>
            <p:spPr>
              <a:xfrm flipH="1">
                <a:off x="8941572" y="2873185"/>
                <a:ext cx="1462481" cy="3897044"/>
              </a:xfrm>
              <a:prstGeom prst="line">
                <a:avLst/>
              </a:prstGeom>
              <a:grpFill/>
              <a:ln w="6350">
                <a:solidFill>
                  <a:schemeClr val="accent1"/>
                </a:solidFill>
                <a:headEnd type="oval" w="lg" len="lg"/>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1A3EFBA-C056-97C9-E75E-2848F1F7AC2C}"/>
                  </a:ext>
                </a:extLst>
              </p:cNvPr>
              <p:cNvCxnSpPr>
                <a:cxnSpLocks/>
              </p:cNvCxnSpPr>
              <p:nvPr/>
            </p:nvCxnSpPr>
            <p:spPr>
              <a:xfrm>
                <a:off x="8750092" y="3603865"/>
                <a:ext cx="1159083" cy="2698681"/>
              </a:xfrm>
              <a:prstGeom prst="line">
                <a:avLst/>
              </a:prstGeom>
              <a:grpFill/>
              <a:ln w="6350">
                <a:solidFill>
                  <a:schemeClr val="accent1"/>
                </a:solidFill>
                <a:headEnd type="oval" w="lg" len="lg"/>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25DEBD7-8A0B-30DF-330F-E448D98CAB88}"/>
                  </a:ext>
                </a:extLst>
              </p:cNvPr>
              <p:cNvCxnSpPr>
                <a:cxnSpLocks/>
              </p:cNvCxnSpPr>
              <p:nvPr/>
            </p:nvCxnSpPr>
            <p:spPr>
              <a:xfrm>
                <a:off x="4444575" y="4494026"/>
                <a:ext cx="5030331" cy="818001"/>
              </a:xfrm>
              <a:prstGeom prst="line">
                <a:avLst/>
              </a:prstGeom>
              <a:grpFill/>
              <a:ln w="6350">
                <a:solidFill>
                  <a:schemeClr val="accent1"/>
                </a:solidFill>
                <a:headEnd type="oval" w="med" len="med"/>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8400760-2432-B9B8-F946-2CEA14B9744D}"/>
                  </a:ext>
                </a:extLst>
              </p:cNvPr>
              <p:cNvCxnSpPr>
                <a:cxnSpLocks/>
              </p:cNvCxnSpPr>
              <p:nvPr/>
            </p:nvCxnSpPr>
            <p:spPr>
              <a:xfrm>
                <a:off x="6993732" y="3555033"/>
                <a:ext cx="2915444" cy="2757138"/>
              </a:xfrm>
              <a:prstGeom prst="line">
                <a:avLst/>
              </a:prstGeom>
              <a:grpFill/>
              <a:ln w="6350">
                <a:solidFill>
                  <a:schemeClr val="accent1"/>
                </a:solidFill>
                <a:headEnd type="oval" w="med" len="med"/>
                <a:tailEnd type="oval"/>
              </a:ln>
            </p:spPr>
            <p:style>
              <a:lnRef idx="1">
                <a:schemeClr val="accent1"/>
              </a:lnRef>
              <a:fillRef idx="0">
                <a:schemeClr val="accent1"/>
              </a:fillRef>
              <a:effectRef idx="0">
                <a:schemeClr val="accent1"/>
              </a:effectRef>
              <a:fontRef idx="minor">
                <a:schemeClr val="tx1"/>
              </a:fontRef>
            </p:style>
          </p:cxnSp>
        </p:grpSp>
        <p:sp>
          <p:nvSpPr>
            <p:cNvPr id="6" name="Oval 5">
              <a:extLst>
                <a:ext uri="{FF2B5EF4-FFF2-40B4-BE49-F238E27FC236}">
                  <a16:creationId xmlns:a16="http://schemas.microsoft.com/office/drawing/2014/main" id="{CBFD6519-224E-603F-BED9-D15AEEE90659}"/>
                </a:ext>
              </a:extLst>
            </p:cNvPr>
            <p:cNvSpPr/>
            <p:nvPr/>
          </p:nvSpPr>
          <p:spPr>
            <a:xfrm>
              <a:off x="5427295" y="1905859"/>
              <a:ext cx="164481" cy="164481"/>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CDAE0CF-EF4C-0C8A-801D-0315BAFC9203}"/>
                </a:ext>
              </a:extLst>
            </p:cNvPr>
            <p:cNvSpPr/>
            <p:nvPr/>
          </p:nvSpPr>
          <p:spPr>
            <a:xfrm>
              <a:off x="1902785" y="3317824"/>
              <a:ext cx="164481" cy="164481"/>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F523416-54FB-7FDB-5789-BE42B0386BBB}"/>
                </a:ext>
              </a:extLst>
            </p:cNvPr>
            <p:cNvSpPr/>
            <p:nvPr/>
          </p:nvSpPr>
          <p:spPr>
            <a:xfrm>
              <a:off x="1612837" y="3278249"/>
              <a:ext cx="164481" cy="164481"/>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31B3F68-28E5-3A1E-EECE-608ACE561EAC}"/>
                </a:ext>
              </a:extLst>
            </p:cNvPr>
            <p:cNvSpPr/>
            <p:nvPr/>
          </p:nvSpPr>
          <p:spPr>
            <a:xfrm>
              <a:off x="5729220" y="2199846"/>
              <a:ext cx="78217" cy="78217"/>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A206F3F0-CAA4-1C6C-9DB0-0AF603EA1DE3}"/>
                </a:ext>
              </a:extLst>
            </p:cNvPr>
            <p:cNvSpPr/>
            <p:nvPr/>
          </p:nvSpPr>
          <p:spPr>
            <a:xfrm>
              <a:off x="1464085" y="3429000"/>
              <a:ext cx="78217" cy="78217"/>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ACC26646-3498-2549-E7BA-C4138ED0A462}"/>
                </a:ext>
              </a:extLst>
            </p:cNvPr>
            <p:cNvSpPr/>
            <p:nvPr/>
          </p:nvSpPr>
          <p:spPr>
            <a:xfrm>
              <a:off x="7743002" y="1865333"/>
              <a:ext cx="90578" cy="90578"/>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8A934DD9-77E1-A39C-98DD-B954E348CFBB}"/>
                </a:ext>
              </a:extLst>
            </p:cNvPr>
            <p:cNvSpPr/>
            <p:nvPr/>
          </p:nvSpPr>
          <p:spPr>
            <a:xfrm>
              <a:off x="7988337" y="1812646"/>
              <a:ext cx="186425" cy="186425"/>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EC3CD16-B07B-1297-A0D8-FB703095DE14}"/>
                </a:ext>
              </a:extLst>
            </p:cNvPr>
            <p:cNvSpPr/>
            <p:nvPr/>
          </p:nvSpPr>
          <p:spPr>
            <a:xfrm>
              <a:off x="7882146" y="2056992"/>
              <a:ext cx="78216" cy="78216"/>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6300963C-AC48-29C8-EF37-1A84DD48F68B}"/>
                </a:ext>
              </a:extLst>
            </p:cNvPr>
            <p:cNvSpPr/>
            <p:nvPr/>
          </p:nvSpPr>
          <p:spPr>
            <a:xfrm>
              <a:off x="8203995" y="1660831"/>
              <a:ext cx="78216" cy="78216"/>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9B3C0A3F-B809-D571-2EB5-E7A752D3948B}"/>
                </a:ext>
              </a:extLst>
            </p:cNvPr>
            <p:cNvSpPr/>
            <p:nvPr/>
          </p:nvSpPr>
          <p:spPr>
            <a:xfrm>
              <a:off x="10896258" y="754741"/>
              <a:ext cx="78216" cy="78216"/>
            </a:xfrm>
            <a:prstGeom prst="ellipse">
              <a:avLst/>
            </a:prstGeom>
            <a:grpFill/>
            <a:ln w="635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B4E7009D-267F-8694-B26E-B6748415DB93}"/>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11" name="Graphic 10">
            <a:extLst>
              <a:ext uri="{FF2B5EF4-FFF2-40B4-BE49-F238E27FC236}">
                <a16:creationId xmlns:a16="http://schemas.microsoft.com/office/drawing/2014/main" id="{4F400DC6-1C80-265D-1577-46CDC908CD2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13" name="Title 1">
            <a:extLst>
              <a:ext uri="{FF2B5EF4-FFF2-40B4-BE49-F238E27FC236}">
                <a16:creationId xmlns:a16="http://schemas.microsoft.com/office/drawing/2014/main" id="{2B1FA2C5-67AF-ACB7-0CF1-C79E84D87CD6}"/>
              </a:ext>
            </a:extLst>
          </p:cNvPr>
          <p:cNvSpPr>
            <a:spLocks noGrp="1"/>
          </p:cNvSpPr>
          <p:nvPr>
            <p:ph type="ctrTitle"/>
          </p:nvPr>
        </p:nvSpPr>
        <p:spPr>
          <a:xfrm>
            <a:off x="609600" y="2038509"/>
            <a:ext cx="8831893" cy="2387600"/>
          </a:xfrm>
          <a:prstGeom prst="rect">
            <a:avLst/>
          </a:prstGeom>
        </p:spPr>
        <p:txBody>
          <a:bodyPr anchor="b">
            <a:noAutofit/>
          </a:bodyPr>
          <a:lstStyle>
            <a:lvl1pPr algn="l">
              <a:defRPr sz="4800" b="1">
                <a:solidFill>
                  <a:schemeClr val="accent1"/>
                </a:solidFill>
              </a:defRPr>
            </a:lvl1pPr>
          </a:lstStyle>
          <a:p>
            <a:r>
              <a:rPr lang="en-US"/>
              <a:t>Click to edit Master title style</a:t>
            </a:r>
          </a:p>
        </p:txBody>
      </p:sp>
      <p:sp>
        <p:nvSpPr>
          <p:cNvPr id="25" name="Subtitle 2">
            <a:extLst>
              <a:ext uri="{FF2B5EF4-FFF2-40B4-BE49-F238E27FC236}">
                <a16:creationId xmlns:a16="http://schemas.microsoft.com/office/drawing/2014/main" id="{FAF6129F-61BD-0323-8D98-5BB57D913C89}"/>
              </a:ext>
            </a:extLst>
          </p:cNvPr>
          <p:cNvSpPr>
            <a:spLocks noGrp="1"/>
          </p:cNvSpPr>
          <p:nvPr>
            <p:ph type="subTitle" idx="1"/>
          </p:nvPr>
        </p:nvSpPr>
        <p:spPr>
          <a:xfrm>
            <a:off x="609600" y="4518184"/>
            <a:ext cx="7772400" cy="1655762"/>
          </a:xfrm>
        </p:spPr>
        <p:txBody>
          <a:bodyPr>
            <a:noAutofit/>
          </a:bodyPr>
          <a:lstStyle>
            <a:lvl1pPr marL="0" indent="0" algn="l">
              <a:buNone/>
              <a:defRPr sz="30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 name="Text Placeholder 6">
            <a:extLst>
              <a:ext uri="{FF2B5EF4-FFF2-40B4-BE49-F238E27FC236}">
                <a16:creationId xmlns:a16="http://schemas.microsoft.com/office/drawing/2014/main" id="{BB5E9F82-43FC-6FFD-692C-BABB481FC388}"/>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2862552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ivider 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0C5F0A-C3C2-786B-6B86-FA66E613E137}"/>
              </a:ext>
            </a:extLst>
          </p:cNvPr>
          <p:cNvSpPr/>
          <p:nvPr userDrawn="1"/>
        </p:nvSpPr>
        <p:spPr>
          <a:xfrm>
            <a:off x="8839200" y="0"/>
            <a:ext cx="3352799" cy="6858000"/>
          </a:xfrm>
          <a:prstGeom prst="rect">
            <a:avLst/>
          </a:prstGeom>
          <a:gradFill>
            <a:gsLst>
              <a:gs pos="0">
                <a:schemeClr val="tx2"/>
              </a:gs>
              <a:gs pos="100000">
                <a:schemeClr val="accent1"/>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Graphic 7">
            <a:extLst>
              <a:ext uri="{FF2B5EF4-FFF2-40B4-BE49-F238E27FC236}">
                <a16:creationId xmlns:a16="http://schemas.microsoft.com/office/drawing/2014/main" id="{A1D41FF3-54D1-07E6-4FEE-69B90AAB3C37}"/>
              </a:ext>
            </a:extLst>
          </p:cNvPr>
          <p:cNvSpPr/>
          <p:nvPr userDrawn="1"/>
        </p:nvSpPr>
        <p:spPr>
          <a:xfrm>
            <a:off x="8939107" y="3390717"/>
            <a:ext cx="1974426" cy="1835914"/>
          </a:xfrm>
          <a:custGeom>
            <a:avLst/>
            <a:gdLst>
              <a:gd name="connsiteX0" fmla="*/ 1177264 w 2198821"/>
              <a:gd name="connsiteY0" fmla="*/ 0 h 2044569"/>
              <a:gd name="connsiteX1" fmla="*/ 1111780 w 2198821"/>
              <a:gd name="connsiteY1" fmla="*/ 64029 h 2044569"/>
              <a:gd name="connsiteX2" fmla="*/ 2024196 w 2198821"/>
              <a:gd name="connsiteY2" fmla="*/ 976445 h 2044569"/>
              <a:gd name="connsiteX3" fmla="*/ 0 w 2198821"/>
              <a:gd name="connsiteY3" fmla="*/ 976445 h 2044569"/>
              <a:gd name="connsiteX4" fmla="*/ 0 w 2198821"/>
              <a:gd name="connsiteY4" fmla="*/ 1068124 h 2044569"/>
              <a:gd name="connsiteX5" fmla="*/ 2024196 w 2198821"/>
              <a:gd name="connsiteY5" fmla="*/ 1068124 h 2044569"/>
              <a:gd name="connsiteX6" fmla="*/ 1111780 w 2198821"/>
              <a:gd name="connsiteY6" fmla="*/ 1980540 h 2044569"/>
              <a:gd name="connsiteX7" fmla="*/ 1177264 w 2198821"/>
              <a:gd name="connsiteY7" fmla="*/ 2044569 h 2044569"/>
              <a:gd name="connsiteX8" fmla="*/ 2198821 w 2198821"/>
              <a:gd name="connsiteY8" fmla="*/ 1023012 h 2044569"/>
              <a:gd name="connsiteX9" fmla="*/ 1177264 w 2198821"/>
              <a:gd name="connsiteY9" fmla="*/ 0 h 2044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8821" h="2044569">
                <a:moveTo>
                  <a:pt x="1177264" y="0"/>
                </a:moveTo>
                <a:lnTo>
                  <a:pt x="1111780" y="64029"/>
                </a:lnTo>
                <a:lnTo>
                  <a:pt x="2024196" y="976445"/>
                </a:lnTo>
                <a:lnTo>
                  <a:pt x="0" y="976445"/>
                </a:lnTo>
                <a:lnTo>
                  <a:pt x="0" y="1068124"/>
                </a:lnTo>
                <a:lnTo>
                  <a:pt x="2024196" y="1068124"/>
                </a:lnTo>
                <a:lnTo>
                  <a:pt x="1111780" y="1980540"/>
                </a:lnTo>
                <a:lnTo>
                  <a:pt x="1177264" y="2044569"/>
                </a:lnTo>
                <a:lnTo>
                  <a:pt x="2198821" y="1023012"/>
                </a:lnTo>
                <a:lnTo>
                  <a:pt x="1177264" y="0"/>
                </a:lnTo>
                <a:close/>
              </a:path>
            </a:pathLst>
          </a:custGeom>
          <a:noFill/>
          <a:ln w="203200" cap="flat">
            <a:solidFill>
              <a:schemeClr val="bg1"/>
            </a:solidFill>
            <a:prstDash val="solid"/>
            <a:miter/>
          </a:ln>
        </p:spPr>
        <p:txBody>
          <a:bodyPr rtlCol="0" anchor="ctr"/>
          <a:lstStyle/>
          <a:p>
            <a:endParaRPr lang="en-US"/>
          </a:p>
        </p:txBody>
      </p:sp>
      <p:pic>
        <p:nvPicPr>
          <p:cNvPr id="13" name="Picture 12">
            <a:extLst>
              <a:ext uri="{FF2B5EF4-FFF2-40B4-BE49-F238E27FC236}">
                <a16:creationId xmlns:a16="http://schemas.microsoft.com/office/drawing/2014/main" id="{F0445007-5E7F-959B-2652-76CEBB14839E}"/>
              </a:ext>
            </a:extLst>
          </p:cNvPr>
          <p:cNvPicPr>
            <a:picLocks noChangeAspect="1"/>
          </p:cNvPicPr>
          <p:nvPr userDrawn="1"/>
        </p:nvPicPr>
        <p:blipFill>
          <a:blip r:embed="rId2"/>
          <a:srcRect r="50000"/>
          <a:stretch/>
        </p:blipFill>
        <p:spPr>
          <a:xfrm>
            <a:off x="1" y="0"/>
            <a:ext cx="6096000" cy="6858000"/>
          </a:xfrm>
          <a:prstGeom prst="rect">
            <a:avLst/>
          </a:prstGeom>
        </p:spPr>
      </p:pic>
      <p:sp>
        <p:nvSpPr>
          <p:cNvPr id="3" name="TextBox 2">
            <a:extLst>
              <a:ext uri="{FF2B5EF4-FFF2-40B4-BE49-F238E27FC236}">
                <a16:creationId xmlns:a16="http://schemas.microsoft.com/office/drawing/2014/main" id="{0ACE9405-E0F6-C20E-9BB9-021241138781}"/>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solidFill>
                <a:latin typeface="Arial" panose="020B0604020202020204" pitchFamily="34" charset="0"/>
                <a:ea typeface="+mn-ea"/>
                <a:cs typeface="+mn-cs"/>
              </a:rPr>
              <a:t>© 2024 Quantinuum. All Rights Reserved.</a:t>
            </a:r>
          </a:p>
        </p:txBody>
      </p:sp>
      <p:pic>
        <p:nvPicPr>
          <p:cNvPr id="10" name="Graphic 9">
            <a:extLst>
              <a:ext uri="{FF2B5EF4-FFF2-40B4-BE49-F238E27FC236}">
                <a16:creationId xmlns:a16="http://schemas.microsoft.com/office/drawing/2014/main" id="{07FA95DB-CF03-E369-5696-7CCCD71081D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25" name="Title 1">
            <a:extLst>
              <a:ext uri="{FF2B5EF4-FFF2-40B4-BE49-F238E27FC236}">
                <a16:creationId xmlns:a16="http://schemas.microsoft.com/office/drawing/2014/main" id="{BB61D1D6-6E3E-F392-C8B8-8479655DC5D8}"/>
              </a:ext>
            </a:extLst>
          </p:cNvPr>
          <p:cNvSpPr>
            <a:spLocks noGrp="1"/>
          </p:cNvSpPr>
          <p:nvPr>
            <p:ph type="ctrTitle"/>
          </p:nvPr>
        </p:nvSpPr>
        <p:spPr>
          <a:xfrm>
            <a:off x="609600" y="2038509"/>
            <a:ext cx="7538977" cy="2387600"/>
          </a:xfrm>
          <a:prstGeom prst="rect">
            <a:avLst/>
          </a:prstGeom>
        </p:spPr>
        <p:txBody>
          <a:bodyPr anchor="b">
            <a:noAutofit/>
          </a:bodyPr>
          <a:lstStyle>
            <a:lvl1pPr algn="l">
              <a:defRPr sz="4800" b="1">
                <a:solidFill>
                  <a:schemeClr val="accent1"/>
                </a:solidFill>
              </a:defRPr>
            </a:lvl1pPr>
          </a:lstStyle>
          <a:p>
            <a:r>
              <a:rPr lang="en-US"/>
              <a:t>Click to edit Master title style</a:t>
            </a:r>
          </a:p>
        </p:txBody>
      </p:sp>
      <p:sp>
        <p:nvSpPr>
          <p:cNvPr id="26" name="Subtitle 2">
            <a:extLst>
              <a:ext uri="{FF2B5EF4-FFF2-40B4-BE49-F238E27FC236}">
                <a16:creationId xmlns:a16="http://schemas.microsoft.com/office/drawing/2014/main" id="{F28CABF6-6876-29A6-8529-3C6EA7DEB4F7}"/>
              </a:ext>
            </a:extLst>
          </p:cNvPr>
          <p:cNvSpPr>
            <a:spLocks noGrp="1"/>
          </p:cNvSpPr>
          <p:nvPr>
            <p:ph type="subTitle" idx="1"/>
          </p:nvPr>
        </p:nvSpPr>
        <p:spPr>
          <a:xfrm>
            <a:off x="609600" y="4518184"/>
            <a:ext cx="6634585" cy="1655762"/>
          </a:xfrm>
        </p:spPr>
        <p:txBody>
          <a:bodyPr>
            <a:noAutofit/>
          </a:bodyPr>
          <a:lstStyle>
            <a:lvl1pPr marL="0" indent="0" algn="l">
              <a:buNone/>
              <a:defRPr sz="30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Text Placeholder 6">
            <a:extLst>
              <a:ext uri="{FF2B5EF4-FFF2-40B4-BE49-F238E27FC236}">
                <a16:creationId xmlns:a16="http://schemas.microsoft.com/office/drawing/2014/main" id="{1D01590C-46F6-F962-A599-2A0D47E4E1BC}"/>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95637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42" presetClass="path" presetSubtype="0" decel="100000" fill="hold" grpId="1" nodeType="withEffect">
                                  <p:stCondLst>
                                    <p:cond delay="0"/>
                                  </p:stCondLst>
                                  <p:childTnLst>
                                    <p:animMotion origin="layout" path="M -0.03294 -4.07407E-6 L -2.70833E-6 -4.07407E-6 " pathEditMode="relative" rAng="0" ptsTypes="AA">
                                      <p:cBhvr>
                                        <p:cTn id="9" dur="500" fill="hold"/>
                                        <p:tgtEl>
                                          <p:spTgt spid="9"/>
                                        </p:tgtEl>
                                        <p:attrNameLst>
                                          <p:attrName>ppt_x</p:attrName>
                                          <p:attrName>ppt_y</p:attrName>
                                        </p:attrNameLst>
                                      </p:cBhvr>
                                      <p:rCtr x="164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7D8038A-DFA2-5ECA-5466-9FB87777DF44}"/>
              </a:ext>
            </a:extLst>
          </p:cNvPr>
          <p:cNvSpPr/>
          <p:nvPr userDrawn="1"/>
        </p:nvSpPr>
        <p:spPr>
          <a:xfrm>
            <a:off x="0" y="0"/>
            <a:ext cx="12192000" cy="6858000"/>
          </a:xfrm>
          <a:prstGeom prst="rect">
            <a:avLst/>
          </a:prstGeom>
          <a:gradFill>
            <a:gsLst>
              <a:gs pos="0">
                <a:schemeClr val="tx2"/>
              </a:gs>
              <a:gs pos="100000">
                <a:schemeClr val="accent1"/>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black background with white light&#10;&#10;Description automatically generated">
            <a:extLst>
              <a:ext uri="{FF2B5EF4-FFF2-40B4-BE49-F238E27FC236}">
                <a16:creationId xmlns:a16="http://schemas.microsoft.com/office/drawing/2014/main" id="{15920D70-03E4-051D-E082-4177C4374D12}"/>
              </a:ext>
            </a:extLst>
          </p:cNvPr>
          <p:cNvPicPr>
            <a:picLocks noChangeAspect="1"/>
          </p:cNvPicPr>
          <p:nvPr userDrawn="1"/>
        </p:nvPicPr>
        <p:blipFill>
          <a:blip r:embed="rId2">
            <a:alphaModFix amt="55000"/>
          </a:blip>
          <a:stretch>
            <a:fillRect/>
          </a:stretch>
        </p:blipFill>
        <p:spPr>
          <a:xfrm>
            <a:off x="4493" y="0"/>
            <a:ext cx="12187507" cy="6875297"/>
          </a:xfrm>
          <a:prstGeom prst="rect">
            <a:avLst/>
          </a:prstGeom>
        </p:spPr>
      </p:pic>
      <p:pic>
        <p:nvPicPr>
          <p:cNvPr id="4" name="Picture 3">
            <a:extLst>
              <a:ext uri="{FF2B5EF4-FFF2-40B4-BE49-F238E27FC236}">
                <a16:creationId xmlns:a16="http://schemas.microsoft.com/office/drawing/2014/main" id="{3C54C1D3-484D-A3C2-1502-3900FBFA773A}"/>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l="1127" t="1218" r="-1127" b="44858"/>
          <a:stretch/>
        </p:blipFill>
        <p:spPr>
          <a:xfrm flipH="1" flipV="1">
            <a:off x="198921" y="-1"/>
            <a:ext cx="11993078" cy="6857999"/>
          </a:xfrm>
          <a:prstGeom prst="rect">
            <a:avLst/>
          </a:prstGeom>
        </p:spPr>
      </p:pic>
      <p:pic>
        <p:nvPicPr>
          <p:cNvPr id="2" name="Graphic 1">
            <a:extLst>
              <a:ext uri="{FF2B5EF4-FFF2-40B4-BE49-F238E27FC236}">
                <a16:creationId xmlns:a16="http://schemas.microsoft.com/office/drawing/2014/main" id="{248C37F6-434D-865A-2B7D-549BED8197AA}"/>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609600" y="5962505"/>
            <a:ext cx="2656412" cy="438308"/>
          </a:xfrm>
          <a:prstGeom prst="rect">
            <a:avLst/>
          </a:prstGeom>
        </p:spPr>
      </p:pic>
      <p:sp>
        <p:nvSpPr>
          <p:cNvPr id="5" name="Title 1">
            <a:extLst>
              <a:ext uri="{FF2B5EF4-FFF2-40B4-BE49-F238E27FC236}">
                <a16:creationId xmlns:a16="http://schemas.microsoft.com/office/drawing/2014/main" id="{E0939642-26CD-E63E-C3A8-296658C1A48A}"/>
              </a:ext>
            </a:extLst>
          </p:cNvPr>
          <p:cNvSpPr>
            <a:spLocks noGrp="1"/>
          </p:cNvSpPr>
          <p:nvPr>
            <p:ph type="ctrTitle" hasCustomPrompt="1"/>
          </p:nvPr>
        </p:nvSpPr>
        <p:spPr>
          <a:xfrm>
            <a:off x="609600" y="2038509"/>
            <a:ext cx="8831893" cy="2387600"/>
          </a:xfrm>
          <a:prstGeom prst="rect">
            <a:avLst/>
          </a:prstGeom>
        </p:spPr>
        <p:txBody>
          <a:bodyPr anchor="b">
            <a:noAutofit/>
          </a:bodyPr>
          <a:lstStyle>
            <a:lvl1pPr algn="l">
              <a:defRPr sz="4800" b="1">
                <a:solidFill>
                  <a:schemeClr val="bg1"/>
                </a:solidFill>
              </a:defRPr>
            </a:lvl1pPr>
          </a:lstStyle>
          <a:p>
            <a:r>
              <a:rPr lang="en-US"/>
              <a:t>Thank you</a:t>
            </a:r>
          </a:p>
        </p:txBody>
      </p:sp>
    </p:spTree>
    <p:extLst>
      <p:ext uri="{BB962C8B-B14F-4D97-AF65-F5344CB8AC3E}">
        <p14:creationId xmlns:p14="http://schemas.microsoft.com/office/powerpoint/2010/main" val="3439369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9BFF1E7-B52A-D5DB-C71F-BDDBB0F6F8AF}"/>
              </a:ext>
            </a:extLst>
          </p:cNvPr>
          <p:cNvPicPr>
            <a:picLocks noChangeAspect="1"/>
          </p:cNvPicPr>
          <p:nvPr userDrawn="1"/>
        </p:nvPicPr>
        <p:blipFill>
          <a:blip r:embed="rId2"/>
          <a:srcRect/>
          <a:stretch/>
        </p:blipFill>
        <p:spPr>
          <a:xfrm>
            <a:off x="0" y="0"/>
            <a:ext cx="12191999" cy="6858000"/>
          </a:xfrm>
          <a:prstGeom prst="rect">
            <a:avLst/>
          </a:prstGeom>
        </p:spPr>
      </p:pic>
      <p:grpSp>
        <p:nvGrpSpPr>
          <p:cNvPr id="9" name="Group 8">
            <a:extLst>
              <a:ext uri="{FF2B5EF4-FFF2-40B4-BE49-F238E27FC236}">
                <a16:creationId xmlns:a16="http://schemas.microsoft.com/office/drawing/2014/main" id="{09A2C349-6BEE-5EA1-30B9-A05604755785}"/>
              </a:ext>
            </a:extLst>
          </p:cNvPr>
          <p:cNvGrpSpPr/>
          <p:nvPr userDrawn="1"/>
        </p:nvGrpSpPr>
        <p:grpSpPr>
          <a:xfrm>
            <a:off x="3723859" y="1844572"/>
            <a:ext cx="4744280" cy="2732234"/>
            <a:chOff x="3644347" y="1844572"/>
            <a:chExt cx="4744280" cy="2732234"/>
          </a:xfrm>
        </p:grpSpPr>
        <p:pic>
          <p:nvPicPr>
            <p:cNvPr id="11" name="Graphic 10">
              <a:extLst>
                <a:ext uri="{FF2B5EF4-FFF2-40B4-BE49-F238E27FC236}">
                  <a16:creationId xmlns:a16="http://schemas.microsoft.com/office/drawing/2014/main" id="{7F1A1AEA-3CC8-AFFF-7DC5-7B078368461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107885" y="1844572"/>
              <a:ext cx="1652104" cy="1654900"/>
            </a:xfrm>
            <a:prstGeom prst="rect">
              <a:avLst/>
            </a:prstGeom>
          </p:spPr>
        </p:pic>
        <p:pic>
          <p:nvPicPr>
            <p:cNvPr id="12" name="Graphic 11">
              <a:extLst>
                <a:ext uri="{FF2B5EF4-FFF2-40B4-BE49-F238E27FC236}">
                  <a16:creationId xmlns:a16="http://schemas.microsoft.com/office/drawing/2014/main" id="{70280FBC-AE48-CC16-7492-1ABF06B0592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3644347" y="4136940"/>
              <a:ext cx="4744280" cy="439866"/>
            </a:xfrm>
            <a:prstGeom prst="rect">
              <a:avLst/>
            </a:prstGeom>
          </p:spPr>
        </p:pic>
      </p:grpSp>
    </p:spTree>
    <p:extLst>
      <p:ext uri="{BB962C8B-B14F-4D97-AF65-F5344CB8AC3E}">
        <p14:creationId xmlns:p14="http://schemas.microsoft.com/office/powerpoint/2010/main" val="1841542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Theme 3">
    <p:bg>
      <p:bgPr>
        <a:solidFill>
          <a:schemeClr val="accent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980B9AE-CBA6-4F01-A649-17AED3651C56}"/>
              </a:ext>
            </a:extLst>
          </p:cNvPr>
          <p:cNvSpPr/>
          <p:nvPr userDrawn="1"/>
        </p:nvSpPr>
        <p:spPr>
          <a:xfrm>
            <a:off x="0" y="-1361"/>
            <a:ext cx="940867" cy="68593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61EEB6B-166A-44E9-8FA0-3A02098FA660}"/>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940867" y="1"/>
            <a:ext cx="11251134" cy="6858000"/>
          </a:xfrm>
          <a:prstGeom prst="rect">
            <a:avLst/>
          </a:prstGeom>
          <a:ln>
            <a:noFill/>
          </a:ln>
        </p:spPr>
      </p:pic>
      <p:sp>
        <p:nvSpPr>
          <p:cNvPr id="19" name="Rectangle 18">
            <a:extLst>
              <a:ext uri="{FF2B5EF4-FFF2-40B4-BE49-F238E27FC236}">
                <a16:creationId xmlns:a16="http://schemas.microsoft.com/office/drawing/2014/main" id="{85AA2D0B-C1D0-4A3C-92EC-A83283338926}"/>
              </a:ext>
            </a:extLst>
          </p:cNvPr>
          <p:cNvSpPr/>
          <p:nvPr userDrawn="1"/>
        </p:nvSpPr>
        <p:spPr>
          <a:xfrm>
            <a:off x="940867" y="1"/>
            <a:ext cx="11251132" cy="6858000"/>
          </a:xfrm>
          <a:prstGeom prst="rect">
            <a:avLst/>
          </a:prstGeom>
          <a:gradFill>
            <a:gsLst>
              <a:gs pos="14000">
                <a:schemeClr val="tx2">
                  <a:alpha val="90000"/>
                </a:schemeClr>
              </a:gs>
              <a:gs pos="100000">
                <a:schemeClr val="accent1">
                  <a:alpha val="9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spcBef>
                <a:spcPts val="1200"/>
              </a:spcBef>
            </a:pPr>
            <a:endParaRPr lang="en-US" err="1"/>
          </a:p>
        </p:txBody>
      </p:sp>
      <p:sp>
        <p:nvSpPr>
          <p:cNvPr id="15" name="Footer Placeholder 38">
            <a:extLst>
              <a:ext uri="{FF2B5EF4-FFF2-40B4-BE49-F238E27FC236}">
                <a16:creationId xmlns:a16="http://schemas.microsoft.com/office/drawing/2014/main" id="{32D058C5-8E93-4246-8C47-4E25E740CCEC}"/>
              </a:ext>
            </a:extLst>
          </p:cNvPr>
          <p:cNvSpPr>
            <a:spLocks noGrp="1"/>
          </p:cNvSpPr>
          <p:nvPr>
            <p:ph type="ftr" sz="quarter" idx="3"/>
          </p:nvPr>
        </p:nvSpPr>
        <p:spPr>
          <a:xfrm>
            <a:off x="9220200" y="6492874"/>
            <a:ext cx="2971800" cy="365125"/>
          </a:xfrm>
          <a:prstGeom prst="rect">
            <a:avLst/>
          </a:prstGeom>
        </p:spPr>
        <p:txBody>
          <a:bodyPr vert="horz" lIns="91440" tIns="45720" rIns="91440" bIns="45720" rtlCol="0" anchor="ctr"/>
          <a:lstStyle>
            <a:lvl1pPr>
              <a:defRPr lang="en-US" sz="800" smtClean="0">
                <a:solidFill>
                  <a:schemeClr val="bg1"/>
                </a:solidFill>
                <a:latin typeface="+mj-lt"/>
              </a:defRPr>
            </a:lvl1pPr>
          </a:lstStyle>
          <a:p>
            <a:pPr algn="r"/>
            <a:r>
              <a:rPr lang="en-US"/>
              <a:t>© 2022 by Quantinuum. All rights reserved.</a:t>
            </a:r>
          </a:p>
        </p:txBody>
      </p:sp>
      <p:sp>
        <p:nvSpPr>
          <p:cNvPr id="12" name="Rectangle 11">
            <a:extLst>
              <a:ext uri="{FF2B5EF4-FFF2-40B4-BE49-F238E27FC236}">
                <a16:creationId xmlns:a16="http://schemas.microsoft.com/office/drawing/2014/main" id="{C7A32D1B-F888-4A06-AA53-E833ED30A328}"/>
              </a:ext>
            </a:extLst>
          </p:cNvPr>
          <p:cNvSpPr/>
          <p:nvPr userDrawn="1"/>
        </p:nvSpPr>
        <p:spPr>
          <a:xfrm>
            <a:off x="1417755" y="4595964"/>
            <a:ext cx="256032" cy="256032"/>
          </a:xfrm>
          <a:prstGeom prst="rect">
            <a:avLst/>
          </a:prstGeom>
          <a:solidFill>
            <a:srgbClr val="E942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56D9C6DD-58C2-4CC6-8F3D-D1B1ED06D0D1}"/>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2034509" y="2594995"/>
            <a:ext cx="2361424" cy="2257001"/>
          </a:xfrm>
          <a:prstGeom prst="rect">
            <a:avLst/>
          </a:prstGeom>
        </p:spPr>
      </p:pic>
      <p:pic>
        <p:nvPicPr>
          <p:cNvPr id="6" name="Picture 5">
            <a:extLst>
              <a:ext uri="{FF2B5EF4-FFF2-40B4-BE49-F238E27FC236}">
                <a16:creationId xmlns:a16="http://schemas.microsoft.com/office/drawing/2014/main" id="{D57C6A0B-F091-4C14-B107-80D3DC68ABC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844394" y="4612821"/>
            <a:ext cx="3812776" cy="210075"/>
          </a:xfrm>
          <a:prstGeom prst="rect">
            <a:avLst/>
          </a:prstGeom>
        </p:spPr>
      </p:pic>
    </p:spTree>
    <p:extLst>
      <p:ext uri="{BB962C8B-B14F-4D97-AF65-F5344CB8AC3E}">
        <p14:creationId xmlns:p14="http://schemas.microsoft.com/office/powerpoint/2010/main" val="3436795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Title Slide 2">
    <p:spTree>
      <p:nvGrpSpPr>
        <p:cNvPr id="1" name=""/>
        <p:cNvGrpSpPr/>
        <p:nvPr/>
      </p:nvGrpSpPr>
      <p:grpSpPr>
        <a:xfrm>
          <a:off x="0" y="0"/>
          <a:ext cx="0" cy="0"/>
          <a:chOff x="0" y="0"/>
          <a:chExt cx="0" cy="0"/>
        </a:xfrm>
      </p:grpSpPr>
      <p:pic>
        <p:nvPicPr>
          <p:cNvPr id="5" name="Picture 4" descr="A white background with black and green lines&#10;&#10;Description automatically generated with medium confidence">
            <a:extLst>
              <a:ext uri="{FF2B5EF4-FFF2-40B4-BE49-F238E27FC236}">
                <a16:creationId xmlns:a16="http://schemas.microsoft.com/office/drawing/2014/main" id="{7A52775D-CD94-734A-5ED3-049CE9A5BAC4}"/>
              </a:ext>
            </a:extLst>
          </p:cNvPr>
          <p:cNvPicPr>
            <a:picLocks noChangeAspect="1"/>
          </p:cNvPicPr>
          <p:nvPr/>
        </p:nvPicPr>
        <p:blipFill>
          <a:blip r:embed="rId2"/>
          <a:srcRect l="50000"/>
          <a:stretch/>
        </p:blipFill>
        <p:spPr>
          <a:xfrm>
            <a:off x="6096000" y="0"/>
            <a:ext cx="6096000" cy="6858000"/>
          </a:xfrm>
          <a:prstGeom prst="rect">
            <a:avLst/>
          </a:prstGeom>
        </p:spPr>
      </p:pic>
      <p:sp>
        <p:nvSpPr>
          <p:cNvPr id="14" name="Title Placeholder 1">
            <a:extLst>
              <a:ext uri="{FF2B5EF4-FFF2-40B4-BE49-F238E27FC236}">
                <a16:creationId xmlns:a16="http://schemas.microsoft.com/office/drawing/2014/main" id="{E538F49B-77D3-C72E-7BE8-7CF2D273A26B}"/>
              </a:ext>
            </a:extLst>
          </p:cNvPr>
          <p:cNvSpPr>
            <a:spLocks noGrp="1"/>
          </p:cNvSpPr>
          <p:nvPr>
            <p:ph type="title" hasCustomPrompt="1"/>
          </p:nvPr>
        </p:nvSpPr>
        <p:spPr>
          <a:xfrm>
            <a:off x="609601" y="421640"/>
            <a:ext cx="10515600" cy="381000"/>
          </a:xfrm>
          <a:prstGeom prst="rect">
            <a:avLst/>
          </a:prstGeom>
        </p:spPr>
        <p:txBody>
          <a:bodyPr vert="horz" lIns="0" tIns="0" rIns="0" bIns="0" rtlCol="0" anchor="t">
            <a:noAutofit/>
          </a:bodyPr>
          <a:lstStyle/>
          <a:p>
            <a:r>
              <a:rPr lang="en-US"/>
              <a:t>Click to add one line title</a:t>
            </a:r>
          </a:p>
        </p:txBody>
      </p:sp>
      <p:sp>
        <p:nvSpPr>
          <p:cNvPr id="2" name="TextBox 1">
            <a:extLst>
              <a:ext uri="{FF2B5EF4-FFF2-40B4-BE49-F238E27FC236}">
                <a16:creationId xmlns:a16="http://schemas.microsoft.com/office/drawing/2014/main" id="{2B03AFD0-A931-23BD-7B57-CDA87386BB18}"/>
              </a:ext>
            </a:extLst>
          </p:cNvPr>
          <p:cNvSpPr txBox="1"/>
          <p:nvPr/>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accent4"/>
                </a:solidFill>
                <a:latin typeface="Arial" panose="020B0604020202020204" pitchFamily="34" charset="0"/>
                <a:ea typeface="+mn-ea"/>
                <a:cs typeface="+mn-cs"/>
              </a:rPr>
              <a:t>© 2025 Quantinuum. All Rights Reserved.</a:t>
            </a:r>
          </a:p>
        </p:txBody>
      </p:sp>
      <p:pic>
        <p:nvPicPr>
          <p:cNvPr id="3" name="Graphic 2">
            <a:extLst>
              <a:ext uri="{FF2B5EF4-FFF2-40B4-BE49-F238E27FC236}">
                <a16:creationId xmlns:a16="http://schemas.microsoft.com/office/drawing/2014/main" id="{B1D8AE36-E243-82BB-DF68-924AB5A73AF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4" name="Text Placeholder 6">
            <a:extLst>
              <a:ext uri="{FF2B5EF4-FFF2-40B4-BE49-F238E27FC236}">
                <a16:creationId xmlns:a16="http://schemas.microsoft.com/office/drawing/2014/main" id="{A1C706D9-7981-8272-E552-B414C22749AB}"/>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accent4"/>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Confidential &amp; Proprietary</a:t>
            </a:r>
          </a:p>
        </p:txBody>
      </p:sp>
    </p:spTree>
    <p:extLst>
      <p:ext uri="{BB962C8B-B14F-4D97-AF65-F5344CB8AC3E}">
        <p14:creationId xmlns:p14="http://schemas.microsoft.com/office/powerpoint/2010/main" val="407835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Content Slide 1">
    <p:spTree>
      <p:nvGrpSpPr>
        <p:cNvPr id="1" name=""/>
        <p:cNvGrpSpPr/>
        <p:nvPr/>
      </p:nvGrpSpPr>
      <p:grpSpPr>
        <a:xfrm>
          <a:off x="0" y="0"/>
          <a:ext cx="0" cy="0"/>
          <a:chOff x="0" y="0"/>
          <a:chExt cx="0" cy="0"/>
        </a:xfrm>
      </p:grpSpPr>
      <p:pic>
        <p:nvPicPr>
          <p:cNvPr id="5" name="Picture 4" descr="A white background with black and green lines&#10;&#10;Description automatically generated with medium confidence">
            <a:extLst>
              <a:ext uri="{FF2B5EF4-FFF2-40B4-BE49-F238E27FC236}">
                <a16:creationId xmlns:a16="http://schemas.microsoft.com/office/drawing/2014/main" id="{7A52775D-CD94-734A-5ED3-049CE9A5BAC4}"/>
              </a:ext>
            </a:extLst>
          </p:cNvPr>
          <p:cNvPicPr>
            <a:picLocks noChangeAspect="1"/>
          </p:cNvPicPr>
          <p:nvPr/>
        </p:nvPicPr>
        <p:blipFill>
          <a:blip r:embed="rId2"/>
          <a:srcRect l="50000"/>
          <a:stretch/>
        </p:blipFill>
        <p:spPr>
          <a:xfrm>
            <a:off x="6096000" y="0"/>
            <a:ext cx="6096000" cy="6858000"/>
          </a:xfrm>
          <a:prstGeom prst="rect">
            <a:avLst/>
          </a:prstGeom>
        </p:spPr>
      </p:pic>
      <p:sp>
        <p:nvSpPr>
          <p:cNvPr id="3" name="Content Placeholder 2">
            <a:extLst>
              <a:ext uri="{FF2B5EF4-FFF2-40B4-BE49-F238E27FC236}">
                <a16:creationId xmlns:a16="http://schemas.microsoft.com/office/drawing/2014/main" id="{66F80E45-C89A-9784-323C-FC55B4077700}"/>
              </a:ext>
            </a:extLst>
          </p:cNvPr>
          <p:cNvSpPr>
            <a:spLocks noGrp="1"/>
          </p:cNvSpPr>
          <p:nvPr>
            <p:ph idx="1"/>
          </p:nvPr>
        </p:nvSpPr>
        <p:spPr>
          <a:xfrm>
            <a:off x="609600" y="1600200"/>
            <a:ext cx="10515600" cy="4279900"/>
          </a:xfrm>
        </p:spPr>
        <p:txBody>
          <a:bodyPr lIns="0">
            <a:noAutofit/>
          </a:bodyPr>
          <a:lstStyle>
            <a:lvl1pPr marL="228600" indent="-228600">
              <a:lnSpc>
                <a:spcPct val="100000"/>
              </a:lnSpc>
              <a:buClr>
                <a:schemeClr val="tx2"/>
              </a:buClr>
              <a:buFont typeface="Arial" panose="020B0604020202020204" pitchFamily="34" charset="0"/>
              <a:buChar char="•"/>
              <a:defRPr sz="2000">
                <a:solidFill>
                  <a:schemeClr val="tx1"/>
                </a:solidFill>
              </a:defRPr>
            </a:lvl1pPr>
            <a:lvl2pPr marL="685800" indent="-228600">
              <a:lnSpc>
                <a:spcPct val="100000"/>
              </a:lnSpc>
              <a:buClr>
                <a:schemeClr val="tx2"/>
              </a:buClr>
              <a:buFont typeface="Arial" panose="020B0604020202020204" pitchFamily="34" charset="0"/>
              <a:buChar char="•"/>
              <a:defRPr sz="1800">
                <a:solidFill>
                  <a:schemeClr val="bg1">
                    <a:lumMod val="50000"/>
                  </a:schemeClr>
                </a:solidFill>
              </a:defRPr>
            </a:lvl2pPr>
            <a:lvl3pPr marL="1143000" indent="-228600">
              <a:lnSpc>
                <a:spcPct val="100000"/>
              </a:lnSpc>
              <a:buClr>
                <a:schemeClr val="tx2"/>
              </a:buClr>
              <a:buFont typeface="Arial" panose="020B0604020202020204" pitchFamily="34" charset="0"/>
              <a:buChar char="•"/>
              <a:defRPr sz="1600">
                <a:solidFill>
                  <a:schemeClr val="bg1">
                    <a:lumMod val="50000"/>
                  </a:schemeClr>
                </a:solidFill>
              </a:defRPr>
            </a:lvl3pPr>
            <a:lvl4pPr marL="1600200" indent="-228600">
              <a:lnSpc>
                <a:spcPct val="100000"/>
              </a:lnSpc>
              <a:buClr>
                <a:schemeClr val="tx2"/>
              </a:buClr>
              <a:buFont typeface="Arial" panose="020B0604020202020204" pitchFamily="34" charset="0"/>
              <a:buChar char="•"/>
              <a:defRPr sz="1400">
                <a:solidFill>
                  <a:schemeClr val="bg1">
                    <a:lumMod val="50000"/>
                  </a:schemeClr>
                </a:solidFill>
              </a:defRPr>
            </a:lvl4pPr>
            <a:lvl5pPr marL="2057400" indent="-228600">
              <a:lnSpc>
                <a:spcPct val="100000"/>
              </a:lnSpc>
              <a:buClr>
                <a:schemeClr val="tx2"/>
              </a:buClr>
              <a:buFont typeface="Arial" panose="020B0604020202020204" pitchFamily="34" charset="0"/>
              <a:buChar char="•"/>
              <a:defRPr sz="1400">
                <a:solidFill>
                  <a:schemeClr val="bg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a:extLst>
              <a:ext uri="{FF2B5EF4-FFF2-40B4-BE49-F238E27FC236}">
                <a16:creationId xmlns:a16="http://schemas.microsoft.com/office/drawing/2014/main" id="{242B603F-AA77-B56F-BBA4-00220ADBCD6C}"/>
              </a:ext>
            </a:extLst>
          </p:cNvPr>
          <p:cNvSpPr>
            <a:spLocks noGrp="1"/>
          </p:cNvSpPr>
          <p:nvPr>
            <p:ph type="title" hasCustomPrompt="1"/>
          </p:nvPr>
        </p:nvSpPr>
        <p:spPr>
          <a:xfrm>
            <a:off x="609601" y="421640"/>
            <a:ext cx="10515600" cy="415498"/>
          </a:xfrm>
          <a:prstGeom prst="rect">
            <a:avLst/>
          </a:prstGeom>
        </p:spPr>
        <p:txBody>
          <a:bodyPr vert="horz" lIns="0" tIns="0" rIns="0" bIns="0" rtlCol="0" anchor="t">
            <a:noAutofit/>
          </a:bodyPr>
          <a:lstStyle/>
          <a:p>
            <a:r>
              <a:rPr lang="en-US"/>
              <a:t>Click to add one line title</a:t>
            </a:r>
          </a:p>
        </p:txBody>
      </p:sp>
      <p:sp>
        <p:nvSpPr>
          <p:cNvPr id="2" name="TextBox 1">
            <a:extLst>
              <a:ext uri="{FF2B5EF4-FFF2-40B4-BE49-F238E27FC236}">
                <a16:creationId xmlns:a16="http://schemas.microsoft.com/office/drawing/2014/main" id="{9FC9672B-2F30-F9DB-73EF-40466894ADBC}"/>
              </a:ext>
            </a:extLst>
          </p:cNvPr>
          <p:cNvSpPr txBox="1"/>
          <p:nvPr/>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accent4"/>
                </a:solidFill>
                <a:latin typeface="Arial" panose="020B0604020202020204" pitchFamily="34" charset="0"/>
                <a:ea typeface="+mn-ea"/>
                <a:cs typeface="+mn-cs"/>
              </a:rPr>
              <a:t>© 2025 Quantinuum. All Rights Reserved.</a:t>
            </a:r>
          </a:p>
        </p:txBody>
      </p:sp>
      <p:pic>
        <p:nvPicPr>
          <p:cNvPr id="4" name="Graphic 3">
            <a:extLst>
              <a:ext uri="{FF2B5EF4-FFF2-40B4-BE49-F238E27FC236}">
                <a16:creationId xmlns:a16="http://schemas.microsoft.com/office/drawing/2014/main" id="{384FF614-EBE8-6C2E-36C9-B9140041F8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7" name="Text Placeholder 6">
            <a:extLst>
              <a:ext uri="{FF2B5EF4-FFF2-40B4-BE49-F238E27FC236}">
                <a16:creationId xmlns:a16="http://schemas.microsoft.com/office/drawing/2014/main" id="{F6F039B8-85FF-6AE2-1BC3-1A3B3EE98FB1}"/>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accent4"/>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Confidential &amp; Proprietary</a:t>
            </a:r>
          </a:p>
        </p:txBody>
      </p:sp>
    </p:spTree>
    <p:extLst>
      <p:ext uri="{BB962C8B-B14F-4D97-AF65-F5344CB8AC3E}">
        <p14:creationId xmlns:p14="http://schemas.microsoft.com/office/powerpoint/2010/main" val="1541167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7D5FEF5-DC09-CD84-F431-6CDCA19B7E00}"/>
              </a:ext>
            </a:extLst>
          </p:cNvPr>
          <p:cNvSpPr/>
          <p:nvPr userDrawn="1"/>
        </p:nvSpPr>
        <p:spPr>
          <a:xfrm>
            <a:off x="0" y="0"/>
            <a:ext cx="12192000" cy="6858000"/>
          </a:xfrm>
          <a:prstGeom prst="rect">
            <a:avLst/>
          </a:prstGeom>
          <a:gradFill>
            <a:gsLst>
              <a:gs pos="0">
                <a:schemeClr val="tx2"/>
              </a:gs>
              <a:gs pos="100000">
                <a:schemeClr val="accent1"/>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ack background with white light&#10;&#10;Description automatically generated">
            <a:extLst>
              <a:ext uri="{FF2B5EF4-FFF2-40B4-BE49-F238E27FC236}">
                <a16:creationId xmlns:a16="http://schemas.microsoft.com/office/drawing/2014/main" id="{F85B765D-8E64-7A8C-7CBE-435B8BA8E530}"/>
              </a:ext>
            </a:extLst>
          </p:cNvPr>
          <p:cNvPicPr>
            <a:picLocks noChangeAspect="1"/>
          </p:cNvPicPr>
          <p:nvPr userDrawn="1"/>
        </p:nvPicPr>
        <p:blipFill>
          <a:blip r:embed="rId2">
            <a:alphaModFix amt="55000"/>
          </a:blip>
          <a:stretch>
            <a:fillRect/>
          </a:stretch>
        </p:blipFill>
        <p:spPr>
          <a:xfrm>
            <a:off x="4493" y="0"/>
            <a:ext cx="12187507" cy="6875298"/>
          </a:xfrm>
          <a:prstGeom prst="rect">
            <a:avLst/>
          </a:prstGeom>
        </p:spPr>
      </p:pic>
      <p:sp>
        <p:nvSpPr>
          <p:cNvPr id="2" name="Title 1">
            <a:extLst>
              <a:ext uri="{FF2B5EF4-FFF2-40B4-BE49-F238E27FC236}">
                <a16:creationId xmlns:a16="http://schemas.microsoft.com/office/drawing/2014/main" id="{A7335921-EA95-B49B-59A6-BD2DA3596A14}"/>
              </a:ext>
            </a:extLst>
          </p:cNvPr>
          <p:cNvSpPr>
            <a:spLocks noGrp="1"/>
          </p:cNvSpPr>
          <p:nvPr>
            <p:ph type="ctrTitle"/>
          </p:nvPr>
        </p:nvSpPr>
        <p:spPr>
          <a:xfrm>
            <a:off x="609600" y="1110457"/>
            <a:ext cx="8831893" cy="2387600"/>
          </a:xfrm>
          <a:prstGeom prst="rect">
            <a:avLst/>
          </a:prstGeom>
        </p:spPr>
        <p:txBody>
          <a:bodyPr anchor="b">
            <a:noAutofit/>
          </a:bodyPr>
          <a:lstStyle>
            <a:lvl1pPr algn="l">
              <a:defRPr sz="4800" b="1">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A9EC3888-FE24-AE4B-84C6-7659EAB3BA68}"/>
              </a:ext>
            </a:extLst>
          </p:cNvPr>
          <p:cNvSpPr>
            <a:spLocks noGrp="1"/>
          </p:cNvSpPr>
          <p:nvPr>
            <p:ph type="subTitle" idx="1"/>
          </p:nvPr>
        </p:nvSpPr>
        <p:spPr>
          <a:xfrm>
            <a:off x="609600" y="3590132"/>
            <a:ext cx="7772400" cy="763504"/>
          </a:xfrm>
        </p:spPr>
        <p:txBody>
          <a:bodyPr>
            <a:noAutofit/>
          </a:bodyPr>
          <a:lstStyle>
            <a:lvl1pPr marL="0" indent="0" algn="l">
              <a:buNone/>
              <a:defRPr sz="30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TextBox 5">
            <a:extLst>
              <a:ext uri="{FF2B5EF4-FFF2-40B4-BE49-F238E27FC236}">
                <a16:creationId xmlns:a16="http://schemas.microsoft.com/office/drawing/2014/main" id="{0B0498F3-1F9A-CF68-D236-185921FBE120}"/>
              </a:ext>
            </a:extLst>
          </p:cNvPr>
          <p:cNvSpPr txBox="1"/>
          <p:nvPr userDrawn="1"/>
        </p:nvSpPr>
        <p:spPr>
          <a:xfrm>
            <a:off x="518160" y="6377274"/>
            <a:ext cx="3017520" cy="201628"/>
          </a:xfrm>
          <a:prstGeom prst="rect">
            <a:avLst/>
          </a:prstGeom>
          <a:noFill/>
        </p:spPr>
        <p:txBody>
          <a:bodyPr wrap="square">
            <a:spAutoFit/>
          </a:bodyPr>
          <a:lstStyle/>
          <a:p>
            <a:pPr marL="0" algn="l" defTabSz="914400" rtl="0" eaLnBrk="1" latinLnBrk="0" hangingPunct="1"/>
            <a:r>
              <a:rPr lang="en-US" sz="700" b="0" i="0" kern="1200">
                <a:solidFill>
                  <a:schemeClr val="tx1"/>
                </a:solidFill>
                <a:latin typeface="Arial" panose="020B0604020202020204" pitchFamily="34" charset="0"/>
                <a:ea typeface="+mn-ea"/>
                <a:cs typeface="+mn-cs"/>
              </a:rPr>
              <a:t>© 2024 Quantinuum. All Rights Reserved.</a:t>
            </a:r>
          </a:p>
        </p:txBody>
      </p:sp>
      <p:pic>
        <p:nvPicPr>
          <p:cNvPr id="9" name="Graphic 8">
            <a:extLst>
              <a:ext uri="{FF2B5EF4-FFF2-40B4-BE49-F238E27FC236}">
                <a16:creationId xmlns:a16="http://schemas.microsoft.com/office/drawing/2014/main" id="{B6DD8262-49A6-BCA3-F908-0D5D4174B28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09600" y="476092"/>
            <a:ext cx="2656412" cy="438308"/>
          </a:xfrm>
          <a:prstGeom prst="rect">
            <a:avLst/>
          </a:prstGeom>
        </p:spPr>
      </p:pic>
      <p:pic>
        <p:nvPicPr>
          <p:cNvPr id="7" name="Picture 6">
            <a:extLst>
              <a:ext uri="{FF2B5EF4-FFF2-40B4-BE49-F238E27FC236}">
                <a16:creationId xmlns:a16="http://schemas.microsoft.com/office/drawing/2014/main" id="{4A9211EA-C1F8-88D2-9001-8DD44C37ABB8}"/>
              </a:ext>
            </a:extLst>
          </p:cNvPr>
          <p:cNvPicPr>
            <a:picLocks noChangeAspect="1"/>
          </p:cNvPicPr>
          <p:nvPr userDrawn="1"/>
        </p:nvPicPr>
        <p:blipFill>
          <a:blip r:embed="rId5"/>
          <a:srcRect r="21569" b="31244"/>
          <a:stretch/>
        </p:blipFill>
        <p:spPr>
          <a:xfrm>
            <a:off x="6096000" y="3971517"/>
            <a:ext cx="6096000" cy="2886483"/>
          </a:xfrm>
          <a:prstGeom prst="rect">
            <a:avLst/>
          </a:prstGeom>
        </p:spPr>
      </p:pic>
      <p:sp>
        <p:nvSpPr>
          <p:cNvPr id="8" name="Text Placeholder 6">
            <a:extLst>
              <a:ext uri="{FF2B5EF4-FFF2-40B4-BE49-F238E27FC236}">
                <a16:creationId xmlns:a16="http://schemas.microsoft.com/office/drawing/2014/main" id="{80C051C4-CCF5-0204-69AA-A27D4469DB0A}"/>
              </a:ext>
            </a:extLst>
          </p:cNvPr>
          <p:cNvSpPr>
            <a:spLocks noGrp="1"/>
          </p:cNvSpPr>
          <p:nvPr>
            <p:ph type="body" sz="quarter" idx="10" hasCustomPrompt="1"/>
          </p:nvPr>
        </p:nvSpPr>
        <p:spPr>
          <a:xfrm>
            <a:off x="609600" y="6537958"/>
            <a:ext cx="3452812" cy="201628"/>
          </a:xfrm>
        </p:spPr>
        <p:txBody>
          <a:bodyPr anchor="ctr">
            <a:noAutofit/>
          </a:bodyPr>
          <a:lstStyle>
            <a:lvl1pPr marL="0" indent="0" algn="l">
              <a:buNone/>
              <a:defRPr sz="7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
        <p:nvSpPr>
          <p:cNvPr id="12" name="Text Placeholder 11">
            <a:extLst>
              <a:ext uri="{FF2B5EF4-FFF2-40B4-BE49-F238E27FC236}">
                <a16:creationId xmlns:a16="http://schemas.microsoft.com/office/drawing/2014/main" id="{147F375A-F5C2-C712-4354-8A9C4C83BB98}"/>
              </a:ext>
            </a:extLst>
          </p:cNvPr>
          <p:cNvSpPr>
            <a:spLocks noGrp="1"/>
          </p:cNvSpPr>
          <p:nvPr>
            <p:ph type="body" sz="quarter" idx="11" hasCustomPrompt="1"/>
          </p:nvPr>
        </p:nvSpPr>
        <p:spPr>
          <a:xfrm>
            <a:off x="609600" y="4722813"/>
            <a:ext cx="5191125" cy="290203"/>
          </a:xfrm>
        </p:spPr>
        <p:txBody>
          <a:bodyPr>
            <a:noAutofit/>
          </a:bodyPr>
          <a:lstStyle>
            <a:lvl1pPr marL="0" indent="0">
              <a:buNone/>
              <a:defRPr sz="18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Presenter Name</a:t>
            </a:r>
          </a:p>
        </p:txBody>
      </p:sp>
      <p:sp>
        <p:nvSpPr>
          <p:cNvPr id="13" name="Text Placeholder 11">
            <a:extLst>
              <a:ext uri="{FF2B5EF4-FFF2-40B4-BE49-F238E27FC236}">
                <a16:creationId xmlns:a16="http://schemas.microsoft.com/office/drawing/2014/main" id="{9E5481C3-8C6B-38FF-65CF-AE8BC9A24252}"/>
              </a:ext>
            </a:extLst>
          </p:cNvPr>
          <p:cNvSpPr>
            <a:spLocks noGrp="1"/>
          </p:cNvSpPr>
          <p:nvPr>
            <p:ph type="body" sz="quarter" idx="12" hasCustomPrompt="1"/>
          </p:nvPr>
        </p:nvSpPr>
        <p:spPr>
          <a:xfrm>
            <a:off x="609599" y="5117782"/>
            <a:ext cx="5191125" cy="313211"/>
          </a:xfrm>
        </p:spPr>
        <p:txBody>
          <a:bodyPr>
            <a:noAutofit/>
          </a:bodyPr>
          <a:lstStyle>
            <a:lvl1pPr marL="0" indent="0">
              <a:buNone/>
              <a:defRPr sz="14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Presentation date</a:t>
            </a:r>
          </a:p>
        </p:txBody>
      </p:sp>
    </p:spTree>
    <p:extLst>
      <p:ext uri="{BB962C8B-B14F-4D97-AF65-F5344CB8AC3E}">
        <p14:creationId xmlns:p14="http://schemas.microsoft.com/office/powerpoint/2010/main" val="24645636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54A60D7-56E4-510B-56F4-16FA9E33D1D6}"/>
              </a:ext>
            </a:extLst>
          </p:cNvPr>
          <p:cNvSpPr>
            <a:spLocks noGrp="1"/>
          </p:cNvSpPr>
          <p:nvPr>
            <p:ph type="pic" sz="quarter" idx="11"/>
          </p:nvPr>
        </p:nvSpPr>
        <p:spPr>
          <a:xfrm>
            <a:off x="7581900" y="0"/>
            <a:ext cx="4610100" cy="6858000"/>
          </a:xfrm>
        </p:spPr>
        <p:txBody>
          <a:bodyPr/>
          <a:lstStyle>
            <a:lvl1pPr marL="342900" indent="-342900">
              <a:buFont typeface="Arial" panose="020B0604020202020204" pitchFamily="34" charset="0"/>
              <a:buChar char="•"/>
              <a:defRPr/>
            </a:lvl1pPr>
          </a:lstStyle>
          <a:p>
            <a:endParaRPr lang="en-US"/>
          </a:p>
          <a:p>
            <a:endParaRPr lang="en-US"/>
          </a:p>
          <a:p>
            <a:endParaRPr lang="en-US"/>
          </a:p>
          <a:p>
            <a:endParaRPr lang="en-US"/>
          </a:p>
          <a:p>
            <a:endParaRPr lang="en-US"/>
          </a:p>
          <a:p>
            <a:endParaRPr lang="en-US"/>
          </a:p>
          <a:p>
            <a:endParaRPr lang="en-US"/>
          </a:p>
          <a:p>
            <a:endParaRPr lang="en-US"/>
          </a:p>
        </p:txBody>
      </p:sp>
      <p:pic>
        <p:nvPicPr>
          <p:cNvPr id="13" name="Picture 12">
            <a:extLst>
              <a:ext uri="{FF2B5EF4-FFF2-40B4-BE49-F238E27FC236}">
                <a16:creationId xmlns:a16="http://schemas.microsoft.com/office/drawing/2014/main" id="{F0445007-5E7F-959B-2652-76CEBB14839E}"/>
              </a:ext>
            </a:extLst>
          </p:cNvPr>
          <p:cNvPicPr>
            <a:picLocks noChangeAspect="1"/>
          </p:cNvPicPr>
          <p:nvPr userDrawn="1"/>
        </p:nvPicPr>
        <p:blipFill>
          <a:blip r:embed="rId2"/>
          <a:srcRect r="50000"/>
          <a:stretch/>
        </p:blipFill>
        <p:spPr>
          <a:xfrm>
            <a:off x="1" y="0"/>
            <a:ext cx="6096000" cy="6858000"/>
          </a:xfrm>
          <a:prstGeom prst="rect">
            <a:avLst/>
          </a:prstGeom>
        </p:spPr>
      </p:pic>
      <p:pic>
        <p:nvPicPr>
          <p:cNvPr id="10" name="Graphic 9">
            <a:extLst>
              <a:ext uri="{FF2B5EF4-FFF2-40B4-BE49-F238E27FC236}">
                <a16:creationId xmlns:a16="http://schemas.microsoft.com/office/drawing/2014/main" id="{07FA95DB-CF03-E369-5696-7CCCD71081D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12" name="Text Placeholder 6">
            <a:extLst>
              <a:ext uri="{FF2B5EF4-FFF2-40B4-BE49-F238E27FC236}">
                <a16:creationId xmlns:a16="http://schemas.microsoft.com/office/drawing/2014/main" id="{4013E0B2-0A21-84B3-EE4F-45951E7206C9}"/>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
        <p:nvSpPr>
          <p:cNvPr id="4" name="Content Placeholder 2">
            <a:extLst>
              <a:ext uri="{FF2B5EF4-FFF2-40B4-BE49-F238E27FC236}">
                <a16:creationId xmlns:a16="http://schemas.microsoft.com/office/drawing/2014/main" id="{3475D61B-57F7-8FC2-D306-EBFCBE293C97}"/>
              </a:ext>
            </a:extLst>
          </p:cNvPr>
          <p:cNvSpPr>
            <a:spLocks noGrp="1"/>
          </p:cNvSpPr>
          <p:nvPr>
            <p:ph sz="half" idx="1"/>
          </p:nvPr>
        </p:nvSpPr>
        <p:spPr>
          <a:xfrm>
            <a:off x="609600" y="1748789"/>
            <a:ext cx="5283200" cy="3429001"/>
          </a:xfrm>
        </p:spPr>
        <p:txBody>
          <a:bodyPr lIns="0" anchor="ctr">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Placeholder 1">
            <a:extLst>
              <a:ext uri="{FF2B5EF4-FFF2-40B4-BE49-F238E27FC236}">
                <a16:creationId xmlns:a16="http://schemas.microsoft.com/office/drawing/2014/main" id="{ABD59C28-7D2D-8D4E-EAF2-75557FB2E0B0}"/>
              </a:ext>
            </a:extLst>
          </p:cNvPr>
          <p:cNvSpPr>
            <a:spLocks noGrp="1"/>
          </p:cNvSpPr>
          <p:nvPr>
            <p:ph type="title" hasCustomPrompt="1"/>
          </p:nvPr>
        </p:nvSpPr>
        <p:spPr>
          <a:xfrm>
            <a:off x="609601" y="421640"/>
            <a:ext cx="10515600" cy="381000"/>
          </a:xfrm>
          <a:prstGeom prst="rect">
            <a:avLst/>
          </a:prstGeom>
        </p:spPr>
        <p:txBody>
          <a:bodyPr vert="horz" lIns="0" tIns="0" rIns="0" bIns="0" rtlCol="0" anchor="t">
            <a:noAutofit/>
          </a:bodyPr>
          <a:lstStyle/>
          <a:p>
            <a:r>
              <a:rPr lang="en-US"/>
              <a:t>Click to add one line title</a:t>
            </a:r>
          </a:p>
        </p:txBody>
      </p:sp>
      <p:sp>
        <p:nvSpPr>
          <p:cNvPr id="2" name="Text Placeholder 2">
            <a:extLst>
              <a:ext uri="{FF2B5EF4-FFF2-40B4-BE49-F238E27FC236}">
                <a16:creationId xmlns:a16="http://schemas.microsoft.com/office/drawing/2014/main" id="{EC2B26F5-CC3D-9575-ABBC-0E74A468D107}"/>
              </a:ext>
            </a:extLst>
          </p:cNvPr>
          <p:cNvSpPr>
            <a:spLocks noGrp="1"/>
          </p:cNvSpPr>
          <p:nvPr>
            <p:ph type="body" idx="12" hasCustomPrompt="1"/>
          </p:nvPr>
        </p:nvSpPr>
        <p:spPr>
          <a:xfrm>
            <a:off x="609600" y="833120"/>
            <a:ext cx="10515600" cy="246697"/>
          </a:xfrm>
        </p:spPr>
        <p:txBody>
          <a:bodyPr>
            <a:noAutofit/>
          </a:bodyPr>
          <a:lstStyle>
            <a:lvl1pPr marL="0" indent="0">
              <a:buNone/>
              <a:defRPr sz="18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add subtitle</a:t>
            </a:r>
          </a:p>
        </p:txBody>
      </p:sp>
      <p:sp>
        <p:nvSpPr>
          <p:cNvPr id="3" name="TextBox 2">
            <a:extLst>
              <a:ext uri="{FF2B5EF4-FFF2-40B4-BE49-F238E27FC236}">
                <a16:creationId xmlns:a16="http://schemas.microsoft.com/office/drawing/2014/main" id="{0ACE9405-E0F6-C20E-9BB9-021241138781}"/>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spTree>
    <p:extLst>
      <p:ext uri="{BB962C8B-B14F-4D97-AF65-F5344CB8AC3E}">
        <p14:creationId xmlns:p14="http://schemas.microsoft.com/office/powerpoint/2010/main" val="540879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title Slide">
    <p:spTree>
      <p:nvGrpSpPr>
        <p:cNvPr id="1" name=""/>
        <p:cNvGrpSpPr/>
        <p:nvPr/>
      </p:nvGrpSpPr>
      <p:grpSpPr>
        <a:xfrm>
          <a:off x="0" y="0"/>
          <a:ext cx="0" cy="0"/>
          <a:chOff x="0" y="0"/>
          <a:chExt cx="0" cy="0"/>
        </a:xfrm>
      </p:grpSpPr>
      <p:pic>
        <p:nvPicPr>
          <p:cNvPr id="5" name="Picture 4" descr="A white background with black and green lines&#10;&#10;Description automatically generated with medium confidence">
            <a:extLst>
              <a:ext uri="{FF2B5EF4-FFF2-40B4-BE49-F238E27FC236}">
                <a16:creationId xmlns:a16="http://schemas.microsoft.com/office/drawing/2014/main" id="{7A52775D-CD94-734A-5ED3-049CE9A5BAC4}"/>
              </a:ext>
            </a:extLst>
          </p:cNvPr>
          <p:cNvPicPr>
            <a:picLocks noChangeAspect="1"/>
          </p:cNvPicPr>
          <p:nvPr userDrawn="1"/>
        </p:nvPicPr>
        <p:blipFill>
          <a:blip r:embed="rId2"/>
          <a:srcRect l="50000"/>
          <a:stretch/>
        </p:blipFill>
        <p:spPr>
          <a:xfrm>
            <a:off x="6096000" y="0"/>
            <a:ext cx="6096000" cy="6858000"/>
          </a:xfrm>
          <a:prstGeom prst="rect">
            <a:avLst/>
          </a:prstGeom>
        </p:spPr>
      </p:pic>
      <p:sp>
        <p:nvSpPr>
          <p:cNvPr id="14" name="Title Placeholder 1">
            <a:extLst>
              <a:ext uri="{FF2B5EF4-FFF2-40B4-BE49-F238E27FC236}">
                <a16:creationId xmlns:a16="http://schemas.microsoft.com/office/drawing/2014/main" id="{E538F49B-77D3-C72E-7BE8-7CF2D273A26B}"/>
              </a:ext>
            </a:extLst>
          </p:cNvPr>
          <p:cNvSpPr>
            <a:spLocks noGrp="1"/>
          </p:cNvSpPr>
          <p:nvPr>
            <p:ph type="title" hasCustomPrompt="1"/>
          </p:nvPr>
        </p:nvSpPr>
        <p:spPr>
          <a:xfrm>
            <a:off x="609601" y="421640"/>
            <a:ext cx="10515600" cy="381000"/>
          </a:xfrm>
          <a:prstGeom prst="rect">
            <a:avLst/>
          </a:prstGeom>
        </p:spPr>
        <p:txBody>
          <a:bodyPr vert="horz" lIns="0" tIns="0" rIns="0" bIns="0" rtlCol="0" anchor="t">
            <a:noAutofit/>
          </a:bodyPr>
          <a:lstStyle/>
          <a:p>
            <a:r>
              <a:rPr lang="en-US"/>
              <a:t>Click to add one line title</a:t>
            </a:r>
          </a:p>
        </p:txBody>
      </p:sp>
      <p:sp>
        <p:nvSpPr>
          <p:cNvPr id="2" name="TextBox 1">
            <a:extLst>
              <a:ext uri="{FF2B5EF4-FFF2-40B4-BE49-F238E27FC236}">
                <a16:creationId xmlns:a16="http://schemas.microsoft.com/office/drawing/2014/main" id="{2B03AFD0-A931-23BD-7B57-CDA87386BB18}"/>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3" name="Graphic 2">
            <a:extLst>
              <a:ext uri="{FF2B5EF4-FFF2-40B4-BE49-F238E27FC236}">
                <a16:creationId xmlns:a16="http://schemas.microsoft.com/office/drawing/2014/main" id="{B1D8AE36-E243-82BB-DF68-924AB5A73AF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6" name="Text Placeholder 2">
            <a:extLst>
              <a:ext uri="{FF2B5EF4-FFF2-40B4-BE49-F238E27FC236}">
                <a16:creationId xmlns:a16="http://schemas.microsoft.com/office/drawing/2014/main" id="{74AF8EBF-3A92-4F2D-C77B-5730DC2E3FB8}"/>
              </a:ext>
            </a:extLst>
          </p:cNvPr>
          <p:cNvSpPr>
            <a:spLocks noGrp="1"/>
          </p:cNvSpPr>
          <p:nvPr>
            <p:ph type="body" idx="1" hasCustomPrompt="1"/>
          </p:nvPr>
        </p:nvSpPr>
        <p:spPr>
          <a:xfrm>
            <a:off x="609600" y="833120"/>
            <a:ext cx="10515600" cy="246697"/>
          </a:xfrm>
        </p:spPr>
        <p:txBody>
          <a:bodyPr>
            <a:noAutofit/>
          </a:bodyPr>
          <a:lstStyle>
            <a:lvl1pPr marL="0" indent="0">
              <a:buNone/>
              <a:defRPr sz="18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add subtitle</a:t>
            </a:r>
          </a:p>
        </p:txBody>
      </p:sp>
      <p:sp>
        <p:nvSpPr>
          <p:cNvPr id="7" name="Text Placeholder 6">
            <a:extLst>
              <a:ext uri="{FF2B5EF4-FFF2-40B4-BE49-F238E27FC236}">
                <a16:creationId xmlns:a16="http://schemas.microsoft.com/office/drawing/2014/main" id="{4264AEC7-9567-36D5-9E8D-0D133DC94D03}"/>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160924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pic>
        <p:nvPicPr>
          <p:cNvPr id="5" name="Picture 4" descr="A white background with black and green lines&#10;&#10;Description automatically generated with medium confidence">
            <a:extLst>
              <a:ext uri="{FF2B5EF4-FFF2-40B4-BE49-F238E27FC236}">
                <a16:creationId xmlns:a16="http://schemas.microsoft.com/office/drawing/2014/main" id="{7A52775D-CD94-734A-5ED3-049CE9A5BAC4}"/>
              </a:ext>
            </a:extLst>
          </p:cNvPr>
          <p:cNvPicPr>
            <a:picLocks noChangeAspect="1"/>
          </p:cNvPicPr>
          <p:nvPr userDrawn="1"/>
        </p:nvPicPr>
        <p:blipFill>
          <a:blip r:embed="rId2"/>
          <a:srcRect l="50000"/>
          <a:stretch/>
        </p:blipFill>
        <p:spPr>
          <a:xfrm>
            <a:off x="6096000" y="0"/>
            <a:ext cx="6096000" cy="6858000"/>
          </a:xfrm>
          <a:prstGeom prst="rect">
            <a:avLst/>
          </a:prstGeom>
        </p:spPr>
      </p:pic>
      <p:sp>
        <p:nvSpPr>
          <p:cNvPr id="3" name="Content Placeholder 2">
            <a:extLst>
              <a:ext uri="{FF2B5EF4-FFF2-40B4-BE49-F238E27FC236}">
                <a16:creationId xmlns:a16="http://schemas.microsoft.com/office/drawing/2014/main" id="{66F80E45-C89A-9784-323C-FC55B4077700}"/>
              </a:ext>
            </a:extLst>
          </p:cNvPr>
          <p:cNvSpPr>
            <a:spLocks noGrp="1"/>
          </p:cNvSpPr>
          <p:nvPr>
            <p:ph idx="1"/>
          </p:nvPr>
        </p:nvSpPr>
        <p:spPr>
          <a:xfrm>
            <a:off x="609600" y="1600200"/>
            <a:ext cx="10515600" cy="4279900"/>
          </a:xfrm>
        </p:spPr>
        <p:txBody>
          <a:bodyPr lIns="0">
            <a:noAutofit/>
          </a:bodyPr>
          <a:lstStyle>
            <a:lvl1pPr marL="228600" indent="-228600">
              <a:lnSpc>
                <a:spcPct val="100000"/>
              </a:lnSpc>
              <a:buClr>
                <a:schemeClr val="tx2"/>
              </a:buClr>
              <a:buFont typeface="Arial" panose="020B0604020202020204" pitchFamily="34" charset="0"/>
              <a:buChar char="•"/>
              <a:defRPr sz="1800">
                <a:solidFill>
                  <a:schemeClr val="tx1"/>
                </a:solidFill>
              </a:defRPr>
            </a:lvl1pPr>
            <a:lvl2pPr marL="685800" indent="-228600">
              <a:lnSpc>
                <a:spcPct val="100000"/>
              </a:lnSpc>
              <a:buClr>
                <a:schemeClr val="tx2"/>
              </a:buClr>
              <a:buFont typeface="Arial" panose="020B0604020202020204" pitchFamily="34" charset="0"/>
              <a:buChar char="•"/>
              <a:defRPr sz="1600">
                <a:solidFill>
                  <a:schemeClr val="bg1">
                    <a:lumMod val="50000"/>
                  </a:schemeClr>
                </a:solidFill>
              </a:defRPr>
            </a:lvl2pPr>
            <a:lvl3pPr marL="1143000" indent="-228600">
              <a:lnSpc>
                <a:spcPct val="100000"/>
              </a:lnSpc>
              <a:buClr>
                <a:schemeClr val="tx2"/>
              </a:buClr>
              <a:buFont typeface="Arial" panose="020B0604020202020204" pitchFamily="34" charset="0"/>
              <a:buChar char="•"/>
              <a:defRPr sz="1400">
                <a:solidFill>
                  <a:schemeClr val="bg1">
                    <a:lumMod val="50000"/>
                  </a:schemeClr>
                </a:solidFill>
              </a:defRPr>
            </a:lvl3pPr>
            <a:lvl4pPr marL="1600200" indent="-228600">
              <a:lnSpc>
                <a:spcPct val="100000"/>
              </a:lnSpc>
              <a:buClr>
                <a:schemeClr val="tx2"/>
              </a:buClr>
              <a:buFont typeface="Arial" panose="020B0604020202020204" pitchFamily="34" charset="0"/>
              <a:buChar char="•"/>
              <a:defRPr sz="1200">
                <a:solidFill>
                  <a:schemeClr val="bg1">
                    <a:lumMod val="50000"/>
                  </a:schemeClr>
                </a:solidFill>
              </a:defRPr>
            </a:lvl4pPr>
            <a:lvl5pPr marL="2057400" indent="-228600">
              <a:lnSpc>
                <a:spcPct val="100000"/>
              </a:lnSpc>
              <a:buClr>
                <a:schemeClr val="tx2"/>
              </a:buClr>
              <a:buFont typeface="Arial" panose="020B0604020202020204" pitchFamily="34" charset="0"/>
              <a:buChar char="•"/>
              <a:defRPr sz="1200">
                <a:solidFill>
                  <a:schemeClr val="bg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a:extLst>
              <a:ext uri="{FF2B5EF4-FFF2-40B4-BE49-F238E27FC236}">
                <a16:creationId xmlns:a16="http://schemas.microsoft.com/office/drawing/2014/main" id="{242B603F-AA77-B56F-BBA4-00220ADBCD6C}"/>
              </a:ext>
            </a:extLst>
          </p:cNvPr>
          <p:cNvSpPr>
            <a:spLocks noGrp="1"/>
          </p:cNvSpPr>
          <p:nvPr>
            <p:ph type="title" hasCustomPrompt="1"/>
          </p:nvPr>
        </p:nvSpPr>
        <p:spPr>
          <a:xfrm>
            <a:off x="609601" y="421640"/>
            <a:ext cx="10515600" cy="415498"/>
          </a:xfrm>
          <a:prstGeom prst="rect">
            <a:avLst/>
          </a:prstGeom>
        </p:spPr>
        <p:txBody>
          <a:bodyPr vert="horz" lIns="0" tIns="0" rIns="0" bIns="0" rtlCol="0" anchor="t">
            <a:noAutofit/>
          </a:bodyPr>
          <a:lstStyle/>
          <a:p>
            <a:r>
              <a:rPr lang="en-US"/>
              <a:t>Click to add one line title</a:t>
            </a:r>
          </a:p>
        </p:txBody>
      </p:sp>
      <p:sp>
        <p:nvSpPr>
          <p:cNvPr id="2" name="TextBox 1">
            <a:extLst>
              <a:ext uri="{FF2B5EF4-FFF2-40B4-BE49-F238E27FC236}">
                <a16:creationId xmlns:a16="http://schemas.microsoft.com/office/drawing/2014/main" id="{9FC9672B-2F30-F9DB-73EF-40466894ADBC}"/>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4" name="Graphic 3">
            <a:extLst>
              <a:ext uri="{FF2B5EF4-FFF2-40B4-BE49-F238E27FC236}">
                <a16:creationId xmlns:a16="http://schemas.microsoft.com/office/drawing/2014/main" id="{384FF614-EBE8-6C2E-36C9-B9140041F8D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6" name="Text Placeholder 2">
            <a:extLst>
              <a:ext uri="{FF2B5EF4-FFF2-40B4-BE49-F238E27FC236}">
                <a16:creationId xmlns:a16="http://schemas.microsoft.com/office/drawing/2014/main" id="{C89356B2-42C1-E78A-8CB3-9B72243D116F}"/>
              </a:ext>
            </a:extLst>
          </p:cNvPr>
          <p:cNvSpPr>
            <a:spLocks noGrp="1"/>
          </p:cNvSpPr>
          <p:nvPr>
            <p:ph type="body" idx="11" hasCustomPrompt="1"/>
          </p:nvPr>
        </p:nvSpPr>
        <p:spPr>
          <a:xfrm>
            <a:off x="609600" y="833120"/>
            <a:ext cx="10515600" cy="246697"/>
          </a:xfrm>
        </p:spPr>
        <p:txBody>
          <a:bodyPr>
            <a:noAutofit/>
          </a:bodyPr>
          <a:lstStyle>
            <a:lvl1pPr marL="0" indent="0">
              <a:buNone/>
              <a:defRPr sz="18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add subtitle</a:t>
            </a:r>
          </a:p>
        </p:txBody>
      </p:sp>
      <p:sp>
        <p:nvSpPr>
          <p:cNvPr id="9" name="Text Placeholder 6">
            <a:extLst>
              <a:ext uri="{FF2B5EF4-FFF2-40B4-BE49-F238E27FC236}">
                <a16:creationId xmlns:a16="http://schemas.microsoft.com/office/drawing/2014/main" id="{2BF95B8C-7A74-5C8A-1D76-38E3245CC9B8}"/>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358672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lumn Slide">
    <p:spTree>
      <p:nvGrpSpPr>
        <p:cNvPr id="1" name=""/>
        <p:cNvGrpSpPr/>
        <p:nvPr/>
      </p:nvGrpSpPr>
      <p:grpSpPr>
        <a:xfrm>
          <a:off x="0" y="0"/>
          <a:ext cx="0" cy="0"/>
          <a:chOff x="0" y="0"/>
          <a:chExt cx="0" cy="0"/>
        </a:xfrm>
      </p:grpSpPr>
      <p:pic>
        <p:nvPicPr>
          <p:cNvPr id="9" name="Picture 8" descr="A white background with black and green lines&#10;&#10;Description automatically generated with medium confidence">
            <a:extLst>
              <a:ext uri="{FF2B5EF4-FFF2-40B4-BE49-F238E27FC236}">
                <a16:creationId xmlns:a16="http://schemas.microsoft.com/office/drawing/2014/main" id="{CA26EB14-89D0-6941-8497-16DB31987F19}"/>
              </a:ext>
            </a:extLst>
          </p:cNvPr>
          <p:cNvPicPr>
            <a:picLocks noChangeAspect="1"/>
          </p:cNvPicPr>
          <p:nvPr userDrawn="1"/>
        </p:nvPicPr>
        <p:blipFill>
          <a:blip r:embed="rId2"/>
          <a:srcRect l="50000"/>
          <a:stretch/>
        </p:blipFill>
        <p:spPr>
          <a:xfrm>
            <a:off x="6096000" y="0"/>
            <a:ext cx="6096000" cy="6858000"/>
          </a:xfrm>
          <a:prstGeom prst="rect">
            <a:avLst/>
          </a:prstGeom>
        </p:spPr>
      </p:pic>
      <p:sp>
        <p:nvSpPr>
          <p:cNvPr id="4" name="Content Placeholder 2">
            <a:extLst>
              <a:ext uri="{FF2B5EF4-FFF2-40B4-BE49-F238E27FC236}">
                <a16:creationId xmlns:a16="http://schemas.microsoft.com/office/drawing/2014/main" id="{E3F94300-8A11-C34A-C1DF-FCDD5E515B47}"/>
              </a:ext>
            </a:extLst>
          </p:cNvPr>
          <p:cNvSpPr>
            <a:spLocks noGrp="1"/>
          </p:cNvSpPr>
          <p:nvPr>
            <p:ph idx="12"/>
          </p:nvPr>
        </p:nvSpPr>
        <p:spPr>
          <a:xfrm>
            <a:off x="614680" y="2057399"/>
            <a:ext cx="3195320" cy="3416753"/>
          </a:xfrm>
        </p:spPr>
        <p:txBody>
          <a:bodyPr lIns="0">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2">
            <a:extLst>
              <a:ext uri="{FF2B5EF4-FFF2-40B4-BE49-F238E27FC236}">
                <a16:creationId xmlns:a16="http://schemas.microsoft.com/office/drawing/2014/main" id="{40868A11-E04F-1D0F-AF1F-DF1BABED62A9}"/>
              </a:ext>
            </a:extLst>
          </p:cNvPr>
          <p:cNvSpPr>
            <a:spLocks noGrp="1"/>
          </p:cNvSpPr>
          <p:nvPr>
            <p:ph idx="13"/>
          </p:nvPr>
        </p:nvSpPr>
        <p:spPr>
          <a:xfrm>
            <a:off x="4498340" y="2057399"/>
            <a:ext cx="3195320" cy="3416753"/>
          </a:xfrm>
        </p:spPr>
        <p:txBody>
          <a:bodyPr lIns="0">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2">
            <a:extLst>
              <a:ext uri="{FF2B5EF4-FFF2-40B4-BE49-F238E27FC236}">
                <a16:creationId xmlns:a16="http://schemas.microsoft.com/office/drawing/2014/main" id="{943AFCD8-29B4-6EDA-8230-3FF7D895BAC0}"/>
              </a:ext>
            </a:extLst>
          </p:cNvPr>
          <p:cNvSpPr>
            <a:spLocks noGrp="1"/>
          </p:cNvSpPr>
          <p:nvPr>
            <p:ph idx="14"/>
          </p:nvPr>
        </p:nvSpPr>
        <p:spPr>
          <a:xfrm>
            <a:off x="8382000" y="2057399"/>
            <a:ext cx="3195320" cy="3416753"/>
          </a:xfrm>
        </p:spPr>
        <p:txBody>
          <a:bodyPr lIns="0">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Placeholder 1">
            <a:extLst>
              <a:ext uri="{FF2B5EF4-FFF2-40B4-BE49-F238E27FC236}">
                <a16:creationId xmlns:a16="http://schemas.microsoft.com/office/drawing/2014/main" id="{5BAF5C19-76EA-9173-9423-8952F467AD06}"/>
              </a:ext>
            </a:extLst>
          </p:cNvPr>
          <p:cNvSpPr>
            <a:spLocks noGrp="1"/>
          </p:cNvSpPr>
          <p:nvPr>
            <p:ph type="title" hasCustomPrompt="1"/>
          </p:nvPr>
        </p:nvSpPr>
        <p:spPr>
          <a:xfrm>
            <a:off x="609601" y="421640"/>
            <a:ext cx="10515600" cy="381000"/>
          </a:xfrm>
          <a:prstGeom prst="rect">
            <a:avLst/>
          </a:prstGeom>
        </p:spPr>
        <p:txBody>
          <a:bodyPr vert="horz" lIns="0" tIns="0" rIns="0" bIns="0" rtlCol="0" anchor="t">
            <a:noAutofit/>
          </a:bodyPr>
          <a:lstStyle/>
          <a:p>
            <a:r>
              <a:rPr lang="en-US"/>
              <a:t>Click to add one line title</a:t>
            </a:r>
          </a:p>
        </p:txBody>
      </p:sp>
      <p:sp>
        <p:nvSpPr>
          <p:cNvPr id="2" name="TextBox 1">
            <a:extLst>
              <a:ext uri="{FF2B5EF4-FFF2-40B4-BE49-F238E27FC236}">
                <a16:creationId xmlns:a16="http://schemas.microsoft.com/office/drawing/2014/main" id="{00655BE8-370C-D914-9C6B-18A8C66C98B8}"/>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3" name="Graphic 2">
            <a:extLst>
              <a:ext uri="{FF2B5EF4-FFF2-40B4-BE49-F238E27FC236}">
                <a16:creationId xmlns:a16="http://schemas.microsoft.com/office/drawing/2014/main" id="{EBED0F73-C9A9-327B-C0D1-6B70892F97B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8" name="Text Placeholder 2">
            <a:extLst>
              <a:ext uri="{FF2B5EF4-FFF2-40B4-BE49-F238E27FC236}">
                <a16:creationId xmlns:a16="http://schemas.microsoft.com/office/drawing/2014/main" id="{C8CA841E-E324-1D9F-3A54-00822ECB66A4}"/>
              </a:ext>
            </a:extLst>
          </p:cNvPr>
          <p:cNvSpPr>
            <a:spLocks noGrp="1"/>
          </p:cNvSpPr>
          <p:nvPr>
            <p:ph type="body" idx="1" hasCustomPrompt="1"/>
          </p:nvPr>
        </p:nvSpPr>
        <p:spPr>
          <a:xfrm>
            <a:off x="609600" y="833120"/>
            <a:ext cx="10515600" cy="246697"/>
          </a:xfrm>
        </p:spPr>
        <p:txBody>
          <a:bodyPr>
            <a:noAutofit/>
          </a:bodyPr>
          <a:lstStyle>
            <a:lvl1pPr marL="0" indent="0">
              <a:buNone/>
              <a:defRPr sz="18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add subtitle</a:t>
            </a:r>
          </a:p>
        </p:txBody>
      </p:sp>
      <p:sp>
        <p:nvSpPr>
          <p:cNvPr id="11" name="Text Placeholder 6">
            <a:extLst>
              <a:ext uri="{FF2B5EF4-FFF2-40B4-BE49-F238E27FC236}">
                <a16:creationId xmlns:a16="http://schemas.microsoft.com/office/drawing/2014/main" id="{D9A47689-5863-439A-0C4D-E5DF76422147}"/>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1943293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pic>
        <p:nvPicPr>
          <p:cNvPr id="5" name="Picture 4" descr="A white background with black and green lines&#10;&#10;Description automatically generated with medium confidence">
            <a:extLst>
              <a:ext uri="{FF2B5EF4-FFF2-40B4-BE49-F238E27FC236}">
                <a16:creationId xmlns:a16="http://schemas.microsoft.com/office/drawing/2014/main" id="{5B42AE56-3549-2977-1515-EEF3CB34A763}"/>
              </a:ext>
            </a:extLst>
          </p:cNvPr>
          <p:cNvPicPr>
            <a:picLocks noChangeAspect="1"/>
          </p:cNvPicPr>
          <p:nvPr userDrawn="1"/>
        </p:nvPicPr>
        <p:blipFill>
          <a:blip r:embed="rId2"/>
          <a:srcRect l="50000"/>
          <a:stretch/>
        </p:blipFill>
        <p:spPr>
          <a:xfrm>
            <a:off x="6096000" y="0"/>
            <a:ext cx="6096000" cy="6858000"/>
          </a:xfrm>
          <a:prstGeom prst="rect">
            <a:avLst/>
          </a:prstGeom>
        </p:spPr>
      </p:pic>
      <p:sp>
        <p:nvSpPr>
          <p:cNvPr id="3" name="Content Placeholder 2">
            <a:extLst>
              <a:ext uri="{FF2B5EF4-FFF2-40B4-BE49-F238E27FC236}">
                <a16:creationId xmlns:a16="http://schemas.microsoft.com/office/drawing/2014/main" id="{7049E968-A564-9705-7AC8-9CA06462A6D1}"/>
              </a:ext>
            </a:extLst>
          </p:cNvPr>
          <p:cNvSpPr>
            <a:spLocks noGrp="1"/>
          </p:cNvSpPr>
          <p:nvPr>
            <p:ph sz="half" idx="1"/>
          </p:nvPr>
        </p:nvSpPr>
        <p:spPr>
          <a:xfrm>
            <a:off x="609600" y="2057399"/>
            <a:ext cx="5120640" cy="3429001"/>
          </a:xfrm>
        </p:spPr>
        <p:txBody>
          <a:bodyPr lIns="0">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60849F09-D7D9-6CA4-EF5F-E5B79766FDF8}"/>
              </a:ext>
            </a:extLst>
          </p:cNvPr>
          <p:cNvSpPr>
            <a:spLocks noGrp="1"/>
          </p:cNvSpPr>
          <p:nvPr>
            <p:ph sz="half" idx="10"/>
          </p:nvPr>
        </p:nvSpPr>
        <p:spPr>
          <a:xfrm>
            <a:off x="6439436" y="2057399"/>
            <a:ext cx="5120640" cy="3429001"/>
          </a:xfrm>
        </p:spPr>
        <p:txBody>
          <a:bodyPr lIns="0">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Placeholder 1">
            <a:extLst>
              <a:ext uri="{FF2B5EF4-FFF2-40B4-BE49-F238E27FC236}">
                <a16:creationId xmlns:a16="http://schemas.microsoft.com/office/drawing/2014/main" id="{CAF58518-47BF-1E75-FEF8-A358F62E7F79}"/>
              </a:ext>
            </a:extLst>
          </p:cNvPr>
          <p:cNvSpPr>
            <a:spLocks noGrp="1"/>
          </p:cNvSpPr>
          <p:nvPr>
            <p:ph type="title" hasCustomPrompt="1"/>
          </p:nvPr>
        </p:nvSpPr>
        <p:spPr>
          <a:xfrm>
            <a:off x="609601" y="421640"/>
            <a:ext cx="10515600" cy="381000"/>
          </a:xfrm>
          <a:prstGeom prst="rect">
            <a:avLst/>
          </a:prstGeom>
        </p:spPr>
        <p:txBody>
          <a:bodyPr vert="horz" lIns="0" tIns="0" rIns="0" bIns="0" rtlCol="0" anchor="t">
            <a:noAutofit/>
          </a:bodyPr>
          <a:lstStyle/>
          <a:p>
            <a:r>
              <a:rPr lang="en-US"/>
              <a:t>Click to add one line title</a:t>
            </a:r>
          </a:p>
        </p:txBody>
      </p:sp>
      <p:pic>
        <p:nvPicPr>
          <p:cNvPr id="6" name="Graphic 5">
            <a:extLst>
              <a:ext uri="{FF2B5EF4-FFF2-40B4-BE49-F238E27FC236}">
                <a16:creationId xmlns:a16="http://schemas.microsoft.com/office/drawing/2014/main" id="{5CA82B13-0E65-1621-4512-CE9B460F823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8" name="Text Placeholder 2">
            <a:extLst>
              <a:ext uri="{FF2B5EF4-FFF2-40B4-BE49-F238E27FC236}">
                <a16:creationId xmlns:a16="http://schemas.microsoft.com/office/drawing/2014/main" id="{2917CA5A-0DD4-3474-6D07-C99290FEC029}"/>
              </a:ext>
            </a:extLst>
          </p:cNvPr>
          <p:cNvSpPr>
            <a:spLocks noGrp="1"/>
          </p:cNvSpPr>
          <p:nvPr>
            <p:ph type="body" idx="12" hasCustomPrompt="1"/>
          </p:nvPr>
        </p:nvSpPr>
        <p:spPr>
          <a:xfrm>
            <a:off x="609600" y="833120"/>
            <a:ext cx="10515600" cy="246697"/>
          </a:xfrm>
        </p:spPr>
        <p:txBody>
          <a:bodyPr>
            <a:noAutofit/>
          </a:bodyPr>
          <a:lstStyle>
            <a:lvl1pPr marL="0" indent="0">
              <a:buNone/>
              <a:defRPr sz="18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add subtitle</a:t>
            </a:r>
          </a:p>
        </p:txBody>
      </p:sp>
      <p:sp>
        <p:nvSpPr>
          <p:cNvPr id="4" name="TextBox 3">
            <a:extLst>
              <a:ext uri="{FF2B5EF4-FFF2-40B4-BE49-F238E27FC236}">
                <a16:creationId xmlns:a16="http://schemas.microsoft.com/office/drawing/2014/main" id="{499CEF58-B5E0-F0A9-0E88-6E3452EB6635}"/>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sp>
        <p:nvSpPr>
          <p:cNvPr id="9" name="Text Placeholder 6">
            <a:extLst>
              <a:ext uri="{FF2B5EF4-FFF2-40B4-BE49-F238E27FC236}">
                <a16:creationId xmlns:a16="http://schemas.microsoft.com/office/drawing/2014/main" id="{13E4B77B-ABD7-3BDE-E59A-31A8FD6A8467}"/>
              </a:ext>
            </a:extLst>
          </p:cNvPr>
          <p:cNvSpPr>
            <a:spLocks noGrp="1"/>
          </p:cNvSpPr>
          <p:nvPr>
            <p:ph type="body" sz="quarter" idx="13"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1036670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Content Slide">
    <p:spTree>
      <p:nvGrpSpPr>
        <p:cNvPr id="1" name=""/>
        <p:cNvGrpSpPr/>
        <p:nvPr/>
      </p:nvGrpSpPr>
      <p:grpSpPr>
        <a:xfrm>
          <a:off x="0" y="0"/>
          <a:ext cx="0" cy="0"/>
          <a:chOff x="0" y="0"/>
          <a:chExt cx="0" cy="0"/>
        </a:xfrm>
      </p:grpSpPr>
      <p:pic>
        <p:nvPicPr>
          <p:cNvPr id="5" name="Picture 4" descr="A white background with black and green lines&#10;&#10;Description automatically generated with medium confidence">
            <a:extLst>
              <a:ext uri="{FF2B5EF4-FFF2-40B4-BE49-F238E27FC236}">
                <a16:creationId xmlns:a16="http://schemas.microsoft.com/office/drawing/2014/main" id="{7A52775D-CD94-734A-5ED3-049CE9A5BAC4}"/>
              </a:ext>
            </a:extLst>
          </p:cNvPr>
          <p:cNvPicPr>
            <a:picLocks noChangeAspect="1"/>
          </p:cNvPicPr>
          <p:nvPr userDrawn="1"/>
        </p:nvPicPr>
        <p:blipFill>
          <a:blip r:embed="rId2"/>
          <a:srcRect l="50000"/>
          <a:stretch/>
        </p:blipFill>
        <p:spPr>
          <a:xfrm>
            <a:off x="6096000" y="0"/>
            <a:ext cx="6096000" cy="6858000"/>
          </a:xfrm>
          <a:prstGeom prst="rect">
            <a:avLst/>
          </a:prstGeom>
        </p:spPr>
      </p:pic>
      <p:sp>
        <p:nvSpPr>
          <p:cNvPr id="14" name="Title Placeholder 1">
            <a:extLst>
              <a:ext uri="{FF2B5EF4-FFF2-40B4-BE49-F238E27FC236}">
                <a16:creationId xmlns:a16="http://schemas.microsoft.com/office/drawing/2014/main" id="{E538F49B-77D3-C72E-7BE8-7CF2D273A26B}"/>
              </a:ext>
            </a:extLst>
          </p:cNvPr>
          <p:cNvSpPr>
            <a:spLocks noGrp="1"/>
          </p:cNvSpPr>
          <p:nvPr>
            <p:ph type="title" hasCustomPrompt="1"/>
          </p:nvPr>
        </p:nvSpPr>
        <p:spPr>
          <a:xfrm>
            <a:off x="609601" y="421640"/>
            <a:ext cx="10515600" cy="381000"/>
          </a:xfrm>
          <a:prstGeom prst="rect">
            <a:avLst/>
          </a:prstGeom>
        </p:spPr>
        <p:txBody>
          <a:bodyPr vert="horz" lIns="0" tIns="0" rIns="0" bIns="0" rtlCol="0" anchor="t">
            <a:noAutofit/>
          </a:bodyPr>
          <a:lstStyle/>
          <a:p>
            <a:r>
              <a:rPr lang="en-US"/>
              <a:t>Click to add one line title</a:t>
            </a:r>
          </a:p>
        </p:txBody>
      </p:sp>
      <p:sp>
        <p:nvSpPr>
          <p:cNvPr id="6" name="Text Placeholder 3">
            <a:extLst>
              <a:ext uri="{FF2B5EF4-FFF2-40B4-BE49-F238E27FC236}">
                <a16:creationId xmlns:a16="http://schemas.microsoft.com/office/drawing/2014/main" id="{612923B0-C93C-3D5B-C818-2635E788538D}"/>
              </a:ext>
            </a:extLst>
          </p:cNvPr>
          <p:cNvSpPr>
            <a:spLocks noGrp="1"/>
          </p:cNvSpPr>
          <p:nvPr>
            <p:ph type="body" sz="quarter" idx="18" hasCustomPrompt="1"/>
          </p:nvPr>
        </p:nvSpPr>
        <p:spPr>
          <a:xfrm>
            <a:off x="1525905" y="4251748"/>
            <a:ext cx="2744788" cy="1458912"/>
          </a:xfrm>
        </p:spPr>
        <p:txBody>
          <a:bodyPr>
            <a:noAutofit/>
          </a:bodyPr>
          <a:lstStyle>
            <a:lvl1pPr marL="0" indent="0" algn="ctr">
              <a:lnSpc>
                <a:spcPct val="100000"/>
              </a:lnSpc>
              <a:spcBef>
                <a:spcPts val="600"/>
              </a:spcBef>
              <a:buNone/>
              <a:defRPr sz="1800">
                <a:solidFill>
                  <a:schemeClr val="tx1"/>
                </a:solidFill>
              </a:defRPr>
            </a:lvl1pPr>
            <a:lvl2pPr marL="0" indent="0" algn="ctr">
              <a:lnSpc>
                <a:spcPct val="100000"/>
              </a:lnSpc>
              <a:spcBef>
                <a:spcPts val="600"/>
              </a:spcBef>
              <a:buFont typeface="Open Sans" panose="020B0606030504020204" pitchFamily="34" charset="0"/>
              <a:buNone/>
              <a:defRPr sz="1400" b="0" i="0">
                <a:latin typeface="Arial" panose="020B0604020202020204" pitchFamily="34" charset="0"/>
              </a:defRPr>
            </a:lvl2pPr>
          </a:lstStyle>
          <a:p>
            <a:pPr lvl="0"/>
            <a:r>
              <a:rPr lang="en-US"/>
              <a:t>Click to add text</a:t>
            </a:r>
          </a:p>
          <a:p>
            <a:pPr lvl="1"/>
            <a:r>
              <a:rPr lang="en-US"/>
              <a:t>Second level</a:t>
            </a:r>
          </a:p>
        </p:txBody>
      </p:sp>
      <p:sp>
        <p:nvSpPr>
          <p:cNvPr id="7" name="Text Placeholder 3">
            <a:extLst>
              <a:ext uri="{FF2B5EF4-FFF2-40B4-BE49-F238E27FC236}">
                <a16:creationId xmlns:a16="http://schemas.microsoft.com/office/drawing/2014/main" id="{04350CD4-CFF3-E32D-EF5D-A96175C2FC02}"/>
              </a:ext>
            </a:extLst>
          </p:cNvPr>
          <p:cNvSpPr>
            <a:spLocks noGrp="1"/>
          </p:cNvSpPr>
          <p:nvPr>
            <p:ph type="body" sz="quarter" idx="19" hasCustomPrompt="1"/>
          </p:nvPr>
        </p:nvSpPr>
        <p:spPr>
          <a:xfrm>
            <a:off x="4723605" y="4251748"/>
            <a:ext cx="2744788" cy="1458912"/>
          </a:xfrm>
        </p:spPr>
        <p:txBody>
          <a:bodyPr>
            <a:noAutofit/>
          </a:bodyPr>
          <a:lstStyle>
            <a:lvl1pPr marL="0" indent="0" algn="ctr">
              <a:lnSpc>
                <a:spcPct val="100000"/>
              </a:lnSpc>
              <a:spcBef>
                <a:spcPts val="600"/>
              </a:spcBef>
              <a:buNone/>
              <a:defRPr sz="1800">
                <a:solidFill>
                  <a:schemeClr val="tx1"/>
                </a:solidFill>
              </a:defRPr>
            </a:lvl1pPr>
            <a:lvl2pPr marL="0" indent="0" algn="ctr">
              <a:lnSpc>
                <a:spcPct val="100000"/>
              </a:lnSpc>
              <a:spcBef>
                <a:spcPts val="600"/>
              </a:spcBef>
              <a:buFont typeface="Open Sans" panose="020B0606030504020204" pitchFamily="34" charset="0"/>
              <a:buNone/>
              <a:defRPr sz="1400" b="0" i="0">
                <a:latin typeface="Arial" panose="020B0604020202020204" pitchFamily="34" charset="0"/>
              </a:defRPr>
            </a:lvl2pPr>
          </a:lstStyle>
          <a:p>
            <a:pPr lvl="0"/>
            <a:r>
              <a:rPr lang="en-US"/>
              <a:t>Click to add text</a:t>
            </a:r>
          </a:p>
          <a:p>
            <a:pPr lvl="1"/>
            <a:r>
              <a:rPr lang="en-US"/>
              <a:t>Second level</a:t>
            </a:r>
          </a:p>
        </p:txBody>
      </p:sp>
      <p:sp>
        <p:nvSpPr>
          <p:cNvPr id="8" name="Text Placeholder 3">
            <a:extLst>
              <a:ext uri="{FF2B5EF4-FFF2-40B4-BE49-F238E27FC236}">
                <a16:creationId xmlns:a16="http://schemas.microsoft.com/office/drawing/2014/main" id="{D5D11B3C-7E7F-AEED-1BCC-28F1923E5BC9}"/>
              </a:ext>
            </a:extLst>
          </p:cNvPr>
          <p:cNvSpPr>
            <a:spLocks noGrp="1"/>
          </p:cNvSpPr>
          <p:nvPr>
            <p:ph type="body" sz="quarter" idx="20" hasCustomPrompt="1"/>
          </p:nvPr>
        </p:nvSpPr>
        <p:spPr>
          <a:xfrm>
            <a:off x="7937314" y="4251748"/>
            <a:ext cx="2744788" cy="1458912"/>
          </a:xfrm>
        </p:spPr>
        <p:txBody>
          <a:bodyPr>
            <a:noAutofit/>
          </a:bodyPr>
          <a:lstStyle>
            <a:lvl1pPr marL="0" indent="0" algn="ctr">
              <a:lnSpc>
                <a:spcPct val="100000"/>
              </a:lnSpc>
              <a:spcBef>
                <a:spcPts val="600"/>
              </a:spcBef>
              <a:buNone/>
              <a:defRPr sz="1800">
                <a:solidFill>
                  <a:schemeClr val="tx1"/>
                </a:solidFill>
              </a:defRPr>
            </a:lvl1pPr>
            <a:lvl2pPr marL="0" indent="0" algn="ctr">
              <a:lnSpc>
                <a:spcPct val="100000"/>
              </a:lnSpc>
              <a:spcBef>
                <a:spcPts val="600"/>
              </a:spcBef>
              <a:buFont typeface="Open Sans" panose="020B0606030504020204" pitchFamily="34" charset="0"/>
              <a:buNone/>
              <a:defRPr sz="1400" b="0" i="0">
                <a:latin typeface="Arial" panose="020B0604020202020204" pitchFamily="34" charset="0"/>
              </a:defRPr>
            </a:lvl2pPr>
          </a:lstStyle>
          <a:p>
            <a:pPr lvl="0"/>
            <a:r>
              <a:rPr lang="en-US"/>
              <a:t>Click to add text</a:t>
            </a:r>
          </a:p>
          <a:p>
            <a:pPr lvl="1"/>
            <a:r>
              <a:rPr lang="en-US"/>
              <a:t>Second level</a:t>
            </a:r>
          </a:p>
        </p:txBody>
      </p:sp>
      <p:sp>
        <p:nvSpPr>
          <p:cNvPr id="9" name="TextBox 8">
            <a:extLst>
              <a:ext uri="{FF2B5EF4-FFF2-40B4-BE49-F238E27FC236}">
                <a16:creationId xmlns:a16="http://schemas.microsoft.com/office/drawing/2014/main" id="{55BA7F69-36A8-9EDE-9EAB-0B6BCCE8DC15}"/>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11" name="Graphic 10">
            <a:extLst>
              <a:ext uri="{FF2B5EF4-FFF2-40B4-BE49-F238E27FC236}">
                <a16:creationId xmlns:a16="http://schemas.microsoft.com/office/drawing/2014/main" id="{DAA4DA93-313F-26A2-C43B-DC828938B2E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3" name="Picture Placeholder 2">
            <a:extLst>
              <a:ext uri="{FF2B5EF4-FFF2-40B4-BE49-F238E27FC236}">
                <a16:creationId xmlns:a16="http://schemas.microsoft.com/office/drawing/2014/main" id="{6E60F801-1569-B67C-20A5-41A3FEA04F13}"/>
              </a:ext>
            </a:extLst>
          </p:cNvPr>
          <p:cNvSpPr>
            <a:spLocks noGrp="1"/>
          </p:cNvSpPr>
          <p:nvPr>
            <p:ph type="pic" sz="quarter" idx="21"/>
          </p:nvPr>
        </p:nvSpPr>
        <p:spPr>
          <a:xfrm>
            <a:off x="1754345" y="1579092"/>
            <a:ext cx="2286001" cy="2281630"/>
          </a:xfrm>
          <a:prstGeom prst="ellipse">
            <a:avLst/>
          </a:prstGeom>
        </p:spPr>
        <p:txBody>
          <a:bodyPr/>
          <a:lstStyle/>
          <a:p>
            <a:endParaRPr lang="en-US"/>
          </a:p>
        </p:txBody>
      </p:sp>
      <p:sp>
        <p:nvSpPr>
          <p:cNvPr id="4" name="Picture Placeholder 2">
            <a:extLst>
              <a:ext uri="{FF2B5EF4-FFF2-40B4-BE49-F238E27FC236}">
                <a16:creationId xmlns:a16="http://schemas.microsoft.com/office/drawing/2014/main" id="{C89CFE1A-8759-C07D-BA68-53771497B8D4}"/>
              </a:ext>
            </a:extLst>
          </p:cNvPr>
          <p:cNvSpPr>
            <a:spLocks noGrp="1"/>
          </p:cNvSpPr>
          <p:nvPr>
            <p:ph type="pic" sz="quarter" idx="22"/>
          </p:nvPr>
        </p:nvSpPr>
        <p:spPr>
          <a:xfrm>
            <a:off x="4952998" y="1579092"/>
            <a:ext cx="2286001" cy="2281630"/>
          </a:xfrm>
          <a:prstGeom prst="ellipse">
            <a:avLst/>
          </a:prstGeom>
        </p:spPr>
        <p:txBody>
          <a:bodyPr/>
          <a:lstStyle/>
          <a:p>
            <a:endParaRPr lang="en-US"/>
          </a:p>
        </p:txBody>
      </p:sp>
      <p:sp>
        <p:nvSpPr>
          <p:cNvPr id="10" name="Picture Placeholder 2">
            <a:extLst>
              <a:ext uri="{FF2B5EF4-FFF2-40B4-BE49-F238E27FC236}">
                <a16:creationId xmlns:a16="http://schemas.microsoft.com/office/drawing/2014/main" id="{69D954F4-9165-06BB-632F-EBF994A9A62D}"/>
              </a:ext>
            </a:extLst>
          </p:cNvPr>
          <p:cNvSpPr>
            <a:spLocks noGrp="1"/>
          </p:cNvSpPr>
          <p:nvPr>
            <p:ph type="pic" sz="quarter" idx="23"/>
          </p:nvPr>
        </p:nvSpPr>
        <p:spPr>
          <a:xfrm>
            <a:off x="8166707" y="1579092"/>
            <a:ext cx="2286001" cy="2281630"/>
          </a:xfrm>
          <a:prstGeom prst="ellipse">
            <a:avLst/>
          </a:prstGeom>
        </p:spPr>
        <p:txBody>
          <a:bodyPr/>
          <a:lstStyle/>
          <a:p>
            <a:endParaRPr lang="en-US"/>
          </a:p>
        </p:txBody>
      </p:sp>
      <p:sp>
        <p:nvSpPr>
          <p:cNvPr id="2" name="Text Placeholder 2">
            <a:extLst>
              <a:ext uri="{FF2B5EF4-FFF2-40B4-BE49-F238E27FC236}">
                <a16:creationId xmlns:a16="http://schemas.microsoft.com/office/drawing/2014/main" id="{90AB0ADE-3F2E-0F0F-30E5-5BDA43D138C7}"/>
              </a:ext>
            </a:extLst>
          </p:cNvPr>
          <p:cNvSpPr>
            <a:spLocks noGrp="1"/>
          </p:cNvSpPr>
          <p:nvPr>
            <p:ph type="body" idx="1" hasCustomPrompt="1"/>
          </p:nvPr>
        </p:nvSpPr>
        <p:spPr>
          <a:xfrm>
            <a:off x="609600" y="833120"/>
            <a:ext cx="10515600" cy="246697"/>
          </a:xfrm>
        </p:spPr>
        <p:txBody>
          <a:bodyPr>
            <a:noAutofit/>
          </a:bodyPr>
          <a:lstStyle>
            <a:lvl1pPr marL="0" indent="0">
              <a:buNone/>
              <a:defRPr sz="18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add subtitle</a:t>
            </a:r>
          </a:p>
        </p:txBody>
      </p:sp>
      <p:sp>
        <p:nvSpPr>
          <p:cNvPr id="13" name="Text Placeholder 6">
            <a:extLst>
              <a:ext uri="{FF2B5EF4-FFF2-40B4-BE49-F238E27FC236}">
                <a16:creationId xmlns:a16="http://schemas.microsoft.com/office/drawing/2014/main" id="{4FF65DF6-CBF7-590C-8D06-B081D35165D4}"/>
              </a:ext>
            </a:extLst>
          </p:cNvPr>
          <p:cNvSpPr>
            <a:spLocks noGrp="1"/>
          </p:cNvSpPr>
          <p:nvPr>
            <p:ph type="body" sz="quarter" idx="10"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1130898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Slide 2">
    <p:spTree>
      <p:nvGrpSpPr>
        <p:cNvPr id="1" name=""/>
        <p:cNvGrpSpPr/>
        <p:nvPr/>
      </p:nvGrpSpPr>
      <p:grpSpPr>
        <a:xfrm>
          <a:off x="0" y="0"/>
          <a:ext cx="0" cy="0"/>
          <a:chOff x="0" y="0"/>
          <a:chExt cx="0" cy="0"/>
        </a:xfrm>
      </p:grpSpPr>
      <p:pic>
        <p:nvPicPr>
          <p:cNvPr id="7" name="Picture 6" descr="A white background with black and green lines&#10;&#10;Description automatically generated with medium confidence">
            <a:extLst>
              <a:ext uri="{FF2B5EF4-FFF2-40B4-BE49-F238E27FC236}">
                <a16:creationId xmlns:a16="http://schemas.microsoft.com/office/drawing/2014/main" id="{A3E4A474-8FD2-28C3-E4F5-666DEFEE6745}"/>
              </a:ext>
            </a:extLst>
          </p:cNvPr>
          <p:cNvPicPr>
            <a:picLocks noChangeAspect="1"/>
          </p:cNvPicPr>
          <p:nvPr userDrawn="1"/>
        </p:nvPicPr>
        <p:blipFill>
          <a:blip r:embed="rId2"/>
          <a:srcRect l="50000"/>
          <a:stretch/>
        </p:blipFill>
        <p:spPr>
          <a:xfrm>
            <a:off x="6096000" y="0"/>
            <a:ext cx="6096000" cy="6858000"/>
          </a:xfrm>
          <a:prstGeom prst="rect">
            <a:avLst/>
          </a:prstGeom>
        </p:spPr>
      </p:pic>
      <p:sp>
        <p:nvSpPr>
          <p:cNvPr id="3" name="Text Placeholder 2">
            <a:extLst>
              <a:ext uri="{FF2B5EF4-FFF2-40B4-BE49-F238E27FC236}">
                <a16:creationId xmlns:a16="http://schemas.microsoft.com/office/drawing/2014/main" id="{88DD2932-1728-F303-106F-183E974C271B}"/>
              </a:ext>
            </a:extLst>
          </p:cNvPr>
          <p:cNvSpPr>
            <a:spLocks noGrp="1"/>
          </p:cNvSpPr>
          <p:nvPr>
            <p:ph type="body" idx="1"/>
          </p:nvPr>
        </p:nvSpPr>
        <p:spPr>
          <a:xfrm>
            <a:off x="609600" y="1600200"/>
            <a:ext cx="5120640" cy="813752"/>
          </a:xfr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FD8B53-00AD-9AC6-AE4A-A3ADFF65A9C1}"/>
              </a:ext>
            </a:extLst>
          </p:cNvPr>
          <p:cNvSpPr>
            <a:spLocks noGrp="1"/>
          </p:cNvSpPr>
          <p:nvPr>
            <p:ph sz="half" idx="2"/>
          </p:nvPr>
        </p:nvSpPr>
        <p:spPr>
          <a:xfrm>
            <a:off x="609600" y="2685143"/>
            <a:ext cx="5120640" cy="3487057"/>
          </a:xfrm>
        </p:spPr>
        <p:txBody>
          <a:bodyPr lIns="0">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2">
            <a:extLst>
              <a:ext uri="{FF2B5EF4-FFF2-40B4-BE49-F238E27FC236}">
                <a16:creationId xmlns:a16="http://schemas.microsoft.com/office/drawing/2014/main" id="{F835C4E7-59AF-3A4D-069A-26269D7C35FF}"/>
              </a:ext>
            </a:extLst>
          </p:cNvPr>
          <p:cNvSpPr>
            <a:spLocks noGrp="1"/>
          </p:cNvSpPr>
          <p:nvPr>
            <p:ph type="body" idx="10"/>
          </p:nvPr>
        </p:nvSpPr>
        <p:spPr>
          <a:xfrm>
            <a:off x="6461760" y="1603420"/>
            <a:ext cx="5120640" cy="813752"/>
          </a:xfrm>
        </p:spPr>
        <p:txBody>
          <a:bodyPr anchor="b">
            <a:noAutofit/>
          </a:bodyPr>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a:extLst>
              <a:ext uri="{FF2B5EF4-FFF2-40B4-BE49-F238E27FC236}">
                <a16:creationId xmlns:a16="http://schemas.microsoft.com/office/drawing/2014/main" id="{F3D9340B-6F60-F0A4-92BF-94F95BB29C12}"/>
              </a:ext>
            </a:extLst>
          </p:cNvPr>
          <p:cNvSpPr>
            <a:spLocks noGrp="1"/>
          </p:cNvSpPr>
          <p:nvPr>
            <p:ph sz="half" idx="11"/>
          </p:nvPr>
        </p:nvSpPr>
        <p:spPr>
          <a:xfrm>
            <a:off x="6461760" y="2688363"/>
            <a:ext cx="5120640" cy="3487057"/>
          </a:xfrm>
        </p:spPr>
        <p:txBody>
          <a:bodyPr lIns="0">
            <a:noAutofit/>
          </a:bodyPr>
          <a:lstStyle>
            <a:lvl1pPr marL="228600" indent="-228600">
              <a:buClr>
                <a:schemeClr val="tx2"/>
              </a:buClr>
              <a:buFont typeface="Arial" panose="020B0604020202020204" pitchFamily="34" charset="0"/>
              <a:buChar char="•"/>
              <a:defRPr sz="1800"/>
            </a:lvl1pPr>
            <a:lvl2pPr marL="685800" indent="-228600">
              <a:buClr>
                <a:schemeClr val="tx2"/>
              </a:buClr>
              <a:buFont typeface="Arial" panose="020B0604020202020204" pitchFamily="34" charset="0"/>
              <a:buChar char="•"/>
              <a:defRPr sz="1600"/>
            </a:lvl2pPr>
            <a:lvl3pPr marL="1143000" indent="-228600">
              <a:buClr>
                <a:schemeClr val="tx2"/>
              </a:buClr>
              <a:buFont typeface="Arial" panose="020B0604020202020204" pitchFamily="34" charset="0"/>
              <a:buChar char="•"/>
              <a:defRPr sz="1400"/>
            </a:lvl3pPr>
            <a:lvl4pPr marL="1600200" indent="-228600">
              <a:buClr>
                <a:schemeClr val="tx2"/>
              </a:buClr>
              <a:buFont typeface="Arial" panose="020B0604020202020204" pitchFamily="34" charset="0"/>
              <a:buChar char="•"/>
              <a:defRPr sz="1200"/>
            </a:lvl4pPr>
            <a:lvl5pPr marL="2057400" indent="-228600">
              <a:buClr>
                <a:schemeClr val="tx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Placeholder 1">
            <a:extLst>
              <a:ext uri="{FF2B5EF4-FFF2-40B4-BE49-F238E27FC236}">
                <a16:creationId xmlns:a16="http://schemas.microsoft.com/office/drawing/2014/main" id="{EF84395D-7BBC-23E3-73BB-5D03F977DB6A}"/>
              </a:ext>
            </a:extLst>
          </p:cNvPr>
          <p:cNvSpPr>
            <a:spLocks noGrp="1"/>
          </p:cNvSpPr>
          <p:nvPr>
            <p:ph type="title" hasCustomPrompt="1"/>
          </p:nvPr>
        </p:nvSpPr>
        <p:spPr>
          <a:xfrm>
            <a:off x="609601" y="421640"/>
            <a:ext cx="10515600" cy="381000"/>
          </a:xfrm>
          <a:prstGeom prst="rect">
            <a:avLst/>
          </a:prstGeom>
        </p:spPr>
        <p:txBody>
          <a:bodyPr vert="horz" lIns="0" tIns="0" rIns="0" bIns="0" rtlCol="0" anchor="t">
            <a:noAutofit/>
          </a:bodyPr>
          <a:lstStyle/>
          <a:p>
            <a:r>
              <a:rPr lang="en-US"/>
              <a:t>Click to add one line title</a:t>
            </a:r>
          </a:p>
        </p:txBody>
      </p:sp>
      <p:sp>
        <p:nvSpPr>
          <p:cNvPr id="2" name="TextBox 1">
            <a:extLst>
              <a:ext uri="{FF2B5EF4-FFF2-40B4-BE49-F238E27FC236}">
                <a16:creationId xmlns:a16="http://schemas.microsoft.com/office/drawing/2014/main" id="{E0334E40-B72C-4794-88E6-117D6B899CA1}"/>
              </a:ext>
            </a:extLst>
          </p:cNvPr>
          <p:cNvSpPr txBox="1"/>
          <p:nvPr userDrawn="1"/>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5" name="Graphic 4">
            <a:extLst>
              <a:ext uri="{FF2B5EF4-FFF2-40B4-BE49-F238E27FC236}">
                <a16:creationId xmlns:a16="http://schemas.microsoft.com/office/drawing/2014/main" id="{7E5626A6-33CA-B14D-9B78-A57159ACBF2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sp>
        <p:nvSpPr>
          <p:cNvPr id="10" name="Text Placeholder 2">
            <a:extLst>
              <a:ext uri="{FF2B5EF4-FFF2-40B4-BE49-F238E27FC236}">
                <a16:creationId xmlns:a16="http://schemas.microsoft.com/office/drawing/2014/main" id="{8D9C1744-4851-DE2A-2349-56C9FAB8E66D}"/>
              </a:ext>
            </a:extLst>
          </p:cNvPr>
          <p:cNvSpPr>
            <a:spLocks noGrp="1"/>
          </p:cNvSpPr>
          <p:nvPr>
            <p:ph type="body" idx="13" hasCustomPrompt="1"/>
          </p:nvPr>
        </p:nvSpPr>
        <p:spPr>
          <a:xfrm>
            <a:off x="609600" y="833120"/>
            <a:ext cx="10515600" cy="246697"/>
          </a:xfrm>
        </p:spPr>
        <p:txBody>
          <a:bodyPr>
            <a:noAutofit/>
          </a:bodyPr>
          <a:lstStyle>
            <a:lvl1pPr marL="0" indent="0">
              <a:buNone/>
              <a:defRPr sz="180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add subtitle</a:t>
            </a:r>
          </a:p>
        </p:txBody>
      </p:sp>
      <p:sp>
        <p:nvSpPr>
          <p:cNvPr id="12" name="Text Placeholder 6">
            <a:extLst>
              <a:ext uri="{FF2B5EF4-FFF2-40B4-BE49-F238E27FC236}">
                <a16:creationId xmlns:a16="http://schemas.microsoft.com/office/drawing/2014/main" id="{98A7AE73-E7F8-FEB3-0D32-23653F81828A}"/>
              </a:ext>
            </a:extLst>
          </p:cNvPr>
          <p:cNvSpPr>
            <a:spLocks noGrp="1"/>
          </p:cNvSpPr>
          <p:nvPr>
            <p:ph type="body" sz="quarter" idx="14" hasCustomPrompt="1"/>
          </p:nvPr>
        </p:nvSpPr>
        <p:spPr>
          <a:xfrm>
            <a:off x="4369594" y="6527401"/>
            <a:ext cx="3452812" cy="201628"/>
          </a:xfrm>
        </p:spPr>
        <p:txBody>
          <a:bodyPr anchor="ctr">
            <a:normAutofit/>
          </a:bodyPr>
          <a:lstStyle>
            <a:lvl1pPr marL="0" indent="0" algn="ctr">
              <a:buNone/>
              <a:defRPr sz="7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Add Classification Label Here</a:t>
            </a:r>
          </a:p>
        </p:txBody>
      </p:sp>
    </p:spTree>
    <p:extLst>
      <p:ext uri="{BB962C8B-B14F-4D97-AF65-F5344CB8AC3E}">
        <p14:creationId xmlns:p14="http://schemas.microsoft.com/office/powerpoint/2010/main" val="3252397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D7CCF3-9D9D-92A3-C0A0-05D11DCD1E7F}"/>
              </a:ext>
            </a:extLst>
          </p:cNvPr>
          <p:cNvSpPr>
            <a:spLocks noGrp="1"/>
          </p:cNvSpPr>
          <p:nvPr>
            <p:ph type="title"/>
          </p:nvPr>
        </p:nvSpPr>
        <p:spPr>
          <a:xfrm>
            <a:off x="609601" y="421640"/>
            <a:ext cx="10515600" cy="381000"/>
          </a:xfrm>
          <a:prstGeom prst="rect">
            <a:avLst/>
          </a:prstGeom>
        </p:spPr>
        <p:txBody>
          <a:bodyPr vert="horz" lIns="0" tIns="0" rIns="0" bIns="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BC68FE79-A3A7-384B-BA22-A328FE30673A}"/>
              </a:ext>
            </a:extLst>
          </p:cNvPr>
          <p:cNvSpPr>
            <a:spLocks noGrp="1"/>
          </p:cNvSpPr>
          <p:nvPr>
            <p:ph type="body" idx="1"/>
          </p:nvPr>
        </p:nvSpPr>
        <p:spPr>
          <a:xfrm>
            <a:off x="609600" y="1600200"/>
            <a:ext cx="10515600" cy="4576763"/>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6122246"/>
      </p:ext>
    </p:extLst>
  </p:cSld>
  <p:clrMap bg1="lt1" tx1="dk1" bg2="lt2" tx2="dk2" accent1="accent1" accent2="accent2" accent3="accent3" accent4="accent4" accent5="accent5" accent6="accent6" hlink="hlink" folHlink="folHlink"/>
  <p:sldLayoutIdLst>
    <p:sldLayoutId id="2147483671" r:id="rId1"/>
    <p:sldLayoutId id="2147483675" r:id="rId2"/>
    <p:sldLayoutId id="2147483674" r:id="rId3"/>
    <p:sldLayoutId id="2147483665" r:id="rId4"/>
    <p:sldLayoutId id="2147483650" r:id="rId5"/>
    <p:sldLayoutId id="2147483660" r:id="rId6"/>
    <p:sldLayoutId id="2147483652" r:id="rId7"/>
    <p:sldLayoutId id="2147483670" r:id="rId8"/>
    <p:sldLayoutId id="2147483653" r:id="rId9"/>
    <p:sldLayoutId id="2147483666" r:id="rId10"/>
    <p:sldLayoutId id="2147483651" r:id="rId11"/>
    <p:sldLayoutId id="2147483661" r:id="rId12"/>
    <p:sldLayoutId id="2147483662" r:id="rId13"/>
    <p:sldLayoutId id="2147483673" r:id="rId14"/>
    <p:sldLayoutId id="2147483663" r:id="rId15"/>
    <p:sldLayoutId id="2147483664" r:id="rId16"/>
    <p:sldLayoutId id="2147483676" r:id="rId17"/>
    <p:sldLayoutId id="2147483677" r:id="rId18"/>
    <p:sldLayoutId id="2147483678" r:id="rId1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p:txStyles>
    <p:titleStyle>
      <a:lvl1pPr algn="l" defTabSz="914400" rtl="0" eaLnBrk="1" latinLnBrk="0" hangingPunct="1">
        <a:lnSpc>
          <a:spcPct val="90000"/>
        </a:lnSpc>
        <a:spcBef>
          <a:spcPct val="0"/>
        </a:spcBef>
        <a:buNone/>
        <a:defRPr lang="en-US" sz="3000" b="1" i="0" kern="1200" dirty="0">
          <a:solidFill>
            <a:schemeClr val="accent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chemeClr val="tx2"/>
        </a:buClr>
        <a:buFont typeface="Arial" panose="020B0604020202020204" pitchFamily="34" charset="0"/>
        <a:buChar char="•"/>
        <a:defRPr sz="1600" b="0" i="0" kern="1200">
          <a:solidFill>
            <a:schemeClr val="tx1">
              <a:lumMod val="50000"/>
              <a:lumOff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chemeClr val="tx2"/>
        </a:buClr>
        <a:buFont typeface="Arial" panose="020B0604020202020204" pitchFamily="34" charset="0"/>
        <a:buChar char="•"/>
        <a:defRPr sz="1400" b="0" i="0"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 userDrawn="1">
          <p15:clr>
            <a:srgbClr val="F26B43"/>
          </p15:clr>
        </p15:guide>
        <p15:guide id="3" pos="4128" userDrawn="1">
          <p15:clr>
            <a:srgbClr val="F26B43"/>
          </p15:clr>
        </p15:guide>
        <p15:guide id="4" pos="4416" userDrawn="1">
          <p15:clr>
            <a:srgbClr val="F26B43"/>
          </p15:clr>
        </p15:guide>
        <p15:guide id="5" orient="horz" pos="2448" userDrawn="1">
          <p15:clr>
            <a:srgbClr val="F26B43"/>
          </p15:clr>
        </p15:guide>
        <p15:guide id="6" orient="horz" pos="2736" userDrawn="1">
          <p15:clr>
            <a:srgbClr val="F26B43"/>
          </p15:clr>
        </p15:guide>
        <p15:guide id="7" pos="4704" userDrawn="1">
          <p15:clr>
            <a:srgbClr val="F26B43"/>
          </p15:clr>
        </p15:guide>
        <p15:guide id="8" pos="4992" userDrawn="1">
          <p15:clr>
            <a:srgbClr val="F26B43"/>
          </p15:clr>
        </p15:guide>
        <p15:guide id="9" pos="5280" userDrawn="1">
          <p15:clr>
            <a:srgbClr val="F26B43"/>
          </p15:clr>
        </p15:guide>
        <p15:guide id="10" pos="5568" userDrawn="1">
          <p15:clr>
            <a:srgbClr val="F26B43"/>
          </p15:clr>
        </p15:guide>
        <p15:guide id="11" pos="5856" userDrawn="1">
          <p15:clr>
            <a:srgbClr val="F26B43"/>
          </p15:clr>
        </p15:guide>
        <p15:guide id="12" pos="6144" userDrawn="1">
          <p15:clr>
            <a:srgbClr val="F26B43"/>
          </p15:clr>
        </p15:guide>
        <p15:guide id="13" pos="6432" userDrawn="1">
          <p15:clr>
            <a:srgbClr val="F26B43"/>
          </p15:clr>
        </p15:guide>
        <p15:guide id="14" pos="6720" userDrawn="1">
          <p15:clr>
            <a:srgbClr val="F26B43"/>
          </p15:clr>
        </p15:guide>
        <p15:guide id="15" pos="7008" userDrawn="1">
          <p15:clr>
            <a:srgbClr val="F26B43"/>
          </p15:clr>
        </p15:guide>
        <p15:guide id="16" pos="7288" userDrawn="1">
          <p15:clr>
            <a:srgbClr val="F26B43"/>
          </p15:clr>
        </p15:guide>
        <p15:guide id="17" pos="3552" userDrawn="1">
          <p15:clr>
            <a:srgbClr val="F26B43"/>
          </p15:clr>
        </p15:guide>
        <p15:guide id="18" pos="3264" userDrawn="1">
          <p15:clr>
            <a:srgbClr val="F26B43"/>
          </p15:clr>
        </p15:guide>
        <p15:guide id="19" pos="2976" userDrawn="1">
          <p15:clr>
            <a:srgbClr val="F26B43"/>
          </p15:clr>
        </p15:guide>
        <p15:guide id="20" pos="2688" userDrawn="1">
          <p15:clr>
            <a:srgbClr val="F26B43"/>
          </p15:clr>
        </p15:guide>
        <p15:guide id="21" pos="2400" userDrawn="1">
          <p15:clr>
            <a:srgbClr val="F26B43"/>
          </p15:clr>
        </p15:guide>
        <p15:guide id="22" pos="2112" userDrawn="1">
          <p15:clr>
            <a:srgbClr val="F26B43"/>
          </p15:clr>
        </p15:guide>
        <p15:guide id="23" pos="1824" userDrawn="1">
          <p15:clr>
            <a:srgbClr val="F26B43"/>
          </p15:clr>
        </p15:guide>
        <p15:guide id="24" pos="1536" userDrawn="1">
          <p15:clr>
            <a:srgbClr val="F26B43"/>
          </p15:clr>
        </p15:guide>
        <p15:guide id="25" pos="1248" userDrawn="1">
          <p15:clr>
            <a:srgbClr val="F26B43"/>
          </p15:clr>
        </p15:guide>
        <p15:guide id="26" pos="960" userDrawn="1">
          <p15:clr>
            <a:srgbClr val="F26B43"/>
          </p15:clr>
        </p15:guide>
        <p15:guide id="27" pos="672" userDrawn="1">
          <p15:clr>
            <a:srgbClr val="F26B43"/>
          </p15:clr>
        </p15:guide>
        <p15:guide id="29" orient="horz" pos="1872" userDrawn="1">
          <p15:clr>
            <a:srgbClr val="F26B43"/>
          </p15:clr>
        </p15:guide>
        <p15:guide id="30" orient="horz" pos="1584" userDrawn="1">
          <p15:clr>
            <a:srgbClr val="F26B43"/>
          </p15:clr>
        </p15:guide>
        <p15:guide id="31" orient="horz" pos="1296" userDrawn="1">
          <p15:clr>
            <a:srgbClr val="F26B43"/>
          </p15:clr>
        </p15:guide>
        <p15:guide id="32" orient="horz" pos="1008" userDrawn="1">
          <p15:clr>
            <a:srgbClr val="F26B43"/>
          </p15:clr>
        </p15:guide>
        <p15:guide id="33" orient="horz" pos="720" userDrawn="1">
          <p15:clr>
            <a:srgbClr val="F26B43"/>
          </p15:clr>
        </p15:guide>
        <p15:guide id="34" orient="horz" pos="576" userDrawn="1">
          <p15:clr>
            <a:srgbClr val="F26B43"/>
          </p15:clr>
        </p15:guide>
        <p15:guide id="35" orient="horz" pos="3024" userDrawn="1">
          <p15:clr>
            <a:srgbClr val="F26B43"/>
          </p15:clr>
        </p15:guide>
        <p15:guide id="36" orient="horz" pos="3312" userDrawn="1">
          <p15:clr>
            <a:srgbClr val="F26B43"/>
          </p15:clr>
        </p15:guide>
        <p15:guide id="37" orient="horz" pos="3600" userDrawn="1">
          <p15:clr>
            <a:srgbClr val="F26B43"/>
          </p15:clr>
        </p15:guide>
        <p15:guide id="38" pos="3840" userDrawn="1">
          <p15:clr>
            <a:srgbClr val="F26B43"/>
          </p15:clr>
        </p15:guide>
        <p15:guide id="39" orient="horz" pos="3888" userDrawn="1">
          <p15:clr>
            <a:srgbClr val="F26B43"/>
          </p15:clr>
        </p15:guide>
        <p15:guide id="40" orient="horz" pos="4032" userDrawn="1">
          <p15:clr>
            <a:srgbClr val="F26B43"/>
          </p15:clr>
        </p15:guide>
        <p15:guide id="41"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1.png"/></Relationships>
</file>

<file path=ppt/slides/_rels/slide1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png"/></Relationships>
</file>

<file path=ppt/slides/_rels/slide1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63.png"/><Relationship Id="rId4" Type="http://schemas.openxmlformats.org/officeDocument/2006/relationships/image" Target="../media/image60.gif"/></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4.png"/><Relationship Id="rId7" Type="http://schemas.openxmlformats.org/officeDocument/2006/relationships/image" Target="../media/image70.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6.png"/><Relationship Id="rId10" Type="http://schemas.openxmlformats.org/officeDocument/2006/relationships/image" Target="../media/image73.svg"/><Relationship Id="rId4" Type="http://schemas.openxmlformats.org/officeDocument/2006/relationships/image" Target="../media/image65.png"/><Relationship Id="rId9" Type="http://schemas.openxmlformats.org/officeDocument/2006/relationships/image" Target="../media/image72.png"/></Relationships>
</file>

<file path=ppt/slides/_rels/slide13.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image" Target="../media/image7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78.png"/></Relationships>
</file>

<file path=ppt/slides/_rels/slide15.xml.rels><?xml version="1.0" encoding="UTF-8" standalone="yes"?>
<Relationships xmlns="http://schemas.openxmlformats.org/package/2006/relationships"><Relationship Id="rId8" Type="http://schemas.openxmlformats.org/officeDocument/2006/relationships/hyperlink" Target="http://arxiv.org/abs/2411.05628" TargetMode="External"/><Relationship Id="rId3" Type="http://schemas.openxmlformats.org/officeDocument/2006/relationships/hyperlink" Target="http://arxiv.org/abs/2407.13914" TargetMode="External"/><Relationship Id="rId7" Type="http://schemas.openxmlformats.org/officeDocument/2006/relationships/hyperlink" Target="https://arxiv.org/abs/2402.04221" TargetMode="External"/><Relationship Id="rId2" Type="http://schemas.openxmlformats.org/officeDocument/2006/relationships/hyperlink" Target="https://arxiv.org/abs/2210.08656" TargetMode="External"/><Relationship Id="rId1" Type="http://schemas.openxmlformats.org/officeDocument/2006/relationships/slideLayout" Target="../slideLayouts/slideLayout9.xml"/><Relationship Id="rId6" Type="http://schemas.openxmlformats.org/officeDocument/2006/relationships/hyperlink" Target="https://arxiv.org/abs/2402.00840" TargetMode="External"/><Relationship Id="rId11" Type="http://schemas.openxmlformats.org/officeDocument/2006/relationships/image" Target="../media/image80.jpeg"/><Relationship Id="rId5" Type="http://schemas.openxmlformats.org/officeDocument/2006/relationships/hyperlink" Target="https://arxiv.org/abs/2205.14081" TargetMode="External"/><Relationship Id="rId10" Type="http://schemas.openxmlformats.org/officeDocument/2006/relationships/image" Target="../media/image79.png"/><Relationship Id="rId4" Type="http://schemas.openxmlformats.org/officeDocument/2006/relationships/hyperlink" Target="https://arxiv.org/abs/2209.10781" TargetMode="External"/><Relationship Id="rId9" Type="http://schemas.openxmlformats.org/officeDocument/2006/relationships/hyperlink" Target="http://arxiv.org/abs/2507.07530"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hyperlink" Target="http://arxiv.org/abs/2411.05628" TargetMode="External"/><Relationship Id="rId1" Type="http://schemas.openxmlformats.org/officeDocument/2006/relationships/slideLayout" Target="../slideLayouts/slideLayout9.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1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9.xml"/><Relationship Id="rId5" Type="http://schemas.openxmlformats.org/officeDocument/2006/relationships/image" Target="../media/image88.png"/><Relationship Id="rId4" Type="http://schemas.openxmlformats.org/officeDocument/2006/relationships/image" Target="../media/image87.png"/></Relationships>
</file>

<file path=ppt/slides/_rels/slide1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emf"/><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emf"/><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25.emf"/><Relationship Id="rId11" Type="http://schemas.openxmlformats.org/officeDocument/2006/relationships/image" Target="../media/image30.png"/><Relationship Id="rId5" Type="http://schemas.openxmlformats.org/officeDocument/2006/relationships/image" Target="../media/image24.emf"/><Relationship Id="rId10" Type="http://schemas.openxmlformats.org/officeDocument/2006/relationships/image" Target="../media/image29.svg"/><Relationship Id="rId4" Type="http://schemas.openxmlformats.org/officeDocument/2006/relationships/image" Target="../media/image23.emf"/><Relationship Id="rId9" Type="http://schemas.openxmlformats.org/officeDocument/2006/relationships/image" Target="../media/image28.png"/></Relationships>
</file>

<file path=ppt/slides/_rels/slide2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94.png"/><Relationship Id="rId4" Type="http://schemas.openxmlformats.org/officeDocument/2006/relationships/image" Target="../media/image93.svg"/></Relationships>
</file>

<file path=ppt/slides/_rels/slide21.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0.em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96.svg"/><Relationship Id="rId5" Type="http://schemas.openxmlformats.org/officeDocument/2006/relationships/image" Target="../media/image95.png"/><Relationship Id="rId4" Type="http://schemas.openxmlformats.org/officeDocument/2006/relationships/image" Target="../media/image93.svg"/></Relationships>
</file>

<file path=ppt/slides/_rels/slide22.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7.png"/><Relationship Id="rId7" Type="http://schemas.microsoft.com/office/2007/relationships/hdphoto" Target="../media/hdphoto5.wdp"/><Relationship Id="rId12" Type="http://schemas.microsoft.com/office/2007/relationships/hdphoto" Target="../media/hdphoto6.wdp"/><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microsoft.com/office/2007/relationships/hdphoto" Target="../media/hdphoto4.wdp"/><Relationship Id="rId11" Type="http://schemas.openxmlformats.org/officeDocument/2006/relationships/image" Target="../media/image99.svg"/><Relationship Id="rId5" Type="http://schemas.microsoft.com/office/2007/relationships/hdphoto" Target="../media/hdphoto3.wdp"/><Relationship Id="rId10" Type="http://schemas.openxmlformats.org/officeDocument/2006/relationships/image" Target="../media/image98.png"/><Relationship Id="rId4" Type="http://schemas.microsoft.com/office/2007/relationships/hdphoto" Target="../media/hdphoto2.wdp"/><Relationship Id="rId9" Type="http://schemas.openxmlformats.org/officeDocument/2006/relationships/image" Target="../media/image96.svg"/></Relationships>
</file>

<file path=ppt/slides/_rels/slide23.xml.rels><?xml version="1.0" encoding="UTF-8" standalone="yes"?>
<Relationships xmlns="http://schemas.openxmlformats.org/package/2006/relationships"><Relationship Id="rId3" Type="http://schemas.openxmlformats.org/officeDocument/2006/relationships/image" Target="../media/image100.gif"/><Relationship Id="rId7" Type="http://schemas.openxmlformats.org/officeDocument/2006/relationships/image" Target="../media/image102.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96.svg"/><Relationship Id="rId5" Type="http://schemas.openxmlformats.org/officeDocument/2006/relationships/image" Target="../media/image95.png"/><Relationship Id="rId4" Type="http://schemas.openxmlformats.org/officeDocument/2006/relationships/image" Target="../media/image101.png"/></Relationships>
</file>

<file path=ppt/slides/_rels/slide24.xml.rels><?xml version="1.0" encoding="UTF-8" standalone="yes"?>
<Relationships xmlns="http://schemas.openxmlformats.org/package/2006/relationships"><Relationship Id="rId8" Type="http://schemas.openxmlformats.org/officeDocument/2006/relationships/image" Target="../media/image93.svg"/><Relationship Id="rId3" Type="http://schemas.openxmlformats.org/officeDocument/2006/relationships/image" Target="../media/image103.png"/><Relationship Id="rId7" Type="http://schemas.openxmlformats.org/officeDocument/2006/relationships/image" Target="../media/image9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04.png"/><Relationship Id="rId5" Type="http://schemas.openxmlformats.org/officeDocument/2006/relationships/image" Target="../media/image96.svg"/><Relationship Id="rId4" Type="http://schemas.openxmlformats.org/officeDocument/2006/relationships/image" Target="../media/image95.png"/></Relationships>
</file>

<file path=ppt/slides/_rels/slide25.xml.rels><?xml version="1.0" encoding="UTF-8" standalone="yes"?>
<Relationships xmlns="http://schemas.openxmlformats.org/package/2006/relationships"><Relationship Id="rId3" Type="http://schemas.openxmlformats.org/officeDocument/2006/relationships/image" Target="../media/image106.svg"/><Relationship Id="rId2" Type="http://schemas.openxmlformats.org/officeDocument/2006/relationships/image" Target="../media/image105.png"/><Relationship Id="rId1" Type="http://schemas.openxmlformats.org/officeDocument/2006/relationships/slideLayout" Target="../slideLayouts/slideLayout4.xml"/><Relationship Id="rId5" Type="http://schemas.openxmlformats.org/officeDocument/2006/relationships/image" Target="../media/image108.svg"/><Relationship Id="rId4" Type="http://schemas.openxmlformats.org/officeDocument/2006/relationships/image" Target="../media/image107.png"/></Relationships>
</file>

<file path=ppt/slides/_rels/slide26.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image" Target="../media/image2.png"/><Relationship Id="rId7" Type="http://schemas.openxmlformats.org/officeDocument/2006/relationships/image" Target="../media/image24.emf"/><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6.svg"/></Relationships>
</file>

<file path=ppt/slides/_rels/slide29.xml.rels><?xml version="1.0" encoding="UTF-8" standalone="yes"?>
<Relationships xmlns="http://schemas.openxmlformats.org/package/2006/relationships"><Relationship Id="rId3" Type="http://schemas.openxmlformats.org/officeDocument/2006/relationships/hyperlink" Target="https://www.quantinuum.com/products-solutions/quantinuum-systems#access"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110.png"/></Relationships>
</file>

<file path=ppt/slides/_rels/slide3.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2.emf"/><Relationship Id="rId7" Type="http://schemas.openxmlformats.org/officeDocument/2006/relationships/image" Target="../media/image36.emf"/><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3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hyperlink" Target="http://docs.quantinuum.com/" TargetMode="Externa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hyperlink" Target="https://arxiv.org/abs/2208.01863" TargetMode="External"/><Relationship Id="rId7" Type="http://schemas.openxmlformats.org/officeDocument/2006/relationships/hyperlink" Target="https://arxiv.org/abs/2409.04628" TargetMode="External"/><Relationship Id="rId2" Type="http://schemas.openxmlformats.org/officeDocument/2006/relationships/hyperlink" Target="https://arxiv.org/abs/2107.07505" TargetMode="External"/><Relationship Id="rId1" Type="http://schemas.openxmlformats.org/officeDocument/2006/relationships/slideLayout" Target="../slideLayouts/slideLayout5.xml"/><Relationship Id="rId6" Type="http://schemas.openxmlformats.org/officeDocument/2006/relationships/hyperlink" Target="https://arxiv.org/abs/2408.08865" TargetMode="External"/><Relationship Id="rId5" Type="http://schemas.openxmlformats.org/officeDocument/2006/relationships/hyperlink" Target="https://arxiv.org/abs/2404.02280" TargetMode="External"/><Relationship Id="rId10" Type="http://schemas.openxmlformats.org/officeDocument/2006/relationships/image" Target="../media/image114.png"/><Relationship Id="rId4" Type="http://schemas.openxmlformats.org/officeDocument/2006/relationships/hyperlink" Target="https://arxiv.org/abs/2404.16728" TargetMode="External"/><Relationship Id="rId9" Type="http://schemas.openxmlformats.org/officeDocument/2006/relationships/image" Target="../media/image113.png"/></Relationships>
</file>

<file path=ppt/slides/_rels/slide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41.png"/></Relationships>
</file>

<file path=ppt/slides/_rels/slide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0.png"/><Relationship Id="rId7" Type="http://schemas.openxmlformats.org/officeDocument/2006/relationships/image" Target="../media/image47.png"/><Relationship Id="rId2" Type="http://schemas.openxmlformats.org/officeDocument/2006/relationships/image" Target="../media/image44.png"/><Relationship Id="rId1" Type="http://schemas.openxmlformats.org/officeDocument/2006/relationships/slideLayout" Target="../slideLayouts/slideLayout9.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3.svg"/><Relationship Id="rId4" Type="http://schemas.openxmlformats.org/officeDocument/2006/relationships/image" Target="../media/image440.png"/><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550.png"/><Relationship Id="rId13" Type="http://schemas.openxmlformats.org/officeDocument/2006/relationships/image" Target="../media/image600.png"/><Relationship Id="rId3" Type="http://schemas.openxmlformats.org/officeDocument/2006/relationships/image" Target="../media/image500.png"/><Relationship Id="rId7" Type="http://schemas.openxmlformats.org/officeDocument/2006/relationships/image" Target="../media/image50.png"/><Relationship Id="rId12" Type="http://schemas.openxmlformats.org/officeDocument/2006/relationships/image" Target="../media/image590.png"/><Relationship Id="rId2" Type="http://schemas.openxmlformats.org/officeDocument/2006/relationships/image" Target="../media/image49.emf"/><Relationship Id="rId1" Type="http://schemas.openxmlformats.org/officeDocument/2006/relationships/slideLayout" Target="../slideLayouts/slideLayout9.xml"/><Relationship Id="rId6" Type="http://schemas.openxmlformats.org/officeDocument/2006/relationships/image" Target="../media/image530.png"/><Relationship Id="rId11" Type="http://schemas.openxmlformats.org/officeDocument/2006/relationships/image" Target="../media/image58.png"/><Relationship Id="rId5" Type="http://schemas.openxmlformats.org/officeDocument/2006/relationships/image" Target="../media/image520.png"/><Relationship Id="rId15" Type="http://schemas.openxmlformats.org/officeDocument/2006/relationships/image" Target="../media/image62.png"/><Relationship Id="rId10" Type="http://schemas.openxmlformats.org/officeDocument/2006/relationships/image" Target="../media/image570.png"/><Relationship Id="rId4" Type="http://schemas.openxmlformats.org/officeDocument/2006/relationships/image" Target="../media/image510.png"/><Relationship Id="rId9" Type="http://schemas.openxmlformats.org/officeDocument/2006/relationships/image" Target="../media/image51.png"/><Relationship Id="rId14" Type="http://schemas.openxmlformats.org/officeDocument/2006/relationships/image" Target="../media/image61.png"/></Relationships>
</file>

<file path=ppt/slides/_rels/slide9.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5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B77DD-059D-A194-324F-41AC3895DCD4}"/>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925CAA4E-4778-8B3D-4B5A-E2716717AF8F}"/>
              </a:ext>
            </a:extLst>
          </p:cNvPr>
          <p:cNvSpPr/>
          <p:nvPr/>
        </p:nvSpPr>
        <p:spPr>
          <a:xfrm flipV="1">
            <a:off x="0" y="65314"/>
            <a:ext cx="12192000" cy="6856704"/>
          </a:xfrm>
          <a:prstGeom prst="rect">
            <a:avLst/>
          </a:prstGeom>
          <a:gradFill>
            <a:gsLst>
              <a:gs pos="0">
                <a:schemeClr val="bg2"/>
              </a:gs>
              <a:gs pos="100000">
                <a:schemeClr val="bg1"/>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circuit </a:t>
            </a:r>
          </a:p>
        </p:txBody>
      </p:sp>
      <p:grpSp>
        <p:nvGrpSpPr>
          <p:cNvPr id="12" name="Group 11">
            <a:extLst>
              <a:ext uri="{FF2B5EF4-FFF2-40B4-BE49-F238E27FC236}">
                <a16:creationId xmlns:a16="http://schemas.microsoft.com/office/drawing/2014/main" id="{C3146AFF-4E74-748F-0CE8-09F7F6B8D98A}"/>
              </a:ext>
            </a:extLst>
          </p:cNvPr>
          <p:cNvGrpSpPr/>
          <p:nvPr/>
        </p:nvGrpSpPr>
        <p:grpSpPr>
          <a:xfrm>
            <a:off x="2281308" y="1690277"/>
            <a:ext cx="7913941" cy="5183247"/>
            <a:chOff x="3500437" y="3103324"/>
            <a:chExt cx="5434702" cy="3559465"/>
          </a:xfrm>
        </p:grpSpPr>
        <p:pic>
          <p:nvPicPr>
            <p:cNvPr id="9" name="Picture 8" descr="A gold square object with a black background&#10;&#10;Description automatically generated">
              <a:extLst>
                <a:ext uri="{FF2B5EF4-FFF2-40B4-BE49-F238E27FC236}">
                  <a16:creationId xmlns:a16="http://schemas.microsoft.com/office/drawing/2014/main" id="{ACFF46A6-A064-E020-0B76-9EA8CAA868E9}"/>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500437" y="4725099"/>
              <a:ext cx="5434702" cy="1937690"/>
            </a:xfrm>
            <a:prstGeom prst="rect">
              <a:avLst/>
            </a:prstGeom>
            <a:effectLst>
              <a:outerShdw blurRad="390897" dist="174677" dir="5400000" algn="t" rotWithShape="0">
                <a:schemeClr val="tx1">
                  <a:alpha val="51000"/>
                </a:schemeClr>
              </a:outerShdw>
            </a:effectLst>
          </p:spPr>
        </p:pic>
        <p:pic>
          <p:nvPicPr>
            <p:cNvPr id="10" name="Picture 9" descr="A light rays in the dark&#10;&#10;Description automatically generated">
              <a:extLst>
                <a:ext uri="{FF2B5EF4-FFF2-40B4-BE49-F238E27FC236}">
                  <a16:creationId xmlns:a16="http://schemas.microsoft.com/office/drawing/2014/main" id="{60ABF354-7957-EA5B-CF2F-CEA0097231DD}"/>
                </a:ext>
              </a:extLst>
            </p:cNvPr>
            <p:cNvPicPr>
              <a:picLocks noChangeAspect="1"/>
            </p:cNvPicPr>
            <p:nvPr/>
          </p:nvPicPr>
          <p:blipFill>
            <a:blip r:embed="rId4"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3905268" y="3103324"/>
              <a:ext cx="4595059" cy="3135294"/>
            </a:xfrm>
            <a:prstGeom prst="rect">
              <a:avLst/>
            </a:prstGeom>
          </p:spPr>
        </p:pic>
      </p:grpSp>
      <p:sp>
        <p:nvSpPr>
          <p:cNvPr id="3" name="Subtitle 2">
            <a:extLst>
              <a:ext uri="{FF2B5EF4-FFF2-40B4-BE49-F238E27FC236}">
                <a16:creationId xmlns:a16="http://schemas.microsoft.com/office/drawing/2014/main" id="{EB0647F1-00F0-73A3-965D-3820C60DD817}"/>
              </a:ext>
            </a:extLst>
          </p:cNvPr>
          <p:cNvSpPr>
            <a:spLocks noGrp="1"/>
          </p:cNvSpPr>
          <p:nvPr>
            <p:ph type="subTitle" idx="1"/>
          </p:nvPr>
        </p:nvSpPr>
        <p:spPr>
          <a:xfrm>
            <a:off x="1444701" y="492962"/>
            <a:ext cx="9786257" cy="1633137"/>
          </a:xfrm>
        </p:spPr>
        <p:style>
          <a:lnRef idx="1">
            <a:schemeClr val="accent1"/>
          </a:lnRef>
          <a:fillRef idx="2">
            <a:schemeClr val="accent1"/>
          </a:fillRef>
          <a:effectRef idx="1">
            <a:schemeClr val="accent1"/>
          </a:effectRef>
          <a:fontRef idx="minor">
            <a:schemeClr val="dk1"/>
          </a:fontRef>
        </p:style>
        <p:txBody>
          <a:bodyPr/>
          <a:lstStyle/>
          <a:p>
            <a:pPr algn="ctr"/>
            <a:r>
              <a:rPr lang="en-US" sz="4000" dirty="0"/>
              <a:t>Quantinuum Systems and </a:t>
            </a:r>
          </a:p>
          <a:p>
            <a:pPr algn="ctr"/>
            <a:r>
              <a:rPr lang="en-US" sz="4000" dirty="0"/>
              <a:t>their benefits for Lattice Gauge Theories</a:t>
            </a:r>
          </a:p>
        </p:txBody>
      </p:sp>
      <p:sp>
        <p:nvSpPr>
          <p:cNvPr id="4" name="TextBox 3">
            <a:extLst>
              <a:ext uri="{FF2B5EF4-FFF2-40B4-BE49-F238E27FC236}">
                <a16:creationId xmlns:a16="http://schemas.microsoft.com/office/drawing/2014/main" id="{DE5C7DA2-FA10-133F-727E-AE8728302798}"/>
              </a:ext>
            </a:extLst>
          </p:cNvPr>
          <p:cNvSpPr txBox="1"/>
          <p:nvPr/>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2024 Quantinuum. All Rights Reserved.</a:t>
            </a:r>
          </a:p>
        </p:txBody>
      </p:sp>
      <p:pic>
        <p:nvPicPr>
          <p:cNvPr id="7" name="Graphic 6">
            <a:extLst>
              <a:ext uri="{FF2B5EF4-FFF2-40B4-BE49-F238E27FC236}">
                <a16:creationId xmlns:a16="http://schemas.microsoft.com/office/drawing/2014/main" id="{5AD23DFA-9B6F-5930-A14C-D40D489954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4931" y="6492712"/>
            <a:ext cx="1432233" cy="236318"/>
          </a:xfrm>
          <a:prstGeom prst="rect">
            <a:avLst/>
          </a:prstGeom>
        </p:spPr>
      </p:pic>
      <p:pic>
        <p:nvPicPr>
          <p:cNvPr id="8" name="Picture 7">
            <a:extLst>
              <a:ext uri="{FF2B5EF4-FFF2-40B4-BE49-F238E27FC236}">
                <a16:creationId xmlns:a16="http://schemas.microsoft.com/office/drawing/2014/main" id="{4F5BC5A7-5D0D-B7F9-95A6-161267FC503F}"/>
              </a:ext>
            </a:extLst>
          </p:cNvPr>
          <p:cNvPicPr>
            <a:picLocks noChangeAspect="1"/>
          </p:cNvPicPr>
          <p:nvPr/>
        </p:nvPicPr>
        <p:blipFill>
          <a:blip r:embed="rId7"/>
          <a:stretch>
            <a:fillRect/>
          </a:stretch>
        </p:blipFill>
        <p:spPr>
          <a:xfrm>
            <a:off x="4836166" y="2377980"/>
            <a:ext cx="2519667" cy="1673905"/>
          </a:xfrm>
          <a:prstGeom prst="rect">
            <a:avLst/>
          </a:prstGeom>
        </p:spPr>
      </p:pic>
      <p:sp>
        <p:nvSpPr>
          <p:cNvPr id="2" name="TextBox 1">
            <a:extLst>
              <a:ext uri="{FF2B5EF4-FFF2-40B4-BE49-F238E27FC236}">
                <a16:creationId xmlns:a16="http://schemas.microsoft.com/office/drawing/2014/main" id="{486383AF-42C3-941F-F82E-4327505569EC}"/>
              </a:ext>
            </a:extLst>
          </p:cNvPr>
          <p:cNvSpPr txBox="1"/>
          <p:nvPr/>
        </p:nvSpPr>
        <p:spPr>
          <a:xfrm>
            <a:off x="552226" y="5841818"/>
            <a:ext cx="1784951" cy="523220"/>
          </a:xfrm>
          <a:prstGeom prst="rect">
            <a:avLst/>
          </a:prstGeom>
          <a:noFill/>
        </p:spPr>
        <p:txBody>
          <a:bodyPr wrap="square" rtlCol="0">
            <a:spAutoFit/>
          </a:bodyPr>
          <a:lstStyle/>
          <a:p>
            <a:r>
              <a:rPr lang="en-JP" sz="1400"/>
              <a:t>Enrico Rinaldi</a:t>
            </a:r>
          </a:p>
          <a:p>
            <a:r>
              <a:rPr lang="en-JP" sz="1400"/>
              <a:t>Lead R&amp;D Scientist </a:t>
            </a:r>
          </a:p>
        </p:txBody>
      </p:sp>
      <p:pic>
        <p:nvPicPr>
          <p:cNvPr id="11" name="Picture 10" descr="A blueprint with a square and arrows&#10;&#10;AI-generated content may be incorrect.">
            <a:extLst>
              <a:ext uri="{FF2B5EF4-FFF2-40B4-BE49-F238E27FC236}">
                <a16:creationId xmlns:a16="http://schemas.microsoft.com/office/drawing/2014/main" id="{5611706B-B7BD-DE3C-846E-5594FA9CB001}"/>
              </a:ext>
            </a:extLst>
          </p:cNvPr>
          <p:cNvPicPr>
            <a:picLocks noChangeAspect="1"/>
          </p:cNvPicPr>
          <p:nvPr/>
        </p:nvPicPr>
        <p:blipFill>
          <a:blip r:embed="rId8"/>
          <a:stretch>
            <a:fillRect/>
          </a:stretch>
        </p:blipFill>
        <p:spPr>
          <a:xfrm>
            <a:off x="4501027" y="2377980"/>
            <a:ext cx="3474502" cy="1673905"/>
          </a:xfrm>
          <a:prstGeom prst="rect">
            <a:avLst/>
          </a:prstGeom>
        </p:spPr>
      </p:pic>
      <p:pic>
        <p:nvPicPr>
          <p:cNvPr id="13" name="Picture 12" descr="A blue and white sign&#10;&#10;AI-generated content may be incorrect.">
            <a:extLst>
              <a:ext uri="{FF2B5EF4-FFF2-40B4-BE49-F238E27FC236}">
                <a16:creationId xmlns:a16="http://schemas.microsoft.com/office/drawing/2014/main" id="{316D8F64-DD08-77A4-D918-94A5884E8DF7}"/>
              </a:ext>
            </a:extLst>
          </p:cNvPr>
          <p:cNvPicPr>
            <a:picLocks noChangeAspect="1"/>
          </p:cNvPicPr>
          <p:nvPr/>
        </p:nvPicPr>
        <p:blipFill>
          <a:blip r:embed="rId9"/>
          <a:stretch>
            <a:fillRect/>
          </a:stretch>
        </p:blipFill>
        <p:spPr>
          <a:xfrm>
            <a:off x="7813034" y="6053765"/>
            <a:ext cx="4378966" cy="819759"/>
          </a:xfrm>
          <a:prstGeom prst="rect">
            <a:avLst/>
          </a:prstGeom>
        </p:spPr>
      </p:pic>
    </p:spTree>
    <p:extLst>
      <p:ext uri="{BB962C8B-B14F-4D97-AF65-F5344CB8AC3E}">
        <p14:creationId xmlns:p14="http://schemas.microsoft.com/office/powerpoint/2010/main" val="220970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E1EEA-C60C-BD6C-044A-314A7B2D188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1094CF9-C14C-90C9-32F6-74C860A9053F}"/>
              </a:ext>
            </a:extLst>
          </p:cNvPr>
          <p:cNvSpPr>
            <a:spLocks noGrp="1"/>
          </p:cNvSpPr>
          <p:nvPr>
            <p:ph type="title"/>
          </p:nvPr>
        </p:nvSpPr>
        <p:spPr/>
        <p:txBody>
          <a:bodyPr/>
          <a:lstStyle/>
          <a:p>
            <a:r>
              <a:rPr lang="en-US"/>
              <a:t>H2 	</a:t>
            </a:r>
          </a:p>
        </p:txBody>
      </p:sp>
      <p:sp>
        <p:nvSpPr>
          <p:cNvPr id="2" name="Text Placeholder 1">
            <a:extLst>
              <a:ext uri="{FF2B5EF4-FFF2-40B4-BE49-F238E27FC236}">
                <a16:creationId xmlns:a16="http://schemas.microsoft.com/office/drawing/2014/main" id="{E5BA55B6-2B61-1417-9546-5BE9886A6FAC}"/>
              </a:ext>
            </a:extLst>
          </p:cNvPr>
          <p:cNvSpPr>
            <a:spLocks noGrp="1"/>
          </p:cNvSpPr>
          <p:nvPr>
            <p:ph type="body" idx="1"/>
          </p:nvPr>
        </p:nvSpPr>
        <p:spPr/>
        <p:txBody>
          <a:bodyPr/>
          <a:lstStyle/>
          <a:p>
            <a:endParaRPr lang="en-US"/>
          </a:p>
        </p:txBody>
      </p:sp>
      <p:sp>
        <p:nvSpPr>
          <p:cNvPr id="8" name="Text Placeholder 7">
            <a:extLst>
              <a:ext uri="{FF2B5EF4-FFF2-40B4-BE49-F238E27FC236}">
                <a16:creationId xmlns:a16="http://schemas.microsoft.com/office/drawing/2014/main" id="{620117BE-D579-A627-D71B-22351F120E15}"/>
              </a:ext>
            </a:extLst>
          </p:cNvPr>
          <p:cNvSpPr>
            <a:spLocks noGrp="1"/>
          </p:cNvSpPr>
          <p:nvPr>
            <p:ph type="body" sz="quarter" idx="10"/>
          </p:nvPr>
        </p:nvSpPr>
        <p:spPr/>
        <p:txBody>
          <a:bodyPr/>
          <a:lstStyle/>
          <a:p>
            <a:endParaRPr lang="en-US"/>
          </a:p>
        </p:txBody>
      </p:sp>
      <p:pic>
        <p:nvPicPr>
          <p:cNvPr id="11" name="Picture 10" descr="A computer chip with a colorful logo&#10;&#10;Description automatically generated">
            <a:extLst>
              <a:ext uri="{FF2B5EF4-FFF2-40B4-BE49-F238E27FC236}">
                <a16:creationId xmlns:a16="http://schemas.microsoft.com/office/drawing/2014/main" id="{DA106FFA-0624-BBA3-BD6E-AD89C0B78E5A}"/>
              </a:ext>
            </a:extLst>
          </p:cNvPr>
          <p:cNvPicPr>
            <a:picLocks noChangeAspect="1"/>
          </p:cNvPicPr>
          <p:nvPr/>
        </p:nvPicPr>
        <p:blipFill>
          <a:blip r:embed="rId3"/>
          <a:srcRect l="10442" t="10289" r="12310" b="11935"/>
          <a:stretch/>
        </p:blipFill>
        <p:spPr>
          <a:xfrm>
            <a:off x="-1321689" y="-1529334"/>
            <a:ext cx="14157198" cy="9505188"/>
          </a:xfrm>
          <a:prstGeom prst="rect">
            <a:avLst/>
          </a:prstGeom>
        </p:spPr>
      </p:pic>
      <p:sp>
        <p:nvSpPr>
          <p:cNvPr id="13" name="Footer Placeholder 1">
            <a:extLst>
              <a:ext uri="{FF2B5EF4-FFF2-40B4-BE49-F238E27FC236}">
                <a16:creationId xmlns:a16="http://schemas.microsoft.com/office/drawing/2014/main" id="{070053E1-DD81-4660-F2B2-ADF71C38DCA5}"/>
              </a:ext>
            </a:extLst>
          </p:cNvPr>
          <p:cNvSpPr txBox="1">
            <a:spLocks/>
          </p:cNvSpPr>
          <p:nvPr/>
        </p:nvSpPr>
        <p:spPr>
          <a:xfrm>
            <a:off x="9758202" y="6492875"/>
            <a:ext cx="3077307" cy="365125"/>
          </a:xfrm>
          <a:prstGeom prst="rect">
            <a:avLst/>
          </a:prstGeom>
        </p:spPr>
        <p:txBody>
          <a:bodyPr vert="horz" lIns="0" tIns="0" rIns="0" bIns="0" rtlCol="0">
            <a:noAutofit/>
          </a:bodyPr>
          <a:lstStyle>
            <a:lvl1pPr marL="0" indent="0" algn="l" defTabSz="914400" rtl="0" eaLnBrk="1" latinLnBrk="0" hangingPunct="1">
              <a:lnSpc>
                <a:spcPct val="100000"/>
              </a:lnSpc>
              <a:spcBef>
                <a:spcPts val="1000"/>
              </a:spcBef>
              <a:buClr>
                <a:schemeClr val="tx2"/>
              </a:buClr>
              <a:buFont typeface="Arial" panose="020B0604020202020204" pitchFamily="34" charset="0"/>
              <a:buNone/>
              <a:defRPr sz="1800" b="0" i="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Clr>
                <a:schemeClr val="tx2"/>
              </a:buClr>
              <a:buFont typeface="Arial" panose="020B0604020202020204" pitchFamily="34" charset="0"/>
              <a:buNone/>
              <a:defRPr sz="2000" b="0" i="0" kern="1200">
                <a:solidFill>
                  <a:schemeClr val="tx1">
                    <a:tint val="82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Clr>
                <a:schemeClr val="tx2"/>
              </a:buClr>
              <a:buFont typeface="Arial" panose="020B0604020202020204" pitchFamily="34" charset="0"/>
              <a:buNone/>
              <a:defRPr sz="1800" b="0" i="0" kern="1200">
                <a:solidFill>
                  <a:schemeClr val="tx1">
                    <a:tint val="82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Clr>
                <a:schemeClr val="tx2"/>
              </a:buClr>
              <a:buFont typeface="Arial" panose="020B0604020202020204" pitchFamily="34" charset="0"/>
              <a:buNone/>
              <a:defRPr sz="1600" b="0" i="0" kern="1200">
                <a:solidFill>
                  <a:schemeClr val="tx1">
                    <a:tint val="82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Clr>
                <a:schemeClr val="tx2"/>
              </a:buClr>
              <a:buFont typeface="Arial" panose="020B0604020202020204" pitchFamily="34" charset="0"/>
              <a:buNone/>
              <a:defRPr sz="1600" b="0" i="0" kern="1200">
                <a:solidFill>
                  <a:schemeClr val="tx1">
                    <a:tint val="82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r>
              <a:rPr lang="en-US" sz="900">
                <a:solidFill>
                  <a:schemeClr val="bg1"/>
                </a:solidFill>
              </a:rPr>
              <a:t>© 2025 Quantinuum. All rights reserved.</a:t>
            </a:r>
          </a:p>
        </p:txBody>
      </p:sp>
      <p:pic>
        <p:nvPicPr>
          <p:cNvPr id="6" name="Picture 5">
            <a:extLst>
              <a:ext uri="{FF2B5EF4-FFF2-40B4-BE49-F238E27FC236}">
                <a16:creationId xmlns:a16="http://schemas.microsoft.com/office/drawing/2014/main" id="{D10F8333-A4BB-D85F-6103-E0DF2A60F297}"/>
              </a:ext>
            </a:extLst>
          </p:cNvPr>
          <p:cNvPicPr>
            <a:picLocks noChangeAspect="1"/>
          </p:cNvPicPr>
          <p:nvPr/>
        </p:nvPicPr>
        <p:blipFill>
          <a:blip r:embed="rId4"/>
          <a:stretch>
            <a:fillRect/>
          </a:stretch>
        </p:blipFill>
        <p:spPr>
          <a:xfrm>
            <a:off x="-1" y="5154496"/>
            <a:ext cx="12451043" cy="1245987"/>
          </a:xfrm>
          <a:prstGeom prst="rect">
            <a:avLst/>
          </a:prstGeom>
        </p:spPr>
      </p:pic>
      <p:pic>
        <p:nvPicPr>
          <p:cNvPr id="4" name="Graphic 3">
            <a:extLst>
              <a:ext uri="{FF2B5EF4-FFF2-40B4-BE49-F238E27FC236}">
                <a16:creationId xmlns:a16="http://schemas.microsoft.com/office/drawing/2014/main" id="{FE3703AF-74CF-3978-E978-F1FB8B0AEA8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07111" y="556496"/>
            <a:ext cx="1204078" cy="708281"/>
          </a:xfrm>
          <a:prstGeom prst="rect">
            <a:avLst/>
          </a:prstGeom>
        </p:spPr>
      </p:pic>
    </p:spTree>
    <p:extLst>
      <p:ext uri="{BB962C8B-B14F-4D97-AF65-F5344CB8AC3E}">
        <p14:creationId xmlns:p14="http://schemas.microsoft.com/office/powerpoint/2010/main" val="1663681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C83A529-2699-0E98-4544-8C794131B7AB}"/>
              </a:ext>
            </a:extLst>
          </p:cNvPr>
          <p:cNvSpPr>
            <a:spLocks noGrp="1"/>
          </p:cNvSpPr>
          <p:nvPr>
            <p:ph type="title"/>
          </p:nvPr>
        </p:nvSpPr>
        <p:spPr/>
        <p:txBody>
          <a:bodyPr/>
          <a:lstStyle/>
          <a:p>
            <a:r>
              <a:rPr lang="en-US"/>
              <a:t>A Race Track Trapped-Ion Quantum Processor</a:t>
            </a:r>
          </a:p>
        </p:txBody>
      </p:sp>
      <p:pic>
        <p:nvPicPr>
          <p:cNvPr id="16" name="Picture 15">
            <a:extLst>
              <a:ext uri="{FF2B5EF4-FFF2-40B4-BE49-F238E27FC236}">
                <a16:creationId xmlns:a16="http://schemas.microsoft.com/office/drawing/2014/main" id="{7AA3A123-A72D-BD47-7846-44748FE11FDD}"/>
              </a:ext>
            </a:extLst>
          </p:cNvPr>
          <p:cNvPicPr>
            <a:picLocks noChangeAspect="1"/>
          </p:cNvPicPr>
          <p:nvPr/>
        </p:nvPicPr>
        <p:blipFill>
          <a:blip r:embed="rId3"/>
          <a:stretch>
            <a:fillRect/>
          </a:stretch>
        </p:blipFill>
        <p:spPr>
          <a:xfrm>
            <a:off x="1162414" y="1313190"/>
            <a:ext cx="10360600" cy="2689499"/>
          </a:xfrm>
          <a:prstGeom prst="rect">
            <a:avLst/>
          </a:prstGeom>
        </p:spPr>
      </p:pic>
      <p:pic>
        <p:nvPicPr>
          <p:cNvPr id="27" name="Picture 26">
            <a:extLst>
              <a:ext uri="{FF2B5EF4-FFF2-40B4-BE49-F238E27FC236}">
                <a16:creationId xmlns:a16="http://schemas.microsoft.com/office/drawing/2014/main" id="{C247448D-C210-6130-5298-4B59267B42BE}"/>
              </a:ext>
            </a:extLst>
          </p:cNvPr>
          <p:cNvPicPr>
            <a:picLocks noChangeAspect="1"/>
          </p:cNvPicPr>
          <p:nvPr/>
        </p:nvPicPr>
        <p:blipFill rotWithShape="1">
          <a:blip r:embed="rId4"/>
          <a:srcRect l="43156" t="12558" r="38756" b="11022"/>
          <a:stretch/>
        </p:blipFill>
        <p:spPr>
          <a:xfrm rot="16200000">
            <a:off x="3267914" y="1941518"/>
            <a:ext cx="1456889" cy="6155343"/>
          </a:xfrm>
          <a:prstGeom prst="rect">
            <a:avLst/>
          </a:prstGeom>
        </p:spPr>
      </p:pic>
      <p:pic>
        <p:nvPicPr>
          <p:cNvPr id="28" name="Picture 27">
            <a:extLst>
              <a:ext uri="{FF2B5EF4-FFF2-40B4-BE49-F238E27FC236}">
                <a16:creationId xmlns:a16="http://schemas.microsoft.com/office/drawing/2014/main" id="{36CE26AC-1109-4F3C-9F55-6FAA5E5F7FD7}"/>
              </a:ext>
            </a:extLst>
          </p:cNvPr>
          <p:cNvPicPr>
            <a:picLocks noChangeAspect="1"/>
          </p:cNvPicPr>
          <p:nvPr/>
        </p:nvPicPr>
        <p:blipFill>
          <a:blip r:embed="rId5"/>
          <a:stretch>
            <a:fillRect/>
          </a:stretch>
        </p:blipFill>
        <p:spPr>
          <a:xfrm>
            <a:off x="9402329" y="4270088"/>
            <a:ext cx="1870984" cy="1569705"/>
          </a:xfrm>
          <a:prstGeom prst="rect">
            <a:avLst/>
          </a:prstGeom>
        </p:spPr>
      </p:pic>
      <p:sp>
        <p:nvSpPr>
          <p:cNvPr id="29" name="TextBox 28">
            <a:extLst>
              <a:ext uri="{FF2B5EF4-FFF2-40B4-BE49-F238E27FC236}">
                <a16:creationId xmlns:a16="http://schemas.microsoft.com/office/drawing/2014/main" id="{459E2076-2E61-35F7-E0F2-ECD02E4A4912}"/>
              </a:ext>
            </a:extLst>
          </p:cNvPr>
          <p:cNvSpPr txBox="1"/>
          <p:nvPr/>
        </p:nvSpPr>
        <p:spPr>
          <a:xfrm>
            <a:off x="2839574" y="917907"/>
            <a:ext cx="658425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688195"/>
                </a:solidFill>
                <a:effectLst/>
                <a:uLnTx/>
                <a:uFillTx/>
                <a:latin typeface="Arial" panose="020B0604020202020204"/>
                <a:ea typeface="+mn-ea"/>
                <a:cs typeface="+mn-cs"/>
              </a:rPr>
              <a:t>System Model H2 with N=56 qubits</a:t>
            </a:r>
          </a:p>
        </p:txBody>
      </p:sp>
      <p:sp>
        <p:nvSpPr>
          <p:cNvPr id="34" name="TextBox 33">
            <a:extLst>
              <a:ext uri="{FF2B5EF4-FFF2-40B4-BE49-F238E27FC236}">
                <a16:creationId xmlns:a16="http://schemas.microsoft.com/office/drawing/2014/main" id="{1648B94E-8DCA-2504-E5BD-D86F0F7F36AB}"/>
              </a:ext>
            </a:extLst>
          </p:cNvPr>
          <p:cNvSpPr txBox="1"/>
          <p:nvPr/>
        </p:nvSpPr>
        <p:spPr>
          <a:xfrm>
            <a:off x="7195054" y="4717483"/>
            <a:ext cx="2253873"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1" u="none" strike="noStrike" kern="1200" cap="none" spc="0" normalizeH="0" baseline="0" noProof="0">
                <a:ln>
                  <a:noFill/>
                </a:ln>
                <a:solidFill>
                  <a:srgbClr val="688195"/>
                </a:solidFill>
                <a:effectLst/>
                <a:uLnTx/>
                <a:uFillTx/>
                <a:latin typeface="Arial" panose="020B0604020202020204"/>
                <a:ea typeface="+mn-ea"/>
                <a:cs typeface="+mn-cs"/>
              </a:rPr>
              <a:t>Moses, S. A., et. al., A Race Track Trapped-Ion Quantum Processor, Phys. Rev. X 13, 041052 (2023).</a:t>
            </a:r>
          </a:p>
        </p:txBody>
      </p:sp>
      <p:sp>
        <p:nvSpPr>
          <p:cNvPr id="2" name="TextBox 1">
            <a:extLst>
              <a:ext uri="{FF2B5EF4-FFF2-40B4-BE49-F238E27FC236}">
                <a16:creationId xmlns:a16="http://schemas.microsoft.com/office/drawing/2014/main" id="{A17DB791-4484-E6FE-3459-F6BC32B34216}"/>
              </a:ext>
            </a:extLst>
          </p:cNvPr>
          <p:cNvSpPr txBox="1"/>
          <p:nvPr/>
        </p:nvSpPr>
        <p:spPr>
          <a:xfrm>
            <a:off x="1317604" y="5700115"/>
            <a:ext cx="520173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688195"/>
                </a:solidFill>
                <a:effectLst/>
                <a:uLnTx/>
                <a:uFillTx/>
                <a:latin typeface="Arial" panose="020B0604020202020204"/>
                <a:ea typeface="+mn-ea"/>
                <a:cs typeface="+mn-cs"/>
              </a:rPr>
              <a:t>video: 32 qubits in the trap</a:t>
            </a:r>
          </a:p>
        </p:txBody>
      </p:sp>
      <p:sp>
        <p:nvSpPr>
          <p:cNvPr id="3" name="Slide Number Placeholder 4">
            <a:extLst>
              <a:ext uri="{FF2B5EF4-FFF2-40B4-BE49-F238E27FC236}">
                <a16:creationId xmlns:a16="http://schemas.microsoft.com/office/drawing/2014/main" id="{B87791FD-5F3D-4C7E-ACFF-A8017A617A74}"/>
              </a:ext>
            </a:extLst>
          </p:cNvPr>
          <p:cNvSpPr txBox="1">
            <a:spLocks/>
          </p:cNvSpPr>
          <p:nvPr/>
        </p:nvSpPr>
        <p:spPr>
          <a:xfrm>
            <a:off x="11207593" y="6407717"/>
            <a:ext cx="749614" cy="365125"/>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bg1"/>
                </a:solidFill>
                <a:latin typeface="Object Sans" pitchFamily="2" charset="77"/>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83295AA-BA09-954A-BFEA-BC010EA4D05A}" type="slidenum">
              <a:rPr kumimoji="0" lang="en-US" sz="900" b="0" i="0" u="none" strike="noStrike" kern="1200" cap="none" spc="0" normalizeH="0" baseline="0" noProof="0" smtClean="0">
                <a:ln>
                  <a:noFill/>
                </a:ln>
                <a:solidFill>
                  <a:srgbClr val="FFFFFF"/>
                </a:solidFill>
                <a:effectLst/>
                <a:uLnTx/>
                <a:uFillTx/>
                <a:latin typeface="Object Sans" pitchFamily="2" charset="77"/>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srgbClr val="FFFFFF"/>
              </a:solidFill>
              <a:effectLst/>
              <a:uLnTx/>
              <a:uFillTx/>
              <a:latin typeface="Object Sans" pitchFamily="2" charset="77"/>
              <a:ea typeface="+mn-ea"/>
              <a:cs typeface="Arial" panose="020B0604020202020204" pitchFamily="34" charset="0"/>
            </a:endParaRPr>
          </a:p>
        </p:txBody>
      </p:sp>
    </p:spTree>
    <p:extLst>
      <p:ext uri="{BB962C8B-B14F-4D97-AF65-F5344CB8AC3E}">
        <p14:creationId xmlns:p14="http://schemas.microsoft.com/office/powerpoint/2010/main" val="1855916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05C63-81F5-BC42-46BB-D869470E6D3E}"/>
              </a:ext>
            </a:extLst>
          </p:cNvPr>
          <p:cNvSpPr>
            <a:spLocks noGrp="1"/>
          </p:cNvSpPr>
          <p:nvPr>
            <p:ph type="title"/>
          </p:nvPr>
        </p:nvSpPr>
        <p:spPr/>
        <p:txBody>
          <a:bodyPr/>
          <a:lstStyle/>
          <a:p>
            <a:r>
              <a:rPr lang="en-US"/>
              <a:t>Performance - Consistently demonstrating differentiation</a:t>
            </a:r>
          </a:p>
        </p:txBody>
      </p:sp>
      <p:sp>
        <p:nvSpPr>
          <p:cNvPr id="3" name="Text Placeholder 2">
            <a:extLst>
              <a:ext uri="{FF2B5EF4-FFF2-40B4-BE49-F238E27FC236}">
                <a16:creationId xmlns:a16="http://schemas.microsoft.com/office/drawing/2014/main" id="{54C07B40-312D-CF6B-B89A-92CDF80F79A1}"/>
              </a:ext>
            </a:extLst>
          </p:cNvPr>
          <p:cNvSpPr>
            <a:spLocks noGrp="1"/>
          </p:cNvSpPr>
          <p:nvPr>
            <p:ph type="body" idx="1"/>
          </p:nvPr>
        </p:nvSpPr>
        <p:spPr/>
        <p:txBody>
          <a:bodyPr/>
          <a:lstStyle/>
          <a:p>
            <a:r>
              <a:rPr lang="en-US"/>
              <a:t>Consistently demonstrating separation from other systems</a:t>
            </a:r>
          </a:p>
        </p:txBody>
      </p:sp>
      <p:sp>
        <p:nvSpPr>
          <p:cNvPr id="4" name="Text Placeholder 3">
            <a:extLst>
              <a:ext uri="{FF2B5EF4-FFF2-40B4-BE49-F238E27FC236}">
                <a16:creationId xmlns:a16="http://schemas.microsoft.com/office/drawing/2014/main" id="{A81D978D-6E82-6F54-111C-9A020031EADB}"/>
              </a:ext>
            </a:extLst>
          </p:cNvPr>
          <p:cNvSpPr>
            <a:spLocks noGrp="1"/>
          </p:cNvSpPr>
          <p:nvPr>
            <p:ph type="body" sz="quarter" idx="10"/>
          </p:nvPr>
        </p:nvSpPr>
        <p:spPr/>
        <p:txBody>
          <a:bodyPr/>
          <a:lstStyle/>
          <a:p>
            <a:r>
              <a:rPr lang="en-US"/>
              <a:t>Public</a:t>
            </a:r>
          </a:p>
        </p:txBody>
      </p:sp>
      <p:grpSp>
        <p:nvGrpSpPr>
          <p:cNvPr id="5" name="Group 4">
            <a:extLst>
              <a:ext uri="{FF2B5EF4-FFF2-40B4-BE49-F238E27FC236}">
                <a16:creationId xmlns:a16="http://schemas.microsoft.com/office/drawing/2014/main" id="{FF0F4323-9517-8643-FCBC-7AEFAB8E8EC2}"/>
              </a:ext>
            </a:extLst>
          </p:cNvPr>
          <p:cNvGrpSpPr/>
          <p:nvPr/>
        </p:nvGrpSpPr>
        <p:grpSpPr>
          <a:xfrm>
            <a:off x="4401212" y="1217505"/>
            <a:ext cx="4060883" cy="5192776"/>
            <a:chOff x="4401212" y="1217505"/>
            <a:chExt cx="4060883" cy="5192776"/>
          </a:xfrm>
        </p:grpSpPr>
        <p:pic>
          <p:nvPicPr>
            <p:cNvPr id="6" name="Picture 5">
              <a:extLst>
                <a:ext uri="{FF2B5EF4-FFF2-40B4-BE49-F238E27FC236}">
                  <a16:creationId xmlns:a16="http://schemas.microsoft.com/office/drawing/2014/main" id="{0B10A3D9-4528-8194-8419-CCAC07942E51}"/>
                </a:ext>
              </a:extLst>
            </p:cNvPr>
            <p:cNvPicPr>
              <a:picLocks noChangeAspect="1"/>
            </p:cNvPicPr>
            <p:nvPr/>
          </p:nvPicPr>
          <p:blipFill>
            <a:blip r:embed="rId3"/>
            <a:stretch>
              <a:fillRect/>
            </a:stretch>
          </p:blipFill>
          <p:spPr>
            <a:xfrm>
              <a:off x="4723405" y="2564717"/>
              <a:ext cx="3223958" cy="3074761"/>
            </a:xfrm>
            <a:prstGeom prst="rect">
              <a:avLst/>
            </a:prstGeom>
          </p:spPr>
        </p:pic>
        <p:pic>
          <p:nvPicPr>
            <p:cNvPr id="8" name="Picture 7">
              <a:extLst>
                <a:ext uri="{FF2B5EF4-FFF2-40B4-BE49-F238E27FC236}">
                  <a16:creationId xmlns:a16="http://schemas.microsoft.com/office/drawing/2014/main" id="{40B92B5F-38BF-2484-1EFD-14144F8B9984}"/>
                </a:ext>
              </a:extLst>
            </p:cNvPr>
            <p:cNvPicPr>
              <a:picLocks noChangeAspect="1"/>
            </p:cNvPicPr>
            <p:nvPr/>
          </p:nvPicPr>
          <p:blipFill>
            <a:blip r:embed="rId4"/>
            <a:stretch>
              <a:fillRect/>
            </a:stretch>
          </p:blipFill>
          <p:spPr>
            <a:xfrm>
              <a:off x="4401212" y="5639478"/>
              <a:ext cx="3591612" cy="770803"/>
            </a:xfrm>
            <a:prstGeom prst="rect">
              <a:avLst/>
            </a:prstGeom>
          </p:spPr>
        </p:pic>
        <p:sp>
          <p:nvSpPr>
            <p:cNvPr id="9" name="TextBox 8">
              <a:extLst>
                <a:ext uri="{FF2B5EF4-FFF2-40B4-BE49-F238E27FC236}">
                  <a16:creationId xmlns:a16="http://schemas.microsoft.com/office/drawing/2014/main" id="{A7BC10AF-E9F1-3630-55B9-702FA0FE4EB3}"/>
                </a:ext>
              </a:extLst>
            </p:cNvPr>
            <p:cNvSpPr txBox="1"/>
            <p:nvPr/>
          </p:nvSpPr>
          <p:spPr>
            <a:xfrm>
              <a:off x="4647874" y="1217505"/>
              <a:ext cx="3814221" cy="1384995"/>
            </a:xfrm>
            <a:prstGeom prst="rect">
              <a:avLst/>
            </a:prstGeom>
            <a:noFill/>
          </p:spPr>
          <p:txBody>
            <a:bodyPr wrap="square" rtlCol="0">
              <a:spAutoFit/>
            </a:bodyPr>
            <a:lstStyle/>
            <a:p>
              <a:r>
                <a:rPr lang="en-US" sz="1400"/>
                <a:t>Feb 2025 – Julich Supercomputing center benchmarking results on IBM, IQM, </a:t>
              </a:r>
              <a:r>
                <a:rPr lang="en-US" sz="1400" err="1"/>
                <a:t>Rigetti</a:t>
              </a:r>
              <a:r>
                <a:rPr lang="en-US" sz="1400"/>
                <a:t>, </a:t>
              </a:r>
              <a:r>
                <a:rPr lang="en-US" sz="1400" err="1"/>
                <a:t>IonQ</a:t>
              </a:r>
              <a:r>
                <a:rPr lang="en-US" sz="1400"/>
                <a:t>, QNTM</a:t>
              </a:r>
            </a:p>
            <a:p>
              <a:endParaRPr lang="en-US" sz="1400"/>
            </a:p>
            <a:p>
              <a:r>
                <a:rPr lang="en-US" sz="1400" b="1" i="1"/>
                <a:t>“The performance of Quantinuum… is superior to that of the other QPUs” </a:t>
              </a:r>
            </a:p>
          </p:txBody>
        </p:sp>
      </p:grpSp>
      <p:grpSp>
        <p:nvGrpSpPr>
          <p:cNvPr id="16" name="Group 15">
            <a:extLst>
              <a:ext uri="{FF2B5EF4-FFF2-40B4-BE49-F238E27FC236}">
                <a16:creationId xmlns:a16="http://schemas.microsoft.com/office/drawing/2014/main" id="{CA2599E5-629C-92A3-B4BA-F32CBB309DB3}"/>
              </a:ext>
            </a:extLst>
          </p:cNvPr>
          <p:cNvGrpSpPr/>
          <p:nvPr/>
        </p:nvGrpSpPr>
        <p:grpSpPr>
          <a:xfrm>
            <a:off x="8022962" y="1202262"/>
            <a:ext cx="4146827" cy="5085320"/>
            <a:chOff x="8022962" y="1256692"/>
            <a:chExt cx="4146827" cy="5085320"/>
          </a:xfrm>
        </p:grpSpPr>
        <p:pic>
          <p:nvPicPr>
            <p:cNvPr id="13" name="Picture 12">
              <a:extLst>
                <a:ext uri="{FF2B5EF4-FFF2-40B4-BE49-F238E27FC236}">
                  <a16:creationId xmlns:a16="http://schemas.microsoft.com/office/drawing/2014/main" id="{45C4D8CC-8D1A-BE31-EFC4-58764C7DA5CC}"/>
                </a:ext>
              </a:extLst>
            </p:cNvPr>
            <p:cNvPicPr>
              <a:picLocks noChangeAspect="1"/>
            </p:cNvPicPr>
            <p:nvPr/>
          </p:nvPicPr>
          <p:blipFill>
            <a:blip r:embed="rId5"/>
            <a:stretch>
              <a:fillRect/>
            </a:stretch>
          </p:blipFill>
          <p:spPr>
            <a:xfrm>
              <a:off x="8411854" y="5497916"/>
              <a:ext cx="3583216" cy="844096"/>
            </a:xfrm>
            <a:prstGeom prst="rect">
              <a:avLst/>
            </a:prstGeom>
          </p:spPr>
        </p:pic>
        <p:pic>
          <p:nvPicPr>
            <p:cNvPr id="15" name="Picture 14">
              <a:extLst>
                <a:ext uri="{FF2B5EF4-FFF2-40B4-BE49-F238E27FC236}">
                  <a16:creationId xmlns:a16="http://schemas.microsoft.com/office/drawing/2014/main" id="{09DEA914-4746-C5AB-BCFA-4B32F8830B5E}"/>
                </a:ext>
              </a:extLst>
            </p:cNvPr>
            <p:cNvPicPr>
              <a:picLocks noChangeAspect="1"/>
            </p:cNvPicPr>
            <p:nvPr/>
          </p:nvPicPr>
          <p:blipFill>
            <a:blip r:embed="rId6"/>
            <a:stretch>
              <a:fillRect/>
            </a:stretch>
          </p:blipFill>
          <p:spPr>
            <a:xfrm>
              <a:off x="8022962" y="2024233"/>
              <a:ext cx="4146827" cy="2498069"/>
            </a:xfrm>
            <a:prstGeom prst="rect">
              <a:avLst/>
            </a:prstGeom>
          </p:spPr>
        </p:pic>
        <p:sp>
          <p:nvSpPr>
            <p:cNvPr id="19" name="TextBox 18">
              <a:extLst>
                <a:ext uri="{FF2B5EF4-FFF2-40B4-BE49-F238E27FC236}">
                  <a16:creationId xmlns:a16="http://schemas.microsoft.com/office/drawing/2014/main" id="{06487609-2580-051F-6091-7F5D907F9BCF}"/>
                </a:ext>
              </a:extLst>
            </p:cNvPr>
            <p:cNvSpPr txBox="1"/>
            <p:nvPr/>
          </p:nvSpPr>
          <p:spPr>
            <a:xfrm>
              <a:off x="8479572" y="1256692"/>
              <a:ext cx="3552246" cy="738664"/>
            </a:xfrm>
            <a:prstGeom prst="rect">
              <a:avLst/>
            </a:prstGeom>
            <a:noFill/>
          </p:spPr>
          <p:txBody>
            <a:bodyPr wrap="square" rtlCol="0">
              <a:spAutoFit/>
            </a:bodyPr>
            <a:lstStyle/>
            <a:p>
              <a:pPr algn="just"/>
              <a:r>
                <a:rPr lang="en-US" sz="1400"/>
                <a:t>April 2025 - Researchers in Cambridge benchmarking results Google, IBM, </a:t>
              </a:r>
              <a:r>
                <a:rPr lang="en-US" sz="1400" err="1"/>
                <a:t>IonQ</a:t>
              </a:r>
              <a:r>
                <a:rPr lang="en-US" sz="1400"/>
                <a:t>, IQM and Quantinuum  </a:t>
              </a:r>
            </a:p>
          </p:txBody>
        </p:sp>
        <p:pic>
          <p:nvPicPr>
            <p:cNvPr id="22" name="Picture 21">
              <a:extLst>
                <a:ext uri="{FF2B5EF4-FFF2-40B4-BE49-F238E27FC236}">
                  <a16:creationId xmlns:a16="http://schemas.microsoft.com/office/drawing/2014/main" id="{C6AC6677-BC9D-01A2-99CF-0A8AEBC16293}"/>
                </a:ext>
              </a:extLst>
            </p:cNvPr>
            <p:cNvPicPr>
              <a:picLocks noChangeAspect="1"/>
            </p:cNvPicPr>
            <p:nvPr/>
          </p:nvPicPr>
          <p:blipFill>
            <a:blip r:embed="rId7"/>
            <a:stretch>
              <a:fillRect/>
            </a:stretch>
          </p:blipFill>
          <p:spPr>
            <a:xfrm>
              <a:off x="8737918" y="4519802"/>
              <a:ext cx="1663548" cy="844096"/>
            </a:xfrm>
            <a:prstGeom prst="rect">
              <a:avLst/>
            </a:prstGeom>
          </p:spPr>
        </p:pic>
        <p:pic>
          <p:nvPicPr>
            <p:cNvPr id="24" name="Picture 23">
              <a:extLst>
                <a:ext uri="{FF2B5EF4-FFF2-40B4-BE49-F238E27FC236}">
                  <a16:creationId xmlns:a16="http://schemas.microsoft.com/office/drawing/2014/main" id="{A73F432A-764E-FFAC-B27F-F14E80BAB3FB}"/>
                </a:ext>
              </a:extLst>
            </p:cNvPr>
            <p:cNvPicPr>
              <a:picLocks noChangeAspect="1"/>
            </p:cNvPicPr>
            <p:nvPr/>
          </p:nvPicPr>
          <p:blipFill>
            <a:blip r:embed="rId8"/>
            <a:stretch>
              <a:fillRect/>
            </a:stretch>
          </p:blipFill>
          <p:spPr>
            <a:xfrm>
              <a:off x="10484092" y="4588061"/>
              <a:ext cx="1416127" cy="844096"/>
            </a:xfrm>
            <a:prstGeom prst="rect">
              <a:avLst/>
            </a:prstGeom>
          </p:spPr>
        </p:pic>
        <p:sp>
          <p:nvSpPr>
            <p:cNvPr id="25" name="TextBox 24">
              <a:extLst>
                <a:ext uri="{FF2B5EF4-FFF2-40B4-BE49-F238E27FC236}">
                  <a16:creationId xmlns:a16="http://schemas.microsoft.com/office/drawing/2014/main" id="{05D67BB5-6430-121F-59CB-FE94ABC25A44}"/>
                </a:ext>
              </a:extLst>
            </p:cNvPr>
            <p:cNvSpPr txBox="1"/>
            <p:nvPr/>
          </p:nvSpPr>
          <p:spPr>
            <a:xfrm>
              <a:off x="9171668" y="1990663"/>
              <a:ext cx="2404826" cy="276999"/>
            </a:xfrm>
            <a:prstGeom prst="rect">
              <a:avLst/>
            </a:prstGeom>
            <a:noFill/>
          </p:spPr>
          <p:txBody>
            <a:bodyPr wrap="none" rtlCol="0">
              <a:spAutoFit/>
            </a:bodyPr>
            <a:lstStyle/>
            <a:p>
              <a:r>
                <a:rPr lang="en-US" sz="1200" b="1"/>
                <a:t>Coherence Measure (Q-Grade)</a:t>
              </a:r>
            </a:p>
          </p:txBody>
        </p:sp>
        <p:sp>
          <p:nvSpPr>
            <p:cNvPr id="34" name="Freeform: Shape 33">
              <a:extLst>
                <a:ext uri="{FF2B5EF4-FFF2-40B4-BE49-F238E27FC236}">
                  <a16:creationId xmlns:a16="http://schemas.microsoft.com/office/drawing/2014/main" id="{63C6D168-597F-B942-D95D-D2D65DDFF943}"/>
                </a:ext>
              </a:extLst>
            </p:cNvPr>
            <p:cNvSpPr/>
            <p:nvPr/>
          </p:nvSpPr>
          <p:spPr>
            <a:xfrm>
              <a:off x="8814062" y="2337847"/>
              <a:ext cx="3120272" cy="1715679"/>
            </a:xfrm>
            <a:custGeom>
              <a:avLst/>
              <a:gdLst>
                <a:gd name="connsiteX0" fmla="*/ 0 w 3120272"/>
                <a:gd name="connsiteY0" fmla="*/ 0 h 1715679"/>
                <a:gd name="connsiteX1" fmla="*/ 9427 w 3120272"/>
                <a:gd name="connsiteY1" fmla="*/ 1696825 h 1715679"/>
                <a:gd name="connsiteX2" fmla="*/ 3120272 w 3120272"/>
                <a:gd name="connsiteY2" fmla="*/ 1715679 h 1715679"/>
                <a:gd name="connsiteX3" fmla="*/ 0 w 3120272"/>
                <a:gd name="connsiteY3" fmla="*/ 0 h 1715679"/>
              </a:gdLst>
              <a:ahLst/>
              <a:cxnLst>
                <a:cxn ang="0">
                  <a:pos x="connsiteX0" y="connsiteY0"/>
                </a:cxn>
                <a:cxn ang="0">
                  <a:pos x="connsiteX1" y="connsiteY1"/>
                </a:cxn>
                <a:cxn ang="0">
                  <a:pos x="connsiteX2" y="connsiteY2"/>
                </a:cxn>
                <a:cxn ang="0">
                  <a:pos x="connsiteX3" y="connsiteY3"/>
                </a:cxn>
              </a:cxnLst>
              <a:rect l="l" t="t" r="r" b="b"/>
              <a:pathLst>
                <a:path w="3120272" h="1715679">
                  <a:moveTo>
                    <a:pt x="0" y="0"/>
                  </a:moveTo>
                  <a:cubicBezTo>
                    <a:pt x="3142" y="565608"/>
                    <a:pt x="6285" y="1131217"/>
                    <a:pt x="9427" y="1696825"/>
                  </a:cubicBezTo>
                  <a:lnTo>
                    <a:pt x="3120272" y="1715679"/>
                  </a:lnTo>
                  <a:lnTo>
                    <a:pt x="0" y="0"/>
                  </a:lnTo>
                  <a:close/>
                </a:path>
              </a:pathLst>
            </a:custGeom>
            <a:solidFill>
              <a:srgbClr val="D9D9D9">
                <a:alpha val="4313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57DAA2A3-C190-A765-A9D0-AD9ADE74DA14}"/>
                </a:ext>
              </a:extLst>
            </p:cNvPr>
            <p:cNvSpPr txBox="1"/>
            <p:nvPr/>
          </p:nvSpPr>
          <p:spPr>
            <a:xfrm rot="2046142">
              <a:off x="9781436" y="3093455"/>
              <a:ext cx="894797" cy="276999"/>
            </a:xfrm>
            <a:prstGeom prst="rect">
              <a:avLst/>
            </a:prstGeom>
            <a:noFill/>
          </p:spPr>
          <p:txBody>
            <a:bodyPr wrap="none" rtlCol="0">
              <a:spAutoFit/>
            </a:bodyPr>
            <a:lstStyle/>
            <a:p>
              <a:r>
                <a:rPr lang="en-US" sz="1200" b="1"/>
                <a:t>All others</a:t>
              </a:r>
            </a:p>
          </p:txBody>
        </p:sp>
      </p:grpSp>
      <p:grpSp>
        <p:nvGrpSpPr>
          <p:cNvPr id="7" name="Group 6">
            <a:extLst>
              <a:ext uri="{FF2B5EF4-FFF2-40B4-BE49-F238E27FC236}">
                <a16:creationId xmlns:a16="http://schemas.microsoft.com/office/drawing/2014/main" id="{32153E00-9081-D275-C1D1-6B6501A2D72D}"/>
              </a:ext>
            </a:extLst>
          </p:cNvPr>
          <p:cNvGrpSpPr/>
          <p:nvPr/>
        </p:nvGrpSpPr>
        <p:grpSpPr>
          <a:xfrm>
            <a:off x="181371" y="1256692"/>
            <a:ext cx="3776903" cy="3587639"/>
            <a:chOff x="4339575" y="1256692"/>
            <a:chExt cx="3776903" cy="3587639"/>
          </a:xfrm>
        </p:grpSpPr>
        <p:pic>
          <p:nvPicPr>
            <p:cNvPr id="10" name="Graphic 9">
              <a:extLst>
                <a:ext uri="{FF2B5EF4-FFF2-40B4-BE49-F238E27FC236}">
                  <a16:creationId xmlns:a16="http://schemas.microsoft.com/office/drawing/2014/main" id="{51CD233A-06C6-A668-514B-0891F2B65C8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339575" y="2648211"/>
              <a:ext cx="3776903" cy="2196120"/>
            </a:xfrm>
            <a:prstGeom prst="rect">
              <a:avLst/>
            </a:prstGeom>
          </p:spPr>
        </p:pic>
        <p:sp>
          <p:nvSpPr>
            <p:cNvPr id="11" name="TextBox 10">
              <a:extLst>
                <a:ext uri="{FF2B5EF4-FFF2-40B4-BE49-F238E27FC236}">
                  <a16:creationId xmlns:a16="http://schemas.microsoft.com/office/drawing/2014/main" id="{CE8F23F5-65DC-0654-B097-D0C6BC5F3454}"/>
                </a:ext>
              </a:extLst>
            </p:cNvPr>
            <p:cNvSpPr txBox="1"/>
            <p:nvPr/>
          </p:nvSpPr>
          <p:spPr>
            <a:xfrm>
              <a:off x="4843372" y="1256692"/>
              <a:ext cx="3057223" cy="738664"/>
            </a:xfrm>
            <a:prstGeom prst="rect">
              <a:avLst/>
            </a:prstGeom>
            <a:noFill/>
          </p:spPr>
          <p:txBody>
            <a:bodyPr wrap="square" rtlCol="0">
              <a:spAutoFit/>
            </a:bodyPr>
            <a:lstStyle/>
            <a:p>
              <a:pPr algn="just"/>
              <a:r>
                <a:rPr lang="en-US" sz="1400"/>
                <a:t>2020 – 2025: 13 records in setting new quantum volume high water marks, 16000x better than next best</a:t>
              </a:r>
            </a:p>
          </p:txBody>
        </p:sp>
      </p:grpSp>
      <p:sp>
        <p:nvSpPr>
          <p:cNvPr id="12" name="AutoShape 2">
            <a:extLst>
              <a:ext uri="{FF2B5EF4-FFF2-40B4-BE49-F238E27FC236}">
                <a16:creationId xmlns:a16="http://schemas.microsoft.com/office/drawing/2014/main" id="{A0744F2F-7B15-B79F-50FE-5DF189835E76}"/>
              </a:ext>
            </a:extLst>
          </p:cNvPr>
          <p:cNvSpPr>
            <a:spLocks noChangeAspect="1" noChangeArrowheads="1"/>
          </p:cNvSpPr>
          <p:nvPr/>
        </p:nvSpPr>
        <p:spPr bwMode="auto">
          <a:xfrm>
            <a:off x="6225403"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a:extLst>
              <a:ext uri="{FF2B5EF4-FFF2-40B4-BE49-F238E27FC236}">
                <a16:creationId xmlns:a16="http://schemas.microsoft.com/office/drawing/2014/main" id="{A770B602-2537-9DAB-7C13-E5DA92C79959}"/>
              </a:ext>
            </a:extLst>
          </p:cNvPr>
          <p:cNvPicPr>
            <a:picLocks noChangeAspect="1"/>
          </p:cNvPicPr>
          <p:nvPr/>
        </p:nvPicPr>
        <p:blipFill>
          <a:blip r:embed="rId11"/>
          <a:stretch>
            <a:fillRect/>
          </a:stretch>
        </p:blipFill>
        <p:spPr>
          <a:xfrm>
            <a:off x="148553" y="2337847"/>
            <a:ext cx="4096086" cy="3105639"/>
          </a:xfrm>
          <a:prstGeom prst="rect">
            <a:avLst/>
          </a:prstGeom>
        </p:spPr>
      </p:pic>
      <p:sp>
        <p:nvSpPr>
          <p:cNvPr id="20" name="TextBox 19">
            <a:extLst>
              <a:ext uri="{FF2B5EF4-FFF2-40B4-BE49-F238E27FC236}">
                <a16:creationId xmlns:a16="http://schemas.microsoft.com/office/drawing/2014/main" id="{7B250F83-D37E-38C0-53F4-0E9FEC39AD4B}"/>
              </a:ext>
            </a:extLst>
          </p:cNvPr>
          <p:cNvSpPr txBox="1"/>
          <p:nvPr/>
        </p:nvSpPr>
        <p:spPr>
          <a:xfrm>
            <a:off x="586744" y="5422784"/>
            <a:ext cx="3657895" cy="230832"/>
          </a:xfrm>
          <a:prstGeom prst="rect">
            <a:avLst/>
          </a:prstGeom>
          <a:noFill/>
        </p:spPr>
        <p:txBody>
          <a:bodyPr wrap="square">
            <a:spAutoFit/>
          </a:bodyPr>
          <a:lstStyle/>
          <a:p>
            <a:r>
              <a:rPr lang="en-US" sz="900"/>
              <a:t>https://</a:t>
            </a:r>
            <a:r>
              <a:rPr lang="en-US" sz="900" err="1"/>
              <a:t>www.quantinuum.com</a:t>
            </a:r>
            <a:r>
              <a:rPr lang="en-US" sz="900"/>
              <a:t>/blog/quantum-volume-milestone</a:t>
            </a:r>
          </a:p>
        </p:txBody>
      </p:sp>
    </p:spTree>
    <p:extLst>
      <p:ext uri="{BB962C8B-B14F-4D97-AF65-F5344CB8AC3E}">
        <p14:creationId xmlns:p14="http://schemas.microsoft.com/office/powerpoint/2010/main" val="1695139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71487-315A-203D-2F4E-B7D5980F600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9D64CDB-0FB7-D5D0-C129-228A21C713FB}"/>
              </a:ext>
            </a:extLst>
          </p:cNvPr>
          <p:cNvSpPr>
            <a:spLocks noGrp="1"/>
          </p:cNvSpPr>
          <p:nvPr>
            <p:ph type="title"/>
          </p:nvPr>
        </p:nvSpPr>
        <p:spPr/>
        <p:txBody>
          <a:bodyPr/>
          <a:lstStyle/>
          <a:p>
            <a:r>
              <a:rPr lang="en-US"/>
              <a:t>RCS fidelities compared to competitors</a:t>
            </a:r>
          </a:p>
        </p:txBody>
      </p:sp>
      <p:sp>
        <p:nvSpPr>
          <p:cNvPr id="5" name="Text Placeholder 4">
            <a:extLst>
              <a:ext uri="{FF2B5EF4-FFF2-40B4-BE49-F238E27FC236}">
                <a16:creationId xmlns:a16="http://schemas.microsoft.com/office/drawing/2014/main" id="{A87AF9E8-20DB-E4A6-5EE5-EE43C6CDDCEE}"/>
              </a:ext>
            </a:extLst>
          </p:cNvPr>
          <p:cNvSpPr>
            <a:spLocks noGrp="1"/>
          </p:cNvSpPr>
          <p:nvPr>
            <p:ph type="body" sz="quarter" idx="10"/>
          </p:nvPr>
        </p:nvSpPr>
        <p:spPr/>
        <p:txBody>
          <a:bodyPr/>
          <a:lstStyle/>
          <a:p>
            <a:r>
              <a:rPr lang="en-US"/>
              <a:t>Public</a:t>
            </a:r>
          </a:p>
        </p:txBody>
      </p:sp>
      <p:pic>
        <p:nvPicPr>
          <p:cNvPr id="4" name="Graphic 3">
            <a:extLst>
              <a:ext uri="{FF2B5EF4-FFF2-40B4-BE49-F238E27FC236}">
                <a16:creationId xmlns:a16="http://schemas.microsoft.com/office/drawing/2014/main" id="{8CAF97E1-8E65-B942-814E-63D8D0C680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4918" y="954723"/>
            <a:ext cx="7422311" cy="5456470"/>
          </a:xfrm>
          <a:prstGeom prst="rect">
            <a:avLst/>
          </a:prstGeom>
        </p:spPr>
      </p:pic>
      <p:grpSp>
        <p:nvGrpSpPr>
          <p:cNvPr id="6" name="Group 5">
            <a:extLst>
              <a:ext uri="{FF2B5EF4-FFF2-40B4-BE49-F238E27FC236}">
                <a16:creationId xmlns:a16="http://schemas.microsoft.com/office/drawing/2014/main" id="{A60F6964-F9C8-38C9-0F5B-28380EEDC39D}"/>
              </a:ext>
            </a:extLst>
          </p:cNvPr>
          <p:cNvGrpSpPr/>
          <p:nvPr/>
        </p:nvGrpSpPr>
        <p:grpSpPr>
          <a:xfrm>
            <a:off x="8947229" y="1805701"/>
            <a:ext cx="1867704" cy="2132703"/>
            <a:chOff x="8815586" y="2423213"/>
            <a:chExt cx="1867704" cy="1992660"/>
          </a:xfrm>
        </p:grpSpPr>
        <p:sp>
          <p:nvSpPr>
            <p:cNvPr id="7" name="Right Brace 6">
              <a:extLst>
                <a:ext uri="{FF2B5EF4-FFF2-40B4-BE49-F238E27FC236}">
                  <a16:creationId xmlns:a16="http://schemas.microsoft.com/office/drawing/2014/main" id="{8F074112-64C2-E70E-E6D8-1640D3AAB75D}"/>
                </a:ext>
              </a:extLst>
            </p:cNvPr>
            <p:cNvSpPr/>
            <p:nvPr/>
          </p:nvSpPr>
          <p:spPr>
            <a:xfrm>
              <a:off x="8815586" y="2423213"/>
              <a:ext cx="554524" cy="1992660"/>
            </a:xfrm>
            <a:prstGeom prst="rightBrace">
              <a:avLst/>
            </a:prstGeom>
            <a:ln w="3810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atin typeface="Arial"/>
                <a:cs typeface="Arial"/>
              </a:endParaRPr>
            </a:p>
          </p:txBody>
        </p:sp>
        <p:sp>
          <p:nvSpPr>
            <p:cNvPr id="8" name="TextBox 17">
              <a:extLst>
                <a:ext uri="{FF2B5EF4-FFF2-40B4-BE49-F238E27FC236}">
                  <a16:creationId xmlns:a16="http://schemas.microsoft.com/office/drawing/2014/main" id="{DA783C7F-A2C6-AACD-EDED-6B8B80D2C2F0}"/>
                </a:ext>
              </a:extLst>
            </p:cNvPr>
            <p:cNvSpPr txBox="1"/>
            <p:nvPr/>
          </p:nvSpPr>
          <p:spPr>
            <a:xfrm>
              <a:off x="9370110" y="3114234"/>
              <a:ext cx="1313180" cy="646331"/>
            </a:xfrm>
            <a:prstGeom prst="rect">
              <a:avLst/>
            </a:prstGeom>
            <a:solidFill>
              <a:schemeClr val="bg2"/>
            </a:solidFill>
            <a:effectLst>
              <a:outerShdw blurRad="50800" dist="38100" dir="2700000" algn="tl" rotWithShape="0">
                <a:prstClr val="black">
                  <a:alpha val="40000"/>
                </a:prstClr>
              </a:outerShdw>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a:latin typeface="Arial"/>
                  <a:cs typeface="Arial"/>
                </a:rPr>
                <a:t>100x </a:t>
              </a:r>
            </a:p>
          </p:txBody>
        </p:sp>
      </p:grpSp>
      <p:grpSp>
        <p:nvGrpSpPr>
          <p:cNvPr id="11" name="Group 10">
            <a:extLst>
              <a:ext uri="{FF2B5EF4-FFF2-40B4-BE49-F238E27FC236}">
                <a16:creationId xmlns:a16="http://schemas.microsoft.com/office/drawing/2014/main" id="{522BD450-A45C-CA98-6740-2778CD0B44AE}"/>
              </a:ext>
            </a:extLst>
          </p:cNvPr>
          <p:cNvGrpSpPr/>
          <p:nvPr/>
        </p:nvGrpSpPr>
        <p:grpSpPr>
          <a:xfrm>
            <a:off x="6142789" y="1377271"/>
            <a:ext cx="1415772" cy="972605"/>
            <a:chOff x="6092894" y="2122065"/>
            <a:chExt cx="1415772" cy="972605"/>
          </a:xfrm>
        </p:grpSpPr>
        <p:sp>
          <p:nvSpPr>
            <p:cNvPr id="13" name="Oval 12">
              <a:extLst>
                <a:ext uri="{FF2B5EF4-FFF2-40B4-BE49-F238E27FC236}">
                  <a16:creationId xmlns:a16="http://schemas.microsoft.com/office/drawing/2014/main" id="{04CF1F08-3BE6-3937-4BEB-2F8A96672D30}"/>
                </a:ext>
              </a:extLst>
            </p:cNvPr>
            <p:cNvSpPr/>
            <p:nvPr/>
          </p:nvSpPr>
          <p:spPr>
            <a:xfrm>
              <a:off x="6514892" y="2122065"/>
              <a:ext cx="571777" cy="522591"/>
            </a:xfrm>
            <a:prstGeom prst="ellipse">
              <a:avLst/>
            </a:prstGeom>
            <a:noFill/>
            <a:ln w="57150">
              <a:solidFill>
                <a:srgbClr val="FF0000"/>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ial"/>
                <a:cs typeface="Arial"/>
              </a:endParaRPr>
            </a:p>
          </p:txBody>
        </p:sp>
        <p:sp>
          <p:nvSpPr>
            <p:cNvPr id="14" name="TextBox 13">
              <a:extLst>
                <a:ext uri="{FF2B5EF4-FFF2-40B4-BE49-F238E27FC236}">
                  <a16:creationId xmlns:a16="http://schemas.microsoft.com/office/drawing/2014/main" id="{1893A53C-CDEF-5681-1C84-6CDB16398024}"/>
                </a:ext>
              </a:extLst>
            </p:cNvPr>
            <p:cNvSpPr txBox="1"/>
            <p:nvPr/>
          </p:nvSpPr>
          <p:spPr>
            <a:xfrm>
              <a:off x="6092894" y="2725338"/>
              <a:ext cx="1415772" cy="369332"/>
            </a:xfrm>
            <a:prstGeom prst="rect">
              <a:avLst/>
            </a:prstGeom>
            <a:solidFill>
              <a:schemeClr val="bg1"/>
            </a:solidFill>
            <a:effectLst>
              <a:outerShdw blurRad="50800" dist="38100" dir="2700000" algn="tl" rotWithShape="0">
                <a:prstClr val="black">
                  <a:alpha val="40000"/>
                </a:prstClr>
              </a:outerShdw>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38A48C"/>
                  </a:solidFill>
                  <a:latin typeface="Figtree" pitchFamily="2" charset="0"/>
                  <a:cs typeface="Arial"/>
                </a:rPr>
                <a:t>H2 @ N=56</a:t>
              </a:r>
            </a:p>
          </p:txBody>
        </p:sp>
      </p:grpSp>
      <p:sp>
        <p:nvSpPr>
          <p:cNvPr id="15" name="TextBox 14">
            <a:extLst>
              <a:ext uri="{FF2B5EF4-FFF2-40B4-BE49-F238E27FC236}">
                <a16:creationId xmlns:a16="http://schemas.microsoft.com/office/drawing/2014/main" id="{EB81A3F2-EA92-3CBD-2502-40FEE8A66AE2}"/>
              </a:ext>
            </a:extLst>
          </p:cNvPr>
          <p:cNvSpPr txBox="1"/>
          <p:nvPr/>
        </p:nvSpPr>
        <p:spPr>
          <a:xfrm>
            <a:off x="9125287" y="5541618"/>
            <a:ext cx="2666114" cy="738664"/>
          </a:xfrm>
          <a:prstGeom prst="rect">
            <a:avLst/>
          </a:prstGeom>
          <a:noFill/>
        </p:spPr>
        <p:txBody>
          <a:bodyPr wrap="none" rtlCol="0">
            <a:spAutoFit/>
          </a:bodyPr>
          <a:lstStyle/>
          <a:p>
            <a:pPr algn="l" fontAlgn="base"/>
            <a:r>
              <a:rPr lang="en-US" sz="1050" b="0" i="0">
                <a:solidFill>
                  <a:srgbClr val="000000"/>
                </a:solidFill>
                <a:effectLst/>
                <a:latin typeface="Figtree" pitchFamily="2" charset="0"/>
              </a:rPr>
              <a:t>F. </a:t>
            </a:r>
            <a:r>
              <a:rPr lang="en-US" sz="1050" b="0" i="0" err="1">
                <a:solidFill>
                  <a:srgbClr val="000000"/>
                </a:solidFill>
                <a:effectLst/>
                <a:latin typeface="Figtree" pitchFamily="2" charset="0"/>
              </a:rPr>
              <a:t>Arute</a:t>
            </a:r>
            <a:r>
              <a:rPr lang="en-US" sz="1050" b="0" i="0">
                <a:solidFill>
                  <a:srgbClr val="000000"/>
                </a:solidFill>
                <a:effectLst/>
                <a:latin typeface="Figtree" pitchFamily="2" charset="0"/>
              </a:rPr>
              <a:t>, </a:t>
            </a:r>
            <a:r>
              <a:rPr lang="en-US" sz="1050" b="0" i="1">
                <a:solidFill>
                  <a:srgbClr val="000000"/>
                </a:solidFill>
                <a:effectLst/>
                <a:latin typeface="Figtree" pitchFamily="2" charset="0"/>
              </a:rPr>
              <a:t>et al.</a:t>
            </a:r>
            <a:r>
              <a:rPr lang="en-US" sz="1050" b="0" i="0">
                <a:solidFill>
                  <a:srgbClr val="000000"/>
                </a:solidFill>
                <a:effectLst/>
                <a:latin typeface="Figtree" pitchFamily="2" charset="0"/>
              </a:rPr>
              <a:t>, Nature </a:t>
            </a:r>
            <a:r>
              <a:rPr lang="en-US" sz="1050" b="1" i="0">
                <a:solidFill>
                  <a:srgbClr val="000000"/>
                </a:solidFill>
                <a:effectLst/>
                <a:latin typeface="Figtree" pitchFamily="2" charset="0"/>
              </a:rPr>
              <a:t>574</a:t>
            </a:r>
            <a:r>
              <a:rPr lang="en-US" sz="1050" b="0" i="0">
                <a:solidFill>
                  <a:srgbClr val="000000"/>
                </a:solidFill>
                <a:effectLst/>
                <a:latin typeface="Figtree" pitchFamily="2" charset="0"/>
              </a:rPr>
              <a:t>, 505 (2019).</a:t>
            </a:r>
          </a:p>
          <a:p>
            <a:pPr algn="l" fontAlgn="base"/>
            <a:r>
              <a:rPr lang="en-US" sz="1050" b="0" i="0">
                <a:solidFill>
                  <a:srgbClr val="000000"/>
                </a:solidFill>
                <a:effectLst/>
                <a:latin typeface="Figtree" pitchFamily="2" charset="0"/>
              </a:rPr>
              <a:t>Q. Zhu, </a:t>
            </a:r>
            <a:r>
              <a:rPr lang="en-US" sz="1050" b="0" i="1">
                <a:solidFill>
                  <a:srgbClr val="000000"/>
                </a:solidFill>
                <a:effectLst/>
                <a:latin typeface="Figtree" pitchFamily="2" charset="0"/>
              </a:rPr>
              <a:t>et al.</a:t>
            </a:r>
            <a:r>
              <a:rPr lang="en-US" sz="1050" b="0" i="0">
                <a:solidFill>
                  <a:srgbClr val="000000"/>
                </a:solidFill>
                <a:effectLst/>
                <a:latin typeface="Figtree" pitchFamily="2" charset="0"/>
              </a:rPr>
              <a:t>, Science Bulletin </a:t>
            </a:r>
            <a:r>
              <a:rPr lang="en-US" sz="1050" b="1" i="0">
                <a:solidFill>
                  <a:srgbClr val="000000"/>
                </a:solidFill>
                <a:effectLst/>
                <a:latin typeface="Figtree" pitchFamily="2" charset="0"/>
              </a:rPr>
              <a:t>67</a:t>
            </a:r>
            <a:r>
              <a:rPr lang="en-US" sz="1050" b="0" i="0">
                <a:solidFill>
                  <a:srgbClr val="000000"/>
                </a:solidFill>
                <a:effectLst/>
                <a:latin typeface="Figtree" pitchFamily="2" charset="0"/>
              </a:rPr>
              <a:t>, 240 (2022).</a:t>
            </a:r>
          </a:p>
          <a:p>
            <a:pPr algn="l" fontAlgn="base"/>
            <a:r>
              <a:rPr lang="en-US" sz="1050" b="0" i="0">
                <a:solidFill>
                  <a:srgbClr val="000000"/>
                </a:solidFill>
                <a:effectLst/>
                <a:latin typeface="Figtree" pitchFamily="2" charset="0"/>
              </a:rPr>
              <a:t>A. </a:t>
            </a:r>
            <a:r>
              <a:rPr lang="en-US" sz="1050" b="0" i="0" err="1">
                <a:solidFill>
                  <a:srgbClr val="000000"/>
                </a:solidFill>
                <a:effectLst/>
                <a:latin typeface="Figtree" pitchFamily="2" charset="0"/>
              </a:rPr>
              <a:t>Morvan</a:t>
            </a:r>
            <a:r>
              <a:rPr lang="en-US" sz="1050" b="0" i="0">
                <a:solidFill>
                  <a:srgbClr val="000000"/>
                </a:solidFill>
                <a:effectLst/>
                <a:latin typeface="Figtree" pitchFamily="2" charset="0"/>
              </a:rPr>
              <a:t>, </a:t>
            </a:r>
            <a:r>
              <a:rPr lang="en-US" sz="1050" b="0" i="1">
                <a:solidFill>
                  <a:srgbClr val="000000"/>
                </a:solidFill>
                <a:effectLst/>
                <a:latin typeface="Figtree" pitchFamily="2" charset="0"/>
              </a:rPr>
              <a:t>et al.</a:t>
            </a:r>
            <a:r>
              <a:rPr lang="en-US" sz="1050" b="0" i="0">
                <a:solidFill>
                  <a:srgbClr val="000000"/>
                </a:solidFill>
                <a:effectLst/>
                <a:latin typeface="Figtree" pitchFamily="2" charset="0"/>
              </a:rPr>
              <a:t>, </a:t>
            </a:r>
            <a:r>
              <a:rPr lang="en-US" sz="1050" b="0" i="0" err="1">
                <a:solidFill>
                  <a:srgbClr val="000000"/>
                </a:solidFill>
                <a:effectLst/>
                <a:latin typeface="Figtree" pitchFamily="2" charset="0"/>
              </a:rPr>
              <a:t>arXiv</a:t>
            </a:r>
            <a:r>
              <a:rPr lang="en-US" sz="1050" b="0" i="0">
                <a:solidFill>
                  <a:srgbClr val="000000"/>
                </a:solidFill>
                <a:effectLst/>
                <a:latin typeface="Figtree" pitchFamily="2" charset="0"/>
              </a:rPr>
              <a:t> 2304.11119 (2023).</a:t>
            </a:r>
          </a:p>
          <a:p>
            <a:pPr algn="l" fontAlgn="base"/>
            <a:r>
              <a:rPr lang="nb-NO" sz="1050" b="0" i="0">
                <a:solidFill>
                  <a:srgbClr val="000000"/>
                </a:solidFill>
                <a:effectLst/>
                <a:latin typeface="Figtree" pitchFamily="2" charset="0"/>
              </a:rPr>
              <a:t>M. DeCross et al., arXiv 2406.02501 </a:t>
            </a:r>
          </a:p>
        </p:txBody>
      </p:sp>
    </p:spTree>
    <p:extLst>
      <p:ext uri="{BB962C8B-B14F-4D97-AF65-F5344CB8AC3E}">
        <p14:creationId xmlns:p14="http://schemas.microsoft.com/office/powerpoint/2010/main" val="680259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E19A2-1591-7517-53E4-AE9D8063A283}"/>
              </a:ext>
            </a:extLst>
          </p:cNvPr>
          <p:cNvSpPr>
            <a:spLocks noGrp="1"/>
          </p:cNvSpPr>
          <p:nvPr>
            <p:ph type="title"/>
          </p:nvPr>
        </p:nvSpPr>
        <p:spPr/>
        <p:txBody>
          <a:bodyPr/>
          <a:lstStyle/>
          <a:p>
            <a:r>
              <a:rPr lang="en-US"/>
              <a:t>Studying quantum matter with H2-1 Quantum Ising model</a:t>
            </a:r>
          </a:p>
        </p:txBody>
      </p:sp>
      <p:sp>
        <p:nvSpPr>
          <p:cNvPr id="3" name="Text Placeholder 2">
            <a:extLst>
              <a:ext uri="{FF2B5EF4-FFF2-40B4-BE49-F238E27FC236}">
                <a16:creationId xmlns:a16="http://schemas.microsoft.com/office/drawing/2014/main" id="{E29A4F0C-B9C9-10E2-8AFB-1B42CB025984}"/>
              </a:ext>
            </a:extLst>
          </p:cNvPr>
          <p:cNvSpPr>
            <a:spLocks noGrp="1"/>
          </p:cNvSpPr>
          <p:nvPr>
            <p:ph type="body" idx="1"/>
          </p:nvPr>
        </p:nvSpPr>
        <p:spPr/>
        <p:txBody>
          <a:bodyPr/>
          <a:lstStyle/>
          <a:p>
            <a:r>
              <a:rPr lang="en-US"/>
              <a:t>“Digital quantum magnetism at the frontier of classical simulations” arXiv:2503.20870</a:t>
            </a:r>
          </a:p>
          <a:p>
            <a:endParaRPr lang="en-US"/>
          </a:p>
        </p:txBody>
      </p:sp>
      <p:sp>
        <p:nvSpPr>
          <p:cNvPr id="4" name="Text Placeholder 3">
            <a:extLst>
              <a:ext uri="{FF2B5EF4-FFF2-40B4-BE49-F238E27FC236}">
                <a16:creationId xmlns:a16="http://schemas.microsoft.com/office/drawing/2014/main" id="{01755359-6EAA-53CD-B5CE-94444704EF87}"/>
              </a:ext>
            </a:extLst>
          </p:cNvPr>
          <p:cNvSpPr>
            <a:spLocks noGrp="1"/>
          </p:cNvSpPr>
          <p:nvPr>
            <p:ph type="body" sz="quarter" idx="10"/>
          </p:nvPr>
        </p:nvSpPr>
        <p:spPr/>
        <p:txBody>
          <a:bodyPr/>
          <a:lstStyle/>
          <a:p>
            <a:r>
              <a:rPr lang="en-US"/>
              <a:t>Public</a:t>
            </a:r>
          </a:p>
        </p:txBody>
      </p:sp>
      <p:grpSp>
        <p:nvGrpSpPr>
          <p:cNvPr id="5" name="Group 4">
            <a:extLst>
              <a:ext uri="{FF2B5EF4-FFF2-40B4-BE49-F238E27FC236}">
                <a16:creationId xmlns:a16="http://schemas.microsoft.com/office/drawing/2014/main" id="{3A77EC09-EA6E-D0CB-23E9-43B0C1447335}"/>
              </a:ext>
            </a:extLst>
          </p:cNvPr>
          <p:cNvGrpSpPr/>
          <p:nvPr/>
        </p:nvGrpSpPr>
        <p:grpSpPr>
          <a:xfrm>
            <a:off x="491606" y="1956122"/>
            <a:ext cx="10922733" cy="4328929"/>
            <a:chOff x="2203450" y="1797192"/>
            <a:chExt cx="7772400" cy="3080380"/>
          </a:xfrm>
        </p:grpSpPr>
        <p:pic>
          <p:nvPicPr>
            <p:cNvPr id="6" name="Picture 5">
              <a:extLst>
                <a:ext uri="{FF2B5EF4-FFF2-40B4-BE49-F238E27FC236}">
                  <a16:creationId xmlns:a16="http://schemas.microsoft.com/office/drawing/2014/main" id="{60706632-6A37-25F3-70E1-21CAD2AC9209}"/>
                </a:ext>
              </a:extLst>
            </p:cNvPr>
            <p:cNvPicPr>
              <a:picLocks noChangeAspect="1"/>
            </p:cNvPicPr>
            <p:nvPr/>
          </p:nvPicPr>
          <p:blipFill>
            <a:blip r:embed="rId3"/>
            <a:stretch>
              <a:fillRect/>
            </a:stretch>
          </p:blipFill>
          <p:spPr>
            <a:xfrm>
              <a:off x="2203450" y="1980428"/>
              <a:ext cx="7772400" cy="2897144"/>
            </a:xfrm>
            <a:prstGeom prst="rect">
              <a:avLst/>
            </a:prstGeom>
          </p:spPr>
        </p:pic>
        <p:sp>
          <p:nvSpPr>
            <p:cNvPr id="7" name="Rectangle 6">
              <a:extLst>
                <a:ext uri="{FF2B5EF4-FFF2-40B4-BE49-F238E27FC236}">
                  <a16:creationId xmlns:a16="http://schemas.microsoft.com/office/drawing/2014/main" id="{C69DFFDF-C34F-D17C-2C0E-5F5FE024D047}"/>
                </a:ext>
              </a:extLst>
            </p:cNvPr>
            <p:cNvSpPr/>
            <p:nvPr/>
          </p:nvSpPr>
          <p:spPr>
            <a:xfrm>
              <a:off x="4577482" y="2011718"/>
              <a:ext cx="429816" cy="4290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DD8E3CA-2307-BDAC-7C75-30C69698F78E}"/>
                </a:ext>
              </a:extLst>
            </p:cNvPr>
            <p:cNvSpPr/>
            <p:nvPr/>
          </p:nvSpPr>
          <p:spPr>
            <a:xfrm>
              <a:off x="2203450" y="1809554"/>
              <a:ext cx="429816" cy="4290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C61DABA-ADB5-DFAF-36E1-4EEC9BC4FDDB}"/>
                </a:ext>
              </a:extLst>
            </p:cNvPr>
            <p:cNvSpPr/>
            <p:nvPr/>
          </p:nvSpPr>
          <p:spPr>
            <a:xfrm>
              <a:off x="8753946" y="1797192"/>
              <a:ext cx="429816" cy="4290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Content Placeholder 3">
            <a:extLst>
              <a:ext uri="{FF2B5EF4-FFF2-40B4-BE49-F238E27FC236}">
                <a16:creationId xmlns:a16="http://schemas.microsoft.com/office/drawing/2014/main" id="{89AB9977-AEF8-4B0E-82FD-D99F23FCC397}"/>
              </a:ext>
            </a:extLst>
          </p:cNvPr>
          <p:cNvSpPr txBox="1">
            <a:spLocks/>
          </p:cNvSpPr>
          <p:nvPr/>
        </p:nvSpPr>
        <p:spPr>
          <a:xfrm>
            <a:off x="491606" y="1466813"/>
            <a:ext cx="11850290" cy="1527816"/>
          </a:xfr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a:solidFill>
                  <a:schemeClr val="tx2">
                    <a:lumMod val="50000"/>
                  </a:schemeClr>
                </a:solidFill>
                <a:latin typeface="Arial" panose="020B0604020202020204" pitchFamily="34" charset="0"/>
                <a:cs typeface="Arial" panose="020B0604020202020204" pitchFamily="34" charset="0"/>
              </a:rPr>
              <a:t>Simulate 2D Ising model on 7 x 8 rectangular lattice using H2</a:t>
            </a:r>
          </a:p>
          <a:p>
            <a:pPr marL="0" indent="0">
              <a:buNone/>
            </a:pPr>
            <a:r>
              <a:rPr lang="en-US" sz="2000">
                <a:solidFill>
                  <a:schemeClr val="tx2">
                    <a:lumMod val="50000"/>
                  </a:schemeClr>
                </a:solidFill>
                <a:latin typeface="Arial" panose="020B0604020202020204" pitchFamily="34" charset="0"/>
                <a:cs typeface="Arial" panose="020B0604020202020204" pitchFamily="34" charset="0"/>
              </a:rPr>
              <a:t>Partial entangler fidelities of 99.94(1)% enable circuits with &gt; 2,000 two-qubit gates</a:t>
            </a:r>
          </a:p>
          <a:p>
            <a:pPr marL="0" indent="0">
              <a:buNone/>
            </a:pPr>
            <a:endParaRPr lang="en-US" sz="2000">
              <a:solidFill>
                <a:schemeClr val="tx2">
                  <a:lumMod val="50000"/>
                </a:schemeClr>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CADD3F2A-BFA4-DFC4-C11F-6FA79E0A6671}"/>
              </a:ext>
            </a:extLst>
          </p:cNvPr>
          <p:cNvPicPr>
            <a:picLocks noChangeAspect="1"/>
          </p:cNvPicPr>
          <p:nvPr/>
        </p:nvPicPr>
        <p:blipFill>
          <a:blip r:embed="rId4"/>
          <a:stretch>
            <a:fillRect/>
          </a:stretch>
        </p:blipFill>
        <p:spPr>
          <a:xfrm>
            <a:off x="3600112" y="2184368"/>
            <a:ext cx="8278006" cy="4133341"/>
          </a:xfrm>
          <a:prstGeom prst="rect">
            <a:avLst/>
          </a:prstGeom>
        </p:spPr>
      </p:pic>
    </p:spTree>
    <p:extLst>
      <p:ext uri="{BB962C8B-B14F-4D97-AF65-F5344CB8AC3E}">
        <p14:creationId xmlns:p14="http://schemas.microsoft.com/office/powerpoint/2010/main" val="203721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47BA7E-8263-8B1A-80DB-0ADC9E2141B6}"/>
              </a:ext>
            </a:extLst>
          </p:cNvPr>
          <p:cNvSpPr>
            <a:spLocks noGrp="1"/>
          </p:cNvSpPr>
          <p:nvPr>
            <p:ph sz="half" idx="2"/>
          </p:nvPr>
        </p:nvSpPr>
        <p:spPr>
          <a:xfrm>
            <a:off x="609601" y="1021183"/>
            <a:ext cx="5040086" cy="5506218"/>
          </a:xfrm>
        </p:spPr>
        <p:txBody>
          <a:bodyPr/>
          <a:lstStyle/>
          <a:p>
            <a:pPr algn="l" rtl="0" fontAlgn="base">
              <a:buFont typeface="Arial" panose="020B0604020202020204" pitchFamily="34" charset="0"/>
              <a:buChar char="•"/>
            </a:pPr>
            <a:r>
              <a:rPr lang="en-US" sz="1800" b="0" i="0" u="none" dirty="0">
                <a:effectLst/>
                <a:latin typeface="Arial" panose="020B0604020202020204" pitchFamily="34" charset="0"/>
              </a:rPr>
              <a:t>Neutrino oscillations:</a:t>
            </a:r>
          </a:p>
          <a:p>
            <a:pPr lvl="1" fontAlgn="base"/>
            <a:r>
              <a:rPr lang="en-US" b="0" i="0" u="sng" dirty="0">
                <a:solidFill>
                  <a:srgbClr val="467886"/>
                </a:solidFill>
                <a:effectLst/>
                <a:latin typeface="Arial" panose="020B0604020202020204" pitchFamily="34" charset="0"/>
                <a:hlinkClick r:id="rId2"/>
              </a:rPr>
              <a:t>https://arxiv.org/abs/2210.08656</a:t>
            </a:r>
            <a:r>
              <a:rPr lang="en-US" b="0" i="0" u="none" dirty="0">
                <a:effectLst/>
                <a:latin typeface="Arial" panose="020B0604020202020204" pitchFamily="34" charset="0"/>
              </a:rPr>
              <a:t> </a:t>
            </a:r>
          </a:p>
          <a:p>
            <a:pPr lvl="1" fontAlgn="base"/>
            <a:r>
              <a:rPr lang="en-US" b="0" i="0" u="none" dirty="0">
                <a:effectLst/>
                <a:latin typeface="Arial" panose="020B0604020202020204" pitchFamily="34" charset="0"/>
                <a:hlinkClick r:id="rId3"/>
              </a:rPr>
              <a:t>http://arxiv.org/abs/2407.13914</a:t>
            </a:r>
            <a:endParaRPr lang="en-US" b="0" i="0" u="none" dirty="0">
              <a:effectLst/>
              <a:latin typeface="Arial" panose="020B0604020202020204" pitchFamily="34" charset="0"/>
            </a:endParaRPr>
          </a:p>
          <a:p>
            <a:pPr algn="l" rtl="0" fontAlgn="base">
              <a:buFont typeface="Arial" panose="020B0604020202020204" pitchFamily="34" charset="0"/>
              <a:buChar char="•"/>
            </a:pPr>
            <a:r>
              <a:rPr lang="en-US" sz="1800" b="0" i="0" u="none" dirty="0">
                <a:effectLst/>
                <a:latin typeface="Arial" panose="020B0604020202020204" pitchFamily="34" charset="0"/>
              </a:rPr>
              <a:t>Nuclear beta decay:</a:t>
            </a:r>
          </a:p>
          <a:p>
            <a:pPr lvl="1" fontAlgn="base"/>
            <a:r>
              <a:rPr lang="en-US" b="0" i="0" u="sng" dirty="0">
                <a:solidFill>
                  <a:srgbClr val="467886"/>
                </a:solidFill>
                <a:effectLst/>
                <a:latin typeface="Arial" panose="020B0604020202020204" pitchFamily="34" charset="0"/>
                <a:hlinkClick r:id="rId4"/>
              </a:rPr>
              <a:t>https://arxiv.org/abs/2209.10781</a:t>
            </a:r>
            <a:r>
              <a:rPr lang="en-US" b="0" i="0" u="none" dirty="0">
                <a:effectLst/>
                <a:latin typeface="Arial" panose="020B0604020202020204" pitchFamily="34" charset="0"/>
              </a:rPr>
              <a:t> </a:t>
            </a:r>
          </a:p>
          <a:p>
            <a:pPr algn="l" rtl="0" fontAlgn="base">
              <a:buFont typeface="Arial" panose="020B0604020202020204" pitchFamily="34" charset="0"/>
              <a:buChar char="•"/>
            </a:pPr>
            <a:r>
              <a:rPr lang="en-US" dirty="0"/>
              <a:t>Q</a:t>
            </a:r>
            <a:r>
              <a:rPr lang="en-US" sz="1800" b="0" i="0" u="none" dirty="0">
                <a:effectLst/>
                <a:latin typeface="Arial" panose="020B0604020202020204" pitchFamily="34" charset="0"/>
              </a:rPr>
              <a:t>uantum gravity in the lab:</a:t>
            </a:r>
          </a:p>
          <a:p>
            <a:pPr lvl="1" fontAlgn="base"/>
            <a:r>
              <a:rPr lang="en-US" b="0" i="0" u="sng" dirty="0">
                <a:solidFill>
                  <a:srgbClr val="467886"/>
                </a:solidFill>
                <a:effectLst/>
                <a:latin typeface="Arial" panose="020B0604020202020204" pitchFamily="34" charset="0"/>
                <a:hlinkClick r:id="rId5"/>
              </a:rPr>
              <a:t>https://arxiv.org/abs/2205.14081</a:t>
            </a:r>
            <a:r>
              <a:rPr lang="en-US" b="0" i="0" u="none" dirty="0">
                <a:effectLst/>
                <a:latin typeface="Arial" panose="020B0604020202020204" pitchFamily="34" charset="0"/>
              </a:rPr>
              <a:t>  </a:t>
            </a:r>
          </a:p>
          <a:p>
            <a:pPr algn="l" rtl="0" fontAlgn="base">
              <a:buFont typeface="Arial" panose="020B0604020202020204" pitchFamily="34" charset="0"/>
              <a:buChar char="•"/>
            </a:pPr>
            <a:r>
              <a:rPr lang="en-US" dirty="0"/>
              <a:t>S</a:t>
            </a:r>
            <a:r>
              <a:rPr lang="en-US" sz="1800" b="0" i="0" u="none" strike="noStrike" dirty="0">
                <a:effectLst/>
                <a:latin typeface="Arial" panose="020B0604020202020204" pitchFamily="34" charset="0"/>
              </a:rPr>
              <a:t>cattering wave packets of hadrons:</a:t>
            </a:r>
          </a:p>
          <a:p>
            <a:pPr lvl="1" fontAlgn="base"/>
            <a:r>
              <a:rPr lang="en-US" b="0" i="0" u="sng" strike="noStrike" dirty="0">
                <a:solidFill>
                  <a:srgbClr val="467886"/>
                </a:solidFill>
                <a:effectLst/>
                <a:latin typeface="Arial" panose="020B0604020202020204" pitchFamily="34" charset="0"/>
                <a:hlinkClick r:id="rId6"/>
              </a:rPr>
              <a:t>https://arxiv.org/abs/2402.00840</a:t>
            </a:r>
            <a:r>
              <a:rPr lang="en-US" b="0" i="0" u="none" strike="noStrike" dirty="0">
                <a:effectLst/>
                <a:latin typeface="Arial" panose="020B0604020202020204" pitchFamily="34" charset="0"/>
              </a:rPr>
              <a:t>  </a:t>
            </a:r>
          </a:p>
          <a:p>
            <a:pPr algn="l" rtl="0" fontAlgn="base">
              <a:buFont typeface="Arial" panose="020B0604020202020204" pitchFamily="34" charset="0"/>
              <a:buChar char="•"/>
            </a:pPr>
            <a:r>
              <a:rPr lang="en-US" sz="1800" b="0" i="0" u="none" strike="noStrike" dirty="0">
                <a:effectLst/>
                <a:latin typeface="Arial" panose="020B0604020202020204" pitchFamily="34" charset="0"/>
              </a:rPr>
              <a:t>Shear viscosity of SU(2) LGT:</a:t>
            </a:r>
          </a:p>
          <a:p>
            <a:pPr lvl="1" fontAlgn="base"/>
            <a:r>
              <a:rPr lang="en-US" b="0" i="0" u="sng" strike="noStrike" dirty="0">
                <a:solidFill>
                  <a:srgbClr val="467886"/>
                </a:solidFill>
                <a:effectLst/>
                <a:latin typeface="Arial" panose="020B0604020202020204" pitchFamily="34" charset="0"/>
                <a:hlinkClick r:id="rId7"/>
              </a:rPr>
              <a:t>https://arxiv.org/abs/2402.04221</a:t>
            </a:r>
            <a:r>
              <a:rPr lang="en-US" b="0" i="0" u="none" strike="noStrike" dirty="0">
                <a:effectLst/>
                <a:latin typeface="Arial" panose="020B0604020202020204" pitchFamily="34" charset="0"/>
              </a:rPr>
              <a:t>  </a:t>
            </a:r>
          </a:p>
          <a:p>
            <a:pPr fontAlgn="base"/>
            <a:r>
              <a:rPr lang="en-US" b="0" i="0" u="none" strike="noStrike" dirty="0">
                <a:effectLst/>
                <a:latin typeface="Arial" panose="020B0604020202020204" pitchFamily="34" charset="0"/>
              </a:rPr>
              <a:t>(2+1)D QED ground state:</a:t>
            </a:r>
          </a:p>
          <a:p>
            <a:pPr lvl="1" fontAlgn="base"/>
            <a:r>
              <a:rPr lang="en-US" b="0" i="0" u="none" strike="noStrike" dirty="0">
                <a:effectLst/>
                <a:latin typeface="Arial" panose="020B0604020202020204" pitchFamily="34" charset="0"/>
                <a:hlinkClick r:id="rId8"/>
              </a:rPr>
              <a:t>http://arxiv.org/abs/2411.05628</a:t>
            </a:r>
            <a:endParaRPr lang="en-US" b="0" i="0" u="none" strike="noStrike" dirty="0">
              <a:effectLst/>
              <a:latin typeface="Arial" panose="020B0604020202020204" pitchFamily="34" charset="0"/>
            </a:endParaRPr>
          </a:p>
          <a:p>
            <a:pPr fontAlgn="base"/>
            <a:r>
              <a:rPr lang="en-US" dirty="0"/>
              <a:t>SYK model simulations</a:t>
            </a:r>
          </a:p>
          <a:p>
            <a:pPr lvl="1" fontAlgn="base"/>
            <a:r>
              <a:rPr lang="en-US" dirty="0">
                <a:hlinkClick r:id="rId9"/>
              </a:rPr>
              <a:t>http://arxiv.org/abs/2507.07530</a:t>
            </a:r>
            <a:r>
              <a:rPr lang="en-US" dirty="0"/>
              <a:t> </a:t>
            </a:r>
            <a:endParaRPr lang="en-US" b="0" i="0" u="none" strike="noStrike" dirty="0">
              <a:effectLst/>
              <a:latin typeface="Arial" panose="020B0604020202020204" pitchFamily="34" charset="0"/>
            </a:endParaRPr>
          </a:p>
          <a:p>
            <a:endParaRPr lang="en-JP" dirty="0"/>
          </a:p>
        </p:txBody>
      </p:sp>
      <p:sp>
        <p:nvSpPr>
          <p:cNvPr id="6" name="Title 5">
            <a:extLst>
              <a:ext uri="{FF2B5EF4-FFF2-40B4-BE49-F238E27FC236}">
                <a16:creationId xmlns:a16="http://schemas.microsoft.com/office/drawing/2014/main" id="{854DA8D9-0BCE-042D-F53B-C22CDDB7FEDE}"/>
              </a:ext>
            </a:extLst>
          </p:cNvPr>
          <p:cNvSpPr>
            <a:spLocks noGrp="1"/>
          </p:cNvSpPr>
          <p:nvPr>
            <p:ph type="title"/>
          </p:nvPr>
        </p:nvSpPr>
        <p:spPr/>
        <p:txBody>
          <a:bodyPr/>
          <a:lstStyle/>
          <a:p>
            <a:r>
              <a:rPr lang="en-JP" dirty="0"/>
              <a:t>Some HEP works on Quantinuum System H1</a:t>
            </a:r>
          </a:p>
        </p:txBody>
      </p:sp>
      <p:sp>
        <p:nvSpPr>
          <p:cNvPr id="8" name="Text Placeholder 7">
            <a:extLst>
              <a:ext uri="{FF2B5EF4-FFF2-40B4-BE49-F238E27FC236}">
                <a16:creationId xmlns:a16="http://schemas.microsoft.com/office/drawing/2014/main" id="{7CFEC710-F280-7207-1F5A-89DA7EB163F6}"/>
              </a:ext>
            </a:extLst>
          </p:cNvPr>
          <p:cNvSpPr>
            <a:spLocks noGrp="1"/>
          </p:cNvSpPr>
          <p:nvPr>
            <p:ph type="body" sz="quarter" idx="14"/>
          </p:nvPr>
        </p:nvSpPr>
        <p:spPr/>
        <p:txBody>
          <a:bodyPr/>
          <a:lstStyle/>
          <a:p>
            <a:endParaRPr lang="en-JP"/>
          </a:p>
        </p:txBody>
      </p:sp>
      <p:pic>
        <p:nvPicPr>
          <p:cNvPr id="12" name="Picture 11">
            <a:extLst>
              <a:ext uri="{FF2B5EF4-FFF2-40B4-BE49-F238E27FC236}">
                <a16:creationId xmlns:a16="http://schemas.microsoft.com/office/drawing/2014/main" id="{F8809BA7-3ADA-DFD8-8766-95EF24F447DF}"/>
              </a:ext>
            </a:extLst>
          </p:cNvPr>
          <p:cNvPicPr>
            <a:picLocks noChangeAspect="1"/>
          </p:cNvPicPr>
          <p:nvPr/>
        </p:nvPicPr>
        <p:blipFill>
          <a:blip r:embed="rId10"/>
          <a:stretch>
            <a:fillRect/>
          </a:stretch>
        </p:blipFill>
        <p:spPr>
          <a:xfrm>
            <a:off x="7786835" y="1050317"/>
            <a:ext cx="1185847" cy="2363134"/>
          </a:xfrm>
          <a:prstGeom prst="rect">
            <a:avLst/>
          </a:prstGeom>
        </p:spPr>
      </p:pic>
      <p:sp>
        <p:nvSpPr>
          <p:cNvPr id="13" name="Content Placeholder 21">
            <a:extLst>
              <a:ext uri="{FF2B5EF4-FFF2-40B4-BE49-F238E27FC236}">
                <a16:creationId xmlns:a16="http://schemas.microsoft.com/office/drawing/2014/main" id="{ABBD8E50-56A5-311A-63D7-FE127E0408F4}"/>
              </a:ext>
            </a:extLst>
          </p:cNvPr>
          <p:cNvSpPr txBox="1">
            <a:spLocks/>
          </p:cNvSpPr>
          <p:nvPr/>
        </p:nvSpPr>
        <p:spPr>
          <a:xfrm>
            <a:off x="7786835" y="3580282"/>
            <a:ext cx="3127351" cy="2125841"/>
          </a:xfrm>
          <a:prstGeom prst="rect">
            <a:avLst/>
          </a:prstGeom>
          <a:solidFill>
            <a:schemeClr val="bg2">
              <a:lumMod val="50000"/>
            </a:schemeClr>
          </a:solidFill>
        </p:spPr>
        <p:txBody>
          <a:bodyPr vert="horz" lIns="91440" tIns="0" rIns="0" bIns="0" rtlCol="0">
            <a:normAutofit fontScale="92500" lnSpcReduction="20000"/>
          </a:bodyPr>
          <a:lst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chemeClr val="tx2"/>
              </a:buClr>
              <a:buFont typeface="Arial" panose="020B0604020202020204" pitchFamily="34" charset="0"/>
              <a:buChar char="•"/>
              <a:defRPr sz="1600" b="0" i="0" kern="1200">
                <a:solidFill>
                  <a:schemeClr val="tx1">
                    <a:lumMod val="50000"/>
                    <a:lumOff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chemeClr val="tx2"/>
              </a:buClr>
              <a:buFont typeface="Arial" panose="020B0604020202020204" pitchFamily="34" charset="0"/>
              <a:buChar char="•"/>
              <a:defRPr sz="1400" b="0" i="0"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20000"/>
              </a:lnSpc>
              <a:spcBef>
                <a:spcPts val="600"/>
              </a:spcBef>
              <a:buClrTx/>
              <a:defRPr/>
            </a:pPr>
            <a:r>
              <a:rPr lang="en-US" sz="1700" i="1">
                <a:solidFill>
                  <a:srgbClr val="FFFFFF"/>
                </a:solidFill>
              </a:rPr>
              <a:t>20 fully-connected qubits</a:t>
            </a:r>
          </a:p>
          <a:p>
            <a:pPr marL="285750" indent="-285750">
              <a:lnSpc>
                <a:spcPct val="120000"/>
              </a:lnSpc>
              <a:spcBef>
                <a:spcPts val="600"/>
              </a:spcBef>
              <a:buClrTx/>
              <a:defRPr/>
            </a:pPr>
            <a:r>
              <a:rPr lang="en-US" sz="1700" i="1">
                <a:solidFill>
                  <a:srgbClr val="FFFFFF"/>
                </a:solidFill>
              </a:rPr>
              <a:t>5 parallel gating zones</a:t>
            </a:r>
          </a:p>
          <a:p>
            <a:pPr marL="285750" indent="-285750">
              <a:lnSpc>
                <a:spcPct val="120000"/>
              </a:lnSpc>
              <a:spcBef>
                <a:spcPts val="600"/>
              </a:spcBef>
              <a:buClrTx/>
              <a:defRPr/>
            </a:pPr>
            <a:r>
              <a:rPr lang="en-US" sz="1700" i="1">
                <a:solidFill>
                  <a:srgbClr val="FFFFFF"/>
                </a:solidFill>
              </a:rPr>
              <a:t>TQ gate fidelity  99.91%</a:t>
            </a:r>
          </a:p>
          <a:p>
            <a:pPr marL="285750" indent="-285750">
              <a:lnSpc>
                <a:spcPct val="120000"/>
              </a:lnSpc>
              <a:spcBef>
                <a:spcPts val="600"/>
              </a:spcBef>
              <a:buClrTx/>
              <a:defRPr/>
            </a:pPr>
            <a:r>
              <a:rPr lang="en-US" sz="1700" i="1">
                <a:solidFill>
                  <a:srgbClr val="FFFFFF"/>
                </a:solidFill>
              </a:rPr>
              <a:t>SQ gate fidelity &gt; 99.998%</a:t>
            </a:r>
          </a:p>
          <a:p>
            <a:pPr marL="285750" indent="-285750">
              <a:lnSpc>
                <a:spcPct val="120000"/>
              </a:lnSpc>
              <a:spcBef>
                <a:spcPts val="600"/>
              </a:spcBef>
              <a:buClrTx/>
              <a:defRPr/>
            </a:pPr>
            <a:r>
              <a:rPr lang="en-US" sz="1700" i="1">
                <a:solidFill>
                  <a:srgbClr val="FFFFFF"/>
                </a:solidFill>
              </a:rPr>
              <a:t>SPAM fidelity &gt; 99.7%</a:t>
            </a:r>
          </a:p>
          <a:p>
            <a:pPr marL="285750" indent="-285750">
              <a:lnSpc>
                <a:spcPct val="120000"/>
              </a:lnSpc>
              <a:spcBef>
                <a:spcPts val="600"/>
              </a:spcBef>
              <a:buClrTx/>
              <a:defRPr/>
            </a:pPr>
            <a:r>
              <a:rPr lang="en-US" sz="1700" i="1">
                <a:solidFill>
                  <a:srgbClr val="FFFFFF"/>
                </a:solidFill>
              </a:rPr>
              <a:t>Measurement cross talk error &lt; 0.01%</a:t>
            </a:r>
          </a:p>
          <a:p>
            <a:pPr marL="0" indent="0">
              <a:buFont typeface="Arial" panose="020B0604020202020204" pitchFamily="34" charset="0"/>
              <a:buNone/>
            </a:pPr>
            <a:endParaRPr lang="en-US"/>
          </a:p>
        </p:txBody>
      </p:sp>
      <p:sp>
        <p:nvSpPr>
          <p:cNvPr id="14" name="Rectangle 13">
            <a:extLst>
              <a:ext uri="{FF2B5EF4-FFF2-40B4-BE49-F238E27FC236}">
                <a16:creationId xmlns:a16="http://schemas.microsoft.com/office/drawing/2014/main" id="{D64DE43B-E51B-394B-16C5-0D3F58082D00}"/>
              </a:ext>
            </a:extLst>
          </p:cNvPr>
          <p:cNvSpPr/>
          <p:nvPr/>
        </p:nvSpPr>
        <p:spPr>
          <a:xfrm>
            <a:off x="7601244" y="930142"/>
            <a:ext cx="3523957" cy="4839286"/>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5000"/>
              </a:lnSpc>
              <a:spcBef>
                <a:spcPts val="1200"/>
              </a:spcBef>
              <a:spcAft>
                <a:spcPts val="0"/>
              </a:spcAft>
              <a:buClrTx/>
              <a:buSzTx/>
              <a:buFontTx/>
              <a:buNone/>
              <a:tabLst/>
              <a:defRPr/>
            </a:pPr>
            <a:endParaRPr kumimoji="0" lang="en-US" sz="1800" b="0" i="0" u="none" strike="noStrike" kern="1200" cap="none" spc="0" normalizeH="0" baseline="0" noProof="0" err="1">
              <a:ln>
                <a:noFill/>
              </a:ln>
              <a:solidFill>
                <a:srgbClr val="FFFFFF"/>
              </a:solidFill>
              <a:effectLst/>
              <a:uLnTx/>
              <a:uFillTx/>
              <a:latin typeface="Avenir"/>
              <a:ea typeface="+mn-ea"/>
              <a:cs typeface="+mn-cs"/>
            </a:endParaRPr>
          </a:p>
        </p:txBody>
      </p:sp>
      <p:pic>
        <p:nvPicPr>
          <p:cNvPr id="15" name="Picture 14" descr="A close-up of a computer chip&#10;&#10;Description automatically generated">
            <a:extLst>
              <a:ext uri="{FF2B5EF4-FFF2-40B4-BE49-F238E27FC236}">
                <a16:creationId xmlns:a16="http://schemas.microsoft.com/office/drawing/2014/main" id="{377CBCEB-3F81-7447-16AC-4C6247CB2FBC}"/>
              </a:ext>
            </a:extLst>
          </p:cNvPr>
          <p:cNvPicPr>
            <a:picLocks noChangeAspect="1"/>
          </p:cNvPicPr>
          <p:nvPr/>
        </p:nvPicPr>
        <p:blipFill rotWithShape="1">
          <a:blip r:embed="rId11"/>
          <a:srcRect l="21931" r="22484"/>
          <a:stretch/>
        </p:blipFill>
        <p:spPr>
          <a:xfrm>
            <a:off x="9052992" y="1050316"/>
            <a:ext cx="1970314" cy="2363134"/>
          </a:xfrm>
          <a:prstGeom prst="rect">
            <a:avLst/>
          </a:prstGeom>
        </p:spPr>
      </p:pic>
    </p:spTree>
    <p:extLst>
      <p:ext uri="{BB962C8B-B14F-4D97-AF65-F5344CB8AC3E}">
        <p14:creationId xmlns:p14="http://schemas.microsoft.com/office/powerpoint/2010/main" val="1892088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1A833-3438-422D-26FA-D0479A6EE6A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A39754-3289-79BE-5C09-6CD8D8D22D9F}"/>
              </a:ext>
            </a:extLst>
          </p:cNvPr>
          <p:cNvSpPr>
            <a:spLocks noGrp="1"/>
          </p:cNvSpPr>
          <p:nvPr>
            <p:ph sz="half" idx="2"/>
          </p:nvPr>
        </p:nvSpPr>
        <p:spPr>
          <a:xfrm>
            <a:off x="8871857" y="40640"/>
            <a:ext cx="3668486" cy="381001"/>
          </a:xfrm>
        </p:spPr>
        <p:txBody>
          <a:bodyPr/>
          <a:lstStyle/>
          <a:p>
            <a:pPr marL="457200" lvl="1" indent="0" fontAlgn="base">
              <a:buNone/>
            </a:pPr>
            <a:r>
              <a:rPr lang="en-US" b="0" i="0" u="none" strike="noStrike">
                <a:effectLst/>
                <a:latin typeface="Arial" panose="020B0604020202020204" pitchFamily="34" charset="0"/>
                <a:hlinkClick r:id="rId2"/>
              </a:rPr>
              <a:t>http://arxiv.org/abs/2411.05628</a:t>
            </a:r>
            <a:endParaRPr lang="en-US" b="0" i="0" u="none" strike="noStrike">
              <a:effectLst/>
              <a:latin typeface="Arial" panose="020B0604020202020204" pitchFamily="34" charset="0"/>
            </a:endParaRPr>
          </a:p>
          <a:p>
            <a:endParaRPr lang="en-JP"/>
          </a:p>
        </p:txBody>
      </p:sp>
      <p:sp>
        <p:nvSpPr>
          <p:cNvPr id="6" name="Title 5">
            <a:extLst>
              <a:ext uri="{FF2B5EF4-FFF2-40B4-BE49-F238E27FC236}">
                <a16:creationId xmlns:a16="http://schemas.microsoft.com/office/drawing/2014/main" id="{71AF69BA-406E-39E5-6C68-9DC3C9FD4101}"/>
              </a:ext>
            </a:extLst>
          </p:cNvPr>
          <p:cNvSpPr>
            <a:spLocks noGrp="1"/>
          </p:cNvSpPr>
          <p:nvPr>
            <p:ph type="title"/>
          </p:nvPr>
        </p:nvSpPr>
        <p:spPr/>
        <p:txBody>
          <a:bodyPr/>
          <a:lstStyle/>
          <a:p>
            <a:r>
              <a:rPr lang="en-JP"/>
              <a:t>Example of workflow used for (2+1)D QED calculation</a:t>
            </a:r>
          </a:p>
        </p:txBody>
      </p:sp>
      <p:sp>
        <p:nvSpPr>
          <p:cNvPr id="8" name="Text Placeholder 7">
            <a:extLst>
              <a:ext uri="{FF2B5EF4-FFF2-40B4-BE49-F238E27FC236}">
                <a16:creationId xmlns:a16="http://schemas.microsoft.com/office/drawing/2014/main" id="{716FAC4E-35F1-36DF-DAA7-33CDEA1FA07E}"/>
              </a:ext>
            </a:extLst>
          </p:cNvPr>
          <p:cNvSpPr>
            <a:spLocks noGrp="1"/>
          </p:cNvSpPr>
          <p:nvPr>
            <p:ph type="body" sz="quarter" idx="14"/>
          </p:nvPr>
        </p:nvSpPr>
        <p:spPr/>
        <p:txBody>
          <a:bodyPr/>
          <a:lstStyle/>
          <a:p>
            <a:endParaRPr lang="en-JP"/>
          </a:p>
        </p:txBody>
      </p:sp>
      <p:pic>
        <p:nvPicPr>
          <p:cNvPr id="4" name="Picture 3" descr="A black symbol with a white background&#10;&#10;Description automatically generated">
            <a:extLst>
              <a:ext uri="{FF2B5EF4-FFF2-40B4-BE49-F238E27FC236}">
                <a16:creationId xmlns:a16="http://schemas.microsoft.com/office/drawing/2014/main" id="{F5126C32-CC1B-F31B-6C0C-544496BAC915}"/>
              </a:ext>
            </a:extLst>
          </p:cNvPr>
          <p:cNvPicPr>
            <a:picLocks noChangeAspect="1"/>
          </p:cNvPicPr>
          <p:nvPr/>
        </p:nvPicPr>
        <p:blipFill>
          <a:blip r:embed="rId3"/>
          <a:stretch>
            <a:fillRect/>
          </a:stretch>
        </p:blipFill>
        <p:spPr>
          <a:xfrm>
            <a:off x="468086" y="1171758"/>
            <a:ext cx="1690914" cy="1372778"/>
          </a:xfrm>
          <a:prstGeom prst="rect">
            <a:avLst/>
          </a:prstGeom>
        </p:spPr>
      </p:pic>
      <p:sp>
        <p:nvSpPr>
          <p:cNvPr id="5" name="TextBox 4">
            <a:extLst>
              <a:ext uri="{FF2B5EF4-FFF2-40B4-BE49-F238E27FC236}">
                <a16:creationId xmlns:a16="http://schemas.microsoft.com/office/drawing/2014/main" id="{52CAA368-6EE0-6743-B355-031173DBC230}"/>
              </a:ext>
            </a:extLst>
          </p:cNvPr>
          <p:cNvSpPr txBox="1"/>
          <p:nvPr/>
        </p:nvSpPr>
        <p:spPr>
          <a:xfrm>
            <a:off x="2405743" y="1338943"/>
            <a:ext cx="2960914" cy="203132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JP" b="1">
                <a:solidFill>
                  <a:schemeClr val="accent2"/>
                </a:solidFill>
              </a:rPr>
              <a:t>Quantinuum Nexus orchestration platform:</a:t>
            </a:r>
          </a:p>
          <a:p>
            <a:pPr marL="285750" indent="-285750">
              <a:buFont typeface="Arial" panose="020B0604020202020204" pitchFamily="34" charset="0"/>
              <a:buChar char="•"/>
            </a:pPr>
            <a:r>
              <a:rPr lang="en-JP"/>
              <a:t>Manage circuits</a:t>
            </a:r>
          </a:p>
          <a:p>
            <a:pPr marL="285750" indent="-285750">
              <a:buFont typeface="Arial" panose="020B0604020202020204" pitchFamily="34" charset="0"/>
              <a:buChar char="•"/>
            </a:pPr>
            <a:r>
              <a:rPr lang="en-JP"/>
              <a:t>Submit jobs to multiple backends</a:t>
            </a:r>
          </a:p>
          <a:p>
            <a:pPr marL="285750" indent="-285750">
              <a:buFont typeface="Arial" panose="020B0604020202020204" pitchFamily="34" charset="0"/>
              <a:buChar char="•"/>
            </a:pPr>
            <a:r>
              <a:rPr lang="en-JP"/>
              <a:t>Share results within organizations</a:t>
            </a:r>
          </a:p>
        </p:txBody>
      </p:sp>
      <p:pic>
        <p:nvPicPr>
          <p:cNvPr id="9" name="Picture 8" descr="A black text on a white background&#10;&#10;Description automatically generated">
            <a:extLst>
              <a:ext uri="{FF2B5EF4-FFF2-40B4-BE49-F238E27FC236}">
                <a16:creationId xmlns:a16="http://schemas.microsoft.com/office/drawing/2014/main" id="{136F4577-0ED8-6404-4A53-67AF7D7D67E0}"/>
              </a:ext>
            </a:extLst>
          </p:cNvPr>
          <p:cNvPicPr>
            <a:picLocks noChangeAspect="1"/>
          </p:cNvPicPr>
          <p:nvPr/>
        </p:nvPicPr>
        <p:blipFill>
          <a:blip r:embed="rId4"/>
          <a:stretch>
            <a:fillRect/>
          </a:stretch>
        </p:blipFill>
        <p:spPr>
          <a:xfrm>
            <a:off x="276678" y="3529875"/>
            <a:ext cx="3764643" cy="637440"/>
          </a:xfrm>
          <a:prstGeom prst="rect">
            <a:avLst/>
          </a:prstGeom>
        </p:spPr>
      </p:pic>
      <p:sp>
        <p:nvSpPr>
          <p:cNvPr id="10" name="TextBox 9">
            <a:extLst>
              <a:ext uri="{FF2B5EF4-FFF2-40B4-BE49-F238E27FC236}">
                <a16:creationId xmlns:a16="http://schemas.microsoft.com/office/drawing/2014/main" id="{9B0BFC4E-0043-D9A5-94BA-756003041F20}"/>
              </a:ext>
            </a:extLst>
          </p:cNvPr>
          <p:cNvSpPr txBox="1"/>
          <p:nvPr/>
        </p:nvSpPr>
        <p:spPr>
          <a:xfrm>
            <a:off x="352766" y="4226395"/>
            <a:ext cx="4016828" cy="203132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JP" b="1">
                <a:solidFill>
                  <a:schemeClr val="accent2"/>
                </a:solidFill>
              </a:rPr>
              <a:t>Quantinuum quantum chemistry library:</a:t>
            </a:r>
          </a:p>
          <a:p>
            <a:pPr marL="285750" indent="-285750">
              <a:buFont typeface="Arial" panose="020B0604020202020204" pitchFamily="34" charset="0"/>
              <a:buChar char="•"/>
            </a:pPr>
            <a:r>
              <a:rPr lang="en-JP"/>
              <a:t>Define arbitrary Hamiltonians (bosons and fermions)</a:t>
            </a:r>
          </a:p>
          <a:p>
            <a:pPr marL="285750" indent="-285750">
              <a:buFont typeface="Arial" panose="020B0604020202020204" pitchFamily="34" charset="0"/>
              <a:buChar char="•"/>
            </a:pPr>
            <a:r>
              <a:rPr lang="en-JP"/>
              <a:t>Define circuit ansatze</a:t>
            </a:r>
          </a:p>
          <a:p>
            <a:pPr marL="285750" indent="-285750">
              <a:buFont typeface="Arial" panose="020B0604020202020204" pitchFamily="34" charset="0"/>
              <a:buChar char="•"/>
            </a:pPr>
            <a:r>
              <a:rPr lang="en-JP"/>
              <a:t>Efficient re-usable protocols for quantum observables</a:t>
            </a:r>
          </a:p>
        </p:txBody>
      </p:sp>
      <p:pic>
        <p:nvPicPr>
          <p:cNvPr id="16" name="Picture 15" descr="A diagram of a red and green block&#10;&#10;Description automatically generated">
            <a:extLst>
              <a:ext uri="{FF2B5EF4-FFF2-40B4-BE49-F238E27FC236}">
                <a16:creationId xmlns:a16="http://schemas.microsoft.com/office/drawing/2014/main" id="{8AB76DA4-1F1F-CA4A-FD11-A9C4B54EC756}"/>
              </a:ext>
            </a:extLst>
          </p:cNvPr>
          <p:cNvPicPr>
            <a:picLocks noChangeAspect="1"/>
          </p:cNvPicPr>
          <p:nvPr/>
        </p:nvPicPr>
        <p:blipFill>
          <a:blip r:embed="rId5"/>
          <a:stretch>
            <a:fillRect/>
          </a:stretch>
        </p:blipFill>
        <p:spPr>
          <a:xfrm>
            <a:off x="5951844" y="1279822"/>
            <a:ext cx="2021941" cy="1090485"/>
          </a:xfrm>
          <a:prstGeom prst="rect">
            <a:avLst/>
          </a:prstGeom>
        </p:spPr>
      </p:pic>
      <p:sp>
        <p:nvSpPr>
          <p:cNvPr id="17" name="TextBox 16">
            <a:extLst>
              <a:ext uri="{FF2B5EF4-FFF2-40B4-BE49-F238E27FC236}">
                <a16:creationId xmlns:a16="http://schemas.microsoft.com/office/drawing/2014/main" id="{CD15C9D4-3A75-E41B-32C8-335CCA272C2E}"/>
              </a:ext>
            </a:extLst>
          </p:cNvPr>
          <p:cNvSpPr txBox="1"/>
          <p:nvPr/>
        </p:nvSpPr>
        <p:spPr>
          <a:xfrm>
            <a:off x="8305800" y="1338943"/>
            <a:ext cx="3609522" cy="203132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JP" b="1">
                <a:solidFill>
                  <a:schemeClr val="accent2"/>
                </a:solidFill>
              </a:rPr>
              <a:t>Quantinuum TKET toolkit:</a:t>
            </a:r>
          </a:p>
          <a:p>
            <a:pPr marL="285750" indent="-285750">
              <a:buFont typeface="Arial" panose="020B0604020202020204" pitchFamily="34" charset="0"/>
              <a:buChar char="•"/>
            </a:pPr>
            <a:r>
              <a:rPr lang="en-JP"/>
              <a:t>Design circuits in a compositional way</a:t>
            </a:r>
          </a:p>
          <a:p>
            <a:pPr marL="285750" indent="-285750">
              <a:buFont typeface="Arial" panose="020B0604020202020204" pitchFamily="34" charset="0"/>
              <a:buChar char="•"/>
            </a:pPr>
            <a:r>
              <a:rPr lang="en-JP"/>
              <a:t>Optimize and reduce gate count</a:t>
            </a:r>
          </a:p>
          <a:p>
            <a:pPr marL="285750" indent="-285750">
              <a:buFont typeface="Arial" panose="020B0604020202020204" pitchFamily="34" charset="0"/>
              <a:buChar char="•"/>
            </a:pPr>
            <a:r>
              <a:rPr lang="en-JP"/>
              <a:t>Compile to any gate set and architecture</a:t>
            </a:r>
          </a:p>
        </p:txBody>
      </p:sp>
      <p:pic>
        <p:nvPicPr>
          <p:cNvPr id="19" name="Picture 18" descr="A computer chip with a green and yellow square&#10;&#10;Description automatically generated">
            <a:extLst>
              <a:ext uri="{FF2B5EF4-FFF2-40B4-BE49-F238E27FC236}">
                <a16:creationId xmlns:a16="http://schemas.microsoft.com/office/drawing/2014/main" id="{6774832B-1025-5D6F-7EB0-E32A7238D4D8}"/>
              </a:ext>
            </a:extLst>
          </p:cNvPr>
          <p:cNvPicPr>
            <a:picLocks noChangeAspect="1"/>
          </p:cNvPicPr>
          <p:nvPr/>
        </p:nvPicPr>
        <p:blipFill>
          <a:blip r:embed="rId6"/>
          <a:stretch>
            <a:fillRect/>
          </a:stretch>
        </p:blipFill>
        <p:spPr>
          <a:xfrm>
            <a:off x="5040197" y="3848595"/>
            <a:ext cx="2616200" cy="1879600"/>
          </a:xfrm>
          <a:prstGeom prst="rect">
            <a:avLst/>
          </a:prstGeom>
        </p:spPr>
      </p:pic>
      <p:sp>
        <p:nvSpPr>
          <p:cNvPr id="20" name="TextBox 19">
            <a:extLst>
              <a:ext uri="{FF2B5EF4-FFF2-40B4-BE49-F238E27FC236}">
                <a16:creationId xmlns:a16="http://schemas.microsoft.com/office/drawing/2014/main" id="{6FABE6F8-89FE-80AD-D44E-A6E1C32158EC}"/>
              </a:ext>
            </a:extLst>
          </p:cNvPr>
          <p:cNvSpPr txBox="1"/>
          <p:nvPr/>
        </p:nvSpPr>
        <p:spPr>
          <a:xfrm>
            <a:off x="7973785" y="3949396"/>
            <a:ext cx="3941537"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JP" b="1" dirty="0">
                <a:solidFill>
                  <a:schemeClr val="accent2"/>
                </a:solidFill>
              </a:rPr>
              <a:t>Quantinuum Systems:</a:t>
            </a:r>
          </a:p>
          <a:p>
            <a:pPr marL="285750" indent="-285750">
              <a:buFont typeface="Arial" panose="020B0604020202020204" pitchFamily="34" charset="0"/>
              <a:buChar char="•"/>
            </a:pPr>
            <a:r>
              <a:rPr lang="en-JP" dirty="0"/>
              <a:t>Emulators with realistic noise models</a:t>
            </a:r>
          </a:p>
          <a:p>
            <a:pPr marL="285750" indent="-285750">
              <a:buFont typeface="Arial" panose="020B0604020202020204" pitchFamily="34" charset="0"/>
              <a:buChar char="•"/>
            </a:pPr>
            <a:r>
              <a:rPr lang="en-JP" dirty="0"/>
              <a:t>Support Mid-Circuit-Measurments-and-Reset and qubit reuse</a:t>
            </a:r>
          </a:p>
          <a:p>
            <a:pPr marL="285750" indent="-285750">
              <a:buFont typeface="Arial" panose="020B0604020202020204" pitchFamily="34" charset="0"/>
              <a:buChar char="•"/>
            </a:pPr>
            <a:r>
              <a:rPr lang="en-JP" dirty="0"/>
              <a:t>Arbitrary angle ZZ and SU(4) gates</a:t>
            </a:r>
          </a:p>
        </p:txBody>
      </p:sp>
    </p:spTree>
    <p:extLst>
      <p:ext uri="{BB962C8B-B14F-4D97-AF65-F5344CB8AC3E}">
        <p14:creationId xmlns:p14="http://schemas.microsoft.com/office/powerpoint/2010/main" val="1479116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B8B80-331E-E383-8859-57EBB00818F9}"/>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34F06825-21AE-5F7A-7E1A-DC344008A93D}"/>
              </a:ext>
            </a:extLst>
          </p:cNvPr>
          <p:cNvSpPr>
            <a:spLocks noGrp="1"/>
          </p:cNvSpPr>
          <p:nvPr>
            <p:ph type="title"/>
          </p:nvPr>
        </p:nvSpPr>
        <p:spPr/>
        <p:txBody>
          <a:bodyPr/>
          <a:lstStyle/>
          <a:p>
            <a:r>
              <a:rPr lang="en-JP" dirty="0"/>
              <a:t>Some LGT works on Quantinuum System H2</a:t>
            </a:r>
          </a:p>
        </p:txBody>
      </p:sp>
      <p:sp>
        <p:nvSpPr>
          <p:cNvPr id="8" name="Text Placeholder 7">
            <a:extLst>
              <a:ext uri="{FF2B5EF4-FFF2-40B4-BE49-F238E27FC236}">
                <a16:creationId xmlns:a16="http://schemas.microsoft.com/office/drawing/2014/main" id="{ED8FA588-39C9-7B94-3F29-51167B16D3B5}"/>
              </a:ext>
            </a:extLst>
          </p:cNvPr>
          <p:cNvSpPr>
            <a:spLocks noGrp="1"/>
          </p:cNvSpPr>
          <p:nvPr>
            <p:ph type="body" sz="quarter" idx="14"/>
          </p:nvPr>
        </p:nvSpPr>
        <p:spPr/>
        <p:txBody>
          <a:bodyPr/>
          <a:lstStyle/>
          <a:p>
            <a:endParaRPr lang="en-JP"/>
          </a:p>
        </p:txBody>
      </p:sp>
      <p:pic>
        <p:nvPicPr>
          <p:cNvPr id="7" name="Picture 6" descr="A screenshot of a website&#10;&#10;AI-generated content may be incorrect.">
            <a:extLst>
              <a:ext uri="{FF2B5EF4-FFF2-40B4-BE49-F238E27FC236}">
                <a16:creationId xmlns:a16="http://schemas.microsoft.com/office/drawing/2014/main" id="{7551E8A2-16FC-991F-81C3-29A08FD4CC39}"/>
              </a:ext>
            </a:extLst>
          </p:cNvPr>
          <p:cNvPicPr>
            <a:picLocks noChangeAspect="1"/>
          </p:cNvPicPr>
          <p:nvPr/>
        </p:nvPicPr>
        <p:blipFill>
          <a:blip r:embed="rId2"/>
          <a:stretch>
            <a:fillRect/>
          </a:stretch>
        </p:blipFill>
        <p:spPr>
          <a:xfrm>
            <a:off x="5481019" y="3753951"/>
            <a:ext cx="6313192" cy="2413397"/>
          </a:xfrm>
          <a:prstGeom prst="rect">
            <a:avLst/>
          </a:prstGeom>
        </p:spPr>
      </p:pic>
      <p:pic>
        <p:nvPicPr>
          <p:cNvPr id="10" name="Picture 9" descr="A screenshot of a website&#10;&#10;AI-generated content may be incorrect.">
            <a:extLst>
              <a:ext uri="{FF2B5EF4-FFF2-40B4-BE49-F238E27FC236}">
                <a16:creationId xmlns:a16="http://schemas.microsoft.com/office/drawing/2014/main" id="{EA112EEF-9A6C-293B-A3B3-FB8FE97E5A96}"/>
              </a:ext>
            </a:extLst>
          </p:cNvPr>
          <p:cNvPicPr>
            <a:picLocks noChangeAspect="1"/>
          </p:cNvPicPr>
          <p:nvPr/>
        </p:nvPicPr>
        <p:blipFill>
          <a:blip r:embed="rId3"/>
          <a:stretch>
            <a:fillRect/>
          </a:stretch>
        </p:blipFill>
        <p:spPr>
          <a:xfrm>
            <a:off x="609601" y="1162693"/>
            <a:ext cx="6168290" cy="2587447"/>
          </a:xfrm>
          <a:prstGeom prst="rect">
            <a:avLst/>
          </a:prstGeom>
        </p:spPr>
      </p:pic>
      <p:pic>
        <p:nvPicPr>
          <p:cNvPr id="18" name="Picture 17" descr="A diagram of a graph&#10;&#10;AI-generated content may be incorrect.">
            <a:extLst>
              <a:ext uri="{FF2B5EF4-FFF2-40B4-BE49-F238E27FC236}">
                <a16:creationId xmlns:a16="http://schemas.microsoft.com/office/drawing/2014/main" id="{A843584A-DE53-B825-B601-E0B2934EE2DA}"/>
              </a:ext>
            </a:extLst>
          </p:cNvPr>
          <p:cNvPicPr>
            <a:picLocks noChangeAspect="1"/>
          </p:cNvPicPr>
          <p:nvPr/>
        </p:nvPicPr>
        <p:blipFill>
          <a:blip r:embed="rId4"/>
          <a:stretch>
            <a:fillRect/>
          </a:stretch>
        </p:blipFill>
        <p:spPr>
          <a:xfrm>
            <a:off x="6777891" y="1634284"/>
            <a:ext cx="4259451" cy="1462073"/>
          </a:xfrm>
          <a:prstGeom prst="rect">
            <a:avLst/>
          </a:prstGeom>
        </p:spPr>
      </p:pic>
      <p:pic>
        <p:nvPicPr>
          <p:cNvPr id="20" name="Picture 19" descr="A close-up of a grid&#10;&#10;AI-generated content may be incorrect.">
            <a:extLst>
              <a:ext uri="{FF2B5EF4-FFF2-40B4-BE49-F238E27FC236}">
                <a16:creationId xmlns:a16="http://schemas.microsoft.com/office/drawing/2014/main" id="{57486E08-909B-905B-F60A-FA90D8558BC7}"/>
              </a:ext>
            </a:extLst>
          </p:cNvPr>
          <p:cNvPicPr>
            <a:picLocks noChangeAspect="1"/>
          </p:cNvPicPr>
          <p:nvPr/>
        </p:nvPicPr>
        <p:blipFill>
          <a:blip r:embed="rId5"/>
          <a:stretch>
            <a:fillRect/>
          </a:stretch>
        </p:blipFill>
        <p:spPr>
          <a:xfrm>
            <a:off x="2510725" y="4210320"/>
            <a:ext cx="2008322" cy="1856901"/>
          </a:xfrm>
          <a:prstGeom prst="rect">
            <a:avLst/>
          </a:prstGeom>
        </p:spPr>
      </p:pic>
      <p:sp>
        <p:nvSpPr>
          <p:cNvPr id="21" name="TextBox 20">
            <a:extLst>
              <a:ext uri="{FF2B5EF4-FFF2-40B4-BE49-F238E27FC236}">
                <a16:creationId xmlns:a16="http://schemas.microsoft.com/office/drawing/2014/main" id="{C2E302EB-7F20-30FF-C6DD-776DAA3DB0D5}"/>
              </a:ext>
            </a:extLst>
          </p:cNvPr>
          <p:cNvSpPr txBox="1"/>
          <p:nvPr/>
        </p:nvSpPr>
        <p:spPr>
          <a:xfrm>
            <a:off x="8836583" y="976690"/>
            <a:ext cx="1035838" cy="381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JP" dirty="0"/>
              <a:t>D4 LGT</a:t>
            </a:r>
          </a:p>
        </p:txBody>
      </p:sp>
      <p:sp>
        <p:nvSpPr>
          <p:cNvPr id="22" name="TextBox 21">
            <a:extLst>
              <a:ext uri="{FF2B5EF4-FFF2-40B4-BE49-F238E27FC236}">
                <a16:creationId xmlns:a16="http://schemas.microsoft.com/office/drawing/2014/main" id="{1CCAA3A8-605D-F7C4-30EA-B8D3AE2F2860}"/>
              </a:ext>
            </a:extLst>
          </p:cNvPr>
          <p:cNvSpPr txBox="1"/>
          <p:nvPr/>
        </p:nvSpPr>
        <p:spPr>
          <a:xfrm>
            <a:off x="990814" y="5016481"/>
            <a:ext cx="1115878"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JP" dirty="0"/>
              <a:t>Z3 LGT</a:t>
            </a:r>
          </a:p>
        </p:txBody>
      </p:sp>
    </p:spTree>
    <p:extLst>
      <p:ext uri="{BB962C8B-B14F-4D97-AF65-F5344CB8AC3E}">
        <p14:creationId xmlns:p14="http://schemas.microsoft.com/office/powerpoint/2010/main" val="129595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29019B-68D6-01BD-EA44-D0242A57E7C4}"/>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0DF8C13E-9F9D-E189-1E56-E53E2EB13484}"/>
              </a:ext>
            </a:extLst>
          </p:cNvPr>
          <p:cNvSpPr>
            <a:spLocks noGrp="1"/>
          </p:cNvSpPr>
          <p:nvPr>
            <p:ph type="title"/>
          </p:nvPr>
        </p:nvSpPr>
        <p:spPr/>
        <p:txBody>
          <a:bodyPr/>
          <a:lstStyle/>
          <a:p>
            <a:r>
              <a:rPr lang="en-US"/>
              <a:t>Quantinuum Hardware Roadmap</a:t>
            </a:r>
          </a:p>
        </p:txBody>
      </p:sp>
      <p:sp>
        <p:nvSpPr>
          <p:cNvPr id="4" name="Text Placeholder 3">
            <a:extLst>
              <a:ext uri="{FF2B5EF4-FFF2-40B4-BE49-F238E27FC236}">
                <a16:creationId xmlns:a16="http://schemas.microsoft.com/office/drawing/2014/main" id="{5E4117CF-D836-4834-B9E4-24153D6D16EE}"/>
              </a:ext>
            </a:extLst>
          </p:cNvPr>
          <p:cNvSpPr>
            <a:spLocks noGrp="1"/>
          </p:cNvSpPr>
          <p:nvPr>
            <p:ph type="body" idx="11"/>
          </p:nvPr>
        </p:nvSpPr>
        <p:spPr/>
        <p:txBody>
          <a:bodyPr/>
          <a:lstStyle/>
          <a:p>
            <a:endParaRPr lang="en-US"/>
          </a:p>
        </p:txBody>
      </p:sp>
      <p:pic>
        <p:nvPicPr>
          <p:cNvPr id="6" name="Picture 2" descr="Quantinuum's hardware development roadmap to achieve universal, fully fault-tolerant quantum computing">
            <a:extLst>
              <a:ext uri="{FF2B5EF4-FFF2-40B4-BE49-F238E27FC236}">
                <a16:creationId xmlns:a16="http://schemas.microsoft.com/office/drawing/2014/main" id="{3F231A36-A0B0-CE2E-70CF-C5D2EEFA793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7869" b="9013"/>
          <a:stretch>
            <a:fillRect/>
          </a:stretch>
        </p:blipFill>
        <p:spPr bwMode="auto">
          <a:xfrm>
            <a:off x="0" y="1355464"/>
            <a:ext cx="12210963" cy="502228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A61D4082-0C3C-DFD5-7279-F82D201A35D0}"/>
              </a:ext>
            </a:extLst>
          </p:cNvPr>
          <p:cNvGrpSpPr/>
          <p:nvPr/>
        </p:nvGrpSpPr>
        <p:grpSpPr>
          <a:xfrm>
            <a:off x="5271247" y="1263820"/>
            <a:ext cx="6841864" cy="5172540"/>
            <a:chOff x="5271247" y="1263820"/>
            <a:chExt cx="6841864" cy="5172540"/>
          </a:xfrm>
        </p:grpSpPr>
        <p:sp>
          <p:nvSpPr>
            <p:cNvPr id="10" name="Rectangle 9">
              <a:extLst>
                <a:ext uri="{FF2B5EF4-FFF2-40B4-BE49-F238E27FC236}">
                  <a16:creationId xmlns:a16="http://schemas.microsoft.com/office/drawing/2014/main" id="{5A847359-0161-F462-6D46-0B122C4BFC1D}"/>
                </a:ext>
              </a:extLst>
            </p:cNvPr>
            <p:cNvSpPr/>
            <p:nvPr/>
          </p:nvSpPr>
          <p:spPr>
            <a:xfrm>
              <a:off x="5271247" y="1263820"/>
              <a:ext cx="6841864" cy="5172540"/>
            </a:xfrm>
            <a:prstGeom prst="rect">
              <a:avLst/>
            </a:prstGeom>
            <a:solidFill>
              <a:schemeClr val="accent6">
                <a:alpha val="1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B30E163-D1CC-A254-19AA-E0CD19002E57}"/>
                </a:ext>
              </a:extLst>
            </p:cNvPr>
            <p:cNvSpPr txBox="1"/>
            <p:nvPr/>
          </p:nvSpPr>
          <p:spPr>
            <a:xfrm>
              <a:off x="8044149" y="1318841"/>
              <a:ext cx="1296060" cy="369332"/>
            </a:xfrm>
            <a:prstGeom prst="rect">
              <a:avLst/>
            </a:prstGeom>
            <a:noFill/>
          </p:spPr>
          <p:txBody>
            <a:bodyPr wrap="none" rtlCol="0">
              <a:spAutoFit/>
            </a:bodyPr>
            <a:lstStyle/>
            <a:p>
              <a:r>
                <a:rPr lang="en-US" b="1" dirty="0">
                  <a:solidFill>
                    <a:schemeClr val="accent6"/>
                  </a:solidFill>
                </a:rPr>
                <a:t>Tomorrow</a:t>
              </a:r>
            </a:p>
          </p:txBody>
        </p:sp>
      </p:grpSp>
      <p:grpSp>
        <p:nvGrpSpPr>
          <p:cNvPr id="11" name="Group 10">
            <a:extLst>
              <a:ext uri="{FF2B5EF4-FFF2-40B4-BE49-F238E27FC236}">
                <a16:creationId xmlns:a16="http://schemas.microsoft.com/office/drawing/2014/main" id="{5CD6244F-F47A-CD15-B1A2-0F368BC806E2}"/>
              </a:ext>
            </a:extLst>
          </p:cNvPr>
          <p:cNvGrpSpPr/>
          <p:nvPr/>
        </p:nvGrpSpPr>
        <p:grpSpPr>
          <a:xfrm>
            <a:off x="245733" y="1263820"/>
            <a:ext cx="5025514" cy="5172540"/>
            <a:chOff x="245733" y="1263820"/>
            <a:chExt cx="5025514" cy="5172540"/>
          </a:xfrm>
        </p:grpSpPr>
        <p:sp>
          <p:nvSpPr>
            <p:cNvPr id="9" name="Rectangle 8">
              <a:extLst>
                <a:ext uri="{FF2B5EF4-FFF2-40B4-BE49-F238E27FC236}">
                  <a16:creationId xmlns:a16="http://schemas.microsoft.com/office/drawing/2014/main" id="{A2A78EBA-4970-55F2-68E7-2547A82F897F}"/>
                </a:ext>
              </a:extLst>
            </p:cNvPr>
            <p:cNvSpPr/>
            <p:nvPr/>
          </p:nvSpPr>
          <p:spPr>
            <a:xfrm>
              <a:off x="245733" y="1263820"/>
              <a:ext cx="5025514" cy="5172540"/>
            </a:xfrm>
            <a:prstGeom prst="rect">
              <a:avLst/>
            </a:prstGeom>
            <a:solidFill>
              <a:schemeClr val="accent4">
                <a:alpha val="1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FF1F853-4F1F-B31D-A597-7E5DD2056017}"/>
                </a:ext>
              </a:extLst>
            </p:cNvPr>
            <p:cNvSpPr txBox="1"/>
            <p:nvPr/>
          </p:nvSpPr>
          <p:spPr>
            <a:xfrm>
              <a:off x="2758490" y="1293166"/>
              <a:ext cx="847220" cy="369332"/>
            </a:xfrm>
            <a:prstGeom prst="rect">
              <a:avLst/>
            </a:prstGeom>
            <a:noFill/>
          </p:spPr>
          <p:txBody>
            <a:bodyPr wrap="none" rtlCol="0">
              <a:spAutoFit/>
            </a:bodyPr>
            <a:lstStyle/>
            <a:p>
              <a:r>
                <a:rPr lang="en-US" b="1" dirty="0">
                  <a:solidFill>
                    <a:schemeClr val="accent4"/>
                  </a:solidFill>
                </a:rPr>
                <a:t>Today</a:t>
              </a:r>
            </a:p>
          </p:txBody>
        </p:sp>
      </p:grpSp>
      <p:sp>
        <p:nvSpPr>
          <p:cNvPr id="5" name="Text Placeholder 4">
            <a:extLst>
              <a:ext uri="{FF2B5EF4-FFF2-40B4-BE49-F238E27FC236}">
                <a16:creationId xmlns:a16="http://schemas.microsoft.com/office/drawing/2014/main" id="{3A27C7D8-2AAD-B081-F93F-EF20D334D9E3}"/>
              </a:ext>
            </a:extLst>
          </p:cNvPr>
          <p:cNvSpPr>
            <a:spLocks noGrp="1"/>
          </p:cNvSpPr>
          <p:nvPr>
            <p:ph type="body" sz="quarter" idx="10"/>
          </p:nvPr>
        </p:nvSpPr>
        <p:spPr/>
        <p:txBody>
          <a:bodyPr/>
          <a:lstStyle/>
          <a:p>
            <a:r>
              <a:rPr lang="en-US"/>
              <a:t>Public</a:t>
            </a:r>
          </a:p>
        </p:txBody>
      </p:sp>
    </p:spTree>
    <p:extLst>
      <p:ext uri="{BB962C8B-B14F-4D97-AF65-F5344CB8AC3E}">
        <p14:creationId xmlns:p14="http://schemas.microsoft.com/office/powerpoint/2010/main" val="316719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9425E6-DBEF-9D2F-E0C4-9B31A7923090}"/>
              </a:ext>
            </a:extLst>
          </p:cNvPr>
          <p:cNvSpPr>
            <a:spLocks noGrp="1"/>
          </p:cNvSpPr>
          <p:nvPr>
            <p:ph type="body" sz="quarter" idx="10"/>
          </p:nvPr>
        </p:nvSpPr>
        <p:spPr/>
        <p:txBody>
          <a:bodyPr/>
          <a:lstStyle/>
          <a:p>
            <a:r>
              <a:rPr lang="en-US"/>
              <a:t>Public</a:t>
            </a:r>
          </a:p>
        </p:txBody>
      </p:sp>
      <p:pic>
        <p:nvPicPr>
          <p:cNvPr id="3" name="Picture 2">
            <a:extLst>
              <a:ext uri="{FF2B5EF4-FFF2-40B4-BE49-F238E27FC236}">
                <a16:creationId xmlns:a16="http://schemas.microsoft.com/office/drawing/2014/main" id="{7FD94386-359F-A10B-E1D0-9AB0F3244A2E}"/>
              </a:ext>
            </a:extLst>
          </p:cNvPr>
          <p:cNvPicPr>
            <a:picLocks noChangeAspect="1"/>
          </p:cNvPicPr>
          <p:nvPr/>
        </p:nvPicPr>
        <p:blipFill>
          <a:blip r:embed="rId2"/>
          <a:stretch>
            <a:fillRect/>
          </a:stretch>
        </p:blipFill>
        <p:spPr>
          <a:xfrm>
            <a:off x="420551" y="348257"/>
            <a:ext cx="3517660" cy="838287"/>
          </a:xfrm>
          <a:prstGeom prst="rect">
            <a:avLst/>
          </a:prstGeom>
        </p:spPr>
      </p:pic>
      <p:pic>
        <p:nvPicPr>
          <p:cNvPr id="4" name="Picture 3">
            <a:extLst>
              <a:ext uri="{FF2B5EF4-FFF2-40B4-BE49-F238E27FC236}">
                <a16:creationId xmlns:a16="http://schemas.microsoft.com/office/drawing/2014/main" id="{93232A0D-5630-A67B-1496-7108B52D9700}"/>
              </a:ext>
            </a:extLst>
          </p:cNvPr>
          <p:cNvPicPr>
            <a:picLocks noChangeAspect="1"/>
          </p:cNvPicPr>
          <p:nvPr/>
        </p:nvPicPr>
        <p:blipFill>
          <a:blip r:embed="rId3"/>
          <a:srcRect t="42220"/>
          <a:stretch>
            <a:fillRect/>
          </a:stretch>
        </p:blipFill>
        <p:spPr>
          <a:xfrm>
            <a:off x="0" y="1509022"/>
            <a:ext cx="12200252" cy="2330610"/>
          </a:xfrm>
          <a:prstGeom prst="rect">
            <a:avLst/>
          </a:prstGeom>
        </p:spPr>
      </p:pic>
      <p:sp>
        <p:nvSpPr>
          <p:cNvPr id="5" name="Content Placeholder 1">
            <a:extLst>
              <a:ext uri="{FF2B5EF4-FFF2-40B4-BE49-F238E27FC236}">
                <a16:creationId xmlns:a16="http://schemas.microsoft.com/office/drawing/2014/main" id="{0E6FB90B-0549-A2D7-543D-A03BC1E22B1B}"/>
              </a:ext>
            </a:extLst>
          </p:cNvPr>
          <p:cNvSpPr txBox="1">
            <a:spLocks/>
          </p:cNvSpPr>
          <p:nvPr/>
        </p:nvSpPr>
        <p:spPr>
          <a:xfrm>
            <a:off x="478964" y="4271920"/>
            <a:ext cx="11721288" cy="1823192"/>
          </a:xfrm>
          <a:prstGeom prst="rect">
            <a:avLst/>
          </a:prstGeom>
        </p:spPr>
        <p:txBody>
          <a:bodyPr numCol="2"/>
          <a:lst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chemeClr val="tx2"/>
              </a:buClr>
              <a:buFont typeface="Arial" panose="020B0604020202020204" pitchFamily="34" charset="0"/>
              <a:buChar char="•"/>
              <a:defRPr sz="1600" b="0" i="0" kern="1200">
                <a:solidFill>
                  <a:schemeClr val="tx1">
                    <a:lumMod val="50000"/>
                    <a:lumOff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chemeClr val="tx2"/>
              </a:buClr>
              <a:buFont typeface="Arial" panose="020B0604020202020204" pitchFamily="34" charset="0"/>
              <a:buChar char="•"/>
              <a:defRPr sz="1400" b="0" i="0"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b="1"/>
              <a:t>Provides all Quantinuum Systems features, including:</a:t>
            </a:r>
          </a:p>
          <a:p>
            <a:pPr marL="285750" indent="-285750"/>
            <a:r>
              <a:rPr lang="en-GB" sz="1400"/>
              <a:t>All-to-all connectivity</a:t>
            </a:r>
          </a:p>
          <a:p>
            <a:pPr marL="285750" indent="-285750"/>
            <a:r>
              <a:rPr lang="en-GB" sz="1400"/>
              <a:t>Parameterized 2-qubit operations</a:t>
            </a:r>
          </a:p>
          <a:p>
            <a:pPr marL="285750" indent="-285750"/>
            <a:r>
              <a:rPr lang="en-GB" sz="1400"/>
              <a:t>Mid-circuit measurement &amp; reset</a:t>
            </a:r>
          </a:p>
          <a:p>
            <a:pPr marL="285750" indent="-285750"/>
            <a:r>
              <a:rPr lang="en-GB" sz="1400"/>
              <a:t>Conditional Operations</a:t>
            </a:r>
          </a:p>
          <a:p>
            <a:pPr marL="285750" indent="-285750"/>
            <a:r>
              <a:rPr lang="en-GB" sz="1400"/>
              <a:t>QEC decoder toolkit</a:t>
            </a:r>
          </a:p>
          <a:p>
            <a:pPr marL="285750" indent="-285750"/>
            <a:r>
              <a:rPr lang="en-GB" sz="1400"/>
              <a:t>Application-level leakage detection</a:t>
            </a:r>
          </a:p>
          <a:p>
            <a:pPr marL="285750" indent="-285750"/>
            <a:r>
              <a:rPr lang="en-GB" sz="1400"/>
              <a:t>Qubit Reuse Compiler</a:t>
            </a:r>
          </a:p>
          <a:p>
            <a:pPr marL="285750" indent="-285750"/>
            <a:r>
              <a:rPr lang="en-GB" sz="1400"/>
              <a:t>Emulation and debugging (Selene)</a:t>
            </a:r>
          </a:p>
          <a:p>
            <a:pPr marL="285750" indent="-285750"/>
            <a:r>
              <a:rPr lang="en-GB" sz="1400"/>
              <a:t>Real-time Random Number Generator</a:t>
            </a:r>
          </a:p>
        </p:txBody>
      </p:sp>
    </p:spTree>
    <p:extLst>
      <p:ext uri="{BB962C8B-B14F-4D97-AF65-F5344CB8AC3E}">
        <p14:creationId xmlns:p14="http://schemas.microsoft.com/office/powerpoint/2010/main" val="124981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54F0F-8021-BC47-2E49-E3B4B632279E}"/>
              </a:ext>
            </a:extLst>
          </p:cNvPr>
          <p:cNvSpPr>
            <a:spLocks noGrp="1"/>
          </p:cNvSpPr>
          <p:nvPr>
            <p:ph type="title"/>
          </p:nvPr>
        </p:nvSpPr>
        <p:spPr/>
        <p:txBody>
          <a:bodyPr/>
          <a:lstStyle/>
          <a:p>
            <a:r>
              <a:rPr lang="en-US"/>
              <a:t>Supporting the quantum ecosystem at every level</a:t>
            </a:r>
            <a:endParaRPr lang="en-GB"/>
          </a:p>
        </p:txBody>
      </p:sp>
      <p:sp>
        <p:nvSpPr>
          <p:cNvPr id="3" name="Text Placeholder 2">
            <a:extLst>
              <a:ext uri="{FF2B5EF4-FFF2-40B4-BE49-F238E27FC236}">
                <a16:creationId xmlns:a16="http://schemas.microsoft.com/office/drawing/2014/main" id="{A04422E4-30EB-8C0A-4229-248E591E9B95}"/>
              </a:ext>
            </a:extLst>
          </p:cNvPr>
          <p:cNvSpPr>
            <a:spLocks noGrp="1"/>
          </p:cNvSpPr>
          <p:nvPr>
            <p:ph type="body" idx="1"/>
          </p:nvPr>
        </p:nvSpPr>
        <p:spPr/>
        <p:txBody>
          <a:bodyPr/>
          <a:lstStyle/>
          <a:p>
            <a:endParaRPr lang="en-GB"/>
          </a:p>
        </p:txBody>
      </p:sp>
      <p:sp>
        <p:nvSpPr>
          <p:cNvPr id="4" name="Text Placeholder 3">
            <a:extLst>
              <a:ext uri="{FF2B5EF4-FFF2-40B4-BE49-F238E27FC236}">
                <a16:creationId xmlns:a16="http://schemas.microsoft.com/office/drawing/2014/main" id="{694BA44E-7DBA-4365-A4B4-7F6E649A13E4}"/>
              </a:ext>
            </a:extLst>
          </p:cNvPr>
          <p:cNvSpPr>
            <a:spLocks noGrp="1"/>
          </p:cNvSpPr>
          <p:nvPr>
            <p:ph type="body" sz="quarter" idx="10"/>
          </p:nvPr>
        </p:nvSpPr>
        <p:spPr/>
        <p:txBody>
          <a:bodyPr/>
          <a:lstStyle/>
          <a:p>
            <a:r>
              <a:rPr lang="en-GB"/>
              <a:t>Public</a:t>
            </a:r>
          </a:p>
        </p:txBody>
      </p:sp>
      <p:sp>
        <p:nvSpPr>
          <p:cNvPr id="7" name="Rectangle 6">
            <a:extLst>
              <a:ext uri="{FF2B5EF4-FFF2-40B4-BE49-F238E27FC236}">
                <a16:creationId xmlns:a16="http://schemas.microsoft.com/office/drawing/2014/main" id="{8895CF41-A199-A7D8-AA60-790720D3A32E}"/>
              </a:ext>
            </a:extLst>
          </p:cNvPr>
          <p:cNvSpPr/>
          <p:nvPr/>
        </p:nvSpPr>
        <p:spPr>
          <a:xfrm>
            <a:off x="764084" y="1589478"/>
            <a:ext cx="2553082" cy="19107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8" name="Rectangle 7">
            <a:extLst>
              <a:ext uri="{FF2B5EF4-FFF2-40B4-BE49-F238E27FC236}">
                <a16:creationId xmlns:a16="http://schemas.microsoft.com/office/drawing/2014/main" id="{880295A5-20F4-E752-3F56-5226865B6514}"/>
              </a:ext>
            </a:extLst>
          </p:cNvPr>
          <p:cNvSpPr/>
          <p:nvPr/>
        </p:nvSpPr>
        <p:spPr>
          <a:xfrm>
            <a:off x="3450294" y="1589478"/>
            <a:ext cx="2553082" cy="19107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9" name="Rectangle 8">
            <a:extLst>
              <a:ext uri="{FF2B5EF4-FFF2-40B4-BE49-F238E27FC236}">
                <a16:creationId xmlns:a16="http://schemas.microsoft.com/office/drawing/2014/main" id="{59E6A1AA-B4F6-5DA2-9EA8-5A2906B872BA}"/>
              </a:ext>
            </a:extLst>
          </p:cNvPr>
          <p:cNvSpPr/>
          <p:nvPr/>
        </p:nvSpPr>
        <p:spPr>
          <a:xfrm>
            <a:off x="6136505" y="1589478"/>
            <a:ext cx="2553082" cy="19107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0" name="Rectangle 9">
            <a:extLst>
              <a:ext uri="{FF2B5EF4-FFF2-40B4-BE49-F238E27FC236}">
                <a16:creationId xmlns:a16="http://schemas.microsoft.com/office/drawing/2014/main" id="{21DA9EFD-DCA2-6C3B-2E02-6C8A65302E61}"/>
              </a:ext>
            </a:extLst>
          </p:cNvPr>
          <p:cNvSpPr/>
          <p:nvPr/>
        </p:nvSpPr>
        <p:spPr>
          <a:xfrm>
            <a:off x="8822715" y="1589478"/>
            <a:ext cx="2553082" cy="1910764"/>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B2B"/>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87E720DB-5435-867F-800F-9B334F69FFE5}"/>
              </a:ext>
            </a:extLst>
          </p:cNvPr>
          <p:cNvSpPr/>
          <p:nvPr/>
        </p:nvSpPr>
        <p:spPr>
          <a:xfrm>
            <a:off x="764084" y="3632336"/>
            <a:ext cx="10611713" cy="5488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8CE97560-4F6E-C6AA-AE24-83FA0A8F38E4}"/>
              </a:ext>
            </a:extLst>
          </p:cNvPr>
          <p:cNvSpPr/>
          <p:nvPr/>
        </p:nvSpPr>
        <p:spPr>
          <a:xfrm>
            <a:off x="768459" y="4313289"/>
            <a:ext cx="10611713" cy="5488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C93D7D76-61BA-041F-C90E-6E900F06DBCB}"/>
              </a:ext>
            </a:extLst>
          </p:cNvPr>
          <p:cNvSpPr/>
          <p:nvPr/>
        </p:nvSpPr>
        <p:spPr>
          <a:xfrm>
            <a:off x="7927310" y="5006034"/>
            <a:ext cx="3448486" cy="612560"/>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B2B"/>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99B8AA85-583B-6212-7266-3AEC5F79E816}"/>
              </a:ext>
            </a:extLst>
          </p:cNvPr>
          <p:cNvSpPr/>
          <p:nvPr/>
        </p:nvSpPr>
        <p:spPr>
          <a:xfrm>
            <a:off x="764084" y="5006034"/>
            <a:ext cx="7058322" cy="612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5" name="TextBox 14">
            <a:extLst>
              <a:ext uri="{FF2B5EF4-FFF2-40B4-BE49-F238E27FC236}">
                <a16:creationId xmlns:a16="http://schemas.microsoft.com/office/drawing/2014/main" id="{C6B29646-BD1C-147C-1A69-6EA7E550DC69}"/>
              </a:ext>
            </a:extLst>
          </p:cNvPr>
          <p:cNvSpPr txBox="1"/>
          <p:nvPr/>
        </p:nvSpPr>
        <p:spPr>
          <a:xfrm>
            <a:off x="1405032" y="2426268"/>
            <a:ext cx="1271187"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Cybersecurity</a:t>
            </a:r>
          </a:p>
        </p:txBody>
      </p:sp>
      <p:sp>
        <p:nvSpPr>
          <p:cNvPr id="16" name="TextBox 15">
            <a:extLst>
              <a:ext uri="{FF2B5EF4-FFF2-40B4-BE49-F238E27FC236}">
                <a16:creationId xmlns:a16="http://schemas.microsoft.com/office/drawing/2014/main" id="{2DD2C4D5-5A65-31C5-4FB0-6079E1960DAB}"/>
              </a:ext>
            </a:extLst>
          </p:cNvPr>
          <p:cNvSpPr txBox="1"/>
          <p:nvPr/>
        </p:nvSpPr>
        <p:spPr>
          <a:xfrm>
            <a:off x="928953" y="2694205"/>
            <a:ext cx="2223345" cy="484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prstClr val="white"/>
                </a:solidFill>
                <a:effectLst/>
                <a:uLnTx/>
                <a:uFillTx/>
                <a:latin typeface="Arial"/>
                <a:ea typeface="+mn-ea"/>
                <a:cs typeface="+mn-cs"/>
              </a:rPr>
              <a:t>Quantum Origin: </a:t>
            </a:r>
            <a:r>
              <a:rPr kumimoji="0" lang="en-US" sz="1050" b="0" i="0" u="none" strike="noStrike" kern="1200" cap="none" spc="0" normalizeH="0" baseline="0" noProof="0">
                <a:ln>
                  <a:noFill/>
                </a:ln>
                <a:solidFill>
                  <a:prstClr val="white"/>
                </a:solidFill>
                <a:effectLst/>
                <a:uLnTx/>
                <a:uFillTx/>
                <a:latin typeface="Arial"/>
                <a:ea typeface="+mn-ea"/>
                <a:cs typeface="+mn-cs"/>
              </a:rPr>
              <a:t>Enterprise-grade quantum computing-enable cryptographic solutions</a:t>
            </a:r>
          </a:p>
        </p:txBody>
      </p:sp>
      <p:sp>
        <p:nvSpPr>
          <p:cNvPr id="17" name="TextBox 16">
            <a:extLst>
              <a:ext uri="{FF2B5EF4-FFF2-40B4-BE49-F238E27FC236}">
                <a16:creationId xmlns:a16="http://schemas.microsoft.com/office/drawing/2014/main" id="{6C836F5A-09B9-0869-E56D-F4FBB602D543}"/>
              </a:ext>
            </a:extLst>
          </p:cNvPr>
          <p:cNvSpPr txBox="1"/>
          <p:nvPr/>
        </p:nvSpPr>
        <p:spPr>
          <a:xfrm>
            <a:off x="3796263" y="2426268"/>
            <a:ext cx="1861146"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Quantum Chemistry</a:t>
            </a:r>
          </a:p>
        </p:txBody>
      </p:sp>
      <p:sp>
        <p:nvSpPr>
          <p:cNvPr id="18" name="TextBox 17">
            <a:extLst>
              <a:ext uri="{FF2B5EF4-FFF2-40B4-BE49-F238E27FC236}">
                <a16:creationId xmlns:a16="http://schemas.microsoft.com/office/drawing/2014/main" id="{CE637194-8AAF-E2C9-4F9B-822EC8E48E5A}"/>
              </a:ext>
            </a:extLst>
          </p:cNvPr>
          <p:cNvSpPr txBox="1"/>
          <p:nvPr/>
        </p:nvSpPr>
        <p:spPr>
          <a:xfrm>
            <a:off x="3615163" y="2694205"/>
            <a:ext cx="2223345" cy="484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prstClr val="white"/>
                </a:solidFill>
                <a:effectLst/>
                <a:uLnTx/>
                <a:uFillTx/>
                <a:latin typeface="Arial"/>
                <a:ea typeface="+mn-ea"/>
                <a:cs typeface="+mn-cs"/>
              </a:rPr>
              <a:t>InQuanto</a:t>
            </a:r>
            <a:r>
              <a:rPr kumimoji="0" lang="en-US" sz="1050" b="1" i="0" u="none" strike="noStrike" kern="1200" cap="none" spc="0" normalizeH="0" baseline="0" noProof="0">
                <a:ln>
                  <a:noFill/>
                </a:ln>
                <a:solidFill>
                  <a:prstClr val="white"/>
                </a:solidFill>
                <a:effectLst/>
                <a:uLnTx/>
                <a:uFillTx/>
                <a:latin typeface="Arial"/>
                <a:ea typeface="+mn-ea"/>
                <a:cs typeface="+mn-cs"/>
              </a:rPr>
              <a:t>: </a:t>
            </a:r>
            <a:r>
              <a:rPr kumimoji="0" lang="en-US" sz="1050" b="0" i="0" u="none" strike="noStrike" kern="1200" cap="none" spc="0" normalizeH="0" baseline="0" noProof="0">
                <a:ln>
                  <a:noFill/>
                </a:ln>
                <a:solidFill>
                  <a:prstClr val="white"/>
                </a:solidFill>
                <a:effectLst/>
                <a:uLnTx/>
                <a:uFillTx/>
                <a:latin typeface="Arial"/>
                <a:ea typeface="+mn-ea"/>
                <a:cs typeface="+mn-cs"/>
              </a:rPr>
              <a:t>transforming the discovery of new materials and novel processes</a:t>
            </a:r>
          </a:p>
        </p:txBody>
      </p:sp>
      <p:sp>
        <p:nvSpPr>
          <p:cNvPr id="19" name="TextBox 18">
            <a:extLst>
              <a:ext uri="{FF2B5EF4-FFF2-40B4-BE49-F238E27FC236}">
                <a16:creationId xmlns:a16="http://schemas.microsoft.com/office/drawing/2014/main" id="{912BD135-801B-A6CC-C8DB-6C162C504EE7}"/>
              </a:ext>
            </a:extLst>
          </p:cNvPr>
          <p:cNvSpPr txBox="1"/>
          <p:nvPr/>
        </p:nvSpPr>
        <p:spPr>
          <a:xfrm>
            <a:off x="6777452" y="2426268"/>
            <a:ext cx="1271187"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Quantum AI</a:t>
            </a:r>
          </a:p>
        </p:txBody>
      </p:sp>
      <p:sp>
        <p:nvSpPr>
          <p:cNvPr id="20" name="TextBox 19">
            <a:extLst>
              <a:ext uri="{FF2B5EF4-FFF2-40B4-BE49-F238E27FC236}">
                <a16:creationId xmlns:a16="http://schemas.microsoft.com/office/drawing/2014/main" id="{4D10BDE4-170F-2895-51F3-098F7A678449}"/>
              </a:ext>
            </a:extLst>
          </p:cNvPr>
          <p:cNvSpPr txBox="1"/>
          <p:nvPr/>
        </p:nvSpPr>
        <p:spPr>
          <a:xfrm>
            <a:off x="6302439" y="2694205"/>
            <a:ext cx="2224651" cy="6463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solidFill>
                <a:effectLst/>
                <a:uLnTx/>
                <a:uFillTx/>
                <a:latin typeface="Arial"/>
                <a:ea typeface="+mn-ea"/>
                <a:cs typeface="+mn-cs"/>
              </a:rPr>
              <a:t>Aiming to solve commercial and specific problems that cannot be solved using today’s classical computers</a:t>
            </a:r>
          </a:p>
        </p:txBody>
      </p:sp>
      <p:sp>
        <p:nvSpPr>
          <p:cNvPr id="21" name="TextBox 20">
            <a:extLst>
              <a:ext uri="{FF2B5EF4-FFF2-40B4-BE49-F238E27FC236}">
                <a16:creationId xmlns:a16="http://schemas.microsoft.com/office/drawing/2014/main" id="{8568724F-4851-99C2-75D6-63BD99988AC8}"/>
              </a:ext>
            </a:extLst>
          </p:cNvPr>
          <p:cNvSpPr txBox="1"/>
          <p:nvPr/>
        </p:nvSpPr>
        <p:spPr>
          <a:xfrm>
            <a:off x="9168684" y="2426268"/>
            <a:ext cx="1861146"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B2B2B"/>
                </a:solidFill>
                <a:effectLst/>
                <a:uLnTx/>
                <a:uFillTx/>
                <a:latin typeface="Arial"/>
                <a:ea typeface="+mn-ea"/>
                <a:cs typeface="+mn-cs"/>
              </a:rPr>
              <a:t>Ecosystem Platforms</a:t>
            </a:r>
          </a:p>
        </p:txBody>
      </p:sp>
      <p:sp>
        <p:nvSpPr>
          <p:cNvPr id="22" name="TextBox 21">
            <a:extLst>
              <a:ext uri="{FF2B5EF4-FFF2-40B4-BE49-F238E27FC236}">
                <a16:creationId xmlns:a16="http://schemas.microsoft.com/office/drawing/2014/main" id="{0CAEED5F-B907-764D-6096-F4A995844DA4}"/>
              </a:ext>
            </a:extLst>
          </p:cNvPr>
          <p:cNvSpPr txBox="1"/>
          <p:nvPr/>
        </p:nvSpPr>
        <p:spPr>
          <a:xfrm>
            <a:off x="8987584" y="2694205"/>
            <a:ext cx="2223345" cy="484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2B2B2B"/>
                </a:solidFill>
                <a:effectLst/>
                <a:uLnTx/>
                <a:uFillTx/>
                <a:latin typeface="Arial"/>
                <a:ea typeface="+mn-ea"/>
                <a:cs typeface="+mn-cs"/>
              </a:rPr>
              <a:t>Enables other partners to leverage the power of quantum via open-source access</a:t>
            </a:r>
          </a:p>
        </p:txBody>
      </p:sp>
      <p:sp>
        <p:nvSpPr>
          <p:cNvPr id="23" name="TextBox 22">
            <a:extLst>
              <a:ext uri="{FF2B5EF4-FFF2-40B4-BE49-F238E27FC236}">
                <a16:creationId xmlns:a16="http://schemas.microsoft.com/office/drawing/2014/main" id="{474D6208-90FD-4C61-F80E-1E5ECECCB76F}"/>
              </a:ext>
            </a:extLst>
          </p:cNvPr>
          <p:cNvSpPr txBox="1"/>
          <p:nvPr/>
        </p:nvSpPr>
        <p:spPr>
          <a:xfrm>
            <a:off x="3998907" y="3698687"/>
            <a:ext cx="7376889" cy="2154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defRPr/>
            </a:pPr>
            <a:r>
              <a:rPr lang="en-US" sz="1400" b="1">
                <a:solidFill>
                  <a:prstClr val="white"/>
                </a:solidFill>
              </a:rPr>
              <a:t>High-performance quantum software development kit</a:t>
            </a:r>
            <a:endParaRPr kumimoji="0" lang="en-US" sz="1400" b="1" i="0" u="none" strike="noStrike" kern="1200" cap="none" spc="0" normalizeH="0" baseline="0" noProof="0">
              <a:ln>
                <a:noFill/>
              </a:ln>
              <a:solidFill>
                <a:prstClr val="white"/>
              </a:solidFill>
              <a:effectLst/>
              <a:uLnTx/>
              <a:uFillTx/>
              <a:latin typeface="Arial"/>
              <a:ea typeface="+mn-ea"/>
              <a:cs typeface="+mn-cs"/>
            </a:endParaRPr>
          </a:p>
        </p:txBody>
      </p:sp>
      <p:sp>
        <p:nvSpPr>
          <p:cNvPr id="24" name="TextBox 23">
            <a:extLst>
              <a:ext uri="{FF2B5EF4-FFF2-40B4-BE49-F238E27FC236}">
                <a16:creationId xmlns:a16="http://schemas.microsoft.com/office/drawing/2014/main" id="{B65DD34B-294E-67B9-D927-D28985AC179C}"/>
              </a:ext>
            </a:extLst>
          </p:cNvPr>
          <p:cNvSpPr txBox="1"/>
          <p:nvPr/>
        </p:nvSpPr>
        <p:spPr>
          <a:xfrm>
            <a:off x="3998907" y="3927889"/>
            <a:ext cx="4855054"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solidFill>
                <a:effectLst/>
                <a:uLnTx/>
                <a:uFillTx/>
                <a:latin typeface="Arial"/>
                <a:ea typeface="+mn-ea"/>
                <a:cs typeface="+mn-cs"/>
              </a:rPr>
              <a:t>Multi-platform | Open-source</a:t>
            </a:r>
          </a:p>
        </p:txBody>
      </p:sp>
      <p:sp>
        <p:nvSpPr>
          <p:cNvPr id="25" name="TextBox 24">
            <a:extLst>
              <a:ext uri="{FF2B5EF4-FFF2-40B4-BE49-F238E27FC236}">
                <a16:creationId xmlns:a16="http://schemas.microsoft.com/office/drawing/2014/main" id="{CE2206DA-4DDA-86F4-E411-56A66D8234B1}"/>
              </a:ext>
            </a:extLst>
          </p:cNvPr>
          <p:cNvSpPr txBox="1"/>
          <p:nvPr/>
        </p:nvSpPr>
        <p:spPr>
          <a:xfrm>
            <a:off x="3568419" y="4373798"/>
            <a:ext cx="3952876" cy="2154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Full Stack SaaS Platform | Cloud Native</a:t>
            </a:r>
          </a:p>
        </p:txBody>
      </p:sp>
      <p:sp>
        <p:nvSpPr>
          <p:cNvPr id="26" name="TextBox 25">
            <a:extLst>
              <a:ext uri="{FF2B5EF4-FFF2-40B4-BE49-F238E27FC236}">
                <a16:creationId xmlns:a16="http://schemas.microsoft.com/office/drawing/2014/main" id="{544FDE53-5365-62D5-BDAF-2C2885526EE4}"/>
              </a:ext>
            </a:extLst>
          </p:cNvPr>
          <p:cNvSpPr txBox="1"/>
          <p:nvPr/>
        </p:nvSpPr>
        <p:spPr>
          <a:xfrm>
            <a:off x="3568419" y="4604985"/>
            <a:ext cx="7674906"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solidFill>
                <a:effectLst/>
                <a:uLnTx/>
                <a:uFillTx/>
                <a:latin typeface="Arial"/>
                <a:ea typeface="+mn-ea"/>
                <a:cs typeface="+mn-cs"/>
              </a:rPr>
              <a:t>Complete software platform that allows developers to build and deploy algorithms with minimum effort and maximum flexibility</a:t>
            </a:r>
          </a:p>
        </p:txBody>
      </p:sp>
      <p:sp>
        <p:nvSpPr>
          <p:cNvPr id="27" name="TextBox 26">
            <a:extLst>
              <a:ext uri="{FF2B5EF4-FFF2-40B4-BE49-F238E27FC236}">
                <a16:creationId xmlns:a16="http://schemas.microsoft.com/office/drawing/2014/main" id="{AA6B6C8C-3F0C-EDAD-3052-387DFB2991A0}"/>
              </a:ext>
            </a:extLst>
          </p:cNvPr>
          <p:cNvSpPr txBox="1"/>
          <p:nvPr/>
        </p:nvSpPr>
        <p:spPr>
          <a:xfrm>
            <a:off x="8264507" y="5219368"/>
            <a:ext cx="2830539" cy="2154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B2B2B"/>
                </a:solidFill>
                <a:effectLst/>
                <a:uLnTx/>
                <a:uFillTx/>
                <a:latin typeface="Arial"/>
                <a:ea typeface="+mn-ea"/>
                <a:cs typeface="+mn-cs"/>
              </a:rPr>
              <a:t>Ecosystem Quantum Processors</a:t>
            </a:r>
          </a:p>
        </p:txBody>
      </p:sp>
      <p:grpSp>
        <p:nvGrpSpPr>
          <p:cNvPr id="29" name="bcgIcons_Logic tree ">
            <a:extLst>
              <a:ext uri="{FF2B5EF4-FFF2-40B4-BE49-F238E27FC236}">
                <a16:creationId xmlns:a16="http://schemas.microsoft.com/office/drawing/2014/main" id="{57E96076-4400-45E1-19D2-74190C36CFB7}"/>
              </a:ext>
            </a:extLst>
          </p:cNvPr>
          <p:cNvGrpSpPr>
            <a:grpSpLocks noChangeAspect="1"/>
          </p:cNvGrpSpPr>
          <p:nvPr/>
        </p:nvGrpSpPr>
        <p:grpSpPr>
          <a:xfrm>
            <a:off x="9715636" y="1644810"/>
            <a:ext cx="767241" cy="767241"/>
            <a:chOff x="5273675" y="2606675"/>
            <a:chExt cx="1644650" cy="1644650"/>
          </a:xfrm>
        </p:grpSpPr>
        <p:sp>
          <p:nvSpPr>
            <p:cNvPr id="30" name="AutoShape 3">
              <a:extLst>
                <a:ext uri="{FF2B5EF4-FFF2-40B4-BE49-F238E27FC236}">
                  <a16:creationId xmlns:a16="http://schemas.microsoft.com/office/drawing/2014/main" id="{6F221B38-7710-9C7D-DD09-403974D9C3E4}"/>
                </a:ext>
              </a:extLst>
            </p:cNvPr>
            <p:cNvSpPr>
              <a:spLocks noChangeAspect="1" noChangeArrowheads="1" noTextEdit="1"/>
            </p:cNvSpPr>
            <p:nvPr/>
          </p:nvSpPr>
          <p:spPr bwMode="auto">
            <a:xfrm>
              <a:off x="5273675" y="2606675"/>
              <a:ext cx="1644650"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B2B2B"/>
                </a:solidFill>
                <a:effectLst/>
                <a:uLnTx/>
                <a:uFillTx/>
                <a:latin typeface="Arial"/>
                <a:ea typeface="+mn-ea"/>
                <a:cs typeface="+mn-cs"/>
              </a:endParaRPr>
            </a:p>
          </p:txBody>
        </p:sp>
        <p:grpSp>
          <p:nvGrpSpPr>
            <p:cNvPr id="31" name="Group 30">
              <a:extLst>
                <a:ext uri="{FF2B5EF4-FFF2-40B4-BE49-F238E27FC236}">
                  <a16:creationId xmlns:a16="http://schemas.microsoft.com/office/drawing/2014/main" id="{BE28A057-81E4-3176-CAEA-D51DFCE2103D}"/>
                </a:ext>
              </a:extLst>
            </p:cNvPr>
            <p:cNvGrpSpPr/>
            <p:nvPr/>
          </p:nvGrpSpPr>
          <p:grpSpPr>
            <a:xfrm>
              <a:off x="5443538" y="2941638"/>
              <a:ext cx="1304925" cy="973138"/>
              <a:chOff x="5443538" y="2941638"/>
              <a:chExt cx="1304925" cy="973138"/>
            </a:xfrm>
          </p:grpSpPr>
          <p:sp>
            <p:nvSpPr>
              <p:cNvPr id="32" name="Freeform 5">
                <a:extLst>
                  <a:ext uri="{FF2B5EF4-FFF2-40B4-BE49-F238E27FC236}">
                    <a16:creationId xmlns:a16="http://schemas.microsoft.com/office/drawing/2014/main" id="{86BBA8B5-AB39-5309-2EF1-D6C6E545F673}"/>
                  </a:ext>
                </a:extLst>
              </p:cNvPr>
              <p:cNvSpPr>
                <a:spLocks noEditPoints="1"/>
              </p:cNvSpPr>
              <p:nvPr/>
            </p:nvSpPr>
            <p:spPr bwMode="auto">
              <a:xfrm>
                <a:off x="5443538" y="2941638"/>
                <a:ext cx="1304925" cy="973138"/>
              </a:xfrm>
              <a:custGeom>
                <a:avLst/>
                <a:gdLst>
                  <a:gd name="T0" fmla="*/ 914 w 1828"/>
                  <a:gd name="T1" fmla="*/ 548 h 1364"/>
                  <a:gd name="T2" fmla="*/ 639 w 1828"/>
                  <a:gd name="T3" fmla="*/ 275 h 1364"/>
                  <a:gd name="T4" fmla="*/ 914 w 1828"/>
                  <a:gd name="T5" fmla="*/ 0 h 1364"/>
                  <a:gd name="T6" fmla="*/ 1189 w 1828"/>
                  <a:gd name="T7" fmla="*/ 275 h 1364"/>
                  <a:gd name="T8" fmla="*/ 914 w 1828"/>
                  <a:gd name="T9" fmla="*/ 548 h 1364"/>
                  <a:gd name="T10" fmla="*/ 416 w 1828"/>
                  <a:gd name="T11" fmla="*/ 1339 h 1364"/>
                  <a:gd name="T12" fmla="*/ 416 w 1828"/>
                  <a:gd name="T13" fmla="*/ 972 h 1364"/>
                  <a:gd name="T14" fmla="*/ 392 w 1828"/>
                  <a:gd name="T15" fmla="*/ 948 h 1364"/>
                  <a:gd name="T16" fmla="*/ 25 w 1828"/>
                  <a:gd name="T17" fmla="*/ 948 h 1364"/>
                  <a:gd name="T18" fmla="*/ 0 w 1828"/>
                  <a:gd name="T19" fmla="*/ 972 h 1364"/>
                  <a:gd name="T20" fmla="*/ 0 w 1828"/>
                  <a:gd name="T21" fmla="*/ 1339 h 1364"/>
                  <a:gd name="T22" fmla="*/ 25 w 1828"/>
                  <a:gd name="T23" fmla="*/ 1364 h 1364"/>
                  <a:gd name="T24" fmla="*/ 392 w 1828"/>
                  <a:gd name="T25" fmla="*/ 1364 h 1364"/>
                  <a:gd name="T26" fmla="*/ 416 w 1828"/>
                  <a:gd name="T27" fmla="*/ 1339 h 1364"/>
                  <a:gd name="T28" fmla="*/ 1123 w 1828"/>
                  <a:gd name="T29" fmla="*/ 1339 h 1364"/>
                  <a:gd name="T30" fmla="*/ 1123 w 1828"/>
                  <a:gd name="T31" fmla="*/ 972 h 1364"/>
                  <a:gd name="T32" fmla="*/ 1098 w 1828"/>
                  <a:gd name="T33" fmla="*/ 948 h 1364"/>
                  <a:gd name="T34" fmla="*/ 730 w 1828"/>
                  <a:gd name="T35" fmla="*/ 948 h 1364"/>
                  <a:gd name="T36" fmla="*/ 705 w 1828"/>
                  <a:gd name="T37" fmla="*/ 972 h 1364"/>
                  <a:gd name="T38" fmla="*/ 705 w 1828"/>
                  <a:gd name="T39" fmla="*/ 1339 h 1364"/>
                  <a:gd name="T40" fmla="*/ 730 w 1828"/>
                  <a:gd name="T41" fmla="*/ 1364 h 1364"/>
                  <a:gd name="T42" fmla="*/ 1098 w 1828"/>
                  <a:gd name="T43" fmla="*/ 1364 h 1364"/>
                  <a:gd name="T44" fmla="*/ 1123 w 1828"/>
                  <a:gd name="T45" fmla="*/ 1339 h 1364"/>
                  <a:gd name="T46" fmla="*/ 1828 w 1828"/>
                  <a:gd name="T47" fmla="*/ 1339 h 1364"/>
                  <a:gd name="T48" fmla="*/ 1828 w 1828"/>
                  <a:gd name="T49" fmla="*/ 972 h 1364"/>
                  <a:gd name="T50" fmla="*/ 1803 w 1828"/>
                  <a:gd name="T51" fmla="*/ 948 h 1364"/>
                  <a:gd name="T52" fmla="*/ 1436 w 1828"/>
                  <a:gd name="T53" fmla="*/ 948 h 1364"/>
                  <a:gd name="T54" fmla="*/ 1412 w 1828"/>
                  <a:gd name="T55" fmla="*/ 972 h 1364"/>
                  <a:gd name="T56" fmla="*/ 1412 w 1828"/>
                  <a:gd name="T57" fmla="*/ 1339 h 1364"/>
                  <a:gd name="T58" fmla="*/ 1436 w 1828"/>
                  <a:gd name="T59" fmla="*/ 1364 h 1364"/>
                  <a:gd name="T60" fmla="*/ 1803 w 1828"/>
                  <a:gd name="T61" fmla="*/ 1364 h 1364"/>
                  <a:gd name="T62" fmla="*/ 1828 w 1828"/>
                  <a:gd name="T63" fmla="*/ 1339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8" h="1364">
                    <a:moveTo>
                      <a:pt x="914" y="548"/>
                    </a:moveTo>
                    <a:cubicBezTo>
                      <a:pt x="762" y="548"/>
                      <a:pt x="639" y="425"/>
                      <a:pt x="639" y="275"/>
                    </a:cubicBezTo>
                    <a:cubicBezTo>
                      <a:pt x="639" y="123"/>
                      <a:pt x="762" y="0"/>
                      <a:pt x="914" y="0"/>
                    </a:cubicBezTo>
                    <a:cubicBezTo>
                      <a:pt x="1066" y="0"/>
                      <a:pt x="1189" y="123"/>
                      <a:pt x="1189" y="275"/>
                    </a:cubicBezTo>
                    <a:cubicBezTo>
                      <a:pt x="1189" y="425"/>
                      <a:pt x="1066" y="548"/>
                      <a:pt x="914" y="548"/>
                    </a:cubicBezTo>
                    <a:close/>
                    <a:moveTo>
                      <a:pt x="416" y="1339"/>
                    </a:moveTo>
                    <a:cubicBezTo>
                      <a:pt x="416" y="972"/>
                      <a:pt x="416" y="972"/>
                      <a:pt x="416" y="972"/>
                    </a:cubicBezTo>
                    <a:cubicBezTo>
                      <a:pt x="416" y="959"/>
                      <a:pt x="405" y="948"/>
                      <a:pt x="392" y="948"/>
                    </a:cubicBezTo>
                    <a:cubicBezTo>
                      <a:pt x="25" y="948"/>
                      <a:pt x="25" y="948"/>
                      <a:pt x="25" y="948"/>
                    </a:cubicBezTo>
                    <a:cubicBezTo>
                      <a:pt x="11" y="948"/>
                      <a:pt x="0" y="959"/>
                      <a:pt x="0" y="972"/>
                    </a:cubicBezTo>
                    <a:cubicBezTo>
                      <a:pt x="0" y="1339"/>
                      <a:pt x="0" y="1339"/>
                      <a:pt x="0" y="1339"/>
                    </a:cubicBezTo>
                    <a:cubicBezTo>
                      <a:pt x="0" y="1353"/>
                      <a:pt x="11" y="1364"/>
                      <a:pt x="25" y="1364"/>
                    </a:cubicBezTo>
                    <a:cubicBezTo>
                      <a:pt x="392" y="1364"/>
                      <a:pt x="392" y="1364"/>
                      <a:pt x="392" y="1364"/>
                    </a:cubicBezTo>
                    <a:cubicBezTo>
                      <a:pt x="405" y="1364"/>
                      <a:pt x="416" y="1353"/>
                      <a:pt x="416" y="1339"/>
                    </a:cubicBezTo>
                    <a:close/>
                    <a:moveTo>
                      <a:pt x="1123" y="1339"/>
                    </a:moveTo>
                    <a:cubicBezTo>
                      <a:pt x="1123" y="972"/>
                      <a:pt x="1123" y="972"/>
                      <a:pt x="1123" y="972"/>
                    </a:cubicBezTo>
                    <a:cubicBezTo>
                      <a:pt x="1123" y="959"/>
                      <a:pt x="1112" y="948"/>
                      <a:pt x="1098" y="948"/>
                    </a:cubicBezTo>
                    <a:cubicBezTo>
                      <a:pt x="730" y="948"/>
                      <a:pt x="730" y="948"/>
                      <a:pt x="730" y="948"/>
                    </a:cubicBezTo>
                    <a:cubicBezTo>
                      <a:pt x="716" y="948"/>
                      <a:pt x="705" y="959"/>
                      <a:pt x="705" y="972"/>
                    </a:cubicBezTo>
                    <a:cubicBezTo>
                      <a:pt x="705" y="1339"/>
                      <a:pt x="705" y="1339"/>
                      <a:pt x="705" y="1339"/>
                    </a:cubicBezTo>
                    <a:cubicBezTo>
                      <a:pt x="705" y="1353"/>
                      <a:pt x="716" y="1364"/>
                      <a:pt x="730" y="1364"/>
                    </a:cubicBezTo>
                    <a:cubicBezTo>
                      <a:pt x="1098" y="1364"/>
                      <a:pt x="1098" y="1364"/>
                      <a:pt x="1098" y="1364"/>
                    </a:cubicBezTo>
                    <a:cubicBezTo>
                      <a:pt x="1112" y="1364"/>
                      <a:pt x="1123" y="1353"/>
                      <a:pt x="1123" y="1339"/>
                    </a:cubicBezTo>
                    <a:close/>
                    <a:moveTo>
                      <a:pt x="1828" y="1339"/>
                    </a:moveTo>
                    <a:cubicBezTo>
                      <a:pt x="1828" y="972"/>
                      <a:pt x="1828" y="972"/>
                      <a:pt x="1828" y="972"/>
                    </a:cubicBezTo>
                    <a:cubicBezTo>
                      <a:pt x="1828" y="959"/>
                      <a:pt x="1817" y="948"/>
                      <a:pt x="1803" y="948"/>
                    </a:cubicBezTo>
                    <a:cubicBezTo>
                      <a:pt x="1436" y="948"/>
                      <a:pt x="1436" y="948"/>
                      <a:pt x="1436" y="948"/>
                    </a:cubicBezTo>
                    <a:cubicBezTo>
                      <a:pt x="1423" y="948"/>
                      <a:pt x="1412" y="959"/>
                      <a:pt x="1412" y="972"/>
                    </a:cubicBezTo>
                    <a:cubicBezTo>
                      <a:pt x="1412" y="1339"/>
                      <a:pt x="1412" y="1339"/>
                      <a:pt x="1412" y="1339"/>
                    </a:cubicBezTo>
                    <a:cubicBezTo>
                      <a:pt x="1412" y="1353"/>
                      <a:pt x="1423" y="1364"/>
                      <a:pt x="1436" y="1364"/>
                    </a:cubicBezTo>
                    <a:cubicBezTo>
                      <a:pt x="1803" y="1364"/>
                      <a:pt x="1803" y="1364"/>
                      <a:pt x="1803" y="1364"/>
                    </a:cubicBezTo>
                    <a:cubicBezTo>
                      <a:pt x="1817" y="1364"/>
                      <a:pt x="1828" y="1353"/>
                      <a:pt x="1828" y="13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B2B2B"/>
                  </a:solidFill>
                  <a:effectLst/>
                  <a:uLnTx/>
                  <a:uFillTx/>
                  <a:latin typeface="Arial"/>
                  <a:ea typeface="+mn-ea"/>
                  <a:cs typeface="+mn-cs"/>
                </a:endParaRPr>
              </a:p>
            </p:txBody>
          </p:sp>
          <p:sp>
            <p:nvSpPr>
              <p:cNvPr id="33" name="Freeform 6">
                <a:extLst>
                  <a:ext uri="{FF2B5EF4-FFF2-40B4-BE49-F238E27FC236}">
                    <a16:creationId xmlns:a16="http://schemas.microsoft.com/office/drawing/2014/main" id="{EBF92214-86C6-D544-DCCE-BB7F7D1FF84D}"/>
                  </a:ext>
                </a:extLst>
              </p:cNvPr>
              <p:cNvSpPr>
                <a:spLocks/>
              </p:cNvSpPr>
              <p:nvPr/>
            </p:nvSpPr>
            <p:spPr bwMode="auto">
              <a:xfrm>
                <a:off x="5573713" y="3365500"/>
                <a:ext cx="1044575" cy="217488"/>
              </a:xfrm>
              <a:custGeom>
                <a:avLst/>
                <a:gdLst>
                  <a:gd name="T0" fmla="*/ 1437 w 1462"/>
                  <a:gd name="T1" fmla="*/ 127 h 303"/>
                  <a:gd name="T2" fmla="*/ 756 w 1462"/>
                  <a:gd name="T3" fmla="*/ 127 h 303"/>
                  <a:gd name="T4" fmla="*/ 756 w 1462"/>
                  <a:gd name="T5" fmla="*/ 0 h 303"/>
                  <a:gd name="T6" fmla="*/ 731 w 1462"/>
                  <a:gd name="T7" fmla="*/ 1 h 303"/>
                  <a:gd name="T8" fmla="*/ 706 w 1462"/>
                  <a:gd name="T9" fmla="*/ 0 h 303"/>
                  <a:gd name="T10" fmla="*/ 706 w 1462"/>
                  <a:gd name="T11" fmla="*/ 127 h 303"/>
                  <a:gd name="T12" fmla="*/ 25 w 1462"/>
                  <a:gd name="T13" fmla="*/ 127 h 303"/>
                  <a:gd name="T14" fmla="*/ 0 w 1462"/>
                  <a:gd name="T15" fmla="*/ 152 h 303"/>
                  <a:gd name="T16" fmla="*/ 0 w 1462"/>
                  <a:gd name="T17" fmla="*/ 303 h 303"/>
                  <a:gd name="T18" fmla="*/ 50 w 1462"/>
                  <a:gd name="T19" fmla="*/ 303 h 303"/>
                  <a:gd name="T20" fmla="*/ 50 w 1462"/>
                  <a:gd name="T21" fmla="*/ 177 h 303"/>
                  <a:gd name="T22" fmla="*/ 706 w 1462"/>
                  <a:gd name="T23" fmla="*/ 177 h 303"/>
                  <a:gd name="T24" fmla="*/ 706 w 1462"/>
                  <a:gd name="T25" fmla="*/ 303 h 303"/>
                  <a:gd name="T26" fmla="*/ 756 w 1462"/>
                  <a:gd name="T27" fmla="*/ 303 h 303"/>
                  <a:gd name="T28" fmla="*/ 756 w 1462"/>
                  <a:gd name="T29" fmla="*/ 177 h 303"/>
                  <a:gd name="T30" fmla="*/ 1412 w 1462"/>
                  <a:gd name="T31" fmla="*/ 177 h 303"/>
                  <a:gd name="T32" fmla="*/ 1412 w 1462"/>
                  <a:gd name="T33" fmla="*/ 303 h 303"/>
                  <a:gd name="T34" fmla="*/ 1462 w 1462"/>
                  <a:gd name="T35" fmla="*/ 303 h 303"/>
                  <a:gd name="T36" fmla="*/ 1462 w 1462"/>
                  <a:gd name="T37" fmla="*/ 152 h 303"/>
                  <a:gd name="T38" fmla="*/ 1437 w 1462"/>
                  <a:gd name="T39" fmla="*/ 12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2" h="303">
                    <a:moveTo>
                      <a:pt x="1437" y="127"/>
                    </a:moveTo>
                    <a:cubicBezTo>
                      <a:pt x="756" y="127"/>
                      <a:pt x="756" y="127"/>
                      <a:pt x="756" y="127"/>
                    </a:cubicBezTo>
                    <a:cubicBezTo>
                      <a:pt x="756" y="0"/>
                      <a:pt x="756" y="0"/>
                      <a:pt x="756" y="0"/>
                    </a:cubicBezTo>
                    <a:cubicBezTo>
                      <a:pt x="748" y="1"/>
                      <a:pt x="739" y="1"/>
                      <a:pt x="731" y="1"/>
                    </a:cubicBezTo>
                    <a:cubicBezTo>
                      <a:pt x="723" y="1"/>
                      <a:pt x="714" y="1"/>
                      <a:pt x="706" y="0"/>
                    </a:cubicBezTo>
                    <a:cubicBezTo>
                      <a:pt x="706" y="127"/>
                      <a:pt x="706" y="127"/>
                      <a:pt x="706" y="127"/>
                    </a:cubicBezTo>
                    <a:cubicBezTo>
                      <a:pt x="25" y="127"/>
                      <a:pt x="25" y="127"/>
                      <a:pt x="25" y="127"/>
                    </a:cubicBezTo>
                    <a:cubicBezTo>
                      <a:pt x="12" y="127"/>
                      <a:pt x="0" y="139"/>
                      <a:pt x="0" y="152"/>
                    </a:cubicBezTo>
                    <a:cubicBezTo>
                      <a:pt x="0" y="303"/>
                      <a:pt x="0" y="303"/>
                      <a:pt x="0" y="303"/>
                    </a:cubicBezTo>
                    <a:cubicBezTo>
                      <a:pt x="50" y="303"/>
                      <a:pt x="50" y="303"/>
                      <a:pt x="50" y="303"/>
                    </a:cubicBezTo>
                    <a:cubicBezTo>
                      <a:pt x="50" y="177"/>
                      <a:pt x="50" y="177"/>
                      <a:pt x="50" y="177"/>
                    </a:cubicBezTo>
                    <a:cubicBezTo>
                      <a:pt x="706" y="177"/>
                      <a:pt x="706" y="177"/>
                      <a:pt x="706" y="177"/>
                    </a:cubicBezTo>
                    <a:cubicBezTo>
                      <a:pt x="706" y="303"/>
                      <a:pt x="706" y="303"/>
                      <a:pt x="706" y="303"/>
                    </a:cubicBezTo>
                    <a:cubicBezTo>
                      <a:pt x="756" y="303"/>
                      <a:pt x="756" y="303"/>
                      <a:pt x="756" y="303"/>
                    </a:cubicBezTo>
                    <a:cubicBezTo>
                      <a:pt x="756" y="177"/>
                      <a:pt x="756" y="177"/>
                      <a:pt x="756" y="177"/>
                    </a:cubicBezTo>
                    <a:cubicBezTo>
                      <a:pt x="1412" y="177"/>
                      <a:pt x="1412" y="177"/>
                      <a:pt x="1412" y="177"/>
                    </a:cubicBezTo>
                    <a:cubicBezTo>
                      <a:pt x="1412" y="303"/>
                      <a:pt x="1412" y="303"/>
                      <a:pt x="1412" y="303"/>
                    </a:cubicBezTo>
                    <a:cubicBezTo>
                      <a:pt x="1462" y="303"/>
                      <a:pt x="1462" y="303"/>
                      <a:pt x="1462" y="303"/>
                    </a:cubicBezTo>
                    <a:cubicBezTo>
                      <a:pt x="1462" y="152"/>
                      <a:pt x="1462" y="152"/>
                      <a:pt x="1462" y="152"/>
                    </a:cubicBezTo>
                    <a:cubicBezTo>
                      <a:pt x="1462" y="139"/>
                      <a:pt x="1450" y="127"/>
                      <a:pt x="1437" y="12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B2B2B"/>
                  </a:solidFill>
                  <a:effectLst/>
                  <a:uLnTx/>
                  <a:uFillTx/>
                  <a:latin typeface="Arial"/>
                  <a:ea typeface="+mn-ea"/>
                  <a:cs typeface="+mn-cs"/>
                </a:endParaRPr>
              </a:p>
            </p:txBody>
          </p:sp>
        </p:grpSp>
      </p:grpSp>
      <p:pic>
        <p:nvPicPr>
          <p:cNvPr id="36" name="Picture 35">
            <a:extLst>
              <a:ext uri="{FF2B5EF4-FFF2-40B4-BE49-F238E27FC236}">
                <a16:creationId xmlns:a16="http://schemas.microsoft.com/office/drawing/2014/main" id="{4F1A9A4D-81C3-D806-1334-4ED5860F2C55}"/>
              </a:ext>
            </a:extLst>
          </p:cNvPr>
          <p:cNvPicPr>
            <a:picLocks noChangeAspect="1"/>
          </p:cNvPicPr>
          <p:nvPr/>
        </p:nvPicPr>
        <p:blipFill>
          <a:blip r:embed="rId3"/>
          <a:stretch>
            <a:fillRect/>
          </a:stretch>
        </p:blipFill>
        <p:spPr>
          <a:xfrm>
            <a:off x="1709123" y="1755462"/>
            <a:ext cx="758627" cy="577783"/>
          </a:xfrm>
          <a:prstGeom prst="rect">
            <a:avLst/>
          </a:prstGeom>
        </p:spPr>
      </p:pic>
      <p:pic>
        <p:nvPicPr>
          <p:cNvPr id="37" name="Picture 36">
            <a:extLst>
              <a:ext uri="{FF2B5EF4-FFF2-40B4-BE49-F238E27FC236}">
                <a16:creationId xmlns:a16="http://schemas.microsoft.com/office/drawing/2014/main" id="{8F25A191-9FCF-01AE-279C-4AF36E4C9165}"/>
              </a:ext>
            </a:extLst>
          </p:cNvPr>
          <p:cNvPicPr>
            <a:picLocks noChangeAspect="1"/>
          </p:cNvPicPr>
          <p:nvPr/>
        </p:nvPicPr>
        <p:blipFill>
          <a:blip r:embed="rId4"/>
          <a:stretch>
            <a:fillRect/>
          </a:stretch>
        </p:blipFill>
        <p:spPr>
          <a:xfrm>
            <a:off x="4491054" y="1730672"/>
            <a:ext cx="433254" cy="601879"/>
          </a:xfrm>
          <a:prstGeom prst="rect">
            <a:avLst/>
          </a:prstGeom>
        </p:spPr>
      </p:pic>
      <p:pic>
        <p:nvPicPr>
          <p:cNvPr id="38" name="Picture 37">
            <a:extLst>
              <a:ext uri="{FF2B5EF4-FFF2-40B4-BE49-F238E27FC236}">
                <a16:creationId xmlns:a16="http://schemas.microsoft.com/office/drawing/2014/main" id="{8140D2CC-6063-344F-AC1F-A20819C7A04D}"/>
              </a:ext>
            </a:extLst>
          </p:cNvPr>
          <p:cNvPicPr>
            <a:picLocks noChangeAspect="1"/>
          </p:cNvPicPr>
          <p:nvPr/>
        </p:nvPicPr>
        <p:blipFill>
          <a:blip r:embed="rId5"/>
          <a:stretch>
            <a:fillRect/>
          </a:stretch>
        </p:blipFill>
        <p:spPr>
          <a:xfrm flipV="1">
            <a:off x="7097144" y="1743924"/>
            <a:ext cx="639461" cy="538917"/>
          </a:xfrm>
          <a:prstGeom prst="rect">
            <a:avLst/>
          </a:prstGeom>
        </p:spPr>
      </p:pic>
      <p:pic>
        <p:nvPicPr>
          <p:cNvPr id="39" name="Picture 38">
            <a:extLst>
              <a:ext uri="{FF2B5EF4-FFF2-40B4-BE49-F238E27FC236}">
                <a16:creationId xmlns:a16="http://schemas.microsoft.com/office/drawing/2014/main" id="{F24E5989-739C-4163-ED97-720C8D9C7D81}"/>
              </a:ext>
            </a:extLst>
          </p:cNvPr>
          <p:cNvPicPr>
            <a:picLocks noChangeAspect="1"/>
          </p:cNvPicPr>
          <p:nvPr/>
        </p:nvPicPr>
        <p:blipFill>
          <a:blip r:embed="rId6"/>
          <a:stretch>
            <a:fillRect/>
          </a:stretch>
        </p:blipFill>
        <p:spPr>
          <a:xfrm>
            <a:off x="985252" y="5163569"/>
            <a:ext cx="649713" cy="371641"/>
          </a:xfrm>
          <a:prstGeom prst="rect">
            <a:avLst/>
          </a:prstGeom>
        </p:spPr>
      </p:pic>
      <p:pic>
        <p:nvPicPr>
          <p:cNvPr id="45" name="Graphic 44">
            <a:extLst>
              <a:ext uri="{FF2B5EF4-FFF2-40B4-BE49-F238E27FC236}">
                <a16:creationId xmlns:a16="http://schemas.microsoft.com/office/drawing/2014/main" id="{395A44A1-13F4-0C97-9C0F-F58661FB7AB8}"/>
              </a:ext>
            </a:extLst>
          </p:cNvPr>
          <p:cNvPicPr>
            <a:picLocks noChangeAspect="1"/>
          </p:cNvPicPr>
          <p:nvPr/>
        </p:nvPicPr>
        <p:blipFill>
          <a:blip r:embed="rId7">
            <a:extLst>
              <a:ext uri="{96DAC541-7B7A-43D3-8B79-37D633B846F1}">
                <asvg:svgBlip xmlns:asvg="http://schemas.microsoft.com/office/drawing/2016/SVG/main" r:embed="rId8"/>
              </a:ext>
            </a:extLst>
          </a:blip>
          <a:srcRect l="29433" t="-5822" b="-2"/>
          <a:stretch/>
        </p:blipFill>
        <p:spPr>
          <a:xfrm>
            <a:off x="2199988" y="4390307"/>
            <a:ext cx="1161830" cy="336234"/>
          </a:xfrm>
          <a:prstGeom prst="rect">
            <a:avLst/>
          </a:prstGeom>
        </p:spPr>
      </p:pic>
      <p:pic>
        <p:nvPicPr>
          <p:cNvPr id="46" name="Graphic 45">
            <a:extLst>
              <a:ext uri="{FF2B5EF4-FFF2-40B4-BE49-F238E27FC236}">
                <a16:creationId xmlns:a16="http://schemas.microsoft.com/office/drawing/2014/main" id="{DE597087-2FDC-AADC-3470-F2B5E45A2C1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890410" y="3810981"/>
            <a:ext cx="895422" cy="173307"/>
          </a:xfrm>
          <a:prstGeom prst="rect">
            <a:avLst/>
          </a:prstGeom>
        </p:spPr>
      </p:pic>
      <p:sp>
        <p:nvSpPr>
          <p:cNvPr id="49" name="object 2">
            <a:extLst>
              <a:ext uri="{FF2B5EF4-FFF2-40B4-BE49-F238E27FC236}">
                <a16:creationId xmlns:a16="http://schemas.microsoft.com/office/drawing/2014/main" id="{E4225A7B-5783-1538-E599-D250057D0F5B}"/>
              </a:ext>
            </a:extLst>
          </p:cNvPr>
          <p:cNvSpPr txBox="1"/>
          <p:nvPr/>
        </p:nvSpPr>
        <p:spPr>
          <a:xfrm>
            <a:off x="4401862" y="5218388"/>
            <a:ext cx="3170710" cy="187852"/>
          </a:xfrm>
          <a:prstGeom prst="rect">
            <a:avLst/>
          </a:prstGeom>
        </p:spPr>
        <p:txBody>
          <a:bodyPr vert="horz" wrap="square" lIns="0" tIns="19792" rIns="0" bIns="0" rtlCol="0">
            <a:spAutoFit/>
          </a:bodyPr>
          <a:lstStyle/>
          <a:p>
            <a:pPr marL="19792" algn="ctr" defTabSz="1425001">
              <a:spcBef>
                <a:spcPts val="156"/>
              </a:spcBef>
            </a:pPr>
            <a:r>
              <a:rPr sz="1091" kern="0">
                <a:solidFill>
                  <a:srgbClr val="FFFFFF"/>
                </a:solidFill>
                <a:latin typeface="Arial" panose="020B0604020202020204" pitchFamily="34" charset="0"/>
                <a:cs typeface="Arial" panose="020B0604020202020204" pitchFamily="34" charset="0"/>
              </a:rPr>
              <a:t>The</a:t>
            </a:r>
            <a:r>
              <a:rPr sz="1091" kern="0" spc="8">
                <a:solidFill>
                  <a:srgbClr val="FFFFFF"/>
                </a:solidFill>
                <a:latin typeface="Arial" panose="020B0604020202020204" pitchFamily="34" charset="0"/>
                <a:cs typeface="Arial" panose="020B0604020202020204" pitchFamily="34" charset="0"/>
              </a:rPr>
              <a:t> </a:t>
            </a:r>
            <a:r>
              <a:rPr sz="1091" kern="0" spc="-16">
                <a:solidFill>
                  <a:srgbClr val="FFFFFF"/>
                </a:solidFill>
                <a:latin typeface="Arial" panose="020B0604020202020204" pitchFamily="34" charset="0"/>
                <a:cs typeface="Arial" panose="020B0604020202020204" pitchFamily="34" charset="0"/>
              </a:rPr>
              <a:t>world’s</a:t>
            </a:r>
            <a:r>
              <a:rPr sz="1091" kern="0" spc="8">
                <a:solidFill>
                  <a:srgbClr val="FFFFFF"/>
                </a:solidFill>
                <a:latin typeface="Arial" panose="020B0604020202020204" pitchFamily="34" charset="0"/>
                <a:cs typeface="Arial" panose="020B0604020202020204" pitchFamily="34" charset="0"/>
              </a:rPr>
              <a:t> </a:t>
            </a:r>
            <a:r>
              <a:rPr sz="1091" kern="0" spc="-16">
                <a:solidFill>
                  <a:srgbClr val="FFFFFF"/>
                </a:solidFill>
                <a:latin typeface="Arial" panose="020B0604020202020204" pitchFamily="34" charset="0"/>
                <a:cs typeface="Arial" panose="020B0604020202020204" pitchFamily="34" charset="0"/>
              </a:rPr>
              <a:t>highest-</a:t>
            </a:r>
            <a:r>
              <a:rPr sz="1091" kern="0">
                <a:solidFill>
                  <a:srgbClr val="FFFFFF"/>
                </a:solidFill>
                <a:latin typeface="Arial" panose="020B0604020202020204" pitchFamily="34" charset="0"/>
                <a:cs typeface="Arial" panose="020B0604020202020204" pitchFamily="34" charset="0"/>
              </a:rPr>
              <a:t>performing</a:t>
            </a:r>
            <a:r>
              <a:rPr sz="1091" kern="0" spc="16">
                <a:solidFill>
                  <a:srgbClr val="FFFFFF"/>
                </a:solidFill>
                <a:latin typeface="Arial" panose="020B0604020202020204" pitchFamily="34" charset="0"/>
                <a:cs typeface="Arial" panose="020B0604020202020204" pitchFamily="34" charset="0"/>
              </a:rPr>
              <a:t> </a:t>
            </a:r>
            <a:r>
              <a:rPr sz="1091" kern="0">
                <a:solidFill>
                  <a:srgbClr val="FFFFFF"/>
                </a:solidFill>
                <a:latin typeface="Arial" panose="020B0604020202020204" pitchFamily="34" charset="0"/>
                <a:cs typeface="Arial" panose="020B0604020202020204" pitchFamily="34" charset="0"/>
              </a:rPr>
              <a:t>quantum</a:t>
            </a:r>
            <a:r>
              <a:rPr sz="1091" kern="0" spc="8">
                <a:solidFill>
                  <a:srgbClr val="FFFFFF"/>
                </a:solidFill>
                <a:latin typeface="Arial" panose="020B0604020202020204" pitchFamily="34" charset="0"/>
                <a:cs typeface="Arial" panose="020B0604020202020204" pitchFamily="34" charset="0"/>
              </a:rPr>
              <a:t> </a:t>
            </a:r>
            <a:r>
              <a:rPr sz="1091" kern="0" spc="-16">
                <a:solidFill>
                  <a:srgbClr val="FFFFFF"/>
                </a:solidFill>
                <a:latin typeface="Arial" panose="020B0604020202020204" pitchFamily="34" charset="0"/>
                <a:cs typeface="Arial" panose="020B0604020202020204" pitchFamily="34" charset="0"/>
              </a:rPr>
              <a:t>hardwar</a:t>
            </a:r>
            <a:r>
              <a:rPr lang="en-US" sz="1091" kern="0" spc="-16">
                <a:solidFill>
                  <a:srgbClr val="FFFFFF"/>
                </a:solidFill>
                <a:latin typeface="Arial" panose="020B0604020202020204" pitchFamily="34" charset="0"/>
                <a:cs typeface="Arial" panose="020B0604020202020204" pitchFamily="34" charset="0"/>
              </a:rPr>
              <a:t>e</a:t>
            </a:r>
            <a:endParaRPr sz="1091" kern="0">
              <a:solidFill>
                <a:sysClr val="windowText" lastClr="000000"/>
              </a:solidFill>
              <a:latin typeface="Arial" panose="020B0604020202020204" pitchFamily="34" charset="0"/>
              <a:cs typeface="Arial" panose="020B0604020202020204" pitchFamily="34" charset="0"/>
            </a:endParaRPr>
          </a:p>
        </p:txBody>
      </p:sp>
      <p:pic>
        <p:nvPicPr>
          <p:cNvPr id="51" name="Graphic 50">
            <a:extLst>
              <a:ext uri="{FF2B5EF4-FFF2-40B4-BE49-F238E27FC236}">
                <a16:creationId xmlns:a16="http://schemas.microsoft.com/office/drawing/2014/main" id="{19609D35-F19B-1044-8BD6-FA39E6F4FF4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910468" y="5137416"/>
            <a:ext cx="2032820" cy="376449"/>
          </a:xfrm>
          <a:prstGeom prst="rect">
            <a:avLst/>
          </a:prstGeom>
        </p:spPr>
      </p:pic>
    </p:spTree>
    <p:extLst>
      <p:ext uri="{BB962C8B-B14F-4D97-AF65-F5344CB8AC3E}">
        <p14:creationId xmlns:p14="http://schemas.microsoft.com/office/powerpoint/2010/main" val="1751209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1B73D4-F318-39DF-ECB4-C2E7388D6CC9}"/>
              </a:ext>
            </a:extLst>
          </p:cNvPr>
          <p:cNvSpPr>
            <a:spLocks noGrp="1"/>
          </p:cNvSpPr>
          <p:nvPr>
            <p:ph type="title"/>
          </p:nvPr>
        </p:nvSpPr>
        <p:spPr/>
        <p:txBody>
          <a:bodyPr/>
          <a:lstStyle/>
          <a:p>
            <a:r>
              <a:rPr lang="en-US"/>
              <a:t>Helios – Our Next Gen System</a:t>
            </a:r>
          </a:p>
        </p:txBody>
      </p:sp>
      <p:sp>
        <p:nvSpPr>
          <p:cNvPr id="5" name="Text Placeholder 4">
            <a:extLst>
              <a:ext uri="{FF2B5EF4-FFF2-40B4-BE49-F238E27FC236}">
                <a16:creationId xmlns:a16="http://schemas.microsoft.com/office/drawing/2014/main" id="{F6790329-E27C-B8D2-24F9-62AB50FA98B3}"/>
              </a:ext>
            </a:extLst>
          </p:cNvPr>
          <p:cNvSpPr>
            <a:spLocks noGrp="1"/>
          </p:cNvSpPr>
          <p:nvPr>
            <p:ph type="body" idx="12"/>
          </p:nvPr>
        </p:nvSpPr>
        <p:spPr/>
        <p:txBody>
          <a:bodyPr/>
          <a:lstStyle/>
          <a:p>
            <a:endParaRPr lang="en-US"/>
          </a:p>
        </p:txBody>
      </p:sp>
      <p:sp>
        <p:nvSpPr>
          <p:cNvPr id="6" name="Text Placeholder 5">
            <a:extLst>
              <a:ext uri="{FF2B5EF4-FFF2-40B4-BE49-F238E27FC236}">
                <a16:creationId xmlns:a16="http://schemas.microsoft.com/office/drawing/2014/main" id="{A9990040-2487-5B37-9CD0-72DCA28A592F}"/>
              </a:ext>
            </a:extLst>
          </p:cNvPr>
          <p:cNvSpPr>
            <a:spLocks noGrp="1"/>
          </p:cNvSpPr>
          <p:nvPr>
            <p:ph type="body" sz="quarter" idx="13"/>
          </p:nvPr>
        </p:nvSpPr>
        <p:spPr/>
        <p:txBody>
          <a:bodyPr/>
          <a:lstStyle/>
          <a:p>
            <a:r>
              <a:rPr lang="en-US"/>
              <a:t>Public</a:t>
            </a:r>
          </a:p>
        </p:txBody>
      </p:sp>
      <p:pic>
        <p:nvPicPr>
          <p:cNvPr id="10" name="Graphic 9">
            <a:extLst>
              <a:ext uri="{FF2B5EF4-FFF2-40B4-BE49-F238E27FC236}">
                <a16:creationId xmlns:a16="http://schemas.microsoft.com/office/drawing/2014/main" id="{0D32991B-CEC4-2EBF-3DC9-034A52F5B33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49307" y="2958782"/>
            <a:ext cx="3004967" cy="1718288"/>
          </a:xfrm>
          <a:prstGeom prst="rect">
            <a:avLst/>
          </a:prstGeom>
        </p:spPr>
      </p:pic>
      <p:sp>
        <p:nvSpPr>
          <p:cNvPr id="17" name="Content Placeholder 2">
            <a:extLst>
              <a:ext uri="{FF2B5EF4-FFF2-40B4-BE49-F238E27FC236}">
                <a16:creationId xmlns:a16="http://schemas.microsoft.com/office/drawing/2014/main" id="{00AE268E-AB7C-B55F-39F8-22318B3F3A58}"/>
              </a:ext>
            </a:extLst>
          </p:cNvPr>
          <p:cNvSpPr txBox="1">
            <a:spLocks/>
          </p:cNvSpPr>
          <p:nvPr/>
        </p:nvSpPr>
        <p:spPr>
          <a:xfrm>
            <a:off x="372643" y="1845681"/>
            <a:ext cx="2312104" cy="597046"/>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chemeClr val="tx2"/>
              </a:buClr>
              <a:buFont typeface="Arial" panose="020B0604020202020204" pitchFamily="34" charset="0"/>
              <a:buChar char="•"/>
              <a:defRPr sz="1600" b="0" i="0" kern="1200">
                <a:solidFill>
                  <a:schemeClr val="tx1">
                    <a:lumMod val="50000"/>
                    <a:lumOff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chemeClr val="tx2"/>
              </a:buClr>
              <a:buFont typeface="Arial" panose="020B0604020202020204" pitchFamily="34" charset="0"/>
              <a:buChar char="•"/>
              <a:defRPr sz="1400" b="0" i="0"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baseline="30000"/>
              <a:t>137</a:t>
            </a:r>
            <a:r>
              <a:rPr lang="en-US" sz="2400" b="1"/>
              <a:t>Ba</a:t>
            </a:r>
            <a:r>
              <a:rPr lang="en-US" sz="2400" b="1" baseline="30000"/>
              <a:t>+ </a:t>
            </a:r>
            <a:r>
              <a:rPr lang="en-US" sz="2400" b="1"/>
              <a:t>qubit</a:t>
            </a:r>
            <a:endParaRPr lang="en-US" sz="2400" b="1" baseline="30000"/>
          </a:p>
        </p:txBody>
      </p:sp>
      <p:grpSp>
        <p:nvGrpSpPr>
          <p:cNvPr id="12" name="Group 11">
            <a:extLst>
              <a:ext uri="{FF2B5EF4-FFF2-40B4-BE49-F238E27FC236}">
                <a16:creationId xmlns:a16="http://schemas.microsoft.com/office/drawing/2014/main" id="{B79D2542-E469-683A-F3AD-88C18122812D}"/>
              </a:ext>
            </a:extLst>
          </p:cNvPr>
          <p:cNvGrpSpPr/>
          <p:nvPr/>
        </p:nvGrpSpPr>
        <p:grpSpPr>
          <a:xfrm>
            <a:off x="2420496" y="1300226"/>
            <a:ext cx="1474710" cy="1341872"/>
            <a:chOff x="2397271" y="1557820"/>
            <a:chExt cx="1474710" cy="1341872"/>
          </a:xfrm>
        </p:grpSpPr>
        <p:sp>
          <p:nvSpPr>
            <p:cNvPr id="13" name="Oval 12">
              <a:extLst>
                <a:ext uri="{FF2B5EF4-FFF2-40B4-BE49-F238E27FC236}">
                  <a16:creationId xmlns:a16="http://schemas.microsoft.com/office/drawing/2014/main" id="{1F79F9D3-1126-DEF2-9694-5C4F11635439}"/>
                </a:ext>
              </a:extLst>
            </p:cNvPr>
            <p:cNvSpPr/>
            <p:nvPr/>
          </p:nvSpPr>
          <p:spPr>
            <a:xfrm>
              <a:off x="2397271" y="1782423"/>
              <a:ext cx="1117269" cy="11172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cxnSp>
          <p:nvCxnSpPr>
            <p:cNvPr id="14" name="Straight Connector 13">
              <a:extLst>
                <a:ext uri="{FF2B5EF4-FFF2-40B4-BE49-F238E27FC236}">
                  <a16:creationId xmlns:a16="http://schemas.microsoft.com/office/drawing/2014/main" id="{9D6B0B5B-8017-3563-4FC2-559C3BD9466E}"/>
                </a:ext>
              </a:extLst>
            </p:cNvPr>
            <p:cNvCxnSpPr/>
            <p:nvPr/>
          </p:nvCxnSpPr>
          <p:spPr>
            <a:xfrm>
              <a:off x="2625870" y="2092227"/>
              <a:ext cx="660400" cy="0"/>
            </a:xfrm>
            <a:prstGeom prst="line">
              <a:avLst/>
            </a:prstGeom>
          </p:spPr>
          <p:style>
            <a:lnRef idx="2">
              <a:schemeClr val="dk1"/>
            </a:lnRef>
            <a:fillRef idx="0">
              <a:schemeClr val="dk1"/>
            </a:fillRef>
            <a:effectRef idx="1">
              <a:schemeClr val="dk1"/>
            </a:effectRef>
            <a:fontRef idx="minor">
              <a:schemeClr val="tx1"/>
            </a:fontRef>
          </p:style>
        </p:cxnSp>
        <p:cxnSp>
          <p:nvCxnSpPr>
            <p:cNvPr id="15" name="Straight Connector 14">
              <a:extLst>
                <a:ext uri="{FF2B5EF4-FFF2-40B4-BE49-F238E27FC236}">
                  <a16:creationId xmlns:a16="http://schemas.microsoft.com/office/drawing/2014/main" id="{5A45D616-D6CB-13FB-77CF-E63115769EA0}"/>
                </a:ext>
              </a:extLst>
            </p:cNvPr>
            <p:cNvCxnSpPr/>
            <p:nvPr/>
          </p:nvCxnSpPr>
          <p:spPr>
            <a:xfrm>
              <a:off x="2625870" y="2569747"/>
              <a:ext cx="660400" cy="0"/>
            </a:xfrm>
            <a:prstGeom prst="line">
              <a:avLst/>
            </a:prstGeom>
          </p:spPr>
          <p:style>
            <a:lnRef idx="2">
              <a:schemeClr val="dk1"/>
            </a:lnRef>
            <a:fillRef idx="0">
              <a:schemeClr val="dk1"/>
            </a:fillRef>
            <a:effectRef idx="1">
              <a:schemeClr val="dk1"/>
            </a:effectRef>
            <a:fontRef idx="minor">
              <a:schemeClr val="tx1"/>
            </a:fontRef>
          </p:style>
        </p:cxnSp>
        <p:sp>
          <p:nvSpPr>
            <p:cNvPr id="16" name="Oval 15">
              <a:extLst>
                <a:ext uri="{FF2B5EF4-FFF2-40B4-BE49-F238E27FC236}">
                  <a16:creationId xmlns:a16="http://schemas.microsoft.com/office/drawing/2014/main" id="{589FE42E-60D8-5DBD-BB91-91BF9A4132EC}"/>
                </a:ext>
              </a:extLst>
            </p:cNvPr>
            <p:cNvSpPr/>
            <p:nvPr/>
          </p:nvSpPr>
          <p:spPr>
            <a:xfrm>
              <a:off x="2803542" y="1935079"/>
              <a:ext cx="304723" cy="304723"/>
            </a:xfrm>
            <a:prstGeom prst="ellipse">
              <a:avLst/>
            </a:prstGeom>
            <a:ln>
              <a:solidFill>
                <a:schemeClr val="tx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3302B0B2-EF5B-1EE4-18E9-753E4EE8385D}"/>
                </a:ext>
              </a:extLst>
            </p:cNvPr>
            <p:cNvSpPr/>
            <p:nvPr/>
          </p:nvSpPr>
          <p:spPr>
            <a:xfrm>
              <a:off x="2803541" y="2424892"/>
              <a:ext cx="304723" cy="304723"/>
            </a:xfrm>
            <a:prstGeom prst="ellipse">
              <a:avLst/>
            </a:prstGeom>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02D247-951C-7721-1E6E-DA277EA7787B}"/>
                </a:ext>
              </a:extLst>
            </p:cNvPr>
            <p:cNvSpPr txBox="1"/>
            <p:nvPr/>
          </p:nvSpPr>
          <p:spPr>
            <a:xfrm>
              <a:off x="3108264" y="1557820"/>
              <a:ext cx="763717" cy="276999"/>
            </a:xfrm>
            <a:prstGeom prst="rect">
              <a:avLst/>
            </a:prstGeom>
            <a:noFill/>
          </p:spPr>
          <p:txBody>
            <a:bodyPr wrap="square" lIns="0" tIns="0" rIns="0" bIns="0" rtlCol="0">
              <a:spAutoFit/>
            </a:bodyPr>
            <a:lstStyle/>
            <a:p>
              <a:pPr algn="l"/>
              <a:r>
                <a:rPr lang="en-US" i="0" baseline="30000"/>
                <a:t>137</a:t>
              </a:r>
              <a:r>
                <a:rPr lang="en-US" b="1" i="0"/>
                <a:t>Ba</a:t>
              </a:r>
              <a:r>
                <a:rPr lang="en-US" i="0" baseline="30000"/>
                <a:t>+</a:t>
              </a:r>
              <a:endParaRPr lang="en-US" baseline="30000"/>
            </a:p>
          </p:txBody>
        </p:sp>
      </p:grpSp>
      <p:sp>
        <p:nvSpPr>
          <p:cNvPr id="20" name="Content Placeholder 2">
            <a:extLst>
              <a:ext uri="{FF2B5EF4-FFF2-40B4-BE49-F238E27FC236}">
                <a16:creationId xmlns:a16="http://schemas.microsoft.com/office/drawing/2014/main" id="{84F03D08-C411-E55A-0673-47B3C03247A0}"/>
              </a:ext>
            </a:extLst>
          </p:cNvPr>
          <p:cNvSpPr txBox="1">
            <a:spLocks/>
          </p:cNvSpPr>
          <p:nvPr/>
        </p:nvSpPr>
        <p:spPr>
          <a:xfrm>
            <a:off x="2106926" y="3505546"/>
            <a:ext cx="3041032" cy="597046"/>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chemeClr val="tx2"/>
              </a:buClr>
              <a:buFont typeface="Arial" panose="020B0604020202020204" pitchFamily="34" charset="0"/>
              <a:buChar char="•"/>
              <a:defRPr sz="1600" b="0" i="0" kern="1200">
                <a:solidFill>
                  <a:schemeClr val="tx1">
                    <a:lumMod val="50000"/>
                    <a:lumOff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chemeClr val="tx2"/>
              </a:buClr>
              <a:buFont typeface="Arial" panose="020B0604020202020204" pitchFamily="34" charset="0"/>
              <a:buChar char="•"/>
              <a:defRPr sz="1400" b="0" i="0"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a:t>Helios Processor Architecture</a:t>
            </a:r>
          </a:p>
        </p:txBody>
      </p:sp>
      <p:sp>
        <p:nvSpPr>
          <p:cNvPr id="8" name="Content Placeholder 2">
            <a:extLst>
              <a:ext uri="{FF2B5EF4-FFF2-40B4-BE49-F238E27FC236}">
                <a16:creationId xmlns:a16="http://schemas.microsoft.com/office/drawing/2014/main" id="{BE2EB19B-3D12-29DE-5271-EC0AD29B503E}"/>
              </a:ext>
            </a:extLst>
          </p:cNvPr>
          <p:cNvSpPr txBox="1">
            <a:spLocks/>
          </p:cNvSpPr>
          <p:nvPr/>
        </p:nvSpPr>
        <p:spPr>
          <a:xfrm>
            <a:off x="7208280" y="5018651"/>
            <a:ext cx="2232440" cy="1167169"/>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chemeClr val="tx2"/>
              </a:buClr>
              <a:buFont typeface="Arial" panose="020B0604020202020204" pitchFamily="34" charset="0"/>
              <a:buChar char="•"/>
              <a:defRPr sz="1600" b="0" i="0" kern="1200">
                <a:solidFill>
                  <a:schemeClr val="tx1">
                    <a:lumMod val="50000"/>
                    <a:lumOff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chemeClr val="tx2"/>
              </a:buClr>
              <a:buFont typeface="Arial" panose="020B0604020202020204" pitchFamily="34" charset="0"/>
              <a:buChar char="•"/>
              <a:defRPr sz="1400" b="0" i="0"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200" b="0" i="0" kern="1200">
                <a:solidFill>
                  <a:schemeClr val="tx1">
                    <a:lumMod val="50000"/>
                    <a:lumOff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a:t>Quantum Programming Stack</a:t>
            </a:r>
          </a:p>
        </p:txBody>
      </p:sp>
      <p:pic>
        <p:nvPicPr>
          <p:cNvPr id="2" name="Picture 1">
            <a:extLst>
              <a:ext uri="{FF2B5EF4-FFF2-40B4-BE49-F238E27FC236}">
                <a16:creationId xmlns:a16="http://schemas.microsoft.com/office/drawing/2014/main" id="{D272BF76-FBB2-5FC6-3A00-C95E3970639A}"/>
              </a:ext>
            </a:extLst>
          </p:cNvPr>
          <p:cNvPicPr>
            <a:picLocks noChangeAspect="1"/>
          </p:cNvPicPr>
          <p:nvPr/>
        </p:nvPicPr>
        <p:blipFill>
          <a:blip r:embed="rId5"/>
          <a:stretch>
            <a:fillRect/>
          </a:stretch>
        </p:blipFill>
        <p:spPr>
          <a:xfrm>
            <a:off x="9440720" y="4821186"/>
            <a:ext cx="2222500" cy="1562100"/>
          </a:xfrm>
          <a:prstGeom prst="rect">
            <a:avLst/>
          </a:prstGeom>
        </p:spPr>
      </p:pic>
    </p:spTree>
    <p:extLst>
      <p:ext uri="{BB962C8B-B14F-4D97-AF65-F5344CB8AC3E}">
        <p14:creationId xmlns:p14="http://schemas.microsoft.com/office/powerpoint/2010/main" val="130464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2C91C9-85F9-D491-8D23-2DDB5B61B8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3E09D7-919F-2B72-DB01-668785F99C0F}"/>
              </a:ext>
            </a:extLst>
          </p:cNvPr>
          <p:cNvSpPr>
            <a:spLocks noGrp="1"/>
          </p:cNvSpPr>
          <p:nvPr>
            <p:ph type="title"/>
          </p:nvPr>
        </p:nvSpPr>
        <p:spPr/>
        <p:txBody>
          <a:bodyPr/>
          <a:lstStyle/>
          <a:p>
            <a:r>
              <a:rPr lang="en-US"/>
              <a:t>Helios QPU – QCCD junctions changes topology</a:t>
            </a:r>
          </a:p>
        </p:txBody>
      </p:sp>
      <p:sp>
        <p:nvSpPr>
          <p:cNvPr id="3" name="Text Placeholder 2">
            <a:extLst>
              <a:ext uri="{FF2B5EF4-FFF2-40B4-BE49-F238E27FC236}">
                <a16:creationId xmlns:a16="http://schemas.microsoft.com/office/drawing/2014/main" id="{0A7193D0-53F2-EDCB-039A-B9E38BAE5646}"/>
              </a:ext>
            </a:extLst>
          </p:cNvPr>
          <p:cNvSpPr>
            <a:spLocks noGrp="1"/>
          </p:cNvSpPr>
          <p:nvPr>
            <p:ph type="body" idx="1"/>
          </p:nvPr>
        </p:nvSpPr>
        <p:spPr/>
        <p:txBody>
          <a:bodyPr/>
          <a:lstStyle/>
          <a:p>
            <a:endParaRPr lang="en-US"/>
          </a:p>
        </p:txBody>
      </p:sp>
      <p:sp>
        <p:nvSpPr>
          <p:cNvPr id="4" name="Text Placeholder 3">
            <a:extLst>
              <a:ext uri="{FF2B5EF4-FFF2-40B4-BE49-F238E27FC236}">
                <a16:creationId xmlns:a16="http://schemas.microsoft.com/office/drawing/2014/main" id="{445CB6A9-5937-7A17-1E0F-1FE63D5724BC}"/>
              </a:ext>
            </a:extLst>
          </p:cNvPr>
          <p:cNvSpPr>
            <a:spLocks noGrp="1"/>
          </p:cNvSpPr>
          <p:nvPr>
            <p:ph type="body" sz="quarter" idx="10"/>
          </p:nvPr>
        </p:nvSpPr>
        <p:spPr/>
        <p:txBody>
          <a:bodyPr/>
          <a:lstStyle/>
          <a:p>
            <a:r>
              <a:rPr lang="en-US"/>
              <a:t>Public</a:t>
            </a:r>
          </a:p>
        </p:txBody>
      </p:sp>
      <p:sp>
        <p:nvSpPr>
          <p:cNvPr id="18" name="TextBox 17">
            <a:extLst>
              <a:ext uri="{FF2B5EF4-FFF2-40B4-BE49-F238E27FC236}">
                <a16:creationId xmlns:a16="http://schemas.microsoft.com/office/drawing/2014/main" id="{0C4CD410-919E-5278-E06C-B0862D681AC3}"/>
              </a:ext>
            </a:extLst>
          </p:cNvPr>
          <p:cNvSpPr txBox="1"/>
          <p:nvPr/>
        </p:nvSpPr>
        <p:spPr>
          <a:xfrm>
            <a:off x="4917957" y="4382672"/>
            <a:ext cx="2488608" cy="646331"/>
          </a:xfrm>
          <a:prstGeom prst="rect">
            <a:avLst/>
          </a:prstGeom>
          <a:noFill/>
        </p:spPr>
        <p:txBody>
          <a:bodyPr wrap="square" rtlCol="0">
            <a:spAutoFit/>
          </a:bodyPr>
          <a:lstStyle/>
          <a:p>
            <a:pPr algn="ctr"/>
            <a:r>
              <a:rPr lang="en-US"/>
              <a:t>First commercial QCCD junction</a:t>
            </a:r>
          </a:p>
        </p:txBody>
      </p:sp>
      <p:pic>
        <p:nvPicPr>
          <p:cNvPr id="6" name="Graphic 5">
            <a:extLst>
              <a:ext uri="{FF2B5EF4-FFF2-40B4-BE49-F238E27FC236}">
                <a16:creationId xmlns:a16="http://schemas.microsoft.com/office/drawing/2014/main" id="{499A4105-A1CA-1F04-CC10-E7090ED0BB8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00990" y="1748160"/>
            <a:ext cx="4122541" cy="2357335"/>
          </a:xfrm>
          <a:prstGeom prst="rect">
            <a:avLst/>
          </a:prstGeom>
        </p:spPr>
      </p:pic>
      <p:pic>
        <p:nvPicPr>
          <p:cNvPr id="8" name="Graphic 7" descr="Shuffle with solid fill">
            <a:extLst>
              <a:ext uri="{FF2B5EF4-FFF2-40B4-BE49-F238E27FC236}">
                <a16:creationId xmlns:a16="http://schemas.microsoft.com/office/drawing/2014/main" id="{A0721F12-DF72-0AC3-86DA-F6313222A7C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05061" y="5040419"/>
            <a:ext cx="914400" cy="914400"/>
          </a:xfrm>
          <a:prstGeom prst="rect">
            <a:avLst/>
          </a:prstGeom>
        </p:spPr>
      </p:pic>
      <p:pic>
        <p:nvPicPr>
          <p:cNvPr id="10" name="Picture 9">
            <a:extLst>
              <a:ext uri="{FF2B5EF4-FFF2-40B4-BE49-F238E27FC236}">
                <a16:creationId xmlns:a16="http://schemas.microsoft.com/office/drawing/2014/main" id="{E32A1A34-45DC-1B2A-A4BC-67645625E806}"/>
              </a:ext>
            </a:extLst>
          </p:cNvPr>
          <p:cNvPicPr>
            <a:picLocks noChangeAspect="1"/>
          </p:cNvPicPr>
          <p:nvPr/>
        </p:nvPicPr>
        <p:blipFill>
          <a:blip r:embed="rId7"/>
          <a:stretch>
            <a:fillRect/>
          </a:stretch>
        </p:blipFill>
        <p:spPr>
          <a:xfrm>
            <a:off x="4900455" y="1530403"/>
            <a:ext cx="2506110" cy="597226"/>
          </a:xfrm>
          <a:prstGeom prst="rect">
            <a:avLst/>
          </a:prstGeom>
        </p:spPr>
      </p:pic>
    </p:spTree>
    <p:extLst>
      <p:ext uri="{BB962C8B-B14F-4D97-AF65-F5344CB8AC3E}">
        <p14:creationId xmlns:p14="http://schemas.microsoft.com/office/powerpoint/2010/main" val="287428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1E6D9-9523-CF83-BE61-043E9D597E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3AE8AE-19B6-810B-2FC7-541B896826F2}"/>
              </a:ext>
            </a:extLst>
          </p:cNvPr>
          <p:cNvSpPr>
            <a:spLocks noGrp="1"/>
          </p:cNvSpPr>
          <p:nvPr>
            <p:ph type="title"/>
          </p:nvPr>
        </p:nvSpPr>
        <p:spPr/>
        <p:txBody>
          <a:bodyPr/>
          <a:lstStyle/>
          <a:p>
            <a:r>
              <a:rPr lang="en-US"/>
              <a:t>What is a QCCD junction?</a:t>
            </a:r>
          </a:p>
        </p:txBody>
      </p:sp>
      <p:sp>
        <p:nvSpPr>
          <p:cNvPr id="3" name="Text Placeholder 2">
            <a:extLst>
              <a:ext uri="{FF2B5EF4-FFF2-40B4-BE49-F238E27FC236}">
                <a16:creationId xmlns:a16="http://schemas.microsoft.com/office/drawing/2014/main" id="{99D8259C-669E-8C5E-AAF8-BA9EDAF914F9}"/>
              </a:ext>
            </a:extLst>
          </p:cNvPr>
          <p:cNvSpPr>
            <a:spLocks noGrp="1"/>
          </p:cNvSpPr>
          <p:nvPr>
            <p:ph type="body" idx="1"/>
          </p:nvPr>
        </p:nvSpPr>
        <p:spPr/>
        <p:txBody>
          <a:bodyPr/>
          <a:lstStyle/>
          <a:p>
            <a:endParaRPr lang="en-US"/>
          </a:p>
        </p:txBody>
      </p:sp>
      <p:sp>
        <p:nvSpPr>
          <p:cNvPr id="4" name="Text Placeholder 3">
            <a:extLst>
              <a:ext uri="{FF2B5EF4-FFF2-40B4-BE49-F238E27FC236}">
                <a16:creationId xmlns:a16="http://schemas.microsoft.com/office/drawing/2014/main" id="{410B6EAE-42A5-CD8F-863F-61EF9B57DC53}"/>
              </a:ext>
            </a:extLst>
          </p:cNvPr>
          <p:cNvSpPr>
            <a:spLocks noGrp="1"/>
          </p:cNvSpPr>
          <p:nvPr>
            <p:ph type="body" sz="quarter" idx="10"/>
          </p:nvPr>
        </p:nvSpPr>
        <p:spPr/>
        <p:txBody>
          <a:bodyPr/>
          <a:lstStyle/>
          <a:p>
            <a:r>
              <a:rPr lang="en-US"/>
              <a:t>Public</a:t>
            </a:r>
          </a:p>
        </p:txBody>
      </p:sp>
      <p:pic>
        <p:nvPicPr>
          <p:cNvPr id="5" name="Picture 4">
            <a:extLst>
              <a:ext uri="{FF2B5EF4-FFF2-40B4-BE49-F238E27FC236}">
                <a16:creationId xmlns:a16="http://schemas.microsoft.com/office/drawing/2014/main" id="{640A6794-2E55-2225-33C8-EDD126A7E0F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693" b="60239" l="3175" r="28574"/>
                    </a14:imgEffect>
                  </a14:imgLayer>
                </a14:imgProps>
              </a:ext>
            </a:extLst>
          </a:blip>
          <a:srcRect r="68251" b="33068"/>
          <a:stretch>
            <a:fillRect/>
          </a:stretch>
        </p:blipFill>
        <p:spPr>
          <a:xfrm>
            <a:off x="942707" y="1978148"/>
            <a:ext cx="3177601" cy="1912564"/>
          </a:xfrm>
          <a:prstGeom prst="rect">
            <a:avLst/>
          </a:prstGeom>
          <a:effectLst/>
        </p:spPr>
      </p:pic>
      <p:sp>
        <p:nvSpPr>
          <p:cNvPr id="7" name="TextBox 6">
            <a:extLst>
              <a:ext uri="{FF2B5EF4-FFF2-40B4-BE49-F238E27FC236}">
                <a16:creationId xmlns:a16="http://schemas.microsoft.com/office/drawing/2014/main" id="{1506C9BB-591D-DAE9-D39C-E6249D0DE53C}"/>
              </a:ext>
            </a:extLst>
          </p:cNvPr>
          <p:cNvSpPr txBox="1"/>
          <p:nvPr/>
        </p:nvSpPr>
        <p:spPr>
          <a:xfrm>
            <a:off x="1332050" y="1596210"/>
            <a:ext cx="2685351" cy="369332"/>
          </a:xfrm>
          <a:prstGeom prst="rect">
            <a:avLst/>
          </a:prstGeom>
          <a:noFill/>
        </p:spPr>
        <p:txBody>
          <a:bodyPr wrap="none" rtlCol="0">
            <a:spAutoFit/>
          </a:bodyPr>
          <a:lstStyle/>
          <a:p>
            <a:r>
              <a:rPr lang="en-US"/>
              <a:t>Linear ion trap geometry</a:t>
            </a:r>
          </a:p>
        </p:txBody>
      </p:sp>
      <p:grpSp>
        <p:nvGrpSpPr>
          <p:cNvPr id="16" name="Group 15">
            <a:extLst>
              <a:ext uri="{FF2B5EF4-FFF2-40B4-BE49-F238E27FC236}">
                <a16:creationId xmlns:a16="http://schemas.microsoft.com/office/drawing/2014/main" id="{B86FAA9F-F3D5-05C9-2713-4940BBA3DEAD}"/>
              </a:ext>
            </a:extLst>
          </p:cNvPr>
          <p:cNvGrpSpPr/>
          <p:nvPr/>
        </p:nvGrpSpPr>
        <p:grpSpPr>
          <a:xfrm>
            <a:off x="738566" y="3680399"/>
            <a:ext cx="3659976" cy="3177601"/>
            <a:chOff x="738567" y="3349800"/>
            <a:chExt cx="3659976" cy="3177601"/>
          </a:xfrm>
        </p:grpSpPr>
        <p:pic>
          <p:nvPicPr>
            <p:cNvPr id="11" name="Picture 10">
              <a:extLst>
                <a:ext uri="{FF2B5EF4-FFF2-40B4-BE49-F238E27FC236}">
                  <a16:creationId xmlns:a16="http://schemas.microsoft.com/office/drawing/2014/main" id="{0B892FB6-EC03-55D3-38F8-EC1B8E1374C1}"/>
                </a:ext>
              </a:extLst>
            </p:cNvPr>
            <p:cNvPicPr>
              <a:picLocks noChangeAspect="1"/>
            </p:cNvPicPr>
            <p:nvPr/>
          </p:nvPicPr>
          <p:blipFill>
            <a:blip r:embed="rId3">
              <a:extLst>
                <a:ext uri="{BEBA8EAE-BF5A-486C-A8C5-ECC9F3942E4B}">
                  <a14:imgProps xmlns:a14="http://schemas.microsoft.com/office/drawing/2010/main">
                    <a14:imgLayer r:embed="rId5">
                      <a14:imgEffect>
                        <a14:backgroundRemoval t="6693" b="60239" l="3175" r="28574"/>
                      </a14:imgEffect>
                    </a14:imgLayer>
                  </a14:imgProps>
                </a:ext>
              </a:extLst>
            </a:blip>
            <a:srcRect r="68251" b="33068"/>
            <a:stretch>
              <a:fillRect/>
            </a:stretch>
          </p:blipFill>
          <p:spPr>
            <a:xfrm>
              <a:off x="942707" y="4097332"/>
              <a:ext cx="3177601" cy="1912564"/>
            </a:xfrm>
            <a:prstGeom prst="rect">
              <a:avLst/>
            </a:prstGeom>
            <a:effectLst/>
          </p:spPr>
        </p:pic>
        <p:pic>
          <p:nvPicPr>
            <p:cNvPr id="12" name="Picture 11">
              <a:extLst>
                <a:ext uri="{FF2B5EF4-FFF2-40B4-BE49-F238E27FC236}">
                  <a16:creationId xmlns:a16="http://schemas.microsoft.com/office/drawing/2014/main" id="{50F30CAB-54CA-65A0-ACF7-47249B05A3F9}"/>
                </a:ext>
              </a:extLst>
            </p:cNvPr>
            <p:cNvPicPr>
              <a:picLocks noChangeAspect="1"/>
            </p:cNvPicPr>
            <p:nvPr/>
          </p:nvPicPr>
          <p:blipFill>
            <a:blip r:embed="rId3">
              <a:alphaModFix amt="50000"/>
              <a:extLst>
                <a:ext uri="{BEBA8EAE-BF5A-486C-A8C5-ECC9F3942E4B}">
                  <a14:imgProps xmlns:a14="http://schemas.microsoft.com/office/drawing/2010/main">
                    <a14:imgLayer r:embed="rId6">
                      <a14:imgEffect>
                        <a14:backgroundRemoval t="6693" b="60239" l="3175" r="28574"/>
                      </a14:imgEffect>
                    </a14:imgLayer>
                  </a14:imgProps>
                </a:ext>
              </a:extLst>
            </a:blip>
            <a:srcRect r="68251" b="33068"/>
            <a:stretch>
              <a:fillRect/>
            </a:stretch>
          </p:blipFill>
          <p:spPr>
            <a:xfrm rot="5400000">
              <a:off x="887622" y="3982319"/>
              <a:ext cx="3177601" cy="1912564"/>
            </a:xfrm>
            <a:prstGeom prst="rect">
              <a:avLst/>
            </a:prstGeom>
            <a:effectLst/>
          </p:spPr>
        </p:pic>
        <p:sp>
          <p:nvSpPr>
            <p:cNvPr id="15" name="TextBox 14">
              <a:extLst>
                <a:ext uri="{FF2B5EF4-FFF2-40B4-BE49-F238E27FC236}">
                  <a16:creationId xmlns:a16="http://schemas.microsoft.com/office/drawing/2014/main" id="{A6B0F118-1AF1-9843-07C7-31A0554909C9}"/>
                </a:ext>
              </a:extLst>
            </p:cNvPr>
            <p:cNvSpPr txBox="1"/>
            <p:nvPr/>
          </p:nvSpPr>
          <p:spPr>
            <a:xfrm>
              <a:off x="738567" y="3533986"/>
              <a:ext cx="3659976" cy="369332"/>
            </a:xfrm>
            <a:prstGeom prst="rect">
              <a:avLst/>
            </a:prstGeom>
            <a:noFill/>
          </p:spPr>
          <p:txBody>
            <a:bodyPr wrap="none" rtlCol="0">
              <a:spAutoFit/>
            </a:bodyPr>
            <a:lstStyle/>
            <a:p>
              <a:r>
                <a:rPr lang="en-US"/>
                <a:t>Junctions merge short linear traps</a:t>
              </a:r>
            </a:p>
          </p:txBody>
        </p:sp>
      </p:grpSp>
      <p:grpSp>
        <p:nvGrpSpPr>
          <p:cNvPr id="9" name="Group 8">
            <a:extLst>
              <a:ext uri="{FF2B5EF4-FFF2-40B4-BE49-F238E27FC236}">
                <a16:creationId xmlns:a16="http://schemas.microsoft.com/office/drawing/2014/main" id="{B770E422-D81D-1B44-4694-7962192CC79A}"/>
              </a:ext>
            </a:extLst>
          </p:cNvPr>
          <p:cNvGrpSpPr/>
          <p:nvPr/>
        </p:nvGrpSpPr>
        <p:grpSpPr>
          <a:xfrm>
            <a:off x="6526775" y="3680399"/>
            <a:ext cx="4390946" cy="3177601"/>
            <a:chOff x="6526775" y="3680399"/>
            <a:chExt cx="4390946" cy="3177601"/>
          </a:xfrm>
        </p:grpSpPr>
        <p:pic>
          <p:nvPicPr>
            <p:cNvPr id="19" name="Picture 18">
              <a:extLst>
                <a:ext uri="{FF2B5EF4-FFF2-40B4-BE49-F238E27FC236}">
                  <a16:creationId xmlns:a16="http://schemas.microsoft.com/office/drawing/2014/main" id="{DFF3D54C-0309-7F74-8A84-13C139F597A0}"/>
                </a:ext>
              </a:extLst>
            </p:cNvPr>
            <p:cNvPicPr>
              <a:picLocks noChangeAspect="1"/>
            </p:cNvPicPr>
            <p:nvPr/>
          </p:nvPicPr>
          <p:blipFill>
            <a:blip r:embed="rId3">
              <a:extLst>
                <a:ext uri="{BEBA8EAE-BF5A-486C-A8C5-ECC9F3942E4B}">
                  <a14:imgProps xmlns:a14="http://schemas.microsoft.com/office/drawing/2010/main">
                    <a14:imgLayer r:embed="rId6">
                      <a14:imgEffect>
                        <a14:backgroundRemoval t="6693" b="60239" l="3175" r="28574"/>
                      </a14:imgEffect>
                    </a14:imgLayer>
                  </a14:imgProps>
                </a:ext>
              </a:extLst>
            </a:blip>
            <a:srcRect r="68251" b="33068"/>
            <a:stretch>
              <a:fillRect/>
            </a:stretch>
          </p:blipFill>
          <p:spPr>
            <a:xfrm>
              <a:off x="7133448" y="4427931"/>
              <a:ext cx="3177601" cy="1912564"/>
            </a:xfrm>
            <a:prstGeom prst="rect">
              <a:avLst/>
            </a:prstGeom>
            <a:effectLst/>
          </p:spPr>
        </p:pic>
        <p:pic>
          <p:nvPicPr>
            <p:cNvPr id="20" name="Picture 19">
              <a:extLst>
                <a:ext uri="{FF2B5EF4-FFF2-40B4-BE49-F238E27FC236}">
                  <a16:creationId xmlns:a16="http://schemas.microsoft.com/office/drawing/2014/main" id="{FDD9B7FB-920D-002C-A402-92B3C07521F8}"/>
                </a:ext>
              </a:extLst>
            </p:cNvPr>
            <p:cNvPicPr>
              <a:picLocks noChangeAspect="1"/>
            </p:cNvPicPr>
            <p:nvPr/>
          </p:nvPicPr>
          <p:blipFill>
            <a:blip r:embed="rId3">
              <a:alphaModFix amt="50000"/>
              <a:extLst>
                <a:ext uri="{BEBA8EAE-BF5A-486C-A8C5-ECC9F3942E4B}">
                  <a14:imgProps xmlns:a14="http://schemas.microsoft.com/office/drawing/2010/main">
                    <a14:imgLayer r:embed="rId7">
                      <a14:imgEffect>
                        <a14:backgroundRemoval t="6693" b="60239" l="3175" r="28574"/>
                      </a14:imgEffect>
                    </a14:imgLayer>
                  </a14:imgProps>
                </a:ext>
              </a:extLst>
            </a:blip>
            <a:srcRect r="68251" b="33068"/>
            <a:stretch>
              <a:fillRect/>
            </a:stretch>
          </p:blipFill>
          <p:spPr>
            <a:xfrm rot="5400000">
              <a:off x="7078363" y="4312918"/>
              <a:ext cx="3177601" cy="1912564"/>
            </a:xfrm>
            <a:prstGeom prst="rect">
              <a:avLst/>
            </a:prstGeom>
            <a:effectLst/>
          </p:spPr>
        </p:pic>
        <p:sp>
          <p:nvSpPr>
            <p:cNvPr id="21" name="TextBox 20">
              <a:extLst>
                <a:ext uri="{FF2B5EF4-FFF2-40B4-BE49-F238E27FC236}">
                  <a16:creationId xmlns:a16="http://schemas.microsoft.com/office/drawing/2014/main" id="{FDD87061-D1EC-4955-4A6F-8FF682CD5E4C}"/>
                </a:ext>
              </a:extLst>
            </p:cNvPr>
            <p:cNvSpPr txBox="1"/>
            <p:nvPr/>
          </p:nvSpPr>
          <p:spPr>
            <a:xfrm>
              <a:off x="6526775" y="3864585"/>
              <a:ext cx="4390946" cy="369332"/>
            </a:xfrm>
            <a:prstGeom prst="rect">
              <a:avLst/>
            </a:prstGeom>
            <a:noFill/>
          </p:spPr>
          <p:txBody>
            <a:bodyPr wrap="none" rtlCol="0">
              <a:spAutoFit/>
            </a:bodyPr>
            <a:lstStyle/>
            <a:p>
              <a:r>
                <a:rPr lang="en-US"/>
                <a:t>Swap sorting replaced by junction sorting</a:t>
              </a:r>
            </a:p>
          </p:txBody>
        </p:sp>
      </p:grpSp>
      <p:grpSp>
        <p:nvGrpSpPr>
          <p:cNvPr id="10" name="Group 9">
            <a:extLst>
              <a:ext uri="{FF2B5EF4-FFF2-40B4-BE49-F238E27FC236}">
                <a16:creationId xmlns:a16="http://schemas.microsoft.com/office/drawing/2014/main" id="{9858C45C-71F8-3559-C0BC-70941975B928}"/>
              </a:ext>
            </a:extLst>
          </p:cNvPr>
          <p:cNvGrpSpPr/>
          <p:nvPr/>
        </p:nvGrpSpPr>
        <p:grpSpPr>
          <a:xfrm>
            <a:off x="7888412" y="4531960"/>
            <a:ext cx="1387790" cy="810371"/>
            <a:chOff x="7888412" y="4531960"/>
            <a:chExt cx="1387790" cy="810371"/>
          </a:xfrm>
        </p:grpSpPr>
        <p:sp>
          <p:nvSpPr>
            <p:cNvPr id="22" name="Arc 21">
              <a:extLst>
                <a:ext uri="{FF2B5EF4-FFF2-40B4-BE49-F238E27FC236}">
                  <a16:creationId xmlns:a16="http://schemas.microsoft.com/office/drawing/2014/main" id="{141346F0-6769-BFB2-8877-193D8F2670EA}"/>
                </a:ext>
              </a:extLst>
            </p:cNvPr>
            <p:cNvSpPr/>
            <p:nvPr/>
          </p:nvSpPr>
          <p:spPr>
            <a:xfrm rot="13500000" flipH="1">
              <a:off x="8056302" y="4494974"/>
              <a:ext cx="684363" cy="758335"/>
            </a:xfrm>
            <a:prstGeom prst="arc">
              <a:avLst>
                <a:gd name="adj1" fmla="val 16200000"/>
                <a:gd name="adj2" fmla="val 4838609"/>
              </a:avLst>
            </a:prstGeom>
            <a:ln w="57150">
              <a:solidFill>
                <a:schemeClr val="accent6"/>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4B273155-05C7-2399-05CA-B830726E0C00}"/>
                </a:ext>
              </a:extLst>
            </p:cNvPr>
            <p:cNvCxnSpPr>
              <a:cxnSpLocks/>
            </p:cNvCxnSpPr>
            <p:nvPr/>
          </p:nvCxnSpPr>
          <p:spPr>
            <a:xfrm>
              <a:off x="7888412" y="5342331"/>
              <a:ext cx="1387790" cy="0"/>
            </a:xfrm>
            <a:prstGeom prst="straightConnector1">
              <a:avLst/>
            </a:prstGeom>
            <a:ln w="57150">
              <a:tailEnd type="triangle"/>
            </a:ln>
          </p:spPr>
          <p:style>
            <a:lnRef idx="1">
              <a:schemeClr val="accent6"/>
            </a:lnRef>
            <a:fillRef idx="0">
              <a:schemeClr val="accent6"/>
            </a:fillRef>
            <a:effectRef idx="0">
              <a:schemeClr val="accent6"/>
            </a:effectRef>
            <a:fontRef idx="minor">
              <a:schemeClr val="tx1"/>
            </a:fontRef>
          </p:style>
        </p:cxnSp>
      </p:grpSp>
      <p:sp>
        <p:nvSpPr>
          <p:cNvPr id="28" name="TextBox 27">
            <a:extLst>
              <a:ext uri="{FF2B5EF4-FFF2-40B4-BE49-F238E27FC236}">
                <a16:creationId xmlns:a16="http://schemas.microsoft.com/office/drawing/2014/main" id="{4399CDB1-AC5D-3140-F933-038DA1C189B1}"/>
              </a:ext>
            </a:extLst>
          </p:cNvPr>
          <p:cNvSpPr txBox="1"/>
          <p:nvPr/>
        </p:nvSpPr>
        <p:spPr>
          <a:xfrm>
            <a:off x="10009870" y="46836"/>
            <a:ext cx="2488608" cy="646331"/>
          </a:xfrm>
          <a:prstGeom prst="rect">
            <a:avLst/>
          </a:prstGeom>
          <a:noFill/>
        </p:spPr>
        <p:txBody>
          <a:bodyPr wrap="square" rtlCol="0">
            <a:spAutoFit/>
          </a:bodyPr>
          <a:lstStyle/>
          <a:p>
            <a:pPr algn="ctr"/>
            <a:r>
              <a:rPr lang="en-US"/>
              <a:t>First commercial QCCD junction</a:t>
            </a:r>
          </a:p>
        </p:txBody>
      </p:sp>
      <p:pic>
        <p:nvPicPr>
          <p:cNvPr id="29" name="Graphic 28" descr="Shuffle with solid fill">
            <a:extLst>
              <a:ext uri="{FF2B5EF4-FFF2-40B4-BE49-F238E27FC236}">
                <a16:creationId xmlns:a16="http://schemas.microsoft.com/office/drawing/2014/main" id="{9B4E3B38-B389-9731-1936-7677AE56B84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796974" y="704583"/>
            <a:ext cx="914400" cy="914400"/>
          </a:xfrm>
          <a:prstGeom prst="rect">
            <a:avLst/>
          </a:prstGeom>
        </p:spPr>
      </p:pic>
      <p:grpSp>
        <p:nvGrpSpPr>
          <p:cNvPr id="35" name="Group 34">
            <a:extLst>
              <a:ext uri="{FF2B5EF4-FFF2-40B4-BE49-F238E27FC236}">
                <a16:creationId xmlns:a16="http://schemas.microsoft.com/office/drawing/2014/main" id="{4F93994B-F3EC-3DBF-8C98-7488E0027B15}"/>
              </a:ext>
            </a:extLst>
          </p:cNvPr>
          <p:cNvGrpSpPr/>
          <p:nvPr/>
        </p:nvGrpSpPr>
        <p:grpSpPr>
          <a:xfrm>
            <a:off x="2280805" y="2497524"/>
            <a:ext cx="575498" cy="732697"/>
            <a:chOff x="4362250" y="2087621"/>
            <a:chExt cx="1067230" cy="1358746"/>
          </a:xfrm>
          <a:solidFill>
            <a:schemeClr val="accent4"/>
          </a:solidFill>
        </p:grpSpPr>
        <p:pic>
          <p:nvPicPr>
            <p:cNvPr id="33" name="Graphic 32" descr="Arrow: Rotate right with solid fill">
              <a:extLst>
                <a:ext uri="{FF2B5EF4-FFF2-40B4-BE49-F238E27FC236}">
                  <a16:creationId xmlns:a16="http://schemas.microsoft.com/office/drawing/2014/main" id="{0F151660-A6D2-B312-CC28-E9EC5D4D2F9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15080" y="2087621"/>
              <a:ext cx="914400" cy="914400"/>
            </a:xfrm>
            <a:prstGeom prst="rect">
              <a:avLst/>
            </a:prstGeom>
          </p:spPr>
        </p:pic>
        <p:pic>
          <p:nvPicPr>
            <p:cNvPr id="34" name="Graphic 33" descr="Arrow: Rotate right with solid fill">
              <a:extLst>
                <a:ext uri="{FF2B5EF4-FFF2-40B4-BE49-F238E27FC236}">
                  <a16:creationId xmlns:a16="http://schemas.microsoft.com/office/drawing/2014/main" id="{D214DEFD-91C8-6EE4-8134-4873D4CDC70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4362250" y="2531967"/>
              <a:ext cx="914400" cy="914400"/>
            </a:xfrm>
            <a:prstGeom prst="rect">
              <a:avLst/>
            </a:prstGeom>
          </p:spPr>
        </p:pic>
      </p:grpSp>
      <p:grpSp>
        <p:nvGrpSpPr>
          <p:cNvPr id="8" name="Group 7">
            <a:extLst>
              <a:ext uri="{FF2B5EF4-FFF2-40B4-BE49-F238E27FC236}">
                <a16:creationId xmlns:a16="http://schemas.microsoft.com/office/drawing/2014/main" id="{656AC773-C247-3CB2-9299-DD579ECA43B4}"/>
              </a:ext>
            </a:extLst>
          </p:cNvPr>
          <p:cNvGrpSpPr/>
          <p:nvPr/>
        </p:nvGrpSpPr>
        <p:grpSpPr>
          <a:xfrm>
            <a:off x="4369594" y="1608816"/>
            <a:ext cx="8365905" cy="2281896"/>
            <a:chOff x="4369594" y="1608816"/>
            <a:chExt cx="8365905" cy="2281896"/>
          </a:xfrm>
        </p:grpSpPr>
        <p:sp>
          <p:nvSpPr>
            <p:cNvPr id="13" name="TextBox 12">
              <a:extLst>
                <a:ext uri="{FF2B5EF4-FFF2-40B4-BE49-F238E27FC236}">
                  <a16:creationId xmlns:a16="http://schemas.microsoft.com/office/drawing/2014/main" id="{F209FE8D-1BDA-BF99-FDF7-E94DE48BDECF}"/>
                </a:ext>
              </a:extLst>
            </p:cNvPr>
            <p:cNvSpPr txBox="1"/>
            <p:nvPr/>
          </p:nvSpPr>
          <p:spPr>
            <a:xfrm>
              <a:off x="6763957" y="1608816"/>
              <a:ext cx="4095993" cy="369332"/>
            </a:xfrm>
            <a:prstGeom prst="rect">
              <a:avLst/>
            </a:prstGeom>
            <a:noFill/>
          </p:spPr>
          <p:txBody>
            <a:bodyPr wrap="none" rtlCol="0">
              <a:spAutoFit/>
            </a:bodyPr>
            <a:lstStyle/>
            <a:p>
              <a:r>
                <a:rPr lang="en-US"/>
                <a:t>Swap sorting time grows out of control</a:t>
              </a:r>
            </a:p>
          </p:txBody>
        </p:sp>
        <p:pic>
          <p:nvPicPr>
            <p:cNvPr id="14" name="Picture 13">
              <a:extLst>
                <a:ext uri="{FF2B5EF4-FFF2-40B4-BE49-F238E27FC236}">
                  <a16:creationId xmlns:a16="http://schemas.microsoft.com/office/drawing/2014/main" id="{9022DB1D-50BF-C81C-9FD3-4595518C23EA}"/>
                </a:ext>
              </a:extLst>
            </p:cNvPr>
            <p:cNvPicPr>
              <a:picLocks noChangeAspect="1"/>
            </p:cNvPicPr>
            <p:nvPr/>
          </p:nvPicPr>
          <p:blipFill>
            <a:blip r:embed="rId3">
              <a:extLst>
                <a:ext uri="{BEBA8EAE-BF5A-486C-A8C5-ECC9F3942E4B}">
                  <a14:imgProps xmlns:a14="http://schemas.microsoft.com/office/drawing/2010/main">
                    <a14:imgLayer r:embed="rId12">
                      <a14:imgEffect>
                        <a14:backgroundRemoval t="6693" b="60239" l="3175" r="28574"/>
                      </a14:imgEffect>
                    </a14:imgLayer>
                  </a14:imgProps>
                </a:ext>
              </a:extLst>
            </a:blip>
            <a:srcRect r="68251" b="33068"/>
            <a:stretch>
              <a:fillRect/>
            </a:stretch>
          </p:blipFill>
          <p:spPr>
            <a:xfrm>
              <a:off x="4369594" y="1978148"/>
              <a:ext cx="8365905" cy="1912564"/>
            </a:xfrm>
            <a:prstGeom prst="rect">
              <a:avLst/>
            </a:prstGeom>
            <a:effectLst/>
          </p:spPr>
        </p:pic>
      </p:grpSp>
      <p:grpSp>
        <p:nvGrpSpPr>
          <p:cNvPr id="51" name="Group 50">
            <a:extLst>
              <a:ext uri="{FF2B5EF4-FFF2-40B4-BE49-F238E27FC236}">
                <a16:creationId xmlns:a16="http://schemas.microsoft.com/office/drawing/2014/main" id="{B9D7B99B-F140-AD0C-CAA7-307EE5BAA283}"/>
              </a:ext>
            </a:extLst>
          </p:cNvPr>
          <p:cNvGrpSpPr/>
          <p:nvPr/>
        </p:nvGrpSpPr>
        <p:grpSpPr>
          <a:xfrm>
            <a:off x="7312914" y="2462925"/>
            <a:ext cx="2767204" cy="732697"/>
            <a:chOff x="7312914" y="2462925"/>
            <a:chExt cx="2767204" cy="732697"/>
          </a:xfrm>
        </p:grpSpPr>
        <p:grpSp>
          <p:nvGrpSpPr>
            <p:cNvPr id="36" name="Group 35">
              <a:extLst>
                <a:ext uri="{FF2B5EF4-FFF2-40B4-BE49-F238E27FC236}">
                  <a16:creationId xmlns:a16="http://schemas.microsoft.com/office/drawing/2014/main" id="{7D3A400A-EF27-FE52-BE18-70ED9403A308}"/>
                </a:ext>
              </a:extLst>
            </p:cNvPr>
            <p:cNvGrpSpPr/>
            <p:nvPr/>
          </p:nvGrpSpPr>
          <p:grpSpPr>
            <a:xfrm>
              <a:off x="7312914" y="2462925"/>
              <a:ext cx="575498" cy="732697"/>
              <a:chOff x="4362250" y="2087621"/>
              <a:chExt cx="1067230" cy="1358746"/>
            </a:xfrm>
            <a:solidFill>
              <a:schemeClr val="accent4"/>
            </a:solidFill>
          </p:grpSpPr>
          <p:pic>
            <p:nvPicPr>
              <p:cNvPr id="37" name="Graphic 36" descr="Arrow: Rotate right with solid fill">
                <a:extLst>
                  <a:ext uri="{FF2B5EF4-FFF2-40B4-BE49-F238E27FC236}">
                    <a16:creationId xmlns:a16="http://schemas.microsoft.com/office/drawing/2014/main" id="{1BE738E0-1B60-A15D-309C-655E4913189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15080" y="2087621"/>
                <a:ext cx="914400" cy="914400"/>
              </a:xfrm>
              <a:prstGeom prst="rect">
                <a:avLst/>
              </a:prstGeom>
            </p:spPr>
          </p:pic>
          <p:pic>
            <p:nvPicPr>
              <p:cNvPr id="38" name="Graphic 37" descr="Arrow: Rotate right with solid fill">
                <a:extLst>
                  <a:ext uri="{FF2B5EF4-FFF2-40B4-BE49-F238E27FC236}">
                    <a16:creationId xmlns:a16="http://schemas.microsoft.com/office/drawing/2014/main" id="{481CB2D9-479E-5EE8-D456-20D86B803A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4362250" y="2531967"/>
                <a:ext cx="914400" cy="914400"/>
              </a:xfrm>
              <a:prstGeom prst="rect">
                <a:avLst/>
              </a:prstGeom>
            </p:spPr>
          </p:pic>
        </p:grpSp>
        <p:grpSp>
          <p:nvGrpSpPr>
            <p:cNvPr id="39" name="Group 38">
              <a:extLst>
                <a:ext uri="{FF2B5EF4-FFF2-40B4-BE49-F238E27FC236}">
                  <a16:creationId xmlns:a16="http://schemas.microsoft.com/office/drawing/2014/main" id="{6D949DA6-4CB4-EA0C-92FB-EF40DD811547}"/>
                </a:ext>
              </a:extLst>
            </p:cNvPr>
            <p:cNvGrpSpPr/>
            <p:nvPr/>
          </p:nvGrpSpPr>
          <p:grpSpPr>
            <a:xfrm>
              <a:off x="7888412" y="2462925"/>
              <a:ext cx="575498" cy="732697"/>
              <a:chOff x="4362250" y="2087621"/>
              <a:chExt cx="1067230" cy="1358746"/>
            </a:xfrm>
            <a:solidFill>
              <a:schemeClr val="accent4"/>
            </a:solidFill>
          </p:grpSpPr>
          <p:pic>
            <p:nvPicPr>
              <p:cNvPr id="40" name="Graphic 39" descr="Arrow: Rotate right with solid fill">
                <a:extLst>
                  <a:ext uri="{FF2B5EF4-FFF2-40B4-BE49-F238E27FC236}">
                    <a16:creationId xmlns:a16="http://schemas.microsoft.com/office/drawing/2014/main" id="{89B0E55C-8058-0C23-F2FE-84664D10F87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15080" y="2087621"/>
                <a:ext cx="914400" cy="914400"/>
              </a:xfrm>
              <a:prstGeom prst="rect">
                <a:avLst/>
              </a:prstGeom>
            </p:spPr>
          </p:pic>
          <p:pic>
            <p:nvPicPr>
              <p:cNvPr id="41" name="Graphic 40" descr="Arrow: Rotate right with solid fill">
                <a:extLst>
                  <a:ext uri="{FF2B5EF4-FFF2-40B4-BE49-F238E27FC236}">
                    <a16:creationId xmlns:a16="http://schemas.microsoft.com/office/drawing/2014/main" id="{6FEF8ED5-35CB-F3F7-06E2-FB2BF845A8B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4362250" y="2531967"/>
                <a:ext cx="914400" cy="914400"/>
              </a:xfrm>
              <a:prstGeom prst="rect">
                <a:avLst/>
              </a:prstGeom>
            </p:spPr>
          </p:pic>
        </p:grpSp>
        <p:grpSp>
          <p:nvGrpSpPr>
            <p:cNvPr id="42" name="Group 41">
              <a:extLst>
                <a:ext uri="{FF2B5EF4-FFF2-40B4-BE49-F238E27FC236}">
                  <a16:creationId xmlns:a16="http://schemas.microsoft.com/office/drawing/2014/main" id="{7588D469-2991-0EE8-1E83-C78F1CADB9A6}"/>
                </a:ext>
              </a:extLst>
            </p:cNvPr>
            <p:cNvGrpSpPr/>
            <p:nvPr/>
          </p:nvGrpSpPr>
          <p:grpSpPr>
            <a:xfrm>
              <a:off x="8434499" y="2462925"/>
              <a:ext cx="575498" cy="732697"/>
              <a:chOff x="4362250" y="2087621"/>
              <a:chExt cx="1067230" cy="1358746"/>
            </a:xfrm>
            <a:solidFill>
              <a:schemeClr val="accent4"/>
            </a:solidFill>
          </p:grpSpPr>
          <p:pic>
            <p:nvPicPr>
              <p:cNvPr id="43" name="Graphic 42" descr="Arrow: Rotate right with solid fill">
                <a:extLst>
                  <a:ext uri="{FF2B5EF4-FFF2-40B4-BE49-F238E27FC236}">
                    <a16:creationId xmlns:a16="http://schemas.microsoft.com/office/drawing/2014/main" id="{772EE9F1-7F95-0A3E-EF43-0B5BE189FCE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15080" y="2087621"/>
                <a:ext cx="914400" cy="914400"/>
              </a:xfrm>
              <a:prstGeom prst="rect">
                <a:avLst/>
              </a:prstGeom>
            </p:spPr>
          </p:pic>
          <p:pic>
            <p:nvPicPr>
              <p:cNvPr id="44" name="Graphic 43" descr="Arrow: Rotate right with solid fill">
                <a:extLst>
                  <a:ext uri="{FF2B5EF4-FFF2-40B4-BE49-F238E27FC236}">
                    <a16:creationId xmlns:a16="http://schemas.microsoft.com/office/drawing/2014/main" id="{870541FD-B0E7-BF44-FF50-1B57DA6D4D2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4362250" y="2531967"/>
                <a:ext cx="914400" cy="914400"/>
              </a:xfrm>
              <a:prstGeom prst="rect">
                <a:avLst/>
              </a:prstGeom>
            </p:spPr>
          </p:pic>
        </p:grpSp>
        <p:grpSp>
          <p:nvGrpSpPr>
            <p:cNvPr id="45" name="Group 44">
              <a:extLst>
                <a:ext uri="{FF2B5EF4-FFF2-40B4-BE49-F238E27FC236}">
                  <a16:creationId xmlns:a16="http://schemas.microsoft.com/office/drawing/2014/main" id="{A1064376-C1CD-9FC1-58BC-CEA5BABDCE69}"/>
                </a:ext>
              </a:extLst>
            </p:cNvPr>
            <p:cNvGrpSpPr/>
            <p:nvPr/>
          </p:nvGrpSpPr>
          <p:grpSpPr>
            <a:xfrm>
              <a:off x="8938494" y="2462925"/>
              <a:ext cx="575498" cy="732697"/>
              <a:chOff x="4362250" y="2087621"/>
              <a:chExt cx="1067230" cy="1358746"/>
            </a:xfrm>
            <a:solidFill>
              <a:schemeClr val="accent4"/>
            </a:solidFill>
          </p:grpSpPr>
          <p:pic>
            <p:nvPicPr>
              <p:cNvPr id="46" name="Graphic 45" descr="Arrow: Rotate right with solid fill">
                <a:extLst>
                  <a:ext uri="{FF2B5EF4-FFF2-40B4-BE49-F238E27FC236}">
                    <a16:creationId xmlns:a16="http://schemas.microsoft.com/office/drawing/2014/main" id="{F60C7DA7-D71D-8D3F-68C4-C747ED0C33F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15080" y="2087621"/>
                <a:ext cx="914400" cy="914400"/>
              </a:xfrm>
              <a:prstGeom prst="rect">
                <a:avLst/>
              </a:prstGeom>
            </p:spPr>
          </p:pic>
          <p:pic>
            <p:nvPicPr>
              <p:cNvPr id="47" name="Graphic 46" descr="Arrow: Rotate right with solid fill">
                <a:extLst>
                  <a:ext uri="{FF2B5EF4-FFF2-40B4-BE49-F238E27FC236}">
                    <a16:creationId xmlns:a16="http://schemas.microsoft.com/office/drawing/2014/main" id="{669A147C-C5DB-D373-8880-6B5615D6CDE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4362250" y="2531967"/>
                <a:ext cx="914400" cy="914400"/>
              </a:xfrm>
              <a:prstGeom prst="rect">
                <a:avLst/>
              </a:prstGeom>
            </p:spPr>
          </p:pic>
        </p:grpSp>
        <p:grpSp>
          <p:nvGrpSpPr>
            <p:cNvPr id="48" name="Group 47">
              <a:extLst>
                <a:ext uri="{FF2B5EF4-FFF2-40B4-BE49-F238E27FC236}">
                  <a16:creationId xmlns:a16="http://schemas.microsoft.com/office/drawing/2014/main" id="{A6608D33-2174-FF3B-19C8-5DEA9AEC7A1B}"/>
                </a:ext>
              </a:extLst>
            </p:cNvPr>
            <p:cNvGrpSpPr/>
            <p:nvPr/>
          </p:nvGrpSpPr>
          <p:grpSpPr>
            <a:xfrm>
              <a:off x="9504620" y="2462925"/>
              <a:ext cx="575498" cy="732697"/>
              <a:chOff x="4362250" y="2087621"/>
              <a:chExt cx="1067230" cy="1358746"/>
            </a:xfrm>
            <a:solidFill>
              <a:schemeClr val="accent4"/>
            </a:solidFill>
          </p:grpSpPr>
          <p:pic>
            <p:nvPicPr>
              <p:cNvPr id="49" name="Graphic 48" descr="Arrow: Rotate right with solid fill">
                <a:extLst>
                  <a:ext uri="{FF2B5EF4-FFF2-40B4-BE49-F238E27FC236}">
                    <a16:creationId xmlns:a16="http://schemas.microsoft.com/office/drawing/2014/main" id="{62AE57EF-BF09-AD2B-8C97-5FBA2E8EC44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15080" y="2087621"/>
                <a:ext cx="914400" cy="914400"/>
              </a:xfrm>
              <a:prstGeom prst="rect">
                <a:avLst/>
              </a:prstGeom>
            </p:spPr>
          </p:pic>
          <p:pic>
            <p:nvPicPr>
              <p:cNvPr id="50" name="Graphic 49" descr="Arrow: Rotate right with solid fill">
                <a:extLst>
                  <a:ext uri="{FF2B5EF4-FFF2-40B4-BE49-F238E27FC236}">
                    <a16:creationId xmlns:a16="http://schemas.microsoft.com/office/drawing/2014/main" id="{0322C813-391F-A6A5-8898-85CEBF17B3C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4362250" y="2531967"/>
                <a:ext cx="914400" cy="914400"/>
              </a:xfrm>
              <a:prstGeom prst="rect">
                <a:avLst/>
              </a:prstGeom>
            </p:spPr>
          </p:pic>
        </p:grpSp>
      </p:grpSp>
    </p:spTree>
    <p:extLst>
      <p:ext uri="{BB962C8B-B14F-4D97-AF65-F5344CB8AC3E}">
        <p14:creationId xmlns:p14="http://schemas.microsoft.com/office/powerpoint/2010/main" val="120558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5BE9BC-6469-12C7-C675-B87C68AF651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3510D68-8894-4077-5A0E-72A08CD1B6E8}"/>
              </a:ext>
            </a:extLst>
          </p:cNvPr>
          <p:cNvSpPr>
            <a:spLocks noGrp="1"/>
          </p:cNvSpPr>
          <p:nvPr>
            <p:ph type="title"/>
          </p:nvPr>
        </p:nvSpPr>
        <p:spPr/>
        <p:txBody>
          <a:bodyPr/>
          <a:lstStyle/>
          <a:p>
            <a:r>
              <a:rPr lang="en-US"/>
              <a:t>Junctions scale to future systems</a:t>
            </a:r>
          </a:p>
        </p:txBody>
      </p:sp>
      <p:sp>
        <p:nvSpPr>
          <p:cNvPr id="5" name="Text Placeholder 4">
            <a:extLst>
              <a:ext uri="{FF2B5EF4-FFF2-40B4-BE49-F238E27FC236}">
                <a16:creationId xmlns:a16="http://schemas.microsoft.com/office/drawing/2014/main" id="{78D1F7B8-E04B-B7FC-E088-32A88E91F50E}"/>
              </a:ext>
            </a:extLst>
          </p:cNvPr>
          <p:cNvSpPr>
            <a:spLocks noGrp="1"/>
          </p:cNvSpPr>
          <p:nvPr>
            <p:ph type="body" idx="12"/>
          </p:nvPr>
        </p:nvSpPr>
        <p:spPr/>
        <p:txBody>
          <a:bodyPr/>
          <a:lstStyle/>
          <a:p>
            <a:r>
              <a:rPr lang="en-US"/>
              <a:t>Quantinuum leading in ion trap junction design</a:t>
            </a:r>
          </a:p>
        </p:txBody>
      </p:sp>
      <p:sp>
        <p:nvSpPr>
          <p:cNvPr id="6" name="Text Placeholder 5">
            <a:extLst>
              <a:ext uri="{FF2B5EF4-FFF2-40B4-BE49-F238E27FC236}">
                <a16:creationId xmlns:a16="http://schemas.microsoft.com/office/drawing/2014/main" id="{84844B68-2AD3-3687-8F51-54CE920033DC}"/>
              </a:ext>
            </a:extLst>
          </p:cNvPr>
          <p:cNvSpPr>
            <a:spLocks noGrp="1"/>
          </p:cNvSpPr>
          <p:nvPr>
            <p:ph type="body" sz="quarter" idx="13"/>
          </p:nvPr>
        </p:nvSpPr>
        <p:spPr/>
        <p:txBody>
          <a:bodyPr/>
          <a:lstStyle/>
          <a:p>
            <a:r>
              <a:rPr lang="en-US"/>
              <a:t>Public</a:t>
            </a:r>
          </a:p>
        </p:txBody>
      </p:sp>
      <p:pic>
        <p:nvPicPr>
          <p:cNvPr id="7" name="Content Placeholder 7">
            <a:extLst>
              <a:ext uri="{FF2B5EF4-FFF2-40B4-BE49-F238E27FC236}">
                <a16:creationId xmlns:a16="http://schemas.microsoft.com/office/drawing/2014/main" id="{FFB3C725-1024-2339-020F-F60AF80E7B40}"/>
              </a:ext>
            </a:extLst>
          </p:cNvPr>
          <p:cNvPicPr>
            <a:picLocks noGrp="1" noChangeAspect="1"/>
          </p:cNvPicPr>
          <p:nvPr>
            <p:ph sz="half" idx="1"/>
          </p:nvPr>
        </p:nvPicPr>
        <p:blipFill>
          <a:blip r:embed="rId3"/>
          <a:stretch>
            <a:fillRect/>
          </a:stretch>
        </p:blipFill>
        <p:spPr>
          <a:xfrm>
            <a:off x="6767762" y="1178382"/>
            <a:ext cx="3061472" cy="5049852"/>
          </a:xfrm>
        </p:spPr>
      </p:pic>
      <p:pic>
        <p:nvPicPr>
          <p:cNvPr id="8" name="Picture 7">
            <a:extLst>
              <a:ext uri="{FF2B5EF4-FFF2-40B4-BE49-F238E27FC236}">
                <a16:creationId xmlns:a16="http://schemas.microsoft.com/office/drawing/2014/main" id="{45EFEB05-47F7-D2A7-3005-2758F6E644E9}"/>
              </a:ext>
            </a:extLst>
          </p:cNvPr>
          <p:cNvPicPr>
            <a:picLocks noChangeAspect="1"/>
          </p:cNvPicPr>
          <p:nvPr/>
        </p:nvPicPr>
        <p:blipFill>
          <a:blip r:embed="rId4"/>
          <a:srcRect t="4292" r="7349"/>
          <a:stretch/>
        </p:blipFill>
        <p:spPr>
          <a:xfrm>
            <a:off x="1649577" y="1237524"/>
            <a:ext cx="3502864" cy="3759440"/>
          </a:xfrm>
          <a:prstGeom prst="rect">
            <a:avLst/>
          </a:prstGeom>
        </p:spPr>
      </p:pic>
      <p:sp>
        <p:nvSpPr>
          <p:cNvPr id="3" name="TextBox 2">
            <a:extLst>
              <a:ext uri="{FF2B5EF4-FFF2-40B4-BE49-F238E27FC236}">
                <a16:creationId xmlns:a16="http://schemas.microsoft.com/office/drawing/2014/main" id="{F5D37E66-E475-F7AE-8450-DEF02B132688}"/>
              </a:ext>
            </a:extLst>
          </p:cNvPr>
          <p:cNvSpPr txBox="1"/>
          <p:nvPr/>
        </p:nvSpPr>
        <p:spPr>
          <a:xfrm>
            <a:off x="9820316" y="98474"/>
            <a:ext cx="2488608" cy="646331"/>
          </a:xfrm>
          <a:prstGeom prst="rect">
            <a:avLst/>
          </a:prstGeom>
          <a:noFill/>
        </p:spPr>
        <p:txBody>
          <a:bodyPr wrap="square" rtlCol="0">
            <a:spAutoFit/>
          </a:bodyPr>
          <a:lstStyle/>
          <a:p>
            <a:pPr algn="ctr"/>
            <a:r>
              <a:rPr lang="en-US"/>
              <a:t>First commercial QCCD junction</a:t>
            </a:r>
          </a:p>
        </p:txBody>
      </p:sp>
      <p:pic>
        <p:nvPicPr>
          <p:cNvPr id="9" name="Graphic 8" descr="Shuffle with solid fill">
            <a:extLst>
              <a:ext uri="{FF2B5EF4-FFF2-40B4-BE49-F238E27FC236}">
                <a16:creationId xmlns:a16="http://schemas.microsoft.com/office/drawing/2014/main" id="{1B9779D5-023C-1145-E0D7-CC098ED7758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607420" y="756221"/>
            <a:ext cx="914400" cy="914400"/>
          </a:xfrm>
          <a:prstGeom prst="rect">
            <a:avLst/>
          </a:prstGeom>
        </p:spPr>
      </p:pic>
      <p:pic>
        <p:nvPicPr>
          <p:cNvPr id="11" name="Picture 10" descr="A close-up of a web page&#10;&#10;AI-generated content may be incorrect.">
            <a:extLst>
              <a:ext uri="{FF2B5EF4-FFF2-40B4-BE49-F238E27FC236}">
                <a16:creationId xmlns:a16="http://schemas.microsoft.com/office/drawing/2014/main" id="{EE9EE81E-E21C-396A-6BCA-6EE7257AA2BC}"/>
              </a:ext>
            </a:extLst>
          </p:cNvPr>
          <p:cNvPicPr>
            <a:picLocks noChangeAspect="1"/>
          </p:cNvPicPr>
          <p:nvPr/>
        </p:nvPicPr>
        <p:blipFill>
          <a:blip r:embed="rId7"/>
          <a:stretch>
            <a:fillRect/>
          </a:stretch>
        </p:blipFill>
        <p:spPr>
          <a:xfrm>
            <a:off x="2210970" y="4902200"/>
            <a:ext cx="4317247" cy="1676003"/>
          </a:xfrm>
          <a:prstGeom prst="rect">
            <a:avLst/>
          </a:prstGeom>
        </p:spPr>
      </p:pic>
    </p:spTree>
    <p:extLst>
      <p:ext uri="{BB962C8B-B14F-4D97-AF65-F5344CB8AC3E}">
        <p14:creationId xmlns:p14="http://schemas.microsoft.com/office/powerpoint/2010/main" val="3142976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5210B-FC53-0F27-461E-9E1ABE6BF44D}"/>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DAC31DD9-DD6E-59E8-AB85-E3E866FB397D}"/>
              </a:ext>
            </a:extLst>
          </p:cNvPr>
          <p:cNvSpPr>
            <a:spLocks noGrp="1"/>
          </p:cNvSpPr>
          <p:nvPr>
            <p:ph type="body" sz="quarter" idx="10"/>
          </p:nvPr>
        </p:nvSpPr>
        <p:spPr/>
        <p:txBody>
          <a:bodyPr/>
          <a:lstStyle/>
          <a:p>
            <a:r>
              <a:rPr lang="en-US"/>
              <a:t>Public</a:t>
            </a:r>
          </a:p>
        </p:txBody>
      </p:sp>
      <p:grpSp>
        <p:nvGrpSpPr>
          <p:cNvPr id="3" name="Group 2">
            <a:extLst>
              <a:ext uri="{FF2B5EF4-FFF2-40B4-BE49-F238E27FC236}">
                <a16:creationId xmlns:a16="http://schemas.microsoft.com/office/drawing/2014/main" id="{81C5DB77-BDAB-8163-0B04-A72F4961D57A}"/>
              </a:ext>
            </a:extLst>
          </p:cNvPr>
          <p:cNvGrpSpPr/>
          <p:nvPr/>
        </p:nvGrpSpPr>
        <p:grpSpPr>
          <a:xfrm>
            <a:off x="6319112" y="1438321"/>
            <a:ext cx="5667928" cy="4955717"/>
            <a:chOff x="6243904" y="128971"/>
            <a:chExt cx="5667928" cy="4955717"/>
          </a:xfrm>
        </p:grpSpPr>
        <p:sp>
          <p:nvSpPr>
            <p:cNvPr id="5" name="Rectangle 4">
              <a:extLst>
                <a:ext uri="{FF2B5EF4-FFF2-40B4-BE49-F238E27FC236}">
                  <a16:creationId xmlns:a16="http://schemas.microsoft.com/office/drawing/2014/main" id="{9A8F6B19-EF5D-5E50-131D-CE288165702C}"/>
                </a:ext>
              </a:extLst>
            </p:cNvPr>
            <p:cNvSpPr/>
            <p:nvPr/>
          </p:nvSpPr>
          <p:spPr>
            <a:xfrm>
              <a:off x="7798780" y="624310"/>
              <a:ext cx="2552458" cy="169173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lang="en-US"/>
                <a:t>Classical Control Unit</a:t>
              </a:r>
            </a:p>
          </p:txBody>
        </p:sp>
        <p:sp>
          <p:nvSpPr>
            <p:cNvPr id="6" name="TextBox 5">
              <a:extLst>
                <a:ext uri="{FF2B5EF4-FFF2-40B4-BE49-F238E27FC236}">
                  <a16:creationId xmlns:a16="http://schemas.microsoft.com/office/drawing/2014/main" id="{0C4B10C9-E79C-9610-2F03-293FA54EBBB4}"/>
                </a:ext>
              </a:extLst>
            </p:cNvPr>
            <p:cNvSpPr txBox="1"/>
            <p:nvPr/>
          </p:nvSpPr>
          <p:spPr>
            <a:xfrm>
              <a:off x="7019333" y="128971"/>
              <a:ext cx="4048929" cy="369332"/>
            </a:xfrm>
            <a:prstGeom prst="rect">
              <a:avLst/>
            </a:prstGeom>
            <a:noFill/>
          </p:spPr>
          <p:txBody>
            <a:bodyPr wrap="square" rtlCol="0">
              <a:spAutoFit/>
            </a:bodyPr>
            <a:lstStyle/>
            <a:p>
              <a:r>
                <a:rPr lang="en-US" dirty="0"/>
                <a:t>Transport-enabled quantum computer</a:t>
              </a:r>
            </a:p>
          </p:txBody>
        </p:sp>
        <p:sp>
          <p:nvSpPr>
            <p:cNvPr id="7" name="Rectangle 6">
              <a:extLst>
                <a:ext uri="{FF2B5EF4-FFF2-40B4-BE49-F238E27FC236}">
                  <a16:creationId xmlns:a16="http://schemas.microsoft.com/office/drawing/2014/main" id="{BA911D7B-ED66-2C31-B02D-EC8FDF252ABB}"/>
                </a:ext>
              </a:extLst>
            </p:cNvPr>
            <p:cNvSpPr/>
            <p:nvPr/>
          </p:nvSpPr>
          <p:spPr>
            <a:xfrm>
              <a:off x="10748732" y="1159458"/>
              <a:ext cx="1163100" cy="52042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Output</a:t>
              </a:r>
            </a:p>
          </p:txBody>
        </p:sp>
        <p:sp>
          <p:nvSpPr>
            <p:cNvPr id="8" name="Rectangle 7">
              <a:extLst>
                <a:ext uri="{FF2B5EF4-FFF2-40B4-BE49-F238E27FC236}">
                  <a16:creationId xmlns:a16="http://schemas.microsoft.com/office/drawing/2014/main" id="{40586D9E-6E5C-70D0-CD62-57F55926BE35}"/>
                </a:ext>
              </a:extLst>
            </p:cNvPr>
            <p:cNvSpPr/>
            <p:nvPr/>
          </p:nvSpPr>
          <p:spPr>
            <a:xfrm>
              <a:off x="8176448" y="790125"/>
              <a:ext cx="1785997" cy="94615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a:t>Classical Memory (instructions)</a:t>
              </a:r>
            </a:p>
          </p:txBody>
        </p:sp>
        <p:sp>
          <p:nvSpPr>
            <p:cNvPr id="9" name="Rectangle 8">
              <a:extLst>
                <a:ext uri="{FF2B5EF4-FFF2-40B4-BE49-F238E27FC236}">
                  <a16:creationId xmlns:a16="http://schemas.microsoft.com/office/drawing/2014/main" id="{D1F77C20-3495-518D-5BE2-53007AEB0500}"/>
                </a:ext>
              </a:extLst>
            </p:cNvPr>
            <p:cNvSpPr/>
            <p:nvPr/>
          </p:nvSpPr>
          <p:spPr>
            <a:xfrm>
              <a:off x="6243904" y="1107652"/>
              <a:ext cx="1121464" cy="52042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Input</a:t>
              </a:r>
            </a:p>
          </p:txBody>
        </p:sp>
        <p:sp>
          <p:nvSpPr>
            <p:cNvPr id="10" name="Rounded Rectangle 9">
              <a:extLst>
                <a:ext uri="{FF2B5EF4-FFF2-40B4-BE49-F238E27FC236}">
                  <a16:creationId xmlns:a16="http://schemas.microsoft.com/office/drawing/2014/main" id="{E680394D-EAC1-3527-9E80-F327F24DDD40}"/>
                </a:ext>
              </a:extLst>
            </p:cNvPr>
            <p:cNvSpPr/>
            <p:nvPr/>
          </p:nvSpPr>
          <p:spPr>
            <a:xfrm>
              <a:off x="6950357" y="2854242"/>
              <a:ext cx="4379925" cy="2230446"/>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b"/>
            <a:lstStyle/>
            <a:p>
              <a:pPr algn="ctr"/>
              <a:r>
                <a:rPr lang="en-US"/>
                <a:t>Quantum Processing Unit</a:t>
              </a:r>
            </a:p>
          </p:txBody>
        </p:sp>
        <p:cxnSp>
          <p:nvCxnSpPr>
            <p:cNvPr id="12" name="Straight Arrow Connector 11">
              <a:extLst>
                <a:ext uri="{FF2B5EF4-FFF2-40B4-BE49-F238E27FC236}">
                  <a16:creationId xmlns:a16="http://schemas.microsoft.com/office/drawing/2014/main" id="{B3642A2A-3A3E-5538-A6A5-ABE949A2E9D8}"/>
                </a:ext>
              </a:extLst>
            </p:cNvPr>
            <p:cNvCxnSpPr>
              <a:cxnSpLocks/>
            </p:cNvCxnSpPr>
            <p:nvPr/>
          </p:nvCxnSpPr>
          <p:spPr>
            <a:xfrm>
              <a:off x="7392759" y="1361112"/>
              <a:ext cx="410080" cy="2"/>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3" name="Straight Arrow Connector 12">
              <a:extLst>
                <a:ext uri="{FF2B5EF4-FFF2-40B4-BE49-F238E27FC236}">
                  <a16:creationId xmlns:a16="http://schemas.microsoft.com/office/drawing/2014/main" id="{90057B90-5302-9C1C-0FCD-EEB97EC77396}"/>
                </a:ext>
              </a:extLst>
            </p:cNvPr>
            <p:cNvCxnSpPr>
              <a:cxnSpLocks/>
            </p:cNvCxnSpPr>
            <p:nvPr/>
          </p:nvCxnSpPr>
          <p:spPr>
            <a:xfrm>
              <a:off x="10379204" y="1458058"/>
              <a:ext cx="341562" cy="467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4" name="Straight Arrow Connector 13">
              <a:extLst>
                <a:ext uri="{FF2B5EF4-FFF2-40B4-BE49-F238E27FC236}">
                  <a16:creationId xmlns:a16="http://schemas.microsoft.com/office/drawing/2014/main" id="{6553AF77-11AB-6D38-DA9B-18A7F3B77B97}"/>
                </a:ext>
              </a:extLst>
            </p:cNvPr>
            <p:cNvCxnSpPr>
              <a:cxnSpLocks/>
            </p:cNvCxnSpPr>
            <p:nvPr/>
          </p:nvCxnSpPr>
          <p:spPr>
            <a:xfrm>
              <a:off x="8601705" y="2353453"/>
              <a:ext cx="0" cy="47714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5" name="Straight Arrow Connector 14">
              <a:extLst>
                <a:ext uri="{FF2B5EF4-FFF2-40B4-BE49-F238E27FC236}">
                  <a16:creationId xmlns:a16="http://schemas.microsoft.com/office/drawing/2014/main" id="{2AAE5DE4-B809-B239-1D10-2B8BEFD21B7A}"/>
                </a:ext>
              </a:extLst>
            </p:cNvPr>
            <p:cNvCxnSpPr>
              <a:cxnSpLocks/>
            </p:cNvCxnSpPr>
            <p:nvPr/>
          </p:nvCxnSpPr>
          <p:spPr>
            <a:xfrm flipV="1">
              <a:off x="9548312" y="2324451"/>
              <a:ext cx="0" cy="47105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8" name="Rectangle 17">
              <a:extLst>
                <a:ext uri="{FF2B5EF4-FFF2-40B4-BE49-F238E27FC236}">
                  <a16:creationId xmlns:a16="http://schemas.microsoft.com/office/drawing/2014/main" id="{CD8841F3-C6F6-73C1-A6D7-6368CA9051D7}"/>
                </a:ext>
              </a:extLst>
            </p:cNvPr>
            <p:cNvSpPr/>
            <p:nvPr/>
          </p:nvSpPr>
          <p:spPr>
            <a:xfrm>
              <a:off x="7324110" y="3071897"/>
              <a:ext cx="1522737" cy="1427265"/>
            </a:xfrm>
            <a:prstGeom prst="rect">
              <a:avLst/>
            </a:prstGeom>
          </p:spPr>
          <p:style>
            <a:lnRef idx="3">
              <a:schemeClr val="lt1"/>
            </a:lnRef>
            <a:fillRef idx="1">
              <a:schemeClr val="accent1"/>
            </a:fillRef>
            <a:effectRef idx="1">
              <a:schemeClr val="accent1"/>
            </a:effectRef>
            <a:fontRef idx="minor">
              <a:schemeClr val="lt1"/>
            </a:fontRef>
          </p:style>
          <p:txBody>
            <a:bodyPr rtlCol="0" anchor="b"/>
            <a:lstStyle/>
            <a:p>
              <a:pPr algn="ctr"/>
              <a:r>
                <a:rPr lang="en-US"/>
                <a:t>Q Logic</a:t>
              </a:r>
            </a:p>
          </p:txBody>
        </p:sp>
        <p:sp>
          <p:nvSpPr>
            <p:cNvPr id="19" name="Rectangle 18">
              <a:extLst>
                <a:ext uri="{FF2B5EF4-FFF2-40B4-BE49-F238E27FC236}">
                  <a16:creationId xmlns:a16="http://schemas.microsoft.com/office/drawing/2014/main" id="{F2D490A4-77E1-4D22-E1EA-A264A33E215F}"/>
                </a:ext>
              </a:extLst>
            </p:cNvPr>
            <p:cNvSpPr/>
            <p:nvPr/>
          </p:nvSpPr>
          <p:spPr>
            <a:xfrm>
              <a:off x="9343409" y="3081397"/>
              <a:ext cx="1638315" cy="1427265"/>
            </a:xfrm>
            <a:prstGeom prst="rect">
              <a:avLst/>
            </a:prstGeom>
          </p:spPr>
          <p:style>
            <a:lnRef idx="3">
              <a:schemeClr val="lt1"/>
            </a:lnRef>
            <a:fillRef idx="1">
              <a:schemeClr val="accent1"/>
            </a:fillRef>
            <a:effectRef idx="1">
              <a:schemeClr val="accent1"/>
            </a:effectRef>
            <a:fontRef idx="minor">
              <a:schemeClr val="lt1"/>
            </a:fontRef>
          </p:style>
          <p:txBody>
            <a:bodyPr rtlCol="0" anchor="b"/>
            <a:lstStyle/>
            <a:p>
              <a:pPr algn="ctr"/>
              <a:r>
                <a:rPr lang="en-US"/>
                <a:t>Q Memory</a:t>
              </a:r>
            </a:p>
          </p:txBody>
        </p:sp>
        <p:pic>
          <p:nvPicPr>
            <p:cNvPr id="11" name="Picture 10">
              <a:extLst>
                <a:ext uri="{FF2B5EF4-FFF2-40B4-BE49-F238E27FC236}">
                  <a16:creationId xmlns:a16="http://schemas.microsoft.com/office/drawing/2014/main" id="{F84410CA-43F7-9FCD-3E79-0EE9D110E801}"/>
                </a:ext>
              </a:extLst>
            </p:cNvPr>
            <p:cNvPicPr>
              <a:picLocks noChangeAspect="1"/>
            </p:cNvPicPr>
            <p:nvPr/>
          </p:nvPicPr>
          <p:blipFill>
            <a:blip r:embed="rId3"/>
            <a:stretch>
              <a:fillRect/>
            </a:stretch>
          </p:blipFill>
          <p:spPr>
            <a:xfrm>
              <a:off x="7673851" y="3259828"/>
              <a:ext cx="782320" cy="740410"/>
            </a:xfrm>
            <a:prstGeom prst="rect">
              <a:avLst/>
            </a:prstGeom>
          </p:spPr>
        </p:pic>
        <p:grpSp>
          <p:nvGrpSpPr>
            <p:cNvPr id="31" name="Group 30">
              <a:extLst>
                <a:ext uri="{FF2B5EF4-FFF2-40B4-BE49-F238E27FC236}">
                  <a16:creationId xmlns:a16="http://schemas.microsoft.com/office/drawing/2014/main" id="{2FD5635A-FCA1-F608-FFD7-CCF1667932BE}"/>
                </a:ext>
              </a:extLst>
            </p:cNvPr>
            <p:cNvGrpSpPr/>
            <p:nvPr/>
          </p:nvGrpSpPr>
          <p:grpSpPr>
            <a:xfrm>
              <a:off x="8549058" y="3328282"/>
              <a:ext cx="1109266" cy="914493"/>
              <a:chOff x="2780489" y="4296942"/>
              <a:chExt cx="1109266" cy="914493"/>
            </a:xfrm>
          </p:grpSpPr>
          <p:pic>
            <p:nvPicPr>
              <p:cNvPr id="17" name="Graphic 16" descr="Shuffle with solid fill">
                <a:extLst>
                  <a:ext uri="{FF2B5EF4-FFF2-40B4-BE49-F238E27FC236}">
                    <a16:creationId xmlns:a16="http://schemas.microsoft.com/office/drawing/2014/main" id="{98E5E084-8BDC-91B5-3625-08D66A07A26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75355" y="4297035"/>
                <a:ext cx="914400" cy="914400"/>
              </a:xfrm>
              <a:prstGeom prst="rect">
                <a:avLst/>
              </a:prstGeom>
            </p:spPr>
          </p:pic>
          <p:pic>
            <p:nvPicPr>
              <p:cNvPr id="30" name="Graphic 29" descr="Shuffle with solid fill">
                <a:extLst>
                  <a:ext uri="{FF2B5EF4-FFF2-40B4-BE49-F238E27FC236}">
                    <a16:creationId xmlns:a16="http://schemas.microsoft.com/office/drawing/2014/main" id="{790C68B6-0F3B-4673-3C91-A6952428329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2780489" y="4296942"/>
                <a:ext cx="914400" cy="914400"/>
              </a:xfrm>
              <a:prstGeom prst="rect">
                <a:avLst/>
              </a:prstGeom>
            </p:spPr>
          </p:pic>
        </p:grpSp>
        <p:pic>
          <p:nvPicPr>
            <p:cNvPr id="32" name="Picture 31">
              <a:extLst>
                <a:ext uri="{FF2B5EF4-FFF2-40B4-BE49-F238E27FC236}">
                  <a16:creationId xmlns:a16="http://schemas.microsoft.com/office/drawing/2014/main" id="{271286AD-0364-9954-C43A-F55E3CD7906B}"/>
                </a:ext>
              </a:extLst>
            </p:cNvPr>
            <p:cNvPicPr>
              <a:picLocks noChangeAspect="1"/>
            </p:cNvPicPr>
            <p:nvPr/>
          </p:nvPicPr>
          <p:blipFill>
            <a:blip r:embed="rId6"/>
            <a:stretch>
              <a:fillRect/>
            </a:stretch>
          </p:blipFill>
          <p:spPr>
            <a:xfrm>
              <a:off x="9728853" y="3309333"/>
              <a:ext cx="867426" cy="806706"/>
            </a:xfrm>
            <a:prstGeom prst="rect">
              <a:avLst/>
            </a:prstGeom>
          </p:spPr>
        </p:pic>
      </p:grpSp>
      <p:grpSp>
        <p:nvGrpSpPr>
          <p:cNvPr id="20" name="Group 19">
            <a:extLst>
              <a:ext uri="{FF2B5EF4-FFF2-40B4-BE49-F238E27FC236}">
                <a16:creationId xmlns:a16="http://schemas.microsoft.com/office/drawing/2014/main" id="{5D332DCF-1284-95FC-9262-D18F04B3A97A}"/>
              </a:ext>
            </a:extLst>
          </p:cNvPr>
          <p:cNvGrpSpPr/>
          <p:nvPr/>
        </p:nvGrpSpPr>
        <p:grpSpPr>
          <a:xfrm>
            <a:off x="677264" y="2353453"/>
            <a:ext cx="5323446" cy="3538267"/>
            <a:chOff x="830052" y="877131"/>
            <a:chExt cx="5323446" cy="3538267"/>
          </a:xfrm>
        </p:grpSpPr>
        <p:sp>
          <p:nvSpPr>
            <p:cNvPr id="28" name="TextBox 27">
              <a:extLst>
                <a:ext uri="{FF2B5EF4-FFF2-40B4-BE49-F238E27FC236}">
                  <a16:creationId xmlns:a16="http://schemas.microsoft.com/office/drawing/2014/main" id="{DAA6F40F-8F57-7821-56B1-7641866D3F52}"/>
                </a:ext>
              </a:extLst>
            </p:cNvPr>
            <p:cNvSpPr txBox="1"/>
            <p:nvPr/>
          </p:nvSpPr>
          <p:spPr>
            <a:xfrm>
              <a:off x="830052" y="2784182"/>
              <a:ext cx="5323446" cy="1631216"/>
            </a:xfrm>
            <a:prstGeom prst="rect">
              <a:avLst/>
            </a:prstGeom>
            <a:noFill/>
          </p:spPr>
          <p:txBody>
            <a:bodyPr wrap="square" rtlCol="0">
              <a:spAutoFit/>
            </a:bodyPr>
            <a:lstStyle/>
            <a:p>
              <a:pPr marL="285750" indent="-285750">
                <a:buClr>
                  <a:schemeClr val="accent2"/>
                </a:buClr>
                <a:buFont typeface="Wingdings" pitchFamily="2" charset="2"/>
                <a:buChar char="§"/>
              </a:pPr>
              <a:r>
                <a:rPr lang="en-US" sz="2000" dirty="0"/>
                <a:t>96 high fidelity Ba</a:t>
              </a:r>
              <a:r>
                <a:rPr lang="en-US" sz="2000" baseline="30000" dirty="0"/>
                <a:t>+</a:t>
              </a:r>
              <a:r>
                <a:rPr lang="en-US" sz="2000" dirty="0"/>
                <a:t> qubits</a:t>
              </a:r>
            </a:p>
            <a:p>
              <a:pPr marL="285750" indent="-285750">
                <a:buClr>
                  <a:schemeClr val="accent2"/>
                </a:buClr>
                <a:buFont typeface="Wingdings" pitchFamily="2" charset="2"/>
                <a:buChar char="§"/>
              </a:pPr>
              <a:endParaRPr lang="en-US" sz="2000" dirty="0"/>
            </a:p>
            <a:p>
              <a:pPr marL="285750" indent="-285750">
                <a:buClr>
                  <a:schemeClr val="accent2"/>
                </a:buClr>
                <a:buFont typeface="Wingdings" pitchFamily="2" charset="2"/>
                <a:buChar char="§"/>
              </a:pPr>
              <a:r>
                <a:rPr lang="en-US" sz="2000" dirty="0"/>
                <a:t>Junction speeds up on-the-fly qubit routing</a:t>
              </a:r>
            </a:p>
            <a:p>
              <a:pPr>
                <a:buClr>
                  <a:schemeClr val="accent2"/>
                </a:buClr>
              </a:pPr>
              <a:endParaRPr lang="en-US" sz="2000" dirty="0"/>
            </a:p>
            <a:p>
              <a:pPr marL="285750" indent="-285750">
                <a:buClr>
                  <a:schemeClr val="accent2"/>
                </a:buClr>
                <a:buFont typeface="Wingdings" pitchFamily="2" charset="2"/>
                <a:buChar char="§"/>
              </a:pPr>
              <a:r>
                <a:rPr lang="en-US" sz="2000" dirty="0"/>
                <a:t>Scales to future fault-tolerant systems</a:t>
              </a:r>
            </a:p>
          </p:txBody>
        </p:sp>
        <p:pic>
          <p:nvPicPr>
            <p:cNvPr id="26" name="Graphic 25">
              <a:extLst>
                <a:ext uri="{FF2B5EF4-FFF2-40B4-BE49-F238E27FC236}">
                  <a16:creationId xmlns:a16="http://schemas.microsoft.com/office/drawing/2014/main" id="{CF91BEC0-12A0-D083-C4AF-105C3176738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690805" y="877131"/>
              <a:ext cx="3004967" cy="1718288"/>
            </a:xfrm>
            <a:prstGeom prst="rect">
              <a:avLst/>
            </a:prstGeom>
          </p:spPr>
        </p:pic>
      </p:grpSp>
      <p:sp>
        <p:nvSpPr>
          <p:cNvPr id="2" name="Title 1">
            <a:extLst>
              <a:ext uri="{FF2B5EF4-FFF2-40B4-BE49-F238E27FC236}">
                <a16:creationId xmlns:a16="http://schemas.microsoft.com/office/drawing/2014/main" id="{052113BF-5246-0C50-6ABE-7FA094E70E11}"/>
              </a:ext>
            </a:extLst>
          </p:cNvPr>
          <p:cNvSpPr>
            <a:spLocks noGrp="1"/>
          </p:cNvSpPr>
          <p:nvPr>
            <p:ph type="title"/>
          </p:nvPr>
        </p:nvSpPr>
        <p:spPr>
          <a:xfrm>
            <a:off x="609601" y="421640"/>
            <a:ext cx="10515600" cy="381000"/>
          </a:xfrm>
        </p:spPr>
        <p:txBody>
          <a:bodyPr/>
          <a:lstStyle/>
          <a:p>
            <a:r>
              <a:rPr lang="en-US" sz="3200" dirty="0"/>
              <a:t>A “2x" system</a:t>
            </a:r>
            <a:endParaRPr lang="en-US" dirty="0"/>
          </a:p>
        </p:txBody>
      </p:sp>
      <p:sp>
        <p:nvSpPr>
          <p:cNvPr id="22" name="TextBox 21">
            <a:extLst>
              <a:ext uri="{FF2B5EF4-FFF2-40B4-BE49-F238E27FC236}">
                <a16:creationId xmlns:a16="http://schemas.microsoft.com/office/drawing/2014/main" id="{BD3C9CC7-2807-1B34-CD0C-FFBF681930B7}"/>
              </a:ext>
            </a:extLst>
          </p:cNvPr>
          <p:cNvSpPr txBox="1"/>
          <p:nvPr/>
        </p:nvSpPr>
        <p:spPr>
          <a:xfrm>
            <a:off x="494402" y="892959"/>
            <a:ext cx="11203196" cy="646331"/>
          </a:xfrm>
          <a:prstGeom prst="rect">
            <a:avLst/>
          </a:prstGeom>
          <a:noFill/>
        </p:spPr>
        <p:txBody>
          <a:bodyPr wrap="square">
            <a:spAutoFit/>
          </a:bodyPr>
          <a:lstStyle/>
          <a:p>
            <a:r>
              <a:rPr lang="en-US" sz="1800" b="1" dirty="0"/>
              <a:t>Helios will offer roughly 2x </a:t>
            </a:r>
            <a:r>
              <a:rPr lang="en-US" sz="1800" b="1" u="sng" dirty="0"/>
              <a:t>more</a:t>
            </a:r>
            <a:r>
              <a:rPr lang="en-US" sz="1800" b="1" dirty="0"/>
              <a:t> qubits with 2x </a:t>
            </a:r>
            <a:r>
              <a:rPr lang="en-US" sz="1800" b="1" u="sng" dirty="0"/>
              <a:t>lower</a:t>
            </a:r>
            <a:r>
              <a:rPr lang="en-US" sz="1800" b="1" dirty="0"/>
              <a:t> two-qubit gate errors, while operating more than 2x </a:t>
            </a:r>
            <a:r>
              <a:rPr lang="en-US" sz="1800" b="1" u="sng" dirty="0"/>
              <a:t>faster</a:t>
            </a:r>
            <a:r>
              <a:rPr lang="en-US" sz="1800" b="1" dirty="0"/>
              <a:t> than System Model H2.</a:t>
            </a:r>
          </a:p>
        </p:txBody>
      </p:sp>
    </p:spTree>
    <p:extLst>
      <p:ext uri="{BB962C8B-B14F-4D97-AF65-F5344CB8AC3E}">
        <p14:creationId xmlns:p14="http://schemas.microsoft.com/office/powerpoint/2010/main" val="2283507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04FC8-675D-BDFE-2048-F6B9B6FA84BD}"/>
              </a:ext>
            </a:extLst>
          </p:cNvPr>
          <p:cNvSpPr>
            <a:spLocks noGrp="1"/>
          </p:cNvSpPr>
          <p:nvPr>
            <p:ph type="title"/>
          </p:nvPr>
        </p:nvSpPr>
        <p:spPr/>
        <p:txBody>
          <a:bodyPr/>
          <a:lstStyle/>
          <a:p>
            <a:r>
              <a:rPr lang="en-GB"/>
              <a:t>Quantinuum Next-Generation Software</a:t>
            </a:r>
          </a:p>
        </p:txBody>
      </p:sp>
      <p:sp>
        <p:nvSpPr>
          <p:cNvPr id="3" name="Text Placeholder 2">
            <a:extLst>
              <a:ext uri="{FF2B5EF4-FFF2-40B4-BE49-F238E27FC236}">
                <a16:creationId xmlns:a16="http://schemas.microsoft.com/office/drawing/2014/main" id="{D9ACFBE8-E1F1-E3C2-D9EC-036FB37E2F29}"/>
              </a:ext>
            </a:extLst>
          </p:cNvPr>
          <p:cNvSpPr>
            <a:spLocks noGrp="1"/>
          </p:cNvSpPr>
          <p:nvPr>
            <p:ph type="body" idx="1"/>
          </p:nvPr>
        </p:nvSpPr>
        <p:spPr/>
        <p:txBody>
          <a:bodyPr/>
          <a:lstStyle/>
          <a:p>
            <a:endParaRPr lang="en-GB"/>
          </a:p>
        </p:txBody>
      </p:sp>
      <p:sp>
        <p:nvSpPr>
          <p:cNvPr id="4" name="Text Placeholder 3">
            <a:extLst>
              <a:ext uri="{FF2B5EF4-FFF2-40B4-BE49-F238E27FC236}">
                <a16:creationId xmlns:a16="http://schemas.microsoft.com/office/drawing/2014/main" id="{12414D23-A990-D54B-D72D-23E002B9EACA}"/>
              </a:ext>
            </a:extLst>
          </p:cNvPr>
          <p:cNvSpPr>
            <a:spLocks noGrp="1"/>
          </p:cNvSpPr>
          <p:nvPr>
            <p:ph type="body" sz="quarter" idx="10"/>
          </p:nvPr>
        </p:nvSpPr>
        <p:spPr/>
        <p:txBody>
          <a:bodyPr/>
          <a:lstStyle/>
          <a:p>
            <a:r>
              <a:rPr lang="en-GB"/>
              <a:t>Public</a:t>
            </a:r>
          </a:p>
        </p:txBody>
      </p:sp>
      <p:sp>
        <p:nvSpPr>
          <p:cNvPr id="5" name="TextBox 4">
            <a:extLst>
              <a:ext uri="{FF2B5EF4-FFF2-40B4-BE49-F238E27FC236}">
                <a16:creationId xmlns:a16="http://schemas.microsoft.com/office/drawing/2014/main" id="{CF14BFEE-B459-3B45-80EE-D1D3022B6C1F}"/>
              </a:ext>
            </a:extLst>
          </p:cNvPr>
          <p:cNvSpPr txBox="1"/>
          <p:nvPr/>
        </p:nvSpPr>
        <p:spPr>
          <a:xfrm>
            <a:off x="9259411" y="3210083"/>
            <a:ext cx="1865789" cy="338554"/>
          </a:xfrm>
          <a:prstGeom prst="rect">
            <a:avLst/>
          </a:prstGeom>
          <a:noFill/>
        </p:spPr>
        <p:txBody>
          <a:bodyPr wrap="square" rtlCol="0">
            <a:spAutoFit/>
          </a:bodyPr>
          <a:lstStyle/>
          <a:p>
            <a:pPr algn="ctr"/>
            <a:r>
              <a:rPr lang="en-GB" sz="1600"/>
              <a:t>Cloud instance</a:t>
            </a:r>
          </a:p>
        </p:txBody>
      </p:sp>
      <p:sp>
        <p:nvSpPr>
          <p:cNvPr id="6" name="TextBox 5">
            <a:extLst>
              <a:ext uri="{FF2B5EF4-FFF2-40B4-BE49-F238E27FC236}">
                <a16:creationId xmlns:a16="http://schemas.microsoft.com/office/drawing/2014/main" id="{E78B4721-7FDC-E132-EA24-BF4A7196C856}"/>
              </a:ext>
            </a:extLst>
          </p:cNvPr>
          <p:cNvSpPr txBox="1"/>
          <p:nvPr/>
        </p:nvSpPr>
        <p:spPr>
          <a:xfrm>
            <a:off x="9421328" y="2807419"/>
            <a:ext cx="2340948" cy="523220"/>
          </a:xfrm>
          <a:prstGeom prst="rect">
            <a:avLst/>
          </a:prstGeom>
          <a:noFill/>
        </p:spPr>
        <p:txBody>
          <a:bodyPr wrap="square" rtlCol="0">
            <a:spAutoFit/>
          </a:bodyPr>
          <a:lstStyle/>
          <a:p>
            <a:r>
              <a:rPr lang="en-GB" sz="2800" b="1">
                <a:solidFill>
                  <a:schemeClr val="accent1"/>
                </a:solidFill>
                <a:latin typeface="Arial" panose="020B0604020202020204" pitchFamily="34" charset="0"/>
                <a:cs typeface="Arial" panose="020B0604020202020204" pitchFamily="34" charset="0"/>
              </a:rPr>
              <a:t>SELENE</a:t>
            </a:r>
          </a:p>
        </p:txBody>
      </p:sp>
      <p:grpSp>
        <p:nvGrpSpPr>
          <p:cNvPr id="7" name="Group 6">
            <a:extLst>
              <a:ext uri="{FF2B5EF4-FFF2-40B4-BE49-F238E27FC236}">
                <a16:creationId xmlns:a16="http://schemas.microsoft.com/office/drawing/2014/main" id="{F06D282E-4B91-1511-2A42-4F2D5C2F8EC7}"/>
              </a:ext>
            </a:extLst>
          </p:cNvPr>
          <p:cNvGrpSpPr/>
          <p:nvPr/>
        </p:nvGrpSpPr>
        <p:grpSpPr>
          <a:xfrm>
            <a:off x="2026884" y="1291678"/>
            <a:ext cx="9211054" cy="1718351"/>
            <a:chOff x="2335096" y="2322980"/>
            <a:chExt cx="9211054" cy="1718351"/>
          </a:xfrm>
        </p:grpSpPr>
        <p:sp>
          <p:nvSpPr>
            <p:cNvPr id="8" name="TextBox 7">
              <a:extLst>
                <a:ext uri="{FF2B5EF4-FFF2-40B4-BE49-F238E27FC236}">
                  <a16:creationId xmlns:a16="http://schemas.microsoft.com/office/drawing/2014/main" id="{BEAEACD9-C5C4-8921-3A68-18AD40736BAC}"/>
                </a:ext>
              </a:extLst>
            </p:cNvPr>
            <p:cNvSpPr txBox="1"/>
            <p:nvPr/>
          </p:nvSpPr>
          <p:spPr>
            <a:xfrm>
              <a:off x="3735348" y="2847713"/>
              <a:ext cx="2743182" cy="646331"/>
            </a:xfrm>
            <a:prstGeom prst="rect">
              <a:avLst/>
            </a:prstGeom>
            <a:noFill/>
          </p:spPr>
          <p:txBody>
            <a:bodyPr wrap="square" rtlCol="0">
              <a:spAutoFit/>
            </a:bodyPr>
            <a:lstStyle/>
            <a:p>
              <a:r>
                <a:rPr lang="en-GB" sz="3600" b="1">
                  <a:solidFill>
                    <a:schemeClr val="accent1"/>
                  </a:solidFill>
                  <a:latin typeface="Arial" panose="020B0604020202020204" pitchFamily="34" charset="0"/>
                  <a:cs typeface="Arial" panose="020B0604020202020204" pitchFamily="34" charset="0"/>
                </a:rPr>
                <a:t>HUGR</a:t>
              </a:r>
              <a:endParaRPr lang="en-GB" sz="2800" b="1">
                <a:solidFill>
                  <a:schemeClr val="accent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A097FF4-11EE-36ED-87C9-D2EF09C12932}"/>
                </a:ext>
              </a:extLst>
            </p:cNvPr>
            <p:cNvSpPr txBox="1"/>
            <p:nvPr/>
          </p:nvSpPr>
          <p:spPr>
            <a:xfrm>
              <a:off x="3530150" y="3395000"/>
              <a:ext cx="1865789" cy="646331"/>
            </a:xfrm>
            <a:prstGeom prst="rect">
              <a:avLst/>
            </a:prstGeom>
            <a:noFill/>
          </p:spPr>
          <p:txBody>
            <a:bodyPr wrap="square" rtlCol="0">
              <a:spAutoFit/>
            </a:bodyPr>
            <a:lstStyle/>
            <a:p>
              <a:pPr algn="ctr"/>
              <a:r>
                <a:rPr lang="en-GB"/>
                <a:t>Intermediate representation</a:t>
              </a:r>
            </a:p>
          </p:txBody>
        </p:sp>
        <p:pic>
          <p:nvPicPr>
            <p:cNvPr id="10" name="Graphic 9">
              <a:extLst>
                <a:ext uri="{FF2B5EF4-FFF2-40B4-BE49-F238E27FC236}">
                  <a16:creationId xmlns:a16="http://schemas.microsoft.com/office/drawing/2014/main" id="{BC9985B8-6946-79C1-E63A-B85DDF4DE21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904547" y="2996548"/>
              <a:ext cx="1556595" cy="300395"/>
            </a:xfrm>
            <a:prstGeom prst="rect">
              <a:avLst/>
            </a:prstGeom>
          </p:spPr>
        </p:pic>
        <p:cxnSp>
          <p:nvCxnSpPr>
            <p:cNvPr id="11" name="Straight Arrow Connector 10">
              <a:extLst>
                <a:ext uri="{FF2B5EF4-FFF2-40B4-BE49-F238E27FC236}">
                  <a16:creationId xmlns:a16="http://schemas.microsoft.com/office/drawing/2014/main" id="{8282632F-9457-4DFB-2C70-4009A617E8F5}"/>
                </a:ext>
              </a:extLst>
            </p:cNvPr>
            <p:cNvCxnSpPr/>
            <p:nvPr/>
          </p:nvCxnSpPr>
          <p:spPr>
            <a:xfrm>
              <a:off x="2335096" y="3193663"/>
              <a:ext cx="1400252"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7B3AA58-FA71-F220-80A6-25E0E4539464}"/>
                </a:ext>
              </a:extLst>
            </p:cNvPr>
            <p:cNvCxnSpPr/>
            <p:nvPr/>
          </p:nvCxnSpPr>
          <p:spPr>
            <a:xfrm>
              <a:off x="5283476" y="3152566"/>
              <a:ext cx="1400252"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96E4CC64-763B-57CE-6EE2-A85FA47635AE}"/>
                </a:ext>
              </a:extLst>
            </p:cNvPr>
            <p:cNvSpPr txBox="1"/>
            <p:nvPr/>
          </p:nvSpPr>
          <p:spPr>
            <a:xfrm>
              <a:off x="6152375" y="3382268"/>
              <a:ext cx="2752687" cy="646331"/>
            </a:xfrm>
            <a:prstGeom prst="rect">
              <a:avLst/>
            </a:prstGeom>
            <a:noFill/>
          </p:spPr>
          <p:txBody>
            <a:bodyPr wrap="square" rtlCol="0">
              <a:spAutoFit/>
            </a:bodyPr>
            <a:lstStyle/>
            <a:p>
              <a:pPr algn="ctr"/>
              <a:r>
                <a:rPr lang="en-GB"/>
                <a:t>Includes TKET2 compilation</a:t>
              </a:r>
            </a:p>
          </p:txBody>
        </p:sp>
        <p:pic>
          <p:nvPicPr>
            <p:cNvPr id="14" name="Graphic 13">
              <a:extLst>
                <a:ext uri="{FF2B5EF4-FFF2-40B4-BE49-F238E27FC236}">
                  <a16:creationId xmlns:a16="http://schemas.microsoft.com/office/drawing/2014/main" id="{76D76283-DF12-4ED4-06A5-5F78668923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69357" y="2322980"/>
              <a:ext cx="1676793" cy="399237"/>
            </a:xfrm>
            <a:prstGeom prst="rect">
              <a:avLst/>
            </a:prstGeom>
          </p:spPr>
        </p:pic>
      </p:grpSp>
      <p:sp>
        <p:nvSpPr>
          <p:cNvPr id="15" name="TextBox 14">
            <a:extLst>
              <a:ext uri="{FF2B5EF4-FFF2-40B4-BE49-F238E27FC236}">
                <a16:creationId xmlns:a16="http://schemas.microsoft.com/office/drawing/2014/main" id="{300EC57F-3FA9-ABF6-F77B-894EC5AECE6B}"/>
              </a:ext>
            </a:extLst>
          </p:cNvPr>
          <p:cNvSpPr txBox="1"/>
          <p:nvPr/>
        </p:nvSpPr>
        <p:spPr>
          <a:xfrm>
            <a:off x="65724" y="1816411"/>
            <a:ext cx="2182761" cy="1200329"/>
          </a:xfrm>
          <a:prstGeom prst="rect">
            <a:avLst/>
          </a:prstGeom>
          <a:noFill/>
        </p:spPr>
        <p:txBody>
          <a:bodyPr wrap="square" rtlCol="0">
            <a:spAutoFit/>
          </a:bodyPr>
          <a:lstStyle/>
          <a:p>
            <a:pPr algn="ctr"/>
            <a:r>
              <a:rPr lang="en-GB" sz="3600" b="1">
                <a:solidFill>
                  <a:schemeClr val="accent1"/>
                </a:solidFill>
              </a:rPr>
              <a:t>Guppy</a:t>
            </a:r>
            <a:endParaRPr lang="en-GB" b="1">
              <a:solidFill>
                <a:schemeClr val="accent1"/>
              </a:solidFill>
            </a:endParaRPr>
          </a:p>
          <a:p>
            <a:pPr algn="ctr"/>
            <a:r>
              <a:rPr lang="en-GB"/>
              <a:t>Application programming</a:t>
            </a:r>
          </a:p>
        </p:txBody>
      </p:sp>
      <p:sp>
        <p:nvSpPr>
          <p:cNvPr id="16" name="Left Brace 15">
            <a:extLst>
              <a:ext uri="{FF2B5EF4-FFF2-40B4-BE49-F238E27FC236}">
                <a16:creationId xmlns:a16="http://schemas.microsoft.com/office/drawing/2014/main" id="{FE5CF961-976A-0CF8-E441-AAB1512E1D90}"/>
              </a:ext>
            </a:extLst>
          </p:cNvPr>
          <p:cNvSpPr/>
          <p:nvPr/>
        </p:nvSpPr>
        <p:spPr>
          <a:xfrm>
            <a:off x="8622335" y="1147673"/>
            <a:ext cx="938810" cy="243205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98C2B00C-F65D-33A2-C6A1-E25B58F5AB88}"/>
              </a:ext>
            </a:extLst>
          </p:cNvPr>
          <p:cNvCxnSpPr>
            <a:cxnSpLocks/>
          </p:cNvCxnSpPr>
          <p:nvPr/>
        </p:nvCxnSpPr>
        <p:spPr>
          <a:xfrm flipH="1">
            <a:off x="4154832" y="3010029"/>
            <a:ext cx="1" cy="1942971"/>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E64220F2-A098-2C79-289B-294C2B7F576C}"/>
              </a:ext>
            </a:extLst>
          </p:cNvPr>
          <p:cNvCxnSpPr/>
          <p:nvPr/>
        </p:nvCxnSpPr>
        <p:spPr>
          <a:xfrm>
            <a:off x="4154832" y="4953000"/>
            <a:ext cx="1400252"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D18A9193-C393-D3E1-9D82-5A599EC4515A}"/>
              </a:ext>
            </a:extLst>
          </p:cNvPr>
          <p:cNvSpPr txBox="1"/>
          <p:nvPr/>
        </p:nvSpPr>
        <p:spPr>
          <a:xfrm>
            <a:off x="5618583" y="4640187"/>
            <a:ext cx="2681001" cy="523220"/>
          </a:xfrm>
          <a:prstGeom prst="rect">
            <a:avLst/>
          </a:prstGeom>
          <a:noFill/>
        </p:spPr>
        <p:txBody>
          <a:bodyPr wrap="square" rtlCol="0">
            <a:spAutoFit/>
          </a:bodyPr>
          <a:lstStyle/>
          <a:p>
            <a:r>
              <a:rPr lang="en-GB" sz="2800" b="1">
                <a:solidFill>
                  <a:schemeClr val="accent1"/>
                </a:solidFill>
                <a:latin typeface="Arial" panose="020B0604020202020204" pitchFamily="34" charset="0"/>
                <a:cs typeface="Arial" panose="020B0604020202020204" pitchFamily="34" charset="0"/>
              </a:rPr>
              <a:t>SELENE-SIM</a:t>
            </a:r>
          </a:p>
        </p:txBody>
      </p:sp>
      <p:sp>
        <p:nvSpPr>
          <p:cNvPr id="20" name="TextBox 19">
            <a:extLst>
              <a:ext uri="{FF2B5EF4-FFF2-40B4-BE49-F238E27FC236}">
                <a16:creationId xmlns:a16="http://schemas.microsoft.com/office/drawing/2014/main" id="{382DDAC5-A9AD-07F1-E836-02FD65079BD4}"/>
              </a:ext>
            </a:extLst>
          </p:cNvPr>
          <p:cNvSpPr txBox="1"/>
          <p:nvPr/>
        </p:nvSpPr>
        <p:spPr>
          <a:xfrm>
            <a:off x="5867400" y="5062922"/>
            <a:ext cx="1865789" cy="338554"/>
          </a:xfrm>
          <a:prstGeom prst="rect">
            <a:avLst/>
          </a:prstGeom>
          <a:noFill/>
        </p:spPr>
        <p:txBody>
          <a:bodyPr wrap="square" rtlCol="0">
            <a:spAutoFit/>
          </a:bodyPr>
          <a:lstStyle/>
          <a:p>
            <a:pPr algn="ctr"/>
            <a:r>
              <a:rPr lang="en-GB" sz="1600"/>
              <a:t>Local instance</a:t>
            </a:r>
          </a:p>
        </p:txBody>
      </p:sp>
    </p:spTree>
    <p:extLst>
      <p:ext uri="{BB962C8B-B14F-4D97-AF65-F5344CB8AC3E}">
        <p14:creationId xmlns:p14="http://schemas.microsoft.com/office/powerpoint/2010/main" val="4167617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BAEC9E-9BB8-80F0-2DCE-2EB54E0F88E6}"/>
              </a:ext>
            </a:extLst>
          </p:cNvPr>
          <p:cNvSpPr>
            <a:spLocks noGrp="1"/>
          </p:cNvSpPr>
          <p:nvPr>
            <p:ph idx="1"/>
          </p:nvPr>
        </p:nvSpPr>
        <p:spPr>
          <a:xfrm>
            <a:off x="548641" y="3204223"/>
            <a:ext cx="3944112" cy="2341183"/>
          </a:xfrm>
        </p:spPr>
        <p:txBody>
          <a:bodyPr/>
          <a:lstStyle/>
          <a:p>
            <a:r>
              <a:rPr lang="en-GB" dirty="0"/>
              <a:t>Arbitrary control flow</a:t>
            </a:r>
          </a:p>
          <a:p>
            <a:r>
              <a:rPr lang="en-GB" dirty="0"/>
              <a:t>Arbitrary classical compute</a:t>
            </a:r>
          </a:p>
          <a:p>
            <a:r>
              <a:rPr lang="en-GB" dirty="0"/>
              <a:t>Quantinuum native operations</a:t>
            </a:r>
          </a:p>
          <a:p>
            <a:r>
              <a:rPr lang="en-GB" dirty="0"/>
              <a:t>Automated system qubit resource management</a:t>
            </a:r>
          </a:p>
          <a:p>
            <a:r>
              <a:rPr lang="en-GB" dirty="0"/>
              <a:t>Static compiling and safety</a:t>
            </a:r>
          </a:p>
        </p:txBody>
      </p:sp>
      <p:sp>
        <p:nvSpPr>
          <p:cNvPr id="5" name="Text Placeholder 4">
            <a:extLst>
              <a:ext uri="{FF2B5EF4-FFF2-40B4-BE49-F238E27FC236}">
                <a16:creationId xmlns:a16="http://schemas.microsoft.com/office/drawing/2014/main" id="{076A0671-932B-B114-7C79-DD77F7D3591F}"/>
              </a:ext>
            </a:extLst>
          </p:cNvPr>
          <p:cNvSpPr>
            <a:spLocks noGrp="1"/>
          </p:cNvSpPr>
          <p:nvPr>
            <p:ph type="body" sz="quarter" idx="10"/>
          </p:nvPr>
        </p:nvSpPr>
        <p:spPr/>
        <p:txBody>
          <a:bodyPr/>
          <a:lstStyle/>
          <a:p>
            <a:r>
              <a:rPr lang="en-GB"/>
              <a:t>Public</a:t>
            </a:r>
          </a:p>
        </p:txBody>
      </p:sp>
      <p:sp>
        <p:nvSpPr>
          <p:cNvPr id="6" name="Rectangle: Rounded Corners 5">
            <a:extLst>
              <a:ext uri="{FF2B5EF4-FFF2-40B4-BE49-F238E27FC236}">
                <a16:creationId xmlns:a16="http://schemas.microsoft.com/office/drawing/2014/main" id="{75D55538-0426-0998-F33E-D7E1B409CCBB}"/>
              </a:ext>
            </a:extLst>
          </p:cNvPr>
          <p:cNvSpPr/>
          <p:nvPr/>
        </p:nvSpPr>
        <p:spPr>
          <a:xfrm>
            <a:off x="548641" y="2059603"/>
            <a:ext cx="4776215" cy="523045"/>
          </a:xfrm>
          <a:prstGeom prst="roundRect">
            <a:avLst/>
          </a:prstGeom>
          <a:noFill/>
          <a:ln w="38100">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a:solidFill>
                  <a:schemeClr val="tx1"/>
                </a:solidFill>
                <a:latin typeface="Cascadia Code Light" panose="020B0609020000020004" pitchFamily="49" charset="0"/>
                <a:cs typeface="Cascadia Code Light" panose="020B0609020000020004" pitchFamily="49" charset="0"/>
              </a:rPr>
              <a:t>pip install </a:t>
            </a:r>
            <a:r>
              <a:rPr lang="en-GB" sz="1400" err="1">
                <a:solidFill>
                  <a:schemeClr val="tx1"/>
                </a:solidFill>
                <a:latin typeface="Cascadia Code Light" panose="020B0609020000020004" pitchFamily="49" charset="0"/>
                <a:cs typeface="Cascadia Code Light" panose="020B0609020000020004" pitchFamily="49" charset="0"/>
              </a:rPr>
              <a:t>guppylang</a:t>
            </a:r>
            <a:endParaRPr lang="en-GB" sz="1400">
              <a:solidFill>
                <a:schemeClr val="tx1"/>
              </a:solidFill>
              <a:latin typeface="Cascadia Code Light" panose="020B0609020000020004" pitchFamily="49" charset="0"/>
              <a:cs typeface="Cascadia Code Light" panose="020B0609020000020004" pitchFamily="49" charset="0"/>
            </a:endParaRPr>
          </a:p>
        </p:txBody>
      </p:sp>
      <p:sp>
        <p:nvSpPr>
          <p:cNvPr id="7" name="Rectangle 6">
            <a:extLst>
              <a:ext uri="{FF2B5EF4-FFF2-40B4-BE49-F238E27FC236}">
                <a16:creationId xmlns:a16="http://schemas.microsoft.com/office/drawing/2014/main" id="{B9F90D70-1A6A-D38C-C9C9-02146432A93D}"/>
              </a:ext>
            </a:extLst>
          </p:cNvPr>
          <p:cNvSpPr>
            <a:spLocks/>
          </p:cNvSpPr>
          <p:nvPr/>
        </p:nvSpPr>
        <p:spPr>
          <a:xfrm>
            <a:off x="6096000" y="0"/>
            <a:ext cx="6096000" cy="6858000"/>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0E9BF272-46CA-3CF8-FD8D-2EA375077327}"/>
              </a:ext>
            </a:extLst>
          </p:cNvPr>
          <p:cNvSpPr/>
          <p:nvPr/>
        </p:nvSpPr>
        <p:spPr>
          <a:xfrm>
            <a:off x="6422133" y="138115"/>
            <a:ext cx="5443727" cy="1772920"/>
          </a:xfrm>
          <a:prstGeom prst="roundRect">
            <a:avLst/>
          </a:prstGeom>
          <a:solidFill>
            <a:schemeClr val="tx1">
              <a:lumMod val="85000"/>
              <a:lumOff val="15000"/>
            </a:schemeClr>
          </a:solidFill>
          <a:ln w="38100">
            <a:solidFill>
              <a:schemeClr val="bg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ts val="1425"/>
              </a:lnSpc>
              <a:buNone/>
            </a:pPr>
            <a:r>
              <a:rPr lang="en-GB" sz="1100" b="0">
                <a:solidFill>
                  <a:srgbClr val="C586C0"/>
                </a:solidFill>
                <a:effectLst/>
                <a:latin typeface="Consolas" panose="020B0609020204030204" pitchFamily="49" charset="0"/>
              </a:rPr>
              <a:t>from</a:t>
            </a:r>
            <a:r>
              <a:rPr lang="en-GB" sz="1100" b="0">
                <a:solidFill>
                  <a:srgbClr val="D4D4D4"/>
                </a:solidFill>
                <a:effectLst/>
                <a:latin typeface="Consolas" panose="020B0609020204030204" pitchFamily="49" charset="0"/>
              </a:rPr>
              <a:t> </a:t>
            </a:r>
            <a:r>
              <a:rPr lang="en-GB" sz="1100" b="0" err="1">
                <a:solidFill>
                  <a:srgbClr val="4EC9B0"/>
                </a:solidFill>
                <a:effectLst/>
                <a:latin typeface="Consolas" panose="020B0609020204030204" pitchFamily="49" charset="0"/>
              </a:rPr>
              <a:t>guppylang</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decorator</a:t>
            </a:r>
            <a:r>
              <a:rPr lang="en-GB" sz="1100" b="0">
                <a:solidFill>
                  <a:srgbClr val="D4D4D4"/>
                </a:solidFill>
                <a:effectLst/>
                <a:latin typeface="Consolas" panose="020B0609020204030204" pitchFamily="49" charset="0"/>
              </a:rPr>
              <a:t> </a:t>
            </a:r>
            <a:r>
              <a:rPr lang="en-GB" sz="1100" b="0">
                <a:solidFill>
                  <a:srgbClr val="C586C0"/>
                </a:solidFill>
                <a:effectLst/>
                <a:latin typeface="Consolas" panose="020B0609020204030204" pitchFamily="49" charset="0"/>
              </a:rPr>
              <a:t>import</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guppy</a:t>
            </a:r>
            <a:endParaRPr lang="en-GB" sz="1100" b="0">
              <a:solidFill>
                <a:srgbClr val="D4D4D4"/>
              </a:solidFill>
              <a:effectLst/>
              <a:latin typeface="Consolas" panose="020B0609020204030204" pitchFamily="49" charset="0"/>
            </a:endParaRPr>
          </a:p>
          <a:p>
            <a:pPr>
              <a:lnSpc>
                <a:spcPts val="1425"/>
              </a:lnSpc>
              <a:buNone/>
            </a:pPr>
            <a:r>
              <a:rPr lang="en-GB" sz="1100" b="0">
                <a:solidFill>
                  <a:srgbClr val="C586C0"/>
                </a:solidFill>
                <a:effectLst/>
                <a:latin typeface="Consolas" panose="020B0609020204030204" pitchFamily="49" charset="0"/>
              </a:rPr>
              <a:t>from</a:t>
            </a:r>
            <a:r>
              <a:rPr lang="en-GB" sz="1100" b="0">
                <a:solidFill>
                  <a:srgbClr val="D4D4D4"/>
                </a:solidFill>
                <a:effectLst/>
                <a:latin typeface="Consolas" panose="020B0609020204030204" pitchFamily="49" charset="0"/>
              </a:rPr>
              <a:t> </a:t>
            </a:r>
            <a:r>
              <a:rPr lang="en-GB" sz="1100" b="0" err="1">
                <a:solidFill>
                  <a:srgbClr val="4EC9B0"/>
                </a:solidFill>
                <a:effectLst/>
                <a:latin typeface="Consolas" panose="020B0609020204030204" pitchFamily="49" charset="0"/>
              </a:rPr>
              <a:t>guppylang</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std</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quantum</a:t>
            </a:r>
            <a:r>
              <a:rPr lang="en-GB" sz="1100" b="0">
                <a:solidFill>
                  <a:srgbClr val="D4D4D4"/>
                </a:solidFill>
                <a:effectLst/>
                <a:latin typeface="Consolas" panose="020B0609020204030204" pitchFamily="49" charset="0"/>
              </a:rPr>
              <a:t> </a:t>
            </a:r>
            <a:r>
              <a:rPr lang="en-GB" sz="1100" b="0">
                <a:solidFill>
                  <a:srgbClr val="C586C0"/>
                </a:solidFill>
                <a:effectLst/>
                <a:latin typeface="Consolas" panose="020B0609020204030204" pitchFamily="49" charset="0"/>
              </a:rPr>
              <a:t>import</a:t>
            </a:r>
            <a:r>
              <a:rPr lang="en-GB" sz="1100" b="0">
                <a:solidFill>
                  <a:srgbClr val="D4D4D4"/>
                </a:solidFill>
                <a:effectLst/>
                <a:latin typeface="Consolas" panose="020B0609020204030204" pitchFamily="49" charset="0"/>
              </a:rPr>
              <a:t> </a:t>
            </a:r>
            <a:r>
              <a:rPr lang="en-GB" sz="1100" b="0">
                <a:solidFill>
                  <a:srgbClr val="4EC9B0"/>
                </a:solidFill>
                <a:effectLst/>
                <a:latin typeface="Consolas" panose="020B0609020204030204" pitchFamily="49" charset="0"/>
              </a:rPr>
              <a:t>qubit</a:t>
            </a: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cx</a:t>
            </a: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h</a:t>
            </a:r>
            <a:endParaRPr lang="en-GB" sz="1100" b="0">
              <a:solidFill>
                <a:srgbClr val="D4D4D4"/>
              </a:solidFill>
              <a:effectLst/>
              <a:latin typeface="Consolas" panose="020B0609020204030204" pitchFamily="49" charset="0"/>
            </a:endParaRPr>
          </a:p>
          <a:p>
            <a:pPr>
              <a:lnSpc>
                <a:spcPts val="1425"/>
              </a:lnSpc>
              <a:buNone/>
            </a:pPr>
            <a:br>
              <a:rPr lang="en-GB" sz="1100" b="0">
                <a:solidFill>
                  <a:srgbClr val="D4D4D4"/>
                </a:solidFill>
                <a:effectLst/>
                <a:latin typeface="Consolas" panose="020B0609020204030204" pitchFamily="49" charset="0"/>
              </a:rPr>
            </a:br>
            <a:r>
              <a:rPr lang="en-GB" sz="1100" b="0">
                <a:solidFill>
                  <a:srgbClr val="DCDCAA"/>
                </a:solidFill>
                <a:effectLst/>
                <a:latin typeface="Consolas" panose="020B0609020204030204" pitchFamily="49" charset="0"/>
              </a:rPr>
              <a:t>@</a:t>
            </a:r>
            <a:r>
              <a:rPr lang="en-GB" sz="1100" b="0">
                <a:solidFill>
                  <a:srgbClr val="9CDCFE"/>
                </a:solidFill>
                <a:effectLst/>
                <a:latin typeface="Consolas" panose="020B0609020204030204" pitchFamily="49" charset="0"/>
              </a:rPr>
              <a:t>guppy</a:t>
            </a:r>
            <a:endParaRPr lang="en-GB" sz="1100" b="0">
              <a:solidFill>
                <a:srgbClr val="D4D4D4"/>
              </a:solidFill>
              <a:effectLst/>
              <a:latin typeface="Consolas" panose="020B0609020204030204" pitchFamily="49" charset="0"/>
            </a:endParaRPr>
          </a:p>
          <a:p>
            <a:pPr>
              <a:lnSpc>
                <a:spcPts val="1425"/>
              </a:lnSpc>
              <a:buNone/>
            </a:pPr>
            <a:r>
              <a:rPr lang="en-GB" sz="1100" b="0">
                <a:solidFill>
                  <a:srgbClr val="569CD6"/>
                </a:solidFill>
                <a:effectLst/>
                <a:latin typeface="Consolas" panose="020B0609020204030204" pitchFamily="49" charset="0"/>
              </a:rPr>
              <a:t>def</a:t>
            </a: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bell</a:t>
            </a:r>
            <a:r>
              <a:rPr lang="en-GB" sz="1100" b="0">
                <a:solidFill>
                  <a:srgbClr val="D4D4D4"/>
                </a:solidFill>
                <a:effectLst/>
                <a:latin typeface="Consolas" panose="020B0609020204030204" pitchFamily="49" charset="0"/>
              </a:rPr>
              <a:t>() -&gt; </a:t>
            </a:r>
            <a:r>
              <a:rPr lang="en-GB" sz="1100" b="0">
                <a:solidFill>
                  <a:srgbClr val="4EC9B0"/>
                </a:solidFill>
                <a:effectLst/>
                <a:latin typeface="Consolas" panose="020B0609020204030204" pitchFamily="49" charset="0"/>
              </a:rPr>
              <a:t>tuple</a:t>
            </a:r>
            <a:r>
              <a:rPr lang="en-GB" sz="1100" b="0">
                <a:solidFill>
                  <a:srgbClr val="D4D4D4"/>
                </a:solidFill>
                <a:effectLst/>
                <a:latin typeface="Consolas" panose="020B0609020204030204" pitchFamily="49" charset="0"/>
              </a:rPr>
              <a:t>[</a:t>
            </a:r>
            <a:r>
              <a:rPr lang="en-GB" sz="1100" b="0">
                <a:solidFill>
                  <a:srgbClr val="4EC9B0"/>
                </a:solidFill>
                <a:effectLst/>
                <a:latin typeface="Consolas" panose="020B0609020204030204" pitchFamily="49" charset="0"/>
              </a:rPr>
              <a:t>qubit</a:t>
            </a:r>
            <a:r>
              <a:rPr lang="en-GB" sz="1100" b="0">
                <a:solidFill>
                  <a:srgbClr val="D4D4D4"/>
                </a:solidFill>
                <a:effectLst/>
                <a:latin typeface="Consolas" panose="020B0609020204030204" pitchFamily="49" charset="0"/>
              </a:rPr>
              <a:t>, </a:t>
            </a:r>
            <a:r>
              <a:rPr lang="en-GB" sz="1100" b="0">
                <a:solidFill>
                  <a:srgbClr val="4EC9B0"/>
                </a:solidFill>
                <a:effectLst/>
                <a:latin typeface="Consolas" panose="020B0609020204030204" pitchFamily="49" charset="0"/>
              </a:rPr>
              <a:t>qubit</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q0</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q1</a:t>
            </a:r>
            <a:r>
              <a:rPr lang="en-GB" sz="1100" b="0">
                <a:solidFill>
                  <a:srgbClr val="D4D4D4"/>
                </a:solidFill>
                <a:effectLst/>
                <a:latin typeface="Consolas" panose="020B0609020204030204" pitchFamily="49" charset="0"/>
              </a:rPr>
              <a:t> = </a:t>
            </a:r>
            <a:r>
              <a:rPr lang="en-GB" sz="1100" b="0">
                <a:solidFill>
                  <a:srgbClr val="4EC9B0"/>
                </a:solidFill>
                <a:effectLst/>
                <a:latin typeface="Consolas" panose="020B0609020204030204" pitchFamily="49" charset="0"/>
              </a:rPr>
              <a:t>qubit</a:t>
            </a:r>
            <a:r>
              <a:rPr lang="en-GB" sz="1100" b="0">
                <a:solidFill>
                  <a:srgbClr val="D4D4D4"/>
                </a:solidFill>
                <a:effectLst/>
                <a:latin typeface="Consolas" panose="020B0609020204030204" pitchFamily="49" charset="0"/>
              </a:rPr>
              <a:t>(), </a:t>
            </a:r>
            <a:r>
              <a:rPr lang="en-GB" sz="1100" b="0">
                <a:solidFill>
                  <a:srgbClr val="4EC9B0"/>
                </a:solidFill>
                <a:effectLst/>
                <a:latin typeface="Consolas" panose="020B0609020204030204" pitchFamily="49" charset="0"/>
              </a:rPr>
              <a:t>qubit</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h</a:t>
            </a:r>
            <a:r>
              <a:rPr lang="en-GB" sz="1100" b="0">
                <a:solidFill>
                  <a:srgbClr val="D4D4D4"/>
                </a:solidFill>
                <a:effectLst/>
                <a:latin typeface="Consolas" panose="020B0609020204030204" pitchFamily="49" charset="0"/>
              </a:rPr>
              <a:t>(</a:t>
            </a:r>
            <a:r>
              <a:rPr lang="en-GB" sz="1100" b="0">
                <a:solidFill>
                  <a:srgbClr val="9CDCFE"/>
                </a:solidFill>
                <a:effectLst/>
                <a:latin typeface="Consolas" panose="020B0609020204030204" pitchFamily="49" charset="0"/>
              </a:rPr>
              <a:t>q0</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cx</a:t>
            </a:r>
            <a:r>
              <a:rPr lang="en-GB" sz="1100" b="0">
                <a:solidFill>
                  <a:srgbClr val="D4D4D4"/>
                </a:solidFill>
                <a:effectLst/>
                <a:latin typeface="Consolas" panose="020B0609020204030204" pitchFamily="49" charset="0"/>
              </a:rPr>
              <a:t>(</a:t>
            </a:r>
            <a:r>
              <a:rPr lang="en-GB" sz="1100" b="0">
                <a:solidFill>
                  <a:srgbClr val="9CDCFE"/>
                </a:solidFill>
                <a:effectLst/>
                <a:latin typeface="Consolas" panose="020B0609020204030204" pitchFamily="49" charset="0"/>
              </a:rPr>
              <a:t>q0</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q1</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C586C0"/>
                </a:solidFill>
                <a:effectLst/>
                <a:latin typeface="Consolas" panose="020B0609020204030204" pitchFamily="49" charset="0"/>
              </a:rPr>
              <a:t>return</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q0</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q1</a:t>
            </a:r>
            <a:endParaRPr lang="en-GB" sz="1100" b="0">
              <a:solidFill>
                <a:srgbClr val="D4D4D4"/>
              </a:solidFill>
              <a:effectLst/>
              <a:latin typeface="Consolas" panose="020B0609020204030204" pitchFamily="49" charset="0"/>
            </a:endParaRPr>
          </a:p>
        </p:txBody>
      </p:sp>
      <p:sp>
        <p:nvSpPr>
          <p:cNvPr id="9" name="Rectangle: Rounded Corners 8">
            <a:extLst>
              <a:ext uri="{FF2B5EF4-FFF2-40B4-BE49-F238E27FC236}">
                <a16:creationId xmlns:a16="http://schemas.microsoft.com/office/drawing/2014/main" id="{C2651A5B-3CB6-813F-35A2-76CC98ECCDEC}"/>
              </a:ext>
            </a:extLst>
          </p:cNvPr>
          <p:cNvSpPr/>
          <p:nvPr/>
        </p:nvSpPr>
        <p:spPr>
          <a:xfrm>
            <a:off x="6422131" y="2086908"/>
            <a:ext cx="5443727" cy="2067747"/>
          </a:xfrm>
          <a:prstGeom prst="roundRect">
            <a:avLst/>
          </a:prstGeom>
          <a:solidFill>
            <a:schemeClr val="tx1">
              <a:lumMod val="85000"/>
              <a:lumOff val="15000"/>
            </a:schemeClr>
          </a:solidFill>
          <a:ln w="38100">
            <a:solidFill>
              <a:schemeClr val="bg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ts val="1425"/>
              </a:lnSpc>
              <a:buNone/>
            </a:pPr>
            <a:r>
              <a:rPr lang="en-GB" sz="1100" b="0">
                <a:solidFill>
                  <a:srgbClr val="C586C0"/>
                </a:solidFill>
                <a:effectLst/>
                <a:latin typeface="Consolas" panose="020B0609020204030204" pitchFamily="49" charset="0"/>
              </a:rPr>
              <a:t>from</a:t>
            </a:r>
            <a:r>
              <a:rPr lang="en-GB" sz="1100" b="0">
                <a:solidFill>
                  <a:srgbClr val="D4D4D4"/>
                </a:solidFill>
                <a:effectLst/>
                <a:latin typeface="Consolas" panose="020B0609020204030204" pitchFamily="49" charset="0"/>
              </a:rPr>
              <a:t> </a:t>
            </a:r>
            <a:r>
              <a:rPr lang="en-GB" sz="1100" b="0" err="1">
                <a:solidFill>
                  <a:srgbClr val="4EC9B0"/>
                </a:solidFill>
                <a:effectLst/>
                <a:latin typeface="Consolas" panose="020B0609020204030204" pitchFamily="49" charset="0"/>
              </a:rPr>
              <a:t>guppylang</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std</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quantum</a:t>
            </a:r>
            <a:r>
              <a:rPr lang="en-GB" sz="1100" b="0">
                <a:solidFill>
                  <a:srgbClr val="D4D4D4"/>
                </a:solidFill>
                <a:effectLst/>
                <a:latin typeface="Consolas" panose="020B0609020204030204" pitchFamily="49" charset="0"/>
              </a:rPr>
              <a:t> </a:t>
            </a:r>
            <a:r>
              <a:rPr lang="en-GB" sz="1100" b="0">
                <a:solidFill>
                  <a:srgbClr val="C586C0"/>
                </a:solidFill>
                <a:effectLst/>
                <a:latin typeface="Consolas" panose="020B0609020204030204" pitchFamily="49" charset="0"/>
              </a:rPr>
              <a:t>import</a:t>
            </a: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measure</a:t>
            </a:r>
            <a:endParaRPr lang="en-GB" sz="1100" b="0">
              <a:solidFill>
                <a:srgbClr val="D4D4D4"/>
              </a:solidFill>
              <a:effectLst/>
              <a:latin typeface="Consolas" panose="020B0609020204030204" pitchFamily="49" charset="0"/>
            </a:endParaRPr>
          </a:p>
          <a:p>
            <a:pPr>
              <a:lnSpc>
                <a:spcPts val="1425"/>
              </a:lnSpc>
              <a:buNone/>
            </a:pPr>
            <a:r>
              <a:rPr lang="en-GB" sz="1100" b="0">
                <a:solidFill>
                  <a:srgbClr val="C586C0"/>
                </a:solidFill>
                <a:effectLst/>
                <a:latin typeface="Consolas" panose="020B0609020204030204" pitchFamily="49" charset="0"/>
              </a:rPr>
              <a:t>from</a:t>
            </a:r>
            <a:r>
              <a:rPr lang="en-GB" sz="1100" b="0">
                <a:solidFill>
                  <a:srgbClr val="D4D4D4"/>
                </a:solidFill>
                <a:effectLst/>
                <a:latin typeface="Consolas" panose="020B0609020204030204" pitchFamily="49" charset="0"/>
              </a:rPr>
              <a:t> </a:t>
            </a:r>
            <a:r>
              <a:rPr lang="en-GB" sz="1100" b="0" err="1">
                <a:solidFill>
                  <a:srgbClr val="4EC9B0"/>
                </a:solidFill>
                <a:effectLst/>
                <a:latin typeface="Consolas" panose="020B0609020204030204" pitchFamily="49" charset="0"/>
              </a:rPr>
              <a:t>guppylang</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std</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builtins</a:t>
            </a:r>
            <a:r>
              <a:rPr lang="en-GB" sz="1100" b="0">
                <a:solidFill>
                  <a:srgbClr val="D4D4D4"/>
                </a:solidFill>
                <a:effectLst/>
                <a:latin typeface="Consolas" panose="020B0609020204030204" pitchFamily="49" charset="0"/>
              </a:rPr>
              <a:t> </a:t>
            </a:r>
            <a:r>
              <a:rPr lang="en-GB" sz="1100" b="0">
                <a:solidFill>
                  <a:srgbClr val="C586C0"/>
                </a:solidFill>
                <a:effectLst/>
                <a:latin typeface="Consolas" panose="020B0609020204030204" pitchFamily="49" charset="0"/>
              </a:rPr>
              <a:t>import</a:t>
            </a: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result</a:t>
            </a:r>
            <a:endParaRPr lang="en-GB" sz="1100" b="0">
              <a:solidFill>
                <a:srgbClr val="D4D4D4"/>
              </a:solidFill>
              <a:effectLst/>
              <a:latin typeface="Consolas" panose="020B0609020204030204" pitchFamily="49" charset="0"/>
            </a:endParaRPr>
          </a:p>
          <a:p>
            <a:pPr>
              <a:lnSpc>
                <a:spcPts val="1425"/>
              </a:lnSpc>
              <a:buNone/>
            </a:pPr>
            <a:br>
              <a:rPr lang="en-GB" sz="1100" b="0">
                <a:solidFill>
                  <a:srgbClr val="D4D4D4"/>
                </a:solidFill>
                <a:effectLst/>
                <a:latin typeface="Consolas" panose="020B0609020204030204" pitchFamily="49" charset="0"/>
              </a:rPr>
            </a:br>
            <a:r>
              <a:rPr lang="en-GB" sz="1100" b="0">
                <a:solidFill>
                  <a:srgbClr val="DCDCAA"/>
                </a:solidFill>
                <a:effectLst/>
                <a:latin typeface="Consolas" panose="020B0609020204030204" pitchFamily="49" charset="0"/>
              </a:rPr>
              <a:t>@</a:t>
            </a:r>
            <a:r>
              <a:rPr lang="en-GB" sz="1100" b="0">
                <a:solidFill>
                  <a:srgbClr val="9CDCFE"/>
                </a:solidFill>
                <a:effectLst/>
                <a:latin typeface="Consolas" panose="020B0609020204030204" pitchFamily="49" charset="0"/>
              </a:rPr>
              <a:t>guppy</a:t>
            </a:r>
            <a:endParaRPr lang="en-GB" sz="1100" b="0">
              <a:solidFill>
                <a:srgbClr val="D4D4D4"/>
              </a:solidFill>
              <a:effectLst/>
              <a:latin typeface="Consolas" panose="020B0609020204030204" pitchFamily="49" charset="0"/>
            </a:endParaRPr>
          </a:p>
          <a:p>
            <a:pPr>
              <a:lnSpc>
                <a:spcPts val="1425"/>
              </a:lnSpc>
              <a:buNone/>
            </a:pPr>
            <a:r>
              <a:rPr lang="en-GB" sz="1100" b="0">
                <a:solidFill>
                  <a:srgbClr val="569CD6"/>
                </a:solidFill>
                <a:effectLst/>
                <a:latin typeface="Consolas" panose="020B0609020204030204" pitchFamily="49" charset="0"/>
              </a:rPr>
              <a:t>def</a:t>
            </a: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main</a:t>
            </a:r>
            <a:r>
              <a:rPr lang="en-GB" sz="1100" b="0">
                <a:solidFill>
                  <a:srgbClr val="D4D4D4"/>
                </a:solidFill>
                <a:effectLst/>
                <a:latin typeface="Consolas" panose="020B0609020204030204" pitchFamily="49" charset="0"/>
              </a:rPr>
              <a:t>() -&gt; </a:t>
            </a:r>
            <a:r>
              <a:rPr lang="en-GB" sz="1100" b="0">
                <a:solidFill>
                  <a:srgbClr val="569CD6"/>
                </a:solidFill>
                <a:effectLst/>
                <a:latin typeface="Consolas" panose="020B0609020204030204" pitchFamily="49" charset="0"/>
              </a:rPr>
              <a:t>None</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q0</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q1</a:t>
            </a:r>
            <a:r>
              <a:rPr lang="en-GB" sz="1100" b="0">
                <a:solidFill>
                  <a:srgbClr val="D4D4D4"/>
                </a:solidFill>
                <a:effectLst/>
                <a:latin typeface="Consolas" panose="020B0609020204030204" pitchFamily="49" charset="0"/>
              </a:rPr>
              <a:t> = </a:t>
            </a:r>
            <a:r>
              <a:rPr lang="en-GB" sz="1100" b="0">
                <a:solidFill>
                  <a:srgbClr val="DCDCAA"/>
                </a:solidFill>
                <a:effectLst/>
                <a:latin typeface="Consolas" panose="020B0609020204030204" pitchFamily="49" charset="0"/>
              </a:rPr>
              <a:t>bell</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v0</a:t>
            </a:r>
            <a:r>
              <a:rPr lang="en-GB" sz="1100" b="0">
                <a:solidFill>
                  <a:srgbClr val="D4D4D4"/>
                </a:solidFill>
                <a:effectLst/>
                <a:latin typeface="Consolas" panose="020B0609020204030204" pitchFamily="49" charset="0"/>
              </a:rPr>
              <a:t> = </a:t>
            </a:r>
            <a:r>
              <a:rPr lang="en-GB" sz="1100" b="0">
                <a:solidFill>
                  <a:srgbClr val="DCDCAA"/>
                </a:solidFill>
                <a:effectLst/>
                <a:latin typeface="Consolas" panose="020B0609020204030204" pitchFamily="49" charset="0"/>
              </a:rPr>
              <a:t>measure</a:t>
            </a:r>
            <a:r>
              <a:rPr lang="en-GB" sz="1100" b="0">
                <a:solidFill>
                  <a:srgbClr val="D4D4D4"/>
                </a:solidFill>
                <a:effectLst/>
                <a:latin typeface="Consolas" panose="020B0609020204030204" pitchFamily="49" charset="0"/>
              </a:rPr>
              <a:t>(</a:t>
            </a:r>
            <a:r>
              <a:rPr lang="en-GB" sz="1100" b="0">
                <a:solidFill>
                  <a:srgbClr val="9CDCFE"/>
                </a:solidFill>
                <a:effectLst/>
                <a:latin typeface="Consolas" panose="020B0609020204030204" pitchFamily="49" charset="0"/>
              </a:rPr>
              <a:t>q0</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v1</a:t>
            </a:r>
            <a:r>
              <a:rPr lang="en-GB" sz="1100" b="0">
                <a:solidFill>
                  <a:srgbClr val="D4D4D4"/>
                </a:solidFill>
                <a:effectLst/>
                <a:latin typeface="Consolas" panose="020B0609020204030204" pitchFamily="49" charset="0"/>
              </a:rPr>
              <a:t> = </a:t>
            </a:r>
            <a:r>
              <a:rPr lang="en-GB" sz="1100" b="0">
                <a:solidFill>
                  <a:srgbClr val="DCDCAA"/>
                </a:solidFill>
                <a:effectLst/>
                <a:latin typeface="Consolas" panose="020B0609020204030204" pitchFamily="49" charset="0"/>
              </a:rPr>
              <a:t>measure</a:t>
            </a:r>
            <a:r>
              <a:rPr lang="en-GB" sz="1100" b="0">
                <a:solidFill>
                  <a:srgbClr val="D4D4D4"/>
                </a:solidFill>
                <a:effectLst/>
                <a:latin typeface="Consolas" panose="020B0609020204030204" pitchFamily="49" charset="0"/>
              </a:rPr>
              <a:t>(</a:t>
            </a:r>
            <a:r>
              <a:rPr lang="en-GB" sz="1100" b="0">
                <a:solidFill>
                  <a:srgbClr val="9CDCFE"/>
                </a:solidFill>
                <a:effectLst/>
                <a:latin typeface="Consolas" panose="020B0609020204030204" pitchFamily="49" charset="0"/>
              </a:rPr>
              <a:t>q1</a:t>
            </a:r>
            <a:r>
              <a:rPr lang="en-GB" sz="1100" b="0">
                <a:solidFill>
                  <a:srgbClr val="D4D4D4"/>
                </a:solidFill>
                <a:effectLst/>
                <a:latin typeface="Consolas" panose="020B0609020204030204" pitchFamily="49" charset="0"/>
              </a:rPr>
              <a:t>)</a:t>
            </a:r>
          </a:p>
          <a:p>
            <a:pPr>
              <a:lnSpc>
                <a:spcPts val="1425"/>
              </a:lnSpc>
              <a:buNone/>
            </a:pP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result</a:t>
            </a:r>
            <a:r>
              <a:rPr lang="en-GB" sz="1100" b="0">
                <a:solidFill>
                  <a:srgbClr val="D4D4D4"/>
                </a:solidFill>
                <a:effectLst/>
                <a:latin typeface="Consolas" panose="020B0609020204030204" pitchFamily="49" charset="0"/>
              </a:rPr>
              <a:t>(</a:t>
            </a:r>
            <a:r>
              <a:rPr lang="en-GB" sz="1100" b="0">
                <a:solidFill>
                  <a:srgbClr val="CE9178"/>
                </a:solidFill>
                <a:effectLst/>
                <a:latin typeface="Consolas" panose="020B0609020204030204" pitchFamily="49" charset="0"/>
              </a:rPr>
              <a:t>"q0"</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v0</a:t>
            </a:r>
            <a:r>
              <a:rPr lang="en-GB" sz="1100" b="0">
                <a:solidFill>
                  <a:srgbClr val="D4D4D4"/>
                </a:solidFill>
                <a:effectLst/>
                <a:latin typeface="Consolas" panose="020B0609020204030204" pitchFamily="49" charset="0"/>
              </a:rPr>
              <a:t>)</a:t>
            </a:r>
          </a:p>
          <a:p>
            <a:pPr>
              <a:lnSpc>
                <a:spcPts val="1425"/>
              </a:lnSpc>
            </a:pP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result</a:t>
            </a:r>
            <a:r>
              <a:rPr lang="en-GB" sz="1100" b="0">
                <a:solidFill>
                  <a:srgbClr val="D4D4D4"/>
                </a:solidFill>
                <a:effectLst/>
                <a:latin typeface="Consolas" panose="020B0609020204030204" pitchFamily="49" charset="0"/>
              </a:rPr>
              <a:t>(</a:t>
            </a:r>
            <a:r>
              <a:rPr lang="en-GB" sz="1100" b="0">
                <a:solidFill>
                  <a:srgbClr val="CE9178"/>
                </a:solidFill>
                <a:effectLst/>
                <a:latin typeface="Consolas" panose="020B0609020204030204" pitchFamily="49" charset="0"/>
              </a:rPr>
              <a:t>"q1"</a:t>
            </a:r>
            <a:r>
              <a:rPr lang="en-GB" sz="1100" b="0">
                <a:solidFill>
                  <a:srgbClr val="D4D4D4"/>
                </a:solidFill>
                <a:effectLst/>
                <a:latin typeface="Consolas" panose="020B0609020204030204" pitchFamily="49" charset="0"/>
              </a:rPr>
              <a:t>, </a:t>
            </a:r>
            <a:r>
              <a:rPr lang="en-GB" sz="1100" b="0">
                <a:solidFill>
                  <a:srgbClr val="9CDCFE"/>
                </a:solidFill>
                <a:effectLst/>
                <a:latin typeface="Consolas" panose="020B0609020204030204" pitchFamily="49" charset="0"/>
              </a:rPr>
              <a:t>v1</a:t>
            </a:r>
            <a:r>
              <a:rPr lang="en-GB" sz="1100" b="0">
                <a:solidFill>
                  <a:srgbClr val="D4D4D4"/>
                </a:solidFill>
                <a:effectLst/>
                <a:latin typeface="Consolas" panose="020B0609020204030204" pitchFamily="49" charset="0"/>
              </a:rPr>
              <a:t>)</a:t>
            </a:r>
          </a:p>
          <a:p>
            <a:pPr>
              <a:lnSpc>
                <a:spcPts val="1425"/>
              </a:lnSpc>
            </a:pPr>
            <a:endParaRPr lang="en-GB" sz="1100" b="0">
              <a:solidFill>
                <a:srgbClr val="D4D4D4"/>
              </a:solidFill>
              <a:effectLst/>
              <a:latin typeface="Consolas" panose="020B0609020204030204" pitchFamily="49" charset="0"/>
            </a:endParaRPr>
          </a:p>
        </p:txBody>
      </p:sp>
      <p:sp>
        <p:nvSpPr>
          <p:cNvPr id="10" name="Rectangle: Rounded Corners 9">
            <a:extLst>
              <a:ext uri="{FF2B5EF4-FFF2-40B4-BE49-F238E27FC236}">
                <a16:creationId xmlns:a16="http://schemas.microsoft.com/office/drawing/2014/main" id="{08AB6912-0EC9-7C7B-7489-086825C4F127}"/>
              </a:ext>
            </a:extLst>
          </p:cNvPr>
          <p:cNvSpPr/>
          <p:nvPr/>
        </p:nvSpPr>
        <p:spPr>
          <a:xfrm>
            <a:off x="6422131" y="4374815"/>
            <a:ext cx="5443727" cy="415498"/>
          </a:xfrm>
          <a:prstGeom prst="roundRect">
            <a:avLst/>
          </a:prstGeom>
          <a:solidFill>
            <a:schemeClr val="tx1">
              <a:lumMod val="85000"/>
              <a:lumOff val="15000"/>
            </a:schemeClr>
          </a:solidFill>
          <a:ln w="38100">
            <a:solidFill>
              <a:schemeClr val="bg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ts val="1425"/>
              </a:lnSpc>
            </a:pPr>
            <a:r>
              <a:rPr lang="en-GB" sz="1100" b="0" err="1">
                <a:solidFill>
                  <a:srgbClr val="9CDCFE"/>
                </a:solidFill>
                <a:effectLst/>
                <a:latin typeface="Consolas" panose="020B0609020204030204" pitchFamily="49" charset="0"/>
              </a:rPr>
              <a:t>hugr</a:t>
            </a:r>
            <a:r>
              <a:rPr lang="en-GB" sz="1100" b="0">
                <a:solidFill>
                  <a:srgbClr val="D4D4D4"/>
                </a:solidFill>
                <a:effectLst/>
                <a:latin typeface="Consolas" panose="020B0609020204030204" pitchFamily="49" charset="0"/>
              </a:rPr>
              <a:t> = </a:t>
            </a:r>
            <a:r>
              <a:rPr lang="en-GB" sz="1100" b="0" err="1">
                <a:solidFill>
                  <a:srgbClr val="9CDCFE"/>
                </a:solidFill>
                <a:effectLst/>
                <a:latin typeface="Consolas" panose="020B0609020204030204" pitchFamily="49" charset="0"/>
              </a:rPr>
              <a:t>guppy</a:t>
            </a:r>
            <a:r>
              <a:rPr lang="en-GB" sz="1100" b="0" err="1">
                <a:solidFill>
                  <a:srgbClr val="D4D4D4"/>
                </a:solidFill>
                <a:effectLst/>
                <a:latin typeface="Consolas" panose="020B0609020204030204" pitchFamily="49" charset="0"/>
              </a:rPr>
              <a:t>.</a:t>
            </a:r>
            <a:r>
              <a:rPr lang="en-GB" sz="1100" b="0" err="1">
                <a:solidFill>
                  <a:srgbClr val="DCDCAA"/>
                </a:solidFill>
                <a:effectLst/>
                <a:latin typeface="Consolas" panose="020B0609020204030204" pitchFamily="49" charset="0"/>
              </a:rPr>
              <a:t>compile_module</a:t>
            </a:r>
            <a:r>
              <a:rPr lang="en-GB" sz="1100" b="0">
                <a:solidFill>
                  <a:srgbClr val="D4D4D4"/>
                </a:solidFill>
                <a:effectLst/>
                <a:latin typeface="Consolas" panose="020B0609020204030204" pitchFamily="49" charset="0"/>
              </a:rPr>
              <a:t>()</a:t>
            </a:r>
          </a:p>
        </p:txBody>
      </p:sp>
      <p:sp>
        <p:nvSpPr>
          <p:cNvPr id="11" name="Rectangle: Rounded Corners 10">
            <a:extLst>
              <a:ext uri="{FF2B5EF4-FFF2-40B4-BE49-F238E27FC236}">
                <a16:creationId xmlns:a16="http://schemas.microsoft.com/office/drawing/2014/main" id="{F4A1C95A-8D93-5ACD-12B8-AC62C8896808}"/>
              </a:ext>
            </a:extLst>
          </p:cNvPr>
          <p:cNvSpPr/>
          <p:nvPr/>
        </p:nvSpPr>
        <p:spPr>
          <a:xfrm>
            <a:off x="6422131" y="5035646"/>
            <a:ext cx="5443727" cy="1362784"/>
          </a:xfrm>
          <a:prstGeom prst="roundRect">
            <a:avLst/>
          </a:prstGeom>
          <a:solidFill>
            <a:schemeClr val="tx1">
              <a:lumMod val="85000"/>
              <a:lumOff val="15000"/>
            </a:schemeClr>
          </a:solidFill>
          <a:ln w="38100">
            <a:solidFill>
              <a:schemeClr val="bg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ts val="1425"/>
              </a:lnSpc>
              <a:buNone/>
            </a:pPr>
            <a:r>
              <a:rPr lang="en-GB" sz="1100" b="0">
                <a:solidFill>
                  <a:srgbClr val="C586C0"/>
                </a:solidFill>
                <a:effectLst/>
                <a:latin typeface="Consolas" panose="020B0609020204030204" pitchFamily="49" charset="0"/>
              </a:rPr>
              <a:t>from</a:t>
            </a:r>
            <a:r>
              <a:rPr lang="en-GB" sz="1100" b="0">
                <a:solidFill>
                  <a:srgbClr val="D4D4D4"/>
                </a:solidFill>
                <a:effectLst/>
                <a:latin typeface="Consolas" panose="020B0609020204030204" pitchFamily="49" charset="0"/>
              </a:rPr>
              <a:t> </a:t>
            </a:r>
            <a:r>
              <a:rPr lang="en-GB" sz="1100" b="0" err="1">
                <a:solidFill>
                  <a:srgbClr val="4EC9B0"/>
                </a:solidFill>
                <a:effectLst/>
                <a:latin typeface="Consolas" panose="020B0609020204030204" pitchFamily="49" charset="0"/>
              </a:rPr>
              <a:t>selene_sim</a:t>
            </a:r>
            <a:r>
              <a:rPr lang="en-GB" sz="1100" b="0" err="1">
                <a:solidFill>
                  <a:srgbClr val="D4D4D4"/>
                </a:solidFill>
                <a:effectLst/>
                <a:latin typeface="Consolas" panose="020B0609020204030204" pitchFamily="49" charset="0"/>
              </a:rPr>
              <a:t>.</a:t>
            </a:r>
            <a:r>
              <a:rPr lang="en-GB" sz="1100" b="0" err="1">
                <a:solidFill>
                  <a:srgbClr val="4EC9B0"/>
                </a:solidFill>
                <a:effectLst/>
                <a:latin typeface="Consolas" panose="020B0609020204030204" pitchFamily="49" charset="0"/>
              </a:rPr>
              <a:t>build</a:t>
            </a:r>
            <a:r>
              <a:rPr lang="en-GB" sz="1100" b="0">
                <a:solidFill>
                  <a:srgbClr val="D4D4D4"/>
                </a:solidFill>
                <a:effectLst/>
                <a:latin typeface="Consolas" panose="020B0609020204030204" pitchFamily="49" charset="0"/>
              </a:rPr>
              <a:t> </a:t>
            </a:r>
            <a:r>
              <a:rPr lang="en-GB" sz="1100" b="0">
                <a:solidFill>
                  <a:srgbClr val="C586C0"/>
                </a:solidFill>
                <a:effectLst/>
                <a:latin typeface="Consolas" panose="020B0609020204030204" pitchFamily="49" charset="0"/>
              </a:rPr>
              <a:t>import</a:t>
            </a:r>
            <a:r>
              <a:rPr lang="en-GB" sz="1100" b="0">
                <a:solidFill>
                  <a:srgbClr val="D4D4D4"/>
                </a:solidFill>
                <a:effectLst/>
                <a:latin typeface="Consolas" panose="020B0609020204030204" pitchFamily="49" charset="0"/>
              </a:rPr>
              <a:t> </a:t>
            </a:r>
            <a:r>
              <a:rPr lang="en-GB" sz="1100" b="0">
                <a:solidFill>
                  <a:srgbClr val="DCDCAA"/>
                </a:solidFill>
                <a:effectLst/>
                <a:latin typeface="Consolas" panose="020B0609020204030204" pitchFamily="49" charset="0"/>
              </a:rPr>
              <a:t>build</a:t>
            </a:r>
            <a:endParaRPr lang="en-GB" sz="1100" b="0">
              <a:solidFill>
                <a:srgbClr val="D4D4D4"/>
              </a:solidFill>
              <a:effectLst/>
              <a:latin typeface="Consolas" panose="020B0609020204030204" pitchFamily="49" charset="0"/>
            </a:endParaRPr>
          </a:p>
          <a:p>
            <a:pPr>
              <a:lnSpc>
                <a:spcPts val="1425"/>
              </a:lnSpc>
              <a:buNone/>
            </a:pPr>
            <a:r>
              <a:rPr lang="en-GB" sz="1100" b="0">
                <a:solidFill>
                  <a:srgbClr val="C586C0"/>
                </a:solidFill>
                <a:effectLst/>
                <a:latin typeface="Consolas" panose="020B0609020204030204" pitchFamily="49" charset="0"/>
              </a:rPr>
              <a:t>from</a:t>
            </a:r>
            <a:r>
              <a:rPr lang="en-GB" sz="1100" b="0">
                <a:solidFill>
                  <a:srgbClr val="D4D4D4"/>
                </a:solidFill>
                <a:effectLst/>
                <a:latin typeface="Consolas" panose="020B0609020204030204" pitchFamily="49" charset="0"/>
              </a:rPr>
              <a:t> </a:t>
            </a:r>
            <a:r>
              <a:rPr lang="en-GB" sz="1100" b="0" err="1">
                <a:solidFill>
                  <a:srgbClr val="4EC9B0"/>
                </a:solidFill>
                <a:effectLst/>
                <a:latin typeface="Consolas" panose="020B0609020204030204" pitchFamily="49" charset="0"/>
              </a:rPr>
              <a:t>selene_sim</a:t>
            </a:r>
            <a:r>
              <a:rPr lang="en-GB" sz="1100" b="0">
                <a:solidFill>
                  <a:srgbClr val="D4D4D4"/>
                </a:solidFill>
                <a:effectLst/>
                <a:latin typeface="Consolas" panose="020B0609020204030204" pitchFamily="49" charset="0"/>
              </a:rPr>
              <a:t> </a:t>
            </a:r>
            <a:r>
              <a:rPr lang="en-GB" sz="1100" b="0">
                <a:solidFill>
                  <a:srgbClr val="C586C0"/>
                </a:solidFill>
                <a:effectLst/>
                <a:latin typeface="Consolas" panose="020B0609020204030204" pitchFamily="49" charset="0"/>
              </a:rPr>
              <a:t>import</a:t>
            </a:r>
            <a:r>
              <a:rPr lang="en-GB" sz="1100" b="0">
                <a:solidFill>
                  <a:srgbClr val="D4D4D4"/>
                </a:solidFill>
                <a:effectLst/>
                <a:latin typeface="Consolas" panose="020B0609020204030204" pitchFamily="49" charset="0"/>
              </a:rPr>
              <a:t> </a:t>
            </a:r>
            <a:r>
              <a:rPr lang="en-GB" sz="1100" b="0">
                <a:solidFill>
                  <a:srgbClr val="4EC9B0"/>
                </a:solidFill>
                <a:effectLst/>
                <a:latin typeface="Consolas" panose="020B0609020204030204" pitchFamily="49" charset="0"/>
              </a:rPr>
              <a:t>Stim</a:t>
            </a:r>
            <a:endParaRPr lang="en-GB" sz="1100" b="0">
              <a:solidFill>
                <a:srgbClr val="D4D4D4"/>
              </a:solidFill>
              <a:effectLst/>
              <a:latin typeface="Consolas" panose="020B0609020204030204" pitchFamily="49" charset="0"/>
            </a:endParaRPr>
          </a:p>
          <a:p>
            <a:pPr>
              <a:lnSpc>
                <a:spcPts val="1425"/>
              </a:lnSpc>
              <a:buNone/>
            </a:pPr>
            <a:r>
              <a:rPr lang="en-US" sz="1100" b="0">
                <a:solidFill>
                  <a:srgbClr val="C586C0"/>
                </a:solidFill>
                <a:effectLst/>
                <a:latin typeface="Consolas" panose="020B0609020204030204" pitchFamily="49" charset="0"/>
              </a:rPr>
              <a:t>from</a:t>
            </a:r>
            <a:r>
              <a:rPr lang="en-US" sz="1100" b="0">
                <a:solidFill>
                  <a:srgbClr val="D4D4D4"/>
                </a:solidFill>
                <a:effectLst/>
                <a:latin typeface="Consolas" panose="020B0609020204030204" pitchFamily="49" charset="0"/>
              </a:rPr>
              <a:t> </a:t>
            </a:r>
            <a:r>
              <a:rPr lang="en-US" sz="1100" b="0" err="1">
                <a:solidFill>
                  <a:srgbClr val="4EC9B0"/>
                </a:solidFill>
                <a:effectLst/>
                <a:latin typeface="Consolas" panose="020B0609020204030204" pitchFamily="49" charset="0"/>
              </a:rPr>
              <a:t>hugr</a:t>
            </a:r>
            <a:r>
              <a:rPr lang="en-US" sz="1100" b="0" err="1">
                <a:solidFill>
                  <a:srgbClr val="D4D4D4"/>
                </a:solidFill>
                <a:effectLst/>
                <a:latin typeface="Consolas" panose="020B0609020204030204" pitchFamily="49" charset="0"/>
              </a:rPr>
              <a:t>.</a:t>
            </a:r>
            <a:r>
              <a:rPr lang="en-US" sz="1100" b="0" err="1">
                <a:solidFill>
                  <a:srgbClr val="4EC9B0"/>
                </a:solidFill>
                <a:effectLst/>
                <a:latin typeface="Consolas" panose="020B0609020204030204" pitchFamily="49" charset="0"/>
              </a:rPr>
              <a:t>qsystem</a:t>
            </a:r>
            <a:r>
              <a:rPr lang="en-US" sz="1100" b="0" err="1">
                <a:solidFill>
                  <a:srgbClr val="D4D4D4"/>
                </a:solidFill>
                <a:effectLst/>
                <a:latin typeface="Consolas" panose="020B0609020204030204" pitchFamily="49" charset="0"/>
              </a:rPr>
              <a:t>.</a:t>
            </a:r>
            <a:r>
              <a:rPr lang="en-US" sz="1100" b="0" err="1">
                <a:solidFill>
                  <a:srgbClr val="4EC9B0"/>
                </a:solidFill>
                <a:effectLst/>
                <a:latin typeface="Consolas" panose="020B0609020204030204" pitchFamily="49" charset="0"/>
              </a:rPr>
              <a:t>result</a:t>
            </a:r>
            <a:r>
              <a:rPr lang="en-US" sz="1100" b="0">
                <a:solidFill>
                  <a:srgbClr val="D4D4D4"/>
                </a:solidFill>
                <a:effectLst/>
                <a:latin typeface="Consolas" panose="020B0609020204030204" pitchFamily="49" charset="0"/>
              </a:rPr>
              <a:t> </a:t>
            </a:r>
            <a:r>
              <a:rPr lang="en-US" sz="1100" b="0">
                <a:solidFill>
                  <a:srgbClr val="C586C0"/>
                </a:solidFill>
                <a:effectLst/>
                <a:latin typeface="Consolas" panose="020B0609020204030204" pitchFamily="49" charset="0"/>
              </a:rPr>
              <a:t>import</a:t>
            </a:r>
            <a:r>
              <a:rPr lang="en-US" sz="1100" b="0">
                <a:solidFill>
                  <a:srgbClr val="D4D4D4"/>
                </a:solidFill>
                <a:effectLst/>
                <a:latin typeface="Consolas" panose="020B0609020204030204" pitchFamily="49" charset="0"/>
              </a:rPr>
              <a:t> </a:t>
            </a:r>
            <a:r>
              <a:rPr lang="en-US" sz="1100" b="0" err="1">
                <a:solidFill>
                  <a:srgbClr val="4EC9B0"/>
                </a:solidFill>
                <a:effectLst/>
                <a:latin typeface="Consolas" panose="020B0609020204030204" pitchFamily="49" charset="0"/>
              </a:rPr>
              <a:t>QsysResult</a:t>
            </a:r>
            <a:endParaRPr lang="en-US" sz="1100" b="0">
              <a:solidFill>
                <a:srgbClr val="D4D4D4"/>
              </a:solidFill>
              <a:effectLst/>
              <a:latin typeface="Consolas" panose="020B0609020204030204" pitchFamily="49" charset="0"/>
            </a:endParaRPr>
          </a:p>
          <a:p>
            <a:pPr>
              <a:lnSpc>
                <a:spcPts val="1425"/>
              </a:lnSpc>
            </a:pPr>
            <a:br>
              <a:rPr lang="en-GB" sz="1100" b="0">
                <a:solidFill>
                  <a:srgbClr val="D4D4D4"/>
                </a:solidFill>
                <a:effectLst/>
                <a:latin typeface="Consolas" panose="020B0609020204030204" pitchFamily="49" charset="0"/>
              </a:rPr>
            </a:br>
            <a:r>
              <a:rPr lang="en-GB" sz="1100" b="0">
                <a:solidFill>
                  <a:srgbClr val="9CDCFE"/>
                </a:solidFill>
                <a:effectLst/>
                <a:latin typeface="Consolas" panose="020B0609020204030204" pitchFamily="49" charset="0"/>
              </a:rPr>
              <a:t>runner</a:t>
            </a:r>
            <a:r>
              <a:rPr lang="en-GB" sz="1100" b="0">
                <a:solidFill>
                  <a:srgbClr val="D4D4D4"/>
                </a:solidFill>
                <a:effectLst/>
                <a:latin typeface="Consolas" panose="020B0609020204030204" pitchFamily="49" charset="0"/>
              </a:rPr>
              <a:t> = </a:t>
            </a:r>
            <a:r>
              <a:rPr lang="en-GB" sz="1100" b="0">
                <a:solidFill>
                  <a:srgbClr val="DCDCAA"/>
                </a:solidFill>
                <a:effectLst/>
                <a:latin typeface="Consolas" panose="020B0609020204030204" pitchFamily="49" charset="0"/>
              </a:rPr>
              <a:t>build</a:t>
            </a:r>
            <a:r>
              <a:rPr lang="en-GB" sz="1100" b="0">
                <a:solidFill>
                  <a:srgbClr val="D4D4D4"/>
                </a:solidFill>
                <a:effectLst/>
                <a:latin typeface="Consolas" panose="020B0609020204030204" pitchFamily="49" charset="0"/>
              </a:rPr>
              <a:t>(</a:t>
            </a:r>
            <a:r>
              <a:rPr lang="en-GB" sz="1100" b="0" err="1">
                <a:solidFill>
                  <a:srgbClr val="9CDCFE"/>
                </a:solidFill>
                <a:effectLst/>
                <a:latin typeface="Consolas" panose="020B0609020204030204" pitchFamily="49" charset="0"/>
              </a:rPr>
              <a:t>hugr</a:t>
            </a:r>
            <a:r>
              <a:rPr lang="en-GB" sz="1100" b="0">
                <a:solidFill>
                  <a:srgbClr val="D4D4D4"/>
                </a:solidFill>
                <a:effectLst/>
                <a:latin typeface="Consolas" panose="020B0609020204030204" pitchFamily="49" charset="0"/>
              </a:rPr>
              <a:t>)</a:t>
            </a:r>
          </a:p>
          <a:p>
            <a:pPr>
              <a:lnSpc>
                <a:spcPts val="1425"/>
              </a:lnSpc>
            </a:pPr>
            <a:r>
              <a:rPr lang="en-GB" sz="1100" b="0">
                <a:solidFill>
                  <a:srgbClr val="9CDCFE"/>
                </a:solidFill>
                <a:effectLst/>
                <a:latin typeface="Consolas" panose="020B0609020204030204" pitchFamily="49" charset="0"/>
              </a:rPr>
              <a:t>shots</a:t>
            </a:r>
            <a:r>
              <a:rPr lang="en-GB" sz="1100" b="0">
                <a:solidFill>
                  <a:srgbClr val="D4D4D4"/>
                </a:solidFill>
                <a:effectLst/>
                <a:latin typeface="Consolas" panose="020B0609020204030204" pitchFamily="49" charset="0"/>
              </a:rPr>
              <a:t> = </a:t>
            </a:r>
            <a:r>
              <a:rPr lang="en-GB" sz="1100" b="0" err="1">
                <a:solidFill>
                  <a:srgbClr val="4EC9B0"/>
                </a:solidFill>
                <a:effectLst/>
                <a:latin typeface="Consolas" panose="020B0609020204030204" pitchFamily="49" charset="0"/>
              </a:rPr>
              <a:t>QsysResult</a:t>
            </a:r>
            <a:r>
              <a:rPr lang="en-GB" sz="1100" b="0">
                <a:solidFill>
                  <a:srgbClr val="D4D4D4"/>
                </a:solidFill>
                <a:effectLst/>
                <a:latin typeface="Consolas" panose="020B0609020204030204" pitchFamily="49" charset="0"/>
              </a:rPr>
              <a:t>(</a:t>
            </a:r>
            <a:r>
              <a:rPr lang="en-GB" sz="1100" b="0" err="1">
                <a:solidFill>
                  <a:srgbClr val="9CDCFE"/>
                </a:solidFill>
                <a:effectLst/>
                <a:latin typeface="Consolas" panose="020B0609020204030204" pitchFamily="49" charset="0"/>
              </a:rPr>
              <a:t>runner</a:t>
            </a:r>
            <a:r>
              <a:rPr lang="en-GB" sz="1100" b="0" err="1">
                <a:solidFill>
                  <a:srgbClr val="D4D4D4"/>
                </a:solidFill>
                <a:effectLst/>
                <a:latin typeface="Consolas" panose="020B0609020204030204" pitchFamily="49" charset="0"/>
              </a:rPr>
              <a:t>.</a:t>
            </a:r>
            <a:r>
              <a:rPr lang="en-GB" sz="1100" b="0" err="1">
                <a:solidFill>
                  <a:srgbClr val="DCDCAA"/>
                </a:solidFill>
                <a:effectLst/>
                <a:latin typeface="Consolas" panose="020B0609020204030204" pitchFamily="49" charset="0"/>
              </a:rPr>
              <a:t>run_shots</a:t>
            </a:r>
            <a:r>
              <a:rPr lang="en-GB" sz="1100" b="0">
                <a:solidFill>
                  <a:srgbClr val="D4D4D4"/>
                </a:solidFill>
                <a:effectLst/>
                <a:latin typeface="Consolas" panose="020B0609020204030204" pitchFamily="49" charset="0"/>
              </a:rPr>
              <a:t>(</a:t>
            </a:r>
            <a:r>
              <a:rPr lang="en-GB" sz="1100" b="0">
                <a:solidFill>
                  <a:srgbClr val="4EC9B0"/>
                </a:solidFill>
                <a:effectLst/>
                <a:latin typeface="Consolas" panose="020B0609020204030204" pitchFamily="49" charset="0"/>
              </a:rPr>
              <a:t>Stim</a:t>
            </a:r>
            <a:r>
              <a:rPr lang="en-GB" sz="1100" b="0">
                <a:solidFill>
                  <a:srgbClr val="D4D4D4"/>
                </a:solidFill>
                <a:effectLst/>
                <a:latin typeface="Consolas" panose="020B0609020204030204" pitchFamily="49" charset="0"/>
              </a:rPr>
              <a:t>(), </a:t>
            </a:r>
            <a:r>
              <a:rPr lang="en-GB" sz="1100" b="0" err="1">
                <a:solidFill>
                  <a:srgbClr val="9CDCFE"/>
                </a:solidFill>
                <a:effectLst/>
                <a:latin typeface="Consolas" panose="020B0609020204030204" pitchFamily="49" charset="0"/>
              </a:rPr>
              <a:t>n_qubits</a:t>
            </a:r>
            <a:r>
              <a:rPr lang="en-GB" sz="1100" b="0">
                <a:solidFill>
                  <a:srgbClr val="D4D4D4"/>
                </a:solidFill>
                <a:effectLst/>
                <a:latin typeface="Consolas" panose="020B0609020204030204" pitchFamily="49" charset="0"/>
              </a:rPr>
              <a:t>=</a:t>
            </a:r>
            <a:r>
              <a:rPr lang="en-GB" sz="1100" b="0">
                <a:solidFill>
                  <a:srgbClr val="B5CEA8"/>
                </a:solidFill>
                <a:effectLst/>
                <a:latin typeface="Consolas" panose="020B0609020204030204" pitchFamily="49" charset="0"/>
              </a:rPr>
              <a:t>2</a:t>
            </a:r>
            <a:r>
              <a:rPr lang="en-GB" sz="1100" b="0">
                <a:solidFill>
                  <a:srgbClr val="D4D4D4"/>
                </a:solidFill>
                <a:effectLst/>
                <a:latin typeface="Consolas" panose="020B0609020204030204" pitchFamily="49" charset="0"/>
              </a:rPr>
              <a:t>, </a:t>
            </a:r>
            <a:r>
              <a:rPr lang="en-GB" sz="1100" b="0" err="1">
                <a:solidFill>
                  <a:srgbClr val="9CDCFE"/>
                </a:solidFill>
                <a:effectLst/>
                <a:latin typeface="Consolas" panose="020B0609020204030204" pitchFamily="49" charset="0"/>
              </a:rPr>
              <a:t>n_shots</a:t>
            </a:r>
            <a:r>
              <a:rPr lang="en-GB" sz="1100" b="0">
                <a:solidFill>
                  <a:srgbClr val="D4D4D4"/>
                </a:solidFill>
                <a:effectLst/>
                <a:latin typeface="Consolas" panose="020B0609020204030204" pitchFamily="49" charset="0"/>
              </a:rPr>
              <a:t>=</a:t>
            </a:r>
            <a:r>
              <a:rPr lang="en-GB" sz="1100" b="0">
                <a:solidFill>
                  <a:srgbClr val="B5CEA8"/>
                </a:solidFill>
                <a:effectLst/>
                <a:latin typeface="Consolas" panose="020B0609020204030204" pitchFamily="49" charset="0"/>
              </a:rPr>
              <a:t>10</a:t>
            </a:r>
            <a:r>
              <a:rPr lang="en-GB" sz="1100" b="0">
                <a:solidFill>
                  <a:srgbClr val="D4D4D4"/>
                </a:solidFill>
                <a:effectLst/>
                <a:latin typeface="Consolas" panose="020B0609020204030204" pitchFamily="49" charset="0"/>
              </a:rPr>
              <a:t>))</a:t>
            </a:r>
          </a:p>
        </p:txBody>
      </p:sp>
      <p:pic>
        <p:nvPicPr>
          <p:cNvPr id="14" name="Picture 13" descr="A close-up of a person&#10;&#10;AI-generated content may be incorrect.">
            <a:extLst>
              <a:ext uri="{FF2B5EF4-FFF2-40B4-BE49-F238E27FC236}">
                <a16:creationId xmlns:a16="http://schemas.microsoft.com/office/drawing/2014/main" id="{F56DEE46-DDE4-5405-B7B8-4DCAF87BACFC}"/>
              </a:ext>
            </a:extLst>
          </p:cNvPr>
          <p:cNvPicPr>
            <a:picLocks noChangeAspect="1"/>
          </p:cNvPicPr>
          <p:nvPr/>
        </p:nvPicPr>
        <p:blipFill>
          <a:blip r:embed="rId2"/>
          <a:stretch>
            <a:fillRect/>
          </a:stretch>
        </p:blipFill>
        <p:spPr>
          <a:xfrm>
            <a:off x="0" y="44324"/>
            <a:ext cx="6095993" cy="1665083"/>
          </a:xfrm>
          <a:prstGeom prst="rect">
            <a:avLst/>
          </a:prstGeom>
        </p:spPr>
      </p:pic>
    </p:spTree>
    <p:extLst>
      <p:ext uri="{BB962C8B-B14F-4D97-AF65-F5344CB8AC3E}">
        <p14:creationId xmlns:p14="http://schemas.microsoft.com/office/powerpoint/2010/main" val="323184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EEA06-A093-71A5-9952-2C31A46A9FE0}"/>
            </a:ext>
          </a:extLst>
        </p:cNvPr>
        <p:cNvGrpSpPr/>
        <p:nvPr/>
      </p:nvGrpSpPr>
      <p:grpSpPr>
        <a:xfrm>
          <a:off x="0" y="0"/>
          <a:ext cx="0" cy="0"/>
          <a:chOff x="0" y="0"/>
          <a:chExt cx="0" cy="0"/>
        </a:xfrm>
      </p:grpSpPr>
      <p:sp>
        <p:nvSpPr>
          <p:cNvPr id="8" name="Rounded Rectangle 7">
            <a:extLst>
              <a:ext uri="{FF2B5EF4-FFF2-40B4-BE49-F238E27FC236}">
                <a16:creationId xmlns:a16="http://schemas.microsoft.com/office/drawing/2014/main" id="{E9385454-E0A9-50FA-85AB-8DF1769E45BE}"/>
              </a:ext>
            </a:extLst>
          </p:cNvPr>
          <p:cNvSpPr/>
          <p:nvPr/>
        </p:nvSpPr>
        <p:spPr>
          <a:xfrm>
            <a:off x="5315919" y="311603"/>
            <a:ext cx="6506777" cy="6215797"/>
          </a:xfrm>
          <a:prstGeom prst="roundRect">
            <a:avLst>
              <a:gd name="adj" fmla="val 2749"/>
            </a:avLst>
          </a:prstGeom>
          <a:solidFill>
            <a:schemeClr val="bg1"/>
          </a:solidFill>
          <a:ln>
            <a:noFill/>
          </a:ln>
          <a:effectLst>
            <a:outerShdw blurRad="635000" algn="ctr"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216000" tIns="216000" rIns="216000" bIns="216000" rtlCol="0" anchor="t"/>
          <a:lstStyle/>
          <a:p>
            <a:pPr algn="l">
              <a:buNone/>
            </a:pPr>
            <a:r>
              <a:rPr lang="en-US" b="0" i="0" u="none" strike="noStrike" dirty="0">
                <a:solidFill>
                  <a:srgbClr val="D73A49"/>
                </a:solidFill>
                <a:effectLst/>
                <a:latin typeface="var(--font-jetbrains-mono)"/>
              </a:rPr>
              <a:t>from</a:t>
            </a:r>
            <a:r>
              <a:rPr lang="en-US" b="0" i="0" u="none" strike="noStrike" dirty="0">
                <a:solidFill>
                  <a:srgbClr val="24292E"/>
                </a:solidFill>
                <a:effectLst/>
                <a:latin typeface="var(--font-jetbrains-mono)"/>
              </a:rPr>
              <a:t> </a:t>
            </a:r>
            <a:r>
              <a:rPr lang="en-US" b="0" i="0" u="none" strike="noStrike" dirty="0" err="1">
                <a:solidFill>
                  <a:srgbClr val="24292E"/>
                </a:solidFill>
                <a:effectLst/>
                <a:latin typeface="var(--font-jetbrains-mono)"/>
              </a:rPr>
              <a:t>guppylang</a:t>
            </a:r>
            <a:r>
              <a:rPr lang="en-US" b="0" i="0" u="none" strike="noStrike" dirty="0">
                <a:solidFill>
                  <a:srgbClr val="24292E"/>
                </a:solidFill>
                <a:effectLst/>
                <a:latin typeface="var(--font-jetbrains-mono)"/>
              </a:rPr>
              <a:t> </a:t>
            </a:r>
            <a:r>
              <a:rPr lang="en-US" b="0" i="0" u="none" strike="noStrike" dirty="0">
                <a:solidFill>
                  <a:srgbClr val="D73A49"/>
                </a:solidFill>
                <a:effectLst/>
                <a:latin typeface="var(--font-jetbrains-mono)"/>
              </a:rPr>
              <a:t>import</a:t>
            </a:r>
            <a:r>
              <a:rPr lang="en-US" b="0" i="0" u="none" strike="noStrike" dirty="0">
                <a:solidFill>
                  <a:srgbClr val="24292E"/>
                </a:solidFill>
                <a:effectLst/>
                <a:latin typeface="var(--font-jetbrains-mono)"/>
              </a:rPr>
              <a:t> guppy</a:t>
            </a:r>
          </a:p>
          <a:p>
            <a:pPr algn="l">
              <a:buNone/>
            </a:pPr>
            <a:r>
              <a:rPr lang="en-US" b="0" i="0" u="none" strike="noStrike" dirty="0">
                <a:solidFill>
                  <a:srgbClr val="D73A49"/>
                </a:solidFill>
                <a:effectLst/>
                <a:latin typeface="var(--font-jetbrains-mono)"/>
              </a:rPr>
              <a:t>from</a:t>
            </a:r>
            <a:r>
              <a:rPr lang="en-US" b="0" i="0" u="none" strike="noStrike" dirty="0">
                <a:solidFill>
                  <a:srgbClr val="24292E"/>
                </a:solidFill>
                <a:effectLst/>
                <a:latin typeface="var(--font-jetbrains-mono)"/>
              </a:rPr>
              <a:t> </a:t>
            </a:r>
            <a:r>
              <a:rPr lang="en-US" b="0" i="0" u="none" strike="noStrike" dirty="0" err="1">
                <a:solidFill>
                  <a:srgbClr val="24292E"/>
                </a:solidFill>
                <a:effectLst/>
                <a:latin typeface="var(--font-jetbrains-mono)"/>
              </a:rPr>
              <a:t>guppylang.std.quantum</a:t>
            </a:r>
            <a:r>
              <a:rPr lang="en-US" b="0" i="0" u="none" strike="noStrike" dirty="0">
                <a:solidFill>
                  <a:srgbClr val="24292E"/>
                </a:solidFill>
                <a:effectLst/>
                <a:latin typeface="var(--font-jetbrains-mono)"/>
              </a:rPr>
              <a:t> </a:t>
            </a:r>
            <a:r>
              <a:rPr lang="en-US" b="0" i="0" u="none" strike="noStrike" dirty="0">
                <a:solidFill>
                  <a:srgbClr val="D73A49"/>
                </a:solidFill>
                <a:effectLst/>
                <a:latin typeface="var(--font-jetbrains-mono)"/>
              </a:rPr>
              <a:t>import</a:t>
            </a:r>
            <a:r>
              <a:rPr lang="en-US" b="0" i="0" u="none" strike="noStrike" dirty="0">
                <a:solidFill>
                  <a:srgbClr val="24292E"/>
                </a:solidFill>
                <a:effectLst/>
                <a:latin typeface="var(--font-jetbrains-mono)"/>
              </a:rPr>
              <a:t> qubit, </a:t>
            </a:r>
            <a:r>
              <a:rPr lang="en-US" b="0" i="0" u="none" strike="noStrike" dirty="0" err="1">
                <a:solidFill>
                  <a:srgbClr val="24292E"/>
                </a:solidFill>
                <a:effectLst/>
                <a:latin typeface="var(--font-jetbrains-mono)"/>
              </a:rPr>
              <a:t>toffoli</a:t>
            </a:r>
            <a:r>
              <a:rPr lang="en-US" b="0" i="0" u="none" strike="noStrike" dirty="0">
                <a:solidFill>
                  <a:srgbClr val="24292E"/>
                </a:solidFill>
                <a:effectLst/>
                <a:latin typeface="var(--font-jetbrains-mono)"/>
              </a:rPr>
              <a:t>, s, measure</a:t>
            </a:r>
          </a:p>
          <a:p>
            <a:pPr algn="l">
              <a:buNone/>
            </a:pPr>
            <a:r>
              <a:rPr lang="en-US" b="0" i="0" u="none" strike="noStrike" dirty="0">
                <a:solidFill>
                  <a:srgbClr val="D73A49"/>
                </a:solidFill>
                <a:effectLst/>
                <a:latin typeface="var(--font-jetbrains-mono)"/>
              </a:rPr>
              <a:t>from</a:t>
            </a:r>
            <a:r>
              <a:rPr lang="en-US" b="0" i="0" u="none" strike="noStrike" dirty="0">
                <a:solidFill>
                  <a:srgbClr val="24292E"/>
                </a:solidFill>
                <a:effectLst/>
                <a:latin typeface="var(--font-jetbrains-mono)"/>
              </a:rPr>
              <a:t> </a:t>
            </a:r>
            <a:r>
              <a:rPr lang="en-US" b="0" i="0" u="none" strike="noStrike" dirty="0" err="1">
                <a:solidFill>
                  <a:srgbClr val="24292E"/>
                </a:solidFill>
                <a:effectLst/>
                <a:latin typeface="var(--font-jetbrains-mono)"/>
              </a:rPr>
              <a:t>guppylang.std.quantum.functional</a:t>
            </a:r>
            <a:r>
              <a:rPr lang="en-US" b="0" i="0" u="none" strike="noStrike" dirty="0">
                <a:solidFill>
                  <a:srgbClr val="24292E"/>
                </a:solidFill>
                <a:effectLst/>
                <a:latin typeface="var(--font-jetbrains-mono)"/>
              </a:rPr>
              <a:t> </a:t>
            </a:r>
            <a:r>
              <a:rPr lang="en-US" b="0" i="0" u="none" strike="noStrike" dirty="0">
                <a:solidFill>
                  <a:srgbClr val="D73A49"/>
                </a:solidFill>
                <a:effectLst/>
                <a:latin typeface="var(--font-jetbrains-mono)"/>
              </a:rPr>
              <a:t>import</a:t>
            </a:r>
            <a:r>
              <a:rPr lang="en-US" b="0" i="0" u="none" strike="noStrike" dirty="0">
                <a:solidFill>
                  <a:srgbClr val="24292E"/>
                </a:solidFill>
                <a:effectLst/>
                <a:latin typeface="var(--font-jetbrains-mono)"/>
              </a:rPr>
              <a:t> h</a:t>
            </a:r>
          </a:p>
          <a:p>
            <a:pPr algn="l">
              <a:buNone/>
            </a:pPr>
            <a:endParaRPr lang="en-US" b="0" i="0" u="none" strike="noStrike" dirty="0">
              <a:solidFill>
                <a:srgbClr val="24292E"/>
              </a:solidFill>
              <a:effectLst/>
              <a:latin typeface="var(--font-jetbrains-mono)"/>
            </a:endParaRPr>
          </a:p>
          <a:p>
            <a:pPr algn="l">
              <a:buNone/>
            </a:pPr>
            <a:r>
              <a:rPr lang="en-US" b="0" i="0" u="none" strike="noStrike" dirty="0">
                <a:solidFill>
                  <a:srgbClr val="6F42C1"/>
                </a:solidFill>
                <a:effectLst/>
                <a:latin typeface="var(--font-jetbrains-mono)"/>
              </a:rPr>
              <a:t>@guppy</a:t>
            </a:r>
            <a:endParaRPr lang="en-US" b="0" i="0" u="none" strike="noStrike" dirty="0">
              <a:solidFill>
                <a:srgbClr val="24292E"/>
              </a:solidFill>
              <a:effectLst/>
              <a:latin typeface="var(--font-jetbrains-mono)"/>
            </a:endParaRPr>
          </a:p>
          <a:p>
            <a:pPr algn="l">
              <a:buNone/>
            </a:pPr>
            <a:r>
              <a:rPr lang="en-US" b="0" i="0" u="none" strike="noStrike" dirty="0">
                <a:solidFill>
                  <a:srgbClr val="D73A49"/>
                </a:solidFill>
                <a:effectLst/>
                <a:latin typeface="var(--font-jetbrains-mono)"/>
              </a:rPr>
              <a:t>def</a:t>
            </a:r>
            <a:r>
              <a:rPr lang="en-US" b="0" i="0" u="none" strike="noStrike" dirty="0">
                <a:solidFill>
                  <a:srgbClr val="6F42C1"/>
                </a:solidFill>
                <a:effectLst/>
                <a:latin typeface="var(--font-jetbrains-mono)"/>
              </a:rPr>
              <a:t> </a:t>
            </a:r>
            <a:r>
              <a:rPr lang="en-US" b="0" i="0" u="none" strike="noStrike" dirty="0" err="1">
                <a:solidFill>
                  <a:srgbClr val="6F42C1"/>
                </a:solidFill>
                <a:effectLst/>
                <a:latin typeface="var(--font-jetbrains-mono)"/>
              </a:rPr>
              <a:t>repeat_until_success</a:t>
            </a:r>
            <a:r>
              <a:rPr lang="en-US" b="0" i="0" u="none" strike="noStrike" dirty="0">
                <a:solidFill>
                  <a:srgbClr val="24292E"/>
                </a:solidFill>
                <a:effectLst/>
                <a:latin typeface="var(--font-jetbrains-mono)"/>
              </a:rPr>
              <a:t>(q: qubit, attempts: </a:t>
            </a:r>
            <a:r>
              <a:rPr lang="en-US" b="0" i="0" u="none" strike="noStrike" dirty="0">
                <a:solidFill>
                  <a:srgbClr val="005CC5"/>
                </a:solidFill>
                <a:effectLst/>
                <a:latin typeface="var(--font-jetbrains-mono)"/>
              </a:rPr>
              <a:t>int</a:t>
            </a:r>
            <a:r>
              <a:rPr lang="en-US" b="0" i="0" u="none" strike="noStrike" dirty="0">
                <a:solidFill>
                  <a:srgbClr val="24292E"/>
                </a:solidFill>
                <a:effectLst/>
                <a:latin typeface="var(--font-jetbrains-mono)"/>
              </a:rPr>
              <a:t>) -&gt; </a:t>
            </a:r>
            <a:r>
              <a:rPr lang="en-US" b="0" i="0" u="none" strike="noStrike" dirty="0">
                <a:solidFill>
                  <a:srgbClr val="005CC5"/>
                </a:solidFill>
                <a:effectLst/>
                <a:latin typeface="var(--font-jetbrains-mono)"/>
              </a:rPr>
              <a:t>bool</a:t>
            </a:r>
            <a:r>
              <a:rPr lang="en-US" b="0" i="0" u="none" strike="noStrike" dirty="0">
                <a:solidFill>
                  <a:srgbClr val="24292E"/>
                </a:solidFill>
                <a:effectLst/>
                <a:latin typeface="var(--font-jetbrains-mono)"/>
              </a:rPr>
              <a:t>:</a:t>
            </a:r>
          </a:p>
          <a:p>
            <a:pPr algn="l">
              <a:buNone/>
            </a:pPr>
            <a:r>
              <a:rPr lang="en-US" b="0" i="0" u="none" strike="noStrike" dirty="0">
                <a:solidFill>
                  <a:srgbClr val="032F62"/>
                </a:solidFill>
                <a:effectLst/>
                <a:latin typeface="var(--font-jetbrains-mono)"/>
              </a:rPr>
              <a:t>    """</a:t>
            </a:r>
            <a:endParaRPr lang="en-US" b="0" i="0" u="none" strike="noStrike" dirty="0">
              <a:solidFill>
                <a:srgbClr val="24292E"/>
              </a:solidFill>
              <a:effectLst/>
              <a:latin typeface="var(--font-jetbrains-mono)"/>
            </a:endParaRPr>
          </a:p>
          <a:p>
            <a:pPr algn="l">
              <a:buNone/>
            </a:pPr>
            <a:r>
              <a:rPr lang="en-US" b="0" i="0" u="none" strike="noStrike" dirty="0">
                <a:solidFill>
                  <a:srgbClr val="032F62"/>
                </a:solidFill>
                <a:effectLst/>
                <a:latin typeface="var(--font-jetbrains-mono)"/>
              </a:rPr>
              <a:t>    Repeat-until-success circuit for Rz(</a:t>
            </a:r>
            <a:r>
              <a:rPr lang="en-US" b="0" i="0" u="none" strike="noStrike" dirty="0" err="1">
                <a:solidFill>
                  <a:srgbClr val="032F62"/>
                </a:solidFill>
                <a:effectLst/>
                <a:latin typeface="var(--font-jetbrains-mono)"/>
              </a:rPr>
              <a:t>acos</a:t>
            </a:r>
            <a:r>
              <a:rPr lang="en-US" b="0" i="0" u="none" strike="noStrike" dirty="0">
                <a:solidFill>
                  <a:srgbClr val="032F62"/>
                </a:solidFill>
                <a:effectLst/>
                <a:latin typeface="var(--font-jetbrains-mono)"/>
              </a:rPr>
              <a:t>(3/5))</a:t>
            </a:r>
            <a:endParaRPr lang="en-US" b="0" i="0" u="none" strike="noStrike" dirty="0">
              <a:solidFill>
                <a:srgbClr val="24292E"/>
              </a:solidFill>
              <a:effectLst/>
              <a:latin typeface="var(--font-jetbrains-mono)"/>
            </a:endParaRPr>
          </a:p>
          <a:p>
            <a:pPr algn="l">
              <a:buNone/>
            </a:pPr>
            <a:r>
              <a:rPr lang="en-US" b="0" i="0" u="none" strike="noStrike" dirty="0">
                <a:solidFill>
                  <a:srgbClr val="032F62"/>
                </a:solidFill>
                <a:effectLst/>
                <a:latin typeface="var(--font-jetbrains-mono)"/>
              </a:rPr>
              <a:t>    from Nielsen and Chuang, Fig. 4.17.</a:t>
            </a:r>
            <a:endParaRPr lang="en-US" b="0" i="0" u="none" strike="noStrike" dirty="0">
              <a:solidFill>
                <a:srgbClr val="24292E"/>
              </a:solidFill>
              <a:effectLst/>
              <a:latin typeface="var(--font-jetbrains-mono)"/>
            </a:endParaRPr>
          </a:p>
          <a:p>
            <a:pPr algn="l">
              <a:buNone/>
            </a:pPr>
            <a:r>
              <a:rPr lang="en-US" b="0" i="0" u="none" strike="noStrike" dirty="0">
                <a:solidFill>
                  <a:srgbClr val="032F62"/>
                </a:solidFill>
                <a:effectLst/>
                <a:latin typeface="var(--font-jetbrains-mono)"/>
              </a:rPr>
              <a:t>    """</a:t>
            </a:r>
            <a:endParaRPr lang="en-US" b="0" i="0" u="none" strike="noStrike" dirty="0">
              <a:solidFill>
                <a:srgbClr val="24292E"/>
              </a:solidFill>
              <a:effectLst/>
              <a:latin typeface="var(--font-jetbrains-mono)"/>
            </a:endParaRPr>
          </a:p>
          <a:p>
            <a:pPr algn="l">
              <a:buNone/>
            </a:pPr>
            <a:r>
              <a:rPr lang="en-US" b="0" i="0" u="none" strike="noStrike" dirty="0">
                <a:solidFill>
                  <a:srgbClr val="D73A49"/>
                </a:solidFill>
                <a:effectLst/>
                <a:latin typeface="var(--font-jetbrains-mono)"/>
              </a:rPr>
              <a:t>    for</a:t>
            </a:r>
            <a:r>
              <a:rPr lang="en-US" b="0" i="0" u="none" strike="noStrike" dirty="0">
                <a:solidFill>
                  <a:srgbClr val="24292E"/>
                </a:solidFill>
                <a:effectLst/>
                <a:latin typeface="var(--font-jetbrains-mono)"/>
              </a:rPr>
              <a:t> </a:t>
            </a:r>
            <a:r>
              <a:rPr lang="en-US" b="0" i="0" u="none" strike="noStrike" dirty="0" err="1">
                <a:solidFill>
                  <a:srgbClr val="24292E"/>
                </a:solidFill>
                <a:effectLst/>
                <a:latin typeface="var(--font-jetbrains-mono)"/>
              </a:rPr>
              <a:t>i</a:t>
            </a:r>
            <a:r>
              <a:rPr lang="en-US" b="0" i="0" u="none" strike="noStrike" dirty="0">
                <a:solidFill>
                  <a:srgbClr val="24292E"/>
                </a:solidFill>
                <a:effectLst/>
                <a:latin typeface="var(--font-jetbrains-mono)"/>
              </a:rPr>
              <a:t> </a:t>
            </a:r>
            <a:r>
              <a:rPr lang="en-US" b="0" i="0" u="none" strike="noStrike" dirty="0">
                <a:solidFill>
                  <a:srgbClr val="D73A49"/>
                </a:solidFill>
                <a:effectLst/>
                <a:latin typeface="var(--font-jetbrains-mono)"/>
              </a:rPr>
              <a:t>in</a:t>
            </a:r>
            <a:r>
              <a:rPr lang="en-US" b="0" i="0" u="none" strike="noStrike" dirty="0">
                <a:solidFill>
                  <a:srgbClr val="005CC5"/>
                </a:solidFill>
                <a:effectLst/>
                <a:latin typeface="var(--font-jetbrains-mono)"/>
              </a:rPr>
              <a:t> range</a:t>
            </a:r>
            <a:r>
              <a:rPr lang="en-US" b="0" i="0" u="none" strike="noStrike" dirty="0">
                <a:solidFill>
                  <a:srgbClr val="24292E"/>
                </a:solidFill>
                <a:effectLst/>
                <a:latin typeface="var(--font-jetbrains-mono)"/>
              </a:rPr>
              <a:t>(attempts):</a:t>
            </a:r>
          </a:p>
          <a:p>
            <a:pPr algn="l">
              <a:buNone/>
            </a:pPr>
            <a:r>
              <a:rPr lang="en-US" b="0" i="0" u="none" strike="noStrike" dirty="0">
                <a:solidFill>
                  <a:srgbClr val="24292E"/>
                </a:solidFill>
                <a:effectLst/>
                <a:latin typeface="var(--font-jetbrains-mono)"/>
              </a:rPr>
              <a:t>        a, b </a:t>
            </a:r>
            <a:r>
              <a:rPr lang="en-US" b="0" i="0" u="none" strike="noStrike" dirty="0">
                <a:solidFill>
                  <a:srgbClr val="D73A49"/>
                </a:solidFill>
                <a:effectLst/>
                <a:latin typeface="var(--font-jetbrains-mono)"/>
              </a:rPr>
              <a:t>=</a:t>
            </a:r>
            <a:r>
              <a:rPr lang="en-US" b="0" i="0" u="none" strike="noStrike" dirty="0">
                <a:solidFill>
                  <a:srgbClr val="24292E"/>
                </a:solidFill>
                <a:effectLst/>
                <a:latin typeface="var(--font-jetbrains-mono)"/>
              </a:rPr>
              <a:t> h(qubit()), h(qubit())</a:t>
            </a:r>
          </a:p>
          <a:p>
            <a:pPr algn="l">
              <a:buNone/>
            </a:pPr>
            <a:r>
              <a:rPr lang="en-US" b="0" i="0" u="none" strike="noStrike" dirty="0">
                <a:solidFill>
                  <a:srgbClr val="24292E"/>
                </a:solidFill>
                <a:effectLst/>
                <a:latin typeface="var(--font-jetbrains-mono)"/>
              </a:rPr>
              <a:t>        </a:t>
            </a:r>
            <a:r>
              <a:rPr lang="en-US" b="0" i="0" u="none" strike="noStrike" dirty="0" err="1">
                <a:solidFill>
                  <a:srgbClr val="24292E"/>
                </a:solidFill>
                <a:effectLst/>
                <a:latin typeface="var(--font-jetbrains-mono)"/>
              </a:rPr>
              <a:t>toffoli</a:t>
            </a:r>
            <a:r>
              <a:rPr lang="en-US" b="0" i="0" u="none" strike="noStrike" dirty="0">
                <a:solidFill>
                  <a:srgbClr val="24292E"/>
                </a:solidFill>
                <a:effectLst/>
                <a:latin typeface="var(--font-jetbrains-mono)"/>
              </a:rPr>
              <a:t>(a, b, q)</a:t>
            </a:r>
          </a:p>
          <a:p>
            <a:pPr algn="l">
              <a:buNone/>
            </a:pPr>
            <a:r>
              <a:rPr lang="en-US" b="0" i="0" u="none" strike="noStrike" dirty="0">
                <a:solidFill>
                  <a:srgbClr val="24292E"/>
                </a:solidFill>
                <a:effectLst/>
                <a:latin typeface="var(--font-jetbrains-mono)"/>
              </a:rPr>
              <a:t>        s(q)</a:t>
            </a:r>
          </a:p>
          <a:p>
            <a:pPr algn="l">
              <a:buNone/>
            </a:pPr>
            <a:r>
              <a:rPr lang="en-US" b="0" i="0" u="none" strike="noStrike" dirty="0">
                <a:solidFill>
                  <a:srgbClr val="24292E"/>
                </a:solidFill>
                <a:effectLst/>
                <a:latin typeface="var(--font-jetbrains-mono)"/>
              </a:rPr>
              <a:t>        </a:t>
            </a:r>
            <a:r>
              <a:rPr lang="en-US" b="0" i="0" u="none" strike="noStrike" dirty="0" err="1">
                <a:solidFill>
                  <a:srgbClr val="24292E"/>
                </a:solidFill>
                <a:effectLst/>
                <a:latin typeface="var(--font-jetbrains-mono)"/>
              </a:rPr>
              <a:t>toffoli</a:t>
            </a:r>
            <a:r>
              <a:rPr lang="en-US" b="0" i="0" u="none" strike="noStrike" dirty="0">
                <a:solidFill>
                  <a:srgbClr val="24292E"/>
                </a:solidFill>
                <a:effectLst/>
                <a:latin typeface="var(--font-jetbrains-mono)"/>
              </a:rPr>
              <a:t>(a, b, q)</a:t>
            </a:r>
          </a:p>
          <a:p>
            <a:pPr algn="l">
              <a:buNone/>
            </a:pPr>
            <a:r>
              <a:rPr lang="en-US" b="0" i="0" u="none" strike="noStrike" dirty="0">
                <a:solidFill>
                  <a:srgbClr val="D73A49"/>
                </a:solidFill>
                <a:effectLst/>
                <a:latin typeface="var(--font-jetbrains-mono)"/>
              </a:rPr>
              <a:t>        if not</a:t>
            </a:r>
            <a:r>
              <a:rPr lang="en-US" b="0" i="0" u="none" strike="noStrike" dirty="0">
                <a:solidFill>
                  <a:srgbClr val="24292E"/>
                </a:solidFill>
                <a:effectLst/>
                <a:latin typeface="var(--font-jetbrains-mono)"/>
              </a:rPr>
              <a:t> (measure(h(a)) </a:t>
            </a:r>
            <a:r>
              <a:rPr lang="en-US" b="0" i="0" u="none" strike="noStrike" dirty="0">
                <a:solidFill>
                  <a:srgbClr val="D73A49"/>
                </a:solidFill>
                <a:effectLst/>
                <a:latin typeface="var(--font-jetbrains-mono)"/>
              </a:rPr>
              <a:t>|</a:t>
            </a:r>
            <a:r>
              <a:rPr lang="en-US" b="0" i="0" u="none" strike="noStrike" dirty="0">
                <a:solidFill>
                  <a:srgbClr val="24292E"/>
                </a:solidFill>
                <a:effectLst/>
                <a:latin typeface="var(--font-jetbrains-mono)"/>
              </a:rPr>
              <a:t> measure(h(b))):</a:t>
            </a:r>
          </a:p>
          <a:p>
            <a:pPr algn="l">
              <a:buNone/>
            </a:pPr>
            <a:r>
              <a:rPr lang="en-US" b="0" i="0" u="none" strike="noStrike" dirty="0">
                <a:solidFill>
                  <a:srgbClr val="24292E"/>
                </a:solidFill>
                <a:effectLst/>
                <a:latin typeface="var(--font-jetbrains-mono)"/>
              </a:rPr>
              <a:t>            result(</a:t>
            </a:r>
            <a:r>
              <a:rPr lang="en-US" b="0" i="0" u="none" strike="noStrike" dirty="0">
                <a:solidFill>
                  <a:srgbClr val="032F62"/>
                </a:solidFill>
                <a:effectLst/>
                <a:latin typeface="var(--font-jetbrains-mono)"/>
              </a:rPr>
              <a:t>"</a:t>
            </a:r>
            <a:r>
              <a:rPr lang="en-US" b="0" i="0" u="none" strike="noStrike" dirty="0" err="1">
                <a:solidFill>
                  <a:srgbClr val="032F62"/>
                </a:solidFill>
                <a:effectLst/>
                <a:latin typeface="var(--font-jetbrains-mono)"/>
              </a:rPr>
              <a:t>rus_attempts</a:t>
            </a:r>
            <a:r>
              <a:rPr lang="en-US" b="0" i="0" u="none" strike="noStrike" dirty="0">
                <a:solidFill>
                  <a:srgbClr val="032F62"/>
                </a:solidFill>
                <a:effectLst/>
                <a:latin typeface="var(--font-jetbrains-mono)"/>
              </a:rPr>
              <a:t>"</a:t>
            </a:r>
            <a:r>
              <a:rPr lang="en-US" b="0" i="0" u="none" strike="noStrike" dirty="0">
                <a:solidFill>
                  <a:srgbClr val="24292E"/>
                </a:solidFill>
                <a:effectLst/>
                <a:latin typeface="var(--font-jetbrains-mono)"/>
              </a:rPr>
              <a:t>, </a:t>
            </a:r>
            <a:r>
              <a:rPr lang="en-US" b="0" i="0" u="none" strike="noStrike" dirty="0" err="1">
                <a:solidFill>
                  <a:srgbClr val="24292E"/>
                </a:solidFill>
                <a:effectLst/>
                <a:latin typeface="var(--font-jetbrains-mono)"/>
              </a:rPr>
              <a:t>i</a:t>
            </a:r>
            <a:r>
              <a:rPr lang="en-US" b="0" i="0" u="none" strike="noStrike" dirty="0">
                <a:solidFill>
                  <a:srgbClr val="24292E"/>
                </a:solidFill>
                <a:effectLst/>
                <a:latin typeface="var(--font-jetbrains-mono)"/>
              </a:rPr>
              <a:t>)</a:t>
            </a:r>
          </a:p>
          <a:p>
            <a:pPr algn="l">
              <a:buNone/>
            </a:pPr>
            <a:r>
              <a:rPr lang="en-US" b="0" i="0" u="none" strike="noStrike" dirty="0">
                <a:solidFill>
                  <a:srgbClr val="D73A49"/>
                </a:solidFill>
                <a:effectLst/>
                <a:latin typeface="var(--font-jetbrains-mono)"/>
              </a:rPr>
              <a:t>            return</a:t>
            </a:r>
            <a:r>
              <a:rPr lang="en-US" b="0" i="0" u="none" strike="noStrike" dirty="0">
                <a:solidFill>
                  <a:srgbClr val="005CC5"/>
                </a:solidFill>
                <a:effectLst/>
                <a:latin typeface="var(--font-jetbrains-mono)"/>
              </a:rPr>
              <a:t> True</a:t>
            </a:r>
            <a:endParaRPr lang="en-US" b="0" i="0" u="none" strike="noStrike" dirty="0">
              <a:solidFill>
                <a:srgbClr val="24292E"/>
              </a:solidFill>
              <a:effectLst/>
              <a:latin typeface="var(--font-jetbrains-mono)"/>
            </a:endParaRPr>
          </a:p>
          <a:p>
            <a:pPr algn="l">
              <a:buNone/>
            </a:pPr>
            <a:r>
              <a:rPr lang="en-US" b="0" i="0" u="none" strike="noStrike" dirty="0">
                <a:solidFill>
                  <a:srgbClr val="D73A49"/>
                </a:solidFill>
                <a:effectLst/>
                <a:latin typeface="var(--font-jetbrains-mono)"/>
              </a:rPr>
              <a:t>    return</a:t>
            </a:r>
            <a:r>
              <a:rPr lang="en-US" b="0" i="0" u="none" strike="noStrike" dirty="0">
                <a:solidFill>
                  <a:srgbClr val="005CC5"/>
                </a:solidFill>
                <a:effectLst/>
                <a:latin typeface="var(--font-jetbrains-mono)"/>
              </a:rPr>
              <a:t> False</a:t>
            </a:r>
            <a:endParaRPr lang="en-US" b="0" i="0" u="none" strike="noStrike" dirty="0">
              <a:solidFill>
                <a:srgbClr val="24292E"/>
              </a:solidFill>
              <a:effectLst/>
              <a:latin typeface="var(--font-jetbrains-mono)"/>
            </a:endParaRPr>
          </a:p>
          <a:p>
            <a:pPr algn="l">
              <a:buNone/>
            </a:pPr>
            <a:r>
              <a:rPr lang="en-US" b="0" i="0" u="none" strike="noStrike" dirty="0" err="1">
                <a:solidFill>
                  <a:srgbClr val="24292E"/>
                </a:solidFill>
                <a:effectLst/>
                <a:latin typeface="var(--font-jetbrains-mono)"/>
              </a:rPr>
              <a:t>repeat_until_success.check</a:t>
            </a:r>
            <a:r>
              <a:rPr lang="en-US" b="0" i="0" u="none" strike="noStrike" dirty="0">
                <a:solidFill>
                  <a:srgbClr val="24292E"/>
                </a:solidFill>
                <a:effectLst/>
                <a:latin typeface="var(--font-jetbrains-mono)"/>
              </a:rPr>
              <a:t>() </a:t>
            </a:r>
            <a:r>
              <a:rPr lang="en-US" b="0" i="0" u="none" strike="noStrike" dirty="0">
                <a:solidFill>
                  <a:srgbClr val="6A737D"/>
                </a:solidFill>
                <a:effectLst/>
                <a:latin typeface="var(--font-jetbrains-mono)"/>
              </a:rPr>
              <a:t># type check</a:t>
            </a:r>
            <a:endParaRPr lang="en-US" b="0" i="0" u="none" strike="noStrike" dirty="0">
              <a:solidFill>
                <a:srgbClr val="24292E"/>
              </a:solidFill>
              <a:effectLst/>
              <a:latin typeface="var(--font-jetbrains-mono)"/>
            </a:endParaRPr>
          </a:p>
          <a:p>
            <a:pPr>
              <a:spcBef>
                <a:spcPts val="300"/>
              </a:spcBef>
            </a:pPr>
            <a:endParaRPr lang="en-GB" sz="1600" b="0" dirty="0">
              <a:solidFill>
                <a:srgbClr val="3B3B3B"/>
              </a:solidFill>
              <a:effectLst/>
              <a:latin typeface="Menlo" panose="020B0609030804020204" pitchFamily="49" charset="0"/>
            </a:endParaRPr>
          </a:p>
        </p:txBody>
      </p:sp>
      <p:sp>
        <p:nvSpPr>
          <p:cNvPr id="2" name="Title 1">
            <a:extLst>
              <a:ext uri="{FF2B5EF4-FFF2-40B4-BE49-F238E27FC236}">
                <a16:creationId xmlns:a16="http://schemas.microsoft.com/office/drawing/2014/main" id="{FF0AC941-411A-7A70-4458-8F3C735C777E}"/>
              </a:ext>
            </a:extLst>
          </p:cNvPr>
          <p:cNvSpPr>
            <a:spLocks noGrp="1"/>
          </p:cNvSpPr>
          <p:nvPr>
            <p:ph type="title"/>
          </p:nvPr>
        </p:nvSpPr>
        <p:spPr/>
        <p:txBody>
          <a:bodyPr>
            <a:noAutofit/>
          </a:bodyPr>
          <a:lstStyle/>
          <a:p>
            <a:r>
              <a:rPr lang="en-US" b="1">
                <a:latin typeface="+mn-lt"/>
              </a:rPr>
              <a:t>Guppy Control Features</a:t>
            </a:r>
          </a:p>
        </p:txBody>
      </p:sp>
      <p:sp>
        <p:nvSpPr>
          <p:cNvPr id="11" name="Text Placeholder 10">
            <a:extLst>
              <a:ext uri="{FF2B5EF4-FFF2-40B4-BE49-F238E27FC236}">
                <a16:creationId xmlns:a16="http://schemas.microsoft.com/office/drawing/2014/main" id="{AB3FFFE8-56F0-13BE-C8CD-035108174457}"/>
              </a:ext>
            </a:extLst>
          </p:cNvPr>
          <p:cNvSpPr>
            <a:spLocks noGrp="1"/>
          </p:cNvSpPr>
          <p:nvPr>
            <p:ph type="body" sz="quarter" idx="10"/>
          </p:nvPr>
        </p:nvSpPr>
        <p:spPr/>
        <p:txBody>
          <a:bodyPr/>
          <a:lstStyle/>
          <a:p>
            <a:r>
              <a:rPr lang="en-US"/>
              <a:t>Public</a:t>
            </a:r>
          </a:p>
        </p:txBody>
      </p:sp>
      <p:sp>
        <p:nvSpPr>
          <p:cNvPr id="15" name="Rounded Rectangle 11">
            <a:extLst>
              <a:ext uri="{FF2B5EF4-FFF2-40B4-BE49-F238E27FC236}">
                <a16:creationId xmlns:a16="http://schemas.microsoft.com/office/drawing/2014/main" id="{9D0DB2EA-AC79-5B89-9DB2-A6EDDA71076D}"/>
              </a:ext>
            </a:extLst>
          </p:cNvPr>
          <p:cNvSpPr/>
          <p:nvPr/>
        </p:nvSpPr>
        <p:spPr>
          <a:xfrm>
            <a:off x="5485007" y="5780503"/>
            <a:ext cx="4123941" cy="381000"/>
          </a:xfrm>
          <a:prstGeom prst="roundRect">
            <a:avLst>
              <a:gd name="adj" fmla="val 9231"/>
            </a:avLst>
          </a:prstGeom>
          <a:noFill/>
          <a:ln w="25400">
            <a:solidFill>
              <a:schemeClr val="bg1">
                <a:lumMod val="75000"/>
              </a:schemeClr>
            </a:solidFill>
            <a:prstDash val="dash"/>
            <a:extLst>
              <a:ext uri="{C807C97D-BFC1-408E-A445-0C87EB9F89A2}">
                <ask:lineSketchStyleProps xmlns:ask="http://schemas.microsoft.com/office/drawing/2018/sketchyshapes" sd="1219033472">
                  <a:custGeom>
                    <a:avLst/>
                    <a:gdLst>
                      <a:gd name="connsiteX0" fmla="*/ 0 w 4614333"/>
                      <a:gd name="connsiteY0" fmla="*/ 166514 h 999067"/>
                      <a:gd name="connsiteX1" fmla="*/ 166514 w 4614333"/>
                      <a:gd name="connsiteY1" fmla="*/ 0 h 999067"/>
                      <a:gd name="connsiteX2" fmla="*/ 863755 w 4614333"/>
                      <a:gd name="connsiteY2" fmla="*/ 0 h 999067"/>
                      <a:gd name="connsiteX3" fmla="*/ 1432557 w 4614333"/>
                      <a:gd name="connsiteY3" fmla="*/ 0 h 999067"/>
                      <a:gd name="connsiteX4" fmla="*/ 1958546 w 4614333"/>
                      <a:gd name="connsiteY4" fmla="*/ 0 h 999067"/>
                      <a:gd name="connsiteX5" fmla="*/ 2612974 w 4614333"/>
                      <a:gd name="connsiteY5" fmla="*/ 0 h 999067"/>
                      <a:gd name="connsiteX6" fmla="*/ 3181776 w 4614333"/>
                      <a:gd name="connsiteY6" fmla="*/ 0 h 999067"/>
                      <a:gd name="connsiteX7" fmla="*/ 3879017 w 4614333"/>
                      <a:gd name="connsiteY7" fmla="*/ 0 h 999067"/>
                      <a:gd name="connsiteX8" fmla="*/ 4447819 w 4614333"/>
                      <a:gd name="connsiteY8" fmla="*/ 0 h 999067"/>
                      <a:gd name="connsiteX9" fmla="*/ 4614333 w 4614333"/>
                      <a:gd name="connsiteY9" fmla="*/ 166514 h 999067"/>
                      <a:gd name="connsiteX10" fmla="*/ 4614333 w 4614333"/>
                      <a:gd name="connsiteY10" fmla="*/ 832553 h 999067"/>
                      <a:gd name="connsiteX11" fmla="*/ 4447819 w 4614333"/>
                      <a:gd name="connsiteY11" fmla="*/ 999067 h 999067"/>
                      <a:gd name="connsiteX12" fmla="*/ 3964643 w 4614333"/>
                      <a:gd name="connsiteY12" fmla="*/ 999067 h 999067"/>
                      <a:gd name="connsiteX13" fmla="*/ 3267402 w 4614333"/>
                      <a:gd name="connsiteY13" fmla="*/ 999067 h 999067"/>
                      <a:gd name="connsiteX14" fmla="*/ 2741413 w 4614333"/>
                      <a:gd name="connsiteY14" fmla="*/ 999067 h 999067"/>
                      <a:gd name="connsiteX15" fmla="*/ 2129798 w 4614333"/>
                      <a:gd name="connsiteY15" fmla="*/ 999067 h 999067"/>
                      <a:gd name="connsiteX16" fmla="*/ 1432557 w 4614333"/>
                      <a:gd name="connsiteY16" fmla="*/ 999067 h 999067"/>
                      <a:gd name="connsiteX17" fmla="*/ 820942 w 4614333"/>
                      <a:gd name="connsiteY17" fmla="*/ 999067 h 999067"/>
                      <a:gd name="connsiteX18" fmla="*/ 166514 w 4614333"/>
                      <a:gd name="connsiteY18" fmla="*/ 999067 h 999067"/>
                      <a:gd name="connsiteX19" fmla="*/ 0 w 4614333"/>
                      <a:gd name="connsiteY19" fmla="*/ 832553 h 999067"/>
                      <a:gd name="connsiteX20" fmla="*/ 0 w 4614333"/>
                      <a:gd name="connsiteY20" fmla="*/ 166514 h 999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14333" h="999067" extrusionOk="0">
                        <a:moveTo>
                          <a:pt x="0" y="166514"/>
                        </a:moveTo>
                        <a:cubicBezTo>
                          <a:pt x="-5391" y="71225"/>
                          <a:pt x="68261" y="2361"/>
                          <a:pt x="166514" y="0"/>
                        </a:cubicBezTo>
                        <a:cubicBezTo>
                          <a:pt x="324456" y="4422"/>
                          <a:pt x="535527" y="-16617"/>
                          <a:pt x="863755" y="0"/>
                        </a:cubicBezTo>
                        <a:cubicBezTo>
                          <a:pt x="1191983" y="16617"/>
                          <a:pt x="1193945" y="-21849"/>
                          <a:pt x="1432557" y="0"/>
                        </a:cubicBezTo>
                        <a:cubicBezTo>
                          <a:pt x="1671169" y="21849"/>
                          <a:pt x="1812919" y="10910"/>
                          <a:pt x="1958546" y="0"/>
                        </a:cubicBezTo>
                        <a:cubicBezTo>
                          <a:pt x="2104173" y="-10910"/>
                          <a:pt x="2448512" y="28189"/>
                          <a:pt x="2612974" y="0"/>
                        </a:cubicBezTo>
                        <a:cubicBezTo>
                          <a:pt x="2777436" y="-28189"/>
                          <a:pt x="2925276" y="-6019"/>
                          <a:pt x="3181776" y="0"/>
                        </a:cubicBezTo>
                        <a:cubicBezTo>
                          <a:pt x="3438276" y="6019"/>
                          <a:pt x="3693840" y="-3955"/>
                          <a:pt x="3879017" y="0"/>
                        </a:cubicBezTo>
                        <a:cubicBezTo>
                          <a:pt x="4064194" y="3955"/>
                          <a:pt x="4241780" y="16219"/>
                          <a:pt x="4447819" y="0"/>
                        </a:cubicBezTo>
                        <a:cubicBezTo>
                          <a:pt x="4537685" y="3469"/>
                          <a:pt x="4602064" y="60321"/>
                          <a:pt x="4614333" y="166514"/>
                        </a:cubicBezTo>
                        <a:cubicBezTo>
                          <a:pt x="4592820" y="385634"/>
                          <a:pt x="4607866" y="661555"/>
                          <a:pt x="4614333" y="832553"/>
                        </a:cubicBezTo>
                        <a:cubicBezTo>
                          <a:pt x="4624518" y="939677"/>
                          <a:pt x="4540237" y="1003776"/>
                          <a:pt x="4447819" y="999067"/>
                        </a:cubicBezTo>
                        <a:cubicBezTo>
                          <a:pt x="4282959" y="979753"/>
                          <a:pt x="4090784" y="1000381"/>
                          <a:pt x="3964643" y="999067"/>
                        </a:cubicBezTo>
                        <a:cubicBezTo>
                          <a:pt x="3838502" y="997753"/>
                          <a:pt x="3573954" y="1005700"/>
                          <a:pt x="3267402" y="999067"/>
                        </a:cubicBezTo>
                        <a:cubicBezTo>
                          <a:pt x="2960850" y="992434"/>
                          <a:pt x="2920173" y="1006034"/>
                          <a:pt x="2741413" y="999067"/>
                        </a:cubicBezTo>
                        <a:cubicBezTo>
                          <a:pt x="2562653" y="992100"/>
                          <a:pt x="2374662" y="983811"/>
                          <a:pt x="2129798" y="999067"/>
                        </a:cubicBezTo>
                        <a:cubicBezTo>
                          <a:pt x="1884935" y="1014323"/>
                          <a:pt x="1659876" y="1019129"/>
                          <a:pt x="1432557" y="999067"/>
                        </a:cubicBezTo>
                        <a:cubicBezTo>
                          <a:pt x="1205238" y="979005"/>
                          <a:pt x="1014986" y="985691"/>
                          <a:pt x="820942" y="999067"/>
                        </a:cubicBezTo>
                        <a:cubicBezTo>
                          <a:pt x="626898" y="1012443"/>
                          <a:pt x="352509" y="1000659"/>
                          <a:pt x="166514" y="999067"/>
                        </a:cubicBezTo>
                        <a:cubicBezTo>
                          <a:pt x="65081" y="999457"/>
                          <a:pt x="11083" y="904537"/>
                          <a:pt x="0" y="832553"/>
                        </a:cubicBezTo>
                        <a:cubicBezTo>
                          <a:pt x="-11290" y="661901"/>
                          <a:pt x="2291" y="300022"/>
                          <a:pt x="0" y="16651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1">
            <a:extLst>
              <a:ext uri="{FF2B5EF4-FFF2-40B4-BE49-F238E27FC236}">
                <a16:creationId xmlns:a16="http://schemas.microsoft.com/office/drawing/2014/main" id="{69EB6FC6-A1C4-1D0E-D6D9-ADCE330F4979}"/>
              </a:ext>
            </a:extLst>
          </p:cNvPr>
          <p:cNvSpPr/>
          <p:nvPr/>
        </p:nvSpPr>
        <p:spPr>
          <a:xfrm>
            <a:off x="5659572" y="3272810"/>
            <a:ext cx="2771879" cy="381000"/>
          </a:xfrm>
          <a:prstGeom prst="roundRect">
            <a:avLst>
              <a:gd name="adj" fmla="val 9231"/>
            </a:avLst>
          </a:prstGeom>
          <a:noFill/>
          <a:ln w="25400">
            <a:solidFill>
              <a:schemeClr val="bg1">
                <a:lumMod val="75000"/>
              </a:schemeClr>
            </a:solidFill>
            <a:prstDash val="dash"/>
            <a:extLst>
              <a:ext uri="{C807C97D-BFC1-408E-A445-0C87EB9F89A2}">
                <ask:lineSketchStyleProps xmlns:ask="http://schemas.microsoft.com/office/drawing/2018/sketchyshapes" sd="1219033472">
                  <a:custGeom>
                    <a:avLst/>
                    <a:gdLst>
                      <a:gd name="connsiteX0" fmla="*/ 0 w 4614333"/>
                      <a:gd name="connsiteY0" fmla="*/ 166514 h 999067"/>
                      <a:gd name="connsiteX1" fmla="*/ 166514 w 4614333"/>
                      <a:gd name="connsiteY1" fmla="*/ 0 h 999067"/>
                      <a:gd name="connsiteX2" fmla="*/ 863755 w 4614333"/>
                      <a:gd name="connsiteY2" fmla="*/ 0 h 999067"/>
                      <a:gd name="connsiteX3" fmla="*/ 1432557 w 4614333"/>
                      <a:gd name="connsiteY3" fmla="*/ 0 h 999067"/>
                      <a:gd name="connsiteX4" fmla="*/ 1958546 w 4614333"/>
                      <a:gd name="connsiteY4" fmla="*/ 0 h 999067"/>
                      <a:gd name="connsiteX5" fmla="*/ 2612974 w 4614333"/>
                      <a:gd name="connsiteY5" fmla="*/ 0 h 999067"/>
                      <a:gd name="connsiteX6" fmla="*/ 3181776 w 4614333"/>
                      <a:gd name="connsiteY6" fmla="*/ 0 h 999067"/>
                      <a:gd name="connsiteX7" fmla="*/ 3879017 w 4614333"/>
                      <a:gd name="connsiteY7" fmla="*/ 0 h 999067"/>
                      <a:gd name="connsiteX8" fmla="*/ 4447819 w 4614333"/>
                      <a:gd name="connsiteY8" fmla="*/ 0 h 999067"/>
                      <a:gd name="connsiteX9" fmla="*/ 4614333 w 4614333"/>
                      <a:gd name="connsiteY9" fmla="*/ 166514 h 999067"/>
                      <a:gd name="connsiteX10" fmla="*/ 4614333 w 4614333"/>
                      <a:gd name="connsiteY10" fmla="*/ 832553 h 999067"/>
                      <a:gd name="connsiteX11" fmla="*/ 4447819 w 4614333"/>
                      <a:gd name="connsiteY11" fmla="*/ 999067 h 999067"/>
                      <a:gd name="connsiteX12" fmla="*/ 3964643 w 4614333"/>
                      <a:gd name="connsiteY12" fmla="*/ 999067 h 999067"/>
                      <a:gd name="connsiteX13" fmla="*/ 3267402 w 4614333"/>
                      <a:gd name="connsiteY13" fmla="*/ 999067 h 999067"/>
                      <a:gd name="connsiteX14" fmla="*/ 2741413 w 4614333"/>
                      <a:gd name="connsiteY14" fmla="*/ 999067 h 999067"/>
                      <a:gd name="connsiteX15" fmla="*/ 2129798 w 4614333"/>
                      <a:gd name="connsiteY15" fmla="*/ 999067 h 999067"/>
                      <a:gd name="connsiteX16" fmla="*/ 1432557 w 4614333"/>
                      <a:gd name="connsiteY16" fmla="*/ 999067 h 999067"/>
                      <a:gd name="connsiteX17" fmla="*/ 820942 w 4614333"/>
                      <a:gd name="connsiteY17" fmla="*/ 999067 h 999067"/>
                      <a:gd name="connsiteX18" fmla="*/ 166514 w 4614333"/>
                      <a:gd name="connsiteY18" fmla="*/ 999067 h 999067"/>
                      <a:gd name="connsiteX19" fmla="*/ 0 w 4614333"/>
                      <a:gd name="connsiteY19" fmla="*/ 832553 h 999067"/>
                      <a:gd name="connsiteX20" fmla="*/ 0 w 4614333"/>
                      <a:gd name="connsiteY20" fmla="*/ 166514 h 999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14333" h="999067" extrusionOk="0">
                        <a:moveTo>
                          <a:pt x="0" y="166514"/>
                        </a:moveTo>
                        <a:cubicBezTo>
                          <a:pt x="-5391" y="71225"/>
                          <a:pt x="68261" y="2361"/>
                          <a:pt x="166514" y="0"/>
                        </a:cubicBezTo>
                        <a:cubicBezTo>
                          <a:pt x="324456" y="4422"/>
                          <a:pt x="535527" y="-16617"/>
                          <a:pt x="863755" y="0"/>
                        </a:cubicBezTo>
                        <a:cubicBezTo>
                          <a:pt x="1191983" y="16617"/>
                          <a:pt x="1193945" y="-21849"/>
                          <a:pt x="1432557" y="0"/>
                        </a:cubicBezTo>
                        <a:cubicBezTo>
                          <a:pt x="1671169" y="21849"/>
                          <a:pt x="1812919" y="10910"/>
                          <a:pt x="1958546" y="0"/>
                        </a:cubicBezTo>
                        <a:cubicBezTo>
                          <a:pt x="2104173" y="-10910"/>
                          <a:pt x="2448512" y="28189"/>
                          <a:pt x="2612974" y="0"/>
                        </a:cubicBezTo>
                        <a:cubicBezTo>
                          <a:pt x="2777436" y="-28189"/>
                          <a:pt x="2925276" y="-6019"/>
                          <a:pt x="3181776" y="0"/>
                        </a:cubicBezTo>
                        <a:cubicBezTo>
                          <a:pt x="3438276" y="6019"/>
                          <a:pt x="3693840" y="-3955"/>
                          <a:pt x="3879017" y="0"/>
                        </a:cubicBezTo>
                        <a:cubicBezTo>
                          <a:pt x="4064194" y="3955"/>
                          <a:pt x="4241780" y="16219"/>
                          <a:pt x="4447819" y="0"/>
                        </a:cubicBezTo>
                        <a:cubicBezTo>
                          <a:pt x="4537685" y="3469"/>
                          <a:pt x="4602064" y="60321"/>
                          <a:pt x="4614333" y="166514"/>
                        </a:cubicBezTo>
                        <a:cubicBezTo>
                          <a:pt x="4592820" y="385634"/>
                          <a:pt x="4607866" y="661555"/>
                          <a:pt x="4614333" y="832553"/>
                        </a:cubicBezTo>
                        <a:cubicBezTo>
                          <a:pt x="4624518" y="939677"/>
                          <a:pt x="4540237" y="1003776"/>
                          <a:pt x="4447819" y="999067"/>
                        </a:cubicBezTo>
                        <a:cubicBezTo>
                          <a:pt x="4282959" y="979753"/>
                          <a:pt x="4090784" y="1000381"/>
                          <a:pt x="3964643" y="999067"/>
                        </a:cubicBezTo>
                        <a:cubicBezTo>
                          <a:pt x="3838502" y="997753"/>
                          <a:pt x="3573954" y="1005700"/>
                          <a:pt x="3267402" y="999067"/>
                        </a:cubicBezTo>
                        <a:cubicBezTo>
                          <a:pt x="2960850" y="992434"/>
                          <a:pt x="2920173" y="1006034"/>
                          <a:pt x="2741413" y="999067"/>
                        </a:cubicBezTo>
                        <a:cubicBezTo>
                          <a:pt x="2562653" y="992100"/>
                          <a:pt x="2374662" y="983811"/>
                          <a:pt x="2129798" y="999067"/>
                        </a:cubicBezTo>
                        <a:cubicBezTo>
                          <a:pt x="1884935" y="1014323"/>
                          <a:pt x="1659876" y="1019129"/>
                          <a:pt x="1432557" y="999067"/>
                        </a:cubicBezTo>
                        <a:cubicBezTo>
                          <a:pt x="1205238" y="979005"/>
                          <a:pt x="1014986" y="985691"/>
                          <a:pt x="820942" y="999067"/>
                        </a:cubicBezTo>
                        <a:cubicBezTo>
                          <a:pt x="626898" y="1012443"/>
                          <a:pt x="352509" y="1000659"/>
                          <a:pt x="166514" y="999067"/>
                        </a:cubicBezTo>
                        <a:cubicBezTo>
                          <a:pt x="65081" y="999457"/>
                          <a:pt x="11083" y="904537"/>
                          <a:pt x="0" y="832553"/>
                        </a:cubicBezTo>
                        <a:cubicBezTo>
                          <a:pt x="-11290" y="661901"/>
                          <a:pt x="2291" y="300022"/>
                          <a:pt x="0" y="16651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1">
            <a:extLst>
              <a:ext uri="{FF2B5EF4-FFF2-40B4-BE49-F238E27FC236}">
                <a16:creationId xmlns:a16="http://schemas.microsoft.com/office/drawing/2014/main" id="{2FF5BE08-2469-D71E-9473-5120DBCC5DE0}"/>
              </a:ext>
            </a:extLst>
          </p:cNvPr>
          <p:cNvSpPr/>
          <p:nvPr/>
        </p:nvSpPr>
        <p:spPr>
          <a:xfrm>
            <a:off x="5867400" y="4666210"/>
            <a:ext cx="3881033" cy="381000"/>
          </a:xfrm>
          <a:prstGeom prst="roundRect">
            <a:avLst>
              <a:gd name="adj" fmla="val 9231"/>
            </a:avLst>
          </a:prstGeom>
          <a:noFill/>
          <a:ln w="25400">
            <a:solidFill>
              <a:schemeClr val="bg1">
                <a:lumMod val="75000"/>
              </a:schemeClr>
            </a:solidFill>
            <a:prstDash val="dash"/>
            <a:extLst>
              <a:ext uri="{C807C97D-BFC1-408E-A445-0C87EB9F89A2}">
                <ask:lineSketchStyleProps xmlns:ask="http://schemas.microsoft.com/office/drawing/2018/sketchyshapes" sd="1219033472">
                  <a:custGeom>
                    <a:avLst/>
                    <a:gdLst>
                      <a:gd name="connsiteX0" fmla="*/ 0 w 4614333"/>
                      <a:gd name="connsiteY0" fmla="*/ 166514 h 999067"/>
                      <a:gd name="connsiteX1" fmla="*/ 166514 w 4614333"/>
                      <a:gd name="connsiteY1" fmla="*/ 0 h 999067"/>
                      <a:gd name="connsiteX2" fmla="*/ 863755 w 4614333"/>
                      <a:gd name="connsiteY2" fmla="*/ 0 h 999067"/>
                      <a:gd name="connsiteX3" fmla="*/ 1432557 w 4614333"/>
                      <a:gd name="connsiteY3" fmla="*/ 0 h 999067"/>
                      <a:gd name="connsiteX4" fmla="*/ 1958546 w 4614333"/>
                      <a:gd name="connsiteY4" fmla="*/ 0 h 999067"/>
                      <a:gd name="connsiteX5" fmla="*/ 2612974 w 4614333"/>
                      <a:gd name="connsiteY5" fmla="*/ 0 h 999067"/>
                      <a:gd name="connsiteX6" fmla="*/ 3181776 w 4614333"/>
                      <a:gd name="connsiteY6" fmla="*/ 0 h 999067"/>
                      <a:gd name="connsiteX7" fmla="*/ 3879017 w 4614333"/>
                      <a:gd name="connsiteY7" fmla="*/ 0 h 999067"/>
                      <a:gd name="connsiteX8" fmla="*/ 4447819 w 4614333"/>
                      <a:gd name="connsiteY8" fmla="*/ 0 h 999067"/>
                      <a:gd name="connsiteX9" fmla="*/ 4614333 w 4614333"/>
                      <a:gd name="connsiteY9" fmla="*/ 166514 h 999067"/>
                      <a:gd name="connsiteX10" fmla="*/ 4614333 w 4614333"/>
                      <a:gd name="connsiteY10" fmla="*/ 832553 h 999067"/>
                      <a:gd name="connsiteX11" fmla="*/ 4447819 w 4614333"/>
                      <a:gd name="connsiteY11" fmla="*/ 999067 h 999067"/>
                      <a:gd name="connsiteX12" fmla="*/ 3964643 w 4614333"/>
                      <a:gd name="connsiteY12" fmla="*/ 999067 h 999067"/>
                      <a:gd name="connsiteX13" fmla="*/ 3267402 w 4614333"/>
                      <a:gd name="connsiteY13" fmla="*/ 999067 h 999067"/>
                      <a:gd name="connsiteX14" fmla="*/ 2741413 w 4614333"/>
                      <a:gd name="connsiteY14" fmla="*/ 999067 h 999067"/>
                      <a:gd name="connsiteX15" fmla="*/ 2129798 w 4614333"/>
                      <a:gd name="connsiteY15" fmla="*/ 999067 h 999067"/>
                      <a:gd name="connsiteX16" fmla="*/ 1432557 w 4614333"/>
                      <a:gd name="connsiteY16" fmla="*/ 999067 h 999067"/>
                      <a:gd name="connsiteX17" fmla="*/ 820942 w 4614333"/>
                      <a:gd name="connsiteY17" fmla="*/ 999067 h 999067"/>
                      <a:gd name="connsiteX18" fmla="*/ 166514 w 4614333"/>
                      <a:gd name="connsiteY18" fmla="*/ 999067 h 999067"/>
                      <a:gd name="connsiteX19" fmla="*/ 0 w 4614333"/>
                      <a:gd name="connsiteY19" fmla="*/ 832553 h 999067"/>
                      <a:gd name="connsiteX20" fmla="*/ 0 w 4614333"/>
                      <a:gd name="connsiteY20" fmla="*/ 166514 h 999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14333" h="999067" extrusionOk="0">
                        <a:moveTo>
                          <a:pt x="0" y="166514"/>
                        </a:moveTo>
                        <a:cubicBezTo>
                          <a:pt x="-5391" y="71225"/>
                          <a:pt x="68261" y="2361"/>
                          <a:pt x="166514" y="0"/>
                        </a:cubicBezTo>
                        <a:cubicBezTo>
                          <a:pt x="324456" y="4422"/>
                          <a:pt x="535527" y="-16617"/>
                          <a:pt x="863755" y="0"/>
                        </a:cubicBezTo>
                        <a:cubicBezTo>
                          <a:pt x="1191983" y="16617"/>
                          <a:pt x="1193945" y="-21849"/>
                          <a:pt x="1432557" y="0"/>
                        </a:cubicBezTo>
                        <a:cubicBezTo>
                          <a:pt x="1671169" y="21849"/>
                          <a:pt x="1812919" y="10910"/>
                          <a:pt x="1958546" y="0"/>
                        </a:cubicBezTo>
                        <a:cubicBezTo>
                          <a:pt x="2104173" y="-10910"/>
                          <a:pt x="2448512" y="28189"/>
                          <a:pt x="2612974" y="0"/>
                        </a:cubicBezTo>
                        <a:cubicBezTo>
                          <a:pt x="2777436" y="-28189"/>
                          <a:pt x="2925276" y="-6019"/>
                          <a:pt x="3181776" y="0"/>
                        </a:cubicBezTo>
                        <a:cubicBezTo>
                          <a:pt x="3438276" y="6019"/>
                          <a:pt x="3693840" y="-3955"/>
                          <a:pt x="3879017" y="0"/>
                        </a:cubicBezTo>
                        <a:cubicBezTo>
                          <a:pt x="4064194" y="3955"/>
                          <a:pt x="4241780" y="16219"/>
                          <a:pt x="4447819" y="0"/>
                        </a:cubicBezTo>
                        <a:cubicBezTo>
                          <a:pt x="4537685" y="3469"/>
                          <a:pt x="4602064" y="60321"/>
                          <a:pt x="4614333" y="166514"/>
                        </a:cubicBezTo>
                        <a:cubicBezTo>
                          <a:pt x="4592820" y="385634"/>
                          <a:pt x="4607866" y="661555"/>
                          <a:pt x="4614333" y="832553"/>
                        </a:cubicBezTo>
                        <a:cubicBezTo>
                          <a:pt x="4624518" y="939677"/>
                          <a:pt x="4540237" y="1003776"/>
                          <a:pt x="4447819" y="999067"/>
                        </a:cubicBezTo>
                        <a:cubicBezTo>
                          <a:pt x="4282959" y="979753"/>
                          <a:pt x="4090784" y="1000381"/>
                          <a:pt x="3964643" y="999067"/>
                        </a:cubicBezTo>
                        <a:cubicBezTo>
                          <a:pt x="3838502" y="997753"/>
                          <a:pt x="3573954" y="1005700"/>
                          <a:pt x="3267402" y="999067"/>
                        </a:cubicBezTo>
                        <a:cubicBezTo>
                          <a:pt x="2960850" y="992434"/>
                          <a:pt x="2920173" y="1006034"/>
                          <a:pt x="2741413" y="999067"/>
                        </a:cubicBezTo>
                        <a:cubicBezTo>
                          <a:pt x="2562653" y="992100"/>
                          <a:pt x="2374662" y="983811"/>
                          <a:pt x="2129798" y="999067"/>
                        </a:cubicBezTo>
                        <a:cubicBezTo>
                          <a:pt x="1884935" y="1014323"/>
                          <a:pt x="1659876" y="1019129"/>
                          <a:pt x="1432557" y="999067"/>
                        </a:cubicBezTo>
                        <a:cubicBezTo>
                          <a:pt x="1205238" y="979005"/>
                          <a:pt x="1014986" y="985691"/>
                          <a:pt x="820942" y="999067"/>
                        </a:cubicBezTo>
                        <a:cubicBezTo>
                          <a:pt x="626898" y="1012443"/>
                          <a:pt x="352509" y="1000659"/>
                          <a:pt x="166514" y="999067"/>
                        </a:cubicBezTo>
                        <a:cubicBezTo>
                          <a:pt x="65081" y="999457"/>
                          <a:pt x="11083" y="904537"/>
                          <a:pt x="0" y="832553"/>
                        </a:cubicBezTo>
                        <a:cubicBezTo>
                          <a:pt x="-11290" y="661901"/>
                          <a:pt x="2291" y="300022"/>
                          <a:pt x="0" y="16651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12">
            <a:extLst>
              <a:ext uri="{FF2B5EF4-FFF2-40B4-BE49-F238E27FC236}">
                <a16:creationId xmlns:a16="http://schemas.microsoft.com/office/drawing/2014/main" id="{6C49940C-B95D-7438-C69C-54E4D9717A0F}"/>
              </a:ext>
            </a:extLst>
          </p:cNvPr>
          <p:cNvSpPr txBox="1">
            <a:spLocks/>
          </p:cNvSpPr>
          <p:nvPr/>
        </p:nvSpPr>
        <p:spPr>
          <a:xfrm>
            <a:off x="609600" y="1705000"/>
            <a:ext cx="5120640" cy="3429001"/>
          </a:xfrm>
          <a:prstGeom prst="rect">
            <a:avLst/>
          </a:prstGeom>
        </p:spPr>
        <p:txBody>
          <a:bodyPr vert="horz" lIns="0" tIns="0" rIns="0" bIns="0" rtlCol="0">
            <a:noAutofit/>
          </a:bodyPr>
          <a:lstStyle>
            <a:lvl1pPr marL="0" indent="0" algn="l" defTabSz="914400" rtl="0" eaLnBrk="1" latinLnBrk="0" hangingPunct="1">
              <a:lnSpc>
                <a:spcPct val="100000"/>
              </a:lnSpc>
              <a:spcBef>
                <a:spcPts val="1000"/>
              </a:spcBef>
              <a:buClr>
                <a:schemeClr val="tx2"/>
              </a:buClr>
              <a:buFont typeface="Arial" panose="020B0604020202020204" pitchFamily="34" charset="0"/>
              <a:buNone/>
              <a:defRPr sz="1800" b="0" i="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Clr>
                <a:schemeClr val="tx2"/>
              </a:buClr>
              <a:buFont typeface="Arial" panose="020B0604020202020204" pitchFamily="34" charset="0"/>
              <a:buNone/>
              <a:defRPr sz="2000" b="0" i="0" kern="1200">
                <a:solidFill>
                  <a:schemeClr val="tx1">
                    <a:tint val="82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Clr>
                <a:schemeClr val="tx2"/>
              </a:buClr>
              <a:buFont typeface="Arial" panose="020B0604020202020204" pitchFamily="34" charset="0"/>
              <a:buNone/>
              <a:defRPr sz="1800" b="0" i="0" kern="1200">
                <a:solidFill>
                  <a:schemeClr val="tx1">
                    <a:tint val="82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Clr>
                <a:schemeClr val="tx2"/>
              </a:buClr>
              <a:buFont typeface="Arial" panose="020B0604020202020204" pitchFamily="34" charset="0"/>
              <a:buNone/>
              <a:defRPr sz="1600" b="0" i="0" kern="1200">
                <a:solidFill>
                  <a:schemeClr val="tx1">
                    <a:tint val="82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Clr>
                <a:schemeClr val="tx2"/>
              </a:buClr>
              <a:buFont typeface="Arial" panose="020B0604020202020204" pitchFamily="34" charset="0"/>
              <a:buNone/>
              <a:defRPr sz="1600" b="0" i="0" kern="1200">
                <a:solidFill>
                  <a:schemeClr val="tx1">
                    <a:tint val="82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82000"/>
                  </a:schemeClr>
                </a:solidFill>
                <a:latin typeface="+mn-lt"/>
                <a:ea typeface="+mn-ea"/>
                <a:cs typeface="+mn-cs"/>
              </a:defRPr>
            </a:lvl9pPr>
          </a:lstStyle>
          <a:p>
            <a:pPr marL="285750" indent="-285750">
              <a:buFont typeface="Arial" panose="020B0604020202020204" pitchFamily="34" charset="0"/>
              <a:buChar char="•"/>
            </a:pPr>
            <a:r>
              <a:rPr lang="en-US" sz="2800" dirty="0"/>
              <a:t>For/While loops</a:t>
            </a:r>
          </a:p>
          <a:p>
            <a:pPr marL="285750" indent="-285750">
              <a:buFont typeface="Arial" panose="020B0604020202020204" pitchFamily="34" charset="0"/>
              <a:buChar char="•"/>
            </a:pPr>
            <a:r>
              <a:rPr lang="en-US" sz="2800" dirty="0"/>
              <a:t>Arrays</a:t>
            </a:r>
          </a:p>
          <a:p>
            <a:pPr marL="285750" indent="-285750">
              <a:buFont typeface="Arial" panose="020B0604020202020204" pitchFamily="34" charset="0"/>
              <a:buChar char="•"/>
            </a:pPr>
            <a:r>
              <a:rPr lang="en-US" sz="2800" dirty="0"/>
              <a:t>Lists</a:t>
            </a:r>
          </a:p>
          <a:p>
            <a:pPr marL="285750" indent="-285750">
              <a:buFont typeface="Arial" panose="020B0604020202020204" pitchFamily="34" charset="0"/>
              <a:buChar char="•"/>
            </a:pPr>
            <a:r>
              <a:rPr lang="en-US" sz="2800" dirty="0"/>
              <a:t>Structures</a:t>
            </a:r>
          </a:p>
          <a:p>
            <a:pPr marL="285750" indent="-285750">
              <a:buFont typeface="Arial" panose="020B0604020202020204" pitchFamily="34" charset="0"/>
              <a:buChar char="•"/>
            </a:pPr>
            <a:r>
              <a:rPr lang="en-US" sz="2800" dirty="0"/>
              <a:t>Generics</a:t>
            </a:r>
          </a:p>
          <a:p>
            <a:pPr marL="285750" indent="-285750">
              <a:buFont typeface="Arial" panose="020B0604020202020204" pitchFamily="34" charset="0"/>
              <a:buChar char="•"/>
            </a:pPr>
            <a:r>
              <a:rPr lang="en-US" sz="2800" dirty="0"/>
              <a:t>Higher-order functions</a:t>
            </a:r>
          </a:p>
        </p:txBody>
      </p:sp>
    </p:spTree>
    <p:extLst>
      <p:ext uri="{BB962C8B-B14F-4D97-AF65-F5344CB8AC3E}">
        <p14:creationId xmlns:p14="http://schemas.microsoft.com/office/powerpoint/2010/main" val="1377546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B6E30-E350-9B56-CF52-73A079A9A153}"/>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58FE76BE-2295-EDC0-5DCB-CCB90F0E4F1E}"/>
              </a:ext>
            </a:extLst>
          </p:cNvPr>
          <p:cNvSpPr/>
          <p:nvPr/>
        </p:nvSpPr>
        <p:spPr>
          <a:xfrm>
            <a:off x="764084" y="1386142"/>
            <a:ext cx="2553082" cy="19107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7" name="Rectangle 6">
            <a:extLst>
              <a:ext uri="{FF2B5EF4-FFF2-40B4-BE49-F238E27FC236}">
                <a16:creationId xmlns:a16="http://schemas.microsoft.com/office/drawing/2014/main" id="{4FB1A2F9-D174-5E3F-0FEE-0B088187DB59}"/>
              </a:ext>
            </a:extLst>
          </p:cNvPr>
          <p:cNvSpPr/>
          <p:nvPr/>
        </p:nvSpPr>
        <p:spPr>
          <a:xfrm>
            <a:off x="3450294" y="1386142"/>
            <a:ext cx="2553082" cy="19107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8" name="Rectangle 7">
            <a:extLst>
              <a:ext uri="{FF2B5EF4-FFF2-40B4-BE49-F238E27FC236}">
                <a16:creationId xmlns:a16="http://schemas.microsoft.com/office/drawing/2014/main" id="{1B4024DC-793A-FD26-F90D-ABF870369DED}"/>
              </a:ext>
            </a:extLst>
          </p:cNvPr>
          <p:cNvSpPr/>
          <p:nvPr/>
        </p:nvSpPr>
        <p:spPr>
          <a:xfrm>
            <a:off x="6136505" y="1386142"/>
            <a:ext cx="2553082" cy="19107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9" name="Rectangle 8">
            <a:extLst>
              <a:ext uri="{FF2B5EF4-FFF2-40B4-BE49-F238E27FC236}">
                <a16:creationId xmlns:a16="http://schemas.microsoft.com/office/drawing/2014/main" id="{9A723C21-1EBD-4F4B-8AFC-F18305310ED6}"/>
              </a:ext>
            </a:extLst>
          </p:cNvPr>
          <p:cNvSpPr/>
          <p:nvPr/>
        </p:nvSpPr>
        <p:spPr>
          <a:xfrm>
            <a:off x="8822715" y="1386142"/>
            <a:ext cx="2553082" cy="1910764"/>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B2B"/>
              </a:solidFill>
              <a:effectLst/>
              <a:uLnTx/>
              <a:uFillTx/>
              <a:latin typeface="Arial"/>
              <a:ea typeface="+mn-ea"/>
              <a:cs typeface="+mn-cs"/>
            </a:endParaRPr>
          </a:p>
        </p:txBody>
      </p:sp>
      <p:sp>
        <p:nvSpPr>
          <p:cNvPr id="10" name="Rectangle 9">
            <a:extLst>
              <a:ext uri="{FF2B5EF4-FFF2-40B4-BE49-F238E27FC236}">
                <a16:creationId xmlns:a16="http://schemas.microsoft.com/office/drawing/2014/main" id="{60E22342-430E-B8C7-4E49-4CCBC7ABF84F}"/>
              </a:ext>
            </a:extLst>
          </p:cNvPr>
          <p:cNvSpPr/>
          <p:nvPr/>
        </p:nvSpPr>
        <p:spPr>
          <a:xfrm>
            <a:off x="764084" y="3429000"/>
            <a:ext cx="10611713" cy="5488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D089E9A9-2549-F15B-3AD0-5039879B29F9}"/>
              </a:ext>
            </a:extLst>
          </p:cNvPr>
          <p:cNvSpPr/>
          <p:nvPr/>
        </p:nvSpPr>
        <p:spPr>
          <a:xfrm>
            <a:off x="764084" y="4109952"/>
            <a:ext cx="5145103" cy="5892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4C14711E-D34D-D378-DEF1-E32E26832A6D}"/>
              </a:ext>
            </a:extLst>
          </p:cNvPr>
          <p:cNvSpPr/>
          <p:nvPr/>
        </p:nvSpPr>
        <p:spPr>
          <a:xfrm>
            <a:off x="764084" y="4790904"/>
            <a:ext cx="3448486" cy="612560"/>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B2B"/>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911F07AB-C7E2-8AB7-23C4-780110B42B27}"/>
              </a:ext>
            </a:extLst>
          </p:cNvPr>
          <p:cNvSpPr/>
          <p:nvPr/>
        </p:nvSpPr>
        <p:spPr>
          <a:xfrm>
            <a:off x="4345699" y="4790904"/>
            <a:ext cx="3448486" cy="612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0B1CBBF4-1B94-4D0D-747B-D3E3DF8CC26A}"/>
              </a:ext>
            </a:extLst>
          </p:cNvPr>
          <p:cNvSpPr/>
          <p:nvPr/>
        </p:nvSpPr>
        <p:spPr>
          <a:xfrm>
            <a:off x="7927312" y="4790904"/>
            <a:ext cx="3448486" cy="612560"/>
          </a:xfrm>
          <a:prstGeom prst="rect">
            <a:avLst/>
          </a:prstGeom>
          <a:solidFill>
            <a:schemeClr val="accent4">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B2B"/>
              </a:solidFill>
              <a:effectLst/>
              <a:uLnTx/>
              <a:uFillTx/>
              <a:latin typeface="Arial"/>
              <a:ea typeface="+mn-ea"/>
              <a:cs typeface="+mn-cs"/>
            </a:endParaRPr>
          </a:p>
        </p:txBody>
      </p:sp>
      <p:sp>
        <p:nvSpPr>
          <p:cNvPr id="15" name="TextBox 14">
            <a:extLst>
              <a:ext uri="{FF2B5EF4-FFF2-40B4-BE49-F238E27FC236}">
                <a16:creationId xmlns:a16="http://schemas.microsoft.com/office/drawing/2014/main" id="{2C568303-AB77-3670-F237-8BCF44F31412}"/>
              </a:ext>
            </a:extLst>
          </p:cNvPr>
          <p:cNvSpPr txBox="1"/>
          <p:nvPr/>
        </p:nvSpPr>
        <p:spPr>
          <a:xfrm>
            <a:off x="1405032" y="2222932"/>
            <a:ext cx="1271187"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Cybersecurity</a:t>
            </a:r>
          </a:p>
        </p:txBody>
      </p:sp>
      <p:sp>
        <p:nvSpPr>
          <p:cNvPr id="16" name="TextBox 15">
            <a:extLst>
              <a:ext uri="{FF2B5EF4-FFF2-40B4-BE49-F238E27FC236}">
                <a16:creationId xmlns:a16="http://schemas.microsoft.com/office/drawing/2014/main" id="{C30C5E1E-31CD-51E6-E305-D18351BA3CE0}"/>
              </a:ext>
            </a:extLst>
          </p:cNvPr>
          <p:cNvSpPr txBox="1"/>
          <p:nvPr/>
        </p:nvSpPr>
        <p:spPr>
          <a:xfrm>
            <a:off x="928953" y="2490869"/>
            <a:ext cx="2223345" cy="484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prstClr val="white"/>
                </a:solidFill>
                <a:effectLst/>
                <a:uLnTx/>
                <a:uFillTx/>
                <a:latin typeface="Arial"/>
                <a:ea typeface="+mn-ea"/>
                <a:cs typeface="+mn-cs"/>
              </a:rPr>
              <a:t>Quantum Origin: </a:t>
            </a:r>
            <a:r>
              <a:rPr kumimoji="0" lang="en-US" sz="1050" b="0" i="0" u="none" strike="noStrike" kern="1200" cap="none" spc="0" normalizeH="0" baseline="0" noProof="0">
                <a:ln>
                  <a:noFill/>
                </a:ln>
                <a:solidFill>
                  <a:prstClr val="white"/>
                </a:solidFill>
                <a:effectLst/>
                <a:uLnTx/>
                <a:uFillTx/>
                <a:latin typeface="Arial"/>
                <a:ea typeface="+mn-ea"/>
                <a:cs typeface="+mn-cs"/>
              </a:rPr>
              <a:t>Enterprise-grade quantum computing-enable cryptographic solutions</a:t>
            </a:r>
          </a:p>
        </p:txBody>
      </p:sp>
      <p:sp>
        <p:nvSpPr>
          <p:cNvPr id="17" name="TextBox 16">
            <a:extLst>
              <a:ext uri="{FF2B5EF4-FFF2-40B4-BE49-F238E27FC236}">
                <a16:creationId xmlns:a16="http://schemas.microsoft.com/office/drawing/2014/main" id="{0548A70F-6306-7488-A03C-0A64FB62C307}"/>
              </a:ext>
            </a:extLst>
          </p:cNvPr>
          <p:cNvSpPr txBox="1"/>
          <p:nvPr/>
        </p:nvSpPr>
        <p:spPr>
          <a:xfrm>
            <a:off x="3796263" y="2222932"/>
            <a:ext cx="1861146"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Quantum Chemistry</a:t>
            </a:r>
          </a:p>
        </p:txBody>
      </p:sp>
      <p:sp>
        <p:nvSpPr>
          <p:cNvPr id="18" name="TextBox 17">
            <a:extLst>
              <a:ext uri="{FF2B5EF4-FFF2-40B4-BE49-F238E27FC236}">
                <a16:creationId xmlns:a16="http://schemas.microsoft.com/office/drawing/2014/main" id="{10CD4B99-A089-5736-1C98-EFCC9CD1586F}"/>
              </a:ext>
            </a:extLst>
          </p:cNvPr>
          <p:cNvSpPr txBox="1"/>
          <p:nvPr/>
        </p:nvSpPr>
        <p:spPr>
          <a:xfrm>
            <a:off x="3615163" y="2490869"/>
            <a:ext cx="2223345" cy="484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prstClr val="white"/>
                </a:solidFill>
                <a:effectLst/>
                <a:uLnTx/>
                <a:uFillTx/>
                <a:latin typeface="Arial"/>
                <a:ea typeface="+mn-ea"/>
                <a:cs typeface="+mn-cs"/>
              </a:rPr>
              <a:t>InQuanto</a:t>
            </a:r>
            <a:r>
              <a:rPr kumimoji="0" lang="en-US" sz="1050" b="1" i="0" u="none" strike="noStrike" kern="1200" cap="none" spc="0" normalizeH="0" baseline="0" noProof="0">
                <a:ln>
                  <a:noFill/>
                </a:ln>
                <a:solidFill>
                  <a:prstClr val="white"/>
                </a:solidFill>
                <a:effectLst/>
                <a:uLnTx/>
                <a:uFillTx/>
                <a:latin typeface="Arial"/>
                <a:ea typeface="+mn-ea"/>
                <a:cs typeface="+mn-cs"/>
              </a:rPr>
              <a:t>: </a:t>
            </a:r>
            <a:r>
              <a:rPr kumimoji="0" lang="en-US" sz="1050" b="0" i="0" u="none" strike="noStrike" kern="1200" cap="none" spc="0" normalizeH="0" baseline="0" noProof="0">
                <a:ln>
                  <a:noFill/>
                </a:ln>
                <a:solidFill>
                  <a:prstClr val="white"/>
                </a:solidFill>
                <a:effectLst/>
                <a:uLnTx/>
                <a:uFillTx/>
                <a:latin typeface="Arial"/>
                <a:ea typeface="+mn-ea"/>
                <a:cs typeface="+mn-cs"/>
              </a:rPr>
              <a:t>transforming the discovery of new materials and novel processes</a:t>
            </a:r>
          </a:p>
        </p:txBody>
      </p:sp>
      <p:sp>
        <p:nvSpPr>
          <p:cNvPr id="19" name="TextBox 18">
            <a:extLst>
              <a:ext uri="{FF2B5EF4-FFF2-40B4-BE49-F238E27FC236}">
                <a16:creationId xmlns:a16="http://schemas.microsoft.com/office/drawing/2014/main" id="{16B8932F-FCF3-282F-616A-329D3837467E}"/>
              </a:ext>
            </a:extLst>
          </p:cNvPr>
          <p:cNvSpPr txBox="1"/>
          <p:nvPr/>
        </p:nvSpPr>
        <p:spPr>
          <a:xfrm>
            <a:off x="6777452" y="2222932"/>
            <a:ext cx="1271187"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Quantum AI</a:t>
            </a:r>
          </a:p>
        </p:txBody>
      </p:sp>
      <p:sp>
        <p:nvSpPr>
          <p:cNvPr id="20" name="TextBox 19">
            <a:extLst>
              <a:ext uri="{FF2B5EF4-FFF2-40B4-BE49-F238E27FC236}">
                <a16:creationId xmlns:a16="http://schemas.microsoft.com/office/drawing/2014/main" id="{3C61EAD1-AA98-A8F7-405F-7EDA084664AB}"/>
              </a:ext>
            </a:extLst>
          </p:cNvPr>
          <p:cNvSpPr txBox="1"/>
          <p:nvPr/>
        </p:nvSpPr>
        <p:spPr>
          <a:xfrm>
            <a:off x="6302439" y="2490869"/>
            <a:ext cx="2224651" cy="6463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solidFill>
                <a:effectLst/>
                <a:uLnTx/>
                <a:uFillTx/>
                <a:latin typeface="Arial"/>
                <a:ea typeface="+mn-ea"/>
                <a:cs typeface="+mn-cs"/>
              </a:rPr>
              <a:t>Aiming to solve commercial and specific problems that cannot be solved using today’s classical computers</a:t>
            </a:r>
          </a:p>
        </p:txBody>
      </p:sp>
      <p:sp>
        <p:nvSpPr>
          <p:cNvPr id="21" name="TextBox 20">
            <a:extLst>
              <a:ext uri="{FF2B5EF4-FFF2-40B4-BE49-F238E27FC236}">
                <a16:creationId xmlns:a16="http://schemas.microsoft.com/office/drawing/2014/main" id="{104ED6F5-C358-2D12-234A-C395872C1730}"/>
              </a:ext>
            </a:extLst>
          </p:cNvPr>
          <p:cNvSpPr txBox="1"/>
          <p:nvPr/>
        </p:nvSpPr>
        <p:spPr>
          <a:xfrm>
            <a:off x="9168684" y="2222932"/>
            <a:ext cx="1861146"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B2B2B"/>
                </a:solidFill>
                <a:effectLst/>
                <a:uLnTx/>
                <a:uFillTx/>
                <a:latin typeface="Arial"/>
                <a:ea typeface="+mn-ea"/>
                <a:cs typeface="+mn-cs"/>
              </a:rPr>
              <a:t>Ecosystem Platforms</a:t>
            </a:r>
          </a:p>
        </p:txBody>
      </p:sp>
      <p:sp>
        <p:nvSpPr>
          <p:cNvPr id="22" name="TextBox 21">
            <a:extLst>
              <a:ext uri="{FF2B5EF4-FFF2-40B4-BE49-F238E27FC236}">
                <a16:creationId xmlns:a16="http://schemas.microsoft.com/office/drawing/2014/main" id="{30532A8D-147E-F7AD-D176-FDF04612F747}"/>
              </a:ext>
            </a:extLst>
          </p:cNvPr>
          <p:cNvSpPr txBox="1"/>
          <p:nvPr/>
        </p:nvSpPr>
        <p:spPr>
          <a:xfrm>
            <a:off x="8987584" y="2490869"/>
            <a:ext cx="2223345" cy="484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2B2B2B"/>
                </a:solidFill>
                <a:effectLst/>
                <a:uLnTx/>
                <a:uFillTx/>
                <a:latin typeface="Arial"/>
                <a:ea typeface="+mn-ea"/>
                <a:cs typeface="+mn-cs"/>
              </a:rPr>
              <a:t>Enables other partners to leverage the power of quantum via open-source access</a:t>
            </a:r>
          </a:p>
        </p:txBody>
      </p:sp>
      <p:sp>
        <p:nvSpPr>
          <p:cNvPr id="23" name="TextBox 22">
            <a:extLst>
              <a:ext uri="{FF2B5EF4-FFF2-40B4-BE49-F238E27FC236}">
                <a16:creationId xmlns:a16="http://schemas.microsoft.com/office/drawing/2014/main" id="{1E797ACD-D3D3-A16D-B787-BD975D00B597}"/>
              </a:ext>
            </a:extLst>
          </p:cNvPr>
          <p:cNvSpPr txBox="1"/>
          <p:nvPr/>
        </p:nvSpPr>
        <p:spPr>
          <a:xfrm>
            <a:off x="5570717" y="3495351"/>
            <a:ext cx="1050567" cy="2154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Guppy</a:t>
            </a:r>
          </a:p>
        </p:txBody>
      </p:sp>
      <p:sp>
        <p:nvSpPr>
          <p:cNvPr id="24" name="TextBox 23">
            <a:extLst>
              <a:ext uri="{FF2B5EF4-FFF2-40B4-BE49-F238E27FC236}">
                <a16:creationId xmlns:a16="http://schemas.microsoft.com/office/drawing/2014/main" id="{0D6E7343-7F29-96C7-4634-5C273D36B91D}"/>
              </a:ext>
            </a:extLst>
          </p:cNvPr>
          <p:cNvSpPr txBox="1"/>
          <p:nvPr/>
        </p:nvSpPr>
        <p:spPr>
          <a:xfrm>
            <a:off x="2864054" y="3739818"/>
            <a:ext cx="6669934"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a:solidFill>
                  <a:prstClr val="white"/>
                </a:solidFill>
                <a:latin typeface="Arial"/>
              </a:rPr>
              <a:t>Pythonic Domain-Specific</a:t>
            </a:r>
            <a:r>
              <a:rPr kumimoji="0" lang="en-US" sz="1050" b="0" i="0" u="none" strike="noStrike" kern="1200" cap="none" spc="0" normalizeH="0" baseline="0" noProof="0">
                <a:ln>
                  <a:noFill/>
                </a:ln>
                <a:solidFill>
                  <a:prstClr val="white"/>
                </a:solidFill>
                <a:effectLst/>
                <a:uLnTx/>
                <a:uFillTx/>
                <a:latin typeface="Arial"/>
                <a:ea typeface="+mn-ea"/>
                <a:cs typeface="+mn-cs"/>
              </a:rPr>
              <a:t> programming embedded within Python | Open-source</a:t>
            </a:r>
          </a:p>
        </p:txBody>
      </p:sp>
      <p:sp>
        <p:nvSpPr>
          <p:cNvPr id="25" name="TextBox 24">
            <a:extLst>
              <a:ext uri="{FF2B5EF4-FFF2-40B4-BE49-F238E27FC236}">
                <a16:creationId xmlns:a16="http://schemas.microsoft.com/office/drawing/2014/main" id="{FBEAA8E7-5BC8-A98C-8522-167F19C0A64A}"/>
              </a:ext>
            </a:extLst>
          </p:cNvPr>
          <p:cNvSpPr txBox="1"/>
          <p:nvPr/>
        </p:nvSpPr>
        <p:spPr>
          <a:xfrm>
            <a:off x="1442837" y="4100677"/>
            <a:ext cx="3485671"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Nexus – Quantum Operating System</a:t>
            </a:r>
          </a:p>
        </p:txBody>
      </p:sp>
      <p:sp>
        <p:nvSpPr>
          <p:cNvPr id="26" name="TextBox 25">
            <a:extLst>
              <a:ext uri="{FF2B5EF4-FFF2-40B4-BE49-F238E27FC236}">
                <a16:creationId xmlns:a16="http://schemas.microsoft.com/office/drawing/2014/main" id="{6341E65C-5E0A-BBE5-6DBE-1811A0277C85}"/>
              </a:ext>
            </a:extLst>
          </p:cNvPr>
          <p:cNvSpPr txBox="1"/>
          <p:nvPr/>
        </p:nvSpPr>
        <p:spPr>
          <a:xfrm>
            <a:off x="1280754" y="4336717"/>
            <a:ext cx="4121125" cy="3231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solidFill>
                <a:effectLst/>
                <a:uLnTx/>
                <a:uFillTx/>
                <a:latin typeface="Arial"/>
                <a:ea typeface="+mn-ea"/>
                <a:cs typeface="+mn-cs"/>
              </a:rPr>
              <a:t>Complete software platform that allows developers to build and deploy algorithms with minimum effort and maximum flexibility</a:t>
            </a:r>
          </a:p>
        </p:txBody>
      </p:sp>
      <p:sp>
        <p:nvSpPr>
          <p:cNvPr id="27" name="TextBox 26">
            <a:extLst>
              <a:ext uri="{FF2B5EF4-FFF2-40B4-BE49-F238E27FC236}">
                <a16:creationId xmlns:a16="http://schemas.microsoft.com/office/drawing/2014/main" id="{99E52FC5-9260-816D-1AC3-8701D5871EC3}"/>
              </a:ext>
            </a:extLst>
          </p:cNvPr>
          <p:cNvSpPr txBox="1"/>
          <p:nvPr/>
        </p:nvSpPr>
        <p:spPr>
          <a:xfrm>
            <a:off x="1073058" y="4977213"/>
            <a:ext cx="2830539" cy="195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B2B2B"/>
                </a:solidFill>
                <a:effectLst/>
                <a:uLnTx/>
                <a:uFillTx/>
                <a:latin typeface="Arial"/>
                <a:ea typeface="+mn-ea"/>
                <a:cs typeface="+mn-cs"/>
              </a:rPr>
              <a:t>Ecosystem Quantum Processors</a:t>
            </a:r>
          </a:p>
        </p:txBody>
      </p:sp>
      <p:sp>
        <p:nvSpPr>
          <p:cNvPr id="28" name="TextBox 27">
            <a:extLst>
              <a:ext uri="{FF2B5EF4-FFF2-40B4-BE49-F238E27FC236}">
                <a16:creationId xmlns:a16="http://schemas.microsoft.com/office/drawing/2014/main" id="{86070B72-B1F8-F6D9-8857-D2BEC012EE17}"/>
              </a:ext>
            </a:extLst>
          </p:cNvPr>
          <p:cNvSpPr txBox="1"/>
          <p:nvPr/>
        </p:nvSpPr>
        <p:spPr>
          <a:xfrm>
            <a:off x="5531742" y="4886369"/>
            <a:ext cx="2120792" cy="3770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Quantinuum Systems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solidFill>
                <a:effectLst/>
                <a:uLnTx/>
                <a:uFillTx/>
                <a:latin typeface="Arial"/>
                <a:ea typeface="+mn-ea"/>
                <a:cs typeface="+mn-cs"/>
              </a:rPr>
              <a:t>Quantum Computers</a:t>
            </a:r>
            <a:endParaRPr kumimoji="0" lang="en-US" sz="1100" b="0" i="0" u="none" strike="noStrike" kern="1200" cap="none" spc="0" normalizeH="0" baseline="0" noProof="0">
              <a:ln>
                <a:noFill/>
              </a:ln>
              <a:solidFill>
                <a:prstClr val="white"/>
              </a:solidFill>
              <a:effectLst/>
              <a:uLnTx/>
              <a:uFillTx/>
              <a:latin typeface="Arial"/>
              <a:ea typeface="+mn-ea"/>
              <a:cs typeface="+mn-cs"/>
            </a:endParaRPr>
          </a:p>
        </p:txBody>
      </p:sp>
      <p:grpSp>
        <p:nvGrpSpPr>
          <p:cNvPr id="44" name="bcgIcons_Logic tree ">
            <a:extLst>
              <a:ext uri="{FF2B5EF4-FFF2-40B4-BE49-F238E27FC236}">
                <a16:creationId xmlns:a16="http://schemas.microsoft.com/office/drawing/2014/main" id="{E163AE5F-AE75-EBF5-A469-CA6B68275EE0}"/>
              </a:ext>
            </a:extLst>
          </p:cNvPr>
          <p:cNvGrpSpPr>
            <a:grpSpLocks noChangeAspect="1"/>
          </p:cNvGrpSpPr>
          <p:nvPr/>
        </p:nvGrpSpPr>
        <p:grpSpPr>
          <a:xfrm>
            <a:off x="9715636" y="1441474"/>
            <a:ext cx="767241" cy="767241"/>
            <a:chOff x="5273675" y="2606675"/>
            <a:chExt cx="1644650" cy="1644650"/>
          </a:xfrm>
        </p:grpSpPr>
        <p:sp>
          <p:nvSpPr>
            <p:cNvPr id="45" name="AutoShape 3">
              <a:extLst>
                <a:ext uri="{FF2B5EF4-FFF2-40B4-BE49-F238E27FC236}">
                  <a16:creationId xmlns:a16="http://schemas.microsoft.com/office/drawing/2014/main" id="{7D16C8E2-8F72-FECC-BACC-2B542014B450}"/>
                </a:ext>
              </a:extLst>
            </p:cNvPr>
            <p:cNvSpPr>
              <a:spLocks noChangeAspect="1" noChangeArrowheads="1" noTextEdit="1"/>
            </p:cNvSpPr>
            <p:nvPr/>
          </p:nvSpPr>
          <p:spPr bwMode="auto">
            <a:xfrm>
              <a:off x="5273675" y="2606675"/>
              <a:ext cx="1644650"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B2B2B"/>
                </a:solidFill>
                <a:effectLst/>
                <a:uLnTx/>
                <a:uFillTx/>
                <a:latin typeface="Arial"/>
                <a:ea typeface="+mn-ea"/>
                <a:cs typeface="+mn-cs"/>
              </a:endParaRPr>
            </a:p>
          </p:txBody>
        </p:sp>
        <p:grpSp>
          <p:nvGrpSpPr>
            <p:cNvPr id="46" name="Group 45">
              <a:extLst>
                <a:ext uri="{FF2B5EF4-FFF2-40B4-BE49-F238E27FC236}">
                  <a16:creationId xmlns:a16="http://schemas.microsoft.com/office/drawing/2014/main" id="{FC166726-1870-3405-255E-E5A32C738B75}"/>
                </a:ext>
              </a:extLst>
            </p:cNvPr>
            <p:cNvGrpSpPr/>
            <p:nvPr/>
          </p:nvGrpSpPr>
          <p:grpSpPr>
            <a:xfrm>
              <a:off x="5443538" y="2941638"/>
              <a:ext cx="1304925" cy="973138"/>
              <a:chOff x="5443538" y="2941638"/>
              <a:chExt cx="1304925" cy="973138"/>
            </a:xfrm>
          </p:grpSpPr>
          <p:sp>
            <p:nvSpPr>
              <p:cNvPr id="47" name="Freeform 5">
                <a:extLst>
                  <a:ext uri="{FF2B5EF4-FFF2-40B4-BE49-F238E27FC236}">
                    <a16:creationId xmlns:a16="http://schemas.microsoft.com/office/drawing/2014/main" id="{07F759B1-0E6D-8585-030B-FE3A11C67945}"/>
                  </a:ext>
                </a:extLst>
              </p:cNvPr>
              <p:cNvSpPr>
                <a:spLocks noEditPoints="1"/>
              </p:cNvSpPr>
              <p:nvPr/>
            </p:nvSpPr>
            <p:spPr bwMode="auto">
              <a:xfrm>
                <a:off x="5443538" y="2941638"/>
                <a:ext cx="1304925" cy="973138"/>
              </a:xfrm>
              <a:custGeom>
                <a:avLst/>
                <a:gdLst>
                  <a:gd name="T0" fmla="*/ 914 w 1828"/>
                  <a:gd name="T1" fmla="*/ 548 h 1364"/>
                  <a:gd name="T2" fmla="*/ 639 w 1828"/>
                  <a:gd name="T3" fmla="*/ 275 h 1364"/>
                  <a:gd name="T4" fmla="*/ 914 w 1828"/>
                  <a:gd name="T5" fmla="*/ 0 h 1364"/>
                  <a:gd name="T6" fmla="*/ 1189 w 1828"/>
                  <a:gd name="T7" fmla="*/ 275 h 1364"/>
                  <a:gd name="T8" fmla="*/ 914 w 1828"/>
                  <a:gd name="T9" fmla="*/ 548 h 1364"/>
                  <a:gd name="T10" fmla="*/ 416 w 1828"/>
                  <a:gd name="T11" fmla="*/ 1339 h 1364"/>
                  <a:gd name="T12" fmla="*/ 416 w 1828"/>
                  <a:gd name="T13" fmla="*/ 972 h 1364"/>
                  <a:gd name="T14" fmla="*/ 392 w 1828"/>
                  <a:gd name="T15" fmla="*/ 948 h 1364"/>
                  <a:gd name="T16" fmla="*/ 25 w 1828"/>
                  <a:gd name="T17" fmla="*/ 948 h 1364"/>
                  <a:gd name="T18" fmla="*/ 0 w 1828"/>
                  <a:gd name="T19" fmla="*/ 972 h 1364"/>
                  <a:gd name="T20" fmla="*/ 0 w 1828"/>
                  <a:gd name="T21" fmla="*/ 1339 h 1364"/>
                  <a:gd name="T22" fmla="*/ 25 w 1828"/>
                  <a:gd name="T23" fmla="*/ 1364 h 1364"/>
                  <a:gd name="T24" fmla="*/ 392 w 1828"/>
                  <a:gd name="T25" fmla="*/ 1364 h 1364"/>
                  <a:gd name="T26" fmla="*/ 416 w 1828"/>
                  <a:gd name="T27" fmla="*/ 1339 h 1364"/>
                  <a:gd name="T28" fmla="*/ 1123 w 1828"/>
                  <a:gd name="T29" fmla="*/ 1339 h 1364"/>
                  <a:gd name="T30" fmla="*/ 1123 w 1828"/>
                  <a:gd name="T31" fmla="*/ 972 h 1364"/>
                  <a:gd name="T32" fmla="*/ 1098 w 1828"/>
                  <a:gd name="T33" fmla="*/ 948 h 1364"/>
                  <a:gd name="T34" fmla="*/ 730 w 1828"/>
                  <a:gd name="T35" fmla="*/ 948 h 1364"/>
                  <a:gd name="T36" fmla="*/ 705 w 1828"/>
                  <a:gd name="T37" fmla="*/ 972 h 1364"/>
                  <a:gd name="T38" fmla="*/ 705 w 1828"/>
                  <a:gd name="T39" fmla="*/ 1339 h 1364"/>
                  <a:gd name="T40" fmla="*/ 730 w 1828"/>
                  <a:gd name="T41" fmla="*/ 1364 h 1364"/>
                  <a:gd name="T42" fmla="*/ 1098 w 1828"/>
                  <a:gd name="T43" fmla="*/ 1364 h 1364"/>
                  <a:gd name="T44" fmla="*/ 1123 w 1828"/>
                  <a:gd name="T45" fmla="*/ 1339 h 1364"/>
                  <a:gd name="T46" fmla="*/ 1828 w 1828"/>
                  <a:gd name="T47" fmla="*/ 1339 h 1364"/>
                  <a:gd name="T48" fmla="*/ 1828 w 1828"/>
                  <a:gd name="T49" fmla="*/ 972 h 1364"/>
                  <a:gd name="T50" fmla="*/ 1803 w 1828"/>
                  <a:gd name="T51" fmla="*/ 948 h 1364"/>
                  <a:gd name="T52" fmla="*/ 1436 w 1828"/>
                  <a:gd name="T53" fmla="*/ 948 h 1364"/>
                  <a:gd name="T54" fmla="*/ 1412 w 1828"/>
                  <a:gd name="T55" fmla="*/ 972 h 1364"/>
                  <a:gd name="T56" fmla="*/ 1412 w 1828"/>
                  <a:gd name="T57" fmla="*/ 1339 h 1364"/>
                  <a:gd name="T58" fmla="*/ 1436 w 1828"/>
                  <a:gd name="T59" fmla="*/ 1364 h 1364"/>
                  <a:gd name="T60" fmla="*/ 1803 w 1828"/>
                  <a:gd name="T61" fmla="*/ 1364 h 1364"/>
                  <a:gd name="T62" fmla="*/ 1828 w 1828"/>
                  <a:gd name="T63" fmla="*/ 1339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8" h="1364">
                    <a:moveTo>
                      <a:pt x="914" y="548"/>
                    </a:moveTo>
                    <a:cubicBezTo>
                      <a:pt x="762" y="548"/>
                      <a:pt x="639" y="425"/>
                      <a:pt x="639" y="275"/>
                    </a:cubicBezTo>
                    <a:cubicBezTo>
                      <a:pt x="639" y="123"/>
                      <a:pt x="762" y="0"/>
                      <a:pt x="914" y="0"/>
                    </a:cubicBezTo>
                    <a:cubicBezTo>
                      <a:pt x="1066" y="0"/>
                      <a:pt x="1189" y="123"/>
                      <a:pt x="1189" y="275"/>
                    </a:cubicBezTo>
                    <a:cubicBezTo>
                      <a:pt x="1189" y="425"/>
                      <a:pt x="1066" y="548"/>
                      <a:pt x="914" y="548"/>
                    </a:cubicBezTo>
                    <a:close/>
                    <a:moveTo>
                      <a:pt x="416" y="1339"/>
                    </a:moveTo>
                    <a:cubicBezTo>
                      <a:pt x="416" y="972"/>
                      <a:pt x="416" y="972"/>
                      <a:pt x="416" y="972"/>
                    </a:cubicBezTo>
                    <a:cubicBezTo>
                      <a:pt x="416" y="959"/>
                      <a:pt x="405" y="948"/>
                      <a:pt x="392" y="948"/>
                    </a:cubicBezTo>
                    <a:cubicBezTo>
                      <a:pt x="25" y="948"/>
                      <a:pt x="25" y="948"/>
                      <a:pt x="25" y="948"/>
                    </a:cubicBezTo>
                    <a:cubicBezTo>
                      <a:pt x="11" y="948"/>
                      <a:pt x="0" y="959"/>
                      <a:pt x="0" y="972"/>
                    </a:cubicBezTo>
                    <a:cubicBezTo>
                      <a:pt x="0" y="1339"/>
                      <a:pt x="0" y="1339"/>
                      <a:pt x="0" y="1339"/>
                    </a:cubicBezTo>
                    <a:cubicBezTo>
                      <a:pt x="0" y="1353"/>
                      <a:pt x="11" y="1364"/>
                      <a:pt x="25" y="1364"/>
                    </a:cubicBezTo>
                    <a:cubicBezTo>
                      <a:pt x="392" y="1364"/>
                      <a:pt x="392" y="1364"/>
                      <a:pt x="392" y="1364"/>
                    </a:cubicBezTo>
                    <a:cubicBezTo>
                      <a:pt x="405" y="1364"/>
                      <a:pt x="416" y="1353"/>
                      <a:pt x="416" y="1339"/>
                    </a:cubicBezTo>
                    <a:close/>
                    <a:moveTo>
                      <a:pt x="1123" y="1339"/>
                    </a:moveTo>
                    <a:cubicBezTo>
                      <a:pt x="1123" y="972"/>
                      <a:pt x="1123" y="972"/>
                      <a:pt x="1123" y="972"/>
                    </a:cubicBezTo>
                    <a:cubicBezTo>
                      <a:pt x="1123" y="959"/>
                      <a:pt x="1112" y="948"/>
                      <a:pt x="1098" y="948"/>
                    </a:cubicBezTo>
                    <a:cubicBezTo>
                      <a:pt x="730" y="948"/>
                      <a:pt x="730" y="948"/>
                      <a:pt x="730" y="948"/>
                    </a:cubicBezTo>
                    <a:cubicBezTo>
                      <a:pt x="716" y="948"/>
                      <a:pt x="705" y="959"/>
                      <a:pt x="705" y="972"/>
                    </a:cubicBezTo>
                    <a:cubicBezTo>
                      <a:pt x="705" y="1339"/>
                      <a:pt x="705" y="1339"/>
                      <a:pt x="705" y="1339"/>
                    </a:cubicBezTo>
                    <a:cubicBezTo>
                      <a:pt x="705" y="1353"/>
                      <a:pt x="716" y="1364"/>
                      <a:pt x="730" y="1364"/>
                    </a:cubicBezTo>
                    <a:cubicBezTo>
                      <a:pt x="1098" y="1364"/>
                      <a:pt x="1098" y="1364"/>
                      <a:pt x="1098" y="1364"/>
                    </a:cubicBezTo>
                    <a:cubicBezTo>
                      <a:pt x="1112" y="1364"/>
                      <a:pt x="1123" y="1353"/>
                      <a:pt x="1123" y="1339"/>
                    </a:cubicBezTo>
                    <a:close/>
                    <a:moveTo>
                      <a:pt x="1828" y="1339"/>
                    </a:moveTo>
                    <a:cubicBezTo>
                      <a:pt x="1828" y="972"/>
                      <a:pt x="1828" y="972"/>
                      <a:pt x="1828" y="972"/>
                    </a:cubicBezTo>
                    <a:cubicBezTo>
                      <a:pt x="1828" y="959"/>
                      <a:pt x="1817" y="948"/>
                      <a:pt x="1803" y="948"/>
                    </a:cubicBezTo>
                    <a:cubicBezTo>
                      <a:pt x="1436" y="948"/>
                      <a:pt x="1436" y="948"/>
                      <a:pt x="1436" y="948"/>
                    </a:cubicBezTo>
                    <a:cubicBezTo>
                      <a:pt x="1423" y="948"/>
                      <a:pt x="1412" y="959"/>
                      <a:pt x="1412" y="972"/>
                    </a:cubicBezTo>
                    <a:cubicBezTo>
                      <a:pt x="1412" y="1339"/>
                      <a:pt x="1412" y="1339"/>
                      <a:pt x="1412" y="1339"/>
                    </a:cubicBezTo>
                    <a:cubicBezTo>
                      <a:pt x="1412" y="1353"/>
                      <a:pt x="1423" y="1364"/>
                      <a:pt x="1436" y="1364"/>
                    </a:cubicBezTo>
                    <a:cubicBezTo>
                      <a:pt x="1803" y="1364"/>
                      <a:pt x="1803" y="1364"/>
                      <a:pt x="1803" y="1364"/>
                    </a:cubicBezTo>
                    <a:cubicBezTo>
                      <a:pt x="1817" y="1364"/>
                      <a:pt x="1828" y="1353"/>
                      <a:pt x="1828" y="13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B2B2B"/>
                  </a:solidFill>
                  <a:effectLst/>
                  <a:uLnTx/>
                  <a:uFillTx/>
                  <a:latin typeface="Arial"/>
                  <a:ea typeface="+mn-ea"/>
                  <a:cs typeface="+mn-cs"/>
                </a:endParaRPr>
              </a:p>
            </p:txBody>
          </p:sp>
          <p:sp>
            <p:nvSpPr>
              <p:cNvPr id="48" name="Freeform 6">
                <a:extLst>
                  <a:ext uri="{FF2B5EF4-FFF2-40B4-BE49-F238E27FC236}">
                    <a16:creationId xmlns:a16="http://schemas.microsoft.com/office/drawing/2014/main" id="{86AE7765-A828-8A6C-32E7-CA3E0F9545A0}"/>
                  </a:ext>
                </a:extLst>
              </p:cNvPr>
              <p:cNvSpPr>
                <a:spLocks/>
              </p:cNvSpPr>
              <p:nvPr/>
            </p:nvSpPr>
            <p:spPr bwMode="auto">
              <a:xfrm>
                <a:off x="5573713" y="3365500"/>
                <a:ext cx="1044575" cy="217488"/>
              </a:xfrm>
              <a:custGeom>
                <a:avLst/>
                <a:gdLst>
                  <a:gd name="T0" fmla="*/ 1437 w 1462"/>
                  <a:gd name="T1" fmla="*/ 127 h 303"/>
                  <a:gd name="T2" fmla="*/ 756 w 1462"/>
                  <a:gd name="T3" fmla="*/ 127 h 303"/>
                  <a:gd name="T4" fmla="*/ 756 w 1462"/>
                  <a:gd name="T5" fmla="*/ 0 h 303"/>
                  <a:gd name="T6" fmla="*/ 731 w 1462"/>
                  <a:gd name="T7" fmla="*/ 1 h 303"/>
                  <a:gd name="T8" fmla="*/ 706 w 1462"/>
                  <a:gd name="T9" fmla="*/ 0 h 303"/>
                  <a:gd name="T10" fmla="*/ 706 w 1462"/>
                  <a:gd name="T11" fmla="*/ 127 h 303"/>
                  <a:gd name="T12" fmla="*/ 25 w 1462"/>
                  <a:gd name="T13" fmla="*/ 127 h 303"/>
                  <a:gd name="T14" fmla="*/ 0 w 1462"/>
                  <a:gd name="T15" fmla="*/ 152 h 303"/>
                  <a:gd name="T16" fmla="*/ 0 w 1462"/>
                  <a:gd name="T17" fmla="*/ 303 h 303"/>
                  <a:gd name="T18" fmla="*/ 50 w 1462"/>
                  <a:gd name="T19" fmla="*/ 303 h 303"/>
                  <a:gd name="T20" fmla="*/ 50 w 1462"/>
                  <a:gd name="T21" fmla="*/ 177 h 303"/>
                  <a:gd name="T22" fmla="*/ 706 w 1462"/>
                  <a:gd name="T23" fmla="*/ 177 h 303"/>
                  <a:gd name="T24" fmla="*/ 706 w 1462"/>
                  <a:gd name="T25" fmla="*/ 303 h 303"/>
                  <a:gd name="T26" fmla="*/ 756 w 1462"/>
                  <a:gd name="T27" fmla="*/ 303 h 303"/>
                  <a:gd name="T28" fmla="*/ 756 w 1462"/>
                  <a:gd name="T29" fmla="*/ 177 h 303"/>
                  <a:gd name="T30" fmla="*/ 1412 w 1462"/>
                  <a:gd name="T31" fmla="*/ 177 h 303"/>
                  <a:gd name="T32" fmla="*/ 1412 w 1462"/>
                  <a:gd name="T33" fmla="*/ 303 h 303"/>
                  <a:gd name="T34" fmla="*/ 1462 w 1462"/>
                  <a:gd name="T35" fmla="*/ 303 h 303"/>
                  <a:gd name="T36" fmla="*/ 1462 w 1462"/>
                  <a:gd name="T37" fmla="*/ 152 h 303"/>
                  <a:gd name="T38" fmla="*/ 1437 w 1462"/>
                  <a:gd name="T39" fmla="*/ 12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2" h="303">
                    <a:moveTo>
                      <a:pt x="1437" y="127"/>
                    </a:moveTo>
                    <a:cubicBezTo>
                      <a:pt x="756" y="127"/>
                      <a:pt x="756" y="127"/>
                      <a:pt x="756" y="127"/>
                    </a:cubicBezTo>
                    <a:cubicBezTo>
                      <a:pt x="756" y="0"/>
                      <a:pt x="756" y="0"/>
                      <a:pt x="756" y="0"/>
                    </a:cubicBezTo>
                    <a:cubicBezTo>
                      <a:pt x="748" y="1"/>
                      <a:pt x="739" y="1"/>
                      <a:pt x="731" y="1"/>
                    </a:cubicBezTo>
                    <a:cubicBezTo>
                      <a:pt x="723" y="1"/>
                      <a:pt x="714" y="1"/>
                      <a:pt x="706" y="0"/>
                    </a:cubicBezTo>
                    <a:cubicBezTo>
                      <a:pt x="706" y="127"/>
                      <a:pt x="706" y="127"/>
                      <a:pt x="706" y="127"/>
                    </a:cubicBezTo>
                    <a:cubicBezTo>
                      <a:pt x="25" y="127"/>
                      <a:pt x="25" y="127"/>
                      <a:pt x="25" y="127"/>
                    </a:cubicBezTo>
                    <a:cubicBezTo>
                      <a:pt x="12" y="127"/>
                      <a:pt x="0" y="139"/>
                      <a:pt x="0" y="152"/>
                    </a:cubicBezTo>
                    <a:cubicBezTo>
                      <a:pt x="0" y="303"/>
                      <a:pt x="0" y="303"/>
                      <a:pt x="0" y="303"/>
                    </a:cubicBezTo>
                    <a:cubicBezTo>
                      <a:pt x="50" y="303"/>
                      <a:pt x="50" y="303"/>
                      <a:pt x="50" y="303"/>
                    </a:cubicBezTo>
                    <a:cubicBezTo>
                      <a:pt x="50" y="177"/>
                      <a:pt x="50" y="177"/>
                      <a:pt x="50" y="177"/>
                    </a:cubicBezTo>
                    <a:cubicBezTo>
                      <a:pt x="706" y="177"/>
                      <a:pt x="706" y="177"/>
                      <a:pt x="706" y="177"/>
                    </a:cubicBezTo>
                    <a:cubicBezTo>
                      <a:pt x="706" y="303"/>
                      <a:pt x="706" y="303"/>
                      <a:pt x="706" y="303"/>
                    </a:cubicBezTo>
                    <a:cubicBezTo>
                      <a:pt x="756" y="303"/>
                      <a:pt x="756" y="303"/>
                      <a:pt x="756" y="303"/>
                    </a:cubicBezTo>
                    <a:cubicBezTo>
                      <a:pt x="756" y="177"/>
                      <a:pt x="756" y="177"/>
                      <a:pt x="756" y="177"/>
                    </a:cubicBezTo>
                    <a:cubicBezTo>
                      <a:pt x="1412" y="177"/>
                      <a:pt x="1412" y="177"/>
                      <a:pt x="1412" y="177"/>
                    </a:cubicBezTo>
                    <a:cubicBezTo>
                      <a:pt x="1412" y="303"/>
                      <a:pt x="1412" y="303"/>
                      <a:pt x="1412" y="303"/>
                    </a:cubicBezTo>
                    <a:cubicBezTo>
                      <a:pt x="1462" y="303"/>
                      <a:pt x="1462" y="303"/>
                      <a:pt x="1462" y="303"/>
                    </a:cubicBezTo>
                    <a:cubicBezTo>
                      <a:pt x="1462" y="152"/>
                      <a:pt x="1462" y="152"/>
                      <a:pt x="1462" y="152"/>
                    </a:cubicBezTo>
                    <a:cubicBezTo>
                      <a:pt x="1462" y="139"/>
                      <a:pt x="1450" y="127"/>
                      <a:pt x="1437" y="12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B2B2B"/>
                  </a:solidFill>
                  <a:effectLst/>
                  <a:uLnTx/>
                  <a:uFillTx/>
                  <a:latin typeface="Arial"/>
                  <a:ea typeface="+mn-ea"/>
                  <a:cs typeface="+mn-cs"/>
                </a:endParaRPr>
              </a:p>
            </p:txBody>
          </p:sp>
        </p:grpSp>
      </p:grpSp>
      <p:pic>
        <p:nvPicPr>
          <p:cNvPr id="64" name="Graphic 63">
            <a:extLst>
              <a:ext uri="{FF2B5EF4-FFF2-40B4-BE49-F238E27FC236}">
                <a16:creationId xmlns:a16="http://schemas.microsoft.com/office/drawing/2014/main" id="{0FE03EF9-7818-3657-A4BB-EB1A1E5B76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931" y="6492712"/>
            <a:ext cx="1432233" cy="236318"/>
          </a:xfrm>
          <a:prstGeom prst="rect">
            <a:avLst/>
          </a:prstGeom>
        </p:spPr>
      </p:pic>
      <p:pic>
        <p:nvPicPr>
          <p:cNvPr id="65" name="Picture 64">
            <a:extLst>
              <a:ext uri="{FF2B5EF4-FFF2-40B4-BE49-F238E27FC236}">
                <a16:creationId xmlns:a16="http://schemas.microsoft.com/office/drawing/2014/main" id="{C639AD0B-B1E1-24AF-613F-764A4A2D3C85}"/>
              </a:ext>
            </a:extLst>
          </p:cNvPr>
          <p:cNvPicPr>
            <a:picLocks noChangeAspect="1"/>
          </p:cNvPicPr>
          <p:nvPr/>
        </p:nvPicPr>
        <p:blipFill>
          <a:blip r:embed="rId5"/>
          <a:stretch>
            <a:fillRect/>
          </a:stretch>
        </p:blipFill>
        <p:spPr>
          <a:xfrm>
            <a:off x="1709123" y="1552126"/>
            <a:ext cx="758627" cy="577783"/>
          </a:xfrm>
          <a:prstGeom prst="rect">
            <a:avLst/>
          </a:prstGeom>
        </p:spPr>
      </p:pic>
      <p:pic>
        <p:nvPicPr>
          <p:cNvPr id="66" name="Picture 65">
            <a:extLst>
              <a:ext uri="{FF2B5EF4-FFF2-40B4-BE49-F238E27FC236}">
                <a16:creationId xmlns:a16="http://schemas.microsoft.com/office/drawing/2014/main" id="{75B857EE-960A-7D18-A6B0-6A962D40AC9F}"/>
              </a:ext>
            </a:extLst>
          </p:cNvPr>
          <p:cNvPicPr>
            <a:picLocks noChangeAspect="1"/>
          </p:cNvPicPr>
          <p:nvPr/>
        </p:nvPicPr>
        <p:blipFill>
          <a:blip r:embed="rId6"/>
          <a:stretch>
            <a:fillRect/>
          </a:stretch>
        </p:blipFill>
        <p:spPr>
          <a:xfrm>
            <a:off x="4491054" y="1527336"/>
            <a:ext cx="433254" cy="601879"/>
          </a:xfrm>
          <a:prstGeom prst="rect">
            <a:avLst/>
          </a:prstGeom>
        </p:spPr>
      </p:pic>
      <p:pic>
        <p:nvPicPr>
          <p:cNvPr id="67" name="Picture 66">
            <a:extLst>
              <a:ext uri="{FF2B5EF4-FFF2-40B4-BE49-F238E27FC236}">
                <a16:creationId xmlns:a16="http://schemas.microsoft.com/office/drawing/2014/main" id="{6820BFB5-09BC-6AFA-8043-1B1AAEB07972}"/>
              </a:ext>
            </a:extLst>
          </p:cNvPr>
          <p:cNvPicPr>
            <a:picLocks noChangeAspect="1"/>
          </p:cNvPicPr>
          <p:nvPr/>
        </p:nvPicPr>
        <p:blipFill>
          <a:blip r:embed="rId7"/>
          <a:stretch>
            <a:fillRect/>
          </a:stretch>
        </p:blipFill>
        <p:spPr>
          <a:xfrm flipV="1">
            <a:off x="7097144" y="1540588"/>
            <a:ext cx="639461" cy="538917"/>
          </a:xfrm>
          <a:prstGeom prst="rect">
            <a:avLst/>
          </a:prstGeom>
        </p:spPr>
      </p:pic>
      <p:pic>
        <p:nvPicPr>
          <p:cNvPr id="68" name="Picture 67">
            <a:extLst>
              <a:ext uri="{FF2B5EF4-FFF2-40B4-BE49-F238E27FC236}">
                <a16:creationId xmlns:a16="http://schemas.microsoft.com/office/drawing/2014/main" id="{F973DAA7-7ADE-6242-9860-FDCBFDB7CACC}"/>
              </a:ext>
            </a:extLst>
          </p:cNvPr>
          <p:cNvPicPr>
            <a:picLocks noChangeAspect="1"/>
          </p:cNvPicPr>
          <p:nvPr/>
        </p:nvPicPr>
        <p:blipFill>
          <a:blip r:embed="rId8"/>
          <a:stretch>
            <a:fillRect/>
          </a:stretch>
        </p:blipFill>
        <p:spPr>
          <a:xfrm>
            <a:off x="4752166" y="4911362"/>
            <a:ext cx="649713" cy="371641"/>
          </a:xfrm>
          <a:prstGeom prst="rect">
            <a:avLst/>
          </a:prstGeom>
        </p:spPr>
      </p:pic>
      <p:sp>
        <p:nvSpPr>
          <p:cNvPr id="2" name="TextBox 1">
            <a:extLst>
              <a:ext uri="{FF2B5EF4-FFF2-40B4-BE49-F238E27FC236}">
                <a16:creationId xmlns:a16="http://schemas.microsoft.com/office/drawing/2014/main" id="{0EECADC9-EE46-764B-276F-E72546CFDB9F}"/>
              </a:ext>
            </a:extLst>
          </p:cNvPr>
          <p:cNvSpPr txBox="1"/>
          <p:nvPr/>
        </p:nvSpPr>
        <p:spPr>
          <a:xfrm>
            <a:off x="8693188" y="6527401"/>
            <a:ext cx="3017520" cy="201628"/>
          </a:xfrm>
          <a:prstGeom prst="rect">
            <a:avLst/>
          </a:prstGeom>
          <a:noFill/>
        </p:spPr>
        <p:txBody>
          <a:bodyPr wrap="square">
            <a:spAutoFit/>
          </a:bodyPr>
          <a:lstStyle/>
          <a:p>
            <a:pPr marL="0" algn="r" defTabSz="914400" rtl="0" eaLnBrk="1" latinLnBrk="0" hangingPunct="1"/>
            <a:r>
              <a:rPr lang="en-US" sz="700" b="0" i="0" kern="1200">
                <a:solidFill>
                  <a:schemeClr val="tx1">
                    <a:lumMod val="50000"/>
                    <a:lumOff val="50000"/>
                  </a:schemeClr>
                </a:solidFill>
                <a:latin typeface="Arial" panose="020B0604020202020204" pitchFamily="34" charset="0"/>
                <a:ea typeface="+mn-ea"/>
                <a:cs typeface="+mn-cs"/>
              </a:rPr>
              <a:t>© 2025 Quantinuum. All Rights Reserved.</a:t>
            </a:r>
          </a:p>
        </p:txBody>
      </p:sp>
      <p:sp>
        <p:nvSpPr>
          <p:cNvPr id="30" name="Rectangle 29">
            <a:extLst>
              <a:ext uri="{FF2B5EF4-FFF2-40B4-BE49-F238E27FC236}">
                <a16:creationId xmlns:a16="http://schemas.microsoft.com/office/drawing/2014/main" id="{83419A32-D7C1-C1B3-07F3-1973640BF404}"/>
              </a:ext>
            </a:extLst>
          </p:cNvPr>
          <p:cNvSpPr/>
          <p:nvPr/>
        </p:nvSpPr>
        <p:spPr>
          <a:xfrm>
            <a:off x="6199021" y="4108882"/>
            <a:ext cx="5145103" cy="583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31" name="TextBox 30">
            <a:extLst>
              <a:ext uri="{FF2B5EF4-FFF2-40B4-BE49-F238E27FC236}">
                <a16:creationId xmlns:a16="http://schemas.microsoft.com/office/drawing/2014/main" id="{564093DF-ADBD-FF7D-3377-71076C09E0C8}"/>
              </a:ext>
            </a:extLst>
          </p:cNvPr>
          <p:cNvSpPr txBox="1"/>
          <p:nvPr/>
        </p:nvSpPr>
        <p:spPr>
          <a:xfrm>
            <a:off x="7079879" y="4146462"/>
            <a:ext cx="3485671" cy="2154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TKET2</a:t>
            </a:r>
          </a:p>
        </p:txBody>
      </p:sp>
      <p:sp>
        <p:nvSpPr>
          <p:cNvPr id="32" name="TextBox 31">
            <a:extLst>
              <a:ext uri="{FF2B5EF4-FFF2-40B4-BE49-F238E27FC236}">
                <a16:creationId xmlns:a16="http://schemas.microsoft.com/office/drawing/2014/main" id="{7565E45B-E08C-434C-0DB3-C5498D9D7D20}"/>
              </a:ext>
            </a:extLst>
          </p:cNvPr>
          <p:cNvSpPr txBox="1"/>
          <p:nvPr/>
        </p:nvSpPr>
        <p:spPr>
          <a:xfrm>
            <a:off x="7182817" y="4329325"/>
            <a:ext cx="3177509" cy="3231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white"/>
                </a:solidFill>
                <a:effectLst/>
                <a:uLnTx/>
                <a:uFillTx/>
                <a:latin typeface="Arial"/>
                <a:ea typeface="+mn-ea"/>
                <a:cs typeface="+mn-cs"/>
              </a:rPr>
              <a:t>Retargetable Guppy program optimization whilst matching baseline TKET1 performance</a:t>
            </a:r>
          </a:p>
        </p:txBody>
      </p:sp>
      <p:sp>
        <p:nvSpPr>
          <p:cNvPr id="33" name="TextBox 32">
            <a:extLst>
              <a:ext uri="{FF2B5EF4-FFF2-40B4-BE49-F238E27FC236}">
                <a16:creationId xmlns:a16="http://schemas.microsoft.com/office/drawing/2014/main" id="{76126A52-5BA5-7E99-DAD3-6E281EFF0FBA}"/>
              </a:ext>
            </a:extLst>
          </p:cNvPr>
          <p:cNvSpPr txBox="1"/>
          <p:nvPr/>
        </p:nvSpPr>
        <p:spPr>
          <a:xfrm>
            <a:off x="7911329" y="4799845"/>
            <a:ext cx="3485671" cy="2154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a:ea typeface="+mn-ea"/>
                <a:cs typeface="+mn-cs"/>
              </a:rPr>
              <a:t>Selene</a:t>
            </a:r>
          </a:p>
        </p:txBody>
      </p:sp>
      <p:sp>
        <p:nvSpPr>
          <p:cNvPr id="34" name="TextBox 33">
            <a:extLst>
              <a:ext uri="{FF2B5EF4-FFF2-40B4-BE49-F238E27FC236}">
                <a16:creationId xmlns:a16="http://schemas.microsoft.com/office/drawing/2014/main" id="{0EA120DA-88EA-5B00-21C5-19E47A96C16C}"/>
              </a:ext>
            </a:extLst>
          </p:cNvPr>
          <p:cNvSpPr txBox="1"/>
          <p:nvPr/>
        </p:nvSpPr>
        <p:spPr>
          <a:xfrm>
            <a:off x="7955981" y="5066005"/>
            <a:ext cx="3388143" cy="3231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a:solidFill>
                  <a:prstClr val="white"/>
                </a:solidFill>
                <a:latin typeface="Arial"/>
              </a:rPr>
              <a:t>A digital twin for Helios and beyond, supporting emulation, debugging and metrics estimation.</a:t>
            </a:r>
            <a:endParaRPr kumimoji="0" lang="en-US" sz="1050" b="0" i="0" u="none" strike="noStrike" kern="1200" cap="none" spc="0" normalizeH="0" baseline="0" noProof="0">
              <a:ln>
                <a:noFill/>
              </a:ln>
              <a:solidFill>
                <a:prstClr val="white"/>
              </a:solidFill>
              <a:effectLst/>
              <a:uLnTx/>
              <a:uFillTx/>
              <a:latin typeface="Arial"/>
              <a:ea typeface="+mn-ea"/>
              <a:cs typeface="+mn-cs"/>
            </a:endParaRPr>
          </a:p>
        </p:txBody>
      </p:sp>
      <p:grpSp>
        <p:nvGrpSpPr>
          <p:cNvPr id="51" name="Group 50">
            <a:extLst>
              <a:ext uri="{FF2B5EF4-FFF2-40B4-BE49-F238E27FC236}">
                <a16:creationId xmlns:a16="http://schemas.microsoft.com/office/drawing/2014/main" id="{F91FA678-9DB3-83C8-12ED-4E00937FAF25}"/>
              </a:ext>
            </a:extLst>
          </p:cNvPr>
          <p:cNvGrpSpPr/>
          <p:nvPr/>
        </p:nvGrpSpPr>
        <p:grpSpPr>
          <a:xfrm>
            <a:off x="6733162" y="5520116"/>
            <a:ext cx="5601652" cy="320040"/>
            <a:chOff x="6906224" y="6189959"/>
            <a:chExt cx="5601652" cy="320040"/>
          </a:xfrm>
        </p:grpSpPr>
        <p:sp>
          <p:nvSpPr>
            <p:cNvPr id="50" name="Rectangle: Rounded Corners 94">
              <a:extLst>
                <a:ext uri="{FF2B5EF4-FFF2-40B4-BE49-F238E27FC236}">
                  <a16:creationId xmlns:a16="http://schemas.microsoft.com/office/drawing/2014/main" id="{72773D85-4B8D-C5BA-CBC9-ACAF89E7F768}"/>
                </a:ext>
              </a:extLst>
            </p:cNvPr>
            <p:cNvSpPr/>
            <p:nvPr/>
          </p:nvSpPr>
          <p:spPr>
            <a:xfrm>
              <a:off x="6906224" y="6189959"/>
              <a:ext cx="4657126" cy="320040"/>
            </a:xfrm>
            <a:prstGeom prst="roundRect">
              <a:avLst>
                <a:gd name="adj" fmla="val 28571"/>
              </a:avLst>
            </a:prstGeom>
            <a:solidFill>
              <a:schemeClr val="bg1"/>
            </a:solidFill>
            <a:ln w="19050" cap="rnd" cmpd="sng" algn="ctr">
              <a:solidFill>
                <a:schemeClr val="tx2"/>
              </a:solid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mn-ea"/>
                <a:cs typeface="+mn-cs"/>
              </a:endParaRPr>
            </a:p>
          </p:txBody>
        </p:sp>
        <p:grpSp>
          <p:nvGrpSpPr>
            <p:cNvPr id="49" name="Group 48">
              <a:extLst>
                <a:ext uri="{FF2B5EF4-FFF2-40B4-BE49-F238E27FC236}">
                  <a16:creationId xmlns:a16="http://schemas.microsoft.com/office/drawing/2014/main" id="{E50E76E7-49A9-5827-C2E8-7A8723C5C6A9}"/>
                </a:ext>
              </a:extLst>
            </p:cNvPr>
            <p:cNvGrpSpPr/>
            <p:nvPr/>
          </p:nvGrpSpPr>
          <p:grpSpPr>
            <a:xfrm>
              <a:off x="7105698" y="6214293"/>
              <a:ext cx="5402178" cy="246221"/>
              <a:chOff x="5637325" y="1250901"/>
              <a:chExt cx="5402178" cy="246221"/>
            </a:xfrm>
          </p:grpSpPr>
          <p:grpSp>
            <p:nvGrpSpPr>
              <p:cNvPr id="43" name="Group 42">
                <a:extLst>
                  <a:ext uri="{FF2B5EF4-FFF2-40B4-BE49-F238E27FC236}">
                    <a16:creationId xmlns:a16="http://schemas.microsoft.com/office/drawing/2014/main" id="{7DED2783-19C2-BEB4-5D55-26251D2E4021}"/>
                  </a:ext>
                </a:extLst>
              </p:cNvPr>
              <p:cNvGrpSpPr/>
              <p:nvPr/>
            </p:nvGrpSpPr>
            <p:grpSpPr>
              <a:xfrm>
                <a:off x="5637325" y="1250901"/>
                <a:ext cx="4157553" cy="246221"/>
                <a:chOff x="5637325" y="1250901"/>
                <a:chExt cx="4157553" cy="246221"/>
              </a:xfrm>
            </p:grpSpPr>
            <p:sp>
              <p:nvSpPr>
                <p:cNvPr id="35" name="Rectangle 34">
                  <a:extLst>
                    <a:ext uri="{FF2B5EF4-FFF2-40B4-BE49-F238E27FC236}">
                      <a16:creationId xmlns:a16="http://schemas.microsoft.com/office/drawing/2014/main" id="{13A48ED0-3607-2A68-21A9-12898D121409}"/>
                    </a:ext>
                  </a:extLst>
                </p:cNvPr>
                <p:cNvSpPr/>
                <p:nvPr/>
              </p:nvSpPr>
              <p:spPr>
                <a:xfrm>
                  <a:off x="5637325" y="1275959"/>
                  <a:ext cx="201183" cy="207667"/>
                </a:xfrm>
                <a:prstGeom prst="rect">
                  <a:avLst/>
                </a:prstGeom>
                <a:solidFill>
                  <a:schemeClr val="bg2">
                    <a:lumMod val="50000"/>
                  </a:schemeClr>
                </a:solid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3E61C3D1-FE7B-5A63-F4AF-BC4C8111E2ED}"/>
                    </a:ext>
                  </a:extLst>
                </p:cNvPr>
                <p:cNvSpPr txBox="1"/>
                <p:nvPr/>
              </p:nvSpPr>
              <p:spPr>
                <a:xfrm>
                  <a:off x="5838508" y="1250901"/>
                  <a:ext cx="2139452" cy="246221"/>
                </a:xfrm>
                <a:prstGeom prst="rect">
                  <a:avLst/>
                </a:prstGeom>
                <a:noFill/>
              </p:spPr>
              <p:txBody>
                <a:bodyPr wrap="square" rtlCol="0">
                  <a:spAutoFit/>
                </a:bodyPr>
                <a:lstStyle/>
                <a:p>
                  <a:r>
                    <a:rPr lang="en-GB" sz="1000"/>
                    <a:t>QNTM Current-gen</a:t>
                  </a:r>
                </a:p>
              </p:txBody>
            </p:sp>
            <p:sp>
              <p:nvSpPr>
                <p:cNvPr id="38" name="Rectangle 37">
                  <a:extLst>
                    <a:ext uri="{FF2B5EF4-FFF2-40B4-BE49-F238E27FC236}">
                      <a16:creationId xmlns:a16="http://schemas.microsoft.com/office/drawing/2014/main" id="{7035235C-CA7C-D8B5-2D05-D2CBCF0C51A7}"/>
                    </a:ext>
                  </a:extLst>
                </p:cNvPr>
                <p:cNvSpPr/>
                <p:nvPr/>
              </p:nvSpPr>
              <p:spPr>
                <a:xfrm>
                  <a:off x="7454243" y="1275959"/>
                  <a:ext cx="201183" cy="207667"/>
                </a:xfrm>
                <a:prstGeom prst="rect">
                  <a:avLst/>
                </a:prstGeom>
                <a:solidFill>
                  <a:schemeClr val="tx2">
                    <a:lumMod val="60000"/>
                    <a:lumOff val="4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F2BBAE18-3389-913D-12D7-6F4A1086705C}"/>
                    </a:ext>
                  </a:extLst>
                </p:cNvPr>
                <p:cNvSpPr txBox="1"/>
                <p:nvPr/>
              </p:nvSpPr>
              <p:spPr>
                <a:xfrm>
                  <a:off x="7655426" y="1250901"/>
                  <a:ext cx="2139452" cy="246221"/>
                </a:xfrm>
                <a:prstGeom prst="rect">
                  <a:avLst/>
                </a:prstGeom>
                <a:noFill/>
              </p:spPr>
              <p:txBody>
                <a:bodyPr wrap="square" rtlCol="0">
                  <a:spAutoFit/>
                </a:bodyPr>
                <a:lstStyle/>
                <a:p>
                  <a:r>
                    <a:rPr lang="en-GB" sz="1000"/>
                    <a:t>Third-party</a:t>
                  </a:r>
                </a:p>
              </p:txBody>
            </p:sp>
            <p:sp>
              <p:nvSpPr>
                <p:cNvPr id="40" name="Rectangle 39">
                  <a:extLst>
                    <a:ext uri="{FF2B5EF4-FFF2-40B4-BE49-F238E27FC236}">
                      <a16:creationId xmlns:a16="http://schemas.microsoft.com/office/drawing/2014/main" id="{F7ADFF64-F260-B2F1-F4A1-5E3D3EB3F9AC}"/>
                    </a:ext>
                  </a:extLst>
                </p:cNvPr>
                <p:cNvSpPr/>
                <p:nvPr/>
              </p:nvSpPr>
              <p:spPr>
                <a:xfrm>
                  <a:off x="8725152" y="1275959"/>
                  <a:ext cx="201183" cy="207667"/>
                </a:xfrm>
                <a:prstGeom prst="rect">
                  <a:avLst/>
                </a:prstGeom>
                <a:solidFill>
                  <a:schemeClr val="accent4">
                    <a:lumMod val="75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2" name="TextBox 41">
                <a:extLst>
                  <a:ext uri="{FF2B5EF4-FFF2-40B4-BE49-F238E27FC236}">
                    <a16:creationId xmlns:a16="http://schemas.microsoft.com/office/drawing/2014/main" id="{B20B9F4E-55D1-A493-DAB5-3B3A5C7775A9}"/>
                  </a:ext>
                </a:extLst>
              </p:cNvPr>
              <p:cNvSpPr txBox="1"/>
              <p:nvPr/>
            </p:nvSpPr>
            <p:spPr>
              <a:xfrm>
                <a:off x="8900051" y="1250901"/>
                <a:ext cx="2139452" cy="246221"/>
              </a:xfrm>
              <a:prstGeom prst="rect">
                <a:avLst/>
              </a:prstGeom>
              <a:noFill/>
            </p:spPr>
            <p:txBody>
              <a:bodyPr wrap="square" rtlCol="0">
                <a:spAutoFit/>
              </a:bodyPr>
              <a:lstStyle/>
              <a:p>
                <a:r>
                  <a:rPr lang="en-GB" sz="1000"/>
                  <a:t>QNTM Next-gen</a:t>
                </a:r>
              </a:p>
            </p:txBody>
          </p:sp>
        </p:grpSp>
      </p:grpSp>
      <p:sp>
        <p:nvSpPr>
          <p:cNvPr id="52" name="Title 51">
            <a:extLst>
              <a:ext uri="{FF2B5EF4-FFF2-40B4-BE49-F238E27FC236}">
                <a16:creationId xmlns:a16="http://schemas.microsoft.com/office/drawing/2014/main" id="{6BB7DCEC-560C-2F08-939F-74C206838FBF}"/>
              </a:ext>
            </a:extLst>
          </p:cNvPr>
          <p:cNvSpPr>
            <a:spLocks noGrp="1"/>
          </p:cNvSpPr>
          <p:nvPr>
            <p:ph type="title"/>
          </p:nvPr>
        </p:nvSpPr>
        <p:spPr/>
        <p:txBody>
          <a:bodyPr/>
          <a:lstStyle/>
          <a:p>
            <a:r>
              <a:rPr lang="en-US"/>
              <a:t>Our next generation quantum ecosystem</a:t>
            </a:r>
          </a:p>
        </p:txBody>
      </p:sp>
      <p:sp>
        <p:nvSpPr>
          <p:cNvPr id="53" name="Text Placeholder 52">
            <a:extLst>
              <a:ext uri="{FF2B5EF4-FFF2-40B4-BE49-F238E27FC236}">
                <a16:creationId xmlns:a16="http://schemas.microsoft.com/office/drawing/2014/main" id="{5FBBF30A-1020-4149-573C-FCC8ECD35550}"/>
              </a:ext>
            </a:extLst>
          </p:cNvPr>
          <p:cNvSpPr>
            <a:spLocks noGrp="1"/>
          </p:cNvSpPr>
          <p:nvPr>
            <p:ph type="body" idx="1"/>
          </p:nvPr>
        </p:nvSpPr>
        <p:spPr/>
        <p:txBody>
          <a:bodyPr/>
          <a:lstStyle/>
          <a:p>
            <a:r>
              <a:rPr lang="en-US"/>
              <a:t>Built for applications in the post-NISQ era</a:t>
            </a:r>
          </a:p>
        </p:txBody>
      </p:sp>
      <p:sp>
        <p:nvSpPr>
          <p:cNvPr id="29" name="Text Placeholder 28">
            <a:extLst>
              <a:ext uri="{FF2B5EF4-FFF2-40B4-BE49-F238E27FC236}">
                <a16:creationId xmlns:a16="http://schemas.microsoft.com/office/drawing/2014/main" id="{7CF555C6-E770-3D2E-1DE4-336DA3A8E2EE}"/>
              </a:ext>
            </a:extLst>
          </p:cNvPr>
          <p:cNvSpPr>
            <a:spLocks noGrp="1"/>
          </p:cNvSpPr>
          <p:nvPr>
            <p:ph type="body" sz="quarter" idx="10"/>
          </p:nvPr>
        </p:nvSpPr>
        <p:spPr/>
        <p:txBody>
          <a:bodyPr/>
          <a:lstStyle/>
          <a:p>
            <a:r>
              <a:rPr lang="en-US"/>
              <a:t>Public</a:t>
            </a:r>
          </a:p>
        </p:txBody>
      </p:sp>
    </p:spTree>
    <p:extLst>
      <p:ext uri="{BB962C8B-B14F-4D97-AF65-F5344CB8AC3E}">
        <p14:creationId xmlns:p14="http://schemas.microsoft.com/office/powerpoint/2010/main" val="358628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1F65C-7569-583A-6504-77A1BF45978D}"/>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B6C11976-59FB-3981-8458-14822151DD6C}"/>
              </a:ext>
            </a:extLst>
          </p:cNvPr>
          <p:cNvSpPr>
            <a:spLocks noGrp="1"/>
          </p:cNvSpPr>
          <p:nvPr>
            <p:ph type="title"/>
          </p:nvPr>
        </p:nvSpPr>
        <p:spPr/>
        <p:txBody>
          <a:bodyPr/>
          <a:lstStyle/>
          <a:p>
            <a:r>
              <a:rPr lang="en-US" dirty="0"/>
              <a:t>Access to Quantinuum Systems</a:t>
            </a:r>
            <a:br>
              <a:rPr lang="en-US" dirty="0"/>
            </a:br>
            <a:endParaRPr lang="en-US" dirty="0"/>
          </a:p>
        </p:txBody>
      </p:sp>
      <p:pic>
        <p:nvPicPr>
          <p:cNvPr id="3" name="Picture 2" descr="A close-up of a brochure&#10;&#10;Description automatically generated">
            <a:hlinkClick r:id="rId3"/>
            <a:extLst>
              <a:ext uri="{FF2B5EF4-FFF2-40B4-BE49-F238E27FC236}">
                <a16:creationId xmlns:a16="http://schemas.microsoft.com/office/drawing/2014/main" id="{ECD0A52C-0255-0C95-0306-E7A15BCDEB98}"/>
              </a:ext>
            </a:extLst>
          </p:cNvPr>
          <p:cNvPicPr>
            <a:picLocks noChangeAspect="1"/>
          </p:cNvPicPr>
          <p:nvPr/>
        </p:nvPicPr>
        <p:blipFill>
          <a:blip r:embed="rId4"/>
          <a:stretch>
            <a:fillRect/>
          </a:stretch>
        </p:blipFill>
        <p:spPr>
          <a:xfrm>
            <a:off x="609601" y="1146052"/>
            <a:ext cx="11244263" cy="4913735"/>
          </a:xfrm>
          <a:prstGeom prst="rect">
            <a:avLst/>
          </a:prstGeom>
        </p:spPr>
      </p:pic>
      <p:sp>
        <p:nvSpPr>
          <p:cNvPr id="4" name="TextBox 3">
            <a:extLst>
              <a:ext uri="{FF2B5EF4-FFF2-40B4-BE49-F238E27FC236}">
                <a16:creationId xmlns:a16="http://schemas.microsoft.com/office/drawing/2014/main" id="{8B6EB2D3-A7E4-257F-F5D1-42D23633C3D3}"/>
              </a:ext>
            </a:extLst>
          </p:cNvPr>
          <p:cNvSpPr txBox="1"/>
          <p:nvPr/>
        </p:nvSpPr>
        <p:spPr>
          <a:xfrm>
            <a:off x="7445829" y="428881"/>
            <a:ext cx="3929742" cy="369332"/>
          </a:xfrm>
          <a:prstGeom prst="rect">
            <a:avLst/>
          </a:prstGeom>
          <a:noFill/>
        </p:spPr>
        <p:txBody>
          <a:bodyPr wrap="square" rtlCol="0">
            <a:spAutoFit/>
          </a:bodyPr>
          <a:lstStyle/>
          <a:p>
            <a:r>
              <a:rPr lang="en-US">
                <a:hlinkClick r:id="rId3"/>
              </a:rPr>
              <a:t>https://www.quantinuum.com/</a:t>
            </a:r>
            <a:endParaRPr lang="en-JP"/>
          </a:p>
        </p:txBody>
      </p:sp>
    </p:spTree>
    <p:extLst>
      <p:ext uri="{BB962C8B-B14F-4D97-AF65-F5344CB8AC3E}">
        <p14:creationId xmlns:p14="http://schemas.microsoft.com/office/powerpoint/2010/main" val="1144844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1AAFDC-CA36-C931-E138-3AD34AB7B2C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5255811-1B6A-BD71-CE68-84FE07644836}"/>
              </a:ext>
            </a:extLst>
          </p:cNvPr>
          <p:cNvSpPr>
            <a:spLocks noGrp="1"/>
          </p:cNvSpPr>
          <p:nvPr>
            <p:ph type="title"/>
          </p:nvPr>
        </p:nvSpPr>
        <p:spPr/>
        <p:txBody>
          <a:bodyPr/>
          <a:lstStyle/>
          <a:p>
            <a:r>
              <a:rPr lang="en-US"/>
              <a:t>Quantinuum Hardware – Highest Fidelity, Most Capability</a:t>
            </a:r>
          </a:p>
        </p:txBody>
      </p:sp>
      <p:sp>
        <p:nvSpPr>
          <p:cNvPr id="6" name="Text Placeholder 5">
            <a:extLst>
              <a:ext uri="{FF2B5EF4-FFF2-40B4-BE49-F238E27FC236}">
                <a16:creationId xmlns:a16="http://schemas.microsoft.com/office/drawing/2014/main" id="{1195FA4B-8EF2-6FB9-D4EA-D8B8EF460DC5}"/>
              </a:ext>
            </a:extLst>
          </p:cNvPr>
          <p:cNvSpPr>
            <a:spLocks noGrp="1"/>
          </p:cNvSpPr>
          <p:nvPr>
            <p:ph type="body" idx="1"/>
          </p:nvPr>
        </p:nvSpPr>
        <p:spPr/>
        <p:txBody>
          <a:bodyPr/>
          <a:lstStyle/>
          <a:p>
            <a:r>
              <a:rPr lang="en-US" dirty="0"/>
              <a:t>QCCD architecture on a commercial device – a scalable path to fault tolerance</a:t>
            </a:r>
          </a:p>
          <a:p>
            <a:endParaRPr lang="en-US" dirty="0"/>
          </a:p>
        </p:txBody>
      </p:sp>
      <p:sp>
        <p:nvSpPr>
          <p:cNvPr id="7" name="Text Placeholder 6">
            <a:extLst>
              <a:ext uri="{FF2B5EF4-FFF2-40B4-BE49-F238E27FC236}">
                <a16:creationId xmlns:a16="http://schemas.microsoft.com/office/drawing/2014/main" id="{A5B2737B-9F6A-DA24-D8AC-479C4A5BFF9B}"/>
              </a:ext>
            </a:extLst>
          </p:cNvPr>
          <p:cNvSpPr>
            <a:spLocks noGrp="1"/>
          </p:cNvSpPr>
          <p:nvPr>
            <p:ph type="body" sz="quarter" idx="10"/>
          </p:nvPr>
        </p:nvSpPr>
        <p:spPr/>
        <p:txBody>
          <a:bodyPr/>
          <a:lstStyle/>
          <a:p>
            <a:r>
              <a:rPr lang="en-US"/>
              <a:t>Public</a:t>
            </a:r>
          </a:p>
        </p:txBody>
      </p:sp>
      <p:sp>
        <p:nvSpPr>
          <p:cNvPr id="9" name="Rounded Rectangle 8">
            <a:extLst>
              <a:ext uri="{FF2B5EF4-FFF2-40B4-BE49-F238E27FC236}">
                <a16:creationId xmlns:a16="http://schemas.microsoft.com/office/drawing/2014/main" id="{DDE2F310-D3FA-49E8-EC21-B6B2B738DD03}"/>
              </a:ext>
            </a:extLst>
          </p:cNvPr>
          <p:cNvSpPr/>
          <p:nvPr/>
        </p:nvSpPr>
        <p:spPr>
          <a:xfrm>
            <a:off x="8334701" y="1486724"/>
            <a:ext cx="2762166" cy="2335000"/>
          </a:xfrm>
          <a:prstGeom prst="roundRect">
            <a:avLst>
              <a:gd name="adj" fmla="val 1906"/>
            </a:avLst>
          </a:prstGeom>
          <a:gradFill>
            <a:gsLst>
              <a:gs pos="0">
                <a:schemeClr val="bg1"/>
              </a:gs>
              <a:gs pos="100000">
                <a:schemeClr val="bg2"/>
              </a:gs>
            </a:gsLst>
            <a:lin ang="2700000" scaled="0"/>
          </a:gradFill>
          <a:ln>
            <a:noFill/>
            <a:prstDash val="solid"/>
          </a:ln>
          <a:effectLst>
            <a:outerShdw blurRad="114300" dist="50800" dir="5400000" algn="tl" rotWithShape="0">
              <a:schemeClr val="accent2">
                <a:alpha val="1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en-US" sz="1600" b="1" spc="300">
                <a:solidFill>
                  <a:schemeClr val="accent2"/>
                </a:solidFill>
              </a:rPr>
            </a:br>
            <a:br>
              <a:rPr lang="en-US" sz="1600" b="1" spc="300">
                <a:solidFill>
                  <a:schemeClr val="accent2"/>
                </a:solidFill>
              </a:rPr>
            </a:br>
            <a:br>
              <a:rPr lang="en-US" sz="1600" b="1" spc="300">
                <a:solidFill>
                  <a:schemeClr val="accent2"/>
                </a:solidFill>
              </a:rPr>
            </a:br>
            <a:br>
              <a:rPr lang="en-US" sz="1600" b="1" spc="300">
                <a:solidFill>
                  <a:schemeClr val="accent2"/>
                </a:solidFill>
              </a:rPr>
            </a:br>
            <a:br>
              <a:rPr lang="en-US" sz="1600" b="1" spc="300">
                <a:solidFill>
                  <a:schemeClr val="accent2"/>
                </a:solidFill>
              </a:rPr>
            </a:br>
            <a:r>
              <a:rPr lang="en-US" sz="1600" b="1" spc="300">
                <a:solidFill>
                  <a:schemeClr val="accent2"/>
                </a:solidFill>
              </a:rPr>
              <a:t>QUANTINUUM HELIOS</a:t>
            </a:r>
          </a:p>
        </p:txBody>
      </p:sp>
      <p:sp>
        <p:nvSpPr>
          <p:cNvPr id="10" name="Rounded Rectangle 9">
            <a:extLst>
              <a:ext uri="{FF2B5EF4-FFF2-40B4-BE49-F238E27FC236}">
                <a16:creationId xmlns:a16="http://schemas.microsoft.com/office/drawing/2014/main" id="{304F2712-C4D2-AC16-ADD4-4887B4D8FA82}"/>
              </a:ext>
            </a:extLst>
          </p:cNvPr>
          <p:cNvSpPr/>
          <p:nvPr/>
        </p:nvSpPr>
        <p:spPr>
          <a:xfrm>
            <a:off x="4714916" y="1486724"/>
            <a:ext cx="2762166" cy="2335000"/>
          </a:xfrm>
          <a:prstGeom prst="roundRect">
            <a:avLst>
              <a:gd name="adj" fmla="val 1906"/>
            </a:avLst>
          </a:prstGeom>
          <a:gradFill>
            <a:gsLst>
              <a:gs pos="0">
                <a:schemeClr val="bg1"/>
              </a:gs>
              <a:gs pos="100000">
                <a:schemeClr val="bg2"/>
              </a:gs>
            </a:gsLst>
            <a:lin ang="2700000" scaled="0"/>
          </a:gradFill>
          <a:ln>
            <a:noFill/>
            <a:prstDash val="solid"/>
          </a:ln>
          <a:effectLst>
            <a:outerShdw blurRad="114300" dist="50800" dir="5400000" algn="tl" rotWithShape="0">
              <a:schemeClr val="accent2">
                <a:alpha val="1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en-US" sz="1600" b="1" spc="300">
                <a:solidFill>
                  <a:schemeClr val="accent2"/>
                </a:solidFill>
              </a:rPr>
            </a:br>
            <a:br>
              <a:rPr lang="en-US" sz="1600" b="1" spc="300">
                <a:solidFill>
                  <a:schemeClr val="accent2"/>
                </a:solidFill>
              </a:rPr>
            </a:br>
            <a:br>
              <a:rPr lang="en-US" sz="1600" b="1" spc="300">
                <a:solidFill>
                  <a:schemeClr val="accent2"/>
                </a:solidFill>
              </a:rPr>
            </a:br>
            <a:br>
              <a:rPr lang="en-US" sz="1600" b="1" spc="300">
                <a:solidFill>
                  <a:schemeClr val="accent2"/>
                </a:solidFill>
              </a:rPr>
            </a:br>
            <a:br>
              <a:rPr lang="en-US" sz="1600" b="1" spc="300">
                <a:solidFill>
                  <a:schemeClr val="accent2"/>
                </a:solidFill>
              </a:rPr>
            </a:br>
            <a:r>
              <a:rPr lang="en-US" sz="1600" b="1" spc="300">
                <a:solidFill>
                  <a:schemeClr val="accent2"/>
                </a:solidFill>
              </a:rPr>
              <a:t>SYSTEM MODEL </a:t>
            </a:r>
            <a:br>
              <a:rPr lang="en-US" sz="1600" b="1" spc="300">
                <a:solidFill>
                  <a:schemeClr val="accent2"/>
                </a:solidFill>
              </a:rPr>
            </a:br>
            <a:r>
              <a:rPr lang="en-US" sz="1600" b="1" spc="300">
                <a:solidFill>
                  <a:schemeClr val="accent2"/>
                </a:solidFill>
              </a:rPr>
              <a:t>H2</a:t>
            </a:r>
          </a:p>
        </p:txBody>
      </p:sp>
      <p:sp>
        <p:nvSpPr>
          <p:cNvPr id="11" name="Rounded Rectangle 10">
            <a:extLst>
              <a:ext uri="{FF2B5EF4-FFF2-40B4-BE49-F238E27FC236}">
                <a16:creationId xmlns:a16="http://schemas.microsoft.com/office/drawing/2014/main" id="{0E081088-E4BE-167D-C7A5-38A0998772F6}"/>
              </a:ext>
            </a:extLst>
          </p:cNvPr>
          <p:cNvSpPr/>
          <p:nvPr/>
        </p:nvSpPr>
        <p:spPr>
          <a:xfrm>
            <a:off x="1095131" y="1486724"/>
            <a:ext cx="2762166" cy="2335000"/>
          </a:xfrm>
          <a:prstGeom prst="roundRect">
            <a:avLst>
              <a:gd name="adj" fmla="val 1906"/>
            </a:avLst>
          </a:prstGeom>
          <a:gradFill>
            <a:gsLst>
              <a:gs pos="0">
                <a:schemeClr val="bg1"/>
              </a:gs>
              <a:gs pos="100000">
                <a:schemeClr val="bg2"/>
              </a:gs>
            </a:gsLst>
            <a:lin ang="2700000" scaled="0"/>
          </a:gradFill>
          <a:ln>
            <a:noFill/>
            <a:prstDash val="solid"/>
          </a:ln>
          <a:effectLst>
            <a:outerShdw blurRad="114300" dist="50800" dir="5400000" algn="tl" rotWithShape="0">
              <a:schemeClr val="accent2">
                <a:alpha val="1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en-US" sz="1600" b="1" spc="300">
                <a:solidFill>
                  <a:schemeClr val="accent2"/>
                </a:solidFill>
              </a:rPr>
            </a:br>
            <a:br>
              <a:rPr lang="en-US" sz="1600" b="1" spc="300">
                <a:solidFill>
                  <a:schemeClr val="accent2"/>
                </a:solidFill>
              </a:rPr>
            </a:br>
            <a:br>
              <a:rPr lang="en-US" sz="1600" b="1" spc="300">
                <a:solidFill>
                  <a:schemeClr val="accent2"/>
                </a:solidFill>
              </a:rPr>
            </a:br>
            <a:br>
              <a:rPr lang="en-US" sz="1600" b="1" spc="300">
                <a:solidFill>
                  <a:schemeClr val="accent2"/>
                </a:solidFill>
              </a:rPr>
            </a:br>
            <a:br>
              <a:rPr lang="en-US" sz="1600" b="1" spc="300">
                <a:solidFill>
                  <a:schemeClr val="accent2"/>
                </a:solidFill>
              </a:rPr>
            </a:br>
            <a:r>
              <a:rPr lang="en-US" sz="1600" b="1" spc="300">
                <a:solidFill>
                  <a:schemeClr val="accent2"/>
                </a:solidFill>
              </a:rPr>
              <a:t>SYSTEM MODEL </a:t>
            </a:r>
            <a:br>
              <a:rPr lang="en-US" sz="1600" b="1" spc="300">
                <a:solidFill>
                  <a:schemeClr val="accent2"/>
                </a:solidFill>
              </a:rPr>
            </a:br>
            <a:r>
              <a:rPr lang="en-US" sz="1600" b="1" spc="300">
                <a:solidFill>
                  <a:schemeClr val="accent2"/>
                </a:solidFill>
              </a:rPr>
              <a:t>H1</a:t>
            </a:r>
          </a:p>
        </p:txBody>
      </p:sp>
      <p:pic>
        <p:nvPicPr>
          <p:cNvPr id="13" name="Picture 12">
            <a:extLst>
              <a:ext uri="{FF2B5EF4-FFF2-40B4-BE49-F238E27FC236}">
                <a16:creationId xmlns:a16="http://schemas.microsoft.com/office/drawing/2014/main" id="{7A73192D-E476-E54D-7432-A58B3151B57A}"/>
              </a:ext>
            </a:extLst>
          </p:cNvPr>
          <p:cNvPicPr>
            <a:picLocks noChangeAspect="1"/>
          </p:cNvPicPr>
          <p:nvPr/>
        </p:nvPicPr>
        <p:blipFill>
          <a:blip r:embed="rId3"/>
          <a:stretch>
            <a:fillRect/>
          </a:stretch>
        </p:blipFill>
        <p:spPr>
          <a:xfrm>
            <a:off x="1510406" y="1762558"/>
            <a:ext cx="1931616" cy="1104900"/>
          </a:xfrm>
          <a:prstGeom prst="rect">
            <a:avLst/>
          </a:prstGeom>
        </p:spPr>
      </p:pic>
      <p:pic>
        <p:nvPicPr>
          <p:cNvPr id="14" name="Picture 13">
            <a:extLst>
              <a:ext uri="{FF2B5EF4-FFF2-40B4-BE49-F238E27FC236}">
                <a16:creationId xmlns:a16="http://schemas.microsoft.com/office/drawing/2014/main" id="{C83E6A44-4308-86E9-E609-C55D4FE54EF7}"/>
              </a:ext>
            </a:extLst>
          </p:cNvPr>
          <p:cNvPicPr>
            <a:picLocks noChangeAspect="1"/>
          </p:cNvPicPr>
          <p:nvPr/>
        </p:nvPicPr>
        <p:blipFill>
          <a:blip r:embed="rId4"/>
          <a:stretch>
            <a:fillRect/>
          </a:stretch>
        </p:blipFill>
        <p:spPr>
          <a:xfrm>
            <a:off x="5130191" y="1762558"/>
            <a:ext cx="1931616" cy="1104900"/>
          </a:xfrm>
          <a:prstGeom prst="rect">
            <a:avLst/>
          </a:prstGeom>
        </p:spPr>
      </p:pic>
      <p:pic>
        <p:nvPicPr>
          <p:cNvPr id="15" name="Picture 14">
            <a:extLst>
              <a:ext uri="{FF2B5EF4-FFF2-40B4-BE49-F238E27FC236}">
                <a16:creationId xmlns:a16="http://schemas.microsoft.com/office/drawing/2014/main" id="{D9A4D59B-421B-15DA-8E63-0AB91DBC453F}"/>
              </a:ext>
            </a:extLst>
          </p:cNvPr>
          <p:cNvPicPr>
            <a:picLocks noChangeAspect="1"/>
          </p:cNvPicPr>
          <p:nvPr/>
        </p:nvPicPr>
        <p:blipFill>
          <a:blip r:embed="rId5"/>
          <a:stretch>
            <a:fillRect/>
          </a:stretch>
        </p:blipFill>
        <p:spPr>
          <a:xfrm>
            <a:off x="8749976" y="1762558"/>
            <a:ext cx="1931616" cy="1104900"/>
          </a:xfrm>
          <a:prstGeom prst="rect">
            <a:avLst/>
          </a:prstGeom>
        </p:spPr>
      </p:pic>
      <p:pic>
        <p:nvPicPr>
          <p:cNvPr id="23" name="Picture 22">
            <a:extLst>
              <a:ext uri="{FF2B5EF4-FFF2-40B4-BE49-F238E27FC236}">
                <a16:creationId xmlns:a16="http://schemas.microsoft.com/office/drawing/2014/main" id="{C9EEF65B-85EC-7CF2-65AC-9B4521CCDCD4}"/>
              </a:ext>
            </a:extLst>
          </p:cNvPr>
          <p:cNvPicPr>
            <a:picLocks noChangeAspect="1"/>
          </p:cNvPicPr>
          <p:nvPr/>
        </p:nvPicPr>
        <p:blipFill>
          <a:blip r:embed="rId6"/>
          <a:stretch>
            <a:fillRect/>
          </a:stretch>
        </p:blipFill>
        <p:spPr>
          <a:xfrm>
            <a:off x="9120440" y="4487861"/>
            <a:ext cx="1190687" cy="1039998"/>
          </a:xfrm>
          <a:prstGeom prst="rect">
            <a:avLst/>
          </a:prstGeom>
        </p:spPr>
      </p:pic>
      <p:grpSp>
        <p:nvGrpSpPr>
          <p:cNvPr id="24" name="Group 23">
            <a:extLst>
              <a:ext uri="{FF2B5EF4-FFF2-40B4-BE49-F238E27FC236}">
                <a16:creationId xmlns:a16="http://schemas.microsoft.com/office/drawing/2014/main" id="{573CBA1D-0C77-55CA-CD49-47B696541FE6}"/>
              </a:ext>
            </a:extLst>
          </p:cNvPr>
          <p:cNvGrpSpPr/>
          <p:nvPr/>
        </p:nvGrpSpPr>
        <p:grpSpPr>
          <a:xfrm>
            <a:off x="5108963" y="4462889"/>
            <a:ext cx="1974074" cy="1567755"/>
            <a:chOff x="1489177" y="4462889"/>
            <a:chExt cx="1974074" cy="1567755"/>
          </a:xfrm>
        </p:grpSpPr>
        <p:pic>
          <p:nvPicPr>
            <p:cNvPr id="25" name="Picture 24">
              <a:extLst>
                <a:ext uri="{FF2B5EF4-FFF2-40B4-BE49-F238E27FC236}">
                  <a16:creationId xmlns:a16="http://schemas.microsoft.com/office/drawing/2014/main" id="{41EDBBDA-64EF-7BC1-E87B-6B99C9944F40}"/>
                </a:ext>
              </a:extLst>
            </p:cNvPr>
            <p:cNvPicPr>
              <a:picLocks noChangeAspect="1"/>
            </p:cNvPicPr>
            <p:nvPr/>
          </p:nvPicPr>
          <p:blipFill>
            <a:blip r:embed="rId7"/>
            <a:stretch>
              <a:fillRect/>
            </a:stretch>
          </p:blipFill>
          <p:spPr>
            <a:xfrm>
              <a:off x="2012267" y="4462889"/>
              <a:ext cx="927894" cy="1089942"/>
            </a:xfrm>
            <a:prstGeom prst="rect">
              <a:avLst/>
            </a:prstGeom>
          </p:spPr>
        </p:pic>
        <p:sp>
          <p:nvSpPr>
            <p:cNvPr id="26" name="TextBox 25">
              <a:extLst>
                <a:ext uri="{FF2B5EF4-FFF2-40B4-BE49-F238E27FC236}">
                  <a16:creationId xmlns:a16="http://schemas.microsoft.com/office/drawing/2014/main" id="{6B1651CB-B56C-18BA-A563-FEE2C8DCF3EC}"/>
                </a:ext>
              </a:extLst>
            </p:cNvPr>
            <p:cNvSpPr txBox="1"/>
            <p:nvPr/>
          </p:nvSpPr>
          <p:spPr>
            <a:xfrm>
              <a:off x="1489177" y="5722867"/>
              <a:ext cx="1974074" cy="307777"/>
            </a:xfrm>
            <a:prstGeom prst="rect">
              <a:avLst/>
            </a:prstGeom>
            <a:noFill/>
          </p:spPr>
          <p:txBody>
            <a:bodyPr wrap="square" rtlCol="0">
              <a:spAutoFit/>
            </a:bodyPr>
            <a:lstStyle/>
            <a:p>
              <a:pPr algn="ctr"/>
              <a:r>
                <a:rPr lang="en-US" sz="1400" b="1"/>
                <a:t>Proven to scale</a:t>
              </a:r>
            </a:p>
          </p:txBody>
        </p:sp>
      </p:grpSp>
      <p:grpSp>
        <p:nvGrpSpPr>
          <p:cNvPr id="27" name="Group 26">
            <a:extLst>
              <a:ext uri="{FF2B5EF4-FFF2-40B4-BE49-F238E27FC236}">
                <a16:creationId xmlns:a16="http://schemas.microsoft.com/office/drawing/2014/main" id="{C6AB7FAC-F742-3D52-D007-9A49B578A0E8}"/>
              </a:ext>
            </a:extLst>
          </p:cNvPr>
          <p:cNvGrpSpPr/>
          <p:nvPr/>
        </p:nvGrpSpPr>
        <p:grpSpPr>
          <a:xfrm>
            <a:off x="1500931" y="4512834"/>
            <a:ext cx="1974074" cy="1511864"/>
            <a:chOff x="5108962" y="4512834"/>
            <a:chExt cx="1974074" cy="1511864"/>
          </a:xfrm>
        </p:grpSpPr>
        <p:pic>
          <p:nvPicPr>
            <p:cNvPr id="28" name="Picture 27">
              <a:extLst>
                <a:ext uri="{FF2B5EF4-FFF2-40B4-BE49-F238E27FC236}">
                  <a16:creationId xmlns:a16="http://schemas.microsoft.com/office/drawing/2014/main" id="{0A68269C-D576-A3B5-906F-42010FC08D82}"/>
                </a:ext>
              </a:extLst>
            </p:cNvPr>
            <p:cNvPicPr>
              <a:picLocks noChangeAspect="1"/>
            </p:cNvPicPr>
            <p:nvPr/>
          </p:nvPicPr>
          <p:blipFill>
            <a:blip r:embed="rId8"/>
            <a:stretch>
              <a:fillRect/>
            </a:stretch>
          </p:blipFill>
          <p:spPr>
            <a:xfrm>
              <a:off x="5570052" y="4512834"/>
              <a:ext cx="1051896" cy="1039997"/>
            </a:xfrm>
            <a:prstGeom prst="rect">
              <a:avLst/>
            </a:prstGeom>
          </p:spPr>
        </p:pic>
        <p:sp>
          <p:nvSpPr>
            <p:cNvPr id="29" name="TextBox 28">
              <a:extLst>
                <a:ext uri="{FF2B5EF4-FFF2-40B4-BE49-F238E27FC236}">
                  <a16:creationId xmlns:a16="http://schemas.microsoft.com/office/drawing/2014/main" id="{9AF03981-092E-C6E3-B16B-1B67AE49EA73}"/>
                </a:ext>
              </a:extLst>
            </p:cNvPr>
            <p:cNvSpPr txBox="1"/>
            <p:nvPr/>
          </p:nvSpPr>
          <p:spPr>
            <a:xfrm>
              <a:off x="5108962" y="5716921"/>
              <a:ext cx="1974074" cy="307777"/>
            </a:xfrm>
            <a:prstGeom prst="rect">
              <a:avLst/>
            </a:prstGeom>
            <a:noFill/>
          </p:spPr>
          <p:txBody>
            <a:bodyPr wrap="square" rtlCol="0">
              <a:spAutoFit/>
            </a:bodyPr>
            <a:lstStyle/>
            <a:p>
              <a:pPr algn="ctr"/>
              <a:r>
                <a:rPr lang="en-US" sz="1400" b="1"/>
                <a:t>Unparalleled quality</a:t>
              </a:r>
            </a:p>
          </p:txBody>
        </p:sp>
      </p:grpSp>
      <p:sp>
        <p:nvSpPr>
          <p:cNvPr id="30" name="TextBox 29">
            <a:extLst>
              <a:ext uri="{FF2B5EF4-FFF2-40B4-BE49-F238E27FC236}">
                <a16:creationId xmlns:a16="http://schemas.microsoft.com/office/drawing/2014/main" id="{89AC7333-5475-CE9D-636D-21639BD664E6}"/>
              </a:ext>
            </a:extLst>
          </p:cNvPr>
          <p:cNvSpPr txBox="1"/>
          <p:nvPr/>
        </p:nvSpPr>
        <p:spPr>
          <a:xfrm>
            <a:off x="8376880" y="5716921"/>
            <a:ext cx="2677805" cy="307777"/>
          </a:xfrm>
          <a:prstGeom prst="rect">
            <a:avLst/>
          </a:prstGeom>
          <a:noFill/>
        </p:spPr>
        <p:txBody>
          <a:bodyPr wrap="square" rtlCol="0">
            <a:spAutoFit/>
          </a:bodyPr>
          <a:lstStyle/>
          <a:p>
            <a:pPr algn="ctr"/>
            <a:r>
              <a:rPr lang="en-US" sz="1400" b="1"/>
              <a:t>Solving complex problems</a:t>
            </a:r>
          </a:p>
        </p:txBody>
      </p:sp>
      <p:sp>
        <p:nvSpPr>
          <p:cNvPr id="31" name="Rounded Rectangle 30">
            <a:extLst>
              <a:ext uri="{FF2B5EF4-FFF2-40B4-BE49-F238E27FC236}">
                <a16:creationId xmlns:a16="http://schemas.microsoft.com/office/drawing/2014/main" id="{B664915D-503B-70E9-C5E9-B71DAF1151D7}"/>
              </a:ext>
            </a:extLst>
          </p:cNvPr>
          <p:cNvSpPr/>
          <p:nvPr/>
        </p:nvSpPr>
        <p:spPr>
          <a:xfrm>
            <a:off x="1095131" y="4263801"/>
            <a:ext cx="10001736" cy="1935356"/>
          </a:xfrm>
          <a:prstGeom prst="roundRect">
            <a:avLst>
              <a:gd name="adj" fmla="val 1906"/>
            </a:avLst>
          </a:prstGeom>
          <a:noFill/>
          <a:ln>
            <a:solidFill>
              <a:schemeClr val="tx2"/>
            </a:solid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spc="300">
              <a:solidFill>
                <a:schemeClr val="accent2"/>
              </a:solidFill>
            </a:endParaRPr>
          </a:p>
        </p:txBody>
      </p:sp>
    </p:spTree>
    <p:extLst>
      <p:ext uri="{BB962C8B-B14F-4D97-AF65-F5344CB8AC3E}">
        <p14:creationId xmlns:p14="http://schemas.microsoft.com/office/powerpoint/2010/main" val="820995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docs.quantinuum.com&#10;">
            <a:hlinkClick r:id="rId2"/>
            <a:extLst>
              <a:ext uri="{FF2B5EF4-FFF2-40B4-BE49-F238E27FC236}">
                <a16:creationId xmlns:a16="http://schemas.microsoft.com/office/drawing/2014/main" id="{479DE7A1-B430-A49C-937B-74322F52F7CD}"/>
              </a:ext>
            </a:extLst>
          </p:cNvPr>
          <p:cNvPicPr>
            <a:picLocks noChangeAspect="1"/>
          </p:cNvPicPr>
          <p:nvPr/>
        </p:nvPicPr>
        <p:blipFill>
          <a:blip r:embed="rId3"/>
          <a:stretch>
            <a:fillRect/>
          </a:stretch>
        </p:blipFill>
        <p:spPr>
          <a:xfrm>
            <a:off x="643467" y="1834134"/>
            <a:ext cx="10905066" cy="3189730"/>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7BA7880-E71E-72AE-9AE1-1DDD0364E643}"/>
              </a:ext>
            </a:extLst>
          </p:cNvPr>
          <p:cNvSpPr txBox="1"/>
          <p:nvPr/>
        </p:nvSpPr>
        <p:spPr>
          <a:xfrm>
            <a:off x="8647399" y="4920834"/>
            <a:ext cx="2532230" cy="369332"/>
          </a:xfrm>
          <a:prstGeom prst="rect">
            <a:avLst/>
          </a:prstGeom>
          <a:noFill/>
        </p:spPr>
        <p:txBody>
          <a:bodyPr wrap="square" rtlCol="0">
            <a:spAutoFit/>
          </a:bodyPr>
          <a:lstStyle/>
          <a:p>
            <a:r>
              <a:rPr lang="en-US">
                <a:hlinkClick r:id="rId2"/>
              </a:rPr>
              <a:t>d</a:t>
            </a:r>
            <a:r>
              <a:rPr lang="en-JP">
                <a:hlinkClick r:id="rId2"/>
              </a:rPr>
              <a:t>ocs.quantinuum.com</a:t>
            </a:r>
            <a:endParaRPr lang="en-JP"/>
          </a:p>
        </p:txBody>
      </p:sp>
    </p:spTree>
    <p:extLst>
      <p:ext uri="{BB962C8B-B14F-4D97-AF65-F5344CB8AC3E}">
        <p14:creationId xmlns:p14="http://schemas.microsoft.com/office/powerpoint/2010/main" val="15310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D13319-3783-DC49-6A12-E7F4D0B446D7}"/>
              </a:ext>
            </a:extLst>
          </p:cNvPr>
          <p:cNvSpPr>
            <a:spLocks noGrp="1"/>
          </p:cNvSpPr>
          <p:nvPr>
            <p:ph idx="1"/>
          </p:nvPr>
        </p:nvSpPr>
        <p:spPr>
          <a:xfrm>
            <a:off x="3624405" y="1600200"/>
            <a:ext cx="8201114" cy="4279900"/>
          </a:xfrm>
        </p:spPr>
        <p:txBody>
          <a:bodyPr/>
          <a:lstStyle/>
          <a:p>
            <a:r>
              <a:rPr lang="en-US" dirty="0"/>
              <a:t>First to demonstrate real-time error correction (July 2021, demonstrated on H1-1 (10 qubits at the time, now 20), </a:t>
            </a:r>
            <a:r>
              <a:rPr lang="en-US" dirty="0">
                <a:hlinkClick r:id="rId2"/>
              </a:rPr>
              <a:t>https://arxiv.org/abs/2107.07505</a:t>
            </a:r>
            <a:r>
              <a:rPr lang="en-US" dirty="0"/>
              <a:t>)</a:t>
            </a:r>
          </a:p>
          <a:p>
            <a:r>
              <a:rPr lang="en-US" dirty="0"/>
              <a:t>First to demonstrate break-even logical error rates (August 2022, demonstrated on H1-1, </a:t>
            </a:r>
            <a:r>
              <a:rPr lang="en-US" dirty="0">
                <a:hlinkClick r:id="rId3"/>
              </a:rPr>
              <a:t>https://arxiv.org/abs/2208.01863</a:t>
            </a:r>
            <a:r>
              <a:rPr lang="en-US" dirty="0"/>
              <a:t>)</a:t>
            </a:r>
          </a:p>
          <a:p>
            <a:r>
              <a:rPr lang="en-US" dirty="0"/>
              <a:t>First to demonstrate teleportation of a logical qubit (April 2024, demonstrated on H2-1, </a:t>
            </a:r>
            <a:r>
              <a:rPr lang="en-US" dirty="0">
                <a:hlinkClick r:id="rId4"/>
              </a:rPr>
              <a:t>https://arxiv.org/abs/2404.16728</a:t>
            </a:r>
            <a:r>
              <a:rPr lang="en-US" dirty="0"/>
              <a:t>)</a:t>
            </a:r>
          </a:p>
          <a:p>
            <a:r>
              <a:rPr lang="en-US" dirty="0"/>
              <a:t>Beyond Break Even (April 2024, demonstrated on H2-1, collaboration with Microsoft, </a:t>
            </a:r>
            <a:r>
              <a:rPr lang="en-US" dirty="0">
                <a:hlinkClick r:id="rId5"/>
              </a:rPr>
              <a:t>https://arxiv.org/abs/2404.02280</a:t>
            </a:r>
            <a:r>
              <a:rPr lang="en-US" dirty="0"/>
              <a:t>)</a:t>
            </a:r>
          </a:p>
          <a:p>
            <a:r>
              <a:rPr lang="en-US" dirty="0"/>
              <a:t>Leading in Demonstrations of high-dimensional QEC codes (Aug-Sept 2024, demonstrated on H2-1, </a:t>
            </a:r>
            <a:r>
              <a:rPr lang="en-US" dirty="0">
                <a:hlinkClick r:id="rId6"/>
              </a:rPr>
              <a:t>https://arxiv.org/abs/2408.08865</a:t>
            </a:r>
            <a:r>
              <a:rPr lang="en-US" dirty="0"/>
              <a:t>, </a:t>
            </a:r>
            <a:r>
              <a:rPr lang="en-US" dirty="0">
                <a:hlinkClick r:id="rId7"/>
              </a:rPr>
              <a:t>https://arxiv.org/abs/2409.04628</a:t>
            </a:r>
            <a:r>
              <a:rPr lang="en-US" dirty="0"/>
              <a:t>)</a:t>
            </a:r>
          </a:p>
          <a:p>
            <a:endParaRPr lang="en-US" dirty="0"/>
          </a:p>
          <a:p>
            <a:endParaRPr lang="en-US" dirty="0"/>
          </a:p>
        </p:txBody>
      </p:sp>
      <p:sp>
        <p:nvSpPr>
          <p:cNvPr id="3" name="Title 2">
            <a:extLst>
              <a:ext uri="{FF2B5EF4-FFF2-40B4-BE49-F238E27FC236}">
                <a16:creationId xmlns:a16="http://schemas.microsoft.com/office/drawing/2014/main" id="{44DE5988-BEF7-1F67-F592-92607BE229AF}"/>
              </a:ext>
            </a:extLst>
          </p:cNvPr>
          <p:cNvSpPr>
            <a:spLocks noGrp="1"/>
          </p:cNvSpPr>
          <p:nvPr>
            <p:ph type="title"/>
          </p:nvPr>
        </p:nvSpPr>
        <p:spPr/>
        <p:txBody>
          <a:bodyPr/>
          <a:lstStyle/>
          <a:p>
            <a:r>
              <a:rPr lang="en-US"/>
              <a:t>Some QEC research milestones at Quantinuum</a:t>
            </a:r>
          </a:p>
        </p:txBody>
      </p:sp>
      <p:sp>
        <p:nvSpPr>
          <p:cNvPr id="4" name="Text Placeholder 3">
            <a:extLst>
              <a:ext uri="{FF2B5EF4-FFF2-40B4-BE49-F238E27FC236}">
                <a16:creationId xmlns:a16="http://schemas.microsoft.com/office/drawing/2014/main" id="{01B78D04-1530-2492-1D87-ABDCBC74DC8D}"/>
              </a:ext>
            </a:extLst>
          </p:cNvPr>
          <p:cNvSpPr>
            <a:spLocks noGrp="1"/>
          </p:cNvSpPr>
          <p:nvPr>
            <p:ph type="body" idx="11"/>
          </p:nvPr>
        </p:nvSpPr>
        <p:spPr/>
        <p:txBody>
          <a:bodyPr/>
          <a:lstStyle/>
          <a:p>
            <a:endParaRPr lang="en-US"/>
          </a:p>
        </p:txBody>
      </p:sp>
      <p:sp>
        <p:nvSpPr>
          <p:cNvPr id="5" name="Text Placeholder 4">
            <a:extLst>
              <a:ext uri="{FF2B5EF4-FFF2-40B4-BE49-F238E27FC236}">
                <a16:creationId xmlns:a16="http://schemas.microsoft.com/office/drawing/2014/main" id="{DD94BEA0-4224-009D-82DD-523D77A6978E}"/>
              </a:ext>
            </a:extLst>
          </p:cNvPr>
          <p:cNvSpPr>
            <a:spLocks noGrp="1"/>
          </p:cNvSpPr>
          <p:nvPr>
            <p:ph type="body" sz="quarter" idx="10"/>
          </p:nvPr>
        </p:nvSpPr>
        <p:spPr/>
        <p:txBody>
          <a:bodyPr/>
          <a:lstStyle/>
          <a:p>
            <a:r>
              <a:rPr lang="en-US"/>
              <a:t>Public</a:t>
            </a:r>
          </a:p>
        </p:txBody>
      </p:sp>
      <p:pic>
        <p:nvPicPr>
          <p:cNvPr id="6" name="Picture 5">
            <a:extLst>
              <a:ext uri="{FF2B5EF4-FFF2-40B4-BE49-F238E27FC236}">
                <a16:creationId xmlns:a16="http://schemas.microsoft.com/office/drawing/2014/main" id="{5AAB4A93-71A9-47CD-B29B-09F690C1E51C}"/>
              </a:ext>
            </a:extLst>
          </p:cNvPr>
          <p:cNvPicPr>
            <a:picLocks noChangeAspect="1"/>
          </p:cNvPicPr>
          <p:nvPr/>
        </p:nvPicPr>
        <p:blipFill>
          <a:blip r:embed="rId8"/>
          <a:srcRect l="5826" t="6828" r="47441" b="13385"/>
          <a:stretch>
            <a:fillRect/>
          </a:stretch>
        </p:blipFill>
        <p:spPr>
          <a:xfrm>
            <a:off x="1370526" y="1080282"/>
            <a:ext cx="1407297" cy="1375404"/>
          </a:xfrm>
          <a:prstGeom prst="rect">
            <a:avLst/>
          </a:prstGeom>
        </p:spPr>
      </p:pic>
      <p:pic>
        <p:nvPicPr>
          <p:cNvPr id="7" name="Picture 6">
            <a:extLst>
              <a:ext uri="{FF2B5EF4-FFF2-40B4-BE49-F238E27FC236}">
                <a16:creationId xmlns:a16="http://schemas.microsoft.com/office/drawing/2014/main" id="{2884B49E-4AF4-9D5A-2710-FDFE969592C3}"/>
              </a:ext>
            </a:extLst>
          </p:cNvPr>
          <p:cNvPicPr>
            <a:picLocks noChangeAspect="1"/>
          </p:cNvPicPr>
          <p:nvPr/>
        </p:nvPicPr>
        <p:blipFill>
          <a:blip r:embed="rId9"/>
          <a:stretch>
            <a:fillRect/>
          </a:stretch>
        </p:blipFill>
        <p:spPr>
          <a:xfrm>
            <a:off x="985450" y="2819433"/>
            <a:ext cx="2000603" cy="1471707"/>
          </a:xfrm>
          <a:prstGeom prst="rect">
            <a:avLst/>
          </a:prstGeom>
        </p:spPr>
      </p:pic>
      <p:pic>
        <p:nvPicPr>
          <p:cNvPr id="8" name="Picture 7">
            <a:extLst>
              <a:ext uri="{FF2B5EF4-FFF2-40B4-BE49-F238E27FC236}">
                <a16:creationId xmlns:a16="http://schemas.microsoft.com/office/drawing/2014/main" id="{5B93EBB8-C71F-1087-866F-6F5C593DD117}"/>
              </a:ext>
            </a:extLst>
          </p:cNvPr>
          <p:cNvPicPr>
            <a:picLocks noChangeAspect="1"/>
          </p:cNvPicPr>
          <p:nvPr/>
        </p:nvPicPr>
        <p:blipFill>
          <a:blip r:embed="rId10">
            <a:alphaModFix amt="85000"/>
          </a:blip>
          <a:srcRect l="16335" r="18754" b="29588"/>
          <a:stretch>
            <a:fillRect/>
          </a:stretch>
        </p:blipFill>
        <p:spPr>
          <a:xfrm>
            <a:off x="785697" y="4564352"/>
            <a:ext cx="2576954" cy="1548863"/>
          </a:xfrm>
          <a:prstGeom prst="rect">
            <a:avLst/>
          </a:prstGeom>
        </p:spPr>
      </p:pic>
    </p:spTree>
    <p:extLst>
      <p:ext uri="{BB962C8B-B14F-4D97-AF65-F5344CB8AC3E}">
        <p14:creationId xmlns:p14="http://schemas.microsoft.com/office/powerpoint/2010/main" val="302893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38AB30-F5A0-564A-7021-43106635073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6B7A30-487B-9419-3A26-2A9053C5DE59}"/>
              </a:ext>
            </a:extLst>
          </p:cNvPr>
          <p:cNvSpPr>
            <a:spLocks noGrp="1"/>
          </p:cNvSpPr>
          <p:nvPr>
            <p:ph idx="1"/>
          </p:nvPr>
        </p:nvSpPr>
        <p:spPr>
          <a:xfrm>
            <a:off x="5232364" y="1079817"/>
            <a:ext cx="5761491" cy="4800283"/>
          </a:xfrm>
        </p:spPr>
        <p:txBody>
          <a:bodyPr/>
          <a:lstStyle/>
          <a:p>
            <a:pPr>
              <a:spcAft>
                <a:spcPts val="1200"/>
              </a:spcAft>
            </a:pPr>
            <a:r>
              <a:rPr lang="en-US" dirty="0"/>
              <a:t>Quantum information is stored in electronic state</a:t>
            </a:r>
          </a:p>
          <a:p>
            <a:pPr>
              <a:spcAft>
                <a:spcPts val="1200"/>
              </a:spcAft>
            </a:pPr>
            <a:r>
              <a:rPr lang="en-US" dirty="0"/>
              <a:t>Each atom is identical, each qubit is identical</a:t>
            </a:r>
          </a:p>
          <a:p>
            <a:pPr>
              <a:spcAft>
                <a:spcPts val="1200"/>
              </a:spcAft>
            </a:pPr>
            <a:r>
              <a:rPr lang="en-US" dirty="0"/>
              <a:t>Strong interaction via positive charge and valence electron resonance</a:t>
            </a:r>
          </a:p>
          <a:p>
            <a:pPr>
              <a:spcAft>
                <a:spcPts val="1200"/>
              </a:spcAft>
            </a:pPr>
            <a:r>
              <a:rPr lang="en-US" dirty="0"/>
              <a:t>Errors are fundamentally understood</a:t>
            </a:r>
          </a:p>
          <a:p>
            <a:pPr>
              <a:spcAft>
                <a:spcPts val="1200"/>
              </a:spcAft>
            </a:pPr>
            <a:r>
              <a:rPr lang="en-US" dirty="0">
                <a:solidFill>
                  <a:schemeClr val="accent5"/>
                </a:solidFill>
              </a:rPr>
              <a:t>We precisely capture, control, and manipulate ions for quantum operations</a:t>
            </a:r>
          </a:p>
          <a:p>
            <a:endParaRPr lang="en-US" dirty="0"/>
          </a:p>
        </p:txBody>
      </p:sp>
      <p:sp>
        <p:nvSpPr>
          <p:cNvPr id="3" name="Title 2">
            <a:extLst>
              <a:ext uri="{FF2B5EF4-FFF2-40B4-BE49-F238E27FC236}">
                <a16:creationId xmlns:a16="http://schemas.microsoft.com/office/drawing/2014/main" id="{2EE3898D-1E57-2D02-2050-1B052043BDC6}"/>
              </a:ext>
            </a:extLst>
          </p:cNvPr>
          <p:cNvSpPr>
            <a:spLocks noGrp="1"/>
          </p:cNvSpPr>
          <p:nvPr>
            <p:ph type="title"/>
          </p:nvPr>
        </p:nvSpPr>
        <p:spPr/>
        <p:txBody>
          <a:bodyPr/>
          <a:lstStyle/>
          <a:p>
            <a:r>
              <a:rPr lang="en-US"/>
              <a:t>Atomic ions are ideal quantum ‘bits’</a:t>
            </a:r>
          </a:p>
        </p:txBody>
      </p:sp>
      <p:sp>
        <p:nvSpPr>
          <p:cNvPr id="4" name="Text Placeholder 3">
            <a:extLst>
              <a:ext uri="{FF2B5EF4-FFF2-40B4-BE49-F238E27FC236}">
                <a16:creationId xmlns:a16="http://schemas.microsoft.com/office/drawing/2014/main" id="{9680A848-A8CD-DAD0-2794-77F6F0EB1372}"/>
              </a:ext>
            </a:extLst>
          </p:cNvPr>
          <p:cNvSpPr>
            <a:spLocks noGrp="1"/>
          </p:cNvSpPr>
          <p:nvPr>
            <p:ph type="body" idx="11"/>
          </p:nvPr>
        </p:nvSpPr>
        <p:spPr/>
        <p:txBody>
          <a:bodyPr/>
          <a:lstStyle/>
          <a:p>
            <a:endParaRPr lang="en-US"/>
          </a:p>
        </p:txBody>
      </p:sp>
      <p:sp>
        <p:nvSpPr>
          <p:cNvPr id="5" name="Text Placeholder 4">
            <a:extLst>
              <a:ext uri="{FF2B5EF4-FFF2-40B4-BE49-F238E27FC236}">
                <a16:creationId xmlns:a16="http://schemas.microsoft.com/office/drawing/2014/main" id="{BBE53378-815A-FCFB-98C5-8D099E63EA8B}"/>
              </a:ext>
            </a:extLst>
          </p:cNvPr>
          <p:cNvSpPr>
            <a:spLocks noGrp="1"/>
          </p:cNvSpPr>
          <p:nvPr>
            <p:ph type="body" sz="quarter" idx="10"/>
          </p:nvPr>
        </p:nvSpPr>
        <p:spPr/>
        <p:txBody>
          <a:bodyPr/>
          <a:lstStyle/>
          <a:p>
            <a:r>
              <a:rPr lang="en-US"/>
              <a:t>Public</a:t>
            </a:r>
          </a:p>
        </p:txBody>
      </p:sp>
      <p:grpSp>
        <p:nvGrpSpPr>
          <p:cNvPr id="7" name="Group 6">
            <a:extLst>
              <a:ext uri="{FF2B5EF4-FFF2-40B4-BE49-F238E27FC236}">
                <a16:creationId xmlns:a16="http://schemas.microsoft.com/office/drawing/2014/main" id="{A2855279-96B3-7DA9-957C-12A085778BD1}"/>
              </a:ext>
            </a:extLst>
          </p:cNvPr>
          <p:cNvGrpSpPr/>
          <p:nvPr/>
        </p:nvGrpSpPr>
        <p:grpSpPr>
          <a:xfrm>
            <a:off x="1021757" y="1855148"/>
            <a:ext cx="3423376" cy="3423376"/>
            <a:chOff x="62513" y="1780197"/>
            <a:chExt cx="3423376" cy="3423376"/>
          </a:xfrm>
        </p:grpSpPr>
        <p:sp>
          <p:nvSpPr>
            <p:cNvPr id="9" name="Oval 8">
              <a:extLst>
                <a:ext uri="{FF2B5EF4-FFF2-40B4-BE49-F238E27FC236}">
                  <a16:creationId xmlns:a16="http://schemas.microsoft.com/office/drawing/2014/main" id="{AB04371A-1212-C2BD-162E-8AFE3D3D7CA0}"/>
                </a:ext>
              </a:extLst>
            </p:cNvPr>
            <p:cNvSpPr/>
            <p:nvPr/>
          </p:nvSpPr>
          <p:spPr>
            <a:xfrm>
              <a:off x="1641776" y="3359460"/>
              <a:ext cx="264850" cy="264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0" name="Arc 9">
              <a:extLst>
                <a:ext uri="{FF2B5EF4-FFF2-40B4-BE49-F238E27FC236}">
                  <a16:creationId xmlns:a16="http://schemas.microsoft.com/office/drawing/2014/main" id="{F0657EF5-EEEC-017F-08FC-142D049CC660}"/>
                </a:ext>
              </a:extLst>
            </p:cNvPr>
            <p:cNvSpPr/>
            <p:nvPr/>
          </p:nvSpPr>
          <p:spPr>
            <a:xfrm>
              <a:off x="798461" y="2510405"/>
              <a:ext cx="1967128" cy="1967128"/>
            </a:xfrm>
            <a:prstGeom prst="arc">
              <a:avLst/>
            </a:prstGeom>
            <a:ln w="2857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Arc 10">
              <a:extLst>
                <a:ext uri="{FF2B5EF4-FFF2-40B4-BE49-F238E27FC236}">
                  <a16:creationId xmlns:a16="http://schemas.microsoft.com/office/drawing/2014/main" id="{6817C466-E8AB-B2E1-A673-D8DFED21F4AD}"/>
                </a:ext>
              </a:extLst>
            </p:cNvPr>
            <p:cNvSpPr/>
            <p:nvPr/>
          </p:nvSpPr>
          <p:spPr>
            <a:xfrm>
              <a:off x="62513" y="1780197"/>
              <a:ext cx="3423376" cy="3423376"/>
            </a:xfrm>
            <a:prstGeom prst="arc">
              <a:avLst/>
            </a:prstGeom>
            <a:ln w="2857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Oval 12">
              <a:extLst>
                <a:ext uri="{FF2B5EF4-FFF2-40B4-BE49-F238E27FC236}">
                  <a16:creationId xmlns:a16="http://schemas.microsoft.com/office/drawing/2014/main" id="{2174D21F-0ECA-EBFA-D00D-2A7614FA6E57}"/>
                </a:ext>
              </a:extLst>
            </p:cNvPr>
            <p:cNvSpPr/>
            <p:nvPr/>
          </p:nvSpPr>
          <p:spPr>
            <a:xfrm>
              <a:off x="2305992" y="2643236"/>
              <a:ext cx="207819" cy="207819"/>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4" name="Oval 13">
              <a:extLst>
                <a:ext uri="{FF2B5EF4-FFF2-40B4-BE49-F238E27FC236}">
                  <a16:creationId xmlns:a16="http://schemas.microsoft.com/office/drawing/2014/main" id="{F1EA4B5E-2F08-6D3B-88F6-201BEB90C39E}"/>
                </a:ext>
              </a:extLst>
            </p:cNvPr>
            <p:cNvSpPr/>
            <p:nvPr/>
          </p:nvSpPr>
          <p:spPr>
            <a:xfrm>
              <a:off x="2813138" y="2113980"/>
              <a:ext cx="103910" cy="103910"/>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5" name="TextBox 14">
              <a:extLst>
                <a:ext uri="{FF2B5EF4-FFF2-40B4-BE49-F238E27FC236}">
                  <a16:creationId xmlns:a16="http://schemas.microsoft.com/office/drawing/2014/main" id="{C2538DA7-502B-A6B3-D3EE-2A1F191208DC}"/>
                </a:ext>
              </a:extLst>
            </p:cNvPr>
            <p:cNvSpPr txBox="1"/>
            <p:nvPr/>
          </p:nvSpPr>
          <p:spPr>
            <a:xfrm>
              <a:off x="1400166" y="3629233"/>
              <a:ext cx="763717" cy="276999"/>
            </a:xfrm>
            <a:prstGeom prst="rect">
              <a:avLst/>
            </a:prstGeom>
            <a:noFill/>
          </p:spPr>
          <p:txBody>
            <a:bodyPr wrap="square" lIns="0" tIns="0" rIns="0" bIns="0" rtlCol="0">
              <a:spAutoFit/>
            </a:bodyPr>
            <a:lstStyle/>
            <a:p>
              <a:pPr algn="l"/>
              <a:r>
                <a:rPr lang="en-US" i="0" baseline="30000"/>
                <a:t>171</a:t>
              </a:r>
              <a:r>
                <a:rPr lang="en-US" b="1" i="0"/>
                <a:t>Yb</a:t>
              </a:r>
              <a:r>
                <a:rPr lang="en-US" i="0" baseline="30000"/>
                <a:t>+</a:t>
              </a:r>
              <a:endParaRPr lang="en-US" baseline="30000"/>
            </a:p>
          </p:txBody>
        </p:sp>
      </p:grpSp>
      <p:grpSp>
        <p:nvGrpSpPr>
          <p:cNvPr id="17" name="Group 16">
            <a:extLst>
              <a:ext uri="{FF2B5EF4-FFF2-40B4-BE49-F238E27FC236}">
                <a16:creationId xmlns:a16="http://schemas.microsoft.com/office/drawing/2014/main" id="{0E0A5EFE-BE34-6F4D-993A-25819648FA36}"/>
              </a:ext>
            </a:extLst>
          </p:cNvPr>
          <p:cNvGrpSpPr/>
          <p:nvPr/>
        </p:nvGrpSpPr>
        <p:grpSpPr>
          <a:xfrm>
            <a:off x="1391041" y="4818089"/>
            <a:ext cx="3221496" cy="971405"/>
            <a:chOff x="2883603" y="1437561"/>
            <a:chExt cx="3221496" cy="971405"/>
          </a:xfrm>
        </p:grpSpPr>
        <p:cxnSp>
          <p:nvCxnSpPr>
            <p:cNvPr id="20" name="Straight Connector 19">
              <a:extLst>
                <a:ext uri="{FF2B5EF4-FFF2-40B4-BE49-F238E27FC236}">
                  <a16:creationId xmlns:a16="http://schemas.microsoft.com/office/drawing/2014/main" id="{CEC49C82-FB9E-55C0-4AE0-6F99454C671D}"/>
                </a:ext>
              </a:extLst>
            </p:cNvPr>
            <p:cNvCxnSpPr/>
            <p:nvPr/>
          </p:nvCxnSpPr>
          <p:spPr>
            <a:xfrm>
              <a:off x="3562066" y="1807457"/>
              <a:ext cx="464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49179E7-57A9-9B8B-9952-E1CB7C8BBA7A}"/>
                </a:ext>
              </a:extLst>
            </p:cNvPr>
            <p:cNvCxnSpPr/>
            <p:nvPr/>
          </p:nvCxnSpPr>
          <p:spPr>
            <a:xfrm>
              <a:off x="4383206" y="1768114"/>
              <a:ext cx="464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252E0BD-079B-0351-2CE7-0EEEC4E9601D}"/>
                </a:ext>
              </a:extLst>
            </p:cNvPr>
            <p:cNvCxnSpPr/>
            <p:nvPr/>
          </p:nvCxnSpPr>
          <p:spPr>
            <a:xfrm>
              <a:off x="4383206" y="2119951"/>
              <a:ext cx="464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8FEF3A3-E5A3-698E-EDCF-BCB9332B5FDD}"/>
                </a:ext>
              </a:extLst>
            </p:cNvPr>
            <p:cNvCxnSpPr/>
            <p:nvPr/>
          </p:nvCxnSpPr>
          <p:spPr>
            <a:xfrm>
              <a:off x="5167320" y="1706433"/>
              <a:ext cx="464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BE0A3970-0373-DA17-FFE2-D48D63206F64}"/>
                </a:ext>
              </a:extLst>
            </p:cNvPr>
            <p:cNvSpPr txBox="1"/>
            <p:nvPr/>
          </p:nvSpPr>
          <p:spPr>
            <a:xfrm>
              <a:off x="2883603" y="1760509"/>
              <a:ext cx="504946" cy="276999"/>
            </a:xfrm>
            <a:prstGeom prst="rect">
              <a:avLst/>
            </a:prstGeom>
            <a:noFill/>
          </p:spPr>
          <p:txBody>
            <a:bodyPr wrap="none" lIns="0" tIns="0" rIns="0" bIns="0" rtlCol="0">
              <a:spAutoFit/>
            </a:bodyPr>
            <a:lstStyle/>
            <a:p>
              <a:pPr algn="l"/>
              <a:r>
                <a:rPr lang="en-US" baseline="30000"/>
                <a:t>2</a:t>
              </a:r>
              <a:r>
                <a:rPr lang="en-US" b="1"/>
                <a:t>S</a:t>
              </a:r>
              <a:r>
                <a:rPr lang="en-US" baseline="-25000"/>
                <a:t>1/2</a:t>
              </a:r>
            </a:p>
          </p:txBody>
        </p:sp>
        <p:sp>
          <p:nvSpPr>
            <p:cNvPr id="25" name="TextBox 24">
              <a:extLst>
                <a:ext uri="{FF2B5EF4-FFF2-40B4-BE49-F238E27FC236}">
                  <a16:creationId xmlns:a16="http://schemas.microsoft.com/office/drawing/2014/main" id="{C904DAFD-5860-B358-221D-4C70C393F6A0}"/>
                </a:ext>
              </a:extLst>
            </p:cNvPr>
            <p:cNvSpPr txBox="1"/>
            <p:nvPr/>
          </p:nvSpPr>
          <p:spPr>
            <a:xfrm>
              <a:off x="5698456" y="1592531"/>
              <a:ext cx="397545" cy="276999"/>
            </a:xfrm>
            <a:prstGeom prst="rect">
              <a:avLst/>
            </a:prstGeom>
            <a:noFill/>
          </p:spPr>
          <p:txBody>
            <a:bodyPr wrap="none" lIns="0" tIns="0" rIns="0" bIns="0" rtlCol="0">
              <a:spAutoFit/>
            </a:bodyPr>
            <a:lstStyle/>
            <a:p>
              <a:pPr algn="l"/>
              <a:r>
                <a:rPr lang="en-US"/>
                <a:t>F=1</a:t>
              </a:r>
            </a:p>
          </p:txBody>
        </p:sp>
        <p:sp>
          <p:nvSpPr>
            <p:cNvPr id="26" name="TextBox 25">
              <a:extLst>
                <a:ext uri="{FF2B5EF4-FFF2-40B4-BE49-F238E27FC236}">
                  <a16:creationId xmlns:a16="http://schemas.microsoft.com/office/drawing/2014/main" id="{E14F2EC2-9CDF-D1EF-69D3-27E3EEDDD65E}"/>
                </a:ext>
              </a:extLst>
            </p:cNvPr>
            <p:cNvSpPr txBox="1"/>
            <p:nvPr/>
          </p:nvSpPr>
          <p:spPr>
            <a:xfrm>
              <a:off x="5707554" y="1981451"/>
              <a:ext cx="397545" cy="276999"/>
            </a:xfrm>
            <a:prstGeom prst="rect">
              <a:avLst/>
            </a:prstGeom>
            <a:noFill/>
          </p:spPr>
          <p:txBody>
            <a:bodyPr wrap="none" lIns="0" tIns="0" rIns="0" bIns="0" rtlCol="0">
              <a:spAutoFit/>
            </a:bodyPr>
            <a:lstStyle/>
            <a:p>
              <a:pPr algn="l"/>
              <a:r>
                <a:rPr lang="en-US"/>
                <a:t>F=0</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BBC175CD-FE35-7D27-9B1C-5FA2430D3210}"/>
                    </a:ext>
                  </a:extLst>
                </p:cNvPr>
                <p:cNvSpPr txBox="1"/>
                <p:nvPr/>
              </p:nvSpPr>
              <p:spPr>
                <a:xfrm>
                  <a:off x="4154032" y="1437561"/>
                  <a:ext cx="349455"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b="0" i="1" dirty="0" smtClean="0">
                            <a:latin typeface="Cambria Math" panose="02040503050406030204" pitchFamily="18" charset="0"/>
                          </a:rPr>
                          <m:t>|1⟩</m:t>
                        </m:r>
                      </m:oMath>
                    </m:oMathPara>
                  </a14:m>
                  <a:endParaRPr lang="en-US"/>
                </a:p>
              </p:txBody>
            </p:sp>
          </mc:Choice>
          <mc:Fallback xmlns="">
            <p:sp>
              <p:nvSpPr>
                <p:cNvPr id="27" name="TextBox 26">
                  <a:extLst>
                    <a:ext uri="{FF2B5EF4-FFF2-40B4-BE49-F238E27FC236}">
                      <a16:creationId xmlns:a16="http://schemas.microsoft.com/office/drawing/2014/main" id="{BBC175CD-FE35-7D27-9B1C-5FA2430D3210}"/>
                    </a:ext>
                  </a:extLst>
                </p:cNvPr>
                <p:cNvSpPr txBox="1">
                  <a:spLocks noRot="1" noChangeAspect="1" noMove="1" noResize="1" noEditPoints="1" noAdjustHandles="1" noChangeArrowheads="1" noChangeShapeType="1" noTextEdit="1"/>
                </p:cNvSpPr>
                <p:nvPr/>
              </p:nvSpPr>
              <p:spPr>
                <a:xfrm>
                  <a:off x="4154032" y="1437561"/>
                  <a:ext cx="349455" cy="276999"/>
                </a:xfrm>
                <a:prstGeom prst="rect">
                  <a:avLst/>
                </a:prstGeom>
                <a:blipFill>
                  <a:blip r:embed="rId3"/>
                  <a:stretch>
                    <a:fillRect l="-22807" r="-22807"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3080DFC6-C6E8-71F6-4BA9-3092283D8E08}"/>
                    </a:ext>
                  </a:extLst>
                </p:cNvPr>
                <p:cNvSpPr txBox="1"/>
                <p:nvPr/>
              </p:nvSpPr>
              <p:spPr>
                <a:xfrm>
                  <a:off x="4154032" y="2131967"/>
                  <a:ext cx="349455"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b="0" i="1" dirty="0" smtClean="0">
                            <a:latin typeface="Cambria Math" panose="02040503050406030204" pitchFamily="18" charset="0"/>
                          </a:rPr>
                          <m:t>|0⟩</m:t>
                        </m:r>
                      </m:oMath>
                    </m:oMathPara>
                  </a14:m>
                  <a:endParaRPr lang="en-US"/>
                </a:p>
              </p:txBody>
            </p:sp>
          </mc:Choice>
          <mc:Fallback xmlns="">
            <p:sp>
              <p:nvSpPr>
                <p:cNvPr id="28" name="TextBox 27">
                  <a:extLst>
                    <a:ext uri="{FF2B5EF4-FFF2-40B4-BE49-F238E27FC236}">
                      <a16:creationId xmlns:a16="http://schemas.microsoft.com/office/drawing/2014/main" id="{3080DFC6-C6E8-71F6-4BA9-3092283D8E08}"/>
                    </a:ext>
                  </a:extLst>
                </p:cNvPr>
                <p:cNvSpPr txBox="1">
                  <a:spLocks noRot="1" noChangeAspect="1" noMove="1" noResize="1" noEditPoints="1" noAdjustHandles="1" noChangeArrowheads="1" noChangeShapeType="1" noTextEdit="1"/>
                </p:cNvSpPr>
                <p:nvPr/>
              </p:nvSpPr>
              <p:spPr>
                <a:xfrm>
                  <a:off x="4154032" y="2131967"/>
                  <a:ext cx="349455" cy="276999"/>
                </a:xfrm>
                <a:prstGeom prst="rect">
                  <a:avLst/>
                </a:prstGeom>
                <a:blipFill>
                  <a:blip r:embed="rId4"/>
                  <a:stretch>
                    <a:fillRect l="-22807" r="-22807" b="-34783"/>
                  </a:stretch>
                </a:blipFill>
              </p:spPr>
              <p:txBody>
                <a:bodyPr/>
                <a:lstStyle/>
                <a:p>
                  <a:r>
                    <a:rPr lang="en-US">
                      <a:noFill/>
                    </a:rPr>
                    <a:t> </a:t>
                  </a:r>
                </a:p>
              </p:txBody>
            </p:sp>
          </mc:Fallback>
        </mc:AlternateContent>
      </p:grpSp>
      <p:sp>
        <p:nvSpPr>
          <p:cNvPr id="29" name="Rectangle 28">
            <a:extLst>
              <a:ext uri="{FF2B5EF4-FFF2-40B4-BE49-F238E27FC236}">
                <a16:creationId xmlns:a16="http://schemas.microsoft.com/office/drawing/2014/main" id="{DA07B2B6-9D47-5F69-43D0-E9ED2C1CB4B7}"/>
              </a:ext>
            </a:extLst>
          </p:cNvPr>
          <p:cNvSpPr/>
          <p:nvPr/>
        </p:nvSpPr>
        <p:spPr>
          <a:xfrm>
            <a:off x="1502477" y="4364630"/>
            <a:ext cx="1769780" cy="338554"/>
          </a:xfrm>
          <a:prstGeom prst="rect">
            <a:avLst/>
          </a:prstGeom>
        </p:spPr>
        <p:txBody>
          <a:bodyPr wrap="none">
            <a:spAutoFit/>
          </a:bodyPr>
          <a:lstStyle/>
          <a:p>
            <a:r>
              <a:rPr lang="en-US" sz="1600" b="1">
                <a:solidFill>
                  <a:schemeClr val="tx1">
                    <a:lumMod val="65000"/>
                    <a:lumOff val="35000"/>
                  </a:schemeClr>
                </a:solidFill>
              </a:rPr>
              <a:t>Hyperfine levels</a:t>
            </a:r>
          </a:p>
        </p:txBody>
      </p:sp>
      <p:sp>
        <p:nvSpPr>
          <p:cNvPr id="30" name="Rectangle 29">
            <a:extLst>
              <a:ext uri="{FF2B5EF4-FFF2-40B4-BE49-F238E27FC236}">
                <a16:creationId xmlns:a16="http://schemas.microsoft.com/office/drawing/2014/main" id="{0E11388C-3F41-47F3-1AEB-AC2C1F147FA2}"/>
              </a:ext>
            </a:extLst>
          </p:cNvPr>
          <p:cNvSpPr/>
          <p:nvPr/>
        </p:nvSpPr>
        <p:spPr>
          <a:xfrm>
            <a:off x="1198146" y="1698770"/>
            <a:ext cx="973343" cy="338554"/>
          </a:xfrm>
          <a:prstGeom prst="rect">
            <a:avLst/>
          </a:prstGeom>
        </p:spPr>
        <p:txBody>
          <a:bodyPr wrap="none">
            <a:spAutoFit/>
          </a:bodyPr>
          <a:lstStyle/>
          <a:p>
            <a:r>
              <a:rPr lang="en-US" sz="1600" b="1">
                <a:solidFill>
                  <a:schemeClr val="tx1">
                    <a:lumMod val="65000"/>
                    <a:lumOff val="35000"/>
                  </a:schemeClr>
                </a:solidFill>
              </a:rPr>
              <a:t>Orbitals</a:t>
            </a:r>
          </a:p>
        </p:txBody>
      </p:sp>
      <p:sp>
        <p:nvSpPr>
          <p:cNvPr id="31" name="TextBox 30">
            <a:extLst>
              <a:ext uri="{FF2B5EF4-FFF2-40B4-BE49-F238E27FC236}">
                <a16:creationId xmlns:a16="http://schemas.microsoft.com/office/drawing/2014/main" id="{DCBEA40F-622D-C8F5-B176-8B16D86B767A}"/>
              </a:ext>
            </a:extLst>
          </p:cNvPr>
          <p:cNvSpPr txBox="1"/>
          <p:nvPr/>
        </p:nvSpPr>
        <p:spPr>
          <a:xfrm>
            <a:off x="2412993" y="2424911"/>
            <a:ext cx="171522" cy="307777"/>
          </a:xfrm>
          <a:prstGeom prst="rect">
            <a:avLst/>
          </a:prstGeom>
          <a:noFill/>
        </p:spPr>
        <p:txBody>
          <a:bodyPr wrap="none" lIns="0" tIns="0" rIns="0" bIns="0" rtlCol="0">
            <a:spAutoFit/>
          </a:bodyPr>
          <a:lstStyle/>
          <a:p>
            <a:pPr algn="l"/>
            <a:r>
              <a:rPr lang="en-US" sz="2000" b="1"/>
              <a:t>S</a:t>
            </a:r>
            <a:endParaRPr lang="en-US" sz="2000" baseline="-25000"/>
          </a:p>
        </p:txBody>
      </p:sp>
      <p:sp>
        <p:nvSpPr>
          <p:cNvPr id="32" name="TextBox 31">
            <a:extLst>
              <a:ext uri="{FF2B5EF4-FFF2-40B4-BE49-F238E27FC236}">
                <a16:creationId xmlns:a16="http://schemas.microsoft.com/office/drawing/2014/main" id="{98C5BA31-9D5C-13C7-1104-0318D06D087E}"/>
              </a:ext>
            </a:extLst>
          </p:cNvPr>
          <p:cNvSpPr txBox="1"/>
          <p:nvPr/>
        </p:nvSpPr>
        <p:spPr>
          <a:xfrm>
            <a:off x="2426490" y="1693509"/>
            <a:ext cx="171522" cy="307777"/>
          </a:xfrm>
          <a:prstGeom prst="rect">
            <a:avLst/>
          </a:prstGeom>
          <a:noFill/>
        </p:spPr>
        <p:txBody>
          <a:bodyPr wrap="none" lIns="0" tIns="0" rIns="0" bIns="0" rtlCol="0">
            <a:spAutoFit/>
          </a:bodyPr>
          <a:lstStyle/>
          <a:p>
            <a:pPr algn="l"/>
            <a:r>
              <a:rPr lang="en-US" sz="2000" b="1"/>
              <a:t>P</a:t>
            </a:r>
            <a:endParaRPr lang="en-US" sz="2000" baseline="-25000"/>
          </a:p>
        </p:txBody>
      </p:sp>
      <p:sp>
        <p:nvSpPr>
          <p:cNvPr id="33" name="Right Arrow 32">
            <a:extLst>
              <a:ext uri="{FF2B5EF4-FFF2-40B4-BE49-F238E27FC236}">
                <a16:creationId xmlns:a16="http://schemas.microsoft.com/office/drawing/2014/main" id="{80500BC2-0A91-244F-2646-AB7DFAB02334}"/>
              </a:ext>
            </a:extLst>
          </p:cNvPr>
          <p:cNvSpPr/>
          <p:nvPr/>
        </p:nvSpPr>
        <p:spPr>
          <a:xfrm rot="18900000">
            <a:off x="3420780" y="2623272"/>
            <a:ext cx="724551" cy="16825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3F11D70E-CEC7-A713-342A-C87059615836}"/>
              </a:ext>
            </a:extLst>
          </p:cNvPr>
          <p:cNvSpPr/>
          <p:nvPr/>
        </p:nvSpPr>
        <p:spPr>
          <a:xfrm>
            <a:off x="3003107" y="5032531"/>
            <a:ext cx="208130" cy="208130"/>
          </a:xfrm>
          <a:prstGeom prst="ellipse">
            <a:avLst/>
          </a:prstGeom>
          <a:ln>
            <a:solidFill>
              <a:schemeClr val="tx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33F3A98E-0E38-5EF3-A0D8-228FC6DD9C51}"/>
              </a:ext>
            </a:extLst>
          </p:cNvPr>
          <p:cNvSpPr/>
          <p:nvPr/>
        </p:nvSpPr>
        <p:spPr>
          <a:xfrm>
            <a:off x="2995989" y="5396413"/>
            <a:ext cx="208130" cy="208130"/>
          </a:xfrm>
          <a:prstGeom prst="ellipse">
            <a:avLst/>
          </a:prstGeom>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758D771-B7A3-C135-BFD3-611FEA21D847}"/>
              </a:ext>
            </a:extLst>
          </p:cNvPr>
          <p:cNvSpPr/>
          <p:nvPr/>
        </p:nvSpPr>
        <p:spPr>
          <a:xfrm>
            <a:off x="5439790" y="4591437"/>
            <a:ext cx="6305410" cy="113877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627063" lvl="1" indent="-285750">
              <a:lnSpc>
                <a:spcPct val="85000"/>
              </a:lnSpc>
              <a:buFont typeface="Arial" panose="020B0604020202020204" pitchFamily="34" charset="0"/>
              <a:buChar char="•"/>
            </a:pPr>
            <a:r>
              <a:rPr lang="en-US" sz="2000" b="1"/>
              <a:t>initialize into well-defined &amp; determinate state</a:t>
            </a:r>
          </a:p>
          <a:p>
            <a:pPr marL="627063" lvl="1" indent="-285750">
              <a:lnSpc>
                <a:spcPct val="85000"/>
              </a:lnSpc>
              <a:buFont typeface="Arial" panose="020B0604020202020204" pitchFamily="34" charset="0"/>
              <a:buChar char="•"/>
            </a:pPr>
            <a:r>
              <a:rPr lang="en-US" sz="2000"/>
              <a:t>maintain coherence </a:t>
            </a:r>
          </a:p>
          <a:p>
            <a:pPr marL="627063" lvl="1" indent="-285750">
              <a:lnSpc>
                <a:spcPct val="85000"/>
              </a:lnSpc>
              <a:buFont typeface="Arial" panose="020B0604020202020204" pitchFamily="34" charset="0"/>
              <a:buChar char="•"/>
            </a:pPr>
            <a:r>
              <a:rPr lang="en-US" sz="2000"/>
              <a:t>provide sets of universal quantum gates</a:t>
            </a:r>
          </a:p>
          <a:p>
            <a:pPr marL="627063" lvl="1" indent="-285750">
              <a:lnSpc>
                <a:spcPct val="85000"/>
              </a:lnSpc>
              <a:buFont typeface="Arial" panose="020B0604020202020204" pitchFamily="34" charset="0"/>
              <a:buChar char="•"/>
            </a:pPr>
            <a:r>
              <a:rPr lang="en-US" sz="2000"/>
              <a:t>devise non-destructive qubit state readout</a:t>
            </a:r>
          </a:p>
        </p:txBody>
      </p:sp>
    </p:spTree>
    <p:extLst>
      <p:ext uri="{BB962C8B-B14F-4D97-AF65-F5344CB8AC3E}">
        <p14:creationId xmlns:p14="http://schemas.microsoft.com/office/powerpoint/2010/main" val="1501569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42E1-DFD6-56D9-CE78-FD0F12A1157C}"/>
              </a:ext>
            </a:extLst>
          </p:cNvPr>
          <p:cNvSpPr>
            <a:spLocks noGrp="1"/>
          </p:cNvSpPr>
          <p:nvPr>
            <p:ph type="title"/>
          </p:nvPr>
        </p:nvSpPr>
        <p:spPr/>
        <p:txBody>
          <a:bodyPr/>
          <a:lstStyle/>
          <a:p>
            <a:r>
              <a:rPr lang="en-US"/>
              <a:t>Architecture for a Large-Scale Quantum Computer</a:t>
            </a:r>
          </a:p>
        </p:txBody>
      </p:sp>
      <p:sp>
        <p:nvSpPr>
          <p:cNvPr id="3" name="Text Placeholder 2">
            <a:extLst>
              <a:ext uri="{FF2B5EF4-FFF2-40B4-BE49-F238E27FC236}">
                <a16:creationId xmlns:a16="http://schemas.microsoft.com/office/drawing/2014/main" id="{DDD73737-D670-7761-0D7C-FBBF58948BDB}"/>
              </a:ext>
            </a:extLst>
          </p:cNvPr>
          <p:cNvSpPr>
            <a:spLocks noGrp="1"/>
          </p:cNvSpPr>
          <p:nvPr>
            <p:ph type="body" idx="1"/>
          </p:nvPr>
        </p:nvSpPr>
        <p:spPr/>
        <p:txBody>
          <a:bodyPr/>
          <a:lstStyle/>
          <a:p>
            <a:r>
              <a:rPr lang="en-US"/>
              <a:t>Known as QCCD - </a:t>
            </a:r>
            <a:r>
              <a:rPr lang="en-US" b="1"/>
              <a:t>Quantum Charge-Coupled Device </a:t>
            </a:r>
            <a:endParaRPr lang="en-US"/>
          </a:p>
        </p:txBody>
      </p:sp>
      <p:sp>
        <p:nvSpPr>
          <p:cNvPr id="4" name="Text Placeholder 3">
            <a:extLst>
              <a:ext uri="{FF2B5EF4-FFF2-40B4-BE49-F238E27FC236}">
                <a16:creationId xmlns:a16="http://schemas.microsoft.com/office/drawing/2014/main" id="{EDE4580B-80A1-C013-D8AA-4F43A9E7DEDA}"/>
              </a:ext>
            </a:extLst>
          </p:cNvPr>
          <p:cNvSpPr>
            <a:spLocks noGrp="1"/>
          </p:cNvSpPr>
          <p:nvPr>
            <p:ph type="body" sz="quarter" idx="10"/>
          </p:nvPr>
        </p:nvSpPr>
        <p:spPr/>
        <p:txBody>
          <a:bodyPr/>
          <a:lstStyle/>
          <a:p>
            <a:r>
              <a:rPr lang="en-US"/>
              <a:t>Public</a:t>
            </a:r>
          </a:p>
        </p:txBody>
      </p:sp>
      <p:sp>
        <p:nvSpPr>
          <p:cNvPr id="5" name="Rectangle 4">
            <a:extLst>
              <a:ext uri="{FF2B5EF4-FFF2-40B4-BE49-F238E27FC236}">
                <a16:creationId xmlns:a16="http://schemas.microsoft.com/office/drawing/2014/main" id="{E4E8F2D9-4C8E-B031-80D0-96688BF0CE5C}"/>
              </a:ext>
            </a:extLst>
          </p:cNvPr>
          <p:cNvSpPr/>
          <p:nvPr/>
        </p:nvSpPr>
        <p:spPr>
          <a:xfrm>
            <a:off x="926918" y="1449146"/>
            <a:ext cx="5443642" cy="22179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a:ln>
                  <a:noFill/>
                </a:ln>
                <a:solidFill>
                  <a:prstClr val="black"/>
                </a:solidFill>
                <a:effectLst/>
                <a:uLnTx/>
                <a:uFillTx/>
                <a:ea typeface="+mn-ea"/>
                <a:cs typeface="+mn-cs"/>
              </a:rPr>
              <a:t>Key Concepts</a:t>
            </a:r>
          </a:p>
          <a:p>
            <a:pPr marL="114300" marR="0" lvl="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chemeClr val="accent5"/>
                </a:solidFill>
                <a:effectLst/>
                <a:uLnTx/>
                <a:uFillTx/>
                <a:ea typeface="+mn-ea"/>
                <a:cs typeface="+mn-cs"/>
              </a:rPr>
              <a:t>Qubits</a:t>
            </a:r>
            <a:r>
              <a:rPr kumimoji="0" lang="en-US" sz="1600" b="0" i="0" u="none" strike="noStrike" kern="1200" cap="none" spc="0" normalizeH="0" baseline="0" noProof="0">
                <a:ln>
                  <a:noFill/>
                </a:ln>
                <a:solidFill>
                  <a:prstClr val="black"/>
                </a:solidFill>
                <a:effectLst/>
                <a:uLnTx/>
                <a:uFillTx/>
                <a:ea typeface="+mn-ea"/>
                <a:cs typeface="+mn-cs"/>
              </a:rPr>
              <a:t> through ions</a:t>
            </a:r>
          </a:p>
          <a:p>
            <a:pPr marL="114300" marR="0" lvl="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chemeClr val="accent5"/>
                </a:solidFill>
                <a:effectLst/>
                <a:uLnTx/>
                <a:uFillTx/>
                <a:ea typeface="+mn-ea"/>
                <a:cs typeface="+mn-cs"/>
              </a:rPr>
              <a:t>Connectivity</a:t>
            </a:r>
            <a:r>
              <a:rPr kumimoji="0" lang="en-US" sz="1600" b="1" i="0" u="none" strike="noStrike" kern="1200" cap="none" spc="0" normalizeH="0" baseline="0" noProof="0">
                <a:ln>
                  <a:noFill/>
                </a:ln>
                <a:solidFill>
                  <a:prstClr val="black"/>
                </a:solidFill>
                <a:effectLst/>
                <a:uLnTx/>
                <a:uFillTx/>
                <a:ea typeface="+mn-ea"/>
                <a:cs typeface="+mn-cs"/>
              </a:rPr>
              <a:t> </a:t>
            </a:r>
            <a:r>
              <a:rPr kumimoji="0" lang="en-US" sz="1600" b="0" i="0" u="none" strike="noStrike" kern="1200" cap="none" spc="0" normalizeH="0" baseline="0" noProof="0">
                <a:ln>
                  <a:noFill/>
                </a:ln>
                <a:solidFill>
                  <a:prstClr val="black"/>
                </a:solidFill>
                <a:effectLst/>
                <a:uLnTx/>
                <a:uFillTx/>
                <a:ea typeface="+mn-ea"/>
                <a:cs typeface="+mn-cs"/>
              </a:rPr>
              <a:t>by physical transport</a:t>
            </a:r>
          </a:p>
          <a:p>
            <a:pPr marL="114300">
              <a:spcAft>
                <a:spcPts val="600"/>
              </a:spcAft>
              <a:defRPr/>
            </a:pPr>
            <a:r>
              <a:rPr lang="en-US" sz="1600" b="1">
                <a:solidFill>
                  <a:schemeClr val="accent5"/>
                </a:solidFill>
              </a:rPr>
              <a:t>Dedicated zones</a:t>
            </a:r>
            <a:r>
              <a:rPr lang="en-US" sz="1600" b="1">
                <a:solidFill>
                  <a:srgbClr val="FF0000"/>
                </a:solidFill>
              </a:rPr>
              <a:t> </a:t>
            </a:r>
            <a:r>
              <a:rPr lang="en-US" sz="1600">
                <a:solidFill>
                  <a:schemeClr val="tx1"/>
                </a:solidFill>
              </a:rPr>
              <a:t>for</a:t>
            </a:r>
            <a:r>
              <a:rPr lang="en-US" sz="1600" b="1">
                <a:solidFill>
                  <a:srgbClr val="FF0000"/>
                </a:solidFill>
              </a:rPr>
              <a:t> </a:t>
            </a:r>
            <a:r>
              <a:rPr lang="en-US" sz="1600">
                <a:solidFill>
                  <a:prstClr val="black"/>
                </a:solidFill>
              </a:rPr>
              <a:t>logic/initialization/measure</a:t>
            </a:r>
            <a:r>
              <a:rPr lang="en-US" sz="1600" b="1">
                <a:solidFill>
                  <a:srgbClr val="FF0000"/>
                </a:solidFill>
              </a:rPr>
              <a:t> </a:t>
            </a:r>
            <a:endParaRPr kumimoji="0" lang="en-US" sz="1600" b="1" i="0" u="none" strike="noStrike" kern="1200" cap="none" spc="0" normalizeH="0" baseline="0" noProof="0">
              <a:ln>
                <a:noFill/>
              </a:ln>
              <a:solidFill>
                <a:srgbClr val="FF0000"/>
              </a:solidFill>
              <a:effectLst/>
              <a:uLnTx/>
              <a:uFillTx/>
              <a:ea typeface="+mn-ea"/>
              <a:cs typeface="+mn-cs"/>
            </a:endParaRPr>
          </a:p>
          <a:p>
            <a:pPr marL="114300" marR="0" lvl="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chemeClr val="accent5"/>
                </a:solidFill>
                <a:effectLst/>
                <a:uLnTx/>
                <a:uFillTx/>
                <a:ea typeface="+mn-ea"/>
                <a:cs typeface="+mn-cs"/>
              </a:rPr>
              <a:t>High-fidelity gates</a:t>
            </a:r>
            <a:r>
              <a:rPr kumimoji="0" lang="en-US" sz="1600" b="1" i="0" u="none" strike="noStrike" kern="1200" cap="none" spc="0" normalizeH="0" baseline="0" noProof="0">
                <a:ln>
                  <a:noFill/>
                </a:ln>
                <a:solidFill>
                  <a:srgbClr val="FF0000"/>
                </a:solidFill>
                <a:effectLst/>
                <a:uLnTx/>
                <a:uFillTx/>
                <a:ea typeface="+mn-ea"/>
                <a:cs typeface="+mn-cs"/>
              </a:rPr>
              <a:t> </a:t>
            </a:r>
            <a:r>
              <a:rPr kumimoji="0" lang="en-US" sz="1600" b="0" i="0" u="none" strike="noStrike" kern="1200" cap="none" spc="0" normalizeH="0" baseline="0" noProof="0">
                <a:ln>
                  <a:noFill/>
                </a:ln>
                <a:solidFill>
                  <a:prstClr val="black"/>
                </a:solidFill>
                <a:effectLst/>
                <a:uLnTx/>
                <a:uFillTx/>
                <a:ea typeface="+mn-ea"/>
                <a:cs typeface="+mn-cs"/>
              </a:rPr>
              <a:t>via laser gates on short ion chains</a:t>
            </a:r>
          </a:p>
          <a:p>
            <a:pPr marL="114300" marR="0" lvl="0" indent="0" algn="l" defTabSz="914400"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chemeClr val="accent5"/>
                </a:solidFill>
                <a:effectLst/>
                <a:uLnTx/>
                <a:uFillTx/>
                <a:ea typeface="+mn-ea"/>
                <a:cs typeface="+mn-cs"/>
              </a:rPr>
              <a:t>Scalability</a:t>
            </a:r>
            <a:r>
              <a:rPr kumimoji="0" lang="en-US" sz="1600" b="0" i="0" u="none" strike="noStrike" kern="1200" cap="none" spc="0" normalizeH="0" baseline="0" noProof="0">
                <a:ln>
                  <a:noFill/>
                </a:ln>
                <a:solidFill>
                  <a:prstClr val="black"/>
                </a:solidFill>
                <a:effectLst/>
                <a:uLnTx/>
                <a:uFillTx/>
                <a:ea typeface="+mn-ea"/>
                <a:cs typeface="+mn-cs"/>
              </a:rPr>
              <a:t> enabled by micro-fabricated traps</a:t>
            </a:r>
          </a:p>
        </p:txBody>
      </p:sp>
      <p:pic>
        <p:nvPicPr>
          <p:cNvPr id="6" name="Picture 5">
            <a:extLst>
              <a:ext uri="{FF2B5EF4-FFF2-40B4-BE49-F238E27FC236}">
                <a16:creationId xmlns:a16="http://schemas.microsoft.com/office/drawing/2014/main" id="{86EBB4F4-FE40-97FF-F98B-56F95A37FFC7}"/>
              </a:ext>
            </a:extLst>
          </p:cNvPr>
          <p:cNvPicPr>
            <a:picLocks noChangeAspect="1"/>
          </p:cNvPicPr>
          <p:nvPr/>
        </p:nvPicPr>
        <p:blipFill rotWithShape="1">
          <a:blip r:embed="rId3"/>
          <a:srcRect t="13974"/>
          <a:stretch/>
        </p:blipFill>
        <p:spPr>
          <a:xfrm>
            <a:off x="1025672" y="4036429"/>
            <a:ext cx="5246134" cy="1508874"/>
          </a:xfrm>
          <a:prstGeom prst="rect">
            <a:avLst/>
          </a:prstGeom>
          <a:ln w="19050">
            <a:solidFill>
              <a:schemeClr val="tx1"/>
            </a:solidFill>
          </a:ln>
        </p:spPr>
      </p:pic>
      <p:sp>
        <p:nvSpPr>
          <p:cNvPr id="10" name="TextBox 9">
            <a:extLst>
              <a:ext uri="{FF2B5EF4-FFF2-40B4-BE49-F238E27FC236}">
                <a16:creationId xmlns:a16="http://schemas.microsoft.com/office/drawing/2014/main" id="{3D204BC6-2D55-9525-599E-A5A060D7B5EC}"/>
              </a:ext>
            </a:extLst>
          </p:cNvPr>
          <p:cNvSpPr txBox="1"/>
          <p:nvPr/>
        </p:nvSpPr>
        <p:spPr>
          <a:xfrm>
            <a:off x="818707" y="5709718"/>
            <a:ext cx="9303488" cy="513057"/>
          </a:xfrm>
          <a:prstGeom prst="rect">
            <a:avLst/>
          </a:prstGeom>
        </p:spPr>
        <p:txBody>
          <a:bodyPr vert="horz" lIns="182880" tIns="60958" rIns="121915" bIns="60958" rtlCol="0" anchor="b"/>
          <a:lstStyle>
            <a:defPPr>
              <a:defRPr lang="en-US"/>
            </a:defPPr>
            <a:lvl1pPr marR="0" lvl="0" indent="0" fontAlgn="base">
              <a:lnSpc>
                <a:spcPct val="80000"/>
              </a:lnSpc>
              <a:spcBef>
                <a:spcPts val="400"/>
              </a:spcBef>
              <a:spcAft>
                <a:spcPct val="0"/>
              </a:spcAft>
              <a:buClrTx/>
              <a:buSzTx/>
              <a:buFontTx/>
              <a:buNone/>
              <a:tabLst/>
              <a:defRPr kumimoji="0" sz="800" b="0" i="0" u="none" strike="noStrike" cap="none" spc="0" normalizeH="0" baseline="0">
                <a:ln>
                  <a:noFill/>
                </a:ln>
                <a:solidFill>
                  <a:srgbClr val="707070">
                    <a:lumMod val="75000"/>
                  </a:srgbClr>
                </a:solidFill>
                <a:effectLst/>
                <a:uLnTx/>
                <a:uFillTx/>
                <a:latin typeface="Arial Narrow" panose="020B0606020202030204" pitchFamily="34" charset="0"/>
                <a:cs typeface="Arial" panose="020B0604020202020204" pitchFamily="34" charset="0"/>
              </a:defRPr>
            </a:lvl1pPr>
          </a:lstStyle>
          <a:p>
            <a:pPr>
              <a:spcBef>
                <a:spcPts val="0"/>
              </a:spcBef>
            </a:pPr>
            <a:r>
              <a:rPr lang="en-US" sz="1000">
                <a:latin typeface="+mn-lt"/>
              </a:rPr>
              <a:t>Additional references:</a:t>
            </a:r>
          </a:p>
          <a:p>
            <a:pPr>
              <a:spcBef>
                <a:spcPts val="0"/>
              </a:spcBef>
            </a:pPr>
            <a:r>
              <a:rPr lang="en-US" sz="1000" err="1">
                <a:latin typeface="+mn-lt"/>
              </a:rPr>
              <a:t>D.J.Wineland</a:t>
            </a:r>
            <a:r>
              <a:rPr lang="en-US" sz="1000">
                <a:latin typeface="+mn-lt"/>
              </a:rPr>
              <a:t>, C. Monroe, et. al., Entangled states of atomic ions. for quantum metrology and computation, Atomic Physics 15, pp. 1-474 (1997) </a:t>
            </a:r>
          </a:p>
          <a:p>
            <a:pPr>
              <a:spcBef>
                <a:spcPts val="0"/>
              </a:spcBef>
            </a:pPr>
            <a:r>
              <a:rPr lang="en-US" sz="1000" err="1">
                <a:latin typeface="+mn-lt"/>
              </a:rPr>
              <a:t>Kielpinski</a:t>
            </a:r>
            <a:r>
              <a:rPr lang="en-US" sz="1000">
                <a:latin typeface="+mn-lt"/>
              </a:rPr>
              <a:t>, D., Monroe, C. &amp; Wineland, D. Architecture for a large-scale ion-trap quantum computer. Nature 417, 709–711 (2002). </a:t>
            </a:r>
          </a:p>
        </p:txBody>
      </p:sp>
      <p:pic>
        <p:nvPicPr>
          <p:cNvPr id="11" name="Picture 10">
            <a:extLst>
              <a:ext uri="{FF2B5EF4-FFF2-40B4-BE49-F238E27FC236}">
                <a16:creationId xmlns:a16="http://schemas.microsoft.com/office/drawing/2014/main" id="{C92059A1-AE97-48CC-B844-DE4D150FE0DF}"/>
              </a:ext>
            </a:extLst>
          </p:cNvPr>
          <p:cNvPicPr>
            <a:picLocks noChangeAspect="1"/>
          </p:cNvPicPr>
          <p:nvPr/>
        </p:nvPicPr>
        <p:blipFill>
          <a:blip r:embed="rId4"/>
          <a:stretch>
            <a:fillRect/>
          </a:stretch>
        </p:blipFill>
        <p:spPr>
          <a:xfrm>
            <a:off x="8420024" y="1506371"/>
            <a:ext cx="2933852" cy="4392492"/>
          </a:xfrm>
          <a:prstGeom prst="rect">
            <a:avLst/>
          </a:prstGeom>
        </p:spPr>
      </p:pic>
    </p:spTree>
    <p:extLst>
      <p:ext uri="{BB962C8B-B14F-4D97-AF65-F5344CB8AC3E}">
        <p14:creationId xmlns:p14="http://schemas.microsoft.com/office/powerpoint/2010/main" val="3244376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C83A529-2699-0E98-4544-8C794131B7AB}"/>
              </a:ext>
            </a:extLst>
          </p:cNvPr>
          <p:cNvSpPr>
            <a:spLocks noGrp="1"/>
          </p:cNvSpPr>
          <p:nvPr>
            <p:ph type="title"/>
          </p:nvPr>
        </p:nvSpPr>
        <p:spPr>
          <a:xfrm>
            <a:off x="609601" y="421640"/>
            <a:ext cx="10515600" cy="381000"/>
          </a:xfrm>
        </p:spPr>
        <p:txBody>
          <a:bodyPr>
            <a:noAutofit/>
          </a:bodyPr>
          <a:lstStyle/>
          <a:p>
            <a:r>
              <a:rPr lang="en-US"/>
              <a:t>QCCD architecture</a:t>
            </a:r>
          </a:p>
        </p:txBody>
      </p:sp>
      <p:sp>
        <p:nvSpPr>
          <p:cNvPr id="2" name="Text Placeholder 1">
            <a:extLst>
              <a:ext uri="{FF2B5EF4-FFF2-40B4-BE49-F238E27FC236}">
                <a16:creationId xmlns:a16="http://schemas.microsoft.com/office/drawing/2014/main" id="{0FCE390A-026F-87B1-1272-15773867C46B}"/>
              </a:ext>
            </a:extLst>
          </p:cNvPr>
          <p:cNvSpPr>
            <a:spLocks noGrp="1"/>
          </p:cNvSpPr>
          <p:nvPr>
            <p:ph type="body" idx="1"/>
          </p:nvPr>
        </p:nvSpPr>
        <p:spPr>
          <a:xfrm>
            <a:off x="609600" y="833120"/>
            <a:ext cx="10515600" cy="246697"/>
          </a:xfrm>
        </p:spPr>
        <p:txBody>
          <a:bodyPr/>
          <a:lstStyle/>
          <a:p>
            <a:r>
              <a:rPr lang="en-US"/>
              <a:t>differentiating features </a:t>
            </a:r>
          </a:p>
        </p:txBody>
      </p:sp>
      <p:sp>
        <p:nvSpPr>
          <p:cNvPr id="8" name="Text Placeholder 7">
            <a:extLst>
              <a:ext uri="{FF2B5EF4-FFF2-40B4-BE49-F238E27FC236}">
                <a16:creationId xmlns:a16="http://schemas.microsoft.com/office/drawing/2014/main" id="{98AA13CA-DE21-44FC-A305-9612A236025B}"/>
              </a:ext>
            </a:extLst>
          </p:cNvPr>
          <p:cNvSpPr>
            <a:spLocks noGrp="1"/>
          </p:cNvSpPr>
          <p:nvPr>
            <p:ph type="body" sz="quarter" idx="10"/>
          </p:nvPr>
        </p:nvSpPr>
        <p:spPr/>
        <p:txBody>
          <a:bodyPr/>
          <a:lstStyle/>
          <a:p>
            <a:r>
              <a:rPr lang="en-US"/>
              <a:t>Public</a:t>
            </a:r>
          </a:p>
        </p:txBody>
      </p:sp>
      <p:sp>
        <p:nvSpPr>
          <p:cNvPr id="16" name="Rectangle 15">
            <a:extLst>
              <a:ext uri="{FF2B5EF4-FFF2-40B4-BE49-F238E27FC236}">
                <a16:creationId xmlns:a16="http://schemas.microsoft.com/office/drawing/2014/main" id="{83714D40-076B-6B4A-91F7-8E372DFC1DB9}"/>
              </a:ext>
            </a:extLst>
          </p:cNvPr>
          <p:cNvSpPr/>
          <p:nvPr/>
        </p:nvSpPr>
        <p:spPr>
          <a:xfrm>
            <a:off x="4324623" y="1410516"/>
            <a:ext cx="3657081" cy="479244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26" name="Rectangle 25">
            <a:extLst>
              <a:ext uri="{FF2B5EF4-FFF2-40B4-BE49-F238E27FC236}">
                <a16:creationId xmlns:a16="http://schemas.microsoft.com/office/drawing/2014/main" id="{E4BB4F34-407C-0ECE-E40D-EFC89A8806A5}"/>
              </a:ext>
            </a:extLst>
          </p:cNvPr>
          <p:cNvSpPr/>
          <p:nvPr/>
        </p:nvSpPr>
        <p:spPr>
          <a:xfrm>
            <a:off x="4416498" y="2322102"/>
            <a:ext cx="1661920" cy="35304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27" name="Rectangle 26">
            <a:extLst>
              <a:ext uri="{FF2B5EF4-FFF2-40B4-BE49-F238E27FC236}">
                <a16:creationId xmlns:a16="http://schemas.microsoft.com/office/drawing/2014/main" id="{4200EB97-789B-77F4-2293-E0F3E60E5CA7}"/>
              </a:ext>
            </a:extLst>
          </p:cNvPr>
          <p:cNvSpPr/>
          <p:nvPr/>
        </p:nvSpPr>
        <p:spPr>
          <a:xfrm>
            <a:off x="6235743" y="2323699"/>
            <a:ext cx="1661920" cy="35288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28" name="Rectangle 27">
            <a:extLst>
              <a:ext uri="{FF2B5EF4-FFF2-40B4-BE49-F238E27FC236}">
                <a16:creationId xmlns:a16="http://schemas.microsoft.com/office/drawing/2014/main" id="{6269261D-5236-9307-C225-4F8CA84B49FA}"/>
              </a:ext>
            </a:extLst>
          </p:cNvPr>
          <p:cNvSpPr/>
          <p:nvPr/>
        </p:nvSpPr>
        <p:spPr>
          <a:xfrm>
            <a:off x="8161304" y="1410517"/>
            <a:ext cx="3657081" cy="47924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30" name="TextBox 29">
            <a:extLst>
              <a:ext uri="{FF2B5EF4-FFF2-40B4-BE49-F238E27FC236}">
                <a16:creationId xmlns:a16="http://schemas.microsoft.com/office/drawing/2014/main" id="{808BE8ED-E099-815D-350F-7BC29E6E711A}"/>
              </a:ext>
            </a:extLst>
          </p:cNvPr>
          <p:cNvSpPr txBox="1"/>
          <p:nvPr/>
        </p:nvSpPr>
        <p:spPr>
          <a:xfrm>
            <a:off x="4976566" y="1485154"/>
            <a:ext cx="2475038" cy="276999"/>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All-to-All Connectivity</a:t>
            </a:r>
          </a:p>
        </p:txBody>
      </p:sp>
      <p:sp>
        <p:nvSpPr>
          <p:cNvPr id="31" name="TextBox 30">
            <a:extLst>
              <a:ext uri="{FF2B5EF4-FFF2-40B4-BE49-F238E27FC236}">
                <a16:creationId xmlns:a16="http://schemas.microsoft.com/office/drawing/2014/main" id="{C59E7818-7C22-4631-0003-891567F651A6}"/>
              </a:ext>
            </a:extLst>
          </p:cNvPr>
          <p:cNvSpPr txBox="1"/>
          <p:nvPr/>
        </p:nvSpPr>
        <p:spPr>
          <a:xfrm>
            <a:off x="4437896" y="1998205"/>
            <a:ext cx="1606209"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Nearest Neighbor</a:t>
            </a:r>
          </a:p>
        </p:txBody>
      </p:sp>
      <p:sp>
        <p:nvSpPr>
          <p:cNvPr id="32" name="TextBox 31">
            <a:extLst>
              <a:ext uri="{FF2B5EF4-FFF2-40B4-BE49-F238E27FC236}">
                <a16:creationId xmlns:a16="http://schemas.microsoft.com/office/drawing/2014/main" id="{DBA0B8A4-7C4E-9851-E654-69ACA04A9613}"/>
              </a:ext>
            </a:extLst>
          </p:cNvPr>
          <p:cNvSpPr txBox="1"/>
          <p:nvPr/>
        </p:nvSpPr>
        <p:spPr>
          <a:xfrm>
            <a:off x="9034457" y="1482944"/>
            <a:ext cx="1910781" cy="276999"/>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High-Fidelity Ops</a:t>
            </a:r>
          </a:p>
        </p:txBody>
      </p:sp>
      <p:sp>
        <p:nvSpPr>
          <p:cNvPr id="34" name="TextBox 33">
            <a:extLst>
              <a:ext uri="{FF2B5EF4-FFF2-40B4-BE49-F238E27FC236}">
                <a16:creationId xmlns:a16="http://schemas.microsoft.com/office/drawing/2014/main" id="{FC4EB55C-62FD-50E8-02E6-3EC79BD572DB}"/>
              </a:ext>
            </a:extLst>
          </p:cNvPr>
          <p:cNvSpPr txBox="1"/>
          <p:nvPr/>
        </p:nvSpPr>
        <p:spPr>
          <a:xfrm>
            <a:off x="6671010" y="1998205"/>
            <a:ext cx="857607"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All-to-All</a:t>
            </a:r>
          </a:p>
        </p:txBody>
      </p:sp>
      <p:cxnSp>
        <p:nvCxnSpPr>
          <p:cNvPr id="35" name="Straight Connector 34">
            <a:extLst>
              <a:ext uri="{FF2B5EF4-FFF2-40B4-BE49-F238E27FC236}">
                <a16:creationId xmlns:a16="http://schemas.microsoft.com/office/drawing/2014/main" id="{BDABBCDE-74A2-8C03-90AC-1734DB8CAE3C}"/>
              </a:ext>
            </a:extLst>
          </p:cNvPr>
          <p:cNvCxnSpPr>
            <a:cxnSpLocks/>
          </p:cNvCxnSpPr>
          <p:nvPr/>
        </p:nvCxnSpPr>
        <p:spPr>
          <a:xfrm>
            <a:off x="4419597" y="4121573"/>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53A2C76-1813-F7EC-79A6-4A60E19E757A}"/>
              </a:ext>
            </a:extLst>
          </p:cNvPr>
          <p:cNvCxnSpPr>
            <a:cxnSpLocks/>
          </p:cNvCxnSpPr>
          <p:nvPr/>
        </p:nvCxnSpPr>
        <p:spPr>
          <a:xfrm>
            <a:off x="4419597" y="4306753"/>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C2FA8F4-EE2A-F8D2-F1DC-EABE4881716C}"/>
              </a:ext>
            </a:extLst>
          </p:cNvPr>
          <p:cNvCxnSpPr>
            <a:cxnSpLocks/>
          </p:cNvCxnSpPr>
          <p:nvPr/>
        </p:nvCxnSpPr>
        <p:spPr>
          <a:xfrm>
            <a:off x="4419597" y="4491932"/>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803ADAD-8A90-6E6B-13EB-A9C6C5C7A660}"/>
              </a:ext>
            </a:extLst>
          </p:cNvPr>
          <p:cNvCxnSpPr>
            <a:cxnSpLocks/>
          </p:cNvCxnSpPr>
          <p:nvPr/>
        </p:nvCxnSpPr>
        <p:spPr>
          <a:xfrm>
            <a:off x="4419597" y="4677111"/>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D260248-88CA-7FD2-BD66-064165BD173E}"/>
              </a:ext>
            </a:extLst>
          </p:cNvPr>
          <p:cNvCxnSpPr>
            <a:cxnSpLocks/>
          </p:cNvCxnSpPr>
          <p:nvPr/>
        </p:nvCxnSpPr>
        <p:spPr>
          <a:xfrm>
            <a:off x="4419597" y="4862291"/>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5758445-C4F8-97C6-DB20-73B3F0069895}"/>
              </a:ext>
            </a:extLst>
          </p:cNvPr>
          <p:cNvCxnSpPr>
            <a:cxnSpLocks/>
          </p:cNvCxnSpPr>
          <p:nvPr/>
        </p:nvCxnSpPr>
        <p:spPr>
          <a:xfrm>
            <a:off x="4419597" y="5047470"/>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76EE9BB-0718-D162-4E4F-675061F09741}"/>
              </a:ext>
            </a:extLst>
          </p:cNvPr>
          <p:cNvCxnSpPr>
            <a:cxnSpLocks/>
          </p:cNvCxnSpPr>
          <p:nvPr/>
        </p:nvCxnSpPr>
        <p:spPr>
          <a:xfrm>
            <a:off x="4419597" y="5232650"/>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86C3691-ADA5-B50A-E866-4FB79B5D5FA1}"/>
              </a:ext>
            </a:extLst>
          </p:cNvPr>
          <p:cNvCxnSpPr>
            <a:cxnSpLocks/>
          </p:cNvCxnSpPr>
          <p:nvPr/>
        </p:nvCxnSpPr>
        <p:spPr>
          <a:xfrm>
            <a:off x="4419597" y="5417828"/>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E859BA8-E15E-4995-8514-3D8D3A5DA871}"/>
              </a:ext>
            </a:extLst>
          </p:cNvPr>
          <p:cNvCxnSpPr>
            <a:cxnSpLocks/>
          </p:cNvCxnSpPr>
          <p:nvPr/>
        </p:nvCxnSpPr>
        <p:spPr>
          <a:xfrm>
            <a:off x="4419597" y="5603008"/>
            <a:ext cx="163680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1440AF1-897B-50D5-DBD6-E8ABA8BBC708}"/>
              </a:ext>
            </a:extLst>
          </p:cNvPr>
          <p:cNvCxnSpPr>
            <a:cxnSpLocks/>
            <a:endCxn id="46" idx="0"/>
          </p:cNvCxnSpPr>
          <p:nvPr/>
        </p:nvCxnSpPr>
        <p:spPr>
          <a:xfrm flipH="1">
            <a:off x="4548836" y="4076193"/>
            <a:ext cx="1366" cy="5806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695CDBBA-04AF-BFE3-F5A4-C44D575620F8}"/>
              </a:ext>
            </a:extLst>
          </p:cNvPr>
          <p:cNvSpPr/>
          <p:nvPr/>
        </p:nvSpPr>
        <p:spPr>
          <a:xfrm>
            <a:off x="4504148" y="4076192"/>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46" name="Oval 45">
            <a:extLst>
              <a:ext uri="{FF2B5EF4-FFF2-40B4-BE49-F238E27FC236}">
                <a16:creationId xmlns:a16="http://schemas.microsoft.com/office/drawing/2014/main" id="{02C3968D-FA2C-80B8-BBF2-6AEF5CA1C6FE}"/>
              </a:ext>
            </a:extLst>
          </p:cNvPr>
          <p:cNvSpPr/>
          <p:nvPr/>
        </p:nvSpPr>
        <p:spPr>
          <a:xfrm>
            <a:off x="4533681" y="4656814"/>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47" name="Straight Connector 46">
            <a:extLst>
              <a:ext uri="{FF2B5EF4-FFF2-40B4-BE49-F238E27FC236}">
                <a16:creationId xmlns:a16="http://schemas.microsoft.com/office/drawing/2014/main" id="{4DBE7275-80A7-BA8E-D779-D54ED92B387D}"/>
              </a:ext>
            </a:extLst>
          </p:cNvPr>
          <p:cNvCxnSpPr>
            <a:cxnSpLocks/>
            <a:stCxn id="48" idx="0"/>
            <a:endCxn id="49" idx="0"/>
          </p:cNvCxnSpPr>
          <p:nvPr/>
        </p:nvCxnSpPr>
        <p:spPr>
          <a:xfrm flipV="1">
            <a:off x="4652603" y="4139193"/>
            <a:ext cx="2731" cy="5806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115C4541-460D-CE19-AEBC-9CA57324B448}"/>
              </a:ext>
            </a:extLst>
          </p:cNvPr>
          <p:cNvSpPr/>
          <p:nvPr/>
        </p:nvSpPr>
        <p:spPr>
          <a:xfrm rot="10800000">
            <a:off x="4605185" y="4624124"/>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49" name="Oval 48">
            <a:extLst>
              <a:ext uri="{FF2B5EF4-FFF2-40B4-BE49-F238E27FC236}">
                <a16:creationId xmlns:a16="http://schemas.microsoft.com/office/drawing/2014/main" id="{FBD4CA46-3637-682B-CAEF-3FB0957CAE6D}"/>
              </a:ext>
            </a:extLst>
          </p:cNvPr>
          <p:cNvSpPr/>
          <p:nvPr/>
        </p:nvSpPr>
        <p:spPr>
          <a:xfrm rot="10800000">
            <a:off x="4640180" y="4108882"/>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50" name="Straight Connector 49">
            <a:extLst>
              <a:ext uri="{FF2B5EF4-FFF2-40B4-BE49-F238E27FC236}">
                <a16:creationId xmlns:a16="http://schemas.microsoft.com/office/drawing/2014/main" id="{CD38D399-9856-2B16-7C70-9365D4A95016}"/>
              </a:ext>
            </a:extLst>
          </p:cNvPr>
          <p:cNvCxnSpPr>
            <a:cxnSpLocks/>
            <a:stCxn id="51" idx="0"/>
            <a:endCxn id="52" idx="0"/>
          </p:cNvCxnSpPr>
          <p:nvPr/>
        </p:nvCxnSpPr>
        <p:spPr>
          <a:xfrm flipH="1">
            <a:off x="4771855" y="4076193"/>
            <a:ext cx="2730" cy="5806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E2F9602C-2208-A7E1-6E00-7E584CE2A08F}"/>
              </a:ext>
            </a:extLst>
          </p:cNvPr>
          <p:cNvSpPr/>
          <p:nvPr/>
        </p:nvSpPr>
        <p:spPr>
          <a:xfrm>
            <a:off x="4727166" y="4076192"/>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52" name="Oval 51">
            <a:extLst>
              <a:ext uri="{FF2B5EF4-FFF2-40B4-BE49-F238E27FC236}">
                <a16:creationId xmlns:a16="http://schemas.microsoft.com/office/drawing/2014/main" id="{4D16B57B-ADBE-6063-0221-C8469DD1D0E1}"/>
              </a:ext>
            </a:extLst>
          </p:cNvPr>
          <p:cNvSpPr/>
          <p:nvPr/>
        </p:nvSpPr>
        <p:spPr>
          <a:xfrm>
            <a:off x="4756699" y="4656814"/>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53" name="Straight Connector 52">
            <a:extLst>
              <a:ext uri="{FF2B5EF4-FFF2-40B4-BE49-F238E27FC236}">
                <a16:creationId xmlns:a16="http://schemas.microsoft.com/office/drawing/2014/main" id="{E63CF909-7323-4DA0-8C69-F5CD59D1ED16}"/>
              </a:ext>
            </a:extLst>
          </p:cNvPr>
          <p:cNvCxnSpPr>
            <a:cxnSpLocks/>
            <a:stCxn id="54" idx="0"/>
            <a:endCxn id="55" idx="0"/>
          </p:cNvCxnSpPr>
          <p:nvPr/>
        </p:nvCxnSpPr>
        <p:spPr>
          <a:xfrm flipH="1">
            <a:off x="5486955" y="4815809"/>
            <a:ext cx="2730" cy="5845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863A0DE9-6464-EB18-4BF8-675A908E42C3}"/>
              </a:ext>
            </a:extLst>
          </p:cNvPr>
          <p:cNvSpPr/>
          <p:nvPr/>
        </p:nvSpPr>
        <p:spPr>
          <a:xfrm>
            <a:off x="5442265" y="4815808"/>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55" name="Oval 54">
            <a:extLst>
              <a:ext uri="{FF2B5EF4-FFF2-40B4-BE49-F238E27FC236}">
                <a16:creationId xmlns:a16="http://schemas.microsoft.com/office/drawing/2014/main" id="{412FFC33-1B84-9D58-E856-32526C18952E}"/>
              </a:ext>
            </a:extLst>
          </p:cNvPr>
          <p:cNvSpPr/>
          <p:nvPr/>
        </p:nvSpPr>
        <p:spPr>
          <a:xfrm>
            <a:off x="5471799" y="5400315"/>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56" name="Straight Connector 55">
            <a:extLst>
              <a:ext uri="{FF2B5EF4-FFF2-40B4-BE49-F238E27FC236}">
                <a16:creationId xmlns:a16="http://schemas.microsoft.com/office/drawing/2014/main" id="{A54C54AC-2F69-8ED2-ACC6-B1C01B98E7A3}"/>
              </a:ext>
            </a:extLst>
          </p:cNvPr>
          <p:cNvCxnSpPr>
            <a:cxnSpLocks/>
            <a:stCxn id="57" idx="0"/>
            <a:endCxn id="58" idx="0"/>
          </p:cNvCxnSpPr>
          <p:nvPr/>
        </p:nvCxnSpPr>
        <p:spPr>
          <a:xfrm flipV="1">
            <a:off x="5590721" y="4885761"/>
            <a:ext cx="2731" cy="57755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C2B5240F-0286-A963-8CCE-11AAD65A49BB}"/>
              </a:ext>
            </a:extLst>
          </p:cNvPr>
          <p:cNvSpPr/>
          <p:nvPr/>
        </p:nvSpPr>
        <p:spPr>
          <a:xfrm rot="10800000">
            <a:off x="5543302" y="5367625"/>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58" name="Oval 57">
            <a:extLst>
              <a:ext uri="{FF2B5EF4-FFF2-40B4-BE49-F238E27FC236}">
                <a16:creationId xmlns:a16="http://schemas.microsoft.com/office/drawing/2014/main" id="{D1FE1702-2C15-155C-6B43-DB257DF1DA3A}"/>
              </a:ext>
            </a:extLst>
          </p:cNvPr>
          <p:cNvSpPr/>
          <p:nvPr/>
        </p:nvSpPr>
        <p:spPr>
          <a:xfrm rot="10800000">
            <a:off x="5578298" y="4855451"/>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59" name="Straight Connector 58">
            <a:extLst>
              <a:ext uri="{FF2B5EF4-FFF2-40B4-BE49-F238E27FC236}">
                <a16:creationId xmlns:a16="http://schemas.microsoft.com/office/drawing/2014/main" id="{06093522-7A20-39E1-F333-64239FDAE80B}"/>
              </a:ext>
            </a:extLst>
          </p:cNvPr>
          <p:cNvCxnSpPr>
            <a:cxnSpLocks/>
            <a:stCxn id="60" idx="0"/>
            <a:endCxn id="61" idx="0"/>
          </p:cNvCxnSpPr>
          <p:nvPr/>
        </p:nvCxnSpPr>
        <p:spPr>
          <a:xfrm flipH="1">
            <a:off x="5709973" y="4815809"/>
            <a:ext cx="2730" cy="5845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B573E66A-D0ED-DF28-DB4A-6F33D18C0CA5}"/>
              </a:ext>
            </a:extLst>
          </p:cNvPr>
          <p:cNvSpPr/>
          <p:nvPr/>
        </p:nvSpPr>
        <p:spPr>
          <a:xfrm>
            <a:off x="5665283" y="4815808"/>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61" name="Oval 60">
            <a:extLst>
              <a:ext uri="{FF2B5EF4-FFF2-40B4-BE49-F238E27FC236}">
                <a16:creationId xmlns:a16="http://schemas.microsoft.com/office/drawing/2014/main" id="{3D9D55D1-ED61-FA53-718D-D89142214114}"/>
              </a:ext>
            </a:extLst>
          </p:cNvPr>
          <p:cNvSpPr/>
          <p:nvPr/>
        </p:nvSpPr>
        <p:spPr>
          <a:xfrm>
            <a:off x="5694817" y="5400315"/>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62" name="Straight Connector 61">
            <a:extLst>
              <a:ext uri="{FF2B5EF4-FFF2-40B4-BE49-F238E27FC236}">
                <a16:creationId xmlns:a16="http://schemas.microsoft.com/office/drawing/2014/main" id="{107C22BD-9FB1-3C67-B874-2A5B82BB2FDD}"/>
              </a:ext>
            </a:extLst>
          </p:cNvPr>
          <p:cNvCxnSpPr>
            <a:cxnSpLocks/>
            <a:stCxn id="63" idx="0"/>
            <a:endCxn id="64" idx="0"/>
          </p:cNvCxnSpPr>
          <p:nvPr/>
        </p:nvCxnSpPr>
        <p:spPr>
          <a:xfrm flipH="1">
            <a:off x="5024018" y="4624125"/>
            <a:ext cx="2730" cy="2218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B4CA2EEE-D7A7-E55C-D1A0-F3D879D80D80}"/>
              </a:ext>
            </a:extLst>
          </p:cNvPr>
          <p:cNvSpPr/>
          <p:nvPr/>
        </p:nvSpPr>
        <p:spPr>
          <a:xfrm>
            <a:off x="4979329" y="4624124"/>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64" name="Oval 63">
            <a:extLst>
              <a:ext uri="{FF2B5EF4-FFF2-40B4-BE49-F238E27FC236}">
                <a16:creationId xmlns:a16="http://schemas.microsoft.com/office/drawing/2014/main" id="{3B793321-675D-73E8-18F7-78953B342568}"/>
              </a:ext>
            </a:extLst>
          </p:cNvPr>
          <p:cNvSpPr/>
          <p:nvPr/>
        </p:nvSpPr>
        <p:spPr>
          <a:xfrm>
            <a:off x="5008862" y="4845929"/>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65" name="Straight Connector 64">
            <a:extLst>
              <a:ext uri="{FF2B5EF4-FFF2-40B4-BE49-F238E27FC236}">
                <a16:creationId xmlns:a16="http://schemas.microsoft.com/office/drawing/2014/main" id="{5E5BD816-6CA3-A321-86F0-451FB788E1F2}"/>
              </a:ext>
            </a:extLst>
          </p:cNvPr>
          <p:cNvCxnSpPr>
            <a:cxnSpLocks/>
            <a:stCxn id="66" idx="0"/>
            <a:endCxn id="67" idx="0"/>
          </p:cNvCxnSpPr>
          <p:nvPr/>
        </p:nvCxnSpPr>
        <p:spPr>
          <a:xfrm flipV="1">
            <a:off x="5127785" y="4687124"/>
            <a:ext cx="2731" cy="22862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F58BD4E5-D170-57F4-3651-420E1351BDA4}"/>
              </a:ext>
            </a:extLst>
          </p:cNvPr>
          <p:cNvSpPr/>
          <p:nvPr/>
        </p:nvSpPr>
        <p:spPr>
          <a:xfrm rot="10800000">
            <a:off x="5080366" y="4820061"/>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67" name="Oval 66">
            <a:extLst>
              <a:ext uri="{FF2B5EF4-FFF2-40B4-BE49-F238E27FC236}">
                <a16:creationId xmlns:a16="http://schemas.microsoft.com/office/drawing/2014/main" id="{3882C94A-CA01-346D-A5C4-8C30BC8E0473}"/>
              </a:ext>
            </a:extLst>
          </p:cNvPr>
          <p:cNvSpPr/>
          <p:nvPr/>
        </p:nvSpPr>
        <p:spPr>
          <a:xfrm rot="10800000">
            <a:off x="5115362" y="4656814"/>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68" name="Straight Connector 67">
            <a:extLst>
              <a:ext uri="{FF2B5EF4-FFF2-40B4-BE49-F238E27FC236}">
                <a16:creationId xmlns:a16="http://schemas.microsoft.com/office/drawing/2014/main" id="{FC6142DC-1399-0BDB-7E76-15153E9F62F6}"/>
              </a:ext>
            </a:extLst>
          </p:cNvPr>
          <p:cNvCxnSpPr>
            <a:cxnSpLocks/>
            <a:stCxn id="69" idx="0"/>
          </p:cNvCxnSpPr>
          <p:nvPr/>
        </p:nvCxnSpPr>
        <p:spPr>
          <a:xfrm flipH="1">
            <a:off x="5248216" y="4624123"/>
            <a:ext cx="1551" cy="2521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Oval 68">
            <a:extLst>
              <a:ext uri="{FF2B5EF4-FFF2-40B4-BE49-F238E27FC236}">
                <a16:creationId xmlns:a16="http://schemas.microsoft.com/office/drawing/2014/main" id="{52D1D2FE-53BF-D28A-BD24-11F43206110F}"/>
              </a:ext>
            </a:extLst>
          </p:cNvPr>
          <p:cNvSpPr/>
          <p:nvPr/>
        </p:nvSpPr>
        <p:spPr>
          <a:xfrm>
            <a:off x="5202347" y="4624124"/>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70" name="Oval 69">
            <a:extLst>
              <a:ext uri="{FF2B5EF4-FFF2-40B4-BE49-F238E27FC236}">
                <a16:creationId xmlns:a16="http://schemas.microsoft.com/office/drawing/2014/main" id="{A5BFC714-8B3D-FF33-3E38-28C81E874584}"/>
              </a:ext>
            </a:extLst>
          </p:cNvPr>
          <p:cNvSpPr/>
          <p:nvPr/>
        </p:nvSpPr>
        <p:spPr>
          <a:xfrm>
            <a:off x="5231880" y="4850069"/>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71" name="Straight Connector 70">
            <a:extLst>
              <a:ext uri="{FF2B5EF4-FFF2-40B4-BE49-F238E27FC236}">
                <a16:creationId xmlns:a16="http://schemas.microsoft.com/office/drawing/2014/main" id="{9B1473CC-04D5-B433-9E87-C31C6FC75A37}"/>
              </a:ext>
            </a:extLst>
          </p:cNvPr>
          <p:cNvCxnSpPr>
            <a:cxnSpLocks/>
            <a:stCxn id="72" idx="0"/>
            <a:endCxn id="73" idx="0"/>
          </p:cNvCxnSpPr>
          <p:nvPr/>
        </p:nvCxnSpPr>
        <p:spPr>
          <a:xfrm flipH="1">
            <a:off x="5902353" y="5367626"/>
            <a:ext cx="2730" cy="2222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Oval 71">
            <a:extLst>
              <a:ext uri="{FF2B5EF4-FFF2-40B4-BE49-F238E27FC236}">
                <a16:creationId xmlns:a16="http://schemas.microsoft.com/office/drawing/2014/main" id="{91F976BA-447B-769D-6A5D-72874FEAED80}"/>
              </a:ext>
            </a:extLst>
          </p:cNvPr>
          <p:cNvSpPr/>
          <p:nvPr/>
        </p:nvSpPr>
        <p:spPr>
          <a:xfrm>
            <a:off x="5857663" y="5367625"/>
            <a:ext cx="94839" cy="95689"/>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73" name="Oval 72">
            <a:extLst>
              <a:ext uri="{FF2B5EF4-FFF2-40B4-BE49-F238E27FC236}">
                <a16:creationId xmlns:a16="http://schemas.microsoft.com/office/drawing/2014/main" id="{52EA60A9-8082-0998-A405-658A6C06DF2C}"/>
              </a:ext>
            </a:extLst>
          </p:cNvPr>
          <p:cNvSpPr/>
          <p:nvPr/>
        </p:nvSpPr>
        <p:spPr>
          <a:xfrm>
            <a:off x="5887197" y="5589843"/>
            <a:ext cx="30310" cy="303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74" name="Straight Connector 73">
            <a:extLst>
              <a:ext uri="{FF2B5EF4-FFF2-40B4-BE49-F238E27FC236}">
                <a16:creationId xmlns:a16="http://schemas.microsoft.com/office/drawing/2014/main" id="{101DC121-A29C-4B80-1537-87870126D730}"/>
              </a:ext>
            </a:extLst>
          </p:cNvPr>
          <p:cNvCxnSpPr>
            <a:cxnSpLocks/>
          </p:cNvCxnSpPr>
          <p:nvPr/>
        </p:nvCxnSpPr>
        <p:spPr>
          <a:xfrm>
            <a:off x="6263601" y="4115094"/>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ECC288B-0EEC-4DA0-DD23-C0073A7D4FD1}"/>
              </a:ext>
            </a:extLst>
          </p:cNvPr>
          <p:cNvCxnSpPr>
            <a:cxnSpLocks/>
          </p:cNvCxnSpPr>
          <p:nvPr/>
        </p:nvCxnSpPr>
        <p:spPr>
          <a:xfrm>
            <a:off x="6263601" y="4300184"/>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2132915E-5D40-C830-376E-3AF11FAF7BF3}"/>
              </a:ext>
            </a:extLst>
          </p:cNvPr>
          <p:cNvCxnSpPr>
            <a:cxnSpLocks/>
          </p:cNvCxnSpPr>
          <p:nvPr/>
        </p:nvCxnSpPr>
        <p:spPr>
          <a:xfrm>
            <a:off x="6263601" y="4485274"/>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AAF9E66-1E77-78E4-7CB8-7DF8D40081E7}"/>
              </a:ext>
            </a:extLst>
          </p:cNvPr>
          <p:cNvCxnSpPr>
            <a:cxnSpLocks/>
          </p:cNvCxnSpPr>
          <p:nvPr/>
        </p:nvCxnSpPr>
        <p:spPr>
          <a:xfrm>
            <a:off x="6263601" y="4670364"/>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388C9371-0FC1-FBF4-37F5-06A60DCEB548}"/>
              </a:ext>
            </a:extLst>
          </p:cNvPr>
          <p:cNvCxnSpPr>
            <a:cxnSpLocks/>
          </p:cNvCxnSpPr>
          <p:nvPr/>
        </p:nvCxnSpPr>
        <p:spPr>
          <a:xfrm>
            <a:off x="6263601" y="4855454"/>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CF8BB92D-0617-FDB7-F51D-E95761139BB0}"/>
              </a:ext>
            </a:extLst>
          </p:cNvPr>
          <p:cNvCxnSpPr>
            <a:cxnSpLocks/>
          </p:cNvCxnSpPr>
          <p:nvPr/>
        </p:nvCxnSpPr>
        <p:spPr>
          <a:xfrm>
            <a:off x="6263601" y="5040544"/>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1C92BC2-3480-E010-FE4A-12CB825DEC97}"/>
              </a:ext>
            </a:extLst>
          </p:cNvPr>
          <p:cNvCxnSpPr>
            <a:cxnSpLocks/>
          </p:cNvCxnSpPr>
          <p:nvPr/>
        </p:nvCxnSpPr>
        <p:spPr>
          <a:xfrm>
            <a:off x="6263601" y="5225633"/>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F63C9A05-A359-864B-1493-4D7722A65F03}"/>
              </a:ext>
            </a:extLst>
          </p:cNvPr>
          <p:cNvCxnSpPr>
            <a:cxnSpLocks/>
          </p:cNvCxnSpPr>
          <p:nvPr/>
        </p:nvCxnSpPr>
        <p:spPr>
          <a:xfrm>
            <a:off x="6263601" y="5410723"/>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CD7BCE2E-A031-6A2A-8580-EBE3F0DEA2AA}"/>
              </a:ext>
            </a:extLst>
          </p:cNvPr>
          <p:cNvCxnSpPr>
            <a:cxnSpLocks/>
          </p:cNvCxnSpPr>
          <p:nvPr/>
        </p:nvCxnSpPr>
        <p:spPr>
          <a:xfrm>
            <a:off x="6263601" y="5595813"/>
            <a:ext cx="1636014"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3B18FB9-6E0C-7B38-417F-E2D0DBD1A058}"/>
              </a:ext>
            </a:extLst>
          </p:cNvPr>
          <p:cNvCxnSpPr>
            <a:cxnSpLocks/>
            <a:stCxn id="84" idx="0"/>
            <a:endCxn id="85" idx="0"/>
          </p:cNvCxnSpPr>
          <p:nvPr/>
        </p:nvCxnSpPr>
        <p:spPr>
          <a:xfrm flipH="1">
            <a:off x="6517328" y="4070753"/>
            <a:ext cx="1" cy="151190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0BDE241B-0BDB-7357-D53B-5F16DAD59FDC}"/>
              </a:ext>
            </a:extLst>
          </p:cNvPr>
          <p:cNvSpPr/>
          <p:nvPr/>
        </p:nvSpPr>
        <p:spPr>
          <a:xfrm>
            <a:off x="6469932" y="4070752"/>
            <a:ext cx="94793" cy="95642"/>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85" name="Oval 84">
            <a:extLst>
              <a:ext uri="{FF2B5EF4-FFF2-40B4-BE49-F238E27FC236}">
                <a16:creationId xmlns:a16="http://schemas.microsoft.com/office/drawing/2014/main" id="{9416CF60-4F3D-D9D2-C708-44A64C49620E}"/>
              </a:ext>
            </a:extLst>
          </p:cNvPr>
          <p:cNvSpPr/>
          <p:nvPr/>
        </p:nvSpPr>
        <p:spPr>
          <a:xfrm>
            <a:off x="6502179" y="5582655"/>
            <a:ext cx="30296" cy="3029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86" name="Oval 85">
            <a:extLst>
              <a:ext uri="{FF2B5EF4-FFF2-40B4-BE49-F238E27FC236}">
                <a16:creationId xmlns:a16="http://schemas.microsoft.com/office/drawing/2014/main" id="{CA255720-78AC-D5E9-C31A-45BFDF3E622C}"/>
              </a:ext>
            </a:extLst>
          </p:cNvPr>
          <p:cNvSpPr/>
          <p:nvPr/>
        </p:nvSpPr>
        <p:spPr>
          <a:xfrm>
            <a:off x="4609140" y="2455723"/>
            <a:ext cx="169532" cy="169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87" name="Oval 86">
            <a:extLst>
              <a:ext uri="{FF2B5EF4-FFF2-40B4-BE49-F238E27FC236}">
                <a16:creationId xmlns:a16="http://schemas.microsoft.com/office/drawing/2014/main" id="{BE11C430-ACF8-D061-4268-64F9B487BAB3}"/>
              </a:ext>
            </a:extLst>
          </p:cNvPr>
          <p:cNvSpPr/>
          <p:nvPr/>
        </p:nvSpPr>
        <p:spPr>
          <a:xfrm>
            <a:off x="5141960" y="2455723"/>
            <a:ext cx="169532" cy="1695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88" name="Oval 87">
            <a:extLst>
              <a:ext uri="{FF2B5EF4-FFF2-40B4-BE49-F238E27FC236}">
                <a16:creationId xmlns:a16="http://schemas.microsoft.com/office/drawing/2014/main" id="{3080C569-4664-615C-1360-5D7D7C36C745}"/>
              </a:ext>
            </a:extLst>
          </p:cNvPr>
          <p:cNvSpPr/>
          <p:nvPr/>
        </p:nvSpPr>
        <p:spPr>
          <a:xfrm>
            <a:off x="5674780" y="2455723"/>
            <a:ext cx="169532" cy="1695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89" name="Oval 88">
            <a:extLst>
              <a:ext uri="{FF2B5EF4-FFF2-40B4-BE49-F238E27FC236}">
                <a16:creationId xmlns:a16="http://schemas.microsoft.com/office/drawing/2014/main" id="{B6F47326-636A-4C47-11B2-DEAAE7C707E1}"/>
              </a:ext>
            </a:extLst>
          </p:cNvPr>
          <p:cNvSpPr/>
          <p:nvPr/>
        </p:nvSpPr>
        <p:spPr>
          <a:xfrm>
            <a:off x="4609140" y="2982487"/>
            <a:ext cx="169532" cy="1695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90" name="Oval 89">
            <a:extLst>
              <a:ext uri="{FF2B5EF4-FFF2-40B4-BE49-F238E27FC236}">
                <a16:creationId xmlns:a16="http://schemas.microsoft.com/office/drawing/2014/main" id="{17AC83AB-45F3-377D-5418-B628F4BF8890}"/>
              </a:ext>
            </a:extLst>
          </p:cNvPr>
          <p:cNvSpPr/>
          <p:nvPr/>
        </p:nvSpPr>
        <p:spPr>
          <a:xfrm>
            <a:off x="5141960" y="2982487"/>
            <a:ext cx="169532" cy="1695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91" name="Oval 90">
            <a:extLst>
              <a:ext uri="{FF2B5EF4-FFF2-40B4-BE49-F238E27FC236}">
                <a16:creationId xmlns:a16="http://schemas.microsoft.com/office/drawing/2014/main" id="{E38851C7-E3B0-4B72-3742-E03D4FF4BEEB}"/>
              </a:ext>
            </a:extLst>
          </p:cNvPr>
          <p:cNvSpPr/>
          <p:nvPr/>
        </p:nvSpPr>
        <p:spPr>
          <a:xfrm>
            <a:off x="5674780" y="2982487"/>
            <a:ext cx="169532" cy="1695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92" name="Oval 91">
            <a:extLst>
              <a:ext uri="{FF2B5EF4-FFF2-40B4-BE49-F238E27FC236}">
                <a16:creationId xmlns:a16="http://schemas.microsoft.com/office/drawing/2014/main" id="{0CB5D242-286C-3225-D636-297C37E58539}"/>
              </a:ext>
            </a:extLst>
          </p:cNvPr>
          <p:cNvSpPr/>
          <p:nvPr/>
        </p:nvSpPr>
        <p:spPr>
          <a:xfrm>
            <a:off x="4609140" y="3503197"/>
            <a:ext cx="169532" cy="1695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93" name="Oval 92">
            <a:extLst>
              <a:ext uri="{FF2B5EF4-FFF2-40B4-BE49-F238E27FC236}">
                <a16:creationId xmlns:a16="http://schemas.microsoft.com/office/drawing/2014/main" id="{856A287D-51C8-930E-D730-EDEA85EAED1E}"/>
              </a:ext>
            </a:extLst>
          </p:cNvPr>
          <p:cNvSpPr/>
          <p:nvPr/>
        </p:nvSpPr>
        <p:spPr>
          <a:xfrm>
            <a:off x="5141960" y="3503197"/>
            <a:ext cx="169532" cy="1695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94" name="Oval 93">
            <a:extLst>
              <a:ext uri="{FF2B5EF4-FFF2-40B4-BE49-F238E27FC236}">
                <a16:creationId xmlns:a16="http://schemas.microsoft.com/office/drawing/2014/main" id="{4BF7ACF6-228A-7874-7A03-B1A326E67FDE}"/>
              </a:ext>
            </a:extLst>
          </p:cNvPr>
          <p:cNvSpPr/>
          <p:nvPr/>
        </p:nvSpPr>
        <p:spPr>
          <a:xfrm>
            <a:off x="5674780" y="3503197"/>
            <a:ext cx="169532" cy="169532"/>
          </a:xfrm>
          <a:prstGeom prst="ellipse">
            <a:avLst/>
          </a:prstGeom>
          <a:solidFill>
            <a:schemeClr val="accent1"/>
          </a:solidFill>
          <a:ln>
            <a:solidFill>
              <a:srgbClr val="EAA4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95" name="Straight Connector 94">
            <a:extLst>
              <a:ext uri="{FF2B5EF4-FFF2-40B4-BE49-F238E27FC236}">
                <a16:creationId xmlns:a16="http://schemas.microsoft.com/office/drawing/2014/main" id="{C72D0969-05AC-27F2-F49C-8D135B5490D6}"/>
              </a:ext>
            </a:extLst>
          </p:cNvPr>
          <p:cNvCxnSpPr>
            <a:cxnSpLocks/>
            <a:stCxn id="86" idx="4"/>
            <a:endCxn id="89" idx="0"/>
          </p:cNvCxnSpPr>
          <p:nvPr/>
        </p:nvCxnSpPr>
        <p:spPr>
          <a:xfrm>
            <a:off x="4693905" y="2625254"/>
            <a:ext cx="0" cy="357233"/>
          </a:xfrm>
          <a:prstGeom prst="line">
            <a:avLst/>
          </a:prstGeom>
          <a:solidFill>
            <a:schemeClr val="bg1">
              <a:lumMod val="50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6D8E0AA-5039-1180-A349-F88A64EB023E}"/>
              </a:ext>
            </a:extLst>
          </p:cNvPr>
          <p:cNvCxnSpPr>
            <a:stCxn id="90" idx="4"/>
            <a:endCxn id="93" idx="0"/>
          </p:cNvCxnSpPr>
          <p:nvPr/>
        </p:nvCxnSpPr>
        <p:spPr>
          <a:xfrm>
            <a:off x="5226726" y="3152019"/>
            <a:ext cx="0" cy="351178"/>
          </a:xfrm>
          <a:prstGeom prst="line">
            <a:avLst/>
          </a:prstGeom>
          <a:solidFill>
            <a:schemeClr val="bg1">
              <a:lumMod val="50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0F3C2EF6-ABB3-9B83-D81C-401119BBCF11}"/>
              </a:ext>
            </a:extLst>
          </p:cNvPr>
          <p:cNvCxnSpPr>
            <a:cxnSpLocks/>
            <a:stCxn id="90" idx="2"/>
            <a:endCxn id="89" idx="6"/>
          </p:cNvCxnSpPr>
          <p:nvPr/>
        </p:nvCxnSpPr>
        <p:spPr>
          <a:xfrm flipH="1">
            <a:off x="4778672" y="3067252"/>
            <a:ext cx="363288" cy="0"/>
          </a:xfrm>
          <a:prstGeom prst="line">
            <a:avLst/>
          </a:prstGeom>
          <a:solidFill>
            <a:schemeClr val="bg1">
              <a:lumMod val="50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24DB6EFA-55A0-6D32-FA7B-1E18ADED6ECA}"/>
              </a:ext>
            </a:extLst>
          </p:cNvPr>
          <p:cNvCxnSpPr>
            <a:cxnSpLocks/>
            <a:stCxn id="94" idx="2"/>
            <a:endCxn id="93" idx="6"/>
          </p:cNvCxnSpPr>
          <p:nvPr/>
        </p:nvCxnSpPr>
        <p:spPr>
          <a:xfrm flipH="1">
            <a:off x="5311492" y="3587963"/>
            <a:ext cx="363287" cy="0"/>
          </a:xfrm>
          <a:prstGeom prst="line">
            <a:avLst/>
          </a:prstGeom>
          <a:solidFill>
            <a:schemeClr val="bg1">
              <a:lumMod val="50000"/>
            </a:schemeClr>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852465A9-D3FF-F96F-D1E2-8804AEBC2B50}"/>
              </a:ext>
            </a:extLst>
          </p:cNvPr>
          <p:cNvGrpSpPr/>
          <p:nvPr/>
        </p:nvGrpSpPr>
        <p:grpSpPr>
          <a:xfrm>
            <a:off x="6462941" y="2452697"/>
            <a:ext cx="1235173" cy="1217006"/>
            <a:chOff x="7398457" y="1647133"/>
            <a:chExt cx="1235347" cy="1217179"/>
          </a:xfrm>
          <a:solidFill>
            <a:schemeClr val="bg1">
              <a:lumMod val="50000"/>
            </a:schemeClr>
          </a:solidFill>
        </p:grpSpPr>
        <p:sp>
          <p:nvSpPr>
            <p:cNvPr id="100" name="Oval 99">
              <a:extLst>
                <a:ext uri="{FF2B5EF4-FFF2-40B4-BE49-F238E27FC236}">
                  <a16:creationId xmlns:a16="http://schemas.microsoft.com/office/drawing/2014/main" id="{12EB8066-3C1B-4475-7882-9DBE8B6DCABE}"/>
                </a:ext>
              </a:extLst>
            </p:cNvPr>
            <p:cNvSpPr/>
            <p:nvPr/>
          </p:nvSpPr>
          <p:spPr>
            <a:xfrm>
              <a:off x="7398457" y="1647133"/>
              <a:ext cx="169556" cy="16955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1" name="Oval 100">
              <a:extLst>
                <a:ext uri="{FF2B5EF4-FFF2-40B4-BE49-F238E27FC236}">
                  <a16:creationId xmlns:a16="http://schemas.microsoft.com/office/drawing/2014/main" id="{8755434A-2759-62E0-39F2-5C8DFECBB5C9}"/>
                </a:ext>
              </a:extLst>
            </p:cNvPr>
            <p:cNvSpPr/>
            <p:nvPr/>
          </p:nvSpPr>
          <p:spPr>
            <a:xfrm>
              <a:off x="7931353" y="1647133"/>
              <a:ext cx="169556" cy="1695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2" name="Oval 101">
              <a:extLst>
                <a:ext uri="{FF2B5EF4-FFF2-40B4-BE49-F238E27FC236}">
                  <a16:creationId xmlns:a16="http://schemas.microsoft.com/office/drawing/2014/main" id="{E2CB009D-D482-A163-5AC1-7F4BA462312E}"/>
                </a:ext>
              </a:extLst>
            </p:cNvPr>
            <p:cNvSpPr/>
            <p:nvPr/>
          </p:nvSpPr>
          <p:spPr>
            <a:xfrm>
              <a:off x="8464248" y="1647133"/>
              <a:ext cx="169556" cy="1695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3" name="Oval 102">
              <a:extLst>
                <a:ext uri="{FF2B5EF4-FFF2-40B4-BE49-F238E27FC236}">
                  <a16:creationId xmlns:a16="http://schemas.microsoft.com/office/drawing/2014/main" id="{603CE813-1C4A-DF0C-80E3-2FBE73A23568}"/>
                </a:ext>
              </a:extLst>
            </p:cNvPr>
            <p:cNvSpPr/>
            <p:nvPr/>
          </p:nvSpPr>
          <p:spPr>
            <a:xfrm>
              <a:off x="7398457" y="2173972"/>
              <a:ext cx="169556" cy="1695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4" name="Oval 103">
              <a:extLst>
                <a:ext uri="{FF2B5EF4-FFF2-40B4-BE49-F238E27FC236}">
                  <a16:creationId xmlns:a16="http://schemas.microsoft.com/office/drawing/2014/main" id="{2C281730-60BA-7401-8DEE-E82E538B96B8}"/>
                </a:ext>
              </a:extLst>
            </p:cNvPr>
            <p:cNvSpPr/>
            <p:nvPr/>
          </p:nvSpPr>
          <p:spPr>
            <a:xfrm>
              <a:off x="7931353" y="2173972"/>
              <a:ext cx="169556" cy="1695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5" name="Oval 104">
              <a:extLst>
                <a:ext uri="{FF2B5EF4-FFF2-40B4-BE49-F238E27FC236}">
                  <a16:creationId xmlns:a16="http://schemas.microsoft.com/office/drawing/2014/main" id="{C55A6E9A-F45E-21BE-9FFC-7D4CB500A46A}"/>
                </a:ext>
              </a:extLst>
            </p:cNvPr>
            <p:cNvSpPr/>
            <p:nvPr/>
          </p:nvSpPr>
          <p:spPr>
            <a:xfrm>
              <a:off x="8464248" y="2173972"/>
              <a:ext cx="169556" cy="1695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6" name="Oval 105">
              <a:extLst>
                <a:ext uri="{FF2B5EF4-FFF2-40B4-BE49-F238E27FC236}">
                  <a16:creationId xmlns:a16="http://schemas.microsoft.com/office/drawing/2014/main" id="{76C8987F-E85D-36EE-25DD-B4801122C382}"/>
                </a:ext>
              </a:extLst>
            </p:cNvPr>
            <p:cNvSpPr/>
            <p:nvPr/>
          </p:nvSpPr>
          <p:spPr>
            <a:xfrm>
              <a:off x="7398457" y="2694756"/>
              <a:ext cx="169556" cy="1695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7" name="Oval 106">
              <a:extLst>
                <a:ext uri="{FF2B5EF4-FFF2-40B4-BE49-F238E27FC236}">
                  <a16:creationId xmlns:a16="http://schemas.microsoft.com/office/drawing/2014/main" id="{B395F854-0573-4D8A-B29D-122B6C5E9DA5}"/>
                </a:ext>
              </a:extLst>
            </p:cNvPr>
            <p:cNvSpPr/>
            <p:nvPr/>
          </p:nvSpPr>
          <p:spPr>
            <a:xfrm>
              <a:off x="7931353" y="2694756"/>
              <a:ext cx="169556" cy="1695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108" name="Oval 107">
              <a:extLst>
                <a:ext uri="{FF2B5EF4-FFF2-40B4-BE49-F238E27FC236}">
                  <a16:creationId xmlns:a16="http://schemas.microsoft.com/office/drawing/2014/main" id="{7484C4A8-D56A-8786-CB83-8DDDEA3AE981}"/>
                </a:ext>
              </a:extLst>
            </p:cNvPr>
            <p:cNvSpPr/>
            <p:nvPr/>
          </p:nvSpPr>
          <p:spPr>
            <a:xfrm>
              <a:off x="8464248" y="2694756"/>
              <a:ext cx="169556" cy="16955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srgbClr val="243746"/>
                </a:solidFill>
                <a:effectLst/>
                <a:uLnTx/>
                <a:uFillTx/>
                <a:latin typeface="Arial" panose="020B0604020202020204" pitchFamily="34" charset="0"/>
                <a:ea typeface="+mn-ea"/>
                <a:cs typeface="Arial" panose="020B0604020202020204" pitchFamily="34" charset="0"/>
              </a:endParaRPr>
            </a:p>
          </p:txBody>
        </p:sp>
        <p:cxnSp>
          <p:nvCxnSpPr>
            <p:cNvPr id="109" name="Straight Connector 108">
              <a:extLst>
                <a:ext uri="{FF2B5EF4-FFF2-40B4-BE49-F238E27FC236}">
                  <a16:creationId xmlns:a16="http://schemas.microsoft.com/office/drawing/2014/main" id="{A6AB0906-5976-3CF3-6C06-A69B19D4D675}"/>
                </a:ext>
              </a:extLst>
            </p:cNvPr>
            <p:cNvCxnSpPr>
              <a:cxnSpLocks/>
              <a:stCxn id="111" idx="0"/>
              <a:endCxn id="100" idx="5"/>
            </p:cNvCxnSpPr>
            <p:nvPr/>
          </p:nvCxnSpPr>
          <p:spPr>
            <a:xfrm flipH="1" flipV="1">
              <a:off x="7543182" y="1791858"/>
              <a:ext cx="355986" cy="345228"/>
            </a:xfrm>
            <a:prstGeom prst="line">
              <a:avLst/>
            </a:prstGeom>
            <a:solidFill>
              <a:schemeClr val="accent2"/>
            </a:solidFill>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91D26E5A-5B8B-B19E-1FC5-D2564E9C610B}"/>
                </a:ext>
              </a:extLst>
            </p:cNvPr>
            <p:cNvCxnSpPr>
              <a:cxnSpLocks/>
              <a:endCxn id="111" idx="2"/>
            </p:cNvCxnSpPr>
            <p:nvPr/>
          </p:nvCxnSpPr>
          <p:spPr>
            <a:xfrm flipH="1" flipV="1">
              <a:off x="8154035" y="2401591"/>
              <a:ext cx="330298" cy="328662"/>
            </a:xfrm>
            <a:prstGeom prst="line">
              <a:avLst/>
            </a:prstGeom>
            <a:solidFill>
              <a:schemeClr val="accent2"/>
            </a:solidFill>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1" name="Arc 110">
              <a:extLst>
                <a:ext uri="{FF2B5EF4-FFF2-40B4-BE49-F238E27FC236}">
                  <a16:creationId xmlns:a16="http://schemas.microsoft.com/office/drawing/2014/main" id="{198D076E-2217-7DBE-8D3A-D5D3508D724D}"/>
                </a:ext>
              </a:extLst>
            </p:cNvPr>
            <p:cNvSpPr/>
            <p:nvPr/>
          </p:nvSpPr>
          <p:spPr>
            <a:xfrm rot="2492172">
              <a:off x="7831899" y="2095196"/>
              <a:ext cx="368464" cy="368464"/>
            </a:xfrm>
            <a:prstGeom prst="arc">
              <a:avLst>
                <a:gd name="adj1" fmla="val 11343229"/>
                <a:gd name="adj2" fmla="val 0"/>
              </a:avLst>
            </a:prstGeom>
            <a:noFill/>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grpSp>
      <p:sp>
        <p:nvSpPr>
          <p:cNvPr id="151" name="TextBox 150">
            <a:extLst>
              <a:ext uri="{FF2B5EF4-FFF2-40B4-BE49-F238E27FC236}">
                <a16:creationId xmlns:a16="http://schemas.microsoft.com/office/drawing/2014/main" id="{9529D23B-4025-3738-3FD8-F87DB70B4BB6}"/>
              </a:ext>
            </a:extLst>
          </p:cNvPr>
          <p:cNvSpPr txBox="1"/>
          <p:nvPr/>
        </p:nvSpPr>
        <p:spPr>
          <a:xfrm>
            <a:off x="8357548" y="4222946"/>
            <a:ext cx="3254267"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Parameterized Angle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rial" panose="020B0604020202020204" pitchFamily="34" charset="0"/>
                <a:cs typeface="Arial" panose="020B0604020202020204" pitchFamily="34" charset="0"/>
              </a:rPr>
              <a:t>SQ</a:t>
            </a:r>
            <a:r>
              <a:rPr kumimoji="0" lang="en-US" sz="1800"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 and TQ gates</a:t>
            </a:r>
          </a:p>
        </p:txBody>
      </p:sp>
      <p:grpSp>
        <p:nvGrpSpPr>
          <p:cNvPr id="153" name="Group 152">
            <a:extLst>
              <a:ext uri="{FF2B5EF4-FFF2-40B4-BE49-F238E27FC236}">
                <a16:creationId xmlns:a16="http://schemas.microsoft.com/office/drawing/2014/main" id="{A1ACD28F-A08C-AB23-ED3A-14E3CCF60C77}"/>
              </a:ext>
            </a:extLst>
          </p:cNvPr>
          <p:cNvGrpSpPr/>
          <p:nvPr/>
        </p:nvGrpSpPr>
        <p:grpSpPr>
          <a:xfrm>
            <a:off x="9965369" y="4934977"/>
            <a:ext cx="1551811" cy="1007535"/>
            <a:chOff x="6230743" y="4802001"/>
            <a:chExt cx="1551811" cy="1007535"/>
          </a:xfrm>
        </p:grpSpPr>
        <p:pic>
          <p:nvPicPr>
            <p:cNvPr id="154" name="Picture 153" descr="A picture containing diagram&#10;&#10;Description automatically generated">
              <a:extLst>
                <a:ext uri="{FF2B5EF4-FFF2-40B4-BE49-F238E27FC236}">
                  <a16:creationId xmlns:a16="http://schemas.microsoft.com/office/drawing/2014/main" id="{25697D4B-E96F-F93A-EEB0-7C0CE6FC4F54}"/>
                </a:ext>
              </a:extLst>
            </p:cNvPr>
            <p:cNvPicPr>
              <a:picLocks noChangeAspect="1"/>
            </p:cNvPicPr>
            <p:nvPr/>
          </p:nvPicPr>
          <p:blipFill rotWithShape="1">
            <a:blip r:embed="rId3">
              <a:extLst>
                <a:ext uri="{28A0092B-C50C-407E-A947-70E740481C1C}">
                  <a14:useLocalDpi xmlns:a14="http://schemas.microsoft.com/office/drawing/2010/main" val="0"/>
                </a:ext>
              </a:extLst>
            </a:blip>
            <a:srcRect l="49541" t="1772" b="3423"/>
            <a:stretch/>
          </p:blipFill>
          <p:spPr>
            <a:xfrm>
              <a:off x="6282382" y="5084885"/>
              <a:ext cx="1500172" cy="724651"/>
            </a:xfrm>
            <a:prstGeom prst="rect">
              <a:avLst/>
            </a:prstGeom>
          </p:spPr>
        </p:pic>
        <p:pic>
          <p:nvPicPr>
            <p:cNvPr id="155" name="Picture 154" descr="A picture containing diagram&#10;&#10;Description automatically generated">
              <a:extLst>
                <a:ext uri="{FF2B5EF4-FFF2-40B4-BE49-F238E27FC236}">
                  <a16:creationId xmlns:a16="http://schemas.microsoft.com/office/drawing/2014/main" id="{2CC4B992-C4E8-643B-8AAA-0FB67E1533B1}"/>
                </a:ext>
              </a:extLst>
            </p:cNvPr>
            <p:cNvPicPr>
              <a:picLocks noChangeAspect="1"/>
            </p:cNvPicPr>
            <p:nvPr/>
          </p:nvPicPr>
          <p:blipFill rotWithShape="1">
            <a:blip r:embed="rId3">
              <a:extLst>
                <a:ext uri="{28A0092B-C50C-407E-A947-70E740481C1C}">
                  <a14:useLocalDpi xmlns:a14="http://schemas.microsoft.com/office/drawing/2010/main" val="0"/>
                </a:ext>
              </a:extLst>
            </a:blip>
            <a:srcRect l="-1868" t="26855" r="74688" b="30073"/>
            <a:stretch/>
          </p:blipFill>
          <p:spPr>
            <a:xfrm>
              <a:off x="6230743" y="4807216"/>
              <a:ext cx="808081" cy="329223"/>
            </a:xfrm>
            <a:prstGeom prst="rect">
              <a:avLst/>
            </a:prstGeom>
          </p:spPr>
        </p:pic>
        <p:sp>
          <p:nvSpPr>
            <p:cNvPr id="156" name="Rectangle 155">
              <a:extLst>
                <a:ext uri="{FF2B5EF4-FFF2-40B4-BE49-F238E27FC236}">
                  <a16:creationId xmlns:a16="http://schemas.microsoft.com/office/drawing/2014/main" id="{E81D78A5-35FF-0C5C-EF48-515032359C7E}"/>
                </a:ext>
              </a:extLst>
            </p:cNvPr>
            <p:cNvSpPr/>
            <p:nvPr/>
          </p:nvSpPr>
          <p:spPr>
            <a:xfrm>
              <a:off x="7032468" y="4802001"/>
              <a:ext cx="750086" cy="32922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grpSp>
      <p:pic>
        <p:nvPicPr>
          <p:cNvPr id="17" name="Picture 16">
            <a:extLst>
              <a:ext uri="{FF2B5EF4-FFF2-40B4-BE49-F238E27FC236}">
                <a16:creationId xmlns:a16="http://schemas.microsoft.com/office/drawing/2014/main" id="{EE54784D-2FCA-E1D8-CD4B-350F70CA8E9E}"/>
              </a:ext>
            </a:extLst>
          </p:cNvPr>
          <p:cNvPicPr>
            <a:picLocks noChangeAspect="1"/>
          </p:cNvPicPr>
          <p:nvPr/>
        </p:nvPicPr>
        <p:blipFill>
          <a:blip r:embed="rId4"/>
          <a:stretch>
            <a:fillRect/>
          </a:stretch>
        </p:blipFill>
        <p:spPr>
          <a:xfrm>
            <a:off x="8357549" y="4855832"/>
            <a:ext cx="1483346" cy="1165825"/>
          </a:xfrm>
          <a:prstGeom prst="rect">
            <a:avLst/>
          </a:prstGeom>
        </p:spPr>
      </p:pic>
      <p:sp>
        <p:nvSpPr>
          <p:cNvPr id="3" name="TextBox 2">
            <a:extLst>
              <a:ext uri="{FF2B5EF4-FFF2-40B4-BE49-F238E27FC236}">
                <a16:creationId xmlns:a16="http://schemas.microsoft.com/office/drawing/2014/main" id="{32DCE90A-12C7-CADF-9A12-239C69681093}"/>
              </a:ext>
            </a:extLst>
          </p:cNvPr>
          <p:cNvSpPr txBox="1"/>
          <p:nvPr/>
        </p:nvSpPr>
        <p:spPr>
          <a:xfrm>
            <a:off x="9100178" y="1875094"/>
            <a:ext cx="1779333"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Isolated Ops Zones</a:t>
            </a:r>
          </a:p>
        </p:txBody>
      </p:sp>
      <p:sp>
        <p:nvSpPr>
          <p:cNvPr id="4" name="TextBox 3">
            <a:extLst>
              <a:ext uri="{FF2B5EF4-FFF2-40B4-BE49-F238E27FC236}">
                <a16:creationId xmlns:a16="http://schemas.microsoft.com/office/drawing/2014/main" id="{D8412FB3-2160-0338-A6C2-1911728EAAFF}"/>
              </a:ext>
            </a:extLst>
          </p:cNvPr>
          <p:cNvSpPr txBox="1"/>
          <p:nvPr/>
        </p:nvSpPr>
        <p:spPr>
          <a:xfrm>
            <a:off x="9100178" y="3152019"/>
            <a:ext cx="1878719"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Sympathetic Cooling</a:t>
            </a:r>
          </a:p>
        </p:txBody>
      </p:sp>
      <p:sp>
        <p:nvSpPr>
          <p:cNvPr id="5" name="Rectangle 4">
            <a:extLst>
              <a:ext uri="{FF2B5EF4-FFF2-40B4-BE49-F238E27FC236}">
                <a16:creationId xmlns:a16="http://schemas.microsoft.com/office/drawing/2014/main" id="{1E91CAE6-07AA-170B-E420-4077E68DB2D9}"/>
              </a:ext>
            </a:extLst>
          </p:cNvPr>
          <p:cNvSpPr/>
          <p:nvPr/>
        </p:nvSpPr>
        <p:spPr>
          <a:xfrm>
            <a:off x="450379" y="1410516"/>
            <a:ext cx="3657081" cy="479244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3746"/>
              </a:solidFill>
              <a:effectLst/>
              <a:uLnTx/>
              <a:uFillTx/>
              <a:latin typeface="Arial" panose="020B0604020202020204" pitchFamily="34" charset="0"/>
              <a:ea typeface="+mn-ea"/>
              <a:cs typeface="Arial" panose="020B0604020202020204" pitchFamily="34" charset="0"/>
            </a:endParaRPr>
          </a:p>
        </p:txBody>
      </p:sp>
      <p:sp>
        <p:nvSpPr>
          <p:cNvPr id="6" name="TextBox 5">
            <a:extLst>
              <a:ext uri="{FF2B5EF4-FFF2-40B4-BE49-F238E27FC236}">
                <a16:creationId xmlns:a16="http://schemas.microsoft.com/office/drawing/2014/main" id="{E13908FF-4B91-C2C1-3954-08B7E2499508}"/>
              </a:ext>
            </a:extLst>
          </p:cNvPr>
          <p:cNvSpPr txBox="1"/>
          <p:nvPr/>
        </p:nvSpPr>
        <p:spPr>
          <a:xfrm>
            <a:off x="1231076" y="1482944"/>
            <a:ext cx="2051844" cy="276999"/>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Robust Coherence</a:t>
            </a:r>
          </a:p>
        </p:txBody>
      </p:sp>
      <p:sp>
        <p:nvSpPr>
          <p:cNvPr id="9" name="TextBox 8">
            <a:extLst>
              <a:ext uri="{FF2B5EF4-FFF2-40B4-BE49-F238E27FC236}">
                <a16:creationId xmlns:a16="http://schemas.microsoft.com/office/drawing/2014/main" id="{109F36EB-8A5D-CF06-FBFC-6B944D68F69F}"/>
              </a:ext>
            </a:extLst>
          </p:cNvPr>
          <p:cNvSpPr txBox="1"/>
          <p:nvPr/>
        </p:nvSpPr>
        <p:spPr>
          <a:xfrm>
            <a:off x="756590" y="3806740"/>
            <a:ext cx="3000822" cy="276999"/>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Flexible and reconfigurable</a:t>
            </a:r>
          </a:p>
        </p:txBody>
      </p:sp>
      <p:grpSp>
        <p:nvGrpSpPr>
          <p:cNvPr id="24" name="Group 23">
            <a:extLst>
              <a:ext uri="{FF2B5EF4-FFF2-40B4-BE49-F238E27FC236}">
                <a16:creationId xmlns:a16="http://schemas.microsoft.com/office/drawing/2014/main" id="{D89DBC38-05F9-E766-CC1B-E0524B510ED1}"/>
              </a:ext>
            </a:extLst>
          </p:cNvPr>
          <p:cNvGrpSpPr/>
          <p:nvPr/>
        </p:nvGrpSpPr>
        <p:grpSpPr>
          <a:xfrm>
            <a:off x="990188" y="1998205"/>
            <a:ext cx="2172996" cy="2252721"/>
            <a:chOff x="1152041" y="2156410"/>
            <a:chExt cx="2172996" cy="2252721"/>
          </a:xfrm>
        </p:grpSpPr>
        <p:grpSp>
          <p:nvGrpSpPr>
            <p:cNvPr id="22" name="Group 21">
              <a:extLst>
                <a:ext uri="{FF2B5EF4-FFF2-40B4-BE49-F238E27FC236}">
                  <a16:creationId xmlns:a16="http://schemas.microsoft.com/office/drawing/2014/main" id="{A4735750-57CB-040B-074C-DCE4D79A4F9F}"/>
                </a:ext>
              </a:extLst>
            </p:cNvPr>
            <p:cNvGrpSpPr/>
            <p:nvPr/>
          </p:nvGrpSpPr>
          <p:grpSpPr>
            <a:xfrm>
              <a:off x="1152041" y="2156410"/>
              <a:ext cx="2172996" cy="2252721"/>
              <a:chOff x="1021757" y="1729548"/>
              <a:chExt cx="3423376" cy="3548976"/>
            </a:xfrm>
          </p:grpSpPr>
          <p:sp>
            <p:nvSpPr>
              <p:cNvPr id="10" name="Oval 9">
                <a:extLst>
                  <a:ext uri="{FF2B5EF4-FFF2-40B4-BE49-F238E27FC236}">
                    <a16:creationId xmlns:a16="http://schemas.microsoft.com/office/drawing/2014/main" id="{B8FC4A82-C395-B106-1D4B-A1B5E7272738}"/>
                  </a:ext>
                </a:extLst>
              </p:cNvPr>
              <p:cNvSpPr/>
              <p:nvPr/>
            </p:nvSpPr>
            <p:spPr>
              <a:xfrm>
                <a:off x="2601020" y="3434411"/>
                <a:ext cx="264850" cy="264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grpSp>
            <p:nvGrpSpPr>
              <p:cNvPr id="12" name="Group 11">
                <a:extLst>
                  <a:ext uri="{FF2B5EF4-FFF2-40B4-BE49-F238E27FC236}">
                    <a16:creationId xmlns:a16="http://schemas.microsoft.com/office/drawing/2014/main" id="{C39E284C-D33C-28E5-F242-94484B6203AD}"/>
                  </a:ext>
                </a:extLst>
              </p:cNvPr>
              <p:cNvGrpSpPr/>
              <p:nvPr/>
            </p:nvGrpSpPr>
            <p:grpSpPr>
              <a:xfrm>
                <a:off x="1021757" y="1729548"/>
                <a:ext cx="3423376" cy="3548976"/>
                <a:chOff x="1021757" y="1729548"/>
                <a:chExt cx="3423376" cy="3548976"/>
              </a:xfrm>
            </p:grpSpPr>
            <p:sp>
              <p:nvSpPr>
                <p:cNvPr id="13" name="Arc 12">
                  <a:extLst>
                    <a:ext uri="{FF2B5EF4-FFF2-40B4-BE49-F238E27FC236}">
                      <a16:creationId xmlns:a16="http://schemas.microsoft.com/office/drawing/2014/main" id="{4152D320-24BD-B604-A1F5-DC36C2679BAC}"/>
                    </a:ext>
                  </a:extLst>
                </p:cNvPr>
                <p:cNvSpPr/>
                <p:nvPr/>
              </p:nvSpPr>
              <p:spPr>
                <a:xfrm>
                  <a:off x="1757705" y="2585356"/>
                  <a:ext cx="1967128" cy="1967128"/>
                </a:xfrm>
                <a:prstGeom prst="arc">
                  <a:avLst/>
                </a:prstGeom>
                <a:ln w="2857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Oval 13">
                  <a:extLst>
                    <a:ext uri="{FF2B5EF4-FFF2-40B4-BE49-F238E27FC236}">
                      <a16:creationId xmlns:a16="http://schemas.microsoft.com/office/drawing/2014/main" id="{2464B979-71DB-10DA-AD0D-735A6FA5B4C4}"/>
                    </a:ext>
                  </a:extLst>
                </p:cNvPr>
                <p:cNvSpPr/>
                <p:nvPr/>
              </p:nvSpPr>
              <p:spPr>
                <a:xfrm>
                  <a:off x="3265236" y="2718187"/>
                  <a:ext cx="207819" cy="207819"/>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5" name="Oval 14">
                  <a:extLst>
                    <a:ext uri="{FF2B5EF4-FFF2-40B4-BE49-F238E27FC236}">
                      <a16:creationId xmlns:a16="http://schemas.microsoft.com/office/drawing/2014/main" id="{68BE5DC9-5E93-E8E7-EEC2-4BF8FF0F440C}"/>
                    </a:ext>
                  </a:extLst>
                </p:cNvPr>
                <p:cNvSpPr/>
                <p:nvPr/>
              </p:nvSpPr>
              <p:spPr>
                <a:xfrm>
                  <a:off x="3772382" y="2188931"/>
                  <a:ext cx="103910" cy="103910"/>
                </a:xfrm>
                <a:prstGeom prst="ellipse">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EC8F3BB-E5BC-8A47-9F18-A085C1275EB0}"/>
                        </a:ext>
                      </a:extLst>
                    </p:cNvPr>
                    <p:cNvSpPr txBox="1"/>
                    <p:nvPr/>
                  </p:nvSpPr>
                  <p:spPr>
                    <a:xfrm>
                      <a:off x="2237494" y="1729548"/>
                      <a:ext cx="471302" cy="290926"/>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d>
                              <m:dPr>
                                <m:begChr m:val="|"/>
                                <m:endChr m:val="⟩"/>
                                <m:ctrlPr>
                                  <a:rPr lang="en-US" sz="1200" b="0" i="1" smtClean="0">
                                    <a:latin typeface="Cambria Math" panose="02040503050406030204" pitchFamily="18" charset="0"/>
                                  </a:rPr>
                                </m:ctrlPr>
                              </m:dPr>
                              <m:e>
                                <m:r>
                                  <a:rPr lang="en-US" sz="1200" b="0" i="1" smtClean="0">
                                    <a:latin typeface="Cambria Math" panose="02040503050406030204" pitchFamily="18" charset="0"/>
                                  </a:rPr>
                                  <m:t>1</m:t>
                                </m:r>
                              </m:e>
                            </m:d>
                          </m:oMath>
                        </m:oMathPara>
                      </a14:m>
                      <a:endParaRPr lang="en-US" sz="1200"/>
                    </a:p>
                  </p:txBody>
                </p:sp>
              </mc:Choice>
              <mc:Fallback xmlns="">
                <p:sp>
                  <p:nvSpPr>
                    <p:cNvPr id="18" name="TextBox 17">
                      <a:extLst>
                        <a:ext uri="{FF2B5EF4-FFF2-40B4-BE49-F238E27FC236}">
                          <a16:creationId xmlns:a16="http://schemas.microsoft.com/office/drawing/2014/main" id="{5EC8F3BB-E5BC-8A47-9F18-A085C1275EB0}"/>
                        </a:ext>
                      </a:extLst>
                    </p:cNvPr>
                    <p:cNvSpPr txBox="1">
                      <a:spLocks noRot="1" noChangeAspect="1" noMove="1" noResize="1" noEditPoints="1" noAdjustHandles="1" noChangeArrowheads="1" noChangeShapeType="1" noTextEdit="1"/>
                    </p:cNvSpPr>
                    <p:nvPr/>
                  </p:nvSpPr>
                  <p:spPr>
                    <a:xfrm>
                      <a:off x="2237494" y="1729548"/>
                      <a:ext cx="471302" cy="290926"/>
                    </a:xfrm>
                    <a:prstGeom prst="rect">
                      <a:avLst/>
                    </a:prstGeom>
                    <a:blipFill>
                      <a:blip r:embed="rId5"/>
                      <a:stretch>
                        <a:fillRect b="-10000"/>
                      </a:stretch>
                    </a:blipFill>
                  </p:spPr>
                  <p:txBody>
                    <a:bodyPr/>
                    <a:lstStyle/>
                    <a:p>
                      <a:r>
                        <a:rPr lang="en-US">
                          <a:noFill/>
                        </a:rPr>
                        <a:t> </a:t>
                      </a:r>
                    </a:p>
                  </p:txBody>
                </p:sp>
              </mc:Fallback>
            </mc:AlternateContent>
            <p:sp>
              <p:nvSpPr>
                <p:cNvPr id="19" name="Arc 18">
                  <a:extLst>
                    <a:ext uri="{FF2B5EF4-FFF2-40B4-BE49-F238E27FC236}">
                      <a16:creationId xmlns:a16="http://schemas.microsoft.com/office/drawing/2014/main" id="{8CA9798C-9A8D-F495-2EC1-1BEEC3F2E01B}"/>
                    </a:ext>
                  </a:extLst>
                </p:cNvPr>
                <p:cNvSpPr/>
                <p:nvPr/>
              </p:nvSpPr>
              <p:spPr>
                <a:xfrm>
                  <a:off x="1021757" y="1855148"/>
                  <a:ext cx="3423376" cy="3423376"/>
                </a:xfrm>
                <a:prstGeom prst="arc">
                  <a:avLst/>
                </a:prstGeom>
                <a:ln w="2857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15E64CB-A011-689F-5997-632EE0D3FEE5}"/>
                        </a:ext>
                      </a:extLst>
                    </p:cNvPr>
                    <p:cNvSpPr txBox="1"/>
                    <p:nvPr/>
                  </p:nvSpPr>
                  <p:spPr>
                    <a:xfrm>
                      <a:off x="2237494" y="2460773"/>
                      <a:ext cx="471302" cy="290926"/>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d>
                              <m:dPr>
                                <m:begChr m:val="|"/>
                                <m:endChr m:val="⟩"/>
                                <m:ctrlPr>
                                  <a:rPr lang="en-US" sz="1200" b="0" i="1" smtClean="0">
                                    <a:latin typeface="Cambria Math" panose="02040503050406030204" pitchFamily="18" charset="0"/>
                                  </a:rPr>
                                </m:ctrlPr>
                              </m:dPr>
                              <m:e>
                                <m:r>
                                  <a:rPr lang="en-US" sz="1200" b="0" i="1" smtClean="0">
                                    <a:latin typeface="Cambria Math" panose="02040503050406030204" pitchFamily="18" charset="0"/>
                                  </a:rPr>
                                  <m:t>0</m:t>
                                </m:r>
                              </m:e>
                            </m:d>
                          </m:oMath>
                        </m:oMathPara>
                      </a14:m>
                      <a:endParaRPr lang="en-US" sz="1200"/>
                    </a:p>
                  </p:txBody>
                </p:sp>
              </mc:Choice>
              <mc:Fallback xmlns="">
                <p:sp>
                  <p:nvSpPr>
                    <p:cNvPr id="20" name="TextBox 19">
                      <a:extLst>
                        <a:ext uri="{FF2B5EF4-FFF2-40B4-BE49-F238E27FC236}">
                          <a16:creationId xmlns:a16="http://schemas.microsoft.com/office/drawing/2014/main" id="{315E64CB-A011-689F-5997-632EE0D3FEE5}"/>
                        </a:ext>
                      </a:extLst>
                    </p:cNvPr>
                    <p:cNvSpPr txBox="1">
                      <a:spLocks noRot="1" noChangeAspect="1" noMove="1" noResize="1" noEditPoints="1" noAdjustHandles="1" noChangeArrowheads="1" noChangeShapeType="1" noTextEdit="1"/>
                    </p:cNvSpPr>
                    <p:nvPr/>
                  </p:nvSpPr>
                  <p:spPr>
                    <a:xfrm>
                      <a:off x="2237494" y="2460773"/>
                      <a:ext cx="471302" cy="290926"/>
                    </a:xfrm>
                    <a:prstGeom prst="rect">
                      <a:avLst/>
                    </a:prstGeom>
                    <a:blipFill>
                      <a:blip r:embed="rId6"/>
                      <a:stretch>
                        <a:fillRect b="-10000"/>
                      </a:stretch>
                    </a:blipFill>
                  </p:spPr>
                  <p:txBody>
                    <a:bodyPr/>
                    <a:lstStyle/>
                    <a:p>
                      <a:r>
                        <a:rPr lang="en-US">
                          <a:noFill/>
                        </a:rPr>
                        <a:t> </a:t>
                      </a:r>
                    </a:p>
                  </p:txBody>
                </p:sp>
              </mc:Fallback>
            </mc:AlternateContent>
          </p:grpSp>
        </p:grpSp>
        <p:sp>
          <p:nvSpPr>
            <p:cNvPr id="23" name="TextBox 22">
              <a:extLst>
                <a:ext uri="{FF2B5EF4-FFF2-40B4-BE49-F238E27FC236}">
                  <a16:creationId xmlns:a16="http://schemas.microsoft.com/office/drawing/2014/main" id="{BE3D25D4-A246-D18F-F068-A79568B86CA8}"/>
                </a:ext>
              </a:extLst>
            </p:cNvPr>
            <p:cNvSpPr txBox="1"/>
            <p:nvPr/>
          </p:nvSpPr>
          <p:spPr>
            <a:xfrm>
              <a:off x="2081099" y="3140372"/>
              <a:ext cx="319318" cy="369332"/>
            </a:xfrm>
            <a:prstGeom prst="rect">
              <a:avLst/>
            </a:prstGeom>
            <a:noFill/>
          </p:spPr>
          <p:txBody>
            <a:bodyPr wrap="none" rtlCol="0">
              <a:spAutoFit/>
            </a:bodyPr>
            <a:lstStyle/>
            <a:p>
              <a:r>
                <a:rPr lang="en-US"/>
                <a:t>+</a:t>
              </a:r>
            </a:p>
          </p:txBody>
        </p:sp>
      </p:grpSp>
      <p:grpSp>
        <p:nvGrpSpPr>
          <p:cNvPr id="169" name="Group 168">
            <a:extLst>
              <a:ext uri="{FF2B5EF4-FFF2-40B4-BE49-F238E27FC236}">
                <a16:creationId xmlns:a16="http://schemas.microsoft.com/office/drawing/2014/main" id="{DD98AB81-BD6F-FEBD-E9E7-E9CDDA1D08BA}"/>
              </a:ext>
            </a:extLst>
          </p:cNvPr>
          <p:cNvGrpSpPr/>
          <p:nvPr/>
        </p:nvGrpSpPr>
        <p:grpSpPr>
          <a:xfrm>
            <a:off x="9126175" y="2355823"/>
            <a:ext cx="319318" cy="369332"/>
            <a:chOff x="11032159" y="1262077"/>
            <a:chExt cx="319318" cy="369332"/>
          </a:xfrm>
        </p:grpSpPr>
        <p:sp>
          <p:nvSpPr>
            <p:cNvPr id="160" name="Oval 159">
              <a:extLst>
                <a:ext uri="{FF2B5EF4-FFF2-40B4-BE49-F238E27FC236}">
                  <a16:creationId xmlns:a16="http://schemas.microsoft.com/office/drawing/2014/main" id="{53921567-4A2D-F5DB-5893-68531D92D381}"/>
                </a:ext>
              </a:extLst>
            </p:cNvPr>
            <p:cNvSpPr/>
            <p:nvPr/>
          </p:nvSpPr>
          <p:spPr>
            <a:xfrm>
              <a:off x="11105323" y="1364429"/>
              <a:ext cx="168114" cy="168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68" name="TextBox 167">
              <a:extLst>
                <a:ext uri="{FF2B5EF4-FFF2-40B4-BE49-F238E27FC236}">
                  <a16:creationId xmlns:a16="http://schemas.microsoft.com/office/drawing/2014/main" id="{347AB681-D903-9FF1-C23B-2CB8A493AAC1}"/>
                </a:ext>
              </a:extLst>
            </p:cNvPr>
            <p:cNvSpPr txBox="1"/>
            <p:nvPr/>
          </p:nvSpPr>
          <p:spPr>
            <a:xfrm>
              <a:off x="11032159" y="1262077"/>
              <a:ext cx="319318" cy="369332"/>
            </a:xfrm>
            <a:prstGeom prst="rect">
              <a:avLst/>
            </a:prstGeom>
            <a:noFill/>
          </p:spPr>
          <p:txBody>
            <a:bodyPr wrap="none" rtlCol="0">
              <a:spAutoFit/>
            </a:bodyPr>
            <a:lstStyle/>
            <a:p>
              <a:r>
                <a:rPr lang="en-US"/>
                <a:t>+</a:t>
              </a:r>
            </a:p>
          </p:txBody>
        </p:sp>
      </p:grpSp>
      <p:grpSp>
        <p:nvGrpSpPr>
          <p:cNvPr id="170" name="Group 169">
            <a:extLst>
              <a:ext uri="{FF2B5EF4-FFF2-40B4-BE49-F238E27FC236}">
                <a16:creationId xmlns:a16="http://schemas.microsoft.com/office/drawing/2014/main" id="{80524E0E-C7EA-FE73-69A9-444BCBDEFC85}"/>
              </a:ext>
            </a:extLst>
          </p:cNvPr>
          <p:cNvGrpSpPr/>
          <p:nvPr/>
        </p:nvGrpSpPr>
        <p:grpSpPr>
          <a:xfrm>
            <a:off x="10712377" y="2355823"/>
            <a:ext cx="319318" cy="369332"/>
            <a:chOff x="11032159" y="1262077"/>
            <a:chExt cx="319318" cy="369332"/>
          </a:xfrm>
        </p:grpSpPr>
        <p:sp>
          <p:nvSpPr>
            <p:cNvPr id="171" name="Oval 170">
              <a:extLst>
                <a:ext uri="{FF2B5EF4-FFF2-40B4-BE49-F238E27FC236}">
                  <a16:creationId xmlns:a16="http://schemas.microsoft.com/office/drawing/2014/main" id="{477D770E-919A-E4F0-B7EF-8F3F420B5048}"/>
                </a:ext>
              </a:extLst>
            </p:cNvPr>
            <p:cNvSpPr/>
            <p:nvPr/>
          </p:nvSpPr>
          <p:spPr>
            <a:xfrm>
              <a:off x="11105323" y="1364429"/>
              <a:ext cx="168114" cy="168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72" name="TextBox 171">
              <a:extLst>
                <a:ext uri="{FF2B5EF4-FFF2-40B4-BE49-F238E27FC236}">
                  <a16:creationId xmlns:a16="http://schemas.microsoft.com/office/drawing/2014/main" id="{D5CD90AF-3E7A-DD5B-CAD4-F2089717A2BF}"/>
                </a:ext>
              </a:extLst>
            </p:cNvPr>
            <p:cNvSpPr txBox="1"/>
            <p:nvPr/>
          </p:nvSpPr>
          <p:spPr>
            <a:xfrm>
              <a:off x="11032159" y="1262077"/>
              <a:ext cx="319318" cy="369332"/>
            </a:xfrm>
            <a:prstGeom prst="rect">
              <a:avLst/>
            </a:prstGeom>
            <a:noFill/>
          </p:spPr>
          <p:txBody>
            <a:bodyPr wrap="none" rtlCol="0">
              <a:spAutoFit/>
            </a:bodyPr>
            <a:lstStyle/>
            <a:p>
              <a:r>
                <a:rPr lang="en-US"/>
                <a:t>+</a:t>
              </a:r>
            </a:p>
          </p:txBody>
        </p:sp>
      </p:grpSp>
      <p:sp>
        <p:nvSpPr>
          <p:cNvPr id="173" name="Rectangle 172">
            <a:extLst>
              <a:ext uri="{FF2B5EF4-FFF2-40B4-BE49-F238E27FC236}">
                <a16:creationId xmlns:a16="http://schemas.microsoft.com/office/drawing/2014/main" id="{218D5565-EC9A-DF2A-335E-AABA50A87986}"/>
              </a:ext>
            </a:extLst>
          </p:cNvPr>
          <p:cNvSpPr/>
          <p:nvPr/>
        </p:nvSpPr>
        <p:spPr>
          <a:xfrm rot="1800000">
            <a:off x="8540107" y="2453539"/>
            <a:ext cx="1312506" cy="77676"/>
          </a:xfrm>
          <a:prstGeom prst="rect">
            <a:avLst/>
          </a:prstGeom>
          <a:solidFill>
            <a:srgbClr val="EE5D79">
              <a:alpha val="49020"/>
            </a:srgbClr>
          </a:solidFill>
          <a:ln>
            <a:noFill/>
          </a:ln>
          <a:effectLst>
            <a:glow rad="63500">
              <a:schemeClr val="accent5">
                <a:satMod val="175000"/>
                <a:alpha val="40000"/>
              </a:schemeClr>
            </a:glow>
          </a:effectLst>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75" name="Rectangle 174">
            <a:extLst>
              <a:ext uri="{FF2B5EF4-FFF2-40B4-BE49-F238E27FC236}">
                <a16:creationId xmlns:a16="http://schemas.microsoft.com/office/drawing/2014/main" id="{8B1ED69F-1376-D9CC-DF3F-1EE657D014D2}"/>
              </a:ext>
            </a:extLst>
          </p:cNvPr>
          <p:cNvSpPr/>
          <p:nvPr/>
        </p:nvSpPr>
        <p:spPr>
          <a:xfrm rot="1800000">
            <a:off x="10120089" y="2453539"/>
            <a:ext cx="1312506" cy="77676"/>
          </a:xfrm>
          <a:prstGeom prst="rect">
            <a:avLst/>
          </a:prstGeom>
          <a:solidFill>
            <a:srgbClr val="EE5D79">
              <a:alpha val="49020"/>
            </a:srgbClr>
          </a:solidFill>
          <a:ln>
            <a:noFill/>
          </a:ln>
          <a:effectLst>
            <a:glow rad="63500">
              <a:schemeClr val="accent5">
                <a:satMod val="175000"/>
                <a:alpha val="40000"/>
              </a:schemeClr>
            </a:glow>
          </a:effectLst>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grpSp>
        <p:nvGrpSpPr>
          <p:cNvPr id="176" name="Group 175">
            <a:extLst>
              <a:ext uri="{FF2B5EF4-FFF2-40B4-BE49-F238E27FC236}">
                <a16:creationId xmlns:a16="http://schemas.microsoft.com/office/drawing/2014/main" id="{F7AC0E32-F75F-CF60-A9F0-372DCF1456CE}"/>
              </a:ext>
            </a:extLst>
          </p:cNvPr>
          <p:cNvGrpSpPr/>
          <p:nvPr/>
        </p:nvGrpSpPr>
        <p:grpSpPr>
          <a:xfrm>
            <a:off x="9769985" y="3542985"/>
            <a:ext cx="319318" cy="369332"/>
            <a:chOff x="11032159" y="1262077"/>
            <a:chExt cx="319318" cy="369332"/>
          </a:xfrm>
        </p:grpSpPr>
        <p:sp>
          <p:nvSpPr>
            <p:cNvPr id="177" name="Oval 176">
              <a:extLst>
                <a:ext uri="{FF2B5EF4-FFF2-40B4-BE49-F238E27FC236}">
                  <a16:creationId xmlns:a16="http://schemas.microsoft.com/office/drawing/2014/main" id="{13AB4961-DD7C-1D7E-A7F5-1300FEE82C0B}"/>
                </a:ext>
              </a:extLst>
            </p:cNvPr>
            <p:cNvSpPr/>
            <p:nvPr/>
          </p:nvSpPr>
          <p:spPr>
            <a:xfrm>
              <a:off x="11105323" y="1364429"/>
              <a:ext cx="168114" cy="168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78" name="TextBox 177">
              <a:extLst>
                <a:ext uri="{FF2B5EF4-FFF2-40B4-BE49-F238E27FC236}">
                  <a16:creationId xmlns:a16="http://schemas.microsoft.com/office/drawing/2014/main" id="{7159123D-945F-FEC2-D4B4-B1C7B84E7C58}"/>
                </a:ext>
              </a:extLst>
            </p:cNvPr>
            <p:cNvSpPr txBox="1"/>
            <p:nvPr/>
          </p:nvSpPr>
          <p:spPr>
            <a:xfrm>
              <a:off x="11032159" y="1262077"/>
              <a:ext cx="319318" cy="369332"/>
            </a:xfrm>
            <a:prstGeom prst="rect">
              <a:avLst/>
            </a:prstGeom>
            <a:noFill/>
          </p:spPr>
          <p:txBody>
            <a:bodyPr wrap="none" rtlCol="0">
              <a:spAutoFit/>
            </a:bodyPr>
            <a:lstStyle/>
            <a:p>
              <a:r>
                <a:rPr lang="en-US"/>
                <a:t>+</a:t>
              </a:r>
            </a:p>
          </p:txBody>
        </p:sp>
      </p:grpSp>
      <p:grpSp>
        <p:nvGrpSpPr>
          <p:cNvPr id="182" name="Group 181">
            <a:extLst>
              <a:ext uri="{FF2B5EF4-FFF2-40B4-BE49-F238E27FC236}">
                <a16:creationId xmlns:a16="http://schemas.microsoft.com/office/drawing/2014/main" id="{2EFA53A8-8659-1268-837D-A7E3E46B2794}"/>
              </a:ext>
            </a:extLst>
          </p:cNvPr>
          <p:cNvGrpSpPr/>
          <p:nvPr/>
        </p:nvGrpSpPr>
        <p:grpSpPr>
          <a:xfrm>
            <a:off x="9941052" y="3542985"/>
            <a:ext cx="319318" cy="369332"/>
            <a:chOff x="10094879" y="3833543"/>
            <a:chExt cx="319318" cy="369332"/>
          </a:xfrm>
        </p:grpSpPr>
        <p:sp>
          <p:nvSpPr>
            <p:cNvPr id="180" name="Oval 179">
              <a:extLst>
                <a:ext uri="{FF2B5EF4-FFF2-40B4-BE49-F238E27FC236}">
                  <a16:creationId xmlns:a16="http://schemas.microsoft.com/office/drawing/2014/main" id="{398C6FE9-A16F-582C-9CAB-026F0AD3DBAE}"/>
                </a:ext>
              </a:extLst>
            </p:cNvPr>
            <p:cNvSpPr/>
            <p:nvPr/>
          </p:nvSpPr>
          <p:spPr>
            <a:xfrm>
              <a:off x="10168043" y="3935895"/>
              <a:ext cx="168114" cy="1681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81" name="TextBox 180">
              <a:extLst>
                <a:ext uri="{FF2B5EF4-FFF2-40B4-BE49-F238E27FC236}">
                  <a16:creationId xmlns:a16="http://schemas.microsoft.com/office/drawing/2014/main" id="{F01DBF2E-1A7C-66C6-6834-B2A8CA4E8C00}"/>
                </a:ext>
              </a:extLst>
            </p:cNvPr>
            <p:cNvSpPr txBox="1"/>
            <p:nvPr/>
          </p:nvSpPr>
          <p:spPr>
            <a:xfrm>
              <a:off x="10094879" y="3833543"/>
              <a:ext cx="319318" cy="369332"/>
            </a:xfrm>
            <a:prstGeom prst="rect">
              <a:avLst/>
            </a:prstGeom>
            <a:noFill/>
          </p:spPr>
          <p:txBody>
            <a:bodyPr wrap="none" rtlCol="0">
              <a:spAutoFit/>
            </a:bodyPr>
            <a:lstStyle/>
            <a:p>
              <a:r>
                <a:rPr lang="en-US"/>
                <a:t>+</a:t>
              </a:r>
            </a:p>
          </p:txBody>
        </p:sp>
      </p:grpSp>
      <p:pic>
        <p:nvPicPr>
          <p:cNvPr id="183" name="Picture 182">
            <a:extLst>
              <a:ext uri="{FF2B5EF4-FFF2-40B4-BE49-F238E27FC236}">
                <a16:creationId xmlns:a16="http://schemas.microsoft.com/office/drawing/2014/main" id="{3977A72B-4170-863A-838B-E1A733FDBA28}"/>
              </a:ext>
            </a:extLst>
          </p:cNvPr>
          <p:cNvPicPr>
            <a:picLocks noChangeAspect="1"/>
          </p:cNvPicPr>
          <p:nvPr/>
        </p:nvPicPr>
        <p:blipFill>
          <a:blip r:embed="rId7"/>
          <a:stretch>
            <a:fillRect/>
          </a:stretch>
        </p:blipFill>
        <p:spPr>
          <a:xfrm>
            <a:off x="1497352" y="4453478"/>
            <a:ext cx="1677504" cy="1491115"/>
          </a:xfrm>
          <a:prstGeom prst="rect">
            <a:avLst/>
          </a:prstGeom>
        </p:spPr>
      </p:pic>
      <p:sp>
        <p:nvSpPr>
          <p:cNvPr id="184" name="Arc 183">
            <a:extLst>
              <a:ext uri="{FF2B5EF4-FFF2-40B4-BE49-F238E27FC236}">
                <a16:creationId xmlns:a16="http://schemas.microsoft.com/office/drawing/2014/main" id="{5B961C50-67F2-6260-B7C5-7D24A63A1504}"/>
              </a:ext>
            </a:extLst>
          </p:cNvPr>
          <p:cNvSpPr/>
          <p:nvPr/>
        </p:nvSpPr>
        <p:spPr>
          <a:xfrm rot="8100000">
            <a:off x="9539446" y="2937764"/>
            <a:ext cx="938598" cy="938598"/>
          </a:xfrm>
          <a:prstGeom prst="arc">
            <a:avLst>
              <a:gd name="adj1" fmla="val 15667036"/>
              <a:gd name="adj2" fmla="val 541378"/>
            </a:avLst>
          </a:prstGeom>
          <a:noFill/>
          <a:ln w="25400" cap="flat" cmpd="sng" algn="ctr">
            <a:solidFill>
              <a:srgbClr val="68819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688195"/>
              </a:solidFill>
              <a:effectLst/>
              <a:uLnTx/>
              <a:uFillTx/>
              <a:latin typeface="Arial" panose="020B0604020202020204"/>
              <a:ea typeface="+mn-ea"/>
              <a:cs typeface="+mn-cs"/>
            </a:endParaRPr>
          </a:p>
        </p:txBody>
      </p:sp>
      <p:sp>
        <p:nvSpPr>
          <p:cNvPr id="11" name="TextBox 10">
            <a:extLst>
              <a:ext uri="{FF2B5EF4-FFF2-40B4-BE49-F238E27FC236}">
                <a16:creationId xmlns:a16="http://schemas.microsoft.com/office/drawing/2014/main" id="{FC95A9C3-D033-5672-C3E4-E5059C576AAB}"/>
              </a:ext>
            </a:extLst>
          </p:cNvPr>
          <p:cNvSpPr txBox="1"/>
          <p:nvPr/>
        </p:nvSpPr>
        <p:spPr>
          <a:xfrm>
            <a:off x="873789" y="4099835"/>
            <a:ext cx="2550378"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MCMR and conditional logic</a:t>
            </a:r>
          </a:p>
        </p:txBody>
      </p:sp>
      <p:pic>
        <p:nvPicPr>
          <p:cNvPr id="21" name="Picture 20">
            <a:extLst>
              <a:ext uri="{FF2B5EF4-FFF2-40B4-BE49-F238E27FC236}">
                <a16:creationId xmlns:a16="http://schemas.microsoft.com/office/drawing/2014/main" id="{6BDEB81E-A9A0-AA56-99DC-C35268DC4CE9}"/>
              </a:ext>
            </a:extLst>
          </p:cNvPr>
          <p:cNvPicPr>
            <a:picLocks noChangeAspect="1"/>
          </p:cNvPicPr>
          <p:nvPr/>
        </p:nvPicPr>
        <p:blipFill>
          <a:blip r:embed="rId8"/>
          <a:stretch>
            <a:fillRect/>
          </a:stretch>
        </p:blipFill>
        <p:spPr>
          <a:xfrm>
            <a:off x="8310468" y="1886039"/>
            <a:ext cx="3348425" cy="2006207"/>
          </a:xfrm>
          <a:prstGeom prst="rect">
            <a:avLst/>
          </a:prstGeom>
        </p:spPr>
      </p:pic>
    </p:spTree>
    <p:extLst>
      <p:ext uri="{BB962C8B-B14F-4D97-AF65-F5344CB8AC3E}">
        <p14:creationId xmlns:p14="http://schemas.microsoft.com/office/powerpoint/2010/main" val="1994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0B247F-2E95-5908-EF70-150DB753BAA6}"/>
              </a:ext>
            </a:extLst>
          </p:cNvPr>
          <p:cNvSpPr>
            <a:spLocks noGrp="1"/>
          </p:cNvSpPr>
          <p:nvPr>
            <p:ph type="title"/>
          </p:nvPr>
        </p:nvSpPr>
        <p:spPr>
          <a:xfrm>
            <a:off x="4060705" y="421640"/>
            <a:ext cx="7064496" cy="381000"/>
          </a:xfrm>
        </p:spPr>
        <p:txBody>
          <a:bodyPr/>
          <a:lstStyle/>
          <a:p>
            <a:r>
              <a:rPr lang="en-US"/>
              <a:t> QCCD Trapped-Ion Architecture</a:t>
            </a:r>
            <a:br>
              <a:rPr lang="en-US"/>
            </a:br>
            <a:endParaRPr lang="en-US"/>
          </a:p>
        </p:txBody>
      </p:sp>
      <p:sp>
        <p:nvSpPr>
          <p:cNvPr id="9" name="Rectangle 8">
            <a:extLst>
              <a:ext uri="{FF2B5EF4-FFF2-40B4-BE49-F238E27FC236}">
                <a16:creationId xmlns:a16="http://schemas.microsoft.com/office/drawing/2014/main" id="{8FC6D9B5-3D1E-D2C6-58DC-D6DE67AA6640}"/>
              </a:ext>
            </a:extLst>
          </p:cNvPr>
          <p:cNvSpPr/>
          <p:nvPr/>
        </p:nvSpPr>
        <p:spPr>
          <a:xfrm>
            <a:off x="343965" y="1363478"/>
            <a:ext cx="11741376" cy="4543413"/>
          </a:xfrm>
          <a:prstGeom prst="rect">
            <a:avLst/>
          </a:prstGeom>
          <a:solidFill>
            <a:srgbClr val="FFFFFF">
              <a:alpha val="89804"/>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2C0C4F8B-8B72-37D2-65AF-B5AB20F596D4}"/>
              </a:ext>
            </a:extLst>
          </p:cNvPr>
          <p:cNvSpPr/>
          <p:nvPr/>
        </p:nvSpPr>
        <p:spPr>
          <a:xfrm>
            <a:off x="1" y="1082360"/>
            <a:ext cx="8061776" cy="43953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Quantum Charge Coupled Device (QCCD) Architecture</a:t>
            </a:r>
          </a:p>
        </p:txBody>
      </p:sp>
      <p:pic>
        <p:nvPicPr>
          <p:cNvPr id="11" name="Picture 10">
            <a:extLst>
              <a:ext uri="{FF2B5EF4-FFF2-40B4-BE49-F238E27FC236}">
                <a16:creationId xmlns:a16="http://schemas.microsoft.com/office/drawing/2014/main" id="{F0BCBF31-FC4C-7293-C06E-157EF09744AF}"/>
              </a:ext>
            </a:extLst>
          </p:cNvPr>
          <p:cNvPicPr>
            <a:picLocks noChangeAspect="1"/>
          </p:cNvPicPr>
          <p:nvPr/>
        </p:nvPicPr>
        <p:blipFill>
          <a:blip r:embed="rId2"/>
          <a:stretch>
            <a:fillRect/>
          </a:stretch>
        </p:blipFill>
        <p:spPr>
          <a:xfrm>
            <a:off x="726378" y="2430851"/>
            <a:ext cx="10727176" cy="923036"/>
          </a:xfrm>
          <a:prstGeom prst="rect">
            <a:avLst/>
          </a:prstGeom>
        </p:spPr>
      </p:pic>
      <p:sp>
        <p:nvSpPr>
          <p:cNvPr id="12" name="Content Placeholder 2">
            <a:extLst>
              <a:ext uri="{FF2B5EF4-FFF2-40B4-BE49-F238E27FC236}">
                <a16:creationId xmlns:a16="http://schemas.microsoft.com/office/drawing/2014/main" id="{DCD2241F-F52A-8CD8-4EB5-82FBA8313002}"/>
              </a:ext>
            </a:extLst>
          </p:cNvPr>
          <p:cNvSpPr txBox="1">
            <a:spLocks/>
          </p:cNvSpPr>
          <p:nvPr/>
        </p:nvSpPr>
        <p:spPr>
          <a:xfrm>
            <a:off x="3721198" y="3760756"/>
            <a:ext cx="4402139" cy="512304"/>
          </a:xfrm>
          <a:prstGeom prst="rect">
            <a:avLst/>
          </a:prstGeom>
        </p:spPr>
        <p:txBody>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srgbClr val="2F414F"/>
                </a:solidFill>
                <a:effectLst/>
                <a:uLnTx/>
                <a:uFillTx/>
                <a:latin typeface="Arial" panose="020B0604020202020204" pitchFamily="34" charset="0"/>
                <a:ea typeface="+mn-ea"/>
                <a:cs typeface="Arial" panose="020B0604020202020204" pitchFamily="34" charset="0"/>
              </a:rPr>
              <a:t>H1 Generation Ion Trap Architecture</a:t>
            </a:r>
            <a:endParaRPr kumimoji="0" lang="en-US" sz="1600" b="1" i="0" u="none" strike="noStrike" kern="1200" cap="none" spc="0" normalizeH="0" baseline="0" noProof="0">
              <a:ln>
                <a:noFill/>
              </a:ln>
              <a:solidFill>
                <a:srgbClr val="2F414F"/>
              </a:solidFill>
              <a:effectLst/>
              <a:uLnTx/>
              <a:uFillTx/>
              <a:latin typeface="Arial" panose="020B0604020202020204" pitchFamily="34" charset="0"/>
              <a:ea typeface="+mn-ea"/>
              <a:cs typeface="Arial" panose="020B0604020202020204" pitchFamily="34" charset="0"/>
            </a:endParaRPr>
          </a:p>
        </p:txBody>
      </p:sp>
      <p:sp>
        <p:nvSpPr>
          <p:cNvPr id="13" name="Text Placeholder 4">
            <a:extLst>
              <a:ext uri="{FF2B5EF4-FFF2-40B4-BE49-F238E27FC236}">
                <a16:creationId xmlns:a16="http://schemas.microsoft.com/office/drawing/2014/main" id="{EE33E6D2-5B45-A423-F01D-F507CAE85035}"/>
              </a:ext>
            </a:extLst>
          </p:cNvPr>
          <p:cNvSpPr txBox="1">
            <a:spLocks/>
          </p:cNvSpPr>
          <p:nvPr/>
        </p:nvSpPr>
        <p:spPr>
          <a:xfrm>
            <a:off x="800534" y="4344952"/>
            <a:ext cx="3641917" cy="607213"/>
          </a:xfrm>
          <a:prstGeom prst="rect">
            <a:avLst/>
          </a:prstGeom>
        </p:spPr>
        <p:txBody>
          <a:bodyPr/>
          <a:lstStyle>
            <a:lvl1pPr marL="169863" indent="-169863" algn="l" defTabSz="457200" rtl="0" eaLnBrk="0" fontAlgn="base" hangingPunct="0">
              <a:spcBef>
                <a:spcPct val="20000"/>
              </a:spcBef>
              <a:spcAft>
                <a:spcPct val="0"/>
              </a:spcAft>
              <a:buClr>
                <a:srgbClr val="C00000"/>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rgbClr val="7F7F7F"/>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 Neue"/>
                <a:ea typeface="Helvetica Neue"/>
                <a:cs typeface="Helvetica Neue"/>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 Neue"/>
                <a:ea typeface="Helvetica Neue"/>
                <a:cs typeface="Helvetica Neu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Quantum bits (qubits) are stored in the electronic states of </a:t>
            </a:r>
            <a:r>
              <a:rPr kumimoji="0" lang="en-US" sz="1400" b="1" i="0" u="none" strike="noStrike" kern="1200" cap="none" spc="0" normalizeH="0" baseline="0" noProof="0">
                <a:ln>
                  <a:noFill/>
                </a:ln>
                <a:solidFill>
                  <a:srgbClr val="2F414F"/>
                </a:solidFill>
                <a:effectLst/>
                <a:uLnTx/>
                <a:uFillTx/>
                <a:latin typeface="Arial" pitchFamily="34" charset="0"/>
                <a:cs typeface="Arial" pitchFamily="34" charset="0"/>
              </a:rPr>
              <a:t>IDENTICAL</a:t>
            </a: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 Yb</a:t>
            </a:r>
            <a:r>
              <a:rPr kumimoji="0" lang="en-US" sz="1400" b="0" i="0" u="none" strike="noStrike" kern="1200" cap="none" spc="0" normalizeH="0" baseline="30000" noProof="0">
                <a:ln>
                  <a:noFill/>
                </a:ln>
                <a:solidFill>
                  <a:srgbClr val="2F414F"/>
                </a:solidFill>
                <a:effectLst/>
                <a:uLnTx/>
                <a:uFillTx/>
                <a:latin typeface="Arial" pitchFamily="34" charset="0"/>
                <a:cs typeface="Arial" pitchFamily="34" charset="0"/>
              </a:rPr>
              <a:t>+</a:t>
            </a: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 ions</a:t>
            </a:r>
          </a:p>
          <a:p>
            <a:pPr marL="214303" marR="0" lvl="0" indent="-21430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214303" marR="0" lvl="0" indent="-21430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169863" marR="0" lvl="0" indent="-16986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p:txBody>
      </p:sp>
      <p:cxnSp>
        <p:nvCxnSpPr>
          <p:cNvPr id="14" name="Straight Connector 13">
            <a:extLst>
              <a:ext uri="{FF2B5EF4-FFF2-40B4-BE49-F238E27FC236}">
                <a16:creationId xmlns:a16="http://schemas.microsoft.com/office/drawing/2014/main" id="{401F5B40-8BA1-2D87-406C-A163D4287480}"/>
              </a:ext>
            </a:extLst>
          </p:cNvPr>
          <p:cNvCxnSpPr>
            <a:cxnSpLocks/>
          </p:cNvCxnSpPr>
          <p:nvPr/>
        </p:nvCxnSpPr>
        <p:spPr>
          <a:xfrm>
            <a:off x="1502883" y="5206032"/>
            <a:ext cx="477201" cy="0"/>
          </a:xfrm>
          <a:prstGeom prst="line">
            <a:avLst/>
          </a:prstGeom>
          <a:ln w="38100"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49AF392F-7871-55F4-B6DB-479CF9991F06}"/>
              </a:ext>
            </a:extLst>
          </p:cNvPr>
          <p:cNvCxnSpPr>
            <a:cxnSpLocks/>
          </p:cNvCxnSpPr>
          <p:nvPr/>
        </p:nvCxnSpPr>
        <p:spPr>
          <a:xfrm>
            <a:off x="1502883" y="5570698"/>
            <a:ext cx="477201" cy="0"/>
          </a:xfrm>
          <a:prstGeom prst="line">
            <a:avLst/>
          </a:prstGeom>
          <a:ln w="38100"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303A9503-7D26-A8BE-F663-D2DF6B96F0B1}"/>
              </a:ext>
            </a:extLst>
          </p:cNvPr>
          <p:cNvSpPr txBox="1"/>
          <p:nvPr/>
        </p:nvSpPr>
        <p:spPr>
          <a:xfrm>
            <a:off x="678626" y="5204882"/>
            <a:ext cx="67678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a:ln>
                  <a:noFill/>
                </a:ln>
                <a:solidFill>
                  <a:srgbClr val="2F414F"/>
                </a:solidFill>
                <a:effectLst/>
                <a:uLnTx/>
                <a:uFillTx/>
                <a:latin typeface="Arial" panose="020B0604020202020204" pitchFamily="34" charset="0"/>
                <a:ea typeface="+mn-ea"/>
                <a:cs typeface="Arial" panose="020B0604020202020204" pitchFamily="34" charset="0"/>
              </a:rPr>
              <a:t>171</a:t>
            </a:r>
            <a:r>
              <a:rPr kumimoji="0" lang="en-US" sz="1400" b="0" i="0" u="none" strike="noStrike" kern="1200" cap="none" spc="0" normalizeH="0" baseline="0" noProof="0">
                <a:ln>
                  <a:noFill/>
                </a:ln>
                <a:solidFill>
                  <a:srgbClr val="2F414F"/>
                </a:solidFill>
                <a:effectLst/>
                <a:uLnTx/>
                <a:uFillTx/>
                <a:latin typeface="Arial" panose="020B0604020202020204" pitchFamily="34" charset="0"/>
                <a:ea typeface="+mn-ea"/>
                <a:cs typeface="Arial" panose="020B0604020202020204" pitchFamily="34" charset="0"/>
              </a:rPr>
              <a:t>Yb</a:t>
            </a:r>
            <a:r>
              <a:rPr kumimoji="0" lang="en-US" sz="1400" b="0" i="0" u="none" strike="noStrike" kern="1200" cap="none" spc="0" normalizeH="0" baseline="30000" noProof="0">
                <a:ln>
                  <a:noFill/>
                </a:ln>
                <a:solidFill>
                  <a:srgbClr val="2F414F"/>
                </a:solidFill>
                <a:effectLst/>
                <a:uLnTx/>
                <a:uFillTx/>
                <a:latin typeface="Arial" panose="020B0604020202020204" pitchFamily="34" charset="0"/>
                <a:ea typeface="+mn-ea"/>
                <a:cs typeface="Arial" panose="020B0604020202020204" pitchFamily="34" charset="0"/>
              </a:rPr>
              <a:t>+</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622B237-45B0-775F-68A5-9C9350716285}"/>
                  </a:ext>
                </a:extLst>
              </p:cNvPr>
              <p:cNvSpPr txBox="1"/>
              <p:nvPr/>
            </p:nvSpPr>
            <p:spPr>
              <a:xfrm>
                <a:off x="1955230" y="5036755"/>
                <a:ext cx="57379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0" u="none" strike="noStrike" kern="1200" cap="none" spc="0" normalizeH="0" baseline="0" noProof="0" smtClean="0">
                          <a:ln>
                            <a:noFill/>
                          </a:ln>
                          <a:solidFill>
                            <a:srgbClr val="2F414F"/>
                          </a:solidFill>
                          <a:effectLst/>
                          <a:uLnTx/>
                          <a:uFillTx/>
                          <a:latin typeface="Cambria Math" panose="02040503050406030204" pitchFamily="18" charset="0"/>
                          <a:ea typeface="+mn-ea"/>
                          <a:cs typeface="+mn-cs"/>
                        </a:rPr>
                        <m:t>|</m:t>
                      </m:r>
                      <m:d>
                        <m:dPr>
                          <m:begChr m:val=""/>
                          <m:endChr m:val="⟩"/>
                          <m:ctrlPr>
                            <a:rPr kumimoji="0" lang="en-US" sz="1400" b="0" i="1" u="none" strike="noStrike" kern="1200" cap="none" spc="0" normalizeH="0" baseline="0" noProof="0">
                              <a:ln>
                                <a:noFill/>
                              </a:ln>
                              <a:solidFill>
                                <a:srgbClr val="2F414F"/>
                              </a:solidFill>
                              <a:effectLst/>
                              <a:uLnTx/>
                              <a:uFillTx/>
                              <a:latin typeface="Cambria Math" panose="02040503050406030204" pitchFamily="18" charset="0"/>
                              <a:ea typeface="+mn-ea"/>
                              <a:cs typeface="+mn-cs"/>
                            </a:rPr>
                          </m:ctrlPr>
                        </m:dPr>
                        <m:e>
                          <m:r>
                            <a:rPr kumimoji="0" lang="en-US" sz="1400" b="0" i="0" u="none" strike="noStrike" kern="1200" cap="none" spc="0" normalizeH="0" baseline="0" noProof="0" smtClean="0">
                              <a:ln>
                                <a:noFill/>
                              </a:ln>
                              <a:solidFill>
                                <a:srgbClr val="2F414F"/>
                              </a:solidFill>
                              <a:effectLst/>
                              <a:uLnTx/>
                              <a:uFillTx/>
                              <a:latin typeface="Cambria Math" panose="02040503050406030204" pitchFamily="18" charset="0"/>
                              <a:ea typeface="+mn-ea"/>
                              <a:cs typeface="+mn-cs"/>
                            </a:rPr>
                            <m:t>1</m:t>
                          </m:r>
                        </m:e>
                      </m:d>
                    </m:oMath>
                  </m:oMathPara>
                </a14:m>
                <a:endParaRPr kumimoji="0" lang="en-US" sz="1400" b="0" i="0" u="none" strike="noStrike" kern="1200" cap="none" spc="0" normalizeH="0" baseline="0" noProof="0">
                  <a:ln>
                    <a:noFill/>
                  </a:ln>
                  <a:solidFill>
                    <a:srgbClr val="2F414F"/>
                  </a:solidFill>
                  <a:effectLst/>
                  <a:uLnTx/>
                  <a:uFillTx/>
                  <a:latin typeface="Object Sans" pitchFamily="2" charset="77"/>
                  <a:ea typeface="+mn-ea"/>
                  <a:cs typeface="+mn-cs"/>
                </a:endParaRPr>
              </a:p>
            </p:txBody>
          </p:sp>
        </mc:Choice>
        <mc:Fallback xmlns="">
          <p:sp>
            <p:nvSpPr>
              <p:cNvPr id="17" name="TextBox 16">
                <a:extLst>
                  <a:ext uri="{FF2B5EF4-FFF2-40B4-BE49-F238E27FC236}">
                    <a16:creationId xmlns:a16="http://schemas.microsoft.com/office/drawing/2014/main" id="{8622B237-45B0-775F-68A5-9C9350716285}"/>
                  </a:ext>
                </a:extLst>
              </p:cNvPr>
              <p:cNvSpPr txBox="1">
                <a:spLocks noRot="1" noChangeAspect="1" noMove="1" noResize="1" noEditPoints="1" noAdjustHandles="1" noChangeArrowheads="1" noChangeShapeType="1" noTextEdit="1"/>
              </p:cNvSpPr>
              <p:nvPr/>
            </p:nvSpPr>
            <p:spPr>
              <a:xfrm>
                <a:off x="1955230" y="5036755"/>
                <a:ext cx="573799" cy="307777"/>
              </a:xfrm>
              <a:prstGeom prst="rect">
                <a:avLst/>
              </a:prstGeom>
              <a:blipFill>
                <a:blip r:embed="rId3"/>
                <a:stretch>
                  <a:fillRect l="-2174" t="-104000" r="-15217" b="-164000"/>
                </a:stretch>
              </a:blipFill>
            </p:spPr>
            <p:txBody>
              <a:bodyPr/>
              <a:lstStyle/>
              <a:p>
                <a:r>
                  <a:rPr lang="en-JP">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4BDFF95-3EE5-9856-A184-3C83945260F5}"/>
                  </a:ext>
                </a:extLst>
              </p:cNvPr>
              <p:cNvSpPr txBox="1"/>
              <p:nvPr/>
            </p:nvSpPr>
            <p:spPr>
              <a:xfrm>
                <a:off x="1951915" y="5383376"/>
                <a:ext cx="57379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0" u="none" strike="noStrike" kern="1200" cap="none" spc="0" normalizeH="0" baseline="0" noProof="0" smtClean="0">
                          <a:ln>
                            <a:noFill/>
                          </a:ln>
                          <a:solidFill>
                            <a:srgbClr val="2F414F"/>
                          </a:solidFill>
                          <a:effectLst/>
                          <a:uLnTx/>
                          <a:uFillTx/>
                          <a:latin typeface="Cambria Math" panose="02040503050406030204" pitchFamily="18" charset="0"/>
                          <a:ea typeface="+mn-ea"/>
                          <a:cs typeface="+mn-cs"/>
                        </a:rPr>
                        <m:t>|</m:t>
                      </m:r>
                      <m:d>
                        <m:dPr>
                          <m:begChr m:val=""/>
                          <m:endChr m:val="⟩"/>
                          <m:ctrlPr>
                            <a:rPr kumimoji="0" lang="en-US" sz="1400" b="0" i="1" u="none" strike="noStrike" kern="1200" cap="none" spc="0" normalizeH="0" baseline="0" noProof="0">
                              <a:ln>
                                <a:noFill/>
                              </a:ln>
                              <a:solidFill>
                                <a:srgbClr val="2F414F"/>
                              </a:solidFill>
                              <a:effectLst/>
                              <a:uLnTx/>
                              <a:uFillTx/>
                              <a:latin typeface="Cambria Math" panose="02040503050406030204" pitchFamily="18" charset="0"/>
                              <a:ea typeface="+mn-ea"/>
                              <a:cs typeface="+mn-cs"/>
                            </a:rPr>
                          </m:ctrlPr>
                        </m:dPr>
                        <m:e>
                          <m:r>
                            <a:rPr kumimoji="0" lang="en-US" sz="1400" b="0" i="0" u="none" strike="noStrike" kern="1200" cap="none" spc="0" normalizeH="0" baseline="0" noProof="0" smtClean="0">
                              <a:ln>
                                <a:noFill/>
                              </a:ln>
                              <a:solidFill>
                                <a:srgbClr val="2F414F"/>
                              </a:solidFill>
                              <a:effectLst/>
                              <a:uLnTx/>
                              <a:uFillTx/>
                              <a:latin typeface="Cambria Math" panose="02040503050406030204" pitchFamily="18" charset="0"/>
                              <a:ea typeface="+mn-ea"/>
                              <a:cs typeface="+mn-cs"/>
                            </a:rPr>
                            <m:t>0</m:t>
                          </m:r>
                        </m:e>
                      </m:d>
                    </m:oMath>
                  </m:oMathPara>
                </a14:m>
                <a:endParaRPr kumimoji="0" lang="en-US" sz="1400" b="0" i="0" u="none" strike="noStrike" kern="1200" cap="none" spc="0" normalizeH="0" baseline="0" noProof="0">
                  <a:ln>
                    <a:noFill/>
                  </a:ln>
                  <a:solidFill>
                    <a:srgbClr val="2F414F"/>
                  </a:solidFill>
                  <a:effectLst/>
                  <a:uLnTx/>
                  <a:uFillTx/>
                  <a:latin typeface="Object Sans" pitchFamily="2" charset="77"/>
                  <a:ea typeface="+mn-ea"/>
                  <a:cs typeface="+mn-cs"/>
                </a:endParaRPr>
              </a:p>
            </p:txBody>
          </p:sp>
        </mc:Choice>
        <mc:Fallback xmlns="">
          <p:sp>
            <p:nvSpPr>
              <p:cNvPr id="18" name="TextBox 17">
                <a:extLst>
                  <a:ext uri="{FF2B5EF4-FFF2-40B4-BE49-F238E27FC236}">
                    <a16:creationId xmlns:a16="http://schemas.microsoft.com/office/drawing/2014/main" id="{04BDFF95-3EE5-9856-A184-3C83945260F5}"/>
                  </a:ext>
                </a:extLst>
              </p:cNvPr>
              <p:cNvSpPr txBox="1">
                <a:spLocks noRot="1" noChangeAspect="1" noMove="1" noResize="1" noEditPoints="1" noAdjustHandles="1" noChangeArrowheads="1" noChangeShapeType="1" noTextEdit="1"/>
              </p:cNvSpPr>
              <p:nvPr/>
            </p:nvSpPr>
            <p:spPr>
              <a:xfrm>
                <a:off x="1951915" y="5383376"/>
                <a:ext cx="573799" cy="307777"/>
              </a:xfrm>
              <a:prstGeom prst="rect">
                <a:avLst/>
              </a:prstGeom>
              <a:blipFill>
                <a:blip r:embed="rId4"/>
                <a:stretch>
                  <a:fillRect t="-100000" r="-15217" b="-157692"/>
                </a:stretch>
              </a:blipFill>
            </p:spPr>
            <p:txBody>
              <a:bodyPr/>
              <a:lstStyle/>
              <a:p>
                <a:r>
                  <a:rPr lang="en-JP">
                    <a:noFill/>
                  </a:rPr>
                  <a:t> </a:t>
                </a:r>
              </a:p>
            </p:txBody>
          </p:sp>
        </mc:Fallback>
      </mc:AlternateContent>
      <p:sp>
        <p:nvSpPr>
          <p:cNvPr id="19" name="TextBox 18">
            <a:extLst>
              <a:ext uri="{FF2B5EF4-FFF2-40B4-BE49-F238E27FC236}">
                <a16:creationId xmlns:a16="http://schemas.microsoft.com/office/drawing/2014/main" id="{73886E66-DB31-DD45-3EB7-1BE5A6D44B5C}"/>
              </a:ext>
            </a:extLst>
          </p:cNvPr>
          <p:cNvSpPr txBox="1"/>
          <p:nvPr/>
        </p:nvSpPr>
        <p:spPr>
          <a:xfrm>
            <a:off x="8611781" y="5157424"/>
            <a:ext cx="67678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a:ln>
                  <a:noFill/>
                </a:ln>
                <a:solidFill>
                  <a:srgbClr val="2F414F"/>
                </a:solidFill>
                <a:effectLst/>
                <a:uLnTx/>
                <a:uFillTx/>
                <a:latin typeface="Arial" panose="020B0604020202020204" pitchFamily="34" charset="0"/>
                <a:ea typeface="+mn-ea"/>
                <a:cs typeface="Arial" panose="020B0604020202020204" pitchFamily="34" charset="0"/>
              </a:rPr>
              <a:t>138</a:t>
            </a:r>
            <a:r>
              <a:rPr kumimoji="0" lang="en-US" sz="1400" b="0" i="0" u="none" strike="noStrike" kern="1200" cap="none" spc="0" normalizeH="0" baseline="0" noProof="0">
                <a:ln>
                  <a:noFill/>
                </a:ln>
                <a:solidFill>
                  <a:srgbClr val="2F414F"/>
                </a:solidFill>
                <a:effectLst/>
                <a:uLnTx/>
                <a:uFillTx/>
                <a:latin typeface="Arial" panose="020B0604020202020204" pitchFamily="34" charset="0"/>
                <a:ea typeface="+mn-ea"/>
                <a:cs typeface="Arial" panose="020B0604020202020204" pitchFamily="34" charset="0"/>
              </a:rPr>
              <a:t>Ba</a:t>
            </a:r>
            <a:r>
              <a:rPr kumimoji="0" lang="en-US" sz="1400" b="0" i="0" u="none" strike="noStrike" kern="1200" cap="none" spc="0" normalizeH="0" baseline="30000" noProof="0">
                <a:ln>
                  <a:noFill/>
                </a:ln>
                <a:solidFill>
                  <a:srgbClr val="2F414F"/>
                </a:solidFill>
                <a:effectLst/>
                <a:uLnTx/>
                <a:uFillTx/>
                <a:latin typeface="Arial" panose="020B0604020202020204" pitchFamily="34" charset="0"/>
                <a:ea typeface="+mn-ea"/>
                <a:cs typeface="Arial" panose="020B0604020202020204" pitchFamily="34" charset="0"/>
              </a:rPr>
              <a:t>+</a:t>
            </a:r>
          </a:p>
        </p:txBody>
      </p:sp>
      <p:sp>
        <p:nvSpPr>
          <p:cNvPr id="20" name="TextBox 19">
            <a:extLst>
              <a:ext uri="{FF2B5EF4-FFF2-40B4-BE49-F238E27FC236}">
                <a16:creationId xmlns:a16="http://schemas.microsoft.com/office/drawing/2014/main" id="{BAFA605F-A6B1-DB5D-7BCB-DA49D2BCBD72}"/>
              </a:ext>
            </a:extLst>
          </p:cNvPr>
          <p:cNvSpPr txBox="1"/>
          <p:nvPr/>
        </p:nvSpPr>
        <p:spPr>
          <a:xfrm>
            <a:off x="9986531" y="5154108"/>
            <a:ext cx="120738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2F414F"/>
                </a:solidFill>
                <a:effectLst/>
                <a:uLnTx/>
                <a:uFillTx/>
                <a:latin typeface="Arial" panose="020B0604020202020204" pitchFamily="34" charset="0"/>
                <a:ea typeface="+mn-ea"/>
                <a:cs typeface="Arial" panose="020B0604020202020204" pitchFamily="34" charset="0"/>
              </a:rPr>
              <a:t>Cooling ion</a:t>
            </a:r>
          </a:p>
        </p:txBody>
      </p:sp>
      <p:sp>
        <p:nvSpPr>
          <p:cNvPr id="21" name="TextBox 20">
            <a:extLst>
              <a:ext uri="{FF2B5EF4-FFF2-40B4-BE49-F238E27FC236}">
                <a16:creationId xmlns:a16="http://schemas.microsoft.com/office/drawing/2014/main" id="{A8D41A34-F2A3-B702-7027-F4F10C468637}"/>
              </a:ext>
            </a:extLst>
          </p:cNvPr>
          <p:cNvSpPr txBox="1"/>
          <p:nvPr/>
        </p:nvSpPr>
        <p:spPr>
          <a:xfrm>
            <a:off x="2497457" y="5155968"/>
            <a:ext cx="156324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2F414F"/>
                </a:solidFill>
                <a:effectLst/>
                <a:uLnTx/>
                <a:uFillTx/>
                <a:latin typeface="Arial" panose="020B0604020202020204" pitchFamily="34" charset="0"/>
                <a:ea typeface="+mn-ea"/>
                <a:cs typeface="Arial" panose="020B0604020202020204" pitchFamily="34" charset="0"/>
              </a:rPr>
              <a:t>Hyperfine qubit</a:t>
            </a:r>
          </a:p>
        </p:txBody>
      </p:sp>
      <p:pic>
        <p:nvPicPr>
          <p:cNvPr id="22" name="Picture 21">
            <a:extLst>
              <a:ext uri="{FF2B5EF4-FFF2-40B4-BE49-F238E27FC236}">
                <a16:creationId xmlns:a16="http://schemas.microsoft.com/office/drawing/2014/main" id="{96AAD8F2-A708-9C8F-08DF-CDEC7871FA70}"/>
              </a:ext>
            </a:extLst>
          </p:cNvPr>
          <p:cNvPicPr>
            <a:picLocks noChangeAspect="1"/>
          </p:cNvPicPr>
          <p:nvPr/>
        </p:nvPicPr>
        <p:blipFill>
          <a:blip r:embed="rId5"/>
          <a:stretch>
            <a:fillRect/>
          </a:stretch>
        </p:blipFill>
        <p:spPr>
          <a:xfrm>
            <a:off x="281931" y="4398111"/>
            <a:ext cx="452093" cy="489993"/>
          </a:xfrm>
          <a:prstGeom prst="rect">
            <a:avLst/>
          </a:prstGeom>
        </p:spPr>
      </p:pic>
      <p:sp>
        <p:nvSpPr>
          <p:cNvPr id="23" name="Content Placeholder 2">
            <a:extLst>
              <a:ext uri="{FF2B5EF4-FFF2-40B4-BE49-F238E27FC236}">
                <a16:creationId xmlns:a16="http://schemas.microsoft.com/office/drawing/2014/main" id="{F2A326F8-A62F-76D5-B3E7-52C635084C58}"/>
              </a:ext>
            </a:extLst>
          </p:cNvPr>
          <p:cNvSpPr txBox="1">
            <a:spLocks/>
          </p:cNvSpPr>
          <p:nvPr/>
        </p:nvSpPr>
        <p:spPr>
          <a:xfrm>
            <a:off x="4619570" y="1556223"/>
            <a:ext cx="2292247" cy="593424"/>
          </a:xfrm>
          <a:prstGeom prst="rect">
            <a:avLst/>
          </a:prstGeom>
        </p:spPr>
        <p:txBody>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5 Dedicated </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gate zones</a:t>
            </a:r>
            <a:endPar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grpSp>
        <p:nvGrpSpPr>
          <p:cNvPr id="24" name="Group 23">
            <a:extLst>
              <a:ext uri="{FF2B5EF4-FFF2-40B4-BE49-F238E27FC236}">
                <a16:creationId xmlns:a16="http://schemas.microsoft.com/office/drawing/2014/main" id="{C90A72D3-9BFC-58E7-2C91-CF731FA5E1D6}"/>
              </a:ext>
            </a:extLst>
          </p:cNvPr>
          <p:cNvGrpSpPr/>
          <p:nvPr/>
        </p:nvGrpSpPr>
        <p:grpSpPr>
          <a:xfrm>
            <a:off x="7392199" y="2744816"/>
            <a:ext cx="831569" cy="315695"/>
            <a:chOff x="10573551" y="1858207"/>
            <a:chExt cx="1092902" cy="414484"/>
          </a:xfrm>
        </p:grpSpPr>
        <p:pic>
          <p:nvPicPr>
            <p:cNvPr id="25" name="Picture 24">
              <a:extLst>
                <a:ext uri="{FF2B5EF4-FFF2-40B4-BE49-F238E27FC236}">
                  <a16:creationId xmlns:a16="http://schemas.microsoft.com/office/drawing/2014/main" id="{4AE0BB2F-B72B-E98A-5D9A-A3DA7FE247A2}"/>
                </a:ext>
              </a:extLst>
            </p:cNvPr>
            <p:cNvPicPr>
              <a:picLocks noChangeAspect="1"/>
            </p:cNvPicPr>
            <p:nvPr/>
          </p:nvPicPr>
          <p:blipFill>
            <a:blip r:embed="rId6"/>
            <a:stretch>
              <a:fillRect/>
            </a:stretch>
          </p:blipFill>
          <p:spPr>
            <a:xfrm>
              <a:off x="11316854" y="1887840"/>
              <a:ext cx="349599" cy="355219"/>
            </a:xfrm>
            <a:prstGeom prst="rect">
              <a:avLst/>
            </a:prstGeom>
          </p:spPr>
        </p:pic>
        <p:pic>
          <p:nvPicPr>
            <p:cNvPr id="26" name="Picture 25">
              <a:extLst>
                <a:ext uri="{FF2B5EF4-FFF2-40B4-BE49-F238E27FC236}">
                  <a16:creationId xmlns:a16="http://schemas.microsoft.com/office/drawing/2014/main" id="{BC76C046-FBDA-0045-27A1-F23FCC852A56}"/>
                </a:ext>
              </a:extLst>
            </p:cNvPr>
            <p:cNvPicPr>
              <a:picLocks noChangeAspect="1"/>
            </p:cNvPicPr>
            <p:nvPr/>
          </p:nvPicPr>
          <p:blipFill>
            <a:blip r:embed="rId7"/>
            <a:stretch>
              <a:fillRect/>
            </a:stretch>
          </p:blipFill>
          <p:spPr>
            <a:xfrm>
              <a:off x="10823554" y="1858207"/>
              <a:ext cx="407926" cy="414484"/>
            </a:xfrm>
            <a:prstGeom prst="rect">
              <a:avLst/>
            </a:prstGeom>
          </p:spPr>
        </p:pic>
        <p:pic>
          <p:nvPicPr>
            <p:cNvPr id="27" name="Picture 26">
              <a:extLst>
                <a:ext uri="{FF2B5EF4-FFF2-40B4-BE49-F238E27FC236}">
                  <a16:creationId xmlns:a16="http://schemas.microsoft.com/office/drawing/2014/main" id="{6881AA4F-DBC1-1E27-7271-17478438D62A}"/>
                </a:ext>
              </a:extLst>
            </p:cNvPr>
            <p:cNvPicPr>
              <a:picLocks noChangeAspect="1"/>
            </p:cNvPicPr>
            <p:nvPr/>
          </p:nvPicPr>
          <p:blipFill>
            <a:blip r:embed="rId6"/>
            <a:stretch>
              <a:fillRect/>
            </a:stretch>
          </p:blipFill>
          <p:spPr>
            <a:xfrm>
              <a:off x="10573551" y="1887840"/>
              <a:ext cx="349599" cy="355219"/>
            </a:xfrm>
            <a:prstGeom prst="rect">
              <a:avLst/>
            </a:prstGeom>
          </p:spPr>
        </p:pic>
        <p:pic>
          <p:nvPicPr>
            <p:cNvPr id="28" name="Picture 27">
              <a:extLst>
                <a:ext uri="{FF2B5EF4-FFF2-40B4-BE49-F238E27FC236}">
                  <a16:creationId xmlns:a16="http://schemas.microsoft.com/office/drawing/2014/main" id="{9B212704-5746-5766-CE0F-F2420832C65B}"/>
                </a:ext>
              </a:extLst>
            </p:cNvPr>
            <p:cNvPicPr>
              <a:picLocks noChangeAspect="1"/>
            </p:cNvPicPr>
            <p:nvPr/>
          </p:nvPicPr>
          <p:blipFill>
            <a:blip r:embed="rId7"/>
            <a:stretch>
              <a:fillRect/>
            </a:stretch>
          </p:blipFill>
          <p:spPr>
            <a:xfrm>
              <a:off x="11045628" y="1858207"/>
              <a:ext cx="407926" cy="414484"/>
            </a:xfrm>
            <a:prstGeom prst="rect">
              <a:avLst/>
            </a:prstGeom>
          </p:spPr>
        </p:pic>
      </p:grpSp>
      <p:pic>
        <p:nvPicPr>
          <p:cNvPr id="29" name="Picture 28">
            <a:extLst>
              <a:ext uri="{FF2B5EF4-FFF2-40B4-BE49-F238E27FC236}">
                <a16:creationId xmlns:a16="http://schemas.microsoft.com/office/drawing/2014/main" id="{F241F4D8-9900-F1DD-F573-8C181B432163}"/>
              </a:ext>
            </a:extLst>
          </p:cNvPr>
          <p:cNvPicPr>
            <a:picLocks noChangeAspect="1"/>
          </p:cNvPicPr>
          <p:nvPr/>
        </p:nvPicPr>
        <p:blipFill>
          <a:blip r:embed="rId7"/>
          <a:stretch>
            <a:fillRect/>
          </a:stretch>
        </p:blipFill>
        <p:spPr>
          <a:xfrm>
            <a:off x="1586291" y="5054831"/>
            <a:ext cx="310383" cy="315695"/>
          </a:xfrm>
          <a:prstGeom prst="rect">
            <a:avLst/>
          </a:prstGeom>
        </p:spPr>
      </p:pic>
      <p:pic>
        <p:nvPicPr>
          <p:cNvPr id="30" name="Picture 29">
            <a:extLst>
              <a:ext uri="{FF2B5EF4-FFF2-40B4-BE49-F238E27FC236}">
                <a16:creationId xmlns:a16="http://schemas.microsoft.com/office/drawing/2014/main" id="{C75B1643-8FC6-7473-8D8D-66F39F6DC20F}"/>
              </a:ext>
            </a:extLst>
          </p:cNvPr>
          <p:cNvPicPr>
            <a:picLocks noChangeAspect="1"/>
          </p:cNvPicPr>
          <p:nvPr/>
        </p:nvPicPr>
        <p:blipFill>
          <a:blip r:embed="rId7"/>
          <a:stretch>
            <a:fillRect/>
          </a:stretch>
        </p:blipFill>
        <p:spPr>
          <a:xfrm>
            <a:off x="1586291" y="5418392"/>
            <a:ext cx="310383" cy="315695"/>
          </a:xfrm>
          <a:prstGeom prst="rect">
            <a:avLst/>
          </a:prstGeom>
        </p:spPr>
      </p:pic>
      <p:pic>
        <p:nvPicPr>
          <p:cNvPr id="31" name="Picture 30">
            <a:extLst>
              <a:ext uri="{FF2B5EF4-FFF2-40B4-BE49-F238E27FC236}">
                <a16:creationId xmlns:a16="http://schemas.microsoft.com/office/drawing/2014/main" id="{F5224280-EC25-741C-696A-4F36161DA9BD}"/>
              </a:ext>
            </a:extLst>
          </p:cNvPr>
          <p:cNvPicPr>
            <a:picLocks noChangeAspect="1"/>
          </p:cNvPicPr>
          <p:nvPr/>
        </p:nvPicPr>
        <p:blipFill>
          <a:blip r:embed="rId6"/>
          <a:stretch>
            <a:fillRect/>
          </a:stretch>
        </p:blipFill>
        <p:spPr>
          <a:xfrm>
            <a:off x="9436876" y="5191309"/>
            <a:ext cx="266003" cy="270555"/>
          </a:xfrm>
          <a:prstGeom prst="rect">
            <a:avLst/>
          </a:prstGeom>
        </p:spPr>
      </p:pic>
      <p:grpSp>
        <p:nvGrpSpPr>
          <p:cNvPr id="32" name="Group 31">
            <a:extLst>
              <a:ext uri="{FF2B5EF4-FFF2-40B4-BE49-F238E27FC236}">
                <a16:creationId xmlns:a16="http://schemas.microsoft.com/office/drawing/2014/main" id="{6C9CD72F-EA90-A3AE-FBE3-6F251386EF75}"/>
              </a:ext>
            </a:extLst>
          </p:cNvPr>
          <p:cNvGrpSpPr/>
          <p:nvPr/>
        </p:nvGrpSpPr>
        <p:grpSpPr>
          <a:xfrm>
            <a:off x="8384609" y="2744816"/>
            <a:ext cx="831569" cy="315695"/>
            <a:chOff x="10573551" y="1858207"/>
            <a:chExt cx="1092902" cy="414484"/>
          </a:xfrm>
        </p:grpSpPr>
        <p:pic>
          <p:nvPicPr>
            <p:cNvPr id="33" name="Picture 32">
              <a:extLst>
                <a:ext uri="{FF2B5EF4-FFF2-40B4-BE49-F238E27FC236}">
                  <a16:creationId xmlns:a16="http://schemas.microsoft.com/office/drawing/2014/main" id="{81F6C6BE-F865-2477-66AE-5A1A15D41312}"/>
                </a:ext>
              </a:extLst>
            </p:cNvPr>
            <p:cNvPicPr>
              <a:picLocks noChangeAspect="1"/>
            </p:cNvPicPr>
            <p:nvPr/>
          </p:nvPicPr>
          <p:blipFill>
            <a:blip r:embed="rId6"/>
            <a:stretch>
              <a:fillRect/>
            </a:stretch>
          </p:blipFill>
          <p:spPr>
            <a:xfrm>
              <a:off x="11316854" y="1887840"/>
              <a:ext cx="349599" cy="355219"/>
            </a:xfrm>
            <a:prstGeom prst="rect">
              <a:avLst/>
            </a:prstGeom>
          </p:spPr>
        </p:pic>
        <p:pic>
          <p:nvPicPr>
            <p:cNvPr id="34" name="Picture 33">
              <a:extLst>
                <a:ext uri="{FF2B5EF4-FFF2-40B4-BE49-F238E27FC236}">
                  <a16:creationId xmlns:a16="http://schemas.microsoft.com/office/drawing/2014/main" id="{A9C00135-64E8-07F2-5B66-F4B23980AFE9}"/>
                </a:ext>
              </a:extLst>
            </p:cNvPr>
            <p:cNvPicPr>
              <a:picLocks noChangeAspect="1"/>
            </p:cNvPicPr>
            <p:nvPr/>
          </p:nvPicPr>
          <p:blipFill>
            <a:blip r:embed="rId7"/>
            <a:stretch>
              <a:fillRect/>
            </a:stretch>
          </p:blipFill>
          <p:spPr>
            <a:xfrm>
              <a:off x="10823554" y="1858207"/>
              <a:ext cx="407926" cy="414484"/>
            </a:xfrm>
            <a:prstGeom prst="rect">
              <a:avLst/>
            </a:prstGeom>
          </p:spPr>
        </p:pic>
        <p:pic>
          <p:nvPicPr>
            <p:cNvPr id="35" name="Picture 34">
              <a:extLst>
                <a:ext uri="{FF2B5EF4-FFF2-40B4-BE49-F238E27FC236}">
                  <a16:creationId xmlns:a16="http://schemas.microsoft.com/office/drawing/2014/main" id="{CE30C122-7F8F-0706-A5E6-3C3753C0844A}"/>
                </a:ext>
              </a:extLst>
            </p:cNvPr>
            <p:cNvPicPr>
              <a:picLocks noChangeAspect="1"/>
            </p:cNvPicPr>
            <p:nvPr/>
          </p:nvPicPr>
          <p:blipFill>
            <a:blip r:embed="rId6"/>
            <a:stretch>
              <a:fillRect/>
            </a:stretch>
          </p:blipFill>
          <p:spPr>
            <a:xfrm>
              <a:off x="10573551" y="1887840"/>
              <a:ext cx="349599" cy="355219"/>
            </a:xfrm>
            <a:prstGeom prst="rect">
              <a:avLst/>
            </a:prstGeom>
          </p:spPr>
        </p:pic>
        <p:pic>
          <p:nvPicPr>
            <p:cNvPr id="36" name="Picture 35">
              <a:extLst>
                <a:ext uri="{FF2B5EF4-FFF2-40B4-BE49-F238E27FC236}">
                  <a16:creationId xmlns:a16="http://schemas.microsoft.com/office/drawing/2014/main" id="{F9C276F2-8818-7B34-256C-80F81FA1F9A4}"/>
                </a:ext>
              </a:extLst>
            </p:cNvPr>
            <p:cNvPicPr>
              <a:picLocks noChangeAspect="1"/>
            </p:cNvPicPr>
            <p:nvPr/>
          </p:nvPicPr>
          <p:blipFill>
            <a:blip r:embed="rId7"/>
            <a:stretch>
              <a:fillRect/>
            </a:stretch>
          </p:blipFill>
          <p:spPr>
            <a:xfrm>
              <a:off x="11045628" y="1858207"/>
              <a:ext cx="407926" cy="414484"/>
            </a:xfrm>
            <a:prstGeom prst="rect">
              <a:avLst/>
            </a:prstGeom>
          </p:spPr>
        </p:pic>
      </p:grpSp>
      <p:sp>
        <p:nvSpPr>
          <p:cNvPr id="37" name="Content Placeholder 2">
            <a:extLst>
              <a:ext uri="{FF2B5EF4-FFF2-40B4-BE49-F238E27FC236}">
                <a16:creationId xmlns:a16="http://schemas.microsoft.com/office/drawing/2014/main" id="{F413E38C-BDE5-A7A0-3D60-E03D9E0D4E23}"/>
              </a:ext>
            </a:extLst>
          </p:cNvPr>
          <p:cNvSpPr txBox="1">
            <a:spLocks/>
          </p:cNvSpPr>
          <p:nvPr/>
        </p:nvSpPr>
        <p:spPr>
          <a:xfrm>
            <a:off x="1677078" y="1556223"/>
            <a:ext cx="2292247" cy="686727"/>
          </a:xfrm>
          <a:prstGeom prst="rect">
            <a:avLst/>
          </a:prstGeom>
        </p:spPr>
        <p:txBody>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Dedicated </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storage zone</a:t>
            </a:r>
            <a:endPar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8" name="Content Placeholder 2">
            <a:extLst>
              <a:ext uri="{FF2B5EF4-FFF2-40B4-BE49-F238E27FC236}">
                <a16:creationId xmlns:a16="http://schemas.microsoft.com/office/drawing/2014/main" id="{3A92957E-0F92-CE30-BE7E-0FC6BF6C4DAA}"/>
              </a:ext>
            </a:extLst>
          </p:cNvPr>
          <p:cNvSpPr txBox="1">
            <a:spLocks/>
          </p:cNvSpPr>
          <p:nvPr/>
        </p:nvSpPr>
        <p:spPr>
          <a:xfrm>
            <a:off x="7677858" y="1556223"/>
            <a:ext cx="2292247" cy="602530"/>
          </a:xfrm>
          <a:prstGeom prst="rect">
            <a:avLst/>
          </a:prstGeom>
        </p:spPr>
        <p:txBody>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Dedicated </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storage zone</a:t>
            </a:r>
            <a:endPar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9" name="Content Placeholder 2">
            <a:extLst>
              <a:ext uri="{FF2B5EF4-FFF2-40B4-BE49-F238E27FC236}">
                <a16:creationId xmlns:a16="http://schemas.microsoft.com/office/drawing/2014/main" id="{29C6D67B-6BA0-FB14-56C4-ACEA3FE3C732}"/>
              </a:ext>
            </a:extLst>
          </p:cNvPr>
          <p:cNvSpPr txBox="1">
            <a:spLocks/>
          </p:cNvSpPr>
          <p:nvPr/>
        </p:nvSpPr>
        <p:spPr>
          <a:xfrm>
            <a:off x="9546088" y="1556223"/>
            <a:ext cx="2292247" cy="676178"/>
          </a:xfrm>
          <a:prstGeom prst="rect">
            <a:avLst/>
          </a:prstGeom>
        </p:spPr>
        <p:txBody>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Ion</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loading zone</a:t>
            </a:r>
            <a:endPar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grpSp>
        <p:nvGrpSpPr>
          <p:cNvPr id="40" name="Group 39">
            <a:extLst>
              <a:ext uri="{FF2B5EF4-FFF2-40B4-BE49-F238E27FC236}">
                <a16:creationId xmlns:a16="http://schemas.microsoft.com/office/drawing/2014/main" id="{8D63EF29-9CB2-84C1-51A2-B14851E17A7C}"/>
              </a:ext>
            </a:extLst>
          </p:cNvPr>
          <p:cNvGrpSpPr/>
          <p:nvPr/>
        </p:nvGrpSpPr>
        <p:grpSpPr>
          <a:xfrm>
            <a:off x="2797818" y="1996735"/>
            <a:ext cx="5942280" cy="1885346"/>
            <a:chOff x="2797818" y="1996735"/>
            <a:chExt cx="5942280" cy="1885346"/>
          </a:xfrm>
        </p:grpSpPr>
        <p:grpSp>
          <p:nvGrpSpPr>
            <p:cNvPr id="41" name="Group 40">
              <a:extLst>
                <a:ext uri="{FF2B5EF4-FFF2-40B4-BE49-F238E27FC236}">
                  <a16:creationId xmlns:a16="http://schemas.microsoft.com/office/drawing/2014/main" id="{BC2D7620-913D-BF6A-9EE8-D26701DEE059}"/>
                </a:ext>
              </a:extLst>
            </p:cNvPr>
            <p:cNvGrpSpPr/>
            <p:nvPr/>
          </p:nvGrpSpPr>
          <p:grpSpPr>
            <a:xfrm>
              <a:off x="6893338" y="1996735"/>
              <a:ext cx="1846760" cy="1885346"/>
              <a:chOff x="7083030" y="2692643"/>
              <a:chExt cx="1060215" cy="1281214"/>
            </a:xfrm>
          </p:grpSpPr>
          <p:pic>
            <p:nvPicPr>
              <p:cNvPr id="54" name="Picture 53">
                <a:extLst>
                  <a:ext uri="{FF2B5EF4-FFF2-40B4-BE49-F238E27FC236}">
                    <a16:creationId xmlns:a16="http://schemas.microsoft.com/office/drawing/2014/main" id="{0D7561B5-603A-3AF5-3068-36F83DF58006}"/>
                  </a:ext>
                </a:extLst>
              </p:cNvPr>
              <p:cNvPicPr>
                <a:picLocks noChangeAspect="1"/>
              </p:cNvPicPr>
              <p:nvPr/>
            </p:nvPicPr>
            <p:blipFill>
              <a:blip r:embed="rId8">
                <a:alphaModFix amt="47000"/>
              </a:blip>
              <a:stretch>
                <a:fillRect/>
              </a:stretch>
            </p:blipFill>
            <p:spPr>
              <a:xfrm rot="2700000">
                <a:off x="7552207" y="2782405"/>
                <a:ext cx="121861" cy="1060215"/>
              </a:xfrm>
              <a:prstGeom prst="rect">
                <a:avLst/>
              </a:prstGeom>
            </p:spPr>
          </p:pic>
          <p:pic>
            <p:nvPicPr>
              <p:cNvPr id="55" name="Picture 54">
                <a:extLst>
                  <a:ext uri="{FF2B5EF4-FFF2-40B4-BE49-F238E27FC236}">
                    <a16:creationId xmlns:a16="http://schemas.microsoft.com/office/drawing/2014/main" id="{B0F9C13D-01C8-EBC5-A197-9044F4DC05AC}"/>
                  </a:ext>
                </a:extLst>
              </p:cNvPr>
              <p:cNvPicPr>
                <a:picLocks noChangeAspect="1"/>
              </p:cNvPicPr>
              <p:nvPr/>
            </p:nvPicPr>
            <p:blipFill>
              <a:blip r:embed="rId8">
                <a:alphaModFix amt="47000"/>
              </a:blip>
              <a:stretch>
                <a:fillRect/>
              </a:stretch>
            </p:blipFill>
            <p:spPr>
              <a:xfrm rot="18900000">
                <a:off x="7577288" y="2692643"/>
                <a:ext cx="131492" cy="1281214"/>
              </a:xfrm>
              <a:prstGeom prst="rect">
                <a:avLst/>
              </a:prstGeom>
            </p:spPr>
          </p:pic>
        </p:grpSp>
        <p:grpSp>
          <p:nvGrpSpPr>
            <p:cNvPr id="42" name="Group 41">
              <a:extLst>
                <a:ext uri="{FF2B5EF4-FFF2-40B4-BE49-F238E27FC236}">
                  <a16:creationId xmlns:a16="http://schemas.microsoft.com/office/drawing/2014/main" id="{BA29D649-8618-8EEF-F280-B51CF52AA6C9}"/>
                </a:ext>
              </a:extLst>
            </p:cNvPr>
            <p:cNvGrpSpPr/>
            <p:nvPr/>
          </p:nvGrpSpPr>
          <p:grpSpPr>
            <a:xfrm>
              <a:off x="5869458" y="1996735"/>
              <a:ext cx="1846760" cy="1885346"/>
              <a:chOff x="7083030" y="2692643"/>
              <a:chExt cx="1060215" cy="1281214"/>
            </a:xfrm>
          </p:grpSpPr>
          <p:pic>
            <p:nvPicPr>
              <p:cNvPr id="52" name="Picture 51">
                <a:extLst>
                  <a:ext uri="{FF2B5EF4-FFF2-40B4-BE49-F238E27FC236}">
                    <a16:creationId xmlns:a16="http://schemas.microsoft.com/office/drawing/2014/main" id="{806143A1-8A78-449F-C6B1-FB73A24D930E}"/>
                  </a:ext>
                </a:extLst>
              </p:cNvPr>
              <p:cNvPicPr>
                <a:picLocks noChangeAspect="1"/>
              </p:cNvPicPr>
              <p:nvPr/>
            </p:nvPicPr>
            <p:blipFill>
              <a:blip r:embed="rId8">
                <a:alphaModFix amt="47000"/>
              </a:blip>
              <a:stretch>
                <a:fillRect/>
              </a:stretch>
            </p:blipFill>
            <p:spPr>
              <a:xfrm rot="2700000">
                <a:off x="7552207" y="2782405"/>
                <a:ext cx="121861" cy="1060215"/>
              </a:xfrm>
              <a:prstGeom prst="rect">
                <a:avLst/>
              </a:prstGeom>
            </p:spPr>
          </p:pic>
          <p:pic>
            <p:nvPicPr>
              <p:cNvPr id="53" name="Picture 52">
                <a:extLst>
                  <a:ext uri="{FF2B5EF4-FFF2-40B4-BE49-F238E27FC236}">
                    <a16:creationId xmlns:a16="http://schemas.microsoft.com/office/drawing/2014/main" id="{7EB12727-AB55-E872-8D07-1559929CDB23}"/>
                  </a:ext>
                </a:extLst>
              </p:cNvPr>
              <p:cNvPicPr>
                <a:picLocks noChangeAspect="1"/>
              </p:cNvPicPr>
              <p:nvPr/>
            </p:nvPicPr>
            <p:blipFill>
              <a:blip r:embed="rId8">
                <a:alphaModFix amt="47000"/>
              </a:blip>
              <a:stretch>
                <a:fillRect/>
              </a:stretch>
            </p:blipFill>
            <p:spPr>
              <a:xfrm rot="18900000">
                <a:off x="7577288" y="2692643"/>
                <a:ext cx="131492" cy="1281214"/>
              </a:xfrm>
              <a:prstGeom prst="rect">
                <a:avLst/>
              </a:prstGeom>
            </p:spPr>
          </p:pic>
        </p:grpSp>
        <p:grpSp>
          <p:nvGrpSpPr>
            <p:cNvPr id="43" name="Group 42">
              <a:extLst>
                <a:ext uri="{FF2B5EF4-FFF2-40B4-BE49-F238E27FC236}">
                  <a16:creationId xmlns:a16="http://schemas.microsoft.com/office/drawing/2014/main" id="{DA8CDAD1-B17E-7161-686B-4A0A2B2B119B}"/>
                </a:ext>
              </a:extLst>
            </p:cNvPr>
            <p:cNvGrpSpPr/>
            <p:nvPr/>
          </p:nvGrpSpPr>
          <p:grpSpPr>
            <a:xfrm>
              <a:off x="4845578" y="1996735"/>
              <a:ext cx="1846760" cy="1885346"/>
              <a:chOff x="7083030" y="2692643"/>
              <a:chExt cx="1060215" cy="1281214"/>
            </a:xfrm>
          </p:grpSpPr>
          <p:pic>
            <p:nvPicPr>
              <p:cNvPr id="50" name="Picture 49">
                <a:extLst>
                  <a:ext uri="{FF2B5EF4-FFF2-40B4-BE49-F238E27FC236}">
                    <a16:creationId xmlns:a16="http://schemas.microsoft.com/office/drawing/2014/main" id="{97215B5F-C94D-85FE-9DB6-F3D6B2994994}"/>
                  </a:ext>
                </a:extLst>
              </p:cNvPr>
              <p:cNvPicPr>
                <a:picLocks noChangeAspect="1"/>
              </p:cNvPicPr>
              <p:nvPr/>
            </p:nvPicPr>
            <p:blipFill>
              <a:blip r:embed="rId8">
                <a:alphaModFix amt="47000"/>
              </a:blip>
              <a:stretch>
                <a:fillRect/>
              </a:stretch>
            </p:blipFill>
            <p:spPr>
              <a:xfrm rot="2700000">
                <a:off x="7552207" y="2782405"/>
                <a:ext cx="121861" cy="1060215"/>
              </a:xfrm>
              <a:prstGeom prst="rect">
                <a:avLst/>
              </a:prstGeom>
            </p:spPr>
          </p:pic>
          <p:pic>
            <p:nvPicPr>
              <p:cNvPr id="51" name="Picture 50">
                <a:extLst>
                  <a:ext uri="{FF2B5EF4-FFF2-40B4-BE49-F238E27FC236}">
                    <a16:creationId xmlns:a16="http://schemas.microsoft.com/office/drawing/2014/main" id="{EC075624-6E5C-A460-FF69-E41775AF920D}"/>
                  </a:ext>
                </a:extLst>
              </p:cNvPr>
              <p:cNvPicPr>
                <a:picLocks noChangeAspect="1"/>
              </p:cNvPicPr>
              <p:nvPr/>
            </p:nvPicPr>
            <p:blipFill>
              <a:blip r:embed="rId8">
                <a:alphaModFix amt="47000"/>
              </a:blip>
              <a:stretch>
                <a:fillRect/>
              </a:stretch>
            </p:blipFill>
            <p:spPr>
              <a:xfrm rot="18900000">
                <a:off x="7577288" y="2692643"/>
                <a:ext cx="131492" cy="1281214"/>
              </a:xfrm>
              <a:prstGeom prst="rect">
                <a:avLst/>
              </a:prstGeom>
            </p:spPr>
          </p:pic>
        </p:grpSp>
        <p:grpSp>
          <p:nvGrpSpPr>
            <p:cNvPr id="44" name="Group 43">
              <a:extLst>
                <a:ext uri="{FF2B5EF4-FFF2-40B4-BE49-F238E27FC236}">
                  <a16:creationId xmlns:a16="http://schemas.microsoft.com/office/drawing/2014/main" id="{9AAEA9AF-5198-D5B0-2C0F-962EA9DAFF90}"/>
                </a:ext>
              </a:extLst>
            </p:cNvPr>
            <p:cNvGrpSpPr/>
            <p:nvPr/>
          </p:nvGrpSpPr>
          <p:grpSpPr>
            <a:xfrm>
              <a:off x="3821698" y="1996735"/>
              <a:ext cx="1846760" cy="1885346"/>
              <a:chOff x="7083030" y="2692643"/>
              <a:chExt cx="1060215" cy="1281214"/>
            </a:xfrm>
          </p:grpSpPr>
          <p:pic>
            <p:nvPicPr>
              <p:cNvPr id="48" name="Picture 47">
                <a:extLst>
                  <a:ext uri="{FF2B5EF4-FFF2-40B4-BE49-F238E27FC236}">
                    <a16:creationId xmlns:a16="http://schemas.microsoft.com/office/drawing/2014/main" id="{47E13774-1B6B-62C0-BF23-87636F2F0B63}"/>
                  </a:ext>
                </a:extLst>
              </p:cNvPr>
              <p:cNvPicPr>
                <a:picLocks noChangeAspect="1"/>
              </p:cNvPicPr>
              <p:nvPr/>
            </p:nvPicPr>
            <p:blipFill>
              <a:blip r:embed="rId8">
                <a:alphaModFix amt="47000"/>
              </a:blip>
              <a:stretch>
                <a:fillRect/>
              </a:stretch>
            </p:blipFill>
            <p:spPr>
              <a:xfrm rot="2700000">
                <a:off x="7552207" y="2782405"/>
                <a:ext cx="121861" cy="1060215"/>
              </a:xfrm>
              <a:prstGeom prst="rect">
                <a:avLst/>
              </a:prstGeom>
            </p:spPr>
          </p:pic>
          <p:pic>
            <p:nvPicPr>
              <p:cNvPr id="49" name="Picture 48">
                <a:extLst>
                  <a:ext uri="{FF2B5EF4-FFF2-40B4-BE49-F238E27FC236}">
                    <a16:creationId xmlns:a16="http://schemas.microsoft.com/office/drawing/2014/main" id="{30C1833A-D16C-EEB9-6269-EE23FE05014F}"/>
                  </a:ext>
                </a:extLst>
              </p:cNvPr>
              <p:cNvPicPr>
                <a:picLocks noChangeAspect="1"/>
              </p:cNvPicPr>
              <p:nvPr/>
            </p:nvPicPr>
            <p:blipFill>
              <a:blip r:embed="rId8">
                <a:alphaModFix amt="47000"/>
              </a:blip>
              <a:stretch>
                <a:fillRect/>
              </a:stretch>
            </p:blipFill>
            <p:spPr>
              <a:xfrm rot="18900000">
                <a:off x="7577288" y="2692643"/>
                <a:ext cx="131492" cy="1281214"/>
              </a:xfrm>
              <a:prstGeom prst="rect">
                <a:avLst/>
              </a:prstGeom>
            </p:spPr>
          </p:pic>
        </p:grpSp>
        <p:grpSp>
          <p:nvGrpSpPr>
            <p:cNvPr id="45" name="Group 44">
              <a:extLst>
                <a:ext uri="{FF2B5EF4-FFF2-40B4-BE49-F238E27FC236}">
                  <a16:creationId xmlns:a16="http://schemas.microsoft.com/office/drawing/2014/main" id="{A6916942-657C-72AF-1A46-89F305AB9E77}"/>
                </a:ext>
              </a:extLst>
            </p:cNvPr>
            <p:cNvGrpSpPr/>
            <p:nvPr/>
          </p:nvGrpSpPr>
          <p:grpSpPr>
            <a:xfrm>
              <a:off x="2797818" y="1996735"/>
              <a:ext cx="1846760" cy="1885346"/>
              <a:chOff x="7083030" y="2692643"/>
              <a:chExt cx="1060215" cy="1281214"/>
            </a:xfrm>
          </p:grpSpPr>
          <p:pic>
            <p:nvPicPr>
              <p:cNvPr id="46" name="Picture 45">
                <a:extLst>
                  <a:ext uri="{FF2B5EF4-FFF2-40B4-BE49-F238E27FC236}">
                    <a16:creationId xmlns:a16="http://schemas.microsoft.com/office/drawing/2014/main" id="{751A21CB-F0E1-A2B4-6DBD-467B80765572}"/>
                  </a:ext>
                </a:extLst>
              </p:cNvPr>
              <p:cNvPicPr>
                <a:picLocks noChangeAspect="1"/>
              </p:cNvPicPr>
              <p:nvPr/>
            </p:nvPicPr>
            <p:blipFill>
              <a:blip r:embed="rId8">
                <a:alphaModFix amt="47000"/>
              </a:blip>
              <a:stretch>
                <a:fillRect/>
              </a:stretch>
            </p:blipFill>
            <p:spPr>
              <a:xfrm rot="2700000">
                <a:off x="7552207" y="2782405"/>
                <a:ext cx="121861" cy="1060215"/>
              </a:xfrm>
              <a:prstGeom prst="rect">
                <a:avLst/>
              </a:prstGeom>
            </p:spPr>
          </p:pic>
          <p:pic>
            <p:nvPicPr>
              <p:cNvPr id="47" name="Picture 46">
                <a:extLst>
                  <a:ext uri="{FF2B5EF4-FFF2-40B4-BE49-F238E27FC236}">
                    <a16:creationId xmlns:a16="http://schemas.microsoft.com/office/drawing/2014/main" id="{DBD51A0A-803D-2299-B581-04859277F288}"/>
                  </a:ext>
                </a:extLst>
              </p:cNvPr>
              <p:cNvPicPr>
                <a:picLocks noChangeAspect="1"/>
              </p:cNvPicPr>
              <p:nvPr/>
            </p:nvPicPr>
            <p:blipFill>
              <a:blip r:embed="rId8">
                <a:alphaModFix amt="47000"/>
              </a:blip>
              <a:stretch>
                <a:fillRect/>
              </a:stretch>
            </p:blipFill>
            <p:spPr>
              <a:xfrm rot="18900000">
                <a:off x="7577288" y="2692643"/>
                <a:ext cx="131492" cy="1281214"/>
              </a:xfrm>
              <a:prstGeom prst="rect">
                <a:avLst/>
              </a:prstGeom>
            </p:spPr>
          </p:pic>
        </p:grpSp>
      </p:grpSp>
      <p:grpSp>
        <p:nvGrpSpPr>
          <p:cNvPr id="56" name="Group 55">
            <a:extLst>
              <a:ext uri="{FF2B5EF4-FFF2-40B4-BE49-F238E27FC236}">
                <a16:creationId xmlns:a16="http://schemas.microsoft.com/office/drawing/2014/main" id="{09044D4A-57E0-AA1F-8D1A-C4A5E172C20C}"/>
              </a:ext>
            </a:extLst>
          </p:cNvPr>
          <p:cNvGrpSpPr/>
          <p:nvPr/>
        </p:nvGrpSpPr>
        <p:grpSpPr>
          <a:xfrm>
            <a:off x="2307234" y="2744816"/>
            <a:ext cx="4943037" cy="315695"/>
            <a:chOff x="2307234" y="2744816"/>
            <a:chExt cx="4943037" cy="315695"/>
          </a:xfrm>
        </p:grpSpPr>
        <p:grpSp>
          <p:nvGrpSpPr>
            <p:cNvPr id="57" name="Group 56">
              <a:extLst>
                <a:ext uri="{FF2B5EF4-FFF2-40B4-BE49-F238E27FC236}">
                  <a16:creationId xmlns:a16="http://schemas.microsoft.com/office/drawing/2014/main" id="{1252932E-6BE9-9BE1-24D8-B7DC5EE232E4}"/>
                </a:ext>
              </a:extLst>
            </p:cNvPr>
            <p:cNvGrpSpPr/>
            <p:nvPr/>
          </p:nvGrpSpPr>
          <p:grpSpPr>
            <a:xfrm>
              <a:off x="2307234" y="2744816"/>
              <a:ext cx="831569" cy="315695"/>
              <a:chOff x="10573551" y="1858207"/>
              <a:chExt cx="1092902" cy="414484"/>
            </a:xfrm>
          </p:grpSpPr>
          <p:pic>
            <p:nvPicPr>
              <p:cNvPr id="78" name="Picture 77">
                <a:extLst>
                  <a:ext uri="{FF2B5EF4-FFF2-40B4-BE49-F238E27FC236}">
                    <a16:creationId xmlns:a16="http://schemas.microsoft.com/office/drawing/2014/main" id="{479F8F01-D67A-C67E-4EC9-EB8F10E539AE}"/>
                  </a:ext>
                </a:extLst>
              </p:cNvPr>
              <p:cNvPicPr>
                <a:picLocks noChangeAspect="1"/>
              </p:cNvPicPr>
              <p:nvPr/>
            </p:nvPicPr>
            <p:blipFill>
              <a:blip r:embed="rId6"/>
              <a:stretch>
                <a:fillRect/>
              </a:stretch>
            </p:blipFill>
            <p:spPr>
              <a:xfrm>
                <a:off x="11316854" y="1887840"/>
                <a:ext cx="349599" cy="355219"/>
              </a:xfrm>
              <a:prstGeom prst="rect">
                <a:avLst/>
              </a:prstGeom>
            </p:spPr>
          </p:pic>
          <p:pic>
            <p:nvPicPr>
              <p:cNvPr id="79" name="Picture 78">
                <a:extLst>
                  <a:ext uri="{FF2B5EF4-FFF2-40B4-BE49-F238E27FC236}">
                    <a16:creationId xmlns:a16="http://schemas.microsoft.com/office/drawing/2014/main" id="{4B7D8ECB-86C4-360E-B3D5-C1CD6B81465B}"/>
                  </a:ext>
                </a:extLst>
              </p:cNvPr>
              <p:cNvPicPr>
                <a:picLocks noChangeAspect="1"/>
              </p:cNvPicPr>
              <p:nvPr/>
            </p:nvPicPr>
            <p:blipFill>
              <a:blip r:embed="rId7"/>
              <a:stretch>
                <a:fillRect/>
              </a:stretch>
            </p:blipFill>
            <p:spPr>
              <a:xfrm>
                <a:off x="10823554" y="1858207"/>
                <a:ext cx="407926" cy="414484"/>
              </a:xfrm>
              <a:prstGeom prst="rect">
                <a:avLst/>
              </a:prstGeom>
            </p:spPr>
          </p:pic>
          <p:pic>
            <p:nvPicPr>
              <p:cNvPr id="80" name="Picture 79">
                <a:extLst>
                  <a:ext uri="{FF2B5EF4-FFF2-40B4-BE49-F238E27FC236}">
                    <a16:creationId xmlns:a16="http://schemas.microsoft.com/office/drawing/2014/main" id="{4771174B-8D13-0460-A35F-E6A350A78A93}"/>
                  </a:ext>
                </a:extLst>
              </p:cNvPr>
              <p:cNvPicPr>
                <a:picLocks noChangeAspect="1"/>
              </p:cNvPicPr>
              <p:nvPr/>
            </p:nvPicPr>
            <p:blipFill>
              <a:blip r:embed="rId6"/>
              <a:stretch>
                <a:fillRect/>
              </a:stretch>
            </p:blipFill>
            <p:spPr>
              <a:xfrm>
                <a:off x="10573551" y="1887840"/>
                <a:ext cx="349599" cy="355219"/>
              </a:xfrm>
              <a:prstGeom prst="rect">
                <a:avLst/>
              </a:prstGeom>
            </p:spPr>
          </p:pic>
          <p:pic>
            <p:nvPicPr>
              <p:cNvPr id="81" name="Picture 80">
                <a:extLst>
                  <a:ext uri="{FF2B5EF4-FFF2-40B4-BE49-F238E27FC236}">
                    <a16:creationId xmlns:a16="http://schemas.microsoft.com/office/drawing/2014/main" id="{F44232A9-F28F-E22E-CCA9-89633C4F89DA}"/>
                  </a:ext>
                </a:extLst>
              </p:cNvPr>
              <p:cNvPicPr>
                <a:picLocks noChangeAspect="1"/>
              </p:cNvPicPr>
              <p:nvPr/>
            </p:nvPicPr>
            <p:blipFill>
              <a:blip r:embed="rId7"/>
              <a:stretch>
                <a:fillRect/>
              </a:stretch>
            </p:blipFill>
            <p:spPr>
              <a:xfrm>
                <a:off x="11045628" y="1858207"/>
                <a:ext cx="407926" cy="414484"/>
              </a:xfrm>
              <a:prstGeom prst="rect">
                <a:avLst/>
              </a:prstGeom>
            </p:spPr>
          </p:pic>
        </p:grpSp>
        <p:grpSp>
          <p:nvGrpSpPr>
            <p:cNvPr id="58" name="Group 57">
              <a:extLst>
                <a:ext uri="{FF2B5EF4-FFF2-40B4-BE49-F238E27FC236}">
                  <a16:creationId xmlns:a16="http://schemas.microsoft.com/office/drawing/2014/main" id="{3C33A469-73B8-BB79-A3AC-6DDBF086D1DA}"/>
                </a:ext>
              </a:extLst>
            </p:cNvPr>
            <p:cNvGrpSpPr/>
            <p:nvPr/>
          </p:nvGrpSpPr>
          <p:grpSpPr>
            <a:xfrm>
              <a:off x="3347062" y="2744816"/>
              <a:ext cx="831569" cy="315695"/>
              <a:chOff x="10573551" y="1858207"/>
              <a:chExt cx="1092902" cy="414484"/>
            </a:xfrm>
          </p:grpSpPr>
          <p:pic>
            <p:nvPicPr>
              <p:cNvPr id="74" name="Picture 73">
                <a:extLst>
                  <a:ext uri="{FF2B5EF4-FFF2-40B4-BE49-F238E27FC236}">
                    <a16:creationId xmlns:a16="http://schemas.microsoft.com/office/drawing/2014/main" id="{8427C78F-16A2-6F5C-51C6-77F6D95FAA7B}"/>
                  </a:ext>
                </a:extLst>
              </p:cNvPr>
              <p:cNvPicPr>
                <a:picLocks noChangeAspect="1"/>
              </p:cNvPicPr>
              <p:nvPr/>
            </p:nvPicPr>
            <p:blipFill>
              <a:blip r:embed="rId6"/>
              <a:stretch>
                <a:fillRect/>
              </a:stretch>
            </p:blipFill>
            <p:spPr>
              <a:xfrm>
                <a:off x="11316854" y="1887840"/>
                <a:ext cx="349599" cy="355219"/>
              </a:xfrm>
              <a:prstGeom prst="rect">
                <a:avLst/>
              </a:prstGeom>
            </p:spPr>
          </p:pic>
          <p:pic>
            <p:nvPicPr>
              <p:cNvPr id="75" name="Picture 74">
                <a:extLst>
                  <a:ext uri="{FF2B5EF4-FFF2-40B4-BE49-F238E27FC236}">
                    <a16:creationId xmlns:a16="http://schemas.microsoft.com/office/drawing/2014/main" id="{A33D6786-E5F2-437F-09F5-012D6D3E6EC6}"/>
                  </a:ext>
                </a:extLst>
              </p:cNvPr>
              <p:cNvPicPr>
                <a:picLocks noChangeAspect="1"/>
              </p:cNvPicPr>
              <p:nvPr/>
            </p:nvPicPr>
            <p:blipFill>
              <a:blip r:embed="rId7"/>
              <a:stretch>
                <a:fillRect/>
              </a:stretch>
            </p:blipFill>
            <p:spPr>
              <a:xfrm>
                <a:off x="10823554" y="1858207"/>
                <a:ext cx="407926" cy="414484"/>
              </a:xfrm>
              <a:prstGeom prst="rect">
                <a:avLst/>
              </a:prstGeom>
            </p:spPr>
          </p:pic>
          <p:pic>
            <p:nvPicPr>
              <p:cNvPr id="76" name="Picture 75">
                <a:extLst>
                  <a:ext uri="{FF2B5EF4-FFF2-40B4-BE49-F238E27FC236}">
                    <a16:creationId xmlns:a16="http://schemas.microsoft.com/office/drawing/2014/main" id="{DEC1DB48-64B1-A79C-733B-4C3CD1431811}"/>
                  </a:ext>
                </a:extLst>
              </p:cNvPr>
              <p:cNvPicPr>
                <a:picLocks noChangeAspect="1"/>
              </p:cNvPicPr>
              <p:nvPr/>
            </p:nvPicPr>
            <p:blipFill>
              <a:blip r:embed="rId6"/>
              <a:stretch>
                <a:fillRect/>
              </a:stretch>
            </p:blipFill>
            <p:spPr>
              <a:xfrm>
                <a:off x="10573551" y="1887840"/>
                <a:ext cx="349599" cy="355219"/>
              </a:xfrm>
              <a:prstGeom prst="rect">
                <a:avLst/>
              </a:prstGeom>
            </p:spPr>
          </p:pic>
          <p:pic>
            <p:nvPicPr>
              <p:cNvPr id="77" name="Picture 76">
                <a:extLst>
                  <a:ext uri="{FF2B5EF4-FFF2-40B4-BE49-F238E27FC236}">
                    <a16:creationId xmlns:a16="http://schemas.microsoft.com/office/drawing/2014/main" id="{AC32374D-49DB-E1A4-6D8E-CAE7BFF29234}"/>
                  </a:ext>
                </a:extLst>
              </p:cNvPr>
              <p:cNvPicPr>
                <a:picLocks noChangeAspect="1"/>
              </p:cNvPicPr>
              <p:nvPr/>
            </p:nvPicPr>
            <p:blipFill>
              <a:blip r:embed="rId7"/>
              <a:stretch>
                <a:fillRect/>
              </a:stretch>
            </p:blipFill>
            <p:spPr>
              <a:xfrm>
                <a:off x="11045628" y="1858207"/>
                <a:ext cx="407926" cy="414484"/>
              </a:xfrm>
              <a:prstGeom prst="rect">
                <a:avLst/>
              </a:prstGeom>
            </p:spPr>
          </p:pic>
        </p:grpSp>
        <p:grpSp>
          <p:nvGrpSpPr>
            <p:cNvPr id="59" name="Group 58">
              <a:extLst>
                <a:ext uri="{FF2B5EF4-FFF2-40B4-BE49-F238E27FC236}">
                  <a16:creationId xmlns:a16="http://schemas.microsoft.com/office/drawing/2014/main" id="{2F81585C-BD52-DD6D-485A-B7616E07C7F5}"/>
                </a:ext>
              </a:extLst>
            </p:cNvPr>
            <p:cNvGrpSpPr/>
            <p:nvPr/>
          </p:nvGrpSpPr>
          <p:grpSpPr>
            <a:xfrm>
              <a:off x="4396964" y="2744816"/>
              <a:ext cx="831569" cy="315695"/>
              <a:chOff x="10573551" y="1858207"/>
              <a:chExt cx="1092902" cy="414484"/>
            </a:xfrm>
          </p:grpSpPr>
          <p:pic>
            <p:nvPicPr>
              <p:cNvPr id="70" name="Picture 69">
                <a:extLst>
                  <a:ext uri="{FF2B5EF4-FFF2-40B4-BE49-F238E27FC236}">
                    <a16:creationId xmlns:a16="http://schemas.microsoft.com/office/drawing/2014/main" id="{F1F3CF44-5E53-66A5-0144-3531CCA2D1F2}"/>
                  </a:ext>
                </a:extLst>
              </p:cNvPr>
              <p:cNvPicPr>
                <a:picLocks noChangeAspect="1"/>
              </p:cNvPicPr>
              <p:nvPr/>
            </p:nvPicPr>
            <p:blipFill>
              <a:blip r:embed="rId6"/>
              <a:stretch>
                <a:fillRect/>
              </a:stretch>
            </p:blipFill>
            <p:spPr>
              <a:xfrm>
                <a:off x="11316854" y="1887840"/>
                <a:ext cx="349599" cy="355219"/>
              </a:xfrm>
              <a:prstGeom prst="rect">
                <a:avLst/>
              </a:prstGeom>
            </p:spPr>
          </p:pic>
          <p:pic>
            <p:nvPicPr>
              <p:cNvPr id="71" name="Picture 70">
                <a:extLst>
                  <a:ext uri="{FF2B5EF4-FFF2-40B4-BE49-F238E27FC236}">
                    <a16:creationId xmlns:a16="http://schemas.microsoft.com/office/drawing/2014/main" id="{3CE5ABE8-7F38-E1DC-4AE4-E4D6D2587416}"/>
                  </a:ext>
                </a:extLst>
              </p:cNvPr>
              <p:cNvPicPr>
                <a:picLocks noChangeAspect="1"/>
              </p:cNvPicPr>
              <p:nvPr/>
            </p:nvPicPr>
            <p:blipFill>
              <a:blip r:embed="rId7"/>
              <a:stretch>
                <a:fillRect/>
              </a:stretch>
            </p:blipFill>
            <p:spPr>
              <a:xfrm>
                <a:off x="10823554" y="1858207"/>
                <a:ext cx="407926" cy="414484"/>
              </a:xfrm>
              <a:prstGeom prst="rect">
                <a:avLst/>
              </a:prstGeom>
            </p:spPr>
          </p:pic>
          <p:pic>
            <p:nvPicPr>
              <p:cNvPr id="72" name="Picture 71">
                <a:extLst>
                  <a:ext uri="{FF2B5EF4-FFF2-40B4-BE49-F238E27FC236}">
                    <a16:creationId xmlns:a16="http://schemas.microsoft.com/office/drawing/2014/main" id="{B2585AFC-C232-AA3F-D6E7-F260B0533A1F}"/>
                  </a:ext>
                </a:extLst>
              </p:cNvPr>
              <p:cNvPicPr>
                <a:picLocks noChangeAspect="1"/>
              </p:cNvPicPr>
              <p:nvPr/>
            </p:nvPicPr>
            <p:blipFill>
              <a:blip r:embed="rId6"/>
              <a:stretch>
                <a:fillRect/>
              </a:stretch>
            </p:blipFill>
            <p:spPr>
              <a:xfrm>
                <a:off x="10573551" y="1887840"/>
                <a:ext cx="349599" cy="355219"/>
              </a:xfrm>
              <a:prstGeom prst="rect">
                <a:avLst/>
              </a:prstGeom>
            </p:spPr>
          </p:pic>
          <p:pic>
            <p:nvPicPr>
              <p:cNvPr id="73" name="Picture 72">
                <a:extLst>
                  <a:ext uri="{FF2B5EF4-FFF2-40B4-BE49-F238E27FC236}">
                    <a16:creationId xmlns:a16="http://schemas.microsoft.com/office/drawing/2014/main" id="{B4141D30-D310-4471-DCB3-C80C8A64C0BD}"/>
                  </a:ext>
                </a:extLst>
              </p:cNvPr>
              <p:cNvPicPr>
                <a:picLocks noChangeAspect="1"/>
              </p:cNvPicPr>
              <p:nvPr/>
            </p:nvPicPr>
            <p:blipFill>
              <a:blip r:embed="rId7"/>
              <a:stretch>
                <a:fillRect/>
              </a:stretch>
            </p:blipFill>
            <p:spPr>
              <a:xfrm>
                <a:off x="11045628" y="1858207"/>
                <a:ext cx="407926" cy="414484"/>
              </a:xfrm>
              <a:prstGeom prst="rect">
                <a:avLst/>
              </a:prstGeom>
            </p:spPr>
          </p:pic>
        </p:grpSp>
        <p:grpSp>
          <p:nvGrpSpPr>
            <p:cNvPr id="60" name="Group 59">
              <a:extLst>
                <a:ext uri="{FF2B5EF4-FFF2-40B4-BE49-F238E27FC236}">
                  <a16:creationId xmlns:a16="http://schemas.microsoft.com/office/drawing/2014/main" id="{0CF90E00-8457-4216-D70C-06D6F3A8A958}"/>
                </a:ext>
              </a:extLst>
            </p:cNvPr>
            <p:cNvGrpSpPr/>
            <p:nvPr/>
          </p:nvGrpSpPr>
          <p:grpSpPr>
            <a:xfrm>
              <a:off x="5413737" y="2744816"/>
              <a:ext cx="831569" cy="315695"/>
              <a:chOff x="10573551" y="1858207"/>
              <a:chExt cx="1092902" cy="414484"/>
            </a:xfrm>
          </p:grpSpPr>
          <p:pic>
            <p:nvPicPr>
              <p:cNvPr id="66" name="Picture 65">
                <a:extLst>
                  <a:ext uri="{FF2B5EF4-FFF2-40B4-BE49-F238E27FC236}">
                    <a16:creationId xmlns:a16="http://schemas.microsoft.com/office/drawing/2014/main" id="{B7ECA975-2A42-5D4B-60F5-15C2C8EFD16D}"/>
                  </a:ext>
                </a:extLst>
              </p:cNvPr>
              <p:cNvPicPr>
                <a:picLocks noChangeAspect="1"/>
              </p:cNvPicPr>
              <p:nvPr/>
            </p:nvPicPr>
            <p:blipFill>
              <a:blip r:embed="rId6"/>
              <a:stretch>
                <a:fillRect/>
              </a:stretch>
            </p:blipFill>
            <p:spPr>
              <a:xfrm>
                <a:off x="11316854" y="1887840"/>
                <a:ext cx="349599" cy="355219"/>
              </a:xfrm>
              <a:prstGeom prst="rect">
                <a:avLst/>
              </a:prstGeom>
            </p:spPr>
          </p:pic>
          <p:pic>
            <p:nvPicPr>
              <p:cNvPr id="67" name="Picture 66">
                <a:extLst>
                  <a:ext uri="{FF2B5EF4-FFF2-40B4-BE49-F238E27FC236}">
                    <a16:creationId xmlns:a16="http://schemas.microsoft.com/office/drawing/2014/main" id="{0C4FF277-CA57-785B-4455-76ACC2C2C2BC}"/>
                  </a:ext>
                </a:extLst>
              </p:cNvPr>
              <p:cNvPicPr>
                <a:picLocks noChangeAspect="1"/>
              </p:cNvPicPr>
              <p:nvPr/>
            </p:nvPicPr>
            <p:blipFill>
              <a:blip r:embed="rId7"/>
              <a:stretch>
                <a:fillRect/>
              </a:stretch>
            </p:blipFill>
            <p:spPr>
              <a:xfrm>
                <a:off x="10823554" y="1858207"/>
                <a:ext cx="407926" cy="414484"/>
              </a:xfrm>
              <a:prstGeom prst="rect">
                <a:avLst/>
              </a:prstGeom>
            </p:spPr>
          </p:pic>
          <p:pic>
            <p:nvPicPr>
              <p:cNvPr id="68" name="Picture 67">
                <a:extLst>
                  <a:ext uri="{FF2B5EF4-FFF2-40B4-BE49-F238E27FC236}">
                    <a16:creationId xmlns:a16="http://schemas.microsoft.com/office/drawing/2014/main" id="{61A540DC-A540-2544-B087-85FE3A1834E4}"/>
                  </a:ext>
                </a:extLst>
              </p:cNvPr>
              <p:cNvPicPr>
                <a:picLocks noChangeAspect="1"/>
              </p:cNvPicPr>
              <p:nvPr/>
            </p:nvPicPr>
            <p:blipFill>
              <a:blip r:embed="rId6"/>
              <a:stretch>
                <a:fillRect/>
              </a:stretch>
            </p:blipFill>
            <p:spPr>
              <a:xfrm>
                <a:off x="10573551" y="1887840"/>
                <a:ext cx="349599" cy="355219"/>
              </a:xfrm>
              <a:prstGeom prst="rect">
                <a:avLst/>
              </a:prstGeom>
            </p:spPr>
          </p:pic>
          <p:pic>
            <p:nvPicPr>
              <p:cNvPr id="69" name="Picture 68">
                <a:extLst>
                  <a:ext uri="{FF2B5EF4-FFF2-40B4-BE49-F238E27FC236}">
                    <a16:creationId xmlns:a16="http://schemas.microsoft.com/office/drawing/2014/main" id="{50332BE0-9C23-9CF9-85E1-0C1F3AC7FAFE}"/>
                  </a:ext>
                </a:extLst>
              </p:cNvPr>
              <p:cNvPicPr>
                <a:picLocks noChangeAspect="1"/>
              </p:cNvPicPr>
              <p:nvPr/>
            </p:nvPicPr>
            <p:blipFill>
              <a:blip r:embed="rId7"/>
              <a:stretch>
                <a:fillRect/>
              </a:stretch>
            </p:blipFill>
            <p:spPr>
              <a:xfrm>
                <a:off x="11045628" y="1858207"/>
                <a:ext cx="407926" cy="414484"/>
              </a:xfrm>
              <a:prstGeom prst="rect">
                <a:avLst/>
              </a:prstGeom>
            </p:spPr>
          </p:pic>
        </p:grpSp>
        <p:grpSp>
          <p:nvGrpSpPr>
            <p:cNvPr id="61" name="Group 60">
              <a:extLst>
                <a:ext uri="{FF2B5EF4-FFF2-40B4-BE49-F238E27FC236}">
                  <a16:creationId xmlns:a16="http://schemas.microsoft.com/office/drawing/2014/main" id="{F87D67AB-65AE-8049-9DF0-18447F0C37DD}"/>
                </a:ext>
              </a:extLst>
            </p:cNvPr>
            <p:cNvGrpSpPr/>
            <p:nvPr/>
          </p:nvGrpSpPr>
          <p:grpSpPr>
            <a:xfrm>
              <a:off x="6418702" y="2744816"/>
              <a:ext cx="831569" cy="315695"/>
              <a:chOff x="10573551" y="1858207"/>
              <a:chExt cx="1092902" cy="414484"/>
            </a:xfrm>
          </p:grpSpPr>
          <p:pic>
            <p:nvPicPr>
              <p:cNvPr id="62" name="Picture 61">
                <a:extLst>
                  <a:ext uri="{FF2B5EF4-FFF2-40B4-BE49-F238E27FC236}">
                    <a16:creationId xmlns:a16="http://schemas.microsoft.com/office/drawing/2014/main" id="{E3275031-435C-B258-B2B2-EEAC937F1870}"/>
                  </a:ext>
                </a:extLst>
              </p:cNvPr>
              <p:cNvPicPr>
                <a:picLocks noChangeAspect="1"/>
              </p:cNvPicPr>
              <p:nvPr/>
            </p:nvPicPr>
            <p:blipFill>
              <a:blip r:embed="rId6"/>
              <a:stretch>
                <a:fillRect/>
              </a:stretch>
            </p:blipFill>
            <p:spPr>
              <a:xfrm>
                <a:off x="11316854" y="1887840"/>
                <a:ext cx="349599" cy="355219"/>
              </a:xfrm>
              <a:prstGeom prst="rect">
                <a:avLst/>
              </a:prstGeom>
            </p:spPr>
          </p:pic>
          <p:pic>
            <p:nvPicPr>
              <p:cNvPr id="63" name="Picture 62">
                <a:extLst>
                  <a:ext uri="{FF2B5EF4-FFF2-40B4-BE49-F238E27FC236}">
                    <a16:creationId xmlns:a16="http://schemas.microsoft.com/office/drawing/2014/main" id="{83AA9B4E-7EC6-53D0-53B4-8484ACA308E8}"/>
                  </a:ext>
                </a:extLst>
              </p:cNvPr>
              <p:cNvPicPr>
                <a:picLocks noChangeAspect="1"/>
              </p:cNvPicPr>
              <p:nvPr/>
            </p:nvPicPr>
            <p:blipFill>
              <a:blip r:embed="rId7"/>
              <a:stretch>
                <a:fillRect/>
              </a:stretch>
            </p:blipFill>
            <p:spPr>
              <a:xfrm>
                <a:off x="10823554" y="1858207"/>
                <a:ext cx="407926" cy="414484"/>
              </a:xfrm>
              <a:prstGeom prst="rect">
                <a:avLst/>
              </a:prstGeom>
            </p:spPr>
          </p:pic>
          <p:pic>
            <p:nvPicPr>
              <p:cNvPr id="64" name="Picture 63">
                <a:extLst>
                  <a:ext uri="{FF2B5EF4-FFF2-40B4-BE49-F238E27FC236}">
                    <a16:creationId xmlns:a16="http://schemas.microsoft.com/office/drawing/2014/main" id="{55C06441-4BC7-6DF7-1A54-BB60C275F058}"/>
                  </a:ext>
                </a:extLst>
              </p:cNvPr>
              <p:cNvPicPr>
                <a:picLocks noChangeAspect="1"/>
              </p:cNvPicPr>
              <p:nvPr/>
            </p:nvPicPr>
            <p:blipFill>
              <a:blip r:embed="rId6"/>
              <a:stretch>
                <a:fillRect/>
              </a:stretch>
            </p:blipFill>
            <p:spPr>
              <a:xfrm>
                <a:off x="10573551" y="1887840"/>
                <a:ext cx="349599" cy="355219"/>
              </a:xfrm>
              <a:prstGeom prst="rect">
                <a:avLst/>
              </a:prstGeom>
            </p:spPr>
          </p:pic>
          <p:pic>
            <p:nvPicPr>
              <p:cNvPr id="65" name="Picture 64">
                <a:extLst>
                  <a:ext uri="{FF2B5EF4-FFF2-40B4-BE49-F238E27FC236}">
                    <a16:creationId xmlns:a16="http://schemas.microsoft.com/office/drawing/2014/main" id="{E0BDEFCE-14F1-B4C9-F199-6BE32FB3DD77}"/>
                  </a:ext>
                </a:extLst>
              </p:cNvPr>
              <p:cNvPicPr>
                <a:picLocks noChangeAspect="1"/>
              </p:cNvPicPr>
              <p:nvPr/>
            </p:nvPicPr>
            <p:blipFill>
              <a:blip r:embed="rId7"/>
              <a:stretch>
                <a:fillRect/>
              </a:stretch>
            </p:blipFill>
            <p:spPr>
              <a:xfrm>
                <a:off x="11045628" y="1858207"/>
                <a:ext cx="407926" cy="414484"/>
              </a:xfrm>
              <a:prstGeom prst="rect">
                <a:avLst/>
              </a:prstGeom>
            </p:spPr>
          </p:pic>
        </p:grpSp>
      </p:grpSp>
      <p:grpSp>
        <p:nvGrpSpPr>
          <p:cNvPr id="82" name="Group 81">
            <a:extLst>
              <a:ext uri="{FF2B5EF4-FFF2-40B4-BE49-F238E27FC236}">
                <a16:creationId xmlns:a16="http://schemas.microsoft.com/office/drawing/2014/main" id="{C76472E4-D834-DEA6-8C8F-E37F394FE57A}"/>
              </a:ext>
            </a:extLst>
          </p:cNvPr>
          <p:cNvGrpSpPr/>
          <p:nvPr/>
        </p:nvGrpSpPr>
        <p:grpSpPr>
          <a:xfrm>
            <a:off x="9250774" y="3571218"/>
            <a:ext cx="1760562" cy="373104"/>
            <a:chOff x="9250774" y="3571218"/>
            <a:chExt cx="1760562" cy="373104"/>
          </a:xfrm>
        </p:grpSpPr>
        <p:grpSp>
          <p:nvGrpSpPr>
            <p:cNvPr id="83" name="Group 82">
              <a:extLst>
                <a:ext uri="{FF2B5EF4-FFF2-40B4-BE49-F238E27FC236}">
                  <a16:creationId xmlns:a16="http://schemas.microsoft.com/office/drawing/2014/main" id="{10CC43DC-77DE-F906-E8BF-751C2BF90DF8}"/>
                </a:ext>
              </a:extLst>
            </p:cNvPr>
            <p:cNvGrpSpPr/>
            <p:nvPr/>
          </p:nvGrpSpPr>
          <p:grpSpPr>
            <a:xfrm>
              <a:off x="9250774" y="3584594"/>
              <a:ext cx="369265" cy="359728"/>
              <a:chOff x="8699093" y="2371746"/>
              <a:chExt cx="1846760" cy="1885346"/>
            </a:xfrm>
          </p:grpSpPr>
          <p:pic>
            <p:nvPicPr>
              <p:cNvPr id="85" name="Picture 84">
                <a:extLst>
                  <a:ext uri="{FF2B5EF4-FFF2-40B4-BE49-F238E27FC236}">
                    <a16:creationId xmlns:a16="http://schemas.microsoft.com/office/drawing/2014/main" id="{2A85C9AE-BA3F-9A7B-1543-4DD36D71DC9F}"/>
                  </a:ext>
                </a:extLst>
              </p:cNvPr>
              <p:cNvPicPr>
                <a:picLocks noChangeAspect="1"/>
              </p:cNvPicPr>
              <p:nvPr/>
            </p:nvPicPr>
            <p:blipFill>
              <a:blip r:embed="rId8">
                <a:alphaModFix amt="47000"/>
              </a:blip>
              <a:stretch>
                <a:fillRect/>
              </a:stretch>
            </p:blipFill>
            <p:spPr>
              <a:xfrm rot="2700000">
                <a:off x="9532812" y="2360523"/>
                <a:ext cx="179322" cy="1846760"/>
              </a:xfrm>
              <a:prstGeom prst="rect">
                <a:avLst/>
              </a:prstGeom>
            </p:spPr>
          </p:pic>
          <p:pic>
            <p:nvPicPr>
              <p:cNvPr id="86" name="Picture 85">
                <a:extLst>
                  <a:ext uri="{FF2B5EF4-FFF2-40B4-BE49-F238E27FC236}">
                    <a16:creationId xmlns:a16="http://schemas.microsoft.com/office/drawing/2014/main" id="{C0212D32-8671-168E-562F-C62A7793CFD9}"/>
                  </a:ext>
                </a:extLst>
              </p:cNvPr>
              <p:cNvPicPr>
                <a:picLocks noChangeAspect="1"/>
              </p:cNvPicPr>
              <p:nvPr/>
            </p:nvPicPr>
            <p:blipFill>
              <a:blip r:embed="rId8">
                <a:alphaModFix amt="47000"/>
              </a:blip>
              <a:stretch>
                <a:fillRect/>
              </a:stretch>
            </p:blipFill>
            <p:spPr>
              <a:xfrm rot="18900000">
                <a:off x="9560028" y="2371746"/>
                <a:ext cx="229042" cy="1885346"/>
              </a:xfrm>
              <a:prstGeom prst="rect">
                <a:avLst/>
              </a:prstGeom>
            </p:spPr>
          </p:pic>
        </p:grpSp>
        <p:sp>
          <p:nvSpPr>
            <p:cNvPr id="84" name="TextBox 83">
              <a:extLst>
                <a:ext uri="{FF2B5EF4-FFF2-40B4-BE49-F238E27FC236}">
                  <a16:creationId xmlns:a16="http://schemas.microsoft.com/office/drawing/2014/main" id="{FF4DBE92-374C-4DFB-646F-EFEF4E6D0FB7}"/>
                </a:ext>
              </a:extLst>
            </p:cNvPr>
            <p:cNvSpPr txBox="1"/>
            <p:nvPr/>
          </p:nvSpPr>
          <p:spPr>
            <a:xfrm>
              <a:off x="9618006" y="3571218"/>
              <a:ext cx="139333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2F414F"/>
                  </a:solidFill>
                  <a:effectLst/>
                  <a:uLnTx/>
                  <a:uFillTx/>
                  <a:latin typeface="Arial" panose="020B0604020202020204" pitchFamily="34" charset="0"/>
                  <a:ea typeface="+mn-ea"/>
                  <a:cs typeface="Arial" panose="020B0604020202020204" pitchFamily="34" charset="0"/>
                </a:rPr>
                <a:t>Gating lasers</a:t>
              </a:r>
            </a:p>
          </p:txBody>
        </p:sp>
      </p:grpSp>
      <p:sp>
        <p:nvSpPr>
          <p:cNvPr id="87" name="Arrow: Bent-Up 86">
            <a:extLst>
              <a:ext uri="{FF2B5EF4-FFF2-40B4-BE49-F238E27FC236}">
                <a16:creationId xmlns:a16="http://schemas.microsoft.com/office/drawing/2014/main" id="{6CA57807-7182-AC39-7ED1-155D6B580B16}"/>
              </a:ext>
            </a:extLst>
          </p:cNvPr>
          <p:cNvSpPr/>
          <p:nvPr/>
        </p:nvSpPr>
        <p:spPr>
          <a:xfrm flipV="1">
            <a:off x="6479694" y="1940979"/>
            <a:ext cx="1301143" cy="236069"/>
          </a:xfrm>
          <a:prstGeom prst="bentUp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5000"/>
              </a:lnSpc>
              <a:spcBef>
                <a:spcPts val="1200"/>
              </a:spcBef>
              <a:spcAft>
                <a:spcPts val="0"/>
              </a:spcAft>
              <a:buClrTx/>
              <a:buSzTx/>
              <a:buFontTx/>
              <a:buNone/>
              <a:tabLst/>
              <a:defRPr/>
            </a:pPr>
            <a:endParaRPr kumimoji="0" lang="en-US" sz="1800" b="0" i="0" u="none" strike="noStrike" kern="1200" cap="none" spc="0" normalizeH="0" baseline="0" noProof="0" err="1">
              <a:ln>
                <a:noFill/>
              </a:ln>
              <a:solidFill>
                <a:srgbClr val="FFFFFF"/>
              </a:solidFill>
              <a:effectLst/>
              <a:uLnTx/>
              <a:uFillTx/>
              <a:latin typeface="Calibri" panose="020F0502020204030204"/>
              <a:ea typeface="+mn-ea"/>
              <a:cs typeface="+mn-cs"/>
            </a:endParaRPr>
          </a:p>
        </p:txBody>
      </p:sp>
      <p:sp>
        <p:nvSpPr>
          <p:cNvPr id="88" name="Arrow: Bent-Up 87">
            <a:extLst>
              <a:ext uri="{FF2B5EF4-FFF2-40B4-BE49-F238E27FC236}">
                <a16:creationId xmlns:a16="http://schemas.microsoft.com/office/drawing/2014/main" id="{5318854C-AD55-5EFA-38DB-B23556D716FE}"/>
              </a:ext>
            </a:extLst>
          </p:cNvPr>
          <p:cNvSpPr/>
          <p:nvPr/>
        </p:nvSpPr>
        <p:spPr>
          <a:xfrm flipH="1" flipV="1">
            <a:off x="3738426" y="1940979"/>
            <a:ext cx="1287119" cy="236069"/>
          </a:xfrm>
          <a:prstGeom prst="bentUp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5000"/>
              </a:lnSpc>
              <a:spcBef>
                <a:spcPts val="1200"/>
              </a:spcBef>
              <a:spcAft>
                <a:spcPts val="0"/>
              </a:spcAft>
              <a:buClrTx/>
              <a:buSzTx/>
              <a:buFontTx/>
              <a:buNone/>
              <a:tabLst/>
              <a:defRPr/>
            </a:pPr>
            <a:endParaRPr kumimoji="0" lang="en-US" sz="1800" b="0" i="0" u="none" strike="noStrike" kern="1200" cap="none" spc="0" normalizeH="0" baseline="0" noProof="0" err="1">
              <a:ln>
                <a:noFill/>
              </a:ln>
              <a:solidFill>
                <a:srgbClr val="FFFFFF"/>
              </a:solidFill>
              <a:effectLst/>
              <a:uLnTx/>
              <a:uFillTx/>
              <a:latin typeface="Calibri" panose="020F0502020204030204"/>
              <a:ea typeface="+mn-ea"/>
              <a:cs typeface="+mn-cs"/>
            </a:endParaRPr>
          </a:p>
        </p:txBody>
      </p:sp>
      <p:sp>
        <p:nvSpPr>
          <p:cNvPr id="89" name="Arrow: Down 88">
            <a:extLst>
              <a:ext uri="{FF2B5EF4-FFF2-40B4-BE49-F238E27FC236}">
                <a16:creationId xmlns:a16="http://schemas.microsoft.com/office/drawing/2014/main" id="{2A969FC1-4EA6-F0AC-5657-0AEC8EA6759A}"/>
              </a:ext>
            </a:extLst>
          </p:cNvPr>
          <p:cNvSpPr/>
          <p:nvPr/>
        </p:nvSpPr>
        <p:spPr>
          <a:xfrm>
            <a:off x="4604780" y="1939247"/>
            <a:ext cx="125113" cy="237802"/>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5000"/>
              </a:lnSpc>
              <a:spcBef>
                <a:spcPts val="1200"/>
              </a:spcBef>
              <a:spcAft>
                <a:spcPts val="0"/>
              </a:spcAft>
              <a:buClrTx/>
              <a:buSzTx/>
              <a:buFontTx/>
              <a:buNone/>
              <a:tabLst/>
              <a:defRPr/>
            </a:pPr>
            <a:endParaRPr kumimoji="0" lang="en-US" sz="1800" b="0" i="0" u="none" strike="noStrike" kern="1200" cap="none" spc="0" normalizeH="0" baseline="0" noProof="0" err="1">
              <a:ln>
                <a:noFill/>
              </a:ln>
              <a:solidFill>
                <a:srgbClr val="FFFFFF"/>
              </a:solidFill>
              <a:effectLst/>
              <a:uLnTx/>
              <a:uFillTx/>
              <a:latin typeface="Calibri" panose="020F0502020204030204"/>
              <a:ea typeface="+mn-ea"/>
              <a:cs typeface="+mn-cs"/>
            </a:endParaRPr>
          </a:p>
        </p:txBody>
      </p:sp>
      <p:sp>
        <p:nvSpPr>
          <p:cNvPr id="90" name="Arrow: Down 89">
            <a:extLst>
              <a:ext uri="{FF2B5EF4-FFF2-40B4-BE49-F238E27FC236}">
                <a16:creationId xmlns:a16="http://schemas.microsoft.com/office/drawing/2014/main" id="{25A3A829-E208-2BB1-1820-67C7B19B243C}"/>
              </a:ext>
            </a:extLst>
          </p:cNvPr>
          <p:cNvSpPr/>
          <p:nvPr/>
        </p:nvSpPr>
        <p:spPr>
          <a:xfrm>
            <a:off x="6766814" y="1939247"/>
            <a:ext cx="125113" cy="237802"/>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5000"/>
              </a:lnSpc>
              <a:spcBef>
                <a:spcPts val="1200"/>
              </a:spcBef>
              <a:spcAft>
                <a:spcPts val="0"/>
              </a:spcAft>
              <a:buClrTx/>
              <a:buSzTx/>
              <a:buFontTx/>
              <a:buNone/>
              <a:tabLst/>
              <a:defRPr/>
            </a:pPr>
            <a:endParaRPr kumimoji="0" lang="en-US" sz="1800" b="0" i="0" u="none" strike="noStrike" kern="1200" cap="none" spc="0" normalizeH="0" baseline="0" noProof="0" err="1">
              <a:ln>
                <a:noFill/>
              </a:ln>
              <a:solidFill>
                <a:srgbClr val="FFFFFF"/>
              </a:solidFill>
              <a:effectLst/>
              <a:uLnTx/>
              <a:uFillTx/>
              <a:latin typeface="Calibri" panose="020F0502020204030204"/>
              <a:ea typeface="+mn-ea"/>
              <a:cs typeface="+mn-cs"/>
            </a:endParaRPr>
          </a:p>
        </p:txBody>
      </p:sp>
      <p:sp>
        <p:nvSpPr>
          <p:cNvPr id="91" name="Arrow: Down 90">
            <a:extLst>
              <a:ext uri="{FF2B5EF4-FFF2-40B4-BE49-F238E27FC236}">
                <a16:creationId xmlns:a16="http://schemas.microsoft.com/office/drawing/2014/main" id="{63E6CE1B-E785-4D20-764D-558CC3C065DF}"/>
              </a:ext>
            </a:extLst>
          </p:cNvPr>
          <p:cNvSpPr/>
          <p:nvPr/>
        </p:nvSpPr>
        <p:spPr>
          <a:xfrm>
            <a:off x="5692860" y="2137475"/>
            <a:ext cx="125113" cy="237802"/>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5000"/>
              </a:lnSpc>
              <a:spcBef>
                <a:spcPts val="1200"/>
              </a:spcBef>
              <a:spcAft>
                <a:spcPts val="0"/>
              </a:spcAft>
              <a:buClrTx/>
              <a:buSzTx/>
              <a:buFontTx/>
              <a:buNone/>
              <a:tabLst/>
              <a:defRPr/>
            </a:pPr>
            <a:endParaRPr kumimoji="0" lang="en-US" sz="1800" b="0" i="0" u="none" strike="noStrike" kern="1200" cap="none" spc="0" normalizeH="0" baseline="0" noProof="0" err="1">
              <a:ln>
                <a:noFill/>
              </a:ln>
              <a:solidFill>
                <a:srgbClr val="FFFFFF"/>
              </a:solidFill>
              <a:effectLst/>
              <a:uLnTx/>
              <a:uFillTx/>
              <a:latin typeface="Calibri" panose="020F0502020204030204"/>
              <a:ea typeface="+mn-ea"/>
              <a:cs typeface="+mn-cs"/>
            </a:endParaRPr>
          </a:p>
        </p:txBody>
      </p:sp>
      <p:sp>
        <p:nvSpPr>
          <p:cNvPr id="92" name="Text Placeholder 4">
            <a:extLst>
              <a:ext uri="{FF2B5EF4-FFF2-40B4-BE49-F238E27FC236}">
                <a16:creationId xmlns:a16="http://schemas.microsoft.com/office/drawing/2014/main" id="{01084004-D75D-AC79-10E3-EE3FDA576E68}"/>
              </a:ext>
            </a:extLst>
          </p:cNvPr>
          <p:cNvSpPr txBox="1">
            <a:spLocks/>
          </p:cNvSpPr>
          <p:nvPr/>
        </p:nvSpPr>
        <p:spPr>
          <a:xfrm>
            <a:off x="8502681" y="4371176"/>
            <a:ext cx="3641917" cy="580989"/>
          </a:xfrm>
          <a:prstGeom prst="rect">
            <a:avLst/>
          </a:prstGeom>
        </p:spPr>
        <p:txBody>
          <a:bodyPr/>
          <a:lstStyle>
            <a:lvl1pPr marL="169863" indent="-169863" algn="l" defTabSz="457200" rtl="0" eaLnBrk="0" fontAlgn="base" hangingPunct="0">
              <a:spcBef>
                <a:spcPct val="20000"/>
              </a:spcBef>
              <a:spcAft>
                <a:spcPct val="0"/>
              </a:spcAft>
              <a:buClr>
                <a:srgbClr val="C00000"/>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rgbClr val="7F7F7F"/>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 Neue"/>
                <a:ea typeface="Helvetica Neue"/>
                <a:cs typeface="Helvetica Neue"/>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 Neue"/>
                <a:ea typeface="Helvetica Neue"/>
                <a:cs typeface="Helvetica Neu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Cooling ions provide mid-circuit cooling, maintaining circuit fidelity throughout circuit</a:t>
            </a:r>
          </a:p>
          <a:p>
            <a:pPr marL="169863" marR="0" lvl="0" indent="-16986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p:txBody>
      </p:sp>
      <p:sp>
        <p:nvSpPr>
          <p:cNvPr id="93" name="Text Placeholder 4">
            <a:extLst>
              <a:ext uri="{FF2B5EF4-FFF2-40B4-BE49-F238E27FC236}">
                <a16:creationId xmlns:a16="http://schemas.microsoft.com/office/drawing/2014/main" id="{14B58CB0-6E62-1973-2AF1-4AA52E490245}"/>
              </a:ext>
            </a:extLst>
          </p:cNvPr>
          <p:cNvSpPr txBox="1">
            <a:spLocks/>
          </p:cNvSpPr>
          <p:nvPr/>
        </p:nvSpPr>
        <p:spPr>
          <a:xfrm>
            <a:off x="4390024" y="4398111"/>
            <a:ext cx="3909017" cy="1273785"/>
          </a:xfrm>
          <a:prstGeom prst="rect">
            <a:avLst/>
          </a:prstGeom>
        </p:spPr>
        <p:txBody>
          <a:bodyPr/>
          <a:lstStyle>
            <a:lvl1pPr marL="169863" indent="-169863" algn="l" defTabSz="457200" rtl="0" eaLnBrk="0" fontAlgn="base" hangingPunct="0">
              <a:spcBef>
                <a:spcPct val="20000"/>
              </a:spcBef>
              <a:spcAft>
                <a:spcPct val="0"/>
              </a:spcAft>
              <a:buClr>
                <a:srgbClr val="C00000"/>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rgbClr val="7F7F7F"/>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 Neue"/>
                <a:ea typeface="Helvetica Neue"/>
                <a:cs typeface="Helvetica Neue"/>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 Neue"/>
                <a:ea typeface="Helvetica Neue"/>
                <a:cs typeface="Helvetica Neu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QCCD architecture enables using </a:t>
            </a:r>
            <a:r>
              <a:rPr kumimoji="0" lang="en-US" sz="1400" b="1" i="0" u="none" strike="noStrike" kern="1200" cap="none" spc="0" normalizeH="0" baseline="0" noProof="0">
                <a:ln>
                  <a:noFill/>
                </a:ln>
                <a:solidFill>
                  <a:srgbClr val="2F414F"/>
                </a:solidFill>
                <a:effectLst/>
                <a:uLnTx/>
                <a:uFillTx/>
                <a:latin typeface="Arial" pitchFamily="34" charset="0"/>
                <a:cs typeface="Arial" pitchFamily="34" charset="0"/>
              </a:rPr>
              <a:t>gate zones</a:t>
            </a:r>
          </a:p>
          <a:p>
            <a:pPr marL="169863" marR="0" lvl="0" indent="-16986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Minimal and frequent calibrations</a:t>
            </a:r>
          </a:p>
          <a:p>
            <a:pPr marL="169863" marR="0" lvl="0" indent="-16986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All-to-all connectivity</a:t>
            </a:r>
          </a:p>
          <a:p>
            <a:pPr marL="169863" marR="0" lvl="0" indent="-16986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r>
              <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rPr>
              <a:t>High fidelity operations</a:t>
            </a:r>
          </a:p>
          <a:p>
            <a:pPr marL="214303" marR="0" lvl="0" indent="-21430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214303" marR="0" lvl="0" indent="-21430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None/>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a:p>
            <a:pPr marL="169863" marR="0" lvl="0" indent="-169863" algn="l" defTabSz="457200" rtl="0" eaLnBrk="0" fontAlgn="base" latinLnBrk="0" hangingPunct="0">
              <a:lnSpc>
                <a:spcPct val="100000"/>
              </a:lnSpc>
              <a:spcBef>
                <a:spcPct val="20000"/>
              </a:spcBef>
              <a:spcAft>
                <a:spcPct val="0"/>
              </a:spcAft>
              <a:buClr>
                <a:srgbClr val="C00000"/>
              </a:buClr>
              <a:buSzTx/>
              <a:buFont typeface="Arial" panose="020B0604020202020204" pitchFamily="34" charset="0"/>
              <a:buChar char="•"/>
              <a:tabLst/>
              <a:defRPr/>
            </a:pPr>
            <a:endParaRPr kumimoji="0" lang="en-US" sz="1400" b="0" i="0" u="none" strike="noStrike" kern="1200" cap="none" spc="0" normalizeH="0" baseline="0" noProof="0">
              <a:ln>
                <a:noFill/>
              </a:ln>
              <a:solidFill>
                <a:srgbClr val="2F414F"/>
              </a:solidFill>
              <a:effectLst/>
              <a:uLnTx/>
              <a:uFillTx/>
              <a:latin typeface="Arial" pitchFamily="34" charset="0"/>
              <a:cs typeface="Arial" pitchFamily="34" charset="0"/>
            </a:endParaRPr>
          </a:p>
        </p:txBody>
      </p:sp>
      <p:cxnSp>
        <p:nvCxnSpPr>
          <p:cNvPr id="94" name="Straight Connector 93">
            <a:extLst>
              <a:ext uri="{FF2B5EF4-FFF2-40B4-BE49-F238E27FC236}">
                <a16:creationId xmlns:a16="http://schemas.microsoft.com/office/drawing/2014/main" id="{1FE52F0C-0A60-4CB3-D9E5-880C829B4016}"/>
              </a:ext>
            </a:extLst>
          </p:cNvPr>
          <p:cNvCxnSpPr/>
          <p:nvPr/>
        </p:nvCxnSpPr>
        <p:spPr>
          <a:xfrm>
            <a:off x="4178631" y="4398111"/>
            <a:ext cx="0" cy="1405923"/>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C2A59B8-11B0-545D-D850-338C6D807FEF}"/>
              </a:ext>
            </a:extLst>
          </p:cNvPr>
          <p:cNvCxnSpPr/>
          <p:nvPr/>
        </p:nvCxnSpPr>
        <p:spPr>
          <a:xfrm>
            <a:off x="8386631" y="4328164"/>
            <a:ext cx="0" cy="1405923"/>
          </a:xfrm>
          <a:prstGeom prst="line">
            <a:avLst/>
          </a:prstGeom>
        </p:spPr>
        <p:style>
          <a:lnRef idx="1">
            <a:schemeClr val="accent1"/>
          </a:lnRef>
          <a:fillRef idx="0">
            <a:schemeClr val="accent1"/>
          </a:fillRef>
          <a:effectRef idx="0">
            <a:schemeClr val="accent1"/>
          </a:effectRef>
          <a:fontRef idx="minor">
            <a:schemeClr val="tx1"/>
          </a:fontRef>
        </p:style>
      </p:cxnSp>
      <p:pic>
        <p:nvPicPr>
          <p:cNvPr id="2" name="Graphic 1">
            <a:extLst>
              <a:ext uri="{FF2B5EF4-FFF2-40B4-BE49-F238E27FC236}">
                <a16:creationId xmlns:a16="http://schemas.microsoft.com/office/drawing/2014/main" id="{BE88C8FA-75E8-BBA4-EC1D-345146FB82C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25436" y="333068"/>
            <a:ext cx="3243889" cy="535242"/>
          </a:xfrm>
          <a:prstGeom prst="rect">
            <a:avLst/>
          </a:prstGeom>
        </p:spPr>
      </p:pic>
    </p:spTree>
    <p:extLst>
      <p:ext uri="{BB962C8B-B14F-4D97-AF65-F5344CB8AC3E}">
        <p14:creationId xmlns:p14="http://schemas.microsoft.com/office/powerpoint/2010/main" val="3789655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par>
                                <p:cTn id="13" presetID="10"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E48F34A-B528-3EB5-0856-A1CEED9056D1}"/>
              </a:ext>
            </a:extLst>
          </p:cNvPr>
          <p:cNvSpPr>
            <a:spLocks noGrp="1"/>
          </p:cNvSpPr>
          <p:nvPr>
            <p:ph type="title"/>
          </p:nvPr>
        </p:nvSpPr>
        <p:spPr>
          <a:xfrm>
            <a:off x="609601" y="421640"/>
            <a:ext cx="5891533" cy="381000"/>
          </a:xfrm>
        </p:spPr>
        <p:txBody>
          <a:bodyPr/>
          <a:lstStyle/>
          <a:p>
            <a:r>
              <a:rPr lang="en-US"/>
              <a:t>Physical Implementation</a:t>
            </a:r>
            <a:br>
              <a:rPr lang="en-US"/>
            </a:br>
            <a:endParaRPr lang="en-US"/>
          </a:p>
        </p:txBody>
      </p:sp>
      <p:sp>
        <p:nvSpPr>
          <p:cNvPr id="113" name="Rectangle 112">
            <a:extLst>
              <a:ext uri="{FF2B5EF4-FFF2-40B4-BE49-F238E27FC236}">
                <a16:creationId xmlns:a16="http://schemas.microsoft.com/office/drawing/2014/main" id="{5D3963B9-9058-DB21-FDCF-400111A3193D}"/>
              </a:ext>
            </a:extLst>
          </p:cNvPr>
          <p:cNvSpPr/>
          <p:nvPr/>
        </p:nvSpPr>
        <p:spPr>
          <a:xfrm>
            <a:off x="4117092" y="3253474"/>
            <a:ext cx="1440058" cy="1199400"/>
          </a:xfrm>
          <a:prstGeom prst="rect">
            <a:avLst/>
          </a:prstGeom>
          <a:solidFill>
            <a:srgbClr val="94B7BB">
              <a:alpha val="5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14" name="Rectangle 113">
            <a:extLst>
              <a:ext uri="{FF2B5EF4-FFF2-40B4-BE49-F238E27FC236}">
                <a16:creationId xmlns:a16="http://schemas.microsoft.com/office/drawing/2014/main" id="{3599BC6F-41FE-1C48-7297-B716EDB4935F}"/>
              </a:ext>
            </a:extLst>
          </p:cNvPr>
          <p:cNvSpPr/>
          <p:nvPr/>
        </p:nvSpPr>
        <p:spPr>
          <a:xfrm>
            <a:off x="3802508" y="2619252"/>
            <a:ext cx="796695" cy="1828800"/>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15" name="Rectangle 114">
            <a:extLst>
              <a:ext uri="{FF2B5EF4-FFF2-40B4-BE49-F238E27FC236}">
                <a16:creationId xmlns:a16="http://schemas.microsoft.com/office/drawing/2014/main" id="{15AF4DEF-664E-761B-9C9D-2A76B2456934}"/>
              </a:ext>
            </a:extLst>
          </p:cNvPr>
          <p:cNvSpPr/>
          <p:nvPr/>
        </p:nvSpPr>
        <p:spPr>
          <a:xfrm>
            <a:off x="1790626" y="2630576"/>
            <a:ext cx="450484" cy="1828800"/>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16" name="Rectangle 115">
            <a:extLst>
              <a:ext uri="{FF2B5EF4-FFF2-40B4-BE49-F238E27FC236}">
                <a16:creationId xmlns:a16="http://schemas.microsoft.com/office/drawing/2014/main" id="{863A7450-3B61-4C6B-3AE2-4D2E36AD57B3}"/>
              </a:ext>
            </a:extLst>
          </p:cNvPr>
          <p:cNvSpPr/>
          <p:nvPr/>
        </p:nvSpPr>
        <p:spPr>
          <a:xfrm>
            <a:off x="2627527" y="2630576"/>
            <a:ext cx="301752" cy="1828800"/>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17" name="Rectangle 116">
            <a:extLst>
              <a:ext uri="{FF2B5EF4-FFF2-40B4-BE49-F238E27FC236}">
                <a16:creationId xmlns:a16="http://schemas.microsoft.com/office/drawing/2014/main" id="{384F4D45-5004-309F-6232-B0B49FABBE5B}"/>
              </a:ext>
            </a:extLst>
          </p:cNvPr>
          <p:cNvSpPr/>
          <p:nvPr/>
        </p:nvSpPr>
        <p:spPr>
          <a:xfrm>
            <a:off x="3326838" y="2625253"/>
            <a:ext cx="299481" cy="1828800"/>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18" name="Rectangle 117">
            <a:extLst>
              <a:ext uri="{FF2B5EF4-FFF2-40B4-BE49-F238E27FC236}">
                <a16:creationId xmlns:a16="http://schemas.microsoft.com/office/drawing/2014/main" id="{DBBBB5A2-2831-16A0-B105-3F4481708DEF}"/>
              </a:ext>
            </a:extLst>
          </p:cNvPr>
          <p:cNvSpPr/>
          <p:nvPr/>
        </p:nvSpPr>
        <p:spPr>
          <a:xfrm>
            <a:off x="2239217" y="2630576"/>
            <a:ext cx="367164" cy="1828800"/>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19" name="Rectangle 118">
            <a:extLst>
              <a:ext uri="{FF2B5EF4-FFF2-40B4-BE49-F238E27FC236}">
                <a16:creationId xmlns:a16="http://schemas.microsoft.com/office/drawing/2014/main" id="{9CF191E5-008C-AFFD-9849-307DA9AF768F}"/>
              </a:ext>
            </a:extLst>
          </p:cNvPr>
          <p:cNvSpPr/>
          <p:nvPr/>
        </p:nvSpPr>
        <p:spPr>
          <a:xfrm>
            <a:off x="2970426" y="2625253"/>
            <a:ext cx="393258" cy="1828800"/>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20" name="Rectangle 119">
            <a:extLst>
              <a:ext uri="{FF2B5EF4-FFF2-40B4-BE49-F238E27FC236}">
                <a16:creationId xmlns:a16="http://schemas.microsoft.com/office/drawing/2014/main" id="{6F83DA8D-94DC-8BE8-158F-6133662FB696}"/>
              </a:ext>
            </a:extLst>
          </p:cNvPr>
          <p:cNvSpPr/>
          <p:nvPr/>
        </p:nvSpPr>
        <p:spPr>
          <a:xfrm>
            <a:off x="1091922" y="2630576"/>
            <a:ext cx="577109" cy="1828800"/>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21" name="Rectangle 120">
            <a:extLst>
              <a:ext uri="{FF2B5EF4-FFF2-40B4-BE49-F238E27FC236}">
                <a16:creationId xmlns:a16="http://schemas.microsoft.com/office/drawing/2014/main" id="{7E8CB9AA-1EA2-683C-BDCB-BA08ED4BA87F}"/>
              </a:ext>
            </a:extLst>
          </p:cNvPr>
          <p:cNvSpPr/>
          <p:nvPr/>
        </p:nvSpPr>
        <p:spPr>
          <a:xfrm>
            <a:off x="7037841" y="190173"/>
            <a:ext cx="4927041" cy="6062662"/>
          </a:xfrm>
          <a:prstGeom prst="rect">
            <a:avLst/>
          </a:prstGeom>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707070"/>
              </a:solidFill>
              <a:effectLst/>
              <a:uLnTx/>
              <a:uFillTx/>
              <a:latin typeface="Avenir"/>
              <a:ea typeface="+mn-ea"/>
              <a:cs typeface="+mn-cs"/>
            </a:endParaRPr>
          </a:p>
        </p:txBody>
      </p:sp>
      <p:pic>
        <p:nvPicPr>
          <p:cNvPr id="122" name="Picture 121">
            <a:extLst>
              <a:ext uri="{FF2B5EF4-FFF2-40B4-BE49-F238E27FC236}">
                <a16:creationId xmlns:a16="http://schemas.microsoft.com/office/drawing/2014/main" id="{AFC7F4CA-0F67-B893-CA2B-F6029B5F4D44}"/>
              </a:ext>
            </a:extLst>
          </p:cNvPr>
          <p:cNvPicPr>
            <a:picLocks noChangeAspect="1"/>
          </p:cNvPicPr>
          <p:nvPr/>
        </p:nvPicPr>
        <p:blipFill>
          <a:blip r:embed="rId2" cstate="screen">
            <a:duotone>
              <a:srgbClr val="D9D9D6">
                <a:shade val="45000"/>
                <a:satMod val="135000"/>
              </a:srgbClr>
              <a:prstClr val="white"/>
            </a:duotone>
            <a:extLst>
              <a:ext uri="{28A0092B-C50C-407E-A947-70E740481C1C}">
                <a14:useLocalDpi xmlns:a14="http://schemas.microsoft.com/office/drawing/2010/main"/>
              </a:ext>
            </a:extLst>
          </a:blip>
          <a:stretch>
            <a:fillRect/>
          </a:stretch>
        </p:blipFill>
        <p:spPr>
          <a:xfrm>
            <a:off x="8166218" y="2100350"/>
            <a:ext cx="2235041" cy="607521"/>
          </a:xfrm>
          <a:prstGeom prst="rect">
            <a:avLst/>
          </a:prstGeom>
          <a:ln>
            <a:solidFill>
              <a:sysClr val="windowText" lastClr="000000"/>
            </a:solidFill>
          </a:ln>
        </p:spPr>
      </p:pic>
      <p:pic>
        <p:nvPicPr>
          <p:cNvPr id="123" name="Picture 122">
            <a:extLst>
              <a:ext uri="{FF2B5EF4-FFF2-40B4-BE49-F238E27FC236}">
                <a16:creationId xmlns:a16="http://schemas.microsoft.com/office/drawing/2014/main" id="{1320F6C9-BFFD-8CA2-3482-D43F594BC723}"/>
              </a:ext>
            </a:extLst>
          </p:cNvPr>
          <p:cNvPicPr>
            <a:picLocks noChangeAspect="1"/>
          </p:cNvPicPr>
          <p:nvPr/>
        </p:nvPicPr>
        <p:blipFill>
          <a:blip r:embed="rId2" cstate="screen">
            <a:duotone>
              <a:srgbClr val="D9D9D6">
                <a:shade val="45000"/>
                <a:satMod val="135000"/>
              </a:srgbClr>
              <a:prstClr val="white"/>
            </a:duotone>
            <a:extLst>
              <a:ext uri="{28A0092B-C50C-407E-A947-70E740481C1C}">
                <a14:useLocalDpi xmlns:a14="http://schemas.microsoft.com/office/drawing/2010/main"/>
              </a:ext>
            </a:extLst>
          </a:blip>
          <a:stretch>
            <a:fillRect/>
          </a:stretch>
        </p:blipFill>
        <p:spPr>
          <a:xfrm>
            <a:off x="8166218" y="413680"/>
            <a:ext cx="2235041" cy="607521"/>
          </a:xfrm>
          <a:prstGeom prst="rect">
            <a:avLst/>
          </a:prstGeom>
          <a:ln>
            <a:solidFill>
              <a:sysClr val="windowText" lastClr="000000"/>
            </a:solidFill>
          </a:ln>
        </p:spPr>
      </p:pic>
      <mc:AlternateContent xmlns:mc="http://schemas.openxmlformats.org/markup-compatibility/2006" xmlns:a14="http://schemas.microsoft.com/office/drawing/2010/main">
        <mc:Choice Requires="a14">
          <p:sp>
            <p:nvSpPr>
              <p:cNvPr id="124" name="TextBox 123">
                <a:extLst>
                  <a:ext uri="{FF2B5EF4-FFF2-40B4-BE49-F238E27FC236}">
                    <a16:creationId xmlns:a16="http://schemas.microsoft.com/office/drawing/2014/main" id="{3B42242D-865D-B8D8-40BF-0E996081ED39}"/>
                  </a:ext>
                </a:extLst>
              </p:cNvPr>
              <p:cNvSpPr txBox="1"/>
              <p:nvPr/>
            </p:nvSpPr>
            <p:spPr>
              <a:xfrm>
                <a:off x="7186209" y="508746"/>
                <a:ext cx="830069" cy="369332"/>
              </a:xfrm>
              <a:prstGeom prst="rect">
                <a:avLst/>
              </a:prstGeom>
              <a:noFill/>
            </p:spPr>
            <p:txBody>
              <a:bodyPr wrap="square" rtlCol="0">
                <a:spAutoFit/>
              </a:bodyPr>
              <a:lstStyle/>
              <a:p>
                <a:pPr defTabSz="457200" eaLnBrk="0" fontAlgn="base" hangingPunct="0">
                  <a:spcBef>
                    <a:spcPct val="0"/>
                  </a:spcBef>
                  <a:spcAft>
                    <a:spcPct val="0"/>
                  </a:spcAft>
                  <a:defRPr/>
                </a:pPr>
                <a14:m>
                  <m:oMathPara xmlns:m="http://schemas.openxmlformats.org/officeDocument/2006/math">
                    <m:oMathParaPr>
                      <m:jc m:val="left"/>
                    </m:oMathParaPr>
                    <m:oMath xmlns:m="http://schemas.openxmlformats.org/officeDocument/2006/math">
                      <m:r>
                        <a:rPr lang="en-US" i="1" dirty="0" smtClean="0">
                          <a:solidFill>
                            <a:prstClr val="black"/>
                          </a:solidFill>
                          <a:latin typeface="Cambria Math" panose="02040503050406030204" pitchFamily="18" charset="0"/>
                          <a:cs typeface="Times New Roman" panose="02020603050405020304" pitchFamily="18" charset="0"/>
                        </a:rPr>
                        <m:t>𝑡</m:t>
                      </m:r>
                      <m:r>
                        <a:rPr lang="en-US" i="1" dirty="0" smtClean="0">
                          <a:solidFill>
                            <a:prstClr val="black"/>
                          </a:solidFill>
                          <a:latin typeface="Cambria Math" panose="02040503050406030204" pitchFamily="18" charset="0"/>
                          <a:cs typeface="Times New Roman" panose="02020603050405020304" pitchFamily="18" charset="0"/>
                        </a:rPr>
                        <m:t>=0</m:t>
                      </m:r>
                    </m:oMath>
                  </m:oMathPara>
                </a14:m>
                <a:endParaRPr lang="en-US">
                  <a:solidFill>
                    <a:prstClr val="black"/>
                  </a:solidFill>
                  <a:latin typeface="Avenir"/>
                  <a:cs typeface="Arial" panose="020B0604020202020204" pitchFamily="34" charset="0"/>
                </a:endParaRPr>
              </a:p>
            </p:txBody>
          </p:sp>
        </mc:Choice>
        <mc:Fallback xmlns="">
          <p:sp>
            <p:nvSpPr>
              <p:cNvPr id="124" name="TextBox 123">
                <a:extLst>
                  <a:ext uri="{FF2B5EF4-FFF2-40B4-BE49-F238E27FC236}">
                    <a16:creationId xmlns:a16="http://schemas.microsoft.com/office/drawing/2014/main" id="{3B42242D-865D-B8D8-40BF-0E996081ED39}"/>
                  </a:ext>
                </a:extLst>
              </p:cNvPr>
              <p:cNvSpPr txBox="1">
                <a:spLocks noRot="1" noChangeAspect="1" noMove="1" noResize="1" noEditPoints="1" noAdjustHandles="1" noChangeArrowheads="1" noChangeShapeType="1" noTextEdit="1"/>
              </p:cNvSpPr>
              <p:nvPr/>
            </p:nvSpPr>
            <p:spPr>
              <a:xfrm>
                <a:off x="7186209" y="508746"/>
                <a:ext cx="830069" cy="369332"/>
              </a:xfrm>
              <a:prstGeom prst="rect">
                <a:avLst/>
              </a:prstGeom>
              <a:blipFill>
                <a:blip r:embed="rId3"/>
                <a:stretch>
                  <a:fillRect/>
                </a:stretch>
              </a:blipFill>
            </p:spPr>
            <p:txBody>
              <a:bodyPr/>
              <a:lstStyle/>
              <a:p>
                <a:r>
                  <a:rPr lang="en-JP">
                    <a:noFill/>
                  </a:rPr>
                  <a:t> </a:t>
                </a:r>
              </a:p>
            </p:txBody>
          </p:sp>
        </mc:Fallback>
      </mc:AlternateContent>
      <p:pic>
        <p:nvPicPr>
          <p:cNvPr id="125" name="Picture 124">
            <a:extLst>
              <a:ext uri="{FF2B5EF4-FFF2-40B4-BE49-F238E27FC236}">
                <a16:creationId xmlns:a16="http://schemas.microsoft.com/office/drawing/2014/main" id="{C58793A8-10E2-B8A7-9464-77AFDE0AB501}"/>
              </a:ext>
            </a:extLst>
          </p:cNvPr>
          <p:cNvPicPr>
            <a:picLocks noChangeAspect="1"/>
          </p:cNvPicPr>
          <p:nvPr/>
        </p:nvPicPr>
        <p:blipFill>
          <a:blip r:embed="rId2" cstate="screen">
            <a:duotone>
              <a:srgbClr val="D9D9D6">
                <a:shade val="45000"/>
                <a:satMod val="135000"/>
              </a:srgbClr>
              <a:prstClr val="white"/>
            </a:duotone>
            <a:extLst>
              <a:ext uri="{28A0092B-C50C-407E-A947-70E740481C1C}">
                <a14:useLocalDpi xmlns:a14="http://schemas.microsoft.com/office/drawing/2010/main"/>
              </a:ext>
            </a:extLst>
          </a:blip>
          <a:stretch>
            <a:fillRect/>
          </a:stretch>
        </p:blipFill>
        <p:spPr>
          <a:xfrm>
            <a:off x="8166218" y="1257015"/>
            <a:ext cx="2235041" cy="607521"/>
          </a:xfrm>
          <a:prstGeom prst="rect">
            <a:avLst/>
          </a:prstGeom>
          <a:ln>
            <a:solidFill>
              <a:sysClr val="windowText" lastClr="000000"/>
            </a:solidFill>
          </a:ln>
        </p:spPr>
      </p:pic>
      <mc:AlternateContent xmlns:mc="http://schemas.openxmlformats.org/markup-compatibility/2006" xmlns:a14="http://schemas.microsoft.com/office/drawing/2010/main">
        <mc:Choice Requires="a14">
          <p:sp>
            <p:nvSpPr>
              <p:cNvPr id="126" name="TextBox 125">
                <a:extLst>
                  <a:ext uri="{FF2B5EF4-FFF2-40B4-BE49-F238E27FC236}">
                    <a16:creationId xmlns:a16="http://schemas.microsoft.com/office/drawing/2014/main" id="{3BBA44F5-A09D-9213-549C-F08F5DCD06B2}"/>
                  </a:ext>
                </a:extLst>
              </p:cNvPr>
              <p:cNvSpPr txBox="1"/>
              <p:nvPr/>
            </p:nvSpPr>
            <p:spPr>
              <a:xfrm>
                <a:off x="7186209" y="1373694"/>
                <a:ext cx="830069" cy="369332"/>
              </a:xfrm>
              <a:prstGeom prst="rect">
                <a:avLst/>
              </a:prstGeom>
              <a:noFill/>
            </p:spPr>
            <p:txBody>
              <a:bodyPr wrap="square" rtlCol="0">
                <a:spAutoFit/>
              </a:bodyPr>
              <a:lstStyle/>
              <a:p>
                <a:pPr defTabSz="457200" eaLnBrk="0" fontAlgn="base" hangingPunct="0">
                  <a:spcBef>
                    <a:spcPct val="0"/>
                  </a:spcBef>
                  <a:spcAft>
                    <a:spcPct val="0"/>
                  </a:spcAft>
                  <a:defRPr/>
                </a:pPr>
                <a14:m>
                  <m:oMathPara xmlns:m="http://schemas.openxmlformats.org/officeDocument/2006/math">
                    <m:oMathParaPr>
                      <m:jc m:val="left"/>
                    </m:oMathParaPr>
                    <m:oMath xmlns:m="http://schemas.openxmlformats.org/officeDocument/2006/math">
                      <m:r>
                        <a:rPr lang="en-US" i="1" dirty="0" smtClean="0">
                          <a:solidFill>
                            <a:prstClr val="black"/>
                          </a:solidFill>
                          <a:latin typeface="Cambria Math" panose="02040503050406030204" pitchFamily="18" charset="0"/>
                          <a:cs typeface="Times New Roman" panose="02020603050405020304" pitchFamily="18" charset="0"/>
                        </a:rPr>
                        <m:t>𝑡</m:t>
                      </m:r>
                      <m:r>
                        <a:rPr lang="en-US" i="1" dirty="0" smtClean="0">
                          <a:solidFill>
                            <a:prstClr val="black"/>
                          </a:solidFill>
                          <a:latin typeface="Cambria Math" panose="02040503050406030204" pitchFamily="18" charset="0"/>
                          <a:cs typeface="Times New Roman" panose="02020603050405020304" pitchFamily="18" charset="0"/>
                        </a:rPr>
                        <m:t>=1</m:t>
                      </m:r>
                    </m:oMath>
                  </m:oMathPara>
                </a14:m>
                <a:endParaRPr lang="en-US">
                  <a:solidFill>
                    <a:prstClr val="black"/>
                  </a:solidFill>
                  <a:latin typeface="Avenir"/>
                  <a:cs typeface="Arial" panose="020B0604020202020204" pitchFamily="34" charset="0"/>
                </a:endParaRPr>
              </a:p>
            </p:txBody>
          </p:sp>
        </mc:Choice>
        <mc:Fallback xmlns="">
          <p:sp>
            <p:nvSpPr>
              <p:cNvPr id="126" name="TextBox 125">
                <a:extLst>
                  <a:ext uri="{FF2B5EF4-FFF2-40B4-BE49-F238E27FC236}">
                    <a16:creationId xmlns:a16="http://schemas.microsoft.com/office/drawing/2014/main" id="{3BBA44F5-A09D-9213-549C-F08F5DCD06B2}"/>
                  </a:ext>
                </a:extLst>
              </p:cNvPr>
              <p:cNvSpPr txBox="1">
                <a:spLocks noRot="1" noChangeAspect="1" noMove="1" noResize="1" noEditPoints="1" noAdjustHandles="1" noChangeArrowheads="1" noChangeShapeType="1" noTextEdit="1"/>
              </p:cNvSpPr>
              <p:nvPr/>
            </p:nvSpPr>
            <p:spPr>
              <a:xfrm>
                <a:off x="7186209" y="1373694"/>
                <a:ext cx="830069" cy="369332"/>
              </a:xfrm>
              <a:prstGeom prst="rect">
                <a:avLst/>
              </a:prstGeom>
              <a:blipFill>
                <a:blip r:embed="rId4"/>
                <a:stretch>
                  <a:fillRect/>
                </a:stretch>
              </a:blipFill>
            </p:spPr>
            <p:txBody>
              <a:bodyPr/>
              <a:lstStyle/>
              <a:p>
                <a:r>
                  <a:rPr lang="en-JP">
                    <a:noFill/>
                  </a:rPr>
                  <a:t> </a:t>
                </a:r>
              </a:p>
            </p:txBody>
          </p:sp>
        </mc:Fallback>
      </mc:AlternateContent>
      <p:pic>
        <p:nvPicPr>
          <p:cNvPr id="127" name="Picture 126">
            <a:extLst>
              <a:ext uri="{FF2B5EF4-FFF2-40B4-BE49-F238E27FC236}">
                <a16:creationId xmlns:a16="http://schemas.microsoft.com/office/drawing/2014/main" id="{CBA83096-163D-7B66-9001-87D6DF7146B2}"/>
              </a:ext>
            </a:extLst>
          </p:cNvPr>
          <p:cNvPicPr>
            <a:picLocks noChangeAspect="1"/>
          </p:cNvPicPr>
          <p:nvPr/>
        </p:nvPicPr>
        <p:blipFill>
          <a:blip r:embed="rId2" cstate="screen">
            <a:duotone>
              <a:srgbClr val="D9D9D6">
                <a:shade val="45000"/>
                <a:satMod val="135000"/>
              </a:srgbClr>
              <a:prstClr val="white"/>
            </a:duotone>
            <a:extLst>
              <a:ext uri="{28A0092B-C50C-407E-A947-70E740481C1C}">
                <a14:useLocalDpi xmlns:a14="http://schemas.microsoft.com/office/drawing/2010/main"/>
              </a:ext>
            </a:extLst>
          </a:blip>
          <a:stretch>
            <a:fillRect/>
          </a:stretch>
        </p:blipFill>
        <p:spPr>
          <a:xfrm>
            <a:off x="8166218" y="3787020"/>
            <a:ext cx="2235041" cy="607521"/>
          </a:xfrm>
          <a:prstGeom prst="rect">
            <a:avLst/>
          </a:prstGeom>
          <a:ln>
            <a:solidFill>
              <a:sysClr val="windowText" lastClr="000000"/>
            </a:solidFill>
          </a:ln>
        </p:spPr>
      </p:pic>
      <p:pic>
        <p:nvPicPr>
          <p:cNvPr id="128" name="Picture 127">
            <a:extLst>
              <a:ext uri="{FF2B5EF4-FFF2-40B4-BE49-F238E27FC236}">
                <a16:creationId xmlns:a16="http://schemas.microsoft.com/office/drawing/2014/main" id="{DA17ABA7-B327-A278-FB8A-40E35493A771}"/>
              </a:ext>
            </a:extLst>
          </p:cNvPr>
          <p:cNvPicPr>
            <a:picLocks noChangeAspect="1"/>
          </p:cNvPicPr>
          <p:nvPr/>
        </p:nvPicPr>
        <p:blipFill>
          <a:blip r:embed="rId2" cstate="screen">
            <a:duotone>
              <a:srgbClr val="D9D9D6">
                <a:shade val="45000"/>
                <a:satMod val="135000"/>
              </a:srgbClr>
              <a:prstClr val="white"/>
            </a:duotone>
            <a:extLst>
              <a:ext uri="{28A0092B-C50C-407E-A947-70E740481C1C}">
                <a14:useLocalDpi xmlns:a14="http://schemas.microsoft.com/office/drawing/2010/main"/>
              </a:ext>
            </a:extLst>
          </a:blip>
          <a:stretch>
            <a:fillRect/>
          </a:stretch>
        </p:blipFill>
        <p:spPr>
          <a:xfrm>
            <a:off x="8166218" y="4630355"/>
            <a:ext cx="2235041" cy="607521"/>
          </a:xfrm>
          <a:prstGeom prst="rect">
            <a:avLst/>
          </a:prstGeom>
          <a:ln>
            <a:solidFill>
              <a:sysClr val="windowText" lastClr="000000"/>
            </a:solidFill>
          </a:ln>
        </p:spPr>
      </p:pic>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55B48F31-1CBA-5A67-6C87-97A0628782ED}"/>
                  </a:ext>
                </a:extLst>
              </p:cNvPr>
              <p:cNvSpPr txBox="1"/>
              <p:nvPr/>
            </p:nvSpPr>
            <p:spPr>
              <a:xfrm>
                <a:off x="7186209" y="4742051"/>
                <a:ext cx="830069" cy="369332"/>
              </a:xfrm>
              <a:prstGeom prst="rect">
                <a:avLst/>
              </a:prstGeom>
              <a:noFill/>
            </p:spPr>
            <p:txBody>
              <a:bodyPr wrap="square" rtlCol="0">
                <a:spAutoFit/>
              </a:bodyPr>
              <a:lstStyle/>
              <a:p>
                <a:pPr defTabSz="457200" eaLnBrk="0" fontAlgn="base" hangingPunct="0">
                  <a:spcBef>
                    <a:spcPct val="0"/>
                  </a:spcBef>
                  <a:spcAft>
                    <a:spcPct val="0"/>
                  </a:spcAft>
                  <a:defRPr/>
                </a:pPr>
                <a14:m>
                  <m:oMathPara xmlns:m="http://schemas.openxmlformats.org/officeDocument/2006/math">
                    <m:oMathParaPr>
                      <m:jc m:val="left"/>
                    </m:oMathParaPr>
                    <m:oMath xmlns:m="http://schemas.openxmlformats.org/officeDocument/2006/math">
                      <m:r>
                        <a:rPr lang="en-US" i="1" dirty="0" smtClean="0">
                          <a:solidFill>
                            <a:prstClr val="black"/>
                          </a:solidFill>
                          <a:latin typeface="Cambria Math" panose="02040503050406030204" pitchFamily="18" charset="0"/>
                          <a:cs typeface="Times New Roman" panose="02020603050405020304" pitchFamily="18" charset="0"/>
                        </a:rPr>
                        <m:t>𝑡</m:t>
                      </m:r>
                      <m:r>
                        <a:rPr lang="en-US" i="1" dirty="0" smtClean="0">
                          <a:solidFill>
                            <a:prstClr val="black"/>
                          </a:solidFill>
                          <a:latin typeface="Cambria Math" panose="02040503050406030204" pitchFamily="18" charset="0"/>
                          <a:cs typeface="Times New Roman" panose="02020603050405020304" pitchFamily="18" charset="0"/>
                        </a:rPr>
                        <m:t>=3</m:t>
                      </m:r>
                    </m:oMath>
                  </m:oMathPara>
                </a14:m>
                <a:endParaRPr lang="en-US">
                  <a:solidFill>
                    <a:prstClr val="black"/>
                  </a:solidFill>
                  <a:latin typeface="Avenir"/>
                  <a:cs typeface="Arial" panose="020B0604020202020204" pitchFamily="34" charset="0"/>
                </a:endParaRPr>
              </a:p>
            </p:txBody>
          </p:sp>
        </mc:Choice>
        <mc:Fallback xmlns="">
          <p:sp>
            <p:nvSpPr>
              <p:cNvPr id="129" name="TextBox 128">
                <a:extLst>
                  <a:ext uri="{FF2B5EF4-FFF2-40B4-BE49-F238E27FC236}">
                    <a16:creationId xmlns:a16="http://schemas.microsoft.com/office/drawing/2014/main" id="{55B48F31-1CBA-5A67-6C87-97A0628782ED}"/>
                  </a:ext>
                </a:extLst>
              </p:cNvPr>
              <p:cNvSpPr txBox="1">
                <a:spLocks noRot="1" noChangeAspect="1" noMove="1" noResize="1" noEditPoints="1" noAdjustHandles="1" noChangeArrowheads="1" noChangeShapeType="1" noTextEdit="1"/>
              </p:cNvSpPr>
              <p:nvPr/>
            </p:nvSpPr>
            <p:spPr>
              <a:xfrm>
                <a:off x="7186209" y="4742051"/>
                <a:ext cx="830069" cy="369332"/>
              </a:xfrm>
              <a:prstGeom prst="rect">
                <a:avLst/>
              </a:prstGeom>
              <a:blipFill>
                <a:blip r:embed="rId5"/>
                <a:stretch>
                  <a:fillRect/>
                </a:stretch>
              </a:blipFill>
            </p:spPr>
            <p:txBody>
              <a:bodyPr/>
              <a:lstStyle/>
              <a:p>
                <a:r>
                  <a:rPr lang="en-JP">
                    <a:noFill/>
                  </a:rPr>
                  <a:t> </a:t>
                </a:r>
              </a:p>
            </p:txBody>
          </p:sp>
        </mc:Fallback>
      </mc:AlternateContent>
      <p:pic>
        <p:nvPicPr>
          <p:cNvPr id="130" name="Picture 129">
            <a:extLst>
              <a:ext uri="{FF2B5EF4-FFF2-40B4-BE49-F238E27FC236}">
                <a16:creationId xmlns:a16="http://schemas.microsoft.com/office/drawing/2014/main" id="{871B17CA-496C-027C-55A0-90781DADF782}"/>
              </a:ext>
            </a:extLst>
          </p:cNvPr>
          <p:cNvPicPr>
            <a:picLocks noChangeAspect="1"/>
          </p:cNvPicPr>
          <p:nvPr/>
        </p:nvPicPr>
        <p:blipFill>
          <a:blip r:embed="rId2" cstate="screen">
            <a:duotone>
              <a:srgbClr val="D9D9D6">
                <a:shade val="45000"/>
                <a:satMod val="135000"/>
              </a:srgbClr>
              <a:prstClr val="white"/>
            </a:duotone>
            <a:extLst>
              <a:ext uri="{28A0092B-C50C-407E-A947-70E740481C1C}">
                <a14:useLocalDpi xmlns:a14="http://schemas.microsoft.com/office/drawing/2010/main"/>
              </a:ext>
            </a:extLst>
          </a:blip>
          <a:stretch>
            <a:fillRect/>
          </a:stretch>
        </p:blipFill>
        <p:spPr>
          <a:xfrm>
            <a:off x="8166218" y="2943685"/>
            <a:ext cx="2235041" cy="607521"/>
          </a:xfrm>
          <a:prstGeom prst="rect">
            <a:avLst/>
          </a:prstGeom>
          <a:ln>
            <a:solidFill>
              <a:sysClr val="windowText" lastClr="000000"/>
            </a:solidFill>
          </a:ln>
        </p:spPr>
      </p:pic>
      <mc:AlternateContent xmlns:mc="http://schemas.openxmlformats.org/markup-compatibility/2006" xmlns:a14="http://schemas.microsoft.com/office/drawing/2010/main">
        <mc:Choice Requires="a14">
          <p:sp>
            <p:nvSpPr>
              <p:cNvPr id="131" name="TextBox 130">
                <a:extLst>
                  <a:ext uri="{FF2B5EF4-FFF2-40B4-BE49-F238E27FC236}">
                    <a16:creationId xmlns:a16="http://schemas.microsoft.com/office/drawing/2014/main" id="{6F3A4714-3763-32ED-47F6-4EFBDE3986AB}"/>
                  </a:ext>
                </a:extLst>
              </p:cNvPr>
              <p:cNvSpPr txBox="1"/>
              <p:nvPr/>
            </p:nvSpPr>
            <p:spPr>
              <a:xfrm>
                <a:off x="7186209" y="3069506"/>
                <a:ext cx="830069" cy="369332"/>
              </a:xfrm>
              <a:prstGeom prst="rect">
                <a:avLst/>
              </a:prstGeom>
              <a:noFill/>
            </p:spPr>
            <p:txBody>
              <a:bodyPr wrap="square" rtlCol="0">
                <a:spAutoFit/>
              </a:bodyPr>
              <a:lstStyle/>
              <a:p>
                <a:pPr defTabSz="457200" eaLnBrk="0" fontAlgn="base" hangingPunct="0">
                  <a:spcBef>
                    <a:spcPct val="0"/>
                  </a:spcBef>
                  <a:spcAft>
                    <a:spcPct val="0"/>
                  </a:spcAft>
                  <a:defRPr/>
                </a:pPr>
                <a14:m>
                  <m:oMathPara xmlns:m="http://schemas.openxmlformats.org/officeDocument/2006/math">
                    <m:oMathParaPr>
                      <m:jc m:val="left"/>
                    </m:oMathParaPr>
                    <m:oMath xmlns:m="http://schemas.openxmlformats.org/officeDocument/2006/math">
                      <m:r>
                        <a:rPr lang="en-US" i="1" dirty="0" smtClean="0">
                          <a:solidFill>
                            <a:prstClr val="black"/>
                          </a:solidFill>
                          <a:latin typeface="Cambria Math" panose="02040503050406030204" pitchFamily="18" charset="0"/>
                          <a:cs typeface="Times New Roman" panose="02020603050405020304" pitchFamily="18" charset="0"/>
                        </a:rPr>
                        <m:t>𝑡</m:t>
                      </m:r>
                      <m:r>
                        <a:rPr lang="en-US" i="1" dirty="0" smtClean="0">
                          <a:solidFill>
                            <a:prstClr val="black"/>
                          </a:solidFill>
                          <a:latin typeface="Cambria Math" panose="02040503050406030204" pitchFamily="18" charset="0"/>
                          <a:cs typeface="Times New Roman" panose="02020603050405020304" pitchFamily="18" charset="0"/>
                        </a:rPr>
                        <m:t>=2</m:t>
                      </m:r>
                    </m:oMath>
                  </m:oMathPara>
                </a14:m>
                <a:endParaRPr lang="en-US">
                  <a:solidFill>
                    <a:prstClr val="black"/>
                  </a:solidFill>
                  <a:latin typeface="Avenir"/>
                  <a:cs typeface="Arial" panose="020B0604020202020204" pitchFamily="34" charset="0"/>
                </a:endParaRPr>
              </a:p>
            </p:txBody>
          </p:sp>
        </mc:Choice>
        <mc:Fallback xmlns="">
          <p:sp>
            <p:nvSpPr>
              <p:cNvPr id="131" name="TextBox 130">
                <a:extLst>
                  <a:ext uri="{FF2B5EF4-FFF2-40B4-BE49-F238E27FC236}">
                    <a16:creationId xmlns:a16="http://schemas.microsoft.com/office/drawing/2014/main" id="{6F3A4714-3763-32ED-47F6-4EFBDE3986AB}"/>
                  </a:ext>
                </a:extLst>
              </p:cNvPr>
              <p:cNvSpPr txBox="1">
                <a:spLocks noRot="1" noChangeAspect="1" noMove="1" noResize="1" noEditPoints="1" noAdjustHandles="1" noChangeArrowheads="1" noChangeShapeType="1" noTextEdit="1"/>
              </p:cNvSpPr>
              <p:nvPr/>
            </p:nvSpPr>
            <p:spPr>
              <a:xfrm>
                <a:off x="7186209" y="3069506"/>
                <a:ext cx="830069" cy="369332"/>
              </a:xfrm>
              <a:prstGeom prst="rect">
                <a:avLst/>
              </a:prstGeom>
              <a:blipFill>
                <a:blip r:embed="rId6"/>
                <a:stretch>
                  <a:fillRect/>
                </a:stretch>
              </a:blipFill>
            </p:spPr>
            <p:txBody>
              <a:bodyPr/>
              <a:lstStyle/>
              <a:p>
                <a:r>
                  <a:rPr lang="en-JP">
                    <a:noFill/>
                  </a:rPr>
                  <a:t> </a:t>
                </a:r>
              </a:p>
            </p:txBody>
          </p:sp>
        </mc:Fallback>
      </mc:AlternateContent>
      <p:sp>
        <p:nvSpPr>
          <p:cNvPr id="132" name="Arrow: Right 131">
            <a:extLst>
              <a:ext uri="{FF2B5EF4-FFF2-40B4-BE49-F238E27FC236}">
                <a16:creationId xmlns:a16="http://schemas.microsoft.com/office/drawing/2014/main" id="{C9D90C92-9DD2-4340-A3A9-FA3AAE61E0BC}"/>
              </a:ext>
            </a:extLst>
          </p:cNvPr>
          <p:cNvSpPr/>
          <p:nvPr/>
        </p:nvSpPr>
        <p:spPr>
          <a:xfrm>
            <a:off x="6257586" y="3364257"/>
            <a:ext cx="372452" cy="590798"/>
          </a:xfrm>
          <a:prstGeom prst="rightArrow">
            <a:avLst/>
          </a:prstGeom>
          <a:solidFill>
            <a:srgbClr val="FFFFFF">
              <a:lumMod val="5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43999B"/>
              </a:solidFill>
              <a:effectLst/>
              <a:uLnTx/>
              <a:uFillTx/>
              <a:latin typeface="Avenir"/>
              <a:ea typeface="+mn-ea"/>
              <a:cs typeface="+mn-cs"/>
            </a:endParaRPr>
          </a:p>
        </p:txBody>
      </p:sp>
      <p:sp>
        <p:nvSpPr>
          <p:cNvPr id="133" name="TextBox 132">
            <a:extLst>
              <a:ext uri="{FF2B5EF4-FFF2-40B4-BE49-F238E27FC236}">
                <a16:creationId xmlns:a16="http://schemas.microsoft.com/office/drawing/2014/main" id="{986ADC43-D874-2DD4-3F0E-BE739F7790D7}"/>
              </a:ext>
            </a:extLst>
          </p:cNvPr>
          <p:cNvSpPr txBox="1"/>
          <p:nvPr/>
        </p:nvSpPr>
        <p:spPr>
          <a:xfrm>
            <a:off x="10510638" y="2225528"/>
            <a:ext cx="1619614" cy="338554"/>
          </a:xfrm>
          <a:prstGeom prst="rect">
            <a:avLst/>
          </a:prstGeom>
          <a:noFill/>
        </p:spPr>
        <p:txBody>
          <a:bodyPr wrap="square" rtlCol="0">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rPr>
              <a:t>Move, Join</a:t>
            </a:r>
          </a:p>
        </p:txBody>
      </p:sp>
      <p:sp>
        <p:nvSpPr>
          <p:cNvPr id="134" name="TextBox 133">
            <a:extLst>
              <a:ext uri="{FF2B5EF4-FFF2-40B4-BE49-F238E27FC236}">
                <a16:creationId xmlns:a16="http://schemas.microsoft.com/office/drawing/2014/main" id="{7555FD5E-C461-FE37-EDB9-8C37ECC0BB51}"/>
              </a:ext>
            </a:extLst>
          </p:cNvPr>
          <p:cNvSpPr txBox="1"/>
          <p:nvPr/>
        </p:nvSpPr>
        <p:spPr>
          <a:xfrm>
            <a:off x="10510157" y="1384077"/>
            <a:ext cx="1619614" cy="338554"/>
          </a:xfrm>
          <a:prstGeom prst="rect">
            <a:avLst/>
          </a:prstGeom>
          <a:noFill/>
        </p:spPr>
        <p:txBody>
          <a:bodyPr wrap="square" rtlCol="0">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rPr>
              <a:t>1-qubit gate</a:t>
            </a:r>
          </a:p>
        </p:txBody>
      </p:sp>
      <p:sp>
        <p:nvSpPr>
          <p:cNvPr id="135" name="TextBox 134">
            <a:extLst>
              <a:ext uri="{FF2B5EF4-FFF2-40B4-BE49-F238E27FC236}">
                <a16:creationId xmlns:a16="http://schemas.microsoft.com/office/drawing/2014/main" id="{A1587EEC-31C7-0F5E-94CC-69787B4A2A89}"/>
              </a:ext>
            </a:extLst>
          </p:cNvPr>
          <p:cNvSpPr txBox="1"/>
          <p:nvPr/>
        </p:nvSpPr>
        <p:spPr>
          <a:xfrm>
            <a:off x="10510638" y="3060929"/>
            <a:ext cx="1619614" cy="338554"/>
          </a:xfrm>
          <a:prstGeom prst="rect">
            <a:avLst/>
          </a:prstGeom>
          <a:noFill/>
        </p:spPr>
        <p:txBody>
          <a:bodyPr wrap="square" rtlCol="0">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rPr>
              <a:t>2-qubit gate</a:t>
            </a:r>
          </a:p>
        </p:txBody>
      </p:sp>
      <p:sp>
        <p:nvSpPr>
          <p:cNvPr id="136" name="TextBox 135">
            <a:extLst>
              <a:ext uri="{FF2B5EF4-FFF2-40B4-BE49-F238E27FC236}">
                <a16:creationId xmlns:a16="http://schemas.microsoft.com/office/drawing/2014/main" id="{06F5A297-1BF1-674E-8F56-448A427384CB}"/>
              </a:ext>
            </a:extLst>
          </p:cNvPr>
          <p:cNvSpPr txBox="1"/>
          <p:nvPr/>
        </p:nvSpPr>
        <p:spPr>
          <a:xfrm>
            <a:off x="10510638" y="3766460"/>
            <a:ext cx="1619614" cy="584775"/>
          </a:xfrm>
          <a:prstGeom prst="rect">
            <a:avLst/>
          </a:prstGeom>
          <a:noFill/>
        </p:spPr>
        <p:txBody>
          <a:bodyPr wrap="square" rtlCol="0">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rPr>
              <a:t>Swap, Split</a:t>
            </a:r>
          </a:p>
          <a:p>
            <a:pPr marL="0" marR="0" lvl="0" indent="0" defTabSz="45720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rPr>
              <a:t>Move, Join</a:t>
            </a:r>
          </a:p>
        </p:txBody>
      </p:sp>
      <p:sp>
        <p:nvSpPr>
          <p:cNvPr id="137" name="TextBox 136">
            <a:extLst>
              <a:ext uri="{FF2B5EF4-FFF2-40B4-BE49-F238E27FC236}">
                <a16:creationId xmlns:a16="http://schemas.microsoft.com/office/drawing/2014/main" id="{DFF7C491-5C4E-B58E-3324-E1487785A8D7}"/>
              </a:ext>
            </a:extLst>
          </p:cNvPr>
          <p:cNvSpPr txBox="1"/>
          <p:nvPr/>
        </p:nvSpPr>
        <p:spPr>
          <a:xfrm>
            <a:off x="10507520" y="4760605"/>
            <a:ext cx="1619614" cy="338554"/>
          </a:xfrm>
          <a:prstGeom prst="rect">
            <a:avLst/>
          </a:prstGeom>
          <a:noFill/>
        </p:spPr>
        <p:txBody>
          <a:bodyPr wrap="square" rtlCol="0">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rPr>
              <a:t>2-qubit gate</a:t>
            </a:r>
          </a:p>
        </p:txBody>
      </p:sp>
      <p:pic>
        <p:nvPicPr>
          <p:cNvPr id="138" name="Picture 137">
            <a:extLst>
              <a:ext uri="{FF2B5EF4-FFF2-40B4-BE49-F238E27FC236}">
                <a16:creationId xmlns:a16="http://schemas.microsoft.com/office/drawing/2014/main" id="{7BDF0E64-3240-7777-3E56-B7F46CA57FE2}"/>
              </a:ext>
            </a:extLst>
          </p:cNvPr>
          <p:cNvPicPr>
            <a:picLocks noChangeAspect="1"/>
          </p:cNvPicPr>
          <p:nvPr/>
        </p:nvPicPr>
        <p:blipFill>
          <a:blip r:embed="rId2" cstate="screen">
            <a:duotone>
              <a:srgbClr val="D9D9D6">
                <a:shade val="45000"/>
                <a:satMod val="135000"/>
              </a:srgbClr>
              <a:prstClr val="white"/>
            </a:duotone>
            <a:extLst>
              <a:ext uri="{28A0092B-C50C-407E-A947-70E740481C1C}">
                <a14:useLocalDpi xmlns:a14="http://schemas.microsoft.com/office/drawing/2010/main"/>
              </a:ext>
            </a:extLst>
          </a:blip>
          <a:stretch>
            <a:fillRect/>
          </a:stretch>
        </p:blipFill>
        <p:spPr>
          <a:xfrm>
            <a:off x="8166218" y="5473688"/>
            <a:ext cx="2235041" cy="607522"/>
          </a:xfrm>
          <a:prstGeom prst="rect">
            <a:avLst/>
          </a:prstGeom>
          <a:ln>
            <a:solidFill>
              <a:sysClr val="windowText" lastClr="000000"/>
            </a:solidFill>
          </a:ln>
        </p:spPr>
      </p:pic>
      <p:sp>
        <p:nvSpPr>
          <p:cNvPr id="139" name="Oval 138">
            <a:extLst>
              <a:ext uri="{FF2B5EF4-FFF2-40B4-BE49-F238E27FC236}">
                <a16:creationId xmlns:a16="http://schemas.microsoft.com/office/drawing/2014/main" id="{E45EEABA-C24C-8E1C-E140-349052094F08}"/>
              </a:ext>
            </a:extLst>
          </p:cNvPr>
          <p:cNvSpPr/>
          <p:nvPr/>
        </p:nvSpPr>
        <p:spPr>
          <a:xfrm>
            <a:off x="8744042" y="2331136"/>
            <a:ext cx="139700" cy="139700"/>
          </a:xfrm>
          <a:prstGeom prst="ellipse">
            <a:avLst/>
          </a:prstGeom>
          <a:solidFill>
            <a:srgbClr val="FF000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40" name="Oval 139">
            <a:extLst>
              <a:ext uri="{FF2B5EF4-FFF2-40B4-BE49-F238E27FC236}">
                <a16:creationId xmlns:a16="http://schemas.microsoft.com/office/drawing/2014/main" id="{1C541340-2DCE-C72D-EA33-37F778EADF11}"/>
              </a:ext>
            </a:extLst>
          </p:cNvPr>
          <p:cNvSpPr/>
          <p:nvPr/>
        </p:nvSpPr>
        <p:spPr>
          <a:xfrm>
            <a:off x="10138464" y="2325718"/>
            <a:ext cx="139700" cy="139700"/>
          </a:xfrm>
          <a:prstGeom prst="ellipse">
            <a:avLst/>
          </a:prstGeom>
          <a:solidFill>
            <a:srgbClr val="79DCFF"/>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grpSp>
        <p:nvGrpSpPr>
          <p:cNvPr id="141" name="Group 140">
            <a:extLst>
              <a:ext uri="{FF2B5EF4-FFF2-40B4-BE49-F238E27FC236}">
                <a16:creationId xmlns:a16="http://schemas.microsoft.com/office/drawing/2014/main" id="{5BF5C759-B9EC-CCD8-DEF5-DDE767B715E7}"/>
              </a:ext>
            </a:extLst>
          </p:cNvPr>
          <p:cNvGrpSpPr/>
          <p:nvPr/>
        </p:nvGrpSpPr>
        <p:grpSpPr>
          <a:xfrm>
            <a:off x="8744120" y="640494"/>
            <a:ext cx="1534044" cy="139700"/>
            <a:chOff x="8404017" y="871538"/>
            <a:chExt cx="1534044" cy="139700"/>
          </a:xfrm>
          <a:effectLst>
            <a:outerShdw blurRad="63500" dist="38100" dir="2700000" algn="tl" rotWithShape="0">
              <a:prstClr val="black">
                <a:alpha val="45000"/>
              </a:prstClr>
            </a:outerShdw>
          </a:effectLst>
        </p:grpSpPr>
        <p:sp>
          <p:nvSpPr>
            <p:cNvPr id="142" name="Oval 141">
              <a:extLst>
                <a:ext uri="{FF2B5EF4-FFF2-40B4-BE49-F238E27FC236}">
                  <a16:creationId xmlns:a16="http://schemas.microsoft.com/office/drawing/2014/main" id="{FA2854FF-C076-B110-84B4-E4CBE31B0E8F}"/>
                </a:ext>
              </a:extLst>
            </p:cNvPr>
            <p:cNvSpPr/>
            <p:nvPr/>
          </p:nvSpPr>
          <p:spPr>
            <a:xfrm>
              <a:off x="8404017" y="871538"/>
              <a:ext cx="139700" cy="139700"/>
            </a:xfrm>
            <a:prstGeom prst="ellipse">
              <a:avLst/>
            </a:prstGeom>
            <a:solidFill>
              <a:srgbClr val="FF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43" name="Oval 142">
              <a:extLst>
                <a:ext uri="{FF2B5EF4-FFF2-40B4-BE49-F238E27FC236}">
                  <a16:creationId xmlns:a16="http://schemas.microsoft.com/office/drawing/2014/main" id="{36F9EBFC-B6F5-6243-3D14-6AF6FDCE0B90}"/>
                </a:ext>
              </a:extLst>
            </p:cNvPr>
            <p:cNvSpPr/>
            <p:nvPr/>
          </p:nvSpPr>
          <p:spPr>
            <a:xfrm>
              <a:off x="9340636" y="871538"/>
              <a:ext cx="139700" cy="139700"/>
            </a:xfrm>
            <a:prstGeom prst="ellipse">
              <a:avLst/>
            </a:prstGeom>
            <a:solidFill>
              <a:srgbClr val="92D05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44" name="Oval 143">
              <a:extLst>
                <a:ext uri="{FF2B5EF4-FFF2-40B4-BE49-F238E27FC236}">
                  <a16:creationId xmlns:a16="http://schemas.microsoft.com/office/drawing/2014/main" id="{D49BFF7C-EAC3-6C91-32DC-4414396702C8}"/>
                </a:ext>
              </a:extLst>
            </p:cNvPr>
            <p:cNvSpPr/>
            <p:nvPr/>
          </p:nvSpPr>
          <p:spPr>
            <a:xfrm>
              <a:off x="9798361" y="871538"/>
              <a:ext cx="139700" cy="139700"/>
            </a:xfrm>
            <a:prstGeom prst="ellipse">
              <a:avLst/>
            </a:prstGeom>
            <a:solidFill>
              <a:srgbClr val="79DCF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grpSp>
      <p:sp>
        <p:nvSpPr>
          <p:cNvPr id="145" name="Oval 144">
            <a:extLst>
              <a:ext uri="{FF2B5EF4-FFF2-40B4-BE49-F238E27FC236}">
                <a16:creationId xmlns:a16="http://schemas.microsoft.com/office/drawing/2014/main" id="{6B3FF358-0C4D-B82A-4AA0-5963382A8757}"/>
              </a:ext>
            </a:extLst>
          </p:cNvPr>
          <p:cNvSpPr/>
          <p:nvPr/>
        </p:nvSpPr>
        <p:spPr>
          <a:xfrm>
            <a:off x="8744120" y="1488510"/>
            <a:ext cx="139700" cy="139700"/>
          </a:xfrm>
          <a:prstGeom prst="ellipse">
            <a:avLst/>
          </a:prstGeom>
          <a:solidFill>
            <a:srgbClr val="FF000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46" name="Oval 145">
            <a:extLst>
              <a:ext uri="{FF2B5EF4-FFF2-40B4-BE49-F238E27FC236}">
                <a16:creationId xmlns:a16="http://schemas.microsoft.com/office/drawing/2014/main" id="{8516980E-C12E-8AE6-1511-1C0A5B48A754}"/>
              </a:ext>
            </a:extLst>
          </p:cNvPr>
          <p:cNvSpPr/>
          <p:nvPr/>
        </p:nvSpPr>
        <p:spPr>
          <a:xfrm>
            <a:off x="9672482" y="1488509"/>
            <a:ext cx="139700" cy="139700"/>
          </a:xfrm>
          <a:prstGeom prst="ellipse">
            <a:avLst/>
          </a:prstGeom>
          <a:solidFill>
            <a:srgbClr val="92D05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47" name="Oval 146">
            <a:extLst>
              <a:ext uri="{FF2B5EF4-FFF2-40B4-BE49-F238E27FC236}">
                <a16:creationId xmlns:a16="http://schemas.microsoft.com/office/drawing/2014/main" id="{0385F256-F305-E3BD-57CB-FAE23BB18673}"/>
              </a:ext>
            </a:extLst>
          </p:cNvPr>
          <p:cNvSpPr/>
          <p:nvPr/>
        </p:nvSpPr>
        <p:spPr>
          <a:xfrm>
            <a:off x="10138464" y="1488510"/>
            <a:ext cx="139700" cy="139700"/>
          </a:xfrm>
          <a:prstGeom prst="ellipse">
            <a:avLst/>
          </a:prstGeom>
          <a:solidFill>
            <a:srgbClr val="79DCFF"/>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pic>
        <p:nvPicPr>
          <p:cNvPr id="148" name="Picture 147">
            <a:extLst>
              <a:ext uri="{FF2B5EF4-FFF2-40B4-BE49-F238E27FC236}">
                <a16:creationId xmlns:a16="http://schemas.microsoft.com/office/drawing/2014/main" id="{5BEEBFE0-46CD-1A2C-E41F-AD967A9F3774}"/>
              </a:ext>
            </a:extLst>
          </p:cNvPr>
          <p:cNvPicPr>
            <a:picLocks noChangeAspect="1"/>
          </p:cNvPicPr>
          <p:nvPr/>
        </p:nvPicPr>
        <p:blipFill>
          <a:blip r:embed="rId7">
            <a:alphaModFix amt="47000"/>
          </a:blip>
          <a:stretch>
            <a:fillRect/>
          </a:stretch>
        </p:blipFill>
        <p:spPr>
          <a:xfrm rot="2588198">
            <a:off x="9617780" y="1119173"/>
            <a:ext cx="249104" cy="887276"/>
          </a:xfrm>
          <a:prstGeom prst="rect">
            <a:avLst/>
          </a:prstGeom>
        </p:spPr>
      </p:pic>
      <p:sp>
        <p:nvSpPr>
          <p:cNvPr id="149" name="Oval 148">
            <a:extLst>
              <a:ext uri="{FF2B5EF4-FFF2-40B4-BE49-F238E27FC236}">
                <a16:creationId xmlns:a16="http://schemas.microsoft.com/office/drawing/2014/main" id="{9DEF68DE-E178-E670-F650-A417BB7DE8E5}"/>
              </a:ext>
            </a:extLst>
          </p:cNvPr>
          <p:cNvSpPr/>
          <p:nvPr/>
        </p:nvSpPr>
        <p:spPr>
          <a:xfrm>
            <a:off x="9680297" y="2325718"/>
            <a:ext cx="139700" cy="139700"/>
          </a:xfrm>
          <a:prstGeom prst="ellipse">
            <a:avLst/>
          </a:prstGeom>
          <a:solidFill>
            <a:srgbClr val="92D05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50" name="Oval 149">
            <a:extLst>
              <a:ext uri="{FF2B5EF4-FFF2-40B4-BE49-F238E27FC236}">
                <a16:creationId xmlns:a16="http://schemas.microsoft.com/office/drawing/2014/main" id="{3D9DA7B7-4386-3F79-AE05-AA2BE16670F2}"/>
              </a:ext>
            </a:extLst>
          </p:cNvPr>
          <p:cNvSpPr/>
          <p:nvPr/>
        </p:nvSpPr>
        <p:spPr>
          <a:xfrm>
            <a:off x="8671800" y="4019776"/>
            <a:ext cx="139700" cy="139700"/>
          </a:xfrm>
          <a:prstGeom prst="ellipse">
            <a:avLst/>
          </a:prstGeom>
          <a:solidFill>
            <a:srgbClr val="FF000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51" name="Oval 150">
            <a:extLst>
              <a:ext uri="{FF2B5EF4-FFF2-40B4-BE49-F238E27FC236}">
                <a16:creationId xmlns:a16="http://schemas.microsoft.com/office/drawing/2014/main" id="{5B2ADCEF-08D3-4E62-8E5B-B035458DA23E}"/>
              </a:ext>
            </a:extLst>
          </p:cNvPr>
          <p:cNvSpPr/>
          <p:nvPr/>
        </p:nvSpPr>
        <p:spPr>
          <a:xfrm>
            <a:off x="8811500" y="4021603"/>
            <a:ext cx="139700" cy="139700"/>
          </a:xfrm>
          <a:prstGeom prst="ellipse">
            <a:avLst/>
          </a:prstGeom>
          <a:solidFill>
            <a:srgbClr val="92D05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52" name="Oval 151">
            <a:extLst>
              <a:ext uri="{FF2B5EF4-FFF2-40B4-BE49-F238E27FC236}">
                <a16:creationId xmlns:a16="http://schemas.microsoft.com/office/drawing/2014/main" id="{83580167-3BE7-A541-9087-CAD3646EF742}"/>
              </a:ext>
            </a:extLst>
          </p:cNvPr>
          <p:cNvSpPr/>
          <p:nvPr/>
        </p:nvSpPr>
        <p:spPr>
          <a:xfrm>
            <a:off x="10138464" y="4021603"/>
            <a:ext cx="139700" cy="139700"/>
          </a:xfrm>
          <a:prstGeom prst="ellipse">
            <a:avLst/>
          </a:prstGeom>
          <a:solidFill>
            <a:srgbClr val="79DCFF"/>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53" name="Oval 152">
            <a:extLst>
              <a:ext uri="{FF2B5EF4-FFF2-40B4-BE49-F238E27FC236}">
                <a16:creationId xmlns:a16="http://schemas.microsoft.com/office/drawing/2014/main" id="{E499A698-40CF-292B-FFBE-6242D00EB1CC}"/>
              </a:ext>
            </a:extLst>
          </p:cNvPr>
          <p:cNvSpPr/>
          <p:nvPr/>
        </p:nvSpPr>
        <p:spPr>
          <a:xfrm>
            <a:off x="9617564" y="4856867"/>
            <a:ext cx="139700" cy="139700"/>
          </a:xfrm>
          <a:prstGeom prst="ellipse">
            <a:avLst/>
          </a:prstGeom>
          <a:solidFill>
            <a:srgbClr val="FF000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54" name="Oval 153">
            <a:extLst>
              <a:ext uri="{FF2B5EF4-FFF2-40B4-BE49-F238E27FC236}">
                <a16:creationId xmlns:a16="http://schemas.microsoft.com/office/drawing/2014/main" id="{83759FF0-2FCE-23D4-107E-BCCE6A9E8F7E}"/>
              </a:ext>
            </a:extLst>
          </p:cNvPr>
          <p:cNvSpPr/>
          <p:nvPr/>
        </p:nvSpPr>
        <p:spPr>
          <a:xfrm>
            <a:off x="8739279" y="4856867"/>
            <a:ext cx="139700" cy="139700"/>
          </a:xfrm>
          <a:prstGeom prst="ellipse">
            <a:avLst/>
          </a:prstGeom>
          <a:solidFill>
            <a:srgbClr val="92D05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55" name="Oval 154">
            <a:extLst>
              <a:ext uri="{FF2B5EF4-FFF2-40B4-BE49-F238E27FC236}">
                <a16:creationId xmlns:a16="http://schemas.microsoft.com/office/drawing/2014/main" id="{B6A0B5F4-24EF-C292-BA14-E2D4C1B83982}"/>
              </a:ext>
            </a:extLst>
          </p:cNvPr>
          <p:cNvSpPr/>
          <p:nvPr/>
        </p:nvSpPr>
        <p:spPr>
          <a:xfrm>
            <a:off x="9764998" y="4856867"/>
            <a:ext cx="139700" cy="139700"/>
          </a:xfrm>
          <a:prstGeom prst="ellipse">
            <a:avLst/>
          </a:prstGeom>
          <a:solidFill>
            <a:srgbClr val="79DCFF"/>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grpSp>
        <p:nvGrpSpPr>
          <p:cNvPr id="156" name="Group 155">
            <a:extLst>
              <a:ext uri="{FF2B5EF4-FFF2-40B4-BE49-F238E27FC236}">
                <a16:creationId xmlns:a16="http://schemas.microsoft.com/office/drawing/2014/main" id="{B53FA0D0-82C6-D495-B743-EA4C591E0AA9}"/>
              </a:ext>
            </a:extLst>
          </p:cNvPr>
          <p:cNvGrpSpPr/>
          <p:nvPr/>
        </p:nvGrpSpPr>
        <p:grpSpPr>
          <a:xfrm>
            <a:off x="9057461" y="4136604"/>
            <a:ext cx="1436209" cy="1527198"/>
            <a:chOff x="8858451" y="5209993"/>
            <a:chExt cx="1196448" cy="1199214"/>
          </a:xfrm>
        </p:grpSpPr>
        <p:pic>
          <p:nvPicPr>
            <p:cNvPr id="157" name="Picture 156">
              <a:extLst>
                <a:ext uri="{FF2B5EF4-FFF2-40B4-BE49-F238E27FC236}">
                  <a16:creationId xmlns:a16="http://schemas.microsoft.com/office/drawing/2014/main" id="{E15C6B23-306E-DE2E-7382-8B5454FB2BFD}"/>
                </a:ext>
              </a:extLst>
            </p:cNvPr>
            <p:cNvPicPr>
              <a:picLocks noChangeAspect="1"/>
            </p:cNvPicPr>
            <p:nvPr/>
          </p:nvPicPr>
          <p:blipFill>
            <a:blip r:embed="rId7">
              <a:alphaModFix amt="47000"/>
            </a:blip>
            <a:stretch>
              <a:fillRect/>
            </a:stretch>
          </p:blipFill>
          <p:spPr>
            <a:xfrm rot="2700000">
              <a:off x="9242543" y="5211377"/>
              <a:ext cx="428264" cy="1196448"/>
            </a:xfrm>
            <a:prstGeom prst="rect">
              <a:avLst/>
            </a:prstGeom>
          </p:spPr>
        </p:pic>
        <p:pic>
          <p:nvPicPr>
            <p:cNvPr id="158" name="Picture 157">
              <a:extLst>
                <a:ext uri="{FF2B5EF4-FFF2-40B4-BE49-F238E27FC236}">
                  <a16:creationId xmlns:a16="http://schemas.microsoft.com/office/drawing/2014/main" id="{BC6E9925-8176-47C2-218A-97898615E99A}"/>
                </a:ext>
              </a:extLst>
            </p:cNvPr>
            <p:cNvPicPr>
              <a:picLocks noChangeAspect="1"/>
            </p:cNvPicPr>
            <p:nvPr/>
          </p:nvPicPr>
          <p:blipFill>
            <a:blip r:embed="rId7">
              <a:alphaModFix amt="47000"/>
            </a:blip>
            <a:stretch>
              <a:fillRect/>
            </a:stretch>
          </p:blipFill>
          <p:spPr>
            <a:xfrm rot="18900000">
              <a:off x="9253622" y="5209993"/>
              <a:ext cx="439546" cy="1199214"/>
            </a:xfrm>
            <a:prstGeom prst="rect">
              <a:avLst/>
            </a:prstGeom>
          </p:spPr>
        </p:pic>
      </p:grpSp>
      <p:sp>
        <p:nvSpPr>
          <p:cNvPr id="159" name="Oval 158">
            <a:extLst>
              <a:ext uri="{FF2B5EF4-FFF2-40B4-BE49-F238E27FC236}">
                <a16:creationId xmlns:a16="http://schemas.microsoft.com/office/drawing/2014/main" id="{93A690F8-7118-C8C2-F82E-DCDC407EE110}"/>
              </a:ext>
            </a:extLst>
          </p:cNvPr>
          <p:cNvSpPr/>
          <p:nvPr/>
        </p:nvSpPr>
        <p:spPr>
          <a:xfrm>
            <a:off x="8671800" y="3184322"/>
            <a:ext cx="139700" cy="139700"/>
          </a:xfrm>
          <a:prstGeom prst="ellipse">
            <a:avLst/>
          </a:prstGeom>
          <a:solidFill>
            <a:srgbClr val="FF000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60" name="Oval 159">
            <a:extLst>
              <a:ext uri="{FF2B5EF4-FFF2-40B4-BE49-F238E27FC236}">
                <a16:creationId xmlns:a16="http://schemas.microsoft.com/office/drawing/2014/main" id="{90DE5751-4D6A-9D09-FDE8-ACAB60E34119}"/>
              </a:ext>
            </a:extLst>
          </p:cNvPr>
          <p:cNvSpPr/>
          <p:nvPr/>
        </p:nvSpPr>
        <p:spPr>
          <a:xfrm>
            <a:off x="8819863" y="3184322"/>
            <a:ext cx="139700" cy="139700"/>
          </a:xfrm>
          <a:prstGeom prst="ellipse">
            <a:avLst/>
          </a:prstGeom>
          <a:solidFill>
            <a:srgbClr val="92D05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61" name="Oval 160">
            <a:extLst>
              <a:ext uri="{FF2B5EF4-FFF2-40B4-BE49-F238E27FC236}">
                <a16:creationId xmlns:a16="http://schemas.microsoft.com/office/drawing/2014/main" id="{9CA52341-D819-38B6-A140-9F054147815C}"/>
              </a:ext>
            </a:extLst>
          </p:cNvPr>
          <p:cNvSpPr/>
          <p:nvPr/>
        </p:nvSpPr>
        <p:spPr>
          <a:xfrm>
            <a:off x="10151163" y="3175856"/>
            <a:ext cx="139700" cy="139700"/>
          </a:xfrm>
          <a:prstGeom prst="ellipse">
            <a:avLst/>
          </a:prstGeom>
          <a:solidFill>
            <a:srgbClr val="79DCFF"/>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mc:AlternateContent xmlns:mc="http://schemas.openxmlformats.org/markup-compatibility/2006" xmlns:a14="http://schemas.microsoft.com/office/drawing/2010/main">
        <mc:Choice Requires="a14">
          <p:sp>
            <p:nvSpPr>
              <p:cNvPr id="162" name="TextBox 161">
                <a:extLst>
                  <a:ext uri="{FF2B5EF4-FFF2-40B4-BE49-F238E27FC236}">
                    <a16:creationId xmlns:a16="http://schemas.microsoft.com/office/drawing/2014/main" id="{95A4C167-A80A-5380-EB1A-4D8B8D60AE32}"/>
                  </a:ext>
                </a:extLst>
              </p:cNvPr>
              <p:cNvSpPr txBox="1"/>
              <p:nvPr/>
            </p:nvSpPr>
            <p:spPr>
              <a:xfrm>
                <a:off x="7186209" y="5570848"/>
                <a:ext cx="830069" cy="369332"/>
              </a:xfrm>
              <a:prstGeom prst="rect">
                <a:avLst/>
              </a:prstGeom>
              <a:noFill/>
            </p:spPr>
            <p:txBody>
              <a:bodyPr wrap="square" rtlCol="0">
                <a:spAutoFit/>
              </a:bodyPr>
              <a:lstStyle/>
              <a:p>
                <a:pPr defTabSz="457200" eaLnBrk="0" fontAlgn="base" hangingPunct="0">
                  <a:spcBef>
                    <a:spcPct val="0"/>
                  </a:spcBef>
                  <a:spcAft>
                    <a:spcPct val="0"/>
                  </a:spcAft>
                  <a:defRPr/>
                </a:pPr>
                <a14:m>
                  <m:oMathPara xmlns:m="http://schemas.openxmlformats.org/officeDocument/2006/math">
                    <m:oMathParaPr>
                      <m:jc m:val="left"/>
                    </m:oMathParaPr>
                    <m:oMath xmlns:m="http://schemas.openxmlformats.org/officeDocument/2006/math">
                      <m:r>
                        <a:rPr lang="en-US" i="1" dirty="0" smtClean="0">
                          <a:solidFill>
                            <a:prstClr val="black"/>
                          </a:solidFill>
                          <a:latin typeface="Cambria Math" panose="02040503050406030204" pitchFamily="18" charset="0"/>
                          <a:cs typeface="Times New Roman" panose="02020603050405020304" pitchFamily="18" charset="0"/>
                        </a:rPr>
                        <m:t>𝑡</m:t>
                      </m:r>
                      <m:r>
                        <a:rPr lang="en-US" i="1" dirty="0" smtClean="0">
                          <a:solidFill>
                            <a:prstClr val="black"/>
                          </a:solidFill>
                          <a:latin typeface="Cambria Math" panose="02040503050406030204" pitchFamily="18" charset="0"/>
                          <a:cs typeface="Times New Roman" panose="02020603050405020304" pitchFamily="18" charset="0"/>
                        </a:rPr>
                        <m:t>=4</m:t>
                      </m:r>
                    </m:oMath>
                  </m:oMathPara>
                </a14:m>
                <a:endParaRPr lang="en-US">
                  <a:solidFill>
                    <a:prstClr val="black"/>
                  </a:solidFill>
                  <a:latin typeface="Avenir"/>
                  <a:cs typeface="Arial" panose="020B0604020202020204" pitchFamily="34" charset="0"/>
                </a:endParaRPr>
              </a:p>
            </p:txBody>
          </p:sp>
        </mc:Choice>
        <mc:Fallback xmlns="">
          <p:sp>
            <p:nvSpPr>
              <p:cNvPr id="162" name="TextBox 161">
                <a:extLst>
                  <a:ext uri="{FF2B5EF4-FFF2-40B4-BE49-F238E27FC236}">
                    <a16:creationId xmlns:a16="http://schemas.microsoft.com/office/drawing/2014/main" id="{95A4C167-A80A-5380-EB1A-4D8B8D60AE32}"/>
                  </a:ext>
                </a:extLst>
              </p:cNvPr>
              <p:cNvSpPr txBox="1">
                <a:spLocks noRot="1" noChangeAspect="1" noMove="1" noResize="1" noEditPoints="1" noAdjustHandles="1" noChangeArrowheads="1" noChangeShapeType="1" noTextEdit="1"/>
              </p:cNvSpPr>
              <p:nvPr/>
            </p:nvSpPr>
            <p:spPr>
              <a:xfrm>
                <a:off x="7186209" y="5570848"/>
                <a:ext cx="830069" cy="369332"/>
              </a:xfrm>
              <a:prstGeom prst="rect">
                <a:avLst/>
              </a:prstGeom>
              <a:blipFill>
                <a:blip r:embed="rId8"/>
                <a:stretch>
                  <a:fillRect/>
                </a:stretch>
              </a:blipFill>
            </p:spPr>
            <p:txBody>
              <a:bodyPr/>
              <a:lstStyle/>
              <a:p>
                <a:r>
                  <a:rPr lang="en-JP">
                    <a:noFill/>
                  </a:rPr>
                  <a:t> </a:t>
                </a:r>
              </a:p>
            </p:txBody>
          </p:sp>
        </mc:Fallback>
      </mc:AlternateContent>
      <p:sp>
        <p:nvSpPr>
          <p:cNvPr id="163" name="Oval 162">
            <a:extLst>
              <a:ext uri="{FF2B5EF4-FFF2-40B4-BE49-F238E27FC236}">
                <a16:creationId xmlns:a16="http://schemas.microsoft.com/office/drawing/2014/main" id="{14B8125D-F062-F002-23BB-B2E1B8538120}"/>
              </a:ext>
            </a:extLst>
          </p:cNvPr>
          <p:cNvSpPr/>
          <p:nvPr/>
        </p:nvSpPr>
        <p:spPr>
          <a:xfrm>
            <a:off x="9610447" y="5701613"/>
            <a:ext cx="139700" cy="139700"/>
          </a:xfrm>
          <a:prstGeom prst="ellipse">
            <a:avLst/>
          </a:prstGeom>
          <a:solidFill>
            <a:srgbClr val="FF000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64" name="Oval 163">
            <a:extLst>
              <a:ext uri="{FF2B5EF4-FFF2-40B4-BE49-F238E27FC236}">
                <a16:creationId xmlns:a16="http://schemas.microsoft.com/office/drawing/2014/main" id="{D1E6FBDB-558D-CE86-DEE3-7564B328F131}"/>
              </a:ext>
            </a:extLst>
          </p:cNvPr>
          <p:cNvSpPr/>
          <p:nvPr/>
        </p:nvSpPr>
        <p:spPr>
          <a:xfrm>
            <a:off x="8739279" y="5701613"/>
            <a:ext cx="139700" cy="139700"/>
          </a:xfrm>
          <a:prstGeom prst="ellipse">
            <a:avLst/>
          </a:prstGeom>
          <a:solidFill>
            <a:srgbClr val="92D05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65" name="Oval 164">
            <a:extLst>
              <a:ext uri="{FF2B5EF4-FFF2-40B4-BE49-F238E27FC236}">
                <a16:creationId xmlns:a16="http://schemas.microsoft.com/office/drawing/2014/main" id="{19F994DD-5597-775D-58C7-BC3F6EE0F1D7}"/>
              </a:ext>
            </a:extLst>
          </p:cNvPr>
          <p:cNvSpPr/>
          <p:nvPr/>
        </p:nvSpPr>
        <p:spPr>
          <a:xfrm>
            <a:off x="9757881" y="5701613"/>
            <a:ext cx="139700" cy="139700"/>
          </a:xfrm>
          <a:prstGeom prst="ellipse">
            <a:avLst/>
          </a:prstGeom>
          <a:solidFill>
            <a:srgbClr val="79DCFF"/>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venir"/>
              <a:ea typeface="+mn-ea"/>
              <a:cs typeface="+mn-cs"/>
            </a:endParaRPr>
          </a:p>
        </p:txBody>
      </p:sp>
      <p:sp>
        <p:nvSpPr>
          <p:cNvPr id="166" name="TextBox 165">
            <a:extLst>
              <a:ext uri="{FF2B5EF4-FFF2-40B4-BE49-F238E27FC236}">
                <a16:creationId xmlns:a16="http://schemas.microsoft.com/office/drawing/2014/main" id="{6E0714C8-0FD0-5806-A110-4FD7F2CAF0C3}"/>
              </a:ext>
            </a:extLst>
          </p:cNvPr>
          <p:cNvSpPr txBox="1"/>
          <p:nvPr/>
        </p:nvSpPr>
        <p:spPr>
          <a:xfrm>
            <a:off x="10507520" y="5570848"/>
            <a:ext cx="1619614" cy="338554"/>
          </a:xfrm>
          <a:prstGeom prst="rect">
            <a:avLst/>
          </a:prstGeom>
          <a:noFill/>
        </p:spPr>
        <p:txBody>
          <a:bodyPr wrap="square" rtlCol="0">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rPr>
              <a:t>Measure</a:t>
            </a:r>
          </a:p>
        </p:txBody>
      </p:sp>
      <p:pic>
        <p:nvPicPr>
          <p:cNvPr id="167" name="Picture 166">
            <a:extLst>
              <a:ext uri="{FF2B5EF4-FFF2-40B4-BE49-F238E27FC236}">
                <a16:creationId xmlns:a16="http://schemas.microsoft.com/office/drawing/2014/main" id="{80D43F46-2B68-29E1-C23D-CE68FE375B6D}"/>
              </a:ext>
            </a:extLst>
          </p:cNvPr>
          <p:cNvPicPr>
            <a:picLocks noChangeAspect="1"/>
          </p:cNvPicPr>
          <p:nvPr/>
        </p:nvPicPr>
        <p:blipFill>
          <a:blip r:embed="rId9">
            <a:alphaModFix amt="47000"/>
          </a:blip>
          <a:stretch>
            <a:fillRect/>
          </a:stretch>
        </p:blipFill>
        <p:spPr>
          <a:xfrm rot="2588198">
            <a:off x="8686948" y="5311876"/>
            <a:ext cx="249104" cy="887276"/>
          </a:xfrm>
          <a:prstGeom prst="rect">
            <a:avLst/>
          </a:prstGeom>
        </p:spPr>
      </p:pic>
      <p:grpSp>
        <p:nvGrpSpPr>
          <p:cNvPr id="168" name="Group 167">
            <a:extLst>
              <a:ext uri="{FF2B5EF4-FFF2-40B4-BE49-F238E27FC236}">
                <a16:creationId xmlns:a16="http://schemas.microsoft.com/office/drawing/2014/main" id="{F25CC0B5-C5C4-8B27-8AE1-6366C08F3E6C}"/>
              </a:ext>
            </a:extLst>
          </p:cNvPr>
          <p:cNvGrpSpPr/>
          <p:nvPr/>
        </p:nvGrpSpPr>
        <p:grpSpPr>
          <a:xfrm>
            <a:off x="8111491" y="2502073"/>
            <a:ext cx="1452982" cy="1452982"/>
            <a:chOff x="8858451" y="5209993"/>
            <a:chExt cx="1196448" cy="1199214"/>
          </a:xfrm>
        </p:grpSpPr>
        <p:pic>
          <p:nvPicPr>
            <p:cNvPr id="169" name="Picture 168">
              <a:extLst>
                <a:ext uri="{FF2B5EF4-FFF2-40B4-BE49-F238E27FC236}">
                  <a16:creationId xmlns:a16="http://schemas.microsoft.com/office/drawing/2014/main" id="{AE39FF84-F3A5-621A-6FB7-ADE1F53FBCC2}"/>
                </a:ext>
              </a:extLst>
            </p:cNvPr>
            <p:cNvPicPr>
              <a:picLocks noChangeAspect="1"/>
            </p:cNvPicPr>
            <p:nvPr/>
          </p:nvPicPr>
          <p:blipFill>
            <a:blip r:embed="rId7">
              <a:alphaModFix amt="47000"/>
            </a:blip>
            <a:stretch>
              <a:fillRect/>
            </a:stretch>
          </p:blipFill>
          <p:spPr>
            <a:xfrm rot="2700000">
              <a:off x="9242543" y="5211377"/>
              <a:ext cx="428264" cy="1196448"/>
            </a:xfrm>
            <a:prstGeom prst="rect">
              <a:avLst/>
            </a:prstGeom>
          </p:spPr>
        </p:pic>
        <p:pic>
          <p:nvPicPr>
            <p:cNvPr id="170" name="Picture 169">
              <a:extLst>
                <a:ext uri="{FF2B5EF4-FFF2-40B4-BE49-F238E27FC236}">
                  <a16:creationId xmlns:a16="http://schemas.microsoft.com/office/drawing/2014/main" id="{8E0F0D52-113C-9984-C77C-45516059E278}"/>
                </a:ext>
              </a:extLst>
            </p:cNvPr>
            <p:cNvPicPr>
              <a:picLocks noChangeAspect="1"/>
            </p:cNvPicPr>
            <p:nvPr/>
          </p:nvPicPr>
          <p:blipFill>
            <a:blip r:embed="rId7">
              <a:alphaModFix amt="47000"/>
            </a:blip>
            <a:stretch>
              <a:fillRect/>
            </a:stretch>
          </p:blipFill>
          <p:spPr>
            <a:xfrm rot="18900000">
              <a:off x="9253622" y="5209993"/>
              <a:ext cx="439546" cy="1199214"/>
            </a:xfrm>
            <a:prstGeom prst="rect">
              <a:avLst/>
            </a:prstGeom>
          </p:spPr>
        </p:pic>
      </p:grpSp>
      <mc:AlternateContent xmlns:mc="http://schemas.openxmlformats.org/markup-compatibility/2006" xmlns:a14="http://schemas.microsoft.com/office/drawing/2010/main">
        <mc:Choice Requires="a14">
          <p:sp>
            <p:nvSpPr>
              <p:cNvPr id="171" name="TextBox 170">
                <a:extLst>
                  <a:ext uri="{FF2B5EF4-FFF2-40B4-BE49-F238E27FC236}">
                    <a16:creationId xmlns:a16="http://schemas.microsoft.com/office/drawing/2014/main" id="{661194F2-4F0D-D4B8-FD42-18496A979ED2}"/>
                  </a:ext>
                </a:extLst>
              </p:cNvPr>
              <p:cNvSpPr txBox="1"/>
              <p:nvPr/>
            </p:nvSpPr>
            <p:spPr>
              <a:xfrm>
                <a:off x="574321" y="2116107"/>
                <a:ext cx="4457492" cy="369332"/>
              </a:xfrm>
              <a:prstGeom prst="rect">
                <a:avLst/>
              </a:prstGeom>
              <a:noFill/>
            </p:spPr>
            <p:txBody>
              <a:bodyPr wrap="square" rtlCol="0">
                <a:spAutoFit/>
              </a:bodyPr>
              <a:lstStyle/>
              <a:p>
                <a:pPr defTabSz="457200" eaLnBrk="0" fontAlgn="base" hangingPunct="0">
                  <a:spcBef>
                    <a:spcPct val="0"/>
                  </a:spcBef>
                  <a:spcAft>
                    <a:spcPct val="0"/>
                  </a:spcAft>
                  <a:defRPr/>
                </a:pPr>
                <a14:m>
                  <m:oMath xmlns:m="http://schemas.openxmlformats.org/officeDocument/2006/math">
                    <m:r>
                      <a:rPr lang="en-US" i="1" dirty="0" smtClean="0">
                        <a:solidFill>
                          <a:prstClr val="black"/>
                        </a:solidFill>
                        <a:latin typeface="Cambria Math" panose="02040503050406030204" pitchFamily="18" charset="0"/>
                        <a:cs typeface="Times New Roman" panose="02020603050405020304" pitchFamily="18" charset="0"/>
                      </a:rPr>
                      <m:t>𝑡</m:t>
                    </m:r>
                    <m:r>
                      <a:rPr lang="en-US" i="1" dirty="0" smtClean="0">
                        <a:solidFill>
                          <a:prstClr val="black"/>
                        </a:solidFill>
                        <a:latin typeface="Cambria Math" panose="02040503050406030204" pitchFamily="18" charset="0"/>
                        <a:cs typeface="Times New Roman" panose="02020603050405020304" pitchFamily="18" charset="0"/>
                      </a:rPr>
                      <m:t>=</m:t>
                    </m:r>
                  </m:oMath>
                </a14:m>
                <a:r>
                  <a:rPr lang="en-US">
                    <a:solidFill>
                      <a:prstClr val="black"/>
                    </a:solidFill>
                    <a:latin typeface="Avenir"/>
                    <a:cs typeface="Arial" panose="020B0604020202020204" pitchFamily="34" charset="0"/>
                  </a:rPr>
                  <a:t>    0           1           2          3         4</a:t>
                </a:r>
              </a:p>
            </p:txBody>
          </p:sp>
        </mc:Choice>
        <mc:Fallback xmlns="">
          <p:sp>
            <p:nvSpPr>
              <p:cNvPr id="171" name="TextBox 170">
                <a:extLst>
                  <a:ext uri="{FF2B5EF4-FFF2-40B4-BE49-F238E27FC236}">
                    <a16:creationId xmlns:a16="http://schemas.microsoft.com/office/drawing/2014/main" id="{661194F2-4F0D-D4B8-FD42-18496A979ED2}"/>
                  </a:ext>
                </a:extLst>
              </p:cNvPr>
              <p:cNvSpPr txBox="1">
                <a:spLocks noRot="1" noChangeAspect="1" noMove="1" noResize="1" noEditPoints="1" noAdjustHandles="1" noChangeArrowheads="1" noChangeShapeType="1" noTextEdit="1"/>
              </p:cNvSpPr>
              <p:nvPr/>
            </p:nvSpPr>
            <p:spPr>
              <a:xfrm>
                <a:off x="574321" y="2116107"/>
                <a:ext cx="4457492" cy="369332"/>
              </a:xfrm>
              <a:prstGeom prst="rect">
                <a:avLst/>
              </a:prstGeom>
              <a:blipFill>
                <a:blip r:embed="rId10"/>
                <a:stretch>
                  <a:fillRect t="-6667" b="-23333"/>
                </a:stretch>
              </a:blipFill>
            </p:spPr>
            <p:txBody>
              <a:bodyPr/>
              <a:lstStyle/>
              <a:p>
                <a:r>
                  <a:rPr lang="en-JP">
                    <a:noFill/>
                  </a:rPr>
                  <a:t> </a:t>
                </a:r>
              </a:p>
            </p:txBody>
          </p:sp>
        </mc:Fallback>
      </mc:AlternateContent>
      <p:pic>
        <p:nvPicPr>
          <p:cNvPr id="172" name="Picture 171">
            <a:extLst>
              <a:ext uri="{FF2B5EF4-FFF2-40B4-BE49-F238E27FC236}">
                <a16:creationId xmlns:a16="http://schemas.microsoft.com/office/drawing/2014/main" id="{8766D027-1502-80EC-3802-D3941C9B89DE}"/>
              </a:ext>
            </a:extLst>
          </p:cNvPr>
          <p:cNvPicPr>
            <a:picLocks noChangeAspect="1"/>
          </p:cNvPicPr>
          <p:nvPr/>
        </p:nvPicPr>
        <p:blipFill>
          <a:blip r:embed="rId9">
            <a:alphaModFix amt="47000"/>
          </a:blip>
          <a:stretch>
            <a:fillRect/>
          </a:stretch>
        </p:blipFill>
        <p:spPr>
          <a:xfrm rot="2588198">
            <a:off x="8686948" y="1119174"/>
            <a:ext cx="249104" cy="887276"/>
          </a:xfrm>
          <a:prstGeom prst="rect">
            <a:avLst/>
          </a:prstGeom>
        </p:spPr>
      </p:pic>
      <p:pic>
        <p:nvPicPr>
          <p:cNvPr id="173" name="Picture 172">
            <a:extLst>
              <a:ext uri="{FF2B5EF4-FFF2-40B4-BE49-F238E27FC236}">
                <a16:creationId xmlns:a16="http://schemas.microsoft.com/office/drawing/2014/main" id="{D8AA7E3B-A636-34BD-394A-99C345E1EE1D}"/>
              </a:ext>
            </a:extLst>
          </p:cNvPr>
          <p:cNvPicPr>
            <a:picLocks noChangeAspect="1"/>
          </p:cNvPicPr>
          <p:nvPr/>
        </p:nvPicPr>
        <p:blipFill>
          <a:blip r:embed="rId9">
            <a:alphaModFix amt="47000"/>
          </a:blip>
          <a:stretch>
            <a:fillRect/>
          </a:stretch>
        </p:blipFill>
        <p:spPr>
          <a:xfrm rot="2588198">
            <a:off x="9617781" y="264386"/>
            <a:ext cx="249104" cy="887276"/>
          </a:xfrm>
          <a:prstGeom prst="rect">
            <a:avLst/>
          </a:prstGeom>
        </p:spPr>
      </p:pic>
      <p:pic>
        <p:nvPicPr>
          <p:cNvPr id="174" name="Picture 173">
            <a:extLst>
              <a:ext uri="{FF2B5EF4-FFF2-40B4-BE49-F238E27FC236}">
                <a16:creationId xmlns:a16="http://schemas.microsoft.com/office/drawing/2014/main" id="{1D5D1FC1-35C6-106E-B185-DBB32361BD75}"/>
              </a:ext>
            </a:extLst>
          </p:cNvPr>
          <p:cNvPicPr>
            <a:picLocks noChangeAspect="1"/>
          </p:cNvPicPr>
          <p:nvPr/>
        </p:nvPicPr>
        <p:blipFill>
          <a:blip r:embed="rId9">
            <a:alphaModFix amt="47000"/>
          </a:blip>
          <a:stretch>
            <a:fillRect/>
          </a:stretch>
        </p:blipFill>
        <p:spPr>
          <a:xfrm rot="2588198">
            <a:off x="8686949" y="264387"/>
            <a:ext cx="249104" cy="887276"/>
          </a:xfrm>
          <a:prstGeom prst="rect">
            <a:avLst/>
          </a:prstGeom>
          <a:noFill/>
        </p:spPr>
      </p:pic>
      <p:pic>
        <p:nvPicPr>
          <p:cNvPr id="175" name="Picture 174">
            <a:extLst>
              <a:ext uri="{FF2B5EF4-FFF2-40B4-BE49-F238E27FC236}">
                <a16:creationId xmlns:a16="http://schemas.microsoft.com/office/drawing/2014/main" id="{CF408A5B-93EE-D9C8-53BB-B030B606181D}"/>
              </a:ext>
            </a:extLst>
          </p:cNvPr>
          <p:cNvPicPr>
            <a:picLocks noChangeAspect="1"/>
          </p:cNvPicPr>
          <p:nvPr/>
        </p:nvPicPr>
        <p:blipFill>
          <a:blip r:embed="rId9">
            <a:alphaModFix amt="47000"/>
          </a:blip>
          <a:stretch>
            <a:fillRect/>
          </a:stretch>
        </p:blipFill>
        <p:spPr>
          <a:xfrm rot="2588198">
            <a:off x="10082365" y="264386"/>
            <a:ext cx="249104" cy="887276"/>
          </a:xfrm>
          <a:prstGeom prst="rect">
            <a:avLst/>
          </a:prstGeom>
        </p:spPr>
      </p:pic>
      <p:grpSp>
        <p:nvGrpSpPr>
          <p:cNvPr id="176" name="Group 175">
            <a:extLst>
              <a:ext uri="{FF2B5EF4-FFF2-40B4-BE49-F238E27FC236}">
                <a16:creationId xmlns:a16="http://schemas.microsoft.com/office/drawing/2014/main" id="{AB9B114E-0234-1F64-0D16-B0FD3A5C37A4}"/>
              </a:ext>
            </a:extLst>
          </p:cNvPr>
          <p:cNvGrpSpPr/>
          <p:nvPr/>
        </p:nvGrpSpPr>
        <p:grpSpPr>
          <a:xfrm>
            <a:off x="891378" y="2933091"/>
            <a:ext cx="5253140" cy="1311332"/>
            <a:chOff x="388023" y="2829678"/>
            <a:chExt cx="5253140" cy="1311332"/>
          </a:xfrm>
        </p:grpSpPr>
        <p:cxnSp>
          <p:nvCxnSpPr>
            <p:cNvPr id="177" name="Straight Connector 176">
              <a:extLst>
                <a:ext uri="{FF2B5EF4-FFF2-40B4-BE49-F238E27FC236}">
                  <a16:creationId xmlns:a16="http://schemas.microsoft.com/office/drawing/2014/main" id="{8D9D0191-9840-3C11-990E-04BCD2BD37E0}"/>
                </a:ext>
              </a:extLst>
            </p:cNvPr>
            <p:cNvCxnSpPr>
              <a:cxnSpLocks/>
            </p:cNvCxnSpPr>
            <p:nvPr/>
          </p:nvCxnSpPr>
          <p:spPr>
            <a:xfrm>
              <a:off x="1061459" y="3423832"/>
              <a:ext cx="2423160" cy="0"/>
            </a:xfrm>
            <a:prstGeom prst="line">
              <a:avLst/>
            </a:prstGeom>
            <a:noFill/>
            <a:ln w="19050" cap="flat" cmpd="sng" algn="ctr">
              <a:solidFill>
                <a:sysClr val="windowText" lastClr="000000"/>
              </a:solidFill>
              <a:prstDash val="solid"/>
              <a:miter lim="800000"/>
            </a:ln>
            <a:effectLst/>
          </p:spPr>
        </p:cxnSp>
        <p:grpSp>
          <p:nvGrpSpPr>
            <p:cNvPr id="178" name="Group 177">
              <a:extLst>
                <a:ext uri="{FF2B5EF4-FFF2-40B4-BE49-F238E27FC236}">
                  <a16:creationId xmlns:a16="http://schemas.microsoft.com/office/drawing/2014/main" id="{B93F2AAE-FE07-222A-7C73-39B9FDA02D6C}"/>
                </a:ext>
              </a:extLst>
            </p:cNvPr>
            <p:cNvGrpSpPr/>
            <p:nvPr/>
          </p:nvGrpSpPr>
          <p:grpSpPr>
            <a:xfrm>
              <a:off x="3488265" y="3327984"/>
              <a:ext cx="274961" cy="273053"/>
              <a:chOff x="4323389" y="3651750"/>
              <a:chExt cx="274961" cy="273053"/>
            </a:xfrm>
          </p:grpSpPr>
          <p:sp>
            <p:nvSpPr>
              <p:cNvPr id="211" name="Arc 210">
                <a:extLst>
                  <a:ext uri="{FF2B5EF4-FFF2-40B4-BE49-F238E27FC236}">
                    <a16:creationId xmlns:a16="http://schemas.microsoft.com/office/drawing/2014/main" id="{A512EAE4-EC39-FCB2-89F6-ADCFB048B643}"/>
                  </a:ext>
                </a:extLst>
              </p:cNvPr>
              <p:cNvSpPr/>
              <p:nvPr/>
            </p:nvSpPr>
            <p:spPr>
              <a:xfrm>
                <a:off x="4341146" y="3731593"/>
                <a:ext cx="236702" cy="193210"/>
              </a:xfrm>
              <a:prstGeom prst="arc">
                <a:avLst>
                  <a:gd name="adj1" fmla="val 11142925"/>
                  <a:gd name="adj2" fmla="val 21467402"/>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venir"/>
                  <a:ea typeface="+mn-ea"/>
                  <a:cs typeface="+mn-cs"/>
                </a:endParaRPr>
              </a:p>
            </p:txBody>
          </p:sp>
          <p:grpSp>
            <p:nvGrpSpPr>
              <p:cNvPr id="212" name="Group 211">
                <a:extLst>
                  <a:ext uri="{FF2B5EF4-FFF2-40B4-BE49-F238E27FC236}">
                    <a16:creationId xmlns:a16="http://schemas.microsoft.com/office/drawing/2014/main" id="{7D9C10A2-8392-BF1B-7F45-2B7D0F025BA0}"/>
                  </a:ext>
                </a:extLst>
              </p:cNvPr>
              <p:cNvGrpSpPr/>
              <p:nvPr/>
            </p:nvGrpSpPr>
            <p:grpSpPr>
              <a:xfrm>
                <a:off x="4323389" y="3651750"/>
                <a:ext cx="274961" cy="206590"/>
                <a:chOff x="4323389" y="3651750"/>
                <a:chExt cx="274961" cy="206590"/>
              </a:xfrm>
            </p:grpSpPr>
            <p:sp>
              <p:nvSpPr>
                <p:cNvPr id="213" name="Rectangle 212">
                  <a:extLst>
                    <a:ext uri="{FF2B5EF4-FFF2-40B4-BE49-F238E27FC236}">
                      <a16:creationId xmlns:a16="http://schemas.microsoft.com/office/drawing/2014/main" id="{F3A5EFEB-BA68-5EA3-5CCD-A1514EE4F709}"/>
                    </a:ext>
                  </a:extLst>
                </p:cNvPr>
                <p:cNvSpPr/>
                <p:nvPr/>
              </p:nvSpPr>
              <p:spPr>
                <a:xfrm>
                  <a:off x="4323389" y="3651750"/>
                  <a:ext cx="274961" cy="206590"/>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venir"/>
                    <a:ea typeface="+mn-ea"/>
                    <a:cs typeface="+mn-cs"/>
                  </a:endParaRPr>
                </a:p>
              </p:txBody>
            </p:sp>
            <p:cxnSp>
              <p:nvCxnSpPr>
                <p:cNvPr id="214" name="Straight Arrow Connector 213">
                  <a:extLst>
                    <a:ext uri="{FF2B5EF4-FFF2-40B4-BE49-F238E27FC236}">
                      <a16:creationId xmlns:a16="http://schemas.microsoft.com/office/drawing/2014/main" id="{2CC2D0B0-77EC-73D9-2078-5ED4E8F910DA}"/>
                    </a:ext>
                  </a:extLst>
                </p:cNvPr>
                <p:cNvCxnSpPr>
                  <a:cxnSpLocks/>
                </p:cNvCxnSpPr>
                <p:nvPr/>
              </p:nvCxnSpPr>
              <p:spPr>
                <a:xfrm flipV="1">
                  <a:off x="4466119" y="3672884"/>
                  <a:ext cx="106867" cy="129179"/>
                </a:xfrm>
                <a:prstGeom prst="straightConnector1">
                  <a:avLst/>
                </a:prstGeom>
                <a:noFill/>
                <a:ln w="12700" cap="flat" cmpd="sng" algn="ctr">
                  <a:solidFill>
                    <a:sysClr val="windowText" lastClr="000000"/>
                  </a:solidFill>
                  <a:prstDash val="solid"/>
                  <a:miter lim="800000"/>
                  <a:headEnd w="sm" len="med"/>
                  <a:tailEnd type="triangle" w="sm" len="sm"/>
                </a:ln>
                <a:effectLst/>
              </p:spPr>
            </p:cxnSp>
          </p:grpSp>
        </p:grpSp>
        <mc:AlternateContent xmlns:mc="http://schemas.openxmlformats.org/markup-compatibility/2006" xmlns:a14="http://schemas.microsoft.com/office/drawing/2010/main">
          <mc:Choice Requires="a14">
            <p:sp>
              <p:nvSpPr>
                <p:cNvPr id="179" name="TextBox 178">
                  <a:extLst>
                    <a:ext uri="{FF2B5EF4-FFF2-40B4-BE49-F238E27FC236}">
                      <a16:creationId xmlns:a16="http://schemas.microsoft.com/office/drawing/2014/main" id="{C7C758B0-FCC4-4CC8-BB95-768EAB14E461}"/>
                    </a:ext>
                  </a:extLst>
                </p:cNvPr>
                <p:cNvSpPr txBox="1"/>
                <p:nvPr/>
              </p:nvSpPr>
              <p:spPr>
                <a:xfrm>
                  <a:off x="672054" y="3255406"/>
                  <a:ext cx="322730"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|0⟩</m:t>
                        </m:r>
                      </m:oMath>
                    </m:oMathPara>
                  </a14:m>
                  <a:endParaRPr kumimoji="0" lang="en-US" sz="1800" b="0" i="0" u="none" strike="noStrike" kern="0" cap="none" spc="0" normalizeH="0" baseline="0" noProof="0">
                    <a:ln>
                      <a:noFill/>
                    </a:ln>
                    <a:solidFill>
                      <a:prstClr val="black"/>
                    </a:solidFill>
                    <a:effectLst/>
                    <a:uLnTx/>
                    <a:uFillTx/>
                  </a:endParaRPr>
                </a:p>
              </p:txBody>
            </p:sp>
          </mc:Choice>
          <mc:Fallback xmlns="">
            <p:sp>
              <p:nvSpPr>
                <p:cNvPr id="179" name="TextBox 178">
                  <a:extLst>
                    <a:ext uri="{FF2B5EF4-FFF2-40B4-BE49-F238E27FC236}">
                      <a16:creationId xmlns:a16="http://schemas.microsoft.com/office/drawing/2014/main" id="{C7C758B0-FCC4-4CC8-BB95-768EAB14E461}"/>
                    </a:ext>
                  </a:extLst>
                </p:cNvPr>
                <p:cNvSpPr txBox="1">
                  <a:spLocks noRot="1" noChangeAspect="1" noMove="1" noResize="1" noEditPoints="1" noAdjustHandles="1" noChangeArrowheads="1" noChangeShapeType="1" noTextEdit="1"/>
                </p:cNvSpPr>
                <p:nvPr/>
              </p:nvSpPr>
              <p:spPr>
                <a:xfrm>
                  <a:off x="672054" y="3255406"/>
                  <a:ext cx="322730" cy="276999"/>
                </a:xfrm>
                <a:prstGeom prst="rect">
                  <a:avLst/>
                </a:prstGeom>
                <a:blipFill>
                  <a:blip r:embed="rId11"/>
                  <a:stretch>
                    <a:fillRect l="-25926" r="-25926" b="-39130"/>
                  </a:stretch>
                </a:blipFill>
              </p:spPr>
              <p:txBody>
                <a:bodyPr/>
                <a:lstStyle/>
                <a:p>
                  <a:r>
                    <a:rPr lang="en-JP">
                      <a:noFill/>
                    </a:rPr>
                    <a:t> </a:t>
                  </a:r>
                </a:p>
              </p:txBody>
            </p:sp>
          </mc:Fallback>
        </mc:AlternateContent>
        <p:cxnSp>
          <p:nvCxnSpPr>
            <p:cNvPr id="180" name="Straight Arrow Connector 179">
              <a:extLst>
                <a:ext uri="{FF2B5EF4-FFF2-40B4-BE49-F238E27FC236}">
                  <a16:creationId xmlns:a16="http://schemas.microsoft.com/office/drawing/2014/main" id="{A2AA84F2-7D43-7A34-8440-0F5572591374}"/>
                </a:ext>
              </a:extLst>
            </p:cNvPr>
            <p:cNvCxnSpPr>
              <a:cxnSpLocks/>
            </p:cNvCxnSpPr>
            <p:nvPr/>
          </p:nvCxnSpPr>
          <p:spPr>
            <a:xfrm>
              <a:off x="3914346" y="3449693"/>
              <a:ext cx="0" cy="631843"/>
            </a:xfrm>
            <a:prstGeom prst="straightConnector1">
              <a:avLst/>
            </a:prstGeom>
            <a:noFill/>
            <a:ln w="9525" cap="flat" cmpd="sng" algn="ctr">
              <a:solidFill>
                <a:sysClr val="windowText" lastClr="000000"/>
              </a:solidFill>
              <a:prstDash val="solid"/>
              <a:miter lim="800000"/>
              <a:tailEnd type="triangle"/>
            </a:ln>
            <a:effectLst/>
          </p:spPr>
        </p:cxnSp>
        <p:grpSp>
          <p:nvGrpSpPr>
            <p:cNvPr id="181" name="Group 180">
              <a:extLst>
                <a:ext uri="{FF2B5EF4-FFF2-40B4-BE49-F238E27FC236}">
                  <a16:creationId xmlns:a16="http://schemas.microsoft.com/office/drawing/2014/main" id="{8086B713-89AB-1C65-5112-491EC1357974}"/>
                </a:ext>
              </a:extLst>
            </p:cNvPr>
            <p:cNvGrpSpPr/>
            <p:nvPr/>
          </p:nvGrpSpPr>
          <p:grpSpPr>
            <a:xfrm>
              <a:off x="3769688" y="3411196"/>
              <a:ext cx="535106" cy="45719"/>
              <a:chOff x="1954785" y="5730572"/>
              <a:chExt cx="1742503" cy="58738"/>
            </a:xfrm>
          </p:grpSpPr>
          <p:cxnSp>
            <p:nvCxnSpPr>
              <p:cNvPr id="209" name="Straight Connector 208">
                <a:extLst>
                  <a:ext uri="{FF2B5EF4-FFF2-40B4-BE49-F238E27FC236}">
                    <a16:creationId xmlns:a16="http://schemas.microsoft.com/office/drawing/2014/main" id="{D582A2EF-C109-0568-20C6-DC0F013DA5D2}"/>
                  </a:ext>
                </a:extLst>
              </p:cNvPr>
              <p:cNvCxnSpPr>
                <a:cxnSpLocks/>
              </p:cNvCxnSpPr>
              <p:nvPr/>
            </p:nvCxnSpPr>
            <p:spPr>
              <a:xfrm>
                <a:off x="1954785" y="5730572"/>
                <a:ext cx="1742503" cy="0"/>
              </a:xfrm>
              <a:prstGeom prst="line">
                <a:avLst/>
              </a:prstGeom>
              <a:noFill/>
              <a:ln w="19050" cap="flat" cmpd="sng" algn="ctr">
                <a:solidFill>
                  <a:sysClr val="windowText" lastClr="000000"/>
                </a:solidFill>
                <a:prstDash val="solid"/>
                <a:miter lim="800000"/>
              </a:ln>
              <a:effectLst/>
            </p:spPr>
          </p:cxnSp>
          <p:cxnSp>
            <p:nvCxnSpPr>
              <p:cNvPr id="210" name="Straight Connector 209">
                <a:extLst>
                  <a:ext uri="{FF2B5EF4-FFF2-40B4-BE49-F238E27FC236}">
                    <a16:creationId xmlns:a16="http://schemas.microsoft.com/office/drawing/2014/main" id="{B2C3FCFA-CF56-1DB0-7331-76FAB9C41DA2}"/>
                  </a:ext>
                </a:extLst>
              </p:cNvPr>
              <p:cNvCxnSpPr>
                <a:cxnSpLocks/>
              </p:cNvCxnSpPr>
              <p:nvPr/>
            </p:nvCxnSpPr>
            <p:spPr>
              <a:xfrm>
                <a:off x="1954785" y="5789310"/>
                <a:ext cx="1742503" cy="0"/>
              </a:xfrm>
              <a:prstGeom prst="line">
                <a:avLst/>
              </a:prstGeom>
              <a:noFill/>
              <a:ln w="19050" cap="flat" cmpd="sng" algn="ctr">
                <a:solidFill>
                  <a:sysClr val="windowText" lastClr="000000"/>
                </a:solidFill>
                <a:prstDash val="solid"/>
                <a:miter lim="800000"/>
              </a:ln>
              <a:effectLst/>
            </p:spPr>
          </p:cxnSp>
        </p:grpSp>
        <p:cxnSp>
          <p:nvCxnSpPr>
            <p:cNvPr id="182" name="Straight Connector 181">
              <a:extLst>
                <a:ext uri="{FF2B5EF4-FFF2-40B4-BE49-F238E27FC236}">
                  <a16:creationId xmlns:a16="http://schemas.microsoft.com/office/drawing/2014/main" id="{0DEB93CF-4D5B-708C-8E0B-DD0DED4532F1}"/>
                </a:ext>
              </a:extLst>
            </p:cNvPr>
            <p:cNvCxnSpPr>
              <a:cxnSpLocks/>
            </p:cNvCxnSpPr>
            <p:nvPr/>
          </p:nvCxnSpPr>
          <p:spPr>
            <a:xfrm>
              <a:off x="4304794" y="3383138"/>
              <a:ext cx="0" cy="108891"/>
            </a:xfrm>
            <a:prstGeom prst="line">
              <a:avLst/>
            </a:prstGeom>
            <a:noFill/>
            <a:ln w="19050" cap="flat" cmpd="sng" algn="ctr">
              <a:solidFill>
                <a:sysClr val="windowText" lastClr="000000"/>
              </a:solidFill>
              <a:prstDash val="solid"/>
              <a:miter lim="800000"/>
            </a:ln>
            <a:effectLst/>
          </p:spPr>
        </p:cxnSp>
        <mc:AlternateContent xmlns:mc="http://schemas.openxmlformats.org/markup-compatibility/2006" xmlns:a14="http://schemas.microsoft.com/office/drawing/2010/main">
          <mc:Choice Requires="a14">
            <p:sp>
              <p:nvSpPr>
                <p:cNvPr id="183" name="TextBox 182">
                  <a:extLst>
                    <a:ext uri="{FF2B5EF4-FFF2-40B4-BE49-F238E27FC236}">
                      <a16:creationId xmlns:a16="http://schemas.microsoft.com/office/drawing/2014/main" id="{1BC7EC1E-780C-4D68-9C1C-67C051C74807}"/>
                    </a:ext>
                  </a:extLst>
                </p:cNvPr>
                <p:cNvSpPr txBox="1"/>
                <p:nvPr/>
              </p:nvSpPr>
              <p:spPr>
                <a:xfrm>
                  <a:off x="4390448" y="3255406"/>
                  <a:ext cx="295714"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|0⟩</m:t>
                        </m:r>
                      </m:oMath>
                    </m:oMathPara>
                  </a14:m>
                  <a:endParaRPr kumimoji="0" lang="en-US" sz="1800" b="0" i="0" u="none" strike="noStrike" kern="0" cap="none" spc="0" normalizeH="0" baseline="0" noProof="0">
                    <a:ln>
                      <a:noFill/>
                    </a:ln>
                    <a:solidFill>
                      <a:prstClr val="black"/>
                    </a:solidFill>
                    <a:effectLst/>
                    <a:uLnTx/>
                    <a:uFillTx/>
                  </a:endParaRPr>
                </a:p>
              </p:txBody>
            </p:sp>
          </mc:Choice>
          <mc:Fallback xmlns="">
            <p:sp>
              <p:nvSpPr>
                <p:cNvPr id="183" name="TextBox 182">
                  <a:extLst>
                    <a:ext uri="{FF2B5EF4-FFF2-40B4-BE49-F238E27FC236}">
                      <a16:creationId xmlns:a16="http://schemas.microsoft.com/office/drawing/2014/main" id="{1BC7EC1E-780C-4D68-9C1C-67C051C74807}"/>
                    </a:ext>
                  </a:extLst>
                </p:cNvPr>
                <p:cNvSpPr txBox="1">
                  <a:spLocks noRot="1" noChangeAspect="1" noMove="1" noResize="1" noEditPoints="1" noAdjustHandles="1" noChangeArrowheads="1" noChangeShapeType="1" noTextEdit="1"/>
                </p:cNvSpPr>
                <p:nvPr/>
              </p:nvSpPr>
              <p:spPr>
                <a:xfrm>
                  <a:off x="4390448" y="3255406"/>
                  <a:ext cx="295714" cy="276999"/>
                </a:xfrm>
                <a:prstGeom prst="rect">
                  <a:avLst/>
                </a:prstGeom>
                <a:blipFill>
                  <a:blip r:embed="rId12"/>
                  <a:stretch>
                    <a:fillRect l="-37500" r="-33333" b="-39130"/>
                  </a:stretch>
                </a:blipFill>
              </p:spPr>
              <p:txBody>
                <a:bodyPr/>
                <a:lstStyle/>
                <a:p>
                  <a:r>
                    <a:rPr lang="en-JP">
                      <a:noFill/>
                    </a:rPr>
                    <a:t> </a:t>
                  </a:r>
                </a:p>
              </p:txBody>
            </p:sp>
          </mc:Fallback>
        </mc:AlternateContent>
        <p:cxnSp>
          <p:nvCxnSpPr>
            <p:cNvPr id="184" name="Straight Connector 183">
              <a:extLst>
                <a:ext uri="{FF2B5EF4-FFF2-40B4-BE49-F238E27FC236}">
                  <a16:creationId xmlns:a16="http://schemas.microsoft.com/office/drawing/2014/main" id="{E91390A5-CE0C-7384-CE80-B45CDADBB7B2}"/>
                </a:ext>
              </a:extLst>
            </p:cNvPr>
            <p:cNvCxnSpPr>
              <a:cxnSpLocks/>
            </p:cNvCxnSpPr>
            <p:nvPr/>
          </p:nvCxnSpPr>
          <p:spPr>
            <a:xfrm>
              <a:off x="4679504" y="3423832"/>
              <a:ext cx="961659" cy="0"/>
            </a:xfrm>
            <a:prstGeom prst="line">
              <a:avLst/>
            </a:prstGeom>
            <a:noFill/>
            <a:ln w="19050" cap="flat" cmpd="sng" algn="ctr">
              <a:solidFill>
                <a:sysClr val="windowText" lastClr="000000"/>
              </a:solidFill>
              <a:prstDash val="solid"/>
              <a:miter lim="800000"/>
            </a:ln>
            <a:effectLst/>
          </p:spPr>
        </p:cxnSp>
        <mc:AlternateContent xmlns:mc="http://schemas.openxmlformats.org/markup-compatibility/2006" xmlns:a14="http://schemas.microsoft.com/office/drawing/2010/main">
          <mc:Choice Requires="a14">
            <p:sp>
              <p:nvSpPr>
                <p:cNvPr id="185" name="TextBox 184">
                  <a:extLst>
                    <a:ext uri="{FF2B5EF4-FFF2-40B4-BE49-F238E27FC236}">
                      <a16:creationId xmlns:a16="http://schemas.microsoft.com/office/drawing/2014/main" id="{5D05D9E3-DEBA-D1BD-D398-24BA89AA572E}"/>
                    </a:ext>
                  </a:extLst>
                </p:cNvPr>
                <p:cNvSpPr txBox="1"/>
                <p:nvPr/>
              </p:nvSpPr>
              <p:spPr>
                <a:xfrm>
                  <a:off x="672054" y="2829678"/>
                  <a:ext cx="322730"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|0⟩</m:t>
                        </m:r>
                      </m:oMath>
                    </m:oMathPara>
                  </a14:m>
                  <a:endParaRPr kumimoji="0" lang="en-US" sz="1800" b="0" i="0" u="none" strike="noStrike" kern="0" cap="none" spc="0" normalizeH="0" baseline="0" noProof="0">
                    <a:ln>
                      <a:noFill/>
                    </a:ln>
                    <a:solidFill>
                      <a:prstClr val="black"/>
                    </a:solidFill>
                    <a:effectLst/>
                    <a:uLnTx/>
                    <a:uFillTx/>
                  </a:endParaRPr>
                </a:p>
              </p:txBody>
            </p:sp>
          </mc:Choice>
          <mc:Fallback xmlns="">
            <p:sp>
              <p:nvSpPr>
                <p:cNvPr id="185" name="TextBox 184">
                  <a:extLst>
                    <a:ext uri="{FF2B5EF4-FFF2-40B4-BE49-F238E27FC236}">
                      <a16:creationId xmlns:a16="http://schemas.microsoft.com/office/drawing/2014/main" id="{5D05D9E3-DEBA-D1BD-D398-24BA89AA572E}"/>
                    </a:ext>
                  </a:extLst>
                </p:cNvPr>
                <p:cNvSpPr txBox="1">
                  <a:spLocks noRot="1" noChangeAspect="1" noMove="1" noResize="1" noEditPoints="1" noAdjustHandles="1" noChangeArrowheads="1" noChangeShapeType="1" noTextEdit="1"/>
                </p:cNvSpPr>
                <p:nvPr/>
              </p:nvSpPr>
              <p:spPr>
                <a:xfrm>
                  <a:off x="672054" y="2829678"/>
                  <a:ext cx="322730" cy="276999"/>
                </a:xfrm>
                <a:prstGeom prst="rect">
                  <a:avLst/>
                </a:prstGeom>
                <a:blipFill>
                  <a:blip r:embed="rId13"/>
                  <a:stretch>
                    <a:fillRect l="-25926" r="-25926" b="-39130"/>
                  </a:stretch>
                </a:blipFill>
              </p:spPr>
              <p:txBody>
                <a:bodyPr/>
                <a:lstStyle/>
                <a:p>
                  <a:r>
                    <a:rPr lang="en-JP">
                      <a:noFill/>
                    </a:rPr>
                    <a:t> </a:t>
                  </a:r>
                </a:p>
              </p:txBody>
            </p:sp>
          </mc:Fallback>
        </mc:AlternateContent>
        <p:cxnSp>
          <p:nvCxnSpPr>
            <p:cNvPr id="186" name="Straight Connector 185">
              <a:extLst>
                <a:ext uri="{FF2B5EF4-FFF2-40B4-BE49-F238E27FC236}">
                  <a16:creationId xmlns:a16="http://schemas.microsoft.com/office/drawing/2014/main" id="{D55FBE55-D889-0E22-FBCA-AD7D191403D1}"/>
                </a:ext>
              </a:extLst>
            </p:cNvPr>
            <p:cNvCxnSpPr>
              <a:cxnSpLocks/>
            </p:cNvCxnSpPr>
            <p:nvPr/>
          </p:nvCxnSpPr>
          <p:spPr>
            <a:xfrm>
              <a:off x="1061459" y="2999219"/>
              <a:ext cx="4579704" cy="0"/>
            </a:xfrm>
            <a:prstGeom prst="line">
              <a:avLst/>
            </a:prstGeom>
            <a:noFill/>
            <a:ln w="19050" cap="flat" cmpd="sng" algn="ctr">
              <a:solidFill>
                <a:sysClr val="windowText" lastClr="000000"/>
              </a:solidFill>
              <a:prstDash val="solid"/>
              <a:miter lim="800000"/>
            </a:ln>
            <a:effectLst/>
          </p:spPr>
        </p:cxnSp>
        <mc:AlternateContent xmlns:mc="http://schemas.openxmlformats.org/markup-compatibility/2006" xmlns:a14="http://schemas.microsoft.com/office/drawing/2010/main">
          <mc:Choice Requires="a14">
            <p:sp>
              <p:nvSpPr>
                <p:cNvPr id="187" name="TextBox 186">
                  <a:extLst>
                    <a:ext uri="{FF2B5EF4-FFF2-40B4-BE49-F238E27FC236}">
                      <a16:creationId xmlns:a16="http://schemas.microsoft.com/office/drawing/2014/main" id="{8C905CBF-27CF-9A48-9992-205910C3F625}"/>
                    </a:ext>
                  </a:extLst>
                </p:cNvPr>
                <p:cNvSpPr txBox="1"/>
                <p:nvPr/>
              </p:nvSpPr>
              <p:spPr>
                <a:xfrm>
                  <a:off x="672054" y="3667097"/>
                  <a:ext cx="322730"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|0⟩</m:t>
                        </m:r>
                      </m:oMath>
                    </m:oMathPara>
                  </a14:m>
                  <a:endParaRPr kumimoji="0" lang="en-US" sz="1800" b="0" i="0" u="none" strike="noStrike" kern="0" cap="none" spc="0" normalizeH="0" baseline="0" noProof="0">
                    <a:ln>
                      <a:noFill/>
                    </a:ln>
                    <a:solidFill>
                      <a:prstClr val="black"/>
                    </a:solidFill>
                    <a:effectLst/>
                    <a:uLnTx/>
                    <a:uFillTx/>
                  </a:endParaRPr>
                </a:p>
              </p:txBody>
            </p:sp>
          </mc:Choice>
          <mc:Fallback xmlns="">
            <p:sp>
              <p:nvSpPr>
                <p:cNvPr id="187" name="TextBox 186">
                  <a:extLst>
                    <a:ext uri="{FF2B5EF4-FFF2-40B4-BE49-F238E27FC236}">
                      <a16:creationId xmlns:a16="http://schemas.microsoft.com/office/drawing/2014/main" id="{8C905CBF-27CF-9A48-9992-205910C3F625}"/>
                    </a:ext>
                  </a:extLst>
                </p:cNvPr>
                <p:cNvSpPr txBox="1">
                  <a:spLocks noRot="1" noChangeAspect="1" noMove="1" noResize="1" noEditPoints="1" noAdjustHandles="1" noChangeArrowheads="1" noChangeShapeType="1" noTextEdit="1"/>
                </p:cNvSpPr>
                <p:nvPr/>
              </p:nvSpPr>
              <p:spPr>
                <a:xfrm>
                  <a:off x="672054" y="3667097"/>
                  <a:ext cx="322730" cy="276999"/>
                </a:xfrm>
                <a:prstGeom prst="rect">
                  <a:avLst/>
                </a:prstGeom>
                <a:blipFill>
                  <a:blip r:embed="rId14"/>
                  <a:stretch>
                    <a:fillRect l="-25926" r="-25926" b="-40909"/>
                  </a:stretch>
                </a:blipFill>
              </p:spPr>
              <p:txBody>
                <a:bodyPr/>
                <a:lstStyle/>
                <a:p>
                  <a:r>
                    <a:rPr lang="en-JP">
                      <a:noFill/>
                    </a:rPr>
                    <a:t> </a:t>
                  </a:r>
                </a:p>
              </p:txBody>
            </p:sp>
          </mc:Fallback>
        </mc:AlternateContent>
        <p:cxnSp>
          <p:nvCxnSpPr>
            <p:cNvPr id="188" name="Straight Connector 187">
              <a:extLst>
                <a:ext uri="{FF2B5EF4-FFF2-40B4-BE49-F238E27FC236}">
                  <a16:creationId xmlns:a16="http://schemas.microsoft.com/office/drawing/2014/main" id="{6FB66A26-96F3-5465-CF40-00CAF1376CCF}"/>
                </a:ext>
              </a:extLst>
            </p:cNvPr>
            <p:cNvCxnSpPr>
              <a:cxnSpLocks/>
            </p:cNvCxnSpPr>
            <p:nvPr/>
          </p:nvCxnSpPr>
          <p:spPr>
            <a:xfrm>
              <a:off x="1061459" y="3835769"/>
              <a:ext cx="4579704" cy="0"/>
            </a:xfrm>
            <a:prstGeom prst="line">
              <a:avLst/>
            </a:prstGeom>
            <a:noFill/>
            <a:ln w="19050" cap="flat" cmpd="sng" algn="ctr">
              <a:solidFill>
                <a:sysClr val="windowText" lastClr="000000"/>
              </a:solidFill>
              <a:prstDash val="solid"/>
              <a:miter lim="800000"/>
            </a:ln>
            <a:effectLst/>
          </p:spPr>
        </p:cxnSp>
        <p:sp>
          <p:nvSpPr>
            <p:cNvPr id="189" name="Rectangle 188">
              <a:extLst>
                <a:ext uri="{FF2B5EF4-FFF2-40B4-BE49-F238E27FC236}">
                  <a16:creationId xmlns:a16="http://schemas.microsoft.com/office/drawing/2014/main" id="{2DDBD17D-165B-817F-911B-FA254EEE0998}"/>
                </a:ext>
              </a:extLst>
            </p:cNvPr>
            <p:cNvSpPr/>
            <p:nvPr/>
          </p:nvSpPr>
          <p:spPr>
            <a:xfrm>
              <a:off x="1348605" y="2861602"/>
              <a:ext cx="315346" cy="315022"/>
            </a:xfrm>
            <a:prstGeom prst="rect">
              <a:avLst/>
            </a:prstGeom>
            <a:solidFill>
              <a:srgbClr val="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a:ln>
                    <a:noFill/>
                  </a:ln>
                  <a:solidFill>
                    <a:prstClr val="black"/>
                  </a:solidFill>
                  <a:effectLst/>
                  <a:uLnTx/>
                  <a:uFillTx/>
                  <a:latin typeface="Avenir"/>
                  <a:ea typeface="+mn-ea"/>
                  <a:cs typeface="Arial" panose="020B0604020202020204" pitchFamily="34" charset="0"/>
                </a:rPr>
                <a:t>H</a:t>
              </a:r>
            </a:p>
          </p:txBody>
        </p:sp>
        <p:sp>
          <p:nvSpPr>
            <p:cNvPr id="190" name="Rectangle 189">
              <a:extLst>
                <a:ext uri="{FF2B5EF4-FFF2-40B4-BE49-F238E27FC236}">
                  <a16:creationId xmlns:a16="http://schemas.microsoft.com/office/drawing/2014/main" id="{F00A29A5-A249-6CAE-7112-39ADE8258A77}"/>
                </a:ext>
              </a:extLst>
            </p:cNvPr>
            <p:cNvSpPr/>
            <p:nvPr/>
          </p:nvSpPr>
          <p:spPr>
            <a:xfrm>
              <a:off x="1348605" y="3253315"/>
              <a:ext cx="315346" cy="315022"/>
            </a:xfrm>
            <a:prstGeom prst="rect">
              <a:avLst/>
            </a:prstGeom>
            <a:solidFill>
              <a:srgbClr val="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a:ln>
                    <a:noFill/>
                  </a:ln>
                  <a:solidFill>
                    <a:prstClr val="black"/>
                  </a:solidFill>
                  <a:effectLst/>
                  <a:uLnTx/>
                  <a:uFillTx/>
                  <a:latin typeface="Avenir"/>
                  <a:ea typeface="+mn-ea"/>
                  <a:cs typeface="Arial" panose="020B0604020202020204" pitchFamily="34" charset="0"/>
                </a:rPr>
                <a:t>H</a:t>
              </a:r>
            </a:p>
          </p:txBody>
        </p:sp>
        <p:grpSp>
          <p:nvGrpSpPr>
            <p:cNvPr id="191" name="Group 190">
              <a:extLst>
                <a:ext uri="{FF2B5EF4-FFF2-40B4-BE49-F238E27FC236}">
                  <a16:creationId xmlns:a16="http://schemas.microsoft.com/office/drawing/2014/main" id="{B9ED7623-4FE5-FC7B-067B-7557A21AD9BB}"/>
                </a:ext>
              </a:extLst>
            </p:cNvPr>
            <p:cNvGrpSpPr/>
            <p:nvPr/>
          </p:nvGrpSpPr>
          <p:grpSpPr>
            <a:xfrm>
              <a:off x="2196930" y="2999219"/>
              <a:ext cx="142558" cy="501082"/>
              <a:chOff x="3021755" y="4929556"/>
              <a:chExt cx="142558" cy="501082"/>
            </a:xfrm>
          </p:grpSpPr>
          <p:sp>
            <p:nvSpPr>
              <p:cNvPr id="207" name="Oval 206">
                <a:extLst>
                  <a:ext uri="{FF2B5EF4-FFF2-40B4-BE49-F238E27FC236}">
                    <a16:creationId xmlns:a16="http://schemas.microsoft.com/office/drawing/2014/main" id="{18205E3D-AC65-D253-3013-AF90433B7614}"/>
                  </a:ext>
                </a:extLst>
              </p:cNvPr>
              <p:cNvSpPr/>
              <p:nvPr/>
            </p:nvSpPr>
            <p:spPr>
              <a:xfrm>
                <a:off x="3021755" y="5288080"/>
                <a:ext cx="142558" cy="142558"/>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venir"/>
                  <a:ea typeface="+mn-ea"/>
                  <a:cs typeface="+mn-cs"/>
                </a:endParaRPr>
              </a:p>
            </p:txBody>
          </p:sp>
          <p:cxnSp>
            <p:nvCxnSpPr>
              <p:cNvPr id="208" name="Straight Connector 207">
                <a:extLst>
                  <a:ext uri="{FF2B5EF4-FFF2-40B4-BE49-F238E27FC236}">
                    <a16:creationId xmlns:a16="http://schemas.microsoft.com/office/drawing/2014/main" id="{B3D19DE5-4C51-2C1D-17E9-6DC801D6247D}"/>
                  </a:ext>
                </a:extLst>
              </p:cNvPr>
              <p:cNvCxnSpPr/>
              <p:nvPr/>
            </p:nvCxnSpPr>
            <p:spPr>
              <a:xfrm flipV="1">
                <a:off x="3093034" y="4929556"/>
                <a:ext cx="0" cy="496616"/>
              </a:xfrm>
              <a:prstGeom prst="line">
                <a:avLst/>
              </a:prstGeom>
              <a:noFill/>
              <a:ln w="19050" cap="flat" cmpd="sng" algn="ctr">
                <a:solidFill>
                  <a:sysClr val="windowText" lastClr="000000"/>
                </a:solidFill>
                <a:prstDash val="solid"/>
                <a:miter lim="800000"/>
                <a:headEnd type="none" w="med" len="med"/>
                <a:tailEnd type="oval" w="med" len="med"/>
              </a:ln>
              <a:effectLst/>
            </p:spPr>
          </p:cxnSp>
        </p:grpSp>
        <p:grpSp>
          <p:nvGrpSpPr>
            <p:cNvPr id="192" name="Group 191">
              <a:extLst>
                <a:ext uri="{FF2B5EF4-FFF2-40B4-BE49-F238E27FC236}">
                  <a16:creationId xmlns:a16="http://schemas.microsoft.com/office/drawing/2014/main" id="{7A37C1A9-E0C5-64C3-2C17-07F79505EA60}"/>
                </a:ext>
              </a:extLst>
            </p:cNvPr>
            <p:cNvGrpSpPr/>
            <p:nvPr/>
          </p:nvGrpSpPr>
          <p:grpSpPr>
            <a:xfrm>
              <a:off x="2899883" y="2999220"/>
              <a:ext cx="142558" cy="902862"/>
              <a:chOff x="3021755" y="4929557"/>
              <a:chExt cx="142558" cy="902862"/>
            </a:xfrm>
          </p:grpSpPr>
          <p:sp>
            <p:nvSpPr>
              <p:cNvPr id="205" name="Oval 204">
                <a:extLst>
                  <a:ext uri="{FF2B5EF4-FFF2-40B4-BE49-F238E27FC236}">
                    <a16:creationId xmlns:a16="http://schemas.microsoft.com/office/drawing/2014/main" id="{B0B162DA-310F-A0BA-B916-D06167FE6984}"/>
                  </a:ext>
                </a:extLst>
              </p:cNvPr>
              <p:cNvSpPr/>
              <p:nvPr/>
            </p:nvSpPr>
            <p:spPr>
              <a:xfrm>
                <a:off x="3021755" y="5689861"/>
                <a:ext cx="142558" cy="142558"/>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venir"/>
                  <a:ea typeface="+mn-ea"/>
                  <a:cs typeface="+mn-cs"/>
                </a:endParaRPr>
              </a:p>
            </p:txBody>
          </p:sp>
          <p:cxnSp>
            <p:nvCxnSpPr>
              <p:cNvPr id="206" name="Straight Connector 205">
                <a:extLst>
                  <a:ext uri="{FF2B5EF4-FFF2-40B4-BE49-F238E27FC236}">
                    <a16:creationId xmlns:a16="http://schemas.microsoft.com/office/drawing/2014/main" id="{4F7794BB-F764-9AC5-38EB-1DB94F84A679}"/>
                  </a:ext>
                </a:extLst>
              </p:cNvPr>
              <p:cNvCxnSpPr/>
              <p:nvPr/>
            </p:nvCxnSpPr>
            <p:spPr>
              <a:xfrm flipV="1">
                <a:off x="3091933" y="4929557"/>
                <a:ext cx="2202" cy="902862"/>
              </a:xfrm>
              <a:prstGeom prst="line">
                <a:avLst/>
              </a:prstGeom>
              <a:noFill/>
              <a:ln w="19050" cap="flat" cmpd="sng" algn="ctr">
                <a:solidFill>
                  <a:sysClr val="windowText" lastClr="000000"/>
                </a:solidFill>
                <a:prstDash val="solid"/>
                <a:miter lim="800000"/>
                <a:headEnd type="none" w="med" len="med"/>
                <a:tailEnd type="oval" w="med" len="med"/>
              </a:ln>
              <a:effectLst/>
            </p:spPr>
          </p:cxnSp>
        </p:grpSp>
        <p:grpSp>
          <p:nvGrpSpPr>
            <p:cNvPr id="193" name="Group 192">
              <a:extLst>
                <a:ext uri="{FF2B5EF4-FFF2-40B4-BE49-F238E27FC236}">
                  <a16:creationId xmlns:a16="http://schemas.microsoft.com/office/drawing/2014/main" id="{CCD6678D-6C22-94B3-684B-ADC7E4416273}"/>
                </a:ext>
              </a:extLst>
            </p:cNvPr>
            <p:cNvGrpSpPr/>
            <p:nvPr/>
          </p:nvGrpSpPr>
          <p:grpSpPr>
            <a:xfrm>
              <a:off x="4888974" y="2999219"/>
              <a:ext cx="142558" cy="501082"/>
              <a:chOff x="3023957" y="4929556"/>
              <a:chExt cx="142558" cy="501082"/>
            </a:xfrm>
          </p:grpSpPr>
          <p:sp>
            <p:nvSpPr>
              <p:cNvPr id="203" name="Oval 202">
                <a:extLst>
                  <a:ext uri="{FF2B5EF4-FFF2-40B4-BE49-F238E27FC236}">
                    <a16:creationId xmlns:a16="http://schemas.microsoft.com/office/drawing/2014/main" id="{48643528-9FA9-B059-D595-013C76F6D542}"/>
                  </a:ext>
                </a:extLst>
              </p:cNvPr>
              <p:cNvSpPr/>
              <p:nvPr/>
            </p:nvSpPr>
            <p:spPr>
              <a:xfrm>
                <a:off x="3023957" y="5288080"/>
                <a:ext cx="142558" cy="142558"/>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venir"/>
                  <a:ea typeface="+mn-ea"/>
                  <a:cs typeface="+mn-cs"/>
                </a:endParaRPr>
              </a:p>
            </p:txBody>
          </p:sp>
          <p:cxnSp>
            <p:nvCxnSpPr>
              <p:cNvPr id="204" name="Straight Connector 203">
                <a:extLst>
                  <a:ext uri="{FF2B5EF4-FFF2-40B4-BE49-F238E27FC236}">
                    <a16:creationId xmlns:a16="http://schemas.microsoft.com/office/drawing/2014/main" id="{1E0141B3-2310-A01A-7D36-714C3F056EAE}"/>
                  </a:ext>
                </a:extLst>
              </p:cNvPr>
              <p:cNvCxnSpPr/>
              <p:nvPr/>
            </p:nvCxnSpPr>
            <p:spPr>
              <a:xfrm flipV="1">
                <a:off x="3095236" y="4929556"/>
                <a:ext cx="0" cy="496616"/>
              </a:xfrm>
              <a:prstGeom prst="line">
                <a:avLst/>
              </a:prstGeom>
              <a:noFill/>
              <a:ln w="19050" cap="flat" cmpd="sng" algn="ctr">
                <a:solidFill>
                  <a:sysClr val="windowText" lastClr="000000"/>
                </a:solidFill>
                <a:prstDash val="solid"/>
                <a:miter lim="800000"/>
                <a:headEnd type="none" w="med" len="med"/>
                <a:tailEnd type="oval" w="med" len="med"/>
              </a:ln>
              <a:effectLst/>
            </p:spPr>
          </p:cxnSp>
        </p:grpSp>
        <p:grpSp>
          <p:nvGrpSpPr>
            <p:cNvPr id="194" name="Group 193">
              <a:extLst>
                <a:ext uri="{FF2B5EF4-FFF2-40B4-BE49-F238E27FC236}">
                  <a16:creationId xmlns:a16="http://schemas.microsoft.com/office/drawing/2014/main" id="{CA000B47-16E8-CD05-5EDE-64CE55B99592}"/>
                </a:ext>
              </a:extLst>
            </p:cNvPr>
            <p:cNvGrpSpPr/>
            <p:nvPr/>
          </p:nvGrpSpPr>
          <p:grpSpPr>
            <a:xfrm>
              <a:off x="1165676" y="4095291"/>
              <a:ext cx="4475487" cy="45719"/>
              <a:chOff x="1954785" y="5730572"/>
              <a:chExt cx="1742503" cy="58738"/>
            </a:xfrm>
          </p:grpSpPr>
          <p:cxnSp>
            <p:nvCxnSpPr>
              <p:cNvPr id="201" name="Straight Connector 200">
                <a:extLst>
                  <a:ext uri="{FF2B5EF4-FFF2-40B4-BE49-F238E27FC236}">
                    <a16:creationId xmlns:a16="http://schemas.microsoft.com/office/drawing/2014/main" id="{415D0030-B57B-8C25-AB88-4AC03CC1AB8B}"/>
                  </a:ext>
                </a:extLst>
              </p:cNvPr>
              <p:cNvCxnSpPr>
                <a:cxnSpLocks/>
              </p:cNvCxnSpPr>
              <p:nvPr/>
            </p:nvCxnSpPr>
            <p:spPr>
              <a:xfrm>
                <a:off x="1954785" y="5730572"/>
                <a:ext cx="1742503" cy="0"/>
              </a:xfrm>
              <a:prstGeom prst="line">
                <a:avLst/>
              </a:prstGeom>
              <a:noFill/>
              <a:ln w="19050" cap="flat" cmpd="sng" algn="ctr">
                <a:solidFill>
                  <a:sysClr val="windowText" lastClr="000000"/>
                </a:solidFill>
                <a:prstDash val="solid"/>
                <a:miter lim="800000"/>
              </a:ln>
              <a:effectLst/>
            </p:spPr>
          </p:cxnSp>
          <p:cxnSp>
            <p:nvCxnSpPr>
              <p:cNvPr id="202" name="Straight Connector 201">
                <a:extLst>
                  <a:ext uri="{FF2B5EF4-FFF2-40B4-BE49-F238E27FC236}">
                    <a16:creationId xmlns:a16="http://schemas.microsoft.com/office/drawing/2014/main" id="{A4714A93-B723-5EE2-BF59-87E83D2AD266}"/>
                  </a:ext>
                </a:extLst>
              </p:cNvPr>
              <p:cNvCxnSpPr>
                <a:cxnSpLocks/>
              </p:cNvCxnSpPr>
              <p:nvPr/>
            </p:nvCxnSpPr>
            <p:spPr>
              <a:xfrm>
                <a:off x="1954785" y="5789310"/>
                <a:ext cx="1742503" cy="0"/>
              </a:xfrm>
              <a:prstGeom prst="line">
                <a:avLst/>
              </a:prstGeom>
              <a:noFill/>
              <a:ln w="19050" cap="flat" cmpd="sng" algn="ctr">
                <a:solidFill>
                  <a:sysClr val="windowText" lastClr="000000"/>
                </a:solidFill>
                <a:prstDash val="solid"/>
                <a:miter lim="800000"/>
              </a:ln>
              <a:effectLst/>
            </p:spPr>
          </p:cxnSp>
        </p:grpSp>
        <p:grpSp>
          <p:nvGrpSpPr>
            <p:cNvPr id="195" name="Group 194">
              <a:extLst>
                <a:ext uri="{FF2B5EF4-FFF2-40B4-BE49-F238E27FC236}">
                  <a16:creationId xmlns:a16="http://schemas.microsoft.com/office/drawing/2014/main" id="{051F72D0-7942-7C20-75B1-376062B73473}"/>
                </a:ext>
              </a:extLst>
            </p:cNvPr>
            <p:cNvGrpSpPr/>
            <p:nvPr/>
          </p:nvGrpSpPr>
          <p:grpSpPr>
            <a:xfrm>
              <a:off x="5206297" y="2999220"/>
              <a:ext cx="142558" cy="902862"/>
              <a:chOff x="3021755" y="4929557"/>
              <a:chExt cx="142558" cy="902862"/>
            </a:xfrm>
          </p:grpSpPr>
          <p:sp>
            <p:nvSpPr>
              <p:cNvPr id="199" name="Oval 198">
                <a:extLst>
                  <a:ext uri="{FF2B5EF4-FFF2-40B4-BE49-F238E27FC236}">
                    <a16:creationId xmlns:a16="http://schemas.microsoft.com/office/drawing/2014/main" id="{AAB34B31-81E0-C131-92BF-9C9B573032CA}"/>
                  </a:ext>
                </a:extLst>
              </p:cNvPr>
              <p:cNvSpPr/>
              <p:nvPr/>
            </p:nvSpPr>
            <p:spPr>
              <a:xfrm>
                <a:off x="3021755" y="5689861"/>
                <a:ext cx="142558" cy="142558"/>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venir"/>
                  <a:ea typeface="+mn-ea"/>
                  <a:cs typeface="+mn-cs"/>
                </a:endParaRPr>
              </a:p>
            </p:txBody>
          </p:sp>
          <p:cxnSp>
            <p:nvCxnSpPr>
              <p:cNvPr id="200" name="Straight Connector 199">
                <a:extLst>
                  <a:ext uri="{FF2B5EF4-FFF2-40B4-BE49-F238E27FC236}">
                    <a16:creationId xmlns:a16="http://schemas.microsoft.com/office/drawing/2014/main" id="{FF4B9B2F-BB6C-56F9-264C-742C0C58A0E0}"/>
                  </a:ext>
                </a:extLst>
              </p:cNvPr>
              <p:cNvCxnSpPr/>
              <p:nvPr/>
            </p:nvCxnSpPr>
            <p:spPr>
              <a:xfrm flipV="1">
                <a:off x="3091933" y="4929557"/>
                <a:ext cx="2202" cy="902862"/>
              </a:xfrm>
              <a:prstGeom prst="line">
                <a:avLst/>
              </a:prstGeom>
              <a:noFill/>
              <a:ln w="19050" cap="flat" cmpd="sng" algn="ctr">
                <a:solidFill>
                  <a:sysClr val="windowText" lastClr="000000"/>
                </a:solidFill>
                <a:prstDash val="solid"/>
                <a:miter lim="800000"/>
                <a:headEnd type="none" w="med" len="med"/>
                <a:tailEnd type="oval" w="med" len="med"/>
              </a:ln>
              <a:effectLst/>
            </p:spPr>
          </p:cxnSp>
        </p:grpSp>
        <p:sp>
          <p:nvSpPr>
            <p:cNvPr id="196" name="Oval 195">
              <a:extLst>
                <a:ext uri="{FF2B5EF4-FFF2-40B4-BE49-F238E27FC236}">
                  <a16:creationId xmlns:a16="http://schemas.microsoft.com/office/drawing/2014/main" id="{62225DA9-18B6-EB08-323A-2F43E8D869F8}"/>
                </a:ext>
              </a:extLst>
            </p:cNvPr>
            <p:cNvSpPr/>
            <p:nvPr/>
          </p:nvSpPr>
          <p:spPr>
            <a:xfrm>
              <a:off x="392757" y="2949450"/>
              <a:ext cx="139700" cy="139700"/>
            </a:xfrm>
            <a:prstGeom prst="ellipse">
              <a:avLst/>
            </a:prstGeom>
            <a:solidFill>
              <a:srgbClr val="FF000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97" name="Oval 196">
              <a:extLst>
                <a:ext uri="{FF2B5EF4-FFF2-40B4-BE49-F238E27FC236}">
                  <a16:creationId xmlns:a16="http://schemas.microsoft.com/office/drawing/2014/main" id="{E13E0BEE-726C-C446-9489-003215A0AFF3}"/>
                </a:ext>
              </a:extLst>
            </p:cNvPr>
            <p:cNvSpPr/>
            <p:nvPr/>
          </p:nvSpPr>
          <p:spPr>
            <a:xfrm>
              <a:off x="388023" y="3354694"/>
              <a:ext cx="139700" cy="139700"/>
            </a:xfrm>
            <a:prstGeom prst="ellipse">
              <a:avLst/>
            </a:prstGeom>
            <a:solidFill>
              <a:srgbClr val="92D050"/>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sp>
          <p:nvSpPr>
            <p:cNvPr id="198" name="Oval 197">
              <a:extLst>
                <a:ext uri="{FF2B5EF4-FFF2-40B4-BE49-F238E27FC236}">
                  <a16:creationId xmlns:a16="http://schemas.microsoft.com/office/drawing/2014/main" id="{0395CFEE-2E93-DEF0-3A0E-D018DC341A1E}"/>
                </a:ext>
              </a:extLst>
            </p:cNvPr>
            <p:cNvSpPr/>
            <p:nvPr/>
          </p:nvSpPr>
          <p:spPr>
            <a:xfrm>
              <a:off x="392757" y="3765919"/>
              <a:ext cx="139700" cy="139700"/>
            </a:xfrm>
            <a:prstGeom prst="ellipse">
              <a:avLst/>
            </a:prstGeom>
            <a:solidFill>
              <a:srgbClr val="79DCFF"/>
            </a:solidFill>
            <a:ln w="12700" cap="flat" cmpd="sng" algn="ctr">
              <a:noFill/>
              <a:prstDash val="solid"/>
              <a:miter lim="800000"/>
            </a:ln>
            <a:effectLst>
              <a:outerShdw blurRad="63500" dist="38100" dir="2700000" algn="tl" rotWithShape="0">
                <a:prstClr val="black">
                  <a:alpha val="45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707070"/>
                </a:solidFill>
                <a:effectLst/>
                <a:uLnTx/>
                <a:uFillTx/>
                <a:latin typeface="Avenir"/>
                <a:ea typeface="+mn-ea"/>
                <a:cs typeface="+mn-cs"/>
              </a:endParaRPr>
            </a:p>
          </p:txBody>
        </p:sp>
      </p:grpSp>
      <mc:AlternateContent xmlns:mc="http://schemas.openxmlformats.org/markup-compatibility/2006" xmlns:a14="http://schemas.microsoft.com/office/drawing/2010/main">
        <mc:Choice Requires="a14">
          <p:sp>
            <p:nvSpPr>
              <p:cNvPr id="215" name="TextBox 214">
                <a:extLst>
                  <a:ext uri="{FF2B5EF4-FFF2-40B4-BE49-F238E27FC236}">
                    <a16:creationId xmlns:a16="http://schemas.microsoft.com/office/drawing/2014/main" id="{FBA65641-B89E-E4EF-0201-42D971F55FEE}"/>
                  </a:ext>
                </a:extLst>
              </p:cNvPr>
              <p:cNvSpPr txBox="1"/>
              <p:nvPr/>
            </p:nvSpPr>
            <p:spPr>
              <a:xfrm>
                <a:off x="1181177" y="4060204"/>
                <a:ext cx="322730"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𝑐</m:t>
                          </m:r>
                        </m:e>
                        <m:sub>
                          <m: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rPr>
                            <m:t>1</m:t>
                          </m:r>
                        </m:sub>
                      </m:sSub>
                    </m:oMath>
                  </m:oMathPara>
                </a14:m>
                <a:endParaRPr kumimoji="0" lang="en-US" sz="1800" b="0" i="0" u="none" strike="noStrike" kern="0" cap="none" spc="0" normalizeH="0" baseline="0" noProof="0" dirty="0">
                  <a:ln>
                    <a:noFill/>
                  </a:ln>
                  <a:solidFill>
                    <a:prstClr val="black"/>
                  </a:solidFill>
                  <a:effectLst/>
                  <a:uLnTx/>
                  <a:uFillTx/>
                </a:endParaRPr>
              </a:p>
            </p:txBody>
          </p:sp>
        </mc:Choice>
        <mc:Fallback xmlns="">
          <p:sp>
            <p:nvSpPr>
              <p:cNvPr id="215" name="TextBox 214">
                <a:extLst>
                  <a:ext uri="{FF2B5EF4-FFF2-40B4-BE49-F238E27FC236}">
                    <a16:creationId xmlns:a16="http://schemas.microsoft.com/office/drawing/2014/main" id="{FBA65641-B89E-E4EF-0201-42D971F55FEE}"/>
                  </a:ext>
                </a:extLst>
              </p:cNvPr>
              <p:cNvSpPr txBox="1">
                <a:spLocks noRot="1" noChangeAspect="1" noMove="1" noResize="1" noEditPoints="1" noAdjustHandles="1" noChangeArrowheads="1" noChangeShapeType="1" noTextEdit="1"/>
              </p:cNvSpPr>
              <p:nvPr/>
            </p:nvSpPr>
            <p:spPr>
              <a:xfrm>
                <a:off x="1181177" y="4060204"/>
                <a:ext cx="322730" cy="276999"/>
              </a:xfrm>
              <a:prstGeom prst="rect">
                <a:avLst/>
              </a:prstGeom>
              <a:blipFill>
                <a:blip r:embed="rId15"/>
                <a:stretch>
                  <a:fillRect b="-17391"/>
                </a:stretch>
              </a:blipFill>
            </p:spPr>
            <p:txBody>
              <a:bodyPr/>
              <a:lstStyle/>
              <a:p>
                <a:r>
                  <a:rPr lang="en-JP">
                    <a:noFill/>
                  </a:rPr>
                  <a:t> </a:t>
                </a:r>
              </a:p>
            </p:txBody>
          </p:sp>
        </mc:Fallback>
      </mc:AlternateContent>
    </p:spTree>
    <p:extLst>
      <p:ext uri="{BB962C8B-B14F-4D97-AF65-F5344CB8AC3E}">
        <p14:creationId xmlns:p14="http://schemas.microsoft.com/office/powerpoint/2010/main" val="2952483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par>
                                <p:cTn id="8" presetID="10" presetClass="entr" presetSubtype="0" fill="hold" nodeType="withEffect">
                                  <p:stCondLst>
                                    <p:cond delay="0"/>
                                  </p:stCondLst>
                                  <p:childTnLst>
                                    <p:set>
                                      <p:cBhvr>
                                        <p:cTn id="9" dur="1" fill="hold">
                                          <p:stCondLst>
                                            <p:cond delay="0"/>
                                          </p:stCondLst>
                                        </p:cTn>
                                        <p:tgtEl>
                                          <p:spTgt spid="141"/>
                                        </p:tgtEl>
                                        <p:attrNameLst>
                                          <p:attrName>style.visibility</p:attrName>
                                        </p:attrNameLst>
                                      </p:cBhvr>
                                      <p:to>
                                        <p:strVal val="visible"/>
                                      </p:to>
                                    </p:set>
                                    <p:animEffect transition="in" filter="fade">
                                      <p:cBhvr>
                                        <p:cTn id="10" dur="500"/>
                                        <p:tgtEl>
                                          <p:spTgt spid="1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4"/>
                                        </p:tgtEl>
                                        <p:attrNameLst>
                                          <p:attrName>style.visibility</p:attrName>
                                        </p:attrNameLst>
                                      </p:cBhvr>
                                      <p:to>
                                        <p:strVal val="visible"/>
                                      </p:to>
                                    </p:set>
                                    <p:animEffect transition="in" filter="fade">
                                      <p:cBhvr>
                                        <p:cTn id="15" dur="1000"/>
                                        <p:tgtEl>
                                          <p:spTgt spid="174"/>
                                        </p:tgtEl>
                                      </p:cBhvr>
                                    </p:animEffect>
                                  </p:childTnLst>
                                </p:cTn>
                              </p:par>
                              <p:par>
                                <p:cTn id="16" presetID="10" presetClass="entr" presetSubtype="0" fill="hold" nodeType="withEffect">
                                  <p:stCondLst>
                                    <p:cond delay="0"/>
                                  </p:stCondLst>
                                  <p:childTnLst>
                                    <p:set>
                                      <p:cBhvr>
                                        <p:cTn id="17" dur="1" fill="hold">
                                          <p:stCondLst>
                                            <p:cond delay="0"/>
                                          </p:stCondLst>
                                        </p:cTn>
                                        <p:tgtEl>
                                          <p:spTgt spid="173"/>
                                        </p:tgtEl>
                                        <p:attrNameLst>
                                          <p:attrName>style.visibility</p:attrName>
                                        </p:attrNameLst>
                                      </p:cBhvr>
                                      <p:to>
                                        <p:strVal val="visible"/>
                                      </p:to>
                                    </p:set>
                                    <p:animEffect transition="in" filter="fade">
                                      <p:cBhvr>
                                        <p:cTn id="18" dur="1000"/>
                                        <p:tgtEl>
                                          <p:spTgt spid="173"/>
                                        </p:tgtEl>
                                      </p:cBhvr>
                                    </p:animEffect>
                                  </p:childTnLst>
                                </p:cTn>
                              </p:par>
                              <p:par>
                                <p:cTn id="19" presetID="10" presetClass="entr" presetSubtype="0" fill="hold" nodeType="withEffect">
                                  <p:stCondLst>
                                    <p:cond delay="0"/>
                                  </p:stCondLst>
                                  <p:childTnLst>
                                    <p:set>
                                      <p:cBhvr>
                                        <p:cTn id="20" dur="1" fill="hold">
                                          <p:stCondLst>
                                            <p:cond delay="0"/>
                                          </p:stCondLst>
                                        </p:cTn>
                                        <p:tgtEl>
                                          <p:spTgt spid="175"/>
                                        </p:tgtEl>
                                        <p:attrNameLst>
                                          <p:attrName>style.visibility</p:attrName>
                                        </p:attrNameLst>
                                      </p:cBhvr>
                                      <p:to>
                                        <p:strVal val="visible"/>
                                      </p:to>
                                    </p:set>
                                    <p:animEffect transition="in" filter="fade">
                                      <p:cBhvr>
                                        <p:cTn id="21" dur="1000"/>
                                        <p:tgtEl>
                                          <p:spTgt spid="175"/>
                                        </p:tgtEl>
                                      </p:cBhvr>
                                    </p:animEffect>
                                  </p:childTnLst>
                                </p:cTn>
                              </p:par>
                            </p:childTnLst>
                          </p:cTn>
                        </p:par>
                        <p:par>
                          <p:cTn id="22" fill="hold">
                            <p:stCondLst>
                              <p:cond delay="1000"/>
                            </p:stCondLst>
                            <p:childTnLst>
                              <p:par>
                                <p:cTn id="23" presetID="10" presetClass="exit" presetSubtype="0" fill="hold" nodeType="afterEffect">
                                  <p:stCondLst>
                                    <p:cond delay="0"/>
                                  </p:stCondLst>
                                  <p:childTnLst>
                                    <p:animEffect transition="out" filter="fade">
                                      <p:cBhvr>
                                        <p:cTn id="24" dur="1000"/>
                                        <p:tgtEl>
                                          <p:spTgt spid="174"/>
                                        </p:tgtEl>
                                      </p:cBhvr>
                                    </p:animEffect>
                                    <p:set>
                                      <p:cBhvr>
                                        <p:cTn id="25" dur="1" fill="hold">
                                          <p:stCondLst>
                                            <p:cond delay="999"/>
                                          </p:stCondLst>
                                        </p:cTn>
                                        <p:tgtEl>
                                          <p:spTgt spid="174"/>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1000"/>
                                        <p:tgtEl>
                                          <p:spTgt spid="173"/>
                                        </p:tgtEl>
                                      </p:cBhvr>
                                    </p:animEffect>
                                    <p:set>
                                      <p:cBhvr>
                                        <p:cTn id="28" dur="1" fill="hold">
                                          <p:stCondLst>
                                            <p:cond delay="999"/>
                                          </p:stCondLst>
                                        </p:cTn>
                                        <p:tgtEl>
                                          <p:spTgt spid="173"/>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1000"/>
                                        <p:tgtEl>
                                          <p:spTgt spid="175"/>
                                        </p:tgtEl>
                                      </p:cBhvr>
                                    </p:animEffect>
                                    <p:set>
                                      <p:cBhvr>
                                        <p:cTn id="31" dur="1" fill="hold">
                                          <p:stCondLst>
                                            <p:cond delay="999"/>
                                          </p:stCondLst>
                                        </p:cTn>
                                        <p:tgtEl>
                                          <p:spTgt spid="175"/>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45"/>
                                        </p:tgtEl>
                                        <p:attrNameLst>
                                          <p:attrName>style.visibility</p:attrName>
                                        </p:attrNameLst>
                                      </p:cBhvr>
                                      <p:to>
                                        <p:strVal val="visible"/>
                                      </p:to>
                                    </p:set>
                                    <p:animEffect transition="in" filter="fade">
                                      <p:cBhvr>
                                        <p:cTn id="36" dur="500"/>
                                        <p:tgtEl>
                                          <p:spTgt spid="14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6"/>
                                        </p:tgtEl>
                                        <p:attrNameLst>
                                          <p:attrName>style.visibility</p:attrName>
                                        </p:attrNameLst>
                                      </p:cBhvr>
                                      <p:to>
                                        <p:strVal val="visible"/>
                                      </p:to>
                                    </p:set>
                                    <p:animEffect transition="in" filter="fade">
                                      <p:cBhvr>
                                        <p:cTn id="39" dur="500"/>
                                        <p:tgtEl>
                                          <p:spTgt spid="14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7"/>
                                        </p:tgtEl>
                                        <p:attrNameLst>
                                          <p:attrName>style.visibility</p:attrName>
                                        </p:attrNameLst>
                                      </p:cBhvr>
                                      <p:to>
                                        <p:strVal val="visible"/>
                                      </p:to>
                                    </p:set>
                                    <p:animEffect transition="in" filter="fade">
                                      <p:cBhvr>
                                        <p:cTn id="42" dur="500"/>
                                        <p:tgtEl>
                                          <p:spTgt spid="1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childTnLst>
                                </p:cTn>
                              </p:par>
                              <p:par>
                                <p:cTn id="46" presetID="10" presetClass="exit" presetSubtype="0" fill="hold" grpId="1" nodeType="withEffect">
                                  <p:stCondLst>
                                    <p:cond delay="0"/>
                                  </p:stCondLst>
                                  <p:childTnLst>
                                    <p:animEffect transition="out" filter="fade">
                                      <p:cBhvr>
                                        <p:cTn id="47" dur="500"/>
                                        <p:tgtEl>
                                          <p:spTgt spid="120"/>
                                        </p:tgtEl>
                                      </p:cBhvr>
                                    </p:animEffect>
                                    <p:set>
                                      <p:cBhvr>
                                        <p:cTn id="48" dur="1" fill="hold">
                                          <p:stCondLst>
                                            <p:cond delay="499"/>
                                          </p:stCondLst>
                                        </p:cTn>
                                        <p:tgtEl>
                                          <p:spTgt spid="120"/>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72"/>
                                        </p:tgtEl>
                                        <p:attrNameLst>
                                          <p:attrName>style.visibility</p:attrName>
                                        </p:attrNameLst>
                                      </p:cBhvr>
                                      <p:to>
                                        <p:strVal val="visible"/>
                                      </p:to>
                                    </p:set>
                                    <p:animEffect transition="in" filter="fade">
                                      <p:cBhvr>
                                        <p:cTn id="53" dur="1000"/>
                                        <p:tgtEl>
                                          <p:spTgt spid="172"/>
                                        </p:tgtEl>
                                      </p:cBhvr>
                                    </p:animEffect>
                                  </p:childTnLst>
                                </p:cTn>
                              </p:par>
                              <p:par>
                                <p:cTn id="54" presetID="10" presetClass="entr" presetSubtype="0" fill="hold" nodeType="withEffect">
                                  <p:stCondLst>
                                    <p:cond delay="0"/>
                                  </p:stCondLst>
                                  <p:childTnLst>
                                    <p:set>
                                      <p:cBhvr>
                                        <p:cTn id="55" dur="1" fill="hold">
                                          <p:stCondLst>
                                            <p:cond delay="0"/>
                                          </p:stCondLst>
                                        </p:cTn>
                                        <p:tgtEl>
                                          <p:spTgt spid="148"/>
                                        </p:tgtEl>
                                        <p:attrNameLst>
                                          <p:attrName>style.visibility</p:attrName>
                                        </p:attrNameLst>
                                      </p:cBhvr>
                                      <p:to>
                                        <p:strVal val="visible"/>
                                      </p:to>
                                    </p:set>
                                    <p:animEffect transition="in" filter="fade">
                                      <p:cBhvr>
                                        <p:cTn id="56" dur="1000"/>
                                        <p:tgtEl>
                                          <p:spTgt spid="148"/>
                                        </p:tgtEl>
                                      </p:cBhvr>
                                    </p:animEffect>
                                  </p:childTnLst>
                                </p:cTn>
                              </p:par>
                            </p:childTnLst>
                          </p:cTn>
                        </p:par>
                        <p:par>
                          <p:cTn id="57" fill="hold">
                            <p:stCondLst>
                              <p:cond delay="1000"/>
                            </p:stCondLst>
                            <p:childTnLst>
                              <p:par>
                                <p:cTn id="58" presetID="10" presetClass="exit" presetSubtype="0" fill="hold" nodeType="afterEffect">
                                  <p:stCondLst>
                                    <p:cond delay="0"/>
                                  </p:stCondLst>
                                  <p:childTnLst>
                                    <p:animEffect transition="out" filter="fade">
                                      <p:cBhvr>
                                        <p:cTn id="59" dur="1000"/>
                                        <p:tgtEl>
                                          <p:spTgt spid="172"/>
                                        </p:tgtEl>
                                      </p:cBhvr>
                                    </p:animEffect>
                                    <p:set>
                                      <p:cBhvr>
                                        <p:cTn id="60" dur="1" fill="hold">
                                          <p:stCondLst>
                                            <p:cond delay="999"/>
                                          </p:stCondLst>
                                        </p:cTn>
                                        <p:tgtEl>
                                          <p:spTgt spid="172"/>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1000"/>
                                        <p:tgtEl>
                                          <p:spTgt spid="148"/>
                                        </p:tgtEl>
                                      </p:cBhvr>
                                    </p:animEffect>
                                    <p:set>
                                      <p:cBhvr>
                                        <p:cTn id="63" dur="1" fill="hold">
                                          <p:stCondLst>
                                            <p:cond delay="999"/>
                                          </p:stCondLst>
                                        </p:cTn>
                                        <p:tgtEl>
                                          <p:spTgt spid="148"/>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1" nodeType="clickEffect">
                                  <p:stCondLst>
                                    <p:cond delay="0"/>
                                  </p:stCondLst>
                                  <p:childTnLst>
                                    <p:set>
                                      <p:cBhvr>
                                        <p:cTn id="67" dur="1" fill="hold">
                                          <p:stCondLst>
                                            <p:cond delay="0"/>
                                          </p:stCondLst>
                                        </p:cTn>
                                        <p:tgtEl>
                                          <p:spTgt spid="14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139"/>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140"/>
                                        </p:tgtEl>
                                        <p:attrNameLst>
                                          <p:attrName>style.visibility</p:attrName>
                                        </p:attrNameLst>
                                      </p:cBhvr>
                                      <p:to>
                                        <p:strVal val="visible"/>
                                      </p:to>
                                    </p:set>
                                  </p:childTnLst>
                                </p:cTn>
                              </p:par>
                              <p:par>
                                <p:cTn id="72" presetID="10" presetClass="entr" presetSubtype="0" fill="hold" grpId="0" nodeType="withEffect">
                                  <p:stCondLst>
                                    <p:cond delay="0"/>
                                  </p:stCondLst>
                                  <p:childTnLst>
                                    <p:set>
                                      <p:cBhvr>
                                        <p:cTn id="73" dur="1" fill="hold">
                                          <p:stCondLst>
                                            <p:cond delay="0"/>
                                          </p:stCondLst>
                                        </p:cTn>
                                        <p:tgtEl>
                                          <p:spTgt spid="118"/>
                                        </p:tgtEl>
                                        <p:attrNameLst>
                                          <p:attrName>style.visibility</p:attrName>
                                        </p:attrNameLst>
                                      </p:cBhvr>
                                      <p:to>
                                        <p:strVal val="visible"/>
                                      </p:to>
                                    </p:set>
                                    <p:animEffect transition="in" filter="fade">
                                      <p:cBhvr>
                                        <p:cTn id="74" dur="500"/>
                                        <p:tgtEl>
                                          <p:spTgt spid="118"/>
                                        </p:tgtEl>
                                      </p:cBhvr>
                                    </p:animEffect>
                                  </p:childTnLst>
                                </p:cTn>
                              </p:par>
                              <p:par>
                                <p:cTn id="75" presetID="10" presetClass="exit" presetSubtype="0" fill="hold" grpId="1" nodeType="withEffect">
                                  <p:stCondLst>
                                    <p:cond delay="0"/>
                                  </p:stCondLst>
                                  <p:childTnLst>
                                    <p:animEffect transition="out" filter="fade">
                                      <p:cBhvr>
                                        <p:cTn id="76" dur="500"/>
                                        <p:tgtEl>
                                          <p:spTgt spid="115"/>
                                        </p:tgtEl>
                                      </p:cBhvr>
                                    </p:animEffect>
                                    <p:set>
                                      <p:cBhvr>
                                        <p:cTn id="77" dur="1" fill="hold">
                                          <p:stCondLst>
                                            <p:cond delay="499"/>
                                          </p:stCondLst>
                                        </p:cTn>
                                        <p:tgtEl>
                                          <p:spTgt spid="115"/>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42" presetClass="path" presetSubtype="0" accel="50000" decel="50000" fill="hold" grpId="0" nodeType="clickEffect">
                                  <p:stCondLst>
                                    <p:cond delay="0"/>
                                  </p:stCondLst>
                                  <p:childTnLst>
                                    <p:animMotion origin="layout" path="M 4.16667E-7 4.44444E-6 L -0.07135 0.00162 " pathEditMode="relative" rAng="0" ptsTypes="AA">
                                      <p:cBhvr>
                                        <p:cTn id="81" dur="2000" fill="hold"/>
                                        <p:tgtEl>
                                          <p:spTgt spid="149"/>
                                        </p:tgtEl>
                                        <p:attrNameLst>
                                          <p:attrName>ppt_x</p:attrName>
                                          <p:attrName>ppt_y</p:attrName>
                                        </p:attrNameLst>
                                      </p:cBhvr>
                                      <p:rCtr x="-3568" y="69"/>
                                    </p:animMotion>
                                  </p:childTnLst>
                                </p:cTn>
                              </p:par>
                              <p:par>
                                <p:cTn id="82" presetID="42" presetClass="path" presetSubtype="0" accel="50000" decel="50000" fill="hold" grpId="1" nodeType="withEffect">
                                  <p:stCondLst>
                                    <p:cond delay="0"/>
                                  </p:stCondLst>
                                  <p:childTnLst>
                                    <p:animMotion origin="layout" path="M 3.33333E-6 0 L -0.00599 -0.00023 " pathEditMode="relative" rAng="0" ptsTypes="AA">
                                      <p:cBhvr>
                                        <p:cTn id="83" dur="2000" fill="hold"/>
                                        <p:tgtEl>
                                          <p:spTgt spid="139"/>
                                        </p:tgtEl>
                                        <p:attrNameLst>
                                          <p:attrName>ppt_x</p:attrName>
                                          <p:attrName>ppt_y</p:attrName>
                                        </p:attrNameLst>
                                      </p:cBhvr>
                                      <p:rCtr x="-299" y="-23"/>
                                    </p:animMotion>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159"/>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60"/>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61"/>
                                        </p:tgtEl>
                                        <p:attrNameLst>
                                          <p:attrName>style.visibility</p:attrName>
                                        </p:attrNameLst>
                                      </p:cBhvr>
                                      <p:to>
                                        <p:strVal val="visible"/>
                                      </p:to>
                                    </p:set>
                                  </p:childTnLst>
                                </p:cTn>
                              </p:par>
                              <p:par>
                                <p:cTn id="92" presetID="10" presetClass="entr" presetSubtype="0" fill="hold" grpId="0" nodeType="withEffect">
                                  <p:stCondLst>
                                    <p:cond delay="0"/>
                                  </p:stCondLst>
                                  <p:childTnLst>
                                    <p:set>
                                      <p:cBhvr>
                                        <p:cTn id="93" dur="1" fill="hold">
                                          <p:stCondLst>
                                            <p:cond delay="0"/>
                                          </p:stCondLst>
                                        </p:cTn>
                                        <p:tgtEl>
                                          <p:spTgt spid="116"/>
                                        </p:tgtEl>
                                        <p:attrNameLst>
                                          <p:attrName>style.visibility</p:attrName>
                                        </p:attrNameLst>
                                      </p:cBhvr>
                                      <p:to>
                                        <p:strVal val="visible"/>
                                      </p:to>
                                    </p:set>
                                    <p:animEffect transition="in" filter="fade">
                                      <p:cBhvr>
                                        <p:cTn id="94" dur="500"/>
                                        <p:tgtEl>
                                          <p:spTgt spid="116"/>
                                        </p:tgtEl>
                                      </p:cBhvr>
                                    </p:animEffect>
                                  </p:childTnLst>
                                </p:cTn>
                              </p:par>
                              <p:par>
                                <p:cTn id="95" presetID="10" presetClass="exit" presetSubtype="0" fill="hold" grpId="1" nodeType="withEffect">
                                  <p:stCondLst>
                                    <p:cond delay="0"/>
                                  </p:stCondLst>
                                  <p:childTnLst>
                                    <p:animEffect transition="out" filter="fade">
                                      <p:cBhvr>
                                        <p:cTn id="96" dur="500"/>
                                        <p:tgtEl>
                                          <p:spTgt spid="118"/>
                                        </p:tgtEl>
                                      </p:cBhvr>
                                    </p:animEffect>
                                    <p:set>
                                      <p:cBhvr>
                                        <p:cTn id="97" dur="1" fill="hold">
                                          <p:stCondLst>
                                            <p:cond delay="499"/>
                                          </p:stCondLst>
                                        </p:cTn>
                                        <p:tgtEl>
                                          <p:spTgt spid="118"/>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168"/>
                                        </p:tgtEl>
                                        <p:attrNameLst>
                                          <p:attrName>style.visibility</p:attrName>
                                        </p:attrNameLst>
                                      </p:cBhvr>
                                      <p:to>
                                        <p:strVal val="visible"/>
                                      </p:to>
                                    </p:set>
                                    <p:animEffect transition="in" filter="fade">
                                      <p:cBhvr>
                                        <p:cTn id="102" dur="1000"/>
                                        <p:tgtEl>
                                          <p:spTgt spid="168"/>
                                        </p:tgtEl>
                                      </p:cBhvr>
                                    </p:animEffect>
                                  </p:childTnLst>
                                </p:cTn>
                              </p:par>
                            </p:childTnLst>
                          </p:cTn>
                        </p:par>
                        <p:par>
                          <p:cTn id="103" fill="hold">
                            <p:stCondLst>
                              <p:cond delay="1000"/>
                            </p:stCondLst>
                            <p:childTnLst>
                              <p:par>
                                <p:cTn id="104" presetID="10" presetClass="exit" presetSubtype="0" fill="hold" nodeType="afterEffect">
                                  <p:stCondLst>
                                    <p:cond delay="0"/>
                                  </p:stCondLst>
                                  <p:childTnLst>
                                    <p:animEffect transition="out" filter="fade">
                                      <p:cBhvr>
                                        <p:cTn id="105" dur="1000"/>
                                        <p:tgtEl>
                                          <p:spTgt spid="168"/>
                                        </p:tgtEl>
                                      </p:cBhvr>
                                    </p:animEffect>
                                    <p:set>
                                      <p:cBhvr>
                                        <p:cTn id="106" dur="1" fill="hold">
                                          <p:stCondLst>
                                            <p:cond delay="999"/>
                                          </p:stCondLst>
                                        </p:cTn>
                                        <p:tgtEl>
                                          <p:spTgt spid="168"/>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5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52"/>
                                        </p:tgtEl>
                                        <p:attrNameLst>
                                          <p:attrName>style.visibility</p:attrName>
                                        </p:attrNameLst>
                                      </p:cBhvr>
                                      <p:to>
                                        <p:strVal val="visible"/>
                                      </p:to>
                                    </p:set>
                                  </p:childTnLst>
                                </p:cTn>
                              </p:par>
                              <p:par>
                                <p:cTn id="113" presetID="1" presetClass="entr" presetSubtype="0" fill="hold" grpId="1" nodeType="withEffect">
                                  <p:stCondLst>
                                    <p:cond delay="0"/>
                                  </p:stCondLst>
                                  <p:childTnLst>
                                    <p:set>
                                      <p:cBhvr>
                                        <p:cTn id="114" dur="1" fill="hold">
                                          <p:stCondLst>
                                            <p:cond delay="0"/>
                                          </p:stCondLst>
                                        </p:cTn>
                                        <p:tgtEl>
                                          <p:spTgt spid="150"/>
                                        </p:tgtEl>
                                        <p:attrNameLst>
                                          <p:attrName>style.visibility</p:attrName>
                                        </p:attrNameLst>
                                      </p:cBhvr>
                                      <p:to>
                                        <p:strVal val="visible"/>
                                      </p:to>
                                    </p:set>
                                  </p:childTnLst>
                                </p:cTn>
                              </p:par>
                              <p:par>
                                <p:cTn id="115" presetID="10" presetClass="entr" presetSubtype="0" fill="hold" grpId="0" nodeType="withEffect">
                                  <p:stCondLst>
                                    <p:cond delay="0"/>
                                  </p:stCondLst>
                                  <p:childTnLst>
                                    <p:set>
                                      <p:cBhvr>
                                        <p:cTn id="116" dur="1" fill="hold">
                                          <p:stCondLst>
                                            <p:cond delay="0"/>
                                          </p:stCondLst>
                                        </p:cTn>
                                        <p:tgtEl>
                                          <p:spTgt spid="119"/>
                                        </p:tgtEl>
                                        <p:attrNameLst>
                                          <p:attrName>style.visibility</p:attrName>
                                        </p:attrNameLst>
                                      </p:cBhvr>
                                      <p:to>
                                        <p:strVal val="visible"/>
                                      </p:to>
                                    </p:set>
                                    <p:animEffect transition="in" filter="fade">
                                      <p:cBhvr>
                                        <p:cTn id="117" dur="500"/>
                                        <p:tgtEl>
                                          <p:spTgt spid="119"/>
                                        </p:tgtEl>
                                      </p:cBhvr>
                                    </p:animEffect>
                                  </p:childTnLst>
                                </p:cTn>
                              </p:par>
                              <p:par>
                                <p:cTn id="118" presetID="10" presetClass="exit" presetSubtype="0" fill="hold" grpId="1" nodeType="withEffect">
                                  <p:stCondLst>
                                    <p:cond delay="0"/>
                                  </p:stCondLst>
                                  <p:childTnLst>
                                    <p:animEffect transition="out" filter="fade">
                                      <p:cBhvr>
                                        <p:cTn id="119" dur="500"/>
                                        <p:tgtEl>
                                          <p:spTgt spid="116"/>
                                        </p:tgtEl>
                                      </p:cBhvr>
                                    </p:animEffect>
                                    <p:set>
                                      <p:cBhvr>
                                        <p:cTn id="120" dur="1" fill="hold">
                                          <p:stCondLst>
                                            <p:cond delay="499"/>
                                          </p:stCondLst>
                                        </p:cTn>
                                        <p:tgtEl>
                                          <p:spTgt spid="116"/>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0" presetClass="path" presetSubtype="0" accel="50000" decel="50000" fill="hold" grpId="0" nodeType="clickEffect">
                                  <p:stCondLst>
                                    <p:cond delay="0"/>
                                  </p:stCondLst>
                                  <p:childTnLst>
                                    <p:animMotion origin="layout" path="M -0.00039 0.00023 L -0.00039 0.00046 C -0.00026 -0.00371 -0.00026 -0.00811 0.00039 -0.01227 C 0.00052 -0.01297 0.00208 -0.01736 0.00286 -0.01806 C 0.00351 -0.01852 0.00495 -0.01899 0.0056 -0.01899 C 0.00703 -0.01899 0.00833 -0.01899 0.00963 -0.01875 C 0.00976 -0.01875 0.00989 -0.01852 0.01002 -0.01852 C 0.01146 -0.0176 0.01015 -0.01852 0.01172 -0.01736 C 0.01185 -0.01713 0.01211 -0.01667 0.01224 -0.01621 C 0.01237 -0.01598 0.0125 -0.01551 0.01263 -0.01528 C 0.01276 -0.01482 0.01302 -0.01436 0.01315 -0.01366 C 0.01315 -0.0132 0.01315 -0.01297 0.01328 -0.01274 C 0.01341 -0.01204 0.01354 -0.01158 0.01367 -0.01088 C 0.0138 -0.01042 0.0138 -0.00973 0.01393 -0.0088 C 0.01419 -0.00486 0.01406 -0.0044 0.01406 0.00139 L 0.07643 -0.0007 L 0.07721 -0.0007 " pathEditMode="relative" rAng="0" ptsTypes="AAAAAAAAAAAAAAAAA">
                                      <p:cBhvr>
                                        <p:cTn id="124" dur="2000" fill="hold"/>
                                        <p:tgtEl>
                                          <p:spTgt spid="150"/>
                                        </p:tgtEl>
                                        <p:attrNameLst>
                                          <p:attrName>ppt_x</p:attrName>
                                          <p:attrName>ppt_y</p:attrName>
                                        </p:attrNameLst>
                                      </p:cBhvr>
                                      <p:rCtr x="3880" y="-903"/>
                                    </p:animMotion>
                                  </p:childTnLst>
                                </p:cTn>
                              </p:par>
                              <p:par>
                                <p:cTn id="125" presetID="37" presetClass="path" presetSubtype="0" accel="50000" decel="50000" fill="hold" grpId="1" nodeType="withEffect">
                                  <p:stCondLst>
                                    <p:cond delay="0"/>
                                  </p:stCondLst>
                                  <p:childTnLst>
                                    <p:animMotion origin="layout" path="M 4.375E-6 2.22222E-6 L -0.00235 0.01805 C -0.003 0.02222 -0.00339 0.02453 -0.00404 0.02453 C -0.00495 0.02453 -0.00534 0.02222 -0.00573 0.01805 L -0.00717 2.22222E-6 " pathEditMode="relative" rAng="0" ptsTypes="AAAAA">
                                      <p:cBhvr>
                                        <p:cTn id="126" dur="1000" fill="hold"/>
                                        <p:tgtEl>
                                          <p:spTgt spid="151"/>
                                        </p:tgtEl>
                                        <p:attrNameLst>
                                          <p:attrName>ppt_x</p:attrName>
                                          <p:attrName>ppt_y</p:attrName>
                                        </p:attrNameLst>
                                      </p:cBhvr>
                                      <p:rCtr x="-365" y="1227"/>
                                    </p:animMotion>
                                  </p:childTnLst>
                                </p:cTn>
                              </p:par>
                              <p:par>
                                <p:cTn id="127" presetID="42" presetClass="path" presetSubtype="0" accel="50000" decel="50000" fill="hold" grpId="1" nodeType="withEffect">
                                  <p:stCondLst>
                                    <p:cond delay="0"/>
                                  </p:stCondLst>
                                  <p:childTnLst>
                                    <p:animMotion origin="layout" path="M 4.16667E-7 2.22222E-6 L -0.03242 2.22222E-6 " pathEditMode="relative" rAng="0" ptsTypes="AA">
                                      <p:cBhvr>
                                        <p:cTn id="128" dur="2000" fill="hold"/>
                                        <p:tgtEl>
                                          <p:spTgt spid="152"/>
                                        </p:tgtEl>
                                        <p:attrNameLst>
                                          <p:attrName>ppt_x</p:attrName>
                                          <p:attrName>ppt_y</p:attrName>
                                        </p:attrNameLst>
                                      </p:cBhvr>
                                      <p:rCtr x="-1628" y="0"/>
                                    </p:animMotion>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55"/>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54"/>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153"/>
                                        </p:tgtEl>
                                        <p:attrNameLst>
                                          <p:attrName>style.visibility</p:attrName>
                                        </p:attrNameLst>
                                      </p:cBhvr>
                                      <p:to>
                                        <p:strVal val="visible"/>
                                      </p:to>
                                    </p:set>
                                  </p:childTnLst>
                                </p:cTn>
                              </p:par>
                              <p:par>
                                <p:cTn id="137" presetID="10" presetClass="exit" presetSubtype="0" fill="hold" grpId="1" nodeType="withEffect">
                                  <p:stCondLst>
                                    <p:cond delay="0"/>
                                  </p:stCondLst>
                                  <p:childTnLst>
                                    <p:animEffect transition="out" filter="fade">
                                      <p:cBhvr>
                                        <p:cTn id="138" dur="500"/>
                                        <p:tgtEl>
                                          <p:spTgt spid="119"/>
                                        </p:tgtEl>
                                      </p:cBhvr>
                                    </p:animEffect>
                                    <p:set>
                                      <p:cBhvr>
                                        <p:cTn id="139" dur="1" fill="hold">
                                          <p:stCondLst>
                                            <p:cond delay="499"/>
                                          </p:stCondLst>
                                        </p:cTn>
                                        <p:tgtEl>
                                          <p:spTgt spid="119"/>
                                        </p:tgtEl>
                                        <p:attrNameLst>
                                          <p:attrName>style.visibility</p:attrName>
                                        </p:attrNameLst>
                                      </p:cBhvr>
                                      <p:to>
                                        <p:strVal val="hidden"/>
                                      </p:to>
                                    </p:set>
                                  </p:childTnLst>
                                </p:cTn>
                              </p:par>
                              <p:par>
                                <p:cTn id="140" presetID="10" presetClass="entr" presetSubtype="0" fill="hold" grpId="0" nodeType="withEffect">
                                  <p:stCondLst>
                                    <p:cond delay="0"/>
                                  </p:stCondLst>
                                  <p:childTnLst>
                                    <p:set>
                                      <p:cBhvr>
                                        <p:cTn id="141" dur="1" fill="hold">
                                          <p:stCondLst>
                                            <p:cond delay="0"/>
                                          </p:stCondLst>
                                        </p:cTn>
                                        <p:tgtEl>
                                          <p:spTgt spid="117"/>
                                        </p:tgtEl>
                                        <p:attrNameLst>
                                          <p:attrName>style.visibility</p:attrName>
                                        </p:attrNameLst>
                                      </p:cBhvr>
                                      <p:to>
                                        <p:strVal val="visible"/>
                                      </p:to>
                                    </p:set>
                                    <p:animEffect transition="in" filter="fade">
                                      <p:cBhvr>
                                        <p:cTn id="142" dur="500"/>
                                        <p:tgtEl>
                                          <p:spTgt spid="117"/>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156"/>
                                        </p:tgtEl>
                                        <p:attrNameLst>
                                          <p:attrName>style.visibility</p:attrName>
                                        </p:attrNameLst>
                                      </p:cBhvr>
                                      <p:to>
                                        <p:strVal val="visible"/>
                                      </p:to>
                                    </p:set>
                                    <p:animEffect transition="in" filter="fade">
                                      <p:cBhvr>
                                        <p:cTn id="147" dur="1000"/>
                                        <p:tgtEl>
                                          <p:spTgt spid="156"/>
                                        </p:tgtEl>
                                      </p:cBhvr>
                                    </p:animEffect>
                                  </p:childTnLst>
                                </p:cTn>
                              </p:par>
                            </p:childTnLst>
                          </p:cTn>
                        </p:par>
                        <p:par>
                          <p:cTn id="148" fill="hold">
                            <p:stCondLst>
                              <p:cond delay="1000"/>
                            </p:stCondLst>
                            <p:childTnLst>
                              <p:par>
                                <p:cTn id="149" presetID="10" presetClass="exit" presetSubtype="0" fill="hold" nodeType="afterEffect">
                                  <p:stCondLst>
                                    <p:cond delay="0"/>
                                  </p:stCondLst>
                                  <p:childTnLst>
                                    <p:animEffect transition="out" filter="fade">
                                      <p:cBhvr>
                                        <p:cTn id="150" dur="1000"/>
                                        <p:tgtEl>
                                          <p:spTgt spid="156"/>
                                        </p:tgtEl>
                                      </p:cBhvr>
                                    </p:animEffect>
                                    <p:set>
                                      <p:cBhvr>
                                        <p:cTn id="151" dur="1" fill="hold">
                                          <p:stCondLst>
                                            <p:cond delay="999"/>
                                          </p:stCondLst>
                                        </p:cTn>
                                        <p:tgtEl>
                                          <p:spTgt spid="156"/>
                                        </p:tgtEl>
                                        <p:attrNameLst>
                                          <p:attrName>style.visibility</p:attrName>
                                        </p:attrNameLst>
                                      </p:cBhvr>
                                      <p:to>
                                        <p:strVal val="hidden"/>
                                      </p:to>
                                    </p:set>
                                  </p:childTnLst>
                                </p:cTn>
                              </p:par>
                            </p:childTnLst>
                          </p:cTn>
                        </p:par>
                      </p:childTnLst>
                    </p:cTn>
                  </p:par>
                  <p:par>
                    <p:cTn id="152" fill="hold">
                      <p:stCondLst>
                        <p:cond delay="indefinite"/>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165"/>
                                        </p:tgtEl>
                                        <p:attrNameLst>
                                          <p:attrName>style.visibility</p:attrName>
                                        </p:attrNameLst>
                                      </p:cBhvr>
                                      <p:to>
                                        <p:strVal val="visible"/>
                                      </p:to>
                                    </p:set>
                                  </p:childTnLst>
                                </p:cTn>
                              </p:par>
                              <p:par>
                                <p:cTn id="156" presetID="1" presetClass="entr" presetSubtype="0" fill="hold" grpId="0" nodeType="withEffect">
                                  <p:stCondLst>
                                    <p:cond delay="0"/>
                                  </p:stCondLst>
                                  <p:childTnLst>
                                    <p:set>
                                      <p:cBhvr>
                                        <p:cTn id="157" dur="1" fill="hold">
                                          <p:stCondLst>
                                            <p:cond delay="0"/>
                                          </p:stCondLst>
                                        </p:cTn>
                                        <p:tgtEl>
                                          <p:spTgt spid="164"/>
                                        </p:tgtEl>
                                        <p:attrNameLst>
                                          <p:attrName>style.visibility</p:attrName>
                                        </p:attrNameLst>
                                      </p:cBhvr>
                                      <p:to>
                                        <p:strVal val="visible"/>
                                      </p:to>
                                    </p:set>
                                  </p:childTnLst>
                                </p:cTn>
                              </p:par>
                              <p:par>
                                <p:cTn id="158" presetID="1" presetClass="entr" presetSubtype="0" fill="hold" grpId="0" nodeType="withEffect">
                                  <p:stCondLst>
                                    <p:cond delay="0"/>
                                  </p:stCondLst>
                                  <p:childTnLst>
                                    <p:set>
                                      <p:cBhvr>
                                        <p:cTn id="159" dur="1" fill="hold">
                                          <p:stCondLst>
                                            <p:cond delay="0"/>
                                          </p:stCondLst>
                                        </p:cTn>
                                        <p:tgtEl>
                                          <p:spTgt spid="163"/>
                                        </p:tgtEl>
                                        <p:attrNameLst>
                                          <p:attrName>style.visibility</p:attrName>
                                        </p:attrNameLst>
                                      </p:cBhvr>
                                      <p:to>
                                        <p:strVal val="visible"/>
                                      </p:to>
                                    </p:set>
                                  </p:childTnLst>
                                </p:cTn>
                              </p:par>
                              <p:par>
                                <p:cTn id="160" presetID="10" presetClass="entr" presetSubtype="0" fill="hold" grpId="0" nodeType="withEffect">
                                  <p:stCondLst>
                                    <p:cond delay="0"/>
                                  </p:stCondLst>
                                  <p:childTnLst>
                                    <p:set>
                                      <p:cBhvr>
                                        <p:cTn id="161" dur="1" fill="hold">
                                          <p:stCondLst>
                                            <p:cond delay="0"/>
                                          </p:stCondLst>
                                        </p:cTn>
                                        <p:tgtEl>
                                          <p:spTgt spid="114"/>
                                        </p:tgtEl>
                                        <p:attrNameLst>
                                          <p:attrName>style.visibility</p:attrName>
                                        </p:attrNameLst>
                                      </p:cBhvr>
                                      <p:to>
                                        <p:strVal val="visible"/>
                                      </p:to>
                                    </p:set>
                                    <p:animEffect transition="in" filter="fade">
                                      <p:cBhvr>
                                        <p:cTn id="162" dur="500"/>
                                        <p:tgtEl>
                                          <p:spTgt spid="114"/>
                                        </p:tgtEl>
                                      </p:cBhvr>
                                    </p:animEffect>
                                  </p:childTnLst>
                                </p:cTn>
                              </p:par>
                              <p:par>
                                <p:cTn id="163" presetID="10" presetClass="exit" presetSubtype="0" fill="hold" grpId="1" nodeType="withEffect">
                                  <p:stCondLst>
                                    <p:cond delay="0"/>
                                  </p:stCondLst>
                                  <p:childTnLst>
                                    <p:animEffect transition="out" filter="fade">
                                      <p:cBhvr>
                                        <p:cTn id="164" dur="500"/>
                                        <p:tgtEl>
                                          <p:spTgt spid="117"/>
                                        </p:tgtEl>
                                      </p:cBhvr>
                                    </p:animEffect>
                                    <p:set>
                                      <p:cBhvr>
                                        <p:cTn id="165" dur="1" fill="hold">
                                          <p:stCondLst>
                                            <p:cond delay="499"/>
                                          </p:stCondLst>
                                        </p:cTn>
                                        <p:tgtEl>
                                          <p:spTgt spid="117"/>
                                        </p:tgtEl>
                                        <p:attrNameLst>
                                          <p:attrName>style.visibility</p:attrName>
                                        </p:attrNameLst>
                                      </p:cBhvr>
                                      <p:to>
                                        <p:strVal val="hidden"/>
                                      </p:to>
                                    </p:set>
                                  </p:childTnLst>
                                </p:cTn>
                              </p:par>
                            </p:childTnLst>
                          </p:cTn>
                        </p:par>
                      </p:childTnLst>
                    </p:cTn>
                  </p:par>
                  <p:par>
                    <p:cTn id="166" fill="hold">
                      <p:stCondLst>
                        <p:cond delay="indefinite"/>
                      </p:stCondLst>
                      <p:childTnLst>
                        <p:par>
                          <p:cTn id="167" fill="hold">
                            <p:stCondLst>
                              <p:cond delay="0"/>
                            </p:stCondLst>
                            <p:childTnLst>
                              <p:par>
                                <p:cTn id="168" presetID="10" presetClass="entr" presetSubtype="0" fill="hold" nodeType="clickEffect">
                                  <p:stCondLst>
                                    <p:cond delay="0"/>
                                  </p:stCondLst>
                                  <p:childTnLst>
                                    <p:set>
                                      <p:cBhvr>
                                        <p:cTn id="169" dur="1" fill="hold">
                                          <p:stCondLst>
                                            <p:cond delay="0"/>
                                          </p:stCondLst>
                                        </p:cTn>
                                        <p:tgtEl>
                                          <p:spTgt spid="167"/>
                                        </p:tgtEl>
                                        <p:attrNameLst>
                                          <p:attrName>style.visibility</p:attrName>
                                        </p:attrNameLst>
                                      </p:cBhvr>
                                      <p:to>
                                        <p:strVal val="visible"/>
                                      </p:to>
                                    </p:set>
                                    <p:animEffect transition="in" filter="fade">
                                      <p:cBhvr>
                                        <p:cTn id="170" dur="1000"/>
                                        <p:tgtEl>
                                          <p:spTgt spid="167"/>
                                        </p:tgtEl>
                                      </p:cBhvr>
                                    </p:animEffect>
                                  </p:childTnLst>
                                </p:cTn>
                              </p:par>
                            </p:childTnLst>
                          </p:cTn>
                        </p:par>
                        <p:par>
                          <p:cTn id="171" fill="hold">
                            <p:stCondLst>
                              <p:cond delay="1000"/>
                            </p:stCondLst>
                            <p:childTnLst>
                              <p:par>
                                <p:cTn id="172" presetID="10" presetClass="exit" presetSubtype="0" fill="hold" nodeType="afterEffect">
                                  <p:stCondLst>
                                    <p:cond delay="0"/>
                                  </p:stCondLst>
                                  <p:childTnLst>
                                    <p:animEffect transition="out" filter="fade">
                                      <p:cBhvr>
                                        <p:cTn id="173" dur="1000"/>
                                        <p:tgtEl>
                                          <p:spTgt spid="167"/>
                                        </p:tgtEl>
                                      </p:cBhvr>
                                    </p:animEffect>
                                    <p:set>
                                      <p:cBhvr>
                                        <p:cTn id="174" dur="1" fill="hold">
                                          <p:stCondLst>
                                            <p:cond delay="999"/>
                                          </p:stCondLst>
                                        </p:cTn>
                                        <p:tgtEl>
                                          <p:spTgt spid="167"/>
                                        </p:tgtEl>
                                        <p:attrNameLst>
                                          <p:attrName>style.visibility</p:attrName>
                                        </p:attrNameLst>
                                      </p:cBhvr>
                                      <p:to>
                                        <p:strVal val="hidden"/>
                                      </p:to>
                                    </p:set>
                                  </p:childTnLst>
                                </p:cTn>
                              </p:par>
                            </p:childTnLst>
                          </p:cTn>
                        </p:par>
                      </p:childTnLst>
                    </p:cTn>
                  </p:par>
                  <p:par>
                    <p:cTn id="175" fill="hold">
                      <p:stCondLst>
                        <p:cond delay="indefinite"/>
                      </p:stCondLst>
                      <p:childTnLst>
                        <p:par>
                          <p:cTn id="176" fill="hold">
                            <p:stCondLst>
                              <p:cond delay="0"/>
                            </p:stCondLst>
                            <p:childTnLst>
                              <p:par>
                                <p:cTn id="177" presetID="10" presetClass="entr" presetSubtype="0" fill="hold" grpId="0" nodeType="clickEffect">
                                  <p:stCondLst>
                                    <p:cond delay="0"/>
                                  </p:stCondLst>
                                  <p:childTnLst>
                                    <p:set>
                                      <p:cBhvr>
                                        <p:cTn id="178" dur="1" fill="hold">
                                          <p:stCondLst>
                                            <p:cond delay="0"/>
                                          </p:stCondLst>
                                        </p:cTn>
                                        <p:tgtEl>
                                          <p:spTgt spid="113"/>
                                        </p:tgtEl>
                                        <p:attrNameLst>
                                          <p:attrName>style.visibility</p:attrName>
                                        </p:attrNameLst>
                                      </p:cBhvr>
                                      <p:to>
                                        <p:strVal val="visible"/>
                                      </p:to>
                                    </p:set>
                                    <p:animEffect transition="in" filter="fade">
                                      <p:cBhvr>
                                        <p:cTn id="179" dur="500"/>
                                        <p:tgtEl>
                                          <p:spTgt spid="113"/>
                                        </p:tgtEl>
                                      </p:cBhvr>
                                    </p:animEffect>
                                  </p:childTnLst>
                                </p:cTn>
                              </p:par>
                              <p:par>
                                <p:cTn id="180" presetID="10" presetClass="exit" presetSubtype="0" fill="hold" grpId="1" nodeType="withEffect">
                                  <p:stCondLst>
                                    <p:cond delay="0"/>
                                  </p:stCondLst>
                                  <p:childTnLst>
                                    <p:animEffect transition="out" filter="fade">
                                      <p:cBhvr>
                                        <p:cTn id="181" dur="500"/>
                                        <p:tgtEl>
                                          <p:spTgt spid="114"/>
                                        </p:tgtEl>
                                      </p:cBhvr>
                                    </p:animEffect>
                                    <p:set>
                                      <p:cBhvr>
                                        <p:cTn id="182" dur="1" fill="hold">
                                          <p:stCondLst>
                                            <p:cond delay="499"/>
                                          </p:stCondLst>
                                        </p:cTn>
                                        <p:tgtEl>
                                          <p:spTgt spid="1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4" grpId="1"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39" grpId="0" animBg="1"/>
      <p:bldP spid="139" grpId="1" animBg="1"/>
      <p:bldP spid="140" grpId="0" animBg="1"/>
      <p:bldP spid="145" grpId="0" animBg="1"/>
      <p:bldP spid="146" grpId="0" animBg="1"/>
      <p:bldP spid="147" grpId="0" animBg="1"/>
      <p:bldP spid="149" grpId="0" animBg="1"/>
      <p:bldP spid="149" grpId="1" animBg="1"/>
      <p:bldP spid="150" grpId="0" animBg="1"/>
      <p:bldP spid="150" grpId="1" animBg="1"/>
      <p:bldP spid="151" grpId="0" animBg="1"/>
      <p:bldP spid="151" grpId="1" animBg="1"/>
      <p:bldP spid="152" grpId="0" animBg="1"/>
      <p:bldP spid="152" grpId="1" animBg="1"/>
      <p:bldP spid="153" grpId="0" animBg="1"/>
      <p:bldP spid="154" grpId="0" animBg="1"/>
      <p:bldP spid="155" grpId="0" animBg="1"/>
      <p:bldP spid="159" grpId="0" animBg="1"/>
      <p:bldP spid="160" grpId="0" animBg="1"/>
      <p:bldP spid="161" grpId="0" animBg="1"/>
      <p:bldP spid="163" grpId="0" animBg="1"/>
      <p:bldP spid="164" grpId="0" animBg="1"/>
      <p:bldP spid="16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5299" y="1250950"/>
            <a:ext cx="11201401" cy="2377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0219" y="1854396"/>
            <a:ext cx="5793340" cy="1222033"/>
          </a:xfrm>
          <a:prstGeom prst="rect">
            <a:avLst/>
          </a:prstGeom>
        </p:spPr>
      </p:pic>
      <p:sp>
        <p:nvSpPr>
          <p:cNvPr id="8" name="Rectangle 7"/>
          <p:cNvSpPr/>
          <p:nvPr/>
        </p:nvSpPr>
        <p:spPr>
          <a:xfrm>
            <a:off x="495299" y="3746500"/>
            <a:ext cx="11201401" cy="2377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6" name="Title 5">
            <a:extLst>
              <a:ext uri="{FF2B5EF4-FFF2-40B4-BE49-F238E27FC236}">
                <a16:creationId xmlns:a16="http://schemas.microsoft.com/office/drawing/2014/main" id="{04FAEE79-D86A-5AD6-8A2E-3E2430B36867}"/>
              </a:ext>
            </a:extLst>
          </p:cNvPr>
          <p:cNvSpPr>
            <a:spLocks noGrp="1"/>
          </p:cNvSpPr>
          <p:nvPr>
            <p:ph type="title"/>
          </p:nvPr>
        </p:nvSpPr>
        <p:spPr/>
        <p:txBody>
          <a:bodyPr/>
          <a:lstStyle/>
          <a:p>
            <a:r>
              <a:rPr lang="en-US"/>
              <a:t>Transport Primitives</a:t>
            </a:r>
          </a:p>
        </p:txBody>
      </p:sp>
      <p:pic>
        <p:nvPicPr>
          <p:cNvPr id="7" name="Picture 6"/>
          <p:cNvPicPr>
            <a:picLocks noChangeAspect="1"/>
          </p:cNvPicPr>
          <p:nvPr/>
        </p:nvPicPr>
        <p:blipFill>
          <a:blip r:embed="rId4"/>
          <a:stretch>
            <a:fillRect/>
          </a:stretch>
        </p:blipFill>
        <p:spPr>
          <a:xfrm>
            <a:off x="7303125" y="4023676"/>
            <a:ext cx="2225058" cy="1840180"/>
          </a:xfrm>
          <a:prstGeom prst="rect">
            <a:avLst/>
          </a:prstGeom>
        </p:spPr>
      </p:pic>
      <p:sp>
        <p:nvSpPr>
          <p:cNvPr id="9" name="TextBox 8"/>
          <p:cNvSpPr txBox="1"/>
          <p:nvPr/>
        </p:nvSpPr>
        <p:spPr>
          <a:xfrm>
            <a:off x="803938" y="1728383"/>
            <a:ext cx="1941237" cy="307777"/>
          </a:xfrm>
          <a:prstGeom prst="rect">
            <a:avLst/>
          </a:prstGeom>
          <a:noFill/>
        </p:spPr>
        <p:txBody>
          <a:bodyPr wrap="none" lIns="0" tIns="0" rIns="0" bIns="0" rtlCol="0">
            <a:spAutoFit/>
          </a:bodyPr>
          <a:lstStyle/>
          <a:p>
            <a:r>
              <a:rPr lang="en-US" sz="2000" b="1">
                <a:solidFill>
                  <a:schemeClr val="bg1"/>
                </a:solidFill>
              </a:rPr>
              <a:t>Split and Combine</a:t>
            </a:r>
          </a:p>
        </p:txBody>
      </p:sp>
      <p:sp>
        <p:nvSpPr>
          <p:cNvPr id="10" name="TextBox 9"/>
          <p:cNvSpPr txBox="1"/>
          <p:nvPr/>
        </p:nvSpPr>
        <p:spPr>
          <a:xfrm>
            <a:off x="1027384" y="2258318"/>
            <a:ext cx="4309694" cy="892552"/>
          </a:xfrm>
          <a:prstGeom prst="rect">
            <a:avLst/>
          </a:prstGeom>
          <a:noFill/>
        </p:spPr>
        <p:txBody>
          <a:bodyPr wrap="square" lIns="0" tIns="0" rIns="0" bIns="0" rtlCol="0">
            <a:spAutoFit/>
          </a:bodyPr>
          <a:lstStyle/>
          <a:p>
            <a:pPr algn="l">
              <a:spcAft>
                <a:spcPts val="1200"/>
              </a:spcAft>
            </a:pPr>
            <a:r>
              <a:rPr lang="en-US" sz="1600">
                <a:solidFill>
                  <a:schemeClr val="bg1"/>
                </a:solidFill>
              </a:rPr>
              <a:t>Ion is transported into the same zone</a:t>
            </a:r>
          </a:p>
          <a:p>
            <a:pPr algn="l">
              <a:spcAft>
                <a:spcPts val="1200"/>
              </a:spcAft>
            </a:pPr>
            <a:r>
              <a:rPr lang="en-US" sz="1600">
                <a:solidFill>
                  <a:schemeClr val="bg1"/>
                </a:solidFill>
              </a:rPr>
              <a:t>Ions are combined into a single potential well and then re-separated</a:t>
            </a:r>
          </a:p>
        </p:txBody>
      </p:sp>
      <p:sp>
        <p:nvSpPr>
          <p:cNvPr id="11" name="TextBox 10"/>
          <p:cNvSpPr txBox="1"/>
          <p:nvPr/>
        </p:nvSpPr>
        <p:spPr>
          <a:xfrm>
            <a:off x="803938" y="4389422"/>
            <a:ext cx="571951" cy="307777"/>
          </a:xfrm>
          <a:prstGeom prst="rect">
            <a:avLst/>
          </a:prstGeom>
          <a:noFill/>
        </p:spPr>
        <p:txBody>
          <a:bodyPr wrap="none" lIns="0" tIns="0" rIns="0" bIns="0" rtlCol="0">
            <a:spAutoFit/>
          </a:bodyPr>
          <a:lstStyle/>
          <a:p>
            <a:r>
              <a:rPr lang="en-US" sz="2000" b="1">
                <a:solidFill>
                  <a:schemeClr val="bg1"/>
                </a:solidFill>
              </a:rPr>
              <a:t>Swap</a:t>
            </a:r>
          </a:p>
        </p:txBody>
      </p:sp>
      <p:sp>
        <p:nvSpPr>
          <p:cNvPr id="12" name="TextBox 11"/>
          <p:cNvSpPr txBox="1"/>
          <p:nvPr/>
        </p:nvSpPr>
        <p:spPr>
          <a:xfrm>
            <a:off x="1103126" y="4919357"/>
            <a:ext cx="5097092" cy="246221"/>
          </a:xfrm>
          <a:prstGeom prst="rect">
            <a:avLst/>
          </a:prstGeom>
          <a:noFill/>
        </p:spPr>
        <p:txBody>
          <a:bodyPr wrap="square" lIns="0" tIns="0" rIns="0" bIns="0" rtlCol="0">
            <a:spAutoFit/>
          </a:bodyPr>
          <a:lstStyle/>
          <a:p>
            <a:pPr algn="l">
              <a:spcAft>
                <a:spcPts val="1200"/>
              </a:spcAft>
            </a:pPr>
            <a:r>
              <a:rPr lang="en-US" sz="1600">
                <a:solidFill>
                  <a:schemeClr val="bg1"/>
                </a:solidFill>
              </a:rPr>
              <a:t>Ions are carefully manipulated to reorder positions</a:t>
            </a:r>
          </a:p>
        </p:txBody>
      </p:sp>
      <p:sp>
        <p:nvSpPr>
          <p:cNvPr id="13" name="Oval 12"/>
          <p:cNvSpPr/>
          <p:nvPr/>
        </p:nvSpPr>
        <p:spPr>
          <a:xfrm>
            <a:off x="10430468" y="2021575"/>
            <a:ext cx="882650" cy="8826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bg1"/>
              </a:solidFill>
            </a:endParaRPr>
          </a:p>
        </p:txBody>
      </p:sp>
      <p:sp>
        <p:nvSpPr>
          <p:cNvPr id="14" name="Oval 13"/>
          <p:cNvSpPr/>
          <p:nvPr/>
        </p:nvSpPr>
        <p:spPr>
          <a:xfrm>
            <a:off x="5941018" y="2025358"/>
            <a:ext cx="882650" cy="8826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bg1"/>
              </a:solidFill>
            </a:endParaRPr>
          </a:p>
        </p:txBody>
      </p:sp>
      <p:cxnSp>
        <p:nvCxnSpPr>
          <p:cNvPr id="15" name="Straight Connector 14"/>
          <p:cNvCxnSpPr/>
          <p:nvPr/>
        </p:nvCxnSpPr>
        <p:spPr>
          <a:xfrm>
            <a:off x="6293718" y="1499431"/>
            <a:ext cx="0" cy="14330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293718" y="1571082"/>
            <a:ext cx="1559390" cy="0"/>
          </a:xfrm>
          <a:prstGeom prst="straightConnector1">
            <a:avLst/>
          </a:prstGeom>
          <a:ln w="95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0840318" y="1499431"/>
            <a:ext cx="0" cy="14330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9280928" y="1571082"/>
            <a:ext cx="1559390" cy="0"/>
          </a:xfrm>
          <a:prstGeom prst="straightConnector1">
            <a:avLst/>
          </a:prstGeom>
          <a:ln w="9525">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128633" y="1439446"/>
            <a:ext cx="914400" cy="330200"/>
          </a:xfrm>
          <a:prstGeom prst="rect">
            <a:avLst/>
          </a:prstGeom>
          <a:noFill/>
        </p:spPr>
        <p:txBody>
          <a:bodyPr wrap="none" lIns="0" tIns="0" rIns="0" bIns="0" rtlCol="0">
            <a:noAutofit/>
          </a:bodyPr>
          <a:lstStyle/>
          <a:p>
            <a:pPr algn="ctr"/>
            <a:r>
              <a:rPr lang="en-US" sz="1400">
                <a:solidFill>
                  <a:schemeClr val="bg1"/>
                </a:solidFill>
              </a:rPr>
              <a:t>150</a:t>
            </a:r>
            <a:r>
              <a:rPr lang="en-US" sz="1400">
                <a:solidFill>
                  <a:schemeClr val="bg1"/>
                </a:solidFill>
                <a:latin typeface="Symbol" panose="05050102010706020507" pitchFamily="18" charset="2"/>
              </a:rPr>
              <a:t>m</a:t>
            </a:r>
            <a:r>
              <a:rPr lang="en-US" sz="1400">
                <a:solidFill>
                  <a:schemeClr val="bg1"/>
                </a:solidFill>
              </a:rPr>
              <a:t>m</a:t>
            </a:r>
          </a:p>
        </p:txBody>
      </p:sp>
    </p:spTree>
    <p:extLst>
      <p:ext uri="{BB962C8B-B14F-4D97-AF65-F5344CB8AC3E}">
        <p14:creationId xmlns:p14="http://schemas.microsoft.com/office/powerpoint/2010/main" val="2374346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Quantinuum 2024">
      <a:dk1>
        <a:srgbClr val="000000"/>
      </a:dk1>
      <a:lt1>
        <a:srgbClr val="FFFFFF"/>
      </a:lt1>
      <a:dk2>
        <a:srgbClr val="69D3BE"/>
      </a:dk2>
      <a:lt2>
        <a:srgbClr val="E1F6F2"/>
      </a:lt2>
      <a:accent1>
        <a:srgbClr val="30A08E"/>
      </a:accent1>
      <a:accent2>
        <a:srgbClr val="1D605B"/>
      </a:accent2>
      <a:accent3>
        <a:srgbClr val="A5E5D7"/>
      </a:accent3>
      <a:accent4>
        <a:srgbClr val="8064A2"/>
      </a:accent4>
      <a:accent5>
        <a:srgbClr val="EE5D79"/>
      </a:accent5>
      <a:accent6>
        <a:srgbClr val="FF9A56"/>
      </a:accent6>
      <a:hlink>
        <a:srgbClr val="30A08E"/>
      </a:hlink>
      <a:folHlink>
        <a:srgbClr val="30A0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B5595FC7A6D9F42AE270D4A792D29AC" ma:contentTypeVersion="12" ma:contentTypeDescription="Create a new document." ma:contentTypeScope="" ma:versionID="84de22dcce0e55901e9772a60bc69d76">
  <xsd:schema xmlns:xsd="http://www.w3.org/2001/XMLSchema" xmlns:xs="http://www.w3.org/2001/XMLSchema" xmlns:p="http://schemas.microsoft.com/office/2006/metadata/properties" xmlns:ns2="292ddbd6-4af8-4e5c-a025-8ebdb092a434" xmlns:ns3="5f6f555e-5587-4e13-a0b9-9675ed240e9d" targetNamespace="http://schemas.microsoft.com/office/2006/metadata/properties" ma:root="true" ma:fieldsID="d9431e3813406f67dfe638634e2293f3" ns2:_="" ns3:_="">
    <xsd:import namespace="292ddbd6-4af8-4e5c-a025-8ebdb092a434"/>
    <xsd:import namespace="5f6f555e-5587-4e13-a0b9-9675ed240e9d"/>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ServiceObjectDetectorVersions"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2ddbd6-4af8-4e5c-a025-8ebdb092a4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6f555e-5587-4e13-a0b9-9675ed240e9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33904E-7014-448A-A567-8CC6682E5AEC}">
  <ds:schemaRefs>
    <ds:schemaRef ds:uri="http://schemas.microsoft.com/sharepoint/v3/contenttype/forms"/>
  </ds:schemaRefs>
</ds:datastoreItem>
</file>

<file path=customXml/itemProps2.xml><?xml version="1.0" encoding="utf-8"?>
<ds:datastoreItem xmlns:ds="http://schemas.openxmlformats.org/officeDocument/2006/customXml" ds:itemID="{7897F0EC-131B-4B76-BA57-461C5A5B623F}">
  <ds:schemaRefs>
    <ds:schemaRef ds:uri="http://purl.org/dc/dcmitype/"/>
    <ds:schemaRef ds:uri="http://schemas.microsoft.com/office/2006/documentManagement/types"/>
    <ds:schemaRef ds:uri="http://purl.org/dc/elements/1.1/"/>
    <ds:schemaRef ds:uri="http://purl.org/dc/terms/"/>
    <ds:schemaRef ds:uri="5f6f555e-5587-4e13-a0b9-9675ed240e9d"/>
    <ds:schemaRef ds:uri="http://schemas.microsoft.com/office/infopath/2007/PartnerControls"/>
    <ds:schemaRef ds:uri="http://schemas.openxmlformats.org/package/2006/metadata/core-properties"/>
    <ds:schemaRef ds:uri="292ddbd6-4af8-4e5c-a025-8ebdb092a434"/>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250EA851-A6B9-4AC8-8C5E-1F6AA204E62F}">
  <ds:schemaRefs>
    <ds:schemaRef ds:uri="292ddbd6-4af8-4e5c-a025-8ebdb092a434"/>
    <ds:schemaRef ds:uri="5f6f555e-5587-4e13-a0b9-9675ed240e9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2908</TotalTime>
  <Words>3534</Words>
  <Application>Microsoft Macintosh PowerPoint</Application>
  <PresentationFormat>Widescreen</PresentationFormat>
  <Paragraphs>472</Paragraphs>
  <Slides>31</Slides>
  <Notes>20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31</vt:i4>
      </vt:variant>
    </vt:vector>
  </HeadingPairs>
  <TitlesOfParts>
    <vt:vector size="46" baseType="lpstr">
      <vt:lpstr>Cascadia Code Light</vt:lpstr>
      <vt:lpstr>Figtree</vt:lpstr>
      <vt:lpstr>var(--font-jetbrains-mono)</vt:lpstr>
      <vt:lpstr>Aptos</vt:lpstr>
      <vt:lpstr>Arial</vt:lpstr>
      <vt:lpstr>Avenir</vt:lpstr>
      <vt:lpstr>Calibri</vt:lpstr>
      <vt:lpstr>Cambria Math</vt:lpstr>
      <vt:lpstr>Consolas</vt:lpstr>
      <vt:lpstr>Menlo</vt:lpstr>
      <vt:lpstr>Object Sans</vt:lpstr>
      <vt:lpstr>Open Sans</vt:lpstr>
      <vt:lpstr>Symbol</vt:lpstr>
      <vt:lpstr>Wingdings</vt:lpstr>
      <vt:lpstr>Office Theme</vt:lpstr>
      <vt:lpstr>PowerPoint Presentation</vt:lpstr>
      <vt:lpstr>Supporting the quantum ecosystem at every level</vt:lpstr>
      <vt:lpstr>Quantinuum Hardware – Highest Fidelity, Most Capability</vt:lpstr>
      <vt:lpstr>Atomic ions are ideal quantum ‘bits’</vt:lpstr>
      <vt:lpstr>Architecture for a Large-Scale Quantum Computer</vt:lpstr>
      <vt:lpstr>QCCD architecture</vt:lpstr>
      <vt:lpstr> QCCD Trapped-Ion Architecture </vt:lpstr>
      <vt:lpstr>Physical Implementation </vt:lpstr>
      <vt:lpstr>Transport Primitives</vt:lpstr>
      <vt:lpstr>H2  </vt:lpstr>
      <vt:lpstr>A Race Track Trapped-Ion Quantum Processor</vt:lpstr>
      <vt:lpstr>Performance - Consistently demonstrating differentiation</vt:lpstr>
      <vt:lpstr>RCS fidelities compared to competitors</vt:lpstr>
      <vt:lpstr>Studying quantum matter with H2-1 Quantum Ising model</vt:lpstr>
      <vt:lpstr>Some HEP works on Quantinuum System H1</vt:lpstr>
      <vt:lpstr>Example of workflow used for (2+1)D QED calculation</vt:lpstr>
      <vt:lpstr>Some LGT works on Quantinuum System H2</vt:lpstr>
      <vt:lpstr>Quantinuum Hardware Roadmap</vt:lpstr>
      <vt:lpstr>PowerPoint Presentation</vt:lpstr>
      <vt:lpstr>Helios – Our Next Gen System</vt:lpstr>
      <vt:lpstr>Helios QPU – QCCD junctions changes topology</vt:lpstr>
      <vt:lpstr>What is a QCCD junction?</vt:lpstr>
      <vt:lpstr>Junctions scale to future systems</vt:lpstr>
      <vt:lpstr>A “2x" system</vt:lpstr>
      <vt:lpstr>Quantinuum Next-Generation Software</vt:lpstr>
      <vt:lpstr>PowerPoint Presentation</vt:lpstr>
      <vt:lpstr>Guppy Control Features</vt:lpstr>
      <vt:lpstr>Our next generation quantum ecosystem</vt:lpstr>
      <vt:lpstr>Access to Quantinuum Systems </vt:lpstr>
      <vt:lpstr>PowerPoint Presentation</vt:lpstr>
      <vt:lpstr>Some QEC research milestones at Quantinuum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 Ross</dc:creator>
  <cp:lastModifiedBy>Enrico Rinaldi</cp:lastModifiedBy>
  <cp:revision>2</cp:revision>
  <dcterms:created xsi:type="dcterms:W3CDTF">2024-03-20T18:16:48Z</dcterms:created>
  <dcterms:modified xsi:type="dcterms:W3CDTF">2025-09-16T07:57:12Z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0x0101006B5595FC7A6D9F42AE270D4A792D29AC</vt:lpwstr>
  </property>
  <property fmtid="{D5CDD505-2E9C-101B-9397-08002B2CF9AE}" pid="3" name="MediaServiceImageTags">
    <vt:lpwstr/>
  </property>
  <property fmtid="{D5CDD505-2E9C-101B-9397-08002B2CF9AE}" pid="4" name="MSIP_Label_8b1bbd36-a35d-4467-bd84-1be8d0064c8e_Enabled">
    <vt:lpwstr>true</vt:lpwstr>
  </property>
  <property fmtid="{D5CDD505-2E9C-101B-9397-08002B2CF9AE}" pid="5" name="MSIP_Label_8b1bbd36-a35d-4467-bd84-1be8d0064c8e_SetDate">
    <vt:lpwstr>2025-07-02T11:20:19Z</vt:lpwstr>
  </property>
  <property fmtid="{D5CDD505-2E9C-101B-9397-08002B2CF9AE}" pid="6" name="MSIP_Label_8b1bbd36-a35d-4467-bd84-1be8d0064c8e_Method">
    <vt:lpwstr>Privileged</vt:lpwstr>
  </property>
  <property fmtid="{D5CDD505-2E9C-101B-9397-08002B2CF9AE}" pid="7" name="MSIP_Label_8b1bbd36-a35d-4467-bd84-1be8d0064c8e_Name">
    <vt:lpwstr>Public</vt:lpwstr>
  </property>
  <property fmtid="{D5CDD505-2E9C-101B-9397-08002B2CF9AE}" pid="8" name="MSIP_Label_8b1bbd36-a35d-4467-bd84-1be8d0064c8e_SiteId">
    <vt:lpwstr>94c4857e-1130-4ab8-8eac-069b40c9db20</vt:lpwstr>
  </property>
  <property fmtid="{D5CDD505-2E9C-101B-9397-08002B2CF9AE}" pid="9" name="MSIP_Label_8b1bbd36-a35d-4467-bd84-1be8d0064c8e_ActionId">
    <vt:lpwstr>779c4a54-8b12-43f7-82bd-371ca4957c55</vt:lpwstr>
  </property>
  <property fmtid="{D5CDD505-2E9C-101B-9397-08002B2CF9AE}" pid="10" name="MSIP_Label_8b1bbd36-a35d-4467-bd84-1be8d0064c8e_ContentBits">
    <vt:lpwstr>0</vt:lpwstr>
  </property>
  <property fmtid="{D5CDD505-2E9C-101B-9397-08002B2CF9AE}" pid="11" name="MSIP_Label_8b1bbd36-a35d-4467-bd84-1be8d0064c8e_Tag">
    <vt:lpwstr>50, 0, 1, 1</vt:lpwstr>
  </property>
</Properties>
</file>