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MOV" ContentType="video/quicktime"/>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 id="2147483663" r:id="rId2"/>
  </p:sldMasterIdLst>
  <p:notesMasterIdLst>
    <p:notesMasterId r:id="rId31"/>
  </p:notesMasterIdLst>
  <p:sldIdLst>
    <p:sldId id="1755" r:id="rId3"/>
    <p:sldId id="2657" r:id="rId4"/>
    <p:sldId id="1846124946" r:id="rId5"/>
    <p:sldId id="1846124951" r:id="rId6"/>
    <p:sldId id="2659" r:id="rId7"/>
    <p:sldId id="2667" r:id="rId8"/>
    <p:sldId id="1846125019" r:id="rId9"/>
    <p:sldId id="2668" r:id="rId10"/>
    <p:sldId id="934" r:id="rId11"/>
    <p:sldId id="1846124963" r:id="rId12"/>
    <p:sldId id="935" r:id="rId13"/>
    <p:sldId id="938" r:id="rId14"/>
    <p:sldId id="1846125020" r:id="rId15"/>
    <p:sldId id="1846125017" r:id="rId16"/>
    <p:sldId id="1846125014" r:id="rId17"/>
    <p:sldId id="1846125013" r:id="rId18"/>
    <p:sldId id="1846125021" r:id="rId19"/>
    <p:sldId id="2650" r:id="rId20"/>
    <p:sldId id="2643" r:id="rId21"/>
    <p:sldId id="1846124971" r:id="rId22"/>
    <p:sldId id="1846124972" r:id="rId23"/>
    <p:sldId id="1846124973" r:id="rId24"/>
    <p:sldId id="1846124974" r:id="rId25"/>
    <p:sldId id="1846124975" r:id="rId26"/>
    <p:sldId id="2653" r:id="rId27"/>
    <p:sldId id="2645" r:id="rId28"/>
    <p:sldId id="1769" r:id="rId29"/>
    <p:sldId id="1846125018" r:id="rId30"/>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岩元 洋介" initials="岩元" lastIdx="1" clrIdx="0">
    <p:extLst>
      <p:ext uri="{19B8F6BF-5375-455C-9EA6-DF929625EA0E}">
        <p15:presenceInfo xmlns:p15="http://schemas.microsoft.com/office/powerpoint/2012/main" userId="S-1-5-21-822322542-2454456393-3462617928-10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FF7D7D"/>
    <a:srgbClr val="B90B31"/>
    <a:srgbClr val="FF5050"/>
    <a:srgbClr val="0068B7"/>
    <a:srgbClr val="FF00FF"/>
    <a:srgbClr val="FF0000"/>
    <a:srgbClr val="CED4E9"/>
    <a:srgbClr val="FFFFFF"/>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88" autoAdjust="0"/>
    <p:restoredTop sz="54481" autoAdjust="0"/>
  </p:normalViewPr>
  <p:slideViewPr>
    <p:cSldViewPr>
      <p:cViewPr varScale="1">
        <p:scale>
          <a:sx n="75" d="100"/>
          <a:sy n="75" d="100"/>
        </p:scale>
        <p:origin x="2290" y="53"/>
      </p:cViewPr>
      <p:guideLst/>
    </p:cSldViewPr>
  </p:slid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18831" cy="495029"/>
          </a:xfrm>
          <a:prstGeom prst="rect">
            <a:avLst/>
          </a:prstGeom>
        </p:spPr>
        <p:txBody>
          <a:bodyPr vert="horz" lIns="91425" tIns="45713" rIns="91425" bIns="45713" rtlCol="0"/>
          <a:lstStyle>
            <a:lvl1pPr algn="l">
              <a:defRPr sz="1300"/>
            </a:lvl1pPr>
          </a:lstStyle>
          <a:p>
            <a:endParaRPr kumimoji="1" lang="ja-JP" altLang="en-US"/>
          </a:p>
        </p:txBody>
      </p:sp>
      <p:sp>
        <p:nvSpPr>
          <p:cNvPr id="3" name="日付プレースホルダー 2"/>
          <p:cNvSpPr>
            <a:spLocks noGrp="1"/>
          </p:cNvSpPr>
          <p:nvPr>
            <p:ph type="dt" idx="1"/>
          </p:nvPr>
        </p:nvSpPr>
        <p:spPr>
          <a:xfrm>
            <a:off x="3815374" y="1"/>
            <a:ext cx="2918831" cy="495029"/>
          </a:xfrm>
          <a:prstGeom prst="rect">
            <a:avLst/>
          </a:prstGeom>
        </p:spPr>
        <p:txBody>
          <a:bodyPr vert="horz" lIns="91425" tIns="45713" rIns="91425" bIns="45713" rtlCol="0"/>
          <a:lstStyle>
            <a:lvl1pPr algn="r">
              <a:defRPr sz="1300"/>
            </a:lvl1pPr>
          </a:lstStyle>
          <a:p>
            <a:fld id="{DDE6C346-37A6-4B04-BB8A-DA8E0B3DEA98}" type="datetimeFigureOut">
              <a:rPr kumimoji="1" lang="ja-JP" altLang="en-US" smtClean="0"/>
              <a:t>2025/11/6</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25" tIns="45713" rIns="91425" bIns="45713" rtlCol="0" anchor="ctr"/>
          <a:lstStyle/>
          <a:p>
            <a:endParaRPr lang="ja-JP" altLang="en-US"/>
          </a:p>
        </p:txBody>
      </p:sp>
      <p:sp>
        <p:nvSpPr>
          <p:cNvPr id="5" name="ノート プレースホルダー 4"/>
          <p:cNvSpPr>
            <a:spLocks noGrp="1"/>
          </p:cNvSpPr>
          <p:nvPr>
            <p:ph type="body" sz="quarter" idx="3"/>
          </p:nvPr>
        </p:nvSpPr>
        <p:spPr>
          <a:xfrm>
            <a:off x="673577" y="4748165"/>
            <a:ext cx="5388610" cy="3884860"/>
          </a:xfrm>
          <a:prstGeom prst="rect">
            <a:avLst/>
          </a:prstGeom>
        </p:spPr>
        <p:txBody>
          <a:bodyPr vert="horz" lIns="91425" tIns="45713" rIns="91425" bIns="4571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25" tIns="45713" rIns="91425" bIns="45713"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815374" y="9371286"/>
            <a:ext cx="2918831" cy="495028"/>
          </a:xfrm>
          <a:prstGeom prst="rect">
            <a:avLst/>
          </a:prstGeom>
        </p:spPr>
        <p:txBody>
          <a:bodyPr vert="horz" lIns="91425" tIns="45713" rIns="91425" bIns="45713" rtlCol="0" anchor="b"/>
          <a:lstStyle>
            <a:lvl1pPr algn="r">
              <a:defRPr sz="1300"/>
            </a:lvl1pPr>
          </a:lstStyle>
          <a:p>
            <a:fld id="{DF1DF3DD-B41A-4018-9148-818AB03D519D}" type="slidenum">
              <a:rPr kumimoji="1" lang="ja-JP" altLang="en-US" smtClean="0"/>
              <a:t>‹#›</a:t>
            </a:fld>
            <a:endParaRPr kumimoji="1" lang="ja-JP" altLang="en-US"/>
          </a:p>
        </p:txBody>
      </p:sp>
    </p:spTree>
    <p:extLst>
      <p:ext uri="{BB962C8B-B14F-4D97-AF65-F5344CB8AC3E}">
        <p14:creationId xmlns:p14="http://schemas.microsoft.com/office/powerpoint/2010/main" val="40016370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22355">
              <a:defRPr/>
            </a:pPr>
            <a:r>
              <a:rPr lang="en-US" altLang="ja-JP" dirty="0"/>
              <a:t>Thank you for your kind introduction.</a:t>
            </a:r>
            <a:r>
              <a:rPr lang="ja-JP" altLang="en-US" dirty="0"/>
              <a:t> </a:t>
            </a:r>
            <a:endParaRPr lang="en-US" altLang="ja-JP" dirty="0"/>
          </a:p>
          <a:p>
            <a:pPr defTabSz="922355">
              <a:defRPr/>
            </a:pPr>
            <a:r>
              <a:rPr kumimoji="1" lang="ja-JP" altLang="ja-JP" sz="1200" kern="1200" dirty="0">
                <a:solidFill>
                  <a:schemeClr val="tx1"/>
                </a:solidFill>
                <a:effectLst/>
                <a:latin typeface="+mn-lt"/>
                <a:ea typeface="+mn-ea"/>
                <a:cs typeface="+mn-cs"/>
              </a:rPr>
              <a:t>I am honored to have the opportunity to make this presentation here.</a:t>
            </a:r>
            <a:endParaRPr lang="ja-JP" altLang="en-US" dirty="0"/>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1</a:t>
            </a:fld>
            <a:endParaRPr kumimoji="1" lang="ja-JP" altLang="en-US"/>
          </a:p>
        </p:txBody>
      </p:sp>
    </p:spTree>
    <p:extLst>
      <p:ext uri="{BB962C8B-B14F-4D97-AF65-F5344CB8AC3E}">
        <p14:creationId xmlns:p14="http://schemas.microsoft.com/office/powerpoint/2010/main" val="28484745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800" dirty="0">
                <a:effectLst/>
                <a:latin typeface="Times New Roman" panose="02020603050405020304" pitchFamily="18" charset="0"/>
                <a:ea typeface="ＭＳ 明朝" panose="02020609040205080304" pitchFamily="17" charset="-128"/>
                <a:cs typeface="Times New Roman" panose="02020603050405020304" pitchFamily="18" charset="0"/>
              </a:rPr>
              <a:t>Depleted uranium was utilized as application methods based on physical property of its high density.</a:t>
            </a:r>
          </a:p>
          <a:p>
            <a:r>
              <a:rPr lang="en-US" altLang="ja-JP" sz="1800" dirty="0">
                <a:effectLst/>
                <a:latin typeface="Times New Roman" panose="02020603050405020304" pitchFamily="18" charset="0"/>
                <a:ea typeface="ＭＳ 明朝" panose="02020609040205080304" pitchFamily="17" charset="-128"/>
                <a:cs typeface="Times New Roman" panose="02020603050405020304" pitchFamily="18" charset="0"/>
              </a:rPr>
              <a:t>It was previously used as a counterweight for the turbine blades of rockets and aircrafts. </a:t>
            </a:r>
          </a:p>
          <a:p>
            <a:r>
              <a:rPr lang="en-US" altLang="ja-JP" sz="1800" dirty="0">
                <a:effectLst/>
                <a:latin typeface="Times New Roman" panose="02020603050405020304" pitchFamily="18" charset="0"/>
                <a:ea typeface="ＭＳ 明朝" panose="02020609040205080304" pitchFamily="17" charset="-128"/>
                <a:cs typeface="Times New Roman" panose="02020603050405020304" pitchFamily="18" charset="0"/>
              </a:rPr>
              <a:t>Due to safety concerns regarding the dispersion of radioactive material in the accident, it has currently been replaced by non-radioactive materials. </a:t>
            </a:r>
          </a:p>
          <a:p>
            <a:r>
              <a:rPr lang="en-US" altLang="ja-JP" sz="1800" dirty="0">
                <a:effectLst/>
                <a:latin typeface="Times New Roman" panose="02020603050405020304" pitchFamily="18" charset="0"/>
                <a:ea typeface="ＭＳ 明朝" panose="02020609040205080304" pitchFamily="17" charset="-128"/>
                <a:cs typeface="Times New Roman" panose="02020603050405020304" pitchFamily="18" charset="0"/>
              </a:rPr>
              <a:t>Therefore, a new approach to the utilization depleted uranium is desired.</a:t>
            </a:r>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F1DF3DD-B41A-4018-9148-818AB03D519D}" type="slidenum">
              <a:rPr kumimoji="1" lang="ja-JP" altLang="en-US" sz="13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1" lang="ja-JP" altLang="en-US" sz="13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326320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a:solidFill>
                  <a:schemeClr val="tx1"/>
                </a:solidFill>
                <a:effectLst/>
                <a:latin typeface="+mn-lt"/>
                <a:ea typeface="+mn-ea"/>
                <a:cs typeface="+mn-cs"/>
              </a:rPr>
              <a:t>Uranium has a chemical property exhibiting various oxidation states. </a:t>
            </a:r>
          </a:p>
          <a:p>
            <a:r>
              <a:rPr kumimoji="1" lang="en-US" altLang="ja-JP" sz="1200" kern="1200" dirty="0">
                <a:solidFill>
                  <a:schemeClr val="tx1"/>
                </a:solidFill>
                <a:effectLst/>
                <a:latin typeface="+mn-lt"/>
                <a:ea typeface="+mn-ea"/>
                <a:cs typeface="+mn-cs"/>
              </a:rPr>
              <a:t>Its oxidation number are 0, 3, 4, 5 and 6. </a:t>
            </a:r>
          </a:p>
          <a:p>
            <a:r>
              <a:rPr kumimoji="1" lang="en-US" altLang="ja-JP" sz="1200" kern="1200" dirty="0">
                <a:solidFill>
                  <a:schemeClr val="tx1"/>
                </a:solidFill>
                <a:effectLst/>
                <a:latin typeface="+mn-lt"/>
                <a:ea typeface="+mn-ea"/>
                <a:cs typeface="+mn-cs"/>
              </a:rPr>
              <a:t>This property makes it suitable as active materials of rechargeable batteries. </a:t>
            </a:r>
          </a:p>
          <a:p>
            <a:r>
              <a:rPr kumimoji="1" lang="en-US" altLang="ja-JP" sz="1200" kern="1200" dirty="0">
                <a:solidFill>
                  <a:schemeClr val="tx1"/>
                </a:solidFill>
                <a:effectLst/>
                <a:latin typeface="+mn-lt"/>
                <a:ea typeface="+mn-ea"/>
                <a:cs typeface="+mn-cs"/>
              </a:rPr>
              <a:t>Depleted uranium also has  this property, making uranium battery a promising application.</a:t>
            </a:r>
          </a:p>
        </p:txBody>
      </p:sp>
      <p:sp>
        <p:nvSpPr>
          <p:cNvPr id="4" name="スライド番号プレースホルダー 3"/>
          <p:cNvSpPr>
            <a:spLocks noGrp="1"/>
          </p:cNvSpPr>
          <p:nvPr>
            <p:ph type="sldNum" sz="quarter" idx="5"/>
          </p:nvPr>
        </p:nvSpPr>
        <p:spPr/>
        <p:txBody>
          <a:bodyPr/>
          <a:lstStyle/>
          <a:p>
            <a:fld id="{C6A7A922-859F-4980-AF05-372E1FE879C7}" type="slidenum">
              <a:rPr kumimoji="1" lang="ja-JP" altLang="en-US" smtClean="0"/>
              <a:t>11</a:t>
            </a:fld>
            <a:endParaRPr kumimoji="1" lang="ja-JP" altLang="en-US"/>
          </a:p>
        </p:txBody>
      </p:sp>
    </p:spTree>
    <p:extLst>
      <p:ext uri="{BB962C8B-B14F-4D97-AF65-F5344CB8AC3E}">
        <p14:creationId xmlns:p14="http://schemas.microsoft.com/office/powerpoint/2010/main" val="1881520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Several redox reaction candidates exist for a uranium battery. </a:t>
            </a:r>
          </a:p>
          <a:p>
            <a:r>
              <a:rPr kumimoji="1" lang="en-US" altLang="ja-JP" dirty="0"/>
              <a:t>In aqueous system, combination of trivalent/tetravalent and pentavalent/hexavalent uranium pair. </a:t>
            </a:r>
          </a:p>
          <a:p>
            <a:r>
              <a:rPr kumimoji="1" lang="en-US" altLang="ja-JP" dirty="0"/>
              <a:t>In molten salt system, combination of trivalent/tetravalent and pentavalent/hexavalent uranium, or combination of zero/trivalent uranium and Redox couple of other than Uranium. </a:t>
            </a:r>
          </a:p>
          <a:p>
            <a:r>
              <a:rPr kumimoji="1" lang="en-US" altLang="ja-JP" dirty="0"/>
              <a:t>In these systems, trivalent and pentavalent uranium cannot be stabilized. </a:t>
            </a:r>
          </a:p>
          <a:p>
            <a:endParaRPr kumimoji="1" lang="en-US" altLang="ja-JP" dirty="0"/>
          </a:p>
          <a:p>
            <a:r>
              <a:rPr kumimoji="1" lang="en-US" altLang="ja-JP" dirty="0"/>
              <a:t>Therefore, many previous researches have been studied in organic solvent system. </a:t>
            </a:r>
          </a:p>
          <a:p>
            <a:r>
              <a:rPr kumimoji="1" lang="en-US" altLang="ja-JP" dirty="0"/>
              <a:t>In this system, combinations of trivalent/tetravalent and pentavalent/hexavalent uranium, or reactions involving uranium with other elements, have been investigated. </a:t>
            </a:r>
          </a:p>
          <a:p>
            <a:endParaRPr kumimoji="1" lang="en-US" altLang="ja-JP" dirty="0"/>
          </a:p>
          <a:p>
            <a:r>
              <a:rPr kumimoji="1" lang="en-US" altLang="ja-JP" dirty="0"/>
              <a:t>Required conditions for assembling a battery are as follows.</a:t>
            </a:r>
          </a:p>
          <a:p>
            <a:r>
              <a:rPr kumimoji="1" lang="en-US" altLang="ja-JP" dirty="0"/>
              <a:t>First, the redox reaction should be reversible. </a:t>
            </a:r>
          </a:p>
          <a:p>
            <a:r>
              <a:rPr kumimoji="1" lang="en-US" altLang="ja-JP" dirty="0"/>
              <a:t>Second, the reaction of the active material should be significantly fast. </a:t>
            </a:r>
          </a:p>
          <a:p>
            <a:r>
              <a:rPr kumimoji="1" lang="en-US" altLang="ja-JP" dirty="0"/>
              <a:t>Third, the reduced or oxidized active material should be relatively stable.</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12</a:t>
            </a:fld>
            <a:endParaRPr kumimoji="1" lang="ja-JP" altLang="en-US"/>
          </a:p>
        </p:txBody>
      </p:sp>
    </p:spTree>
    <p:extLst>
      <p:ext uri="{BB962C8B-B14F-4D97-AF65-F5344CB8AC3E}">
        <p14:creationId xmlns:p14="http://schemas.microsoft.com/office/powerpoint/2010/main" val="715900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26BFFE-A900-3E11-E979-33603BBBAF0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3548A40-2B92-A901-A50B-4FBAA4A36EE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20C4B82-3069-A781-D681-1DCCBA8C0D87}"/>
              </a:ext>
            </a:extLst>
          </p:cNvPr>
          <p:cNvSpPr>
            <a:spLocks noGrp="1"/>
          </p:cNvSpPr>
          <p:nvPr>
            <p:ph type="body" idx="1"/>
          </p:nvPr>
        </p:nvSpPr>
        <p:spPr/>
        <p:txBody>
          <a:bodyPr/>
          <a:lstStyle/>
          <a:p>
            <a:r>
              <a:rPr kumimoji="1" lang="en-US" altLang="ja-JP" dirty="0"/>
              <a:t>This is the outline in this presentation.</a:t>
            </a:r>
          </a:p>
          <a:p>
            <a:r>
              <a:rPr kumimoji="1" lang="en-US" altLang="ja-JP" dirty="0"/>
              <a:t>First, I will introduce the Japan Atomic Energy Agency (JAEA), I am affiliated with.</a:t>
            </a:r>
          </a:p>
          <a:p>
            <a:r>
              <a:rPr kumimoji="1" lang="en-US" altLang="ja-JP" dirty="0"/>
              <a:t>Next, I will talk about Applications to create value of depleted uranium. </a:t>
            </a:r>
          </a:p>
          <a:p>
            <a:r>
              <a:rPr kumimoji="1" lang="en-US" altLang="ja-JP" dirty="0"/>
              <a:t>Finally, I will explain the research and development of uranium-based battery.</a:t>
            </a:r>
            <a:endParaRPr kumimoji="1" lang="ja-JP" altLang="en-US" dirty="0"/>
          </a:p>
        </p:txBody>
      </p:sp>
      <p:sp>
        <p:nvSpPr>
          <p:cNvPr id="4" name="スライド番号プレースホルダー 3">
            <a:extLst>
              <a:ext uri="{FF2B5EF4-FFF2-40B4-BE49-F238E27FC236}">
                <a16:creationId xmlns:a16="http://schemas.microsoft.com/office/drawing/2014/main" id="{9F24166F-FC4E-C0FB-7A72-F6EABA2F22B3}"/>
              </a:ext>
            </a:extLst>
          </p:cNvPr>
          <p:cNvSpPr>
            <a:spLocks noGrp="1"/>
          </p:cNvSpPr>
          <p:nvPr>
            <p:ph type="sldNum" sz="quarter" idx="5"/>
          </p:nvPr>
        </p:nvSpPr>
        <p:spPr/>
        <p:txBody>
          <a:bodyPr/>
          <a:lstStyle/>
          <a:p>
            <a:fld id="{DF1DF3DD-B41A-4018-9148-818AB03D519D}" type="slidenum">
              <a:rPr kumimoji="1" lang="ja-JP" altLang="en-US" smtClean="0"/>
              <a:t>13</a:t>
            </a:fld>
            <a:endParaRPr kumimoji="1" lang="ja-JP" altLang="en-US"/>
          </a:p>
        </p:txBody>
      </p:sp>
    </p:spTree>
    <p:extLst>
      <p:ext uri="{BB962C8B-B14F-4D97-AF65-F5344CB8AC3E}">
        <p14:creationId xmlns:p14="http://schemas.microsoft.com/office/powerpoint/2010/main" val="33598174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D8577-0DA4-78D3-E349-915DB4D7898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083602F-1B61-78CF-9F6E-AF5DA3717C2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D3D40A4-E8A6-4CFF-03C9-710C0E0DE2A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In the 2000s decade, Shiokawa et al. proposed the concept of a redox flow battery using uranium.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They used a mixture of organic solvent, supporting electrolyte and ligand as an electrolytic solution.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 organic solvents were used </a:t>
            </a:r>
            <a:r>
              <a:rPr kumimoji="1" lang="en-US" altLang="ja-JP" sz="1200" kern="0" dirty="0">
                <a:solidFill>
                  <a:srgbClr val="000000"/>
                </a:solidFill>
              </a:rPr>
              <a:t>dimethylformamide (DMF) and Dimethyl sulfoxide (DMSO) </a:t>
            </a: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to stabilize U(III) and U(V).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Supporting electrolyte was used to improve conductivity of the solution.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Ligand was used Acetylacetone(</a:t>
            </a:r>
            <a:r>
              <a:rPr lang="en-US" altLang="ja-JP" sz="1200" dirty="0" err="1">
                <a:effectLst/>
                <a:latin typeface="Times New Roman" panose="02020603050405020304" pitchFamily="18" charset="0"/>
                <a:ea typeface="ＭＳ 明朝" panose="02020609040205080304" pitchFamily="17" charset="-128"/>
                <a:cs typeface="Times New Roman" panose="02020603050405020304" pitchFamily="18" charset="0"/>
              </a:rPr>
              <a:t>acac</a:t>
            </a: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 as a stabilizing reagent for uranium redox reaction.</a:t>
            </a:r>
          </a:p>
        </p:txBody>
      </p:sp>
      <p:sp>
        <p:nvSpPr>
          <p:cNvPr id="4" name="スライド番号プレースホルダー 3">
            <a:extLst>
              <a:ext uri="{FF2B5EF4-FFF2-40B4-BE49-F238E27FC236}">
                <a16:creationId xmlns:a16="http://schemas.microsoft.com/office/drawing/2014/main" id="{292045F9-DB2E-60F6-2D23-3F91B9A783E4}"/>
              </a:ext>
            </a:extLst>
          </p:cNvPr>
          <p:cNvSpPr>
            <a:spLocks noGrp="1"/>
          </p:cNvSpPr>
          <p:nvPr>
            <p:ph type="sldNum" sz="quarter" idx="5"/>
          </p:nvPr>
        </p:nvSpPr>
        <p:spPr/>
        <p:txBody>
          <a:bodyPr/>
          <a:lstStyle/>
          <a:p>
            <a:fld id="{DF1DF3DD-B41A-4018-9148-818AB03D519D}" type="slidenum">
              <a:rPr kumimoji="1" lang="ja-JP" altLang="en-US" smtClean="0"/>
              <a:t>14</a:t>
            </a:fld>
            <a:endParaRPr kumimoji="1" lang="ja-JP" altLang="en-US"/>
          </a:p>
        </p:txBody>
      </p:sp>
    </p:spTree>
    <p:extLst>
      <p:ext uri="{BB962C8B-B14F-4D97-AF65-F5344CB8AC3E}">
        <p14:creationId xmlns:p14="http://schemas.microsoft.com/office/powerpoint/2010/main" val="30798149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They investigated the reaction behaviors of uranium acetyl acetone, </a:t>
            </a:r>
            <a:r>
              <a:rPr kumimoji="1" lang="en-US" altLang="ja-JP" dirty="0" err="1"/>
              <a:t>acac</a:t>
            </a:r>
            <a:r>
              <a:rPr kumimoji="1" lang="en-US" altLang="ja-JP" dirty="0"/>
              <a:t> complexes in organic solvents. </a:t>
            </a:r>
          </a:p>
          <a:p>
            <a:r>
              <a:rPr kumimoji="1" lang="en-US" altLang="ja-JP" dirty="0"/>
              <a:t>These figures show the cyclic voltammograms of a tetravalent uranium </a:t>
            </a:r>
            <a:r>
              <a:rPr kumimoji="1" lang="en-US" altLang="ja-JP" dirty="0" err="1"/>
              <a:t>acac</a:t>
            </a:r>
            <a:r>
              <a:rPr kumimoji="1" lang="en-US" altLang="ja-JP" dirty="0"/>
              <a:t> complex and the hexavalent uranium </a:t>
            </a:r>
            <a:r>
              <a:rPr kumimoji="1" lang="en-US" altLang="ja-JP" dirty="0" err="1"/>
              <a:t>acac</a:t>
            </a:r>
            <a:r>
              <a:rPr kumimoji="1" lang="en-US" altLang="ja-JP" dirty="0"/>
              <a:t> complex.</a:t>
            </a:r>
          </a:p>
          <a:p>
            <a:endParaRPr kumimoji="1" lang="en-US" altLang="ja-JP" dirty="0"/>
          </a:p>
          <a:p>
            <a:r>
              <a:rPr kumimoji="1" lang="en-US" altLang="ja-JP" dirty="0"/>
              <a:t>The vertical axis represents current density, and the horizontal axis represents potential. </a:t>
            </a:r>
          </a:p>
          <a:p>
            <a:r>
              <a:rPr kumimoji="1" lang="en-US" altLang="ja-JP" dirty="0"/>
              <a:t>Pc is potential of reduction peak and pa is potential of oxidation peak. </a:t>
            </a:r>
          </a:p>
          <a:p>
            <a:r>
              <a:rPr kumimoji="1" lang="en-US" altLang="ja-JP" dirty="0"/>
              <a:t>The redox potential, E is the midpoint between pc and pa.</a:t>
            </a:r>
          </a:p>
          <a:p>
            <a:endParaRPr kumimoji="1" lang="en-US" altLang="ja-JP" dirty="0"/>
          </a:p>
          <a:p>
            <a:r>
              <a:rPr kumimoji="1" lang="en-US" altLang="ja-JP" dirty="0"/>
              <a:t>The redox potential of tri and tetra uranium was -2.46 V. </a:t>
            </a:r>
          </a:p>
          <a:p>
            <a:r>
              <a:rPr kumimoji="1" lang="en-US" altLang="ja-JP" dirty="0"/>
              <a:t>The redox potential of tri and tetra uranium was -1.44 V. </a:t>
            </a:r>
          </a:p>
          <a:p>
            <a:r>
              <a:rPr kumimoji="1" lang="en-US" altLang="ja-JP" dirty="0"/>
              <a:t>Both reactions were fast, and nearly reversible.</a:t>
            </a:r>
          </a:p>
          <a:p>
            <a:r>
              <a:rPr kumimoji="1" lang="en-US" altLang="ja-JP" dirty="0"/>
              <a:t> </a:t>
            </a:r>
          </a:p>
          <a:p>
            <a:r>
              <a:rPr kumimoji="1" lang="en-US" altLang="ja-JP" dirty="0"/>
              <a:t>Therefore, these reactions may be applicable to batteries. </a:t>
            </a:r>
          </a:p>
          <a:p>
            <a:endParaRPr kumimoji="1" lang="en-US" altLang="ja-JP" dirty="0"/>
          </a:p>
          <a:p>
            <a:r>
              <a:rPr kumimoji="1" lang="en-US" altLang="ja-JP" dirty="0"/>
              <a:t>However, </a:t>
            </a:r>
            <a:r>
              <a:rPr kumimoji="1" lang="en-US" altLang="ja-JP" sz="1200" dirty="0">
                <a:latin typeface="Arial" panose="020B0604020202020204" pitchFamily="34" charset="0"/>
                <a:ea typeface="+mn-ea"/>
              </a:rPr>
              <a:t>the investigation was insufficient such as several unassigned peaks indicated by asterisks and different solvent conditions. </a:t>
            </a:r>
            <a:endParaRPr kumimoji="1" lang="en-US" altLang="ja-JP" dirty="0"/>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15</a:t>
            </a:fld>
            <a:endParaRPr kumimoji="1" lang="ja-JP" altLang="en-US"/>
          </a:p>
        </p:txBody>
      </p:sp>
    </p:spTree>
    <p:extLst>
      <p:ext uri="{BB962C8B-B14F-4D97-AF65-F5344CB8AC3E}">
        <p14:creationId xmlns:p14="http://schemas.microsoft.com/office/powerpoint/2010/main" val="19834305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They also evaluated the energy efficiency using the redox potentials and reaction rate constants shown in the previous slide. </a:t>
            </a:r>
          </a:p>
          <a:p>
            <a:endParaRPr kumimoji="1" lang="en-US" altLang="ja-JP" dirty="0"/>
          </a:p>
          <a:p>
            <a:r>
              <a:rPr kumimoji="1" lang="en-US" altLang="ja-JP" dirty="0"/>
              <a:t>This battery was designed with the reaction of tri and tetravalent uranium complexes in the negative electrolyte and the reaction of </a:t>
            </a:r>
            <a:r>
              <a:rPr kumimoji="1" lang="en-US" altLang="ja-JP" dirty="0" err="1"/>
              <a:t>penta</a:t>
            </a:r>
            <a:r>
              <a:rPr kumimoji="1" lang="en-US" altLang="ja-JP" dirty="0"/>
              <a:t> and hexavalent complexes in the positive electrolyte. </a:t>
            </a:r>
          </a:p>
          <a:p>
            <a:endParaRPr kumimoji="1" lang="en-US" altLang="ja-JP" dirty="0"/>
          </a:p>
          <a:p>
            <a:r>
              <a:rPr kumimoji="1" lang="en-US" altLang="ja-JP" dirty="0"/>
              <a:t>The results are shown in the figure. The vertical axis represents energy efficiency, and the horizontal axis represents current density. </a:t>
            </a:r>
          </a:p>
          <a:p>
            <a:r>
              <a:rPr kumimoji="1" lang="en-US" altLang="ja-JP" dirty="0"/>
              <a:t>Uranium batteries are indicated by this symbol. </a:t>
            </a:r>
          </a:p>
          <a:p>
            <a:pPr lvl="0"/>
            <a:r>
              <a:rPr kumimoji="1" lang="en-US" altLang="ja-JP" dirty="0">
                <a:solidFill>
                  <a:prstClr val="black"/>
                </a:solidFill>
                <a:latin typeface="Arial" panose="020B0604020202020204" pitchFamily="34" charset="0"/>
                <a:ea typeface="+mn-ea"/>
              </a:rPr>
              <a:t>High energy efficiency even at high-current density</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endParaRPr kumimoji="1" lang="en-US" altLang="ja-JP" dirty="0"/>
          </a:p>
          <a:p>
            <a:r>
              <a:rPr kumimoji="1" lang="en-US" altLang="ja-JP" dirty="0"/>
              <a:t>However, The reactions have not been examined in detail.</a:t>
            </a:r>
          </a:p>
          <a:p>
            <a:r>
              <a:rPr kumimoji="1" lang="en-US" altLang="ja-JP" dirty="0"/>
              <a:t>As a result, previous studies have been limited to basic research, and the U battery has not actually been constructed.</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16</a:t>
            </a:fld>
            <a:endParaRPr kumimoji="1" lang="ja-JP" altLang="en-US"/>
          </a:p>
        </p:txBody>
      </p:sp>
    </p:spTree>
    <p:extLst>
      <p:ext uri="{BB962C8B-B14F-4D97-AF65-F5344CB8AC3E}">
        <p14:creationId xmlns:p14="http://schemas.microsoft.com/office/powerpoint/2010/main" val="33659130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5461D-88B9-B648-B1B0-D534D2314F9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A7B733E-763F-3788-5ADA-8C5499A7DFC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C56C020-00A3-FB3E-BB4D-E6FCEA73275D}"/>
              </a:ext>
            </a:extLst>
          </p:cNvPr>
          <p:cNvSpPr>
            <a:spLocks noGrp="1"/>
          </p:cNvSpPr>
          <p:nvPr>
            <p:ph type="body" idx="1"/>
          </p:nvPr>
        </p:nvSpPr>
        <p:spPr/>
        <p:txBody>
          <a:bodyPr/>
          <a:lstStyle/>
          <a:p>
            <a:r>
              <a:rPr kumimoji="1" lang="en-US" altLang="ja-JP" dirty="0"/>
              <a:t>This is the outline in this presentation.</a:t>
            </a:r>
          </a:p>
          <a:p>
            <a:r>
              <a:rPr kumimoji="1" lang="en-US" altLang="ja-JP" dirty="0"/>
              <a:t>First, I will introduce the Japan Atomic Energy Agency (JAEA), I am affiliated with.</a:t>
            </a:r>
          </a:p>
          <a:p>
            <a:r>
              <a:rPr kumimoji="1" lang="en-US" altLang="ja-JP" dirty="0"/>
              <a:t>Next, I will talk about Applications to create value of depleted uranium. </a:t>
            </a:r>
          </a:p>
          <a:p>
            <a:r>
              <a:rPr kumimoji="1" lang="en-US" altLang="ja-JP" dirty="0"/>
              <a:t>Finally, I will explain the research and development of uranium-based battery.</a:t>
            </a:r>
            <a:endParaRPr kumimoji="1" lang="ja-JP" altLang="en-US" dirty="0"/>
          </a:p>
        </p:txBody>
      </p:sp>
      <p:sp>
        <p:nvSpPr>
          <p:cNvPr id="4" name="スライド番号プレースホルダー 3">
            <a:extLst>
              <a:ext uri="{FF2B5EF4-FFF2-40B4-BE49-F238E27FC236}">
                <a16:creationId xmlns:a16="http://schemas.microsoft.com/office/drawing/2014/main" id="{8AF12D95-6895-C3EC-F8D1-7A0C07FCC8AE}"/>
              </a:ext>
            </a:extLst>
          </p:cNvPr>
          <p:cNvSpPr>
            <a:spLocks noGrp="1"/>
          </p:cNvSpPr>
          <p:nvPr>
            <p:ph type="sldNum" sz="quarter" idx="5"/>
          </p:nvPr>
        </p:nvSpPr>
        <p:spPr/>
        <p:txBody>
          <a:bodyPr/>
          <a:lstStyle/>
          <a:p>
            <a:fld id="{DF1DF3DD-B41A-4018-9148-818AB03D519D}" type="slidenum">
              <a:rPr kumimoji="1" lang="ja-JP" altLang="en-US" smtClean="0"/>
              <a:t>17</a:t>
            </a:fld>
            <a:endParaRPr kumimoji="1" lang="ja-JP" altLang="en-US"/>
          </a:p>
        </p:txBody>
      </p:sp>
    </p:spTree>
    <p:extLst>
      <p:ext uri="{BB962C8B-B14F-4D97-AF65-F5344CB8AC3E}">
        <p14:creationId xmlns:p14="http://schemas.microsoft.com/office/powerpoint/2010/main" val="11148682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We focused on uranium redox flow battery as a battery technology utilizing depleted uranium. </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I would like to explain the technology of redox flow battery. </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 feature of this battery is that cells for charging and discharging and tanks for storing the electrolyte are separate. </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It charges and discharges by pumping electrolyte containing dissolved active materials from external tanks to the cells.</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Redox flow battery can increase the capacity to 10 MW class, while that of the lithium ion battery is around 1 MW. </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A practical Redox flow battery is used vanadium as an active material. </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Vanadium is </a:t>
            </a:r>
            <a:r>
              <a:rPr lang="en-US" altLang="ja-JP" sz="1200" kern="0" dirty="0">
                <a:solidFill>
                  <a:prstClr val="black"/>
                </a:solidFill>
                <a:latin typeface="Arial" panose="020B0604020202020204" pitchFamily="34" charset="0"/>
                <a:ea typeface="+mn-ea"/>
              </a:rPr>
              <a:t>entirely dependent on import</a:t>
            </a: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 advantage is that using depleted uranium enables the provision of domestically produced battery.</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18</a:t>
            </a:fld>
            <a:endParaRPr kumimoji="1" lang="ja-JP" altLang="en-US"/>
          </a:p>
        </p:txBody>
      </p:sp>
    </p:spTree>
    <p:extLst>
      <p:ext uri="{BB962C8B-B14F-4D97-AF65-F5344CB8AC3E}">
        <p14:creationId xmlns:p14="http://schemas.microsoft.com/office/powerpoint/2010/main" val="13469400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Renewable energy sources like solar and wind power are unstable to fluctuate by weather and time of day. </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Providing large-capacity URF batteries would enable optimizing the balance between supply and demand by storing &amp; supplying surplus electricity. </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Also, URF batteries can use as an emergency power </a:t>
            </a:r>
            <a:r>
              <a:rPr lang="en-US" altLang="ja-JP" sz="1200" dirty="0" err="1">
                <a:effectLst/>
                <a:latin typeface="Times New Roman" panose="02020603050405020304" pitchFamily="18" charset="0"/>
                <a:ea typeface="ＭＳ 明朝" panose="02020609040205080304" pitchFamily="17" charset="-128"/>
                <a:cs typeface="Times New Roman" panose="02020603050405020304" pitchFamily="18" charset="0"/>
              </a:rPr>
              <a:t>suppiy</a:t>
            </a: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 for nuclear power plants. </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Battery technologies utilizing depleted uranium will be maximize the synergy effect of nuclear and renewable energy.</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19</a:t>
            </a:fld>
            <a:endParaRPr kumimoji="1" lang="ja-JP" altLang="en-US"/>
          </a:p>
        </p:txBody>
      </p:sp>
    </p:spTree>
    <p:extLst>
      <p:ext uri="{BB962C8B-B14F-4D97-AF65-F5344CB8AC3E}">
        <p14:creationId xmlns:p14="http://schemas.microsoft.com/office/powerpoint/2010/main" val="4123877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We have </a:t>
            </a:r>
            <a:r>
              <a:rPr kumimoji="1" lang="en-US" altLang="ja-JP" sz="1200" kern="1200" dirty="0">
                <a:solidFill>
                  <a:schemeClr val="tx1"/>
                </a:solidFill>
                <a:effectLst/>
                <a:latin typeface="+mn-lt"/>
                <a:ea typeface="+mn-ea"/>
                <a:cs typeface="+mn-cs"/>
              </a:rPr>
              <a:t>successfully</a:t>
            </a:r>
            <a:r>
              <a:rPr kumimoji="1" lang="ja-JP" altLang="ja-JP" sz="1200" kern="1200" dirty="0">
                <a:solidFill>
                  <a:schemeClr val="tx1"/>
                </a:solidFill>
                <a:effectLst/>
                <a:latin typeface="+mn-lt"/>
                <a:ea typeface="+mn-ea"/>
                <a:cs typeface="+mn-cs"/>
              </a:rPr>
              <a:t> assembled a uranium battery for the first time and conducted charge and discharge tests.　These were issued </a:t>
            </a:r>
            <a:r>
              <a:rPr kumimoji="1" lang="en-US" altLang="ja-JP" sz="1200" kern="1200" dirty="0">
                <a:solidFill>
                  <a:schemeClr val="tx1"/>
                </a:solidFill>
                <a:effectLst/>
                <a:latin typeface="+mn-lt"/>
                <a:ea typeface="+mn-ea"/>
                <a:cs typeface="+mn-cs"/>
              </a:rPr>
              <a:t>a press release last March. </a:t>
            </a:r>
          </a:p>
          <a:p>
            <a:r>
              <a:rPr lang="en-US" altLang="ja-JP" dirty="0"/>
              <a:t>Also, this battery was featured in IEEE Spectrum last April. </a:t>
            </a:r>
          </a:p>
          <a:p>
            <a:r>
              <a:rPr lang="en-US" altLang="ja-JP" dirty="0"/>
              <a:t>Today, I would like to introduce the uranium-based battery technology.</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2</a:t>
            </a:fld>
            <a:endParaRPr kumimoji="1" lang="ja-JP" altLang="en-US"/>
          </a:p>
        </p:txBody>
      </p:sp>
    </p:spTree>
    <p:extLst>
      <p:ext uri="{BB962C8B-B14F-4D97-AF65-F5344CB8AC3E}">
        <p14:creationId xmlns:p14="http://schemas.microsoft.com/office/powerpoint/2010/main" val="23193039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This time, our goal was to actually assemble a battery.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There are two key points in assembling the uranium battery.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 first is that we redesign the electrolytic solution composition.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We used a mixture of organic solvent and ionic liquid as the electrolytic solution.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 ionic liquid was selected one with two functions of supporting electrolyte and stabilizing for uranium redox reaction.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Our system does not require the addition of another ligand.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 organic solvent was selected </a:t>
            </a:r>
            <a:r>
              <a:rPr kumimoji="1" lang="en-US" altLang="ja-JP" sz="1200" kern="0" dirty="0">
                <a:solidFill>
                  <a:srgbClr val="000000"/>
                </a:solidFill>
              </a:rPr>
              <a:t>dimethylformamide (DMF) </a:t>
            </a: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with wide electrochemical window and high solubility for the uranium starting material.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 second point is the adoption of the iron reaction as the positive electrolytic solution.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This is expected to improve cell voltage.</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20</a:t>
            </a:fld>
            <a:endParaRPr kumimoji="1" lang="ja-JP" altLang="en-US"/>
          </a:p>
        </p:txBody>
      </p:sp>
    </p:spTree>
    <p:extLst>
      <p:ext uri="{BB962C8B-B14F-4D97-AF65-F5344CB8AC3E}">
        <p14:creationId xmlns:p14="http://schemas.microsoft.com/office/powerpoint/2010/main" val="13260662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We investigated whether the U-Fe pair provides feasible redox reactions as active materials for batteries.</a:t>
            </a:r>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These figure shows the cyclic voltammograms of uranium and iron.</a:t>
            </a:r>
          </a:p>
          <a:p>
            <a:endParaRPr kumimoji="1" lang="en-US" altLang="ja-JP" dirty="0"/>
          </a:p>
          <a:p>
            <a:r>
              <a:rPr kumimoji="1" lang="en-US" altLang="ja-JP" dirty="0"/>
              <a:t>As a result, we found that it is nearly </a:t>
            </a:r>
            <a:r>
              <a:rPr kumimoji="1" lang="en-US" altLang="ja-JP" dirty="0" err="1"/>
              <a:t>reversibe</a:t>
            </a:r>
            <a:r>
              <a:rPr kumimoji="1" lang="en-US" altLang="ja-JP" dirty="0"/>
              <a:t> for U3+/U4+ and Fe2+/Fe3+ redox reactions in the ionic liquid and organic solvent mixture. </a:t>
            </a:r>
          </a:p>
          <a:p>
            <a:endParaRPr kumimoji="1" lang="en-US" altLang="ja-JP" dirty="0"/>
          </a:p>
          <a:p>
            <a:r>
              <a:rPr kumimoji="1" lang="en-US" altLang="ja-JP" dirty="0"/>
              <a:t>The cell voltage of battery is estimated by </a:t>
            </a:r>
            <a:r>
              <a:rPr kumimoji="1" lang="en-US" altLang="ja-JP" sz="1200" kern="1200" dirty="0">
                <a:solidFill>
                  <a:schemeClr val="tx1"/>
                </a:solidFill>
                <a:effectLst/>
                <a:latin typeface="+mn-lt"/>
                <a:ea typeface="+mn-ea"/>
                <a:cs typeface="+mn-cs"/>
              </a:rPr>
              <a:t>the potential deference of uranium and iron redox potentials</a:t>
            </a:r>
            <a:r>
              <a:rPr kumimoji="1" lang="en-US" altLang="ja-JP" dirty="0"/>
              <a:t>. </a:t>
            </a:r>
          </a:p>
          <a:p>
            <a:r>
              <a:rPr kumimoji="1" lang="en-US" altLang="ja-JP" dirty="0"/>
              <a:t>The cell voltage is approximately 1.4 V.</a:t>
            </a:r>
          </a:p>
          <a:p>
            <a:r>
              <a:rPr kumimoji="1" lang="en-US" altLang="ja-JP" dirty="0"/>
              <a:t>This value is higher than the estimated cell voltage of </a:t>
            </a:r>
            <a:r>
              <a:rPr kumimoji="1" lang="en-US" altLang="ja-JP" dirty="0" err="1"/>
              <a:t>shiokawa’s</a:t>
            </a:r>
            <a:r>
              <a:rPr kumimoji="1" lang="en-US" altLang="ja-JP" dirty="0"/>
              <a:t> uranium battery.</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21</a:t>
            </a:fld>
            <a:endParaRPr kumimoji="1" lang="ja-JP" altLang="en-US"/>
          </a:p>
        </p:txBody>
      </p:sp>
    </p:spTree>
    <p:extLst>
      <p:ext uri="{BB962C8B-B14F-4D97-AF65-F5344CB8AC3E}">
        <p14:creationId xmlns:p14="http://schemas.microsoft.com/office/powerpoint/2010/main" val="39780866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a:solidFill>
                  <a:schemeClr val="tx1"/>
                </a:solidFill>
                <a:effectLst/>
                <a:latin typeface="+mn-lt"/>
                <a:ea typeface="+mn-ea"/>
                <a:cs typeface="+mn-cs"/>
              </a:rPr>
              <a:t>We attempted experimental demonstration of the uranium-based battery. </a:t>
            </a:r>
          </a:p>
          <a:p>
            <a:r>
              <a:rPr kumimoji="1" lang="en-US" altLang="ja-JP" sz="1200" kern="1200" dirty="0">
                <a:solidFill>
                  <a:schemeClr val="tx1"/>
                </a:solidFill>
                <a:effectLst/>
                <a:latin typeface="+mn-lt"/>
                <a:ea typeface="+mn-ea"/>
                <a:cs typeface="+mn-cs"/>
              </a:rPr>
              <a:t>This time, H-type cell with a simple structure was chosen as the suitable prototype configuration for the evaluation of the rechargeable battery.</a:t>
            </a:r>
          </a:p>
          <a:p>
            <a:endParaRPr kumimoji="1" lang="en-US"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Carbon felt was used for both electrodes. </a:t>
            </a:r>
          </a:p>
          <a:p>
            <a:r>
              <a:rPr kumimoji="1" lang="en-US" altLang="ja-JP" sz="1200" kern="1200" dirty="0">
                <a:solidFill>
                  <a:schemeClr val="tx1"/>
                </a:solidFill>
                <a:effectLst/>
                <a:latin typeface="+mn-lt"/>
                <a:ea typeface="+mn-ea"/>
                <a:cs typeface="+mn-cs"/>
              </a:rPr>
              <a:t>It was combined a tetravalent uranium solution as the negative electrolytic solution and a divalent iron solution as the positive electrolytic solution. </a:t>
            </a:r>
          </a:p>
          <a:p>
            <a:endParaRPr kumimoji="1" lang="en-US"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During charging, iron ions in the positive electrolytic solution change their oxidation state from divalent to trivalent, releasing electrons. </a:t>
            </a:r>
          </a:p>
          <a:p>
            <a:r>
              <a:rPr kumimoji="1" lang="en-US" altLang="ja-JP" sz="1200" kern="1200" dirty="0">
                <a:solidFill>
                  <a:schemeClr val="tx1"/>
                </a:solidFill>
                <a:effectLst/>
                <a:latin typeface="+mn-lt"/>
                <a:ea typeface="+mn-ea"/>
                <a:cs typeface="+mn-cs"/>
              </a:rPr>
              <a:t>These electrons flow through the circuit to the negative electrode, changing the oxidation state of uranium ions from tetravalent to trivalent. </a:t>
            </a:r>
          </a:p>
          <a:p>
            <a:endParaRPr kumimoji="1" lang="en-US"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During discharge, uranium ions change from trivalent to tetravalent and iron ions change from trivalent to divalent, generating current in the circuit. </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22</a:t>
            </a:fld>
            <a:endParaRPr kumimoji="1" lang="ja-JP" altLang="en-US"/>
          </a:p>
        </p:txBody>
      </p:sp>
    </p:spTree>
    <p:extLst>
      <p:ext uri="{BB962C8B-B14F-4D97-AF65-F5344CB8AC3E}">
        <p14:creationId xmlns:p14="http://schemas.microsoft.com/office/powerpoint/2010/main" val="39989580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a:solidFill>
                  <a:schemeClr val="tx1"/>
                </a:solidFill>
                <a:effectLst/>
                <a:latin typeface="+mn-lt"/>
                <a:ea typeface="+mn-ea"/>
                <a:cs typeface="+mn-cs"/>
              </a:rPr>
              <a:t>Change of oxidation state during charging and discharging can be visually confirmed. </a:t>
            </a:r>
          </a:p>
          <a:p>
            <a:r>
              <a:rPr kumimoji="1" lang="en-US" altLang="ja-JP" sz="1200" kern="1200" dirty="0">
                <a:solidFill>
                  <a:schemeClr val="tx1"/>
                </a:solidFill>
                <a:effectLst/>
                <a:latin typeface="+mn-lt"/>
                <a:ea typeface="+mn-ea"/>
                <a:cs typeface="+mn-cs"/>
              </a:rPr>
              <a:t>This photo shows an assembled U battery.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effectLst/>
                <a:latin typeface="+mn-lt"/>
                <a:ea typeface="+mn-ea"/>
                <a:cs typeface="+mn-cs"/>
              </a:rPr>
              <a:t>Before charging, the uranium solution is green.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effectLst/>
                <a:latin typeface="+mn-lt"/>
                <a:ea typeface="+mn-ea"/>
                <a:cs typeface="+mn-cs"/>
              </a:rPr>
              <a:t>As charging progressed, the solution gradually changed to a dark purple, finally appearing black as shown in the photo. </a:t>
            </a:r>
          </a:p>
          <a:p>
            <a:endParaRPr kumimoji="1" lang="en-US" altLang="ja-JP"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a:solidFill>
                  <a:schemeClr val="tx1"/>
                </a:solidFill>
                <a:effectLst/>
                <a:latin typeface="+mn-lt"/>
                <a:ea typeface="+mn-ea"/>
                <a:cs typeface="+mn-cs"/>
              </a:rPr>
              <a:t>This change corresponds to the reduction of uranium ions from the tetra to trivalent state. </a:t>
            </a:r>
          </a:p>
          <a:p>
            <a:endParaRPr kumimoji="1" lang="en-US"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The iron solution changed to deep yellow by the oxidation during charging.</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23</a:t>
            </a:fld>
            <a:endParaRPr kumimoji="1" lang="ja-JP" altLang="en-US"/>
          </a:p>
        </p:txBody>
      </p:sp>
    </p:spTree>
    <p:extLst>
      <p:ext uri="{BB962C8B-B14F-4D97-AF65-F5344CB8AC3E}">
        <p14:creationId xmlns:p14="http://schemas.microsoft.com/office/powerpoint/2010/main" val="20442362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a:solidFill>
                  <a:schemeClr val="tx1"/>
                </a:solidFill>
                <a:effectLst/>
                <a:latin typeface="+mn-lt"/>
                <a:ea typeface="+mn-ea"/>
                <a:cs typeface="+mn-cs"/>
              </a:rPr>
              <a:t>This figure shows the charge/discharge curves of the prototype U-based battery. </a:t>
            </a:r>
          </a:p>
          <a:p>
            <a:r>
              <a:rPr kumimoji="1" lang="en-US" altLang="ja-JP" sz="1200" kern="1200" dirty="0">
                <a:solidFill>
                  <a:schemeClr val="tx1"/>
                </a:solidFill>
                <a:effectLst/>
                <a:latin typeface="+mn-lt"/>
                <a:ea typeface="+mn-ea"/>
                <a:cs typeface="+mn-cs"/>
              </a:rPr>
              <a:t>After charging, the open-circuit voltage, OCV of the uranium-based battery was measured. </a:t>
            </a:r>
          </a:p>
          <a:p>
            <a:r>
              <a:rPr kumimoji="1" lang="en-US" altLang="ja-JP" sz="1200" kern="1200" dirty="0">
                <a:solidFill>
                  <a:schemeClr val="tx1"/>
                </a:solidFill>
                <a:effectLst/>
                <a:latin typeface="+mn-lt"/>
                <a:ea typeface="+mn-ea"/>
                <a:cs typeface="+mn-cs"/>
              </a:rPr>
              <a:t>The voltage was observed approximately 1.3 V. </a:t>
            </a:r>
          </a:p>
          <a:p>
            <a:r>
              <a:rPr kumimoji="1" lang="en-US" altLang="ja-JP" sz="1200" kern="1200" dirty="0">
                <a:solidFill>
                  <a:schemeClr val="tx1"/>
                </a:solidFill>
                <a:effectLst/>
                <a:latin typeface="+mn-lt"/>
                <a:ea typeface="+mn-ea"/>
                <a:cs typeface="+mn-cs"/>
              </a:rPr>
              <a:t>This value was close to the potential deference of uranium and iron redox reaction. </a:t>
            </a:r>
          </a:p>
          <a:p>
            <a:endParaRPr kumimoji="1" lang="en-US"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This open-circuit voltage remained stable for 30 minutes. </a:t>
            </a:r>
          </a:p>
          <a:p>
            <a:r>
              <a:rPr kumimoji="1" lang="en-US" altLang="ja-JP" sz="1200" kern="1200" dirty="0">
                <a:solidFill>
                  <a:schemeClr val="tx1"/>
                </a:solidFill>
                <a:effectLst/>
                <a:latin typeface="+mn-lt"/>
                <a:ea typeface="+mn-ea"/>
                <a:cs typeface="+mn-cs"/>
              </a:rPr>
              <a:t>This result indicates the battery's ability to store electricity. </a:t>
            </a:r>
          </a:p>
          <a:p>
            <a:endParaRPr kumimoji="1" lang="en-US" altLang="ja-JP"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Also, Voltage drops was observed in discharging at 2 mA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This is due to the </a:t>
            </a:r>
            <a:r>
              <a:rPr kumimoji="0" lang="en-US" altLang="ja-JP" b="0" i="0" u="none" strike="noStrike" kern="1200" cap="none" spc="0" normalizeH="0" baseline="0" noProof="0" dirty="0">
                <a:ln>
                  <a:noFill/>
                </a:ln>
                <a:solidFill>
                  <a:prstClr val="black"/>
                </a:solidFill>
                <a:effectLst/>
                <a:uLnTx/>
                <a:uFillTx/>
                <a:latin typeface="Arial"/>
                <a:ea typeface="ＭＳ Ｐゴシック"/>
                <a:cs typeface="+mn-cs"/>
              </a:rPr>
              <a:t>internal resistance of the battery originated from the H-type cell configuration</a:t>
            </a:r>
            <a:r>
              <a:rPr kumimoji="1" lang="en-US" altLang="ja-JP" dirty="0"/>
              <a:t>.</a:t>
            </a:r>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We are currently optimizing cell conditions to reduce internal resistance.</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24</a:t>
            </a:fld>
            <a:endParaRPr kumimoji="1" lang="ja-JP" altLang="en-US"/>
          </a:p>
        </p:txBody>
      </p:sp>
    </p:spTree>
    <p:extLst>
      <p:ext uri="{BB962C8B-B14F-4D97-AF65-F5344CB8AC3E}">
        <p14:creationId xmlns:p14="http://schemas.microsoft.com/office/powerpoint/2010/main" val="32497313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We conducted a LED Light emission test as a demonstration of U battery. </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We will show you a video of the test.</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When the charged battery was connected to the LED, it was confirmed the LED's light emission.</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Play again.</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This success is the first experimental demonstration of uranium battery. </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 achievement was published in Scientific Reports, and we are applying for a patent in Japan, and .</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25</a:t>
            </a:fld>
            <a:endParaRPr kumimoji="1" lang="ja-JP" altLang="en-US"/>
          </a:p>
        </p:txBody>
      </p:sp>
    </p:spTree>
    <p:extLst>
      <p:ext uri="{BB962C8B-B14F-4D97-AF65-F5344CB8AC3E}">
        <p14:creationId xmlns:p14="http://schemas.microsoft.com/office/powerpoint/2010/main" val="15548956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a:effectLst/>
                <a:latin typeface="Times New Roman" panose="02020603050405020304" pitchFamily="18" charset="0"/>
                <a:ea typeface="ＭＳ 明朝" panose="02020609040205080304" pitchFamily="17" charset="-128"/>
                <a:cs typeface="Times New Roman" panose="02020603050405020304" pitchFamily="18" charset="0"/>
              </a:rPr>
              <a:t>This figure shows </a:t>
            </a: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 strategic plan for developing uranium redox flow batteries. </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 horizontal axis represents years, and the vertical axis indicates battery scale. </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We plan to scale up to lab, engineer, and demonstration scale in the future.</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Batteries utilizing 16,000 tons of depleted uranium are equivalent to 1,000,000 kWh.</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This is estimated to cover the nighttime power consumption of 540,000 households per day.</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As described above, uranium battery technology is a promising method for utilizing depleted uranium in innovative applications. </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26</a:t>
            </a:fld>
            <a:endParaRPr kumimoji="1" lang="ja-JP" altLang="en-US"/>
          </a:p>
        </p:txBody>
      </p:sp>
    </p:spTree>
    <p:extLst>
      <p:ext uri="{BB962C8B-B14F-4D97-AF65-F5344CB8AC3E}">
        <p14:creationId xmlns:p14="http://schemas.microsoft.com/office/powerpoint/2010/main" val="36508776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a summary of this study.</a:t>
            </a:r>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We developed the first “uranium-based battery”</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Furthermore, we succeeded in simplifying the electrolyte composition and improving battery performance.</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27</a:t>
            </a:fld>
            <a:endParaRPr kumimoji="1" lang="ja-JP" altLang="en-US"/>
          </a:p>
        </p:txBody>
      </p:sp>
    </p:spTree>
    <p:extLst>
      <p:ext uri="{BB962C8B-B14F-4D97-AF65-F5344CB8AC3E}">
        <p14:creationId xmlns:p14="http://schemas.microsoft.com/office/powerpoint/2010/main" val="1424092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ECAECC-7827-6A5A-AE18-71D02D5E332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44B7392-88C5-3C76-982B-6A223DFBC2C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DF02BFF-A6F8-0604-1A2C-77F96A35672B}"/>
              </a:ext>
            </a:extLst>
          </p:cNvPr>
          <p:cNvSpPr>
            <a:spLocks noGrp="1"/>
          </p:cNvSpPr>
          <p:nvPr>
            <p:ph type="body" idx="1"/>
          </p:nvPr>
        </p:nvSpPr>
        <p:spPr/>
        <p:txBody>
          <a:bodyPr/>
          <a:lstStyle/>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Finally, I would like to thank everyone on the team who worked on this research.</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Thank you for your kind attention. </a:t>
            </a:r>
          </a:p>
        </p:txBody>
      </p:sp>
      <p:sp>
        <p:nvSpPr>
          <p:cNvPr id="4" name="スライド番号プレースホルダー 3">
            <a:extLst>
              <a:ext uri="{FF2B5EF4-FFF2-40B4-BE49-F238E27FC236}">
                <a16:creationId xmlns:a16="http://schemas.microsoft.com/office/drawing/2014/main" id="{2E1EA7EE-E0D2-FE41-BF0B-1535AC56E10A}"/>
              </a:ext>
            </a:extLst>
          </p:cNvPr>
          <p:cNvSpPr>
            <a:spLocks noGrp="1"/>
          </p:cNvSpPr>
          <p:nvPr>
            <p:ph type="sldNum" sz="quarter" idx="5"/>
          </p:nvPr>
        </p:nvSpPr>
        <p:spPr/>
        <p:txBody>
          <a:bodyPr/>
          <a:lstStyle/>
          <a:p>
            <a:fld id="{DF1DF3DD-B41A-4018-9148-818AB03D519D}" type="slidenum">
              <a:rPr kumimoji="1" lang="ja-JP" altLang="en-US" smtClean="0"/>
              <a:t>28</a:t>
            </a:fld>
            <a:endParaRPr kumimoji="1" lang="ja-JP" altLang="en-US"/>
          </a:p>
        </p:txBody>
      </p:sp>
    </p:spTree>
    <p:extLst>
      <p:ext uri="{BB962C8B-B14F-4D97-AF65-F5344CB8AC3E}">
        <p14:creationId xmlns:p14="http://schemas.microsoft.com/office/powerpoint/2010/main" val="1875809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the outline in this presentation.</a:t>
            </a:r>
          </a:p>
          <a:p>
            <a:r>
              <a:rPr kumimoji="1" lang="en-US" altLang="ja-JP" dirty="0"/>
              <a:t>First, I will introduce the Japan Atomic Energy Agency (JAEA), I am affiliated with.</a:t>
            </a:r>
          </a:p>
          <a:p>
            <a:r>
              <a:rPr kumimoji="1" lang="en-US" altLang="ja-JP" dirty="0"/>
              <a:t>Next, I will talk about Applications to create value of depleted uranium. </a:t>
            </a:r>
          </a:p>
          <a:p>
            <a:r>
              <a:rPr kumimoji="1" lang="en-US" altLang="ja-JP" dirty="0"/>
              <a:t>Finally, I will explain the research and development of uranium-based battery.</a:t>
            </a:r>
            <a:endParaRPr kumimoji="1" lang="ja-JP" altLang="en-US" dirty="0"/>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3</a:t>
            </a:fld>
            <a:endParaRPr kumimoji="1" lang="ja-JP" altLang="en-US"/>
          </a:p>
        </p:txBody>
      </p:sp>
    </p:spTree>
    <p:extLst>
      <p:ext uri="{BB962C8B-B14F-4D97-AF65-F5344CB8AC3E}">
        <p14:creationId xmlns:p14="http://schemas.microsoft.com/office/powerpoint/2010/main" val="3163806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Japan Atomic Energy Agency, JAEA is a comprehensive nuclear research and development organization in Japan. </a:t>
            </a:r>
          </a:p>
          <a:p>
            <a:r>
              <a:rPr kumimoji="1" lang="en-US" altLang="ja-JP" dirty="0"/>
              <a:t>JAEA's research institutes are located throughout Japan, from Hokkaido in the north to Okayama in the west. </a:t>
            </a:r>
          </a:p>
          <a:p>
            <a:r>
              <a:rPr kumimoji="1" lang="en-US" altLang="ja-JP" dirty="0"/>
              <a:t>I work at the Nuclear Science Research Institute in Tokai Village, Ibaraki Prefecture. </a:t>
            </a:r>
          </a:p>
          <a:p>
            <a:r>
              <a:rPr kumimoji="1" lang="en-US" altLang="ja-JP" dirty="0"/>
              <a:t>Tokai Village is located 175 km northwest of Yokohama, taking about two hours by train. </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4</a:t>
            </a:fld>
            <a:endParaRPr kumimoji="1" lang="ja-JP" altLang="en-US"/>
          </a:p>
        </p:txBody>
      </p:sp>
    </p:spTree>
    <p:extLst>
      <p:ext uri="{BB962C8B-B14F-4D97-AF65-F5344CB8AC3E}">
        <p14:creationId xmlns:p14="http://schemas.microsoft.com/office/powerpoint/2010/main" val="4247160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dirty="0">
                <a:effectLst/>
                <a:latin typeface="Times New Roman" panose="02020603050405020304" pitchFamily="18" charset="0"/>
                <a:ea typeface="ＭＳ 明朝" panose="02020609040205080304" pitchFamily="17" charset="-128"/>
              </a:rPr>
              <a:t>JAEA has recently adopted the vision of “Exploring the Future though the Synergy of Nuclear and Renewable Energies.” </a:t>
            </a:r>
          </a:p>
          <a:p>
            <a:r>
              <a:rPr lang="en-US" altLang="ja-JP" sz="1200" dirty="0">
                <a:effectLst/>
                <a:latin typeface="Times New Roman" panose="02020603050405020304" pitchFamily="18" charset="0"/>
                <a:ea typeface="ＭＳ 明朝" panose="02020609040205080304" pitchFamily="17" charset="-128"/>
              </a:rPr>
              <a:t>Under this vision, JAEA aims to realize a decarbonized society. </a:t>
            </a:r>
          </a:p>
          <a:p>
            <a:r>
              <a:rPr lang="en-US" altLang="ja-JP" sz="1200" dirty="0">
                <a:effectLst/>
                <a:latin typeface="Times New Roman" panose="02020603050405020304" pitchFamily="18" charset="0"/>
                <a:ea typeface="ＭＳ 明朝" panose="02020609040205080304" pitchFamily="17" charset="-128"/>
              </a:rPr>
              <a:t>To achieve decarbonized society, JAEA advances research and development based on three core pillars: “Synergy,” “Sustainable,” and “Ubiquitous.” </a:t>
            </a:r>
          </a:p>
          <a:p>
            <a:endParaRPr lang="en-US" altLang="ja-JP" sz="1200" dirty="0">
              <a:effectLst/>
              <a:latin typeface="Times New Roman" panose="02020603050405020304" pitchFamily="18" charset="0"/>
              <a:ea typeface="ＭＳ 明朝" panose="02020609040205080304" pitchFamily="17" charset="-128"/>
            </a:endParaRPr>
          </a:p>
          <a:p>
            <a:r>
              <a:rPr lang="en-US" altLang="ja-JP" sz="1200" dirty="0">
                <a:effectLst/>
                <a:latin typeface="Times New Roman" panose="02020603050405020304" pitchFamily="18" charset="0"/>
                <a:ea typeface="ＭＳ 明朝" panose="02020609040205080304" pitchFamily="17" charset="-128"/>
              </a:rPr>
              <a:t>“Synergy” involves R&amp;D for synergy effects between nuclear and renewable energies. </a:t>
            </a:r>
          </a:p>
          <a:p>
            <a:r>
              <a:rPr lang="en-US" altLang="ja-JP" sz="1200" dirty="0">
                <a:effectLst/>
                <a:latin typeface="Times New Roman" panose="02020603050405020304" pitchFamily="18" charset="0"/>
                <a:ea typeface="ＭＳ 明朝" panose="02020609040205080304" pitchFamily="17" charset="-128"/>
              </a:rPr>
              <a:t>“Sustainable” focuses on R&amp;D to make nuclear energy itself sustainable. </a:t>
            </a:r>
          </a:p>
          <a:p>
            <a:r>
              <a:rPr lang="en-US" altLang="ja-JP" sz="1200" dirty="0">
                <a:effectLst/>
                <a:latin typeface="Times New Roman" panose="02020603050405020304" pitchFamily="18" charset="0"/>
                <a:ea typeface="ＭＳ 明朝" panose="02020609040205080304" pitchFamily="17" charset="-128"/>
              </a:rPr>
              <a:t>‘Ubiquitous’ targets R&amp;D for diversifying nuclear energy applications. </a:t>
            </a:r>
          </a:p>
          <a:p>
            <a:r>
              <a:rPr lang="en-US" altLang="ja-JP" sz="1200" dirty="0">
                <a:effectLst/>
                <a:latin typeface="Times New Roman" panose="02020603050405020304" pitchFamily="18" charset="0"/>
                <a:ea typeface="ＭＳ 明朝" panose="02020609040205080304" pitchFamily="17" charset="-128"/>
              </a:rPr>
              <a:t>Based these pillars, JAEA aims to realize “decarbonized society” and “low-resource, high-efficiency society,” and contribute to human society. </a:t>
            </a:r>
          </a:p>
          <a:p>
            <a:r>
              <a:rPr lang="en-US" altLang="ja-JP" sz="1200" dirty="0">
                <a:effectLst/>
                <a:latin typeface="Times New Roman" panose="02020603050405020304" pitchFamily="18" charset="0"/>
                <a:ea typeface="ＭＳ 明朝" panose="02020609040205080304" pitchFamily="17" charset="-128"/>
              </a:rPr>
              <a:t>(Animation) The Nuclear Science Research Institute focuses on (Animation) uranium redox flow battery in “Synergy”, and (Animation) separation technique of useful elements, thermoelectric power generation, and seawater uranium recovery technology in “Ubiquitous” .</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5</a:t>
            </a:fld>
            <a:endParaRPr kumimoji="1" lang="ja-JP" altLang="en-US"/>
          </a:p>
        </p:txBody>
      </p:sp>
    </p:spTree>
    <p:extLst>
      <p:ext uri="{BB962C8B-B14F-4D97-AF65-F5344CB8AC3E}">
        <p14:creationId xmlns:p14="http://schemas.microsoft.com/office/powerpoint/2010/main" val="3744972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dirty="0">
                <a:effectLst/>
                <a:latin typeface="Times New Roman" panose="02020603050405020304" pitchFamily="18" charset="0"/>
                <a:ea typeface="ＭＳ 明朝" panose="02020609040205080304" pitchFamily="17" charset="-128"/>
              </a:rPr>
              <a:t>JAEA is focusing on creating new value for elements that have been overlooked in nuclear engineering, and exploring the nuclear frontier. </a:t>
            </a:r>
          </a:p>
          <a:p>
            <a:r>
              <a:rPr lang="en-US" altLang="ja-JP" sz="1200" dirty="0">
                <a:effectLst/>
                <a:latin typeface="Times New Roman" panose="02020603050405020304" pitchFamily="18" charset="0"/>
                <a:ea typeface="ＭＳ 明朝" panose="02020609040205080304" pitchFamily="17" charset="-128"/>
              </a:rPr>
              <a:t>In April 2024, JAEA established the NXR Development Center to strengthen this initiative. </a:t>
            </a:r>
          </a:p>
          <a:p>
            <a:r>
              <a:rPr lang="en-US" altLang="ja-JP" sz="1200" dirty="0">
                <a:effectLst/>
                <a:latin typeface="Times New Roman" panose="02020603050405020304" pitchFamily="18" charset="0"/>
                <a:ea typeface="ＭＳ 明朝" panose="02020609040205080304" pitchFamily="17" charset="-128"/>
              </a:rPr>
              <a:t>The NXR Development Center comprises three projects: </a:t>
            </a:r>
          </a:p>
          <a:p>
            <a:r>
              <a:rPr lang="en-US" altLang="ja-JP" sz="1200" dirty="0">
                <a:effectLst/>
                <a:latin typeface="Times New Roman" panose="02020603050405020304" pitchFamily="18" charset="0"/>
                <a:ea typeface="ＭＳ 明朝" panose="02020609040205080304" pitchFamily="17" charset="-128"/>
              </a:rPr>
              <a:t>Uranium redox flow battery</a:t>
            </a:r>
            <a:r>
              <a:rPr lang="ja-JP" altLang="en-US" sz="1200" dirty="0">
                <a:effectLst/>
                <a:latin typeface="Times New Roman" panose="02020603050405020304" pitchFamily="18" charset="0"/>
                <a:ea typeface="ＭＳ 明朝" panose="02020609040205080304" pitchFamily="17" charset="-128"/>
              </a:rPr>
              <a:t> </a:t>
            </a:r>
            <a:r>
              <a:rPr lang="en-US" altLang="ja-JP" sz="1200" dirty="0">
                <a:effectLst/>
                <a:latin typeface="Times New Roman" panose="02020603050405020304" pitchFamily="18" charset="0"/>
                <a:ea typeface="ＭＳ 明朝" panose="02020609040205080304" pitchFamily="17" charset="-128"/>
              </a:rPr>
              <a:t>project</a:t>
            </a:r>
            <a:r>
              <a:rPr lang="ja-JP" altLang="en-US" sz="1200" dirty="0">
                <a:effectLst/>
                <a:latin typeface="Times New Roman" panose="02020603050405020304" pitchFamily="18" charset="0"/>
                <a:ea typeface="ＭＳ 明朝" panose="02020609040205080304" pitchFamily="17" charset="-128"/>
              </a:rPr>
              <a:t> </a:t>
            </a:r>
            <a:r>
              <a:rPr lang="en-US" altLang="ja-JP" sz="1200" dirty="0">
                <a:effectLst/>
                <a:latin typeface="Times New Roman" panose="02020603050405020304" pitchFamily="18" charset="0"/>
                <a:ea typeface="ＭＳ 明朝" panose="02020609040205080304" pitchFamily="17" charset="-128"/>
              </a:rPr>
              <a:t>is</a:t>
            </a:r>
            <a:r>
              <a:rPr lang="ja-JP" altLang="en-US" sz="1200" dirty="0">
                <a:effectLst/>
                <a:latin typeface="Times New Roman" panose="02020603050405020304" pitchFamily="18" charset="0"/>
                <a:ea typeface="ＭＳ 明朝" panose="02020609040205080304" pitchFamily="17" charset="-128"/>
              </a:rPr>
              <a:t> </a:t>
            </a:r>
            <a:r>
              <a:rPr lang="en-US" altLang="ja-JP" sz="1200" dirty="0">
                <a:effectLst/>
                <a:latin typeface="Times New Roman" panose="02020603050405020304" pitchFamily="18" charset="0"/>
                <a:ea typeface="ＭＳ 明朝" panose="02020609040205080304" pitchFamily="17" charset="-128"/>
              </a:rPr>
              <a:t>shifting</a:t>
            </a:r>
            <a:r>
              <a:rPr lang="ja-JP" altLang="en-US" sz="1200" dirty="0">
                <a:effectLst/>
                <a:latin typeface="Times New Roman" panose="02020603050405020304" pitchFamily="18" charset="0"/>
                <a:ea typeface="ＭＳ 明朝" panose="02020609040205080304" pitchFamily="17" charset="-128"/>
              </a:rPr>
              <a:t> </a:t>
            </a:r>
            <a:r>
              <a:rPr lang="en-US" altLang="ja-JP" sz="1200" dirty="0">
                <a:effectLst/>
                <a:latin typeface="Times New Roman" panose="02020603050405020304" pitchFamily="18" charset="0"/>
                <a:ea typeface="ＭＳ 明朝" panose="02020609040205080304" pitchFamily="17" charset="-128"/>
              </a:rPr>
              <a:t>uranium</a:t>
            </a:r>
            <a:r>
              <a:rPr lang="ja-JP" altLang="en-US" sz="1200" dirty="0">
                <a:effectLst/>
                <a:latin typeface="Times New Roman" panose="02020603050405020304" pitchFamily="18" charset="0"/>
                <a:ea typeface="ＭＳ 明朝" panose="02020609040205080304" pitchFamily="17" charset="-128"/>
              </a:rPr>
              <a:t> </a:t>
            </a:r>
            <a:r>
              <a:rPr lang="en-US" altLang="ja-JP" sz="1200" dirty="0">
                <a:effectLst/>
                <a:latin typeface="Times New Roman" panose="02020603050405020304" pitchFamily="18" charset="0"/>
                <a:ea typeface="ＭＳ 明朝" panose="02020609040205080304" pitchFamily="17" charset="-128"/>
              </a:rPr>
              <a:t>storage</a:t>
            </a:r>
            <a:r>
              <a:rPr lang="ja-JP" altLang="en-US" sz="1200" dirty="0">
                <a:effectLst/>
                <a:latin typeface="Times New Roman" panose="02020603050405020304" pitchFamily="18" charset="0"/>
                <a:ea typeface="ＭＳ 明朝" panose="02020609040205080304" pitchFamily="17" charset="-128"/>
              </a:rPr>
              <a:t> </a:t>
            </a:r>
            <a:r>
              <a:rPr lang="en-US" altLang="ja-JP" sz="1200" dirty="0">
                <a:effectLst/>
                <a:latin typeface="Times New Roman" panose="02020603050405020304" pitchFamily="18" charset="0"/>
                <a:ea typeface="ＭＳ 明朝" panose="02020609040205080304" pitchFamily="17" charset="-128"/>
              </a:rPr>
              <a:t>to</a:t>
            </a:r>
            <a:r>
              <a:rPr lang="ja-JP" altLang="en-US" sz="1200" dirty="0">
                <a:effectLst/>
                <a:latin typeface="Times New Roman" panose="02020603050405020304" pitchFamily="18" charset="0"/>
                <a:ea typeface="ＭＳ 明朝" panose="02020609040205080304" pitchFamily="17" charset="-128"/>
              </a:rPr>
              <a:t> </a:t>
            </a:r>
            <a:r>
              <a:rPr lang="en-US" altLang="ja-JP" sz="1200" dirty="0">
                <a:effectLst/>
                <a:latin typeface="Times New Roman" panose="02020603050405020304" pitchFamily="18" charset="0"/>
                <a:ea typeface="ＭＳ 明朝" panose="02020609040205080304" pitchFamily="17" charset="-128"/>
              </a:rPr>
              <a:t>energy</a:t>
            </a:r>
            <a:r>
              <a:rPr lang="ja-JP" altLang="en-US" sz="1200" dirty="0">
                <a:effectLst/>
                <a:latin typeface="Times New Roman" panose="02020603050405020304" pitchFamily="18" charset="0"/>
                <a:ea typeface="ＭＳ 明朝" panose="02020609040205080304" pitchFamily="17" charset="-128"/>
              </a:rPr>
              <a:t> </a:t>
            </a:r>
            <a:r>
              <a:rPr lang="en-US" altLang="ja-JP" sz="1200" dirty="0">
                <a:effectLst/>
                <a:latin typeface="Times New Roman" panose="02020603050405020304" pitchFamily="18" charset="0"/>
                <a:ea typeface="ＭＳ 明朝" panose="02020609040205080304" pitchFamily="17" charset="-128"/>
              </a:rPr>
              <a:t>storage by using depleted uranium generated in the uranium enrichment process. </a:t>
            </a:r>
          </a:p>
          <a:p>
            <a:endParaRPr lang="en-US" altLang="ja-JP" sz="1200" dirty="0">
              <a:effectLst/>
              <a:latin typeface="Times New Roman" panose="02020603050405020304" pitchFamily="18" charset="0"/>
              <a:ea typeface="ＭＳ 明朝" panose="02020609040205080304" pitchFamily="17" charset="-128"/>
            </a:endParaRPr>
          </a:p>
          <a:p>
            <a:r>
              <a:rPr lang="en-US" altLang="ja-JP" sz="1200" dirty="0">
                <a:effectLst/>
                <a:latin typeface="Times New Roman" panose="02020603050405020304" pitchFamily="18" charset="0"/>
                <a:ea typeface="ＭＳ 明朝" panose="02020609040205080304" pitchFamily="17" charset="-128"/>
              </a:rPr>
              <a:t>The project of separation of useful elements is developing methods to recover resources from radioactive waste generated in the reprocessing process. </a:t>
            </a:r>
          </a:p>
          <a:p>
            <a:endParaRPr lang="en-US" altLang="ja-JP" sz="1200" dirty="0">
              <a:effectLst/>
              <a:latin typeface="Times New Roman" panose="02020603050405020304" pitchFamily="18" charset="0"/>
              <a:ea typeface="ＭＳ 明朝" panose="02020609040205080304" pitchFamily="17" charset="-128"/>
            </a:endParaRPr>
          </a:p>
          <a:p>
            <a:r>
              <a:rPr lang="en-US" altLang="ja-JP" sz="1200" dirty="0">
                <a:effectLst/>
                <a:latin typeface="Times New Roman" panose="02020603050405020304" pitchFamily="18" charset="0"/>
                <a:ea typeface="ＭＳ 明朝" panose="02020609040205080304" pitchFamily="17" charset="-128"/>
              </a:rPr>
              <a:t>Thermoelectric power generation project is developing </a:t>
            </a:r>
            <a:r>
              <a:rPr lang="en-US" altLang="ja-JP" dirty="0"/>
              <a:t>technology to </a:t>
            </a:r>
            <a:r>
              <a:rPr lang="en-US" altLang="ja-JP" sz="1200" dirty="0">
                <a:effectLst/>
                <a:latin typeface="Times New Roman" panose="02020603050405020304" pitchFamily="18" charset="0"/>
                <a:ea typeface="ＭＳ 明朝" panose="02020609040205080304" pitchFamily="17" charset="-128"/>
              </a:rPr>
              <a:t>use recovered resource such as americium.</a:t>
            </a:r>
          </a:p>
          <a:p>
            <a:endParaRPr lang="en-US" altLang="ja-JP" sz="1200" dirty="0">
              <a:effectLst/>
              <a:latin typeface="Times New Roman" panose="02020603050405020304" pitchFamily="18" charset="0"/>
              <a:ea typeface="ＭＳ 明朝" panose="02020609040205080304" pitchFamily="17" charset="-128"/>
            </a:endParaRPr>
          </a:p>
          <a:p>
            <a:r>
              <a:rPr lang="en-US" altLang="ja-JP" sz="1200" dirty="0">
                <a:effectLst/>
                <a:latin typeface="Times New Roman" panose="02020603050405020304" pitchFamily="18" charset="0"/>
                <a:ea typeface="ＭＳ 明朝" panose="02020609040205080304" pitchFamily="17" charset="-128"/>
              </a:rPr>
              <a:t>Today, I will focus on uranium redox flow battery.</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6</a:t>
            </a:fld>
            <a:endParaRPr kumimoji="1" lang="ja-JP" altLang="en-US"/>
          </a:p>
        </p:txBody>
      </p:sp>
    </p:spTree>
    <p:extLst>
      <p:ext uri="{BB962C8B-B14F-4D97-AF65-F5344CB8AC3E}">
        <p14:creationId xmlns:p14="http://schemas.microsoft.com/office/powerpoint/2010/main" val="1874690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47CEFF-4EF1-DB76-76C5-BB7C1624F20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C620340-BC8B-B09C-789F-0EEEBB5A274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E5E9D48-4688-E827-E364-4EDD499C01C8}"/>
              </a:ext>
            </a:extLst>
          </p:cNvPr>
          <p:cNvSpPr>
            <a:spLocks noGrp="1"/>
          </p:cNvSpPr>
          <p:nvPr>
            <p:ph type="body" idx="1"/>
          </p:nvPr>
        </p:nvSpPr>
        <p:spPr/>
        <p:txBody>
          <a:bodyPr/>
          <a:lstStyle/>
          <a:p>
            <a:r>
              <a:rPr kumimoji="1" lang="en-US" altLang="ja-JP" dirty="0"/>
              <a:t>This is the outline in this presentation.</a:t>
            </a:r>
          </a:p>
          <a:p>
            <a:r>
              <a:rPr kumimoji="1" lang="en-US" altLang="ja-JP" dirty="0"/>
              <a:t>First, I will introduce the Japan Atomic Energy Agency (JAEA), I am affiliated with.</a:t>
            </a:r>
          </a:p>
          <a:p>
            <a:r>
              <a:rPr kumimoji="1" lang="en-US" altLang="ja-JP" dirty="0"/>
              <a:t>Next, I will talk about Applications to create value of depleted uranium. </a:t>
            </a:r>
          </a:p>
          <a:p>
            <a:r>
              <a:rPr kumimoji="1" lang="en-US" altLang="ja-JP" dirty="0"/>
              <a:t>Finally, I will explain the research and development of uranium-based battery.</a:t>
            </a:r>
            <a:endParaRPr kumimoji="1" lang="ja-JP" altLang="en-US" dirty="0"/>
          </a:p>
        </p:txBody>
      </p:sp>
      <p:sp>
        <p:nvSpPr>
          <p:cNvPr id="4" name="スライド番号プレースホルダー 3">
            <a:extLst>
              <a:ext uri="{FF2B5EF4-FFF2-40B4-BE49-F238E27FC236}">
                <a16:creationId xmlns:a16="http://schemas.microsoft.com/office/drawing/2014/main" id="{70BE136C-0E14-4AE3-CD02-4B577FD6DBF5}"/>
              </a:ext>
            </a:extLst>
          </p:cNvPr>
          <p:cNvSpPr>
            <a:spLocks noGrp="1"/>
          </p:cNvSpPr>
          <p:nvPr>
            <p:ph type="sldNum" sz="quarter" idx="5"/>
          </p:nvPr>
        </p:nvSpPr>
        <p:spPr/>
        <p:txBody>
          <a:bodyPr/>
          <a:lstStyle/>
          <a:p>
            <a:fld id="{DF1DF3DD-B41A-4018-9148-818AB03D519D}" type="slidenum">
              <a:rPr kumimoji="1" lang="ja-JP" altLang="en-US" smtClean="0"/>
              <a:t>7</a:t>
            </a:fld>
            <a:endParaRPr kumimoji="1" lang="ja-JP" altLang="en-US"/>
          </a:p>
        </p:txBody>
      </p:sp>
    </p:spTree>
    <p:extLst>
      <p:ext uri="{BB962C8B-B14F-4D97-AF65-F5344CB8AC3E}">
        <p14:creationId xmlns:p14="http://schemas.microsoft.com/office/powerpoint/2010/main" val="1266335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C283C5-7ABD-9DE7-7432-EDA4D34905C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6DDD5DD-856F-D168-F827-C243E329268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6E20A04-FBF7-706D-379A-267807DE26DD}"/>
              </a:ext>
            </a:extLst>
          </p:cNvPr>
          <p:cNvSpPr>
            <a:spLocks noGrp="1"/>
          </p:cNvSpPr>
          <p:nvPr>
            <p:ph type="body" idx="1"/>
          </p:nvPr>
        </p:nvSpPr>
        <p:spPr/>
        <p:txBody>
          <a:bodyPr/>
          <a:lstStyle/>
          <a:p>
            <a:r>
              <a:rPr lang="en-US" altLang="ja-JP" dirty="0"/>
              <a:t>First, I would like to explain what uranium is. </a:t>
            </a:r>
          </a:p>
          <a:p>
            <a:r>
              <a:rPr lang="en-US" altLang="ja-JP" dirty="0"/>
              <a:t>Uranium is the heaviest naturally occurring element.</a:t>
            </a:r>
          </a:p>
          <a:p>
            <a:r>
              <a:rPr lang="en-US" altLang="ja-JP" dirty="0"/>
              <a:t>, and mainly used in nuclear power generation. </a:t>
            </a:r>
          </a:p>
          <a:p>
            <a:r>
              <a:rPr lang="en-US" altLang="ja-JP" dirty="0"/>
              <a:t>Uranium exists main two types: uranium-235 and uranium-238, differing in mass. </a:t>
            </a:r>
          </a:p>
          <a:p>
            <a:r>
              <a:rPr lang="en-US" altLang="ja-JP" dirty="0"/>
              <a:t>Uranium-235 can be used for nuclear power generation, but it is very scarce.</a:t>
            </a:r>
          </a:p>
          <a:p>
            <a:r>
              <a:rPr lang="en-US" altLang="ja-JP" dirty="0"/>
              <a:t>Therefore, to use natural uranium for nuclear power generation, enrichment process is required. </a:t>
            </a:r>
          </a:p>
          <a:p>
            <a:r>
              <a:rPr lang="en-US" altLang="ja-JP" dirty="0"/>
              <a:t>This process increases the concentration of uranium-235. </a:t>
            </a:r>
          </a:p>
          <a:p>
            <a:endParaRPr lang="en-US" altLang="ja-JP" dirty="0"/>
          </a:p>
          <a:p>
            <a:r>
              <a:rPr lang="en-US" altLang="ja-JP" dirty="0"/>
              <a:t>This enrichment also produces depleted uranium as a byproduct, which contains a lower concentration of uranium-235. </a:t>
            </a:r>
          </a:p>
          <a:p>
            <a:r>
              <a:rPr lang="en-US" altLang="ja-JP" dirty="0"/>
              <a:t>Depleted uranium also cannot be used in current nuclear power reactors.</a:t>
            </a:r>
          </a:p>
        </p:txBody>
      </p:sp>
      <p:sp>
        <p:nvSpPr>
          <p:cNvPr id="4" name="スライド番号プレースホルダー 3">
            <a:extLst>
              <a:ext uri="{FF2B5EF4-FFF2-40B4-BE49-F238E27FC236}">
                <a16:creationId xmlns:a16="http://schemas.microsoft.com/office/drawing/2014/main" id="{0C8F0A58-CD1B-899F-715D-4912DC1B1F40}"/>
              </a:ext>
            </a:extLst>
          </p:cNvPr>
          <p:cNvSpPr>
            <a:spLocks noGrp="1"/>
          </p:cNvSpPr>
          <p:nvPr>
            <p:ph type="sldNum" sz="quarter" idx="5"/>
          </p:nvPr>
        </p:nvSpPr>
        <p:spPr/>
        <p:txBody>
          <a:bodyPr/>
          <a:lstStyle/>
          <a:p>
            <a:fld id="{DF1DF3DD-B41A-4018-9148-818AB03D519D}" type="slidenum">
              <a:rPr kumimoji="1" lang="ja-JP" altLang="en-US" smtClean="0"/>
              <a:t>8</a:t>
            </a:fld>
            <a:endParaRPr kumimoji="1" lang="ja-JP" altLang="en-US"/>
          </a:p>
        </p:txBody>
      </p:sp>
    </p:spTree>
    <p:extLst>
      <p:ext uri="{BB962C8B-B14F-4D97-AF65-F5344CB8AC3E}">
        <p14:creationId xmlns:p14="http://schemas.microsoft.com/office/powerpoint/2010/main" val="1577456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Therefore, there are approximately 16,000 tons of depleted uranium in Japan and 1.6 million tons worldwide. </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Depleted uranium is stored in the chemical form of uranium hexafluoride. </a:t>
            </a: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Because Uranium hexafluoride is stored in cylinders as a gas, it is not appropriate for long-term storage. </a:t>
            </a:r>
          </a:p>
          <a:p>
            <a:endPar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endParaRPr>
          </a:p>
          <a:p>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Depleted uranium has been proposed as a fuel for fast reactors, which are next-generation reactors, but the </a:t>
            </a:r>
            <a:r>
              <a:rPr kumimoji="1" lang="en-US" altLang="ja-JP" sz="1200" dirty="0">
                <a:latin typeface="Arial" panose="020B0604020202020204" pitchFamily="34" charset="0"/>
                <a:ea typeface="+mn-ea"/>
                <a:cs typeface="Arial" panose="020B0604020202020204" pitchFamily="34" charset="0"/>
              </a:rPr>
              <a:t>commercially viability </a:t>
            </a:r>
            <a:r>
              <a:rPr lang="en-US" altLang="ja-JP" sz="1200" dirty="0">
                <a:effectLst/>
                <a:latin typeface="Times New Roman" panose="02020603050405020304" pitchFamily="18" charset="0"/>
                <a:ea typeface="ＭＳ 明朝" panose="02020609040205080304" pitchFamily="17" charset="-128"/>
                <a:cs typeface="Times New Roman" panose="02020603050405020304" pitchFamily="18" charset="0"/>
              </a:rPr>
              <a:t>of fast reactors remains a distant prospect.</a:t>
            </a:r>
          </a:p>
        </p:txBody>
      </p:sp>
      <p:sp>
        <p:nvSpPr>
          <p:cNvPr id="4" name="スライド番号プレースホルダー 3"/>
          <p:cNvSpPr>
            <a:spLocks noGrp="1"/>
          </p:cNvSpPr>
          <p:nvPr>
            <p:ph type="sldNum" sz="quarter" idx="5"/>
          </p:nvPr>
        </p:nvSpPr>
        <p:spPr/>
        <p:txBody>
          <a:bodyPr/>
          <a:lstStyle/>
          <a:p>
            <a:fld id="{DF1DF3DD-B41A-4018-9148-818AB03D519D}" type="slidenum">
              <a:rPr kumimoji="1" lang="ja-JP" altLang="en-US" smtClean="0"/>
              <a:t>9</a:t>
            </a:fld>
            <a:endParaRPr kumimoji="1" lang="ja-JP" altLang="en-US"/>
          </a:p>
        </p:txBody>
      </p:sp>
    </p:spTree>
    <p:extLst>
      <p:ext uri="{BB962C8B-B14F-4D97-AF65-F5344CB8AC3E}">
        <p14:creationId xmlns:p14="http://schemas.microsoft.com/office/powerpoint/2010/main" val="33919269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normAutofit/>
          </a:bodyPr>
          <a:lstStyle>
            <a:lvl1pPr algn="ctr">
              <a:defRPr sz="48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
        <p:nvSpPr>
          <p:cNvPr id="7" name="正方形/長方形 6">
            <a:extLst>
              <a:ext uri="{FF2B5EF4-FFF2-40B4-BE49-F238E27FC236}">
                <a16:creationId xmlns:a16="http://schemas.microsoft.com/office/drawing/2014/main" id="{2F653218-D989-D364-FABD-9F223E668CC3}"/>
              </a:ext>
            </a:extLst>
          </p:cNvPr>
          <p:cNvSpPr/>
          <p:nvPr userDrawn="1"/>
        </p:nvSpPr>
        <p:spPr>
          <a:xfrm>
            <a:off x="1143000" y="3509970"/>
            <a:ext cx="6858000" cy="68897"/>
          </a:xfrm>
          <a:prstGeom prst="rect">
            <a:avLst/>
          </a:prstGeom>
          <a:solidFill>
            <a:srgbClr val="0072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pic>
        <p:nvPicPr>
          <p:cNvPr id="8" name="図 7" descr="ロゴ&#10;&#10;AI によって生成されたコンテンツは間違っている可能性があります。">
            <a:extLst>
              <a:ext uri="{FF2B5EF4-FFF2-40B4-BE49-F238E27FC236}">
                <a16:creationId xmlns:a16="http://schemas.microsoft.com/office/drawing/2014/main" id="{847703B2-9525-4729-38C6-4CD0BA7D0FA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368" y="-24447"/>
            <a:ext cx="1603125" cy="521711"/>
          </a:xfrm>
          <a:prstGeom prst="rect">
            <a:avLst/>
          </a:prstGeom>
        </p:spPr>
      </p:pic>
      <p:pic>
        <p:nvPicPr>
          <p:cNvPr id="9" name="図 8" descr="記号, フロント, 時計, 座る が含まれている画像&#10;&#10;自動的に生成された説明">
            <a:extLst>
              <a:ext uri="{FF2B5EF4-FFF2-40B4-BE49-F238E27FC236}">
                <a16:creationId xmlns:a16="http://schemas.microsoft.com/office/drawing/2014/main" id="{D950EC21-A32F-99B2-4F7D-09B6A2BBDB3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4613" y="62880"/>
            <a:ext cx="778707" cy="389354"/>
          </a:xfrm>
          <a:prstGeom prst="rect">
            <a:avLst/>
          </a:prstGeom>
        </p:spPr>
      </p:pic>
    </p:spTree>
    <p:extLst>
      <p:ext uri="{BB962C8B-B14F-4D97-AF65-F5344CB8AC3E}">
        <p14:creationId xmlns:p14="http://schemas.microsoft.com/office/powerpoint/2010/main" val="3746107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BC8B7A-A2EA-46FB-A834-634F854203EB}" type="slidenum">
              <a:rPr kumimoji="1" lang="ja-JP" altLang="en-US" smtClean="0"/>
              <a:t>‹#›</a:t>
            </a:fld>
            <a:endParaRPr kumimoji="1" lang="ja-JP" altLang="en-US"/>
          </a:p>
        </p:txBody>
      </p:sp>
      <p:pic>
        <p:nvPicPr>
          <p:cNvPr id="5" name="図 4" descr="ロゴ&#10;&#10;AI によって生成されたコンテンツは間違っている可能性があります。">
            <a:extLst>
              <a:ext uri="{FF2B5EF4-FFF2-40B4-BE49-F238E27FC236}">
                <a16:creationId xmlns:a16="http://schemas.microsoft.com/office/drawing/2014/main" id="{0F8D7CCF-BDEB-987B-5D2F-AF8638A0F0F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l="51426"/>
          <a:stretch/>
        </p:blipFill>
        <p:spPr>
          <a:xfrm>
            <a:off x="-42020" y="-24447"/>
            <a:ext cx="778707" cy="521711"/>
          </a:xfrm>
          <a:prstGeom prst="rect">
            <a:avLst/>
          </a:prstGeom>
        </p:spPr>
      </p:pic>
      <p:pic>
        <p:nvPicPr>
          <p:cNvPr id="6" name="図 5" descr="記号, フロント, 時計, 座る が含まれている画像&#10;&#10;自動的に生成された説明">
            <a:extLst>
              <a:ext uri="{FF2B5EF4-FFF2-40B4-BE49-F238E27FC236}">
                <a16:creationId xmlns:a16="http://schemas.microsoft.com/office/drawing/2014/main" id="{DA14547B-7358-979C-C2F0-817B6231ABE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4613" y="62880"/>
            <a:ext cx="778707" cy="389354"/>
          </a:xfrm>
          <a:prstGeom prst="rect">
            <a:avLst/>
          </a:prstGeom>
        </p:spPr>
      </p:pic>
    </p:spTree>
    <p:extLst>
      <p:ext uri="{BB962C8B-B14F-4D97-AF65-F5344CB8AC3E}">
        <p14:creationId xmlns:p14="http://schemas.microsoft.com/office/powerpoint/2010/main" val="2851942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121348"/>
            <a:ext cx="7886700" cy="781094"/>
          </a:xfrm>
        </p:spPr>
        <p:txBody>
          <a:bodyPr>
            <a:normAutofit/>
          </a:bodyPr>
          <a:lstStyle>
            <a:lvl1pPr>
              <a:defRPr sz="40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dirty="0"/>
              <a:t>2 </a:t>
            </a:r>
            <a:r>
              <a:rPr lang="ja-JP" altLang="en-US"/>
              <a:t>レベル</a:t>
            </a:r>
          </a:p>
          <a:p>
            <a:pPr lvl="2"/>
            <a:r>
              <a:rPr lang="ja-JP" altLang="en-US"/>
              <a:t>第 </a:t>
            </a:r>
            <a:r>
              <a:rPr lang="en-US" altLang="ja-JP" dirty="0"/>
              <a:t>3 </a:t>
            </a:r>
            <a:r>
              <a:rPr lang="ja-JP" altLang="en-US"/>
              <a:t>レベル</a:t>
            </a:r>
          </a:p>
          <a:p>
            <a:pPr lvl="3"/>
            <a:r>
              <a:rPr lang="ja-JP" altLang="en-US"/>
              <a:t>第 </a:t>
            </a:r>
            <a:r>
              <a:rPr lang="en-US" altLang="ja-JP" dirty="0"/>
              <a:t>4 </a:t>
            </a:r>
            <a:r>
              <a:rPr lang="ja-JP" altLang="en-US"/>
              <a:t>レベル</a:t>
            </a:r>
          </a:p>
          <a:p>
            <a:pPr lvl="4"/>
            <a:r>
              <a:rPr lang="ja-JP" altLang="en-US"/>
              <a:t>第 </a:t>
            </a:r>
            <a:r>
              <a:rPr lang="en-US" altLang="ja-JP" dirty="0"/>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BC8B7A-A2EA-46FB-A834-634F854203EB}" type="slidenum">
              <a:rPr kumimoji="1" lang="ja-JP" altLang="en-US" smtClean="0"/>
              <a:t>‹#›</a:t>
            </a:fld>
            <a:endParaRPr kumimoji="1" lang="ja-JP" altLang="en-US"/>
          </a:p>
        </p:txBody>
      </p:sp>
      <p:sp>
        <p:nvSpPr>
          <p:cNvPr id="7" name="正方形/長方形 6">
            <a:extLst>
              <a:ext uri="{FF2B5EF4-FFF2-40B4-BE49-F238E27FC236}">
                <a16:creationId xmlns:a16="http://schemas.microsoft.com/office/drawing/2014/main" id="{40EB36E0-D2C8-7C83-0417-520B63501796}"/>
              </a:ext>
            </a:extLst>
          </p:cNvPr>
          <p:cNvSpPr/>
          <p:nvPr userDrawn="1"/>
        </p:nvSpPr>
        <p:spPr>
          <a:xfrm>
            <a:off x="628650" y="757240"/>
            <a:ext cx="7886700" cy="45719"/>
          </a:xfrm>
          <a:prstGeom prst="rect">
            <a:avLst/>
          </a:prstGeom>
          <a:solidFill>
            <a:srgbClr val="0072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pic>
        <p:nvPicPr>
          <p:cNvPr id="8" name="図 7" descr="ロゴ&#10;&#10;AI によって生成されたコンテンツは間違っている可能性があります。">
            <a:extLst>
              <a:ext uri="{FF2B5EF4-FFF2-40B4-BE49-F238E27FC236}">
                <a16:creationId xmlns:a16="http://schemas.microsoft.com/office/drawing/2014/main" id="{0AB33C63-CC84-E476-9F80-01A06561AE7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l="51426"/>
          <a:stretch/>
        </p:blipFill>
        <p:spPr>
          <a:xfrm>
            <a:off x="-42020" y="-24447"/>
            <a:ext cx="778707" cy="521711"/>
          </a:xfrm>
          <a:prstGeom prst="rect">
            <a:avLst/>
          </a:prstGeom>
        </p:spPr>
      </p:pic>
      <p:pic>
        <p:nvPicPr>
          <p:cNvPr id="9" name="図 8" descr="記号, フロント, 時計, 座る が含まれている画像&#10;&#10;自動的に生成された説明">
            <a:extLst>
              <a:ext uri="{FF2B5EF4-FFF2-40B4-BE49-F238E27FC236}">
                <a16:creationId xmlns:a16="http://schemas.microsoft.com/office/drawing/2014/main" id="{57122075-CB4C-2A8F-900D-6F985A47093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4613" y="62880"/>
            <a:ext cx="778707" cy="389354"/>
          </a:xfrm>
          <a:prstGeom prst="rect">
            <a:avLst/>
          </a:prstGeom>
        </p:spPr>
      </p:pic>
    </p:spTree>
    <p:extLst>
      <p:ext uri="{BB962C8B-B14F-4D97-AF65-F5344CB8AC3E}">
        <p14:creationId xmlns:p14="http://schemas.microsoft.com/office/powerpoint/2010/main" val="149156674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4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BC8B7A-A2EA-46FB-A834-634F854203EB}" type="slidenum">
              <a:rPr kumimoji="1" lang="ja-JP" altLang="en-US" smtClean="0"/>
              <a:t>‹#›</a:t>
            </a:fld>
            <a:endParaRPr kumimoji="1" lang="ja-JP" altLang="en-US"/>
          </a:p>
        </p:txBody>
      </p:sp>
      <p:pic>
        <p:nvPicPr>
          <p:cNvPr id="7" name="図 6" descr="ロゴ&#10;&#10;AI によって生成されたコンテンツは間違っている可能性があります。">
            <a:extLst>
              <a:ext uri="{FF2B5EF4-FFF2-40B4-BE49-F238E27FC236}">
                <a16:creationId xmlns:a16="http://schemas.microsoft.com/office/drawing/2014/main" id="{8AE26ECC-DF1E-486F-6B07-2E302416561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l="51426"/>
          <a:stretch/>
        </p:blipFill>
        <p:spPr>
          <a:xfrm>
            <a:off x="-42020" y="-24447"/>
            <a:ext cx="778707" cy="521711"/>
          </a:xfrm>
          <a:prstGeom prst="rect">
            <a:avLst/>
          </a:prstGeom>
        </p:spPr>
      </p:pic>
      <p:pic>
        <p:nvPicPr>
          <p:cNvPr id="8" name="図 7" descr="記号, フロント, 時計, 座る が含まれている画像&#10;&#10;自動的に生成された説明">
            <a:extLst>
              <a:ext uri="{FF2B5EF4-FFF2-40B4-BE49-F238E27FC236}">
                <a16:creationId xmlns:a16="http://schemas.microsoft.com/office/drawing/2014/main" id="{7BB522BA-A88B-EA5B-FDBC-72E94753F1A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4613" y="62880"/>
            <a:ext cx="778707" cy="389354"/>
          </a:xfrm>
          <a:prstGeom prst="rect">
            <a:avLst/>
          </a:prstGeom>
        </p:spPr>
      </p:pic>
    </p:spTree>
    <p:extLst>
      <p:ext uri="{BB962C8B-B14F-4D97-AF65-F5344CB8AC3E}">
        <p14:creationId xmlns:p14="http://schemas.microsoft.com/office/powerpoint/2010/main" val="1154534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vl1p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BC8B7A-A2EA-46FB-A834-634F854203EB}" type="slidenum">
              <a:rPr kumimoji="1" lang="ja-JP" altLang="en-US" smtClean="0"/>
              <a:t>‹#›</a:t>
            </a:fld>
            <a:endParaRPr kumimoji="1" lang="ja-JP" altLang="en-US"/>
          </a:p>
        </p:txBody>
      </p:sp>
      <p:sp>
        <p:nvSpPr>
          <p:cNvPr id="6" name="正方形/長方形 5">
            <a:extLst>
              <a:ext uri="{FF2B5EF4-FFF2-40B4-BE49-F238E27FC236}">
                <a16:creationId xmlns:a16="http://schemas.microsoft.com/office/drawing/2014/main" id="{4FE0CABB-1332-5EDE-FDB4-B975783D8559}"/>
              </a:ext>
            </a:extLst>
          </p:cNvPr>
          <p:cNvSpPr/>
          <p:nvPr userDrawn="1"/>
        </p:nvSpPr>
        <p:spPr>
          <a:xfrm>
            <a:off x="628650" y="764991"/>
            <a:ext cx="7886700" cy="45719"/>
          </a:xfrm>
          <a:prstGeom prst="rect">
            <a:avLst/>
          </a:prstGeom>
          <a:solidFill>
            <a:srgbClr val="0072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pic>
        <p:nvPicPr>
          <p:cNvPr id="7" name="図 6" descr="ロゴ&#10;&#10;AI によって生成されたコンテンツは間違っている可能性があります。">
            <a:extLst>
              <a:ext uri="{FF2B5EF4-FFF2-40B4-BE49-F238E27FC236}">
                <a16:creationId xmlns:a16="http://schemas.microsoft.com/office/drawing/2014/main" id="{1A033465-0164-AF2A-F170-FBF69BC57F1A}"/>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l="51426"/>
          <a:stretch/>
        </p:blipFill>
        <p:spPr>
          <a:xfrm>
            <a:off x="-42020" y="-24447"/>
            <a:ext cx="778707" cy="521711"/>
          </a:xfrm>
          <a:prstGeom prst="rect">
            <a:avLst/>
          </a:prstGeom>
        </p:spPr>
      </p:pic>
      <p:pic>
        <p:nvPicPr>
          <p:cNvPr id="8" name="図 7" descr="記号, フロント, 時計, 座る が含まれている画像&#10;&#10;自動的に生成された説明">
            <a:extLst>
              <a:ext uri="{FF2B5EF4-FFF2-40B4-BE49-F238E27FC236}">
                <a16:creationId xmlns:a16="http://schemas.microsoft.com/office/drawing/2014/main" id="{0AC96A34-D9B1-21CC-8C07-8C5223D439A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4613" y="62880"/>
            <a:ext cx="778707" cy="389354"/>
          </a:xfrm>
          <a:prstGeom prst="rect">
            <a:avLst/>
          </a:prstGeom>
        </p:spPr>
      </p:pic>
    </p:spTree>
    <p:extLst>
      <p:ext uri="{BB962C8B-B14F-4D97-AF65-F5344CB8AC3E}">
        <p14:creationId xmlns:p14="http://schemas.microsoft.com/office/powerpoint/2010/main" val="3841484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BC8B7A-A2EA-46FB-A834-634F854203EB}" type="slidenum">
              <a:rPr kumimoji="1" lang="ja-JP" altLang="en-US" smtClean="0"/>
              <a:t>‹#›</a:t>
            </a:fld>
            <a:endParaRPr kumimoji="1" lang="ja-JP" altLang="en-US"/>
          </a:p>
        </p:txBody>
      </p:sp>
      <p:pic>
        <p:nvPicPr>
          <p:cNvPr id="5" name="図 4" descr="ロゴ&#10;&#10;AI によって生成されたコンテンツは間違っている可能性があります。">
            <a:extLst>
              <a:ext uri="{FF2B5EF4-FFF2-40B4-BE49-F238E27FC236}">
                <a16:creationId xmlns:a16="http://schemas.microsoft.com/office/drawing/2014/main" id="{0F8D7CCF-BDEB-987B-5D2F-AF8638A0F0F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l="51426"/>
          <a:stretch/>
        </p:blipFill>
        <p:spPr>
          <a:xfrm>
            <a:off x="-42020" y="-24447"/>
            <a:ext cx="778707" cy="521711"/>
          </a:xfrm>
          <a:prstGeom prst="rect">
            <a:avLst/>
          </a:prstGeom>
        </p:spPr>
      </p:pic>
      <p:pic>
        <p:nvPicPr>
          <p:cNvPr id="6" name="図 5" descr="記号, フロント, 時計, 座る が含まれている画像&#10;&#10;自動的に生成された説明">
            <a:extLst>
              <a:ext uri="{FF2B5EF4-FFF2-40B4-BE49-F238E27FC236}">
                <a16:creationId xmlns:a16="http://schemas.microsoft.com/office/drawing/2014/main" id="{DA14547B-7358-979C-C2F0-817B6231ABE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4613" y="62880"/>
            <a:ext cx="778707" cy="389354"/>
          </a:xfrm>
          <a:prstGeom prst="rect">
            <a:avLst/>
          </a:prstGeom>
        </p:spPr>
      </p:pic>
    </p:spTree>
    <p:extLst>
      <p:ext uri="{BB962C8B-B14F-4D97-AF65-F5344CB8AC3E}">
        <p14:creationId xmlns:p14="http://schemas.microsoft.com/office/powerpoint/2010/main" val="1788454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normAutofit/>
          </a:bodyPr>
          <a:lstStyle>
            <a:lvl1pPr algn="ctr">
              <a:defRPr sz="4800"/>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
        <p:nvSpPr>
          <p:cNvPr id="7" name="正方形/長方形 6">
            <a:extLst>
              <a:ext uri="{FF2B5EF4-FFF2-40B4-BE49-F238E27FC236}">
                <a16:creationId xmlns:a16="http://schemas.microsoft.com/office/drawing/2014/main" id="{2F653218-D989-D364-FABD-9F223E668CC3}"/>
              </a:ext>
            </a:extLst>
          </p:cNvPr>
          <p:cNvSpPr/>
          <p:nvPr userDrawn="1"/>
        </p:nvSpPr>
        <p:spPr>
          <a:xfrm>
            <a:off x="1143000" y="3509970"/>
            <a:ext cx="6858000" cy="68897"/>
          </a:xfrm>
          <a:prstGeom prst="rect">
            <a:avLst/>
          </a:prstGeom>
          <a:solidFill>
            <a:srgbClr val="0072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pic>
        <p:nvPicPr>
          <p:cNvPr id="8" name="図 7" descr="ロゴ&#10;&#10;AI によって生成されたコンテンツは間違っている可能性があります。">
            <a:extLst>
              <a:ext uri="{FF2B5EF4-FFF2-40B4-BE49-F238E27FC236}">
                <a16:creationId xmlns:a16="http://schemas.microsoft.com/office/drawing/2014/main" id="{847703B2-9525-4729-38C6-4CD0BA7D0FA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368" y="-24447"/>
            <a:ext cx="1603125" cy="521711"/>
          </a:xfrm>
          <a:prstGeom prst="rect">
            <a:avLst/>
          </a:prstGeom>
        </p:spPr>
      </p:pic>
      <p:pic>
        <p:nvPicPr>
          <p:cNvPr id="9" name="図 8" descr="記号, フロント, 時計, 座る が含まれている画像&#10;&#10;自動的に生成された説明">
            <a:extLst>
              <a:ext uri="{FF2B5EF4-FFF2-40B4-BE49-F238E27FC236}">
                <a16:creationId xmlns:a16="http://schemas.microsoft.com/office/drawing/2014/main" id="{D950EC21-A32F-99B2-4F7D-09B6A2BBDB3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4613" y="62880"/>
            <a:ext cx="778707" cy="389354"/>
          </a:xfrm>
          <a:prstGeom prst="rect">
            <a:avLst/>
          </a:prstGeom>
        </p:spPr>
      </p:pic>
    </p:spTree>
    <p:extLst>
      <p:ext uri="{BB962C8B-B14F-4D97-AF65-F5344CB8AC3E}">
        <p14:creationId xmlns:p14="http://schemas.microsoft.com/office/powerpoint/2010/main" val="578140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121348"/>
            <a:ext cx="7886700" cy="781094"/>
          </a:xfrm>
        </p:spPr>
        <p:txBody>
          <a:bodyPr>
            <a:normAutofit/>
          </a:bodyPr>
          <a:lstStyle>
            <a:lvl1pPr>
              <a:defRPr sz="4000"/>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BC8B7A-A2EA-46FB-A834-634F854203EB}" type="slidenum">
              <a:rPr kumimoji="1" lang="ja-JP" altLang="en-US" smtClean="0"/>
              <a:t>‹#›</a:t>
            </a:fld>
            <a:endParaRPr kumimoji="1" lang="ja-JP" altLang="en-US"/>
          </a:p>
        </p:txBody>
      </p:sp>
      <p:sp>
        <p:nvSpPr>
          <p:cNvPr id="7" name="正方形/長方形 6">
            <a:extLst>
              <a:ext uri="{FF2B5EF4-FFF2-40B4-BE49-F238E27FC236}">
                <a16:creationId xmlns:a16="http://schemas.microsoft.com/office/drawing/2014/main" id="{40EB36E0-D2C8-7C83-0417-520B63501796}"/>
              </a:ext>
            </a:extLst>
          </p:cNvPr>
          <p:cNvSpPr/>
          <p:nvPr userDrawn="1"/>
        </p:nvSpPr>
        <p:spPr>
          <a:xfrm>
            <a:off x="628650" y="757240"/>
            <a:ext cx="7886700" cy="45719"/>
          </a:xfrm>
          <a:prstGeom prst="rect">
            <a:avLst/>
          </a:prstGeom>
          <a:solidFill>
            <a:srgbClr val="0072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pic>
        <p:nvPicPr>
          <p:cNvPr id="8" name="図 7" descr="ロゴ&#10;&#10;AI によって生成されたコンテンツは間違っている可能性があります。">
            <a:extLst>
              <a:ext uri="{FF2B5EF4-FFF2-40B4-BE49-F238E27FC236}">
                <a16:creationId xmlns:a16="http://schemas.microsoft.com/office/drawing/2014/main" id="{0AB33C63-CC84-E476-9F80-01A06561AE7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l="51426"/>
          <a:stretch/>
        </p:blipFill>
        <p:spPr>
          <a:xfrm>
            <a:off x="-42020" y="-24447"/>
            <a:ext cx="778707" cy="521711"/>
          </a:xfrm>
          <a:prstGeom prst="rect">
            <a:avLst/>
          </a:prstGeom>
        </p:spPr>
      </p:pic>
      <p:pic>
        <p:nvPicPr>
          <p:cNvPr id="9" name="図 8" descr="記号, フロント, 時計, 座る が含まれている画像&#10;&#10;自動的に生成された説明">
            <a:extLst>
              <a:ext uri="{FF2B5EF4-FFF2-40B4-BE49-F238E27FC236}">
                <a16:creationId xmlns:a16="http://schemas.microsoft.com/office/drawing/2014/main" id="{57122075-CB4C-2A8F-900D-6F985A47093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4613" y="62880"/>
            <a:ext cx="778707" cy="389354"/>
          </a:xfrm>
          <a:prstGeom prst="rect">
            <a:avLst/>
          </a:prstGeom>
        </p:spPr>
      </p:pic>
    </p:spTree>
    <p:extLst>
      <p:ext uri="{BB962C8B-B14F-4D97-AF65-F5344CB8AC3E}">
        <p14:creationId xmlns:p14="http://schemas.microsoft.com/office/powerpoint/2010/main" val="3970561547"/>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4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BC8B7A-A2EA-46FB-A834-634F854203EB}" type="slidenum">
              <a:rPr kumimoji="1" lang="ja-JP" altLang="en-US" smtClean="0"/>
              <a:t>‹#›</a:t>
            </a:fld>
            <a:endParaRPr kumimoji="1" lang="ja-JP" altLang="en-US"/>
          </a:p>
        </p:txBody>
      </p:sp>
      <p:pic>
        <p:nvPicPr>
          <p:cNvPr id="7" name="図 6" descr="ロゴ&#10;&#10;AI によって生成されたコンテンツは間違っている可能性があります。">
            <a:extLst>
              <a:ext uri="{FF2B5EF4-FFF2-40B4-BE49-F238E27FC236}">
                <a16:creationId xmlns:a16="http://schemas.microsoft.com/office/drawing/2014/main" id="{8AE26ECC-DF1E-486F-6B07-2E302416561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l="51426"/>
          <a:stretch/>
        </p:blipFill>
        <p:spPr>
          <a:xfrm>
            <a:off x="-42020" y="-24447"/>
            <a:ext cx="778707" cy="521711"/>
          </a:xfrm>
          <a:prstGeom prst="rect">
            <a:avLst/>
          </a:prstGeom>
        </p:spPr>
      </p:pic>
      <p:pic>
        <p:nvPicPr>
          <p:cNvPr id="8" name="図 7" descr="記号, フロント, 時計, 座る が含まれている画像&#10;&#10;自動的に生成された説明">
            <a:extLst>
              <a:ext uri="{FF2B5EF4-FFF2-40B4-BE49-F238E27FC236}">
                <a16:creationId xmlns:a16="http://schemas.microsoft.com/office/drawing/2014/main" id="{7BB522BA-A88B-EA5B-FDBC-72E94753F1A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4613" y="62880"/>
            <a:ext cx="778707" cy="389354"/>
          </a:xfrm>
          <a:prstGeom prst="rect">
            <a:avLst/>
          </a:prstGeom>
        </p:spPr>
      </p:pic>
    </p:spTree>
    <p:extLst>
      <p:ext uri="{BB962C8B-B14F-4D97-AF65-F5344CB8AC3E}">
        <p14:creationId xmlns:p14="http://schemas.microsoft.com/office/powerpoint/2010/main" val="197333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vl1p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BC8B7A-A2EA-46FB-A834-634F854203EB}" type="slidenum">
              <a:rPr kumimoji="1" lang="ja-JP" altLang="en-US" smtClean="0"/>
              <a:t>‹#›</a:t>
            </a:fld>
            <a:endParaRPr kumimoji="1" lang="ja-JP" altLang="en-US"/>
          </a:p>
        </p:txBody>
      </p:sp>
      <p:sp>
        <p:nvSpPr>
          <p:cNvPr id="6" name="正方形/長方形 5">
            <a:extLst>
              <a:ext uri="{FF2B5EF4-FFF2-40B4-BE49-F238E27FC236}">
                <a16:creationId xmlns:a16="http://schemas.microsoft.com/office/drawing/2014/main" id="{4FE0CABB-1332-5EDE-FDB4-B975783D8559}"/>
              </a:ext>
            </a:extLst>
          </p:cNvPr>
          <p:cNvSpPr/>
          <p:nvPr userDrawn="1"/>
        </p:nvSpPr>
        <p:spPr>
          <a:xfrm>
            <a:off x="628650" y="764991"/>
            <a:ext cx="7886700" cy="45719"/>
          </a:xfrm>
          <a:prstGeom prst="rect">
            <a:avLst/>
          </a:prstGeom>
          <a:solidFill>
            <a:srgbClr val="0072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pic>
        <p:nvPicPr>
          <p:cNvPr id="7" name="図 6" descr="ロゴ&#10;&#10;AI によって生成されたコンテンツは間違っている可能性があります。">
            <a:extLst>
              <a:ext uri="{FF2B5EF4-FFF2-40B4-BE49-F238E27FC236}">
                <a16:creationId xmlns:a16="http://schemas.microsoft.com/office/drawing/2014/main" id="{1A033465-0164-AF2A-F170-FBF69BC57F1A}"/>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l="51426"/>
          <a:stretch/>
        </p:blipFill>
        <p:spPr>
          <a:xfrm>
            <a:off x="-42020" y="-24447"/>
            <a:ext cx="778707" cy="521711"/>
          </a:xfrm>
          <a:prstGeom prst="rect">
            <a:avLst/>
          </a:prstGeom>
        </p:spPr>
      </p:pic>
      <p:pic>
        <p:nvPicPr>
          <p:cNvPr id="8" name="図 7" descr="記号, フロント, 時計, 座る が含まれている画像&#10;&#10;自動的に生成された説明">
            <a:extLst>
              <a:ext uri="{FF2B5EF4-FFF2-40B4-BE49-F238E27FC236}">
                <a16:creationId xmlns:a16="http://schemas.microsoft.com/office/drawing/2014/main" id="{0AC96A34-D9B1-21CC-8C07-8C5223D439A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4613" y="62880"/>
            <a:ext cx="778707" cy="389354"/>
          </a:xfrm>
          <a:prstGeom prst="rect">
            <a:avLst/>
          </a:prstGeom>
        </p:spPr>
      </p:pic>
    </p:spTree>
    <p:extLst>
      <p:ext uri="{BB962C8B-B14F-4D97-AF65-F5344CB8AC3E}">
        <p14:creationId xmlns:p14="http://schemas.microsoft.com/office/powerpoint/2010/main" val="15387323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21348"/>
            <a:ext cx="7886700" cy="781094"/>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062507"/>
            <a:ext cx="7886700" cy="511445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dirty="0"/>
              <a:t>2 </a:t>
            </a:r>
            <a:r>
              <a:rPr lang="ja-JP" altLang="en-US"/>
              <a:t>レベル</a:t>
            </a:r>
          </a:p>
          <a:p>
            <a:pPr lvl="2"/>
            <a:r>
              <a:rPr lang="ja-JP" altLang="en-US"/>
              <a:t>第 </a:t>
            </a:r>
            <a:r>
              <a:rPr lang="en-US" altLang="ja-JP" dirty="0"/>
              <a:t>3 </a:t>
            </a:r>
            <a:r>
              <a:rPr lang="ja-JP" altLang="en-US"/>
              <a:t>レベル</a:t>
            </a:r>
          </a:p>
          <a:p>
            <a:pPr lvl="3"/>
            <a:r>
              <a:rPr lang="ja-JP" altLang="en-US"/>
              <a:t>第 </a:t>
            </a:r>
            <a:r>
              <a:rPr lang="en-US" altLang="ja-JP" dirty="0"/>
              <a:t>4 </a:t>
            </a:r>
            <a:r>
              <a:rPr lang="ja-JP" altLang="en-US"/>
              <a:t>レベル</a:t>
            </a:r>
          </a:p>
          <a:p>
            <a:pPr lvl="4"/>
            <a:r>
              <a:rPr lang="ja-JP" altLang="en-US"/>
              <a:t>第 </a:t>
            </a:r>
            <a:r>
              <a:rPr lang="en-US" altLang="ja-JP" dirty="0"/>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Meiryo" panose="020B0604030504040204" pitchFamily="34" charset="-128"/>
                <a:ea typeface="Meiryo" panose="020B0604030504040204" pitchFamily="34" charset="-128"/>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Meiryo" panose="020B0604030504040204" pitchFamily="34" charset="-128"/>
                <a:ea typeface="Meiryo" panose="020B0604030504040204" pitchFamily="34" charset="-128"/>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latin typeface="Meiryo" panose="020B0604030504040204" pitchFamily="34" charset="-128"/>
                <a:ea typeface="Meiryo" panose="020B0604030504040204" pitchFamily="34" charset="-128"/>
              </a:defRPr>
            </a:lvl1pPr>
          </a:lstStyle>
          <a:p>
            <a:fld id="{CCBC8B7A-A2EA-46FB-A834-634F854203EB}" type="slidenum">
              <a:rPr kumimoji="1" lang="ja-JP" altLang="en-US" smtClean="0"/>
              <a:pPr/>
              <a:t>‹#›</a:t>
            </a:fld>
            <a:endParaRPr kumimoji="1" lang="ja-JP" altLang="en-US"/>
          </a:p>
        </p:txBody>
      </p:sp>
    </p:spTree>
    <p:extLst>
      <p:ext uri="{BB962C8B-B14F-4D97-AF65-F5344CB8AC3E}">
        <p14:creationId xmlns:p14="http://schemas.microsoft.com/office/powerpoint/2010/main" val="682480801"/>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61" r:id="rId4"/>
    <p:sldLayoutId id="2147483662" r:id="rId5"/>
  </p:sldLayoutIdLst>
  <p:hf hdr="0" dt="0"/>
  <p:txStyles>
    <p:titleStyle>
      <a:lvl1pPr algn="l" defTabSz="914400" rtl="0" eaLnBrk="1" latinLnBrk="0" hangingPunct="1">
        <a:lnSpc>
          <a:spcPct val="90000"/>
        </a:lnSpc>
        <a:spcBef>
          <a:spcPct val="0"/>
        </a:spcBef>
        <a:buNone/>
        <a:defRPr kumimoji="1" sz="4000" kern="1200">
          <a:solidFill>
            <a:schemeClr val="tx1"/>
          </a:solidFill>
          <a:latin typeface="Meiryo" panose="020B0604030504040204" pitchFamily="34" charset="-128"/>
          <a:ea typeface="Meiryo" panose="020B060403050404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21348"/>
            <a:ext cx="7886700" cy="781094"/>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062507"/>
            <a:ext cx="7886700" cy="511445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dirty="0"/>
              <a:t>2 </a:t>
            </a:r>
            <a:r>
              <a:rPr lang="ja-JP" altLang="en-US"/>
              <a:t>レベル</a:t>
            </a:r>
          </a:p>
          <a:p>
            <a:pPr lvl="2"/>
            <a:r>
              <a:rPr lang="ja-JP" altLang="en-US"/>
              <a:t>第 </a:t>
            </a:r>
            <a:r>
              <a:rPr lang="en-US" altLang="ja-JP" dirty="0"/>
              <a:t>3 </a:t>
            </a:r>
            <a:r>
              <a:rPr lang="ja-JP" altLang="en-US"/>
              <a:t>レベル</a:t>
            </a:r>
          </a:p>
          <a:p>
            <a:pPr lvl="3"/>
            <a:r>
              <a:rPr lang="ja-JP" altLang="en-US"/>
              <a:t>第 </a:t>
            </a:r>
            <a:r>
              <a:rPr lang="en-US" altLang="ja-JP" dirty="0"/>
              <a:t>4 </a:t>
            </a:r>
            <a:r>
              <a:rPr lang="ja-JP" altLang="en-US"/>
              <a:t>レベル</a:t>
            </a:r>
          </a:p>
          <a:p>
            <a:pPr lvl="4"/>
            <a:r>
              <a:rPr lang="ja-JP" altLang="en-US"/>
              <a:t>第 </a:t>
            </a:r>
            <a:r>
              <a:rPr lang="en-US" altLang="ja-JP" dirty="0"/>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Meiryo" panose="020B0604030504040204" pitchFamily="34" charset="-128"/>
                <a:ea typeface="Meiryo" panose="020B0604030504040204" pitchFamily="34" charset="-128"/>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Meiryo" panose="020B0604030504040204" pitchFamily="34" charset="-128"/>
                <a:ea typeface="Meiryo" panose="020B0604030504040204" pitchFamily="34" charset="-128"/>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latin typeface="Meiryo" panose="020B0604030504040204" pitchFamily="34" charset="-128"/>
                <a:ea typeface="Meiryo" panose="020B0604030504040204" pitchFamily="34" charset="-128"/>
              </a:defRPr>
            </a:lvl1pPr>
          </a:lstStyle>
          <a:p>
            <a:fld id="{CCBC8B7A-A2EA-46FB-A834-634F854203EB}" type="slidenum">
              <a:rPr kumimoji="1" lang="ja-JP" altLang="en-US" smtClean="0"/>
              <a:pPr/>
              <a:t>‹#›</a:t>
            </a:fld>
            <a:endParaRPr kumimoji="1" lang="ja-JP" altLang="en-US"/>
          </a:p>
        </p:txBody>
      </p:sp>
    </p:spTree>
    <p:extLst>
      <p:ext uri="{BB962C8B-B14F-4D97-AF65-F5344CB8AC3E}">
        <p14:creationId xmlns:p14="http://schemas.microsoft.com/office/powerpoint/2010/main" val="157923005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p:hf hdr="0" dt="0"/>
  <p:txStyles>
    <p:titleStyle>
      <a:lvl1pPr algn="l" defTabSz="914400" rtl="0" eaLnBrk="1" latinLnBrk="0" hangingPunct="1">
        <a:lnSpc>
          <a:spcPct val="90000"/>
        </a:lnSpc>
        <a:spcBef>
          <a:spcPct val="0"/>
        </a:spcBef>
        <a:buNone/>
        <a:defRPr kumimoji="1" sz="4000" kern="1200">
          <a:solidFill>
            <a:schemeClr val="tx1"/>
          </a:solidFill>
          <a:latin typeface="Meiryo" panose="020B0604030504040204" pitchFamily="34" charset="-128"/>
          <a:ea typeface="Meiryo" panose="020B060403050404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26.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slides/_rels/slide24.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OV"/><Relationship Id="rId1" Type="http://schemas.openxmlformats.org/officeDocument/2006/relationships/video" Target="NULL" TargetMode="External"/><Relationship Id="rId5" Type="http://schemas.openxmlformats.org/officeDocument/2006/relationships/image" Target="../media/image43.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svg"/><Relationship Id="rId12" Type="http://schemas.openxmlformats.org/officeDocument/2006/relationships/image" Target="../media/image53.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svg"/><Relationship Id="rId9" Type="http://schemas.openxmlformats.org/officeDocument/2006/relationships/image" Target="../media/image50.svg"/></Relationships>
</file>

<file path=ppt/slides/_rels/slide2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emf"/><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5A0CE3-7DEF-8B8E-0AFE-C3F66E2F7873}"/>
              </a:ext>
            </a:extLst>
          </p:cNvPr>
          <p:cNvSpPr>
            <a:spLocks noGrp="1"/>
          </p:cNvSpPr>
          <p:nvPr>
            <p:ph type="ctrTitle"/>
          </p:nvPr>
        </p:nvSpPr>
        <p:spPr>
          <a:xfrm>
            <a:off x="0" y="2221534"/>
            <a:ext cx="9144000" cy="1193800"/>
          </a:xfrm>
        </p:spPr>
        <p:txBody>
          <a:bodyPr>
            <a:normAutofit/>
          </a:bodyPr>
          <a:lstStyle/>
          <a:p>
            <a:r>
              <a:rPr kumimoji="1" lang="en-US" altLang="ja-JP" sz="3400" dirty="0">
                <a:latin typeface="Arial" panose="020B0604020202020204" pitchFamily="34" charset="0"/>
                <a:ea typeface="ＭＳ Ｐゴシック" panose="020B0600070205080204" pitchFamily="50" charset="-128"/>
              </a:rPr>
              <a:t>Uranium-based Battery Technology to Create New value for Society</a:t>
            </a:r>
            <a:endParaRPr kumimoji="1" lang="ja-JP" altLang="en-US" sz="3400" dirty="0">
              <a:latin typeface="Arial" panose="020B0604020202020204" pitchFamily="34" charset="0"/>
              <a:ea typeface="ＭＳ Ｐゴシック" panose="020B0600070205080204" pitchFamily="50" charset="-128"/>
            </a:endParaRPr>
          </a:p>
        </p:txBody>
      </p:sp>
      <p:sp>
        <p:nvSpPr>
          <p:cNvPr id="9" name="字幕 2">
            <a:extLst>
              <a:ext uri="{FF2B5EF4-FFF2-40B4-BE49-F238E27FC236}">
                <a16:creationId xmlns:a16="http://schemas.microsoft.com/office/drawing/2014/main" id="{EB20DB1B-6695-0497-D97A-1F05D4BA0D2E}"/>
              </a:ext>
            </a:extLst>
          </p:cNvPr>
          <p:cNvSpPr>
            <a:spLocks noGrp="1"/>
          </p:cNvSpPr>
          <p:nvPr>
            <p:ph type="subTitle" idx="1"/>
          </p:nvPr>
        </p:nvSpPr>
        <p:spPr>
          <a:xfrm>
            <a:off x="143508" y="3717033"/>
            <a:ext cx="8856984" cy="1872208"/>
          </a:xfrm>
        </p:spPr>
        <p:txBody>
          <a:bodyPr>
            <a:noAutofit/>
          </a:bodyPr>
          <a:lstStyle/>
          <a:p>
            <a:endParaRPr kumimoji="1" lang="en-US" altLang="ja-JP" sz="2200" dirty="0">
              <a:latin typeface="Arial" panose="020B0604020202020204" pitchFamily="34" charset="0"/>
              <a:ea typeface="ＭＳ Ｐゴシック" panose="020B0600070205080204" pitchFamily="50" charset="-128"/>
            </a:endParaRPr>
          </a:p>
          <a:p>
            <a:r>
              <a:rPr lang="en-US" altLang="zh-TW" sz="2200" dirty="0">
                <a:latin typeface="Arial" panose="020B0604020202020204" pitchFamily="34" charset="0"/>
                <a:ea typeface="ＭＳ Ｐゴシック" panose="020B0600070205080204" pitchFamily="50" charset="-128"/>
              </a:rPr>
              <a:t>Kazuki Ouchi</a:t>
            </a:r>
          </a:p>
          <a:p>
            <a:pPr>
              <a:lnSpc>
                <a:spcPts val="1700"/>
              </a:lnSpc>
            </a:pPr>
            <a:r>
              <a:rPr kumimoji="1" lang="en-US" altLang="ja-JP" sz="2200" dirty="0">
                <a:latin typeface="Arial" panose="020B0604020202020204" pitchFamily="34" charset="0"/>
                <a:ea typeface="ＭＳ Ｐゴシック" panose="020B0600070205080204" pitchFamily="50" charset="-128"/>
              </a:rPr>
              <a:t>Assistant Principal Researcher, </a:t>
            </a:r>
          </a:p>
          <a:p>
            <a:pPr>
              <a:lnSpc>
                <a:spcPts val="1700"/>
              </a:lnSpc>
            </a:pPr>
            <a:r>
              <a:rPr kumimoji="1" lang="en-US" altLang="ja-JP" sz="2200" dirty="0">
                <a:latin typeface="Arial" panose="020B0604020202020204" pitchFamily="34" charset="0"/>
                <a:ea typeface="ＭＳ Ｐゴシック" panose="020B0600070205080204" pitchFamily="50" charset="-128"/>
              </a:rPr>
              <a:t>Special Team for Battery Energy Storage, NXR Development Center, </a:t>
            </a:r>
          </a:p>
          <a:p>
            <a:pPr>
              <a:lnSpc>
                <a:spcPts val="1700"/>
              </a:lnSpc>
            </a:pPr>
            <a:r>
              <a:rPr kumimoji="1" lang="en-US" altLang="ja-JP" sz="2200" dirty="0">
                <a:latin typeface="Arial" panose="020B0604020202020204" pitchFamily="34" charset="0"/>
                <a:ea typeface="ＭＳ Ｐゴシック" panose="020B0600070205080204" pitchFamily="50" charset="-128"/>
              </a:rPr>
              <a:t>Nuclear Science Research Institute, Japan Atomic Energy Agency</a:t>
            </a:r>
            <a:endParaRPr lang="ja-JP" altLang="en-US" sz="2200" dirty="0">
              <a:latin typeface="Arial" panose="020B0604020202020204" pitchFamily="34" charset="0"/>
              <a:ea typeface="ＭＳ Ｐゴシック" panose="020B0600070205080204" pitchFamily="50" charset="-128"/>
            </a:endParaRPr>
          </a:p>
        </p:txBody>
      </p:sp>
      <p:sp>
        <p:nvSpPr>
          <p:cNvPr id="8" name="スライド番号プレースホルダー 4">
            <a:extLst>
              <a:ext uri="{FF2B5EF4-FFF2-40B4-BE49-F238E27FC236}">
                <a16:creationId xmlns:a16="http://schemas.microsoft.com/office/drawing/2014/main" id="{1460FDA2-23FD-08BE-C75D-AF6C023A5A7D}"/>
              </a:ext>
            </a:extLst>
          </p:cNvPr>
          <p:cNvSpPr>
            <a:spLocks noGrp="1"/>
          </p:cNvSpPr>
          <p:nvPr>
            <p:ph type="sldNum" sz="quarter" idx="12"/>
          </p:nvPr>
        </p:nvSpPr>
        <p:spPr>
          <a:xfrm>
            <a:off x="7068773" y="6453336"/>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1</a:t>
            </a:fld>
            <a:endParaRPr kumimoji="1" lang="ja-JP" altLang="en-US" dirty="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478101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F87D9C-7B7A-30C4-9D46-D8A3F1E65C8D}"/>
            </a:ext>
          </a:extLst>
        </p:cNvPr>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B11757CA-1113-5A43-CA61-8CD591B068F6}"/>
              </a:ext>
            </a:extLst>
          </p:cNvPr>
          <p:cNvSpPr/>
          <p:nvPr/>
        </p:nvSpPr>
        <p:spPr>
          <a:xfrm>
            <a:off x="755576" y="1392808"/>
            <a:ext cx="7488832" cy="1364630"/>
          </a:xfrm>
          <a:prstGeom prst="roundRect">
            <a:avLst>
              <a:gd name="adj" fmla="val 8143"/>
            </a:avLst>
          </a:prstGeom>
          <a:solidFill>
            <a:schemeClr val="bg1">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ＭＳ Ｐゴシック"/>
              <a:cs typeface="+mn-cs"/>
            </a:endParaRPr>
          </a:p>
        </p:txBody>
      </p:sp>
      <p:sp>
        <p:nvSpPr>
          <p:cNvPr id="2" name="タイトル 1">
            <a:extLst>
              <a:ext uri="{FF2B5EF4-FFF2-40B4-BE49-F238E27FC236}">
                <a16:creationId xmlns:a16="http://schemas.microsoft.com/office/drawing/2014/main" id="{C75A0A42-E42D-AF81-379E-2F48B32D8C9D}"/>
              </a:ext>
            </a:extLst>
          </p:cNvPr>
          <p:cNvSpPr>
            <a:spLocks noGrp="1"/>
          </p:cNvSpPr>
          <p:nvPr>
            <p:ph type="title"/>
          </p:nvPr>
        </p:nvSpPr>
        <p:spPr>
          <a:xfrm>
            <a:off x="-14238" y="121345"/>
            <a:ext cx="9172475" cy="781094"/>
          </a:xfrm>
        </p:spPr>
        <p:txBody>
          <a:bodyPr>
            <a:noAutofit/>
          </a:bodyPr>
          <a:lstStyle/>
          <a:p>
            <a:pPr algn="ctr"/>
            <a:r>
              <a:rPr lang="en-US" altLang="ja-JP" sz="3200" b="1" dirty="0">
                <a:latin typeface="Arial" panose="020B0604020202020204" pitchFamily="34" charset="0"/>
                <a:ea typeface="ＭＳ Ｐゴシック" panose="020B0600070205080204" pitchFamily="50" charset="-128"/>
              </a:rPr>
              <a:t>T</a:t>
            </a:r>
            <a:r>
              <a:rPr kumimoji="1" lang="en-US" altLang="ja-JP" sz="3200" b="1" dirty="0">
                <a:latin typeface="Arial" panose="020B0604020202020204" pitchFamily="34" charset="0"/>
                <a:ea typeface="ＭＳ Ｐゴシック" panose="020B0600070205080204" pitchFamily="50" charset="-128"/>
              </a:rPr>
              <a:t>he utilization of p</a:t>
            </a:r>
            <a:r>
              <a:rPr lang="en-US" altLang="ja-JP" sz="3200" b="1" dirty="0">
                <a:latin typeface="Arial" panose="020B0604020202020204" pitchFamily="34" charset="0"/>
                <a:ea typeface="ＭＳ Ｐゴシック" panose="020B0600070205080204" pitchFamily="50" charset="-128"/>
              </a:rPr>
              <a:t>romising depleted uranium</a:t>
            </a:r>
            <a:r>
              <a:rPr kumimoji="1" lang="en-US" altLang="ja-JP" sz="3200" b="1" dirty="0">
                <a:latin typeface="Arial" panose="020B0604020202020204" pitchFamily="34" charset="0"/>
                <a:ea typeface="ＭＳ Ｐゴシック" panose="020B0600070205080204" pitchFamily="50" charset="-128"/>
              </a:rPr>
              <a:t> </a:t>
            </a:r>
            <a:endParaRPr kumimoji="1" lang="ja-JP" altLang="en-US" sz="3200"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209CE0D3-1300-C3B6-578A-9511A9ADDB27}"/>
              </a:ext>
            </a:extLst>
          </p:cNvPr>
          <p:cNvSpPr>
            <a:spLocks noGrp="1"/>
          </p:cNvSpPr>
          <p:nvPr>
            <p:ph type="sldNum" sz="quarter" idx="12"/>
          </p:nvPr>
        </p:nvSpPr>
        <p:spPr>
          <a:xfrm>
            <a:off x="7068773" y="6453336"/>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sp>
        <p:nvSpPr>
          <p:cNvPr id="4" name="テキスト ボックス 3">
            <a:extLst>
              <a:ext uri="{FF2B5EF4-FFF2-40B4-BE49-F238E27FC236}">
                <a16:creationId xmlns:a16="http://schemas.microsoft.com/office/drawing/2014/main" id="{24015E5D-1691-9085-A37C-0B1621133DEE}"/>
              </a:ext>
            </a:extLst>
          </p:cNvPr>
          <p:cNvSpPr txBox="1"/>
          <p:nvPr/>
        </p:nvSpPr>
        <p:spPr>
          <a:xfrm>
            <a:off x="1559849" y="1493546"/>
            <a:ext cx="6024302"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sz="2400" b="1" dirty="0">
                <a:solidFill>
                  <a:prstClr val="black"/>
                </a:solidFill>
                <a:latin typeface="Arial"/>
                <a:ea typeface="ＭＳ Ｐゴシック"/>
              </a:rPr>
              <a:t>Density:</a:t>
            </a:r>
            <a:r>
              <a:rPr lang="ja-JP" altLang="en-US" sz="2400" b="1" dirty="0">
                <a:solidFill>
                  <a:prstClr val="black"/>
                </a:solidFill>
                <a:latin typeface="Arial"/>
                <a:ea typeface="ＭＳ Ｐゴシック"/>
              </a:rPr>
              <a:t> </a:t>
            </a:r>
            <a:r>
              <a:rPr lang="en-US" altLang="ja-JP" sz="2400" b="1" dirty="0">
                <a:solidFill>
                  <a:prstClr val="black"/>
                </a:solidFill>
                <a:latin typeface="Arial"/>
                <a:ea typeface="ＭＳ Ｐゴシック"/>
              </a:rPr>
              <a:t>approximately </a:t>
            </a: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18.9</a:t>
            </a:r>
            <a:r>
              <a:rPr lang="en-US" altLang="ja-JP" sz="2400" b="1" dirty="0">
                <a:solidFill>
                  <a:prstClr val="black"/>
                </a:solidFill>
                <a:latin typeface="Arial"/>
                <a:ea typeface="ＭＳ Ｐゴシック"/>
              </a:rPr>
              <a:t>-</a:t>
            </a: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19.8</a:t>
            </a:r>
            <a:r>
              <a:rPr kumimoji="0" lang="ja-JP" altLang="en-US" sz="2400" b="1" i="0" u="none" strike="noStrike" kern="1200" cap="none" spc="0" normalizeH="0" baseline="0" noProof="0" dirty="0">
                <a:ln>
                  <a:noFill/>
                </a:ln>
                <a:solidFill>
                  <a:prstClr val="black"/>
                </a:solidFill>
                <a:effectLst/>
                <a:uLnTx/>
                <a:uFillTx/>
                <a:latin typeface="Arial"/>
                <a:ea typeface="ＭＳ Ｐゴシック"/>
                <a:cs typeface="+mn-cs"/>
              </a:rPr>
              <a:t> </a:t>
            </a: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g/cm</a:t>
            </a:r>
            <a:r>
              <a:rPr kumimoji="0" lang="en-US" altLang="ja-JP" sz="2400" b="1" i="0" u="none" strike="noStrike" kern="1200" cap="none" spc="0" normalizeH="0" baseline="30000" noProof="0" dirty="0">
                <a:ln>
                  <a:noFill/>
                </a:ln>
                <a:solidFill>
                  <a:prstClr val="black"/>
                </a:solidFill>
                <a:effectLst/>
                <a:uLnTx/>
                <a:uFillTx/>
                <a:latin typeface="Arial"/>
                <a:ea typeface="ＭＳ Ｐゴシック"/>
                <a:cs typeface="+mn-cs"/>
              </a:rPr>
              <a:t>3</a:t>
            </a:r>
            <a:endParaRPr kumimoji="0" lang="ja-JP" altLang="en-US" sz="2400" b="1" i="0" u="none" strike="noStrike" kern="1200" cap="none" spc="0" normalizeH="0" baseline="30000" noProof="0" dirty="0">
              <a:ln>
                <a:noFill/>
              </a:ln>
              <a:solidFill>
                <a:prstClr val="black"/>
              </a:solidFill>
              <a:effectLst/>
              <a:uLnTx/>
              <a:uFillTx/>
              <a:latin typeface="Arial"/>
              <a:ea typeface="ＭＳ Ｐゴシック"/>
              <a:cs typeface="+mn-cs"/>
            </a:endParaRPr>
          </a:p>
        </p:txBody>
      </p:sp>
      <p:sp>
        <p:nvSpPr>
          <p:cNvPr id="6" name="テキスト ボックス 5">
            <a:extLst>
              <a:ext uri="{FF2B5EF4-FFF2-40B4-BE49-F238E27FC236}">
                <a16:creationId xmlns:a16="http://schemas.microsoft.com/office/drawing/2014/main" id="{2FDDE467-F092-783C-C3B1-1411E07FF048}"/>
              </a:ext>
            </a:extLst>
          </p:cNvPr>
          <p:cNvSpPr txBox="1"/>
          <p:nvPr/>
        </p:nvSpPr>
        <p:spPr>
          <a:xfrm>
            <a:off x="1427343" y="3235710"/>
            <a:ext cx="6810224"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000" b="1" i="0" u="none" strike="noStrike" kern="1200" cap="none" spc="0" normalizeH="0" baseline="0" noProof="0" dirty="0">
                <a:ln>
                  <a:noFill/>
                </a:ln>
                <a:solidFill>
                  <a:prstClr val="black"/>
                </a:solidFill>
                <a:effectLst/>
                <a:uLnTx/>
                <a:uFillTx/>
                <a:latin typeface="Arial"/>
                <a:ea typeface="ＭＳ Ｐゴシック"/>
                <a:cs typeface="+mn-cs"/>
              </a:rPr>
              <a:t>Previously used as counterweights for turbine blades</a:t>
            </a:r>
            <a:endParaRPr kumimoji="0" lang="ja-JP" altLang="en-US" sz="2000" b="1"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7" name="テキスト ボックス 6">
            <a:extLst>
              <a:ext uri="{FF2B5EF4-FFF2-40B4-BE49-F238E27FC236}">
                <a16:creationId xmlns:a16="http://schemas.microsoft.com/office/drawing/2014/main" id="{4AFC82EE-40CB-0247-14ED-7D52580DB7EA}"/>
              </a:ext>
            </a:extLst>
          </p:cNvPr>
          <p:cNvSpPr txBox="1"/>
          <p:nvPr/>
        </p:nvSpPr>
        <p:spPr>
          <a:xfrm>
            <a:off x="509910" y="2867157"/>
            <a:ext cx="1570292"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Example: </a:t>
            </a:r>
            <a:endParaRPr kumimoji="0" lang="ja-JP" altLang="en-US" sz="2400" b="1"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9" name="テキスト ボックス 8">
            <a:extLst>
              <a:ext uri="{FF2B5EF4-FFF2-40B4-BE49-F238E27FC236}">
                <a16:creationId xmlns:a16="http://schemas.microsoft.com/office/drawing/2014/main" id="{B3DA0FED-F8A5-94DF-F91C-7718B1BD0F81}"/>
              </a:ext>
            </a:extLst>
          </p:cNvPr>
          <p:cNvSpPr txBox="1"/>
          <p:nvPr/>
        </p:nvSpPr>
        <p:spPr>
          <a:xfrm>
            <a:off x="1184705" y="2055949"/>
            <a:ext cx="6912768" cy="630942"/>
          </a:xfrm>
          <a:prstGeom prst="rect">
            <a:avLst/>
          </a:prstGeom>
          <a:noFill/>
        </p:spPr>
        <p:txBody>
          <a:bodyPr wrap="square" rtlCol="0">
            <a:spAutoFit/>
          </a:bodyPr>
          <a:lstStyle/>
          <a:p>
            <a:pPr marL="0" marR="0" lvl="0" indent="0" algn="l" defTabSz="457200" rtl="0" eaLnBrk="1" fontAlgn="auto" latinLnBrk="0" hangingPunct="1">
              <a:lnSpc>
                <a:spcPts val="21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prstClr val="black"/>
                </a:solidFill>
                <a:effectLst/>
                <a:uLnTx/>
                <a:uFillTx/>
                <a:latin typeface="Arial"/>
                <a:ea typeface="ＭＳ Ｐゴシック"/>
                <a:cs typeface="+mn-cs"/>
              </a:rPr>
              <a:t>About 2.5 times heavier than iron (specific gravity 7.9) and about 1.7 times heavier than lead (specific gravity 11.34)</a:t>
            </a:r>
            <a:endParaRPr kumimoji="0" lang="ja-JP" altLang="en-US" sz="2000" b="0" i="0" u="none" strike="noStrike" kern="1200" cap="none" spc="0" normalizeH="0" baseline="0" noProof="0" dirty="0">
              <a:ln>
                <a:noFill/>
              </a:ln>
              <a:solidFill>
                <a:prstClr val="black"/>
              </a:solidFill>
              <a:effectLst/>
              <a:uLnTx/>
              <a:uFillTx/>
              <a:latin typeface="Arial"/>
              <a:ea typeface="ＭＳ Ｐゴシック"/>
              <a:cs typeface="+mn-cs"/>
            </a:endParaRPr>
          </a:p>
        </p:txBody>
      </p:sp>
      <p:pic>
        <p:nvPicPr>
          <p:cNvPr id="11" name="図 10" descr="屋外, 草, 道路, トラック が含まれている画像&#10;&#10;AI によって生成されたコンテンツは間違っている可能性があります。">
            <a:extLst>
              <a:ext uri="{FF2B5EF4-FFF2-40B4-BE49-F238E27FC236}">
                <a16:creationId xmlns:a16="http://schemas.microsoft.com/office/drawing/2014/main" id="{23BFC192-2F4A-DA38-0FD3-ED6830AE8A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3040" y="3643324"/>
            <a:ext cx="2355569" cy="2089346"/>
          </a:xfrm>
          <a:prstGeom prst="rect">
            <a:avLst/>
          </a:prstGeom>
        </p:spPr>
      </p:pic>
      <p:sp>
        <p:nvSpPr>
          <p:cNvPr id="12" name="テキスト ボックス 11">
            <a:extLst>
              <a:ext uri="{FF2B5EF4-FFF2-40B4-BE49-F238E27FC236}">
                <a16:creationId xmlns:a16="http://schemas.microsoft.com/office/drawing/2014/main" id="{0D4DE137-79AA-6346-2945-2C4FC91EC4EB}"/>
              </a:ext>
            </a:extLst>
          </p:cNvPr>
          <p:cNvSpPr txBox="1"/>
          <p:nvPr/>
        </p:nvSpPr>
        <p:spPr>
          <a:xfrm>
            <a:off x="632404" y="5724668"/>
            <a:ext cx="3435540" cy="276999"/>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rial"/>
                <a:ea typeface="ＭＳ Ｐゴシック"/>
                <a:cs typeface="+mn-cs"/>
              </a:rPr>
              <a:t>https://alphaaviation.aero/ja/kiji/gakko-kiji/68855</a:t>
            </a:r>
            <a:endParaRPr kumimoji="0" lang="ja-JP" altLang="en-US" sz="1200" b="0"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13" name="Rectangle 1">
            <a:extLst>
              <a:ext uri="{FF2B5EF4-FFF2-40B4-BE49-F238E27FC236}">
                <a16:creationId xmlns:a16="http://schemas.microsoft.com/office/drawing/2014/main" id="{6DC7EDF9-E46E-FCFB-42BF-B65A5FBA2BF5}"/>
              </a:ext>
            </a:extLst>
          </p:cNvPr>
          <p:cNvSpPr>
            <a:spLocks noChangeArrowheads="1"/>
          </p:cNvSpPr>
          <p:nvPr/>
        </p:nvSpPr>
        <p:spPr bwMode="auto">
          <a:xfrm>
            <a:off x="3848676" y="3640210"/>
            <a:ext cx="5115811"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lang="en-US" altLang="ja-JP" sz="2000" dirty="0">
                <a:solidFill>
                  <a:prstClr val="black"/>
                </a:solidFill>
                <a:latin typeface="Arial" panose="020B0604020202020204" pitchFamily="34" charset="0"/>
                <a:ea typeface="ＭＳ Ｐゴシック"/>
              </a:rPr>
              <a:t>S</a:t>
            </a:r>
            <a:r>
              <a:rPr kumimoji="0" lang="en-US" altLang="ja-JP" sz="2000" b="0" i="0" u="none" strike="noStrike" kern="1200" cap="none" spc="0" normalizeH="0" baseline="0" noProof="0" dirty="0" err="1">
                <a:ln>
                  <a:noFill/>
                </a:ln>
                <a:solidFill>
                  <a:prstClr val="black"/>
                </a:solidFill>
                <a:effectLst/>
                <a:uLnTx/>
                <a:uFillTx/>
                <a:latin typeface="Arial" panose="020B0604020202020204" pitchFamily="34" charset="0"/>
                <a:ea typeface="ＭＳ Ｐゴシック"/>
                <a:cs typeface="+mn-cs"/>
              </a:rPr>
              <a:t>afety</a:t>
            </a:r>
            <a:r>
              <a:rPr kumimoji="0" lang="en-US" altLang="ja-JP" sz="2000" b="0" i="0" u="none" strike="noStrike" kern="1200" cap="none" spc="0" normalizeH="0" baseline="0" noProof="0" dirty="0">
                <a:ln>
                  <a:noFill/>
                </a:ln>
                <a:solidFill>
                  <a:prstClr val="black"/>
                </a:solidFill>
                <a:effectLst/>
                <a:uLnTx/>
                <a:uFillTx/>
                <a:latin typeface="Arial" panose="020B0604020202020204" pitchFamily="34" charset="0"/>
                <a:ea typeface="ＭＳ Ｐゴシック"/>
                <a:cs typeface="+mn-cs"/>
              </a:rPr>
              <a:t> concerns regarding the dispersion of radioactive material (depleted uranium) in the accident</a:t>
            </a:r>
            <a:endParaRPr kumimoji="0" lang="ja-JP" altLang="ja-JP" sz="2000" b="0" i="0" u="none" strike="noStrike" kern="1200" cap="none" spc="0" normalizeH="0" baseline="0" noProof="0" dirty="0">
              <a:ln>
                <a:noFill/>
              </a:ln>
              <a:solidFill>
                <a:prstClr val="black"/>
              </a:solidFill>
              <a:effectLst/>
              <a:uLnTx/>
              <a:uFillTx/>
              <a:latin typeface="Arial" panose="020B0604020202020204" pitchFamily="34" charset="0"/>
              <a:ea typeface="ＭＳ Ｐゴシック"/>
              <a:cs typeface="+mn-cs"/>
            </a:endParaRPr>
          </a:p>
        </p:txBody>
      </p:sp>
      <p:sp>
        <p:nvSpPr>
          <p:cNvPr id="14" name="テキスト ボックス 13">
            <a:extLst>
              <a:ext uri="{FF2B5EF4-FFF2-40B4-BE49-F238E27FC236}">
                <a16:creationId xmlns:a16="http://schemas.microsoft.com/office/drawing/2014/main" id="{574E3E3E-5D72-8072-DBBD-B56940ABFEBE}"/>
              </a:ext>
            </a:extLst>
          </p:cNvPr>
          <p:cNvSpPr txBox="1"/>
          <p:nvPr/>
        </p:nvSpPr>
        <p:spPr>
          <a:xfrm>
            <a:off x="3909089" y="4952827"/>
            <a:ext cx="4479938"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prstClr val="black"/>
                </a:solidFill>
                <a:effectLst/>
                <a:uLnTx/>
                <a:uFillTx/>
                <a:latin typeface="Arial"/>
                <a:ea typeface="ＭＳ Ｐゴシック"/>
                <a:cs typeface="+mn-cs"/>
              </a:rPr>
              <a:t>Currently replaced by non-radioactive alternatives</a:t>
            </a:r>
            <a:endParaRPr kumimoji="0" lang="ja-JP" altLang="en-US" sz="2000" b="0"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15" name="矢印: 右 14">
            <a:extLst>
              <a:ext uri="{FF2B5EF4-FFF2-40B4-BE49-F238E27FC236}">
                <a16:creationId xmlns:a16="http://schemas.microsoft.com/office/drawing/2014/main" id="{D1B302D5-C38E-515F-B2FC-B4061E1C51E0}"/>
              </a:ext>
            </a:extLst>
          </p:cNvPr>
          <p:cNvSpPr/>
          <p:nvPr/>
        </p:nvSpPr>
        <p:spPr>
          <a:xfrm rot="5400000">
            <a:off x="5950758" y="4674097"/>
            <a:ext cx="332341" cy="290420"/>
          </a:xfrm>
          <a:prstGeom prst="rightArrow">
            <a:avLst/>
          </a:prstGeom>
          <a:solidFill>
            <a:srgbClr val="0070C0"/>
          </a:solidFill>
          <a:ln w="12700" cap="flat" cmpd="sng" algn="ctr">
            <a:noFill/>
            <a:prstDash val="solid"/>
            <a:miter lim="800000"/>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Arial" panose="020B0604020202020204" pitchFamily="34" charset="0"/>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3201D4EA-ACFA-C660-E134-F7780FEEFB59}"/>
              </a:ext>
            </a:extLst>
          </p:cNvPr>
          <p:cNvSpPr/>
          <p:nvPr/>
        </p:nvSpPr>
        <p:spPr>
          <a:xfrm>
            <a:off x="98712" y="6029360"/>
            <a:ext cx="8946659" cy="723275"/>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300511FD-0D91-B168-7194-EC6B1CBDE8FD}"/>
              </a:ext>
            </a:extLst>
          </p:cNvPr>
          <p:cNvSpPr txBox="1"/>
          <p:nvPr/>
        </p:nvSpPr>
        <p:spPr>
          <a:xfrm>
            <a:off x="194677" y="6175553"/>
            <a:ext cx="8913827" cy="430887"/>
          </a:xfrm>
          <a:prstGeom prst="rect">
            <a:avLst/>
          </a:prstGeom>
          <a:noFill/>
        </p:spPr>
        <p:txBody>
          <a:bodyPr wrap="square" rtlCol="0">
            <a:spAutoFit/>
          </a:bodyPr>
          <a:lstStyle/>
          <a:p>
            <a:r>
              <a:rPr kumimoji="1" lang="en-US" altLang="ja-JP" sz="2200" b="1" dirty="0">
                <a:latin typeface="Arial" panose="020B0604020202020204" pitchFamily="34" charset="0"/>
                <a:ea typeface="ＭＳ Ｐゴシック" panose="020B0600070205080204" pitchFamily="50" charset="-128"/>
                <a:cs typeface="Arial" panose="020B0604020202020204" pitchFamily="34" charset="0"/>
              </a:rPr>
              <a:t>A new approach to the utilization of depleted uranium is desired.</a:t>
            </a:r>
          </a:p>
        </p:txBody>
      </p:sp>
      <p:sp>
        <p:nvSpPr>
          <p:cNvPr id="26" name="テキスト ボックス 25">
            <a:extLst>
              <a:ext uri="{FF2B5EF4-FFF2-40B4-BE49-F238E27FC236}">
                <a16:creationId xmlns:a16="http://schemas.microsoft.com/office/drawing/2014/main" id="{954079F0-7A33-8806-B69B-AAA55886DB31}"/>
              </a:ext>
            </a:extLst>
          </p:cNvPr>
          <p:cNvSpPr txBox="1"/>
          <p:nvPr/>
        </p:nvSpPr>
        <p:spPr>
          <a:xfrm>
            <a:off x="251520" y="836712"/>
            <a:ext cx="5157181"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Physical property of uranium</a:t>
            </a:r>
          </a:p>
        </p:txBody>
      </p:sp>
    </p:spTree>
    <p:extLst>
      <p:ext uri="{BB962C8B-B14F-4D97-AF65-F5344CB8AC3E}">
        <p14:creationId xmlns:p14="http://schemas.microsoft.com/office/powerpoint/2010/main" val="2495481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4">
            <a:extLst>
              <a:ext uri="{FF2B5EF4-FFF2-40B4-BE49-F238E27FC236}">
                <a16:creationId xmlns:a16="http://schemas.microsoft.com/office/drawing/2014/main" id="{805FD9E2-7475-7017-EC04-2EBE2CFAD6B3}"/>
              </a:ext>
            </a:extLst>
          </p:cNvPr>
          <p:cNvSpPr>
            <a:spLocks noGrp="1"/>
          </p:cNvSpPr>
          <p:nvPr>
            <p:ph type="sldNum" sz="quarter" idx="12"/>
          </p:nvPr>
        </p:nvSpPr>
        <p:spPr>
          <a:xfrm>
            <a:off x="7068773" y="6453336"/>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11</a:t>
            </a:fld>
            <a:endParaRPr kumimoji="1" lang="ja-JP" altLang="en-US" dirty="0">
              <a:latin typeface="Arial" panose="020B0604020202020204" pitchFamily="34" charset="0"/>
              <a:ea typeface="ＭＳ Ｐゴシック" panose="020B0600070205080204" pitchFamily="50" charset="-128"/>
            </a:endParaRPr>
          </a:p>
        </p:txBody>
      </p:sp>
      <p:sp>
        <p:nvSpPr>
          <p:cNvPr id="40" name="角丸四角形 225">
            <a:extLst>
              <a:ext uri="{FF2B5EF4-FFF2-40B4-BE49-F238E27FC236}">
                <a16:creationId xmlns:a16="http://schemas.microsoft.com/office/drawing/2014/main" id="{760DE4E5-FB57-0BE5-C3F6-A1E27F20F356}"/>
              </a:ext>
            </a:extLst>
          </p:cNvPr>
          <p:cNvSpPr/>
          <p:nvPr/>
        </p:nvSpPr>
        <p:spPr>
          <a:xfrm>
            <a:off x="359532" y="1628800"/>
            <a:ext cx="8532948" cy="2426256"/>
          </a:xfrm>
          <a:prstGeom prst="roundRect">
            <a:avLst>
              <a:gd name="adj" fmla="val 4460"/>
            </a:avLst>
          </a:prstGeom>
          <a:solidFill>
            <a:srgbClr val="F79646">
              <a:lumMod val="20000"/>
              <a:lumOff val="80000"/>
            </a:srgbClr>
          </a:solidFill>
          <a:ln w="25400" cap="flat" cmpd="sng" algn="ctr">
            <a:solidFill>
              <a:srgbClr val="F79646"/>
            </a:solidFill>
            <a:prstDash val="solid"/>
          </a:ln>
          <a:effectLst/>
        </p:spPr>
        <p:txBody>
          <a:bodyPr rtlCol="0" anchor="ctr"/>
          <a:lstStyle/>
          <a:p>
            <a:pPr algn="ctr" defTabSz="914400">
              <a:defRPr/>
            </a:pPr>
            <a:endParaRPr lang="ja-JP" altLang="en-US" kern="0">
              <a:solidFill>
                <a:prstClr val="white"/>
              </a:solidFill>
              <a:ea typeface="ＭＳ Ｐゴシック"/>
            </a:endParaRPr>
          </a:p>
        </p:txBody>
      </p:sp>
      <p:sp>
        <p:nvSpPr>
          <p:cNvPr id="41" name="サブタイトル 2">
            <a:extLst>
              <a:ext uri="{FF2B5EF4-FFF2-40B4-BE49-F238E27FC236}">
                <a16:creationId xmlns:a16="http://schemas.microsoft.com/office/drawing/2014/main" id="{92E80C4E-5ABE-17B1-681E-0D7DD83194C9}"/>
              </a:ext>
            </a:extLst>
          </p:cNvPr>
          <p:cNvSpPr txBox="1">
            <a:spLocks/>
          </p:cNvSpPr>
          <p:nvPr/>
        </p:nvSpPr>
        <p:spPr>
          <a:xfrm>
            <a:off x="1334144" y="3123918"/>
            <a:ext cx="6550791" cy="430887"/>
          </a:xfrm>
          <a:prstGeom prst="rect">
            <a:avLst/>
          </a:prstGeom>
        </p:spPr>
        <p:txBody>
          <a:bodyPr wrap="square">
            <a:spAutoFit/>
          </a:bodyPr>
          <a:lst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defRPr/>
            </a:pPr>
            <a:r>
              <a:rPr lang="en-US" altLang="ja-JP" sz="2200" b="1" dirty="0">
                <a:solidFill>
                  <a:srgbClr val="000000"/>
                </a:solidFill>
                <a:latin typeface="Arial"/>
                <a:ea typeface="ＭＳ Ｐゴシック"/>
              </a:rPr>
              <a:t>Oxidation number of uranium: 0, +3, +4, +5, +6</a:t>
            </a:r>
          </a:p>
        </p:txBody>
      </p:sp>
      <p:cxnSp>
        <p:nvCxnSpPr>
          <p:cNvPr id="42" name="直線矢印コネクタ 41">
            <a:extLst>
              <a:ext uri="{FF2B5EF4-FFF2-40B4-BE49-F238E27FC236}">
                <a16:creationId xmlns:a16="http://schemas.microsoft.com/office/drawing/2014/main" id="{EF4E2900-D78B-5E1E-6AB6-279D1B0F266A}"/>
              </a:ext>
            </a:extLst>
          </p:cNvPr>
          <p:cNvCxnSpPr/>
          <p:nvPr/>
        </p:nvCxnSpPr>
        <p:spPr>
          <a:xfrm>
            <a:off x="2905698" y="2452129"/>
            <a:ext cx="1080000" cy="0"/>
          </a:xfrm>
          <a:prstGeom prst="straightConnector1">
            <a:avLst/>
          </a:prstGeom>
          <a:noFill/>
          <a:ln w="38100" cap="flat" cmpd="sng" algn="ctr">
            <a:solidFill>
              <a:srgbClr val="000000">
                <a:lumMod val="65000"/>
                <a:lumOff val="35000"/>
              </a:srgbClr>
            </a:solidFill>
            <a:prstDash val="solid"/>
            <a:tailEnd type="triangle"/>
          </a:ln>
          <a:effectLst/>
        </p:spPr>
      </p:cxnSp>
      <p:grpSp>
        <p:nvGrpSpPr>
          <p:cNvPr id="43" name="グループ化 42">
            <a:extLst>
              <a:ext uri="{FF2B5EF4-FFF2-40B4-BE49-F238E27FC236}">
                <a16:creationId xmlns:a16="http://schemas.microsoft.com/office/drawing/2014/main" id="{4B821983-978E-BDB1-45A7-E1C1253EEB66}"/>
              </a:ext>
            </a:extLst>
          </p:cNvPr>
          <p:cNvGrpSpPr>
            <a:grpSpLocks noChangeAspect="1"/>
          </p:cNvGrpSpPr>
          <p:nvPr/>
        </p:nvGrpSpPr>
        <p:grpSpPr>
          <a:xfrm>
            <a:off x="4110132" y="2283712"/>
            <a:ext cx="531593" cy="531592"/>
            <a:chOff x="2381642" y="1866287"/>
            <a:chExt cx="360000" cy="360000"/>
          </a:xfrm>
        </p:grpSpPr>
        <p:sp>
          <p:nvSpPr>
            <p:cNvPr id="44" name="円/楕円 11">
              <a:extLst>
                <a:ext uri="{FF2B5EF4-FFF2-40B4-BE49-F238E27FC236}">
                  <a16:creationId xmlns:a16="http://schemas.microsoft.com/office/drawing/2014/main" id="{153409FD-26C9-D8FB-4AE1-BF303C183ABE}"/>
                </a:ext>
              </a:extLst>
            </p:cNvPr>
            <p:cNvSpPr/>
            <p:nvPr/>
          </p:nvSpPr>
          <p:spPr>
            <a:xfrm>
              <a:off x="2381642" y="1866287"/>
              <a:ext cx="360000" cy="360000"/>
            </a:xfrm>
            <a:prstGeom prst="ellipse">
              <a:avLst/>
            </a:prstGeom>
            <a:gradFill flip="none" rotWithShape="1">
              <a:gsLst>
                <a:gs pos="100000">
                  <a:sysClr val="windowText" lastClr="000000">
                    <a:lumMod val="50000"/>
                    <a:lumOff val="50000"/>
                  </a:sysClr>
                </a:gs>
                <a:gs pos="0">
                  <a:srgbClr val="4F81BD">
                    <a:tint val="23500"/>
                    <a:satMod val="160000"/>
                  </a:srgbClr>
                </a:gs>
              </a:gsLst>
              <a:path path="circle">
                <a:fillToRect l="50000" t="50000" r="50000" b="50000"/>
              </a:path>
              <a:tileRect/>
            </a:gradFill>
            <a:ln w="25400" cap="flat" cmpd="sng" algn="ctr">
              <a:noFill/>
              <a:prstDash val="solid"/>
            </a:ln>
            <a:effectLst/>
          </p:spPr>
          <p:txBody>
            <a:bodyPr rtlCol="0" anchor="ctr"/>
            <a:lstStyle/>
            <a:p>
              <a:pPr algn="ctr" defTabSz="914400">
                <a:defRPr/>
              </a:pPr>
              <a:endParaRPr lang="ja-JP" altLang="en-US" sz="1600" kern="0">
                <a:solidFill>
                  <a:prstClr val="white"/>
                </a:solidFill>
                <a:ea typeface="ＭＳ Ｐゴシック"/>
              </a:endParaRPr>
            </a:p>
          </p:txBody>
        </p:sp>
        <p:sp>
          <p:nvSpPr>
            <p:cNvPr id="45" name="テキスト ボックス 44">
              <a:extLst>
                <a:ext uri="{FF2B5EF4-FFF2-40B4-BE49-F238E27FC236}">
                  <a16:creationId xmlns:a16="http://schemas.microsoft.com/office/drawing/2014/main" id="{1A216B52-04E7-C2A4-B972-8DC4799B26DF}"/>
                </a:ext>
              </a:extLst>
            </p:cNvPr>
            <p:cNvSpPr txBox="1"/>
            <p:nvPr/>
          </p:nvSpPr>
          <p:spPr>
            <a:xfrm>
              <a:off x="2398277" y="1932841"/>
              <a:ext cx="330231" cy="229273"/>
            </a:xfrm>
            <a:prstGeom prst="rect">
              <a:avLst/>
            </a:prstGeom>
            <a:noFill/>
          </p:spPr>
          <p:txBody>
            <a:bodyPr wrap="none" rtlCol="0">
              <a:spAutoFit/>
            </a:bodyPr>
            <a:lstStyle/>
            <a:p>
              <a:pPr defTabSz="914400">
                <a:defRPr/>
              </a:pPr>
              <a:r>
                <a:rPr lang="en-US" altLang="ja-JP" sz="1600" b="1" kern="0" dirty="0">
                  <a:solidFill>
                    <a:prstClr val="black"/>
                  </a:solidFill>
                  <a:latin typeface="Arial"/>
                  <a:ea typeface="ＭＳ Ｐゴシック"/>
                </a:rPr>
                <a:t>U</a:t>
              </a:r>
              <a:r>
                <a:rPr lang="en-US" altLang="ja-JP" sz="1600" b="1" kern="0" baseline="30000" dirty="0">
                  <a:solidFill>
                    <a:prstClr val="black"/>
                  </a:solidFill>
                  <a:latin typeface="Arial"/>
                  <a:ea typeface="ＭＳ Ｐゴシック"/>
                </a:rPr>
                <a:t>4+</a:t>
              </a:r>
              <a:endParaRPr lang="ja-JP" altLang="en-US" sz="1600" b="1" kern="0" baseline="30000" dirty="0">
                <a:solidFill>
                  <a:prstClr val="black"/>
                </a:solidFill>
                <a:latin typeface="Arial"/>
                <a:ea typeface="ＭＳ Ｐゴシック"/>
              </a:endParaRPr>
            </a:p>
          </p:txBody>
        </p:sp>
      </p:grpSp>
      <p:grpSp>
        <p:nvGrpSpPr>
          <p:cNvPr id="46" name="グループ化 45">
            <a:extLst>
              <a:ext uri="{FF2B5EF4-FFF2-40B4-BE49-F238E27FC236}">
                <a16:creationId xmlns:a16="http://schemas.microsoft.com/office/drawing/2014/main" id="{13664463-42FD-FFC0-EDE8-1E853FEE4F15}"/>
              </a:ext>
            </a:extLst>
          </p:cNvPr>
          <p:cNvGrpSpPr/>
          <p:nvPr/>
        </p:nvGrpSpPr>
        <p:grpSpPr>
          <a:xfrm>
            <a:off x="7901512" y="2316519"/>
            <a:ext cx="803481" cy="531592"/>
            <a:chOff x="7288678" y="2342539"/>
            <a:chExt cx="803481" cy="531592"/>
          </a:xfrm>
        </p:grpSpPr>
        <p:sp>
          <p:nvSpPr>
            <p:cNvPr id="47" name="円/楕円 11">
              <a:extLst>
                <a:ext uri="{FF2B5EF4-FFF2-40B4-BE49-F238E27FC236}">
                  <a16:creationId xmlns:a16="http://schemas.microsoft.com/office/drawing/2014/main" id="{7A6C9904-876B-B9FF-5DB0-43B033DF6F54}"/>
                </a:ext>
              </a:extLst>
            </p:cNvPr>
            <p:cNvSpPr/>
            <p:nvPr/>
          </p:nvSpPr>
          <p:spPr>
            <a:xfrm>
              <a:off x="7288678" y="2342539"/>
              <a:ext cx="803481" cy="531592"/>
            </a:xfrm>
            <a:prstGeom prst="ellipse">
              <a:avLst/>
            </a:prstGeom>
            <a:gradFill flip="none" rotWithShape="1">
              <a:gsLst>
                <a:gs pos="100000">
                  <a:sysClr val="windowText" lastClr="000000">
                    <a:lumMod val="50000"/>
                    <a:lumOff val="50000"/>
                  </a:sysClr>
                </a:gs>
                <a:gs pos="0">
                  <a:srgbClr val="4F81BD">
                    <a:tint val="23500"/>
                    <a:satMod val="160000"/>
                  </a:srgbClr>
                </a:gs>
              </a:gsLst>
              <a:path path="circle">
                <a:fillToRect l="50000" t="50000" r="50000" b="50000"/>
              </a:path>
              <a:tileRect/>
            </a:gradFill>
            <a:ln w="25400" cap="flat" cmpd="sng" algn="ctr">
              <a:noFill/>
              <a:prstDash val="solid"/>
            </a:ln>
            <a:effectLst/>
          </p:spPr>
          <p:txBody>
            <a:bodyPr rtlCol="0" anchor="ctr"/>
            <a:lstStyle/>
            <a:p>
              <a:pPr algn="ctr" defTabSz="914400">
                <a:defRPr/>
              </a:pPr>
              <a:endParaRPr lang="ja-JP" altLang="en-US" sz="1600" kern="0">
                <a:solidFill>
                  <a:prstClr val="white"/>
                </a:solidFill>
                <a:ea typeface="ＭＳ Ｐゴシック"/>
              </a:endParaRPr>
            </a:p>
          </p:txBody>
        </p:sp>
        <p:sp>
          <p:nvSpPr>
            <p:cNvPr id="48" name="テキスト ボックス 47">
              <a:extLst>
                <a:ext uri="{FF2B5EF4-FFF2-40B4-BE49-F238E27FC236}">
                  <a16:creationId xmlns:a16="http://schemas.microsoft.com/office/drawing/2014/main" id="{52F0FF8C-0F30-FB87-D956-3AE5A5ED8C29}"/>
                </a:ext>
              </a:extLst>
            </p:cNvPr>
            <p:cNvSpPr txBox="1"/>
            <p:nvPr/>
          </p:nvSpPr>
          <p:spPr>
            <a:xfrm>
              <a:off x="7325053" y="2440913"/>
              <a:ext cx="723275" cy="338554"/>
            </a:xfrm>
            <a:prstGeom prst="rect">
              <a:avLst/>
            </a:prstGeom>
            <a:noFill/>
          </p:spPr>
          <p:txBody>
            <a:bodyPr wrap="none" rtlCol="0">
              <a:spAutoFit/>
            </a:bodyPr>
            <a:lstStyle/>
            <a:p>
              <a:pPr defTabSz="914400">
                <a:defRPr/>
              </a:pPr>
              <a:r>
                <a:rPr lang="en-US" altLang="ja-JP" sz="1600" b="1" kern="0" dirty="0">
                  <a:solidFill>
                    <a:prstClr val="black"/>
                  </a:solidFill>
                  <a:latin typeface="Arial"/>
                  <a:ea typeface="ＭＳ Ｐゴシック"/>
                </a:rPr>
                <a:t>UO</a:t>
              </a:r>
              <a:r>
                <a:rPr lang="en-US" altLang="ja-JP" sz="1600" b="1" kern="0" baseline="-25000" dirty="0">
                  <a:solidFill>
                    <a:prstClr val="black"/>
                  </a:solidFill>
                  <a:latin typeface="Arial"/>
                  <a:ea typeface="ＭＳ Ｐゴシック"/>
                </a:rPr>
                <a:t>2</a:t>
              </a:r>
              <a:r>
                <a:rPr lang="en-US" altLang="ja-JP" sz="1600" b="1" kern="0" baseline="30000" dirty="0">
                  <a:solidFill>
                    <a:prstClr val="black"/>
                  </a:solidFill>
                  <a:latin typeface="Arial"/>
                  <a:ea typeface="ＭＳ Ｐゴシック"/>
                </a:rPr>
                <a:t>2+</a:t>
              </a:r>
              <a:endParaRPr lang="ja-JP" altLang="en-US" sz="1600" b="1" kern="0" baseline="30000" dirty="0">
                <a:solidFill>
                  <a:prstClr val="black"/>
                </a:solidFill>
                <a:latin typeface="Arial"/>
                <a:ea typeface="ＭＳ Ｐゴシック"/>
              </a:endParaRPr>
            </a:p>
          </p:txBody>
        </p:sp>
      </p:grpSp>
      <p:grpSp>
        <p:nvGrpSpPr>
          <p:cNvPr id="49" name="グループ化 48">
            <a:extLst>
              <a:ext uri="{FF2B5EF4-FFF2-40B4-BE49-F238E27FC236}">
                <a16:creationId xmlns:a16="http://schemas.microsoft.com/office/drawing/2014/main" id="{7F6A1A69-82D2-128F-3DB6-EA3F856E6505}"/>
              </a:ext>
            </a:extLst>
          </p:cNvPr>
          <p:cNvGrpSpPr>
            <a:grpSpLocks noChangeAspect="1"/>
          </p:cNvGrpSpPr>
          <p:nvPr/>
        </p:nvGrpSpPr>
        <p:grpSpPr>
          <a:xfrm>
            <a:off x="2271270" y="2279842"/>
            <a:ext cx="531593" cy="531592"/>
            <a:chOff x="2381642" y="1866287"/>
            <a:chExt cx="360000" cy="360000"/>
          </a:xfrm>
        </p:grpSpPr>
        <p:sp>
          <p:nvSpPr>
            <p:cNvPr id="50" name="円/楕円 11">
              <a:extLst>
                <a:ext uri="{FF2B5EF4-FFF2-40B4-BE49-F238E27FC236}">
                  <a16:creationId xmlns:a16="http://schemas.microsoft.com/office/drawing/2014/main" id="{4B70D40E-2249-2E2F-2CD9-F1E90021F61A}"/>
                </a:ext>
              </a:extLst>
            </p:cNvPr>
            <p:cNvSpPr/>
            <p:nvPr/>
          </p:nvSpPr>
          <p:spPr>
            <a:xfrm>
              <a:off x="2381642" y="1866287"/>
              <a:ext cx="360000" cy="360000"/>
            </a:xfrm>
            <a:prstGeom prst="ellipse">
              <a:avLst/>
            </a:prstGeom>
            <a:gradFill flip="none" rotWithShape="1">
              <a:gsLst>
                <a:gs pos="100000">
                  <a:sysClr val="windowText" lastClr="000000">
                    <a:lumMod val="50000"/>
                    <a:lumOff val="50000"/>
                  </a:sysClr>
                </a:gs>
                <a:gs pos="0">
                  <a:srgbClr val="4F81BD">
                    <a:tint val="23500"/>
                    <a:satMod val="160000"/>
                  </a:srgbClr>
                </a:gs>
              </a:gsLst>
              <a:path path="circle">
                <a:fillToRect l="50000" t="50000" r="50000" b="50000"/>
              </a:path>
              <a:tileRect/>
            </a:gradFill>
            <a:ln w="25400" cap="flat" cmpd="sng" algn="ctr">
              <a:noFill/>
              <a:prstDash val="solid"/>
            </a:ln>
            <a:effectLst/>
          </p:spPr>
          <p:txBody>
            <a:bodyPr rtlCol="0" anchor="ctr"/>
            <a:lstStyle/>
            <a:p>
              <a:pPr algn="ctr" defTabSz="914400">
                <a:defRPr/>
              </a:pPr>
              <a:endParaRPr lang="ja-JP" altLang="en-US" sz="1600" kern="0">
                <a:solidFill>
                  <a:prstClr val="white"/>
                </a:solidFill>
                <a:ea typeface="ＭＳ Ｐゴシック"/>
              </a:endParaRPr>
            </a:p>
          </p:txBody>
        </p:sp>
        <p:sp>
          <p:nvSpPr>
            <p:cNvPr id="51" name="テキスト ボックス 50">
              <a:extLst>
                <a:ext uri="{FF2B5EF4-FFF2-40B4-BE49-F238E27FC236}">
                  <a16:creationId xmlns:a16="http://schemas.microsoft.com/office/drawing/2014/main" id="{6E075791-C6B9-EB73-B6A0-E52EF9C3826B}"/>
                </a:ext>
              </a:extLst>
            </p:cNvPr>
            <p:cNvSpPr txBox="1"/>
            <p:nvPr/>
          </p:nvSpPr>
          <p:spPr>
            <a:xfrm>
              <a:off x="2407450" y="1932841"/>
              <a:ext cx="330231" cy="229273"/>
            </a:xfrm>
            <a:prstGeom prst="rect">
              <a:avLst/>
            </a:prstGeom>
            <a:noFill/>
          </p:spPr>
          <p:txBody>
            <a:bodyPr wrap="none" rtlCol="0">
              <a:spAutoFit/>
            </a:bodyPr>
            <a:lstStyle/>
            <a:p>
              <a:pPr defTabSz="914400">
                <a:defRPr/>
              </a:pPr>
              <a:r>
                <a:rPr lang="en-US" altLang="ja-JP" sz="1600" b="1" kern="0" dirty="0">
                  <a:solidFill>
                    <a:prstClr val="black"/>
                  </a:solidFill>
                  <a:latin typeface="Arial"/>
                  <a:ea typeface="ＭＳ Ｐゴシック"/>
                </a:rPr>
                <a:t>U</a:t>
              </a:r>
              <a:r>
                <a:rPr lang="en-US" altLang="ja-JP" sz="1600" b="1" kern="0" baseline="30000" dirty="0">
                  <a:solidFill>
                    <a:prstClr val="black"/>
                  </a:solidFill>
                  <a:latin typeface="Arial"/>
                  <a:ea typeface="ＭＳ Ｐゴシック"/>
                </a:rPr>
                <a:t>3+</a:t>
              </a:r>
              <a:endParaRPr lang="ja-JP" altLang="en-US" sz="1600" b="1" kern="0" baseline="30000" dirty="0">
                <a:solidFill>
                  <a:prstClr val="black"/>
                </a:solidFill>
                <a:latin typeface="Arial"/>
                <a:ea typeface="ＭＳ Ｐゴシック"/>
              </a:endParaRPr>
            </a:p>
          </p:txBody>
        </p:sp>
      </p:grpSp>
      <p:cxnSp>
        <p:nvCxnSpPr>
          <p:cNvPr id="52" name="直線矢印コネクタ 51">
            <a:extLst>
              <a:ext uri="{FF2B5EF4-FFF2-40B4-BE49-F238E27FC236}">
                <a16:creationId xmlns:a16="http://schemas.microsoft.com/office/drawing/2014/main" id="{89CDF1E3-8FF4-9460-2137-05EA692BFD80}"/>
              </a:ext>
            </a:extLst>
          </p:cNvPr>
          <p:cNvCxnSpPr/>
          <p:nvPr/>
        </p:nvCxnSpPr>
        <p:spPr>
          <a:xfrm>
            <a:off x="1090440" y="2452129"/>
            <a:ext cx="1080000" cy="0"/>
          </a:xfrm>
          <a:prstGeom prst="straightConnector1">
            <a:avLst/>
          </a:prstGeom>
          <a:noFill/>
          <a:ln w="38100" cap="flat" cmpd="sng" algn="ctr">
            <a:solidFill>
              <a:srgbClr val="000000">
                <a:lumMod val="65000"/>
                <a:lumOff val="35000"/>
              </a:srgbClr>
            </a:solidFill>
            <a:prstDash val="sysDash"/>
            <a:tailEnd type="triangle"/>
          </a:ln>
          <a:effectLst/>
        </p:spPr>
      </p:cxnSp>
      <p:cxnSp>
        <p:nvCxnSpPr>
          <p:cNvPr id="53" name="直線矢印コネクタ 52">
            <a:extLst>
              <a:ext uri="{FF2B5EF4-FFF2-40B4-BE49-F238E27FC236}">
                <a16:creationId xmlns:a16="http://schemas.microsoft.com/office/drawing/2014/main" id="{A4384A13-C251-5899-777E-C88292140D94}"/>
              </a:ext>
            </a:extLst>
          </p:cNvPr>
          <p:cNvCxnSpPr/>
          <p:nvPr/>
        </p:nvCxnSpPr>
        <p:spPr>
          <a:xfrm>
            <a:off x="6736751" y="2452129"/>
            <a:ext cx="1080000" cy="0"/>
          </a:xfrm>
          <a:prstGeom prst="straightConnector1">
            <a:avLst/>
          </a:prstGeom>
          <a:noFill/>
          <a:ln w="38100" cap="flat" cmpd="sng" algn="ctr">
            <a:solidFill>
              <a:srgbClr val="000000">
                <a:lumMod val="65000"/>
                <a:lumOff val="35000"/>
              </a:srgbClr>
            </a:solidFill>
            <a:prstDash val="solid"/>
            <a:tailEnd type="triangle"/>
          </a:ln>
          <a:effectLst/>
        </p:spPr>
      </p:cxnSp>
      <p:cxnSp>
        <p:nvCxnSpPr>
          <p:cNvPr id="54" name="直線矢印コネクタ 53">
            <a:extLst>
              <a:ext uri="{FF2B5EF4-FFF2-40B4-BE49-F238E27FC236}">
                <a16:creationId xmlns:a16="http://schemas.microsoft.com/office/drawing/2014/main" id="{9B0D21C3-006A-4C69-29DA-2D3B55CC2AAD}"/>
              </a:ext>
            </a:extLst>
          </p:cNvPr>
          <p:cNvCxnSpPr>
            <a:cxnSpLocks/>
          </p:cNvCxnSpPr>
          <p:nvPr/>
        </p:nvCxnSpPr>
        <p:spPr>
          <a:xfrm flipH="1">
            <a:off x="2918645" y="2628720"/>
            <a:ext cx="1080000" cy="0"/>
          </a:xfrm>
          <a:prstGeom prst="straightConnector1">
            <a:avLst/>
          </a:prstGeom>
          <a:noFill/>
          <a:ln w="38100" cap="flat" cmpd="sng" algn="ctr">
            <a:solidFill>
              <a:srgbClr val="000000"/>
            </a:solidFill>
            <a:prstDash val="solid"/>
            <a:tailEnd type="triangle"/>
          </a:ln>
          <a:effectLst/>
        </p:spPr>
      </p:cxnSp>
      <p:cxnSp>
        <p:nvCxnSpPr>
          <p:cNvPr id="55" name="直線矢印コネクタ 54">
            <a:extLst>
              <a:ext uri="{FF2B5EF4-FFF2-40B4-BE49-F238E27FC236}">
                <a16:creationId xmlns:a16="http://schemas.microsoft.com/office/drawing/2014/main" id="{D7ADD9AB-F4EB-D4A1-5BD2-33A52589BB67}"/>
              </a:ext>
            </a:extLst>
          </p:cNvPr>
          <p:cNvCxnSpPr>
            <a:cxnSpLocks/>
          </p:cNvCxnSpPr>
          <p:nvPr/>
        </p:nvCxnSpPr>
        <p:spPr>
          <a:xfrm flipH="1">
            <a:off x="1103387" y="2628720"/>
            <a:ext cx="1080000" cy="0"/>
          </a:xfrm>
          <a:prstGeom prst="straightConnector1">
            <a:avLst/>
          </a:prstGeom>
          <a:noFill/>
          <a:ln w="38100" cap="flat" cmpd="sng" algn="ctr">
            <a:solidFill>
              <a:srgbClr val="000000"/>
            </a:solidFill>
            <a:prstDash val="sysDash"/>
            <a:tailEnd type="triangle"/>
          </a:ln>
          <a:effectLst/>
        </p:spPr>
      </p:cxnSp>
      <p:cxnSp>
        <p:nvCxnSpPr>
          <p:cNvPr id="56" name="直線矢印コネクタ 55">
            <a:extLst>
              <a:ext uri="{FF2B5EF4-FFF2-40B4-BE49-F238E27FC236}">
                <a16:creationId xmlns:a16="http://schemas.microsoft.com/office/drawing/2014/main" id="{A940675E-5539-58C7-DC36-CBAD6698FD2F}"/>
              </a:ext>
            </a:extLst>
          </p:cNvPr>
          <p:cNvCxnSpPr>
            <a:cxnSpLocks/>
          </p:cNvCxnSpPr>
          <p:nvPr/>
        </p:nvCxnSpPr>
        <p:spPr>
          <a:xfrm flipH="1">
            <a:off x="6749698" y="2628720"/>
            <a:ext cx="1080000" cy="0"/>
          </a:xfrm>
          <a:prstGeom prst="straightConnector1">
            <a:avLst/>
          </a:prstGeom>
          <a:noFill/>
          <a:ln w="38100" cap="flat" cmpd="sng" algn="ctr">
            <a:solidFill>
              <a:srgbClr val="000000"/>
            </a:solidFill>
            <a:prstDash val="solid"/>
            <a:tailEnd type="triangle"/>
          </a:ln>
          <a:effectLst/>
        </p:spPr>
      </p:cxnSp>
      <p:sp>
        <p:nvSpPr>
          <p:cNvPr id="57" name="サブタイトル 2">
            <a:extLst>
              <a:ext uri="{FF2B5EF4-FFF2-40B4-BE49-F238E27FC236}">
                <a16:creationId xmlns:a16="http://schemas.microsoft.com/office/drawing/2014/main" id="{9C40A3D3-5089-AA8E-68C2-32C8260C86E9}"/>
              </a:ext>
            </a:extLst>
          </p:cNvPr>
          <p:cNvSpPr txBox="1">
            <a:spLocks/>
          </p:cNvSpPr>
          <p:nvPr/>
        </p:nvSpPr>
        <p:spPr>
          <a:xfrm>
            <a:off x="2912489" y="2146739"/>
            <a:ext cx="1008609" cy="307777"/>
          </a:xfrm>
          <a:prstGeom prst="rect">
            <a:avLst/>
          </a:prstGeom>
        </p:spPr>
        <p:txBody>
          <a:bodyPr wrap="square">
            <a:spAutoFit/>
          </a:bodyPr>
          <a:lst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defRPr/>
            </a:pPr>
            <a:r>
              <a:rPr lang="en-US" altLang="ja-JP" sz="1400" b="1" dirty="0">
                <a:solidFill>
                  <a:srgbClr val="000000">
                    <a:lumMod val="65000"/>
                    <a:lumOff val="35000"/>
                  </a:srgbClr>
                </a:solidFill>
                <a:latin typeface="Arial"/>
                <a:ea typeface="ＭＳ Ｐゴシック"/>
              </a:rPr>
              <a:t>Oxidation</a:t>
            </a:r>
          </a:p>
        </p:txBody>
      </p:sp>
      <p:sp>
        <p:nvSpPr>
          <p:cNvPr id="58" name="サブタイトル 2">
            <a:extLst>
              <a:ext uri="{FF2B5EF4-FFF2-40B4-BE49-F238E27FC236}">
                <a16:creationId xmlns:a16="http://schemas.microsoft.com/office/drawing/2014/main" id="{F3BD0BE2-598B-8B11-83D0-178467064E6E}"/>
              </a:ext>
            </a:extLst>
          </p:cNvPr>
          <p:cNvSpPr txBox="1">
            <a:spLocks/>
          </p:cNvSpPr>
          <p:nvPr/>
        </p:nvSpPr>
        <p:spPr>
          <a:xfrm>
            <a:off x="2955332" y="2620361"/>
            <a:ext cx="1058303" cy="307777"/>
          </a:xfrm>
          <a:prstGeom prst="rect">
            <a:avLst/>
          </a:prstGeom>
        </p:spPr>
        <p:txBody>
          <a:bodyPr wrap="none">
            <a:spAutoFit/>
          </a:bodyPr>
          <a:lst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defRPr/>
            </a:pPr>
            <a:r>
              <a:rPr lang="en-US" altLang="ja-JP" sz="1400" b="1" dirty="0">
                <a:solidFill>
                  <a:srgbClr val="000000"/>
                </a:solidFill>
                <a:latin typeface="Arial"/>
                <a:ea typeface="ＭＳ Ｐゴシック"/>
              </a:rPr>
              <a:t>Reduction</a:t>
            </a:r>
          </a:p>
        </p:txBody>
      </p:sp>
      <p:sp>
        <p:nvSpPr>
          <p:cNvPr id="63" name="Rectangle 47">
            <a:extLst>
              <a:ext uri="{FF2B5EF4-FFF2-40B4-BE49-F238E27FC236}">
                <a16:creationId xmlns:a16="http://schemas.microsoft.com/office/drawing/2014/main" id="{B75E6E29-7979-2B2E-8460-38DF9AE8D6BE}"/>
              </a:ext>
            </a:extLst>
          </p:cNvPr>
          <p:cNvSpPr>
            <a:spLocks noChangeArrowheads="1"/>
          </p:cNvSpPr>
          <p:nvPr/>
        </p:nvSpPr>
        <p:spPr bwMode="auto">
          <a:xfrm>
            <a:off x="2325864" y="1871458"/>
            <a:ext cx="487635" cy="369332"/>
          </a:xfrm>
          <a:prstGeom prst="rect">
            <a:avLst/>
          </a:prstGeom>
          <a:noFill/>
          <a:ln>
            <a:noFill/>
          </a:ln>
          <a:effectLst/>
        </p:spPr>
        <p:txBody>
          <a:bodyPr wrap="square">
            <a:spAutoFit/>
          </a:bodyPr>
          <a:lstStyle/>
          <a:p>
            <a:pPr defTabSz="914400">
              <a:defRPr/>
            </a:pPr>
            <a:r>
              <a:rPr kumimoji="1" lang="en-US" altLang="ja-JP" b="1" kern="0" dirty="0">
                <a:solidFill>
                  <a:prstClr val="black"/>
                </a:solidFill>
                <a:latin typeface="Arial"/>
                <a:ea typeface="ＭＳ Ｐゴシック"/>
              </a:rPr>
              <a:t>+3</a:t>
            </a:r>
            <a:endParaRPr kumimoji="1" lang="ja-JP" altLang="en-US" b="1" kern="0" dirty="0">
              <a:solidFill>
                <a:prstClr val="black"/>
              </a:solidFill>
              <a:latin typeface="Arial"/>
              <a:ea typeface="ＭＳ Ｐゴシック"/>
            </a:endParaRPr>
          </a:p>
        </p:txBody>
      </p:sp>
      <p:sp>
        <p:nvSpPr>
          <p:cNvPr id="64" name="Rectangle 47">
            <a:extLst>
              <a:ext uri="{FF2B5EF4-FFF2-40B4-BE49-F238E27FC236}">
                <a16:creationId xmlns:a16="http://schemas.microsoft.com/office/drawing/2014/main" id="{2FED29C5-F3D5-79B5-5BF9-D314741175FB}"/>
              </a:ext>
            </a:extLst>
          </p:cNvPr>
          <p:cNvSpPr>
            <a:spLocks noChangeArrowheads="1"/>
          </p:cNvSpPr>
          <p:nvPr/>
        </p:nvSpPr>
        <p:spPr bwMode="auto">
          <a:xfrm>
            <a:off x="4138318" y="1885809"/>
            <a:ext cx="612667" cy="369332"/>
          </a:xfrm>
          <a:prstGeom prst="rect">
            <a:avLst/>
          </a:prstGeom>
          <a:noFill/>
          <a:ln>
            <a:noFill/>
          </a:ln>
          <a:effectLst/>
        </p:spPr>
        <p:txBody>
          <a:bodyPr wrap="square">
            <a:spAutoFit/>
          </a:bodyPr>
          <a:lstStyle/>
          <a:p>
            <a:pPr defTabSz="914400">
              <a:defRPr/>
            </a:pPr>
            <a:r>
              <a:rPr kumimoji="1" lang="en-US" altLang="ja-JP" b="1" kern="0" dirty="0">
                <a:solidFill>
                  <a:prstClr val="black"/>
                </a:solidFill>
                <a:latin typeface="Arial"/>
                <a:ea typeface="ＭＳ Ｐゴシック"/>
              </a:rPr>
              <a:t>+4</a:t>
            </a:r>
            <a:endParaRPr kumimoji="1" lang="ja-JP" altLang="en-US" b="1" kern="0" dirty="0">
              <a:solidFill>
                <a:prstClr val="black"/>
              </a:solidFill>
              <a:latin typeface="Arial"/>
              <a:ea typeface="ＭＳ Ｐゴシック"/>
            </a:endParaRPr>
          </a:p>
        </p:txBody>
      </p:sp>
      <p:sp>
        <p:nvSpPr>
          <p:cNvPr id="65" name="Rectangle 47">
            <a:extLst>
              <a:ext uri="{FF2B5EF4-FFF2-40B4-BE49-F238E27FC236}">
                <a16:creationId xmlns:a16="http://schemas.microsoft.com/office/drawing/2014/main" id="{519EC175-DA14-1072-F4E1-0D9938A4027A}"/>
              </a:ext>
            </a:extLst>
          </p:cNvPr>
          <p:cNvSpPr>
            <a:spLocks noChangeArrowheads="1"/>
          </p:cNvSpPr>
          <p:nvPr/>
        </p:nvSpPr>
        <p:spPr bwMode="auto">
          <a:xfrm>
            <a:off x="6047565" y="1881059"/>
            <a:ext cx="612667" cy="369332"/>
          </a:xfrm>
          <a:prstGeom prst="rect">
            <a:avLst/>
          </a:prstGeom>
          <a:noFill/>
          <a:ln>
            <a:noFill/>
          </a:ln>
          <a:effectLst/>
        </p:spPr>
        <p:txBody>
          <a:bodyPr wrap="square">
            <a:spAutoFit/>
          </a:bodyPr>
          <a:lstStyle/>
          <a:p>
            <a:pPr defTabSz="914400">
              <a:defRPr/>
            </a:pPr>
            <a:r>
              <a:rPr kumimoji="1" lang="en-US" altLang="ja-JP" b="1" kern="0" dirty="0">
                <a:solidFill>
                  <a:prstClr val="black"/>
                </a:solidFill>
                <a:latin typeface="Arial"/>
                <a:ea typeface="ＭＳ Ｐゴシック"/>
              </a:rPr>
              <a:t>+5</a:t>
            </a:r>
            <a:endParaRPr kumimoji="1" lang="ja-JP" altLang="en-US" b="1" kern="0" dirty="0">
              <a:solidFill>
                <a:prstClr val="black"/>
              </a:solidFill>
              <a:latin typeface="Arial"/>
              <a:ea typeface="ＭＳ Ｐゴシック"/>
            </a:endParaRPr>
          </a:p>
        </p:txBody>
      </p:sp>
      <p:sp>
        <p:nvSpPr>
          <p:cNvPr id="66" name="Rectangle 47">
            <a:extLst>
              <a:ext uri="{FF2B5EF4-FFF2-40B4-BE49-F238E27FC236}">
                <a16:creationId xmlns:a16="http://schemas.microsoft.com/office/drawing/2014/main" id="{7A5695F7-5F1D-4810-EFBF-EF220F182479}"/>
              </a:ext>
            </a:extLst>
          </p:cNvPr>
          <p:cNvSpPr>
            <a:spLocks noChangeArrowheads="1"/>
          </p:cNvSpPr>
          <p:nvPr/>
        </p:nvSpPr>
        <p:spPr bwMode="auto">
          <a:xfrm>
            <a:off x="8063789" y="1899019"/>
            <a:ext cx="612667" cy="369332"/>
          </a:xfrm>
          <a:prstGeom prst="rect">
            <a:avLst/>
          </a:prstGeom>
          <a:noFill/>
          <a:ln>
            <a:noFill/>
          </a:ln>
          <a:effectLst/>
        </p:spPr>
        <p:txBody>
          <a:bodyPr wrap="square">
            <a:spAutoFit/>
          </a:bodyPr>
          <a:lstStyle/>
          <a:p>
            <a:pPr defTabSz="914400">
              <a:defRPr/>
            </a:pPr>
            <a:r>
              <a:rPr kumimoji="1" lang="en-US" altLang="ja-JP" b="1" kern="0" dirty="0">
                <a:solidFill>
                  <a:prstClr val="black"/>
                </a:solidFill>
                <a:latin typeface="Arial"/>
                <a:ea typeface="ＭＳ Ｐゴシック"/>
              </a:rPr>
              <a:t>+6</a:t>
            </a:r>
            <a:endParaRPr kumimoji="1" lang="ja-JP" altLang="en-US" b="1" kern="0" dirty="0">
              <a:solidFill>
                <a:prstClr val="black"/>
              </a:solidFill>
              <a:latin typeface="Arial"/>
              <a:ea typeface="ＭＳ Ｐゴシック"/>
            </a:endParaRPr>
          </a:p>
        </p:txBody>
      </p:sp>
      <p:grpSp>
        <p:nvGrpSpPr>
          <p:cNvPr id="67" name="グループ化 66">
            <a:extLst>
              <a:ext uri="{FF2B5EF4-FFF2-40B4-BE49-F238E27FC236}">
                <a16:creationId xmlns:a16="http://schemas.microsoft.com/office/drawing/2014/main" id="{AF67C7BF-DC71-8C77-371C-49EBF5A687F4}"/>
              </a:ext>
            </a:extLst>
          </p:cNvPr>
          <p:cNvGrpSpPr/>
          <p:nvPr/>
        </p:nvGrpSpPr>
        <p:grpSpPr>
          <a:xfrm>
            <a:off x="5864978" y="2316519"/>
            <a:ext cx="803481" cy="531592"/>
            <a:chOff x="10469555" y="2593492"/>
            <a:chExt cx="803481" cy="531592"/>
          </a:xfrm>
        </p:grpSpPr>
        <p:sp>
          <p:nvSpPr>
            <p:cNvPr id="68" name="円/楕円 11">
              <a:extLst>
                <a:ext uri="{FF2B5EF4-FFF2-40B4-BE49-F238E27FC236}">
                  <a16:creationId xmlns:a16="http://schemas.microsoft.com/office/drawing/2014/main" id="{FE1378DF-C514-C75F-B716-B4422C502B11}"/>
                </a:ext>
              </a:extLst>
            </p:cNvPr>
            <p:cNvSpPr/>
            <p:nvPr/>
          </p:nvSpPr>
          <p:spPr>
            <a:xfrm>
              <a:off x="10469555" y="2593492"/>
              <a:ext cx="803481" cy="531592"/>
            </a:xfrm>
            <a:prstGeom prst="ellipse">
              <a:avLst/>
            </a:prstGeom>
            <a:gradFill flip="none" rotWithShape="1">
              <a:gsLst>
                <a:gs pos="100000">
                  <a:sysClr val="windowText" lastClr="000000">
                    <a:lumMod val="50000"/>
                    <a:lumOff val="50000"/>
                  </a:sysClr>
                </a:gs>
                <a:gs pos="0">
                  <a:srgbClr val="4F81BD">
                    <a:tint val="23500"/>
                    <a:satMod val="160000"/>
                  </a:srgbClr>
                </a:gs>
              </a:gsLst>
              <a:path path="circle">
                <a:fillToRect l="50000" t="50000" r="50000" b="50000"/>
              </a:path>
              <a:tileRect/>
            </a:gradFill>
            <a:ln w="25400" cap="flat" cmpd="sng" algn="ctr">
              <a:noFill/>
              <a:prstDash val="solid"/>
            </a:ln>
            <a:effectLst/>
          </p:spPr>
          <p:txBody>
            <a:bodyPr rtlCol="0" anchor="ctr"/>
            <a:lstStyle/>
            <a:p>
              <a:pPr algn="ctr" defTabSz="914400">
                <a:defRPr/>
              </a:pPr>
              <a:endParaRPr lang="ja-JP" altLang="en-US" sz="1600" kern="0">
                <a:solidFill>
                  <a:prstClr val="white"/>
                </a:solidFill>
                <a:ea typeface="ＭＳ Ｐゴシック"/>
              </a:endParaRPr>
            </a:p>
          </p:txBody>
        </p:sp>
        <p:sp>
          <p:nvSpPr>
            <p:cNvPr id="69" name="テキスト ボックス 68">
              <a:extLst>
                <a:ext uri="{FF2B5EF4-FFF2-40B4-BE49-F238E27FC236}">
                  <a16:creationId xmlns:a16="http://schemas.microsoft.com/office/drawing/2014/main" id="{077989DA-19C9-F947-120F-0E370DCC4061}"/>
                </a:ext>
              </a:extLst>
            </p:cNvPr>
            <p:cNvSpPr txBox="1"/>
            <p:nvPr/>
          </p:nvSpPr>
          <p:spPr>
            <a:xfrm>
              <a:off x="10561024" y="2685013"/>
              <a:ext cx="647934" cy="338554"/>
            </a:xfrm>
            <a:prstGeom prst="rect">
              <a:avLst/>
            </a:prstGeom>
            <a:noFill/>
          </p:spPr>
          <p:txBody>
            <a:bodyPr wrap="none" rtlCol="0">
              <a:spAutoFit/>
            </a:bodyPr>
            <a:lstStyle/>
            <a:p>
              <a:pPr defTabSz="914400">
                <a:defRPr/>
              </a:pPr>
              <a:r>
                <a:rPr lang="en-US" altLang="ja-JP" sz="1600" b="1" kern="0" dirty="0">
                  <a:solidFill>
                    <a:prstClr val="black"/>
                  </a:solidFill>
                  <a:latin typeface="Arial"/>
                  <a:ea typeface="ＭＳ Ｐゴシック"/>
                </a:rPr>
                <a:t>UO</a:t>
              </a:r>
              <a:r>
                <a:rPr lang="en-US" altLang="ja-JP" sz="1600" b="1" kern="0" baseline="-25000" dirty="0">
                  <a:solidFill>
                    <a:prstClr val="black"/>
                  </a:solidFill>
                  <a:latin typeface="Arial"/>
                  <a:ea typeface="ＭＳ Ｐゴシック"/>
                </a:rPr>
                <a:t>2</a:t>
              </a:r>
              <a:r>
                <a:rPr lang="en-US" altLang="ja-JP" sz="1600" b="1" kern="0" baseline="30000" dirty="0">
                  <a:solidFill>
                    <a:prstClr val="black"/>
                  </a:solidFill>
                  <a:latin typeface="Arial"/>
                  <a:ea typeface="ＭＳ Ｐゴシック"/>
                </a:rPr>
                <a:t>+</a:t>
              </a:r>
              <a:endParaRPr lang="ja-JP" altLang="en-US" sz="1600" b="1" kern="0" baseline="30000" dirty="0">
                <a:solidFill>
                  <a:prstClr val="black"/>
                </a:solidFill>
                <a:latin typeface="Arial"/>
                <a:ea typeface="ＭＳ Ｐゴシック"/>
              </a:endParaRPr>
            </a:p>
          </p:txBody>
        </p:sp>
      </p:grpSp>
      <p:sp>
        <p:nvSpPr>
          <p:cNvPr id="4" name="テキスト ボックス 3">
            <a:extLst>
              <a:ext uri="{FF2B5EF4-FFF2-40B4-BE49-F238E27FC236}">
                <a16:creationId xmlns:a16="http://schemas.microsoft.com/office/drawing/2014/main" id="{E69EEB79-2F01-5EC0-0579-4BF4BD2AD7D7}"/>
              </a:ext>
            </a:extLst>
          </p:cNvPr>
          <p:cNvSpPr txBox="1"/>
          <p:nvPr/>
        </p:nvSpPr>
        <p:spPr>
          <a:xfrm>
            <a:off x="251520" y="961564"/>
            <a:ext cx="5296643"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Chemical property of uranium</a:t>
            </a:r>
          </a:p>
        </p:txBody>
      </p:sp>
      <p:sp>
        <p:nvSpPr>
          <p:cNvPr id="5" name="サブタイトル 2">
            <a:extLst>
              <a:ext uri="{FF2B5EF4-FFF2-40B4-BE49-F238E27FC236}">
                <a16:creationId xmlns:a16="http://schemas.microsoft.com/office/drawing/2014/main" id="{E16FF11D-36F8-D4FF-F372-78F79EE93C42}"/>
              </a:ext>
            </a:extLst>
          </p:cNvPr>
          <p:cNvSpPr txBox="1">
            <a:spLocks/>
          </p:cNvSpPr>
          <p:nvPr/>
        </p:nvSpPr>
        <p:spPr>
          <a:xfrm>
            <a:off x="6783789" y="2125953"/>
            <a:ext cx="1008609" cy="307777"/>
          </a:xfrm>
          <a:prstGeom prst="rect">
            <a:avLst/>
          </a:prstGeom>
        </p:spPr>
        <p:txBody>
          <a:bodyPr wrap="square">
            <a:spAutoFit/>
          </a:bodyPr>
          <a:lst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defRPr/>
            </a:pPr>
            <a:r>
              <a:rPr lang="en-US" altLang="ja-JP" sz="1400" b="1" dirty="0">
                <a:solidFill>
                  <a:srgbClr val="000000">
                    <a:lumMod val="65000"/>
                    <a:lumOff val="35000"/>
                  </a:srgbClr>
                </a:solidFill>
                <a:latin typeface="Arial"/>
                <a:ea typeface="ＭＳ Ｐゴシック"/>
              </a:rPr>
              <a:t>Oxidation</a:t>
            </a:r>
          </a:p>
        </p:txBody>
      </p:sp>
      <p:sp>
        <p:nvSpPr>
          <p:cNvPr id="6" name="サブタイトル 2">
            <a:extLst>
              <a:ext uri="{FF2B5EF4-FFF2-40B4-BE49-F238E27FC236}">
                <a16:creationId xmlns:a16="http://schemas.microsoft.com/office/drawing/2014/main" id="{41E60889-E6E1-AF61-CA00-043503B04559}"/>
              </a:ext>
            </a:extLst>
          </p:cNvPr>
          <p:cNvSpPr txBox="1">
            <a:spLocks/>
          </p:cNvSpPr>
          <p:nvPr/>
        </p:nvSpPr>
        <p:spPr>
          <a:xfrm>
            <a:off x="6826632" y="2599575"/>
            <a:ext cx="1058303" cy="307777"/>
          </a:xfrm>
          <a:prstGeom prst="rect">
            <a:avLst/>
          </a:prstGeom>
        </p:spPr>
        <p:txBody>
          <a:bodyPr wrap="none">
            <a:spAutoFit/>
          </a:bodyPr>
          <a:lst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defRPr/>
            </a:pPr>
            <a:r>
              <a:rPr lang="en-US" altLang="ja-JP" sz="1400" b="1" dirty="0">
                <a:solidFill>
                  <a:srgbClr val="000000"/>
                </a:solidFill>
                <a:latin typeface="Arial"/>
                <a:ea typeface="ＭＳ Ｐゴシック"/>
              </a:rPr>
              <a:t>Reduction</a:t>
            </a:r>
          </a:p>
        </p:txBody>
      </p:sp>
      <p:sp>
        <p:nvSpPr>
          <p:cNvPr id="8" name="サブタイトル 2">
            <a:extLst>
              <a:ext uri="{FF2B5EF4-FFF2-40B4-BE49-F238E27FC236}">
                <a16:creationId xmlns:a16="http://schemas.microsoft.com/office/drawing/2014/main" id="{F921FEB2-FEF5-6EE5-BE02-376B3C5F99F7}"/>
              </a:ext>
            </a:extLst>
          </p:cNvPr>
          <p:cNvSpPr txBox="1">
            <a:spLocks/>
          </p:cNvSpPr>
          <p:nvPr/>
        </p:nvSpPr>
        <p:spPr>
          <a:xfrm>
            <a:off x="1080784" y="2146739"/>
            <a:ext cx="1008609" cy="307777"/>
          </a:xfrm>
          <a:prstGeom prst="rect">
            <a:avLst/>
          </a:prstGeom>
        </p:spPr>
        <p:txBody>
          <a:bodyPr wrap="square">
            <a:spAutoFit/>
          </a:bodyPr>
          <a:lst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defRPr/>
            </a:pPr>
            <a:r>
              <a:rPr lang="en-US" altLang="ja-JP" sz="1400" b="1" dirty="0">
                <a:solidFill>
                  <a:srgbClr val="000000">
                    <a:lumMod val="65000"/>
                    <a:lumOff val="35000"/>
                  </a:srgbClr>
                </a:solidFill>
                <a:latin typeface="Arial"/>
                <a:ea typeface="ＭＳ Ｐゴシック"/>
              </a:rPr>
              <a:t>Oxidation</a:t>
            </a:r>
          </a:p>
        </p:txBody>
      </p:sp>
      <p:sp>
        <p:nvSpPr>
          <p:cNvPr id="11" name="サブタイトル 2">
            <a:extLst>
              <a:ext uri="{FF2B5EF4-FFF2-40B4-BE49-F238E27FC236}">
                <a16:creationId xmlns:a16="http://schemas.microsoft.com/office/drawing/2014/main" id="{C030D7B3-A132-8EDF-BDBD-5CB5B31465D4}"/>
              </a:ext>
            </a:extLst>
          </p:cNvPr>
          <p:cNvSpPr txBox="1">
            <a:spLocks/>
          </p:cNvSpPr>
          <p:nvPr/>
        </p:nvSpPr>
        <p:spPr>
          <a:xfrm>
            <a:off x="1123627" y="2620361"/>
            <a:ext cx="1058303" cy="307777"/>
          </a:xfrm>
          <a:prstGeom prst="rect">
            <a:avLst/>
          </a:prstGeom>
        </p:spPr>
        <p:txBody>
          <a:bodyPr wrap="none">
            <a:spAutoFit/>
          </a:bodyPr>
          <a:lst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defRPr/>
            </a:pPr>
            <a:r>
              <a:rPr lang="en-US" altLang="ja-JP" sz="1400" b="1" dirty="0">
                <a:solidFill>
                  <a:srgbClr val="000000"/>
                </a:solidFill>
                <a:latin typeface="Arial"/>
                <a:ea typeface="ＭＳ Ｐゴシック"/>
              </a:rPr>
              <a:t>Reduction</a:t>
            </a:r>
          </a:p>
        </p:txBody>
      </p:sp>
      <p:grpSp>
        <p:nvGrpSpPr>
          <p:cNvPr id="16" name="グループ化 15">
            <a:extLst>
              <a:ext uri="{FF2B5EF4-FFF2-40B4-BE49-F238E27FC236}">
                <a16:creationId xmlns:a16="http://schemas.microsoft.com/office/drawing/2014/main" id="{0092DE23-EB4E-0059-CAEE-56CED71FB090}"/>
              </a:ext>
            </a:extLst>
          </p:cNvPr>
          <p:cNvGrpSpPr>
            <a:grpSpLocks noChangeAspect="1"/>
          </p:cNvGrpSpPr>
          <p:nvPr/>
        </p:nvGrpSpPr>
        <p:grpSpPr>
          <a:xfrm>
            <a:off x="502947" y="2279842"/>
            <a:ext cx="531593" cy="531592"/>
            <a:chOff x="2381642" y="1866287"/>
            <a:chExt cx="360000" cy="360000"/>
          </a:xfrm>
        </p:grpSpPr>
        <p:sp>
          <p:nvSpPr>
            <p:cNvPr id="17" name="円/楕円 11">
              <a:extLst>
                <a:ext uri="{FF2B5EF4-FFF2-40B4-BE49-F238E27FC236}">
                  <a16:creationId xmlns:a16="http://schemas.microsoft.com/office/drawing/2014/main" id="{849262AF-8099-066C-496F-304229061AA4}"/>
                </a:ext>
              </a:extLst>
            </p:cNvPr>
            <p:cNvSpPr/>
            <p:nvPr/>
          </p:nvSpPr>
          <p:spPr>
            <a:xfrm>
              <a:off x="2381642" y="1866287"/>
              <a:ext cx="360000" cy="360000"/>
            </a:xfrm>
            <a:prstGeom prst="ellipse">
              <a:avLst/>
            </a:prstGeom>
            <a:gradFill flip="none" rotWithShape="1">
              <a:gsLst>
                <a:gs pos="100000">
                  <a:sysClr val="windowText" lastClr="000000">
                    <a:lumMod val="50000"/>
                    <a:lumOff val="50000"/>
                  </a:sysClr>
                </a:gs>
                <a:gs pos="0">
                  <a:srgbClr val="4F81BD">
                    <a:tint val="23500"/>
                    <a:satMod val="160000"/>
                  </a:srgbClr>
                </a:gs>
              </a:gsLst>
              <a:path path="circle">
                <a:fillToRect l="50000" t="50000" r="50000" b="50000"/>
              </a:path>
              <a:tileRect/>
            </a:gradFill>
            <a:ln w="25400" cap="flat" cmpd="sng" algn="ctr">
              <a:noFill/>
              <a:prstDash val="solid"/>
            </a:ln>
            <a:effectLst/>
          </p:spPr>
          <p:txBody>
            <a:bodyPr rtlCol="0" anchor="ctr"/>
            <a:lstStyle/>
            <a:p>
              <a:pPr algn="ctr" defTabSz="914400">
                <a:defRPr/>
              </a:pPr>
              <a:endParaRPr lang="ja-JP" altLang="en-US" sz="1600" kern="0">
                <a:solidFill>
                  <a:prstClr val="white"/>
                </a:solidFill>
                <a:ea typeface="ＭＳ Ｐゴシック"/>
              </a:endParaRPr>
            </a:p>
          </p:txBody>
        </p:sp>
        <p:sp>
          <p:nvSpPr>
            <p:cNvPr id="18" name="テキスト ボックス 17">
              <a:extLst>
                <a:ext uri="{FF2B5EF4-FFF2-40B4-BE49-F238E27FC236}">
                  <a16:creationId xmlns:a16="http://schemas.microsoft.com/office/drawing/2014/main" id="{BF9EA4A8-6608-ABBE-8A03-AC5A69F81FAC}"/>
                </a:ext>
              </a:extLst>
            </p:cNvPr>
            <p:cNvSpPr txBox="1"/>
            <p:nvPr/>
          </p:nvSpPr>
          <p:spPr>
            <a:xfrm>
              <a:off x="2449040" y="1932841"/>
              <a:ext cx="224930" cy="229273"/>
            </a:xfrm>
            <a:prstGeom prst="rect">
              <a:avLst/>
            </a:prstGeom>
            <a:noFill/>
          </p:spPr>
          <p:txBody>
            <a:bodyPr wrap="none" rtlCol="0">
              <a:spAutoFit/>
            </a:bodyPr>
            <a:lstStyle/>
            <a:p>
              <a:pPr defTabSz="914400">
                <a:defRPr/>
              </a:pPr>
              <a:r>
                <a:rPr lang="en-US" altLang="ja-JP" sz="1600" b="1" kern="0" dirty="0">
                  <a:solidFill>
                    <a:prstClr val="black"/>
                  </a:solidFill>
                  <a:latin typeface="Arial"/>
                  <a:ea typeface="ＭＳ Ｐゴシック"/>
                </a:rPr>
                <a:t>U</a:t>
              </a:r>
              <a:endParaRPr lang="ja-JP" altLang="en-US" sz="1600" b="1" kern="0" baseline="30000" dirty="0">
                <a:solidFill>
                  <a:prstClr val="black"/>
                </a:solidFill>
                <a:latin typeface="Arial"/>
                <a:ea typeface="ＭＳ Ｐゴシック"/>
              </a:endParaRPr>
            </a:p>
          </p:txBody>
        </p:sp>
      </p:grpSp>
      <p:sp>
        <p:nvSpPr>
          <p:cNvPr id="22" name="Rectangle 47">
            <a:extLst>
              <a:ext uri="{FF2B5EF4-FFF2-40B4-BE49-F238E27FC236}">
                <a16:creationId xmlns:a16="http://schemas.microsoft.com/office/drawing/2014/main" id="{6A48385E-0826-F893-E584-ED13CA54866A}"/>
              </a:ext>
            </a:extLst>
          </p:cNvPr>
          <p:cNvSpPr>
            <a:spLocks noChangeArrowheads="1"/>
          </p:cNvSpPr>
          <p:nvPr/>
        </p:nvSpPr>
        <p:spPr bwMode="auto">
          <a:xfrm>
            <a:off x="604468" y="1871458"/>
            <a:ext cx="315596" cy="369332"/>
          </a:xfrm>
          <a:prstGeom prst="rect">
            <a:avLst/>
          </a:prstGeom>
          <a:noFill/>
          <a:ln>
            <a:noFill/>
          </a:ln>
          <a:effectLst/>
        </p:spPr>
        <p:txBody>
          <a:bodyPr wrap="square">
            <a:spAutoFit/>
          </a:bodyPr>
          <a:lstStyle/>
          <a:p>
            <a:pPr defTabSz="914400">
              <a:defRPr/>
            </a:pPr>
            <a:r>
              <a:rPr kumimoji="1" lang="en-US" altLang="ja-JP" b="1" kern="0" dirty="0">
                <a:solidFill>
                  <a:prstClr val="black"/>
                </a:solidFill>
                <a:latin typeface="Arial"/>
                <a:ea typeface="ＭＳ Ｐゴシック"/>
              </a:rPr>
              <a:t>0</a:t>
            </a:r>
            <a:endParaRPr kumimoji="1" lang="ja-JP" altLang="en-US" b="1" kern="0" dirty="0">
              <a:solidFill>
                <a:prstClr val="black"/>
              </a:solidFill>
              <a:latin typeface="Arial"/>
              <a:ea typeface="ＭＳ Ｐゴシック"/>
            </a:endParaRPr>
          </a:p>
        </p:txBody>
      </p:sp>
      <p:cxnSp>
        <p:nvCxnSpPr>
          <p:cNvPr id="23" name="直線矢印コネクタ 22">
            <a:extLst>
              <a:ext uri="{FF2B5EF4-FFF2-40B4-BE49-F238E27FC236}">
                <a16:creationId xmlns:a16="http://schemas.microsoft.com/office/drawing/2014/main" id="{E4BFF22F-140F-C3F8-9BAC-8BAD8A026DF3}"/>
              </a:ext>
            </a:extLst>
          </p:cNvPr>
          <p:cNvCxnSpPr/>
          <p:nvPr/>
        </p:nvCxnSpPr>
        <p:spPr>
          <a:xfrm>
            <a:off x="4705452" y="2452129"/>
            <a:ext cx="1080000" cy="0"/>
          </a:xfrm>
          <a:prstGeom prst="straightConnector1">
            <a:avLst/>
          </a:prstGeom>
          <a:noFill/>
          <a:ln w="38100" cap="flat" cmpd="sng" algn="ctr">
            <a:solidFill>
              <a:srgbClr val="000000">
                <a:lumMod val="65000"/>
                <a:lumOff val="35000"/>
              </a:srgbClr>
            </a:solidFill>
            <a:prstDash val="sysDash"/>
            <a:tailEnd type="triangle"/>
          </a:ln>
          <a:effectLst/>
        </p:spPr>
      </p:cxnSp>
      <p:cxnSp>
        <p:nvCxnSpPr>
          <p:cNvPr id="24" name="直線矢印コネクタ 23">
            <a:extLst>
              <a:ext uri="{FF2B5EF4-FFF2-40B4-BE49-F238E27FC236}">
                <a16:creationId xmlns:a16="http://schemas.microsoft.com/office/drawing/2014/main" id="{B896A2DE-5CE9-0B47-738C-D6585D778FC7}"/>
              </a:ext>
            </a:extLst>
          </p:cNvPr>
          <p:cNvCxnSpPr>
            <a:cxnSpLocks/>
          </p:cNvCxnSpPr>
          <p:nvPr/>
        </p:nvCxnSpPr>
        <p:spPr>
          <a:xfrm flipH="1">
            <a:off x="4718399" y="2628720"/>
            <a:ext cx="1080000" cy="0"/>
          </a:xfrm>
          <a:prstGeom prst="straightConnector1">
            <a:avLst/>
          </a:prstGeom>
          <a:noFill/>
          <a:ln w="38100" cap="flat" cmpd="sng" algn="ctr">
            <a:solidFill>
              <a:srgbClr val="000000"/>
            </a:solidFill>
            <a:prstDash val="sysDash"/>
            <a:tailEnd type="triangle"/>
          </a:ln>
          <a:effectLst/>
        </p:spPr>
      </p:cxnSp>
      <p:sp>
        <p:nvSpPr>
          <p:cNvPr id="25" name="サブタイトル 2">
            <a:extLst>
              <a:ext uri="{FF2B5EF4-FFF2-40B4-BE49-F238E27FC236}">
                <a16:creationId xmlns:a16="http://schemas.microsoft.com/office/drawing/2014/main" id="{1A971DF9-9056-CC72-4BEC-462FA0812A42}"/>
              </a:ext>
            </a:extLst>
          </p:cNvPr>
          <p:cNvSpPr txBox="1">
            <a:spLocks/>
          </p:cNvSpPr>
          <p:nvPr/>
        </p:nvSpPr>
        <p:spPr>
          <a:xfrm>
            <a:off x="4695796" y="2146739"/>
            <a:ext cx="1008609" cy="307777"/>
          </a:xfrm>
          <a:prstGeom prst="rect">
            <a:avLst/>
          </a:prstGeom>
        </p:spPr>
        <p:txBody>
          <a:bodyPr wrap="square">
            <a:spAutoFit/>
          </a:bodyPr>
          <a:lst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defRPr/>
            </a:pPr>
            <a:r>
              <a:rPr lang="en-US" altLang="ja-JP" sz="1400" b="1" dirty="0">
                <a:solidFill>
                  <a:srgbClr val="000000">
                    <a:lumMod val="65000"/>
                    <a:lumOff val="35000"/>
                  </a:srgbClr>
                </a:solidFill>
                <a:latin typeface="Arial"/>
                <a:ea typeface="ＭＳ Ｐゴシック"/>
              </a:rPr>
              <a:t>Oxidation</a:t>
            </a:r>
          </a:p>
        </p:txBody>
      </p:sp>
      <p:sp>
        <p:nvSpPr>
          <p:cNvPr id="26" name="サブタイトル 2">
            <a:extLst>
              <a:ext uri="{FF2B5EF4-FFF2-40B4-BE49-F238E27FC236}">
                <a16:creationId xmlns:a16="http://schemas.microsoft.com/office/drawing/2014/main" id="{C72E0905-5479-1089-0A9B-41DE81829777}"/>
              </a:ext>
            </a:extLst>
          </p:cNvPr>
          <p:cNvSpPr txBox="1">
            <a:spLocks/>
          </p:cNvSpPr>
          <p:nvPr/>
        </p:nvSpPr>
        <p:spPr>
          <a:xfrm>
            <a:off x="4738639" y="2620361"/>
            <a:ext cx="1058303" cy="307777"/>
          </a:xfrm>
          <a:prstGeom prst="rect">
            <a:avLst/>
          </a:prstGeom>
        </p:spPr>
        <p:txBody>
          <a:bodyPr wrap="none">
            <a:spAutoFit/>
          </a:bodyPr>
          <a:lst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defRPr/>
            </a:pPr>
            <a:r>
              <a:rPr lang="en-US" altLang="ja-JP" sz="1400" b="1" dirty="0">
                <a:solidFill>
                  <a:srgbClr val="000000"/>
                </a:solidFill>
                <a:latin typeface="Arial"/>
                <a:ea typeface="ＭＳ Ｐゴシック"/>
              </a:rPr>
              <a:t>Reduction</a:t>
            </a:r>
          </a:p>
        </p:txBody>
      </p:sp>
      <p:sp>
        <p:nvSpPr>
          <p:cNvPr id="27" name="サブタイトル 2">
            <a:extLst>
              <a:ext uri="{FF2B5EF4-FFF2-40B4-BE49-F238E27FC236}">
                <a16:creationId xmlns:a16="http://schemas.microsoft.com/office/drawing/2014/main" id="{B98D5055-B049-E913-B94E-0CCFA176251F}"/>
              </a:ext>
            </a:extLst>
          </p:cNvPr>
          <p:cNvSpPr txBox="1">
            <a:spLocks/>
          </p:cNvSpPr>
          <p:nvPr/>
        </p:nvSpPr>
        <p:spPr>
          <a:xfrm>
            <a:off x="602470" y="3573999"/>
            <a:ext cx="7792364" cy="430887"/>
          </a:xfrm>
          <a:prstGeom prst="rect">
            <a:avLst/>
          </a:prstGeom>
        </p:spPr>
        <p:txBody>
          <a:bodyPr wrap="square">
            <a:spAutoFit/>
          </a:bodyPr>
          <a:lst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Font typeface="Arial" pitchFamily="34" charset="0"/>
              <a:buNone/>
              <a:defRPr/>
            </a:pPr>
            <a:r>
              <a:rPr lang="ja-JP" altLang="en-US" sz="2200" b="1" dirty="0">
                <a:solidFill>
                  <a:srgbClr val="000000"/>
                </a:solidFill>
                <a:latin typeface="Arial"/>
                <a:ea typeface="ＭＳ Ｐゴシック"/>
              </a:rPr>
              <a:t>→</a:t>
            </a:r>
            <a:r>
              <a:rPr lang="en-US" altLang="ja-JP" sz="2200" b="1" dirty="0">
                <a:solidFill>
                  <a:srgbClr val="000000"/>
                </a:solidFill>
                <a:latin typeface="Arial"/>
                <a:ea typeface="ＭＳ Ｐゴシック"/>
              </a:rPr>
              <a:t>Suitable as active materials of rechargeable batteries </a:t>
            </a:r>
          </a:p>
        </p:txBody>
      </p:sp>
      <p:pic>
        <p:nvPicPr>
          <p:cNvPr id="31" name="図 30" descr="Cgで描かれた缶&#10;&#10;AI 生成コンテンツは誤りを含む可能性があります。">
            <a:extLst>
              <a:ext uri="{FF2B5EF4-FFF2-40B4-BE49-F238E27FC236}">
                <a16:creationId xmlns:a16="http://schemas.microsoft.com/office/drawing/2014/main" id="{75B5CE4A-FCF1-36BA-23B0-ABFC22F56C3A}"/>
              </a:ext>
            </a:extLst>
          </p:cNvPr>
          <p:cNvPicPr>
            <a:picLocks noChangeAspect="1"/>
          </p:cNvPicPr>
          <p:nvPr/>
        </p:nvPicPr>
        <p:blipFill>
          <a:blip r:embed="rId3" cstate="print">
            <a:extLst>
              <a:ext uri="{28A0092B-C50C-407E-A947-70E740481C1C}">
                <a14:useLocalDpi xmlns:a14="http://schemas.microsoft.com/office/drawing/2010/main" val="0"/>
              </a:ext>
            </a:extLst>
          </a:blip>
          <a:srcRect l="36444" r="34245" b="9666"/>
          <a:stretch>
            <a:fillRect/>
          </a:stretch>
        </p:blipFill>
        <p:spPr>
          <a:xfrm>
            <a:off x="5383553" y="4167821"/>
            <a:ext cx="962850" cy="1997483"/>
          </a:xfrm>
          <a:prstGeom prst="rect">
            <a:avLst/>
          </a:prstGeom>
        </p:spPr>
      </p:pic>
      <p:pic>
        <p:nvPicPr>
          <p:cNvPr id="33" name="図 32">
            <a:extLst>
              <a:ext uri="{FF2B5EF4-FFF2-40B4-BE49-F238E27FC236}">
                <a16:creationId xmlns:a16="http://schemas.microsoft.com/office/drawing/2014/main" id="{BE514724-5351-F138-B28B-B2079EEA66BC}"/>
              </a:ext>
            </a:extLst>
          </p:cNvPr>
          <p:cNvPicPr>
            <a:picLocks noChangeAspect="1"/>
          </p:cNvPicPr>
          <p:nvPr/>
        </p:nvPicPr>
        <p:blipFill>
          <a:blip r:embed="rId4"/>
          <a:stretch>
            <a:fillRect/>
          </a:stretch>
        </p:blipFill>
        <p:spPr>
          <a:xfrm>
            <a:off x="2568619" y="4725554"/>
            <a:ext cx="1086893" cy="1080000"/>
          </a:xfrm>
          <a:prstGeom prst="ellipse">
            <a:avLst/>
          </a:prstGeom>
          <a:ln w="57150" cap="rnd">
            <a:solidFill>
              <a:schemeClr val="tx1"/>
            </a:solidFill>
          </a:ln>
          <a:effectLst/>
          <a:scene3d>
            <a:camera prst="orthographicFront"/>
            <a:lightRig rig="contrasting" dir="t">
              <a:rot lat="0" lon="0" rev="3000000"/>
            </a:lightRig>
          </a:scene3d>
          <a:sp3d contourW="7620">
            <a:bevelT w="95250" h="31750"/>
            <a:contourClr>
              <a:srgbClr val="333333"/>
            </a:contourClr>
          </a:sp3d>
        </p:spPr>
      </p:pic>
      <p:pic>
        <p:nvPicPr>
          <p:cNvPr id="34" name="図 33">
            <a:extLst>
              <a:ext uri="{FF2B5EF4-FFF2-40B4-BE49-F238E27FC236}">
                <a16:creationId xmlns:a16="http://schemas.microsoft.com/office/drawing/2014/main" id="{3E1D716D-CC0A-EAF9-3913-BED5F7C1677D}"/>
              </a:ext>
            </a:extLst>
          </p:cNvPr>
          <p:cNvPicPr>
            <a:picLocks noChangeAspect="1"/>
          </p:cNvPicPr>
          <p:nvPr/>
        </p:nvPicPr>
        <p:blipFill>
          <a:blip r:embed="rId5">
            <a:alphaModFix/>
          </a:blip>
          <a:srcRect l="16500" t="7791" r="15151" b="29684"/>
          <a:stretch>
            <a:fillRect/>
          </a:stretch>
        </p:blipFill>
        <p:spPr>
          <a:xfrm>
            <a:off x="2583855" y="4570612"/>
            <a:ext cx="1086893" cy="1086395"/>
          </a:xfrm>
          <a:prstGeom prst="rect">
            <a:avLst/>
          </a:prstGeom>
        </p:spPr>
      </p:pic>
      <p:sp>
        <p:nvSpPr>
          <p:cNvPr id="35" name="矢印: 右 34">
            <a:extLst>
              <a:ext uri="{FF2B5EF4-FFF2-40B4-BE49-F238E27FC236}">
                <a16:creationId xmlns:a16="http://schemas.microsoft.com/office/drawing/2014/main" id="{48BEB87A-73CF-24C7-1EDD-F2603B850D20}"/>
              </a:ext>
            </a:extLst>
          </p:cNvPr>
          <p:cNvSpPr/>
          <p:nvPr/>
        </p:nvSpPr>
        <p:spPr>
          <a:xfrm>
            <a:off x="4145118" y="4960659"/>
            <a:ext cx="764065" cy="609790"/>
          </a:xfrm>
          <a:prstGeom prst="right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endParaRPr kumimoji="1" lang="ja-JP" altLang="en-US">
              <a:latin typeface="Arial" panose="020B0604020202020204" pitchFamily="34" charset="0"/>
              <a:ea typeface="ＭＳ Ｐゴシック" panose="020B0600070205080204" pitchFamily="50" charset="-128"/>
            </a:endParaRPr>
          </a:p>
        </p:txBody>
      </p:sp>
      <p:sp>
        <p:nvSpPr>
          <p:cNvPr id="7" name="タイトル 1">
            <a:extLst>
              <a:ext uri="{FF2B5EF4-FFF2-40B4-BE49-F238E27FC236}">
                <a16:creationId xmlns:a16="http://schemas.microsoft.com/office/drawing/2014/main" id="{BCD69321-DCAA-AE2C-823E-75500439F5D0}"/>
              </a:ext>
            </a:extLst>
          </p:cNvPr>
          <p:cNvSpPr txBox="1">
            <a:spLocks/>
          </p:cNvSpPr>
          <p:nvPr/>
        </p:nvSpPr>
        <p:spPr>
          <a:xfrm>
            <a:off x="368077" y="110558"/>
            <a:ext cx="8407846" cy="7810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000" kern="1200">
                <a:solidFill>
                  <a:schemeClr val="tx1"/>
                </a:solidFill>
                <a:latin typeface="Meiryo" panose="020B0604030504040204" pitchFamily="34" charset="-128"/>
                <a:ea typeface="Meiryo" panose="020B0604030504040204" pitchFamily="34" charset="-128"/>
                <a:cs typeface="+mj-cs"/>
              </a:defRPr>
            </a:lvl1pPr>
          </a:lstStyle>
          <a:p>
            <a:pPr algn="ctr"/>
            <a:r>
              <a:rPr lang="en-US" altLang="ja-JP" b="1" dirty="0">
                <a:latin typeface="Arial" panose="020B0604020202020204" pitchFamily="34" charset="0"/>
                <a:ea typeface="ＭＳ Ｐゴシック" panose="020B0600070205080204" pitchFamily="50" charset="-128"/>
              </a:rPr>
              <a:t>Oxidation states of uranium</a:t>
            </a:r>
            <a:endParaRPr lang="ja-JP" altLang="en-US" b="1" dirty="0">
              <a:latin typeface="Arial" panose="020B0604020202020204" pitchFamily="34" charset="0"/>
              <a:ea typeface="ＭＳ Ｐゴシック" panose="020B0600070205080204" pitchFamily="50" charset="-128"/>
            </a:endParaRPr>
          </a:p>
        </p:txBody>
      </p:sp>
      <p:sp>
        <p:nvSpPr>
          <p:cNvPr id="2" name="サブタイトル 2">
            <a:extLst>
              <a:ext uri="{FF2B5EF4-FFF2-40B4-BE49-F238E27FC236}">
                <a16:creationId xmlns:a16="http://schemas.microsoft.com/office/drawing/2014/main" id="{15A49A63-CF22-5BA8-837F-7CEF416ABB0F}"/>
              </a:ext>
            </a:extLst>
          </p:cNvPr>
          <p:cNvSpPr txBox="1">
            <a:spLocks/>
          </p:cNvSpPr>
          <p:nvPr/>
        </p:nvSpPr>
        <p:spPr>
          <a:xfrm>
            <a:off x="854803" y="6282810"/>
            <a:ext cx="7792364" cy="430887"/>
          </a:xfrm>
          <a:prstGeom prst="rect">
            <a:avLst/>
          </a:prstGeom>
        </p:spPr>
        <p:txBody>
          <a:bodyPr wrap="square">
            <a:spAutoFit/>
          </a:bodyPr>
          <a:lst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None/>
              <a:defRPr/>
            </a:pPr>
            <a:r>
              <a:rPr lang="en-US" altLang="ja-JP" sz="2200" b="1" dirty="0">
                <a:solidFill>
                  <a:srgbClr val="000000"/>
                </a:solidFill>
                <a:latin typeface="Arial"/>
                <a:ea typeface="ＭＳ Ｐゴシック"/>
              </a:rPr>
              <a:t>A promising application of depleted uranium</a:t>
            </a:r>
          </a:p>
        </p:txBody>
      </p:sp>
    </p:spTree>
    <p:extLst>
      <p:ext uri="{BB962C8B-B14F-4D97-AF65-F5344CB8AC3E}">
        <p14:creationId xmlns:p14="http://schemas.microsoft.com/office/powerpoint/2010/main" val="1604198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正方形/長方形 26">
            <a:extLst>
              <a:ext uri="{FF2B5EF4-FFF2-40B4-BE49-F238E27FC236}">
                <a16:creationId xmlns:a16="http://schemas.microsoft.com/office/drawing/2014/main" id="{D722F573-C430-B8C6-F59F-6C18F9ED43F7}"/>
              </a:ext>
            </a:extLst>
          </p:cNvPr>
          <p:cNvSpPr/>
          <p:nvPr/>
        </p:nvSpPr>
        <p:spPr>
          <a:xfrm>
            <a:off x="4610108" y="1629317"/>
            <a:ext cx="3922332" cy="1279079"/>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4">
            <a:extLst>
              <a:ext uri="{FF2B5EF4-FFF2-40B4-BE49-F238E27FC236}">
                <a16:creationId xmlns:a16="http://schemas.microsoft.com/office/drawing/2014/main" id="{B07E780B-165E-A048-EA1F-94C611CAF814}"/>
              </a:ext>
            </a:extLst>
          </p:cNvPr>
          <p:cNvSpPr>
            <a:spLocks noGrp="1"/>
          </p:cNvSpPr>
          <p:nvPr>
            <p:ph type="sldNum" sz="quarter" idx="12"/>
          </p:nvPr>
        </p:nvSpPr>
        <p:spPr>
          <a:xfrm>
            <a:off x="7068773" y="6453336"/>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12</a:t>
            </a:fld>
            <a:endParaRPr kumimoji="1" lang="ja-JP" altLang="en-US" dirty="0">
              <a:latin typeface="Arial" panose="020B0604020202020204" pitchFamily="34" charset="0"/>
              <a:ea typeface="ＭＳ Ｐゴシック" panose="020B0600070205080204" pitchFamily="50" charset="-128"/>
            </a:endParaRPr>
          </a:p>
        </p:txBody>
      </p:sp>
      <p:sp>
        <p:nvSpPr>
          <p:cNvPr id="6" name="タイトル 1">
            <a:extLst>
              <a:ext uri="{FF2B5EF4-FFF2-40B4-BE49-F238E27FC236}">
                <a16:creationId xmlns:a16="http://schemas.microsoft.com/office/drawing/2014/main" id="{A388EBB9-02CD-33CA-5588-70AFFA5B2F93}"/>
              </a:ext>
            </a:extLst>
          </p:cNvPr>
          <p:cNvSpPr txBox="1">
            <a:spLocks/>
          </p:cNvSpPr>
          <p:nvPr/>
        </p:nvSpPr>
        <p:spPr>
          <a:xfrm>
            <a:off x="368077" y="110558"/>
            <a:ext cx="8407846" cy="7810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000" kern="1200">
                <a:solidFill>
                  <a:schemeClr val="tx1"/>
                </a:solidFill>
                <a:latin typeface="Meiryo" panose="020B0604030504040204" pitchFamily="34" charset="-128"/>
                <a:ea typeface="Meiryo" panose="020B0604030504040204" pitchFamily="34" charset="-128"/>
                <a:cs typeface="+mj-cs"/>
              </a:defRPr>
            </a:lvl1pPr>
          </a:lstStyle>
          <a:p>
            <a:pPr algn="ctr"/>
            <a:r>
              <a:rPr lang="en-US" altLang="ja-JP" b="1" dirty="0">
                <a:latin typeface="Arial" panose="020B0604020202020204" pitchFamily="34" charset="0"/>
                <a:ea typeface="ＭＳ Ｐゴシック" panose="020B0600070205080204" pitchFamily="50" charset="-128"/>
              </a:rPr>
              <a:t>To assemble uranium battery</a:t>
            </a:r>
            <a:endParaRPr lang="ja-JP" altLang="en-US" b="1" dirty="0">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92A05A04-EB81-F7A6-D7AC-BEDE1D77CAB0}"/>
              </a:ext>
            </a:extLst>
          </p:cNvPr>
          <p:cNvSpPr txBox="1"/>
          <p:nvPr/>
        </p:nvSpPr>
        <p:spPr>
          <a:xfrm>
            <a:off x="251520" y="1052736"/>
            <a:ext cx="4200189"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Possible redox couples</a:t>
            </a:r>
          </a:p>
        </p:txBody>
      </p:sp>
      <p:sp>
        <p:nvSpPr>
          <p:cNvPr id="13" name="テキスト ボックス 12">
            <a:extLst>
              <a:ext uri="{FF2B5EF4-FFF2-40B4-BE49-F238E27FC236}">
                <a16:creationId xmlns:a16="http://schemas.microsoft.com/office/drawing/2014/main" id="{EF414F76-F8AE-CBB2-DA37-D4420F893E3D}"/>
              </a:ext>
            </a:extLst>
          </p:cNvPr>
          <p:cNvSpPr txBox="1"/>
          <p:nvPr/>
        </p:nvSpPr>
        <p:spPr>
          <a:xfrm>
            <a:off x="251520" y="4869160"/>
            <a:ext cx="7975260"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Required conditions for assembling a battery</a:t>
            </a:r>
          </a:p>
        </p:txBody>
      </p:sp>
      <p:sp>
        <p:nvSpPr>
          <p:cNvPr id="14" name="テキスト ボックス 13">
            <a:extLst>
              <a:ext uri="{FF2B5EF4-FFF2-40B4-BE49-F238E27FC236}">
                <a16:creationId xmlns:a16="http://schemas.microsoft.com/office/drawing/2014/main" id="{8D45DD2A-C2C3-2C3A-FA5D-185CEC88A9B4}"/>
              </a:ext>
            </a:extLst>
          </p:cNvPr>
          <p:cNvSpPr txBox="1"/>
          <p:nvPr/>
        </p:nvSpPr>
        <p:spPr>
          <a:xfrm>
            <a:off x="549351" y="2496820"/>
            <a:ext cx="3586766" cy="461665"/>
          </a:xfrm>
          <a:prstGeom prst="rect">
            <a:avLst/>
          </a:prstGeom>
          <a:noFill/>
        </p:spPr>
        <p:txBody>
          <a:bodyPr wrap="square" rtlCol="0">
            <a:spAutoFit/>
          </a:bodyPr>
          <a:lstStyle/>
          <a:p>
            <a:pPr lvl="0">
              <a:defRPr/>
            </a:pPr>
            <a:r>
              <a:rPr lang="en-US" altLang="ja-JP" sz="2400" b="1" dirty="0">
                <a:solidFill>
                  <a:prstClr val="black"/>
                </a:solidFill>
                <a:latin typeface="Arial"/>
                <a:ea typeface="ＭＳ Ｐゴシック"/>
              </a:rPr>
              <a:t>2. Molten Salt System</a:t>
            </a:r>
            <a:r>
              <a:rPr lang="en-US" altLang="ja-JP" sz="2400" b="1" baseline="30000" dirty="0">
                <a:solidFill>
                  <a:prstClr val="black"/>
                </a:solidFill>
                <a:latin typeface="Arial"/>
                <a:ea typeface="ＭＳ Ｐゴシック"/>
              </a:rPr>
              <a:t>2)</a:t>
            </a:r>
            <a:endParaRPr kumimoji="0" lang="ja-JP" altLang="en-US" sz="2400" b="1" i="0" u="none" strike="noStrike" kern="1200" cap="none" spc="0" normalizeH="0" baseline="30000" noProof="0" dirty="0">
              <a:ln>
                <a:noFill/>
              </a:ln>
              <a:solidFill>
                <a:prstClr val="black"/>
              </a:solidFill>
              <a:effectLst/>
              <a:uLnTx/>
              <a:uFillTx/>
              <a:latin typeface="Arial"/>
              <a:ea typeface="ＭＳ Ｐゴシック"/>
              <a:cs typeface="+mn-cs"/>
            </a:endParaRPr>
          </a:p>
        </p:txBody>
      </p:sp>
      <p:sp>
        <p:nvSpPr>
          <p:cNvPr id="15" name="テキスト ボックス 14">
            <a:extLst>
              <a:ext uri="{FF2B5EF4-FFF2-40B4-BE49-F238E27FC236}">
                <a16:creationId xmlns:a16="http://schemas.microsoft.com/office/drawing/2014/main" id="{1A667D05-5AFD-79F1-2F8F-AB6DE9E20C29}"/>
              </a:ext>
            </a:extLst>
          </p:cNvPr>
          <p:cNvSpPr txBox="1"/>
          <p:nvPr/>
        </p:nvSpPr>
        <p:spPr>
          <a:xfrm>
            <a:off x="878515" y="2908396"/>
            <a:ext cx="4493950" cy="400110"/>
          </a:xfrm>
          <a:prstGeom prst="rect">
            <a:avLst/>
          </a:prstGeom>
          <a:noFill/>
        </p:spPr>
        <p:txBody>
          <a:bodyPr wrap="square" rtlCol="0">
            <a:spAutoFit/>
          </a:bodyPr>
          <a:lstStyle/>
          <a:p>
            <a:pPr>
              <a:defRPr/>
            </a:pPr>
            <a:r>
              <a:rPr lang="en-US" altLang="ja-JP" sz="2000" dirty="0">
                <a:solidFill>
                  <a:prstClr val="black"/>
                </a:solidFill>
                <a:latin typeface="Arial"/>
                <a:ea typeface="ＭＳ Ｐゴシック"/>
              </a:rPr>
              <a:t>ii) </a:t>
            </a:r>
            <a:r>
              <a:rPr lang="en-US" altLang="ja-JP" sz="2000" dirty="0">
                <a:latin typeface="Arial" panose="020B0604020202020204" pitchFamily="34" charset="0"/>
                <a:ea typeface="ＭＳ Ｐゴシック" panose="020B0600070205080204" pitchFamily="50" charset="-128"/>
              </a:rPr>
              <a:t>U(III)/U(IV) | U(V)/U(VI)</a:t>
            </a:r>
          </a:p>
        </p:txBody>
      </p:sp>
      <p:sp>
        <p:nvSpPr>
          <p:cNvPr id="17" name="テキスト ボックス 16">
            <a:extLst>
              <a:ext uri="{FF2B5EF4-FFF2-40B4-BE49-F238E27FC236}">
                <a16:creationId xmlns:a16="http://schemas.microsoft.com/office/drawing/2014/main" id="{3494EB36-63B9-B816-957B-DE2A4A8FF470}"/>
              </a:ext>
            </a:extLst>
          </p:cNvPr>
          <p:cNvSpPr txBox="1"/>
          <p:nvPr/>
        </p:nvSpPr>
        <p:spPr>
          <a:xfrm>
            <a:off x="867025" y="3273517"/>
            <a:ext cx="6282133" cy="400110"/>
          </a:xfrm>
          <a:prstGeom prst="rect">
            <a:avLst/>
          </a:prstGeom>
          <a:noFill/>
        </p:spPr>
        <p:txBody>
          <a:bodyPr wrap="square" rtlCol="0">
            <a:spAutoFit/>
          </a:bodyPr>
          <a:lstStyle/>
          <a:p>
            <a:pPr>
              <a:defRPr/>
            </a:pPr>
            <a:r>
              <a:rPr lang="en-US" altLang="ja-JP" sz="2000" dirty="0">
                <a:solidFill>
                  <a:prstClr val="black"/>
                </a:solidFill>
                <a:latin typeface="Arial"/>
                <a:ea typeface="ＭＳ Ｐゴシック"/>
              </a:rPr>
              <a:t>iii) </a:t>
            </a:r>
            <a:r>
              <a:rPr lang="en-US" altLang="ja-JP" sz="2000" dirty="0">
                <a:latin typeface="Arial" panose="020B0604020202020204" pitchFamily="34" charset="0"/>
                <a:ea typeface="ＭＳ Ｐゴシック" panose="020B0600070205080204" pitchFamily="50" charset="-128"/>
              </a:rPr>
              <a:t>U(0)/U(III) | Redox couple of other than uranium</a:t>
            </a:r>
          </a:p>
        </p:txBody>
      </p:sp>
      <p:sp>
        <p:nvSpPr>
          <p:cNvPr id="18" name="テキスト ボックス 17">
            <a:extLst>
              <a:ext uri="{FF2B5EF4-FFF2-40B4-BE49-F238E27FC236}">
                <a16:creationId xmlns:a16="http://schemas.microsoft.com/office/drawing/2014/main" id="{9372671A-E6C3-4263-54BA-190420965B13}"/>
              </a:ext>
            </a:extLst>
          </p:cNvPr>
          <p:cNvSpPr txBox="1"/>
          <p:nvPr/>
        </p:nvSpPr>
        <p:spPr>
          <a:xfrm>
            <a:off x="546542" y="1556358"/>
            <a:ext cx="3460898" cy="461665"/>
          </a:xfrm>
          <a:prstGeom prst="rect">
            <a:avLst/>
          </a:prstGeom>
          <a:noFill/>
        </p:spPr>
        <p:txBody>
          <a:bodyPr wrap="square" rtlCol="0">
            <a:spAutoFit/>
          </a:bodyPr>
          <a:lstStyle/>
          <a:p>
            <a:pPr lvl="0">
              <a:defRPr/>
            </a:pPr>
            <a:r>
              <a:rPr lang="en-US" altLang="ja-JP" sz="2400" b="1" dirty="0">
                <a:solidFill>
                  <a:prstClr val="black"/>
                </a:solidFill>
                <a:latin typeface="Arial"/>
                <a:ea typeface="ＭＳ Ｐゴシック"/>
              </a:rPr>
              <a:t>1. Aqueous System</a:t>
            </a:r>
            <a:r>
              <a:rPr lang="en-US" altLang="ja-JP" sz="2400" b="1" baseline="30000" dirty="0">
                <a:solidFill>
                  <a:prstClr val="black"/>
                </a:solidFill>
                <a:latin typeface="Arial"/>
                <a:ea typeface="ＭＳ Ｐゴシック"/>
              </a:rPr>
              <a:t>2)</a:t>
            </a:r>
          </a:p>
        </p:txBody>
      </p:sp>
      <p:sp>
        <p:nvSpPr>
          <p:cNvPr id="19" name="テキスト ボックス 18">
            <a:extLst>
              <a:ext uri="{FF2B5EF4-FFF2-40B4-BE49-F238E27FC236}">
                <a16:creationId xmlns:a16="http://schemas.microsoft.com/office/drawing/2014/main" id="{239C11A5-FE26-FBA2-A4B1-2F74DA4D5E90}"/>
              </a:ext>
            </a:extLst>
          </p:cNvPr>
          <p:cNvSpPr txBox="1"/>
          <p:nvPr/>
        </p:nvSpPr>
        <p:spPr>
          <a:xfrm>
            <a:off x="875706" y="1967934"/>
            <a:ext cx="3260411" cy="400110"/>
          </a:xfrm>
          <a:prstGeom prst="rect">
            <a:avLst/>
          </a:prstGeom>
          <a:noFill/>
        </p:spPr>
        <p:txBody>
          <a:bodyPr wrap="square" rtlCol="0">
            <a:spAutoFit/>
          </a:bodyPr>
          <a:lstStyle/>
          <a:p>
            <a:pPr>
              <a:defRPr/>
            </a:pPr>
            <a:r>
              <a:rPr lang="en-US" altLang="ja-JP" sz="2000" dirty="0" err="1">
                <a:solidFill>
                  <a:prstClr val="black"/>
                </a:solidFill>
                <a:latin typeface="Arial"/>
                <a:ea typeface="ＭＳ Ｐゴシック"/>
              </a:rPr>
              <a:t>i</a:t>
            </a:r>
            <a:r>
              <a:rPr lang="en-US" altLang="ja-JP" sz="2000" dirty="0">
                <a:solidFill>
                  <a:prstClr val="black"/>
                </a:solidFill>
                <a:latin typeface="Arial"/>
                <a:ea typeface="ＭＳ Ｐゴシック"/>
              </a:rPr>
              <a:t>) </a:t>
            </a:r>
            <a:r>
              <a:rPr lang="en-US" altLang="ja-JP" sz="2000" dirty="0">
                <a:latin typeface="Arial" panose="020B0604020202020204" pitchFamily="34" charset="0"/>
                <a:ea typeface="ＭＳ Ｐゴシック" panose="020B0600070205080204" pitchFamily="50" charset="-128"/>
              </a:rPr>
              <a:t>U(III)/U(IV) | U(V)/U(VI)</a:t>
            </a:r>
          </a:p>
        </p:txBody>
      </p:sp>
      <p:sp>
        <p:nvSpPr>
          <p:cNvPr id="20" name="テキスト ボックス 19">
            <a:extLst>
              <a:ext uri="{FF2B5EF4-FFF2-40B4-BE49-F238E27FC236}">
                <a16:creationId xmlns:a16="http://schemas.microsoft.com/office/drawing/2014/main" id="{DEF6642E-1450-F069-D7F5-919331589DDB}"/>
              </a:ext>
            </a:extLst>
          </p:cNvPr>
          <p:cNvSpPr txBox="1"/>
          <p:nvPr/>
        </p:nvSpPr>
        <p:spPr>
          <a:xfrm>
            <a:off x="547929" y="3808204"/>
            <a:ext cx="4248472" cy="461665"/>
          </a:xfrm>
          <a:prstGeom prst="rect">
            <a:avLst/>
          </a:prstGeom>
          <a:noFill/>
        </p:spPr>
        <p:txBody>
          <a:bodyPr wrap="square" rtlCol="0">
            <a:spAutoFit/>
          </a:bodyPr>
          <a:lstStyle/>
          <a:p>
            <a:pPr lvl="0">
              <a:defRPr/>
            </a:pPr>
            <a:r>
              <a:rPr lang="en-US" altLang="ja-JP" sz="2400" b="1" dirty="0">
                <a:latin typeface="Arial"/>
                <a:ea typeface="ＭＳ Ｐゴシック"/>
              </a:rPr>
              <a:t>3. Organic Solvent System</a:t>
            </a:r>
          </a:p>
        </p:txBody>
      </p:sp>
      <p:sp>
        <p:nvSpPr>
          <p:cNvPr id="21" name="テキスト ボックス 20">
            <a:extLst>
              <a:ext uri="{FF2B5EF4-FFF2-40B4-BE49-F238E27FC236}">
                <a16:creationId xmlns:a16="http://schemas.microsoft.com/office/drawing/2014/main" id="{FFE2B2EC-D947-4B28-FF8A-2256892A51B3}"/>
              </a:ext>
            </a:extLst>
          </p:cNvPr>
          <p:cNvSpPr txBox="1"/>
          <p:nvPr/>
        </p:nvSpPr>
        <p:spPr>
          <a:xfrm>
            <a:off x="877093" y="4219780"/>
            <a:ext cx="8210812" cy="400110"/>
          </a:xfrm>
          <a:prstGeom prst="rect">
            <a:avLst/>
          </a:prstGeom>
          <a:noFill/>
        </p:spPr>
        <p:txBody>
          <a:bodyPr wrap="square" rtlCol="0">
            <a:spAutoFit/>
          </a:bodyPr>
          <a:lstStyle/>
          <a:p>
            <a:pPr>
              <a:defRPr/>
            </a:pPr>
            <a:r>
              <a:rPr lang="en-US" altLang="ja-JP" sz="2000" b="1" dirty="0">
                <a:latin typeface="Arial"/>
                <a:ea typeface="ＭＳ Ｐゴシック"/>
              </a:rPr>
              <a:t>iv) </a:t>
            </a:r>
            <a:r>
              <a:rPr lang="en-US" altLang="ja-JP" sz="2000" b="1" dirty="0">
                <a:latin typeface="Arial" panose="020B0604020202020204" pitchFamily="34" charset="0"/>
                <a:ea typeface="ＭＳ Ｐゴシック" panose="020B0600070205080204" pitchFamily="50" charset="-128"/>
              </a:rPr>
              <a:t>U(III)/U(IV) </a:t>
            </a:r>
            <a:r>
              <a:rPr lang="en-US" altLang="ja-JP" sz="2000" dirty="0">
                <a:latin typeface="Arial" panose="020B0604020202020204" pitchFamily="34" charset="0"/>
                <a:ea typeface="ＭＳ Ｐゴシック" panose="020B0600070205080204" pitchFamily="50" charset="-128"/>
              </a:rPr>
              <a:t>|</a:t>
            </a:r>
            <a:r>
              <a:rPr lang="en-US" altLang="ja-JP" sz="2000" b="1" dirty="0">
                <a:latin typeface="Arial" panose="020B0604020202020204" pitchFamily="34" charset="0"/>
                <a:ea typeface="ＭＳ Ｐゴシック" panose="020B0600070205080204" pitchFamily="50" charset="-128"/>
              </a:rPr>
              <a:t> U(V)/U(VI)  or redox couple of other than uranium</a:t>
            </a:r>
          </a:p>
        </p:txBody>
      </p:sp>
      <p:sp>
        <p:nvSpPr>
          <p:cNvPr id="22" name="テキスト ボックス 21">
            <a:extLst>
              <a:ext uri="{FF2B5EF4-FFF2-40B4-BE49-F238E27FC236}">
                <a16:creationId xmlns:a16="http://schemas.microsoft.com/office/drawing/2014/main" id="{09751D2B-2926-36B0-E25C-B60326365D3A}"/>
              </a:ext>
            </a:extLst>
          </p:cNvPr>
          <p:cNvSpPr txBox="1"/>
          <p:nvPr/>
        </p:nvSpPr>
        <p:spPr>
          <a:xfrm>
            <a:off x="546542" y="5345340"/>
            <a:ext cx="8407846" cy="1107996"/>
          </a:xfrm>
          <a:prstGeom prst="rect">
            <a:avLst/>
          </a:prstGeom>
          <a:noFill/>
        </p:spPr>
        <p:txBody>
          <a:bodyPr wrap="square" rtlCol="0">
            <a:spAutoFit/>
          </a:bodyPr>
          <a:lstStyle/>
          <a:p>
            <a:pPr lvl="0">
              <a:defRPr/>
            </a:pPr>
            <a:r>
              <a:rPr lang="ja-JP" altLang="en-US" sz="2200" dirty="0">
                <a:solidFill>
                  <a:prstClr val="black"/>
                </a:solidFill>
                <a:latin typeface="Arial"/>
                <a:ea typeface="ＭＳ Ｐゴシック"/>
              </a:rPr>
              <a:t>・</a:t>
            </a:r>
            <a:r>
              <a:rPr lang="en-US" altLang="ja-JP" sz="2200" dirty="0">
                <a:solidFill>
                  <a:prstClr val="black"/>
                </a:solidFill>
                <a:latin typeface="Arial"/>
                <a:ea typeface="ＭＳ Ｐゴシック"/>
              </a:rPr>
              <a:t>Redox reaction should be </a:t>
            </a:r>
            <a:r>
              <a:rPr lang="en-US" altLang="ja-JP" sz="2200" b="1" dirty="0">
                <a:solidFill>
                  <a:srgbClr val="FF0000"/>
                </a:solidFill>
                <a:latin typeface="Arial"/>
                <a:ea typeface="ＭＳ Ｐゴシック"/>
              </a:rPr>
              <a:t>reversible</a:t>
            </a:r>
            <a:r>
              <a:rPr lang="en-US" altLang="ja-JP" sz="2200" dirty="0">
                <a:solidFill>
                  <a:prstClr val="black"/>
                </a:solidFill>
                <a:latin typeface="Arial"/>
                <a:ea typeface="ＭＳ Ｐゴシック"/>
              </a:rPr>
              <a:t>.</a:t>
            </a:r>
          </a:p>
          <a:p>
            <a:pPr lvl="0">
              <a:defRPr/>
            </a:pPr>
            <a:r>
              <a:rPr lang="ja-JP" altLang="en-US" sz="2200" dirty="0">
                <a:solidFill>
                  <a:prstClr val="black"/>
                </a:solidFill>
                <a:latin typeface="Arial"/>
                <a:ea typeface="ＭＳ Ｐゴシック"/>
              </a:rPr>
              <a:t>・</a:t>
            </a:r>
            <a:r>
              <a:rPr lang="en-US" altLang="ja-JP" sz="2200" dirty="0">
                <a:solidFill>
                  <a:prstClr val="black"/>
                </a:solidFill>
                <a:latin typeface="Arial"/>
                <a:ea typeface="ＭＳ Ｐゴシック"/>
              </a:rPr>
              <a:t>Reaction of active materials should be significantly </a:t>
            </a:r>
            <a:r>
              <a:rPr lang="en-US" altLang="ja-JP" sz="2200" b="1" dirty="0">
                <a:solidFill>
                  <a:srgbClr val="FF0000"/>
                </a:solidFill>
                <a:latin typeface="Arial"/>
                <a:ea typeface="ＭＳ Ｐゴシック"/>
              </a:rPr>
              <a:t>fast</a:t>
            </a:r>
            <a:r>
              <a:rPr lang="en-US" altLang="ja-JP" sz="2200" dirty="0">
                <a:solidFill>
                  <a:prstClr val="black"/>
                </a:solidFill>
                <a:latin typeface="Arial"/>
                <a:ea typeface="ＭＳ Ｐゴシック"/>
              </a:rPr>
              <a:t>.</a:t>
            </a:r>
          </a:p>
          <a:p>
            <a:pPr lvl="0">
              <a:defRPr/>
            </a:pPr>
            <a:r>
              <a:rPr lang="ja-JP" altLang="en-US" sz="2200" dirty="0">
                <a:solidFill>
                  <a:prstClr val="black"/>
                </a:solidFill>
                <a:latin typeface="Arial"/>
                <a:ea typeface="ＭＳ Ｐゴシック"/>
              </a:rPr>
              <a:t>・</a:t>
            </a:r>
            <a:r>
              <a:rPr lang="en-US" altLang="ja-JP" sz="2200" dirty="0">
                <a:solidFill>
                  <a:prstClr val="black"/>
                </a:solidFill>
                <a:latin typeface="Arial"/>
                <a:ea typeface="ＭＳ Ｐゴシック"/>
              </a:rPr>
              <a:t>Reduced or oxidized active materials should be relatively </a:t>
            </a:r>
            <a:r>
              <a:rPr lang="en-US" altLang="ja-JP" sz="2200" b="1" dirty="0">
                <a:solidFill>
                  <a:srgbClr val="FF0000"/>
                </a:solidFill>
                <a:latin typeface="Arial"/>
                <a:ea typeface="ＭＳ Ｐゴシック"/>
              </a:rPr>
              <a:t>stable</a:t>
            </a:r>
            <a:r>
              <a:rPr lang="en-US" altLang="ja-JP" sz="2200" dirty="0">
                <a:solidFill>
                  <a:prstClr val="black"/>
                </a:solidFill>
                <a:latin typeface="Arial"/>
                <a:ea typeface="ＭＳ Ｐゴシック"/>
              </a:rPr>
              <a:t>.</a:t>
            </a:r>
          </a:p>
        </p:txBody>
      </p:sp>
      <p:sp>
        <p:nvSpPr>
          <p:cNvPr id="25" name="テキスト ボックス 24">
            <a:extLst>
              <a:ext uri="{FF2B5EF4-FFF2-40B4-BE49-F238E27FC236}">
                <a16:creationId xmlns:a16="http://schemas.microsoft.com/office/drawing/2014/main" id="{12DA2DAE-868B-87A8-7D2F-D19B4E2D6DF8}"/>
              </a:ext>
            </a:extLst>
          </p:cNvPr>
          <p:cNvSpPr txBox="1"/>
          <p:nvPr/>
        </p:nvSpPr>
        <p:spPr>
          <a:xfrm>
            <a:off x="4722596" y="1876051"/>
            <a:ext cx="3816424" cy="830997"/>
          </a:xfrm>
          <a:prstGeom prst="rect">
            <a:avLst/>
          </a:prstGeom>
          <a:noFill/>
        </p:spPr>
        <p:txBody>
          <a:bodyPr wrap="square" rtlCol="0">
            <a:spAutoFit/>
          </a:bodyPr>
          <a:lstStyle/>
          <a:p>
            <a:pPr>
              <a:defRPr/>
            </a:pPr>
            <a:r>
              <a:rPr lang="en-US" altLang="ja-JP" sz="2400" b="1" dirty="0">
                <a:solidFill>
                  <a:srgbClr val="FF0000"/>
                </a:solidFill>
                <a:latin typeface="Arial"/>
                <a:ea typeface="ＭＳ Ｐゴシック"/>
              </a:rPr>
              <a:t>U(III) and U(V) cannot be </a:t>
            </a:r>
            <a:br>
              <a:rPr lang="en-US" altLang="ja-JP" sz="2400" b="1" dirty="0">
                <a:solidFill>
                  <a:srgbClr val="FF0000"/>
                </a:solidFill>
                <a:latin typeface="Arial"/>
                <a:ea typeface="ＭＳ Ｐゴシック"/>
              </a:rPr>
            </a:br>
            <a:r>
              <a:rPr lang="en-US" altLang="ja-JP" sz="2400" b="1" dirty="0">
                <a:solidFill>
                  <a:srgbClr val="FF0000"/>
                </a:solidFill>
                <a:latin typeface="Arial"/>
                <a:ea typeface="ＭＳ Ｐゴシック"/>
              </a:rPr>
              <a:t>stabilized.</a:t>
            </a:r>
            <a:endParaRPr lang="en-US" altLang="ja-JP" sz="2400" b="1" dirty="0">
              <a:solidFill>
                <a:srgbClr val="FF0000"/>
              </a:solidFill>
              <a:latin typeface="Arial" panose="020B0604020202020204" pitchFamily="34" charset="0"/>
              <a:ea typeface="ＭＳ Ｐゴシック" panose="020B0600070205080204" pitchFamily="50" charset="-128"/>
            </a:endParaRPr>
          </a:p>
        </p:txBody>
      </p:sp>
      <p:sp>
        <p:nvSpPr>
          <p:cNvPr id="26" name="矢印: 右 25">
            <a:extLst>
              <a:ext uri="{FF2B5EF4-FFF2-40B4-BE49-F238E27FC236}">
                <a16:creationId xmlns:a16="http://schemas.microsoft.com/office/drawing/2014/main" id="{B469307D-D009-8923-A397-AEFC0C94A31E}"/>
              </a:ext>
            </a:extLst>
          </p:cNvPr>
          <p:cNvSpPr/>
          <p:nvPr/>
        </p:nvSpPr>
        <p:spPr>
          <a:xfrm>
            <a:off x="4018726" y="1607954"/>
            <a:ext cx="553207" cy="416287"/>
          </a:xfrm>
          <a:prstGeom prst="right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endParaRPr kumimoji="1" lang="ja-JP" altLang="en-US">
              <a:latin typeface="Arial" panose="020B0604020202020204" pitchFamily="34" charset="0"/>
              <a:ea typeface="ＭＳ Ｐゴシック" panose="020B0600070205080204" pitchFamily="50" charset="-128"/>
            </a:endParaRPr>
          </a:p>
        </p:txBody>
      </p:sp>
      <p:sp>
        <p:nvSpPr>
          <p:cNvPr id="28" name="矢印: 右 27">
            <a:extLst>
              <a:ext uri="{FF2B5EF4-FFF2-40B4-BE49-F238E27FC236}">
                <a16:creationId xmlns:a16="http://schemas.microsoft.com/office/drawing/2014/main" id="{0BB701BE-667C-3D90-D8F1-88EF745269D0}"/>
              </a:ext>
            </a:extLst>
          </p:cNvPr>
          <p:cNvSpPr/>
          <p:nvPr/>
        </p:nvSpPr>
        <p:spPr>
          <a:xfrm>
            <a:off x="3980687" y="2547160"/>
            <a:ext cx="553207" cy="416287"/>
          </a:xfrm>
          <a:prstGeom prst="right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endParaRPr kumimoji="1" lang="ja-JP" altLang="en-US">
              <a:latin typeface="Arial" panose="020B0604020202020204" pitchFamily="34" charset="0"/>
              <a:ea typeface="ＭＳ Ｐゴシック" panose="020B0600070205080204" pitchFamily="50" charset="-128"/>
            </a:endParaRPr>
          </a:p>
        </p:txBody>
      </p:sp>
      <p:sp>
        <p:nvSpPr>
          <p:cNvPr id="29" name="テキスト ボックス 28">
            <a:extLst>
              <a:ext uri="{FF2B5EF4-FFF2-40B4-BE49-F238E27FC236}">
                <a16:creationId xmlns:a16="http://schemas.microsoft.com/office/drawing/2014/main" id="{C423AA37-5017-FA18-EB52-154E88F1FADE}"/>
              </a:ext>
            </a:extLst>
          </p:cNvPr>
          <p:cNvSpPr txBox="1"/>
          <p:nvPr/>
        </p:nvSpPr>
        <p:spPr>
          <a:xfrm>
            <a:off x="-14736" y="6581001"/>
            <a:ext cx="9137694" cy="276999"/>
          </a:xfrm>
          <a:prstGeom prst="rect">
            <a:avLst/>
          </a:prstGeom>
          <a:noFill/>
        </p:spPr>
        <p:txBody>
          <a:bodyPr wrap="square">
            <a:spAutoFit/>
          </a:bodyPr>
          <a:lstStyle/>
          <a:p>
            <a:r>
              <a:rPr lang="en-US" altLang="ja-JP" sz="1200" dirty="0">
                <a:latin typeface="Arial" panose="020B0604020202020204" pitchFamily="34" charset="0"/>
                <a:ea typeface="ＭＳ Ｐゴシック" panose="020B0600070205080204" pitchFamily="50" charset="-128"/>
              </a:rPr>
              <a:t>2) Shiokawa, Y.; Yamamura, T.; Watanabe, N.; </a:t>
            </a:r>
            <a:r>
              <a:rPr lang="en-US" altLang="ja-JP" sz="1200" dirty="0" err="1">
                <a:latin typeface="Arial" panose="020B0604020202020204" pitchFamily="34" charset="0"/>
                <a:ea typeface="ＭＳ Ｐゴシック" panose="020B0600070205080204" pitchFamily="50" charset="-128"/>
              </a:rPr>
              <a:t>Umekita</a:t>
            </a:r>
            <a:r>
              <a:rPr lang="en-US" altLang="ja-JP" sz="1200" dirty="0">
                <a:latin typeface="Arial" panose="020B0604020202020204" pitchFamily="34" charset="0"/>
                <a:ea typeface="ＭＳ Ｐゴシック" panose="020B0600070205080204" pitchFamily="50" charset="-128"/>
              </a:rPr>
              <a:t> S. </a:t>
            </a:r>
            <a:r>
              <a:rPr lang="en-US" altLang="ja-JP" sz="1200" i="1" dirty="0">
                <a:latin typeface="Arial" panose="020B0604020202020204" pitchFamily="34" charset="0"/>
                <a:ea typeface="ＭＳ Ｐゴシック" panose="020B0600070205080204" pitchFamily="50" charset="-128"/>
              </a:rPr>
              <a:t>Utilization of actinide as cell active materials</a:t>
            </a:r>
            <a:r>
              <a:rPr lang="en-US" altLang="ja-JP" sz="1200" dirty="0">
                <a:latin typeface="Arial" panose="020B0604020202020204" pitchFamily="34" charset="0"/>
                <a:ea typeface="ＭＳ Ｐゴシック" panose="020B0600070205080204" pitchFamily="50" charset="-128"/>
              </a:rPr>
              <a:t>,</a:t>
            </a:r>
            <a:r>
              <a:rPr lang="en-US" altLang="ja-JP" sz="1200" i="1" dirty="0">
                <a:latin typeface="Arial" panose="020B0604020202020204" pitchFamily="34" charset="0"/>
                <a:ea typeface="ＭＳ Ｐゴシック" panose="020B0600070205080204" pitchFamily="50" charset="-128"/>
              </a:rPr>
              <a:t> </a:t>
            </a:r>
            <a:r>
              <a:rPr lang="en-US" altLang="ja-JP" sz="1200" dirty="0">
                <a:latin typeface="Arial" panose="020B0604020202020204" pitchFamily="34" charset="0"/>
                <a:ea typeface="ＭＳ Ｐゴシック" panose="020B0600070205080204" pitchFamily="50" charset="-128"/>
              </a:rPr>
              <a:t>JAERI-tech/2002-017, 2002.</a:t>
            </a:r>
            <a:endParaRPr lang="en-US" altLang="ja-JP" sz="1200" baseline="30000" dirty="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607582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5D583F-4974-FA86-19D3-B424B8B7F6E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94FC0D02-CD21-1E02-E641-A6AA2BF24AA7}"/>
              </a:ext>
            </a:extLst>
          </p:cNvPr>
          <p:cNvSpPr>
            <a:spLocks noGrp="1"/>
          </p:cNvSpPr>
          <p:nvPr>
            <p:ph type="title"/>
          </p:nvPr>
        </p:nvSpPr>
        <p:spPr>
          <a:xfrm>
            <a:off x="368077" y="110558"/>
            <a:ext cx="8407846" cy="781094"/>
          </a:xfrm>
        </p:spPr>
        <p:txBody>
          <a:bodyPr>
            <a:normAutofit/>
          </a:bodyPr>
          <a:lstStyle/>
          <a:p>
            <a:pPr algn="ctr"/>
            <a:r>
              <a:rPr lang="en-US" altLang="ja-JP" b="1" dirty="0">
                <a:latin typeface="Arial" panose="020B0604020202020204" pitchFamily="34" charset="0"/>
                <a:ea typeface="ＭＳ Ｐゴシック" panose="020B0600070205080204" pitchFamily="50" charset="-128"/>
              </a:rPr>
              <a:t>Outline</a:t>
            </a:r>
            <a:endParaRPr kumimoji="1" lang="ja-JP" altLang="en-US"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BB6EB899-9E6C-9071-86CF-0F70280259A7}"/>
              </a:ext>
            </a:extLst>
          </p:cNvPr>
          <p:cNvSpPr>
            <a:spLocks noGrp="1"/>
          </p:cNvSpPr>
          <p:nvPr>
            <p:ph type="sldNum" sz="quarter" idx="12"/>
          </p:nvPr>
        </p:nvSpPr>
        <p:spPr>
          <a:xfrm>
            <a:off x="7068773" y="6453336"/>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sp>
        <p:nvSpPr>
          <p:cNvPr id="4" name="テキスト ボックス 3">
            <a:extLst>
              <a:ext uri="{FF2B5EF4-FFF2-40B4-BE49-F238E27FC236}">
                <a16:creationId xmlns:a16="http://schemas.microsoft.com/office/drawing/2014/main" id="{D0A3CEDC-CDDA-12F9-4DC3-151AB1AAF3D7}"/>
              </a:ext>
            </a:extLst>
          </p:cNvPr>
          <p:cNvSpPr txBox="1"/>
          <p:nvPr/>
        </p:nvSpPr>
        <p:spPr>
          <a:xfrm>
            <a:off x="711089" y="2846125"/>
            <a:ext cx="8208788" cy="461665"/>
          </a:xfrm>
          <a:prstGeom prst="rect">
            <a:avLst/>
          </a:prstGeom>
          <a:noFill/>
        </p:spPr>
        <p:txBody>
          <a:bodyPr wrap="square" rtlCol="0">
            <a:spAutoFit/>
          </a:bodyPr>
          <a:lstStyle/>
          <a:p>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2. Applications to create value of depleted uranium</a:t>
            </a:r>
            <a:endParaRPr kumimoji="1" lang="en-US" altLang="ja-JP" sz="2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6" name="テキスト ボックス 5">
            <a:extLst>
              <a:ext uri="{FF2B5EF4-FFF2-40B4-BE49-F238E27FC236}">
                <a16:creationId xmlns:a16="http://schemas.microsoft.com/office/drawing/2014/main" id="{6577352F-AAF5-4BD1-C642-B0A0D7BCF980}"/>
              </a:ext>
            </a:extLst>
          </p:cNvPr>
          <p:cNvSpPr txBox="1"/>
          <p:nvPr/>
        </p:nvSpPr>
        <p:spPr>
          <a:xfrm>
            <a:off x="711089" y="3840997"/>
            <a:ext cx="7848810" cy="830997"/>
          </a:xfrm>
          <a:prstGeom prst="rect">
            <a:avLst/>
          </a:prstGeom>
          <a:noFill/>
        </p:spPr>
        <p:txBody>
          <a:bodyPr wrap="square" rtlCol="0">
            <a:spAutoFit/>
          </a:bodyPr>
          <a:lstStyle/>
          <a:p>
            <a:pPr algn="just"/>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3. The research and development of uranium-based </a:t>
            </a:r>
          </a:p>
          <a:p>
            <a:pPr algn="just"/>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    battery</a:t>
            </a:r>
          </a:p>
        </p:txBody>
      </p:sp>
      <p:sp>
        <p:nvSpPr>
          <p:cNvPr id="3" name="テキスト ボックス 2">
            <a:extLst>
              <a:ext uri="{FF2B5EF4-FFF2-40B4-BE49-F238E27FC236}">
                <a16:creationId xmlns:a16="http://schemas.microsoft.com/office/drawing/2014/main" id="{00A66E37-1F87-012E-E780-8C5398010226}"/>
              </a:ext>
            </a:extLst>
          </p:cNvPr>
          <p:cNvSpPr txBox="1"/>
          <p:nvPr/>
        </p:nvSpPr>
        <p:spPr>
          <a:xfrm>
            <a:off x="711089" y="1795622"/>
            <a:ext cx="6696620" cy="461665"/>
          </a:xfrm>
          <a:prstGeom prst="rect">
            <a:avLst/>
          </a:prstGeom>
          <a:noFill/>
        </p:spPr>
        <p:txBody>
          <a:bodyPr wrap="square" rtlCol="0">
            <a:spAutoFit/>
          </a:bodyPr>
          <a:lstStyle/>
          <a:p>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1. The Japan Atomic Energy Agency (JAEA) </a:t>
            </a:r>
            <a:endParaRPr kumimoji="1" lang="en-US" altLang="ja-JP" sz="2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7" name="テキスト ボックス 6">
            <a:extLst>
              <a:ext uri="{FF2B5EF4-FFF2-40B4-BE49-F238E27FC236}">
                <a16:creationId xmlns:a16="http://schemas.microsoft.com/office/drawing/2014/main" id="{4AFDCB50-51A6-19CD-8574-ACEE823A1EE4}"/>
              </a:ext>
            </a:extLst>
          </p:cNvPr>
          <p:cNvSpPr txBox="1"/>
          <p:nvPr/>
        </p:nvSpPr>
        <p:spPr>
          <a:xfrm>
            <a:off x="1143075" y="4671994"/>
            <a:ext cx="7632848" cy="461665"/>
          </a:xfrm>
          <a:prstGeom prst="rect">
            <a:avLst/>
          </a:prstGeom>
          <a:noFill/>
        </p:spPr>
        <p:txBody>
          <a:bodyPr wrap="square" rtlCol="0">
            <a:spAutoFit/>
          </a:bodyPr>
          <a:lstStyle/>
          <a:p>
            <a:pPr algn="just"/>
            <a:r>
              <a:rPr kumimoji="1" lang="en-US" altLang="ja-JP" sz="2400" dirty="0">
                <a:latin typeface="Arial" panose="020B0604020202020204" pitchFamily="34" charset="0"/>
                <a:ea typeface="ＭＳ Ｐゴシック" panose="020B0600070205080204" pitchFamily="50" charset="-128"/>
                <a:cs typeface="Arial" panose="020B0604020202020204" pitchFamily="34" charset="0"/>
              </a:rPr>
              <a:t>3-1 Approaches by other research groups</a:t>
            </a:r>
          </a:p>
        </p:txBody>
      </p:sp>
      <p:sp>
        <p:nvSpPr>
          <p:cNvPr id="8" name="テキスト ボックス 7">
            <a:extLst>
              <a:ext uri="{FF2B5EF4-FFF2-40B4-BE49-F238E27FC236}">
                <a16:creationId xmlns:a16="http://schemas.microsoft.com/office/drawing/2014/main" id="{BF6E31D0-0C44-AC8C-5DA0-11D30A7DBC69}"/>
              </a:ext>
            </a:extLst>
          </p:cNvPr>
          <p:cNvSpPr txBox="1"/>
          <p:nvPr/>
        </p:nvSpPr>
        <p:spPr>
          <a:xfrm>
            <a:off x="1143075" y="5136675"/>
            <a:ext cx="2880320" cy="461665"/>
          </a:xfrm>
          <a:prstGeom prst="rect">
            <a:avLst/>
          </a:prstGeom>
          <a:noFill/>
        </p:spPr>
        <p:txBody>
          <a:bodyPr wrap="square" rtlCol="0">
            <a:spAutoFit/>
          </a:bodyPr>
          <a:lstStyle/>
          <a:p>
            <a:pPr algn="just"/>
            <a:r>
              <a:rPr kumimoji="1" lang="en-US" altLang="ja-JP" sz="2400" dirty="0">
                <a:latin typeface="Arial" panose="020B0604020202020204" pitchFamily="34" charset="0"/>
                <a:ea typeface="ＭＳ Ｐゴシック" panose="020B0600070205080204" pitchFamily="50" charset="-128"/>
                <a:cs typeface="Arial" panose="020B0604020202020204" pitchFamily="34" charset="0"/>
              </a:rPr>
              <a:t>3-2 Our approach</a:t>
            </a:r>
          </a:p>
        </p:txBody>
      </p:sp>
      <p:sp>
        <p:nvSpPr>
          <p:cNvPr id="9" name="正方形/長方形 8">
            <a:extLst>
              <a:ext uri="{FF2B5EF4-FFF2-40B4-BE49-F238E27FC236}">
                <a16:creationId xmlns:a16="http://schemas.microsoft.com/office/drawing/2014/main" id="{458F6396-7E6F-62A6-162F-00F62DF205F2}"/>
              </a:ext>
            </a:extLst>
          </p:cNvPr>
          <p:cNvSpPr/>
          <p:nvPr/>
        </p:nvSpPr>
        <p:spPr>
          <a:xfrm>
            <a:off x="512031" y="4627467"/>
            <a:ext cx="8407846" cy="577734"/>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49652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ECF351-2010-B4D1-5B22-593E69CB9D07}"/>
            </a:ext>
          </a:extLst>
        </p:cNvPr>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BEE6F53-7D56-72EE-2E55-597262E29B7E}"/>
              </a:ext>
            </a:extLst>
          </p:cNvPr>
          <p:cNvSpPr>
            <a:spLocks noGrp="1"/>
          </p:cNvSpPr>
          <p:nvPr>
            <p:ph type="sldNum" sz="quarter" idx="12"/>
          </p:nvPr>
        </p:nvSpPr>
        <p:spPr>
          <a:xfrm>
            <a:off x="7064546" y="64482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sp>
        <p:nvSpPr>
          <p:cNvPr id="4" name="タイトル 1">
            <a:extLst>
              <a:ext uri="{FF2B5EF4-FFF2-40B4-BE49-F238E27FC236}">
                <a16:creationId xmlns:a16="http://schemas.microsoft.com/office/drawing/2014/main" id="{DE65F7CB-EE4D-5F3C-78C9-A812472BFA9A}"/>
              </a:ext>
            </a:extLst>
          </p:cNvPr>
          <p:cNvSpPr txBox="1">
            <a:spLocks/>
          </p:cNvSpPr>
          <p:nvPr/>
        </p:nvSpPr>
        <p:spPr>
          <a:xfrm>
            <a:off x="298646" y="116632"/>
            <a:ext cx="8407846" cy="781094"/>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kumimoji="1" sz="4000" kern="1200">
                <a:solidFill>
                  <a:schemeClr val="tx1"/>
                </a:solidFill>
                <a:latin typeface="Meiryo" panose="020B0604030504040204" pitchFamily="34" charset="-128"/>
                <a:ea typeface="Meiryo" panose="020B0604030504040204" pitchFamily="34" charset="-128"/>
                <a:cs typeface="+mj-cs"/>
              </a:defRPr>
            </a:lvl1pPr>
          </a:lstStyle>
          <a:p>
            <a:pPr algn="ctr"/>
            <a:r>
              <a:rPr lang="en-US" altLang="ja-JP" b="1" dirty="0">
                <a:latin typeface="Arial" panose="020B0604020202020204" pitchFamily="34" charset="0"/>
                <a:ea typeface="ＭＳ Ｐゴシック" panose="020B0600070205080204" pitchFamily="50" charset="-128"/>
              </a:rPr>
              <a:t>The design by other research groups</a:t>
            </a:r>
          </a:p>
        </p:txBody>
      </p:sp>
      <p:sp>
        <p:nvSpPr>
          <p:cNvPr id="10" name="テキスト ボックス 9">
            <a:extLst>
              <a:ext uri="{FF2B5EF4-FFF2-40B4-BE49-F238E27FC236}">
                <a16:creationId xmlns:a16="http://schemas.microsoft.com/office/drawing/2014/main" id="{3EB3FC86-E5EB-3C3C-82B0-6D08F2FE4245}"/>
              </a:ext>
            </a:extLst>
          </p:cNvPr>
          <p:cNvSpPr txBox="1"/>
          <p:nvPr/>
        </p:nvSpPr>
        <p:spPr>
          <a:xfrm>
            <a:off x="251520" y="817548"/>
            <a:ext cx="5676554"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Application of depleted uranium</a:t>
            </a:r>
          </a:p>
        </p:txBody>
      </p:sp>
      <p:sp>
        <p:nvSpPr>
          <p:cNvPr id="11" name="テキスト ボックス 10">
            <a:extLst>
              <a:ext uri="{FF2B5EF4-FFF2-40B4-BE49-F238E27FC236}">
                <a16:creationId xmlns:a16="http://schemas.microsoft.com/office/drawing/2014/main" id="{539E67E4-C97F-3F42-AC0B-A66D34FA2B72}"/>
              </a:ext>
            </a:extLst>
          </p:cNvPr>
          <p:cNvSpPr txBox="1"/>
          <p:nvPr/>
        </p:nvSpPr>
        <p:spPr>
          <a:xfrm>
            <a:off x="251985" y="2204864"/>
            <a:ext cx="5958682"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Design of the electrolytic solution</a:t>
            </a:r>
          </a:p>
        </p:txBody>
      </p:sp>
      <p:sp>
        <p:nvSpPr>
          <p:cNvPr id="12" name="テキスト ボックス 11">
            <a:extLst>
              <a:ext uri="{FF2B5EF4-FFF2-40B4-BE49-F238E27FC236}">
                <a16:creationId xmlns:a16="http://schemas.microsoft.com/office/drawing/2014/main" id="{A7EEF37A-BD64-5B8B-4D4E-43BD403A4B89}"/>
              </a:ext>
            </a:extLst>
          </p:cNvPr>
          <p:cNvSpPr txBox="1"/>
          <p:nvPr/>
        </p:nvSpPr>
        <p:spPr>
          <a:xfrm>
            <a:off x="943947" y="1331144"/>
            <a:ext cx="7220328" cy="707886"/>
          </a:xfrm>
          <a:prstGeom prst="rect">
            <a:avLst/>
          </a:prstGeom>
          <a:noFill/>
        </p:spPr>
        <p:txBody>
          <a:bodyPr wrap="square">
            <a:spAutoFit/>
          </a:bodyPr>
          <a:lstStyle/>
          <a:p>
            <a:pPr lvl="0" defTabSz="914400">
              <a:defRPr/>
            </a:pPr>
            <a:r>
              <a:rPr kumimoji="1" lang="en-US" altLang="ja-JP" sz="2000" kern="0" dirty="0">
                <a:solidFill>
                  <a:srgbClr val="000000"/>
                </a:solidFill>
                <a:latin typeface="Arial" panose="020B0604020202020204" pitchFamily="34" charset="0"/>
                <a:ea typeface="ＭＳ Ｐゴシック" panose="020B0600070205080204" pitchFamily="50" charset="-128"/>
              </a:rPr>
              <a:t>In the 2000s decade, Shiokawa et al. proposed the concept of a redox flow battery using uranium. </a:t>
            </a:r>
          </a:p>
        </p:txBody>
      </p:sp>
      <p:sp>
        <p:nvSpPr>
          <p:cNvPr id="14" name="テキスト ボックス 13">
            <a:extLst>
              <a:ext uri="{FF2B5EF4-FFF2-40B4-BE49-F238E27FC236}">
                <a16:creationId xmlns:a16="http://schemas.microsoft.com/office/drawing/2014/main" id="{0FF959DE-30B3-40D4-3356-AF04BA9506C4}"/>
              </a:ext>
            </a:extLst>
          </p:cNvPr>
          <p:cNvSpPr txBox="1"/>
          <p:nvPr/>
        </p:nvSpPr>
        <p:spPr>
          <a:xfrm>
            <a:off x="2627784" y="5008353"/>
            <a:ext cx="1152128" cy="400110"/>
          </a:xfrm>
          <a:prstGeom prst="rect">
            <a:avLst/>
          </a:prstGeom>
          <a:noFill/>
        </p:spPr>
        <p:txBody>
          <a:bodyPr wrap="square">
            <a:spAutoFit/>
          </a:bodyPr>
          <a:lstStyle/>
          <a:p>
            <a:pPr lvl="0" defTabSz="914400">
              <a:defRPr/>
            </a:pPr>
            <a:r>
              <a:rPr kumimoji="1" lang="en-US" altLang="ja-JP" sz="2000" b="1" u="sng" kern="0" dirty="0">
                <a:solidFill>
                  <a:srgbClr val="000000"/>
                </a:solidFill>
                <a:latin typeface="Arial" panose="020B0604020202020204" pitchFamily="34" charset="0"/>
                <a:ea typeface="ＭＳ Ｐゴシック" panose="020B0600070205080204" pitchFamily="50" charset="-128"/>
              </a:rPr>
              <a:t>Ligand  </a:t>
            </a:r>
            <a:endParaRPr kumimoji="1" lang="ja-JP" altLang="en-US" sz="2000" b="1" i="0" u="sng"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43F23802-1745-E1EF-76E8-B241BD6DF4F5}"/>
              </a:ext>
            </a:extLst>
          </p:cNvPr>
          <p:cNvSpPr txBox="1"/>
          <p:nvPr/>
        </p:nvSpPr>
        <p:spPr>
          <a:xfrm>
            <a:off x="2390876" y="6101010"/>
            <a:ext cx="1562040" cy="584775"/>
          </a:xfrm>
          <a:prstGeom prst="rect">
            <a:avLst/>
          </a:prstGeom>
          <a:noFill/>
        </p:spPr>
        <p:txBody>
          <a:bodyPr wrap="square">
            <a:spAutoFit/>
          </a:bodyPr>
          <a:lstStyle/>
          <a:p>
            <a:pPr lvl="0" algn="ctr" defTabSz="914400">
              <a:defRPr/>
            </a:pPr>
            <a:r>
              <a:rPr kumimoji="1" lang="en-US" altLang="ja-JP" sz="1600" kern="0" dirty="0">
                <a:solidFill>
                  <a:srgbClr val="000000"/>
                </a:solidFill>
                <a:latin typeface="Arial" panose="020B0604020202020204" pitchFamily="34" charset="0"/>
                <a:ea typeface="ＭＳ Ｐゴシック" panose="020B0600070205080204" pitchFamily="50" charset="-128"/>
              </a:rPr>
              <a:t>Acetylacetone</a:t>
            </a:r>
          </a:p>
          <a:p>
            <a:pPr lvl="0" algn="ctr" defTabSz="914400">
              <a:defRPr/>
            </a:pPr>
            <a:r>
              <a:rPr kumimoji="1" lang="en-US" altLang="ja-JP" sz="160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a:t>
            </a:r>
            <a:r>
              <a:rPr kumimoji="1" lang="en-US" altLang="ja-JP" sz="1600" i="0" u="none" strike="noStrike" kern="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50" charset="-128"/>
                <a:cs typeface="+mn-cs"/>
              </a:rPr>
              <a:t>acac</a:t>
            </a:r>
            <a:r>
              <a:rPr kumimoji="1" lang="en-US" altLang="ja-JP" sz="160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a:t>
            </a:r>
            <a:endParaRPr kumimoji="1" lang="ja-JP" altLang="en-US" sz="160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B5F53B06-D022-700E-796F-31A9F755316B}"/>
              </a:ext>
            </a:extLst>
          </p:cNvPr>
          <p:cNvSpPr txBox="1"/>
          <p:nvPr/>
        </p:nvSpPr>
        <p:spPr>
          <a:xfrm>
            <a:off x="1452008" y="2679327"/>
            <a:ext cx="2276522" cy="400110"/>
          </a:xfrm>
          <a:prstGeom prst="rect">
            <a:avLst/>
          </a:prstGeom>
          <a:noFill/>
        </p:spPr>
        <p:txBody>
          <a:bodyPr wrap="square">
            <a:spAutoFit/>
          </a:bodyPr>
          <a:lstStyle/>
          <a:p>
            <a:pPr lvl="0" defTabSz="914400">
              <a:defRPr/>
            </a:pPr>
            <a:r>
              <a:rPr kumimoji="1" lang="en-US" altLang="ja-JP" sz="2000" b="1" u="sng" kern="0" dirty="0">
                <a:solidFill>
                  <a:srgbClr val="000000"/>
                </a:solidFill>
                <a:latin typeface="Arial" panose="020B0604020202020204" pitchFamily="34" charset="0"/>
                <a:ea typeface="ＭＳ Ｐゴシック" panose="020B0600070205080204" pitchFamily="50" charset="-128"/>
              </a:rPr>
              <a:t>Organic solvent </a:t>
            </a:r>
            <a:endParaRPr kumimoji="1" lang="ja-JP" altLang="en-US" sz="2000" b="1" i="0" u="sng"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B1474B64-0D46-1DE3-5EFC-4AF7018B6E31}"/>
              </a:ext>
            </a:extLst>
          </p:cNvPr>
          <p:cNvSpPr txBox="1"/>
          <p:nvPr/>
        </p:nvSpPr>
        <p:spPr>
          <a:xfrm>
            <a:off x="299880" y="3966428"/>
            <a:ext cx="2388774" cy="584775"/>
          </a:xfrm>
          <a:prstGeom prst="rect">
            <a:avLst/>
          </a:prstGeom>
          <a:noFill/>
        </p:spPr>
        <p:txBody>
          <a:bodyPr wrap="square">
            <a:spAutoFit/>
          </a:bodyPr>
          <a:lstStyle/>
          <a:p>
            <a:pPr lvl="0" algn="ctr" defTabSz="914400">
              <a:defRPr/>
            </a:pPr>
            <a:r>
              <a:rPr kumimoji="1" lang="en-US" altLang="ja-JP" sz="1600" i="1" kern="0" dirty="0">
                <a:solidFill>
                  <a:srgbClr val="000000"/>
                </a:solidFill>
                <a:latin typeface="Arial" panose="020B0604020202020204" pitchFamily="34" charset="0"/>
                <a:ea typeface="ＭＳ Ｐゴシック" panose="020B0600070205080204" pitchFamily="50" charset="-128"/>
              </a:rPr>
              <a:t>N</a:t>
            </a:r>
            <a:r>
              <a:rPr kumimoji="1" lang="en-US" altLang="ja-JP" sz="1600" kern="0" dirty="0">
                <a:solidFill>
                  <a:srgbClr val="000000"/>
                </a:solidFill>
                <a:latin typeface="Arial" panose="020B0604020202020204" pitchFamily="34" charset="0"/>
                <a:ea typeface="ＭＳ Ｐゴシック" panose="020B0600070205080204" pitchFamily="50" charset="-128"/>
              </a:rPr>
              <a:t>,</a:t>
            </a:r>
            <a:r>
              <a:rPr kumimoji="1" lang="en-US" altLang="ja-JP" sz="1600" i="1" kern="0" dirty="0">
                <a:solidFill>
                  <a:srgbClr val="000000"/>
                </a:solidFill>
                <a:latin typeface="Arial" panose="020B0604020202020204" pitchFamily="34" charset="0"/>
                <a:ea typeface="ＭＳ Ｐゴシック" panose="020B0600070205080204" pitchFamily="50" charset="-128"/>
              </a:rPr>
              <a:t>N</a:t>
            </a:r>
            <a:r>
              <a:rPr kumimoji="1" lang="en-US" altLang="ja-JP" sz="1600" kern="0" dirty="0">
                <a:solidFill>
                  <a:srgbClr val="000000"/>
                </a:solidFill>
                <a:latin typeface="Arial" panose="020B0604020202020204" pitchFamily="34" charset="0"/>
                <a:ea typeface="ＭＳ Ｐゴシック" panose="020B0600070205080204" pitchFamily="50" charset="-128"/>
              </a:rPr>
              <a:t>-dimethylformamide </a:t>
            </a:r>
            <a:br>
              <a:rPr kumimoji="1" lang="en-US" altLang="ja-JP" sz="1600" kern="0" dirty="0">
                <a:solidFill>
                  <a:srgbClr val="000000"/>
                </a:solidFill>
                <a:latin typeface="Arial" panose="020B0604020202020204" pitchFamily="34" charset="0"/>
                <a:ea typeface="ＭＳ Ｐゴシック" panose="020B0600070205080204" pitchFamily="50" charset="-128"/>
              </a:rPr>
            </a:br>
            <a:r>
              <a:rPr kumimoji="1" lang="en-US" altLang="ja-JP" sz="1600" kern="0" dirty="0">
                <a:solidFill>
                  <a:srgbClr val="000000"/>
                </a:solidFill>
                <a:latin typeface="Arial" panose="020B0604020202020204" pitchFamily="34" charset="0"/>
                <a:ea typeface="ＭＳ Ｐゴシック" panose="020B0600070205080204" pitchFamily="50" charset="-128"/>
              </a:rPr>
              <a:t>(DMF)</a:t>
            </a:r>
            <a:endParaRPr kumimoji="1" lang="ja-JP" altLang="en-US" sz="160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B03D7C86-64B5-9BAE-FFEA-A755772ECED3}"/>
              </a:ext>
            </a:extLst>
          </p:cNvPr>
          <p:cNvSpPr txBox="1"/>
          <p:nvPr/>
        </p:nvSpPr>
        <p:spPr>
          <a:xfrm>
            <a:off x="5477830" y="4367189"/>
            <a:ext cx="2992552" cy="369332"/>
          </a:xfrm>
          <a:prstGeom prst="rect">
            <a:avLst/>
          </a:prstGeom>
          <a:noFill/>
        </p:spPr>
        <p:txBody>
          <a:bodyPr wrap="square">
            <a:spAutoFit/>
          </a:bodyPr>
          <a:lstStyle/>
          <a:p>
            <a:pPr lvl="0" defTabSz="914400">
              <a:defRPr/>
            </a:pPr>
            <a:r>
              <a:rPr kumimoji="1" lang="en-US" altLang="ja-JP" b="1" kern="0" dirty="0">
                <a:solidFill>
                  <a:srgbClr val="000000"/>
                </a:solidFill>
                <a:latin typeface="Arial" panose="020B0604020202020204" pitchFamily="34" charset="0"/>
                <a:ea typeface="ＭＳ Ｐゴシック" panose="020B0600070205080204" pitchFamily="50" charset="-128"/>
              </a:rPr>
              <a:t>Improved conductivity</a:t>
            </a:r>
            <a:endParaRPr kumimoji="1" lang="ja-JP" altLang="en-US" b="1"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9" name="テキスト ボックス 18">
            <a:extLst>
              <a:ext uri="{FF2B5EF4-FFF2-40B4-BE49-F238E27FC236}">
                <a16:creationId xmlns:a16="http://schemas.microsoft.com/office/drawing/2014/main" id="{D5D0F8E0-FA4D-8FDD-E630-431149A314B9}"/>
              </a:ext>
            </a:extLst>
          </p:cNvPr>
          <p:cNvSpPr txBox="1"/>
          <p:nvPr/>
        </p:nvSpPr>
        <p:spPr>
          <a:xfrm>
            <a:off x="1067981" y="4463927"/>
            <a:ext cx="3614379" cy="369332"/>
          </a:xfrm>
          <a:prstGeom prst="rect">
            <a:avLst/>
          </a:prstGeom>
          <a:noFill/>
        </p:spPr>
        <p:txBody>
          <a:bodyPr wrap="square">
            <a:spAutoFit/>
          </a:bodyPr>
          <a:lstStyle/>
          <a:p>
            <a:pPr lvl="0" defTabSz="914400">
              <a:defRPr/>
            </a:pPr>
            <a:r>
              <a:rPr kumimoji="1" lang="en-US" altLang="ja-JP" b="1" kern="0" dirty="0">
                <a:solidFill>
                  <a:srgbClr val="000000"/>
                </a:solidFill>
                <a:latin typeface="Arial" panose="020B0604020202020204" pitchFamily="34" charset="0"/>
                <a:ea typeface="ＭＳ Ｐゴシック" panose="020B0600070205080204" pitchFamily="50" charset="-128"/>
              </a:rPr>
              <a:t>Stabilizing of </a:t>
            </a:r>
            <a:r>
              <a:rPr kumimoji="1" lang="pl-PL" altLang="ja-JP" b="1" kern="0" dirty="0">
                <a:solidFill>
                  <a:srgbClr val="000000"/>
                </a:solidFill>
                <a:latin typeface="Arial" panose="020B0604020202020204" pitchFamily="34" charset="0"/>
                <a:ea typeface="ＭＳ Ｐゴシック" panose="020B0600070205080204" pitchFamily="50" charset="-128"/>
              </a:rPr>
              <a:t>U(III) and U(V) </a:t>
            </a:r>
            <a:endParaRPr kumimoji="1" lang="ja-JP" altLang="en-US" b="1"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テキスト ボックス 1">
            <a:extLst>
              <a:ext uri="{FF2B5EF4-FFF2-40B4-BE49-F238E27FC236}">
                <a16:creationId xmlns:a16="http://schemas.microsoft.com/office/drawing/2014/main" id="{74EAEC3A-2369-A996-597E-90DA9094D9F7}"/>
              </a:ext>
            </a:extLst>
          </p:cNvPr>
          <p:cNvSpPr txBox="1"/>
          <p:nvPr/>
        </p:nvSpPr>
        <p:spPr>
          <a:xfrm>
            <a:off x="-14736" y="6581001"/>
            <a:ext cx="9137694" cy="276999"/>
          </a:xfrm>
          <a:prstGeom prst="rect">
            <a:avLst/>
          </a:prstGeom>
          <a:noFill/>
        </p:spPr>
        <p:txBody>
          <a:bodyPr wrap="square">
            <a:spAutoFit/>
          </a:bodyPr>
          <a:lstStyle/>
          <a:p>
            <a:r>
              <a:rPr lang="en-US" altLang="ja-JP" sz="1200" dirty="0">
                <a:latin typeface="Arial" panose="020B0604020202020204" pitchFamily="34" charset="0"/>
                <a:ea typeface="ＭＳ Ｐゴシック" panose="020B0600070205080204" pitchFamily="50" charset="-128"/>
              </a:rPr>
              <a:t>2) Shiokawa, Y.; Yamamura, T.; Watanabe, N.; </a:t>
            </a:r>
            <a:r>
              <a:rPr lang="en-US" altLang="ja-JP" sz="1200" dirty="0" err="1">
                <a:latin typeface="Arial" panose="020B0604020202020204" pitchFamily="34" charset="0"/>
                <a:ea typeface="ＭＳ Ｐゴシック" panose="020B0600070205080204" pitchFamily="50" charset="-128"/>
              </a:rPr>
              <a:t>Umekita</a:t>
            </a:r>
            <a:r>
              <a:rPr lang="en-US" altLang="ja-JP" sz="1200" dirty="0">
                <a:latin typeface="Arial" panose="020B0604020202020204" pitchFamily="34" charset="0"/>
                <a:ea typeface="ＭＳ Ｐゴシック" panose="020B0600070205080204" pitchFamily="50" charset="-128"/>
              </a:rPr>
              <a:t> S. </a:t>
            </a:r>
            <a:r>
              <a:rPr lang="en-US" altLang="ja-JP" sz="1200" i="1" dirty="0">
                <a:latin typeface="Arial" panose="020B0604020202020204" pitchFamily="34" charset="0"/>
                <a:ea typeface="ＭＳ Ｐゴシック" panose="020B0600070205080204" pitchFamily="50" charset="-128"/>
              </a:rPr>
              <a:t>Utilization of actinide as cell active materials</a:t>
            </a:r>
            <a:r>
              <a:rPr lang="en-US" altLang="ja-JP" sz="1200" dirty="0">
                <a:latin typeface="Arial" panose="020B0604020202020204" pitchFamily="34" charset="0"/>
                <a:ea typeface="ＭＳ Ｐゴシック" panose="020B0600070205080204" pitchFamily="50" charset="-128"/>
              </a:rPr>
              <a:t>,</a:t>
            </a:r>
            <a:r>
              <a:rPr lang="en-US" altLang="ja-JP" sz="1200" i="1" dirty="0">
                <a:latin typeface="Arial" panose="020B0604020202020204" pitchFamily="34" charset="0"/>
                <a:ea typeface="ＭＳ Ｐゴシック" panose="020B0600070205080204" pitchFamily="50" charset="-128"/>
              </a:rPr>
              <a:t> </a:t>
            </a:r>
            <a:r>
              <a:rPr lang="en-US" altLang="ja-JP" sz="1200" dirty="0">
                <a:latin typeface="Arial" panose="020B0604020202020204" pitchFamily="34" charset="0"/>
                <a:ea typeface="ＭＳ Ｐゴシック" panose="020B0600070205080204" pitchFamily="50" charset="-128"/>
              </a:rPr>
              <a:t>JAERI-tech/2002-017, 2002.</a:t>
            </a:r>
            <a:endParaRPr lang="en-US" altLang="ja-JP" sz="1200" baseline="30000" dirty="0">
              <a:latin typeface="Arial" panose="020B0604020202020204" pitchFamily="34" charset="0"/>
              <a:ea typeface="ＭＳ Ｐゴシック" panose="020B0600070205080204" pitchFamily="50" charset="-128"/>
            </a:endParaRPr>
          </a:p>
        </p:txBody>
      </p:sp>
      <p:pic>
        <p:nvPicPr>
          <p:cNvPr id="6" name="図 5" descr="図形&#10;&#10;AI 生成コンテンツは誤りを含む可能性があります。">
            <a:extLst>
              <a:ext uri="{FF2B5EF4-FFF2-40B4-BE49-F238E27FC236}">
                <a16:creationId xmlns:a16="http://schemas.microsoft.com/office/drawing/2014/main" id="{FDAA7E51-C989-8B0B-BCB1-FE2F6395E0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2696" y="5466089"/>
            <a:ext cx="1418401" cy="719728"/>
          </a:xfrm>
          <a:prstGeom prst="rect">
            <a:avLst/>
          </a:prstGeom>
        </p:spPr>
      </p:pic>
      <p:pic>
        <p:nvPicPr>
          <p:cNvPr id="7" name="図 6" descr="黒い背景と白い文字&#10;&#10;AI によって生成されたコンテンツは間違っている可能性があります。">
            <a:extLst>
              <a:ext uri="{FF2B5EF4-FFF2-40B4-BE49-F238E27FC236}">
                <a16:creationId xmlns:a16="http://schemas.microsoft.com/office/drawing/2014/main" id="{A369730E-E727-7501-0DFF-1430D4CD673C}"/>
              </a:ext>
            </a:extLst>
          </p:cNvPr>
          <p:cNvPicPr>
            <a:picLocks noChangeAspect="1"/>
          </p:cNvPicPr>
          <p:nvPr/>
        </p:nvPicPr>
        <p:blipFill>
          <a:blip r:embed="rId4">
            <a:extLst>
              <a:ext uri="{28A0092B-C50C-407E-A947-70E740481C1C}">
                <a14:useLocalDpi xmlns:a14="http://schemas.microsoft.com/office/drawing/2010/main" val="0"/>
              </a:ext>
            </a:extLst>
          </a:blip>
          <a:srcRect l="50278" t="39871" r="34635" b="36592"/>
          <a:stretch>
            <a:fillRect/>
          </a:stretch>
        </p:blipFill>
        <p:spPr>
          <a:xfrm>
            <a:off x="882082" y="2877973"/>
            <a:ext cx="1296144" cy="1436065"/>
          </a:xfrm>
          <a:prstGeom prst="rect">
            <a:avLst/>
          </a:prstGeom>
        </p:spPr>
      </p:pic>
      <p:pic>
        <p:nvPicPr>
          <p:cNvPr id="22" name="図 21" descr="ダイアグラム&#10;&#10;AI 生成コンテンツは誤りを含む可能性があります。">
            <a:extLst>
              <a:ext uri="{FF2B5EF4-FFF2-40B4-BE49-F238E27FC236}">
                <a16:creationId xmlns:a16="http://schemas.microsoft.com/office/drawing/2014/main" id="{221D6B72-6597-845B-7D46-8174D65283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1695" y="3212271"/>
            <a:ext cx="1130596" cy="695752"/>
          </a:xfrm>
          <a:prstGeom prst="rect">
            <a:avLst/>
          </a:prstGeom>
        </p:spPr>
      </p:pic>
      <p:sp>
        <p:nvSpPr>
          <p:cNvPr id="23" name="テキスト ボックス 22">
            <a:extLst>
              <a:ext uri="{FF2B5EF4-FFF2-40B4-BE49-F238E27FC236}">
                <a16:creationId xmlns:a16="http://schemas.microsoft.com/office/drawing/2014/main" id="{428838E7-D9C8-0CCC-F827-BC35E82A2CC7}"/>
              </a:ext>
            </a:extLst>
          </p:cNvPr>
          <p:cNvSpPr txBox="1"/>
          <p:nvPr/>
        </p:nvSpPr>
        <p:spPr>
          <a:xfrm>
            <a:off x="2591626" y="3966428"/>
            <a:ext cx="2090734" cy="584775"/>
          </a:xfrm>
          <a:prstGeom prst="rect">
            <a:avLst/>
          </a:prstGeom>
          <a:noFill/>
        </p:spPr>
        <p:txBody>
          <a:bodyPr wrap="square">
            <a:spAutoFit/>
          </a:bodyPr>
          <a:lstStyle/>
          <a:p>
            <a:pPr lvl="0" algn="ctr" defTabSz="914400">
              <a:defRPr/>
            </a:pPr>
            <a:r>
              <a:rPr kumimoji="1" lang="en-US" altLang="ja-JP" sz="1600" kern="0" dirty="0">
                <a:solidFill>
                  <a:srgbClr val="000000"/>
                </a:solidFill>
                <a:latin typeface="Arial" panose="020B0604020202020204" pitchFamily="34" charset="0"/>
                <a:ea typeface="ＭＳ Ｐゴシック" panose="020B0600070205080204" pitchFamily="50" charset="-128"/>
              </a:rPr>
              <a:t>Dimethyl sulfoxide</a:t>
            </a:r>
            <a:br>
              <a:rPr kumimoji="1" lang="en-US" altLang="ja-JP" sz="1600" kern="0" dirty="0">
                <a:solidFill>
                  <a:srgbClr val="000000"/>
                </a:solidFill>
                <a:latin typeface="Arial" panose="020B0604020202020204" pitchFamily="34" charset="0"/>
                <a:ea typeface="ＭＳ Ｐゴシック" panose="020B0600070205080204" pitchFamily="50" charset="-128"/>
              </a:rPr>
            </a:br>
            <a:r>
              <a:rPr kumimoji="1" lang="en-US" altLang="ja-JP" sz="1600" kern="0" dirty="0">
                <a:solidFill>
                  <a:srgbClr val="000000"/>
                </a:solidFill>
                <a:latin typeface="Arial" panose="020B0604020202020204" pitchFamily="34" charset="0"/>
                <a:ea typeface="ＭＳ Ｐゴシック" panose="020B0600070205080204" pitchFamily="50" charset="-128"/>
              </a:rPr>
              <a:t>(DMSO)</a:t>
            </a:r>
            <a:endParaRPr kumimoji="1" lang="ja-JP" altLang="en-US" sz="160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4" name="テキスト ボックス 23">
            <a:extLst>
              <a:ext uri="{FF2B5EF4-FFF2-40B4-BE49-F238E27FC236}">
                <a16:creationId xmlns:a16="http://schemas.microsoft.com/office/drawing/2014/main" id="{9AF83198-B1CF-A644-6DB5-2E6C6DA101E4}"/>
              </a:ext>
            </a:extLst>
          </p:cNvPr>
          <p:cNvSpPr txBox="1"/>
          <p:nvPr/>
        </p:nvSpPr>
        <p:spPr>
          <a:xfrm>
            <a:off x="3923928" y="5607328"/>
            <a:ext cx="3608623" cy="646331"/>
          </a:xfrm>
          <a:prstGeom prst="rect">
            <a:avLst/>
          </a:prstGeom>
          <a:noFill/>
        </p:spPr>
        <p:txBody>
          <a:bodyPr wrap="square">
            <a:spAutoFit/>
          </a:bodyPr>
          <a:lstStyle/>
          <a:p>
            <a:pPr lvl="0" algn="ctr" defTabSz="914400">
              <a:defRPr/>
            </a:pPr>
            <a:r>
              <a:rPr kumimoji="1" lang="en-US" altLang="ja-JP" b="1" kern="0" dirty="0">
                <a:solidFill>
                  <a:srgbClr val="000000"/>
                </a:solidFill>
                <a:latin typeface="Arial" panose="020B0604020202020204" pitchFamily="34" charset="0"/>
                <a:ea typeface="ＭＳ Ｐゴシック" panose="020B0600070205080204" pitchFamily="50" charset="-128"/>
              </a:rPr>
              <a:t>Stabilizing reagent for uranium redox reaction</a:t>
            </a:r>
            <a:endParaRPr kumimoji="1" lang="ja-JP" altLang="en-US" b="1"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6484A22F-2AF7-B626-B6CD-4F5AFFAB3313}"/>
              </a:ext>
            </a:extLst>
          </p:cNvPr>
          <p:cNvSpPr txBox="1"/>
          <p:nvPr/>
        </p:nvSpPr>
        <p:spPr>
          <a:xfrm>
            <a:off x="5196106" y="2905034"/>
            <a:ext cx="2880320" cy="400110"/>
          </a:xfrm>
          <a:prstGeom prst="rect">
            <a:avLst/>
          </a:prstGeom>
          <a:noFill/>
        </p:spPr>
        <p:txBody>
          <a:bodyPr wrap="square">
            <a:spAutoFit/>
          </a:bodyPr>
          <a:lstStyle/>
          <a:p>
            <a:pPr lvl="0" defTabSz="914400">
              <a:defRPr/>
            </a:pPr>
            <a:r>
              <a:rPr kumimoji="1" lang="en-US" altLang="ja-JP" sz="2000" b="1" u="sng" kern="0" dirty="0">
                <a:solidFill>
                  <a:srgbClr val="000000"/>
                </a:solidFill>
                <a:latin typeface="Arial" panose="020B0604020202020204" pitchFamily="34" charset="0"/>
                <a:ea typeface="ＭＳ Ｐゴシック" panose="020B0600070205080204" pitchFamily="50" charset="-128"/>
              </a:rPr>
              <a:t>Supporting electrolyte</a:t>
            </a:r>
            <a:endParaRPr kumimoji="1" lang="ja-JP" altLang="en-US" sz="2000" b="1" i="0" u="sng"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27" name="図 26" descr="図形 が含まれている画像&#10;&#10;AI 生成コンテンツは誤りを含む可能性があります。">
            <a:extLst>
              <a:ext uri="{FF2B5EF4-FFF2-40B4-BE49-F238E27FC236}">
                <a16:creationId xmlns:a16="http://schemas.microsoft.com/office/drawing/2014/main" id="{8F5EF92A-70CB-7D07-FCCE-ED0E599987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48871" y="3371517"/>
            <a:ext cx="3155335" cy="764113"/>
          </a:xfrm>
          <a:prstGeom prst="rect">
            <a:avLst/>
          </a:prstGeom>
        </p:spPr>
      </p:pic>
      <p:sp>
        <p:nvSpPr>
          <p:cNvPr id="28" name="テキスト ボックス 27">
            <a:extLst>
              <a:ext uri="{FF2B5EF4-FFF2-40B4-BE49-F238E27FC236}">
                <a16:creationId xmlns:a16="http://schemas.microsoft.com/office/drawing/2014/main" id="{B4247ADE-7356-0757-E3D7-3923BC2813E2}"/>
              </a:ext>
            </a:extLst>
          </p:cNvPr>
          <p:cNvSpPr txBox="1"/>
          <p:nvPr/>
        </p:nvSpPr>
        <p:spPr>
          <a:xfrm>
            <a:off x="4829467" y="4107375"/>
            <a:ext cx="4198398" cy="338554"/>
          </a:xfrm>
          <a:prstGeom prst="rect">
            <a:avLst/>
          </a:prstGeom>
          <a:noFill/>
        </p:spPr>
        <p:txBody>
          <a:bodyPr wrap="square">
            <a:spAutoFit/>
          </a:bodyPr>
          <a:lstStyle/>
          <a:p>
            <a:pPr lvl="0" algn="ctr" defTabSz="914400">
              <a:defRPr/>
            </a:pPr>
            <a:r>
              <a:rPr kumimoji="1" lang="en-US" altLang="ja-JP" sz="1600" kern="0" dirty="0">
                <a:solidFill>
                  <a:srgbClr val="000000"/>
                </a:solidFill>
                <a:latin typeface="Arial" panose="020B0604020202020204" pitchFamily="34" charset="0"/>
                <a:ea typeface="ＭＳ Ｐゴシック" panose="020B0600070205080204" pitchFamily="50" charset="-128"/>
              </a:rPr>
              <a:t>Tetrabutylammonium perchlorate </a:t>
            </a:r>
            <a:r>
              <a:rPr kumimoji="1" lang="en-US" altLang="ja-JP" sz="160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(TBAP)</a:t>
            </a:r>
            <a:endParaRPr kumimoji="1" lang="ja-JP" altLang="en-US" sz="160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571035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3578C9-306B-1575-84D7-16A07A8421B7}"/>
            </a:ext>
          </a:extLst>
        </p:cNvPr>
        <p:cNvGrpSpPr/>
        <p:nvPr/>
      </p:nvGrpSpPr>
      <p:grpSpPr>
        <a:xfrm>
          <a:off x="0" y="0"/>
          <a:ext cx="0" cy="0"/>
          <a:chOff x="0" y="0"/>
          <a:chExt cx="0" cy="0"/>
        </a:xfrm>
      </p:grpSpPr>
      <p:sp>
        <p:nvSpPr>
          <p:cNvPr id="23" name="正方形/長方形 22">
            <a:extLst>
              <a:ext uri="{FF2B5EF4-FFF2-40B4-BE49-F238E27FC236}">
                <a16:creationId xmlns:a16="http://schemas.microsoft.com/office/drawing/2014/main" id="{3D7323A7-7751-D82F-48BA-3EB700454A5B}"/>
              </a:ext>
            </a:extLst>
          </p:cNvPr>
          <p:cNvSpPr/>
          <p:nvPr/>
        </p:nvSpPr>
        <p:spPr>
          <a:xfrm>
            <a:off x="130606" y="4863003"/>
            <a:ext cx="4361188" cy="1029143"/>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a:extLst>
              <a:ext uri="{FF2B5EF4-FFF2-40B4-BE49-F238E27FC236}">
                <a16:creationId xmlns:a16="http://schemas.microsoft.com/office/drawing/2014/main" id="{BF03E835-BD21-9F36-976E-06EB6E63F9BC}"/>
              </a:ext>
            </a:extLst>
          </p:cNvPr>
          <p:cNvPicPr>
            <a:picLocks noChangeAspect="1"/>
          </p:cNvPicPr>
          <p:nvPr/>
        </p:nvPicPr>
        <p:blipFill>
          <a:blip r:embed="rId3"/>
          <a:srcRect b="49320"/>
          <a:stretch/>
        </p:blipFill>
        <p:spPr>
          <a:xfrm>
            <a:off x="21247" y="1606128"/>
            <a:ext cx="4628614" cy="2844000"/>
          </a:xfrm>
          <a:prstGeom prst="rect">
            <a:avLst/>
          </a:prstGeom>
        </p:spPr>
      </p:pic>
      <p:sp>
        <p:nvSpPr>
          <p:cNvPr id="17" name="テキスト ボックス 16">
            <a:extLst>
              <a:ext uri="{FF2B5EF4-FFF2-40B4-BE49-F238E27FC236}">
                <a16:creationId xmlns:a16="http://schemas.microsoft.com/office/drawing/2014/main" id="{A6B1ED39-F909-3D2D-3EF3-75CD3EAB7480}"/>
              </a:ext>
            </a:extLst>
          </p:cNvPr>
          <p:cNvSpPr txBox="1"/>
          <p:nvPr/>
        </p:nvSpPr>
        <p:spPr>
          <a:xfrm>
            <a:off x="50778" y="5430113"/>
            <a:ext cx="4499451" cy="400110"/>
          </a:xfrm>
          <a:prstGeom prst="rect">
            <a:avLst/>
          </a:prstGeom>
          <a:noFill/>
          <a:ln w="19050">
            <a:noFill/>
          </a:ln>
        </p:spPr>
        <p:txBody>
          <a:bodyPr wrap="square" rtlCol="0">
            <a:spAutoFit/>
          </a:bodyPr>
          <a:lstStyle/>
          <a:p>
            <a:pPr algn="ctr"/>
            <a:r>
              <a:rPr kumimoji="1" lang="en-US" altLang="ja-JP" sz="2000" dirty="0">
                <a:latin typeface="Arial" panose="020B0604020202020204" pitchFamily="34" charset="0"/>
                <a:ea typeface="ＭＳ Ｐゴシック" panose="020B0600070205080204" pitchFamily="50" charset="-128"/>
              </a:rPr>
              <a:t>Nearly reversible (</a:t>
            </a:r>
            <a:r>
              <a:rPr kumimoji="1" lang="en-US" altLang="ja-JP" sz="2000" i="1" dirty="0" err="1">
                <a:latin typeface="Arial" panose="020B0604020202020204" pitchFamily="34" charset="0"/>
                <a:ea typeface="ＭＳ Ｐゴシック" panose="020B0600070205080204" pitchFamily="50" charset="-128"/>
              </a:rPr>
              <a:t>k</a:t>
            </a:r>
            <a:r>
              <a:rPr kumimoji="1" lang="en-US" altLang="ja-JP" sz="2000" baseline="-25000" dirty="0" err="1">
                <a:latin typeface="Arial" panose="020B0604020202020204" pitchFamily="34" charset="0"/>
                <a:ea typeface="ＭＳ Ｐゴシック" panose="020B0600070205080204" pitchFamily="50" charset="-128"/>
              </a:rPr>
              <a:t>s</a:t>
            </a:r>
            <a:r>
              <a:rPr kumimoji="1" lang="en-US" altLang="ja-JP" sz="2000" dirty="0">
                <a:latin typeface="Arial" panose="020B0604020202020204" pitchFamily="34" charset="0"/>
                <a:ea typeface="ＭＳ Ｐゴシック" panose="020B0600070205080204" pitchFamily="50" charset="-128"/>
              </a:rPr>
              <a:t> </a:t>
            </a:r>
            <a:r>
              <a:rPr kumimoji="1" lang="en-US" altLang="ja-JP" sz="2000" i="1" dirty="0">
                <a:latin typeface="Arial" panose="020B0604020202020204" pitchFamily="34" charset="0"/>
                <a:ea typeface="ＭＳ Ｐゴシック" panose="020B0600070205080204" pitchFamily="50" charset="-128"/>
              </a:rPr>
              <a:t>= </a:t>
            </a:r>
            <a:r>
              <a:rPr kumimoji="1" lang="en-US" altLang="ja-JP" sz="2000" dirty="0">
                <a:latin typeface="Arial" panose="020B0604020202020204" pitchFamily="34" charset="0"/>
                <a:ea typeface="ＭＳ Ｐゴシック" panose="020B0600070205080204" pitchFamily="50" charset="-128"/>
              </a:rPr>
              <a:t>1.4×10</a:t>
            </a:r>
            <a:r>
              <a:rPr kumimoji="1" lang="en-US" altLang="ja-JP" sz="2000" baseline="30000" dirty="0">
                <a:latin typeface="Arial" panose="020B0604020202020204" pitchFamily="34" charset="0"/>
                <a:ea typeface="ＭＳ Ｐゴシック" panose="020B0600070205080204" pitchFamily="50" charset="-128"/>
              </a:rPr>
              <a:t>-2</a:t>
            </a:r>
            <a:r>
              <a:rPr kumimoji="1" lang="en-US" altLang="ja-JP" sz="2000" dirty="0">
                <a:latin typeface="Arial" panose="020B0604020202020204" pitchFamily="34" charset="0"/>
                <a:ea typeface="ＭＳ Ｐゴシック" panose="020B0600070205080204" pitchFamily="50" charset="-128"/>
              </a:rPr>
              <a:t> cm/s)</a:t>
            </a:r>
            <a:endParaRPr kumimoji="1" lang="ja-JP" altLang="en-US" sz="2000" dirty="0">
              <a:latin typeface="Arial" panose="020B0604020202020204" pitchFamily="34" charset="0"/>
              <a:ea typeface="ＭＳ Ｐゴシック" panose="020B0600070205080204" pitchFamily="50" charset="-128"/>
            </a:endParaRPr>
          </a:p>
        </p:txBody>
      </p:sp>
      <p:sp>
        <p:nvSpPr>
          <p:cNvPr id="39" name="テキスト ボックス 38">
            <a:extLst>
              <a:ext uri="{FF2B5EF4-FFF2-40B4-BE49-F238E27FC236}">
                <a16:creationId xmlns:a16="http://schemas.microsoft.com/office/drawing/2014/main" id="{FBCF05B6-2853-1A95-AD46-4769DB371D46}"/>
              </a:ext>
            </a:extLst>
          </p:cNvPr>
          <p:cNvSpPr txBox="1"/>
          <p:nvPr/>
        </p:nvSpPr>
        <p:spPr>
          <a:xfrm>
            <a:off x="-23352" y="6556702"/>
            <a:ext cx="4140011" cy="276999"/>
          </a:xfrm>
          <a:prstGeom prst="rect">
            <a:avLst/>
          </a:prstGeom>
          <a:noFill/>
        </p:spPr>
        <p:txBody>
          <a:bodyPr wrap="square">
            <a:spAutoFit/>
          </a:bodyPr>
          <a:lstStyle/>
          <a:p>
            <a:r>
              <a:rPr lang="en-US" altLang="ja-JP" sz="1200" dirty="0">
                <a:latin typeface="Arial" panose="020B0604020202020204" pitchFamily="34" charset="0"/>
                <a:ea typeface="ＭＳ Ｐゴシック" panose="020B0600070205080204" pitchFamily="50" charset="-128"/>
              </a:rPr>
              <a:t>4) </a:t>
            </a:r>
            <a:r>
              <a:rPr kumimoji="1" lang="en-US" altLang="ja-JP" sz="1200" dirty="0">
                <a:latin typeface="Arial" panose="020B0604020202020204" pitchFamily="34" charset="0"/>
                <a:ea typeface="ＭＳ Ｐゴシック" panose="020B0600070205080204" pitchFamily="50" charset="-128"/>
              </a:rPr>
              <a:t>Yamamura </a:t>
            </a:r>
            <a:r>
              <a:rPr kumimoji="1" lang="en-US" altLang="ja-JP" sz="1200" i="1" dirty="0">
                <a:latin typeface="Arial" panose="020B0604020202020204" pitchFamily="34" charset="0"/>
                <a:ea typeface="ＭＳ Ｐゴシック" panose="020B0600070205080204" pitchFamily="50" charset="-128"/>
              </a:rPr>
              <a:t>et al.</a:t>
            </a:r>
            <a:r>
              <a:rPr kumimoji="1" lang="en-US" altLang="ja-JP" sz="1200" dirty="0">
                <a:latin typeface="Arial" panose="020B0604020202020204" pitchFamily="34" charset="0"/>
                <a:ea typeface="ＭＳ Ｐゴシック" panose="020B0600070205080204" pitchFamily="50" charset="-128"/>
              </a:rPr>
              <a:t>, </a:t>
            </a:r>
            <a:r>
              <a:rPr kumimoji="1" lang="en-US" altLang="ja-JP" sz="1200" i="1" dirty="0">
                <a:latin typeface="Arial" panose="020B0604020202020204" pitchFamily="34" charset="0"/>
                <a:ea typeface="ＭＳ Ｐゴシック" panose="020B0600070205080204" pitchFamily="50" charset="-128"/>
              </a:rPr>
              <a:t>J. Phys. Chem. C</a:t>
            </a:r>
            <a:r>
              <a:rPr kumimoji="1" lang="en-US" altLang="ja-JP" sz="1200" dirty="0">
                <a:latin typeface="Arial" panose="020B0604020202020204" pitchFamily="34" charset="0"/>
                <a:ea typeface="ＭＳ Ｐゴシック" panose="020B0600070205080204" pitchFamily="50" charset="-128"/>
              </a:rPr>
              <a:t>, </a:t>
            </a:r>
            <a:r>
              <a:rPr kumimoji="1" lang="en-US" altLang="ja-JP" sz="1200" b="1" dirty="0">
                <a:latin typeface="Arial" panose="020B0604020202020204" pitchFamily="34" charset="0"/>
                <a:ea typeface="ＭＳ Ｐゴシック" panose="020B0600070205080204" pitchFamily="50" charset="-128"/>
              </a:rPr>
              <a:t>111</a:t>
            </a:r>
            <a:r>
              <a:rPr kumimoji="1" lang="en-US" altLang="ja-JP" sz="1200" dirty="0">
                <a:latin typeface="Arial" panose="020B0604020202020204" pitchFamily="34" charset="0"/>
                <a:ea typeface="ＭＳ Ｐゴシック" panose="020B0600070205080204" pitchFamily="50" charset="-128"/>
              </a:rPr>
              <a:t>, 18812 (2007).</a:t>
            </a:r>
            <a:endParaRPr lang="en-US" altLang="ja-JP" sz="1200" baseline="30000" dirty="0">
              <a:latin typeface="Arial" panose="020B0604020202020204" pitchFamily="34" charset="0"/>
              <a:ea typeface="ＭＳ Ｐゴシック" panose="020B0600070205080204" pitchFamily="50" charset="-128"/>
            </a:endParaRPr>
          </a:p>
        </p:txBody>
      </p:sp>
      <p:sp>
        <p:nvSpPr>
          <p:cNvPr id="3" name="スライド番号プレースホルダー 4">
            <a:extLst>
              <a:ext uri="{FF2B5EF4-FFF2-40B4-BE49-F238E27FC236}">
                <a16:creationId xmlns:a16="http://schemas.microsoft.com/office/drawing/2014/main" id="{7C198C14-157B-5EB9-CAB1-588790AC8A93}"/>
              </a:ext>
            </a:extLst>
          </p:cNvPr>
          <p:cNvSpPr>
            <a:spLocks noGrp="1"/>
          </p:cNvSpPr>
          <p:nvPr>
            <p:ph type="sldNum" sz="quarter" idx="12"/>
          </p:nvPr>
        </p:nvSpPr>
        <p:spPr>
          <a:xfrm>
            <a:off x="7068773" y="6453336"/>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15</a:t>
            </a:fld>
            <a:endParaRPr kumimoji="1" lang="ja-JP" altLang="en-US" dirty="0">
              <a:latin typeface="Arial" panose="020B0604020202020204" pitchFamily="34" charset="0"/>
              <a:ea typeface="ＭＳ Ｐゴシック" panose="020B0600070205080204" pitchFamily="50" charset="-128"/>
            </a:endParaRPr>
          </a:p>
        </p:txBody>
      </p:sp>
      <p:sp>
        <p:nvSpPr>
          <p:cNvPr id="5" name="タイトル 1">
            <a:extLst>
              <a:ext uri="{FF2B5EF4-FFF2-40B4-BE49-F238E27FC236}">
                <a16:creationId xmlns:a16="http://schemas.microsoft.com/office/drawing/2014/main" id="{A811D25D-BF92-1E2C-B4A6-C4A5B2DF86F9}"/>
              </a:ext>
            </a:extLst>
          </p:cNvPr>
          <p:cNvSpPr txBox="1">
            <a:spLocks/>
          </p:cNvSpPr>
          <p:nvPr/>
        </p:nvSpPr>
        <p:spPr>
          <a:xfrm>
            <a:off x="368077" y="110558"/>
            <a:ext cx="8407846" cy="781094"/>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kumimoji="1" sz="4000" kern="1200">
                <a:solidFill>
                  <a:schemeClr val="tx1"/>
                </a:solidFill>
                <a:latin typeface="Meiryo" panose="020B0604030504040204" pitchFamily="34" charset="-128"/>
                <a:ea typeface="Meiryo" panose="020B0604030504040204" pitchFamily="34" charset="-128"/>
                <a:cs typeface="+mj-cs"/>
              </a:defRPr>
            </a:lvl1pPr>
          </a:lstStyle>
          <a:p>
            <a:pPr algn="ctr"/>
            <a:r>
              <a:rPr lang="en-US" altLang="ja-JP" b="1" dirty="0">
                <a:latin typeface="Arial" panose="020B0604020202020204" pitchFamily="34" charset="0"/>
                <a:ea typeface="ＭＳ Ｐゴシック" panose="020B0600070205080204" pitchFamily="50" charset="-128"/>
              </a:rPr>
              <a:t>The reaction of uranium in organic solvents  </a:t>
            </a:r>
            <a:endParaRPr lang="ja-JP" altLang="en-US" b="1" dirty="0">
              <a:latin typeface="Arial" panose="020B0604020202020204" pitchFamily="34" charset="0"/>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D67F0841-C184-4820-69A8-39EF3964D7F6}"/>
              </a:ext>
            </a:extLst>
          </p:cNvPr>
          <p:cNvSpPr txBox="1"/>
          <p:nvPr/>
        </p:nvSpPr>
        <p:spPr>
          <a:xfrm>
            <a:off x="624657" y="5020603"/>
            <a:ext cx="1519968" cy="369332"/>
          </a:xfrm>
          <a:prstGeom prst="rect">
            <a:avLst/>
          </a:prstGeom>
          <a:noFill/>
        </p:spPr>
        <p:txBody>
          <a:bodyPr wrap="square" rtlCol="0">
            <a:spAutoFit/>
          </a:bodyPr>
          <a:lstStyle/>
          <a:p>
            <a:pPr algn="ctr"/>
            <a:r>
              <a:rPr kumimoji="1" lang="en-US" altLang="ja-JP" dirty="0">
                <a:latin typeface="Arial" panose="020B0604020202020204" pitchFamily="34" charset="0"/>
                <a:ea typeface="ＭＳ Ｐゴシック" panose="020B0600070205080204" pitchFamily="50" charset="-128"/>
              </a:rPr>
              <a:t>U(</a:t>
            </a:r>
            <a:r>
              <a:rPr kumimoji="1" lang="en-US" altLang="ja-JP" dirty="0" err="1">
                <a:latin typeface="Arial" panose="020B0604020202020204" pitchFamily="34" charset="0"/>
                <a:ea typeface="ＭＳ Ｐゴシック" panose="020B0600070205080204" pitchFamily="50" charset="-128"/>
              </a:rPr>
              <a:t>acac</a:t>
            </a:r>
            <a:r>
              <a:rPr kumimoji="1" lang="en-US" altLang="ja-JP" dirty="0">
                <a:latin typeface="Arial" panose="020B0604020202020204" pitchFamily="34" charset="0"/>
                <a:ea typeface="ＭＳ Ｐゴシック" panose="020B0600070205080204" pitchFamily="50" charset="-128"/>
              </a:rPr>
              <a:t>)</a:t>
            </a:r>
            <a:r>
              <a:rPr kumimoji="1" lang="en-US" altLang="ja-JP" baseline="-25000" dirty="0">
                <a:latin typeface="Arial" panose="020B0604020202020204" pitchFamily="34" charset="0"/>
                <a:ea typeface="ＭＳ Ｐゴシック" panose="020B0600070205080204" pitchFamily="50" charset="-128"/>
              </a:rPr>
              <a:t>4</a:t>
            </a:r>
            <a:r>
              <a:rPr kumimoji="1" lang="en-US" altLang="ja-JP" dirty="0">
                <a:latin typeface="Arial" panose="020B0604020202020204" pitchFamily="34" charset="0"/>
                <a:ea typeface="ＭＳ Ｐゴシック" panose="020B0600070205080204" pitchFamily="50" charset="-128"/>
              </a:rPr>
              <a:t> + e</a:t>
            </a:r>
            <a:r>
              <a:rPr kumimoji="1" lang="en-US" altLang="ja-JP" baseline="30000" dirty="0">
                <a:latin typeface="Arial" panose="020B0604020202020204" pitchFamily="34" charset="0"/>
                <a:ea typeface="ＭＳ Ｐゴシック" panose="020B0600070205080204" pitchFamily="50" charset="-128"/>
              </a:rPr>
              <a:t>-</a:t>
            </a:r>
            <a:endParaRPr kumimoji="1" lang="en-US" altLang="ja-JP" dirty="0">
              <a:latin typeface="Arial" panose="020B0604020202020204" pitchFamily="34" charset="0"/>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4A4F52E9-CBBA-2BAD-A8B9-69BBD0AA57A4}"/>
              </a:ext>
            </a:extLst>
          </p:cNvPr>
          <p:cNvSpPr txBox="1"/>
          <p:nvPr/>
        </p:nvSpPr>
        <p:spPr>
          <a:xfrm>
            <a:off x="2908454" y="5020603"/>
            <a:ext cx="1128835" cy="369332"/>
          </a:xfrm>
          <a:prstGeom prst="rect">
            <a:avLst/>
          </a:prstGeom>
          <a:noFill/>
        </p:spPr>
        <p:txBody>
          <a:bodyPr wrap="square" rtlCol="0">
            <a:spAutoFit/>
          </a:bodyPr>
          <a:lstStyle/>
          <a:p>
            <a:pPr algn="ctr"/>
            <a:r>
              <a:rPr kumimoji="1" lang="en-US" altLang="ja-JP" dirty="0">
                <a:latin typeface="Arial" panose="020B0604020202020204" pitchFamily="34" charset="0"/>
                <a:ea typeface="ＭＳ Ｐゴシック" panose="020B0600070205080204" pitchFamily="50" charset="-128"/>
              </a:rPr>
              <a:t>U(</a:t>
            </a:r>
            <a:r>
              <a:rPr kumimoji="1" lang="en-US" altLang="ja-JP" dirty="0" err="1">
                <a:latin typeface="Arial" panose="020B0604020202020204" pitchFamily="34" charset="0"/>
                <a:ea typeface="ＭＳ Ｐゴシック" panose="020B0600070205080204" pitchFamily="50" charset="-128"/>
              </a:rPr>
              <a:t>acac</a:t>
            </a:r>
            <a:r>
              <a:rPr kumimoji="1" lang="en-US" altLang="ja-JP" dirty="0">
                <a:latin typeface="Arial" panose="020B0604020202020204" pitchFamily="34" charset="0"/>
                <a:ea typeface="ＭＳ Ｐゴシック" panose="020B0600070205080204" pitchFamily="50" charset="-128"/>
              </a:rPr>
              <a:t>)</a:t>
            </a:r>
            <a:r>
              <a:rPr kumimoji="1" lang="en-US" altLang="ja-JP" baseline="-25000" dirty="0">
                <a:latin typeface="Arial" panose="020B0604020202020204" pitchFamily="34" charset="0"/>
                <a:ea typeface="ＭＳ Ｐゴシック" panose="020B0600070205080204" pitchFamily="50" charset="-128"/>
              </a:rPr>
              <a:t>4</a:t>
            </a:r>
            <a:r>
              <a:rPr kumimoji="1" lang="en-US" altLang="ja-JP" baseline="30000" dirty="0">
                <a:latin typeface="Arial" panose="020B0604020202020204" pitchFamily="34" charset="0"/>
                <a:ea typeface="ＭＳ Ｐゴシック" panose="020B0600070205080204" pitchFamily="50" charset="-128"/>
              </a:rPr>
              <a:t>-</a:t>
            </a:r>
            <a:endParaRPr kumimoji="1" lang="en-US" altLang="ja-JP" dirty="0">
              <a:latin typeface="Arial" panose="020B0604020202020204" pitchFamily="34" charset="0"/>
              <a:ea typeface="ＭＳ Ｐゴシック" panose="020B0600070205080204" pitchFamily="50" charset="-128"/>
            </a:endParaRPr>
          </a:p>
        </p:txBody>
      </p:sp>
      <p:grpSp>
        <p:nvGrpSpPr>
          <p:cNvPr id="18" name="グループ化 17">
            <a:extLst>
              <a:ext uri="{FF2B5EF4-FFF2-40B4-BE49-F238E27FC236}">
                <a16:creationId xmlns:a16="http://schemas.microsoft.com/office/drawing/2014/main" id="{401A6F17-F98B-7ECD-83B1-D044B68DD0D9}"/>
              </a:ext>
            </a:extLst>
          </p:cNvPr>
          <p:cNvGrpSpPr/>
          <p:nvPr/>
        </p:nvGrpSpPr>
        <p:grpSpPr>
          <a:xfrm>
            <a:off x="2224999" y="4776950"/>
            <a:ext cx="412292" cy="795678"/>
            <a:chOff x="1174017" y="4730082"/>
            <a:chExt cx="663546" cy="795678"/>
          </a:xfrm>
        </p:grpSpPr>
        <p:cxnSp>
          <p:nvCxnSpPr>
            <p:cNvPr id="19" name="直線矢印コネクタ 18">
              <a:extLst>
                <a:ext uri="{FF2B5EF4-FFF2-40B4-BE49-F238E27FC236}">
                  <a16:creationId xmlns:a16="http://schemas.microsoft.com/office/drawing/2014/main" id="{A9181D32-AC0E-2C1A-51EE-35374939D4E1}"/>
                </a:ext>
              </a:extLst>
            </p:cNvPr>
            <p:cNvCxnSpPr>
              <a:cxnSpLocks/>
            </p:cNvCxnSpPr>
            <p:nvPr/>
          </p:nvCxnSpPr>
          <p:spPr>
            <a:xfrm>
              <a:off x="1217790" y="5089948"/>
              <a:ext cx="57600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AA61702C-2AC7-12F4-CF2F-BA64E793BCD3}"/>
                </a:ext>
              </a:extLst>
            </p:cNvPr>
            <p:cNvCxnSpPr>
              <a:cxnSpLocks/>
            </p:cNvCxnSpPr>
            <p:nvPr/>
          </p:nvCxnSpPr>
          <p:spPr>
            <a:xfrm flipH="1">
              <a:off x="1217790" y="5229200"/>
              <a:ext cx="57600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D90F61BB-9F93-EAA1-BAB5-863FF039E90F}"/>
                </a:ext>
              </a:extLst>
            </p:cNvPr>
            <p:cNvSpPr txBox="1"/>
            <p:nvPr/>
          </p:nvSpPr>
          <p:spPr>
            <a:xfrm>
              <a:off x="1174017" y="5187206"/>
              <a:ext cx="663546" cy="338554"/>
            </a:xfrm>
            <a:prstGeom prst="rect">
              <a:avLst/>
            </a:prstGeom>
            <a:noFill/>
            <a:ln w="19050">
              <a:noFill/>
            </a:ln>
          </p:spPr>
          <p:txBody>
            <a:bodyPr wrap="square" rtlCol="0">
              <a:spAutoFit/>
            </a:bodyPr>
            <a:lstStyle/>
            <a:p>
              <a:pPr algn="ctr"/>
              <a:r>
                <a:rPr kumimoji="1" lang="en-US" altLang="ja-JP" sz="1600" dirty="0">
                  <a:latin typeface="Arial" panose="020B0604020202020204" pitchFamily="34" charset="0"/>
                  <a:ea typeface="ＭＳ Ｐゴシック" panose="020B0600070205080204" pitchFamily="50" charset="-128"/>
                </a:rPr>
                <a:t>pa</a:t>
              </a:r>
              <a:endParaRPr kumimoji="1" lang="ja-JP" altLang="en-US" sz="1600" dirty="0">
                <a:latin typeface="Arial" panose="020B0604020202020204" pitchFamily="34" charset="0"/>
                <a:ea typeface="ＭＳ Ｐゴシック" panose="020B0600070205080204" pitchFamily="50" charset="-128"/>
              </a:endParaRPr>
            </a:p>
          </p:txBody>
        </p:sp>
        <p:sp>
          <p:nvSpPr>
            <p:cNvPr id="22" name="テキスト ボックス 21">
              <a:extLst>
                <a:ext uri="{FF2B5EF4-FFF2-40B4-BE49-F238E27FC236}">
                  <a16:creationId xmlns:a16="http://schemas.microsoft.com/office/drawing/2014/main" id="{5C550FBC-D4BE-CF95-D338-D57658804DE9}"/>
                </a:ext>
              </a:extLst>
            </p:cNvPr>
            <p:cNvSpPr txBox="1"/>
            <p:nvPr/>
          </p:nvSpPr>
          <p:spPr>
            <a:xfrm>
              <a:off x="1183045" y="4730082"/>
              <a:ext cx="645488" cy="338554"/>
            </a:xfrm>
            <a:prstGeom prst="rect">
              <a:avLst/>
            </a:prstGeom>
            <a:noFill/>
            <a:ln w="19050">
              <a:noFill/>
            </a:ln>
          </p:spPr>
          <p:txBody>
            <a:bodyPr wrap="square" rtlCol="0">
              <a:spAutoFit/>
            </a:bodyPr>
            <a:lstStyle/>
            <a:p>
              <a:pPr algn="ctr"/>
              <a:r>
                <a:rPr kumimoji="1" lang="en-US" altLang="ja-JP" sz="1600" dirty="0">
                  <a:latin typeface="Arial" panose="020B0604020202020204" pitchFamily="34" charset="0"/>
                  <a:ea typeface="ＭＳ Ｐゴシック" panose="020B0600070205080204" pitchFamily="50" charset="-128"/>
                </a:rPr>
                <a:t>pc</a:t>
              </a:r>
              <a:endParaRPr kumimoji="1" lang="ja-JP" altLang="en-US" sz="1600" dirty="0">
                <a:latin typeface="Arial" panose="020B0604020202020204" pitchFamily="34" charset="0"/>
                <a:ea typeface="ＭＳ Ｐゴシック" panose="020B0600070205080204" pitchFamily="50" charset="-128"/>
              </a:endParaRPr>
            </a:p>
          </p:txBody>
        </p:sp>
      </p:grpSp>
      <p:sp>
        <p:nvSpPr>
          <p:cNvPr id="24" name="テキスト ボックス 23">
            <a:extLst>
              <a:ext uri="{FF2B5EF4-FFF2-40B4-BE49-F238E27FC236}">
                <a16:creationId xmlns:a16="http://schemas.microsoft.com/office/drawing/2014/main" id="{634215F5-11C3-B16A-05E5-8934AAC2E3E2}"/>
              </a:ext>
            </a:extLst>
          </p:cNvPr>
          <p:cNvSpPr txBox="1"/>
          <p:nvPr/>
        </p:nvSpPr>
        <p:spPr>
          <a:xfrm>
            <a:off x="1714190" y="1978953"/>
            <a:ext cx="412292" cy="338554"/>
          </a:xfrm>
          <a:prstGeom prst="rect">
            <a:avLst/>
          </a:prstGeom>
          <a:noFill/>
          <a:ln w="19050">
            <a:noFill/>
          </a:ln>
        </p:spPr>
        <p:txBody>
          <a:bodyPr wrap="square" rtlCol="0">
            <a:spAutoFit/>
          </a:bodyPr>
          <a:lstStyle/>
          <a:p>
            <a:pPr algn="ctr"/>
            <a:r>
              <a:rPr kumimoji="1" lang="en-US" altLang="ja-JP" sz="1600" dirty="0">
                <a:latin typeface="Arial" panose="020B0604020202020204" pitchFamily="34" charset="0"/>
                <a:ea typeface="ＭＳ Ｐゴシック" panose="020B0600070205080204" pitchFamily="50" charset="-128"/>
              </a:rPr>
              <a:t>pa</a:t>
            </a:r>
            <a:endParaRPr kumimoji="1" lang="ja-JP" altLang="en-US" sz="1600" dirty="0">
              <a:latin typeface="Arial" panose="020B0604020202020204" pitchFamily="34" charset="0"/>
              <a:ea typeface="ＭＳ Ｐゴシック" panose="020B0600070205080204" pitchFamily="50" charset="-128"/>
            </a:endParaRPr>
          </a:p>
        </p:txBody>
      </p:sp>
      <p:sp>
        <p:nvSpPr>
          <p:cNvPr id="25" name="テキスト ボックス 24">
            <a:extLst>
              <a:ext uri="{FF2B5EF4-FFF2-40B4-BE49-F238E27FC236}">
                <a16:creationId xmlns:a16="http://schemas.microsoft.com/office/drawing/2014/main" id="{87C6168D-6007-3593-F8AF-1728114F3654}"/>
              </a:ext>
            </a:extLst>
          </p:cNvPr>
          <p:cNvSpPr txBox="1"/>
          <p:nvPr/>
        </p:nvSpPr>
        <p:spPr>
          <a:xfrm>
            <a:off x="1513511" y="3292134"/>
            <a:ext cx="401072" cy="338554"/>
          </a:xfrm>
          <a:prstGeom prst="rect">
            <a:avLst/>
          </a:prstGeom>
          <a:noFill/>
          <a:ln w="19050">
            <a:noFill/>
          </a:ln>
        </p:spPr>
        <p:txBody>
          <a:bodyPr wrap="square" rtlCol="0">
            <a:spAutoFit/>
          </a:bodyPr>
          <a:lstStyle/>
          <a:p>
            <a:pPr algn="ctr"/>
            <a:r>
              <a:rPr kumimoji="1" lang="en-US" altLang="ja-JP" sz="1600" dirty="0">
                <a:latin typeface="Arial" panose="020B0604020202020204" pitchFamily="34" charset="0"/>
                <a:ea typeface="ＭＳ Ｐゴシック" panose="020B0600070205080204" pitchFamily="50" charset="-128"/>
              </a:rPr>
              <a:t>pc</a:t>
            </a:r>
            <a:endParaRPr kumimoji="1" lang="ja-JP" altLang="en-US" sz="1600" dirty="0">
              <a:latin typeface="Arial" panose="020B0604020202020204" pitchFamily="34" charset="0"/>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22A3E78A-BD9B-8AA5-A03A-90E8C7B26173}"/>
              </a:ext>
            </a:extLst>
          </p:cNvPr>
          <p:cNvSpPr txBox="1"/>
          <p:nvPr/>
        </p:nvSpPr>
        <p:spPr>
          <a:xfrm>
            <a:off x="1331640" y="1221614"/>
            <a:ext cx="2547685" cy="400110"/>
          </a:xfrm>
          <a:prstGeom prst="rect">
            <a:avLst/>
          </a:prstGeom>
          <a:noFill/>
          <a:ln w="19050">
            <a:noFill/>
          </a:ln>
        </p:spPr>
        <p:txBody>
          <a:bodyPr wrap="square" rtlCol="0">
            <a:spAutoFit/>
          </a:bodyPr>
          <a:lstStyle/>
          <a:p>
            <a:pPr algn="ctr"/>
            <a:r>
              <a:rPr kumimoji="1" lang="en-US" altLang="ja-JP" sz="2000" b="1" dirty="0">
                <a:latin typeface="Arial" panose="020B0604020202020204" pitchFamily="34" charset="0"/>
                <a:ea typeface="ＭＳ Ｐゴシック" panose="020B0600070205080204" pitchFamily="50" charset="-128"/>
              </a:rPr>
              <a:t>1 mmol/L U(</a:t>
            </a:r>
            <a:r>
              <a:rPr kumimoji="1" lang="en-US" altLang="ja-JP" sz="2000" b="1" dirty="0" err="1">
                <a:latin typeface="Arial" panose="020B0604020202020204" pitchFamily="34" charset="0"/>
                <a:ea typeface="ＭＳ Ｐゴシック" panose="020B0600070205080204" pitchFamily="50" charset="-128"/>
              </a:rPr>
              <a:t>acac</a:t>
            </a:r>
            <a:r>
              <a:rPr kumimoji="1" lang="en-US" altLang="ja-JP" sz="2000" b="1" dirty="0">
                <a:latin typeface="Arial" panose="020B0604020202020204" pitchFamily="34" charset="0"/>
                <a:ea typeface="ＭＳ Ｐゴシック" panose="020B0600070205080204" pitchFamily="50" charset="-128"/>
              </a:rPr>
              <a:t>)</a:t>
            </a:r>
            <a:r>
              <a:rPr kumimoji="1" lang="en-US" altLang="ja-JP" sz="2000" b="1" baseline="-25000" dirty="0">
                <a:latin typeface="Arial" panose="020B0604020202020204" pitchFamily="34" charset="0"/>
                <a:ea typeface="ＭＳ Ｐゴシック" panose="020B0600070205080204" pitchFamily="50" charset="-128"/>
              </a:rPr>
              <a:t>4</a:t>
            </a:r>
            <a:r>
              <a:rPr kumimoji="1" lang="en-US" altLang="ja-JP" sz="2000" b="1" baseline="30000" dirty="0">
                <a:latin typeface="Arial" panose="020B0604020202020204" pitchFamily="34" charset="0"/>
                <a:ea typeface="ＭＳ Ｐゴシック" panose="020B0600070205080204" pitchFamily="50" charset="-128"/>
              </a:rPr>
              <a:t>4)</a:t>
            </a:r>
            <a:endParaRPr kumimoji="1" lang="ja-JP" altLang="en-US" sz="2000" b="1" baseline="30000" dirty="0">
              <a:latin typeface="Arial" panose="020B0604020202020204" pitchFamily="34" charset="0"/>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8A2B0483-B92F-B068-34C4-78402A4CF22F}"/>
              </a:ext>
            </a:extLst>
          </p:cNvPr>
          <p:cNvSpPr/>
          <p:nvPr/>
        </p:nvSpPr>
        <p:spPr>
          <a:xfrm>
            <a:off x="4664055" y="4863003"/>
            <a:ext cx="4384116" cy="1029143"/>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a:extLst>
              <a:ext uri="{FF2B5EF4-FFF2-40B4-BE49-F238E27FC236}">
                <a16:creationId xmlns:a16="http://schemas.microsoft.com/office/drawing/2014/main" id="{BB627425-AE7C-C31D-AF21-25394003BD09}"/>
              </a:ext>
            </a:extLst>
          </p:cNvPr>
          <p:cNvPicPr>
            <a:picLocks noChangeAspect="1"/>
          </p:cNvPicPr>
          <p:nvPr/>
        </p:nvPicPr>
        <p:blipFill>
          <a:blip r:embed="rId3"/>
          <a:srcRect t="48537"/>
          <a:stretch/>
        </p:blipFill>
        <p:spPr>
          <a:xfrm>
            <a:off x="4572001" y="1544990"/>
            <a:ext cx="4441144" cy="2770952"/>
          </a:xfrm>
          <a:prstGeom prst="rect">
            <a:avLst/>
          </a:prstGeom>
        </p:spPr>
      </p:pic>
      <p:sp>
        <p:nvSpPr>
          <p:cNvPr id="10" name="テキスト ボックス 9">
            <a:extLst>
              <a:ext uri="{FF2B5EF4-FFF2-40B4-BE49-F238E27FC236}">
                <a16:creationId xmlns:a16="http://schemas.microsoft.com/office/drawing/2014/main" id="{83C33DFD-036A-2D8C-27EA-BB4F1BFA8D01}"/>
              </a:ext>
            </a:extLst>
          </p:cNvPr>
          <p:cNvSpPr txBox="1"/>
          <p:nvPr/>
        </p:nvSpPr>
        <p:spPr>
          <a:xfrm>
            <a:off x="5085581" y="1271006"/>
            <a:ext cx="3854132" cy="400110"/>
          </a:xfrm>
          <a:prstGeom prst="rect">
            <a:avLst/>
          </a:prstGeom>
          <a:noFill/>
          <a:ln w="19050">
            <a:noFill/>
          </a:ln>
        </p:spPr>
        <p:txBody>
          <a:bodyPr wrap="square" rtlCol="0">
            <a:spAutoFit/>
          </a:bodyPr>
          <a:lstStyle/>
          <a:p>
            <a:pPr algn="ctr"/>
            <a:r>
              <a:rPr kumimoji="1" lang="en-US" altLang="ja-JP" sz="2000" b="1" dirty="0">
                <a:latin typeface="Arial" panose="020B0604020202020204" pitchFamily="34" charset="0"/>
                <a:ea typeface="ＭＳ Ｐゴシック" panose="020B0600070205080204" pitchFamily="50" charset="-128"/>
              </a:rPr>
              <a:t>1 mmol/L UO</a:t>
            </a:r>
            <a:r>
              <a:rPr kumimoji="1" lang="en-US" altLang="ja-JP" sz="2000" b="1" baseline="-25000" dirty="0">
                <a:latin typeface="Arial" panose="020B0604020202020204" pitchFamily="34" charset="0"/>
                <a:ea typeface="ＭＳ Ｐゴシック" panose="020B0600070205080204" pitchFamily="50" charset="-128"/>
              </a:rPr>
              <a:t>2</a:t>
            </a:r>
            <a:r>
              <a:rPr kumimoji="1" lang="en-US" altLang="ja-JP" sz="2000" b="1" dirty="0">
                <a:latin typeface="Arial" panose="020B0604020202020204" pitchFamily="34" charset="0"/>
                <a:ea typeface="ＭＳ Ｐゴシック" panose="020B0600070205080204" pitchFamily="50" charset="-128"/>
              </a:rPr>
              <a:t>(</a:t>
            </a:r>
            <a:r>
              <a:rPr kumimoji="1" lang="en-US" altLang="ja-JP" sz="2000" b="1" dirty="0" err="1">
                <a:latin typeface="Arial" panose="020B0604020202020204" pitchFamily="34" charset="0"/>
                <a:ea typeface="ＭＳ Ｐゴシック" panose="020B0600070205080204" pitchFamily="50" charset="-128"/>
              </a:rPr>
              <a:t>acac</a:t>
            </a:r>
            <a:r>
              <a:rPr kumimoji="1" lang="en-US" altLang="ja-JP" sz="2000" b="1" dirty="0">
                <a:latin typeface="Arial" panose="020B0604020202020204" pitchFamily="34" charset="0"/>
                <a:ea typeface="ＭＳ Ｐゴシック" panose="020B0600070205080204" pitchFamily="50" charset="-128"/>
              </a:rPr>
              <a:t>)</a:t>
            </a:r>
            <a:r>
              <a:rPr kumimoji="1" lang="en-US" altLang="ja-JP" sz="2000" b="1" baseline="-25000" dirty="0">
                <a:latin typeface="Arial" panose="020B0604020202020204" pitchFamily="34" charset="0"/>
                <a:ea typeface="ＭＳ Ｐゴシック" panose="020B0600070205080204" pitchFamily="50" charset="-128"/>
              </a:rPr>
              <a:t>2</a:t>
            </a:r>
            <a:r>
              <a:rPr kumimoji="1" lang="en-US" altLang="ja-JP" sz="2000" b="1" baseline="30000" dirty="0">
                <a:latin typeface="Arial" panose="020B0604020202020204" pitchFamily="34" charset="0"/>
                <a:ea typeface="ＭＳ Ｐゴシック" panose="020B0600070205080204" pitchFamily="50" charset="-128"/>
              </a:rPr>
              <a:t>4)</a:t>
            </a:r>
            <a:endParaRPr kumimoji="1" lang="ja-JP" altLang="en-US" sz="2000" b="1" baseline="30000" dirty="0">
              <a:latin typeface="Arial" panose="020B0604020202020204" pitchFamily="34" charset="0"/>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5CB82184-764C-858F-E6F7-10DDBEFF6CD8}"/>
              </a:ext>
            </a:extLst>
          </p:cNvPr>
          <p:cNvSpPr txBox="1"/>
          <p:nvPr/>
        </p:nvSpPr>
        <p:spPr>
          <a:xfrm>
            <a:off x="4807816" y="5017092"/>
            <a:ext cx="2160240" cy="369332"/>
          </a:xfrm>
          <a:prstGeom prst="rect">
            <a:avLst/>
          </a:prstGeom>
          <a:noFill/>
        </p:spPr>
        <p:txBody>
          <a:bodyPr wrap="square" rtlCol="0">
            <a:spAutoFit/>
          </a:bodyPr>
          <a:lstStyle/>
          <a:p>
            <a:pPr algn="ctr"/>
            <a:r>
              <a:rPr kumimoji="1" lang="en-US" altLang="ja-JP" dirty="0">
                <a:latin typeface="Arial" panose="020B0604020202020204" pitchFamily="34" charset="0"/>
                <a:ea typeface="ＭＳ Ｐゴシック" panose="020B0600070205080204" pitchFamily="50" charset="-128"/>
              </a:rPr>
              <a:t>UO</a:t>
            </a:r>
            <a:r>
              <a:rPr kumimoji="1" lang="en-US" altLang="ja-JP" baseline="-25000" dirty="0">
                <a:latin typeface="Arial" panose="020B0604020202020204" pitchFamily="34" charset="0"/>
                <a:ea typeface="ＭＳ Ｐゴシック" panose="020B0600070205080204" pitchFamily="50" charset="-128"/>
              </a:rPr>
              <a:t>2</a:t>
            </a:r>
            <a:r>
              <a:rPr kumimoji="1" lang="en-US" altLang="ja-JP" dirty="0">
                <a:latin typeface="Arial" panose="020B0604020202020204" pitchFamily="34" charset="0"/>
                <a:ea typeface="ＭＳ Ｐゴシック" panose="020B0600070205080204" pitchFamily="50" charset="-128"/>
              </a:rPr>
              <a:t>(</a:t>
            </a:r>
            <a:r>
              <a:rPr kumimoji="1" lang="en-US" altLang="ja-JP" dirty="0" err="1">
                <a:latin typeface="Arial" panose="020B0604020202020204" pitchFamily="34" charset="0"/>
                <a:ea typeface="ＭＳ Ｐゴシック" panose="020B0600070205080204" pitchFamily="50" charset="-128"/>
              </a:rPr>
              <a:t>acac</a:t>
            </a:r>
            <a:r>
              <a:rPr kumimoji="1" lang="en-US" altLang="ja-JP" dirty="0">
                <a:latin typeface="Arial" panose="020B0604020202020204" pitchFamily="34" charset="0"/>
                <a:ea typeface="ＭＳ Ｐゴシック" panose="020B0600070205080204" pitchFamily="50" charset="-128"/>
              </a:rPr>
              <a:t>)</a:t>
            </a:r>
            <a:r>
              <a:rPr kumimoji="1" lang="en-US" altLang="ja-JP" baseline="-25000" dirty="0">
                <a:latin typeface="Arial" panose="020B0604020202020204" pitchFamily="34" charset="0"/>
                <a:ea typeface="ＭＳ Ｐゴシック" panose="020B0600070205080204" pitchFamily="50" charset="-128"/>
              </a:rPr>
              <a:t>2</a:t>
            </a:r>
            <a:r>
              <a:rPr kumimoji="1" lang="en-US" altLang="ja-JP" baseline="30000" dirty="0">
                <a:latin typeface="Arial" panose="020B0604020202020204" pitchFamily="34" charset="0"/>
                <a:ea typeface="ＭＳ Ｐゴシック" panose="020B0600070205080204" pitchFamily="50" charset="-128"/>
              </a:rPr>
              <a:t>-</a:t>
            </a:r>
            <a:r>
              <a:rPr kumimoji="1" lang="en-US" altLang="ja-JP" dirty="0">
                <a:latin typeface="Arial" panose="020B0604020202020204" pitchFamily="34" charset="0"/>
                <a:ea typeface="ＭＳ Ｐゴシック" panose="020B0600070205080204" pitchFamily="50" charset="-128"/>
              </a:rPr>
              <a:t> + e</a:t>
            </a:r>
            <a:r>
              <a:rPr kumimoji="1" lang="en-US" altLang="ja-JP" baseline="30000" dirty="0">
                <a:latin typeface="Arial" panose="020B0604020202020204" pitchFamily="34" charset="0"/>
                <a:ea typeface="ＭＳ Ｐゴシック" panose="020B0600070205080204" pitchFamily="50" charset="-128"/>
              </a:rPr>
              <a:t>-</a:t>
            </a:r>
            <a:endParaRPr kumimoji="1" lang="en-US" altLang="ja-JP" dirty="0">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A4215A25-D477-71EE-FD86-E6586BDB1795}"/>
              </a:ext>
            </a:extLst>
          </p:cNvPr>
          <p:cNvSpPr txBox="1"/>
          <p:nvPr/>
        </p:nvSpPr>
        <p:spPr>
          <a:xfrm>
            <a:off x="7277278" y="5017092"/>
            <a:ext cx="1636987" cy="369332"/>
          </a:xfrm>
          <a:prstGeom prst="rect">
            <a:avLst/>
          </a:prstGeom>
          <a:noFill/>
        </p:spPr>
        <p:txBody>
          <a:bodyPr wrap="square" rtlCol="0">
            <a:spAutoFit/>
          </a:bodyPr>
          <a:lstStyle/>
          <a:p>
            <a:pPr algn="ctr"/>
            <a:r>
              <a:rPr kumimoji="1" lang="en-US" altLang="ja-JP" dirty="0">
                <a:latin typeface="Arial" panose="020B0604020202020204" pitchFamily="34" charset="0"/>
                <a:ea typeface="ＭＳ Ｐゴシック" panose="020B0600070205080204" pitchFamily="50" charset="-128"/>
              </a:rPr>
              <a:t>UO</a:t>
            </a:r>
            <a:r>
              <a:rPr kumimoji="1" lang="en-US" altLang="ja-JP" baseline="-25000" dirty="0">
                <a:latin typeface="Arial" panose="020B0604020202020204" pitchFamily="34" charset="0"/>
                <a:ea typeface="ＭＳ Ｐゴシック" panose="020B0600070205080204" pitchFamily="50" charset="-128"/>
              </a:rPr>
              <a:t>2</a:t>
            </a:r>
            <a:r>
              <a:rPr kumimoji="1" lang="en-US" altLang="ja-JP" dirty="0">
                <a:latin typeface="Arial" panose="020B0604020202020204" pitchFamily="34" charset="0"/>
                <a:ea typeface="ＭＳ Ｐゴシック" panose="020B0600070205080204" pitchFamily="50" charset="-128"/>
              </a:rPr>
              <a:t>(</a:t>
            </a:r>
            <a:r>
              <a:rPr kumimoji="1" lang="en-US" altLang="ja-JP" dirty="0" err="1">
                <a:latin typeface="Arial" panose="020B0604020202020204" pitchFamily="34" charset="0"/>
                <a:ea typeface="ＭＳ Ｐゴシック" panose="020B0600070205080204" pitchFamily="50" charset="-128"/>
              </a:rPr>
              <a:t>acac</a:t>
            </a:r>
            <a:r>
              <a:rPr kumimoji="1" lang="en-US" altLang="ja-JP" dirty="0">
                <a:latin typeface="Arial" panose="020B0604020202020204" pitchFamily="34" charset="0"/>
                <a:ea typeface="ＭＳ Ｐゴシック" panose="020B0600070205080204" pitchFamily="50" charset="-128"/>
              </a:rPr>
              <a:t>)</a:t>
            </a:r>
            <a:r>
              <a:rPr kumimoji="1" lang="en-US" altLang="ja-JP" baseline="-25000" dirty="0">
                <a:latin typeface="Arial" panose="020B0604020202020204" pitchFamily="34" charset="0"/>
                <a:ea typeface="ＭＳ Ｐゴシック" panose="020B0600070205080204" pitchFamily="50" charset="-128"/>
              </a:rPr>
              <a:t>2</a:t>
            </a:r>
            <a:endParaRPr kumimoji="1" lang="en-US" altLang="ja-JP" dirty="0">
              <a:latin typeface="Arial" panose="020B0604020202020204" pitchFamily="34" charset="0"/>
              <a:ea typeface="ＭＳ Ｐゴシック" panose="020B0600070205080204" pitchFamily="50" charset="-128"/>
            </a:endParaRPr>
          </a:p>
        </p:txBody>
      </p:sp>
      <p:grpSp>
        <p:nvGrpSpPr>
          <p:cNvPr id="13" name="グループ化 12">
            <a:extLst>
              <a:ext uri="{FF2B5EF4-FFF2-40B4-BE49-F238E27FC236}">
                <a16:creationId xmlns:a16="http://schemas.microsoft.com/office/drawing/2014/main" id="{59D7890C-0C63-02F5-701B-6769B96B62EA}"/>
              </a:ext>
            </a:extLst>
          </p:cNvPr>
          <p:cNvGrpSpPr/>
          <p:nvPr/>
        </p:nvGrpSpPr>
        <p:grpSpPr>
          <a:xfrm>
            <a:off x="6912879" y="4773439"/>
            <a:ext cx="412292" cy="795678"/>
            <a:chOff x="1174017" y="4730082"/>
            <a:chExt cx="663546" cy="795678"/>
          </a:xfrm>
        </p:grpSpPr>
        <p:cxnSp>
          <p:nvCxnSpPr>
            <p:cNvPr id="14" name="直線矢印コネクタ 13">
              <a:extLst>
                <a:ext uri="{FF2B5EF4-FFF2-40B4-BE49-F238E27FC236}">
                  <a16:creationId xmlns:a16="http://schemas.microsoft.com/office/drawing/2014/main" id="{9E41FF19-4545-0C0C-48C0-353B420AF2D3}"/>
                </a:ext>
              </a:extLst>
            </p:cNvPr>
            <p:cNvCxnSpPr>
              <a:cxnSpLocks/>
            </p:cNvCxnSpPr>
            <p:nvPr/>
          </p:nvCxnSpPr>
          <p:spPr>
            <a:xfrm>
              <a:off x="1217790" y="5089948"/>
              <a:ext cx="57600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443322C8-5E79-311A-EF37-66BE78726F61}"/>
                </a:ext>
              </a:extLst>
            </p:cNvPr>
            <p:cNvCxnSpPr>
              <a:cxnSpLocks/>
            </p:cNvCxnSpPr>
            <p:nvPr/>
          </p:nvCxnSpPr>
          <p:spPr>
            <a:xfrm flipH="1">
              <a:off x="1217790" y="5229200"/>
              <a:ext cx="57600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3DE29E1E-33EC-7641-418A-927F9C6DF1FD}"/>
                </a:ext>
              </a:extLst>
            </p:cNvPr>
            <p:cNvSpPr txBox="1"/>
            <p:nvPr/>
          </p:nvSpPr>
          <p:spPr>
            <a:xfrm>
              <a:off x="1174017" y="5187206"/>
              <a:ext cx="663546" cy="338554"/>
            </a:xfrm>
            <a:prstGeom prst="rect">
              <a:avLst/>
            </a:prstGeom>
            <a:noFill/>
            <a:ln w="19050">
              <a:noFill/>
            </a:ln>
          </p:spPr>
          <p:txBody>
            <a:bodyPr wrap="square" rtlCol="0">
              <a:spAutoFit/>
            </a:bodyPr>
            <a:lstStyle/>
            <a:p>
              <a:pPr algn="ctr"/>
              <a:r>
                <a:rPr kumimoji="1" lang="en-US" altLang="ja-JP" sz="1600" dirty="0">
                  <a:latin typeface="Arial" panose="020B0604020202020204" pitchFamily="34" charset="0"/>
                  <a:ea typeface="ＭＳ Ｐゴシック" panose="020B0600070205080204" pitchFamily="50" charset="-128"/>
                </a:rPr>
                <a:t>pa</a:t>
              </a:r>
              <a:endParaRPr kumimoji="1" lang="ja-JP" altLang="en-US" sz="1600" dirty="0">
                <a:latin typeface="Arial" panose="020B0604020202020204" pitchFamily="34" charset="0"/>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9355BFB8-CE46-FDB1-D055-A52E5ED02150}"/>
                </a:ext>
              </a:extLst>
            </p:cNvPr>
            <p:cNvSpPr txBox="1"/>
            <p:nvPr/>
          </p:nvSpPr>
          <p:spPr>
            <a:xfrm>
              <a:off x="1183045" y="4730082"/>
              <a:ext cx="645488" cy="338554"/>
            </a:xfrm>
            <a:prstGeom prst="rect">
              <a:avLst/>
            </a:prstGeom>
            <a:noFill/>
            <a:ln w="19050">
              <a:noFill/>
            </a:ln>
          </p:spPr>
          <p:txBody>
            <a:bodyPr wrap="square" rtlCol="0">
              <a:spAutoFit/>
            </a:bodyPr>
            <a:lstStyle/>
            <a:p>
              <a:pPr algn="ctr"/>
              <a:r>
                <a:rPr kumimoji="1" lang="en-US" altLang="ja-JP" sz="1600" dirty="0">
                  <a:latin typeface="Arial" panose="020B0604020202020204" pitchFamily="34" charset="0"/>
                  <a:ea typeface="ＭＳ Ｐゴシック" panose="020B0600070205080204" pitchFamily="50" charset="-128"/>
                </a:rPr>
                <a:t>pc</a:t>
              </a:r>
              <a:endParaRPr kumimoji="1" lang="ja-JP" altLang="en-US" sz="1600" dirty="0">
                <a:latin typeface="Arial" panose="020B0604020202020204" pitchFamily="34" charset="0"/>
                <a:ea typeface="ＭＳ Ｐゴシック" panose="020B0600070205080204" pitchFamily="50" charset="-128"/>
              </a:endParaRPr>
            </a:p>
          </p:txBody>
        </p:sp>
      </p:grpSp>
      <p:sp>
        <p:nvSpPr>
          <p:cNvPr id="40" name="テキスト ボックス 39">
            <a:extLst>
              <a:ext uri="{FF2B5EF4-FFF2-40B4-BE49-F238E27FC236}">
                <a16:creationId xmlns:a16="http://schemas.microsoft.com/office/drawing/2014/main" id="{675CAFE4-222E-DC00-9F55-11A6CC3F262B}"/>
              </a:ext>
            </a:extLst>
          </p:cNvPr>
          <p:cNvSpPr txBox="1"/>
          <p:nvPr/>
        </p:nvSpPr>
        <p:spPr>
          <a:xfrm>
            <a:off x="4636857" y="5430113"/>
            <a:ext cx="4481560" cy="400110"/>
          </a:xfrm>
          <a:prstGeom prst="rect">
            <a:avLst/>
          </a:prstGeom>
          <a:noFill/>
          <a:ln w="19050">
            <a:noFill/>
          </a:ln>
        </p:spPr>
        <p:txBody>
          <a:bodyPr wrap="square" rtlCol="0">
            <a:spAutoFit/>
          </a:bodyPr>
          <a:lstStyle/>
          <a:p>
            <a:pPr algn="ctr"/>
            <a:r>
              <a:rPr kumimoji="1" lang="en-US" altLang="ja-JP" sz="2000" dirty="0">
                <a:latin typeface="Arial" panose="020B0604020202020204" pitchFamily="34" charset="0"/>
                <a:ea typeface="ＭＳ Ｐゴシック" panose="020B0600070205080204" pitchFamily="50" charset="-128"/>
              </a:rPr>
              <a:t>Nearly reversible (</a:t>
            </a:r>
            <a:r>
              <a:rPr kumimoji="1" lang="en-US" altLang="ja-JP" sz="2000" i="1" dirty="0" err="1">
                <a:latin typeface="Arial" panose="020B0604020202020204" pitchFamily="34" charset="0"/>
                <a:ea typeface="ＭＳ Ｐゴシック" panose="020B0600070205080204" pitchFamily="50" charset="-128"/>
              </a:rPr>
              <a:t>k</a:t>
            </a:r>
            <a:r>
              <a:rPr kumimoji="1" lang="en-US" altLang="ja-JP" sz="2000" baseline="-25000" dirty="0" err="1">
                <a:latin typeface="Arial" panose="020B0604020202020204" pitchFamily="34" charset="0"/>
                <a:ea typeface="ＭＳ Ｐゴシック" panose="020B0600070205080204" pitchFamily="50" charset="-128"/>
              </a:rPr>
              <a:t>s</a:t>
            </a:r>
            <a:r>
              <a:rPr kumimoji="1" lang="en-US" altLang="ja-JP" sz="2000" dirty="0">
                <a:latin typeface="Arial" panose="020B0604020202020204" pitchFamily="34" charset="0"/>
                <a:ea typeface="ＭＳ Ｐゴシック" panose="020B0600070205080204" pitchFamily="50" charset="-128"/>
              </a:rPr>
              <a:t> </a:t>
            </a:r>
            <a:r>
              <a:rPr kumimoji="1" lang="en-US" altLang="ja-JP" sz="2000" i="1" dirty="0">
                <a:latin typeface="Arial" panose="020B0604020202020204" pitchFamily="34" charset="0"/>
                <a:ea typeface="ＭＳ Ｐゴシック" panose="020B0600070205080204" pitchFamily="50" charset="-128"/>
              </a:rPr>
              <a:t>= </a:t>
            </a:r>
            <a:r>
              <a:rPr kumimoji="1" lang="en-US" altLang="ja-JP" sz="2000" dirty="0">
                <a:latin typeface="Arial" panose="020B0604020202020204" pitchFamily="34" charset="0"/>
                <a:ea typeface="ＭＳ Ｐゴシック" panose="020B0600070205080204" pitchFamily="50" charset="-128"/>
              </a:rPr>
              <a:t>7.7×10</a:t>
            </a:r>
            <a:r>
              <a:rPr kumimoji="1" lang="en-US" altLang="ja-JP" sz="2000" baseline="30000" dirty="0">
                <a:latin typeface="Arial" panose="020B0604020202020204" pitchFamily="34" charset="0"/>
                <a:ea typeface="ＭＳ Ｐゴシック" panose="020B0600070205080204" pitchFamily="50" charset="-128"/>
              </a:rPr>
              <a:t>-3</a:t>
            </a:r>
            <a:r>
              <a:rPr kumimoji="1" lang="en-US" altLang="ja-JP" sz="2000" dirty="0">
                <a:latin typeface="Arial" panose="020B0604020202020204" pitchFamily="34" charset="0"/>
                <a:ea typeface="ＭＳ Ｐゴシック" panose="020B0600070205080204" pitchFamily="50" charset="-128"/>
              </a:rPr>
              <a:t> cm/s)</a:t>
            </a:r>
            <a:endParaRPr kumimoji="1" lang="ja-JP" altLang="en-US" sz="2000" dirty="0">
              <a:latin typeface="Arial" panose="020B0604020202020204" pitchFamily="34" charset="0"/>
              <a:ea typeface="ＭＳ Ｐゴシック" panose="020B0600070205080204" pitchFamily="50" charset="-128"/>
            </a:endParaRPr>
          </a:p>
        </p:txBody>
      </p:sp>
      <p:sp>
        <p:nvSpPr>
          <p:cNvPr id="41" name="テキスト ボックス 40">
            <a:extLst>
              <a:ext uri="{FF2B5EF4-FFF2-40B4-BE49-F238E27FC236}">
                <a16:creationId xmlns:a16="http://schemas.microsoft.com/office/drawing/2014/main" id="{7E2E2D16-0457-1B86-6DCA-7166565B8F6B}"/>
              </a:ext>
            </a:extLst>
          </p:cNvPr>
          <p:cNvSpPr txBox="1"/>
          <p:nvPr/>
        </p:nvSpPr>
        <p:spPr>
          <a:xfrm>
            <a:off x="4639181" y="4315886"/>
            <a:ext cx="4481560" cy="523220"/>
          </a:xfrm>
          <a:prstGeom prst="rect">
            <a:avLst/>
          </a:prstGeom>
          <a:noFill/>
          <a:ln w="19050">
            <a:noFill/>
          </a:ln>
        </p:spPr>
        <p:txBody>
          <a:bodyPr wrap="square" rtlCol="0">
            <a:spAutoFit/>
          </a:bodyPr>
          <a:lstStyle/>
          <a:p>
            <a:r>
              <a:rPr kumimoji="1" lang="en-US" altLang="ja-JP" sz="1400" b="1" dirty="0">
                <a:latin typeface="Arial" panose="020B0604020202020204" pitchFamily="34" charset="0"/>
                <a:ea typeface="ＭＳ Ｐゴシック" panose="020B0600070205080204" pitchFamily="50" charset="-128"/>
              </a:rPr>
              <a:t>Solvent: DMSO</a:t>
            </a:r>
            <a:r>
              <a:rPr kumimoji="1" lang="en-US" altLang="ja-JP" sz="1400" dirty="0">
                <a:latin typeface="Arial" panose="020B0604020202020204" pitchFamily="34" charset="0"/>
                <a:ea typeface="ＭＳ Ｐゴシック" panose="020B0600070205080204" pitchFamily="50" charset="-128"/>
              </a:rPr>
              <a:t>; Supporting electrolyte: TBAP (0.1M); </a:t>
            </a:r>
          </a:p>
          <a:p>
            <a:r>
              <a:rPr kumimoji="1" lang="en-US" altLang="ja-JP" sz="1400" dirty="0">
                <a:latin typeface="Arial" panose="020B0604020202020204" pitchFamily="34" charset="0"/>
                <a:ea typeface="ＭＳ Ｐゴシック" panose="020B0600070205080204" pitchFamily="50" charset="-128"/>
              </a:rPr>
              <a:t>Scan speed: 0.05, 0.1, 0.2, 0.5, 1.0, 2.0 V s</a:t>
            </a:r>
            <a:r>
              <a:rPr kumimoji="1" lang="en-US" altLang="ja-JP" sz="1400" baseline="30000" dirty="0">
                <a:latin typeface="Arial" panose="020B0604020202020204" pitchFamily="34" charset="0"/>
                <a:ea typeface="ＭＳ Ｐゴシック" panose="020B0600070205080204" pitchFamily="50" charset="-128"/>
              </a:rPr>
              <a:t>-1</a:t>
            </a:r>
            <a:endParaRPr kumimoji="1" lang="ja-JP" altLang="en-US" sz="1400" dirty="0">
              <a:latin typeface="Arial" panose="020B0604020202020204" pitchFamily="34" charset="0"/>
              <a:ea typeface="ＭＳ Ｐゴシック" panose="020B0600070205080204" pitchFamily="50" charset="-128"/>
            </a:endParaRPr>
          </a:p>
        </p:txBody>
      </p:sp>
      <p:sp>
        <p:nvSpPr>
          <p:cNvPr id="42" name="テキスト ボックス 41">
            <a:extLst>
              <a:ext uri="{FF2B5EF4-FFF2-40B4-BE49-F238E27FC236}">
                <a16:creationId xmlns:a16="http://schemas.microsoft.com/office/drawing/2014/main" id="{70246388-7400-82CA-888C-22DA3B216A91}"/>
              </a:ext>
            </a:extLst>
          </p:cNvPr>
          <p:cNvSpPr txBox="1"/>
          <p:nvPr/>
        </p:nvSpPr>
        <p:spPr>
          <a:xfrm>
            <a:off x="4667505" y="798124"/>
            <a:ext cx="1861407"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U(V)/U(VI)</a:t>
            </a:r>
          </a:p>
        </p:txBody>
      </p:sp>
      <p:sp>
        <p:nvSpPr>
          <p:cNvPr id="43" name="テキスト ボックス 42">
            <a:extLst>
              <a:ext uri="{FF2B5EF4-FFF2-40B4-BE49-F238E27FC236}">
                <a16:creationId xmlns:a16="http://schemas.microsoft.com/office/drawing/2014/main" id="{4479BFFC-9DDC-D5F9-E317-707AC23E07C1}"/>
              </a:ext>
            </a:extLst>
          </p:cNvPr>
          <p:cNvSpPr txBox="1"/>
          <p:nvPr/>
        </p:nvSpPr>
        <p:spPr>
          <a:xfrm>
            <a:off x="251520" y="798124"/>
            <a:ext cx="1920719"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U(III)/U(IV)</a:t>
            </a:r>
          </a:p>
        </p:txBody>
      </p:sp>
      <p:sp>
        <p:nvSpPr>
          <p:cNvPr id="44" name="テキスト ボックス 43">
            <a:extLst>
              <a:ext uri="{FF2B5EF4-FFF2-40B4-BE49-F238E27FC236}">
                <a16:creationId xmlns:a16="http://schemas.microsoft.com/office/drawing/2014/main" id="{BE88B1E7-9B03-9DDE-F63D-43E34C7D931E}"/>
              </a:ext>
            </a:extLst>
          </p:cNvPr>
          <p:cNvSpPr txBox="1"/>
          <p:nvPr/>
        </p:nvSpPr>
        <p:spPr>
          <a:xfrm>
            <a:off x="6889234" y="1495234"/>
            <a:ext cx="412292" cy="338554"/>
          </a:xfrm>
          <a:prstGeom prst="rect">
            <a:avLst/>
          </a:prstGeom>
          <a:noFill/>
          <a:ln w="19050">
            <a:noFill/>
          </a:ln>
        </p:spPr>
        <p:txBody>
          <a:bodyPr wrap="square" rtlCol="0">
            <a:spAutoFit/>
          </a:bodyPr>
          <a:lstStyle/>
          <a:p>
            <a:pPr algn="ctr"/>
            <a:r>
              <a:rPr kumimoji="1" lang="en-US" altLang="ja-JP" sz="1600" dirty="0">
                <a:latin typeface="Arial" panose="020B0604020202020204" pitchFamily="34" charset="0"/>
                <a:ea typeface="ＭＳ Ｐゴシック" panose="020B0600070205080204" pitchFamily="50" charset="-128"/>
              </a:rPr>
              <a:t>pa</a:t>
            </a:r>
            <a:endParaRPr kumimoji="1" lang="ja-JP" altLang="en-US" sz="1600" dirty="0">
              <a:latin typeface="Arial" panose="020B0604020202020204" pitchFamily="34" charset="0"/>
              <a:ea typeface="ＭＳ Ｐゴシック" panose="020B0600070205080204" pitchFamily="50" charset="-128"/>
            </a:endParaRPr>
          </a:p>
        </p:txBody>
      </p:sp>
      <p:sp>
        <p:nvSpPr>
          <p:cNvPr id="45" name="テキスト ボックス 44">
            <a:extLst>
              <a:ext uri="{FF2B5EF4-FFF2-40B4-BE49-F238E27FC236}">
                <a16:creationId xmlns:a16="http://schemas.microsoft.com/office/drawing/2014/main" id="{53E5729E-8C5E-7B4E-9D4B-8994E61575A7}"/>
              </a:ext>
            </a:extLst>
          </p:cNvPr>
          <p:cNvSpPr txBox="1"/>
          <p:nvPr/>
        </p:nvSpPr>
        <p:spPr>
          <a:xfrm>
            <a:off x="6879961" y="3354240"/>
            <a:ext cx="401072" cy="338554"/>
          </a:xfrm>
          <a:prstGeom prst="rect">
            <a:avLst/>
          </a:prstGeom>
          <a:noFill/>
          <a:ln w="19050">
            <a:noFill/>
          </a:ln>
        </p:spPr>
        <p:txBody>
          <a:bodyPr wrap="square" rtlCol="0">
            <a:spAutoFit/>
          </a:bodyPr>
          <a:lstStyle/>
          <a:p>
            <a:pPr algn="ctr"/>
            <a:r>
              <a:rPr kumimoji="1" lang="en-US" altLang="ja-JP" sz="1600" dirty="0">
                <a:latin typeface="Arial" panose="020B0604020202020204" pitchFamily="34" charset="0"/>
                <a:ea typeface="ＭＳ Ｐゴシック" panose="020B0600070205080204" pitchFamily="50" charset="-128"/>
              </a:rPr>
              <a:t>pc</a:t>
            </a:r>
            <a:endParaRPr kumimoji="1" lang="ja-JP" altLang="en-US" sz="1600" dirty="0">
              <a:latin typeface="Arial" panose="020B0604020202020204" pitchFamily="34" charset="0"/>
              <a:ea typeface="ＭＳ Ｐゴシック" panose="020B0600070205080204" pitchFamily="50" charset="-128"/>
            </a:endParaRPr>
          </a:p>
        </p:txBody>
      </p:sp>
      <p:cxnSp>
        <p:nvCxnSpPr>
          <p:cNvPr id="28" name="直線コネクタ 27">
            <a:extLst>
              <a:ext uri="{FF2B5EF4-FFF2-40B4-BE49-F238E27FC236}">
                <a16:creationId xmlns:a16="http://schemas.microsoft.com/office/drawing/2014/main" id="{69A18FBB-3FAF-8C7C-7D5F-530695C8527B}"/>
              </a:ext>
            </a:extLst>
          </p:cNvPr>
          <p:cNvCxnSpPr/>
          <p:nvPr/>
        </p:nvCxnSpPr>
        <p:spPr>
          <a:xfrm>
            <a:off x="1851079" y="2248947"/>
            <a:ext cx="0" cy="1363037"/>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6D6E0CDC-9A2E-F5C6-4037-02B83010613B}"/>
              </a:ext>
            </a:extLst>
          </p:cNvPr>
          <p:cNvSpPr txBox="1"/>
          <p:nvPr/>
        </p:nvSpPr>
        <p:spPr>
          <a:xfrm>
            <a:off x="1808170" y="3282830"/>
            <a:ext cx="1647022"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1" u="none" strike="noStrike" kern="1200" cap="none" spc="0" normalizeH="0" baseline="0" noProof="0" dirty="0">
                <a:ln>
                  <a:noFill/>
                </a:ln>
                <a:solidFill>
                  <a:srgbClr val="FF0000"/>
                </a:solidFill>
                <a:effectLst/>
                <a:uLnTx/>
                <a:uFillTx/>
                <a:latin typeface="Arial"/>
                <a:ea typeface="ＭＳ Ｐゴシック"/>
                <a:cs typeface="+mn-cs"/>
              </a:rPr>
              <a:t>E</a:t>
            </a:r>
            <a:r>
              <a:rPr kumimoji="0" lang="en-US" altLang="ja-JP" sz="1800" b="1" i="0" u="none" strike="noStrike" kern="1200" cap="none" spc="0" normalizeH="0" baseline="0" noProof="0" dirty="0">
                <a:ln>
                  <a:noFill/>
                </a:ln>
                <a:solidFill>
                  <a:srgbClr val="FF0000"/>
                </a:solidFill>
                <a:effectLst/>
                <a:uLnTx/>
                <a:uFillTx/>
                <a:latin typeface="Arial"/>
                <a:ea typeface="ＭＳ Ｐゴシック"/>
                <a:cs typeface="+mn-cs"/>
              </a:rPr>
              <a:t> = -</a:t>
            </a:r>
            <a:r>
              <a:rPr lang="en-US" altLang="ja-JP" b="1" dirty="0">
                <a:solidFill>
                  <a:srgbClr val="FF0000"/>
                </a:solidFill>
                <a:latin typeface="Arial"/>
                <a:ea typeface="ＭＳ Ｐゴシック"/>
              </a:rPr>
              <a:t>2.46</a:t>
            </a:r>
            <a:r>
              <a:rPr kumimoji="0" lang="en-US" altLang="ja-JP" sz="1800" b="1" i="0" u="none" strike="noStrike" kern="1200" cap="none" spc="0" normalizeH="0" baseline="0" noProof="0" dirty="0">
                <a:ln>
                  <a:noFill/>
                </a:ln>
                <a:solidFill>
                  <a:srgbClr val="FF0000"/>
                </a:solidFill>
                <a:effectLst/>
                <a:uLnTx/>
                <a:uFillTx/>
                <a:latin typeface="Arial"/>
                <a:ea typeface="ＭＳ Ｐゴシック"/>
                <a:cs typeface="+mn-cs"/>
              </a:rPr>
              <a:t> V</a:t>
            </a:r>
            <a:endParaRPr kumimoji="0" lang="ja-JP" altLang="en-US" sz="1800" b="1" i="0" u="none" strike="noStrike" kern="1200" cap="none" spc="0" normalizeH="0" baseline="0" noProof="0" dirty="0">
              <a:ln>
                <a:noFill/>
              </a:ln>
              <a:solidFill>
                <a:srgbClr val="FF0000"/>
              </a:solidFill>
              <a:effectLst/>
              <a:uLnTx/>
              <a:uFillTx/>
              <a:latin typeface="Arial"/>
              <a:ea typeface="ＭＳ Ｐゴシック"/>
              <a:cs typeface="+mn-cs"/>
            </a:endParaRPr>
          </a:p>
        </p:txBody>
      </p:sp>
      <p:cxnSp>
        <p:nvCxnSpPr>
          <p:cNvPr id="30" name="直線コネクタ 29">
            <a:extLst>
              <a:ext uri="{FF2B5EF4-FFF2-40B4-BE49-F238E27FC236}">
                <a16:creationId xmlns:a16="http://schemas.microsoft.com/office/drawing/2014/main" id="{81938093-E8FB-11C1-8CAA-65FDBC1D7DA5}"/>
              </a:ext>
            </a:extLst>
          </p:cNvPr>
          <p:cNvCxnSpPr/>
          <p:nvPr/>
        </p:nvCxnSpPr>
        <p:spPr>
          <a:xfrm>
            <a:off x="7012227" y="2047149"/>
            <a:ext cx="0" cy="1363037"/>
          </a:xfrm>
          <a:prstGeom prst="line">
            <a:avLst/>
          </a:prstGeom>
          <a:ln w="127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027351A3-5D41-6750-A0DD-F49C34994195}"/>
              </a:ext>
            </a:extLst>
          </p:cNvPr>
          <p:cNvSpPr txBox="1"/>
          <p:nvPr/>
        </p:nvSpPr>
        <p:spPr>
          <a:xfrm>
            <a:off x="6973677" y="3006902"/>
            <a:ext cx="1647022"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1" u="none" strike="noStrike" kern="1200" cap="none" spc="0" normalizeH="0" baseline="0" noProof="0" dirty="0">
                <a:ln>
                  <a:noFill/>
                </a:ln>
                <a:solidFill>
                  <a:srgbClr val="FF0000"/>
                </a:solidFill>
                <a:effectLst/>
                <a:uLnTx/>
                <a:uFillTx/>
                <a:latin typeface="Arial"/>
                <a:ea typeface="ＭＳ Ｐゴシック"/>
                <a:cs typeface="+mn-cs"/>
              </a:rPr>
              <a:t>E</a:t>
            </a:r>
            <a:r>
              <a:rPr kumimoji="0" lang="en-US" altLang="ja-JP" sz="1800" b="1" i="0" u="none" strike="noStrike" kern="1200" cap="none" spc="0" normalizeH="0" baseline="0" noProof="0" dirty="0">
                <a:ln>
                  <a:noFill/>
                </a:ln>
                <a:solidFill>
                  <a:srgbClr val="FF0000"/>
                </a:solidFill>
                <a:effectLst/>
                <a:uLnTx/>
                <a:uFillTx/>
                <a:latin typeface="Arial"/>
                <a:ea typeface="ＭＳ Ｐゴシック"/>
                <a:cs typeface="+mn-cs"/>
              </a:rPr>
              <a:t> = -1</a:t>
            </a:r>
            <a:r>
              <a:rPr lang="en-US" altLang="ja-JP" b="1" dirty="0">
                <a:solidFill>
                  <a:srgbClr val="FF0000"/>
                </a:solidFill>
                <a:latin typeface="Arial"/>
                <a:ea typeface="ＭＳ Ｐゴシック"/>
              </a:rPr>
              <a:t>.44</a:t>
            </a:r>
            <a:r>
              <a:rPr kumimoji="0" lang="en-US" altLang="ja-JP" sz="1800" b="1" i="0" u="none" strike="noStrike" kern="1200" cap="none" spc="0" normalizeH="0" baseline="0" noProof="0" dirty="0">
                <a:ln>
                  <a:noFill/>
                </a:ln>
                <a:solidFill>
                  <a:srgbClr val="FF0000"/>
                </a:solidFill>
                <a:effectLst/>
                <a:uLnTx/>
                <a:uFillTx/>
                <a:latin typeface="Arial"/>
                <a:ea typeface="ＭＳ Ｐゴシック"/>
                <a:cs typeface="+mn-cs"/>
              </a:rPr>
              <a:t> V</a:t>
            </a:r>
            <a:endParaRPr kumimoji="0" lang="ja-JP" altLang="en-US" sz="1800" b="1" i="0" u="none" strike="noStrike" kern="1200" cap="none" spc="0" normalizeH="0" baseline="0" noProof="0" dirty="0">
              <a:ln>
                <a:noFill/>
              </a:ln>
              <a:solidFill>
                <a:srgbClr val="FF0000"/>
              </a:solidFill>
              <a:effectLst/>
              <a:uLnTx/>
              <a:uFillTx/>
              <a:latin typeface="Arial"/>
              <a:ea typeface="ＭＳ Ｐゴシック"/>
              <a:cs typeface="+mn-cs"/>
            </a:endParaRPr>
          </a:p>
        </p:txBody>
      </p:sp>
      <p:cxnSp>
        <p:nvCxnSpPr>
          <p:cNvPr id="33" name="直線矢印コネクタ 32">
            <a:extLst>
              <a:ext uri="{FF2B5EF4-FFF2-40B4-BE49-F238E27FC236}">
                <a16:creationId xmlns:a16="http://schemas.microsoft.com/office/drawing/2014/main" id="{8DE8EAE3-27D4-DD08-B4CD-E51480B6A63B}"/>
              </a:ext>
            </a:extLst>
          </p:cNvPr>
          <p:cNvCxnSpPr/>
          <p:nvPr/>
        </p:nvCxnSpPr>
        <p:spPr>
          <a:xfrm flipV="1">
            <a:off x="2643533" y="2791347"/>
            <a:ext cx="0" cy="2782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E9A2F30F-8521-3728-B28F-E9FD9AF295AE}"/>
              </a:ext>
            </a:extLst>
          </p:cNvPr>
          <p:cNvCxnSpPr/>
          <p:nvPr/>
        </p:nvCxnSpPr>
        <p:spPr>
          <a:xfrm flipV="1">
            <a:off x="2973310" y="2749893"/>
            <a:ext cx="0" cy="2782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EAC09FCA-A1C9-FAA5-FDF6-7648E2962B92}"/>
              </a:ext>
            </a:extLst>
          </p:cNvPr>
          <p:cNvCxnSpPr/>
          <p:nvPr/>
        </p:nvCxnSpPr>
        <p:spPr>
          <a:xfrm flipV="1">
            <a:off x="7321494" y="2749893"/>
            <a:ext cx="0" cy="2782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7B73723F-ADDA-6061-B33F-013687D07B2F}"/>
              </a:ext>
            </a:extLst>
          </p:cNvPr>
          <p:cNvCxnSpPr>
            <a:cxnSpLocks/>
          </p:cNvCxnSpPr>
          <p:nvPr/>
        </p:nvCxnSpPr>
        <p:spPr>
          <a:xfrm>
            <a:off x="2699792" y="1839835"/>
            <a:ext cx="0" cy="2782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F70041D9-D2CA-E668-749F-4CAEBE9180E9}"/>
              </a:ext>
            </a:extLst>
          </p:cNvPr>
          <p:cNvCxnSpPr>
            <a:cxnSpLocks/>
          </p:cNvCxnSpPr>
          <p:nvPr/>
        </p:nvCxnSpPr>
        <p:spPr>
          <a:xfrm>
            <a:off x="7452320" y="1664511"/>
            <a:ext cx="0" cy="2782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9F20912C-D96F-66DA-C123-B407062958DB}"/>
              </a:ext>
            </a:extLst>
          </p:cNvPr>
          <p:cNvSpPr txBox="1"/>
          <p:nvPr/>
        </p:nvSpPr>
        <p:spPr>
          <a:xfrm>
            <a:off x="7197197" y="2740957"/>
            <a:ext cx="432048"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1" dirty="0">
                <a:solidFill>
                  <a:srgbClr val="FF0000"/>
                </a:solidFill>
                <a:latin typeface="Arial"/>
                <a:ea typeface="ＭＳ Ｐゴシック"/>
              </a:rPr>
              <a:t>＊</a:t>
            </a:r>
            <a:endParaRPr kumimoji="0" lang="ja-JP" altLang="en-US" sz="1800" b="1" u="none" strike="noStrike" kern="1200" cap="none" spc="0" normalizeH="0" baseline="0" noProof="0" dirty="0">
              <a:ln>
                <a:noFill/>
              </a:ln>
              <a:solidFill>
                <a:srgbClr val="FF0000"/>
              </a:solidFill>
              <a:effectLst/>
              <a:uLnTx/>
              <a:uFillTx/>
              <a:latin typeface="Arial"/>
              <a:ea typeface="ＭＳ Ｐゴシック"/>
              <a:cs typeface="+mn-cs"/>
            </a:endParaRPr>
          </a:p>
        </p:txBody>
      </p:sp>
      <p:sp>
        <p:nvSpPr>
          <p:cNvPr id="46" name="テキスト ボックス 45">
            <a:extLst>
              <a:ext uri="{FF2B5EF4-FFF2-40B4-BE49-F238E27FC236}">
                <a16:creationId xmlns:a16="http://schemas.microsoft.com/office/drawing/2014/main" id="{8713C30D-4C8E-F025-95A3-183A6BFAB3D1}"/>
              </a:ext>
            </a:extLst>
          </p:cNvPr>
          <p:cNvSpPr txBox="1"/>
          <p:nvPr/>
        </p:nvSpPr>
        <p:spPr>
          <a:xfrm>
            <a:off x="7353194" y="1616639"/>
            <a:ext cx="432048"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1" dirty="0">
                <a:solidFill>
                  <a:srgbClr val="FF0000"/>
                </a:solidFill>
                <a:latin typeface="Arial"/>
                <a:ea typeface="ＭＳ Ｐゴシック"/>
              </a:rPr>
              <a:t>＊</a:t>
            </a:r>
            <a:endParaRPr kumimoji="0" lang="ja-JP" altLang="en-US" sz="1800" b="1" u="none" strike="noStrike" kern="1200" cap="none" spc="0" normalizeH="0" baseline="0" noProof="0" dirty="0">
              <a:ln>
                <a:noFill/>
              </a:ln>
              <a:solidFill>
                <a:srgbClr val="FF0000"/>
              </a:solidFill>
              <a:effectLst/>
              <a:uLnTx/>
              <a:uFillTx/>
              <a:latin typeface="Arial"/>
              <a:ea typeface="ＭＳ Ｐゴシック"/>
              <a:cs typeface="+mn-cs"/>
            </a:endParaRPr>
          </a:p>
        </p:txBody>
      </p:sp>
      <p:sp>
        <p:nvSpPr>
          <p:cNvPr id="47" name="テキスト ボックス 46">
            <a:extLst>
              <a:ext uri="{FF2B5EF4-FFF2-40B4-BE49-F238E27FC236}">
                <a16:creationId xmlns:a16="http://schemas.microsoft.com/office/drawing/2014/main" id="{913D991C-89DC-AA55-6A5C-B63A2FF7050F}"/>
              </a:ext>
            </a:extLst>
          </p:cNvPr>
          <p:cNvSpPr txBox="1"/>
          <p:nvPr/>
        </p:nvSpPr>
        <p:spPr>
          <a:xfrm>
            <a:off x="2759911" y="2940860"/>
            <a:ext cx="432048"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1" dirty="0">
                <a:solidFill>
                  <a:srgbClr val="FF0000"/>
                </a:solidFill>
                <a:latin typeface="Arial"/>
                <a:ea typeface="ＭＳ Ｐゴシック"/>
              </a:rPr>
              <a:t>＊</a:t>
            </a:r>
            <a:endParaRPr kumimoji="0" lang="ja-JP" altLang="en-US" sz="1800" b="1" u="none" strike="noStrike" kern="1200" cap="none" spc="0" normalizeH="0" baseline="0" noProof="0" dirty="0">
              <a:ln>
                <a:noFill/>
              </a:ln>
              <a:solidFill>
                <a:srgbClr val="FF0000"/>
              </a:solidFill>
              <a:effectLst/>
              <a:uLnTx/>
              <a:uFillTx/>
              <a:latin typeface="Arial"/>
              <a:ea typeface="ＭＳ Ｐゴシック"/>
              <a:cs typeface="+mn-cs"/>
            </a:endParaRPr>
          </a:p>
        </p:txBody>
      </p:sp>
      <p:sp>
        <p:nvSpPr>
          <p:cNvPr id="48" name="テキスト ボックス 47">
            <a:extLst>
              <a:ext uri="{FF2B5EF4-FFF2-40B4-BE49-F238E27FC236}">
                <a16:creationId xmlns:a16="http://schemas.microsoft.com/office/drawing/2014/main" id="{2CB7700B-30E7-C956-44C6-C1A54B5C0992}"/>
              </a:ext>
            </a:extLst>
          </p:cNvPr>
          <p:cNvSpPr txBox="1"/>
          <p:nvPr/>
        </p:nvSpPr>
        <p:spPr>
          <a:xfrm>
            <a:off x="2417724" y="2975269"/>
            <a:ext cx="432048"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1" dirty="0">
                <a:solidFill>
                  <a:srgbClr val="FF0000"/>
                </a:solidFill>
                <a:latin typeface="Arial"/>
                <a:ea typeface="ＭＳ Ｐゴシック"/>
              </a:rPr>
              <a:t>＊</a:t>
            </a:r>
            <a:endParaRPr kumimoji="0" lang="ja-JP" altLang="en-US" sz="1800" b="1" u="none" strike="noStrike" kern="1200" cap="none" spc="0" normalizeH="0" baseline="0" noProof="0" dirty="0">
              <a:ln>
                <a:noFill/>
              </a:ln>
              <a:solidFill>
                <a:srgbClr val="FF0000"/>
              </a:solidFill>
              <a:effectLst/>
              <a:uLnTx/>
              <a:uFillTx/>
              <a:latin typeface="Arial"/>
              <a:ea typeface="ＭＳ Ｐゴシック"/>
              <a:cs typeface="+mn-cs"/>
            </a:endParaRPr>
          </a:p>
        </p:txBody>
      </p:sp>
      <p:sp>
        <p:nvSpPr>
          <p:cNvPr id="49" name="テキスト ボックス 48">
            <a:extLst>
              <a:ext uri="{FF2B5EF4-FFF2-40B4-BE49-F238E27FC236}">
                <a16:creationId xmlns:a16="http://schemas.microsoft.com/office/drawing/2014/main" id="{C75C00AE-0167-EAC0-5ECE-A5C5020223B7}"/>
              </a:ext>
            </a:extLst>
          </p:cNvPr>
          <p:cNvSpPr txBox="1"/>
          <p:nvPr/>
        </p:nvSpPr>
        <p:spPr>
          <a:xfrm>
            <a:off x="2483768" y="1605433"/>
            <a:ext cx="432048"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1" dirty="0">
                <a:solidFill>
                  <a:srgbClr val="FF0000"/>
                </a:solidFill>
                <a:latin typeface="Arial"/>
                <a:ea typeface="ＭＳ Ｐゴシック"/>
              </a:rPr>
              <a:t>＊</a:t>
            </a:r>
            <a:endParaRPr kumimoji="0" lang="ja-JP" altLang="en-US" sz="1800" b="1" u="none" strike="noStrike" kern="1200" cap="none" spc="0" normalizeH="0" baseline="0" noProof="0" dirty="0">
              <a:ln>
                <a:noFill/>
              </a:ln>
              <a:solidFill>
                <a:srgbClr val="FF0000"/>
              </a:solidFill>
              <a:effectLst/>
              <a:uLnTx/>
              <a:uFillTx/>
              <a:latin typeface="Arial"/>
              <a:ea typeface="ＭＳ Ｐゴシック"/>
              <a:cs typeface="+mn-cs"/>
            </a:endParaRPr>
          </a:p>
        </p:txBody>
      </p:sp>
      <p:sp>
        <p:nvSpPr>
          <p:cNvPr id="50" name="テキスト ボックス 49">
            <a:extLst>
              <a:ext uri="{FF2B5EF4-FFF2-40B4-BE49-F238E27FC236}">
                <a16:creationId xmlns:a16="http://schemas.microsoft.com/office/drawing/2014/main" id="{BE186F2E-41A1-52A6-62AC-33425F72DE1F}"/>
              </a:ext>
            </a:extLst>
          </p:cNvPr>
          <p:cNvSpPr txBox="1"/>
          <p:nvPr/>
        </p:nvSpPr>
        <p:spPr>
          <a:xfrm>
            <a:off x="16774" y="5958839"/>
            <a:ext cx="4470845" cy="369332"/>
          </a:xfrm>
          <a:prstGeom prst="rect">
            <a:avLst/>
          </a:prstGeom>
          <a:noFill/>
        </p:spPr>
        <p:txBody>
          <a:bodyPr wrap="square" rtlCol="0">
            <a:spAutoFit/>
          </a:bodyPr>
          <a:lstStyle/>
          <a:p>
            <a:pPr lvl="0"/>
            <a:r>
              <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a:t>
            </a:r>
            <a:r>
              <a:rPr kumimoji="1" lang="en-US" altLang="ja-JP" sz="18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 </a:t>
            </a:r>
            <a:r>
              <a:rPr kumimoji="1" lang="en-US" altLang="ja-JP" dirty="0">
                <a:solidFill>
                  <a:prstClr val="black"/>
                </a:solidFill>
                <a:latin typeface="Arial" panose="020B0604020202020204" pitchFamily="34" charset="0"/>
                <a:ea typeface="ＭＳ Ｐゴシック" panose="020B0600070205080204" pitchFamily="50" charset="-128"/>
              </a:rPr>
              <a:t>There are several unassigned peaks.</a:t>
            </a: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51" name="正方形/長方形 50">
            <a:extLst>
              <a:ext uri="{FF2B5EF4-FFF2-40B4-BE49-F238E27FC236}">
                <a16:creationId xmlns:a16="http://schemas.microsoft.com/office/drawing/2014/main" id="{A6DBE56C-2C3C-A0D7-4A07-82B62DC69A67}"/>
              </a:ext>
            </a:extLst>
          </p:cNvPr>
          <p:cNvSpPr/>
          <p:nvPr/>
        </p:nvSpPr>
        <p:spPr>
          <a:xfrm>
            <a:off x="368077" y="4235221"/>
            <a:ext cx="891555" cy="42180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C76DC5CB-B09D-D65B-79EC-F5584F17B827}"/>
              </a:ext>
            </a:extLst>
          </p:cNvPr>
          <p:cNvSpPr txBox="1"/>
          <p:nvPr/>
        </p:nvSpPr>
        <p:spPr>
          <a:xfrm>
            <a:off x="61133" y="4315886"/>
            <a:ext cx="4347654" cy="523220"/>
          </a:xfrm>
          <a:prstGeom prst="rect">
            <a:avLst/>
          </a:prstGeom>
          <a:noFill/>
          <a:ln w="19050">
            <a:noFill/>
          </a:ln>
        </p:spPr>
        <p:txBody>
          <a:bodyPr wrap="square" rtlCol="0">
            <a:spAutoFit/>
          </a:bodyPr>
          <a:lstStyle/>
          <a:p>
            <a:r>
              <a:rPr kumimoji="1" lang="en-US" altLang="ja-JP" sz="1400" b="1" dirty="0">
                <a:latin typeface="Arial" panose="020B0604020202020204" pitchFamily="34" charset="0"/>
                <a:ea typeface="ＭＳ Ｐゴシック" panose="020B0600070205080204" pitchFamily="50" charset="-128"/>
              </a:rPr>
              <a:t>Solvent: DMF</a:t>
            </a:r>
            <a:r>
              <a:rPr kumimoji="1" lang="en-US" altLang="ja-JP" sz="1400" dirty="0">
                <a:latin typeface="Arial" panose="020B0604020202020204" pitchFamily="34" charset="0"/>
                <a:ea typeface="ＭＳ Ｐゴシック" panose="020B0600070205080204" pitchFamily="50" charset="-128"/>
              </a:rPr>
              <a:t>; Supporting electrolyte: TBAP (0.1M); </a:t>
            </a:r>
          </a:p>
          <a:p>
            <a:r>
              <a:rPr kumimoji="1" lang="en-US" altLang="ja-JP" sz="1400" dirty="0">
                <a:latin typeface="Arial" panose="020B0604020202020204" pitchFamily="34" charset="0"/>
                <a:ea typeface="ＭＳ Ｐゴシック" panose="020B0600070205080204" pitchFamily="50" charset="-128"/>
              </a:rPr>
              <a:t>Scan speed: 0.05, 0.1, 0.2, 0.5, 1.0, 2.0 V s</a:t>
            </a:r>
            <a:r>
              <a:rPr kumimoji="1" lang="en-US" altLang="ja-JP" sz="1400" baseline="30000" dirty="0">
                <a:latin typeface="Arial" panose="020B0604020202020204" pitchFamily="34" charset="0"/>
                <a:ea typeface="ＭＳ Ｐゴシック" panose="020B0600070205080204" pitchFamily="50" charset="-128"/>
              </a:rPr>
              <a:t>-1</a:t>
            </a:r>
            <a:endParaRPr kumimoji="1" lang="ja-JP" altLang="en-US" sz="1400" dirty="0">
              <a:latin typeface="Arial" panose="020B0604020202020204" pitchFamily="34" charset="0"/>
              <a:ea typeface="ＭＳ Ｐゴシック" panose="020B0600070205080204" pitchFamily="50" charset="-128"/>
            </a:endParaRPr>
          </a:p>
        </p:txBody>
      </p:sp>
      <p:sp>
        <p:nvSpPr>
          <p:cNvPr id="52" name="テキスト ボックス 51">
            <a:extLst>
              <a:ext uri="{FF2B5EF4-FFF2-40B4-BE49-F238E27FC236}">
                <a16:creationId xmlns:a16="http://schemas.microsoft.com/office/drawing/2014/main" id="{7D748171-5784-999E-1FF9-9874618171C5}"/>
              </a:ext>
            </a:extLst>
          </p:cNvPr>
          <p:cNvSpPr txBox="1"/>
          <p:nvPr/>
        </p:nvSpPr>
        <p:spPr>
          <a:xfrm>
            <a:off x="413261" y="6222222"/>
            <a:ext cx="4470845" cy="369332"/>
          </a:xfrm>
          <a:prstGeom prst="rect">
            <a:avLst/>
          </a:prstGeom>
          <a:noFill/>
        </p:spPr>
        <p:txBody>
          <a:bodyPr wrap="square" rtlCol="0">
            <a:spAutoFit/>
          </a:bodyPr>
          <a:lstStyle/>
          <a:p>
            <a:pPr lvl="0"/>
            <a:r>
              <a:rPr kumimoji="1" lang="en-US" altLang="ja-JP" dirty="0">
                <a:solidFill>
                  <a:prstClr val="black"/>
                </a:solidFill>
                <a:latin typeface="Arial" panose="020B0604020202020204" pitchFamily="34" charset="0"/>
                <a:ea typeface="ＭＳ Ｐゴシック" panose="020B0600070205080204" pitchFamily="50" charset="-128"/>
              </a:rPr>
              <a:t>Solvent conditions are different.</a:t>
            </a: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53" name="テキスト ボックス 52">
            <a:extLst>
              <a:ext uri="{FF2B5EF4-FFF2-40B4-BE49-F238E27FC236}">
                <a16:creationId xmlns:a16="http://schemas.microsoft.com/office/drawing/2014/main" id="{2B9DBBAC-1EF6-0534-8F37-F642B114FBD3}"/>
              </a:ext>
            </a:extLst>
          </p:cNvPr>
          <p:cNvSpPr txBox="1"/>
          <p:nvPr/>
        </p:nvSpPr>
        <p:spPr>
          <a:xfrm>
            <a:off x="4526418" y="6053312"/>
            <a:ext cx="5239184" cy="461665"/>
          </a:xfrm>
          <a:prstGeom prst="rect">
            <a:avLst/>
          </a:prstGeom>
          <a:noFill/>
          <a:ln w="19050">
            <a:noFill/>
          </a:ln>
        </p:spPr>
        <p:txBody>
          <a:bodyPr wrap="square" rtlCol="0">
            <a:spAutoFit/>
          </a:bodyPr>
          <a:lstStyle/>
          <a:p>
            <a:pPr>
              <a:spcAft>
                <a:spcPts val="600"/>
              </a:spcAft>
            </a:pPr>
            <a:r>
              <a:rPr kumimoji="1" lang="en-US" altLang="ja-JP" sz="2400" dirty="0">
                <a:latin typeface="Arial" panose="020B0604020202020204" pitchFamily="34" charset="0"/>
                <a:ea typeface="ＭＳ Ｐゴシック" panose="020B0600070205080204" pitchFamily="50" charset="-128"/>
              </a:rPr>
              <a:t>The investigation was insufficient.</a:t>
            </a:r>
          </a:p>
        </p:txBody>
      </p:sp>
      <p:sp>
        <p:nvSpPr>
          <p:cNvPr id="54" name="矢印: 右 53">
            <a:extLst>
              <a:ext uri="{FF2B5EF4-FFF2-40B4-BE49-F238E27FC236}">
                <a16:creationId xmlns:a16="http://schemas.microsoft.com/office/drawing/2014/main" id="{C8AD3978-48D1-7E3D-0EBF-A123CD9660C0}"/>
              </a:ext>
            </a:extLst>
          </p:cNvPr>
          <p:cNvSpPr/>
          <p:nvPr/>
        </p:nvSpPr>
        <p:spPr>
          <a:xfrm>
            <a:off x="4229587" y="6120027"/>
            <a:ext cx="372666" cy="416287"/>
          </a:xfrm>
          <a:prstGeom prst="right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p>
            <a:pPr algn="ctr"/>
            <a:endParaRPr kumimoji="1" lang="ja-JP" altLang="en-US">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512379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5202D2-F195-28BB-4288-243F5F5C6D9C}"/>
            </a:ext>
          </a:extLst>
        </p:cNvPr>
        <p:cNvGrpSpPr/>
        <p:nvPr/>
      </p:nvGrpSpPr>
      <p:grpSpPr>
        <a:xfrm>
          <a:off x="0" y="0"/>
          <a:ext cx="0" cy="0"/>
          <a:chOff x="0" y="0"/>
          <a:chExt cx="0" cy="0"/>
        </a:xfrm>
      </p:grpSpPr>
      <p:sp>
        <p:nvSpPr>
          <p:cNvPr id="23" name="正方形/長方形 22">
            <a:extLst>
              <a:ext uri="{FF2B5EF4-FFF2-40B4-BE49-F238E27FC236}">
                <a16:creationId xmlns:a16="http://schemas.microsoft.com/office/drawing/2014/main" id="{88A6BEAD-4285-5B77-488C-E33CB3DAA013}"/>
              </a:ext>
            </a:extLst>
          </p:cNvPr>
          <p:cNvSpPr/>
          <p:nvPr/>
        </p:nvSpPr>
        <p:spPr>
          <a:xfrm>
            <a:off x="820579" y="5650615"/>
            <a:ext cx="7567846" cy="855993"/>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a:extLst>
              <a:ext uri="{FF2B5EF4-FFF2-40B4-BE49-F238E27FC236}">
                <a16:creationId xmlns:a16="http://schemas.microsoft.com/office/drawing/2014/main" id="{F1515E58-301E-8BF3-FC87-388207377FF8}"/>
              </a:ext>
            </a:extLst>
          </p:cNvPr>
          <p:cNvSpPr>
            <a:spLocks noGrp="1"/>
          </p:cNvSpPr>
          <p:nvPr>
            <p:ph type="sldNum" sz="quarter" idx="12"/>
          </p:nvPr>
        </p:nvSpPr>
        <p:spPr>
          <a:xfrm>
            <a:off x="7064546" y="64482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sp>
        <p:nvSpPr>
          <p:cNvPr id="4" name="テキスト ボックス 3">
            <a:extLst>
              <a:ext uri="{FF2B5EF4-FFF2-40B4-BE49-F238E27FC236}">
                <a16:creationId xmlns:a16="http://schemas.microsoft.com/office/drawing/2014/main" id="{8D99BD30-67C6-10D0-133F-9CE5A16F83E1}"/>
              </a:ext>
            </a:extLst>
          </p:cNvPr>
          <p:cNvSpPr txBox="1"/>
          <p:nvPr/>
        </p:nvSpPr>
        <p:spPr>
          <a:xfrm>
            <a:off x="934647" y="5757688"/>
            <a:ext cx="7437361" cy="682238"/>
          </a:xfrm>
          <a:prstGeom prst="rect">
            <a:avLst/>
          </a:prstGeom>
          <a:noFill/>
        </p:spPr>
        <p:txBody>
          <a:bodyPr wrap="square" rtlCol="0">
            <a:spAutoFit/>
          </a:bodyPr>
          <a:lstStyle/>
          <a:p>
            <a:pPr lvl="0">
              <a:lnSpc>
                <a:spcPts val="2300"/>
              </a:lnSpc>
              <a:defRPr/>
            </a:pPr>
            <a:r>
              <a:rPr kumimoji="1" lang="en-US" altLang="ja-JP" sz="2200" b="1" dirty="0">
                <a:solidFill>
                  <a:prstClr val="black"/>
                </a:solidFill>
                <a:latin typeface="Arial" panose="020B0604020202020204" pitchFamily="34" charset="0"/>
                <a:ea typeface="ＭＳ Ｐゴシック" panose="020B0600070205080204" pitchFamily="50" charset="-128"/>
              </a:rPr>
              <a:t>Previous studies have been limited to basic research, and the U battery has not actually been constructed.</a:t>
            </a:r>
            <a:endParaRPr kumimoji="1" lang="en-US" altLang="ja-JP" sz="22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96" name="テキスト ボックス 95">
            <a:extLst>
              <a:ext uri="{FF2B5EF4-FFF2-40B4-BE49-F238E27FC236}">
                <a16:creationId xmlns:a16="http://schemas.microsoft.com/office/drawing/2014/main" id="{9294BD8C-61E9-0EEC-82B2-78DA8F5FA4EF}"/>
              </a:ext>
            </a:extLst>
          </p:cNvPr>
          <p:cNvSpPr txBox="1"/>
          <p:nvPr/>
        </p:nvSpPr>
        <p:spPr>
          <a:xfrm>
            <a:off x="10212203" y="4346516"/>
            <a:ext cx="2464136"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Negative electrode</a:t>
            </a:r>
          </a:p>
        </p:txBody>
      </p:sp>
      <p:pic>
        <p:nvPicPr>
          <p:cNvPr id="98" name="図 97">
            <a:extLst>
              <a:ext uri="{FF2B5EF4-FFF2-40B4-BE49-F238E27FC236}">
                <a16:creationId xmlns:a16="http://schemas.microsoft.com/office/drawing/2014/main" id="{BD010C55-71B2-6E46-21AD-C0DDDFB579B9}"/>
              </a:ext>
            </a:extLst>
          </p:cNvPr>
          <p:cNvPicPr>
            <a:picLocks noChangeAspect="1"/>
          </p:cNvPicPr>
          <p:nvPr/>
        </p:nvPicPr>
        <p:blipFill>
          <a:blip r:embed="rId3"/>
          <a:stretch>
            <a:fillRect/>
          </a:stretch>
        </p:blipFill>
        <p:spPr>
          <a:xfrm>
            <a:off x="1402345" y="1727436"/>
            <a:ext cx="1937647" cy="1598869"/>
          </a:xfrm>
          <a:prstGeom prst="rect">
            <a:avLst/>
          </a:prstGeom>
        </p:spPr>
      </p:pic>
      <p:pic>
        <p:nvPicPr>
          <p:cNvPr id="82" name="図 81">
            <a:extLst>
              <a:ext uri="{FF2B5EF4-FFF2-40B4-BE49-F238E27FC236}">
                <a16:creationId xmlns:a16="http://schemas.microsoft.com/office/drawing/2014/main" id="{C8D6FB8D-2D18-4F84-F7F2-149ABDF170FE}"/>
              </a:ext>
            </a:extLst>
          </p:cNvPr>
          <p:cNvPicPr>
            <a:picLocks noChangeAspect="1"/>
          </p:cNvPicPr>
          <p:nvPr/>
        </p:nvPicPr>
        <p:blipFill>
          <a:blip r:embed="rId4"/>
          <a:stretch>
            <a:fillRect/>
          </a:stretch>
        </p:blipFill>
        <p:spPr>
          <a:xfrm>
            <a:off x="5148064" y="1890491"/>
            <a:ext cx="3114987" cy="2458314"/>
          </a:xfrm>
          <a:prstGeom prst="rect">
            <a:avLst/>
          </a:prstGeom>
        </p:spPr>
      </p:pic>
      <p:sp>
        <p:nvSpPr>
          <p:cNvPr id="83" name="テキスト ボックス 82">
            <a:extLst>
              <a:ext uri="{FF2B5EF4-FFF2-40B4-BE49-F238E27FC236}">
                <a16:creationId xmlns:a16="http://schemas.microsoft.com/office/drawing/2014/main" id="{D80B4D65-C2E8-30BC-9633-70B1E2D39A18}"/>
              </a:ext>
            </a:extLst>
          </p:cNvPr>
          <p:cNvSpPr txBox="1"/>
          <p:nvPr/>
        </p:nvSpPr>
        <p:spPr>
          <a:xfrm>
            <a:off x="4783273" y="4267634"/>
            <a:ext cx="4460801" cy="338554"/>
          </a:xfrm>
          <a:prstGeom prst="rect">
            <a:avLst/>
          </a:prstGeom>
          <a:noFill/>
        </p:spPr>
        <p:txBody>
          <a:bodyPr wrap="square">
            <a:spAutoFit/>
          </a:bodyPr>
          <a:lstStyle/>
          <a:p>
            <a:pPr lvl="0" defTabSz="914400">
              <a:defRPr/>
            </a:pPr>
            <a:r>
              <a:rPr kumimoji="1" lang="en-US" altLang="ja-JP" sz="1600" kern="0" dirty="0">
                <a:solidFill>
                  <a:srgbClr val="000000"/>
                </a:solidFill>
              </a:rPr>
              <a:t>Energy efficiency obtained by the calculation</a:t>
            </a:r>
            <a:r>
              <a:rPr kumimoji="1" lang="en-US" altLang="ja-JP" sz="1600" kern="0" baseline="30000" dirty="0">
                <a:solidFill>
                  <a:srgbClr val="000000"/>
                </a:solidFill>
              </a:rPr>
              <a:t>5)</a:t>
            </a:r>
            <a:endParaRPr kumimoji="1" lang="ja-JP" altLang="en-US" sz="1600" b="0" i="0" u="none" strike="noStrike" kern="0" cap="none" spc="0" normalizeH="0" baseline="30000" noProof="0" dirty="0">
              <a:ln>
                <a:noFill/>
              </a:ln>
              <a:solidFill>
                <a:srgbClr val="000000"/>
              </a:solidFill>
              <a:effectLst/>
              <a:uLnTx/>
              <a:uFillTx/>
              <a:latin typeface="Arial"/>
              <a:ea typeface="ＭＳ Ｐゴシック"/>
              <a:cs typeface="+mn-cs"/>
            </a:endParaRPr>
          </a:p>
        </p:txBody>
      </p:sp>
      <p:sp>
        <p:nvSpPr>
          <p:cNvPr id="84" name="正方形/長方形 83">
            <a:extLst>
              <a:ext uri="{FF2B5EF4-FFF2-40B4-BE49-F238E27FC236}">
                <a16:creationId xmlns:a16="http://schemas.microsoft.com/office/drawing/2014/main" id="{D72F5E53-F70C-4FA1-BAA7-170D23CA19E9}"/>
              </a:ext>
            </a:extLst>
          </p:cNvPr>
          <p:cNvSpPr/>
          <p:nvPr/>
        </p:nvSpPr>
        <p:spPr>
          <a:xfrm>
            <a:off x="7452320" y="2312260"/>
            <a:ext cx="720080" cy="255279"/>
          </a:xfrm>
          <a:prstGeom prst="rect">
            <a:avLst/>
          </a:prstGeom>
          <a:noFill/>
          <a:ln w="25400" cap="flat" cmpd="sng" algn="ctr">
            <a:solidFill>
              <a:srgbClr val="FF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Arial"/>
              <a:ea typeface="ＭＳ Ｐゴシック"/>
              <a:cs typeface="+mn-cs"/>
            </a:endParaRPr>
          </a:p>
        </p:txBody>
      </p:sp>
      <p:sp>
        <p:nvSpPr>
          <p:cNvPr id="19" name="テキスト ボックス 18">
            <a:extLst>
              <a:ext uri="{FF2B5EF4-FFF2-40B4-BE49-F238E27FC236}">
                <a16:creationId xmlns:a16="http://schemas.microsoft.com/office/drawing/2014/main" id="{6C0789F9-E4AC-1C0D-63D7-742EBAFEE6E7}"/>
              </a:ext>
            </a:extLst>
          </p:cNvPr>
          <p:cNvSpPr txBox="1"/>
          <p:nvPr/>
        </p:nvSpPr>
        <p:spPr>
          <a:xfrm>
            <a:off x="820579" y="3343045"/>
            <a:ext cx="3267241" cy="369332"/>
          </a:xfrm>
          <a:prstGeom prst="rect">
            <a:avLst/>
          </a:prstGeom>
          <a:noFill/>
        </p:spPr>
        <p:txBody>
          <a:bodyPr wrap="none" rtlCol="0">
            <a:spAutoFit/>
          </a:bodyPr>
          <a:lstStyle/>
          <a:p>
            <a:pPr lvl="0"/>
            <a:r>
              <a:rPr kumimoji="1" lang="en-US" altLang="ja-JP" dirty="0">
                <a:latin typeface="Arial" panose="020B0604020202020204" pitchFamily="34" charset="0"/>
                <a:ea typeface="ＭＳ Ｐゴシック" panose="020B0600070205080204" pitchFamily="50" charset="-128"/>
              </a:rPr>
              <a:t>Estimated cell voltage: 1.04 V</a:t>
            </a:r>
            <a:r>
              <a:rPr kumimoji="1" lang="en-US" altLang="ja-JP" b="1" baseline="30000" dirty="0">
                <a:latin typeface="Arial" panose="020B0604020202020204" pitchFamily="34" charset="0"/>
                <a:ea typeface="ＭＳ Ｐゴシック" panose="020B0600070205080204" pitchFamily="50" charset="-128"/>
              </a:rPr>
              <a:t> </a:t>
            </a: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C9D27FB4-B587-CC4F-77D8-4A0B157EC485}"/>
              </a:ext>
            </a:extLst>
          </p:cNvPr>
          <p:cNvSpPr txBox="1"/>
          <p:nvPr/>
        </p:nvSpPr>
        <p:spPr>
          <a:xfrm>
            <a:off x="414178" y="1181158"/>
            <a:ext cx="8478301" cy="630942"/>
          </a:xfrm>
          <a:prstGeom prst="rect">
            <a:avLst/>
          </a:prstGeom>
          <a:noFill/>
        </p:spPr>
        <p:txBody>
          <a:bodyPr wrap="square" rtlCol="0">
            <a:spAutoFit/>
          </a:bodyPr>
          <a:lstStyle/>
          <a:p>
            <a:pPr lvl="0" algn="just">
              <a:lnSpc>
                <a:spcPts val="2100"/>
              </a:lnSpc>
            </a:pPr>
            <a:r>
              <a:rPr kumimoji="1" lang="en-US" altLang="ja-JP" dirty="0">
                <a:solidFill>
                  <a:prstClr val="black"/>
                </a:solidFill>
                <a:latin typeface="Arial" panose="020B0604020202020204" pitchFamily="34" charset="0"/>
                <a:ea typeface="ＭＳ Ｐゴシック" panose="020B0600070205080204" pitchFamily="50" charset="-128"/>
              </a:rPr>
              <a:t>The energy efficiency was evaluated using the redox potentials and standard rate constants of redox reaction for uranium complexes in organic solvents.</a:t>
            </a:r>
            <a:endParaRPr kumimoji="1" lang="en-US" altLang="ja-JP"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20" name="テキスト ボックス 19">
            <a:extLst>
              <a:ext uri="{FF2B5EF4-FFF2-40B4-BE49-F238E27FC236}">
                <a16:creationId xmlns:a16="http://schemas.microsoft.com/office/drawing/2014/main" id="{96BAB148-D0B6-740B-6B45-1A6CC83B8A14}"/>
              </a:ext>
            </a:extLst>
          </p:cNvPr>
          <p:cNvSpPr txBox="1"/>
          <p:nvPr/>
        </p:nvSpPr>
        <p:spPr>
          <a:xfrm>
            <a:off x="1925671" y="4624271"/>
            <a:ext cx="5544616" cy="369332"/>
          </a:xfrm>
          <a:prstGeom prst="rect">
            <a:avLst/>
          </a:prstGeom>
          <a:noFill/>
        </p:spPr>
        <p:txBody>
          <a:bodyPr wrap="square" rtlCol="0">
            <a:spAutoFit/>
          </a:bodyPr>
          <a:lstStyle/>
          <a:p>
            <a:pPr lvl="0"/>
            <a:r>
              <a:rPr kumimoji="1" lang="en-US" altLang="ja-JP" dirty="0">
                <a:solidFill>
                  <a:prstClr val="black"/>
                </a:solidFill>
                <a:latin typeface="Arial" panose="020B0604020202020204" pitchFamily="34" charset="0"/>
                <a:ea typeface="ＭＳ Ｐゴシック" panose="020B0600070205080204" pitchFamily="50" charset="-128"/>
              </a:rPr>
              <a:t>High energy efficiency even at high-current density</a:t>
            </a:r>
            <a:endParaRPr kumimoji="1" lang="ja-JP" altLang="en-US" sz="18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3" name="テキスト ボックス 2">
            <a:extLst>
              <a:ext uri="{FF2B5EF4-FFF2-40B4-BE49-F238E27FC236}">
                <a16:creationId xmlns:a16="http://schemas.microsoft.com/office/drawing/2014/main" id="{190B606A-C87A-7999-7A1A-EFDC9C8A4A22}"/>
              </a:ext>
            </a:extLst>
          </p:cNvPr>
          <p:cNvSpPr txBox="1"/>
          <p:nvPr/>
        </p:nvSpPr>
        <p:spPr>
          <a:xfrm>
            <a:off x="107504" y="6581001"/>
            <a:ext cx="381723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5) Shiokawa </a:t>
            </a:r>
            <a:r>
              <a:rPr kumimoji="1" lang="en-US" altLang="ja-JP" sz="12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et al.</a:t>
            </a:r>
            <a:r>
              <a:rPr kumimoji="1" lang="en-US" altLang="ja-JP" sz="12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 </a:t>
            </a:r>
            <a:r>
              <a:rPr kumimoji="1" lang="en-US" altLang="ja-JP" sz="12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J. Phys. Soc. </a:t>
            </a:r>
            <a:r>
              <a:rPr kumimoji="1" lang="en-US" altLang="ja-JP" sz="1200" b="0" i="1" u="none" strike="noStrike" kern="1200" cap="none" spc="0" normalizeH="0" baseline="0" noProof="0" dirty="0" err="1">
                <a:ln>
                  <a:noFill/>
                </a:ln>
                <a:solidFill>
                  <a:prstClr val="black"/>
                </a:solidFill>
                <a:effectLst/>
                <a:uLnTx/>
                <a:uFillTx/>
                <a:latin typeface="Arial" panose="020B0604020202020204" pitchFamily="34" charset="0"/>
                <a:ea typeface="ＭＳ Ｐゴシック" panose="020B0600070205080204" pitchFamily="50" charset="-128"/>
                <a:cs typeface="+mn-cs"/>
              </a:rPr>
              <a:t>Jpn</a:t>
            </a:r>
            <a:r>
              <a:rPr kumimoji="1" lang="en-US" altLang="ja-JP" sz="1200" b="0" i="1"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a:t>
            </a:r>
            <a:r>
              <a:rPr kumimoji="1" lang="en-US" altLang="ja-JP" sz="12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 </a:t>
            </a:r>
            <a:r>
              <a:rPr kumimoji="1" lang="en-US" altLang="ja-JP" sz="12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75</a:t>
            </a:r>
            <a:r>
              <a:rPr kumimoji="1" lang="en-US" altLang="ja-JP" sz="12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 137 (2006).</a:t>
            </a:r>
            <a:endParaRPr kumimoji="1" lang="ja-JP" altLang="en-US" sz="12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6" name="タイトル 1">
            <a:extLst>
              <a:ext uri="{FF2B5EF4-FFF2-40B4-BE49-F238E27FC236}">
                <a16:creationId xmlns:a16="http://schemas.microsoft.com/office/drawing/2014/main" id="{9CEE9960-994C-9553-503C-14825F355CEF}"/>
              </a:ext>
            </a:extLst>
          </p:cNvPr>
          <p:cNvSpPr txBox="1">
            <a:spLocks/>
          </p:cNvSpPr>
          <p:nvPr/>
        </p:nvSpPr>
        <p:spPr>
          <a:xfrm>
            <a:off x="107504" y="45250"/>
            <a:ext cx="9244483" cy="781094"/>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kumimoji="1" sz="4000" kern="1200">
                <a:solidFill>
                  <a:schemeClr val="tx1"/>
                </a:solidFill>
                <a:latin typeface="Meiryo" panose="020B0604030504040204" pitchFamily="34" charset="-128"/>
                <a:ea typeface="Meiryo" panose="020B0604030504040204" pitchFamily="34" charset="-128"/>
                <a:cs typeface="+mj-cs"/>
              </a:defRPr>
            </a:lvl1pPr>
          </a:lstStyle>
          <a:p>
            <a:pPr algn="ctr"/>
            <a:r>
              <a:rPr lang="en-US" altLang="ja-JP" b="1" dirty="0">
                <a:latin typeface="Arial" panose="020B0604020202020204" pitchFamily="34" charset="0"/>
                <a:ea typeface="ＭＳ Ｐゴシック" panose="020B0600070205080204" pitchFamily="50" charset="-128"/>
              </a:rPr>
              <a:t>Energy efficiency calculation </a:t>
            </a:r>
            <a:br>
              <a:rPr lang="en-US" altLang="ja-JP" b="1" dirty="0">
                <a:latin typeface="Arial" panose="020B0604020202020204" pitchFamily="34" charset="0"/>
                <a:ea typeface="ＭＳ Ｐゴシック" panose="020B0600070205080204" pitchFamily="50" charset="-128"/>
              </a:rPr>
            </a:br>
            <a:r>
              <a:rPr lang="en-US" altLang="ja-JP" b="1" dirty="0">
                <a:latin typeface="Arial" panose="020B0604020202020204" pitchFamily="34" charset="0"/>
                <a:ea typeface="ＭＳ Ｐゴシック" panose="020B0600070205080204" pitchFamily="50" charset="-128"/>
              </a:rPr>
              <a:t>of uranium battery </a:t>
            </a:r>
            <a:endParaRPr lang="ja-JP" altLang="en-US" b="1" dirty="0">
              <a:latin typeface="Arial" panose="020B0604020202020204" pitchFamily="34" charset="0"/>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0FB7F21B-E4F3-BFE4-A319-21243546236A}"/>
              </a:ext>
            </a:extLst>
          </p:cNvPr>
          <p:cNvSpPr txBox="1"/>
          <p:nvPr/>
        </p:nvSpPr>
        <p:spPr>
          <a:xfrm>
            <a:off x="251520" y="745730"/>
            <a:ext cx="2122697"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Calculation</a:t>
            </a:r>
          </a:p>
        </p:txBody>
      </p:sp>
      <p:sp>
        <p:nvSpPr>
          <p:cNvPr id="12" name="テキスト ボックス 11">
            <a:extLst>
              <a:ext uri="{FF2B5EF4-FFF2-40B4-BE49-F238E27FC236}">
                <a16:creationId xmlns:a16="http://schemas.microsoft.com/office/drawing/2014/main" id="{53ED4A68-7F96-D4FC-CCA5-F994C0D50D51}"/>
              </a:ext>
            </a:extLst>
          </p:cNvPr>
          <p:cNvSpPr txBox="1"/>
          <p:nvPr/>
        </p:nvSpPr>
        <p:spPr>
          <a:xfrm>
            <a:off x="244237" y="4935662"/>
            <a:ext cx="1305165"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Issues</a:t>
            </a:r>
          </a:p>
        </p:txBody>
      </p:sp>
      <p:sp>
        <p:nvSpPr>
          <p:cNvPr id="14" name="テキスト ボックス 13">
            <a:extLst>
              <a:ext uri="{FF2B5EF4-FFF2-40B4-BE49-F238E27FC236}">
                <a16:creationId xmlns:a16="http://schemas.microsoft.com/office/drawing/2014/main" id="{72D01E5C-6E52-240D-0A5D-4C881C1DD2CF}"/>
              </a:ext>
            </a:extLst>
          </p:cNvPr>
          <p:cNvSpPr txBox="1"/>
          <p:nvPr/>
        </p:nvSpPr>
        <p:spPr>
          <a:xfrm>
            <a:off x="10961133" y="5125984"/>
            <a:ext cx="1229751"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discharge</a:t>
            </a:r>
          </a:p>
        </p:txBody>
      </p:sp>
      <p:sp>
        <p:nvSpPr>
          <p:cNvPr id="15" name="テキスト ボックス 14">
            <a:extLst>
              <a:ext uri="{FF2B5EF4-FFF2-40B4-BE49-F238E27FC236}">
                <a16:creationId xmlns:a16="http://schemas.microsoft.com/office/drawing/2014/main" id="{8190B193-D320-1EA8-48D2-DBBE5D848041}"/>
              </a:ext>
            </a:extLst>
          </p:cNvPr>
          <p:cNvSpPr txBox="1"/>
          <p:nvPr/>
        </p:nvSpPr>
        <p:spPr>
          <a:xfrm>
            <a:off x="9965102" y="4860801"/>
            <a:ext cx="2952328" cy="338554"/>
          </a:xfrm>
          <a:prstGeom prst="rect">
            <a:avLst/>
          </a:prstGeom>
          <a:noFill/>
        </p:spPr>
        <p:txBody>
          <a:bodyPr wrap="square">
            <a:spAutoFit/>
          </a:bodyPr>
          <a:lstStyle/>
          <a:p>
            <a:pPr>
              <a:spcAft>
                <a:spcPts val="600"/>
              </a:spcAft>
            </a:pPr>
            <a:r>
              <a:rPr kumimoji="1" lang="en-US" altLang="ja-JP" sz="1600" dirty="0">
                <a:latin typeface="Arial" panose="020B0604020202020204" pitchFamily="34" charset="0"/>
                <a:ea typeface="ＭＳ Ｐゴシック" panose="020B0600070205080204" pitchFamily="50" charset="-128"/>
              </a:rPr>
              <a:t>U(</a:t>
            </a:r>
            <a:r>
              <a:rPr kumimoji="1" lang="en-US" altLang="ja-JP" sz="1600" dirty="0" err="1">
                <a:latin typeface="Arial" panose="020B0604020202020204" pitchFamily="34" charset="0"/>
                <a:ea typeface="ＭＳ Ｐゴシック" panose="020B0600070205080204" pitchFamily="50" charset="-128"/>
              </a:rPr>
              <a:t>acac</a:t>
            </a:r>
            <a:r>
              <a:rPr kumimoji="1" lang="en-US" altLang="ja-JP" sz="1600" dirty="0">
                <a:latin typeface="Arial" panose="020B0604020202020204" pitchFamily="34" charset="0"/>
                <a:ea typeface="ＭＳ Ｐゴシック" panose="020B0600070205080204" pitchFamily="50" charset="-128"/>
              </a:rPr>
              <a:t>)</a:t>
            </a:r>
            <a:r>
              <a:rPr kumimoji="1" lang="en-US" altLang="ja-JP" sz="1600" baseline="-25000" dirty="0">
                <a:latin typeface="Arial" panose="020B0604020202020204" pitchFamily="34" charset="0"/>
                <a:ea typeface="ＭＳ Ｐゴシック" panose="020B0600070205080204" pitchFamily="50" charset="-128"/>
              </a:rPr>
              <a:t>4</a:t>
            </a:r>
            <a:r>
              <a:rPr kumimoji="1" lang="en-US" altLang="ja-JP" sz="1600" dirty="0">
                <a:latin typeface="Arial" panose="020B0604020202020204" pitchFamily="34" charset="0"/>
                <a:ea typeface="ＭＳ Ｐゴシック" panose="020B0600070205080204" pitchFamily="50" charset="-128"/>
              </a:rPr>
              <a:t> + e</a:t>
            </a:r>
            <a:r>
              <a:rPr kumimoji="1" lang="en-US" altLang="ja-JP" sz="1600" baseline="30000" dirty="0">
                <a:latin typeface="Arial" panose="020B0604020202020204" pitchFamily="34" charset="0"/>
                <a:ea typeface="ＭＳ Ｐゴシック" panose="020B0600070205080204" pitchFamily="50" charset="-128"/>
              </a:rPr>
              <a:t>-</a:t>
            </a:r>
            <a:r>
              <a:rPr kumimoji="1" lang="en-US" altLang="ja-JP" sz="1600" dirty="0">
                <a:latin typeface="Arial" panose="020B0604020202020204" pitchFamily="34" charset="0"/>
                <a:ea typeface="ＭＳ Ｐゴシック" panose="020B0600070205080204" pitchFamily="50" charset="-128"/>
              </a:rPr>
              <a:t>       </a:t>
            </a:r>
            <a:r>
              <a:rPr kumimoji="1" lang="ja-JP" altLang="en-US" sz="1600" dirty="0">
                <a:latin typeface="Arial" panose="020B0604020202020204" pitchFamily="34" charset="0"/>
                <a:ea typeface="ＭＳ Ｐゴシック" panose="020B0600070205080204" pitchFamily="50" charset="-128"/>
                <a:cs typeface="Arial" panose="020B0604020202020204" pitchFamily="34" charset="0"/>
              </a:rPr>
              <a:t>     </a:t>
            </a:r>
            <a:r>
              <a:rPr kumimoji="1" lang="en-US" altLang="ja-JP" sz="1600" dirty="0">
                <a:latin typeface="Arial" panose="020B0604020202020204" pitchFamily="34" charset="0"/>
                <a:ea typeface="ＭＳ Ｐゴシック" panose="020B0600070205080204" pitchFamily="50" charset="-128"/>
                <a:cs typeface="Arial" panose="020B0604020202020204" pitchFamily="34" charset="0"/>
              </a:rPr>
              <a:t>U(</a:t>
            </a:r>
            <a:r>
              <a:rPr kumimoji="1" lang="en-US" altLang="ja-JP" sz="1600" dirty="0" err="1">
                <a:latin typeface="Arial" panose="020B0604020202020204" pitchFamily="34" charset="0"/>
                <a:ea typeface="ＭＳ Ｐゴシック" panose="020B0600070205080204" pitchFamily="50" charset="-128"/>
                <a:cs typeface="Arial" panose="020B0604020202020204" pitchFamily="34" charset="0"/>
              </a:rPr>
              <a:t>acac</a:t>
            </a:r>
            <a:r>
              <a:rPr kumimoji="1" lang="en-US" altLang="ja-JP" sz="1600" dirty="0">
                <a:latin typeface="Arial" panose="020B0604020202020204" pitchFamily="34" charset="0"/>
                <a:ea typeface="ＭＳ Ｐゴシック" panose="020B0600070205080204" pitchFamily="50" charset="-128"/>
                <a:cs typeface="Arial" panose="020B0604020202020204" pitchFamily="34" charset="0"/>
              </a:rPr>
              <a:t>)</a:t>
            </a:r>
            <a:r>
              <a:rPr kumimoji="1" lang="en-US" altLang="ja-JP" sz="1600" baseline="-25000" dirty="0">
                <a:latin typeface="Arial" panose="020B0604020202020204" pitchFamily="34" charset="0"/>
                <a:ea typeface="ＭＳ Ｐゴシック" panose="020B0600070205080204" pitchFamily="50" charset="-128"/>
                <a:cs typeface="Arial" panose="020B0604020202020204" pitchFamily="34" charset="0"/>
              </a:rPr>
              <a:t>4</a:t>
            </a:r>
            <a:r>
              <a:rPr kumimoji="1" lang="en-US" altLang="ja-JP" sz="1600" baseline="30000" dirty="0">
                <a:latin typeface="Arial" panose="020B0604020202020204" pitchFamily="34" charset="0"/>
                <a:ea typeface="ＭＳ Ｐゴシック" panose="020B0600070205080204" pitchFamily="50" charset="-128"/>
                <a:cs typeface="Arial" panose="020B0604020202020204" pitchFamily="34" charset="0"/>
              </a:rPr>
              <a:t>-</a:t>
            </a:r>
          </a:p>
        </p:txBody>
      </p:sp>
      <p:sp>
        <p:nvSpPr>
          <p:cNvPr id="17" name="テキスト ボックス 16">
            <a:extLst>
              <a:ext uri="{FF2B5EF4-FFF2-40B4-BE49-F238E27FC236}">
                <a16:creationId xmlns:a16="http://schemas.microsoft.com/office/drawing/2014/main" id="{A638A7B7-5D15-5E34-C27B-7265EF261FC2}"/>
              </a:ext>
            </a:extLst>
          </p:cNvPr>
          <p:cNvSpPr txBox="1"/>
          <p:nvPr/>
        </p:nvSpPr>
        <p:spPr>
          <a:xfrm>
            <a:off x="11114621" y="4648721"/>
            <a:ext cx="916849"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charge</a:t>
            </a:r>
          </a:p>
        </p:txBody>
      </p:sp>
      <p:cxnSp>
        <p:nvCxnSpPr>
          <p:cNvPr id="18" name="直線矢印コネクタ 17">
            <a:extLst>
              <a:ext uri="{FF2B5EF4-FFF2-40B4-BE49-F238E27FC236}">
                <a16:creationId xmlns:a16="http://schemas.microsoft.com/office/drawing/2014/main" id="{D34FB1D6-FC1F-7712-3582-8132B91A78D3}"/>
              </a:ext>
            </a:extLst>
          </p:cNvPr>
          <p:cNvCxnSpPr>
            <a:cxnSpLocks/>
          </p:cNvCxnSpPr>
          <p:nvPr/>
        </p:nvCxnSpPr>
        <p:spPr>
          <a:xfrm>
            <a:off x="11346715" y="4994124"/>
            <a:ext cx="347809"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1" name="直線矢印コネクタ 20">
            <a:extLst>
              <a:ext uri="{FF2B5EF4-FFF2-40B4-BE49-F238E27FC236}">
                <a16:creationId xmlns:a16="http://schemas.microsoft.com/office/drawing/2014/main" id="{094033BD-E684-8385-2522-8D1B1F244EC3}"/>
              </a:ext>
            </a:extLst>
          </p:cNvPr>
          <p:cNvCxnSpPr>
            <a:cxnSpLocks/>
          </p:cNvCxnSpPr>
          <p:nvPr/>
        </p:nvCxnSpPr>
        <p:spPr>
          <a:xfrm flipH="1">
            <a:off x="11351454" y="5116065"/>
            <a:ext cx="346982"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2" name="テキスト ボックス 21">
            <a:extLst>
              <a:ext uri="{FF2B5EF4-FFF2-40B4-BE49-F238E27FC236}">
                <a16:creationId xmlns:a16="http://schemas.microsoft.com/office/drawing/2014/main" id="{8C11C1CE-6AE0-00CB-A6E3-B59B911984D7}"/>
              </a:ext>
            </a:extLst>
          </p:cNvPr>
          <p:cNvSpPr txBox="1"/>
          <p:nvPr/>
        </p:nvSpPr>
        <p:spPr>
          <a:xfrm>
            <a:off x="13526294" y="4342331"/>
            <a:ext cx="2377574"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srgbClr val="C00000"/>
                </a:solidFill>
                <a:effectLst/>
                <a:uLnTx/>
                <a:uFillTx/>
                <a:latin typeface="Arial" panose="020B0604020202020204" pitchFamily="34" charset="0"/>
                <a:ea typeface="ＭＳ Ｐゴシック" panose="020B0600070205080204" pitchFamily="50" charset="-128"/>
                <a:cs typeface="+mn-cs"/>
              </a:rPr>
              <a:t>Positive electrode</a:t>
            </a:r>
          </a:p>
        </p:txBody>
      </p:sp>
      <p:sp>
        <p:nvSpPr>
          <p:cNvPr id="24" name="テキスト ボックス 23">
            <a:extLst>
              <a:ext uri="{FF2B5EF4-FFF2-40B4-BE49-F238E27FC236}">
                <a16:creationId xmlns:a16="http://schemas.microsoft.com/office/drawing/2014/main" id="{CC6DACC5-104B-E9CE-FDAF-714123C2A8FF}"/>
              </a:ext>
            </a:extLst>
          </p:cNvPr>
          <p:cNvSpPr txBox="1"/>
          <p:nvPr/>
        </p:nvSpPr>
        <p:spPr>
          <a:xfrm>
            <a:off x="14146288" y="4620209"/>
            <a:ext cx="1229751"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discharge</a:t>
            </a:r>
          </a:p>
        </p:txBody>
      </p:sp>
      <p:sp>
        <p:nvSpPr>
          <p:cNvPr id="25" name="テキスト ボックス 24">
            <a:extLst>
              <a:ext uri="{FF2B5EF4-FFF2-40B4-BE49-F238E27FC236}">
                <a16:creationId xmlns:a16="http://schemas.microsoft.com/office/drawing/2014/main" id="{AD71CA14-5C92-B530-AB55-F8BDE14A0A7A}"/>
              </a:ext>
            </a:extLst>
          </p:cNvPr>
          <p:cNvSpPr txBox="1"/>
          <p:nvPr/>
        </p:nvSpPr>
        <p:spPr>
          <a:xfrm>
            <a:off x="12907577" y="4896784"/>
            <a:ext cx="3497313" cy="338554"/>
          </a:xfrm>
          <a:prstGeom prst="rect">
            <a:avLst/>
          </a:prstGeom>
          <a:noFill/>
        </p:spPr>
        <p:txBody>
          <a:bodyPr wrap="square">
            <a:spAutoFit/>
          </a:bodyPr>
          <a:lstStyle/>
          <a:p>
            <a:pPr>
              <a:spcAft>
                <a:spcPts val="600"/>
              </a:spcAft>
            </a:pPr>
            <a:r>
              <a:rPr kumimoji="1" lang="en-US" altLang="ja-JP" sz="1600" dirty="0">
                <a:latin typeface="Arial" panose="020B0604020202020204" pitchFamily="34" charset="0"/>
                <a:ea typeface="ＭＳ Ｐゴシック" panose="020B0600070205080204" pitchFamily="50" charset="-128"/>
              </a:rPr>
              <a:t>UO</a:t>
            </a:r>
            <a:r>
              <a:rPr kumimoji="1" lang="en-US" altLang="ja-JP" sz="1600" baseline="-25000" dirty="0">
                <a:latin typeface="Arial" panose="020B0604020202020204" pitchFamily="34" charset="0"/>
                <a:ea typeface="ＭＳ Ｐゴシック" panose="020B0600070205080204" pitchFamily="50" charset="-128"/>
              </a:rPr>
              <a:t>2</a:t>
            </a:r>
            <a:r>
              <a:rPr kumimoji="1" lang="en-US" altLang="ja-JP" sz="1600" dirty="0">
                <a:latin typeface="Arial" panose="020B0604020202020204" pitchFamily="34" charset="0"/>
                <a:ea typeface="ＭＳ Ｐゴシック" panose="020B0600070205080204" pitchFamily="50" charset="-128"/>
              </a:rPr>
              <a:t>(</a:t>
            </a:r>
            <a:r>
              <a:rPr kumimoji="1" lang="en-US" altLang="ja-JP" sz="1600" dirty="0" err="1">
                <a:latin typeface="Arial" panose="020B0604020202020204" pitchFamily="34" charset="0"/>
                <a:ea typeface="ＭＳ Ｐゴシック" panose="020B0600070205080204" pitchFamily="50" charset="-128"/>
              </a:rPr>
              <a:t>acac</a:t>
            </a:r>
            <a:r>
              <a:rPr kumimoji="1" lang="en-US" altLang="ja-JP" sz="1600" dirty="0">
                <a:latin typeface="Arial" panose="020B0604020202020204" pitchFamily="34" charset="0"/>
                <a:ea typeface="ＭＳ Ｐゴシック" panose="020B0600070205080204" pitchFamily="50" charset="-128"/>
              </a:rPr>
              <a:t>)</a:t>
            </a:r>
            <a:r>
              <a:rPr kumimoji="1" lang="en-US" altLang="ja-JP" sz="1600" baseline="-25000" dirty="0">
                <a:latin typeface="Arial" panose="020B0604020202020204" pitchFamily="34" charset="0"/>
                <a:ea typeface="ＭＳ Ｐゴシック" panose="020B0600070205080204" pitchFamily="50" charset="-128"/>
              </a:rPr>
              <a:t>2</a:t>
            </a:r>
            <a:r>
              <a:rPr kumimoji="1" lang="en-US" altLang="ja-JP" sz="1600" baseline="30000" dirty="0">
                <a:latin typeface="Arial" panose="020B0604020202020204" pitchFamily="34" charset="0"/>
                <a:ea typeface="ＭＳ Ｐゴシック" panose="020B0600070205080204" pitchFamily="50" charset="-128"/>
              </a:rPr>
              <a:t>-</a:t>
            </a:r>
            <a:r>
              <a:rPr kumimoji="1" lang="en-US" altLang="ja-JP" sz="1600" dirty="0">
                <a:latin typeface="Arial" panose="020B0604020202020204" pitchFamily="34" charset="0"/>
                <a:ea typeface="ＭＳ Ｐゴシック" panose="020B0600070205080204" pitchFamily="50" charset="-128"/>
              </a:rPr>
              <a:t> + e</a:t>
            </a:r>
            <a:r>
              <a:rPr kumimoji="1" lang="en-US" altLang="ja-JP" sz="1600" baseline="30000" dirty="0">
                <a:latin typeface="Arial" panose="020B0604020202020204" pitchFamily="34" charset="0"/>
                <a:ea typeface="ＭＳ Ｐゴシック" panose="020B0600070205080204" pitchFamily="50" charset="-128"/>
              </a:rPr>
              <a:t>-</a:t>
            </a:r>
            <a:r>
              <a:rPr kumimoji="1" lang="en-US" altLang="ja-JP" sz="1600" dirty="0">
                <a:latin typeface="Arial" panose="020B0604020202020204" pitchFamily="34" charset="0"/>
                <a:ea typeface="ＭＳ Ｐゴシック" panose="020B0600070205080204" pitchFamily="50" charset="-128"/>
              </a:rPr>
              <a:t>       </a:t>
            </a:r>
            <a:r>
              <a:rPr kumimoji="1" lang="ja-JP" altLang="en-US" sz="1600" dirty="0">
                <a:latin typeface="Arial" panose="020B0604020202020204" pitchFamily="34" charset="0"/>
                <a:ea typeface="ＭＳ Ｐゴシック" panose="020B0600070205080204" pitchFamily="50" charset="-128"/>
                <a:cs typeface="Arial" panose="020B0604020202020204" pitchFamily="34" charset="0"/>
              </a:rPr>
              <a:t>     </a:t>
            </a:r>
            <a:r>
              <a:rPr kumimoji="1" lang="en-US" altLang="ja-JP" sz="1600" dirty="0">
                <a:latin typeface="Arial" panose="020B0604020202020204" pitchFamily="34" charset="0"/>
                <a:ea typeface="ＭＳ Ｐゴシック" panose="020B0600070205080204" pitchFamily="50" charset="-128"/>
                <a:cs typeface="Arial" panose="020B0604020202020204" pitchFamily="34" charset="0"/>
              </a:rPr>
              <a:t>UO</a:t>
            </a:r>
            <a:r>
              <a:rPr kumimoji="1" lang="en-US" altLang="ja-JP" sz="1600" baseline="-25000" dirty="0">
                <a:latin typeface="Arial" panose="020B0604020202020204" pitchFamily="34" charset="0"/>
                <a:ea typeface="ＭＳ Ｐゴシック" panose="020B0600070205080204" pitchFamily="50" charset="-128"/>
                <a:cs typeface="Arial" panose="020B0604020202020204" pitchFamily="34" charset="0"/>
              </a:rPr>
              <a:t>2</a:t>
            </a:r>
            <a:r>
              <a:rPr kumimoji="1" lang="en-US" altLang="ja-JP" sz="1600" dirty="0">
                <a:latin typeface="Arial" panose="020B0604020202020204" pitchFamily="34" charset="0"/>
                <a:ea typeface="ＭＳ Ｐゴシック" panose="020B0600070205080204" pitchFamily="50" charset="-128"/>
                <a:cs typeface="Arial" panose="020B0604020202020204" pitchFamily="34" charset="0"/>
              </a:rPr>
              <a:t>(</a:t>
            </a:r>
            <a:r>
              <a:rPr kumimoji="1" lang="en-US" altLang="ja-JP" sz="1600" dirty="0" err="1">
                <a:latin typeface="Arial" panose="020B0604020202020204" pitchFamily="34" charset="0"/>
                <a:ea typeface="ＭＳ Ｐゴシック" panose="020B0600070205080204" pitchFamily="50" charset="-128"/>
                <a:cs typeface="Arial" panose="020B0604020202020204" pitchFamily="34" charset="0"/>
              </a:rPr>
              <a:t>acac</a:t>
            </a:r>
            <a:r>
              <a:rPr kumimoji="1" lang="en-US" altLang="ja-JP" sz="1600" dirty="0">
                <a:latin typeface="Arial" panose="020B0604020202020204" pitchFamily="34" charset="0"/>
                <a:ea typeface="ＭＳ Ｐゴシック" panose="020B0600070205080204" pitchFamily="50" charset="-128"/>
                <a:cs typeface="Arial" panose="020B0604020202020204" pitchFamily="34" charset="0"/>
              </a:rPr>
              <a:t>)</a:t>
            </a:r>
            <a:r>
              <a:rPr kumimoji="1" lang="en-US" altLang="ja-JP" sz="1600" baseline="30000" dirty="0">
                <a:latin typeface="Arial" panose="020B0604020202020204" pitchFamily="34" charset="0"/>
                <a:ea typeface="ＭＳ Ｐゴシック" panose="020B0600070205080204" pitchFamily="50" charset="-128"/>
                <a:cs typeface="Arial" panose="020B0604020202020204" pitchFamily="34" charset="0"/>
              </a:rPr>
              <a:t>+</a:t>
            </a:r>
          </a:p>
        </p:txBody>
      </p:sp>
      <p:sp>
        <p:nvSpPr>
          <p:cNvPr id="26" name="テキスト ボックス 25">
            <a:extLst>
              <a:ext uri="{FF2B5EF4-FFF2-40B4-BE49-F238E27FC236}">
                <a16:creationId xmlns:a16="http://schemas.microsoft.com/office/drawing/2014/main" id="{EE345FB7-5F14-E29F-89C0-BF6EDB619621}"/>
              </a:ext>
            </a:extLst>
          </p:cNvPr>
          <p:cNvSpPr txBox="1"/>
          <p:nvPr/>
        </p:nvSpPr>
        <p:spPr>
          <a:xfrm>
            <a:off x="14302740" y="5123320"/>
            <a:ext cx="916849"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charge</a:t>
            </a:r>
          </a:p>
        </p:txBody>
      </p:sp>
      <p:cxnSp>
        <p:nvCxnSpPr>
          <p:cNvPr id="27" name="直線矢印コネクタ 26">
            <a:extLst>
              <a:ext uri="{FF2B5EF4-FFF2-40B4-BE49-F238E27FC236}">
                <a16:creationId xmlns:a16="http://schemas.microsoft.com/office/drawing/2014/main" id="{49B1F7F5-3A3B-6C15-440D-F99B96C2FB7D}"/>
              </a:ext>
            </a:extLst>
          </p:cNvPr>
          <p:cNvCxnSpPr>
            <a:cxnSpLocks/>
          </p:cNvCxnSpPr>
          <p:nvPr/>
        </p:nvCxnSpPr>
        <p:spPr>
          <a:xfrm>
            <a:off x="14545786" y="5030107"/>
            <a:ext cx="347809"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8" name="直線矢印コネクタ 27">
            <a:extLst>
              <a:ext uri="{FF2B5EF4-FFF2-40B4-BE49-F238E27FC236}">
                <a16:creationId xmlns:a16="http://schemas.microsoft.com/office/drawing/2014/main" id="{4B45D76A-5096-16F0-C0D6-9AD28295416B}"/>
              </a:ext>
            </a:extLst>
          </p:cNvPr>
          <p:cNvCxnSpPr>
            <a:cxnSpLocks/>
          </p:cNvCxnSpPr>
          <p:nvPr/>
        </p:nvCxnSpPr>
        <p:spPr>
          <a:xfrm flipH="1">
            <a:off x="14550525" y="5152048"/>
            <a:ext cx="346982"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A1E1C1EE-F227-1EB4-484A-42DBBAC0706B}"/>
              </a:ext>
            </a:extLst>
          </p:cNvPr>
          <p:cNvSpPr/>
          <p:nvPr/>
        </p:nvSpPr>
        <p:spPr>
          <a:xfrm>
            <a:off x="248472" y="3723417"/>
            <a:ext cx="2122697" cy="817562"/>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7B60989B-EDE3-A63F-B3E1-534DBCA673F8}"/>
              </a:ext>
            </a:extLst>
          </p:cNvPr>
          <p:cNvSpPr/>
          <p:nvPr/>
        </p:nvSpPr>
        <p:spPr>
          <a:xfrm>
            <a:off x="2454200" y="3712377"/>
            <a:ext cx="2299137" cy="817562"/>
          </a:xfrm>
          <a:prstGeom prst="rect">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a:extLst>
              <a:ext uri="{FF2B5EF4-FFF2-40B4-BE49-F238E27FC236}">
                <a16:creationId xmlns:a16="http://schemas.microsoft.com/office/drawing/2014/main" id="{299E3D85-E44A-174F-3A3F-9D7B9200988E}"/>
              </a:ext>
            </a:extLst>
          </p:cNvPr>
          <p:cNvPicPr>
            <a:picLocks noChangeAspect="1"/>
          </p:cNvPicPr>
          <p:nvPr/>
        </p:nvPicPr>
        <p:blipFill>
          <a:blip r:embed="rId5"/>
          <a:stretch>
            <a:fillRect/>
          </a:stretch>
        </p:blipFill>
        <p:spPr>
          <a:xfrm>
            <a:off x="261900" y="3745785"/>
            <a:ext cx="2107816" cy="864000"/>
          </a:xfrm>
          <a:prstGeom prst="rect">
            <a:avLst/>
          </a:prstGeom>
        </p:spPr>
      </p:pic>
      <p:pic>
        <p:nvPicPr>
          <p:cNvPr id="7" name="図 6">
            <a:extLst>
              <a:ext uri="{FF2B5EF4-FFF2-40B4-BE49-F238E27FC236}">
                <a16:creationId xmlns:a16="http://schemas.microsoft.com/office/drawing/2014/main" id="{4B8B24F9-43E5-7310-6CFB-547DDDCD67D5}"/>
              </a:ext>
            </a:extLst>
          </p:cNvPr>
          <p:cNvPicPr>
            <a:picLocks noChangeAspect="1"/>
          </p:cNvPicPr>
          <p:nvPr/>
        </p:nvPicPr>
        <p:blipFill>
          <a:blip r:embed="rId6"/>
          <a:stretch>
            <a:fillRect/>
          </a:stretch>
        </p:blipFill>
        <p:spPr>
          <a:xfrm>
            <a:off x="2384597" y="3707981"/>
            <a:ext cx="2488837" cy="864000"/>
          </a:xfrm>
          <a:prstGeom prst="rect">
            <a:avLst/>
          </a:prstGeom>
        </p:spPr>
      </p:pic>
      <p:sp>
        <p:nvSpPr>
          <p:cNvPr id="8" name="テキスト ボックス 7">
            <a:extLst>
              <a:ext uri="{FF2B5EF4-FFF2-40B4-BE49-F238E27FC236}">
                <a16:creationId xmlns:a16="http://schemas.microsoft.com/office/drawing/2014/main" id="{47B5C227-A33A-3A0C-CC12-4091C8CC1FD5}"/>
              </a:ext>
            </a:extLst>
          </p:cNvPr>
          <p:cNvSpPr txBox="1"/>
          <p:nvPr/>
        </p:nvSpPr>
        <p:spPr>
          <a:xfrm>
            <a:off x="1614921" y="5292597"/>
            <a:ext cx="6336704" cy="387286"/>
          </a:xfrm>
          <a:prstGeom prst="rect">
            <a:avLst/>
          </a:prstGeom>
          <a:noFill/>
        </p:spPr>
        <p:txBody>
          <a:bodyPr wrap="square" rtlCol="0">
            <a:spAutoFit/>
          </a:bodyPr>
          <a:lstStyle/>
          <a:p>
            <a:pPr lvl="0">
              <a:lnSpc>
                <a:spcPts val="2300"/>
              </a:lnSpc>
              <a:defRPr/>
            </a:pPr>
            <a:r>
              <a:rPr kumimoji="1" lang="en-US" altLang="ja-JP" sz="2000" dirty="0">
                <a:solidFill>
                  <a:prstClr val="black"/>
                </a:solidFill>
                <a:latin typeface="Arial" panose="020B0604020202020204" pitchFamily="34" charset="0"/>
                <a:ea typeface="ＭＳ Ｐゴシック" panose="020B0600070205080204" pitchFamily="50" charset="-128"/>
              </a:rPr>
              <a:t>The reactions have not been examined in detail.</a:t>
            </a:r>
            <a:endParaRPr kumimoji="1" lang="en-US" altLang="ja-JP" sz="200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4099549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C15218-283B-5D8C-8F9E-A3353C584DF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93C460C-26EB-693F-107B-A128EE3604B3}"/>
              </a:ext>
            </a:extLst>
          </p:cNvPr>
          <p:cNvSpPr>
            <a:spLocks noGrp="1"/>
          </p:cNvSpPr>
          <p:nvPr>
            <p:ph type="title"/>
          </p:nvPr>
        </p:nvSpPr>
        <p:spPr>
          <a:xfrm>
            <a:off x="368077" y="110558"/>
            <a:ext cx="8407846" cy="781094"/>
          </a:xfrm>
        </p:spPr>
        <p:txBody>
          <a:bodyPr>
            <a:normAutofit/>
          </a:bodyPr>
          <a:lstStyle/>
          <a:p>
            <a:pPr algn="ctr"/>
            <a:r>
              <a:rPr lang="en-US" altLang="ja-JP" b="1" dirty="0">
                <a:latin typeface="Arial" panose="020B0604020202020204" pitchFamily="34" charset="0"/>
                <a:ea typeface="ＭＳ Ｐゴシック" panose="020B0600070205080204" pitchFamily="50" charset="-128"/>
              </a:rPr>
              <a:t>Outline</a:t>
            </a:r>
            <a:endParaRPr kumimoji="1" lang="ja-JP" altLang="en-US"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4CD4F0C6-3D9C-8E08-1A25-FB2FF4ED4D23}"/>
              </a:ext>
            </a:extLst>
          </p:cNvPr>
          <p:cNvSpPr>
            <a:spLocks noGrp="1"/>
          </p:cNvSpPr>
          <p:nvPr>
            <p:ph type="sldNum" sz="quarter" idx="12"/>
          </p:nvPr>
        </p:nvSpPr>
        <p:spPr>
          <a:xfrm>
            <a:off x="7068773" y="6453336"/>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sp>
        <p:nvSpPr>
          <p:cNvPr id="4" name="テキスト ボックス 3">
            <a:extLst>
              <a:ext uri="{FF2B5EF4-FFF2-40B4-BE49-F238E27FC236}">
                <a16:creationId xmlns:a16="http://schemas.microsoft.com/office/drawing/2014/main" id="{96444979-47C7-D64C-F12B-1BCEB9CFB55F}"/>
              </a:ext>
            </a:extLst>
          </p:cNvPr>
          <p:cNvSpPr txBox="1"/>
          <p:nvPr/>
        </p:nvSpPr>
        <p:spPr>
          <a:xfrm>
            <a:off x="711089" y="2846125"/>
            <a:ext cx="8208788" cy="461665"/>
          </a:xfrm>
          <a:prstGeom prst="rect">
            <a:avLst/>
          </a:prstGeom>
          <a:noFill/>
        </p:spPr>
        <p:txBody>
          <a:bodyPr wrap="square" rtlCol="0">
            <a:spAutoFit/>
          </a:bodyPr>
          <a:lstStyle/>
          <a:p>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2. Applications to create value of depleted uranium</a:t>
            </a:r>
            <a:endParaRPr kumimoji="1" lang="en-US" altLang="ja-JP" sz="2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6" name="テキスト ボックス 5">
            <a:extLst>
              <a:ext uri="{FF2B5EF4-FFF2-40B4-BE49-F238E27FC236}">
                <a16:creationId xmlns:a16="http://schemas.microsoft.com/office/drawing/2014/main" id="{28272F7C-6B00-F94F-EFB8-D0D1B30A7BCB}"/>
              </a:ext>
            </a:extLst>
          </p:cNvPr>
          <p:cNvSpPr txBox="1"/>
          <p:nvPr/>
        </p:nvSpPr>
        <p:spPr>
          <a:xfrm>
            <a:off x="711089" y="3840997"/>
            <a:ext cx="7848810" cy="830997"/>
          </a:xfrm>
          <a:prstGeom prst="rect">
            <a:avLst/>
          </a:prstGeom>
          <a:noFill/>
        </p:spPr>
        <p:txBody>
          <a:bodyPr wrap="square" rtlCol="0">
            <a:spAutoFit/>
          </a:bodyPr>
          <a:lstStyle/>
          <a:p>
            <a:pPr algn="just"/>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3. The research and development of uranium-based </a:t>
            </a:r>
          </a:p>
          <a:p>
            <a:pPr algn="just"/>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    battery</a:t>
            </a:r>
          </a:p>
        </p:txBody>
      </p:sp>
      <p:sp>
        <p:nvSpPr>
          <p:cNvPr id="3" name="テキスト ボックス 2">
            <a:extLst>
              <a:ext uri="{FF2B5EF4-FFF2-40B4-BE49-F238E27FC236}">
                <a16:creationId xmlns:a16="http://schemas.microsoft.com/office/drawing/2014/main" id="{8FD75353-875D-0C54-0DE9-EF8CC90B4EAA}"/>
              </a:ext>
            </a:extLst>
          </p:cNvPr>
          <p:cNvSpPr txBox="1"/>
          <p:nvPr/>
        </p:nvSpPr>
        <p:spPr>
          <a:xfrm>
            <a:off x="711089" y="1795622"/>
            <a:ext cx="6696620" cy="461665"/>
          </a:xfrm>
          <a:prstGeom prst="rect">
            <a:avLst/>
          </a:prstGeom>
          <a:noFill/>
        </p:spPr>
        <p:txBody>
          <a:bodyPr wrap="square" rtlCol="0">
            <a:spAutoFit/>
          </a:bodyPr>
          <a:lstStyle/>
          <a:p>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1. The Japan Atomic Energy Agency (JAEA) </a:t>
            </a:r>
            <a:endParaRPr kumimoji="1" lang="en-US" altLang="ja-JP" sz="2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7" name="テキスト ボックス 6">
            <a:extLst>
              <a:ext uri="{FF2B5EF4-FFF2-40B4-BE49-F238E27FC236}">
                <a16:creationId xmlns:a16="http://schemas.microsoft.com/office/drawing/2014/main" id="{4B448315-5CB1-C4F1-1747-55C3D3058649}"/>
              </a:ext>
            </a:extLst>
          </p:cNvPr>
          <p:cNvSpPr txBox="1"/>
          <p:nvPr/>
        </p:nvSpPr>
        <p:spPr>
          <a:xfrm>
            <a:off x="1143075" y="4671994"/>
            <a:ext cx="7632848" cy="461665"/>
          </a:xfrm>
          <a:prstGeom prst="rect">
            <a:avLst/>
          </a:prstGeom>
          <a:noFill/>
        </p:spPr>
        <p:txBody>
          <a:bodyPr wrap="square" rtlCol="0">
            <a:spAutoFit/>
          </a:bodyPr>
          <a:lstStyle/>
          <a:p>
            <a:pPr algn="just"/>
            <a:r>
              <a:rPr kumimoji="1" lang="en-US" altLang="ja-JP" sz="2400" dirty="0">
                <a:latin typeface="Arial" panose="020B0604020202020204" pitchFamily="34" charset="0"/>
                <a:ea typeface="ＭＳ Ｐゴシック" panose="020B0600070205080204" pitchFamily="50" charset="-128"/>
                <a:cs typeface="Arial" panose="020B0604020202020204" pitchFamily="34" charset="0"/>
              </a:rPr>
              <a:t>3-1 Approaches by other research groups</a:t>
            </a:r>
          </a:p>
        </p:txBody>
      </p:sp>
      <p:sp>
        <p:nvSpPr>
          <p:cNvPr id="8" name="テキスト ボックス 7">
            <a:extLst>
              <a:ext uri="{FF2B5EF4-FFF2-40B4-BE49-F238E27FC236}">
                <a16:creationId xmlns:a16="http://schemas.microsoft.com/office/drawing/2014/main" id="{C4CCE873-5C57-AB2C-F899-71B632B7E44B}"/>
              </a:ext>
            </a:extLst>
          </p:cNvPr>
          <p:cNvSpPr txBox="1"/>
          <p:nvPr/>
        </p:nvSpPr>
        <p:spPr>
          <a:xfrm>
            <a:off x="1143075" y="5136675"/>
            <a:ext cx="2880320" cy="461665"/>
          </a:xfrm>
          <a:prstGeom prst="rect">
            <a:avLst/>
          </a:prstGeom>
          <a:noFill/>
        </p:spPr>
        <p:txBody>
          <a:bodyPr wrap="square" rtlCol="0">
            <a:spAutoFit/>
          </a:bodyPr>
          <a:lstStyle/>
          <a:p>
            <a:pPr algn="just"/>
            <a:r>
              <a:rPr kumimoji="1" lang="en-US" altLang="ja-JP" sz="2400" dirty="0">
                <a:latin typeface="Arial" panose="020B0604020202020204" pitchFamily="34" charset="0"/>
                <a:ea typeface="ＭＳ Ｐゴシック" panose="020B0600070205080204" pitchFamily="50" charset="-128"/>
                <a:cs typeface="Arial" panose="020B0604020202020204" pitchFamily="34" charset="0"/>
              </a:rPr>
              <a:t>3-2 Our approach</a:t>
            </a:r>
          </a:p>
        </p:txBody>
      </p:sp>
      <p:sp>
        <p:nvSpPr>
          <p:cNvPr id="9" name="正方形/長方形 8">
            <a:extLst>
              <a:ext uri="{FF2B5EF4-FFF2-40B4-BE49-F238E27FC236}">
                <a16:creationId xmlns:a16="http://schemas.microsoft.com/office/drawing/2014/main" id="{BFF5F6AB-6405-A3D9-EAF1-3599B7AC0AE8}"/>
              </a:ext>
            </a:extLst>
          </p:cNvPr>
          <p:cNvSpPr/>
          <p:nvPr/>
        </p:nvSpPr>
        <p:spPr>
          <a:xfrm>
            <a:off x="511358" y="5113966"/>
            <a:ext cx="8407846" cy="577734"/>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27340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78EF3E-101B-B04C-056C-465ADF39C214}"/>
              </a:ext>
            </a:extLst>
          </p:cNvPr>
          <p:cNvSpPr>
            <a:spLocks noGrp="1"/>
          </p:cNvSpPr>
          <p:nvPr>
            <p:ph type="title"/>
          </p:nvPr>
        </p:nvSpPr>
        <p:spPr>
          <a:xfrm>
            <a:off x="304785" y="115100"/>
            <a:ext cx="8407846" cy="781094"/>
          </a:xfrm>
        </p:spPr>
        <p:txBody>
          <a:bodyPr>
            <a:normAutofit fontScale="90000"/>
          </a:bodyPr>
          <a:lstStyle/>
          <a:p>
            <a:pPr algn="ctr"/>
            <a:r>
              <a:rPr kumimoji="1" lang="en-US" altLang="ja-JP" sz="3600" b="1" dirty="0">
                <a:latin typeface="Arial" panose="020B0604020202020204" pitchFamily="34" charset="0"/>
                <a:ea typeface="ＭＳ Ｐゴシック" panose="020B0600070205080204" pitchFamily="50" charset="-128"/>
              </a:rPr>
              <a:t>Concept of Uranium Redox Flow Battery</a:t>
            </a:r>
            <a:endParaRPr kumimoji="1" lang="ja-JP" altLang="en-US" sz="3600"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4EFFFE34-B40E-87D2-56FA-461AA9D500DA}"/>
              </a:ext>
            </a:extLst>
          </p:cNvPr>
          <p:cNvSpPr>
            <a:spLocks noGrp="1"/>
          </p:cNvSpPr>
          <p:nvPr>
            <p:ph type="sldNum" sz="quarter" idx="12"/>
          </p:nvPr>
        </p:nvSpPr>
        <p:spPr>
          <a:xfrm>
            <a:off x="7064546" y="6448251"/>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18</a:t>
            </a:fld>
            <a:endParaRPr kumimoji="1" lang="ja-JP" altLang="en-US" dirty="0">
              <a:latin typeface="Arial" panose="020B0604020202020204" pitchFamily="34" charset="0"/>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54762BFC-31F7-55DA-7EC0-0560AB1EDB92}"/>
              </a:ext>
            </a:extLst>
          </p:cNvPr>
          <p:cNvSpPr txBox="1"/>
          <p:nvPr/>
        </p:nvSpPr>
        <p:spPr>
          <a:xfrm>
            <a:off x="9540245" y="2944106"/>
            <a:ext cx="4328660" cy="276999"/>
          </a:xfrm>
          <a:prstGeom prst="rect">
            <a:avLst/>
          </a:prstGeom>
          <a:noFill/>
        </p:spPr>
        <p:txBody>
          <a:bodyPr wrap="square" rtlCol="0">
            <a:spAutoFit/>
          </a:bodyPr>
          <a:lstStyle/>
          <a:p>
            <a:pPr algn="r"/>
            <a:r>
              <a:rPr kumimoji="1" lang="en-US" altLang="ja-JP" sz="1200" dirty="0">
                <a:latin typeface="Arial" panose="020B0604020202020204" pitchFamily="34" charset="0"/>
                <a:ea typeface="ＭＳ Ｐゴシック" panose="020B0600070205080204" pitchFamily="50" charset="-128"/>
              </a:rPr>
              <a:t>[1] </a:t>
            </a:r>
            <a:r>
              <a:rPr kumimoji="1" lang="en-US" altLang="ja-JP" sz="1200" dirty="0" err="1">
                <a:latin typeface="Arial" panose="020B0604020202020204" pitchFamily="34" charset="0"/>
                <a:ea typeface="ＭＳ Ｐゴシック" panose="020B0600070205080204" pitchFamily="50" charset="-128"/>
              </a:rPr>
              <a:t>Shiokawa</a:t>
            </a:r>
            <a:r>
              <a:rPr kumimoji="1" lang="en-US" altLang="ja-JP" sz="1200" dirty="0">
                <a:latin typeface="Arial" panose="020B0604020202020204" pitchFamily="34" charset="0"/>
                <a:ea typeface="ＭＳ Ｐゴシック" panose="020B0600070205080204" pitchFamily="50" charset="-128"/>
              </a:rPr>
              <a:t> </a:t>
            </a:r>
            <a:r>
              <a:rPr kumimoji="1" lang="en-US" altLang="ja-JP" sz="1200" i="1" dirty="0">
                <a:latin typeface="Arial" panose="020B0604020202020204" pitchFamily="34" charset="0"/>
                <a:ea typeface="ＭＳ Ｐゴシック" panose="020B0600070205080204" pitchFamily="50" charset="-128"/>
              </a:rPr>
              <a:t>et al.</a:t>
            </a:r>
            <a:r>
              <a:rPr kumimoji="1" lang="en-US" altLang="ja-JP" sz="1200" dirty="0">
                <a:latin typeface="Arial" panose="020B0604020202020204" pitchFamily="34" charset="0"/>
                <a:ea typeface="ＭＳ Ｐゴシック" panose="020B0600070205080204" pitchFamily="50" charset="-128"/>
              </a:rPr>
              <a:t>, </a:t>
            </a:r>
            <a:r>
              <a:rPr kumimoji="1" lang="en-US" altLang="ja-JP" sz="1200" i="1" dirty="0">
                <a:latin typeface="Arial" panose="020B0604020202020204" pitchFamily="34" charset="0"/>
                <a:ea typeface="ＭＳ Ｐゴシック" panose="020B0600070205080204" pitchFamily="50" charset="-128"/>
              </a:rPr>
              <a:t>J. Phys. Soc. </a:t>
            </a:r>
            <a:r>
              <a:rPr kumimoji="1" lang="en-US" altLang="ja-JP" sz="1200" i="1" dirty="0" err="1">
                <a:latin typeface="Arial" panose="020B0604020202020204" pitchFamily="34" charset="0"/>
                <a:ea typeface="ＭＳ Ｐゴシック" panose="020B0600070205080204" pitchFamily="50" charset="-128"/>
              </a:rPr>
              <a:t>Jpn</a:t>
            </a:r>
            <a:r>
              <a:rPr kumimoji="1" lang="en-US" altLang="ja-JP" sz="1200" i="1" dirty="0">
                <a:latin typeface="Arial" panose="020B0604020202020204" pitchFamily="34" charset="0"/>
                <a:ea typeface="ＭＳ Ｐゴシック" panose="020B0600070205080204" pitchFamily="50" charset="-128"/>
              </a:rPr>
              <a:t>.</a:t>
            </a:r>
            <a:r>
              <a:rPr kumimoji="1" lang="en-US" altLang="ja-JP" sz="1200" dirty="0">
                <a:latin typeface="Arial" panose="020B0604020202020204" pitchFamily="34" charset="0"/>
                <a:ea typeface="ＭＳ Ｐゴシック" panose="020B0600070205080204" pitchFamily="50" charset="-128"/>
              </a:rPr>
              <a:t>, </a:t>
            </a:r>
            <a:r>
              <a:rPr kumimoji="1" lang="en-US" altLang="ja-JP" sz="1200" b="1" dirty="0">
                <a:latin typeface="Arial" panose="020B0604020202020204" pitchFamily="34" charset="0"/>
                <a:ea typeface="ＭＳ Ｐゴシック" panose="020B0600070205080204" pitchFamily="50" charset="-128"/>
              </a:rPr>
              <a:t>75</a:t>
            </a:r>
            <a:r>
              <a:rPr kumimoji="1" lang="en-US" altLang="ja-JP" sz="1200" dirty="0">
                <a:latin typeface="Arial" panose="020B0604020202020204" pitchFamily="34" charset="0"/>
                <a:ea typeface="ＭＳ Ｐゴシック" panose="020B0600070205080204" pitchFamily="50" charset="-128"/>
              </a:rPr>
              <a:t>, 137 (2006).</a:t>
            </a:r>
            <a:endParaRPr kumimoji="1" lang="ja-JP" altLang="en-US" sz="1200" dirty="0">
              <a:latin typeface="Arial" panose="020B0604020202020204" pitchFamily="34" charset="0"/>
              <a:ea typeface="ＭＳ Ｐゴシック" panose="020B0600070205080204" pitchFamily="50" charset="-128"/>
            </a:endParaRPr>
          </a:p>
        </p:txBody>
      </p:sp>
      <p:pic>
        <p:nvPicPr>
          <p:cNvPr id="7" name="図 6" descr="紫の光のcg&#10;&#10;低い精度で自動的に生成された説明">
            <a:extLst>
              <a:ext uri="{FF2B5EF4-FFF2-40B4-BE49-F238E27FC236}">
                <a16:creationId xmlns:a16="http://schemas.microsoft.com/office/drawing/2014/main" id="{C8AF909F-84D7-B476-594B-EDA60E98AA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3950" y="1729330"/>
            <a:ext cx="3898408" cy="2923806"/>
          </a:xfrm>
          <a:prstGeom prst="rect">
            <a:avLst/>
          </a:prstGeom>
        </p:spPr>
      </p:pic>
      <p:sp>
        <p:nvSpPr>
          <p:cNvPr id="8" name="テキスト ボックス 7">
            <a:extLst>
              <a:ext uri="{FF2B5EF4-FFF2-40B4-BE49-F238E27FC236}">
                <a16:creationId xmlns:a16="http://schemas.microsoft.com/office/drawing/2014/main" id="{FE540658-A896-F9A2-18BD-15C9ED18CB9C}"/>
              </a:ext>
            </a:extLst>
          </p:cNvPr>
          <p:cNvSpPr txBox="1"/>
          <p:nvPr/>
        </p:nvSpPr>
        <p:spPr>
          <a:xfrm>
            <a:off x="1312976" y="3915689"/>
            <a:ext cx="1229751"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discharge</a:t>
            </a:r>
          </a:p>
        </p:txBody>
      </p:sp>
      <p:sp>
        <p:nvSpPr>
          <p:cNvPr id="10" name="テキスト ボックス 9">
            <a:extLst>
              <a:ext uri="{FF2B5EF4-FFF2-40B4-BE49-F238E27FC236}">
                <a16:creationId xmlns:a16="http://schemas.microsoft.com/office/drawing/2014/main" id="{1AFEE1A4-6F12-7832-58C4-1120FE415407}"/>
              </a:ext>
            </a:extLst>
          </p:cNvPr>
          <p:cNvSpPr txBox="1"/>
          <p:nvPr/>
        </p:nvSpPr>
        <p:spPr>
          <a:xfrm>
            <a:off x="851433" y="2497235"/>
            <a:ext cx="1787504" cy="919401"/>
          </a:xfrm>
          <a:prstGeom prst="roundRect">
            <a:avLst/>
          </a:prstGeom>
          <a:ln>
            <a:solidFill>
              <a:schemeClr val="accent6"/>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Negative  electrolyte tank</a:t>
            </a:r>
          </a:p>
          <a:p>
            <a:pPr algn="ctr"/>
            <a:r>
              <a:rPr kumimoji="1" lang="en-US" altLang="ja-JP" sz="1600" dirty="0">
                <a:latin typeface="Arial" panose="020B0604020202020204" pitchFamily="34" charset="0"/>
                <a:ea typeface="ＭＳ Ｐゴシック" panose="020B0600070205080204" pitchFamily="50" charset="-128"/>
              </a:rPr>
              <a:t>(U</a:t>
            </a:r>
            <a:r>
              <a:rPr kumimoji="1" lang="en-US" altLang="ja-JP" sz="1600" baseline="30000" dirty="0">
                <a:latin typeface="Arial" panose="020B0604020202020204" pitchFamily="34" charset="0"/>
                <a:ea typeface="ＭＳ Ｐゴシック" panose="020B0600070205080204" pitchFamily="50" charset="-128"/>
              </a:rPr>
              <a:t>4+</a:t>
            </a:r>
            <a:r>
              <a:rPr kumimoji="1" lang="en-US" altLang="ja-JP" sz="1600" dirty="0">
                <a:latin typeface="Arial" panose="020B0604020202020204" pitchFamily="34" charset="0"/>
                <a:ea typeface="ＭＳ Ｐゴシック" panose="020B0600070205080204" pitchFamily="50" charset="-128"/>
              </a:rPr>
              <a:t>/U</a:t>
            </a:r>
            <a:r>
              <a:rPr kumimoji="1" lang="en-US" altLang="ja-JP" sz="1600" baseline="30000" dirty="0">
                <a:latin typeface="Arial" panose="020B0604020202020204" pitchFamily="34" charset="0"/>
                <a:ea typeface="ＭＳ Ｐゴシック" panose="020B0600070205080204" pitchFamily="50" charset="-128"/>
              </a:rPr>
              <a:t>3+</a:t>
            </a:r>
            <a:r>
              <a:rPr kumimoji="1" lang="en-US" altLang="ja-JP" sz="1600" dirty="0">
                <a:latin typeface="Arial" panose="020B0604020202020204" pitchFamily="34" charset="0"/>
                <a:ea typeface="ＭＳ Ｐゴシック" panose="020B0600070205080204" pitchFamily="50" charset="-128"/>
              </a:rPr>
              <a:t>)</a:t>
            </a:r>
            <a:endParaRPr kumimoji="1" lang="ja-JP" altLang="en-US" sz="1600" dirty="0">
              <a:latin typeface="Arial" panose="020B0604020202020204" pitchFamily="34" charset="0"/>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9F416494-1FE3-A294-2BE4-F24E779EEC00}"/>
              </a:ext>
            </a:extLst>
          </p:cNvPr>
          <p:cNvSpPr txBox="1"/>
          <p:nvPr/>
        </p:nvSpPr>
        <p:spPr>
          <a:xfrm>
            <a:off x="6274449" y="2484406"/>
            <a:ext cx="1794614" cy="919401"/>
          </a:xfrm>
          <a:prstGeom prst="roundRect">
            <a:avLst/>
          </a:prstGeom>
          <a:ln>
            <a:solidFill>
              <a:schemeClr val="accent2"/>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Positive electrolyte tank</a:t>
            </a:r>
          </a:p>
          <a:p>
            <a:pPr algn="ctr"/>
            <a:r>
              <a:rPr kumimoji="1" lang="en-US" altLang="ja-JP" sz="1600" dirty="0">
                <a:latin typeface="Arial" panose="020B0604020202020204" pitchFamily="34" charset="0"/>
                <a:ea typeface="ＭＳ Ｐゴシック" panose="020B0600070205080204" pitchFamily="50" charset="-128"/>
              </a:rPr>
              <a:t>(Fe</a:t>
            </a:r>
            <a:r>
              <a:rPr kumimoji="1" lang="en-US" altLang="ja-JP" sz="1600" baseline="30000" dirty="0">
                <a:latin typeface="Arial" panose="020B0604020202020204" pitchFamily="34" charset="0"/>
                <a:ea typeface="ＭＳ Ｐゴシック" panose="020B0600070205080204" pitchFamily="50" charset="-128"/>
              </a:rPr>
              <a:t>3+</a:t>
            </a:r>
            <a:r>
              <a:rPr kumimoji="1" lang="en-US" altLang="ja-JP" sz="1600" dirty="0">
                <a:latin typeface="Arial" panose="020B0604020202020204" pitchFamily="34" charset="0"/>
                <a:ea typeface="ＭＳ Ｐゴシック" panose="020B0600070205080204" pitchFamily="50" charset="-128"/>
              </a:rPr>
              <a:t>/Fe</a:t>
            </a:r>
            <a:r>
              <a:rPr kumimoji="1" lang="en-US" altLang="ja-JP" sz="1600" baseline="30000" dirty="0">
                <a:latin typeface="Arial" panose="020B0604020202020204" pitchFamily="34" charset="0"/>
                <a:ea typeface="ＭＳ Ｐゴシック" panose="020B0600070205080204" pitchFamily="50" charset="-128"/>
              </a:rPr>
              <a:t>2+</a:t>
            </a:r>
            <a:r>
              <a:rPr kumimoji="1" lang="en-US" altLang="ja-JP" sz="1600" dirty="0">
                <a:latin typeface="Arial" panose="020B0604020202020204" pitchFamily="34" charset="0"/>
                <a:ea typeface="ＭＳ Ｐゴシック" panose="020B0600070205080204" pitchFamily="50" charset="-128"/>
              </a:rPr>
              <a:t>)</a:t>
            </a:r>
            <a:endParaRPr kumimoji="1" lang="ja-JP" altLang="en-US" sz="1600" dirty="0">
              <a:latin typeface="Arial" panose="020B0604020202020204" pitchFamily="34" charset="0"/>
              <a:ea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C52533BF-3D6D-F9BB-9815-22FD1F4B99F7}"/>
              </a:ext>
            </a:extLst>
          </p:cNvPr>
          <p:cNvSpPr txBox="1"/>
          <p:nvPr/>
        </p:nvSpPr>
        <p:spPr>
          <a:xfrm>
            <a:off x="780346" y="3650506"/>
            <a:ext cx="1919446" cy="338554"/>
          </a:xfrm>
          <a:prstGeom prst="rect">
            <a:avLst/>
          </a:prstGeom>
          <a:noFill/>
        </p:spPr>
        <p:txBody>
          <a:bodyPr wrap="square">
            <a:spAutoFit/>
          </a:bodyPr>
          <a:lstStyle/>
          <a:p>
            <a:pPr>
              <a:spcAft>
                <a:spcPts val="600"/>
              </a:spcAft>
            </a:pPr>
            <a:r>
              <a:rPr kumimoji="1" lang="en-US" altLang="ja-JP" sz="1600" dirty="0">
                <a:latin typeface="Arial" panose="020B0604020202020204" pitchFamily="34" charset="0"/>
                <a:ea typeface="ＭＳ Ｐゴシック" panose="020B0600070205080204" pitchFamily="50" charset="-128"/>
              </a:rPr>
              <a:t>U</a:t>
            </a:r>
            <a:r>
              <a:rPr kumimoji="1" lang="en-US" altLang="ja-JP" sz="1600" baseline="30000" dirty="0">
                <a:latin typeface="Arial" panose="020B0604020202020204" pitchFamily="34" charset="0"/>
                <a:ea typeface="ＭＳ Ｐゴシック" panose="020B0600070205080204" pitchFamily="50" charset="-128"/>
              </a:rPr>
              <a:t>4+</a:t>
            </a:r>
            <a:r>
              <a:rPr kumimoji="1" lang="en-US" altLang="ja-JP" sz="1600" dirty="0">
                <a:latin typeface="Arial" panose="020B0604020202020204" pitchFamily="34" charset="0"/>
                <a:ea typeface="ＭＳ Ｐゴシック" panose="020B0600070205080204" pitchFamily="50" charset="-128"/>
              </a:rPr>
              <a:t> + e</a:t>
            </a:r>
            <a:r>
              <a:rPr kumimoji="1" lang="en-US" altLang="ja-JP" sz="1600" baseline="30000" dirty="0">
                <a:latin typeface="Arial" panose="020B0604020202020204" pitchFamily="34" charset="0"/>
                <a:ea typeface="ＭＳ Ｐゴシック" panose="020B0600070205080204" pitchFamily="50" charset="-128"/>
              </a:rPr>
              <a:t>-</a:t>
            </a:r>
            <a:r>
              <a:rPr kumimoji="1" lang="en-US" altLang="ja-JP" sz="1600" dirty="0">
                <a:latin typeface="Arial" panose="020B0604020202020204" pitchFamily="34" charset="0"/>
                <a:ea typeface="ＭＳ Ｐゴシック" panose="020B0600070205080204" pitchFamily="50" charset="-128"/>
              </a:rPr>
              <a:t>       </a:t>
            </a:r>
            <a:r>
              <a:rPr kumimoji="1" lang="ja-JP" altLang="en-US" sz="1600" dirty="0">
                <a:latin typeface="Arial" panose="020B0604020202020204" pitchFamily="34" charset="0"/>
                <a:ea typeface="ＭＳ Ｐゴシック" panose="020B0600070205080204" pitchFamily="50" charset="-128"/>
                <a:cs typeface="Arial" panose="020B0604020202020204" pitchFamily="34" charset="0"/>
              </a:rPr>
              <a:t>     </a:t>
            </a:r>
            <a:r>
              <a:rPr kumimoji="1" lang="en-US" altLang="ja-JP" sz="1600" dirty="0">
                <a:latin typeface="Arial" panose="020B0604020202020204" pitchFamily="34" charset="0"/>
                <a:ea typeface="ＭＳ Ｐゴシック" panose="020B0600070205080204" pitchFamily="50" charset="-128"/>
                <a:cs typeface="Arial" panose="020B0604020202020204" pitchFamily="34" charset="0"/>
              </a:rPr>
              <a:t>U</a:t>
            </a:r>
            <a:r>
              <a:rPr kumimoji="1" lang="en-US" altLang="ja-JP" sz="1600" baseline="30000" dirty="0">
                <a:latin typeface="Arial" panose="020B0604020202020204" pitchFamily="34" charset="0"/>
                <a:ea typeface="ＭＳ Ｐゴシック" panose="020B0600070205080204" pitchFamily="50" charset="-128"/>
                <a:cs typeface="Arial" panose="020B0604020202020204" pitchFamily="34" charset="0"/>
              </a:rPr>
              <a:t>3+</a:t>
            </a:r>
          </a:p>
        </p:txBody>
      </p:sp>
      <p:sp>
        <p:nvSpPr>
          <p:cNvPr id="17" name="テキスト ボックス 16">
            <a:extLst>
              <a:ext uri="{FF2B5EF4-FFF2-40B4-BE49-F238E27FC236}">
                <a16:creationId xmlns:a16="http://schemas.microsoft.com/office/drawing/2014/main" id="{4D6E07D3-085F-9FD2-9B73-888DE2DF5878}"/>
              </a:ext>
            </a:extLst>
          </p:cNvPr>
          <p:cNvSpPr txBox="1"/>
          <p:nvPr/>
        </p:nvSpPr>
        <p:spPr>
          <a:xfrm>
            <a:off x="1466464" y="3438426"/>
            <a:ext cx="916849"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charge</a:t>
            </a:r>
          </a:p>
        </p:txBody>
      </p:sp>
      <p:sp>
        <p:nvSpPr>
          <p:cNvPr id="18" name="テキスト ボックス 17">
            <a:extLst>
              <a:ext uri="{FF2B5EF4-FFF2-40B4-BE49-F238E27FC236}">
                <a16:creationId xmlns:a16="http://schemas.microsoft.com/office/drawing/2014/main" id="{D6983E05-7BE8-E5C6-E0E4-B242EFC2C857}"/>
              </a:ext>
            </a:extLst>
          </p:cNvPr>
          <p:cNvSpPr txBox="1"/>
          <p:nvPr/>
        </p:nvSpPr>
        <p:spPr>
          <a:xfrm>
            <a:off x="6086842" y="3670629"/>
            <a:ext cx="2085558" cy="338554"/>
          </a:xfrm>
          <a:prstGeom prst="rect">
            <a:avLst/>
          </a:prstGeom>
          <a:noFill/>
        </p:spPr>
        <p:txBody>
          <a:bodyPr wrap="square">
            <a:spAutoFit/>
          </a:bodyPr>
          <a:lstStyle/>
          <a:p>
            <a:pPr>
              <a:spcAft>
                <a:spcPts val="600"/>
              </a:spcAft>
            </a:pPr>
            <a:r>
              <a:rPr kumimoji="1" lang="en-US" altLang="ja-JP" sz="1600" dirty="0">
                <a:latin typeface="Arial" panose="020B0604020202020204" pitchFamily="34" charset="0"/>
                <a:ea typeface="ＭＳ Ｐゴシック" panose="020B0600070205080204" pitchFamily="50" charset="-128"/>
              </a:rPr>
              <a:t>Fe</a:t>
            </a:r>
            <a:r>
              <a:rPr kumimoji="1" lang="en-US" altLang="ja-JP" sz="1600" baseline="30000" dirty="0">
                <a:latin typeface="Arial" panose="020B0604020202020204" pitchFamily="34" charset="0"/>
                <a:ea typeface="ＭＳ Ｐゴシック" panose="020B0600070205080204" pitchFamily="50" charset="-128"/>
              </a:rPr>
              <a:t>3+</a:t>
            </a:r>
            <a:r>
              <a:rPr kumimoji="1" lang="en-US" altLang="ja-JP" sz="1600" dirty="0">
                <a:latin typeface="Arial" panose="020B0604020202020204" pitchFamily="34" charset="0"/>
                <a:ea typeface="ＭＳ Ｐゴシック" panose="020B0600070205080204" pitchFamily="50" charset="-128"/>
              </a:rPr>
              <a:t> + e</a:t>
            </a:r>
            <a:r>
              <a:rPr kumimoji="1" lang="en-US" altLang="ja-JP" sz="1600" baseline="30000" dirty="0">
                <a:latin typeface="Arial" panose="020B0604020202020204" pitchFamily="34" charset="0"/>
                <a:ea typeface="ＭＳ Ｐゴシック" panose="020B0600070205080204" pitchFamily="50" charset="-128"/>
              </a:rPr>
              <a:t>-</a:t>
            </a:r>
            <a:r>
              <a:rPr kumimoji="1" lang="en-US" altLang="ja-JP" sz="1600" dirty="0">
                <a:latin typeface="Arial" panose="020B0604020202020204" pitchFamily="34" charset="0"/>
                <a:ea typeface="ＭＳ Ｐゴシック" panose="020B0600070205080204" pitchFamily="50" charset="-128"/>
              </a:rPr>
              <a:t>         </a:t>
            </a:r>
            <a:r>
              <a:rPr kumimoji="1" lang="ja-JP" altLang="en-US" sz="1600" dirty="0">
                <a:latin typeface="Arial" panose="020B0604020202020204" pitchFamily="34" charset="0"/>
                <a:ea typeface="ＭＳ Ｐゴシック" panose="020B0600070205080204" pitchFamily="50" charset="-128"/>
              </a:rPr>
              <a:t> </a:t>
            </a:r>
            <a:r>
              <a:rPr kumimoji="1" lang="en-US" altLang="ja-JP" sz="1600" dirty="0">
                <a:latin typeface="Arial" panose="020B0604020202020204" pitchFamily="34" charset="0"/>
                <a:ea typeface="ＭＳ Ｐゴシック" panose="020B0600070205080204" pitchFamily="50" charset="-128"/>
              </a:rPr>
              <a:t>Fe</a:t>
            </a:r>
            <a:r>
              <a:rPr kumimoji="1" lang="en-US" altLang="ja-JP" sz="1600" baseline="30000" dirty="0">
                <a:latin typeface="Arial" panose="020B0604020202020204" pitchFamily="34" charset="0"/>
                <a:ea typeface="ＭＳ Ｐゴシック" panose="020B0600070205080204" pitchFamily="50" charset="-128"/>
              </a:rPr>
              <a:t>2+</a:t>
            </a:r>
            <a:r>
              <a:rPr kumimoji="1" lang="en-US" altLang="ja-JP" sz="1600" dirty="0">
                <a:latin typeface="Arial" panose="020B0604020202020204" pitchFamily="34" charset="0"/>
                <a:ea typeface="ＭＳ Ｐゴシック" panose="020B0600070205080204" pitchFamily="50" charset="-128"/>
              </a:rPr>
              <a:t> </a:t>
            </a:r>
            <a:endParaRPr kumimoji="1" lang="en-US" altLang="ja-JP" sz="1600" baseline="30000" dirty="0">
              <a:latin typeface="Arial" panose="020B0604020202020204" pitchFamily="34" charset="0"/>
              <a:ea typeface="ＭＳ Ｐゴシック" panose="020B0600070205080204" pitchFamily="50" charset="-128"/>
              <a:cs typeface="Arial" panose="020B0604020202020204" pitchFamily="34" charset="0"/>
            </a:endParaRPr>
          </a:p>
        </p:txBody>
      </p:sp>
      <p:cxnSp>
        <p:nvCxnSpPr>
          <p:cNvPr id="19" name="直線矢印コネクタ 18">
            <a:extLst>
              <a:ext uri="{FF2B5EF4-FFF2-40B4-BE49-F238E27FC236}">
                <a16:creationId xmlns:a16="http://schemas.microsoft.com/office/drawing/2014/main" id="{7A5291F4-02D2-9168-FB3A-2244F940C2BA}"/>
              </a:ext>
            </a:extLst>
          </p:cNvPr>
          <p:cNvCxnSpPr>
            <a:cxnSpLocks/>
          </p:cNvCxnSpPr>
          <p:nvPr/>
        </p:nvCxnSpPr>
        <p:spPr>
          <a:xfrm>
            <a:off x="7073956" y="3793748"/>
            <a:ext cx="347809"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0" name="直線矢印コネクタ 19">
            <a:extLst>
              <a:ext uri="{FF2B5EF4-FFF2-40B4-BE49-F238E27FC236}">
                <a16:creationId xmlns:a16="http://schemas.microsoft.com/office/drawing/2014/main" id="{53D5A40C-5074-8876-1E31-62A7048F02D3}"/>
              </a:ext>
            </a:extLst>
          </p:cNvPr>
          <p:cNvCxnSpPr>
            <a:cxnSpLocks/>
          </p:cNvCxnSpPr>
          <p:nvPr/>
        </p:nvCxnSpPr>
        <p:spPr>
          <a:xfrm flipH="1">
            <a:off x="7078695" y="3915689"/>
            <a:ext cx="346982"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1" name="テキスト ボックス 20">
            <a:extLst>
              <a:ext uri="{FF2B5EF4-FFF2-40B4-BE49-F238E27FC236}">
                <a16:creationId xmlns:a16="http://schemas.microsoft.com/office/drawing/2014/main" id="{8348345B-3C31-ECAA-281E-56AA3E2FD0B8}"/>
              </a:ext>
            </a:extLst>
          </p:cNvPr>
          <p:cNvSpPr txBox="1"/>
          <p:nvPr/>
        </p:nvSpPr>
        <p:spPr>
          <a:xfrm>
            <a:off x="6796293" y="3901171"/>
            <a:ext cx="903131"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charge</a:t>
            </a:r>
          </a:p>
        </p:txBody>
      </p:sp>
      <p:sp>
        <p:nvSpPr>
          <p:cNvPr id="22" name="テキスト ボックス 21">
            <a:extLst>
              <a:ext uri="{FF2B5EF4-FFF2-40B4-BE49-F238E27FC236}">
                <a16:creationId xmlns:a16="http://schemas.microsoft.com/office/drawing/2014/main" id="{36D6B985-C68A-9E9A-6E89-9714CA18592C}"/>
              </a:ext>
            </a:extLst>
          </p:cNvPr>
          <p:cNvSpPr txBox="1"/>
          <p:nvPr/>
        </p:nvSpPr>
        <p:spPr>
          <a:xfrm>
            <a:off x="528735" y="1280360"/>
            <a:ext cx="8575903" cy="946413"/>
          </a:xfrm>
          <a:prstGeom prst="rect">
            <a:avLst/>
          </a:prstGeom>
          <a:noFill/>
        </p:spPr>
        <p:txBody>
          <a:bodyPr wrap="square" rtlCol="0">
            <a:spAutoFit/>
          </a:bodyPr>
          <a:lstStyle/>
          <a:p>
            <a:r>
              <a:rPr kumimoji="1" lang="en-US" altLang="ja-JP" sz="2000" dirty="0">
                <a:latin typeface="Arial" panose="020B0604020202020204" pitchFamily="34" charset="0"/>
                <a:ea typeface="ＭＳ Ｐゴシック" panose="020B0600070205080204" pitchFamily="50" charset="-128"/>
              </a:rPr>
              <a:t>Flow negative and positive active materials</a:t>
            </a:r>
            <a:r>
              <a:rPr kumimoji="1" lang="ja-JP" altLang="en-US" sz="2000" dirty="0">
                <a:latin typeface="Arial" panose="020B0604020202020204" pitchFamily="34" charset="0"/>
                <a:ea typeface="ＭＳ Ｐゴシック" panose="020B0600070205080204" pitchFamily="50" charset="-128"/>
              </a:rPr>
              <a:t> </a:t>
            </a:r>
            <a:r>
              <a:rPr kumimoji="1" lang="en-US" altLang="ja-JP" sz="2000" dirty="0">
                <a:latin typeface="Arial" panose="020B0604020202020204" pitchFamily="34" charset="0"/>
                <a:ea typeface="ＭＳ Ｐゴシック" panose="020B0600070205080204" pitchFamily="50" charset="-128"/>
              </a:rPr>
              <a:t>from external tanks to the cells</a:t>
            </a:r>
          </a:p>
          <a:p>
            <a:pPr>
              <a:lnSpc>
                <a:spcPts val="2200"/>
              </a:lnSpc>
            </a:pPr>
            <a:r>
              <a:rPr kumimoji="1" lang="ja-JP" altLang="en-US" sz="2000" dirty="0">
                <a:latin typeface="Arial" panose="020B0604020202020204" pitchFamily="34" charset="0"/>
                <a:ea typeface="ＭＳ Ｐゴシック" panose="020B0600070205080204" pitchFamily="50" charset="-128"/>
              </a:rPr>
              <a:t>→ </a:t>
            </a:r>
            <a:r>
              <a:rPr kumimoji="1" lang="en-US" altLang="ja-JP" sz="2000" dirty="0">
                <a:solidFill>
                  <a:srgbClr val="FF0000"/>
                </a:solidFill>
                <a:latin typeface="Arial" panose="020B0604020202020204" pitchFamily="34" charset="0"/>
                <a:ea typeface="ＭＳ Ｐゴシック" panose="020B0600070205080204" pitchFamily="50" charset="-128"/>
              </a:rPr>
              <a:t>Increasing the capacity to 10 MW class,</a:t>
            </a:r>
            <a:r>
              <a:rPr kumimoji="1" lang="en-US" altLang="ja-JP" sz="2000" dirty="0">
                <a:latin typeface="Arial" panose="020B0604020202020204" pitchFamily="34" charset="0"/>
                <a:ea typeface="ＭＳ Ｐゴシック" panose="020B0600070205080204" pitchFamily="50" charset="-128"/>
              </a:rPr>
              <a:t> </a:t>
            </a:r>
            <a:r>
              <a:rPr kumimoji="1" lang="en-US" altLang="ja-JP" dirty="0">
                <a:latin typeface="Arial" panose="020B0604020202020204" pitchFamily="34" charset="0"/>
                <a:ea typeface="ＭＳ Ｐゴシック" panose="020B0600070205080204" pitchFamily="50" charset="-128"/>
              </a:rPr>
              <a:t>while that of the lithium ion </a:t>
            </a:r>
            <a:br>
              <a:rPr kumimoji="1" lang="en-US" altLang="ja-JP" dirty="0">
                <a:latin typeface="Arial" panose="020B0604020202020204" pitchFamily="34" charset="0"/>
                <a:ea typeface="ＭＳ Ｐゴシック" panose="020B0600070205080204" pitchFamily="50" charset="-128"/>
              </a:rPr>
            </a:br>
            <a:r>
              <a:rPr kumimoji="1" lang="en-US" altLang="ja-JP" dirty="0">
                <a:latin typeface="Arial" panose="020B0604020202020204" pitchFamily="34" charset="0"/>
                <a:ea typeface="ＭＳ Ｐゴシック" panose="020B0600070205080204" pitchFamily="50" charset="-128"/>
              </a:rPr>
              <a:t>     battery is around 1 MW</a:t>
            </a:r>
            <a:endParaRPr kumimoji="1" lang="ja-JP" altLang="en-US" b="1" dirty="0">
              <a:solidFill>
                <a:srgbClr val="FF0000"/>
              </a:solidFill>
              <a:latin typeface="Arial" panose="020B0604020202020204" pitchFamily="34" charset="0"/>
              <a:ea typeface="ＭＳ Ｐゴシック" panose="020B0600070205080204" pitchFamily="50" charset="-128"/>
            </a:endParaRPr>
          </a:p>
        </p:txBody>
      </p:sp>
      <p:sp>
        <p:nvSpPr>
          <p:cNvPr id="23" name="テキスト ボックス 22">
            <a:extLst>
              <a:ext uri="{FF2B5EF4-FFF2-40B4-BE49-F238E27FC236}">
                <a16:creationId xmlns:a16="http://schemas.microsoft.com/office/drawing/2014/main" id="{5576FF92-5069-2225-5D2B-91E8D3E97114}"/>
              </a:ext>
            </a:extLst>
          </p:cNvPr>
          <p:cNvSpPr txBox="1"/>
          <p:nvPr/>
        </p:nvSpPr>
        <p:spPr>
          <a:xfrm>
            <a:off x="6591158" y="3440087"/>
            <a:ext cx="1313403"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discharge</a:t>
            </a:r>
          </a:p>
        </p:txBody>
      </p:sp>
      <p:sp>
        <p:nvSpPr>
          <p:cNvPr id="24" name="テキスト ボックス 23">
            <a:extLst>
              <a:ext uri="{FF2B5EF4-FFF2-40B4-BE49-F238E27FC236}">
                <a16:creationId xmlns:a16="http://schemas.microsoft.com/office/drawing/2014/main" id="{0EDBEFAF-9C8D-44A5-4AF8-119A0787AA22}"/>
              </a:ext>
            </a:extLst>
          </p:cNvPr>
          <p:cNvSpPr txBox="1"/>
          <p:nvPr/>
        </p:nvSpPr>
        <p:spPr>
          <a:xfrm>
            <a:off x="611560" y="5655922"/>
            <a:ext cx="8091474" cy="934102"/>
          </a:xfrm>
          <a:prstGeom prst="rect">
            <a:avLst/>
          </a:prstGeom>
          <a:solidFill>
            <a:srgbClr val="FFC000">
              <a:lumMod val="20000"/>
              <a:lumOff val="80000"/>
            </a:srgbClr>
          </a:solidFill>
          <a:ln w="63500" cmpd="dbl">
            <a:noFill/>
          </a:ln>
        </p:spPr>
        <p:txBody>
          <a:bodyPr wrap="square" anchor="b">
            <a:spAutoFit/>
          </a:bodyPr>
          <a:lstStyle/>
          <a:p>
            <a:pPr marL="285750" marR="0" lvl="0" indent="-285750" defTabSz="914400" eaLnBrk="1" fontAlgn="auto" latinLnBrk="0" hangingPunct="1">
              <a:lnSpc>
                <a:spcPts val="2200"/>
              </a:lnSpc>
              <a:spcBef>
                <a:spcPts val="0"/>
              </a:spcBef>
              <a:spcAft>
                <a:spcPts val="0"/>
              </a:spcAft>
              <a:buClrTx/>
              <a:buSzTx/>
              <a:buFont typeface="Wingdings" panose="05000000000000000000" pitchFamily="2" charset="2"/>
              <a:buChar char="p"/>
              <a:tabLst/>
              <a:defRPr/>
            </a:pPr>
            <a:r>
              <a:rPr kumimoji="0" lang="en-US" altLang="ja-JP" sz="1600" b="1" i="0" u="sng" strike="noStrike" kern="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rPr>
              <a:t>100% domestically produced:</a:t>
            </a:r>
            <a:r>
              <a:rPr kumimoji="0" lang="ja-JP" altLang="en-US" sz="1600" b="1" i="0" u="none" strike="noStrike" kern="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rPr>
              <a:t>　</a:t>
            </a:r>
            <a:r>
              <a:rPr lang="en-US" altLang="ja-JP" sz="1600" kern="0" dirty="0">
                <a:solidFill>
                  <a:prstClr val="black"/>
                </a:solidFill>
                <a:latin typeface="Arial" panose="020B0604020202020204" pitchFamily="34" charset="0"/>
                <a:ea typeface="ＭＳ Ｐゴシック" panose="020B0600070205080204" pitchFamily="50" charset="-128"/>
              </a:rPr>
              <a:t>Battery material that does not require dependence on import compared to vanadium which is entirely dependent on import</a:t>
            </a:r>
            <a:endParaRPr kumimoji="0" lang="en-US" altLang="ja-JP" sz="1600" b="0" i="0" u="none" strike="noStrike" kern="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endParaRPr>
          </a:p>
          <a:p>
            <a:pPr marL="285750" marR="0" lvl="0" indent="-285750" defTabSz="914400" eaLnBrk="1" fontAlgn="auto" latinLnBrk="0" hangingPunct="1">
              <a:lnSpc>
                <a:spcPts val="2400"/>
              </a:lnSpc>
              <a:spcBef>
                <a:spcPts val="0"/>
              </a:spcBef>
              <a:spcAft>
                <a:spcPts val="0"/>
              </a:spcAft>
              <a:buClrTx/>
              <a:buSzTx/>
              <a:buFont typeface="Wingdings" panose="05000000000000000000" pitchFamily="2" charset="2"/>
              <a:buChar char="p"/>
              <a:tabLst/>
              <a:defRPr/>
            </a:pPr>
            <a:r>
              <a:rPr kumimoji="0" lang="en-US" altLang="ja-JP" sz="1600" b="1" i="0" u="sng" strike="noStrike" kern="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rPr>
              <a:t>Effective use of depleted Uranium</a:t>
            </a:r>
            <a:endParaRPr kumimoji="0" lang="en-US" altLang="ja-JP" sz="1600" b="0" i="0" u="none" strike="noStrike" kern="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endParaRPr>
          </a:p>
        </p:txBody>
      </p:sp>
      <p:cxnSp>
        <p:nvCxnSpPr>
          <p:cNvPr id="26" name="直線矢印コネクタ 25">
            <a:extLst>
              <a:ext uri="{FF2B5EF4-FFF2-40B4-BE49-F238E27FC236}">
                <a16:creationId xmlns:a16="http://schemas.microsoft.com/office/drawing/2014/main" id="{3EF0970D-7664-A175-920F-6B2298896871}"/>
              </a:ext>
            </a:extLst>
          </p:cNvPr>
          <p:cNvCxnSpPr>
            <a:cxnSpLocks/>
          </p:cNvCxnSpPr>
          <p:nvPr/>
        </p:nvCxnSpPr>
        <p:spPr>
          <a:xfrm>
            <a:off x="1698558" y="3783829"/>
            <a:ext cx="347809"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7" name="直線矢印コネクタ 26">
            <a:extLst>
              <a:ext uri="{FF2B5EF4-FFF2-40B4-BE49-F238E27FC236}">
                <a16:creationId xmlns:a16="http://schemas.microsoft.com/office/drawing/2014/main" id="{C2E94FB0-65C8-657C-5F00-C357EAC9F67E}"/>
              </a:ext>
            </a:extLst>
          </p:cNvPr>
          <p:cNvCxnSpPr>
            <a:cxnSpLocks/>
          </p:cNvCxnSpPr>
          <p:nvPr/>
        </p:nvCxnSpPr>
        <p:spPr>
          <a:xfrm flipH="1">
            <a:off x="1703297" y="3905770"/>
            <a:ext cx="346982"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 name="テキスト ボックス 2">
            <a:extLst>
              <a:ext uri="{FF2B5EF4-FFF2-40B4-BE49-F238E27FC236}">
                <a16:creationId xmlns:a16="http://schemas.microsoft.com/office/drawing/2014/main" id="{549F37D4-B4C8-33E9-2B50-D5B3D8315F01}"/>
              </a:ext>
            </a:extLst>
          </p:cNvPr>
          <p:cNvSpPr txBox="1"/>
          <p:nvPr/>
        </p:nvSpPr>
        <p:spPr>
          <a:xfrm>
            <a:off x="247740" y="796063"/>
            <a:ext cx="6176691"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Uranium Redox Flow (URF) Battery</a:t>
            </a:r>
          </a:p>
        </p:txBody>
      </p:sp>
      <p:sp>
        <p:nvSpPr>
          <p:cNvPr id="4" name="テキスト ボックス 3">
            <a:extLst>
              <a:ext uri="{FF2B5EF4-FFF2-40B4-BE49-F238E27FC236}">
                <a16:creationId xmlns:a16="http://schemas.microsoft.com/office/drawing/2014/main" id="{280A6D53-3A0E-15EE-1C16-80D3AF87FB5F}"/>
              </a:ext>
            </a:extLst>
          </p:cNvPr>
          <p:cNvSpPr txBox="1"/>
          <p:nvPr/>
        </p:nvSpPr>
        <p:spPr>
          <a:xfrm>
            <a:off x="247739" y="4725144"/>
            <a:ext cx="8337539" cy="861774"/>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Advantages of using uranium:</a:t>
            </a:r>
            <a:b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br>
            <a:r>
              <a:rPr lang="en-US" altLang="ja-JP" sz="2200" b="1" dirty="0">
                <a:latin typeface="Arial" panose="020B0604020202020204" pitchFamily="34" charset="0"/>
                <a:ea typeface="ＭＳ Ｐゴシック" panose="020B0600070205080204" pitchFamily="50" charset="-128"/>
              </a:rPr>
              <a:t>compared to vanadium, which is used in practical RF battery</a:t>
            </a:r>
          </a:p>
        </p:txBody>
      </p:sp>
      <p:sp>
        <p:nvSpPr>
          <p:cNvPr id="6" name="テキスト ボックス 5">
            <a:extLst>
              <a:ext uri="{FF2B5EF4-FFF2-40B4-BE49-F238E27FC236}">
                <a16:creationId xmlns:a16="http://schemas.microsoft.com/office/drawing/2014/main" id="{C5953BCF-B75F-A8DF-838E-DAE3705DC931}"/>
              </a:ext>
            </a:extLst>
          </p:cNvPr>
          <p:cNvSpPr txBox="1"/>
          <p:nvPr/>
        </p:nvSpPr>
        <p:spPr>
          <a:xfrm>
            <a:off x="2572617" y="3615401"/>
            <a:ext cx="1229751"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Pump</a:t>
            </a:r>
          </a:p>
        </p:txBody>
      </p:sp>
      <p:sp>
        <p:nvSpPr>
          <p:cNvPr id="11" name="テキスト ボックス 10">
            <a:extLst>
              <a:ext uri="{FF2B5EF4-FFF2-40B4-BE49-F238E27FC236}">
                <a16:creationId xmlns:a16="http://schemas.microsoft.com/office/drawing/2014/main" id="{9F0D8F12-0647-F919-F36A-45A874CAC4F0}"/>
              </a:ext>
            </a:extLst>
          </p:cNvPr>
          <p:cNvSpPr txBox="1"/>
          <p:nvPr/>
        </p:nvSpPr>
        <p:spPr>
          <a:xfrm>
            <a:off x="4211870" y="4132778"/>
            <a:ext cx="1229751"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Pump</a:t>
            </a:r>
          </a:p>
        </p:txBody>
      </p:sp>
      <p:sp>
        <p:nvSpPr>
          <p:cNvPr id="12" name="テキスト ボックス 11">
            <a:extLst>
              <a:ext uri="{FF2B5EF4-FFF2-40B4-BE49-F238E27FC236}">
                <a16:creationId xmlns:a16="http://schemas.microsoft.com/office/drawing/2014/main" id="{C5D4064D-91BD-88CF-3033-836F496A486B}"/>
              </a:ext>
            </a:extLst>
          </p:cNvPr>
          <p:cNvSpPr txBox="1"/>
          <p:nvPr/>
        </p:nvSpPr>
        <p:spPr>
          <a:xfrm>
            <a:off x="3532041" y="3678972"/>
            <a:ext cx="1229751"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Cell</a:t>
            </a:r>
          </a:p>
        </p:txBody>
      </p:sp>
    </p:spTree>
    <p:extLst>
      <p:ext uri="{BB962C8B-B14F-4D97-AF65-F5344CB8AC3E}">
        <p14:creationId xmlns:p14="http://schemas.microsoft.com/office/powerpoint/2010/main" val="3196547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ADC915A4-B91F-0019-ADE2-D1CF6E27F29C}"/>
              </a:ext>
            </a:extLst>
          </p:cNvPr>
          <p:cNvSpPr>
            <a:spLocks noGrp="1"/>
          </p:cNvSpPr>
          <p:nvPr>
            <p:ph type="sldNum" sz="quarter" idx="12"/>
          </p:nvPr>
        </p:nvSpPr>
        <p:spPr>
          <a:xfrm>
            <a:off x="7086600" y="6453336"/>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19</a:t>
            </a:fld>
            <a:endParaRPr kumimoji="1" lang="ja-JP" altLang="en-US" dirty="0">
              <a:latin typeface="Arial" panose="020B0604020202020204" pitchFamily="34" charset="0"/>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F325FE79-B607-9720-735E-6E116CD8F72C}"/>
              </a:ext>
            </a:extLst>
          </p:cNvPr>
          <p:cNvSpPr txBox="1"/>
          <p:nvPr/>
        </p:nvSpPr>
        <p:spPr>
          <a:xfrm>
            <a:off x="179512" y="4646947"/>
            <a:ext cx="1570131" cy="369332"/>
          </a:xfrm>
          <a:prstGeom prst="rect">
            <a:avLst/>
          </a:prstGeom>
          <a:solidFill>
            <a:srgbClr val="FFFF99"/>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noProof="0" dirty="0">
                <a:ln>
                  <a:noFill/>
                </a:ln>
                <a:solidFill>
                  <a:schemeClr val="tx1"/>
                </a:solidFill>
                <a:effectLst/>
                <a:uLnTx/>
                <a:uFillTx/>
                <a:latin typeface="Arial" panose="020B0604020202020204" pitchFamily="34" charset="0"/>
                <a:ea typeface="ＭＳ Ｐゴシック" panose="020B0600070205080204" pitchFamily="50" charset="-128"/>
              </a:rPr>
              <a:t> </a:t>
            </a:r>
            <a:r>
              <a:rPr kumimoji="0" lang="en-US" altLang="ja-JP" sz="1800" b="0" i="0" u="none" strike="noStrike" kern="1200" cap="none" spc="0" normalizeH="0" noProof="0" dirty="0">
                <a:ln>
                  <a:noFill/>
                </a:ln>
                <a:solidFill>
                  <a:schemeClr val="tx1"/>
                </a:solidFill>
                <a:effectLst/>
                <a:uLnTx/>
                <a:uFillTx/>
                <a:latin typeface="Arial" panose="020B0604020202020204" pitchFamily="34" charset="0"/>
                <a:ea typeface="ＭＳ Ｐゴシック" panose="020B0600070205080204" pitchFamily="50" charset="-128"/>
              </a:rPr>
              <a:t>Synergy</a:t>
            </a:r>
            <a:endParaRPr kumimoji="1" lang="ja-JP" altLang="en-US" sz="1800" b="0" i="0" u="none" strike="noStrike" kern="1200" cap="none" spc="0" normalizeH="0" noProof="0" dirty="0">
              <a:ln>
                <a:noFill/>
              </a:ln>
              <a:solidFill>
                <a:schemeClr val="tx1"/>
              </a:solidFill>
              <a:effectLst/>
              <a:uLnTx/>
              <a:uFillTx/>
              <a:latin typeface="Arial" panose="020B0604020202020204" pitchFamily="34" charset="0"/>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75E273B4-EC56-5730-FA2A-8129C21795F2}"/>
              </a:ext>
            </a:extLst>
          </p:cNvPr>
          <p:cNvSpPr txBox="1"/>
          <p:nvPr/>
        </p:nvSpPr>
        <p:spPr>
          <a:xfrm>
            <a:off x="337573" y="5047931"/>
            <a:ext cx="8770931" cy="579646"/>
          </a:xfrm>
          <a:prstGeom prst="rect">
            <a:avLst/>
          </a:prstGeom>
          <a:noFill/>
        </p:spPr>
        <p:txBody>
          <a:bodyPr wrap="square" rtlCol="0">
            <a:spAutoFit/>
          </a:bodyPr>
          <a:lstStyle/>
          <a:p>
            <a:pPr marL="285750" indent="-285750">
              <a:lnSpc>
                <a:spcPts val="1900"/>
              </a:lnSpc>
              <a:buFont typeface="Arial" panose="020B0604020202020204" pitchFamily="34" charset="0"/>
              <a:buChar char="•"/>
            </a:pPr>
            <a:r>
              <a:rPr kumimoji="1" lang="en-US" altLang="ja-JP" dirty="0">
                <a:latin typeface="Arial" panose="020B0604020202020204" pitchFamily="34" charset="0"/>
                <a:ea typeface="ＭＳ Ｐゴシック" panose="020B0600070205080204" pitchFamily="50" charset="-128"/>
              </a:rPr>
              <a:t>Optimizing the balance between supply and demand </a:t>
            </a:r>
            <a:r>
              <a:rPr kumimoji="1" lang="en-US" altLang="ja-JP" b="1" u="sng" dirty="0">
                <a:solidFill>
                  <a:srgbClr val="FF0000"/>
                </a:solidFill>
                <a:latin typeface="Arial" panose="020B0604020202020204" pitchFamily="34" charset="0"/>
                <a:ea typeface="ＭＳ Ｐゴシック" panose="020B0600070205080204" pitchFamily="50" charset="-128"/>
              </a:rPr>
              <a:t>by storing &amp; supplying surplus electricity</a:t>
            </a:r>
          </a:p>
        </p:txBody>
      </p:sp>
      <p:sp>
        <p:nvSpPr>
          <p:cNvPr id="14" name="正方形/長方形 13">
            <a:extLst>
              <a:ext uri="{FF2B5EF4-FFF2-40B4-BE49-F238E27FC236}">
                <a16:creationId xmlns:a16="http://schemas.microsoft.com/office/drawing/2014/main" id="{E6D26D42-23FA-16AC-6993-BDCB336E2414}"/>
              </a:ext>
            </a:extLst>
          </p:cNvPr>
          <p:cNvSpPr/>
          <p:nvPr/>
        </p:nvSpPr>
        <p:spPr>
          <a:xfrm>
            <a:off x="-44682" y="6055021"/>
            <a:ext cx="9208903" cy="759182"/>
          </a:xfrm>
          <a:prstGeom prst="rect">
            <a:avLst/>
          </a:prstGeom>
        </p:spPr>
        <p:txBody>
          <a:bodyPr wrap="square">
            <a:spAutoFit/>
          </a:bodyPr>
          <a:lstStyle/>
          <a:p>
            <a:pPr marL="0" lvl="1" algn="ctr">
              <a:lnSpc>
                <a:spcPts val="2600"/>
              </a:lnSpc>
            </a:pPr>
            <a:r>
              <a:rPr lang="en-US" altLang="ja-JP" sz="2400" b="1" kern="0" dirty="0">
                <a:solidFill>
                  <a:srgbClr val="FF0000"/>
                </a:solidFill>
                <a:latin typeface="Arial" panose="020B0604020202020204" pitchFamily="34" charset="0"/>
                <a:ea typeface="ＭＳ Ｐゴシック" panose="020B0600070205080204" pitchFamily="50" charset="-128"/>
              </a:rPr>
              <a:t>Battery technologies utilizing depleted uranium </a:t>
            </a:r>
            <a:r>
              <a:rPr lang="en-US" altLang="ja-JP" sz="2400" b="1" kern="0" dirty="0">
                <a:latin typeface="Arial" panose="020B0604020202020204" pitchFamily="34" charset="0"/>
                <a:ea typeface="ＭＳ Ｐゴシック" panose="020B0600070205080204" pitchFamily="50" charset="-128"/>
              </a:rPr>
              <a:t>will maximize the synergy effect of nuclear and renewable energy.</a:t>
            </a:r>
            <a:endParaRPr lang="en-US" altLang="ja-JP" sz="2400" kern="0" dirty="0">
              <a:solidFill>
                <a:prstClr val="black"/>
              </a:solidFill>
              <a:latin typeface="Arial" panose="020B0604020202020204" pitchFamily="34" charset="0"/>
              <a:ea typeface="ＭＳ Ｐゴシック" panose="020B0600070205080204" pitchFamily="50" charset="-128"/>
            </a:endParaRPr>
          </a:p>
        </p:txBody>
      </p:sp>
      <p:pic>
        <p:nvPicPr>
          <p:cNvPr id="8" name="図 7" descr="紫の光のcg&#10;&#10;低い精度で自動的に生成された説明">
            <a:extLst>
              <a:ext uri="{FF2B5EF4-FFF2-40B4-BE49-F238E27FC236}">
                <a16:creationId xmlns:a16="http://schemas.microsoft.com/office/drawing/2014/main" id="{31701937-A08B-B9C3-6854-D1EA32BDEC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2667" y="2312377"/>
            <a:ext cx="1944216" cy="1458162"/>
          </a:xfrm>
          <a:prstGeom prst="rect">
            <a:avLst/>
          </a:prstGeom>
        </p:spPr>
      </p:pic>
      <p:sp>
        <p:nvSpPr>
          <p:cNvPr id="2" name="タイトル 1">
            <a:extLst>
              <a:ext uri="{FF2B5EF4-FFF2-40B4-BE49-F238E27FC236}">
                <a16:creationId xmlns:a16="http://schemas.microsoft.com/office/drawing/2014/main" id="{1E909CA2-2096-71F9-F49C-B723E0614F31}"/>
              </a:ext>
            </a:extLst>
          </p:cNvPr>
          <p:cNvSpPr>
            <a:spLocks noGrp="1"/>
          </p:cNvSpPr>
          <p:nvPr>
            <p:ph type="title"/>
          </p:nvPr>
        </p:nvSpPr>
        <p:spPr>
          <a:xfrm>
            <a:off x="340052" y="43006"/>
            <a:ext cx="8513186" cy="781094"/>
          </a:xfrm>
        </p:spPr>
        <p:txBody>
          <a:bodyPr>
            <a:noAutofit/>
          </a:bodyPr>
          <a:lstStyle/>
          <a:p>
            <a:pPr algn="ctr">
              <a:lnSpc>
                <a:spcPts val="2500"/>
              </a:lnSpc>
            </a:pPr>
            <a:r>
              <a:rPr kumimoji="1" lang="en-US" altLang="ja-JP" sz="3200" b="1" dirty="0">
                <a:latin typeface="Arial" panose="020B0604020202020204" pitchFamily="34" charset="0"/>
                <a:ea typeface="ＭＳ Ｐゴシック" panose="020B0600070205080204" pitchFamily="50" charset="-128"/>
              </a:rPr>
              <a:t>“URF Battery”</a:t>
            </a:r>
            <a:r>
              <a:rPr kumimoji="1" lang="en-US" altLang="ja-JP" sz="3200" dirty="0">
                <a:latin typeface="Arial" panose="020B0604020202020204" pitchFamily="34" charset="0"/>
                <a:ea typeface="ＭＳ Ｐゴシック" panose="020B0600070205080204" pitchFamily="50" charset="-128"/>
              </a:rPr>
              <a:t> </a:t>
            </a:r>
            <a:br>
              <a:rPr kumimoji="1" lang="en-US" altLang="ja-JP" sz="3200" dirty="0">
                <a:latin typeface="Arial" panose="020B0604020202020204" pitchFamily="34" charset="0"/>
                <a:ea typeface="ＭＳ Ｐゴシック" panose="020B0600070205080204" pitchFamily="50" charset="-128"/>
              </a:rPr>
            </a:br>
            <a:r>
              <a:rPr kumimoji="1" lang="en-US" altLang="ja-JP" sz="2400" dirty="0">
                <a:latin typeface="Arial" panose="020B0604020202020204" pitchFamily="34" charset="0"/>
                <a:ea typeface="ＭＳ Ｐゴシック" panose="020B0600070205080204" pitchFamily="50" charset="-128"/>
              </a:rPr>
              <a:t>: New </a:t>
            </a:r>
            <a:r>
              <a:rPr lang="en-US" altLang="ja-JP" sz="2400" dirty="0">
                <a:latin typeface="Arial" panose="020B0604020202020204" pitchFamily="34" charset="0"/>
                <a:ea typeface="ＭＳ Ｐゴシック" panose="020B0600070205080204" pitchFamily="50" charset="-128"/>
              </a:rPr>
              <a:t>t</a:t>
            </a:r>
            <a:r>
              <a:rPr kumimoji="1" lang="en-US" altLang="ja-JP" sz="2400" dirty="0">
                <a:latin typeface="Arial" panose="020B0604020202020204" pitchFamily="34" charset="0"/>
                <a:ea typeface="ＭＳ Ｐゴシック" panose="020B0600070205080204" pitchFamily="50" charset="-128"/>
              </a:rPr>
              <a:t>echnology for effective utilization of </a:t>
            </a:r>
            <a:r>
              <a:rPr lang="en-US" altLang="ja-JP" sz="2400" dirty="0">
                <a:latin typeface="Arial" panose="020B0604020202020204" pitchFamily="34" charset="0"/>
                <a:ea typeface="ＭＳ Ｐゴシック" panose="020B0600070205080204" pitchFamily="50" charset="-128"/>
              </a:rPr>
              <a:t>d</a:t>
            </a:r>
            <a:r>
              <a:rPr kumimoji="1" lang="en-US" altLang="ja-JP" sz="2400" dirty="0">
                <a:latin typeface="Arial" panose="020B0604020202020204" pitchFamily="34" charset="0"/>
                <a:ea typeface="ＭＳ Ｐゴシック" panose="020B0600070205080204" pitchFamily="50" charset="-128"/>
              </a:rPr>
              <a:t>epleted </a:t>
            </a:r>
            <a:r>
              <a:rPr lang="en-US" altLang="ja-JP" sz="2400" dirty="0">
                <a:latin typeface="Arial" panose="020B0604020202020204" pitchFamily="34" charset="0"/>
                <a:ea typeface="ＭＳ Ｐゴシック" panose="020B0600070205080204" pitchFamily="50" charset="-128"/>
              </a:rPr>
              <a:t>u</a:t>
            </a:r>
            <a:r>
              <a:rPr kumimoji="1" lang="en-US" altLang="ja-JP" sz="2400" dirty="0">
                <a:latin typeface="Arial" panose="020B0604020202020204" pitchFamily="34" charset="0"/>
                <a:ea typeface="ＭＳ Ｐゴシック" panose="020B0600070205080204" pitchFamily="50" charset="-128"/>
              </a:rPr>
              <a:t>ranium</a:t>
            </a:r>
            <a:endParaRPr kumimoji="1" lang="ja-JP" altLang="en-US" sz="2400" dirty="0">
              <a:latin typeface="Arial" panose="020B0604020202020204" pitchFamily="34" charset="0"/>
              <a:ea typeface="ＭＳ Ｐゴシック" panose="020B0600070205080204" pitchFamily="50" charset="-128"/>
            </a:endParaRPr>
          </a:p>
        </p:txBody>
      </p:sp>
      <p:pic>
        <p:nvPicPr>
          <p:cNvPr id="9" name="図 8">
            <a:extLst>
              <a:ext uri="{FF2B5EF4-FFF2-40B4-BE49-F238E27FC236}">
                <a16:creationId xmlns:a16="http://schemas.microsoft.com/office/drawing/2014/main" id="{04F143AE-9858-32FD-4EF6-881ED77ABE0F}"/>
              </a:ext>
            </a:extLst>
          </p:cNvPr>
          <p:cNvPicPr>
            <a:picLocks noChangeAspect="1"/>
          </p:cNvPicPr>
          <p:nvPr/>
        </p:nvPicPr>
        <p:blipFill rotWithShape="1">
          <a:blip r:embed="rId4"/>
          <a:srcRect l="6330" r="4769"/>
          <a:stretch/>
        </p:blipFill>
        <p:spPr>
          <a:xfrm>
            <a:off x="795049" y="2721205"/>
            <a:ext cx="1651521" cy="1369313"/>
          </a:xfrm>
          <a:prstGeom prst="rect">
            <a:avLst/>
          </a:prstGeom>
          <a:noFill/>
        </p:spPr>
      </p:pic>
      <p:pic>
        <p:nvPicPr>
          <p:cNvPr id="12" name="Picture 81">
            <a:extLst>
              <a:ext uri="{FF2B5EF4-FFF2-40B4-BE49-F238E27FC236}">
                <a16:creationId xmlns:a16="http://schemas.microsoft.com/office/drawing/2014/main" id="{50736D9A-2EBB-102D-E657-D39D108129D6}"/>
              </a:ext>
            </a:extLst>
          </p:cNvPr>
          <p:cNvPicPr>
            <a:picLocks noChangeAspect="1" noChangeArrowheads="1"/>
          </p:cNvPicPr>
          <p:nvPr/>
        </p:nvPicPr>
        <p:blipFill>
          <a:blip r:embed="rId5"/>
          <a:srcRect/>
          <a:stretch>
            <a:fillRect/>
          </a:stretch>
        </p:blipFill>
        <p:spPr bwMode="auto">
          <a:xfrm>
            <a:off x="542767" y="2004297"/>
            <a:ext cx="999114" cy="420537"/>
          </a:xfrm>
          <a:prstGeom prst="rect">
            <a:avLst/>
          </a:prstGeom>
          <a:noFill/>
          <a:ln w="9525">
            <a:noFill/>
            <a:miter lim="800000"/>
            <a:headEnd/>
            <a:tailEnd/>
          </a:ln>
          <a:effectLst>
            <a:prstShdw prst="shdw17" dist="17961" dir="2700000">
              <a:schemeClr val="accent1">
                <a:gamma/>
                <a:shade val="60000"/>
                <a:invGamma/>
              </a:schemeClr>
            </a:prstShdw>
          </a:effectLst>
        </p:spPr>
      </p:pic>
      <p:sp>
        <p:nvSpPr>
          <p:cNvPr id="21" name="四角形: 角を丸くする 20">
            <a:extLst>
              <a:ext uri="{FF2B5EF4-FFF2-40B4-BE49-F238E27FC236}">
                <a16:creationId xmlns:a16="http://schemas.microsoft.com/office/drawing/2014/main" id="{70ED1D47-A059-A7AE-A829-7AD8089690CC}"/>
              </a:ext>
            </a:extLst>
          </p:cNvPr>
          <p:cNvSpPr/>
          <p:nvPr/>
        </p:nvSpPr>
        <p:spPr>
          <a:xfrm>
            <a:off x="248227" y="1749279"/>
            <a:ext cx="3312000" cy="2490422"/>
          </a:xfrm>
          <a:prstGeom prst="roundRect">
            <a:avLst>
              <a:gd name="adj" fmla="val 7561"/>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a:p>
        </p:txBody>
      </p:sp>
      <p:sp>
        <p:nvSpPr>
          <p:cNvPr id="22" name="四角形: 角を丸くする 21">
            <a:extLst>
              <a:ext uri="{FF2B5EF4-FFF2-40B4-BE49-F238E27FC236}">
                <a16:creationId xmlns:a16="http://schemas.microsoft.com/office/drawing/2014/main" id="{D4451B73-1516-0BD9-1612-237807A481D9}"/>
              </a:ext>
            </a:extLst>
          </p:cNvPr>
          <p:cNvSpPr/>
          <p:nvPr/>
        </p:nvSpPr>
        <p:spPr>
          <a:xfrm>
            <a:off x="5590200" y="1749279"/>
            <a:ext cx="3312000" cy="2490422"/>
          </a:xfrm>
          <a:prstGeom prst="roundRect">
            <a:avLst>
              <a:gd name="adj" fmla="val 8295"/>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a:p>
        </p:txBody>
      </p:sp>
      <p:sp>
        <p:nvSpPr>
          <p:cNvPr id="23" name="テキスト ボックス 22">
            <a:extLst>
              <a:ext uri="{FF2B5EF4-FFF2-40B4-BE49-F238E27FC236}">
                <a16:creationId xmlns:a16="http://schemas.microsoft.com/office/drawing/2014/main" id="{D21A7C89-0A00-70E2-1E81-7A4BEBFD5128}"/>
              </a:ext>
            </a:extLst>
          </p:cNvPr>
          <p:cNvSpPr txBox="1"/>
          <p:nvPr/>
        </p:nvSpPr>
        <p:spPr>
          <a:xfrm>
            <a:off x="1256643" y="1522570"/>
            <a:ext cx="1332416" cy="461665"/>
          </a:xfrm>
          <a:prstGeom prst="rect">
            <a:avLst/>
          </a:prstGeom>
          <a:solidFill>
            <a:schemeClr val="bg1"/>
          </a:solidFill>
          <a:ln>
            <a:noFill/>
          </a:ln>
        </p:spPr>
        <p:txBody>
          <a:bodyPr wrap="square" rtlCol="0">
            <a:spAutoFit/>
          </a:bodyPr>
          <a:lstStyle/>
          <a:p>
            <a:r>
              <a:rPr kumimoji="1" lang="en-US" altLang="ja-JP" sz="2400" b="1" dirty="0">
                <a:solidFill>
                  <a:srgbClr val="0070C0"/>
                </a:solidFill>
                <a:effectLst>
                  <a:outerShdw blurRad="38100" dist="38100" dir="2700000" algn="tl">
                    <a:srgbClr val="000000">
                      <a:alpha val="43137"/>
                    </a:srgbClr>
                  </a:outerShdw>
                </a:effectLst>
                <a:latin typeface="Arial" panose="020B0604020202020204" pitchFamily="34" charset="0"/>
              </a:rPr>
              <a:t>Nuclear </a:t>
            </a:r>
            <a:endParaRPr kumimoji="1" lang="ja-JP" altLang="en-US" sz="2400" b="1" dirty="0">
              <a:solidFill>
                <a:srgbClr val="0070C0"/>
              </a:solidFill>
              <a:effectLst>
                <a:outerShdw blurRad="38100" dist="38100" dir="2700000" algn="tl">
                  <a:srgbClr val="000000">
                    <a:alpha val="43137"/>
                  </a:srgbClr>
                </a:outerShdw>
              </a:effectLst>
              <a:latin typeface="Arial" panose="020B0604020202020204" pitchFamily="34" charset="0"/>
            </a:endParaRPr>
          </a:p>
        </p:txBody>
      </p:sp>
      <p:sp>
        <p:nvSpPr>
          <p:cNvPr id="24" name="テキスト ボックス 23">
            <a:extLst>
              <a:ext uri="{FF2B5EF4-FFF2-40B4-BE49-F238E27FC236}">
                <a16:creationId xmlns:a16="http://schemas.microsoft.com/office/drawing/2014/main" id="{810F9895-2D93-57F2-B8DA-076D1E31D576}"/>
              </a:ext>
            </a:extLst>
          </p:cNvPr>
          <p:cNvSpPr txBox="1"/>
          <p:nvPr/>
        </p:nvSpPr>
        <p:spPr>
          <a:xfrm>
            <a:off x="6421020" y="1540858"/>
            <a:ext cx="1787020" cy="461665"/>
          </a:xfrm>
          <a:prstGeom prst="rect">
            <a:avLst/>
          </a:prstGeom>
          <a:solidFill>
            <a:schemeClr val="bg1"/>
          </a:solidFill>
          <a:ln>
            <a:noFill/>
          </a:ln>
        </p:spPr>
        <p:txBody>
          <a:bodyPr wrap="square" rtlCol="0">
            <a:spAutoFit/>
          </a:bodyPr>
          <a:lstStyle/>
          <a:p>
            <a:r>
              <a:rPr kumimoji="1" lang="en-US" altLang="ja-JP" sz="2400" b="1" dirty="0">
                <a:solidFill>
                  <a:srgbClr val="0070C0"/>
                </a:solidFill>
                <a:effectLst>
                  <a:outerShdw blurRad="38100" dist="38100" dir="2700000" algn="tl">
                    <a:srgbClr val="000000">
                      <a:alpha val="43137"/>
                    </a:srgbClr>
                  </a:outerShdw>
                </a:effectLst>
                <a:latin typeface="Arial" panose="020B0604020202020204" pitchFamily="34" charset="0"/>
              </a:rPr>
              <a:t>Renewable</a:t>
            </a:r>
            <a:endParaRPr kumimoji="1" lang="ja-JP" altLang="en-US" sz="2400" b="1" dirty="0">
              <a:solidFill>
                <a:srgbClr val="0070C0"/>
              </a:solidFill>
              <a:effectLst>
                <a:outerShdw blurRad="38100" dist="38100" dir="2700000" algn="tl">
                  <a:srgbClr val="000000">
                    <a:alpha val="43137"/>
                  </a:srgbClr>
                </a:outerShdw>
              </a:effectLst>
              <a:latin typeface="Arial" panose="020B0604020202020204" pitchFamily="34" charset="0"/>
            </a:endParaRPr>
          </a:p>
        </p:txBody>
      </p:sp>
      <p:sp>
        <p:nvSpPr>
          <p:cNvPr id="25" name="テキスト ボックス 24">
            <a:extLst>
              <a:ext uri="{FF2B5EF4-FFF2-40B4-BE49-F238E27FC236}">
                <a16:creationId xmlns:a16="http://schemas.microsoft.com/office/drawing/2014/main" id="{8C4214B8-48FD-2825-3AFF-5A4D07739AE1}"/>
              </a:ext>
            </a:extLst>
          </p:cNvPr>
          <p:cNvSpPr txBox="1"/>
          <p:nvPr/>
        </p:nvSpPr>
        <p:spPr>
          <a:xfrm>
            <a:off x="122904" y="2404721"/>
            <a:ext cx="1856807" cy="307777"/>
          </a:xfrm>
          <a:prstGeom prst="rect">
            <a:avLst/>
          </a:prstGeom>
          <a:noFill/>
          <a:ln>
            <a:noFill/>
          </a:ln>
        </p:spPr>
        <p:txBody>
          <a:bodyPr wrap="square" rtlCol="0">
            <a:spAutoFit/>
          </a:bodyPr>
          <a:lstStyle/>
          <a:p>
            <a:r>
              <a:rPr kumimoji="1" lang="en-US" altLang="ja-JP" sz="1400" dirty="0">
                <a:latin typeface="Arial" panose="020B0604020202020204" pitchFamily="34" charset="0"/>
              </a:rPr>
              <a:t>  Uranium fabrication</a:t>
            </a:r>
            <a:endParaRPr kumimoji="1" lang="ja-JP" altLang="en-US" sz="1400" dirty="0">
              <a:latin typeface="Arial" panose="020B0604020202020204" pitchFamily="34" charset="0"/>
            </a:endParaRPr>
          </a:p>
        </p:txBody>
      </p:sp>
      <p:sp>
        <p:nvSpPr>
          <p:cNvPr id="26" name="テキスト ボックス 25">
            <a:extLst>
              <a:ext uri="{FF2B5EF4-FFF2-40B4-BE49-F238E27FC236}">
                <a16:creationId xmlns:a16="http://schemas.microsoft.com/office/drawing/2014/main" id="{7619DF3F-67D4-06B7-71C9-E9220E4D9978}"/>
              </a:ext>
            </a:extLst>
          </p:cNvPr>
          <p:cNvSpPr txBox="1"/>
          <p:nvPr/>
        </p:nvSpPr>
        <p:spPr>
          <a:xfrm>
            <a:off x="1931729" y="2404721"/>
            <a:ext cx="1634396" cy="307777"/>
          </a:xfrm>
          <a:prstGeom prst="rect">
            <a:avLst/>
          </a:prstGeom>
          <a:noFill/>
          <a:ln>
            <a:noFill/>
          </a:ln>
        </p:spPr>
        <p:txBody>
          <a:bodyPr wrap="square" rtlCol="0">
            <a:spAutoFit/>
          </a:bodyPr>
          <a:lstStyle/>
          <a:p>
            <a:r>
              <a:rPr kumimoji="1" lang="en-US" altLang="ja-JP" sz="1400" dirty="0">
                <a:latin typeface="Arial" panose="020B0604020202020204" pitchFamily="34" charset="0"/>
              </a:rPr>
              <a:t>Depleted uranium</a:t>
            </a:r>
            <a:endParaRPr kumimoji="1" lang="ja-JP" altLang="en-US" sz="1400" dirty="0">
              <a:latin typeface="Arial" panose="020B0604020202020204" pitchFamily="34" charset="0"/>
            </a:endParaRPr>
          </a:p>
        </p:txBody>
      </p:sp>
      <p:sp>
        <p:nvSpPr>
          <p:cNvPr id="27" name="テキスト ボックス 26">
            <a:extLst>
              <a:ext uri="{FF2B5EF4-FFF2-40B4-BE49-F238E27FC236}">
                <a16:creationId xmlns:a16="http://schemas.microsoft.com/office/drawing/2014/main" id="{2928A45D-75A6-4B2B-555C-10E90D88BD59}"/>
              </a:ext>
            </a:extLst>
          </p:cNvPr>
          <p:cNvSpPr txBox="1"/>
          <p:nvPr/>
        </p:nvSpPr>
        <p:spPr>
          <a:xfrm>
            <a:off x="3096011" y="1791428"/>
            <a:ext cx="971933" cy="451406"/>
          </a:xfrm>
          <a:prstGeom prst="rect">
            <a:avLst/>
          </a:prstGeom>
          <a:solidFill>
            <a:schemeClr val="bg1"/>
          </a:solidFill>
          <a:ln>
            <a:noFill/>
          </a:ln>
        </p:spPr>
        <p:txBody>
          <a:bodyPr wrap="square" rtlCol="0">
            <a:spAutoFit/>
          </a:bodyPr>
          <a:lstStyle/>
          <a:p>
            <a:pPr>
              <a:lnSpc>
                <a:spcPts val="1400"/>
              </a:lnSpc>
            </a:pPr>
            <a:r>
              <a:rPr kumimoji="1" lang="en-US" altLang="ja-JP" sz="1400" dirty="0">
                <a:solidFill>
                  <a:srgbClr val="C00000"/>
                </a:solidFill>
                <a:latin typeface="Arial" panose="020B0604020202020204" pitchFamily="34" charset="0"/>
              </a:rPr>
              <a:t>Resource utilization</a:t>
            </a:r>
            <a:endParaRPr kumimoji="1" lang="ja-JP" altLang="en-US" sz="1400" dirty="0">
              <a:solidFill>
                <a:srgbClr val="C00000"/>
              </a:solidFill>
              <a:latin typeface="Arial" panose="020B0604020202020204" pitchFamily="34" charset="0"/>
            </a:endParaRPr>
          </a:p>
        </p:txBody>
      </p:sp>
      <p:sp>
        <p:nvSpPr>
          <p:cNvPr id="28" name="テキスト ボックス 27">
            <a:extLst>
              <a:ext uri="{FF2B5EF4-FFF2-40B4-BE49-F238E27FC236}">
                <a16:creationId xmlns:a16="http://schemas.microsoft.com/office/drawing/2014/main" id="{9DD0C44D-10D8-FDE4-4F24-23D971BE06BB}"/>
              </a:ext>
            </a:extLst>
          </p:cNvPr>
          <p:cNvSpPr txBox="1"/>
          <p:nvPr/>
        </p:nvSpPr>
        <p:spPr>
          <a:xfrm>
            <a:off x="3907614" y="2155024"/>
            <a:ext cx="1539236" cy="338554"/>
          </a:xfrm>
          <a:prstGeom prst="rect">
            <a:avLst/>
          </a:prstGeom>
          <a:noFill/>
          <a:ln>
            <a:noFill/>
          </a:ln>
        </p:spPr>
        <p:txBody>
          <a:bodyPr wrap="square" rtlCol="0">
            <a:spAutoFit/>
          </a:bodyPr>
          <a:lstStyle/>
          <a:p>
            <a:r>
              <a:rPr kumimoji="1" lang="en-US" altLang="ja-JP" sz="1600" b="1" dirty="0">
                <a:solidFill>
                  <a:srgbClr val="C00000"/>
                </a:solidFill>
                <a:latin typeface="Arial" panose="020B0604020202020204" pitchFamily="34" charset="0"/>
              </a:rPr>
              <a:t>URF batteries</a:t>
            </a:r>
            <a:endParaRPr kumimoji="1" lang="ja-JP" altLang="en-US" sz="1600" b="1" dirty="0">
              <a:solidFill>
                <a:srgbClr val="C00000"/>
              </a:solidFill>
              <a:latin typeface="Arial" panose="020B0604020202020204" pitchFamily="34" charset="0"/>
            </a:endParaRPr>
          </a:p>
        </p:txBody>
      </p:sp>
      <p:sp>
        <p:nvSpPr>
          <p:cNvPr id="31" name="テキスト ボックス 30">
            <a:extLst>
              <a:ext uri="{FF2B5EF4-FFF2-40B4-BE49-F238E27FC236}">
                <a16:creationId xmlns:a16="http://schemas.microsoft.com/office/drawing/2014/main" id="{E41A12EA-037F-3F0D-8A58-CFB1CE06885A}"/>
              </a:ext>
            </a:extLst>
          </p:cNvPr>
          <p:cNvSpPr txBox="1"/>
          <p:nvPr/>
        </p:nvSpPr>
        <p:spPr>
          <a:xfrm>
            <a:off x="347316" y="3958243"/>
            <a:ext cx="2381909" cy="307777"/>
          </a:xfrm>
          <a:prstGeom prst="rect">
            <a:avLst/>
          </a:prstGeom>
          <a:noFill/>
          <a:ln>
            <a:noFill/>
          </a:ln>
        </p:spPr>
        <p:txBody>
          <a:bodyPr wrap="square" rtlCol="0">
            <a:spAutoFit/>
          </a:bodyPr>
          <a:lstStyle/>
          <a:p>
            <a:r>
              <a:rPr kumimoji="1" lang="en-US" altLang="ja-JP" sz="1400" dirty="0">
                <a:latin typeface="Arial" panose="020B0604020202020204" pitchFamily="34" charset="0"/>
              </a:rPr>
              <a:t>  Nuclear power plant</a:t>
            </a:r>
            <a:endParaRPr kumimoji="1" lang="ja-JP" altLang="en-US" sz="1400" dirty="0">
              <a:latin typeface="Arial" panose="020B0604020202020204" pitchFamily="34" charset="0"/>
            </a:endParaRPr>
          </a:p>
        </p:txBody>
      </p:sp>
      <p:sp>
        <p:nvSpPr>
          <p:cNvPr id="32" name="テキスト ボックス 31">
            <a:extLst>
              <a:ext uri="{FF2B5EF4-FFF2-40B4-BE49-F238E27FC236}">
                <a16:creationId xmlns:a16="http://schemas.microsoft.com/office/drawing/2014/main" id="{C8F395C4-BE00-27D9-18A7-594BEB2E83FB}"/>
              </a:ext>
            </a:extLst>
          </p:cNvPr>
          <p:cNvSpPr txBox="1"/>
          <p:nvPr/>
        </p:nvSpPr>
        <p:spPr>
          <a:xfrm>
            <a:off x="3693858" y="3639267"/>
            <a:ext cx="1731824" cy="523220"/>
          </a:xfrm>
          <a:prstGeom prst="rect">
            <a:avLst/>
          </a:prstGeom>
          <a:noFill/>
          <a:ln>
            <a:noFill/>
          </a:ln>
        </p:spPr>
        <p:txBody>
          <a:bodyPr wrap="square" rtlCol="0">
            <a:spAutoFit/>
          </a:bodyPr>
          <a:lstStyle/>
          <a:p>
            <a:pPr algn="ctr"/>
            <a:r>
              <a:rPr kumimoji="1" lang="en-US" altLang="ja-JP" sz="1400" dirty="0">
                <a:solidFill>
                  <a:srgbClr val="C00000"/>
                </a:solidFill>
                <a:latin typeface="Arial" panose="020B0604020202020204" pitchFamily="34" charset="0"/>
              </a:rPr>
              <a:t>System adjustment for stable supply</a:t>
            </a:r>
            <a:endParaRPr kumimoji="1" lang="ja-JP" altLang="en-US" sz="1400" dirty="0">
              <a:solidFill>
                <a:srgbClr val="C00000"/>
              </a:solidFill>
              <a:latin typeface="Arial" panose="020B0604020202020204" pitchFamily="34" charset="0"/>
            </a:endParaRPr>
          </a:p>
        </p:txBody>
      </p:sp>
      <p:sp>
        <p:nvSpPr>
          <p:cNvPr id="33" name="テキスト ボックス 32">
            <a:extLst>
              <a:ext uri="{FF2B5EF4-FFF2-40B4-BE49-F238E27FC236}">
                <a16:creationId xmlns:a16="http://schemas.microsoft.com/office/drawing/2014/main" id="{1C83D710-8D99-F1D6-1CE9-ABB0B22FD3D0}"/>
              </a:ext>
            </a:extLst>
          </p:cNvPr>
          <p:cNvSpPr txBox="1"/>
          <p:nvPr/>
        </p:nvSpPr>
        <p:spPr>
          <a:xfrm>
            <a:off x="5983639" y="3113729"/>
            <a:ext cx="2912134" cy="307777"/>
          </a:xfrm>
          <a:prstGeom prst="rect">
            <a:avLst/>
          </a:prstGeom>
          <a:noFill/>
          <a:ln>
            <a:noFill/>
          </a:ln>
        </p:spPr>
        <p:txBody>
          <a:bodyPr wrap="square" rtlCol="0">
            <a:spAutoFit/>
          </a:bodyPr>
          <a:lstStyle/>
          <a:p>
            <a:r>
              <a:rPr kumimoji="1" lang="en-US" altLang="ja-JP" sz="1400" dirty="0">
                <a:latin typeface="Arial" panose="020B0604020202020204" pitchFamily="34" charset="0"/>
              </a:rPr>
              <a:t>Solar and wind power generation</a:t>
            </a:r>
            <a:endParaRPr kumimoji="1" lang="ja-JP" altLang="en-US" sz="1400" dirty="0">
              <a:latin typeface="Arial" panose="020B0604020202020204" pitchFamily="34" charset="0"/>
            </a:endParaRPr>
          </a:p>
        </p:txBody>
      </p:sp>
      <p:sp>
        <p:nvSpPr>
          <p:cNvPr id="34" name="テキスト ボックス 33">
            <a:extLst>
              <a:ext uri="{FF2B5EF4-FFF2-40B4-BE49-F238E27FC236}">
                <a16:creationId xmlns:a16="http://schemas.microsoft.com/office/drawing/2014/main" id="{DD25D50A-D522-5A37-303F-94F4F09670CD}"/>
              </a:ext>
            </a:extLst>
          </p:cNvPr>
          <p:cNvSpPr txBox="1"/>
          <p:nvPr/>
        </p:nvSpPr>
        <p:spPr>
          <a:xfrm>
            <a:off x="5597259" y="3730036"/>
            <a:ext cx="3317898" cy="461665"/>
          </a:xfrm>
          <a:prstGeom prst="rect">
            <a:avLst/>
          </a:prstGeom>
          <a:noFill/>
          <a:ln>
            <a:noFill/>
          </a:ln>
        </p:spPr>
        <p:txBody>
          <a:bodyPr wrap="square" rtlCol="0">
            <a:spAutoFit/>
          </a:bodyPr>
          <a:lstStyle/>
          <a:p>
            <a:r>
              <a:rPr kumimoji="1" lang="en-US" altLang="ja-JP" sz="1200" dirty="0">
                <a:latin typeface="Arial" panose="020B0604020202020204" pitchFamily="34" charset="0"/>
              </a:rPr>
              <a:t>The instability of fluctuating power generation affected by weather conditions and time of day</a:t>
            </a:r>
          </a:p>
        </p:txBody>
      </p:sp>
      <p:sp>
        <p:nvSpPr>
          <p:cNvPr id="35" name="テキスト ボックス 34">
            <a:extLst>
              <a:ext uri="{FF2B5EF4-FFF2-40B4-BE49-F238E27FC236}">
                <a16:creationId xmlns:a16="http://schemas.microsoft.com/office/drawing/2014/main" id="{7C38634A-25B3-63D6-D198-810D6D29AC5B}"/>
              </a:ext>
            </a:extLst>
          </p:cNvPr>
          <p:cNvSpPr txBox="1"/>
          <p:nvPr/>
        </p:nvSpPr>
        <p:spPr>
          <a:xfrm>
            <a:off x="2201378" y="3572905"/>
            <a:ext cx="1231095" cy="451406"/>
          </a:xfrm>
          <a:prstGeom prst="rect">
            <a:avLst/>
          </a:prstGeom>
          <a:noFill/>
          <a:ln>
            <a:noFill/>
          </a:ln>
        </p:spPr>
        <p:txBody>
          <a:bodyPr wrap="square" rtlCol="0">
            <a:spAutoFit/>
          </a:bodyPr>
          <a:lstStyle/>
          <a:p>
            <a:pPr algn="ctr">
              <a:lnSpc>
                <a:spcPts val="1400"/>
              </a:lnSpc>
            </a:pPr>
            <a:r>
              <a:rPr kumimoji="1" lang="en-US" altLang="ja-JP" sz="1400" dirty="0">
                <a:solidFill>
                  <a:srgbClr val="C00000"/>
                </a:solidFill>
                <a:latin typeface="Arial" panose="020B0604020202020204" pitchFamily="34" charset="0"/>
              </a:rPr>
              <a:t>Emergency </a:t>
            </a:r>
            <a:br>
              <a:rPr kumimoji="1" lang="en-US" altLang="ja-JP" sz="1400" dirty="0">
                <a:solidFill>
                  <a:srgbClr val="C00000"/>
                </a:solidFill>
                <a:latin typeface="Arial" panose="020B0604020202020204" pitchFamily="34" charset="0"/>
              </a:rPr>
            </a:br>
            <a:r>
              <a:rPr kumimoji="1" lang="en-US" altLang="ja-JP" sz="1400" dirty="0">
                <a:solidFill>
                  <a:srgbClr val="C00000"/>
                </a:solidFill>
                <a:latin typeface="Arial" panose="020B0604020202020204" pitchFamily="34" charset="0"/>
              </a:rPr>
              <a:t>power supply</a:t>
            </a:r>
            <a:endParaRPr kumimoji="1" lang="ja-JP" altLang="en-US" sz="1400" dirty="0">
              <a:solidFill>
                <a:srgbClr val="C00000"/>
              </a:solidFill>
              <a:latin typeface="Arial" panose="020B0604020202020204" pitchFamily="34" charset="0"/>
            </a:endParaRPr>
          </a:p>
        </p:txBody>
      </p:sp>
      <p:sp>
        <p:nvSpPr>
          <p:cNvPr id="36" name="テキスト ボックス 35">
            <a:extLst>
              <a:ext uri="{FF2B5EF4-FFF2-40B4-BE49-F238E27FC236}">
                <a16:creationId xmlns:a16="http://schemas.microsoft.com/office/drawing/2014/main" id="{A4F0CD21-007B-C2AC-B937-7ABB59FFF093}"/>
              </a:ext>
            </a:extLst>
          </p:cNvPr>
          <p:cNvSpPr txBox="1"/>
          <p:nvPr/>
        </p:nvSpPr>
        <p:spPr>
          <a:xfrm>
            <a:off x="5584302" y="3476778"/>
            <a:ext cx="917107" cy="307777"/>
          </a:xfrm>
          <a:prstGeom prst="rect">
            <a:avLst/>
          </a:prstGeom>
          <a:noFill/>
          <a:ln>
            <a:noFill/>
          </a:ln>
        </p:spPr>
        <p:txBody>
          <a:bodyPr wrap="square" rtlCol="0">
            <a:spAutoFit/>
          </a:bodyPr>
          <a:lstStyle/>
          <a:p>
            <a:r>
              <a:rPr kumimoji="1" lang="en-US" altLang="ja-JP" sz="1400" b="1" dirty="0">
                <a:solidFill>
                  <a:srgbClr val="0070C0"/>
                </a:solidFill>
                <a:latin typeface="Arial" panose="020B0604020202020204" pitchFamily="34" charset="0"/>
              </a:rPr>
              <a:t>Issues:</a:t>
            </a:r>
            <a:endParaRPr kumimoji="1" lang="ja-JP" altLang="en-US" sz="1400" b="1" dirty="0">
              <a:solidFill>
                <a:srgbClr val="0070C0"/>
              </a:solidFill>
              <a:latin typeface="Arial" panose="020B0604020202020204" pitchFamily="34" charset="0"/>
            </a:endParaRPr>
          </a:p>
        </p:txBody>
      </p:sp>
      <p:sp>
        <p:nvSpPr>
          <p:cNvPr id="37" name="テキスト ボックス 36">
            <a:extLst>
              <a:ext uri="{FF2B5EF4-FFF2-40B4-BE49-F238E27FC236}">
                <a16:creationId xmlns:a16="http://schemas.microsoft.com/office/drawing/2014/main" id="{5F8BF93A-9384-B8DC-1EE5-B498E44DB813}"/>
              </a:ext>
            </a:extLst>
          </p:cNvPr>
          <p:cNvSpPr txBox="1"/>
          <p:nvPr/>
        </p:nvSpPr>
        <p:spPr>
          <a:xfrm>
            <a:off x="3615664" y="4359365"/>
            <a:ext cx="2061445" cy="307777"/>
          </a:xfrm>
          <a:prstGeom prst="rect">
            <a:avLst/>
          </a:prstGeom>
          <a:noFill/>
          <a:ln>
            <a:noFill/>
          </a:ln>
        </p:spPr>
        <p:txBody>
          <a:bodyPr wrap="square" rtlCol="0">
            <a:spAutoFit/>
          </a:bodyPr>
          <a:lstStyle/>
          <a:p>
            <a:r>
              <a:rPr kumimoji="1" lang="en-US" altLang="ja-JP" sz="1400" dirty="0">
                <a:latin typeface="Arial" panose="020B0604020202020204" pitchFamily="34" charset="0"/>
              </a:rPr>
              <a:t>Power consuming area</a:t>
            </a:r>
            <a:endParaRPr kumimoji="1" lang="ja-JP" altLang="en-US" sz="1400" dirty="0">
              <a:latin typeface="Arial" panose="020B0604020202020204" pitchFamily="34" charset="0"/>
            </a:endParaRPr>
          </a:p>
        </p:txBody>
      </p:sp>
      <p:sp>
        <p:nvSpPr>
          <p:cNvPr id="38" name="矢印: 右 37">
            <a:extLst>
              <a:ext uri="{FF2B5EF4-FFF2-40B4-BE49-F238E27FC236}">
                <a16:creationId xmlns:a16="http://schemas.microsoft.com/office/drawing/2014/main" id="{1BA2197C-1E54-0E3F-2B44-AC4D98BD7AD6}"/>
              </a:ext>
            </a:extLst>
          </p:cNvPr>
          <p:cNvSpPr/>
          <p:nvPr/>
        </p:nvSpPr>
        <p:spPr>
          <a:xfrm>
            <a:off x="1781251" y="1988189"/>
            <a:ext cx="475698" cy="346857"/>
          </a:xfrm>
          <a:prstGeom prst="right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矢印: 右 38">
            <a:extLst>
              <a:ext uri="{FF2B5EF4-FFF2-40B4-BE49-F238E27FC236}">
                <a16:creationId xmlns:a16="http://schemas.microsoft.com/office/drawing/2014/main" id="{82E1CE56-D4A6-42C3-0E46-8143B01B7057}"/>
              </a:ext>
            </a:extLst>
          </p:cNvPr>
          <p:cNvSpPr/>
          <p:nvPr/>
        </p:nvSpPr>
        <p:spPr>
          <a:xfrm rot="1828643">
            <a:off x="3268801" y="2242563"/>
            <a:ext cx="475698" cy="346857"/>
          </a:xfrm>
          <a:prstGeom prst="rightArrow">
            <a:avLst/>
          </a:prstGeom>
          <a:solidFill>
            <a:srgbClr val="B90B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矢印: 右 40">
            <a:extLst>
              <a:ext uri="{FF2B5EF4-FFF2-40B4-BE49-F238E27FC236}">
                <a16:creationId xmlns:a16="http://schemas.microsoft.com/office/drawing/2014/main" id="{87D47704-DA4F-F5FC-4849-CF4D62F2555E}"/>
              </a:ext>
            </a:extLst>
          </p:cNvPr>
          <p:cNvSpPr/>
          <p:nvPr/>
        </p:nvSpPr>
        <p:spPr>
          <a:xfrm rot="2605468">
            <a:off x="579442" y="2765778"/>
            <a:ext cx="475698" cy="346857"/>
          </a:xfrm>
          <a:prstGeom prst="right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矢印: 右 41">
            <a:extLst>
              <a:ext uri="{FF2B5EF4-FFF2-40B4-BE49-F238E27FC236}">
                <a16:creationId xmlns:a16="http://schemas.microsoft.com/office/drawing/2014/main" id="{6AD452B4-4E44-1835-3D2E-AEEA777C7408}"/>
              </a:ext>
            </a:extLst>
          </p:cNvPr>
          <p:cNvSpPr/>
          <p:nvPr/>
        </p:nvSpPr>
        <p:spPr>
          <a:xfrm rot="19771357" flipH="1">
            <a:off x="3255836" y="3453012"/>
            <a:ext cx="475698" cy="346857"/>
          </a:xfrm>
          <a:prstGeom prst="rightArrow">
            <a:avLst/>
          </a:prstGeom>
          <a:solidFill>
            <a:srgbClr val="B90B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id="{02160D03-4AE9-6FC2-BB67-9C5FE4FAD380}"/>
              </a:ext>
            </a:extLst>
          </p:cNvPr>
          <p:cNvSpPr txBox="1"/>
          <p:nvPr/>
        </p:nvSpPr>
        <p:spPr>
          <a:xfrm>
            <a:off x="5511866" y="2536319"/>
            <a:ext cx="830816" cy="451406"/>
          </a:xfrm>
          <a:prstGeom prst="rect">
            <a:avLst/>
          </a:prstGeom>
          <a:noFill/>
          <a:ln>
            <a:noFill/>
          </a:ln>
        </p:spPr>
        <p:txBody>
          <a:bodyPr wrap="square" rtlCol="0">
            <a:spAutoFit/>
          </a:bodyPr>
          <a:lstStyle/>
          <a:p>
            <a:pPr algn="ctr">
              <a:lnSpc>
                <a:spcPts val="1400"/>
              </a:lnSpc>
            </a:pPr>
            <a:r>
              <a:rPr kumimoji="1" lang="en-US" altLang="ja-JP" sz="1400" dirty="0">
                <a:solidFill>
                  <a:srgbClr val="C00000"/>
                </a:solidFill>
                <a:latin typeface="Arial" panose="020B0604020202020204" pitchFamily="34" charset="0"/>
              </a:rPr>
              <a:t>Surplus </a:t>
            </a:r>
            <a:br>
              <a:rPr kumimoji="1" lang="en-US" altLang="ja-JP" sz="1400" dirty="0">
                <a:solidFill>
                  <a:srgbClr val="C00000"/>
                </a:solidFill>
                <a:latin typeface="Arial" panose="020B0604020202020204" pitchFamily="34" charset="0"/>
              </a:rPr>
            </a:br>
            <a:r>
              <a:rPr kumimoji="1" lang="en-US" altLang="ja-JP" sz="1400" dirty="0">
                <a:solidFill>
                  <a:srgbClr val="C00000"/>
                </a:solidFill>
                <a:latin typeface="Arial" panose="020B0604020202020204" pitchFamily="34" charset="0"/>
              </a:rPr>
              <a:t>power</a:t>
            </a:r>
            <a:endParaRPr kumimoji="1" lang="ja-JP" altLang="en-US" sz="1400" dirty="0">
              <a:solidFill>
                <a:srgbClr val="C00000"/>
              </a:solidFill>
              <a:latin typeface="Arial" panose="020B0604020202020204" pitchFamily="34" charset="0"/>
            </a:endParaRPr>
          </a:p>
        </p:txBody>
      </p:sp>
      <p:sp>
        <p:nvSpPr>
          <p:cNvPr id="44" name="矢印: 右 43">
            <a:extLst>
              <a:ext uri="{FF2B5EF4-FFF2-40B4-BE49-F238E27FC236}">
                <a16:creationId xmlns:a16="http://schemas.microsoft.com/office/drawing/2014/main" id="{FA67162E-E52C-A6DB-4869-34E8FA0410D1}"/>
              </a:ext>
            </a:extLst>
          </p:cNvPr>
          <p:cNvSpPr/>
          <p:nvPr/>
        </p:nvSpPr>
        <p:spPr>
          <a:xfrm flipH="1">
            <a:off x="5463973" y="2958009"/>
            <a:ext cx="475698" cy="346857"/>
          </a:xfrm>
          <a:prstGeom prst="rightArrow">
            <a:avLst/>
          </a:prstGeom>
          <a:solidFill>
            <a:srgbClr val="B90B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a:extLst>
              <a:ext uri="{FF2B5EF4-FFF2-40B4-BE49-F238E27FC236}">
                <a16:creationId xmlns:a16="http://schemas.microsoft.com/office/drawing/2014/main" id="{5B65AD25-5843-C977-9E9A-9D4F4E51379C}"/>
              </a:ext>
            </a:extLst>
          </p:cNvPr>
          <p:cNvGrpSpPr>
            <a:grpSpLocks noChangeAspect="1"/>
          </p:cNvGrpSpPr>
          <p:nvPr/>
        </p:nvGrpSpPr>
        <p:grpSpPr>
          <a:xfrm>
            <a:off x="2536677" y="1933860"/>
            <a:ext cx="514293" cy="504000"/>
            <a:chOff x="1039158" y="2672399"/>
            <a:chExt cx="352244" cy="345193"/>
          </a:xfrm>
        </p:grpSpPr>
        <p:sp>
          <p:nvSpPr>
            <p:cNvPr id="18" name="AutoShape 78">
              <a:extLst>
                <a:ext uri="{FF2B5EF4-FFF2-40B4-BE49-F238E27FC236}">
                  <a16:creationId xmlns:a16="http://schemas.microsoft.com/office/drawing/2014/main" id="{193387C6-112E-6B9E-EEA8-13178204AFCB}"/>
                </a:ext>
              </a:extLst>
            </p:cNvPr>
            <p:cNvSpPr>
              <a:spLocks noChangeArrowheads="1"/>
            </p:cNvSpPr>
            <p:nvPr/>
          </p:nvSpPr>
          <p:spPr bwMode="auto">
            <a:xfrm>
              <a:off x="1216997" y="2678537"/>
              <a:ext cx="174405" cy="277021"/>
            </a:xfrm>
            <a:prstGeom prst="can">
              <a:avLst>
                <a:gd name="adj" fmla="val 39974"/>
              </a:avLst>
            </a:prstGeom>
            <a:gradFill rotWithShape="1">
              <a:gsLst>
                <a:gs pos="0">
                  <a:srgbClr val="A50021"/>
                </a:gs>
                <a:gs pos="50000">
                  <a:srgbClr val="CC6600"/>
                </a:gs>
                <a:gs pos="100000">
                  <a:srgbClr val="A50021"/>
                </a:gs>
              </a:gsLst>
              <a:lin ang="0" scaled="1"/>
            </a:gradFill>
            <a:ln w="9525">
              <a:solidFill>
                <a:schemeClr val="bg1"/>
              </a:solidFill>
              <a:round/>
              <a:headEnd/>
              <a:tailEnd/>
            </a:ln>
            <a:effectLst/>
          </p:spPr>
          <p:txBody>
            <a:bodyPr wrap="none" anchor="ctr"/>
            <a:lstStyle>
              <a:defPPr>
                <a:defRPr lang="ja-JP"/>
              </a:defPPr>
              <a:lvl1pPr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9pPr>
            </a:lstStyle>
            <a:p>
              <a:pPr eaLnBrk="1" fontAlgn="auto" hangingPunct="1">
                <a:lnSpc>
                  <a:spcPts val="1200"/>
                </a:lnSpc>
                <a:spcBef>
                  <a:spcPts val="0"/>
                </a:spcBef>
                <a:spcAft>
                  <a:spcPts val="0"/>
                </a:spcAft>
                <a:defRPr/>
              </a:pPr>
              <a:endParaRPr kumimoji="0" lang="ja-JP" altLang="en-US" sz="1400" kern="0" dirty="0">
                <a:solidFill>
                  <a:srgbClr val="000000"/>
                </a:solidFill>
                <a:latin typeface="メイリオ" panose="020B0604030504040204" pitchFamily="50" charset="-128"/>
                <a:ea typeface="メイリオ" panose="020B0604030504040204" pitchFamily="50" charset="-128"/>
              </a:endParaRPr>
            </a:p>
          </p:txBody>
        </p:sp>
        <p:sp>
          <p:nvSpPr>
            <p:cNvPr id="19" name="AutoShape 78">
              <a:extLst>
                <a:ext uri="{FF2B5EF4-FFF2-40B4-BE49-F238E27FC236}">
                  <a16:creationId xmlns:a16="http://schemas.microsoft.com/office/drawing/2014/main" id="{CA07811F-ABC9-DEFD-4493-5AD8B6084B30}"/>
                </a:ext>
              </a:extLst>
            </p:cNvPr>
            <p:cNvSpPr>
              <a:spLocks noChangeArrowheads="1"/>
            </p:cNvSpPr>
            <p:nvPr/>
          </p:nvSpPr>
          <p:spPr bwMode="auto">
            <a:xfrm>
              <a:off x="1039158" y="2672399"/>
              <a:ext cx="174405" cy="277021"/>
            </a:xfrm>
            <a:prstGeom prst="can">
              <a:avLst>
                <a:gd name="adj" fmla="val 39974"/>
              </a:avLst>
            </a:prstGeom>
            <a:gradFill rotWithShape="1">
              <a:gsLst>
                <a:gs pos="0">
                  <a:srgbClr val="A50021"/>
                </a:gs>
                <a:gs pos="50000">
                  <a:srgbClr val="CC6600"/>
                </a:gs>
                <a:gs pos="100000">
                  <a:srgbClr val="A50021"/>
                </a:gs>
              </a:gsLst>
              <a:lin ang="0" scaled="1"/>
            </a:gradFill>
            <a:ln w="9525">
              <a:solidFill>
                <a:schemeClr val="bg1"/>
              </a:solidFill>
              <a:round/>
              <a:headEnd/>
              <a:tailEnd/>
            </a:ln>
            <a:effectLst/>
          </p:spPr>
          <p:txBody>
            <a:bodyPr wrap="none" anchor="ctr"/>
            <a:lstStyle>
              <a:defPPr>
                <a:defRPr lang="ja-JP"/>
              </a:defPPr>
              <a:lvl1pPr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9pPr>
            </a:lstStyle>
            <a:p>
              <a:pPr eaLnBrk="1" fontAlgn="auto" hangingPunct="1">
                <a:lnSpc>
                  <a:spcPts val="1200"/>
                </a:lnSpc>
                <a:spcBef>
                  <a:spcPts val="0"/>
                </a:spcBef>
                <a:spcAft>
                  <a:spcPts val="0"/>
                </a:spcAft>
                <a:defRPr/>
              </a:pPr>
              <a:endParaRPr kumimoji="0" lang="ja-JP" altLang="en-US" sz="1400" kern="0" dirty="0">
                <a:solidFill>
                  <a:srgbClr val="000000"/>
                </a:solidFill>
                <a:latin typeface="メイリオ" panose="020B0604030504040204" pitchFamily="50" charset="-128"/>
                <a:ea typeface="メイリオ" panose="020B0604030504040204" pitchFamily="50" charset="-128"/>
              </a:endParaRPr>
            </a:p>
          </p:txBody>
        </p:sp>
        <p:sp>
          <p:nvSpPr>
            <p:cNvPr id="20" name="AutoShape 78">
              <a:extLst>
                <a:ext uri="{FF2B5EF4-FFF2-40B4-BE49-F238E27FC236}">
                  <a16:creationId xmlns:a16="http://schemas.microsoft.com/office/drawing/2014/main" id="{7E0336A9-74CB-F448-7FAF-A1DC376B6D45}"/>
                </a:ext>
              </a:extLst>
            </p:cNvPr>
            <p:cNvSpPr>
              <a:spLocks noChangeArrowheads="1"/>
            </p:cNvSpPr>
            <p:nvPr/>
          </p:nvSpPr>
          <p:spPr bwMode="auto">
            <a:xfrm>
              <a:off x="1123451" y="2740571"/>
              <a:ext cx="174405" cy="277021"/>
            </a:xfrm>
            <a:prstGeom prst="can">
              <a:avLst>
                <a:gd name="adj" fmla="val 39974"/>
              </a:avLst>
            </a:prstGeom>
            <a:gradFill rotWithShape="1">
              <a:gsLst>
                <a:gs pos="0">
                  <a:srgbClr val="A50021"/>
                </a:gs>
                <a:gs pos="50000">
                  <a:srgbClr val="CC6600"/>
                </a:gs>
                <a:gs pos="100000">
                  <a:srgbClr val="A50021"/>
                </a:gs>
              </a:gsLst>
              <a:lin ang="0" scaled="1"/>
            </a:gradFill>
            <a:ln w="9525">
              <a:solidFill>
                <a:schemeClr val="bg1"/>
              </a:solidFill>
              <a:round/>
              <a:headEnd/>
              <a:tailEnd/>
            </a:ln>
            <a:effectLst/>
          </p:spPr>
          <p:txBody>
            <a:bodyPr wrap="none" anchor="ctr"/>
            <a:lstStyle>
              <a:defPPr>
                <a:defRPr lang="ja-JP"/>
              </a:defPPr>
              <a:lvl1pPr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9pPr>
            </a:lstStyle>
            <a:p>
              <a:pPr eaLnBrk="1" fontAlgn="auto" hangingPunct="1">
                <a:lnSpc>
                  <a:spcPts val="1200"/>
                </a:lnSpc>
                <a:spcBef>
                  <a:spcPts val="0"/>
                </a:spcBef>
                <a:spcAft>
                  <a:spcPts val="0"/>
                </a:spcAft>
                <a:defRPr/>
              </a:pPr>
              <a:endParaRPr kumimoji="0" lang="ja-JP" altLang="en-US" sz="1400" kern="0" dirty="0">
                <a:solidFill>
                  <a:srgbClr val="000000"/>
                </a:solidFill>
                <a:latin typeface="メイリオ" panose="020B0604030504040204" pitchFamily="50" charset="-128"/>
                <a:ea typeface="メイリオ" panose="020B0604030504040204" pitchFamily="50" charset="-128"/>
              </a:endParaRPr>
            </a:p>
          </p:txBody>
        </p:sp>
      </p:grpSp>
      <p:pic>
        <p:nvPicPr>
          <p:cNvPr id="46" name="図 45" descr="屋外, 屋外のオブジェ, 水, ブルー が含まれている画像&#10;&#10;AI によって生成されたコンテンツは間違っている可能性があります。">
            <a:extLst>
              <a:ext uri="{FF2B5EF4-FFF2-40B4-BE49-F238E27FC236}">
                <a16:creationId xmlns:a16="http://schemas.microsoft.com/office/drawing/2014/main" id="{6DDFD102-B0FA-BA5F-9275-29B7C935698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88717" y="1982858"/>
            <a:ext cx="1760661" cy="1173774"/>
          </a:xfrm>
          <a:prstGeom prst="rect">
            <a:avLst/>
          </a:prstGeom>
        </p:spPr>
      </p:pic>
      <p:sp>
        <p:nvSpPr>
          <p:cNvPr id="7" name="テキスト ボックス 6">
            <a:extLst>
              <a:ext uri="{FF2B5EF4-FFF2-40B4-BE49-F238E27FC236}">
                <a16:creationId xmlns:a16="http://schemas.microsoft.com/office/drawing/2014/main" id="{B159D387-75E0-FADA-147E-64305C8FE960}"/>
              </a:ext>
            </a:extLst>
          </p:cNvPr>
          <p:cNvSpPr txBox="1"/>
          <p:nvPr/>
        </p:nvSpPr>
        <p:spPr>
          <a:xfrm>
            <a:off x="107504" y="836771"/>
            <a:ext cx="8945234" cy="707886"/>
          </a:xfrm>
          <a:prstGeom prst="rect">
            <a:avLst/>
          </a:prstGeom>
          <a:noFill/>
          <a:ln w="9525">
            <a:solidFill>
              <a:schemeClr val="tx1"/>
            </a:solidFill>
          </a:ln>
        </p:spPr>
        <p:txBody>
          <a:bodyPr wrap="square" rtlCol="0">
            <a:spAutoFit/>
          </a:bodyPr>
          <a:lstStyle/>
          <a:p>
            <a:r>
              <a:rPr kumimoji="1" lang="en-US" altLang="ja-JP" sz="2000" b="1" dirty="0">
                <a:latin typeface="Arial" panose="020B0604020202020204" pitchFamily="34" charset="0"/>
                <a:ea typeface="ＭＳ Ｐゴシック" panose="020B0600070205080204" pitchFamily="50" charset="-128"/>
              </a:rPr>
              <a:t>Providing </a:t>
            </a:r>
            <a:r>
              <a:rPr kumimoji="1" lang="en-US" altLang="ja-JP" sz="2000" b="1" dirty="0">
                <a:solidFill>
                  <a:srgbClr val="FF0000"/>
                </a:solidFill>
                <a:latin typeface="Arial" panose="020B0604020202020204" pitchFamily="34" charset="0"/>
                <a:ea typeface="ＭＳ Ｐゴシック" panose="020B0600070205080204" pitchFamily="50" charset="-128"/>
              </a:rPr>
              <a:t>large-capacity batteries </a:t>
            </a:r>
            <a:r>
              <a:rPr kumimoji="1" lang="en-US" altLang="ja-JP" sz="2000" b="1" dirty="0">
                <a:latin typeface="Arial" panose="020B0604020202020204" pitchFamily="34" charset="0"/>
                <a:ea typeface="ＭＳ Ｐゴシック" panose="020B0600070205080204" pitchFamily="50" charset="-128"/>
              </a:rPr>
              <a:t>by utilizing approximately 16,000 tons of depleted uranium stored in Japan</a:t>
            </a:r>
            <a:endParaRPr kumimoji="1" lang="ja-JP" altLang="en-US" sz="2000" b="1" dirty="0">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C7EEABD5-9321-5702-AE17-2DC31DFC4A2B}"/>
              </a:ext>
            </a:extLst>
          </p:cNvPr>
          <p:cNvSpPr txBox="1"/>
          <p:nvPr/>
        </p:nvSpPr>
        <p:spPr>
          <a:xfrm>
            <a:off x="6294789" y="3285641"/>
            <a:ext cx="2127535" cy="246221"/>
          </a:xfrm>
          <a:prstGeom prst="rect">
            <a:avLst/>
          </a:prstGeom>
          <a:noFill/>
        </p:spPr>
        <p:txBody>
          <a:bodyPr wrap="square" rtlCol="0">
            <a:spAutoFit/>
          </a:bodyPr>
          <a:lstStyle/>
          <a:p>
            <a:r>
              <a:rPr lang="en-US" altLang="ja-JP" sz="1000" dirty="0">
                <a:solidFill>
                  <a:prstClr val="black"/>
                </a:solidFill>
                <a:latin typeface="Arial" panose="020B0604020202020204" pitchFamily="34" charset="0"/>
                <a:cs typeface="Arial" panose="020B0604020202020204" pitchFamily="34" charset="0"/>
              </a:rPr>
              <a:t>Source: iStock.com/</a:t>
            </a:r>
            <a:r>
              <a:rPr lang="en-US" altLang="ja-JP" sz="1000" dirty="0" err="1">
                <a:solidFill>
                  <a:prstClr val="black"/>
                </a:solidFill>
                <a:latin typeface="Arial" panose="020B0604020202020204" pitchFamily="34" charset="0"/>
                <a:cs typeface="Arial" panose="020B0604020202020204" pitchFamily="34" charset="0"/>
              </a:rPr>
              <a:t>imacoconut</a:t>
            </a:r>
            <a:endParaRPr lang="ja-JP" altLang="en-US" sz="1000" dirty="0">
              <a:solidFill>
                <a:prstClr val="black"/>
              </a:solidFill>
              <a:latin typeface="Arial" panose="020B0604020202020204" pitchFamily="34" charset="0"/>
              <a:cs typeface="Arial" panose="020B0604020202020204" pitchFamily="34" charset="0"/>
            </a:endParaRPr>
          </a:p>
        </p:txBody>
      </p:sp>
      <p:sp>
        <p:nvSpPr>
          <p:cNvPr id="47" name="矢印: 右 46">
            <a:extLst>
              <a:ext uri="{FF2B5EF4-FFF2-40B4-BE49-F238E27FC236}">
                <a16:creationId xmlns:a16="http://schemas.microsoft.com/office/drawing/2014/main" id="{E337F304-3589-0BE4-2CE0-1D58FD75D28A}"/>
              </a:ext>
            </a:extLst>
          </p:cNvPr>
          <p:cNvSpPr/>
          <p:nvPr/>
        </p:nvSpPr>
        <p:spPr>
          <a:xfrm rot="2605468">
            <a:off x="3499642" y="4125164"/>
            <a:ext cx="334102" cy="346857"/>
          </a:xfrm>
          <a:prstGeom prst="right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矢印: 右 49">
            <a:extLst>
              <a:ext uri="{FF2B5EF4-FFF2-40B4-BE49-F238E27FC236}">
                <a16:creationId xmlns:a16="http://schemas.microsoft.com/office/drawing/2014/main" id="{DA767369-191D-9659-59A1-730CEB41D374}"/>
              </a:ext>
            </a:extLst>
          </p:cNvPr>
          <p:cNvSpPr/>
          <p:nvPr/>
        </p:nvSpPr>
        <p:spPr>
          <a:xfrm rot="18994532" flipH="1">
            <a:off x="5336996" y="4143115"/>
            <a:ext cx="334102" cy="346857"/>
          </a:xfrm>
          <a:prstGeom prst="right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矢印: 右 50">
            <a:extLst>
              <a:ext uri="{FF2B5EF4-FFF2-40B4-BE49-F238E27FC236}">
                <a16:creationId xmlns:a16="http://schemas.microsoft.com/office/drawing/2014/main" id="{BBA3107E-3954-2FF9-E857-7AE6C76B3E8C}"/>
              </a:ext>
            </a:extLst>
          </p:cNvPr>
          <p:cNvSpPr/>
          <p:nvPr/>
        </p:nvSpPr>
        <p:spPr>
          <a:xfrm rot="5400000">
            <a:off x="4346648" y="4129784"/>
            <a:ext cx="334102" cy="346857"/>
          </a:xfrm>
          <a:prstGeom prst="right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a:extLst>
              <a:ext uri="{FF2B5EF4-FFF2-40B4-BE49-F238E27FC236}">
                <a16:creationId xmlns:a16="http://schemas.microsoft.com/office/drawing/2014/main" id="{376A89CC-008B-E5AA-8087-1C73ABBE7959}"/>
              </a:ext>
            </a:extLst>
          </p:cNvPr>
          <p:cNvSpPr txBox="1"/>
          <p:nvPr/>
        </p:nvSpPr>
        <p:spPr>
          <a:xfrm>
            <a:off x="4303346" y="1602659"/>
            <a:ext cx="577402" cy="461665"/>
          </a:xfrm>
          <a:prstGeom prst="rect">
            <a:avLst/>
          </a:prstGeom>
          <a:solidFill>
            <a:schemeClr val="bg1"/>
          </a:solidFill>
          <a:ln>
            <a:noFill/>
          </a:ln>
        </p:spPr>
        <p:txBody>
          <a:bodyPr wrap="none" rtlCol="0">
            <a:spAutoFit/>
          </a:bodyPr>
          <a:lstStyle/>
          <a:p>
            <a:pPr algn="ctr"/>
            <a:r>
              <a:rPr kumimoji="1" lang="en-US" altLang="ja-JP" sz="2400" b="1" dirty="0">
                <a:solidFill>
                  <a:srgbClr val="C00000"/>
                </a:solidFill>
                <a:effectLst>
                  <a:outerShdw blurRad="38100" dist="38100" dir="2700000" algn="tl">
                    <a:srgbClr val="000000">
                      <a:alpha val="43137"/>
                    </a:srgbClr>
                  </a:outerShdw>
                </a:effectLst>
                <a:latin typeface="Arial" panose="020B0604020202020204" pitchFamily="34" charset="0"/>
              </a:rPr>
              <a:t>× </a:t>
            </a:r>
            <a:endParaRPr kumimoji="1" lang="ja-JP" altLang="en-US" sz="2400" b="1" dirty="0">
              <a:solidFill>
                <a:srgbClr val="C00000"/>
              </a:solidFill>
              <a:effectLst>
                <a:outerShdw blurRad="38100" dist="38100" dir="2700000" algn="tl">
                  <a:srgbClr val="000000">
                    <a:alpha val="43137"/>
                  </a:srgbClr>
                </a:outerShdw>
              </a:effectLst>
              <a:latin typeface="Arial" panose="020B0604020202020204" pitchFamily="34" charset="0"/>
            </a:endParaRPr>
          </a:p>
        </p:txBody>
      </p:sp>
      <p:sp>
        <p:nvSpPr>
          <p:cNvPr id="54" name="テキスト ボックス 53">
            <a:extLst>
              <a:ext uri="{FF2B5EF4-FFF2-40B4-BE49-F238E27FC236}">
                <a16:creationId xmlns:a16="http://schemas.microsoft.com/office/drawing/2014/main" id="{B1325035-A367-F050-EC41-455701229AD5}"/>
              </a:ext>
            </a:extLst>
          </p:cNvPr>
          <p:cNvSpPr txBox="1"/>
          <p:nvPr/>
        </p:nvSpPr>
        <p:spPr>
          <a:xfrm>
            <a:off x="337177" y="5600467"/>
            <a:ext cx="4882896" cy="348813"/>
          </a:xfrm>
          <a:prstGeom prst="rect">
            <a:avLst/>
          </a:prstGeom>
          <a:noFill/>
        </p:spPr>
        <p:txBody>
          <a:bodyPr wrap="square" rtlCol="0">
            <a:spAutoFit/>
          </a:bodyPr>
          <a:lstStyle/>
          <a:p>
            <a:pPr marL="285750" indent="-285750">
              <a:lnSpc>
                <a:spcPts val="2000"/>
              </a:lnSpc>
              <a:buFont typeface="Arial" panose="020B0604020202020204" pitchFamily="34" charset="0"/>
              <a:buChar char="•"/>
            </a:pPr>
            <a:r>
              <a:rPr kumimoji="1" lang="en-US" altLang="ja-JP" dirty="0">
                <a:latin typeface="Arial" panose="020B0604020202020204" pitchFamily="34" charset="0"/>
                <a:ea typeface="ＭＳ Ｐゴシック" panose="020B0600070205080204" pitchFamily="50" charset="-128"/>
              </a:rPr>
              <a:t>Can use as emergency power supply</a:t>
            </a:r>
          </a:p>
        </p:txBody>
      </p:sp>
    </p:spTree>
    <p:extLst>
      <p:ext uri="{BB962C8B-B14F-4D97-AF65-F5344CB8AC3E}">
        <p14:creationId xmlns:p14="http://schemas.microsoft.com/office/powerpoint/2010/main" val="3548845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7137273F-D22D-A52C-2A71-7CB2512C4845}"/>
              </a:ext>
            </a:extLst>
          </p:cNvPr>
          <p:cNvPicPr>
            <a:picLocks noChangeAspect="1"/>
          </p:cNvPicPr>
          <p:nvPr/>
        </p:nvPicPr>
        <p:blipFill>
          <a:blip r:embed="rId3"/>
          <a:stretch>
            <a:fillRect/>
          </a:stretch>
        </p:blipFill>
        <p:spPr>
          <a:xfrm>
            <a:off x="440649" y="1945998"/>
            <a:ext cx="4079775" cy="4526607"/>
          </a:xfrm>
          <a:prstGeom prst="rect">
            <a:avLst/>
          </a:prstGeom>
        </p:spPr>
      </p:pic>
      <p:sp>
        <p:nvSpPr>
          <p:cNvPr id="4" name="スライド番号プレースホルダー 4">
            <a:extLst>
              <a:ext uri="{FF2B5EF4-FFF2-40B4-BE49-F238E27FC236}">
                <a16:creationId xmlns:a16="http://schemas.microsoft.com/office/drawing/2014/main" id="{4514646E-A41F-F3C9-B224-B6205F751311}"/>
              </a:ext>
            </a:extLst>
          </p:cNvPr>
          <p:cNvSpPr>
            <a:spLocks noGrp="1"/>
          </p:cNvSpPr>
          <p:nvPr>
            <p:ph type="sldNum" sz="quarter" idx="12"/>
          </p:nvPr>
        </p:nvSpPr>
        <p:spPr>
          <a:xfrm>
            <a:off x="7051104" y="6448251"/>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2</a:t>
            </a:fld>
            <a:endParaRPr kumimoji="1" lang="ja-JP" altLang="en-US" dirty="0">
              <a:latin typeface="Arial" panose="020B0604020202020204" pitchFamily="34" charset="0"/>
              <a:ea typeface="ＭＳ Ｐゴシック" panose="020B0600070205080204" pitchFamily="50" charset="-128"/>
            </a:endParaRPr>
          </a:p>
        </p:txBody>
      </p:sp>
      <p:pic>
        <p:nvPicPr>
          <p:cNvPr id="3" name="図 2" descr="QR コード&#10;&#10;AI によって生成されたコンテンツは間違っている可能性があります。">
            <a:extLst>
              <a:ext uri="{FF2B5EF4-FFF2-40B4-BE49-F238E27FC236}">
                <a16:creationId xmlns:a16="http://schemas.microsoft.com/office/drawing/2014/main" id="{4ED405EF-A2C9-C6F5-C9F8-EEBF301ED3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5057" y="5390797"/>
            <a:ext cx="864096" cy="864096"/>
          </a:xfrm>
          <a:prstGeom prst="rect">
            <a:avLst/>
          </a:prstGeom>
        </p:spPr>
      </p:pic>
      <p:sp>
        <p:nvSpPr>
          <p:cNvPr id="8" name="テキスト ボックス 7">
            <a:extLst>
              <a:ext uri="{FF2B5EF4-FFF2-40B4-BE49-F238E27FC236}">
                <a16:creationId xmlns:a16="http://schemas.microsoft.com/office/drawing/2014/main" id="{ED76699A-6572-EE7D-1337-5F8093173D68}"/>
              </a:ext>
            </a:extLst>
          </p:cNvPr>
          <p:cNvSpPr txBox="1"/>
          <p:nvPr/>
        </p:nvSpPr>
        <p:spPr>
          <a:xfrm>
            <a:off x="423396" y="1210202"/>
            <a:ext cx="3788564" cy="830997"/>
          </a:xfrm>
          <a:prstGeom prst="rect">
            <a:avLst/>
          </a:prstGeom>
          <a:noFill/>
          <a:ln>
            <a:noFill/>
          </a:ln>
        </p:spPr>
        <p:txBody>
          <a:bodyPr wrap="square" rtlCol="0">
            <a:spAutoFit/>
          </a:bodyPr>
          <a:lstStyle/>
          <a:p>
            <a:pPr algn="ctr"/>
            <a:r>
              <a:rPr kumimoji="1" lang="en-US" altLang="ja-JP" sz="1600" b="1" dirty="0">
                <a:latin typeface="Arial" panose="020B0604020202020204" pitchFamily="34" charset="0"/>
              </a:rPr>
              <a:t>First Assembly of a Uranium-Based Rechargeable Battery</a:t>
            </a:r>
            <a:br>
              <a:rPr kumimoji="1" lang="en-US" altLang="ja-JP" sz="1600" b="1" dirty="0">
                <a:latin typeface="Arial" panose="020B0604020202020204" pitchFamily="34" charset="0"/>
              </a:rPr>
            </a:br>
            <a:r>
              <a:rPr kumimoji="1" lang="en-US" altLang="ja-JP" sz="1600" b="1" dirty="0">
                <a:latin typeface="Arial" panose="020B0604020202020204" pitchFamily="34" charset="0"/>
              </a:rPr>
              <a:t>Mar. 13, 2025</a:t>
            </a:r>
            <a:endParaRPr kumimoji="1" lang="ja-JP" altLang="en-US" sz="1600" b="1" dirty="0">
              <a:latin typeface="Arial" panose="020B0604020202020204" pitchFamily="34" charset="0"/>
            </a:endParaRPr>
          </a:p>
        </p:txBody>
      </p:sp>
      <p:sp>
        <p:nvSpPr>
          <p:cNvPr id="12" name="テキスト ボックス 11">
            <a:extLst>
              <a:ext uri="{FF2B5EF4-FFF2-40B4-BE49-F238E27FC236}">
                <a16:creationId xmlns:a16="http://schemas.microsoft.com/office/drawing/2014/main" id="{4B97B5FC-9812-E9A9-1753-4484A6D226C0}"/>
              </a:ext>
            </a:extLst>
          </p:cNvPr>
          <p:cNvSpPr txBox="1"/>
          <p:nvPr/>
        </p:nvSpPr>
        <p:spPr>
          <a:xfrm>
            <a:off x="-158411" y="6196917"/>
            <a:ext cx="1971989" cy="584775"/>
          </a:xfrm>
          <a:prstGeom prst="rect">
            <a:avLst/>
          </a:prstGeom>
          <a:noFill/>
          <a:ln>
            <a:noFill/>
          </a:ln>
        </p:spPr>
        <p:txBody>
          <a:bodyPr wrap="square" rtlCol="0">
            <a:spAutoFit/>
          </a:bodyPr>
          <a:lstStyle/>
          <a:p>
            <a:pPr algn="ctr"/>
            <a:r>
              <a:rPr kumimoji="1" lang="en-US" altLang="ja-JP" sz="1600" dirty="0">
                <a:latin typeface="Arial" panose="020B0604020202020204" pitchFamily="34" charset="0"/>
              </a:rPr>
              <a:t>Press Release</a:t>
            </a:r>
            <a:br>
              <a:rPr kumimoji="1" lang="en-US" altLang="ja-JP" sz="1600" dirty="0">
                <a:latin typeface="Arial" panose="020B0604020202020204" pitchFamily="34" charset="0"/>
              </a:rPr>
            </a:br>
            <a:r>
              <a:rPr kumimoji="1" lang="en-US" altLang="ja-JP" sz="1600" dirty="0">
                <a:latin typeface="Arial" panose="020B0604020202020204" pitchFamily="34" charset="0"/>
              </a:rPr>
              <a:t>Link </a:t>
            </a:r>
            <a:endParaRPr kumimoji="1" lang="ja-JP" altLang="en-US" sz="1600" dirty="0">
              <a:latin typeface="Arial" panose="020B0604020202020204" pitchFamily="34" charset="0"/>
            </a:endParaRPr>
          </a:p>
        </p:txBody>
      </p:sp>
      <p:sp>
        <p:nvSpPr>
          <p:cNvPr id="13" name="スクロール: 横 12">
            <a:extLst>
              <a:ext uri="{FF2B5EF4-FFF2-40B4-BE49-F238E27FC236}">
                <a16:creationId xmlns:a16="http://schemas.microsoft.com/office/drawing/2014/main" id="{B31ACA85-991E-D1E3-A5F9-7C779F2C273E}"/>
              </a:ext>
            </a:extLst>
          </p:cNvPr>
          <p:cNvSpPr/>
          <p:nvPr/>
        </p:nvSpPr>
        <p:spPr>
          <a:xfrm>
            <a:off x="971600" y="503748"/>
            <a:ext cx="2880000" cy="673232"/>
          </a:xfrm>
          <a:prstGeom prst="horizontalScroll">
            <a:avLst/>
          </a:prstGeom>
          <a:blipFill>
            <a:blip r:embed="rId5"/>
            <a:tile tx="0" ty="0" sx="100000" sy="100000" flip="none" algn="tl"/>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chemeClr val="tx1"/>
                </a:solidFill>
                <a:effectLst>
                  <a:outerShdw blurRad="38100" dist="38100" dir="2700000" algn="tl">
                    <a:srgbClr val="000000">
                      <a:alpha val="43137"/>
                    </a:srgbClr>
                  </a:outerShdw>
                </a:effectLst>
                <a:latin typeface="Arial" panose="020B0604020202020204" pitchFamily="34" charset="0"/>
              </a:rPr>
              <a:t>Press Release</a:t>
            </a:r>
            <a:endParaRPr kumimoji="1" lang="ja-JP" altLang="en-US" sz="2400" dirty="0">
              <a:solidFill>
                <a:schemeClr val="tx1"/>
              </a:solidFill>
              <a:effectLst>
                <a:outerShdw blurRad="38100" dist="38100" dir="2700000" algn="tl">
                  <a:srgbClr val="000000">
                    <a:alpha val="43137"/>
                  </a:srgbClr>
                </a:outerShdw>
              </a:effectLst>
            </a:endParaRPr>
          </a:p>
        </p:txBody>
      </p:sp>
      <p:pic>
        <p:nvPicPr>
          <p:cNvPr id="10" name="図 9">
            <a:extLst>
              <a:ext uri="{FF2B5EF4-FFF2-40B4-BE49-F238E27FC236}">
                <a16:creationId xmlns:a16="http://schemas.microsoft.com/office/drawing/2014/main" id="{CE15FC08-EBC8-3C08-5730-094CF6E8D522}"/>
              </a:ext>
            </a:extLst>
          </p:cNvPr>
          <p:cNvPicPr>
            <a:picLocks noChangeAspect="1"/>
          </p:cNvPicPr>
          <p:nvPr/>
        </p:nvPicPr>
        <p:blipFill>
          <a:blip r:embed="rId6"/>
          <a:stretch>
            <a:fillRect/>
          </a:stretch>
        </p:blipFill>
        <p:spPr>
          <a:xfrm>
            <a:off x="4788024" y="1240761"/>
            <a:ext cx="3956674" cy="5111399"/>
          </a:xfrm>
          <a:prstGeom prst="rect">
            <a:avLst/>
          </a:prstGeom>
        </p:spPr>
      </p:pic>
      <p:sp>
        <p:nvSpPr>
          <p:cNvPr id="6" name="テキスト ボックス 5">
            <a:extLst>
              <a:ext uri="{FF2B5EF4-FFF2-40B4-BE49-F238E27FC236}">
                <a16:creationId xmlns:a16="http://schemas.microsoft.com/office/drawing/2014/main" id="{A8AD3B7C-41CA-5F7F-A159-85639F5AFB19}"/>
              </a:ext>
            </a:extLst>
          </p:cNvPr>
          <p:cNvSpPr txBox="1"/>
          <p:nvPr/>
        </p:nvSpPr>
        <p:spPr>
          <a:xfrm>
            <a:off x="4386200" y="6402814"/>
            <a:ext cx="4757800" cy="338554"/>
          </a:xfrm>
          <a:prstGeom prst="rect">
            <a:avLst/>
          </a:prstGeom>
          <a:noFill/>
          <a:ln>
            <a:noFill/>
          </a:ln>
        </p:spPr>
        <p:txBody>
          <a:bodyPr wrap="square" rtlCol="0">
            <a:spAutoFit/>
          </a:bodyPr>
          <a:lstStyle/>
          <a:p>
            <a:pPr algn="ctr"/>
            <a:r>
              <a:rPr kumimoji="1" lang="en-US" altLang="ja-JP" sz="1600" dirty="0">
                <a:latin typeface="Arial" panose="020B0604020202020204" pitchFamily="34" charset="0"/>
              </a:rPr>
              <a:t>https://spectrum.ieee.org/depleted-uranium-battery</a:t>
            </a:r>
            <a:endParaRPr kumimoji="1" lang="ja-JP" altLang="en-US" sz="1600" dirty="0">
              <a:latin typeface="Arial" panose="020B0604020202020204" pitchFamily="34" charset="0"/>
            </a:endParaRPr>
          </a:p>
        </p:txBody>
      </p:sp>
      <p:sp>
        <p:nvSpPr>
          <p:cNvPr id="7" name="スクロール: 横 6">
            <a:extLst>
              <a:ext uri="{FF2B5EF4-FFF2-40B4-BE49-F238E27FC236}">
                <a16:creationId xmlns:a16="http://schemas.microsoft.com/office/drawing/2014/main" id="{1F18EBCF-CCF0-9411-384C-88B6C90859B9}"/>
              </a:ext>
            </a:extLst>
          </p:cNvPr>
          <p:cNvSpPr/>
          <p:nvPr/>
        </p:nvSpPr>
        <p:spPr>
          <a:xfrm>
            <a:off x="5295781" y="495971"/>
            <a:ext cx="2880000" cy="673232"/>
          </a:xfrm>
          <a:prstGeom prst="horizontalScroll">
            <a:avLst/>
          </a:prstGeom>
          <a:blipFill>
            <a:blip r:embed="rId5"/>
            <a:tile tx="0" ty="0" sx="100000" sy="100000" flip="none" algn="tl"/>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chemeClr val="tx1"/>
                </a:solidFill>
                <a:effectLst>
                  <a:outerShdw blurRad="38100" dist="38100" dir="2700000" algn="tl">
                    <a:srgbClr val="000000">
                      <a:alpha val="43137"/>
                    </a:srgbClr>
                  </a:outerShdw>
                </a:effectLst>
                <a:latin typeface="Arial" panose="020B0604020202020204" pitchFamily="34" charset="0"/>
              </a:rPr>
              <a:t>IEEE Spectrum</a:t>
            </a:r>
            <a:endParaRPr kumimoji="1" lang="ja-JP" altLang="en-US" sz="24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64927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BFB2DE-E6CF-E836-5227-CA5E6F5DE1B2}"/>
            </a:ext>
          </a:extLst>
        </p:cNvPr>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C6858F3-B490-3EF1-2457-16B53EF19538}"/>
              </a:ext>
            </a:extLst>
          </p:cNvPr>
          <p:cNvSpPr>
            <a:spLocks noGrp="1"/>
          </p:cNvSpPr>
          <p:nvPr>
            <p:ph type="sldNum" sz="quarter" idx="12"/>
          </p:nvPr>
        </p:nvSpPr>
        <p:spPr>
          <a:xfrm>
            <a:off x="7064546" y="64482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sp>
        <p:nvSpPr>
          <p:cNvPr id="8" name="テキスト ボックス 7">
            <a:extLst>
              <a:ext uri="{FF2B5EF4-FFF2-40B4-BE49-F238E27FC236}">
                <a16:creationId xmlns:a16="http://schemas.microsoft.com/office/drawing/2014/main" id="{6F698851-AA2E-A04B-568B-BFED723EABF9}"/>
              </a:ext>
            </a:extLst>
          </p:cNvPr>
          <p:cNvSpPr txBox="1"/>
          <p:nvPr/>
        </p:nvSpPr>
        <p:spPr>
          <a:xfrm>
            <a:off x="107504" y="6557047"/>
            <a:ext cx="367240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rial"/>
                <a:ea typeface="ＭＳ Ｐゴシック"/>
                <a:cs typeface="+mn-cs"/>
              </a:rPr>
              <a:t>K. Ouchi et al., </a:t>
            </a:r>
            <a:r>
              <a:rPr kumimoji="0" lang="en-US" altLang="ja-JP" sz="1200" b="0" i="1" u="none" strike="noStrike" kern="1200" cap="none" spc="0" normalizeH="0" baseline="0" noProof="0" dirty="0">
                <a:ln>
                  <a:noFill/>
                </a:ln>
                <a:solidFill>
                  <a:prstClr val="black"/>
                </a:solidFill>
                <a:effectLst/>
                <a:uLnTx/>
                <a:uFillTx/>
                <a:latin typeface="Arial"/>
                <a:ea typeface="ＭＳ Ｐゴシック"/>
                <a:cs typeface="+mn-cs"/>
              </a:rPr>
              <a:t>Sci. Rep.</a:t>
            </a:r>
            <a:r>
              <a:rPr kumimoji="0" lang="en-US" altLang="ja-JP" sz="1200" b="0" i="0" u="none" strike="noStrike" kern="1200" cap="none" spc="0" normalizeH="0" baseline="0" noProof="0" dirty="0">
                <a:ln>
                  <a:noFill/>
                </a:ln>
                <a:solidFill>
                  <a:prstClr val="black"/>
                </a:solidFill>
                <a:effectLst/>
                <a:uLnTx/>
                <a:uFillTx/>
                <a:latin typeface="Arial"/>
                <a:ea typeface="ＭＳ Ｐゴシック"/>
                <a:cs typeface="+mn-cs"/>
              </a:rPr>
              <a:t>, (2025) 15:18515.</a:t>
            </a:r>
            <a:endParaRPr kumimoji="0" lang="ja-JP" altLang="en-US" sz="1200" b="0"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4" name="タイトル 1">
            <a:extLst>
              <a:ext uri="{FF2B5EF4-FFF2-40B4-BE49-F238E27FC236}">
                <a16:creationId xmlns:a16="http://schemas.microsoft.com/office/drawing/2014/main" id="{90B84BBC-F721-C213-2151-60994E28CB2F}"/>
              </a:ext>
            </a:extLst>
          </p:cNvPr>
          <p:cNvSpPr txBox="1">
            <a:spLocks/>
          </p:cNvSpPr>
          <p:nvPr/>
        </p:nvSpPr>
        <p:spPr>
          <a:xfrm>
            <a:off x="298646" y="116632"/>
            <a:ext cx="8407846" cy="7810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000" kern="1200">
                <a:solidFill>
                  <a:schemeClr val="tx1"/>
                </a:solidFill>
                <a:latin typeface="Meiryo" panose="020B0604030504040204" pitchFamily="34" charset="-128"/>
                <a:ea typeface="Meiryo" panose="020B0604030504040204" pitchFamily="34" charset="-128"/>
                <a:cs typeface="+mj-cs"/>
              </a:defRPr>
            </a:lvl1pPr>
          </a:lstStyle>
          <a:p>
            <a:pPr algn="ctr"/>
            <a:r>
              <a:rPr lang="en-US" altLang="ja-JP" b="1" dirty="0">
                <a:latin typeface="Arial" panose="020B0604020202020204" pitchFamily="34" charset="0"/>
                <a:ea typeface="ＭＳ Ｐゴシック" panose="020B0600070205080204" pitchFamily="50" charset="-128"/>
              </a:rPr>
              <a:t>To assemble new uranium battery </a:t>
            </a:r>
            <a:endParaRPr lang="ja-JP" altLang="en-US" b="1" dirty="0">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23227DEE-0106-99A8-FD59-6C43DBAC9B86}"/>
              </a:ext>
            </a:extLst>
          </p:cNvPr>
          <p:cNvSpPr txBox="1"/>
          <p:nvPr/>
        </p:nvSpPr>
        <p:spPr>
          <a:xfrm>
            <a:off x="251520" y="762956"/>
            <a:ext cx="8574783"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Key point 1: Redesign of the electrolytic solution</a:t>
            </a:r>
          </a:p>
        </p:txBody>
      </p:sp>
      <p:sp>
        <p:nvSpPr>
          <p:cNvPr id="11" name="テキスト ボックス 10">
            <a:extLst>
              <a:ext uri="{FF2B5EF4-FFF2-40B4-BE49-F238E27FC236}">
                <a16:creationId xmlns:a16="http://schemas.microsoft.com/office/drawing/2014/main" id="{A4085062-0F40-E6FD-65A1-405EFAFAC399}"/>
              </a:ext>
            </a:extLst>
          </p:cNvPr>
          <p:cNvSpPr txBox="1"/>
          <p:nvPr/>
        </p:nvSpPr>
        <p:spPr>
          <a:xfrm>
            <a:off x="251985" y="4922004"/>
            <a:ext cx="8906092"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Key point 2: Adoption of the Fe</a:t>
            </a:r>
            <a:r>
              <a:rPr lang="en-US" altLang="ja-JP" sz="2800" b="1" baseline="30000" dirty="0">
                <a:solidFill>
                  <a:schemeClr val="accent5">
                    <a:lumMod val="75000"/>
                  </a:schemeClr>
                </a:solidFill>
                <a:latin typeface="Arial" panose="020B0604020202020204" pitchFamily="34" charset="0"/>
                <a:ea typeface="ＭＳ Ｐゴシック" panose="020B0600070205080204" pitchFamily="50" charset="-128"/>
              </a:rPr>
              <a:t>2+</a:t>
            </a:r>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/Fe</a:t>
            </a:r>
            <a:r>
              <a:rPr lang="en-US" altLang="ja-JP" sz="2800" b="1" baseline="30000" dirty="0">
                <a:solidFill>
                  <a:schemeClr val="accent5">
                    <a:lumMod val="75000"/>
                  </a:schemeClr>
                </a:solidFill>
                <a:latin typeface="Arial" panose="020B0604020202020204" pitchFamily="34" charset="0"/>
                <a:ea typeface="ＭＳ Ｐゴシック" panose="020B0600070205080204" pitchFamily="50" charset="-128"/>
              </a:rPr>
              <a:t>3+</a:t>
            </a:r>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 redox couple</a:t>
            </a:r>
          </a:p>
        </p:txBody>
      </p:sp>
      <p:sp>
        <p:nvSpPr>
          <p:cNvPr id="12" name="テキスト ボックス 11">
            <a:extLst>
              <a:ext uri="{FF2B5EF4-FFF2-40B4-BE49-F238E27FC236}">
                <a16:creationId xmlns:a16="http://schemas.microsoft.com/office/drawing/2014/main" id="{F51F2631-D9A8-FF0D-10B1-FCD5899DDDF7}"/>
              </a:ext>
            </a:extLst>
          </p:cNvPr>
          <p:cNvSpPr txBox="1"/>
          <p:nvPr/>
        </p:nvSpPr>
        <p:spPr>
          <a:xfrm>
            <a:off x="1151620" y="1248055"/>
            <a:ext cx="6660740" cy="400110"/>
          </a:xfrm>
          <a:prstGeom prst="rect">
            <a:avLst/>
          </a:prstGeom>
          <a:noFill/>
        </p:spPr>
        <p:txBody>
          <a:bodyPr wrap="square">
            <a:spAutoFit/>
          </a:bodyPr>
          <a:lstStyle/>
          <a:p>
            <a:pPr lvl="0" defTabSz="914400">
              <a:defRPr/>
            </a:pPr>
            <a:r>
              <a:rPr kumimoji="1" lang="en-US" altLang="ja-JP" sz="2000" kern="0" dirty="0">
                <a:solidFill>
                  <a:srgbClr val="000000"/>
                </a:solidFill>
              </a:rPr>
              <a:t>A mixture of ionic liquid and organic solvent was selected.</a:t>
            </a:r>
            <a:endParaRPr kumimoji="1" lang="ja-JP" altLang="en-US" sz="2000" b="0" i="0" u="none" strike="noStrike" kern="0" cap="none" spc="0" normalizeH="0" baseline="0" noProof="0" dirty="0">
              <a:ln>
                <a:noFill/>
              </a:ln>
              <a:solidFill>
                <a:srgbClr val="000000"/>
              </a:solidFill>
              <a:effectLst/>
              <a:uLnTx/>
              <a:uFillTx/>
              <a:latin typeface="Arial"/>
              <a:ea typeface="ＭＳ Ｐゴシック"/>
              <a:cs typeface="+mn-cs"/>
            </a:endParaRPr>
          </a:p>
        </p:txBody>
      </p:sp>
      <p:pic>
        <p:nvPicPr>
          <p:cNvPr id="13" name="図 12" descr="黒い背景と白い文字&#10;&#10;AI によって生成されたコンテンツは間違っている可能性があります。">
            <a:extLst>
              <a:ext uri="{FF2B5EF4-FFF2-40B4-BE49-F238E27FC236}">
                <a16:creationId xmlns:a16="http://schemas.microsoft.com/office/drawing/2014/main" id="{86FEC327-769C-6B0E-88FC-12E42C39EC9F}"/>
              </a:ext>
            </a:extLst>
          </p:cNvPr>
          <p:cNvPicPr>
            <a:picLocks noChangeAspect="1"/>
          </p:cNvPicPr>
          <p:nvPr/>
        </p:nvPicPr>
        <p:blipFill>
          <a:blip r:embed="rId3">
            <a:extLst>
              <a:ext uri="{28A0092B-C50C-407E-A947-70E740481C1C}">
                <a14:useLocalDpi xmlns:a14="http://schemas.microsoft.com/office/drawing/2010/main" val="0"/>
              </a:ext>
            </a:extLst>
          </a:blip>
          <a:srcRect t="39871" r="16599" b="36592"/>
          <a:stretch>
            <a:fillRect/>
          </a:stretch>
        </p:blipFill>
        <p:spPr>
          <a:xfrm>
            <a:off x="928450" y="1994345"/>
            <a:ext cx="7164796" cy="1436065"/>
          </a:xfrm>
          <a:prstGeom prst="rect">
            <a:avLst/>
          </a:prstGeom>
        </p:spPr>
      </p:pic>
      <p:sp>
        <p:nvSpPr>
          <p:cNvPr id="14" name="テキスト ボックス 13">
            <a:extLst>
              <a:ext uri="{FF2B5EF4-FFF2-40B4-BE49-F238E27FC236}">
                <a16:creationId xmlns:a16="http://schemas.microsoft.com/office/drawing/2014/main" id="{B0339F52-6C86-9D0B-D516-D545442D52EE}"/>
              </a:ext>
            </a:extLst>
          </p:cNvPr>
          <p:cNvSpPr txBox="1"/>
          <p:nvPr/>
        </p:nvSpPr>
        <p:spPr>
          <a:xfrm>
            <a:off x="1547664" y="1628800"/>
            <a:ext cx="1656184" cy="400110"/>
          </a:xfrm>
          <a:prstGeom prst="rect">
            <a:avLst/>
          </a:prstGeom>
          <a:noFill/>
        </p:spPr>
        <p:txBody>
          <a:bodyPr wrap="square">
            <a:spAutoFit/>
          </a:bodyPr>
          <a:lstStyle/>
          <a:p>
            <a:pPr lvl="0" defTabSz="914400">
              <a:defRPr/>
            </a:pPr>
            <a:r>
              <a:rPr kumimoji="1" lang="en-US" altLang="ja-JP" sz="2000" b="1" u="sng" kern="0" dirty="0">
                <a:solidFill>
                  <a:srgbClr val="000000"/>
                </a:solidFill>
              </a:rPr>
              <a:t>Ionic liquid </a:t>
            </a:r>
            <a:endParaRPr kumimoji="1" lang="ja-JP" altLang="en-US" sz="2000" b="1" i="0" u="sng" strike="noStrike" kern="0" cap="none" spc="0" normalizeH="0" baseline="0" noProof="0" dirty="0">
              <a:ln>
                <a:noFill/>
              </a:ln>
              <a:solidFill>
                <a:srgbClr val="000000"/>
              </a:solidFill>
              <a:effectLst/>
              <a:uLnTx/>
              <a:uFillTx/>
              <a:latin typeface="Arial"/>
              <a:ea typeface="ＭＳ Ｐゴシック"/>
              <a:cs typeface="+mn-cs"/>
            </a:endParaRPr>
          </a:p>
        </p:txBody>
      </p:sp>
      <p:sp>
        <p:nvSpPr>
          <p:cNvPr id="15" name="テキスト ボックス 14">
            <a:extLst>
              <a:ext uri="{FF2B5EF4-FFF2-40B4-BE49-F238E27FC236}">
                <a16:creationId xmlns:a16="http://schemas.microsoft.com/office/drawing/2014/main" id="{0CC0779A-37BD-B18B-A565-F2ABEC91F2D4}"/>
              </a:ext>
            </a:extLst>
          </p:cNvPr>
          <p:cNvSpPr txBox="1"/>
          <p:nvPr/>
        </p:nvSpPr>
        <p:spPr>
          <a:xfrm>
            <a:off x="611560" y="3386243"/>
            <a:ext cx="3744416" cy="338554"/>
          </a:xfrm>
          <a:prstGeom prst="rect">
            <a:avLst/>
          </a:prstGeom>
          <a:noFill/>
        </p:spPr>
        <p:txBody>
          <a:bodyPr wrap="square">
            <a:spAutoFit/>
          </a:bodyPr>
          <a:lstStyle/>
          <a:p>
            <a:pPr lvl="0" defTabSz="914400">
              <a:defRPr/>
            </a:pPr>
            <a:r>
              <a:rPr kumimoji="1" lang="en-US" altLang="ja-JP" sz="1600" kern="0" dirty="0">
                <a:solidFill>
                  <a:srgbClr val="000000"/>
                </a:solidFill>
              </a:rPr>
              <a:t>1-ethyl-3-methylimidazolium chloride</a:t>
            </a:r>
            <a:endParaRPr kumimoji="1" lang="ja-JP" altLang="en-US" sz="1600" i="0" u="none" strike="noStrike" kern="0" cap="none" spc="0" normalizeH="0" baseline="0" noProof="0" dirty="0">
              <a:ln>
                <a:noFill/>
              </a:ln>
              <a:solidFill>
                <a:srgbClr val="000000"/>
              </a:solidFill>
              <a:effectLst/>
              <a:uLnTx/>
              <a:uFillTx/>
              <a:latin typeface="Arial"/>
              <a:ea typeface="ＭＳ Ｐゴシック"/>
              <a:cs typeface="+mn-cs"/>
            </a:endParaRPr>
          </a:p>
        </p:txBody>
      </p:sp>
      <p:sp>
        <p:nvSpPr>
          <p:cNvPr id="16" name="テキスト ボックス 15">
            <a:extLst>
              <a:ext uri="{FF2B5EF4-FFF2-40B4-BE49-F238E27FC236}">
                <a16:creationId xmlns:a16="http://schemas.microsoft.com/office/drawing/2014/main" id="{29944F27-2558-646B-E1BA-4326C03BD083}"/>
              </a:ext>
            </a:extLst>
          </p:cNvPr>
          <p:cNvSpPr txBox="1"/>
          <p:nvPr/>
        </p:nvSpPr>
        <p:spPr>
          <a:xfrm>
            <a:off x="5436096" y="1632356"/>
            <a:ext cx="2276522" cy="400110"/>
          </a:xfrm>
          <a:prstGeom prst="rect">
            <a:avLst/>
          </a:prstGeom>
          <a:noFill/>
        </p:spPr>
        <p:txBody>
          <a:bodyPr wrap="square">
            <a:spAutoFit/>
          </a:bodyPr>
          <a:lstStyle/>
          <a:p>
            <a:pPr lvl="0" defTabSz="914400">
              <a:defRPr/>
            </a:pPr>
            <a:r>
              <a:rPr kumimoji="1" lang="en-US" altLang="ja-JP" sz="2000" b="1" u="sng" kern="0" dirty="0">
                <a:solidFill>
                  <a:srgbClr val="000000"/>
                </a:solidFill>
              </a:rPr>
              <a:t>Organic solvent </a:t>
            </a:r>
            <a:endParaRPr kumimoji="1" lang="ja-JP" altLang="en-US" sz="2000" b="1" i="0" u="sng" strike="noStrike" kern="0" cap="none" spc="0" normalizeH="0" baseline="0" noProof="0" dirty="0">
              <a:ln>
                <a:noFill/>
              </a:ln>
              <a:solidFill>
                <a:srgbClr val="000000"/>
              </a:solidFill>
              <a:effectLst/>
              <a:uLnTx/>
              <a:uFillTx/>
              <a:latin typeface="Arial"/>
              <a:ea typeface="ＭＳ Ｐゴシック"/>
              <a:cs typeface="+mn-cs"/>
            </a:endParaRPr>
          </a:p>
        </p:txBody>
      </p:sp>
      <p:sp>
        <p:nvSpPr>
          <p:cNvPr id="17" name="テキスト ボックス 16">
            <a:extLst>
              <a:ext uri="{FF2B5EF4-FFF2-40B4-BE49-F238E27FC236}">
                <a16:creationId xmlns:a16="http://schemas.microsoft.com/office/drawing/2014/main" id="{6E43E6E9-C5F9-7268-4E30-9DC439FE6F12}"/>
              </a:ext>
            </a:extLst>
          </p:cNvPr>
          <p:cNvSpPr txBox="1"/>
          <p:nvPr/>
        </p:nvSpPr>
        <p:spPr>
          <a:xfrm>
            <a:off x="5323844" y="3396277"/>
            <a:ext cx="2988332" cy="338554"/>
          </a:xfrm>
          <a:prstGeom prst="rect">
            <a:avLst/>
          </a:prstGeom>
          <a:noFill/>
        </p:spPr>
        <p:txBody>
          <a:bodyPr wrap="square">
            <a:spAutoFit/>
          </a:bodyPr>
          <a:lstStyle/>
          <a:p>
            <a:pPr lvl="0" defTabSz="914400">
              <a:defRPr/>
            </a:pPr>
            <a:r>
              <a:rPr kumimoji="1" lang="en-US" altLang="ja-JP" sz="1600" i="1" kern="0" dirty="0">
                <a:solidFill>
                  <a:srgbClr val="000000"/>
                </a:solidFill>
              </a:rPr>
              <a:t>N</a:t>
            </a:r>
            <a:r>
              <a:rPr kumimoji="1" lang="en-US" altLang="ja-JP" sz="1600" kern="0" dirty="0">
                <a:solidFill>
                  <a:srgbClr val="000000"/>
                </a:solidFill>
              </a:rPr>
              <a:t>,</a:t>
            </a:r>
            <a:r>
              <a:rPr kumimoji="1" lang="en-US" altLang="ja-JP" sz="1600" i="1" kern="0" dirty="0">
                <a:solidFill>
                  <a:srgbClr val="000000"/>
                </a:solidFill>
              </a:rPr>
              <a:t>N</a:t>
            </a:r>
            <a:r>
              <a:rPr kumimoji="1" lang="en-US" altLang="ja-JP" sz="1600" kern="0" dirty="0">
                <a:solidFill>
                  <a:srgbClr val="000000"/>
                </a:solidFill>
              </a:rPr>
              <a:t>-dimethylformamide (DMF)</a:t>
            </a:r>
            <a:endParaRPr kumimoji="1" lang="ja-JP" altLang="en-US" sz="1600" i="0" u="none" strike="noStrike" kern="0" cap="none" spc="0" normalizeH="0" baseline="0" noProof="0" dirty="0">
              <a:ln>
                <a:noFill/>
              </a:ln>
              <a:solidFill>
                <a:srgbClr val="000000"/>
              </a:solidFill>
              <a:effectLst/>
              <a:uLnTx/>
              <a:uFillTx/>
              <a:latin typeface="Arial"/>
              <a:ea typeface="ＭＳ Ｐゴシック"/>
              <a:cs typeface="+mn-cs"/>
            </a:endParaRPr>
          </a:p>
        </p:txBody>
      </p:sp>
      <p:sp>
        <p:nvSpPr>
          <p:cNvPr id="18" name="テキスト ボックス 17">
            <a:extLst>
              <a:ext uri="{FF2B5EF4-FFF2-40B4-BE49-F238E27FC236}">
                <a16:creationId xmlns:a16="http://schemas.microsoft.com/office/drawing/2014/main" id="{16A8C940-F478-CA82-D87F-6F9C1E474115}"/>
              </a:ext>
            </a:extLst>
          </p:cNvPr>
          <p:cNvSpPr txBox="1"/>
          <p:nvPr/>
        </p:nvSpPr>
        <p:spPr>
          <a:xfrm>
            <a:off x="45504" y="3734831"/>
            <a:ext cx="5030552" cy="954107"/>
          </a:xfrm>
          <a:prstGeom prst="rect">
            <a:avLst/>
          </a:prstGeom>
          <a:noFill/>
        </p:spPr>
        <p:txBody>
          <a:bodyPr wrap="square">
            <a:spAutoFit/>
          </a:bodyPr>
          <a:lstStyle/>
          <a:p>
            <a:pPr lvl="0" defTabSz="914400">
              <a:defRPr/>
            </a:pPr>
            <a:r>
              <a:rPr kumimoji="1" lang="en-US" altLang="ja-JP" sz="2000" b="1" kern="0" dirty="0">
                <a:solidFill>
                  <a:srgbClr val="000000"/>
                </a:solidFill>
              </a:rPr>
              <a:t>Advantages: Possesses two functions</a:t>
            </a:r>
          </a:p>
          <a:p>
            <a:pPr lvl="0" defTabSz="914400">
              <a:defRPr/>
            </a:pPr>
            <a:r>
              <a:rPr kumimoji="1" lang="en-US" altLang="ja-JP" b="1" kern="0" dirty="0">
                <a:solidFill>
                  <a:srgbClr val="000000"/>
                </a:solidFill>
              </a:rPr>
              <a:t>    1) Supporting electrolyte</a:t>
            </a:r>
          </a:p>
          <a:p>
            <a:pPr lvl="0" defTabSz="914400">
              <a:defRPr/>
            </a:pPr>
            <a:r>
              <a:rPr kumimoji="1" lang="en-US" altLang="ja-JP" b="1" kern="0" dirty="0">
                <a:solidFill>
                  <a:srgbClr val="000000"/>
                </a:solidFill>
              </a:rPr>
              <a:t>    2) Stabilizing reagent for uranium redox</a:t>
            </a:r>
            <a:endParaRPr kumimoji="1" lang="ja-JP" altLang="en-US" b="1" i="0" u="none" strike="noStrike" kern="0" cap="none" spc="0" normalizeH="0" baseline="0" noProof="0" dirty="0">
              <a:ln>
                <a:noFill/>
              </a:ln>
              <a:solidFill>
                <a:srgbClr val="000000"/>
              </a:solidFill>
              <a:effectLst/>
              <a:uLnTx/>
              <a:uFillTx/>
              <a:latin typeface="Arial"/>
              <a:ea typeface="ＭＳ Ｐゴシック"/>
              <a:cs typeface="+mn-cs"/>
            </a:endParaRPr>
          </a:p>
        </p:txBody>
      </p:sp>
      <p:sp>
        <p:nvSpPr>
          <p:cNvPr id="19" name="テキスト ボックス 18">
            <a:extLst>
              <a:ext uri="{FF2B5EF4-FFF2-40B4-BE49-F238E27FC236}">
                <a16:creationId xmlns:a16="http://schemas.microsoft.com/office/drawing/2014/main" id="{BCF52164-42D2-056D-9AB6-6EF2350CD851}"/>
              </a:ext>
            </a:extLst>
          </p:cNvPr>
          <p:cNvSpPr txBox="1"/>
          <p:nvPr/>
        </p:nvSpPr>
        <p:spPr>
          <a:xfrm>
            <a:off x="5004048" y="3735314"/>
            <a:ext cx="4139952" cy="1015663"/>
          </a:xfrm>
          <a:prstGeom prst="rect">
            <a:avLst/>
          </a:prstGeom>
          <a:noFill/>
        </p:spPr>
        <p:txBody>
          <a:bodyPr wrap="square">
            <a:spAutoFit/>
          </a:bodyPr>
          <a:lstStyle/>
          <a:p>
            <a:pPr lvl="0" defTabSz="914400">
              <a:defRPr/>
            </a:pPr>
            <a:r>
              <a:rPr kumimoji="1" lang="en-US" altLang="ja-JP" sz="2000" b="1" kern="0" dirty="0">
                <a:solidFill>
                  <a:srgbClr val="000000"/>
                </a:solidFill>
              </a:rPr>
              <a:t>Advantages: </a:t>
            </a:r>
          </a:p>
          <a:p>
            <a:pPr lvl="0" defTabSz="914400">
              <a:defRPr/>
            </a:pPr>
            <a:r>
              <a:rPr kumimoji="1" lang="en-US" altLang="ja-JP" sz="2000" b="1" kern="0" dirty="0">
                <a:solidFill>
                  <a:srgbClr val="000000"/>
                </a:solidFill>
              </a:rPr>
              <a:t>    </a:t>
            </a:r>
            <a:r>
              <a:rPr kumimoji="1" lang="en-US" altLang="ja-JP" b="1" kern="0" dirty="0">
                <a:solidFill>
                  <a:srgbClr val="000000"/>
                </a:solidFill>
              </a:rPr>
              <a:t>1) Wide electrochemical window</a:t>
            </a:r>
          </a:p>
          <a:p>
            <a:pPr lvl="0" defTabSz="914400">
              <a:defRPr/>
            </a:pPr>
            <a:r>
              <a:rPr kumimoji="1" lang="en-US" altLang="ja-JP" b="1" kern="0" dirty="0">
                <a:solidFill>
                  <a:srgbClr val="000000"/>
                </a:solidFill>
              </a:rPr>
              <a:t>    2) High solubility of U</a:t>
            </a:r>
            <a:r>
              <a:rPr kumimoji="1" lang="en-US" altLang="ja-JP" b="1" kern="0" baseline="30000" dirty="0">
                <a:solidFill>
                  <a:srgbClr val="000000"/>
                </a:solidFill>
              </a:rPr>
              <a:t>IV</a:t>
            </a:r>
            <a:r>
              <a:rPr kumimoji="1" lang="en-US" altLang="ja-JP" b="1" kern="0" dirty="0">
                <a:solidFill>
                  <a:srgbClr val="000000"/>
                </a:solidFill>
              </a:rPr>
              <a:t>Cl</a:t>
            </a:r>
            <a:r>
              <a:rPr kumimoji="1" lang="en-US" altLang="ja-JP" b="1" kern="0" baseline="-25000" dirty="0">
                <a:solidFill>
                  <a:srgbClr val="000000"/>
                </a:solidFill>
              </a:rPr>
              <a:t>4</a:t>
            </a:r>
            <a:endParaRPr kumimoji="1" lang="ja-JP" altLang="en-US" b="1" i="0" u="none" strike="noStrike" kern="0" cap="none" spc="0" normalizeH="0" baseline="0" noProof="0" dirty="0">
              <a:ln>
                <a:noFill/>
              </a:ln>
              <a:solidFill>
                <a:srgbClr val="000000"/>
              </a:solidFill>
              <a:effectLst/>
              <a:uLnTx/>
              <a:uFillTx/>
              <a:latin typeface="Arial"/>
              <a:ea typeface="ＭＳ Ｐゴシック"/>
              <a:cs typeface="+mn-cs"/>
            </a:endParaRPr>
          </a:p>
        </p:txBody>
      </p:sp>
      <p:sp>
        <p:nvSpPr>
          <p:cNvPr id="20" name="テキスト ボックス 19">
            <a:extLst>
              <a:ext uri="{FF2B5EF4-FFF2-40B4-BE49-F238E27FC236}">
                <a16:creationId xmlns:a16="http://schemas.microsoft.com/office/drawing/2014/main" id="{759B8E04-8029-5158-28CC-087B5926C934}"/>
              </a:ext>
            </a:extLst>
          </p:cNvPr>
          <p:cNvSpPr txBox="1"/>
          <p:nvPr/>
        </p:nvSpPr>
        <p:spPr>
          <a:xfrm>
            <a:off x="758971" y="5395570"/>
            <a:ext cx="7826882" cy="707886"/>
          </a:xfrm>
          <a:prstGeom prst="rect">
            <a:avLst/>
          </a:prstGeom>
          <a:noFill/>
        </p:spPr>
        <p:txBody>
          <a:bodyPr wrap="square">
            <a:spAutoFit/>
          </a:bodyPr>
          <a:lstStyle/>
          <a:p>
            <a:pPr lvl="0" defTabSz="914400">
              <a:defRPr/>
            </a:pPr>
            <a:r>
              <a:rPr kumimoji="1" lang="en-US" altLang="ja-JP" sz="2000" kern="0" dirty="0">
                <a:solidFill>
                  <a:srgbClr val="000000"/>
                </a:solidFill>
              </a:rPr>
              <a:t>The Fe</a:t>
            </a:r>
            <a:r>
              <a:rPr kumimoji="1" lang="en-US" altLang="ja-JP" sz="2000" kern="0" baseline="30000" dirty="0">
                <a:solidFill>
                  <a:srgbClr val="000000"/>
                </a:solidFill>
              </a:rPr>
              <a:t>2+</a:t>
            </a:r>
            <a:r>
              <a:rPr kumimoji="1" lang="en-US" altLang="ja-JP" sz="2000" kern="0" dirty="0">
                <a:solidFill>
                  <a:srgbClr val="000000"/>
                </a:solidFill>
              </a:rPr>
              <a:t>/Fe</a:t>
            </a:r>
            <a:r>
              <a:rPr kumimoji="1" lang="en-US" altLang="ja-JP" sz="2000" kern="0" baseline="30000" dirty="0">
                <a:solidFill>
                  <a:srgbClr val="000000"/>
                </a:solidFill>
              </a:rPr>
              <a:t>3+</a:t>
            </a:r>
            <a:r>
              <a:rPr kumimoji="1" lang="en-US" altLang="ja-JP" sz="2000" kern="0" dirty="0">
                <a:solidFill>
                  <a:srgbClr val="000000"/>
                </a:solidFill>
              </a:rPr>
              <a:t> redox couple was selected as the positive electrolytic solution instead of UO</a:t>
            </a:r>
            <a:r>
              <a:rPr kumimoji="1" lang="en-US" altLang="ja-JP" sz="2000" kern="0" baseline="-25000" dirty="0">
                <a:solidFill>
                  <a:srgbClr val="000000"/>
                </a:solidFill>
              </a:rPr>
              <a:t>2</a:t>
            </a:r>
            <a:r>
              <a:rPr kumimoji="1" lang="en-US" altLang="ja-JP" sz="2000" kern="0" baseline="30000" dirty="0">
                <a:solidFill>
                  <a:srgbClr val="000000"/>
                </a:solidFill>
              </a:rPr>
              <a:t>+</a:t>
            </a:r>
            <a:r>
              <a:rPr kumimoji="1" lang="en-US" altLang="ja-JP" sz="2000" kern="0" dirty="0">
                <a:solidFill>
                  <a:srgbClr val="000000"/>
                </a:solidFill>
              </a:rPr>
              <a:t>/UO</a:t>
            </a:r>
            <a:r>
              <a:rPr kumimoji="1" lang="en-US" altLang="ja-JP" sz="2000" kern="0" baseline="-25000" dirty="0">
                <a:solidFill>
                  <a:srgbClr val="000000"/>
                </a:solidFill>
              </a:rPr>
              <a:t>2</a:t>
            </a:r>
            <a:r>
              <a:rPr kumimoji="1" lang="en-US" altLang="ja-JP" sz="2000" kern="0" baseline="30000" dirty="0">
                <a:solidFill>
                  <a:srgbClr val="000000"/>
                </a:solidFill>
              </a:rPr>
              <a:t>2+</a:t>
            </a:r>
            <a:r>
              <a:rPr kumimoji="1" lang="en-US" altLang="ja-JP" sz="2000" kern="0" dirty="0">
                <a:solidFill>
                  <a:srgbClr val="000000"/>
                </a:solidFill>
              </a:rPr>
              <a:t>.</a:t>
            </a:r>
            <a:endParaRPr kumimoji="1" lang="ja-JP" altLang="en-US" sz="2000" b="0" i="0" u="none" strike="noStrike" kern="0" cap="none" spc="0" normalizeH="0" baseline="0" noProof="0" dirty="0">
              <a:ln>
                <a:noFill/>
              </a:ln>
              <a:solidFill>
                <a:srgbClr val="000000"/>
              </a:solidFill>
              <a:effectLst/>
              <a:uLnTx/>
              <a:uFillTx/>
              <a:latin typeface="Arial"/>
              <a:ea typeface="ＭＳ Ｐゴシック"/>
              <a:cs typeface="+mn-cs"/>
            </a:endParaRPr>
          </a:p>
        </p:txBody>
      </p:sp>
      <p:sp>
        <p:nvSpPr>
          <p:cNvPr id="21" name="テキスト ボックス 20">
            <a:extLst>
              <a:ext uri="{FF2B5EF4-FFF2-40B4-BE49-F238E27FC236}">
                <a16:creationId xmlns:a16="http://schemas.microsoft.com/office/drawing/2014/main" id="{E63B533C-1DCC-4AE5-71B8-09953C8BC054}"/>
              </a:ext>
            </a:extLst>
          </p:cNvPr>
          <p:cNvSpPr txBox="1"/>
          <p:nvPr/>
        </p:nvSpPr>
        <p:spPr>
          <a:xfrm>
            <a:off x="2117825" y="6085432"/>
            <a:ext cx="5109173" cy="400110"/>
          </a:xfrm>
          <a:prstGeom prst="rect">
            <a:avLst/>
          </a:prstGeom>
          <a:noFill/>
        </p:spPr>
        <p:txBody>
          <a:bodyPr wrap="square">
            <a:spAutoFit/>
          </a:bodyPr>
          <a:lstStyle/>
          <a:p>
            <a:pPr lvl="0" defTabSz="914400">
              <a:defRPr/>
            </a:pPr>
            <a:r>
              <a:rPr kumimoji="1" lang="ja-JP" altLang="en-US" sz="2000" b="1" kern="0" dirty="0">
                <a:solidFill>
                  <a:srgbClr val="000000"/>
                </a:solidFill>
              </a:rPr>
              <a:t>→</a:t>
            </a:r>
            <a:r>
              <a:rPr kumimoji="1" lang="en-US" altLang="ja-JP" sz="2000" b="1" kern="0" dirty="0">
                <a:solidFill>
                  <a:srgbClr val="000000"/>
                </a:solidFill>
              </a:rPr>
              <a:t>Higher cell voltage can be expected.</a:t>
            </a:r>
            <a:endParaRPr kumimoji="1" lang="ja-JP" altLang="en-US" sz="2000" b="1" i="0" u="none" strike="noStrike" kern="0" cap="none" spc="0" normalizeH="0" baseline="0" noProof="0" dirty="0">
              <a:ln>
                <a:noFill/>
              </a:ln>
              <a:solidFill>
                <a:srgbClr val="000000"/>
              </a:solidFill>
              <a:effectLst/>
              <a:uLnTx/>
              <a:uFillTx/>
              <a:latin typeface="Arial"/>
              <a:ea typeface="ＭＳ Ｐゴシック"/>
              <a:cs typeface="+mn-cs"/>
            </a:endParaRPr>
          </a:p>
        </p:txBody>
      </p:sp>
    </p:spTree>
    <p:extLst>
      <p:ext uri="{BB962C8B-B14F-4D97-AF65-F5344CB8AC3E}">
        <p14:creationId xmlns:p14="http://schemas.microsoft.com/office/powerpoint/2010/main" val="19190171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CCCB0E-DA75-F5FA-545B-11CCD55A1DDB}"/>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EF021571-B988-C112-F5AD-531421C6E1F5}"/>
              </a:ext>
            </a:extLst>
          </p:cNvPr>
          <p:cNvSpPr/>
          <p:nvPr/>
        </p:nvSpPr>
        <p:spPr>
          <a:xfrm>
            <a:off x="336672" y="5594263"/>
            <a:ext cx="8460940" cy="1029136"/>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descr="グラフ が含まれている画像&#10;&#10;AI によって生成されたコンテンツは間違っている可能性があります。">
            <a:extLst>
              <a:ext uri="{FF2B5EF4-FFF2-40B4-BE49-F238E27FC236}">
                <a16:creationId xmlns:a16="http://schemas.microsoft.com/office/drawing/2014/main" id="{62226040-25F0-AD79-EA41-BCEF87F934A2}"/>
              </a:ext>
            </a:extLst>
          </p:cNvPr>
          <p:cNvPicPr>
            <a:picLocks noChangeAspect="1"/>
          </p:cNvPicPr>
          <p:nvPr/>
        </p:nvPicPr>
        <p:blipFill>
          <a:blip r:embed="rId3">
            <a:extLst>
              <a:ext uri="{28A0092B-C50C-407E-A947-70E740481C1C}">
                <a14:useLocalDpi xmlns:a14="http://schemas.microsoft.com/office/drawing/2010/main" val="0"/>
              </a:ext>
            </a:extLst>
          </a:blip>
          <a:srcRect l="14168" t="79965" r="7945"/>
          <a:stretch>
            <a:fillRect/>
          </a:stretch>
        </p:blipFill>
        <p:spPr>
          <a:xfrm>
            <a:off x="2591780" y="1389626"/>
            <a:ext cx="3960440" cy="847963"/>
          </a:xfrm>
          <a:prstGeom prst="rect">
            <a:avLst/>
          </a:prstGeom>
        </p:spPr>
      </p:pic>
      <p:sp>
        <p:nvSpPr>
          <p:cNvPr id="2" name="タイトル 1">
            <a:extLst>
              <a:ext uri="{FF2B5EF4-FFF2-40B4-BE49-F238E27FC236}">
                <a16:creationId xmlns:a16="http://schemas.microsoft.com/office/drawing/2014/main" id="{DA080A52-4EE6-6157-5843-C330D1567C22}"/>
              </a:ext>
            </a:extLst>
          </p:cNvPr>
          <p:cNvSpPr>
            <a:spLocks noGrp="1"/>
          </p:cNvSpPr>
          <p:nvPr>
            <p:ph type="title"/>
          </p:nvPr>
        </p:nvSpPr>
        <p:spPr/>
        <p:txBody>
          <a:bodyPr/>
          <a:lstStyle/>
          <a:p>
            <a:pPr algn="ctr"/>
            <a:r>
              <a:rPr kumimoji="1" lang="en-US" altLang="ja-JP" b="1" dirty="0">
                <a:latin typeface="Arial" panose="020B0604020202020204" pitchFamily="34" charset="0"/>
                <a:ea typeface="ＭＳ Ｐゴシック" panose="020B0600070205080204" pitchFamily="50" charset="-128"/>
              </a:rPr>
              <a:t>Redox reactions of U and Fe</a:t>
            </a:r>
            <a:endParaRPr kumimoji="1" lang="ja-JP" altLang="en-US"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7E649204-8CDC-C80D-E1B9-00E51FACC94C}"/>
              </a:ext>
            </a:extLst>
          </p:cNvPr>
          <p:cNvSpPr>
            <a:spLocks noGrp="1"/>
          </p:cNvSpPr>
          <p:nvPr>
            <p:ph type="sldNum" sz="quarter" idx="12"/>
          </p:nvPr>
        </p:nvSpPr>
        <p:spPr>
          <a:xfrm>
            <a:off x="7064546" y="64482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sp>
        <p:nvSpPr>
          <p:cNvPr id="8" name="テキスト ボックス 7">
            <a:extLst>
              <a:ext uri="{FF2B5EF4-FFF2-40B4-BE49-F238E27FC236}">
                <a16:creationId xmlns:a16="http://schemas.microsoft.com/office/drawing/2014/main" id="{1B88ACBC-655D-6CC4-6F60-3723CE87EBAB}"/>
              </a:ext>
            </a:extLst>
          </p:cNvPr>
          <p:cNvSpPr txBox="1"/>
          <p:nvPr/>
        </p:nvSpPr>
        <p:spPr>
          <a:xfrm>
            <a:off x="185722" y="946317"/>
            <a:ext cx="8958278" cy="400110"/>
          </a:xfrm>
          <a:prstGeom prst="rect">
            <a:avLst/>
          </a:prstGeom>
          <a:noFill/>
        </p:spPr>
        <p:txBody>
          <a:bodyPr wrap="square">
            <a:spAutoFit/>
          </a:bodyPr>
          <a:lstStyle/>
          <a:p>
            <a:pPr lvl="0"/>
            <a:r>
              <a:rPr lang="en-US" altLang="ja-JP" sz="2000" dirty="0">
                <a:solidFill>
                  <a:prstClr val="black"/>
                </a:solidFill>
              </a:rPr>
              <a:t>U and Fe pair provides feasible redox reactions as active materials for battery.</a:t>
            </a:r>
            <a:endParaRPr kumimoji="0" lang="ja-JP" altLang="en-US" sz="2000" b="0" i="0" u="none" strike="noStrike" kern="1200" cap="none" spc="0" normalizeH="0" baseline="0" noProof="0" dirty="0">
              <a:ln>
                <a:noFill/>
              </a:ln>
              <a:solidFill>
                <a:prstClr val="black"/>
              </a:solidFill>
              <a:effectLst/>
              <a:uLnTx/>
              <a:uFillTx/>
              <a:latin typeface="Arial"/>
              <a:ea typeface="ＭＳ Ｐゴシック"/>
              <a:cs typeface="+mn-cs"/>
            </a:endParaRPr>
          </a:p>
        </p:txBody>
      </p:sp>
      <p:grpSp>
        <p:nvGrpSpPr>
          <p:cNvPr id="15" name="グループ化 14">
            <a:extLst>
              <a:ext uri="{FF2B5EF4-FFF2-40B4-BE49-F238E27FC236}">
                <a16:creationId xmlns:a16="http://schemas.microsoft.com/office/drawing/2014/main" id="{98D1ED80-7779-E381-1829-9B6A75857FCB}"/>
              </a:ext>
            </a:extLst>
          </p:cNvPr>
          <p:cNvGrpSpPr>
            <a:grpSpLocks noChangeAspect="1"/>
          </p:cNvGrpSpPr>
          <p:nvPr/>
        </p:nvGrpSpPr>
        <p:grpSpPr>
          <a:xfrm>
            <a:off x="1475656" y="2170338"/>
            <a:ext cx="5834025" cy="3220145"/>
            <a:chOff x="345665" y="2316732"/>
            <a:chExt cx="5084834" cy="2806624"/>
          </a:xfrm>
        </p:grpSpPr>
        <p:pic>
          <p:nvPicPr>
            <p:cNvPr id="4" name="図 3" descr="グラフ が含まれている画像&#10;&#10;AI によって生成されたコンテンツは間違っている可能性があります。">
              <a:extLst>
                <a:ext uri="{FF2B5EF4-FFF2-40B4-BE49-F238E27FC236}">
                  <a16:creationId xmlns:a16="http://schemas.microsoft.com/office/drawing/2014/main" id="{1837D5F9-9E53-0724-29BE-C9091CB4E526}"/>
                </a:ext>
              </a:extLst>
            </p:cNvPr>
            <p:cNvPicPr>
              <a:picLocks noChangeAspect="1"/>
            </p:cNvPicPr>
            <p:nvPr/>
          </p:nvPicPr>
          <p:blipFill>
            <a:blip r:embed="rId3">
              <a:extLst>
                <a:ext uri="{28A0092B-C50C-407E-A947-70E740481C1C}">
                  <a14:useLocalDpi xmlns:a14="http://schemas.microsoft.com/office/drawing/2010/main" val="0"/>
                </a:ext>
              </a:extLst>
            </a:blip>
            <a:srcRect t="13753" b="19932"/>
            <a:stretch>
              <a:fillRect/>
            </a:stretch>
          </p:blipFill>
          <p:spPr>
            <a:xfrm>
              <a:off x="345665" y="2316732"/>
              <a:ext cx="5084834" cy="2806624"/>
            </a:xfrm>
            <a:prstGeom prst="rect">
              <a:avLst/>
            </a:prstGeom>
          </p:spPr>
        </p:pic>
        <p:cxnSp>
          <p:nvCxnSpPr>
            <p:cNvPr id="10" name="直線コネクタ 9">
              <a:extLst>
                <a:ext uri="{FF2B5EF4-FFF2-40B4-BE49-F238E27FC236}">
                  <a16:creationId xmlns:a16="http://schemas.microsoft.com/office/drawing/2014/main" id="{C47E814D-F4B6-AFC4-FF06-916BDB90524C}"/>
                </a:ext>
              </a:extLst>
            </p:cNvPr>
            <p:cNvCxnSpPr/>
            <p:nvPr/>
          </p:nvCxnSpPr>
          <p:spPr>
            <a:xfrm>
              <a:off x="2168725" y="3126475"/>
              <a:ext cx="0" cy="118800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80B9F757-64A1-DD15-75E9-4F32D55E4D0C}"/>
                </a:ext>
              </a:extLst>
            </p:cNvPr>
            <p:cNvCxnSpPr/>
            <p:nvPr/>
          </p:nvCxnSpPr>
          <p:spPr>
            <a:xfrm>
              <a:off x="3756711" y="2766435"/>
              <a:ext cx="0" cy="1512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矢印: 左右 11">
              <a:extLst>
                <a:ext uri="{FF2B5EF4-FFF2-40B4-BE49-F238E27FC236}">
                  <a16:creationId xmlns:a16="http://schemas.microsoft.com/office/drawing/2014/main" id="{638C913D-3E85-A2FE-4552-FEADAE6007BA}"/>
                </a:ext>
              </a:extLst>
            </p:cNvPr>
            <p:cNvSpPr/>
            <p:nvPr/>
          </p:nvSpPr>
          <p:spPr>
            <a:xfrm>
              <a:off x="2168725" y="4062579"/>
              <a:ext cx="1587986" cy="117684"/>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ＭＳ Ｐゴシック"/>
                <a:cs typeface="+mn-cs"/>
              </a:endParaRPr>
            </a:p>
          </p:txBody>
        </p:sp>
      </p:grpSp>
      <p:sp>
        <p:nvSpPr>
          <p:cNvPr id="13" name="テキスト ボックス 12">
            <a:extLst>
              <a:ext uri="{FF2B5EF4-FFF2-40B4-BE49-F238E27FC236}">
                <a16:creationId xmlns:a16="http://schemas.microsoft.com/office/drawing/2014/main" id="{2F397950-4F28-AD6A-5B67-52DA543EF13E}"/>
              </a:ext>
            </a:extLst>
          </p:cNvPr>
          <p:cNvSpPr txBox="1"/>
          <p:nvPr/>
        </p:nvSpPr>
        <p:spPr>
          <a:xfrm>
            <a:off x="4130791" y="4274509"/>
            <a:ext cx="882417"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0000"/>
                </a:solidFill>
                <a:effectLst/>
                <a:uLnTx/>
                <a:uFillTx/>
                <a:latin typeface="Arial"/>
                <a:ea typeface="ＭＳ Ｐゴシック"/>
                <a:cs typeface="+mn-cs"/>
              </a:rPr>
              <a:t>1.4 V</a:t>
            </a:r>
            <a:endParaRPr kumimoji="0" lang="ja-JP" altLang="en-US" sz="1800" b="1" i="0" u="none" strike="noStrike" kern="1200" cap="none" spc="0" normalizeH="0" baseline="0" noProof="0" dirty="0">
              <a:ln>
                <a:noFill/>
              </a:ln>
              <a:solidFill>
                <a:srgbClr val="FF0000"/>
              </a:solidFill>
              <a:effectLst/>
              <a:uLnTx/>
              <a:uFillTx/>
              <a:latin typeface="Arial"/>
              <a:ea typeface="ＭＳ Ｐゴシック"/>
              <a:cs typeface="+mn-cs"/>
            </a:endParaRPr>
          </a:p>
        </p:txBody>
      </p:sp>
      <p:sp>
        <p:nvSpPr>
          <p:cNvPr id="14" name="テキスト ボックス 13">
            <a:extLst>
              <a:ext uri="{FF2B5EF4-FFF2-40B4-BE49-F238E27FC236}">
                <a16:creationId xmlns:a16="http://schemas.microsoft.com/office/drawing/2014/main" id="{42A905DD-DFB9-3EC0-40CD-3FAC483D8537}"/>
              </a:ext>
            </a:extLst>
          </p:cNvPr>
          <p:cNvSpPr txBox="1"/>
          <p:nvPr/>
        </p:nvSpPr>
        <p:spPr>
          <a:xfrm>
            <a:off x="404529" y="5632363"/>
            <a:ext cx="8352928" cy="1015663"/>
          </a:xfrm>
          <a:prstGeom prst="rect">
            <a:avLst/>
          </a:prstGeom>
          <a:noFill/>
        </p:spPr>
        <p:txBody>
          <a:bodyPr wrap="square">
            <a:spAutoFit/>
          </a:bodyPr>
          <a:lstStyle/>
          <a:p>
            <a:pPr marL="0" marR="0" lvl="0" indent="0" algn="just" defTabSz="457200" rtl="0" eaLnBrk="1" fontAlgn="auto" latinLnBrk="0" hangingPunct="1">
              <a:lnSpc>
                <a:spcPts val="2400"/>
              </a:lnSpc>
              <a:spcBef>
                <a:spcPts val="0"/>
              </a:spcBef>
              <a:spcAft>
                <a:spcPts val="0"/>
              </a:spcAft>
              <a:buClrTx/>
              <a:buSzTx/>
              <a:buFontTx/>
              <a:buNone/>
              <a:tabLst/>
              <a:defRPr/>
            </a:pPr>
            <a:r>
              <a:rPr lang="en-US" altLang="ja-JP" sz="2400" b="1" dirty="0">
                <a:solidFill>
                  <a:prstClr val="black"/>
                </a:solidFill>
                <a:latin typeface="Arial"/>
                <a:ea typeface="ＭＳ Ｐゴシック"/>
              </a:rPr>
              <a:t>W</a:t>
            </a: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e found that it is </a:t>
            </a:r>
            <a:r>
              <a:rPr lang="en-US" altLang="ja-JP" sz="2400" b="1" dirty="0">
                <a:solidFill>
                  <a:prstClr val="black"/>
                </a:solidFill>
                <a:latin typeface="Arial"/>
                <a:ea typeface="ＭＳ Ｐゴシック"/>
              </a:rPr>
              <a:t>n</a:t>
            </a: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early </a:t>
            </a:r>
            <a:r>
              <a:rPr kumimoji="0" lang="en-US" altLang="ja-JP" sz="2400" b="1" i="0" u="none" strike="noStrike" kern="1200" cap="none" spc="0" normalizeH="0" baseline="0" noProof="0" dirty="0" err="1">
                <a:ln>
                  <a:noFill/>
                </a:ln>
                <a:solidFill>
                  <a:prstClr val="black"/>
                </a:solidFill>
                <a:effectLst/>
                <a:uLnTx/>
                <a:uFillTx/>
                <a:latin typeface="Arial"/>
                <a:ea typeface="ＭＳ Ｐゴシック"/>
                <a:cs typeface="+mn-cs"/>
              </a:rPr>
              <a:t>reversibe</a:t>
            </a: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 for U</a:t>
            </a:r>
            <a:r>
              <a:rPr kumimoji="0" lang="en-US" altLang="ja-JP" sz="2400" b="1" i="0" u="none" strike="noStrike" kern="1200" cap="none" spc="0" normalizeH="0" baseline="30000" noProof="0" dirty="0">
                <a:ln>
                  <a:noFill/>
                </a:ln>
                <a:solidFill>
                  <a:prstClr val="black"/>
                </a:solidFill>
                <a:effectLst/>
                <a:uLnTx/>
                <a:uFillTx/>
                <a:latin typeface="Arial"/>
                <a:ea typeface="ＭＳ Ｐゴシック"/>
                <a:cs typeface="+mn-cs"/>
              </a:rPr>
              <a:t>3+</a:t>
            </a: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/U</a:t>
            </a:r>
            <a:r>
              <a:rPr kumimoji="0" lang="en-US" altLang="ja-JP" sz="2400" b="1" i="0" u="none" strike="noStrike" kern="1200" cap="none" spc="0" normalizeH="0" baseline="30000" noProof="0" dirty="0">
                <a:ln>
                  <a:noFill/>
                </a:ln>
                <a:solidFill>
                  <a:prstClr val="black"/>
                </a:solidFill>
                <a:effectLst/>
                <a:uLnTx/>
                <a:uFillTx/>
                <a:latin typeface="Arial"/>
                <a:ea typeface="ＭＳ Ｐゴシック"/>
                <a:cs typeface="+mn-cs"/>
              </a:rPr>
              <a:t>4+</a:t>
            </a: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 and Fe</a:t>
            </a:r>
            <a:r>
              <a:rPr kumimoji="0" lang="en-US" altLang="ja-JP" sz="2400" b="1" i="0" u="none" strike="noStrike" kern="1200" cap="none" spc="0" normalizeH="0" baseline="30000" noProof="0" dirty="0">
                <a:ln>
                  <a:noFill/>
                </a:ln>
                <a:solidFill>
                  <a:prstClr val="black"/>
                </a:solidFill>
                <a:effectLst/>
                <a:uLnTx/>
                <a:uFillTx/>
                <a:latin typeface="Arial"/>
                <a:ea typeface="ＭＳ Ｐゴシック"/>
                <a:cs typeface="+mn-cs"/>
              </a:rPr>
              <a:t>2+</a:t>
            </a: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/Fe</a:t>
            </a:r>
            <a:r>
              <a:rPr kumimoji="0" lang="en-US" altLang="ja-JP" sz="2400" b="1" i="0" u="none" strike="noStrike" kern="1200" cap="none" spc="0" normalizeH="0" baseline="30000" noProof="0" dirty="0">
                <a:ln>
                  <a:noFill/>
                </a:ln>
                <a:solidFill>
                  <a:prstClr val="black"/>
                </a:solidFill>
                <a:effectLst/>
                <a:uLnTx/>
                <a:uFillTx/>
                <a:latin typeface="Arial"/>
                <a:ea typeface="ＭＳ Ｐゴシック"/>
                <a:cs typeface="+mn-cs"/>
              </a:rPr>
              <a:t>3+</a:t>
            </a: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 redox reactions in the ionic liquid and organic solvent mixture. </a:t>
            </a:r>
            <a:endParaRPr kumimoji="0" lang="ja-JP" altLang="en-US" sz="2400" b="1"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3" name="テキスト ボックス 2">
            <a:extLst>
              <a:ext uri="{FF2B5EF4-FFF2-40B4-BE49-F238E27FC236}">
                <a16:creationId xmlns:a16="http://schemas.microsoft.com/office/drawing/2014/main" id="{AD690B16-CEF6-74B7-D9D2-5C81406B1D2A}"/>
              </a:ext>
            </a:extLst>
          </p:cNvPr>
          <p:cNvSpPr txBox="1"/>
          <p:nvPr/>
        </p:nvSpPr>
        <p:spPr>
          <a:xfrm>
            <a:off x="107504" y="6586533"/>
            <a:ext cx="367240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rial"/>
                <a:ea typeface="ＭＳ Ｐゴシック"/>
                <a:cs typeface="+mn-cs"/>
              </a:rPr>
              <a:t>K. Ouchi et al., </a:t>
            </a:r>
            <a:r>
              <a:rPr kumimoji="0" lang="en-US" altLang="ja-JP" sz="1200" b="0" i="1" u="none" strike="noStrike" kern="1200" cap="none" spc="0" normalizeH="0" baseline="0" noProof="0" dirty="0">
                <a:ln>
                  <a:noFill/>
                </a:ln>
                <a:solidFill>
                  <a:prstClr val="black"/>
                </a:solidFill>
                <a:effectLst/>
                <a:uLnTx/>
                <a:uFillTx/>
                <a:latin typeface="Arial"/>
                <a:ea typeface="ＭＳ Ｐゴシック"/>
                <a:cs typeface="+mn-cs"/>
              </a:rPr>
              <a:t>Sci. Rep.</a:t>
            </a:r>
            <a:r>
              <a:rPr kumimoji="0" lang="en-US" altLang="ja-JP" sz="1200" b="0" i="0" u="none" strike="noStrike" kern="1200" cap="none" spc="0" normalizeH="0" baseline="0" noProof="0" dirty="0">
                <a:ln>
                  <a:noFill/>
                </a:ln>
                <a:solidFill>
                  <a:prstClr val="black"/>
                </a:solidFill>
                <a:effectLst/>
                <a:uLnTx/>
                <a:uFillTx/>
                <a:latin typeface="Arial"/>
                <a:ea typeface="ＭＳ Ｐゴシック"/>
                <a:cs typeface="+mn-cs"/>
              </a:rPr>
              <a:t>, (2025) 15:18515.</a:t>
            </a:r>
            <a:endParaRPr kumimoji="0" lang="ja-JP" altLang="en-US" sz="1200" b="0"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7" name="テキスト ボックス 6">
            <a:extLst>
              <a:ext uri="{FF2B5EF4-FFF2-40B4-BE49-F238E27FC236}">
                <a16:creationId xmlns:a16="http://schemas.microsoft.com/office/drawing/2014/main" id="{F606235F-5CF6-41F3-7A9B-47A9AF9B7C17}"/>
              </a:ext>
            </a:extLst>
          </p:cNvPr>
          <p:cNvSpPr txBox="1"/>
          <p:nvPr/>
        </p:nvSpPr>
        <p:spPr>
          <a:xfrm>
            <a:off x="3150314" y="4471902"/>
            <a:ext cx="926943"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effectLst/>
                <a:uLnTx/>
                <a:uFillTx/>
                <a:latin typeface="Arial"/>
                <a:ea typeface="ＭＳ Ｐゴシック"/>
                <a:cs typeface="+mn-cs"/>
              </a:rPr>
              <a:t>-1.02 V</a:t>
            </a:r>
            <a:endParaRPr kumimoji="0" lang="ja-JP" altLang="en-US" sz="1800" b="1" i="0" u="none" strike="noStrike" kern="1200" cap="none" spc="0" normalizeH="0" baseline="0" noProof="0" dirty="0">
              <a:ln>
                <a:noFill/>
              </a:ln>
              <a:effectLst/>
              <a:uLnTx/>
              <a:uFillTx/>
              <a:latin typeface="Arial"/>
              <a:ea typeface="ＭＳ Ｐゴシック"/>
              <a:cs typeface="+mn-cs"/>
            </a:endParaRPr>
          </a:p>
        </p:txBody>
      </p:sp>
      <p:sp>
        <p:nvSpPr>
          <p:cNvPr id="9" name="テキスト ボックス 8">
            <a:extLst>
              <a:ext uri="{FF2B5EF4-FFF2-40B4-BE49-F238E27FC236}">
                <a16:creationId xmlns:a16="http://schemas.microsoft.com/office/drawing/2014/main" id="{5D0105C2-6A3E-C5A1-9138-7F3890281396}"/>
              </a:ext>
            </a:extLst>
          </p:cNvPr>
          <p:cNvSpPr txBox="1"/>
          <p:nvPr/>
        </p:nvSpPr>
        <p:spPr>
          <a:xfrm>
            <a:off x="5389280" y="4173414"/>
            <a:ext cx="1162937"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b="1" dirty="0">
                <a:latin typeface="Arial"/>
                <a:ea typeface="ＭＳ Ｐゴシック"/>
              </a:rPr>
              <a:t>+0.43</a:t>
            </a:r>
            <a:r>
              <a:rPr kumimoji="0" lang="en-US" altLang="ja-JP" sz="1800" b="1" i="0" u="none" strike="noStrike" kern="1200" cap="none" spc="0" normalizeH="0" baseline="0" noProof="0" dirty="0">
                <a:ln>
                  <a:noFill/>
                </a:ln>
                <a:effectLst/>
                <a:uLnTx/>
                <a:uFillTx/>
                <a:latin typeface="Arial"/>
                <a:ea typeface="ＭＳ Ｐゴシック"/>
                <a:cs typeface="+mn-cs"/>
              </a:rPr>
              <a:t> V</a:t>
            </a:r>
            <a:endParaRPr kumimoji="0" lang="ja-JP" altLang="en-US" sz="1800" b="1" i="0" u="none" strike="noStrike" kern="1200" cap="none" spc="0" normalizeH="0" baseline="0" noProof="0" dirty="0">
              <a:ln>
                <a:noFill/>
              </a:ln>
              <a:effectLst/>
              <a:uLnTx/>
              <a:uFillTx/>
              <a:latin typeface="Arial"/>
              <a:ea typeface="ＭＳ Ｐゴシック"/>
              <a:cs typeface="+mn-cs"/>
            </a:endParaRPr>
          </a:p>
        </p:txBody>
      </p:sp>
    </p:spTree>
    <p:extLst>
      <p:ext uri="{BB962C8B-B14F-4D97-AF65-F5344CB8AC3E}">
        <p14:creationId xmlns:p14="http://schemas.microsoft.com/office/powerpoint/2010/main" val="3126689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9B7CD-ED7D-AEA1-C70B-45B3CF90A89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7C67710-0EEA-F05D-BFDB-FB8FB1BAD6EA}"/>
              </a:ext>
            </a:extLst>
          </p:cNvPr>
          <p:cNvSpPr>
            <a:spLocks noGrp="1"/>
          </p:cNvSpPr>
          <p:nvPr>
            <p:ph type="title"/>
          </p:nvPr>
        </p:nvSpPr>
        <p:spPr>
          <a:xfrm>
            <a:off x="683568" y="130760"/>
            <a:ext cx="7886381" cy="781094"/>
          </a:xfrm>
        </p:spPr>
        <p:txBody>
          <a:bodyPr>
            <a:noAutofit/>
          </a:bodyPr>
          <a:lstStyle/>
          <a:p>
            <a:pPr algn="ctr">
              <a:lnSpc>
                <a:spcPts val="3200"/>
              </a:lnSpc>
            </a:pPr>
            <a:r>
              <a:rPr kumimoji="1" lang="en-US" altLang="ja-JP" sz="3600" b="1" dirty="0">
                <a:latin typeface="Arial" panose="020B0604020202020204" pitchFamily="34" charset="0"/>
                <a:ea typeface="ＭＳ Ｐゴシック" panose="020B0600070205080204" pitchFamily="50" charset="-128"/>
              </a:rPr>
              <a:t>Assembly of a U-based </a:t>
            </a:r>
            <a:r>
              <a:rPr lang="en-US" altLang="ja-JP" sz="3600" b="1" dirty="0">
                <a:latin typeface="Arial" panose="020B0604020202020204" pitchFamily="34" charset="0"/>
                <a:ea typeface="ＭＳ Ｐゴシック" panose="020B0600070205080204" pitchFamily="50" charset="-128"/>
              </a:rPr>
              <a:t>b</a:t>
            </a:r>
            <a:r>
              <a:rPr kumimoji="1" lang="en-US" altLang="ja-JP" sz="3600" b="1" dirty="0">
                <a:latin typeface="Arial" panose="020B0604020202020204" pitchFamily="34" charset="0"/>
                <a:ea typeface="ＭＳ Ｐゴシック" panose="020B0600070205080204" pitchFamily="50" charset="-128"/>
              </a:rPr>
              <a:t>attery</a:t>
            </a:r>
            <a:endParaRPr kumimoji="1" lang="ja-JP" altLang="en-US" sz="3600"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96837820-6F0F-EDF9-A997-8FD8DF41B597}"/>
              </a:ext>
            </a:extLst>
          </p:cNvPr>
          <p:cNvSpPr>
            <a:spLocks noGrp="1"/>
          </p:cNvSpPr>
          <p:nvPr>
            <p:ph type="sldNum" sz="quarter" idx="12"/>
          </p:nvPr>
        </p:nvSpPr>
        <p:spPr>
          <a:xfrm>
            <a:off x="7064546" y="64482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sp>
        <p:nvSpPr>
          <p:cNvPr id="12" name="テキスト ボックス 11">
            <a:extLst>
              <a:ext uri="{FF2B5EF4-FFF2-40B4-BE49-F238E27FC236}">
                <a16:creationId xmlns:a16="http://schemas.microsoft.com/office/drawing/2014/main" id="{4AAAAA05-9214-A988-4EED-EAE5C49EFEED}"/>
              </a:ext>
            </a:extLst>
          </p:cNvPr>
          <p:cNvSpPr txBox="1"/>
          <p:nvPr/>
        </p:nvSpPr>
        <p:spPr>
          <a:xfrm>
            <a:off x="628810" y="1198309"/>
            <a:ext cx="7886380" cy="707886"/>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prstClr val="black"/>
                </a:solidFill>
                <a:effectLst/>
                <a:uLnTx/>
                <a:uFillTx/>
                <a:latin typeface="Arial"/>
                <a:ea typeface="ＭＳ Ｐゴシック"/>
                <a:cs typeface="+mn-cs"/>
              </a:rPr>
              <a:t>H-type cell with a simple structure was used as the suitable prototype configuration for the evaluation of the rechargeable battery.</a:t>
            </a:r>
            <a:endParaRPr kumimoji="0" lang="ja-JP" altLang="en-US" sz="2000" b="0"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8" name="テキスト ボックス 7">
            <a:extLst>
              <a:ext uri="{FF2B5EF4-FFF2-40B4-BE49-F238E27FC236}">
                <a16:creationId xmlns:a16="http://schemas.microsoft.com/office/drawing/2014/main" id="{E5384E50-FFA2-3ED4-C2D8-987925CC9632}"/>
              </a:ext>
            </a:extLst>
          </p:cNvPr>
          <p:cNvSpPr txBox="1"/>
          <p:nvPr/>
        </p:nvSpPr>
        <p:spPr>
          <a:xfrm>
            <a:off x="107504" y="6550223"/>
            <a:ext cx="367240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rial"/>
                <a:ea typeface="ＭＳ Ｐゴシック"/>
                <a:cs typeface="+mn-cs"/>
              </a:rPr>
              <a:t>K. Ouchi et al., </a:t>
            </a:r>
            <a:r>
              <a:rPr kumimoji="0" lang="en-US" altLang="ja-JP" sz="1200" b="0" i="1" u="none" strike="noStrike" kern="1200" cap="none" spc="0" normalizeH="0" baseline="0" noProof="0" dirty="0">
                <a:ln>
                  <a:noFill/>
                </a:ln>
                <a:solidFill>
                  <a:prstClr val="black"/>
                </a:solidFill>
                <a:effectLst/>
                <a:uLnTx/>
                <a:uFillTx/>
                <a:latin typeface="Arial"/>
                <a:ea typeface="ＭＳ Ｐゴシック"/>
                <a:cs typeface="+mn-cs"/>
              </a:rPr>
              <a:t>Sci. Rep.</a:t>
            </a:r>
            <a:r>
              <a:rPr kumimoji="0" lang="en-US" altLang="ja-JP" sz="1200" b="0" i="0" u="none" strike="noStrike" kern="1200" cap="none" spc="0" normalizeH="0" baseline="0" noProof="0" dirty="0">
                <a:ln>
                  <a:noFill/>
                </a:ln>
                <a:solidFill>
                  <a:prstClr val="black"/>
                </a:solidFill>
                <a:effectLst/>
                <a:uLnTx/>
                <a:uFillTx/>
                <a:latin typeface="Arial"/>
                <a:ea typeface="ＭＳ Ｐゴシック"/>
                <a:cs typeface="+mn-cs"/>
              </a:rPr>
              <a:t>, (2025) 15:18515.</a:t>
            </a:r>
            <a:endParaRPr kumimoji="0" lang="ja-JP" altLang="en-US" sz="1200" b="0" i="0" u="none" strike="noStrike" kern="1200" cap="none" spc="0" normalizeH="0" baseline="0" noProof="0" dirty="0">
              <a:ln>
                <a:noFill/>
              </a:ln>
              <a:solidFill>
                <a:prstClr val="black"/>
              </a:solidFill>
              <a:effectLst/>
              <a:uLnTx/>
              <a:uFillTx/>
              <a:latin typeface="Arial"/>
              <a:ea typeface="ＭＳ Ｐゴシック"/>
              <a:cs typeface="+mn-cs"/>
            </a:endParaRPr>
          </a:p>
        </p:txBody>
      </p:sp>
      <p:pic>
        <p:nvPicPr>
          <p:cNvPr id="9" name="図 8">
            <a:extLst>
              <a:ext uri="{FF2B5EF4-FFF2-40B4-BE49-F238E27FC236}">
                <a16:creationId xmlns:a16="http://schemas.microsoft.com/office/drawing/2014/main" id="{4CC159AF-A078-6B91-38C2-408520ED625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2660" y="2069611"/>
            <a:ext cx="6892478" cy="3324607"/>
          </a:xfrm>
          <a:prstGeom prst="rect">
            <a:avLst/>
          </a:prstGeom>
          <a:noFill/>
          <a:ln>
            <a:noFill/>
          </a:ln>
        </p:spPr>
      </p:pic>
      <p:sp>
        <p:nvSpPr>
          <p:cNvPr id="10" name="テキスト ボックス 9">
            <a:extLst>
              <a:ext uri="{FF2B5EF4-FFF2-40B4-BE49-F238E27FC236}">
                <a16:creationId xmlns:a16="http://schemas.microsoft.com/office/drawing/2014/main" id="{E49526E9-7521-5C3A-22F2-C67FDBA6AB89}"/>
              </a:ext>
            </a:extLst>
          </p:cNvPr>
          <p:cNvSpPr txBox="1"/>
          <p:nvPr/>
        </p:nvSpPr>
        <p:spPr>
          <a:xfrm>
            <a:off x="2329043" y="5754742"/>
            <a:ext cx="1229751"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discharge</a:t>
            </a:r>
          </a:p>
        </p:txBody>
      </p:sp>
      <p:sp>
        <p:nvSpPr>
          <p:cNvPr id="13" name="テキスト ボックス 12">
            <a:extLst>
              <a:ext uri="{FF2B5EF4-FFF2-40B4-BE49-F238E27FC236}">
                <a16:creationId xmlns:a16="http://schemas.microsoft.com/office/drawing/2014/main" id="{AFCD0C87-28CC-CD4F-81DE-1C467DB6219B}"/>
              </a:ext>
            </a:extLst>
          </p:cNvPr>
          <p:cNvSpPr txBox="1"/>
          <p:nvPr/>
        </p:nvSpPr>
        <p:spPr>
          <a:xfrm>
            <a:off x="1796413" y="5489559"/>
            <a:ext cx="1919446" cy="338554"/>
          </a:xfrm>
          <a:prstGeom prst="rect">
            <a:avLst/>
          </a:prstGeom>
          <a:noFill/>
        </p:spPr>
        <p:txBody>
          <a:bodyPr wrap="square">
            <a:spAutoFit/>
          </a:bodyPr>
          <a:lstStyle/>
          <a:p>
            <a:pPr>
              <a:spcAft>
                <a:spcPts val="600"/>
              </a:spcAft>
            </a:pPr>
            <a:r>
              <a:rPr kumimoji="1" lang="en-US" altLang="ja-JP" sz="1600" dirty="0">
                <a:latin typeface="Arial" panose="020B0604020202020204" pitchFamily="34" charset="0"/>
                <a:ea typeface="ＭＳ Ｐゴシック" panose="020B0600070205080204" pitchFamily="50" charset="-128"/>
              </a:rPr>
              <a:t>U</a:t>
            </a:r>
            <a:r>
              <a:rPr kumimoji="1" lang="en-US" altLang="ja-JP" sz="1600" baseline="30000" dirty="0">
                <a:latin typeface="Arial" panose="020B0604020202020204" pitchFamily="34" charset="0"/>
                <a:ea typeface="ＭＳ Ｐゴシック" panose="020B0600070205080204" pitchFamily="50" charset="-128"/>
              </a:rPr>
              <a:t>4+</a:t>
            </a:r>
            <a:r>
              <a:rPr kumimoji="1" lang="en-US" altLang="ja-JP" sz="1600" dirty="0">
                <a:latin typeface="Arial" panose="020B0604020202020204" pitchFamily="34" charset="0"/>
                <a:ea typeface="ＭＳ Ｐゴシック" panose="020B0600070205080204" pitchFamily="50" charset="-128"/>
              </a:rPr>
              <a:t> + e</a:t>
            </a:r>
            <a:r>
              <a:rPr kumimoji="1" lang="en-US" altLang="ja-JP" sz="1600" baseline="30000" dirty="0">
                <a:latin typeface="Arial" panose="020B0604020202020204" pitchFamily="34" charset="0"/>
                <a:ea typeface="ＭＳ Ｐゴシック" panose="020B0600070205080204" pitchFamily="50" charset="-128"/>
              </a:rPr>
              <a:t>-</a:t>
            </a:r>
            <a:r>
              <a:rPr kumimoji="1" lang="en-US" altLang="ja-JP" sz="1600" dirty="0">
                <a:latin typeface="Arial" panose="020B0604020202020204" pitchFamily="34" charset="0"/>
                <a:ea typeface="ＭＳ Ｐゴシック" panose="020B0600070205080204" pitchFamily="50" charset="-128"/>
              </a:rPr>
              <a:t>       </a:t>
            </a:r>
            <a:r>
              <a:rPr kumimoji="1" lang="ja-JP" altLang="en-US" sz="1600" dirty="0">
                <a:latin typeface="Arial" panose="020B0604020202020204" pitchFamily="34" charset="0"/>
                <a:ea typeface="ＭＳ Ｐゴシック" panose="020B0600070205080204" pitchFamily="50" charset="-128"/>
                <a:cs typeface="Arial" panose="020B0604020202020204" pitchFamily="34" charset="0"/>
              </a:rPr>
              <a:t>     </a:t>
            </a:r>
            <a:r>
              <a:rPr kumimoji="1" lang="en-US" altLang="ja-JP" sz="1600" dirty="0">
                <a:latin typeface="Arial" panose="020B0604020202020204" pitchFamily="34" charset="0"/>
                <a:ea typeface="ＭＳ Ｐゴシック" panose="020B0600070205080204" pitchFamily="50" charset="-128"/>
                <a:cs typeface="Arial" panose="020B0604020202020204" pitchFamily="34" charset="0"/>
              </a:rPr>
              <a:t>U</a:t>
            </a:r>
            <a:r>
              <a:rPr kumimoji="1" lang="en-US" altLang="ja-JP" sz="1600" baseline="30000" dirty="0">
                <a:latin typeface="Arial" panose="020B0604020202020204" pitchFamily="34" charset="0"/>
                <a:ea typeface="ＭＳ Ｐゴシック" panose="020B0600070205080204" pitchFamily="50" charset="-128"/>
                <a:cs typeface="Arial" panose="020B0604020202020204" pitchFamily="34" charset="0"/>
              </a:rPr>
              <a:t>3+</a:t>
            </a:r>
          </a:p>
        </p:txBody>
      </p:sp>
      <p:sp>
        <p:nvSpPr>
          <p:cNvPr id="14" name="テキスト ボックス 13">
            <a:extLst>
              <a:ext uri="{FF2B5EF4-FFF2-40B4-BE49-F238E27FC236}">
                <a16:creationId xmlns:a16="http://schemas.microsoft.com/office/drawing/2014/main" id="{400D7B72-0ED7-F711-1DAF-8FDD7A716C8C}"/>
              </a:ext>
            </a:extLst>
          </p:cNvPr>
          <p:cNvSpPr txBox="1"/>
          <p:nvPr/>
        </p:nvSpPr>
        <p:spPr>
          <a:xfrm>
            <a:off x="2482531" y="5277479"/>
            <a:ext cx="916849"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charge</a:t>
            </a:r>
          </a:p>
        </p:txBody>
      </p:sp>
      <p:cxnSp>
        <p:nvCxnSpPr>
          <p:cNvPr id="15" name="直線矢印コネクタ 14">
            <a:extLst>
              <a:ext uri="{FF2B5EF4-FFF2-40B4-BE49-F238E27FC236}">
                <a16:creationId xmlns:a16="http://schemas.microsoft.com/office/drawing/2014/main" id="{D83536B1-7BDB-18BC-C93D-7C169CAD7145}"/>
              </a:ext>
            </a:extLst>
          </p:cNvPr>
          <p:cNvCxnSpPr>
            <a:cxnSpLocks/>
          </p:cNvCxnSpPr>
          <p:nvPr/>
        </p:nvCxnSpPr>
        <p:spPr>
          <a:xfrm>
            <a:off x="2714625" y="5622882"/>
            <a:ext cx="347809"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6" name="直線矢印コネクタ 15">
            <a:extLst>
              <a:ext uri="{FF2B5EF4-FFF2-40B4-BE49-F238E27FC236}">
                <a16:creationId xmlns:a16="http://schemas.microsoft.com/office/drawing/2014/main" id="{C883F5D6-2EB2-8D5C-0CAF-53EC04813A20}"/>
              </a:ext>
            </a:extLst>
          </p:cNvPr>
          <p:cNvCxnSpPr>
            <a:cxnSpLocks/>
          </p:cNvCxnSpPr>
          <p:nvPr/>
        </p:nvCxnSpPr>
        <p:spPr>
          <a:xfrm flipH="1">
            <a:off x="2719364" y="5744823"/>
            <a:ext cx="346982"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D0892219-EF74-FF33-A8A1-F44692DD35DE}"/>
              </a:ext>
            </a:extLst>
          </p:cNvPr>
          <p:cNvSpPr txBox="1"/>
          <p:nvPr/>
        </p:nvSpPr>
        <p:spPr>
          <a:xfrm>
            <a:off x="4790698" y="5514281"/>
            <a:ext cx="2085558" cy="338554"/>
          </a:xfrm>
          <a:prstGeom prst="rect">
            <a:avLst/>
          </a:prstGeom>
          <a:noFill/>
        </p:spPr>
        <p:txBody>
          <a:bodyPr wrap="square">
            <a:spAutoFit/>
          </a:bodyPr>
          <a:lstStyle/>
          <a:p>
            <a:pPr>
              <a:spcAft>
                <a:spcPts val="600"/>
              </a:spcAft>
            </a:pPr>
            <a:r>
              <a:rPr kumimoji="1" lang="en-US" altLang="ja-JP" sz="1600" dirty="0">
                <a:latin typeface="Arial" panose="020B0604020202020204" pitchFamily="34" charset="0"/>
                <a:ea typeface="ＭＳ Ｐゴシック" panose="020B0600070205080204" pitchFamily="50" charset="-128"/>
              </a:rPr>
              <a:t>Fe</a:t>
            </a:r>
            <a:r>
              <a:rPr kumimoji="1" lang="en-US" altLang="ja-JP" sz="1600" baseline="30000" dirty="0">
                <a:latin typeface="Arial" panose="020B0604020202020204" pitchFamily="34" charset="0"/>
                <a:ea typeface="ＭＳ Ｐゴシック" panose="020B0600070205080204" pitchFamily="50" charset="-128"/>
              </a:rPr>
              <a:t>3+</a:t>
            </a:r>
            <a:r>
              <a:rPr kumimoji="1" lang="en-US" altLang="ja-JP" sz="1600" dirty="0">
                <a:latin typeface="Arial" panose="020B0604020202020204" pitchFamily="34" charset="0"/>
                <a:ea typeface="ＭＳ Ｐゴシック" panose="020B0600070205080204" pitchFamily="50" charset="-128"/>
              </a:rPr>
              <a:t> + e</a:t>
            </a:r>
            <a:r>
              <a:rPr kumimoji="1" lang="en-US" altLang="ja-JP" sz="1600" baseline="30000" dirty="0">
                <a:latin typeface="Arial" panose="020B0604020202020204" pitchFamily="34" charset="0"/>
                <a:ea typeface="ＭＳ Ｐゴシック" panose="020B0600070205080204" pitchFamily="50" charset="-128"/>
              </a:rPr>
              <a:t>-</a:t>
            </a:r>
            <a:r>
              <a:rPr kumimoji="1" lang="en-US" altLang="ja-JP" sz="1600" dirty="0">
                <a:latin typeface="Arial" panose="020B0604020202020204" pitchFamily="34" charset="0"/>
                <a:ea typeface="ＭＳ Ｐゴシック" panose="020B0600070205080204" pitchFamily="50" charset="-128"/>
              </a:rPr>
              <a:t>         </a:t>
            </a:r>
            <a:r>
              <a:rPr kumimoji="1" lang="ja-JP" altLang="en-US" sz="1600" dirty="0">
                <a:latin typeface="Arial" panose="020B0604020202020204" pitchFamily="34" charset="0"/>
                <a:ea typeface="ＭＳ Ｐゴシック" panose="020B0600070205080204" pitchFamily="50" charset="-128"/>
              </a:rPr>
              <a:t> </a:t>
            </a:r>
            <a:r>
              <a:rPr kumimoji="1" lang="en-US" altLang="ja-JP" sz="1600" dirty="0">
                <a:latin typeface="Arial" panose="020B0604020202020204" pitchFamily="34" charset="0"/>
                <a:ea typeface="ＭＳ Ｐゴシック" panose="020B0600070205080204" pitchFamily="50" charset="-128"/>
              </a:rPr>
              <a:t>Fe</a:t>
            </a:r>
            <a:r>
              <a:rPr kumimoji="1" lang="en-US" altLang="ja-JP" sz="1600" baseline="30000" dirty="0">
                <a:latin typeface="Arial" panose="020B0604020202020204" pitchFamily="34" charset="0"/>
                <a:ea typeface="ＭＳ Ｐゴシック" panose="020B0600070205080204" pitchFamily="50" charset="-128"/>
              </a:rPr>
              <a:t>2+</a:t>
            </a:r>
            <a:r>
              <a:rPr kumimoji="1" lang="en-US" altLang="ja-JP" sz="1600" dirty="0">
                <a:latin typeface="Arial" panose="020B0604020202020204" pitchFamily="34" charset="0"/>
                <a:ea typeface="ＭＳ Ｐゴシック" panose="020B0600070205080204" pitchFamily="50" charset="-128"/>
              </a:rPr>
              <a:t> </a:t>
            </a:r>
            <a:endParaRPr kumimoji="1" lang="en-US" altLang="ja-JP" sz="1600" baseline="30000" dirty="0">
              <a:latin typeface="Arial" panose="020B0604020202020204" pitchFamily="34" charset="0"/>
              <a:ea typeface="ＭＳ Ｐゴシック" panose="020B0600070205080204" pitchFamily="50" charset="-128"/>
              <a:cs typeface="Arial" panose="020B0604020202020204" pitchFamily="34" charset="0"/>
            </a:endParaRPr>
          </a:p>
        </p:txBody>
      </p:sp>
      <p:cxnSp>
        <p:nvCxnSpPr>
          <p:cNvPr id="18" name="直線矢印コネクタ 17">
            <a:extLst>
              <a:ext uri="{FF2B5EF4-FFF2-40B4-BE49-F238E27FC236}">
                <a16:creationId xmlns:a16="http://schemas.microsoft.com/office/drawing/2014/main" id="{ADA16D6E-1F20-5547-B3AE-4399971D01E8}"/>
              </a:ext>
            </a:extLst>
          </p:cNvPr>
          <p:cNvCxnSpPr>
            <a:cxnSpLocks/>
          </p:cNvCxnSpPr>
          <p:nvPr/>
        </p:nvCxnSpPr>
        <p:spPr>
          <a:xfrm>
            <a:off x="5777812" y="5637400"/>
            <a:ext cx="347809"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9" name="直線矢印コネクタ 18">
            <a:extLst>
              <a:ext uri="{FF2B5EF4-FFF2-40B4-BE49-F238E27FC236}">
                <a16:creationId xmlns:a16="http://schemas.microsoft.com/office/drawing/2014/main" id="{06403EE3-3442-62F3-2F3B-73A9C5844892}"/>
              </a:ext>
            </a:extLst>
          </p:cNvPr>
          <p:cNvCxnSpPr>
            <a:cxnSpLocks/>
          </p:cNvCxnSpPr>
          <p:nvPr/>
        </p:nvCxnSpPr>
        <p:spPr>
          <a:xfrm flipH="1">
            <a:off x="5782551" y="5759341"/>
            <a:ext cx="346982"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0" name="テキスト ボックス 19">
            <a:extLst>
              <a:ext uri="{FF2B5EF4-FFF2-40B4-BE49-F238E27FC236}">
                <a16:creationId xmlns:a16="http://schemas.microsoft.com/office/drawing/2014/main" id="{400332B7-F2B3-6C6D-F1B8-42BFCA46BED1}"/>
              </a:ext>
            </a:extLst>
          </p:cNvPr>
          <p:cNvSpPr txBox="1"/>
          <p:nvPr/>
        </p:nvSpPr>
        <p:spPr>
          <a:xfrm>
            <a:off x="5500149" y="5744823"/>
            <a:ext cx="903131"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charge</a:t>
            </a:r>
          </a:p>
        </p:txBody>
      </p:sp>
      <p:sp>
        <p:nvSpPr>
          <p:cNvPr id="21" name="テキスト ボックス 20">
            <a:extLst>
              <a:ext uri="{FF2B5EF4-FFF2-40B4-BE49-F238E27FC236}">
                <a16:creationId xmlns:a16="http://schemas.microsoft.com/office/drawing/2014/main" id="{EDDFB82B-437D-575B-75DF-B2A97F8A248F}"/>
              </a:ext>
            </a:extLst>
          </p:cNvPr>
          <p:cNvSpPr txBox="1"/>
          <p:nvPr/>
        </p:nvSpPr>
        <p:spPr>
          <a:xfrm>
            <a:off x="5295014" y="5283739"/>
            <a:ext cx="1313403" cy="338554"/>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discharge</a:t>
            </a:r>
          </a:p>
        </p:txBody>
      </p:sp>
      <p:pic>
        <p:nvPicPr>
          <p:cNvPr id="4" name="図 3" descr="ダイアグラム&#10;&#10;AI 生成コンテンツは誤りを含む可能性があります。">
            <a:extLst>
              <a:ext uri="{FF2B5EF4-FFF2-40B4-BE49-F238E27FC236}">
                <a16:creationId xmlns:a16="http://schemas.microsoft.com/office/drawing/2014/main" id="{CC18F451-8BF1-F336-AE70-2BE95388A8F6}"/>
              </a:ext>
            </a:extLst>
          </p:cNvPr>
          <p:cNvPicPr>
            <a:picLocks noChangeAspect="1"/>
          </p:cNvPicPr>
          <p:nvPr/>
        </p:nvPicPr>
        <p:blipFill>
          <a:blip r:embed="rId4" cstate="print">
            <a:extLst>
              <a:ext uri="{28A0092B-C50C-407E-A947-70E740481C1C}">
                <a14:useLocalDpi xmlns:a14="http://schemas.microsoft.com/office/drawing/2010/main" val="0"/>
              </a:ext>
            </a:extLst>
          </a:blip>
          <a:srcRect b="29663"/>
          <a:stretch>
            <a:fillRect/>
          </a:stretch>
        </p:blipFill>
        <p:spPr>
          <a:xfrm>
            <a:off x="9540552" y="2131077"/>
            <a:ext cx="3239885" cy="2595845"/>
          </a:xfrm>
          <a:prstGeom prst="rect">
            <a:avLst/>
          </a:prstGeom>
        </p:spPr>
      </p:pic>
    </p:spTree>
    <p:extLst>
      <p:ext uri="{BB962C8B-B14F-4D97-AF65-F5344CB8AC3E}">
        <p14:creationId xmlns:p14="http://schemas.microsoft.com/office/powerpoint/2010/main" val="20469761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3DFD5B-EBF8-F5FE-F849-33E7A7A80E5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BDCC8DD-72EC-393A-5A43-4D387096F9DC}"/>
              </a:ext>
            </a:extLst>
          </p:cNvPr>
          <p:cNvSpPr>
            <a:spLocks noGrp="1"/>
          </p:cNvSpPr>
          <p:nvPr>
            <p:ph type="title"/>
          </p:nvPr>
        </p:nvSpPr>
        <p:spPr>
          <a:xfrm>
            <a:off x="35496" y="44624"/>
            <a:ext cx="9199934" cy="781094"/>
          </a:xfrm>
        </p:spPr>
        <p:txBody>
          <a:bodyPr>
            <a:normAutofit fontScale="90000"/>
          </a:bodyPr>
          <a:lstStyle/>
          <a:p>
            <a:pPr algn="ctr"/>
            <a:r>
              <a:rPr lang="en-US" altLang="ja-JP" b="1" dirty="0">
                <a:latin typeface="Arial" panose="020B0604020202020204" pitchFamily="34" charset="0"/>
                <a:ea typeface="ＭＳ Ｐゴシック" panose="020B0600070205080204" pitchFamily="50" charset="-128"/>
              </a:rPr>
              <a:t>C</a:t>
            </a:r>
            <a:r>
              <a:rPr kumimoji="1" lang="en-US" altLang="ja-JP" b="1" dirty="0">
                <a:latin typeface="Arial" panose="020B0604020202020204" pitchFamily="34" charset="0"/>
                <a:ea typeface="ＭＳ Ｐゴシック" panose="020B0600070205080204" pitchFamily="50" charset="-128"/>
              </a:rPr>
              <a:t>olor change of the electrolytic </a:t>
            </a:r>
            <a:r>
              <a:rPr lang="en-US" altLang="ja-JP" b="1" dirty="0">
                <a:latin typeface="Arial" panose="020B0604020202020204" pitchFamily="34" charset="0"/>
                <a:ea typeface="ＭＳ Ｐゴシック" panose="020B0600070205080204" pitchFamily="50" charset="-128"/>
              </a:rPr>
              <a:t>s</a:t>
            </a:r>
            <a:r>
              <a:rPr kumimoji="1" lang="en-US" altLang="ja-JP" b="1" dirty="0">
                <a:latin typeface="Arial" panose="020B0604020202020204" pitchFamily="34" charset="0"/>
                <a:ea typeface="ＭＳ Ｐゴシック" panose="020B0600070205080204" pitchFamily="50" charset="-128"/>
              </a:rPr>
              <a:t>olution</a:t>
            </a:r>
            <a:endParaRPr kumimoji="1" lang="ja-JP" altLang="en-US"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C4336BA9-22AB-6424-E3AC-E1192204EBC5}"/>
              </a:ext>
            </a:extLst>
          </p:cNvPr>
          <p:cNvSpPr>
            <a:spLocks noGrp="1"/>
          </p:cNvSpPr>
          <p:nvPr>
            <p:ph type="sldNum" sz="quarter" idx="12"/>
          </p:nvPr>
        </p:nvSpPr>
        <p:spPr>
          <a:xfrm>
            <a:off x="7064546" y="64482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pic>
        <p:nvPicPr>
          <p:cNvPr id="6" name="グラフィックス 5">
            <a:extLst>
              <a:ext uri="{FF2B5EF4-FFF2-40B4-BE49-F238E27FC236}">
                <a16:creationId xmlns:a16="http://schemas.microsoft.com/office/drawing/2014/main" id="{FCE8FC58-417B-15CA-9CF4-EF127A3F2AA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6827" y="1160906"/>
            <a:ext cx="3744000" cy="1914307"/>
          </a:xfrm>
          <a:prstGeom prst="rect">
            <a:avLst/>
          </a:prstGeom>
        </p:spPr>
      </p:pic>
      <p:pic>
        <p:nvPicPr>
          <p:cNvPr id="7" name="グラフィックス 6">
            <a:extLst>
              <a:ext uri="{FF2B5EF4-FFF2-40B4-BE49-F238E27FC236}">
                <a16:creationId xmlns:a16="http://schemas.microsoft.com/office/drawing/2014/main" id="{015B4720-6C63-E230-97BC-FE3868712F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148480" y="1160905"/>
            <a:ext cx="3744000" cy="1914307"/>
          </a:xfrm>
          <a:prstGeom prst="rect">
            <a:avLst/>
          </a:prstGeom>
        </p:spPr>
      </p:pic>
      <p:pic>
        <p:nvPicPr>
          <p:cNvPr id="8" name="図 7" descr="記号, 時計, ボール, メーター が含まれている画像&#10;&#10;AI によって生成されたコンテンツは間違っている可能性があります。">
            <a:extLst>
              <a:ext uri="{FF2B5EF4-FFF2-40B4-BE49-F238E27FC236}">
                <a16:creationId xmlns:a16="http://schemas.microsoft.com/office/drawing/2014/main" id="{E3A60E94-FD0E-8F36-B308-14E1470066D5}"/>
              </a:ext>
            </a:extLst>
          </p:cNvPr>
          <p:cNvPicPr>
            <a:picLocks noChangeAspect="1"/>
          </p:cNvPicPr>
          <p:nvPr/>
        </p:nvPicPr>
        <p:blipFill>
          <a:blip r:embed="rId7">
            <a:extLst>
              <a:ext uri="{28A0092B-C50C-407E-A947-70E740481C1C}">
                <a14:useLocalDpi xmlns:a14="http://schemas.microsoft.com/office/drawing/2010/main" val="0"/>
              </a:ext>
            </a:extLst>
          </a:blip>
          <a:srcRect t="17034"/>
          <a:stretch>
            <a:fillRect/>
          </a:stretch>
        </p:blipFill>
        <p:spPr>
          <a:xfrm>
            <a:off x="1099183" y="1586459"/>
            <a:ext cx="7560000" cy="1934843"/>
          </a:xfrm>
          <a:prstGeom prst="rect">
            <a:avLst/>
          </a:prstGeom>
        </p:spPr>
      </p:pic>
      <p:sp>
        <p:nvSpPr>
          <p:cNvPr id="3" name="テキスト ボックス 2">
            <a:extLst>
              <a:ext uri="{FF2B5EF4-FFF2-40B4-BE49-F238E27FC236}">
                <a16:creationId xmlns:a16="http://schemas.microsoft.com/office/drawing/2014/main" id="{4C340F56-EF98-5847-122E-BA4B5E7E52D4}"/>
              </a:ext>
            </a:extLst>
          </p:cNvPr>
          <p:cNvSpPr txBox="1"/>
          <p:nvPr/>
        </p:nvSpPr>
        <p:spPr>
          <a:xfrm>
            <a:off x="107504" y="6570695"/>
            <a:ext cx="367240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rial"/>
                <a:ea typeface="ＭＳ Ｐゴシック"/>
                <a:cs typeface="+mn-cs"/>
              </a:rPr>
              <a:t>K. Ouchi et al., </a:t>
            </a:r>
            <a:r>
              <a:rPr kumimoji="0" lang="en-US" altLang="ja-JP" sz="1200" b="0" i="1" u="none" strike="noStrike" kern="1200" cap="none" spc="0" normalizeH="0" baseline="0" noProof="0" dirty="0">
                <a:ln>
                  <a:noFill/>
                </a:ln>
                <a:solidFill>
                  <a:prstClr val="black"/>
                </a:solidFill>
                <a:effectLst/>
                <a:uLnTx/>
                <a:uFillTx/>
                <a:latin typeface="Arial"/>
                <a:ea typeface="ＭＳ Ｐゴシック"/>
                <a:cs typeface="+mn-cs"/>
              </a:rPr>
              <a:t>Sci. Rep.</a:t>
            </a:r>
            <a:r>
              <a:rPr kumimoji="0" lang="en-US" altLang="ja-JP" sz="1200" b="0" i="0" u="none" strike="noStrike" kern="1200" cap="none" spc="0" normalizeH="0" baseline="0" noProof="0" dirty="0">
                <a:ln>
                  <a:noFill/>
                </a:ln>
                <a:solidFill>
                  <a:prstClr val="black"/>
                </a:solidFill>
                <a:effectLst/>
                <a:uLnTx/>
                <a:uFillTx/>
                <a:latin typeface="Arial"/>
                <a:ea typeface="ＭＳ Ｐゴシック"/>
                <a:cs typeface="+mn-cs"/>
              </a:rPr>
              <a:t>, (2025) 15:18515.</a:t>
            </a:r>
            <a:endParaRPr kumimoji="0" lang="ja-JP" altLang="en-US" sz="1200" b="0"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4" name="テキスト ボックス 3">
            <a:extLst>
              <a:ext uri="{FF2B5EF4-FFF2-40B4-BE49-F238E27FC236}">
                <a16:creationId xmlns:a16="http://schemas.microsoft.com/office/drawing/2014/main" id="{10509D51-C0E7-B741-5639-503382029C58}"/>
              </a:ext>
            </a:extLst>
          </p:cNvPr>
          <p:cNvSpPr txBox="1"/>
          <p:nvPr/>
        </p:nvSpPr>
        <p:spPr>
          <a:xfrm>
            <a:off x="3910827" y="2319590"/>
            <a:ext cx="1229751" cy="338554"/>
          </a:xfrm>
          <a:prstGeom prst="rect">
            <a:avLst/>
          </a:prstGeom>
          <a:solidFill>
            <a:schemeClr val="bg1"/>
          </a:solid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Discharge</a:t>
            </a:r>
          </a:p>
        </p:txBody>
      </p:sp>
      <p:sp>
        <p:nvSpPr>
          <p:cNvPr id="10" name="テキスト ボックス 9">
            <a:extLst>
              <a:ext uri="{FF2B5EF4-FFF2-40B4-BE49-F238E27FC236}">
                <a16:creationId xmlns:a16="http://schemas.microsoft.com/office/drawing/2014/main" id="{31B1CA03-061A-C13C-3359-C3A4E5F5097A}"/>
              </a:ext>
            </a:extLst>
          </p:cNvPr>
          <p:cNvSpPr txBox="1"/>
          <p:nvPr/>
        </p:nvSpPr>
        <p:spPr>
          <a:xfrm>
            <a:off x="4067277" y="1247905"/>
            <a:ext cx="916849" cy="338554"/>
          </a:xfrm>
          <a:prstGeom prst="rect">
            <a:avLst/>
          </a:prstGeom>
          <a:solidFill>
            <a:schemeClr val="bg1"/>
          </a:solidFill>
          <a:ln>
            <a:noFill/>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en-US" altLang="ja-JP" sz="1600" b="1" dirty="0">
                <a:latin typeface="Arial" panose="020B0604020202020204" pitchFamily="34" charset="0"/>
                <a:ea typeface="ＭＳ Ｐゴシック" panose="020B0600070205080204" pitchFamily="50" charset="-128"/>
              </a:rPr>
              <a:t>Charge</a:t>
            </a:r>
          </a:p>
        </p:txBody>
      </p:sp>
      <p:sp>
        <p:nvSpPr>
          <p:cNvPr id="11" name="テキスト ボックス 10">
            <a:extLst>
              <a:ext uri="{FF2B5EF4-FFF2-40B4-BE49-F238E27FC236}">
                <a16:creationId xmlns:a16="http://schemas.microsoft.com/office/drawing/2014/main" id="{792BA4EC-9D5E-6156-C49C-988357C8D678}"/>
              </a:ext>
            </a:extLst>
          </p:cNvPr>
          <p:cNvSpPr txBox="1"/>
          <p:nvPr/>
        </p:nvSpPr>
        <p:spPr>
          <a:xfrm>
            <a:off x="677306" y="1169879"/>
            <a:ext cx="1210588" cy="553998"/>
          </a:xfrm>
          <a:prstGeom prst="rect">
            <a:avLst/>
          </a:prstGeom>
          <a:noFill/>
        </p:spPr>
        <p:txBody>
          <a:bodyPr wrap="none" rtlCol="0">
            <a:spAutoFit/>
          </a:bodyPr>
          <a:lstStyle/>
          <a:p>
            <a:pPr marL="0" marR="0" lvl="0" indent="0" algn="ctr" defTabSz="457200" rtl="0" eaLnBrk="1" fontAlgn="auto" latinLnBrk="0" hangingPunct="1">
              <a:lnSpc>
                <a:spcPts val="1800"/>
              </a:lnSpc>
              <a:spcBef>
                <a:spcPts val="0"/>
              </a:spcBef>
              <a:spcAft>
                <a:spcPts val="0"/>
              </a:spcAft>
              <a:buClrTx/>
              <a:buSzTx/>
              <a:buFontTx/>
              <a:buNone/>
              <a:tabLst/>
              <a:defRPr/>
            </a:pPr>
            <a:r>
              <a:rPr kumimoji="1" lang="en-US" altLang="ja-JP" b="1" i="0" u="none" strike="noStrike" kern="1200" cap="none" spc="0" normalizeH="0" baseline="0" noProof="0" dirty="0">
                <a:ln>
                  <a:solidFill>
                    <a:schemeClr val="bg1">
                      <a:lumMod val="50000"/>
                    </a:schemeClr>
                  </a:solidFill>
                </a:ln>
                <a:solidFill>
                  <a:prstClr val="black"/>
                </a:solidFill>
                <a:effectLst/>
                <a:uLnTx/>
                <a:uFillTx/>
                <a:latin typeface="Arial" panose="020B0604020202020204" pitchFamily="34" charset="0"/>
                <a:ea typeface="ＭＳ Ｐゴシック" panose="020B0600070205080204" pitchFamily="50" charset="-128"/>
                <a:cs typeface="+mn-cs"/>
              </a:rPr>
              <a:t>Negative </a:t>
            </a:r>
            <a:br>
              <a:rPr kumimoji="1" lang="en-US" altLang="ja-JP" b="1" i="0" u="none" strike="noStrike" kern="1200" cap="none" spc="0" normalizeH="0" baseline="0" noProof="0" dirty="0">
                <a:ln>
                  <a:solidFill>
                    <a:schemeClr val="bg1">
                      <a:lumMod val="50000"/>
                    </a:schemeClr>
                  </a:solidFill>
                </a:ln>
                <a:solidFill>
                  <a:prstClr val="black"/>
                </a:solidFill>
                <a:effectLst/>
                <a:uLnTx/>
                <a:uFillTx/>
                <a:latin typeface="Arial" panose="020B0604020202020204" pitchFamily="34" charset="0"/>
                <a:ea typeface="ＭＳ Ｐゴシック" panose="020B0600070205080204" pitchFamily="50" charset="-128"/>
                <a:cs typeface="+mn-cs"/>
              </a:rPr>
            </a:br>
            <a:r>
              <a:rPr kumimoji="1" lang="en-US" altLang="ja-JP" b="1" i="0" u="none" strike="noStrike" kern="1200" cap="none" spc="0" normalizeH="0" baseline="0" noProof="0" dirty="0">
                <a:ln>
                  <a:solidFill>
                    <a:schemeClr val="bg1">
                      <a:lumMod val="50000"/>
                    </a:schemeClr>
                  </a:solidFill>
                </a:ln>
                <a:solidFill>
                  <a:prstClr val="black"/>
                </a:solidFill>
                <a:effectLst/>
                <a:uLnTx/>
                <a:uFillTx/>
                <a:latin typeface="Arial" panose="020B0604020202020204" pitchFamily="34" charset="0"/>
                <a:ea typeface="ＭＳ Ｐゴシック" panose="020B0600070205080204" pitchFamily="50" charset="-128"/>
                <a:cs typeface="+mn-cs"/>
              </a:rPr>
              <a:t>electrode</a:t>
            </a:r>
          </a:p>
        </p:txBody>
      </p:sp>
      <p:sp>
        <p:nvSpPr>
          <p:cNvPr id="12" name="テキスト ボックス 11">
            <a:extLst>
              <a:ext uri="{FF2B5EF4-FFF2-40B4-BE49-F238E27FC236}">
                <a16:creationId xmlns:a16="http://schemas.microsoft.com/office/drawing/2014/main" id="{3DCDAE3B-00D2-9607-43B7-7FDC217A6CE6}"/>
              </a:ext>
            </a:extLst>
          </p:cNvPr>
          <p:cNvSpPr txBox="1"/>
          <p:nvPr/>
        </p:nvSpPr>
        <p:spPr>
          <a:xfrm>
            <a:off x="2333604" y="1177693"/>
            <a:ext cx="1210588" cy="553998"/>
          </a:xfrm>
          <a:prstGeom prst="rect">
            <a:avLst/>
          </a:prstGeom>
          <a:noFill/>
        </p:spPr>
        <p:txBody>
          <a:bodyPr wrap="none" rtlCol="0">
            <a:spAutoFit/>
          </a:bodyPr>
          <a:lstStyle/>
          <a:p>
            <a:pPr marL="0" marR="0" lvl="0" indent="0" algn="ctr" defTabSz="457200" rtl="0" eaLnBrk="1" fontAlgn="auto" latinLnBrk="0" hangingPunct="1">
              <a:lnSpc>
                <a:spcPts val="1800"/>
              </a:lnSpc>
              <a:spcBef>
                <a:spcPts val="0"/>
              </a:spcBef>
              <a:spcAft>
                <a:spcPts val="0"/>
              </a:spcAft>
              <a:buClrTx/>
              <a:buSzTx/>
              <a:buFontTx/>
              <a:buNone/>
              <a:tabLst/>
              <a:defRPr/>
            </a:pPr>
            <a:r>
              <a:rPr kumimoji="1" lang="en-US" altLang="ja-JP" b="1" i="0" strike="noStrike" kern="1200" cap="none" spc="0" normalizeH="0" baseline="0" noProof="0" dirty="0">
                <a:ln>
                  <a:solidFill>
                    <a:schemeClr val="bg1">
                      <a:lumMod val="50000"/>
                    </a:schemeClr>
                  </a:solidFill>
                </a:ln>
                <a:solidFill>
                  <a:srgbClr val="C00000"/>
                </a:solidFill>
                <a:effectLst/>
                <a:uLnTx/>
                <a:uFillTx/>
                <a:latin typeface="Arial" panose="020B0604020202020204" pitchFamily="34" charset="0"/>
                <a:ea typeface="ＭＳ Ｐゴシック" panose="020B0600070205080204" pitchFamily="50" charset="-128"/>
                <a:cs typeface="+mn-cs"/>
              </a:rPr>
              <a:t>Positive </a:t>
            </a:r>
            <a:br>
              <a:rPr kumimoji="1" lang="en-US" altLang="ja-JP" b="1" i="0" strike="noStrike" kern="1200" cap="none" spc="0" normalizeH="0" baseline="0" noProof="0" dirty="0">
                <a:ln>
                  <a:solidFill>
                    <a:schemeClr val="bg1">
                      <a:lumMod val="50000"/>
                    </a:schemeClr>
                  </a:solidFill>
                </a:ln>
                <a:solidFill>
                  <a:srgbClr val="C00000"/>
                </a:solidFill>
                <a:effectLst/>
                <a:uLnTx/>
                <a:uFillTx/>
                <a:latin typeface="Arial" panose="020B0604020202020204" pitchFamily="34" charset="0"/>
                <a:ea typeface="ＭＳ Ｐゴシック" panose="020B0600070205080204" pitchFamily="50" charset="-128"/>
                <a:cs typeface="+mn-cs"/>
              </a:rPr>
            </a:br>
            <a:r>
              <a:rPr kumimoji="1" lang="en-US" altLang="ja-JP" b="1" i="0" strike="noStrike" kern="1200" cap="none" spc="0" normalizeH="0" baseline="0" noProof="0" dirty="0">
                <a:ln>
                  <a:solidFill>
                    <a:schemeClr val="bg1">
                      <a:lumMod val="50000"/>
                    </a:schemeClr>
                  </a:solidFill>
                </a:ln>
                <a:solidFill>
                  <a:srgbClr val="C00000"/>
                </a:solidFill>
                <a:effectLst/>
                <a:uLnTx/>
                <a:uFillTx/>
                <a:latin typeface="Arial" panose="020B0604020202020204" pitchFamily="34" charset="0"/>
                <a:ea typeface="ＭＳ Ｐゴシック" panose="020B0600070205080204" pitchFamily="50" charset="-128"/>
                <a:cs typeface="+mn-cs"/>
              </a:rPr>
              <a:t>electrode</a:t>
            </a:r>
          </a:p>
        </p:txBody>
      </p:sp>
      <p:sp>
        <p:nvSpPr>
          <p:cNvPr id="13" name="テキスト ボックス 12">
            <a:extLst>
              <a:ext uri="{FF2B5EF4-FFF2-40B4-BE49-F238E27FC236}">
                <a16:creationId xmlns:a16="http://schemas.microsoft.com/office/drawing/2014/main" id="{6980D057-10C5-D384-66D8-CAF3A6DB9C81}"/>
              </a:ext>
            </a:extLst>
          </p:cNvPr>
          <p:cNvSpPr txBox="1"/>
          <p:nvPr/>
        </p:nvSpPr>
        <p:spPr>
          <a:xfrm>
            <a:off x="5752760" y="1181121"/>
            <a:ext cx="1210588" cy="553998"/>
          </a:xfrm>
          <a:prstGeom prst="rect">
            <a:avLst/>
          </a:prstGeom>
          <a:noFill/>
        </p:spPr>
        <p:txBody>
          <a:bodyPr wrap="none" rtlCol="0">
            <a:spAutoFit/>
          </a:bodyPr>
          <a:lstStyle/>
          <a:p>
            <a:pPr marL="0" marR="0" lvl="0" indent="0" algn="ctr" defTabSz="457200" rtl="0" eaLnBrk="1" fontAlgn="auto" latinLnBrk="0" hangingPunct="1">
              <a:lnSpc>
                <a:spcPts val="1800"/>
              </a:lnSpc>
              <a:spcBef>
                <a:spcPts val="0"/>
              </a:spcBef>
              <a:spcAft>
                <a:spcPts val="0"/>
              </a:spcAft>
              <a:buClrTx/>
              <a:buSzTx/>
              <a:buFontTx/>
              <a:buNone/>
              <a:tabLst/>
              <a:defRPr/>
            </a:pPr>
            <a:r>
              <a:rPr kumimoji="1" lang="en-US" altLang="ja-JP" b="1" i="0" u="none" strike="noStrike" kern="1200" cap="none" spc="0" normalizeH="0" baseline="0" noProof="0" dirty="0">
                <a:ln>
                  <a:solidFill>
                    <a:schemeClr val="bg1">
                      <a:lumMod val="50000"/>
                    </a:schemeClr>
                  </a:solidFill>
                </a:ln>
                <a:solidFill>
                  <a:prstClr val="black"/>
                </a:solidFill>
                <a:effectLst/>
                <a:uLnTx/>
                <a:uFillTx/>
                <a:latin typeface="Arial" panose="020B0604020202020204" pitchFamily="34" charset="0"/>
                <a:ea typeface="ＭＳ Ｐゴシック" panose="020B0600070205080204" pitchFamily="50" charset="-128"/>
                <a:cs typeface="+mn-cs"/>
              </a:rPr>
              <a:t>Negative </a:t>
            </a:r>
            <a:br>
              <a:rPr kumimoji="1" lang="en-US" altLang="ja-JP" b="1" i="0" u="none" strike="noStrike" kern="1200" cap="none" spc="0" normalizeH="0" baseline="0" noProof="0" dirty="0">
                <a:ln>
                  <a:solidFill>
                    <a:schemeClr val="bg1">
                      <a:lumMod val="50000"/>
                    </a:schemeClr>
                  </a:solidFill>
                </a:ln>
                <a:solidFill>
                  <a:prstClr val="black"/>
                </a:solidFill>
                <a:effectLst/>
                <a:uLnTx/>
                <a:uFillTx/>
                <a:latin typeface="Arial" panose="020B0604020202020204" pitchFamily="34" charset="0"/>
                <a:ea typeface="ＭＳ Ｐゴシック" panose="020B0600070205080204" pitchFamily="50" charset="-128"/>
                <a:cs typeface="+mn-cs"/>
              </a:rPr>
            </a:br>
            <a:r>
              <a:rPr kumimoji="1" lang="en-US" altLang="ja-JP" b="1" i="0" u="none" strike="noStrike" kern="1200" cap="none" spc="0" normalizeH="0" baseline="0" noProof="0" dirty="0">
                <a:ln>
                  <a:solidFill>
                    <a:schemeClr val="bg1">
                      <a:lumMod val="50000"/>
                    </a:schemeClr>
                  </a:solidFill>
                </a:ln>
                <a:solidFill>
                  <a:prstClr val="black"/>
                </a:solidFill>
                <a:effectLst/>
                <a:uLnTx/>
                <a:uFillTx/>
                <a:latin typeface="Arial" panose="020B0604020202020204" pitchFamily="34" charset="0"/>
                <a:ea typeface="ＭＳ Ｐゴシック" panose="020B0600070205080204" pitchFamily="50" charset="-128"/>
                <a:cs typeface="+mn-cs"/>
              </a:rPr>
              <a:t>electrode</a:t>
            </a:r>
          </a:p>
        </p:txBody>
      </p:sp>
      <p:sp>
        <p:nvSpPr>
          <p:cNvPr id="14" name="テキスト ボックス 13">
            <a:extLst>
              <a:ext uri="{FF2B5EF4-FFF2-40B4-BE49-F238E27FC236}">
                <a16:creationId xmlns:a16="http://schemas.microsoft.com/office/drawing/2014/main" id="{7E635615-CB14-609B-5F1E-E5C032D90229}"/>
              </a:ext>
            </a:extLst>
          </p:cNvPr>
          <p:cNvSpPr txBox="1"/>
          <p:nvPr/>
        </p:nvSpPr>
        <p:spPr>
          <a:xfrm>
            <a:off x="7409058" y="1188935"/>
            <a:ext cx="1210588" cy="553998"/>
          </a:xfrm>
          <a:prstGeom prst="rect">
            <a:avLst/>
          </a:prstGeom>
          <a:noFill/>
        </p:spPr>
        <p:txBody>
          <a:bodyPr wrap="none" rtlCol="0">
            <a:spAutoFit/>
          </a:bodyPr>
          <a:lstStyle/>
          <a:p>
            <a:pPr marL="0" marR="0" lvl="0" indent="0" algn="ctr" defTabSz="457200" rtl="0" eaLnBrk="1" fontAlgn="auto" latinLnBrk="0" hangingPunct="1">
              <a:lnSpc>
                <a:spcPts val="1800"/>
              </a:lnSpc>
              <a:spcBef>
                <a:spcPts val="0"/>
              </a:spcBef>
              <a:spcAft>
                <a:spcPts val="0"/>
              </a:spcAft>
              <a:buClrTx/>
              <a:buSzTx/>
              <a:buFontTx/>
              <a:buNone/>
              <a:tabLst/>
              <a:defRPr/>
            </a:pPr>
            <a:r>
              <a:rPr kumimoji="1" lang="en-US" altLang="ja-JP" b="1" i="0" strike="noStrike" kern="1200" cap="none" spc="0" normalizeH="0" baseline="0" noProof="0" dirty="0">
                <a:ln>
                  <a:solidFill>
                    <a:schemeClr val="bg1">
                      <a:lumMod val="50000"/>
                    </a:schemeClr>
                  </a:solidFill>
                </a:ln>
                <a:solidFill>
                  <a:srgbClr val="C00000"/>
                </a:solidFill>
                <a:effectLst/>
                <a:uLnTx/>
                <a:uFillTx/>
                <a:latin typeface="Arial" panose="020B0604020202020204" pitchFamily="34" charset="0"/>
                <a:ea typeface="ＭＳ Ｐゴシック" panose="020B0600070205080204" pitchFamily="50" charset="-128"/>
                <a:cs typeface="+mn-cs"/>
              </a:rPr>
              <a:t>Positive </a:t>
            </a:r>
            <a:br>
              <a:rPr kumimoji="1" lang="en-US" altLang="ja-JP" b="1" i="0" strike="noStrike" kern="1200" cap="none" spc="0" normalizeH="0" baseline="0" noProof="0" dirty="0">
                <a:ln>
                  <a:solidFill>
                    <a:schemeClr val="bg1">
                      <a:lumMod val="50000"/>
                    </a:schemeClr>
                  </a:solidFill>
                </a:ln>
                <a:solidFill>
                  <a:srgbClr val="C00000"/>
                </a:solidFill>
                <a:effectLst/>
                <a:uLnTx/>
                <a:uFillTx/>
                <a:latin typeface="Arial" panose="020B0604020202020204" pitchFamily="34" charset="0"/>
                <a:ea typeface="ＭＳ Ｐゴシック" panose="020B0600070205080204" pitchFamily="50" charset="-128"/>
                <a:cs typeface="+mn-cs"/>
              </a:rPr>
            </a:br>
            <a:r>
              <a:rPr kumimoji="1" lang="en-US" altLang="ja-JP" b="1" i="0" strike="noStrike" kern="1200" cap="none" spc="0" normalizeH="0" baseline="0" noProof="0" dirty="0">
                <a:ln>
                  <a:solidFill>
                    <a:schemeClr val="bg1">
                      <a:lumMod val="50000"/>
                    </a:schemeClr>
                  </a:solidFill>
                </a:ln>
                <a:solidFill>
                  <a:srgbClr val="C00000"/>
                </a:solidFill>
                <a:effectLst/>
                <a:uLnTx/>
                <a:uFillTx/>
                <a:latin typeface="Arial" panose="020B0604020202020204" pitchFamily="34" charset="0"/>
                <a:ea typeface="ＭＳ Ｐゴシック" panose="020B0600070205080204" pitchFamily="50" charset="-128"/>
                <a:cs typeface="+mn-cs"/>
              </a:rPr>
              <a:t>electrode</a:t>
            </a:r>
          </a:p>
        </p:txBody>
      </p:sp>
      <p:sp>
        <p:nvSpPr>
          <p:cNvPr id="15" name="正方形/長方形 14">
            <a:extLst>
              <a:ext uri="{FF2B5EF4-FFF2-40B4-BE49-F238E27FC236}">
                <a16:creationId xmlns:a16="http://schemas.microsoft.com/office/drawing/2014/main" id="{B47D5322-498D-920D-DCF0-C3528CE64C0D}"/>
              </a:ext>
            </a:extLst>
          </p:cNvPr>
          <p:cNvSpPr/>
          <p:nvPr/>
        </p:nvSpPr>
        <p:spPr>
          <a:xfrm>
            <a:off x="336672" y="5479201"/>
            <a:ext cx="8460940" cy="1029136"/>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2B8C09A4-4493-1747-6F74-5C5396343514}"/>
              </a:ext>
            </a:extLst>
          </p:cNvPr>
          <p:cNvSpPr txBox="1"/>
          <p:nvPr/>
        </p:nvSpPr>
        <p:spPr>
          <a:xfrm>
            <a:off x="332521" y="5509681"/>
            <a:ext cx="8487951" cy="1015663"/>
          </a:xfrm>
          <a:prstGeom prst="rect">
            <a:avLst/>
          </a:prstGeom>
          <a:noFill/>
        </p:spPr>
        <p:txBody>
          <a:bodyPr wrap="square">
            <a:spAutoFit/>
          </a:bodyPr>
          <a:lstStyle/>
          <a:p>
            <a:pPr lvl="0" algn="just">
              <a:lnSpc>
                <a:spcPts val="2400"/>
              </a:lnSpc>
            </a:pPr>
            <a:r>
              <a:rPr lang="en-US" altLang="ja-JP" sz="2200" b="1" dirty="0">
                <a:solidFill>
                  <a:prstClr val="black"/>
                </a:solidFill>
              </a:rPr>
              <a:t>The color change in the </a:t>
            </a:r>
            <a:r>
              <a:rPr kumimoji="1" lang="en-US" altLang="ja-JP" sz="2200" b="1" dirty="0">
                <a:latin typeface="Arial" panose="020B0604020202020204" pitchFamily="34" charset="0"/>
                <a:ea typeface="ＭＳ Ｐゴシック" panose="020B0600070205080204" pitchFamily="50" charset="-128"/>
              </a:rPr>
              <a:t>electrolytic </a:t>
            </a:r>
            <a:r>
              <a:rPr lang="en-US" altLang="ja-JP" sz="2200" b="1" dirty="0">
                <a:latin typeface="Arial" panose="020B0604020202020204" pitchFamily="34" charset="0"/>
                <a:ea typeface="ＭＳ Ｐゴシック" panose="020B0600070205080204" pitchFamily="50" charset="-128"/>
              </a:rPr>
              <a:t>s</a:t>
            </a:r>
            <a:r>
              <a:rPr kumimoji="1" lang="en-US" altLang="ja-JP" sz="2200" b="1" dirty="0">
                <a:latin typeface="Arial" panose="020B0604020202020204" pitchFamily="34" charset="0"/>
                <a:ea typeface="ＭＳ Ｐゴシック" panose="020B0600070205080204" pitchFamily="50" charset="-128"/>
              </a:rPr>
              <a:t>olution</a:t>
            </a:r>
            <a:r>
              <a:rPr lang="en-US" altLang="ja-JP" sz="2200" b="1" dirty="0">
                <a:solidFill>
                  <a:prstClr val="black"/>
                </a:solidFill>
              </a:rPr>
              <a:t> is caused by the change in the oxidation state of ions at both electrodes during the charging and discharging of the U-based battery.</a:t>
            </a:r>
            <a:endParaRPr kumimoji="0" lang="ja-JP" altLang="en-US" sz="2200" b="1"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17" name="テキスト ボックス 16">
            <a:extLst>
              <a:ext uri="{FF2B5EF4-FFF2-40B4-BE49-F238E27FC236}">
                <a16:creationId xmlns:a16="http://schemas.microsoft.com/office/drawing/2014/main" id="{31D1065D-8046-6F91-003F-83A1BBB154C0}"/>
              </a:ext>
            </a:extLst>
          </p:cNvPr>
          <p:cNvSpPr txBox="1"/>
          <p:nvPr/>
        </p:nvSpPr>
        <p:spPr>
          <a:xfrm>
            <a:off x="251520" y="3593310"/>
            <a:ext cx="3795187"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1" i="0" u="none" strike="noStrike" kern="1200" cap="none" spc="0" normalizeH="0" baseline="0" noProof="0" dirty="0">
                <a:ln>
                  <a:noFill/>
                </a:ln>
                <a:solidFill>
                  <a:prstClr val="black"/>
                </a:solidFill>
                <a:effectLst/>
                <a:uLnTx/>
                <a:uFillTx/>
                <a:latin typeface="Arial"/>
                <a:ea typeface="ＭＳ Ｐゴシック"/>
                <a:cs typeface="+mn-cs"/>
              </a:rPr>
              <a:t>Negative electrolytic solution</a:t>
            </a:r>
            <a:endParaRPr kumimoji="0" lang="ja-JP" altLang="en-US" sz="2000" b="1"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18" name="テキスト ボックス 17">
            <a:extLst>
              <a:ext uri="{FF2B5EF4-FFF2-40B4-BE49-F238E27FC236}">
                <a16:creationId xmlns:a16="http://schemas.microsoft.com/office/drawing/2014/main" id="{ADB1B305-5DCD-EB3C-BC2B-8AD285CFF8C5}"/>
              </a:ext>
            </a:extLst>
          </p:cNvPr>
          <p:cNvSpPr txBox="1"/>
          <p:nvPr/>
        </p:nvSpPr>
        <p:spPr>
          <a:xfrm>
            <a:off x="374300" y="3955788"/>
            <a:ext cx="3566062"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prstClr val="black"/>
                </a:solidFill>
                <a:effectLst/>
                <a:uLnTx/>
                <a:uFillTx/>
                <a:latin typeface="Arial"/>
                <a:ea typeface="ＭＳ Ｐゴシック"/>
                <a:cs typeface="+mn-cs"/>
              </a:rPr>
              <a:t>Charge: </a:t>
            </a:r>
            <a:r>
              <a:rPr kumimoji="0" lang="en-US" altLang="ja-JP" sz="2000" b="0" i="0" u="none" strike="noStrike" kern="1200" cap="none" spc="0" normalizeH="0" baseline="0" noProof="0" dirty="0">
                <a:ln>
                  <a:noFill/>
                </a:ln>
                <a:solidFill>
                  <a:srgbClr val="00B050"/>
                </a:solidFill>
                <a:effectLst/>
                <a:uLnTx/>
                <a:uFillTx/>
                <a:latin typeface="Arial"/>
                <a:ea typeface="ＭＳ Ｐゴシック"/>
                <a:cs typeface="+mn-cs"/>
              </a:rPr>
              <a:t>green</a:t>
            </a:r>
            <a:r>
              <a:rPr kumimoji="0" lang="en-US" altLang="ja-JP" sz="2000" b="0" i="0" u="none" strike="noStrike" kern="1200" cap="none" spc="0" normalizeH="0" baseline="0" noProof="0" dirty="0">
                <a:ln>
                  <a:noFill/>
                </a:ln>
                <a:solidFill>
                  <a:prstClr val="black"/>
                </a:solidFill>
                <a:effectLst/>
                <a:uLnTx/>
                <a:uFillTx/>
                <a:latin typeface="Arial"/>
                <a:ea typeface="ＭＳ Ｐゴシック"/>
                <a:cs typeface="+mn-cs"/>
              </a:rPr>
              <a:t> </a:t>
            </a:r>
            <a:r>
              <a:rPr kumimoji="0" lang="ja-JP" altLang="en-US" sz="2000" b="0" i="0" u="none" strike="noStrike" kern="1200" cap="none" spc="0" normalizeH="0" baseline="0" noProof="0" dirty="0">
                <a:ln>
                  <a:noFill/>
                </a:ln>
                <a:solidFill>
                  <a:prstClr val="black"/>
                </a:solidFill>
                <a:effectLst/>
                <a:uLnTx/>
                <a:uFillTx/>
                <a:latin typeface="Arial"/>
                <a:ea typeface="ＭＳ Ｐゴシック"/>
                <a:cs typeface="+mn-cs"/>
              </a:rPr>
              <a:t>→ </a:t>
            </a:r>
            <a:r>
              <a:rPr kumimoji="0" lang="en-US" altLang="ja-JP" sz="2000" b="0" i="0" u="none" strike="noStrike" kern="1200" cap="none" spc="0" normalizeH="0" baseline="0" noProof="0" dirty="0">
                <a:ln>
                  <a:noFill/>
                </a:ln>
                <a:solidFill>
                  <a:srgbClr val="7030A0"/>
                </a:solidFill>
                <a:effectLst/>
                <a:uLnTx/>
                <a:uFillTx/>
                <a:latin typeface="Arial"/>
                <a:ea typeface="ＭＳ Ｐゴシック"/>
                <a:cs typeface="+mn-cs"/>
              </a:rPr>
              <a:t>dark purple</a:t>
            </a:r>
            <a:endParaRPr kumimoji="0" lang="ja-JP" altLang="en-US" sz="2000" b="0" i="0" u="none" strike="noStrike" kern="1200" cap="none" spc="0" normalizeH="0" baseline="0" noProof="0" dirty="0">
              <a:ln>
                <a:noFill/>
              </a:ln>
              <a:solidFill>
                <a:srgbClr val="7030A0"/>
              </a:solidFill>
              <a:effectLst/>
              <a:uLnTx/>
              <a:uFillTx/>
              <a:latin typeface="Arial"/>
              <a:ea typeface="ＭＳ Ｐゴシック"/>
              <a:cs typeface="+mn-cs"/>
            </a:endParaRPr>
          </a:p>
        </p:txBody>
      </p:sp>
      <p:sp>
        <p:nvSpPr>
          <p:cNvPr id="19" name="テキスト ボックス 18">
            <a:extLst>
              <a:ext uri="{FF2B5EF4-FFF2-40B4-BE49-F238E27FC236}">
                <a16:creationId xmlns:a16="http://schemas.microsoft.com/office/drawing/2014/main" id="{8E06033C-6848-D03A-5FC5-0670D1516FA9}"/>
              </a:ext>
            </a:extLst>
          </p:cNvPr>
          <p:cNvSpPr txBox="1"/>
          <p:nvPr/>
        </p:nvSpPr>
        <p:spPr>
          <a:xfrm>
            <a:off x="1521974" y="4287143"/>
            <a:ext cx="635357"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srgbClr val="00B050"/>
                </a:solidFill>
                <a:effectLst/>
                <a:uLnTx/>
                <a:uFillTx/>
                <a:latin typeface="Arial"/>
                <a:ea typeface="ＭＳ Ｐゴシック"/>
                <a:cs typeface="+mn-cs"/>
              </a:rPr>
              <a:t>U</a:t>
            </a:r>
            <a:r>
              <a:rPr kumimoji="0" lang="en-US" altLang="ja-JP" sz="2000" b="0" i="0" u="none" strike="noStrike" kern="1200" cap="none" spc="0" normalizeH="0" baseline="30000" noProof="0" dirty="0">
                <a:ln>
                  <a:noFill/>
                </a:ln>
                <a:solidFill>
                  <a:srgbClr val="00B050"/>
                </a:solidFill>
                <a:effectLst/>
                <a:uLnTx/>
                <a:uFillTx/>
                <a:latin typeface="Arial"/>
                <a:ea typeface="ＭＳ Ｐゴシック"/>
                <a:cs typeface="+mn-cs"/>
              </a:rPr>
              <a:t>4+</a:t>
            </a:r>
            <a:endParaRPr kumimoji="0" lang="ja-JP" altLang="en-US" sz="2000" b="0" i="0" u="none" strike="noStrike" kern="1200" cap="none" spc="0" normalizeH="0" baseline="30000" noProof="0" dirty="0">
              <a:ln>
                <a:noFill/>
              </a:ln>
              <a:solidFill>
                <a:srgbClr val="00B050"/>
              </a:solidFill>
              <a:effectLst/>
              <a:uLnTx/>
              <a:uFillTx/>
              <a:latin typeface="Arial"/>
              <a:ea typeface="ＭＳ Ｐゴシック"/>
              <a:cs typeface="+mn-cs"/>
            </a:endParaRPr>
          </a:p>
        </p:txBody>
      </p:sp>
      <p:sp>
        <p:nvSpPr>
          <p:cNvPr id="20" name="テキスト ボックス 19">
            <a:extLst>
              <a:ext uri="{FF2B5EF4-FFF2-40B4-BE49-F238E27FC236}">
                <a16:creationId xmlns:a16="http://schemas.microsoft.com/office/drawing/2014/main" id="{62C6329A-64A0-7B04-E1B9-254B93F084AB}"/>
              </a:ext>
            </a:extLst>
          </p:cNvPr>
          <p:cNvSpPr txBox="1"/>
          <p:nvPr/>
        </p:nvSpPr>
        <p:spPr>
          <a:xfrm>
            <a:off x="2902655" y="4288131"/>
            <a:ext cx="635357"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srgbClr val="7030A0"/>
                </a:solidFill>
                <a:effectLst/>
                <a:uLnTx/>
                <a:uFillTx/>
                <a:latin typeface="Arial"/>
                <a:ea typeface="ＭＳ Ｐゴシック"/>
                <a:cs typeface="+mn-cs"/>
              </a:rPr>
              <a:t>U</a:t>
            </a:r>
            <a:r>
              <a:rPr kumimoji="0" lang="en-US" altLang="ja-JP" sz="2000" b="0" i="0" u="none" strike="noStrike" kern="1200" cap="none" spc="0" normalizeH="0" baseline="30000" noProof="0" dirty="0">
                <a:ln>
                  <a:noFill/>
                </a:ln>
                <a:solidFill>
                  <a:srgbClr val="7030A0"/>
                </a:solidFill>
                <a:effectLst/>
                <a:uLnTx/>
                <a:uFillTx/>
                <a:latin typeface="Arial"/>
                <a:ea typeface="ＭＳ Ｐゴシック"/>
                <a:cs typeface="+mn-cs"/>
              </a:rPr>
              <a:t>3+</a:t>
            </a:r>
            <a:endParaRPr kumimoji="0" lang="ja-JP" altLang="en-US" sz="2000" b="0" i="0" u="none" strike="noStrike" kern="1200" cap="none" spc="0" normalizeH="0" baseline="30000" noProof="0" dirty="0">
              <a:ln>
                <a:noFill/>
              </a:ln>
              <a:solidFill>
                <a:srgbClr val="7030A0"/>
              </a:solidFill>
              <a:effectLst/>
              <a:uLnTx/>
              <a:uFillTx/>
              <a:latin typeface="Arial"/>
              <a:ea typeface="ＭＳ Ｐゴシック"/>
              <a:cs typeface="+mn-cs"/>
            </a:endParaRPr>
          </a:p>
        </p:txBody>
      </p:sp>
      <p:sp>
        <p:nvSpPr>
          <p:cNvPr id="21" name="テキスト ボックス 20">
            <a:extLst>
              <a:ext uri="{FF2B5EF4-FFF2-40B4-BE49-F238E27FC236}">
                <a16:creationId xmlns:a16="http://schemas.microsoft.com/office/drawing/2014/main" id="{DA29E348-51A5-6421-3183-ECC6F937AEC7}"/>
              </a:ext>
            </a:extLst>
          </p:cNvPr>
          <p:cNvSpPr txBox="1"/>
          <p:nvPr/>
        </p:nvSpPr>
        <p:spPr>
          <a:xfrm>
            <a:off x="374300" y="4640763"/>
            <a:ext cx="3883792" cy="400110"/>
          </a:xfrm>
          <a:prstGeom prst="rect">
            <a:avLst/>
          </a:prstGeom>
          <a:noFill/>
        </p:spPr>
        <p:txBody>
          <a:bodyPr wrap="square">
            <a:spAutoFit/>
          </a:bodyPr>
          <a:lstStyle/>
          <a:p>
            <a:pPr lvl="0" algn="just"/>
            <a:r>
              <a:rPr lang="en-US" altLang="ja-JP" sz="2000" dirty="0">
                <a:solidFill>
                  <a:prstClr val="black"/>
                </a:solidFill>
                <a:latin typeface="Arial"/>
                <a:ea typeface="ＭＳ Ｐゴシック"/>
              </a:rPr>
              <a:t>Disc</a:t>
            </a:r>
            <a:r>
              <a:rPr kumimoji="0" lang="en-US" altLang="ja-JP" sz="2000" b="0" i="0" u="none" strike="noStrike" kern="1200" cap="none" spc="0" normalizeH="0" baseline="0" noProof="0" dirty="0" err="1">
                <a:ln>
                  <a:noFill/>
                </a:ln>
                <a:solidFill>
                  <a:prstClr val="black"/>
                </a:solidFill>
                <a:effectLst/>
                <a:uLnTx/>
                <a:uFillTx/>
                <a:latin typeface="Arial"/>
                <a:ea typeface="ＭＳ Ｐゴシック"/>
                <a:cs typeface="+mn-cs"/>
              </a:rPr>
              <a:t>harge</a:t>
            </a:r>
            <a:r>
              <a:rPr lang="en-US" altLang="ja-JP" sz="2000" dirty="0">
                <a:solidFill>
                  <a:prstClr val="black"/>
                </a:solidFill>
              </a:rPr>
              <a:t>: </a:t>
            </a:r>
            <a:r>
              <a:rPr lang="en-US" altLang="ja-JP" sz="2000" dirty="0">
                <a:solidFill>
                  <a:srgbClr val="7030A0"/>
                </a:solidFill>
              </a:rPr>
              <a:t>dark purple</a:t>
            </a:r>
            <a:r>
              <a:rPr lang="en-US" altLang="ja-JP" sz="2000" dirty="0">
                <a:solidFill>
                  <a:prstClr val="black"/>
                </a:solidFill>
              </a:rPr>
              <a:t> </a:t>
            </a:r>
            <a:r>
              <a:rPr kumimoji="0" lang="ja-JP" altLang="en-US" sz="2000" b="0" i="0" u="none" strike="noStrike" kern="1200" cap="none" spc="0" normalizeH="0" baseline="0" noProof="0" dirty="0">
                <a:ln>
                  <a:noFill/>
                </a:ln>
                <a:solidFill>
                  <a:prstClr val="black"/>
                </a:solidFill>
                <a:effectLst/>
                <a:uLnTx/>
                <a:uFillTx/>
                <a:latin typeface="Arial"/>
                <a:ea typeface="ＭＳ Ｐゴシック"/>
                <a:cs typeface="+mn-cs"/>
              </a:rPr>
              <a:t>→ </a:t>
            </a:r>
            <a:r>
              <a:rPr kumimoji="0" lang="en-US" altLang="ja-JP" sz="2000" b="0" i="0" u="none" strike="noStrike" kern="1200" cap="none" spc="0" normalizeH="0" baseline="0" noProof="0" dirty="0">
                <a:ln>
                  <a:noFill/>
                </a:ln>
                <a:solidFill>
                  <a:srgbClr val="00B050"/>
                </a:solidFill>
                <a:effectLst/>
                <a:uLnTx/>
                <a:uFillTx/>
                <a:latin typeface="Arial"/>
                <a:ea typeface="ＭＳ Ｐゴシック"/>
                <a:cs typeface="+mn-cs"/>
              </a:rPr>
              <a:t>green</a:t>
            </a:r>
            <a:endParaRPr kumimoji="0" lang="ja-JP" altLang="en-US" sz="2000" b="0" i="0" u="none" strike="noStrike" kern="1200" cap="none" spc="0" normalizeH="0" baseline="0" noProof="0" dirty="0">
              <a:ln>
                <a:noFill/>
              </a:ln>
              <a:solidFill>
                <a:srgbClr val="00B050"/>
              </a:solidFill>
              <a:effectLst/>
              <a:uLnTx/>
              <a:uFillTx/>
              <a:latin typeface="Arial"/>
              <a:ea typeface="ＭＳ Ｐゴシック"/>
              <a:cs typeface="+mn-cs"/>
            </a:endParaRPr>
          </a:p>
        </p:txBody>
      </p:sp>
      <p:sp>
        <p:nvSpPr>
          <p:cNvPr id="22" name="テキスト ボックス 21">
            <a:extLst>
              <a:ext uri="{FF2B5EF4-FFF2-40B4-BE49-F238E27FC236}">
                <a16:creationId xmlns:a16="http://schemas.microsoft.com/office/drawing/2014/main" id="{63ED2F2D-563C-B7F1-1B8D-ED6377F8007C}"/>
              </a:ext>
            </a:extLst>
          </p:cNvPr>
          <p:cNvSpPr txBox="1"/>
          <p:nvPr/>
        </p:nvSpPr>
        <p:spPr>
          <a:xfrm>
            <a:off x="1961642" y="4972118"/>
            <a:ext cx="635357"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srgbClr val="7030A0"/>
                </a:solidFill>
                <a:effectLst/>
                <a:uLnTx/>
                <a:uFillTx/>
                <a:latin typeface="Arial"/>
                <a:ea typeface="ＭＳ Ｐゴシック"/>
                <a:cs typeface="+mn-cs"/>
              </a:rPr>
              <a:t>U</a:t>
            </a:r>
            <a:r>
              <a:rPr kumimoji="0" lang="en-US" altLang="ja-JP" sz="2000" b="0" i="0" u="none" strike="noStrike" kern="1200" cap="none" spc="0" normalizeH="0" baseline="30000" noProof="0" dirty="0">
                <a:ln>
                  <a:noFill/>
                </a:ln>
                <a:solidFill>
                  <a:srgbClr val="7030A0"/>
                </a:solidFill>
                <a:effectLst/>
                <a:uLnTx/>
                <a:uFillTx/>
                <a:latin typeface="Arial"/>
                <a:ea typeface="ＭＳ Ｐゴシック"/>
                <a:cs typeface="+mn-cs"/>
              </a:rPr>
              <a:t>3+</a:t>
            </a:r>
            <a:endParaRPr kumimoji="0" lang="ja-JP" altLang="en-US" sz="2000" b="0" i="0" u="none" strike="noStrike" kern="1200" cap="none" spc="0" normalizeH="0" baseline="30000" noProof="0" dirty="0">
              <a:ln>
                <a:noFill/>
              </a:ln>
              <a:solidFill>
                <a:srgbClr val="7030A0"/>
              </a:solidFill>
              <a:effectLst/>
              <a:uLnTx/>
              <a:uFillTx/>
              <a:latin typeface="Arial"/>
              <a:ea typeface="ＭＳ Ｐゴシック"/>
              <a:cs typeface="+mn-cs"/>
            </a:endParaRPr>
          </a:p>
        </p:txBody>
      </p:sp>
      <p:sp>
        <p:nvSpPr>
          <p:cNvPr id="23" name="テキスト ボックス 22">
            <a:extLst>
              <a:ext uri="{FF2B5EF4-FFF2-40B4-BE49-F238E27FC236}">
                <a16:creationId xmlns:a16="http://schemas.microsoft.com/office/drawing/2014/main" id="{64B095E0-0E4A-5162-FE9E-BF0FBCC6FBE7}"/>
              </a:ext>
            </a:extLst>
          </p:cNvPr>
          <p:cNvSpPr txBox="1"/>
          <p:nvPr/>
        </p:nvSpPr>
        <p:spPr>
          <a:xfrm>
            <a:off x="3490229" y="4973106"/>
            <a:ext cx="635357"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srgbClr val="00B050"/>
                </a:solidFill>
                <a:effectLst/>
                <a:uLnTx/>
                <a:uFillTx/>
                <a:latin typeface="Arial"/>
                <a:ea typeface="ＭＳ Ｐゴシック"/>
                <a:cs typeface="+mn-cs"/>
              </a:rPr>
              <a:t>U</a:t>
            </a:r>
            <a:r>
              <a:rPr kumimoji="0" lang="en-US" altLang="ja-JP" sz="2000" b="0" i="0" u="none" strike="noStrike" kern="1200" cap="none" spc="0" normalizeH="0" baseline="30000" noProof="0" dirty="0">
                <a:ln>
                  <a:noFill/>
                </a:ln>
                <a:solidFill>
                  <a:srgbClr val="00B050"/>
                </a:solidFill>
                <a:effectLst/>
                <a:uLnTx/>
                <a:uFillTx/>
                <a:latin typeface="Arial"/>
                <a:ea typeface="ＭＳ Ｐゴシック"/>
                <a:cs typeface="+mn-cs"/>
              </a:rPr>
              <a:t>4+</a:t>
            </a:r>
            <a:endParaRPr kumimoji="0" lang="ja-JP" altLang="en-US" sz="2000" b="0" i="0" u="none" strike="noStrike" kern="1200" cap="none" spc="0" normalizeH="0" baseline="30000" noProof="0" dirty="0">
              <a:ln>
                <a:noFill/>
              </a:ln>
              <a:solidFill>
                <a:srgbClr val="00B050"/>
              </a:solidFill>
              <a:effectLst/>
              <a:uLnTx/>
              <a:uFillTx/>
              <a:latin typeface="Arial"/>
              <a:ea typeface="ＭＳ Ｐゴシック"/>
              <a:cs typeface="+mn-cs"/>
            </a:endParaRPr>
          </a:p>
        </p:txBody>
      </p:sp>
      <p:sp>
        <p:nvSpPr>
          <p:cNvPr id="24" name="テキスト ボックス 23">
            <a:extLst>
              <a:ext uri="{FF2B5EF4-FFF2-40B4-BE49-F238E27FC236}">
                <a16:creationId xmlns:a16="http://schemas.microsoft.com/office/drawing/2014/main" id="{59196DAA-1F74-0642-1BA9-802ABD08E005}"/>
              </a:ext>
            </a:extLst>
          </p:cNvPr>
          <p:cNvSpPr txBox="1"/>
          <p:nvPr/>
        </p:nvSpPr>
        <p:spPr>
          <a:xfrm>
            <a:off x="5097293" y="3590872"/>
            <a:ext cx="3795187"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1" i="0" u="none" strike="noStrike" kern="1200" cap="none" spc="0" normalizeH="0" baseline="0" noProof="0" dirty="0">
                <a:ln>
                  <a:noFill/>
                </a:ln>
                <a:solidFill>
                  <a:srgbClr val="C00000"/>
                </a:solidFill>
                <a:effectLst/>
                <a:uLnTx/>
                <a:uFillTx/>
                <a:latin typeface="Arial"/>
                <a:ea typeface="ＭＳ Ｐゴシック"/>
                <a:cs typeface="+mn-cs"/>
              </a:rPr>
              <a:t>Positive electrolytic solution</a:t>
            </a:r>
            <a:endParaRPr kumimoji="0" lang="ja-JP" altLang="en-US" sz="2000" b="1" i="0" u="none" strike="noStrike" kern="1200" cap="none" spc="0" normalizeH="0" baseline="0" noProof="0" dirty="0">
              <a:ln>
                <a:noFill/>
              </a:ln>
              <a:solidFill>
                <a:srgbClr val="C00000"/>
              </a:solidFill>
              <a:effectLst/>
              <a:uLnTx/>
              <a:uFillTx/>
              <a:latin typeface="Arial"/>
              <a:ea typeface="ＭＳ Ｐゴシック"/>
              <a:cs typeface="+mn-cs"/>
            </a:endParaRPr>
          </a:p>
        </p:txBody>
      </p:sp>
      <p:sp>
        <p:nvSpPr>
          <p:cNvPr id="25" name="テキスト ボックス 24">
            <a:extLst>
              <a:ext uri="{FF2B5EF4-FFF2-40B4-BE49-F238E27FC236}">
                <a16:creationId xmlns:a16="http://schemas.microsoft.com/office/drawing/2014/main" id="{E62D82BE-71E6-A3E0-01F9-7FA00BE53908}"/>
              </a:ext>
            </a:extLst>
          </p:cNvPr>
          <p:cNvSpPr txBox="1"/>
          <p:nvPr/>
        </p:nvSpPr>
        <p:spPr>
          <a:xfrm>
            <a:off x="4580299" y="3953350"/>
            <a:ext cx="4341716"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prstClr val="black"/>
                </a:solidFill>
                <a:effectLst/>
                <a:uLnTx/>
                <a:uFillTx/>
                <a:latin typeface="Arial"/>
                <a:ea typeface="ＭＳ Ｐゴシック"/>
                <a:cs typeface="+mn-cs"/>
              </a:rPr>
              <a:t>Charge: </a:t>
            </a:r>
            <a:r>
              <a:rPr lang="en-US" altLang="ja-JP" sz="2000" dirty="0">
                <a:solidFill>
                  <a:schemeClr val="accent4">
                    <a:lumMod val="60000"/>
                    <a:lumOff val="40000"/>
                  </a:schemeClr>
                </a:solidFill>
                <a:latin typeface="Arial"/>
                <a:ea typeface="ＭＳ Ｐゴシック"/>
              </a:rPr>
              <a:t>light yellow</a:t>
            </a:r>
            <a:r>
              <a:rPr kumimoji="0" lang="en-US" altLang="ja-JP" sz="2000" b="0" i="0" u="none" strike="noStrike" kern="1200" cap="none" spc="0" normalizeH="0" baseline="0" noProof="0" dirty="0">
                <a:ln>
                  <a:noFill/>
                </a:ln>
                <a:solidFill>
                  <a:prstClr val="black"/>
                </a:solidFill>
                <a:effectLst/>
                <a:uLnTx/>
                <a:uFillTx/>
                <a:latin typeface="Arial"/>
                <a:ea typeface="ＭＳ Ｐゴシック"/>
                <a:cs typeface="+mn-cs"/>
              </a:rPr>
              <a:t> </a:t>
            </a:r>
            <a:r>
              <a:rPr kumimoji="0" lang="ja-JP" altLang="en-US" sz="2000" b="0" i="0" u="none" strike="noStrike" kern="1200" cap="none" spc="0" normalizeH="0" baseline="0" noProof="0" dirty="0">
                <a:ln>
                  <a:noFill/>
                </a:ln>
                <a:solidFill>
                  <a:prstClr val="black"/>
                </a:solidFill>
                <a:effectLst/>
                <a:uLnTx/>
                <a:uFillTx/>
                <a:latin typeface="Arial"/>
                <a:ea typeface="ＭＳ Ｐゴシック"/>
                <a:cs typeface="+mn-cs"/>
              </a:rPr>
              <a:t>→ </a:t>
            </a:r>
            <a:r>
              <a:rPr kumimoji="0" lang="en-US" altLang="ja-JP" sz="2000" b="0" i="0" u="none" strike="noStrike" kern="1200" cap="none" spc="0" normalizeH="0" baseline="0" noProof="0" dirty="0">
                <a:ln>
                  <a:noFill/>
                </a:ln>
                <a:solidFill>
                  <a:schemeClr val="accent4">
                    <a:lumMod val="75000"/>
                  </a:schemeClr>
                </a:solidFill>
                <a:effectLst/>
                <a:uLnTx/>
                <a:uFillTx/>
                <a:latin typeface="Arial"/>
                <a:ea typeface="ＭＳ Ｐゴシック"/>
                <a:cs typeface="+mn-cs"/>
              </a:rPr>
              <a:t>deep yellow</a:t>
            </a:r>
            <a:endParaRPr kumimoji="0" lang="ja-JP" altLang="en-US" sz="2000" b="0" i="0" u="none" strike="noStrike" kern="1200" cap="none" spc="0" normalizeH="0" baseline="0" noProof="0" dirty="0">
              <a:ln>
                <a:noFill/>
              </a:ln>
              <a:solidFill>
                <a:schemeClr val="accent4">
                  <a:lumMod val="75000"/>
                </a:schemeClr>
              </a:solidFill>
              <a:effectLst/>
              <a:uLnTx/>
              <a:uFillTx/>
              <a:latin typeface="Arial"/>
              <a:ea typeface="ＭＳ Ｐゴシック"/>
              <a:cs typeface="+mn-cs"/>
            </a:endParaRPr>
          </a:p>
        </p:txBody>
      </p:sp>
      <p:sp>
        <p:nvSpPr>
          <p:cNvPr id="26" name="テキスト ボックス 25">
            <a:extLst>
              <a:ext uri="{FF2B5EF4-FFF2-40B4-BE49-F238E27FC236}">
                <a16:creationId xmlns:a16="http://schemas.microsoft.com/office/drawing/2014/main" id="{B26FD211-4353-C8B3-BA13-8A0B01331A30}"/>
              </a:ext>
            </a:extLst>
          </p:cNvPr>
          <p:cNvSpPr txBox="1"/>
          <p:nvPr/>
        </p:nvSpPr>
        <p:spPr>
          <a:xfrm>
            <a:off x="5856905" y="4284705"/>
            <a:ext cx="760854"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schemeClr val="accent4">
                    <a:lumMod val="40000"/>
                    <a:lumOff val="60000"/>
                  </a:schemeClr>
                </a:solidFill>
                <a:effectLst/>
                <a:uLnTx/>
                <a:uFillTx/>
                <a:latin typeface="Arial"/>
                <a:ea typeface="ＭＳ Ｐゴシック"/>
                <a:cs typeface="+mn-cs"/>
              </a:rPr>
              <a:t>Fe</a:t>
            </a:r>
            <a:r>
              <a:rPr kumimoji="0" lang="en-US" altLang="ja-JP" sz="2000" b="0" i="0" u="none" strike="noStrike" kern="1200" cap="none" spc="0" normalizeH="0" baseline="30000" noProof="0" dirty="0">
                <a:ln>
                  <a:noFill/>
                </a:ln>
                <a:solidFill>
                  <a:schemeClr val="accent4">
                    <a:lumMod val="40000"/>
                    <a:lumOff val="60000"/>
                  </a:schemeClr>
                </a:solidFill>
                <a:effectLst/>
                <a:uLnTx/>
                <a:uFillTx/>
                <a:latin typeface="Arial"/>
                <a:ea typeface="ＭＳ Ｐゴシック"/>
                <a:cs typeface="+mn-cs"/>
              </a:rPr>
              <a:t>2+</a:t>
            </a:r>
            <a:endParaRPr kumimoji="0" lang="ja-JP" altLang="en-US" sz="2000" b="0" i="0" u="none" strike="noStrike" kern="1200" cap="none" spc="0" normalizeH="0" baseline="30000" noProof="0" dirty="0">
              <a:ln>
                <a:noFill/>
              </a:ln>
              <a:solidFill>
                <a:schemeClr val="accent4">
                  <a:lumMod val="40000"/>
                  <a:lumOff val="60000"/>
                </a:schemeClr>
              </a:solidFill>
              <a:effectLst/>
              <a:uLnTx/>
              <a:uFillTx/>
              <a:latin typeface="Arial"/>
              <a:ea typeface="ＭＳ Ｐゴシック"/>
              <a:cs typeface="+mn-cs"/>
            </a:endParaRPr>
          </a:p>
        </p:txBody>
      </p:sp>
      <p:sp>
        <p:nvSpPr>
          <p:cNvPr id="27" name="テキスト ボックス 26">
            <a:extLst>
              <a:ext uri="{FF2B5EF4-FFF2-40B4-BE49-F238E27FC236}">
                <a16:creationId xmlns:a16="http://schemas.microsoft.com/office/drawing/2014/main" id="{68963D50-DBBE-DA58-0EA5-D671D8E46BE6}"/>
              </a:ext>
            </a:extLst>
          </p:cNvPr>
          <p:cNvSpPr txBox="1"/>
          <p:nvPr/>
        </p:nvSpPr>
        <p:spPr>
          <a:xfrm>
            <a:off x="7523695" y="4285693"/>
            <a:ext cx="678240"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US" altLang="ja-JP" sz="2000" dirty="0">
                <a:solidFill>
                  <a:schemeClr val="accent4">
                    <a:lumMod val="75000"/>
                  </a:schemeClr>
                </a:solidFill>
                <a:latin typeface="Arial"/>
                <a:ea typeface="ＭＳ Ｐゴシック"/>
              </a:rPr>
              <a:t>Fe</a:t>
            </a:r>
            <a:r>
              <a:rPr kumimoji="0" lang="en-US" altLang="ja-JP" sz="2000" b="0" i="0" u="none" strike="noStrike" kern="1200" cap="none" spc="0" normalizeH="0" baseline="30000" noProof="0" dirty="0">
                <a:ln>
                  <a:noFill/>
                </a:ln>
                <a:solidFill>
                  <a:schemeClr val="accent4">
                    <a:lumMod val="75000"/>
                  </a:schemeClr>
                </a:solidFill>
                <a:effectLst/>
                <a:uLnTx/>
                <a:uFillTx/>
                <a:latin typeface="Arial"/>
                <a:ea typeface="ＭＳ Ｐゴシック"/>
                <a:cs typeface="+mn-cs"/>
              </a:rPr>
              <a:t>3+</a:t>
            </a:r>
            <a:endParaRPr kumimoji="0" lang="ja-JP" altLang="en-US" sz="2000" b="0" i="0" u="none" strike="noStrike" kern="1200" cap="none" spc="0" normalizeH="0" baseline="30000" noProof="0" dirty="0">
              <a:ln>
                <a:noFill/>
              </a:ln>
              <a:solidFill>
                <a:schemeClr val="accent4">
                  <a:lumMod val="75000"/>
                </a:schemeClr>
              </a:solidFill>
              <a:effectLst/>
              <a:uLnTx/>
              <a:uFillTx/>
              <a:latin typeface="Arial"/>
              <a:ea typeface="ＭＳ Ｐゴシック"/>
              <a:cs typeface="+mn-cs"/>
            </a:endParaRPr>
          </a:p>
        </p:txBody>
      </p:sp>
      <p:sp>
        <p:nvSpPr>
          <p:cNvPr id="28" name="テキスト ボックス 27">
            <a:extLst>
              <a:ext uri="{FF2B5EF4-FFF2-40B4-BE49-F238E27FC236}">
                <a16:creationId xmlns:a16="http://schemas.microsoft.com/office/drawing/2014/main" id="{5D951DA4-8BFC-AEF4-4EB2-8F7BC42EB954}"/>
              </a:ext>
            </a:extLst>
          </p:cNvPr>
          <p:cNvSpPr txBox="1"/>
          <p:nvPr/>
        </p:nvSpPr>
        <p:spPr>
          <a:xfrm>
            <a:off x="4580299" y="4638325"/>
            <a:ext cx="4485732" cy="400110"/>
          </a:xfrm>
          <a:prstGeom prst="rect">
            <a:avLst/>
          </a:prstGeom>
          <a:noFill/>
        </p:spPr>
        <p:txBody>
          <a:bodyPr wrap="square">
            <a:spAutoFit/>
          </a:bodyPr>
          <a:lstStyle/>
          <a:p>
            <a:pPr lvl="0" algn="just"/>
            <a:r>
              <a:rPr lang="en-US" altLang="ja-JP" sz="2000" dirty="0">
                <a:solidFill>
                  <a:prstClr val="black"/>
                </a:solidFill>
                <a:latin typeface="Arial"/>
                <a:ea typeface="ＭＳ Ｐゴシック"/>
              </a:rPr>
              <a:t>Disc</a:t>
            </a:r>
            <a:r>
              <a:rPr kumimoji="0" lang="en-US" altLang="ja-JP" sz="2000" b="0" i="0" u="none" strike="noStrike" kern="1200" cap="none" spc="0" normalizeH="0" baseline="0" noProof="0" dirty="0" err="1">
                <a:ln>
                  <a:noFill/>
                </a:ln>
                <a:solidFill>
                  <a:prstClr val="black"/>
                </a:solidFill>
                <a:effectLst/>
                <a:uLnTx/>
                <a:uFillTx/>
                <a:latin typeface="Arial"/>
                <a:ea typeface="ＭＳ Ｐゴシック"/>
                <a:cs typeface="+mn-cs"/>
              </a:rPr>
              <a:t>harge</a:t>
            </a:r>
            <a:r>
              <a:rPr lang="en-US" altLang="ja-JP" sz="2000" dirty="0">
                <a:solidFill>
                  <a:prstClr val="black"/>
                </a:solidFill>
              </a:rPr>
              <a:t>: </a:t>
            </a:r>
            <a:r>
              <a:rPr lang="en-US" altLang="ja-JP" sz="2000" dirty="0">
                <a:solidFill>
                  <a:schemeClr val="accent4">
                    <a:lumMod val="75000"/>
                  </a:schemeClr>
                </a:solidFill>
              </a:rPr>
              <a:t>deep yellow </a:t>
            </a:r>
            <a:r>
              <a:rPr kumimoji="0" lang="ja-JP" altLang="en-US" sz="2000" b="0" i="0" u="none" strike="noStrike" kern="1200" cap="none" spc="0" normalizeH="0" baseline="0" noProof="0" dirty="0">
                <a:ln>
                  <a:noFill/>
                </a:ln>
                <a:solidFill>
                  <a:prstClr val="black"/>
                </a:solidFill>
                <a:effectLst/>
                <a:uLnTx/>
                <a:uFillTx/>
                <a:latin typeface="Arial"/>
                <a:ea typeface="ＭＳ Ｐゴシック"/>
                <a:cs typeface="+mn-cs"/>
              </a:rPr>
              <a:t>→ </a:t>
            </a:r>
            <a:r>
              <a:rPr lang="en-US" altLang="ja-JP" sz="2000" dirty="0">
                <a:solidFill>
                  <a:schemeClr val="accent4">
                    <a:lumMod val="60000"/>
                    <a:lumOff val="40000"/>
                  </a:schemeClr>
                </a:solidFill>
              </a:rPr>
              <a:t>light yellow</a:t>
            </a:r>
            <a:endParaRPr kumimoji="0" lang="ja-JP" altLang="en-US" sz="2000" b="0" i="0" u="none" strike="noStrike" kern="1200" cap="none" spc="0" normalizeH="0" baseline="0" noProof="0" dirty="0">
              <a:ln>
                <a:noFill/>
              </a:ln>
              <a:solidFill>
                <a:srgbClr val="00B050"/>
              </a:solidFill>
              <a:effectLst/>
              <a:uLnTx/>
              <a:uFillTx/>
              <a:latin typeface="Arial"/>
              <a:ea typeface="ＭＳ Ｐゴシック"/>
              <a:cs typeface="+mn-cs"/>
            </a:endParaRPr>
          </a:p>
        </p:txBody>
      </p:sp>
      <p:sp>
        <p:nvSpPr>
          <p:cNvPr id="29" name="テキスト ボックス 28">
            <a:extLst>
              <a:ext uri="{FF2B5EF4-FFF2-40B4-BE49-F238E27FC236}">
                <a16:creationId xmlns:a16="http://schemas.microsoft.com/office/drawing/2014/main" id="{D48088F0-4E7B-286F-5A24-89619395CE88}"/>
              </a:ext>
            </a:extLst>
          </p:cNvPr>
          <p:cNvSpPr txBox="1"/>
          <p:nvPr/>
        </p:nvSpPr>
        <p:spPr>
          <a:xfrm>
            <a:off x="6167641" y="4969680"/>
            <a:ext cx="766896"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schemeClr val="accent4">
                    <a:lumMod val="75000"/>
                  </a:schemeClr>
                </a:solidFill>
                <a:effectLst/>
                <a:uLnTx/>
                <a:uFillTx/>
                <a:latin typeface="Arial"/>
                <a:ea typeface="ＭＳ Ｐゴシック"/>
                <a:cs typeface="+mn-cs"/>
              </a:rPr>
              <a:t>Fe</a:t>
            </a:r>
            <a:r>
              <a:rPr kumimoji="0" lang="en-US" altLang="ja-JP" sz="2000" b="0" i="0" u="none" strike="noStrike" kern="1200" cap="none" spc="0" normalizeH="0" baseline="30000" noProof="0" dirty="0">
                <a:ln>
                  <a:noFill/>
                </a:ln>
                <a:solidFill>
                  <a:schemeClr val="accent4">
                    <a:lumMod val="75000"/>
                  </a:schemeClr>
                </a:solidFill>
                <a:effectLst/>
                <a:uLnTx/>
                <a:uFillTx/>
                <a:latin typeface="Arial"/>
                <a:ea typeface="ＭＳ Ｐゴシック"/>
                <a:cs typeface="+mn-cs"/>
              </a:rPr>
              <a:t>3+</a:t>
            </a:r>
            <a:endParaRPr kumimoji="0" lang="ja-JP" altLang="en-US" sz="2000" b="0" i="0" u="none" strike="noStrike" kern="1200" cap="none" spc="0" normalizeH="0" baseline="30000" noProof="0" dirty="0">
              <a:ln>
                <a:noFill/>
              </a:ln>
              <a:solidFill>
                <a:schemeClr val="accent4">
                  <a:lumMod val="75000"/>
                </a:schemeClr>
              </a:solidFill>
              <a:effectLst/>
              <a:uLnTx/>
              <a:uFillTx/>
              <a:latin typeface="Arial"/>
              <a:ea typeface="ＭＳ Ｐゴシック"/>
              <a:cs typeface="+mn-cs"/>
            </a:endParaRPr>
          </a:p>
        </p:txBody>
      </p:sp>
      <p:sp>
        <p:nvSpPr>
          <p:cNvPr id="30" name="テキスト ボックス 29">
            <a:extLst>
              <a:ext uri="{FF2B5EF4-FFF2-40B4-BE49-F238E27FC236}">
                <a16:creationId xmlns:a16="http://schemas.microsoft.com/office/drawing/2014/main" id="{8C6C3998-79D0-F37F-5575-1242B1CA181E}"/>
              </a:ext>
            </a:extLst>
          </p:cNvPr>
          <p:cNvSpPr txBox="1"/>
          <p:nvPr/>
        </p:nvSpPr>
        <p:spPr>
          <a:xfrm>
            <a:off x="7912252" y="4970668"/>
            <a:ext cx="721731" cy="4001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ja-JP" sz="2000" b="0" i="0" u="none" strike="noStrike" kern="1200" cap="none" spc="0" normalizeH="0" baseline="0" noProof="0" dirty="0">
                <a:ln>
                  <a:noFill/>
                </a:ln>
                <a:solidFill>
                  <a:schemeClr val="accent4">
                    <a:lumMod val="40000"/>
                    <a:lumOff val="60000"/>
                  </a:schemeClr>
                </a:solidFill>
                <a:effectLst/>
                <a:uLnTx/>
                <a:uFillTx/>
                <a:latin typeface="Arial"/>
                <a:ea typeface="ＭＳ Ｐゴシック"/>
                <a:cs typeface="+mn-cs"/>
              </a:rPr>
              <a:t>Fe</a:t>
            </a:r>
            <a:r>
              <a:rPr kumimoji="0" lang="en-US" altLang="ja-JP" sz="2000" b="0" i="0" u="none" strike="noStrike" kern="1200" cap="none" spc="0" normalizeH="0" baseline="30000" noProof="0" dirty="0">
                <a:ln>
                  <a:noFill/>
                </a:ln>
                <a:solidFill>
                  <a:schemeClr val="accent4">
                    <a:lumMod val="40000"/>
                    <a:lumOff val="60000"/>
                  </a:schemeClr>
                </a:solidFill>
                <a:effectLst/>
                <a:uLnTx/>
                <a:uFillTx/>
                <a:latin typeface="Arial"/>
                <a:ea typeface="ＭＳ Ｐゴシック"/>
                <a:cs typeface="+mn-cs"/>
              </a:rPr>
              <a:t>2+</a:t>
            </a:r>
            <a:endParaRPr kumimoji="0" lang="ja-JP" altLang="en-US" sz="2000" b="0" i="0" u="none" strike="noStrike" kern="1200" cap="none" spc="0" normalizeH="0" baseline="30000" noProof="0" dirty="0">
              <a:ln>
                <a:noFill/>
              </a:ln>
              <a:solidFill>
                <a:schemeClr val="accent4">
                  <a:lumMod val="40000"/>
                  <a:lumOff val="60000"/>
                </a:schemeClr>
              </a:solidFill>
              <a:effectLst/>
              <a:uLnTx/>
              <a:uFillTx/>
              <a:latin typeface="Arial"/>
              <a:ea typeface="ＭＳ Ｐゴシック"/>
              <a:cs typeface="+mn-cs"/>
            </a:endParaRPr>
          </a:p>
        </p:txBody>
      </p:sp>
    </p:spTree>
    <p:extLst>
      <p:ext uri="{BB962C8B-B14F-4D97-AF65-F5344CB8AC3E}">
        <p14:creationId xmlns:p14="http://schemas.microsoft.com/office/powerpoint/2010/main" val="10336643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AD4A1E-1093-7E7C-59F0-48C0751403D1}"/>
            </a:ext>
          </a:extLst>
        </p:cNvPr>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974F8C03-F4A1-A644-1980-EA016D3618D0}"/>
              </a:ext>
            </a:extLst>
          </p:cNvPr>
          <p:cNvSpPr/>
          <p:nvPr/>
        </p:nvSpPr>
        <p:spPr>
          <a:xfrm>
            <a:off x="395536" y="4743924"/>
            <a:ext cx="8296004" cy="923393"/>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466E8A20-2448-F676-CC54-C2AC06AB27A8}"/>
              </a:ext>
            </a:extLst>
          </p:cNvPr>
          <p:cNvSpPr>
            <a:spLocks noGrp="1"/>
          </p:cNvSpPr>
          <p:nvPr>
            <p:ph type="title"/>
          </p:nvPr>
        </p:nvSpPr>
        <p:spPr>
          <a:xfrm>
            <a:off x="628650" y="90868"/>
            <a:ext cx="7886700" cy="781094"/>
          </a:xfrm>
        </p:spPr>
        <p:txBody>
          <a:bodyPr>
            <a:normAutofit/>
          </a:bodyPr>
          <a:lstStyle/>
          <a:p>
            <a:pPr algn="ctr"/>
            <a:r>
              <a:rPr lang="en-US" altLang="ja-JP" sz="3400" b="1" dirty="0">
                <a:latin typeface="Arial" panose="020B0604020202020204" pitchFamily="34" charset="0"/>
                <a:ea typeface="ＭＳ Ｐゴシック" panose="020B0600070205080204" pitchFamily="50" charset="-128"/>
              </a:rPr>
              <a:t>C</a:t>
            </a:r>
            <a:r>
              <a:rPr kumimoji="1" lang="en-US" altLang="ja-JP" sz="3400" b="1" dirty="0">
                <a:latin typeface="Arial" panose="020B0604020202020204" pitchFamily="34" charset="0"/>
                <a:ea typeface="ＭＳ Ｐゴシック" panose="020B0600070205080204" pitchFamily="50" charset="-128"/>
              </a:rPr>
              <a:t>harge/discharge of U-based battery</a:t>
            </a:r>
            <a:endParaRPr kumimoji="1" lang="ja-JP" altLang="en-US" sz="3400"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7F359A7B-C28F-A52F-479C-E8E84B368CF1}"/>
              </a:ext>
            </a:extLst>
          </p:cNvPr>
          <p:cNvSpPr>
            <a:spLocks noGrp="1"/>
          </p:cNvSpPr>
          <p:nvPr>
            <p:ph type="sldNum" sz="quarter" idx="12"/>
          </p:nvPr>
        </p:nvSpPr>
        <p:spPr>
          <a:xfrm>
            <a:off x="7064546" y="64482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pic>
        <p:nvPicPr>
          <p:cNvPr id="4" name="図 3" descr="グラフ&#10;&#10;AI によって生成されたコンテンツは間違っている可能性があります。">
            <a:extLst>
              <a:ext uri="{FF2B5EF4-FFF2-40B4-BE49-F238E27FC236}">
                <a16:creationId xmlns:a16="http://schemas.microsoft.com/office/drawing/2014/main" id="{5239F0E2-41F4-F1CC-B9F1-294D7E6B13C9}"/>
              </a:ext>
            </a:extLst>
          </p:cNvPr>
          <p:cNvPicPr>
            <a:picLocks noChangeAspect="1"/>
          </p:cNvPicPr>
          <p:nvPr/>
        </p:nvPicPr>
        <p:blipFill>
          <a:blip r:embed="rId3" cstate="print">
            <a:extLst>
              <a:ext uri="{28A0092B-C50C-407E-A947-70E740481C1C}">
                <a14:useLocalDpi xmlns:a14="http://schemas.microsoft.com/office/drawing/2010/main" val="0"/>
              </a:ext>
            </a:extLst>
          </a:blip>
          <a:srcRect l="6469" t="7740" r="12582" b="30312"/>
          <a:stretch>
            <a:fillRect/>
          </a:stretch>
        </p:blipFill>
        <p:spPr>
          <a:xfrm>
            <a:off x="251520" y="1124744"/>
            <a:ext cx="5413378" cy="3511327"/>
          </a:xfrm>
          <a:prstGeom prst="rect">
            <a:avLst/>
          </a:prstGeom>
        </p:spPr>
      </p:pic>
      <p:pic>
        <p:nvPicPr>
          <p:cNvPr id="3" name="図 2" descr="グラフ&#10;&#10;AI によって生成されたコンテンツは間違っている可能性があります。">
            <a:extLst>
              <a:ext uri="{FF2B5EF4-FFF2-40B4-BE49-F238E27FC236}">
                <a16:creationId xmlns:a16="http://schemas.microsoft.com/office/drawing/2014/main" id="{5305B5BA-009E-BCEC-3B02-EC07344FF34A}"/>
              </a:ext>
            </a:extLst>
          </p:cNvPr>
          <p:cNvPicPr>
            <a:picLocks noChangeAspect="1"/>
          </p:cNvPicPr>
          <p:nvPr/>
        </p:nvPicPr>
        <p:blipFill>
          <a:blip r:embed="rId3" cstate="print">
            <a:extLst>
              <a:ext uri="{28A0092B-C50C-407E-A947-70E740481C1C}">
                <a14:useLocalDpi xmlns:a14="http://schemas.microsoft.com/office/drawing/2010/main" val="0"/>
              </a:ext>
            </a:extLst>
          </a:blip>
          <a:srcRect l="19205" t="68105" r="19044"/>
          <a:stretch/>
        </p:blipFill>
        <p:spPr>
          <a:xfrm>
            <a:off x="5508104" y="2254522"/>
            <a:ext cx="3528958" cy="1544918"/>
          </a:xfrm>
          <a:prstGeom prst="rect">
            <a:avLst/>
          </a:prstGeom>
        </p:spPr>
      </p:pic>
      <p:grpSp>
        <p:nvGrpSpPr>
          <p:cNvPr id="14" name="グループ化 13">
            <a:extLst>
              <a:ext uri="{FF2B5EF4-FFF2-40B4-BE49-F238E27FC236}">
                <a16:creationId xmlns:a16="http://schemas.microsoft.com/office/drawing/2014/main" id="{A326E455-1587-7EA8-133D-4A25BFCFC72D}"/>
              </a:ext>
            </a:extLst>
          </p:cNvPr>
          <p:cNvGrpSpPr/>
          <p:nvPr/>
        </p:nvGrpSpPr>
        <p:grpSpPr>
          <a:xfrm>
            <a:off x="3131840" y="1556792"/>
            <a:ext cx="3230545" cy="999482"/>
            <a:chOff x="6242852" y="890239"/>
            <a:chExt cx="3230545" cy="999482"/>
          </a:xfrm>
        </p:grpSpPr>
        <p:sp>
          <p:nvSpPr>
            <p:cNvPr id="8" name="二等辺三角形 7">
              <a:extLst>
                <a:ext uri="{FF2B5EF4-FFF2-40B4-BE49-F238E27FC236}">
                  <a16:creationId xmlns:a16="http://schemas.microsoft.com/office/drawing/2014/main" id="{8FB7A6D1-1F0B-F204-EE75-B1F0A9730B3B}"/>
                </a:ext>
              </a:extLst>
            </p:cNvPr>
            <p:cNvSpPr/>
            <p:nvPr/>
          </p:nvSpPr>
          <p:spPr>
            <a:xfrm rot="12869163">
              <a:off x="6330154" y="1225727"/>
              <a:ext cx="412632" cy="663994"/>
            </a:xfrm>
            <a:prstGeom prst="triangle">
              <a:avLst/>
            </a:prstGeom>
            <a:solidFill>
              <a:srgbClr val="FFCC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ＭＳ Ｐゴシック"/>
                <a:cs typeface="+mn-cs"/>
              </a:endParaRPr>
            </a:p>
          </p:txBody>
        </p:sp>
        <p:sp>
          <p:nvSpPr>
            <p:cNvPr id="7" name="四角形: 角を丸くする 6">
              <a:extLst>
                <a:ext uri="{FF2B5EF4-FFF2-40B4-BE49-F238E27FC236}">
                  <a16:creationId xmlns:a16="http://schemas.microsoft.com/office/drawing/2014/main" id="{6EC698CC-AD11-FFA8-9184-41C59B70C6D8}"/>
                </a:ext>
              </a:extLst>
            </p:cNvPr>
            <p:cNvSpPr/>
            <p:nvPr/>
          </p:nvSpPr>
          <p:spPr>
            <a:xfrm>
              <a:off x="6242852" y="899202"/>
              <a:ext cx="3201670" cy="646330"/>
            </a:xfrm>
            <a:prstGeom prst="roundRect">
              <a:avLst/>
            </a:prstGeom>
            <a:solidFill>
              <a:srgbClr val="FFCCCC"/>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ＭＳ Ｐゴシック"/>
                <a:cs typeface="+mn-cs"/>
              </a:endParaRPr>
            </a:p>
          </p:txBody>
        </p:sp>
        <p:sp>
          <p:nvSpPr>
            <p:cNvPr id="6" name="テキスト ボックス 5">
              <a:extLst>
                <a:ext uri="{FF2B5EF4-FFF2-40B4-BE49-F238E27FC236}">
                  <a16:creationId xmlns:a16="http://schemas.microsoft.com/office/drawing/2014/main" id="{D8631F0B-B089-C38E-843E-ECF277302A48}"/>
                </a:ext>
              </a:extLst>
            </p:cNvPr>
            <p:cNvSpPr txBox="1"/>
            <p:nvPr/>
          </p:nvSpPr>
          <p:spPr>
            <a:xfrm>
              <a:off x="6339206" y="890239"/>
              <a:ext cx="3134191"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b="1" dirty="0">
                  <a:solidFill>
                    <a:prstClr val="black"/>
                  </a:solidFill>
                  <a:latin typeface="Arial" panose="020B0604020202020204" pitchFamily="34" charset="0"/>
                  <a:ea typeface="ＭＳ Ｐゴシック" panose="020B0600070205080204" pitchFamily="50" charset="-128"/>
                </a:rPr>
                <a:t>Open-circuit voltage (OCV)</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b="1" dirty="0">
                  <a:solidFill>
                    <a:prstClr val="black"/>
                  </a:solidFill>
                  <a:latin typeface="Arial" panose="020B0604020202020204" pitchFamily="34" charset="0"/>
                  <a:ea typeface="ＭＳ Ｐゴシック" panose="020B0600070205080204" pitchFamily="50" charset="-128"/>
                </a:rPr>
                <a:t>= Cell</a:t>
              </a:r>
              <a:r>
                <a:rPr kumimoji="1" lang="ja-JP" altLang="en-US" b="1" dirty="0">
                  <a:solidFill>
                    <a:prstClr val="black"/>
                  </a:solidFill>
                  <a:latin typeface="Arial" panose="020B0604020202020204" pitchFamily="34" charset="0"/>
                  <a:ea typeface="ＭＳ Ｐゴシック" panose="020B0600070205080204" pitchFamily="50" charset="-128"/>
                </a:rPr>
                <a:t> </a:t>
              </a:r>
              <a:r>
                <a:rPr kumimoji="1" lang="en-US" altLang="ja-JP" b="1" dirty="0">
                  <a:solidFill>
                    <a:prstClr val="black"/>
                  </a:solidFill>
                  <a:latin typeface="Arial" panose="020B0604020202020204" pitchFamily="34" charset="0"/>
                  <a:ea typeface="ＭＳ Ｐゴシック" panose="020B0600070205080204" pitchFamily="50" charset="-128"/>
                </a:rPr>
                <a:t>voltage </a:t>
              </a: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rPr>
                <a:t>1.3 V</a:t>
              </a:r>
              <a:endParaRPr kumimoji="1" lang="ja-JP" altLang="en-US" sz="18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grpSp>
      <p:sp>
        <p:nvSpPr>
          <p:cNvPr id="10" name="テキスト ボックス 9">
            <a:extLst>
              <a:ext uri="{FF2B5EF4-FFF2-40B4-BE49-F238E27FC236}">
                <a16:creationId xmlns:a16="http://schemas.microsoft.com/office/drawing/2014/main" id="{30E9742C-44A1-3DC2-7E5C-AE60443E0755}"/>
              </a:ext>
            </a:extLst>
          </p:cNvPr>
          <p:cNvSpPr txBox="1"/>
          <p:nvPr/>
        </p:nvSpPr>
        <p:spPr>
          <a:xfrm>
            <a:off x="628650" y="4782980"/>
            <a:ext cx="7886700" cy="83099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400" b="1" i="0" u="none" strike="noStrike" kern="1200" cap="none" spc="0" normalizeH="0" baseline="0" noProof="0" dirty="0">
                <a:ln>
                  <a:noFill/>
                </a:ln>
                <a:solidFill>
                  <a:prstClr val="black"/>
                </a:solidFill>
                <a:effectLst/>
                <a:uLnTx/>
                <a:uFillTx/>
                <a:latin typeface="Arial"/>
                <a:ea typeface="ＭＳ Ｐゴシック"/>
                <a:cs typeface="+mn-cs"/>
              </a:rPr>
              <a:t>The relatively stable OCV demonstrates the battery’s ability to store electricity.</a:t>
            </a:r>
            <a:endParaRPr kumimoji="0" lang="ja-JP" altLang="en-US" sz="2400" b="1"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11" name="テキスト ボックス 10">
            <a:extLst>
              <a:ext uri="{FF2B5EF4-FFF2-40B4-BE49-F238E27FC236}">
                <a16:creationId xmlns:a16="http://schemas.microsoft.com/office/drawing/2014/main" id="{0CFAFF5F-C48E-21F3-B559-9463E97E21ED}"/>
              </a:ext>
            </a:extLst>
          </p:cNvPr>
          <p:cNvSpPr txBox="1"/>
          <p:nvPr/>
        </p:nvSpPr>
        <p:spPr>
          <a:xfrm>
            <a:off x="628650" y="5732487"/>
            <a:ext cx="7786052" cy="784830"/>
          </a:xfrm>
          <a:prstGeom prst="rect">
            <a:avLst/>
          </a:prstGeom>
          <a:noFill/>
        </p:spPr>
        <p:txBody>
          <a:bodyPr wrap="square">
            <a:spAutoFit/>
          </a:bodyPr>
          <a:lstStyle/>
          <a:p>
            <a:pPr marL="0" marR="0" lvl="0" indent="0" algn="just" defTabSz="457200" rtl="0" eaLnBrk="1" fontAlgn="auto" latinLnBrk="0" hangingPunct="1">
              <a:lnSpc>
                <a:spcPts val="1800"/>
              </a:lnSpc>
              <a:spcBef>
                <a:spcPts val="0"/>
              </a:spcBef>
              <a:spcAft>
                <a:spcPts val="0"/>
              </a:spcAft>
              <a:buClrTx/>
              <a:buSzTx/>
              <a:buFontTx/>
              <a:buNone/>
              <a:tabLst/>
              <a:defRPr/>
            </a:pPr>
            <a:r>
              <a:rPr lang="en-US" altLang="ja-JP" dirty="0">
                <a:solidFill>
                  <a:prstClr val="black"/>
                </a:solidFill>
                <a:latin typeface="Arial"/>
                <a:ea typeface="ＭＳ Ｐゴシック"/>
              </a:rPr>
              <a:t>T</a:t>
            </a:r>
            <a:r>
              <a:rPr kumimoji="0" lang="en-US" altLang="ja-JP" b="0" i="0" u="none" strike="noStrike" kern="1200" cap="none" spc="0" normalizeH="0" baseline="0" noProof="0" dirty="0">
                <a:ln>
                  <a:noFill/>
                </a:ln>
                <a:solidFill>
                  <a:prstClr val="black"/>
                </a:solidFill>
                <a:effectLst/>
                <a:uLnTx/>
                <a:uFillTx/>
                <a:latin typeface="Arial"/>
                <a:ea typeface="ＭＳ Ｐゴシック"/>
                <a:cs typeface="+mn-cs"/>
              </a:rPr>
              <a:t>he cell voltage decreased as the discharge current increased, primarily due to the relatively high internal resistance of the battery originated from the H-type cell configuration.</a:t>
            </a:r>
            <a:endParaRPr kumimoji="0" lang="ja-JP" altLang="en-US" b="0" i="0" u="none" strike="noStrike" kern="1200" cap="none" spc="0" normalizeH="0" baseline="0" noProof="0" dirty="0">
              <a:ln>
                <a:noFill/>
              </a:ln>
              <a:solidFill>
                <a:prstClr val="black"/>
              </a:solidFill>
              <a:effectLst/>
              <a:uLnTx/>
              <a:uFillTx/>
              <a:latin typeface="Arial"/>
              <a:ea typeface="ＭＳ Ｐゴシック"/>
              <a:cs typeface="+mn-cs"/>
            </a:endParaRPr>
          </a:p>
        </p:txBody>
      </p:sp>
      <p:sp>
        <p:nvSpPr>
          <p:cNvPr id="12" name="テキスト ボックス 11">
            <a:extLst>
              <a:ext uri="{FF2B5EF4-FFF2-40B4-BE49-F238E27FC236}">
                <a16:creationId xmlns:a16="http://schemas.microsoft.com/office/drawing/2014/main" id="{93A065C3-AB80-3575-5E13-422B77B2EAA8}"/>
              </a:ext>
            </a:extLst>
          </p:cNvPr>
          <p:cNvSpPr txBox="1"/>
          <p:nvPr/>
        </p:nvSpPr>
        <p:spPr>
          <a:xfrm>
            <a:off x="107504" y="6581001"/>
            <a:ext cx="367240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rial"/>
                <a:ea typeface="ＭＳ Ｐゴシック"/>
                <a:cs typeface="+mn-cs"/>
              </a:rPr>
              <a:t>K. Ouchi et al., </a:t>
            </a:r>
            <a:r>
              <a:rPr kumimoji="0" lang="en-US" altLang="ja-JP" sz="1200" b="0" i="1" u="none" strike="noStrike" kern="1200" cap="none" spc="0" normalizeH="0" baseline="0" noProof="0" dirty="0">
                <a:ln>
                  <a:noFill/>
                </a:ln>
                <a:solidFill>
                  <a:prstClr val="black"/>
                </a:solidFill>
                <a:effectLst/>
                <a:uLnTx/>
                <a:uFillTx/>
                <a:latin typeface="Arial"/>
                <a:ea typeface="ＭＳ Ｐゴシック"/>
                <a:cs typeface="+mn-cs"/>
              </a:rPr>
              <a:t>Sci. Rep.</a:t>
            </a:r>
            <a:r>
              <a:rPr kumimoji="0" lang="en-US" altLang="ja-JP" sz="1200" b="0" i="0" u="none" strike="noStrike" kern="1200" cap="none" spc="0" normalizeH="0" baseline="0" noProof="0" dirty="0">
                <a:ln>
                  <a:noFill/>
                </a:ln>
                <a:solidFill>
                  <a:prstClr val="black"/>
                </a:solidFill>
                <a:effectLst/>
                <a:uLnTx/>
                <a:uFillTx/>
                <a:latin typeface="Arial"/>
                <a:ea typeface="ＭＳ Ｐゴシック"/>
                <a:cs typeface="+mn-cs"/>
              </a:rPr>
              <a:t>, (2025) 15:18515.</a:t>
            </a:r>
            <a:endParaRPr kumimoji="0" lang="ja-JP" altLang="en-US" sz="1200" b="0" i="0" u="none" strike="noStrike" kern="1200" cap="none" spc="0" normalizeH="0" baseline="0" noProof="0" dirty="0">
              <a:ln>
                <a:noFill/>
              </a:ln>
              <a:solidFill>
                <a:prstClr val="black"/>
              </a:solidFill>
              <a:effectLst/>
              <a:uLnTx/>
              <a:uFillTx/>
              <a:latin typeface="Arial"/>
              <a:ea typeface="ＭＳ Ｐゴシック"/>
              <a:cs typeface="+mn-cs"/>
            </a:endParaRPr>
          </a:p>
        </p:txBody>
      </p:sp>
      <p:grpSp>
        <p:nvGrpSpPr>
          <p:cNvPr id="9" name="グループ化 8">
            <a:extLst>
              <a:ext uri="{FF2B5EF4-FFF2-40B4-BE49-F238E27FC236}">
                <a16:creationId xmlns:a16="http://schemas.microsoft.com/office/drawing/2014/main" id="{CD53DBF8-5CFF-4BF7-0175-45FCBE5F472F}"/>
              </a:ext>
            </a:extLst>
          </p:cNvPr>
          <p:cNvGrpSpPr/>
          <p:nvPr/>
        </p:nvGrpSpPr>
        <p:grpSpPr>
          <a:xfrm>
            <a:off x="1674714" y="2519010"/>
            <a:ext cx="3538984" cy="1351613"/>
            <a:chOff x="7629996" y="3078718"/>
            <a:chExt cx="3538984" cy="1351613"/>
          </a:xfrm>
        </p:grpSpPr>
        <p:sp>
          <p:nvSpPr>
            <p:cNvPr id="15" name="正方形/長方形 14">
              <a:extLst>
                <a:ext uri="{FF2B5EF4-FFF2-40B4-BE49-F238E27FC236}">
                  <a16:creationId xmlns:a16="http://schemas.microsoft.com/office/drawing/2014/main" id="{5F23F24A-11B4-CEBB-6986-FF7F34DF4AD4}"/>
                </a:ext>
              </a:extLst>
            </p:cNvPr>
            <p:cNvSpPr/>
            <p:nvPr/>
          </p:nvSpPr>
          <p:spPr>
            <a:xfrm>
              <a:off x="8504684" y="3807548"/>
              <a:ext cx="2664296" cy="622783"/>
            </a:xfrm>
            <a:prstGeom prst="rect">
              <a:avLst/>
            </a:prstGeom>
            <a:solidFill>
              <a:schemeClr val="bg1"/>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rPr>
                <a:t>Voltage drop: &gt; 300 mV </a:t>
              </a:r>
            </a:p>
            <a:p>
              <a:r>
                <a:rPr kumimoji="1" lang="en-US" altLang="ja-JP" dirty="0">
                  <a:solidFill>
                    <a:schemeClr val="tx1"/>
                  </a:solidFill>
                </a:rPr>
                <a:t>(discharge at 2 mA)</a:t>
              </a:r>
              <a:endParaRPr kumimoji="1" lang="ja-JP" altLang="en-US" dirty="0">
                <a:solidFill>
                  <a:schemeClr val="tx1"/>
                </a:solidFill>
              </a:endParaRPr>
            </a:p>
          </p:txBody>
        </p:sp>
        <p:cxnSp>
          <p:nvCxnSpPr>
            <p:cNvPr id="16" name="直線矢印コネクタ 15">
              <a:extLst>
                <a:ext uri="{FF2B5EF4-FFF2-40B4-BE49-F238E27FC236}">
                  <a16:creationId xmlns:a16="http://schemas.microsoft.com/office/drawing/2014/main" id="{37BCD44E-C0CA-9E5F-D8E5-699DB573AA4A}"/>
                </a:ext>
              </a:extLst>
            </p:cNvPr>
            <p:cNvCxnSpPr>
              <a:cxnSpLocks/>
            </p:cNvCxnSpPr>
            <p:nvPr/>
          </p:nvCxnSpPr>
          <p:spPr>
            <a:xfrm>
              <a:off x="7629996" y="3078718"/>
              <a:ext cx="0" cy="540000"/>
            </a:xfrm>
            <a:prstGeom prst="straightConnector1">
              <a:avLst/>
            </a:prstGeom>
            <a:ln w="19050">
              <a:solidFill>
                <a:srgbClr val="FF00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E8C583E2-BE3E-F901-1534-107C12F0A4D6}"/>
                </a:ext>
              </a:extLst>
            </p:cNvPr>
            <p:cNvCxnSpPr>
              <a:cxnSpLocks/>
            </p:cNvCxnSpPr>
            <p:nvPr/>
          </p:nvCxnSpPr>
          <p:spPr>
            <a:xfrm>
              <a:off x="7646962" y="3371084"/>
              <a:ext cx="34443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79DFACEE-2CF3-8955-E030-E4E4EAA27460}"/>
                </a:ext>
              </a:extLst>
            </p:cNvPr>
            <p:cNvCxnSpPr>
              <a:cxnSpLocks/>
            </p:cNvCxnSpPr>
            <p:nvPr/>
          </p:nvCxnSpPr>
          <p:spPr>
            <a:xfrm>
              <a:off x="7991399" y="3369862"/>
              <a:ext cx="504056" cy="67838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85581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05DB43-B238-BA58-A5F4-07813C7DEA17}"/>
            </a:ext>
          </a:extLst>
        </p:cNvPr>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ECA12F9E-D6F9-940A-B3B9-37EE128E7B04}"/>
              </a:ext>
            </a:extLst>
          </p:cNvPr>
          <p:cNvSpPr txBox="1"/>
          <p:nvPr/>
        </p:nvSpPr>
        <p:spPr>
          <a:xfrm>
            <a:off x="0" y="6094308"/>
            <a:ext cx="9144000" cy="575052"/>
          </a:xfrm>
          <a:prstGeom prst="rect">
            <a:avLst/>
          </a:prstGeom>
          <a:solidFill>
            <a:srgbClr val="FFFF00"/>
          </a:solidFill>
        </p:spPr>
        <p:txBody>
          <a:bodyPr wrap="square" rtlCol="0">
            <a:noAutofit/>
          </a:bodyPr>
          <a:lstStyle/>
          <a:p>
            <a:pPr algn="ctr">
              <a:lnSpc>
                <a:spcPts val="1800"/>
              </a:lnSpc>
            </a:pPr>
            <a:r>
              <a:rPr kumimoji="1" lang="en-US" altLang="ja-JP" b="1" dirty="0">
                <a:solidFill>
                  <a:srgbClr val="FF0000"/>
                </a:solidFill>
                <a:latin typeface="Arial" panose="020B0604020202020204" pitchFamily="34" charset="0"/>
                <a:ea typeface="ＭＳ Ｐゴシック" panose="020B0600070205080204" pitchFamily="50" charset="-128"/>
              </a:rPr>
              <a:t>Kazuki Ouchi, Katsuhiro Ueno, Masayuki Watanabe, “The rechargeable battery using uranium as an active material”, </a:t>
            </a:r>
            <a:r>
              <a:rPr kumimoji="1" lang="en-US" altLang="ja-JP" b="1" i="1" dirty="0">
                <a:solidFill>
                  <a:srgbClr val="FF0000"/>
                </a:solidFill>
                <a:latin typeface="Arial" panose="020B0604020202020204" pitchFamily="34" charset="0"/>
                <a:ea typeface="ＭＳ Ｐゴシック" panose="020B0600070205080204" pitchFamily="50" charset="-128"/>
              </a:rPr>
              <a:t>Scientific Reports</a:t>
            </a:r>
            <a:r>
              <a:rPr kumimoji="1" lang="en-US" altLang="ja-JP" b="1" dirty="0">
                <a:solidFill>
                  <a:srgbClr val="FF0000"/>
                </a:solidFill>
                <a:latin typeface="Arial" panose="020B0604020202020204" pitchFamily="34" charset="0"/>
                <a:ea typeface="ＭＳ Ｐゴシック" panose="020B0600070205080204" pitchFamily="50" charset="-128"/>
              </a:rPr>
              <a:t>, 2025, 15:18515.</a:t>
            </a:r>
            <a:endParaRPr kumimoji="1" lang="ja-JP" altLang="en-US" b="1" dirty="0">
              <a:solidFill>
                <a:srgbClr val="FF0000"/>
              </a:solidFill>
              <a:latin typeface="Arial" panose="020B0604020202020204" pitchFamily="34" charset="0"/>
              <a:ea typeface="ＭＳ Ｐゴシック" panose="020B0600070205080204" pitchFamily="50" charset="-128"/>
            </a:endParaRPr>
          </a:p>
          <a:p>
            <a:pPr algn="ctr"/>
            <a:endParaRPr kumimoji="1" lang="ja-JP" altLang="en-US" sz="2000" b="1" dirty="0">
              <a:solidFill>
                <a:srgbClr val="FF0000"/>
              </a:solidFill>
              <a:latin typeface="Arial" panose="020B0604020202020204" pitchFamily="34" charset="0"/>
              <a:ea typeface="ＭＳ Ｐゴシック" panose="020B0600070205080204" pitchFamily="50" charset="-128"/>
            </a:endParaRPr>
          </a:p>
        </p:txBody>
      </p:sp>
      <p:sp>
        <p:nvSpPr>
          <p:cNvPr id="2" name="タイトル 1">
            <a:extLst>
              <a:ext uri="{FF2B5EF4-FFF2-40B4-BE49-F238E27FC236}">
                <a16:creationId xmlns:a16="http://schemas.microsoft.com/office/drawing/2014/main" id="{B72DACDE-2A41-33F7-5FA4-68B607FCD3D1}"/>
              </a:ext>
            </a:extLst>
          </p:cNvPr>
          <p:cNvSpPr>
            <a:spLocks noGrp="1"/>
          </p:cNvSpPr>
          <p:nvPr>
            <p:ph type="title"/>
          </p:nvPr>
        </p:nvSpPr>
        <p:spPr>
          <a:xfrm>
            <a:off x="179512" y="133812"/>
            <a:ext cx="8856984" cy="781094"/>
          </a:xfrm>
        </p:spPr>
        <p:txBody>
          <a:bodyPr>
            <a:normAutofit/>
          </a:bodyPr>
          <a:lstStyle/>
          <a:p>
            <a:r>
              <a:rPr lang="en-US" altLang="ja-JP" sz="3200" b="1" dirty="0">
                <a:latin typeface="Arial" panose="020B0604020202020204" pitchFamily="34" charset="0"/>
                <a:ea typeface="ＭＳ Ｐゴシック" panose="020B0600070205080204" pitchFamily="50" charset="-128"/>
              </a:rPr>
              <a:t>LED light emission test with U-based battery</a:t>
            </a:r>
            <a:endParaRPr kumimoji="1" lang="ja-JP" altLang="en-US" sz="3200"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FAAB1E74-6A8A-4271-7911-340AA19428D5}"/>
              </a:ext>
            </a:extLst>
          </p:cNvPr>
          <p:cNvSpPr>
            <a:spLocks noGrp="1"/>
          </p:cNvSpPr>
          <p:nvPr>
            <p:ph type="sldNum" sz="quarter" idx="12"/>
          </p:nvPr>
        </p:nvSpPr>
        <p:spPr>
          <a:xfrm>
            <a:off x="7051104" y="6448251"/>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25</a:t>
            </a:fld>
            <a:endParaRPr kumimoji="1" lang="ja-JP" altLang="en-US" dirty="0">
              <a:latin typeface="Arial" panose="020B0604020202020204" pitchFamily="34" charset="0"/>
              <a:ea typeface="ＭＳ Ｐゴシック" panose="020B0600070205080204" pitchFamily="50" charset="-128"/>
            </a:endParaRPr>
          </a:p>
        </p:txBody>
      </p:sp>
      <p:sp>
        <p:nvSpPr>
          <p:cNvPr id="32" name="Rectangle 1">
            <a:extLst>
              <a:ext uri="{FF2B5EF4-FFF2-40B4-BE49-F238E27FC236}">
                <a16:creationId xmlns:a16="http://schemas.microsoft.com/office/drawing/2014/main" id="{EA1E54CC-BADE-D16F-E266-06C4C4F62F03}"/>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latin typeface="Arial" panose="020B0604020202020204" pitchFamily="34" charset="0"/>
              <a:ea typeface="ＭＳ Ｐゴシック" panose="020B0600070205080204" pitchFamily="50" charset="-128"/>
            </a:endParaRPr>
          </a:p>
        </p:txBody>
      </p:sp>
      <p:pic>
        <p:nvPicPr>
          <p:cNvPr id="3" name="20241203_LDEtest_2">
            <a:hlinkClick r:id="" action="ppaction://media"/>
            <a:extLst>
              <a:ext uri="{FF2B5EF4-FFF2-40B4-BE49-F238E27FC236}">
                <a16:creationId xmlns:a16="http://schemas.microsoft.com/office/drawing/2014/main" id="{40BE0935-266D-EDB2-D5E8-397926701558}"/>
              </a:ext>
            </a:extLst>
          </p:cNvPr>
          <p:cNvPicPr>
            <a:picLocks noChangeAspect="1"/>
          </p:cNvPicPr>
          <p:nvPr>
            <a:videoFile r:link="rId1"/>
            <p:extLst>
              <p:ext uri="{DAA4B4D4-6D71-4841-9C94-3DE7FCFB9230}">
                <p14:media xmlns:p14="http://schemas.microsoft.com/office/powerpoint/2010/main" r:embed="rId2">
                  <p14:trim end="4201.3333"/>
                  <p14:bmkLst>
                    <p14:bmk name="ブックマーク 1" time="5510.4"/>
                    <p14:bmk name="ブックマーク 2" time="6619.2"/>
                    <p14:bmk name="ブックマーク 3" time="16522.8"/>
                  </p14:bmkLst>
                </p14:media>
              </p:ext>
            </p:extLst>
          </p:nvPr>
        </p:nvPicPr>
        <p:blipFill>
          <a:blip r:embed="rId5"/>
          <a:stretch>
            <a:fillRect/>
          </a:stretch>
        </p:blipFill>
        <p:spPr>
          <a:xfrm>
            <a:off x="0" y="908720"/>
            <a:ext cx="9144000" cy="5181600"/>
          </a:xfrm>
          <a:prstGeom prst="rect">
            <a:avLst/>
          </a:prstGeom>
        </p:spPr>
      </p:pic>
      <p:sp>
        <p:nvSpPr>
          <p:cNvPr id="8" name="平行四辺形 7">
            <a:extLst>
              <a:ext uri="{FF2B5EF4-FFF2-40B4-BE49-F238E27FC236}">
                <a16:creationId xmlns:a16="http://schemas.microsoft.com/office/drawing/2014/main" id="{E2D12973-9697-2B93-314B-BA1343C4AEA8}"/>
              </a:ext>
            </a:extLst>
          </p:cNvPr>
          <p:cNvSpPr/>
          <p:nvPr/>
        </p:nvSpPr>
        <p:spPr>
          <a:xfrm>
            <a:off x="0" y="4855592"/>
            <a:ext cx="9143999" cy="781094"/>
          </a:xfrm>
          <a:prstGeom prst="parallelogram">
            <a:avLst/>
          </a:prstGeom>
          <a:gradFill>
            <a:gsLst>
              <a:gs pos="100000">
                <a:schemeClr val="accent6"/>
              </a:gs>
              <a:gs pos="51000">
                <a:srgbClr val="0F9ED5">
                  <a:lumMod val="60000"/>
                  <a:lumOff val="40000"/>
                </a:srgbClr>
              </a:gs>
              <a:gs pos="0">
                <a:srgbClr val="00B0F0"/>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3200"/>
              </a:lnSpc>
            </a:pPr>
            <a:r>
              <a:rPr kumimoji="1" lang="en-US" altLang="ja-JP" sz="3200" b="1" dirty="0">
                <a:ln>
                  <a:solidFill>
                    <a:schemeClr val="tx1"/>
                  </a:solidFill>
                </a:ln>
                <a:solidFill>
                  <a:srgbClr val="FFFF00"/>
                </a:solidFill>
                <a:latin typeface="ＭＳ Ｐゴシック" panose="020B0600070205080204" pitchFamily="50" charset="-128"/>
                <a:ea typeface="ＭＳ Ｐゴシック" panose="020B0600070205080204" pitchFamily="50" charset="-128"/>
              </a:rPr>
              <a:t>The first-ever experimental demonstration </a:t>
            </a:r>
            <a:br>
              <a:rPr kumimoji="1" lang="en-US" altLang="ja-JP" sz="3200" b="1" dirty="0">
                <a:ln>
                  <a:solidFill>
                    <a:schemeClr val="tx1"/>
                  </a:solidFill>
                </a:ln>
                <a:solidFill>
                  <a:srgbClr val="FFFF00"/>
                </a:solidFill>
                <a:latin typeface="ＭＳ Ｐゴシック" panose="020B0600070205080204" pitchFamily="50" charset="-128"/>
                <a:ea typeface="ＭＳ Ｐゴシック" panose="020B0600070205080204" pitchFamily="50" charset="-128"/>
              </a:rPr>
            </a:br>
            <a:r>
              <a:rPr kumimoji="1" lang="en-US" altLang="ja-JP" sz="3200" b="1" dirty="0">
                <a:ln>
                  <a:solidFill>
                    <a:schemeClr val="tx1"/>
                  </a:solidFill>
                </a:ln>
                <a:solidFill>
                  <a:srgbClr val="FFFF00"/>
                </a:solidFill>
                <a:latin typeface="ＭＳ Ｐゴシック" panose="020B0600070205080204" pitchFamily="50" charset="-128"/>
                <a:ea typeface="ＭＳ Ｐゴシック" panose="020B0600070205080204" pitchFamily="50" charset="-128"/>
              </a:rPr>
              <a:t>of a U-based battery</a:t>
            </a:r>
            <a:endParaRPr kumimoji="1" lang="ja-JP" altLang="en-US" sz="3200" b="1" dirty="0">
              <a:ln>
                <a:solidFill>
                  <a:schemeClr val="tx1"/>
                </a:solidFill>
              </a:ln>
              <a:solidFill>
                <a:srgbClr val="FFFF00"/>
              </a:solidFill>
              <a:latin typeface="ＭＳ Ｐゴシック" panose="020B0600070205080204" pitchFamily="50" charset="-128"/>
              <a:ea typeface="ＭＳ Ｐゴシック" panose="020B0600070205080204" pitchFamily="50" charset="-128"/>
            </a:endParaRPr>
          </a:p>
        </p:txBody>
      </p:sp>
      <p:grpSp>
        <p:nvGrpSpPr>
          <p:cNvPr id="7" name="グループ化 6">
            <a:extLst>
              <a:ext uri="{FF2B5EF4-FFF2-40B4-BE49-F238E27FC236}">
                <a16:creationId xmlns:a16="http://schemas.microsoft.com/office/drawing/2014/main" id="{2E2D434F-151C-05EF-FB56-3D71013E6607}"/>
              </a:ext>
            </a:extLst>
          </p:cNvPr>
          <p:cNvGrpSpPr/>
          <p:nvPr/>
        </p:nvGrpSpPr>
        <p:grpSpPr>
          <a:xfrm>
            <a:off x="437365" y="2479092"/>
            <a:ext cx="1876706" cy="459655"/>
            <a:chOff x="1769848" y="6683738"/>
            <a:chExt cx="1876706" cy="459655"/>
          </a:xfrm>
        </p:grpSpPr>
        <p:sp>
          <p:nvSpPr>
            <p:cNvPr id="4" name="稲妻 3">
              <a:extLst>
                <a:ext uri="{FF2B5EF4-FFF2-40B4-BE49-F238E27FC236}">
                  <a16:creationId xmlns:a16="http://schemas.microsoft.com/office/drawing/2014/main" id="{57CA0E4E-5D88-29FD-4B42-1277B9918DDE}"/>
                </a:ext>
              </a:extLst>
            </p:cNvPr>
            <p:cNvSpPr/>
            <p:nvPr/>
          </p:nvSpPr>
          <p:spPr>
            <a:xfrm>
              <a:off x="2987824" y="6683738"/>
              <a:ext cx="658730" cy="458444"/>
            </a:xfrm>
            <a:prstGeom prst="lightningBol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5723D776-E325-92C0-F92C-50283238F8D3}"/>
                </a:ext>
              </a:extLst>
            </p:cNvPr>
            <p:cNvSpPr txBox="1"/>
            <p:nvPr/>
          </p:nvSpPr>
          <p:spPr>
            <a:xfrm>
              <a:off x="1769848" y="6743283"/>
              <a:ext cx="1465741" cy="400110"/>
            </a:xfrm>
            <a:prstGeom prst="rect">
              <a:avLst/>
            </a:prstGeom>
            <a:noFill/>
          </p:spPr>
          <p:txBody>
            <a:bodyPr wrap="square" rtlCol="0">
              <a:spAutoFit/>
            </a:bodyPr>
            <a:lstStyle/>
            <a:p>
              <a:r>
                <a:rPr kumimoji="1" lang="en-US" altLang="ja-JP" sz="2000" b="1" dirty="0">
                  <a:ln w="9525">
                    <a:solidFill>
                      <a:schemeClr val="tx1"/>
                    </a:solidFill>
                  </a:ln>
                  <a:solidFill>
                    <a:srgbClr val="FFFF00"/>
                  </a:solidFill>
                  <a:latin typeface="Arial" panose="020B0604020202020204" pitchFamily="34" charset="0"/>
                  <a:ea typeface="ＭＳ Ｐゴシック" panose="020B0600070205080204" pitchFamily="50" charset="-128"/>
                </a:rPr>
                <a:t>Discharge</a:t>
              </a:r>
            </a:p>
          </p:txBody>
        </p:sp>
      </p:grpSp>
      <p:sp>
        <p:nvSpPr>
          <p:cNvPr id="10" name="太陽 25">
            <a:extLst>
              <a:ext uri="{FF2B5EF4-FFF2-40B4-BE49-F238E27FC236}">
                <a16:creationId xmlns:a16="http://schemas.microsoft.com/office/drawing/2014/main" id="{48AC3AC7-ED31-F009-993D-1FF39B126CAE}"/>
              </a:ext>
            </a:extLst>
          </p:cNvPr>
          <p:cNvSpPr/>
          <p:nvPr/>
        </p:nvSpPr>
        <p:spPr>
          <a:xfrm>
            <a:off x="6215992" y="1566900"/>
            <a:ext cx="900000" cy="900000"/>
          </a:xfrm>
          <a:custGeom>
            <a:avLst/>
            <a:gdLst>
              <a:gd name="connsiteX0" fmla="*/ 914400 w 914400"/>
              <a:gd name="connsiteY0" fmla="*/ 457200 h 914400"/>
              <a:gd name="connsiteX1" fmla="*/ 729901 w 914400"/>
              <a:gd name="connsiteY1" fmla="*/ 522812 h 914400"/>
              <a:gd name="connsiteX2" fmla="*/ 729901 w 914400"/>
              <a:gd name="connsiteY2" fmla="*/ 391588 h 914400"/>
              <a:gd name="connsiteX3" fmla="*/ 914400 w 914400"/>
              <a:gd name="connsiteY3" fmla="*/ 457200 h 914400"/>
              <a:gd name="connsiteX4" fmla="*/ 780457 w 914400"/>
              <a:gd name="connsiteY4" fmla="*/ 133900 h 914400"/>
              <a:gd name="connsiteX5" fmla="*/ 696415 w 914400"/>
              <a:gd name="connsiteY5" fmla="*/ 310773 h 914400"/>
              <a:gd name="connsiteX6" fmla="*/ 603627 w 914400"/>
              <a:gd name="connsiteY6" fmla="*/ 217985 h 914400"/>
              <a:gd name="connsiteX7" fmla="*/ 780457 w 914400"/>
              <a:gd name="connsiteY7" fmla="*/ 133900 h 914400"/>
              <a:gd name="connsiteX8" fmla="*/ 457200 w 914400"/>
              <a:gd name="connsiteY8" fmla="*/ 0 h 914400"/>
              <a:gd name="connsiteX9" fmla="*/ 522812 w 914400"/>
              <a:gd name="connsiteY9" fmla="*/ 184499 h 914400"/>
              <a:gd name="connsiteX10" fmla="*/ 391588 w 914400"/>
              <a:gd name="connsiteY10" fmla="*/ 184499 h 914400"/>
              <a:gd name="connsiteX11" fmla="*/ 457200 w 914400"/>
              <a:gd name="connsiteY11" fmla="*/ 0 h 914400"/>
              <a:gd name="connsiteX12" fmla="*/ 133900 w 914400"/>
              <a:gd name="connsiteY12" fmla="*/ 133900 h 914400"/>
              <a:gd name="connsiteX13" fmla="*/ 310773 w 914400"/>
              <a:gd name="connsiteY13" fmla="*/ 217985 h 914400"/>
              <a:gd name="connsiteX14" fmla="*/ 217985 w 914400"/>
              <a:gd name="connsiteY14" fmla="*/ 310773 h 914400"/>
              <a:gd name="connsiteX15" fmla="*/ 133900 w 914400"/>
              <a:gd name="connsiteY15" fmla="*/ 133900 h 914400"/>
              <a:gd name="connsiteX16" fmla="*/ 0 w 914400"/>
              <a:gd name="connsiteY16" fmla="*/ 457200 h 914400"/>
              <a:gd name="connsiteX17" fmla="*/ 184499 w 914400"/>
              <a:gd name="connsiteY17" fmla="*/ 391588 h 914400"/>
              <a:gd name="connsiteX18" fmla="*/ 184499 w 914400"/>
              <a:gd name="connsiteY18" fmla="*/ 522812 h 914400"/>
              <a:gd name="connsiteX19" fmla="*/ 0 w 914400"/>
              <a:gd name="connsiteY19" fmla="*/ 457200 h 914400"/>
              <a:gd name="connsiteX20" fmla="*/ 133900 w 914400"/>
              <a:gd name="connsiteY20" fmla="*/ 780457 h 914400"/>
              <a:gd name="connsiteX21" fmla="*/ 217985 w 914400"/>
              <a:gd name="connsiteY21" fmla="*/ 603627 h 914400"/>
              <a:gd name="connsiteX22" fmla="*/ 310773 w 914400"/>
              <a:gd name="connsiteY22" fmla="*/ 696415 h 914400"/>
              <a:gd name="connsiteX23" fmla="*/ 133900 w 914400"/>
              <a:gd name="connsiteY23" fmla="*/ 780457 h 914400"/>
              <a:gd name="connsiteX24" fmla="*/ 457200 w 914400"/>
              <a:gd name="connsiteY24" fmla="*/ 914400 h 914400"/>
              <a:gd name="connsiteX25" fmla="*/ 391588 w 914400"/>
              <a:gd name="connsiteY25" fmla="*/ 729901 h 914400"/>
              <a:gd name="connsiteX26" fmla="*/ 522812 w 914400"/>
              <a:gd name="connsiteY26" fmla="*/ 729901 h 914400"/>
              <a:gd name="connsiteX27" fmla="*/ 457200 w 914400"/>
              <a:gd name="connsiteY27" fmla="*/ 914400 h 914400"/>
              <a:gd name="connsiteX28" fmla="*/ 780457 w 914400"/>
              <a:gd name="connsiteY28" fmla="*/ 780457 h 914400"/>
              <a:gd name="connsiteX29" fmla="*/ 603627 w 914400"/>
              <a:gd name="connsiteY29" fmla="*/ 696415 h 914400"/>
              <a:gd name="connsiteX30" fmla="*/ 696415 w 914400"/>
              <a:gd name="connsiteY30" fmla="*/ 603627 h 914400"/>
              <a:gd name="connsiteX31" fmla="*/ 780457 w 914400"/>
              <a:gd name="connsiteY31" fmla="*/ 780457 h 914400"/>
              <a:gd name="connsiteX32" fmla="*/ 228600 w 914400"/>
              <a:gd name="connsiteY32" fmla="*/ 457200 h 914400"/>
              <a:gd name="connsiteX33" fmla="*/ 457200 w 914400"/>
              <a:gd name="connsiteY33" fmla="*/ 228600 h 914400"/>
              <a:gd name="connsiteX34" fmla="*/ 685800 w 914400"/>
              <a:gd name="connsiteY34" fmla="*/ 457200 h 914400"/>
              <a:gd name="connsiteX35" fmla="*/ 457200 w 914400"/>
              <a:gd name="connsiteY35" fmla="*/ 685800 h 914400"/>
              <a:gd name="connsiteX36" fmla="*/ 228600 w 914400"/>
              <a:gd name="connsiteY36" fmla="*/ 457200 h 914400"/>
              <a:gd name="connsiteX0" fmla="*/ 914400 w 914400"/>
              <a:gd name="connsiteY0" fmla="*/ 457200 h 914400"/>
              <a:gd name="connsiteX1" fmla="*/ 729901 w 914400"/>
              <a:gd name="connsiteY1" fmla="*/ 522812 h 914400"/>
              <a:gd name="connsiteX2" fmla="*/ 729901 w 914400"/>
              <a:gd name="connsiteY2" fmla="*/ 391588 h 914400"/>
              <a:gd name="connsiteX3" fmla="*/ 914400 w 914400"/>
              <a:gd name="connsiteY3" fmla="*/ 457200 h 914400"/>
              <a:gd name="connsiteX4" fmla="*/ 780457 w 914400"/>
              <a:gd name="connsiteY4" fmla="*/ 133900 h 914400"/>
              <a:gd name="connsiteX5" fmla="*/ 696415 w 914400"/>
              <a:gd name="connsiteY5" fmla="*/ 310773 h 914400"/>
              <a:gd name="connsiteX6" fmla="*/ 603627 w 914400"/>
              <a:gd name="connsiteY6" fmla="*/ 217985 h 914400"/>
              <a:gd name="connsiteX7" fmla="*/ 780457 w 914400"/>
              <a:gd name="connsiteY7" fmla="*/ 133900 h 914400"/>
              <a:gd name="connsiteX8" fmla="*/ 457200 w 914400"/>
              <a:gd name="connsiteY8" fmla="*/ 0 h 914400"/>
              <a:gd name="connsiteX9" fmla="*/ 522812 w 914400"/>
              <a:gd name="connsiteY9" fmla="*/ 184499 h 914400"/>
              <a:gd name="connsiteX10" fmla="*/ 391588 w 914400"/>
              <a:gd name="connsiteY10" fmla="*/ 184499 h 914400"/>
              <a:gd name="connsiteX11" fmla="*/ 457200 w 914400"/>
              <a:gd name="connsiteY11" fmla="*/ 0 h 914400"/>
              <a:gd name="connsiteX12" fmla="*/ 133900 w 914400"/>
              <a:gd name="connsiteY12" fmla="*/ 133900 h 914400"/>
              <a:gd name="connsiteX13" fmla="*/ 310773 w 914400"/>
              <a:gd name="connsiteY13" fmla="*/ 217985 h 914400"/>
              <a:gd name="connsiteX14" fmla="*/ 217985 w 914400"/>
              <a:gd name="connsiteY14" fmla="*/ 310773 h 914400"/>
              <a:gd name="connsiteX15" fmla="*/ 133900 w 914400"/>
              <a:gd name="connsiteY15" fmla="*/ 133900 h 914400"/>
              <a:gd name="connsiteX16" fmla="*/ 0 w 914400"/>
              <a:gd name="connsiteY16" fmla="*/ 457200 h 914400"/>
              <a:gd name="connsiteX17" fmla="*/ 184499 w 914400"/>
              <a:gd name="connsiteY17" fmla="*/ 391588 h 914400"/>
              <a:gd name="connsiteX18" fmla="*/ 184499 w 914400"/>
              <a:gd name="connsiteY18" fmla="*/ 522812 h 914400"/>
              <a:gd name="connsiteX19" fmla="*/ 0 w 914400"/>
              <a:gd name="connsiteY19" fmla="*/ 457200 h 914400"/>
              <a:gd name="connsiteX20" fmla="*/ 133900 w 914400"/>
              <a:gd name="connsiteY20" fmla="*/ 780457 h 914400"/>
              <a:gd name="connsiteX21" fmla="*/ 217985 w 914400"/>
              <a:gd name="connsiteY21" fmla="*/ 603627 h 914400"/>
              <a:gd name="connsiteX22" fmla="*/ 310773 w 914400"/>
              <a:gd name="connsiteY22" fmla="*/ 696415 h 914400"/>
              <a:gd name="connsiteX23" fmla="*/ 133900 w 914400"/>
              <a:gd name="connsiteY23" fmla="*/ 780457 h 914400"/>
              <a:gd name="connsiteX24" fmla="*/ 457200 w 914400"/>
              <a:gd name="connsiteY24" fmla="*/ 914400 h 914400"/>
              <a:gd name="connsiteX25" fmla="*/ 391588 w 914400"/>
              <a:gd name="connsiteY25" fmla="*/ 729901 h 914400"/>
              <a:gd name="connsiteX26" fmla="*/ 522812 w 914400"/>
              <a:gd name="connsiteY26" fmla="*/ 729901 h 914400"/>
              <a:gd name="connsiteX27" fmla="*/ 457200 w 914400"/>
              <a:gd name="connsiteY27" fmla="*/ 914400 h 914400"/>
              <a:gd name="connsiteX28" fmla="*/ 780457 w 914400"/>
              <a:gd name="connsiteY28" fmla="*/ 780457 h 914400"/>
              <a:gd name="connsiteX29" fmla="*/ 603627 w 914400"/>
              <a:gd name="connsiteY29" fmla="*/ 696415 h 914400"/>
              <a:gd name="connsiteX30" fmla="*/ 696415 w 914400"/>
              <a:gd name="connsiteY30" fmla="*/ 603627 h 914400"/>
              <a:gd name="connsiteX31" fmla="*/ 780457 w 914400"/>
              <a:gd name="connsiteY31" fmla="*/ 780457 h 914400"/>
              <a:gd name="connsiteX32" fmla="*/ 457200 w 914400"/>
              <a:gd name="connsiteY32" fmla="*/ 685800 h 914400"/>
              <a:gd name="connsiteX33" fmla="*/ 457200 w 914400"/>
              <a:gd name="connsiteY33" fmla="*/ 228600 h 914400"/>
              <a:gd name="connsiteX34" fmla="*/ 685800 w 914400"/>
              <a:gd name="connsiteY34" fmla="*/ 457200 h 914400"/>
              <a:gd name="connsiteX35" fmla="*/ 457200 w 914400"/>
              <a:gd name="connsiteY35" fmla="*/ 685800 h 914400"/>
              <a:gd name="connsiteX0" fmla="*/ 914400 w 914400"/>
              <a:gd name="connsiteY0" fmla="*/ 457200 h 914400"/>
              <a:gd name="connsiteX1" fmla="*/ 729901 w 914400"/>
              <a:gd name="connsiteY1" fmla="*/ 522812 h 914400"/>
              <a:gd name="connsiteX2" fmla="*/ 729901 w 914400"/>
              <a:gd name="connsiteY2" fmla="*/ 391588 h 914400"/>
              <a:gd name="connsiteX3" fmla="*/ 914400 w 914400"/>
              <a:gd name="connsiteY3" fmla="*/ 457200 h 914400"/>
              <a:gd name="connsiteX4" fmla="*/ 780457 w 914400"/>
              <a:gd name="connsiteY4" fmla="*/ 133900 h 914400"/>
              <a:gd name="connsiteX5" fmla="*/ 696415 w 914400"/>
              <a:gd name="connsiteY5" fmla="*/ 310773 h 914400"/>
              <a:gd name="connsiteX6" fmla="*/ 603627 w 914400"/>
              <a:gd name="connsiteY6" fmla="*/ 217985 h 914400"/>
              <a:gd name="connsiteX7" fmla="*/ 780457 w 914400"/>
              <a:gd name="connsiteY7" fmla="*/ 133900 h 914400"/>
              <a:gd name="connsiteX8" fmla="*/ 457200 w 914400"/>
              <a:gd name="connsiteY8" fmla="*/ 0 h 914400"/>
              <a:gd name="connsiteX9" fmla="*/ 522812 w 914400"/>
              <a:gd name="connsiteY9" fmla="*/ 184499 h 914400"/>
              <a:gd name="connsiteX10" fmla="*/ 391588 w 914400"/>
              <a:gd name="connsiteY10" fmla="*/ 184499 h 914400"/>
              <a:gd name="connsiteX11" fmla="*/ 457200 w 914400"/>
              <a:gd name="connsiteY11" fmla="*/ 0 h 914400"/>
              <a:gd name="connsiteX12" fmla="*/ 133900 w 914400"/>
              <a:gd name="connsiteY12" fmla="*/ 133900 h 914400"/>
              <a:gd name="connsiteX13" fmla="*/ 310773 w 914400"/>
              <a:gd name="connsiteY13" fmla="*/ 217985 h 914400"/>
              <a:gd name="connsiteX14" fmla="*/ 217985 w 914400"/>
              <a:gd name="connsiteY14" fmla="*/ 310773 h 914400"/>
              <a:gd name="connsiteX15" fmla="*/ 133900 w 914400"/>
              <a:gd name="connsiteY15" fmla="*/ 133900 h 914400"/>
              <a:gd name="connsiteX16" fmla="*/ 0 w 914400"/>
              <a:gd name="connsiteY16" fmla="*/ 457200 h 914400"/>
              <a:gd name="connsiteX17" fmla="*/ 184499 w 914400"/>
              <a:gd name="connsiteY17" fmla="*/ 391588 h 914400"/>
              <a:gd name="connsiteX18" fmla="*/ 184499 w 914400"/>
              <a:gd name="connsiteY18" fmla="*/ 522812 h 914400"/>
              <a:gd name="connsiteX19" fmla="*/ 0 w 914400"/>
              <a:gd name="connsiteY19" fmla="*/ 457200 h 914400"/>
              <a:gd name="connsiteX20" fmla="*/ 133900 w 914400"/>
              <a:gd name="connsiteY20" fmla="*/ 780457 h 914400"/>
              <a:gd name="connsiteX21" fmla="*/ 217985 w 914400"/>
              <a:gd name="connsiteY21" fmla="*/ 603627 h 914400"/>
              <a:gd name="connsiteX22" fmla="*/ 310773 w 914400"/>
              <a:gd name="connsiteY22" fmla="*/ 696415 h 914400"/>
              <a:gd name="connsiteX23" fmla="*/ 133900 w 914400"/>
              <a:gd name="connsiteY23" fmla="*/ 780457 h 914400"/>
              <a:gd name="connsiteX24" fmla="*/ 457200 w 914400"/>
              <a:gd name="connsiteY24" fmla="*/ 914400 h 914400"/>
              <a:gd name="connsiteX25" fmla="*/ 391588 w 914400"/>
              <a:gd name="connsiteY25" fmla="*/ 729901 h 914400"/>
              <a:gd name="connsiteX26" fmla="*/ 522812 w 914400"/>
              <a:gd name="connsiteY26" fmla="*/ 729901 h 914400"/>
              <a:gd name="connsiteX27" fmla="*/ 457200 w 914400"/>
              <a:gd name="connsiteY27" fmla="*/ 914400 h 914400"/>
              <a:gd name="connsiteX28" fmla="*/ 780457 w 914400"/>
              <a:gd name="connsiteY28" fmla="*/ 780457 h 914400"/>
              <a:gd name="connsiteX29" fmla="*/ 603627 w 914400"/>
              <a:gd name="connsiteY29" fmla="*/ 696415 h 914400"/>
              <a:gd name="connsiteX30" fmla="*/ 696415 w 914400"/>
              <a:gd name="connsiteY30" fmla="*/ 603627 h 914400"/>
              <a:gd name="connsiteX31" fmla="*/ 780457 w 914400"/>
              <a:gd name="connsiteY31" fmla="*/ 780457 h 914400"/>
              <a:gd name="connsiteX32" fmla="*/ 457200 w 914400"/>
              <a:gd name="connsiteY32" fmla="*/ 685800 h 914400"/>
              <a:gd name="connsiteX33" fmla="*/ 457200 w 914400"/>
              <a:gd name="connsiteY33" fmla="*/ 228600 h 914400"/>
              <a:gd name="connsiteX34" fmla="*/ 457200 w 914400"/>
              <a:gd name="connsiteY34" fmla="*/ 685800 h 914400"/>
              <a:gd name="connsiteX0" fmla="*/ 914400 w 914400"/>
              <a:gd name="connsiteY0" fmla="*/ 457200 h 914400"/>
              <a:gd name="connsiteX1" fmla="*/ 729901 w 914400"/>
              <a:gd name="connsiteY1" fmla="*/ 522812 h 914400"/>
              <a:gd name="connsiteX2" fmla="*/ 729901 w 914400"/>
              <a:gd name="connsiteY2" fmla="*/ 391588 h 914400"/>
              <a:gd name="connsiteX3" fmla="*/ 914400 w 914400"/>
              <a:gd name="connsiteY3" fmla="*/ 457200 h 914400"/>
              <a:gd name="connsiteX4" fmla="*/ 780457 w 914400"/>
              <a:gd name="connsiteY4" fmla="*/ 133900 h 914400"/>
              <a:gd name="connsiteX5" fmla="*/ 696415 w 914400"/>
              <a:gd name="connsiteY5" fmla="*/ 310773 h 914400"/>
              <a:gd name="connsiteX6" fmla="*/ 603627 w 914400"/>
              <a:gd name="connsiteY6" fmla="*/ 217985 h 914400"/>
              <a:gd name="connsiteX7" fmla="*/ 780457 w 914400"/>
              <a:gd name="connsiteY7" fmla="*/ 133900 h 914400"/>
              <a:gd name="connsiteX8" fmla="*/ 457200 w 914400"/>
              <a:gd name="connsiteY8" fmla="*/ 0 h 914400"/>
              <a:gd name="connsiteX9" fmla="*/ 522812 w 914400"/>
              <a:gd name="connsiteY9" fmla="*/ 184499 h 914400"/>
              <a:gd name="connsiteX10" fmla="*/ 391588 w 914400"/>
              <a:gd name="connsiteY10" fmla="*/ 184499 h 914400"/>
              <a:gd name="connsiteX11" fmla="*/ 457200 w 914400"/>
              <a:gd name="connsiteY11" fmla="*/ 0 h 914400"/>
              <a:gd name="connsiteX12" fmla="*/ 133900 w 914400"/>
              <a:gd name="connsiteY12" fmla="*/ 133900 h 914400"/>
              <a:gd name="connsiteX13" fmla="*/ 310773 w 914400"/>
              <a:gd name="connsiteY13" fmla="*/ 217985 h 914400"/>
              <a:gd name="connsiteX14" fmla="*/ 217985 w 914400"/>
              <a:gd name="connsiteY14" fmla="*/ 310773 h 914400"/>
              <a:gd name="connsiteX15" fmla="*/ 133900 w 914400"/>
              <a:gd name="connsiteY15" fmla="*/ 133900 h 914400"/>
              <a:gd name="connsiteX16" fmla="*/ 0 w 914400"/>
              <a:gd name="connsiteY16" fmla="*/ 457200 h 914400"/>
              <a:gd name="connsiteX17" fmla="*/ 184499 w 914400"/>
              <a:gd name="connsiteY17" fmla="*/ 391588 h 914400"/>
              <a:gd name="connsiteX18" fmla="*/ 184499 w 914400"/>
              <a:gd name="connsiteY18" fmla="*/ 522812 h 914400"/>
              <a:gd name="connsiteX19" fmla="*/ 0 w 914400"/>
              <a:gd name="connsiteY19" fmla="*/ 457200 h 914400"/>
              <a:gd name="connsiteX20" fmla="*/ 133900 w 914400"/>
              <a:gd name="connsiteY20" fmla="*/ 780457 h 914400"/>
              <a:gd name="connsiteX21" fmla="*/ 217985 w 914400"/>
              <a:gd name="connsiteY21" fmla="*/ 603627 h 914400"/>
              <a:gd name="connsiteX22" fmla="*/ 310773 w 914400"/>
              <a:gd name="connsiteY22" fmla="*/ 696415 h 914400"/>
              <a:gd name="connsiteX23" fmla="*/ 133900 w 914400"/>
              <a:gd name="connsiteY23" fmla="*/ 780457 h 914400"/>
              <a:gd name="connsiteX24" fmla="*/ 457200 w 914400"/>
              <a:gd name="connsiteY24" fmla="*/ 914400 h 914400"/>
              <a:gd name="connsiteX25" fmla="*/ 391588 w 914400"/>
              <a:gd name="connsiteY25" fmla="*/ 729901 h 914400"/>
              <a:gd name="connsiteX26" fmla="*/ 522812 w 914400"/>
              <a:gd name="connsiteY26" fmla="*/ 729901 h 914400"/>
              <a:gd name="connsiteX27" fmla="*/ 457200 w 914400"/>
              <a:gd name="connsiteY27" fmla="*/ 914400 h 914400"/>
              <a:gd name="connsiteX28" fmla="*/ 780457 w 914400"/>
              <a:gd name="connsiteY28" fmla="*/ 780457 h 914400"/>
              <a:gd name="connsiteX29" fmla="*/ 603627 w 914400"/>
              <a:gd name="connsiteY29" fmla="*/ 696415 h 914400"/>
              <a:gd name="connsiteX30" fmla="*/ 696415 w 914400"/>
              <a:gd name="connsiteY30" fmla="*/ 603627 h 914400"/>
              <a:gd name="connsiteX31" fmla="*/ 780457 w 914400"/>
              <a:gd name="connsiteY31" fmla="*/ 780457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14400" h="914400">
                <a:moveTo>
                  <a:pt x="914400" y="457200"/>
                </a:moveTo>
                <a:lnTo>
                  <a:pt x="729901" y="522812"/>
                </a:lnTo>
                <a:lnTo>
                  <a:pt x="729901" y="391588"/>
                </a:lnTo>
                <a:lnTo>
                  <a:pt x="914400" y="457200"/>
                </a:lnTo>
                <a:close/>
                <a:moveTo>
                  <a:pt x="780457" y="133900"/>
                </a:moveTo>
                <a:lnTo>
                  <a:pt x="696415" y="310773"/>
                </a:lnTo>
                <a:lnTo>
                  <a:pt x="603627" y="217985"/>
                </a:lnTo>
                <a:lnTo>
                  <a:pt x="780457" y="133900"/>
                </a:lnTo>
                <a:close/>
                <a:moveTo>
                  <a:pt x="457200" y="0"/>
                </a:moveTo>
                <a:lnTo>
                  <a:pt x="522812" y="184499"/>
                </a:lnTo>
                <a:lnTo>
                  <a:pt x="391588" y="184499"/>
                </a:lnTo>
                <a:lnTo>
                  <a:pt x="457200" y="0"/>
                </a:lnTo>
                <a:close/>
                <a:moveTo>
                  <a:pt x="133900" y="133900"/>
                </a:moveTo>
                <a:lnTo>
                  <a:pt x="310773" y="217985"/>
                </a:lnTo>
                <a:lnTo>
                  <a:pt x="217985" y="310773"/>
                </a:lnTo>
                <a:lnTo>
                  <a:pt x="133900" y="133900"/>
                </a:lnTo>
                <a:close/>
                <a:moveTo>
                  <a:pt x="0" y="457200"/>
                </a:moveTo>
                <a:lnTo>
                  <a:pt x="184499" y="391588"/>
                </a:lnTo>
                <a:lnTo>
                  <a:pt x="184499" y="522812"/>
                </a:lnTo>
                <a:lnTo>
                  <a:pt x="0" y="457200"/>
                </a:lnTo>
                <a:close/>
                <a:moveTo>
                  <a:pt x="133900" y="780457"/>
                </a:moveTo>
                <a:lnTo>
                  <a:pt x="217985" y="603627"/>
                </a:lnTo>
                <a:lnTo>
                  <a:pt x="310773" y="696415"/>
                </a:lnTo>
                <a:lnTo>
                  <a:pt x="133900" y="780457"/>
                </a:lnTo>
                <a:close/>
                <a:moveTo>
                  <a:pt x="457200" y="914400"/>
                </a:moveTo>
                <a:lnTo>
                  <a:pt x="391588" y="729901"/>
                </a:lnTo>
                <a:lnTo>
                  <a:pt x="522812" y="729901"/>
                </a:lnTo>
                <a:lnTo>
                  <a:pt x="457200" y="914400"/>
                </a:lnTo>
                <a:close/>
                <a:moveTo>
                  <a:pt x="780457" y="780457"/>
                </a:moveTo>
                <a:lnTo>
                  <a:pt x="603627" y="696415"/>
                </a:lnTo>
                <a:lnTo>
                  <a:pt x="696415" y="603627"/>
                </a:lnTo>
                <a:lnTo>
                  <a:pt x="780457" y="780457"/>
                </a:lnTo>
                <a:close/>
              </a:path>
            </a:pathLst>
          </a:cu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54189354"/>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63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
                                            </p:tgtEl>
                                          </p:cBhvr>
                                        </p:cmd>
                                      </p:childTnLst>
                                    </p:cTn>
                                  </p:par>
                                </p:childTnLst>
                              </p:cTn>
                            </p:par>
                          </p:childTnLst>
                        </p:cTn>
                      </p:par>
                    </p:childTnLst>
                  </p:cTn>
                  <p:nextCondLst>
                    <p:cond evt="onClick" delay="0">
                      <p:tgtEl>
                        <p:spTgt spid="3"/>
                      </p:tgtEl>
                    </p:cond>
                  </p:nextCondLst>
                </p:seq>
                <p:seq concurrent="1" nextAc="seek">
                  <p:cTn id="12" restart="whenNotActive" fill="hold" evtFilter="cancelBubble" nodeType="interactiveSeq">
                    <p:stCondLst>
                      <p:cond evt="onMediaBookmark" delay="0">
                        <p:tgtEl>
                          <p14:bmkTgt spid="3" bmkName="ブックマーク 3"/>
                        </p:tgtEl>
                      </p:cond>
                    </p:stCondLst>
                    <p:endSync evt="end" delay="0">
                      <p:rtn val="all"/>
                    </p:endSync>
                    <p:childTnLst>
                      <p:par>
                        <p:cTn id="13" fill="hold">
                          <p:stCondLst>
                            <p:cond delay="0"/>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childTnLst>
                  </p:cTn>
                  <p:nextCondLst>
                    <p:cond evt="onMediaBookmark" delay="0">
                      <p:tgtEl>
                        <p14:bmkTgt spid="3" bmkName="ブックマーク 3"/>
                      </p:tgtEl>
                    </p:cond>
                  </p:nextCondLst>
                </p:seq>
                <p:seq concurrent="1" nextAc="seek">
                  <p:cTn id="22" restart="whenNotActive" fill="hold" evtFilter="cancelBubble" nodeType="interactiveSeq">
                    <p:stCondLst>
                      <p:cond evt="onMediaBookmark" delay="0">
                        <p:tgtEl>
                          <p14:bmkTgt spid="3" bmkName="ブックマーク 2"/>
                        </p:tgtEl>
                      </p:cond>
                    </p:stCondLst>
                    <p:endSync evt="end" delay="0">
                      <p:rtn val="all"/>
                    </p:endSync>
                    <p:childTnLst>
                      <p:par>
                        <p:cTn id="23" fill="hold">
                          <p:stCondLst>
                            <p:cond delay="0"/>
                          </p:stCondLst>
                          <p:childTnLst>
                            <p:par>
                              <p:cTn id="24" fill="hold">
                                <p:stCondLst>
                                  <p:cond delay="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500"/>
                                </p:stCondLst>
                                <p:childTnLst>
                                  <p:par>
                                    <p:cTn id="29" presetID="26" presetClass="emph" presetSubtype="0" repeatCount="5000" fill="hold" grpId="1" nodeType="afterEffect">
                                      <p:stCondLst>
                                        <p:cond delay="0"/>
                                      </p:stCondLst>
                                      <p:childTnLst>
                                        <p:animEffect transition="out" filter="fade">
                                          <p:cBhvr>
                                            <p:cTn id="30" dur="500" tmFilter="0, 0; .2, .5; .8, .5; 1, 0"/>
                                            <p:tgtEl>
                                              <p:spTgt spid="10"/>
                                            </p:tgtEl>
                                          </p:cBhvr>
                                        </p:animEffect>
                                        <p:animScale>
                                          <p:cBhvr>
                                            <p:cTn id="31" dur="250" autoRev="1" fill="hold"/>
                                            <p:tgtEl>
                                              <p:spTgt spid="10"/>
                                            </p:tgtEl>
                                          </p:cBhvr>
                                          <p:by x="105000" y="105000"/>
                                        </p:animScale>
                                      </p:childTnLst>
                                    </p:cTn>
                                  </p:par>
                                </p:childTnLst>
                              </p:cTn>
                            </p:par>
                          </p:childTnLst>
                        </p:cTn>
                      </p:par>
                    </p:childTnLst>
                  </p:cTn>
                  <p:nextCondLst>
                    <p:cond evt="onMediaBookmark" delay="0">
                      <p:tgtEl>
                        <p14:bmkTgt spid="3" bmkName="ブックマーク 2"/>
                      </p:tgtEl>
                    </p:cond>
                  </p:nextCondLst>
                </p:seq>
                <p:video>
                  <p:cMediaNode vol="80000">
                    <p:cTn id="32" fill="hold" display="0">
                      <p:stCondLst>
                        <p:cond delay="indefinite"/>
                      </p:stCondLst>
                    </p:cTn>
                    <p:tgtEl>
                      <p:spTgt spid="3"/>
                    </p:tgtEl>
                  </p:cMediaNode>
                </p:video>
                <p:seq concurrent="1" nextAc="seek">
                  <p:cTn id="33" restart="whenNotActive" fill="hold" evtFilter="cancelBubble" nodeType="interactiveSeq">
                    <p:stCondLst>
                      <p:cond evt="onMediaBookmark" delay="0">
                        <p:tgtEl>
                          <p14:bmkTgt spid="3" bmkName="ブックマーク 1"/>
                        </p:tgtEl>
                      </p:cond>
                    </p:stCondLst>
                    <p:endSync evt="end" delay="0">
                      <p:rtn val="all"/>
                    </p:endSync>
                    <p:childTnLst>
                      <p:par>
                        <p:cTn id="34" fill="hold">
                          <p:stCondLst>
                            <p:cond delay="0"/>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childTnLst>
                        </p:cTn>
                      </p:par>
                    </p:childTnLst>
                  </p:cTn>
                  <p:nextCondLst>
                    <p:cond evt="onMediaBookmark" delay="0">
                      <p:tgtEl>
                        <p14:bmkTgt spid="3" bmkName="ブックマーク 1"/>
                      </p:tgtEl>
                    </p:cond>
                  </p:nextCondLst>
                </p:seq>
              </p:childTnLst>
            </p:cTn>
          </p:par>
        </p:tnLst>
        <p:bldLst>
          <p:bldP spid="11" grpId="0" animBg="1"/>
          <p:bldP spid="8" grpId="0" animBg="1"/>
          <p:bldP spid="10" grpId="0" animBg="1"/>
          <p:bldP spid="10" grpId="1"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63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
                                            </p:tgtEl>
                                          </p:cBhvr>
                                        </p:cmd>
                                      </p:childTnLst>
                                    </p:cTn>
                                  </p:par>
                                </p:childTnLst>
                              </p:cTn>
                            </p:par>
                          </p:childTnLst>
                        </p:cTn>
                      </p:par>
                    </p:childTnLst>
                  </p:cTn>
                  <p:nextCondLst>
                    <p:cond evt="onClick" delay="0">
                      <p:tgtEl>
                        <p:spTgt spid="3"/>
                      </p:tgtEl>
                    </p:cond>
                  </p:nextCondLst>
                </p:seq>
                <p:video>
                  <p:cMediaNode vol="80000">
                    <p:cTn id="32" fill="hold" display="0">
                      <p:stCondLst>
                        <p:cond delay="indefinite"/>
                      </p:stCondLst>
                    </p:cTn>
                    <p:tgtEl>
                      <p:spTgt spid="3"/>
                    </p:tgtEl>
                  </p:cMediaNode>
                </p:video>
              </p:childTnLst>
            </p:cTn>
          </p:par>
        </p:tn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0B59A53-82F7-A411-6C1E-60426058D0F8}"/>
              </a:ext>
            </a:extLst>
          </p:cNvPr>
          <p:cNvSpPr/>
          <p:nvPr/>
        </p:nvSpPr>
        <p:spPr>
          <a:xfrm>
            <a:off x="432646" y="5781694"/>
            <a:ext cx="8296004" cy="923393"/>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形 54">
            <a:extLst>
              <a:ext uri="{FF2B5EF4-FFF2-40B4-BE49-F238E27FC236}">
                <a16:creationId xmlns:a16="http://schemas.microsoft.com/office/drawing/2014/main" id="{502736E4-4E96-A85D-A2D4-5E64C08626C0}"/>
              </a:ext>
            </a:extLst>
          </p:cNvPr>
          <p:cNvSpPr/>
          <p:nvPr/>
        </p:nvSpPr>
        <p:spPr>
          <a:xfrm rot="5400000" flipH="1">
            <a:off x="2678301" y="148788"/>
            <a:ext cx="3196433" cy="6193816"/>
          </a:xfrm>
          <a:prstGeom prst="swooshArrow">
            <a:avLst>
              <a:gd name="adj1" fmla="val 25000"/>
              <a:gd name="adj2" fmla="val 25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ja-JP" altLang="en-US">
              <a:latin typeface="Arial" panose="020B0604020202020204" pitchFamily="34" charset="0"/>
              <a:ea typeface="ＭＳ Ｐゴシック" panose="020B0600070205080204" pitchFamily="50" charset="-128"/>
            </a:endParaRPr>
          </a:p>
        </p:txBody>
      </p:sp>
      <p:sp>
        <p:nvSpPr>
          <p:cNvPr id="2" name="タイトル 1">
            <a:extLst>
              <a:ext uri="{FF2B5EF4-FFF2-40B4-BE49-F238E27FC236}">
                <a16:creationId xmlns:a16="http://schemas.microsoft.com/office/drawing/2014/main" id="{5E93C3CA-0866-C860-21BC-4DA8D24509F3}"/>
              </a:ext>
            </a:extLst>
          </p:cNvPr>
          <p:cNvSpPr>
            <a:spLocks noGrp="1"/>
          </p:cNvSpPr>
          <p:nvPr>
            <p:ph type="title"/>
          </p:nvPr>
        </p:nvSpPr>
        <p:spPr>
          <a:xfrm>
            <a:off x="628650" y="44624"/>
            <a:ext cx="7886700" cy="781094"/>
          </a:xfrm>
        </p:spPr>
        <p:txBody>
          <a:bodyPr>
            <a:normAutofit/>
          </a:bodyPr>
          <a:lstStyle/>
          <a:p>
            <a:pPr algn="ctr"/>
            <a:r>
              <a:rPr kumimoji="1" lang="en-US" altLang="ja-JP" sz="3600" b="1" dirty="0">
                <a:latin typeface="Arial" panose="020B0604020202020204" pitchFamily="34" charset="0"/>
                <a:ea typeface="ＭＳ Ｐゴシック" panose="020B0600070205080204" pitchFamily="50" charset="-128"/>
              </a:rPr>
              <a:t>Strategic plan</a:t>
            </a:r>
            <a:endParaRPr kumimoji="1" lang="ja-JP" altLang="en-US" sz="3600"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4CF47D28-957B-CDDC-A773-BEB156724E8F}"/>
              </a:ext>
            </a:extLst>
          </p:cNvPr>
          <p:cNvSpPr>
            <a:spLocks noGrp="1"/>
          </p:cNvSpPr>
          <p:nvPr>
            <p:ph type="sldNum" sz="quarter" idx="12"/>
          </p:nvPr>
        </p:nvSpPr>
        <p:spPr>
          <a:xfrm>
            <a:off x="7051104" y="6448251"/>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26</a:t>
            </a:fld>
            <a:endParaRPr kumimoji="1" lang="ja-JP" altLang="en-US" dirty="0">
              <a:latin typeface="Arial" panose="020B0604020202020204" pitchFamily="34" charset="0"/>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2DF4378C-F497-4F6B-7BC4-575B79B51CFA}"/>
              </a:ext>
            </a:extLst>
          </p:cNvPr>
          <p:cNvSpPr txBox="1"/>
          <p:nvPr/>
        </p:nvSpPr>
        <p:spPr>
          <a:xfrm>
            <a:off x="1051078" y="5348663"/>
            <a:ext cx="4188423" cy="338554"/>
          </a:xfrm>
          <a:prstGeom prst="rect">
            <a:avLst/>
          </a:prstGeom>
          <a:noFill/>
        </p:spPr>
        <p:txBody>
          <a:bodyPr wrap="square" rtlCol="0">
            <a:spAutoFit/>
          </a:bodyPr>
          <a:lstStyle/>
          <a:p>
            <a:r>
              <a:rPr kumimoji="1" lang="ja-JP" altLang="en-US" sz="1600" dirty="0">
                <a:latin typeface="Arial" panose="020B0604020202020204" pitchFamily="34" charset="0"/>
                <a:ea typeface="ＭＳ Ｐゴシック" panose="020B0600070205080204" pitchFamily="50" charset="-128"/>
              </a:rPr>
              <a:t>↑ </a:t>
            </a:r>
            <a:r>
              <a:rPr kumimoji="1" lang="en-US" altLang="ja-JP" sz="1600" dirty="0">
                <a:latin typeface="Arial" panose="020B0604020202020204" pitchFamily="34" charset="0"/>
                <a:ea typeface="ＭＳ Ｐゴシック" panose="020B0600070205080204" pitchFamily="50" charset="-128"/>
              </a:rPr>
              <a:t>NXR Development Center was established.</a:t>
            </a:r>
          </a:p>
        </p:txBody>
      </p:sp>
      <p:sp>
        <p:nvSpPr>
          <p:cNvPr id="11" name="テキスト ボックス 10">
            <a:extLst>
              <a:ext uri="{FF2B5EF4-FFF2-40B4-BE49-F238E27FC236}">
                <a16:creationId xmlns:a16="http://schemas.microsoft.com/office/drawing/2014/main" id="{62CF3E07-853B-4D85-82E5-45E1421A00D8}"/>
              </a:ext>
            </a:extLst>
          </p:cNvPr>
          <p:cNvSpPr txBox="1"/>
          <p:nvPr/>
        </p:nvSpPr>
        <p:spPr>
          <a:xfrm>
            <a:off x="530648" y="5832745"/>
            <a:ext cx="8100000" cy="830997"/>
          </a:xfrm>
          <a:prstGeom prst="rect">
            <a:avLst/>
          </a:prstGeom>
          <a:noFill/>
        </p:spPr>
        <p:txBody>
          <a:bodyPr wrap="square" rtlCol="0">
            <a:spAutoFit/>
          </a:bodyPr>
          <a:lstStyle/>
          <a:p>
            <a:pPr algn="just"/>
            <a:r>
              <a:rPr kumimoji="1" lang="en-US" altLang="ja-JP" sz="2400" b="1" dirty="0">
                <a:solidFill>
                  <a:srgbClr val="FF0000"/>
                </a:solidFill>
                <a:latin typeface="Arial" panose="020B0604020202020204" pitchFamily="34" charset="0"/>
                <a:ea typeface="ＭＳ Ｐゴシック" panose="020B0600070205080204" pitchFamily="50" charset="-128"/>
              </a:rPr>
              <a:t>A promising method for utilizing depleted uranium in innovative applications</a:t>
            </a:r>
          </a:p>
        </p:txBody>
      </p:sp>
      <p:sp>
        <p:nvSpPr>
          <p:cNvPr id="9" name="テキスト ボックス 8">
            <a:extLst>
              <a:ext uri="{FF2B5EF4-FFF2-40B4-BE49-F238E27FC236}">
                <a16:creationId xmlns:a16="http://schemas.microsoft.com/office/drawing/2014/main" id="{10C4EA3B-25EC-6C39-1383-F6D65E03E0F7}"/>
              </a:ext>
            </a:extLst>
          </p:cNvPr>
          <p:cNvSpPr txBox="1"/>
          <p:nvPr/>
        </p:nvSpPr>
        <p:spPr>
          <a:xfrm>
            <a:off x="5823153" y="2943987"/>
            <a:ext cx="3181850" cy="823302"/>
          </a:xfrm>
          <a:prstGeom prst="rect">
            <a:avLst/>
          </a:prstGeom>
          <a:noFill/>
        </p:spPr>
        <p:txBody>
          <a:bodyPr wrap="square" rtlCol="0">
            <a:spAutoFit/>
          </a:bodyPr>
          <a:lstStyle/>
          <a:p>
            <a:pPr>
              <a:lnSpc>
                <a:spcPts val="1900"/>
              </a:lnSpc>
            </a:pPr>
            <a:r>
              <a:rPr kumimoji="1" lang="en-US" altLang="ja-JP" dirty="0">
                <a:solidFill>
                  <a:srgbClr val="FF0000"/>
                </a:solidFill>
                <a:latin typeface="Arial" panose="020B0604020202020204" pitchFamily="34" charset="0"/>
                <a:ea typeface="ＭＳ Ｐゴシック" panose="020B0600070205080204" pitchFamily="50" charset="-128"/>
              </a:rPr>
              <a:t>Depleted uranium 16,000 ton </a:t>
            </a:r>
            <a:br>
              <a:rPr kumimoji="1" lang="en-US" altLang="ja-JP" dirty="0">
                <a:solidFill>
                  <a:srgbClr val="FF0000"/>
                </a:solidFill>
                <a:latin typeface="Arial" panose="020B0604020202020204" pitchFamily="34" charset="0"/>
                <a:ea typeface="ＭＳ Ｐゴシック" panose="020B0600070205080204" pitchFamily="50" charset="-128"/>
              </a:rPr>
            </a:br>
            <a:r>
              <a:rPr kumimoji="1" lang="en-US" altLang="ja-JP" dirty="0">
                <a:solidFill>
                  <a:srgbClr val="FF0000"/>
                </a:solidFill>
                <a:latin typeface="Arial" panose="020B0604020202020204" pitchFamily="34" charset="0"/>
                <a:ea typeface="ＭＳ Ｐゴシック" panose="020B0600070205080204" pitchFamily="50" charset="-128"/>
              </a:rPr>
              <a:t>= 1,000,000kWh </a:t>
            </a:r>
            <a:br>
              <a:rPr kumimoji="1" lang="en-US" altLang="ja-JP" dirty="0">
                <a:solidFill>
                  <a:srgbClr val="FF0000"/>
                </a:solidFill>
                <a:latin typeface="Arial" panose="020B0604020202020204" pitchFamily="34" charset="0"/>
                <a:ea typeface="ＭＳ Ｐゴシック" panose="020B0600070205080204" pitchFamily="50" charset="-128"/>
              </a:rPr>
            </a:br>
            <a:r>
              <a:rPr kumimoji="1" lang="en-US" altLang="ja-JP" dirty="0">
                <a:solidFill>
                  <a:srgbClr val="FF0000"/>
                </a:solidFill>
                <a:latin typeface="Arial" panose="020B0604020202020204" pitchFamily="34" charset="0"/>
                <a:ea typeface="ＭＳ Ｐゴシック" panose="020B0600070205080204" pitchFamily="50" charset="-128"/>
              </a:rPr>
              <a:t>= 540,000 households/day</a:t>
            </a:r>
          </a:p>
        </p:txBody>
      </p:sp>
      <p:sp>
        <p:nvSpPr>
          <p:cNvPr id="17" name="正方形/長方形 16">
            <a:extLst>
              <a:ext uri="{FF2B5EF4-FFF2-40B4-BE49-F238E27FC236}">
                <a16:creationId xmlns:a16="http://schemas.microsoft.com/office/drawing/2014/main" id="{4B810011-3F00-CBC3-1C8D-5C508277FE1B}"/>
              </a:ext>
            </a:extLst>
          </p:cNvPr>
          <p:cNvSpPr/>
          <p:nvPr/>
        </p:nvSpPr>
        <p:spPr>
          <a:xfrm>
            <a:off x="5425320" y="3753371"/>
            <a:ext cx="3615778" cy="810478"/>
          </a:xfrm>
          <a:prstGeom prst="rect">
            <a:avLst/>
          </a:prstGeom>
        </p:spPr>
        <p:txBody>
          <a:bodyPr wrap="square">
            <a:spAutoFit/>
          </a:bodyPr>
          <a:lstStyle/>
          <a:p>
            <a:pPr algn="just">
              <a:lnSpc>
                <a:spcPts val="1400"/>
              </a:lnSpc>
            </a:pPr>
            <a:r>
              <a:rPr lang="en-US" altLang="ja-JP" sz="1400" dirty="0">
                <a:latin typeface="Arial" panose="020B0604020202020204" pitchFamily="34" charset="0"/>
                <a:ea typeface="ＭＳ Ｐゴシック" panose="020B0600070205080204" pitchFamily="50" charset="-128"/>
              </a:rPr>
              <a:t>* Supplying night time power consumption (20:00-06:00), excluding nuclear energy power generation</a:t>
            </a:r>
            <a:r>
              <a:rPr lang="ja-JP" altLang="en-US" sz="1400" dirty="0">
                <a:latin typeface="Arial" panose="020B0604020202020204" pitchFamily="34" charset="0"/>
                <a:ea typeface="ＭＳ Ｐゴシック" panose="020B0600070205080204" pitchFamily="50" charset="-128"/>
              </a:rPr>
              <a:t>（</a:t>
            </a:r>
            <a:r>
              <a:rPr lang="en-US" altLang="ja-JP" sz="1400" dirty="0">
                <a:latin typeface="Arial" panose="020B0604020202020204" pitchFamily="34" charset="0"/>
                <a:ea typeface="ＭＳ Ｐゴシック" panose="020B0600070205080204" pitchFamily="50" charset="-128"/>
              </a:rPr>
              <a:t>Basic Energy Plan of the government of Japan sets a target of 20 %)</a:t>
            </a:r>
          </a:p>
        </p:txBody>
      </p:sp>
      <p:cxnSp>
        <p:nvCxnSpPr>
          <p:cNvPr id="6" name="直線矢印コネクタ 5">
            <a:extLst>
              <a:ext uri="{FF2B5EF4-FFF2-40B4-BE49-F238E27FC236}">
                <a16:creationId xmlns:a16="http://schemas.microsoft.com/office/drawing/2014/main" id="{50E69164-351E-030F-384A-384369496EA4}"/>
              </a:ext>
            </a:extLst>
          </p:cNvPr>
          <p:cNvCxnSpPr>
            <a:cxnSpLocks/>
          </p:cNvCxnSpPr>
          <p:nvPr/>
        </p:nvCxnSpPr>
        <p:spPr>
          <a:xfrm>
            <a:off x="1223787" y="5024190"/>
            <a:ext cx="5185279" cy="0"/>
          </a:xfrm>
          <a:prstGeom prst="straightConnector1">
            <a:avLst/>
          </a:prstGeom>
          <a:ln w="38100">
            <a:tailEnd type="triangle" w="lg" len="lg"/>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B94505C0-A185-62C4-7893-618AEC1BFC5F}"/>
              </a:ext>
            </a:extLst>
          </p:cNvPr>
          <p:cNvCxnSpPr>
            <a:cxnSpLocks/>
          </p:cNvCxnSpPr>
          <p:nvPr/>
        </p:nvCxnSpPr>
        <p:spPr>
          <a:xfrm flipV="1">
            <a:off x="1223787" y="1647682"/>
            <a:ext cx="0" cy="3376507"/>
          </a:xfrm>
          <a:prstGeom prst="straightConnector1">
            <a:avLst/>
          </a:prstGeom>
          <a:ln w="38100">
            <a:tailEnd type="triangle" w="lg" len="lg"/>
          </a:ln>
        </p:spPr>
        <p:style>
          <a:lnRef idx="1">
            <a:schemeClr val="accent1"/>
          </a:lnRef>
          <a:fillRef idx="0">
            <a:schemeClr val="accent1"/>
          </a:fillRef>
          <a:effectRef idx="0">
            <a:schemeClr val="accent1"/>
          </a:effectRef>
          <a:fontRef idx="minor">
            <a:schemeClr val="tx1"/>
          </a:fontRef>
        </p:style>
      </p:cxnSp>
      <p:sp>
        <p:nvSpPr>
          <p:cNvPr id="13" name="タイトル 1">
            <a:extLst>
              <a:ext uri="{FF2B5EF4-FFF2-40B4-BE49-F238E27FC236}">
                <a16:creationId xmlns:a16="http://schemas.microsoft.com/office/drawing/2014/main" id="{F25F4787-5EA6-68FE-4A2B-B389E0829EF8}"/>
              </a:ext>
            </a:extLst>
          </p:cNvPr>
          <p:cNvSpPr txBox="1">
            <a:spLocks/>
          </p:cNvSpPr>
          <p:nvPr/>
        </p:nvSpPr>
        <p:spPr>
          <a:xfrm>
            <a:off x="704765" y="1357708"/>
            <a:ext cx="1038040" cy="35957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400" b="1" dirty="0">
                <a:latin typeface="Arial" panose="020B0604020202020204" pitchFamily="34" charset="0"/>
                <a:ea typeface="ＭＳ Ｐゴシック" panose="020B0600070205080204" pitchFamily="50" charset="-128"/>
              </a:rPr>
              <a:t>Scale</a:t>
            </a:r>
          </a:p>
        </p:txBody>
      </p:sp>
      <p:sp>
        <p:nvSpPr>
          <p:cNvPr id="14" name="タイトル 1">
            <a:extLst>
              <a:ext uri="{FF2B5EF4-FFF2-40B4-BE49-F238E27FC236}">
                <a16:creationId xmlns:a16="http://schemas.microsoft.com/office/drawing/2014/main" id="{B9811C6A-5AF5-F9DC-6E85-3F5832559E8B}"/>
              </a:ext>
            </a:extLst>
          </p:cNvPr>
          <p:cNvSpPr txBox="1">
            <a:spLocks/>
          </p:cNvSpPr>
          <p:nvPr/>
        </p:nvSpPr>
        <p:spPr>
          <a:xfrm>
            <a:off x="4629799" y="5085645"/>
            <a:ext cx="952768" cy="35957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600" b="1" dirty="0">
                <a:latin typeface="Arial" panose="020B0604020202020204" pitchFamily="34" charset="0"/>
                <a:ea typeface="ＭＳ Ｐゴシック" panose="020B0600070205080204" pitchFamily="50" charset="-128"/>
              </a:rPr>
              <a:t>2030</a:t>
            </a:r>
          </a:p>
        </p:txBody>
      </p:sp>
      <p:sp>
        <p:nvSpPr>
          <p:cNvPr id="15" name="タイトル 1">
            <a:extLst>
              <a:ext uri="{FF2B5EF4-FFF2-40B4-BE49-F238E27FC236}">
                <a16:creationId xmlns:a16="http://schemas.microsoft.com/office/drawing/2014/main" id="{4CD346C5-E05C-A52F-955B-4AD585F4053F}"/>
              </a:ext>
            </a:extLst>
          </p:cNvPr>
          <p:cNvSpPr txBox="1">
            <a:spLocks/>
          </p:cNvSpPr>
          <p:nvPr/>
        </p:nvSpPr>
        <p:spPr>
          <a:xfrm>
            <a:off x="843321" y="5082363"/>
            <a:ext cx="952768" cy="35957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600" b="1" dirty="0">
                <a:latin typeface="Arial" panose="020B0604020202020204" pitchFamily="34" charset="0"/>
                <a:ea typeface="ＭＳ Ｐゴシック" panose="020B0600070205080204" pitchFamily="50" charset="-128"/>
              </a:rPr>
              <a:t>2024</a:t>
            </a:r>
          </a:p>
        </p:txBody>
      </p:sp>
      <p:sp>
        <p:nvSpPr>
          <p:cNvPr id="16" name="タイトル 1">
            <a:extLst>
              <a:ext uri="{FF2B5EF4-FFF2-40B4-BE49-F238E27FC236}">
                <a16:creationId xmlns:a16="http://schemas.microsoft.com/office/drawing/2014/main" id="{0B8AFFBE-C2B2-3182-BDA2-AA7C609B707D}"/>
              </a:ext>
            </a:extLst>
          </p:cNvPr>
          <p:cNvSpPr txBox="1">
            <a:spLocks/>
          </p:cNvSpPr>
          <p:nvPr/>
        </p:nvSpPr>
        <p:spPr>
          <a:xfrm>
            <a:off x="2120782" y="5082363"/>
            <a:ext cx="952768" cy="35957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600" b="1" dirty="0">
                <a:latin typeface="Arial" panose="020B0604020202020204" pitchFamily="34" charset="0"/>
                <a:ea typeface="ＭＳ Ｐゴシック" panose="020B0600070205080204" pitchFamily="50" charset="-128"/>
              </a:rPr>
              <a:t>2026</a:t>
            </a:r>
          </a:p>
        </p:txBody>
      </p:sp>
      <p:sp>
        <p:nvSpPr>
          <p:cNvPr id="18" name="タイトル 1">
            <a:extLst>
              <a:ext uri="{FF2B5EF4-FFF2-40B4-BE49-F238E27FC236}">
                <a16:creationId xmlns:a16="http://schemas.microsoft.com/office/drawing/2014/main" id="{C265998E-4FCB-CBC9-5A93-A4A85FC2F79A}"/>
              </a:ext>
            </a:extLst>
          </p:cNvPr>
          <p:cNvSpPr txBox="1">
            <a:spLocks/>
          </p:cNvSpPr>
          <p:nvPr/>
        </p:nvSpPr>
        <p:spPr>
          <a:xfrm>
            <a:off x="3362171" y="5084001"/>
            <a:ext cx="952768" cy="35957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600" b="1" dirty="0">
                <a:latin typeface="Arial" panose="020B0604020202020204" pitchFamily="34" charset="0"/>
                <a:ea typeface="ＭＳ Ｐゴシック" panose="020B0600070205080204" pitchFamily="50" charset="-128"/>
              </a:rPr>
              <a:t>2028</a:t>
            </a:r>
          </a:p>
        </p:txBody>
      </p:sp>
      <p:sp>
        <p:nvSpPr>
          <p:cNvPr id="19" name="タイトル 1">
            <a:extLst>
              <a:ext uri="{FF2B5EF4-FFF2-40B4-BE49-F238E27FC236}">
                <a16:creationId xmlns:a16="http://schemas.microsoft.com/office/drawing/2014/main" id="{4CA1482F-462E-82DA-8FC1-D895FEA6CEDD}"/>
              </a:ext>
            </a:extLst>
          </p:cNvPr>
          <p:cNvSpPr txBox="1">
            <a:spLocks/>
          </p:cNvSpPr>
          <p:nvPr/>
        </p:nvSpPr>
        <p:spPr>
          <a:xfrm>
            <a:off x="5772791" y="5082363"/>
            <a:ext cx="952768" cy="35957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600" b="1" dirty="0">
                <a:latin typeface="Arial" panose="020B0604020202020204" pitchFamily="34" charset="0"/>
                <a:ea typeface="ＭＳ Ｐゴシック" panose="020B0600070205080204" pitchFamily="50" charset="-128"/>
              </a:rPr>
              <a:t>2032</a:t>
            </a:r>
          </a:p>
        </p:txBody>
      </p:sp>
      <p:sp>
        <p:nvSpPr>
          <p:cNvPr id="23" name="タイトル 1">
            <a:extLst>
              <a:ext uri="{FF2B5EF4-FFF2-40B4-BE49-F238E27FC236}">
                <a16:creationId xmlns:a16="http://schemas.microsoft.com/office/drawing/2014/main" id="{11926619-D608-7F1F-360C-816AA321B665}"/>
              </a:ext>
            </a:extLst>
          </p:cNvPr>
          <p:cNvSpPr txBox="1">
            <a:spLocks/>
          </p:cNvSpPr>
          <p:nvPr/>
        </p:nvSpPr>
        <p:spPr>
          <a:xfrm>
            <a:off x="1264173" y="1692673"/>
            <a:ext cx="1557693" cy="5972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tabLst>
                <a:tab pos="2873375" algn="l"/>
              </a:tabLst>
            </a:pPr>
            <a:endParaRPr lang="en-US" altLang="ja-JP" sz="1400" b="1" dirty="0">
              <a:latin typeface="Arial" panose="020B0604020202020204" pitchFamily="34" charset="0"/>
              <a:ea typeface="ＭＳ Ｐゴシック" panose="020B0600070205080204" pitchFamily="50" charset="-128"/>
            </a:endParaRPr>
          </a:p>
          <a:p>
            <a:pPr algn="l">
              <a:lnSpc>
                <a:spcPts val="1400"/>
              </a:lnSpc>
              <a:tabLst>
                <a:tab pos="2873375" algn="l"/>
              </a:tabLst>
            </a:pPr>
            <a:r>
              <a:rPr lang="en-US" altLang="ja-JP" sz="1400" dirty="0">
                <a:latin typeface="Arial" panose="020B0604020202020204" pitchFamily="34" charset="0"/>
                <a:ea typeface="ＭＳ Ｐゴシック" panose="020B0600070205080204" pitchFamily="50" charset="-128"/>
              </a:rPr>
              <a:t>Amount of power </a:t>
            </a:r>
            <a:br>
              <a:rPr lang="en-US" altLang="ja-JP" sz="1400" dirty="0">
                <a:latin typeface="Arial" panose="020B0604020202020204" pitchFamily="34" charset="0"/>
                <a:ea typeface="ＭＳ Ｐゴシック" panose="020B0600070205080204" pitchFamily="50" charset="-128"/>
              </a:rPr>
            </a:br>
            <a:r>
              <a:rPr lang="en-US" altLang="ja-JP" sz="1400" dirty="0">
                <a:latin typeface="Arial" panose="020B0604020202020204" pitchFamily="34" charset="0"/>
                <a:ea typeface="ＭＳ Ｐゴシック" panose="020B0600070205080204" pitchFamily="50" charset="-128"/>
              </a:rPr>
              <a:t>generation</a:t>
            </a:r>
            <a:br>
              <a:rPr lang="en-US" altLang="ja-JP" sz="1400" dirty="0">
                <a:latin typeface="Arial" panose="020B0604020202020204" pitchFamily="34" charset="0"/>
                <a:ea typeface="ＭＳ Ｐゴシック" panose="020B0600070205080204" pitchFamily="50" charset="-128"/>
              </a:rPr>
            </a:br>
            <a:r>
              <a:rPr lang="en-US" altLang="ja-JP" sz="1400" dirty="0">
                <a:latin typeface="Arial" panose="020B0604020202020204" pitchFamily="34" charset="0"/>
                <a:ea typeface="ＭＳ Ｐゴシック" panose="020B0600070205080204" pitchFamily="50" charset="-128"/>
              </a:rPr>
              <a:t>(amount of U)</a:t>
            </a:r>
          </a:p>
        </p:txBody>
      </p:sp>
      <p:cxnSp>
        <p:nvCxnSpPr>
          <p:cNvPr id="28" name="直線矢印コネクタ 27">
            <a:extLst>
              <a:ext uri="{FF2B5EF4-FFF2-40B4-BE49-F238E27FC236}">
                <a16:creationId xmlns:a16="http://schemas.microsoft.com/office/drawing/2014/main" id="{27168A23-C4C2-69EC-FECA-147F36842ED9}"/>
              </a:ext>
            </a:extLst>
          </p:cNvPr>
          <p:cNvCxnSpPr>
            <a:cxnSpLocks/>
          </p:cNvCxnSpPr>
          <p:nvPr/>
        </p:nvCxnSpPr>
        <p:spPr>
          <a:xfrm>
            <a:off x="1233625" y="4733026"/>
            <a:ext cx="3783188" cy="0"/>
          </a:xfrm>
          <a:prstGeom prst="straightConnector1">
            <a:avLst/>
          </a:prstGeom>
          <a:ln w="28575">
            <a:prstDash val="sysDash"/>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9" name="タイトル 1">
            <a:extLst>
              <a:ext uri="{FF2B5EF4-FFF2-40B4-BE49-F238E27FC236}">
                <a16:creationId xmlns:a16="http://schemas.microsoft.com/office/drawing/2014/main" id="{85B1A5EE-5F86-1D4E-E791-BED6874A7B22}"/>
              </a:ext>
            </a:extLst>
          </p:cNvPr>
          <p:cNvSpPr txBox="1">
            <a:spLocks/>
          </p:cNvSpPr>
          <p:nvPr/>
        </p:nvSpPr>
        <p:spPr>
          <a:xfrm>
            <a:off x="1522356" y="4754904"/>
            <a:ext cx="3180679" cy="286232"/>
          </a:xfrm>
          <a:prstGeom prst="rect">
            <a:avLst/>
          </a:prstGeom>
        </p:spPr>
        <p:txBody>
          <a:bodyPr vert="horz" wrap="none" lIns="91440" tIns="45720" rIns="91440" bIns="45720" rtlCol="0" anchor="b">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400" dirty="0">
                <a:latin typeface="Arial" panose="020B0604020202020204" pitchFamily="34" charset="0"/>
                <a:ea typeface="ＭＳ Ｐゴシック" panose="020B0600070205080204" pitchFamily="50" charset="-128"/>
              </a:rPr>
              <a:t>at Nuclear Science Research Institute</a:t>
            </a:r>
          </a:p>
        </p:txBody>
      </p:sp>
      <p:cxnSp>
        <p:nvCxnSpPr>
          <p:cNvPr id="30" name="直線矢印コネクタ 29">
            <a:extLst>
              <a:ext uri="{FF2B5EF4-FFF2-40B4-BE49-F238E27FC236}">
                <a16:creationId xmlns:a16="http://schemas.microsoft.com/office/drawing/2014/main" id="{11C328D8-403F-A874-D40E-4608E4E7F51B}"/>
              </a:ext>
            </a:extLst>
          </p:cNvPr>
          <p:cNvCxnSpPr>
            <a:cxnSpLocks/>
          </p:cNvCxnSpPr>
          <p:nvPr/>
        </p:nvCxnSpPr>
        <p:spPr>
          <a:xfrm flipH="1" flipV="1">
            <a:off x="1123740" y="4535923"/>
            <a:ext cx="1" cy="540000"/>
          </a:xfrm>
          <a:prstGeom prst="straightConnector1">
            <a:avLst/>
          </a:prstGeom>
          <a:ln w="28575">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1DDEF35E-98E8-97F7-C19D-379AD8721972}"/>
              </a:ext>
            </a:extLst>
          </p:cNvPr>
          <p:cNvCxnSpPr>
            <a:cxnSpLocks/>
          </p:cNvCxnSpPr>
          <p:nvPr/>
        </p:nvCxnSpPr>
        <p:spPr>
          <a:xfrm flipV="1">
            <a:off x="1123740" y="2907408"/>
            <a:ext cx="0" cy="1620000"/>
          </a:xfrm>
          <a:prstGeom prst="straightConnector1">
            <a:avLst/>
          </a:prstGeom>
          <a:ln w="28575">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64BD2339-B65B-C387-3D2A-AD747C37E627}"/>
              </a:ext>
            </a:extLst>
          </p:cNvPr>
          <p:cNvCxnSpPr>
            <a:cxnSpLocks/>
          </p:cNvCxnSpPr>
          <p:nvPr/>
        </p:nvCxnSpPr>
        <p:spPr>
          <a:xfrm flipV="1">
            <a:off x="1123740" y="1798251"/>
            <a:ext cx="0" cy="1116000"/>
          </a:xfrm>
          <a:prstGeom prst="straightConnector1">
            <a:avLst/>
          </a:prstGeom>
          <a:ln w="28575">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33" name="タイトル 1">
            <a:extLst>
              <a:ext uri="{FF2B5EF4-FFF2-40B4-BE49-F238E27FC236}">
                <a16:creationId xmlns:a16="http://schemas.microsoft.com/office/drawing/2014/main" id="{4212970A-8DD7-CAB6-597F-05648741CCD0}"/>
              </a:ext>
            </a:extLst>
          </p:cNvPr>
          <p:cNvSpPr txBox="1">
            <a:spLocks/>
          </p:cNvSpPr>
          <p:nvPr/>
        </p:nvSpPr>
        <p:spPr>
          <a:xfrm>
            <a:off x="278526" y="4524757"/>
            <a:ext cx="997379" cy="522854"/>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400" dirty="0">
                <a:latin typeface="Arial" panose="020B0604020202020204" pitchFamily="34" charset="0"/>
                <a:ea typeface="ＭＳ Ｐゴシック" panose="020B0600070205080204" pitchFamily="50" charset="-128"/>
              </a:rPr>
              <a:t>Lab</a:t>
            </a:r>
          </a:p>
          <a:p>
            <a:pPr>
              <a:tabLst>
                <a:tab pos="2873375" algn="l"/>
              </a:tabLst>
            </a:pPr>
            <a:r>
              <a:rPr lang="en-US" altLang="ja-JP" sz="1400" dirty="0">
                <a:latin typeface="Arial" panose="020B0604020202020204" pitchFamily="34" charset="0"/>
                <a:ea typeface="ＭＳ Ｐゴシック" panose="020B0600070205080204" pitchFamily="50" charset="-128"/>
              </a:rPr>
              <a:t>scale</a:t>
            </a:r>
          </a:p>
        </p:txBody>
      </p:sp>
      <p:sp>
        <p:nvSpPr>
          <p:cNvPr id="34" name="タイトル 1">
            <a:extLst>
              <a:ext uri="{FF2B5EF4-FFF2-40B4-BE49-F238E27FC236}">
                <a16:creationId xmlns:a16="http://schemas.microsoft.com/office/drawing/2014/main" id="{13B4B09C-A2CD-AACB-DF98-1E71D791977C}"/>
              </a:ext>
            </a:extLst>
          </p:cNvPr>
          <p:cNvSpPr txBox="1">
            <a:spLocks/>
          </p:cNvSpPr>
          <p:nvPr/>
        </p:nvSpPr>
        <p:spPr>
          <a:xfrm>
            <a:off x="51680" y="3426722"/>
            <a:ext cx="1129058" cy="522854"/>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400" dirty="0">
                <a:latin typeface="Arial" panose="020B0604020202020204" pitchFamily="34" charset="0"/>
                <a:ea typeface="ＭＳ Ｐゴシック" panose="020B0600070205080204" pitchFamily="50" charset="-128"/>
              </a:rPr>
              <a:t>Engineering scale</a:t>
            </a:r>
          </a:p>
        </p:txBody>
      </p:sp>
      <p:sp>
        <p:nvSpPr>
          <p:cNvPr id="35" name="タイトル 1">
            <a:extLst>
              <a:ext uri="{FF2B5EF4-FFF2-40B4-BE49-F238E27FC236}">
                <a16:creationId xmlns:a16="http://schemas.microsoft.com/office/drawing/2014/main" id="{ECD5E045-8FC7-DE0E-98F0-707EF94861E5}"/>
              </a:ext>
            </a:extLst>
          </p:cNvPr>
          <p:cNvSpPr txBox="1">
            <a:spLocks/>
          </p:cNvSpPr>
          <p:nvPr/>
        </p:nvSpPr>
        <p:spPr>
          <a:xfrm>
            <a:off x="282501" y="2088810"/>
            <a:ext cx="997379" cy="522854"/>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400" dirty="0">
                <a:latin typeface="Arial" panose="020B0604020202020204" pitchFamily="34" charset="0"/>
                <a:ea typeface="ＭＳ Ｐゴシック" panose="020B0600070205080204" pitchFamily="50" charset="-128"/>
              </a:rPr>
              <a:t>Actual scale</a:t>
            </a:r>
          </a:p>
        </p:txBody>
      </p:sp>
      <p:cxnSp>
        <p:nvCxnSpPr>
          <p:cNvPr id="37" name="直線矢印コネクタ 36">
            <a:extLst>
              <a:ext uri="{FF2B5EF4-FFF2-40B4-BE49-F238E27FC236}">
                <a16:creationId xmlns:a16="http://schemas.microsoft.com/office/drawing/2014/main" id="{12E8B4D6-9398-C24D-F82A-438AA30C6AE8}"/>
              </a:ext>
            </a:extLst>
          </p:cNvPr>
          <p:cNvCxnSpPr>
            <a:cxnSpLocks/>
          </p:cNvCxnSpPr>
          <p:nvPr/>
        </p:nvCxnSpPr>
        <p:spPr>
          <a:xfrm>
            <a:off x="5016813" y="4733026"/>
            <a:ext cx="1516914" cy="0"/>
          </a:xfrm>
          <a:prstGeom prst="straightConnector1">
            <a:avLst/>
          </a:prstGeom>
          <a:ln w="28575">
            <a:prstDash val="sysDash"/>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38" name="タイトル 1">
            <a:extLst>
              <a:ext uri="{FF2B5EF4-FFF2-40B4-BE49-F238E27FC236}">
                <a16:creationId xmlns:a16="http://schemas.microsoft.com/office/drawing/2014/main" id="{EB0E024A-F710-2158-D09D-395B2B3C5B8E}"/>
              </a:ext>
            </a:extLst>
          </p:cNvPr>
          <p:cNvSpPr txBox="1">
            <a:spLocks/>
          </p:cNvSpPr>
          <p:nvPr/>
        </p:nvSpPr>
        <p:spPr>
          <a:xfrm>
            <a:off x="4971294" y="4665146"/>
            <a:ext cx="2369565" cy="35957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400" dirty="0">
                <a:latin typeface="Arial" panose="020B0604020202020204" pitchFamily="34" charset="0"/>
                <a:ea typeface="ＭＳ Ｐゴシック" panose="020B0600070205080204" pitchFamily="50" charset="-128"/>
              </a:rPr>
              <a:t>at nuclear facilities in Japan</a:t>
            </a:r>
          </a:p>
        </p:txBody>
      </p:sp>
      <p:sp>
        <p:nvSpPr>
          <p:cNvPr id="56" name="楕円 55">
            <a:extLst>
              <a:ext uri="{FF2B5EF4-FFF2-40B4-BE49-F238E27FC236}">
                <a16:creationId xmlns:a16="http://schemas.microsoft.com/office/drawing/2014/main" id="{7C8439F8-69A6-865D-232E-B2795BD3A6A8}"/>
              </a:ext>
            </a:extLst>
          </p:cNvPr>
          <p:cNvSpPr/>
          <p:nvPr/>
        </p:nvSpPr>
        <p:spPr>
          <a:xfrm>
            <a:off x="1842357" y="4627888"/>
            <a:ext cx="137396" cy="13739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ja-JP" altLang="en-US">
              <a:latin typeface="Arial" panose="020B0604020202020204" pitchFamily="34" charset="0"/>
              <a:ea typeface="ＭＳ Ｐゴシック" panose="020B0600070205080204" pitchFamily="50" charset="-128"/>
            </a:endParaRPr>
          </a:p>
        </p:txBody>
      </p:sp>
      <p:sp>
        <p:nvSpPr>
          <p:cNvPr id="57" name="楕円 56">
            <a:extLst>
              <a:ext uri="{FF2B5EF4-FFF2-40B4-BE49-F238E27FC236}">
                <a16:creationId xmlns:a16="http://schemas.microsoft.com/office/drawing/2014/main" id="{78F1D35E-5656-8734-6653-E126C903C150}"/>
              </a:ext>
            </a:extLst>
          </p:cNvPr>
          <p:cNvSpPr/>
          <p:nvPr/>
        </p:nvSpPr>
        <p:spPr>
          <a:xfrm>
            <a:off x="2684826" y="4388937"/>
            <a:ext cx="238950" cy="23895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ja-JP" altLang="en-US">
              <a:latin typeface="Arial" panose="020B0604020202020204" pitchFamily="34" charset="0"/>
              <a:ea typeface="ＭＳ Ｐゴシック" panose="020B0600070205080204" pitchFamily="50" charset="-128"/>
            </a:endParaRPr>
          </a:p>
        </p:txBody>
      </p:sp>
      <p:sp>
        <p:nvSpPr>
          <p:cNvPr id="58" name="楕円 57">
            <a:extLst>
              <a:ext uri="{FF2B5EF4-FFF2-40B4-BE49-F238E27FC236}">
                <a16:creationId xmlns:a16="http://schemas.microsoft.com/office/drawing/2014/main" id="{06E36DB5-7FE9-5C2C-A2A0-A509E041FDDD}"/>
              </a:ext>
            </a:extLst>
          </p:cNvPr>
          <p:cNvSpPr/>
          <p:nvPr/>
        </p:nvSpPr>
        <p:spPr>
          <a:xfrm>
            <a:off x="3882141" y="3967020"/>
            <a:ext cx="316609" cy="316609"/>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ja-JP" altLang="en-US">
              <a:latin typeface="Arial" panose="020B0604020202020204" pitchFamily="34" charset="0"/>
              <a:ea typeface="ＭＳ Ｐゴシック" panose="020B0600070205080204" pitchFamily="50" charset="-128"/>
            </a:endParaRPr>
          </a:p>
        </p:txBody>
      </p:sp>
      <p:sp>
        <p:nvSpPr>
          <p:cNvPr id="59" name="楕円 58">
            <a:extLst>
              <a:ext uri="{FF2B5EF4-FFF2-40B4-BE49-F238E27FC236}">
                <a16:creationId xmlns:a16="http://schemas.microsoft.com/office/drawing/2014/main" id="{47A1A3B3-A7FE-FE41-BACD-70EFB059D76E}"/>
              </a:ext>
            </a:extLst>
          </p:cNvPr>
          <p:cNvSpPr/>
          <p:nvPr/>
        </p:nvSpPr>
        <p:spPr>
          <a:xfrm>
            <a:off x="6124804" y="1971502"/>
            <a:ext cx="424137" cy="424138"/>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ja-JP" altLang="en-US">
              <a:latin typeface="Arial" panose="020B0604020202020204" pitchFamily="34" charset="0"/>
              <a:ea typeface="ＭＳ Ｐゴシック" panose="020B0600070205080204" pitchFamily="50" charset="-128"/>
            </a:endParaRPr>
          </a:p>
        </p:txBody>
      </p:sp>
      <p:grpSp>
        <p:nvGrpSpPr>
          <p:cNvPr id="63" name="グループ化 62">
            <a:extLst>
              <a:ext uri="{FF2B5EF4-FFF2-40B4-BE49-F238E27FC236}">
                <a16:creationId xmlns:a16="http://schemas.microsoft.com/office/drawing/2014/main" id="{DABFD462-8794-7331-BCD3-A3B41C319AB0}"/>
              </a:ext>
            </a:extLst>
          </p:cNvPr>
          <p:cNvGrpSpPr/>
          <p:nvPr/>
        </p:nvGrpSpPr>
        <p:grpSpPr>
          <a:xfrm>
            <a:off x="2141699" y="2572057"/>
            <a:ext cx="1367804" cy="1309176"/>
            <a:chOff x="1711285" y="2470304"/>
            <a:chExt cx="1367804" cy="1309176"/>
          </a:xfrm>
        </p:grpSpPr>
        <p:pic>
          <p:nvPicPr>
            <p:cNvPr id="49" name="グラフィックス 48" descr="電球と歯車 単色塗りつぶし">
              <a:extLst>
                <a:ext uri="{FF2B5EF4-FFF2-40B4-BE49-F238E27FC236}">
                  <a16:creationId xmlns:a16="http://schemas.microsoft.com/office/drawing/2014/main" id="{833E3E12-97AE-F026-4DF9-70924A0420D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04724" y="2470304"/>
              <a:ext cx="430396" cy="430396"/>
            </a:xfrm>
            <a:prstGeom prst="rect">
              <a:avLst/>
            </a:prstGeom>
          </p:spPr>
        </p:pic>
        <p:sp>
          <p:nvSpPr>
            <p:cNvPr id="50" name="左大かっこ 49">
              <a:extLst>
                <a:ext uri="{FF2B5EF4-FFF2-40B4-BE49-F238E27FC236}">
                  <a16:creationId xmlns:a16="http://schemas.microsoft.com/office/drawing/2014/main" id="{17FB1C42-E0C7-7392-73D7-298F719BB0CA}"/>
                </a:ext>
              </a:extLst>
            </p:cNvPr>
            <p:cNvSpPr/>
            <p:nvPr/>
          </p:nvSpPr>
          <p:spPr>
            <a:xfrm rot="5400000">
              <a:off x="2345854" y="2766936"/>
              <a:ext cx="143852" cy="415744"/>
            </a:xfrm>
            <a:prstGeom prst="leftBracket">
              <a:avLst/>
            </a:prstGeom>
            <a:ln w="44450" cmpd="dbl">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400">
                <a:latin typeface="Arial" panose="020B0604020202020204" pitchFamily="34" charset="0"/>
                <a:ea typeface="ＭＳ Ｐゴシック" panose="020B0600070205080204" pitchFamily="50" charset="-128"/>
              </a:endParaRPr>
            </a:p>
          </p:txBody>
        </p:sp>
        <p:pic>
          <p:nvPicPr>
            <p:cNvPr id="52" name="図 51" descr="ホワイトボード が含まれている画像&#10;&#10;自動的に生成された説明">
              <a:extLst>
                <a:ext uri="{FF2B5EF4-FFF2-40B4-BE49-F238E27FC236}">
                  <a16:creationId xmlns:a16="http://schemas.microsoft.com/office/drawing/2014/main" id="{CCA84299-0F78-D4B3-E4DC-75363382A0F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6213" t="6977" r="27334" b="45708"/>
            <a:stretch/>
          </p:blipFill>
          <p:spPr>
            <a:xfrm>
              <a:off x="1711285" y="3011378"/>
              <a:ext cx="1367804" cy="768102"/>
            </a:xfrm>
            <a:prstGeom prst="rect">
              <a:avLst/>
            </a:prstGeom>
          </p:spPr>
        </p:pic>
      </p:grpSp>
      <p:grpSp>
        <p:nvGrpSpPr>
          <p:cNvPr id="61" name="グループ化 60">
            <a:extLst>
              <a:ext uri="{FF2B5EF4-FFF2-40B4-BE49-F238E27FC236}">
                <a16:creationId xmlns:a16="http://schemas.microsoft.com/office/drawing/2014/main" id="{F95BC8BB-4A5F-89B6-20BF-62304C75B5E5}"/>
              </a:ext>
            </a:extLst>
          </p:cNvPr>
          <p:cNvGrpSpPr/>
          <p:nvPr/>
        </p:nvGrpSpPr>
        <p:grpSpPr>
          <a:xfrm>
            <a:off x="5045108" y="916387"/>
            <a:ext cx="2028183" cy="1129549"/>
            <a:chOff x="4754482" y="1484784"/>
            <a:chExt cx="2028183" cy="1129549"/>
          </a:xfrm>
        </p:grpSpPr>
        <p:pic>
          <p:nvPicPr>
            <p:cNvPr id="41" name="グラフィックス 40" descr="送電塔 単色塗りつぶし">
              <a:extLst>
                <a:ext uri="{FF2B5EF4-FFF2-40B4-BE49-F238E27FC236}">
                  <a16:creationId xmlns:a16="http://schemas.microsoft.com/office/drawing/2014/main" id="{62F9F180-67BF-B6A3-6672-C8F40929201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213625" y="1582300"/>
              <a:ext cx="569040" cy="569041"/>
            </a:xfrm>
            <a:prstGeom prst="rect">
              <a:avLst/>
            </a:prstGeom>
          </p:spPr>
        </p:pic>
        <p:sp>
          <p:nvSpPr>
            <p:cNvPr id="42" name="円弧 41">
              <a:extLst>
                <a:ext uri="{FF2B5EF4-FFF2-40B4-BE49-F238E27FC236}">
                  <a16:creationId xmlns:a16="http://schemas.microsoft.com/office/drawing/2014/main" id="{2D7279B4-E5B1-392C-151B-2D57F4D750F9}"/>
                </a:ext>
              </a:extLst>
            </p:cNvPr>
            <p:cNvSpPr/>
            <p:nvPr/>
          </p:nvSpPr>
          <p:spPr>
            <a:xfrm rot="7351830">
              <a:off x="5825386" y="1932483"/>
              <a:ext cx="531079" cy="222349"/>
            </a:xfrm>
            <a:prstGeom prst="arc">
              <a:avLst>
                <a:gd name="adj1" fmla="val 12689930"/>
                <a:gd name="adj2" fmla="val 0"/>
              </a:avLst>
            </a:prstGeom>
            <a:ln w="57150" cmpd="tri">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400">
                <a:latin typeface="Arial" panose="020B0604020202020204" pitchFamily="34" charset="0"/>
                <a:ea typeface="ＭＳ Ｐゴシック" panose="020B0600070205080204" pitchFamily="50" charset="-128"/>
              </a:endParaRPr>
            </a:p>
          </p:txBody>
        </p:sp>
        <p:sp>
          <p:nvSpPr>
            <p:cNvPr id="44" name="円弧 43">
              <a:extLst>
                <a:ext uri="{FF2B5EF4-FFF2-40B4-BE49-F238E27FC236}">
                  <a16:creationId xmlns:a16="http://schemas.microsoft.com/office/drawing/2014/main" id="{B53B100A-9282-180C-7CF9-5FA1549644EE}"/>
                </a:ext>
              </a:extLst>
            </p:cNvPr>
            <p:cNvSpPr/>
            <p:nvPr/>
          </p:nvSpPr>
          <p:spPr>
            <a:xfrm rot="8071544">
              <a:off x="5913497" y="1854439"/>
              <a:ext cx="531079" cy="395485"/>
            </a:xfrm>
            <a:prstGeom prst="arc">
              <a:avLst>
                <a:gd name="adj1" fmla="val 12689930"/>
                <a:gd name="adj2" fmla="val 0"/>
              </a:avLst>
            </a:prstGeom>
            <a:ln w="57150" cmpd="tri">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400">
                <a:latin typeface="Arial" panose="020B0604020202020204" pitchFamily="34" charset="0"/>
                <a:ea typeface="ＭＳ Ｐゴシック" panose="020B0600070205080204" pitchFamily="50" charset="-128"/>
              </a:endParaRPr>
            </a:p>
          </p:txBody>
        </p:sp>
        <p:pic>
          <p:nvPicPr>
            <p:cNvPr id="45" name="グラフィックス 44" descr="ソーラー パネル 単色塗りつぶし">
              <a:extLst>
                <a:ext uri="{FF2B5EF4-FFF2-40B4-BE49-F238E27FC236}">
                  <a16:creationId xmlns:a16="http://schemas.microsoft.com/office/drawing/2014/main" id="{7F9B530F-E590-EDF9-B9D2-A8EAAFAB980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626953" y="1484784"/>
              <a:ext cx="659229" cy="659230"/>
            </a:xfrm>
            <a:prstGeom prst="rect">
              <a:avLst/>
            </a:prstGeom>
          </p:spPr>
        </p:pic>
        <p:pic>
          <p:nvPicPr>
            <p:cNvPr id="53" name="図 52">
              <a:extLst>
                <a:ext uri="{FF2B5EF4-FFF2-40B4-BE49-F238E27FC236}">
                  <a16:creationId xmlns:a16="http://schemas.microsoft.com/office/drawing/2014/main" id="{2A443B72-1283-9415-9F07-EBB2CD2D97B3}"/>
                </a:ext>
              </a:extLst>
            </p:cNvPr>
            <p:cNvPicPr>
              <a:picLocks noChangeAspect="1"/>
            </p:cNvPicPr>
            <p:nvPr/>
          </p:nvPicPr>
          <p:blipFill>
            <a:blip r:embed="rId10"/>
            <a:stretch>
              <a:fillRect/>
            </a:stretch>
          </p:blipFill>
          <p:spPr>
            <a:xfrm>
              <a:off x="4754482" y="1851991"/>
              <a:ext cx="1407925" cy="762342"/>
            </a:xfrm>
            <a:prstGeom prst="rect">
              <a:avLst/>
            </a:prstGeom>
          </p:spPr>
        </p:pic>
      </p:grpSp>
      <p:grpSp>
        <p:nvGrpSpPr>
          <p:cNvPr id="62" name="グループ化 61">
            <a:extLst>
              <a:ext uri="{FF2B5EF4-FFF2-40B4-BE49-F238E27FC236}">
                <a16:creationId xmlns:a16="http://schemas.microsoft.com/office/drawing/2014/main" id="{F518E12A-8CC4-48F6-E03F-54282F4B9C7C}"/>
              </a:ext>
            </a:extLst>
          </p:cNvPr>
          <p:cNvGrpSpPr/>
          <p:nvPr/>
        </p:nvGrpSpPr>
        <p:grpSpPr>
          <a:xfrm>
            <a:off x="3537437" y="1798251"/>
            <a:ext cx="1691066" cy="1560858"/>
            <a:chOff x="3085572" y="1582301"/>
            <a:chExt cx="1691066" cy="1560858"/>
          </a:xfrm>
        </p:grpSpPr>
        <p:pic>
          <p:nvPicPr>
            <p:cNvPr id="43" name="グラフィックス 42" descr="ソーラー パネル 単色塗りつぶし">
              <a:extLst>
                <a:ext uri="{FF2B5EF4-FFF2-40B4-BE49-F238E27FC236}">
                  <a16:creationId xmlns:a16="http://schemas.microsoft.com/office/drawing/2014/main" id="{080CF350-EB14-D6DB-89DF-A08BF87EF6B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262220" y="1751868"/>
              <a:ext cx="514418" cy="514419"/>
            </a:xfrm>
            <a:prstGeom prst="rect">
              <a:avLst/>
            </a:prstGeom>
          </p:spPr>
        </p:pic>
        <p:sp>
          <p:nvSpPr>
            <p:cNvPr id="46" name="円弧 45">
              <a:extLst>
                <a:ext uri="{FF2B5EF4-FFF2-40B4-BE49-F238E27FC236}">
                  <a16:creationId xmlns:a16="http://schemas.microsoft.com/office/drawing/2014/main" id="{1DED1D90-D716-E554-499A-4225834636AD}"/>
                </a:ext>
              </a:extLst>
            </p:cNvPr>
            <p:cNvSpPr/>
            <p:nvPr/>
          </p:nvSpPr>
          <p:spPr>
            <a:xfrm rot="7351830">
              <a:off x="4105133" y="2092610"/>
              <a:ext cx="291121" cy="222349"/>
            </a:xfrm>
            <a:prstGeom prst="arc">
              <a:avLst>
                <a:gd name="adj1" fmla="val 12689930"/>
                <a:gd name="adj2" fmla="val 0"/>
              </a:avLst>
            </a:prstGeom>
            <a:ln w="57150" cmpd="tri">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400">
                <a:latin typeface="Arial" panose="020B0604020202020204" pitchFamily="34" charset="0"/>
                <a:ea typeface="ＭＳ Ｐゴシック" panose="020B0600070205080204" pitchFamily="50" charset="-128"/>
              </a:endParaRPr>
            </a:p>
          </p:txBody>
        </p:sp>
        <p:pic>
          <p:nvPicPr>
            <p:cNvPr id="47" name="グラフィックス 46" descr="電球と歯車 単色塗りつぶし">
              <a:extLst>
                <a:ext uri="{FF2B5EF4-FFF2-40B4-BE49-F238E27FC236}">
                  <a16:creationId xmlns:a16="http://schemas.microsoft.com/office/drawing/2014/main" id="{CD54A159-6E81-7F4B-3B47-CDA10302E8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78207" y="1582301"/>
              <a:ext cx="545206" cy="545207"/>
            </a:xfrm>
            <a:prstGeom prst="rect">
              <a:avLst/>
            </a:prstGeom>
          </p:spPr>
        </p:pic>
        <p:sp>
          <p:nvSpPr>
            <p:cNvPr id="48" name="左大かっこ 47">
              <a:extLst>
                <a:ext uri="{FF2B5EF4-FFF2-40B4-BE49-F238E27FC236}">
                  <a16:creationId xmlns:a16="http://schemas.microsoft.com/office/drawing/2014/main" id="{A23AC580-3459-F4BE-C3F9-84AC47C902EF}"/>
                </a:ext>
              </a:extLst>
            </p:cNvPr>
            <p:cNvSpPr/>
            <p:nvPr/>
          </p:nvSpPr>
          <p:spPr>
            <a:xfrm rot="5400000">
              <a:off x="3576887" y="1916858"/>
              <a:ext cx="143852" cy="415744"/>
            </a:xfrm>
            <a:prstGeom prst="leftBracket">
              <a:avLst/>
            </a:prstGeom>
            <a:ln w="44450" cmpd="dbl">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400">
                <a:latin typeface="Arial" panose="020B0604020202020204" pitchFamily="34" charset="0"/>
                <a:ea typeface="ＭＳ Ｐゴシック" panose="020B0600070205080204" pitchFamily="50" charset="-128"/>
              </a:endParaRPr>
            </a:p>
          </p:txBody>
        </p:sp>
        <p:pic>
          <p:nvPicPr>
            <p:cNvPr id="51" name="図 50">
              <a:extLst>
                <a:ext uri="{FF2B5EF4-FFF2-40B4-BE49-F238E27FC236}">
                  <a16:creationId xmlns:a16="http://schemas.microsoft.com/office/drawing/2014/main" id="{9F4A0619-7D77-A3EC-03BC-8F55F9C98019}"/>
                </a:ext>
              </a:extLst>
            </p:cNvPr>
            <p:cNvPicPr>
              <a:picLocks noChangeAspect="1"/>
            </p:cNvPicPr>
            <p:nvPr/>
          </p:nvPicPr>
          <p:blipFill rotWithShape="1">
            <a:blip r:embed="rId11"/>
            <a:srcRect l="23616" t="6686" r="23666" b="13884"/>
            <a:stretch/>
          </p:blipFill>
          <p:spPr>
            <a:xfrm>
              <a:off x="3085572" y="2171256"/>
              <a:ext cx="1170017" cy="971903"/>
            </a:xfrm>
            <a:prstGeom prst="rect">
              <a:avLst/>
            </a:prstGeom>
          </p:spPr>
        </p:pic>
      </p:grpSp>
      <p:sp>
        <p:nvSpPr>
          <p:cNvPr id="4" name="タイトル 1">
            <a:extLst>
              <a:ext uri="{FF2B5EF4-FFF2-40B4-BE49-F238E27FC236}">
                <a16:creationId xmlns:a16="http://schemas.microsoft.com/office/drawing/2014/main" id="{0FBB6791-FEAA-874A-B107-64E5E895045D}"/>
              </a:ext>
            </a:extLst>
          </p:cNvPr>
          <p:cNvSpPr txBox="1">
            <a:spLocks/>
          </p:cNvSpPr>
          <p:nvPr/>
        </p:nvSpPr>
        <p:spPr>
          <a:xfrm>
            <a:off x="1182204" y="4333701"/>
            <a:ext cx="1330814" cy="313932"/>
          </a:xfrm>
          <a:prstGeom prst="rect">
            <a:avLst/>
          </a:prstGeom>
        </p:spPr>
        <p:txBody>
          <a:bodyPr vert="horz" wrap="none" lIns="91440" tIns="45720" rIns="91440" bIns="45720" rtlCol="0" anchor="b">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600" dirty="0">
                <a:latin typeface="Arial" panose="020B0604020202020204" pitchFamily="34" charset="0"/>
                <a:ea typeface="ＭＳ Ｐゴシック" panose="020B0600070205080204" pitchFamily="50" charset="-128"/>
              </a:rPr>
              <a:t>U</a:t>
            </a:r>
            <a:r>
              <a:rPr lang="ja-JP" altLang="en-US" sz="1600" dirty="0">
                <a:latin typeface="Arial" panose="020B0604020202020204" pitchFamily="34" charset="0"/>
                <a:ea typeface="ＭＳ Ｐゴシック" panose="020B0600070205080204" pitchFamily="50" charset="-128"/>
              </a:rPr>
              <a:t> </a:t>
            </a:r>
            <a:r>
              <a:rPr lang="en-US" altLang="ja-JP" sz="1600" dirty="0">
                <a:latin typeface="Arial" panose="020B0604020202020204" pitchFamily="34" charset="0"/>
                <a:ea typeface="ＭＳ Ｐゴシック" panose="020B0600070205080204" pitchFamily="50" charset="-128"/>
              </a:rPr>
              <a:t>~5</a:t>
            </a:r>
            <a:r>
              <a:rPr lang="ja-JP" altLang="en-US" sz="1600" dirty="0">
                <a:latin typeface="Arial" panose="020B0604020202020204" pitchFamily="34" charset="0"/>
                <a:ea typeface="ＭＳ Ｐゴシック" panose="020B0600070205080204" pitchFamily="50" charset="-128"/>
              </a:rPr>
              <a:t> </a:t>
            </a:r>
            <a:r>
              <a:rPr lang="en-US" altLang="ja-JP" sz="1600" dirty="0">
                <a:latin typeface="Arial" panose="020B0604020202020204" pitchFamily="34" charset="0"/>
                <a:ea typeface="ＭＳ Ｐゴシック" panose="020B0600070205080204" pitchFamily="50" charset="-128"/>
              </a:rPr>
              <a:t>g</a:t>
            </a:r>
            <a:r>
              <a:rPr lang="ja-JP" altLang="en-US" sz="1600" dirty="0">
                <a:latin typeface="Arial" panose="020B0604020202020204" pitchFamily="34" charset="0"/>
                <a:ea typeface="ＭＳ Ｐゴシック" panose="020B0600070205080204" pitchFamily="50" charset="-128"/>
              </a:rPr>
              <a:t> </a:t>
            </a:r>
            <a:r>
              <a:rPr lang="en-US" altLang="ja-JP" sz="1600" dirty="0">
                <a:latin typeface="Arial" panose="020B0604020202020204" pitchFamily="34" charset="0"/>
                <a:ea typeface="ＭＳ Ｐゴシック" panose="020B0600070205080204" pitchFamily="50" charset="-128"/>
              </a:rPr>
              <a:t>scale</a:t>
            </a:r>
          </a:p>
        </p:txBody>
      </p:sp>
      <p:sp>
        <p:nvSpPr>
          <p:cNvPr id="20" name="タイトル 1">
            <a:extLst>
              <a:ext uri="{FF2B5EF4-FFF2-40B4-BE49-F238E27FC236}">
                <a16:creationId xmlns:a16="http://schemas.microsoft.com/office/drawing/2014/main" id="{2AA873C7-2A3F-856A-2D8B-45D96F7A0EB8}"/>
              </a:ext>
            </a:extLst>
          </p:cNvPr>
          <p:cNvSpPr txBox="1">
            <a:spLocks/>
          </p:cNvSpPr>
          <p:nvPr/>
        </p:nvSpPr>
        <p:spPr>
          <a:xfrm>
            <a:off x="2387997" y="3906873"/>
            <a:ext cx="1027845" cy="535531"/>
          </a:xfrm>
          <a:prstGeom prst="rect">
            <a:avLst/>
          </a:prstGeom>
        </p:spPr>
        <p:txBody>
          <a:bodyPr vert="horz" wrap="none" lIns="91440" tIns="45720" rIns="91440" bIns="45720" rtlCol="0" anchor="b">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600" dirty="0">
                <a:latin typeface="Arial" panose="020B0604020202020204" pitchFamily="34" charset="0"/>
                <a:ea typeface="ＭＳ Ｐゴシック" panose="020B0600070205080204" pitchFamily="50" charset="-128"/>
              </a:rPr>
              <a:t>5W scale</a:t>
            </a:r>
            <a:br>
              <a:rPr lang="en-US" altLang="ja-JP" sz="1600" dirty="0">
                <a:latin typeface="Arial" panose="020B0604020202020204" pitchFamily="34" charset="0"/>
                <a:ea typeface="ＭＳ Ｐゴシック" panose="020B0600070205080204" pitchFamily="50" charset="-128"/>
              </a:rPr>
            </a:br>
            <a:r>
              <a:rPr lang="en-US" altLang="ja-JP" sz="1600" dirty="0">
                <a:latin typeface="Arial" panose="020B0604020202020204" pitchFamily="34" charset="0"/>
                <a:ea typeface="ＭＳ Ｐゴシック" panose="020B0600070205080204" pitchFamily="50" charset="-128"/>
              </a:rPr>
              <a:t>(U 100g)</a:t>
            </a:r>
          </a:p>
        </p:txBody>
      </p:sp>
      <p:grpSp>
        <p:nvGrpSpPr>
          <p:cNvPr id="64" name="グループ化 63">
            <a:extLst>
              <a:ext uri="{FF2B5EF4-FFF2-40B4-BE49-F238E27FC236}">
                <a16:creationId xmlns:a16="http://schemas.microsoft.com/office/drawing/2014/main" id="{7F0E6A74-18AC-F091-0850-2CF76264B666}"/>
              </a:ext>
            </a:extLst>
          </p:cNvPr>
          <p:cNvGrpSpPr/>
          <p:nvPr/>
        </p:nvGrpSpPr>
        <p:grpSpPr>
          <a:xfrm>
            <a:off x="1303641" y="3352683"/>
            <a:ext cx="891941" cy="1006962"/>
            <a:chOff x="969294" y="3426231"/>
            <a:chExt cx="891941" cy="1006962"/>
          </a:xfrm>
        </p:grpSpPr>
        <p:pic>
          <p:nvPicPr>
            <p:cNvPr id="39" name="グラフィックス 38" descr="電球と歯車 単色塗りつぶし">
              <a:extLst>
                <a:ext uri="{FF2B5EF4-FFF2-40B4-BE49-F238E27FC236}">
                  <a16:creationId xmlns:a16="http://schemas.microsoft.com/office/drawing/2014/main" id="{9016869E-7729-FDCB-8035-E4EBC13CE3B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63672" y="3426231"/>
              <a:ext cx="271498" cy="271498"/>
            </a:xfrm>
            <a:prstGeom prst="rect">
              <a:avLst/>
            </a:prstGeom>
          </p:spPr>
        </p:pic>
        <p:sp>
          <p:nvSpPr>
            <p:cNvPr id="40" name="左大かっこ 39">
              <a:extLst>
                <a:ext uri="{FF2B5EF4-FFF2-40B4-BE49-F238E27FC236}">
                  <a16:creationId xmlns:a16="http://schemas.microsoft.com/office/drawing/2014/main" id="{DB147C94-D7D0-7A00-6B34-F2ED16443D4B}"/>
                </a:ext>
              </a:extLst>
            </p:cNvPr>
            <p:cNvSpPr/>
            <p:nvPr/>
          </p:nvSpPr>
          <p:spPr>
            <a:xfrm rot="5400000">
              <a:off x="1323955" y="3557745"/>
              <a:ext cx="143852" cy="415744"/>
            </a:xfrm>
            <a:prstGeom prst="leftBracket">
              <a:avLst/>
            </a:prstGeom>
            <a:ln w="44450" cmpd="dbl">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400">
                <a:latin typeface="Arial" panose="020B0604020202020204" pitchFamily="34" charset="0"/>
                <a:ea typeface="ＭＳ Ｐゴシック" panose="020B0600070205080204" pitchFamily="50" charset="-128"/>
              </a:endParaRPr>
            </a:p>
          </p:txBody>
        </p:sp>
        <p:pic>
          <p:nvPicPr>
            <p:cNvPr id="36" name="図 35">
              <a:extLst>
                <a:ext uri="{FF2B5EF4-FFF2-40B4-BE49-F238E27FC236}">
                  <a16:creationId xmlns:a16="http://schemas.microsoft.com/office/drawing/2014/main" id="{A8A50073-7866-D24C-DFC9-1AD1CAA0DF0B}"/>
                </a:ext>
              </a:extLst>
            </p:cNvPr>
            <p:cNvPicPr>
              <a:picLocks noChangeAspect="1"/>
            </p:cNvPicPr>
            <p:nvPr/>
          </p:nvPicPr>
          <p:blipFill rotWithShape="1">
            <a:blip r:embed="rId12"/>
            <a:srcRect l="24005" t="19846" r="24328" b="18702"/>
            <a:stretch/>
          </p:blipFill>
          <p:spPr>
            <a:xfrm>
              <a:off x="969294" y="3839950"/>
              <a:ext cx="891941" cy="593243"/>
            </a:xfrm>
            <a:prstGeom prst="rect">
              <a:avLst/>
            </a:prstGeom>
          </p:spPr>
        </p:pic>
      </p:grpSp>
      <p:sp>
        <p:nvSpPr>
          <p:cNvPr id="21" name="タイトル 1">
            <a:extLst>
              <a:ext uri="{FF2B5EF4-FFF2-40B4-BE49-F238E27FC236}">
                <a16:creationId xmlns:a16="http://schemas.microsoft.com/office/drawing/2014/main" id="{F58FADDF-4E07-44B0-5001-C60E8588D48F}"/>
              </a:ext>
            </a:extLst>
          </p:cNvPr>
          <p:cNvSpPr txBox="1">
            <a:spLocks/>
          </p:cNvSpPr>
          <p:nvPr/>
        </p:nvSpPr>
        <p:spPr>
          <a:xfrm>
            <a:off x="3563897" y="3445265"/>
            <a:ext cx="1130438" cy="535531"/>
          </a:xfrm>
          <a:prstGeom prst="rect">
            <a:avLst/>
          </a:prstGeom>
        </p:spPr>
        <p:txBody>
          <a:bodyPr vert="horz" wrap="none" lIns="91440" tIns="45720" rIns="91440" bIns="45720" rtlCol="0" anchor="b">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600" dirty="0">
                <a:latin typeface="Arial" panose="020B0604020202020204" pitchFamily="34" charset="0"/>
                <a:ea typeface="ＭＳ Ｐゴシック" panose="020B0600070205080204" pitchFamily="50" charset="-128"/>
              </a:rPr>
              <a:t>5kW</a:t>
            </a:r>
            <a:r>
              <a:rPr lang="ja-JP" altLang="en-US" sz="1600" dirty="0">
                <a:latin typeface="Arial" panose="020B0604020202020204" pitchFamily="34" charset="0"/>
                <a:ea typeface="ＭＳ Ｐゴシック" panose="020B0600070205080204" pitchFamily="50" charset="-128"/>
              </a:rPr>
              <a:t> </a:t>
            </a:r>
            <a:r>
              <a:rPr lang="en-US" altLang="ja-JP" sz="1600" dirty="0">
                <a:latin typeface="Arial" panose="020B0604020202020204" pitchFamily="34" charset="0"/>
                <a:ea typeface="ＭＳ Ｐゴシック" panose="020B0600070205080204" pitchFamily="50" charset="-128"/>
              </a:rPr>
              <a:t>scale</a:t>
            </a:r>
            <a:br>
              <a:rPr lang="en-US" altLang="ja-JP" sz="1600" dirty="0">
                <a:latin typeface="Arial" panose="020B0604020202020204" pitchFamily="34" charset="0"/>
                <a:ea typeface="ＭＳ Ｐゴシック" panose="020B0600070205080204" pitchFamily="50" charset="-128"/>
              </a:rPr>
            </a:br>
            <a:r>
              <a:rPr lang="en-US" altLang="ja-JP" sz="1600" dirty="0">
                <a:latin typeface="Arial" panose="020B0604020202020204" pitchFamily="34" charset="0"/>
                <a:ea typeface="ＭＳ Ｐゴシック" panose="020B0600070205080204" pitchFamily="50" charset="-128"/>
              </a:rPr>
              <a:t>(U 100kg)</a:t>
            </a:r>
          </a:p>
        </p:txBody>
      </p:sp>
      <p:sp>
        <p:nvSpPr>
          <p:cNvPr id="22" name="タイトル 1">
            <a:extLst>
              <a:ext uri="{FF2B5EF4-FFF2-40B4-BE49-F238E27FC236}">
                <a16:creationId xmlns:a16="http://schemas.microsoft.com/office/drawing/2014/main" id="{C736B4BE-E262-5283-2635-A35DD14230EB}"/>
              </a:ext>
            </a:extLst>
          </p:cNvPr>
          <p:cNvSpPr txBox="1">
            <a:spLocks/>
          </p:cNvSpPr>
          <p:nvPr/>
        </p:nvSpPr>
        <p:spPr>
          <a:xfrm>
            <a:off x="5483367" y="2403219"/>
            <a:ext cx="1643399" cy="535531"/>
          </a:xfrm>
          <a:prstGeom prst="rect">
            <a:avLst/>
          </a:prstGeom>
        </p:spPr>
        <p:txBody>
          <a:bodyPr vert="horz" wrap="none" lIns="91440" tIns="45720" rIns="91440" bIns="45720" rtlCol="0" anchor="b">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tabLst>
                <a:tab pos="2873375" algn="l"/>
              </a:tabLst>
            </a:pPr>
            <a:r>
              <a:rPr lang="en-US" altLang="ja-JP" sz="1600" dirty="0">
                <a:latin typeface="Arial" panose="020B0604020202020204" pitchFamily="34" charset="0"/>
                <a:ea typeface="ＭＳ Ｐゴシック" panose="020B0600070205080204" pitchFamily="50" charset="-128"/>
              </a:rPr>
              <a:t>30,000kW</a:t>
            </a:r>
            <a:r>
              <a:rPr lang="ja-JP" altLang="en-US" sz="1600" dirty="0">
                <a:latin typeface="Arial" panose="020B0604020202020204" pitchFamily="34" charset="0"/>
                <a:ea typeface="ＭＳ Ｐゴシック" panose="020B0600070205080204" pitchFamily="50" charset="-128"/>
              </a:rPr>
              <a:t> </a:t>
            </a:r>
            <a:r>
              <a:rPr lang="en-US" altLang="ja-JP" sz="1600" dirty="0">
                <a:latin typeface="Arial" panose="020B0604020202020204" pitchFamily="34" charset="0"/>
                <a:ea typeface="ＭＳ Ｐゴシック" panose="020B0600070205080204" pitchFamily="50" charset="-128"/>
              </a:rPr>
              <a:t>scale</a:t>
            </a:r>
            <a:br>
              <a:rPr lang="en-US" altLang="ja-JP" sz="1600" dirty="0">
                <a:latin typeface="Arial" panose="020B0604020202020204" pitchFamily="34" charset="0"/>
                <a:ea typeface="ＭＳ Ｐゴシック" panose="020B0600070205080204" pitchFamily="50" charset="-128"/>
              </a:rPr>
            </a:br>
            <a:r>
              <a:rPr lang="en-US" altLang="ja-JP" sz="1600" dirty="0">
                <a:latin typeface="Arial" panose="020B0604020202020204" pitchFamily="34" charset="0"/>
                <a:ea typeface="ＭＳ Ｐゴシック" panose="020B0600070205080204" pitchFamily="50" charset="-128"/>
              </a:rPr>
              <a:t>(U 700ton)</a:t>
            </a:r>
          </a:p>
        </p:txBody>
      </p:sp>
    </p:spTree>
    <p:extLst>
      <p:ext uri="{BB962C8B-B14F-4D97-AF65-F5344CB8AC3E}">
        <p14:creationId xmlns:p14="http://schemas.microsoft.com/office/powerpoint/2010/main" val="1497103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四角形: 角を丸くする 18">
            <a:extLst>
              <a:ext uri="{FF2B5EF4-FFF2-40B4-BE49-F238E27FC236}">
                <a16:creationId xmlns:a16="http://schemas.microsoft.com/office/drawing/2014/main" id="{7F0CD80C-DD23-E641-7922-621C43B0416E}"/>
              </a:ext>
            </a:extLst>
          </p:cNvPr>
          <p:cNvSpPr/>
          <p:nvPr/>
        </p:nvSpPr>
        <p:spPr>
          <a:xfrm>
            <a:off x="179512" y="940886"/>
            <a:ext cx="8826152" cy="2530297"/>
          </a:xfrm>
          <a:prstGeom prst="roundRect">
            <a:avLst>
              <a:gd name="adj" fmla="val 7898"/>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endParaRPr>
          </a:p>
        </p:txBody>
      </p:sp>
      <p:sp>
        <p:nvSpPr>
          <p:cNvPr id="2" name="タイトル 1">
            <a:extLst>
              <a:ext uri="{FF2B5EF4-FFF2-40B4-BE49-F238E27FC236}">
                <a16:creationId xmlns:a16="http://schemas.microsoft.com/office/drawing/2014/main" id="{86D43B8B-559E-2124-83EA-DCC33BC82465}"/>
              </a:ext>
            </a:extLst>
          </p:cNvPr>
          <p:cNvSpPr>
            <a:spLocks noGrp="1"/>
          </p:cNvSpPr>
          <p:nvPr>
            <p:ph type="title"/>
          </p:nvPr>
        </p:nvSpPr>
        <p:spPr>
          <a:xfrm>
            <a:off x="1462700" y="104885"/>
            <a:ext cx="6207156" cy="781094"/>
          </a:xfrm>
        </p:spPr>
        <p:txBody>
          <a:bodyPr>
            <a:noAutofit/>
          </a:bodyPr>
          <a:lstStyle/>
          <a:p>
            <a:pPr algn="ctr">
              <a:lnSpc>
                <a:spcPts val="2500"/>
              </a:lnSpc>
            </a:pPr>
            <a:r>
              <a:rPr kumimoji="1" lang="en-US" altLang="ja-JP" b="1" dirty="0">
                <a:latin typeface="Arial" panose="020B0604020202020204" pitchFamily="34" charset="0"/>
                <a:ea typeface="ＭＳ Ｐゴシック" panose="020B0600070205080204" pitchFamily="50" charset="-128"/>
              </a:rPr>
              <a:t>Summary</a:t>
            </a:r>
            <a:endParaRPr kumimoji="1" lang="ja-JP" altLang="en-US"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48A61F13-8E6D-D09C-0A18-C60748996455}"/>
              </a:ext>
            </a:extLst>
          </p:cNvPr>
          <p:cNvSpPr>
            <a:spLocks noGrp="1"/>
          </p:cNvSpPr>
          <p:nvPr>
            <p:ph type="sldNum" sz="quarter" idx="12"/>
          </p:nvPr>
        </p:nvSpPr>
        <p:spPr>
          <a:xfrm>
            <a:off x="7051104" y="6448251"/>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27</a:t>
            </a:fld>
            <a:endParaRPr kumimoji="1" lang="ja-JP" altLang="en-US" dirty="0">
              <a:latin typeface="Arial" panose="020B0604020202020204" pitchFamily="34" charset="0"/>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4F171811-F8F8-B3C4-7F35-1AB5F0C395A1}"/>
              </a:ext>
            </a:extLst>
          </p:cNvPr>
          <p:cNvSpPr txBox="1"/>
          <p:nvPr/>
        </p:nvSpPr>
        <p:spPr>
          <a:xfrm>
            <a:off x="179513" y="996822"/>
            <a:ext cx="8716442" cy="605294"/>
          </a:xfrm>
          <a:prstGeom prst="rect">
            <a:avLst/>
          </a:prstGeom>
          <a:noFill/>
        </p:spPr>
        <p:txBody>
          <a:bodyPr wrap="square" rtlCol="0">
            <a:spAutoFit/>
          </a:bodyPr>
          <a:lstStyle/>
          <a:p>
            <a:pPr>
              <a:lnSpc>
                <a:spcPts val="2000"/>
              </a:lnSpc>
            </a:pPr>
            <a:r>
              <a:rPr kumimoji="1" lang="en-US" altLang="ja-JP" sz="2000" b="1" dirty="0">
                <a:latin typeface="Arial" panose="020B0604020202020204" pitchFamily="34" charset="0"/>
                <a:ea typeface="ＭＳ Ｐゴシック" panose="020B0600070205080204" pitchFamily="50" charset="-128"/>
              </a:rPr>
              <a:t>Previous study:</a:t>
            </a:r>
            <a:r>
              <a:rPr kumimoji="1" lang="ja-JP" altLang="en-US" sz="2000" b="1" dirty="0">
                <a:latin typeface="Arial" panose="020B0604020202020204" pitchFamily="34" charset="0"/>
                <a:ea typeface="ＭＳ Ｐゴシック" panose="020B0600070205080204" pitchFamily="50" charset="-128"/>
              </a:rPr>
              <a:t> </a:t>
            </a:r>
            <a:r>
              <a:rPr kumimoji="1" lang="en-US" altLang="ja-JP" sz="2000" dirty="0">
                <a:latin typeface="Arial" panose="020B0604020202020204" pitchFamily="34" charset="0"/>
                <a:ea typeface="ＭＳ Ｐゴシック" panose="020B0600070205080204" pitchFamily="50" charset="-128"/>
              </a:rPr>
              <a:t>there were no studies of actually assembling rechargeable </a:t>
            </a:r>
            <a:br>
              <a:rPr kumimoji="1" lang="en-US" altLang="ja-JP" sz="2000" dirty="0">
                <a:latin typeface="Arial" panose="020B0604020202020204" pitchFamily="34" charset="0"/>
                <a:ea typeface="ＭＳ Ｐゴシック" panose="020B0600070205080204" pitchFamily="50" charset="-128"/>
              </a:rPr>
            </a:br>
            <a:r>
              <a:rPr kumimoji="1" lang="en-US" altLang="ja-JP" sz="2000" dirty="0">
                <a:latin typeface="Arial" panose="020B0604020202020204" pitchFamily="34" charset="0"/>
                <a:ea typeface="ＭＳ Ｐゴシック" panose="020B0600070205080204" pitchFamily="50" charset="-128"/>
              </a:rPr>
              <a:t>				  batteries and reporting their performance</a:t>
            </a:r>
            <a:endParaRPr kumimoji="1" lang="ja-JP" altLang="en-US" sz="2000" dirty="0">
              <a:latin typeface="Arial" panose="020B0604020202020204" pitchFamily="34" charset="0"/>
              <a:ea typeface="ＭＳ Ｐゴシック" panose="020B0600070205080204" pitchFamily="50" charset="-128"/>
            </a:endParaRPr>
          </a:p>
        </p:txBody>
      </p:sp>
      <p:sp>
        <p:nvSpPr>
          <p:cNvPr id="23" name="テキスト ボックス 22">
            <a:extLst>
              <a:ext uri="{FF2B5EF4-FFF2-40B4-BE49-F238E27FC236}">
                <a16:creationId xmlns:a16="http://schemas.microsoft.com/office/drawing/2014/main" id="{110A4E26-EC37-B35F-154F-F0FD1B460F35}"/>
              </a:ext>
            </a:extLst>
          </p:cNvPr>
          <p:cNvSpPr txBox="1"/>
          <p:nvPr/>
        </p:nvSpPr>
        <p:spPr>
          <a:xfrm>
            <a:off x="3059474" y="1517229"/>
            <a:ext cx="4554452" cy="1836400"/>
          </a:xfrm>
          <a:prstGeom prst="rect">
            <a:avLst/>
          </a:prstGeom>
          <a:noFill/>
        </p:spPr>
        <p:txBody>
          <a:bodyPr wrap="none" rtlCol="0">
            <a:spAutoFit/>
          </a:bodyPr>
          <a:lstStyle/>
          <a:p>
            <a:r>
              <a:rPr kumimoji="1" lang="ja-JP" altLang="en-US" sz="2000" dirty="0">
                <a:latin typeface="Arial" panose="020B0604020202020204" pitchFamily="34" charset="0"/>
                <a:ea typeface="ＭＳ Ｐゴシック" panose="020B0600070205080204" pitchFamily="50" charset="-128"/>
              </a:rPr>
              <a:t>・</a:t>
            </a:r>
            <a:r>
              <a:rPr kumimoji="1" lang="en-US" altLang="ja-JP" sz="2000" dirty="0">
                <a:latin typeface="Arial" panose="020B0604020202020204" pitchFamily="34" charset="0"/>
                <a:ea typeface="ＭＳ Ｐゴシック" panose="020B0600070205080204" pitchFamily="50" charset="-128"/>
              </a:rPr>
              <a:t>Organic solvent</a:t>
            </a:r>
          </a:p>
          <a:p>
            <a:r>
              <a:rPr kumimoji="1" lang="ja-JP" altLang="en-US" sz="2000" dirty="0">
                <a:latin typeface="Arial" panose="020B0604020202020204" pitchFamily="34" charset="0"/>
                <a:ea typeface="ＭＳ Ｐゴシック" panose="020B0600070205080204" pitchFamily="50" charset="-128"/>
              </a:rPr>
              <a:t>・</a:t>
            </a:r>
            <a:r>
              <a:rPr kumimoji="1" lang="en-US" altLang="ja-JP" sz="2000" dirty="0">
                <a:latin typeface="Arial" panose="020B0604020202020204" pitchFamily="34" charset="0"/>
                <a:ea typeface="ＭＳ Ｐゴシック" panose="020B0600070205080204" pitchFamily="50" charset="-128"/>
              </a:rPr>
              <a:t>Stabilizing reagent for uranium</a:t>
            </a:r>
          </a:p>
          <a:p>
            <a:r>
              <a:rPr kumimoji="1" lang="ja-JP" altLang="en-US" sz="2000" dirty="0">
                <a:latin typeface="Arial" panose="020B0604020202020204" pitchFamily="34" charset="0"/>
                <a:ea typeface="ＭＳ Ｐゴシック" panose="020B0600070205080204" pitchFamily="50" charset="-128"/>
              </a:rPr>
              <a:t>・</a:t>
            </a:r>
            <a:r>
              <a:rPr kumimoji="1" lang="en-US" altLang="ja-JP" sz="2000" dirty="0">
                <a:latin typeface="Arial" panose="020B0604020202020204" pitchFamily="34" charset="0"/>
                <a:ea typeface="ＭＳ Ｐゴシック" panose="020B0600070205080204" pitchFamily="50" charset="-128"/>
              </a:rPr>
              <a:t>Supporting electrolyte</a:t>
            </a:r>
          </a:p>
          <a:p>
            <a:pPr>
              <a:lnSpc>
                <a:spcPts val="2000"/>
              </a:lnSpc>
            </a:pPr>
            <a:r>
              <a:rPr kumimoji="1" lang="ja-JP" altLang="en-US" sz="2000" dirty="0">
                <a:latin typeface="Arial" panose="020B0604020202020204" pitchFamily="34" charset="0"/>
                <a:ea typeface="ＭＳ Ｐゴシック" panose="020B0600070205080204" pitchFamily="50" charset="-128"/>
              </a:rPr>
              <a:t>・</a:t>
            </a:r>
            <a:r>
              <a:rPr kumimoji="1" lang="en-US" altLang="ja-JP" sz="2000" dirty="0">
                <a:latin typeface="Arial" panose="020B0604020202020204" pitchFamily="34" charset="0"/>
                <a:ea typeface="ＭＳ Ｐゴシック" panose="020B0600070205080204" pitchFamily="50" charset="-128"/>
              </a:rPr>
              <a:t>Negative electrode: U</a:t>
            </a:r>
            <a:r>
              <a:rPr kumimoji="1" lang="en-US" altLang="ja-JP" sz="2000" baseline="30000" dirty="0">
                <a:latin typeface="Arial" panose="020B0604020202020204" pitchFamily="34" charset="0"/>
                <a:ea typeface="ＭＳ Ｐゴシック" panose="020B0600070205080204" pitchFamily="50" charset="-128"/>
              </a:rPr>
              <a:t>3+</a:t>
            </a:r>
            <a:r>
              <a:rPr kumimoji="1" lang="en-US" altLang="ja-JP" sz="2000" dirty="0">
                <a:latin typeface="Arial" panose="020B0604020202020204" pitchFamily="34" charset="0"/>
                <a:ea typeface="ＭＳ Ｐゴシック" panose="020B0600070205080204" pitchFamily="50" charset="-128"/>
              </a:rPr>
              <a:t>/U</a:t>
            </a:r>
            <a:r>
              <a:rPr kumimoji="1" lang="en-US" altLang="ja-JP" sz="2000" baseline="30000" dirty="0">
                <a:latin typeface="Arial" panose="020B0604020202020204" pitchFamily="34" charset="0"/>
                <a:ea typeface="ＭＳ Ｐゴシック" panose="020B0600070205080204" pitchFamily="50" charset="-128"/>
              </a:rPr>
              <a:t>4+</a:t>
            </a:r>
            <a:r>
              <a:rPr kumimoji="1" lang="ja-JP" altLang="en-US" sz="2000" dirty="0">
                <a:latin typeface="Arial" panose="020B0604020202020204" pitchFamily="34" charset="0"/>
                <a:ea typeface="ＭＳ Ｐゴシック" panose="020B0600070205080204" pitchFamily="50" charset="-128"/>
              </a:rPr>
              <a:t>，</a:t>
            </a:r>
            <a:br>
              <a:rPr kumimoji="1" lang="en-US" altLang="ja-JP" sz="2000" dirty="0">
                <a:latin typeface="Arial" panose="020B0604020202020204" pitchFamily="34" charset="0"/>
                <a:ea typeface="ＭＳ Ｐゴシック" panose="020B0600070205080204" pitchFamily="50" charset="-128"/>
              </a:rPr>
            </a:br>
            <a:r>
              <a:rPr kumimoji="1" lang="ja-JP" altLang="en-US" sz="2000" dirty="0">
                <a:latin typeface="Arial" panose="020B0604020202020204" pitchFamily="34" charset="0"/>
                <a:ea typeface="ＭＳ Ｐゴシック" panose="020B0600070205080204" pitchFamily="50" charset="-128"/>
              </a:rPr>
              <a:t>  </a:t>
            </a:r>
            <a:r>
              <a:rPr kumimoji="1" lang="en-US" altLang="ja-JP" sz="2000" dirty="0">
                <a:latin typeface="Arial" panose="020B0604020202020204" pitchFamily="34" charset="0"/>
                <a:ea typeface="ＭＳ Ｐゴシック" panose="020B0600070205080204" pitchFamily="50" charset="-128"/>
              </a:rPr>
              <a:t>Positive electrode</a:t>
            </a:r>
            <a:r>
              <a:rPr kumimoji="1" lang="ja-JP" altLang="en-US" sz="2000" dirty="0">
                <a:latin typeface="Arial" panose="020B0604020202020204" pitchFamily="34" charset="0"/>
                <a:ea typeface="ＭＳ Ｐゴシック" panose="020B0600070205080204" pitchFamily="50" charset="-128"/>
              </a:rPr>
              <a:t>：</a:t>
            </a:r>
            <a:r>
              <a:rPr kumimoji="1" lang="en-US" altLang="ja-JP" sz="2000" dirty="0">
                <a:latin typeface="Arial" panose="020B0604020202020204" pitchFamily="34" charset="0"/>
                <a:ea typeface="ＭＳ Ｐゴシック" panose="020B0600070205080204" pitchFamily="50" charset="-128"/>
              </a:rPr>
              <a:t>U(V)O</a:t>
            </a:r>
            <a:r>
              <a:rPr kumimoji="1" lang="en-US" altLang="ja-JP" sz="2000" baseline="-25000" dirty="0">
                <a:latin typeface="Arial" panose="020B0604020202020204" pitchFamily="34" charset="0"/>
                <a:ea typeface="ＭＳ Ｐゴシック" panose="020B0600070205080204" pitchFamily="50" charset="-128"/>
              </a:rPr>
              <a:t>2</a:t>
            </a:r>
            <a:r>
              <a:rPr kumimoji="1" lang="en-US" altLang="ja-JP" sz="2000" baseline="30000" dirty="0">
                <a:latin typeface="Arial" panose="020B0604020202020204" pitchFamily="34" charset="0"/>
                <a:ea typeface="ＭＳ Ｐゴシック" panose="020B0600070205080204" pitchFamily="50" charset="-128"/>
              </a:rPr>
              <a:t>+</a:t>
            </a:r>
            <a:r>
              <a:rPr kumimoji="1" lang="en-US" altLang="ja-JP" sz="2000" dirty="0">
                <a:latin typeface="Arial" panose="020B0604020202020204" pitchFamily="34" charset="0"/>
                <a:ea typeface="ＭＳ Ｐゴシック" panose="020B0600070205080204" pitchFamily="50" charset="-128"/>
              </a:rPr>
              <a:t>/U(VI)O</a:t>
            </a:r>
            <a:r>
              <a:rPr kumimoji="1" lang="en-US" altLang="ja-JP" sz="2000" baseline="-25000" dirty="0">
                <a:latin typeface="Arial" panose="020B0604020202020204" pitchFamily="34" charset="0"/>
                <a:ea typeface="ＭＳ Ｐゴシック" panose="020B0600070205080204" pitchFamily="50" charset="-128"/>
              </a:rPr>
              <a:t>2</a:t>
            </a:r>
            <a:r>
              <a:rPr kumimoji="1" lang="en-US" altLang="ja-JP" sz="2000" baseline="30000" dirty="0">
                <a:latin typeface="Arial" panose="020B0604020202020204" pitchFamily="34" charset="0"/>
                <a:ea typeface="ＭＳ Ｐゴシック" panose="020B0600070205080204" pitchFamily="50" charset="-128"/>
              </a:rPr>
              <a:t>2+</a:t>
            </a:r>
          </a:p>
          <a:p>
            <a:r>
              <a:rPr kumimoji="1" lang="ja-JP" altLang="en-US" sz="2000" dirty="0">
                <a:latin typeface="Arial" panose="020B0604020202020204" pitchFamily="34" charset="0"/>
                <a:ea typeface="ＭＳ Ｐゴシック" panose="020B0600070205080204" pitchFamily="50" charset="-128"/>
              </a:rPr>
              <a:t>・</a:t>
            </a:r>
            <a:r>
              <a:rPr kumimoji="1" lang="en-US" altLang="ja-JP" sz="2000" dirty="0">
                <a:latin typeface="Arial" panose="020B0604020202020204" pitchFamily="34" charset="0"/>
                <a:ea typeface="ＭＳ Ｐゴシック" panose="020B0600070205080204" pitchFamily="50" charset="-128"/>
              </a:rPr>
              <a:t>Estimated cell voltage: ~1.04 V</a:t>
            </a:r>
            <a:r>
              <a:rPr kumimoji="1" lang="en-US" altLang="ja-JP" sz="2000" b="1" baseline="30000" dirty="0">
                <a:latin typeface="Arial" panose="020B0604020202020204" pitchFamily="34" charset="0"/>
                <a:ea typeface="ＭＳ Ｐゴシック" panose="020B0600070205080204" pitchFamily="50" charset="-128"/>
              </a:rPr>
              <a:t> </a:t>
            </a:r>
            <a:r>
              <a:rPr kumimoji="1" lang="en-US" altLang="ja-JP" sz="2000" baseline="30000" dirty="0">
                <a:latin typeface="Arial" panose="020B0604020202020204" pitchFamily="34" charset="0"/>
                <a:ea typeface="ＭＳ Ｐゴシック" panose="020B0600070205080204" pitchFamily="50" charset="-128"/>
              </a:rPr>
              <a:t>[2]</a:t>
            </a:r>
            <a:endParaRPr kumimoji="1" lang="ja-JP" altLang="en-US" sz="2000" dirty="0">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17582EC3-DEF5-E465-D0BB-8C3292A2D76A}"/>
              </a:ext>
            </a:extLst>
          </p:cNvPr>
          <p:cNvSpPr txBox="1"/>
          <p:nvPr/>
        </p:nvSpPr>
        <p:spPr>
          <a:xfrm>
            <a:off x="497376" y="2968481"/>
            <a:ext cx="1050288" cy="502702"/>
          </a:xfrm>
          <a:prstGeom prst="rect">
            <a:avLst/>
          </a:prstGeom>
          <a:noFill/>
        </p:spPr>
        <p:txBody>
          <a:bodyPr wrap="none" rtlCol="0">
            <a:spAutoFit/>
          </a:bodyPr>
          <a:lstStyle/>
          <a:p>
            <a:pPr algn="ctr">
              <a:lnSpc>
                <a:spcPts val="1600"/>
              </a:lnSpc>
            </a:pPr>
            <a:r>
              <a:rPr kumimoji="1" lang="en-US" altLang="ja-JP" sz="1600" dirty="0">
                <a:latin typeface="Arial" panose="020B0604020202020204" pitchFamily="34" charset="0"/>
                <a:ea typeface="ＭＳ Ｐゴシック" panose="020B0600070205080204" pitchFamily="50" charset="-128"/>
              </a:rPr>
              <a:t>Negative </a:t>
            </a:r>
            <a:br>
              <a:rPr kumimoji="1" lang="en-US" altLang="ja-JP" sz="1600" dirty="0">
                <a:latin typeface="Arial" panose="020B0604020202020204" pitchFamily="34" charset="0"/>
                <a:ea typeface="ＭＳ Ｐゴシック" panose="020B0600070205080204" pitchFamily="50" charset="-128"/>
              </a:rPr>
            </a:br>
            <a:r>
              <a:rPr kumimoji="1" lang="en-US" altLang="ja-JP" sz="1600" dirty="0">
                <a:latin typeface="Arial" panose="020B0604020202020204" pitchFamily="34" charset="0"/>
                <a:ea typeface="ＭＳ Ｐゴシック" panose="020B0600070205080204" pitchFamily="50" charset="-128"/>
              </a:rPr>
              <a:t>electrode</a:t>
            </a:r>
          </a:p>
        </p:txBody>
      </p:sp>
      <p:pic>
        <p:nvPicPr>
          <p:cNvPr id="30" name="図 29">
            <a:extLst>
              <a:ext uri="{FF2B5EF4-FFF2-40B4-BE49-F238E27FC236}">
                <a16:creationId xmlns:a16="http://schemas.microsoft.com/office/drawing/2014/main" id="{42346509-063A-AEEB-D43C-C70AFB93B759}"/>
              </a:ext>
            </a:extLst>
          </p:cNvPr>
          <p:cNvPicPr>
            <a:picLocks noChangeAspect="1"/>
          </p:cNvPicPr>
          <p:nvPr/>
        </p:nvPicPr>
        <p:blipFill>
          <a:blip r:embed="rId3"/>
          <a:stretch>
            <a:fillRect/>
          </a:stretch>
        </p:blipFill>
        <p:spPr>
          <a:xfrm>
            <a:off x="467544" y="1171043"/>
            <a:ext cx="2232248" cy="1841962"/>
          </a:xfrm>
          <a:prstGeom prst="rect">
            <a:avLst/>
          </a:prstGeom>
        </p:spPr>
      </p:pic>
      <p:sp>
        <p:nvSpPr>
          <p:cNvPr id="31" name="テキスト ボックス 30">
            <a:extLst>
              <a:ext uri="{FF2B5EF4-FFF2-40B4-BE49-F238E27FC236}">
                <a16:creationId xmlns:a16="http://schemas.microsoft.com/office/drawing/2014/main" id="{2CAA16E4-3892-1D08-DE94-D2D3DEA0052C}"/>
              </a:ext>
            </a:extLst>
          </p:cNvPr>
          <p:cNvSpPr txBox="1"/>
          <p:nvPr/>
        </p:nvSpPr>
        <p:spPr>
          <a:xfrm>
            <a:off x="4279263" y="6610657"/>
            <a:ext cx="4616692" cy="276999"/>
          </a:xfrm>
          <a:prstGeom prst="rect">
            <a:avLst/>
          </a:prstGeom>
          <a:noFill/>
        </p:spPr>
        <p:txBody>
          <a:bodyPr wrap="square" rtlCol="0">
            <a:spAutoFit/>
          </a:bodyPr>
          <a:lstStyle/>
          <a:p>
            <a:pPr algn="r"/>
            <a:r>
              <a:rPr kumimoji="1" lang="en-US" altLang="ja-JP" sz="1200" dirty="0">
                <a:latin typeface="Arial" panose="020B0604020202020204" pitchFamily="34" charset="0"/>
                <a:ea typeface="ＭＳ Ｐゴシック" panose="020B0600070205080204" pitchFamily="50" charset="-128"/>
              </a:rPr>
              <a:t>[2] Yamamura </a:t>
            </a:r>
            <a:r>
              <a:rPr kumimoji="1" lang="en-US" altLang="ja-JP" sz="1200" i="1" dirty="0">
                <a:latin typeface="Arial" panose="020B0604020202020204" pitchFamily="34" charset="0"/>
                <a:ea typeface="ＭＳ Ｐゴシック" panose="020B0600070205080204" pitchFamily="50" charset="-128"/>
              </a:rPr>
              <a:t>et al.</a:t>
            </a:r>
            <a:r>
              <a:rPr kumimoji="1" lang="en-US" altLang="ja-JP" sz="1200" dirty="0">
                <a:latin typeface="Arial" panose="020B0604020202020204" pitchFamily="34" charset="0"/>
                <a:ea typeface="ＭＳ Ｐゴシック" panose="020B0600070205080204" pitchFamily="50" charset="-128"/>
              </a:rPr>
              <a:t>, </a:t>
            </a:r>
            <a:r>
              <a:rPr kumimoji="1" lang="en-US" altLang="ja-JP" sz="1200" i="1" dirty="0">
                <a:latin typeface="Arial" panose="020B0604020202020204" pitchFamily="34" charset="0"/>
                <a:ea typeface="ＭＳ Ｐゴシック" panose="020B0600070205080204" pitchFamily="50" charset="-128"/>
              </a:rPr>
              <a:t>J. Phys. Chem. C</a:t>
            </a:r>
            <a:r>
              <a:rPr kumimoji="1" lang="en-US" altLang="ja-JP" sz="1200" dirty="0">
                <a:latin typeface="Arial" panose="020B0604020202020204" pitchFamily="34" charset="0"/>
                <a:ea typeface="ＭＳ Ｐゴシック" panose="020B0600070205080204" pitchFamily="50" charset="-128"/>
              </a:rPr>
              <a:t>, </a:t>
            </a:r>
            <a:r>
              <a:rPr kumimoji="1" lang="en-US" altLang="ja-JP" sz="1200" b="1" dirty="0">
                <a:latin typeface="Arial" panose="020B0604020202020204" pitchFamily="34" charset="0"/>
                <a:ea typeface="ＭＳ Ｐゴシック" panose="020B0600070205080204" pitchFamily="50" charset="-128"/>
              </a:rPr>
              <a:t>111</a:t>
            </a:r>
            <a:r>
              <a:rPr kumimoji="1" lang="en-US" altLang="ja-JP" sz="1200" dirty="0">
                <a:latin typeface="Arial" panose="020B0604020202020204" pitchFamily="34" charset="0"/>
                <a:ea typeface="ＭＳ Ｐゴシック" panose="020B0600070205080204" pitchFamily="50" charset="-128"/>
              </a:rPr>
              <a:t>, 18812 (2007).</a:t>
            </a:r>
            <a:endParaRPr kumimoji="1" lang="ja-JP" altLang="en-US" sz="1200" dirty="0">
              <a:latin typeface="Arial" panose="020B0604020202020204" pitchFamily="34" charset="0"/>
              <a:ea typeface="ＭＳ Ｐゴシック" panose="020B0600070205080204" pitchFamily="50" charset="-128"/>
            </a:endParaRPr>
          </a:p>
        </p:txBody>
      </p:sp>
      <p:sp>
        <p:nvSpPr>
          <p:cNvPr id="3" name="四角形: 角を丸くする 2">
            <a:extLst>
              <a:ext uri="{FF2B5EF4-FFF2-40B4-BE49-F238E27FC236}">
                <a16:creationId xmlns:a16="http://schemas.microsoft.com/office/drawing/2014/main" id="{C9AC430B-87C0-FFB2-FE06-F1BC4636FBF7}"/>
              </a:ext>
            </a:extLst>
          </p:cNvPr>
          <p:cNvSpPr/>
          <p:nvPr/>
        </p:nvSpPr>
        <p:spPr>
          <a:xfrm>
            <a:off x="153202" y="3582032"/>
            <a:ext cx="8826152" cy="2875235"/>
          </a:xfrm>
          <a:prstGeom prst="roundRect">
            <a:avLst>
              <a:gd name="adj" fmla="val 7898"/>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endParaRPr>
          </a:p>
        </p:txBody>
      </p:sp>
      <p:pic>
        <p:nvPicPr>
          <p:cNvPr id="4" name="図 3">
            <a:extLst>
              <a:ext uri="{FF2B5EF4-FFF2-40B4-BE49-F238E27FC236}">
                <a16:creationId xmlns:a16="http://schemas.microsoft.com/office/drawing/2014/main" id="{6DFACAF1-CBF4-5F5B-427E-73D06D58A284}"/>
              </a:ext>
            </a:extLst>
          </p:cNvPr>
          <p:cNvPicPr>
            <a:picLocks noChangeAspect="1"/>
          </p:cNvPicPr>
          <p:nvPr/>
        </p:nvPicPr>
        <p:blipFill>
          <a:blip r:embed="rId4"/>
          <a:srcRect l="55666" b="24621"/>
          <a:stretch/>
        </p:blipFill>
        <p:spPr>
          <a:xfrm>
            <a:off x="470193" y="4074882"/>
            <a:ext cx="2294031" cy="1885240"/>
          </a:xfrm>
          <a:prstGeom prst="rect">
            <a:avLst/>
          </a:prstGeom>
        </p:spPr>
      </p:pic>
      <p:sp>
        <p:nvSpPr>
          <p:cNvPr id="6" name="テキスト ボックス 5">
            <a:extLst>
              <a:ext uri="{FF2B5EF4-FFF2-40B4-BE49-F238E27FC236}">
                <a16:creationId xmlns:a16="http://schemas.microsoft.com/office/drawing/2014/main" id="{358F56C8-F4F5-F194-E9DD-495B6F062259}"/>
              </a:ext>
            </a:extLst>
          </p:cNvPr>
          <p:cNvSpPr txBox="1"/>
          <p:nvPr/>
        </p:nvSpPr>
        <p:spPr>
          <a:xfrm>
            <a:off x="179512" y="3615906"/>
            <a:ext cx="7616188" cy="430887"/>
          </a:xfrm>
          <a:prstGeom prst="rect">
            <a:avLst/>
          </a:prstGeom>
          <a:noFill/>
        </p:spPr>
        <p:txBody>
          <a:bodyPr wrap="none" rtlCol="0">
            <a:spAutoFit/>
          </a:bodyPr>
          <a:lstStyle/>
          <a:p>
            <a:r>
              <a:rPr kumimoji="1" lang="en-US" altLang="ja-JP" sz="2200" b="1" dirty="0">
                <a:solidFill>
                  <a:srgbClr val="FF0000"/>
                </a:solidFill>
                <a:latin typeface="Arial" panose="020B0604020202020204" pitchFamily="34" charset="0"/>
                <a:ea typeface="ＭＳ Ｐゴシック" panose="020B0600070205080204" pitchFamily="50" charset="-128"/>
              </a:rPr>
              <a:t>This study: </a:t>
            </a:r>
            <a:r>
              <a:rPr kumimoji="1" lang="en-US" altLang="ja-JP" sz="2200" dirty="0">
                <a:solidFill>
                  <a:srgbClr val="FF0000"/>
                </a:solidFill>
                <a:latin typeface="Arial" panose="020B0604020202020204" pitchFamily="34" charset="0"/>
                <a:ea typeface="ＭＳ Ｐゴシック" panose="020B0600070205080204" pitchFamily="50" charset="-128"/>
              </a:rPr>
              <a:t>we developed the first “uranium-based battery”</a:t>
            </a:r>
            <a:endParaRPr kumimoji="1" lang="ja-JP" altLang="en-US" sz="2200" dirty="0">
              <a:solidFill>
                <a:srgbClr val="FF0000"/>
              </a:solidFill>
              <a:latin typeface="Arial" panose="020B0604020202020204" pitchFamily="34" charset="0"/>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F9AFAC9F-5AC5-4EFB-DF29-A790536880D3}"/>
              </a:ext>
            </a:extLst>
          </p:cNvPr>
          <p:cNvSpPr txBox="1"/>
          <p:nvPr/>
        </p:nvSpPr>
        <p:spPr>
          <a:xfrm>
            <a:off x="3059474" y="3942072"/>
            <a:ext cx="5946190" cy="1733808"/>
          </a:xfrm>
          <a:prstGeom prst="rect">
            <a:avLst/>
          </a:prstGeom>
          <a:noFill/>
        </p:spPr>
        <p:txBody>
          <a:bodyPr wrap="square" rtlCol="0">
            <a:spAutoFit/>
          </a:bodyPr>
          <a:lstStyle/>
          <a:p>
            <a:r>
              <a:rPr kumimoji="1" lang="ja-JP" altLang="en-US" sz="2000" dirty="0">
                <a:latin typeface="Arial" panose="020B0604020202020204" pitchFamily="34" charset="0"/>
                <a:ea typeface="ＭＳ Ｐゴシック" panose="020B0600070205080204" pitchFamily="50" charset="-128"/>
              </a:rPr>
              <a:t>・</a:t>
            </a:r>
            <a:r>
              <a:rPr kumimoji="1" lang="en-US" altLang="ja-JP" sz="2000" dirty="0">
                <a:latin typeface="Arial" panose="020B0604020202020204" pitchFamily="34" charset="0"/>
                <a:ea typeface="ＭＳ Ｐゴシック" panose="020B0600070205080204" pitchFamily="50" charset="-128"/>
              </a:rPr>
              <a:t>Organic solvent</a:t>
            </a:r>
          </a:p>
          <a:p>
            <a:pPr>
              <a:lnSpc>
                <a:spcPts val="2000"/>
              </a:lnSpc>
            </a:pPr>
            <a:r>
              <a:rPr kumimoji="1" lang="ja-JP" altLang="en-US" sz="2000" b="1" dirty="0">
                <a:latin typeface="Arial" panose="020B0604020202020204" pitchFamily="34" charset="0"/>
                <a:ea typeface="ＭＳ Ｐゴシック" panose="020B0600070205080204" pitchFamily="50" charset="-128"/>
              </a:rPr>
              <a:t>・</a:t>
            </a:r>
            <a:r>
              <a:rPr kumimoji="1" lang="en-US" altLang="ja-JP" sz="2000" b="1" dirty="0">
                <a:latin typeface="Arial" panose="020B0604020202020204" pitchFamily="34" charset="0"/>
                <a:ea typeface="ＭＳ Ｐゴシック" panose="020B0600070205080204" pitchFamily="50" charset="-128"/>
              </a:rPr>
              <a:t>Ionic liquid that functions as supporting    </a:t>
            </a:r>
            <a:br>
              <a:rPr kumimoji="1" lang="en-US" altLang="ja-JP" sz="2000" b="1" dirty="0">
                <a:latin typeface="Arial" panose="020B0604020202020204" pitchFamily="34" charset="0"/>
                <a:ea typeface="ＭＳ Ｐゴシック" panose="020B0600070205080204" pitchFamily="50" charset="-128"/>
              </a:rPr>
            </a:br>
            <a:r>
              <a:rPr kumimoji="1" lang="en-US" altLang="ja-JP" sz="2000" b="1" dirty="0">
                <a:latin typeface="Arial" panose="020B0604020202020204" pitchFamily="34" charset="0"/>
                <a:ea typeface="ＭＳ Ｐゴシック" panose="020B0600070205080204" pitchFamily="50" charset="-128"/>
              </a:rPr>
              <a:t>  electrolyte and stabilizing reagent for uranium</a:t>
            </a:r>
          </a:p>
          <a:p>
            <a:pPr>
              <a:lnSpc>
                <a:spcPts val="2000"/>
              </a:lnSpc>
            </a:pPr>
            <a:r>
              <a:rPr kumimoji="1" lang="ja-JP" altLang="en-US" sz="2000" b="1" dirty="0">
                <a:latin typeface="Arial" panose="020B0604020202020204" pitchFamily="34" charset="0"/>
                <a:ea typeface="ＭＳ Ｐゴシック" panose="020B0600070205080204" pitchFamily="50" charset="-128"/>
              </a:rPr>
              <a:t>・</a:t>
            </a:r>
            <a:r>
              <a:rPr kumimoji="1" lang="en-US" altLang="ja-JP" sz="2000" dirty="0">
                <a:latin typeface="Arial" panose="020B0604020202020204" pitchFamily="34" charset="0"/>
                <a:ea typeface="ＭＳ Ｐゴシック" panose="020B0600070205080204" pitchFamily="50" charset="-128"/>
              </a:rPr>
              <a:t>Negative electrode</a:t>
            </a:r>
            <a:r>
              <a:rPr kumimoji="1" lang="ja-JP" altLang="en-US" sz="2000" dirty="0">
                <a:latin typeface="Arial" panose="020B0604020202020204" pitchFamily="34" charset="0"/>
                <a:ea typeface="ＭＳ Ｐゴシック" panose="020B0600070205080204" pitchFamily="50" charset="-128"/>
              </a:rPr>
              <a:t>：</a:t>
            </a:r>
            <a:r>
              <a:rPr kumimoji="1" lang="en-US" altLang="ja-JP" sz="2000" dirty="0">
                <a:latin typeface="Arial" panose="020B0604020202020204" pitchFamily="34" charset="0"/>
                <a:ea typeface="ＭＳ Ｐゴシック" panose="020B0600070205080204" pitchFamily="50" charset="-128"/>
              </a:rPr>
              <a:t> U</a:t>
            </a:r>
            <a:r>
              <a:rPr kumimoji="1" lang="en-US" altLang="ja-JP" sz="2000" baseline="30000" dirty="0">
                <a:latin typeface="Arial" panose="020B0604020202020204" pitchFamily="34" charset="0"/>
                <a:ea typeface="ＭＳ Ｐゴシック" panose="020B0600070205080204" pitchFamily="50" charset="-128"/>
              </a:rPr>
              <a:t>3+</a:t>
            </a:r>
            <a:r>
              <a:rPr kumimoji="1" lang="en-US" altLang="ja-JP" sz="2000" dirty="0">
                <a:latin typeface="Arial" panose="020B0604020202020204" pitchFamily="34" charset="0"/>
                <a:ea typeface="ＭＳ Ｐゴシック" panose="020B0600070205080204" pitchFamily="50" charset="-128"/>
              </a:rPr>
              <a:t>/U</a:t>
            </a:r>
            <a:r>
              <a:rPr kumimoji="1" lang="en-US" altLang="ja-JP" sz="2000" baseline="30000" dirty="0">
                <a:latin typeface="Arial" panose="020B0604020202020204" pitchFamily="34" charset="0"/>
                <a:ea typeface="ＭＳ Ｐゴシック" panose="020B0600070205080204" pitchFamily="50" charset="-128"/>
              </a:rPr>
              <a:t>4+</a:t>
            </a:r>
            <a:r>
              <a:rPr kumimoji="1" lang="ja-JP" altLang="en-US" sz="2000" dirty="0">
                <a:latin typeface="Arial" panose="020B0604020202020204" pitchFamily="34" charset="0"/>
                <a:ea typeface="ＭＳ Ｐゴシック" panose="020B0600070205080204" pitchFamily="50" charset="-128"/>
              </a:rPr>
              <a:t>，</a:t>
            </a:r>
            <a:br>
              <a:rPr kumimoji="1" lang="en-US" altLang="ja-JP" sz="2000" dirty="0">
                <a:latin typeface="Arial" panose="020B0604020202020204" pitchFamily="34" charset="0"/>
                <a:ea typeface="ＭＳ Ｐゴシック" panose="020B0600070205080204" pitchFamily="50" charset="-128"/>
              </a:rPr>
            </a:br>
            <a:r>
              <a:rPr kumimoji="1" lang="en-US" altLang="ja-JP" sz="2000" dirty="0">
                <a:latin typeface="Arial" panose="020B0604020202020204" pitchFamily="34" charset="0"/>
                <a:ea typeface="ＭＳ Ｐゴシック" panose="020B0600070205080204" pitchFamily="50" charset="-128"/>
              </a:rPr>
              <a:t>  </a:t>
            </a:r>
            <a:r>
              <a:rPr kumimoji="1" lang="en-US" altLang="ja-JP" sz="2000" b="1" dirty="0">
                <a:latin typeface="Arial" panose="020B0604020202020204" pitchFamily="34" charset="0"/>
                <a:ea typeface="ＭＳ Ｐゴシック" panose="020B0600070205080204" pitchFamily="50" charset="-128"/>
              </a:rPr>
              <a:t>Positive electrode</a:t>
            </a:r>
            <a:r>
              <a:rPr kumimoji="1" lang="ja-JP" altLang="en-US" sz="2000" b="1" dirty="0">
                <a:latin typeface="Arial" panose="020B0604020202020204" pitchFamily="34" charset="0"/>
                <a:ea typeface="ＭＳ Ｐゴシック" panose="020B0600070205080204" pitchFamily="50" charset="-128"/>
              </a:rPr>
              <a:t>：</a:t>
            </a:r>
            <a:r>
              <a:rPr kumimoji="1" lang="en-US" altLang="ja-JP" sz="2000" b="1" dirty="0">
                <a:latin typeface="Arial" panose="020B0604020202020204" pitchFamily="34" charset="0"/>
                <a:ea typeface="ＭＳ Ｐゴシック" panose="020B0600070205080204" pitchFamily="50" charset="-128"/>
              </a:rPr>
              <a:t>Fe</a:t>
            </a:r>
            <a:r>
              <a:rPr kumimoji="1" lang="en-US" altLang="ja-JP" sz="2000" b="1" baseline="30000" dirty="0">
                <a:latin typeface="Arial" panose="020B0604020202020204" pitchFamily="34" charset="0"/>
                <a:ea typeface="ＭＳ Ｐゴシック" panose="020B0600070205080204" pitchFamily="50" charset="-128"/>
              </a:rPr>
              <a:t>2+</a:t>
            </a:r>
            <a:r>
              <a:rPr kumimoji="1" lang="en-US" altLang="ja-JP" sz="2000" b="1" dirty="0">
                <a:latin typeface="Arial" panose="020B0604020202020204" pitchFamily="34" charset="0"/>
                <a:ea typeface="ＭＳ Ｐゴシック" panose="020B0600070205080204" pitchFamily="50" charset="-128"/>
              </a:rPr>
              <a:t>/Fe</a:t>
            </a:r>
            <a:r>
              <a:rPr kumimoji="1" lang="en-US" altLang="ja-JP" sz="2000" b="1" baseline="30000" dirty="0">
                <a:latin typeface="Arial" panose="020B0604020202020204" pitchFamily="34" charset="0"/>
                <a:ea typeface="ＭＳ Ｐゴシック" panose="020B0600070205080204" pitchFamily="50" charset="-128"/>
              </a:rPr>
              <a:t>3+</a:t>
            </a:r>
            <a:endParaRPr kumimoji="1" lang="en-US" altLang="ja-JP" sz="2000" b="1" dirty="0">
              <a:latin typeface="Arial" panose="020B0604020202020204" pitchFamily="34" charset="0"/>
              <a:ea typeface="ＭＳ Ｐゴシック" panose="020B0600070205080204" pitchFamily="50" charset="-128"/>
            </a:endParaRPr>
          </a:p>
          <a:p>
            <a:r>
              <a:rPr kumimoji="1" lang="ja-JP" altLang="en-US" sz="2000" b="1" dirty="0">
                <a:latin typeface="Arial" panose="020B0604020202020204" pitchFamily="34" charset="0"/>
                <a:ea typeface="ＭＳ Ｐゴシック" panose="020B0600070205080204" pitchFamily="50" charset="-128"/>
              </a:rPr>
              <a:t>・</a:t>
            </a:r>
            <a:r>
              <a:rPr kumimoji="1" lang="en-US" altLang="ja-JP" sz="2000" b="1" dirty="0">
                <a:latin typeface="Arial" panose="020B0604020202020204" pitchFamily="34" charset="0"/>
                <a:ea typeface="ＭＳ Ｐゴシック" panose="020B0600070205080204" pitchFamily="50" charset="-128"/>
              </a:rPr>
              <a:t>Measured cell voltage: 1.3 V</a:t>
            </a:r>
            <a:endParaRPr kumimoji="1" lang="ja-JP" altLang="en-US" sz="2000" b="1" dirty="0">
              <a:latin typeface="Arial" panose="020B0604020202020204" pitchFamily="34" charset="0"/>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B0124370-6C2A-2958-CC60-F8D4C084B5DA}"/>
              </a:ext>
            </a:extLst>
          </p:cNvPr>
          <p:cNvSpPr txBox="1"/>
          <p:nvPr/>
        </p:nvSpPr>
        <p:spPr>
          <a:xfrm>
            <a:off x="3262324" y="5656810"/>
            <a:ext cx="5553154" cy="733534"/>
          </a:xfrm>
          <a:prstGeom prst="rect">
            <a:avLst/>
          </a:prstGeom>
          <a:noFill/>
          <a:ln w="31750" cmpd="dbl">
            <a:solidFill>
              <a:schemeClr val="tx1"/>
            </a:solidFill>
          </a:ln>
        </p:spPr>
        <p:txBody>
          <a:bodyPr wrap="square" rtlCol="0">
            <a:spAutoFit/>
          </a:bodyPr>
          <a:lstStyle/>
          <a:p>
            <a:pPr marL="342900" indent="-342900">
              <a:lnSpc>
                <a:spcPts val="2500"/>
              </a:lnSpc>
              <a:buFontTx/>
              <a:buChar char="-"/>
            </a:pPr>
            <a:r>
              <a:rPr kumimoji="1" lang="en-US" altLang="ja-JP" sz="2400" b="1" dirty="0">
                <a:solidFill>
                  <a:srgbClr val="FF0000"/>
                </a:solidFill>
                <a:latin typeface="Arial" panose="020B0604020202020204" pitchFamily="34" charset="0"/>
                <a:ea typeface="ＭＳ Ｐゴシック" panose="020B0600070205080204" pitchFamily="50" charset="-128"/>
              </a:rPr>
              <a:t>Simplified electrolyte composition</a:t>
            </a:r>
          </a:p>
          <a:p>
            <a:pPr marL="342900" indent="-342900">
              <a:lnSpc>
                <a:spcPts val="2500"/>
              </a:lnSpc>
              <a:buFontTx/>
              <a:buChar char="-"/>
            </a:pPr>
            <a:r>
              <a:rPr kumimoji="1" lang="en-US" altLang="ja-JP" sz="2400" b="1" dirty="0">
                <a:solidFill>
                  <a:srgbClr val="FF0000"/>
                </a:solidFill>
                <a:latin typeface="Arial" panose="020B0604020202020204" pitchFamily="34" charset="0"/>
                <a:ea typeface="ＭＳ Ｐゴシック" panose="020B0600070205080204" pitchFamily="50" charset="-128"/>
              </a:rPr>
              <a:t>Improved battery performance</a:t>
            </a:r>
            <a:endParaRPr kumimoji="1" lang="ja-JP" altLang="en-US" sz="2400" b="1" dirty="0">
              <a:solidFill>
                <a:srgbClr val="FF0000"/>
              </a:solidFill>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7ACC0A49-B4B1-9F32-2009-68948463831F}"/>
              </a:ext>
            </a:extLst>
          </p:cNvPr>
          <p:cNvSpPr txBox="1"/>
          <p:nvPr/>
        </p:nvSpPr>
        <p:spPr>
          <a:xfrm>
            <a:off x="1530074" y="2977031"/>
            <a:ext cx="1050288" cy="502702"/>
          </a:xfrm>
          <a:prstGeom prst="rect">
            <a:avLst/>
          </a:prstGeom>
          <a:noFill/>
        </p:spPr>
        <p:txBody>
          <a:bodyPr wrap="none" rtlCol="0">
            <a:spAutoFit/>
          </a:bodyPr>
          <a:lstStyle/>
          <a:p>
            <a:pPr algn="ctr">
              <a:lnSpc>
                <a:spcPts val="1600"/>
              </a:lnSpc>
            </a:pPr>
            <a:r>
              <a:rPr kumimoji="1" lang="en-US" altLang="ja-JP" sz="1600" dirty="0">
                <a:latin typeface="Arial" panose="020B0604020202020204" pitchFamily="34" charset="0"/>
                <a:ea typeface="ＭＳ Ｐゴシック" panose="020B0600070205080204" pitchFamily="50" charset="-128"/>
              </a:rPr>
              <a:t>Positive </a:t>
            </a:r>
            <a:br>
              <a:rPr kumimoji="1" lang="en-US" altLang="ja-JP" sz="1600" dirty="0">
                <a:latin typeface="Arial" panose="020B0604020202020204" pitchFamily="34" charset="0"/>
                <a:ea typeface="ＭＳ Ｐゴシック" panose="020B0600070205080204" pitchFamily="50" charset="-128"/>
              </a:rPr>
            </a:br>
            <a:r>
              <a:rPr kumimoji="1" lang="en-US" altLang="ja-JP" sz="1600" dirty="0">
                <a:latin typeface="Arial" panose="020B0604020202020204" pitchFamily="34" charset="0"/>
                <a:ea typeface="ＭＳ Ｐゴシック" panose="020B0600070205080204" pitchFamily="50" charset="-128"/>
              </a:rPr>
              <a:t>electrode</a:t>
            </a:r>
          </a:p>
        </p:txBody>
      </p:sp>
      <p:sp>
        <p:nvSpPr>
          <p:cNvPr id="13" name="テキスト ボックス 12">
            <a:extLst>
              <a:ext uri="{FF2B5EF4-FFF2-40B4-BE49-F238E27FC236}">
                <a16:creationId xmlns:a16="http://schemas.microsoft.com/office/drawing/2014/main" id="{A0A36A43-9268-20FE-D71D-B176339C899A}"/>
              </a:ext>
            </a:extLst>
          </p:cNvPr>
          <p:cNvSpPr txBox="1"/>
          <p:nvPr/>
        </p:nvSpPr>
        <p:spPr>
          <a:xfrm>
            <a:off x="495397" y="5885520"/>
            <a:ext cx="1096775" cy="502702"/>
          </a:xfrm>
          <a:prstGeom prst="rect">
            <a:avLst/>
          </a:prstGeom>
          <a:noFill/>
        </p:spPr>
        <p:txBody>
          <a:bodyPr wrap="none" rtlCol="0">
            <a:spAutoFit/>
          </a:bodyPr>
          <a:lstStyle/>
          <a:p>
            <a:pPr algn="ctr">
              <a:lnSpc>
                <a:spcPts val="1600"/>
              </a:lnSpc>
            </a:pPr>
            <a:r>
              <a:rPr kumimoji="1" lang="en-US" altLang="ja-JP" sz="1600" b="1" dirty="0">
                <a:latin typeface="Arial" panose="020B0604020202020204" pitchFamily="34" charset="0"/>
                <a:ea typeface="ＭＳ Ｐゴシック" panose="020B0600070205080204" pitchFamily="50" charset="-128"/>
              </a:rPr>
              <a:t>Negative </a:t>
            </a:r>
            <a:br>
              <a:rPr kumimoji="1" lang="en-US" altLang="ja-JP" sz="1600" b="1" dirty="0">
                <a:latin typeface="Arial" panose="020B0604020202020204" pitchFamily="34" charset="0"/>
                <a:ea typeface="ＭＳ Ｐゴシック" panose="020B0600070205080204" pitchFamily="50" charset="-128"/>
              </a:rPr>
            </a:br>
            <a:r>
              <a:rPr kumimoji="1" lang="en-US" altLang="ja-JP" sz="1600" b="1" dirty="0">
                <a:latin typeface="Arial" panose="020B0604020202020204" pitchFamily="34" charset="0"/>
                <a:ea typeface="ＭＳ Ｐゴシック" panose="020B0600070205080204" pitchFamily="50" charset="-128"/>
              </a:rPr>
              <a:t>electrode</a:t>
            </a:r>
          </a:p>
        </p:txBody>
      </p:sp>
      <p:sp>
        <p:nvSpPr>
          <p:cNvPr id="14" name="テキスト ボックス 13">
            <a:extLst>
              <a:ext uri="{FF2B5EF4-FFF2-40B4-BE49-F238E27FC236}">
                <a16:creationId xmlns:a16="http://schemas.microsoft.com/office/drawing/2014/main" id="{CA9709CB-CFDD-1600-91E9-7D7D893B276B}"/>
              </a:ext>
            </a:extLst>
          </p:cNvPr>
          <p:cNvSpPr txBox="1"/>
          <p:nvPr/>
        </p:nvSpPr>
        <p:spPr>
          <a:xfrm>
            <a:off x="1528095" y="5894070"/>
            <a:ext cx="1096775" cy="502702"/>
          </a:xfrm>
          <a:prstGeom prst="rect">
            <a:avLst/>
          </a:prstGeom>
          <a:noFill/>
        </p:spPr>
        <p:txBody>
          <a:bodyPr wrap="none" rtlCol="0">
            <a:spAutoFit/>
          </a:bodyPr>
          <a:lstStyle/>
          <a:p>
            <a:pPr algn="ctr">
              <a:lnSpc>
                <a:spcPts val="1600"/>
              </a:lnSpc>
            </a:pPr>
            <a:r>
              <a:rPr kumimoji="1" lang="en-US" altLang="ja-JP" sz="1600" b="1" dirty="0">
                <a:solidFill>
                  <a:srgbClr val="C00000"/>
                </a:solidFill>
                <a:latin typeface="Arial" panose="020B0604020202020204" pitchFamily="34" charset="0"/>
                <a:ea typeface="ＭＳ Ｐゴシック" panose="020B0600070205080204" pitchFamily="50" charset="-128"/>
              </a:rPr>
              <a:t>Positive </a:t>
            </a:r>
            <a:br>
              <a:rPr kumimoji="1" lang="en-US" altLang="ja-JP" sz="1600" b="1" dirty="0">
                <a:solidFill>
                  <a:srgbClr val="C00000"/>
                </a:solidFill>
                <a:latin typeface="Arial" panose="020B0604020202020204" pitchFamily="34" charset="0"/>
                <a:ea typeface="ＭＳ Ｐゴシック" panose="020B0600070205080204" pitchFamily="50" charset="-128"/>
              </a:rPr>
            </a:br>
            <a:r>
              <a:rPr kumimoji="1" lang="en-US" altLang="ja-JP" sz="1600" b="1" dirty="0">
                <a:solidFill>
                  <a:srgbClr val="C00000"/>
                </a:solidFill>
                <a:latin typeface="Arial" panose="020B0604020202020204" pitchFamily="34" charset="0"/>
                <a:ea typeface="ＭＳ Ｐゴシック" panose="020B0600070205080204" pitchFamily="50" charset="-128"/>
              </a:rPr>
              <a:t>electrode</a:t>
            </a:r>
          </a:p>
        </p:txBody>
      </p:sp>
    </p:spTree>
    <p:extLst>
      <p:ext uri="{BB962C8B-B14F-4D97-AF65-F5344CB8AC3E}">
        <p14:creationId xmlns:p14="http://schemas.microsoft.com/office/powerpoint/2010/main" val="2867126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A3BF1-8CB4-E49B-78CE-9C7EB6EF4DF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066E1F9-118F-D9AA-69F0-5A9E412F0314}"/>
              </a:ext>
            </a:extLst>
          </p:cNvPr>
          <p:cNvSpPr>
            <a:spLocks noGrp="1"/>
          </p:cNvSpPr>
          <p:nvPr>
            <p:ph type="title"/>
          </p:nvPr>
        </p:nvSpPr>
        <p:spPr>
          <a:xfrm>
            <a:off x="1462700" y="104885"/>
            <a:ext cx="6207156" cy="781094"/>
          </a:xfrm>
        </p:spPr>
        <p:txBody>
          <a:bodyPr>
            <a:noAutofit/>
          </a:bodyPr>
          <a:lstStyle/>
          <a:p>
            <a:pPr algn="ctr">
              <a:lnSpc>
                <a:spcPts val="2500"/>
              </a:lnSpc>
            </a:pPr>
            <a:r>
              <a:rPr kumimoji="1" lang="en-US" altLang="ja-JP" b="1" dirty="0">
                <a:latin typeface="Arial" panose="020B0604020202020204" pitchFamily="34" charset="0"/>
                <a:ea typeface="ＭＳ Ｐゴシック" panose="020B0600070205080204" pitchFamily="50" charset="-128"/>
              </a:rPr>
              <a:t>Acknowledgment</a:t>
            </a:r>
            <a:endParaRPr kumimoji="1" lang="ja-JP" altLang="en-US"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D2A78696-0EC5-6A7C-6B5C-20F501CCB54E}"/>
              </a:ext>
            </a:extLst>
          </p:cNvPr>
          <p:cNvSpPr>
            <a:spLocks noGrp="1"/>
          </p:cNvSpPr>
          <p:nvPr>
            <p:ph type="sldNum" sz="quarter" idx="12"/>
          </p:nvPr>
        </p:nvSpPr>
        <p:spPr>
          <a:xfrm>
            <a:off x="7051104" y="6448251"/>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28</a:t>
            </a:fld>
            <a:endParaRPr kumimoji="1" lang="ja-JP" altLang="en-US" dirty="0">
              <a:latin typeface="Arial" panose="020B0604020202020204" pitchFamily="34" charset="0"/>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4AD695DC-6A78-66FD-6B51-A7FAC082B245}"/>
              </a:ext>
            </a:extLst>
          </p:cNvPr>
          <p:cNvSpPr txBox="1"/>
          <p:nvPr/>
        </p:nvSpPr>
        <p:spPr>
          <a:xfrm>
            <a:off x="1259632" y="4703115"/>
            <a:ext cx="4445384" cy="430887"/>
          </a:xfrm>
          <a:prstGeom prst="rect">
            <a:avLst/>
          </a:prstGeom>
          <a:noFill/>
        </p:spPr>
        <p:txBody>
          <a:bodyPr wrap="none" rtlCol="0">
            <a:spAutoFit/>
          </a:bodyPr>
          <a:lstStyle/>
          <a:p>
            <a:r>
              <a:rPr kumimoji="1" lang="en-US" altLang="ja-JP" sz="2200" dirty="0">
                <a:latin typeface="Arial" panose="020B0604020202020204" pitchFamily="34" charset="0"/>
                <a:ea typeface="ＭＳ Ｐゴシック" panose="020B0600070205080204" pitchFamily="50" charset="-128"/>
              </a:rPr>
              <a:t>Team leader: Masayuki Watanabe</a:t>
            </a:r>
            <a:endParaRPr kumimoji="1" lang="ja-JP" altLang="en-US" sz="2200" dirty="0">
              <a:latin typeface="Arial" panose="020B0604020202020204" pitchFamily="34" charset="0"/>
              <a:ea typeface="ＭＳ Ｐゴシック" panose="020B0600070205080204" pitchFamily="50" charset="-128"/>
            </a:endParaRPr>
          </a:p>
        </p:txBody>
      </p:sp>
      <p:pic>
        <p:nvPicPr>
          <p:cNvPr id="10" name="図 9">
            <a:extLst>
              <a:ext uri="{FF2B5EF4-FFF2-40B4-BE49-F238E27FC236}">
                <a16:creationId xmlns:a16="http://schemas.microsoft.com/office/drawing/2014/main" id="{9A0AE95F-3F4A-7BAA-1A0A-93D68478211F}"/>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246633" y="1184972"/>
            <a:ext cx="4650733" cy="2616037"/>
          </a:xfrm>
          <a:prstGeom prst="roundRect">
            <a:avLst>
              <a:gd name="adj" fmla="val 16667"/>
            </a:avLst>
          </a:prstGeom>
          <a:ln>
            <a:noFill/>
          </a:ln>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字幕 2">
            <a:extLst>
              <a:ext uri="{FF2B5EF4-FFF2-40B4-BE49-F238E27FC236}">
                <a16:creationId xmlns:a16="http://schemas.microsoft.com/office/drawing/2014/main" id="{B169D638-88FD-29D0-EF44-1F3E086636D3}"/>
              </a:ext>
            </a:extLst>
          </p:cNvPr>
          <p:cNvSpPr txBox="1">
            <a:spLocks/>
          </p:cNvSpPr>
          <p:nvPr/>
        </p:nvSpPr>
        <p:spPr>
          <a:xfrm>
            <a:off x="1462700" y="3826945"/>
            <a:ext cx="6360729" cy="86837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00000"/>
              </a:lnSpc>
              <a:buNone/>
            </a:pPr>
            <a:r>
              <a:rPr lang="en-US" altLang="ja-JP" sz="2400" b="1" dirty="0">
                <a:latin typeface="Arial" panose="020B0604020202020204" pitchFamily="34" charset="0"/>
                <a:ea typeface="ＭＳ Ｐゴシック" panose="020B0600070205080204" pitchFamily="50" charset="-128"/>
              </a:rPr>
              <a:t>Special Team for Battery Energy Storage, </a:t>
            </a:r>
            <a:br>
              <a:rPr lang="en-US" altLang="ja-JP" sz="2400" b="1" dirty="0">
                <a:latin typeface="Arial" panose="020B0604020202020204" pitchFamily="34" charset="0"/>
                <a:ea typeface="ＭＳ Ｐゴシック" panose="020B0600070205080204" pitchFamily="50" charset="-128"/>
              </a:rPr>
            </a:br>
            <a:r>
              <a:rPr lang="en-US" altLang="ja-JP" sz="2400" b="1" dirty="0">
                <a:latin typeface="Arial" panose="020B0604020202020204" pitchFamily="34" charset="0"/>
                <a:ea typeface="ＭＳ Ｐゴシック" panose="020B0600070205080204" pitchFamily="50" charset="-128"/>
              </a:rPr>
              <a:t>NXR Development Center</a:t>
            </a:r>
          </a:p>
        </p:txBody>
      </p:sp>
      <p:sp>
        <p:nvSpPr>
          <p:cNvPr id="15" name="テキスト ボックス 14">
            <a:extLst>
              <a:ext uri="{FF2B5EF4-FFF2-40B4-BE49-F238E27FC236}">
                <a16:creationId xmlns:a16="http://schemas.microsoft.com/office/drawing/2014/main" id="{177D7BCC-32BB-009D-828C-FC4F1F56F3A8}"/>
              </a:ext>
            </a:extLst>
          </p:cNvPr>
          <p:cNvSpPr txBox="1"/>
          <p:nvPr/>
        </p:nvSpPr>
        <p:spPr>
          <a:xfrm>
            <a:off x="1259632" y="5126241"/>
            <a:ext cx="5900141" cy="430887"/>
          </a:xfrm>
          <a:prstGeom prst="rect">
            <a:avLst/>
          </a:prstGeom>
          <a:noFill/>
        </p:spPr>
        <p:txBody>
          <a:bodyPr wrap="none" rtlCol="0">
            <a:spAutoFit/>
          </a:bodyPr>
          <a:lstStyle/>
          <a:p>
            <a:r>
              <a:rPr kumimoji="1" lang="en-US" altLang="ja-JP" sz="2200" dirty="0">
                <a:latin typeface="Arial" panose="020B0604020202020204" pitchFamily="34" charset="0"/>
                <a:ea typeface="ＭＳ Ｐゴシック" panose="020B0600070205080204" pitchFamily="50" charset="-128"/>
              </a:rPr>
              <a:t>Team member: Katsuhiro Ueno, Ryo Hamano</a:t>
            </a:r>
            <a:endParaRPr kumimoji="1" lang="ja-JP" altLang="en-US" sz="2200" dirty="0">
              <a:latin typeface="Arial" panose="020B0604020202020204" pitchFamily="34" charset="0"/>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043A68E5-CB1F-4E5D-DD92-F5B751E7CDAF}"/>
              </a:ext>
            </a:extLst>
          </p:cNvPr>
          <p:cNvSpPr txBox="1"/>
          <p:nvPr/>
        </p:nvSpPr>
        <p:spPr>
          <a:xfrm>
            <a:off x="1259632" y="5516729"/>
            <a:ext cx="6962162" cy="769441"/>
          </a:xfrm>
          <a:prstGeom prst="rect">
            <a:avLst/>
          </a:prstGeom>
          <a:noFill/>
        </p:spPr>
        <p:txBody>
          <a:bodyPr wrap="none" rtlCol="0">
            <a:spAutoFit/>
          </a:bodyPr>
          <a:lstStyle/>
          <a:p>
            <a:r>
              <a:rPr kumimoji="1" lang="en-US" altLang="ja-JP" sz="2200" dirty="0">
                <a:latin typeface="Arial" panose="020B0604020202020204" pitchFamily="34" charset="0"/>
                <a:ea typeface="ＭＳ Ｐゴシック" panose="020B0600070205080204" pitchFamily="50" charset="-128"/>
              </a:rPr>
              <a:t>Development assistant: Noriaki Chiba, Keiichi Sasaki, </a:t>
            </a:r>
            <a:br>
              <a:rPr kumimoji="1" lang="en-US" altLang="ja-JP" sz="2200" dirty="0">
                <a:latin typeface="Arial" panose="020B0604020202020204" pitchFamily="34" charset="0"/>
                <a:ea typeface="ＭＳ Ｐゴシック" panose="020B0600070205080204" pitchFamily="50" charset="-128"/>
              </a:rPr>
            </a:br>
            <a:r>
              <a:rPr kumimoji="1" lang="en-US" altLang="ja-JP" sz="2200" dirty="0">
                <a:latin typeface="Arial" panose="020B0604020202020204" pitchFamily="34" charset="0"/>
                <a:ea typeface="ＭＳ Ｐゴシック" panose="020B0600070205080204" pitchFamily="50" charset="-128"/>
              </a:rPr>
              <a:t>                                      Kazuma Ohta, Noriko Iizuka</a:t>
            </a:r>
            <a:endParaRPr kumimoji="1" lang="ja-JP" altLang="en-US" sz="2200" dirty="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106295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C75D1D-D70E-FE3A-42AA-00892D42D60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795ECA8-13ED-59B8-5337-579DA35CC4EC}"/>
              </a:ext>
            </a:extLst>
          </p:cNvPr>
          <p:cNvSpPr>
            <a:spLocks noGrp="1"/>
          </p:cNvSpPr>
          <p:nvPr>
            <p:ph type="title"/>
          </p:nvPr>
        </p:nvSpPr>
        <p:spPr>
          <a:xfrm>
            <a:off x="368077" y="110558"/>
            <a:ext cx="8407846" cy="781094"/>
          </a:xfrm>
        </p:spPr>
        <p:txBody>
          <a:bodyPr>
            <a:normAutofit/>
          </a:bodyPr>
          <a:lstStyle/>
          <a:p>
            <a:pPr algn="ctr"/>
            <a:r>
              <a:rPr lang="en-US" altLang="ja-JP" b="1" dirty="0">
                <a:latin typeface="Arial" panose="020B0604020202020204" pitchFamily="34" charset="0"/>
                <a:ea typeface="ＭＳ Ｐゴシック" panose="020B0600070205080204" pitchFamily="50" charset="-128"/>
              </a:rPr>
              <a:t>Outline</a:t>
            </a:r>
            <a:endParaRPr kumimoji="1" lang="ja-JP" altLang="en-US"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85A6E6DC-A82C-2481-113E-A0DBC2C84158}"/>
              </a:ext>
            </a:extLst>
          </p:cNvPr>
          <p:cNvSpPr>
            <a:spLocks noGrp="1"/>
          </p:cNvSpPr>
          <p:nvPr>
            <p:ph type="sldNum" sz="quarter" idx="12"/>
          </p:nvPr>
        </p:nvSpPr>
        <p:spPr>
          <a:xfrm>
            <a:off x="7068773" y="6453336"/>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sp>
        <p:nvSpPr>
          <p:cNvPr id="4" name="テキスト ボックス 3">
            <a:extLst>
              <a:ext uri="{FF2B5EF4-FFF2-40B4-BE49-F238E27FC236}">
                <a16:creationId xmlns:a16="http://schemas.microsoft.com/office/drawing/2014/main" id="{1F576ADA-6C3E-3F88-C28F-D52135E36D80}"/>
              </a:ext>
            </a:extLst>
          </p:cNvPr>
          <p:cNvSpPr txBox="1"/>
          <p:nvPr/>
        </p:nvSpPr>
        <p:spPr>
          <a:xfrm>
            <a:off x="711089" y="2846125"/>
            <a:ext cx="8208788" cy="461665"/>
          </a:xfrm>
          <a:prstGeom prst="rect">
            <a:avLst/>
          </a:prstGeom>
          <a:noFill/>
        </p:spPr>
        <p:txBody>
          <a:bodyPr wrap="square" rtlCol="0">
            <a:spAutoFit/>
          </a:bodyPr>
          <a:lstStyle/>
          <a:p>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2. Applications to create value of depleted uranium</a:t>
            </a:r>
            <a:endParaRPr kumimoji="1" lang="en-US" altLang="ja-JP" sz="2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6" name="テキスト ボックス 5">
            <a:extLst>
              <a:ext uri="{FF2B5EF4-FFF2-40B4-BE49-F238E27FC236}">
                <a16:creationId xmlns:a16="http://schemas.microsoft.com/office/drawing/2014/main" id="{889D9F21-3148-4028-CD3A-7328236CA206}"/>
              </a:ext>
            </a:extLst>
          </p:cNvPr>
          <p:cNvSpPr txBox="1"/>
          <p:nvPr/>
        </p:nvSpPr>
        <p:spPr>
          <a:xfrm>
            <a:off x="711089" y="3840997"/>
            <a:ext cx="7848810" cy="830997"/>
          </a:xfrm>
          <a:prstGeom prst="rect">
            <a:avLst/>
          </a:prstGeom>
          <a:noFill/>
        </p:spPr>
        <p:txBody>
          <a:bodyPr wrap="square" rtlCol="0">
            <a:spAutoFit/>
          </a:bodyPr>
          <a:lstStyle/>
          <a:p>
            <a:pPr algn="just"/>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3. The research and development of uranium-based </a:t>
            </a:r>
          </a:p>
          <a:p>
            <a:pPr algn="just"/>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    battery</a:t>
            </a:r>
          </a:p>
        </p:txBody>
      </p:sp>
      <p:sp>
        <p:nvSpPr>
          <p:cNvPr id="3" name="テキスト ボックス 2">
            <a:extLst>
              <a:ext uri="{FF2B5EF4-FFF2-40B4-BE49-F238E27FC236}">
                <a16:creationId xmlns:a16="http://schemas.microsoft.com/office/drawing/2014/main" id="{712B61EA-CB3F-ACCC-8089-BE2A01FA572E}"/>
              </a:ext>
            </a:extLst>
          </p:cNvPr>
          <p:cNvSpPr txBox="1"/>
          <p:nvPr/>
        </p:nvSpPr>
        <p:spPr>
          <a:xfrm>
            <a:off x="711089" y="1795622"/>
            <a:ext cx="6696620" cy="461665"/>
          </a:xfrm>
          <a:prstGeom prst="rect">
            <a:avLst/>
          </a:prstGeom>
          <a:noFill/>
        </p:spPr>
        <p:txBody>
          <a:bodyPr wrap="square" rtlCol="0">
            <a:spAutoFit/>
          </a:bodyPr>
          <a:lstStyle/>
          <a:p>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1. The Japan Atomic Energy Agency (JAEA) </a:t>
            </a:r>
            <a:endParaRPr kumimoji="1" lang="en-US" altLang="ja-JP" sz="2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7" name="テキスト ボックス 6">
            <a:extLst>
              <a:ext uri="{FF2B5EF4-FFF2-40B4-BE49-F238E27FC236}">
                <a16:creationId xmlns:a16="http://schemas.microsoft.com/office/drawing/2014/main" id="{09795F16-45D6-A040-8DE7-E819CF394F15}"/>
              </a:ext>
            </a:extLst>
          </p:cNvPr>
          <p:cNvSpPr txBox="1"/>
          <p:nvPr/>
        </p:nvSpPr>
        <p:spPr>
          <a:xfrm>
            <a:off x="1143075" y="4671994"/>
            <a:ext cx="7632848" cy="461665"/>
          </a:xfrm>
          <a:prstGeom prst="rect">
            <a:avLst/>
          </a:prstGeom>
          <a:noFill/>
        </p:spPr>
        <p:txBody>
          <a:bodyPr wrap="square" rtlCol="0">
            <a:spAutoFit/>
          </a:bodyPr>
          <a:lstStyle/>
          <a:p>
            <a:pPr algn="just"/>
            <a:r>
              <a:rPr kumimoji="1" lang="en-US" altLang="ja-JP" sz="2400" dirty="0">
                <a:latin typeface="Arial" panose="020B0604020202020204" pitchFamily="34" charset="0"/>
                <a:ea typeface="ＭＳ Ｐゴシック" panose="020B0600070205080204" pitchFamily="50" charset="-128"/>
                <a:cs typeface="Arial" panose="020B0604020202020204" pitchFamily="34" charset="0"/>
              </a:rPr>
              <a:t>3-1 Approaches by other research groups</a:t>
            </a:r>
          </a:p>
        </p:txBody>
      </p:sp>
      <p:sp>
        <p:nvSpPr>
          <p:cNvPr id="8" name="テキスト ボックス 7">
            <a:extLst>
              <a:ext uri="{FF2B5EF4-FFF2-40B4-BE49-F238E27FC236}">
                <a16:creationId xmlns:a16="http://schemas.microsoft.com/office/drawing/2014/main" id="{64A904E0-48EE-557D-2EFE-0C9567EDDA09}"/>
              </a:ext>
            </a:extLst>
          </p:cNvPr>
          <p:cNvSpPr txBox="1"/>
          <p:nvPr/>
        </p:nvSpPr>
        <p:spPr>
          <a:xfrm>
            <a:off x="1143075" y="5136675"/>
            <a:ext cx="2880320" cy="461665"/>
          </a:xfrm>
          <a:prstGeom prst="rect">
            <a:avLst/>
          </a:prstGeom>
          <a:noFill/>
        </p:spPr>
        <p:txBody>
          <a:bodyPr wrap="square" rtlCol="0">
            <a:spAutoFit/>
          </a:bodyPr>
          <a:lstStyle/>
          <a:p>
            <a:pPr algn="just"/>
            <a:r>
              <a:rPr kumimoji="1" lang="en-US" altLang="ja-JP" sz="2400" dirty="0">
                <a:latin typeface="Arial" panose="020B0604020202020204" pitchFamily="34" charset="0"/>
                <a:ea typeface="ＭＳ Ｐゴシック" panose="020B0600070205080204" pitchFamily="50" charset="-128"/>
                <a:cs typeface="Arial" panose="020B0604020202020204" pitchFamily="34" charset="0"/>
              </a:rPr>
              <a:t>3-2 Our approach</a:t>
            </a:r>
          </a:p>
        </p:txBody>
      </p:sp>
    </p:spTree>
    <p:extLst>
      <p:ext uri="{BB962C8B-B14F-4D97-AF65-F5344CB8AC3E}">
        <p14:creationId xmlns:p14="http://schemas.microsoft.com/office/powerpoint/2010/main" val="387599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41CDBF-1DC2-383A-92AD-D67F76A17B18}"/>
            </a:ext>
          </a:extLst>
        </p:cNvPr>
        <p:cNvGrpSpPr/>
        <p:nvPr/>
      </p:nvGrpSpPr>
      <p:grpSpPr>
        <a:xfrm>
          <a:off x="0" y="0"/>
          <a:ext cx="0" cy="0"/>
          <a:chOff x="0" y="0"/>
          <a:chExt cx="0" cy="0"/>
        </a:xfrm>
      </p:grpSpPr>
      <p:sp>
        <p:nvSpPr>
          <p:cNvPr id="22" name="四角形: 角を丸くする 21">
            <a:extLst>
              <a:ext uri="{FF2B5EF4-FFF2-40B4-BE49-F238E27FC236}">
                <a16:creationId xmlns:a16="http://schemas.microsoft.com/office/drawing/2014/main" id="{1CBCC151-B666-4D84-6167-DF5A17E26A9E}"/>
              </a:ext>
            </a:extLst>
          </p:cNvPr>
          <p:cNvSpPr/>
          <p:nvPr/>
        </p:nvSpPr>
        <p:spPr>
          <a:xfrm>
            <a:off x="5349472" y="2298914"/>
            <a:ext cx="3707904" cy="3024336"/>
          </a:xfrm>
          <a:prstGeom prst="roundRect">
            <a:avLst>
              <a:gd name="adj" fmla="val 4418"/>
            </a:avLst>
          </a:prstGeom>
          <a:solidFill>
            <a:schemeClr val="accent2">
              <a:lumMod val="20000"/>
              <a:lumOff val="80000"/>
            </a:schemeClr>
          </a:solidFill>
          <a:ln w="31750">
            <a:solidFill>
              <a:schemeClr val="accent2"/>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endParaRPr>
          </a:p>
        </p:txBody>
      </p:sp>
      <p:sp>
        <p:nvSpPr>
          <p:cNvPr id="2" name="タイトル 1">
            <a:extLst>
              <a:ext uri="{FF2B5EF4-FFF2-40B4-BE49-F238E27FC236}">
                <a16:creationId xmlns:a16="http://schemas.microsoft.com/office/drawing/2014/main" id="{C0773395-640E-4D68-D45A-DBC2CBE930A3}"/>
              </a:ext>
            </a:extLst>
          </p:cNvPr>
          <p:cNvSpPr>
            <a:spLocks noGrp="1"/>
          </p:cNvSpPr>
          <p:nvPr>
            <p:ph type="title"/>
          </p:nvPr>
        </p:nvSpPr>
        <p:spPr>
          <a:xfrm>
            <a:off x="368077" y="110558"/>
            <a:ext cx="8407846" cy="781094"/>
          </a:xfrm>
        </p:spPr>
        <p:txBody>
          <a:bodyPr>
            <a:normAutofit/>
          </a:bodyPr>
          <a:lstStyle/>
          <a:p>
            <a:pPr algn="ctr"/>
            <a:r>
              <a:rPr kumimoji="1" lang="en-US" altLang="ja-JP" b="1" dirty="0">
                <a:latin typeface="Arial" panose="020B0604020202020204" pitchFamily="34" charset="0"/>
                <a:ea typeface="ＭＳ Ｐゴシック" panose="020B0600070205080204" pitchFamily="50" charset="-128"/>
              </a:rPr>
              <a:t>What is JAEA ? </a:t>
            </a:r>
            <a:endParaRPr kumimoji="1" lang="ja-JP" altLang="en-US"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787E1223-55FC-29CE-EB31-1554F2049E68}"/>
              </a:ext>
            </a:extLst>
          </p:cNvPr>
          <p:cNvSpPr>
            <a:spLocks noGrp="1"/>
          </p:cNvSpPr>
          <p:nvPr>
            <p:ph type="sldNum" sz="quarter" idx="12"/>
          </p:nvPr>
        </p:nvSpPr>
        <p:spPr>
          <a:xfrm>
            <a:off x="7068773" y="6453336"/>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4</a:t>
            </a:fld>
            <a:endParaRPr kumimoji="1" lang="ja-JP" altLang="en-US" dirty="0">
              <a:latin typeface="Arial" panose="020B0604020202020204" pitchFamily="34" charset="0"/>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1F20300D-2DB9-E345-0FB8-003195D8C778}"/>
              </a:ext>
            </a:extLst>
          </p:cNvPr>
          <p:cNvSpPr txBox="1"/>
          <p:nvPr/>
        </p:nvSpPr>
        <p:spPr>
          <a:xfrm>
            <a:off x="395145" y="847676"/>
            <a:ext cx="8556897" cy="769441"/>
          </a:xfrm>
          <a:prstGeom prst="rect">
            <a:avLst/>
          </a:prstGeom>
          <a:noFill/>
        </p:spPr>
        <p:txBody>
          <a:bodyPr wrap="square" rtlCol="0">
            <a:spAutoFit/>
          </a:bodyPr>
          <a:lstStyle/>
          <a:p>
            <a:r>
              <a:rPr kumimoji="1" lang="en-US" altLang="ja-JP" sz="2200" b="1" dirty="0">
                <a:latin typeface="Arial" panose="020B0604020202020204" pitchFamily="34" charset="0"/>
                <a:ea typeface="ＭＳ Ｐゴシック" panose="020B0600070205080204" pitchFamily="50" charset="-128"/>
                <a:cs typeface="Arial" panose="020B0604020202020204" pitchFamily="34" charset="0"/>
              </a:rPr>
              <a:t>The Japan Atomic Energy Agency (JAEA) is a comprehensive nuclear research and development organization in Japan. </a:t>
            </a:r>
            <a:endParaRPr kumimoji="1" lang="en-US" altLang="ja-JP" sz="2200" dirty="0">
              <a:latin typeface="Arial" panose="020B0604020202020204" pitchFamily="34" charset="0"/>
              <a:ea typeface="ＭＳ Ｐゴシック" panose="020B0600070205080204" pitchFamily="50" charset="-128"/>
              <a:cs typeface="Arial" panose="020B0604020202020204" pitchFamily="34" charset="0"/>
            </a:endParaRPr>
          </a:p>
        </p:txBody>
      </p:sp>
      <p:grpSp>
        <p:nvGrpSpPr>
          <p:cNvPr id="21" name="グループ化 20">
            <a:extLst>
              <a:ext uri="{FF2B5EF4-FFF2-40B4-BE49-F238E27FC236}">
                <a16:creationId xmlns:a16="http://schemas.microsoft.com/office/drawing/2014/main" id="{3F9558BE-99E0-6670-0B98-2A0D55203DAF}"/>
              </a:ext>
            </a:extLst>
          </p:cNvPr>
          <p:cNvGrpSpPr>
            <a:grpSpLocks noChangeAspect="1"/>
          </p:cNvGrpSpPr>
          <p:nvPr/>
        </p:nvGrpSpPr>
        <p:grpSpPr>
          <a:xfrm>
            <a:off x="51608" y="1696214"/>
            <a:ext cx="5233744" cy="4932000"/>
            <a:chOff x="96348" y="1729227"/>
            <a:chExt cx="5400600" cy="5089234"/>
          </a:xfrm>
        </p:grpSpPr>
        <p:pic>
          <p:nvPicPr>
            <p:cNvPr id="4" name="図 3" descr="マップ&#10;&#10;AI 生成コンテンツは誤りを含む可能性があります。">
              <a:extLst>
                <a:ext uri="{FF2B5EF4-FFF2-40B4-BE49-F238E27FC236}">
                  <a16:creationId xmlns:a16="http://schemas.microsoft.com/office/drawing/2014/main" id="{980E76FF-2401-A4FF-25AD-80982556E0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348" y="1729227"/>
              <a:ext cx="5400600" cy="5089234"/>
            </a:xfrm>
            <a:prstGeom prst="rect">
              <a:avLst/>
            </a:prstGeom>
          </p:spPr>
        </p:pic>
        <p:sp>
          <p:nvSpPr>
            <p:cNvPr id="19" name="正方形/長方形 18">
              <a:extLst>
                <a:ext uri="{FF2B5EF4-FFF2-40B4-BE49-F238E27FC236}">
                  <a16:creationId xmlns:a16="http://schemas.microsoft.com/office/drawing/2014/main" id="{D8E0A11A-97B0-CB11-79D4-A29D041AF933}"/>
                </a:ext>
              </a:extLst>
            </p:cNvPr>
            <p:cNvSpPr/>
            <p:nvPr/>
          </p:nvSpPr>
          <p:spPr>
            <a:xfrm>
              <a:off x="2977566" y="4780417"/>
              <a:ext cx="493458" cy="691477"/>
            </a:xfrm>
            <a:prstGeom prst="rect">
              <a:avLst/>
            </a:prstGeom>
            <a:noFill/>
            <a:ln w="254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0" name="テキスト ボックス 19">
            <a:extLst>
              <a:ext uri="{FF2B5EF4-FFF2-40B4-BE49-F238E27FC236}">
                <a16:creationId xmlns:a16="http://schemas.microsoft.com/office/drawing/2014/main" id="{399582AA-1A8B-6434-2C0B-F7B1CEC84EE1}"/>
              </a:ext>
            </a:extLst>
          </p:cNvPr>
          <p:cNvSpPr txBox="1"/>
          <p:nvPr/>
        </p:nvSpPr>
        <p:spPr>
          <a:xfrm>
            <a:off x="5417261" y="2442930"/>
            <a:ext cx="3578140" cy="584775"/>
          </a:xfrm>
          <a:prstGeom prst="rect">
            <a:avLst/>
          </a:prstGeom>
          <a:noFill/>
        </p:spPr>
        <p:txBody>
          <a:bodyPr wrap="square" rtlCol="0">
            <a:spAutoFit/>
          </a:bodyPr>
          <a:lstStyle/>
          <a:p>
            <a:pPr algn="ctr"/>
            <a:r>
              <a:rPr lang="en-US" altLang="ja-JP" sz="1600" b="1" dirty="0">
                <a:latin typeface="Arial" panose="020B0604020202020204" pitchFamily="34" charset="0"/>
                <a:ea typeface="ＭＳ Ｐゴシック" panose="020B0600070205080204" pitchFamily="50" charset="-128"/>
              </a:rPr>
              <a:t>Nuclear Science Research Institute</a:t>
            </a:r>
            <a:br>
              <a:rPr lang="en-US" altLang="ja-JP" sz="1600" b="1" dirty="0">
                <a:latin typeface="Arial" panose="020B0604020202020204" pitchFamily="34" charset="0"/>
                <a:ea typeface="ＭＳ Ｐゴシック" panose="020B0600070205080204" pitchFamily="50" charset="-128"/>
              </a:rPr>
            </a:br>
            <a:r>
              <a:rPr lang="en-US" altLang="ja-JP" sz="1600" b="1" dirty="0">
                <a:latin typeface="Arial" panose="020B0604020202020204" pitchFamily="34" charset="0"/>
                <a:ea typeface="ＭＳ Ｐゴシック" panose="020B0600070205080204" pitchFamily="50" charset="-128"/>
              </a:rPr>
              <a:t>(Tokai, Ibaraki)</a:t>
            </a:r>
            <a:endParaRPr kumimoji="1" lang="en-US" altLang="ja-JP" sz="1600" b="1" dirty="0">
              <a:latin typeface="Arial" panose="020B0604020202020204" pitchFamily="34" charset="0"/>
              <a:ea typeface="ＭＳ Ｐゴシック" panose="020B0600070205080204" pitchFamily="50" charset="-128"/>
              <a:cs typeface="Arial" panose="020B0604020202020204" pitchFamily="34" charset="0"/>
            </a:endParaRPr>
          </a:p>
        </p:txBody>
      </p:sp>
      <p:grpSp>
        <p:nvGrpSpPr>
          <p:cNvPr id="31" name="グループ化 30">
            <a:extLst>
              <a:ext uri="{FF2B5EF4-FFF2-40B4-BE49-F238E27FC236}">
                <a16:creationId xmlns:a16="http://schemas.microsoft.com/office/drawing/2014/main" id="{852462B8-EF4F-A160-14F0-73E4D07ADE88}"/>
              </a:ext>
            </a:extLst>
          </p:cNvPr>
          <p:cNvGrpSpPr/>
          <p:nvPr/>
        </p:nvGrpSpPr>
        <p:grpSpPr>
          <a:xfrm>
            <a:off x="6337666" y="3062264"/>
            <a:ext cx="1973872" cy="2319475"/>
            <a:chOff x="6570282" y="2288961"/>
            <a:chExt cx="1973872" cy="2319475"/>
          </a:xfrm>
        </p:grpSpPr>
        <p:pic>
          <p:nvPicPr>
            <p:cNvPr id="18" name="図 17" descr="マップ&#10;&#10;AI 生成コンテンツは誤りを含む可能性があります。">
              <a:extLst>
                <a:ext uri="{FF2B5EF4-FFF2-40B4-BE49-F238E27FC236}">
                  <a16:creationId xmlns:a16="http://schemas.microsoft.com/office/drawing/2014/main" id="{CAC199EF-8ABC-200C-A011-28AFB600CE14}"/>
                </a:ext>
              </a:extLst>
            </p:cNvPr>
            <p:cNvPicPr>
              <a:picLocks noChangeAspect="1"/>
            </p:cNvPicPr>
            <p:nvPr/>
          </p:nvPicPr>
          <p:blipFill>
            <a:blip r:embed="rId3">
              <a:extLst>
                <a:ext uri="{28A0092B-C50C-407E-A947-70E740481C1C}">
                  <a14:useLocalDpi xmlns:a14="http://schemas.microsoft.com/office/drawing/2010/main" val="0"/>
                </a:ext>
              </a:extLst>
            </a:blip>
            <a:srcRect l="52989" t="60252" r="37729" b="26528"/>
            <a:stretch>
              <a:fillRect/>
            </a:stretch>
          </p:blipFill>
          <p:spPr>
            <a:xfrm>
              <a:off x="6570282" y="2288961"/>
              <a:ext cx="1728192" cy="2319475"/>
            </a:xfrm>
            <a:prstGeom prst="rect">
              <a:avLst/>
            </a:prstGeom>
          </p:spPr>
        </p:pic>
        <p:sp>
          <p:nvSpPr>
            <p:cNvPr id="23" name="楕円 22">
              <a:extLst>
                <a:ext uri="{FF2B5EF4-FFF2-40B4-BE49-F238E27FC236}">
                  <a16:creationId xmlns:a16="http://schemas.microsoft.com/office/drawing/2014/main" id="{D743F41D-1156-CE50-36E7-0F4284554DEA}"/>
                </a:ext>
              </a:extLst>
            </p:cNvPr>
            <p:cNvSpPr/>
            <p:nvPr/>
          </p:nvSpPr>
          <p:spPr>
            <a:xfrm>
              <a:off x="7022442" y="3480099"/>
              <a:ext cx="216000" cy="216000"/>
            </a:xfrm>
            <a:prstGeom prst="ellipse">
              <a:avLst/>
            </a:prstGeom>
            <a:solidFill>
              <a:srgbClr val="FF0000"/>
            </a:solid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a:extLst>
                <a:ext uri="{FF2B5EF4-FFF2-40B4-BE49-F238E27FC236}">
                  <a16:creationId xmlns:a16="http://schemas.microsoft.com/office/drawing/2014/main" id="{4EA0B2D4-B2F5-AF1A-2BD1-14AC54E719DA}"/>
                </a:ext>
              </a:extLst>
            </p:cNvPr>
            <p:cNvCxnSpPr>
              <a:cxnSpLocks/>
            </p:cNvCxnSpPr>
            <p:nvPr/>
          </p:nvCxnSpPr>
          <p:spPr>
            <a:xfrm>
              <a:off x="6674922" y="3469239"/>
              <a:ext cx="354641" cy="9838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0DE653D0-D71A-14C0-0E2A-51782AA8B7EC}"/>
                </a:ext>
              </a:extLst>
            </p:cNvPr>
            <p:cNvSpPr/>
            <p:nvPr/>
          </p:nvSpPr>
          <p:spPr>
            <a:xfrm>
              <a:off x="8065942" y="2430507"/>
              <a:ext cx="478212" cy="393787"/>
            </a:xfrm>
            <a:prstGeom prst="rect">
              <a:avLst/>
            </a:prstGeom>
            <a:solidFill>
              <a:schemeClr val="accent2">
                <a:lumMod val="20000"/>
                <a:lumOff val="80000"/>
              </a:schemeClr>
            </a:solidFill>
            <a:ln w="254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4" name="テキスト ボックス 23">
            <a:extLst>
              <a:ext uri="{FF2B5EF4-FFF2-40B4-BE49-F238E27FC236}">
                <a16:creationId xmlns:a16="http://schemas.microsoft.com/office/drawing/2014/main" id="{51AAD148-657B-F77B-74B6-7DFC7664D642}"/>
              </a:ext>
            </a:extLst>
          </p:cNvPr>
          <p:cNvSpPr txBox="1"/>
          <p:nvPr/>
        </p:nvSpPr>
        <p:spPr>
          <a:xfrm>
            <a:off x="5401078" y="3961559"/>
            <a:ext cx="1319419" cy="338554"/>
          </a:xfrm>
          <a:prstGeom prst="rect">
            <a:avLst/>
          </a:prstGeom>
          <a:noFill/>
        </p:spPr>
        <p:txBody>
          <a:bodyPr wrap="square" rtlCol="0">
            <a:spAutoFit/>
          </a:bodyPr>
          <a:lstStyle/>
          <a:p>
            <a:r>
              <a:rPr lang="en-US" altLang="ja-JP" sz="1600" b="1" dirty="0">
                <a:latin typeface="Arial" panose="020B0604020202020204" pitchFamily="34" charset="0"/>
                <a:ea typeface="ＭＳ Ｐゴシック" panose="020B0600070205080204" pitchFamily="50" charset="-128"/>
              </a:rPr>
              <a:t>Yokohama</a:t>
            </a:r>
            <a:endParaRPr kumimoji="1" lang="en-US" altLang="ja-JP" sz="1600" b="1"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25" name="テキスト ボックス 24">
            <a:extLst>
              <a:ext uri="{FF2B5EF4-FFF2-40B4-BE49-F238E27FC236}">
                <a16:creationId xmlns:a16="http://schemas.microsoft.com/office/drawing/2014/main" id="{34200968-A8B4-1D93-56CC-2C73507711B9}"/>
              </a:ext>
            </a:extLst>
          </p:cNvPr>
          <p:cNvSpPr txBox="1"/>
          <p:nvPr/>
        </p:nvSpPr>
        <p:spPr>
          <a:xfrm>
            <a:off x="5909349" y="3469000"/>
            <a:ext cx="856634" cy="338554"/>
          </a:xfrm>
          <a:prstGeom prst="rect">
            <a:avLst/>
          </a:prstGeom>
          <a:noFill/>
        </p:spPr>
        <p:txBody>
          <a:bodyPr wrap="square" rtlCol="0">
            <a:spAutoFit/>
          </a:bodyPr>
          <a:lstStyle/>
          <a:p>
            <a:r>
              <a:rPr lang="en-US" altLang="ja-JP" sz="1600" dirty="0">
                <a:latin typeface="Arial" panose="020B0604020202020204" pitchFamily="34" charset="0"/>
                <a:ea typeface="ＭＳ Ｐゴシック" panose="020B0600070205080204" pitchFamily="50" charset="-128"/>
              </a:rPr>
              <a:t>Tokyo</a:t>
            </a:r>
            <a:endParaRPr kumimoji="1" lang="en-US" altLang="ja-JP" sz="1600" dirty="0">
              <a:latin typeface="Arial" panose="020B0604020202020204" pitchFamily="34" charset="0"/>
              <a:ea typeface="ＭＳ Ｐゴシック" panose="020B0600070205080204" pitchFamily="50" charset="-128"/>
              <a:cs typeface="Arial" panose="020B0604020202020204" pitchFamily="34" charset="0"/>
            </a:endParaRPr>
          </a:p>
        </p:txBody>
      </p:sp>
      <p:cxnSp>
        <p:nvCxnSpPr>
          <p:cNvPr id="32" name="直線コネクタ 31">
            <a:extLst>
              <a:ext uri="{FF2B5EF4-FFF2-40B4-BE49-F238E27FC236}">
                <a16:creationId xmlns:a16="http://schemas.microsoft.com/office/drawing/2014/main" id="{B534119D-DE1F-DF8B-93B7-CCB47733B06E}"/>
              </a:ext>
            </a:extLst>
          </p:cNvPr>
          <p:cNvCxnSpPr>
            <a:cxnSpLocks/>
          </p:cNvCxnSpPr>
          <p:nvPr/>
        </p:nvCxnSpPr>
        <p:spPr>
          <a:xfrm>
            <a:off x="7232415" y="2984240"/>
            <a:ext cx="290832" cy="28460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DFA16D3C-C2FD-1EED-959E-43E1CE05302B}"/>
              </a:ext>
            </a:extLst>
          </p:cNvPr>
          <p:cNvSpPr txBox="1"/>
          <p:nvPr/>
        </p:nvSpPr>
        <p:spPr>
          <a:xfrm>
            <a:off x="7240360" y="3792282"/>
            <a:ext cx="1711682" cy="830997"/>
          </a:xfrm>
          <a:prstGeom prst="rect">
            <a:avLst/>
          </a:prstGeom>
          <a:noFill/>
        </p:spPr>
        <p:txBody>
          <a:bodyPr wrap="square" rtlCol="0">
            <a:spAutoFit/>
          </a:bodyPr>
          <a:lstStyle/>
          <a:p>
            <a:r>
              <a:rPr lang="en-US" altLang="ja-JP" sz="1600" b="1" dirty="0">
                <a:solidFill>
                  <a:srgbClr val="FF0000"/>
                </a:solidFill>
                <a:latin typeface="Arial" panose="020B0604020202020204" pitchFamily="34" charset="0"/>
                <a:ea typeface="ＭＳ Ｐゴシック" panose="020B0600070205080204" pitchFamily="50" charset="-128"/>
              </a:rPr>
              <a:t>175 km</a:t>
            </a:r>
          </a:p>
          <a:p>
            <a:r>
              <a:rPr kumimoji="1" lang="en-US" altLang="ja-JP" sz="16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(About 2 hours by train)</a:t>
            </a:r>
          </a:p>
        </p:txBody>
      </p:sp>
      <p:cxnSp>
        <p:nvCxnSpPr>
          <p:cNvPr id="38" name="直線コネクタ 37">
            <a:extLst>
              <a:ext uri="{FF2B5EF4-FFF2-40B4-BE49-F238E27FC236}">
                <a16:creationId xmlns:a16="http://schemas.microsoft.com/office/drawing/2014/main" id="{934E8DE7-FCF9-C47F-9131-2CF4AECC2AE4}"/>
              </a:ext>
            </a:extLst>
          </p:cNvPr>
          <p:cNvCxnSpPr>
            <a:cxnSpLocks/>
            <a:stCxn id="23" idx="7"/>
          </p:cNvCxnSpPr>
          <p:nvPr/>
        </p:nvCxnSpPr>
        <p:spPr>
          <a:xfrm flipV="1">
            <a:off x="6974194" y="3481029"/>
            <a:ext cx="586603" cy="804005"/>
          </a:xfrm>
          <a:prstGeom prst="line">
            <a:avLst/>
          </a:prstGeom>
          <a:ln w="254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55E346BA-1524-19BD-0859-882F4DDF75B0}"/>
              </a:ext>
            </a:extLst>
          </p:cNvPr>
          <p:cNvSpPr txBox="1"/>
          <p:nvPr/>
        </p:nvSpPr>
        <p:spPr>
          <a:xfrm>
            <a:off x="1979712" y="1617117"/>
            <a:ext cx="1175210" cy="338554"/>
          </a:xfrm>
          <a:prstGeom prst="rect">
            <a:avLst/>
          </a:prstGeom>
          <a:noFill/>
        </p:spPr>
        <p:txBody>
          <a:bodyPr wrap="square" rtlCol="0">
            <a:spAutoFit/>
          </a:bodyPr>
          <a:lstStyle/>
          <a:p>
            <a:r>
              <a:rPr lang="en-US" altLang="ja-JP" sz="1600" dirty="0">
                <a:latin typeface="Arial" panose="020B0604020202020204" pitchFamily="34" charset="0"/>
                <a:ea typeface="ＭＳ Ｐゴシック" panose="020B0600070205080204" pitchFamily="50" charset="-128"/>
              </a:rPr>
              <a:t>Hokkaido</a:t>
            </a:r>
            <a:endParaRPr kumimoji="1" lang="en-US" altLang="ja-JP" sz="16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42" name="テキスト ボックス 41">
            <a:extLst>
              <a:ext uri="{FF2B5EF4-FFF2-40B4-BE49-F238E27FC236}">
                <a16:creationId xmlns:a16="http://schemas.microsoft.com/office/drawing/2014/main" id="{A3ED6593-77E5-C27C-B106-DAED62F23D27}"/>
              </a:ext>
            </a:extLst>
          </p:cNvPr>
          <p:cNvSpPr txBox="1"/>
          <p:nvPr/>
        </p:nvSpPr>
        <p:spPr>
          <a:xfrm>
            <a:off x="4009846" y="2771174"/>
            <a:ext cx="1175210" cy="338554"/>
          </a:xfrm>
          <a:prstGeom prst="rect">
            <a:avLst/>
          </a:prstGeom>
          <a:noFill/>
        </p:spPr>
        <p:txBody>
          <a:bodyPr wrap="square" rtlCol="0">
            <a:spAutoFit/>
          </a:bodyPr>
          <a:lstStyle/>
          <a:p>
            <a:r>
              <a:rPr lang="en-US" altLang="ja-JP" sz="1600" dirty="0">
                <a:latin typeface="Arial" panose="020B0604020202020204" pitchFamily="34" charset="0"/>
                <a:ea typeface="ＭＳ Ｐゴシック" panose="020B0600070205080204" pitchFamily="50" charset="-128"/>
              </a:rPr>
              <a:t>Aomori</a:t>
            </a:r>
            <a:endParaRPr kumimoji="1" lang="en-US" altLang="ja-JP" sz="16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43" name="テキスト ボックス 42">
            <a:extLst>
              <a:ext uri="{FF2B5EF4-FFF2-40B4-BE49-F238E27FC236}">
                <a16:creationId xmlns:a16="http://schemas.microsoft.com/office/drawing/2014/main" id="{0AABD352-765A-E202-A67E-4068EDB3A830}"/>
              </a:ext>
            </a:extLst>
          </p:cNvPr>
          <p:cNvSpPr txBox="1"/>
          <p:nvPr/>
        </p:nvSpPr>
        <p:spPr>
          <a:xfrm>
            <a:off x="3851920" y="4077072"/>
            <a:ext cx="1175210" cy="338554"/>
          </a:xfrm>
          <a:prstGeom prst="rect">
            <a:avLst/>
          </a:prstGeom>
          <a:noFill/>
        </p:spPr>
        <p:txBody>
          <a:bodyPr wrap="square" rtlCol="0">
            <a:spAutoFit/>
          </a:bodyPr>
          <a:lstStyle/>
          <a:p>
            <a:r>
              <a:rPr lang="en-US" altLang="ja-JP" sz="1600" dirty="0">
                <a:latin typeface="Arial" panose="020B0604020202020204" pitchFamily="34" charset="0"/>
                <a:ea typeface="ＭＳ Ｐゴシック" panose="020B0600070205080204" pitchFamily="50" charset="-128"/>
              </a:rPr>
              <a:t>Fukushima</a:t>
            </a:r>
            <a:endParaRPr kumimoji="1" lang="en-US" altLang="ja-JP" sz="16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44" name="テキスト ボックス 43">
            <a:extLst>
              <a:ext uri="{FF2B5EF4-FFF2-40B4-BE49-F238E27FC236}">
                <a16:creationId xmlns:a16="http://schemas.microsoft.com/office/drawing/2014/main" id="{EFDD7D8B-CCC6-5BAC-E1D1-BDBEA306499C}"/>
              </a:ext>
            </a:extLst>
          </p:cNvPr>
          <p:cNvSpPr txBox="1"/>
          <p:nvPr/>
        </p:nvSpPr>
        <p:spPr>
          <a:xfrm>
            <a:off x="3923928" y="4709537"/>
            <a:ext cx="1175210" cy="338554"/>
          </a:xfrm>
          <a:prstGeom prst="rect">
            <a:avLst/>
          </a:prstGeom>
          <a:noFill/>
        </p:spPr>
        <p:txBody>
          <a:bodyPr wrap="square" rtlCol="0">
            <a:spAutoFit/>
          </a:bodyPr>
          <a:lstStyle/>
          <a:p>
            <a:r>
              <a:rPr lang="en-US" altLang="ja-JP" sz="1600" dirty="0">
                <a:latin typeface="Arial" panose="020B0604020202020204" pitchFamily="34" charset="0"/>
                <a:ea typeface="ＭＳ Ｐゴシック" panose="020B0600070205080204" pitchFamily="50" charset="-128"/>
              </a:rPr>
              <a:t>Ibaraki</a:t>
            </a:r>
            <a:endParaRPr kumimoji="1" lang="en-US" altLang="ja-JP" sz="16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45" name="テキスト ボックス 44">
            <a:extLst>
              <a:ext uri="{FF2B5EF4-FFF2-40B4-BE49-F238E27FC236}">
                <a16:creationId xmlns:a16="http://schemas.microsoft.com/office/drawing/2014/main" id="{C689C756-A7C1-4E51-D1A2-E48D0F1A0EC3}"/>
              </a:ext>
            </a:extLst>
          </p:cNvPr>
          <p:cNvSpPr txBox="1"/>
          <p:nvPr/>
        </p:nvSpPr>
        <p:spPr>
          <a:xfrm>
            <a:off x="2420836" y="5616706"/>
            <a:ext cx="659613" cy="338554"/>
          </a:xfrm>
          <a:prstGeom prst="rect">
            <a:avLst/>
          </a:prstGeom>
          <a:noFill/>
        </p:spPr>
        <p:txBody>
          <a:bodyPr wrap="square" rtlCol="0">
            <a:spAutoFit/>
          </a:bodyPr>
          <a:lstStyle/>
          <a:p>
            <a:r>
              <a:rPr lang="en-US" altLang="ja-JP" sz="1600" dirty="0">
                <a:latin typeface="Arial" panose="020B0604020202020204" pitchFamily="34" charset="0"/>
                <a:ea typeface="ＭＳ Ｐゴシック" panose="020B0600070205080204" pitchFamily="50" charset="-128"/>
              </a:rPr>
              <a:t>Gifu</a:t>
            </a:r>
            <a:endParaRPr kumimoji="1" lang="en-US" altLang="ja-JP" sz="16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46" name="テキスト ボックス 45">
            <a:extLst>
              <a:ext uri="{FF2B5EF4-FFF2-40B4-BE49-F238E27FC236}">
                <a16:creationId xmlns:a16="http://schemas.microsoft.com/office/drawing/2014/main" id="{8C9642B1-B27D-986E-B8FE-C3EE2E4B06F8}"/>
              </a:ext>
            </a:extLst>
          </p:cNvPr>
          <p:cNvSpPr txBox="1"/>
          <p:nvPr/>
        </p:nvSpPr>
        <p:spPr>
          <a:xfrm>
            <a:off x="1115616" y="3778193"/>
            <a:ext cx="720080" cy="338554"/>
          </a:xfrm>
          <a:prstGeom prst="rect">
            <a:avLst/>
          </a:prstGeom>
          <a:noFill/>
        </p:spPr>
        <p:txBody>
          <a:bodyPr wrap="square" rtlCol="0">
            <a:spAutoFit/>
          </a:bodyPr>
          <a:lstStyle/>
          <a:p>
            <a:r>
              <a:rPr lang="en-US" altLang="ja-JP" sz="1600" dirty="0">
                <a:latin typeface="Arial" panose="020B0604020202020204" pitchFamily="34" charset="0"/>
                <a:ea typeface="ＭＳ Ｐゴシック" panose="020B0600070205080204" pitchFamily="50" charset="-128"/>
              </a:rPr>
              <a:t>Fukui</a:t>
            </a:r>
            <a:endParaRPr kumimoji="1" lang="en-US" altLang="ja-JP" sz="16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47" name="テキスト ボックス 46">
            <a:extLst>
              <a:ext uri="{FF2B5EF4-FFF2-40B4-BE49-F238E27FC236}">
                <a16:creationId xmlns:a16="http://schemas.microsoft.com/office/drawing/2014/main" id="{1A6CD184-1EDA-46C9-BBC4-FB931F83B1D4}"/>
              </a:ext>
            </a:extLst>
          </p:cNvPr>
          <p:cNvSpPr txBox="1"/>
          <p:nvPr/>
        </p:nvSpPr>
        <p:spPr>
          <a:xfrm>
            <a:off x="323528" y="4840147"/>
            <a:ext cx="1080120" cy="338554"/>
          </a:xfrm>
          <a:prstGeom prst="rect">
            <a:avLst/>
          </a:prstGeom>
          <a:noFill/>
        </p:spPr>
        <p:txBody>
          <a:bodyPr wrap="square" rtlCol="0">
            <a:spAutoFit/>
          </a:bodyPr>
          <a:lstStyle/>
          <a:p>
            <a:r>
              <a:rPr kumimoji="1" lang="en-US" altLang="ja-JP" sz="1600" dirty="0">
                <a:latin typeface="Arial" panose="020B0604020202020204" pitchFamily="34" charset="0"/>
                <a:ea typeface="ＭＳ Ｐゴシック" panose="020B0600070205080204" pitchFamily="50" charset="-128"/>
                <a:cs typeface="Arial" panose="020B0604020202020204" pitchFamily="34" charset="0"/>
              </a:rPr>
              <a:t>Okayama</a:t>
            </a:r>
          </a:p>
        </p:txBody>
      </p:sp>
    </p:spTree>
    <p:extLst>
      <p:ext uri="{BB962C8B-B14F-4D97-AF65-F5344CB8AC3E}">
        <p14:creationId xmlns:p14="http://schemas.microsoft.com/office/powerpoint/2010/main" val="3382971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CA15C3-B270-A97A-B06C-1676A65E6DC0}"/>
              </a:ext>
            </a:extLst>
          </p:cNvPr>
          <p:cNvSpPr>
            <a:spLocks noGrp="1"/>
          </p:cNvSpPr>
          <p:nvPr>
            <p:ph type="title"/>
          </p:nvPr>
        </p:nvSpPr>
        <p:spPr>
          <a:xfrm>
            <a:off x="356635" y="118786"/>
            <a:ext cx="8352928" cy="781094"/>
          </a:xfrm>
        </p:spPr>
        <p:txBody>
          <a:bodyPr>
            <a:noAutofit/>
          </a:bodyPr>
          <a:lstStyle/>
          <a:p>
            <a:pPr algn="ctr"/>
            <a:r>
              <a:rPr kumimoji="1" lang="en-US" altLang="ja-JP" sz="3200" b="1" dirty="0">
                <a:latin typeface="Arial" panose="020B0604020202020204" pitchFamily="34" charset="0"/>
                <a:ea typeface="ＭＳ Ｐゴシック" panose="020B0600070205080204" pitchFamily="50" charset="-128"/>
              </a:rPr>
              <a:t>Our Vision and Three Core Pillars for R&amp;D</a:t>
            </a:r>
            <a:endParaRPr kumimoji="1" lang="ja-JP" altLang="en-US" sz="3200"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835289C9-22CF-FC6E-08D9-407589FC5201}"/>
              </a:ext>
            </a:extLst>
          </p:cNvPr>
          <p:cNvSpPr>
            <a:spLocks noGrp="1"/>
          </p:cNvSpPr>
          <p:nvPr>
            <p:ph type="sldNum" sz="quarter" idx="12"/>
          </p:nvPr>
        </p:nvSpPr>
        <p:spPr>
          <a:xfrm>
            <a:off x="7068773" y="6453336"/>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5</a:t>
            </a:fld>
            <a:endParaRPr kumimoji="1" lang="ja-JP" altLang="en-US" dirty="0">
              <a:latin typeface="Arial" panose="020B0604020202020204" pitchFamily="34" charset="0"/>
              <a:ea typeface="ＭＳ Ｐゴシック" panose="020B0600070205080204" pitchFamily="50" charset="-128"/>
            </a:endParaRPr>
          </a:p>
        </p:txBody>
      </p:sp>
      <p:pic>
        <p:nvPicPr>
          <p:cNvPr id="12" name="図 11">
            <a:extLst>
              <a:ext uri="{FF2B5EF4-FFF2-40B4-BE49-F238E27FC236}">
                <a16:creationId xmlns:a16="http://schemas.microsoft.com/office/drawing/2014/main" id="{274929A6-4412-35AA-F16D-E193AE140EA7}"/>
              </a:ext>
            </a:extLst>
          </p:cNvPr>
          <p:cNvPicPr>
            <a:picLocks noChangeAspect="1"/>
          </p:cNvPicPr>
          <p:nvPr/>
        </p:nvPicPr>
        <p:blipFill>
          <a:blip r:embed="rId3"/>
          <a:stretch>
            <a:fillRect/>
          </a:stretch>
        </p:blipFill>
        <p:spPr>
          <a:xfrm>
            <a:off x="709203" y="1734355"/>
            <a:ext cx="7668344" cy="4718981"/>
          </a:xfrm>
          <a:prstGeom prst="rect">
            <a:avLst/>
          </a:prstGeom>
        </p:spPr>
      </p:pic>
      <p:sp>
        <p:nvSpPr>
          <p:cNvPr id="15" name="タイトル 1">
            <a:extLst>
              <a:ext uri="{FF2B5EF4-FFF2-40B4-BE49-F238E27FC236}">
                <a16:creationId xmlns:a16="http://schemas.microsoft.com/office/drawing/2014/main" id="{FB26C63C-14D1-0E5E-6EEC-041CC05A6B27}"/>
              </a:ext>
            </a:extLst>
          </p:cNvPr>
          <p:cNvSpPr txBox="1">
            <a:spLocks/>
          </p:cNvSpPr>
          <p:nvPr/>
        </p:nvSpPr>
        <p:spPr>
          <a:xfrm>
            <a:off x="1403648" y="844837"/>
            <a:ext cx="6505661" cy="7810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000" kern="1200">
                <a:solidFill>
                  <a:schemeClr val="tx1"/>
                </a:solidFill>
                <a:latin typeface="Meiryo" panose="020B0604030504040204" pitchFamily="34" charset="-128"/>
                <a:ea typeface="Meiryo" panose="020B0604030504040204" pitchFamily="34" charset="-128"/>
                <a:cs typeface="+mj-cs"/>
              </a:defRPr>
            </a:lvl1pPr>
          </a:lstStyle>
          <a:p>
            <a:pPr algn="ctr">
              <a:lnSpc>
                <a:spcPct val="100000"/>
              </a:lnSpc>
            </a:pPr>
            <a:r>
              <a:rPr lang="en-US" altLang="ja-JP" sz="2400" dirty="0">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rPr>
              <a:t>Exploring the Future though the Synergy of </a:t>
            </a:r>
            <a:r>
              <a:rPr lang="en-US" altLang="ja-JP" sz="2400" b="1" dirty="0">
                <a:solidFill>
                  <a:srgbClr val="0070C0"/>
                </a:solidFill>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rPr>
              <a:t>Nuclear</a:t>
            </a:r>
            <a:r>
              <a:rPr lang="en-US" altLang="ja-JP" sz="2400" dirty="0">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rPr>
              <a:t> and </a:t>
            </a:r>
            <a:r>
              <a:rPr lang="en-US" altLang="ja-JP" sz="2400" b="1" dirty="0">
                <a:solidFill>
                  <a:srgbClr val="0070C0"/>
                </a:solidFill>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rPr>
              <a:t>Renewable</a:t>
            </a:r>
            <a:r>
              <a:rPr lang="en-US" altLang="ja-JP" sz="2400" dirty="0">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rPr>
              <a:t> Energies</a:t>
            </a:r>
            <a:endParaRPr lang="ja-JP" altLang="en-US" sz="2400" dirty="0">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endParaRPr>
          </a:p>
        </p:txBody>
      </p:sp>
      <p:sp>
        <p:nvSpPr>
          <p:cNvPr id="4" name="タイトル 1">
            <a:extLst>
              <a:ext uri="{FF2B5EF4-FFF2-40B4-BE49-F238E27FC236}">
                <a16:creationId xmlns:a16="http://schemas.microsoft.com/office/drawing/2014/main" id="{59524DF6-0084-A3FC-A174-F09321E644AF}"/>
              </a:ext>
            </a:extLst>
          </p:cNvPr>
          <p:cNvSpPr txBox="1">
            <a:spLocks/>
          </p:cNvSpPr>
          <p:nvPr/>
        </p:nvSpPr>
        <p:spPr>
          <a:xfrm>
            <a:off x="1686938" y="828808"/>
            <a:ext cx="5456453" cy="7810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000" kern="1200">
                <a:solidFill>
                  <a:schemeClr val="tx1"/>
                </a:solidFill>
                <a:latin typeface="Meiryo" panose="020B0604030504040204" pitchFamily="34" charset="-128"/>
                <a:ea typeface="Meiryo" panose="020B0604030504040204" pitchFamily="34" charset="-128"/>
                <a:cs typeface="+mj-cs"/>
              </a:defRPr>
            </a:lvl1pPr>
          </a:lstStyle>
          <a:p>
            <a:pPr algn="ctr">
              <a:lnSpc>
                <a:spcPct val="100000"/>
              </a:lnSpc>
            </a:pPr>
            <a:r>
              <a:rPr lang="en-US" altLang="ja-JP" sz="2400" b="1" dirty="0">
                <a:solidFill>
                  <a:schemeClr val="accent4">
                    <a:lumMod val="75000"/>
                  </a:schemeClr>
                </a:solidFill>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rPr>
              <a:t>Synergy</a:t>
            </a:r>
            <a:r>
              <a:rPr lang="en-US" altLang="ja-JP" sz="2400" dirty="0">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rPr>
              <a:t> and </a:t>
            </a:r>
            <a:r>
              <a:rPr lang="en-US" altLang="ja-JP" sz="2400" b="1" dirty="0">
                <a:solidFill>
                  <a:schemeClr val="accent1"/>
                </a:solidFill>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rPr>
              <a:t>Ubiquitous</a:t>
            </a:r>
            <a:r>
              <a:rPr lang="en-US" altLang="ja-JP" sz="2400" dirty="0">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rPr>
              <a:t> R&amp;D </a:t>
            </a:r>
            <a:br>
              <a:rPr lang="en-US" altLang="ja-JP" sz="2400" dirty="0">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rPr>
            </a:br>
            <a:r>
              <a:rPr lang="en-US" altLang="ja-JP" sz="2400" dirty="0">
                <a:effectLst>
                  <a:outerShdw blurRad="38100" dist="38100" dir="2700000" algn="tl">
                    <a:srgbClr val="000000">
                      <a:alpha val="43137"/>
                    </a:srgbClr>
                  </a:outerShdw>
                </a:effectLst>
                <a:latin typeface="Arial" panose="020B0604020202020204" pitchFamily="34" charset="0"/>
                <a:ea typeface="ＭＳ Ｐゴシック" panose="020B0600070205080204" pitchFamily="50" charset="-128"/>
              </a:rPr>
              <a:t>at Nuclear Science Research Institute</a:t>
            </a:r>
          </a:p>
        </p:txBody>
      </p:sp>
      <p:sp>
        <p:nvSpPr>
          <p:cNvPr id="6" name="フローチャート: 端子 5">
            <a:extLst>
              <a:ext uri="{FF2B5EF4-FFF2-40B4-BE49-F238E27FC236}">
                <a16:creationId xmlns:a16="http://schemas.microsoft.com/office/drawing/2014/main" id="{897862E2-A623-2281-CE0B-22C7C065FBB3}"/>
              </a:ext>
            </a:extLst>
          </p:cNvPr>
          <p:cNvSpPr/>
          <p:nvPr/>
        </p:nvSpPr>
        <p:spPr>
          <a:xfrm>
            <a:off x="1547664" y="3349774"/>
            <a:ext cx="2160240" cy="369561"/>
          </a:xfrm>
          <a:prstGeom prst="flowChartTerminator">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latin typeface="Arial" panose="020B0604020202020204" pitchFamily="34" charset="0"/>
                <a:ea typeface="ＭＳ Ｐゴシック" panose="020B0600070205080204" pitchFamily="50" charset="-128"/>
                <a:cs typeface="Arial" panose="020B0604020202020204" pitchFamily="34" charset="0"/>
              </a:rPr>
              <a:t>Uranium flow battery</a:t>
            </a:r>
            <a:endParaRPr kumimoji="1" lang="ja-JP" altLang="en-US" sz="1400" b="1"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7" name="フローチャート: 端子 6">
            <a:extLst>
              <a:ext uri="{FF2B5EF4-FFF2-40B4-BE49-F238E27FC236}">
                <a16:creationId xmlns:a16="http://schemas.microsoft.com/office/drawing/2014/main" id="{3409AEBF-D0ED-FC5F-AFAB-7D20B641B117}"/>
              </a:ext>
            </a:extLst>
          </p:cNvPr>
          <p:cNvSpPr/>
          <p:nvPr/>
        </p:nvSpPr>
        <p:spPr>
          <a:xfrm>
            <a:off x="3335044" y="4953142"/>
            <a:ext cx="2160240" cy="369561"/>
          </a:xfrm>
          <a:prstGeom prst="flowChartTerminator">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400"/>
              </a:lnSpc>
            </a:pPr>
            <a:r>
              <a:rPr kumimoji="1" lang="en-US" altLang="ja-JP" sz="1400" b="1" dirty="0">
                <a:latin typeface="Arial" panose="020B0604020202020204" pitchFamily="34" charset="0"/>
                <a:ea typeface="ＭＳ Ｐゴシック" panose="020B0600070205080204" pitchFamily="50" charset="-128"/>
                <a:cs typeface="Arial" panose="020B0604020202020204" pitchFamily="34" charset="0"/>
              </a:rPr>
              <a:t>Thermoelectric  Power Generation</a:t>
            </a:r>
            <a:endParaRPr kumimoji="1" lang="ja-JP" altLang="en-US" sz="1400" b="1"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8" name="フローチャート: 端子 7">
            <a:extLst>
              <a:ext uri="{FF2B5EF4-FFF2-40B4-BE49-F238E27FC236}">
                <a16:creationId xmlns:a16="http://schemas.microsoft.com/office/drawing/2014/main" id="{60396229-0DF3-3BFF-7D4D-CA4A984CE2EC}"/>
              </a:ext>
            </a:extLst>
          </p:cNvPr>
          <p:cNvSpPr/>
          <p:nvPr/>
        </p:nvSpPr>
        <p:spPr>
          <a:xfrm>
            <a:off x="3325292" y="4516843"/>
            <a:ext cx="2415615" cy="369561"/>
          </a:xfrm>
          <a:prstGeom prst="flowChartTerminator">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400"/>
              </a:lnSpc>
            </a:pPr>
            <a:r>
              <a:rPr kumimoji="1" lang="en-US" altLang="ja-JP" sz="1400" b="1" dirty="0">
                <a:latin typeface="Arial" panose="020B0604020202020204" pitchFamily="34" charset="0"/>
                <a:ea typeface="ＭＳ Ｐゴシック" panose="020B0600070205080204" pitchFamily="50" charset="-128"/>
                <a:cs typeface="Arial" panose="020B0604020202020204" pitchFamily="34" charset="0"/>
              </a:rPr>
              <a:t>Separation Technique of Useful Elements</a:t>
            </a:r>
            <a:endParaRPr kumimoji="1" lang="ja-JP" altLang="en-US" sz="1400" b="1"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9" name="フローチャート: 端子 8">
            <a:extLst>
              <a:ext uri="{FF2B5EF4-FFF2-40B4-BE49-F238E27FC236}">
                <a16:creationId xmlns:a16="http://schemas.microsoft.com/office/drawing/2014/main" id="{BD5D40EC-C1D2-449B-715E-09FBA1BB83D3}"/>
              </a:ext>
            </a:extLst>
          </p:cNvPr>
          <p:cNvSpPr/>
          <p:nvPr/>
        </p:nvSpPr>
        <p:spPr>
          <a:xfrm>
            <a:off x="3325292" y="5856690"/>
            <a:ext cx="2160240" cy="369561"/>
          </a:xfrm>
          <a:prstGeom prst="flowChartTerminator">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ts val="1400"/>
              </a:lnSpc>
            </a:pPr>
            <a:r>
              <a:rPr kumimoji="1" lang="en-US" altLang="ja-JP" sz="1400" b="1" dirty="0">
                <a:latin typeface="Arial" panose="020B0604020202020204" pitchFamily="34" charset="0"/>
                <a:ea typeface="ＭＳ Ｐゴシック" panose="020B0600070205080204" pitchFamily="50" charset="-128"/>
                <a:cs typeface="Arial" panose="020B0604020202020204" pitchFamily="34" charset="0"/>
              </a:rPr>
              <a:t>Uranium Recovery from Seawater</a:t>
            </a:r>
            <a:endParaRPr kumimoji="1" lang="ja-JP" altLang="en-US" sz="1400" b="1"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56327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P spid="6"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F9DC2A-37DC-CF6F-39E7-9DC8F36BFFC7}"/>
            </a:ext>
          </a:extLst>
        </p:cNvPr>
        <p:cNvGrpSpPr/>
        <p:nvPr/>
      </p:nvGrpSpPr>
      <p:grpSpPr>
        <a:xfrm>
          <a:off x="0" y="0"/>
          <a:ext cx="0" cy="0"/>
          <a:chOff x="0" y="0"/>
          <a:chExt cx="0" cy="0"/>
        </a:xfrm>
      </p:grpSpPr>
      <p:sp>
        <p:nvSpPr>
          <p:cNvPr id="215" name="四角形: 角を丸くする 214">
            <a:extLst>
              <a:ext uri="{FF2B5EF4-FFF2-40B4-BE49-F238E27FC236}">
                <a16:creationId xmlns:a16="http://schemas.microsoft.com/office/drawing/2014/main" id="{2A90BF70-9CDB-CA22-344A-BF1F2DC30C9B}"/>
              </a:ext>
            </a:extLst>
          </p:cNvPr>
          <p:cNvSpPr/>
          <p:nvPr/>
        </p:nvSpPr>
        <p:spPr>
          <a:xfrm>
            <a:off x="4709164" y="1679600"/>
            <a:ext cx="4111308" cy="1411337"/>
          </a:xfrm>
          <a:prstGeom prst="roundRect">
            <a:avLst>
              <a:gd name="adj" fmla="val 6614"/>
            </a:avLst>
          </a:prstGeom>
          <a:solidFill>
            <a:schemeClr val="accent2">
              <a:lumMod val="20000"/>
              <a:lumOff val="80000"/>
            </a:schemeClr>
          </a:solidFill>
          <a:ln w="31750">
            <a:solidFill>
              <a:srgbClr val="FF00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endParaRPr>
          </a:p>
        </p:txBody>
      </p:sp>
      <p:pic>
        <p:nvPicPr>
          <p:cNvPr id="3" name="図 2" descr="ダイアグラム&#10;&#10;AI によって生成されたコンテンツは間違っている可能性があります。">
            <a:extLst>
              <a:ext uri="{FF2B5EF4-FFF2-40B4-BE49-F238E27FC236}">
                <a16:creationId xmlns:a16="http://schemas.microsoft.com/office/drawing/2014/main" id="{4709F584-6A2D-52FF-2F26-3C6CAE968119}"/>
              </a:ext>
            </a:extLst>
          </p:cNvPr>
          <p:cNvPicPr>
            <a:picLocks noChangeAspect="1"/>
          </p:cNvPicPr>
          <p:nvPr/>
        </p:nvPicPr>
        <p:blipFill>
          <a:blip r:embed="rId3" cstate="print">
            <a:extLst>
              <a:ext uri="{28A0092B-C50C-407E-A947-70E740481C1C}">
                <a14:useLocalDpi xmlns:a14="http://schemas.microsoft.com/office/drawing/2010/main" val="0"/>
              </a:ext>
            </a:extLst>
          </a:blip>
          <a:srcRect t="2219"/>
          <a:stretch/>
        </p:blipFill>
        <p:spPr>
          <a:xfrm>
            <a:off x="323528" y="1815283"/>
            <a:ext cx="4111310" cy="3744416"/>
          </a:xfrm>
          <a:prstGeom prst="rect">
            <a:avLst/>
          </a:prstGeom>
        </p:spPr>
      </p:pic>
      <p:sp>
        <p:nvSpPr>
          <p:cNvPr id="2" name="タイトル 1">
            <a:extLst>
              <a:ext uri="{FF2B5EF4-FFF2-40B4-BE49-F238E27FC236}">
                <a16:creationId xmlns:a16="http://schemas.microsoft.com/office/drawing/2014/main" id="{DE1B96E8-522E-7D35-C933-8F7AD9B65496}"/>
              </a:ext>
            </a:extLst>
          </p:cNvPr>
          <p:cNvSpPr>
            <a:spLocks noGrp="1"/>
          </p:cNvSpPr>
          <p:nvPr>
            <p:ph type="title"/>
          </p:nvPr>
        </p:nvSpPr>
        <p:spPr>
          <a:xfrm>
            <a:off x="628650" y="44624"/>
            <a:ext cx="7886700" cy="781094"/>
          </a:xfrm>
        </p:spPr>
        <p:txBody>
          <a:bodyPr>
            <a:normAutofit/>
          </a:bodyPr>
          <a:lstStyle/>
          <a:p>
            <a:pPr algn="ctr"/>
            <a:r>
              <a:rPr lang="en-US" altLang="ja-JP" sz="3600" b="1" dirty="0">
                <a:latin typeface="Arial" panose="020B0604020202020204" pitchFamily="34" charset="0"/>
                <a:ea typeface="ＭＳ Ｐゴシック" panose="020B0600070205080204" pitchFamily="50" charset="-128"/>
              </a:rPr>
              <a:t>Creating New Values</a:t>
            </a:r>
            <a:endParaRPr kumimoji="1" lang="ja-JP" altLang="en-US" sz="3600"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86CD7058-2BFC-C228-CABE-5B83EF5AE31E}"/>
              </a:ext>
            </a:extLst>
          </p:cNvPr>
          <p:cNvSpPr>
            <a:spLocks noGrp="1"/>
          </p:cNvSpPr>
          <p:nvPr>
            <p:ph type="sldNum" sz="quarter" idx="12"/>
          </p:nvPr>
        </p:nvSpPr>
        <p:spPr>
          <a:xfrm>
            <a:off x="7068773" y="6453336"/>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6</a:t>
            </a:fld>
            <a:endParaRPr kumimoji="1" lang="ja-JP" altLang="en-US" dirty="0">
              <a:latin typeface="Arial" panose="020B0604020202020204" pitchFamily="34" charset="0"/>
              <a:ea typeface="ＭＳ Ｐゴシック" panose="020B0600070205080204" pitchFamily="50" charset="-128"/>
            </a:endParaRPr>
          </a:p>
        </p:txBody>
      </p:sp>
      <p:sp>
        <p:nvSpPr>
          <p:cNvPr id="171" name="Text Box 98">
            <a:extLst>
              <a:ext uri="{FF2B5EF4-FFF2-40B4-BE49-F238E27FC236}">
                <a16:creationId xmlns:a16="http://schemas.microsoft.com/office/drawing/2014/main" id="{A3C2A1E7-A3C6-8692-456D-280656A28013}"/>
              </a:ext>
            </a:extLst>
          </p:cNvPr>
          <p:cNvSpPr txBox="1">
            <a:spLocks noChangeArrowheads="1"/>
          </p:cNvSpPr>
          <p:nvPr/>
        </p:nvSpPr>
        <p:spPr bwMode="auto">
          <a:xfrm>
            <a:off x="4733984" y="1710673"/>
            <a:ext cx="4111310" cy="344110"/>
          </a:xfrm>
          <a:prstGeom prst="rect">
            <a:avLst/>
          </a:prstGeom>
          <a:noFill/>
          <a:ln w="19050">
            <a:noFill/>
            <a:miter lim="800000"/>
            <a:headEnd/>
            <a:tailEnd/>
          </a:ln>
          <a:effectLst/>
        </p:spPr>
        <p:txBody>
          <a:bodyPr wrap="square" lIns="33231" tIns="33231" rIns="33231" bIns="33231">
            <a:spAutoFit/>
          </a:bodyPr>
          <a:lstStyle>
            <a:defPPr>
              <a:defRPr lang="ja-JP"/>
            </a:defPPr>
            <a:lvl1pPr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9pPr>
          </a:lstStyle>
          <a:p>
            <a:pPr marL="0" marR="0" lvl="0" indent="0" algn="ctr" defTabSz="914400" rtl="0" eaLnBrk="1" fontAlgn="base" latinLnBrk="0" hangingPunct="1">
              <a:lnSpc>
                <a:spcPct val="100000"/>
              </a:lnSpc>
              <a:spcBef>
                <a:spcPts val="0"/>
              </a:spcBef>
              <a:spcAft>
                <a:spcPct val="0"/>
              </a:spcAft>
              <a:buClrTx/>
              <a:buSzTx/>
              <a:buFontTx/>
              <a:buNone/>
              <a:tabLst/>
              <a:defRPr/>
            </a:pPr>
            <a:r>
              <a:rPr kumimoji="1" lang="en-US" altLang="ja-JP" sz="1800" b="1" i="0" u="none" strike="noStrike" kern="1200" cap="none" spc="0" normalizeH="0" noProof="0" dirty="0">
                <a:ln>
                  <a:noFill/>
                </a:ln>
                <a:solidFill>
                  <a:srgbClr val="FF0000"/>
                </a:solidFill>
                <a:effectLst/>
                <a:uLnTx/>
                <a:uFillTx/>
                <a:latin typeface="Arial" panose="020B0604020202020204" pitchFamily="34" charset="0"/>
                <a:cs typeface="+mn-cs"/>
              </a:rPr>
              <a:t>Uranium Redox Flow (URF) Battery</a:t>
            </a:r>
          </a:p>
        </p:txBody>
      </p:sp>
      <p:sp>
        <p:nvSpPr>
          <p:cNvPr id="206" name="テキスト ボックス 205">
            <a:extLst>
              <a:ext uri="{FF2B5EF4-FFF2-40B4-BE49-F238E27FC236}">
                <a16:creationId xmlns:a16="http://schemas.microsoft.com/office/drawing/2014/main" id="{8FB59DCB-96F5-348F-0DBE-8313C02F48A7}"/>
              </a:ext>
            </a:extLst>
          </p:cNvPr>
          <p:cNvSpPr txBox="1"/>
          <p:nvPr/>
        </p:nvSpPr>
        <p:spPr>
          <a:xfrm>
            <a:off x="257620" y="861594"/>
            <a:ext cx="8515350" cy="707886"/>
          </a:xfrm>
          <a:prstGeom prst="rect">
            <a:avLst/>
          </a:prstGeom>
          <a:noFill/>
          <a:ln w="9525">
            <a:solidFill>
              <a:sysClr val="windowText" lastClr="000000"/>
            </a:solidFill>
          </a:ln>
        </p:spPr>
        <p:txBody>
          <a:bodyPr wrap="square" rtlCol="0">
            <a:spAutoFit/>
          </a:bodyPr>
          <a:lstStyle/>
          <a:p>
            <a:pPr lvl="0" defTabSz="914400">
              <a:defRPr/>
            </a:pPr>
            <a:r>
              <a:rPr kumimoji="1" lang="en-US" altLang="ja-JP" sz="2000" b="1" kern="0" dirty="0">
                <a:solidFill>
                  <a:prstClr val="black"/>
                </a:solidFill>
                <a:latin typeface="Arial" panose="020B0604020202020204" pitchFamily="34" charset="0"/>
                <a:ea typeface="ＭＳ Ｐゴシック" panose="020B0600070205080204" pitchFamily="50" charset="-128"/>
              </a:rPr>
              <a:t>Creating </a:t>
            </a:r>
            <a:r>
              <a:rPr kumimoji="1" lang="en-US" altLang="ja-JP" sz="2000" b="1" kern="0" dirty="0">
                <a:solidFill>
                  <a:srgbClr val="FF0000"/>
                </a:solidFill>
                <a:latin typeface="Arial" panose="020B0604020202020204" pitchFamily="34" charset="0"/>
                <a:ea typeface="ＭＳ Ｐゴシック" panose="020B0600070205080204" pitchFamily="50" charset="-128"/>
              </a:rPr>
              <a:t>new resource value </a:t>
            </a:r>
            <a:r>
              <a:rPr kumimoji="1" lang="en-US" altLang="ja-JP" sz="2000" b="1" kern="0" dirty="0">
                <a:solidFill>
                  <a:prstClr val="black"/>
                </a:solidFill>
                <a:latin typeface="Arial" panose="020B0604020202020204" pitchFamily="34" charset="0"/>
                <a:ea typeface="ＭＳ Ｐゴシック" panose="020B0600070205080204" pitchFamily="50" charset="-128"/>
              </a:rPr>
              <a:t>for elements that have been overlooked in nuclear engineering, and </a:t>
            </a:r>
            <a:r>
              <a:rPr kumimoji="1" lang="en-US" altLang="ja-JP" sz="2000" b="1" kern="0" dirty="0">
                <a:solidFill>
                  <a:srgbClr val="FF0000"/>
                </a:solidFill>
                <a:latin typeface="Arial" panose="020B0604020202020204" pitchFamily="34" charset="0"/>
                <a:ea typeface="ＭＳ Ｐゴシック" panose="020B0600070205080204" pitchFamily="50" charset="-128"/>
              </a:rPr>
              <a:t>exploring the nuclear frontier</a:t>
            </a:r>
            <a:endParaRPr kumimoji="1" lang="ja-JP" altLang="en-US" sz="2000" b="1" i="0" strike="noStrike" kern="0" cap="none" spc="0" normalizeH="0" noProof="0" dirty="0">
              <a:ln>
                <a:noFill/>
              </a:ln>
              <a:solidFill>
                <a:srgbClr val="FF0000"/>
              </a:solidFill>
              <a:effectLst/>
              <a:uLnTx/>
              <a:uFillTx/>
              <a:latin typeface="Arial" panose="020B0604020202020204" pitchFamily="34" charset="0"/>
              <a:ea typeface="ＭＳ Ｐゴシック" panose="020B0600070205080204" pitchFamily="50" charset="-128"/>
            </a:endParaRPr>
          </a:p>
        </p:txBody>
      </p:sp>
      <p:pic>
        <p:nvPicPr>
          <p:cNvPr id="7" name="図 6">
            <a:extLst>
              <a:ext uri="{FF2B5EF4-FFF2-40B4-BE49-F238E27FC236}">
                <a16:creationId xmlns:a16="http://schemas.microsoft.com/office/drawing/2014/main" id="{867065D6-ACBC-447C-D0EE-62D17D9C60C5}"/>
              </a:ext>
            </a:extLst>
          </p:cNvPr>
          <p:cNvPicPr>
            <a:picLocks noChangeAspect="1"/>
          </p:cNvPicPr>
          <p:nvPr/>
        </p:nvPicPr>
        <p:blipFill>
          <a:blip r:embed="rId4"/>
          <a:stretch>
            <a:fillRect/>
          </a:stretch>
        </p:blipFill>
        <p:spPr>
          <a:xfrm>
            <a:off x="4910008" y="3891363"/>
            <a:ext cx="3595620" cy="757846"/>
          </a:xfrm>
          <a:prstGeom prst="rect">
            <a:avLst/>
          </a:prstGeom>
        </p:spPr>
      </p:pic>
      <p:sp>
        <p:nvSpPr>
          <p:cNvPr id="8" name="四角形: 角を丸くする 7">
            <a:extLst>
              <a:ext uri="{FF2B5EF4-FFF2-40B4-BE49-F238E27FC236}">
                <a16:creationId xmlns:a16="http://schemas.microsoft.com/office/drawing/2014/main" id="{B93D6A9C-73C7-6F74-8B20-62D1E483D512}"/>
              </a:ext>
            </a:extLst>
          </p:cNvPr>
          <p:cNvSpPr/>
          <p:nvPr/>
        </p:nvSpPr>
        <p:spPr>
          <a:xfrm>
            <a:off x="4708677" y="3582265"/>
            <a:ext cx="4102073" cy="1123666"/>
          </a:xfrm>
          <a:prstGeom prst="roundRect">
            <a:avLst>
              <a:gd name="adj" fmla="val 6614"/>
            </a:avLst>
          </a:prstGeom>
          <a:noFill/>
          <a:ln w="19050">
            <a:solidFill>
              <a:schemeClr val="accent5">
                <a:lumMod val="75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endParaRPr>
          </a:p>
        </p:txBody>
      </p:sp>
      <p:sp>
        <p:nvSpPr>
          <p:cNvPr id="10" name="Text Box 98">
            <a:extLst>
              <a:ext uri="{FF2B5EF4-FFF2-40B4-BE49-F238E27FC236}">
                <a16:creationId xmlns:a16="http://schemas.microsoft.com/office/drawing/2014/main" id="{0D4E8ED4-B6AF-FE1D-AAE4-8D165C95EDE3}"/>
              </a:ext>
            </a:extLst>
          </p:cNvPr>
          <p:cNvSpPr txBox="1">
            <a:spLocks noChangeArrowheads="1"/>
          </p:cNvSpPr>
          <p:nvPr/>
        </p:nvSpPr>
        <p:spPr bwMode="auto">
          <a:xfrm>
            <a:off x="5120093" y="3594197"/>
            <a:ext cx="3428116" cy="344110"/>
          </a:xfrm>
          <a:prstGeom prst="rect">
            <a:avLst/>
          </a:prstGeom>
          <a:noFill/>
          <a:ln w="19050">
            <a:noFill/>
            <a:miter lim="800000"/>
            <a:headEnd/>
            <a:tailEnd/>
          </a:ln>
          <a:effectLst/>
        </p:spPr>
        <p:txBody>
          <a:bodyPr wrap="square" lIns="33231" tIns="33231" rIns="33231" bIns="33231">
            <a:spAutoFit/>
          </a:bodyPr>
          <a:lstStyle>
            <a:defPPr>
              <a:defRPr lang="ja-JP"/>
            </a:defPPr>
            <a:lvl1pPr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9pPr>
          </a:lstStyle>
          <a:p>
            <a:pPr marL="0" marR="0" lvl="0" indent="0" defTabSz="914400" rtl="0" eaLnBrk="1" fontAlgn="base" latinLnBrk="0" hangingPunct="1">
              <a:lnSpc>
                <a:spcPct val="100000"/>
              </a:lnSpc>
              <a:spcBef>
                <a:spcPts val="0"/>
              </a:spcBef>
              <a:spcAft>
                <a:spcPct val="0"/>
              </a:spcAft>
              <a:buClrTx/>
              <a:buSzTx/>
              <a:buFontTx/>
              <a:buNone/>
              <a:tabLst/>
              <a:defRPr/>
            </a:pPr>
            <a:r>
              <a:rPr kumimoji="1" lang="en-US" altLang="ja-JP" sz="1800" b="1" i="0" u="none" strike="noStrike" kern="1200" cap="none" spc="0" normalizeH="0" noProof="0" dirty="0">
                <a:ln>
                  <a:noFill/>
                </a:ln>
                <a:solidFill>
                  <a:schemeClr val="accent5">
                    <a:lumMod val="75000"/>
                  </a:schemeClr>
                </a:solidFill>
                <a:effectLst/>
                <a:uLnTx/>
                <a:uFillTx/>
                <a:latin typeface="Arial" panose="020B0604020202020204" pitchFamily="34" charset="0"/>
                <a:cs typeface="+mn-cs"/>
              </a:rPr>
              <a:t>Separation of useful elements</a:t>
            </a:r>
          </a:p>
        </p:txBody>
      </p:sp>
      <p:sp>
        <p:nvSpPr>
          <p:cNvPr id="19" name="テキスト ボックス 18">
            <a:extLst>
              <a:ext uri="{FF2B5EF4-FFF2-40B4-BE49-F238E27FC236}">
                <a16:creationId xmlns:a16="http://schemas.microsoft.com/office/drawing/2014/main" id="{3628F062-8714-B84C-46EB-0A75FF7C5D79}"/>
              </a:ext>
            </a:extLst>
          </p:cNvPr>
          <p:cNvSpPr txBox="1"/>
          <p:nvPr/>
        </p:nvSpPr>
        <p:spPr>
          <a:xfrm>
            <a:off x="5711376" y="6361777"/>
            <a:ext cx="2386097" cy="369332"/>
          </a:xfrm>
          <a:prstGeom prst="rect">
            <a:avLst/>
          </a:prstGeom>
          <a:solidFill>
            <a:schemeClr val="accent1"/>
          </a:solidFill>
        </p:spPr>
        <p:txBody>
          <a:bodyPr wrap="square" rtlCol="0">
            <a:spAutoFit/>
          </a:bodyPr>
          <a:lstStyle/>
          <a:p>
            <a:pPr algn="ctr" defTabSz="914400"/>
            <a:r>
              <a:rPr kumimoji="1" lang="en-US" altLang="ja-JP" b="1" i="1" dirty="0">
                <a:solidFill>
                  <a:schemeClr val="bg1"/>
                </a:solidFill>
                <a:latin typeface="Arial" panose="020B0604020202020204" pitchFamily="34" charset="0"/>
                <a:ea typeface="ＭＳ Ｐゴシック" panose="020B0600070205080204" pitchFamily="50" charset="-128"/>
              </a:rPr>
              <a:t>Waste to Resources</a:t>
            </a:r>
          </a:p>
        </p:txBody>
      </p:sp>
      <p:sp>
        <p:nvSpPr>
          <p:cNvPr id="23" name="四角形: 角を丸くする 22">
            <a:extLst>
              <a:ext uri="{FF2B5EF4-FFF2-40B4-BE49-F238E27FC236}">
                <a16:creationId xmlns:a16="http://schemas.microsoft.com/office/drawing/2014/main" id="{49CEE928-A564-A412-2375-B716CFECE557}"/>
              </a:ext>
            </a:extLst>
          </p:cNvPr>
          <p:cNvSpPr/>
          <p:nvPr/>
        </p:nvSpPr>
        <p:spPr>
          <a:xfrm rot="2065733">
            <a:off x="699918" y="4485430"/>
            <a:ext cx="1875672" cy="909508"/>
          </a:xfrm>
          <a:prstGeom prst="roundRect">
            <a:avLst>
              <a:gd name="adj" fmla="val 6614"/>
            </a:avLst>
          </a:prstGeom>
          <a:noFill/>
          <a:ln w="31750">
            <a:solidFill>
              <a:srgbClr val="FF00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endParaRPr>
          </a:p>
        </p:txBody>
      </p:sp>
      <p:sp>
        <p:nvSpPr>
          <p:cNvPr id="24" name="四角形: 角を丸くする 23">
            <a:extLst>
              <a:ext uri="{FF2B5EF4-FFF2-40B4-BE49-F238E27FC236}">
                <a16:creationId xmlns:a16="http://schemas.microsoft.com/office/drawing/2014/main" id="{94007B9B-0ACC-EC74-FB4D-898950DD8F17}"/>
              </a:ext>
            </a:extLst>
          </p:cNvPr>
          <p:cNvSpPr/>
          <p:nvPr/>
        </p:nvSpPr>
        <p:spPr>
          <a:xfrm rot="2065733">
            <a:off x="1838597" y="3962708"/>
            <a:ext cx="2473090" cy="1332116"/>
          </a:xfrm>
          <a:prstGeom prst="roundRect">
            <a:avLst>
              <a:gd name="adj" fmla="val 6614"/>
            </a:avLst>
          </a:prstGeom>
          <a:noFill/>
          <a:ln w="19050">
            <a:solidFill>
              <a:schemeClr val="accent5">
                <a:lumMod val="75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90E9F863-DEFC-649B-EEAF-60E466E4D489}"/>
              </a:ext>
            </a:extLst>
          </p:cNvPr>
          <p:cNvSpPr txBox="1"/>
          <p:nvPr/>
        </p:nvSpPr>
        <p:spPr>
          <a:xfrm>
            <a:off x="187215" y="5939152"/>
            <a:ext cx="4391869" cy="707886"/>
          </a:xfrm>
          <a:prstGeom prst="rect">
            <a:avLst/>
          </a:prstGeom>
          <a:noFill/>
          <a:ln w="9525">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2000" b="1" i="0" u="none" strike="noStrike" kern="0" cap="none" spc="0" normalizeH="0" noProof="0" dirty="0">
                <a:ln>
                  <a:noFill/>
                </a:ln>
                <a:solidFill>
                  <a:prstClr val="black"/>
                </a:solidFill>
                <a:effectLst/>
                <a:uLnTx/>
                <a:uFillTx/>
                <a:latin typeface="Arial" panose="020B0604020202020204" pitchFamily="34" charset="0"/>
                <a:ea typeface="ＭＳ Ｐゴシック" panose="020B0600070205080204" pitchFamily="50" charset="-128"/>
              </a:rPr>
              <a:t>JAEA launched NXR Development Center in April 2024.</a:t>
            </a:r>
            <a:endParaRPr kumimoji="1" lang="ja-JP" altLang="en-US" sz="2000" b="1" i="0" u="none" strike="noStrike" kern="0" cap="none" spc="0" normalizeH="0" noProof="0" dirty="0">
              <a:ln>
                <a:noFill/>
              </a:ln>
              <a:solidFill>
                <a:prstClr val="black"/>
              </a:solidFill>
              <a:effectLst/>
              <a:uLnTx/>
              <a:uFillTx/>
              <a:latin typeface="Arial" panose="020B0604020202020204" pitchFamily="34" charset="0"/>
              <a:ea typeface="ＭＳ Ｐゴシック" panose="020B0600070205080204" pitchFamily="50" charset="-128"/>
            </a:endParaRPr>
          </a:p>
        </p:txBody>
      </p:sp>
      <p:sp>
        <p:nvSpPr>
          <p:cNvPr id="11" name="Text Box 98">
            <a:extLst>
              <a:ext uri="{FF2B5EF4-FFF2-40B4-BE49-F238E27FC236}">
                <a16:creationId xmlns:a16="http://schemas.microsoft.com/office/drawing/2014/main" id="{A9E652F0-F40C-76F0-3A8A-347CDB301450}"/>
              </a:ext>
            </a:extLst>
          </p:cNvPr>
          <p:cNvSpPr txBox="1">
            <a:spLocks noChangeArrowheads="1"/>
          </p:cNvSpPr>
          <p:nvPr/>
        </p:nvSpPr>
        <p:spPr bwMode="auto">
          <a:xfrm>
            <a:off x="4910008" y="4807407"/>
            <a:ext cx="3803813" cy="528776"/>
          </a:xfrm>
          <a:prstGeom prst="rect">
            <a:avLst/>
          </a:prstGeom>
          <a:noFill/>
          <a:ln w="19050">
            <a:noFill/>
            <a:miter lim="800000"/>
            <a:headEnd/>
            <a:tailEnd/>
          </a:ln>
          <a:effectLst/>
        </p:spPr>
        <p:txBody>
          <a:bodyPr wrap="square" lIns="33231" tIns="33231" rIns="33231" bIns="33231">
            <a:spAutoFit/>
          </a:bodyPr>
          <a:lstStyle>
            <a:defPPr>
              <a:defRPr lang="ja-JP"/>
            </a:defPPr>
            <a:lvl1pPr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Tahoma" panose="020B060403050404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Tahoma" panose="020B0604030504040204" pitchFamily="34" charset="0"/>
                <a:ea typeface="ＭＳ Ｐゴシック" panose="020B0600070205080204" pitchFamily="50" charset="-128"/>
                <a:cs typeface="+mn-cs"/>
              </a:defRPr>
            </a:lvl9pPr>
          </a:lstStyle>
          <a:p>
            <a:pPr marL="0" marR="0" lvl="0" indent="0" algn="ctr" defTabSz="914400" rtl="0" eaLnBrk="1" fontAlgn="base" latinLnBrk="0" hangingPunct="1">
              <a:lnSpc>
                <a:spcPts val="1800"/>
              </a:lnSpc>
              <a:spcBef>
                <a:spcPts val="0"/>
              </a:spcBef>
              <a:spcAft>
                <a:spcPct val="0"/>
              </a:spcAft>
              <a:buClrTx/>
              <a:buSzTx/>
              <a:buFontTx/>
              <a:buNone/>
              <a:tabLst/>
              <a:defRPr/>
            </a:pPr>
            <a:r>
              <a:rPr kumimoji="1" lang="en-US" altLang="ja-JP" sz="1800" b="1" i="0" u="none" strike="noStrike" kern="1200" cap="none" spc="0" normalizeH="0" noProof="0" dirty="0">
                <a:ln>
                  <a:noFill/>
                </a:ln>
                <a:solidFill>
                  <a:schemeClr val="accent5">
                    <a:lumMod val="75000"/>
                  </a:schemeClr>
                </a:solidFill>
                <a:effectLst/>
                <a:uLnTx/>
                <a:uFillTx/>
                <a:latin typeface="Arial" panose="020B0604020202020204" pitchFamily="34" charset="0"/>
                <a:cs typeface="+mn-cs"/>
              </a:rPr>
              <a:t>Thermoelectric power generation using Am</a:t>
            </a:r>
          </a:p>
        </p:txBody>
      </p:sp>
      <p:pic>
        <p:nvPicPr>
          <p:cNvPr id="15" name="図 14">
            <a:extLst>
              <a:ext uri="{FF2B5EF4-FFF2-40B4-BE49-F238E27FC236}">
                <a16:creationId xmlns:a16="http://schemas.microsoft.com/office/drawing/2014/main" id="{DF1AC1A6-CFEF-D865-9F4C-BC9562993F8E}"/>
              </a:ext>
            </a:extLst>
          </p:cNvPr>
          <p:cNvPicPr>
            <a:picLocks noChangeAspect="1"/>
          </p:cNvPicPr>
          <p:nvPr/>
        </p:nvPicPr>
        <p:blipFill>
          <a:blip r:embed="rId5"/>
          <a:stretch>
            <a:fillRect/>
          </a:stretch>
        </p:blipFill>
        <p:spPr>
          <a:xfrm>
            <a:off x="6165401" y="5320247"/>
            <a:ext cx="1415156" cy="934142"/>
          </a:xfrm>
          <a:prstGeom prst="rect">
            <a:avLst/>
          </a:prstGeom>
        </p:spPr>
      </p:pic>
      <p:pic>
        <p:nvPicPr>
          <p:cNvPr id="4" name="図 3" descr="紫の光のcg&#10;&#10;低い精度で自動的に生成された説明">
            <a:extLst>
              <a:ext uri="{FF2B5EF4-FFF2-40B4-BE49-F238E27FC236}">
                <a16:creationId xmlns:a16="http://schemas.microsoft.com/office/drawing/2014/main" id="{C08AB9F5-3016-2A21-2F84-567CE573B9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18372" y="1887834"/>
            <a:ext cx="1749972" cy="1312479"/>
          </a:xfrm>
          <a:prstGeom prst="rect">
            <a:avLst/>
          </a:prstGeom>
        </p:spPr>
      </p:pic>
      <p:sp>
        <p:nvSpPr>
          <p:cNvPr id="205" name="テキスト ボックス 204">
            <a:extLst>
              <a:ext uri="{FF2B5EF4-FFF2-40B4-BE49-F238E27FC236}">
                <a16:creationId xmlns:a16="http://schemas.microsoft.com/office/drawing/2014/main" id="{2544169F-5DF1-23F5-AB73-EF84509BD4AC}"/>
              </a:ext>
            </a:extLst>
          </p:cNvPr>
          <p:cNvSpPr txBox="1"/>
          <p:nvPr/>
        </p:nvSpPr>
        <p:spPr>
          <a:xfrm>
            <a:off x="4496234" y="3133295"/>
            <a:ext cx="4590544" cy="323165"/>
          </a:xfrm>
          <a:prstGeom prst="rect">
            <a:avLst/>
          </a:prstGeom>
          <a:solidFill>
            <a:srgbClr val="FF0000"/>
          </a:solidFill>
        </p:spPr>
        <p:txBody>
          <a:bodyPr wrap="square" rtlCol="0">
            <a:spAutoFit/>
          </a:bodyPr>
          <a:lstStyle/>
          <a:p>
            <a:pPr algn="ctr" defTabSz="914400">
              <a:lnSpc>
                <a:spcPts val="1800"/>
              </a:lnSpc>
            </a:pPr>
            <a:r>
              <a:rPr kumimoji="1" lang="en-US" altLang="ja-JP" b="1" i="1" dirty="0">
                <a:solidFill>
                  <a:prstClr val="white"/>
                </a:solidFill>
                <a:latin typeface="Arial" panose="020B0604020202020204" pitchFamily="34" charset="0"/>
                <a:ea typeface="ＭＳ Ｐゴシック" panose="020B0600070205080204" pitchFamily="50" charset="-128"/>
              </a:rPr>
              <a:t>From uranium storage to energy storage</a:t>
            </a:r>
            <a:endParaRPr kumimoji="1" lang="ja-JP" altLang="en-US" b="1" i="1" dirty="0">
              <a:solidFill>
                <a:prstClr val="white"/>
              </a:solidFill>
              <a:latin typeface="Arial" panose="020B0604020202020204" pitchFamily="34" charset="0"/>
              <a:ea typeface="ＭＳ Ｐゴシック" panose="020B0600070205080204" pitchFamily="50" charset="-128"/>
            </a:endParaRPr>
          </a:p>
        </p:txBody>
      </p:sp>
      <p:sp>
        <p:nvSpPr>
          <p:cNvPr id="9" name="四角形: 角を丸くする 8">
            <a:extLst>
              <a:ext uri="{FF2B5EF4-FFF2-40B4-BE49-F238E27FC236}">
                <a16:creationId xmlns:a16="http://schemas.microsoft.com/office/drawing/2014/main" id="{5C56D1C3-EB7C-C570-7533-466529AFCFA7}"/>
              </a:ext>
            </a:extLst>
          </p:cNvPr>
          <p:cNvSpPr/>
          <p:nvPr/>
        </p:nvSpPr>
        <p:spPr>
          <a:xfrm>
            <a:off x="4684012" y="4798935"/>
            <a:ext cx="4102073" cy="1582393"/>
          </a:xfrm>
          <a:prstGeom prst="roundRect">
            <a:avLst>
              <a:gd name="adj" fmla="val 6614"/>
            </a:avLst>
          </a:prstGeom>
          <a:noFill/>
          <a:ln w="19050">
            <a:solidFill>
              <a:schemeClr val="accent5">
                <a:lumMod val="75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464989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A8E61-3378-4B6B-30AF-4FC342423FF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FFDA1C8-6855-A275-9C51-EAA13384E36D}"/>
              </a:ext>
            </a:extLst>
          </p:cNvPr>
          <p:cNvSpPr>
            <a:spLocks noGrp="1"/>
          </p:cNvSpPr>
          <p:nvPr>
            <p:ph type="title"/>
          </p:nvPr>
        </p:nvSpPr>
        <p:spPr>
          <a:xfrm>
            <a:off x="368077" y="110558"/>
            <a:ext cx="8407846" cy="781094"/>
          </a:xfrm>
        </p:spPr>
        <p:txBody>
          <a:bodyPr>
            <a:normAutofit/>
          </a:bodyPr>
          <a:lstStyle/>
          <a:p>
            <a:pPr algn="ctr"/>
            <a:r>
              <a:rPr lang="en-US" altLang="ja-JP" b="1" dirty="0">
                <a:latin typeface="Arial" panose="020B0604020202020204" pitchFamily="34" charset="0"/>
                <a:ea typeface="ＭＳ Ｐゴシック" panose="020B0600070205080204" pitchFamily="50" charset="-128"/>
              </a:rPr>
              <a:t>Outline</a:t>
            </a:r>
            <a:endParaRPr kumimoji="1" lang="ja-JP" altLang="en-US" b="1" dirty="0">
              <a:latin typeface="Arial" panose="020B0604020202020204" pitchFamily="34" charset="0"/>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27518128-3608-9613-8F0B-5F9299906342}"/>
              </a:ext>
            </a:extLst>
          </p:cNvPr>
          <p:cNvSpPr>
            <a:spLocks noGrp="1"/>
          </p:cNvSpPr>
          <p:nvPr>
            <p:ph type="sldNum" sz="quarter" idx="12"/>
          </p:nvPr>
        </p:nvSpPr>
        <p:spPr>
          <a:xfrm>
            <a:off x="7068773" y="6453336"/>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CBC8B7A-A2EA-46FB-A834-634F854203EB}"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1" lang="ja-JP" alt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ＭＳ Ｐゴシック" panose="020B0600070205080204" pitchFamily="50" charset="-128"/>
              <a:cs typeface="+mn-cs"/>
            </a:endParaRPr>
          </a:p>
        </p:txBody>
      </p:sp>
      <p:sp>
        <p:nvSpPr>
          <p:cNvPr id="4" name="テキスト ボックス 3">
            <a:extLst>
              <a:ext uri="{FF2B5EF4-FFF2-40B4-BE49-F238E27FC236}">
                <a16:creationId xmlns:a16="http://schemas.microsoft.com/office/drawing/2014/main" id="{B4313345-3A3C-B3A3-9F71-4BC92AF82D8A}"/>
              </a:ext>
            </a:extLst>
          </p:cNvPr>
          <p:cNvSpPr txBox="1"/>
          <p:nvPr/>
        </p:nvSpPr>
        <p:spPr>
          <a:xfrm>
            <a:off x="711089" y="2846125"/>
            <a:ext cx="8208788" cy="461665"/>
          </a:xfrm>
          <a:prstGeom prst="rect">
            <a:avLst/>
          </a:prstGeom>
          <a:noFill/>
        </p:spPr>
        <p:txBody>
          <a:bodyPr wrap="square" rtlCol="0">
            <a:spAutoFit/>
          </a:bodyPr>
          <a:lstStyle/>
          <a:p>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2. Applications to create value of depleted uranium</a:t>
            </a:r>
            <a:endParaRPr kumimoji="1" lang="en-US" altLang="ja-JP" sz="2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6" name="テキスト ボックス 5">
            <a:extLst>
              <a:ext uri="{FF2B5EF4-FFF2-40B4-BE49-F238E27FC236}">
                <a16:creationId xmlns:a16="http://schemas.microsoft.com/office/drawing/2014/main" id="{5DD673AE-6536-49B4-EFE2-94830BE5F30A}"/>
              </a:ext>
            </a:extLst>
          </p:cNvPr>
          <p:cNvSpPr txBox="1"/>
          <p:nvPr/>
        </p:nvSpPr>
        <p:spPr>
          <a:xfrm>
            <a:off x="711089" y="3840997"/>
            <a:ext cx="7848810" cy="830997"/>
          </a:xfrm>
          <a:prstGeom prst="rect">
            <a:avLst/>
          </a:prstGeom>
          <a:noFill/>
        </p:spPr>
        <p:txBody>
          <a:bodyPr wrap="square" rtlCol="0">
            <a:spAutoFit/>
          </a:bodyPr>
          <a:lstStyle/>
          <a:p>
            <a:pPr algn="just"/>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3. The research and development of uranium-based </a:t>
            </a:r>
          </a:p>
          <a:p>
            <a:pPr algn="just"/>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    battery</a:t>
            </a:r>
          </a:p>
        </p:txBody>
      </p:sp>
      <p:sp>
        <p:nvSpPr>
          <p:cNvPr id="3" name="テキスト ボックス 2">
            <a:extLst>
              <a:ext uri="{FF2B5EF4-FFF2-40B4-BE49-F238E27FC236}">
                <a16:creationId xmlns:a16="http://schemas.microsoft.com/office/drawing/2014/main" id="{85625AFF-7111-3B62-15D5-FEF7C597CB0F}"/>
              </a:ext>
            </a:extLst>
          </p:cNvPr>
          <p:cNvSpPr txBox="1"/>
          <p:nvPr/>
        </p:nvSpPr>
        <p:spPr>
          <a:xfrm>
            <a:off x="711089" y="1795622"/>
            <a:ext cx="6696620" cy="461665"/>
          </a:xfrm>
          <a:prstGeom prst="rect">
            <a:avLst/>
          </a:prstGeom>
          <a:noFill/>
        </p:spPr>
        <p:txBody>
          <a:bodyPr wrap="square" rtlCol="0">
            <a:spAutoFit/>
          </a:bodyPr>
          <a:lstStyle/>
          <a:p>
            <a:r>
              <a:rPr kumimoji="1" lang="en-US" altLang="ja-JP" sz="2400" b="1" dirty="0">
                <a:latin typeface="Arial" panose="020B0604020202020204" pitchFamily="34" charset="0"/>
                <a:ea typeface="ＭＳ Ｐゴシック" panose="020B0600070205080204" pitchFamily="50" charset="-128"/>
                <a:cs typeface="Arial" panose="020B0604020202020204" pitchFamily="34" charset="0"/>
              </a:rPr>
              <a:t>1. The Japan Atomic Energy Agency (JAEA) </a:t>
            </a:r>
            <a:endParaRPr kumimoji="1" lang="en-US" altLang="ja-JP" sz="2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7" name="テキスト ボックス 6">
            <a:extLst>
              <a:ext uri="{FF2B5EF4-FFF2-40B4-BE49-F238E27FC236}">
                <a16:creationId xmlns:a16="http://schemas.microsoft.com/office/drawing/2014/main" id="{E7346009-9FC1-F17D-399B-229FD350802C}"/>
              </a:ext>
            </a:extLst>
          </p:cNvPr>
          <p:cNvSpPr txBox="1"/>
          <p:nvPr/>
        </p:nvSpPr>
        <p:spPr>
          <a:xfrm>
            <a:off x="1143075" y="4671994"/>
            <a:ext cx="7632848" cy="461665"/>
          </a:xfrm>
          <a:prstGeom prst="rect">
            <a:avLst/>
          </a:prstGeom>
          <a:noFill/>
        </p:spPr>
        <p:txBody>
          <a:bodyPr wrap="square" rtlCol="0">
            <a:spAutoFit/>
          </a:bodyPr>
          <a:lstStyle/>
          <a:p>
            <a:pPr algn="just"/>
            <a:r>
              <a:rPr kumimoji="1" lang="en-US" altLang="ja-JP" sz="2400" dirty="0">
                <a:latin typeface="Arial" panose="020B0604020202020204" pitchFamily="34" charset="0"/>
                <a:ea typeface="ＭＳ Ｐゴシック" panose="020B0600070205080204" pitchFamily="50" charset="-128"/>
                <a:cs typeface="Arial" panose="020B0604020202020204" pitchFamily="34" charset="0"/>
              </a:rPr>
              <a:t>3-1 Approaches by other research groups</a:t>
            </a:r>
          </a:p>
        </p:txBody>
      </p:sp>
      <p:sp>
        <p:nvSpPr>
          <p:cNvPr id="8" name="テキスト ボックス 7">
            <a:extLst>
              <a:ext uri="{FF2B5EF4-FFF2-40B4-BE49-F238E27FC236}">
                <a16:creationId xmlns:a16="http://schemas.microsoft.com/office/drawing/2014/main" id="{8F1AC807-482C-6491-EA61-3D3B51AAAD14}"/>
              </a:ext>
            </a:extLst>
          </p:cNvPr>
          <p:cNvSpPr txBox="1"/>
          <p:nvPr/>
        </p:nvSpPr>
        <p:spPr>
          <a:xfrm>
            <a:off x="1143075" y="5136675"/>
            <a:ext cx="2880320" cy="461665"/>
          </a:xfrm>
          <a:prstGeom prst="rect">
            <a:avLst/>
          </a:prstGeom>
          <a:noFill/>
        </p:spPr>
        <p:txBody>
          <a:bodyPr wrap="square" rtlCol="0">
            <a:spAutoFit/>
          </a:bodyPr>
          <a:lstStyle/>
          <a:p>
            <a:pPr algn="just"/>
            <a:r>
              <a:rPr kumimoji="1" lang="en-US" altLang="ja-JP" sz="2400" dirty="0">
                <a:latin typeface="Arial" panose="020B0604020202020204" pitchFamily="34" charset="0"/>
                <a:ea typeface="ＭＳ Ｐゴシック" panose="020B0600070205080204" pitchFamily="50" charset="-128"/>
                <a:cs typeface="Arial" panose="020B0604020202020204" pitchFamily="34" charset="0"/>
              </a:rPr>
              <a:t>3-2 Our approach</a:t>
            </a:r>
          </a:p>
        </p:txBody>
      </p:sp>
      <p:sp>
        <p:nvSpPr>
          <p:cNvPr id="9" name="正方形/長方形 8">
            <a:extLst>
              <a:ext uri="{FF2B5EF4-FFF2-40B4-BE49-F238E27FC236}">
                <a16:creationId xmlns:a16="http://schemas.microsoft.com/office/drawing/2014/main" id="{6021DAEC-E42D-BF68-7E02-E4A378CA677B}"/>
              </a:ext>
            </a:extLst>
          </p:cNvPr>
          <p:cNvSpPr/>
          <p:nvPr/>
        </p:nvSpPr>
        <p:spPr>
          <a:xfrm>
            <a:off x="368077" y="2708920"/>
            <a:ext cx="8407846" cy="781094"/>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6777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41F551-9342-060A-53B2-E5B5D19D7236}"/>
            </a:ext>
          </a:extLst>
        </p:cNvPr>
        <p:cNvGrpSpPr/>
        <p:nvPr/>
      </p:nvGrpSpPr>
      <p:grpSpPr>
        <a:xfrm>
          <a:off x="0" y="0"/>
          <a:ext cx="0" cy="0"/>
          <a:chOff x="0" y="0"/>
          <a:chExt cx="0" cy="0"/>
        </a:xfrm>
      </p:grpSpPr>
      <p:grpSp>
        <p:nvGrpSpPr>
          <p:cNvPr id="63" name="グループ化 62">
            <a:extLst>
              <a:ext uri="{FF2B5EF4-FFF2-40B4-BE49-F238E27FC236}">
                <a16:creationId xmlns:a16="http://schemas.microsoft.com/office/drawing/2014/main" id="{31321020-6696-3444-94E7-01D2BD3FE1CD}"/>
              </a:ext>
            </a:extLst>
          </p:cNvPr>
          <p:cNvGrpSpPr/>
          <p:nvPr/>
        </p:nvGrpSpPr>
        <p:grpSpPr>
          <a:xfrm>
            <a:off x="1115616" y="1455823"/>
            <a:ext cx="1086893" cy="1080000"/>
            <a:chOff x="1387002" y="1553998"/>
            <a:chExt cx="1086893" cy="1080000"/>
          </a:xfrm>
        </p:grpSpPr>
        <p:pic>
          <p:nvPicPr>
            <p:cNvPr id="60" name="図 59">
              <a:extLst>
                <a:ext uri="{FF2B5EF4-FFF2-40B4-BE49-F238E27FC236}">
                  <a16:creationId xmlns:a16="http://schemas.microsoft.com/office/drawing/2014/main" id="{9421BC81-06C9-0CD5-C7B4-F7F6F3FE557F}"/>
                </a:ext>
              </a:extLst>
            </p:cNvPr>
            <p:cNvPicPr>
              <a:picLocks noChangeAspect="1"/>
            </p:cNvPicPr>
            <p:nvPr/>
          </p:nvPicPr>
          <p:blipFill>
            <a:blip r:embed="rId3"/>
            <a:stretch>
              <a:fillRect/>
            </a:stretch>
          </p:blipFill>
          <p:spPr>
            <a:xfrm>
              <a:off x="1387002" y="1553998"/>
              <a:ext cx="1086893" cy="1080000"/>
            </a:xfrm>
            <a:prstGeom prst="ellipse">
              <a:avLst/>
            </a:prstGeom>
            <a:ln w="57150" cap="rnd">
              <a:solidFill>
                <a:schemeClr val="tx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1" name="楕円 60">
              <a:extLst>
                <a:ext uri="{FF2B5EF4-FFF2-40B4-BE49-F238E27FC236}">
                  <a16:creationId xmlns:a16="http://schemas.microsoft.com/office/drawing/2014/main" id="{6B690C1B-EA77-C83A-C8D7-E7362C1C15B9}"/>
                </a:ext>
              </a:extLst>
            </p:cNvPr>
            <p:cNvSpPr/>
            <p:nvPr/>
          </p:nvSpPr>
          <p:spPr>
            <a:xfrm>
              <a:off x="2165727" y="2217230"/>
              <a:ext cx="180000" cy="180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cxnSp>
        <p:nvCxnSpPr>
          <p:cNvPr id="13" name="直線矢印コネクタ 12">
            <a:extLst>
              <a:ext uri="{FF2B5EF4-FFF2-40B4-BE49-F238E27FC236}">
                <a16:creationId xmlns:a16="http://schemas.microsoft.com/office/drawing/2014/main" id="{9BDE474C-0392-FFBC-9565-15EDCE2ADC93}"/>
              </a:ext>
            </a:extLst>
          </p:cNvPr>
          <p:cNvCxnSpPr>
            <a:cxnSpLocks/>
          </p:cNvCxnSpPr>
          <p:nvPr/>
        </p:nvCxnSpPr>
        <p:spPr>
          <a:xfrm rot="16200000">
            <a:off x="2843672" y="3116446"/>
            <a:ext cx="0" cy="2448000"/>
          </a:xfrm>
          <a:prstGeom prst="straightConnector1">
            <a:avLst/>
          </a:prstGeom>
          <a:ln w="57150">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AC0D6CE2-6935-2364-05AF-54F54F50D46E}"/>
              </a:ext>
            </a:extLst>
          </p:cNvPr>
          <p:cNvCxnSpPr>
            <a:cxnSpLocks/>
          </p:cNvCxnSpPr>
          <p:nvPr/>
        </p:nvCxnSpPr>
        <p:spPr>
          <a:xfrm rot="16200000">
            <a:off x="6112384" y="3710448"/>
            <a:ext cx="3" cy="12600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5" name="スライド番号プレースホルダー 4">
            <a:extLst>
              <a:ext uri="{FF2B5EF4-FFF2-40B4-BE49-F238E27FC236}">
                <a16:creationId xmlns:a16="http://schemas.microsoft.com/office/drawing/2014/main" id="{C6EDEB43-099E-5A69-1260-A6A630D82CD4}"/>
              </a:ext>
            </a:extLst>
          </p:cNvPr>
          <p:cNvSpPr>
            <a:spLocks noGrp="1"/>
          </p:cNvSpPr>
          <p:nvPr>
            <p:ph type="sldNum" sz="quarter" idx="12"/>
          </p:nvPr>
        </p:nvSpPr>
        <p:spPr>
          <a:xfrm>
            <a:off x="7068773" y="6453336"/>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8</a:t>
            </a:fld>
            <a:endParaRPr kumimoji="1" lang="ja-JP" altLang="en-US" dirty="0">
              <a:latin typeface="Arial" panose="020B0604020202020204" pitchFamily="34" charset="0"/>
              <a:ea typeface="ＭＳ Ｐゴシック" panose="020B0600070205080204" pitchFamily="50" charset="-128"/>
            </a:endParaRPr>
          </a:p>
        </p:txBody>
      </p:sp>
      <p:sp>
        <p:nvSpPr>
          <p:cNvPr id="16" name="タイトル 1">
            <a:extLst>
              <a:ext uri="{FF2B5EF4-FFF2-40B4-BE49-F238E27FC236}">
                <a16:creationId xmlns:a16="http://schemas.microsoft.com/office/drawing/2014/main" id="{635B0880-D9CC-3376-B813-96E449B1D4F5}"/>
              </a:ext>
            </a:extLst>
          </p:cNvPr>
          <p:cNvSpPr>
            <a:spLocks noGrp="1"/>
          </p:cNvSpPr>
          <p:nvPr>
            <p:ph type="title"/>
          </p:nvPr>
        </p:nvSpPr>
        <p:spPr>
          <a:xfrm>
            <a:off x="2263370" y="124168"/>
            <a:ext cx="4501488" cy="646331"/>
          </a:xfrm>
        </p:spPr>
        <p:txBody>
          <a:bodyPr wrap="square">
            <a:spAutoFit/>
          </a:bodyPr>
          <a:lstStyle/>
          <a:p>
            <a:r>
              <a:rPr kumimoji="1" lang="en-US" altLang="ja-JP" b="1" dirty="0">
                <a:latin typeface="Arial" panose="020B0604020202020204" pitchFamily="34" charset="0"/>
                <a:ea typeface="ＭＳ Ｐゴシック" panose="020B0600070205080204" pitchFamily="50" charset="-128"/>
              </a:rPr>
              <a:t>What is Uranium?</a:t>
            </a:r>
            <a:endParaRPr kumimoji="1" lang="ja-JP" altLang="en-US" b="1" dirty="0">
              <a:latin typeface="Arial" panose="020B0604020202020204" pitchFamily="34" charset="0"/>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4A7AD9C3-8C74-E72A-1ED8-C3C477DE7912}"/>
              </a:ext>
            </a:extLst>
          </p:cNvPr>
          <p:cNvSpPr/>
          <p:nvPr/>
        </p:nvSpPr>
        <p:spPr>
          <a:xfrm>
            <a:off x="251520" y="2779029"/>
            <a:ext cx="5400600" cy="523220"/>
          </a:xfrm>
          <a:prstGeom prst="rect">
            <a:avLst/>
          </a:prstGeom>
        </p:spPr>
        <p:txBody>
          <a:bodyPr wrap="square">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For nuclear power generation:</a:t>
            </a:r>
          </a:p>
        </p:txBody>
      </p:sp>
      <p:sp>
        <p:nvSpPr>
          <p:cNvPr id="43" name="テキスト ボックス 42">
            <a:extLst>
              <a:ext uri="{FF2B5EF4-FFF2-40B4-BE49-F238E27FC236}">
                <a16:creationId xmlns:a16="http://schemas.microsoft.com/office/drawing/2014/main" id="{6D36A64C-7B1F-7793-75AB-2DD31460BC49}"/>
              </a:ext>
            </a:extLst>
          </p:cNvPr>
          <p:cNvSpPr txBox="1"/>
          <p:nvPr/>
        </p:nvSpPr>
        <p:spPr>
          <a:xfrm>
            <a:off x="251520" y="836712"/>
            <a:ext cx="2340705" cy="523220"/>
          </a:xfrm>
          <a:prstGeom prst="rect">
            <a:avLst/>
          </a:prstGeom>
          <a:noFill/>
          <a:ln>
            <a:noFill/>
          </a:ln>
        </p:spPr>
        <p:txBody>
          <a:bodyPr wrap="none" rtlCol="0">
            <a:spAutoFit/>
          </a:bodyPr>
          <a:lstStyle/>
          <a:p>
            <a:r>
              <a:rPr lang="en-US" altLang="ja-JP" sz="2800" b="1" dirty="0">
                <a:solidFill>
                  <a:schemeClr val="accent5">
                    <a:lumMod val="75000"/>
                  </a:schemeClr>
                </a:solidFill>
                <a:latin typeface="Arial" panose="020B0604020202020204" pitchFamily="34" charset="0"/>
                <a:ea typeface="ＭＳ Ｐゴシック" panose="020B0600070205080204" pitchFamily="50" charset="-128"/>
              </a:rPr>
              <a:t>Uranium (U) </a:t>
            </a:r>
          </a:p>
        </p:txBody>
      </p:sp>
      <p:sp>
        <p:nvSpPr>
          <p:cNvPr id="44" name="テキスト ボックス 43">
            <a:extLst>
              <a:ext uri="{FF2B5EF4-FFF2-40B4-BE49-F238E27FC236}">
                <a16:creationId xmlns:a16="http://schemas.microsoft.com/office/drawing/2014/main" id="{400905CA-DDDB-AAB6-6412-06C3A8B32B31}"/>
              </a:ext>
            </a:extLst>
          </p:cNvPr>
          <p:cNvSpPr txBox="1"/>
          <p:nvPr/>
        </p:nvSpPr>
        <p:spPr>
          <a:xfrm>
            <a:off x="2484926" y="1393417"/>
            <a:ext cx="3103991" cy="400110"/>
          </a:xfrm>
          <a:prstGeom prst="rect">
            <a:avLst/>
          </a:prstGeom>
          <a:noFill/>
          <a:ln>
            <a:noFill/>
          </a:ln>
        </p:spPr>
        <p:txBody>
          <a:bodyPr wrap="none" rtlCol="0">
            <a:spAutoFit/>
          </a:bodyPr>
          <a:lstStyle/>
          <a:p>
            <a:pPr algn="ctr"/>
            <a:r>
              <a:rPr lang="en-US" altLang="ja-JP" sz="2000" dirty="0">
                <a:solidFill>
                  <a:prstClr val="black"/>
                </a:solidFill>
                <a:latin typeface="Arial" panose="020B0604020202020204" pitchFamily="34" charset="0"/>
                <a:ea typeface="ＭＳ Ｐゴシック" panose="020B0600070205080204" pitchFamily="50" charset="-128"/>
              </a:rPr>
              <a:t>Two main types in nature:</a:t>
            </a:r>
          </a:p>
        </p:txBody>
      </p:sp>
      <p:sp>
        <p:nvSpPr>
          <p:cNvPr id="45" name="テキスト ボックス 44">
            <a:extLst>
              <a:ext uri="{FF2B5EF4-FFF2-40B4-BE49-F238E27FC236}">
                <a16:creationId xmlns:a16="http://schemas.microsoft.com/office/drawing/2014/main" id="{217D63B5-322E-01A1-4CF9-EDBC580D578D}"/>
              </a:ext>
            </a:extLst>
          </p:cNvPr>
          <p:cNvSpPr txBox="1"/>
          <p:nvPr/>
        </p:nvSpPr>
        <p:spPr>
          <a:xfrm>
            <a:off x="2513332" y="1758843"/>
            <a:ext cx="6505307" cy="707886"/>
          </a:xfrm>
          <a:prstGeom prst="rect">
            <a:avLst/>
          </a:prstGeom>
          <a:noFill/>
          <a:ln>
            <a:noFill/>
          </a:ln>
        </p:spPr>
        <p:txBody>
          <a:bodyPr wrap="none" rtlCol="0">
            <a:spAutoFit/>
          </a:bodyPr>
          <a:lstStyle/>
          <a:p>
            <a:r>
              <a:rPr lang="en-US" altLang="ja-JP" sz="2000" b="1" dirty="0">
                <a:solidFill>
                  <a:prstClr val="black"/>
                </a:solidFill>
                <a:latin typeface="Arial" panose="020B0604020202020204" pitchFamily="34" charset="0"/>
                <a:ea typeface="ＭＳ Ｐゴシック" panose="020B0600070205080204" pitchFamily="50" charset="-128"/>
              </a:rPr>
              <a:t>U-238</a:t>
            </a:r>
            <a:r>
              <a:rPr lang="en-US" altLang="ja-JP" sz="2000" dirty="0">
                <a:solidFill>
                  <a:prstClr val="black"/>
                </a:solidFill>
                <a:latin typeface="Arial" panose="020B0604020202020204" pitchFamily="34" charset="0"/>
                <a:ea typeface="ＭＳ Ｐゴシック" panose="020B0600070205080204" pitchFamily="50" charset="-128"/>
              </a:rPr>
              <a:t>: Majority (99.3%)</a:t>
            </a:r>
            <a:br>
              <a:rPr lang="en-US" altLang="ja-JP" sz="2000" dirty="0">
                <a:solidFill>
                  <a:prstClr val="black"/>
                </a:solidFill>
                <a:latin typeface="Arial" panose="020B0604020202020204" pitchFamily="34" charset="0"/>
                <a:ea typeface="ＭＳ Ｐゴシック" panose="020B0600070205080204" pitchFamily="50" charset="-128"/>
              </a:rPr>
            </a:br>
            <a:r>
              <a:rPr lang="en-US" altLang="ja-JP" sz="2000" b="1" dirty="0">
                <a:solidFill>
                  <a:srgbClr val="C00000"/>
                </a:solidFill>
                <a:latin typeface="Arial" panose="020B0604020202020204" pitchFamily="34" charset="0"/>
                <a:ea typeface="ＭＳ Ｐゴシック" panose="020B0600070205080204" pitchFamily="50" charset="-128"/>
              </a:rPr>
              <a:t>U-235</a:t>
            </a:r>
            <a:r>
              <a:rPr lang="en-US" altLang="ja-JP" sz="2000" dirty="0">
                <a:solidFill>
                  <a:prstClr val="black"/>
                </a:solidFill>
                <a:latin typeface="Arial" panose="020B0604020202020204" pitchFamily="34" charset="0"/>
                <a:ea typeface="ＭＳ Ｐゴシック" panose="020B0600070205080204" pitchFamily="50" charset="-128"/>
              </a:rPr>
              <a:t>:</a:t>
            </a:r>
            <a:r>
              <a:rPr lang="ja-JP" altLang="en-US" sz="2000" dirty="0">
                <a:solidFill>
                  <a:prstClr val="black"/>
                </a:solidFill>
                <a:latin typeface="Arial" panose="020B0604020202020204" pitchFamily="34" charset="0"/>
                <a:ea typeface="ＭＳ Ｐゴシック" panose="020B0600070205080204" pitchFamily="50" charset="-128"/>
              </a:rPr>
              <a:t> </a:t>
            </a:r>
            <a:r>
              <a:rPr lang="en-US" altLang="ja-JP" sz="2000" dirty="0">
                <a:solidFill>
                  <a:prstClr val="black"/>
                </a:solidFill>
                <a:latin typeface="Arial" panose="020B0604020202020204" pitchFamily="34" charset="0"/>
                <a:ea typeface="ＭＳ Ｐゴシック" panose="020B0600070205080204" pitchFamily="50" charset="-128"/>
              </a:rPr>
              <a:t>Usable for nuclear power but very scarce (0.7%)</a:t>
            </a:r>
          </a:p>
        </p:txBody>
      </p:sp>
      <p:sp>
        <p:nvSpPr>
          <p:cNvPr id="46" name="テキスト ボックス 45">
            <a:extLst>
              <a:ext uri="{FF2B5EF4-FFF2-40B4-BE49-F238E27FC236}">
                <a16:creationId xmlns:a16="http://schemas.microsoft.com/office/drawing/2014/main" id="{B58F6EC0-1F5A-CD41-E4F7-B7CE4A5F1CCB}"/>
              </a:ext>
            </a:extLst>
          </p:cNvPr>
          <p:cNvSpPr txBox="1"/>
          <p:nvPr/>
        </p:nvSpPr>
        <p:spPr>
          <a:xfrm>
            <a:off x="1933783" y="3354277"/>
            <a:ext cx="1962397" cy="461665"/>
          </a:xfrm>
          <a:prstGeom prst="rect">
            <a:avLst/>
          </a:prstGeom>
          <a:noFill/>
          <a:ln>
            <a:noFill/>
          </a:ln>
        </p:spPr>
        <p:txBody>
          <a:bodyPr wrap="none" rtlCol="0">
            <a:spAutoFit/>
          </a:bodyPr>
          <a:lstStyle/>
          <a:p>
            <a:pPr algn="ctr"/>
            <a:r>
              <a:rPr lang="en-US" altLang="ja-JP" sz="2400" b="1" dirty="0">
                <a:solidFill>
                  <a:prstClr val="black"/>
                </a:solidFill>
                <a:latin typeface="Arial" panose="020B0604020202020204" pitchFamily="34" charset="0"/>
                <a:ea typeface="ＭＳ Ｐゴシック" panose="020B0600070205080204" pitchFamily="50" charset="-128"/>
              </a:rPr>
              <a:t>Enrichment </a:t>
            </a:r>
          </a:p>
        </p:txBody>
      </p:sp>
      <p:sp>
        <p:nvSpPr>
          <p:cNvPr id="2" name="テキスト ボックス 1">
            <a:extLst>
              <a:ext uri="{FF2B5EF4-FFF2-40B4-BE49-F238E27FC236}">
                <a16:creationId xmlns:a16="http://schemas.microsoft.com/office/drawing/2014/main" id="{17373BB6-5FE6-2CF9-5F2C-4A81BFD04BEC}"/>
              </a:ext>
            </a:extLst>
          </p:cNvPr>
          <p:cNvSpPr txBox="1"/>
          <p:nvPr/>
        </p:nvSpPr>
        <p:spPr>
          <a:xfrm>
            <a:off x="6527314" y="4710822"/>
            <a:ext cx="2672526" cy="369332"/>
          </a:xfrm>
          <a:prstGeom prst="rect">
            <a:avLst/>
          </a:prstGeom>
          <a:noFill/>
          <a:ln>
            <a:noFill/>
          </a:ln>
        </p:spPr>
        <p:txBody>
          <a:bodyPr wrap="none" rtlCol="0">
            <a:spAutoFit/>
          </a:bodyPr>
          <a:lstStyle/>
          <a:p>
            <a:pPr algn="ctr"/>
            <a:r>
              <a:rPr lang="en-US" altLang="ja-JP" dirty="0">
                <a:solidFill>
                  <a:prstClr val="black"/>
                </a:solidFill>
                <a:latin typeface="Arial" panose="020B0604020202020204" pitchFamily="34" charset="0"/>
                <a:ea typeface="ＭＳ Ｐゴシック" panose="020B0600070205080204" pitchFamily="50" charset="-128"/>
              </a:rPr>
              <a:t>Current nuclear reactors</a:t>
            </a:r>
          </a:p>
        </p:txBody>
      </p:sp>
      <p:sp>
        <p:nvSpPr>
          <p:cNvPr id="8" name="テキスト ボックス 7">
            <a:extLst>
              <a:ext uri="{FF2B5EF4-FFF2-40B4-BE49-F238E27FC236}">
                <a16:creationId xmlns:a16="http://schemas.microsoft.com/office/drawing/2014/main" id="{89ADE02A-CB3F-DA26-0F58-3101D7B437E2}"/>
              </a:ext>
            </a:extLst>
          </p:cNvPr>
          <p:cNvSpPr txBox="1"/>
          <p:nvPr/>
        </p:nvSpPr>
        <p:spPr>
          <a:xfrm>
            <a:off x="-2210" y="4704917"/>
            <a:ext cx="1954382" cy="369332"/>
          </a:xfrm>
          <a:prstGeom prst="rect">
            <a:avLst/>
          </a:prstGeom>
          <a:noFill/>
          <a:ln>
            <a:noFill/>
          </a:ln>
        </p:spPr>
        <p:txBody>
          <a:bodyPr wrap="none" rtlCol="0">
            <a:spAutoFit/>
          </a:bodyPr>
          <a:lstStyle/>
          <a:p>
            <a:pPr algn="ctr"/>
            <a:r>
              <a:rPr lang="en-US" altLang="ja-JP" b="1" dirty="0">
                <a:solidFill>
                  <a:prstClr val="black"/>
                </a:solidFill>
                <a:latin typeface="Arial" panose="020B0604020202020204" pitchFamily="34" charset="0"/>
                <a:ea typeface="ＭＳ Ｐゴシック" panose="020B0600070205080204" pitchFamily="50" charset="-128"/>
              </a:rPr>
              <a:t>Natural uranium</a:t>
            </a:r>
          </a:p>
        </p:txBody>
      </p:sp>
      <p:sp>
        <p:nvSpPr>
          <p:cNvPr id="17" name="正方形/長方形 16">
            <a:extLst>
              <a:ext uri="{FF2B5EF4-FFF2-40B4-BE49-F238E27FC236}">
                <a16:creationId xmlns:a16="http://schemas.microsoft.com/office/drawing/2014/main" id="{7595BE9F-11DB-87AB-B7FA-70DD493C485A}"/>
              </a:ext>
            </a:extLst>
          </p:cNvPr>
          <p:cNvSpPr/>
          <p:nvPr/>
        </p:nvSpPr>
        <p:spPr>
          <a:xfrm>
            <a:off x="1461743" y="3696133"/>
            <a:ext cx="2825319" cy="630942"/>
          </a:xfrm>
          <a:prstGeom prst="rect">
            <a:avLst/>
          </a:prstGeom>
        </p:spPr>
        <p:txBody>
          <a:bodyPr wrap="square">
            <a:spAutoFit/>
          </a:bodyPr>
          <a:lstStyle/>
          <a:p>
            <a:pPr algn="ctr">
              <a:lnSpc>
                <a:spcPts val="2100"/>
              </a:lnSpc>
            </a:pPr>
            <a:r>
              <a:rPr lang="en-US" altLang="ja-JP" sz="2000" dirty="0">
                <a:latin typeface="Arial" panose="020B0604020202020204" pitchFamily="34" charset="0"/>
                <a:ea typeface="ＭＳ Ｐゴシック" panose="020B0600070205080204" pitchFamily="50" charset="-128"/>
              </a:rPr>
              <a:t>increases isotopic concentration of U-235</a:t>
            </a:r>
            <a:endParaRPr lang="ja-JP" altLang="en-US" sz="2000" dirty="0">
              <a:latin typeface="Arial" panose="020B0604020202020204" pitchFamily="34" charset="0"/>
              <a:ea typeface="ＭＳ Ｐゴシック" panose="020B0600070205080204" pitchFamily="50" charset="-128"/>
            </a:endParaRPr>
          </a:p>
        </p:txBody>
      </p:sp>
      <p:sp>
        <p:nvSpPr>
          <p:cNvPr id="18" name="テキスト ボックス 17">
            <a:extLst>
              <a:ext uri="{FF2B5EF4-FFF2-40B4-BE49-F238E27FC236}">
                <a16:creationId xmlns:a16="http://schemas.microsoft.com/office/drawing/2014/main" id="{F99F9B86-AEA7-F217-AFE5-2FBA35E0E519}"/>
              </a:ext>
            </a:extLst>
          </p:cNvPr>
          <p:cNvSpPr txBox="1"/>
          <p:nvPr/>
        </p:nvSpPr>
        <p:spPr>
          <a:xfrm>
            <a:off x="2454525" y="885641"/>
            <a:ext cx="5538696" cy="430887"/>
          </a:xfrm>
          <a:prstGeom prst="rect">
            <a:avLst/>
          </a:prstGeom>
          <a:noFill/>
          <a:ln>
            <a:noFill/>
          </a:ln>
        </p:spPr>
        <p:txBody>
          <a:bodyPr wrap="none" rtlCol="0">
            <a:spAutoFit/>
          </a:bodyPr>
          <a:lstStyle/>
          <a:p>
            <a:r>
              <a:rPr lang="en-US" altLang="ja-JP" sz="2200" dirty="0">
                <a:solidFill>
                  <a:prstClr val="black"/>
                </a:solidFill>
                <a:latin typeface="Arial" panose="020B0604020202020204" pitchFamily="34" charset="0"/>
                <a:ea typeface="ＭＳ Ｐゴシック" panose="020B0600070205080204" pitchFamily="50" charset="-128"/>
              </a:rPr>
              <a:t>is the heaviest naturally occurring element.</a:t>
            </a:r>
          </a:p>
        </p:txBody>
      </p:sp>
      <p:sp>
        <p:nvSpPr>
          <p:cNvPr id="19" name="正方形/長方形 18">
            <a:extLst>
              <a:ext uri="{FF2B5EF4-FFF2-40B4-BE49-F238E27FC236}">
                <a16:creationId xmlns:a16="http://schemas.microsoft.com/office/drawing/2014/main" id="{E82CEDCB-7E4B-5AB7-8EAE-D800F68049C8}"/>
              </a:ext>
            </a:extLst>
          </p:cNvPr>
          <p:cNvSpPr/>
          <p:nvPr/>
        </p:nvSpPr>
        <p:spPr>
          <a:xfrm>
            <a:off x="4042057" y="4695779"/>
            <a:ext cx="1693087" cy="400110"/>
          </a:xfrm>
          <a:prstGeom prst="rect">
            <a:avLst/>
          </a:prstGeom>
        </p:spPr>
        <p:txBody>
          <a:bodyPr wrap="square">
            <a:spAutoFit/>
          </a:bodyPr>
          <a:lstStyle/>
          <a:p>
            <a:r>
              <a:rPr lang="en-US" altLang="ja-JP" sz="2000" b="1" dirty="0">
                <a:solidFill>
                  <a:srgbClr val="C00000"/>
                </a:solidFill>
                <a:latin typeface="Arial" panose="020B0604020202020204" pitchFamily="34" charset="0"/>
                <a:ea typeface="ＭＳ Ｐゴシック" panose="020B0600070205080204" pitchFamily="50" charset="-128"/>
              </a:rPr>
              <a:t>U-235</a:t>
            </a:r>
            <a:r>
              <a:rPr lang="ja-JP" altLang="en-US" sz="2000" b="1" dirty="0">
                <a:solidFill>
                  <a:srgbClr val="C00000"/>
                </a:solidFill>
                <a:latin typeface="Arial" panose="020B0604020202020204" pitchFamily="34" charset="0"/>
                <a:ea typeface="ＭＳ Ｐゴシック" panose="020B0600070205080204" pitchFamily="50" charset="-128"/>
              </a:rPr>
              <a:t>：</a:t>
            </a:r>
            <a:r>
              <a:rPr lang="en-US" altLang="ja-JP" sz="2000" b="1" dirty="0">
                <a:solidFill>
                  <a:srgbClr val="C00000"/>
                </a:solidFill>
                <a:latin typeface="Arial" panose="020B0604020202020204" pitchFamily="34" charset="0"/>
                <a:ea typeface="ＭＳ Ｐゴシック" panose="020B0600070205080204" pitchFamily="50" charset="-128"/>
              </a:rPr>
              <a:t>3~5%</a:t>
            </a:r>
            <a:endParaRPr lang="ja-JP" altLang="en-US" sz="2000" b="1" dirty="0">
              <a:solidFill>
                <a:srgbClr val="C00000"/>
              </a:solidFill>
              <a:latin typeface="Arial" panose="020B0604020202020204" pitchFamily="34" charset="0"/>
              <a:ea typeface="ＭＳ Ｐゴシック" panose="020B0600070205080204" pitchFamily="50" charset="-128"/>
            </a:endParaRPr>
          </a:p>
        </p:txBody>
      </p:sp>
      <p:sp>
        <p:nvSpPr>
          <p:cNvPr id="22" name="テキスト ボックス 21">
            <a:extLst>
              <a:ext uri="{FF2B5EF4-FFF2-40B4-BE49-F238E27FC236}">
                <a16:creationId xmlns:a16="http://schemas.microsoft.com/office/drawing/2014/main" id="{1C1CF8D7-4AE6-1D99-313E-A5B5715C13D5}"/>
              </a:ext>
            </a:extLst>
          </p:cNvPr>
          <p:cNvSpPr txBox="1"/>
          <p:nvPr/>
        </p:nvSpPr>
        <p:spPr>
          <a:xfrm>
            <a:off x="5436096" y="3478219"/>
            <a:ext cx="1399742" cy="830997"/>
          </a:xfrm>
          <a:prstGeom prst="rect">
            <a:avLst/>
          </a:prstGeom>
          <a:noFill/>
          <a:ln>
            <a:noFill/>
          </a:ln>
        </p:spPr>
        <p:txBody>
          <a:bodyPr wrap="none" rtlCol="0">
            <a:spAutoFit/>
          </a:bodyPr>
          <a:lstStyle/>
          <a:p>
            <a:pPr algn="ctr"/>
            <a:r>
              <a:rPr lang="en-US" altLang="ja-JP" sz="2400" b="1" dirty="0">
                <a:solidFill>
                  <a:prstClr val="black"/>
                </a:solidFill>
                <a:latin typeface="Arial" panose="020B0604020202020204" pitchFamily="34" charset="0"/>
                <a:ea typeface="ＭＳ Ｐゴシック" panose="020B0600070205080204" pitchFamily="50" charset="-128"/>
              </a:rPr>
              <a:t>Nuclear </a:t>
            </a:r>
            <a:br>
              <a:rPr lang="en-US" altLang="ja-JP" sz="2400" b="1" dirty="0">
                <a:solidFill>
                  <a:prstClr val="black"/>
                </a:solidFill>
                <a:latin typeface="Arial" panose="020B0604020202020204" pitchFamily="34" charset="0"/>
                <a:ea typeface="ＭＳ Ｐゴシック" panose="020B0600070205080204" pitchFamily="50" charset="-128"/>
              </a:rPr>
            </a:br>
            <a:r>
              <a:rPr lang="en-US" altLang="ja-JP" sz="2400" b="1" dirty="0">
                <a:solidFill>
                  <a:prstClr val="black"/>
                </a:solidFill>
                <a:latin typeface="Arial" panose="020B0604020202020204" pitchFamily="34" charset="0"/>
                <a:ea typeface="ＭＳ Ｐゴシック" panose="020B0600070205080204" pitchFamily="50" charset="-128"/>
              </a:rPr>
              <a:t>fuel</a:t>
            </a:r>
          </a:p>
        </p:txBody>
      </p:sp>
      <p:pic>
        <p:nvPicPr>
          <p:cNvPr id="62" name="図 61">
            <a:extLst>
              <a:ext uri="{FF2B5EF4-FFF2-40B4-BE49-F238E27FC236}">
                <a16:creationId xmlns:a16="http://schemas.microsoft.com/office/drawing/2014/main" id="{41832EC3-C726-69AF-F89F-F23E881AB6EA}"/>
              </a:ext>
            </a:extLst>
          </p:cNvPr>
          <p:cNvPicPr>
            <a:picLocks noChangeAspect="1"/>
          </p:cNvPicPr>
          <p:nvPr/>
        </p:nvPicPr>
        <p:blipFill>
          <a:blip r:embed="rId4">
            <a:alphaModFix/>
          </a:blip>
          <a:srcRect l="16500" t="7791" r="15151" b="29684"/>
          <a:stretch>
            <a:fillRect/>
          </a:stretch>
        </p:blipFill>
        <p:spPr>
          <a:xfrm>
            <a:off x="1115616" y="1257234"/>
            <a:ext cx="1086893" cy="1086395"/>
          </a:xfrm>
          <a:prstGeom prst="rect">
            <a:avLst/>
          </a:prstGeom>
        </p:spPr>
      </p:pic>
      <p:cxnSp>
        <p:nvCxnSpPr>
          <p:cNvPr id="32" name="直線コネクタ 31">
            <a:extLst>
              <a:ext uri="{FF2B5EF4-FFF2-40B4-BE49-F238E27FC236}">
                <a16:creationId xmlns:a16="http://schemas.microsoft.com/office/drawing/2014/main" id="{B44B284A-8A73-0861-463D-5381BBD7F912}"/>
              </a:ext>
            </a:extLst>
          </p:cNvPr>
          <p:cNvCxnSpPr>
            <a:cxnSpLocks/>
          </p:cNvCxnSpPr>
          <p:nvPr/>
        </p:nvCxnSpPr>
        <p:spPr>
          <a:xfrm flipH="1" flipV="1">
            <a:off x="1976621" y="2214739"/>
            <a:ext cx="613689" cy="6760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7188E102-26E2-C98E-9D58-D895FFDECFF7}"/>
              </a:ext>
            </a:extLst>
          </p:cNvPr>
          <p:cNvCxnSpPr>
            <a:cxnSpLocks/>
          </p:cNvCxnSpPr>
          <p:nvPr/>
        </p:nvCxnSpPr>
        <p:spPr>
          <a:xfrm flipH="1">
            <a:off x="1991983" y="1965462"/>
            <a:ext cx="583090" cy="198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8" name="グループ化 67">
            <a:extLst>
              <a:ext uri="{FF2B5EF4-FFF2-40B4-BE49-F238E27FC236}">
                <a16:creationId xmlns:a16="http://schemas.microsoft.com/office/drawing/2014/main" id="{39883B5A-4253-C766-8B43-FD37CB0056D7}"/>
              </a:ext>
            </a:extLst>
          </p:cNvPr>
          <p:cNvGrpSpPr/>
          <p:nvPr/>
        </p:nvGrpSpPr>
        <p:grpSpPr>
          <a:xfrm>
            <a:off x="410165" y="3594877"/>
            <a:ext cx="1086893" cy="1080000"/>
            <a:chOff x="1387002" y="1553998"/>
            <a:chExt cx="1086893" cy="1080000"/>
          </a:xfrm>
        </p:grpSpPr>
        <p:pic>
          <p:nvPicPr>
            <p:cNvPr id="69" name="図 68">
              <a:extLst>
                <a:ext uri="{FF2B5EF4-FFF2-40B4-BE49-F238E27FC236}">
                  <a16:creationId xmlns:a16="http://schemas.microsoft.com/office/drawing/2014/main" id="{4861AED2-3C59-C9A4-C301-84B1420C32CA}"/>
                </a:ext>
              </a:extLst>
            </p:cNvPr>
            <p:cNvPicPr>
              <a:picLocks noChangeAspect="1"/>
            </p:cNvPicPr>
            <p:nvPr/>
          </p:nvPicPr>
          <p:blipFill>
            <a:blip r:embed="rId3"/>
            <a:stretch>
              <a:fillRect/>
            </a:stretch>
          </p:blipFill>
          <p:spPr>
            <a:xfrm>
              <a:off x="1387002" y="1553998"/>
              <a:ext cx="1086893" cy="1080000"/>
            </a:xfrm>
            <a:prstGeom prst="ellipse">
              <a:avLst/>
            </a:prstGeom>
            <a:ln w="57150" cap="rnd">
              <a:solidFill>
                <a:schemeClr val="tx1"/>
              </a:solidFill>
            </a:ln>
            <a:effectLst/>
            <a:scene3d>
              <a:camera prst="orthographicFront"/>
              <a:lightRig rig="contrasting" dir="t">
                <a:rot lat="0" lon="0" rev="3000000"/>
              </a:lightRig>
            </a:scene3d>
            <a:sp3d contourW="7620">
              <a:bevelT w="95250" h="31750"/>
              <a:contourClr>
                <a:srgbClr val="333333"/>
              </a:contourClr>
            </a:sp3d>
          </p:spPr>
        </p:pic>
        <p:sp>
          <p:nvSpPr>
            <p:cNvPr id="70" name="楕円 69">
              <a:extLst>
                <a:ext uri="{FF2B5EF4-FFF2-40B4-BE49-F238E27FC236}">
                  <a16:creationId xmlns:a16="http://schemas.microsoft.com/office/drawing/2014/main" id="{DFDA1AA2-85B7-DD90-A6EC-8D1365B8FEB0}"/>
                </a:ext>
              </a:extLst>
            </p:cNvPr>
            <p:cNvSpPr/>
            <p:nvPr/>
          </p:nvSpPr>
          <p:spPr>
            <a:xfrm>
              <a:off x="2169456" y="2220108"/>
              <a:ext cx="180000" cy="180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grpSp>
      <p:grpSp>
        <p:nvGrpSpPr>
          <p:cNvPr id="81" name="グループ化 80">
            <a:extLst>
              <a:ext uri="{FF2B5EF4-FFF2-40B4-BE49-F238E27FC236}">
                <a16:creationId xmlns:a16="http://schemas.microsoft.com/office/drawing/2014/main" id="{260BE669-6FEA-A9AC-6045-C5B0C4ADE680}"/>
              </a:ext>
            </a:extLst>
          </p:cNvPr>
          <p:cNvGrpSpPr/>
          <p:nvPr/>
        </p:nvGrpSpPr>
        <p:grpSpPr>
          <a:xfrm>
            <a:off x="4256671" y="3626486"/>
            <a:ext cx="1086893" cy="1080000"/>
            <a:chOff x="10116616" y="3445614"/>
            <a:chExt cx="1086893" cy="1080000"/>
          </a:xfrm>
        </p:grpSpPr>
        <p:pic>
          <p:nvPicPr>
            <p:cNvPr id="72" name="図 71">
              <a:extLst>
                <a:ext uri="{FF2B5EF4-FFF2-40B4-BE49-F238E27FC236}">
                  <a16:creationId xmlns:a16="http://schemas.microsoft.com/office/drawing/2014/main" id="{B8ABC35F-D45D-E0FE-DEF4-E722E0A9042C}"/>
                </a:ext>
              </a:extLst>
            </p:cNvPr>
            <p:cNvPicPr>
              <a:picLocks noChangeAspect="1"/>
            </p:cNvPicPr>
            <p:nvPr/>
          </p:nvPicPr>
          <p:blipFill>
            <a:blip r:embed="rId3"/>
            <a:stretch>
              <a:fillRect/>
            </a:stretch>
          </p:blipFill>
          <p:spPr>
            <a:xfrm>
              <a:off x="10116616" y="3445614"/>
              <a:ext cx="1086893" cy="1080000"/>
            </a:xfrm>
            <a:prstGeom prst="ellipse">
              <a:avLst/>
            </a:prstGeom>
            <a:ln w="57150" cap="rnd">
              <a:solidFill>
                <a:schemeClr val="tx1"/>
              </a:solidFill>
            </a:ln>
            <a:effectLst/>
            <a:scene3d>
              <a:camera prst="orthographicFront"/>
              <a:lightRig rig="contrasting" dir="t">
                <a:rot lat="0" lon="0" rev="3000000"/>
              </a:lightRig>
            </a:scene3d>
            <a:sp3d contourW="7620">
              <a:bevelT w="95250" h="31750"/>
              <a:contourClr>
                <a:srgbClr val="333333"/>
              </a:contourClr>
            </a:sp3d>
          </p:spPr>
        </p:pic>
        <p:sp>
          <p:nvSpPr>
            <p:cNvPr id="73" name="楕円 72">
              <a:extLst>
                <a:ext uri="{FF2B5EF4-FFF2-40B4-BE49-F238E27FC236}">
                  <a16:creationId xmlns:a16="http://schemas.microsoft.com/office/drawing/2014/main" id="{05B3EB9B-7E08-1A91-62E3-07790972D509}"/>
                </a:ext>
              </a:extLst>
            </p:cNvPr>
            <p:cNvSpPr/>
            <p:nvPr/>
          </p:nvSpPr>
          <p:spPr>
            <a:xfrm>
              <a:off x="10239914" y="4114492"/>
              <a:ext cx="180000" cy="180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74" name="楕円 73">
              <a:extLst>
                <a:ext uri="{FF2B5EF4-FFF2-40B4-BE49-F238E27FC236}">
                  <a16:creationId xmlns:a16="http://schemas.microsoft.com/office/drawing/2014/main" id="{C567FBBE-E783-5198-453C-DA6A767D5EE8}"/>
                </a:ext>
              </a:extLst>
            </p:cNvPr>
            <p:cNvSpPr/>
            <p:nvPr/>
          </p:nvSpPr>
          <p:spPr>
            <a:xfrm>
              <a:off x="10677495" y="4330321"/>
              <a:ext cx="180000" cy="180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75" name="楕円 74">
              <a:extLst>
                <a:ext uri="{FF2B5EF4-FFF2-40B4-BE49-F238E27FC236}">
                  <a16:creationId xmlns:a16="http://schemas.microsoft.com/office/drawing/2014/main" id="{ED728DE1-D14B-A6D7-DBBE-106B9B3EFC0C}"/>
                </a:ext>
              </a:extLst>
            </p:cNvPr>
            <p:cNvSpPr/>
            <p:nvPr/>
          </p:nvSpPr>
          <p:spPr>
            <a:xfrm>
              <a:off x="10239914" y="3676026"/>
              <a:ext cx="180000" cy="180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78" name="楕円 77">
              <a:extLst>
                <a:ext uri="{FF2B5EF4-FFF2-40B4-BE49-F238E27FC236}">
                  <a16:creationId xmlns:a16="http://schemas.microsoft.com/office/drawing/2014/main" id="{F0A52129-54AD-D0FC-03AD-7AB91FD453D9}"/>
                </a:ext>
              </a:extLst>
            </p:cNvPr>
            <p:cNvSpPr/>
            <p:nvPr/>
          </p:nvSpPr>
          <p:spPr>
            <a:xfrm>
              <a:off x="10897782" y="4110653"/>
              <a:ext cx="180000" cy="180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grpSp>
      <p:pic>
        <p:nvPicPr>
          <p:cNvPr id="88" name="図 87">
            <a:extLst>
              <a:ext uri="{FF2B5EF4-FFF2-40B4-BE49-F238E27FC236}">
                <a16:creationId xmlns:a16="http://schemas.microsoft.com/office/drawing/2014/main" id="{709F300F-DDF4-FBA6-A74A-F87CC5B5AC0C}"/>
              </a:ext>
            </a:extLst>
          </p:cNvPr>
          <p:cNvPicPr>
            <a:picLocks noChangeAspect="1"/>
          </p:cNvPicPr>
          <p:nvPr/>
        </p:nvPicPr>
        <p:blipFill>
          <a:blip r:embed="rId4">
            <a:alphaModFix/>
          </a:blip>
          <a:srcRect l="16500" t="7791" r="15151" b="29684"/>
          <a:stretch>
            <a:fillRect/>
          </a:stretch>
        </p:blipFill>
        <p:spPr>
          <a:xfrm>
            <a:off x="417878" y="3402833"/>
            <a:ext cx="1086893" cy="1086395"/>
          </a:xfrm>
          <a:prstGeom prst="rect">
            <a:avLst/>
          </a:prstGeom>
        </p:spPr>
      </p:pic>
      <p:pic>
        <p:nvPicPr>
          <p:cNvPr id="89" name="図 88">
            <a:extLst>
              <a:ext uri="{FF2B5EF4-FFF2-40B4-BE49-F238E27FC236}">
                <a16:creationId xmlns:a16="http://schemas.microsoft.com/office/drawing/2014/main" id="{E52EF029-5A3E-CA34-1687-F7285B5710A7}"/>
              </a:ext>
            </a:extLst>
          </p:cNvPr>
          <p:cNvPicPr>
            <a:picLocks noChangeAspect="1"/>
          </p:cNvPicPr>
          <p:nvPr/>
        </p:nvPicPr>
        <p:blipFill>
          <a:blip r:embed="rId4">
            <a:alphaModFix/>
          </a:blip>
          <a:srcRect l="16500" t="7791" r="15151" b="29684"/>
          <a:stretch>
            <a:fillRect/>
          </a:stretch>
        </p:blipFill>
        <p:spPr>
          <a:xfrm>
            <a:off x="4274103" y="3474841"/>
            <a:ext cx="1086893" cy="1086395"/>
          </a:xfrm>
          <a:prstGeom prst="rect">
            <a:avLst/>
          </a:prstGeom>
        </p:spPr>
      </p:pic>
      <p:grpSp>
        <p:nvGrpSpPr>
          <p:cNvPr id="12" name="グループ化 11">
            <a:extLst>
              <a:ext uri="{FF2B5EF4-FFF2-40B4-BE49-F238E27FC236}">
                <a16:creationId xmlns:a16="http://schemas.microsoft.com/office/drawing/2014/main" id="{265696E4-B7AE-7396-2142-BDD263F3A9B6}"/>
              </a:ext>
            </a:extLst>
          </p:cNvPr>
          <p:cNvGrpSpPr/>
          <p:nvPr/>
        </p:nvGrpSpPr>
        <p:grpSpPr>
          <a:xfrm>
            <a:off x="1680279" y="4347590"/>
            <a:ext cx="5535250" cy="2313695"/>
            <a:chOff x="1680279" y="4347590"/>
            <a:chExt cx="5535250" cy="2313695"/>
          </a:xfrm>
        </p:grpSpPr>
        <p:sp>
          <p:nvSpPr>
            <p:cNvPr id="4" name="正方形/長方形 3">
              <a:extLst>
                <a:ext uri="{FF2B5EF4-FFF2-40B4-BE49-F238E27FC236}">
                  <a16:creationId xmlns:a16="http://schemas.microsoft.com/office/drawing/2014/main" id="{D2DE0F1C-897C-2F63-628D-C27A6A1A31FF}"/>
                </a:ext>
              </a:extLst>
            </p:cNvPr>
            <p:cNvSpPr/>
            <p:nvPr/>
          </p:nvSpPr>
          <p:spPr>
            <a:xfrm>
              <a:off x="2165726" y="5199366"/>
              <a:ext cx="5049803" cy="1461919"/>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a:extLst>
                <a:ext uri="{FF2B5EF4-FFF2-40B4-BE49-F238E27FC236}">
                  <a16:creationId xmlns:a16="http://schemas.microsoft.com/office/drawing/2014/main" id="{0186FB8B-9581-9B62-8E2A-E6843D91F33B}"/>
                </a:ext>
              </a:extLst>
            </p:cNvPr>
            <p:cNvSpPr/>
            <p:nvPr/>
          </p:nvSpPr>
          <p:spPr>
            <a:xfrm>
              <a:off x="3415090" y="5616324"/>
              <a:ext cx="3800439" cy="1015663"/>
            </a:xfrm>
            <a:prstGeom prst="rect">
              <a:avLst/>
            </a:prstGeom>
          </p:spPr>
          <p:txBody>
            <a:bodyPr wrap="square">
              <a:spAutoFit/>
            </a:bodyPr>
            <a:lstStyle/>
            <a:p>
              <a:pPr>
                <a:lnSpc>
                  <a:spcPts val="2400"/>
                </a:lnSpc>
              </a:pPr>
              <a:r>
                <a:rPr lang="en-US" altLang="ja-JP" sz="2400" b="1" dirty="0">
                  <a:latin typeface="Arial" panose="020B0604020202020204" pitchFamily="34" charset="0"/>
                  <a:ea typeface="ＭＳ Ｐゴシック" panose="020B0600070205080204" pitchFamily="50" charset="-128"/>
                </a:rPr>
                <a:t>“</a:t>
              </a:r>
              <a:r>
                <a:rPr lang="en-US" altLang="ja-JP" sz="2400" b="1" dirty="0">
                  <a:solidFill>
                    <a:srgbClr val="FF0000"/>
                  </a:solidFill>
                  <a:latin typeface="Arial" panose="020B0604020202020204" pitchFamily="34" charset="0"/>
                  <a:ea typeface="ＭＳ Ｐゴシック" panose="020B0600070205080204" pitchFamily="50" charset="-128"/>
                </a:rPr>
                <a:t>Depleted uranium (DU)</a:t>
              </a:r>
              <a:r>
                <a:rPr lang="en-US" altLang="ja-JP" sz="2400" b="1" dirty="0">
                  <a:latin typeface="Arial" panose="020B0604020202020204" pitchFamily="34" charset="0"/>
                  <a:ea typeface="ＭＳ Ｐゴシック" panose="020B0600070205080204" pitchFamily="50" charset="-128"/>
                </a:rPr>
                <a:t>”</a:t>
              </a:r>
              <a:br>
                <a:rPr lang="en-US" altLang="ja-JP" sz="2400" b="1" dirty="0">
                  <a:latin typeface="Arial" panose="020B0604020202020204" pitchFamily="34" charset="0"/>
                  <a:ea typeface="ＭＳ Ｐゴシック" panose="020B0600070205080204" pitchFamily="50" charset="-128"/>
                </a:rPr>
              </a:br>
              <a:r>
                <a:rPr lang="en-US" altLang="ja-JP" sz="2400" dirty="0">
                  <a:latin typeface="Arial" panose="020B0604020202020204" pitchFamily="34" charset="0"/>
                  <a:ea typeface="ＭＳ Ｐゴシック" panose="020B0600070205080204" pitchFamily="50" charset="-128"/>
                </a:rPr>
                <a:t>contains a lower isotopic concentration of U-235</a:t>
              </a:r>
              <a:endParaRPr lang="ja-JP" altLang="en-US" sz="2400" b="1" dirty="0">
                <a:latin typeface="Arial" panose="020B0604020202020204" pitchFamily="34" charset="0"/>
                <a:ea typeface="ＭＳ Ｐゴシック" panose="020B0600070205080204" pitchFamily="50" charset="-128"/>
              </a:endParaRPr>
            </a:p>
          </p:txBody>
        </p:sp>
        <p:sp>
          <p:nvSpPr>
            <p:cNvPr id="58" name="円弧 57">
              <a:extLst>
                <a:ext uri="{FF2B5EF4-FFF2-40B4-BE49-F238E27FC236}">
                  <a16:creationId xmlns:a16="http://schemas.microsoft.com/office/drawing/2014/main" id="{FA778CB9-1313-C5DA-3D2C-9844A066F1D9}"/>
                </a:ext>
              </a:extLst>
            </p:cNvPr>
            <p:cNvSpPr/>
            <p:nvPr/>
          </p:nvSpPr>
          <p:spPr>
            <a:xfrm>
              <a:off x="1680279" y="4347590"/>
              <a:ext cx="1166181" cy="2148488"/>
            </a:xfrm>
            <a:prstGeom prst="arc">
              <a:avLst/>
            </a:prstGeom>
            <a:ln w="5715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9" name="テキスト ボックス 58">
              <a:extLst>
                <a:ext uri="{FF2B5EF4-FFF2-40B4-BE49-F238E27FC236}">
                  <a16:creationId xmlns:a16="http://schemas.microsoft.com/office/drawing/2014/main" id="{93BB978A-DF37-C661-B162-EA51199DE709}"/>
                </a:ext>
              </a:extLst>
            </p:cNvPr>
            <p:cNvSpPr txBox="1"/>
            <p:nvPr/>
          </p:nvSpPr>
          <p:spPr>
            <a:xfrm>
              <a:off x="4026825" y="5150763"/>
              <a:ext cx="1723550" cy="461665"/>
            </a:xfrm>
            <a:prstGeom prst="rect">
              <a:avLst/>
            </a:prstGeom>
            <a:noFill/>
            <a:ln>
              <a:noFill/>
            </a:ln>
          </p:spPr>
          <p:txBody>
            <a:bodyPr wrap="none" rtlCol="0">
              <a:spAutoFit/>
            </a:bodyPr>
            <a:lstStyle/>
            <a:p>
              <a:pPr algn="ctr"/>
              <a:r>
                <a:rPr lang="en-US" altLang="ja-JP" sz="2400" b="1" dirty="0">
                  <a:solidFill>
                    <a:prstClr val="black"/>
                  </a:solidFill>
                  <a:latin typeface="Arial" panose="020B0604020202020204" pitchFamily="34" charset="0"/>
                  <a:ea typeface="ＭＳ Ｐゴシック" panose="020B0600070205080204" pitchFamily="50" charset="-128"/>
                </a:rPr>
                <a:t>Byproduct</a:t>
              </a:r>
            </a:p>
          </p:txBody>
        </p:sp>
        <p:pic>
          <p:nvPicPr>
            <p:cNvPr id="83" name="図 82">
              <a:extLst>
                <a:ext uri="{FF2B5EF4-FFF2-40B4-BE49-F238E27FC236}">
                  <a16:creationId xmlns:a16="http://schemas.microsoft.com/office/drawing/2014/main" id="{16412052-F4B0-DD29-CA6B-4D93B15AE4F7}"/>
                </a:ext>
              </a:extLst>
            </p:cNvPr>
            <p:cNvPicPr>
              <a:picLocks noChangeAspect="1"/>
            </p:cNvPicPr>
            <p:nvPr/>
          </p:nvPicPr>
          <p:blipFill>
            <a:blip r:embed="rId3"/>
            <a:stretch>
              <a:fillRect/>
            </a:stretch>
          </p:blipFill>
          <p:spPr>
            <a:xfrm>
              <a:off x="2303013" y="5517852"/>
              <a:ext cx="1086893" cy="1080000"/>
            </a:xfrm>
            <a:prstGeom prst="ellipse">
              <a:avLst/>
            </a:prstGeom>
            <a:ln w="57150" cap="rnd">
              <a:solidFill>
                <a:schemeClr val="tx1"/>
              </a:solidFill>
            </a:ln>
            <a:effectLst/>
            <a:scene3d>
              <a:camera prst="orthographicFront"/>
              <a:lightRig rig="contrasting" dir="t">
                <a:rot lat="0" lon="0" rev="3000000"/>
              </a:lightRig>
            </a:scene3d>
            <a:sp3d contourW="7620">
              <a:bevelT w="95250" h="31750"/>
              <a:contourClr>
                <a:srgbClr val="333333"/>
              </a:contourClr>
            </a:sp3d>
          </p:spPr>
        </p:pic>
        <p:pic>
          <p:nvPicPr>
            <p:cNvPr id="90" name="図 89">
              <a:extLst>
                <a:ext uri="{FF2B5EF4-FFF2-40B4-BE49-F238E27FC236}">
                  <a16:creationId xmlns:a16="http://schemas.microsoft.com/office/drawing/2014/main" id="{4FCBBF9A-45AB-EF5B-2F78-F28ED6F1F9AF}"/>
                </a:ext>
              </a:extLst>
            </p:cNvPr>
            <p:cNvPicPr>
              <a:picLocks noChangeAspect="1"/>
            </p:cNvPicPr>
            <p:nvPr/>
          </p:nvPicPr>
          <p:blipFill>
            <a:blip r:embed="rId4">
              <a:alphaModFix/>
            </a:blip>
            <a:srcRect l="16500" t="7791" r="15151" b="29684"/>
            <a:stretch>
              <a:fillRect/>
            </a:stretch>
          </p:blipFill>
          <p:spPr>
            <a:xfrm>
              <a:off x="2318249" y="5362910"/>
              <a:ext cx="1086893" cy="1086395"/>
            </a:xfrm>
            <a:prstGeom prst="rect">
              <a:avLst/>
            </a:prstGeom>
          </p:spPr>
        </p:pic>
      </p:grpSp>
      <p:grpSp>
        <p:nvGrpSpPr>
          <p:cNvPr id="10" name="グループ化 9">
            <a:extLst>
              <a:ext uri="{FF2B5EF4-FFF2-40B4-BE49-F238E27FC236}">
                <a16:creationId xmlns:a16="http://schemas.microsoft.com/office/drawing/2014/main" id="{6FEFB087-DC01-DA88-877F-EEDB4F6E373F}"/>
              </a:ext>
            </a:extLst>
          </p:cNvPr>
          <p:cNvGrpSpPr/>
          <p:nvPr/>
        </p:nvGrpSpPr>
        <p:grpSpPr>
          <a:xfrm>
            <a:off x="6561354" y="4207245"/>
            <a:ext cx="1683054" cy="1924200"/>
            <a:chOff x="6258632" y="4221112"/>
            <a:chExt cx="1683054" cy="1924200"/>
          </a:xfrm>
        </p:grpSpPr>
        <p:sp>
          <p:nvSpPr>
            <p:cNvPr id="6" name="円弧 5">
              <a:extLst>
                <a:ext uri="{FF2B5EF4-FFF2-40B4-BE49-F238E27FC236}">
                  <a16:creationId xmlns:a16="http://schemas.microsoft.com/office/drawing/2014/main" id="{F1146607-46F2-DFFD-2057-651956E36EEF}"/>
                </a:ext>
              </a:extLst>
            </p:cNvPr>
            <p:cNvSpPr/>
            <p:nvPr/>
          </p:nvSpPr>
          <p:spPr>
            <a:xfrm flipV="1">
              <a:off x="6258632" y="4221112"/>
              <a:ext cx="1436554" cy="1924200"/>
            </a:xfrm>
            <a:prstGeom prst="arc">
              <a:avLst/>
            </a:prstGeom>
            <a:ln w="5715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乗算記号 8">
              <a:extLst>
                <a:ext uri="{FF2B5EF4-FFF2-40B4-BE49-F238E27FC236}">
                  <a16:creationId xmlns:a16="http://schemas.microsoft.com/office/drawing/2014/main" id="{B8DCB49B-8B18-236B-34C5-05109D00B822}"/>
                </a:ext>
              </a:extLst>
            </p:cNvPr>
            <p:cNvSpPr/>
            <p:nvPr/>
          </p:nvSpPr>
          <p:spPr>
            <a:xfrm>
              <a:off x="7221686" y="5335929"/>
              <a:ext cx="720000" cy="720000"/>
            </a:xfrm>
            <a:prstGeom prst="mathMultiply">
              <a:avLst>
                <a:gd name="adj1" fmla="val 8814"/>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4" name="図 13" descr="ダイアグラム, 設計図&#10;&#10;AI 生成コンテンツは誤りを含む可能性があります。">
            <a:extLst>
              <a:ext uri="{FF2B5EF4-FFF2-40B4-BE49-F238E27FC236}">
                <a16:creationId xmlns:a16="http://schemas.microsoft.com/office/drawing/2014/main" id="{1F97F413-46E0-3B8E-B9B3-EAA369AD4F98}"/>
              </a:ext>
            </a:extLst>
          </p:cNvPr>
          <p:cNvPicPr>
            <a:picLocks noChangeAspect="1"/>
          </p:cNvPicPr>
          <p:nvPr/>
        </p:nvPicPr>
        <p:blipFill>
          <a:blip r:embed="rId5" cstate="print">
            <a:extLst>
              <a:ext uri="{28A0092B-C50C-407E-A947-70E740481C1C}">
                <a14:useLocalDpi xmlns:a14="http://schemas.microsoft.com/office/drawing/2010/main" val="0"/>
              </a:ext>
            </a:extLst>
          </a:blip>
          <a:srcRect l="5768" r="7982"/>
          <a:stretch>
            <a:fillRect/>
          </a:stretch>
        </p:blipFill>
        <p:spPr>
          <a:xfrm>
            <a:off x="6824277" y="3111889"/>
            <a:ext cx="2284227" cy="1765586"/>
          </a:xfrm>
          <a:prstGeom prst="rect">
            <a:avLst/>
          </a:prstGeom>
        </p:spPr>
      </p:pic>
    </p:spTree>
    <p:extLst>
      <p:ext uri="{BB962C8B-B14F-4D97-AF65-F5344CB8AC3E}">
        <p14:creationId xmlns:p14="http://schemas.microsoft.com/office/powerpoint/2010/main" val="3897974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descr="Project Path: C:\Users\uenok\Desktop\Depleted uranium.opju&#10;PE Folder: /Depleted uranium/Folder1/&#10;Short Name: Graph1">
            <a:extLst>
              <a:ext uri="{FF2B5EF4-FFF2-40B4-BE49-F238E27FC236}">
                <a16:creationId xmlns:a16="http://schemas.microsoft.com/office/drawing/2014/main" id="{E4EF0E7D-F69B-484A-EBD7-28F58C2B3F2F}"/>
              </a:ext>
            </a:extLst>
          </p:cNvPr>
          <p:cNvGraphicFramePr>
            <a:graphicFrameLocks noChangeAspect="1"/>
          </p:cNvGraphicFramePr>
          <p:nvPr>
            <p:extLst>
              <p:ext uri="{D42A27DB-BD31-4B8C-83A1-F6EECF244321}">
                <p14:modId xmlns:p14="http://schemas.microsoft.com/office/powerpoint/2010/main" val="306461096"/>
              </p:ext>
            </p:extLst>
          </p:nvPr>
        </p:nvGraphicFramePr>
        <p:xfrm>
          <a:off x="287016" y="1516388"/>
          <a:ext cx="5334852" cy="4000844"/>
        </p:xfrm>
        <a:graphic>
          <a:graphicData uri="http://schemas.openxmlformats.org/presentationml/2006/ole">
            <mc:AlternateContent xmlns:mc="http://schemas.openxmlformats.org/markup-compatibility/2006">
              <mc:Choice xmlns:v="urn:schemas-microsoft-com:vml" Requires="v">
                <p:oleObj name="Graph" r:id="rId3" imgW="7199219" imgH="5399497" progId="Origin95.Graph">
                  <p:embed/>
                </p:oleObj>
              </mc:Choice>
              <mc:Fallback>
                <p:oleObj name="Graph" r:id="rId3" imgW="7199219" imgH="5399497" progId="Origin95.Graph">
                  <p:embed/>
                  <p:pic>
                    <p:nvPicPr>
                      <p:cNvPr id="5" name="オブジェクト 4" descr="Project Path: C:\Users\uenok\Desktop\Depleted uranium.opju&#10;PE Folder: /Depleted uranium/Folder1/&#10;Short Name: Graph1">
                        <a:extLst>
                          <a:ext uri="{FF2B5EF4-FFF2-40B4-BE49-F238E27FC236}">
                            <a16:creationId xmlns:a16="http://schemas.microsoft.com/office/drawing/2014/main" id="{E4EF0E7D-F69B-484A-EBD7-28F58C2B3F2F}"/>
                          </a:ext>
                        </a:extLst>
                      </p:cNvPr>
                      <p:cNvPicPr/>
                      <p:nvPr/>
                    </p:nvPicPr>
                    <p:blipFill>
                      <a:blip r:embed="rId4"/>
                      <a:stretch>
                        <a:fillRect/>
                      </a:stretch>
                    </p:blipFill>
                    <p:spPr>
                      <a:xfrm>
                        <a:off x="287016" y="1516388"/>
                        <a:ext cx="5334852" cy="4000844"/>
                      </a:xfrm>
                      <a:prstGeom prst="rect">
                        <a:avLst/>
                      </a:prstGeom>
                    </p:spPr>
                  </p:pic>
                </p:oleObj>
              </mc:Fallback>
            </mc:AlternateContent>
          </a:graphicData>
        </a:graphic>
      </p:graphicFrame>
      <p:cxnSp>
        <p:nvCxnSpPr>
          <p:cNvPr id="7" name="直線矢印コネクタ 6">
            <a:extLst>
              <a:ext uri="{FF2B5EF4-FFF2-40B4-BE49-F238E27FC236}">
                <a16:creationId xmlns:a16="http://schemas.microsoft.com/office/drawing/2014/main" id="{6E2C441B-77C9-A3AD-76BC-855616622541}"/>
              </a:ext>
            </a:extLst>
          </p:cNvPr>
          <p:cNvCxnSpPr>
            <a:cxnSpLocks/>
          </p:cNvCxnSpPr>
          <p:nvPr/>
        </p:nvCxnSpPr>
        <p:spPr>
          <a:xfrm>
            <a:off x="4522024" y="1614123"/>
            <a:ext cx="0" cy="684000"/>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FABD0E01-6749-1281-0175-32F7AC1AEF32}"/>
              </a:ext>
            </a:extLst>
          </p:cNvPr>
          <p:cNvSpPr txBox="1"/>
          <p:nvPr/>
        </p:nvSpPr>
        <p:spPr>
          <a:xfrm>
            <a:off x="1438855" y="1108621"/>
            <a:ext cx="3599892" cy="461665"/>
          </a:xfrm>
          <a:prstGeom prst="rect">
            <a:avLst/>
          </a:prstGeom>
          <a:noFill/>
          <a:ln w="19050">
            <a:solidFill>
              <a:srgbClr val="FF0000"/>
            </a:solidFill>
          </a:ln>
        </p:spPr>
        <p:txBody>
          <a:bodyPr wrap="square" rtlCol="0">
            <a:spAutoFit/>
          </a:bodyPr>
          <a:lstStyle/>
          <a:p>
            <a:pPr algn="ctr"/>
            <a:r>
              <a:rPr kumimoji="1" lang="en-US" altLang="ja-JP" sz="2400" b="1" dirty="0">
                <a:latin typeface="Arial" panose="020B0604020202020204" pitchFamily="34" charset="0"/>
                <a:ea typeface="ＭＳ Ｐゴシック" panose="020B0600070205080204" pitchFamily="50" charset="-128"/>
              </a:rPr>
              <a:t>16,183 t (2023) in Japan</a:t>
            </a:r>
            <a:endParaRPr kumimoji="1" lang="ja-JP" altLang="en-US" sz="2400" b="1" dirty="0">
              <a:latin typeface="Arial" panose="020B0604020202020204" pitchFamily="34" charset="0"/>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A543D2BF-7462-48C9-67BC-004989785504}"/>
              </a:ext>
            </a:extLst>
          </p:cNvPr>
          <p:cNvSpPr txBox="1"/>
          <p:nvPr/>
        </p:nvSpPr>
        <p:spPr>
          <a:xfrm>
            <a:off x="5493082" y="1740547"/>
            <a:ext cx="3528392" cy="400110"/>
          </a:xfrm>
          <a:prstGeom prst="rect">
            <a:avLst/>
          </a:prstGeom>
          <a:noFill/>
          <a:ln w="19050">
            <a:noFill/>
          </a:ln>
        </p:spPr>
        <p:txBody>
          <a:bodyPr wrap="square" rtlCol="0">
            <a:spAutoFit/>
          </a:bodyPr>
          <a:lstStyle/>
          <a:p>
            <a:r>
              <a:rPr kumimoji="1" lang="en-US" altLang="ja-JP" sz="2000" dirty="0">
                <a:latin typeface="Arial" panose="020B0604020202020204" pitchFamily="34" charset="0"/>
                <a:ea typeface="ＭＳ Ｐゴシック" panose="020B0600070205080204" pitchFamily="50" charset="-128"/>
              </a:rPr>
              <a:t>The stocks are held as UF</a:t>
            </a:r>
            <a:r>
              <a:rPr kumimoji="1" lang="en-US" altLang="ja-JP" sz="2000" baseline="-25000" dirty="0">
                <a:latin typeface="Arial" panose="020B0604020202020204" pitchFamily="34" charset="0"/>
                <a:ea typeface="ＭＳ Ｐゴシック" panose="020B0600070205080204" pitchFamily="50" charset="-128"/>
              </a:rPr>
              <a:t>6</a:t>
            </a:r>
            <a:r>
              <a:rPr kumimoji="1" lang="en-US" altLang="ja-JP" sz="2000" dirty="0">
                <a:latin typeface="Arial" panose="020B0604020202020204" pitchFamily="34" charset="0"/>
                <a:ea typeface="ＭＳ Ｐゴシック" panose="020B0600070205080204" pitchFamily="50" charset="-128"/>
              </a:rPr>
              <a:t>.</a:t>
            </a:r>
            <a:endParaRPr kumimoji="1" lang="ja-JP" altLang="en-US" sz="2000" dirty="0">
              <a:latin typeface="Arial" panose="020B0604020202020204" pitchFamily="34" charset="0"/>
              <a:ea typeface="ＭＳ Ｐゴシック" panose="020B0600070205080204" pitchFamily="50" charset="-128"/>
            </a:endParaRPr>
          </a:p>
        </p:txBody>
      </p:sp>
      <p:pic>
        <p:nvPicPr>
          <p:cNvPr id="15" name="図 14">
            <a:extLst>
              <a:ext uri="{FF2B5EF4-FFF2-40B4-BE49-F238E27FC236}">
                <a16:creationId xmlns:a16="http://schemas.microsoft.com/office/drawing/2014/main" id="{23F8B8EC-D009-87C9-DD89-10CD8E3267C9}"/>
              </a:ext>
            </a:extLst>
          </p:cNvPr>
          <p:cNvPicPr>
            <a:picLocks noChangeAspect="1"/>
          </p:cNvPicPr>
          <p:nvPr/>
        </p:nvPicPr>
        <p:blipFill>
          <a:blip r:embed="rId5"/>
          <a:stretch>
            <a:fillRect/>
          </a:stretch>
        </p:blipFill>
        <p:spPr>
          <a:xfrm>
            <a:off x="5783104" y="2174473"/>
            <a:ext cx="2715672" cy="2031049"/>
          </a:xfrm>
          <a:prstGeom prst="rect">
            <a:avLst/>
          </a:prstGeom>
        </p:spPr>
      </p:pic>
      <p:sp>
        <p:nvSpPr>
          <p:cNvPr id="17" name="テキスト ボックス 16">
            <a:extLst>
              <a:ext uri="{FF2B5EF4-FFF2-40B4-BE49-F238E27FC236}">
                <a16:creationId xmlns:a16="http://schemas.microsoft.com/office/drawing/2014/main" id="{03B42DE2-E2E2-77EF-55D2-056D22F6535F}"/>
              </a:ext>
            </a:extLst>
          </p:cNvPr>
          <p:cNvSpPr txBox="1"/>
          <p:nvPr/>
        </p:nvSpPr>
        <p:spPr>
          <a:xfrm>
            <a:off x="5366160" y="4246932"/>
            <a:ext cx="3621797" cy="276999"/>
          </a:xfrm>
          <a:prstGeom prst="rect">
            <a:avLst/>
          </a:prstGeom>
          <a:noFill/>
        </p:spPr>
        <p:txBody>
          <a:bodyPr wrap="square">
            <a:spAutoFit/>
          </a:bodyPr>
          <a:lstStyle/>
          <a:p>
            <a:r>
              <a:rPr lang="en-US" altLang="ja-JP" sz="1200" dirty="0">
                <a:latin typeface="Arial" panose="020B0604020202020204" pitchFamily="34" charset="0"/>
                <a:ea typeface="ＭＳ Ｐゴシック" panose="020B0600070205080204" pitchFamily="50" charset="-128"/>
              </a:rPr>
              <a:t>https://www.jaea.go.jp/04/zningyo/profile1020.html</a:t>
            </a:r>
            <a:endParaRPr lang="ja-JP" altLang="en-US" sz="1200" dirty="0">
              <a:latin typeface="Arial" panose="020B0604020202020204" pitchFamily="34" charset="0"/>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BBAAAF2A-EDD1-D4F9-7C7F-05708AE3B30A}"/>
              </a:ext>
            </a:extLst>
          </p:cNvPr>
          <p:cNvSpPr txBox="1"/>
          <p:nvPr/>
        </p:nvSpPr>
        <p:spPr>
          <a:xfrm>
            <a:off x="5436096" y="4600807"/>
            <a:ext cx="3621797" cy="723275"/>
          </a:xfrm>
          <a:prstGeom prst="rect">
            <a:avLst/>
          </a:prstGeom>
          <a:noFill/>
          <a:ln w="19050">
            <a:noFill/>
          </a:ln>
        </p:spPr>
        <p:txBody>
          <a:bodyPr wrap="square" rtlCol="0">
            <a:spAutoFit/>
          </a:bodyPr>
          <a:lstStyle/>
          <a:p>
            <a:pPr>
              <a:spcAft>
                <a:spcPts val="600"/>
              </a:spcAft>
            </a:pPr>
            <a:r>
              <a:rPr kumimoji="1" lang="en-US" altLang="ja-JP" sz="2000" dirty="0">
                <a:solidFill>
                  <a:srgbClr val="FF0000"/>
                </a:solidFill>
                <a:latin typeface="Arial" panose="020B0604020202020204" pitchFamily="34" charset="0"/>
                <a:ea typeface="ＭＳ Ｐゴシック" panose="020B0600070205080204" pitchFamily="50" charset="-128"/>
              </a:rPr>
              <a:t>Stored in cylinders as UF</a:t>
            </a:r>
            <a:r>
              <a:rPr kumimoji="1" lang="en-US" altLang="ja-JP" sz="2000" baseline="-25000" dirty="0">
                <a:solidFill>
                  <a:srgbClr val="FF0000"/>
                </a:solidFill>
                <a:latin typeface="Arial" panose="020B0604020202020204" pitchFamily="34" charset="0"/>
                <a:ea typeface="ＭＳ Ｐゴシック" panose="020B0600070205080204" pitchFamily="50" charset="-128"/>
              </a:rPr>
              <a:t>6</a:t>
            </a:r>
            <a:r>
              <a:rPr kumimoji="1" lang="en-US" altLang="ja-JP" sz="2000" dirty="0">
                <a:solidFill>
                  <a:srgbClr val="FF0000"/>
                </a:solidFill>
                <a:latin typeface="Arial" panose="020B0604020202020204" pitchFamily="34" charset="0"/>
                <a:ea typeface="ＭＳ Ｐゴシック" panose="020B0600070205080204" pitchFamily="50" charset="-128"/>
              </a:rPr>
              <a:t> gas</a:t>
            </a:r>
          </a:p>
          <a:p>
            <a:pPr>
              <a:spcAft>
                <a:spcPts val="600"/>
              </a:spcAft>
            </a:pPr>
            <a:r>
              <a:rPr kumimoji="1" lang="en-US" altLang="ja-JP" sz="1600" dirty="0">
                <a:solidFill>
                  <a:srgbClr val="FF0000"/>
                </a:solidFill>
                <a:latin typeface="Arial" panose="020B0604020202020204" pitchFamily="34" charset="0"/>
                <a:ea typeface="ＭＳ Ｐゴシック" panose="020B0600070205080204" pitchFamily="50" charset="-128"/>
              </a:rPr>
              <a:t>Not appropriate for Long term storage</a:t>
            </a:r>
          </a:p>
        </p:txBody>
      </p:sp>
      <p:sp>
        <p:nvSpPr>
          <p:cNvPr id="6" name="タイトル 1">
            <a:extLst>
              <a:ext uri="{FF2B5EF4-FFF2-40B4-BE49-F238E27FC236}">
                <a16:creationId xmlns:a16="http://schemas.microsoft.com/office/drawing/2014/main" id="{7C14C634-4629-02CB-EE4E-524CFD506BA3}"/>
              </a:ext>
            </a:extLst>
          </p:cNvPr>
          <p:cNvSpPr txBox="1">
            <a:spLocks/>
          </p:cNvSpPr>
          <p:nvPr/>
        </p:nvSpPr>
        <p:spPr>
          <a:xfrm>
            <a:off x="2051720" y="118478"/>
            <a:ext cx="5334852" cy="590931"/>
          </a:xfrm>
          <a:prstGeom prst="rect">
            <a:avLst/>
          </a:prstGeom>
        </p:spPr>
        <p:txBody>
          <a:bodyPr vert="horz" wrap="square" lIns="91440" tIns="45720" rIns="91440" bIns="45720" rtlCol="0" anchor="ctr">
            <a:spAutoFit/>
          </a:bodyPr>
          <a:lstStyle>
            <a:lvl1pPr algn="l" defTabSz="914400" rtl="0" eaLnBrk="1" latinLnBrk="0" hangingPunct="1">
              <a:lnSpc>
                <a:spcPct val="90000"/>
              </a:lnSpc>
              <a:spcBef>
                <a:spcPct val="0"/>
              </a:spcBef>
              <a:buNone/>
              <a:defRPr kumimoji="1" sz="4000" kern="1200">
                <a:solidFill>
                  <a:schemeClr val="tx1"/>
                </a:solidFill>
                <a:latin typeface="Meiryo" panose="020B0604030504040204" pitchFamily="34" charset="-128"/>
                <a:ea typeface="Meiryo" panose="020B0604030504040204" pitchFamily="34" charset="-128"/>
                <a:cs typeface="+mj-cs"/>
              </a:defRPr>
            </a:lvl1pPr>
          </a:lstStyle>
          <a:p>
            <a:r>
              <a:rPr lang="en-US" altLang="ja-JP" sz="3600" b="1" dirty="0">
                <a:latin typeface="Arial" panose="020B0604020202020204" pitchFamily="34" charset="0"/>
                <a:ea typeface="ＭＳ Ｐゴシック" panose="020B0600070205080204" pitchFamily="50" charset="-128"/>
              </a:rPr>
              <a:t>Depleted uranium (DU)</a:t>
            </a:r>
            <a:endParaRPr lang="ja-JP" altLang="en-US" sz="3600" b="1" dirty="0">
              <a:latin typeface="Arial" panose="020B0604020202020204" pitchFamily="34" charset="0"/>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36B9606E-8E34-8763-484E-E219629FFF3F}"/>
              </a:ext>
            </a:extLst>
          </p:cNvPr>
          <p:cNvSpPr txBox="1"/>
          <p:nvPr/>
        </p:nvSpPr>
        <p:spPr>
          <a:xfrm>
            <a:off x="5220072" y="1057591"/>
            <a:ext cx="2965345" cy="630942"/>
          </a:xfrm>
          <a:prstGeom prst="rect">
            <a:avLst/>
          </a:prstGeom>
          <a:noFill/>
        </p:spPr>
        <p:txBody>
          <a:bodyPr wrap="square" rtlCol="0">
            <a:spAutoFit/>
          </a:bodyPr>
          <a:lstStyle/>
          <a:p>
            <a:pPr>
              <a:lnSpc>
                <a:spcPts val="2100"/>
              </a:lnSpc>
            </a:pPr>
            <a:r>
              <a:rPr kumimoji="1" lang="en-US" altLang="ja-JP" sz="2000" b="1" dirty="0">
                <a:latin typeface="Arial" panose="020B0604020202020204" pitchFamily="34" charset="0"/>
                <a:ea typeface="ＭＳ Ｐゴシック" panose="020B0600070205080204" pitchFamily="50" charset="-128"/>
                <a:cs typeface="Arial" panose="020B0604020202020204" pitchFamily="34" charset="0"/>
              </a:rPr>
              <a:t>1.6 million t of DU </a:t>
            </a:r>
            <a:br>
              <a:rPr kumimoji="1" lang="en-US" altLang="ja-JP" sz="2000" b="1" dirty="0">
                <a:latin typeface="Arial" panose="020B0604020202020204" pitchFamily="34" charset="0"/>
                <a:ea typeface="ＭＳ Ｐゴシック" panose="020B0600070205080204" pitchFamily="50" charset="-128"/>
                <a:cs typeface="Arial" panose="020B0604020202020204" pitchFamily="34" charset="0"/>
              </a:rPr>
            </a:br>
            <a:r>
              <a:rPr kumimoji="1" lang="en-US" altLang="ja-JP" sz="2000" b="1" dirty="0">
                <a:latin typeface="Arial" panose="020B0604020202020204" pitchFamily="34" charset="0"/>
                <a:ea typeface="ＭＳ Ｐゴシック" panose="020B0600070205080204" pitchFamily="50" charset="-128"/>
                <a:cs typeface="Arial" panose="020B0604020202020204" pitchFamily="34" charset="0"/>
              </a:rPr>
              <a:t>are stored worldwide</a:t>
            </a:r>
            <a:r>
              <a:rPr kumimoji="1" lang="en-US" altLang="ja-JP" sz="2000" b="1" baseline="30000" dirty="0">
                <a:latin typeface="Arial" panose="020B0604020202020204" pitchFamily="34" charset="0"/>
                <a:ea typeface="ＭＳ Ｐゴシック" panose="020B0600070205080204" pitchFamily="50" charset="-128"/>
                <a:cs typeface="Arial" panose="020B0604020202020204" pitchFamily="34" charset="0"/>
              </a:rPr>
              <a:t>1</a:t>
            </a:r>
          </a:p>
        </p:txBody>
      </p:sp>
      <p:sp>
        <p:nvSpPr>
          <p:cNvPr id="24" name="スライド番号プレースホルダー 4">
            <a:extLst>
              <a:ext uri="{FF2B5EF4-FFF2-40B4-BE49-F238E27FC236}">
                <a16:creationId xmlns:a16="http://schemas.microsoft.com/office/drawing/2014/main" id="{A3C9CA18-3949-BD01-B27E-A0328F376F45}"/>
              </a:ext>
            </a:extLst>
          </p:cNvPr>
          <p:cNvSpPr>
            <a:spLocks noGrp="1"/>
          </p:cNvSpPr>
          <p:nvPr>
            <p:ph type="sldNum" sz="quarter" idx="12"/>
          </p:nvPr>
        </p:nvSpPr>
        <p:spPr>
          <a:xfrm>
            <a:off x="7068773" y="6453336"/>
            <a:ext cx="2057400" cy="365125"/>
          </a:xfrm>
        </p:spPr>
        <p:txBody>
          <a:bodyPr/>
          <a:lstStyle/>
          <a:p>
            <a:fld id="{CCBC8B7A-A2EA-46FB-A834-634F854203EB}" type="slidenum">
              <a:rPr kumimoji="1" lang="ja-JP" altLang="en-US" smtClean="0">
                <a:latin typeface="Arial" panose="020B0604020202020204" pitchFamily="34" charset="0"/>
                <a:ea typeface="ＭＳ Ｐゴシック" panose="020B0600070205080204" pitchFamily="50" charset="-128"/>
              </a:rPr>
              <a:t>9</a:t>
            </a:fld>
            <a:endParaRPr kumimoji="1" lang="ja-JP" altLang="en-US" dirty="0">
              <a:latin typeface="Arial" panose="020B0604020202020204" pitchFamily="34" charset="0"/>
              <a:ea typeface="ＭＳ Ｐゴシック" panose="020B0600070205080204" pitchFamily="50" charset="-128"/>
            </a:endParaRPr>
          </a:p>
        </p:txBody>
      </p:sp>
      <p:sp>
        <p:nvSpPr>
          <p:cNvPr id="25" name="テキスト ボックス 24">
            <a:extLst>
              <a:ext uri="{FF2B5EF4-FFF2-40B4-BE49-F238E27FC236}">
                <a16:creationId xmlns:a16="http://schemas.microsoft.com/office/drawing/2014/main" id="{2F1AE35A-2B92-491B-DC0B-955446FA867E}"/>
              </a:ext>
            </a:extLst>
          </p:cNvPr>
          <p:cNvSpPr txBox="1"/>
          <p:nvPr/>
        </p:nvSpPr>
        <p:spPr>
          <a:xfrm>
            <a:off x="56304" y="6536475"/>
            <a:ext cx="8880453" cy="307777"/>
          </a:xfrm>
          <a:prstGeom prst="rect">
            <a:avLst/>
          </a:prstGeom>
          <a:noFill/>
        </p:spPr>
        <p:txBody>
          <a:bodyPr wrap="square">
            <a:spAutoFit/>
          </a:bodyPr>
          <a:lstStyle/>
          <a:p>
            <a:r>
              <a:rPr lang="en-US" altLang="ja-JP" sz="1400" dirty="0"/>
              <a:t>1) </a:t>
            </a:r>
            <a:r>
              <a:rPr lang="ja-JP" altLang="en-US" sz="1400" dirty="0"/>
              <a:t>https://world-nuclear.org/information-library/nuclear-fuel-cycle/uranium-resources/uranium-and-depleted-uranium</a:t>
            </a:r>
          </a:p>
        </p:txBody>
      </p:sp>
      <p:sp>
        <p:nvSpPr>
          <p:cNvPr id="29" name="正方形/長方形 28">
            <a:extLst>
              <a:ext uri="{FF2B5EF4-FFF2-40B4-BE49-F238E27FC236}">
                <a16:creationId xmlns:a16="http://schemas.microsoft.com/office/drawing/2014/main" id="{B001D86B-78FD-7AF7-CFC6-4D35D0D4FC0F}"/>
              </a:ext>
            </a:extLst>
          </p:cNvPr>
          <p:cNvSpPr/>
          <p:nvPr/>
        </p:nvSpPr>
        <p:spPr>
          <a:xfrm>
            <a:off x="287016" y="5578740"/>
            <a:ext cx="8658629" cy="839280"/>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a:extLst>
              <a:ext uri="{FF2B5EF4-FFF2-40B4-BE49-F238E27FC236}">
                <a16:creationId xmlns:a16="http://schemas.microsoft.com/office/drawing/2014/main" id="{5037AF73-6D40-3166-D5D9-6DB04FBE3D50}"/>
              </a:ext>
            </a:extLst>
          </p:cNvPr>
          <p:cNvSpPr txBox="1"/>
          <p:nvPr/>
        </p:nvSpPr>
        <p:spPr>
          <a:xfrm>
            <a:off x="329328" y="5664176"/>
            <a:ext cx="8658629" cy="707886"/>
          </a:xfrm>
          <a:prstGeom prst="rect">
            <a:avLst/>
          </a:prstGeom>
          <a:noFill/>
        </p:spPr>
        <p:txBody>
          <a:bodyPr wrap="square" rtlCol="0">
            <a:spAutoFit/>
          </a:bodyPr>
          <a:lstStyle/>
          <a:p>
            <a:r>
              <a:rPr kumimoji="1" lang="en-US" altLang="ja-JP" sz="2000" dirty="0">
                <a:latin typeface="Arial" panose="020B0604020202020204" pitchFamily="34" charset="0"/>
                <a:ea typeface="ＭＳ Ｐゴシック" panose="020B0600070205080204" pitchFamily="50" charset="-128"/>
                <a:cs typeface="Arial" panose="020B0604020202020204" pitchFamily="34" charset="0"/>
              </a:rPr>
              <a:t>Although DU has been proposed as a fuel for fast-breeder reactors (FBRs), the commercially viability of FBR technology remains a distant prospect.</a:t>
            </a:r>
          </a:p>
        </p:txBody>
      </p:sp>
    </p:spTree>
    <p:extLst>
      <p:ext uri="{BB962C8B-B14F-4D97-AF65-F5344CB8AC3E}">
        <p14:creationId xmlns:p14="http://schemas.microsoft.com/office/powerpoint/2010/main" val="38416509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Arial"/>
        <a:ea typeface="ＭＳ Ｐゴシック"/>
        <a:cs typeface=""/>
      </a:majorFont>
      <a:minorFont>
        <a:latin typeface="Arial"/>
        <a:ea typeface="ＭＳ Ｐ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20222</TotalTime>
  <Words>4927</Words>
  <Application>Microsoft Office PowerPoint</Application>
  <PresentationFormat>画面に合わせる (4:3)</PresentationFormat>
  <Paragraphs>624</Paragraphs>
  <Slides>28</Slides>
  <Notes>28</Notes>
  <HiddenSlides>0</HiddenSlides>
  <MMClips>1</MMClips>
  <ScaleCrop>false</ScaleCrop>
  <HeadingPairs>
    <vt:vector size="8" baseType="variant">
      <vt:variant>
        <vt:lpstr>使用されているフォント</vt:lpstr>
      </vt:variant>
      <vt:variant>
        <vt:i4>7</vt:i4>
      </vt:variant>
      <vt:variant>
        <vt:lpstr>テーマ</vt:lpstr>
      </vt:variant>
      <vt:variant>
        <vt:i4>2</vt:i4>
      </vt:variant>
      <vt:variant>
        <vt:lpstr>埋め込まれた OLE サーバー</vt:lpstr>
      </vt:variant>
      <vt:variant>
        <vt:i4>1</vt:i4>
      </vt:variant>
      <vt:variant>
        <vt:lpstr>スライド タイトル</vt:lpstr>
      </vt:variant>
      <vt:variant>
        <vt:i4>28</vt:i4>
      </vt:variant>
    </vt:vector>
  </HeadingPairs>
  <TitlesOfParts>
    <vt:vector size="38" baseType="lpstr">
      <vt:lpstr>ＭＳ Ｐゴシック</vt:lpstr>
      <vt:lpstr>Meiryo</vt:lpstr>
      <vt:lpstr>Meiryo</vt:lpstr>
      <vt:lpstr>Arial</vt:lpstr>
      <vt:lpstr>Calibri</vt:lpstr>
      <vt:lpstr>Times New Roman</vt:lpstr>
      <vt:lpstr>Wingdings</vt:lpstr>
      <vt:lpstr>Office テーマ</vt:lpstr>
      <vt:lpstr>1_Office テーマ</vt:lpstr>
      <vt:lpstr>Graph</vt:lpstr>
      <vt:lpstr>Uranium-based Battery Technology to Create New value for Society</vt:lpstr>
      <vt:lpstr>PowerPoint プレゼンテーション</vt:lpstr>
      <vt:lpstr>Outline</vt:lpstr>
      <vt:lpstr>What is JAEA ? </vt:lpstr>
      <vt:lpstr>Our Vision and Three Core Pillars for R&amp;D</vt:lpstr>
      <vt:lpstr>Creating New Values</vt:lpstr>
      <vt:lpstr>Outline</vt:lpstr>
      <vt:lpstr>What is Uranium?</vt:lpstr>
      <vt:lpstr>PowerPoint プレゼンテーション</vt:lpstr>
      <vt:lpstr>The utilization of promising depleted uranium </vt:lpstr>
      <vt:lpstr>PowerPoint プレゼンテーション</vt:lpstr>
      <vt:lpstr>PowerPoint プレゼンテーション</vt:lpstr>
      <vt:lpstr>Outline</vt:lpstr>
      <vt:lpstr>PowerPoint プレゼンテーション</vt:lpstr>
      <vt:lpstr>PowerPoint プレゼンテーション</vt:lpstr>
      <vt:lpstr>PowerPoint プレゼンテーション</vt:lpstr>
      <vt:lpstr>Outline</vt:lpstr>
      <vt:lpstr>Concept of Uranium Redox Flow Battery</vt:lpstr>
      <vt:lpstr>“URF Battery”  : New technology for effective utilization of depleted uranium</vt:lpstr>
      <vt:lpstr>PowerPoint プレゼンテーション</vt:lpstr>
      <vt:lpstr>Redox reactions of U and Fe</vt:lpstr>
      <vt:lpstr>Assembly of a U-based battery</vt:lpstr>
      <vt:lpstr>Color change of the electrolytic solution</vt:lpstr>
      <vt:lpstr>Charge/discharge of U-based battery</vt:lpstr>
      <vt:lpstr>LED light emission test with U-based battery</vt:lpstr>
      <vt:lpstr>Strategic plan</vt:lpstr>
      <vt:lpstr>Summary</vt:lpstr>
      <vt:lpstr>Acknowledgment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Takanori Sugawara</dc:creator>
  <cp:lastModifiedBy>大内 和希</cp:lastModifiedBy>
  <cp:revision>549</cp:revision>
  <cp:lastPrinted>2025-01-14T08:23:57Z</cp:lastPrinted>
  <dcterms:created xsi:type="dcterms:W3CDTF">2016-05-10T06:33:52Z</dcterms:created>
  <dcterms:modified xsi:type="dcterms:W3CDTF">2025-11-06T20:45:03Z</dcterms:modified>
</cp:coreProperties>
</file>