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305" r:id="rId3"/>
    <p:sldId id="314" r:id="rId4"/>
    <p:sldId id="261" r:id="rId5"/>
    <p:sldId id="267" r:id="rId6"/>
    <p:sldId id="324" r:id="rId7"/>
    <p:sldId id="325" r:id="rId8"/>
    <p:sldId id="326" r:id="rId9"/>
    <p:sldId id="327" r:id="rId10"/>
    <p:sldId id="328" r:id="rId11"/>
    <p:sldId id="329" r:id="rId12"/>
    <p:sldId id="322" r:id="rId13"/>
    <p:sldId id="284" r:id="rId14"/>
    <p:sldId id="330" r:id="rId15"/>
    <p:sldId id="286" r:id="rId16"/>
    <p:sldId id="268" r:id="rId17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ng Zhang" initials="PZ" lastIdx="1" clrIdx="0">
    <p:extLst>
      <p:ext uri="{19B8F6BF-5375-455C-9EA6-DF929625EA0E}">
        <p15:presenceInfo xmlns:p15="http://schemas.microsoft.com/office/powerpoint/2012/main" userId="S-1-5-21-1708537768-1343024091-1060284298-64002" providerId="AD"/>
      </p:ext>
    </p:extLst>
  </p:cmAuthor>
  <p:cmAuthor id="2" name="John Verboncoeur" initials="JV" lastIdx="3" clrIdx="1">
    <p:extLst>
      <p:ext uri="{19B8F6BF-5375-455C-9EA6-DF929625EA0E}">
        <p15:presenceInfo xmlns:p15="http://schemas.microsoft.com/office/powerpoint/2012/main" userId="749f490c1fb1845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  <a:srgbClr val="61AB7D"/>
    <a:srgbClr val="C0C0C0"/>
    <a:srgbClr val="003399"/>
    <a:srgbClr val="0C533A"/>
    <a:srgbClr val="000099"/>
    <a:srgbClr val="18453B"/>
    <a:srgbClr val="67C521"/>
    <a:srgbClr val="0643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49"/>
    <p:restoredTop sz="84296" autoAdjust="0"/>
  </p:normalViewPr>
  <p:slideViewPr>
    <p:cSldViewPr snapToGrid="0" snapToObjects="1" showGuides="1">
      <p:cViewPr varScale="1">
        <p:scale>
          <a:sx n="83" d="100"/>
          <a:sy n="83" d="100"/>
        </p:scale>
        <p:origin x="65" y="141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CEE4B0-EBCC-425D-9B34-612380204CEA}" type="datetimeFigureOut">
              <a:rPr lang="en-US" smtClean="0"/>
              <a:t>07-Nov-25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10906-6823-47A0-912E-41E996B94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763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10906-6823-47A0-912E-41E996B9427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61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2C1587-F74F-466F-9B85-77A4D4B9EBB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0289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2C1587-F74F-466F-9B85-77A4D4B9EBB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802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10906-6823-47A0-912E-41E996B9427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720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728844"/>
            <a:ext cx="10363200" cy="130196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0" i="0" baseline="0">
                <a:ln>
                  <a:noFill/>
                </a:ln>
                <a:solidFill>
                  <a:srgbClr val="18453B"/>
                </a:solidFill>
                <a:latin typeface="Gotham-Bold"/>
                <a:cs typeface="Gotham-Bold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0807"/>
            <a:ext cx="10363200" cy="210235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400"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595959"/>
                </a:solidFill>
                <a:latin typeface="Gotham Book" charset="0"/>
                <a:ea typeface="Gotham Book" charset="0"/>
                <a:cs typeface="Gotham Book" charset="0"/>
              </a:defRPr>
            </a:lvl1pPr>
          </a:lstStyle>
          <a:p>
            <a:pPr>
              <a:defRPr/>
            </a:pPr>
            <a:fld id="{EC95E886-5AEC-4A9E-A37C-0EEC0CC935A8}" type="datetime1">
              <a:rPr lang="en-US" smtClean="0"/>
              <a:t>07-Nov-25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</a:lstStyle>
          <a:p>
            <a:pPr>
              <a:defRPr/>
            </a:pPr>
            <a:r>
              <a:rPr lang="en-US"/>
              <a:t>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595959"/>
                </a:solidFill>
                <a:latin typeface="Gotham Book" charset="0"/>
                <a:ea typeface="Gotham Book" charset="0"/>
                <a:cs typeface="Gotham Book" charset="0"/>
              </a:defRPr>
            </a:lvl1pPr>
          </a:lstStyle>
          <a:p>
            <a:pPr>
              <a:defRPr/>
            </a:pPr>
            <a:fld id="{205D934E-3E61-264D-8682-F58928E18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720409"/>
            <a:ext cx="10972800" cy="48023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0" i="0" baseline="0">
                <a:solidFill>
                  <a:srgbClr val="18453B"/>
                </a:solidFill>
                <a:latin typeface="Gotham-Bold"/>
                <a:cs typeface="Gotham-Bold"/>
              </a:defRPr>
            </a:lvl1pPr>
          </a:lstStyle>
          <a:p>
            <a:r>
              <a:rPr lang="en-US" dirty="0"/>
              <a:t>1 column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4928"/>
            <a:ext cx="10972800" cy="4831238"/>
          </a:xfrm>
          <a:prstGeom prst="rect">
            <a:avLst/>
          </a:prstGeom>
        </p:spPr>
        <p:txBody>
          <a:bodyPr/>
          <a:lstStyle>
            <a:lvl1pPr>
              <a:buClr>
                <a:srgbClr val="18453B"/>
              </a:buClr>
              <a:buFont typeface="Arial"/>
              <a:buChar char="•"/>
              <a:defRPr sz="2800" b="0" i="0">
                <a:solidFill>
                  <a:srgbClr val="595959"/>
                </a:solidFill>
                <a:latin typeface="Gotham Book"/>
                <a:cs typeface="Gotham Book"/>
              </a:defRPr>
            </a:lvl1pPr>
            <a:lvl2pPr>
              <a:buClr>
                <a:schemeClr val="tx1">
                  <a:lumMod val="75000"/>
                  <a:lumOff val="25000"/>
                </a:schemeClr>
              </a:buClr>
              <a:buSzPct val="85000"/>
              <a:buFont typeface="Arial"/>
              <a:buChar char="•"/>
              <a:defRPr sz="2400" b="0" i="0">
                <a:solidFill>
                  <a:srgbClr val="595959"/>
                </a:solidFill>
                <a:latin typeface="Gotham Book"/>
                <a:cs typeface="Gotham Book"/>
              </a:defRPr>
            </a:lvl2pPr>
            <a:lvl3pPr>
              <a:buClr>
                <a:schemeClr val="tx1">
                  <a:lumMod val="75000"/>
                  <a:lumOff val="25000"/>
                </a:schemeClr>
              </a:buClr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3pPr>
            <a:lvl4pPr>
              <a:defRPr b="0" i="0">
                <a:latin typeface="Gotham Book"/>
                <a:cs typeface="Gotham Book"/>
              </a:defRPr>
            </a:lvl4pPr>
            <a:lvl5pPr>
              <a:defRPr b="0" i="0">
                <a:latin typeface="Gotham Book"/>
                <a:cs typeface="Gotham Book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595959"/>
                </a:solidFill>
                <a:latin typeface="Gotham Book" charset="0"/>
                <a:ea typeface="Gotham Book" charset="0"/>
                <a:cs typeface="Gotham Book" charset="0"/>
              </a:defRPr>
            </a:lvl1pPr>
          </a:lstStyle>
          <a:p>
            <a:pPr>
              <a:defRPr/>
            </a:pPr>
            <a:fld id="{34D82103-5861-4735-A9BE-8A6028B02530}" type="datetime1">
              <a:rPr lang="en-US" smtClean="0"/>
              <a:t>07-Nov-25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</a:lstStyle>
          <a:p>
            <a:pPr>
              <a:defRPr/>
            </a:pPr>
            <a:r>
              <a:rPr lang="en-US"/>
              <a:t>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595959"/>
                </a:solidFill>
                <a:latin typeface="Gotham Book" charset="0"/>
                <a:ea typeface="Gotham Book" charset="0"/>
                <a:cs typeface="Gotham Book" charset="0"/>
              </a:defRPr>
            </a:lvl1pPr>
          </a:lstStyle>
          <a:p>
            <a:pPr>
              <a:defRPr/>
            </a:pPr>
            <a:fld id="{0B4461CB-4CA9-2A43-A3FA-624E1DA48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1" y="673743"/>
            <a:ext cx="10972800" cy="8750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0" i="0" baseline="0">
                <a:solidFill>
                  <a:srgbClr val="18453B"/>
                </a:solidFill>
                <a:latin typeface="Gotham-Bold"/>
                <a:cs typeface="Gotham-Bold"/>
              </a:defRPr>
            </a:lvl1pPr>
          </a:lstStyle>
          <a:p>
            <a:r>
              <a:rPr lang="en-US" dirty="0"/>
              <a:t>2 columns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47056"/>
            <a:ext cx="5267605" cy="4709294"/>
          </a:xfrm>
          <a:prstGeom prst="rect">
            <a:avLst/>
          </a:prstGeom>
        </p:spPr>
        <p:txBody>
          <a:bodyPr/>
          <a:lstStyle>
            <a:lvl1pPr>
              <a:buClr>
                <a:schemeClr val="tx1">
                  <a:lumMod val="75000"/>
                  <a:lumOff val="25000"/>
                </a:schemeClr>
              </a:buClr>
              <a:buFont typeface="Arial"/>
              <a:buChar char="•"/>
              <a:defRPr sz="2800"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  <a:lvl2pPr>
              <a:buClr>
                <a:schemeClr val="tx1">
                  <a:lumMod val="75000"/>
                  <a:lumOff val="25000"/>
                </a:schemeClr>
              </a:buClr>
              <a:buSzPct val="85000"/>
              <a:buFont typeface="Arial"/>
              <a:buChar char="•"/>
              <a:defRPr sz="2400"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2pPr>
            <a:lvl3pPr>
              <a:buClr>
                <a:schemeClr val="tx1">
                  <a:lumMod val="75000"/>
                  <a:lumOff val="25000"/>
                </a:schemeClr>
              </a:buClr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3pPr>
            <a:lvl4pPr>
              <a:defRPr b="0" i="0">
                <a:latin typeface="Gotham Book"/>
                <a:cs typeface="Gotham Book"/>
              </a:defRPr>
            </a:lvl4pPr>
            <a:lvl5pPr>
              <a:defRPr b="0" i="0">
                <a:latin typeface="Gotham Book"/>
                <a:cs typeface="Gotham Book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595959"/>
                </a:solidFill>
                <a:latin typeface="Gotham Book" charset="0"/>
                <a:ea typeface="Gotham Book" charset="0"/>
                <a:cs typeface="Gotham Book" charset="0"/>
              </a:defRPr>
            </a:lvl1pPr>
          </a:lstStyle>
          <a:p>
            <a:pPr>
              <a:defRPr/>
            </a:pPr>
            <a:fld id="{6E7A6953-5E43-4A7D-A37F-BDBDA0A71C2C}" type="datetime1">
              <a:rPr lang="en-US" smtClean="0"/>
              <a:t>07-Nov-25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</a:lstStyle>
          <a:p>
            <a:pPr>
              <a:defRPr/>
            </a:pPr>
            <a:r>
              <a:rPr lang="en-US"/>
              <a:t>Footer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595959"/>
                </a:solidFill>
                <a:latin typeface="Gotham Book" charset="0"/>
                <a:ea typeface="Gotham Book" charset="0"/>
                <a:cs typeface="Gotham Book" charset="0"/>
              </a:defRPr>
            </a:lvl1pPr>
          </a:lstStyle>
          <a:p>
            <a:pPr>
              <a:defRPr/>
            </a:pPr>
            <a:fld id="{4599938D-0427-3542-974E-F7CD887B38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6314796" y="1647056"/>
            <a:ext cx="5267605" cy="4709294"/>
          </a:xfrm>
          <a:prstGeom prst="rect">
            <a:avLst/>
          </a:prstGeom>
        </p:spPr>
        <p:txBody>
          <a:bodyPr/>
          <a:lstStyle>
            <a:lvl1pPr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§"/>
              <a:defRPr sz="2800"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  <a:lvl2pPr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§"/>
              <a:defRPr sz="2400"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2pPr>
            <a:lvl3pPr>
              <a:buClr>
                <a:schemeClr val="tx1">
                  <a:lumMod val="75000"/>
                  <a:lumOff val="25000"/>
                </a:schemeClr>
              </a:buClr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3pPr>
            <a:lvl4pPr>
              <a:defRPr b="0" i="0">
                <a:latin typeface="Gotham Book"/>
                <a:cs typeface="Gotham Book"/>
              </a:defRPr>
            </a:lvl4pPr>
            <a:lvl5pPr>
              <a:defRPr b="0" i="0">
                <a:latin typeface="Gotham Book"/>
                <a:cs typeface="Gotham Book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109873"/>
            <a:ext cx="10972800" cy="82173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0" i="0">
                <a:solidFill>
                  <a:srgbClr val="18453B"/>
                </a:solidFill>
                <a:latin typeface="Gotham-Bold"/>
                <a:cs typeface="Gotham-Bold"/>
              </a:defRPr>
            </a:lvl1pPr>
          </a:lstStyle>
          <a:p>
            <a:r>
              <a:rPr lang="en-US" dirty="0"/>
              <a:t>1 column, no bullets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81013"/>
            <a:ext cx="10972800" cy="4024165"/>
          </a:xfrm>
          <a:prstGeom prst="rect">
            <a:avLst/>
          </a:prstGeom>
        </p:spPr>
        <p:txBody>
          <a:bodyPr wrap="square" numCol="1" anchor="t"/>
          <a:lstStyle>
            <a:lvl1pPr marL="0" indent="0" algn="l">
              <a:buClr>
                <a:schemeClr val="tx1">
                  <a:lumMod val="75000"/>
                  <a:lumOff val="25000"/>
                </a:schemeClr>
              </a:buClr>
              <a:buFontTx/>
              <a:buNone/>
              <a:defRPr sz="2400" b="0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1pPr>
            <a:lvl2pPr marL="0" indent="0" algn="l">
              <a:buClr>
                <a:schemeClr val="tx1">
                  <a:lumMod val="75000"/>
                  <a:lumOff val="25000"/>
                </a:schemeClr>
              </a:buClr>
              <a:buFontTx/>
              <a:buNone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2pPr>
            <a:lvl3pPr>
              <a:buClr>
                <a:schemeClr val="tx1">
                  <a:lumMod val="75000"/>
                  <a:lumOff val="25000"/>
                </a:schemeClr>
              </a:buClr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3pPr>
            <a:lvl4pPr>
              <a:defRPr b="0" i="0">
                <a:latin typeface="Gotham Book"/>
                <a:cs typeface="Gotham Book"/>
              </a:defRPr>
            </a:lvl4pPr>
            <a:lvl5pPr>
              <a:defRPr b="0" i="0">
                <a:latin typeface="Gotham Book"/>
                <a:cs typeface="Gotham Book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595959"/>
                </a:solidFill>
                <a:latin typeface="Gotham Book" charset="0"/>
                <a:ea typeface="Gotham Book" charset="0"/>
                <a:cs typeface="Gotham Book" charset="0"/>
              </a:defRPr>
            </a:lvl1pPr>
          </a:lstStyle>
          <a:p>
            <a:pPr>
              <a:defRPr/>
            </a:pPr>
            <a:fld id="{3E93AB02-C871-44D5-A7E0-20137A688153}" type="datetime1">
              <a:rPr lang="en-US" smtClean="0"/>
              <a:t>07-Nov-25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</a:lstStyle>
          <a:p>
            <a:pPr>
              <a:defRPr/>
            </a:pPr>
            <a:r>
              <a:rPr lang="en-US"/>
              <a:t>Footer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595959"/>
                </a:solidFill>
                <a:latin typeface="Gotham Book" charset="0"/>
                <a:ea typeface="Gotham Book" charset="0"/>
                <a:cs typeface="Gotham Book" charset="0"/>
              </a:defRPr>
            </a:lvl1pPr>
          </a:lstStyle>
          <a:p>
            <a:pPr>
              <a:defRPr/>
            </a:pPr>
            <a:fld id="{4DCE0E26-47BB-FF4B-814B-E43C1B98F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875094"/>
            <a:ext cx="10972800" cy="72510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0" i="0">
                <a:solidFill>
                  <a:srgbClr val="18453B"/>
                </a:solidFill>
                <a:latin typeface="Gotham-Bold"/>
                <a:cs typeface="Gotham-Bold"/>
              </a:defRPr>
            </a:lvl1pPr>
          </a:lstStyle>
          <a:p>
            <a:r>
              <a:rPr lang="en-US" dirty="0"/>
              <a:t>1 column with numbers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4905"/>
            <a:ext cx="10972800" cy="4419600"/>
          </a:xfrm>
          <a:prstGeom prst="rect">
            <a:avLst/>
          </a:prstGeom>
        </p:spPr>
        <p:txBody>
          <a:bodyPr wrap="square" numCol="1" anchor="t"/>
          <a:lstStyle>
            <a:lvl1pPr marL="457200" indent="-457200" algn="l">
              <a:buClr>
                <a:schemeClr val="tx1">
                  <a:lumMod val="75000"/>
                  <a:lumOff val="25000"/>
                </a:schemeClr>
              </a:buClr>
              <a:buFont typeface="+mj-lt"/>
              <a:buAutoNum type="arabicPeriod"/>
              <a:defRPr sz="2400" b="0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1pPr>
            <a:lvl2pPr marL="457200" indent="182880" algn="l">
              <a:buClr>
                <a:schemeClr val="tx1">
                  <a:lumMod val="75000"/>
                  <a:lumOff val="25000"/>
                </a:schemeClr>
              </a:buClr>
              <a:buSzPct val="85000"/>
              <a:buFont typeface="Arial"/>
              <a:buChar char="•"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2pPr>
            <a:lvl3pPr>
              <a:buClr>
                <a:schemeClr val="tx1">
                  <a:lumMod val="75000"/>
                  <a:lumOff val="25000"/>
                </a:schemeClr>
              </a:buClr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3pPr>
            <a:lvl4pPr>
              <a:defRPr b="0" i="0">
                <a:latin typeface="Gotham Book"/>
                <a:cs typeface="Gotham Book"/>
              </a:defRPr>
            </a:lvl4pPr>
            <a:lvl5pPr>
              <a:defRPr b="0" i="0">
                <a:latin typeface="Gotham Book"/>
                <a:cs typeface="Gotham Book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595959"/>
                </a:solidFill>
                <a:latin typeface="Gotham Book" charset="0"/>
                <a:ea typeface="Gotham Book" charset="0"/>
                <a:cs typeface="Gotham Book" charset="0"/>
              </a:defRPr>
            </a:lvl1pPr>
          </a:lstStyle>
          <a:p>
            <a:pPr>
              <a:defRPr/>
            </a:pPr>
            <a:fld id="{73CB1192-4A7B-4399-8C7B-78972D792769}" type="datetime1">
              <a:rPr lang="en-US" smtClean="0"/>
              <a:t>07-Nov-25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</a:lstStyle>
          <a:p>
            <a:pPr>
              <a:defRPr/>
            </a:pPr>
            <a:r>
              <a:rPr lang="en-US"/>
              <a:t>Footer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595959"/>
                </a:solidFill>
                <a:latin typeface="Gotham Book" charset="0"/>
                <a:ea typeface="Gotham Book" charset="0"/>
                <a:cs typeface="Gotham Book" charset="0"/>
              </a:defRPr>
            </a:lvl1pPr>
          </a:lstStyle>
          <a:p>
            <a:pPr>
              <a:defRPr/>
            </a:pPr>
            <a:fld id="{14362E17-3E5F-5C4D-AFD9-BBBB918BE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639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43001"/>
            <a:ext cx="5384800" cy="4983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143000"/>
            <a:ext cx="5384800" cy="241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709989"/>
            <a:ext cx="5384800" cy="2416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116B2-D027-45B0-9B22-9878BA615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565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Masthead" descr="Green bar with white Michigan State University logo">
            <a:extLst>
              <a:ext uri="{FF2B5EF4-FFF2-40B4-BE49-F238E27FC236}">
                <a16:creationId xmlns:a16="http://schemas.microsoft.com/office/drawing/2014/main" id="{C2651E67-3C06-8742-9D11-3904B3FC589A}"/>
              </a:ext>
            </a:extLst>
          </p:cNvPr>
          <p:cNvGrpSpPr/>
          <p:nvPr userDrawn="1"/>
        </p:nvGrpSpPr>
        <p:grpSpPr>
          <a:xfrm>
            <a:off x="0" y="3"/>
            <a:ext cx="12192000" cy="525931"/>
            <a:chOff x="0" y="0"/>
            <a:chExt cx="9144000" cy="52593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0EAC73F-8000-9D48-B1F7-88AD63C314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480212"/>
              <a:ext cx="9144000" cy="45719"/>
            </a:xfrm>
            <a:prstGeom prst="rect">
              <a:avLst/>
            </a:prstGeom>
            <a:solidFill>
              <a:srgbClr val="67C521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3D844B1-685E-CD4D-9FD4-223F3DAC44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0"/>
              <a:ext cx="9144000" cy="490559"/>
            </a:xfrm>
            <a:prstGeom prst="rect">
              <a:avLst/>
            </a:prstGeom>
            <a:solidFill>
              <a:srgbClr val="18453B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 descr="Michigan State University logo">
              <a:extLst>
                <a:ext uri="{FF2B5EF4-FFF2-40B4-BE49-F238E27FC236}">
                  <a16:creationId xmlns:a16="http://schemas.microsoft.com/office/drawing/2014/main" id="{C853019F-15A1-C547-B816-438CAF3C2A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>
            <a:xfrm>
              <a:off x="6109791" y="124350"/>
              <a:ext cx="2914883" cy="246063"/>
            </a:xfrm>
            <a:prstGeom prst="rect">
              <a:avLst/>
            </a:prstGeom>
          </p:spPr>
        </p:pic>
      </p:grp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ea typeface="+mn-ea"/>
                <a:cs typeface="+mn-cs"/>
              </a:defRPr>
            </a:lvl1pPr>
          </a:lstStyle>
          <a:p>
            <a:pPr>
              <a:defRPr/>
            </a:pPr>
            <a:fld id="{D81B683F-0D37-4361-B6B3-789C88D7D012}" type="datetime1">
              <a:rPr lang="en-US" smtClean="0"/>
              <a:t>07-Nov-25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ea typeface="+mn-ea"/>
                <a:cs typeface="+mn-cs"/>
              </a:defRPr>
            </a:lvl1pPr>
          </a:lstStyle>
          <a:p>
            <a:pPr>
              <a:defRPr/>
            </a:pPr>
            <a:fld id="{E1544D71-77D6-5B4F-A1FC-5CA064DBD1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8" r:id="rId4"/>
    <p:sldLayoutId id="2147483697" r:id="rId5"/>
    <p:sldLayoutId id="2147483699" r:id="rId6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Gotham Book"/>
          <a:ea typeface="ＭＳ Ｐゴシック" charset="-128"/>
          <a:cs typeface="ＭＳ Ｐゴシック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Gotham Book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Gotham Book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Gotham Book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Gotham Book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Gotham Book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johnv@msu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wmf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.em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ctrTitle"/>
          </p:nvPr>
        </p:nvSpPr>
        <p:spPr bwMode="auto">
          <a:xfrm>
            <a:off x="1555379" y="1057752"/>
            <a:ext cx="9081247" cy="9058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 altLang="zh-CN" sz="31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Plasmas for Sustainability</a:t>
            </a:r>
            <a:b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</a:b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3F4D3532-542E-407F-9E0D-E942BD1C4E06}"/>
              </a:ext>
            </a:extLst>
          </p:cNvPr>
          <p:cNvSpPr txBox="1">
            <a:spLocks/>
          </p:cNvSpPr>
          <p:nvPr/>
        </p:nvSpPr>
        <p:spPr>
          <a:xfrm>
            <a:off x="1931590" y="2895083"/>
            <a:ext cx="8328823" cy="186332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spc="-1" dirty="0"/>
              <a:t>John P. Verboncoeur</a:t>
            </a:r>
            <a:endParaRPr lang="en-US" b="1" spc="-1" baseline="30000" dirty="0"/>
          </a:p>
          <a:p>
            <a:pPr>
              <a:defRPr/>
            </a:pPr>
            <a:r>
              <a:rPr lang="en-US" sz="2000" spc="-1" dirty="0"/>
              <a:t>Michigan State University</a:t>
            </a:r>
          </a:p>
          <a:p>
            <a:pPr>
              <a:defRPr/>
            </a:pPr>
            <a:r>
              <a:rPr lang="en-US" altLang="zh-CN" sz="1600" spc="-1" baseline="30000" dirty="0"/>
              <a:t>†</a:t>
            </a:r>
            <a:r>
              <a:rPr lang="en-US" sz="1600" spc="-1" dirty="0"/>
              <a:t>E</a:t>
            </a:r>
            <a:r>
              <a:rPr lang="en-US" altLang="zh-CN" sz="1600" spc="-1" dirty="0"/>
              <a:t>mail: </a:t>
            </a:r>
            <a:r>
              <a:rPr lang="en-US" altLang="zh-CN" sz="1600" u="sng" spc="-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johnv@msu.edu</a:t>
            </a:r>
            <a:endParaRPr lang="en-US" altLang="zh-CN" sz="1600" u="sng" spc="-1" dirty="0"/>
          </a:p>
          <a:p>
            <a:pPr>
              <a:defRPr/>
            </a:pPr>
            <a:endParaRPr lang="en-US" altLang="zh-CN" sz="2000" b="1" spc="-1" dirty="0"/>
          </a:p>
          <a:p>
            <a:pPr>
              <a:defRPr/>
            </a:pPr>
            <a:endParaRPr lang="en-US" altLang="zh-CN" sz="1400" b="1" spc="-1" dirty="0">
              <a:solidFill>
                <a:srgbClr val="0000FF"/>
              </a:solidFill>
            </a:endParaRPr>
          </a:p>
          <a:p>
            <a:pPr>
              <a:defRPr/>
            </a:pPr>
            <a:br>
              <a:rPr lang="en-US" sz="1400" dirty="0"/>
            </a:br>
            <a:endParaRPr lang="en-US" sz="1100" dirty="0"/>
          </a:p>
          <a:p>
            <a:pPr>
              <a:defRPr/>
            </a:pPr>
            <a:endParaRPr lang="en-US" sz="1400" spc="-1" dirty="0">
              <a:solidFill>
                <a:srgbClr val="0000FF"/>
              </a:solidFill>
            </a:endParaRPr>
          </a:p>
          <a:p>
            <a:pPr>
              <a:defRPr/>
            </a:pPr>
            <a:r>
              <a:rPr lang="en-US" sz="1400" spc="-1" dirty="0">
                <a:solidFill>
                  <a:srgbClr val="0000FF"/>
                </a:solidFill>
              </a:rPr>
              <a:t> </a:t>
            </a:r>
          </a:p>
          <a:p>
            <a:pPr>
              <a:defRPr/>
            </a:pPr>
            <a:endParaRPr lang="en-US" sz="1400" spc="-1" dirty="0">
              <a:solidFill>
                <a:srgbClr val="0000FF"/>
              </a:solidFill>
            </a:endParaRPr>
          </a:p>
          <a:p>
            <a:pPr>
              <a:defRPr/>
            </a:pPr>
            <a:endParaRPr lang="en-US" sz="1400" spc="-1" dirty="0">
              <a:solidFill>
                <a:srgbClr val="0000FF"/>
              </a:solidFill>
            </a:endParaRPr>
          </a:p>
          <a:p>
            <a:pPr algn="l">
              <a:defRPr/>
            </a:pPr>
            <a:endParaRPr lang="en-US" sz="1400" spc="-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9A40C1-2282-4B10-95DC-042446A5592C}"/>
              </a:ext>
            </a:extLst>
          </p:cNvPr>
          <p:cNvSpPr txBox="1"/>
          <p:nvPr/>
        </p:nvSpPr>
        <p:spPr>
          <a:xfrm>
            <a:off x="3796465" y="5104338"/>
            <a:ext cx="48704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</a:rPr>
              <a:t>IEEE NPSS Climate Change Workshop</a:t>
            </a:r>
          </a:p>
          <a:p>
            <a:pPr algn="ctr"/>
            <a:r>
              <a:rPr lang="en-US" altLang="zh-CN" sz="2000" b="1" dirty="0">
                <a:solidFill>
                  <a:srgbClr val="0000FF"/>
                </a:solidFill>
              </a:rPr>
              <a:t>Yokohama, Japan </a:t>
            </a:r>
            <a:endParaRPr lang="en-US" sz="2000" b="1" dirty="0">
              <a:solidFill>
                <a:srgbClr val="0000FF"/>
              </a:solidFill>
            </a:endParaRPr>
          </a:p>
          <a:p>
            <a:pPr algn="ctr"/>
            <a:r>
              <a:rPr lang="en-US" altLang="zh-CN" sz="2000" b="1" dirty="0">
                <a:solidFill>
                  <a:srgbClr val="0000FF"/>
                </a:solidFill>
              </a:rPr>
              <a:t>07-Nov 2025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77A3CB-1E8D-47D2-9519-F8EE065E9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5D934E-3E61-264D-8682-F58928E18B8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163"/>
    </mc:Choice>
    <mc:Fallback xmlns="">
      <p:transition spd="slow" advTm="34163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2D89651-C0C0-4B6E-A7BE-D08911122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2. Fundamentals - Nonequilibrium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E68F7C4-5122-4CC1-8742-F9E16E345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95751"/>
            <a:ext cx="6293005" cy="507195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Plasma is the fourth state of matter, a collection of ionized gases and radicals comprising over 99% of visible matter</a:t>
            </a:r>
          </a:p>
          <a:p>
            <a:r>
              <a:rPr lang="en-US" dirty="0"/>
              <a:t>Can be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non-equilibrium</a:t>
            </a:r>
            <a:r>
              <a:rPr lang="en-US" dirty="0"/>
              <a:t> when driven by strong electric fields, beams, photons</a:t>
            </a:r>
          </a:p>
          <a:p>
            <a:pPr lvl="1"/>
            <a:r>
              <a:rPr lang="en-US" dirty="0"/>
              <a:t>More energy where it does work on cross sections – acts like a catalyst</a:t>
            </a:r>
          </a:p>
          <a:p>
            <a:pPr lvl="1"/>
            <a:r>
              <a:rPr lang="en-US"/>
              <a:t>Conventional catalysts </a:t>
            </a:r>
            <a:r>
              <a:rPr lang="en-US" dirty="0"/>
              <a:t>can provide additional enhancement</a:t>
            </a:r>
          </a:p>
          <a:p>
            <a:r>
              <a:rPr lang="en-US" dirty="0"/>
              <a:t>Goal is to inject more energy into preferred reactions, less in adverse reactions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380523-A527-425F-BE4B-7D9D86C26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E0E26-47BB-FF4B-814B-E43C1B98F5D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8CC14AF-9BC0-4356-B1FE-8257DA2585FC}"/>
              </a:ext>
            </a:extLst>
          </p:cNvPr>
          <p:cNvGrpSpPr/>
          <p:nvPr/>
        </p:nvGrpSpPr>
        <p:grpSpPr>
          <a:xfrm>
            <a:off x="7246212" y="788322"/>
            <a:ext cx="4341986" cy="3181027"/>
            <a:chOff x="7246212" y="844077"/>
            <a:chExt cx="4341986" cy="318102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626FBD0-134F-4EB6-B4D4-771D2A6885D7}"/>
                </a:ext>
              </a:extLst>
            </p:cNvPr>
            <p:cNvGrpSpPr/>
            <p:nvPr/>
          </p:nvGrpSpPr>
          <p:grpSpPr>
            <a:xfrm>
              <a:off x="7246212" y="844077"/>
              <a:ext cx="4341986" cy="3181027"/>
              <a:chOff x="609600" y="1207683"/>
              <a:chExt cx="3420152" cy="2505673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2A6BF0BB-D3ED-4F34-BA1B-FC2D6E8F79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09600" y="1207683"/>
                <a:ext cx="3420152" cy="2505673"/>
              </a:xfrm>
              <a:prstGeom prst="rect">
                <a:avLst/>
              </a:prstGeom>
            </p:spPr>
          </p:pic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9E69655F-421F-4B0B-9CF3-A18828E11C25}"/>
                  </a:ext>
                </a:extLst>
              </p:cNvPr>
              <p:cNvCxnSpPr/>
              <p:nvPr/>
            </p:nvCxnSpPr>
            <p:spPr>
              <a:xfrm flipH="1" flipV="1">
                <a:off x="1204332" y="1447086"/>
                <a:ext cx="1962614" cy="184252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1D4C1EF-1D2D-46E9-BB7C-ECF92FCCA4CF}"/>
                </a:ext>
              </a:extLst>
            </p:cNvPr>
            <p:cNvSpPr/>
            <p:nvPr/>
          </p:nvSpPr>
          <p:spPr>
            <a:xfrm>
              <a:off x="7984273" y="1591853"/>
              <a:ext cx="2865864" cy="1951463"/>
            </a:xfrm>
            <a:custGeom>
              <a:avLst/>
              <a:gdLst>
                <a:gd name="connsiteX0" fmla="*/ 0 w 2865864"/>
                <a:gd name="connsiteY0" fmla="*/ 0 h 1951463"/>
                <a:gd name="connsiteX1" fmla="*/ 669073 w 2865864"/>
                <a:gd name="connsiteY1" fmla="*/ 167268 h 1951463"/>
                <a:gd name="connsiteX2" fmla="*/ 1271239 w 2865864"/>
                <a:gd name="connsiteY2" fmla="*/ 591014 h 1951463"/>
                <a:gd name="connsiteX3" fmla="*/ 1984917 w 2865864"/>
                <a:gd name="connsiteY3" fmla="*/ 1349297 h 1951463"/>
                <a:gd name="connsiteX4" fmla="*/ 2286000 w 2865864"/>
                <a:gd name="connsiteY4" fmla="*/ 1037063 h 1951463"/>
                <a:gd name="connsiteX5" fmla="*/ 2464420 w 2865864"/>
                <a:gd name="connsiteY5" fmla="*/ 992458 h 1951463"/>
                <a:gd name="connsiteX6" fmla="*/ 2865864 w 2865864"/>
                <a:gd name="connsiteY6" fmla="*/ 1951463 h 195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65864" h="1951463">
                  <a:moveTo>
                    <a:pt x="0" y="0"/>
                  </a:moveTo>
                  <a:cubicBezTo>
                    <a:pt x="228600" y="34383"/>
                    <a:pt x="457200" y="68766"/>
                    <a:pt x="669073" y="167268"/>
                  </a:cubicBezTo>
                  <a:cubicBezTo>
                    <a:pt x="880946" y="265770"/>
                    <a:pt x="1051932" y="394009"/>
                    <a:pt x="1271239" y="591014"/>
                  </a:cubicBezTo>
                  <a:cubicBezTo>
                    <a:pt x="1490546" y="788019"/>
                    <a:pt x="1815790" y="1274956"/>
                    <a:pt x="1984917" y="1349297"/>
                  </a:cubicBezTo>
                  <a:cubicBezTo>
                    <a:pt x="2154044" y="1423638"/>
                    <a:pt x="2206083" y="1096536"/>
                    <a:pt x="2286000" y="1037063"/>
                  </a:cubicBezTo>
                  <a:cubicBezTo>
                    <a:pt x="2365917" y="977590"/>
                    <a:pt x="2367776" y="840058"/>
                    <a:pt x="2464420" y="992458"/>
                  </a:cubicBezTo>
                  <a:cubicBezTo>
                    <a:pt x="2561064" y="1144858"/>
                    <a:pt x="2828693" y="1869687"/>
                    <a:pt x="2865864" y="1951463"/>
                  </a:cubicBezTo>
                </a:path>
              </a:pathLst>
            </a:cu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4AD66240-7EF2-4B05-892B-9F1B9C6D86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2697" y="4025103"/>
            <a:ext cx="3625430" cy="2827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568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50C344-6D4C-326A-EE81-72E1E235F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8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93004AD-E582-5B82-1746-653793F3F983}"/>
              </a:ext>
            </a:extLst>
          </p:cNvPr>
          <p:cNvSpPr txBox="1"/>
          <p:nvPr/>
        </p:nvSpPr>
        <p:spPr>
          <a:xfrm>
            <a:off x="1593004" y="6126059"/>
            <a:ext cx="9062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00FF"/>
                </a:solidFill>
              </a:rPr>
              <a:t>Discharge conditions: </a:t>
            </a:r>
            <a:r>
              <a:rPr lang="en-US" b="1" dirty="0">
                <a:solidFill>
                  <a:srgbClr val="000000"/>
                </a:solidFill>
              </a:rPr>
              <a:t>driving current amplitude J=5x10</a:t>
            </a:r>
            <a:r>
              <a:rPr lang="en-US" b="1" baseline="30000" dirty="0">
                <a:solidFill>
                  <a:srgbClr val="000000"/>
                </a:solidFill>
              </a:rPr>
              <a:t>5</a:t>
            </a:r>
            <a:r>
              <a:rPr lang="en-US" b="1" dirty="0">
                <a:solidFill>
                  <a:srgbClr val="000000"/>
                </a:solidFill>
              </a:rPr>
              <a:t>A/m</a:t>
            </a:r>
            <a:r>
              <a:rPr lang="en-US" b="1" baseline="30000" dirty="0">
                <a:solidFill>
                  <a:srgbClr val="000000"/>
                </a:solidFill>
              </a:rPr>
              <a:t>2</a:t>
            </a:r>
            <a:r>
              <a:rPr lang="en-US" b="1" dirty="0">
                <a:solidFill>
                  <a:srgbClr val="000000"/>
                </a:solidFill>
              </a:rPr>
              <a:t>  </a:t>
            </a:r>
            <a:r>
              <a:rPr lang="en-US" b="1" dirty="0"/>
              <a:t>gap 1mm,</a:t>
            </a:r>
            <a:r>
              <a:rPr lang="zh-CN" altLang="en-US" b="1" dirty="0"/>
              <a:t> </a:t>
            </a:r>
            <a:r>
              <a:rPr lang="en-US" altLang="zh-CN" b="1" dirty="0"/>
              <a:t>1 atm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zh-CN" b="1" dirty="0"/>
              <a:t>Using ML to optimize driving signal across large parameter space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8EC868-B6BE-F503-E721-1A2A235F3280}"/>
              </a:ext>
            </a:extLst>
          </p:cNvPr>
          <p:cNvSpPr txBox="1"/>
          <p:nvPr/>
        </p:nvSpPr>
        <p:spPr>
          <a:xfrm>
            <a:off x="312233" y="635485"/>
            <a:ext cx="10649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Driving Field Control of Energy Flow in Reaction Chains 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AAA8501-C35F-5143-490C-AE4F5A2FE666}"/>
              </a:ext>
            </a:extLst>
          </p:cNvPr>
          <p:cNvSpPr txBox="1"/>
          <p:nvPr/>
        </p:nvSpPr>
        <p:spPr>
          <a:xfrm>
            <a:off x="2534094" y="1203320"/>
            <a:ext cx="4614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Driving frequency </a:t>
            </a:r>
            <a:r>
              <a:rPr lang="en-US" b="1" dirty="0">
                <a:solidFill>
                  <a:srgbClr val="FF0000"/>
                </a:solidFill>
              </a:rPr>
              <a:t>0.1GHz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3CF873D-2E3E-C628-46E5-C9483EB4FD29}"/>
              </a:ext>
            </a:extLst>
          </p:cNvPr>
          <p:cNvSpPr txBox="1"/>
          <p:nvPr/>
        </p:nvSpPr>
        <p:spPr>
          <a:xfrm>
            <a:off x="6620541" y="1185412"/>
            <a:ext cx="4614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Driving frequency </a:t>
            </a:r>
            <a:r>
              <a:rPr lang="en-US" b="1" dirty="0">
                <a:solidFill>
                  <a:srgbClr val="FF0000"/>
                </a:solidFill>
              </a:rPr>
              <a:t>0.5GHz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F77DBF-FE43-E95F-FE68-E46A01BCD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621" y="1529573"/>
            <a:ext cx="7620758" cy="4437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392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379B7-A786-1712-6EA7-3B6C79F90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00FF"/>
                </a:solidFill>
              </a:rPr>
              <a:t>Use Case: Hydrogen Ecosystem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AB68C-76B4-A096-826D-FC7D0E5B2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94927"/>
            <a:ext cx="10972800" cy="506142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Distributed production of ammonia using green energy and plasmas</a:t>
            </a:r>
          </a:p>
          <a:p>
            <a:pPr lvl="1"/>
            <a:r>
              <a:rPr lang="en-US" dirty="0"/>
              <a:t>Plasma can handle variable power, unlike thermal catalysts</a:t>
            </a:r>
          </a:p>
          <a:p>
            <a:pPr lvl="1"/>
            <a:r>
              <a:rPr lang="en-US" dirty="0"/>
              <a:t>Can replace CO</a:t>
            </a:r>
            <a:r>
              <a:rPr lang="en-US" baseline="-25000" dirty="0"/>
              <a:t>2</a:t>
            </a:r>
            <a:r>
              <a:rPr lang="en-US" dirty="0"/>
              <a:t> intensive Haber-Bosch process (9% of GHG load) for ammonia for fertilizers used in 50% of global crop production</a:t>
            </a:r>
          </a:p>
          <a:p>
            <a:pPr lvl="1"/>
            <a:r>
              <a:rPr lang="en-US" dirty="0"/>
              <a:t>Can provide ammonia for materials manufacturing industry</a:t>
            </a:r>
          </a:p>
          <a:p>
            <a:pPr lvl="1"/>
            <a:r>
              <a:rPr lang="en-US" dirty="0"/>
              <a:t>Can provide transport medium for hydrogen – we know how to transport ammonia economically in pipelines and by truck</a:t>
            </a:r>
          </a:p>
          <a:p>
            <a:pPr lvl="1"/>
            <a:r>
              <a:rPr lang="en-US" dirty="0"/>
              <a:t>Can provide hydrogen for hydrogenation to upgrade bio-fuel energy density – net zero carbon jet fuel!</a:t>
            </a:r>
          </a:p>
          <a:p>
            <a:r>
              <a:rPr lang="en-US" dirty="0"/>
              <a:t>Requires ammonia cracking at use point for H fuel cells or H combustion</a:t>
            </a:r>
          </a:p>
          <a:p>
            <a:pPr lvl="1"/>
            <a:r>
              <a:rPr lang="en-US" dirty="0"/>
              <a:t>Or ammonia burning fuel cells, producing N</a:t>
            </a:r>
            <a:r>
              <a:rPr lang="en-US" baseline="-25000" dirty="0"/>
              <a:t>2</a:t>
            </a:r>
            <a:r>
              <a:rPr lang="en-US" dirty="0"/>
              <a:t> and H</a:t>
            </a:r>
            <a:r>
              <a:rPr lang="en-US" baseline="-25000" dirty="0"/>
              <a:t>2</a:t>
            </a:r>
            <a:r>
              <a:rPr lang="en-US" dirty="0"/>
              <a:t>O</a:t>
            </a:r>
          </a:p>
          <a:p>
            <a:pPr lvl="1"/>
            <a:r>
              <a:rPr lang="en-US" dirty="0"/>
              <a:t>Large trucks can crack in situ, resulting in low H inventory for safety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274697-BFD7-D18B-EC2F-7724A6BBC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461CB-4CA9-2A43-A3FA-624E1DA485A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217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98D0A2-A58A-1DBD-730D-C5DC37ADF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7200" y="6423069"/>
            <a:ext cx="2844800" cy="365125"/>
          </a:xfrm>
        </p:spPr>
        <p:txBody>
          <a:bodyPr/>
          <a:lstStyle/>
          <a:p>
            <a:pPr>
              <a:defRPr/>
            </a:pPr>
            <a:fld id="{4DCE0E26-47BB-FF4B-814B-E43C1B98F5D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8EB205-F3B8-C491-5179-4467AC10F9F8}"/>
              </a:ext>
            </a:extLst>
          </p:cNvPr>
          <p:cNvSpPr txBox="1"/>
          <p:nvPr/>
        </p:nvSpPr>
        <p:spPr>
          <a:xfrm>
            <a:off x="138166" y="754072"/>
            <a:ext cx="46163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Use Case: SF6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408E93-52CB-2042-D708-437DA7DDE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1656" y="754072"/>
            <a:ext cx="3891944" cy="366233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8F2939-5C42-00CB-7CDC-C4C1B545EDD0}"/>
              </a:ext>
            </a:extLst>
          </p:cNvPr>
          <p:cNvSpPr txBox="1"/>
          <p:nvPr/>
        </p:nvSpPr>
        <p:spPr>
          <a:xfrm>
            <a:off x="10544056" y="2735050"/>
            <a:ext cx="10273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SF6 [1]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D7C92F-D80F-24C4-5E69-B455A9C488F1}"/>
              </a:ext>
            </a:extLst>
          </p:cNvPr>
          <p:cNvSpPr txBox="1"/>
          <p:nvPr/>
        </p:nvSpPr>
        <p:spPr>
          <a:xfrm>
            <a:off x="8217315" y="4416403"/>
            <a:ext cx="36962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Illustration from </a:t>
            </a:r>
            <a:r>
              <a:rPr lang="en-US" b="1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wikipedia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F6A9FC-766A-E09E-F43F-E55E8F58DBC1}"/>
              </a:ext>
            </a:extLst>
          </p:cNvPr>
          <p:cNvSpPr txBox="1"/>
          <p:nvPr/>
        </p:nvSpPr>
        <p:spPr>
          <a:xfrm>
            <a:off x="205210" y="1282453"/>
            <a:ext cx="4398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Sulfur hexafluoride (</a:t>
            </a:r>
            <a:r>
              <a:rPr lang="en-US" dirty="0"/>
              <a:t>SF</a:t>
            </a:r>
            <a:r>
              <a:rPr lang="en-US" baseline="-25000" dirty="0"/>
              <a:t>6</a:t>
            </a:r>
            <a:r>
              <a:rPr lang="en-US" dirty="0"/>
              <a:t>) as an example: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301E512-F2F4-59E1-114F-7DA1D97F027F}"/>
                  </a:ext>
                </a:extLst>
              </p:cNvPr>
              <p:cNvSpPr txBox="1"/>
              <p:nvPr/>
            </p:nvSpPr>
            <p:spPr>
              <a:xfrm>
                <a:off x="278440" y="1727513"/>
                <a:ext cx="7623216" cy="4436464"/>
              </a:xfrm>
              <a:prstGeom prst="rect">
                <a:avLst/>
              </a:prstGeom>
              <a:noFill/>
            </p:spPr>
            <p:txBody>
              <a:bodyPr wrap="square" rtlCol="0">
                <a:norm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altLang="zh-CN" dirty="0">
                    <a:latin typeface="+mn-lt"/>
                  </a:rPr>
                  <a:t>Very stable, nonflammable, nontoxic gas used in power distribution network as well as semiconductor manufacturing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b="1" dirty="0">
                    <a:solidFill>
                      <a:srgbClr val="FF0000"/>
                    </a:solidFill>
                    <a:latin typeface="+mn-lt"/>
                    <a:ea typeface="SimSun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b="1" dirty="0">
                    <a:solidFill>
                      <a:srgbClr val="FF0000"/>
                    </a:solidFill>
                    <a:effectLst/>
                    <a:latin typeface="+mn-lt"/>
                    <a:ea typeface="SimSun" panose="02010600030101010101" pitchFamily="2" charset="-122"/>
                    <a:cs typeface="Times New Roman" panose="02020603050405020304" pitchFamily="18" charset="0"/>
                  </a:rPr>
                  <a:t>ver 23,000 times more effective at trapping heat </a:t>
                </a:r>
                <a:r>
                  <a:rPr lang="en-US" b="1" dirty="0">
                    <a:solidFill>
                      <a:srgbClr val="FF0000"/>
                    </a:solidFill>
                    <a:latin typeface="+mn-lt"/>
                    <a:ea typeface="SimSun" panose="02010600030101010101" pitchFamily="2" charset="-122"/>
                    <a:cs typeface="Times New Roman" panose="02020603050405020304" pitchFamily="18" charset="0"/>
                  </a:rPr>
                  <a:t>than carbon dioxide</a:t>
                </a:r>
                <a:endParaRPr lang="en-US" b="1" dirty="0">
                  <a:solidFill>
                    <a:srgbClr val="FF0000"/>
                  </a:solidFill>
                  <a:effectLst/>
                  <a:latin typeface="+mn-lt"/>
                  <a:ea typeface="SimSun" panose="02010600030101010101" pitchFamily="2" charset="-122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+mn-lt"/>
                    <a:ea typeface="SimSun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dirty="0">
                    <a:effectLst/>
                    <a:latin typeface="+mn-lt"/>
                    <a:ea typeface="SimSun" panose="02010600030101010101" pitchFamily="2" charset="-122"/>
                    <a:cs typeface="Times New Roman" panose="02020603050405020304" pitchFamily="18" charset="0"/>
                  </a:rPr>
                  <a:t>tability confers an atmospheric lifetime of 3,200 years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+mn-lt"/>
                    <a:ea typeface="SimSun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dirty="0">
                    <a:effectLst/>
                    <a:latin typeface="+mn-lt"/>
                    <a:ea typeface="SimSun" panose="02010600030101010101" pitchFamily="2" charset="-122"/>
                    <a:cs typeface="Times New Roman" panose="02020603050405020304" pitchFamily="18" charset="0"/>
                  </a:rPr>
                  <a:t>ubstantial contributor to the global greenhouse gas burde</a:t>
                </a:r>
                <a:r>
                  <a:rPr lang="en-US" dirty="0">
                    <a:latin typeface="+mn-lt"/>
                    <a:ea typeface="SimSun" panose="02010600030101010101" pitchFamily="2" charset="-122"/>
                    <a:cs typeface="Times New Roman" panose="02020603050405020304" pitchFamily="18" charset="0"/>
                  </a:rPr>
                  <a:t>n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+mn-lt"/>
                    <a:ea typeface="SimSun" panose="02010600030101010101" pitchFamily="2" charset="-122"/>
                    <a:cs typeface="Times New Roman" panose="02020603050405020304" pitchFamily="18" charset="0"/>
                  </a:rPr>
                  <a:t>Emission of SF</a:t>
                </a:r>
                <a:r>
                  <a:rPr lang="en-US" baseline="-25000" dirty="0">
                    <a:latin typeface="+mn-lt"/>
                    <a:ea typeface="SimSun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dirty="0">
                    <a:latin typeface="+mn-lt"/>
                    <a:ea typeface="SimSun" panose="02010600030101010101" pitchFamily="2" charset="-122"/>
                    <a:cs typeface="Times New Roman" panose="02020603050405020304" pitchFamily="18" charset="0"/>
                  </a:rPr>
                  <a:t> increased 24% from 7.3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±0.6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Gg</m:t>
                    </m:r>
                    <m:r>
                      <a:rPr lang="en-US"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i="0"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yr</m:t>
                    </m:r>
                  </m:oMath>
                </a14:m>
                <a:r>
                  <a:rPr lang="en-US" dirty="0">
                    <a:latin typeface="+mn-lt"/>
                    <a:ea typeface="SimSun" panose="02010600030101010101" pitchFamily="2" charset="-122"/>
                    <a:cs typeface="Times New Roman" panose="02020603050405020304" pitchFamily="18" charset="0"/>
                  </a:rPr>
                  <a:t> (2008) to 9.04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±0.35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Gg</m:t>
                    </m:r>
                    <m:r>
                      <a:rPr lang="en-US"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i="0"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yr</m:t>
                    </m:r>
                    <m:r>
                      <a:rPr lang="en-US"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(</m:t>
                    </m:r>
                  </m:oMath>
                </a14:m>
                <a:r>
                  <a:rPr lang="en-US" dirty="0">
                    <a:latin typeface="+mn-lt"/>
                    <a:ea typeface="SimSun" panose="02010600030101010101" pitchFamily="2" charset="-122"/>
                    <a:cs typeface="Times New Roman" panose="02020603050405020304" pitchFamily="18" charset="0"/>
                  </a:rPr>
                  <a:t>2018) </a:t>
                </a: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+mn-lt"/>
                    <a:ea typeface="SimSun" panose="02010600030101010101" pitchFamily="2" charset="-122"/>
                    <a:cs typeface="Times New Roman" panose="02020603050405020304" pitchFamily="18" charset="0"/>
                  </a:rPr>
                  <a:t>due to global growth in power distribution network deployment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+mn-lt"/>
                    <a:ea typeface="SimSun" panose="02010600030101010101" pitchFamily="2" charset="-122"/>
                    <a:cs typeface="Times New Roman" panose="02020603050405020304" pitchFamily="18" charset="0"/>
                  </a:rPr>
                  <a:t>Cumulative contribution of SF6 to global warming has reached 10% in 2020,</a:t>
                </a:r>
                <a:r>
                  <a:rPr lang="en-US" dirty="0">
                    <a:ea typeface="SimSun" panose="02010600030101010101" pitchFamily="2" charset="-122"/>
                    <a:cs typeface="Times New Roman" panose="02020603050405020304" pitchFamily="18" charset="0"/>
                  </a:rPr>
                  <a:t> even though the amount released contributes less than 0.2% to GHGs</a:t>
                </a:r>
                <a:endParaRPr lang="en-US" dirty="0">
                  <a:latin typeface="+mn-lt"/>
                  <a:ea typeface="SimSun" panose="02010600030101010101" pitchFamily="2" charset="-122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+mn-lt"/>
                    <a:ea typeface="SimSun" panose="02010600030101010101" pitchFamily="2" charset="-122"/>
                    <a:cs typeface="Times New Roman" panose="02020603050405020304" pitchFamily="18" charset="0"/>
                  </a:rPr>
                  <a:t>Using plasma chemistry modeling to determine an optical replacement gas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301E512-F2F4-59E1-114F-7DA1D97F02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440" y="1727513"/>
                <a:ext cx="7623216" cy="4436464"/>
              </a:xfrm>
              <a:prstGeom prst="rect">
                <a:avLst/>
              </a:prstGeom>
              <a:blipFill>
                <a:blip r:embed="rId4"/>
                <a:stretch>
                  <a:fillRect l="-560" t="-687" r="-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4D4EC67B-F29E-C467-D4B0-ABDFF7DCBCB8}"/>
              </a:ext>
            </a:extLst>
          </p:cNvPr>
          <p:cNvSpPr txBox="1"/>
          <p:nvPr/>
        </p:nvSpPr>
        <p:spPr>
          <a:xfrm>
            <a:off x="475793" y="5959300"/>
            <a:ext cx="8851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Importance</a:t>
            </a:r>
            <a:r>
              <a:rPr lang="en-US" dirty="0">
                <a:solidFill>
                  <a:srgbClr val="0000FF"/>
                </a:solidFill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dirty="0"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analyzing reaction chains and mechanism of suppressing breakdown </a:t>
            </a:r>
          </a:p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                   in SF</a:t>
            </a:r>
            <a:r>
              <a:rPr lang="en-US" b="1" baseline="-25000" dirty="0">
                <a:solidFill>
                  <a:srgbClr val="FF0000"/>
                </a:solidFill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driven by high voltage from DC to microwave frequencies</a:t>
            </a:r>
          </a:p>
        </p:txBody>
      </p:sp>
    </p:spTree>
    <p:extLst>
      <p:ext uri="{BB962C8B-B14F-4D97-AF65-F5344CB8AC3E}">
        <p14:creationId xmlns:p14="http://schemas.microsoft.com/office/powerpoint/2010/main" val="41789256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56367-B74E-986D-D53D-A9E9EC6EB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Plasma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9544FF-8414-1A6C-D375-396AB2983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Plasma remediation of chemical waste (e.g. PFAS, Nox, H</a:t>
            </a:r>
            <a:r>
              <a:rPr lang="en-US" baseline="-25000" dirty="0"/>
              <a:t>2</a:t>
            </a:r>
            <a:r>
              <a:rPr lang="en-US" dirty="0"/>
              <a:t>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Reducing environmental hazards in semiconductor manufacturing</a:t>
            </a:r>
          </a:p>
          <a:p>
            <a:pPr marL="1485900" lvl="2" indent="-342900">
              <a:buFont typeface="Arial" panose="020B0604020202020204" pitchFamily="34" charset="0"/>
              <a:buChar char="•"/>
            </a:pPr>
            <a:r>
              <a:rPr lang="en-US" dirty="0"/>
              <a:t>Alternate gases and processes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Agri-food Systems</a:t>
            </a:r>
          </a:p>
          <a:p>
            <a:pPr marL="1485900" lvl="2" indent="-342900">
              <a:buFont typeface="Arial" panose="020B0604020202020204" pitchFamily="34" charset="0"/>
              <a:buChar char="•"/>
            </a:pPr>
            <a:r>
              <a:rPr lang="en-US" dirty="0"/>
              <a:t>Haber-Bosch (fertilizer)</a:t>
            </a:r>
          </a:p>
          <a:p>
            <a:pPr marL="1485900" lvl="2" indent="-342900">
              <a:buFont typeface="Arial" panose="020B0604020202020204" pitchFamily="34" charset="0"/>
              <a:buChar char="•"/>
            </a:pPr>
            <a:r>
              <a:rPr lang="en-US" dirty="0"/>
              <a:t>Food sterilization (cold plasmas, gammas)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Plastics remediation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Surface bonding to replace environmentally damaging adhesives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Many more!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F5AD03-4129-9051-1499-EC433DFDE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E0E26-47BB-FF4B-814B-E43C1B98F5D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486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F0A2A6-338E-B922-7235-1CDA59B53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362E17-3E5F-5C4D-AFD9-BBBB918BE23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2508CE-330E-8102-89B7-8DE5FCDAED0B}"/>
              </a:ext>
            </a:extLst>
          </p:cNvPr>
          <p:cNvSpPr txBox="1"/>
          <p:nvPr/>
        </p:nvSpPr>
        <p:spPr>
          <a:xfrm>
            <a:off x="446050" y="654425"/>
            <a:ext cx="111363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00FF"/>
                </a:solidFill>
              </a:rPr>
              <a:t>Conclusions and outlook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EB0FD2-14EC-EE1A-BE0E-B0BE0BF5C644}"/>
              </a:ext>
            </a:extLst>
          </p:cNvPr>
          <p:cNvSpPr txBox="1"/>
          <p:nvPr/>
        </p:nvSpPr>
        <p:spPr>
          <a:xfrm>
            <a:off x="446050" y="1237784"/>
            <a:ext cx="11240428" cy="539719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marL="285750" indent="-285750"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en-US" dirty="0"/>
              <a:t>Industrial Chemical Processes (ICP) provide a major opportunity for decarbonization </a:t>
            </a:r>
          </a:p>
          <a:p>
            <a:pPr marL="742950" lvl="1" indent="-285750"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en-US" dirty="0"/>
              <a:t>Methane process heat source not easily replaced by green electric source due to thermal inertia</a:t>
            </a:r>
          </a:p>
          <a:p>
            <a:pPr marL="742950" lvl="1" indent="-285750"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en-US" dirty="0"/>
              <a:t>Plasma processes can be pulsed, and turn on and off in a microsecond – amenable to green energy</a:t>
            </a:r>
          </a:p>
          <a:p>
            <a:pPr marL="742950" lvl="1" indent="-285750"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en-US" dirty="0"/>
              <a:t>Placing distributed ICP where excess green energy is generated can valorize land use, provide an additional incentive to generate green energy</a:t>
            </a:r>
          </a:p>
          <a:p>
            <a:pPr marL="742950" lvl="1" indent="-285750"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en-US" dirty="0"/>
              <a:t>Modulate electric field waveform shape or beams to influence distribution function, selecting desirable reaction chains and reducing undesirable ones</a:t>
            </a:r>
          </a:p>
          <a:p>
            <a:pPr marL="1200150" lvl="2" indent="-285750"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en-US" dirty="0"/>
              <a:t>Enhance products you can sell</a:t>
            </a:r>
          </a:p>
          <a:p>
            <a:pPr marL="1200150" lvl="2" indent="-285750"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en-US" dirty="0"/>
              <a:t>Minimize products you pay to haul away</a:t>
            </a:r>
          </a:p>
          <a:p>
            <a:pPr marL="285750" indent="-285750"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en-US" dirty="0"/>
              <a:t>ARPA-E, DOE, NSF have interest in sponsoring – building a national network</a:t>
            </a:r>
          </a:p>
          <a:p>
            <a:pPr marL="285750" indent="-285750"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en-US" dirty="0"/>
              <a:t>Seeking for industry and government partners to develop this technology to achieve:</a:t>
            </a:r>
          </a:p>
          <a:p>
            <a:pPr marL="742950" lvl="1" indent="-285750"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en-US" dirty="0"/>
              <a:t>Decarbonization and energy efficiency via underutilized green energy</a:t>
            </a:r>
          </a:p>
          <a:p>
            <a:pPr marL="742950" lvl="1" indent="-285750"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en-US" dirty="0"/>
              <a:t>Distributed production to valorize underutilized land beyond green energy production alone</a:t>
            </a:r>
          </a:p>
          <a:p>
            <a:pPr marL="742950" lvl="1" indent="-285750"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en-US" dirty="0"/>
              <a:t>Net economic benefit</a:t>
            </a:r>
          </a:p>
          <a:p>
            <a:pPr marL="742950" lvl="1" indent="-285750">
              <a:spcAft>
                <a:spcPts val="900"/>
              </a:spcAft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709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7B5DBF-57E4-4DDF-B434-FA3C160F2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99938D-0427-3542-974E-F7CD887B386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8BCEEA-C6B3-488B-ACA0-E38A05C72F7F}"/>
              </a:ext>
            </a:extLst>
          </p:cNvPr>
          <p:cNvSpPr txBox="1"/>
          <p:nvPr/>
        </p:nvSpPr>
        <p:spPr>
          <a:xfrm>
            <a:off x="3863192" y="2695191"/>
            <a:ext cx="428675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i="1" dirty="0"/>
              <a:t>Thank you!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790269C-9999-27D4-0224-989C025CA1B9}"/>
              </a:ext>
            </a:extLst>
          </p:cNvPr>
          <p:cNvCxnSpPr>
            <a:cxnSpLocks/>
          </p:cNvCxnSpPr>
          <p:nvPr/>
        </p:nvCxnSpPr>
        <p:spPr>
          <a:xfrm>
            <a:off x="1524000" y="6334125"/>
            <a:ext cx="9144000" cy="0"/>
          </a:xfrm>
          <a:prstGeom prst="line">
            <a:avLst/>
          </a:prstGeom>
          <a:ln>
            <a:solidFill>
              <a:srgbClr val="61AB7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883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14"/>
    </mc:Choice>
    <mc:Fallback xmlns="">
      <p:transition spd="slow" advTm="7914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F7FD1-2BF3-9087-A990-8DE9920AC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1696F-5D77-0907-B405-4542932BF0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Motivation</a:t>
            </a:r>
          </a:p>
          <a:p>
            <a:r>
              <a:rPr lang="en-US" dirty="0"/>
              <a:t>Plasma Fundamentals</a:t>
            </a:r>
          </a:p>
          <a:p>
            <a:r>
              <a:rPr lang="en-US" dirty="0"/>
              <a:t>Electrification/Decarbonization of Materials Manufacturing</a:t>
            </a:r>
          </a:p>
          <a:p>
            <a:pPr lvl="1"/>
            <a:r>
              <a:rPr lang="en-US" dirty="0"/>
              <a:t>Disrupting Haber-Bosch</a:t>
            </a:r>
          </a:p>
          <a:p>
            <a:pPr lvl="1"/>
            <a:r>
              <a:rPr lang="en-US" dirty="0"/>
              <a:t>A Plasma-Driven Hydrogen Ecosystem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CFB20-D3E2-E87B-CBA8-717E3DA34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461CB-4CA9-2A43-A3FA-624E1DA485A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001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BC32D-FB79-80BE-75A1-403F727DA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Plasma: Fourth State of Matter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D1B8FF-3AED-E7DA-EC97-2C102BE889C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add energy to a gas until it is partially or completely ionized</a:t>
                </a:r>
              </a:p>
              <a:p>
                <a:r>
                  <a:rPr lang="en-US" dirty="0" err="1"/>
                  <a:t>quasineutrality</a:t>
                </a:r>
                <a:r>
                  <a:rPr lang="en-US" dirty="0"/>
                  <a:t> – approximate balance in + and – charged particles</a:t>
                </a:r>
              </a:p>
              <a:p>
                <a:r>
                  <a:rPr lang="en-US" dirty="0"/>
                  <a:t>time and space scales: more than 10 orders of magnitude in each</a:t>
                </a:r>
              </a:p>
              <a:p>
                <a:r>
                  <a:rPr lang="en-US" dirty="0"/>
                  <a:t>collisions – between combinations of charged and neutral particles</a:t>
                </a:r>
              </a:p>
              <a:p>
                <a:r>
                  <a:rPr lang="en-US" dirty="0"/>
                  <a:t>forces, electric and magnetic fields</a:t>
                </a:r>
              </a:p>
              <a:p>
                <a:r>
                  <a:rPr lang="en-US" dirty="0"/>
                  <a:t>boundaries, Debye shielding and sheaths</a:t>
                </a:r>
              </a:p>
              <a:p>
                <a:r>
                  <a:rPr lang="en-US" dirty="0"/>
                  <a:t>drifts, waves and instabilities</a:t>
                </a:r>
              </a:p>
              <a:p>
                <a:r>
                  <a:rPr lang="en-US" dirty="0"/>
                  <a:t>radiation losses</a:t>
                </a:r>
              </a:p>
              <a:p>
                <a:r>
                  <a:rPr lang="en-US" dirty="0"/>
                  <a:t>Boltzmann Equation: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𝑐𝑜𝑙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nonlinear, non-equilibrium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D1B8FF-3AED-E7DA-EC97-2C102BE889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833" t="-2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FBC893-AC2F-0041-833A-046E0B34D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461CB-4CA9-2A43-A3FA-624E1DA485A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543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432393"/>
            <a:ext cx="10972800" cy="6397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dirty="0"/>
              <a:t>Newton-Lorentz Equations of Motion</a:t>
            </a:r>
          </a:p>
        </p:txBody>
      </p:sp>
      <p:sp>
        <p:nvSpPr>
          <p:cNvPr id="16386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E50E35A-69F5-4120-A0CE-A67EF69437D9}" type="slidenum">
              <a:rPr lang="en-US" smtClean="0">
                <a:latin typeface="Arial" pitchFamily="34" charset="0"/>
                <a:cs typeface="Arial" pitchFamily="34" charset="0"/>
              </a:rPr>
              <a:pPr/>
              <a:t>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392" name="Text Box 11"/>
          <p:cNvSpPr txBox="1">
            <a:spLocks noChangeArrowheads="1"/>
          </p:cNvSpPr>
          <p:nvPr/>
        </p:nvSpPr>
        <p:spPr bwMode="auto">
          <a:xfrm>
            <a:off x="2133601" y="3733801"/>
            <a:ext cx="40190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Discretized using Leapfrog integrator:</a:t>
            </a:r>
          </a:p>
        </p:txBody>
      </p:sp>
      <p:sp>
        <p:nvSpPr>
          <p:cNvPr id="16395" name="Rectangle 15"/>
          <p:cNvSpPr>
            <a:spLocks noChangeArrowheads="1"/>
          </p:cNvSpPr>
          <p:nvPr/>
        </p:nvSpPr>
        <p:spPr bwMode="auto">
          <a:xfrm>
            <a:off x="7239000" y="4419601"/>
            <a:ext cx="2971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dirty="0"/>
              <a:t> Second order accurate</a:t>
            </a:r>
          </a:p>
          <a:p>
            <a:pPr eaLnBrk="0" hangingPunct="0">
              <a:buFontTx/>
              <a:buChar char="•"/>
            </a:pPr>
            <a:r>
              <a:rPr lang="en-US" dirty="0"/>
              <a:t> Requires few operations</a:t>
            </a:r>
          </a:p>
          <a:p>
            <a:pPr eaLnBrk="0" hangingPunct="0">
              <a:buFontTx/>
              <a:buChar char="•"/>
            </a:pPr>
            <a:r>
              <a:rPr lang="en-US" dirty="0"/>
              <a:t> Requires minimal storage</a:t>
            </a:r>
          </a:p>
          <a:p>
            <a:pPr eaLnBrk="0" hangingPunct="0">
              <a:buFontTx/>
              <a:buChar char="•"/>
            </a:pPr>
            <a:r>
              <a:rPr lang="en-US" dirty="0"/>
              <a:t> Stable for </a:t>
            </a:r>
            <a:r>
              <a:rPr lang="en-US" dirty="0" err="1"/>
              <a:t>ω</a:t>
            </a:r>
            <a:r>
              <a:rPr lang="en-US" baseline="-25000" dirty="0" err="1"/>
              <a:t>p</a:t>
            </a:r>
            <a:r>
              <a:rPr lang="en-US" dirty="0" err="1"/>
              <a:t>Δt</a:t>
            </a:r>
            <a:r>
              <a:rPr lang="en-US" dirty="0"/>
              <a:t>&lt;2 (cold)</a:t>
            </a:r>
          </a:p>
        </p:txBody>
      </p:sp>
      <p:pic>
        <p:nvPicPr>
          <p:cNvPr id="16396" name="Picture 17" descr="leapfro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2362200"/>
            <a:ext cx="3606800" cy="1130300"/>
          </a:xfrm>
          <a:prstGeom prst="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>
                <a:spLocks noChangeAspect="1"/>
              </p:cNvSpPr>
              <p:nvPr/>
            </p:nvSpPr>
            <p:spPr>
              <a:xfrm>
                <a:off x="3352800" y="1089428"/>
                <a:ext cx="2788264" cy="525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𝐯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𝑞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𝐄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𝐯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𝐁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00" y="1089428"/>
                <a:ext cx="2788264" cy="5259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>
                <a:spLocks noChangeAspect="1"/>
              </p:cNvSpPr>
              <p:nvPr/>
            </p:nvSpPr>
            <p:spPr>
              <a:xfrm>
                <a:off x="4233465" y="1778024"/>
                <a:ext cx="889795" cy="525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𝐱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𝐯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3465" y="1778024"/>
                <a:ext cx="889795" cy="52591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>
                <a:spLocks noChangeAspect="1"/>
              </p:cNvSpPr>
              <p:nvPr/>
            </p:nvSpPr>
            <p:spPr>
              <a:xfrm>
                <a:off x="3196193" y="2538268"/>
                <a:ext cx="3266728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/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6193" y="2538268"/>
                <a:ext cx="3266728" cy="81836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315410" y="3373907"/>
                <a:ext cx="7259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𝐮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𝐯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410" y="3373907"/>
                <a:ext cx="725904" cy="276999"/>
              </a:xfrm>
              <a:prstGeom prst="rect">
                <a:avLst/>
              </a:prstGeom>
              <a:blipFill>
                <a:blip r:embed="rId7"/>
                <a:stretch>
                  <a:fillRect l="-3361" r="-4202" b="-23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778724" y="4254469"/>
                <a:ext cx="5460277" cy="6391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𝐮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/2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𝐮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/2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0">
                                      <a:latin typeface="Cambria Math" panose="02040503050406030204" pitchFamily="18" charset="0"/>
                                    </a:rPr>
                                    <m:t>𝐮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/2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0">
                                      <a:latin typeface="Cambria Math" panose="02040503050406030204" pitchFamily="18" charset="0"/>
                                    </a:rPr>
                                    <m:t>𝐮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/2</m:t>
                                  </m:r>
                                </m:sup>
                              </m:sSup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𝐁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8724" y="4254469"/>
                <a:ext cx="5460277" cy="63914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625060" y="5168795"/>
                <a:ext cx="2106602" cy="6106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𝐱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𝐮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/2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/2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5060" y="5168795"/>
                <a:ext cx="2106602" cy="61061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6253" y="1607587"/>
            <a:ext cx="4146550" cy="419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40527" y="560475"/>
            <a:ext cx="7696200" cy="671945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/>
              <a:t>Electromagnetic Field Equations</a:t>
            </a:r>
          </a:p>
        </p:txBody>
      </p:sp>
      <p:sp>
        <p:nvSpPr>
          <p:cNvPr id="2253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BB5EA38-618E-4C75-BB50-9FFA5F12CE2B}" type="slidenum">
              <a:rPr lang="en-US" smtClean="0">
                <a:latin typeface="Arial" pitchFamily="34" charset="0"/>
                <a:cs typeface="Arial" pitchFamily="34" charset="0"/>
              </a:rPr>
              <a:pPr/>
              <a:t>5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928653" y="1759988"/>
            <a:ext cx="399415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8" name="Text Box 9"/>
          <p:cNvSpPr txBox="1">
            <a:spLocks noChangeArrowheads="1"/>
          </p:cNvSpPr>
          <p:nvPr/>
        </p:nvSpPr>
        <p:spPr bwMode="auto">
          <a:xfrm>
            <a:off x="1462053" y="5798588"/>
            <a:ext cx="1202252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dirty="0"/>
              <a:t>Yee mesh</a:t>
            </a:r>
          </a:p>
        </p:txBody>
      </p:sp>
      <p:sp>
        <p:nvSpPr>
          <p:cNvPr id="22539" name="Text Box 10"/>
          <p:cNvSpPr txBox="1">
            <a:spLocks noChangeArrowheads="1"/>
          </p:cNvSpPr>
          <p:nvPr/>
        </p:nvSpPr>
        <p:spPr bwMode="auto">
          <a:xfrm>
            <a:off x="8077201" y="1447801"/>
            <a:ext cx="2832827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dirty="0"/>
              <a:t>remains satisfied from t=0</a:t>
            </a:r>
          </a:p>
        </p:txBody>
      </p:sp>
      <p:sp>
        <p:nvSpPr>
          <p:cNvPr id="22542" name="Text Box 13"/>
          <p:cNvSpPr txBox="1">
            <a:spLocks noChangeArrowheads="1"/>
          </p:cNvSpPr>
          <p:nvPr/>
        </p:nvSpPr>
        <p:spPr bwMode="auto">
          <a:xfrm>
            <a:off x="6019801" y="4114801"/>
            <a:ext cx="4329113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/>
              <a:t>center difference on orthogonal mesh: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8857" y="1150905"/>
            <a:ext cx="881063" cy="2619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4809" y="1591866"/>
            <a:ext cx="869156" cy="2262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5481" y="1927242"/>
            <a:ext cx="1547813" cy="5238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52402" y="2562621"/>
            <a:ext cx="1273969" cy="4762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02432" y="3193097"/>
            <a:ext cx="773906" cy="5476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27713" y="4836344"/>
            <a:ext cx="6238875" cy="5953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84104" y="5532859"/>
            <a:ext cx="6131719" cy="55959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DECC9-67BE-5E7F-D131-6ABE590A7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48" y="590166"/>
            <a:ext cx="11418849" cy="821732"/>
          </a:xfrm>
        </p:spPr>
        <p:txBody>
          <a:bodyPr>
            <a:normAutofit fontScale="90000"/>
          </a:bodyPr>
          <a:lstStyle/>
          <a:p>
            <a:r>
              <a:rPr lang="en-US" dirty="0"/>
              <a:t>Electrification/Decarbonization of Materials Manufacturing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CF621-BED8-6EE9-4D4D-96AC4CB914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048" y="1306599"/>
            <a:ext cx="11136352" cy="4024165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Motivation</a:t>
            </a:r>
          </a:p>
          <a:p>
            <a:pPr marL="457200" indent="-457200"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Fundamentals</a:t>
            </a:r>
            <a:endParaRPr lang="en-US" dirty="0"/>
          </a:p>
          <a:p>
            <a:pPr marL="457200" indent="-457200">
              <a:buAutoNum type="arabicPeriod"/>
            </a:pPr>
            <a:r>
              <a:rPr lang="en-US" dirty="0"/>
              <a:t>Reaction Chain Analysis </a:t>
            </a:r>
          </a:p>
          <a:p>
            <a:pPr marL="457200" indent="-457200">
              <a:buAutoNum type="arabicPeriod"/>
            </a:pPr>
            <a:r>
              <a:rPr lang="en-US" dirty="0"/>
              <a:t>Conclusion &amp; outlook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F03621-3A6D-A600-1C6D-91F8738C2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E0E26-47BB-FF4B-814B-E43C1B98F5D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823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662F6AF-3FC8-4DC1-A4E0-09E5EB5A295E}"/>
              </a:ext>
            </a:extLst>
          </p:cNvPr>
          <p:cNvSpPr txBox="1"/>
          <p:nvPr/>
        </p:nvSpPr>
        <p:spPr>
          <a:xfrm>
            <a:off x="453021" y="4271227"/>
            <a:ext cx="10776257" cy="2331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Chemistry reaction-dominant gas discharges: many systems and applications</a:t>
            </a:r>
          </a:p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Control of energy flow in reaction chains: </a:t>
            </a:r>
          </a:p>
          <a:p>
            <a:pPr marL="742950" lvl="1" indent="-285750">
              <a:lnSpc>
                <a:spcPct val="125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optimize </a:t>
            </a:r>
            <a:r>
              <a:rPr lang="en-US" dirty="0" err="1"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valorizable</a:t>
            </a:r>
            <a:r>
              <a:rPr lang="en-US" dirty="0"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products </a:t>
            </a:r>
          </a:p>
          <a:p>
            <a:pPr marL="742950" lvl="1" indent="-285750">
              <a:lnSpc>
                <a:spcPct val="125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minimize waste products</a:t>
            </a:r>
          </a:p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Rapid (&lt;</a:t>
            </a:r>
            <a:r>
              <a:rPr lang="en-US" sz="1600" dirty="0" err="1"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sz="1600" dirty="0"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) startup – can use inexpensive variable green energy </a:t>
            </a:r>
          </a:p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Amenable to distributed production – site with distributed power production </a:t>
            </a:r>
          </a:p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Meet future regulations for decarbonization, and benefit from incentives to electrify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E27D73-ED3F-4FE4-BDCF-21CE80237A45}"/>
              </a:ext>
            </a:extLst>
          </p:cNvPr>
          <p:cNvSpPr txBox="1"/>
          <p:nvPr/>
        </p:nvSpPr>
        <p:spPr>
          <a:xfrm>
            <a:off x="379141" y="700867"/>
            <a:ext cx="113519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1. Motivation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439B87-9FDF-4AF8-BD70-0CC42FD47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E0E26-47BB-FF4B-814B-E43C1B98F5D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58F827-8811-4D30-BB7F-9CAA47078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1676" y="710275"/>
            <a:ext cx="2494930" cy="33278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2E6CB1D-677D-4F92-B5CD-7770BBB053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1605" y="699061"/>
            <a:ext cx="2905932" cy="342900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53C8C09B-4A57-4604-8AEC-E33B15C2197E}"/>
              </a:ext>
            </a:extLst>
          </p:cNvPr>
          <p:cNvGrpSpPr/>
          <p:nvPr/>
        </p:nvGrpSpPr>
        <p:grpSpPr>
          <a:xfrm>
            <a:off x="8552536" y="790068"/>
            <a:ext cx="3096180" cy="3541504"/>
            <a:chOff x="8486220" y="1043140"/>
            <a:chExt cx="3096180" cy="354150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4C66981-E0D2-4871-B0FD-E13EB4B46F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86220" y="1043140"/>
              <a:ext cx="3096180" cy="308492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34A3441-E38E-4028-BE75-AF3FDA8A984B}"/>
                </a:ext>
              </a:extLst>
            </p:cNvPr>
            <p:cNvSpPr txBox="1"/>
            <p:nvPr/>
          </p:nvSpPr>
          <p:spPr>
            <a:xfrm>
              <a:off x="8552536" y="4008911"/>
              <a:ext cx="2756751" cy="575733"/>
            </a:xfrm>
            <a:prstGeom prst="rect">
              <a:avLst/>
            </a:prstGeom>
            <a:noFill/>
          </p:spPr>
          <p:txBody>
            <a:bodyPr wrap="square" rtlCol="0">
              <a:normAutofit fontScale="85000" lnSpcReduction="10000"/>
            </a:bodyPr>
            <a:lstStyle/>
            <a:p>
              <a:r>
                <a:rPr lang="en-US" dirty="0"/>
                <a:t>E.M. </a:t>
              </a:r>
              <a:r>
                <a:rPr lang="en-US" dirty="0" err="1"/>
                <a:t>Konchenko</a:t>
              </a:r>
              <a:r>
                <a:rPr lang="en-US" dirty="0"/>
                <a:t> et al., </a:t>
              </a:r>
              <a:r>
                <a:rPr lang="en-US" b="0" i="1" dirty="0">
                  <a:solidFill>
                    <a:srgbClr val="222222"/>
                  </a:solidFill>
                  <a:effectLst/>
                  <a:latin typeface="Arial" panose="020B0604020202020204" pitchFamily="34" charset="0"/>
                </a:rPr>
                <a:t>Int. J. Mol. Sci.</a:t>
              </a:r>
              <a:r>
                <a:rPr lang="en-US" b="0" i="0" dirty="0">
                  <a:solidFill>
                    <a:srgbClr val="222222"/>
                  </a:solidFill>
                  <a:effectLst/>
                  <a:latin typeface="Arial" panose="020B0604020202020204" pitchFamily="34" charset="0"/>
                </a:rPr>
                <a:t> </a:t>
              </a:r>
              <a:r>
                <a:rPr lang="en-US" b="1" i="0" dirty="0">
                  <a:solidFill>
                    <a:srgbClr val="222222"/>
                  </a:solidFill>
                  <a:effectLst/>
                  <a:latin typeface="Arial" panose="020B0604020202020204" pitchFamily="34" charset="0"/>
                </a:rPr>
                <a:t>2023</a:t>
              </a:r>
              <a:r>
                <a:rPr lang="en-US" b="0" i="0" dirty="0">
                  <a:solidFill>
                    <a:srgbClr val="222222"/>
                  </a:solidFill>
                  <a:effectLst/>
                  <a:latin typeface="Arial" panose="020B0604020202020204" pitchFamily="34" charset="0"/>
                </a:rPr>
                <a:t>, </a:t>
              </a:r>
              <a:r>
                <a:rPr lang="en-US" b="0" i="1" dirty="0">
                  <a:solidFill>
                    <a:srgbClr val="222222"/>
                  </a:solidFill>
                  <a:effectLst/>
                  <a:latin typeface="Arial" panose="020B0604020202020204" pitchFamily="34" charset="0"/>
                </a:rPr>
                <a:t>24</a:t>
              </a:r>
              <a:r>
                <a:rPr lang="en-US" b="0" i="0" dirty="0">
                  <a:solidFill>
                    <a:srgbClr val="222222"/>
                  </a:solidFill>
                  <a:effectLst/>
                  <a:latin typeface="Arial" panose="020B0604020202020204" pitchFamily="34" charset="0"/>
                </a:rPr>
                <a:t>(20), 15093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6870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912"/>
    </mc:Choice>
    <mc:Fallback xmlns="">
      <p:transition spd="slow" advTm="53912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DA4660A-4068-44F0-8F8C-43C9D0D6E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- 2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29957C1-E119-46B2-9416-B6EEC30A49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kern="100" dirty="0">
                <a:effectLst/>
                <a:latin typeface="Cambria" panose="02040503050406030204" pitchFamily="18" charset="0"/>
                <a:ea typeface="Aptos"/>
                <a:cs typeface="Times New Roman" panose="02020603050405020304" pitchFamily="18" charset="0"/>
              </a:rPr>
              <a:t>Industrial Chemical Processes (ICP) account for about 7.5% of the total US green house gas (GHG) emissions, and 25% of US GDP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kern="100" dirty="0">
                <a:effectLst/>
                <a:latin typeface="Cambria" panose="02040503050406030204" pitchFamily="18" charset="0"/>
                <a:ea typeface="Aptos"/>
                <a:cs typeface="Times New Roman" panose="02020603050405020304" pitchFamily="18" charset="0"/>
              </a:rPr>
              <a:t>75% of ICP GHG emissions is from on-site combustion of fossil fuels for process heat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kern="100" dirty="0">
                <a:effectLst/>
                <a:latin typeface="Cambria" panose="02040503050406030204" pitchFamily="18" charset="0"/>
                <a:ea typeface="Aptos"/>
                <a:cs typeface="Times New Roman" panose="02020603050405020304" pitchFamily="18" charset="0"/>
              </a:rPr>
              <a:t>Important chemicals include petrochemicals, ammonia (including fertilizer), hydrogen (steel), aluminum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kern="100" dirty="0">
                <a:effectLst/>
                <a:latin typeface="Cambria" panose="02040503050406030204" pitchFamily="18" charset="0"/>
                <a:ea typeface="Aptos"/>
                <a:cs typeface="Times New Roman" panose="02020603050405020304" pitchFamily="18" charset="0"/>
              </a:rPr>
              <a:t>Methane for process heat, including heating catalyst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kern="100" dirty="0">
                <a:latin typeface="Cambria" panose="02040503050406030204" pitchFamily="18" charset="0"/>
                <a:ea typeface="Aptos"/>
                <a:cs typeface="Times New Roman" panose="02020603050405020304" pitchFamily="18" charset="0"/>
              </a:rPr>
              <a:t>Thermal inertia of catalyst means it can take several hours to reach operating temperature – cannot use variable power sources like solar and wind directly</a:t>
            </a:r>
            <a:endParaRPr lang="en-US" kern="100" dirty="0">
              <a:effectLst/>
              <a:latin typeface="Cambria" panose="02040503050406030204" pitchFamily="18" charset="0"/>
              <a:ea typeface="Aptos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92F6F5-81AB-4F2A-B5C9-0E16B51A0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E0E26-47BB-FF4B-814B-E43C1B98F5D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016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58F29-9DBA-4500-AA68-B712813C1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8068"/>
            <a:ext cx="10972800" cy="663171"/>
          </a:xfrm>
        </p:spPr>
        <p:txBody>
          <a:bodyPr/>
          <a:lstStyle/>
          <a:p>
            <a:r>
              <a:rPr lang="en-US" dirty="0"/>
              <a:t>2. Fundamentals: EEDFs and Chemistry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8514D7-BBE0-4839-BB6D-64BB4776E9B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26312" y="1354987"/>
                <a:ext cx="7356087" cy="5168475"/>
              </a:xfrm>
            </p:spPr>
            <p:txBody>
              <a:bodyPr>
                <a:normAutofit fontScale="92500" lnSpcReduction="10000"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Collision rate in fluids is so high they are always in equilibrium (</a:t>
                </a:r>
                <a:r>
                  <a:rPr lang="en-US" dirty="0">
                    <a:solidFill>
                      <a:srgbClr val="FF0000"/>
                    </a:solidFill>
                  </a:rPr>
                  <a:t>Boltzmann distribution</a:t>
                </a:r>
                <a:r>
                  <a:rPr lang="en-US" dirty="0"/>
                  <a:t>).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Conventional chemical processes use </a:t>
                </a:r>
                <a:r>
                  <a:rPr lang="en-US" dirty="0">
                    <a:solidFill>
                      <a:srgbClr val="FF0000"/>
                    </a:solidFill>
                  </a:rPr>
                  <a:t>Boltzmann distribution - </a:t>
                </a:r>
                <a:r>
                  <a:rPr lang="en-US" dirty="0"/>
                  <a:t>slope is determined by temperature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Reaction rate is increased with temperature (Arrhenius equation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𝑟𝑎𝑡𝑒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dirty="0"/>
                  <a:t>,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/>
                  <a:t> reaction constants and R the universal gas constant</a:t>
                </a:r>
              </a:p>
              <a:p>
                <a:pPr marL="1485900" lvl="2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catalysts can also significantly increase rates – also requires heat – usually methane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Main work is done at energy peaks of important cross sections – the rest is waste heat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Collision rate in fluids is so high they are always near equilibrium *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What if we could put more energy where it works for us and reduce waste heat?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8514D7-BBE0-4839-BB6D-64BB4776E9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26312" y="1354987"/>
                <a:ext cx="7356087" cy="5168475"/>
              </a:xfrm>
              <a:blipFill>
                <a:blip r:embed="rId2"/>
                <a:stretch>
                  <a:fillRect l="-911" t="-1415" r="-16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C2464D-672D-42E1-B135-62194BD26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E0E26-47BB-FF4B-814B-E43C1B98F5D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7DDFCC-43D2-4052-A305-2A899F1DF5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78" y="4021383"/>
            <a:ext cx="2993395" cy="233497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79202A2-B87C-4AD7-AE84-F931A0CC3BB9}"/>
              </a:ext>
            </a:extLst>
          </p:cNvPr>
          <p:cNvSpPr txBox="1">
            <a:spLocks/>
          </p:cNvSpPr>
          <p:nvPr/>
        </p:nvSpPr>
        <p:spPr>
          <a:xfrm>
            <a:off x="4226311" y="3880782"/>
            <a:ext cx="7356087" cy="2391822"/>
          </a:xfrm>
          <a:prstGeom prst="rect">
            <a:avLst/>
          </a:prstGeom>
        </p:spPr>
        <p:txBody>
          <a:bodyPr wrap="square" numCol="1" anchor="t"/>
          <a:lstStyle>
            <a:lvl1pPr marL="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>
                  <a:lumMod val="75000"/>
                  <a:lumOff val="25000"/>
                </a:schemeClr>
              </a:buClr>
              <a:buFontTx/>
              <a:buNone/>
              <a:defRPr sz="2400" b="0" i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ea typeface="ＭＳ Ｐゴシック" charset="-128"/>
                <a:cs typeface="Gotham Book"/>
              </a:defRPr>
            </a:lvl1pPr>
            <a:lvl2pPr marL="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>
                  <a:lumMod val="75000"/>
                  <a:lumOff val="25000"/>
                </a:schemeClr>
              </a:buClr>
              <a:buFontTx/>
              <a:buNone/>
              <a:defRPr sz="20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ea typeface="ＭＳ Ｐゴシック" charset="-128"/>
                <a:cs typeface="Gotham Book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charset="0"/>
              <a:buChar char="•"/>
              <a:defRPr sz="20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ea typeface="ＭＳ Ｐゴシック" charset="-128"/>
                <a:cs typeface="Gotham Book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b="0" i="0" kern="1200">
                <a:solidFill>
                  <a:schemeClr val="tx1"/>
                </a:solidFill>
                <a:latin typeface="Gotham Book"/>
                <a:ea typeface="ＭＳ Ｐゴシック" charset="-128"/>
                <a:cs typeface="Gotham Book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0" i="0" kern="1200">
                <a:solidFill>
                  <a:schemeClr val="tx1"/>
                </a:solidFill>
                <a:latin typeface="Gotham Book"/>
                <a:ea typeface="ＭＳ Ｐゴシック" charset="-128"/>
                <a:cs typeface="Gotham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0B207C0-9965-44D6-910F-E9C1FBAECA3F}"/>
              </a:ext>
            </a:extLst>
          </p:cNvPr>
          <p:cNvSpPr txBox="1">
            <a:spLocks/>
          </p:cNvSpPr>
          <p:nvPr/>
        </p:nvSpPr>
        <p:spPr>
          <a:xfrm>
            <a:off x="4226312" y="3922657"/>
            <a:ext cx="7356087" cy="2391822"/>
          </a:xfrm>
          <a:prstGeom prst="rect">
            <a:avLst/>
          </a:prstGeom>
        </p:spPr>
        <p:txBody>
          <a:bodyPr wrap="square" numCol="1" anchor="t"/>
          <a:lstStyle>
            <a:lvl1pPr marL="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>
                  <a:lumMod val="75000"/>
                  <a:lumOff val="25000"/>
                </a:schemeClr>
              </a:buClr>
              <a:buFontTx/>
              <a:buNone/>
              <a:defRPr sz="2400" b="0" i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ea typeface="ＭＳ Ｐゴシック" charset="-128"/>
                <a:cs typeface="Gotham Book"/>
              </a:defRPr>
            </a:lvl1pPr>
            <a:lvl2pPr marL="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>
                  <a:lumMod val="75000"/>
                  <a:lumOff val="25000"/>
                </a:schemeClr>
              </a:buClr>
              <a:buFontTx/>
              <a:buNone/>
              <a:defRPr sz="20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ea typeface="ＭＳ Ｐゴシック" charset="-128"/>
                <a:cs typeface="Gotham Book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charset="0"/>
              <a:buChar char="•"/>
              <a:defRPr sz="20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ea typeface="ＭＳ Ｐゴシック" charset="-128"/>
                <a:cs typeface="Gotham Book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b="0" i="0" kern="1200">
                <a:solidFill>
                  <a:schemeClr val="tx1"/>
                </a:solidFill>
                <a:latin typeface="Gotham Book"/>
                <a:ea typeface="ＭＳ Ｐゴシック" charset="-128"/>
                <a:cs typeface="Gotham Book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0" i="0" kern="1200">
                <a:solidFill>
                  <a:schemeClr val="tx1"/>
                </a:solidFill>
                <a:latin typeface="Gotham Book"/>
                <a:ea typeface="ＭＳ Ｐゴシック" charset="-128"/>
                <a:cs typeface="Gotham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9EFFE2C-E0CE-46CB-B7B1-53EC690E4A08}"/>
              </a:ext>
            </a:extLst>
          </p:cNvPr>
          <p:cNvGrpSpPr/>
          <p:nvPr/>
        </p:nvGrpSpPr>
        <p:grpSpPr>
          <a:xfrm>
            <a:off x="609600" y="1207683"/>
            <a:ext cx="3420152" cy="2505673"/>
            <a:chOff x="609600" y="1207683"/>
            <a:chExt cx="3420152" cy="250567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D8F222C-5397-480B-A1B2-16685EDE36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600" y="1207683"/>
              <a:ext cx="3420152" cy="2505673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C35B2BE-52D5-481A-BB9A-0E25858C82EC}"/>
                </a:ext>
              </a:extLst>
            </p:cNvPr>
            <p:cNvCxnSpPr/>
            <p:nvPr/>
          </p:nvCxnSpPr>
          <p:spPr>
            <a:xfrm flipH="1" flipV="1">
              <a:off x="1204332" y="1447086"/>
              <a:ext cx="1962614" cy="184252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3360334"/>
      </p:ext>
    </p:extLst>
  </p:cSld>
  <p:clrMapOvr>
    <a:masterClrMapping/>
  </p:clrMapOvr>
</p:sld>
</file>

<file path=ppt/theme/theme1.xml><?xml version="1.0" encoding="utf-8"?>
<a:theme xmlns:a="http://schemas.openxmlformats.org/drawingml/2006/main" name="MSU Template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wer-Point-Wordmark" id="{B922F58C-BBA5-F347-BA1F-BCD32A6C98C3}" vid="{F2D4553F-1312-E44A-AB7C-D98185B3D3A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MSU Template 1</Template>
  <TotalTime>20007</TotalTime>
  <Words>1158</Words>
  <Application>Microsoft Office PowerPoint</Application>
  <PresentationFormat>Widescreen</PresentationFormat>
  <Paragraphs>153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SimSun</vt:lpstr>
      <vt:lpstr>Arial</vt:lpstr>
      <vt:lpstr>Calibri</vt:lpstr>
      <vt:lpstr>Cambria</vt:lpstr>
      <vt:lpstr>Cambria Math</vt:lpstr>
      <vt:lpstr>Gotham Book</vt:lpstr>
      <vt:lpstr>Gotham-Bold</vt:lpstr>
      <vt:lpstr>Symbol</vt:lpstr>
      <vt:lpstr>Times New Roman</vt:lpstr>
      <vt:lpstr>Wingdings</vt:lpstr>
      <vt:lpstr>MSU Template 1</vt:lpstr>
      <vt:lpstr>Plasmas for Sustainability </vt:lpstr>
      <vt:lpstr>Outline</vt:lpstr>
      <vt:lpstr>Plasma: Fourth State of Matter</vt:lpstr>
      <vt:lpstr>Newton-Lorentz Equations of Motion</vt:lpstr>
      <vt:lpstr>Electromagnetic Field Equations</vt:lpstr>
      <vt:lpstr>Electrification/Decarbonization of Materials Manufacturing </vt:lpstr>
      <vt:lpstr>PowerPoint Presentation</vt:lpstr>
      <vt:lpstr>Motivation - 2</vt:lpstr>
      <vt:lpstr>2. Fundamentals: EEDFs and Chemistry</vt:lpstr>
      <vt:lpstr>2. Fundamentals - Nonequilibrium</vt:lpstr>
      <vt:lpstr>PowerPoint Presentation</vt:lpstr>
      <vt:lpstr>Use Case: Hydrogen Ecosystem</vt:lpstr>
      <vt:lpstr>PowerPoint Presentation</vt:lpstr>
      <vt:lpstr>Other Plasma Applications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Davies</dc:creator>
  <cp:lastModifiedBy>Verboncoeur, John</cp:lastModifiedBy>
  <cp:revision>912</cp:revision>
  <cp:lastPrinted>2022-08-23T13:39:49Z</cp:lastPrinted>
  <dcterms:created xsi:type="dcterms:W3CDTF">2019-05-04T17:37:47Z</dcterms:created>
  <dcterms:modified xsi:type="dcterms:W3CDTF">2025-11-07T04:15:56Z</dcterms:modified>
</cp:coreProperties>
</file>