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19"/>
  </p:notesMasterIdLst>
  <p:sldIdLst>
    <p:sldId id="256" r:id="rId3"/>
    <p:sldId id="300" r:id="rId4"/>
    <p:sldId id="315" r:id="rId5"/>
    <p:sldId id="313" r:id="rId6"/>
    <p:sldId id="301" r:id="rId7"/>
    <p:sldId id="302" r:id="rId8"/>
    <p:sldId id="303" r:id="rId9"/>
    <p:sldId id="311" r:id="rId10"/>
    <p:sldId id="307" r:id="rId11"/>
    <p:sldId id="308" r:id="rId12"/>
    <p:sldId id="304" r:id="rId13"/>
    <p:sldId id="305" r:id="rId14"/>
    <p:sldId id="306" r:id="rId15"/>
    <p:sldId id="309" r:id="rId16"/>
    <p:sldId id="310" r:id="rId17"/>
    <p:sldId id="31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7537"/>
    <a:srgbClr val="BB6F37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8" autoAdjust="0"/>
    <p:restoredTop sz="94660"/>
  </p:normalViewPr>
  <p:slideViewPr>
    <p:cSldViewPr snapToGrid="0">
      <p:cViewPr varScale="1">
        <p:scale>
          <a:sx n="75" d="100"/>
          <a:sy n="75" d="100"/>
        </p:scale>
        <p:origin x="58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sv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svg"/><Relationship Id="rId1" Type="http://schemas.openxmlformats.org/officeDocument/2006/relationships/image" Target="../media/image50.png"/><Relationship Id="rId6" Type="http://schemas.openxmlformats.org/officeDocument/2006/relationships/image" Target="../media/image55.svg"/><Relationship Id="rId5" Type="http://schemas.openxmlformats.org/officeDocument/2006/relationships/image" Target="../media/image54.png"/><Relationship Id="rId10" Type="http://schemas.openxmlformats.org/officeDocument/2006/relationships/image" Target="../media/image59.svg"/><Relationship Id="rId4" Type="http://schemas.openxmlformats.org/officeDocument/2006/relationships/image" Target="../media/image53.svg"/><Relationship Id="rId9" Type="http://schemas.openxmlformats.org/officeDocument/2006/relationships/image" Target="../media/image58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sv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svg"/><Relationship Id="rId1" Type="http://schemas.openxmlformats.org/officeDocument/2006/relationships/image" Target="../media/image50.png"/><Relationship Id="rId6" Type="http://schemas.openxmlformats.org/officeDocument/2006/relationships/image" Target="../media/image55.svg"/><Relationship Id="rId5" Type="http://schemas.openxmlformats.org/officeDocument/2006/relationships/image" Target="../media/image54.png"/><Relationship Id="rId10" Type="http://schemas.openxmlformats.org/officeDocument/2006/relationships/image" Target="../media/image59.svg"/><Relationship Id="rId4" Type="http://schemas.openxmlformats.org/officeDocument/2006/relationships/image" Target="../media/image53.svg"/><Relationship Id="rId9" Type="http://schemas.openxmlformats.org/officeDocument/2006/relationships/image" Target="../media/image5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C01BD3-297C-48C6-A1CF-EFC78D4D306B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584E2F5-12C1-4C43-B895-FD1216592FE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Develop LIBS to quantify hydrogen isotope retention in material surfaces.</a:t>
          </a:r>
        </a:p>
      </dgm:t>
    </dgm:pt>
    <dgm:pt modelId="{1AD6667B-A599-425F-82C7-FD8C099DE06A}" type="parTrans" cxnId="{B519A97D-CD75-49DB-9EE3-0657ACD5D862}">
      <dgm:prSet/>
      <dgm:spPr/>
      <dgm:t>
        <a:bodyPr/>
        <a:lstStyle/>
        <a:p>
          <a:endParaRPr lang="en-US"/>
        </a:p>
      </dgm:t>
    </dgm:pt>
    <dgm:pt modelId="{358CEF37-7F46-4B1D-AB6B-728E499C5738}" type="sibTrans" cxnId="{B519A97D-CD75-49DB-9EE3-0657ACD5D86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4A762E78-BC10-4F33-80FC-C3D20D4F655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Enable depth-resolved profiling of deuterium within near-surface layers.</a:t>
          </a:r>
        </a:p>
      </dgm:t>
    </dgm:pt>
    <dgm:pt modelId="{67C04790-B69E-4192-AE88-FE9A449B4952}" type="parTrans" cxnId="{D1918BBB-9BF2-42F5-8060-5997AF73106C}">
      <dgm:prSet/>
      <dgm:spPr/>
      <dgm:t>
        <a:bodyPr/>
        <a:lstStyle/>
        <a:p>
          <a:endParaRPr lang="en-US"/>
        </a:p>
      </dgm:t>
    </dgm:pt>
    <dgm:pt modelId="{CCC9C6B6-9095-4797-9722-40C366642F29}" type="sibTrans" cxnId="{D1918BBB-9BF2-42F5-8060-5997AF73106C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EC1663D3-C06A-496D-ACC8-DD970F44FFF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Establish a method applicable to deuterium (and eventually tritium) diagnostics.</a:t>
          </a:r>
        </a:p>
      </dgm:t>
    </dgm:pt>
    <dgm:pt modelId="{1FD84604-A270-4EA8-9031-5719A8A2530D}" type="parTrans" cxnId="{D701F990-39AC-48E6-B697-F05954BF094B}">
      <dgm:prSet/>
      <dgm:spPr/>
      <dgm:t>
        <a:bodyPr/>
        <a:lstStyle/>
        <a:p>
          <a:endParaRPr lang="en-US"/>
        </a:p>
      </dgm:t>
    </dgm:pt>
    <dgm:pt modelId="{A5266EFD-4B7A-4045-8AA2-A54073AD5D4B}" type="sibTrans" cxnId="{D701F990-39AC-48E6-B697-F05954BF094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B8C6F20-738F-4CB0-A4E4-D19F8AB43B5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/>
            <a:t>Present progress toward reliable LIBS-based depth profilometry.</a:t>
          </a:r>
        </a:p>
      </dgm:t>
    </dgm:pt>
    <dgm:pt modelId="{B438B1F0-EBB7-4590-9E66-85C3C3FF187E}" type="parTrans" cxnId="{702B1D6C-A278-4993-8227-FFEE0BE54BF8}">
      <dgm:prSet/>
      <dgm:spPr/>
      <dgm:t>
        <a:bodyPr/>
        <a:lstStyle/>
        <a:p>
          <a:endParaRPr lang="en-US"/>
        </a:p>
      </dgm:t>
    </dgm:pt>
    <dgm:pt modelId="{5F4E6210-22DF-4E73-AD86-44AD1C9662C3}" type="sibTrans" cxnId="{702B1D6C-A278-4993-8227-FFEE0BE54BF8}">
      <dgm:prSet/>
      <dgm:spPr/>
      <dgm:t>
        <a:bodyPr/>
        <a:lstStyle/>
        <a:p>
          <a:endParaRPr lang="en-US"/>
        </a:p>
      </dgm:t>
    </dgm:pt>
    <dgm:pt modelId="{0EA8441A-FE01-4F0C-A6C5-4D83D523A6A3}" type="pres">
      <dgm:prSet presAssocID="{D2C01BD3-297C-48C6-A1CF-EFC78D4D306B}" presName="root" presStyleCnt="0">
        <dgm:presLayoutVars>
          <dgm:dir/>
          <dgm:resizeHandles val="exact"/>
        </dgm:presLayoutVars>
      </dgm:prSet>
      <dgm:spPr/>
    </dgm:pt>
    <dgm:pt modelId="{A9995EF2-1A3E-4105-831A-AF5948138A36}" type="pres">
      <dgm:prSet presAssocID="{D2C01BD3-297C-48C6-A1CF-EFC78D4D306B}" presName="container" presStyleCnt="0">
        <dgm:presLayoutVars>
          <dgm:dir/>
          <dgm:resizeHandles val="exact"/>
        </dgm:presLayoutVars>
      </dgm:prSet>
      <dgm:spPr/>
    </dgm:pt>
    <dgm:pt modelId="{C60D2698-3932-4B8D-96B8-DC51A8CCE532}" type="pres">
      <dgm:prSet presAssocID="{D584E2F5-12C1-4C43-B895-FD1216592FE7}" presName="compNode" presStyleCnt="0"/>
      <dgm:spPr/>
    </dgm:pt>
    <dgm:pt modelId="{E2A85657-E77B-4BE2-8A4D-39341F3EF63D}" type="pres">
      <dgm:prSet presAssocID="{D584E2F5-12C1-4C43-B895-FD1216592FE7}" presName="iconBgRect" presStyleLbl="bgShp" presStyleIdx="0" presStyleCnt="4"/>
      <dgm:spPr/>
    </dgm:pt>
    <dgm:pt modelId="{4C703244-27C3-4704-A56C-FFA8A1A1A729}" type="pres">
      <dgm:prSet presAssocID="{D584E2F5-12C1-4C43-B895-FD1216592FE7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7F2C9358-4EE7-4051-8AAA-1C666876BAB1}" type="pres">
      <dgm:prSet presAssocID="{D584E2F5-12C1-4C43-B895-FD1216592FE7}" presName="spaceRect" presStyleCnt="0"/>
      <dgm:spPr/>
    </dgm:pt>
    <dgm:pt modelId="{EED67537-EFDD-492F-98A1-A47C431BAF3C}" type="pres">
      <dgm:prSet presAssocID="{D584E2F5-12C1-4C43-B895-FD1216592FE7}" presName="textRect" presStyleLbl="revTx" presStyleIdx="0" presStyleCnt="4">
        <dgm:presLayoutVars>
          <dgm:chMax val="1"/>
          <dgm:chPref val="1"/>
        </dgm:presLayoutVars>
      </dgm:prSet>
      <dgm:spPr/>
    </dgm:pt>
    <dgm:pt modelId="{31F3C2D4-DE21-4021-BE81-796FB43B3181}" type="pres">
      <dgm:prSet presAssocID="{358CEF37-7F46-4B1D-AB6B-728E499C5738}" presName="sibTrans" presStyleLbl="sibTrans2D1" presStyleIdx="0" presStyleCnt="0"/>
      <dgm:spPr/>
    </dgm:pt>
    <dgm:pt modelId="{8B636BC5-B943-40B0-B533-70724FD542C3}" type="pres">
      <dgm:prSet presAssocID="{4A762E78-BC10-4F33-80FC-C3D20D4F655D}" presName="compNode" presStyleCnt="0"/>
      <dgm:spPr/>
    </dgm:pt>
    <dgm:pt modelId="{124B77B7-AA48-4194-BBFA-79C9EF7214CA}" type="pres">
      <dgm:prSet presAssocID="{4A762E78-BC10-4F33-80FC-C3D20D4F655D}" presName="iconBgRect" presStyleLbl="bgShp" presStyleIdx="1" presStyleCnt="4"/>
      <dgm:spPr/>
    </dgm:pt>
    <dgm:pt modelId="{7410E189-F571-4D62-A292-DA456D7C88B3}" type="pres">
      <dgm:prSet presAssocID="{4A762E78-BC10-4F33-80FC-C3D20D4F655D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hell"/>
        </a:ext>
      </dgm:extLst>
    </dgm:pt>
    <dgm:pt modelId="{118F6AAF-37B4-438E-9F91-795924FE490B}" type="pres">
      <dgm:prSet presAssocID="{4A762E78-BC10-4F33-80FC-C3D20D4F655D}" presName="spaceRect" presStyleCnt="0"/>
      <dgm:spPr/>
    </dgm:pt>
    <dgm:pt modelId="{B9457B97-46A6-4419-AF19-D026B2DE2FD7}" type="pres">
      <dgm:prSet presAssocID="{4A762E78-BC10-4F33-80FC-C3D20D4F655D}" presName="textRect" presStyleLbl="revTx" presStyleIdx="1" presStyleCnt="4">
        <dgm:presLayoutVars>
          <dgm:chMax val="1"/>
          <dgm:chPref val="1"/>
        </dgm:presLayoutVars>
      </dgm:prSet>
      <dgm:spPr/>
    </dgm:pt>
    <dgm:pt modelId="{F4C465FD-009C-4E58-A120-574E842C7846}" type="pres">
      <dgm:prSet presAssocID="{CCC9C6B6-9095-4797-9722-40C366642F29}" presName="sibTrans" presStyleLbl="sibTrans2D1" presStyleIdx="0" presStyleCnt="0"/>
      <dgm:spPr/>
    </dgm:pt>
    <dgm:pt modelId="{FBA936C6-4AE0-4681-8D5C-C5C15EB24056}" type="pres">
      <dgm:prSet presAssocID="{EC1663D3-C06A-496D-ACC8-DD970F44FFFA}" presName="compNode" presStyleCnt="0"/>
      <dgm:spPr/>
    </dgm:pt>
    <dgm:pt modelId="{F5440C4C-F269-4F3C-B961-BC77A6D0D2BA}" type="pres">
      <dgm:prSet presAssocID="{EC1663D3-C06A-496D-ACC8-DD970F44FFFA}" presName="iconBgRect" presStyleLbl="bgShp" presStyleIdx="2" presStyleCnt="4"/>
      <dgm:spPr/>
    </dgm:pt>
    <dgm:pt modelId="{FA794654-1C2E-4799-90AD-70B2315547A6}" type="pres">
      <dgm:prSet presAssocID="{EC1663D3-C06A-496D-ACC8-DD970F44FFF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dicine"/>
        </a:ext>
      </dgm:extLst>
    </dgm:pt>
    <dgm:pt modelId="{FC45D64E-D9C9-4656-A91A-7A86C1EA6BB9}" type="pres">
      <dgm:prSet presAssocID="{EC1663D3-C06A-496D-ACC8-DD970F44FFFA}" presName="spaceRect" presStyleCnt="0"/>
      <dgm:spPr/>
    </dgm:pt>
    <dgm:pt modelId="{65696DB8-6814-42C8-BF3C-B950804DC374}" type="pres">
      <dgm:prSet presAssocID="{EC1663D3-C06A-496D-ACC8-DD970F44FFFA}" presName="textRect" presStyleLbl="revTx" presStyleIdx="2" presStyleCnt="4">
        <dgm:presLayoutVars>
          <dgm:chMax val="1"/>
          <dgm:chPref val="1"/>
        </dgm:presLayoutVars>
      </dgm:prSet>
      <dgm:spPr/>
    </dgm:pt>
    <dgm:pt modelId="{B5A1E194-8370-40A4-AD3F-97419A0D13AD}" type="pres">
      <dgm:prSet presAssocID="{A5266EFD-4B7A-4045-8AA2-A54073AD5D4B}" presName="sibTrans" presStyleLbl="sibTrans2D1" presStyleIdx="0" presStyleCnt="0"/>
      <dgm:spPr/>
    </dgm:pt>
    <dgm:pt modelId="{02F37140-D2D8-454D-90E9-1617E91444BD}" type="pres">
      <dgm:prSet presAssocID="{6B8C6F20-738F-4CB0-A4E4-D19F8AB43B52}" presName="compNode" presStyleCnt="0"/>
      <dgm:spPr/>
    </dgm:pt>
    <dgm:pt modelId="{4B2D283D-CA39-437B-BABB-636E70422F21}" type="pres">
      <dgm:prSet presAssocID="{6B8C6F20-738F-4CB0-A4E4-D19F8AB43B52}" presName="iconBgRect" presStyleLbl="bgShp" presStyleIdx="3" presStyleCnt="4"/>
      <dgm:spPr/>
    </dgm:pt>
    <dgm:pt modelId="{C902EA76-1810-4905-8BB0-C692436C2E3C}" type="pres">
      <dgm:prSet presAssocID="{6B8C6F20-738F-4CB0-A4E4-D19F8AB43B52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Zoom Out"/>
        </a:ext>
      </dgm:extLst>
    </dgm:pt>
    <dgm:pt modelId="{D77564B7-E136-4625-BA6C-9F6DE073B50D}" type="pres">
      <dgm:prSet presAssocID="{6B8C6F20-738F-4CB0-A4E4-D19F8AB43B52}" presName="spaceRect" presStyleCnt="0"/>
      <dgm:spPr/>
    </dgm:pt>
    <dgm:pt modelId="{F7261BD8-D777-42CB-A2BF-8E91CC80485A}" type="pres">
      <dgm:prSet presAssocID="{6B8C6F20-738F-4CB0-A4E4-D19F8AB43B52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6D10AA13-DB2F-44F3-AA46-A1813647319D}" type="presOf" srcId="{A5266EFD-4B7A-4045-8AA2-A54073AD5D4B}" destId="{B5A1E194-8370-40A4-AD3F-97419A0D13AD}" srcOrd="0" destOrd="0" presId="urn:microsoft.com/office/officeart/2018/2/layout/IconCircleList"/>
    <dgm:cxn modelId="{6F7F5015-789B-4808-BB93-5D6853B6B979}" type="presOf" srcId="{EC1663D3-C06A-496D-ACC8-DD970F44FFFA}" destId="{65696DB8-6814-42C8-BF3C-B950804DC374}" srcOrd="0" destOrd="0" presId="urn:microsoft.com/office/officeart/2018/2/layout/IconCircleList"/>
    <dgm:cxn modelId="{62FF4F2A-A4AF-4BD2-AF75-06E49D9F819A}" type="presOf" srcId="{D584E2F5-12C1-4C43-B895-FD1216592FE7}" destId="{EED67537-EFDD-492F-98A1-A47C431BAF3C}" srcOrd="0" destOrd="0" presId="urn:microsoft.com/office/officeart/2018/2/layout/IconCircleList"/>
    <dgm:cxn modelId="{0411842E-977A-4057-8257-9CD295E2E7D6}" type="presOf" srcId="{6B8C6F20-738F-4CB0-A4E4-D19F8AB43B52}" destId="{F7261BD8-D777-42CB-A2BF-8E91CC80485A}" srcOrd="0" destOrd="0" presId="urn:microsoft.com/office/officeart/2018/2/layout/IconCircleList"/>
    <dgm:cxn modelId="{4291F535-C8D9-441F-8CAE-4F6BA378E62A}" type="presOf" srcId="{358CEF37-7F46-4B1D-AB6B-728E499C5738}" destId="{31F3C2D4-DE21-4021-BE81-796FB43B3181}" srcOrd="0" destOrd="0" presId="urn:microsoft.com/office/officeart/2018/2/layout/IconCircleList"/>
    <dgm:cxn modelId="{36D1E739-793C-4440-8727-90ACB1BB4CE8}" type="presOf" srcId="{CCC9C6B6-9095-4797-9722-40C366642F29}" destId="{F4C465FD-009C-4E58-A120-574E842C7846}" srcOrd="0" destOrd="0" presId="urn:microsoft.com/office/officeart/2018/2/layout/IconCircleList"/>
    <dgm:cxn modelId="{702B1D6C-A278-4993-8227-FFEE0BE54BF8}" srcId="{D2C01BD3-297C-48C6-A1CF-EFC78D4D306B}" destId="{6B8C6F20-738F-4CB0-A4E4-D19F8AB43B52}" srcOrd="3" destOrd="0" parTransId="{B438B1F0-EBB7-4590-9E66-85C3C3FF187E}" sibTransId="{5F4E6210-22DF-4E73-AD86-44AD1C9662C3}"/>
    <dgm:cxn modelId="{90BA936E-6723-40BA-A763-FB1242EEB3D3}" type="presOf" srcId="{4A762E78-BC10-4F33-80FC-C3D20D4F655D}" destId="{B9457B97-46A6-4419-AF19-D026B2DE2FD7}" srcOrd="0" destOrd="0" presId="urn:microsoft.com/office/officeart/2018/2/layout/IconCircleList"/>
    <dgm:cxn modelId="{B519A97D-CD75-49DB-9EE3-0657ACD5D862}" srcId="{D2C01BD3-297C-48C6-A1CF-EFC78D4D306B}" destId="{D584E2F5-12C1-4C43-B895-FD1216592FE7}" srcOrd="0" destOrd="0" parTransId="{1AD6667B-A599-425F-82C7-FD8C099DE06A}" sibTransId="{358CEF37-7F46-4B1D-AB6B-728E499C5738}"/>
    <dgm:cxn modelId="{D701F990-39AC-48E6-B697-F05954BF094B}" srcId="{D2C01BD3-297C-48C6-A1CF-EFC78D4D306B}" destId="{EC1663D3-C06A-496D-ACC8-DD970F44FFFA}" srcOrd="2" destOrd="0" parTransId="{1FD84604-A270-4EA8-9031-5719A8A2530D}" sibTransId="{A5266EFD-4B7A-4045-8AA2-A54073AD5D4B}"/>
    <dgm:cxn modelId="{D1918BBB-9BF2-42F5-8060-5997AF73106C}" srcId="{D2C01BD3-297C-48C6-A1CF-EFC78D4D306B}" destId="{4A762E78-BC10-4F33-80FC-C3D20D4F655D}" srcOrd="1" destOrd="0" parTransId="{67C04790-B69E-4192-AE88-FE9A449B4952}" sibTransId="{CCC9C6B6-9095-4797-9722-40C366642F29}"/>
    <dgm:cxn modelId="{8B67EDC2-58E3-412D-A254-5EB38FA85642}" type="presOf" srcId="{D2C01BD3-297C-48C6-A1CF-EFC78D4D306B}" destId="{0EA8441A-FE01-4F0C-A6C5-4D83D523A6A3}" srcOrd="0" destOrd="0" presId="urn:microsoft.com/office/officeart/2018/2/layout/IconCircleList"/>
    <dgm:cxn modelId="{F7F31A50-1E35-485D-8C38-56CD1D435843}" type="presParOf" srcId="{0EA8441A-FE01-4F0C-A6C5-4D83D523A6A3}" destId="{A9995EF2-1A3E-4105-831A-AF5948138A36}" srcOrd="0" destOrd="0" presId="urn:microsoft.com/office/officeart/2018/2/layout/IconCircleList"/>
    <dgm:cxn modelId="{5558105B-EF57-4D3A-9BAB-DA94765CF827}" type="presParOf" srcId="{A9995EF2-1A3E-4105-831A-AF5948138A36}" destId="{C60D2698-3932-4B8D-96B8-DC51A8CCE532}" srcOrd="0" destOrd="0" presId="urn:microsoft.com/office/officeart/2018/2/layout/IconCircleList"/>
    <dgm:cxn modelId="{8DB57E64-2E69-41E4-B6AE-2EBAE8F43A57}" type="presParOf" srcId="{C60D2698-3932-4B8D-96B8-DC51A8CCE532}" destId="{E2A85657-E77B-4BE2-8A4D-39341F3EF63D}" srcOrd="0" destOrd="0" presId="urn:microsoft.com/office/officeart/2018/2/layout/IconCircleList"/>
    <dgm:cxn modelId="{161A7F1E-002C-493C-B3AA-1467854F0BF0}" type="presParOf" srcId="{C60D2698-3932-4B8D-96B8-DC51A8CCE532}" destId="{4C703244-27C3-4704-A56C-FFA8A1A1A729}" srcOrd="1" destOrd="0" presId="urn:microsoft.com/office/officeart/2018/2/layout/IconCircleList"/>
    <dgm:cxn modelId="{8B5D1DBE-57C6-4CD2-9FA3-3E91F3E3756C}" type="presParOf" srcId="{C60D2698-3932-4B8D-96B8-DC51A8CCE532}" destId="{7F2C9358-4EE7-4051-8AAA-1C666876BAB1}" srcOrd="2" destOrd="0" presId="urn:microsoft.com/office/officeart/2018/2/layout/IconCircleList"/>
    <dgm:cxn modelId="{2927D069-6C87-48C1-A4F9-23557A5B11C3}" type="presParOf" srcId="{C60D2698-3932-4B8D-96B8-DC51A8CCE532}" destId="{EED67537-EFDD-492F-98A1-A47C431BAF3C}" srcOrd="3" destOrd="0" presId="urn:microsoft.com/office/officeart/2018/2/layout/IconCircleList"/>
    <dgm:cxn modelId="{2CB8C3D7-BCF7-4B5B-A5BB-E5093D5EEFB6}" type="presParOf" srcId="{A9995EF2-1A3E-4105-831A-AF5948138A36}" destId="{31F3C2D4-DE21-4021-BE81-796FB43B3181}" srcOrd="1" destOrd="0" presId="urn:microsoft.com/office/officeart/2018/2/layout/IconCircleList"/>
    <dgm:cxn modelId="{96567043-DC9D-4A24-ABFD-9CF9D0EFA746}" type="presParOf" srcId="{A9995EF2-1A3E-4105-831A-AF5948138A36}" destId="{8B636BC5-B943-40B0-B533-70724FD542C3}" srcOrd="2" destOrd="0" presId="urn:microsoft.com/office/officeart/2018/2/layout/IconCircleList"/>
    <dgm:cxn modelId="{21740911-5261-4E84-887F-AE48EDBD1E75}" type="presParOf" srcId="{8B636BC5-B943-40B0-B533-70724FD542C3}" destId="{124B77B7-AA48-4194-BBFA-79C9EF7214CA}" srcOrd="0" destOrd="0" presId="urn:microsoft.com/office/officeart/2018/2/layout/IconCircleList"/>
    <dgm:cxn modelId="{413AFAAF-FC0D-4EFC-9D32-F89A1707DEF0}" type="presParOf" srcId="{8B636BC5-B943-40B0-B533-70724FD542C3}" destId="{7410E189-F571-4D62-A292-DA456D7C88B3}" srcOrd="1" destOrd="0" presId="urn:microsoft.com/office/officeart/2018/2/layout/IconCircleList"/>
    <dgm:cxn modelId="{82FD11C5-E206-46B2-823C-2C4569D53D9D}" type="presParOf" srcId="{8B636BC5-B943-40B0-B533-70724FD542C3}" destId="{118F6AAF-37B4-438E-9F91-795924FE490B}" srcOrd="2" destOrd="0" presId="urn:microsoft.com/office/officeart/2018/2/layout/IconCircleList"/>
    <dgm:cxn modelId="{97BAD28A-AACE-4688-B027-015520BB3F23}" type="presParOf" srcId="{8B636BC5-B943-40B0-B533-70724FD542C3}" destId="{B9457B97-46A6-4419-AF19-D026B2DE2FD7}" srcOrd="3" destOrd="0" presId="urn:microsoft.com/office/officeart/2018/2/layout/IconCircleList"/>
    <dgm:cxn modelId="{FB0B0824-A001-48BB-A199-E26B909738B9}" type="presParOf" srcId="{A9995EF2-1A3E-4105-831A-AF5948138A36}" destId="{F4C465FD-009C-4E58-A120-574E842C7846}" srcOrd="3" destOrd="0" presId="urn:microsoft.com/office/officeart/2018/2/layout/IconCircleList"/>
    <dgm:cxn modelId="{AA178438-AE06-471C-B208-C67C5F8668CD}" type="presParOf" srcId="{A9995EF2-1A3E-4105-831A-AF5948138A36}" destId="{FBA936C6-4AE0-4681-8D5C-C5C15EB24056}" srcOrd="4" destOrd="0" presId="urn:microsoft.com/office/officeart/2018/2/layout/IconCircleList"/>
    <dgm:cxn modelId="{3D345CAB-231A-4B08-BE75-5A94381BDEB2}" type="presParOf" srcId="{FBA936C6-4AE0-4681-8D5C-C5C15EB24056}" destId="{F5440C4C-F269-4F3C-B961-BC77A6D0D2BA}" srcOrd="0" destOrd="0" presId="urn:microsoft.com/office/officeart/2018/2/layout/IconCircleList"/>
    <dgm:cxn modelId="{DB50BF1A-B787-410B-A9F3-F05732B48586}" type="presParOf" srcId="{FBA936C6-4AE0-4681-8D5C-C5C15EB24056}" destId="{FA794654-1C2E-4799-90AD-70B2315547A6}" srcOrd="1" destOrd="0" presId="urn:microsoft.com/office/officeart/2018/2/layout/IconCircleList"/>
    <dgm:cxn modelId="{80A5E0F1-C5CF-45F5-BFC7-B8125A60E903}" type="presParOf" srcId="{FBA936C6-4AE0-4681-8D5C-C5C15EB24056}" destId="{FC45D64E-D9C9-4656-A91A-7A86C1EA6BB9}" srcOrd="2" destOrd="0" presId="urn:microsoft.com/office/officeart/2018/2/layout/IconCircleList"/>
    <dgm:cxn modelId="{7769A945-A778-4CC7-8299-CABC5D90FB35}" type="presParOf" srcId="{FBA936C6-4AE0-4681-8D5C-C5C15EB24056}" destId="{65696DB8-6814-42C8-BF3C-B950804DC374}" srcOrd="3" destOrd="0" presId="urn:microsoft.com/office/officeart/2018/2/layout/IconCircleList"/>
    <dgm:cxn modelId="{0627E0F6-6892-4FC5-BFAE-E86081FFB1D3}" type="presParOf" srcId="{A9995EF2-1A3E-4105-831A-AF5948138A36}" destId="{B5A1E194-8370-40A4-AD3F-97419A0D13AD}" srcOrd="5" destOrd="0" presId="urn:microsoft.com/office/officeart/2018/2/layout/IconCircleList"/>
    <dgm:cxn modelId="{16C93FDF-6640-41E4-97DF-E619D555BE9D}" type="presParOf" srcId="{A9995EF2-1A3E-4105-831A-AF5948138A36}" destId="{02F37140-D2D8-454D-90E9-1617E91444BD}" srcOrd="6" destOrd="0" presId="urn:microsoft.com/office/officeart/2018/2/layout/IconCircleList"/>
    <dgm:cxn modelId="{30D28BDD-0671-49A3-A237-4050A491CC44}" type="presParOf" srcId="{02F37140-D2D8-454D-90E9-1617E91444BD}" destId="{4B2D283D-CA39-437B-BABB-636E70422F21}" srcOrd="0" destOrd="0" presId="urn:microsoft.com/office/officeart/2018/2/layout/IconCircleList"/>
    <dgm:cxn modelId="{F0E31061-BCD5-4882-8F79-42C9DDB3143A}" type="presParOf" srcId="{02F37140-D2D8-454D-90E9-1617E91444BD}" destId="{C902EA76-1810-4905-8BB0-C692436C2E3C}" srcOrd="1" destOrd="0" presId="urn:microsoft.com/office/officeart/2018/2/layout/IconCircleList"/>
    <dgm:cxn modelId="{7CC12B80-CCC8-4F40-AC42-BEB327713A16}" type="presParOf" srcId="{02F37140-D2D8-454D-90E9-1617E91444BD}" destId="{D77564B7-E136-4625-BA6C-9F6DE073B50D}" srcOrd="2" destOrd="0" presId="urn:microsoft.com/office/officeart/2018/2/layout/IconCircleList"/>
    <dgm:cxn modelId="{B50CF634-EC34-4073-BE41-337EACF26537}" type="presParOf" srcId="{02F37140-D2D8-454D-90E9-1617E91444BD}" destId="{F7261BD8-D777-42CB-A2BF-8E91CC80485A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4E13ED-E342-4A23-BF8C-4C85A12C5E8E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43FD4EB-A5DF-41ED-A1D7-71869838F5E5}">
      <dgm:prSet custT="1"/>
      <dgm:spPr/>
      <dgm:t>
        <a:bodyPr/>
        <a:lstStyle/>
        <a:p>
          <a:r>
            <a:rPr lang="it-IT" sz="1600" dirty="0"/>
            <a:t>1.  Fs (400 fs) and ps (10ps) Laser, Energy 1-4 mJ</a:t>
          </a:r>
          <a:endParaRPr lang="en-US" sz="1600" dirty="0"/>
        </a:p>
      </dgm:t>
    </dgm:pt>
    <dgm:pt modelId="{97C6BCF5-E384-47D3-9899-02396E5B6DA6}" type="parTrans" cxnId="{ADD27B31-3881-42C1-BE73-F662B552E342}">
      <dgm:prSet/>
      <dgm:spPr/>
      <dgm:t>
        <a:bodyPr/>
        <a:lstStyle/>
        <a:p>
          <a:endParaRPr lang="en-US"/>
        </a:p>
      </dgm:t>
    </dgm:pt>
    <dgm:pt modelId="{498E5D4B-6F74-4A3F-8FC1-BDE211E3C5F7}" type="sibTrans" cxnId="{ADD27B31-3881-42C1-BE73-F662B552E342}">
      <dgm:prSet/>
      <dgm:spPr/>
      <dgm:t>
        <a:bodyPr/>
        <a:lstStyle/>
        <a:p>
          <a:endParaRPr lang="en-US"/>
        </a:p>
      </dgm:t>
    </dgm:pt>
    <dgm:pt modelId="{952E461E-1A6C-4898-8E03-4EE9CF2EF38B}">
      <dgm:prSet custT="1"/>
      <dgm:spPr/>
      <dgm:t>
        <a:bodyPr/>
        <a:lstStyle/>
        <a:p>
          <a:r>
            <a:rPr lang="it-IT" sz="1600" dirty="0"/>
            <a:t>2. ICCD (Instrumental Function 0.02714 nm measured using a Neon lamp) </a:t>
          </a:r>
          <a:endParaRPr lang="en-US" sz="1600" dirty="0"/>
        </a:p>
      </dgm:t>
    </dgm:pt>
    <dgm:pt modelId="{3339C575-168B-4EA8-8249-AC19809D7CBE}" type="parTrans" cxnId="{3F050F6A-6976-4613-A0AB-9CC1BC6D1B94}">
      <dgm:prSet/>
      <dgm:spPr/>
      <dgm:t>
        <a:bodyPr/>
        <a:lstStyle/>
        <a:p>
          <a:endParaRPr lang="en-US"/>
        </a:p>
      </dgm:t>
    </dgm:pt>
    <dgm:pt modelId="{9ADBFC05-B8E9-4BF1-8AA1-9AA8B7FAB9DA}" type="sibTrans" cxnId="{3F050F6A-6976-4613-A0AB-9CC1BC6D1B94}">
      <dgm:prSet/>
      <dgm:spPr/>
      <dgm:t>
        <a:bodyPr/>
        <a:lstStyle/>
        <a:p>
          <a:endParaRPr lang="en-US"/>
        </a:p>
      </dgm:t>
    </dgm:pt>
    <dgm:pt modelId="{8BD622B8-2031-4565-A00E-709A3DF20758}">
      <dgm:prSet custT="1"/>
      <dgm:spPr/>
      <dgm:t>
        <a:bodyPr/>
        <a:lstStyle/>
        <a:p>
          <a:r>
            <a:rPr lang="it-IT" sz="1600" dirty="0"/>
            <a:t>3. Argon (99.999% Pure) Gas Pressure 0.5-10 torr</a:t>
          </a:r>
          <a:endParaRPr lang="en-US" sz="1600" dirty="0"/>
        </a:p>
      </dgm:t>
    </dgm:pt>
    <dgm:pt modelId="{DF2173BC-B9A8-48F5-9C2D-10570C9E8149}" type="parTrans" cxnId="{6CB2D53C-78B4-4A99-9CB9-FCCFB54362AD}">
      <dgm:prSet/>
      <dgm:spPr/>
      <dgm:t>
        <a:bodyPr/>
        <a:lstStyle/>
        <a:p>
          <a:endParaRPr lang="en-US"/>
        </a:p>
      </dgm:t>
    </dgm:pt>
    <dgm:pt modelId="{2761A526-0E07-441C-8809-63F5FD1CB99A}" type="sibTrans" cxnId="{6CB2D53C-78B4-4A99-9CB9-FCCFB54362AD}">
      <dgm:prSet/>
      <dgm:spPr/>
      <dgm:t>
        <a:bodyPr/>
        <a:lstStyle/>
        <a:p>
          <a:endParaRPr lang="en-US"/>
        </a:p>
      </dgm:t>
    </dgm:pt>
    <dgm:pt modelId="{517AD269-5829-4292-AEDC-188ADD44F68A}">
      <dgm:prSet custT="1"/>
      <dgm:spPr/>
      <dgm:t>
        <a:bodyPr/>
        <a:lstStyle/>
        <a:p>
          <a:r>
            <a:rPr lang="it-IT" sz="1600" dirty="0"/>
            <a:t>4. Molybdenum (99.999% pure) with less than 1 part per million (ppm) Hydrogen Impurity 0.0001%. </a:t>
          </a:r>
          <a:endParaRPr lang="en-US" sz="1600" dirty="0"/>
        </a:p>
      </dgm:t>
    </dgm:pt>
    <dgm:pt modelId="{6A4F4C75-4E0C-41B5-89B6-5F0DCE11D6D7}" type="parTrans" cxnId="{D6F737D2-99C5-4CC5-B522-8845D6A5EB76}">
      <dgm:prSet/>
      <dgm:spPr/>
      <dgm:t>
        <a:bodyPr/>
        <a:lstStyle/>
        <a:p>
          <a:endParaRPr lang="en-US"/>
        </a:p>
      </dgm:t>
    </dgm:pt>
    <dgm:pt modelId="{DAD9DCFD-8384-48E0-BB03-3153D434EDC8}" type="sibTrans" cxnId="{D6F737D2-99C5-4CC5-B522-8845D6A5EB76}">
      <dgm:prSet/>
      <dgm:spPr/>
      <dgm:t>
        <a:bodyPr/>
        <a:lstStyle/>
        <a:p>
          <a:endParaRPr lang="en-US"/>
        </a:p>
      </dgm:t>
    </dgm:pt>
    <dgm:pt modelId="{5C21D979-A14B-45BE-B247-8F263D3F1307}">
      <dgm:prSet custT="1"/>
      <dgm:spPr/>
      <dgm:t>
        <a:bodyPr/>
        <a:lstStyle/>
        <a:p>
          <a:r>
            <a:rPr lang="it-IT" sz="1600" dirty="0"/>
            <a:t>5. Spectrograph  Gate width:  </a:t>
          </a:r>
          <a:r>
            <a:rPr lang="en-US" sz="1600" dirty="0"/>
            <a:t>is the duration for which the detector remains open to collect light after the gate is triggered.</a:t>
          </a:r>
        </a:p>
      </dgm:t>
    </dgm:pt>
    <dgm:pt modelId="{28DC3511-30EA-4FA4-9488-9F6EAF24A3CC}" type="parTrans" cxnId="{999D42A8-D69E-4F31-AD10-B2BD65D67CF9}">
      <dgm:prSet/>
      <dgm:spPr/>
      <dgm:t>
        <a:bodyPr/>
        <a:lstStyle/>
        <a:p>
          <a:endParaRPr lang="en-US"/>
        </a:p>
      </dgm:t>
    </dgm:pt>
    <dgm:pt modelId="{3BF2A90B-91C1-4EB5-8557-0E8D5893ABA9}" type="sibTrans" cxnId="{999D42A8-D69E-4F31-AD10-B2BD65D67CF9}">
      <dgm:prSet/>
      <dgm:spPr/>
      <dgm:t>
        <a:bodyPr/>
        <a:lstStyle/>
        <a:p>
          <a:endParaRPr lang="en-US"/>
        </a:p>
      </dgm:t>
    </dgm:pt>
    <dgm:pt modelId="{8567DA48-6F3E-4E89-8524-8749171147F0}">
      <dgm:prSet custT="1"/>
      <dgm:spPr/>
      <dgm:t>
        <a:bodyPr/>
        <a:lstStyle/>
        <a:p>
          <a:r>
            <a:rPr lang="it-IT" sz="1600" dirty="0"/>
            <a:t>Spectrograph Delay Time: </a:t>
          </a:r>
          <a:r>
            <a:rPr lang="en-US" sz="1600" dirty="0"/>
            <a:t>is the time interval between the laser pulse that creates the plasma and the moment when the spectrograph detector (ICCD/CMOS) starts collecting light.</a:t>
          </a:r>
        </a:p>
      </dgm:t>
    </dgm:pt>
    <dgm:pt modelId="{317AEC98-32C3-4A63-825A-2D0FD4EFACFC}" type="parTrans" cxnId="{9B59351B-A236-4019-8BD3-A1D1905DEFC5}">
      <dgm:prSet/>
      <dgm:spPr/>
      <dgm:t>
        <a:bodyPr/>
        <a:lstStyle/>
        <a:p>
          <a:endParaRPr lang="en-US"/>
        </a:p>
      </dgm:t>
    </dgm:pt>
    <dgm:pt modelId="{4E739068-EC57-4AEB-AFE3-D7370F3912D2}" type="sibTrans" cxnId="{9B59351B-A236-4019-8BD3-A1D1905DEFC5}">
      <dgm:prSet/>
      <dgm:spPr/>
      <dgm:t>
        <a:bodyPr/>
        <a:lstStyle/>
        <a:p>
          <a:endParaRPr lang="en-US"/>
        </a:p>
      </dgm:t>
    </dgm:pt>
    <dgm:pt modelId="{CAFB40F3-3807-42DF-B4AE-DAB4F8DA7571}" type="pres">
      <dgm:prSet presAssocID="{144E13ED-E342-4A23-BF8C-4C85A12C5E8E}" presName="linear" presStyleCnt="0">
        <dgm:presLayoutVars>
          <dgm:animLvl val="lvl"/>
          <dgm:resizeHandles val="exact"/>
        </dgm:presLayoutVars>
      </dgm:prSet>
      <dgm:spPr/>
    </dgm:pt>
    <dgm:pt modelId="{19D18C7C-6CA2-4628-A4CE-B9BF9E30D579}" type="pres">
      <dgm:prSet presAssocID="{543FD4EB-A5DF-41ED-A1D7-71869838F5E5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50A24F19-A794-4D7E-8238-A2AD24FEC8F7}" type="pres">
      <dgm:prSet presAssocID="{498E5D4B-6F74-4A3F-8FC1-BDE211E3C5F7}" presName="spacer" presStyleCnt="0"/>
      <dgm:spPr/>
    </dgm:pt>
    <dgm:pt modelId="{340C5DB2-38BB-4DD6-8A8D-2E6ED3AFAFD9}" type="pres">
      <dgm:prSet presAssocID="{952E461E-1A6C-4898-8E03-4EE9CF2EF38B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60A03455-261C-4AE1-9999-D80807690A4C}" type="pres">
      <dgm:prSet presAssocID="{9ADBFC05-B8E9-4BF1-8AA1-9AA8B7FAB9DA}" presName="spacer" presStyleCnt="0"/>
      <dgm:spPr/>
    </dgm:pt>
    <dgm:pt modelId="{B427AC67-3309-4339-88CD-2ED46722E890}" type="pres">
      <dgm:prSet presAssocID="{8BD622B8-2031-4565-A00E-709A3DF20758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D8F2CAC1-0CC2-4498-9704-CEC7ED6512BA}" type="pres">
      <dgm:prSet presAssocID="{2761A526-0E07-441C-8809-63F5FD1CB99A}" presName="spacer" presStyleCnt="0"/>
      <dgm:spPr/>
    </dgm:pt>
    <dgm:pt modelId="{4367BB60-65FE-42EF-A085-E1E158F075F6}" type="pres">
      <dgm:prSet presAssocID="{517AD269-5829-4292-AEDC-188ADD44F68A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77E69ABB-7479-4E23-9BE5-5B516A370A34}" type="pres">
      <dgm:prSet presAssocID="{DAD9DCFD-8384-48E0-BB03-3153D434EDC8}" presName="spacer" presStyleCnt="0"/>
      <dgm:spPr/>
    </dgm:pt>
    <dgm:pt modelId="{9A93FF84-74DD-48C1-BBC8-180BC964C221}" type="pres">
      <dgm:prSet presAssocID="{5C21D979-A14B-45BE-B247-8F263D3F1307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A78E3332-9253-40D9-B9E5-553189D17F51}" type="pres">
      <dgm:prSet presAssocID="{3BF2A90B-91C1-4EB5-8557-0E8D5893ABA9}" presName="spacer" presStyleCnt="0"/>
      <dgm:spPr/>
    </dgm:pt>
    <dgm:pt modelId="{C52C8C90-D5A9-4C3C-A871-9283DB37D156}" type="pres">
      <dgm:prSet presAssocID="{8567DA48-6F3E-4E89-8524-8749171147F0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9AEA9504-27DC-49B7-A530-51E7E91EB143}" type="presOf" srcId="{8BD622B8-2031-4565-A00E-709A3DF20758}" destId="{B427AC67-3309-4339-88CD-2ED46722E890}" srcOrd="0" destOrd="0" presId="urn:microsoft.com/office/officeart/2005/8/layout/vList2"/>
    <dgm:cxn modelId="{9B59351B-A236-4019-8BD3-A1D1905DEFC5}" srcId="{144E13ED-E342-4A23-BF8C-4C85A12C5E8E}" destId="{8567DA48-6F3E-4E89-8524-8749171147F0}" srcOrd="5" destOrd="0" parTransId="{317AEC98-32C3-4A63-825A-2D0FD4EFACFC}" sibTransId="{4E739068-EC57-4AEB-AFE3-D7370F3912D2}"/>
    <dgm:cxn modelId="{ADD27B31-3881-42C1-BE73-F662B552E342}" srcId="{144E13ED-E342-4A23-BF8C-4C85A12C5E8E}" destId="{543FD4EB-A5DF-41ED-A1D7-71869838F5E5}" srcOrd="0" destOrd="0" parTransId="{97C6BCF5-E384-47D3-9899-02396E5B6DA6}" sibTransId="{498E5D4B-6F74-4A3F-8FC1-BDE211E3C5F7}"/>
    <dgm:cxn modelId="{6CB2D53C-78B4-4A99-9CB9-FCCFB54362AD}" srcId="{144E13ED-E342-4A23-BF8C-4C85A12C5E8E}" destId="{8BD622B8-2031-4565-A00E-709A3DF20758}" srcOrd="2" destOrd="0" parTransId="{DF2173BC-B9A8-48F5-9C2D-10570C9E8149}" sibTransId="{2761A526-0E07-441C-8809-63F5FD1CB99A}"/>
    <dgm:cxn modelId="{3F050F6A-6976-4613-A0AB-9CC1BC6D1B94}" srcId="{144E13ED-E342-4A23-BF8C-4C85A12C5E8E}" destId="{952E461E-1A6C-4898-8E03-4EE9CF2EF38B}" srcOrd="1" destOrd="0" parTransId="{3339C575-168B-4EA8-8249-AC19809D7CBE}" sibTransId="{9ADBFC05-B8E9-4BF1-8AA1-9AA8B7FAB9DA}"/>
    <dgm:cxn modelId="{D4DCEA52-7AD7-4B1D-B497-575F2EB498DA}" type="presOf" srcId="{952E461E-1A6C-4898-8E03-4EE9CF2EF38B}" destId="{340C5DB2-38BB-4DD6-8A8D-2E6ED3AFAFD9}" srcOrd="0" destOrd="0" presId="urn:microsoft.com/office/officeart/2005/8/layout/vList2"/>
    <dgm:cxn modelId="{3905DAA2-A20F-4E51-9EE4-A775FE9F8F01}" type="presOf" srcId="{5C21D979-A14B-45BE-B247-8F263D3F1307}" destId="{9A93FF84-74DD-48C1-BBC8-180BC964C221}" srcOrd="0" destOrd="0" presId="urn:microsoft.com/office/officeart/2005/8/layout/vList2"/>
    <dgm:cxn modelId="{999D42A8-D69E-4F31-AD10-B2BD65D67CF9}" srcId="{144E13ED-E342-4A23-BF8C-4C85A12C5E8E}" destId="{5C21D979-A14B-45BE-B247-8F263D3F1307}" srcOrd="4" destOrd="0" parTransId="{28DC3511-30EA-4FA4-9488-9F6EAF24A3CC}" sibTransId="{3BF2A90B-91C1-4EB5-8557-0E8D5893ABA9}"/>
    <dgm:cxn modelId="{FD6BE6B0-E4DC-4CA1-B83D-5B55B96C928F}" type="presOf" srcId="{144E13ED-E342-4A23-BF8C-4C85A12C5E8E}" destId="{CAFB40F3-3807-42DF-B4AE-DAB4F8DA7571}" srcOrd="0" destOrd="0" presId="urn:microsoft.com/office/officeart/2005/8/layout/vList2"/>
    <dgm:cxn modelId="{D6F737D2-99C5-4CC5-B522-8845D6A5EB76}" srcId="{144E13ED-E342-4A23-BF8C-4C85A12C5E8E}" destId="{517AD269-5829-4292-AEDC-188ADD44F68A}" srcOrd="3" destOrd="0" parTransId="{6A4F4C75-4E0C-41B5-89B6-5F0DCE11D6D7}" sibTransId="{DAD9DCFD-8384-48E0-BB03-3153D434EDC8}"/>
    <dgm:cxn modelId="{A95BFBD9-066B-4DB9-B2FC-C1D7EFE8C2D5}" type="presOf" srcId="{8567DA48-6F3E-4E89-8524-8749171147F0}" destId="{C52C8C90-D5A9-4C3C-A871-9283DB37D156}" srcOrd="0" destOrd="0" presId="urn:microsoft.com/office/officeart/2005/8/layout/vList2"/>
    <dgm:cxn modelId="{E9F457EA-D590-437F-9522-8089049FC695}" type="presOf" srcId="{517AD269-5829-4292-AEDC-188ADD44F68A}" destId="{4367BB60-65FE-42EF-A085-E1E158F075F6}" srcOrd="0" destOrd="0" presId="urn:microsoft.com/office/officeart/2005/8/layout/vList2"/>
    <dgm:cxn modelId="{9AE131F3-3578-4663-AC3B-CF04AAF0ABA4}" type="presOf" srcId="{543FD4EB-A5DF-41ED-A1D7-71869838F5E5}" destId="{19D18C7C-6CA2-4628-A4CE-B9BF9E30D579}" srcOrd="0" destOrd="0" presId="urn:microsoft.com/office/officeart/2005/8/layout/vList2"/>
    <dgm:cxn modelId="{6017FCC3-0827-4324-9BE8-163403A518D5}" type="presParOf" srcId="{CAFB40F3-3807-42DF-B4AE-DAB4F8DA7571}" destId="{19D18C7C-6CA2-4628-A4CE-B9BF9E30D579}" srcOrd="0" destOrd="0" presId="urn:microsoft.com/office/officeart/2005/8/layout/vList2"/>
    <dgm:cxn modelId="{BBD7CC62-3F70-4399-AB0B-2463252CEC9C}" type="presParOf" srcId="{CAFB40F3-3807-42DF-B4AE-DAB4F8DA7571}" destId="{50A24F19-A794-4D7E-8238-A2AD24FEC8F7}" srcOrd="1" destOrd="0" presId="urn:microsoft.com/office/officeart/2005/8/layout/vList2"/>
    <dgm:cxn modelId="{D9D97EF3-2ABC-47CD-9D0D-CE41E4CCB8FC}" type="presParOf" srcId="{CAFB40F3-3807-42DF-B4AE-DAB4F8DA7571}" destId="{340C5DB2-38BB-4DD6-8A8D-2E6ED3AFAFD9}" srcOrd="2" destOrd="0" presId="urn:microsoft.com/office/officeart/2005/8/layout/vList2"/>
    <dgm:cxn modelId="{5CFC1D0C-0D94-4D16-8555-06DA73FDEFD5}" type="presParOf" srcId="{CAFB40F3-3807-42DF-B4AE-DAB4F8DA7571}" destId="{60A03455-261C-4AE1-9999-D80807690A4C}" srcOrd="3" destOrd="0" presId="urn:microsoft.com/office/officeart/2005/8/layout/vList2"/>
    <dgm:cxn modelId="{184564F9-6A9D-43CC-AD53-73F2F75DDCFD}" type="presParOf" srcId="{CAFB40F3-3807-42DF-B4AE-DAB4F8DA7571}" destId="{B427AC67-3309-4339-88CD-2ED46722E890}" srcOrd="4" destOrd="0" presId="urn:microsoft.com/office/officeart/2005/8/layout/vList2"/>
    <dgm:cxn modelId="{ED32E224-ABCA-4BB8-9A88-E34BB6A35BEB}" type="presParOf" srcId="{CAFB40F3-3807-42DF-B4AE-DAB4F8DA7571}" destId="{D8F2CAC1-0CC2-4498-9704-CEC7ED6512BA}" srcOrd="5" destOrd="0" presId="urn:microsoft.com/office/officeart/2005/8/layout/vList2"/>
    <dgm:cxn modelId="{645C9216-C4C5-4CDF-99BB-7048873C8D93}" type="presParOf" srcId="{CAFB40F3-3807-42DF-B4AE-DAB4F8DA7571}" destId="{4367BB60-65FE-42EF-A085-E1E158F075F6}" srcOrd="6" destOrd="0" presId="urn:microsoft.com/office/officeart/2005/8/layout/vList2"/>
    <dgm:cxn modelId="{17AFABE7-BA4C-44AF-9C59-B362A7827724}" type="presParOf" srcId="{CAFB40F3-3807-42DF-B4AE-DAB4F8DA7571}" destId="{77E69ABB-7479-4E23-9BE5-5B516A370A34}" srcOrd="7" destOrd="0" presId="urn:microsoft.com/office/officeart/2005/8/layout/vList2"/>
    <dgm:cxn modelId="{30BAF742-1E8C-4B99-A9B8-39790B6653A3}" type="presParOf" srcId="{CAFB40F3-3807-42DF-B4AE-DAB4F8DA7571}" destId="{9A93FF84-74DD-48C1-BBC8-180BC964C221}" srcOrd="8" destOrd="0" presId="urn:microsoft.com/office/officeart/2005/8/layout/vList2"/>
    <dgm:cxn modelId="{B6CB9238-EFAD-4000-A4B5-D03F21587F97}" type="presParOf" srcId="{CAFB40F3-3807-42DF-B4AE-DAB4F8DA7571}" destId="{A78E3332-9253-40D9-B9E5-553189D17F51}" srcOrd="9" destOrd="0" presId="urn:microsoft.com/office/officeart/2005/8/layout/vList2"/>
    <dgm:cxn modelId="{1A34272C-3FAF-428D-AA3C-FCA66409B96B}" type="presParOf" srcId="{CAFB40F3-3807-42DF-B4AE-DAB4F8DA7571}" destId="{C52C8C90-D5A9-4C3C-A871-9283DB37D156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9A70596-00B8-4A48-9BB3-8072122C0B3E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CE3863-43A8-48DD-A773-052F3914837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In the first laser shot, both Hα and Dα lines are observed.</a:t>
          </a:r>
        </a:p>
      </dgm:t>
    </dgm:pt>
    <dgm:pt modelId="{F98EE77B-E2BC-402E-B36F-AFE77ED58D6A}" type="parTrans" cxnId="{0513E907-2084-4CED-8D90-8F8C7121EC33}">
      <dgm:prSet/>
      <dgm:spPr/>
      <dgm:t>
        <a:bodyPr/>
        <a:lstStyle/>
        <a:p>
          <a:endParaRPr lang="en-US"/>
        </a:p>
      </dgm:t>
    </dgm:pt>
    <dgm:pt modelId="{C82F148C-1A0A-4F03-96AC-FB8A2E2FBA64}" type="sibTrans" cxnId="{0513E907-2084-4CED-8D90-8F8C7121EC33}">
      <dgm:prSet/>
      <dgm:spPr/>
      <dgm:t>
        <a:bodyPr/>
        <a:lstStyle/>
        <a:p>
          <a:endParaRPr lang="en-US"/>
        </a:p>
      </dgm:t>
    </dgm:pt>
    <dgm:pt modelId="{6C91F949-24FE-4713-AA7D-F78FFE7B7DB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Dα signal rapidly decreases and disappears after about three shots.</a:t>
          </a:r>
        </a:p>
      </dgm:t>
    </dgm:pt>
    <dgm:pt modelId="{73667EF4-CF87-49E2-95B4-D041C07A077F}" type="parTrans" cxnId="{CDD26AA4-239F-4300-B343-B228EEA8DFA8}">
      <dgm:prSet/>
      <dgm:spPr/>
      <dgm:t>
        <a:bodyPr/>
        <a:lstStyle/>
        <a:p>
          <a:endParaRPr lang="en-US"/>
        </a:p>
      </dgm:t>
    </dgm:pt>
    <dgm:pt modelId="{34182147-D9D0-4FE4-B345-C7093FF5A6BF}" type="sibTrans" cxnId="{CDD26AA4-239F-4300-B343-B228EEA8DFA8}">
      <dgm:prSet/>
      <dgm:spPr/>
      <dgm:t>
        <a:bodyPr/>
        <a:lstStyle/>
        <a:p>
          <a:endParaRPr lang="en-US"/>
        </a:p>
      </dgm:t>
    </dgm:pt>
    <dgm:pt modelId="{40695612-3D5E-4578-9B65-2C27C98D750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Mo line intensity increases.</a:t>
          </a:r>
        </a:p>
      </dgm:t>
    </dgm:pt>
    <dgm:pt modelId="{606738EC-D5DD-46FF-A4EB-B9487B8E24C6}" type="parTrans" cxnId="{3A789892-D535-47DE-B15B-33705CF3C975}">
      <dgm:prSet/>
      <dgm:spPr/>
      <dgm:t>
        <a:bodyPr/>
        <a:lstStyle/>
        <a:p>
          <a:endParaRPr lang="en-US"/>
        </a:p>
      </dgm:t>
    </dgm:pt>
    <dgm:pt modelId="{874223BD-24BC-43DF-9F0D-9000C4D67CA3}" type="sibTrans" cxnId="{3A789892-D535-47DE-B15B-33705CF3C975}">
      <dgm:prSet/>
      <dgm:spPr/>
      <dgm:t>
        <a:bodyPr/>
        <a:lstStyle/>
        <a:p>
          <a:endParaRPr lang="en-US"/>
        </a:p>
      </dgm:t>
    </dgm:pt>
    <dgm:pt modelId="{8E492D50-D77A-4071-A28A-EAF13C3DCB0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After approximately five laser shots, the Mo emission becomes nearly constant.</a:t>
          </a:r>
        </a:p>
      </dgm:t>
    </dgm:pt>
    <dgm:pt modelId="{D971FEE2-5DEC-445E-90B9-DE3A6F401FD2}" type="parTrans" cxnId="{008294CF-B0FF-407E-AD76-78C71BDCAD65}">
      <dgm:prSet/>
      <dgm:spPr/>
      <dgm:t>
        <a:bodyPr/>
        <a:lstStyle/>
        <a:p>
          <a:endParaRPr lang="en-US"/>
        </a:p>
      </dgm:t>
    </dgm:pt>
    <dgm:pt modelId="{D42C316B-9633-4D71-A6B7-DD5B6A48CB15}" type="sibTrans" cxnId="{008294CF-B0FF-407E-AD76-78C71BDCAD65}">
      <dgm:prSet/>
      <dgm:spPr/>
      <dgm:t>
        <a:bodyPr/>
        <a:lstStyle/>
        <a:p>
          <a:endParaRPr lang="en-US"/>
        </a:p>
      </dgm:t>
    </dgm:pt>
    <dgm:pt modelId="{4E80F3BF-64CE-42E9-A58D-808FE9EBEE6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After the first shot, the Iron line disappears completely.</a:t>
          </a:r>
        </a:p>
      </dgm:t>
    </dgm:pt>
    <dgm:pt modelId="{ED3BEA58-935A-447A-A7C9-A14F46E6997B}" type="parTrans" cxnId="{9A9D3ED6-3C06-4C77-BAA2-19A641F50177}">
      <dgm:prSet/>
      <dgm:spPr/>
      <dgm:t>
        <a:bodyPr/>
        <a:lstStyle/>
        <a:p>
          <a:endParaRPr lang="en-US"/>
        </a:p>
      </dgm:t>
    </dgm:pt>
    <dgm:pt modelId="{97B3E522-1E4B-4EA3-AE79-376689C8E5A0}" type="sibTrans" cxnId="{9A9D3ED6-3C06-4C77-BAA2-19A641F50177}">
      <dgm:prSet/>
      <dgm:spPr/>
      <dgm:t>
        <a:bodyPr/>
        <a:lstStyle/>
        <a:p>
          <a:endParaRPr lang="en-US"/>
        </a:p>
      </dgm:t>
    </dgm:pt>
    <dgm:pt modelId="{7F58876C-D239-43D7-9DD2-80182C86408A}" type="pres">
      <dgm:prSet presAssocID="{49A70596-00B8-4A48-9BB3-8072122C0B3E}" presName="root" presStyleCnt="0">
        <dgm:presLayoutVars>
          <dgm:dir/>
          <dgm:resizeHandles val="exact"/>
        </dgm:presLayoutVars>
      </dgm:prSet>
      <dgm:spPr/>
    </dgm:pt>
    <dgm:pt modelId="{36D1A14D-5789-44B6-A08C-076B2465A9C5}" type="pres">
      <dgm:prSet presAssocID="{DACE3863-43A8-48DD-A773-052F3914837E}" presName="compNode" presStyleCnt="0"/>
      <dgm:spPr/>
    </dgm:pt>
    <dgm:pt modelId="{5206558B-E4D1-40F8-9CAC-DD16C52C6C85}" type="pres">
      <dgm:prSet presAssocID="{DACE3863-43A8-48DD-A773-052F3914837E}" presName="bgRect" presStyleLbl="bgShp" presStyleIdx="0" presStyleCnt="5"/>
      <dgm:spPr/>
    </dgm:pt>
    <dgm:pt modelId="{2EEA8886-232B-4712-8087-4D5B412E0483}" type="pres">
      <dgm:prSet presAssocID="{DACE3863-43A8-48DD-A773-052F3914837E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adioactive Sign"/>
        </a:ext>
      </dgm:extLst>
    </dgm:pt>
    <dgm:pt modelId="{4BC303FD-2314-4CC3-BF71-7125A54F7FDC}" type="pres">
      <dgm:prSet presAssocID="{DACE3863-43A8-48DD-A773-052F3914837E}" presName="spaceRect" presStyleCnt="0"/>
      <dgm:spPr/>
    </dgm:pt>
    <dgm:pt modelId="{E05F1A9A-7093-4C76-8D0F-E6A5A406B59D}" type="pres">
      <dgm:prSet presAssocID="{DACE3863-43A8-48DD-A773-052F3914837E}" presName="parTx" presStyleLbl="revTx" presStyleIdx="0" presStyleCnt="5">
        <dgm:presLayoutVars>
          <dgm:chMax val="0"/>
          <dgm:chPref val="0"/>
        </dgm:presLayoutVars>
      </dgm:prSet>
      <dgm:spPr/>
    </dgm:pt>
    <dgm:pt modelId="{CDE4D4F0-4CF0-4846-90F8-BE1B1030FB4D}" type="pres">
      <dgm:prSet presAssocID="{C82F148C-1A0A-4F03-96AC-FB8A2E2FBA64}" presName="sibTrans" presStyleCnt="0"/>
      <dgm:spPr/>
    </dgm:pt>
    <dgm:pt modelId="{A0C54C6E-14DE-4CEC-A6B3-8318704D991A}" type="pres">
      <dgm:prSet presAssocID="{6C91F949-24FE-4713-AA7D-F78FFE7B7DB1}" presName="compNode" presStyleCnt="0"/>
      <dgm:spPr/>
    </dgm:pt>
    <dgm:pt modelId="{794A0AB5-7A15-4D15-B1C2-14BF014A558E}" type="pres">
      <dgm:prSet presAssocID="{6C91F949-24FE-4713-AA7D-F78FFE7B7DB1}" presName="bgRect" presStyleLbl="bgShp" presStyleIdx="1" presStyleCnt="5"/>
      <dgm:spPr/>
    </dgm:pt>
    <dgm:pt modelId="{AE0BC193-0A4F-4D17-9A08-43CFB6F4D064}" type="pres">
      <dgm:prSet presAssocID="{6C91F949-24FE-4713-AA7D-F78FFE7B7DB1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ightning bolt"/>
        </a:ext>
      </dgm:extLst>
    </dgm:pt>
    <dgm:pt modelId="{1FF86E01-6E23-4EF9-A02F-A07BA682051B}" type="pres">
      <dgm:prSet presAssocID="{6C91F949-24FE-4713-AA7D-F78FFE7B7DB1}" presName="spaceRect" presStyleCnt="0"/>
      <dgm:spPr/>
    </dgm:pt>
    <dgm:pt modelId="{E04DDFA4-A494-4639-BAC2-3A34977E9599}" type="pres">
      <dgm:prSet presAssocID="{6C91F949-24FE-4713-AA7D-F78FFE7B7DB1}" presName="parTx" presStyleLbl="revTx" presStyleIdx="1" presStyleCnt="5">
        <dgm:presLayoutVars>
          <dgm:chMax val="0"/>
          <dgm:chPref val="0"/>
        </dgm:presLayoutVars>
      </dgm:prSet>
      <dgm:spPr/>
    </dgm:pt>
    <dgm:pt modelId="{A6BF24A8-6B68-484D-8E72-B65EBE23EC97}" type="pres">
      <dgm:prSet presAssocID="{34182147-D9D0-4FE4-B345-C7093FF5A6BF}" presName="sibTrans" presStyleCnt="0"/>
      <dgm:spPr/>
    </dgm:pt>
    <dgm:pt modelId="{FF5A1F7A-F1AC-4EF4-AE6E-D51E6E98D645}" type="pres">
      <dgm:prSet presAssocID="{40695612-3D5E-4578-9B65-2C27C98D7504}" presName="compNode" presStyleCnt="0"/>
      <dgm:spPr/>
    </dgm:pt>
    <dgm:pt modelId="{7C8D9DFF-7489-4780-8B97-F7FED88681D1}" type="pres">
      <dgm:prSet presAssocID="{40695612-3D5E-4578-9B65-2C27C98D7504}" presName="bgRect" presStyleLbl="bgShp" presStyleIdx="2" presStyleCnt="5"/>
      <dgm:spPr/>
    </dgm:pt>
    <dgm:pt modelId="{E54332B9-F613-4519-A798-D809C3C3A7C5}" type="pres">
      <dgm:prSet presAssocID="{40695612-3D5E-4578-9B65-2C27C98D7504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uscle Arm"/>
        </a:ext>
      </dgm:extLst>
    </dgm:pt>
    <dgm:pt modelId="{1BBBF055-2526-4204-A919-76661405F890}" type="pres">
      <dgm:prSet presAssocID="{40695612-3D5E-4578-9B65-2C27C98D7504}" presName="spaceRect" presStyleCnt="0"/>
      <dgm:spPr/>
    </dgm:pt>
    <dgm:pt modelId="{940037E6-8D62-456D-A1FB-C1A5928315CC}" type="pres">
      <dgm:prSet presAssocID="{40695612-3D5E-4578-9B65-2C27C98D7504}" presName="parTx" presStyleLbl="revTx" presStyleIdx="2" presStyleCnt="5">
        <dgm:presLayoutVars>
          <dgm:chMax val="0"/>
          <dgm:chPref val="0"/>
        </dgm:presLayoutVars>
      </dgm:prSet>
      <dgm:spPr/>
    </dgm:pt>
    <dgm:pt modelId="{E68CF862-BDD2-4BDB-99BA-3B7F9171DFD4}" type="pres">
      <dgm:prSet presAssocID="{874223BD-24BC-43DF-9F0D-9000C4D67CA3}" presName="sibTrans" presStyleCnt="0"/>
      <dgm:spPr/>
    </dgm:pt>
    <dgm:pt modelId="{F60672A4-BB30-4C4F-B1C8-BDBFED5C3ADD}" type="pres">
      <dgm:prSet presAssocID="{8E492D50-D77A-4071-A28A-EAF13C3DCB0F}" presName="compNode" presStyleCnt="0"/>
      <dgm:spPr/>
    </dgm:pt>
    <dgm:pt modelId="{164627EA-DEE6-40D7-B909-094AB93038AC}" type="pres">
      <dgm:prSet presAssocID="{8E492D50-D77A-4071-A28A-EAF13C3DCB0F}" presName="bgRect" presStyleLbl="bgShp" presStyleIdx="3" presStyleCnt="5"/>
      <dgm:spPr/>
    </dgm:pt>
    <dgm:pt modelId="{8B0C0987-3493-480B-808D-ADEC062F76F2}" type="pres">
      <dgm:prSet presAssocID="{8E492D50-D77A-4071-A28A-EAF13C3DCB0F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adioactive"/>
        </a:ext>
      </dgm:extLst>
    </dgm:pt>
    <dgm:pt modelId="{5640373F-5313-465B-8D97-C28836C8DA03}" type="pres">
      <dgm:prSet presAssocID="{8E492D50-D77A-4071-A28A-EAF13C3DCB0F}" presName="spaceRect" presStyleCnt="0"/>
      <dgm:spPr/>
    </dgm:pt>
    <dgm:pt modelId="{10C3EB1D-9DB3-4ABC-A394-951ABC3B289A}" type="pres">
      <dgm:prSet presAssocID="{8E492D50-D77A-4071-A28A-EAF13C3DCB0F}" presName="parTx" presStyleLbl="revTx" presStyleIdx="3" presStyleCnt="5">
        <dgm:presLayoutVars>
          <dgm:chMax val="0"/>
          <dgm:chPref val="0"/>
        </dgm:presLayoutVars>
      </dgm:prSet>
      <dgm:spPr/>
    </dgm:pt>
    <dgm:pt modelId="{8BF1FDB9-C731-4689-9552-B2626C2A6070}" type="pres">
      <dgm:prSet presAssocID="{D42C316B-9633-4D71-A6B7-DD5B6A48CB15}" presName="sibTrans" presStyleCnt="0"/>
      <dgm:spPr/>
    </dgm:pt>
    <dgm:pt modelId="{90987D76-986A-456A-A66B-2F2FDABDF284}" type="pres">
      <dgm:prSet presAssocID="{4E80F3BF-64CE-42E9-A58D-808FE9EBEE6F}" presName="compNode" presStyleCnt="0"/>
      <dgm:spPr/>
    </dgm:pt>
    <dgm:pt modelId="{C6613C47-B184-4C5A-9B2D-8F17347B7C59}" type="pres">
      <dgm:prSet presAssocID="{4E80F3BF-64CE-42E9-A58D-808FE9EBEE6F}" presName="bgRect" presStyleLbl="bgShp" presStyleIdx="4" presStyleCnt="5"/>
      <dgm:spPr/>
    </dgm:pt>
    <dgm:pt modelId="{C812AA50-8163-463D-97A4-075FDA6940DC}" type="pres">
      <dgm:prSet presAssocID="{4E80F3BF-64CE-42E9-A58D-808FE9EBEE6F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olf Clubs"/>
        </a:ext>
      </dgm:extLst>
    </dgm:pt>
    <dgm:pt modelId="{08B375CC-09E4-4249-ADF1-C203A74DCCD1}" type="pres">
      <dgm:prSet presAssocID="{4E80F3BF-64CE-42E9-A58D-808FE9EBEE6F}" presName="spaceRect" presStyleCnt="0"/>
      <dgm:spPr/>
    </dgm:pt>
    <dgm:pt modelId="{C3CE98A2-9472-497B-8CB3-AE628E91233C}" type="pres">
      <dgm:prSet presAssocID="{4E80F3BF-64CE-42E9-A58D-808FE9EBEE6F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04E45B00-23B4-4223-9527-9711BC7F57EE}" type="presOf" srcId="{8E492D50-D77A-4071-A28A-EAF13C3DCB0F}" destId="{10C3EB1D-9DB3-4ABC-A394-951ABC3B289A}" srcOrd="0" destOrd="0" presId="urn:microsoft.com/office/officeart/2018/2/layout/IconVerticalSolidList"/>
    <dgm:cxn modelId="{0513E907-2084-4CED-8D90-8F8C7121EC33}" srcId="{49A70596-00B8-4A48-9BB3-8072122C0B3E}" destId="{DACE3863-43A8-48DD-A773-052F3914837E}" srcOrd="0" destOrd="0" parTransId="{F98EE77B-E2BC-402E-B36F-AFE77ED58D6A}" sibTransId="{C82F148C-1A0A-4F03-96AC-FB8A2E2FBA64}"/>
    <dgm:cxn modelId="{A2DE8375-3D0B-4DE3-9AC9-7C0C66290017}" type="presOf" srcId="{40695612-3D5E-4578-9B65-2C27C98D7504}" destId="{940037E6-8D62-456D-A1FB-C1A5928315CC}" srcOrd="0" destOrd="0" presId="urn:microsoft.com/office/officeart/2018/2/layout/IconVerticalSolidList"/>
    <dgm:cxn modelId="{16017E76-3B3E-4DAB-BB5E-8A07C5A49F11}" type="presOf" srcId="{4E80F3BF-64CE-42E9-A58D-808FE9EBEE6F}" destId="{C3CE98A2-9472-497B-8CB3-AE628E91233C}" srcOrd="0" destOrd="0" presId="urn:microsoft.com/office/officeart/2018/2/layout/IconVerticalSolidList"/>
    <dgm:cxn modelId="{27642A79-8645-41D7-A792-66B6E3F356CC}" type="presOf" srcId="{DACE3863-43A8-48DD-A773-052F3914837E}" destId="{E05F1A9A-7093-4C76-8D0F-E6A5A406B59D}" srcOrd="0" destOrd="0" presId="urn:microsoft.com/office/officeart/2018/2/layout/IconVerticalSolidList"/>
    <dgm:cxn modelId="{3A789892-D535-47DE-B15B-33705CF3C975}" srcId="{49A70596-00B8-4A48-9BB3-8072122C0B3E}" destId="{40695612-3D5E-4578-9B65-2C27C98D7504}" srcOrd="2" destOrd="0" parTransId="{606738EC-D5DD-46FF-A4EB-B9487B8E24C6}" sibTransId="{874223BD-24BC-43DF-9F0D-9000C4D67CA3}"/>
    <dgm:cxn modelId="{CDD26AA4-239F-4300-B343-B228EEA8DFA8}" srcId="{49A70596-00B8-4A48-9BB3-8072122C0B3E}" destId="{6C91F949-24FE-4713-AA7D-F78FFE7B7DB1}" srcOrd="1" destOrd="0" parTransId="{73667EF4-CF87-49E2-95B4-D041C07A077F}" sibTransId="{34182147-D9D0-4FE4-B345-C7093FF5A6BF}"/>
    <dgm:cxn modelId="{1CBB88C2-4AC6-40AB-8347-A81C49F94E7B}" type="presOf" srcId="{6C91F949-24FE-4713-AA7D-F78FFE7B7DB1}" destId="{E04DDFA4-A494-4639-BAC2-3A34977E9599}" srcOrd="0" destOrd="0" presId="urn:microsoft.com/office/officeart/2018/2/layout/IconVerticalSolidList"/>
    <dgm:cxn modelId="{008294CF-B0FF-407E-AD76-78C71BDCAD65}" srcId="{49A70596-00B8-4A48-9BB3-8072122C0B3E}" destId="{8E492D50-D77A-4071-A28A-EAF13C3DCB0F}" srcOrd="3" destOrd="0" parTransId="{D971FEE2-5DEC-445E-90B9-DE3A6F401FD2}" sibTransId="{D42C316B-9633-4D71-A6B7-DD5B6A48CB15}"/>
    <dgm:cxn modelId="{9A9D3ED6-3C06-4C77-BAA2-19A641F50177}" srcId="{49A70596-00B8-4A48-9BB3-8072122C0B3E}" destId="{4E80F3BF-64CE-42E9-A58D-808FE9EBEE6F}" srcOrd="4" destOrd="0" parTransId="{ED3BEA58-935A-447A-A7C9-A14F46E6997B}" sibTransId="{97B3E522-1E4B-4EA3-AE79-376689C8E5A0}"/>
    <dgm:cxn modelId="{9BDF1FD9-1D53-476D-92BF-0B8BD10D2ED1}" type="presOf" srcId="{49A70596-00B8-4A48-9BB3-8072122C0B3E}" destId="{7F58876C-D239-43D7-9DD2-80182C86408A}" srcOrd="0" destOrd="0" presId="urn:microsoft.com/office/officeart/2018/2/layout/IconVerticalSolidList"/>
    <dgm:cxn modelId="{4C367B94-9750-47F2-95C1-68160EB55CD2}" type="presParOf" srcId="{7F58876C-D239-43D7-9DD2-80182C86408A}" destId="{36D1A14D-5789-44B6-A08C-076B2465A9C5}" srcOrd="0" destOrd="0" presId="urn:microsoft.com/office/officeart/2018/2/layout/IconVerticalSolidList"/>
    <dgm:cxn modelId="{0F2BC0F2-A423-4E9B-A194-97961F5B4D08}" type="presParOf" srcId="{36D1A14D-5789-44B6-A08C-076B2465A9C5}" destId="{5206558B-E4D1-40F8-9CAC-DD16C52C6C85}" srcOrd="0" destOrd="0" presId="urn:microsoft.com/office/officeart/2018/2/layout/IconVerticalSolidList"/>
    <dgm:cxn modelId="{F3BAA5E1-45EE-47BE-9368-AA1AA456DA54}" type="presParOf" srcId="{36D1A14D-5789-44B6-A08C-076B2465A9C5}" destId="{2EEA8886-232B-4712-8087-4D5B412E0483}" srcOrd="1" destOrd="0" presId="urn:microsoft.com/office/officeart/2018/2/layout/IconVerticalSolidList"/>
    <dgm:cxn modelId="{72F9C1A5-DD25-4ACF-8C72-D5834E30DBE1}" type="presParOf" srcId="{36D1A14D-5789-44B6-A08C-076B2465A9C5}" destId="{4BC303FD-2314-4CC3-BF71-7125A54F7FDC}" srcOrd="2" destOrd="0" presId="urn:microsoft.com/office/officeart/2018/2/layout/IconVerticalSolidList"/>
    <dgm:cxn modelId="{4E3B8AD2-3E5F-42BE-9EED-EB58FA9913AA}" type="presParOf" srcId="{36D1A14D-5789-44B6-A08C-076B2465A9C5}" destId="{E05F1A9A-7093-4C76-8D0F-E6A5A406B59D}" srcOrd="3" destOrd="0" presId="urn:microsoft.com/office/officeart/2018/2/layout/IconVerticalSolidList"/>
    <dgm:cxn modelId="{09B9B078-4523-4593-B346-5358FBBD0F33}" type="presParOf" srcId="{7F58876C-D239-43D7-9DD2-80182C86408A}" destId="{CDE4D4F0-4CF0-4846-90F8-BE1B1030FB4D}" srcOrd="1" destOrd="0" presId="urn:microsoft.com/office/officeart/2018/2/layout/IconVerticalSolidList"/>
    <dgm:cxn modelId="{978943A8-E999-44E0-B373-D9F87F8AF26D}" type="presParOf" srcId="{7F58876C-D239-43D7-9DD2-80182C86408A}" destId="{A0C54C6E-14DE-4CEC-A6B3-8318704D991A}" srcOrd="2" destOrd="0" presId="urn:microsoft.com/office/officeart/2018/2/layout/IconVerticalSolidList"/>
    <dgm:cxn modelId="{36E1B042-A853-45C8-B741-009DD9D9C20C}" type="presParOf" srcId="{A0C54C6E-14DE-4CEC-A6B3-8318704D991A}" destId="{794A0AB5-7A15-4D15-B1C2-14BF014A558E}" srcOrd="0" destOrd="0" presId="urn:microsoft.com/office/officeart/2018/2/layout/IconVerticalSolidList"/>
    <dgm:cxn modelId="{614DEE97-2C0C-4B8B-8865-10C4B8A04003}" type="presParOf" srcId="{A0C54C6E-14DE-4CEC-A6B3-8318704D991A}" destId="{AE0BC193-0A4F-4D17-9A08-43CFB6F4D064}" srcOrd="1" destOrd="0" presId="urn:microsoft.com/office/officeart/2018/2/layout/IconVerticalSolidList"/>
    <dgm:cxn modelId="{2F29915F-BE6F-423A-9AF4-C001A7AAE7AE}" type="presParOf" srcId="{A0C54C6E-14DE-4CEC-A6B3-8318704D991A}" destId="{1FF86E01-6E23-4EF9-A02F-A07BA682051B}" srcOrd="2" destOrd="0" presId="urn:microsoft.com/office/officeart/2018/2/layout/IconVerticalSolidList"/>
    <dgm:cxn modelId="{CEA2ECD9-085C-42D5-BDEC-66A0035BFD0E}" type="presParOf" srcId="{A0C54C6E-14DE-4CEC-A6B3-8318704D991A}" destId="{E04DDFA4-A494-4639-BAC2-3A34977E9599}" srcOrd="3" destOrd="0" presId="urn:microsoft.com/office/officeart/2018/2/layout/IconVerticalSolidList"/>
    <dgm:cxn modelId="{420A153A-4CB6-41CD-A6D0-38E2F6275E27}" type="presParOf" srcId="{7F58876C-D239-43D7-9DD2-80182C86408A}" destId="{A6BF24A8-6B68-484D-8E72-B65EBE23EC97}" srcOrd="3" destOrd="0" presId="urn:microsoft.com/office/officeart/2018/2/layout/IconVerticalSolidList"/>
    <dgm:cxn modelId="{FE0ADDF6-E88B-4468-AB3F-60747CC40402}" type="presParOf" srcId="{7F58876C-D239-43D7-9DD2-80182C86408A}" destId="{FF5A1F7A-F1AC-4EF4-AE6E-D51E6E98D645}" srcOrd="4" destOrd="0" presId="urn:microsoft.com/office/officeart/2018/2/layout/IconVerticalSolidList"/>
    <dgm:cxn modelId="{5171D37C-6983-43CB-A560-CABF162AC048}" type="presParOf" srcId="{FF5A1F7A-F1AC-4EF4-AE6E-D51E6E98D645}" destId="{7C8D9DFF-7489-4780-8B97-F7FED88681D1}" srcOrd="0" destOrd="0" presId="urn:microsoft.com/office/officeart/2018/2/layout/IconVerticalSolidList"/>
    <dgm:cxn modelId="{5B368CA3-7572-4417-A59E-CD9C8096518B}" type="presParOf" srcId="{FF5A1F7A-F1AC-4EF4-AE6E-D51E6E98D645}" destId="{E54332B9-F613-4519-A798-D809C3C3A7C5}" srcOrd="1" destOrd="0" presId="urn:microsoft.com/office/officeart/2018/2/layout/IconVerticalSolidList"/>
    <dgm:cxn modelId="{061F6ED0-11EE-4A7A-9E99-A552EA154C6E}" type="presParOf" srcId="{FF5A1F7A-F1AC-4EF4-AE6E-D51E6E98D645}" destId="{1BBBF055-2526-4204-A919-76661405F890}" srcOrd="2" destOrd="0" presId="urn:microsoft.com/office/officeart/2018/2/layout/IconVerticalSolidList"/>
    <dgm:cxn modelId="{D1E930C5-5BE4-43A5-9FBA-6BCB9B6420F3}" type="presParOf" srcId="{FF5A1F7A-F1AC-4EF4-AE6E-D51E6E98D645}" destId="{940037E6-8D62-456D-A1FB-C1A5928315CC}" srcOrd="3" destOrd="0" presId="urn:microsoft.com/office/officeart/2018/2/layout/IconVerticalSolidList"/>
    <dgm:cxn modelId="{740E4F1E-C362-48C5-89BB-4AB5B2E0AFB3}" type="presParOf" srcId="{7F58876C-D239-43D7-9DD2-80182C86408A}" destId="{E68CF862-BDD2-4BDB-99BA-3B7F9171DFD4}" srcOrd="5" destOrd="0" presId="urn:microsoft.com/office/officeart/2018/2/layout/IconVerticalSolidList"/>
    <dgm:cxn modelId="{C91B3209-2B4D-417F-A181-DDF0EC151B40}" type="presParOf" srcId="{7F58876C-D239-43D7-9DD2-80182C86408A}" destId="{F60672A4-BB30-4C4F-B1C8-BDBFED5C3ADD}" srcOrd="6" destOrd="0" presId="urn:microsoft.com/office/officeart/2018/2/layout/IconVerticalSolidList"/>
    <dgm:cxn modelId="{9CA4FA3B-73B7-4FC8-8D77-2A0AD43CCB10}" type="presParOf" srcId="{F60672A4-BB30-4C4F-B1C8-BDBFED5C3ADD}" destId="{164627EA-DEE6-40D7-B909-094AB93038AC}" srcOrd="0" destOrd="0" presId="urn:microsoft.com/office/officeart/2018/2/layout/IconVerticalSolidList"/>
    <dgm:cxn modelId="{F4C991FB-EF50-4AC3-AF07-7E91008639F6}" type="presParOf" srcId="{F60672A4-BB30-4C4F-B1C8-BDBFED5C3ADD}" destId="{8B0C0987-3493-480B-808D-ADEC062F76F2}" srcOrd="1" destOrd="0" presId="urn:microsoft.com/office/officeart/2018/2/layout/IconVerticalSolidList"/>
    <dgm:cxn modelId="{7B9DC29D-BFF5-44CC-99A6-36825966B672}" type="presParOf" srcId="{F60672A4-BB30-4C4F-B1C8-BDBFED5C3ADD}" destId="{5640373F-5313-465B-8D97-C28836C8DA03}" srcOrd="2" destOrd="0" presId="urn:microsoft.com/office/officeart/2018/2/layout/IconVerticalSolidList"/>
    <dgm:cxn modelId="{E89818DF-989F-4FB6-9C22-285DE4E8246B}" type="presParOf" srcId="{F60672A4-BB30-4C4F-B1C8-BDBFED5C3ADD}" destId="{10C3EB1D-9DB3-4ABC-A394-951ABC3B289A}" srcOrd="3" destOrd="0" presId="urn:microsoft.com/office/officeart/2018/2/layout/IconVerticalSolidList"/>
    <dgm:cxn modelId="{91350431-A7C6-407A-8C47-9CEC552FB088}" type="presParOf" srcId="{7F58876C-D239-43D7-9DD2-80182C86408A}" destId="{8BF1FDB9-C731-4689-9552-B2626C2A6070}" srcOrd="7" destOrd="0" presId="urn:microsoft.com/office/officeart/2018/2/layout/IconVerticalSolidList"/>
    <dgm:cxn modelId="{72C6A3DD-1937-4184-AD7A-D65C6FD52CA8}" type="presParOf" srcId="{7F58876C-D239-43D7-9DD2-80182C86408A}" destId="{90987D76-986A-456A-A66B-2F2FDABDF284}" srcOrd="8" destOrd="0" presId="urn:microsoft.com/office/officeart/2018/2/layout/IconVerticalSolidList"/>
    <dgm:cxn modelId="{244AE26C-9125-4549-9A85-119A89F63028}" type="presParOf" srcId="{90987D76-986A-456A-A66B-2F2FDABDF284}" destId="{C6613C47-B184-4C5A-9B2D-8F17347B7C59}" srcOrd="0" destOrd="0" presId="urn:microsoft.com/office/officeart/2018/2/layout/IconVerticalSolidList"/>
    <dgm:cxn modelId="{4DFBBF20-3296-4807-9CCD-E52B82348925}" type="presParOf" srcId="{90987D76-986A-456A-A66B-2F2FDABDF284}" destId="{C812AA50-8163-463D-97A4-075FDA6940DC}" srcOrd="1" destOrd="0" presId="urn:microsoft.com/office/officeart/2018/2/layout/IconVerticalSolidList"/>
    <dgm:cxn modelId="{FF08C257-9C30-4497-9442-47AE6C1E09EF}" type="presParOf" srcId="{90987D76-986A-456A-A66B-2F2FDABDF284}" destId="{08B375CC-09E4-4249-ADF1-C203A74DCCD1}" srcOrd="2" destOrd="0" presId="urn:microsoft.com/office/officeart/2018/2/layout/IconVerticalSolidList"/>
    <dgm:cxn modelId="{71C01E55-09D7-4FC5-9F69-4F0EEF874C65}" type="presParOf" srcId="{90987D76-986A-456A-A66B-2F2FDABDF284}" destId="{C3CE98A2-9472-497B-8CB3-AE628E91233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752786-513C-48C8-9292-CC585A1A6D2C}" type="doc">
      <dgm:prSet loTypeId="urn:microsoft.com/office/officeart/2005/8/layout/vProcess5" loCatId="process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A355785-30EF-454E-BD14-85E7933B3F3D}">
      <dgm:prSet custT="1"/>
      <dgm:spPr/>
      <dgm:t>
        <a:bodyPr/>
        <a:lstStyle/>
        <a:p>
          <a:r>
            <a:rPr lang="en-US" sz="2000" dirty="0"/>
            <a:t>Femtosecond LIBS demonstrated superior performance with narrower linewidths, cleaner spectra, and improved Hα–Dα separation compared to ns and </a:t>
          </a:r>
          <a:r>
            <a:rPr lang="en-US" sz="2000" dirty="0" err="1"/>
            <a:t>ps</a:t>
          </a:r>
          <a:r>
            <a:rPr lang="en-US" sz="2000" dirty="0"/>
            <a:t> regimes.</a:t>
          </a:r>
        </a:p>
      </dgm:t>
    </dgm:pt>
    <dgm:pt modelId="{68283E33-1C0B-46DB-99B8-5EDDEA5151B7}" type="parTrans" cxnId="{C385BD60-C2E4-463E-B3D2-CB82167FA1B1}">
      <dgm:prSet/>
      <dgm:spPr/>
      <dgm:t>
        <a:bodyPr/>
        <a:lstStyle/>
        <a:p>
          <a:endParaRPr lang="en-US"/>
        </a:p>
      </dgm:t>
    </dgm:pt>
    <dgm:pt modelId="{B37FBC74-9951-4CEE-8BB9-64C6A057AF52}" type="sibTrans" cxnId="{C385BD60-C2E4-463E-B3D2-CB82167FA1B1}">
      <dgm:prSet/>
      <dgm:spPr/>
      <dgm:t>
        <a:bodyPr/>
        <a:lstStyle/>
        <a:p>
          <a:endParaRPr lang="en-US"/>
        </a:p>
      </dgm:t>
    </dgm:pt>
    <dgm:pt modelId="{C8A2D871-6120-4D48-934A-D73AA63FB44A}">
      <dgm:prSet custT="1"/>
      <dgm:spPr/>
      <dgm:t>
        <a:bodyPr/>
        <a:lstStyle/>
        <a:p>
          <a:r>
            <a:rPr lang="en-US" sz="2000" dirty="0"/>
            <a:t>Crater studies confirmed that fs laser ablation produces well-defined, deeper, and confined craters, enabling accurate depth-resolved analysis.</a:t>
          </a:r>
        </a:p>
      </dgm:t>
    </dgm:pt>
    <dgm:pt modelId="{AC967175-CE1F-4572-A8A0-4803717D0FEB}" type="parTrans" cxnId="{22B21F50-51BB-4790-8FE6-3FFDE1BDAE39}">
      <dgm:prSet/>
      <dgm:spPr/>
      <dgm:t>
        <a:bodyPr/>
        <a:lstStyle/>
        <a:p>
          <a:endParaRPr lang="en-US"/>
        </a:p>
      </dgm:t>
    </dgm:pt>
    <dgm:pt modelId="{BDC22D05-66ED-4878-99B2-E029D160F452}" type="sibTrans" cxnId="{22B21F50-51BB-4790-8FE6-3FFDE1BDAE39}">
      <dgm:prSet/>
      <dgm:spPr/>
      <dgm:t>
        <a:bodyPr/>
        <a:lstStyle/>
        <a:p>
          <a:endParaRPr lang="en-US"/>
        </a:p>
      </dgm:t>
    </dgm:pt>
    <dgm:pt modelId="{F24893F4-3433-4F30-B82B-E1542C69EBFB}">
      <dgm:prSet custT="1"/>
      <dgm:spPr/>
      <dgm:t>
        <a:bodyPr/>
        <a:lstStyle/>
        <a:p>
          <a:r>
            <a:rPr lang="en-US" sz="2000" dirty="0"/>
            <a:t>Glow discharge–assisted LIBS significantly enhances plasma characteristics and spectral quality compared to conventional LIBS.</a:t>
          </a:r>
        </a:p>
      </dgm:t>
    </dgm:pt>
    <dgm:pt modelId="{C25C6480-E55D-42F7-AD56-3E1D722EC1B6}" type="parTrans" cxnId="{0770F67B-228B-4C3E-B562-E4F40FCDE628}">
      <dgm:prSet/>
      <dgm:spPr/>
      <dgm:t>
        <a:bodyPr/>
        <a:lstStyle/>
        <a:p>
          <a:endParaRPr lang="en-US"/>
        </a:p>
      </dgm:t>
    </dgm:pt>
    <dgm:pt modelId="{59F8AD1E-4505-45BF-B085-FAFC0ED74209}" type="sibTrans" cxnId="{0770F67B-228B-4C3E-B562-E4F40FCDE628}">
      <dgm:prSet/>
      <dgm:spPr/>
      <dgm:t>
        <a:bodyPr/>
        <a:lstStyle/>
        <a:p>
          <a:endParaRPr lang="en-US"/>
        </a:p>
      </dgm:t>
    </dgm:pt>
    <dgm:pt modelId="{50BD9CBA-9ACD-48A8-B7D9-A3C35D4EE2AA}">
      <dgm:prSet custT="1"/>
      <dgm:spPr/>
      <dgm:t>
        <a:bodyPr/>
        <a:lstStyle/>
        <a:p>
          <a:r>
            <a:rPr lang="en-US" sz="2000" dirty="0"/>
            <a:t>The detection and separation of hydrogen and deuterium lines showed that deuterium is confined to a thin surface layer, removable within a few laser shots.</a:t>
          </a:r>
        </a:p>
      </dgm:t>
    </dgm:pt>
    <dgm:pt modelId="{88D61B34-85DA-4E3F-AF60-F6ADFE8A3F56}" type="parTrans" cxnId="{AE20020A-0556-4BDE-9CC1-C3058D11078D}">
      <dgm:prSet/>
      <dgm:spPr/>
      <dgm:t>
        <a:bodyPr/>
        <a:lstStyle/>
        <a:p>
          <a:endParaRPr lang="en-US"/>
        </a:p>
      </dgm:t>
    </dgm:pt>
    <dgm:pt modelId="{2670B52D-521A-4852-A222-47C71E871B01}" type="sibTrans" cxnId="{AE20020A-0556-4BDE-9CC1-C3058D11078D}">
      <dgm:prSet/>
      <dgm:spPr/>
      <dgm:t>
        <a:bodyPr/>
        <a:lstStyle/>
        <a:p>
          <a:endParaRPr lang="en-US"/>
        </a:p>
      </dgm:t>
    </dgm:pt>
    <dgm:pt modelId="{88C9363A-BC7E-465F-9778-FDF7E365747D}">
      <dgm:prSet/>
      <dgm:spPr/>
      <dgm:t>
        <a:bodyPr/>
        <a:lstStyle/>
        <a:p>
          <a:r>
            <a:rPr lang="en-US" dirty="0"/>
            <a:t>Overall, fs-LIBS is a powerful technique for precise isotope detection and depth profiling in fusion-relevant materials.</a:t>
          </a:r>
        </a:p>
      </dgm:t>
    </dgm:pt>
    <dgm:pt modelId="{39CD2CE9-AFCB-4EDD-BFBC-C38ED063CA71}" type="parTrans" cxnId="{17DDFE39-EDD6-4763-8C50-2AED2BDF4ACD}">
      <dgm:prSet/>
      <dgm:spPr/>
      <dgm:t>
        <a:bodyPr/>
        <a:lstStyle/>
        <a:p>
          <a:endParaRPr lang="en-US"/>
        </a:p>
      </dgm:t>
    </dgm:pt>
    <dgm:pt modelId="{B8A1C7BC-BEB3-4523-B741-CAE7BFF80CA2}" type="sibTrans" cxnId="{17DDFE39-EDD6-4763-8C50-2AED2BDF4ACD}">
      <dgm:prSet/>
      <dgm:spPr/>
      <dgm:t>
        <a:bodyPr/>
        <a:lstStyle/>
        <a:p>
          <a:endParaRPr lang="en-US"/>
        </a:p>
      </dgm:t>
    </dgm:pt>
    <dgm:pt modelId="{C3530854-D604-4217-AF3E-EBCE618F2077}" type="pres">
      <dgm:prSet presAssocID="{5A752786-513C-48C8-9292-CC585A1A6D2C}" presName="outerComposite" presStyleCnt="0">
        <dgm:presLayoutVars>
          <dgm:chMax val="5"/>
          <dgm:dir/>
          <dgm:resizeHandles val="exact"/>
        </dgm:presLayoutVars>
      </dgm:prSet>
      <dgm:spPr/>
    </dgm:pt>
    <dgm:pt modelId="{EDC99341-E12A-4D0C-A099-8D75FE286BE6}" type="pres">
      <dgm:prSet presAssocID="{5A752786-513C-48C8-9292-CC585A1A6D2C}" presName="dummyMaxCanvas" presStyleCnt="0">
        <dgm:presLayoutVars/>
      </dgm:prSet>
      <dgm:spPr/>
    </dgm:pt>
    <dgm:pt modelId="{DBAC7667-4775-478B-8840-4DBD16DDC9CB}" type="pres">
      <dgm:prSet presAssocID="{5A752786-513C-48C8-9292-CC585A1A6D2C}" presName="FiveNodes_1" presStyleLbl="node1" presStyleIdx="0" presStyleCnt="5">
        <dgm:presLayoutVars>
          <dgm:bulletEnabled val="1"/>
        </dgm:presLayoutVars>
      </dgm:prSet>
      <dgm:spPr/>
    </dgm:pt>
    <dgm:pt modelId="{EC902CD3-321E-4AC1-A7CE-CAE78806F4A1}" type="pres">
      <dgm:prSet presAssocID="{5A752786-513C-48C8-9292-CC585A1A6D2C}" presName="FiveNodes_2" presStyleLbl="node1" presStyleIdx="1" presStyleCnt="5">
        <dgm:presLayoutVars>
          <dgm:bulletEnabled val="1"/>
        </dgm:presLayoutVars>
      </dgm:prSet>
      <dgm:spPr/>
    </dgm:pt>
    <dgm:pt modelId="{E7A35AA1-7E13-40C0-8169-1A1388A690DF}" type="pres">
      <dgm:prSet presAssocID="{5A752786-513C-48C8-9292-CC585A1A6D2C}" presName="FiveNodes_3" presStyleLbl="node1" presStyleIdx="2" presStyleCnt="5" custLinFactNeighborY="1503">
        <dgm:presLayoutVars>
          <dgm:bulletEnabled val="1"/>
        </dgm:presLayoutVars>
      </dgm:prSet>
      <dgm:spPr/>
    </dgm:pt>
    <dgm:pt modelId="{74184AA6-DB8F-470B-B08C-D70663FEEAAF}" type="pres">
      <dgm:prSet presAssocID="{5A752786-513C-48C8-9292-CC585A1A6D2C}" presName="FiveNodes_4" presStyleLbl="node1" presStyleIdx="3" presStyleCnt="5">
        <dgm:presLayoutVars>
          <dgm:bulletEnabled val="1"/>
        </dgm:presLayoutVars>
      </dgm:prSet>
      <dgm:spPr/>
    </dgm:pt>
    <dgm:pt modelId="{3DA36CB0-B428-4595-8ACD-4501CA9E93FC}" type="pres">
      <dgm:prSet presAssocID="{5A752786-513C-48C8-9292-CC585A1A6D2C}" presName="FiveNodes_5" presStyleLbl="node1" presStyleIdx="4" presStyleCnt="5">
        <dgm:presLayoutVars>
          <dgm:bulletEnabled val="1"/>
        </dgm:presLayoutVars>
      </dgm:prSet>
      <dgm:spPr/>
    </dgm:pt>
    <dgm:pt modelId="{97056D92-550B-462E-9E45-AFDD97B69CF1}" type="pres">
      <dgm:prSet presAssocID="{5A752786-513C-48C8-9292-CC585A1A6D2C}" presName="FiveConn_1-2" presStyleLbl="fgAccFollowNode1" presStyleIdx="0" presStyleCnt="4">
        <dgm:presLayoutVars>
          <dgm:bulletEnabled val="1"/>
        </dgm:presLayoutVars>
      </dgm:prSet>
      <dgm:spPr/>
    </dgm:pt>
    <dgm:pt modelId="{D0C871B1-39DC-4446-8D96-ED678900F0A0}" type="pres">
      <dgm:prSet presAssocID="{5A752786-513C-48C8-9292-CC585A1A6D2C}" presName="FiveConn_2-3" presStyleLbl="fgAccFollowNode1" presStyleIdx="1" presStyleCnt="4">
        <dgm:presLayoutVars>
          <dgm:bulletEnabled val="1"/>
        </dgm:presLayoutVars>
      </dgm:prSet>
      <dgm:spPr/>
    </dgm:pt>
    <dgm:pt modelId="{4A014FEA-A4A4-4B18-8E29-37A66B112A32}" type="pres">
      <dgm:prSet presAssocID="{5A752786-513C-48C8-9292-CC585A1A6D2C}" presName="FiveConn_3-4" presStyleLbl="fgAccFollowNode1" presStyleIdx="2" presStyleCnt="4">
        <dgm:presLayoutVars>
          <dgm:bulletEnabled val="1"/>
        </dgm:presLayoutVars>
      </dgm:prSet>
      <dgm:spPr/>
    </dgm:pt>
    <dgm:pt modelId="{4BF8D666-5315-42C6-926C-305DE4C51344}" type="pres">
      <dgm:prSet presAssocID="{5A752786-513C-48C8-9292-CC585A1A6D2C}" presName="FiveConn_4-5" presStyleLbl="fgAccFollowNode1" presStyleIdx="3" presStyleCnt="4">
        <dgm:presLayoutVars>
          <dgm:bulletEnabled val="1"/>
        </dgm:presLayoutVars>
      </dgm:prSet>
      <dgm:spPr/>
    </dgm:pt>
    <dgm:pt modelId="{2DA14C04-660D-4936-8E10-22B884F03B13}" type="pres">
      <dgm:prSet presAssocID="{5A752786-513C-48C8-9292-CC585A1A6D2C}" presName="FiveNodes_1_text" presStyleLbl="node1" presStyleIdx="4" presStyleCnt="5">
        <dgm:presLayoutVars>
          <dgm:bulletEnabled val="1"/>
        </dgm:presLayoutVars>
      </dgm:prSet>
      <dgm:spPr/>
    </dgm:pt>
    <dgm:pt modelId="{308DD393-17CC-4B57-9A75-C66AB756E349}" type="pres">
      <dgm:prSet presAssocID="{5A752786-513C-48C8-9292-CC585A1A6D2C}" presName="FiveNodes_2_text" presStyleLbl="node1" presStyleIdx="4" presStyleCnt="5">
        <dgm:presLayoutVars>
          <dgm:bulletEnabled val="1"/>
        </dgm:presLayoutVars>
      </dgm:prSet>
      <dgm:spPr/>
    </dgm:pt>
    <dgm:pt modelId="{A6300D8D-B732-4B5E-A535-9701FCE8FF85}" type="pres">
      <dgm:prSet presAssocID="{5A752786-513C-48C8-9292-CC585A1A6D2C}" presName="FiveNodes_3_text" presStyleLbl="node1" presStyleIdx="4" presStyleCnt="5">
        <dgm:presLayoutVars>
          <dgm:bulletEnabled val="1"/>
        </dgm:presLayoutVars>
      </dgm:prSet>
      <dgm:spPr/>
    </dgm:pt>
    <dgm:pt modelId="{637779CF-83B3-459C-8D99-3DA6DCD383B0}" type="pres">
      <dgm:prSet presAssocID="{5A752786-513C-48C8-9292-CC585A1A6D2C}" presName="FiveNodes_4_text" presStyleLbl="node1" presStyleIdx="4" presStyleCnt="5">
        <dgm:presLayoutVars>
          <dgm:bulletEnabled val="1"/>
        </dgm:presLayoutVars>
      </dgm:prSet>
      <dgm:spPr/>
    </dgm:pt>
    <dgm:pt modelId="{012FD578-6DE7-42C9-8007-6BF7B05A5AF7}" type="pres">
      <dgm:prSet presAssocID="{5A752786-513C-48C8-9292-CC585A1A6D2C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21ED0D02-D5E9-480A-AE46-CFD49FAC4FA4}" type="presOf" srcId="{88C9363A-BC7E-465F-9778-FDF7E365747D}" destId="{3DA36CB0-B428-4595-8ACD-4501CA9E93FC}" srcOrd="0" destOrd="0" presId="urn:microsoft.com/office/officeart/2005/8/layout/vProcess5"/>
    <dgm:cxn modelId="{6FCADC04-D48A-49BD-A505-861D787DE04B}" type="presOf" srcId="{50BD9CBA-9ACD-48A8-B7D9-A3C35D4EE2AA}" destId="{637779CF-83B3-459C-8D99-3DA6DCD383B0}" srcOrd="1" destOrd="0" presId="urn:microsoft.com/office/officeart/2005/8/layout/vProcess5"/>
    <dgm:cxn modelId="{AE20020A-0556-4BDE-9CC1-C3058D11078D}" srcId="{5A752786-513C-48C8-9292-CC585A1A6D2C}" destId="{50BD9CBA-9ACD-48A8-B7D9-A3C35D4EE2AA}" srcOrd="3" destOrd="0" parTransId="{88D61B34-85DA-4E3F-AF60-F6ADFE8A3F56}" sibTransId="{2670B52D-521A-4852-A222-47C71E871B01}"/>
    <dgm:cxn modelId="{F7DB0E2A-2FB0-45EA-8C2D-9BACC540C7FC}" type="presOf" srcId="{5A752786-513C-48C8-9292-CC585A1A6D2C}" destId="{C3530854-D604-4217-AF3E-EBCE618F2077}" srcOrd="0" destOrd="0" presId="urn:microsoft.com/office/officeart/2005/8/layout/vProcess5"/>
    <dgm:cxn modelId="{EEEC282A-8A4D-4519-964A-9DC9BFC05D06}" type="presOf" srcId="{9A355785-30EF-454E-BD14-85E7933B3F3D}" destId="{2DA14C04-660D-4936-8E10-22B884F03B13}" srcOrd="1" destOrd="0" presId="urn:microsoft.com/office/officeart/2005/8/layout/vProcess5"/>
    <dgm:cxn modelId="{72DD6F2E-6D95-4C79-BD61-1D87D5B52337}" type="presOf" srcId="{BDC22D05-66ED-4878-99B2-E029D160F452}" destId="{D0C871B1-39DC-4446-8D96-ED678900F0A0}" srcOrd="0" destOrd="0" presId="urn:microsoft.com/office/officeart/2005/8/layout/vProcess5"/>
    <dgm:cxn modelId="{D4970736-81C1-4F5C-A9B3-1BD510686603}" type="presOf" srcId="{F24893F4-3433-4F30-B82B-E1542C69EBFB}" destId="{E7A35AA1-7E13-40C0-8169-1A1388A690DF}" srcOrd="0" destOrd="0" presId="urn:microsoft.com/office/officeart/2005/8/layout/vProcess5"/>
    <dgm:cxn modelId="{17DDFE39-EDD6-4763-8C50-2AED2BDF4ACD}" srcId="{5A752786-513C-48C8-9292-CC585A1A6D2C}" destId="{88C9363A-BC7E-465F-9778-FDF7E365747D}" srcOrd="4" destOrd="0" parTransId="{39CD2CE9-AFCB-4EDD-BFBC-C38ED063CA71}" sibTransId="{B8A1C7BC-BEB3-4523-B741-CAE7BFF80CA2}"/>
    <dgm:cxn modelId="{23CED65C-E6B0-4384-89BD-D18152BA1998}" type="presOf" srcId="{F24893F4-3433-4F30-B82B-E1542C69EBFB}" destId="{A6300D8D-B732-4B5E-A535-9701FCE8FF85}" srcOrd="1" destOrd="0" presId="urn:microsoft.com/office/officeart/2005/8/layout/vProcess5"/>
    <dgm:cxn modelId="{C385BD60-C2E4-463E-B3D2-CB82167FA1B1}" srcId="{5A752786-513C-48C8-9292-CC585A1A6D2C}" destId="{9A355785-30EF-454E-BD14-85E7933B3F3D}" srcOrd="0" destOrd="0" parTransId="{68283E33-1C0B-46DB-99B8-5EDDEA5151B7}" sibTransId="{B37FBC74-9951-4CEE-8BB9-64C6A057AF52}"/>
    <dgm:cxn modelId="{0CD7486C-6850-4876-8209-648A160425FB}" type="presOf" srcId="{C8A2D871-6120-4D48-934A-D73AA63FB44A}" destId="{308DD393-17CC-4B57-9A75-C66AB756E349}" srcOrd="1" destOrd="0" presId="urn:microsoft.com/office/officeart/2005/8/layout/vProcess5"/>
    <dgm:cxn modelId="{22B21F50-51BB-4790-8FE6-3FFDE1BDAE39}" srcId="{5A752786-513C-48C8-9292-CC585A1A6D2C}" destId="{C8A2D871-6120-4D48-934A-D73AA63FB44A}" srcOrd="1" destOrd="0" parTransId="{AC967175-CE1F-4572-A8A0-4803717D0FEB}" sibTransId="{BDC22D05-66ED-4878-99B2-E029D160F452}"/>
    <dgm:cxn modelId="{C0E5AB79-75B3-4F7E-87F9-B9896B282033}" type="presOf" srcId="{88C9363A-BC7E-465F-9778-FDF7E365747D}" destId="{012FD578-6DE7-42C9-8007-6BF7B05A5AF7}" srcOrd="1" destOrd="0" presId="urn:microsoft.com/office/officeart/2005/8/layout/vProcess5"/>
    <dgm:cxn modelId="{0770F67B-228B-4C3E-B562-E4F40FCDE628}" srcId="{5A752786-513C-48C8-9292-CC585A1A6D2C}" destId="{F24893F4-3433-4F30-B82B-E1542C69EBFB}" srcOrd="2" destOrd="0" parTransId="{C25C6480-E55D-42F7-AD56-3E1D722EC1B6}" sibTransId="{59F8AD1E-4505-45BF-B085-FAFC0ED74209}"/>
    <dgm:cxn modelId="{C584768F-DB2F-47DC-8731-879B5F3B6908}" type="presOf" srcId="{59F8AD1E-4505-45BF-B085-FAFC0ED74209}" destId="{4A014FEA-A4A4-4B18-8E29-37A66B112A32}" srcOrd="0" destOrd="0" presId="urn:microsoft.com/office/officeart/2005/8/layout/vProcess5"/>
    <dgm:cxn modelId="{5B077C91-3C5B-46FA-8079-88EC19221B72}" type="presOf" srcId="{2670B52D-521A-4852-A222-47C71E871B01}" destId="{4BF8D666-5315-42C6-926C-305DE4C51344}" srcOrd="0" destOrd="0" presId="urn:microsoft.com/office/officeart/2005/8/layout/vProcess5"/>
    <dgm:cxn modelId="{28F8FE92-3FC8-494E-BACC-827FC553302A}" type="presOf" srcId="{9A355785-30EF-454E-BD14-85E7933B3F3D}" destId="{DBAC7667-4775-478B-8840-4DBD16DDC9CB}" srcOrd="0" destOrd="0" presId="urn:microsoft.com/office/officeart/2005/8/layout/vProcess5"/>
    <dgm:cxn modelId="{C54A11A2-E854-4AA7-83D0-2F75D34CD07F}" type="presOf" srcId="{C8A2D871-6120-4D48-934A-D73AA63FB44A}" destId="{EC902CD3-321E-4AC1-A7CE-CAE78806F4A1}" srcOrd="0" destOrd="0" presId="urn:microsoft.com/office/officeart/2005/8/layout/vProcess5"/>
    <dgm:cxn modelId="{D01B67D8-4D73-447F-AF24-590933476AE0}" type="presOf" srcId="{50BD9CBA-9ACD-48A8-B7D9-A3C35D4EE2AA}" destId="{74184AA6-DB8F-470B-B08C-D70663FEEAAF}" srcOrd="0" destOrd="0" presId="urn:microsoft.com/office/officeart/2005/8/layout/vProcess5"/>
    <dgm:cxn modelId="{503DC5F5-AD77-4AD7-95FC-F008A22AC3FC}" type="presOf" srcId="{B37FBC74-9951-4CEE-8BB9-64C6A057AF52}" destId="{97056D92-550B-462E-9E45-AFDD97B69CF1}" srcOrd="0" destOrd="0" presId="urn:microsoft.com/office/officeart/2005/8/layout/vProcess5"/>
    <dgm:cxn modelId="{8D2C9021-5FD6-4902-8B12-C28CCCD97688}" type="presParOf" srcId="{C3530854-D604-4217-AF3E-EBCE618F2077}" destId="{EDC99341-E12A-4D0C-A099-8D75FE286BE6}" srcOrd="0" destOrd="0" presId="urn:microsoft.com/office/officeart/2005/8/layout/vProcess5"/>
    <dgm:cxn modelId="{1DBEF693-049D-4A04-9F92-AC365A5BF4C7}" type="presParOf" srcId="{C3530854-D604-4217-AF3E-EBCE618F2077}" destId="{DBAC7667-4775-478B-8840-4DBD16DDC9CB}" srcOrd="1" destOrd="0" presId="urn:microsoft.com/office/officeart/2005/8/layout/vProcess5"/>
    <dgm:cxn modelId="{DC6A632B-30F9-48E2-83D9-F57C9BEA1525}" type="presParOf" srcId="{C3530854-D604-4217-AF3E-EBCE618F2077}" destId="{EC902CD3-321E-4AC1-A7CE-CAE78806F4A1}" srcOrd="2" destOrd="0" presId="urn:microsoft.com/office/officeart/2005/8/layout/vProcess5"/>
    <dgm:cxn modelId="{090072A5-37ED-4767-A3CD-2B3C1EBDC1B5}" type="presParOf" srcId="{C3530854-D604-4217-AF3E-EBCE618F2077}" destId="{E7A35AA1-7E13-40C0-8169-1A1388A690DF}" srcOrd="3" destOrd="0" presId="urn:microsoft.com/office/officeart/2005/8/layout/vProcess5"/>
    <dgm:cxn modelId="{2C757167-2E3E-43CA-B2C9-81187696C127}" type="presParOf" srcId="{C3530854-D604-4217-AF3E-EBCE618F2077}" destId="{74184AA6-DB8F-470B-B08C-D70663FEEAAF}" srcOrd="4" destOrd="0" presId="urn:microsoft.com/office/officeart/2005/8/layout/vProcess5"/>
    <dgm:cxn modelId="{B651D286-0412-4EC6-80E2-96F9C79D6547}" type="presParOf" srcId="{C3530854-D604-4217-AF3E-EBCE618F2077}" destId="{3DA36CB0-B428-4595-8ACD-4501CA9E93FC}" srcOrd="5" destOrd="0" presId="urn:microsoft.com/office/officeart/2005/8/layout/vProcess5"/>
    <dgm:cxn modelId="{AD36EAA0-3E78-4C99-A07A-2F1EBC523D62}" type="presParOf" srcId="{C3530854-D604-4217-AF3E-EBCE618F2077}" destId="{97056D92-550B-462E-9E45-AFDD97B69CF1}" srcOrd="6" destOrd="0" presId="urn:microsoft.com/office/officeart/2005/8/layout/vProcess5"/>
    <dgm:cxn modelId="{51A9846D-D50A-4605-95B5-083041D4E404}" type="presParOf" srcId="{C3530854-D604-4217-AF3E-EBCE618F2077}" destId="{D0C871B1-39DC-4446-8D96-ED678900F0A0}" srcOrd="7" destOrd="0" presId="urn:microsoft.com/office/officeart/2005/8/layout/vProcess5"/>
    <dgm:cxn modelId="{25EEC376-7AA9-49FA-80FB-BD218638D4D6}" type="presParOf" srcId="{C3530854-D604-4217-AF3E-EBCE618F2077}" destId="{4A014FEA-A4A4-4B18-8E29-37A66B112A32}" srcOrd="8" destOrd="0" presId="urn:microsoft.com/office/officeart/2005/8/layout/vProcess5"/>
    <dgm:cxn modelId="{409F4D37-4E46-458E-A810-7C6CBE2CD967}" type="presParOf" srcId="{C3530854-D604-4217-AF3E-EBCE618F2077}" destId="{4BF8D666-5315-42C6-926C-305DE4C51344}" srcOrd="9" destOrd="0" presId="urn:microsoft.com/office/officeart/2005/8/layout/vProcess5"/>
    <dgm:cxn modelId="{0B419018-CF97-41C1-A90B-349B9B7A5DC7}" type="presParOf" srcId="{C3530854-D604-4217-AF3E-EBCE618F2077}" destId="{2DA14C04-660D-4936-8E10-22B884F03B13}" srcOrd="10" destOrd="0" presId="urn:microsoft.com/office/officeart/2005/8/layout/vProcess5"/>
    <dgm:cxn modelId="{3588813F-15FD-4765-BED6-F174F97BFC90}" type="presParOf" srcId="{C3530854-D604-4217-AF3E-EBCE618F2077}" destId="{308DD393-17CC-4B57-9A75-C66AB756E349}" srcOrd="11" destOrd="0" presId="urn:microsoft.com/office/officeart/2005/8/layout/vProcess5"/>
    <dgm:cxn modelId="{7CA2CDC5-D5C8-41A0-8FA6-A61EE367015D}" type="presParOf" srcId="{C3530854-D604-4217-AF3E-EBCE618F2077}" destId="{A6300D8D-B732-4B5E-A535-9701FCE8FF85}" srcOrd="12" destOrd="0" presId="urn:microsoft.com/office/officeart/2005/8/layout/vProcess5"/>
    <dgm:cxn modelId="{C2B77C78-12B4-449F-85EC-3A7FEB533E17}" type="presParOf" srcId="{C3530854-D604-4217-AF3E-EBCE618F2077}" destId="{637779CF-83B3-459C-8D99-3DA6DCD383B0}" srcOrd="13" destOrd="0" presId="urn:microsoft.com/office/officeart/2005/8/layout/vProcess5"/>
    <dgm:cxn modelId="{0FBA72D7-C6DC-461A-AEE6-BA911F69D141}" type="presParOf" srcId="{C3530854-D604-4217-AF3E-EBCE618F2077}" destId="{012FD578-6DE7-42C9-8007-6BF7B05A5AF7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A85657-E77B-4BE2-8A4D-39341F3EF63D}">
      <dsp:nvSpPr>
        <dsp:cNvPr id="0" name=""/>
        <dsp:cNvSpPr/>
      </dsp:nvSpPr>
      <dsp:spPr>
        <a:xfrm>
          <a:off x="192587" y="40375"/>
          <a:ext cx="1019760" cy="1019760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703244-27C3-4704-A56C-FFA8A1A1A729}">
      <dsp:nvSpPr>
        <dsp:cNvPr id="0" name=""/>
        <dsp:cNvSpPr/>
      </dsp:nvSpPr>
      <dsp:spPr>
        <a:xfrm>
          <a:off x="406737" y="254525"/>
          <a:ext cx="591461" cy="59146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D67537-EFDD-492F-98A1-A47C431BAF3C}">
      <dsp:nvSpPr>
        <dsp:cNvPr id="0" name=""/>
        <dsp:cNvSpPr/>
      </dsp:nvSpPr>
      <dsp:spPr>
        <a:xfrm>
          <a:off x="1430868" y="40375"/>
          <a:ext cx="2403721" cy="1019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Develop LIBS to quantify hydrogen isotope retention in material surfaces.</a:t>
          </a:r>
        </a:p>
      </dsp:txBody>
      <dsp:txXfrm>
        <a:off x="1430868" y="40375"/>
        <a:ext cx="2403721" cy="1019760"/>
      </dsp:txXfrm>
    </dsp:sp>
    <dsp:sp modelId="{124B77B7-AA48-4194-BBFA-79C9EF7214CA}">
      <dsp:nvSpPr>
        <dsp:cNvPr id="0" name=""/>
        <dsp:cNvSpPr/>
      </dsp:nvSpPr>
      <dsp:spPr>
        <a:xfrm>
          <a:off x="4253420" y="40375"/>
          <a:ext cx="1019760" cy="1019760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10E189-F571-4D62-A292-DA456D7C88B3}">
      <dsp:nvSpPr>
        <dsp:cNvPr id="0" name=""/>
        <dsp:cNvSpPr/>
      </dsp:nvSpPr>
      <dsp:spPr>
        <a:xfrm>
          <a:off x="4467570" y="254525"/>
          <a:ext cx="591461" cy="59146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457B97-46A6-4419-AF19-D026B2DE2FD7}">
      <dsp:nvSpPr>
        <dsp:cNvPr id="0" name=""/>
        <dsp:cNvSpPr/>
      </dsp:nvSpPr>
      <dsp:spPr>
        <a:xfrm>
          <a:off x="5491701" y="40375"/>
          <a:ext cx="2403721" cy="1019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Enable depth-resolved profiling of deuterium within near-surface layers.</a:t>
          </a:r>
        </a:p>
      </dsp:txBody>
      <dsp:txXfrm>
        <a:off x="5491701" y="40375"/>
        <a:ext cx="2403721" cy="1019760"/>
      </dsp:txXfrm>
    </dsp:sp>
    <dsp:sp modelId="{F5440C4C-F269-4F3C-B961-BC77A6D0D2BA}">
      <dsp:nvSpPr>
        <dsp:cNvPr id="0" name=""/>
        <dsp:cNvSpPr/>
      </dsp:nvSpPr>
      <dsp:spPr>
        <a:xfrm>
          <a:off x="192587" y="1494408"/>
          <a:ext cx="1019760" cy="1019760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794654-1C2E-4799-90AD-70B2315547A6}">
      <dsp:nvSpPr>
        <dsp:cNvPr id="0" name=""/>
        <dsp:cNvSpPr/>
      </dsp:nvSpPr>
      <dsp:spPr>
        <a:xfrm>
          <a:off x="406737" y="1708558"/>
          <a:ext cx="591461" cy="59146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696DB8-6814-42C8-BF3C-B950804DC374}">
      <dsp:nvSpPr>
        <dsp:cNvPr id="0" name=""/>
        <dsp:cNvSpPr/>
      </dsp:nvSpPr>
      <dsp:spPr>
        <a:xfrm>
          <a:off x="1430868" y="1494408"/>
          <a:ext cx="2403721" cy="1019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Establish a method applicable to deuterium (and eventually tritium) diagnostics.</a:t>
          </a:r>
        </a:p>
      </dsp:txBody>
      <dsp:txXfrm>
        <a:off x="1430868" y="1494408"/>
        <a:ext cx="2403721" cy="1019760"/>
      </dsp:txXfrm>
    </dsp:sp>
    <dsp:sp modelId="{4B2D283D-CA39-437B-BABB-636E70422F21}">
      <dsp:nvSpPr>
        <dsp:cNvPr id="0" name=""/>
        <dsp:cNvSpPr/>
      </dsp:nvSpPr>
      <dsp:spPr>
        <a:xfrm>
          <a:off x="4253420" y="1494408"/>
          <a:ext cx="1019760" cy="1019760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02EA76-1810-4905-8BB0-C692436C2E3C}">
      <dsp:nvSpPr>
        <dsp:cNvPr id="0" name=""/>
        <dsp:cNvSpPr/>
      </dsp:nvSpPr>
      <dsp:spPr>
        <a:xfrm>
          <a:off x="4467570" y="1708558"/>
          <a:ext cx="591461" cy="59146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261BD8-D777-42CB-A2BF-8E91CC80485A}">
      <dsp:nvSpPr>
        <dsp:cNvPr id="0" name=""/>
        <dsp:cNvSpPr/>
      </dsp:nvSpPr>
      <dsp:spPr>
        <a:xfrm>
          <a:off x="5491701" y="1494408"/>
          <a:ext cx="2403721" cy="1019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Present progress toward reliable LIBS-based depth profilometry.</a:t>
          </a:r>
        </a:p>
      </dsp:txBody>
      <dsp:txXfrm>
        <a:off x="5491701" y="1494408"/>
        <a:ext cx="2403721" cy="10197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D18C7C-6CA2-4628-A4CE-B9BF9E30D579}">
      <dsp:nvSpPr>
        <dsp:cNvPr id="0" name=""/>
        <dsp:cNvSpPr/>
      </dsp:nvSpPr>
      <dsp:spPr>
        <a:xfrm>
          <a:off x="0" y="442"/>
          <a:ext cx="9151184" cy="49209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/>
            <a:t>1.  Fs (400 fs) and ps (10ps) Laser, Energy 1-4 mJ</a:t>
          </a:r>
          <a:endParaRPr lang="en-US" sz="1600" kern="1200" dirty="0"/>
        </a:p>
      </dsp:txBody>
      <dsp:txXfrm>
        <a:off x="24022" y="24464"/>
        <a:ext cx="9103140" cy="444054"/>
      </dsp:txXfrm>
    </dsp:sp>
    <dsp:sp modelId="{340C5DB2-38BB-4DD6-8A8D-2E6ED3AFAFD9}">
      <dsp:nvSpPr>
        <dsp:cNvPr id="0" name=""/>
        <dsp:cNvSpPr/>
      </dsp:nvSpPr>
      <dsp:spPr>
        <a:xfrm>
          <a:off x="0" y="503621"/>
          <a:ext cx="9151184" cy="49209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/>
            <a:t>2. ICCD (Instrumental Function 0.02714 nm measured using a Neon lamp) </a:t>
          </a:r>
          <a:endParaRPr lang="en-US" sz="1600" kern="1200" dirty="0"/>
        </a:p>
      </dsp:txBody>
      <dsp:txXfrm>
        <a:off x="24022" y="527643"/>
        <a:ext cx="9103140" cy="444054"/>
      </dsp:txXfrm>
    </dsp:sp>
    <dsp:sp modelId="{B427AC67-3309-4339-88CD-2ED46722E890}">
      <dsp:nvSpPr>
        <dsp:cNvPr id="0" name=""/>
        <dsp:cNvSpPr/>
      </dsp:nvSpPr>
      <dsp:spPr>
        <a:xfrm>
          <a:off x="0" y="1006801"/>
          <a:ext cx="9151184" cy="49209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/>
            <a:t>3. Argon (99.999% Pure) Gas Pressure 0.5-10 torr</a:t>
          </a:r>
          <a:endParaRPr lang="en-US" sz="1600" kern="1200" dirty="0"/>
        </a:p>
      </dsp:txBody>
      <dsp:txXfrm>
        <a:off x="24022" y="1030823"/>
        <a:ext cx="9103140" cy="444054"/>
      </dsp:txXfrm>
    </dsp:sp>
    <dsp:sp modelId="{4367BB60-65FE-42EF-A085-E1E158F075F6}">
      <dsp:nvSpPr>
        <dsp:cNvPr id="0" name=""/>
        <dsp:cNvSpPr/>
      </dsp:nvSpPr>
      <dsp:spPr>
        <a:xfrm>
          <a:off x="0" y="1509981"/>
          <a:ext cx="9151184" cy="49209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/>
            <a:t>4. Molybdenum (99.999% pure) with less than 1 part per million (ppm) Hydrogen Impurity 0.0001%. </a:t>
          </a:r>
          <a:endParaRPr lang="en-US" sz="1600" kern="1200" dirty="0"/>
        </a:p>
      </dsp:txBody>
      <dsp:txXfrm>
        <a:off x="24022" y="1534003"/>
        <a:ext cx="9103140" cy="444054"/>
      </dsp:txXfrm>
    </dsp:sp>
    <dsp:sp modelId="{9A93FF84-74DD-48C1-BBC8-180BC964C221}">
      <dsp:nvSpPr>
        <dsp:cNvPr id="0" name=""/>
        <dsp:cNvSpPr/>
      </dsp:nvSpPr>
      <dsp:spPr>
        <a:xfrm>
          <a:off x="0" y="2013160"/>
          <a:ext cx="9151184" cy="49209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/>
            <a:t>5. Spectrograph  Gate width:  </a:t>
          </a:r>
          <a:r>
            <a:rPr lang="en-US" sz="1600" kern="1200" dirty="0"/>
            <a:t>is the duration for which the detector remains open to collect light after the gate is triggered.</a:t>
          </a:r>
        </a:p>
      </dsp:txBody>
      <dsp:txXfrm>
        <a:off x="24022" y="2037182"/>
        <a:ext cx="9103140" cy="444054"/>
      </dsp:txXfrm>
    </dsp:sp>
    <dsp:sp modelId="{C52C8C90-D5A9-4C3C-A871-9283DB37D156}">
      <dsp:nvSpPr>
        <dsp:cNvPr id="0" name=""/>
        <dsp:cNvSpPr/>
      </dsp:nvSpPr>
      <dsp:spPr>
        <a:xfrm>
          <a:off x="0" y="2516340"/>
          <a:ext cx="9151184" cy="49209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/>
            <a:t>Spectrograph Delay Time: </a:t>
          </a:r>
          <a:r>
            <a:rPr lang="en-US" sz="1600" kern="1200" dirty="0"/>
            <a:t>is the time interval between the laser pulse that creates the plasma and the moment when the spectrograph detector (ICCD/CMOS) starts collecting light.</a:t>
          </a:r>
        </a:p>
      </dsp:txBody>
      <dsp:txXfrm>
        <a:off x="24022" y="2540362"/>
        <a:ext cx="9103140" cy="4440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06558B-E4D1-40F8-9CAC-DD16C52C6C85}">
      <dsp:nvSpPr>
        <dsp:cNvPr id="0" name=""/>
        <dsp:cNvSpPr/>
      </dsp:nvSpPr>
      <dsp:spPr>
        <a:xfrm>
          <a:off x="0" y="2662"/>
          <a:ext cx="6324350" cy="56721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EA8886-232B-4712-8087-4D5B412E0483}">
      <dsp:nvSpPr>
        <dsp:cNvPr id="0" name=""/>
        <dsp:cNvSpPr/>
      </dsp:nvSpPr>
      <dsp:spPr>
        <a:xfrm>
          <a:off x="171582" y="130286"/>
          <a:ext cx="311969" cy="31196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5F1A9A-7093-4C76-8D0F-E6A5A406B59D}">
      <dsp:nvSpPr>
        <dsp:cNvPr id="0" name=""/>
        <dsp:cNvSpPr/>
      </dsp:nvSpPr>
      <dsp:spPr>
        <a:xfrm>
          <a:off x="655135" y="2662"/>
          <a:ext cx="5669214" cy="567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30" tIns="60030" rIns="60030" bIns="6003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In the first laser shot, both Hα and Dα lines are observed.</a:t>
          </a:r>
        </a:p>
      </dsp:txBody>
      <dsp:txXfrm>
        <a:off x="655135" y="2662"/>
        <a:ext cx="5669214" cy="567216"/>
      </dsp:txXfrm>
    </dsp:sp>
    <dsp:sp modelId="{794A0AB5-7A15-4D15-B1C2-14BF014A558E}">
      <dsp:nvSpPr>
        <dsp:cNvPr id="0" name=""/>
        <dsp:cNvSpPr/>
      </dsp:nvSpPr>
      <dsp:spPr>
        <a:xfrm>
          <a:off x="0" y="711683"/>
          <a:ext cx="6324350" cy="56721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0BC193-0A4F-4D17-9A08-43CFB6F4D064}">
      <dsp:nvSpPr>
        <dsp:cNvPr id="0" name=""/>
        <dsp:cNvSpPr/>
      </dsp:nvSpPr>
      <dsp:spPr>
        <a:xfrm>
          <a:off x="171582" y="839307"/>
          <a:ext cx="311969" cy="31196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4DDFA4-A494-4639-BAC2-3A34977E9599}">
      <dsp:nvSpPr>
        <dsp:cNvPr id="0" name=""/>
        <dsp:cNvSpPr/>
      </dsp:nvSpPr>
      <dsp:spPr>
        <a:xfrm>
          <a:off x="655135" y="711683"/>
          <a:ext cx="5669214" cy="567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30" tIns="60030" rIns="60030" bIns="6003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Dα signal rapidly decreases and disappears after about three shots.</a:t>
          </a:r>
        </a:p>
      </dsp:txBody>
      <dsp:txXfrm>
        <a:off x="655135" y="711683"/>
        <a:ext cx="5669214" cy="567216"/>
      </dsp:txXfrm>
    </dsp:sp>
    <dsp:sp modelId="{7C8D9DFF-7489-4780-8B97-F7FED88681D1}">
      <dsp:nvSpPr>
        <dsp:cNvPr id="0" name=""/>
        <dsp:cNvSpPr/>
      </dsp:nvSpPr>
      <dsp:spPr>
        <a:xfrm>
          <a:off x="0" y="1420704"/>
          <a:ext cx="6324350" cy="56721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4332B9-F613-4519-A798-D809C3C3A7C5}">
      <dsp:nvSpPr>
        <dsp:cNvPr id="0" name=""/>
        <dsp:cNvSpPr/>
      </dsp:nvSpPr>
      <dsp:spPr>
        <a:xfrm>
          <a:off x="171582" y="1548327"/>
          <a:ext cx="311969" cy="31196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0037E6-8D62-456D-A1FB-C1A5928315CC}">
      <dsp:nvSpPr>
        <dsp:cNvPr id="0" name=""/>
        <dsp:cNvSpPr/>
      </dsp:nvSpPr>
      <dsp:spPr>
        <a:xfrm>
          <a:off x="655135" y="1420704"/>
          <a:ext cx="5669214" cy="567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30" tIns="60030" rIns="60030" bIns="6003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Mo line intensity increases.</a:t>
          </a:r>
        </a:p>
      </dsp:txBody>
      <dsp:txXfrm>
        <a:off x="655135" y="1420704"/>
        <a:ext cx="5669214" cy="567216"/>
      </dsp:txXfrm>
    </dsp:sp>
    <dsp:sp modelId="{164627EA-DEE6-40D7-B909-094AB93038AC}">
      <dsp:nvSpPr>
        <dsp:cNvPr id="0" name=""/>
        <dsp:cNvSpPr/>
      </dsp:nvSpPr>
      <dsp:spPr>
        <a:xfrm>
          <a:off x="0" y="2129724"/>
          <a:ext cx="6324350" cy="56721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0C0987-3493-480B-808D-ADEC062F76F2}">
      <dsp:nvSpPr>
        <dsp:cNvPr id="0" name=""/>
        <dsp:cNvSpPr/>
      </dsp:nvSpPr>
      <dsp:spPr>
        <a:xfrm>
          <a:off x="171582" y="2257348"/>
          <a:ext cx="311969" cy="31196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C3EB1D-9DB3-4ABC-A394-951ABC3B289A}">
      <dsp:nvSpPr>
        <dsp:cNvPr id="0" name=""/>
        <dsp:cNvSpPr/>
      </dsp:nvSpPr>
      <dsp:spPr>
        <a:xfrm>
          <a:off x="655135" y="2129724"/>
          <a:ext cx="5669214" cy="567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30" tIns="60030" rIns="60030" bIns="6003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After approximately five laser shots, the Mo emission becomes nearly constant.</a:t>
          </a:r>
        </a:p>
      </dsp:txBody>
      <dsp:txXfrm>
        <a:off x="655135" y="2129724"/>
        <a:ext cx="5669214" cy="567216"/>
      </dsp:txXfrm>
    </dsp:sp>
    <dsp:sp modelId="{C6613C47-B184-4C5A-9B2D-8F17347B7C59}">
      <dsp:nvSpPr>
        <dsp:cNvPr id="0" name=""/>
        <dsp:cNvSpPr/>
      </dsp:nvSpPr>
      <dsp:spPr>
        <a:xfrm>
          <a:off x="0" y="2838745"/>
          <a:ext cx="6324350" cy="56721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12AA50-8163-463D-97A4-075FDA6940DC}">
      <dsp:nvSpPr>
        <dsp:cNvPr id="0" name=""/>
        <dsp:cNvSpPr/>
      </dsp:nvSpPr>
      <dsp:spPr>
        <a:xfrm>
          <a:off x="171582" y="2966369"/>
          <a:ext cx="311969" cy="31196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CE98A2-9472-497B-8CB3-AE628E91233C}">
      <dsp:nvSpPr>
        <dsp:cNvPr id="0" name=""/>
        <dsp:cNvSpPr/>
      </dsp:nvSpPr>
      <dsp:spPr>
        <a:xfrm>
          <a:off x="655135" y="2838745"/>
          <a:ext cx="5669214" cy="567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30" tIns="60030" rIns="60030" bIns="6003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After the first shot, the Iron line disappears completely.</a:t>
          </a:r>
        </a:p>
      </dsp:txBody>
      <dsp:txXfrm>
        <a:off x="655135" y="2838745"/>
        <a:ext cx="5669214" cy="5672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AC7667-4775-478B-8840-4DBD16DDC9CB}">
      <dsp:nvSpPr>
        <dsp:cNvPr id="0" name=""/>
        <dsp:cNvSpPr/>
      </dsp:nvSpPr>
      <dsp:spPr>
        <a:xfrm>
          <a:off x="0" y="0"/>
          <a:ext cx="7976693" cy="8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Femtosecond LIBS demonstrated superior performance with narrower linewidths, cleaner spectra, and improved Hα–Dα separation compared to ns and </a:t>
          </a:r>
          <a:r>
            <a:rPr lang="en-US" sz="2000" kern="1200" dirty="0" err="1"/>
            <a:t>ps</a:t>
          </a:r>
          <a:r>
            <a:rPr lang="en-US" sz="2000" kern="1200" dirty="0"/>
            <a:t> regimes.</a:t>
          </a:r>
        </a:p>
      </dsp:txBody>
      <dsp:txXfrm>
        <a:off x="24104" y="24104"/>
        <a:ext cx="6992368" cy="774751"/>
      </dsp:txXfrm>
    </dsp:sp>
    <dsp:sp modelId="{EC902CD3-321E-4AC1-A7CE-CAE78806F4A1}">
      <dsp:nvSpPr>
        <dsp:cNvPr id="0" name=""/>
        <dsp:cNvSpPr/>
      </dsp:nvSpPr>
      <dsp:spPr>
        <a:xfrm>
          <a:off x="595662" y="937259"/>
          <a:ext cx="7976693" cy="8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Crater studies confirmed that fs laser ablation produces well-defined, deeper, and confined craters, enabling accurate depth-resolved analysis.</a:t>
          </a:r>
        </a:p>
      </dsp:txBody>
      <dsp:txXfrm>
        <a:off x="619766" y="961363"/>
        <a:ext cx="6797899" cy="774751"/>
      </dsp:txXfrm>
    </dsp:sp>
    <dsp:sp modelId="{E7A35AA1-7E13-40C0-8169-1A1388A690DF}">
      <dsp:nvSpPr>
        <dsp:cNvPr id="0" name=""/>
        <dsp:cNvSpPr/>
      </dsp:nvSpPr>
      <dsp:spPr>
        <a:xfrm>
          <a:off x="1191324" y="1886888"/>
          <a:ext cx="7976693" cy="8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Glow discharge–assisted LIBS significantly enhances plasma characteristics and spectral quality compared to conventional LIBS.</a:t>
          </a:r>
        </a:p>
      </dsp:txBody>
      <dsp:txXfrm>
        <a:off x="1215428" y="1910992"/>
        <a:ext cx="6797899" cy="774751"/>
      </dsp:txXfrm>
    </dsp:sp>
    <dsp:sp modelId="{74184AA6-DB8F-470B-B08C-D70663FEEAAF}">
      <dsp:nvSpPr>
        <dsp:cNvPr id="0" name=""/>
        <dsp:cNvSpPr/>
      </dsp:nvSpPr>
      <dsp:spPr>
        <a:xfrm>
          <a:off x="1786986" y="2811779"/>
          <a:ext cx="7976693" cy="8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The detection and separation of hydrogen and deuterium lines showed that deuterium is confined to a thin surface layer, removable within a few laser shots.</a:t>
          </a:r>
        </a:p>
      </dsp:txBody>
      <dsp:txXfrm>
        <a:off x="1811090" y="2835883"/>
        <a:ext cx="6797899" cy="774751"/>
      </dsp:txXfrm>
    </dsp:sp>
    <dsp:sp modelId="{3DA36CB0-B428-4595-8ACD-4501CA9E93FC}">
      <dsp:nvSpPr>
        <dsp:cNvPr id="0" name=""/>
        <dsp:cNvSpPr/>
      </dsp:nvSpPr>
      <dsp:spPr>
        <a:xfrm>
          <a:off x="2382648" y="3749039"/>
          <a:ext cx="7976693" cy="8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Overall, fs-LIBS is a powerful technique for precise isotope detection and depth profiling in fusion-relevant materials.</a:t>
          </a:r>
        </a:p>
      </dsp:txBody>
      <dsp:txXfrm>
        <a:off x="2406752" y="3773143"/>
        <a:ext cx="6797899" cy="774751"/>
      </dsp:txXfrm>
    </dsp:sp>
    <dsp:sp modelId="{97056D92-550B-462E-9E45-AFDD97B69CF1}">
      <dsp:nvSpPr>
        <dsp:cNvPr id="0" name=""/>
        <dsp:cNvSpPr/>
      </dsp:nvSpPr>
      <dsp:spPr>
        <a:xfrm>
          <a:off x="7441769" y="601217"/>
          <a:ext cx="534923" cy="53492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7562127" y="601217"/>
        <a:ext cx="294207" cy="402530"/>
      </dsp:txXfrm>
    </dsp:sp>
    <dsp:sp modelId="{D0C871B1-39DC-4446-8D96-ED678900F0A0}">
      <dsp:nvSpPr>
        <dsp:cNvPr id="0" name=""/>
        <dsp:cNvSpPr/>
      </dsp:nvSpPr>
      <dsp:spPr>
        <a:xfrm>
          <a:off x="8037431" y="1538477"/>
          <a:ext cx="534923" cy="53492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8157789" y="1538477"/>
        <a:ext cx="294207" cy="402530"/>
      </dsp:txXfrm>
    </dsp:sp>
    <dsp:sp modelId="{4A014FEA-A4A4-4B18-8E29-37A66B112A32}">
      <dsp:nvSpPr>
        <dsp:cNvPr id="0" name=""/>
        <dsp:cNvSpPr/>
      </dsp:nvSpPr>
      <dsp:spPr>
        <a:xfrm>
          <a:off x="8633093" y="2462021"/>
          <a:ext cx="534923" cy="53492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8753451" y="2462021"/>
        <a:ext cx="294207" cy="402530"/>
      </dsp:txXfrm>
    </dsp:sp>
    <dsp:sp modelId="{4BF8D666-5315-42C6-926C-305DE4C51344}">
      <dsp:nvSpPr>
        <dsp:cNvPr id="0" name=""/>
        <dsp:cNvSpPr/>
      </dsp:nvSpPr>
      <dsp:spPr>
        <a:xfrm>
          <a:off x="9228755" y="3408425"/>
          <a:ext cx="534923" cy="53492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9349113" y="3408425"/>
        <a:ext cx="294207" cy="4025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76CB34-521D-4430-86EC-B1DAD30FDD03}" type="datetimeFigureOut">
              <a:rPr lang="en-GB" smtClean="0"/>
              <a:t>24/03/2026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6F26A-57A4-42C8-99D1-DD4BC2C7A4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763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i.cnr.it/ricerca/magnetic-confinement-research-in-padova/rfx-mod2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regione.veneto.it/web/programmi-comunitari/fesr-2014-2020" TargetMode="External"/><Relationship Id="rId4" Type="http://schemas.openxmlformats.org/officeDocument/2006/relationships/hyperlink" Target="https://www.igi.cnr.it/ricerca/magnetic-confinement-research-in-padova/la-configurzione-rfp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1F2187-BD6B-4CD4-8DF4-F350925E52CA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83EEAC-9ACF-D858-C3A9-DC9D05E94C4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194339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4F3122-A1B2-396C-8737-B7AD8D57BF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CED58B3-22FE-0369-B188-22DDABCF76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7ACBD3-31D4-5D07-E6A8-4CF235B0EF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B961A6-4E9A-84FA-F986-9B1CE8A559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740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EAA2CE-76F1-B304-AA49-BE1BF32870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5B764A-CA76-793F-97D5-42420C9EF1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FC654E-145F-2297-DC7D-3E39F702EF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C1202D-F06E-CB17-C1E3-6E71E74E05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6357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EAA2CE-76F1-B304-AA49-BE1BF32870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5B764A-CA76-793F-97D5-42420C9EF1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FC654E-145F-2297-DC7D-3E39F702EF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C1202D-F06E-CB17-C1E3-6E71E74E05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1872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008318-CABE-0367-097E-267525E007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58A016C-72DB-E2CF-9CAC-DD9C657D6C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6EAD47-E848-7A1F-0297-CDBE8B0128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A3F7C9-69FB-706E-7E2C-7CC1014E61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210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1CB681-F9CF-1E21-9F71-822D80E311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B7672A-E8FB-C016-C300-9D7DFEE547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9A791E-A1E6-4134-518F-CAFD0D0622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D8B7C-A9D6-BC9D-A4B4-A85932E392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057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528B61-9D01-F3C4-E1D3-4E3BAF285C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F4CE4F-E129-99D1-AAEA-B03862FF94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D560D4-6FEF-8E87-04E0-AF46492BF7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E4CB07-6729-A1B4-C99C-EC9D999DBA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7880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E8AA88-416C-8124-FFC0-8FA6BE85D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73BCA6-68BE-1C69-1E57-5B40B1A938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EA4987-3FAA-8CB9-13F8-0E6AC36EF4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D299B4-F298-32CC-5C9D-6792DD9AD4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243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693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536DBB-950E-6EC0-20C1-3EF3A23CA6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D15101-FEF4-C450-8E0D-53AC145173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B35F63-CCFB-12E5-F82B-ACF91C4697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FB45DC-8B5E-0DEF-F337-5F4F5B1303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178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F233C6-75A5-2B1D-99C7-FA2E97078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52AE350-FDCF-657B-055E-6048F1EB01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713DB6F-B5A8-6B2E-4678-BA67C4EC1B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F1C067-8DD6-02A1-BBFF-CD272C354B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114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0A4532-CB41-418E-0F24-DDA2436B5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82E2D5E-321D-5AE8-D5C1-EB70BB26EA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F13BAF-49FC-8B50-A9F0-63B1DC7162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88EE84-4476-520A-CBDD-CE415DD531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7128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894F66-6082-A82C-4593-0D255CF45F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19850D-C498-A7CA-D6A8-BDB56898A2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4887C2-41A0-1AC0-1F8F-C5B1D9A47F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E0FB60-F123-3D5F-C38C-1ECB8A9EFB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8093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3013F4-6C12-455B-6AA0-1658599FBE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22768D4-667A-2B83-AA72-DADC8601C3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D708A1-80E2-F4B0-D17D-5B6857F4C2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76B7BB-62FC-903A-D68A-AF067DF243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393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481443-5515-25D3-3FD3-44FE8E1378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1EAED90-6E02-062C-D5A2-3F001AA43C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D7A9700-3955-56C9-EDFB-87C524932C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6D9D5-507C-4B67-84A5-D2840821A9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5012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EAA2CE-76F1-B304-AA49-BE1BF32870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5B764A-CA76-793F-97D5-42420C9EF1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FC654E-145F-2297-DC7D-3E39F702EF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RFX-mod2 è, un esperimento di modifica del precedente RFX-</a:t>
            </a:r>
            <a:r>
              <a:rPr lang="it-IT" b="1" dirty="0" err="1"/>
              <a:t>mod</a:t>
            </a:r>
            <a:r>
              <a:rPr lang="it-IT" b="1" dirty="0"/>
              <a:t> avviato nel 2018 con finanziamento </a:t>
            </a:r>
            <a:r>
              <a:rPr lang="it-IT" b="0" dirty="0"/>
              <a:t>POR FESR 2014–2020 </a:t>
            </a:r>
            <a:r>
              <a:rPr lang="it-IT" b="1" dirty="0"/>
              <a:t>della Regione Veneto (progetto MIAIVO).</a:t>
            </a:r>
            <a:br>
              <a:rPr lang="it-IT" b="1" dirty="0"/>
            </a:br>
            <a:r>
              <a:rPr lang="it-IT" b="1" dirty="0"/>
              <a:t>Grazie ai fondi PNRR del progetto NEFERTARI, RFX-mod2 sarà dotato di un sistema di diagnostiche e di controllo in tempo reale potenziati.</a:t>
            </a:r>
            <a:br>
              <a:rPr lang="it-IT" b="1" dirty="0"/>
            </a:br>
            <a:r>
              <a:rPr lang="it-IT" b="1" dirty="0"/>
              <a:t>Il significativo aumento dei sensori installati comporterà un numero di segnali circa quattro volte superiore rispetto a RFX-</a:t>
            </a:r>
            <a:r>
              <a:rPr lang="it-IT" b="1" dirty="0" err="1"/>
              <a:t>mod</a:t>
            </a:r>
            <a:r>
              <a:rPr lang="it-IT" b="1" dirty="0"/>
              <a:t>.</a:t>
            </a:r>
          </a:p>
          <a:p>
            <a:r>
              <a:rPr lang="it-IT" b="1" dirty="0"/>
              <a:t>La nuova infrastruttura RFX-mod2, in fase di rimontaggio al Consorzio RFX, consentirà di ampliare la comprensione della fisica dei plasmi sia nella configurazione RFP che tokamak a bassa corrente. Sotto potete vedere le foto del nuovo vessel e della shell con i cavi dei sensori e le prime tegole montate.</a:t>
            </a:r>
          </a:p>
          <a:p>
            <a:endParaRPr lang="it-IT" b="1" dirty="0"/>
          </a:p>
          <a:p>
            <a:endParaRPr lang="it-IT" b="1" dirty="0"/>
          </a:p>
          <a:p>
            <a:r>
              <a:rPr lang="it-IT" dirty="0"/>
              <a:t>i sensori elettrostatici sono 236 e i segnali 532</a:t>
            </a:r>
          </a:p>
          <a:p>
            <a:r>
              <a:rPr lang="it-IT" b="1" dirty="0"/>
              <a:t>Magnetici 1316 sensori, 1688 Real time </a:t>
            </a:r>
            <a:r>
              <a:rPr lang="it-IT" b="1" dirty="0" err="1"/>
              <a:t>signals</a:t>
            </a:r>
            <a:r>
              <a:rPr lang="it-IT" b="1" dirty="0"/>
              <a:t>, Rispetto a </a:t>
            </a:r>
            <a:r>
              <a:rPr lang="it-IT" b="1" dirty="0" err="1"/>
              <a:t>mod</a:t>
            </a:r>
            <a:r>
              <a:rPr lang="it-IT" b="1" dirty="0"/>
              <a:t> abbiamo fattore x 3 di sensori e  x 4 di segnali magnetici disponibili in </a:t>
            </a:r>
            <a:r>
              <a:rPr lang="it-IT" b="1" dirty="0" err="1"/>
              <a:t>real</a:t>
            </a:r>
            <a:r>
              <a:rPr lang="it-IT" b="1" dirty="0"/>
              <a:t> time. </a:t>
            </a:r>
            <a:endParaRPr lang="en-GB" b="1" dirty="0"/>
          </a:p>
          <a:p>
            <a:endParaRPr lang="en-GB" dirty="0"/>
          </a:p>
          <a:p>
            <a:pPr defTabSz="966526">
              <a:defRPr/>
            </a:pPr>
            <a:r>
              <a:rPr lang="it-IT" dirty="0"/>
              <a:t>MIAIVO: </a:t>
            </a:r>
            <a:r>
              <a:rPr lang="it-IT" b="0" i="0" dirty="0">
                <a:solidFill>
                  <a:srgbClr val="0A0A0A"/>
                </a:solidFill>
                <a:effectLst/>
                <a:latin typeface="Google Sans"/>
              </a:rPr>
              <a:t>Meccanica Innovativa e Additiva Integrata: il </a:t>
            </a:r>
            <a:r>
              <a:rPr lang="it-IT" b="0" i="0" dirty="0" err="1">
                <a:solidFill>
                  <a:srgbClr val="0A0A0A"/>
                </a:solidFill>
                <a:effectLst/>
                <a:latin typeface="Google Sans"/>
              </a:rPr>
              <a:t>VenetO</a:t>
            </a: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endParaRPr lang="it-IT" b="0" i="0" dirty="0">
              <a:solidFill>
                <a:srgbClr val="0A0A0A"/>
              </a:solidFill>
              <a:effectLst/>
              <a:latin typeface="Google Sans"/>
            </a:endParaRPr>
          </a:p>
          <a:p>
            <a:pPr defTabSz="966526">
              <a:defRPr/>
            </a:pPr>
            <a:r>
              <a:rPr lang="it-IT" b="1" dirty="0"/>
              <a:t>Il POR FESR (Programma Operativo Regionale del Fondo Europeo di Sviluppo Regionale</a:t>
            </a:r>
            <a:r>
              <a:rPr lang="it-IT" dirty="0"/>
              <a:t>) è lo strumento strategico, </a:t>
            </a:r>
            <a:r>
              <a:rPr lang="it-IT" b="1" dirty="0"/>
              <a:t>cofinanziato dall'UE</a:t>
            </a:r>
            <a:r>
              <a:rPr lang="it-IT" dirty="0"/>
              <a:t>, utilizzato dalle Regioni italiane per promuovere la coesione economica, sociale e territoriale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Finanzia progetti su ricerca, innovazione, competitività delle PMI, transizione digitale ed ecologica per uno sviluppo intelligente e sostenibile. Finanziamento pari a 2 M€, per R&amp;S, a fronte di 4,3 M€ di spesa prevista per il completamento delle modifiche.</a:t>
            </a:r>
          </a:p>
          <a:p>
            <a:pPr defTabSz="966526">
              <a:defRPr/>
            </a:pPr>
            <a:r>
              <a:rPr lang="it-IT" dirty="0"/>
              <a:t>L’Upgrade di RFX-mod2 comprende anche una nuova disposizione dei sensori magnetici, progettata specificamente per il funzionamento in modalità tokamak ohmico. Questo consentirà di completare gli studi sul controllo degli </a:t>
            </a:r>
            <a:r>
              <a:rPr lang="it-IT" i="1" dirty="0" err="1"/>
              <a:t>error</a:t>
            </a:r>
            <a:r>
              <a:rPr lang="it-IT" i="1" dirty="0"/>
              <a:t> fields</a:t>
            </a:r>
            <a:r>
              <a:rPr lang="it-IT" dirty="0"/>
              <a:t>, sulla mitigazione dei modi </a:t>
            </a:r>
            <a:r>
              <a:rPr lang="it-IT" i="1" dirty="0" err="1"/>
              <a:t>tearing</a:t>
            </a:r>
            <a:r>
              <a:rPr lang="it-IT" dirty="0"/>
              <a:t> e sulla prevenzione delle disruption, nonché sulla decorrelazione degli elettroni </a:t>
            </a:r>
            <a:r>
              <a:rPr lang="it-IT" i="1" dirty="0" err="1"/>
              <a:t>runaway</a:t>
            </a:r>
            <a:r>
              <a:rPr lang="it-IT" dirty="0"/>
              <a:t> mediante il sistema di controllo attivo.</a:t>
            </a:r>
          </a:p>
          <a:p>
            <a:endParaRPr lang="en-GB" dirty="0"/>
          </a:p>
          <a:p>
            <a:r>
              <a:rPr lang="en-GB" dirty="0"/>
              <a:t>IAEA</a:t>
            </a:r>
            <a:r>
              <a:rPr lang="en-GB" baseline="0" dirty="0"/>
              <a:t> 2025</a:t>
            </a:r>
          </a:p>
          <a:p>
            <a:pPr defTabSz="966526">
              <a:defRPr/>
            </a:pPr>
            <a:r>
              <a:rPr lang="it-IT" dirty="0" err="1">
                <a:solidFill>
                  <a:srgbClr val="333333"/>
                </a:solidFill>
                <a:latin typeface="-apple-system"/>
              </a:rPr>
              <a:t>L.Marrelli</a:t>
            </a:r>
            <a:r>
              <a:rPr lang="it-IT" dirty="0">
                <a:solidFill>
                  <a:srgbClr val="333333"/>
                </a:solidFill>
                <a:latin typeface="-apple-system"/>
              </a:rPr>
              <a:t> et al 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RFX-mod2 and the NEFERTARI project: a diffuse infrastructure for the study of magnetically confined plasmas for fusion</a:t>
            </a:r>
            <a:endParaRPr lang="en-US" i="1" dirty="0">
              <a:latin typeface="Comic Sans MS" panose="030F0702030302020204" pitchFamily="66" charset="0"/>
            </a:endParaRPr>
          </a:p>
          <a:p>
            <a:endParaRPr lang="en-GB" dirty="0"/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Consorzio RFX, grazie al progetto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(Meccanica Innovativa e Additiva Integrata: il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VenetO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dalla ricerca alle opportunità nel mercato attuale e futuro), ha avuto la possibilità di iniziare i lavori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modifica migliorativa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della macchina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RFX-mod2 è una delle principali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macchine sperimentali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presenti al Consorzio RFX e il più grande esperimento al mondo per lo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studio della fisica dei plasmi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in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configurazione </a:t>
            </a:r>
            <a:r>
              <a:rPr lang="it-IT" b="1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4"/>
              </a:rPr>
              <a:t>RFP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  <a:endParaRPr lang="it-IT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MIAIVO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è una concreta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opportunità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per creare una sinergia tra realizzazione di apparati per ricerca con prestazioni spinte e processi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innovazione industriale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rendering delle modifiche migliorative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la scocca in rame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effectLst/>
              </a:rPr>
              <a:t>operazioni di movimentazione della struttura meccanica di supporto di RFX-</a:t>
            </a:r>
            <a:r>
              <a:rPr lang="it-IT" dirty="0" err="1">
                <a:effectLst/>
              </a:rPr>
              <a:t>mod</a:t>
            </a:r>
            <a:endParaRPr lang="it-IT" dirty="0">
              <a:effectLst/>
            </a:endParaRPr>
          </a:p>
          <a:p>
            <a:pPr>
              <a:buFont typeface="Arial" panose="020B0604020202020204" pitchFamily="34" charset="0"/>
              <a:buNone/>
            </a:pPr>
            <a:endParaRPr lang="it-IT" dirty="0">
              <a:effectLst/>
            </a:endParaRP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Il progetto, avviato nel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2018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grazie ad un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5"/>
              </a:rPr>
              <a:t>bando della Regione Veneto, nell’ambito del progetto POR FESR 2014-2020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è finalizzato a conseguire un sensibile aumento della propensione di investimento in </a:t>
            </a:r>
            <a:r>
              <a:rPr lang="it-IT" b="0" i="0" dirty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in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Ricerca industriale e Sviluppo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sperimentale da parte delle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imprese venete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ottenibile attraverso un consolidamento dei rapporti con il mondo della ricerca.  </a:t>
            </a:r>
          </a:p>
          <a:p>
            <a:pPr algn="l"/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Grazie al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finanziamento MIAIVO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, pari a 2.040.540,00 €, a fronte di spese ammesse pari a 4.276.600,00 €, si è potuto avviare lo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sviluppo delle tecnologie innovative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richieste per eseguire le modifiche migliorative dell’impianto </a:t>
            </a:r>
            <a:r>
              <a:rPr lang="it-IT" b="0" i="0" u="none" strike="noStrike" dirty="0">
                <a:solidFill>
                  <a:srgbClr val="00B2DD"/>
                </a:solidFill>
                <a:effectLst/>
                <a:latin typeface="Roboto" panose="02000000000000000000" pitchFamily="2" charset="0"/>
                <a:hlinkClick r:id="rId3"/>
              </a:rPr>
              <a:t>RFX-mod2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quali ad esempio: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trattamento superficiale dei materiali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, realizzazione di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componenti per camere da vuoto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con materiali polimerici ad alte prestazioni, realizzazione di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componenti metallici 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mediante </a:t>
            </a:r>
            <a:r>
              <a:rPr lang="it-IT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manifattura additiva</a:t>
            </a:r>
            <a:r>
              <a:rPr lang="it-IT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C1202D-F06E-CB17-C1E3-6E71E74E05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4223B-C480-4C27-91F0-0FB87A5992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164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7F696-A53C-4E20-BFA1-7EA052A4EB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4E5355-30FA-4A67-85D2-65022147D1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FF89B-3CC2-483E-9BE1-C4EDD9275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73F8C-885E-4027-82B9-D633653A1A50}" type="datetimeFigureOut">
              <a:rPr lang="en-GB" smtClean="0"/>
              <a:t>24/03/2026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2119C-4B88-4154-B188-98A2A6942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05E4B5-4E83-417D-83F6-80133F22B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A5D1-09CA-40EC-875D-4647626751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58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6955E-4225-42F2-A4CB-F91D68A09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BBD17F-D40E-423C-9682-EEB3FDF6A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8CBF7-811E-4F10-BD43-09E64B474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73F8C-885E-4027-82B9-D633653A1A50}" type="datetimeFigureOut">
              <a:rPr lang="en-GB" smtClean="0"/>
              <a:t>24/03/2026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69938E-F60B-41BB-9559-A6CFCE0A2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A00A3-FD53-4C52-8600-08539CB57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9A5D1-09CA-40EC-875D-4647626751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738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3">
            <a:extLst>
              <a:ext uri="{FF2B5EF4-FFF2-40B4-BE49-F238E27FC236}">
                <a16:creationId xmlns:a16="http://schemas.microsoft.com/office/drawing/2014/main" id="{25F6244B-B1B3-416D-B88B-0FE1D1159F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9003"/>
          <a:stretch/>
        </p:blipFill>
        <p:spPr>
          <a:xfrm>
            <a:off x="0" y="1310759"/>
            <a:ext cx="12202758" cy="503867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760DCE23-7D2E-4485-A8A3-6D0DC38C1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879437"/>
            <a:ext cx="3795445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it-IT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27805BB2-49DE-4832-9EF2-DACA471C18BD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188449" y="2106202"/>
            <a:ext cx="5712431" cy="3754848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dirty="0"/>
              <a:t>Fare clic sull'icona per inserire un'immagine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6A686CD-BC84-4E44-BDAF-161736E81F4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5681663"/>
            <a:ext cx="3795444" cy="482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it-IT" dirty="0"/>
              <a:t>Click to </a:t>
            </a:r>
            <a:r>
              <a:rPr lang="it-IT" dirty="0" err="1"/>
              <a:t>edit</a:t>
            </a:r>
            <a:r>
              <a:rPr lang="it-IT" dirty="0"/>
              <a:t> date</a:t>
            </a:r>
          </a:p>
        </p:txBody>
      </p:sp>
    </p:spTree>
    <p:extLst>
      <p:ext uri="{BB962C8B-B14F-4D97-AF65-F5344CB8AC3E}">
        <p14:creationId xmlns:p14="http://schemas.microsoft.com/office/powerpoint/2010/main" val="1255694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nna Sing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2AD33-DA79-48EA-BEC0-0BEFF47DB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AC24DE-F863-4140-8AA8-3A7F0C1DF7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BD31E795-7061-4CF6-8233-FAAC5B006E1A}" type="slidenum">
              <a:rPr lang="en-GB" smtClean="0"/>
              <a:pPr algn="ctr"/>
              <a:t>‹#›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EB56A8A-7031-4FB7-A779-105862AF59F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5" y="2016125"/>
            <a:ext cx="11663363" cy="4073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6334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ppia colon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88E66-5D5E-434C-9FF3-B6107D45C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BDDEC2-4AB7-4A45-A0CB-7E1B0F35AD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BD31E795-7061-4CF6-8233-FAAC5B006E1A}" type="slidenum">
              <a:rPr lang="en-GB" smtClean="0"/>
              <a:pPr algn="ctr"/>
              <a:t>‹#›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2DFAA03-DD07-4A25-8165-E0DBB7484BF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6" y="2005013"/>
            <a:ext cx="5596948" cy="4270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914B9C5-1335-466B-8211-2DC25EF56C4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265864" y="2005013"/>
            <a:ext cx="5652886" cy="4270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2410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5.xml"/><Relationship Id="rId7" Type="http://schemas.microsoft.com/office/2007/relationships/hdphoto" Target="../media/hdphoto1.wdp"/><Relationship Id="rId12" Type="http://schemas.openxmlformats.org/officeDocument/2006/relationships/image" Target="../media/image5.png"/><Relationship Id="rId17" Type="http://schemas.microsoft.com/office/2007/relationships/hdphoto" Target="../media/hdphoto4.wdp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11" Type="http://schemas.openxmlformats.org/officeDocument/2006/relationships/image" Target="../media/image4.emf"/><Relationship Id="rId5" Type="http://schemas.openxmlformats.org/officeDocument/2006/relationships/image" Target="../media/image1.jpg"/><Relationship Id="rId15" Type="http://schemas.microsoft.com/office/2007/relationships/hdphoto" Target="../media/hdphoto3.wdp"/><Relationship Id="rId10" Type="http://schemas.openxmlformats.org/officeDocument/2006/relationships/oleObject" Target="../embeddings/oleObject1.bin"/><Relationship Id="rId4" Type="http://schemas.openxmlformats.org/officeDocument/2006/relationships/theme" Target="../theme/theme2.xml"/><Relationship Id="rId9" Type="http://schemas.microsoft.com/office/2007/relationships/hdphoto" Target="../media/hdphoto2.wdp"/><Relationship Id="rId1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0CECF7-8584-419B-899C-4ACD644CF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C406D1-2F43-4866-8ED9-7A308FFAF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61416D-BDB7-446C-95DD-B93943911F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73F8C-885E-4027-82B9-D633653A1A50}" type="datetimeFigureOut">
              <a:rPr lang="en-GB" smtClean="0"/>
              <a:t>24/03/2026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A966F-B802-4D60-9D18-2DA7388C80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069441-B831-471E-82D8-BB13D835B3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9A5D1-09CA-40EC-875D-4647626751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887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21">
            <a:extLst>
              <a:ext uri="{FF2B5EF4-FFF2-40B4-BE49-F238E27FC236}">
                <a16:creationId xmlns:a16="http://schemas.microsoft.com/office/drawing/2014/main" id="{05C8ED0B-EDF3-4C3A-92D1-A4F9DD64EA1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-58951"/>
            <a:ext cx="12192000" cy="12192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5A10E0-2D6B-4598-95E9-DAF7E2001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7" y="1335636"/>
            <a:ext cx="11662883" cy="51733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D6820F-9E8E-47CA-AD4E-6E99B9E0B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686" y="2013303"/>
            <a:ext cx="11662883" cy="4163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pic>
        <p:nvPicPr>
          <p:cNvPr id="11" name="Picture 10"/>
          <p:cNvPicPr/>
          <p:nvPr userDrawn="1"/>
        </p:nvPicPr>
        <p:blipFill>
          <a:blip r:embed="rId6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745" y="6413572"/>
            <a:ext cx="868456" cy="405204"/>
          </a:xfrm>
          <a:prstGeom prst="rect">
            <a:avLst/>
          </a:prstGeom>
        </p:spPr>
      </p:pic>
      <p:pic>
        <p:nvPicPr>
          <p:cNvPr id="12" name="Graphic 2"/>
          <p:cNvPicPr/>
          <p:nvPr userDrawn="1"/>
        </p:nvPicPr>
        <p:blipFill>
          <a:blip r:embed="rId8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976" y="6519759"/>
            <a:ext cx="611057" cy="269328"/>
          </a:xfrm>
          <a:prstGeom prst="rect">
            <a:avLst/>
          </a:prstGeom>
        </p:spPr>
      </p:pic>
      <p:sp>
        <p:nvSpPr>
          <p:cNvPr id="25" name="Rectangle 24"/>
          <p:cNvSpPr/>
          <p:nvPr userDrawn="1"/>
        </p:nvSpPr>
        <p:spPr>
          <a:xfrm>
            <a:off x="10063491" y="6311596"/>
            <a:ext cx="1004376" cy="575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25238754"/>
              </p:ext>
            </p:extLst>
          </p:nvPr>
        </p:nvGraphicFramePr>
        <p:xfrm>
          <a:off x="10251453" y="4719840"/>
          <a:ext cx="598846" cy="3948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10" imgW="2152547" imgH="1419225" progId="Acrobat.Document.DC">
                  <p:embed/>
                </p:oleObj>
              </mc:Choice>
              <mc:Fallback>
                <p:oleObj name="Acrobat Document" r:id="rId10" imgW="2152547" imgH="1419225" progId="Acrobat.Document.DC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0251453" y="4719840"/>
                        <a:ext cx="598846" cy="3948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909" y="6409948"/>
            <a:ext cx="773062" cy="399383"/>
          </a:xfrm>
          <a:prstGeom prst="rect">
            <a:avLst/>
          </a:prstGeom>
        </p:spPr>
      </p:pic>
      <p:sp>
        <p:nvSpPr>
          <p:cNvPr id="29" name="Slide Number Placeholder 5">
            <a:extLst>
              <a:ext uri="{FF2B5EF4-FFF2-40B4-BE49-F238E27FC236}">
                <a16:creationId xmlns:a16="http://schemas.microsoft.com/office/drawing/2014/main" id="{6863BC19-E814-447A-9737-03C21E8433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430138"/>
            <a:ext cx="27432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 sz="1200" b="1">
                <a:solidFill>
                  <a:schemeClr val="bg1"/>
                </a:solidFill>
              </a:defRPr>
            </a:lvl1pPr>
          </a:lstStyle>
          <a:p>
            <a:pPr algn="ctr"/>
            <a:fld id="{BD31E795-7061-4CF6-8233-FAAC5B006E1A}" type="slidenum">
              <a:rPr lang="en-GB" smtClean="0"/>
              <a:pPr algn="ctr"/>
              <a:t>‹#›</a:t>
            </a:fld>
            <a:endParaRPr lang="en-GB" dirty="0"/>
          </a:p>
        </p:txBody>
      </p:sp>
      <p:sp>
        <p:nvSpPr>
          <p:cNvPr id="30" name="TextBox 29"/>
          <p:cNvSpPr txBox="1"/>
          <p:nvPr userDrawn="1"/>
        </p:nvSpPr>
        <p:spPr>
          <a:xfrm>
            <a:off x="6441297" y="6478561"/>
            <a:ext cx="3317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Titillium"/>
              </a:rPr>
              <a:t>State Scientific and Linguistic High School Ruvo di Puglia</a:t>
            </a:r>
          </a:p>
          <a:p>
            <a:pPr algn="r"/>
            <a:endParaRPr lang="en-GB" sz="1000" dirty="0">
              <a:solidFill>
                <a:schemeClr val="bg1"/>
              </a:solidFill>
              <a:latin typeface="Titillium"/>
            </a:endParaRPr>
          </a:p>
        </p:txBody>
      </p:sp>
      <p:sp>
        <p:nvSpPr>
          <p:cNvPr id="5" name="AutoShape 19" descr="logo-federico-ii – Scritture in transito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41" name="Picture 17" descr="https://www.unipd.it/sites/unipd.it/themes/unipd_2017/img/logo-UNIPD-white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7808" y="603018"/>
            <a:ext cx="796975" cy="360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Home - Federica Web Learning"/>
          <p:cNvPicPr>
            <a:picLocks noChangeAspect="1" noChangeArrowheads="1"/>
          </p:cNvPicPr>
          <p:nvPr userDrawn="1"/>
        </p:nvPicPr>
        <p:blipFill>
          <a:blip r:embed="rId1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5661" y="633767"/>
            <a:ext cx="1254909" cy="292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3254" y="13333"/>
            <a:ext cx="1895694" cy="50417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1145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hf hdr="0" ftr="0" dt="0"/>
  <p:txStyles>
    <p:titleStyle>
      <a:lvl1pPr marL="0" algn="l" defTabSz="914400" rtl="0" eaLnBrk="1" latinLnBrk="0" hangingPunct="1">
        <a:lnSpc>
          <a:spcPct val="90000"/>
        </a:lnSpc>
        <a:spcBef>
          <a:spcPct val="0"/>
        </a:spcBef>
        <a:buNone/>
        <a:defRPr lang="it-IT" sz="2800" b="1" kern="1200" dirty="0">
          <a:solidFill>
            <a:srgbClr val="B27F47"/>
          </a:solidFill>
          <a:latin typeface="Titillium Bd" pitchFamily="2" charset="77"/>
          <a:ea typeface="+mn-ea"/>
          <a:cs typeface="+mn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400" kern="1200" dirty="0" smtClean="0">
          <a:solidFill>
            <a:schemeClr val="tx1"/>
          </a:solidFill>
          <a:effectLst/>
          <a:latin typeface="Titillium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tx1"/>
          </a:solidFill>
          <a:effectLst/>
          <a:latin typeface="Titillium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 smtClean="0">
          <a:solidFill>
            <a:schemeClr val="tx1"/>
          </a:solidFill>
          <a:effectLst/>
          <a:latin typeface="Titillium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 smtClean="0">
          <a:solidFill>
            <a:schemeClr val="tx1"/>
          </a:solidFill>
          <a:effectLst/>
          <a:latin typeface="Titillium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400" kern="1200" dirty="0">
          <a:solidFill>
            <a:schemeClr val="tx1"/>
          </a:solidFill>
          <a:effectLst/>
          <a:latin typeface="Titillium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microsoft.com/office/2007/relationships/hdphoto" Target="../media/hdphoto5.wdp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2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microsoft.com/office/2007/relationships/media" Target="../media/media2.mp4"/><Relationship Id="rId7" Type="http://schemas.openxmlformats.org/officeDocument/2006/relationships/image" Target="../media/image1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11.xml"/><Relationship Id="rId11" Type="http://schemas.openxmlformats.org/officeDocument/2006/relationships/image" Target="../media/image38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7.png"/><Relationship Id="rId4" Type="http://schemas.openxmlformats.org/officeDocument/2006/relationships/video" Target="../media/media2.mp4"/><Relationship Id="rId9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12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7.wdp"/><Relationship Id="rId5" Type="http://schemas.openxmlformats.org/officeDocument/2006/relationships/image" Target="../media/image43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microsoft.com/office/2007/relationships/diagramDrawing" Target="../diagrams/drawing3.xml"/><Relationship Id="rId3" Type="http://schemas.openxmlformats.org/officeDocument/2006/relationships/image" Target="../media/image12.png"/><Relationship Id="rId7" Type="http://schemas.openxmlformats.org/officeDocument/2006/relationships/image" Target="../media/image48.png"/><Relationship Id="rId12" Type="http://schemas.openxmlformats.org/officeDocument/2006/relationships/diagramColors" Target="../diagrams/colors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diagramQuickStyle" Target="../diagrams/quickStyle3.xml"/><Relationship Id="rId5" Type="http://schemas.openxmlformats.org/officeDocument/2006/relationships/image" Target="../media/image46.png"/><Relationship Id="rId10" Type="http://schemas.openxmlformats.org/officeDocument/2006/relationships/diagramLayout" Target="../diagrams/layout3.xml"/><Relationship Id="rId4" Type="http://schemas.openxmlformats.org/officeDocument/2006/relationships/image" Target="../media/image13.png"/><Relationship Id="rId9" Type="http://schemas.openxmlformats.org/officeDocument/2006/relationships/diagramData" Target="../diagrams/data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12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13.png"/><Relationship Id="rId9" Type="http://schemas.microsoft.com/office/2007/relationships/diagramDrawing" Target="../diagrams/drawing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2.pn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openxmlformats.org/officeDocument/2006/relationships/image" Target="../media/image14.png"/><Relationship Id="rId10" Type="http://schemas.microsoft.com/office/2007/relationships/diagramDrawing" Target="../diagrams/drawing1.xml"/><Relationship Id="rId4" Type="http://schemas.openxmlformats.org/officeDocument/2006/relationships/image" Target="../media/image13.png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23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2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13.png"/><Relationship Id="rId9" Type="http://schemas.microsoft.com/office/2007/relationships/diagramDrawing" Target="../diagrams/drawin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CCC7D-5E06-47A8-A7BC-3298CBC83031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839051" y="2592197"/>
            <a:ext cx="6526782" cy="964923"/>
          </a:xfrm>
        </p:spPr>
        <p:txBody>
          <a:bodyPr>
            <a:noAutofit/>
          </a:bodyPr>
          <a:lstStyle/>
          <a:p>
            <a:r>
              <a:rPr lang="it-IT" sz="2800" dirty="0">
                <a:solidFill>
                  <a:schemeClr val="accent2">
                    <a:lumMod val="75000"/>
                  </a:schemeClr>
                </a:solidFill>
              </a:rPr>
              <a:t>Title: </a:t>
            </a:r>
            <a:r>
              <a:rPr lang="it-IT" sz="2800" b="0" dirty="0">
                <a:solidFill>
                  <a:schemeClr val="tx1"/>
                </a:solidFill>
              </a:rPr>
              <a:t>Improvements in L.I.B.S. methodology for Fusion-Relevant Material </a:t>
            </a:r>
            <a:r>
              <a:rPr lang="en-US" sz="2800" b="0" dirty="0">
                <a:solidFill>
                  <a:schemeClr val="tx1"/>
                </a:solidFill>
              </a:rPr>
              <a:t>Analysis </a:t>
            </a:r>
            <a:endParaRPr lang="it-IT" sz="2800" b="0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0F7673-4CDE-4739-943F-69412A8247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74671" y="4007302"/>
            <a:ext cx="6409189" cy="1890159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it-IT" sz="3500" dirty="0">
                <a:solidFill>
                  <a:srgbClr val="0033CC"/>
                </a:solidFill>
              </a:rPr>
              <a:t>Arshad Hussain</a:t>
            </a:r>
            <a:endParaRPr lang="it-IT" sz="3500" dirty="0"/>
          </a:p>
          <a:p>
            <a:pPr algn="ctr"/>
            <a:r>
              <a:rPr lang="it-IT" i="1" dirty="0"/>
              <a:t>1. University of Padova/RFX Consortium, Via VIII Febbraio, 2, 35122 Padova, Italy</a:t>
            </a:r>
            <a:endParaRPr lang="en-US" i="1" dirty="0"/>
          </a:p>
          <a:p>
            <a:pPr algn="ctr"/>
            <a:r>
              <a:rPr lang="en-US" i="1" dirty="0"/>
              <a:t>2. Institute for Plasma Science and Technology—CNR, via Amendola 122/D, 70125 Bari, Italy</a:t>
            </a:r>
          </a:p>
          <a:p>
            <a:endParaRPr lang="en-US" i="1" dirty="0"/>
          </a:p>
          <a:p>
            <a:endParaRPr lang="it-IT" i="1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48F1341-9F89-4BE6-86A2-D7C99F32475C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 rotWithShape="1">
          <a:blip r:embed="rId3"/>
          <a:srcRect l="-181" r="-284"/>
          <a:stretch/>
        </p:blipFill>
        <p:spPr>
          <a:xfrm>
            <a:off x="224109" y="3339248"/>
            <a:ext cx="4029357" cy="1517978"/>
          </a:xfrm>
          <a:prstGeom prst="rect">
            <a:avLst/>
          </a:prstGeom>
        </p:spPr>
      </p:pic>
      <p:pic>
        <p:nvPicPr>
          <p:cNvPr id="4" name="Picture 3" descr="SigilloLogoLAST_WhiteOK">
            <a:extLst>
              <a:ext uri="{FF2B5EF4-FFF2-40B4-BE49-F238E27FC236}">
                <a16:creationId xmlns:a16="http://schemas.microsoft.com/office/drawing/2014/main" id="{578C86BF-E188-5E5D-9D12-BADDA61936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LineDrawing/>
                    </a14:imgEffect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37" y="1419516"/>
            <a:ext cx="3862655" cy="1727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FC9B05A-83EA-E7C5-2F0B-563C28B0A666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Arshad Hussain, Title:  Improvements in LIBS methodology for Fusion-Relevant Material Analysis 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1</a:t>
            </a:fld>
            <a:endParaRPr lang="en-US" sz="9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892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EE707-01E7-E5AA-C896-4373A369C7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FC322A45-89C1-B870-42F8-8026DF935D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28E06D7-7B4B-4BAD-C176-4CB6E1676C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95751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27FA32A-39F0-9FEA-791F-5107E26C62A0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Arshad Hussain, Title: Improvements in LIBS methodology for Fusion-Relevant Material Analysis  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10</a:t>
            </a:fld>
            <a:endParaRPr lang="en-US" sz="900" i="1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40FA5D-88E5-F66D-60C4-FDE956EE467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2226" y="1198352"/>
            <a:ext cx="2585056" cy="19787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2501CA9-E8E9-860B-7548-A939151EED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43510" y="1263389"/>
            <a:ext cx="2368995" cy="18135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12855C6-F12A-2087-CD77-807633576EF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959" y="3993955"/>
            <a:ext cx="2415293" cy="18492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67AB6CB-4B7A-D3CD-C02B-25382CD8E2B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4098126"/>
            <a:ext cx="2453833" cy="17437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906E336-61C9-656C-BE5A-CE288DE83E98}"/>
              </a:ext>
            </a:extLst>
          </p:cNvPr>
          <p:cNvSpPr txBox="1"/>
          <p:nvPr/>
        </p:nvSpPr>
        <p:spPr>
          <a:xfrm>
            <a:off x="6504972" y="3187201"/>
            <a:ext cx="5344568" cy="539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rPr>
              <a:t>Figure : Crater depth profiles of molybdenum ablated with a 2 </a:t>
            </a:r>
            <a:r>
              <a:rPr lang="en-US" sz="1400" i="1" dirty="0" err="1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rPr>
              <a:t>mJ</a:t>
            </a:r>
            <a:r>
              <a:rPr lang="en-US" sz="1400" i="1" dirty="0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rPr>
              <a:t>: </a:t>
            </a:r>
            <a:r>
              <a:rPr lang="en-US" sz="1400" i="1" dirty="0">
                <a:solidFill>
                  <a:srgbClr val="FF0000"/>
                </a:solidFill>
                <a:latin typeface="Nunito" pitchFamily="2" charset="0"/>
                <a:ea typeface="Calibri" panose="020F0502020204030204" pitchFamily="34" charset="0"/>
              </a:rPr>
              <a:t>(a) 10 </a:t>
            </a:r>
            <a:r>
              <a:rPr lang="en-US" sz="1400" i="1" dirty="0" err="1">
                <a:solidFill>
                  <a:srgbClr val="FF0000"/>
                </a:solidFill>
                <a:latin typeface="Nunito" pitchFamily="2" charset="0"/>
                <a:ea typeface="Calibri" panose="020F0502020204030204" pitchFamily="34" charset="0"/>
              </a:rPr>
              <a:t>ps</a:t>
            </a:r>
            <a:r>
              <a:rPr lang="en-US" sz="1400" i="1" dirty="0">
                <a:solidFill>
                  <a:srgbClr val="FF0000"/>
                </a:solidFill>
                <a:latin typeface="Nunito" pitchFamily="2" charset="0"/>
                <a:ea typeface="Calibri" panose="020F0502020204030204" pitchFamily="34" charset="0"/>
              </a:rPr>
              <a:t> laser pulse (b) 400 fs at 10 Torr.</a:t>
            </a:r>
            <a:endParaRPr lang="en-GB" sz="1400" i="1" dirty="0">
              <a:solidFill>
                <a:srgbClr val="FF0000"/>
              </a:solidFill>
              <a:latin typeface="Nunito" pitchFamily="2" charset="0"/>
              <a:ea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DA0B47-DC3B-E040-A741-2C441912DA3F}"/>
              </a:ext>
            </a:extLst>
          </p:cNvPr>
          <p:cNvSpPr txBox="1"/>
          <p:nvPr/>
        </p:nvSpPr>
        <p:spPr>
          <a:xfrm>
            <a:off x="6661187" y="5910642"/>
            <a:ext cx="553081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rPr>
              <a:t>Figure: Comparison of the of Mo sample craters width at different pulse durations with laser energy 2 </a:t>
            </a:r>
            <a:r>
              <a:rPr lang="en-US" sz="1400" i="1" dirty="0" err="1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rPr>
              <a:t>mJ</a:t>
            </a:r>
            <a:r>
              <a:rPr lang="en-US" sz="1400" i="1" dirty="0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rPr>
              <a:t>  and 100 laser shots: </a:t>
            </a:r>
            <a:r>
              <a:rPr lang="en-US" sz="1400" i="1" dirty="0">
                <a:solidFill>
                  <a:srgbClr val="FF0000"/>
                </a:solidFill>
                <a:latin typeface="Nunito" pitchFamily="2" charset="0"/>
                <a:ea typeface="Calibri" panose="020F0502020204030204" pitchFamily="34" charset="0"/>
              </a:rPr>
              <a:t>depth profile (a)</a:t>
            </a:r>
            <a:r>
              <a:rPr lang="en-US" sz="1400" i="1" dirty="0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rPr>
              <a:t> </a:t>
            </a:r>
            <a:r>
              <a:rPr lang="en-US" sz="1400" i="1" dirty="0">
                <a:solidFill>
                  <a:srgbClr val="FF0000"/>
                </a:solidFill>
                <a:latin typeface="Nunito" pitchFamily="2" charset="0"/>
                <a:ea typeface="Calibri" panose="020F0502020204030204" pitchFamily="34" charset="0"/>
              </a:rPr>
              <a:t>Width profile (b)</a:t>
            </a:r>
            <a:endParaRPr lang="en-GB" sz="1400" i="1" dirty="0">
              <a:solidFill>
                <a:srgbClr val="FF0000"/>
              </a:solidFill>
              <a:latin typeface="Nunito" pitchFamily="2" charset="0"/>
              <a:ea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080103-C833-8977-45EC-D697746CD64A}"/>
              </a:ext>
            </a:extLst>
          </p:cNvPr>
          <p:cNvSpPr txBox="1"/>
          <p:nvPr/>
        </p:nvSpPr>
        <p:spPr>
          <a:xfrm>
            <a:off x="454307" y="2119343"/>
            <a:ext cx="5911769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00B050"/>
                </a:solidFill>
                <a:latin typeface="Nunito" pitchFamily="2" charset="0"/>
              </a:rPr>
              <a:t>Deeper Craters </a:t>
            </a:r>
            <a:r>
              <a:rPr lang="en-US" sz="1600" dirty="0">
                <a:solidFill>
                  <a:schemeClr val="tx1"/>
                </a:solidFill>
                <a:latin typeface="Nunito" pitchFamily="2" charset="0"/>
              </a:rPr>
              <a:t>→ fs removes more material per shot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n-US" sz="1600" dirty="0">
              <a:solidFill>
                <a:schemeClr val="tx1"/>
              </a:solidFill>
              <a:latin typeface="Nunito" pitchFamily="2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00B050"/>
                </a:solidFill>
                <a:latin typeface="Nunito" pitchFamily="2" charset="0"/>
              </a:rPr>
              <a:t>Better Crater Shape </a:t>
            </a:r>
            <a:r>
              <a:rPr lang="en-US" sz="1600" dirty="0">
                <a:solidFill>
                  <a:schemeClr val="tx1"/>
                </a:solidFill>
                <a:latin typeface="Nunito" pitchFamily="2" charset="0"/>
              </a:rPr>
              <a:t>→ fs produces uniform, symmetric craters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n-US" sz="1600" dirty="0">
              <a:solidFill>
                <a:schemeClr val="tx1"/>
              </a:solidFill>
              <a:latin typeface="Nunito" pitchFamily="2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00B050"/>
                </a:solidFill>
                <a:latin typeface="Nunito" pitchFamily="2" charset="0"/>
              </a:rPr>
              <a:t>Lower thermal effects </a:t>
            </a:r>
            <a:r>
              <a:rPr lang="en-US" sz="1600" dirty="0">
                <a:solidFill>
                  <a:schemeClr val="tx1"/>
                </a:solidFill>
                <a:latin typeface="Nunito" pitchFamily="2" charset="0"/>
              </a:rPr>
              <a:t>→ fs minimizes melting and surface distortion</a:t>
            </a:r>
          </a:p>
          <a:p>
            <a:pPr algn="just"/>
            <a:endParaRPr lang="en-GB" sz="2000" dirty="0">
              <a:solidFill>
                <a:schemeClr val="tx1"/>
              </a:solidFill>
              <a:latin typeface="Nunito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CEBCDA-B97D-0881-3B03-332ED79F2381}"/>
              </a:ext>
            </a:extLst>
          </p:cNvPr>
          <p:cNvSpPr txBox="1"/>
          <p:nvPr/>
        </p:nvSpPr>
        <p:spPr>
          <a:xfrm>
            <a:off x="512180" y="4405892"/>
            <a:ext cx="5807598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00B050"/>
                </a:solidFill>
                <a:latin typeface="Nunito" pitchFamily="2" charset="0"/>
              </a:rPr>
              <a:t>Narrower Crater Width </a:t>
            </a:r>
            <a:r>
              <a:rPr lang="en-US" sz="1600" dirty="0">
                <a:solidFill>
                  <a:schemeClr val="tx1"/>
                </a:solidFill>
                <a:latin typeface="Nunito" pitchFamily="2" charset="0"/>
              </a:rPr>
              <a:t>→ fs better lateral resolution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n-US" sz="1600" dirty="0">
              <a:solidFill>
                <a:schemeClr val="tx1"/>
              </a:solidFill>
              <a:latin typeface="Nunito" pitchFamily="2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00B050"/>
                </a:solidFill>
                <a:latin typeface="Nunito" pitchFamily="2" charset="0"/>
              </a:rPr>
              <a:t>Steeper Crater Edges </a:t>
            </a:r>
            <a:r>
              <a:rPr lang="en-US" sz="1600" dirty="0">
                <a:solidFill>
                  <a:schemeClr val="tx1"/>
                </a:solidFill>
                <a:latin typeface="Nunito" pitchFamily="2" charset="0"/>
              </a:rPr>
              <a:t>→ fs precise material removal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n-US" sz="1600" dirty="0">
              <a:solidFill>
                <a:schemeClr val="tx1"/>
              </a:solidFill>
              <a:latin typeface="Nunito" pitchFamily="2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00B050"/>
                </a:solidFill>
                <a:latin typeface="Nunito" pitchFamily="2" charset="0"/>
              </a:rPr>
              <a:t>Minimal Edge Roughness </a:t>
            </a:r>
            <a:r>
              <a:rPr lang="en-US" sz="1600" dirty="0">
                <a:solidFill>
                  <a:schemeClr val="tx1"/>
                </a:solidFill>
                <a:latin typeface="Nunito" pitchFamily="2" charset="0"/>
              </a:rPr>
              <a:t>→ no surface layer ablated with number of laser shots.</a:t>
            </a:r>
          </a:p>
          <a:p>
            <a:pPr algn="just"/>
            <a:endParaRPr lang="en-GB" sz="1600" dirty="0">
              <a:solidFill>
                <a:schemeClr val="tx1"/>
              </a:solidFill>
              <a:latin typeface="Nunito" pitchFamily="2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E0D1A9C-CB11-D422-EAE6-FBFC80DB599B}"/>
              </a:ext>
            </a:extLst>
          </p:cNvPr>
          <p:cNvSpPr/>
          <p:nvPr/>
        </p:nvSpPr>
        <p:spPr>
          <a:xfrm>
            <a:off x="16042" y="866273"/>
            <a:ext cx="6609351" cy="126732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BE6EDD9-5F27-E23C-A9EC-305C097FD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165" y="977918"/>
            <a:ext cx="6119804" cy="972932"/>
          </a:xfrm>
        </p:spPr>
        <p:txBody>
          <a:bodyPr>
            <a:normAutofit/>
          </a:bodyPr>
          <a:lstStyle/>
          <a:p>
            <a:r>
              <a:rPr lang="en-US" dirty="0"/>
              <a:t>fs Laser Superiority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87755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5E06AC-3320-D444-DEAF-F097BE7A51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1B1CEC43-2C98-A8D9-9EBC-9218FA629D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8512791-1DAC-976D-4AD9-1AA80EC022D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95751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1D5D375-82C4-E4D7-2F5C-62C8A940885D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Arshad Hussain, Title: Improvements in LIBS methodology for Fusion-Relevant Material Analysis  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11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E97A08-ED4A-A6DE-CACF-6BC19F6B4DE5}"/>
              </a:ext>
            </a:extLst>
          </p:cNvPr>
          <p:cNvSpPr txBox="1"/>
          <p:nvPr/>
        </p:nvSpPr>
        <p:spPr>
          <a:xfrm>
            <a:off x="4884821" y="5388991"/>
            <a:ext cx="702754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Effect of spectrograph delay time with respect to laser shot on signal intensity (a) and bandwidth (b) at 10 torr (Argon), gate width 30 ns, and laser energy 2mJ.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06C0429-6A03-E791-2506-C7E3EA57C289}"/>
                  </a:ext>
                </a:extLst>
              </p:cNvPr>
              <p:cNvSpPr txBox="1"/>
              <p:nvPr/>
            </p:nvSpPr>
            <p:spPr>
              <a:xfrm>
                <a:off x="0" y="2313045"/>
                <a:ext cx="4572000" cy="39310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Intensity decreases with an increase in delay time.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accent1"/>
                  </a:solidFill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Line width decrease with decrease in intensity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accent1"/>
                  </a:solidFill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Bandwidth mostly determined by Stark broadening (dependence on n</a:t>
                </a:r>
                <a:r>
                  <a:rPr lang="en-US" baseline="-25000" dirty="0">
                    <a:solidFill>
                      <a:schemeClr val="accent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e</a:t>
                </a:r>
                <a:r>
                  <a:rPr lang="en-US" dirty="0">
                    <a:solidFill>
                      <a:schemeClr val="accent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>
                              <a:latin typeface="Cambria Math" panose="02040503050406030204" pitchFamily="18" charset="0"/>
                            </a:rPr>
                            <m:t>1/2</m:t>
                          </m:r>
                        </m:sub>
                      </m:sSub>
                      <m:r>
                        <a:rPr lang="en-GB">
                          <a:latin typeface="Cambria Math" panose="02040503050406030204" pitchFamily="18" charset="0"/>
                        </a:rPr>
                        <m:t>=2</m:t>
                      </m:r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</a:rPr>
                        <m:t>ω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>
                                      <a:latin typeface="Cambria Math" panose="02040503050406030204" pitchFamily="18" charset="0"/>
                                    </a:rPr>
                                    <m:t>16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algn="ctr"/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  <a:p>
                <a:pPr algn="ctr"/>
                <a:r>
                  <a:rPr lang="en-GB" dirty="0"/>
                  <a:t>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GB" dirty="0"/>
                  <a:t> is the electron-impact parameter,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ar-AE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dirty="0"/>
                  <a:t>is the electron density (cm</a:t>
                </a:r>
                <a:r>
                  <a:rPr lang="en-GB" baseline="40000" dirty="0"/>
                  <a:t>-3</a:t>
                </a:r>
                <a:r>
                  <a:rPr lang="en-GB" dirty="0"/>
                  <a:t>)</a:t>
                </a:r>
                <a:endParaRPr lang="en-US" baseline="40000" dirty="0"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06C0429-6A03-E791-2506-C7E3EA57C2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13045"/>
                <a:ext cx="4572000" cy="3931013"/>
              </a:xfrm>
              <a:prstGeom prst="rect">
                <a:avLst/>
              </a:prstGeom>
              <a:blipFill>
                <a:blip r:embed="rId9"/>
                <a:stretch>
                  <a:fillRect l="-933" t="-775" r="-2000" b="-9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Ns_GW50ns_N10torr_E10mJ">
            <a:hlinkClick r:id="" action="ppaction://media"/>
            <a:extLst>
              <a:ext uri="{FF2B5EF4-FFF2-40B4-BE49-F238E27FC236}">
                <a16:creationId xmlns:a16="http://schemas.microsoft.com/office/drawing/2014/main" id="{6AC3C2FD-6F2A-B0BD-9BBD-AE904DE7392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rcRect l="16565" t="7990" r="21096" b="3609"/>
          <a:stretch>
            <a:fillRect/>
          </a:stretch>
        </p:blipFill>
        <p:spPr>
          <a:xfrm>
            <a:off x="4446165" y="2526627"/>
            <a:ext cx="3607266" cy="2877424"/>
          </a:xfrm>
          <a:prstGeom prst="rect">
            <a:avLst/>
          </a:prstGeom>
        </p:spPr>
      </p:pic>
      <p:pic>
        <p:nvPicPr>
          <p:cNvPr id="14" name="Normalized_Ns_GW50ns_N10torr_E10mJ (1)">
            <a:hlinkClick r:id="" action="ppaction://media"/>
            <a:extLst>
              <a:ext uri="{FF2B5EF4-FFF2-40B4-BE49-F238E27FC236}">
                <a16:creationId xmlns:a16="http://schemas.microsoft.com/office/drawing/2014/main" id="{66B82070-DC50-5F5E-9169-0C0BF5F7CACD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rcRect l="19152" t="9348" r="21979"/>
          <a:stretch>
            <a:fillRect/>
          </a:stretch>
        </p:blipFill>
        <p:spPr>
          <a:xfrm>
            <a:off x="8483524" y="2503252"/>
            <a:ext cx="3274424" cy="2836216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B7EE10DA-5A76-C1C6-5337-9C113E75D498}"/>
              </a:ext>
            </a:extLst>
          </p:cNvPr>
          <p:cNvSpPr/>
          <p:nvPr/>
        </p:nvSpPr>
        <p:spPr>
          <a:xfrm>
            <a:off x="120316" y="922421"/>
            <a:ext cx="11566358" cy="111492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EF7F3D7-1720-BF8A-AE92-2E162FB88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593" y="929791"/>
            <a:ext cx="11076818" cy="972932"/>
          </a:xfrm>
        </p:spPr>
        <p:txBody>
          <a:bodyPr>
            <a:normAutofit/>
          </a:bodyPr>
          <a:lstStyle/>
          <a:p>
            <a:r>
              <a:rPr lang="en-US" sz="5400" dirty="0"/>
              <a:t>Effect of Delay Time on LIBS Spectra</a:t>
            </a:r>
            <a:endParaRPr lang="it-IT" sz="5400" dirty="0"/>
          </a:p>
        </p:txBody>
      </p:sp>
    </p:spTree>
    <p:extLst>
      <p:ext uri="{BB962C8B-B14F-4D97-AF65-F5344CB8AC3E}">
        <p14:creationId xmlns:p14="http://schemas.microsoft.com/office/powerpoint/2010/main" val="3214899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700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5E06AC-3320-D444-DEAF-F097BE7A51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1B1CEC43-2C98-A8D9-9EBC-9218FA629D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8512791-1DAC-976D-4AD9-1AA80EC022D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95751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1D5D375-82C4-E4D7-2F5C-62C8A940885D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Arshad Hussain, Title: Improvements in LIBS methodology for Fusion-Relevant Material Analysis  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12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E89FB0-5DA9-F66C-60E3-99D657CA8F18}"/>
              </a:ext>
            </a:extLst>
          </p:cNvPr>
          <p:cNvSpPr txBox="1"/>
          <p:nvPr/>
        </p:nvSpPr>
        <p:spPr>
          <a:xfrm>
            <a:off x="401303" y="2163924"/>
            <a:ext cx="723753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/>
              <a:t>LIBS:</a:t>
            </a:r>
          </a:p>
          <a:p>
            <a:pPr marL="353918" indent="-353918" algn="just">
              <a:buFont typeface="Arial" panose="020B0604020202020204" pitchFamily="34" charset="0"/>
              <a:buChar char="•"/>
            </a:pPr>
            <a:r>
              <a:rPr lang="en-US" sz="1600" dirty="0"/>
              <a:t>Energy 10 </a:t>
            </a:r>
            <a:r>
              <a:rPr lang="en-US" sz="1600" dirty="0" err="1"/>
              <a:t>mJ</a:t>
            </a:r>
            <a:endParaRPr lang="en-US" sz="1600" dirty="0"/>
          </a:p>
          <a:p>
            <a:pPr marL="353918" indent="-353918" algn="just">
              <a:buFont typeface="Arial" panose="020B0604020202020204" pitchFamily="34" charset="0"/>
              <a:buChar char="•"/>
            </a:pPr>
            <a:r>
              <a:rPr lang="en-US" sz="1600" dirty="0"/>
              <a:t>Rep. rate 10 Hz </a:t>
            </a:r>
          </a:p>
          <a:p>
            <a:pPr marL="353918" indent="-353918" algn="just">
              <a:buFont typeface="Arial" panose="020B0604020202020204" pitchFamily="34" charset="0"/>
              <a:buChar char="•"/>
            </a:pPr>
            <a:r>
              <a:rPr lang="en-US" sz="1600" dirty="0"/>
              <a:t>ICCD Delay Time 0.25 </a:t>
            </a:r>
            <a:r>
              <a:rPr lang="en-US" sz="1600" dirty="0" err="1"/>
              <a:t>μs</a:t>
            </a:r>
            <a:endParaRPr lang="en-US" sz="1600" dirty="0"/>
          </a:p>
          <a:p>
            <a:pPr marL="353918" indent="-353918" algn="just">
              <a:buFont typeface="Arial" panose="020B0604020202020204" pitchFamily="34" charset="0"/>
              <a:buChar char="•"/>
            </a:pPr>
            <a:r>
              <a:rPr lang="en-US" sz="1600" dirty="0"/>
              <a:t>ICCD Gate Width 10-200 </a:t>
            </a:r>
            <a:r>
              <a:rPr lang="en-US" sz="1600" dirty="0" err="1"/>
              <a:t>μs</a:t>
            </a:r>
            <a:endParaRPr lang="en-US" sz="1600" dirty="0"/>
          </a:p>
          <a:p>
            <a:pPr marL="353918" indent="-353918" algn="just">
              <a:buFont typeface="Arial" panose="020B0604020202020204" pitchFamily="34" charset="0"/>
              <a:buChar char="•"/>
            </a:pPr>
            <a:r>
              <a:rPr lang="en-US" sz="1600" dirty="0"/>
              <a:t>Target Tungsten Rod</a:t>
            </a:r>
          </a:p>
          <a:p>
            <a:pPr algn="just"/>
            <a:endParaRPr lang="en-US" sz="1600" dirty="0"/>
          </a:p>
          <a:p>
            <a:pPr algn="just"/>
            <a:endParaRPr lang="en-US" sz="1600" dirty="0"/>
          </a:p>
          <a:p>
            <a:pPr algn="just"/>
            <a:r>
              <a:rPr lang="en-US" sz="2000" b="1" dirty="0"/>
              <a:t>Discharge:</a:t>
            </a:r>
          </a:p>
          <a:p>
            <a:pPr marL="353918" indent="-353918" algn="just">
              <a:buFont typeface="Arial" panose="020B0604020202020204" pitchFamily="34" charset="0"/>
              <a:buChar char="•"/>
            </a:pPr>
            <a:r>
              <a:rPr lang="en-US" sz="1600" dirty="0"/>
              <a:t>2 S.S.  cathodes </a:t>
            </a:r>
          </a:p>
          <a:p>
            <a:pPr marL="353918" indent="-353918" algn="just">
              <a:buFont typeface="Arial" panose="020B0604020202020204" pitchFamily="34" charset="0"/>
              <a:buChar char="•"/>
            </a:pPr>
            <a:r>
              <a:rPr lang="en-US" sz="1600" dirty="0"/>
              <a:t>floating target and support</a:t>
            </a:r>
          </a:p>
          <a:p>
            <a:pPr marL="353918" indent="-353918" algn="just">
              <a:buFont typeface="Arial" panose="020B0604020202020204" pitchFamily="34" charset="0"/>
              <a:buChar char="•"/>
            </a:pPr>
            <a:r>
              <a:rPr lang="en-US" sz="1600" dirty="0"/>
              <a:t>Anode: chamber and bottom holder</a:t>
            </a:r>
          </a:p>
          <a:p>
            <a:pPr marL="353918" indent="-353918" algn="just">
              <a:buFont typeface="Arial" panose="020B0604020202020204" pitchFamily="34" charset="0"/>
              <a:buChar char="•"/>
            </a:pPr>
            <a:r>
              <a:rPr lang="en-US" sz="1600" dirty="0"/>
              <a:t>N</a:t>
            </a:r>
            <a:r>
              <a:rPr lang="en-US" sz="1600" baseline="-25000" dirty="0"/>
              <a:t>2</a:t>
            </a:r>
            <a:r>
              <a:rPr lang="en-US" sz="1600" dirty="0"/>
              <a:t>/He Gas Pressure 10 Torr</a:t>
            </a:r>
          </a:p>
          <a:p>
            <a:pPr marL="353918" indent="-353918" algn="just">
              <a:buFont typeface="Arial" panose="020B0604020202020204" pitchFamily="34" charset="0"/>
              <a:buChar char="•"/>
            </a:pPr>
            <a:r>
              <a:rPr lang="en-US" sz="1600" dirty="0"/>
              <a:t>Voltage -1.4  KV pulsed </a:t>
            </a:r>
          </a:p>
          <a:p>
            <a:pPr marL="353918" indent="-353918" algn="just">
              <a:buFont typeface="Arial" panose="020B0604020202020204" pitchFamily="34" charset="0"/>
              <a:buChar char="•"/>
            </a:pPr>
            <a:r>
              <a:rPr lang="en-US" sz="1600" dirty="0"/>
              <a:t>Discharge rep. rate: 10 Hz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E588FA-DEE0-C801-7326-7AB0900498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068" y="1961278"/>
            <a:ext cx="4211809" cy="41150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5EA4DE-E17C-AA86-3CFD-B004ADD3C87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18"/>
          <a:stretch>
            <a:fillRect/>
          </a:stretch>
        </p:blipFill>
        <p:spPr bwMode="auto">
          <a:xfrm>
            <a:off x="8450364" y="2607980"/>
            <a:ext cx="3126740" cy="2743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8238414-49CF-B1CD-FAD8-3AE3562ACCF9}"/>
              </a:ext>
            </a:extLst>
          </p:cNvPr>
          <p:cNvSpPr txBox="1"/>
          <p:nvPr/>
        </p:nvSpPr>
        <p:spPr>
          <a:xfrm>
            <a:off x="3938798" y="6064169"/>
            <a:ext cx="4126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dirty="0"/>
              <a:t>Experimental Arrangement</a:t>
            </a:r>
            <a:endParaRPr lang="it-IT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E817CC-5D8C-C465-8EDE-747EA28D7822}"/>
              </a:ext>
            </a:extLst>
          </p:cNvPr>
          <p:cNvSpPr txBox="1"/>
          <p:nvPr/>
        </p:nvSpPr>
        <p:spPr>
          <a:xfrm>
            <a:off x="8739730" y="5382821"/>
            <a:ext cx="32116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dirty="0"/>
              <a:t>Experimental Scheme</a:t>
            </a:r>
            <a:endParaRPr lang="it-IT" sz="20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E242D35-4DC0-BBB1-6485-863B94B956EC}"/>
              </a:ext>
            </a:extLst>
          </p:cNvPr>
          <p:cNvSpPr/>
          <p:nvPr/>
        </p:nvSpPr>
        <p:spPr>
          <a:xfrm>
            <a:off x="890337" y="866275"/>
            <a:ext cx="9143998" cy="108284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5980C30-17BB-F41F-7678-5E4335587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091" y="809477"/>
            <a:ext cx="9568857" cy="972932"/>
          </a:xfrm>
        </p:spPr>
        <p:txBody>
          <a:bodyPr>
            <a:normAutofit/>
          </a:bodyPr>
          <a:lstStyle/>
          <a:p>
            <a:r>
              <a:rPr lang="en-US" sz="4400" dirty="0"/>
              <a:t>Glow-Discharge Assisted LIBS</a:t>
            </a:r>
            <a:endParaRPr lang="it-IT" sz="4400" dirty="0"/>
          </a:p>
        </p:txBody>
      </p:sp>
    </p:spTree>
    <p:extLst>
      <p:ext uri="{BB962C8B-B14F-4D97-AF65-F5344CB8AC3E}">
        <p14:creationId xmlns:p14="http://schemas.microsoft.com/office/powerpoint/2010/main" val="2616418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AC42E9-9081-AC1E-4BFA-D9B27E1B08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10A2FE8A-E309-62EA-8CD3-D42AFB8048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66C9737-27DE-86A2-9E25-046FFCB6BDE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95751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858788A-C9D5-B42A-516F-D3738D5A667C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Arshad Hussain, Title: Improvements in LIBS methodology for Fusion-Relevant Material Analysis  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13</a:t>
            </a:fld>
            <a:endParaRPr lang="en-US" sz="900" i="1" dirty="0">
              <a:solidFill>
                <a:schemeClr val="bg1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7DA88C5-A3D4-99B0-B68A-87FA84A4E2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9414" y="2116289"/>
            <a:ext cx="3941739" cy="301758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3AD81EF-4FEC-2211-708F-F8A06D035B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89041" y="2217429"/>
            <a:ext cx="3757235" cy="287634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98AA6ED-96D5-B04E-317C-4F08C9BDD27D}"/>
              </a:ext>
            </a:extLst>
          </p:cNvPr>
          <p:cNvSpPr txBox="1"/>
          <p:nvPr/>
        </p:nvSpPr>
        <p:spPr>
          <a:xfrm>
            <a:off x="4166885" y="5123516"/>
            <a:ext cx="774346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Figure: Emission spectra of LIBS and LIBS + discharge in nitrogen (10 Torr) at 10 </a:t>
            </a:r>
            <a:r>
              <a:rPr lang="en-GB" sz="2000" dirty="0" err="1"/>
              <a:t>mJ</a:t>
            </a:r>
            <a:r>
              <a:rPr lang="en-GB" sz="2000" dirty="0"/>
              <a:t> laser energy, 2 </a:t>
            </a:r>
            <a:r>
              <a:rPr lang="el-GR" sz="2000" dirty="0"/>
              <a:t>μ</a:t>
            </a:r>
            <a:r>
              <a:rPr lang="en-GB" sz="2000" dirty="0"/>
              <a:t>s delay, and 1 </a:t>
            </a:r>
            <a:r>
              <a:rPr lang="el-GR" sz="2000" dirty="0"/>
              <a:t>μ</a:t>
            </a:r>
            <a:r>
              <a:rPr lang="en-GB" sz="2000" dirty="0"/>
              <a:t>s gate width, showing </a:t>
            </a:r>
            <a:r>
              <a:rPr lang="en-GB" sz="2000" dirty="0">
                <a:solidFill>
                  <a:srgbClr val="FF0000"/>
                </a:solidFill>
              </a:rPr>
              <a:t>enhanced intensity (a)</a:t>
            </a:r>
            <a:r>
              <a:rPr lang="en-GB" sz="2000" dirty="0"/>
              <a:t> and </a:t>
            </a:r>
            <a:r>
              <a:rPr lang="en-GB" sz="2000" dirty="0">
                <a:solidFill>
                  <a:srgbClr val="FF0000"/>
                </a:solidFill>
              </a:rPr>
              <a:t>reduced H</a:t>
            </a:r>
            <a:r>
              <a:rPr lang="el-GR" sz="2000" dirty="0">
                <a:solidFill>
                  <a:srgbClr val="FF0000"/>
                </a:solidFill>
              </a:rPr>
              <a:t>α </a:t>
            </a:r>
            <a:r>
              <a:rPr lang="en-GB" sz="2000" dirty="0">
                <a:solidFill>
                  <a:srgbClr val="FF0000"/>
                </a:solidFill>
              </a:rPr>
              <a:t>linewidth (FWHM) (b)</a:t>
            </a:r>
            <a:r>
              <a:rPr lang="en-GB" sz="2000" dirty="0"/>
              <a:t>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748E7A5-47AC-64B1-9492-205669E291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919" y="1981312"/>
            <a:ext cx="4167079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Increases electron density and excitation via sustained discharge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altLang="en-US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Promotes plasma confinement and longer lifetime 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5041E42-CA21-BE34-E7EF-11ADBF217EDB}"/>
              </a:ext>
            </a:extLst>
          </p:cNvPr>
          <p:cNvSpPr/>
          <p:nvPr/>
        </p:nvSpPr>
        <p:spPr>
          <a:xfrm>
            <a:off x="280737" y="850232"/>
            <a:ext cx="11590421" cy="119513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3026723-F367-CA24-8EF5-01295C0CD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323" y="889686"/>
            <a:ext cx="11205152" cy="972932"/>
          </a:xfrm>
        </p:spPr>
        <p:txBody>
          <a:bodyPr>
            <a:normAutofit/>
          </a:bodyPr>
          <a:lstStyle/>
          <a:p>
            <a:r>
              <a:rPr lang="en-US" sz="5400" dirty="0"/>
              <a:t>Glow-Discharge Assisted LIBS Results</a:t>
            </a:r>
            <a:endParaRPr lang="it-IT" sz="5400" dirty="0"/>
          </a:p>
        </p:txBody>
      </p:sp>
    </p:spTree>
    <p:extLst>
      <p:ext uri="{BB962C8B-B14F-4D97-AF65-F5344CB8AC3E}">
        <p14:creationId xmlns:p14="http://schemas.microsoft.com/office/powerpoint/2010/main" val="1622842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7596CB-0CA1-39DE-DD76-BC7BADFD0D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D453D621-230D-787F-BCD4-72800D930E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934D872-53B5-56D8-EEF3-E07A0F6C92B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95751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564444B-F724-C49E-0DE7-C8AFE9D1500A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Arshad Hussain, Title: Improvements in LIBS methodology for Fusion-Relevant Material Analysis  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14</a:t>
            </a:fld>
            <a:endParaRPr lang="en-US" sz="900" i="1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E56476-3155-5DB8-06FA-894C81BB0D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50" r="8082"/>
          <a:stretch>
            <a:fillRect/>
          </a:stretch>
        </p:blipFill>
        <p:spPr>
          <a:xfrm>
            <a:off x="5323668" y="3118847"/>
            <a:ext cx="3042325" cy="3050459"/>
          </a:xfrm>
          <a:prstGeom prst="rect">
            <a:avLst/>
          </a:prstGeom>
        </p:spPr>
      </p:pic>
      <p:pic>
        <p:nvPicPr>
          <p:cNvPr id="5" name="Immagine 9">
            <a:extLst>
              <a:ext uri="{FF2B5EF4-FFF2-40B4-BE49-F238E27FC236}">
                <a16:creationId xmlns:a16="http://schemas.microsoft.com/office/drawing/2014/main" id="{3A90256E-170E-66B9-F890-73AD1D8F8A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0800000">
            <a:off x="843137" y="3116788"/>
            <a:ext cx="3988003" cy="29888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0AA540-3696-1654-F30D-F808CDA09B0C}"/>
              </a:ext>
            </a:extLst>
          </p:cNvPr>
          <p:cNvSpPr txBox="1"/>
          <p:nvPr/>
        </p:nvSpPr>
        <p:spPr>
          <a:xfrm>
            <a:off x="514349" y="2021287"/>
            <a:ext cx="992505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rPr>
              <a:t>D</a:t>
            </a:r>
            <a:r>
              <a:rPr lang="en-US" sz="2400" dirty="0">
                <a:solidFill>
                  <a:schemeClr val="tx1"/>
                </a:solidFill>
                <a:effectLst/>
                <a:latin typeface="Nunito" pitchFamily="2" charset="0"/>
                <a:ea typeface="Calibri" panose="020F0502020204030204" pitchFamily="34" charset="0"/>
              </a:rPr>
              <a:t>ischarge </a:t>
            </a:r>
            <a:r>
              <a:rPr lang="en-US" sz="2400" dirty="0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rPr>
              <a:t>C</a:t>
            </a:r>
            <a:r>
              <a:rPr lang="en-US" sz="2400" dirty="0">
                <a:solidFill>
                  <a:schemeClr val="tx1"/>
                </a:solidFill>
                <a:effectLst/>
                <a:latin typeface="Nunito" pitchFamily="2" charset="0"/>
                <a:ea typeface="Calibri" panose="020F0502020204030204" pitchFamily="34" charset="0"/>
              </a:rPr>
              <a:t>urrent : 100 mA; </a:t>
            </a:r>
            <a:r>
              <a:rPr lang="en-GB" sz="2400" dirty="0">
                <a:solidFill>
                  <a:schemeClr val="tx1"/>
                </a:solidFill>
                <a:latin typeface="Nunito" pitchFamily="2" charset="0"/>
              </a:rPr>
              <a:t>Discharge Voltage: -1.4 kV</a:t>
            </a:r>
          </a:p>
          <a:p>
            <a:pPr algn="just"/>
            <a:r>
              <a:rPr lang="en-GB" sz="2400" dirty="0">
                <a:solidFill>
                  <a:schemeClr val="tx1"/>
                </a:solidFill>
                <a:latin typeface="Nunito" pitchFamily="2" charset="0"/>
              </a:rPr>
              <a:t>Deuterium Pressure 	: 0.2 Torr ; Exposition Time: 4 Hours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D0B103-05FF-AE25-B574-4C1AC5CE591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36" t="23680" r="18984" b="20337"/>
          <a:stretch>
            <a:fillRect/>
          </a:stretch>
        </p:blipFill>
        <p:spPr>
          <a:xfrm>
            <a:off x="8565266" y="3159889"/>
            <a:ext cx="3340202" cy="2928395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7785F526-E0FA-35CF-1929-B61D6A0417E7}"/>
              </a:ext>
            </a:extLst>
          </p:cNvPr>
          <p:cNvSpPr/>
          <p:nvPr/>
        </p:nvSpPr>
        <p:spPr>
          <a:xfrm>
            <a:off x="168443" y="922420"/>
            <a:ext cx="11558336" cy="114701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D41A4C7-B32C-0DB3-8C2C-37EBAFE65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521" y="881665"/>
            <a:ext cx="11662883" cy="972932"/>
          </a:xfrm>
        </p:spPr>
        <p:txBody>
          <a:bodyPr>
            <a:noAutofit/>
          </a:bodyPr>
          <a:lstStyle/>
          <a:p>
            <a:r>
              <a:rPr lang="en-US" sz="4600" dirty="0"/>
              <a:t>Deuterium Deposition by Electrical Discharge </a:t>
            </a:r>
          </a:p>
        </p:txBody>
      </p:sp>
    </p:spTree>
    <p:extLst>
      <p:ext uri="{BB962C8B-B14F-4D97-AF65-F5344CB8AC3E}">
        <p14:creationId xmlns:p14="http://schemas.microsoft.com/office/powerpoint/2010/main" val="27100555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64E24F-4303-1C56-22BD-E1E9399206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79CD3B62-F9FF-3408-DD0F-20236E73D5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288AA1C-3842-9419-B81C-C2B61B0188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95751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6E90352-D56D-502A-AECE-68655657D4D5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Arshad Hussain, Title: Improvements in LIBS methodology for Fusion-Relevant Material Analysis  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15</a:t>
            </a:fld>
            <a:endParaRPr lang="en-US" sz="900" i="1" dirty="0">
              <a:solidFill>
                <a:schemeClr val="bg1"/>
              </a:solidFill>
            </a:endParaRPr>
          </a:p>
        </p:txBody>
      </p:sp>
      <p:grpSp>
        <p:nvGrpSpPr>
          <p:cNvPr id="7" name="Gruppo 2">
            <a:extLst>
              <a:ext uri="{FF2B5EF4-FFF2-40B4-BE49-F238E27FC236}">
                <a16:creationId xmlns:a16="http://schemas.microsoft.com/office/drawing/2014/main" id="{274ECA53-2704-3C93-5292-8EEEB7DAB4CC}"/>
              </a:ext>
            </a:extLst>
          </p:cNvPr>
          <p:cNvGrpSpPr/>
          <p:nvPr/>
        </p:nvGrpSpPr>
        <p:grpSpPr>
          <a:xfrm>
            <a:off x="7010400" y="2325300"/>
            <a:ext cx="4957670" cy="3238082"/>
            <a:chOff x="23086880" y="25298400"/>
            <a:chExt cx="8688520" cy="71628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9CB2473-7AF5-D863-D85E-E0CCF3BF0C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81" r="1739" b="1642"/>
            <a:stretch>
              <a:fillRect/>
            </a:stretch>
          </p:blipFill>
          <p:spPr bwMode="auto">
            <a:xfrm>
              <a:off x="23086880" y="25298400"/>
              <a:ext cx="5107119" cy="71628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93FE502-8E43-D49B-A87E-691B4FC8DA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46400" y="25298400"/>
              <a:ext cx="3360824" cy="2309829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A1D0812-266D-7BC2-D2F8-9FFCB614E8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6191" t="5339" r="3459" b="3060"/>
            <a:stretch>
              <a:fillRect/>
            </a:stretch>
          </p:blipFill>
          <p:spPr bwMode="auto">
            <a:xfrm>
              <a:off x="28346400" y="27660600"/>
              <a:ext cx="3390289" cy="23622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DEFB69E-5597-33F6-E625-132EF7FA0D7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38863" y="30099000"/>
              <a:ext cx="3436537" cy="2362200"/>
            </a:xfrm>
            <a:prstGeom prst="rect">
              <a:avLst/>
            </a:prstGeom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496F0CBD-E003-8C5C-5F15-0B9D0D99BB5B}"/>
              </a:ext>
            </a:extLst>
          </p:cNvPr>
          <p:cNvSpPr txBox="1"/>
          <p:nvPr/>
        </p:nvSpPr>
        <p:spPr>
          <a:xfrm>
            <a:off x="6918960" y="5796895"/>
            <a:ext cx="533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rPr>
              <a:t>Figure: Single-shot evaluation of Hα and Dα lines with the number of laser shots</a:t>
            </a:r>
            <a:endParaRPr lang="en-GB" sz="1800" i="1" dirty="0">
              <a:solidFill>
                <a:schemeClr val="tx1"/>
              </a:solidFill>
              <a:latin typeface="Nunito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19" name="TextBox 13">
            <a:extLst>
              <a:ext uri="{FF2B5EF4-FFF2-40B4-BE49-F238E27FC236}">
                <a16:creationId xmlns:a16="http://schemas.microsoft.com/office/drawing/2014/main" id="{76C47361-5B45-C7EF-03B0-EE995E9850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2124444"/>
              </p:ext>
            </p:extLst>
          </p:nvPr>
        </p:nvGraphicFramePr>
        <p:xfrm>
          <a:off x="366010" y="2440013"/>
          <a:ext cx="6324350" cy="3408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6" name="Oval 5">
            <a:extLst>
              <a:ext uri="{FF2B5EF4-FFF2-40B4-BE49-F238E27FC236}">
                <a16:creationId xmlns:a16="http://schemas.microsoft.com/office/drawing/2014/main" id="{15405772-55C4-7BE4-8B6B-490A28B0656C}"/>
              </a:ext>
            </a:extLst>
          </p:cNvPr>
          <p:cNvSpPr/>
          <p:nvPr/>
        </p:nvSpPr>
        <p:spPr>
          <a:xfrm>
            <a:off x="1884944" y="1002630"/>
            <a:ext cx="7940845" cy="109888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92C9FA4-9E0E-1857-EA25-FF321EC51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5649" y="905727"/>
            <a:ext cx="9159783" cy="972932"/>
          </a:xfrm>
        </p:spPr>
        <p:txBody>
          <a:bodyPr>
            <a:normAutofit/>
          </a:bodyPr>
          <a:lstStyle/>
          <a:p>
            <a:r>
              <a:rPr lang="en-US" sz="4400" dirty="0"/>
              <a:t>Detection of Hα and Dα</a:t>
            </a:r>
          </a:p>
        </p:txBody>
      </p:sp>
    </p:spTree>
    <p:extLst>
      <p:ext uri="{BB962C8B-B14F-4D97-AF65-F5344CB8AC3E}">
        <p14:creationId xmlns:p14="http://schemas.microsoft.com/office/powerpoint/2010/main" val="20031153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C85CF5-1419-8D96-56CD-013846F48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36AA65A6-854A-E238-C16B-48AE69563645}"/>
              </a:ext>
            </a:extLst>
          </p:cNvPr>
          <p:cNvSpPr/>
          <p:nvPr/>
        </p:nvSpPr>
        <p:spPr>
          <a:xfrm>
            <a:off x="3171463" y="891249"/>
            <a:ext cx="3356659" cy="78707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2CA64BF5-5265-CED7-8986-C60FED02EB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E53EB45-1DBD-22B8-F7C8-8B60ED84794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95751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A868252-9759-2753-2DE9-0F9EF746B773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Arshad Hussain, Title: Improvements in LIBS methodology for Fusion-Relevant Material Analysis  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16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9EDCE9-4673-AE0A-7EEB-AF302A9DB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8204" y="692914"/>
            <a:ext cx="3324009" cy="972932"/>
          </a:xfrm>
        </p:spPr>
        <p:txBody>
          <a:bodyPr>
            <a:normAutofit/>
          </a:bodyPr>
          <a:lstStyle/>
          <a:p>
            <a:r>
              <a:rPr lang="en-US" sz="4400" dirty="0"/>
              <a:t>Conclusion</a:t>
            </a:r>
          </a:p>
        </p:txBody>
      </p:sp>
      <p:graphicFrame>
        <p:nvGraphicFramePr>
          <p:cNvPr id="17" name="TextBox 13">
            <a:extLst>
              <a:ext uri="{FF2B5EF4-FFF2-40B4-BE49-F238E27FC236}">
                <a16:creationId xmlns:a16="http://schemas.microsoft.com/office/drawing/2014/main" id="{7BFB899E-1404-9AA5-91C0-239B1B69CC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17323611"/>
              </p:ext>
            </p:extLst>
          </p:nvPr>
        </p:nvGraphicFramePr>
        <p:xfrm>
          <a:off x="775504" y="1724628"/>
          <a:ext cx="10359342" cy="4571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942732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FB71D8F-764C-4EAA-AE48-8535AF8E9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8ABD64-60D6-426C-9EE3-7DC09C70FEA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95751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CE526F-EC04-480A-ADD3-BC9D9C1C1567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Arshad Hussain, Title: Improvements in LIBS methodology for Fusion-Relevant Material Analysis  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2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Figura a mano libera: forma 3">
            <a:extLst>
              <a:ext uri="{FF2B5EF4-FFF2-40B4-BE49-F238E27FC236}">
                <a16:creationId xmlns:a16="http://schemas.microsoft.com/office/drawing/2014/main" id="{38D560A9-A128-BD2A-FEA3-E4436E8F9A2E}"/>
              </a:ext>
            </a:extLst>
          </p:cNvPr>
          <p:cNvSpPr/>
          <p:nvPr/>
        </p:nvSpPr>
        <p:spPr>
          <a:xfrm>
            <a:off x="377788" y="1614893"/>
            <a:ext cx="11289375" cy="1280707"/>
          </a:xfrm>
          <a:custGeom>
            <a:avLst/>
            <a:gdLst>
              <a:gd name="connsiteX0" fmla="*/ 0 w 11289375"/>
              <a:gd name="connsiteY0" fmla="*/ 309276 h 1855620"/>
              <a:gd name="connsiteX1" fmla="*/ 309276 w 11289375"/>
              <a:gd name="connsiteY1" fmla="*/ 0 h 1855620"/>
              <a:gd name="connsiteX2" fmla="*/ 10980099 w 11289375"/>
              <a:gd name="connsiteY2" fmla="*/ 0 h 1855620"/>
              <a:gd name="connsiteX3" fmla="*/ 11289375 w 11289375"/>
              <a:gd name="connsiteY3" fmla="*/ 309276 h 1855620"/>
              <a:gd name="connsiteX4" fmla="*/ 11289375 w 11289375"/>
              <a:gd name="connsiteY4" fmla="*/ 1546344 h 1855620"/>
              <a:gd name="connsiteX5" fmla="*/ 10980099 w 11289375"/>
              <a:gd name="connsiteY5" fmla="*/ 1855620 h 1855620"/>
              <a:gd name="connsiteX6" fmla="*/ 309276 w 11289375"/>
              <a:gd name="connsiteY6" fmla="*/ 1855620 h 1855620"/>
              <a:gd name="connsiteX7" fmla="*/ 0 w 11289375"/>
              <a:gd name="connsiteY7" fmla="*/ 1546344 h 1855620"/>
              <a:gd name="connsiteX8" fmla="*/ 0 w 11289375"/>
              <a:gd name="connsiteY8" fmla="*/ 309276 h 1855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289375" h="1855620">
                <a:moveTo>
                  <a:pt x="0" y="309276"/>
                </a:moveTo>
                <a:cubicBezTo>
                  <a:pt x="0" y="138468"/>
                  <a:pt x="138468" y="0"/>
                  <a:pt x="309276" y="0"/>
                </a:cubicBezTo>
                <a:lnTo>
                  <a:pt x="10980099" y="0"/>
                </a:lnTo>
                <a:cubicBezTo>
                  <a:pt x="11150907" y="0"/>
                  <a:pt x="11289375" y="138468"/>
                  <a:pt x="11289375" y="309276"/>
                </a:cubicBezTo>
                <a:lnTo>
                  <a:pt x="11289375" y="1546344"/>
                </a:lnTo>
                <a:cubicBezTo>
                  <a:pt x="11289375" y="1717152"/>
                  <a:pt x="11150907" y="1855620"/>
                  <a:pt x="10980099" y="1855620"/>
                </a:cubicBezTo>
                <a:lnTo>
                  <a:pt x="309276" y="1855620"/>
                </a:lnTo>
                <a:cubicBezTo>
                  <a:pt x="138468" y="1855620"/>
                  <a:pt x="0" y="1717152"/>
                  <a:pt x="0" y="1546344"/>
                </a:cubicBezTo>
                <a:lnTo>
                  <a:pt x="0" y="309276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89644" tIns="189644" rIns="189644" bIns="189644" numCol="1" spcCol="1270" anchor="ctr" anchorCtr="0">
            <a:noAutofit/>
          </a:bodyPr>
          <a:lstStyle/>
          <a:p>
            <a:pPr marL="0" lvl="0" indent="0" algn="l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600" kern="1200" dirty="0"/>
          </a:p>
          <a:p>
            <a:pPr marL="0" lvl="0" indent="0" algn="l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600" kern="1200" dirty="0"/>
              <a:t>The primary aim of this research is to detect and analyze hydrogen (H</a:t>
            </a:r>
            <a:r>
              <a:rPr lang="el-GR" sz="2600" kern="1200" dirty="0"/>
              <a:t>α</a:t>
            </a:r>
            <a:r>
              <a:rPr lang="en-US" sz="2600" kern="1200" dirty="0"/>
              <a:t> 656.28) and deuterium (D</a:t>
            </a:r>
            <a:r>
              <a:rPr lang="el-GR" sz="2600" kern="1200" dirty="0"/>
              <a:t>α</a:t>
            </a:r>
            <a:r>
              <a:rPr lang="en-US" sz="2600" kern="1200" dirty="0"/>
              <a:t> 656.11 in plasma-facing materials relevant to nuclear fusion devices by Laser-Induced Breakdown Spectroscopy (LIBS). </a:t>
            </a:r>
          </a:p>
          <a:p>
            <a:pPr marL="0" lvl="0" indent="0" algn="l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600" kern="1200" dirty="0"/>
          </a:p>
        </p:txBody>
      </p:sp>
      <p:sp>
        <p:nvSpPr>
          <p:cNvPr id="5" name="Figura a mano libera: forma 4">
            <a:extLst>
              <a:ext uri="{FF2B5EF4-FFF2-40B4-BE49-F238E27FC236}">
                <a16:creationId xmlns:a16="http://schemas.microsoft.com/office/drawing/2014/main" id="{40A4FE9D-F5C0-0AC6-4A81-B6102A4FE651}"/>
              </a:ext>
            </a:extLst>
          </p:cNvPr>
          <p:cNvSpPr/>
          <p:nvPr/>
        </p:nvSpPr>
        <p:spPr>
          <a:xfrm>
            <a:off x="377788" y="3804370"/>
            <a:ext cx="11289375" cy="2556673"/>
          </a:xfrm>
          <a:custGeom>
            <a:avLst/>
            <a:gdLst>
              <a:gd name="connsiteX0" fmla="*/ 0 w 11289375"/>
              <a:gd name="connsiteY0" fmla="*/ 0 h 2421899"/>
              <a:gd name="connsiteX1" fmla="*/ 11289375 w 11289375"/>
              <a:gd name="connsiteY1" fmla="*/ 0 h 2421899"/>
              <a:gd name="connsiteX2" fmla="*/ 11289375 w 11289375"/>
              <a:gd name="connsiteY2" fmla="*/ 2421899 h 2421899"/>
              <a:gd name="connsiteX3" fmla="*/ 0 w 11289375"/>
              <a:gd name="connsiteY3" fmla="*/ 2421899 h 2421899"/>
              <a:gd name="connsiteX4" fmla="*/ 0 w 11289375"/>
              <a:gd name="connsiteY4" fmla="*/ 0 h 2421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9375" h="2421899">
                <a:moveTo>
                  <a:pt x="0" y="0"/>
                </a:moveTo>
                <a:lnTo>
                  <a:pt x="11289375" y="0"/>
                </a:lnTo>
                <a:lnTo>
                  <a:pt x="11289375" y="2421899"/>
                </a:lnTo>
                <a:lnTo>
                  <a:pt x="0" y="242189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8438" tIns="33020" rIns="184912" bIns="33020" numCol="1" spcCol="1270" anchor="t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endParaRPr lang="en-US" sz="2000" kern="1200" dirty="0"/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endParaRPr lang="en-US" sz="2000" kern="1200" dirty="0"/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endParaRPr lang="en-US" sz="2000" kern="1200" dirty="0"/>
          </a:p>
          <a:p>
            <a:pPr marL="0" lvl="1" algn="l" defTabSz="8890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2000" kern="1200" dirty="0"/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endParaRPr lang="en-US" sz="2000" kern="1200" dirty="0"/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endParaRPr lang="en-US" sz="2000" kern="1200" dirty="0"/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endParaRPr lang="en-US" sz="2000" kern="12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F2D62A9-ECFD-725C-202D-6291959E8850}"/>
              </a:ext>
            </a:extLst>
          </p:cNvPr>
          <p:cNvSpPr/>
          <p:nvPr/>
        </p:nvSpPr>
        <p:spPr>
          <a:xfrm>
            <a:off x="4459704" y="890336"/>
            <a:ext cx="2735179" cy="67376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300F5F-77F8-9788-ACC6-CF42C56757AD}"/>
              </a:ext>
            </a:extLst>
          </p:cNvPr>
          <p:cNvSpPr txBox="1"/>
          <p:nvPr/>
        </p:nvSpPr>
        <p:spPr>
          <a:xfrm>
            <a:off x="5285874" y="858253"/>
            <a:ext cx="10390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/>
              <a:t>Aim</a:t>
            </a:r>
            <a:endParaRPr lang="en-GB" sz="40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200EDA1-63A9-030B-7CFC-050D1D8D1A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12"/>
          <a:stretch>
            <a:fillRect/>
          </a:stretch>
        </p:blipFill>
        <p:spPr>
          <a:xfrm>
            <a:off x="8295774" y="4079477"/>
            <a:ext cx="3527258" cy="22571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D7B27AF-93FF-3A03-6F06-1D79C7927C42}"/>
              </a:ext>
            </a:extLst>
          </p:cNvPr>
          <p:cNvSpPr txBox="1"/>
          <p:nvPr/>
        </p:nvSpPr>
        <p:spPr>
          <a:xfrm>
            <a:off x="530994" y="308070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kern="1200" dirty="0"/>
              <a:t>In order to address the fuel retention problem:</a:t>
            </a:r>
            <a:endParaRPr lang="en-GB" b="1" dirty="0"/>
          </a:p>
        </p:txBody>
      </p:sp>
      <p:graphicFrame>
        <p:nvGraphicFramePr>
          <p:cNvPr id="19" name="CasellaDiTesto 10">
            <a:extLst>
              <a:ext uri="{FF2B5EF4-FFF2-40B4-BE49-F238E27FC236}">
                <a16:creationId xmlns:a16="http://schemas.microsoft.com/office/drawing/2014/main" id="{9ECEE563-57FB-D3E7-394D-E2F5CB292C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4342269"/>
              </p:ext>
            </p:extLst>
          </p:nvPr>
        </p:nvGraphicFramePr>
        <p:xfrm>
          <a:off x="390242" y="3746532"/>
          <a:ext cx="8088011" cy="2554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3485019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09E06F-47D0-DFFA-F01D-63A67F07F8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10950F4B-24D5-E7CC-A7C2-3030AC2E14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14216D8-C1C9-93EF-C887-6C92C5B0D47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95751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C1A689-1599-93D7-9D2A-15D11A5AE5DF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Arshad Hussain, Title: Improvements in LIBS methodology for Fusion-Relevant Material Analysis  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3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AB160AC-C6CB-FE56-5DB7-A522C9CE7274}"/>
              </a:ext>
            </a:extLst>
          </p:cNvPr>
          <p:cNvSpPr/>
          <p:nvPr/>
        </p:nvSpPr>
        <p:spPr>
          <a:xfrm>
            <a:off x="3459892" y="1029514"/>
            <a:ext cx="3734991" cy="67376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>
                <a:solidFill>
                  <a:schemeClr val="tx1"/>
                </a:solidFill>
              </a:rPr>
              <a:t>Logic Flow</a:t>
            </a:r>
          </a:p>
        </p:txBody>
      </p:sp>
      <p:sp>
        <p:nvSpPr>
          <p:cNvPr id="12" name="AutoShape 2" descr="Generated image: Ottimizzazione LIBS per profilometria di profondità">
            <a:extLst>
              <a:ext uri="{FF2B5EF4-FFF2-40B4-BE49-F238E27FC236}">
                <a16:creationId xmlns:a16="http://schemas.microsoft.com/office/drawing/2014/main" id="{EC4A6ACD-BA9D-E312-8784-033DA0D1EA4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262CEA8-4FBC-243E-7A10-4A016F6E26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t="10737" b="3828"/>
          <a:stretch>
            <a:fillRect/>
          </a:stretch>
        </p:blipFill>
        <p:spPr>
          <a:xfrm>
            <a:off x="1339678" y="1672283"/>
            <a:ext cx="8578679" cy="488611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AD2561C-D35A-C502-94FF-3D2F1EA61A1C}"/>
              </a:ext>
            </a:extLst>
          </p:cNvPr>
          <p:cNvSpPr/>
          <p:nvPr/>
        </p:nvSpPr>
        <p:spPr>
          <a:xfrm>
            <a:off x="8975558" y="3697706"/>
            <a:ext cx="360948" cy="1764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46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B853DB-4604-812D-4F81-7770903EBB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878E0BC9-174B-F32A-9D78-8AFE41D561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EC2C1D3-B587-9DD5-09FE-9AC24C97E49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95751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628443C-6364-0C2D-EB75-029DC526654A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Arshad Hussain, Title: Improvements in LIBS methodology for Fusion-Relevant Material Analysis  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4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00C5482-EFFD-2EC6-C5D6-C5B492ACFC68}"/>
              </a:ext>
            </a:extLst>
          </p:cNvPr>
          <p:cNvSpPr/>
          <p:nvPr/>
        </p:nvSpPr>
        <p:spPr>
          <a:xfrm>
            <a:off x="567160" y="922420"/>
            <a:ext cx="10833904" cy="79063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25AE2C-E218-7567-901E-E9AA5FC76E56}"/>
              </a:ext>
            </a:extLst>
          </p:cNvPr>
          <p:cNvSpPr txBox="1"/>
          <p:nvPr/>
        </p:nvSpPr>
        <p:spPr>
          <a:xfrm>
            <a:off x="1581976" y="939277"/>
            <a:ext cx="86074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/>
              <a:t>Laser Induced Breakdown Spectroscopy</a:t>
            </a:r>
            <a:endParaRPr lang="en-GB" sz="4000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48011550-5533-71B3-17F5-7D6220059B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138" y="1357758"/>
            <a:ext cx="7283116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 high-energy laser pulse is focused onto the sample surface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material is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ablated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forming a hot micro-plasma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Atoms and ions in the plasma become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excited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altLang="en-US" dirty="0">
                <a:latin typeface="Arial" panose="020B0604020202020204" pitchFamily="34" charset="0"/>
              </a:rPr>
              <a:t>and emit </a:t>
            </a:r>
            <a:r>
              <a:rPr lang="en-US" altLang="en-US" b="1" dirty="0">
                <a:latin typeface="Arial" panose="020B0604020202020204" pitchFamily="34" charset="0"/>
              </a:rPr>
              <a:t>characteristic radiation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As the plasma cools, lines become narrower and more easily distinguishable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emitted light is analyzed to determine the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elemental composition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034BD3-B33C-5E9E-A4EC-D2A5209449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8906" y="2326089"/>
            <a:ext cx="4651095" cy="348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364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29D2D-8A23-1635-8B98-324A75B444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A88678F1-1AEA-7708-1BD5-7629DDBBB061}"/>
              </a:ext>
            </a:extLst>
          </p:cNvPr>
          <p:cNvSpPr/>
          <p:nvPr/>
        </p:nvSpPr>
        <p:spPr>
          <a:xfrm>
            <a:off x="1507955" y="930441"/>
            <a:ext cx="7218949" cy="141972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9BED18E4-FCEF-39E2-5A63-74A24C2050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63D95A4-45DA-B74F-7550-E5C491B9DF4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95751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D25F8FC-79E0-29D9-0BB5-56B7661A7328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Arshad Hussain, Title: Improvements in LIBS methodology for Fusion-Relevant Material Analysis  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5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6D763C-B6FD-C9D9-4477-1FDD62C20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0972" y="1275347"/>
            <a:ext cx="6239680" cy="754083"/>
          </a:xfrm>
        </p:spPr>
        <p:txBody>
          <a:bodyPr>
            <a:normAutofit fontScale="90000"/>
          </a:bodyPr>
          <a:lstStyle/>
          <a:p>
            <a:r>
              <a:rPr lang="it-IT" dirty="0"/>
              <a:t>Experimental Setup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FBF84E-7304-C24B-3782-EA8C0693B9D0}"/>
              </a:ext>
            </a:extLst>
          </p:cNvPr>
          <p:cNvSpPr txBox="1"/>
          <p:nvPr/>
        </p:nvSpPr>
        <p:spPr>
          <a:xfrm>
            <a:off x="645951" y="1680144"/>
            <a:ext cx="11587993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8038" lvl="0" indent="-808038">
              <a:spcBef>
                <a:spcPts val="300"/>
              </a:spcBef>
            </a:pPr>
            <a:endParaRPr lang="it-IT" sz="2000" dirty="0"/>
          </a:p>
          <a:p>
            <a:pPr marL="808038" lvl="0" indent="-808038">
              <a:spcBef>
                <a:spcPts val="300"/>
              </a:spcBef>
            </a:pPr>
            <a:endParaRPr lang="it-IT" sz="20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33D1CCF-4E1E-C2C4-24B4-9DF9C01FB42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27" y="2438295"/>
            <a:ext cx="7033742" cy="29130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1B88FF-BBE1-F836-E857-117BED0CEB6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" t="6309"/>
          <a:stretch>
            <a:fillRect/>
          </a:stretch>
        </p:blipFill>
        <p:spPr bwMode="auto">
          <a:xfrm>
            <a:off x="7639552" y="2588996"/>
            <a:ext cx="3975972" cy="2237393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6D5F0AE-AE33-61A2-99A5-EA95F3535A7F}"/>
              </a:ext>
            </a:extLst>
          </p:cNvPr>
          <p:cNvSpPr txBox="1"/>
          <p:nvPr/>
        </p:nvSpPr>
        <p:spPr>
          <a:xfrm>
            <a:off x="633169" y="5406448"/>
            <a:ext cx="4436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dirty="0"/>
              <a:t>Experimental Arrangement</a:t>
            </a:r>
            <a:endParaRPr lang="it-IT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62AF4C-E07A-3C1D-5B16-8FF5FD510854}"/>
              </a:ext>
            </a:extLst>
          </p:cNvPr>
          <p:cNvSpPr txBox="1"/>
          <p:nvPr/>
        </p:nvSpPr>
        <p:spPr>
          <a:xfrm>
            <a:off x="8016880" y="4837395"/>
            <a:ext cx="3452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dirty="0"/>
              <a:t>Experimental Scheme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4092819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011181-58AB-77BB-0123-3BE8B26472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87A9F640-9F72-EA57-7265-88F065E2A9E5}"/>
              </a:ext>
            </a:extLst>
          </p:cNvPr>
          <p:cNvSpPr/>
          <p:nvPr/>
        </p:nvSpPr>
        <p:spPr>
          <a:xfrm>
            <a:off x="1884944" y="922420"/>
            <a:ext cx="7940845" cy="141972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7047DAAE-D06C-833C-4DF4-DDC9381F9F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285AEC2-3D44-10BA-1D9A-5AD2B3CC3A3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95751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64D38BF-B012-0FE1-4854-4EB9E2989594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Arshad Hussain, Title: Improvements in LIBS methodology for Fusion-Relevant Material Analysis  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6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441A7-896C-09B1-2315-CA77D4211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573" y="1202623"/>
            <a:ext cx="8381302" cy="826807"/>
          </a:xfrm>
        </p:spPr>
        <p:txBody>
          <a:bodyPr>
            <a:normAutofit fontScale="90000"/>
          </a:bodyPr>
          <a:lstStyle/>
          <a:p>
            <a:r>
              <a:rPr lang="it-IT" dirty="0"/>
              <a:t>Experimental Parameters</a:t>
            </a:r>
          </a:p>
        </p:txBody>
      </p:sp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EA36026C-D37B-12B1-1627-9A7FEC4CC6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6381982"/>
              </p:ext>
            </p:extLst>
          </p:nvPr>
        </p:nvGraphicFramePr>
        <p:xfrm>
          <a:off x="1220037" y="2802188"/>
          <a:ext cx="9151184" cy="3008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998651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773D62-CCB8-80F7-559B-414F6F24EC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64133496-9CD4-37F6-2AF8-E06C3819D9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9304DF7-A991-D8F9-F346-C9A256B843D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95751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003D007-F83A-A96B-449D-1329B936E063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Arshad Hussain, Title: Improvements in LIBS methodology for Fusion-Relevant Material Analysis  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7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D0189D-5742-3625-C8F7-44679AC4FDC5}"/>
              </a:ext>
            </a:extLst>
          </p:cNvPr>
          <p:cNvSpPr txBox="1"/>
          <p:nvPr/>
        </p:nvSpPr>
        <p:spPr>
          <a:xfrm>
            <a:off x="645951" y="1680144"/>
            <a:ext cx="11587993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8038" lvl="0" indent="-808038">
              <a:spcBef>
                <a:spcPts val="300"/>
              </a:spcBef>
            </a:pPr>
            <a:endParaRPr lang="it-IT" sz="2000" dirty="0"/>
          </a:p>
          <a:p>
            <a:pPr marL="808038" lvl="0" indent="-808038">
              <a:spcBef>
                <a:spcPts val="300"/>
              </a:spcBef>
            </a:pPr>
            <a:endParaRPr lang="it-IT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AC6F8A-B9C3-EEC3-CE5A-4EDF7AB920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513" y="3415055"/>
            <a:ext cx="3090198" cy="246315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97D921C-FB02-ED9A-031D-E702B93CB40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496" y="3406168"/>
            <a:ext cx="2992928" cy="23073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D97A786-9138-13F8-EDD1-5FD4A1600163}"/>
              </a:ext>
            </a:extLst>
          </p:cNvPr>
          <p:cNvSpPr txBox="1"/>
          <p:nvPr/>
        </p:nvSpPr>
        <p:spPr>
          <a:xfrm>
            <a:off x="577769" y="2057145"/>
            <a:ext cx="10348732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600" dirty="0">
                <a:solidFill>
                  <a:srgbClr val="00B050"/>
                </a:solidFill>
                <a:latin typeface="Nunito" pitchFamily="2" charset="0"/>
              </a:rPr>
              <a:t>fs Narrowest Linewidth </a:t>
            </a:r>
            <a:r>
              <a:rPr lang="en-US" sz="2600" dirty="0">
                <a:solidFill>
                  <a:schemeClr val="tx1"/>
                </a:solidFill>
                <a:latin typeface="Nunito" pitchFamily="2" charset="0"/>
              </a:rPr>
              <a:t>→</a:t>
            </a:r>
            <a:r>
              <a:rPr lang="en-US" sz="2600" dirty="0">
                <a:solidFill>
                  <a:srgbClr val="00B050"/>
                </a:solidFill>
                <a:latin typeface="Nunito" pitchFamily="2" charset="0"/>
              </a:rPr>
              <a:t> </a:t>
            </a:r>
            <a:r>
              <a:rPr lang="en-US" sz="2600" dirty="0">
                <a:solidFill>
                  <a:schemeClr val="tx1"/>
                </a:solidFill>
                <a:latin typeface="Nunito" pitchFamily="2" charset="0"/>
              </a:rPr>
              <a:t>Best Spectral Resolution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n-US" sz="2600" dirty="0">
              <a:solidFill>
                <a:schemeClr val="tx1"/>
              </a:solidFill>
              <a:latin typeface="Nunito" pitchFamily="2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600" dirty="0">
                <a:solidFill>
                  <a:srgbClr val="00B050"/>
                </a:solidFill>
                <a:latin typeface="Nunito" pitchFamily="2" charset="0"/>
              </a:rPr>
              <a:t>fs Cleaner Spectra </a:t>
            </a:r>
            <a:r>
              <a:rPr lang="en-US" sz="2600" dirty="0">
                <a:solidFill>
                  <a:schemeClr val="tx1"/>
                </a:solidFill>
                <a:latin typeface="Nunito" pitchFamily="2" charset="0"/>
              </a:rPr>
              <a:t>→  Minimal Background and Broadening</a:t>
            </a:r>
          </a:p>
          <a:p>
            <a:pPr algn="just"/>
            <a:endParaRPr lang="en-GB" sz="2000" dirty="0">
              <a:solidFill>
                <a:schemeClr val="tx1"/>
              </a:solidFill>
              <a:latin typeface="Nunito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7FD1E0-08FC-BC24-1564-48C6BEAE432E}"/>
              </a:ext>
            </a:extLst>
          </p:cNvPr>
          <p:cNvSpPr txBox="1"/>
          <p:nvPr/>
        </p:nvSpPr>
        <p:spPr>
          <a:xfrm>
            <a:off x="381965" y="5829572"/>
            <a:ext cx="117020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rPr>
              <a:t>Figure : nanosecond (10 </a:t>
            </a:r>
            <a:r>
              <a:rPr lang="en-US" sz="1800" i="1" dirty="0" err="1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rPr>
              <a:t>mJ</a:t>
            </a:r>
            <a:r>
              <a:rPr lang="en-US" sz="1800" i="1" dirty="0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rPr>
              <a:t>), picosecond (4 </a:t>
            </a:r>
            <a:r>
              <a:rPr lang="en-US" sz="1800" i="1" dirty="0" err="1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rPr>
              <a:t>mJ</a:t>
            </a:r>
            <a:r>
              <a:rPr lang="en-US" sz="1800" i="1" dirty="0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rPr>
              <a:t>), and femtosecond (4 </a:t>
            </a:r>
            <a:r>
              <a:rPr lang="en-US" sz="1800" i="1" dirty="0" err="1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rPr>
              <a:t>mJ</a:t>
            </a:r>
            <a:r>
              <a:rPr lang="en-US" sz="1800" i="1" dirty="0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rPr>
              <a:t>) excitation at 10 Torr </a:t>
            </a:r>
            <a:r>
              <a:rPr lang="en-US" sz="1800" i="1" dirty="0" err="1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rPr>
              <a:t>Ar</a:t>
            </a:r>
            <a:r>
              <a:rPr lang="en-US" sz="1800" i="1" dirty="0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rPr>
              <a:t>, 2 µs delay, and 30 ns gate width showing </a:t>
            </a:r>
            <a:r>
              <a:rPr lang="en-US" sz="1800" i="1" dirty="0">
                <a:solidFill>
                  <a:srgbClr val="FF0000"/>
                </a:solidFill>
                <a:latin typeface="Nunito" pitchFamily="2" charset="0"/>
                <a:ea typeface="Calibri" panose="020F0502020204030204" pitchFamily="34" charset="0"/>
              </a:rPr>
              <a:t>Temporal Evolution (a1) Line Width (b1</a:t>
            </a:r>
            <a:r>
              <a:rPr lang="en-US" sz="1800" i="1" dirty="0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rPr>
              <a:t>)</a:t>
            </a:r>
            <a:endParaRPr lang="en-GB" sz="1800" i="1" dirty="0">
              <a:solidFill>
                <a:schemeClr val="tx1"/>
              </a:solidFill>
              <a:latin typeface="Nunito" pitchFamily="2" charset="0"/>
              <a:ea typeface="Calibri" panose="020F0502020204030204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E6111FE-F200-9830-D2AF-3F8855F459F6}"/>
              </a:ext>
            </a:extLst>
          </p:cNvPr>
          <p:cNvSpPr/>
          <p:nvPr/>
        </p:nvSpPr>
        <p:spPr>
          <a:xfrm>
            <a:off x="96254" y="906379"/>
            <a:ext cx="10728265" cy="113660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CB1C390-DC05-78AE-3F8F-E810078B8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6646" y="1049239"/>
            <a:ext cx="10093906" cy="786167"/>
          </a:xfrm>
        </p:spPr>
        <p:txBody>
          <a:bodyPr>
            <a:normAutofit/>
          </a:bodyPr>
          <a:lstStyle/>
          <a:p>
            <a:r>
              <a:rPr lang="it-IT" sz="4400" dirty="0"/>
              <a:t>Results: Effect of Laser Pulse Duration</a:t>
            </a:r>
          </a:p>
        </p:txBody>
      </p:sp>
    </p:spTree>
    <p:extLst>
      <p:ext uri="{BB962C8B-B14F-4D97-AF65-F5344CB8AC3E}">
        <p14:creationId xmlns:p14="http://schemas.microsoft.com/office/powerpoint/2010/main" val="3948928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F70606-FB00-ECFC-2A3B-3AE55EC6D8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E8ACF720-7AEB-7E8A-9182-43296084F1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EFDEA84-7CE7-34BA-6C1E-E828BFA0791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95751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EF1591F-AC79-CD5F-F6E0-F331E68D5DFA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Arshad Hussain, Title: Improvements in LIBS methodology for Fusion-Relevant Material Analysis  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8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44FAE0-3656-29A7-7AE0-1E5F4D9E03CB}"/>
              </a:ext>
            </a:extLst>
          </p:cNvPr>
          <p:cNvSpPr txBox="1"/>
          <p:nvPr/>
        </p:nvSpPr>
        <p:spPr>
          <a:xfrm>
            <a:off x="645951" y="1680144"/>
            <a:ext cx="11587993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8038" lvl="0" indent="-808038">
              <a:spcBef>
                <a:spcPts val="300"/>
              </a:spcBef>
            </a:pPr>
            <a:endParaRPr lang="it-IT" sz="2000" dirty="0"/>
          </a:p>
          <a:p>
            <a:pPr marL="808038" lvl="0" indent="-808038">
              <a:spcBef>
                <a:spcPts val="300"/>
              </a:spcBef>
            </a:pPr>
            <a:endParaRPr lang="it-IT" sz="2000" dirty="0"/>
          </a:p>
        </p:txBody>
      </p:sp>
      <p:grpSp>
        <p:nvGrpSpPr>
          <p:cNvPr id="5" name="Gruppo 8">
            <a:extLst>
              <a:ext uri="{FF2B5EF4-FFF2-40B4-BE49-F238E27FC236}">
                <a16:creationId xmlns:a16="http://schemas.microsoft.com/office/drawing/2014/main" id="{6C370A61-596A-7974-7A52-BB2446FA9991}"/>
              </a:ext>
            </a:extLst>
          </p:cNvPr>
          <p:cNvGrpSpPr/>
          <p:nvPr/>
        </p:nvGrpSpPr>
        <p:grpSpPr>
          <a:xfrm>
            <a:off x="208347" y="986358"/>
            <a:ext cx="11726979" cy="5113500"/>
            <a:chOff x="815660" y="32661612"/>
            <a:chExt cx="17109488" cy="6666196"/>
          </a:xfrm>
        </p:grpSpPr>
        <p:pic>
          <p:nvPicPr>
            <p:cNvPr id="6" name="Picture 5" descr="Microscopio digitale - Serie VHX-X1 | KEYENCE Italia">
              <a:extLst>
                <a:ext uri="{FF2B5EF4-FFF2-40B4-BE49-F238E27FC236}">
                  <a16:creationId xmlns:a16="http://schemas.microsoft.com/office/drawing/2014/main" id="{C6F7E7B0-9E6D-6C07-8181-D02FD5835C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89" b="12889"/>
            <a:stretch>
              <a:fillRect/>
            </a:stretch>
          </p:blipFill>
          <p:spPr bwMode="auto">
            <a:xfrm>
              <a:off x="12258030" y="32661612"/>
              <a:ext cx="5418359" cy="412961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AB9C0E5-72B8-4017-398B-428622FF0FAE}"/>
                </a:ext>
              </a:extLst>
            </p:cNvPr>
            <p:cNvSpPr txBox="1"/>
            <p:nvPr/>
          </p:nvSpPr>
          <p:spPr>
            <a:xfrm>
              <a:off x="1240160" y="33820152"/>
              <a:ext cx="8229599" cy="39721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2400" dirty="0">
                  <a:solidFill>
                    <a:schemeClr val="tx1"/>
                  </a:solidFill>
                  <a:effectLst/>
                  <a:latin typeface="Nunito" pitchFamily="2" charset="0"/>
                  <a:ea typeface="Calibri" panose="020F0502020204030204" pitchFamily="34" charset="0"/>
                </a:rPr>
                <a:t>The microscope is mounted on a motorized XYZ stage with a lateral travel range of 100 mm × 100 mm and a vertical travel of 49 mm.</a:t>
              </a:r>
            </a:p>
            <a:p>
              <a:pPr algn="just"/>
              <a:endParaRPr lang="en-US" sz="2400" dirty="0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endParaRPr>
            </a:p>
            <a:p>
              <a:pPr algn="just"/>
              <a:r>
                <a:rPr lang="en-GB" sz="2400" dirty="0">
                  <a:solidFill>
                    <a:schemeClr val="tx1"/>
                  </a:solidFill>
                </a:rPr>
                <a:t>Fixed magnification 	: 400×</a:t>
              </a:r>
            </a:p>
            <a:p>
              <a:pPr algn="just"/>
              <a:r>
                <a:rPr lang="en-US" sz="2400" dirty="0">
                  <a:solidFill>
                    <a:schemeClr val="tx1"/>
                  </a:solidFill>
                </a:rPr>
                <a:t>Spatial resolution 		: 0.20 µm</a:t>
              </a:r>
            </a:p>
            <a:p>
              <a:pPr algn="just"/>
              <a:r>
                <a:rPr lang="en-US" sz="2400" dirty="0">
                  <a:solidFill>
                    <a:schemeClr val="tx1"/>
                  </a:solidFill>
                </a:rPr>
                <a:t>Z-axis resolution 		: 0.1 µm</a:t>
              </a:r>
              <a:endParaRPr lang="en-GB" sz="2400" dirty="0">
                <a:solidFill>
                  <a:schemeClr val="tx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BF49263-DAC2-E299-45EE-B29C17C1D293}"/>
                </a:ext>
              </a:extLst>
            </p:cNvPr>
            <p:cNvSpPr txBox="1"/>
            <p:nvPr/>
          </p:nvSpPr>
          <p:spPr>
            <a:xfrm>
              <a:off x="12417886" y="36734317"/>
              <a:ext cx="5507262" cy="1083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i="1" dirty="0">
                  <a:solidFill>
                    <a:schemeClr val="tx1"/>
                  </a:solidFill>
                  <a:latin typeface="Nunito" pitchFamily="2" charset="0"/>
                  <a:ea typeface="Calibri" panose="020F0502020204030204" pitchFamily="34" charset="0"/>
                </a:rPr>
                <a:t>Figure: Keyence VHX-X1 digital optical microscope </a:t>
              </a:r>
              <a:endParaRPr lang="en-GB" sz="2400" i="1" dirty="0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AB45407-63B3-BD23-FFEB-778434F478BC}"/>
                </a:ext>
              </a:extLst>
            </p:cNvPr>
            <p:cNvSpPr txBox="1"/>
            <p:nvPr/>
          </p:nvSpPr>
          <p:spPr>
            <a:xfrm>
              <a:off x="815660" y="37968364"/>
              <a:ext cx="16363781" cy="1359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2400" dirty="0">
                  <a:solidFill>
                    <a:schemeClr val="tx1"/>
                  </a:solidFill>
                  <a:latin typeface="Nunito" pitchFamily="2" charset="0"/>
                  <a:ea typeface="Calibri" panose="020F0502020204030204" pitchFamily="34" charset="0"/>
                </a:rPr>
                <a:t>Three-dimensional crater profiles were obtained by acquiring a series of images at successive focal planes along the Z-axis and reconstructing the surface topography using the dedicated Keyence VHX three-dimensional analysis software.</a:t>
              </a:r>
              <a:endParaRPr lang="en-GB" sz="2400" dirty="0">
                <a:solidFill>
                  <a:schemeClr val="tx1"/>
                </a:solidFill>
                <a:latin typeface="Nunito" pitchFamily="2" charset="0"/>
                <a:ea typeface="Calibri" panose="020F0502020204030204" pitchFamily="34" charset="0"/>
              </a:endParaRPr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47B22B25-A3E9-D570-F669-C6E1C66086E8}"/>
              </a:ext>
            </a:extLst>
          </p:cNvPr>
          <p:cNvSpPr/>
          <p:nvPr/>
        </p:nvSpPr>
        <p:spPr>
          <a:xfrm>
            <a:off x="3112168" y="890335"/>
            <a:ext cx="5622757" cy="9785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D0A5DC1F-938A-0128-F857-472C2DFA9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4064" y="994610"/>
            <a:ext cx="4997116" cy="786167"/>
          </a:xfrm>
        </p:spPr>
        <p:txBody>
          <a:bodyPr>
            <a:normAutofit fontScale="90000"/>
          </a:bodyPr>
          <a:lstStyle/>
          <a:p>
            <a:r>
              <a:rPr lang="it-IT" dirty="0"/>
              <a:t>Craters Analysis</a:t>
            </a:r>
          </a:p>
        </p:txBody>
      </p:sp>
    </p:spTree>
    <p:extLst>
      <p:ext uri="{BB962C8B-B14F-4D97-AF65-F5344CB8AC3E}">
        <p14:creationId xmlns:p14="http://schemas.microsoft.com/office/powerpoint/2010/main" val="4019677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5E06AC-3320-D444-DEAF-F097BE7A51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1B1CEC43-2C98-A8D9-9EBC-9218FA629D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4572"/>
          <a:stretch/>
        </p:blipFill>
        <p:spPr bwMode="auto">
          <a:xfrm>
            <a:off x="0" y="0"/>
            <a:ext cx="10656346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8512791-1DAC-976D-4AD9-1AA80EC022D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58"/>
          <a:stretch/>
        </p:blipFill>
        <p:spPr>
          <a:xfrm>
            <a:off x="10795751" y="0"/>
            <a:ext cx="1279634" cy="82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1D5D375-82C4-E4D7-2F5C-62C8A940885D}"/>
              </a:ext>
            </a:extLst>
          </p:cNvPr>
          <p:cNvSpPr txBox="1"/>
          <p:nvPr/>
        </p:nvSpPr>
        <p:spPr>
          <a:xfrm>
            <a:off x="0" y="6598584"/>
            <a:ext cx="12192000" cy="230832"/>
          </a:xfrm>
          <a:prstGeom prst="rect">
            <a:avLst/>
          </a:prstGeom>
          <a:solidFill>
            <a:srgbClr val="BB7537"/>
          </a:solidFill>
        </p:spPr>
        <p:txBody>
          <a:bodyPr wrap="square" anchor="ctr" anchorCtr="0">
            <a:spAutoFit/>
          </a:bodyPr>
          <a:lstStyle/>
          <a:p>
            <a:pPr>
              <a:tabLst>
                <a:tab pos="12020550" algn="r"/>
              </a:tabLst>
            </a:pPr>
            <a:r>
              <a:rPr lang="en-US" sz="900" i="1" dirty="0">
                <a:solidFill>
                  <a:schemeClr val="bg1"/>
                </a:solidFill>
              </a:rPr>
              <a:t>PNRRR </a:t>
            </a:r>
            <a:r>
              <a:rPr lang="en-US" sz="900" i="1" dirty="0" err="1">
                <a:solidFill>
                  <a:schemeClr val="bg1"/>
                </a:solidFill>
              </a:rPr>
              <a:t>Missione</a:t>
            </a:r>
            <a:r>
              <a:rPr lang="en-US" sz="900" i="1" dirty="0">
                <a:solidFill>
                  <a:schemeClr val="bg1"/>
                </a:solidFill>
              </a:rPr>
              <a:t> 4 </a:t>
            </a:r>
            <a:r>
              <a:rPr lang="en-US" sz="900" i="1" dirty="0" err="1">
                <a:solidFill>
                  <a:schemeClr val="bg1"/>
                </a:solidFill>
              </a:rPr>
              <a:t>Istruzione</a:t>
            </a:r>
            <a:r>
              <a:rPr lang="en-US" sz="900" i="1" dirty="0">
                <a:solidFill>
                  <a:schemeClr val="bg1"/>
                </a:solidFill>
              </a:rPr>
              <a:t> e Ricerca - NEFERTARI final workshop, Padova 25-27 March 2026, Arshad Hussain, Title: Improvements in LIBS methodology for Fusion-Relevant Material Analysis  	slide </a:t>
            </a:r>
            <a:fld id="{FF49CB02-CB9B-464E-9024-69E0CACEE423}" type="slidenum">
              <a:rPr lang="en-US" sz="900" i="1" smtClean="0">
                <a:solidFill>
                  <a:schemeClr val="bg1"/>
                </a:solidFill>
              </a:rPr>
              <a:pPr>
                <a:tabLst>
                  <a:tab pos="12020550" algn="r"/>
                </a:tabLst>
              </a:pPr>
              <a:t>9</a:t>
            </a:fld>
            <a:endParaRPr lang="en-US" sz="900" i="1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E97A08-ED4A-A6DE-CACF-6BC19F6B4DE5}"/>
              </a:ext>
            </a:extLst>
          </p:cNvPr>
          <p:cNvSpPr txBox="1"/>
          <p:nvPr/>
        </p:nvSpPr>
        <p:spPr>
          <a:xfrm>
            <a:off x="4255314" y="5882832"/>
            <a:ext cx="76570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latin typeface="Nunito" pitchFamily="2" charset="0"/>
                <a:ea typeface="Calibri" panose="020F0502020204030204" pitchFamily="34" charset="0"/>
              </a:rPr>
              <a:t>Figure: Three-dimensional crater morphology produced by laser ablation on a metallic target: </a:t>
            </a:r>
            <a:r>
              <a:rPr lang="en-US" i="1" dirty="0">
                <a:solidFill>
                  <a:srgbClr val="FF0000"/>
                </a:solidFill>
                <a:latin typeface="Nunito" pitchFamily="2" charset="0"/>
                <a:ea typeface="Calibri" panose="020F0502020204030204" pitchFamily="34" charset="0"/>
              </a:rPr>
              <a:t>(a) 10 ns</a:t>
            </a:r>
            <a:r>
              <a:rPr lang="en-US" i="1" dirty="0">
                <a:latin typeface="Nunito" pitchFamily="2" charset="0"/>
                <a:ea typeface="Calibri" panose="020F0502020204030204" pitchFamily="34" charset="0"/>
              </a:rPr>
              <a:t> and </a:t>
            </a:r>
            <a:r>
              <a:rPr lang="en-US" i="1" dirty="0">
                <a:solidFill>
                  <a:srgbClr val="FF0000"/>
                </a:solidFill>
                <a:latin typeface="Nunito" pitchFamily="2" charset="0"/>
                <a:ea typeface="Calibri" panose="020F0502020204030204" pitchFamily="34" charset="0"/>
              </a:rPr>
              <a:t>(b)400 fs </a:t>
            </a:r>
            <a:endParaRPr lang="en-GB" i="1" dirty="0">
              <a:latin typeface="Nunito" pitchFamily="2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4B4308-5A6B-C1B4-3A83-C2DBF86B93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8160" y="2506152"/>
            <a:ext cx="3349540" cy="29703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2A9BBBF-3CDE-BBA3-67D7-E22E5ACEDD2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81"/>
          <a:stretch>
            <a:fillRect/>
          </a:stretch>
        </p:blipFill>
        <p:spPr>
          <a:xfrm>
            <a:off x="7757160" y="2504717"/>
            <a:ext cx="4057736" cy="288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8C440AF-ACD1-04FB-36D3-920196F5F5A5}"/>
              </a:ext>
            </a:extLst>
          </p:cNvPr>
          <p:cNvSpPr txBox="1"/>
          <p:nvPr/>
        </p:nvSpPr>
        <p:spPr>
          <a:xfrm>
            <a:off x="9324620" y="1723372"/>
            <a:ext cx="6375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(b)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30BA0A-F385-2481-404E-54738374BAAF}"/>
              </a:ext>
            </a:extLst>
          </p:cNvPr>
          <p:cNvSpPr txBox="1"/>
          <p:nvPr/>
        </p:nvSpPr>
        <p:spPr>
          <a:xfrm>
            <a:off x="366513" y="2648662"/>
            <a:ext cx="3719351" cy="2369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00B050"/>
                </a:solidFill>
                <a:latin typeface="Nunito" pitchFamily="2" charset="0"/>
              </a:rPr>
              <a:t>ns: Poor Depth Control </a:t>
            </a:r>
            <a:r>
              <a:rPr lang="en-US" sz="1600" dirty="0">
                <a:solidFill>
                  <a:schemeClr val="tx1"/>
                </a:solidFill>
                <a:latin typeface="Nunito" pitchFamily="2" charset="0"/>
              </a:rPr>
              <a:t>→ Melting makes layer identification difficult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n-US" sz="1600" dirty="0">
              <a:solidFill>
                <a:schemeClr val="tx1"/>
              </a:solidFill>
              <a:latin typeface="Nunito" pitchFamily="2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00B050"/>
                </a:solidFill>
                <a:latin typeface="Nunito" pitchFamily="2" charset="0"/>
              </a:rPr>
              <a:t>ns: Strong Thermal effects </a:t>
            </a:r>
            <a:r>
              <a:rPr lang="en-US" sz="1600" dirty="0">
                <a:solidFill>
                  <a:schemeClr val="tx1"/>
                </a:solidFill>
                <a:latin typeface="Nunito" pitchFamily="2" charset="0"/>
              </a:rPr>
              <a:t>→  Re-deposition and Irregular Craters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n-US" sz="1600" dirty="0">
              <a:solidFill>
                <a:schemeClr val="tx1"/>
              </a:solidFill>
              <a:latin typeface="Nunito" pitchFamily="2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00B050"/>
                </a:solidFill>
                <a:latin typeface="Nunito" pitchFamily="2" charset="0"/>
              </a:rPr>
              <a:t>ns: Excluded </a:t>
            </a:r>
            <a:r>
              <a:rPr lang="en-US" sz="1600" dirty="0">
                <a:solidFill>
                  <a:schemeClr val="tx1"/>
                </a:solidFill>
                <a:latin typeface="Nunito" pitchFamily="2" charset="0"/>
              </a:rPr>
              <a:t>→</a:t>
            </a:r>
            <a:r>
              <a:rPr lang="en-US" sz="1600" dirty="0">
                <a:solidFill>
                  <a:srgbClr val="00B050"/>
                </a:solidFill>
                <a:latin typeface="Nunito" pitchFamily="2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Nunito" pitchFamily="2" charset="0"/>
              </a:rPr>
              <a:t>Only </a:t>
            </a:r>
            <a:r>
              <a:rPr lang="en-US" sz="1600" dirty="0" err="1">
                <a:solidFill>
                  <a:schemeClr val="tx1"/>
                </a:solidFill>
                <a:latin typeface="Nunito" pitchFamily="2" charset="0"/>
              </a:rPr>
              <a:t>ps</a:t>
            </a:r>
            <a:r>
              <a:rPr lang="en-US" sz="1600" dirty="0">
                <a:solidFill>
                  <a:schemeClr val="tx1"/>
                </a:solidFill>
                <a:latin typeface="Nunito" pitchFamily="2" charset="0"/>
              </a:rPr>
              <a:t> and fs further considered</a:t>
            </a:r>
          </a:p>
          <a:p>
            <a:pPr algn="just"/>
            <a:endParaRPr lang="en-GB" sz="2000" dirty="0">
              <a:solidFill>
                <a:schemeClr val="tx1"/>
              </a:solidFill>
              <a:latin typeface="Nunito" pitchFamily="2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CCAB4CA-EE88-F0CD-CDAA-C5FBC35EE83C}"/>
              </a:ext>
            </a:extLst>
          </p:cNvPr>
          <p:cNvSpPr/>
          <p:nvPr/>
        </p:nvSpPr>
        <p:spPr>
          <a:xfrm>
            <a:off x="2983831" y="1138989"/>
            <a:ext cx="5550570" cy="93846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F2D0EE3-2B50-BD02-A97E-686ED38A0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6829" y="1034065"/>
            <a:ext cx="4034329" cy="972932"/>
          </a:xfrm>
        </p:spPr>
        <p:txBody>
          <a:bodyPr>
            <a:normAutofit fontScale="90000"/>
          </a:bodyPr>
          <a:lstStyle/>
          <a:p>
            <a:r>
              <a:rPr lang="en-US" dirty="0"/>
              <a:t>Crater Results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19954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MUR_SoggAttuatori.potx" id="{9805767C-2E52-4DE8-B760-2E02FDAAF4CD}" vid="{686DB170-6579-47D4-A971-0F75D53EEBC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1821</TotalTime>
  <Words>10361</Words>
  <Application>Microsoft Office PowerPoint</Application>
  <PresentationFormat>Widescreen</PresentationFormat>
  <Paragraphs>503</Paragraphs>
  <Slides>16</Slides>
  <Notes>16</Notes>
  <HiddenSlides>0</HiddenSlides>
  <MMClips>2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32" baseType="lpstr">
      <vt:lpstr>-apple-system</vt:lpstr>
      <vt:lpstr>Arial</vt:lpstr>
      <vt:lpstr>Calibri</vt:lpstr>
      <vt:lpstr>Calibri Light</vt:lpstr>
      <vt:lpstr>Cambria Math</vt:lpstr>
      <vt:lpstr>Comic Sans MS</vt:lpstr>
      <vt:lpstr>Google Sans</vt:lpstr>
      <vt:lpstr>Nunito</vt:lpstr>
      <vt:lpstr>Roboto</vt:lpstr>
      <vt:lpstr>Times New Roman</vt:lpstr>
      <vt:lpstr>Titillium</vt:lpstr>
      <vt:lpstr>Titillium Bd</vt:lpstr>
      <vt:lpstr>Wingdings</vt:lpstr>
      <vt:lpstr>Office Theme</vt:lpstr>
      <vt:lpstr>Tema di Office</vt:lpstr>
      <vt:lpstr>Acrobat Document</vt:lpstr>
      <vt:lpstr>Title: Improvements in L.I.B.S. methodology for Fusion-Relevant Material Analysis </vt:lpstr>
      <vt:lpstr>PowerPoint Presentation</vt:lpstr>
      <vt:lpstr>PowerPoint Presentation</vt:lpstr>
      <vt:lpstr>PowerPoint Presentation</vt:lpstr>
      <vt:lpstr>Experimental Setup</vt:lpstr>
      <vt:lpstr>Experimental Parameters</vt:lpstr>
      <vt:lpstr>Results: Effect of Laser Pulse Duration</vt:lpstr>
      <vt:lpstr>Craters Analysis</vt:lpstr>
      <vt:lpstr>Crater Results</vt:lpstr>
      <vt:lpstr>fs Laser Superiority </vt:lpstr>
      <vt:lpstr>Effect of Delay Time on LIBS Spectra</vt:lpstr>
      <vt:lpstr>Glow-Discharge Assisted LIBS</vt:lpstr>
      <vt:lpstr>Glow-Discharge Assisted LIBS Results</vt:lpstr>
      <vt:lpstr>Deuterium Deposition by Electrical Discharge </vt:lpstr>
      <vt:lpstr>Detection of Hα and Dα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CARRARO Lorella</dc:creator>
  <cp:lastModifiedBy>Arshad Hussain</cp:lastModifiedBy>
  <cp:revision>79</cp:revision>
  <dcterms:created xsi:type="dcterms:W3CDTF">2026-03-17T07:31:56Z</dcterms:created>
  <dcterms:modified xsi:type="dcterms:W3CDTF">2026-03-24T17:28:57Z</dcterms:modified>
</cp:coreProperties>
</file>