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8"/>
  </p:notesMasterIdLst>
  <p:sldIdLst>
    <p:sldId id="648" r:id="rId5"/>
    <p:sldId id="257" r:id="rId6"/>
    <p:sldId id="649" r:id="rId7"/>
    <p:sldId id="650" r:id="rId8"/>
    <p:sldId id="668" r:id="rId9"/>
    <p:sldId id="651" r:id="rId10"/>
    <p:sldId id="653" r:id="rId11"/>
    <p:sldId id="654" r:id="rId12"/>
    <p:sldId id="656" r:id="rId13"/>
    <p:sldId id="658" r:id="rId14"/>
    <p:sldId id="660" r:id="rId15"/>
    <p:sldId id="661" r:id="rId16"/>
    <p:sldId id="663" r:id="rId17"/>
    <p:sldId id="636" r:id="rId18"/>
    <p:sldId id="667" r:id="rId19"/>
    <p:sldId id="644" r:id="rId20"/>
    <p:sldId id="657" r:id="rId21"/>
    <p:sldId id="659" r:id="rId22"/>
    <p:sldId id="662" r:id="rId23"/>
    <p:sldId id="670" r:id="rId24"/>
    <p:sldId id="671" r:id="rId25"/>
    <p:sldId id="669" r:id="rId26"/>
    <p:sldId id="665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8E48"/>
    <a:srgbClr val="4472C4"/>
    <a:srgbClr val="2A65AF"/>
    <a:srgbClr val="000000"/>
    <a:srgbClr val="203864"/>
    <a:srgbClr val="A3A3A3"/>
    <a:srgbClr val="EFDBC3"/>
    <a:srgbClr val="2AA02B"/>
    <a:srgbClr val="0432FF"/>
    <a:srgbClr val="FF7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E93C8D-3F0E-DE45-A336-514671298DB9}" v="1" dt="2026-01-16T13:08:18.7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88295" autoAdjust="0"/>
  </p:normalViewPr>
  <p:slideViewPr>
    <p:cSldViewPr snapToGrid="0">
      <p:cViewPr varScale="1">
        <p:scale>
          <a:sx n="71" d="100"/>
          <a:sy n="71" d="100"/>
        </p:scale>
        <p:origin x="965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UCCELLO" userId="4a34d2b4-572a-4a6c-ab05-14e3ad80c161" providerId="ADAL" clId="{1288F99D-4F68-5187-B87B-A45524000FCE}"/>
    <pc:docChg chg="modSld">
      <pc:chgData name="ANDREA UCCELLO" userId="4a34d2b4-572a-4a6c-ab05-14e3ad80c161" providerId="ADAL" clId="{1288F99D-4F68-5187-B87B-A45524000FCE}" dt="2026-01-16T14:20:18.367" v="3" actId="164"/>
      <pc:docMkLst>
        <pc:docMk/>
      </pc:docMkLst>
      <pc:sldChg chg="addSp mod">
        <pc:chgData name="ANDREA UCCELLO" userId="4a34d2b4-572a-4a6c-ab05-14e3ad80c161" providerId="ADAL" clId="{1288F99D-4F68-5187-B87B-A45524000FCE}" dt="2026-01-16T14:20:18.367" v="3" actId="164"/>
        <pc:sldMkLst>
          <pc:docMk/>
          <pc:sldMk cId="1590595025" sldId="260"/>
        </pc:sldMkLst>
        <pc:grpChg chg="add">
          <ac:chgData name="ANDREA UCCELLO" userId="4a34d2b4-572a-4a6c-ab05-14e3ad80c161" providerId="ADAL" clId="{1288F99D-4F68-5187-B87B-A45524000FCE}" dt="2026-01-16T14:20:18.367" v="3" actId="164"/>
          <ac:grpSpMkLst>
            <pc:docMk/>
            <pc:sldMk cId="1590595025" sldId="260"/>
            <ac:grpSpMk id="4" creationId="{293FAF80-EB60-7ECE-1315-2F57A4D156E1}"/>
          </ac:grpSpMkLst>
        </pc:grpChg>
      </pc:sldChg>
      <pc:sldChg chg="addSp delSp modSp mod">
        <pc:chgData name="ANDREA UCCELLO" userId="4a34d2b4-572a-4a6c-ab05-14e3ad80c161" providerId="ADAL" clId="{1288F99D-4F68-5187-B87B-A45524000FCE}" dt="2026-01-16T13:08:28.219" v="2"/>
        <pc:sldMkLst>
          <pc:docMk/>
          <pc:sldMk cId="955923515" sldId="613"/>
        </pc:sldMkLst>
        <pc:spChg chg="add del mod">
          <ac:chgData name="ANDREA UCCELLO" userId="4a34d2b4-572a-4a6c-ab05-14e3ad80c161" providerId="ADAL" clId="{1288F99D-4F68-5187-B87B-A45524000FCE}" dt="2026-01-16T13:08:28.219" v="2"/>
          <ac:spMkLst>
            <pc:docMk/>
            <pc:sldMk cId="955923515" sldId="613"/>
            <ac:spMk id="14" creationId="{1FE806D1-D5C8-90FE-2F89-CA057B7DCD5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C0C3E4-1946-4119-885B-5B699AE32665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88D35180-946B-4994-ADC8-0F7539CFA6A4}">
      <dgm:prSet phldrT="[Testo]" custT="1"/>
      <dgm:spPr/>
      <dgm:t>
        <a:bodyPr/>
        <a:lstStyle/>
        <a:p>
          <a:r>
            <a:rPr lang="it-IT" sz="1600" dirty="0"/>
            <a:t>Optical </a:t>
          </a:r>
          <a:r>
            <a:rPr lang="it-IT" sz="1600" dirty="0" err="1"/>
            <a:t>path</a:t>
          </a:r>
          <a:r>
            <a:rPr lang="it-IT" sz="1600" dirty="0"/>
            <a:t> </a:t>
          </a:r>
          <a:r>
            <a:rPr lang="it-IT" sz="1600" dirty="0" err="1"/>
            <a:t>construction</a:t>
          </a:r>
          <a:endParaRPr lang="en-GB" sz="1600" dirty="0"/>
        </a:p>
      </dgm:t>
    </dgm:pt>
    <dgm:pt modelId="{1E37BF61-2193-490B-8F22-9E56926E1701}" type="parTrans" cxnId="{E1296422-1646-4DDB-B0A8-593A920FDA0E}">
      <dgm:prSet/>
      <dgm:spPr/>
      <dgm:t>
        <a:bodyPr/>
        <a:lstStyle/>
        <a:p>
          <a:endParaRPr lang="en-GB"/>
        </a:p>
      </dgm:t>
    </dgm:pt>
    <dgm:pt modelId="{20703DA0-B481-4BCE-BD57-6CD982A14655}" type="sibTrans" cxnId="{E1296422-1646-4DDB-B0A8-593A920FDA0E}">
      <dgm:prSet/>
      <dgm:spPr/>
      <dgm:t>
        <a:bodyPr/>
        <a:lstStyle/>
        <a:p>
          <a:endParaRPr lang="en-GB"/>
        </a:p>
      </dgm:t>
    </dgm:pt>
    <dgm:pt modelId="{990B556F-485A-4FD8-A606-9A03A499E68F}">
      <dgm:prSet phldrT="[Testo]" custT="1"/>
      <dgm:spPr/>
      <dgm:t>
        <a:bodyPr/>
        <a:lstStyle/>
        <a:p>
          <a:r>
            <a:rPr lang="it-IT" sz="1600" dirty="0" err="1"/>
            <a:t>Diagnostics</a:t>
          </a:r>
          <a:r>
            <a:rPr lang="it-IT" sz="1600" dirty="0"/>
            <a:t> </a:t>
          </a:r>
          <a:r>
            <a:rPr lang="it-IT" sz="1600" dirty="0" err="1"/>
            <a:t>commissioning</a:t>
          </a:r>
          <a:endParaRPr lang="en-GB" sz="1600" dirty="0"/>
        </a:p>
      </dgm:t>
    </dgm:pt>
    <dgm:pt modelId="{D134AAB6-8D63-4D0E-967C-15C06A97839B}" type="parTrans" cxnId="{81EF36C2-F27F-4099-AF00-952183EEB219}">
      <dgm:prSet/>
      <dgm:spPr/>
      <dgm:t>
        <a:bodyPr/>
        <a:lstStyle/>
        <a:p>
          <a:endParaRPr lang="en-GB"/>
        </a:p>
      </dgm:t>
    </dgm:pt>
    <dgm:pt modelId="{A6C620D1-C200-47D3-BA05-7DAC67683166}" type="sibTrans" cxnId="{81EF36C2-F27F-4099-AF00-952183EEB219}">
      <dgm:prSet/>
      <dgm:spPr/>
      <dgm:t>
        <a:bodyPr/>
        <a:lstStyle/>
        <a:p>
          <a:endParaRPr lang="en-GB"/>
        </a:p>
      </dgm:t>
    </dgm:pt>
    <dgm:pt modelId="{3575003F-B94F-4272-BDBC-24F3CB3697A6}">
      <dgm:prSet phldrT="[Testo]" custT="1"/>
      <dgm:spPr/>
      <dgm:t>
        <a:bodyPr/>
        <a:lstStyle/>
        <a:p>
          <a:r>
            <a:rPr lang="it-IT" sz="1600" dirty="0"/>
            <a:t>First </a:t>
          </a:r>
          <a:r>
            <a:rPr lang="it-IT" sz="1600" dirty="0" err="1"/>
            <a:t>measurements</a:t>
          </a:r>
          <a:endParaRPr lang="en-GB" sz="1600" dirty="0"/>
        </a:p>
      </dgm:t>
    </dgm:pt>
    <dgm:pt modelId="{D29E458D-6D50-43B4-ADBC-026781C80946}" type="parTrans" cxnId="{AF594F16-2E4B-4D3B-9990-6BB0C0697823}">
      <dgm:prSet/>
      <dgm:spPr/>
      <dgm:t>
        <a:bodyPr/>
        <a:lstStyle/>
        <a:p>
          <a:endParaRPr lang="en-GB"/>
        </a:p>
      </dgm:t>
    </dgm:pt>
    <dgm:pt modelId="{413B7799-4298-4CF9-B97D-CC39DA017DAC}" type="sibTrans" cxnId="{AF594F16-2E4B-4D3B-9990-6BB0C0697823}">
      <dgm:prSet/>
      <dgm:spPr/>
      <dgm:t>
        <a:bodyPr/>
        <a:lstStyle/>
        <a:p>
          <a:endParaRPr lang="en-GB"/>
        </a:p>
      </dgm:t>
    </dgm:pt>
    <dgm:pt modelId="{929BF80F-B212-4F16-9F1C-908067910E66}" type="pres">
      <dgm:prSet presAssocID="{49C0C3E4-1946-4119-885B-5B699AE32665}" presName="CompostProcess" presStyleCnt="0">
        <dgm:presLayoutVars>
          <dgm:dir/>
          <dgm:resizeHandles val="exact"/>
        </dgm:presLayoutVars>
      </dgm:prSet>
      <dgm:spPr/>
    </dgm:pt>
    <dgm:pt modelId="{F6458F61-9CD4-4241-8581-D43E4CFC863F}" type="pres">
      <dgm:prSet presAssocID="{49C0C3E4-1946-4119-885B-5B699AE32665}" presName="arrow" presStyleLbl="bgShp" presStyleIdx="0" presStyleCnt="1"/>
      <dgm:spPr/>
    </dgm:pt>
    <dgm:pt modelId="{35698553-678F-46C1-91B4-B781BC519822}" type="pres">
      <dgm:prSet presAssocID="{49C0C3E4-1946-4119-885B-5B699AE32665}" presName="linearProcess" presStyleCnt="0"/>
      <dgm:spPr/>
    </dgm:pt>
    <dgm:pt modelId="{321EF084-E501-45CC-8395-4F302C1E8E1D}" type="pres">
      <dgm:prSet presAssocID="{88D35180-946B-4994-ADC8-0F7539CFA6A4}" presName="textNode" presStyleLbl="node1" presStyleIdx="0" presStyleCnt="3">
        <dgm:presLayoutVars>
          <dgm:bulletEnabled val="1"/>
        </dgm:presLayoutVars>
      </dgm:prSet>
      <dgm:spPr/>
    </dgm:pt>
    <dgm:pt modelId="{F3A2A012-E6FB-4C7A-8C3E-141438242E98}" type="pres">
      <dgm:prSet presAssocID="{20703DA0-B481-4BCE-BD57-6CD982A14655}" presName="sibTrans" presStyleCnt="0"/>
      <dgm:spPr/>
    </dgm:pt>
    <dgm:pt modelId="{88BDD668-AF64-498C-8F2C-07E6E812B6EE}" type="pres">
      <dgm:prSet presAssocID="{990B556F-485A-4FD8-A606-9A03A499E68F}" presName="textNode" presStyleLbl="node1" presStyleIdx="1" presStyleCnt="3">
        <dgm:presLayoutVars>
          <dgm:bulletEnabled val="1"/>
        </dgm:presLayoutVars>
      </dgm:prSet>
      <dgm:spPr/>
    </dgm:pt>
    <dgm:pt modelId="{81E2AB5C-FA7F-4187-ADE6-94E7BEE7E6E4}" type="pres">
      <dgm:prSet presAssocID="{A6C620D1-C200-47D3-BA05-7DAC67683166}" presName="sibTrans" presStyleCnt="0"/>
      <dgm:spPr/>
    </dgm:pt>
    <dgm:pt modelId="{BEAD8928-9995-49AA-918B-4DA1D066CBF8}" type="pres">
      <dgm:prSet presAssocID="{3575003F-B94F-4272-BDBC-24F3CB3697A6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AF594F16-2E4B-4D3B-9990-6BB0C0697823}" srcId="{49C0C3E4-1946-4119-885B-5B699AE32665}" destId="{3575003F-B94F-4272-BDBC-24F3CB3697A6}" srcOrd="2" destOrd="0" parTransId="{D29E458D-6D50-43B4-ADBC-026781C80946}" sibTransId="{413B7799-4298-4CF9-B97D-CC39DA017DAC}"/>
    <dgm:cxn modelId="{E1296422-1646-4DDB-B0A8-593A920FDA0E}" srcId="{49C0C3E4-1946-4119-885B-5B699AE32665}" destId="{88D35180-946B-4994-ADC8-0F7539CFA6A4}" srcOrd="0" destOrd="0" parTransId="{1E37BF61-2193-490B-8F22-9E56926E1701}" sibTransId="{20703DA0-B481-4BCE-BD57-6CD982A14655}"/>
    <dgm:cxn modelId="{B29FF963-1A38-4229-B03C-115E46ACDC2E}" type="presOf" srcId="{990B556F-485A-4FD8-A606-9A03A499E68F}" destId="{88BDD668-AF64-498C-8F2C-07E6E812B6EE}" srcOrd="0" destOrd="0" presId="urn:microsoft.com/office/officeart/2005/8/layout/hProcess9"/>
    <dgm:cxn modelId="{6BAB1C7B-7772-4CE2-825D-9B3FD346C94D}" type="presOf" srcId="{49C0C3E4-1946-4119-885B-5B699AE32665}" destId="{929BF80F-B212-4F16-9F1C-908067910E66}" srcOrd="0" destOrd="0" presId="urn:microsoft.com/office/officeart/2005/8/layout/hProcess9"/>
    <dgm:cxn modelId="{04DA5E7C-54CD-46D3-B2CC-7BE92957162C}" type="presOf" srcId="{3575003F-B94F-4272-BDBC-24F3CB3697A6}" destId="{BEAD8928-9995-49AA-918B-4DA1D066CBF8}" srcOrd="0" destOrd="0" presId="urn:microsoft.com/office/officeart/2005/8/layout/hProcess9"/>
    <dgm:cxn modelId="{E090F697-99BF-4BC7-AFDF-E780092EE198}" type="presOf" srcId="{88D35180-946B-4994-ADC8-0F7539CFA6A4}" destId="{321EF084-E501-45CC-8395-4F302C1E8E1D}" srcOrd="0" destOrd="0" presId="urn:microsoft.com/office/officeart/2005/8/layout/hProcess9"/>
    <dgm:cxn modelId="{81EF36C2-F27F-4099-AF00-952183EEB219}" srcId="{49C0C3E4-1946-4119-885B-5B699AE32665}" destId="{990B556F-485A-4FD8-A606-9A03A499E68F}" srcOrd="1" destOrd="0" parTransId="{D134AAB6-8D63-4D0E-967C-15C06A97839B}" sibTransId="{A6C620D1-C200-47D3-BA05-7DAC67683166}"/>
    <dgm:cxn modelId="{4B46C63B-3438-4930-96C0-34594BC8A2C6}" type="presParOf" srcId="{929BF80F-B212-4F16-9F1C-908067910E66}" destId="{F6458F61-9CD4-4241-8581-D43E4CFC863F}" srcOrd="0" destOrd="0" presId="urn:microsoft.com/office/officeart/2005/8/layout/hProcess9"/>
    <dgm:cxn modelId="{D1D438E1-50A1-4E43-A61D-665B938FFEFD}" type="presParOf" srcId="{929BF80F-B212-4F16-9F1C-908067910E66}" destId="{35698553-678F-46C1-91B4-B781BC519822}" srcOrd="1" destOrd="0" presId="urn:microsoft.com/office/officeart/2005/8/layout/hProcess9"/>
    <dgm:cxn modelId="{87747AA2-9167-49EE-B213-31C3580E9385}" type="presParOf" srcId="{35698553-678F-46C1-91B4-B781BC519822}" destId="{321EF084-E501-45CC-8395-4F302C1E8E1D}" srcOrd="0" destOrd="0" presId="urn:microsoft.com/office/officeart/2005/8/layout/hProcess9"/>
    <dgm:cxn modelId="{AF3E4E51-BCAC-49AA-8D46-D5A9B7D57F0A}" type="presParOf" srcId="{35698553-678F-46C1-91B4-B781BC519822}" destId="{F3A2A012-E6FB-4C7A-8C3E-141438242E98}" srcOrd="1" destOrd="0" presId="urn:microsoft.com/office/officeart/2005/8/layout/hProcess9"/>
    <dgm:cxn modelId="{5963A004-B846-4487-9774-112EA8C824D7}" type="presParOf" srcId="{35698553-678F-46C1-91B4-B781BC519822}" destId="{88BDD668-AF64-498C-8F2C-07E6E812B6EE}" srcOrd="2" destOrd="0" presId="urn:microsoft.com/office/officeart/2005/8/layout/hProcess9"/>
    <dgm:cxn modelId="{33C8EFC9-2077-4680-B434-06C7355F1A51}" type="presParOf" srcId="{35698553-678F-46C1-91B4-B781BC519822}" destId="{81E2AB5C-FA7F-4187-ADE6-94E7BEE7E6E4}" srcOrd="3" destOrd="0" presId="urn:microsoft.com/office/officeart/2005/8/layout/hProcess9"/>
    <dgm:cxn modelId="{3393EED3-CF0F-4892-9D2F-043B323E0E0C}" type="presParOf" srcId="{35698553-678F-46C1-91B4-B781BC519822}" destId="{BEAD8928-9995-49AA-918B-4DA1D066CBF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458F61-9CD4-4241-8581-D43E4CFC863F}">
      <dsp:nvSpPr>
        <dsp:cNvPr id="0" name=""/>
        <dsp:cNvSpPr/>
      </dsp:nvSpPr>
      <dsp:spPr>
        <a:xfrm>
          <a:off x="458365" y="0"/>
          <a:ext cx="5194809" cy="145144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EF084-E501-45CC-8395-4F302C1E8E1D}">
      <dsp:nvSpPr>
        <dsp:cNvPr id="0" name=""/>
        <dsp:cNvSpPr/>
      </dsp:nvSpPr>
      <dsp:spPr>
        <a:xfrm>
          <a:off x="3164" y="435432"/>
          <a:ext cx="1880889" cy="58057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Optical </a:t>
          </a:r>
          <a:r>
            <a:rPr lang="it-IT" sz="1600" kern="1200" dirty="0" err="1"/>
            <a:t>path</a:t>
          </a:r>
          <a:r>
            <a:rPr lang="it-IT" sz="1600" kern="1200" dirty="0"/>
            <a:t> </a:t>
          </a:r>
          <a:r>
            <a:rPr lang="it-IT" sz="1600" kern="1200" dirty="0" err="1"/>
            <a:t>construction</a:t>
          </a:r>
          <a:endParaRPr lang="en-GB" sz="1600" kern="1200" dirty="0"/>
        </a:p>
      </dsp:txBody>
      <dsp:txXfrm>
        <a:off x="31505" y="463773"/>
        <a:ext cx="1824207" cy="523894"/>
      </dsp:txXfrm>
    </dsp:sp>
    <dsp:sp modelId="{88BDD668-AF64-498C-8F2C-07E6E812B6EE}">
      <dsp:nvSpPr>
        <dsp:cNvPr id="0" name=""/>
        <dsp:cNvSpPr/>
      </dsp:nvSpPr>
      <dsp:spPr>
        <a:xfrm>
          <a:off x="2115325" y="435432"/>
          <a:ext cx="1880889" cy="58057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 err="1"/>
            <a:t>Diagnostics</a:t>
          </a:r>
          <a:r>
            <a:rPr lang="it-IT" sz="1600" kern="1200" dirty="0"/>
            <a:t> </a:t>
          </a:r>
          <a:r>
            <a:rPr lang="it-IT" sz="1600" kern="1200" dirty="0" err="1"/>
            <a:t>commissioning</a:t>
          </a:r>
          <a:endParaRPr lang="en-GB" sz="1600" kern="1200" dirty="0"/>
        </a:p>
      </dsp:txBody>
      <dsp:txXfrm>
        <a:off x="2143666" y="463773"/>
        <a:ext cx="1824207" cy="523894"/>
      </dsp:txXfrm>
    </dsp:sp>
    <dsp:sp modelId="{BEAD8928-9995-49AA-918B-4DA1D066CBF8}">
      <dsp:nvSpPr>
        <dsp:cNvPr id="0" name=""/>
        <dsp:cNvSpPr/>
      </dsp:nvSpPr>
      <dsp:spPr>
        <a:xfrm>
          <a:off x="4227486" y="435432"/>
          <a:ext cx="1880889" cy="58057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First </a:t>
          </a:r>
          <a:r>
            <a:rPr lang="it-IT" sz="1600" kern="1200" dirty="0" err="1"/>
            <a:t>measurements</a:t>
          </a:r>
          <a:endParaRPr lang="en-GB" sz="1600" kern="1200" dirty="0"/>
        </a:p>
      </dsp:txBody>
      <dsp:txXfrm>
        <a:off x="4255827" y="463773"/>
        <a:ext cx="1824207" cy="523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A19FA-41AE-4F2A-8228-3399FEB02D4B}" type="datetimeFigureOut">
              <a:rPr lang="it-IT" smtClean="0"/>
              <a:t>24/03/2026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F2187-BD6B-4CD4-8DF4-F350925E52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72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7832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trike="sngStrik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053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trike="sngStrik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7045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trike="sngStrik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76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it-IT" dirty="0"/>
            </a:b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8037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5458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920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7846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8771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7784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trike="sngStrik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5199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trike="sngStrik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1317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6163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356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bg1">
            <a:alpha val="1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3244D260-AC32-422D-B8C1-F3E5FF1A68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  <a:duotone>
              <a:prstClr val="black"/>
              <a:srgbClr val="C48E4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70"/>
          <a:stretch/>
        </p:blipFill>
        <p:spPr>
          <a:xfrm>
            <a:off x="6013345" y="996658"/>
            <a:ext cx="6163688" cy="53698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3D0686-F3B6-4B9D-A347-9CE02FFD1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94107"/>
            <a:ext cx="6163688" cy="4467235"/>
          </a:xfrm>
        </p:spPr>
        <p:txBody>
          <a:bodyPr anchor="ctr">
            <a:normAutofit/>
          </a:bodyPr>
          <a:lstStyle>
            <a:lvl1pPr algn="l">
              <a:defRPr sz="4500"/>
            </a:lvl1pPr>
          </a:lstStyle>
          <a:p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0DCE23-7D2E-4485-A8A3-6D0DC38C1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1960" y="3879437"/>
            <a:ext cx="379544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6A686CD-BC84-4E44-BDAF-161736E81F4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61960" y="5681663"/>
            <a:ext cx="3795444" cy="482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date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D25D21E-1494-6B7C-CB0A-3DEAC2CCA1DE}"/>
              </a:ext>
            </a:extLst>
          </p:cNvPr>
          <p:cNvSpPr txBox="1"/>
          <p:nvPr userDrawn="1"/>
        </p:nvSpPr>
        <p:spPr>
          <a:xfrm>
            <a:off x="6803136" y="65105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25" name="Arco 24">
            <a:extLst>
              <a:ext uri="{FF2B5EF4-FFF2-40B4-BE49-F238E27FC236}">
                <a16:creationId xmlns:a16="http://schemas.microsoft.com/office/drawing/2014/main" id="{F6253516-07BB-4F43-AC12-B808BBDAA7C8}"/>
              </a:ext>
            </a:extLst>
          </p:cNvPr>
          <p:cNvSpPr/>
          <p:nvPr userDrawn="1"/>
        </p:nvSpPr>
        <p:spPr>
          <a:xfrm rot="-120000">
            <a:off x="3743568" y="516061"/>
            <a:ext cx="3125612" cy="6092533"/>
          </a:xfrm>
          <a:prstGeom prst="arc">
            <a:avLst>
              <a:gd name="adj1" fmla="val 17329066"/>
              <a:gd name="adj2" fmla="val 4680643"/>
            </a:avLst>
          </a:prstGeom>
          <a:noFill/>
          <a:ln w="57150">
            <a:solidFill>
              <a:srgbClr val="C48E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521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2AD33-DA79-48EA-BEC0-0BEFF47DB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56A8A-7031-4FB7-A779-105862AF59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11663363" cy="4073525"/>
          </a:xfrm>
        </p:spPr>
        <p:txBody>
          <a:bodyPr>
            <a:normAutofit/>
          </a:bodyPr>
          <a:lstStyle>
            <a:lvl1pPr>
              <a:defRPr sz="1800">
                <a:latin typeface="+mn-lt"/>
              </a:defRPr>
            </a:lvl1pPr>
          </a:lstStyle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346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ppia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88E66-5D5E-434C-9FF3-B6107D45C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BDDEC2-4AB7-4A45-A0CB-7E1B0F35AD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23200" y="6389192"/>
            <a:ext cx="2461327" cy="522000"/>
          </a:xfrm>
          <a:prstGeom prst="rect">
            <a:avLst/>
          </a:prstGeom>
        </p:spPr>
        <p:txBody>
          <a:bodyPr/>
          <a:lstStyle/>
          <a:p>
            <a:pPr algn="ctr"/>
            <a:fld id="{BD31E795-7061-4CF6-8233-FAAC5B006E1A}" type="slidenum">
              <a:rPr lang="en-GB" smtClean="0"/>
              <a:pPr algn="ctr"/>
              <a:t>‹N›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DFAA03-DD07-4A25-8165-E0DBB7484B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6" y="2005013"/>
            <a:ext cx="5596948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14B9C5-1335-466B-8211-2DC25EF56C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65864" y="2005013"/>
            <a:ext cx="5652886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409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11" Type="http://schemas.openxmlformats.org/officeDocument/2006/relationships/image" Target="../media/image6.png"/><Relationship Id="rId5" Type="http://schemas.openxmlformats.org/officeDocument/2006/relationships/image" Target="../media/image1.jpg"/><Relationship Id="rId10" Type="http://schemas.microsoft.com/office/2007/relationships/hdphoto" Target="../media/hdphoto1.wdp"/><Relationship Id="rId4" Type="http://schemas.openxmlformats.org/officeDocument/2006/relationships/theme" Target="../theme/theme1.xml"/><Relationship Id="rId9" Type="http://schemas.openxmlformats.org/officeDocument/2006/relationships/image" Target="../media/image5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838A3F9A-B0DF-455D-9D22-F973C5829AD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359765"/>
            <a:ext cx="12189600" cy="520598"/>
          </a:xfrm>
          <a:prstGeom prst="rect">
            <a:avLst/>
          </a:prstGeom>
        </p:spPr>
      </p:pic>
      <p:pic>
        <p:nvPicPr>
          <p:cNvPr id="7" name="Immagine 21">
            <a:extLst>
              <a:ext uri="{FF2B5EF4-FFF2-40B4-BE49-F238E27FC236}">
                <a16:creationId xmlns:a16="http://schemas.microsoft.com/office/drawing/2014/main" id="{05C8ED0B-EDF3-4C3A-92D1-A4F9DD64EA1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0370213" cy="103702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5A10E0-2D6B-4598-95E9-DAF7E2001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6820F-9E8E-47CA-AD4E-6E99B9E0B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686" y="2028868"/>
            <a:ext cx="11662883" cy="416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800" y="6409948"/>
            <a:ext cx="773062" cy="399383"/>
          </a:xfrm>
          <a:prstGeom prst="rect">
            <a:avLst/>
          </a:prstGeom>
        </p:spPr>
      </p:pic>
      <p:sp>
        <p:nvSpPr>
          <p:cNvPr id="5" name="AutoShape 19" descr="logo-federico-ii – Scritture in transit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1" name="Picture 17" descr="https://www.unipd.it/sites/unipd.it/themes/unipd_2017/img/logo-UNIPD-white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092" y="586204"/>
            <a:ext cx="728793" cy="32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ome - Federica Web Learning"/>
          <p:cNvPicPr>
            <a:picLocks noChangeAspect="1" noChangeArrowheads="1"/>
          </p:cNvPicPr>
          <p:nvPr userDrawn="1"/>
        </p:nvPicPr>
        <p:blipFill>
          <a:blip r:embed="rId9" cstate="hq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773" y="617257"/>
            <a:ext cx="1147551" cy="26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1" cstate="hq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497" y="28927"/>
            <a:ext cx="1733517" cy="461042"/>
          </a:xfrm>
          <a:prstGeom prst="rect">
            <a:avLst/>
          </a:prstGeom>
          <a:ln>
            <a:noFill/>
          </a:ln>
        </p:spPr>
      </p:pic>
      <p:pic>
        <p:nvPicPr>
          <p:cNvPr id="12" name="Immagine 11" descr="Immagine che contiene testo, Carattere, logo, schermata&#10;&#10;Il contenuto generato dall'IA potrebbe non essere corretto.">
            <a:extLst>
              <a:ext uri="{FF2B5EF4-FFF2-40B4-BE49-F238E27FC236}">
                <a16:creationId xmlns:a16="http://schemas.microsoft.com/office/drawing/2014/main" id="{19100EF5-1FC1-82DE-98C0-9DEE63B5838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36" y="6300444"/>
            <a:ext cx="1448039" cy="557123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899D5EB0-2F02-46A3-8696-A5E757E792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74648"/>
            <a:ext cx="1279634" cy="828849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742861C-4416-46DC-84D8-8078FBA134AB}"/>
              </a:ext>
            </a:extLst>
          </p:cNvPr>
          <p:cNvSpPr txBox="1"/>
          <p:nvPr userDrawn="1"/>
        </p:nvSpPr>
        <p:spPr>
          <a:xfrm>
            <a:off x="7616686" y="6424973"/>
            <a:ext cx="28426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</a:t>
            </a:r>
            <a:r>
              <a:rPr lang="en-US" sz="900" i="1" dirty="0" err="1">
                <a:solidFill>
                  <a:schemeClr val="bg1"/>
                </a:solidFill>
              </a:rPr>
              <a:t>Ricerca</a:t>
            </a:r>
            <a:endParaRPr lang="en-US" sz="900" i="1" dirty="0">
              <a:solidFill>
                <a:schemeClr val="bg1"/>
              </a:solidFill>
            </a:endParaRPr>
          </a:p>
          <a:p>
            <a:r>
              <a:rPr lang="en-US" sz="900" i="1" dirty="0">
                <a:solidFill>
                  <a:schemeClr val="bg1"/>
                </a:solidFill>
              </a:rPr>
              <a:t>NEFERTARI final workshop, Padova 25-27 March 2026</a:t>
            </a:r>
            <a:endParaRPr lang="en-GB" sz="9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AAF826B-C80F-4308-8AF6-1B1882DC10CE}"/>
              </a:ext>
            </a:extLst>
          </p:cNvPr>
          <p:cNvSpPr txBox="1"/>
          <p:nvPr userDrawn="1"/>
        </p:nvSpPr>
        <p:spPr>
          <a:xfrm>
            <a:off x="10369709" y="6493289"/>
            <a:ext cx="10987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Stefano Cipelli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5914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it-IT" sz="2800" b="1" kern="1200" dirty="0">
          <a:solidFill>
            <a:srgbClr val="B27F47"/>
          </a:solidFill>
          <a:latin typeface="Titillium Bd" pitchFamily="2" charset="77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400" kern="1200" dirty="0" smtClean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000" kern="1200" dirty="0" smtClean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400" kern="1200" dirty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svg"/><Relationship Id="rId9" Type="http://schemas.openxmlformats.org/officeDocument/2006/relationships/image" Target="../media/image4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image" Target="../media/image49.png"/><Relationship Id="rId7" Type="http://schemas.openxmlformats.org/officeDocument/2006/relationships/image" Target="../media/image53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0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62.png"/><Relationship Id="rId7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66.svg"/><Relationship Id="rId4" Type="http://schemas.microsoft.com/office/2007/relationships/hdphoto" Target="../media/hdphoto3.wdp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gif"/><Relationship Id="rId3" Type="http://schemas.openxmlformats.org/officeDocument/2006/relationships/image" Target="../media/image61.png"/><Relationship Id="rId7" Type="http://schemas.openxmlformats.org/officeDocument/2006/relationships/image" Target="../media/image37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microsoft.com/office/2007/relationships/hdphoto" Target="../media/hdphoto3.wdp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5.png"/><Relationship Id="rId7" Type="http://schemas.openxmlformats.org/officeDocument/2006/relationships/image" Target="../media/image72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sv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png"/><Relationship Id="rId7" Type="http://schemas.openxmlformats.org/officeDocument/2006/relationships/image" Target="../media/image75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58.svg"/><Relationship Id="rId4" Type="http://schemas.openxmlformats.org/officeDocument/2006/relationships/image" Target="../media/image57.png"/><Relationship Id="rId9" Type="http://schemas.openxmlformats.org/officeDocument/2006/relationships/image" Target="../media/image77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3" Type="http://schemas.openxmlformats.org/officeDocument/2006/relationships/image" Target="../media/image78.png"/><Relationship Id="rId7" Type="http://schemas.openxmlformats.org/officeDocument/2006/relationships/image" Target="../media/image73.png"/><Relationship Id="rId12" Type="http://schemas.openxmlformats.org/officeDocument/2006/relationships/image" Target="../media/image85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svg"/><Relationship Id="rId11" Type="http://schemas.openxmlformats.org/officeDocument/2006/relationships/image" Target="../media/image84.png"/><Relationship Id="rId5" Type="http://schemas.openxmlformats.org/officeDocument/2006/relationships/image" Target="../media/image80.png"/><Relationship Id="rId10" Type="http://schemas.openxmlformats.org/officeDocument/2006/relationships/image" Target="../media/image83.svg"/><Relationship Id="rId4" Type="http://schemas.openxmlformats.org/officeDocument/2006/relationships/image" Target="../media/image79.svg"/><Relationship Id="rId9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sv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svg"/><Relationship Id="rId5" Type="http://schemas.openxmlformats.org/officeDocument/2006/relationships/image" Target="../media/image88.png"/><Relationship Id="rId10" Type="http://schemas.openxmlformats.org/officeDocument/2006/relationships/image" Target="../media/image93.svg"/><Relationship Id="rId4" Type="http://schemas.openxmlformats.org/officeDocument/2006/relationships/image" Target="../media/image87.svg"/><Relationship Id="rId9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svg"/><Relationship Id="rId10" Type="http://schemas.openxmlformats.org/officeDocument/2006/relationships/image" Target="../media/image23.sv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ti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784640-E6E4-498D-A6DA-6E6E0C197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139"/>
            <a:ext cx="6609144" cy="385976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it-IT" sz="3600" dirty="0"/>
              <a:t>Laser </a:t>
            </a:r>
            <a:r>
              <a:rPr lang="it-IT" sz="3600" dirty="0" err="1"/>
              <a:t>ablation</a:t>
            </a:r>
            <a:r>
              <a:rPr lang="it-IT" sz="3600" dirty="0"/>
              <a:t> models and </a:t>
            </a:r>
            <a:r>
              <a:rPr lang="it-IT" sz="3600" dirty="0" err="1"/>
              <a:t>experimental</a:t>
            </a:r>
            <a:r>
              <a:rPr lang="it-IT" sz="3600" dirty="0"/>
              <a:t> activities in support of a LIBS </a:t>
            </a:r>
            <a:r>
              <a:rPr lang="it-IT" sz="3600" dirty="0" err="1"/>
              <a:t>diagnostics</a:t>
            </a:r>
            <a:r>
              <a:rPr lang="it-IT" sz="3600" dirty="0"/>
              <a:t> for the </a:t>
            </a:r>
            <a:r>
              <a:rPr lang="it-IT" sz="3600" dirty="0" err="1"/>
              <a:t>BiGyM</a:t>
            </a:r>
            <a:r>
              <a:rPr lang="it-IT" sz="3600" dirty="0"/>
              <a:t> linear plasma device for fusion-</a:t>
            </a:r>
            <a:r>
              <a:rPr lang="it-IT" sz="3600" dirty="0" err="1"/>
              <a:t>relevant</a:t>
            </a:r>
            <a:r>
              <a:rPr lang="it-IT" sz="3600" dirty="0"/>
              <a:t> </a:t>
            </a:r>
            <a:r>
              <a:rPr lang="it-IT" sz="3600" dirty="0" err="1"/>
              <a:t>applications</a:t>
            </a:r>
            <a:br>
              <a:rPr lang="it-IT" sz="3600" dirty="0"/>
            </a:br>
            <a:br>
              <a:rPr lang="it-IT" sz="2400" dirty="0"/>
            </a:br>
            <a:r>
              <a:rPr lang="it-IT" sz="2400" dirty="0"/>
              <a:t>S. Cipelli</a:t>
            </a:r>
            <a:r>
              <a:rPr lang="it-IT" sz="2400" baseline="30000" dirty="0"/>
              <a:t>1,2</a:t>
            </a:r>
            <a:endParaRPr lang="en-GB" sz="36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4053843-42D5-4752-8E5F-1AE29486A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76528" y="2464676"/>
            <a:ext cx="4405570" cy="171043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b="1" i="0" dirty="0">
                <a:effectLst/>
                <a:latin typeface="+mn-lt"/>
              </a:rPr>
              <a:t>Final workshop of the NEFERTARI project (New Equipment for Fusion Experimental Research &amp; Technological Advancements with </a:t>
            </a:r>
            <a:r>
              <a:rPr lang="en-GB" b="1" i="0" dirty="0" err="1">
                <a:effectLst/>
                <a:latin typeface="+mn-lt"/>
              </a:rPr>
              <a:t>Rfx</a:t>
            </a:r>
            <a:r>
              <a:rPr lang="en-GB" b="1" i="0" dirty="0">
                <a:effectLst/>
                <a:latin typeface="+mn-lt"/>
              </a:rPr>
              <a:t> Infrastructure)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A05C4B2-93E1-4532-80E0-75A18741E9E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376528" y="4317227"/>
            <a:ext cx="3795444" cy="904742"/>
          </a:xfrm>
        </p:spPr>
        <p:txBody>
          <a:bodyPr>
            <a:normAutofit/>
          </a:bodyPr>
          <a:lstStyle/>
          <a:p>
            <a:r>
              <a:rPr lang="it-IT" dirty="0"/>
              <a:t>Padova</a:t>
            </a:r>
          </a:p>
          <a:p>
            <a:r>
              <a:rPr lang="it-IT" dirty="0"/>
              <a:t>March 24 – 27, 2026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A6E39C5-1682-4FBA-85FA-C10E5074FF05}"/>
              </a:ext>
            </a:extLst>
          </p:cNvPr>
          <p:cNvSpPr txBox="1"/>
          <p:nvPr/>
        </p:nvSpPr>
        <p:spPr>
          <a:xfrm>
            <a:off x="-456" y="4981904"/>
            <a:ext cx="660914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500"/>
              </a:spcBef>
            </a:pPr>
            <a:r>
              <a:rPr lang="fr-FR" sz="1400" baseline="30000" dirty="0">
                <a:latin typeface="Titillium" pitchFamily="2" charset="77"/>
              </a:rPr>
              <a:t>1</a:t>
            </a:r>
            <a:r>
              <a:rPr lang="it-IT" sz="1400" dirty="0">
                <a:latin typeface="Titillium" pitchFamily="2" charset="77"/>
              </a:rPr>
              <a:t>Istituto per la Scienza e Tecnologia dei Plasmi, CNR, 20125 Milano, </a:t>
            </a:r>
            <a:r>
              <a:rPr lang="it-IT" sz="1400" dirty="0" err="1">
                <a:latin typeface="Titillium" pitchFamily="2" charset="77"/>
              </a:rPr>
              <a:t>Italy</a:t>
            </a:r>
            <a:br>
              <a:rPr lang="fr-FR" sz="1400" dirty="0">
                <a:latin typeface="Titillium" pitchFamily="2" charset="77"/>
              </a:rPr>
            </a:br>
            <a:r>
              <a:rPr lang="fr-FR" sz="1400" baseline="30000" dirty="0">
                <a:latin typeface="Titillium" pitchFamily="2" charset="77"/>
              </a:rPr>
              <a:t>2</a:t>
            </a:r>
            <a:r>
              <a:rPr lang="it-IT" sz="1400" dirty="0">
                <a:latin typeface="Titillium" pitchFamily="2" charset="77"/>
              </a:rPr>
              <a:t>Centro Ricerche Fusione (CRF) – Università degli Studi di Padova, 35122 Padova, </a:t>
            </a:r>
            <a:r>
              <a:rPr lang="it-IT" sz="1400" dirty="0" err="1">
                <a:latin typeface="Titillium" pitchFamily="2" charset="77"/>
              </a:rPr>
              <a:t>Italy</a:t>
            </a:r>
            <a:r>
              <a:rPr lang="it-IT" sz="1400" dirty="0">
                <a:latin typeface="Titillium" pitchFamily="2" charset="77"/>
              </a:rPr>
              <a:t> </a:t>
            </a:r>
            <a:endParaRPr lang="en-GB" sz="1400" baseline="30000" dirty="0">
              <a:latin typeface="Titill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9510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FA546B-3626-4156-9543-60C04FEDC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Nanosecond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40C28A-27C1-455A-9F1A-D3448B4483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1833245"/>
            <a:ext cx="5525135" cy="696595"/>
          </a:xfrm>
        </p:spPr>
        <p:txBody>
          <a:bodyPr/>
          <a:lstStyle/>
          <a:p>
            <a:pPr marL="0" indent="0">
              <a:buNone/>
            </a:pP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dirty="0"/>
              <a:t>: laser </a:t>
            </a:r>
            <a:r>
              <a:rPr lang="it-IT" dirty="0" err="1"/>
              <a:t>irradiation</a:t>
            </a:r>
            <a:r>
              <a:rPr lang="it-IT" dirty="0"/>
              <a:t> of samples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CNR-ISTP Bari</a:t>
            </a:r>
            <a:endParaRPr lang="en-GB" b="1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2DA4851-B642-4A8A-8540-A9802A9F6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936"/>
          <a:stretch>
            <a:fillRect/>
          </a:stretch>
        </p:blipFill>
        <p:spPr>
          <a:xfrm>
            <a:off x="3278945" y="2636717"/>
            <a:ext cx="2678420" cy="162504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E6FC342-3723-4973-8130-97A5C8B5A8AF}"/>
              </a:ext>
            </a:extLst>
          </p:cNvPr>
          <p:cNvSpPr txBox="1"/>
          <p:nvPr/>
        </p:nvSpPr>
        <p:spPr>
          <a:xfrm>
            <a:off x="3302497" y="3896733"/>
            <a:ext cx="736426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CNR-ICMATE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A0948C5-21F6-4076-87F5-691A21B81FB7}"/>
              </a:ext>
            </a:extLst>
          </p:cNvPr>
          <p:cNvSpPr txBox="1"/>
          <p:nvPr/>
        </p:nvSpPr>
        <p:spPr>
          <a:xfrm>
            <a:off x="3278945" y="2644145"/>
            <a:ext cx="736426" cy="2600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600" dirty="0">
                <a:solidFill>
                  <a:srgbClr val="FFFF00"/>
                </a:solidFill>
              </a:rPr>
              <a:t>SEM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C8811BB-ADE1-4F7D-96C2-A9BE707F36F2}"/>
              </a:ext>
            </a:extLst>
          </p:cNvPr>
          <p:cNvSpPr txBox="1"/>
          <p:nvPr/>
        </p:nvSpPr>
        <p:spPr>
          <a:xfrm>
            <a:off x="5173317" y="2644145"/>
            <a:ext cx="731204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E = 1.8 </a:t>
            </a:r>
            <a:r>
              <a:rPr lang="it-IT" sz="1200" dirty="0" err="1">
                <a:solidFill>
                  <a:srgbClr val="FFFF00"/>
                </a:solidFill>
              </a:rPr>
              <a:t>mJ</a:t>
            </a:r>
            <a:r>
              <a:rPr lang="it-IT" sz="1200" dirty="0">
                <a:solidFill>
                  <a:srgbClr val="FFFF00"/>
                </a:solidFill>
              </a:rPr>
              <a:t> 10 </a:t>
            </a:r>
            <a:r>
              <a:rPr lang="it-IT" sz="1200" dirty="0" err="1">
                <a:solidFill>
                  <a:srgbClr val="FFFF00"/>
                </a:solidFill>
              </a:rPr>
              <a:t>pulses</a:t>
            </a:r>
            <a:endParaRPr lang="it-IT" sz="1200" dirty="0">
              <a:solidFill>
                <a:srgbClr val="FFFF00"/>
              </a:solidFill>
            </a:endParaRPr>
          </a:p>
        </p:txBody>
      </p:sp>
      <p:pic>
        <p:nvPicPr>
          <p:cNvPr id="13" name="Immagine 12" descr="Immagine che contiene diagramma, Diagramma, linea, testo&#10;&#10;Il contenuto generato dall'IA potrebbe non essere corretto.">
            <a:extLst>
              <a:ext uri="{FF2B5EF4-FFF2-40B4-BE49-F238E27FC236}">
                <a16:creationId xmlns:a16="http://schemas.microsoft.com/office/drawing/2014/main" id="{7DC75C50-AFEA-4E2B-9F63-B0B7E2A77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497" y="4329503"/>
            <a:ext cx="2661423" cy="1739493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0CBD0A-5878-4A83-B27C-7FB1421DC851}"/>
              </a:ext>
            </a:extLst>
          </p:cNvPr>
          <p:cNvSpPr txBox="1"/>
          <p:nvPr/>
        </p:nvSpPr>
        <p:spPr>
          <a:xfrm>
            <a:off x="3278945" y="4269534"/>
            <a:ext cx="1786094" cy="20467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 err="1"/>
              <a:t>Mechanical</a:t>
            </a:r>
            <a:r>
              <a:rPr lang="it-IT" sz="1200" dirty="0"/>
              <a:t> </a:t>
            </a:r>
            <a:r>
              <a:rPr lang="it-IT" sz="1200" dirty="0" err="1"/>
              <a:t>profilometer</a:t>
            </a:r>
            <a:endParaRPr lang="it-IT" sz="12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D94D1C3-24D1-4268-89C7-945DC8DDA681}"/>
              </a:ext>
            </a:extLst>
          </p:cNvPr>
          <p:cNvSpPr txBox="1"/>
          <p:nvPr/>
        </p:nvSpPr>
        <p:spPr>
          <a:xfrm>
            <a:off x="377525" y="5169265"/>
            <a:ext cx="157303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Nd:YAG</a:t>
            </a:r>
            <a:r>
              <a:rPr lang="it-IT" sz="1400" b="1" dirty="0"/>
              <a:t> laser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τ</a:t>
            </a:r>
            <a:r>
              <a:rPr lang="it-IT" sz="1400" baseline="-25000" dirty="0"/>
              <a:t>L</a:t>
            </a:r>
            <a:r>
              <a:rPr lang="it-IT" sz="1400" dirty="0"/>
              <a:t> = 10 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λ</a:t>
            </a:r>
            <a:r>
              <a:rPr lang="it-IT" sz="1400" dirty="0"/>
              <a:t> = 1064 nm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RR = 10 Hz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F4B2E70-0D20-4EAB-AB02-A60609A98CEF}"/>
              </a:ext>
            </a:extLst>
          </p:cNvPr>
          <p:cNvSpPr txBox="1"/>
          <p:nvPr/>
        </p:nvSpPr>
        <p:spPr>
          <a:xfrm>
            <a:off x="3278945" y="2240427"/>
            <a:ext cx="251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 err="1"/>
              <a:t>Crater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</a:t>
            </a:r>
            <a:r>
              <a:rPr lang="it-IT" sz="1600" dirty="0" err="1"/>
              <a:t>analysis</a:t>
            </a:r>
            <a:r>
              <a:rPr lang="it-IT" sz="1600" dirty="0"/>
              <a:t> - W</a:t>
            </a:r>
            <a:endParaRPr lang="en-GB" sz="1600" dirty="0"/>
          </a:p>
        </p:txBody>
      </p:sp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CA8C7B11-FF46-46BA-A0B7-ABB4BC0126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4341" t="7969" b="9717"/>
          <a:stretch/>
        </p:blipFill>
        <p:spPr>
          <a:xfrm>
            <a:off x="377687" y="2529840"/>
            <a:ext cx="2625714" cy="2520000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695C0368-0AEB-4AFA-B053-BEC2906712F1}"/>
              </a:ext>
            </a:extLst>
          </p:cNvPr>
          <p:cNvSpPr/>
          <p:nvPr/>
        </p:nvSpPr>
        <p:spPr>
          <a:xfrm>
            <a:off x="3278945" y="4269534"/>
            <a:ext cx="2684975" cy="1799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BAD1B9D-4453-4C80-886C-54BE36B5AF79}"/>
              </a:ext>
            </a:extLst>
          </p:cNvPr>
          <p:cNvSpPr txBox="1"/>
          <p:nvPr/>
        </p:nvSpPr>
        <p:spPr>
          <a:xfrm>
            <a:off x="1877009" y="5169265"/>
            <a:ext cx="12956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/>
              <a:t>2 </a:t>
            </a:r>
            <a:r>
              <a:rPr lang="it-IT" sz="1400" b="1" dirty="0" err="1"/>
              <a:t>materials</a:t>
            </a:r>
            <a:endParaRPr lang="it-IT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rgbClr val="FF0000"/>
                </a:solidFill>
              </a:rPr>
              <a:t>Tungsten</a:t>
            </a:r>
            <a:endParaRPr lang="it-IT" sz="1400" dirty="0">
              <a:solidFill>
                <a:srgbClr val="FF0000"/>
              </a:solidFill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Silicon</a:t>
            </a:r>
          </a:p>
          <a:p>
            <a:pPr algn="l">
              <a:spcAft>
                <a:spcPts val="600"/>
              </a:spcAft>
            </a:pPr>
            <a:endParaRPr lang="en-GB" sz="1400" dirty="0"/>
          </a:p>
        </p:txBody>
      </p:sp>
      <p:pic>
        <p:nvPicPr>
          <p:cNvPr id="48" name="Immagine 47" descr="Immagine che contiene testo, schermata, diagramma, schermo&#10;&#10;Il contenuto generato dall'IA potrebbe non essere corretto.">
            <a:extLst>
              <a:ext uri="{FF2B5EF4-FFF2-40B4-BE49-F238E27FC236}">
                <a16:creationId xmlns:a16="http://schemas.microsoft.com/office/drawing/2014/main" id="{89036E0D-944D-4C3A-8843-4D83C0E074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61" y="1967523"/>
            <a:ext cx="5038248" cy="3778686"/>
          </a:xfrm>
          <a:prstGeom prst="rect">
            <a:avLst/>
          </a:prstGeom>
        </p:spPr>
      </p:pic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1EAB86D5-F9F8-4F9D-B673-8C3BFDF88AA2}"/>
              </a:ext>
            </a:extLst>
          </p:cNvPr>
          <p:cNvSpPr txBox="1"/>
          <p:nvPr/>
        </p:nvSpPr>
        <p:spPr>
          <a:xfrm>
            <a:off x="8456371" y="2406955"/>
            <a:ext cx="17320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Titillium" pitchFamily="2" charset="77"/>
              </a:rPr>
              <a:t>COMSOL® T field</a:t>
            </a:r>
          </a:p>
          <a:p>
            <a:r>
              <a:rPr lang="it-IT" sz="1600" dirty="0">
                <a:latin typeface="Titillium" pitchFamily="2" charset="77"/>
              </a:rPr>
              <a:t>E = 1.8 </a:t>
            </a:r>
            <a:r>
              <a:rPr lang="it-IT" sz="1600" dirty="0" err="1">
                <a:latin typeface="Titillium" pitchFamily="2" charset="77"/>
              </a:rPr>
              <a:t>mJ</a:t>
            </a:r>
            <a:endParaRPr lang="it-IT" sz="1600" dirty="0">
              <a:latin typeface="Titillium" pitchFamily="2" charset="77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DBEF42A-F227-45FB-BAC4-0319B32E663D}"/>
              </a:ext>
            </a:extLst>
          </p:cNvPr>
          <p:cNvSpPr txBox="1"/>
          <p:nvPr/>
        </p:nvSpPr>
        <p:spPr>
          <a:xfrm>
            <a:off x="6978453" y="1602071"/>
            <a:ext cx="445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 err="1"/>
              <a:t>Results</a:t>
            </a:r>
            <a:r>
              <a:rPr lang="it-IT" b="1" dirty="0"/>
              <a:t> for </a:t>
            </a:r>
            <a:r>
              <a:rPr lang="it-IT" b="1" dirty="0" err="1"/>
              <a:t>tungsten</a:t>
            </a:r>
            <a:endParaRPr lang="en-GB" b="1" dirty="0"/>
          </a:p>
        </p:txBody>
      </p:sp>
      <p:cxnSp>
        <p:nvCxnSpPr>
          <p:cNvPr id="25" name="Connettore dritto 22">
            <a:extLst>
              <a:ext uri="{FF2B5EF4-FFF2-40B4-BE49-F238E27FC236}">
                <a16:creationId xmlns:a16="http://schemas.microsoft.com/office/drawing/2014/main" id="{31F25332-94EC-404A-92E8-FD09736D512A}"/>
              </a:ext>
            </a:extLst>
          </p:cNvPr>
          <p:cNvCxnSpPr>
            <a:cxnSpLocks/>
          </p:cNvCxnSpPr>
          <p:nvPr/>
        </p:nvCxnSpPr>
        <p:spPr>
          <a:xfrm>
            <a:off x="5413834" y="4187597"/>
            <a:ext cx="47138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7E38CF1-68AC-4E54-B3A7-19BBD483A724}"/>
              </a:ext>
            </a:extLst>
          </p:cNvPr>
          <p:cNvSpPr txBox="1"/>
          <p:nvPr/>
        </p:nvSpPr>
        <p:spPr>
          <a:xfrm>
            <a:off x="5391174" y="3982926"/>
            <a:ext cx="509986" cy="2046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50 </a:t>
            </a:r>
            <a:r>
              <a:rPr lang="el-GR" sz="1200" dirty="0">
                <a:solidFill>
                  <a:srgbClr val="FFFF00"/>
                </a:solidFill>
              </a:rPr>
              <a:t>μ</a:t>
            </a:r>
            <a:r>
              <a:rPr lang="it-IT" sz="1200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518E1AB-D0DF-4294-81F4-F5EE60393BFF}"/>
              </a:ext>
            </a:extLst>
          </p:cNvPr>
          <p:cNvSpPr txBox="1"/>
          <p:nvPr/>
        </p:nvSpPr>
        <p:spPr>
          <a:xfrm>
            <a:off x="6803261" y="5860765"/>
            <a:ext cx="5038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/>
              <a:t>Molten region extending 700 nm below crater bottom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9D183D5-DA25-4C9B-9F3A-7CE4E98E8E94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9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84816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1DDE39-E6B8-4ADE-B990-B5B4D9A9A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Picosecond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AC3EA308-F44D-45EA-B872-A29660427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7687" y="1852967"/>
            <a:ext cx="4551186" cy="2691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515AEC5-F126-4B4A-9D21-BC75369A86E1}"/>
                  </a:ext>
                </a:extLst>
              </p:cNvPr>
              <p:cNvSpPr txBox="1"/>
              <p:nvPr/>
            </p:nvSpPr>
            <p:spPr>
              <a:xfrm>
                <a:off x="443339" y="4535810"/>
                <a:ext cx="4419882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Aft>
                    <a:spcPts val="600"/>
                  </a:spcAft>
                </a:pPr>
                <a:r>
                  <a:rPr lang="it-IT" b="1" dirty="0"/>
                  <a:t>Use of </a:t>
                </a:r>
                <a:r>
                  <a:rPr lang="it-IT" b="1" dirty="0" err="1"/>
                  <a:t>picosecond</a:t>
                </a:r>
                <a:r>
                  <a:rPr lang="it-IT" b="1" dirty="0"/>
                  <a:t> </a:t>
                </a:r>
                <a:r>
                  <a:rPr lang="it-IT" b="1" dirty="0" err="1"/>
                  <a:t>pulses</a:t>
                </a:r>
                <a:r>
                  <a:rPr lang="it-IT" b="1" dirty="0"/>
                  <a:t>: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1600" dirty="0"/>
                      <m:t>Electron</m:t>
                    </m:r>
                    <m:r>
                      <m:rPr>
                        <m:nor/>
                      </m:rPr>
                      <a:rPr lang="it-IT" sz="1600" dirty="0"/>
                      <m:t> </m:t>
                    </m:r>
                    <m:r>
                      <m:rPr>
                        <m:nor/>
                      </m:rPr>
                      <a:rPr lang="it-IT" sz="1600" dirty="0"/>
                      <m:t>phonon</m:t>
                    </m:r>
                    <m:r>
                      <m:rPr>
                        <m:nor/>
                      </m:rPr>
                      <a:rPr lang="it-IT" sz="1600" dirty="0"/>
                      <m:t> </m:t>
                    </m:r>
                    <m:r>
                      <m:rPr>
                        <m:nor/>
                      </m:rPr>
                      <a:rPr lang="it-IT" sz="1600" dirty="0"/>
                      <m:t>interaction</m:t>
                    </m:r>
                    <m:r>
                      <m:rPr>
                        <m:nor/>
                      </m:rPr>
                      <a:rPr lang="it-IT" sz="1600" dirty="0"/>
                      <m:t> </m:t>
                    </m:r>
                    <m:r>
                      <m:rPr>
                        <m:nor/>
                      </m:rPr>
                      <a:rPr lang="it-IT" sz="1600" dirty="0"/>
                      <m:t>time</m:t>
                    </m:r>
                    <m:r>
                      <a:rPr lang="it-IT" sz="16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600" dirty="0"/>
                  <a:t> → Energy initially absorbed by electrons </a:t>
                </a:r>
                <a:r>
                  <a:rPr lang="en-GB" sz="1600" b="1" dirty="0"/>
                  <a:t>(1)</a:t>
                </a:r>
                <a:r>
                  <a:rPr lang="en-GB" sz="1600" dirty="0"/>
                  <a:t> and successively transmitted to lattice </a:t>
                </a:r>
                <a:r>
                  <a:rPr lang="en-GB" sz="1600" b="1" dirty="0"/>
                  <a:t>(2-3)</a:t>
                </a:r>
              </a:p>
              <a:p>
                <a:pPr marL="285750" indent="-285750" algn="l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/>
                  <a:t>Plasma plume generated after </a:t>
                </a:r>
                <a:r>
                  <a:rPr lang="en-GB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~</a:t>
                </a:r>
                <a:r>
                  <a:rPr lang="en-GB" sz="1600" dirty="0"/>
                  <a:t>100 </a:t>
                </a:r>
                <a:r>
                  <a:rPr lang="en-GB" sz="1600" dirty="0" err="1"/>
                  <a:t>ps</a:t>
                </a:r>
                <a:r>
                  <a:rPr lang="en-GB" sz="1600" dirty="0"/>
                  <a:t> </a:t>
                </a:r>
                <a:r>
                  <a:rPr lang="en-GB" sz="1600" b="1" dirty="0"/>
                  <a:t>(4)</a:t>
                </a:r>
                <a:r>
                  <a:rPr lang="en-GB" sz="1600" dirty="0"/>
                  <a:t>       → virtually no laser-plasma interaction 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515AEC5-F126-4B4A-9D21-BC75369A8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339" y="4535810"/>
                <a:ext cx="4419882" cy="1754326"/>
              </a:xfrm>
              <a:prstGeom prst="rect">
                <a:avLst/>
              </a:prstGeom>
              <a:blipFill>
                <a:blip r:embed="rId5"/>
                <a:stretch>
                  <a:fillRect l="-1241" t="-1736" r="-1517" b="-34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F13B74-7369-45A5-A2E0-5A31500C6755}"/>
              </a:ext>
            </a:extLst>
          </p:cNvPr>
          <p:cNvSpPr txBox="1"/>
          <p:nvPr/>
        </p:nvSpPr>
        <p:spPr>
          <a:xfrm>
            <a:off x="5017944" y="1852967"/>
            <a:ext cx="352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/>
              <a:t>Two Temperature model (TTM)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2ED503F5-797A-4618-B002-14AF804022F2}"/>
                  </a:ext>
                </a:extLst>
              </p:cNvPr>
              <p:cNvSpPr txBox="1"/>
              <p:nvPr/>
            </p:nvSpPr>
            <p:spPr>
              <a:xfrm>
                <a:off x="8632536" y="1852967"/>
                <a:ext cx="3623644" cy="4106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Aft>
                    <a:spcPts val="1200"/>
                  </a:spcAft>
                </a:pPr>
                <a:r>
                  <a:rPr lang="it-IT" b="1" dirty="0"/>
                  <a:t>Equations &amp; </a:t>
                </a:r>
                <a:r>
                  <a:rPr lang="it-IT" b="1" dirty="0" err="1"/>
                  <a:t>hypotheses</a:t>
                </a:r>
                <a:endParaRPr lang="it-IT" b="1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2D </a:t>
                </a:r>
                <a:r>
                  <a:rPr lang="en-GB" sz="1600" dirty="0" err="1"/>
                  <a:t>axisymmetry</a:t>
                </a:r>
                <a:endParaRPr lang="en-GB" sz="16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2 heat transport equations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it-IT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it-IT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600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f>
                        <m:f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it-IT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600" dirty="0"/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Gaussian laser heat source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1600" dirty="0"/>
                  <a:t> absorbed by </a:t>
                </a:r>
                <a:r>
                  <a:rPr lang="en-GB" sz="1600" dirty="0" err="1"/>
                  <a:t>el</a:t>
                </a:r>
                <a:r>
                  <a:rPr lang="en-GB" sz="1600" dirty="0"/>
                  <a:t> subsystem</a:t>
                </a:r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BCs similar to those of ns ablation model</a:t>
                </a:r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Neglects plasma shielding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2ED503F5-797A-4618-B002-14AF80402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2536" y="1852967"/>
                <a:ext cx="3623644" cy="4106509"/>
              </a:xfrm>
              <a:prstGeom prst="rect">
                <a:avLst/>
              </a:prstGeom>
              <a:blipFill>
                <a:blip r:embed="rId7"/>
                <a:stretch>
                  <a:fillRect l="-1345" t="-890" b="-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5E675BF-98A3-4227-B5F3-68BE7A2B2479}"/>
              </a:ext>
            </a:extLst>
          </p:cNvPr>
          <p:cNvSpPr txBox="1"/>
          <p:nvPr/>
        </p:nvSpPr>
        <p:spPr>
          <a:xfrm>
            <a:off x="10396499" y="3481489"/>
            <a:ext cx="164407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Titillium" pitchFamily="2" charset="77"/>
              </a:rPr>
              <a:t>electrons-phonons coupling constant </a:t>
            </a:r>
          </a:p>
        </p:txBody>
      </p:sp>
      <p:pic>
        <p:nvPicPr>
          <p:cNvPr id="4" name="Elemento grafico 3">
            <a:extLst>
              <a:ext uri="{FF2B5EF4-FFF2-40B4-BE49-F238E27FC236}">
                <a16:creationId xmlns:a16="http://schemas.microsoft.com/office/drawing/2014/main" id="{61CF2077-9DE5-40B1-A47C-132F2C37357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51051"/>
          <a:stretch/>
        </p:blipFill>
        <p:spPr>
          <a:xfrm>
            <a:off x="5017944" y="2394434"/>
            <a:ext cx="3680243" cy="1701357"/>
          </a:xfrm>
          <a:prstGeom prst="rect">
            <a:avLst/>
          </a:prstGeom>
        </p:spPr>
      </p:pic>
      <p:pic>
        <p:nvPicPr>
          <p:cNvPr id="15" name="Elemento grafico 14">
            <a:extLst>
              <a:ext uri="{FF2B5EF4-FFF2-40B4-BE49-F238E27FC236}">
                <a16:creationId xmlns:a16="http://schemas.microsoft.com/office/drawing/2014/main" id="{8CEE4EB1-FC13-4C4E-BC84-1A74F54EE8C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53242"/>
          <a:stretch/>
        </p:blipFill>
        <p:spPr>
          <a:xfrm>
            <a:off x="4938758" y="4267926"/>
            <a:ext cx="3679200" cy="1624753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297369F1-5129-4EAA-83CC-424512369961}"/>
              </a:ext>
            </a:extLst>
          </p:cNvPr>
          <p:cNvSpPr/>
          <p:nvPr/>
        </p:nvSpPr>
        <p:spPr>
          <a:xfrm>
            <a:off x="7071360" y="5809488"/>
            <a:ext cx="621792" cy="149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6A0EF27-E217-43D9-BA80-3B7A47064FA5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10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45302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1DDE39-E6B8-4ADE-B990-B5B4D9A9A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Picosecond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AC249A11-E45E-4D7E-B53D-6A64590A556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1833245"/>
            <a:ext cx="5525135" cy="676275"/>
          </a:xfrm>
        </p:spPr>
        <p:txBody>
          <a:bodyPr/>
          <a:lstStyle/>
          <a:p>
            <a:pPr marL="0" indent="0">
              <a:buNone/>
            </a:pP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dirty="0"/>
              <a:t>: laser </a:t>
            </a:r>
            <a:r>
              <a:rPr lang="it-IT" dirty="0" err="1"/>
              <a:t>irradiation</a:t>
            </a:r>
            <a:r>
              <a:rPr lang="it-IT" dirty="0"/>
              <a:t> of samples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CNR-ISTP Bari </a:t>
            </a:r>
            <a:r>
              <a:rPr lang="it-IT" dirty="0"/>
              <a:t>(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tungsten</a:t>
            </a:r>
            <a:r>
              <a:rPr lang="it-IT" dirty="0"/>
              <a:t>)</a:t>
            </a: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6DB612D-D438-4D05-AB4C-7CD096DB4220}"/>
              </a:ext>
            </a:extLst>
          </p:cNvPr>
          <p:cNvSpPr txBox="1"/>
          <p:nvPr/>
        </p:nvSpPr>
        <p:spPr>
          <a:xfrm>
            <a:off x="377687" y="2509520"/>
            <a:ext cx="157303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Yb</a:t>
            </a:r>
            <a:r>
              <a:rPr lang="it-IT" sz="1400" b="1" dirty="0"/>
              <a:t> laser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τ</a:t>
            </a:r>
            <a:r>
              <a:rPr lang="it-IT" sz="1400" baseline="-25000" dirty="0"/>
              <a:t>L</a:t>
            </a:r>
            <a:r>
              <a:rPr lang="it-IT" sz="1400" dirty="0"/>
              <a:t> = 10 </a:t>
            </a:r>
            <a:r>
              <a:rPr lang="it-IT" sz="1400" dirty="0" err="1"/>
              <a:t>ps</a:t>
            </a:r>
            <a:endParaRPr lang="it-IT" sz="14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λ</a:t>
            </a:r>
            <a:r>
              <a:rPr lang="it-IT" sz="1400" dirty="0"/>
              <a:t> = 1030 nm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RR = 10 Hz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9B5B193-2A5B-4359-82C3-A2D73004493A}"/>
              </a:ext>
            </a:extLst>
          </p:cNvPr>
          <p:cNvSpPr txBox="1"/>
          <p:nvPr/>
        </p:nvSpPr>
        <p:spPr>
          <a:xfrm>
            <a:off x="1950720" y="2509520"/>
            <a:ext cx="2052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Measurement</a:t>
            </a:r>
            <a:r>
              <a:rPr lang="it-IT" sz="1400" b="1" dirty="0"/>
              <a:t> </a:t>
            </a:r>
            <a:r>
              <a:rPr lang="it-IT" sz="1400" b="1" dirty="0" err="1"/>
              <a:t>chamber</a:t>
            </a:r>
            <a:endParaRPr lang="it-IT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Low p </a:t>
            </a:r>
            <a:r>
              <a:rPr lang="it-IT" sz="1400" dirty="0" err="1"/>
              <a:t>environment</a:t>
            </a:r>
            <a:r>
              <a:rPr lang="it-IT" sz="1400" dirty="0"/>
              <a:t>  (≈ 1 mbar)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Ar </a:t>
            </a:r>
            <a:r>
              <a:rPr lang="it-IT" sz="1400" dirty="0" err="1"/>
              <a:t>atmosphere</a:t>
            </a:r>
            <a:endParaRPr lang="it-IT" sz="14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A60C3DF-0743-43C8-B27A-D417766483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4023360"/>
            <a:ext cx="2713907" cy="224587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65B03B8E-4B66-4153-BF11-9361731AC1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" t="5037" r="14209" b="4676"/>
          <a:stretch/>
        </p:blipFill>
        <p:spPr>
          <a:xfrm>
            <a:off x="2774867" y="4023360"/>
            <a:ext cx="2693259" cy="2245874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B75ED55-A89C-4045-8C92-BD99073B8C26}"/>
              </a:ext>
            </a:extLst>
          </p:cNvPr>
          <p:cNvSpPr txBox="1"/>
          <p:nvPr/>
        </p:nvSpPr>
        <p:spPr>
          <a:xfrm>
            <a:off x="2713907" y="4023360"/>
            <a:ext cx="82955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1.35 </a:t>
            </a:r>
            <a:r>
              <a:rPr lang="it-IT" sz="1200" dirty="0" err="1">
                <a:solidFill>
                  <a:schemeClr val="bg1"/>
                </a:solidFill>
              </a:rPr>
              <a:t>mJ</a:t>
            </a:r>
            <a:endParaRPr lang="it-IT" sz="1200" dirty="0">
              <a:solidFill>
                <a:schemeClr val="bg1"/>
              </a:solidFill>
            </a:endParaRPr>
          </a:p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64 </a:t>
            </a:r>
            <a:r>
              <a:rPr lang="it-IT" sz="1200" dirty="0" err="1">
                <a:solidFill>
                  <a:schemeClr val="bg1"/>
                </a:solidFill>
              </a:rPr>
              <a:t>pulses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C5B5EAB-F8EA-429B-9901-6A5DAF3C2A0B}"/>
              </a:ext>
            </a:extLst>
          </p:cNvPr>
          <p:cNvCxnSpPr/>
          <p:nvPr/>
        </p:nvCxnSpPr>
        <p:spPr>
          <a:xfrm>
            <a:off x="2838450" y="6160770"/>
            <a:ext cx="582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F7E276A-C802-4C07-8782-D31ECFF109A8}"/>
              </a:ext>
            </a:extLst>
          </p:cNvPr>
          <p:cNvSpPr txBox="1"/>
          <p:nvPr/>
        </p:nvSpPr>
        <p:spPr>
          <a:xfrm>
            <a:off x="2759710" y="5883771"/>
            <a:ext cx="829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100 </a:t>
            </a:r>
            <a:r>
              <a:rPr lang="el-GR" sz="1200" dirty="0">
                <a:solidFill>
                  <a:schemeClr val="bg1"/>
                </a:solidFill>
              </a:rPr>
              <a:t>μ</a:t>
            </a:r>
            <a:r>
              <a:rPr lang="it-IT" sz="1200" dirty="0">
                <a:solidFill>
                  <a:schemeClr val="bg1"/>
                </a:solidFill>
              </a:rPr>
              <a:t>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0F9D17D-C622-441D-B729-895AF7C7D3F9}"/>
              </a:ext>
            </a:extLst>
          </p:cNvPr>
          <p:cNvSpPr txBox="1"/>
          <p:nvPr/>
        </p:nvSpPr>
        <p:spPr>
          <a:xfrm>
            <a:off x="4422263" y="5992235"/>
            <a:ext cx="1152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CNR-ISTP Bari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851191E-5EDA-4F2D-8083-EDAD226A622E}"/>
              </a:ext>
            </a:extLst>
          </p:cNvPr>
          <p:cNvSpPr txBox="1"/>
          <p:nvPr/>
        </p:nvSpPr>
        <p:spPr>
          <a:xfrm>
            <a:off x="274320" y="3743493"/>
            <a:ext cx="2118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/>
              <a:t>Optical </a:t>
            </a:r>
            <a:r>
              <a:rPr lang="it-IT" sz="1400" dirty="0" err="1"/>
              <a:t>profilometer</a:t>
            </a:r>
            <a:endParaRPr lang="en-GB" sz="140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79A0054-427F-457C-B346-FEE7C3D0C665}"/>
              </a:ext>
            </a:extLst>
          </p:cNvPr>
          <p:cNvSpPr txBox="1"/>
          <p:nvPr/>
        </p:nvSpPr>
        <p:spPr>
          <a:xfrm>
            <a:off x="2933700" y="3713378"/>
            <a:ext cx="2118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/>
              <a:t>Optical </a:t>
            </a:r>
            <a:r>
              <a:rPr lang="it-IT" sz="1400" dirty="0" err="1"/>
              <a:t>microscope</a:t>
            </a:r>
            <a:endParaRPr lang="en-GB" sz="1400" dirty="0"/>
          </a:p>
        </p:txBody>
      </p:sp>
      <p:pic>
        <p:nvPicPr>
          <p:cNvPr id="31" name="Elemento grafico 30">
            <a:extLst>
              <a:ext uri="{FF2B5EF4-FFF2-40B4-BE49-F238E27FC236}">
                <a16:creationId xmlns:a16="http://schemas.microsoft.com/office/drawing/2014/main" id="{B55832EA-AA06-443B-B567-654603A724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02960" y="1692177"/>
            <a:ext cx="3060000" cy="2272531"/>
          </a:xfrm>
          <a:prstGeom prst="rect">
            <a:avLst/>
          </a:prstGeom>
        </p:spPr>
      </p:pic>
      <p:pic>
        <p:nvPicPr>
          <p:cNvPr id="33" name="Elemento grafico 32">
            <a:extLst>
              <a:ext uri="{FF2B5EF4-FFF2-40B4-BE49-F238E27FC236}">
                <a16:creationId xmlns:a16="http://schemas.microsoft.com/office/drawing/2014/main" id="{24706F7D-8D08-4BAB-97D7-3E68EE8DDD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21626" y="1761527"/>
            <a:ext cx="3060000" cy="2322857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52945998-5BC3-4175-855F-007354C431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500" y="4029557"/>
            <a:ext cx="3060001" cy="2295001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64EE739-20EE-4A71-B659-449CED08E016}"/>
              </a:ext>
            </a:extLst>
          </p:cNvPr>
          <p:cNvSpPr txBox="1"/>
          <p:nvPr/>
        </p:nvSpPr>
        <p:spPr>
          <a:xfrm>
            <a:off x="6143145" y="1392195"/>
            <a:ext cx="579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 err="1"/>
              <a:t>Results</a:t>
            </a:r>
            <a:r>
              <a:rPr lang="it-IT" b="1" dirty="0"/>
              <a:t>: model </a:t>
            </a:r>
            <a:r>
              <a:rPr lang="it-IT" b="1" dirty="0" err="1"/>
              <a:t>validation</a:t>
            </a:r>
            <a:r>
              <a:rPr lang="it-IT" b="1" dirty="0"/>
              <a:t> and max T </a:t>
            </a:r>
            <a:r>
              <a:rPr lang="it-IT" b="1" dirty="0" err="1"/>
              <a:t>evolution</a:t>
            </a:r>
            <a:endParaRPr lang="en-GB" b="1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EDB2B12-CC82-448E-9A2E-79DC3533F23C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11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12589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7F54A7-6528-403F-BC59-330AABA1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In-situ LIBS </a:t>
            </a:r>
            <a:r>
              <a:rPr lang="it-IT" dirty="0" err="1"/>
              <a:t>retention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on the PSI-2 linear device</a:t>
            </a:r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798CAF7-E898-40D2-AD6A-07107B8E57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" t="6111" r="34703" b="6556"/>
          <a:stretch/>
        </p:blipFill>
        <p:spPr>
          <a:xfrm flipH="1">
            <a:off x="458995" y="2222391"/>
            <a:ext cx="3366428" cy="219768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E266D23-F99B-4316-98C6-91ABF7A94136}"/>
              </a:ext>
            </a:extLst>
          </p:cNvPr>
          <p:cNvSpPr txBox="1"/>
          <p:nvPr/>
        </p:nvSpPr>
        <p:spPr>
          <a:xfrm>
            <a:off x="614416" y="2427991"/>
            <a:ext cx="1033134" cy="340519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dirty="0"/>
              <a:t>PSI-2 LPD</a:t>
            </a:r>
            <a:endParaRPr lang="en-GB" sz="14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9D0F1DB-A9A0-4CE4-B7BC-893ABD28E6D8}"/>
              </a:ext>
            </a:extLst>
          </p:cNvPr>
          <p:cNvSpPr txBox="1"/>
          <p:nvPr/>
        </p:nvSpPr>
        <p:spPr>
          <a:xfrm>
            <a:off x="487858" y="4668225"/>
            <a:ext cx="330870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6 m long machine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High-</a:t>
            </a:r>
            <a:r>
              <a:rPr lang="it-IT" sz="1600" dirty="0" err="1"/>
              <a:t>current</a:t>
            </a:r>
            <a:r>
              <a:rPr lang="it-IT" sz="1600" dirty="0"/>
              <a:t> </a:t>
            </a:r>
            <a:r>
              <a:rPr lang="it-IT" sz="1600" dirty="0" err="1"/>
              <a:t>arc-discharge</a:t>
            </a:r>
            <a:r>
              <a:rPr lang="it-IT" sz="1600" dirty="0"/>
              <a:t> source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~</a:t>
            </a:r>
            <a:r>
              <a:rPr lang="en-GB" sz="1600" dirty="0">
                <a:ea typeface="Segoe UI Symbol" panose="020B0502040204020203" pitchFamily="34" charset="0"/>
              </a:rPr>
              <a:t>6 cm plasma column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a typeface="Segoe UI Symbol" panose="020B0502040204020203" pitchFamily="34" charset="0"/>
              </a:rPr>
              <a:t>Controlled sample exposure (bias voltage, sample temperature)</a:t>
            </a:r>
            <a:endParaRPr lang="en-GB" sz="16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1FAACED-5CAA-414A-B37C-1D0C168BC20C}"/>
              </a:ext>
            </a:extLst>
          </p:cNvPr>
          <p:cNvSpPr txBox="1"/>
          <p:nvPr/>
        </p:nvSpPr>
        <p:spPr>
          <a:xfrm>
            <a:off x="4159796" y="2215560"/>
            <a:ext cx="315501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/>
              <a:t>In-situ </a:t>
            </a:r>
            <a:r>
              <a:rPr lang="en-US" sz="1600" dirty="0"/>
              <a:t>measurements of </a:t>
            </a:r>
            <a:r>
              <a:rPr lang="en-US" sz="1600" b="1" dirty="0"/>
              <a:t>short-term</a:t>
            </a:r>
            <a:r>
              <a:rPr lang="en-US" sz="1600" dirty="0"/>
              <a:t> </a:t>
            </a:r>
            <a:r>
              <a:rPr lang="en-US" sz="1600" b="1" dirty="0"/>
              <a:t>D</a:t>
            </a:r>
            <a:r>
              <a:rPr lang="en-US" sz="1600" dirty="0"/>
              <a:t> </a:t>
            </a:r>
            <a:r>
              <a:rPr lang="en-US" sz="1600" b="1" dirty="0"/>
              <a:t>retention</a:t>
            </a:r>
            <a:r>
              <a:rPr lang="en-US" sz="1600" dirty="0"/>
              <a:t> using </a:t>
            </a:r>
            <a:r>
              <a:rPr lang="en-US" sz="1600" b="1" dirty="0"/>
              <a:t>LIBS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 dirty="0"/>
              <a:t>W </a:t>
            </a:r>
            <a:r>
              <a:rPr lang="en-US" sz="1600" dirty="0"/>
              <a:t>(reference PFC material)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 dirty="0"/>
              <a:t>Ta</a:t>
            </a:r>
            <a:r>
              <a:rPr lang="en-US" sz="1600" dirty="0"/>
              <a:t> (superior resistance to He-induced damages, higher retention expected)</a:t>
            </a:r>
            <a:endParaRPr lang="en-US" sz="1600" b="1" dirty="0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5144888F-CA3E-493A-9052-C026215232D5}"/>
              </a:ext>
            </a:extLst>
          </p:cNvPr>
          <p:cNvSpPr/>
          <p:nvPr/>
        </p:nvSpPr>
        <p:spPr>
          <a:xfrm rot="5400000">
            <a:off x="5555184" y="3963019"/>
            <a:ext cx="597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801121F-C9A4-429C-B20D-F30172C9A450}"/>
              </a:ext>
            </a:extLst>
          </p:cNvPr>
          <p:cNvSpPr txBox="1"/>
          <p:nvPr/>
        </p:nvSpPr>
        <p:spPr>
          <a:xfrm>
            <a:off x="4072096" y="4536109"/>
            <a:ext cx="3563175" cy="1668542"/>
          </a:xfrm>
          <a:prstGeom prst="roundRect">
            <a:avLst/>
          </a:prstGeom>
          <a:noFill/>
          <a:ln>
            <a:solidFill>
              <a:srgbClr val="2A65AF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/>
              <a:t>Experimental</a:t>
            </a:r>
            <a:r>
              <a:rPr lang="it-IT" b="1" dirty="0"/>
              <a:t> goals: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Reconstruct </a:t>
            </a:r>
            <a:r>
              <a:rPr lang="en-GB" sz="1600" b="1" dirty="0"/>
              <a:t>D outgassing </a:t>
            </a:r>
            <a:r>
              <a:rPr lang="en-GB" sz="1600" dirty="0"/>
              <a:t>curves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/>
              <a:t>Compare results for W with Ta</a:t>
            </a:r>
            <a:r>
              <a:rPr lang="en-GB" sz="1600" dirty="0"/>
              <a:t>, for which worse retention properties are expected</a:t>
            </a:r>
            <a:r>
              <a:rPr lang="en-GB" sz="1600" b="1" dirty="0"/>
              <a:t> </a:t>
            </a:r>
            <a:endParaRPr lang="en-GB" sz="1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D06EF3-7BAF-43B8-81D0-09E2E48F49DB}"/>
              </a:ext>
            </a:extLst>
          </p:cNvPr>
          <p:cNvSpPr txBox="1"/>
          <p:nvPr/>
        </p:nvSpPr>
        <p:spPr>
          <a:xfrm>
            <a:off x="458995" y="1825238"/>
            <a:ext cx="9560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600" b="1" dirty="0"/>
              <a:t>Objective of the activity: </a:t>
            </a:r>
            <a:r>
              <a:rPr lang="en-US" sz="1600" dirty="0"/>
              <a:t>gain practical experience with in-situ LIBS on linear plasma devices  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5A2670D2-2364-4DE2-A043-2E1F06C714C2}"/>
              </a:ext>
            </a:extLst>
          </p:cNvPr>
          <p:cNvSpPr/>
          <p:nvPr/>
        </p:nvSpPr>
        <p:spPr>
          <a:xfrm>
            <a:off x="2482321" y="2395794"/>
            <a:ext cx="1198690" cy="46340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E30CA40-88E5-41B8-822B-49B3F8CDE5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041" y="2467394"/>
            <a:ext cx="1134981" cy="329854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C7066F0-94B5-462B-9DE7-162C3EC638FF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12</a:t>
            </a:r>
            <a:endParaRPr lang="en-GB" sz="1000" dirty="0"/>
          </a:p>
        </p:txBody>
      </p:sp>
      <p:pic>
        <p:nvPicPr>
          <p:cNvPr id="21" name="Elemento grafico 20">
            <a:extLst>
              <a:ext uri="{FF2B5EF4-FFF2-40B4-BE49-F238E27FC236}">
                <a16:creationId xmlns:a16="http://schemas.microsoft.com/office/drawing/2014/main" id="{A99C24B0-718C-4CA2-B735-0AE7F048D9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70171" y="4074683"/>
            <a:ext cx="2898872" cy="2204949"/>
          </a:xfrm>
          <a:prstGeom prst="rect">
            <a:avLst/>
          </a:prstGeom>
        </p:spPr>
      </p:pic>
      <p:graphicFrame>
        <p:nvGraphicFramePr>
          <p:cNvPr id="22" name="Tabella 24">
            <a:extLst>
              <a:ext uri="{FF2B5EF4-FFF2-40B4-BE49-F238E27FC236}">
                <a16:creationId xmlns:a16="http://schemas.microsoft.com/office/drawing/2014/main" id="{7C67379A-8496-4006-9375-1CA16B00C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650445"/>
              </p:ext>
            </p:extLst>
          </p:nvPr>
        </p:nvGraphicFramePr>
        <p:xfrm>
          <a:off x="7652465" y="2487714"/>
          <a:ext cx="2515226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0407">
                  <a:extLst>
                    <a:ext uri="{9D8B030D-6E8A-4147-A177-3AD203B41FA5}">
                      <a16:colId xmlns:a16="http://schemas.microsoft.com/office/drawing/2014/main" val="540392552"/>
                    </a:ext>
                  </a:extLst>
                </a:gridCol>
                <a:gridCol w="954819">
                  <a:extLst>
                    <a:ext uri="{9D8B030D-6E8A-4147-A177-3AD203B41FA5}">
                      <a16:colId xmlns:a16="http://schemas.microsoft.com/office/drawing/2014/main" val="3074955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Exp</a:t>
                      </a:r>
                      <a:r>
                        <a:rPr lang="it-IT" sz="1600" dirty="0"/>
                        <a:t> time [min]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190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5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Ion </a:t>
                      </a:r>
                      <a:r>
                        <a:rPr lang="it-IT" sz="1600" dirty="0" err="1"/>
                        <a:t>fluence</a:t>
                      </a:r>
                      <a:r>
                        <a:rPr lang="it-IT" sz="1600" dirty="0"/>
                        <a:t> [m</a:t>
                      </a:r>
                      <a:r>
                        <a:rPr lang="it-IT" sz="1600" baseline="30000" dirty="0"/>
                        <a:t>-2</a:t>
                      </a:r>
                      <a:r>
                        <a:rPr lang="it-IT" sz="1600" baseline="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3.3</a:t>
                      </a:r>
                      <a:r>
                        <a:rPr lang="it-IT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∙10</a:t>
                      </a:r>
                      <a:r>
                        <a:rPr lang="it-IT" sz="16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471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E</a:t>
                      </a:r>
                      <a:r>
                        <a:rPr lang="it-IT" sz="1600" baseline="-25000" dirty="0" err="1"/>
                        <a:t>ions</a:t>
                      </a:r>
                      <a:r>
                        <a:rPr lang="it-IT" sz="1600" baseline="0" dirty="0"/>
                        <a:t> [eV]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80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293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T</a:t>
                      </a:r>
                      <a:r>
                        <a:rPr lang="it-IT" sz="1600" baseline="-25000" dirty="0" err="1"/>
                        <a:t>samples</a:t>
                      </a:r>
                      <a:r>
                        <a:rPr lang="it-IT" sz="1600" baseline="0" dirty="0"/>
                        <a:t> [°C]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250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978355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ADC32DE6-5C69-4A57-833A-38AD75FEFC03}"/>
              </a:ext>
            </a:extLst>
          </p:cNvPr>
          <p:cNvSpPr txBox="1"/>
          <p:nvPr/>
        </p:nvSpPr>
        <p:spPr>
          <a:xfrm>
            <a:off x="7652466" y="2163792"/>
            <a:ext cx="251522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b="1" dirty="0" err="1"/>
              <a:t>Exposure</a:t>
            </a:r>
            <a:r>
              <a:rPr lang="it-IT" sz="1600" b="1" dirty="0"/>
              <a:t> </a:t>
            </a:r>
            <a:r>
              <a:rPr lang="it-IT" sz="1600" b="1" dirty="0" err="1"/>
              <a:t>parameters</a:t>
            </a:r>
            <a:endParaRPr lang="en-GB" sz="1600" b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68FACA8-A5BD-4259-AD35-555517C9DAF0}"/>
              </a:ext>
            </a:extLst>
          </p:cNvPr>
          <p:cNvSpPr txBox="1"/>
          <p:nvPr/>
        </p:nvSpPr>
        <p:spPr>
          <a:xfrm>
            <a:off x="10398512" y="2232855"/>
            <a:ext cx="1788918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 err="1"/>
              <a:t>Measurements</a:t>
            </a:r>
            <a:r>
              <a:rPr lang="it-IT" sz="1400" dirty="0"/>
              <a:t> for successive times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Fitting and </a:t>
            </a:r>
            <a:r>
              <a:rPr lang="it-IT" sz="1400" dirty="0" err="1"/>
              <a:t>integration</a:t>
            </a:r>
            <a:r>
              <a:rPr lang="it-IT" sz="1400" dirty="0"/>
              <a:t> of D</a:t>
            </a:r>
            <a:r>
              <a:rPr lang="el-GR" sz="1400" baseline="-25000" dirty="0"/>
              <a:t>α</a:t>
            </a:r>
            <a:r>
              <a:rPr lang="it-IT" sz="1400" baseline="-25000" dirty="0"/>
              <a:t> </a:t>
            </a:r>
            <a:r>
              <a:rPr lang="it-IT" sz="1400" dirty="0" err="1"/>
              <a:t>peak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5103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D52EF-19CB-59B2-AC6E-138DF487866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58972" y="2125479"/>
            <a:ext cx="11302317" cy="19516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dirty="0" err="1"/>
              <a:t>Individuation</a:t>
            </a:r>
            <a:r>
              <a:rPr lang="it-IT" dirty="0"/>
              <a:t> of </a:t>
            </a:r>
            <a:r>
              <a:rPr lang="it-IT" b="1" dirty="0" err="1"/>
              <a:t>suitable</a:t>
            </a:r>
            <a:r>
              <a:rPr lang="it-IT" b="1" dirty="0"/>
              <a:t> </a:t>
            </a:r>
            <a:r>
              <a:rPr lang="it-IT" b="1" dirty="0" err="1"/>
              <a:t>components</a:t>
            </a:r>
            <a:r>
              <a:rPr lang="it-IT" b="1" dirty="0"/>
              <a:t> </a:t>
            </a:r>
            <a:r>
              <a:rPr lang="it-IT" dirty="0"/>
              <a:t>for an </a:t>
            </a:r>
            <a:r>
              <a:rPr lang="it-IT" b="1" dirty="0"/>
              <a:t>in-situ LIBS on </a:t>
            </a:r>
            <a:r>
              <a:rPr lang="it-IT" b="1" dirty="0" err="1"/>
              <a:t>BiGyM</a:t>
            </a:r>
            <a:r>
              <a:rPr lang="it-IT" b="1" dirty="0"/>
              <a:t> </a:t>
            </a:r>
            <a:r>
              <a:rPr lang="it-IT" dirty="0"/>
              <a:t>(</a:t>
            </a:r>
            <a:r>
              <a:rPr lang="it-IT" dirty="0" err="1"/>
              <a:t>ps</a:t>
            </a:r>
            <a:r>
              <a:rPr lang="it-IT" dirty="0"/>
              <a:t> EKSPLA laser, </a:t>
            </a:r>
            <a:r>
              <a:rPr lang="it-IT" dirty="0" err="1"/>
              <a:t>Isoplane</a:t>
            </a:r>
            <a:r>
              <a:rPr lang="it-IT" dirty="0"/>
              <a:t> 320 </a:t>
            </a:r>
            <a:r>
              <a:rPr lang="it-IT" dirty="0" err="1"/>
              <a:t>spectrometer</a:t>
            </a:r>
            <a:r>
              <a:rPr lang="it-IT" dirty="0"/>
              <a:t>)</a:t>
            </a:r>
            <a:endParaRPr lang="it-IT" sz="1400" b="1" dirty="0">
              <a:latin typeface="+mn-l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dirty="0" err="1"/>
              <a:t>Preliminar</a:t>
            </a:r>
            <a:r>
              <a:rPr lang="it-IT" dirty="0"/>
              <a:t> design of </a:t>
            </a:r>
            <a:r>
              <a:rPr lang="it-IT" b="1" dirty="0"/>
              <a:t>LIBS optical </a:t>
            </a:r>
            <a:r>
              <a:rPr lang="it-IT" b="1" dirty="0" err="1"/>
              <a:t>path</a:t>
            </a:r>
            <a:r>
              <a:rPr lang="it-IT" b="1" dirty="0"/>
              <a:t> </a:t>
            </a:r>
            <a:r>
              <a:rPr lang="it-IT" dirty="0"/>
              <a:t>(8 m, 3 </a:t>
            </a:r>
            <a:r>
              <a:rPr lang="it-IT" dirty="0" err="1"/>
              <a:t>fixed</a:t>
            </a:r>
            <a:r>
              <a:rPr lang="it-IT" dirty="0"/>
              <a:t> </a:t>
            </a:r>
            <a:r>
              <a:rPr lang="it-IT" dirty="0" err="1"/>
              <a:t>mirrors</a:t>
            </a:r>
            <a:r>
              <a:rPr lang="it-IT" dirty="0"/>
              <a:t>, 1 steering </a:t>
            </a:r>
            <a:r>
              <a:rPr lang="it-IT" dirty="0" err="1"/>
              <a:t>mirror</a:t>
            </a:r>
            <a:r>
              <a:rPr lang="it-IT" dirty="0"/>
              <a:t>, </a:t>
            </a:r>
            <a:r>
              <a:rPr lang="it-IT" dirty="0" err="1"/>
              <a:t>focusing</a:t>
            </a:r>
            <a:r>
              <a:rPr lang="it-IT" dirty="0"/>
              <a:t> </a:t>
            </a:r>
            <a:r>
              <a:rPr lang="it-IT" dirty="0" err="1"/>
              <a:t>lens</a:t>
            </a:r>
            <a:r>
              <a:rPr lang="it-IT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>
                <a:latin typeface="+mn-lt"/>
              </a:rPr>
              <a:t>Development of a </a:t>
            </a:r>
            <a:r>
              <a:rPr lang="it-IT" b="1" dirty="0" err="1">
                <a:latin typeface="+mn-lt"/>
              </a:rPr>
              <a:t>numerical</a:t>
            </a:r>
            <a:r>
              <a:rPr lang="it-IT" b="1" dirty="0">
                <a:latin typeface="+mn-lt"/>
              </a:rPr>
              <a:t> model for ns laser </a:t>
            </a:r>
            <a:r>
              <a:rPr lang="it-IT" b="1" dirty="0" err="1">
                <a:latin typeface="+mn-lt"/>
              </a:rPr>
              <a:t>ablation</a:t>
            </a:r>
            <a:r>
              <a:rPr lang="it-IT" b="1" dirty="0">
                <a:latin typeface="+mn-lt"/>
              </a:rPr>
              <a:t> </a:t>
            </a:r>
            <a:r>
              <a:rPr lang="it-IT" dirty="0">
                <a:latin typeface="+mn-lt"/>
              </a:rPr>
              <a:t>and </a:t>
            </a:r>
            <a:r>
              <a:rPr lang="it-IT" b="1" dirty="0" err="1">
                <a:latin typeface="+mn-lt"/>
              </a:rPr>
              <a:t>successful</a:t>
            </a:r>
            <a:r>
              <a:rPr lang="it-IT" b="1" dirty="0">
                <a:latin typeface="+mn-lt"/>
              </a:rPr>
              <a:t> </a:t>
            </a:r>
            <a:r>
              <a:rPr lang="it-IT" b="1" dirty="0" err="1">
                <a:latin typeface="+mn-lt"/>
              </a:rPr>
              <a:t>validation</a:t>
            </a:r>
            <a:r>
              <a:rPr lang="it-IT" b="1" dirty="0">
                <a:latin typeface="+mn-lt"/>
              </a:rPr>
              <a:t> </a:t>
            </a:r>
            <a:r>
              <a:rPr lang="it-IT" dirty="0">
                <a:latin typeface="+mn-lt"/>
              </a:rPr>
              <a:t>for </a:t>
            </a:r>
            <a:r>
              <a:rPr lang="it-IT" b="1" dirty="0">
                <a:latin typeface="+mn-lt"/>
              </a:rPr>
              <a:t>W</a:t>
            </a:r>
            <a:r>
              <a:rPr lang="it-IT" dirty="0">
                <a:latin typeface="+mn-lt"/>
              </a:rPr>
              <a:t> and </a:t>
            </a:r>
            <a:r>
              <a:rPr lang="it-IT" b="1" dirty="0">
                <a:latin typeface="+mn-lt"/>
              </a:rPr>
              <a:t>Si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>
                <a:latin typeface="+mn-lt"/>
              </a:rPr>
              <a:t>Development of a </a:t>
            </a:r>
            <a:r>
              <a:rPr lang="it-IT" b="1" dirty="0" err="1">
                <a:latin typeface="+mn-lt"/>
              </a:rPr>
              <a:t>numerical</a:t>
            </a:r>
            <a:r>
              <a:rPr lang="it-IT" b="1" dirty="0">
                <a:latin typeface="+mn-lt"/>
              </a:rPr>
              <a:t> model for </a:t>
            </a:r>
            <a:r>
              <a:rPr lang="it-IT" b="1" dirty="0" err="1">
                <a:latin typeface="+mn-lt"/>
              </a:rPr>
              <a:t>ps</a:t>
            </a:r>
            <a:r>
              <a:rPr lang="it-IT" b="1" dirty="0">
                <a:latin typeface="+mn-lt"/>
              </a:rPr>
              <a:t> laser </a:t>
            </a:r>
            <a:r>
              <a:rPr lang="it-IT" b="1" dirty="0" err="1">
                <a:latin typeface="+mn-lt"/>
              </a:rPr>
              <a:t>ablation</a:t>
            </a:r>
            <a:r>
              <a:rPr lang="it-IT" b="1" dirty="0">
                <a:latin typeface="+mn-lt"/>
              </a:rPr>
              <a:t> </a:t>
            </a:r>
            <a:r>
              <a:rPr lang="it-IT" dirty="0">
                <a:latin typeface="+mn-lt"/>
              </a:rPr>
              <a:t>and </a:t>
            </a:r>
            <a:r>
              <a:rPr lang="it-IT" b="1" dirty="0" err="1">
                <a:latin typeface="+mn-lt"/>
              </a:rPr>
              <a:t>successful</a:t>
            </a:r>
            <a:r>
              <a:rPr lang="it-IT" b="1" dirty="0">
                <a:latin typeface="+mn-lt"/>
              </a:rPr>
              <a:t> </a:t>
            </a:r>
            <a:r>
              <a:rPr lang="it-IT" b="1" dirty="0" err="1">
                <a:latin typeface="+mn-lt"/>
              </a:rPr>
              <a:t>validation</a:t>
            </a:r>
            <a:r>
              <a:rPr lang="it-IT" dirty="0">
                <a:latin typeface="+mn-lt"/>
              </a:rPr>
              <a:t> for </a:t>
            </a:r>
            <a:r>
              <a:rPr lang="it-IT" b="1" dirty="0">
                <a:latin typeface="+mn-lt"/>
              </a:rPr>
              <a:t>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In-situ LIBS measurements for </a:t>
            </a:r>
            <a:r>
              <a:rPr lang="en-GB" b="1" dirty="0"/>
              <a:t>short-term D retention assessment</a:t>
            </a:r>
            <a:r>
              <a:rPr lang="en-GB" dirty="0"/>
              <a:t>, highlighting differences between </a:t>
            </a:r>
            <a:r>
              <a:rPr lang="en-GB" b="1" dirty="0"/>
              <a:t>W</a:t>
            </a:r>
            <a:r>
              <a:rPr lang="en-GB" dirty="0"/>
              <a:t> and </a:t>
            </a:r>
            <a:r>
              <a:rPr lang="en-GB" b="1" dirty="0"/>
              <a:t>Ta</a:t>
            </a:r>
            <a:endParaRPr lang="it-IT" b="1" dirty="0">
              <a:latin typeface="+mn-l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D17D32E-D840-4920-9FF4-774AD689E7E3}"/>
              </a:ext>
            </a:extLst>
          </p:cNvPr>
          <p:cNvSpPr txBox="1"/>
          <p:nvPr/>
        </p:nvSpPr>
        <p:spPr>
          <a:xfrm>
            <a:off x="358971" y="1766903"/>
            <a:ext cx="1130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b="1" dirty="0"/>
              <a:t>This work is based on a combined approach (preliminary design, modeling as support activity, experiments) </a:t>
            </a:r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FA73998A-4FA7-4F83-A7AD-60224CE4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en-GB" dirty="0"/>
          </a:p>
        </p:txBody>
      </p:sp>
      <p:sp>
        <p:nvSpPr>
          <p:cNvPr id="10" name="Titolo 8">
            <a:extLst>
              <a:ext uri="{FF2B5EF4-FFF2-40B4-BE49-F238E27FC236}">
                <a16:creationId xmlns:a16="http://schemas.microsoft.com/office/drawing/2014/main" id="{FC489384-F692-4716-87F1-C4F58E5506FF}"/>
              </a:ext>
            </a:extLst>
          </p:cNvPr>
          <p:cNvSpPr txBox="1">
            <a:spLocks/>
          </p:cNvSpPr>
          <p:nvPr/>
        </p:nvSpPr>
        <p:spPr>
          <a:xfrm>
            <a:off x="377687" y="3992899"/>
            <a:ext cx="11662883" cy="51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800" b="1" kern="1200" dirty="0">
                <a:solidFill>
                  <a:srgbClr val="B27F47"/>
                </a:solidFill>
                <a:latin typeface="Titillium Bd" pitchFamily="2" charset="77"/>
                <a:ea typeface="+mn-ea"/>
                <a:cs typeface="+mn-cs"/>
              </a:defRPr>
            </a:lvl1pPr>
          </a:lstStyle>
          <a:p>
            <a:r>
              <a:rPr lang="en-GB" dirty="0"/>
              <a:t>Future developments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302C08C3-E808-4499-9934-48D6B7C64189}"/>
              </a:ext>
            </a:extLst>
          </p:cNvPr>
          <p:cNvSpPr txBox="1">
            <a:spLocks/>
          </p:cNvSpPr>
          <p:nvPr/>
        </p:nvSpPr>
        <p:spPr>
          <a:xfrm>
            <a:off x="360763" y="4418652"/>
            <a:ext cx="11537195" cy="1951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b="1"/>
              <a:t>Modeling activity</a:t>
            </a:r>
            <a:r>
              <a:rPr lang="en-US"/>
              <a:t>: introduction of gas dynamics and ionization equations → prediction of plasma plume characteristics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/>
              <a:t>Diagnostics development:</a:t>
            </a:r>
          </a:p>
        </p:txBody>
      </p:sp>
      <p:graphicFrame>
        <p:nvGraphicFramePr>
          <p:cNvPr id="12" name="Diagramma 11">
            <a:extLst>
              <a:ext uri="{FF2B5EF4-FFF2-40B4-BE49-F238E27FC236}">
                <a16:creationId xmlns:a16="http://schemas.microsoft.com/office/drawing/2014/main" id="{AA377574-66C3-4D99-A9B1-2D52A53D9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079750"/>
              </p:ext>
            </p:extLst>
          </p:nvPr>
        </p:nvGraphicFramePr>
        <p:xfrm>
          <a:off x="3677919" y="4765638"/>
          <a:ext cx="6111540" cy="1451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615D02B-4566-4B68-9196-1CF7B3DD32DA}"/>
              </a:ext>
            </a:extLst>
          </p:cNvPr>
          <p:cNvSpPr txBox="1"/>
          <p:nvPr/>
        </p:nvSpPr>
        <p:spPr>
          <a:xfrm>
            <a:off x="4882146" y="5854430"/>
            <a:ext cx="1269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Late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summer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2026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8F19423-31B9-4D3C-9F4B-F7F5B39EB369}"/>
              </a:ext>
            </a:extLst>
          </p:cNvPr>
          <p:cNvSpPr txBox="1"/>
          <p:nvPr/>
        </p:nvSpPr>
        <p:spPr>
          <a:xfrm>
            <a:off x="6992442" y="5845466"/>
            <a:ext cx="1269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Oct-Nov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2026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9A0D56B-286D-4884-B1BF-B37FB95229DD}"/>
              </a:ext>
            </a:extLst>
          </p:cNvPr>
          <p:cNvSpPr txBox="1"/>
          <p:nvPr/>
        </p:nvSpPr>
        <p:spPr>
          <a:xfrm>
            <a:off x="9156523" y="5847261"/>
            <a:ext cx="1269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End of 2026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" name="Elemento grafico 16" descr="Cronometro con riempimento a tinta unita">
            <a:extLst>
              <a:ext uri="{FF2B5EF4-FFF2-40B4-BE49-F238E27FC236}">
                <a16:creationId xmlns:a16="http://schemas.microsoft.com/office/drawing/2014/main" id="{4A0417F5-483E-42E3-8EBB-E4CEEBC329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91261" y="4840536"/>
            <a:ext cx="599739" cy="599739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2951E9A-9E57-4B31-9412-EFCDAE59CFD0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13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79586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862628-49AB-4AEC-932D-6256462F0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Acknowledgments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97BCAF-C0A9-4A35-A586-88F267C364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207" y="1846624"/>
            <a:ext cx="11663363" cy="50113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it-IT" sz="2200" dirty="0"/>
              <a:t>CNR-ISTP Milano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it-IT" sz="1800" dirty="0"/>
              <a:t>A. Cremona, A. Uccello, J. Scionti, I. Casiraghi, and the </a:t>
            </a:r>
            <a:r>
              <a:rPr lang="it-IT" sz="1800" dirty="0" err="1"/>
              <a:t>GyM</a:t>
            </a:r>
            <a:r>
              <a:rPr lang="it-IT" sz="1800" dirty="0"/>
              <a:t> team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it-IT" sz="2200" dirty="0"/>
              <a:t>CNR-ISTP Bari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it-IT" sz="1800" dirty="0"/>
              <a:t>G. Dilecce, A. Hussain, P. F. </a:t>
            </a:r>
            <a:r>
              <a:rPr lang="it-IT" sz="1800" dirty="0" err="1"/>
              <a:t>Ambrico</a:t>
            </a:r>
            <a:r>
              <a:rPr lang="it-IT" sz="1800" dirty="0"/>
              <a:t>, D. Aceto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it-IT" sz="2200" dirty="0" err="1"/>
              <a:t>Forschungszentrum</a:t>
            </a:r>
            <a:r>
              <a:rPr lang="it-IT" sz="2200" dirty="0"/>
              <a:t> </a:t>
            </a:r>
            <a:r>
              <a:rPr lang="it-IT" sz="2200" dirty="0" err="1"/>
              <a:t>Jülich</a:t>
            </a:r>
            <a:r>
              <a:rPr lang="it-IT" sz="2200" dirty="0"/>
              <a:t> (FZJ)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it-IT" sz="1800" dirty="0"/>
              <a:t>S. </a:t>
            </a:r>
            <a:r>
              <a:rPr lang="it-IT" sz="1800" dirty="0" err="1"/>
              <a:t>Brezinsek</a:t>
            </a:r>
            <a:r>
              <a:rPr lang="it-IT" sz="1800" dirty="0"/>
              <a:t>, Y. </a:t>
            </a:r>
            <a:r>
              <a:rPr lang="it-IT" sz="1800" dirty="0" err="1"/>
              <a:t>Rongxing</a:t>
            </a:r>
            <a:r>
              <a:rPr lang="it-IT" sz="1800" dirty="0"/>
              <a:t>, G. </a:t>
            </a:r>
            <a:r>
              <a:rPr lang="it-IT" sz="1800" dirty="0" err="1"/>
              <a:t>Sergienko</a:t>
            </a:r>
            <a:r>
              <a:rPr lang="it-IT" sz="1800" dirty="0"/>
              <a:t>, D. </a:t>
            </a:r>
            <a:r>
              <a:rPr lang="it-IT" sz="1800" dirty="0" err="1"/>
              <a:t>Matveev</a:t>
            </a:r>
            <a:r>
              <a:rPr lang="it-IT" sz="1800" dirty="0"/>
              <a:t>, E. </a:t>
            </a:r>
            <a:r>
              <a:rPr lang="it-IT" sz="1800" dirty="0" err="1"/>
              <a:t>Wüst</a:t>
            </a:r>
            <a:r>
              <a:rPr lang="it-IT" sz="1800" dirty="0"/>
              <a:t>, C. </a:t>
            </a:r>
            <a:r>
              <a:rPr lang="it-IT" sz="1800" dirty="0" err="1"/>
              <a:t>Kawan</a:t>
            </a:r>
            <a:r>
              <a:rPr lang="it-IT" sz="1800" dirty="0"/>
              <a:t>, S. </a:t>
            </a:r>
            <a:r>
              <a:rPr lang="it-IT" sz="1800" dirty="0" err="1"/>
              <a:t>Möller</a:t>
            </a:r>
            <a:r>
              <a:rPr lang="it-IT" sz="1800" dirty="0"/>
              <a:t>, and the </a:t>
            </a:r>
            <a:r>
              <a:rPr lang="it-IT" sz="1800" dirty="0" err="1"/>
              <a:t>active</a:t>
            </a:r>
            <a:r>
              <a:rPr lang="it-IT" sz="1800" dirty="0"/>
              <a:t>/passive </a:t>
            </a:r>
            <a:r>
              <a:rPr lang="it-IT" sz="1800" dirty="0" err="1"/>
              <a:t>spectroscopy</a:t>
            </a:r>
            <a:r>
              <a:rPr lang="it-IT" sz="1800" dirty="0"/>
              <a:t> group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it-IT" sz="2200" dirty="0"/>
              <a:t>CNR-ICMATE Milano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it-IT" sz="1800" dirty="0"/>
              <a:t>D. Ripamonti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it-IT" sz="2200" dirty="0"/>
              <a:t>ENEA Frascati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it-IT" sz="1800" dirty="0"/>
              <a:t>M. </a:t>
            </a:r>
            <a:r>
              <a:rPr lang="it-IT" sz="1800" dirty="0" err="1"/>
              <a:t>Iafrati</a:t>
            </a:r>
            <a:r>
              <a:rPr lang="it-IT" sz="1800" dirty="0"/>
              <a:t>, M. Alonzo, S. Almaviva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DB89347-3AF0-4928-9D43-94A6550952D3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14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2506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69E864-41D5-5E75-0D0A-99B2C7560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558" y="1156549"/>
            <a:ext cx="11662883" cy="4544902"/>
          </a:xfrm>
        </p:spPr>
        <p:txBody>
          <a:bodyPr anchor="ctr">
            <a:normAutofit/>
          </a:bodyPr>
          <a:lstStyle/>
          <a:p>
            <a:pPr algn="ctr"/>
            <a:r>
              <a:rPr lang="it-IT" sz="80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608686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8ABCCE70-8D4D-4C64-AE03-355B39E57F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8" t="4854"/>
          <a:stretch/>
        </p:blipFill>
        <p:spPr>
          <a:xfrm>
            <a:off x="3400205" y="4474905"/>
            <a:ext cx="2381494" cy="170019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687A7D7-0296-46BA-86AD-82E5149BD0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5" t="5289" r="-938" b="10247"/>
          <a:stretch/>
        </p:blipFill>
        <p:spPr>
          <a:xfrm>
            <a:off x="3278945" y="2570925"/>
            <a:ext cx="2678400" cy="170040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9FA546B-3626-4156-9543-60C04FEDC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Nanosecond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40C28A-27C1-455A-9F1A-D3448B4483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1833245"/>
            <a:ext cx="5525135" cy="696595"/>
          </a:xfrm>
        </p:spPr>
        <p:txBody>
          <a:bodyPr/>
          <a:lstStyle/>
          <a:p>
            <a:pPr marL="0" indent="0">
              <a:buNone/>
            </a:pP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dirty="0"/>
              <a:t>: laser </a:t>
            </a:r>
            <a:r>
              <a:rPr lang="it-IT" dirty="0" err="1"/>
              <a:t>irradiation</a:t>
            </a:r>
            <a:r>
              <a:rPr lang="it-IT" dirty="0"/>
              <a:t> of samples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CNR-ISTP Bari</a:t>
            </a:r>
            <a:endParaRPr lang="en-GB" b="1" dirty="0"/>
          </a:p>
        </p:txBody>
      </p:sp>
      <p:cxnSp>
        <p:nvCxnSpPr>
          <p:cNvPr id="8" name="Connettore dritto 22">
            <a:extLst>
              <a:ext uri="{FF2B5EF4-FFF2-40B4-BE49-F238E27FC236}">
                <a16:creationId xmlns:a16="http://schemas.microsoft.com/office/drawing/2014/main" id="{E84B8201-D216-4190-BD70-51413ABFE192}"/>
              </a:ext>
            </a:extLst>
          </p:cNvPr>
          <p:cNvCxnSpPr>
            <a:cxnSpLocks/>
          </p:cNvCxnSpPr>
          <p:nvPr/>
        </p:nvCxnSpPr>
        <p:spPr>
          <a:xfrm>
            <a:off x="5397896" y="4146080"/>
            <a:ext cx="47138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1E4BF3E-56A6-41E4-9E2F-66B5331D80F4}"/>
              </a:ext>
            </a:extLst>
          </p:cNvPr>
          <p:cNvSpPr txBox="1"/>
          <p:nvPr/>
        </p:nvSpPr>
        <p:spPr>
          <a:xfrm>
            <a:off x="5375236" y="3941409"/>
            <a:ext cx="509986" cy="2046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50 </a:t>
            </a:r>
            <a:r>
              <a:rPr lang="el-GR" sz="1200" dirty="0">
                <a:solidFill>
                  <a:srgbClr val="FFFF00"/>
                </a:solidFill>
              </a:rPr>
              <a:t>μ</a:t>
            </a:r>
            <a:r>
              <a:rPr lang="it-IT" sz="1200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E6FC342-3723-4973-8130-97A5C8B5A8AF}"/>
              </a:ext>
            </a:extLst>
          </p:cNvPr>
          <p:cNvSpPr txBox="1"/>
          <p:nvPr/>
        </p:nvSpPr>
        <p:spPr>
          <a:xfrm>
            <a:off x="3302497" y="3896733"/>
            <a:ext cx="736426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CNR-ICMATE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A0948C5-21F6-4076-87F5-691A21B81FB7}"/>
              </a:ext>
            </a:extLst>
          </p:cNvPr>
          <p:cNvSpPr txBox="1"/>
          <p:nvPr/>
        </p:nvSpPr>
        <p:spPr>
          <a:xfrm>
            <a:off x="3278945" y="2620066"/>
            <a:ext cx="736426" cy="2600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600" dirty="0">
                <a:solidFill>
                  <a:srgbClr val="FFFF00"/>
                </a:solidFill>
              </a:rPr>
              <a:t>SEM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C8811BB-ADE1-4F7D-96C2-A9BE707F36F2}"/>
              </a:ext>
            </a:extLst>
          </p:cNvPr>
          <p:cNvSpPr txBox="1"/>
          <p:nvPr/>
        </p:nvSpPr>
        <p:spPr>
          <a:xfrm>
            <a:off x="5154018" y="2620066"/>
            <a:ext cx="731204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E = 3.6 </a:t>
            </a:r>
            <a:r>
              <a:rPr lang="it-IT" sz="1200" dirty="0" err="1">
                <a:solidFill>
                  <a:srgbClr val="FFFF00"/>
                </a:solidFill>
              </a:rPr>
              <a:t>mJ</a:t>
            </a:r>
            <a:br>
              <a:rPr lang="it-IT" sz="1200" dirty="0">
                <a:solidFill>
                  <a:srgbClr val="FFFF00"/>
                </a:solidFill>
              </a:rPr>
            </a:br>
            <a:r>
              <a:rPr lang="it-IT" sz="1200" dirty="0">
                <a:solidFill>
                  <a:srgbClr val="FFFF00"/>
                </a:solidFill>
              </a:rPr>
              <a:t> 1 </a:t>
            </a:r>
            <a:r>
              <a:rPr lang="it-IT" sz="1200" dirty="0" err="1">
                <a:solidFill>
                  <a:srgbClr val="FFFF00"/>
                </a:solidFill>
              </a:rPr>
              <a:t>pulse</a:t>
            </a:r>
            <a:endParaRPr lang="it-IT" sz="1200" dirty="0">
              <a:solidFill>
                <a:srgbClr val="FFFF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0CBD0A-5878-4A83-B27C-7FB1421DC851}"/>
              </a:ext>
            </a:extLst>
          </p:cNvPr>
          <p:cNvSpPr txBox="1"/>
          <p:nvPr/>
        </p:nvSpPr>
        <p:spPr>
          <a:xfrm>
            <a:off x="3278945" y="4269534"/>
            <a:ext cx="1786094" cy="20467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 err="1"/>
              <a:t>Mechanical</a:t>
            </a:r>
            <a:r>
              <a:rPr lang="it-IT" sz="1200" dirty="0"/>
              <a:t> </a:t>
            </a:r>
            <a:r>
              <a:rPr lang="it-IT" sz="1200" dirty="0" err="1"/>
              <a:t>profilometer</a:t>
            </a:r>
            <a:endParaRPr lang="it-IT" sz="12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D94D1C3-24D1-4268-89C7-945DC8DDA681}"/>
              </a:ext>
            </a:extLst>
          </p:cNvPr>
          <p:cNvSpPr txBox="1"/>
          <p:nvPr/>
        </p:nvSpPr>
        <p:spPr>
          <a:xfrm>
            <a:off x="377525" y="5169265"/>
            <a:ext cx="157303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Nd:YAG</a:t>
            </a:r>
            <a:r>
              <a:rPr lang="it-IT" sz="1400" b="1" dirty="0"/>
              <a:t> laser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τ</a:t>
            </a:r>
            <a:r>
              <a:rPr lang="it-IT" sz="1400" baseline="-25000" dirty="0"/>
              <a:t>L</a:t>
            </a:r>
            <a:r>
              <a:rPr lang="it-IT" sz="1400" dirty="0"/>
              <a:t> = 10 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λ</a:t>
            </a:r>
            <a:r>
              <a:rPr lang="it-IT" sz="1400" dirty="0"/>
              <a:t> = 1064 nm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RR = 10 Hz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F4B2E70-0D20-4EAB-AB02-A60609A98CEF}"/>
              </a:ext>
            </a:extLst>
          </p:cNvPr>
          <p:cNvSpPr txBox="1"/>
          <p:nvPr/>
        </p:nvSpPr>
        <p:spPr>
          <a:xfrm>
            <a:off x="3278945" y="2240427"/>
            <a:ext cx="251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 err="1"/>
              <a:t>Crater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</a:t>
            </a:r>
            <a:r>
              <a:rPr lang="it-IT" sz="1600" dirty="0" err="1"/>
              <a:t>analysis</a:t>
            </a:r>
            <a:r>
              <a:rPr lang="it-IT" sz="1600" dirty="0"/>
              <a:t> - Si</a:t>
            </a:r>
            <a:endParaRPr lang="en-GB" sz="1600" dirty="0"/>
          </a:p>
        </p:txBody>
      </p:sp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CA8C7B11-FF46-46BA-A0B7-ABB4BC0126C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4341" t="7969" b="9717"/>
          <a:stretch/>
        </p:blipFill>
        <p:spPr>
          <a:xfrm>
            <a:off x="377687" y="2529840"/>
            <a:ext cx="2625714" cy="2520000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695C0368-0AEB-4AFA-B053-BEC2906712F1}"/>
              </a:ext>
            </a:extLst>
          </p:cNvPr>
          <p:cNvSpPr/>
          <p:nvPr/>
        </p:nvSpPr>
        <p:spPr>
          <a:xfrm>
            <a:off x="3278945" y="4269533"/>
            <a:ext cx="2624015" cy="19422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BAD1B9D-4453-4C80-886C-54BE36B5AF79}"/>
              </a:ext>
            </a:extLst>
          </p:cNvPr>
          <p:cNvSpPr txBox="1"/>
          <p:nvPr/>
        </p:nvSpPr>
        <p:spPr>
          <a:xfrm>
            <a:off x="1877009" y="5169265"/>
            <a:ext cx="12956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/>
              <a:t>2 </a:t>
            </a:r>
            <a:r>
              <a:rPr lang="it-IT" sz="1400" b="1" dirty="0" err="1"/>
              <a:t>materials</a:t>
            </a:r>
            <a:endParaRPr lang="it-IT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 err="1"/>
              <a:t>Tungsten</a:t>
            </a:r>
            <a:endParaRPr lang="it-IT" sz="14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F0000"/>
                </a:solidFill>
              </a:rPr>
              <a:t>Silicon</a:t>
            </a:r>
          </a:p>
          <a:p>
            <a:pPr algn="l">
              <a:spcAft>
                <a:spcPts val="600"/>
              </a:spcAft>
            </a:pPr>
            <a:endParaRPr lang="en-GB" sz="1400" dirty="0"/>
          </a:p>
        </p:txBody>
      </p:sp>
      <p:pic>
        <p:nvPicPr>
          <p:cNvPr id="18" name="Elemento grafico 17">
            <a:extLst>
              <a:ext uri="{FF2B5EF4-FFF2-40B4-BE49-F238E27FC236}">
                <a16:creationId xmlns:a16="http://schemas.microsoft.com/office/drawing/2014/main" id="{3D9CEFFD-4E82-4B83-B874-0562B6C94F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63655" y="3429000"/>
            <a:ext cx="2968173" cy="2250000"/>
          </a:xfrm>
          <a:prstGeom prst="rect">
            <a:avLst/>
          </a:prstGeom>
        </p:spPr>
      </p:pic>
      <p:pic>
        <p:nvPicPr>
          <p:cNvPr id="21" name="Elemento grafico 20">
            <a:extLst>
              <a:ext uri="{FF2B5EF4-FFF2-40B4-BE49-F238E27FC236}">
                <a16:creationId xmlns:a16="http://schemas.microsoft.com/office/drawing/2014/main" id="{ACC02056-F3EC-45F4-8321-0E705B37C0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08877" y="3429000"/>
            <a:ext cx="2968173" cy="225000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143C920-52DF-44FF-AF67-96ECB282CDDD}"/>
              </a:ext>
            </a:extLst>
          </p:cNvPr>
          <p:cNvSpPr txBox="1"/>
          <p:nvPr/>
        </p:nvSpPr>
        <p:spPr>
          <a:xfrm>
            <a:off x="6978453" y="1602071"/>
            <a:ext cx="445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 err="1"/>
              <a:t>Results</a:t>
            </a:r>
            <a:r>
              <a:rPr lang="it-IT" b="1" dirty="0"/>
              <a:t> for silicon</a:t>
            </a:r>
            <a:endParaRPr lang="en-GB" b="1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75C252A-1404-40B3-8461-80DA65953685}"/>
              </a:ext>
            </a:extLst>
          </p:cNvPr>
          <p:cNvSpPr txBox="1"/>
          <p:nvPr/>
        </p:nvSpPr>
        <p:spPr>
          <a:xfrm>
            <a:off x="6645052" y="2181542"/>
            <a:ext cx="511185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FF0000"/>
                </a:solidFill>
              </a:rPr>
              <a:t>Signs</a:t>
            </a:r>
            <a:r>
              <a:rPr lang="it-IT" sz="1600" dirty="0">
                <a:solidFill>
                  <a:srgbClr val="FF0000"/>
                </a:solidFill>
              </a:rPr>
              <a:t> of </a:t>
            </a:r>
            <a:r>
              <a:rPr lang="it-IT" sz="1600" dirty="0" err="1">
                <a:solidFill>
                  <a:srgbClr val="FF0000"/>
                </a:solidFill>
              </a:rPr>
              <a:t>violently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expelled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material</a:t>
            </a:r>
            <a:r>
              <a:rPr lang="it-IT" sz="1600" dirty="0">
                <a:solidFill>
                  <a:srgbClr val="FF0000"/>
                </a:solidFill>
              </a:rPr>
              <a:t> (</a:t>
            </a:r>
            <a:r>
              <a:rPr lang="it-IT" sz="1600" b="1" dirty="0" err="1">
                <a:solidFill>
                  <a:srgbClr val="FF0000"/>
                </a:solidFill>
              </a:rPr>
              <a:t>phase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explosion</a:t>
            </a:r>
            <a:r>
              <a:rPr lang="it-IT" sz="1600" dirty="0">
                <a:solidFill>
                  <a:srgbClr val="FF0000"/>
                </a:solidFill>
              </a:rPr>
              <a:t>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2 sets of simulations </a:t>
            </a:r>
            <a:r>
              <a:rPr lang="en-GB" sz="1600" dirty="0">
                <a:solidFill>
                  <a:srgbClr val="FF0000"/>
                </a:solidFill>
              </a:rPr>
              <a:t>to take into account an experimental spot size variation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35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8ABCCE70-8D4D-4C64-AE03-355B39E57F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8" t="4854"/>
          <a:stretch/>
        </p:blipFill>
        <p:spPr>
          <a:xfrm>
            <a:off x="3400205" y="4474905"/>
            <a:ext cx="2381494" cy="170019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687A7D7-0296-46BA-86AD-82E5149BD0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5" t="5289" r="-938" b="10247"/>
          <a:stretch/>
        </p:blipFill>
        <p:spPr>
          <a:xfrm>
            <a:off x="3278945" y="2570925"/>
            <a:ext cx="2678400" cy="170040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9FA546B-3626-4156-9543-60C04FEDC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Nanosecond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40C28A-27C1-455A-9F1A-D3448B4483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1833245"/>
            <a:ext cx="5525135" cy="696595"/>
          </a:xfrm>
        </p:spPr>
        <p:txBody>
          <a:bodyPr/>
          <a:lstStyle/>
          <a:p>
            <a:pPr marL="0" indent="0">
              <a:buNone/>
            </a:pP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dirty="0"/>
              <a:t>: laser </a:t>
            </a:r>
            <a:r>
              <a:rPr lang="it-IT" dirty="0" err="1"/>
              <a:t>irradiation</a:t>
            </a:r>
            <a:r>
              <a:rPr lang="it-IT" dirty="0"/>
              <a:t> of samples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CNR-ISTP Bari</a:t>
            </a:r>
            <a:endParaRPr lang="en-GB" b="1" dirty="0"/>
          </a:p>
        </p:txBody>
      </p:sp>
      <p:cxnSp>
        <p:nvCxnSpPr>
          <p:cNvPr id="8" name="Connettore dritto 22">
            <a:extLst>
              <a:ext uri="{FF2B5EF4-FFF2-40B4-BE49-F238E27FC236}">
                <a16:creationId xmlns:a16="http://schemas.microsoft.com/office/drawing/2014/main" id="{E84B8201-D216-4190-BD70-51413ABFE192}"/>
              </a:ext>
            </a:extLst>
          </p:cNvPr>
          <p:cNvCxnSpPr>
            <a:cxnSpLocks/>
          </p:cNvCxnSpPr>
          <p:nvPr/>
        </p:nvCxnSpPr>
        <p:spPr>
          <a:xfrm>
            <a:off x="5397896" y="4146080"/>
            <a:ext cx="47138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1E4BF3E-56A6-41E4-9E2F-66B5331D80F4}"/>
              </a:ext>
            </a:extLst>
          </p:cNvPr>
          <p:cNvSpPr txBox="1"/>
          <p:nvPr/>
        </p:nvSpPr>
        <p:spPr>
          <a:xfrm>
            <a:off x="5375236" y="3941409"/>
            <a:ext cx="509986" cy="2046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50 </a:t>
            </a:r>
            <a:r>
              <a:rPr lang="el-GR" sz="1200" dirty="0">
                <a:solidFill>
                  <a:srgbClr val="FFFF00"/>
                </a:solidFill>
              </a:rPr>
              <a:t>μ</a:t>
            </a:r>
            <a:r>
              <a:rPr lang="it-IT" sz="1200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E6FC342-3723-4973-8130-97A5C8B5A8AF}"/>
              </a:ext>
            </a:extLst>
          </p:cNvPr>
          <p:cNvSpPr txBox="1"/>
          <p:nvPr/>
        </p:nvSpPr>
        <p:spPr>
          <a:xfrm>
            <a:off x="3302497" y="3896733"/>
            <a:ext cx="736426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CNR-ICMATE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A0948C5-21F6-4076-87F5-691A21B81FB7}"/>
              </a:ext>
            </a:extLst>
          </p:cNvPr>
          <p:cNvSpPr txBox="1"/>
          <p:nvPr/>
        </p:nvSpPr>
        <p:spPr>
          <a:xfrm>
            <a:off x="3278945" y="2620066"/>
            <a:ext cx="736426" cy="2600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600" dirty="0">
                <a:solidFill>
                  <a:srgbClr val="FFFF00"/>
                </a:solidFill>
              </a:rPr>
              <a:t>SEM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C8811BB-ADE1-4F7D-96C2-A9BE707F36F2}"/>
              </a:ext>
            </a:extLst>
          </p:cNvPr>
          <p:cNvSpPr txBox="1"/>
          <p:nvPr/>
        </p:nvSpPr>
        <p:spPr>
          <a:xfrm>
            <a:off x="5154018" y="2620066"/>
            <a:ext cx="731204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E = 3.6 </a:t>
            </a:r>
            <a:r>
              <a:rPr lang="it-IT" sz="1200" dirty="0" err="1">
                <a:solidFill>
                  <a:srgbClr val="FFFF00"/>
                </a:solidFill>
              </a:rPr>
              <a:t>mJ</a:t>
            </a:r>
            <a:br>
              <a:rPr lang="it-IT" sz="1200" dirty="0">
                <a:solidFill>
                  <a:srgbClr val="FFFF00"/>
                </a:solidFill>
              </a:rPr>
            </a:br>
            <a:r>
              <a:rPr lang="it-IT" sz="1200" dirty="0">
                <a:solidFill>
                  <a:srgbClr val="FFFF00"/>
                </a:solidFill>
              </a:rPr>
              <a:t> 1 </a:t>
            </a:r>
            <a:r>
              <a:rPr lang="it-IT" sz="1200" dirty="0" err="1">
                <a:solidFill>
                  <a:srgbClr val="FFFF00"/>
                </a:solidFill>
              </a:rPr>
              <a:t>pulse</a:t>
            </a:r>
            <a:endParaRPr lang="it-IT" sz="1200" dirty="0">
              <a:solidFill>
                <a:srgbClr val="FFFF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0CBD0A-5878-4A83-B27C-7FB1421DC851}"/>
              </a:ext>
            </a:extLst>
          </p:cNvPr>
          <p:cNvSpPr txBox="1"/>
          <p:nvPr/>
        </p:nvSpPr>
        <p:spPr>
          <a:xfrm>
            <a:off x="3278945" y="4269534"/>
            <a:ext cx="1786094" cy="20467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 err="1"/>
              <a:t>Mechanical</a:t>
            </a:r>
            <a:r>
              <a:rPr lang="it-IT" sz="1200" dirty="0"/>
              <a:t> </a:t>
            </a:r>
            <a:r>
              <a:rPr lang="it-IT" sz="1200" dirty="0" err="1"/>
              <a:t>profilometer</a:t>
            </a:r>
            <a:endParaRPr lang="it-IT" sz="12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D94D1C3-24D1-4268-89C7-945DC8DDA681}"/>
              </a:ext>
            </a:extLst>
          </p:cNvPr>
          <p:cNvSpPr txBox="1"/>
          <p:nvPr/>
        </p:nvSpPr>
        <p:spPr>
          <a:xfrm>
            <a:off x="377525" y="5169265"/>
            <a:ext cx="157303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Nd:YAG</a:t>
            </a:r>
            <a:r>
              <a:rPr lang="it-IT" sz="1400" b="1" dirty="0"/>
              <a:t> laser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τ</a:t>
            </a:r>
            <a:r>
              <a:rPr lang="it-IT" sz="1400" baseline="-25000" dirty="0"/>
              <a:t>L</a:t>
            </a:r>
            <a:r>
              <a:rPr lang="it-IT" sz="1400" dirty="0"/>
              <a:t> = 10 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λ</a:t>
            </a:r>
            <a:r>
              <a:rPr lang="it-IT" sz="1400" dirty="0"/>
              <a:t> = 1064 nm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RR = 10 Hz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F4B2E70-0D20-4EAB-AB02-A60609A98CEF}"/>
              </a:ext>
            </a:extLst>
          </p:cNvPr>
          <p:cNvSpPr txBox="1"/>
          <p:nvPr/>
        </p:nvSpPr>
        <p:spPr>
          <a:xfrm>
            <a:off x="3278945" y="2240427"/>
            <a:ext cx="251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 err="1"/>
              <a:t>Crater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</a:t>
            </a:r>
            <a:r>
              <a:rPr lang="it-IT" sz="1600" dirty="0" err="1"/>
              <a:t>analysis</a:t>
            </a:r>
            <a:r>
              <a:rPr lang="it-IT" sz="1600" dirty="0"/>
              <a:t> - Si</a:t>
            </a:r>
            <a:endParaRPr lang="en-GB" sz="1600" dirty="0"/>
          </a:p>
        </p:txBody>
      </p:sp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CA8C7B11-FF46-46BA-A0B7-ABB4BC0126C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4341" t="7969" b="9717"/>
          <a:stretch/>
        </p:blipFill>
        <p:spPr>
          <a:xfrm>
            <a:off x="377687" y="2529840"/>
            <a:ext cx="2625714" cy="2520000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695C0368-0AEB-4AFA-B053-BEC2906712F1}"/>
              </a:ext>
            </a:extLst>
          </p:cNvPr>
          <p:cNvSpPr/>
          <p:nvPr/>
        </p:nvSpPr>
        <p:spPr>
          <a:xfrm>
            <a:off x="3278945" y="4269533"/>
            <a:ext cx="2624015" cy="19422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BAD1B9D-4453-4C80-886C-54BE36B5AF79}"/>
              </a:ext>
            </a:extLst>
          </p:cNvPr>
          <p:cNvSpPr txBox="1"/>
          <p:nvPr/>
        </p:nvSpPr>
        <p:spPr>
          <a:xfrm>
            <a:off x="1877009" y="5169265"/>
            <a:ext cx="12956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/>
              <a:t>2 </a:t>
            </a:r>
            <a:r>
              <a:rPr lang="it-IT" sz="1400" b="1" dirty="0" err="1"/>
              <a:t>materials</a:t>
            </a:r>
            <a:endParaRPr lang="it-IT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 err="1"/>
              <a:t>Tungsten</a:t>
            </a:r>
            <a:endParaRPr lang="it-IT" sz="14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F0000"/>
                </a:solidFill>
              </a:rPr>
              <a:t>Silicon</a:t>
            </a:r>
          </a:p>
          <a:p>
            <a:pPr algn="l">
              <a:spcAft>
                <a:spcPts val="600"/>
              </a:spcAft>
            </a:pPr>
            <a:endParaRPr lang="en-GB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143C920-52DF-44FF-AF67-96ECB282CDDD}"/>
              </a:ext>
            </a:extLst>
          </p:cNvPr>
          <p:cNvSpPr txBox="1"/>
          <p:nvPr/>
        </p:nvSpPr>
        <p:spPr>
          <a:xfrm>
            <a:off x="6978453" y="1602071"/>
            <a:ext cx="445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 err="1"/>
              <a:t>Results</a:t>
            </a:r>
            <a:r>
              <a:rPr lang="it-IT" b="1" dirty="0"/>
              <a:t> for silicon</a:t>
            </a:r>
            <a:endParaRPr lang="en-GB" b="1" dirty="0"/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FC5447D1-E745-4A8D-BAA2-E5984A0E7E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493" y="1971403"/>
            <a:ext cx="5040000" cy="3780000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C1EA4489-7F01-4772-8B2E-BC028E0B408A}"/>
              </a:ext>
            </a:extLst>
          </p:cNvPr>
          <p:cNvSpPr txBox="1"/>
          <p:nvPr/>
        </p:nvSpPr>
        <p:spPr>
          <a:xfrm>
            <a:off x="6803261" y="5860765"/>
            <a:ext cx="5038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/>
              <a:t>Molten region extending 500 nm below crater bottom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43CD150-0E80-4F8A-B47C-B7DE0E48AEFE}"/>
              </a:ext>
            </a:extLst>
          </p:cNvPr>
          <p:cNvSpPr txBox="1"/>
          <p:nvPr/>
        </p:nvSpPr>
        <p:spPr>
          <a:xfrm>
            <a:off x="8456371" y="2406162"/>
            <a:ext cx="17320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Titillium" pitchFamily="2" charset="77"/>
              </a:rPr>
              <a:t>COMSOL® T field</a:t>
            </a:r>
          </a:p>
          <a:p>
            <a:r>
              <a:rPr lang="it-IT" sz="1600" dirty="0">
                <a:latin typeface="Titillium" pitchFamily="2" charset="77"/>
              </a:rPr>
              <a:t>E = 3.6 </a:t>
            </a:r>
            <a:r>
              <a:rPr lang="it-IT" sz="1600" dirty="0" err="1">
                <a:latin typeface="Titillium" pitchFamily="2" charset="77"/>
              </a:rPr>
              <a:t>mJ</a:t>
            </a:r>
            <a:endParaRPr lang="it-IT" sz="1600" dirty="0">
              <a:latin typeface="Titill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08709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C9A43DF8-6E67-4885-90CD-F7DEC4915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678" y="1856866"/>
            <a:ext cx="4530173" cy="339763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91DDE39-E6B8-4ADE-B990-B5B4D9A9A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Picosecond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AC249A11-E45E-4D7E-B53D-6A64590A556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1833245"/>
            <a:ext cx="5525135" cy="676275"/>
          </a:xfrm>
        </p:spPr>
        <p:txBody>
          <a:bodyPr/>
          <a:lstStyle/>
          <a:p>
            <a:pPr marL="0" indent="0">
              <a:buNone/>
            </a:pP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dirty="0"/>
              <a:t>: laser </a:t>
            </a:r>
            <a:r>
              <a:rPr lang="it-IT" dirty="0" err="1"/>
              <a:t>irradiation</a:t>
            </a:r>
            <a:r>
              <a:rPr lang="it-IT" dirty="0"/>
              <a:t> of samples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CNR-ISTP Bari </a:t>
            </a:r>
            <a:r>
              <a:rPr lang="it-IT" dirty="0"/>
              <a:t>(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tungsten</a:t>
            </a:r>
            <a:r>
              <a:rPr lang="it-IT" dirty="0"/>
              <a:t>)</a:t>
            </a: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6DB612D-D438-4D05-AB4C-7CD096DB4220}"/>
              </a:ext>
            </a:extLst>
          </p:cNvPr>
          <p:cNvSpPr txBox="1"/>
          <p:nvPr/>
        </p:nvSpPr>
        <p:spPr>
          <a:xfrm>
            <a:off x="377687" y="2509520"/>
            <a:ext cx="157303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Yb</a:t>
            </a:r>
            <a:r>
              <a:rPr lang="it-IT" sz="1400" b="1" dirty="0"/>
              <a:t> laser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τ</a:t>
            </a:r>
            <a:r>
              <a:rPr lang="it-IT" sz="1400" baseline="-25000" dirty="0"/>
              <a:t>L</a:t>
            </a:r>
            <a:r>
              <a:rPr lang="it-IT" sz="1400" dirty="0"/>
              <a:t> = 10 </a:t>
            </a:r>
            <a:r>
              <a:rPr lang="it-IT" sz="1400" dirty="0" err="1"/>
              <a:t>ps</a:t>
            </a:r>
            <a:endParaRPr lang="it-IT" sz="14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λ</a:t>
            </a:r>
            <a:r>
              <a:rPr lang="it-IT" sz="1400" dirty="0"/>
              <a:t> = 1030 nm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RR = 10 Hz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9B5B193-2A5B-4359-82C3-A2D73004493A}"/>
              </a:ext>
            </a:extLst>
          </p:cNvPr>
          <p:cNvSpPr txBox="1"/>
          <p:nvPr/>
        </p:nvSpPr>
        <p:spPr>
          <a:xfrm>
            <a:off x="1950720" y="2509520"/>
            <a:ext cx="2052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Measurement</a:t>
            </a:r>
            <a:r>
              <a:rPr lang="it-IT" sz="1400" b="1" dirty="0"/>
              <a:t> </a:t>
            </a:r>
            <a:r>
              <a:rPr lang="it-IT" sz="1400" b="1" dirty="0" err="1"/>
              <a:t>chamber</a:t>
            </a:r>
            <a:endParaRPr lang="it-IT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Low p </a:t>
            </a:r>
            <a:r>
              <a:rPr lang="it-IT" sz="1400" dirty="0" err="1"/>
              <a:t>environment</a:t>
            </a:r>
            <a:r>
              <a:rPr lang="it-IT" sz="1400" dirty="0"/>
              <a:t>  (≈ 1 mbar)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Ar </a:t>
            </a:r>
            <a:r>
              <a:rPr lang="it-IT" sz="1400" dirty="0" err="1"/>
              <a:t>atmosphere</a:t>
            </a:r>
            <a:endParaRPr lang="it-IT" sz="14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A60C3DF-0743-43C8-B27A-D41776648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4023360"/>
            <a:ext cx="2713907" cy="224587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65B03B8E-4B66-4153-BF11-9361731AC1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" t="5037" r="14209" b="4676"/>
          <a:stretch/>
        </p:blipFill>
        <p:spPr>
          <a:xfrm>
            <a:off x="2774867" y="4023360"/>
            <a:ext cx="2693259" cy="2245874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B75ED55-A89C-4045-8C92-BD99073B8C26}"/>
              </a:ext>
            </a:extLst>
          </p:cNvPr>
          <p:cNvSpPr txBox="1"/>
          <p:nvPr/>
        </p:nvSpPr>
        <p:spPr>
          <a:xfrm>
            <a:off x="2713907" y="4023360"/>
            <a:ext cx="82955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1.35 </a:t>
            </a:r>
            <a:r>
              <a:rPr lang="it-IT" sz="1200" dirty="0" err="1">
                <a:solidFill>
                  <a:schemeClr val="bg1"/>
                </a:solidFill>
              </a:rPr>
              <a:t>mJ</a:t>
            </a:r>
            <a:endParaRPr lang="it-IT" sz="1200" dirty="0">
              <a:solidFill>
                <a:schemeClr val="bg1"/>
              </a:solidFill>
            </a:endParaRPr>
          </a:p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64 </a:t>
            </a:r>
            <a:r>
              <a:rPr lang="it-IT" sz="1200" dirty="0" err="1">
                <a:solidFill>
                  <a:schemeClr val="bg1"/>
                </a:solidFill>
              </a:rPr>
              <a:t>pulses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C5B5EAB-F8EA-429B-9901-6A5DAF3C2A0B}"/>
              </a:ext>
            </a:extLst>
          </p:cNvPr>
          <p:cNvCxnSpPr/>
          <p:nvPr/>
        </p:nvCxnSpPr>
        <p:spPr>
          <a:xfrm>
            <a:off x="2838450" y="6160770"/>
            <a:ext cx="582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F7E276A-C802-4C07-8782-D31ECFF109A8}"/>
              </a:ext>
            </a:extLst>
          </p:cNvPr>
          <p:cNvSpPr txBox="1"/>
          <p:nvPr/>
        </p:nvSpPr>
        <p:spPr>
          <a:xfrm>
            <a:off x="2759710" y="5883771"/>
            <a:ext cx="829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100 </a:t>
            </a:r>
            <a:r>
              <a:rPr lang="el-GR" sz="1200" dirty="0">
                <a:solidFill>
                  <a:schemeClr val="bg1"/>
                </a:solidFill>
              </a:rPr>
              <a:t>μ</a:t>
            </a:r>
            <a:r>
              <a:rPr lang="it-IT" sz="1200" dirty="0">
                <a:solidFill>
                  <a:schemeClr val="bg1"/>
                </a:solidFill>
              </a:rPr>
              <a:t>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0F9D17D-C622-441D-B729-895AF7C7D3F9}"/>
              </a:ext>
            </a:extLst>
          </p:cNvPr>
          <p:cNvSpPr txBox="1"/>
          <p:nvPr/>
        </p:nvSpPr>
        <p:spPr>
          <a:xfrm>
            <a:off x="4422263" y="5992235"/>
            <a:ext cx="1152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chemeClr val="bg1"/>
                </a:solidFill>
              </a:rPr>
              <a:t>CNR-ISTP Bari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851191E-5EDA-4F2D-8083-EDAD226A622E}"/>
              </a:ext>
            </a:extLst>
          </p:cNvPr>
          <p:cNvSpPr txBox="1"/>
          <p:nvPr/>
        </p:nvSpPr>
        <p:spPr>
          <a:xfrm>
            <a:off x="274320" y="3743493"/>
            <a:ext cx="2118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/>
              <a:t>Optical </a:t>
            </a:r>
            <a:r>
              <a:rPr lang="it-IT" sz="1400" dirty="0" err="1"/>
              <a:t>profilometer</a:t>
            </a:r>
            <a:endParaRPr lang="en-GB" sz="140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79A0054-427F-457C-B346-FEE7C3D0C665}"/>
              </a:ext>
            </a:extLst>
          </p:cNvPr>
          <p:cNvSpPr txBox="1"/>
          <p:nvPr/>
        </p:nvSpPr>
        <p:spPr>
          <a:xfrm>
            <a:off x="2933700" y="3713378"/>
            <a:ext cx="2118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400" dirty="0"/>
              <a:t>Optical </a:t>
            </a:r>
            <a:r>
              <a:rPr lang="it-IT" sz="1400" dirty="0" err="1"/>
              <a:t>microscope</a:t>
            </a:r>
            <a:endParaRPr lang="en-GB" sz="1400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64EE739-20EE-4A71-B659-449CED08E016}"/>
              </a:ext>
            </a:extLst>
          </p:cNvPr>
          <p:cNvSpPr txBox="1"/>
          <p:nvPr/>
        </p:nvSpPr>
        <p:spPr>
          <a:xfrm>
            <a:off x="6073379" y="1462836"/>
            <a:ext cx="579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 err="1"/>
              <a:t>Results</a:t>
            </a:r>
            <a:r>
              <a:rPr lang="it-IT" b="1" dirty="0"/>
              <a:t>: lattice T </a:t>
            </a:r>
            <a:r>
              <a:rPr lang="it-IT" b="1" dirty="0" err="1"/>
              <a:t>evolution</a:t>
            </a:r>
            <a:endParaRPr lang="en-GB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1BAE1CC-0183-4863-94FA-05FB1F830003}"/>
              </a:ext>
            </a:extLst>
          </p:cNvPr>
          <p:cNvSpPr txBox="1"/>
          <p:nvPr/>
        </p:nvSpPr>
        <p:spPr>
          <a:xfrm>
            <a:off x="7545046" y="2191286"/>
            <a:ext cx="17320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latin typeface="Titillium" pitchFamily="2" charset="77"/>
              </a:rPr>
              <a:t>E = 3.4 </a:t>
            </a:r>
            <a:r>
              <a:rPr lang="it-IT" sz="1600" dirty="0" err="1">
                <a:latin typeface="Titillium" pitchFamily="2" charset="77"/>
              </a:rPr>
              <a:t>mJ</a:t>
            </a:r>
            <a:endParaRPr lang="it-IT" sz="1600" dirty="0">
              <a:latin typeface="Titillium" pitchFamily="2" charset="77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F8F43B5-7071-446C-86E3-5129831DEEC3}"/>
              </a:ext>
            </a:extLst>
          </p:cNvPr>
          <p:cNvSpPr txBox="1"/>
          <p:nvPr/>
        </p:nvSpPr>
        <p:spPr>
          <a:xfrm>
            <a:off x="5896137" y="5266861"/>
            <a:ext cx="301858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dirty="0"/>
              <a:t>ns laser ablation, F=20 J/cm</a:t>
            </a:r>
            <a:r>
              <a:rPr lang="en-US" sz="1600" b="1" baseline="30000" dirty="0"/>
              <a:t>2</a:t>
            </a:r>
            <a:endParaRPr lang="en-US" sz="1600" b="1" dirty="0"/>
          </a:p>
          <a:p>
            <a:pPr algn="ctr">
              <a:spcAft>
                <a:spcPts val="600"/>
              </a:spcAft>
            </a:pPr>
            <a:r>
              <a:rPr lang="en-US" sz="1600" dirty="0"/>
              <a:t>Molten region extended 700 nm below crater bottom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D213068-7FC2-4690-8E82-1FF4D1EFE646}"/>
              </a:ext>
            </a:extLst>
          </p:cNvPr>
          <p:cNvSpPr txBox="1"/>
          <p:nvPr/>
        </p:nvSpPr>
        <p:spPr>
          <a:xfrm>
            <a:off x="8914720" y="5266861"/>
            <a:ext cx="301858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dirty="0" err="1"/>
              <a:t>ps</a:t>
            </a:r>
            <a:r>
              <a:rPr lang="en-US" sz="1600" b="1" dirty="0"/>
              <a:t> laser ablation, F=12 J/cm</a:t>
            </a:r>
            <a:r>
              <a:rPr lang="en-US" sz="1600" b="1" baseline="30000" dirty="0"/>
              <a:t>2</a:t>
            </a:r>
            <a:endParaRPr lang="en-US" sz="1600" b="1" dirty="0"/>
          </a:p>
          <a:p>
            <a:pPr algn="ctr">
              <a:spcAft>
                <a:spcPts val="600"/>
              </a:spcAft>
            </a:pPr>
            <a:r>
              <a:rPr lang="en-US" sz="1600" dirty="0"/>
              <a:t>Molten region extended 100 nm below crater bottom</a:t>
            </a:r>
          </a:p>
        </p:txBody>
      </p:sp>
    </p:spTree>
    <p:extLst>
      <p:ext uri="{BB962C8B-B14F-4D97-AF65-F5344CB8AC3E}">
        <p14:creationId xmlns:p14="http://schemas.microsoft.com/office/powerpoint/2010/main" val="163408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EBCD5B9E-C5E5-1D45-BEB9-94D6452E4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553788B-6AAD-E249-FBAE-7BC4EFA861E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3" y="2016125"/>
            <a:ext cx="11628000" cy="4073525"/>
          </a:xfrm>
        </p:spPr>
        <p:txBody>
          <a:bodyPr>
            <a:noAutofit/>
          </a:bodyPr>
          <a:lstStyle/>
          <a:p>
            <a:pPr marL="360000" indent="-360000">
              <a:spcBef>
                <a:spcPts val="2400"/>
              </a:spcBef>
              <a:buFont typeface="+mj-lt"/>
              <a:buAutoNum type="arabicPeriod"/>
            </a:pPr>
            <a:r>
              <a:rPr lang="en-US" sz="2400" dirty="0"/>
              <a:t>LIBS: Laser Induced Breakdown Spectroscopy</a:t>
            </a:r>
          </a:p>
          <a:p>
            <a:pPr marL="360000" indent="-360000">
              <a:spcBef>
                <a:spcPts val="2400"/>
              </a:spcBef>
              <a:buFont typeface="+mj-lt"/>
              <a:buAutoNum type="arabicPeriod"/>
            </a:pPr>
            <a:r>
              <a:rPr lang="it-IT" sz="2400" dirty="0"/>
              <a:t>Design of an in-situ LIBS on the </a:t>
            </a:r>
            <a:r>
              <a:rPr lang="it-IT" sz="2400" dirty="0" err="1"/>
              <a:t>BiGyM</a:t>
            </a:r>
            <a:r>
              <a:rPr lang="it-IT" sz="2400" dirty="0"/>
              <a:t> linear plasma device</a:t>
            </a:r>
            <a:endParaRPr lang="en-US" sz="2400" dirty="0"/>
          </a:p>
          <a:p>
            <a:pPr marL="360000" indent="-360000">
              <a:spcBef>
                <a:spcPts val="2400"/>
              </a:spcBef>
              <a:buFont typeface="+mj-lt"/>
              <a:buAutoNum type="arabicPeriod"/>
            </a:pPr>
            <a:r>
              <a:rPr lang="en-US" sz="2400" dirty="0"/>
              <a:t>Laser ablation modeling</a:t>
            </a:r>
          </a:p>
          <a:p>
            <a:pPr marL="817200" lvl="1" indent="-360000">
              <a:spcBef>
                <a:spcPts val="2400"/>
              </a:spcBef>
              <a:buFont typeface="+mj-lt"/>
              <a:buAutoNum type="arabicPeriod"/>
            </a:pPr>
            <a:r>
              <a:rPr lang="en-US" sz="1800" dirty="0">
                <a:latin typeface="+mn-lt"/>
              </a:rPr>
              <a:t>Nanosecond laser ablation</a:t>
            </a:r>
          </a:p>
          <a:p>
            <a:pPr marL="817200" lvl="1" indent="-360000">
              <a:spcBef>
                <a:spcPts val="2400"/>
              </a:spcBef>
              <a:buFont typeface="+mj-lt"/>
              <a:buAutoNum type="arabicPeriod"/>
            </a:pPr>
            <a:r>
              <a:rPr lang="en-US" sz="1800" dirty="0">
                <a:latin typeface="+mn-lt"/>
              </a:rPr>
              <a:t>Picosecond laser ablation</a:t>
            </a:r>
            <a:endParaRPr lang="en-US" sz="1800" dirty="0"/>
          </a:p>
          <a:p>
            <a:pPr marL="360000" indent="-360000">
              <a:spcBef>
                <a:spcPts val="2400"/>
              </a:spcBef>
              <a:buFont typeface="+mj-lt"/>
              <a:buAutoNum type="arabicPeriod"/>
            </a:pPr>
            <a:r>
              <a:rPr lang="en-US" sz="2400" dirty="0"/>
              <a:t>Experimental in-situ LIBS retention measurements on the PSI-2 linear device</a:t>
            </a:r>
          </a:p>
          <a:p>
            <a:pPr marL="360000" indent="-360000">
              <a:spcBef>
                <a:spcPts val="2400"/>
              </a:spcBef>
              <a:buFont typeface="+mj-lt"/>
              <a:buAutoNum type="arabicPeriod"/>
            </a:pPr>
            <a:r>
              <a:rPr lang="en-US" sz="2400" dirty="0"/>
              <a:t>Conclusions and future developments</a:t>
            </a:r>
          </a:p>
        </p:txBody>
      </p:sp>
      <p:sp>
        <p:nvSpPr>
          <p:cNvPr id="2" name="Parentesi graffa chiusa 1">
            <a:extLst>
              <a:ext uri="{FF2B5EF4-FFF2-40B4-BE49-F238E27FC236}">
                <a16:creationId xmlns:a16="http://schemas.microsoft.com/office/drawing/2014/main" id="{8D1B1DA2-2306-4C3D-8A00-B005F20D52AE}"/>
              </a:ext>
            </a:extLst>
          </p:cNvPr>
          <p:cNvSpPr/>
          <p:nvPr/>
        </p:nvSpPr>
        <p:spPr>
          <a:xfrm>
            <a:off x="3962400" y="3860800"/>
            <a:ext cx="406400" cy="959556"/>
          </a:xfrm>
          <a:prstGeom prst="rightBrace">
            <a:avLst>
              <a:gd name="adj1" fmla="val 25000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C6846DA-E2BE-48EC-8869-06E2191BA01B}"/>
              </a:ext>
            </a:extLst>
          </p:cNvPr>
          <p:cNvSpPr txBox="1"/>
          <p:nvPr/>
        </p:nvSpPr>
        <p:spPr>
          <a:xfrm>
            <a:off x="4560711" y="4155912"/>
            <a:ext cx="3984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b="1" dirty="0"/>
              <a:t>Collaboration with WP9 CNR-ISTP Bari</a:t>
            </a:r>
            <a:endParaRPr lang="en-GB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2B3E2D4-9E32-47E7-B06A-79ED6833C5E9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15116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7F54A7-6528-403F-BC59-330AABA1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In-situ LIBS </a:t>
            </a:r>
            <a:r>
              <a:rPr lang="it-IT" dirty="0" err="1"/>
              <a:t>retention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on the PSI-2 linear device</a:t>
            </a:r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798CAF7-E898-40D2-AD6A-07107B8E57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" t="6111" r="34703" b="6556"/>
          <a:stretch/>
        </p:blipFill>
        <p:spPr>
          <a:xfrm flipH="1">
            <a:off x="326915" y="2313831"/>
            <a:ext cx="3366428" cy="2197685"/>
          </a:xfrm>
          <a:prstGeom prst="rect">
            <a:avLst/>
          </a:prstGeom>
        </p:spPr>
      </p:pic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E9EFE5EA-5C5A-46B3-99F7-2FBEE3E4CE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6389" y="2353200"/>
            <a:ext cx="3541500" cy="2160000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B9EC9617-C137-44AA-A71B-27041E679C42}"/>
              </a:ext>
            </a:extLst>
          </p:cNvPr>
          <p:cNvSpPr/>
          <p:nvPr/>
        </p:nvSpPr>
        <p:spPr>
          <a:xfrm rot="10800000">
            <a:off x="3693345" y="2315515"/>
            <a:ext cx="3534543" cy="21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E266D23-F99B-4316-98C6-91ABF7A94136}"/>
              </a:ext>
            </a:extLst>
          </p:cNvPr>
          <p:cNvSpPr txBox="1"/>
          <p:nvPr/>
        </p:nvSpPr>
        <p:spPr>
          <a:xfrm>
            <a:off x="482336" y="2427991"/>
            <a:ext cx="1033134" cy="340519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dirty="0"/>
              <a:t>PSI-2 LPD</a:t>
            </a:r>
            <a:endParaRPr lang="en-GB" sz="14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B92621B-BB36-4439-A1C2-2132FADBD369}"/>
              </a:ext>
            </a:extLst>
          </p:cNvPr>
          <p:cNvSpPr txBox="1"/>
          <p:nvPr/>
        </p:nvSpPr>
        <p:spPr>
          <a:xfrm>
            <a:off x="7328932" y="4268374"/>
            <a:ext cx="330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i="1" dirty="0"/>
              <a:t>In-situ</a:t>
            </a:r>
            <a:r>
              <a:rPr lang="it-IT" dirty="0"/>
              <a:t> LIBS </a:t>
            </a:r>
            <a:r>
              <a:rPr lang="it-IT" dirty="0" err="1"/>
              <a:t>diagnostics</a:t>
            </a:r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9D0F1DB-A9A0-4CE4-B7BC-893ABD28E6D8}"/>
              </a:ext>
            </a:extLst>
          </p:cNvPr>
          <p:cNvSpPr txBox="1"/>
          <p:nvPr/>
        </p:nvSpPr>
        <p:spPr>
          <a:xfrm>
            <a:off x="377687" y="4717473"/>
            <a:ext cx="330870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6 m long machine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High-</a:t>
            </a:r>
            <a:r>
              <a:rPr lang="it-IT" sz="1600" dirty="0" err="1"/>
              <a:t>current</a:t>
            </a:r>
            <a:r>
              <a:rPr lang="it-IT" sz="1600" dirty="0"/>
              <a:t> </a:t>
            </a:r>
            <a:r>
              <a:rPr lang="it-IT" sz="1600" dirty="0" err="1"/>
              <a:t>arc-discharge</a:t>
            </a:r>
            <a:r>
              <a:rPr lang="it-IT" sz="1600" dirty="0"/>
              <a:t> source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~</a:t>
            </a:r>
            <a:r>
              <a:rPr lang="en-GB" sz="1600" dirty="0">
                <a:ea typeface="Segoe UI Symbol" panose="020B0502040204020203" pitchFamily="34" charset="0"/>
              </a:rPr>
              <a:t>6 cm plasma column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a typeface="Segoe UI Symbol" panose="020B0502040204020203" pitchFamily="34" charset="0"/>
              </a:rPr>
              <a:t>Controlled sample exposure (bias voltage, sample temperature)</a:t>
            </a:r>
            <a:endParaRPr lang="en-GB" sz="16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1FAACED-5CAA-414A-B37C-1D0C168BC20C}"/>
              </a:ext>
            </a:extLst>
          </p:cNvPr>
          <p:cNvSpPr txBox="1"/>
          <p:nvPr/>
        </p:nvSpPr>
        <p:spPr>
          <a:xfrm>
            <a:off x="3682910" y="4632834"/>
            <a:ext cx="354150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600" i="1"/>
              <a:t>In-situ </a:t>
            </a:r>
            <a:r>
              <a:rPr lang="en-US" sz="1600"/>
              <a:t>measurements of </a:t>
            </a:r>
            <a:r>
              <a:rPr lang="en-US" sz="1600" b="1"/>
              <a:t>short-term</a:t>
            </a:r>
            <a:r>
              <a:rPr lang="en-US" sz="1600"/>
              <a:t> </a:t>
            </a:r>
            <a:r>
              <a:rPr lang="en-US" sz="1600" b="1"/>
              <a:t>D</a:t>
            </a:r>
            <a:r>
              <a:rPr lang="en-US" sz="1600"/>
              <a:t> </a:t>
            </a:r>
            <a:r>
              <a:rPr lang="en-US" sz="1600" b="1"/>
              <a:t>retention</a:t>
            </a:r>
            <a:r>
              <a:rPr lang="en-US" sz="1600"/>
              <a:t> using </a:t>
            </a:r>
            <a:r>
              <a:rPr lang="en-US" sz="1600" b="1"/>
              <a:t>LIBS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/>
              <a:t>W </a:t>
            </a:r>
            <a:r>
              <a:rPr lang="en-US" sz="1600"/>
              <a:t>(reference PFC material)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/>
              <a:t>Ta</a:t>
            </a:r>
            <a:r>
              <a:rPr lang="en-US" sz="1600"/>
              <a:t> (superior resistance to He-induced damages, worse retention properties expected)</a:t>
            </a:r>
            <a:endParaRPr lang="en-US" sz="1600" b="1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5144888F-CA3E-493A-9052-C026215232D5}"/>
              </a:ext>
            </a:extLst>
          </p:cNvPr>
          <p:cNvSpPr/>
          <p:nvPr/>
        </p:nvSpPr>
        <p:spPr>
          <a:xfrm>
            <a:off x="6917452" y="5252292"/>
            <a:ext cx="82295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801121F-C9A4-429C-B20D-F30172C9A450}"/>
              </a:ext>
            </a:extLst>
          </p:cNvPr>
          <p:cNvSpPr txBox="1"/>
          <p:nvPr/>
        </p:nvSpPr>
        <p:spPr>
          <a:xfrm>
            <a:off x="7819759" y="4863666"/>
            <a:ext cx="3994554" cy="1396127"/>
          </a:xfrm>
          <a:prstGeom prst="roundRect">
            <a:avLst/>
          </a:prstGeom>
          <a:noFill/>
          <a:ln>
            <a:solidFill>
              <a:srgbClr val="2A65AF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/>
              <a:t>Experimental</a:t>
            </a:r>
            <a:r>
              <a:rPr lang="it-IT" b="1" dirty="0"/>
              <a:t> goals: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Reconstruct </a:t>
            </a:r>
            <a:r>
              <a:rPr lang="en-GB" sz="1600" b="1" dirty="0"/>
              <a:t>D outgassing </a:t>
            </a:r>
            <a:r>
              <a:rPr lang="en-GB" sz="1600" dirty="0"/>
              <a:t>curves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Compare W with Ta, for which worse retention properties are expected</a:t>
            </a:r>
            <a:r>
              <a:rPr lang="en-GB" sz="1600" b="1" dirty="0"/>
              <a:t> </a:t>
            </a:r>
            <a:endParaRPr lang="en-GB" sz="1600" dirty="0"/>
          </a:p>
        </p:txBody>
      </p:sp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46B7F7AB-3131-43F6-A5BA-3FA4B00B4D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87527" y="2353200"/>
            <a:ext cx="2160000" cy="1784273"/>
          </a:xfrm>
          <a:prstGeom prst="rect">
            <a:avLst/>
          </a:prstGeom>
        </p:spPr>
      </p:pic>
      <p:graphicFrame>
        <p:nvGraphicFramePr>
          <p:cNvPr id="24" name="Tabella 24">
            <a:extLst>
              <a:ext uri="{FF2B5EF4-FFF2-40B4-BE49-F238E27FC236}">
                <a16:creationId xmlns:a16="http://schemas.microsoft.com/office/drawing/2014/main" id="{88B71FFD-60B8-4148-B753-F838FBFE1AF1}"/>
              </a:ext>
            </a:extLst>
          </p:cNvPr>
          <p:cNvGraphicFramePr>
            <a:graphicFrameLocks noGrp="1"/>
          </p:cNvGraphicFramePr>
          <p:nvPr/>
        </p:nvGraphicFramePr>
        <p:xfrm>
          <a:off x="7372301" y="2353200"/>
          <a:ext cx="2515226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0407">
                  <a:extLst>
                    <a:ext uri="{9D8B030D-6E8A-4147-A177-3AD203B41FA5}">
                      <a16:colId xmlns:a16="http://schemas.microsoft.com/office/drawing/2014/main" val="540392552"/>
                    </a:ext>
                  </a:extLst>
                </a:gridCol>
                <a:gridCol w="954819">
                  <a:extLst>
                    <a:ext uri="{9D8B030D-6E8A-4147-A177-3AD203B41FA5}">
                      <a16:colId xmlns:a16="http://schemas.microsoft.com/office/drawing/2014/main" val="3074955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Exp</a:t>
                      </a:r>
                      <a:r>
                        <a:rPr lang="it-IT" sz="1600" dirty="0"/>
                        <a:t> time [min]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190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721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Ion </a:t>
                      </a:r>
                      <a:r>
                        <a:rPr lang="it-IT" sz="1600" dirty="0" err="1"/>
                        <a:t>fluence</a:t>
                      </a:r>
                      <a:r>
                        <a:rPr lang="it-IT" sz="1600" dirty="0"/>
                        <a:t> [m</a:t>
                      </a:r>
                      <a:r>
                        <a:rPr lang="it-IT" sz="1600" baseline="30000" dirty="0"/>
                        <a:t>-2</a:t>
                      </a:r>
                      <a:r>
                        <a:rPr lang="it-IT" sz="1600" baseline="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3.3</a:t>
                      </a:r>
                      <a:r>
                        <a:rPr lang="it-IT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∙10</a:t>
                      </a:r>
                      <a:r>
                        <a:rPr lang="it-IT" sz="1600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5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E</a:t>
                      </a:r>
                      <a:r>
                        <a:rPr lang="it-IT" sz="1600" baseline="-25000" dirty="0" err="1"/>
                        <a:t>ions</a:t>
                      </a:r>
                      <a:r>
                        <a:rPr lang="it-IT" sz="1600" baseline="0" dirty="0"/>
                        <a:t> [eV]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80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471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T</a:t>
                      </a:r>
                      <a:r>
                        <a:rPr lang="it-IT" sz="1600" baseline="-25000" dirty="0" err="1"/>
                        <a:t>samples</a:t>
                      </a:r>
                      <a:r>
                        <a:rPr lang="it-IT" sz="1600" baseline="0" dirty="0"/>
                        <a:t> [°C]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250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293721"/>
                  </a:ext>
                </a:extLst>
              </a:tr>
            </a:tbl>
          </a:graphicData>
        </a:graphic>
      </p:graphicFrame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D273AD92-F7A8-4B06-A3AB-24EC063D22DA}"/>
              </a:ext>
            </a:extLst>
          </p:cNvPr>
          <p:cNvSpPr txBox="1"/>
          <p:nvPr/>
        </p:nvSpPr>
        <p:spPr>
          <a:xfrm>
            <a:off x="9887527" y="4278957"/>
            <a:ext cx="2153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/>
              <a:t>PSI-2 sample holder</a:t>
            </a:r>
            <a:endParaRPr lang="en-GB" sz="1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D06EF3-7BAF-43B8-81D0-09E2E48F49DB}"/>
              </a:ext>
            </a:extLst>
          </p:cNvPr>
          <p:cNvSpPr txBox="1"/>
          <p:nvPr/>
        </p:nvSpPr>
        <p:spPr>
          <a:xfrm>
            <a:off x="326915" y="1852967"/>
            <a:ext cx="9560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600" b="1" dirty="0"/>
              <a:t>Objective of the activity: </a:t>
            </a:r>
            <a:r>
              <a:rPr lang="en-US" sz="1600" dirty="0"/>
              <a:t>gain practical experience with in-situ LIBS on linear plasma devices  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5A2670D2-2364-4DE2-A043-2E1F06C714C2}"/>
              </a:ext>
            </a:extLst>
          </p:cNvPr>
          <p:cNvSpPr/>
          <p:nvPr/>
        </p:nvSpPr>
        <p:spPr>
          <a:xfrm>
            <a:off x="2350241" y="2395794"/>
            <a:ext cx="1198690" cy="46340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E30CA40-88E5-41B8-822B-49B3F8CDE5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961" y="2467394"/>
            <a:ext cx="1134981" cy="32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47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E8E662-3B6E-491F-87D2-798E0DE1A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In-situ LIBS </a:t>
            </a:r>
            <a:r>
              <a:rPr lang="it-IT" dirty="0" err="1"/>
              <a:t>retention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on the PSI-2 linear device</a:t>
            </a:r>
            <a:endParaRPr lang="en-GB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EF8DB976-5844-4C28-B328-E81ECDB6C0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1"/>
          <a:stretch/>
        </p:blipFill>
        <p:spPr>
          <a:xfrm>
            <a:off x="452487" y="1852967"/>
            <a:ext cx="2830283" cy="1816264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01C0FBF8-A2E2-4013-9C7F-E81FDD29C42A}"/>
              </a:ext>
            </a:extLst>
          </p:cNvPr>
          <p:cNvSpPr/>
          <p:nvPr/>
        </p:nvSpPr>
        <p:spPr>
          <a:xfrm>
            <a:off x="377687" y="2370298"/>
            <a:ext cx="480833" cy="784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175DA14-7E68-4962-AB7B-EA7A4094E7D6}"/>
              </a:ext>
            </a:extLst>
          </p:cNvPr>
          <p:cNvSpPr txBox="1"/>
          <p:nvPr/>
        </p:nvSpPr>
        <p:spPr>
          <a:xfrm>
            <a:off x="0" y="3770819"/>
            <a:ext cx="389307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LIBS measurements for successive times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Radial dependence of ion flux	                   → measurements at different radial positions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Identification of the D</a:t>
            </a:r>
            <a:r>
              <a:rPr lang="el-GR" sz="1600" baseline="-25000" dirty="0"/>
              <a:t>α</a:t>
            </a:r>
            <a:r>
              <a:rPr lang="it-IT" sz="1600" dirty="0"/>
              <a:t> </a:t>
            </a:r>
            <a:r>
              <a:rPr lang="it-IT" sz="1600" dirty="0" err="1"/>
              <a:t>peak</a:t>
            </a:r>
            <a:r>
              <a:rPr lang="it-IT" sz="1600" dirty="0"/>
              <a:t> for </a:t>
            </a:r>
            <a:r>
              <a:rPr lang="it-IT" sz="1600" dirty="0" err="1"/>
              <a:t>each</a:t>
            </a:r>
            <a:r>
              <a:rPr lang="it-IT" sz="1600" dirty="0"/>
              <a:t> </a:t>
            </a:r>
            <a:r>
              <a:rPr lang="it-IT" sz="1600" dirty="0" err="1"/>
              <a:t>spectrum</a:t>
            </a:r>
            <a:endParaRPr lang="it-IT" sz="16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Peak fitting, </a:t>
            </a:r>
            <a:r>
              <a:rPr lang="it-IT" sz="1600" dirty="0" err="1"/>
              <a:t>numerical</a:t>
            </a:r>
            <a:r>
              <a:rPr lang="it-IT" sz="1600" dirty="0"/>
              <a:t> </a:t>
            </a:r>
            <a:r>
              <a:rPr lang="it-IT" sz="1600" dirty="0" err="1"/>
              <a:t>integration</a:t>
            </a:r>
            <a:r>
              <a:rPr lang="it-IT" sz="1600" dirty="0"/>
              <a:t>, and </a:t>
            </a:r>
            <a:r>
              <a:rPr lang="it-IT" sz="1600" dirty="0" err="1"/>
              <a:t>reconstruction</a:t>
            </a:r>
            <a:r>
              <a:rPr lang="it-IT" sz="1600" dirty="0"/>
              <a:t> of the </a:t>
            </a:r>
            <a:r>
              <a:rPr lang="it-IT" sz="1600" b="1" dirty="0" err="1"/>
              <a:t>outgassing</a:t>
            </a:r>
            <a:r>
              <a:rPr lang="it-IT" sz="1600" b="1" dirty="0"/>
              <a:t> </a:t>
            </a:r>
            <a:r>
              <a:rPr lang="it-IT" sz="1600" b="1" dirty="0" err="1"/>
              <a:t>curves</a:t>
            </a:r>
            <a:endParaRPr lang="en-US" sz="1600" b="1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F48E108B-308C-401F-BB34-B6489F1CBD78}"/>
              </a:ext>
            </a:extLst>
          </p:cNvPr>
          <p:cNvSpPr/>
          <p:nvPr/>
        </p:nvSpPr>
        <p:spPr>
          <a:xfrm>
            <a:off x="6096000" y="4202430"/>
            <a:ext cx="232410" cy="239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F7A52BD7-1B6D-4017-8DC6-1B92F50FD2A4}"/>
              </a:ext>
            </a:extLst>
          </p:cNvPr>
          <p:cNvSpPr txBox="1"/>
          <p:nvPr/>
        </p:nvSpPr>
        <p:spPr>
          <a:xfrm>
            <a:off x="3795154" y="1814187"/>
            <a:ext cx="3151224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/>
              <a:t>Normalized comparison W-Ta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Each point is a radial average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W: </a:t>
            </a:r>
            <a:r>
              <a:rPr lang="en-US" sz="1400" dirty="0"/>
              <a:t>faster decrease for long times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Ta: </a:t>
            </a:r>
            <a:r>
              <a:rPr lang="en-US" sz="1400" dirty="0"/>
              <a:t>higher outgassing for short times</a:t>
            </a:r>
          </a:p>
        </p:txBody>
      </p:sp>
      <p:pic>
        <p:nvPicPr>
          <p:cNvPr id="4" name="Elemento grafico 3">
            <a:extLst>
              <a:ext uri="{FF2B5EF4-FFF2-40B4-BE49-F238E27FC236}">
                <a16:creationId xmlns:a16="http://schemas.microsoft.com/office/drawing/2014/main" id="{6DDB0A2B-C1E7-446F-8E4C-D8A83AD560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25634" y="3152102"/>
            <a:ext cx="3076425" cy="2340000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2ACC92E-C8A0-4A47-B232-7D82E2F2465D}"/>
              </a:ext>
            </a:extLst>
          </p:cNvPr>
          <p:cNvSpPr txBox="1"/>
          <p:nvPr/>
        </p:nvSpPr>
        <p:spPr>
          <a:xfrm>
            <a:off x="3825634" y="5641648"/>
            <a:ext cx="30764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dirty="0"/>
              <a:t>No quantitative information about D concentration</a:t>
            </a:r>
            <a:endParaRPr lang="en-US" sz="1400" b="1" dirty="0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32FFFBB-DB6A-4EA2-8E4C-4083472906AA}"/>
              </a:ext>
            </a:extLst>
          </p:cNvPr>
          <p:cNvCxnSpPr>
            <a:cxnSpLocks/>
          </p:cNvCxnSpPr>
          <p:nvPr/>
        </p:nvCxnSpPr>
        <p:spPr>
          <a:xfrm flipV="1">
            <a:off x="3728720" y="5216057"/>
            <a:ext cx="587127" cy="7179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Elemento grafico 13">
            <a:extLst>
              <a:ext uri="{FF2B5EF4-FFF2-40B4-BE49-F238E27FC236}">
                <a16:creationId xmlns:a16="http://schemas.microsoft.com/office/drawing/2014/main" id="{F78089B7-B8E1-4019-8201-F53D644E0A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52452" y="2150010"/>
            <a:ext cx="4479157" cy="2088000"/>
          </a:xfrm>
          <a:prstGeom prst="rect">
            <a:avLst/>
          </a:prstGeom>
        </p:spPr>
      </p:pic>
      <p:pic>
        <p:nvPicPr>
          <p:cNvPr id="16" name="Elemento grafico 15">
            <a:extLst>
              <a:ext uri="{FF2B5EF4-FFF2-40B4-BE49-F238E27FC236}">
                <a16:creationId xmlns:a16="http://schemas.microsoft.com/office/drawing/2014/main" id="{1F25FD12-2D82-44F9-AC3F-C807D2E912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7530" y="4245462"/>
            <a:ext cx="4585338" cy="2088000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DB05E04-8584-47F6-BE89-8860838BBDBF}"/>
              </a:ext>
            </a:extLst>
          </p:cNvPr>
          <p:cNvSpPr txBox="1"/>
          <p:nvPr/>
        </p:nvSpPr>
        <p:spPr>
          <a:xfrm>
            <a:off x="7441590" y="1814187"/>
            <a:ext cx="459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dirty="0"/>
              <a:t>D </a:t>
            </a:r>
            <a:r>
              <a:rPr lang="it-IT" sz="1400" dirty="0" err="1"/>
              <a:t>concentration</a:t>
            </a:r>
            <a:r>
              <a:rPr lang="it-IT" sz="1400" dirty="0"/>
              <a:t> </a:t>
            </a:r>
            <a:r>
              <a:rPr lang="it-IT" sz="1400" dirty="0" err="1"/>
              <a:t>derived</a:t>
            </a:r>
            <a:r>
              <a:rPr lang="it-IT" sz="1400" dirty="0"/>
              <a:t> from an </a:t>
            </a:r>
            <a:r>
              <a:rPr lang="it-IT" sz="1400" dirty="0" err="1"/>
              <a:t>ion</a:t>
            </a:r>
            <a:r>
              <a:rPr lang="it-IT" sz="1400" dirty="0"/>
              <a:t> </a:t>
            </a:r>
            <a:r>
              <a:rPr lang="it-IT" sz="1400" dirty="0" err="1"/>
              <a:t>beam</a:t>
            </a:r>
            <a:r>
              <a:rPr lang="it-IT" sz="1400" dirty="0"/>
              <a:t> technique (NRA)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82623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E8E662-3B6E-491F-87D2-798E0DE1A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In-situ LIBS </a:t>
            </a:r>
            <a:r>
              <a:rPr lang="it-IT" dirty="0" err="1"/>
              <a:t>retention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on the PSI-2 linear device</a:t>
            </a:r>
            <a:endParaRPr lang="en-GB" dirty="0"/>
          </a:p>
        </p:txBody>
      </p:sp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6E688C94-042C-424E-B947-6A329155F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57038" y="1852967"/>
            <a:ext cx="2756305" cy="2052000"/>
          </a:xfrm>
          <a:prstGeom prst="rect">
            <a:avLst/>
          </a:prstGeom>
        </p:spPr>
      </p:pic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052B42D0-9DBC-44BB-BF50-78F93E0283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49897"/>
          <a:stretch/>
        </p:blipFill>
        <p:spPr>
          <a:xfrm>
            <a:off x="3740314" y="4131355"/>
            <a:ext cx="2773029" cy="20520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EF8DB976-5844-4C28-B328-E81ECDB6C04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1"/>
          <a:stretch/>
        </p:blipFill>
        <p:spPr>
          <a:xfrm>
            <a:off x="452487" y="1852967"/>
            <a:ext cx="2830283" cy="1816264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01C0FBF8-A2E2-4013-9C7F-E81FDD29C42A}"/>
              </a:ext>
            </a:extLst>
          </p:cNvPr>
          <p:cNvSpPr/>
          <p:nvPr/>
        </p:nvSpPr>
        <p:spPr>
          <a:xfrm>
            <a:off x="377687" y="2370298"/>
            <a:ext cx="480833" cy="784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175DA14-7E68-4962-AB7B-EA7A4094E7D6}"/>
              </a:ext>
            </a:extLst>
          </p:cNvPr>
          <p:cNvSpPr txBox="1"/>
          <p:nvPr/>
        </p:nvSpPr>
        <p:spPr>
          <a:xfrm>
            <a:off x="73671" y="3726194"/>
            <a:ext cx="358791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LIBS measurements for successive times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Different radial positions because of radial </a:t>
            </a:r>
            <a:r>
              <a:rPr lang="en-US" sz="1400" dirty="0" err="1"/>
              <a:t>radial</a:t>
            </a:r>
            <a:r>
              <a:rPr lang="en-US" sz="1400" dirty="0"/>
              <a:t> flux variations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Peak fitting: pseudo-Voigt function</a:t>
            </a:r>
          </a:p>
          <a:p>
            <a:pPr algn="l">
              <a:spcAft>
                <a:spcPts val="600"/>
              </a:spcAft>
            </a:pP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BEE90D2C-3FF6-402E-942F-31DE9E7A9B07}"/>
                  </a:ext>
                </a:extLst>
              </p:cNvPr>
              <p:cNvSpPr txBox="1"/>
              <p:nvPr/>
            </p:nvSpPr>
            <p:spPr>
              <a:xfrm>
                <a:off x="476936" y="4878302"/>
                <a:ext cx="2675155" cy="13283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{"/>
                          <m:endChr m:val=""/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f>
                            <m:fPr>
                              <m:ctrlPr>
                                <a:rPr lang="el-G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1+4</m:t>
                              </m:r>
                              <m:sSup>
                                <m:sSup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it-IT" sz="140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sz="1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1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it-IT" sz="14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l-GR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)∙</m:t>
                          </m:r>
                          <m:func>
                            <m:func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−4</m:t>
                                  </m:r>
                                  <m:func>
                                    <m:func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 sz="1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func>
                                  <m:f>
                                    <m:f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lang="it-IT" sz="1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it-IT" sz="140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sz="1400" i="1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sz="1400" i="1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sz="14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p>
                                          <m:r>
                                            <a:rPr lang="it-IT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BEE90D2C-3FF6-402E-942F-31DE9E7A9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36" y="4878302"/>
                <a:ext cx="2675155" cy="132831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A03AD3B-FBCB-4331-B3C6-3AEE368586A0}"/>
              </a:ext>
            </a:extLst>
          </p:cNvPr>
          <p:cNvSpPr txBox="1"/>
          <p:nvPr/>
        </p:nvSpPr>
        <p:spPr>
          <a:xfrm>
            <a:off x="377687" y="5267204"/>
            <a:ext cx="837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rgbClr val="FF0000"/>
                </a:solidFill>
              </a:rPr>
              <a:t>weight </a:t>
            </a:r>
            <a:r>
              <a:rPr lang="it-IT" sz="1200" dirty="0" err="1">
                <a:solidFill>
                  <a:srgbClr val="FF0000"/>
                </a:solidFill>
              </a:rPr>
              <a:t>parameter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DA6F770-C207-4F13-A1C1-8CEBD3D2C3A6}"/>
              </a:ext>
            </a:extLst>
          </p:cNvPr>
          <p:cNvSpPr txBox="1"/>
          <p:nvPr/>
        </p:nvSpPr>
        <p:spPr>
          <a:xfrm>
            <a:off x="1757090" y="5463591"/>
            <a:ext cx="837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 err="1">
                <a:solidFill>
                  <a:srgbClr val="2A65AF"/>
                </a:solidFill>
              </a:rPr>
              <a:t>width</a:t>
            </a:r>
            <a:endParaRPr lang="en-GB" sz="1200" dirty="0">
              <a:solidFill>
                <a:srgbClr val="2A65AF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7ACDD71-AD0E-4BC5-9FCD-E852114D0A1D}"/>
              </a:ext>
            </a:extLst>
          </p:cNvPr>
          <p:cNvSpPr txBox="1"/>
          <p:nvPr/>
        </p:nvSpPr>
        <p:spPr>
          <a:xfrm>
            <a:off x="2594923" y="5232758"/>
            <a:ext cx="1014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>
                <a:solidFill>
                  <a:srgbClr val="00B050"/>
                </a:solidFill>
              </a:rPr>
              <a:t>Center of </a:t>
            </a:r>
            <a:r>
              <a:rPr lang="it-IT" sz="1200" dirty="0" err="1">
                <a:solidFill>
                  <a:srgbClr val="00B050"/>
                </a:solidFill>
              </a:rPr>
              <a:t>distribution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F48E108B-308C-401F-BB34-B6489F1CBD78}"/>
              </a:ext>
            </a:extLst>
          </p:cNvPr>
          <p:cNvSpPr/>
          <p:nvPr/>
        </p:nvSpPr>
        <p:spPr>
          <a:xfrm>
            <a:off x="6096000" y="4202430"/>
            <a:ext cx="232410" cy="239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55968EC-B562-488E-B05C-96E41DA05E01}"/>
              </a:ext>
            </a:extLst>
          </p:cNvPr>
          <p:cNvSpPr txBox="1"/>
          <p:nvPr/>
        </p:nvSpPr>
        <p:spPr>
          <a:xfrm>
            <a:off x="5331457" y="2047132"/>
            <a:ext cx="118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200" b="1" dirty="0"/>
              <a:t>W</a:t>
            </a:r>
            <a:r>
              <a:rPr lang="it-IT" sz="1200" dirty="0"/>
              <a:t>: </a:t>
            </a:r>
            <a:r>
              <a:rPr lang="it-IT" sz="1200" dirty="0" err="1"/>
              <a:t>direct</a:t>
            </a:r>
            <a:r>
              <a:rPr lang="it-IT" sz="1200" dirty="0"/>
              <a:t> D </a:t>
            </a:r>
            <a:r>
              <a:rPr lang="it-IT" sz="1200" dirty="0" err="1"/>
              <a:t>peak</a:t>
            </a:r>
            <a:r>
              <a:rPr lang="it-IT" sz="1200" dirty="0"/>
              <a:t> </a:t>
            </a:r>
            <a:r>
              <a:rPr lang="it-IT" sz="1200" dirty="0" err="1"/>
              <a:t>individuation</a:t>
            </a:r>
            <a:endParaRPr lang="en-GB" sz="120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9073F38-C4C9-4C68-BA11-ED955D3D9A7A}"/>
              </a:ext>
            </a:extLst>
          </p:cNvPr>
          <p:cNvSpPr txBox="1"/>
          <p:nvPr/>
        </p:nvSpPr>
        <p:spPr>
          <a:xfrm>
            <a:off x="5517098" y="4157545"/>
            <a:ext cx="1029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200" b="1" dirty="0"/>
              <a:t>Ta</a:t>
            </a:r>
            <a:r>
              <a:rPr lang="it-IT" sz="1200" dirty="0"/>
              <a:t>: </a:t>
            </a:r>
            <a:r>
              <a:rPr lang="it-IT" sz="1200" dirty="0" err="1"/>
              <a:t>subtraction</a:t>
            </a:r>
            <a:r>
              <a:rPr lang="it-IT" sz="1200" dirty="0"/>
              <a:t> procedure</a:t>
            </a:r>
            <a:endParaRPr lang="en-GB" sz="1200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C5D4672-E283-454B-9514-8ED04EB42196}"/>
              </a:ext>
            </a:extLst>
          </p:cNvPr>
          <p:cNvSpPr txBox="1"/>
          <p:nvPr/>
        </p:nvSpPr>
        <p:spPr>
          <a:xfrm>
            <a:off x="4540830" y="1940855"/>
            <a:ext cx="1188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100" dirty="0"/>
              <a:t>D</a:t>
            </a:r>
            <a:r>
              <a:rPr lang="el-GR" sz="1100" baseline="-25000" dirty="0"/>
              <a:t>α</a:t>
            </a:r>
            <a:r>
              <a:rPr lang="it-IT" sz="1100" dirty="0"/>
              <a:t>: 656.1 nm</a:t>
            </a:r>
            <a:endParaRPr lang="en-GB" sz="11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5747E3AC-F94F-41B9-BA17-FE90D742EC32}"/>
              </a:ext>
            </a:extLst>
          </p:cNvPr>
          <p:cNvSpPr txBox="1"/>
          <p:nvPr/>
        </p:nvSpPr>
        <p:spPr>
          <a:xfrm>
            <a:off x="4632960" y="4770257"/>
            <a:ext cx="9818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100" dirty="0"/>
              <a:t>D</a:t>
            </a:r>
            <a:r>
              <a:rPr lang="el-GR" sz="1100" baseline="-25000" dirty="0"/>
              <a:t>α</a:t>
            </a:r>
            <a:r>
              <a:rPr lang="it-IT" sz="1100" dirty="0"/>
              <a:t>: 656.1 nm</a:t>
            </a:r>
            <a:endParaRPr lang="en-GB" sz="1100" dirty="0"/>
          </a:p>
        </p:txBody>
      </p:sp>
      <p:pic>
        <p:nvPicPr>
          <p:cNvPr id="33" name="Elemento grafico 32">
            <a:extLst>
              <a:ext uri="{FF2B5EF4-FFF2-40B4-BE49-F238E27FC236}">
                <a16:creationId xmlns:a16="http://schemas.microsoft.com/office/drawing/2014/main" id="{536B88F8-BA3C-4377-AFA4-8E46806DFE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50551" y="4231098"/>
            <a:ext cx="4941520" cy="1866212"/>
          </a:xfrm>
          <a:prstGeom prst="rect">
            <a:avLst/>
          </a:prstGeom>
        </p:spPr>
      </p:pic>
      <p:pic>
        <p:nvPicPr>
          <p:cNvPr id="35" name="Elemento grafico 34">
            <a:extLst>
              <a:ext uri="{FF2B5EF4-FFF2-40B4-BE49-F238E27FC236}">
                <a16:creationId xmlns:a16="http://schemas.microsoft.com/office/drawing/2014/main" id="{EFB31F7C-D646-4A30-928B-7A769DB9CB6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41904" y="1798967"/>
            <a:ext cx="2856393" cy="2160000"/>
          </a:xfrm>
          <a:prstGeom prst="rect">
            <a:avLst/>
          </a:prstGeom>
        </p:spPr>
      </p:pic>
      <p:sp>
        <p:nvSpPr>
          <p:cNvPr id="36" name="Freccia a destra 35">
            <a:extLst>
              <a:ext uri="{FF2B5EF4-FFF2-40B4-BE49-F238E27FC236}">
                <a16:creationId xmlns:a16="http://schemas.microsoft.com/office/drawing/2014/main" id="{7ADFB56B-496C-4C74-B42A-0293EF182769}"/>
              </a:ext>
            </a:extLst>
          </p:cNvPr>
          <p:cNvSpPr/>
          <p:nvPr/>
        </p:nvSpPr>
        <p:spPr>
          <a:xfrm rot="-1200000">
            <a:off x="6461494" y="3658586"/>
            <a:ext cx="732377" cy="4762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F7A52BD7-1B6D-4017-8DC6-1B92F50FD2A4}"/>
              </a:ext>
            </a:extLst>
          </p:cNvPr>
          <p:cNvSpPr txBox="1"/>
          <p:nvPr/>
        </p:nvSpPr>
        <p:spPr>
          <a:xfrm>
            <a:off x="9915051" y="1798967"/>
            <a:ext cx="229370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Each point is a radial average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W: </a:t>
            </a:r>
            <a:r>
              <a:rPr lang="en-US" sz="1400" dirty="0"/>
              <a:t>faster decrease for long times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Ta: </a:t>
            </a:r>
            <a:r>
              <a:rPr lang="en-US" sz="1400" dirty="0"/>
              <a:t>higher outgassing for short times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algn="l">
              <a:spcAft>
                <a:spcPts val="600"/>
              </a:spcAft>
            </a:pPr>
            <a:r>
              <a:rPr lang="en-US" sz="1400" b="1" dirty="0"/>
              <a:t>No quantitative information about D concentration</a:t>
            </a:r>
            <a:endParaRPr lang="en-US" sz="1200" b="1" dirty="0"/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0DBCCB51-DA94-4EA2-8233-9C7F72EED989}"/>
              </a:ext>
            </a:extLst>
          </p:cNvPr>
          <p:cNvCxnSpPr>
            <a:cxnSpLocks/>
          </p:cNvCxnSpPr>
          <p:nvPr/>
        </p:nvCxnSpPr>
        <p:spPr>
          <a:xfrm rot="10800000">
            <a:off x="10469880" y="5350716"/>
            <a:ext cx="1013460" cy="294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1D7A5D87-F1AC-49E9-9E8E-B88E2D25CF8E}"/>
              </a:ext>
            </a:extLst>
          </p:cNvPr>
          <p:cNvSpPr txBox="1"/>
          <p:nvPr/>
        </p:nvSpPr>
        <p:spPr>
          <a:xfrm>
            <a:off x="11263421" y="5602090"/>
            <a:ext cx="1013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 err="1">
                <a:solidFill>
                  <a:srgbClr val="4472C4"/>
                </a:solidFill>
              </a:rPr>
              <a:t>Probable</a:t>
            </a:r>
            <a:r>
              <a:rPr lang="it-IT" sz="1200" dirty="0">
                <a:solidFill>
                  <a:srgbClr val="4472C4"/>
                </a:solidFill>
              </a:rPr>
              <a:t> </a:t>
            </a:r>
            <a:r>
              <a:rPr lang="it-IT" sz="1200" dirty="0" err="1">
                <a:solidFill>
                  <a:srgbClr val="4472C4"/>
                </a:solidFill>
              </a:rPr>
              <a:t>presence</a:t>
            </a:r>
            <a:r>
              <a:rPr lang="it-IT" sz="1200" dirty="0">
                <a:solidFill>
                  <a:srgbClr val="4472C4"/>
                </a:solidFill>
              </a:rPr>
              <a:t> of D </a:t>
            </a:r>
            <a:r>
              <a:rPr lang="it-IT" sz="1200" dirty="0" err="1">
                <a:solidFill>
                  <a:srgbClr val="4472C4"/>
                </a:solidFill>
              </a:rPr>
              <a:t>into</a:t>
            </a:r>
            <a:r>
              <a:rPr lang="it-IT" sz="1200" dirty="0">
                <a:solidFill>
                  <a:srgbClr val="4472C4"/>
                </a:solidFill>
              </a:rPr>
              <a:t> the bulk</a:t>
            </a:r>
            <a:endParaRPr lang="en-GB" sz="12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494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CC05F8-FDE0-4ED3-B619-9C94925EB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In-situ LIBS </a:t>
            </a:r>
            <a:r>
              <a:rPr lang="it-IT" dirty="0" err="1"/>
              <a:t>retention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on the PSI-2 linear device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61B5D2-342A-4EE3-BD3E-CCD570EB4A2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42966" y="1861825"/>
            <a:ext cx="4093792" cy="6762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z="1600" b="1" dirty="0" err="1"/>
              <a:t>N</a:t>
            </a:r>
            <a:r>
              <a:rPr lang="it-IT" sz="1600" dirty="0" err="1"/>
              <a:t>uclear</a:t>
            </a:r>
            <a:r>
              <a:rPr lang="it-IT" sz="1600" dirty="0"/>
              <a:t> </a:t>
            </a:r>
            <a:r>
              <a:rPr lang="it-IT" sz="1600" b="1" dirty="0"/>
              <a:t>R</a:t>
            </a:r>
            <a:r>
              <a:rPr lang="it-IT" sz="1600" dirty="0"/>
              <a:t>eaction </a:t>
            </a:r>
            <a:r>
              <a:rPr lang="it-IT" sz="1600" b="1" dirty="0"/>
              <a:t>A</a:t>
            </a:r>
            <a:r>
              <a:rPr lang="it-IT" sz="1600" dirty="0"/>
              <a:t>nalysis (</a:t>
            </a:r>
            <a:r>
              <a:rPr lang="it-IT" sz="1600" b="1" dirty="0"/>
              <a:t>NRA</a:t>
            </a:r>
            <a:r>
              <a:rPr lang="it-IT" sz="1600" dirty="0"/>
              <a:t>) </a:t>
            </a:r>
            <a:r>
              <a:rPr lang="it-IT" sz="1600" dirty="0" err="1"/>
              <a:t>measurements</a:t>
            </a:r>
            <a:r>
              <a:rPr lang="it-IT" sz="1600" dirty="0"/>
              <a:t>: </a:t>
            </a:r>
            <a:r>
              <a:rPr lang="it-IT" sz="1600" dirty="0" err="1"/>
              <a:t>absolute</a:t>
            </a:r>
            <a:r>
              <a:rPr lang="it-IT" sz="1600" dirty="0"/>
              <a:t> </a:t>
            </a:r>
            <a:r>
              <a:rPr lang="it-IT" sz="1600" dirty="0" err="1"/>
              <a:t>quantification</a:t>
            </a:r>
            <a:r>
              <a:rPr lang="it-IT" sz="1600" dirty="0"/>
              <a:t> of long-</a:t>
            </a:r>
            <a:r>
              <a:rPr lang="it-IT" sz="1600" dirty="0" err="1"/>
              <a:t>term</a:t>
            </a:r>
            <a:r>
              <a:rPr lang="it-IT" sz="1600" dirty="0"/>
              <a:t> D </a:t>
            </a:r>
            <a:r>
              <a:rPr lang="it-IT" sz="1600" dirty="0" err="1"/>
              <a:t>retention</a:t>
            </a:r>
            <a:endParaRPr lang="en-GB" sz="1600" b="1" dirty="0"/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A990936F-6C16-4EAB-9F2C-03F87ED76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415" y="4088131"/>
            <a:ext cx="4942623" cy="2250000"/>
          </a:xfrm>
          <a:prstGeom prst="rect">
            <a:avLst/>
          </a:prstGeom>
        </p:spPr>
      </p:pic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6EF01D70-FEA0-4370-9E4F-6963B723DC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" y="1852967"/>
            <a:ext cx="5176231" cy="22500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3F02358A-7448-4B2F-8B7F-9CA70557C956}"/>
              </a:ext>
            </a:extLst>
          </p:cNvPr>
          <p:cNvSpPr/>
          <p:nvPr/>
        </p:nvSpPr>
        <p:spPr>
          <a:xfrm>
            <a:off x="161416" y="4088131"/>
            <a:ext cx="352588" cy="140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F860D6B-4FCA-4619-A74B-B00E41499656}"/>
              </a:ext>
            </a:extLst>
          </p:cNvPr>
          <p:cNvSpPr/>
          <p:nvPr/>
        </p:nvSpPr>
        <p:spPr>
          <a:xfrm>
            <a:off x="0" y="1852967"/>
            <a:ext cx="298706" cy="140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360A75B-9C11-4466-8BD6-68EF6D47C29A}"/>
              </a:ext>
            </a:extLst>
          </p:cNvPr>
          <p:cNvSpPr txBox="1"/>
          <p:nvPr/>
        </p:nvSpPr>
        <p:spPr>
          <a:xfrm>
            <a:off x="784353" y="4202708"/>
            <a:ext cx="75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dirty="0">
                <a:solidFill>
                  <a:schemeClr val="bg1"/>
                </a:solidFill>
              </a:rPr>
              <a:t>Ta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BDEC82E-2A69-463F-B32D-7854DFD174D7}"/>
              </a:ext>
            </a:extLst>
          </p:cNvPr>
          <p:cNvSpPr txBox="1"/>
          <p:nvPr/>
        </p:nvSpPr>
        <p:spPr>
          <a:xfrm>
            <a:off x="784353" y="1964051"/>
            <a:ext cx="75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dirty="0">
                <a:solidFill>
                  <a:schemeClr val="bg1"/>
                </a:solidFill>
              </a:rPr>
              <a:t>W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1" name="Elemento grafico 20">
            <a:extLst>
              <a:ext uri="{FF2B5EF4-FFF2-40B4-BE49-F238E27FC236}">
                <a16:creationId xmlns:a16="http://schemas.microsoft.com/office/drawing/2014/main" id="{BE696A66-2D19-473A-9EA4-BA65D543F0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97600" y="4358131"/>
            <a:ext cx="2640000" cy="1980000"/>
          </a:xfrm>
          <a:prstGeom prst="rect">
            <a:avLst/>
          </a:prstGeom>
        </p:spPr>
      </p:pic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41264DA5-0969-41C5-9149-B6DAC6166A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096000" y="2373462"/>
            <a:ext cx="2640000" cy="1980000"/>
          </a:xfrm>
          <a:prstGeom prst="rect">
            <a:avLst/>
          </a:prstGeom>
        </p:spPr>
      </p:pic>
      <p:sp>
        <p:nvSpPr>
          <p:cNvPr id="24" name="Ovale 23">
            <a:extLst>
              <a:ext uri="{FF2B5EF4-FFF2-40B4-BE49-F238E27FC236}">
                <a16:creationId xmlns:a16="http://schemas.microsoft.com/office/drawing/2014/main" id="{C9E2EC6A-AD0A-4262-BF1A-BD88628ED9C6}"/>
              </a:ext>
            </a:extLst>
          </p:cNvPr>
          <p:cNvSpPr/>
          <p:nvPr/>
        </p:nvSpPr>
        <p:spPr>
          <a:xfrm>
            <a:off x="3640135" y="2066544"/>
            <a:ext cx="279593" cy="266839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A7092961-160D-48CB-8D68-046AFDE59BC9}"/>
              </a:ext>
            </a:extLst>
          </p:cNvPr>
          <p:cNvCxnSpPr>
            <a:cxnSpLocks/>
            <a:stCxn id="24" idx="6"/>
          </p:cNvCxnSpPr>
          <p:nvPr/>
        </p:nvCxnSpPr>
        <p:spPr>
          <a:xfrm>
            <a:off x="3919728" y="2199964"/>
            <a:ext cx="2277872" cy="79062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e 27">
            <a:extLst>
              <a:ext uri="{FF2B5EF4-FFF2-40B4-BE49-F238E27FC236}">
                <a16:creationId xmlns:a16="http://schemas.microsoft.com/office/drawing/2014/main" id="{13FAEE44-627A-4207-91A8-9C9EDBBA467C}"/>
              </a:ext>
            </a:extLst>
          </p:cNvPr>
          <p:cNvSpPr/>
          <p:nvPr/>
        </p:nvSpPr>
        <p:spPr>
          <a:xfrm>
            <a:off x="3542599" y="5388944"/>
            <a:ext cx="279593" cy="266839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4A02A86C-E870-462A-8548-A93209034483}"/>
              </a:ext>
            </a:extLst>
          </p:cNvPr>
          <p:cNvCxnSpPr>
            <a:cxnSpLocks/>
            <a:stCxn id="28" idx="6"/>
          </p:cNvCxnSpPr>
          <p:nvPr/>
        </p:nvCxnSpPr>
        <p:spPr>
          <a:xfrm flipV="1">
            <a:off x="3822192" y="5077599"/>
            <a:ext cx="2375408" cy="44476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CC1C0808-DCD1-4B23-8C90-11664393689B}"/>
              </a:ext>
            </a:extLst>
          </p:cNvPr>
          <p:cNvSpPr txBox="1"/>
          <p:nvPr/>
        </p:nvSpPr>
        <p:spPr>
          <a:xfrm>
            <a:off x="5205638" y="3720396"/>
            <a:ext cx="1093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200" dirty="0" err="1"/>
              <a:t>Average</a:t>
            </a:r>
            <a:r>
              <a:rPr lang="it-IT" sz="1200" dirty="0"/>
              <a:t> </a:t>
            </a:r>
            <a:r>
              <a:rPr lang="it-IT" sz="1200" dirty="0" err="1"/>
              <a:t>concentration</a:t>
            </a:r>
            <a:r>
              <a:rPr lang="it-IT" sz="1200" dirty="0"/>
              <a:t> for a </a:t>
            </a:r>
            <a:r>
              <a:rPr lang="it-IT" sz="1200" dirty="0" err="1"/>
              <a:t>region</a:t>
            </a:r>
            <a:r>
              <a:rPr lang="it-IT" sz="1200" dirty="0"/>
              <a:t> of area </a:t>
            </a:r>
            <a:r>
              <a:rPr lang="en-GB" sz="1200" dirty="0"/>
              <a:t>150×150 </a:t>
            </a:r>
            <a:r>
              <a:rPr lang="el-GR" sz="1200" dirty="0"/>
              <a:t>μ</a:t>
            </a:r>
            <a:r>
              <a:rPr lang="it-IT" sz="1200" dirty="0"/>
              <a:t>m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BC6EEB3-6D2E-46B0-BDDD-FFDF67DDE4E1}"/>
              </a:ext>
            </a:extLst>
          </p:cNvPr>
          <p:cNvSpPr txBox="1"/>
          <p:nvPr/>
        </p:nvSpPr>
        <p:spPr>
          <a:xfrm>
            <a:off x="8790403" y="2698199"/>
            <a:ext cx="3401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err="1"/>
              <a:t>Decreasing</a:t>
            </a:r>
            <a:r>
              <a:rPr lang="it-IT" sz="1600" dirty="0"/>
              <a:t> </a:t>
            </a:r>
            <a:r>
              <a:rPr lang="it-IT" sz="1600" dirty="0" err="1"/>
              <a:t>concentration</a:t>
            </a:r>
            <a:r>
              <a:rPr lang="it-IT" sz="1600" dirty="0"/>
              <a:t> from 0.15% to 0.05% </a:t>
            </a:r>
            <a:r>
              <a:rPr lang="it-IT" sz="1600" dirty="0" err="1"/>
              <a:t>going</a:t>
            </a:r>
            <a:r>
              <a:rPr lang="it-IT" sz="1600" dirty="0"/>
              <a:t> </a:t>
            </a:r>
            <a:r>
              <a:rPr lang="it-IT" sz="1600" dirty="0" err="1"/>
              <a:t>into</a:t>
            </a:r>
            <a:r>
              <a:rPr lang="it-IT" sz="1600" dirty="0"/>
              <a:t> the bulk</a:t>
            </a:r>
            <a:endParaRPr lang="en-GB" sz="1600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068E528-2D81-4FFB-B140-E3F37A2C9FC1}"/>
              </a:ext>
            </a:extLst>
          </p:cNvPr>
          <p:cNvSpPr txBox="1"/>
          <p:nvPr/>
        </p:nvSpPr>
        <p:spPr>
          <a:xfrm>
            <a:off x="8790402" y="4319901"/>
            <a:ext cx="340159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err="1"/>
              <a:t>Higher</a:t>
            </a:r>
            <a:r>
              <a:rPr lang="it-IT" sz="1600" dirty="0"/>
              <a:t> </a:t>
            </a:r>
            <a:r>
              <a:rPr lang="it-IT" sz="1600" dirty="0" err="1"/>
              <a:t>average</a:t>
            </a:r>
            <a:r>
              <a:rPr lang="it-IT" sz="1600" dirty="0"/>
              <a:t> relative </a:t>
            </a:r>
            <a:r>
              <a:rPr lang="it-IT" sz="1600" dirty="0" err="1"/>
              <a:t>concentration</a:t>
            </a:r>
            <a:r>
              <a:rPr lang="it-IT" sz="1600" dirty="0"/>
              <a:t> </a:t>
            </a:r>
            <a:r>
              <a:rPr lang="it-IT" sz="1600" dirty="0" err="1"/>
              <a:t>than</a:t>
            </a:r>
            <a:r>
              <a:rPr lang="it-IT" sz="1600" dirty="0"/>
              <a:t> W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err="1"/>
              <a:t>Increasing</a:t>
            </a:r>
            <a:r>
              <a:rPr lang="it-IT" sz="1600" dirty="0"/>
              <a:t> </a:t>
            </a:r>
            <a:r>
              <a:rPr lang="it-IT" sz="1600" dirty="0" err="1"/>
              <a:t>concentration</a:t>
            </a:r>
            <a:r>
              <a:rPr lang="it-IT" sz="1600" dirty="0"/>
              <a:t> from 2.5% to 4.5% </a:t>
            </a:r>
            <a:r>
              <a:rPr lang="it-IT" sz="1600" dirty="0" err="1"/>
              <a:t>going</a:t>
            </a:r>
            <a:r>
              <a:rPr lang="it-IT" sz="1600" dirty="0"/>
              <a:t> </a:t>
            </a:r>
            <a:r>
              <a:rPr lang="it-IT" sz="1600" dirty="0" err="1"/>
              <a:t>into</a:t>
            </a:r>
            <a:r>
              <a:rPr lang="it-IT" sz="1600" dirty="0"/>
              <a:t> the bulk</a:t>
            </a:r>
            <a:endParaRPr lang="en-GB" sz="1600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E5B91D25-488A-4808-AC46-FB1320B2CF6C}"/>
              </a:ext>
            </a:extLst>
          </p:cNvPr>
          <p:cNvSpPr txBox="1"/>
          <p:nvPr/>
        </p:nvSpPr>
        <p:spPr>
          <a:xfrm>
            <a:off x="8837600" y="5522363"/>
            <a:ext cx="335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1600" dirty="0"/>
              <a:t>→ </a:t>
            </a:r>
            <a:r>
              <a:rPr lang="en-GB" sz="1600" b="1" dirty="0"/>
              <a:t>Strong contribution of bulk retention mechanisms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29869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BB811C-6191-4515-9E63-98C319E40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LIBS: L</a:t>
            </a:r>
            <a:r>
              <a:rPr lang="it-IT" b="0" dirty="0"/>
              <a:t>aser </a:t>
            </a:r>
            <a:r>
              <a:rPr lang="it-IT" dirty="0" err="1"/>
              <a:t>I</a:t>
            </a:r>
            <a:r>
              <a:rPr lang="it-IT" b="0" dirty="0" err="1"/>
              <a:t>nduced</a:t>
            </a:r>
            <a:r>
              <a:rPr lang="it-IT" b="0" dirty="0"/>
              <a:t> </a:t>
            </a:r>
            <a:r>
              <a:rPr lang="it-IT" dirty="0"/>
              <a:t>B</a:t>
            </a:r>
            <a:r>
              <a:rPr lang="it-IT" b="0" dirty="0"/>
              <a:t>reakdown </a:t>
            </a:r>
            <a:r>
              <a:rPr lang="it-IT" dirty="0" err="1"/>
              <a:t>S</a:t>
            </a:r>
            <a:r>
              <a:rPr lang="it-IT" b="0" dirty="0" err="1"/>
              <a:t>pectroscopy</a:t>
            </a:r>
            <a:endParaRPr lang="en-GB" dirty="0"/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D1F0A5AF-D151-47C4-8640-A919E99F6397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0528" y="1815344"/>
            <a:ext cx="4352430" cy="2896071"/>
          </a:xfrm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0828F8AA-B296-421A-8B40-7BEE6B5A5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380" y="2142286"/>
            <a:ext cx="3439122" cy="2573428"/>
          </a:xfrm>
          <a:prstGeom prst="rect">
            <a:avLst/>
          </a:prstGeom>
        </p:spPr>
      </p:pic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08EDF82C-912D-4904-ABD0-194D077AB479}"/>
              </a:ext>
            </a:extLst>
          </p:cNvPr>
          <p:cNvCxnSpPr>
            <a:cxnSpLocks/>
          </p:cNvCxnSpPr>
          <p:nvPr/>
        </p:nvCxnSpPr>
        <p:spPr>
          <a:xfrm flipH="1" flipV="1">
            <a:off x="3570316" y="3290151"/>
            <a:ext cx="583996" cy="480339"/>
          </a:xfrm>
          <a:prstGeom prst="straightConnector1">
            <a:avLst/>
          </a:prstGeom>
          <a:ln w="19050">
            <a:solidFill>
              <a:srgbClr val="2A65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B97F475-5DF6-45F1-8685-8DA9F1A9E339}"/>
              </a:ext>
            </a:extLst>
          </p:cNvPr>
          <p:cNvSpPr txBox="1"/>
          <p:nvPr/>
        </p:nvSpPr>
        <p:spPr>
          <a:xfrm>
            <a:off x="348065" y="4885592"/>
            <a:ext cx="3031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/>
              <a:t>Information about chemical and isotopic composition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316E4C0-F590-4117-AC39-0DDE33FF2F7E}"/>
              </a:ext>
            </a:extLst>
          </p:cNvPr>
          <p:cNvSpPr txBox="1"/>
          <p:nvPr/>
        </p:nvSpPr>
        <p:spPr>
          <a:xfrm>
            <a:off x="8585200" y="1980964"/>
            <a:ext cx="3455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Main advantages: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Possibility of </a:t>
            </a:r>
            <a:r>
              <a:rPr lang="en-US" sz="1600" i="1" dirty="0"/>
              <a:t>in-situ</a:t>
            </a:r>
            <a:r>
              <a:rPr lang="en-US" sz="1600" dirty="0"/>
              <a:t> measurements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Remote detection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No sample preparation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Minimal damages to the target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Possible combination with laser-based cleaning techniques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Can operate in harsh environments (vacuum, presence of magnetic field and background plasma)</a:t>
            </a:r>
          </a:p>
        </p:txBody>
      </p:sp>
      <p:sp>
        <p:nvSpPr>
          <p:cNvPr id="24" name="Freccia in giù 23">
            <a:extLst>
              <a:ext uri="{FF2B5EF4-FFF2-40B4-BE49-F238E27FC236}">
                <a16:creationId xmlns:a16="http://schemas.microsoft.com/office/drawing/2014/main" id="{CDD7450E-578F-4718-BE40-1B5E85EC1DB5}"/>
              </a:ext>
            </a:extLst>
          </p:cNvPr>
          <p:cNvSpPr/>
          <p:nvPr/>
        </p:nvSpPr>
        <p:spPr>
          <a:xfrm>
            <a:off x="9997925" y="5027952"/>
            <a:ext cx="629920" cy="580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B0BBD1A-4CEF-4356-B279-2A83479873ED}"/>
              </a:ext>
            </a:extLst>
          </p:cNvPr>
          <p:cNvSpPr txBox="1"/>
          <p:nvPr/>
        </p:nvSpPr>
        <p:spPr>
          <a:xfrm>
            <a:off x="8385343" y="5608320"/>
            <a:ext cx="365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Promising diagnostics for PFCs monitoring in tokamaks and LPDs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7308C7AC-0B8F-4B71-A013-1167CBB3E0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13118" y="4708367"/>
            <a:ext cx="4667250" cy="15240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A57685D-8CF6-4189-9537-C5AB62C41549}"/>
              </a:ext>
            </a:extLst>
          </p:cNvPr>
          <p:cNvSpPr/>
          <p:nvPr/>
        </p:nvSpPr>
        <p:spPr>
          <a:xfrm>
            <a:off x="3970528" y="1815343"/>
            <a:ext cx="4352430" cy="289607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F7515D9-FB74-4F54-B42A-AFAEFDE880D2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i="1" dirty="0">
                <a:solidFill>
                  <a:schemeClr val="bg1"/>
                </a:solidFill>
              </a:rPr>
              <a:t>2</a:t>
            </a:r>
            <a:endParaRPr lang="en-GB" sz="105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737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CCF2CC-6A5E-4195-A2A0-007AFBE25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Design of an in-situ LIBS on the </a:t>
            </a:r>
            <a:r>
              <a:rPr lang="it-IT" dirty="0" err="1"/>
              <a:t>BiGyM</a:t>
            </a:r>
            <a:r>
              <a:rPr lang="it-IT" dirty="0"/>
              <a:t> linear plasma device</a:t>
            </a:r>
            <a:endParaRPr lang="en-GB" dirty="0"/>
          </a:p>
        </p:txBody>
      </p:sp>
      <p:pic>
        <p:nvPicPr>
          <p:cNvPr id="4" name="Immagine 3" descr="Immagine che contiene interno, contenitore, muro, scatola&#10;&#10;Il contenuto generato dall'IA potrebbe non essere corretto.">
            <a:extLst>
              <a:ext uri="{FF2B5EF4-FFF2-40B4-BE49-F238E27FC236}">
                <a16:creationId xmlns:a16="http://schemas.microsoft.com/office/drawing/2014/main" id="{65E073E5-E163-4B72-8369-68F1E9B2D9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3" r="16912"/>
          <a:stretch>
            <a:fillRect/>
          </a:stretch>
        </p:blipFill>
        <p:spPr>
          <a:xfrm>
            <a:off x="62727" y="2297170"/>
            <a:ext cx="2782912" cy="2235453"/>
          </a:xfrm>
          <a:prstGeom prst="rect">
            <a:avLst/>
          </a:prstGeom>
        </p:spPr>
      </p:pic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97AE729E-F9A0-444B-BA70-DA094C81FE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727" y="1852967"/>
            <a:ext cx="1714700" cy="312532"/>
          </a:xfrm>
          <a:prstGeom prst="rect">
            <a:avLst/>
          </a:prstGeom>
        </p:spPr>
      </p:pic>
      <p:pic>
        <p:nvPicPr>
          <p:cNvPr id="6" name="Immagine 5" descr="Immagine che contiene interno, pavimento, forniture per ufficio, tavolo&#10;&#10;Il contenuto generato dall'IA potrebbe non essere corretto.">
            <a:extLst>
              <a:ext uri="{FF2B5EF4-FFF2-40B4-BE49-F238E27FC236}">
                <a16:creationId xmlns:a16="http://schemas.microsoft.com/office/drawing/2014/main" id="{5AA2FF8F-CCFD-4FF7-B1C1-9F29A8FE5B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" t="12317" b="14140"/>
          <a:stretch>
            <a:fillRect/>
          </a:stretch>
        </p:blipFill>
        <p:spPr>
          <a:xfrm>
            <a:off x="6383520" y="2424896"/>
            <a:ext cx="3351506" cy="19800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891DE199-D2DE-4706-BC3F-7D45B9A44B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2008" y="1810905"/>
            <a:ext cx="2780522" cy="536400"/>
          </a:xfrm>
          <a:prstGeom prst="rect">
            <a:avLst/>
          </a:prstGeom>
        </p:spPr>
      </p:pic>
      <p:graphicFrame>
        <p:nvGraphicFramePr>
          <p:cNvPr id="8" name="Tabella 8">
            <a:extLst>
              <a:ext uri="{FF2B5EF4-FFF2-40B4-BE49-F238E27FC236}">
                <a16:creationId xmlns:a16="http://schemas.microsoft.com/office/drawing/2014/main" id="{EC851F57-BA60-466B-A084-84F3A6A00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773656"/>
              </p:ext>
            </p:extLst>
          </p:nvPr>
        </p:nvGraphicFramePr>
        <p:xfrm>
          <a:off x="62727" y="4728466"/>
          <a:ext cx="2788122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49714">
                  <a:extLst>
                    <a:ext uri="{9D8B030D-6E8A-4147-A177-3AD203B41FA5}">
                      <a16:colId xmlns:a16="http://schemas.microsoft.com/office/drawing/2014/main" val="1091508929"/>
                    </a:ext>
                  </a:extLst>
                </a:gridCol>
                <a:gridCol w="738408">
                  <a:extLst>
                    <a:ext uri="{9D8B030D-6E8A-4147-A177-3AD203B41FA5}">
                      <a16:colId xmlns:a16="http://schemas.microsoft.com/office/drawing/2014/main" val="2104188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Nominal</a:t>
                      </a:r>
                      <a:r>
                        <a:rPr lang="it-IT" sz="1600" dirty="0"/>
                        <a:t> </a:t>
                      </a:r>
                      <a:r>
                        <a:rPr lang="el-GR" sz="1600" dirty="0"/>
                        <a:t>λ</a:t>
                      </a:r>
                      <a:r>
                        <a:rPr lang="it-IT" sz="1600" dirty="0"/>
                        <a:t> [nm]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1064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631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Pulse</a:t>
                      </a:r>
                      <a:r>
                        <a:rPr lang="it-IT" sz="1600" dirty="0"/>
                        <a:t> duration [</a:t>
                      </a:r>
                      <a:r>
                        <a:rPr lang="it-IT" sz="1600" dirty="0" err="1"/>
                        <a:t>ps</a:t>
                      </a:r>
                      <a:r>
                        <a:rPr lang="it-IT" sz="160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29 ± 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760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Max </a:t>
                      </a:r>
                      <a:r>
                        <a:rPr lang="it-IT" sz="1600" dirty="0" err="1"/>
                        <a:t>pulse</a:t>
                      </a:r>
                      <a:r>
                        <a:rPr lang="it-IT" sz="1600" dirty="0"/>
                        <a:t> energy [</a:t>
                      </a:r>
                      <a:r>
                        <a:rPr lang="it-IT" sz="1600" dirty="0" err="1"/>
                        <a:t>mJ</a:t>
                      </a:r>
                      <a:r>
                        <a:rPr lang="it-IT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70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09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Repetition</a:t>
                      </a:r>
                      <a:r>
                        <a:rPr lang="it-IT" sz="1600" dirty="0"/>
                        <a:t> rate [Hz]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368662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F3E4118C-21B3-46F0-B266-C01524580999}"/>
              </a:ext>
            </a:extLst>
          </p:cNvPr>
          <p:cNvSpPr txBox="1"/>
          <p:nvPr/>
        </p:nvSpPr>
        <p:spPr>
          <a:xfrm>
            <a:off x="2957818" y="4248385"/>
            <a:ext cx="33057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600" b="1"/>
              <a:t>Picosecond laser pulse</a:t>
            </a:r>
          </a:p>
          <a:p>
            <a:pPr algn="l">
              <a:spcAft>
                <a:spcPts val="600"/>
              </a:spcAft>
            </a:pPr>
            <a:r>
              <a:rPr lang="en-US" sz="1600" b="1"/>
              <a:t>→</a:t>
            </a:r>
            <a:r>
              <a:rPr lang="en-US" sz="1600"/>
              <a:t> reduced Heat-Affected Zone (HAZ), improved depth resolution</a:t>
            </a:r>
          </a:p>
          <a:p>
            <a:pPr algn="l">
              <a:spcAft>
                <a:spcPts val="600"/>
              </a:spcAft>
            </a:pPr>
            <a:endParaRPr lang="en-US" sz="1600"/>
          </a:p>
          <a:p>
            <a:pPr algn="l">
              <a:spcAft>
                <a:spcPts val="600"/>
              </a:spcAft>
            </a:pPr>
            <a:r>
              <a:rPr lang="en-US" sz="1600" b="1"/>
              <a:t>High max pulse energy</a:t>
            </a:r>
          </a:p>
          <a:p>
            <a:pPr algn="l">
              <a:spcAft>
                <a:spcPts val="600"/>
              </a:spcAft>
            </a:pPr>
            <a:r>
              <a:rPr lang="en-US" sz="1600" b="1"/>
              <a:t>→ </a:t>
            </a:r>
            <a:r>
              <a:rPr lang="en-US" sz="1600"/>
              <a:t>high SNR, broad fluence range available</a:t>
            </a:r>
            <a:endParaRPr lang="en-US" sz="1600" b="1"/>
          </a:p>
        </p:txBody>
      </p:sp>
      <p:graphicFrame>
        <p:nvGraphicFramePr>
          <p:cNvPr id="10" name="Tabella 8">
            <a:extLst>
              <a:ext uri="{FF2B5EF4-FFF2-40B4-BE49-F238E27FC236}">
                <a16:creationId xmlns:a16="http://schemas.microsoft.com/office/drawing/2014/main" id="{EA237950-3F0B-4D22-9039-1DB7162DD8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266056"/>
              </p:ext>
            </p:extLst>
          </p:nvPr>
        </p:nvGraphicFramePr>
        <p:xfrm>
          <a:off x="6370554" y="4728466"/>
          <a:ext cx="2903993" cy="74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91193">
                  <a:extLst>
                    <a:ext uri="{9D8B030D-6E8A-4147-A177-3AD203B41FA5}">
                      <a16:colId xmlns:a16="http://schemas.microsoft.com/office/drawing/2014/main" val="1091508929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104188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Focal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lenght</a:t>
                      </a:r>
                      <a:r>
                        <a:rPr lang="it-IT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320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631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Min </a:t>
                      </a:r>
                      <a:r>
                        <a:rPr lang="it-IT" sz="1600" dirty="0" err="1"/>
                        <a:t>slit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width</a:t>
                      </a:r>
                      <a:r>
                        <a:rPr lang="it-IT" sz="1600" dirty="0"/>
                        <a:t> [</a:t>
                      </a:r>
                      <a:r>
                        <a:rPr lang="el-GR" sz="1600" dirty="0"/>
                        <a:t>μ</a:t>
                      </a:r>
                      <a:r>
                        <a:rPr lang="it-IT" sz="1600" dirty="0"/>
                        <a:t>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760961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1522936-8D9E-4729-AEC0-D559A79ED4FA}"/>
              </a:ext>
            </a:extLst>
          </p:cNvPr>
          <p:cNvSpPr txBox="1"/>
          <p:nvPr/>
        </p:nvSpPr>
        <p:spPr>
          <a:xfrm>
            <a:off x="9946132" y="1810905"/>
            <a:ext cx="215392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Compact design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Correction of optical aberrations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Set of 3 interchangeable gratings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PMAX Intensified CCD camera (Gen II SR intensifier)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F6EE7DF-B1DF-4EBD-AC5A-606A4563F1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688" y="2297170"/>
            <a:ext cx="3305767" cy="1955192"/>
          </a:xfrm>
          <a:prstGeom prst="rect">
            <a:avLst/>
          </a:prstGeom>
        </p:spPr>
      </p:pic>
      <p:pic>
        <p:nvPicPr>
          <p:cNvPr id="21" name="Elemento grafico 20">
            <a:extLst>
              <a:ext uri="{FF2B5EF4-FFF2-40B4-BE49-F238E27FC236}">
                <a16:creationId xmlns:a16="http://schemas.microsoft.com/office/drawing/2014/main" id="{B2DFB275-C7F9-4F3E-9045-B8C3B1989B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631590" y="4482487"/>
            <a:ext cx="2497683" cy="186548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A993A78-553D-482B-A68D-D70ACB2F32D3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02307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DD8FC5-178A-4AD1-9FAC-00DAAA5C0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Design of an in-situ LIBS on the </a:t>
            </a:r>
            <a:r>
              <a:rPr lang="it-IT" dirty="0" err="1"/>
              <a:t>BiGyM</a:t>
            </a:r>
            <a:r>
              <a:rPr lang="it-IT" dirty="0"/>
              <a:t> linear plasma device</a:t>
            </a:r>
            <a:endParaRPr lang="en-GB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BAC868B-5C43-4825-B07B-3C637EF44B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55"/>
          <a:stretch/>
        </p:blipFill>
        <p:spPr>
          <a:xfrm>
            <a:off x="113403" y="2460815"/>
            <a:ext cx="3701412" cy="36000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EBE80C1D-5B8E-4A80-9349-6D6225221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968" y="2730815"/>
            <a:ext cx="4080000" cy="3060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9E66838-27B8-43A4-ABDC-DA85DC1623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3"/>
          <a:stretch/>
        </p:blipFill>
        <p:spPr>
          <a:xfrm>
            <a:off x="8271835" y="2460815"/>
            <a:ext cx="3806762" cy="360000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F307C60-B878-45DC-8215-DA51E80EE03E}"/>
              </a:ext>
            </a:extLst>
          </p:cNvPr>
          <p:cNvSpPr txBox="1"/>
          <p:nvPr/>
        </p:nvSpPr>
        <p:spPr>
          <a:xfrm>
            <a:off x="1146918" y="1960547"/>
            <a:ext cx="5335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/>
              <a:t>BiGyM linear device laboratory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4A7CBDA-0343-43D5-92FA-BE35CDD809F2}"/>
              </a:ext>
            </a:extLst>
          </p:cNvPr>
          <p:cNvSpPr txBox="1"/>
          <p:nvPr/>
        </p:nvSpPr>
        <p:spPr>
          <a:xfrm>
            <a:off x="8271835" y="1960547"/>
            <a:ext cx="3806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/>
              <a:t>Diagnostics laboratory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A1BE1BC-F6B7-425A-A16F-5BC2E0084032}"/>
              </a:ext>
            </a:extLst>
          </p:cNvPr>
          <p:cNvSpPr txBox="1"/>
          <p:nvPr/>
        </p:nvSpPr>
        <p:spPr>
          <a:xfrm>
            <a:off x="2146989" y="3549904"/>
            <a:ext cx="906091" cy="459700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050" dirty="0" err="1"/>
              <a:t>Hole</a:t>
            </a:r>
            <a:r>
              <a:rPr lang="it-IT" sz="1050" dirty="0"/>
              <a:t> for the optical </a:t>
            </a:r>
            <a:r>
              <a:rPr lang="it-IT" sz="1050" dirty="0" err="1"/>
              <a:t>path</a:t>
            </a:r>
            <a:endParaRPr lang="en-GB" sz="1050" dirty="0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022B9F67-A808-4EBE-BF74-2C2D40482297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6649663" y="3637280"/>
            <a:ext cx="198153" cy="372324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A4339C2-3852-4B58-8C3B-47FFE1F0B099}"/>
              </a:ext>
            </a:extLst>
          </p:cNvPr>
          <p:cNvSpPr txBox="1"/>
          <p:nvPr/>
        </p:nvSpPr>
        <p:spPr>
          <a:xfrm>
            <a:off x="10043135" y="3549904"/>
            <a:ext cx="906091" cy="459700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050" dirty="0" err="1"/>
              <a:t>Hole</a:t>
            </a:r>
            <a:r>
              <a:rPr lang="it-IT" sz="1050" dirty="0"/>
              <a:t> for the optical </a:t>
            </a:r>
            <a:r>
              <a:rPr lang="it-IT" sz="1050" dirty="0" err="1"/>
              <a:t>path</a:t>
            </a:r>
            <a:endParaRPr lang="en-GB" sz="1050" dirty="0"/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AC9CCBD0-5CB7-4C8A-BFBA-9F451E43CB92}"/>
              </a:ext>
            </a:extLst>
          </p:cNvPr>
          <p:cNvCxnSpPr>
            <a:cxnSpLocks/>
          </p:cNvCxnSpPr>
          <p:nvPr/>
        </p:nvCxnSpPr>
        <p:spPr>
          <a:xfrm flipH="1" flipV="1">
            <a:off x="10071100" y="3241040"/>
            <a:ext cx="429244" cy="304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1722940-7784-44F2-B3CC-734A4683D608}"/>
              </a:ext>
            </a:extLst>
          </p:cNvPr>
          <p:cNvSpPr txBox="1"/>
          <p:nvPr/>
        </p:nvSpPr>
        <p:spPr>
          <a:xfrm>
            <a:off x="10285722" y="5098693"/>
            <a:ext cx="906091" cy="280928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050" dirty="0"/>
              <a:t>EKSPLA laser</a:t>
            </a:r>
            <a:endParaRPr lang="en-GB" sz="1050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B50240D-B7C3-45AA-A574-544C7E12D37B}"/>
              </a:ext>
            </a:extLst>
          </p:cNvPr>
          <p:cNvSpPr txBox="1"/>
          <p:nvPr/>
        </p:nvSpPr>
        <p:spPr>
          <a:xfrm>
            <a:off x="5743572" y="3407430"/>
            <a:ext cx="906091" cy="459700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050" dirty="0" err="1"/>
              <a:t>BiGyM</a:t>
            </a:r>
            <a:r>
              <a:rPr lang="it-IT" sz="1050" dirty="0"/>
              <a:t> </a:t>
            </a:r>
            <a:r>
              <a:rPr lang="it-IT" sz="1050" dirty="0" err="1"/>
              <a:t>pre-chamber</a:t>
            </a:r>
            <a:endParaRPr lang="en-GB" sz="1050" dirty="0"/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EA7BBED7-FEEF-44E0-84ED-608947B274E9}"/>
              </a:ext>
            </a:extLst>
          </p:cNvPr>
          <p:cNvCxnSpPr/>
          <p:nvPr/>
        </p:nvCxnSpPr>
        <p:spPr>
          <a:xfrm flipH="1" flipV="1">
            <a:off x="1887909" y="3515360"/>
            <a:ext cx="259080" cy="60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84CFCE0-0B1C-4A5D-BF34-A2C68F2FEE0E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09016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53FE2-17FB-4D91-A27B-D91B33980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Design of an in-situ LIBS on the </a:t>
            </a:r>
            <a:r>
              <a:rPr lang="it-IT" dirty="0" err="1"/>
              <a:t>BiGyM</a:t>
            </a:r>
            <a:r>
              <a:rPr lang="it-IT" dirty="0"/>
              <a:t> linear plasma device</a:t>
            </a:r>
            <a:endParaRPr lang="en-GB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21BE706-61E7-42BD-B993-1CACF7B13F72}"/>
              </a:ext>
            </a:extLst>
          </p:cNvPr>
          <p:cNvSpPr/>
          <p:nvPr/>
        </p:nvSpPr>
        <p:spPr>
          <a:xfrm>
            <a:off x="5024359" y="2148198"/>
            <a:ext cx="2032468" cy="18872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it-IT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8E0A5466-997A-49DE-B066-6F2A8DE1A8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2" r="5473"/>
          <a:stretch/>
        </p:blipFill>
        <p:spPr>
          <a:xfrm>
            <a:off x="434310" y="2944988"/>
            <a:ext cx="5166586" cy="2771378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5B7763CC-2866-4593-9EDE-58A91BF578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" r="5314" b="7058"/>
          <a:stretch/>
        </p:blipFill>
        <p:spPr>
          <a:xfrm>
            <a:off x="6099543" y="2502701"/>
            <a:ext cx="2754775" cy="3287215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050EB5A3-F4A9-4F81-8A92-C66CA18AF3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4" t="35432" r="26451" b="31314"/>
          <a:stretch/>
        </p:blipFill>
        <p:spPr>
          <a:xfrm>
            <a:off x="9856460" y="5003477"/>
            <a:ext cx="1165562" cy="1153082"/>
          </a:xfrm>
          <a:prstGeom prst="rect">
            <a:avLst/>
          </a:prstGeom>
        </p:spPr>
      </p:pic>
      <p:grpSp>
        <p:nvGrpSpPr>
          <p:cNvPr id="32" name="Gruppo 31">
            <a:extLst>
              <a:ext uri="{FF2B5EF4-FFF2-40B4-BE49-F238E27FC236}">
                <a16:creationId xmlns:a16="http://schemas.microsoft.com/office/drawing/2014/main" id="{36E67839-5F1E-4A21-AE76-E5655545A3CF}"/>
              </a:ext>
            </a:extLst>
          </p:cNvPr>
          <p:cNvGrpSpPr/>
          <p:nvPr/>
        </p:nvGrpSpPr>
        <p:grpSpPr>
          <a:xfrm>
            <a:off x="9682614" y="5844892"/>
            <a:ext cx="365250" cy="357616"/>
            <a:chOff x="9019807" y="2416471"/>
            <a:chExt cx="340677" cy="329904"/>
          </a:xfrm>
        </p:grpSpPr>
        <p:sp>
          <p:nvSpPr>
            <p:cNvPr id="33" name="Cilindro 32">
              <a:extLst>
                <a:ext uri="{FF2B5EF4-FFF2-40B4-BE49-F238E27FC236}">
                  <a16:creationId xmlns:a16="http://schemas.microsoft.com/office/drawing/2014/main" id="{D19B2F34-6DBA-492A-A139-C112FF47F0D8}"/>
                </a:ext>
              </a:extLst>
            </p:cNvPr>
            <p:cNvSpPr/>
            <p:nvPr/>
          </p:nvSpPr>
          <p:spPr>
            <a:xfrm rot="2700000">
              <a:off x="9233922" y="2388358"/>
              <a:ext cx="98449" cy="154675"/>
            </a:xfrm>
            <a:prstGeom prst="ca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Figura a mano libera 32">
              <a:extLst>
                <a:ext uri="{FF2B5EF4-FFF2-40B4-BE49-F238E27FC236}">
                  <a16:creationId xmlns:a16="http://schemas.microsoft.com/office/drawing/2014/main" id="{9CFC44D6-B536-440F-83CC-81AE7E75DE48}"/>
                </a:ext>
              </a:extLst>
            </p:cNvPr>
            <p:cNvSpPr/>
            <p:nvPr/>
          </p:nvSpPr>
          <p:spPr>
            <a:xfrm>
              <a:off x="9019807" y="2524125"/>
              <a:ext cx="203568" cy="222250"/>
            </a:xfrm>
            <a:custGeom>
              <a:avLst/>
              <a:gdLst>
                <a:gd name="connsiteX0" fmla="*/ 203568 w 203568"/>
                <a:gd name="connsiteY0" fmla="*/ 0 h 222250"/>
                <a:gd name="connsiteX1" fmla="*/ 32118 w 203568"/>
                <a:gd name="connsiteY1" fmla="*/ 95250 h 222250"/>
                <a:gd name="connsiteX2" fmla="*/ 368 w 203568"/>
                <a:gd name="connsiteY2" fmla="*/ 22225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568" h="222250">
                  <a:moveTo>
                    <a:pt x="203568" y="0"/>
                  </a:moveTo>
                  <a:cubicBezTo>
                    <a:pt x="134776" y="29104"/>
                    <a:pt x="65985" y="58208"/>
                    <a:pt x="32118" y="95250"/>
                  </a:cubicBezTo>
                  <a:cubicBezTo>
                    <a:pt x="-1749" y="132292"/>
                    <a:pt x="-691" y="177271"/>
                    <a:pt x="368" y="22225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5" name="Rettangolo 34">
            <a:extLst>
              <a:ext uri="{FF2B5EF4-FFF2-40B4-BE49-F238E27FC236}">
                <a16:creationId xmlns:a16="http://schemas.microsoft.com/office/drawing/2014/main" id="{56D939FE-A3E6-455F-95CF-093E68010311}"/>
              </a:ext>
            </a:extLst>
          </p:cNvPr>
          <p:cNvSpPr/>
          <p:nvPr/>
        </p:nvSpPr>
        <p:spPr>
          <a:xfrm rot="2700000">
            <a:off x="10133897" y="5466131"/>
            <a:ext cx="49559" cy="427286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5C03008D-BD91-45D7-822A-1BBE215C38EE}"/>
              </a:ext>
            </a:extLst>
          </p:cNvPr>
          <p:cNvSpPr/>
          <p:nvPr/>
        </p:nvSpPr>
        <p:spPr>
          <a:xfrm rot="8184879">
            <a:off x="9913361" y="4977162"/>
            <a:ext cx="92454" cy="40154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Triangolo 43">
            <a:extLst>
              <a:ext uri="{FF2B5EF4-FFF2-40B4-BE49-F238E27FC236}">
                <a16:creationId xmlns:a16="http://schemas.microsoft.com/office/drawing/2014/main" id="{324170A7-35A1-4C4D-89BB-B02A370CAA43}"/>
              </a:ext>
            </a:extLst>
          </p:cNvPr>
          <p:cNvSpPr/>
          <p:nvPr/>
        </p:nvSpPr>
        <p:spPr>
          <a:xfrm rot="8220000">
            <a:off x="10044558" y="4925977"/>
            <a:ext cx="92632" cy="780479"/>
          </a:xfrm>
          <a:prstGeom prst="triangl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6D2BC9C8-C3E4-44EF-809B-BC8445BDE47A}"/>
              </a:ext>
            </a:extLst>
          </p:cNvPr>
          <p:cNvSpPr/>
          <p:nvPr/>
        </p:nvSpPr>
        <p:spPr>
          <a:xfrm>
            <a:off x="10231174" y="5500671"/>
            <a:ext cx="75400" cy="66081"/>
          </a:xfrm>
          <a:prstGeom prst="ellipse">
            <a:avLst/>
          </a:prstGeom>
          <a:solidFill>
            <a:srgbClr val="FF4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ptos" panose="020B00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888F3A35-5618-41F9-99B7-6AC52C125D10}"/>
              </a:ext>
            </a:extLst>
          </p:cNvPr>
          <p:cNvSpPr txBox="1"/>
          <p:nvPr/>
        </p:nvSpPr>
        <p:spPr>
          <a:xfrm>
            <a:off x="9820365" y="5931855"/>
            <a:ext cx="1357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Titillium" pitchFamily="2" charset="77"/>
              </a:rPr>
              <a:t>Optical </a:t>
            </a:r>
            <a:r>
              <a:rPr lang="it-IT" sz="1400" dirty="0" err="1">
                <a:latin typeface="Titillium" pitchFamily="2" charset="77"/>
              </a:rPr>
              <a:t>fiber</a:t>
            </a:r>
            <a:endParaRPr lang="it-IT" sz="1400" dirty="0">
              <a:latin typeface="Titillium" pitchFamily="2" charset="77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1EB6C8AC-C46F-4E7E-83B6-52EFE4663D6D}"/>
              </a:ext>
            </a:extLst>
          </p:cNvPr>
          <p:cNvSpPr txBox="1"/>
          <p:nvPr/>
        </p:nvSpPr>
        <p:spPr>
          <a:xfrm>
            <a:off x="9942409" y="4704130"/>
            <a:ext cx="1171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Titillium" pitchFamily="2" charset="77"/>
              </a:rPr>
              <a:t>Laser </a:t>
            </a:r>
            <a:r>
              <a:rPr lang="it-IT" sz="1400" dirty="0" err="1">
                <a:latin typeface="Titillium" pitchFamily="2" charset="77"/>
              </a:rPr>
              <a:t>beam</a:t>
            </a:r>
            <a:r>
              <a:rPr lang="it-IT" sz="1400" dirty="0">
                <a:latin typeface="Titillium" pitchFamily="2" charset="77"/>
              </a:rPr>
              <a:t> guide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16CA468D-524F-4854-B025-EF43EE9A66BA}"/>
              </a:ext>
            </a:extLst>
          </p:cNvPr>
          <p:cNvSpPr txBox="1"/>
          <p:nvPr/>
        </p:nvSpPr>
        <p:spPr>
          <a:xfrm>
            <a:off x="430181" y="1835646"/>
            <a:ext cx="5170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600" dirty="0"/>
              <a:t>Technical </a:t>
            </a:r>
            <a:r>
              <a:rPr lang="it-IT" sz="1600" dirty="0" err="1"/>
              <a:t>drawing</a:t>
            </a:r>
            <a:r>
              <a:rPr lang="it-IT" sz="1600" dirty="0"/>
              <a:t> of an optical </a:t>
            </a:r>
            <a:r>
              <a:rPr lang="it-IT" sz="1600" dirty="0" err="1"/>
              <a:t>path</a:t>
            </a:r>
            <a:r>
              <a:rPr lang="it-IT" sz="1600" dirty="0"/>
              <a:t> </a:t>
            </a:r>
            <a:r>
              <a:rPr lang="it-IT" sz="1600" dirty="0" err="1"/>
              <a:t>connecting</a:t>
            </a:r>
            <a:r>
              <a:rPr lang="it-IT" sz="1600" dirty="0"/>
              <a:t> the </a:t>
            </a:r>
            <a:r>
              <a:rPr lang="it-IT" sz="1600" b="1" dirty="0"/>
              <a:t>laser system</a:t>
            </a:r>
            <a:r>
              <a:rPr lang="it-IT" sz="1600" dirty="0"/>
              <a:t> to the </a:t>
            </a:r>
            <a:r>
              <a:rPr lang="it-IT" sz="1600" b="1" dirty="0" err="1"/>
              <a:t>BiGyM</a:t>
            </a:r>
            <a:r>
              <a:rPr lang="it-IT" sz="1600" b="1" dirty="0"/>
              <a:t> </a:t>
            </a:r>
            <a:r>
              <a:rPr lang="it-IT" sz="1600" b="1" dirty="0" err="1"/>
              <a:t>pre-chamber</a:t>
            </a:r>
            <a:endParaRPr lang="en-GB" sz="1600" b="1" dirty="0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F88915A5-BFF6-439E-84FB-E1E8A7590EE3}"/>
              </a:ext>
            </a:extLst>
          </p:cNvPr>
          <p:cNvSpPr txBox="1"/>
          <p:nvPr/>
        </p:nvSpPr>
        <p:spPr>
          <a:xfrm>
            <a:off x="6095999" y="2085086"/>
            <a:ext cx="275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dirty="0"/>
              <a:t>Top </a:t>
            </a:r>
            <a:r>
              <a:rPr lang="it-IT" dirty="0" err="1"/>
              <a:t>view</a:t>
            </a:r>
            <a:endParaRPr lang="en-GB" dirty="0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0D66550-5345-4309-830F-AD471DA45C3A}"/>
              </a:ext>
            </a:extLst>
          </p:cNvPr>
          <p:cNvSpPr txBox="1"/>
          <p:nvPr/>
        </p:nvSpPr>
        <p:spPr>
          <a:xfrm>
            <a:off x="430181" y="2515038"/>
            <a:ext cx="5166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dirty="0"/>
              <a:t>Side </a:t>
            </a:r>
            <a:r>
              <a:rPr lang="it-IT" dirty="0" err="1"/>
              <a:t>view</a:t>
            </a:r>
            <a:endParaRPr lang="en-GB" dirty="0"/>
          </a:p>
        </p:txBody>
      </p:sp>
      <p:sp>
        <p:nvSpPr>
          <p:cNvPr id="44" name="Ovale 43">
            <a:extLst>
              <a:ext uri="{FF2B5EF4-FFF2-40B4-BE49-F238E27FC236}">
                <a16:creationId xmlns:a16="http://schemas.microsoft.com/office/drawing/2014/main" id="{D4051A82-4977-4EEE-A6CB-3296FAFCDF77}"/>
              </a:ext>
            </a:extLst>
          </p:cNvPr>
          <p:cNvSpPr/>
          <p:nvPr/>
        </p:nvSpPr>
        <p:spPr>
          <a:xfrm>
            <a:off x="6741866" y="3649957"/>
            <a:ext cx="695960" cy="680720"/>
          </a:xfrm>
          <a:prstGeom prst="ellipse">
            <a:avLst/>
          </a:prstGeom>
          <a:solidFill>
            <a:schemeClr val="accent1">
              <a:lumMod val="40000"/>
              <a:lumOff val="60000"/>
              <a:alpha val="49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06CF5C40-0092-4D4D-8A58-441F96CA1656}"/>
              </a:ext>
            </a:extLst>
          </p:cNvPr>
          <p:cNvCxnSpPr>
            <a:stCxn id="44" idx="5"/>
          </p:cNvCxnSpPr>
          <p:nvPr/>
        </p:nvCxnSpPr>
        <p:spPr>
          <a:xfrm>
            <a:off x="7335905" y="4230988"/>
            <a:ext cx="2097655" cy="772489"/>
          </a:xfrm>
          <a:prstGeom prst="straightConnector1">
            <a:avLst/>
          </a:prstGeom>
          <a:ln w="19050">
            <a:solidFill>
              <a:srgbClr val="2038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E271F85F-6E38-445A-A37A-AF09750980FF}"/>
              </a:ext>
            </a:extLst>
          </p:cNvPr>
          <p:cNvSpPr txBox="1"/>
          <p:nvPr/>
        </p:nvSpPr>
        <p:spPr>
          <a:xfrm>
            <a:off x="9074552" y="1815259"/>
            <a:ext cx="29660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a typeface="Segoe UI Symbol" panose="020B0502040204020203" pitchFamily="34" charset="0"/>
              </a:rPr>
              <a:t>~</a:t>
            </a:r>
            <a:r>
              <a:rPr lang="en-GB" sz="1600" b="1" dirty="0">
                <a:ea typeface="Segoe UI Symbol" panose="020B0502040204020203" pitchFamily="34" charset="0"/>
              </a:rPr>
              <a:t>8 m</a:t>
            </a:r>
            <a:r>
              <a:rPr lang="en-GB" sz="1600" dirty="0">
                <a:ea typeface="Segoe UI Symbol" panose="020B0502040204020203" pitchFamily="34" charset="0"/>
              </a:rPr>
              <a:t> optical path length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a typeface="Segoe UI Symbol" panose="020B0502040204020203" pitchFamily="34" charset="0"/>
              </a:rPr>
              <a:t>Beam enclosed by </a:t>
            </a:r>
            <a:r>
              <a:rPr lang="en-GB" sz="1600" b="1" dirty="0">
                <a:ea typeface="Segoe UI Symbol" panose="020B0502040204020203" pitchFamily="34" charset="0"/>
              </a:rPr>
              <a:t>safety tubes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a typeface="Segoe UI Symbol" panose="020B0502040204020203" pitchFamily="34" charset="0"/>
              </a:rPr>
              <a:t>Use of </a:t>
            </a:r>
            <a:r>
              <a:rPr lang="en-GB" sz="1600" b="1" dirty="0">
                <a:ea typeface="Segoe UI Symbol" panose="020B0502040204020203" pitchFamily="34" charset="0"/>
              </a:rPr>
              <a:t>3 fixed mirrors </a:t>
            </a:r>
            <a:r>
              <a:rPr lang="en-GB" sz="1600" dirty="0">
                <a:ea typeface="Segoe UI Symbol" panose="020B0502040204020203" pitchFamily="34" charset="0"/>
              </a:rPr>
              <a:t>+</a:t>
            </a:r>
            <a:r>
              <a:rPr lang="en-GB" sz="1600" b="1" dirty="0">
                <a:ea typeface="Segoe UI Symbol" panose="020B0502040204020203" pitchFamily="34" charset="0"/>
              </a:rPr>
              <a:t> 1 motorized steering mirror </a:t>
            </a:r>
            <a:r>
              <a:rPr lang="en-GB" sz="1600" dirty="0">
                <a:ea typeface="Segoe UI Symbol" panose="020B0502040204020203" pitchFamily="34" charset="0"/>
              </a:rPr>
              <a:t>(for control of focusing position)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ea typeface="Segoe UI Symbol" panose="020B0502040204020203" pitchFamily="34" charset="0"/>
              </a:rPr>
              <a:t>Focusing lens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ea typeface="Segoe UI Symbol" panose="020B0502040204020203" pitchFamily="34" charset="0"/>
              </a:rPr>
              <a:t>Lens</a:t>
            </a:r>
            <a:r>
              <a:rPr lang="en-GB" sz="1600" dirty="0">
                <a:ea typeface="Segoe UI Symbol" panose="020B0502040204020203" pitchFamily="34" charset="0"/>
              </a:rPr>
              <a:t> + </a:t>
            </a:r>
            <a:r>
              <a:rPr lang="en-GB" sz="1600" b="1" dirty="0">
                <a:ea typeface="Segoe UI Symbol" panose="020B0502040204020203" pitchFamily="34" charset="0"/>
              </a:rPr>
              <a:t>optical </a:t>
            </a:r>
            <a:r>
              <a:rPr lang="en-GB" sz="1600" b="1" dirty="0" err="1">
                <a:ea typeface="Segoe UI Symbol" panose="020B0502040204020203" pitchFamily="34" charset="0"/>
              </a:rPr>
              <a:t>fiber</a:t>
            </a:r>
            <a:r>
              <a:rPr lang="en-GB" sz="1600" b="1" dirty="0">
                <a:ea typeface="Segoe UI Symbol" panose="020B0502040204020203" pitchFamily="34" charset="0"/>
              </a:rPr>
              <a:t> </a:t>
            </a:r>
            <a:r>
              <a:rPr lang="en-GB" sz="1600" dirty="0">
                <a:ea typeface="Segoe UI Symbol" panose="020B0502040204020203" pitchFamily="34" charset="0"/>
              </a:rPr>
              <a:t>for collection of plasma light</a:t>
            </a:r>
            <a:endParaRPr lang="en-GB" sz="1600" dirty="0"/>
          </a:p>
        </p:txBody>
      </p:sp>
      <p:sp>
        <p:nvSpPr>
          <p:cNvPr id="48" name="Ovale 47">
            <a:extLst>
              <a:ext uri="{FF2B5EF4-FFF2-40B4-BE49-F238E27FC236}">
                <a16:creationId xmlns:a16="http://schemas.microsoft.com/office/drawing/2014/main" id="{A104B297-EE67-41E8-80FB-331798D1034A}"/>
              </a:ext>
            </a:extLst>
          </p:cNvPr>
          <p:cNvSpPr/>
          <p:nvPr/>
        </p:nvSpPr>
        <p:spPr>
          <a:xfrm>
            <a:off x="9278440" y="4647040"/>
            <a:ext cx="2172846" cy="1621998"/>
          </a:xfrm>
          <a:prstGeom prst="ellipse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DA9A3E8-1AC7-43B7-9DAB-B5031FCC0362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4209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471997-4C1F-45EF-867B-C84F68685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ablation modeling</a:t>
            </a:r>
          </a:p>
        </p:txBody>
      </p:sp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DB2C1FCA-78B4-414D-979D-26946239D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7687" y="2301240"/>
            <a:ext cx="4667250" cy="1524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A9E5410-C441-4004-B910-E861C3B911AC}"/>
              </a:ext>
            </a:extLst>
          </p:cNvPr>
          <p:cNvSpPr txBox="1"/>
          <p:nvPr/>
        </p:nvSpPr>
        <p:spPr>
          <a:xfrm>
            <a:off x="377686" y="1861304"/>
            <a:ext cx="4666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b="1" dirty="0"/>
              <a:t>A </a:t>
            </a:r>
            <a:r>
              <a:rPr lang="it-IT" b="1" dirty="0" err="1"/>
              <a:t>schematic</a:t>
            </a:r>
            <a:r>
              <a:rPr lang="it-IT" b="1" dirty="0"/>
              <a:t> </a:t>
            </a:r>
            <a:r>
              <a:rPr lang="it-IT" b="1" dirty="0" err="1"/>
              <a:t>view</a:t>
            </a:r>
            <a:r>
              <a:rPr lang="it-IT" b="1" dirty="0"/>
              <a:t> of the LIBS </a:t>
            </a:r>
            <a:r>
              <a:rPr lang="it-IT" b="1" dirty="0" err="1"/>
              <a:t>process</a:t>
            </a:r>
            <a:r>
              <a:rPr lang="it-IT" b="1" dirty="0"/>
              <a:t> </a:t>
            </a:r>
            <a:endParaRPr lang="en-GB" b="1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481D5E8-273E-4B76-B078-D96D269C78BE}"/>
              </a:ext>
            </a:extLst>
          </p:cNvPr>
          <p:cNvCxnSpPr>
            <a:cxnSpLocks/>
          </p:cNvCxnSpPr>
          <p:nvPr/>
        </p:nvCxnSpPr>
        <p:spPr>
          <a:xfrm flipV="1">
            <a:off x="4914900" y="2763520"/>
            <a:ext cx="1018541" cy="3683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>
            <a:extLst>
              <a:ext uri="{FF2B5EF4-FFF2-40B4-BE49-F238E27FC236}">
                <a16:creationId xmlns:a16="http://schemas.microsoft.com/office/drawing/2014/main" id="{6F076A2A-A549-4A89-85C4-DFEEA77CB9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9" t="17186" r="50000" b="54333"/>
          <a:stretch/>
        </p:blipFill>
        <p:spPr>
          <a:xfrm>
            <a:off x="5998985" y="2045970"/>
            <a:ext cx="2296160" cy="195326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09DDA9B-86E5-43CE-ABD1-A9B1093A760D}"/>
              </a:ext>
            </a:extLst>
          </p:cNvPr>
          <p:cNvSpPr txBox="1"/>
          <p:nvPr/>
        </p:nvSpPr>
        <p:spPr>
          <a:xfrm>
            <a:off x="5998487" y="1489829"/>
            <a:ext cx="2296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 err="1"/>
              <a:t>Example</a:t>
            </a:r>
            <a:r>
              <a:rPr lang="it-IT" sz="1600" dirty="0"/>
              <a:t> of LIBS </a:t>
            </a:r>
            <a:r>
              <a:rPr lang="it-IT" sz="1600" dirty="0" err="1"/>
              <a:t>ablation</a:t>
            </a:r>
            <a:r>
              <a:rPr lang="it-IT" sz="1600" dirty="0"/>
              <a:t> </a:t>
            </a:r>
            <a:r>
              <a:rPr lang="it-IT" sz="1600" dirty="0" err="1"/>
              <a:t>craters</a:t>
            </a:r>
            <a:r>
              <a:rPr lang="it-IT" sz="1600" dirty="0"/>
              <a:t> on </a:t>
            </a:r>
            <a:r>
              <a:rPr lang="it-IT" sz="1600" dirty="0" err="1"/>
              <a:t>tungsten</a:t>
            </a:r>
            <a:endParaRPr lang="en-GB" sz="1600" dirty="0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60B3E493-EE18-439B-A74F-511B499ADFF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6741" r="2233" b="7796"/>
          <a:stretch/>
        </p:blipFill>
        <p:spPr>
          <a:xfrm>
            <a:off x="8592000" y="1812327"/>
            <a:ext cx="3600000" cy="2608163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929F3F6-610F-49E2-A85D-02D105D2AF6A}"/>
              </a:ext>
            </a:extLst>
          </p:cNvPr>
          <p:cNvSpPr txBox="1"/>
          <p:nvPr/>
        </p:nvSpPr>
        <p:spPr>
          <a:xfrm>
            <a:off x="8556203" y="1573162"/>
            <a:ext cx="3222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600" dirty="0"/>
              <a:t>3D </a:t>
            </a:r>
            <a:r>
              <a:rPr lang="it-IT" sz="1600" dirty="0" err="1"/>
              <a:t>reconstruction</a:t>
            </a:r>
            <a:r>
              <a:rPr lang="it-IT" sz="1600" dirty="0"/>
              <a:t> of </a:t>
            </a:r>
            <a:r>
              <a:rPr lang="it-IT" sz="1600" dirty="0" err="1"/>
              <a:t>ablation</a:t>
            </a:r>
            <a:r>
              <a:rPr lang="it-IT" sz="1600" dirty="0"/>
              <a:t> </a:t>
            </a:r>
            <a:r>
              <a:rPr lang="it-IT" sz="1600" dirty="0" err="1"/>
              <a:t>crater</a:t>
            </a:r>
            <a:endParaRPr lang="en-GB" sz="1600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D71EFA2-5AF6-482F-8F0F-3F9E77DB8548}"/>
              </a:ext>
            </a:extLst>
          </p:cNvPr>
          <p:cNvSpPr txBox="1"/>
          <p:nvPr/>
        </p:nvSpPr>
        <p:spPr>
          <a:xfrm>
            <a:off x="384384" y="4604349"/>
            <a:ext cx="466675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600" b="1" dirty="0"/>
              <a:t>Single </a:t>
            </a:r>
            <a:r>
              <a:rPr lang="it-IT" sz="1600" b="1" dirty="0" err="1"/>
              <a:t>pulse</a:t>
            </a:r>
            <a:r>
              <a:rPr lang="it-IT" sz="1600" b="1" dirty="0"/>
              <a:t> </a:t>
            </a:r>
            <a:r>
              <a:rPr lang="it-IT" sz="1600" b="1" dirty="0" err="1"/>
              <a:t>signal</a:t>
            </a:r>
            <a:r>
              <a:rPr lang="it-IT" sz="1600" b="1" dirty="0"/>
              <a:t> </a:t>
            </a:r>
            <a:r>
              <a:rPr lang="it-IT" sz="1600" b="1" dirty="0" err="1"/>
              <a:t>is</a:t>
            </a:r>
            <a:r>
              <a:rPr lang="it-IT" sz="1600" b="1" dirty="0"/>
              <a:t> </a:t>
            </a:r>
            <a:r>
              <a:rPr lang="it-IT" sz="1600" b="1" dirty="0" err="1"/>
              <a:t>influenced</a:t>
            </a:r>
            <a:r>
              <a:rPr lang="it-IT" sz="1600" b="1" dirty="0"/>
              <a:t> by: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1600" dirty="0"/>
              <a:t>Ablation crater dimensions (spatial resolution)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1600" dirty="0"/>
              <a:t>Thermal penetration depth (thermal-induced phenomena)</a:t>
            </a:r>
          </a:p>
        </p:txBody>
      </p:sp>
      <p:sp>
        <p:nvSpPr>
          <p:cNvPr id="27" name="Freccia a destra 26">
            <a:extLst>
              <a:ext uri="{FF2B5EF4-FFF2-40B4-BE49-F238E27FC236}">
                <a16:creationId xmlns:a16="http://schemas.microsoft.com/office/drawing/2014/main" id="{6EB0B92D-56A6-4E2D-AE4D-EDF56A4174E3}"/>
              </a:ext>
            </a:extLst>
          </p:cNvPr>
          <p:cNvSpPr/>
          <p:nvPr/>
        </p:nvSpPr>
        <p:spPr>
          <a:xfrm>
            <a:off x="4759959" y="4917440"/>
            <a:ext cx="954048" cy="6049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3FCC5DF-4CB2-4B15-B0C5-EDD544B56114}"/>
              </a:ext>
            </a:extLst>
          </p:cNvPr>
          <p:cNvSpPr txBox="1"/>
          <p:nvPr/>
        </p:nvSpPr>
        <p:spPr>
          <a:xfrm>
            <a:off x="5874108" y="4261884"/>
            <a:ext cx="2976880" cy="938719"/>
          </a:xfrm>
          <a:prstGeom prst="rect">
            <a:avLst/>
          </a:prstGeom>
          <a:noFill/>
          <a:ln w="12700">
            <a:solidFill>
              <a:srgbClr val="2A65AF"/>
            </a:solidFill>
          </a:ln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b="1" dirty="0"/>
              <a:t>LASER ABLATION MODELING</a:t>
            </a:r>
          </a:p>
          <a:p>
            <a:pPr algn="l">
              <a:spcAft>
                <a:spcPts val="600"/>
              </a:spcAft>
            </a:pPr>
            <a:r>
              <a:rPr lang="it-IT" sz="1600" dirty="0" err="1"/>
              <a:t>As</a:t>
            </a:r>
            <a:r>
              <a:rPr lang="it-IT" sz="1600" dirty="0"/>
              <a:t> a support tool for the LIBS </a:t>
            </a:r>
            <a:r>
              <a:rPr lang="it-IT" sz="1600" dirty="0" err="1"/>
              <a:t>measurements</a:t>
            </a:r>
            <a:r>
              <a:rPr lang="it-IT" sz="1600" dirty="0"/>
              <a:t> </a:t>
            </a:r>
            <a:r>
              <a:rPr lang="it-IT" sz="1600" dirty="0" err="1"/>
              <a:t>interpretation</a:t>
            </a:r>
            <a:endParaRPr lang="en-GB" sz="160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5CD13CA-E53A-4E03-BFF9-BFA287A108AB}"/>
              </a:ext>
            </a:extLst>
          </p:cNvPr>
          <p:cNvSpPr txBox="1"/>
          <p:nvPr/>
        </p:nvSpPr>
        <p:spPr>
          <a:xfrm>
            <a:off x="5874108" y="5208032"/>
            <a:ext cx="29768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err="1"/>
              <a:t>Prediction</a:t>
            </a:r>
            <a:r>
              <a:rPr lang="it-IT" sz="1600" dirty="0"/>
              <a:t> </a:t>
            </a:r>
            <a:r>
              <a:rPr lang="it-IT" sz="1600" dirty="0" err="1"/>
              <a:t>ablation</a:t>
            </a:r>
            <a:r>
              <a:rPr lang="it-IT" sz="1600" dirty="0"/>
              <a:t> </a:t>
            </a:r>
            <a:r>
              <a:rPr lang="it-IT" sz="1600" dirty="0" err="1"/>
              <a:t>crater</a:t>
            </a:r>
            <a:r>
              <a:rPr lang="it-IT" sz="1600" dirty="0"/>
              <a:t> </a:t>
            </a:r>
            <a:r>
              <a:rPr lang="it-IT" sz="1600" dirty="0" err="1"/>
              <a:t>characteristics</a:t>
            </a:r>
            <a:endParaRPr lang="it-IT" sz="16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err="1"/>
              <a:t>Simulation</a:t>
            </a:r>
            <a:r>
              <a:rPr lang="it-IT" sz="1600" dirty="0"/>
              <a:t> of the </a:t>
            </a:r>
            <a:r>
              <a:rPr lang="it-IT" sz="1600" dirty="0" err="1"/>
              <a:t>temporal</a:t>
            </a:r>
            <a:r>
              <a:rPr lang="it-IT" sz="1600" dirty="0"/>
              <a:t> </a:t>
            </a:r>
            <a:r>
              <a:rPr lang="it-IT" sz="1600" dirty="0" err="1"/>
              <a:t>evolution</a:t>
            </a:r>
            <a:r>
              <a:rPr lang="it-IT" sz="1600" dirty="0"/>
              <a:t> of temperature field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5A730F7-0BAD-46D2-81C1-53D670F756C2}"/>
              </a:ext>
            </a:extLst>
          </p:cNvPr>
          <p:cNvSpPr txBox="1"/>
          <p:nvPr/>
        </p:nvSpPr>
        <p:spPr>
          <a:xfrm>
            <a:off x="8850988" y="4375896"/>
            <a:ext cx="328844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b="1" dirty="0" err="1"/>
              <a:t>Important</a:t>
            </a:r>
            <a:r>
              <a:rPr lang="it-IT" sz="1600" b="1" dirty="0"/>
              <a:t> for </a:t>
            </a:r>
            <a:r>
              <a:rPr lang="it-IT" sz="1600" b="1" dirty="0" err="1"/>
              <a:t>nuclear</a:t>
            </a:r>
            <a:r>
              <a:rPr lang="it-IT" sz="1600" b="1" dirty="0"/>
              <a:t> fusion </a:t>
            </a:r>
            <a:r>
              <a:rPr lang="it-IT" sz="1600" b="1" dirty="0" err="1"/>
              <a:t>applications</a:t>
            </a:r>
            <a:r>
              <a:rPr lang="it-IT" sz="1600" b="1" dirty="0"/>
              <a:t> (</a:t>
            </a:r>
            <a:r>
              <a:rPr lang="it-IT" sz="1600" b="1" u="sng" dirty="0" err="1"/>
              <a:t>retention</a:t>
            </a:r>
            <a:r>
              <a:rPr lang="it-IT" sz="1600" b="1" dirty="0"/>
              <a:t>) </a:t>
            </a:r>
          </a:p>
          <a:p>
            <a:pPr marL="285750" indent="-285750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en-GB" sz="1600" b="1" dirty="0"/>
              <a:t>Spatial information </a:t>
            </a:r>
            <a:r>
              <a:rPr lang="en-GB" sz="1600" dirty="0"/>
              <a:t>on retained H isotopes</a:t>
            </a:r>
            <a:endParaRPr lang="it-IT" sz="1600" dirty="0"/>
          </a:p>
          <a:p>
            <a:pPr marL="285750" indent="-285750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it-IT" sz="1600" dirty="0"/>
              <a:t>Supports </a:t>
            </a:r>
            <a:r>
              <a:rPr lang="it-IT" sz="1600" dirty="0" err="1"/>
              <a:t>correct</a:t>
            </a:r>
            <a:r>
              <a:rPr lang="it-IT" sz="1600" dirty="0"/>
              <a:t> </a:t>
            </a:r>
            <a:r>
              <a:rPr lang="it-IT" sz="1600" dirty="0" err="1"/>
              <a:t>interpretation</a:t>
            </a:r>
            <a:r>
              <a:rPr lang="it-IT" sz="1600" dirty="0"/>
              <a:t> of LIBS </a:t>
            </a:r>
            <a:r>
              <a:rPr lang="it-IT" sz="1600" dirty="0" err="1"/>
              <a:t>signal</a:t>
            </a:r>
            <a:r>
              <a:rPr lang="it-IT" sz="1600" dirty="0"/>
              <a:t> (</a:t>
            </a:r>
            <a:r>
              <a:rPr lang="it-IT" sz="1600" b="1" dirty="0" err="1"/>
              <a:t>thermal-induced</a:t>
            </a:r>
            <a:r>
              <a:rPr lang="it-IT" sz="1600" b="1" dirty="0"/>
              <a:t> </a:t>
            </a:r>
            <a:r>
              <a:rPr lang="it-IT" sz="1600" b="1" dirty="0" err="1"/>
              <a:t>effects</a:t>
            </a:r>
            <a:r>
              <a:rPr lang="it-IT" sz="1600" b="1" dirty="0"/>
              <a:t> on </a:t>
            </a:r>
            <a:r>
              <a:rPr lang="it-IT" sz="1600" b="1" dirty="0" err="1"/>
              <a:t>particles</a:t>
            </a:r>
            <a:r>
              <a:rPr lang="it-IT" sz="1600" dirty="0"/>
              <a:t>)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13AEE0B-CF8F-46B2-8E83-D5830E6B283B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i="1" dirty="0">
                <a:solidFill>
                  <a:schemeClr val="bg1"/>
                </a:solidFill>
              </a:rPr>
              <a:t>6</a:t>
            </a:r>
            <a:endParaRPr lang="en-GB" sz="105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49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945C93-C27B-4D24-A203-014F9C1F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Nanosecond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745F3B6-4C23-444A-9345-6034F4E9663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687" y="1852967"/>
            <a:ext cx="6073913" cy="1215353"/>
          </a:xfrm>
        </p:spPr>
        <p:txBody>
          <a:bodyPr>
            <a:noAutofit/>
          </a:bodyPr>
          <a:lstStyle/>
          <a:p>
            <a:r>
              <a:rPr lang="it-IT" sz="1600" dirty="0"/>
              <a:t>Finite </a:t>
            </a:r>
            <a:r>
              <a:rPr lang="it-IT" sz="1600" dirty="0" err="1"/>
              <a:t>Element</a:t>
            </a:r>
            <a:r>
              <a:rPr lang="it-IT" sz="1600" dirty="0"/>
              <a:t> (FE) model </a:t>
            </a:r>
            <a:r>
              <a:rPr lang="it-IT" sz="1600" dirty="0" err="1"/>
              <a:t>developed</a:t>
            </a:r>
            <a:r>
              <a:rPr lang="it-IT" sz="1600" dirty="0"/>
              <a:t> </a:t>
            </a:r>
            <a:r>
              <a:rPr lang="it-IT" sz="1600" dirty="0" err="1"/>
              <a:t>using</a:t>
            </a:r>
            <a:r>
              <a:rPr lang="it-IT" sz="1600" dirty="0"/>
              <a:t> </a:t>
            </a:r>
            <a:r>
              <a:rPr lang="it-IT" sz="1600" b="1" dirty="0"/>
              <a:t>COMSOL </a:t>
            </a:r>
            <a:r>
              <a:rPr lang="it-IT" sz="1600" b="1" dirty="0" err="1"/>
              <a:t>Multiphysics</a:t>
            </a:r>
            <a:r>
              <a:rPr lang="it-IT" sz="1600" b="1" dirty="0"/>
              <a:t>® </a:t>
            </a:r>
          </a:p>
          <a:p>
            <a:r>
              <a:rPr lang="it-IT" sz="1600" dirty="0" err="1"/>
              <a:t>Starting</a:t>
            </a:r>
            <a:r>
              <a:rPr lang="it-IT" sz="1600" dirty="0"/>
              <a:t> point: </a:t>
            </a:r>
            <a:r>
              <a:rPr lang="it-IT" sz="1600" b="1" dirty="0"/>
              <a:t>ns laser </a:t>
            </a:r>
            <a:r>
              <a:rPr lang="it-IT" sz="1600" b="1" dirty="0" err="1"/>
              <a:t>ablation</a:t>
            </a:r>
            <a:r>
              <a:rPr lang="it-IT" sz="1600" b="1" dirty="0"/>
              <a:t> </a:t>
            </a:r>
            <a:r>
              <a:rPr lang="it-IT" sz="1600" dirty="0"/>
              <a:t>(</a:t>
            </a:r>
            <a:r>
              <a:rPr lang="it-IT" sz="1600" b="1" dirty="0" err="1"/>
              <a:t>reference</a:t>
            </a:r>
            <a:r>
              <a:rPr lang="it-IT" sz="1600" b="1" dirty="0"/>
              <a:t> </a:t>
            </a:r>
            <a:r>
              <a:rPr lang="it-IT" sz="1600" b="1" dirty="0" err="1"/>
              <a:t>choice</a:t>
            </a:r>
            <a:r>
              <a:rPr lang="it-IT" sz="1600" b="1" dirty="0"/>
              <a:t> </a:t>
            </a:r>
            <a:r>
              <a:rPr lang="it-IT" sz="1600" dirty="0"/>
              <a:t>for </a:t>
            </a:r>
            <a:r>
              <a:rPr lang="it-IT" sz="1600" dirty="0" err="1"/>
              <a:t>most</a:t>
            </a:r>
            <a:r>
              <a:rPr lang="it-IT" sz="1600" dirty="0"/>
              <a:t> of the </a:t>
            </a:r>
            <a:r>
              <a:rPr lang="it-IT" sz="1600" dirty="0" err="1"/>
              <a:t>existing</a:t>
            </a:r>
            <a:r>
              <a:rPr lang="it-IT" sz="1600" dirty="0"/>
              <a:t> setups)</a:t>
            </a:r>
            <a:endParaRPr lang="en-GB" sz="1600" b="1" dirty="0"/>
          </a:p>
        </p:txBody>
      </p:sp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E965535B-5477-4E9C-9BB5-CC5661CC1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687" y="2957826"/>
            <a:ext cx="4582762" cy="319532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455B6C1-92D6-450A-ADAE-D2E5F2E441F1}"/>
              </a:ext>
            </a:extLst>
          </p:cNvPr>
          <p:cNvSpPr txBox="1"/>
          <p:nvPr/>
        </p:nvSpPr>
        <p:spPr>
          <a:xfrm>
            <a:off x="901228" y="5246131"/>
            <a:ext cx="1793240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600" dirty="0"/>
              <a:t>2D </a:t>
            </a:r>
            <a:r>
              <a:rPr lang="it-IT" sz="1600" dirty="0" err="1"/>
              <a:t>axisymmetric</a:t>
            </a:r>
            <a:endParaRPr lang="en-GB" sz="16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7CC4A2F-3E26-4F41-9600-350A976C0699}"/>
              </a:ext>
            </a:extLst>
          </p:cNvPr>
          <p:cNvSpPr txBox="1"/>
          <p:nvPr/>
        </p:nvSpPr>
        <p:spPr>
          <a:xfrm>
            <a:off x="7505930" y="1476569"/>
            <a:ext cx="3947638" cy="1481257"/>
          </a:xfrm>
          <a:prstGeom prst="roundRect">
            <a:avLst/>
          </a:prstGeom>
          <a:ln w="19050">
            <a:solidFill>
              <a:srgbClr val="2A65A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b="1" dirty="0" err="1">
                <a:solidFill>
                  <a:srgbClr val="2A65AF"/>
                </a:solidFill>
              </a:rPr>
              <a:t>Simulation</a:t>
            </a:r>
            <a:r>
              <a:rPr lang="it-IT" b="1" dirty="0">
                <a:solidFill>
                  <a:srgbClr val="2A65AF"/>
                </a:solidFill>
              </a:rPr>
              <a:t> of laser-target interaction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600" dirty="0"/>
              <a:t>Vacuum conditions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600" dirty="0"/>
              <a:t>ns pulse duration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600" dirty="0"/>
              <a:t>Single pulse incidence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1800F059-A33B-4B88-AA59-C1126A5B7492}"/>
                  </a:ext>
                </a:extLst>
              </p:cNvPr>
              <p:cNvSpPr txBox="1"/>
              <p:nvPr/>
            </p:nvSpPr>
            <p:spPr>
              <a:xfrm>
                <a:off x="4602480" y="3051624"/>
                <a:ext cx="7589520" cy="2504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Aft>
                    <a:spcPts val="1200"/>
                  </a:spcAft>
                </a:pPr>
                <a:r>
                  <a:rPr lang="it-IT" b="1" dirty="0"/>
                  <a:t>Equations &amp; </a:t>
                </a:r>
                <a:r>
                  <a:rPr lang="it-IT" b="1" dirty="0" err="1"/>
                  <a:t>hypotheses</a:t>
                </a:r>
                <a:endParaRPr lang="it-IT" b="1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Heat transport equation → </a:t>
                </a:r>
                <a14:m>
                  <m:oMath xmlns:m="http://schemas.openxmlformats.org/officeDocument/2006/math">
                    <m:r>
                      <a:rPr lang="el-GR" sz="1600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it-IT" sz="1600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sz="1600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it-IT" sz="16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it-IT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it-IT" sz="1600" dirty="0"/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Laser heat source            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b="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  <m:d>
                      <m:dPr>
                        <m:ctrlPr>
                          <a:rPr lang="en-US" sz="160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1600" b="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noProof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noProof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en-US" sz="1600" b="0" i="1" noProof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sz="1600" i="1" noProof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noProof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d>
                    <m:r>
                      <a:rPr lang="en-US" sz="1600" b="0" i="1" noProof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600" i="1" noProof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noProof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US" sz="1600" b="0" i="1" noProof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600" i="1" noProof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𝑡𝑖𝑚𝑒</m:t>
                        </m:r>
                      </m:sub>
                    </m:sSub>
                    <m:d>
                      <m:dPr>
                        <m:ctrlPr>
                          <a:rPr lang="en-US" sz="160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noProof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600" i="1" noProof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𝑠𝑝𝑎𝑐𝑒</m:t>
                        </m:r>
                      </m:sub>
                    </m:sSub>
                    <m:d>
                      <m:dPr>
                        <m:ctrlPr>
                          <a:rPr lang="en-US" sz="160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noProof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endParaRPr lang="en-GB" sz="1600" dirty="0"/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Neglects air convection and thermal radiation</a:t>
                </a:r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Includes temperature-dependent thermophysical properties and phase transitions </a:t>
                </a:r>
              </a:p>
              <a:p>
                <a:pPr marL="285750" indent="-285750" algn="l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dirty="0"/>
                  <a:t>Neglects dynamics of vaporized material and plasma generation neglected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1800F059-A33B-4B88-AA59-C1126A5B7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480" y="3051624"/>
                <a:ext cx="7589520" cy="2504660"/>
              </a:xfrm>
              <a:prstGeom prst="rect">
                <a:avLst/>
              </a:prstGeom>
              <a:blipFill>
                <a:blip r:embed="rId4"/>
                <a:stretch>
                  <a:fillRect l="-643" t="-1463"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0489B9E-CDDA-4C63-A790-1ACBEB743589}"/>
              </a:ext>
            </a:extLst>
          </p:cNvPr>
          <p:cNvSpPr txBox="1"/>
          <p:nvPr/>
        </p:nvSpPr>
        <p:spPr>
          <a:xfrm>
            <a:off x="6646629" y="3377319"/>
            <a:ext cx="1169848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FF40FF"/>
                </a:solidFill>
                <a:latin typeface="Titillium" pitchFamily="2" charset="77"/>
              </a:rPr>
              <a:t>Mass density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E280AA7-2728-4A62-A88D-5941050EE8B9}"/>
              </a:ext>
            </a:extLst>
          </p:cNvPr>
          <p:cNvSpPr txBox="1"/>
          <p:nvPr/>
        </p:nvSpPr>
        <p:spPr>
          <a:xfrm>
            <a:off x="8553267" y="3377319"/>
            <a:ext cx="181435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70C0"/>
                </a:solidFill>
                <a:latin typeface="Titillium" pitchFamily="2" charset="77"/>
              </a:rPr>
              <a:t>Thermal conductivity</a:t>
            </a:r>
          </a:p>
          <a:p>
            <a:pPr algn="ctr">
              <a:lnSpc>
                <a:spcPct val="90000"/>
              </a:lnSpc>
            </a:pPr>
            <a:endParaRPr lang="en-US" sz="1200" dirty="0">
              <a:solidFill>
                <a:srgbClr val="0070C0"/>
              </a:solidFill>
              <a:latin typeface="Titillium" pitchFamily="2" charset="77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4082E11-98D5-4BBA-B78E-75AB14305AFA}"/>
              </a:ext>
            </a:extLst>
          </p:cNvPr>
          <p:cNvSpPr txBox="1"/>
          <p:nvPr/>
        </p:nvSpPr>
        <p:spPr>
          <a:xfrm>
            <a:off x="7505930" y="3020894"/>
            <a:ext cx="98131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accent2"/>
                </a:solidFill>
                <a:latin typeface="Titillium" pitchFamily="2" charset="77"/>
              </a:rPr>
              <a:t>Isobaric heat capacity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FEB7651-6676-4D48-8B20-0732D90D3A7C}"/>
              </a:ext>
            </a:extLst>
          </p:cNvPr>
          <p:cNvSpPr txBox="1"/>
          <p:nvPr/>
        </p:nvSpPr>
        <p:spPr>
          <a:xfrm>
            <a:off x="7659961" y="4249320"/>
            <a:ext cx="205877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  <a:latin typeface="Titillium" pitchFamily="2" charset="77"/>
              </a:rPr>
              <a:t>Material reflectivity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55C450B-EFCB-42B1-8315-D2022135AED3}"/>
              </a:ext>
            </a:extLst>
          </p:cNvPr>
          <p:cNvSpPr txBox="1"/>
          <p:nvPr/>
        </p:nvSpPr>
        <p:spPr>
          <a:xfrm>
            <a:off x="9981799" y="4285139"/>
            <a:ext cx="205877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70C0"/>
                </a:solidFill>
                <a:latin typeface="Titillium" pitchFamily="2" charset="77"/>
              </a:rPr>
              <a:t>Gaussian temporal profile and spatial distribution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C51B4A62-6644-4E58-9752-5D5344A062AF}"/>
              </a:ext>
            </a:extLst>
          </p:cNvPr>
          <p:cNvCxnSpPr/>
          <p:nvPr/>
        </p:nvCxnSpPr>
        <p:spPr>
          <a:xfrm flipV="1">
            <a:off x="1871472" y="2822448"/>
            <a:ext cx="822996" cy="198446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E003253-CAD8-4E5B-B043-8765FB3FA16C}"/>
              </a:ext>
            </a:extLst>
          </p:cNvPr>
          <p:cNvSpPr txBox="1"/>
          <p:nvPr/>
        </p:nvSpPr>
        <p:spPr>
          <a:xfrm>
            <a:off x="2669068" y="2539316"/>
            <a:ext cx="1663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100" dirty="0" err="1"/>
              <a:t>Depends</a:t>
            </a:r>
            <a:r>
              <a:rPr lang="it-IT" sz="1100" dirty="0"/>
              <a:t> on the </a:t>
            </a:r>
            <a:r>
              <a:rPr lang="it-IT" sz="1100" dirty="0" err="1"/>
              <a:t>observed</a:t>
            </a:r>
            <a:r>
              <a:rPr lang="it-IT" sz="1100" dirty="0"/>
              <a:t> </a:t>
            </a:r>
            <a:r>
              <a:rPr lang="it-IT" sz="1100" b="1" dirty="0" err="1"/>
              <a:t>ablation</a:t>
            </a:r>
            <a:r>
              <a:rPr lang="it-IT" sz="1100" b="1" dirty="0"/>
              <a:t> regime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100" dirty="0" err="1"/>
              <a:t>Normal</a:t>
            </a:r>
            <a:r>
              <a:rPr lang="it-IT" sz="1100" dirty="0"/>
              <a:t> </a:t>
            </a:r>
            <a:r>
              <a:rPr lang="it-IT" sz="1100" dirty="0" err="1"/>
              <a:t>evaporation</a:t>
            </a:r>
            <a:endParaRPr lang="it-IT" sz="1100" dirty="0"/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100" dirty="0" err="1"/>
              <a:t>Phase</a:t>
            </a:r>
            <a:r>
              <a:rPr lang="it-IT" sz="1100" dirty="0"/>
              <a:t> </a:t>
            </a:r>
            <a:r>
              <a:rPr lang="it-IT" sz="1100" dirty="0" err="1"/>
              <a:t>explosion</a:t>
            </a:r>
            <a:endParaRPr lang="en-GB" sz="11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AC016A5-84FD-4682-9ACC-C7909B7F8893}"/>
              </a:ext>
            </a:extLst>
          </p:cNvPr>
          <p:cNvSpPr txBox="1"/>
          <p:nvPr/>
        </p:nvSpPr>
        <p:spPr>
          <a:xfrm>
            <a:off x="5581485" y="5705548"/>
            <a:ext cx="5811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/>
              <a:t>Plasma </a:t>
            </a:r>
            <a:r>
              <a:rPr lang="it-IT" sz="1600" dirty="0" err="1"/>
              <a:t>shielding</a:t>
            </a:r>
            <a:r>
              <a:rPr lang="it-IT" sz="1600" dirty="0"/>
              <a:t> </a:t>
            </a:r>
            <a:r>
              <a:rPr lang="it-IT" sz="1600" dirty="0" err="1"/>
              <a:t>introduced</a:t>
            </a:r>
            <a:r>
              <a:rPr lang="it-IT" sz="1600" dirty="0"/>
              <a:t> with a semi-</a:t>
            </a:r>
            <a:r>
              <a:rPr lang="it-IT" sz="1600" dirty="0" err="1"/>
              <a:t>empirical</a:t>
            </a:r>
            <a:r>
              <a:rPr lang="it-IT" sz="1600" dirty="0"/>
              <a:t> </a:t>
            </a:r>
            <a:r>
              <a:rPr lang="it-IT" sz="1600" dirty="0" err="1"/>
              <a:t>approach</a:t>
            </a:r>
            <a:endParaRPr lang="en-GB" sz="16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FEAAD80-A4B0-443D-86EA-5450FDD1A458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57771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FA546B-3626-4156-9543-60C04FEDC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Nanosecond</a:t>
            </a:r>
            <a:r>
              <a:rPr lang="it-IT" dirty="0"/>
              <a:t> laser </a:t>
            </a:r>
            <a:r>
              <a:rPr lang="it-IT" dirty="0" err="1"/>
              <a:t>ablation</a:t>
            </a:r>
            <a:r>
              <a:rPr lang="it-IT" dirty="0"/>
              <a:t> </a:t>
            </a:r>
            <a:r>
              <a:rPr lang="it-IT" dirty="0" err="1"/>
              <a:t>modeling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40C28A-27C1-455A-9F1A-D3448B4483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1833245"/>
            <a:ext cx="5525135" cy="696595"/>
          </a:xfrm>
        </p:spPr>
        <p:txBody>
          <a:bodyPr/>
          <a:lstStyle/>
          <a:p>
            <a:pPr marL="0" indent="0">
              <a:buNone/>
            </a:pP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dirty="0"/>
              <a:t>: laser </a:t>
            </a:r>
            <a:r>
              <a:rPr lang="it-IT" dirty="0" err="1"/>
              <a:t>irradiation</a:t>
            </a:r>
            <a:r>
              <a:rPr lang="it-IT" dirty="0"/>
              <a:t> of samples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CNR-ISTP Bari</a:t>
            </a:r>
            <a:endParaRPr lang="en-GB" b="1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2DA4851-B642-4A8A-8540-A9802A9F65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936"/>
          <a:stretch>
            <a:fillRect/>
          </a:stretch>
        </p:blipFill>
        <p:spPr>
          <a:xfrm>
            <a:off x="3278945" y="2636717"/>
            <a:ext cx="2678420" cy="1625040"/>
          </a:xfrm>
          <a:prstGeom prst="rect">
            <a:avLst/>
          </a:prstGeom>
        </p:spPr>
      </p:pic>
      <p:cxnSp>
        <p:nvCxnSpPr>
          <p:cNvPr id="8" name="Connettore dritto 22">
            <a:extLst>
              <a:ext uri="{FF2B5EF4-FFF2-40B4-BE49-F238E27FC236}">
                <a16:creationId xmlns:a16="http://schemas.microsoft.com/office/drawing/2014/main" id="{E84B8201-D216-4190-BD70-51413ABFE192}"/>
              </a:ext>
            </a:extLst>
          </p:cNvPr>
          <p:cNvCxnSpPr>
            <a:cxnSpLocks/>
          </p:cNvCxnSpPr>
          <p:nvPr/>
        </p:nvCxnSpPr>
        <p:spPr>
          <a:xfrm>
            <a:off x="5413834" y="4187597"/>
            <a:ext cx="47138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1E4BF3E-56A6-41E4-9E2F-66B5331D80F4}"/>
              </a:ext>
            </a:extLst>
          </p:cNvPr>
          <p:cNvSpPr txBox="1"/>
          <p:nvPr/>
        </p:nvSpPr>
        <p:spPr>
          <a:xfrm>
            <a:off x="5391174" y="3982926"/>
            <a:ext cx="509986" cy="2046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50 </a:t>
            </a:r>
            <a:r>
              <a:rPr lang="el-GR" sz="1200" dirty="0">
                <a:solidFill>
                  <a:srgbClr val="FFFF00"/>
                </a:solidFill>
              </a:rPr>
              <a:t>μ</a:t>
            </a:r>
            <a:r>
              <a:rPr lang="it-IT" sz="1200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E6FC342-3723-4973-8130-97A5C8B5A8AF}"/>
              </a:ext>
            </a:extLst>
          </p:cNvPr>
          <p:cNvSpPr txBox="1"/>
          <p:nvPr/>
        </p:nvSpPr>
        <p:spPr>
          <a:xfrm>
            <a:off x="3302497" y="3896733"/>
            <a:ext cx="736426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CNR-ICMATE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A0948C5-21F6-4076-87F5-691A21B81FB7}"/>
              </a:ext>
            </a:extLst>
          </p:cNvPr>
          <p:cNvSpPr txBox="1"/>
          <p:nvPr/>
        </p:nvSpPr>
        <p:spPr>
          <a:xfrm>
            <a:off x="3278945" y="2644145"/>
            <a:ext cx="736426" cy="2600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600" dirty="0">
                <a:solidFill>
                  <a:srgbClr val="FFFF00"/>
                </a:solidFill>
              </a:rPr>
              <a:t>SEM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C8811BB-ADE1-4F7D-96C2-A9BE707F36F2}"/>
              </a:ext>
            </a:extLst>
          </p:cNvPr>
          <p:cNvSpPr txBox="1"/>
          <p:nvPr/>
        </p:nvSpPr>
        <p:spPr>
          <a:xfrm>
            <a:off x="5173317" y="2644145"/>
            <a:ext cx="731204" cy="370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 algn="r">
              <a:lnSpc>
                <a:spcPct val="90000"/>
              </a:lnSpc>
            </a:pPr>
            <a:r>
              <a:rPr lang="it-IT" sz="1200" dirty="0">
                <a:solidFill>
                  <a:srgbClr val="FFFF00"/>
                </a:solidFill>
              </a:rPr>
              <a:t>E = 1.8 </a:t>
            </a:r>
            <a:r>
              <a:rPr lang="it-IT" sz="1200" dirty="0" err="1">
                <a:solidFill>
                  <a:srgbClr val="FFFF00"/>
                </a:solidFill>
              </a:rPr>
              <a:t>mJ</a:t>
            </a:r>
            <a:r>
              <a:rPr lang="it-IT" sz="1200" dirty="0">
                <a:solidFill>
                  <a:srgbClr val="FFFF00"/>
                </a:solidFill>
              </a:rPr>
              <a:t> 10 </a:t>
            </a:r>
            <a:r>
              <a:rPr lang="it-IT" sz="1200" dirty="0" err="1">
                <a:solidFill>
                  <a:srgbClr val="FFFF00"/>
                </a:solidFill>
              </a:rPr>
              <a:t>pulses</a:t>
            </a:r>
            <a:endParaRPr lang="it-IT" sz="1200" dirty="0">
              <a:solidFill>
                <a:srgbClr val="FFFF00"/>
              </a:solidFill>
            </a:endParaRPr>
          </a:p>
        </p:txBody>
      </p:sp>
      <p:pic>
        <p:nvPicPr>
          <p:cNvPr id="13" name="Immagine 12" descr="Immagine che contiene diagramma, Diagramma, linea, testo&#10;&#10;Il contenuto generato dall'IA potrebbe non essere corretto.">
            <a:extLst>
              <a:ext uri="{FF2B5EF4-FFF2-40B4-BE49-F238E27FC236}">
                <a16:creationId xmlns:a16="http://schemas.microsoft.com/office/drawing/2014/main" id="{7DC75C50-AFEA-4E2B-9F63-B0B7E2A777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497" y="4329503"/>
            <a:ext cx="2661423" cy="1739493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0CBD0A-5878-4A83-B27C-7FB1421DC851}"/>
              </a:ext>
            </a:extLst>
          </p:cNvPr>
          <p:cNvSpPr txBox="1"/>
          <p:nvPr/>
        </p:nvSpPr>
        <p:spPr>
          <a:xfrm>
            <a:off x="3278945" y="4269534"/>
            <a:ext cx="1786094" cy="20467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 err="1"/>
              <a:t>Mechanical</a:t>
            </a:r>
            <a:r>
              <a:rPr lang="it-IT" sz="1200" dirty="0"/>
              <a:t> </a:t>
            </a:r>
            <a:r>
              <a:rPr lang="it-IT" sz="1200" dirty="0" err="1"/>
              <a:t>profilometer</a:t>
            </a:r>
            <a:endParaRPr lang="it-IT" sz="12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D94D1C3-24D1-4268-89C7-945DC8DDA681}"/>
              </a:ext>
            </a:extLst>
          </p:cNvPr>
          <p:cNvSpPr txBox="1"/>
          <p:nvPr/>
        </p:nvSpPr>
        <p:spPr>
          <a:xfrm>
            <a:off x="377525" y="5169265"/>
            <a:ext cx="157303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err="1"/>
              <a:t>Nd:YAG</a:t>
            </a:r>
            <a:r>
              <a:rPr lang="it-IT" sz="1400" b="1" dirty="0"/>
              <a:t> laser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τ</a:t>
            </a:r>
            <a:r>
              <a:rPr lang="it-IT" sz="1400" baseline="-25000" dirty="0"/>
              <a:t>L</a:t>
            </a:r>
            <a:r>
              <a:rPr lang="it-IT" sz="1400" dirty="0"/>
              <a:t> = 10 ns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/>
              <a:t>λ</a:t>
            </a:r>
            <a:r>
              <a:rPr lang="it-IT" sz="1400" dirty="0"/>
              <a:t> = 1064 nm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RR = 10 Hz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F4B2E70-0D20-4EAB-AB02-A60609A98CEF}"/>
              </a:ext>
            </a:extLst>
          </p:cNvPr>
          <p:cNvSpPr txBox="1"/>
          <p:nvPr/>
        </p:nvSpPr>
        <p:spPr>
          <a:xfrm>
            <a:off x="3278945" y="2240427"/>
            <a:ext cx="2512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600" dirty="0" err="1"/>
              <a:t>Crater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</a:t>
            </a:r>
            <a:r>
              <a:rPr lang="it-IT" sz="1600" dirty="0" err="1"/>
              <a:t>analysis</a:t>
            </a:r>
            <a:r>
              <a:rPr lang="it-IT" sz="1600" dirty="0"/>
              <a:t> - W</a:t>
            </a:r>
            <a:endParaRPr lang="en-GB" sz="1600" dirty="0"/>
          </a:p>
        </p:txBody>
      </p:sp>
      <p:pic>
        <p:nvPicPr>
          <p:cNvPr id="23" name="Elemento grafico 22">
            <a:extLst>
              <a:ext uri="{FF2B5EF4-FFF2-40B4-BE49-F238E27FC236}">
                <a16:creationId xmlns:a16="http://schemas.microsoft.com/office/drawing/2014/main" id="{CA8C7B11-FF46-46BA-A0B7-ABB4BC0126C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4341" t="7969" b="9717"/>
          <a:stretch/>
        </p:blipFill>
        <p:spPr>
          <a:xfrm>
            <a:off x="377687" y="2529840"/>
            <a:ext cx="2625714" cy="2520000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695C0368-0AEB-4AFA-B053-BEC2906712F1}"/>
              </a:ext>
            </a:extLst>
          </p:cNvPr>
          <p:cNvSpPr/>
          <p:nvPr/>
        </p:nvSpPr>
        <p:spPr>
          <a:xfrm>
            <a:off x="3278945" y="4269534"/>
            <a:ext cx="2684975" cy="1799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BAD1B9D-4453-4C80-886C-54BE36B5AF79}"/>
              </a:ext>
            </a:extLst>
          </p:cNvPr>
          <p:cNvSpPr txBox="1"/>
          <p:nvPr/>
        </p:nvSpPr>
        <p:spPr>
          <a:xfrm>
            <a:off x="1877009" y="5169265"/>
            <a:ext cx="12956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/>
              <a:t>2 </a:t>
            </a:r>
            <a:r>
              <a:rPr lang="it-IT" sz="1400" b="1" dirty="0" err="1"/>
              <a:t>materials</a:t>
            </a:r>
            <a:endParaRPr lang="it-IT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rgbClr val="FF0000"/>
                </a:solidFill>
              </a:rPr>
              <a:t>Tungsten</a:t>
            </a:r>
            <a:endParaRPr lang="it-IT" sz="1400" dirty="0">
              <a:solidFill>
                <a:srgbClr val="FF0000"/>
              </a:solidFill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400" dirty="0"/>
              <a:t>Silicon</a:t>
            </a:r>
          </a:p>
          <a:p>
            <a:pPr algn="l">
              <a:spcAft>
                <a:spcPts val="600"/>
              </a:spcAft>
            </a:pPr>
            <a:endParaRPr lang="en-GB" sz="1400" dirty="0"/>
          </a:p>
        </p:txBody>
      </p:sp>
      <p:pic>
        <p:nvPicPr>
          <p:cNvPr id="34" name="Elemento grafico 33">
            <a:extLst>
              <a:ext uri="{FF2B5EF4-FFF2-40B4-BE49-F238E27FC236}">
                <a16:creationId xmlns:a16="http://schemas.microsoft.com/office/drawing/2014/main" id="{82D31FE6-85DE-4AE9-BA41-8E137412D9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21130" y="3660081"/>
            <a:ext cx="2952336" cy="2250000"/>
          </a:xfrm>
          <a:prstGeom prst="rect">
            <a:avLst/>
          </a:prstGeom>
        </p:spPr>
      </p:pic>
      <p:pic>
        <p:nvPicPr>
          <p:cNvPr id="46" name="Elemento grafico 45">
            <a:extLst>
              <a:ext uri="{FF2B5EF4-FFF2-40B4-BE49-F238E27FC236}">
                <a16:creationId xmlns:a16="http://schemas.microsoft.com/office/drawing/2014/main" id="{0C4558F0-3D98-433F-8AFB-AC2A95E898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74072" y="3662436"/>
            <a:ext cx="2950820" cy="2250000"/>
          </a:xfrm>
          <a:prstGeom prst="rect">
            <a:avLst/>
          </a:prstGeom>
        </p:spPr>
      </p:pic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53C1B5FF-78F3-4067-BEF7-203E671ED34D}"/>
              </a:ext>
            </a:extLst>
          </p:cNvPr>
          <p:cNvSpPr txBox="1"/>
          <p:nvPr/>
        </p:nvSpPr>
        <p:spPr>
          <a:xfrm>
            <a:off x="6978453" y="1602071"/>
            <a:ext cx="445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b="1" dirty="0" err="1"/>
              <a:t>Results</a:t>
            </a:r>
            <a:r>
              <a:rPr lang="it-IT" b="1" dirty="0"/>
              <a:t> for </a:t>
            </a:r>
            <a:r>
              <a:rPr lang="it-IT" b="1" dirty="0" err="1"/>
              <a:t>tungsten</a:t>
            </a:r>
            <a:endParaRPr lang="en-GB" b="1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6294368-A9B0-4229-A28B-3B0C9F3259FC}"/>
              </a:ext>
            </a:extLst>
          </p:cNvPr>
          <p:cNvSpPr txBox="1"/>
          <p:nvPr/>
        </p:nvSpPr>
        <p:spPr>
          <a:xfrm>
            <a:off x="6618144" y="2041402"/>
            <a:ext cx="511185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FF0000"/>
                </a:solidFill>
              </a:rPr>
              <a:t>No </a:t>
            </a:r>
            <a:r>
              <a:rPr lang="it-IT" sz="1600" dirty="0" err="1">
                <a:solidFill>
                  <a:srgbClr val="FF0000"/>
                </a:solidFill>
              </a:rPr>
              <a:t>signs</a:t>
            </a:r>
            <a:r>
              <a:rPr lang="it-IT" sz="1600" dirty="0">
                <a:solidFill>
                  <a:srgbClr val="FF0000"/>
                </a:solidFill>
              </a:rPr>
              <a:t> of </a:t>
            </a:r>
            <a:r>
              <a:rPr lang="it-IT" sz="1600" dirty="0" err="1">
                <a:solidFill>
                  <a:srgbClr val="FF0000"/>
                </a:solidFill>
              </a:rPr>
              <a:t>violently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expelled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material</a:t>
            </a:r>
            <a:r>
              <a:rPr lang="it-IT" sz="1600" dirty="0">
                <a:solidFill>
                  <a:srgbClr val="FF0000"/>
                </a:solidFill>
              </a:rPr>
              <a:t> (</a:t>
            </a:r>
            <a:r>
              <a:rPr lang="it-IT" sz="1600" dirty="0" err="1">
                <a:solidFill>
                  <a:srgbClr val="FF0000"/>
                </a:solidFill>
              </a:rPr>
              <a:t>gentle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ablation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b="1" dirty="0" err="1">
                <a:solidFill>
                  <a:srgbClr val="FF0000"/>
                </a:solidFill>
              </a:rPr>
              <a:t>normal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evaporation</a:t>
            </a:r>
            <a:r>
              <a:rPr lang="it-IT" sz="1600" dirty="0">
                <a:solidFill>
                  <a:srgbClr val="FF0000"/>
                </a:solidFill>
              </a:rPr>
              <a:t>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</a:rPr>
              <a:t>Modeling</a:t>
            </a:r>
            <a:r>
              <a:rPr lang="en-GB" sz="1600" b="1" dirty="0">
                <a:solidFill>
                  <a:srgbClr val="FF0000"/>
                </a:solidFill>
              </a:rPr>
              <a:t> hypothesis</a:t>
            </a:r>
            <a:r>
              <a:rPr lang="en-GB" sz="1600" dirty="0">
                <a:solidFill>
                  <a:srgbClr val="FF0000"/>
                </a:solidFill>
              </a:rPr>
              <a:t>: consider only the central axisymmetric part of the pulse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8484134A-F55C-4636-8EFF-2F01E0D8185D}"/>
              </a:ext>
            </a:extLst>
          </p:cNvPr>
          <p:cNvSpPr/>
          <p:nvPr/>
        </p:nvSpPr>
        <p:spPr>
          <a:xfrm>
            <a:off x="4275640" y="3095215"/>
            <a:ext cx="848795" cy="80525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6D2BC3BE-AEBF-4204-8314-4DDADE9BC26C}"/>
              </a:ext>
            </a:extLst>
          </p:cNvPr>
          <p:cNvCxnSpPr>
            <a:endCxn id="4" idx="1"/>
          </p:cNvCxnSpPr>
          <p:nvPr/>
        </p:nvCxnSpPr>
        <p:spPr>
          <a:xfrm flipV="1">
            <a:off x="5173317" y="2618483"/>
            <a:ext cx="1444827" cy="8105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5F7153A-5EB7-4C6E-8012-8AB625CF7278}"/>
              </a:ext>
            </a:extLst>
          </p:cNvPr>
          <p:cNvSpPr txBox="1"/>
          <p:nvPr/>
        </p:nvSpPr>
        <p:spPr>
          <a:xfrm>
            <a:off x="11824216" y="6482532"/>
            <a:ext cx="363214" cy="251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8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7800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spcAft>
            <a:spcPts val="600"/>
          </a:spcAft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MUR_SoggAttuatori.potx" id="{9805767C-2E52-4DE8-B760-2E02FDAAF4CD}" vid="{686DB170-6579-47D4-A971-0F75D53EEB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E126499D26DEE46B66F714EDDA56FC6" ma:contentTypeVersion="14" ma:contentTypeDescription="Creare un nuovo documento." ma:contentTypeScope="" ma:versionID="4a20e7dc33747cc94ca849f76f6e16b3">
  <xsd:schema xmlns:xsd="http://www.w3.org/2001/XMLSchema" xmlns:xs="http://www.w3.org/2001/XMLSchema" xmlns:p="http://schemas.microsoft.com/office/2006/metadata/properties" xmlns:ns3="01fe37d9-3b1c-4d00-bf72-ccbc6b649070" xmlns:ns4="3b41d80a-cd39-4a1d-b121-9312566f32e4" targetNamespace="http://schemas.microsoft.com/office/2006/metadata/properties" ma:root="true" ma:fieldsID="805e51d00f83cdb859b18ce6dde45d2e" ns3:_="" ns4:_="">
    <xsd:import namespace="01fe37d9-3b1c-4d00-bf72-ccbc6b649070"/>
    <xsd:import namespace="3b41d80a-cd39-4a1d-b121-9312566f32e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fe37d9-3b1c-4d00-bf72-ccbc6b6490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1d80a-cd39-4a1d-b121-9312566f32e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BE24F4-7EB1-434B-8205-B2D5D65848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F966FC-88EB-4AD6-9209-27CFECB1B6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fe37d9-3b1c-4d00-bf72-ccbc6b649070"/>
    <ds:schemaRef ds:uri="3b41d80a-cd39-4a1d-b121-9312566f32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3467FBC-AEAE-4EC2-BF36-9EF027E22BDD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3b41d80a-cd39-4a1d-b121-9312566f32e4"/>
    <ds:schemaRef ds:uri="01fe37d9-3b1c-4d00-bf72-ccbc6b64907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MUR_SoggAttuatori</Template>
  <TotalTime>32636</TotalTime>
  <Words>1987</Words>
  <Application>Microsoft Office PowerPoint</Application>
  <PresentationFormat>Widescreen</PresentationFormat>
  <Paragraphs>370</Paragraphs>
  <Slides>23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3" baseType="lpstr">
      <vt:lpstr>Aptos</vt:lpstr>
      <vt:lpstr>Arial</vt:lpstr>
      <vt:lpstr>Calibri</vt:lpstr>
      <vt:lpstr>Cambria</vt:lpstr>
      <vt:lpstr>Cambria Math</vt:lpstr>
      <vt:lpstr>Segoe UI Symbol</vt:lpstr>
      <vt:lpstr>Titillium</vt:lpstr>
      <vt:lpstr>Titillium Bd</vt:lpstr>
      <vt:lpstr>Wingdings</vt:lpstr>
      <vt:lpstr>Tema di Office</vt:lpstr>
      <vt:lpstr>Laser ablation models and experimental activities in support of a LIBS diagnostics for the BiGyM linear plasma device for fusion-relevant applications  S. Cipelli1,2</vt:lpstr>
      <vt:lpstr>Outline</vt:lpstr>
      <vt:lpstr>LIBS: Laser Induced Breakdown Spectroscopy</vt:lpstr>
      <vt:lpstr>Design of an in-situ LIBS on the BiGyM linear plasma device</vt:lpstr>
      <vt:lpstr>Design of an in-situ LIBS on the BiGyM linear plasma device</vt:lpstr>
      <vt:lpstr>Design of an in-situ LIBS on the BiGyM linear plasma device</vt:lpstr>
      <vt:lpstr>Laser ablation modeling</vt:lpstr>
      <vt:lpstr>Nanosecond laser ablation modeling</vt:lpstr>
      <vt:lpstr>Nanosecond laser ablation modeling</vt:lpstr>
      <vt:lpstr>Nanosecond laser ablation modeling</vt:lpstr>
      <vt:lpstr>Picosecond laser ablation modeling</vt:lpstr>
      <vt:lpstr>Picosecond laser ablation modeling</vt:lpstr>
      <vt:lpstr>In-situ LIBS retention measurements on the PSI-2 linear device</vt:lpstr>
      <vt:lpstr>Conclusions</vt:lpstr>
      <vt:lpstr>Acknowledgments</vt:lpstr>
      <vt:lpstr>Backup slides</vt:lpstr>
      <vt:lpstr>Nanosecond laser ablation modeling</vt:lpstr>
      <vt:lpstr>Nanosecond laser ablation modeling</vt:lpstr>
      <vt:lpstr>Picosecond laser ablation modeling</vt:lpstr>
      <vt:lpstr>In-situ LIBS retention measurements on the PSI-2 linear device</vt:lpstr>
      <vt:lpstr>In-situ LIBS retention measurements on the PSI-2 linear device</vt:lpstr>
      <vt:lpstr>In-situ LIBS retention measurements on the PSI-2 linear device</vt:lpstr>
      <vt:lpstr>In-situ LIBS retention measurements on the PSI-2 linear device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Lanza Luisa</dc:creator>
  <cp:lastModifiedBy>CIPELLI Stefano Francesco</cp:lastModifiedBy>
  <cp:revision>157</cp:revision>
  <dcterms:created xsi:type="dcterms:W3CDTF">2022-10-26T09:11:02Z</dcterms:created>
  <dcterms:modified xsi:type="dcterms:W3CDTF">2026-03-24T18:16:32Z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0x010100BE126499D26DEE46B66F714EDDA56FC6</vt:lpwstr>
  </property>
</Properties>
</file>