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media/image30.jpg" ContentType="image/tiff"/>
  <Override PartName="/ppt/media/image32.jpg" ContentType="image/tif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4"/>
  </p:sldMasterIdLst>
  <p:notesMasterIdLst>
    <p:notesMasterId r:id="rId41"/>
  </p:notesMasterIdLst>
  <p:handoutMasterIdLst>
    <p:handoutMasterId r:id="rId42"/>
  </p:handoutMasterIdLst>
  <p:sldIdLst>
    <p:sldId id="638" r:id="rId5"/>
    <p:sldId id="652" r:id="rId6"/>
    <p:sldId id="677" r:id="rId7"/>
    <p:sldId id="678" r:id="rId8"/>
    <p:sldId id="668" r:id="rId9"/>
    <p:sldId id="666" r:id="rId10"/>
    <p:sldId id="683" r:id="rId11"/>
    <p:sldId id="679" r:id="rId12"/>
    <p:sldId id="680" r:id="rId13"/>
    <p:sldId id="689" r:id="rId14"/>
    <p:sldId id="691" r:id="rId15"/>
    <p:sldId id="688" r:id="rId16"/>
    <p:sldId id="694" r:id="rId17"/>
    <p:sldId id="681" r:id="rId18"/>
    <p:sldId id="676" r:id="rId19"/>
    <p:sldId id="664" r:id="rId20"/>
    <p:sldId id="653" r:id="rId21"/>
    <p:sldId id="654" r:id="rId22"/>
    <p:sldId id="655" r:id="rId23"/>
    <p:sldId id="657" r:id="rId24"/>
    <p:sldId id="656" r:id="rId25"/>
    <p:sldId id="658" r:id="rId26"/>
    <p:sldId id="659" r:id="rId27"/>
    <p:sldId id="660" r:id="rId28"/>
    <p:sldId id="661" r:id="rId29"/>
    <p:sldId id="662" r:id="rId30"/>
    <p:sldId id="651" r:id="rId31"/>
    <p:sldId id="284" r:id="rId32"/>
    <p:sldId id="685" r:id="rId33"/>
    <p:sldId id="684" r:id="rId34"/>
    <p:sldId id="625" r:id="rId35"/>
    <p:sldId id="693" r:id="rId36"/>
    <p:sldId id="692" r:id="rId37"/>
    <p:sldId id="281" r:id="rId38"/>
    <p:sldId id="300" r:id="rId39"/>
    <p:sldId id="290" r:id="rId4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8E47"/>
    <a:srgbClr val="2B65AF"/>
    <a:srgbClr val="EC4D22"/>
    <a:srgbClr val="4744FF"/>
    <a:srgbClr val="8C8BE0"/>
    <a:srgbClr val="C48E48"/>
    <a:srgbClr val="A7AD7C"/>
    <a:srgbClr val="F400F8"/>
    <a:srgbClr val="D200D5"/>
    <a:srgbClr val="2A65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B7B672-C425-2340-B4DA-3E534316515E}" v="3990" dt="2026-03-24T18:24:40.531"/>
    <p1510:client id="{B038C289-582E-4944-8228-538498421A1F}" v="1391" dt="2026-03-24T06:52:26.4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52"/>
    <p:restoredTop sz="94770"/>
  </p:normalViewPr>
  <p:slideViewPr>
    <p:cSldViewPr snapToGrid="0">
      <p:cViewPr>
        <p:scale>
          <a:sx n="92" d="100"/>
          <a:sy n="92" d="100"/>
        </p:scale>
        <p:origin x="1128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handoutMaster" Target="handoutMasters/handoutMaster1.xml"/><Relationship Id="rId47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8ED8C9BB-B207-8ECE-5B27-7C61E24885F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81DD717-1B4E-A9C8-4675-B86ABCA122E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2AF2B-66C6-F74C-ABBD-4E25868C957D}" type="datetimeFigureOut">
              <a:rPr lang="en-GB" smtClean="0"/>
              <a:t>24/03/2026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296ED54-E154-57CC-DB06-27999BCEC61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D1D00AB-B1F5-4614-122D-AD912CE8609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8FCDA-F412-CF48-91C3-37AA36B9981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1891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AA19FA-41AE-4F2A-8228-3399FEB02D4B}" type="datetimeFigureOut">
              <a:rPr lang="it-IT" smtClean="0"/>
              <a:t>24/03/26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F2187-BD6B-4CD4-8DF4-F350925E52C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4720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43087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30C2E1-3C9C-7D42-C412-09132D0FC2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38984C5-B891-FD05-A4B0-330D62ED03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1C60577-BEAC-5F48-A70A-DE492D105A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FB3C68E-E72A-80B8-8710-94EC0EA40C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69817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DE0615-5565-D816-3A90-45A042B0AC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8C5D4AF-0225-929A-9586-9AD08E92FE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84FFD04-82E1-CBF9-5DFF-4772C9E45A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9A48FAF-C4FB-CE25-9004-6E3E4F4BBA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76397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FE82E4-8042-65B4-47E1-9D158437AF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3641CF6-E1AA-A79A-D2F8-E9336AC604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0651B52-6404-91AD-1AEF-8630EB9F5B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F4473C8-8802-0FBD-A0AD-4126BFFF1B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66367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A1CB74-ADEC-6EF7-CAB1-15D32C57C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E79A19E-A2D8-E6F5-3184-9775D57AF9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D1F922C-459F-0AE7-B318-60AC30ED33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F46DF4E-2890-872D-DE96-4DFBCC02B6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22787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8A54F2-00C8-F9CE-0688-5E3C005783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CCA0878-C9AB-75D1-711D-6FF5BC758E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19AFE19-8947-885C-F4BA-E7763CE762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D1CD025-D3E6-1B71-6BC8-9A3B86B8C1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90146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384569-1BEF-5179-01D1-0101E22E5C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0FE0830-7F8B-359F-A24B-FA969E45C3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CF799A7-85D1-84D1-A484-A2CEBBC95F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A5F8294-03C1-EA41-FD7B-C8CD61C713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38948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36CBFA-764A-A779-A284-C334AEF4D8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3919A4C-8390-E268-A158-EB6A1B89E6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CFA63B5-0AA7-7D42-7DF5-524E7006E8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B89E88B-89E0-0FF0-1975-EC845FE7AB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58390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107847-8676-7858-1D90-FEFA31CF18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28A93F2-F84D-70CF-4F01-0FE102521C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84580F2-0429-A8C5-F0DC-35F4B81876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29FD2AC-B193-40B2-C705-4D109F64B9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41657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50D45C-7789-3B12-8C13-37F5BB2CDF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36D1C08-9BC2-4BFF-B175-AD266F34F7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310CD41-E4C9-AAF1-272B-B886767D92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581D019-D4E8-A6C1-4BE9-5B07A64620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38020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C1A00D-BE16-E8B9-8FC3-58545833E4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D332A29-74CD-40A2-9E32-6FBE99D185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AE39D49-0FAE-A0E0-D89C-B04044E824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694C756-6259-33E8-5F0B-EBB191F678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8899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37520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3426B0-5F34-B089-E041-9F4185D001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FA6DBBB-2EE4-1DF5-B4B3-6DCCE40901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D04AAAB-FB06-9AF1-C48A-F72260C9B9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C81FF0B-C64F-C53A-34E2-FC5FDE9F23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69500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F1869F-EC41-D75B-C73C-44D0FF0C2A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F7FF1BE-97DC-AFBA-D6AF-C83012A084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6A7DD29-BE0B-E790-9A2E-DBD10B4D8A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93BEF92-8BF1-D35D-2C1E-C04C494B90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33123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E30E84-3C01-6608-8784-C059DDECD5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F8B75C0-806F-DCDD-4501-FCC81B7E16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FAF4AE4-4750-E786-9B22-8F09D669D2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4C62A38-2277-9FF4-19C1-BDAED328EC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00560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D558FE-49FF-A845-1322-7BB3B79070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CBA7D61-8147-8F22-4B74-8B1ACD9A21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03856D7-2378-E14E-E448-7157C4075F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2BD185C-AA9A-D233-AD4B-2800DE6568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06069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0282E4-858E-C6D4-4F3A-5B65F5F317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D2D9580-FF0F-0E0D-C26C-21E7D6A5E7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C9DFDCB-525D-D51D-209C-D64C75A0B0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4A6E7DD-F4ED-D6BB-DA5A-B2991D6F7B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89665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6AC53D-C022-2D14-B998-BD89F3DF84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193DBF0-DA2B-5703-0B0A-A3E9427396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7FA3BC0-04F1-137E-5968-809CDD065F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err="1"/>
              <a:t>ù</a:t>
            </a:r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2B9391D-7FF6-4BC6-9BF4-4564947E2E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02073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03DC73-E363-B97A-8F45-5667866818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F9E5487-679C-B26E-F47E-4870A4D669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166C306-B8B6-45C9-54EC-D88368DEB4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err="1"/>
              <a:t>Plsma</a:t>
            </a:r>
            <a:r>
              <a:rPr lang="en-GB"/>
              <a:t> 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9FA44B3-77CA-4450-E49E-F2855E9053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820442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7B96FA-2CAD-DBF9-398F-EFD8EE6466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5B97904-59CF-4EE8-A0AB-A93848540C7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610F898-271C-36D8-4659-B7D81188DC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EC76AFB-4F87-0450-1381-4E8DE4CE71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792636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FC756A-A633-85A5-BAA0-60D5FCC1E0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99B470B-6FBF-3491-0F68-BFB6BE4966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717B790-11C0-D086-AD33-283E867ECE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72EEEFE-8049-B757-F11F-87A805EA32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286180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628709-3B1A-6FB5-50FE-24B3FC34A7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64BEEA3-0517-D3F4-0604-70726A308A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F134A4B-697D-FC1B-0B84-3BE916E9F2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B95C23C-0096-5C88-AB52-4CCE533C89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5734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B2BE64-B73F-549B-E4EA-D2A4035E66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D5619BA-1F18-E857-1FF3-1470C9B44D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1767777-C491-8A3A-BC98-39AFD128D6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0376008-62AB-F4F9-B1AD-261C75895D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111496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ED5F88-9D75-CFAB-2585-E23B5FDB6A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9A191E2-27B0-00D8-7C80-6BC081C77D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A18DBCB-B7AD-73A6-522C-8CC741654B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D8BF686-AD7D-D9B8-54C1-9F7242FFAE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157054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CDC94E-9607-F022-42C4-6C736960D5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3293E0C-5736-FB1B-FC70-72A2F65938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70C1EFA-9745-EC75-1403-14E5E529B1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735ABFA-53A9-D0DE-7F4B-56B76102C0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405664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6EB2CE-0E06-9693-A92C-212312B4D6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1FA81F8-A273-C483-69AD-E27A42E490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0C33E39-961E-B28B-F8A4-53187DA235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6354205-5B73-3E56-D21E-208F3F933C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87382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F3DD8B-42DC-E33C-DCBE-7EA58D98E9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A0DF9DB-AB15-1E5C-7C93-85D81C513E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BC50986-B2F1-EBD2-1E89-9757A97843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F78F25B-E58A-C900-99E9-8083023868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783048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52D88D-C544-99E6-0EF9-E4BCC29B1A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1EB2885-D967-3644-C82B-D40A4D4482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4139EE5-3D70-437B-1F8B-E14CC6E83C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1800B25-3D20-332A-2FE1-46F5F79FA6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373892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BC6DB0-83FB-3414-2770-A7ACB8F135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468BA52-6DD5-C944-20CE-A393B59CF8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FF9E5A1-AF6D-C1FA-7978-B34DCABB2A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616FFE7-AACB-2ADA-D100-3A445EB8A4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34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573715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068A81-4F62-13B4-E106-0C4FD333D1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D4A3CD5-D770-5AAA-7E1A-2449CE34B8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60C3CD0-003A-246F-8759-8B7EDB67EE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EE2AC64-0172-2446-4989-7BAB25498C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35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35837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207C56-3BB8-6B07-EAE3-9DE5582A38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A8B568F-436A-A644-51F2-5C9B096C3B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2899895-4001-055F-DD0C-D719417CAE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2672E5C-C066-79A4-A8B5-5A246EB70F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20690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A01A69-2558-3D0A-0C4C-B16C951F0F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DDD31BB-5919-826C-EDC4-CA0349028F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A8C1FE5-C395-58D9-B8BD-B587E842D0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91AEDBE-AEF0-4961-E0A4-808631A8B6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39480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582A80-FE3D-4BC0-F519-0D1066C97C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6E9267B-D261-CA3E-2F3A-CB7D48B27C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C2A1E24-2600-713F-3DBF-94F2149D11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B232B59-DBBC-FC96-483A-D0428DC3C8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39623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B274BE-6C69-1AAD-0661-9B818FA0F6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C53D06F-C105-5EFB-0CBD-C45FADE30E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D42CD4B-B9FC-6B2C-E1EA-1323DA707A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3D7EA50-6D28-D4D3-4832-EFF0171144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99702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0E6609-2D31-F8EB-6AE1-64A0AB167A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15451F8-9EC2-2BEA-C7D3-4505126EC7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40EE385-9448-7737-5C44-FFAEE3F78C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7301F76-1D96-296B-4D0E-09D8DC32CA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248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C1B679-8FE8-4798-8ACB-546FFE0253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E0FAA60-F0B5-F692-3972-7820262C2C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DC7EC66-4B7D-874D-02D3-013D90B1B8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E75CB6F-B55E-9513-6DCE-0556F6F589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2186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3">
            <a:extLst>
              <a:ext uri="{FF2B5EF4-FFF2-40B4-BE49-F238E27FC236}">
                <a16:creationId xmlns:a16="http://schemas.microsoft.com/office/drawing/2014/main" id="{25F6244B-B1B3-416D-B88B-0FE1D1159F8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9003"/>
          <a:stretch/>
        </p:blipFill>
        <p:spPr>
          <a:xfrm flipH="1">
            <a:off x="0" y="1221360"/>
            <a:ext cx="12202758" cy="503867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3D0686-F3B6-4B9D-A347-9CE02FFD17B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28400" y="2106000"/>
            <a:ext cx="5713200" cy="3754800"/>
          </a:xfrm>
        </p:spPr>
        <p:txBody>
          <a:bodyPr anchor="ctr">
            <a:normAutofit/>
          </a:bodyPr>
          <a:lstStyle>
            <a:lvl1pPr algn="l">
              <a:defRPr sz="4500"/>
            </a:lvl1pPr>
          </a:lstStyle>
          <a:p>
            <a:r>
              <a:rPr lang="it-IT"/>
              <a:t>titolo dello schema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0DCE23-7D2E-4485-A8A3-6D0DC38C1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61960" y="3879437"/>
            <a:ext cx="3795445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6A686CD-BC84-4E44-BDAF-161736E81F4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061960" y="5681663"/>
            <a:ext cx="3795444" cy="482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date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E215347-FC0D-57A7-BAF2-3EB5ABA86B64}"/>
              </a:ext>
            </a:extLst>
          </p:cNvPr>
          <p:cNvSpPr txBox="1"/>
          <p:nvPr userDrawn="1"/>
        </p:nvSpPr>
        <p:spPr>
          <a:xfrm>
            <a:off x="12728448" y="39867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8521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nna Sing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2AD33-DA79-48EA-BEC0-0BEFF47DB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EB56A8A-7031-4FB7-A779-105862AF59F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825" y="2016125"/>
            <a:ext cx="11663363" cy="4073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B3B2C42-74C0-1F74-6813-FFE4E89C2D16}"/>
              </a:ext>
            </a:extLst>
          </p:cNvPr>
          <p:cNvSpPr txBox="1"/>
          <p:nvPr userDrawn="1"/>
        </p:nvSpPr>
        <p:spPr>
          <a:xfrm>
            <a:off x="3366311" y="6627758"/>
            <a:ext cx="1238640" cy="2346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indent="0">
              <a:buNone/>
            </a:pPr>
            <a:r>
              <a:rPr lang="en-GB" sz="900" b="1">
                <a:solidFill>
                  <a:schemeClr val="bg1"/>
                </a:solidFill>
              </a:rPr>
              <a:t>I. Casiraghi - J. </a:t>
            </a:r>
            <a:r>
              <a:rPr lang="en-GB" sz="900" b="1" err="1">
                <a:solidFill>
                  <a:schemeClr val="bg1"/>
                </a:solidFill>
              </a:rPr>
              <a:t>Scionti</a:t>
            </a:r>
            <a:endParaRPr lang="en-GB" sz="900" b="1">
              <a:solidFill>
                <a:schemeClr val="bg1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69648EE-0227-296E-9929-4DAA0EA95A72}"/>
              </a:ext>
            </a:extLst>
          </p:cNvPr>
          <p:cNvSpPr txBox="1"/>
          <p:nvPr userDrawn="1"/>
        </p:nvSpPr>
        <p:spPr>
          <a:xfrm>
            <a:off x="3366311" y="6385933"/>
            <a:ext cx="684738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>
                <a:solidFill>
                  <a:schemeClr val="bg1"/>
                </a:solidFill>
                <a:latin typeface="Titillium" pitchFamily="2" charset="77"/>
              </a:rPr>
              <a:t>Helicon Wave Propagation and Plasma-Neutral Modelling for the BiGyM Linear Device</a:t>
            </a:r>
          </a:p>
        </p:txBody>
      </p:sp>
    </p:spTree>
    <p:extLst>
      <p:ext uri="{BB962C8B-B14F-4D97-AF65-F5344CB8AC3E}">
        <p14:creationId xmlns:p14="http://schemas.microsoft.com/office/powerpoint/2010/main" val="2013465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ppia colon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88E66-5D5E-434C-9FF3-B6107D45C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BDDEC2-4AB7-4A45-A0CB-7E1B0F35AD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723200" y="6361200"/>
            <a:ext cx="2461327" cy="522000"/>
          </a:xfrm>
          <a:prstGeom prst="rect">
            <a:avLst/>
          </a:prstGeom>
        </p:spPr>
        <p:txBody>
          <a:bodyPr/>
          <a:lstStyle/>
          <a:p>
            <a:pPr algn="ctr"/>
            <a:fld id="{BD31E795-7061-4CF6-8233-FAAC5B006E1A}" type="slidenum">
              <a:rPr lang="en-GB" smtClean="0"/>
              <a:pPr algn="ctr"/>
              <a:t>‹N›</a:t>
            </a:fld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2DFAA03-DD07-4A25-8165-E0DBB7484BF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826" y="2005013"/>
            <a:ext cx="5596948" cy="4270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914B9C5-1335-466B-8211-2DC25EF56C4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265864" y="2005013"/>
            <a:ext cx="5652886" cy="4270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4093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oleObject" Target="../embeddings/oleObject1.bin"/><Relationship Id="rId12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6.png"/><Relationship Id="rId5" Type="http://schemas.openxmlformats.org/officeDocument/2006/relationships/image" Target="../media/image1.jpeg"/><Relationship Id="rId15" Type="http://schemas.openxmlformats.org/officeDocument/2006/relationships/image" Target="../media/image8.png"/><Relationship Id="rId10" Type="http://schemas.openxmlformats.org/officeDocument/2006/relationships/image" Target="../media/image5.png"/><Relationship Id="rId4" Type="http://schemas.openxmlformats.org/officeDocument/2006/relationships/theme" Target="../theme/theme1.xml"/><Relationship Id="rId9" Type="http://schemas.openxmlformats.org/officeDocument/2006/relationships/image" Target="../media/image4.png"/><Relationship Id="rId14" Type="http://schemas.microsoft.com/office/2007/relationships/hdphoto" Target="../media/hdphoto2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838A3F9A-B0DF-455D-9D22-F973C5829AD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359765"/>
            <a:ext cx="12189600" cy="520598"/>
          </a:xfrm>
          <a:prstGeom prst="rect">
            <a:avLst/>
          </a:prstGeom>
        </p:spPr>
      </p:pic>
      <p:pic>
        <p:nvPicPr>
          <p:cNvPr id="7" name="Immagine 21">
            <a:extLst>
              <a:ext uri="{FF2B5EF4-FFF2-40B4-BE49-F238E27FC236}">
                <a16:creationId xmlns:a16="http://schemas.microsoft.com/office/drawing/2014/main" id="{05C8ED0B-EDF3-4C3A-92D1-A4F9DD64EA1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-58951"/>
            <a:ext cx="12192000" cy="12192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5A10E0-2D6B-4598-95E9-DAF7E2001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7" y="1335636"/>
            <a:ext cx="11662883" cy="51733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D6820F-9E8E-47CA-AD4E-6E99B9E0B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686" y="2013303"/>
            <a:ext cx="11662883" cy="4163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10370213" y="6311596"/>
            <a:ext cx="1004376" cy="575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09548256"/>
              </p:ext>
            </p:extLst>
          </p:nvPr>
        </p:nvGraphicFramePr>
        <p:xfrm>
          <a:off x="10582298" y="6389614"/>
          <a:ext cx="598846" cy="3948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7" imgW="2152547" imgH="1419225" progId="Acrobat.Document.DC">
                  <p:embed/>
                </p:oleObj>
              </mc:Choice>
              <mc:Fallback>
                <p:oleObj name="Acrobat Document" r:id="rId7" imgW="2152547" imgH="1419225" progId="Acrobat.Document.DC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582298" y="6389614"/>
                        <a:ext cx="598846" cy="3948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800" y="6409948"/>
            <a:ext cx="773062" cy="399383"/>
          </a:xfrm>
          <a:prstGeom prst="rect">
            <a:avLst/>
          </a:prstGeom>
        </p:spPr>
      </p:pic>
      <p:sp>
        <p:nvSpPr>
          <p:cNvPr id="5" name="AutoShape 19" descr="logo-federico-ii – Scritture in transito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41" name="Picture 17" descr="https://www.unipd.it/sites/unipd.it/themes/unipd_2017/img/logo-UNIPD-white.png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7808" y="603018"/>
            <a:ext cx="796975" cy="360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Home - Federica Web Learning"/>
          <p:cNvPicPr>
            <a:picLocks noChangeAspect="1" noChangeArrowheads="1"/>
          </p:cNvPicPr>
          <p:nvPr userDrawn="1"/>
        </p:nvPicPr>
        <p:blipFill>
          <a:blip r:embed="rId11" cstate="hq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5661" y="633767"/>
            <a:ext cx="1254909" cy="292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 cstate="hq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3254" y="13333"/>
            <a:ext cx="1895694" cy="504174"/>
          </a:xfrm>
          <a:prstGeom prst="rect">
            <a:avLst/>
          </a:prstGeom>
          <a:ln>
            <a:noFill/>
          </a:ln>
        </p:spPr>
      </p:pic>
      <p:pic>
        <p:nvPicPr>
          <p:cNvPr id="12" name="Immagine 11" descr="Immagine che contiene testo, Carattere, logo, schermata&#10;&#10;Il contenuto generato dall'IA potrebbe non essere corretto.">
            <a:extLst>
              <a:ext uri="{FF2B5EF4-FFF2-40B4-BE49-F238E27FC236}">
                <a16:creationId xmlns:a16="http://schemas.microsoft.com/office/drawing/2014/main" id="{19100EF5-1FC1-82DE-98C0-9DEE63B5838B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36" y="6300444"/>
            <a:ext cx="1448039" cy="557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437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lvl1pPr marL="0" algn="l" defTabSz="914400" rtl="0" eaLnBrk="1" latinLnBrk="0" hangingPunct="1">
        <a:lnSpc>
          <a:spcPct val="90000"/>
        </a:lnSpc>
        <a:spcBef>
          <a:spcPct val="0"/>
        </a:spcBef>
        <a:buNone/>
        <a:defRPr lang="it-IT" sz="2800" b="1" kern="1200" dirty="0">
          <a:solidFill>
            <a:srgbClr val="B27F47"/>
          </a:solidFill>
          <a:latin typeface="Titillium Bd" pitchFamily="2" charset="77"/>
          <a:ea typeface="+mn-ea"/>
          <a:cs typeface="+mn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400" kern="1200" dirty="0" smtClean="0">
          <a:solidFill>
            <a:schemeClr val="tx1"/>
          </a:solidFill>
          <a:effectLst/>
          <a:latin typeface="Titillium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000" kern="1200" dirty="0" smtClean="0">
          <a:solidFill>
            <a:schemeClr val="tx1"/>
          </a:solidFill>
          <a:effectLst/>
          <a:latin typeface="Titillium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800" kern="1200" dirty="0" smtClean="0">
          <a:solidFill>
            <a:schemeClr val="tx1"/>
          </a:solidFill>
          <a:effectLst/>
          <a:latin typeface="Titillium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600" kern="1200" dirty="0" smtClean="0">
          <a:solidFill>
            <a:schemeClr val="tx1"/>
          </a:solidFill>
          <a:effectLst/>
          <a:latin typeface="Titillium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400" kern="1200" dirty="0">
          <a:solidFill>
            <a:schemeClr val="tx1"/>
          </a:solidFill>
          <a:effectLst/>
          <a:latin typeface="Titillium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7" Type="http://schemas.openxmlformats.org/officeDocument/2006/relationships/image" Target="../media/image3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g"/><Relationship Id="rId5" Type="http://schemas.openxmlformats.org/officeDocument/2006/relationships/image" Target="../media/image32.jp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gi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2.emf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Relationship Id="rId9" Type="http://schemas.openxmlformats.org/officeDocument/2006/relationships/image" Target="../media/image6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tiff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77.emf"/><Relationship Id="rId4" Type="http://schemas.openxmlformats.org/officeDocument/2006/relationships/image" Target="../media/image76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14.png"/><Relationship Id="rId4" Type="http://schemas.microsoft.com/office/2007/relationships/hdphoto" Target="../media/hdphoto3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jpeg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89.png"/><Relationship Id="rId7" Type="http://schemas.openxmlformats.org/officeDocument/2006/relationships/image" Target="../media/image9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0.jpeg"/><Relationship Id="rId4" Type="http://schemas.openxmlformats.org/officeDocument/2006/relationships/image" Target="../media/image22.png"/><Relationship Id="rId9" Type="http://schemas.openxmlformats.org/officeDocument/2006/relationships/image" Target="../media/image9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0.jpeg"/><Relationship Id="rId4" Type="http://schemas.openxmlformats.org/officeDocument/2006/relationships/image" Target="../media/image99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tiff"/><Relationship Id="rId3" Type="http://schemas.openxmlformats.org/officeDocument/2006/relationships/image" Target="../media/image101.tiff"/><Relationship Id="rId7" Type="http://schemas.openxmlformats.org/officeDocument/2006/relationships/image" Target="../media/image104.tif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tiff"/><Relationship Id="rId5" Type="http://schemas.openxmlformats.org/officeDocument/2006/relationships/image" Target="../media/image102.tiff"/><Relationship Id="rId4" Type="http://schemas.openxmlformats.org/officeDocument/2006/relationships/image" Target="../media/image3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9.jpeg"/><Relationship Id="rId4" Type="http://schemas.openxmlformats.org/officeDocument/2006/relationships/image" Target="../media/image10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14.png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Immagine 228">
            <a:extLst>
              <a:ext uri="{FF2B5EF4-FFF2-40B4-BE49-F238E27FC236}">
                <a16:creationId xmlns:a16="http://schemas.microsoft.com/office/drawing/2014/main" id="{B31AA14A-D7BD-7F80-D165-059CE0D9C1D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6704" r="-521"/>
          <a:stretch>
            <a:fillRect/>
          </a:stretch>
        </p:blipFill>
        <p:spPr>
          <a:xfrm>
            <a:off x="0" y="1220779"/>
            <a:ext cx="12288982" cy="5040000"/>
          </a:xfrm>
          <a:prstGeom prst="rect">
            <a:avLst/>
          </a:prstGeom>
        </p:spPr>
      </p:pic>
      <p:grpSp>
        <p:nvGrpSpPr>
          <p:cNvPr id="23" name="Gruppo 22">
            <a:extLst>
              <a:ext uri="{FF2B5EF4-FFF2-40B4-BE49-F238E27FC236}">
                <a16:creationId xmlns:a16="http://schemas.microsoft.com/office/drawing/2014/main" id="{6EB8BB76-A247-ED3A-B187-CA046C2DD85D}"/>
              </a:ext>
            </a:extLst>
          </p:cNvPr>
          <p:cNvGrpSpPr/>
          <p:nvPr/>
        </p:nvGrpSpPr>
        <p:grpSpPr>
          <a:xfrm>
            <a:off x="4677836" y="437326"/>
            <a:ext cx="7211633" cy="7211634"/>
            <a:chOff x="4379452" y="437326"/>
            <a:chExt cx="7211633" cy="7211634"/>
          </a:xfrm>
        </p:grpSpPr>
        <p:grpSp>
          <p:nvGrpSpPr>
            <p:cNvPr id="4" name="Gruppo 3">
              <a:extLst>
                <a:ext uri="{FF2B5EF4-FFF2-40B4-BE49-F238E27FC236}">
                  <a16:creationId xmlns:a16="http://schemas.microsoft.com/office/drawing/2014/main" id="{6448C426-BFE7-D9B0-64BD-55A65A3EC5AD}"/>
                </a:ext>
              </a:extLst>
            </p:cNvPr>
            <p:cNvGrpSpPr/>
            <p:nvPr/>
          </p:nvGrpSpPr>
          <p:grpSpPr>
            <a:xfrm>
              <a:off x="4379452" y="437326"/>
              <a:ext cx="7211633" cy="7211634"/>
              <a:chOff x="569450" y="437326"/>
              <a:chExt cx="7211633" cy="7211634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4104AC29-DF31-1C61-6674-738C613B4E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7259" y="1047600"/>
                <a:ext cx="7200000" cy="5400000"/>
              </a:xfrm>
              <a:prstGeom prst="rect">
                <a:avLst/>
              </a:prstGeom>
            </p:spPr>
          </p:pic>
          <p:grpSp>
            <p:nvGrpSpPr>
              <p:cNvPr id="223" name="Gruppo 222">
                <a:extLst>
                  <a:ext uri="{FF2B5EF4-FFF2-40B4-BE49-F238E27FC236}">
                    <a16:creationId xmlns:a16="http://schemas.microsoft.com/office/drawing/2014/main" id="{0B078433-182B-F9EA-914E-71E4EFCF7B3B}"/>
                  </a:ext>
                </a:extLst>
              </p:cNvPr>
              <p:cNvGrpSpPr/>
              <p:nvPr/>
            </p:nvGrpSpPr>
            <p:grpSpPr>
              <a:xfrm>
                <a:off x="569450" y="437326"/>
                <a:ext cx="7211633" cy="7211634"/>
                <a:chOff x="569450" y="437326"/>
                <a:chExt cx="7211633" cy="7211634"/>
              </a:xfrm>
            </p:grpSpPr>
            <p:sp>
              <p:nvSpPr>
                <p:cNvPr id="217" name="Arco 216">
                  <a:extLst>
                    <a:ext uri="{FF2B5EF4-FFF2-40B4-BE49-F238E27FC236}">
                      <a16:creationId xmlns:a16="http://schemas.microsoft.com/office/drawing/2014/main" id="{0DBA09D0-A68A-D566-D433-218B67714FD2}"/>
                    </a:ext>
                  </a:extLst>
                </p:cNvPr>
                <p:cNvSpPr/>
                <p:nvPr/>
              </p:nvSpPr>
              <p:spPr>
                <a:xfrm rot="2279417">
                  <a:off x="569450" y="448960"/>
                  <a:ext cx="7200000" cy="7200000"/>
                </a:xfrm>
                <a:prstGeom prst="arc">
                  <a:avLst>
                    <a:gd name="adj1" fmla="val 16163501"/>
                    <a:gd name="adj2" fmla="val 74467"/>
                  </a:avLst>
                </a:prstGeom>
                <a:ln w="508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8" name="Arco 217">
                  <a:extLst>
                    <a:ext uri="{FF2B5EF4-FFF2-40B4-BE49-F238E27FC236}">
                      <a16:creationId xmlns:a16="http://schemas.microsoft.com/office/drawing/2014/main" id="{62012F3E-5BB6-447C-0AA6-24A843B28577}"/>
                    </a:ext>
                  </a:extLst>
                </p:cNvPr>
                <p:cNvSpPr/>
                <p:nvPr/>
              </p:nvSpPr>
              <p:spPr>
                <a:xfrm rot="13897926">
                  <a:off x="581083" y="437326"/>
                  <a:ext cx="7200000" cy="7200000"/>
                </a:xfrm>
                <a:prstGeom prst="arc">
                  <a:avLst>
                    <a:gd name="adj1" fmla="val 16135725"/>
                    <a:gd name="adj2" fmla="val 76710"/>
                  </a:avLst>
                </a:prstGeom>
                <a:ln w="508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24" name="Rettangolo 223">
              <a:extLst>
                <a:ext uri="{FF2B5EF4-FFF2-40B4-BE49-F238E27FC236}">
                  <a16:creationId xmlns:a16="http://schemas.microsoft.com/office/drawing/2014/main" id="{41A6B810-CA8A-F7C7-F92E-00C320373A30}"/>
                </a:ext>
              </a:extLst>
            </p:cNvPr>
            <p:cNvSpPr/>
            <p:nvPr/>
          </p:nvSpPr>
          <p:spPr>
            <a:xfrm>
              <a:off x="5068404" y="1152000"/>
              <a:ext cx="5747657" cy="7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5" name="Rettangolo 224">
              <a:extLst>
                <a:ext uri="{FF2B5EF4-FFF2-40B4-BE49-F238E27FC236}">
                  <a16:creationId xmlns:a16="http://schemas.microsoft.com/office/drawing/2014/main" id="{0885FF17-6B96-93CA-90C1-D270E4BF1AC6}"/>
                </a:ext>
              </a:extLst>
            </p:cNvPr>
            <p:cNvSpPr/>
            <p:nvPr/>
          </p:nvSpPr>
          <p:spPr>
            <a:xfrm>
              <a:off x="4970545" y="6274541"/>
              <a:ext cx="6012000" cy="595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DAF4C4D0-26AD-414C-756F-6BE1678446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18751" y="5090928"/>
            <a:ext cx="3816626" cy="521081"/>
          </a:xfrm>
          <a:noFill/>
        </p:spPr>
        <p:txBody>
          <a:bodyPr anchor="t">
            <a:normAutofit/>
          </a:bodyPr>
          <a:lstStyle/>
          <a:p>
            <a:pPr algn="ctr"/>
            <a:r>
              <a:rPr lang="it-IT" sz="240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I. Casiraghi &amp; </a:t>
            </a:r>
            <a:r>
              <a:rPr lang="it-IT" sz="240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</a:t>
            </a:r>
            <a:r>
              <a:rPr lang="it-IT" sz="240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Scionti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2E6F7D9-C196-7E5A-51FF-933DEAFF3569}"/>
              </a:ext>
            </a:extLst>
          </p:cNvPr>
          <p:cNvSpPr txBox="1"/>
          <p:nvPr/>
        </p:nvSpPr>
        <p:spPr>
          <a:xfrm>
            <a:off x="4921445" y="5468893"/>
            <a:ext cx="6728400" cy="2862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500"/>
              </a:spcBef>
            </a:pPr>
            <a:r>
              <a:rPr lang="it-IT" sz="1400" b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tillium" pitchFamily="2" charset="77"/>
              </a:rPr>
              <a:t>Istituto per la Scienza e Tecnologia dei Plasmi, CNR, 20125 Milano, </a:t>
            </a:r>
            <a:r>
              <a:rPr lang="it-IT" sz="1400" b="1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tillium" pitchFamily="2" charset="77"/>
              </a:rPr>
              <a:t>Italy</a:t>
            </a:r>
            <a:endParaRPr lang="en-GB" sz="1400" b="1" baseline="3000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tillium" pitchFamily="2" charset="77"/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94D965A-06D4-37CC-2A8F-1BD476F91F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6715" y="4601223"/>
            <a:ext cx="4170984" cy="1526292"/>
          </a:xfrm>
        </p:spPr>
        <p:txBody>
          <a:bodyPr>
            <a:noAutofit/>
          </a:bodyPr>
          <a:lstStyle/>
          <a:p>
            <a:r>
              <a:rPr lang="it-IT" b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NEFERTARI </a:t>
            </a:r>
            <a:r>
              <a:rPr lang="it-IT" b="1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final</a:t>
            </a:r>
            <a:r>
              <a:rPr lang="it-IT" b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workshop</a:t>
            </a:r>
          </a:p>
          <a:p>
            <a:r>
              <a:rPr lang="it-IT" sz="2000" b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Orto Botanico Università di Padova / Area della Ricerca CNR Padova</a:t>
            </a:r>
          </a:p>
          <a:p>
            <a:r>
              <a:rPr lang="it-IT" sz="2000" b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March 25 – 27, 2026</a:t>
            </a:r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323FD024-3CEB-78BA-6E5B-048A91EB7F2D}"/>
              </a:ext>
            </a:extLst>
          </p:cNvPr>
          <p:cNvSpPr/>
          <p:nvPr/>
        </p:nvSpPr>
        <p:spPr>
          <a:xfrm>
            <a:off x="660564" y="1360219"/>
            <a:ext cx="3920932" cy="1182713"/>
          </a:xfrm>
          <a:prstGeom prst="roundRect">
            <a:avLst/>
          </a:prstGeom>
          <a:solidFill>
            <a:schemeClr val="bg1">
              <a:alpha val="6815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B8E7A736-FA5D-FD09-2F9C-46811BD187C8}"/>
              </a:ext>
            </a:extLst>
          </p:cNvPr>
          <p:cNvSpPr txBox="1">
            <a:spLocks/>
          </p:cNvSpPr>
          <p:nvPr/>
        </p:nvSpPr>
        <p:spPr>
          <a:xfrm>
            <a:off x="652357" y="1372523"/>
            <a:ext cx="3945580" cy="11827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500" b="1" kern="1200">
                <a:solidFill>
                  <a:srgbClr val="B27F47"/>
                </a:solidFill>
                <a:latin typeface="Titillium Bd" pitchFamily="2" charset="77"/>
                <a:ea typeface="+mn-ea"/>
                <a:cs typeface="+mn-cs"/>
              </a:defRPr>
            </a:lvl1pPr>
          </a:lstStyle>
          <a:p>
            <a:pPr algn="ctr"/>
            <a:r>
              <a:rPr lang="en-GB" sz="2400" b="0" noProof="1">
                <a:ln w="0"/>
                <a:solidFill>
                  <a:srgbClr val="2A65B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Helicon Wave Propagation and Plasma-Neutral Modelling for the BiGyM Linear Device</a:t>
            </a:r>
            <a:endParaRPr lang="en-GB" sz="2000" b="0" noProof="1">
              <a:ln w="0"/>
              <a:solidFill>
                <a:srgbClr val="2A65B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79587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97338E-49F6-3FD7-678D-BFE1E854BC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135FAD-F380-FA9B-17DD-B0015564C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BiGyM helium plasmas: different magnetic configurations</a:t>
            </a:r>
          </a:p>
        </p:txBody>
      </p:sp>
      <p:sp>
        <p:nvSpPr>
          <p:cNvPr id="3" name="Segnaposto numero diapositiva 3">
            <a:extLst>
              <a:ext uri="{FF2B5EF4-FFF2-40B4-BE49-F238E27FC236}">
                <a16:creationId xmlns:a16="http://schemas.microsoft.com/office/drawing/2014/main" id="{72DB4541-D671-95D1-B9FD-574EFDC38585}"/>
              </a:ext>
            </a:extLst>
          </p:cNvPr>
          <p:cNvSpPr txBox="1">
            <a:spLocks/>
          </p:cNvSpPr>
          <p:nvPr/>
        </p:nvSpPr>
        <p:spPr>
          <a:xfrm>
            <a:off x="11507491" y="6435090"/>
            <a:ext cx="556326" cy="360173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>
                <a:solidFill>
                  <a:schemeClr val="bg1"/>
                </a:solidFill>
              </a:rPr>
              <a:pPr algn="ctr"/>
              <a:t>9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6B8266C6-A3E4-C383-FCC6-1AC5853E5709}"/>
              </a:ext>
            </a:extLst>
          </p:cNvPr>
          <p:cNvSpPr txBox="1"/>
          <p:nvPr/>
        </p:nvSpPr>
        <p:spPr>
          <a:xfrm>
            <a:off x="1521526" y="1863191"/>
            <a:ext cx="4088926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800">
              <a:spcBef>
                <a:spcPts val="2400"/>
              </a:spcBef>
              <a:buClr>
                <a:schemeClr val="accent1"/>
              </a:buClr>
            </a:pPr>
            <a:r>
              <a:rPr lang="en-GB" sz="1900" b="1" kern="0" dirty="0">
                <a:cs typeface="Calibri" panose="020F0502020204030204" pitchFamily="34" charset="0"/>
              </a:rPr>
              <a:t>MC1</a:t>
            </a:r>
            <a:r>
              <a:rPr lang="en-GB" sz="1900" kern="0" dirty="0">
                <a:cs typeface="Calibri" panose="020F0502020204030204" pitchFamily="34" charset="0"/>
              </a:rPr>
              <a:t>: quasi−uniform field along axis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66CD369E-0E16-B8D6-F033-C18A84F22297}"/>
              </a:ext>
            </a:extLst>
          </p:cNvPr>
          <p:cNvSpPr txBox="1"/>
          <p:nvPr/>
        </p:nvSpPr>
        <p:spPr>
          <a:xfrm>
            <a:off x="6811754" y="1863191"/>
            <a:ext cx="4203866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800">
              <a:spcBef>
                <a:spcPts val="2400"/>
              </a:spcBef>
              <a:buClr>
                <a:schemeClr val="accent1"/>
              </a:buClr>
            </a:pPr>
            <a:r>
              <a:rPr lang="en-GB" sz="1900" b="1" kern="0" dirty="0">
                <a:cs typeface="Calibri" panose="020F0502020204030204" pitchFamily="34" charset="0"/>
              </a:rPr>
              <a:t>MC2</a:t>
            </a:r>
            <a:r>
              <a:rPr lang="en-GB" sz="1900" kern="0" dirty="0">
                <a:cs typeface="Calibri" panose="020F0502020204030204" pitchFamily="34" charset="0"/>
              </a:rPr>
              <a:t>: </a:t>
            </a:r>
            <a:r>
              <a:rPr lang="en-GB" sz="1900" kern="0" dirty="0"/>
              <a:t>lower field in the source regions</a:t>
            </a:r>
            <a:endParaRPr lang="en-GB" sz="1900" kern="0" dirty="0">
              <a:cs typeface="Calibri" panose="020F0502020204030204" pitchFamily="34" charset="0"/>
            </a:endParaRPr>
          </a:p>
        </p:txBody>
      </p:sp>
      <p:grpSp>
        <p:nvGrpSpPr>
          <p:cNvPr id="40" name="Gruppo 39">
            <a:extLst>
              <a:ext uri="{FF2B5EF4-FFF2-40B4-BE49-F238E27FC236}">
                <a16:creationId xmlns:a16="http://schemas.microsoft.com/office/drawing/2014/main" id="{FF317E76-FABC-FF5C-D085-2E7A4B221D89}"/>
              </a:ext>
            </a:extLst>
          </p:cNvPr>
          <p:cNvGrpSpPr/>
          <p:nvPr/>
        </p:nvGrpSpPr>
        <p:grpSpPr>
          <a:xfrm>
            <a:off x="1299876" y="1860345"/>
            <a:ext cx="4978641" cy="2510476"/>
            <a:chOff x="1299876" y="1860345"/>
            <a:chExt cx="4978641" cy="2510476"/>
          </a:xfrm>
        </p:grpSpPr>
        <p:pic>
          <p:nvPicPr>
            <p:cNvPr id="24" name="Immagine 23" descr="Immagine che contiene Policromia, schermata, Elementi grafici, arte&#10;&#10;Descrizione generata automaticamente">
              <a:extLst>
                <a:ext uri="{FF2B5EF4-FFF2-40B4-BE49-F238E27FC236}">
                  <a16:creationId xmlns:a16="http://schemas.microsoft.com/office/drawing/2014/main" id="{B351450A-E9AC-FD1B-11D2-590C915311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14"/>
            <a:stretch/>
          </p:blipFill>
          <p:spPr>
            <a:xfrm>
              <a:off x="1360545" y="1860345"/>
              <a:ext cx="4917972" cy="2510476"/>
            </a:xfrm>
            <a:prstGeom prst="rect">
              <a:avLst/>
            </a:prstGeom>
          </p:spPr>
        </p:pic>
        <p:pic>
          <p:nvPicPr>
            <p:cNvPr id="36" name="Immagine 35">
              <a:extLst>
                <a:ext uri="{FF2B5EF4-FFF2-40B4-BE49-F238E27FC236}">
                  <a16:creationId xmlns:a16="http://schemas.microsoft.com/office/drawing/2014/main" id="{2512F06C-9600-37D3-B9EB-F63332B0B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9876" y="2098171"/>
              <a:ext cx="170210" cy="103341"/>
            </a:xfrm>
            <a:prstGeom prst="rect">
              <a:avLst/>
            </a:prstGeom>
          </p:spPr>
        </p:pic>
      </p:grpSp>
      <p:grpSp>
        <p:nvGrpSpPr>
          <p:cNvPr id="41" name="Gruppo 40">
            <a:extLst>
              <a:ext uri="{FF2B5EF4-FFF2-40B4-BE49-F238E27FC236}">
                <a16:creationId xmlns:a16="http://schemas.microsoft.com/office/drawing/2014/main" id="{E325ECF9-36DA-ED22-0062-F288CA12D272}"/>
              </a:ext>
            </a:extLst>
          </p:cNvPr>
          <p:cNvGrpSpPr/>
          <p:nvPr/>
        </p:nvGrpSpPr>
        <p:grpSpPr>
          <a:xfrm>
            <a:off x="1330710" y="1849421"/>
            <a:ext cx="10223328" cy="2510276"/>
            <a:chOff x="1330710" y="1849421"/>
            <a:chExt cx="10223328" cy="2510276"/>
          </a:xfrm>
        </p:grpSpPr>
        <p:grpSp>
          <p:nvGrpSpPr>
            <p:cNvPr id="33" name="Gruppo 32">
              <a:extLst>
                <a:ext uri="{FF2B5EF4-FFF2-40B4-BE49-F238E27FC236}">
                  <a16:creationId xmlns:a16="http://schemas.microsoft.com/office/drawing/2014/main" id="{A2C5BD6A-5392-5E8D-26CE-F39CEF34A9D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30710" y="1849421"/>
              <a:ext cx="10223328" cy="2510276"/>
              <a:chOff x="3326871" y="3979857"/>
              <a:chExt cx="10223328" cy="2510276"/>
            </a:xfrm>
          </p:grpSpPr>
          <p:pic>
            <p:nvPicPr>
              <p:cNvPr id="17" name="Immagine 16" descr="Immagine che contiene schermata, Policromia, Elementi grafici&#10;&#10;Descrizione generata automaticamente">
                <a:extLst>
                  <a:ext uri="{FF2B5EF4-FFF2-40B4-BE49-F238E27FC236}">
                    <a16:creationId xmlns:a16="http://schemas.microsoft.com/office/drawing/2014/main" id="{B6099F2A-911E-9138-632E-9B6A1AC575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914"/>
              <a:stretch/>
            </p:blipFill>
            <p:spPr>
              <a:xfrm>
                <a:off x="8632630" y="3979857"/>
                <a:ext cx="4917569" cy="2510276"/>
              </a:xfrm>
              <a:prstGeom prst="rect">
                <a:avLst/>
              </a:prstGeom>
            </p:spPr>
          </p:pic>
          <p:pic>
            <p:nvPicPr>
              <p:cNvPr id="18" name="Immagine 17">
                <a:extLst>
                  <a:ext uri="{FF2B5EF4-FFF2-40B4-BE49-F238E27FC236}">
                    <a16:creationId xmlns:a16="http://schemas.microsoft.com/office/drawing/2014/main" id="{5C908250-8DD2-5947-1DC5-96591CB952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26871" y="4237968"/>
                <a:ext cx="139376" cy="84621"/>
              </a:xfrm>
              <a:prstGeom prst="rect">
                <a:avLst/>
              </a:prstGeom>
            </p:spPr>
          </p:pic>
        </p:grpSp>
        <p:pic>
          <p:nvPicPr>
            <p:cNvPr id="37" name="Immagine 36">
              <a:extLst>
                <a:ext uri="{FF2B5EF4-FFF2-40B4-BE49-F238E27FC236}">
                  <a16:creationId xmlns:a16="http://schemas.microsoft.com/office/drawing/2014/main" id="{545AF4ED-5883-4A9D-DBFB-9694DFAFDC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45222" y="2060193"/>
              <a:ext cx="170210" cy="103341"/>
            </a:xfrm>
            <a:prstGeom prst="rect">
              <a:avLst/>
            </a:prstGeom>
          </p:spPr>
        </p:pic>
      </p:grp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24F87311-8B22-4302-94D7-7F8CA538A5F5}"/>
              </a:ext>
            </a:extLst>
          </p:cNvPr>
          <p:cNvSpPr txBox="1"/>
          <p:nvPr/>
        </p:nvSpPr>
        <p:spPr>
          <a:xfrm>
            <a:off x="1637851" y="2227130"/>
            <a:ext cx="36615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buClr>
                <a:srgbClr val="21A0A0"/>
              </a:buClr>
            </a:pPr>
            <a:r>
              <a:rPr lang="en-GB" sz="1800" b="1" kern="0" dirty="0">
                <a:latin typeface="+mn-lt"/>
              </a:rPr>
              <a:t>160</a:t>
            </a:r>
            <a:r>
              <a:rPr lang="en-GB" sz="1800" b="1" kern="0" baseline="-25000" dirty="0">
                <a:latin typeface="+mn-lt"/>
              </a:rPr>
              <a:t> </a:t>
            </a:r>
            <a:r>
              <a:rPr lang="en-GB" sz="1800" b="1" kern="0" dirty="0">
                <a:latin typeface="+mn-lt"/>
              </a:rPr>
              <a:t>A x 9 coils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30777B52-7257-9307-802F-6530839CEF17}"/>
              </a:ext>
            </a:extLst>
          </p:cNvPr>
          <p:cNvSpPr txBox="1"/>
          <p:nvPr/>
        </p:nvSpPr>
        <p:spPr>
          <a:xfrm>
            <a:off x="6920345" y="2223584"/>
            <a:ext cx="36649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kern="0" dirty="0">
                <a:latin typeface="+mn-lt"/>
              </a:rPr>
              <a:t>220</a:t>
            </a:r>
            <a:r>
              <a:rPr lang="en-GB" sz="1800" b="1" kern="0" baseline="-25000" dirty="0">
                <a:latin typeface="+mn-lt"/>
              </a:rPr>
              <a:t> </a:t>
            </a:r>
            <a:r>
              <a:rPr lang="en-GB" sz="1800" b="1" kern="0" dirty="0">
                <a:latin typeface="+mn-lt"/>
              </a:rPr>
              <a:t>A</a:t>
            </a:r>
            <a:r>
              <a:rPr lang="en-GB" sz="1800" b="1" kern="0" baseline="-25000" dirty="0">
                <a:latin typeface="+mn-lt"/>
              </a:rPr>
              <a:t> </a:t>
            </a:r>
            <a:r>
              <a:rPr lang="en-GB" sz="1800" b="1" kern="0" dirty="0">
                <a:latin typeface="+mn-lt"/>
              </a:rPr>
              <a:t>x</a:t>
            </a:r>
            <a:r>
              <a:rPr lang="en-GB" sz="1800" b="1" kern="0" baseline="-25000" dirty="0">
                <a:latin typeface="+mn-lt"/>
              </a:rPr>
              <a:t> </a:t>
            </a:r>
            <a:r>
              <a:rPr lang="en-GB" sz="1800" b="1" kern="0" dirty="0">
                <a:latin typeface="+mn-lt"/>
              </a:rPr>
              <a:t>4</a:t>
            </a:r>
            <a:r>
              <a:rPr lang="en-GB" sz="1800" b="1" kern="0" baseline="-25000" dirty="0">
                <a:latin typeface="+mn-lt"/>
              </a:rPr>
              <a:t> </a:t>
            </a:r>
            <a:r>
              <a:rPr lang="en-GB" sz="1800" b="1" kern="0" dirty="0">
                <a:latin typeface="+mn-lt"/>
              </a:rPr>
              <a:t>coils + 330</a:t>
            </a:r>
            <a:r>
              <a:rPr lang="en-GB" sz="1800" b="1" kern="0" baseline="-25000" dirty="0">
                <a:latin typeface="+mn-lt"/>
              </a:rPr>
              <a:t> </a:t>
            </a:r>
            <a:r>
              <a:rPr lang="en-GB" sz="1800" b="1" kern="0" dirty="0">
                <a:latin typeface="+mn-lt"/>
              </a:rPr>
              <a:t>A</a:t>
            </a:r>
            <a:r>
              <a:rPr lang="en-GB" sz="1800" b="1" kern="0" baseline="-25000" dirty="0">
                <a:latin typeface="+mn-lt"/>
              </a:rPr>
              <a:t> </a:t>
            </a:r>
            <a:r>
              <a:rPr lang="en-GB" sz="1800" b="1" kern="0" dirty="0">
                <a:latin typeface="+mn-lt"/>
              </a:rPr>
              <a:t>x</a:t>
            </a:r>
            <a:r>
              <a:rPr lang="en-GB" sz="1800" b="1" kern="0" baseline="-25000" dirty="0">
                <a:latin typeface="+mn-lt"/>
              </a:rPr>
              <a:t> </a:t>
            </a:r>
            <a:r>
              <a:rPr lang="en-GB" sz="1800" b="1" kern="0" dirty="0">
                <a:latin typeface="+mn-lt"/>
              </a:rPr>
              <a:t>1</a:t>
            </a:r>
            <a:r>
              <a:rPr lang="en-GB" sz="1800" b="1" kern="0" baseline="-25000" dirty="0">
                <a:latin typeface="+mn-lt"/>
              </a:rPr>
              <a:t> </a:t>
            </a:r>
            <a:r>
              <a:rPr lang="en-GB" sz="1800" b="1" kern="0" dirty="0">
                <a:latin typeface="+mn-lt"/>
              </a:rPr>
              <a:t>coil</a:t>
            </a:r>
            <a:endParaRPr lang="en-GB" b="1" dirty="0"/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95C42177-FB77-7325-7E02-B64F48C80369}"/>
              </a:ext>
            </a:extLst>
          </p:cNvPr>
          <p:cNvSpPr txBox="1"/>
          <p:nvPr/>
        </p:nvSpPr>
        <p:spPr>
          <a:xfrm>
            <a:off x="1686580" y="4257091"/>
            <a:ext cx="3361566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buClr>
                <a:srgbClr val="21A0A0"/>
              </a:buClr>
            </a:pPr>
            <a:r>
              <a:rPr lang="en-GB" sz="1800" kern="0" dirty="0">
                <a:latin typeface="+mn-lt"/>
              </a:rPr>
              <a:t>16</a:t>
            </a:r>
            <a:r>
              <a:rPr lang="en-GB" sz="1800" kern="0" baseline="-25000" dirty="0">
                <a:latin typeface="+mn-lt"/>
              </a:rPr>
              <a:t> </a:t>
            </a:r>
            <a:r>
              <a:rPr lang="en-GB" sz="1800" kern="0" dirty="0" err="1">
                <a:latin typeface="+mn-lt"/>
              </a:rPr>
              <a:t>mT</a:t>
            </a:r>
            <a:r>
              <a:rPr lang="en-GB" sz="1800" kern="0" baseline="-25000" dirty="0">
                <a:latin typeface="+mn-lt"/>
              </a:rPr>
              <a:t> </a:t>
            </a:r>
            <a:r>
              <a:rPr lang="en-GB" sz="1800" kern="0" dirty="0">
                <a:latin typeface="+mn-lt"/>
              </a:rPr>
              <a:t>≲</a:t>
            </a:r>
            <a:r>
              <a:rPr lang="en-GB" sz="1800" kern="0" baseline="-25000" dirty="0">
                <a:latin typeface="+mn-lt"/>
              </a:rPr>
              <a:t> </a:t>
            </a:r>
            <a:r>
              <a:rPr lang="en-GB" sz="1800" kern="0" dirty="0">
                <a:latin typeface="+mn-lt"/>
              </a:rPr>
              <a:t>B</a:t>
            </a:r>
            <a:r>
              <a:rPr lang="en-GB" sz="1800" kern="0" baseline="-25000" dirty="0">
                <a:latin typeface="+mn-lt"/>
              </a:rPr>
              <a:t> </a:t>
            </a:r>
            <a:r>
              <a:rPr lang="en-GB" sz="1800" kern="0" dirty="0">
                <a:latin typeface="+mn-lt"/>
              </a:rPr>
              <a:t>≲</a:t>
            </a:r>
            <a:r>
              <a:rPr lang="en-GB" sz="1800" kern="0" baseline="-25000" dirty="0">
                <a:latin typeface="+mn-lt"/>
              </a:rPr>
              <a:t> </a:t>
            </a:r>
            <a:r>
              <a:rPr lang="en-GB" sz="1800" kern="0" dirty="0">
                <a:latin typeface="+mn-lt"/>
              </a:rPr>
              <a:t>20</a:t>
            </a:r>
            <a:r>
              <a:rPr lang="en-GB" sz="1800" kern="0" baseline="-25000" dirty="0">
                <a:latin typeface="+mn-lt"/>
              </a:rPr>
              <a:t> </a:t>
            </a:r>
            <a:r>
              <a:rPr lang="en-GB" sz="1800" kern="0" dirty="0" err="1">
                <a:latin typeface="+mn-lt"/>
              </a:rPr>
              <a:t>mT</a:t>
            </a:r>
            <a:endParaRPr lang="en-GB" sz="1800" b="0" kern="0" dirty="0">
              <a:latin typeface="+mn-lt"/>
            </a:endParaRPr>
          </a:p>
        </p:txBody>
      </p:sp>
      <p:pic>
        <p:nvPicPr>
          <p:cNvPr id="48" name="Immagine 47">
            <a:extLst>
              <a:ext uri="{FF2B5EF4-FFF2-40B4-BE49-F238E27FC236}">
                <a16:creationId xmlns:a16="http://schemas.microsoft.com/office/drawing/2014/main" id="{7F5F070E-2262-0568-1CFF-59BCE8CA23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420" y="4126745"/>
            <a:ext cx="170210" cy="103341"/>
          </a:xfrm>
          <a:prstGeom prst="rect">
            <a:avLst/>
          </a:prstGeom>
        </p:spPr>
      </p:pic>
      <p:pic>
        <p:nvPicPr>
          <p:cNvPr id="50" name="Immagine 49">
            <a:extLst>
              <a:ext uri="{FF2B5EF4-FFF2-40B4-BE49-F238E27FC236}">
                <a16:creationId xmlns:a16="http://schemas.microsoft.com/office/drawing/2014/main" id="{6BBACD4B-B51E-AD1A-2A59-4D02A8D17C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3764" y="4279145"/>
            <a:ext cx="170210" cy="103341"/>
          </a:xfrm>
          <a:prstGeom prst="rect">
            <a:avLst/>
          </a:prstGeom>
        </p:spPr>
      </p:pic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87A316DC-C16E-9361-D070-871A2836220E}"/>
              </a:ext>
            </a:extLst>
          </p:cNvPr>
          <p:cNvSpPr txBox="1"/>
          <p:nvPr/>
        </p:nvSpPr>
        <p:spPr>
          <a:xfrm>
            <a:off x="7039747" y="4260632"/>
            <a:ext cx="345344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buClr>
                <a:srgbClr val="21A0A0"/>
              </a:buClr>
            </a:pPr>
            <a:r>
              <a:rPr lang="en-GB" sz="1800" kern="0" dirty="0">
                <a:latin typeface="+mn-lt"/>
              </a:rPr>
              <a:t>6</a:t>
            </a:r>
            <a:r>
              <a:rPr lang="en-GB" sz="1800" kern="0" baseline="-25000" dirty="0">
                <a:latin typeface="+mn-lt"/>
              </a:rPr>
              <a:t> </a:t>
            </a:r>
            <a:r>
              <a:rPr lang="en-GB" sz="1800" kern="0" dirty="0" err="1">
                <a:latin typeface="+mn-lt"/>
              </a:rPr>
              <a:t>mT</a:t>
            </a:r>
            <a:r>
              <a:rPr lang="en-GB" sz="1800" kern="0" baseline="-25000" dirty="0">
                <a:latin typeface="+mn-lt"/>
              </a:rPr>
              <a:t> </a:t>
            </a:r>
            <a:r>
              <a:rPr lang="en-GB" sz="1800" kern="0" dirty="0">
                <a:latin typeface="+mn-lt"/>
              </a:rPr>
              <a:t>≲</a:t>
            </a:r>
            <a:r>
              <a:rPr lang="en-GB" sz="1800" kern="0" baseline="-25000" dirty="0">
                <a:latin typeface="+mn-lt"/>
              </a:rPr>
              <a:t> </a:t>
            </a:r>
            <a:r>
              <a:rPr lang="en-GB" sz="1800" kern="0" dirty="0">
                <a:latin typeface="+mn-lt"/>
              </a:rPr>
              <a:t>B</a:t>
            </a:r>
            <a:r>
              <a:rPr lang="en-GB" sz="1800" kern="0" baseline="-25000" dirty="0">
                <a:latin typeface="+mn-lt"/>
              </a:rPr>
              <a:t> </a:t>
            </a:r>
            <a:r>
              <a:rPr lang="en-GB" sz="1800" kern="0" dirty="0">
                <a:latin typeface="+mn-lt"/>
              </a:rPr>
              <a:t>≲</a:t>
            </a:r>
            <a:r>
              <a:rPr lang="en-GB" sz="1800" kern="0" baseline="-25000" dirty="0">
                <a:latin typeface="+mn-lt"/>
              </a:rPr>
              <a:t> </a:t>
            </a:r>
            <a:r>
              <a:rPr lang="en-GB" sz="1800" kern="0" dirty="0">
                <a:latin typeface="+mn-lt"/>
              </a:rPr>
              <a:t>23</a:t>
            </a:r>
            <a:r>
              <a:rPr lang="en-GB" sz="1800" kern="0" baseline="-25000" dirty="0">
                <a:latin typeface="+mn-lt"/>
              </a:rPr>
              <a:t> </a:t>
            </a:r>
            <a:r>
              <a:rPr lang="en-GB" sz="1800" kern="0" dirty="0" err="1">
                <a:latin typeface="+mn-lt"/>
              </a:rPr>
              <a:t>mT</a:t>
            </a:r>
            <a:endParaRPr lang="en-GB" sz="1800" b="0" kern="0" dirty="0">
              <a:latin typeface="+mn-lt"/>
            </a:endParaRPr>
          </a:p>
        </p:txBody>
      </p:sp>
      <p:pic>
        <p:nvPicPr>
          <p:cNvPr id="58" name="Immagine 57">
            <a:extLst>
              <a:ext uri="{FF2B5EF4-FFF2-40B4-BE49-F238E27FC236}">
                <a16:creationId xmlns:a16="http://schemas.microsoft.com/office/drawing/2014/main" id="{C7E36076-2189-30DF-1A7F-0581D26614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530" y="4126301"/>
            <a:ext cx="170210" cy="103341"/>
          </a:xfrm>
          <a:prstGeom prst="rect">
            <a:avLst/>
          </a:prstGeom>
        </p:spPr>
      </p:pic>
      <p:pic>
        <p:nvPicPr>
          <p:cNvPr id="60" name="Immagine 59">
            <a:extLst>
              <a:ext uri="{FF2B5EF4-FFF2-40B4-BE49-F238E27FC236}">
                <a16:creationId xmlns:a16="http://schemas.microsoft.com/office/drawing/2014/main" id="{99DF1A9F-6B0F-E4EA-C466-7747DAFA0F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30327" y="4541281"/>
            <a:ext cx="3894038" cy="1781191"/>
          </a:xfrm>
          <a:prstGeom prst="rect">
            <a:avLst/>
          </a:prstGeom>
        </p:spPr>
      </p:pic>
      <p:grpSp>
        <p:nvGrpSpPr>
          <p:cNvPr id="61" name="Gruppo 60">
            <a:extLst>
              <a:ext uri="{FF2B5EF4-FFF2-40B4-BE49-F238E27FC236}">
                <a16:creationId xmlns:a16="http://schemas.microsoft.com/office/drawing/2014/main" id="{34C10871-9E94-1C96-CC30-01CCE96D4E3B}"/>
              </a:ext>
            </a:extLst>
          </p:cNvPr>
          <p:cNvGrpSpPr/>
          <p:nvPr/>
        </p:nvGrpSpPr>
        <p:grpSpPr>
          <a:xfrm>
            <a:off x="1245605" y="4541635"/>
            <a:ext cx="3868638" cy="1751809"/>
            <a:chOff x="7396262" y="2386767"/>
            <a:chExt cx="3868638" cy="1751809"/>
          </a:xfrm>
        </p:grpSpPr>
        <p:grpSp>
          <p:nvGrpSpPr>
            <p:cNvPr id="62" name="Gruppo 61">
              <a:extLst>
                <a:ext uri="{FF2B5EF4-FFF2-40B4-BE49-F238E27FC236}">
                  <a16:creationId xmlns:a16="http://schemas.microsoft.com/office/drawing/2014/main" id="{2F2F3766-DAD8-8883-3CF5-240A766F032D}"/>
                </a:ext>
              </a:extLst>
            </p:cNvPr>
            <p:cNvGrpSpPr/>
            <p:nvPr/>
          </p:nvGrpSpPr>
          <p:grpSpPr>
            <a:xfrm>
              <a:off x="7396262" y="2386767"/>
              <a:ext cx="3868638" cy="1751809"/>
              <a:chOff x="15309074" y="24258018"/>
              <a:chExt cx="4141239" cy="1875250"/>
            </a:xfrm>
          </p:grpSpPr>
          <p:pic>
            <p:nvPicPr>
              <p:cNvPr id="64" name="Immagine 63">
                <a:extLst>
                  <a:ext uri="{FF2B5EF4-FFF2-40B4-BE49-F238E27FC236}">
                    <a16:creationId xmlns:a16="http://schemas.microsoft.com/office/drawing/2014/main" id="{C75283FF-F23D-F46F-7077-DE439208B7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15309074" y="24258018"/>
                <a:ext cx="4141239" cy="1875250"/>
              </a:xfrm>
              <a:prstGeom prst="rect">
                <a:avLst/>
              </a:prstGeom>
            </p:spPr>
          </p:pic>
          <p:sp>
            <p:nvSpPr>
              <p:cNvPr id="65" name="CasellaDiTesto 64">
                <a:extLst>
                  <a:ext uri="{FF2B5EF4-FFF2-40B4-BE49-F238E27FC236}">
                    <a16:creationId xmlns:a16="http://schemas.microsoft.com/office/drawing/2014/main" id="{D92BAF2C-DCA5-D0C5-CB70-143107A2B495}"/>
                  </a:ext>
                </a:extLst>
              </p:cNvPr>
              <p:cNvSpPr txBox="1"/>
              <p:nvPr/>
            </p:nvSpPr>
            <p:spPr>
              <a:xfrm>
                <a:off x="16446746" y="24757725"/>
                <a:ext cx="1133594" cy="3515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000" b="0" kern="0" dirty="0">
                    <a:solidFill>
                      <a:schemeClr val="tx1"/>
                    </a:solidFill>
                    <a:latin typeface="+mn-lt"/>
                  </a:rPr>
                  <a:t>source</a:t>
                </a:r>
                <a:endParaRPr lang="en-GB" sz="1600" dirty="0"/>
              </a:p>
            </p:txBody>
          </p:sp>
          <p:sp>
            <p:nvSpPr>
              <p:cNvPr id="66" name="CasellaDiTesto 65">
                <a:extLst>
                  <a:ext uri="{FF2B5EF4-FFF2-40B4-BE49-F238E27FC236}">
                    <a16:creationId xmlns:a16="http://schemas.microsoft.com/office/drawing/2014/main" id="{E487369A-F08D-FA30-58C9-6DBD864008C2}"/>
                  </a:ext>
                </a:extLst>
              </p:cNvPr>
              <p:cNvSpPr txBox="1"/>
              <p:nvPr/>
            </p:nvSpPr>
            <p:spPr>
              <a:xfrm>
                <a:off x="17617556" y="24756520"/>
                <a:ext cx="1133594" cy="3515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000" b="0" kern="0" dirty="0">
                    <a:solidFill>
                      <a:schemeClr val="tx1"/>
                    </a:solidFill>
                    <a:latin typeface="+mn-lt"/>
                  </a:rPr>
                  <a:t>source</a:t>
                </a:r>
                <a:endParaRPr lang="en-GB" sz="1600" dirty="0"/>
              </a:p>
            </p:txBody>
          </p:sp>
        </p:grpSp>
        <p:sp>
          <p:nvSpPr>
            <p:cNvPr id="63" name="CasellaDiTesto 62">
              <a:extLst>
                <a:ext uri="{FF2B5EF4-FFF2-40B4-BE49-F238E27FC236}">
                  <a16:creationId xmlns:a16="http://schemas.microsoft.com/office/drawing/2014/main" id="{83693E4E-8145-8089-8855-362B4322D8B7}"/>
                </a:ext>
              </a:extLst>
            </p:cNvPr>
            <p:cNvSpPr txBox="1"/>
            <p:nvPr/>
          </p:nvSpPr>
          <p:spPr bwMode="auto">
            <a:xfrm>
              <a:off x="7757335" y="3392228"/>
              <a:ext cx="77519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pPr algn="ctr"/>
              <a:r>
                <a:rPr lang="en-GB" b="1" kern="0" dirty="0">
                  <a:latin typeface="+mn-lt"/>
                </a:rPr>
                <a:t>MC1</a:t>
              </a:r>
              <a:endParaRPr lang="en-GB" sz="2000" b="1" dirty="0"/>
            </a:p>
          </p:txBody>
        </p:sp>
      </p:grpSp>
      <p:grpSp>
        <p:nvGrpSpPr>
          <p:cNvPr id="35" name="Gruppo 34">
            <a:extLst>
              <a:ext uri="{FF2B5EF4-FFF2-40B4-BE49-F238E27FC236}">
                <a16:creationId xmlns:a16="http://schemas.microsoft.com/office/drawing/2014/main" id="{E94F21DB-6EA0-1340-9252-5DDE68FD65C9}"/>
              </a:ext>
            </a:extLst>
          </p:cNvPr>
          <p:cNvGrpSpPr>
            <a:grpSpLocks noChangeAspect="1"/>
          </p:cNvGrpSpPr>
          <p:nvPr/>
        </p:nvGrpSpPr>
        <p:grpSpPr>
          <a:xfrm>
            <a:off x="7013566" y="4974089"/>
            <a:ext cx="2861471" cy="926801"/>
            <a:chOff x="7770035" y="4847268"/>
            <a:chExt cx="2842806" cy="920756"/>
          </a:xfrm>
        </p:grpSpPr>
        <p:grpSp>
          <p:nvGrpSpPr>
            <p:cNvPr id="13" name="Gruppo 12">
              <a:extLst>
                <a:ext uri="{FF2B5EF4-FFF2-40B4-BE49-F238E27FC236}">
                  <a16:creationId xmlns:a16="http://schemas.microsoft.com/office/drawing/2014/main" id="{C018A639-3822-D0F1-8EC2-8CD418712F5F}"/>
                </a:ext>
              </a:extLst>
            </p:cNvPr>
            <p:cNvGrpSpPr/>
            <p:nvPr/>
          </p:nvGrpSpPr>
          <p:grpSpPr>
            <a:xfrm>
              <a:off x="8434405" y="4847268"/>
              <a:ext cx="2178436" cy="354202"/>
              <a:chOff x="16420370" y="26682343"/>
              <a:chExt cx="2331938" cy="351507"/>
            </a:xfrm>
          </p:grpSpPr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225E8127-8269-8CBC-76D4-252A1D05EBCF}"/>
                  </a:ext>
                </a:extLst>
              </p:cNvPr>
              <p:cNvSpPr txBox="1"/>
              <p:nvPr/>
            </p:nvSpPr>
            <p:spPr>
              <a:xfrm>
                <a:off x="16420370" y="26682343"/>
                <a:ext cx="1133594" cy="3515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000" b="0" kern="0" dirty="0">
                    <a:solidFill>
                      <a:schemeClr val="tx1"/>
                    </a:solidFill>
                    <a:latin typeface="+mn-lt"/>
                  </a:rPr>
                  <a:t>source</a:t>
                </a:r>
                <a:endParaRPr lang="en-GB" sz="1600" dirty="0"/>
              </a:p>
            </p:txBody>
          </p:sp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EE9DE95B-A049-53EE-28E3-5DB26160B904}"/>
                  </a:ext>
                </a:extLst>
              </p:cNvPr>
              <p:cNvSpPr txBox="1"/>
              <p:nvPr/>
            </p:nvSpPr>
            <p:spPr>
              <a:xfrm>
                <a:off x="17618714" y="26682343"/>
                <a:ext cx="1133594" cy="3515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000" b="0" kern="0" dirty="0">
                    <a:solidFill>
                      <a:schemeClr val="tx1"/>
                    </a:solidFill>
                    <a:latin typeface="+mn-lt"/>
                  </a:rPr>
                  <a:t>source</a:t>
                </a:r>
                <a:endParaRPr lang="en-GB" sz="1600" dirty="0"/>
              </a:p>
            </p:txBody>
          </p:sp>
        </p:grpSp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B3026B50-709D-8600-C37F-01C37132F799}"/>
                </a:ext>
              </a:extLst>
            </p:cNvPr>
            <p:cNvSpPr txBox="1"/>
            <p:nvPr/>
          </p:nvSpPr>
          <p:spPr bwMode="auto">
            <a:xfrm>
              <a:off x="7770035" y="5398692"/>
              <a:ext cx="77519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pPr algn="ctr"/>
              <a:r>
                <a:rPr lang="en-GB" sz="1800" b="1" kern="0" dirty="0">
                  <a:latin typeface="+mn-lt"/>
                </a:rPr>
                <a:t>MC2</a:t>
              </a:r>
              <a:endParaRPr lang="en-GB" sz="18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4533410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93442C-1194-399B-6F72-6CABB0E480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C0992C0-CBFB-638C-625C-56ECD6012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BiGyM helium plasmas: different magnetic configurations</a:t>
            </a:r>
          </a:p>
        </p:txBody>
      </p:sp>
      <p:pic>
        <p:nvPicPr>
          <p:cNvPr id="57" name="Immagine 56">
            <a:extLst>
              <a:ext uri="{FF2B5EF4-FFF2-40B4-BE49-F238E27FC236}">
                <a16:creationId xmlns:a16="http://schemas.microsoft.com/office/drawing/2014/main" id="{B4957BF2-DF5A-63D6-D4B5-29B2C69D5E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89512" y="4208805"/>
            <a:ext cx="2911119" cy="2069823"/>
          </a:xfrm>
          <a:prstGeom prst="rect">
            <a:avLst/>
          </a:prstGeom>
        </p:spPr>
      </p:pic>
      <p:sp>
        <p:nvSpPr>
          <p:cNvPr id="3" name="Segnaposto numero diapositiva 3">
            <a:extLst>
              <a:ext uri="{FF2B5EF4-FFF2-40B4-BE49-F238E27FC236}">
                <a16:creationId xmlns:a16="http://schemas.microsoft.com/office/drawing/2014/main" id="{FB514A6A-C000-E655-DEA9-3D11DCD28E03}"/>
              </a:ext>
            </a:extLst>
          </p:cNvPr>
          <p:cNvSpPr txBox="1">
            <a:spLocks/>
          </p:cNvSpPr>
          <p:nvPr/>
        </p:nvSpPr>
        <p:spPr>
          <a:xfrm>
            <a:off x="11507491" y="6435090"/>
            <a:ext cx="556326" cy="360173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>
                <a:solidFill>
                  <a:schemeClr val="bg1"/>
                </a:solidFill>
              </a:rPr>
              <a:pPr algn="ctr"/>
              <a:t>10</a:t>
            </a:fld>
            <a:endParaRPr lang="en-GB">
              <a:solidFill>
                <a:schemeClr val="bg1"/>
              </a:solidFill>
            </a:endParaRPr>
          </a:p>
        </p:txBody>
      </p:sp>
      <p:pic>
        <p:nvPicPr>
          <p:cNvPr id="58" name="Immagine 57">
            <a:extLst>
              <a:ext uri="{FF2B5EF4-FFF2-40B4-BE49-F238E27FC236}">
                <a16:creationId xmlns:a16="http://schemas.microsoft.com/office/drawing/2014/main" id="{3E8B9530-6BE9-6066-5F9E-FF5DBD9DE0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52843" y="2133599"/>
            <a:ext cx="3080821" cy="2132501"/>
          </a:xfrm>
          <a:prstGeom prst="rect">
            <a:avLst/>
          </a:prstGeom>
        </p:spPr>
      </p:pic>
      <p:sp>
        <p:nvSpPr>
          <p:cNvPr id="68" name="Content Placeholder 5">
            <a:extLst>
              <a:ext uri="{FF2B5EF4-FFF2-40B4-BE49-F238E27FC236}">
                <a16:creationId xmlns:a16="http://schemas.microsoft.com/office/drawing/2014/main" id="{C8D18B76-E255-FA50-A345-2DBCE0DF6D2E}"/>
              </a:ext>
            </a:extLst>
          </p:cNvPr>
          <p:cNvSpPr txBox="1">
            <a:spLocks/>
          </p:cNvSpPr>
          <p:nvPr/>
        </p:nvSpPr>
        <p:spPr>
          <a:xfrm>
            <a:off x="338474" y="3538289"/>
            <a:ext cx="2443547" cy="2542595"/>
          </a:xfrm>
          <a:prstGeom prst="rect">
            <a:avLst/>
          </a:prstGeom>
        </p:spPr>
        <p:txBody>
          <a:bodyPr anchor="ctr"/>
          <a:lstStyle>
            <a:lvl1pPr marL="0" indent="0" algn="l" defTabSz="4171950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 b="1" i="0">
                <a:solidFill>
                  <a:schemeClr val="accent5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11113" indent="0" algn="l" defTabSz="417195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tabLst/>
              <a:defRPr sz="28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5214938" indent="-1042988" algn="l" defTabSz="417195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7300913" indent="-1042988" algn="l" defTabSz="417195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388475" indent="-1044575" algn="l" defTabSz="417195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9845675" indent="-1044575" algn="l" defTabSz="4171950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10302875" indent="-1044575" algn="l" defTabSz="4171950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10760075" indent="-1044575" algn="l" defTabSz="4171950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11217275" indent="-1044575" algn="l" defTabSz="4171950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>
              <a:spcBef>
                <a:spcPts val="0"/>
              </a:spcBef>
              <a:spcAft>
                <a:spcPts val="1200"/>
              </a:spcAft>
              <a:buClr>
                <a:srgbClr val="C48E47"/>
              </a:buClr>
              <a:buFont typeface="Wingdings" pitchFamily="2" charset="2"/>
              <a:buChar char="§"/>
            </a:pPr>
            <a:r>
              <a:rPr lang="en-GB" sz="1800" b="0" kern="0" dirty="0">
                <a:solidFill>
                  <a:schemeClr val="tx1"/>
                </a:solidFill>
              </a:rPr>
              <a:t>Good symmetry left−right</a:t>
            </a: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Clr>
                <a:srgbClr val="C48E47"/>
              </a:buClr>
              <a:buFont typeface="Wingdings" pitchFamily="2" charset="2"/>
              <a:buChar char="§"/>
            </a:pPr>
            <a:r>
              <a:rPr lang="en-GB" sz="1800" b="0" kern="0" noProof="0" dirty="0">
                <a:solidFill>
                  <a:schemeClr val="tx1"/>
                </a:solidFill>
                <a:latin typeface="+mn-lt"/>
              </a:rPr>
              <a:t>Small effect of B configuration on </a:t>
            </a:r>
            <a:r>
              <a:rPr lang="en-GB" sz="1800" b="0" kern="0" noProof="0" dirty="0" err="1">
                <a:solidFill>
                  <a:schemeClr val="tx1"/>
                </a:solidFill>
                <a:latin typeface="+mn-lt"/>
              </a:rPr>
              <a:t>Te</a:t>
            </a:r>
            <a:r>
              <a:rPr lang="en-GB" sz="1800" b="0" kern="0" noProof="0" dirty="0">
                <a:solidFill>
                  <a:schemeClr val="tx1"/>
                </a:solidFill>
                <a:latin typeface="+mn-lt"/>
              </a:rPr>
              <a:t> and ne (</a:t>
            </a:r>
            <a:r>
              <a:rPr lang="en-GB" sz="1800" kern="0" noProof="0" dirty="0">
                <a:solidFill>
                  <a:schemeClr val="tx1"/>
                </a:solidFill>
                <a:latin typeface="+mn-lt"/>
              </a:rPr>
              <a:t>≲</a:t>
            </a:r>
            <a:r>
              <a:rPr lang="en-GB" sz="1800" kern="0" baseline="-25000" noProof="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1800" kern="0" noProof="0" dirty="0">
                <a:solidFill>
                  <a:schemeClr val="tx1"/>
                </a:solidFill>
                <a:latin typeface="+mn-lt"/>
              </a:rPr>
              <a:t>15%</a:t>
            </a:r>
            <a:r>
              <a:rPr lang="en-GB" sz="1800" b="0" kern="0" noProof="0" dirty="0">
                <a:solidFill>
                  <a:schemeClr val="tx1"/>
                </a:solidFill>
                <a:latin typeface="+mn-lt"/>
              </a:rPr>
              <a:t>),</a:t>
            </a:r>
            <a:br>
              <a:rPr lang="en-GB" sz="1800" b="0" kern="0" noProof="0" dirty="0">
                <a:solidFill>
                  <a:schemeClr val="tx1"/>
                </a:solidFill>
                <a:latin typeface="+mn-lt"/>
              </a:rPr>
            </a:br>
            <a:r>
              <a:rPr lang="en-GB" sz="1800" b="0" kern="0" noProof="0" dirty="0">
                <a:solidFill>
                  <a:schemeClr val="tx1"/>
                </a:solidFill>
                <a:latin typeface="+mn-lt"/>
              </a:rPr>
              <a:t>at a fixed absorbed power </a:t>
            </a:r>
            <a:r>
              <a:rPr lang="en-GB" sz="1800" b="0" noProof="0" dirty="0">
                <a:solidFill>
                  <a:schemeClr val="tx1"/>
                </a:solidFill>
                <a:effectLst/>
                <a:latin typeface="+mn-lt"/>
              </a:rPr>
              <a:t>density</a:t>
            </a:r>
            <a:endParaRPr lang="en-GB" sz="1800" b="0" kern="0" dirty="0"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70" name="Immagine 69">
            <a:extLst>
              <a:ext uri="{FF2B5EF4-FFF2-40B4-BE49-F238E27FC236}">
                <a16:creationId xmlns:a16="http://schemas.microsoft.com/office/drawing/2014/main" id="{8F35B7C2-0767-EC8F-3574-E4120933C9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3" t="25140" r="8490" b="3470"/>
          <a:stretch>
            <a:fillRect/>
          </a:stretch>
        </p:blipFill>
        <p:spPr>
          <a:xfrm>
            <a:off x="339883" y="2312063"/>
            <a:ext cx="5370602" cy="1310857"/>
          </a:xfrm>
          <a:prstGeom prst="rect">
            <a:avLst/>
          </a:prstGeom>
        </p:spPr>
      </p:pic>
      <p:grpSp>
        <p:nvGrpSpPr>
          <p:cNvPr id="89" name="Gruppo 88">
            <a:extLst>
              <a:ext uri="{FF2B5EF4-FFF2-40B4-BE49-F238E27FC236}">
                <a16:creationId xmlns:a16="http://schemas.microsoft.com/office/drawing/2014/main" id="{3189038A-FAC3-F3B2-2A6E-9541B040CD03}"/>
              </a:ext>
            </a:extLst>
          </p:cNvPr>
          <p:cNvGrpSpPr/>
          <p:nvPr/>
        </p:nvGrpSpPr>
        <p:grpSpPr>
          <a:xfrm>
            <a:off x="2879668" y="4151360"/>
            <a:ext cx="3349666" cy="2144009"/>
            <a:chOff x="38234" y="4151360"/>
            <a:chExt cx="3349666" cy="2144009"/>
          </a:xfrm>
        </p:grpSpPr>
        <p:grpSp>
          <p:nvGrpSpPr>
            <p:cNvPr id="69" name="Gruppo 68">
              <a:extLst>
                <a:ext uri="{FF2B5EF4-FFF2-40B4-BE49-F238E27FC236}">
                  <a16:creationId xmlns:a16="http://schemas.microsoft.com/office/drawing/2014/main" id="{6D7A292F-6546-68BB-D6DF-671C2A5AB0F6}"/>
                </a:ext>
              </a:extLst>
            </p:cNvPr>
            <p:cNvGrpSpPr/>
            <p:nvPr/>
          </p:nvGrpSpPr>
          <p:grpSpPr>
            <a:xfrm>
              <a:off x="38234" y="4151360"/>
              <a:ext cx="3349666" cy="2144009"/>
              <a:chOff x="6058577" y="2169764"/>
              <a:chExt cx="3349666" cy="2144009"/>
            </a:xfrm>
          </p:grpSpPr>
          <p:grpSp>
            <p:nvGrpSpPr>
              <p:cNvPr id="63" name="Gruppo 62">
                <a:extLst>
                  <a:ext uri="{FF2B5EF4-FFF2-40B4-BE49-F238E27FC236}">
                    <a16:creationId xmlns:a16="http://schemas.microsoft.com/office/drawing/2014/main" id="{207EA477-0615-ACFC-DD9F-08F22A392478}"/>
                  </a:ext>
                </a:extLst>
              </p:cNvPr>
              <p:cNvGrpSpPr/>
              <p:nvPr/>
            </p:nvGrpSpPr>
            <p:grpSpPr>
              <a:xfrm>
                <a:off x="6058577" y="2169764"/>
                <a:ext cx="3349666" cy="2144009"/>
                <a:chOff x="6739088" y="2665578"/>
                <a:chExt cx="3349666" cy="2144009"/>
              </a:xfrm>
            </p:grpSpPr>
            <p:pic>
              <p:nvPicPr>
                <p:cNvPr id="61" name="Immagine 60">
                  <a:extLst>
                    <a:ext uri="{FF2B5EF4-FFF2-40B4-BE49-F238E27FC236}">
                      <a16:creationId xmlns:a16="http://schemas.microsoft.com/office/drawing/2014/main" id="{66BBC899-7DAA-61F9-77DE-066D658CBBC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7025886" y="2665578"/>
                  <a:ext cx="3062868" cy="2144009"/>
                </a:xfrm>
                <a:prstGeom prst="rect">
                  <a:avLst/>
                </a:prstGeom>
              </p:spPr>
            </p:pic>
            <p:sp>
              <p:nvSpPr>
                <p:cNvPr id="62" name="CasellaDiTesto 61">
                  <a:extLst>
                    <a:ext uri="{FF2B5EF4-FFF2-40B4-BE49-F238E27FC236}">
                      <a16:creationId xmlns:a16="http://schemas.microsoft.com/office/drawing/2014/main" id="{A3255770-5C5A-7B1A-C07F-5F7CAAB111FE}"/>
                    </a:ext>
                  </a:extLst>
                </p:cNvPr>
                <p:cNvSpPr txBox="1"/>
                <p:nvPr/>
              </p:nvSpPr>
              <p:spPr bwMode="auto">
                <a:xfrm rot="16200000">
                  <a:off x="6156886" y="3361385"/>
                  <a:ext cx="1533736" cy="3693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b="0" kern="0" noProof="0" dirty="0">
                      <a:solidFill>
                        <a:srgbClr val="C48E47"/>
                      </a:solidFill>
                      <a:latin typeface="+mn-lt"/>
                    </a:rPr>
                    <a:t>Particle </a:t>
                  </a:r>
                  <a:r>
                    <a:rPr lang="en-GB" kern="0" dirty="0">
                      <a:solidFill>
                        <a:srgbClr val="C48E47"/>
                      </a:solidFill>
                    </a:rPr>
                    <a:t>flux</a:t>
                  </a:r>
                  <a:endParaRPr lang="en-GB" dirty="0">
                    <a:solidFill>
                      <a:srgbClr val="C48E47"/>
                    </a:solidFill>
                  </a:endParaRPr>
                </a:p>
              </p:txBody>
            </p:sp>
          </p:grpSp>
          <p:sp>
            <p:nvSpPr>
              <p:cNvPr id="65" name="Content Placeholder 5">
                <a:extLst>
                  <a:ext uri="{FF2B5EF4-FFF2-40B4-BE49-F238E27FC236}">
                    <a16:creationId xmlns:a16="http://schemas.microsoft.com/office/drawing/2014/main" id="{A1F19A4B-734F-B6D7-E29D-1230BF18046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468338" y="2230481"/>
                <a:ext cx="790395" cy="631913"/>
              </a:xfrm>
              <a:prstGeom prst="rect">
                <a:avLst/>
              </a:prstGeom>
            </p:spPr>
            <p:txBody>
              <a:bodyPr anchor="b"/>
              <a:lstStyle>
                <a:lvl1pPr marL="0" indent="0" algn="l" defTabSz="417195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None/>
                  <a:defRPr sz="2800" b="1" i="0">
                    <a:solidFill>
                      <a:schemeClr val="accent5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lvl1pPr>
                <a:lvl2pPr marL="11113" indent="0" algn="l" defTabSz="417195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tabLst/>
                  <a:defRPr sz="2800" b="0" i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2pPr>
                <a:lvl3pPr marL="5214938" indent="-1042988" algn="l" defTabSz="417195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b="0" i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7300913" indent="-1042988" algn="l" defTabSz="417195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800" b="0" i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9388475" indent="-1044575" algn="l" defTabSz="417195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800" b="0" i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9845675" indent="-1044575" algn="l" defTabSz="4171950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6pPr>
                <a:lvl7pPr marL="10302875" indent="-1044575" algn="l" defTabSz="4171950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7pPr>
                <a:lvl8pPr marL="10760075" indent="-1044575" algn="l" defTabSz="4171950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8pPr>
                <a:lvl9pPr marL="11217275" indent="-1044575" algn="l" defTabSz="4171950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21A0A0"/>
                  </a:buClr>
                </a:pPr>
                <a:r>
                  <a:rPr lang="en-GB" sz="1200" b="0" kern="0" dirty="0">
                    <a:solidFill>
                      <a:schemeClr val="tx1"/>
                    </a:solidFill>
                    <a:latin typeface="+mn-lt"/>
                  </a:rPr>
                  <a:t>MC1</a:t>
                </a: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  <a:buClr>
                    <a:srgbClr val="21A0A0"/>
                  </a:buClr>
                </a:pPr>
                <a:r>
                  <a:rPr lang="en-GB" sz="1200" b="0" kern="0" noProof="0" dirty="0">
                    <a:solidFill>
                      <a:schemeClr val="tx1"/>
                    </a:solidFill>
                    <a:latin typeface="+mn-lt"/>
                  </a:rPr>
                  <a:t>MC2</a:t>
                </a:r>
              </a:p>
            </p:txBody>
          </p:sp>
          <p:cxnSp>
            <p:nvCxnSpPr>
              <p:cNvPr id="66" name="Connettore dritto 65">
                <a:extLst>
                  <a:ext uri="{FF2B5EF4-FFF2-40B4-BE49-F238E27FC236}">
                    <a16:creationId xmlns:a16="http://schemas.microsoft.com/office/drawing/2014/main" id="{C3E8C922-36A1-E824-64E2-A08440E078C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144168" y="2501511"/>
                <a:ext cx="362655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7" name="Connettore dritto 66">
                <a:extLst>
                  <a:ext uri="{FF2B5EF4-FFF2-40B4-BE49-F238E27FC236}">
                    <a16:creationId xmlns:a16="http://schemas.microsoft.com/office/drawing/2014/main" id="{8C0E7967-51BF-735E-9A7E-D8742A3D40B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131468" y="2724258"/>
                <a:ext cx="362655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71" name="CasellaDiTesto 70">
              <a:extLst>
                <a:ext uri="{FF2B5EF4-FFF2-40B4-BE49-F238E27FC236}">
                  <a16:creationId xmlns:a16="http://schemas.microsoft.com/office/drawing/2014/main" id="{B7C39FCD-F995-046C-5A07-B670EB4EA048}"/>
                </a:ext>
              </a:extLst>
            </p:cNvPr>
            <p:cNvSpPr txBox="1"/>
            <p:nvPr/>
          </p:nvSpPr>
          <p:spPr bwMode="auto">
            <a:xfrm>
              <a:off x="771503" y="5570280"/>
              <a:ext cx="996371" cy="3177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GB" sz="1400" kern="0" dirty="0">
                  <a:latin typeface="+mn-lt"/>
                </a:rPr>
                <a:t>r</a:t>
              </a:r>
              <a:r>
                <a:rPr lang="en-GB" sz="1400" b="0" kern="0" dirty="0">
                  <a:solidFill>
                    <a:schemeClr val="tx1"/>
                  </a:solidFill>
                  <a:latin typeface="+mn-lt"/>
                </a:rPr>
                <a:t> = 0 m</a:t>
              </a:r>
              <a:endParaRPr lang="en-GB" sz="1400" dirty="0"/>
            </a:p>
          </p:txBody>
        </p:sp>
      </p:grpSp>
      <p:grpSp>
        <p:nvGrpSpPr>
          <p:cNvPr id="73" name="Gruppo 72">
            <a:extLst>
              <a:ext uri="{FF2B5EF4-FFF2-40B4-BE49-F238E27FC236}">
                <a16:creationId xmlns:a16="http://schemas.microsoft.com/office/drawing/2014/main" id="{0184E7C7-9873-E3F5-42CE-DA857BD06D76}"/>
              </a:ext>
            </a:extLst>
          </p:cNvPr>
          <p:cNvGrpSpPr/>
          <p:nvPr/>
        </p:nvGrpSpPr>
        <p:grpSpPr>
          <a:xfrm>
            <a:off x="7082617" y="3174939"/>
            <a:ext cx="1118056" cy="2683995"/>
            <a:chOff x="22630729" y="25621106"/>
            <a:chExt cx="1118056" cy="2683995"/>
          </a:xfrm>
        </p:grpSpPr>
        <p:grpSp>
          <p:nvGrpSpPr>
            <p:cNvPr id="74" name="Gruppo 73">
              <a:extLst>
                <a:ext uri="{FF2B5EF4-FFF2-40B4-BE49-F238E27FC236}">
                  <a16:creationId xmlns:a16="http://schemas.microsoft.com/office/drawing/2014/main" id="{AF5C79B7-835C-BC69-5124-510C44694CAA}"/>
                </a:ext>
              </a:extLst>
            </p:cNvPr>
            <p:cNvGrpSpPr/>
            <p:nvPr/>
          </p:nvGrpSpPr>
          <p:grpSpPr>
            <a:xfrm>
              <a:off x="22630729" y="25621106"/>
              <a:ext cx="1118056" cy="2556622"/>
              <a:chOff x="22630729" y="25807595"/>
              <a:chExt cx="1118056" cy="2556622"/>
            </a:xfrm>
          </p:grpSpPr>
          <p:grpSp>
            <p:nvGrpSpPr>
              <p:cNvPr id="76" name="Gruppo 75">
                <a:extLst>
                  <a:ext uri="{FF2B5EF4-FFF2-40B4-BE49-F238E27FC236}">
                    <a16:creationId xmlns:a16="http://schemas.microsoft.com/office/drawing/2014/main" id="{C33EB21A-1BEA-1081-9620-6B9984AD9DDF}"/>
                  </a:ext>
                </a:extLst>
              </p:cNvPr>
              <p:cNvGrpSpPr/>
              <p:nvPr/>
            </p:nvGrpSpPr>
            <p:grpSpPr>
              <a:xfrm>
                <a:off x="22630729" y="27800020"/>
                <a:ext cx="970046" cy="564197"/>
                <a:chOff x="22630729" y="27627744"/>
                <a:chExt cx="970046" cy="564197"/>
              </a:xfrm>
            </p:grpSpPr>
            <p:grpSp>
              <p:nvGrpSpPr>
                <p:cNvPr id="84" name="Gruppo 83">
                  <a:extLst>
                    <a:ext uri="{FF2B5EF4-FFF2-40B4-BE49-F238E27FC236}">
                      <a16:creationId xmlns:a16="http://schemas.microsoft.com/office/drawing/2014/main" id="{784867AE-3304-2ABF-DE99-3CCB79DA52E8}"/>
                    </a:ext>
                  </a:extLst>
                </p:cNvPr>
                <p:cNvGrpSpPr/>
                <p:nvPr/>
              </p:nvGrpSpPr>
              <p:grpSpPr>
                <a:xfrm>
                  <a:off x="22630729" y="27977388"/>
                  <a:ext cx="369710" cy="214553"/>
                  <a:chOff x="18961554" y="27672588"/>
                  <a:chExt cx="369710" cy="214553"/>
                </a:xfrm>
              </p:grpSpPr>
              <p:cxnSp>
                <p:nvCxnSpPr>
                  <p:cNvPr id="86" name="Connettore dritto 85">
                    <a:extLst>
                      <a:ext uri="{FF2B5EF4-FFF2-40B4-BE49-F238E27FC236}">
                        <a16:creationId xmlns:a16="http://schemas.microsoft.com/office/drawing/2014/main" id="{D2345A3E-BF0F-82AA-EF18-9CD91BF2CF5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18968609" y="27672588"/>
                    <a:ext cx="362655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chemeClr val="tx1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87" name="Connettore dritto 86">
                    <a:extLst>
                      <a:ext uri="{FF2B5EF4-FFF2-40B4-BE49-F238E27FC236}">
                        <a16:creationId xmlns:a16="http://schemas.microsoft.com/office/drawing/2014/main" id="{12F3B32E-8E29-CDC2-84EC-320C5CF8157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18961554" y="27887141"/>
                    <a:ext cx="362655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sp>
              <p:nvSpPr>
                <p:cNvPr id="85" name="CasellaDiTesto 84">
                  <a:extLst>
                    <a:ext uri="{FF2B5EF4-FFF2-40B4-BE49-F238E27FC236}">
                      <a16:creationId xmlns:a16="http://schemas.microsoft.com/office/drawing/2014/main" id="{D6C1E94B-6D3F-96C0-05DE-98C7798F4DA4}"/>
                    </a:ext>
                  </a:extLst>
                </p:cNvPr>
                <p:cNvSpPr txBox="1"/>
                <p:nvPr/>
              </p:nvSpPr>
              <p:spPr bwMode="auto">
                <a:xfrm>
                  <a:off x="22635696" y="27627744"/>
                  <a:ext cx="965079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kern="0" dirty="0">
                      <a:latin typeface="+mn-lt"/>
                    </a:rPr>
                    <a:t>r</a:t>
                  </a:r>
                  <a:r>
                    <a:rPr lang="en-GB" sz="1200" b="0" kern="0" dirty="0">
                      <a:solidFill>
                        <a:schemeClr val="tx1"/>
                      </a:solidFill>
                      <a:latin typeface="+mn-lt"/>
                    </a:rPr>
                    <a:t> = 0 m</a:t>
                  </a:r>
                  <a:endParaRPr lang="en-GB" sz="1200" dirty="0"/>
                </a:p>
              </p:txBody>
            </p:sp>
          </p:grpSp>
          <p:grpSp>
            <p:nvGrpSpPr>
              <p:cNvPr id="77" name="Gruppo 76">
                <a:extLst>
                  <a:ext uri="{FF2B5EF4-FFF2-40B4-BE49-F238E27FC236}">
                    <a16:creationId xmlns:a16="http://schemas.microsoft.com/office/drawing/2014/main" id="{94D5F5AE-DD0D-4F90-EB18-F2CDB0F80F97}"/>
                  </a:ext>
                </a:extLst>
              </p:cNvPr>
              <p:cNvGrpSpPr/>
              <p:nvPr/>
            </p:nvGrpSpPr>
            <p:grpSpPr>
              <a:xfrm>
                <a:off x="22632815" y="25807595"/>
                <a:ext cx="1115970" cy="680007"/>
                <a:chOff x="22632815" y="25807595"/>
                <a:chExt cx="1115970" cy="680007"/>
              </a:xfrm>
            </p:grpSpPr>
            <p:grpSp>
              <p:nvGrpSpPr>
                <p:cNvPr id="78" name="Gruppo 77">
                  <a:extLst>
                    <a:ext uri="{FF2B5EF4-FFF2-40B4-BE49-F238E27FC236}">
                      <a16:creationId xmlns:a16="http://schemas.microsoft.com/office/drawing/2014/main" id="{0FCDB612-9E86-49FE-2C85-1F430442C9FF}"/>
                    </a:ext>
                  </a:extLst>
                </p:cNvPr>
                <p:cNvGrpSpPr/>
                <p:nvPr/>
              </p:nvGrpSpPr>
              <p:grpSpPr>
                <a:xfrm>
                  <a:off x="22632815" y="25807595"/>
                  <a:ext cx="968205" cy="560349"/>
                  <a:chOff x="18975215" y="25502795"/>
                  <a:chExt cx="968205" cy="560349"/>
                </a:xfrm>
              </p:grpSpPr>
              <p:grpSp>
                <p:nvGrpSpPr>
                  <p:cNvPr id="80" name="Gruppo 79">
                    <a:extLst>
                      <a:ext uri="{FF2B5EF4-FFF2-40B4-BE49-F238E27FC236}">
                        <a16:creationId xmlns:a16="http://schemas.microsoft.com/office/drawing/2014/main" id="{D2706BF4-C6CA-F8D4-E4D6-764DBC96B40F}"/>
                      </a:ext>
                    </a:extLst>
                  </p:cNvPr>
                  <p:cNvGrpSpPr/>
                  <p:nvPr/>
                </p:nvGrpSpPr>
                <p:grpSpPr>
                  <a:xfrm>
                    <a:off x="18975215" y="25838841"/>
                    <a:ext cx="369710" cy="224303"/>
                    <a:chOff x="18991142" y="28028624"/>
                    <a:chExt cx="369710" cy="224303"/>
                  </a:xfrm>
                </p:grpSpPr>
                <p:cxnSp>
                  <p:nvCxnSpPr>
                    <p:cNvPr id="82" name="Connettore dritto 81">
                      <a:extLst>
                        <a:ext uri="{FF2B5EF4-FFF2-40B4-BE49-F238E27FC236}">
                          <a16:creationId xmlns:a16="http://schemas.microsoft.com/office/drawing/2014/main" id="{FEDFAA23-5D3D-B82F-9A85-4D88B2456A3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18998197" y="28028624"/>
                      <a:ext cx="362655" cy="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83" name="Connettore dritto 82">
                      <a:extLst>
                        <a:ext uri="{FF2B5EF4-FFF2-40B4-BE49-F238E27FC236}">
                          <a16:creationId xmlns:a16="http://schemas.microsoft.com/office/drawing/2014/main" id="{42D6E38D-CA9B-9D81-77E0-06118A8E6F1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18991142" y="28252927"/>
                      <a:ext cx="362655" cy="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</p:grpSp>
              <p:sp>
                <p:nvSpPr>
                  <p:cNvPr id="81" name="CasellaDiTesto 80">
                    <a:extLst>
                      <a:ext uri="{FF2B5EF4-FFF2-40B4-BE49-F238E27FC236}">
                        <a16:creationId xmlns:a16="http://schemas.microsoft.com/office/drawing/2014/main" id="{D32A5BC8-652A-CA04-1148-E5F44CB1E594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18978342" y="25502795"/>
                    <a:ext cx="965078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GB" sz="1200" kern="0" dirty="0">
                        <a:latin typeface="+mn-lt"/>
                      </a:rPr>
                      <a:t>r</a:t>
                    </a:r>
                    <a:r>
                      <a:rPr lang="en-GB" sz="1200" b="0" kern="0" dirty="0">
                        <a:solidFill>
                          <a:schemeClr val="tx1"/>
                        </a:solidFill>
                        <a:latin typeface="+mn-lt"/>
                      </a:rPr>
                      <a:t> = 0 m</a:t>
                    </a:r>
                    <a:endParaRPr lang="en-GB" sz="1200" dirty="0"/>
                  </a:p>
                </p:txBody>
              </p:sp>
            </p:grpSp>
            <p:sp>
              <p:nvSpPr>
                <p:cNvPr id="79" name="Content Placeholder 5">
                  <a:extLst>
                    <a:ext uri="{FF2B5EF4-FFF2-40B4-BE49-F238E27FC236}">
                      <a16:creationId xmlns:a16="http://schemas.microsoft.com/office/drawing/2014/main" id="{AFB148DA-9A8B-985C-8BC6-6373EFD16279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2958390" y="25855689"/>
                  <a:ext cx="790395" cy="631913"/>
                </a:xfrm>
                <a:prstGeom prst="rect">
                  <a:avLst/>
                </a:prstGeom>
              </p:spPr>
              <p:txBody>
                <a:bodyPr anchor="b"/>
                <a:lstStyle>
                  <a:lvl1pPr marL="0" indent="0" algn="l" defTabSz="4171950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None/>
                    <a:defRPr sz="2800" b="1" i="0">
                      <a:solidFill>
                        <a:schemeClr val="accent5"/>
                      </a:solidFill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defRPr>
                  </a:lvl1pPr>
                  <a:lvl2pPr marL="11113" indent="0" algn="l" defTabSz="4171950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  <a:tabLst/>
                    <a:defRPr sz="2800" b="0" i="0">
                      <a:solidFill>
                        <a:schemeClr val="tx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5214938" indent="-1042988" algn="l" defTabSz="4171950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b="0" i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7300913" indent="-1042988" algn="l" defTabSz="4171950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800" b="0" i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9388475" indent="-1044575" algn="l" defTabSz="4171950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1800" b="0" i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9845675" indent="-1044575" algn="l" defTabSz="4171950" rtl="0" fontAlgn="base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800">
                      <a:solidFill>
                        <a:schemeClr val="tx1"/>
                      </a:solidFill>
                      <a:latin typeface="+mn-lt"/>
                    </a:defRPr>
                  </a:lvl6pPr>
                  <a:lvl7pPr marL="10302875" indent="-1044575" algn="l" defTabSz="4171950" rtl="0" fontAlgn="base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800">
                      <a:solidFill>
                        <a:schemeClr val="tx1"/>
                      </a:solidFill>
                      <a:latin typeface="+mn-lt"/>
                    </a:defRPr>
                  </a:lvl7pPr>
                  <a:lvl8pPr marL="10760075" indent="-1044575" algn="l" defTabSz="4171950" rtl="0" fontAlgn="base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800">
                      <a:solidFill>
                        <a:schemeClr val="tx1"/>
                      </a:solidFill>
                      <a:latin typeface="+mn-lt"/>
                    </a:defRPr>
                  </a:lvl8pPr>
                  <a:lvl9pPr marL="11217275" indent="-1044575" algn="l" defTabSz="4171950" rtl="0" fontAlgn="base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800">
                      <a:solidFill>
                        <a:schemeClr val="tx1"/>
                      </a:solidFill>
                      <a:latin typeface="+mn-lt"/>
                    </a:defRPr>
                  </a:lvl9pPr>
                </a:lstStyle>
                <a:p>
                  <a:pPr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21A0A0"/>
                    </a:buClr>
                  </a:pPr>
                  <a:r>
                    <a:rPr lang="en-GB" sz="1200" b="0" kern="0" dirty="0">
                      <a:solidFill>
                        <a:schemeClr val="tx1"/>
                      </a:solidFill>
                      <a:latin typeface="+mn-lt"/>
                    </a:rPr>
                    <a:t>MC1</a:t>
                  </a:r>
                </a:p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21A0A0"/>
                    </a:buClr>
                  </a:pPr>
                  <a:r>
                    <a:rPr lang="en-GB" sz="1200" b="0" kern="0" noProof="0" dirty="0">
                      <a:solidFill>
                        <a:schemeClr val="tx1"/>
                      </a:solidFill>
                      <a:latin typeface="+mn-lt"/>
                    </a:rPr>
                    <a:t>MC2</a:t>
                  </a:r>
                </a:p>
              </p:txBody>
            </p:sp>
          </p:grpSp>
        </p:grpSp>
        <p:sp>
          <p:nvSpPr>
            <p:cNvPr id="75" name="Content Placeholder 5">
              <a:extLst>
                <a:ext uri="{FF2B5EF4-FFF2-40B4-BE49-F238E27FC236}">
                  <a16:creationId xmlns:a16="http://schemas.microsoft.com/office/drawing/2014/main" id="{3D0F7274-8CAC-1068-4DB7-97651A14FED2}"/>
                </a:ext>
              </a:extLst>
            </p:cNvPr>
            <p:cNvSpPr txBox="1">
              <a:spLocks/>
            </p:cNvSpPr>
            <p:nvPr/>
          </p:nvSpPr>
          <p:spPr>
            <a:xfrm>
              <a:off x="22952558" y="27673188"/>
              <a:ext cx="790395" cy="631913"/>
            </a:xfrm>
            <a:prstGeom prst="rect">
              <a:avLst/>
            </a:prstGeom>
          </p:spPr>
          <p:txBody>
            <a:bodyPr anchor="b"/>
            <a:lstStyle>
              <a:lvl1pPr marL="0" indent="0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 sz="2800" b="1" i="0">
                  <a:solidFill>
                    <a:schemeClr val="accent5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1pPr>
              <a:lvl2pPr marL="11113" indent="0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None/>
                <a:tabLst/>
                <a:defRPr sz="2800" b="0" i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 marL="5214938" indent="-1042988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b="0" i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7300913" indent="-1042988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800" b="0" i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9388475" indent="-1044575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800" b="0" i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98456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103028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107600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112172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1A0A0"/>
                </a:buClr>
              </a:pPr>
              <a:r>
                <a:rPr lang="en-GB" sz="1200" b="0" kern="0" dirty="0">
                  <a:solidFill>
                    <a:schemeClr val="tx1"/>
                  </a:solidFill>
                  <a:latin typeface="+mn-lt"/>
                </a:rPr>
                <a:t>MC1</a:t>
              </a:r>
            </a:p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21A0A0"/>
                </a:buClr>
              </a:pPr>
              <a:r>
                <a:rPr lang="en-GB" sz="1200" b="0" kern="0" noProof="0" dirty="0">
                  <a:solidFill>
                    <a:schemeClr val="tx1"/>
                  </a:solidFill>
                  <a:latin typeface="+mn-lt"/>
                </a:rPr>
                <a:t>MC2</a:t>
              </a:r>
            </a:p>
          </p:txBody>
        </p:sp>
      </p:grpSp>
      <p:grpSp>
        <p:nvGrpSpPr>
          <p:cNvPr id="99" name="Gruppo 98">
            <a:extLst>
              <a:ext uri="{FF2B5EF4-FFF2-40B4-BE49-F238E27FC236}">
                <a16:creationId xmlns:a16="http://schemas.microsoft.com/office/drawing/2014/main" id="{3F4CF375-02AE-1C1D-D468-2C96ECF4D61B}"/>
              </a:ext>
            </a:extLst>
          </p:cNvPr>
          <p:cNvGrpSpPr/>
          <p:nvPr/>
        </p:nvGrpSpPr>
        <p:grpSpPr>
          <a:xfrm>
            <a:off x="9192180" y="4215928"/>
            <a:ext cx="2970094" cy="2070310"/>
            <a:chOff x="21965969" y="26030555"/>
            <a:chExt cx="3391095" cy="2401368"/>
          </a:xfrm>
        </p:grpSpPr>
        <p:pic>
          <p:nvPicPr>
            <p:cNvPr id="101" name="Immagine 100">
              <a:extLst>
                <a:ext uri="{FF2B5EF4-FFF2-40B4-BE49-F238E27FC236}">
                  <a16:creationId xmlns:a16="http://schemas.microsoft.com/office/drawing/2014/main" id="{3E4B5B36-01DA-019C-BC05-2449F1B72DF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1965969" y="26030555"/>
              <a:ext cx="3391095" cy="2401368"/>
            </a:xfrm>
            <a:prstGeom prst="rect">
              <a:avLst/>
            </a:prstGeom>
          </p:spPr>
        </p:pic>
        <p:sp>
          <p:nvSpPr>
            <p:cNvPr id="102" name="Content Placeholder 5">
              <a:extLst>
                <a:ext uri="{FF2B5EF4-FFF2-40B4-BE49-F238E27FC236}">
                  <a16:creationId xmlns:a16="http://schemas.microsoft.com/office/drawing/2014/main" id="{EA6CB64E-DD65-F27C-827D-13F94A6B7A6B}"/>
                </a:ext>
              </a:extLst>
            </p:cNvPr>
            <p:cNvSpPr txBox="1">
              <a:spLocks/>
            </p:cNvSpPr>
            <p:nvPr/>
          </p:nvSpPr>
          <p:spPr>
            <a:xfrm>
              <a:off x="24353789" y="26256678"/>
              <a:ext cx="672662" cy="469301"/>
            </a:xfrm>
            <a:prstGeom prst="rect">
              <a:avLst/>
            </a:prstGeom>
          </p:spPr>
          <p:txBody>
            <a:bodyPr anchor="t"/>
            <a:lstStyle>
              <a:lvl1pPr marL="0" indent="0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 sz="2800" b="1" i="0">
                  <a:solidFill>
                    <a:schemeClr val="accent5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1pPr>
              <a:lvl2pPr marL="11113" indent="0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None/>
                <a:tabLst/>
                <a:defRPr sz="2800" b="0" i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 marL="5214938" indent="-1042988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b="0" i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7300913" indent="-1042988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800" b="0" i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9388475" indent="-1044575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800" b="0" i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98456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103028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107600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112172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algn="r">
                <a:spcBef>
                  <a:spcPts val="0"/>
                </a:spcBef>
                <a:spcAft>
                  <a:spcPts val="0"/>
                </a:spcAft>
                <a:buClr>
                  <a:srgbClr val="21A0A0"/>
                </a:buClr>
              </a:pPr>
              <a:r>
                <a:rPr lang="en-GB" sz="1600" b="0" kern="0" noProof="0" dirty="0">
                  <a:solidFill>
                    <a:schemeClr val="tx1"/>
                  </a:solidFill>
                  <a:latin typeface="+mn-lt"/>
                </a:rPr>
                <a:t>MC2</a:t>
              </a:r>
            </a:p>
          </p:txBody>
        </p:sp>
      </p:grpSp>
      <p:sp>
        <p:nvSpPr>
          <p:cNvPr id="100" name="CasellaDiTesto 99">
            <a:extLst>
              <a:ext uri="{FF2B5EF4-FFF2-40B4-BE49-F238E27FC236}">
                <a16:creationId xmlns:a16="http://schemas.microsoft.com/office/drawing/2014/main" id="{BD66F92F-22A5-9E80-BBEF-246B68F7C5A1}"/>
              </a:ext>
            </a:extLst>
          </p:cNvPr>
          <p:cNvSpPr txBox="1"/>
          <p:nvPr/>
        </p:nvSpPr>
        <p:spPr bwMode="auto">
          <a:xfrm rot="16200000">
            <a:off x="5030280" y="5045644"/>
            <a:ext cx="22681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b="0" kern="0" noProof="0" dirty="0">
                <a:solidFill>
                  <a:srgbClr val="C48E47"/>
                </a:solidFill>
                <a:latin typeface="+mn-lt"/>
              </a:rPr>
              <a:t>Electron Temperature</a:t>
            </a:r>
            <a:endParaRPr lang="en-GB" dirty="0">
              <a:solidFill>
                <a:srgbClr val="C48E47"/>
              </a:solidFill>
            </a:endParaRPr>
          </a:p>
        </p:txBody>
      </p:sp>
      <p:grpSp>
        <p:nvGrpSpPr>
          <p:cNvPr id="95" name="Gruppo 94">
            <a:extLst>
              <a:ext uri="{FF2B5EF4-FFF2-40B4-BE49-F238E27FC236}">
                <a16:creationId xmlns:a16="http://schemas.microsoft.com/office/drawing/2014/main" id="{8CE12FB3-2AF0-1B58-8FA0-D33452F407BC}"/>
              </a:ext>
            </a:extLst>
          </p:cNvPr>
          <p:cNvGrpSpPr>
            <a:grpSpLocks noChangeAspect="1"/>
          </p:cNvGrpSpPr>
          <p:nvPr/>
        </p:nvGrpSpPr>
        <p:grpSpPr>
          <a:xfrm>
            <a:off x="9125503" y="2139309"/>
            <a:ext cx="3054966" cy="2115102"/>
            <a:chOff x="21888628" y="23742068"/>
            <a:chExt cx="3543477" cy="2453323"/>
          </a:xfrm>
        </p:grpSpPr>
        <p:pic>
          <p:nvPicPr>
            <p:cNvPr id="97" name="Immagine 96">
              <a:extLst>
                <a:ext uri="{FF2B5EF4-FFF2-40B4-BE49-F238E27FC236}">
                  <a16:creationId xmlns:a16="http://schemas.microsoft.com/office/drawing/2014/main" id="{778B2343-82AB-0536-8D53-4FBFD668360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1888628" y="23742068"/>
              <a:ext cx="3543477" cy="2453323"/>
            </a:xfrm>
            <a:prstGeom prst="rect">
              <a:avLst/>
            </a:prstGeom>
          </p:spPr>
        </p:pic>
        <p:sp>
          <p:nvSpPr>
            <p:cNvPr id="98" name="Content Placeholder 5">
              <a:extLst>
                <a:ext uri="{FF2B5EF4-FFF2-40B4-BE49-F238E27FC236}">
                  <a16:creationId xmlns:a16="http://schemas.microsoft.com/office/drawing/2014/main" id="{585065EF-4BE0-D496-FCC3-389A14232F82}"/>
                </a:ext>
              </a:extLst>
            </p:cNvPr>
            <p:cNvSpPr txBox="1">
              <a:spLocks/>
            </p:cNvSpPr>
            <p:nvPr/>
          </p:nvSpPr>
          <p:spPr>
            <a:xfrm>
              <a:off x="24294703" y="23995116"/>
              <a:ext cx="798499" cy="465142"/>
            </a:xfrm>
            <a:prstGeom prst="rect">
              <a:avLst/>
            </a:prstGeom>
          </p:spPr>
          <p:txBody>
            <a:bodyPr anchor="t"/>
            <a:lstStyle>
              <a:lvl1pPr marL="0" indent="0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 sz="2800" b="1" i="0">
                  <a:solidFill>
                    <a:schemeClr val="accent5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1pPr>
              <a:lvl2pPr marL="11113" indent="0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None/>
                <a:tabLst/>
                <a:defRPr sz="2800" b="0" i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 marL="5214938" indent="-1042988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b="0" i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7300913" indent="-1042988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800" b="0" i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9388475" indent="-1044575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800" b="0" i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98456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103028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107600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112172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algn="r">
                <a:spcBef>
                  <a:spcPts val="0"/>
                </a:spcBef>
                <a:spcAft>
                  <a:spcPts val="0"/>
                </a:spcAft>
                <a:buClr>
                  <a:srgbClr val="21A0A0"/>
                </a:buClr>
              </a:pPr>
              <a:r>
                <a:rPr lang="en-GB" sz="1600" b="0" kern="0" noProof="0" dirty="0">
                  <a:solidFill>
                    <a:schemeClr val="tx1"/>
                  </a:solidFill>
                  <a:latin typeface="+mn-lt"/>
                </a:rPr>
                <a:t>MC2</a:t>
              </a:r>
            </a:p>
          </p:txBody>
        </p:sp>
      </p:grpSp>
      <p:sp>
        <p:nvSpPr>
          <p:cNvPr id="96" name="CasellaDiTesto 95">
            <a:extLst>
              <a:ext uri="{FF2B5EF4-FFF2-40B4-BE49-F238E27FC236}">
                <a16:creationId xmlns:a16="http://schemas.microsoft.com/office/drawing/2014/main" id="{047A08B7-5C07-7B0B-94C7-9B9D7AE86F35}"/>
              </a:ext>
            </a:extLst>
          </p:cNvPr>
          <p:cNvSpPr txBox="1"/>
          <p:nvPr/>
        </p:nvSpPr>
        <p:spPr bwMode="auto">
          <a:xfrm rot="16200000">
            <a:off x="5236617" y="2782866"/>
            <a:ext cx="185523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b="0" kern="0" noProof="0" dirty="0">
                <a:solidFill>
                  <a:srgbClr val="C48E47"/>
                </a:solidFill>
                <a:latin typeface="+mn-lt"/>
              </a:rPr>
              <a:t>Electron Density</a:t>
            </a:r>
            <a:endParaRPr lang="en-GB" dirty="0">
              <a:solidFill>
                <a:srgbClr val="C48E47"/>
              </a:solidFill>
            </a:endParaRPr>
          </a:p>
        </p:txBody>
      </p:sp>
      <p:sp>
        <p:nvSpPr>
          <p:cNvPr id="92" name="CasellaDiTesto 91">
            <a:extLst>
              <a:ext uri="{FF2B5EF4-FFF2-40B4-BE49-F238E27FC236}">
                <a16:creationId xmlns:a16="http://schemas.microsoft.com/office/drawing/2014/main" id="{66D6235A-C097-316C-C867-B98A7F901ED1}"/>
              </a:ext>
            </a:extLst>
          </p:cNvPr>
          <p:cNvSpPr txBox="1"/>
          <p:nvPr/>
        </p:nvSpPr>
        <p:spPr bwMode="auto">
          <a:xfrm>
            <a:off x="7118628" y="1915589"/>
            <a:ext cx="17759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1200"/>
              </a:spcAft>
              <a:buClr>
                <a:srgbClr val="21A0A0"/>
              </a:buClr>
            </a:pPr>
            <a:r>
              <a:rPr lang="en-GB" kern="0" noProof="0" dirty="0">
                <a:solidFill>
                  <a:srgbClr val="C48E47"/>
                </a:solidFill>
                <a:latin typeface="+mn-lt"/>
              </a:rPr>
              <a:t>Axial profiles</a:t>
            </a:r>
          </a:p>
        </p:txBody>
      </p:sp>
      <p:sp>
        <p:nvSpPr>
          <p:cNvPr id="103" name="CasellaDiTesto 102">
            <a:extLst>
              <a:ext uri="{FF2B5EF4-FFF2-40B4-BE49-F238E27FC236}">
                <a16:creationId xmlns:a16="http://schemas.microsoft.com/office/drawing/2014/main" id="{6B80423A-F222-2B94-C3D3-70F641439F68}"/>
              </a:ext>
            </a:extLst>
          </p:cNvPr>
          <p:cNvSpPr txBox="1"/>
          <p:nvPr/>
        </p:nvSpPr>
        <p:spPr bwMode="auto">
          <a:xfrm>
            <a:off x="10008620" y="1915589"/>
            <a:ext cx="167048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1200"/>
              </a:spcAft>
              <a:buClr>
                <a:srgbClr val="21A0A0"/>
              </a:buClr>
            </a:pPr>
            <a:r>
              <a:rPr lang="en-GB" kern="0" noProof="0" dirty="0">
                <a:solidFill>
                  <a:srgbClr val="C48E47"/>
                </a:solidFill>
                <a:latin typeface="+mn-lt"/>
              </a:rPr>
              <a:t>Radial profiles</a:t>
            </a:r>
          </a:p>
        </p:txBody>
      </p:sp>
    </p:spTree>
    <p:extLst>
      <p:ext uri="{BB962C8B-B14F-4D97-AF65-F5344CB8AC3E}">
        <p14:creationId xmlns:p14="http://schemas.microsoft.com/office/powerpoint/2010/main" val="2237961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051E74-CF82-795D-6750-AAA114CDA5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546B64B-E101-B246-DD01-514A9A483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BiGyM argon plasmas</a:t>
            </a:r>
          </a:p>
        </p:txBody>
      </p:sp>
      <p:sp>
        <p:nvSpPr>
          <p:cNvPr id="3" name="Segnaposto numero diapositiva 3">
            <a:extLst>
              <a:ext uri="{FF2B5EF4-FFF2-40B4-BE49-F238E27FC236}">
                <a16:creationId xmlns:a16="http://schemas.microsoft.com/office/drawing/2014/main" id="{0B028F98-D74D-F081-9604-39B85D5A53BB}"/>
              </a:ext>
            </a:extLst>
          </p:cNvPr>
          <p:cNvSpPr txBox="1">
            <a:spLocks/>
          </p:cNvSpPr>
          <p:nvPr/>
        </p:nvSpPr>
        <p:spPr>
          <a:xfrm>
            <a:off x="11507491" y="6435090"/>
            <a:ext cx="556326" cy="360173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>
                <a:solidFill>
                  <a:schemeClr val="bg1"/>
                </a:solidFill>
              </a:rPr>
              <a:pPr algn="ctr"/>
              <a:t>11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AACA5F9B-E678-C23C-78C8-E099A95F7D62}"/>
              </a:ext>
            </a:extLst>
          </p:cNvPr>
          <p:cNvSpPr txBox="1"/>
          <p:nvPr/>
        </p:nvSpPr>
        <p:spPr>
          <a:xfrm>
            <a:off x="929679" y="2085453"/>
            <a:ext cx="3928759" cy="2752292"/>
          </a:xfrm>
          <a:prstGeom prst="rect">
            <a:avLst/>
          </a:prstGeom>
          <a:noFill/>
          <a:ln w="19050">
            <a:noFill/>
          </a:ln>
        </p:spPr>
        <p:txBody>
          <a:bodyPr wrap="square">
            <a:spAutoFit/>
          </a:bodyPr>
          <a:lstStyle/>
          <a:p>
            <a:pPr marL="684000" indent="-342900" algn="just">
              <a:lnSpc>
                <a:spcPct val="105000"/>
              </a:lnSpc>
              <a:spcBef>
                <a:spcPts val="300"/>
              </a:spcBef>
              <a:buClr>
                <a:srgbClr val="2A65B0"/>
              </a:buClr>
              <a:buFont typeface="Wingdings" pitchFamily="2" charset="2"/>
              <a:buChar char="§"/>
            </a:pPr>
            <a:r>
              <a:rPr lang="en-GB" sz="2000" b="0" kern="0" dirty="0">
                <a:solidFill>
                  <a:schemeClr val="tx1"/>
                </a:solidFill>
                <a:latin typeface="+mn-lt"/>
              </a:rPr>
              <a:t>Ⲅ</a:t>
            </a:r>
            <a:r>
              <a:rPr lang="en-GB" sz="2000" b="0" kern="0" baseline="-25000" dirty="0">
                <a:solidFill>
                  <a:schemeClr val="tx1"/>
                </a:solidFill>
                <a:latin typeface="+mn-lt"/>
              </a:rPr>
              <a:t>puff</a:t>
            </a:r>
            <a:r>
              <a:rPr lang="en-GB" sz="2000" b="0" kern="0" dirty="0">
                <a:solidFill>
                  <a:schemeClr val="tx1"/>
                </a:solidFill>
                <a:latin typeface="+mn-lt"/>
              </a:rPr>
              <a:t> = </a:t>
            </a:r>
            <a:r>
              <a:rPr lang="en-GB" sz="2000" b="1" kern="0" dirty="0"/>
              <a:t>32</a:t>
            </a:r>
            <a:r>
              <a:rPr lang="en-GB" sz="2000" b="1" kern="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000" b="1" kern="0" dirty="0" err="1">
                <a:solidFill>
                  <a:schemeClr val="tx1"/>
                </a:solidFill>
                <a:latin typeface="+mn-lt"/>
              </a:rPr>
              <a:t>sccm</a:t>
            </a:r>
            <a:endParaRPr lang="en-GB" sz="2000" b="1" kern="0" dirty="0">
              <a:solidFill>
                <a:schemeClr val="tx1"/>
              </a:solidFill>
              <a:latin typeface="+mn-lt"/>
            </a:endParaRPr>
          </a:p>
          <a:p>
            <a:pPr marL="684000" indent="-342900">
              <a:lnSpc>
                <a:spcPct val="105000"/>
              </a:lnSpc>
              <a:spcBef>
                <a:spcPts val="300"/>
              </a:spcBef>
              <a:buClr>
                <a:srgbClr val="2A65B0"/>
              </a:buClr>
              <a:buFont typeface="Wingdings" pitchFamily="2" charset="2"/>
              <a:buChar char="§"/>
            </a:pPr>
            <a:r>
              <a:rPr lang="en-GB" sz="2000" b="0" kern="0" dirty="0" err="1">
                <a:solidFill>
                  <a:schemeClr val="tx1"/>
                </a:solidFill>
                <a:latin typeface="+mn-lt"/>
              </a:rPr>
              <a:t>S</a:t>
            </a:r>
            <a:r>
              <a:rPr lang="en-GB" sz="2000" b="0" kern="0" baseline="-25000" dirty="0" err="1">
                <a:solidFill>
                  <a:schemeClr val="tx1"/>
                </a:solidFill>
                <a:latin typeface="+mn-lt"/>
              </a:rPr>
              <a:t>pump</a:t>
            </a:r>
            <a:r>
              <a:rPr lang="en-GB" sz="2000" b="0" kern="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000" kern="0" dirty="0">
                <a:solidFill>
                  <a:schemeClr val="tx1"/>
                </a:solidFill>
                <a:latin typeface="+mn-lt"/>
              </a:rPr>
              <a:t>∼ </a:t>
            </a:r>
            <a:r>
              <a:rPr lang="en-GB" sz="2000" b="1" kern="0" dirty="0">
                <a:solidFill>
                  <a:schemeClr val="tx1"/>
                </a:solidFill>
                <a:latin typeface="+mn-lt"/>
              </a:rPr>
              <a:t>290 L/s</a:t>
            </a:r>
          </a:p>
          <a:p>
            <a:pPr marL="341100">
              <a:lnSpc>
                <a:spcPct val="105000"/>
              </a:lnSpc>
              <a:spcBef>
                <a:spcPts val="1200"/>
              </a:spcBef>
              <a:buClr>
                <a:srgbClr val="2A65B0"/>
              </a:buClr>
            </a:pPr>
            <a:r>
              <a:rPr lang="en-GB" sz="2400" b="1" kern="0" dirty="0"/>
              <a:t>Power density distribution</a:t>
            </a:r>
          </a:p>
          <a:p>
            <a:pPr marL="684000" indent="-342900">
              <a:lnSpc>
                <a:spcPct val="105000"/>
              </a:lnSpc>
              <a:spcBef>
                <a:spcPts val="300"/>
              </a:spcBef>
              <a:buClr>
                <a:srgbClr val="2A65B0"/>
              </a:buClr>
              <a:buFont typeface="Wingdings" pitchFamily="2" charset="2"/>
              <a:buChar char="§"/>
            </a:pPr>
            <a:r>
              <a:rPr lang="en-GB" sz="2000" kern="0" dirty="0" err="1"/>
              <a:t>P</a:t>
            </a:r>
            <a:r>
              <a:rPr lang="en-GB" sz="2000" kern="0" baseline="-25000" dirty="0" err="1"/>
              <a:t>absorbed</a:t>
            </a:r>
            <a:r>
              <a:rPr lang="en-GB" sz="2000" kern="0" dirty="0"/>
              <a:t> = </a:t>
            </a:r>
            <a:r>
              <a:rPr lang="en-GB" sz="2000" b="1" kern="0" dirty="0"/>
              <a:t>3 kW x 0.90</a:t>
            </a:r>
            <a:endParaRPr lang="en-GB" sz="2000" kern="0" dirty="0"/>
          </a:p>
          <a:p>
            <a:pPr marL="684000" indent="-342900">
              <a:lnSpc>
                <a:spcPct val="105000"/>
              </a:lnSpc>
              <a:spcBef>
                <a:spcPts val="300"/>
              </a:spcBef>
              <a:buClr>
                <a:srgbClr val="2A65B0"/>
              </a:buClr>
              <a:buFont typeface="Wingdings" pitchFamily="2" charset="2"/>
              <a:buChar char="§"/>
            </a:pPr>
            <a:r>
              <a:rPr lang="en-GB" sz="2000" kern="0" dirty="0"/>
              <a:t>Axially constant</a:t>
            </a:r>
          </a:p>
          <a:p>
            <a:pPr marL="684000" indent="-342900">
              <a:lnSpc>
                <a:spcPct val="105000"/>
              </a:lnSpc>
              <a:spcBef>
                <a:spcPts val="300"/>
              </a:spcBef>
              <a:buClr>
                <a:srgbClr val="2A65B0"/>
              </a:buClr>
              <a:buFont typeface="Wingdings" pitchFamily="2" charset="2"/>
              <a:buChar char="§"/>
            </a:pPr>
            <a:r>
              <a:rPr lang="en-GB" sz="2000" kern="0" dirty="0"/>
              <a:t>Radially gaussian</a:t>
            </a:r>
          </a:p>
          <a:p>
            <a:pPr marL="684000" indent="-342900">
              <a:lnSpc>
                <a:spcPct val="105000"/>
              </a:lnSpc>
              <a:spcBef>
                <a:spcPts val="300"/>
              </a:spcBef>
              <a:buClr>
                <a:srgbClr val="2A65B0"/>
              </a:buClr>
              <a:buFont typeface="Wingdings" pitchFamily="2" charset="2"/>
              <a:buChar char="§"/>
            </a:pPr>
            <a:endParaRPr lang="en-GB" sz="2000" b="1" kern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5" name="Immagine 44" descr="Immagine che contiene diagramma, linea, Diagramma, schermata&#10;&#10;Il contenuto generato dall'IA potrebbe non essere corretto.">
            <a:extLst>
              <a:ext uri="{FF2B5EF4-FFF2-40B4-BE49-F238E27FC236}">
                <a16:creationId xmlns:a16="http://schemas.microsoft.com/office/drawing/2014/main" id="{DF803343-570A-8D43-211F-016D663F67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0" t="1658" r="1723" b="2049"/>
          <a:stretch/>
        </p:blipFill>
        <p:spPr>
          <a:xfrm>
            <a:off x="5878161" y="1335636"/>
            <a:ext cx="5142686" cy="2302854"/>
          </a:xfrm>
          <a:prstGeom prst="rect">
            <a:avLst/>
          </a:prstGeom>
        </p:spPr>
      </p:pic>
      <p:pic>
        <p:nvPicPr>
          <p:cNvPr id="46" name="Immagine 45" descr="Immagine che contiene diagramma, testo, linea, schermata&#10;&#10;Il contenuto generato dall'IA potrebbe non essere corretto.">
            <a:extLst>
              <a:ext uri="{FF2B5EF4-FFF2-40B4-BE49-F238E27FC236}">
                <a16:creationId xmlns:a16="http://schemas.microsoft.com/office/drawing/2014/main" id="{2E0F3E4B-9C86-6053-2884-2C174E749A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2" t="3255" r="1734" b="2066"/>
          <a:stretch/>
        </p:blipFill>
        <p:spPr>
          <a:xfrm>
            <a:off x="5921498" y="3768698"/>
            <a:ext cx="5056012" cy="2267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3874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601F6C-E90F-2DF6-38EB-043CF7C49F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01D7F1-1276-DD2D-E0AB-2A076330F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BiGyM argon plasmas</a:t>
            </a:r>
          </a:p>
        </p:txBody>
      </p:sp>
      <p:sp>
        <p:nvSpPr>
          <p:cNvPr id="3" name="Segnaposto numero diapositiva 3">
            <a:extLst>
              <a:ext uri="{FF2B5EF4-FFF2-40B4-BE49-F238E27FC236}">
                <a16:creationId xmlns:a16="http://schemas.microsoft.com/office/drawing/2014/main" id="{7692F2EE-7805-5C59-96C7-BCC68309C552}"/>
              </a:ext>
            </a:extLst>
          </p:cNvPr>
          <p:cNvSpPr txBox="1">
            <a:spLocks/>
          </p:cNvSpPr>
          <p:nvPr/>
        </p:nvSpPr>
        <p:spPr>
          <a:xfrm>
            <a:off x="11507491" y="6435090"/>
            <a:ext cx="556326" cy="360173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>
                <a:solidFill>
                  <a:schemeClr val="bg1"/>
                </a:solidFill>
              </a:rPr>
              <a:pPr algn="ctr"/>
              <a:t>12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DD46F4ED-F97D-5033-5019-D5FA7D9FF616}"/>
              </a:ext>
            </a:extLst>
          </p:cNvPr>
          <p:cNvSpPr txBox="1"/>
          <p:nvPr/>
        </p:nvSpPr>
        <p:spPr>
          <a:xfrm>
            <a:off x="929680" y="1856333"/>
            <a:ext cx="3928759" cy="2495042"/>
          </a:xfrm>
          <a:prstGeom prst="rect">
            <a:avLst/>
          </a:prstGeom>
          <a:noFill/>
          <a:ln w="19050">
            <a:noFill/>
          </a:ln>
        </p:spPr>
        <p:txBody>
          <a:bodyPr wrap="square">
            <a:spAutoFit/>
          </a:bodyPr>
          <a:lstStyle/>
          <a:p>
            <a:pPr marL="684000" indent="-342900" algn="just">
              <a:lnSpc>
                <a:spcPct val="105000"/>
              </a:lnSpc>
              <a:spcBef>
                <a:spcPts val="300"/>
              </a:spcBef>
              <a:buClr>
                <a:srgbClr val="2A65B0"/>
              </a:buClr>
              <a:buFont typeface="Wingdings" pitchFamily="2" charset="2"/>
              <a:buChar char="§"/>
            </a:pPr>
            <a:r>
              <a:rPr lang="en-GB" b="0" kern="0" dirty="0">
                <a:solidFill>
                  <a:schemeClr val="tx1"/>
                </a:solidFill>
                <a:latin typeface="+mn-lt"/>
              </a:rPr>
              <a:t>Ⲅ</a:t>
            </a:r>
            <a:r>
              <a:rPr lang="en-GB" b="0" kern="0" baseline="-25000" dirty="0">
                <a:solidFill>
                  <a:schemeClr val="tx1"/>
                </a:solidFill>
                <a:latin typeface="+mn-lt"/>
              </a:rPr>
              <a:t>puff</a:t>
            </a:r>
            <a:r>
              <a:rPr lang="en-GB" b="0" kern="0" dirty="0">
                <a:solidFill>
                  <a:schemeClr val="tx1"/>
                </a:solidFill>
                <a:latin typeface="+mn-lt"/>
              </a:rPr>
              <a:t> = </a:t>
            </a:r>
            <a:r>
              <a:rPr lang="en-GB" b="1" kern="0" dirty="0"/>
              <a:t>32</a:t>
            </a:r>
            <a:r>
              <a:rPr lang="en-GB" b="1" kern="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b="1" kern="0" dirty="0" err="1">
                <a:solidFill>
                  <a:schemeClr val="tx1"/>
                </a:solidFill>
                <a:latin typeface="+mn-lt"/>
              </a:rPr>
              <a:t>sccm</a:t>
            </a:r>
            <a:endParaRPr lang="en-GB" b="1" kern="0" dirty="0">
              <a:solidFill>
                <a:schemeClr val="tx1"/>
              </a:solidFill>
              <a:latin typeface="+mn-lt"/>
            </a:endParaRPr>
          </a:p>
          <a:p>
            <a:pPr marL="684000" indent="-342900">
              <a:lnSpc>
                <a:spcPct val="105000"/>
              </a:lnSpc>
              <a:spcBef>
                <a:spcPts val="300"/>
              </a:spcBef>
              <a:buClr>
                <a:srgbClr val="2A65B0"/>
              </a:buClr>
              <a:buFont typeface="Wingdings" pitchFamily="2" charset="2"/>
              <a:buChar char="§"/>
            </a:pPr>
            <a:r>
              <a:rPr lang="en-GB" b="0" kern="0" dirty="0" err="1">
                <a:solidFill>
                  <a:schemeClr val="tx1"/>
                </a:solidFill>
                <a:latin typeface="+mn-lt"/>
              </a:rPr>
              <a:t>S</a:t>
            </a:r>
            <a:r>
              <a:rPr lang="en-GB" b="0" kern="0" baseline="-25000" dirty="0" err="1">
                <a:solidFill>
                  <a:schemeClr val="tx1"/>
                </a:solidFill>
                <a:latin typeface="+mn-lt"/>
              </a:rPr>
              <a:t>pump</a:t>
            </a:r>
            <a:r>
              <a:rPr lang="en-GB" b="0" kern="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kern="0" dirty="0">
                <a:solidFill>
                  <a:schemeClr val="tx1"/>
                </a:solidFill>
                <a:latin typeface="+mn-lt"/>
              </a:rPr>
              <a:t>∼ </a:t>
            </a:r>
            <a:r>
              <a:rPr lang="en-GB" b="1" kern="0" dirty="0">
                <a:solidFill>
                  <a:schemeClr val="tx1"/>
                </a:solidFill>
                <a:latin typeface="+mn-lt"/>
              </a:rPr>
              <a:t>290 L/s</a:t>
            </a:r>
          </a:p>
          <a:p>
            <a:pPr marL="341100">
              <a:lnSpc>
                <a:spcPct val="105000"/>
              </a:lnSpc>
              <a:spcBef>
                <a:spcPts val="1200"/>
              </a:spcBef>
              <a:buClr>
                <a:srgbClr val="2A65B0"/>
              </a:buClr>
            </a:pPr>
            <a:r>
              <a:rPr lang="en-GB" sz="2000" b="1" kern="0" dirty="0"/>
              <a:t>Power density distribution</a:t>
            </a:r>
          </a:p>
          <a:p>
            <a:pPr marL="684000" indent="-342900">
              <a:lnSpc>
                <a:spcPct val="105000"/>
              </a:lnSpc>
              <a:spcBef>
                <a:spcPts val="300"/>
              </a:spcBef>
              <a:buClr>
                <a:srgbClr val="2A65B0"/>
              </a:buClr>
              <a:buFont typeface="Wingdings" pitchFamily="2" charset="2"/>
              <a:buChar char="§"/>
            </a:pPr>
            <a:r>
              <a:rPr lang="en-GB" kern="0" dirty="0" err="1"/>
              <a:t>P</a:t>
            </a:r>
            <a:r>
              <a:rPr lang="en-GB" kern="0" baseline="-25000" dirty="0" err="1"/>
              <a:t>absorbed</a:t>
            </a:r>
            <a:r>
              <a:rPr lang="en-GB" kern="0" dirty="0"/>
              <a:t> = </a:t>
            </a:r>
            <a:r>
              <a:rPr lang="en-GB" b="1" kern="0" dirty="0"/>
              <a:t>3 kW x 0.90</a:t>
            </a:r>
            <a:endParaRPr lang="en-GB" kern="0" dirty="0"/>
          </a:p>
          <a:p>
            <a:pPr marL="684000" indent="-342900">
              <a:lnSpc>
                <a:spcPct val="105000"/>
              </a:lnSpc>
              <a:spcBef>
                <a:spcPts val="300"/>
              </a:spcBef>
              <a:buClr>
                <a:srgbClr val="2A65B0"/>
              </a:buClr>
              <a:buFont typeface="Wingdings" pitchFamily="2" charset="2"/>
              <a:buChar char="§"/>
            </a:pPr>
            <a:r>
              <a:rPr lang="en-GB" kern="0" dirty="0"/>
              <a:t>Axially constant</a:t>
            </a:r>
          </a:p>
          <a:p>
            <a:pPr marL="684000" indent="-342900">
              <a:lnSpc>
                <a:spcPct val="105000"/>
              </a:lnSpc>
              <a:spcBef>
                <a:spcPts val="300"/>
              </a:spcBef>
              <a:buClr>
                <a:srgbClr val="2A65B0"/>
              </a:buClr>
              <a:buFont typeface="Wingdings" pitchFamily="2" charset="2"/>
              <a:buChar char="§"/>
            </a:pPr>
            <a:r>
              <a:rPr lang="en-GB" kern="0" dirty="0"/>
              <a:t>Radially gaussian</a:t>
            </a:r>
          </a:p>
          <a:p>
            <a:pPr marL="684000" indent="-342900">
              <a:lnSpc>
                <a:spcPct val="105000"/>
              </a:lnSpc>
              <a:spcBef>
                <a:spcPts val="300"/>
              </a:spcBef>
              <a:buClr>
                <a:srgbClr val="2A65B0"/>
              </a:buClr>
              <a:buFont typeface="Wingdings" pitchFamily="2" charset="2"/>
              <a:buChar char="§"/>
            </a:pPr>
            <a:endParaRPr lang="en-GB" b="1" kern="0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37" name="Gruppo 36">
            <a:extLst>
              <a:ext uri="{FF2B5EF4-FFF2-40B4-BE49-F238E27FC236}">
                <a16:creationId xmlns:a16="http://schemas.microsoft.com/office/drawing/2014/main" id="{48470F4E-E444-5383-F300-43C98B3239FC}"/>
              </a:ext>
            </a:extLst>
          </p:cNvPr>
          <p:cNvGrpSpPr/>
          <p:nvPr/>
        </p:nvGrpSpPr>
        <p:grpSpPr>
          <a:xfrm>
            <a:off x="4858439" y="1460330"/>
            <a:ext cx="3433862" cy="4849637"/>
            <a:chOff x="26010220" y="30919345"/>
            <a:chExt cx="3101350" cy="4622223"/>
          </a:xfrm>
        </p:grpSpPr>
        <p:pic>
          <p:nvPicPr>
            <p:cNvPr id="38" name="Immagine 37" descr="Immagine che contiene testo, linea, schermata, Diagramma&#10;&#10;Il contenuto generato dall'IA potrebbe non essere corretto.">
              <a:extLst>
                <a:ext uri="{FF2B5EF4-FFF2-40B4-BE49-F238E27FC236}">
                  <a16:creationId xmlns:a16="http://schemas.microsoft.com/office/drawing/2014/main" id="{BB982EEC-C3A4-963E-F571-C67CD4C0D5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3" t="1" r="1" b="1763"/>
            <a:stretch>
              <a:fillRect/>
            </a:stretch>
          </p:blipFill>
          <p:spPr>
            <a:xfrm>
              <a:off x="26071017" y="30919345"/>
              <a:ext cx="3040553" cy="2286527"/>
            </a:xfrm>
            <a:prstGeom prst="rect">
              <a:avLst/>
            </a:prstGeom>
          </p:spPr>
        </p:pic>
        <p:grpSp>
          <p:nvGrpSpPr>
            <p:cNvPr id="39" name="Gruppo 38">
              <a:extLst>
                <a:ext uri="{FF2B5EF4-FFF2-40B4-BE49-F238E27FC236}">
                  <a16:creationId xmlns:a16="http://schemas.microsoft.com/office/drawing/2014/main" id="{E4563AF2-62A2-6774-EF23-A1BA28BEC060}"/>
                </a:ext>
              </a:extLst>
            </p:cNvPr>
            <p:cNvGrpSpPr/>
            <p:nvPr/>
          </p:nvGrpSpPr>
          <p:grpSpPr>
            <a:xfrm>
              <a:off x="26010220" y="33235290"/>
              <a:ext cx="3093216" cy="2306278"/>
              <a:chOff x="26010220" y="33235290"/>
              <a:chExt cx="3093216" cy="2306278"/>
            </a:xfrm>
          </p:grpSpPr>
          <p:pic>
            <p:nvPicPr>
              <p:cNvPr id="40" name="Immagine 39" descr="Immagine che contiene testo, schermata, Carattere, linea&#10;&#10;Il contenuto generato dall'IA potrebbe non essere corretto.">
                <a:extLst>
                  <a:ext uri="{FF2B5EF4-FFF2-40B4-BE49-F238E27FC236}">
                    <a16:creationId xmlns:a16="http://schemas.microsoft.com/office/drawing/2014/main" id="{DE30D912-5B4F-2381-E4CB-07BBD09251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26010220" y="33235290"/>
                <a:ext cx="3093216" cy="2306278"/>
              </a:xfrm>
              <a:prstGeom prst="rect">
                <a:avLst/>
              </a:prstGeom>
            </p:spPr>
          </p:pic>
          <p:sp>
            <p:nvSpPr>
              <p:cNvPr id="41" name="Rettangolo 40">
                <a:extLst>
                  <a:ext uri="{FF2B5EF4-FFF2-40B4-BE49-F238E27FC236}">
                    <a16:creationId xmlns:a16="http://schemas.microsoft.com/office/drawing/2014/main" id="{E79BDDB8-55CF-29E3-A669-4C8C1E3FE0A5}"/>
                  </a:ext>
                </a:extLst>
              </p:cNvPr>
              <p:cNvSpPr/>
              <p:nvPr/>
            </p:nvSpPr>
            <p:spPr bwMode="auto">
              <a:xfrm>
                <a:off x="26796073" y="34097880"/>
                <a:ext cx="230400" cy="127697"/>
              </a:xfrm>
              <a:prstGeom prst="rect">
                <a:avLst/>
              </a:prstGeom>
              <a:solidFill>
                <a:srgbClr val="FFFFFF"/>
              </a:solidFill>
              <a:ln w="508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sp>
            <p:nvSpPr>
              <p:cNvPr id="42" name="CasellaDiTesto 41">
                <a:extLst>
                  <a:ext uri="{FF2B5EF4-FFF2-40B4-BE49-F238E27FC236}">
                    <a16:creationId xmlns:a16="http://schemas.microsoft.com/office/drawing/2014/main" id="{FEDFED69-D977-21E2-33B7-74F293ABBD72}"/>
                  </a:ext>
                </a:extLst>
              </p:cNvPr>
              <p:cNvSpPr txBox="1"/>
              <p:nvPr/>
            </p:nvSpPr>
            <p:spPr bwMode="auto">
              <a:xfrm>
                <a:off x="26779463" y="34001628"/>
                <a:ext cx="453945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/>
              <a:p>
                <a:r>
                  <a:rPr lang="en-GB" sz="1200" b="0" kern="0" noProof="1">
                    <a:latin typeface="+mn-lt"/>
                  </a:rPr>
                  <a:t>P</a:t>
                </a:r>
                <a:r>
                  <a:rPr lang="en-GB" sz="1200" b="0" kern="0" baseline="-25000" noProof="1">
                    <a:latin typeface="+mn-lt"/>
                  </a:rPr>
                  <a:t>abs</a:t>
                </a:r>
                <a:endParaRPr lang="en-GB" sz="1200" dirty="0"/>
              </a:p>
            </p:txBody>
          </p:sp>
        </p:grpSp>
      </p:grpSp>
      <p:sp>
        <p:nvSpPr>
          <p:cNvPr id="43" name="Content Placeholder 5">
            <a:extLst>
              <a:ext uri="{FF2B5EF4-FFF2-40B4-BE49-F238E27FC236}">
                <a16:creationId xmlns:a16="http://schemas.microsoft.com/office/drawing/2014/main" id="{0784D797-5176-DFA2-75A5-62A8E04EF40C}"/>
              </a:ext>
            </a:extLst>
          </p:cNvPr>
          <p:cNvSpPr txBox="1">
            <a:spLocks/>
          </p:cNvSpPr>
          <p:nvPr/>
        </p:nvSpPr>
        <p:spPr>
          <a:xfrm>
            <a:off x="1322187" y="4668770"/>
            <a:ext cx="2613916" cy="1408334"/>
          </a:xfrm>
          <a:prstGeom prst="rect">
            <a:avLst/>
          </a:prstGeom>
        </p:spPr>
        <p:txBody>
          <a:bodyPr/>
          <a:lstStyle>
            <a:lvl1pPr marL="0" indent="0" algn="l" defTabSz="4171950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 b="1" i="0">
                <a:solidFill>
                  <a:schemeClr val="accent5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11113" indent="0" algn="l" defTabSz="417195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tabLst/>
              <a:defRPr sz="28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5214938" indent="-1042988" algn="l" defTabSz="417195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7300913" indent="-1042988" algn="l" defTabSz="417195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388475" indent="-1044575" algn="l" defTabSz="417195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9845675" indent="-1044575" algn="l" defTabSz="4171950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10302875" indent="-1044575" algn="l" defTabSz="4171950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10760075" indent="-1044575" algn="l" defTabSz="4171950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11217275" indent="-1044575" algn="l" defTabSz="4171950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600"/>
              </a:spcBef>
              <a:buClr>
                <a:srgbClr val="21A0A0"/>
              </a:buClr>
            </a:pPr>
            <a:r>
              <a:rPr lang="en-GB" sz="1800" kern="0" dirty="0">
                <a:solidFill>
                  <a:schemeClr val="tx1"/>
                </a:solidFill>
                <a:latin typeface="+mn-lt"/>
                <a:cs typeface="+mn-cs"/>
              </a:rPr>
              <a:t>Dependence of plasma profiles on absorbed power was investigated.</a:t>
            </a:r>
          </a:p>
        </p:txBody>
      </p:sp>
      <p:sp>
        <p:nvSpPr>
          <p:cNvPr id="44" name="Content Placeholder 5">
            <a:extLst>
              <a:ext uri="{FF2B5EF4-FFF2-40B4-BE49-F238E27FC236}">
                <a16:creationId xmlns:a16="http://schemas.microsoft.com/office/drawing/2014/main" id="{FD6F2332-7176-6718-3949-8E410E6B58D0}"/>
              </a:ext>
            </a:extLst>
          </p:cNvPr>
          <p:cNvSpPr txBox="1">
            <a:spLocks/>
          </p:cNvSpPr>
          <p:nvPr/>
        </p:nvSpPr>
        <p:spPr>
          <a:xfrm>
            <a:off x="8769021" y="1858692"/>
            <a:ext cx="2493299" cy="1408334"/>
          </a:xfrm>
          <a:prstGeom prst="rect">
            <a:avLst/>
          </a:prstGeom>
          <a:noFill/>
        </p:spPr>
        <p:txBody>
          <a:bodyPr anchor="ctr"/>
          <a:lstStyle>
            <a:lvl1pPr marL="0" indent="0" algn="l" defTabSz="4171950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 b="1" i="0">
                <a:solidFill>
                  <a:schemeClr val="accent5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11113" indent="0" algn="l" defTabSz="417195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tabLst/>
              <a:defRPr sz="28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5214938" indent="-1042988" algn="l" defTabSz="417195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7300913" indent="-1042988" algn="l" defTabSz="417195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388475" indent="-1044575" algn="l" defTabSz="417195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9845675" indent="-1044575" algn="l" defTabSz="4171950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10302875" indent="-1044575" algn="l" defTabSz="4171950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10760075" indent="-1044575" algn="l" defTabSz="4171950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11217275" indent="-1044575" algn="l" defTabSz="4171950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600"/>
              </a:spcBef>
              <a:buClr>
                <a:srgbClr val="21A0A0"/>
              </a:buClr>
            </a:pPr>
            <a:r>
              <a:rPr lang="it-IT" sz="1800" b="0" kern="0" dirty="0">
                <a:solidFill>
                  <a:schemeClr val="tx1"/>
                </a:solidFill>
                <a:latin typeface="+mn-lt"/>
              </a:rPr>
              <a:t>By </a:t>
            </a:r>
            <a:r>
              <a:rPr lang="it-IT" sz="1800" b="0" kern="0" dirty="0" err="1">
                <a:solidFill>
                  <a:schemeClr val="tx1"/>
                </a:solidFill>
                <a:latin typeface="+mn-lt"/>
              </a:rPr>
              <a:t>doubling</a:t>
            </a:r>
            <a:r>
              <a:rPr lang="it-IT" sz="1800" b="0" kern="0" dirty="0">
                <a:solidFill>
                  <a:schemeClr val="tx1"/>
                </a:solidFill>
                <a:latin typeface="+mn-lt"/>
              </a:rPr>
              <a:t> the </a:t>
            </a:r>
            <a:r>
              <a:rPr lang="it-IT" sz="1800" b="0" kern="0" dirty="0" err="1">
                <a:solidFill>
                  <a:schemeClr val="tx1"/>
                </a:solidFill>
                <a:latin typeface="+mn-lt"/>
              </a:rPr>
              <a:t>absorbed</a:t>
            </a:r>
            <a:r>
              <a:rPr lang="it-IT" sz="1800" b="0" kern="0" dirty="0">
                <a:solidFill>
                  <a:schemeClr val="tx1"/>
                </a:solidFill>
                <a:latin typeface="+mn-lt"/>
              </a:rPr>
              <a:t> power, ne </a:t>
            </a:r>
            <a:r>
              <a:rPr lang="it-IT" sz="1800" b="0" kern="0" dirty="0" err="1">
                <a:solidFill>
                  <a:schemeClr val="tx1"/>
                </a:solidFill>
                <a:latin typeface="+mn-lt"/>
              </a:rPr>
              <a:t>increases</a:t>
            </a:r>
            <a:r>
              <a:rPr lang="it-IT" sz="1800" b="0" kern="0" dirty="0">
                <a:solidFill>
                  <a:schemeClr val="tx1"/>
                </a:solidFill>
                <a:latin typeface="+mn-lt"/>
              </a:rPr>
              <a:t> by </a:t>
            </a:r>
            <a:r>
              <a:rPr lang="it-IT" sz="1800" b="0" kern="0" dirty="0" err="1">
                <a:solidFill>
                  <a:schemeClr val="tx1"/>
                </a:solidFill>
                <a:latin typeface="+mn-lt"/>
              </a:rPr>
              <a:t>about</a:t>
            </a:r>
            <a:r>
              <a:rPr lang="it-IT" sz="1800" b="0" kern="0" dirty="0">
                <a:solidFill>
                  <a:schemeClr val="tx1"/>
                </a:solidFill>
                <a:latin typeface="+mn-lt"/>
              </a:rPr>
              <a:t> 70%, </a:t>
            </a:r>
            <a:r>
              <a:rPr lang="it-IT" sz="1800" b="0" kern="0" dirty="0" err="1">
                <a:solidFill>
                  <a:schemeClr val="tx1"/>
                </a:solidFill>
                <a:latin typeface="+mn-lt"/>
              </a:rPr>
              <a:t>while</a:t>
            </a:r>
            <a:r>
              <a:rPr lang="it-IT" sz="1800" b="0" kern="0" dirty="0">
                <a:solidFill>
                  <a:schemeClr val="tx1"/>
                </a:solidFill>
                <a:latin typeface="+mn-lt"/>
              </a:rPr>
              <a:t> Te </a:t>
            </a:r>
            <a:r>
              <a:rPr lang="it-IT" sz="1800" b="0" kern="0" dirty="0" err="1">
                <a:solidFill>
                  <a:schemeClr val="tx1"/>
                </a:solidFill>
                <a:latin typeface="+mn-lt"/>
              </a:rPr>
              <a:t>increases</a:t>
            </a:r>
            <a:r>
              <a:rPr lang="it-IT" sz="1800" b="0" kern="0" dirty="0">
                <a:solidFill>
                  <a:schemeClr val="tx1"/>
                </a:solidFill>
                <a:latin typeface="+mn-lt"/>
              </a:rPr>
              <a:t> by </a:t>
            </a:r>
            <a:r>
              <a:rPr lang="it-IT" sz="1800" b="0" kern="0" dirty="0" err="1">
                <a:solidFill>
                  <a:schemeClr val="tx1"/>
                </a:solidFill>
                <a:latin typeface="+mn-lt"/>
              </a:rPr>
              <a:t>approximately</a:t>
            </a:r>
            <a:r>
              <a:rPr lang="it-IT" sz="1800" b="0" kern="0" dirty="0">
                <a:solidFill>
                  <a:schemeClr val="tx1"/>
                </a:solidFill>
                <a:latin typeface="+mn-lt"/>
              </a:rPr>
              <a:t> 10%.</a:t>
            </a:r>
            <a:endParaRPr lang="en-GB" sz="1800" b="0" kern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96275A90-71B4-1B76-9567-A64A01C22E74}"/>
              </a:ext>
            </a:extLst>
          </p:cNvPr>
          <p:cNvSpPr txBox="1">
            <a:spLocks/>
          </p:cNvSpPr>
          <p:nvPr/>
        </p:nvSpPr>
        <p:spPr>
          <a:xfrm>
            <a:off x="8769021" y="4351374"/>
            <a:ext cx="2493299" cy="1536807"/>
          </a:xfrm>
          <a:prstGeom prst="rect">
            <a:avLst/>
          </a:prstGeom>
        </p:spPr>
        <p:txBody>
          <a:bodyPr anchor="ctr"/>
          <a:lstStyle>
            <a:lvl1pPr marL="0" indent="0" algn="l" defTabSz="4171950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 b="1" i="0">
                <a:solidFill>
                  <a:schemeClr val="accent5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11113" indent="0" algn="l" defTabSz="417195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tabLst/>
              <a:defRPr sz="28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5214938" indent="-1042988" algn="l" defTabSz="417195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7300913" indent="-1042988" algn="l" defTabSz="417195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388475" indent="-1044575" algn="l" defTabSz="417195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9845675" indent="-1044575" algn="l" defTabSz="4171950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10302875" indent="-1044575" algn="l" defTabSz="4171950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10760075" indent="-1044575" algn="l" defTabSz="4171950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11217275" indent="-1044575" algn="l" defTabSz="4171950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600"/>
              </a:spcBef>
              <a:buClr>
                <a:srgbClr val="21A0A0"/>
              </a:buClr>
            </a:pPr>
            <a:r>
              <a:rPr lang="en-GB" sz="1800" kern="0" dirty="0">
                <a:solidFill>
                  <a:schemeClr val="tx1"/>
                </a:solidFill>
                <a:latin typeface="+mn-lt"/>
              </a:rPr>
              <a:t>Relevant impact </a:t>
            </a:r>
            <a:r>
              <a:rPr lang="en-GB" sz="1800" b="0" kern="0" dirty="0">
                <a:solidFill>
                  <a:schemeClr val="tx1"/>
                </a:solidFill>
                <a:latin typeface="+mn-lt"/>
              </a:rPr>
              <a:t>of absorbed power on plasma profiles, but o</a:t>
            </a:r>
            <a:r>
              <a:rPr lang="en-GB" sz="1800" b="0" kern="0" dirty="0">
                <a:solidFill>
                  <a:schemeClr val="tx1"/>
                </a:solidFill>
              </a:rPr>
              <a:t>rder of magnitude is not affected.</a:t>
            </a:r>
          </a:p>
          <a:p>
            <a:pPr>
              <a:spcBef>
                <a:spcPts val="600"/>
              </a:spcBef>
              <a:buClr>
                <a:srgbClr val="21A0A0"/>
              </a:buClr>
            </a:pPr>
            <a:endParaRPr lang="en-GB" sz="1800" b="0" kern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862171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4E3875-6AE7-EA79-D52F-B620925078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3">
            <a:extLst>
              <a:ext uri="{FF2B5EF4-FFF2-40B4-BE49-F238E27FC236}">
                <a16:creationId xmlns:a16="http://schemas.microsoft.com/office/drawing/2014/main" id="{C53A28A8-BB49-CF63-0E5A-9FF2E6C9D3DF}"/>
              </a:ext>
            </a:extLst>
          </p:cNvPr>
          <p:cNvSpPr txBox="1">
            <a:spLocks/>
          </p:cNvSpPr>
          <p:nvPr/>
        </p:nvSpPr>
        <p:spPr>
          <a:xfrm>
            <a:off x="11507491" y="6435090"/>
            <a:ext cx="556326" cy="360173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>
                <a:solidFill>
                  <a:schemeClr val="bg1"/>
                </a:solidFill>
              </a:rPr>
              <a:pPr algn="ctr"/>
              <a:t>13</a:t>
            </a:fld>
            <a:endParaRPr lang="en-GB">
              <a:solidFill>
                <a:schemeClr val="bg1"/>
              </a:solidFill>
            </a:endParaRPr>
          </a:p>
        </p:txBody>
      </p: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B2913B43-B101-D941-0935-0427B1A0EDA6}"/>
              </a:ext>
            </a:extLst>
          </p:cNvPr>
          <p:cNvGrpSpPr/>
          <p:nvPr/>
        </p:nvGrpSpPr>
        <p:grpSpPr>
          <a:xfrm>
            <a:off x="1782963" y="2588322"/>
            <a:ext cx="3961321" cy="2212276"/>
            <a:chOff x="22272993" y="23765397"/>
            <a:chExt cx="3961321" cy="2212276"/>
          </a:xfrm>
        </p:grpSpPr>
        <p:sp>
          <p:nvSpPr>
            <p:cNvPr id="14" name="Content Placeholder 5">
              <a:extLst>
                <a:ext uri="{FF2B5EF4-FFF2-40B4-BE49-F238E27FC236}">
                  <a16:creationId xmlns:a16="http://schemas.microsoft.com/office/drawing/2014/main" id="{065C9695-838C-C8F6-6810-4848134E50E5}"/>
                </a:ext>
              </a:extLst>
            </p:cNvPr>
            <p:cNvSpPr txBox="1">
              <a:spLocks/>
            </p:cNvSpPr>
            <p:nvPr/>
          </p:nvSpPr>
          <p:spPr>
            <a:xfrm>
              <a:off x="22450791" y="23922298"/>
              <a:ext cx="3665339" cy="1898473"/>
            </a:xfrm>
            <a:prstGeom prst="rect">
              <a:avLst/>
            </a:prstGeom>
          </p:spPr>
          <p:txBody>
            <a:bodyPr anchor="ctr"/>
            <a:lstStyle>
              <a:lvl1pPr marL="0" indent="0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 sz="2800" b="1" i="0">
                  <a:solidFill>
                    <a:schemeClr val="accent5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1pPr>
              <a:lvl2pPr marL="11113" indent="0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None/>
                <a:tabLst/>
                <a:defRPr sz="2800" b="0" i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 marL="5214938" indent="-1042988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b="0" i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7300913" indent="-1042988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800" b="0" i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9388475" indent="-1044575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800" b="0" i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98456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103028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107600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112172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>
                <a:spcBef>
                  <a:spcPts val="0"/>
                </a:spcBef>
                <a:spcAft>
                  <a:spcPts val="1200"/>
                </a:spcAft>
                <a:buClr>
                  <a:srgbClr val="21A0A0"/>
                </a:buClr>
              </a:pPr>
              <a:r>
                <a:rPr lang="en-GB" sz="2400" kern="0">
                  <a:solidFill>
                    <a:srgbClr val="C48E47"/>
                  </a:solidFill>
                  <a:latin typeface="+mn-lt"/>
                </a:rPr>
                <a:t>Neon plasmas </a:t>
              </a:r>
              <a:r>
                <a:rPr lang="en-GB" sz="2000" b="0" kern="0">
                  <a:solidFill>
                    <a:srgbClr val="C48E47"/>
                  </a:solidFill>
                  <a:latin typeface="+mn-lt"/>
                </a:rPr>
                <a:t>(values on axis)</a:t>
              </a:r>
            </a:p>
            <a:p>
              <a:pPr marL="457200" indent="-457200">
                <a:spcBef>
                  <a:spcPts val="0"/>
                </a:spcBef>
                <a:spcAft>
                  <a:spcPts val="1200"/>
                </a:spcAft>
                <a:buClr>
                  <a:srgbClr val="C48E47"/>
                </a:buClr>
                <a:buFont typeface="Wingdings" pitchFamily="2" charset="2"/>
                <a:buChar char="§"/>
              </a:pPr>
              <a:r>
                <a:rPr lang="en-GB" sz="2000" b="0" kern="0">
                  <a:solidFill>
                    <a:schemeClr val="tx1"/>
                  </a:solidFill>
                  <a:latin typeface="+mn-lt"/>
                </a:rPr>
                <a:t>ne</a:t>
              </a:r>
              <a:r>
                <a:rPr lang="en-GB" sz="2000" b="0" kern="0" baseline="-2500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en-GB" sz="2000" b="0" kern="0">
                  <a:solidFill>
                    <a:schemeClr val="tx1"/>
                  </a:solidFill>
                  <a:latin typeface="+mn-lt"/>
                </a:rPr>
                <a:t>≈</a:t>
              </a:r>
              <a:r>
                <a:rPr lang="en-GB" sz="2000" b="0" kern="0" baseline="-2500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it-IT" sz="2000" b="0" kern="0">
                  <a:solidFill>
                    <a:schemeClr val="tx1"/>
                  </a:solidFill>
                  <a:latin typeface="+mn-lt"/>
                </a:rPr>
                <a:t>(1.5–2.0)</a:t>
              </a:r>
              <a:r>
                <a:rPr lang="it-IT" sz="2000" b="0" kern="0" baseline="-2500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it-IT" sz="2000" b="0" kern="0">
                  <a:solidFill>
                    <a:schemeClr val="tx1"/>
                  </a:solidFill>
                  <a:latin typeface="+mn-lt"/>
                </a:rPr>
                <a:t>x</a:t>
              </a:r>
              <a:r>
                <a:rPr lang="it-IT" sz="2000" b="0" kern="0" baseline="-2500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it-IT" sz="2000" b="0" kern="0">
                  <a:solidFill>
                    <a:schemeClr val="tx1"/>
                  </a:solidFill>
                  <a:latin typeface="+mn-lt"/>
                </a:rPr>
                <a:t>10</a:t>
              </a:r>
              <a:r>
                <a:rPr lang="it-IT" sz="2000" b="0" kern="0" baseline="30000">
                  <a:solidFill>
                    <a:schemeClr val="tx1"/>
                  </a:solidFill>
                  <a:latin typeface="+mn-lt"/>
                </a:rPr>
                <a:t>1</a:t>
              </a:r>
              <a:r>
                <a:rPr lang="it-IT" sz="2000" b="0" kern="0">
                  <a:solidFill>
                    <a:schemeClr val="tx1"/>
                  </a:solidFill>
                  <a:latin typeface="+mn-lt"/>
                </a:rPr>
                <a:t>⁹</a:t>
              </a:r>
              <a:r>
                <a:rPr lang="it-IT" sz="2000" b="0" kern="0" baseline="-2500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it-IT" sz="2000" b="0" kern="0">
                  <a:solidFill>
                    <a:schemeClr val="tx1"/>
                  </a:solidFill>
                  <a:latin typeface="+mn-lt"/>
                </a:rPr>
                <a:t>m</a:t>
              </a:r>
              <a:r>
                <a:rPr lang="it-IT" sz="2000" b="0" kern="0" baseline="30000">
                  <a:solidFill>
                    <a:schemeClr val="tx1"/>
                  </a:solidFill>
                  <a:latin typeface="+mn-lt"/>
                </a:rPr>
                <a:t>−3</a:t>
              </a:r>
            </a:p>
            <a:p>
              <a:pPr marL="457200" indent="-457200">
                <a:spcBef>
                  <a:spcPts val="0"/>
                </a:spcBef>
                <a:spcAft>
                  <a:spcPts val="1200"/>
                </a:spcAft>
                <a:buClr>
                  <a:srgbClr val="C48E47"/>
                </a:buClr>
                <a:buFont typeface="Wingdings" pitchFamily="2" charset="2"/>
                <a:buChar char="§"/>
              </a:pPr>
              <a:r>
                <a:rPr lang="en-GB" sz="2000" b="0" kern="0" err="1">
                  <a:solidFill>
                    <a:schemeClr val="tx1"/>
                  </a:solidFill>
                  <a:latin typeface="+mn-lt"/>
                </a:rPr>
                <a:t>Te</a:t>
              </a:r>
              <a:r>
                <a:rPr lang="en-GB" sz="2000" b="0" kern="0" baseline="-2500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en-GB" sz="2000" b="0" kern="0">
                  <a:solidFill>
                    <a:schemeClr val="tx1"/>
                  </a:solidFill>
                  <a:latin typeface="+mn-lt"/>
                </a:rPr>
                <a:t>≈</a:t>
              </a:r>
              <a:r>
                <a:rPr lang="en-GB" sz="2000" b="0" kern="0" baseline="-2500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it-IT" sz="2000" b="0" kern="0">
                  <a:solidFill>
                    <a:schemeClr val="tx1"/>
                  </a:solidFill>
                  <a:latin typeface="+mn-lt"/>
                </a:rPr>
                <a:t>4–5</a:t>
              </a:r>
              <a:r>
                <a:rPr lang="it-IT" sz="2000" b="0" kern="0" baseline="-2500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it-IT" sz="2000" b="0" kern="0">
                  <a:solidFill>
                    <a:schemeClr val="tx1"/>
                  </a:solidFill>
                  <a:latin typeface="+mn-lt"/>
                </a:rPr>
                <a:t>eV</a:t>
              </a:r>
            </a:p>
            <a:p>
              <a:pPr marL="457200" indent="-457200">
                <a:spcBef>
                  <a:spcPts val="0"/>
                </a:spcBef>
                <a:spcAft>
                  <a:spcPts val="1200"/>
                </a:spcAft>
                <a:buClr>
                  <a:srgbClr val="C48E47"/>
                </a:buClr>
                <a:buFont typeface="Wingdings" pitchFamily="2" charset="2"/>
                <a:buChar char="§"/>
              </a:pPr>
              <a:r>
                <a:rPr lang="en-GB" sz="2000" b="0" kern="0">
                  <a:solidFill>
                    <a:schemeClr val="tx1"/>
                  </a:solidFill>
                  <a:latin typeface="+mn-lt"/>
                </a:rPr>
                <a:t>Particle flux</a:t>
              </a:r>
              <a:r>
                <a:rPr lang="en-GB" sz="2000" b="0" kern="0" baseline="-2500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en-GB" sz="2000" b="0" kern="0">
                  <a:solidFill>
                    <a:schemeClr val="tx1"/>
                  </a:solidFill>
                  <a:latin typeface="+mn-lt"/>
                </a:rPr>
                <a:t>≲</a:t>
              </a:r>
              <a:r>
                <a:rPr lang="en-GB" sz="2000" b="0" kern="0" baseline="-2500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en-GB" sz="2000" b="0" kern="0">
                  <a:solidFill>
                    <a:schemeClr val="tx1"/>
                  </a:solidFill>
                  <a:latin typeface="+mn-lt"/>
                </a:rPr>
                <a:t>3.5</a:t>
              </a:r>
              <a:r>
                <a:rPr lang="en-GB" sz="2000" b="0" kern="0" baseline="-2500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en-GB" sz="2000" b="0" kern="0">
                  <a:solidFill>
                    <a:schemeClr val="tx1"/>
                  </a:solidFill>
                  <a:latin typeface="+mn-lt"/>
                </a:rPr>
                <a:t>x</a:t>
              </a:r>
              <a:r>
                <a:rPr lang="en-GB" sz="2000" b="0" kern="0" baseline="-2500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it-IT" sz="2000" b="0" kern="0">
                  <a:solidFill>
                    <a:schemeClr val="tx1"/>
                  </a:solidFill>
                  <a:latin typeface="+mn-lt"/>
                </a:rPr>
                <a:t>10</a:t>
              </a:r>
              <a:r>
                <a:rPr lang="it-IT" sz="2000" b="0" kern="0" baseline="30000">
                  <a:solidFill>
                    <a:schemeClr val="tx1"/>
                  </a:solidFill>
                  <a:latin typeface="+mn-lt"/>
                </a:rPr>
                <a:t>22</a:t>
              </a:r>
              <a:r>
                <a:rPr lang="it-IT" sz="2000" b="0" kern="0" baseline="-2500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it-IT" sz="2000" b="0" kern="0">
                  <a:solidFill>
                    <a:schemeClr val="tx1"/>
                  </a:solidFill>
                  <a:latin typeface="+mn-lt"/>
                </a:rPr>
                <a:t>m</a:t>
              </a:r>
              <a:r>
                <a:rPr lang="it-IT" sz="2000" b="0" kern="0" baseline="30000">
                  <a:solidFill>
                    <a:schemeClr val="tx1"/>
                  </a:solidFill>
                  <a:latin typeface="+mn-lt"/>
                </a:rPr>
                <a:t>−3</a:t>
              </a:r>
            </a:p>
          </p:txBody>
        </p:sp>
        <p:sp>
          <p:nvSpPr>
            <p:cNvPr id="15" name="Rettangolo con angoli arrotondati 14">
              <a:extLst>
                <a:ext uri="{FF2B5EF4-FFF2-40B4-BE49-F238E27FC236}">
                  <a16:creationId xmlns:a16="http://schemas.microsoft.com/office/drawing/2014/main" id="{A158F7B4-E0E9-3E06-46FA-8BE5CCBF5384}"/>
                </a:ext>
              </a:extLst>
            </p:cNvPr>
            <p:cNvSpPr/>
            <p:nvPr/>
          </p:nvSpPr>
          <p:spPr bwMode="auto">
            <a:xfrm>
              <a:off x="22272993" y="23765397"/>
              <a:ext cx="3961321" cy="2212276"/>
            </a:xfrm>
            <a:prstGeom prst="roundRect">
              <a:avLst>
                <a:gd name="adj" fmla="val 10582"/>
              </a:avLst>
            </a:prstGeom>
            <a:noFill/>
            <a:ln w="38100" cap="flat" cmpd="sng" algn="ctr">
              <a:solidFill>
                <a:srgbClr val="C48E4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u="none" strike="noStrike" cap="none" normalizeH="0" baseline="0">
                <a:ln>
                  <a:noFill/>
                </a:ln>
                <a:solidFill>
                  <a:srgbClr val="2B65AF"/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7DFEF0DA-F15E-D495-44BA-97ED08C5051B}"/>
              </a:ext>
            </a:extLst>
          </p:cNvPr>
          <p:cNvSpPr txBox="1"/>
          <p:nvPr/>
        </p:nvSpPr>
        <p:spPr>
          <a:xfrm>
            <a:off x="1666182" y="1373264"/>
            <a:ext cx="885963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kern="0" noProof="0">
                <a:solidFill>
                  <a:srgbClr val="2B65AF"/>
                </a:solidFill>
                <a:latin typeface="+mn-lt"/>
              </a:rPr>
              <a:t>High</a:t>
            </a:r>
            <a:r>
              <a:rPr lang="en-GB" sz="2800" kern="0" noProof="0">
                <a:solidFill>
                  <a:srgbClr val="2B65AF"/>
                </a:solidFill>
                <a:latin typeface="+mn-lt"/>
                <a:ea typeface="Times New Roman" panose="02020603050405020304" pitchFamily="18" charset="0"/>
              </a:rPr>
              <a:t>−</a:t>
            </a:r>
            <a:r>
              <a:rPr lang="en-GB" sz="2800" kern="0" noProof="0">
                <a:solidFill>
                  <a:srgbClr val="2B65AF"/>
                </a:solidFill>
                <a:latin typeface="+mn-lt"/>
              </a:rPr>
              <a:t>density plasma discharges are predicted,</a:t>
            </a:r>
          </a:p>
          <a:p>
            <a:pPr algn="ctr"/>
            <a:r>
              <a:rPr lang="en-GB" sz="2800" b="1" kern="0" noProof="0">
                <a:solidFill>
                  <a:srgbClr val="2B65AF"/>
                </a:solidFill>
                <a:latin typeface="+mn-lt"/>
              </a:rPr>
              <a:t>meeting the device upgrade targets</a:t>
            </a:r>
            <a:r>
              <a:rPr lang="en-GB" sz="2800" kern="0" noProof="0">
                <a:solidFill>
                  <a:srgbClr val="2B65AF"/>
                </a:solidFill>
                <a:latin typeface="+mn-lt"/>
              </a:rPr>
              <a:t>.</a:t>
            </a:r>
            <a:endParaRPr lang="en-GB" sz="2800">
              <a:solidFill>
                <a:srgbClr val="2B65AF"/>
              </a:solidFill>
            </a:endParaRPr>
          </a:p>
        </p:txBody>
      </p:sp>
      <p:grpSp>
        <p:nvGrpSpPr>
          <p:cNvPr id="24" name="Gruppo 23">
            <a:extLst>
              <a:ext uri="{FF2B5EF4-FFF2-40B4-BE49-F238E27FC236}">
                <a16:creationId xmlns:a16="http://schemas.microsoft.com/office/drawing/2014/main" id="{D613A0C3-35ED-12C3-5E71-273BB16EAB28}"/>
              </a:ext>
            </a:extLst>
          </p:cNvPr>
          <p:cNvGrpSpPr/>
          <p:nvPr/>
        </p:nvGrpSpPr>
        <p:grpSpPr>
          <a:xfrm>
            <a:off x="6564497" y="2588322"/>
            <a:ext cx="4052703" cy="2212276"/>
            <a:chOff x="6409616" y="3210623"/>
            <a:chExt cx="4052703" cy="2212276"/>
          </a:xfrm>
        </p:grpSpPr>
        <p:sp>
          <p:nvSpPr>
            <p:cNvPr id="18" name="Content Placeholder 5">
              <a:extLst>
                <a:ext uri="{FF2B5EF4-FFF2-40B4-BE49-F238E27FC236}">
                  <a16:creationId xmlns:a16="http://schemas.microsoft.com/office/drawing/2014/main" id="{762E0FE6-5846-3D54-55BB-F750D386059A}"/>
                </a:ext>
              </a:extLst>
            </p:cNvPr>
            <p:cNvSpPr txBox="1">
              <a:spLocks/>
            </p:cNvSpPr>
            <p:nvPr/>
          </p:nvSpPr>
          <p:spPr>
            <a:xfrm>
              <a:off x="6627441" y="3388825"/>
              <a:ext cx="3743496" cy="1855871"/>
            </a:xfrm>
            <a:prstGeom prst="rect">
              <a:avLst/>
            </a:prstGeom>
            <a:ln>
              <a:noFill/>
            </a:ln>
          </p:spPr>
          <p:txBody>
            <a:bodyPr anchor="ctr"/>
            <a:lstStyle>
              <a:lvl1pPr marL="0" indent="0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 sz="2800" b="1" i="0">
                  <a:solidFill>
                    <a:schemeClr val="accent5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1pPr>
              <a:lvl2pPr marL="11113" indent="0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None/>
                <a:tabLst/>
                <a:defRPr sz="2800" b="0" i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 marL="5214938" indent="-1042988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b="0" i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7300913" indent="-1042988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800" b="0" i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9388475" indent="-1044575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800" b="0" i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98456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103028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107600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112172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>
                <a:spcBef>
                  <a:spcPts val="0"/>
                </a:spcBef>
                <a:spcAft>
                  <a:spcPts val="1200"/>
                </a:spcAft>
                <a:buClr>
                  <a:srgbClr val="21A0A0"/>
                </a:buClr>
              </a:pPr>
              <a:r>
                <a:rPr lang="en-GB" sz="2400" kern="0">
                  <a:solidFill>
                    <a:srgbClr val="C48E47"/>
                  </a:solidFill>
                  <a:latin typeface="+mn-lt"/>
                </a:rPr>
                <a:t>Argon plasmas </a:t>
              </a:r>
              <a:r>
                <a:rPr lang="en-GB" sz="2000" b="0" kern="0">
                  <a:solidFill>
                    <a:srgbClr val="C48E47"/>
                  </a:solidFill>
                </a:rPr>
                <a:t>(values on axis)</a:t>
              </a:r>
              <a:endParaRPr lang="en-GB" sz="2000" kern="0">
                <a:solidFill>
                  <a:srgbClr val="C48E47"/>
                </a:solidFill>
                <a:latin typeface="+mn-lt"/>
              </a:endParaRPr>
            </a:p>
            <a:p>
              <a:pPr marL="457200" indent="-457200">
                <a:spcBef>
                  <a:spcPts val="0"/>
                </a:spcBef>
                <a:spcAft>
                  <a:spcPts val="1200"/>
                </a:spcAft>
                <a:buClr>
                  <a:srgbClr val="C48E47"/>
                </a:buClr>
                <a:buFont typeface="Wingdings" pitchFamily="2" charset="2"/>
                <a:buChar char="§"/>
              </a:pPr>
              <a:r>
                <a:rPr lang="en-GB" sz="2000" b="0" kern="0">
                  <a:solidFill>
                    <a:schemeClr val="tx1"/>
                  </a:solidFill>
                  <a:latin typeface="+mn-lt"/>
                </a:rPr>
                <a:t>ne</a:t>
              </a:r>
              <a:r>
                <a:rPr lang="en-GB" sz="2000" b="0" kern="0" baseline="-2500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en-GB" sz="2000" b="0" kern="0">
                  <a:solidFill>
                    <a:schemeClr val="tx1"/>
                  </a:solidFill>
                  <a:latin typeface="+mn-lt"/>
                </a:rPr>
                <a:t>≈</a:t>
              </a:r>
              <a:r>
                <a:rPr lang="en-GB" sz="2000" b="0" kern="0" baseline="-2500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it-IT" sz="2000" b="0" kern="0">
                  <a:solidFill>
                    <a:schemeClr val="tx1"/>
                  </a:solidFill>
                  <a:latin typeface="+mn-lt"/>
                </a:rPr>
                <a:t>(1.5–2.0)</a:t>
              </a:r>
              <a:r>
                <a:rPr lang="it-IT" sz="2000" b="0" kern="0" baseline="-2500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it-IT" sz="2000" b="0" kern="0">
                  <a:solidFill>
                    <a:schemeClr val="tx1"/>
                  </a:solidFill>
                  <a:latin typeface="+mn-lt"/>
                </a:rPr>
                <a:t>x</a:t>
              </a:r>
              <a:r>
                <a:rPr lang="it-IT" sz="2000" b="0" kern="0" baseline="-2500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it-IT" sz="2000" b="0" kern="0">
                  <a:solidFill>
                    <a:schemeClr val="tx1"/>
                  </a:solidFill>
                  <a:latin typeface="+mn-lt"/>
                </a:rPr>
                <a:t>10</a:t>
              </a:r>
              <a:r>
                <a:rPr lang="it-IT" sz="2000" b="0" kern="0" baseline="30000">
                  <a:solidFill>
                    <a:schemeClr val="tx1"/>
                  </a:solidFill>
                  <a:latin typeface="+mn-lt"/>
                </a:rPr>
                <a:t>18</a:t>
              </a:r>
              <a:r>
                <a:rPr lang="it-IT" sz="2000" b="0" kern="0" baseline="-2500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it-IT" sz="2000" b="0" kern="0">
                  <a:solidFill>
                    <a:schemeClr val="tx1"/>
                  </a:solidFill>
                  <a:latin typeface="+mn-lt"/>
                </a:rPr>
                <a:t>m</a:t>
              </a:r>
              <a:r>
                <a:rPr lang="it-IT" sz="2000" b="0" kern="0" baseline="30000">
                  <a:solidFill>
                    <a:schemeClr val="tx1"/>
                  </a:solidFill>
                  <a:latin typeface="+mn-lt"/>
                </a:rPr>
                <a:t>−3</a:t>
              </a:r>
            </a:p>
            <a:p>
              <a:pPr marL="457200" indent="-457200">
                <a:spcBef>
                  <a:spcPts val="0"/>
                </a:spcBef>
                <a:spcAft>
                  <a:spcPts val="1200"/>
                </a:spcAft>
                <a:buClr>
                  <a:srgbClr val="C48E47"/>
                </a:buClr>
                <a:buFont typeface="Wingdings" pitchFamily="2" charset="2"/>
                <a:buChar char="§"/>
              </a:pPr>
              <a:r>
                <a:rPr lang="en-GB" sz="2000" b="0" kern="0" err="1">
                  <a:solidFill>
                    <a:schemeClr val="tx1"/>
                  </a:solidFill>
                  <a:latin typeface="+mn-lt"/>
                </a:rPr>
                <a:t>Te</a:t>
              </a:r>
              <a:r>
                <a:rPr lang="en-GB" sz="2000" b="0" kern="0" baseline="-2500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en-GB" sz="2000" b="0" kern="0">
                  <a:solidFill>
                    <a:schemeClr val="tx1"/>
                  </a:solidFill>
                  <a:latin typeface="+mn-lt"/>
                </a:rPr>
                <a:t>≈</a:t>
              </a:r>
              <a:r>
                <a:rPr lang="en-GB" sz="2000" b="0" kern="0" baseline="-2500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it-IT" sz="2000" b="0" kern="0">
                  <a:solidFill>
                    <a:schemeClr val="tx1"/>
                  </a:solidFill>
                  <a:latin typeface="+mn-lt"/>
                </a:rPr>
                <a:t>9</a:t>
              </a:r>
              <a:r>
                <a:rPr lang="it-IT" sz="2000" b="0" kern="0" baseline="-2500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it-IT" sz="2000" b="0" kern="0">
                  <a:solidFill>
                    <a:schemeClr val="tx1"/>
                  </a:solidFill>
                  <a:latin typeface="+mn-lt"/>
                </a:rPr>
                <a:t>eV</a:t>
              </a:r>
            </a:p>
            <a:p>
              <a:pPr marL="457200" indent="-457200">
                <a:spcBef>
                  <a:spcPts val="0"/>
                </a:spcBef>
                <a:spcAft>
                  <a:spcPts val="1200"/>
                </a:spcAft>
                <a:buClr>
                  <a:srgbClr val="C48E47"/>
                </a:buClr>
                <a:buFont typeface="Wingdings" pitchFamily="2" charset="2"/>
                <a:buChar char="§"/>
              </a:pPr>
              <a:r>
                <a:rPr lang="en-GB" sz="2000" b="0" kern="0">
                  <a:solidFill>
                    <a:schemeClr val="tx1"/>
                  </a:solidFill>
                  <a:latin typeface="+mn-lt"/>
                </a:rPr>
                <a:t>Particle flux</a:t>
              </a:r>
              <a:r>
                <a:rPr lang="en-GB" sz="2000" b="0" kern="0" baseline="-2500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en-GB" sz="2000" b="0" kern="0">
                  <a:solidFill>
                    <a:schemeClr val="tx1"/>
                  </a:solidFill>
                  <a:latin typeface="+mn-lt"/>
                </a:rPr>
                <a:t>≲</a:t>
              </a:r>
              <a:r>
                <a:rPr lang="en-GB" sz="2000" b="0" kern="0" baseline="-2500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en-GB" sz="2000" b="0" kern="0">
                  <a:solidFill>
                    <a:schemeClr val="tx1"/>
                  </a:solidFill>
                  <a:latin typeface="+mn-lt"/>
                </a:rPr>
                <a:t>6</a:t>
              </a:r>
              <a:r>
                <a:rPr lang="en-GB" sz="2000" b="0" kern="0" baseline="-2500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en-GB" sz="2000" b="0" kern="0">
                  <a:solidFill>
                    <a:schemeClr val="tx1"/>
                  </a:solidFill>
                  <a:latin typeface="+mn-lt"/>
                </a:rPr>
                <a:t>x</a:t>
              </a:r>
              <a:r>
                <a:rPr lang="en-GB" sz="2000" b="0" kern="0" baseline="-2500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it-IT" sz="2000" b="0" kern="0">
                  <a:solidFill>
                    <a:schemeClr val="tx1"/>
                  </a:solidFill>
                  <a:latin typeface="+mn-lt"/>
                </a:rPr>
                <a:t>10</a:t>
              </a:r>
              <a:r>
                <a:rPr lang="it-IT" sz="2000" b="0" kern="0" baseline="30000">
                  <a:solidFill>
                    <a:schemeClr val="tx1"/>
                  </a:solidFill>
                  <a:latin typeface="+mn-lt"/>
                </a:rPr>
                <a:t>21</a:t>
              </a:r>
              <a:r>
                <a:rPr lang="it-IT" sz="2000" b="0" kern="0" baseline="-2500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it-IT" sz="2000" b="0" kern="0">
                  <a:solidFill>
                    <a:schemeClr val="tx1"/>
                  </a:solidFill>
                  <a:latin typeface="+mn-lt"/>
                </a:rPr>
                <a:t>m</a:t>
              </a:r>
              <a:r>
                <a:rPr lang="it-IT" sz="2000" b="0" kern="0" baseline="30000">
                  <a:solidFill>
                    <a:schemeClr val="tx1"/>
                  </a:solidFill>
                  <a:latin typeface="+mn-lt"/>
                </a:rPr>
                <a:t>−3</a:t>
              </a:r>
            </a:p>
          </p:txBody>
        </p:sp>
        <p:sp>
          <p:nvSpPr>
            <p:cNvPr id="23" name="Rettangolo con angoli arrotondati 22">
              <a:extLst>
                <a:ext uri="{FF2B5EF4-FFF2-40B4-BE49-F238E27FC236}">
                  <a16:creationId xmlns:a16="http://schemas.microsoft.com/office/drawing/2014/main" id="{E27A29CA-F27F-F669-1F86-A512AB2C6023}"/>
                </a:ext>
              </a:extLst>
            </p:cNvPr>
            <p:cNvSpPr/>
            <p:nvPr/>
          </p:nvSpPr>
          <p:spPr bwMode="auto">
            <a:xfrm>
              <a:off x="6409616" y="3210623"/>
              <a:ext cx="4052703" cy="2212276"/>
            </a:xfrm>
            <a:prstGeom prst="roundRect">
              <a:avLst>
                <a:gd name="adj" fmla="val 10582"/>
              </a:avLst>
            </a:prstGeom>
            <a:noFill/>
            <a:ln w="38100" cap="flat" cmpd="sng" algn="ctr">
              <a:solidFill>
                <a:srgbClr val="C48E4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u="none" strike="noStrike" cap="none" normalizeH="0" baseline="0">
                <a:ln>
                  <a:noFill/>
                </a:ln>
                <a:solidFill>
                  <a:srgbClr val="2B65AF"/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83E3FF5A-2107-224C-3E81-6BF28A4C4F4D}"/>
              </a:ext>
            </a:extLst>
          </p:cNvPr>
          <p:cNvSpPr txBox="1"/>
          <p:nvPr/>
        </p:nvSpPr>
        <p:spPr>
          <a:xfrm>
            <a:off x="1668663" y="5105800"/>
            <a:ext cx="9166918" cy="1012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14000"/>
              </a:lnSpc>
              <a:spcBef>
                <a:spcPts val="600"/>
              </a:spcBef>
              <a:buClr>
                <a:srgbClr val="C48E47"/>
              </a:buClr>
              <a:buFont typeface="Font di sistema regolare"/>
              <a:buChar char="➜"/>
            </a:pPr>
            <a:r>
              <a:rPr lang="en-GB" sz="2700" kern="0">
                <a:solidFill>
                  <a:srgbClr val="2B65AF"/>
                </a:solidFill>
              </a:rPr>
              <a:t>Comparison of plasma parameters predicted by SOLPS−ITER with </a:t>
            </a:r>
            <a:r>
              <a:rPr lang="en-GB" sz="2700" b="1" kern="0">
                <a:solidFill>
                  <a:srgbClr val="2B65AF"/>
                </a:solidFill>
              </a:rPr>
              <a:t>BiGyM experimental data</a:t>
            </a:r>
            <a:r>
              <a:rPr lang="en-GB" sz="2700" kern="0">
                <a:solidFill>
                  <a:srgbClr val="2B65AF"/>
                </a:solidFill>
              </a:rPr>
              <a:t>, once available</a:t>
            </a:r>
          </a:p>
        </p:txBody>
      </p:sp>
    </p:spTree>
    <p:extLst>
      <p:ext uri="{BB962C8B-B14F-4D97-AF65-F5344CB8AC3E}">
        <p14:creationId xmlns:p14="http://schemas.microsoft.com/office/powerpoint/2010/main" val="41758820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82D2EF-EE6D-E41D-B1CD-35AEFC5B4D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31C760A0-4842-13A0-23B3-F08245364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Outline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27FF068A-2858-8238-D28B-C6776ACBB99F}"/>
              </a:ext>
            </a:extLst>
          </p:cNvPr>
          <p:cNvSpPr txBox="1">
            <a:spLocks/>
          </p:cNvSpPr>
          <p:nvPr/>
        </p:nvSpPr>
        <p:spPr>
          <a:xfrm>
            <a:off x="1611824" y="1712564"/>
            <a:ext cx="9153966" cy="45022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2400" kern="1200" dirty="0" smtClean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2000" kern="1200" dirty="0" smtClean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400" kern="1200" dirty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>
                <a:solidFill>
                  <a:schemeClr val="bg1">
                    <a:lumMod val="75000"/>
                  </a:schemeClr>
                </a:solidFill>
                <a:latin typeface="+mn-lt"/>
              </a:rPr>
              <a:t>BiGyM: the new linear plasma device</a:t>
            </a:r>
          </a:p>
          <a:p>
            <a:pPr lvl="2">
              <a:lnSpc>
                <a:spcPct val="100000"/>
              </a:lnSpc>
              <a:spcBef>
                <a:spcPts val="300"/>
              </a:spcBef>
              <a:buClr>
                <a:schemeClr val="bg1">
                  <a:lumMod val="75000"/>
                </a:schemeClr>
              </a:buClr>
              <a:buFont typeface="Font di sistema regolare"/>
              <a:buChar char="➔"/>
            </a:pPr>
            <a:r>
              <a:rPr lang="en-GB" sz="2000">
                <a:solidFill>
                  <a:schemeClr val="bg1">
                    <a:lumMod val="75000"/>
                  </a:schemeClr>
                </a:solidFill>
                <a:latin typeface="+mn-lt"/>
                <a:ea typeface="Times New Roman" panose="02020603050405020304" pitchFamily="18" charset="0"/>
              </a:rPr>
              <a:t> Motivation </a:t>
            </a:r>
          </a:p>
          <a:p>
            <a:pPr lvl="2">
              <a:lnSpc>
                <a:spcPct val="100000"/>
              </a:lnSpc>
              <a:spcBef>
                <a:spcPts val="300"/>
              </a:spcBef>
              <a:buClr>
                <a:schemeClr val="bg1">
                  <a:lumMod val="75000"/>
                </a:schemeClr>
              </a:buClr>
              <a:buFont typeface="Font di sistema regolare"/>
              <a:buChar char="➔"/>
            </a:pPr>
            <a:r>
              <a:rPr lang="en-GB" sz="2000">
                <a:solidFill>
                  <a:schemeClr val="bg1">
                    <a:lumMod val="75000"/>
                  </a:schemeClr>
                </a:solidFill>
                <a:latin typeface="+mn-lt"/>
                <a:ea typeface="Times New Roman" panose="02020603050405020304" pitchFamily="18" charset="0"/>
              </a:rPr>
              <a:t> Device upgrade</a:t>
            </a:r>
          </a:p>
          <a:p>
            <a:pPr marL="457200" indent="-457200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>
                <a:solidFill>
                  <a:schemeClr val="bg1">
                    <a:lumMod val="75000"/>
                  </a:schemeClr>
                </a:solidFill>
              </a:rPr>
              <a:t>BiGyM modelling activities</a:t>
            </a:r>
            <a:endParaRPr lang="en-GB" kern="0">
              <a:solidFill>
                <a:schemeClr val="bg1">
                  <a:lumMod val="75000"/>
                </a:schemeClr>
              </a:solidFill>
              <a:latin typeface="+mn-lt"/>
            </a:endParaRPr>
          </a:p>
          <a:p>
            <a:pPr marL="457200" indent="-457200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kern="0">
                <a:solidFill>
                  <a:schemeClr val="bg1">
                    <a:lumMod val="75000"/>
                  </a:schemeClr>
                </a:solidFill>
                <a:latin typeface="+mn-lt"/>
              </a:rPr>
              <a:t>Plasma-neutral modelling using SOLPS−ITER</a:t>
            </a:r>
          </a:p>
          <a:p>
            <a:pPr lvl="2">
              <a:lnSpc>
                <a:spcPct val="100000"/>
              </a:lnSpc>
              <a:spcBef>
                <a:spcPts val="300"/>
              </a:spcBef>
              <a:buClr>
                <a:schemeClr val="bg1">
                  <a:lumMod val="75000"/>
                </a:schemeClr>
              </a:buClr>
              <a:buFont typeface="Font di sistema regolare"/>
              <a:buChar char="➔"/>
            </a:pPr>
            <a:r>
              <a:rPr lang="en-GB" sz="2000" kern="0">
                <a:solidFill>
                  <a:schemeClr val="bg1">
                    <a:lumMod val="75000"/>
                  </a:schemeClr>
                </a:solidFill>
                <a:latin typeface="+mn-lt"/>
              </a:rPr>
              <a:t> Validation against RAID data</a:t>
            </a:r>
          </a:p>
          <a:p>
            <a:pPr lvl="2">
              <a:lnSpc>
                <a:spcPct val="100000"/>
              </a:lnSpc>
              <a:spcBef>
                <a:spcPts val="300"/>
              </a:spcBef>
              <a:buClr>
                <a:schemeClr val="bg1">
                  <a:lumMod val="75000"/>
                </a:schemeClr>
              </a:buClr>
              <a:buFont typeface="Font di sistema regolare"/>
              <a:buChar char="➔"/>
            </a:pPr>
            <a:r>
              <a:rPr lang="en-GB" sz="2000" kern="0">
                <a:solidFill>
                  <a:schemeClr val="bg1">
                    <a:lumMod val="75000"/>
                  </a:schemeClr>
                </a:solidFill>
                <a:latin typeface="+mn-lt"/>
              </a:rPr>
              <a:t> Predictive modelling of BiGyM</a:t>
            </a:r>
          </a:p>
          <a:p>
            <a:pPr marL="457200" indent="-457200">
              <a:lnSpc>
                <a:spcPct val="100000"/>
              </a:lnSpc>
              <a:spcBef>
                <a:spcPts val="900"/>
              </a:spcBef>
              <a:buClr>
                <a:srgbClr val="C48E48"/>
              </a:buClr>
              <a:buFont typeface="Wingdings" pitchFamily="2" charset="2"/>
              <a:buChar char="§"/>
            </a:pPr>
            <a:r>
              <a:rPr lang="en-GB" kern="0">
                <a:solidFill>
                  <a:srgbClr val="000000"/>
                </a:solidFill>
                <a:latin typeface="+mn-lt"/>
              </a:rPr>
              <a:t>Helicon source modelling using COMSOL</a:t>
            </a:r>
            <a:endParaRPr lang="en-GB" kern="0">
              <a:solidFill>
                <a:srgbClr val="000000"/>
              </a:solidFill>
            </a:endParaRPr>
          </a:p>
          <a:p>
            <a:pPr lvl="2">
              <a:lnSpc>
                <a:spcPct val="100000"/>
              </a:lnSpc>
              <a:spcBef>
                <a:spcPts val="300"/>
              </a:spcBef>
              <a:buClr>
                <a:srgbClr val="C48E48"/>
              </a:buClr>
              <a:buFont typeface="Font di sistema regolare"/>
              <a:buChar char="➔"/>
            </a:pPr>
            <a:r>
              <a:rPr lang="en-GB" sz="2000" kern="0">
                <a:solidFill>
                  <a:srgbClr val="000000"/>
                </a:solidFill>
              </a:rPr>
              <a:t> Sensitivity analysis</a:t>
            </a:r>
          </a:p>
          <a:p>
            <a:pPr lvl="2">
              <a:lnSpc>
                <a:spcPct val="100000"/>
              </a:lnSpc>
              <a:spcBef>
                <a:spcPts val="300"/>
              </a:spcBef>
              <a:buClr>
                <a:srgbClr val="C48E48"/>
              </a:buClr>
              <a:buFont typeface="Font di sistema regolare"/>
              <a:buChar char="➔"/>
            </a:pPr>
            <a:r>
              <a:rPr lang="en-GB" sz="2000" kern="0">
                <a:solidFill>
                  <a:srgbClr val="000000"/>
                </a:solidFill>
                <a:latin typeface="+mn-lt"/>
              </a:rPr>
              <a:t> Alternative layouts</a:t>
            </a:r>
          </a:p>
          <a:p>
            <a:pPr marL="457200" indent="-457200">
              <a:lnSpc>
                <a:spcPct val="100000"/>
              </a:lnSpc>
              <a:spcBef>
                <a:spcPts val="900"/>
              </a:spcBef>
              <a:buClr>
                <a:srgbClr val="C48E48"/>
              </a:buClr>
              <a:buFont typeface="Wingdings" pitchFamily="2" charset="2"/>
              <a:buChar char="§"/>
            </a:pPr>
            <a:r>
              <a:rPr lang="en-GB" kern="0">
                <a:solidFill>
                  <a:srgbClr val="000000"/>
                </a:solidFill>
                <a:latin typeface="+mn-lt"/>
              </a:rPr>
              <a:t>Conclusions &amp; Future developments</a:t>
            </a:r>
            <a:endParaRPr lang="it-IT" ker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3" name="Segnaposto numero diapositiva 3">
            <a:extLst>
              <a:ext uri="{FF2B5EF4-FFF2-40B4-BE49-F238E27FC236}">
                <a16:creationId xmlns:a16="http://schemas.microsoft.com/office/drawing/2014/main" id="{5248A6A0-2962-6864-F6BD-A99D74F69313}"/>
              </a:ext>
            </a:extLst>
          </p:cNvPr>
          <p:cNvSpPr txBox="1">
            <a:spLocks/>
          </p:cNvSpPr>
          <p:nvPr/>
        </p:nvSpPr>
        <p:spPr>
          <a:xfrm>
            <a:off x="11507491" y="6435090"/>
            <a:ext cx="556326" cy="360173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>
                <a:solidFill>
                  <a:schemeClr val="bg1"/>
                </a:solidFill>
              </a:rPr>
              <a:pPr algn="ctr"/>
              <a:t>14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3F9B5C2C-3E1C-0348-1B73-5EDD3A9AA8AC}"/>
              </a:ext>
            </a:extLst>
          </p:cNvPr>
          <p:cNvSpPr/>
          <p:nvPr/>
        </p:nvSpPr>
        <p:spPr>
          <a:xfrm>
            <a:off x="1330470" y="4536830"/>
            <a:ext cx="6535715" cy="1664677"/>
          </a:xfrm>
          <a:prstGeom prst="roundRect">
            <a:avLst/>
          </a:prstGeom>
          <a:noFill/>
          <a:ln w="38100">
            <a:solidFill>
              <a:srgbClr val="C48E4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15">
            <a:extLst>
              <a:ext uri="{FF2B5EF4-FFF2-40B4-BE49-F238E27FC236}">
                <a16:creationId xmlns:a16="http://schemas.microsoft.com/office/drawing/2014/main" id="{3BFD08EE-7B93-460D-BAC9-D3857FF130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4762" y="3062303"/>
            <a:ext cx="3465165" cy="1372446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A190BA6F-A0BA-DDB1-7DFC-1F75915568D1}"/>
              </a:ext>
            </a:extLst>
          </p:cNvPr>
          <p:cNvSpPr txBox="1"/>
          <p:nvPr/>
        </p:nvSpPr>
        <p:spPr>
          <a:xfrm>
            <a:off x="9659506" y="4324000"/>
            <a:ext cx="996461" cy="58477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n-GB" sz="3200">
                <a:solidFill>
                  <a:srgbClr val="000000"/>
                </a:solidFill>
                <a:latin typeface="+mn-lt"/>
              </a:rPr>
              <a:t>WP7</a:t>
            </a:r>
            <a:endParaRPr lang="en-GB" sz="3200"/>
          </a:p>
        </p:txBody>
      </p:sp>
      <p:sp>
        <p:nvSpPr>
          <p:cNvPr id="5" name="Parentesi graffa chiusa 4">
            <a:extLst>
              <a:ext uri="{FF2B5EF4-FFF2-40B4-BE49-F238E27FC236}">
                <a16:creationId xmlns:a16="http://schemas.microsoft.com/office/drawing/2014/main" id="{6E10E3B2-F44D-357E-EBCD-98CCE51F11D7}"/>
              </a:ext>
            </a:extLst>
          </p:cNvPr>
          <p:cNvSpPr/>
          <p:nvPr/>
        </p:nvSpPr>
        <p:spPr>
          <a:xfrm>
            <a:off x="7866185" y="1712562"/>
            <a:ext cx="559184" cy="4502258"/>
          </a:xfrm>
          <a:prstGeom prst="rightBrace">
            <a:avLst>
              <a:gd name="adj1" fmla="val 60364"/>
              <a:gd name="adj2" fmla="val 50000"/>
            </a:avLst>
          </a:prstGeom>
          <a:ln w="38100">
            <a:solidFill>
              <a:srgbClr val="C48E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2790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629C5F-F7E3-79DF-ACE3-C7E9064A01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81481A0-0C49-207A-16F1-9B7177352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Objective</a:t>
            </a:r>
          </a:p>
        </p:txBody>
      </p:sp>
      <p:sp>
        <p:nvSpPr>
          <p:cNvPr id="69" name="Content Placeholder 2">
            <a:extLst>
              <a:ext uri="{FF2B5EF4-FFF2-40B4-BE49-F238E27FC236}">
                <a16:creationId xmlns:a16="http://schemas.microsoft.com/office/drawing/2014/main" id="{7194FFF1-8B05-0F67-D411-F83E8C334C8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823" y="2016125"/>
            <a:ext cx="11628000" cy="4073525"/>
          </a:xfrm>
        </p:spPr>
        <p:txBody>
          <a:bodyPr/>
          <a:lstStyle/>
          <a:p>
            <a:pPr marL="0" indent="0">
              <a:spcBef>
                <a:spcPts val="3000"/>
              </a:spcBef>
              <a:buNone/>
            </a:pPr>
            <a:r>
              <a:rPr lang="en-US"/>
              <a:t>Study the helicon wave propagation in BiGyM</a:t>
            </a:r>
          </a:p>
          <a:p>
            <a:pPr>
              <a:spcBef>
                <a:spcPts val="3000"/>
              </a:spcBef>
            </a:pPr>
            <a:r>
              <a:rPr lang="en-US"/>
              <a:t>Assess the new sources performance </a:t>
            </a:r>
          </a:p>
          <a:p>
            <a:pPr>
              <a:spcBef>
                <a:spcPts val="3000"/>
              </a:spcBef>
            </a:pPr>
            <a:r>
              <a:rPr lang="en-US"/>
              <a:t>Validate the proposed layout</a:t>
            </a:r>
          </a:p>
          <a:p>
            <a:pPr>
              <a:spcBef>
                <a:spcPts val="3000"/>
              </a:spcBef>
            </a:pPr>
            <a:endParaRPr lang="en-US"/>
          </a:p>
          <a:p>
            <a:pPr>
              <a:spcBef>
                <a:spcPts val="3000"/>
              </a:spcBef>
            </a:pPr>
            <a:endParaRPr lang="en-US"/>
          </a:p>
        </p:txBody>
      </p:sp>
      <p:sp>
        <p:nvSpPr>
          <p:cNvPr id="73" name="CasellaDiTesto 72">
            <a:extLst>
              <a:ext uri="{FF2B5EF4-FFF2-40B4-BE49-F238E27FC236}">
                <a16:creationId xmlns:a16="http://schemas.microsoft.com/office/drawing/2014/main" id="{43A175C0-1591-8858-8E2E-08E7936FD7EE}"/>
              </a:ext>
            </a:extLst>
          </p:cNvPr>
          <p:cNvSpPr txBox="1"/>
          <p:nvPr/>
        </p:nvSpPr>
        <p:spPr>
          <a:xfrm>
            <a:off x="8503413" y="2828365"/>
            <a:ext cx="146884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>
                <a:latin typeface=""/>
              </a:rPr>
              <a:t>COMSOL</a:t>
            </a:r>
          </a:p>
        </p:txBody>
      </p:sp>
      <p:sp>
        <p:nvSpPr>
          <p:cNvPr id="75" name="Freccia destra 74">
            <a:extLst>
              <a:ext uri="{FF2B5EF4-FFF2-40B4-BE49-F238E27FC236}">
                <a16:creationId xmlns:a16="http://schemas.microsoft.com/office/drawing/2014/main" id="{379B67E5-62DC-40A9-B655-5E7098C95038}"/>
              </a:ext>
            </a:extLst>
          </p:cNvPr>
          <p:cNvSpPr/>
          <p:nvPr/>
        </p:nvSpPr>
        <p:spPr>
          <a:xfrm>
            <a:off x="7056784" y="2930205"/>
            <a:ext cx="708991" cy="165652"/>
          </a:xfrm>
          <a:prstGeom prst="rightArrow">
            <a:avLst>
              <a:gd name="adj1" fmla="val 42000"/>
              <a:gd name="adj2" fmla="val 7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CasellaDiTesto 75">
            <a:extLst>
              <a:ext uri="{FF2B5EF4-FFF2-40B4-BE49-F238E27FC236}">
                <a16:creationId xmlns:a16="http://schemas.microsoft.com/office/drawing/2014/main" id="{773FA6AB-70F0-4397-6CAC-B94F4A82EED5}"/>
              </a:ext>
            </a:extLst>
          </p:cNvPr>
          <p:cNvSpPr txBox="1">
            <a:spLocks/>
          </p:cNvSpPr>
          <p:nvPr/>
        </p:nvSpPr>
        <p:spPr bwMode="auto">
          <a:xfrm>
            <a:off x="8689805" y="5060699"/>
            <a:ext cx="7837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sz="1200">
                <a:effectLst/>
                <a:latin typeface=""/>
                <a:ea typeface="Times New Roman" panose="02020603050405020304" pitchFamily="18" charset="0"/>
              </a:rPr>
              <a:t>Sample holder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52913715-2B27-9820-12BD-F6CDDE0B2F1F}"/>
              </a:ext>
            </a:extLst>
          </p:cNvPr>
          <p:cNvGrpSpPr/>
          <p:nvPr/>
        </p:nvGrpSpPr>
        <p:grpSpPr>
          <a:xfrm>
            <a:off x="2854589" y="4497501"/>
            <a:ext cx="6218238" cy="563197"/>
            <a:chOff x="3779424" y="4725077"/>
            <a:chExt cx="3974750" cy="360000"/>
          </a:xfrm>
        </p:grpSpPr>
        <p:sp>
          <p:nvSpPr>
            <p:cNvPr id="109" name="Rettangolo 108">
              <a:extLst>
                <a:ext uri="{FF2B5EF4-FFF2-40B4-BE49-F238E27FC236}">
                  <a16:creationId xmlns:a16="http://schemas.microsoft.com/office/drawing/2014/main" id="{FF37C868-5773-A98F-9A05-96BF176CC558}"/>
                </a:ext>
              </a:extLst>
            </p:cNvPr>
            <p:cNvSpPr/>
            <p:nvPr/>
          </p:nvSpPr>
          <p:spPr>
            <a:xfrm>
              <a:off x="3779424" y="4725077"/>
              <a:ext cx="540000" cy="360000"/>
            </a:xfrm>
            <a:prstGeom prst="rect">
              <a:avLst/>
            </a:prstGeom>
            <a:solidFill>
              <a:srgbClr val="CCCCCC"/>
            </a:solidFill>
            <a:ln w="0">
              <a:solidFill>
                <a:srgbClr val="535353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endParaRPr lang="en-GB" sz="1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0" name="Rettangolo 109">
              <a:extLst>
                <a:ext uri="{FF2B5EF4-FFF2-40B4-BE49-F238E27FC236}">
                  <a16:creationId xmlns:a16="http://schemas.microsoft.com/office/drawing/2014/main" id="{702615E0-09A6-1844-1EC5-440BDA7F6EA0}"/>
                </a:ext>
              </a:extLst>
            </p:cNvPr>
            <p:cNvSpPr/>
            <p:nvPr/>
          </p:nvSpPr>
          <p:spPr>
            <a:xfrm>
              <a:off x="4319424" y="4725077"/>
              <a:ext cx="540000" cy="360000"/>
            </a:xfrm>
            <a:prstGeom prst="rect">
              <a:avLst/>
            </a:prstGeom>
            <a:solidFill>
              <a:srgbClr val="CCCCCC"/>
            </a:solidFill>
            <a:ln w="0">
              <a:solidFill>
                <a:srgbClr val="535353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endParaRPr lang="en-GB" sz="1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1" name="Rettangolo 110">
              <a:extLst>
                <a:ext uri="{FF2B5EF4-FFF2-40B4-BE49-F238E27FC236}">
                  <a16:creationId xmlns:a16="http://schemas.microsoft.com/office/drawing/2014/main" id="{D20BF457-65C8-D151-2E18-6516B1525AD8}"/>
                </a:ext>
              </a:extLst>
            </p:cNvPr>
            <p:cNvSpPr/>
            <p:nvPr/>
          </p:nvSpPr>
          <p:spPr>
            <a:xfrm>
              <a:off x="4859424" y="4797077"/>
              <a:ext cx="288000" cy="216000"/>
            </a:xfrm>
            <a:prstGeom prst="rect">
              <a:avLst/>
            </a:prstGeom>
            <a:solidFill>
              <a:srgbClr val="AD0DAD"/>
            </a:solidFill>
            <a:ln w="0">
              <a:solidFill>
                <a:srgbClr val="535353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endParaRPr lang="en-GB" sz="1800" b="0" u="none" strike="noStrik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2" name="Rettangolo 111">
              <a:extLst>
                <a:ext uri="{FF2B5EF4-FFF2-40B4-BE49-F238E27FC236}">
                  <a16:creationId xmlns:a16="http://schemas.microsoft.com/office/drawing/2014/main" id="{D77A6A14-AE01-A7AF-8100-4606B3D52E4A}"/>
                </a:ext>
              </a:extLst>
            </p:cNvPr>
            <p:cNvSpPr/>
            <p:nvPr/>
          </p:nvSpPr>
          <p:spPr>
            <a:xfrm>
              <a:off x="5147424" y="4725077"/>
              <a:ext cx="540000" cy="360000"/>
            </a:xfrm>
            <a:prstGeom prst="rect">
              <a:avLst/>
            </a:prstGeom>
            <a:solidFill>
              <a:srgbClr val="CCCCCC"/>
            </a:solidFill>
            <a:ln w="0">
              <a:solidFill>
                <a:srgbClr val="535353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endParaRPr lang="en-GB" sz="1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3" name="Rettangolo 112">
              <a:extLst>
                <a:ext uri="{FF2B5EF4-FFF2-40B4-BE49-F238E27FC236}">
                  <a16:creationId xmlns:a16="http://schemas.microsoft.com/office/drawing/2014/main" id="{9E5D530A-BDD8-E558-9689-617B5DD319A6}"/>
                </a:ext>
              </a:extLst>
            </p:cNvPr>
            <p:cNvSpPr/>
            <p:nvPr/>
          </p:nvSpPr>
          <p:spPr>
            <a:xfrm>
              <a:off x="5687424" y="4725077"/>
              <a:ext cx="540000" cy="360000"/>
            </a:xfrm>
            <a:prstGeom prst="rect">
              <a:avLst/>
            </a:prstGeom>
            <a:solidFill>
              <a:srgbClr val="CCCCCC"/>
            </a:solidFill>
            <a:ln w="0">
              <a:solidFill>
                <a:srgbClr val="535353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endParaRPr lang="en-GB" sz="1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4" name="Rettangolo 113">
              <a:extLst>
                <a:ext uri="{FF2B5EF4-FFF2-40B4-BE49-F238E27FC236}">
                  <a16:creationId xmlns:a16="http://schemas.microsoft.com/office/drawing/2014/main" id="{F69117A8-060A-96ED-AE28-2BA50D5194F0}"/>
                </a:ext>
              </a:extLst>
            </p:cNvPr>
            <p:cNvSpPr/>
            <p:nvPr/>
          </p:nvSpPr>
          <p:spPr>
            <a:xfrm>
              <a:off x="6227424" y="4797077"/>
              <a:ext cx="288000" cy="216000"/>
            </a:xfrm>
            <a:prstGeom prst="rect">
              <a:avLst/>
            </a:prstGeom>
            <a:solidFill>
              <a:srgbClr val="AD0DAD"/>
            </a:solidFill>
            <a:ln w="0">
              <a:solidFill>
                <a:srgbClr val="535353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endParaRPr lang="en-GB" sz="1800" b="0" u="none" strike="noStrik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5" name="Rettangolo 114">
              <a:extLst>
                <a:ext uri="{FF2B5EF4-FFF2-40B4-BE49-F238E27FC236}">
                  <a16:creationId xmlns:a16="http://schemas.microsoft.com/office/drawing/2014/main" id="{B0B674CA-9BF4-FEFA-5EAC-0145FD5E381C}"/>
                </a:ext>
              </a:extLst>
            </p:cNvPr>
            <p:cNvSpPr/>
            <p:nvPr/>
          </p:nvSpPr>
          <p:spPr>
            <a:xfrm>
              <a:off x="6515424" y="4725077"/>
              <a:ext cx="540000" cy="360000"/>
            </a:xfrm>
            <a:prstGeom prst="rect">
              <a:avLst/>
            </a:prstGeom>
            <a:solidFill>
              <a:srgbClr val="CCCCCC"/>
            </a:solidFill>
            <a:ln w="0">
              <a:solidFill>
                <a:srgbClr val="535353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endParaRPr lang="en-GB" sz="1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6" name="Rettangolo 115">
              <a:extLst>
                <a:ext uri="{FF2B5EF4-FFF2-40B4-BE49-F238E27FC236}">
                  <a16:creationId xmlns:a16="http://schemas.microsoft.com/office/drawing/2014/main" id="{3A561957-4054-56DE-85D6-752500DF2898}"/>
                </a:ext>
              </a:extLst>
            </p:cNvPr>
            <p:cNvSpPr/>
            <p:nvPr/>
          </p:nvSpPr>
          <p:spPr>
            <a:xfrm>
              <a:off x="7055424" y="4725077"/>
              <a:ext cx="540000" cy="360000"/>
            </a:xfrm>
            <a:prstGeom prst="rect">
              <a:avLst/>
            </a:prstGeom>
            <a:solidFill>
              <a:srgbClr val="CCCCCC"/>
            </a:solidFill>
            <a:ln w="0">
              <a:solidFill>
                <a:srgbClr val="535353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endParaRPr lang="en-GB" sz="1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pic>
          <p:nvPicPr>
            <p:cNvPr id="78" name="Immagine 77">
              <a:extLst>
                <a:ext uri="{FF2B5EF4-FFF2-40B4-BE49-F238E27FC236}">
                  <a16:creationId xmlns:a16="http://schemas.microsoft.com/office/drawing/2014/main" id="{F6D4D51C-EAC6-8FDF-9AB7-8395235690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36674" y="4841577"/>
              <a:ext cx="317500" cy="127000"/>
            </a:xfrm>
            <a:prstGeom prst="rect">
              <a:avLst/>
            </a:prstGeom>
          </p:spPr>
        </p:pic>
      </p:grpSp>
      <p:cxnSp>
        <p:nvCxnSpPr>
          <p:cNvPr id="3" name="Connettore 7 38">
            <a:extLst>
              <a:ext uri="{FF2B5EF4-FFF2-40B4-BE49-F238E27FC236}">
                <a16:creationId xmlns:a16="http://schemas.microsoft.com/office/drawing/2014/main" id="{2C697685-151E-7BB3-EE2F-77F9196ECC3A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2828762" y="3907800"/>
            <a:ext cx="606427" cy="413999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diamon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Connettore 7 38">
            <a:extLst>
              <a:ext uri="{FF2B5EF4-FFF2-40B4-BE49-F238E27FC236}">
                <a16:creationId xmlns:a16="http://schemas.microsoft.com/office/drawing/2014/main" id="{4200B044-6E38-A3EE-3E3F-1B82B144DD62}"/>
              </a:ext>
            </a:extLst>
          </p:cNvPr>
          <p:cNvCxnSpPr>
            <a:cxnSpLocks/>
            <a:stCxn id="76" idx="0"/>
            <a:endCxn id="78" idx="2"/>
          </p:cNvCxnSpPr>
          <p:nvPr/>
        </p:nvCxnSpPr>
        <p:spPr bwMode="auto">
          <a:xfrm rot="16200000" flipV="1">
            <a:off x="8861942" y="4840980"/>
            <a:ext cx="182258" cy="257179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diamon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89CF142-7A25-615C-329F-FB4BEFB26600}"/>
              </a:ext>
            </a:extLst>
          </p:cNvPr>
          <p:cNvSpPr txBox="1">
            <a:spLocks/>
          </p:cNvSpPr>
          <p:nvPr/>
        </p:nvSpPr>
        <p:spPr>
          <a:xfrm>
            <a:off x="11507491" y="6435090"/>
            <a:ext cx="556326" cy="360173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>
                <a:solidFill>
                  <a:schemeClr val="bg1"/>
                </a:solidFill>
              </a:rPr>
              <a:pPr algn="ctr"/>
              <a:t>15</a:t>
            </a:fld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7204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C6B3B4-3259-BA8A-69BF-544A4BDA13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2243BB-7D7F-E590-925F-C7EFE0B2C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New sources: Radio-frequency antennas</a:t>
            </a:r>
          </a:p>
        </p:txBody>
      </p:sp>
      <p:pic>
        <p:nvPicPr>
          <p:cNvPr id="26" name="Immagine 25">
            <a:extLst>
              <a:ext uri="{FF2B5EF4-FFF2-40B4-BE49-F238E27FC236}">
                <a16:creationId xmlns:a16="http://schemas.microsoft.com/office/drawing/2014/main" id="{D1E13FAA-DFA0-9A4C-9BB9-37C82D30EE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9717" y="4326022"/>
            <a:ext cx="2387073" cy="1871095"/>
          </a:xfrm>
          <a:prstGeom prst="rect">
            <a:avLst/>
          </a:prstGeom>
        </p:spPr>
      </p:pic>
      <p:cxnSp>
        <p:nvCxnSpPr>
          <p:cNvPr id="28" name="Connettore 7 38">
            <a:extLst>
              <a:ext uri="{FF2B5EF4-FFF2-40B4-BE49-F238E27FC236}">
                <a16:creationId xmlns:a16="http://schemas.microsoft.com/office/drawing/2014/main" id="{4A4C6444-A222-D1D1-E4B4-429A9AE970AD}"/>
              </a:ext>
            </a:extLst>
          </p:cNvPr>
          <p:cNvCxnSpPr>
            <a:cxnSpLocks/>
            <a:stCxn id="31" idx="3"/>
          </p:cNvCxnSpPr>
          <p:nvPr/>
        </p:nvCxnSpPr>
        <p:spPr bwMode="auto">
          <a:xfrm>
            <a:off x="2781851" y="5353095"/>
            <a:ext cx="461928" cy="297091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diamon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A203797B-1FC5-8827-1555-5AC0F4794826}"/>
              </a:ext>
            </a:extLst>
          </p:cNvPr>
          <p:cNvSpPr txBox="1"/>
          <p:nvPr/>
        </p:nvSpPr>
        <p:spPr>
          <a:xfrm>
            <a:off x="683317" y="5199206"/>
            <a:ext cx="20985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>
                <a:latin typeface=""/>
              </a:rPr>
              <a:t>High Q mica capacitors</a:t>
            </a:r>
          </a:p>
        </p:txBody>
      </p:sp>
      <p:cxnSp>
        <p:nvCxnSpPr>
          <p:cNvPr id="46" name="Connettore 7 38">
            <a:extLst>
              <a:ext uri="{FF2B5EF4-FFF2-40B4-BE49-F238E27FC236}">
                <a16:creationId xmlns:a16="http://schemas.microsoft.com/office/drawing/2014/main" id="{A2F902E9-F97D-0BAB-D9AF-DD413F3BCE78}"/>
              </a:ext>
            </a:extLst>
          </p:cNvPr>
          <p:cNvCxnSpPr>
            <a:cxnSpLocks/>
            <a:stCxn id="48" idx="3"/>
          </p:cNvCxnSpPr>
          <p:nvPr/>
        </p:nvCxnSpPr>
        <p:spPr bwMode="auto">
          <a:xfrm>
            <a:off x="2766271" y="5872310"/>
            <a:ext cx="610858" cy="7868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diamon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FF38799B-A542-1007-6B27-A46D291D6678}"/>
              </a:ext>
            </a:extLst>
          </p:cNvPr>
          <p:cNvSpPr txBox="1"/>
          <p:nvPr/>
        </p:nvSpPr>
        <p:spPr>
          <a:xfrm>
            <a:off x="789333" y="5718421"/>
            <a:ext cx="19769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>
                <a:latin typeface=""/>
              </a:rPr>
              <a:t>Open network antenna</a:t>
            </a:r>
          </a:p>
        </p:txBody>
      </p:sp>
      <p:graphicFrame>
        <p:nvGraphicFramePr>
          <p:cNvPr id="65" name="Segnaposto contenuto 52">
            <a:extLst>
              <a:ext uri="{FF2B5EF4-FFF2-40B4-BE49-F238E27FC236}">
                <a16:creationId xmlns:a16="http://schemas.microsoft.com/office/drawing/2014/main" id="{67D4E802-33D5-4A8D-9C6E-2AF14468C71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8759986"/>
              </p:ext>
            </p:extLst>
          </p:nvPr>
        </p:nvGraphicFramePr>
        <p:xfrm>
          <a:off x="187187" y="1886659"/>
          <a:ext cx="6251828" cy="221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158">
                  <a:extLst>
                    <a:ext uri="{9D8B030D-6E8A-4147-A177-3AD203B41FA5}">
                      <a16:colId xmlns:a16="http://schemas.microsoft.com/office/drawing/2014/main" val="625002923"/>
                    </a:ext>
                  </a:extLst>
                </a:gridCol>
                <a:gridCol w="1352357">
                  <a:extLst>
                    <a:ext uri="{9D8B030D-6E8A-4147-A177-3AD203B41FA5}">
                      <a16:colId xmlns:a16="http://schemas.microsoft.com/office/drawing/2014/main" val="4141238515"/>
                    </a:ext>
                  </a:extLst>
                </a:gridCol>
                <a:gridCol w="1352357">
                  <a:extLst>
                    <a:ext uri="{9D8B030D-6E8A-4147-A177-3AD203B41FA5}">
                      <a16:colId xmlns:a16="http://schemas.microsoft.com/office/drawing/2014/main" val="500299281"/>
                    </a:ext>
                  </a:extLst>
                </a:gridCol>
                <a:gridCol w="1376956">
                  <a:extLst>
                    <a:ext uri="{9D8B030D-6E8A-4147-A177-3AD203B41FA5}">
                      <a16:colId xmlns:a16="http://schemas.microsoft.com/office/drawing/2014/main" val="826673889"/>
                    </a:ext>
                  </a:extLst>
                </a:gridCol>
              </a:tblGrid>
              <a:tr h="346125">
                <a:tc>
                  <a:txBody>
                    <a:bodyPr/>
                    <a:lstStyle/>
                    <a:p>
                      <a:endParaRPr lang="en-GB">
                        <a:latin typeface="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>
                          <a:solidFill>
                            <a:srgbClr val="FC290F"/>
                          </a:solidFill>
                          <a:effectLst/>
                          <a:latin typeface=""/>
                        </a:rPr>
                        <a:t>GyM</a:t>
                      </a:r>
                      <a:endParaRPr lang="en-GB">
                        <a:latin typeface="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>
                          <a:solidFill>
                            <a:srgbClr val="FC290F"/>
                          </a:solidFill>
                          <a:effectLst/>
                          <a:latin typeface=""/>
                        </a:rPr>
                        <a:t>BiGyM</a:t>
                      </a:r>
                      <a:endParaRPr lang="en-GB">
                        <a:latin typeface="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>
                        <a:latin typeface="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7123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>
                          <a:solidFill>
                            <a:schemeClr val="tx1"/>
                          </a:solidFill>
                          <a:effectLst/>
                          <a:latin typeface=""/>
                        </a:rPr>
                        <a:t>Frequency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>
                          <a:solidFill>
                            <a:schemeClr val="tx1"/>
                          </a:solidFill>
                          <a:latin typeface=""/>
                        </a:rPr>
                        <a:t>2.45 </a:t>
                      </a:r>
                      <a:r>
                        <a:rPr lang="it-IT" sz="1800" b="1" i="0" u="none" strike="noStrike" kern="1200">
                          <a:solidFill>
                            <a:schemeClr val="tx1"/>
                          </a:solidFill>
                          <a:effectLst/>
                          <a:latin typeface=""/>
                          <a:ea typeface="+mn-ea"/>
                          <a:cs typeface="+mn-cs"/>
                        </a:rPr>
                        <a:t>· </a:t>
                      </a:r>
                      <a:r>
                        <a:rPr lang="it-IT" b="1">
                          <a:solidFill>
                            <a:schemeClr val="tx1"/>
                          </a:solidFill>
                          <a:effectLst/>
                          <a:latin typeface=""/>
                        </a:rPr>
                        <a:t>10</a:t>
                      </a:r>
                      <a:r>
                        <a:rPr lang="it-IT" b="1" baseline="30000">
                          <a:solidFill>
                            <a:schemeClr val="tx1"/>
                          </a:solidFill>
                          <a:effectLst/>
                          <a:latin typeface=""/>
                        </a:rPr>
                        <a:t>3</a:t>
                      </a:r>
                      <a:endParaRPr lang="en-GB" b="1">
                        <a:solidFill>
                          <a:schemeClr val="tx1"/>
                        </a:solidFill>
                        <a:latin typeface="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>
                          <a:solidFill>
                            <a:schemeClr val="tx1"/>
                          </a:solidFill>
                          <a:latin typeface=""/>
                        </a:rPr>
                        <a:t>13.56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chemeClr val="tx1"/>
                          </a:solidFill>
                          <a:latin typeface=""/>
                        </a:rPr>
                        <a:t>MHz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24713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>
                          <a:solidFill>
                            <a:schemeClr val="tx1"/>
                          </a:solidFill>
                          <a:effectLst/>
                          <a:latin typeface=""/>
                        </a:rPr>
                        <a:t>Power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>
                          <a:solidFill>
                            <a:schemeClr val="tx1"/>
                          </a:solidFill>
                          <a:latin typeface=""/>
                        </a:rPr>
                        <a:t>-&gt; 4.5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>
                          <a:solidFill>
                            <a:schemeClr val="tx1"/>
                          </a:solidFill>
                          <a:latin typeface=""/>
                        </a:rPr>
                        <a:t>-&gt; 20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chemeClr val="tx1"/>
                          </a:solidFill>
                          <a:latin typeface=""/>
                        </a:rPr>
                        <a:t>kW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0850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it-IT">
                          <a:solidFill>
                            <a:schemeClr val="tx1"/>
                          </a:solidFill>
                          <a:effectLst/>
                          <a:latin typeface=""/>
                        </a:rPr>
                        <a:t>Ion </a:t>
                      </a:r>
                      <a:r>
                        <a:rPr lang="it-IT" err="1">
                          <a:solidFill>
                            <a:schemeClr val="tx1"/>
                          </a:solidFill>
                          <a:effectLst/>
                          <a:latin typeface=""/>
                        </a:rPr>
                        <a:t>flux</a:t>
                      </a:r>
                      <a:endParaRPr lang="it-IT" baseline="30000">
                        <a:solidFill>
                          <a:schemeClr val="tx1"/>
                        </a:solidFill>
                        <a:effectLst/>
                        <a:latin typeface="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>
                          <a:solidFill>
                            <a:schemeClr val="tx1"/>
                          </a:solidFill>
                          <a:effectLst/>
                          <a:latin typeface=""/>
                        </a:rPr>
                        <a:t>10</a:t>
                      </a:r>
                      <a:r>
                        <a:rPr lang="it-IT" b="1" baseline="30000">
                          <a:solidFill>
                            <a:schemeClr val="tx1"/>
                          </a:solidFill>
                          <a:effectLst/>
                          <a:latin typeface=""/>
                        </a:rPr>
                        <a:t>21</a:t>
                      </a:r>
                      <a:endParaRPr lang="en-GB">
                        <a:solidFill>
                          <a:schemeClr val="tx1"/>
                        </a:solidFill>
                        <a:latin typeface="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>
                          <a:solidFill>
                            <a:schemeClr val="tx1"/>
                          </a:solidFill>
                          <a:effectLst/>
                          <a:latin typeface=""/>
                        </a:rPr>
                        <a:t>10</a:t>
                      </a:r>
                      <a:r>
                        <a:rPr lang="it-IT" b="1" baseline="30000">
                          <a:solidFill>
                            <a:schemeClr val="tx1"/>
                          </a:solidFill>
                          <a:effectLst/>
                          <a:latin typeface=""/>
                        </a:rPr>
                        <a:t>23</a:t>
                      </a:r>
                      <a:endParaRPr lang="en-GB">
                        <a:solidFill>
                          <a:schemeClr val="tx1"/>
                        </a:solidFill>
                        <a:latin typeface="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>
                          <a:solidFill>
                            <a:schemeClr val="tx1"/>
                          </a:solidFill>
                          <a:effectLst/>
                          <a:latin typeface=""/>
                        </a:rPr>
                        <a:t>m</a:t>
                      </a:r>
                      <a:r>
                        <a:rPr lang="it-IT" baseline="30000">
                          <a:solidFill>
                            <a:schemeClr val="tx1"/>
                          </a:solidFill>
                          <a:effectLst/>
                          <a:latin typeface=""/>
                        </a:rPr>
                        <a:t>-2</a:t>
                      </a:r>
                      <a:r>
                        <a:rPr lang="it-IT">
                          <a:solidFill>
                            <a:schemeClr val="tx1"/>
                          </a:solidFill>
                          <a:effectLst/>
                          <a:latin typeface=""/>
                        </a:rPr>
                        <a:t>s</a:t>
                      </a:r>
                      <a:r>
                        <a:rPr lang="it-IT" baseline="30000">
                          <a:solidFill>
                            <a:schemeClr val="tx1"/>
                          </a:solidFill>
                          <a:effectLst/>
                          <a:latin typeface=""/>
                        </a:rPr>
                        <a:t>-1</a:t>
                      </a:r>
                      <a:endParaRPr lang="en-GB">
                        <a:solidFill>
                          <a:schemeClr val="tx1"/>
                        </a:solidFill>
                        <a:latin typeface="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2845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>
                          <a:solidFill>
                            <a:schemeClr val="tx1"/>
                          </a:solidFill>
                          <a:effectLst/>
                          <a:latin typeface=""/>
                        </a:rPr>
                        <a:t>Plasma </a:t>
                      </a:r>
                      <a:r>
                        <a:rPr lang="it-IT" err="1">
                          <a:solidFill>
                            <a:schemeClr val="tx1"/>
                          </a:solidFill>
                          <a:effectLst/>
                          <a:latin typeface=""/>
                        </a:rPr>
                        <a:t>density</a:t>
                      </a:r>
                      <a:endParaRPr lang="it-IT" baseline="30000">
                        <a:solidFill>
                          <a:schemeClr val="tx1"/>
                        </a:solidFill>
                        <a:effectLst/>
                        <a:latin typeface="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>
                          <a:solidFill>
                            <a:schemeClr val="tx1"/>
                          </a:solidFill>
                          <a:effectLst/>
                          <a:latin typeface=""/>
                        </a:rPr>
                        <a:t>10</a:t>
                      </a:r>
                      <a:r>
                        <a:rPr lang="it-IT" b="1" baseline="30000">
                          <a:solidFill>
                            <a:schemeClr val="tx1"/>
                          </a:solidFill>
                          <a:effectLst/>
                          <a:latin typeface=""/>
                        </a:rPr>
                        <a:t>17</a:t>
                      </a:r>
                      <a:endParaRPr lang="en-GB">
                        <a:solidFill>
                          <a:schemeClr val="tx1"/>
                        </a:solidFill>
                        <a:latin typeface="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>
                          <a:solidFill>
                            <a:schemeClr val="tx1"/>
                          </a:solidFill>
                          <a:effectLst/>
                          <a:latin typeface=""/>
                        </a:rPr>
                        <a:t>10</a:t>
                      </a:r>
                      <a:r>
                        <a:rPr lang="it-IT" b="1" baseline="30000">
                          <a:solidFill>
                            <a:schemeClr val="tx1"/>
                          </a:solidFill>
                          <a:effectLst/>
                          <a:latin typeface=""/>
                        </a:rPr>
                        <a:t>19</a:t>
                      </a:r>
                      <a:endParaRPr lang="en-GB">
                        <a:solidFill>
                          <a:schemeClr val="tx1"/>
                        </a:solidFill>
                        <a:latin typeface="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>
                          <a:solidFill>
                            <a:schemeClr val="tx1"/>
                          </a:solidFill>
                          <a:effectLst/>
                          <a:latin typeface=""/>
                        </a:rPr>
                        <a:t>m</a:t>
                      </a:r>
                      <a:r>
                        <a:rPr lang="it-IT" baseline="30000">
                          <a:solidFill>
                            <a:schemeClr val="tx1"/>
                          </a:solidFill>
                          <a:effectLst/>
                          <a:latin typeface=""/>
                        </a:rPr>
                        <a:t>-3</a:t>
                      </a:r>
                      <a:endParaRPr lang="en-GB">
                        <a:solidFill>
                          <a:schemeClr val="tx1"/>
                        </a:solidFill>
                        <a:latin typeface="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8799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>
                          <a:solidFill>
                            <a:schemeClr val="tx1"/>
                          </a:solidFill>
                          <a:effectLst/>
                          <a:latin typeface=""/>
                        </a:rPr>
                        <a:t>Coil </a:t>
                      </a:r>
                      <a:r>
                        <a:rPr lang="it-IT" err="1">
                          <a:solidFill>
                            <a:schemeClr val="tx1"/>
                          </a:solidFill>
                          <a:effectLst/>
                          <a:latin typeface=""/>
                        </a:rPr>
                        <a:t>magnetic</a:t>
                      </a:r>
                      <a:r>
                        <a:rPr lang="it-IT">
                          <a:solidFill>
                            <a:schemeClr val="tx1"/>
                          </a:solidFill>
                          <a:effectLst/>
                          <a:latin typeface=""/>
                        </a:rPr>
                        <a:t> field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>
                          <a:solidFill>
                            <a:schemeClr val="tx1"/>
                          </a:solidFill>
                          <a:effectLst/>
                          <a:latin typeface=""/>
                        </a:rPr>
                        <a:t>87.5</a:t>
                      </a:r>
                      <a:endParaRPr lang="en-GB">
                        <a:solidFill>
                          <a:schemeClr val="tx1"/>
                        </a:solidFill>
                        <a:latin typeface="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>
                          <a:solidFill>
                            <a:schemeClr val="tx1"/>
                          </a:solidFill>
                          <a:effectLst/>
                          <a:latin typeface=""/>
                        </a:rPr>
                        <a:t>≈20</a:t>
                      </a:r>
                      <a:endParaRPr lang="en-GB">
                        <a:solidFill>
                          <a:schemeClr val="tx1"/>
                        </a:solidFill>
                        <a:latin typeface="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err="1">
                          <a:solidFill>
                            <a:schemeClr val="tx1"/>
                          </a:solidFill>
                          <a:latin typeface=""/>
                        </a:rPr>
                        <a:t>mT</a:t>
                      </a:r>
                      <a:endParaRPr lang="en-GB">
                        <a:solidFill>
                          <a:schemeClr val="tx1"/>
                        </a:solidFill>
                        <a:latin typeface="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9741693"/>
                  </a:ext>
                </a:extLst>
              </a:tr>
            </a:tbl>
          </a:graphicData>
        </a:graphic>
      </p:graphicFrame>
      <p:pic>
        <p:nvPicPr>
          <p:cNvPr id="3" name="Immagine 2">
            <a:extLst>
              <a:ext uri="{FF2B5EF4-FFF2-40B4-BE49-F238E27FC236}">
                <a16:creationId xmlns:a16="http://schemas.microsoft.com/office/drawing/2014/main" id="{00EE202D-1701-6129-AA05-0A25A9922B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9399" y="3730056"/>
            <a:ext cx="2681634" cy="2219961"/>
          </a:xfrm>
          <a:prstGeom prst="rect">
            <a:avLst/>
          </a:prstGeom>
        </p:spPr>
      </p:pic>
      <p:sp>
        <p:nvSpPr>
          <p:cNvPr id="15" name="Ovale 14">
            <a:extLst>
              <a:ext uri="{FF2B5EF4-FFF2-40B4-BE49-F238E27FC236}">
                <a16:creationId xmlns:a16="http://schemas.microsoft.com/office/drawing/2014/main" id="{071DC7DA-8874-37A8-3D15-312DD416A3B8}"/>
              </a:ext>
            </a:extLst>
          </p:cNvPr>
          <p:cNvSpPr/>
          <p:nvPr/>
        </p:nvSpPr>
        <p:spPr>
          <a:xfrm>
            <a:off x="10898805" y="5611935"/>
            <a:ext cx="889517" cy="33808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1EF74C0-47B2-FC6E-6999-DD2AA164A6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76668" y="1564210"/>
            <a:ext cx="2395129" cy="2088435"/>
          </a:xfrm>
          <a:prstGeom prst="rect">
            <a:avLst/>
          </a:prstGeom>
        </p:spPr>
      </p:pic>
      <p:pic>
        <p:nvPicPr>
          <p:cNvPr id="8" name="Immagine 7" descr="Immagine che contiene macchina, ingegneria, interno, Impianto elettrico&#10;&#10;Il contenuto generato dall'IA potrebbe non essere corretto.">
            <a:extLst>
              <a:ext uri="{FF2B5EF4-FFF2-40B4-BE49-F238E27FC236}">
                <a16:creationId xmlns:a16="http://schemas.microsoft.com/office/drawing/2014/main" id="{4F0BA6F3-B5A6-58F8-1901-5C7970A6DE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50" t="47207" r="31575" b="6668"/>
          <a:stretch>
            <a:fillRect/>
          </a:stretch>
        </p:blipFill>
        <p:spPr>
          <a:xfrm>
            <a:off x="6091984" y="1827500"/>
            <a:ext cx="3001908" cy="3363468"/>
          </a:xfrm>
          <a:prstGeom prst="rect">
            <a:avLst/>
          </a:prstGeom>
        </p:spPr>
      </p:pic>
      <p:cxnSp>
        <p:nvCxnSpPr>
          <p:cNvPr id="9" name="Connettore 7 38">
            <a:extLst>
              <a:ext uri="{FF2B5EF4-FFF2-40B4-BE49-F238E27FC236}">
                <a16:creationId xmlns:a16="http://schemas.microsoft.com/office/drawing/2014/main" id="{C3C8566D-6C5A-B2D8-0E6D-ECFE5837EE4F}"/>
              </a:ext>
            </a:extLst>
          </p:cNvPr>
          <p:cNvCxnSpPr>
            <a:cxnSpLocks/>
            <a:stCxn id="10" idx="2"/>
          </p:cNvCxnSpPr>
          <p:nvPr/>
        </p:nvCxnSpPr>
        <p:spPr bwMode="auto">
          <a:xfrm rot="16200000" flipH="1">
            <a:off x="10195947" y="1947809"/>
            <a:ext cx="955931" cy="96817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diamon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79B8FCD-099A-9417-0FDC-FEA83311A92E}"/>
              </a:ext>
            </a:extLst>
          </p:cNvPr>
          <p:cNvSpPr txBox="1"/>
          <p:nvPr/>
        </p:nvSpPr>
        <p:spPr>
          <a:xfrm>
            <a:off x="9428702" y="1210476"/>
            <a:ext cx="2393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>
                <a:latin typeface=""/>
              </a:rPr>
              <a:t>Double-walled ceramic tube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D1E10AD-D4B9-3169-A28B-850B7739CD9D}"/>
              </a:ext>
            </a:extLst>
          </p:cNvPr>
          <p:cNvSpPr txBox="1"/>
          <p:nvPr/>
        </p:nvSpPr>
        <p:spPr>
          <a:xfrm>
            <a:off x="36663" y="4652180"/>
            <a:ext cx="2729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>
                <a:latin typeface=""/>
              </a:rPr>
              <a:t>Nine copper legs (cooling pipes)</a:t>
            </a:r>
          </a:p>
        </p:txBody>
      </p:sp>
      <p:cxnSp>
        <p:nvCxnSpPr>
          <p:cNvPr id="13" name="Connettore 7 38">
            <a:extLst>
              <a:ext uri="{FF2B5EF4-FFF2-40B4-BE49-F238E27FC236}">
                <a16:creationId xmlns:a16="http://schemas.microsoft.com/office/drawing/2014/main" id="{2B7158B9-16CE-5AED-2B18-52B7A4C9D3C5}"/>
              </a:ext>
            </a:extLst>
          </p:cNvPr>
          <p:cNvCxnSpPr>
            <a:cxnSpLocks/>
            <a:stCxn id="11" idx="3"/>
          </p:cNvCxnSpPr>
          <p:nvPr/>
        </p:nvCxnSpPr>
        <p:spPr bwMode="auto">
          <a:xfrm>
            <a:off x="2766271" y="4806069"/>
            <a:ext cx="276367" cy="220868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diamon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Connettore diritto a freccia 24">
            <a:extLst>
              <a:ext uri="{FF2B5EF4-FFF2-40B4-BE49-F238E27FC236}">
                <a16:creationId xmlns:a16="http://schemas.microsoft.com/office/drawing/2014/main" id="{E5D800E1-D2D5-2949-BFE3-FEBD4261C3A9}"/>
              </a:ext>
            </a:extLst>
          </p:cNvPr>
          <p:cNvCxnSpPr>
            <a:cxnSpLocks/>
          </p:cNvCxnSpPr>
          <p:nvPr/>
        </p:nvCxnSpPr>
        <p:spPr>
          <a:xfrm flipV="1">
            <a:off x="3776731" y="5817885"/>
            <a:ext cx="1292848" cy="361261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nettore diritto a freccia 28">
            <a:extLst>
              <a:ext uri="{FF2B5EF4-FFF2-40B4-BE49-F238E27FC236}">
                <a16:creationId xmlns:a16="http://schemas.microsoft.com/office/drawing/2014/main" id="{0B9EEE16-1D9C-74FA-2BCE-6C8E694FC2E3}"/>
              </a:ext>
            </a:extLst>
          </p:cNvPr>
          <p:cNvCxnSpPr>
            <a:cxnSpLocks/>
          </p:cNvCxnSpPr>
          <p:nvPr/>
        </p:nvCxnSpPr>
        <p:spPr>
          <a:xfrm>
            <a:off x="5200697" y="4263149"/>
            <a:ext cx="333726" cy="1393616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23B59AA0-773E-1285-8DA5-11044207FE03}"/>
              </a:ext>
            </a:extLst>
          </p:cNvPr>
          <p:cNvSpPr txBox="1"/>
          <p:nvPr/>
        </p:nvSpPr>
        <p:spPr>
          <a:xfrm>
            <a:off x="5283131" y="4743043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>
                <a:latin typeface=""/>
              </a:rPr>
              <a:t>13 cm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62F99E2C-C359-7C43-EA12-379094355118}"/>
              </a:ext>
            </a:extLst>
          </p:cNvPr>
          <p:cNvSpPr txBox="1"/>
          <p:nvPr/>
        </p:nvSpPr>
        <p:spPr>
          <a:xfrm>
            <a:off x="4249725" y="5965514"/>
            <a:ext cx="5677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>
                <a:latin typeface=""/>
              </a:rPr>
              <a:t>15 cm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B6FA2FB-A0BE-AE6E-87A1-29E905774352}"/>
              </a:ext>
            </a:extLst>
          </p:cNvPr>
          <p:cNvSpPr txBox="1">
            <a:spLocks/>
          </p:cNvSpPr>
          <p:nvPr/>
        </p:nvSpPr>
        <p:spPr>
          <a:xfrm>
            <a:off x="11507491" y="6435090"/>
            <a:ext cx="556326" cy="360173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>
                <a:solidFill>
                  <a:schemeClr val="bg1"/>
                </a:solidFill>
              </a:rPr>
              <a:pPr algn="ctr"/>
              <a:t>16</a:t>
            </a:fld>
            <a:endParaRPr lang="en-GB">
              <a:solidFill>
                <a:schemeClr val="bg1"/>
              </a:solidFill>
            </a:endParaRPr>
          </a:p>
        </p:txBody>
      </p: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8781364C-6E5F-9563-EBE5-228841472A35}"/>
              </a:ext>
            </a:extLst>
          </p:cNvPr>
          <p:cNvGrpSpPr/>
          <p:nvPr/>
        </p:nvGrpSpPr>
        <p:grpSpPr>
          <a:xfrm>
            <a:off x="6491338" y="5227765"/>
            <a:ext cx="2203200" cy="663656"/>
            <a:chOff x="6347071" y="5277227"/>
            <a:chExt cx="2203200" cy="663656"/>
          </a:xfrm>
        </p:grpSpPr>
        <p:pic>
          <p:nvPicPr>
            <p:cNvPr id="14" name="Immagine 13">
              <a:extLst>
                <a:ext uri="{FF2B5EF4-FFF2-40B4-BE49-F238E27FC236}">
                  <a16:creationId xmlns:a16="http://schemas.microsoft.com/office/drawing/2014/main" id="{A4B242B2-12CE-8784-FC3A-569B817F73E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46827" y="5277227"/>
              <a:ext cx="1803689" cy="448825"/>
            </a:xfrm>
            <a:prstGeom prst="rect">
              <a:avLst/>
            </a:prstGeom>
          </p:spPr>
        </p:pic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E397F002-2E9F-3E2B-B69A-25167D343997}"/>
                </a:ext>
              </a:extLst>
            </p:cNvPr>
            <p:cNvSpPr txBox="1"/>
            <p:nvPr/>
          </p:nvSpPr>
          <p:spPr>
            <a:xfrm>
              <a:off x="6347071" y="5663884"/>
              <a:ext cx="2203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i="1">
                  <a:latin typeface="Titillium" pitchFamily="2" charset="77"/>
                </a:rPr>
                <a:t>SPC Spin-off</a:t>
              </a:r>
            </a:p>
          </p:txBody>
        </p:sp>
      </p:grp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84ED678-6817-AC84-1818-7E992FE447BA}"/>
              </a:ext>
            </a:extLst>
          </p:cNvPr>
          <p:cNvSpPr txBox="1"/>
          <p:nvPr/>
        </p:nvSpPr>
        <p:spPr>
          <a:xfrm>
            <a:off x="5375118" y="5933077"/>
            <a:ext cx="446086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1050">
                <a:solidFill>
                  <a:srgbClr val="000000"/>
                </a:solidFill>
                <a:effectLst/>
                <a:latin typeface=""/>
              </a:rPr>
              <a:t>* </a:t>
            </a:r>
            <a:r>
              <a:rPr lang="it-IT" sz="1050" err="1">
                <a:solidFill>
                  <a:srgbClr val="000000"/>
                </a:solidFill>
                <a:effectLst/>
                <a:latin typeface=""/>
              </a:rPr>
              <a:t>Ph</a:t>
            </a:r>
            <a:r>
              <a:rPr lang="it-IT" sz="1050">
                <a:solidFill>
                  <a:srgbClr val="000000"/>
                </a:solidFill>
                <a:effectLst/>
                <a:latin typeface=""/>
              </a:rPr>
              <a:t>. </a:t>
            </a:r>
            <a:r>
              <a:rPr lang="it-IT" sz="1050" err="1">
                <a:solidFill>
                  <a:srgbClr val="000000"/>
                </a:solidFill>
                <a:effectLst/>
                <a:latin typeface=""/>
              </a:rPr>
              <a:t>Guittienne</a:t>
            </a:r>
            <a:r>
              <a:rPr lang="it-IT" sz="1050">
                <a:solidFill>
                  <a:srgbClr val="000000"/>
                </a:solidFill>
                <a:effectLst/>
                <a:latin typeface=""/>
              </a:rPr>
              <a:t> et al, </a:t>
            </a:r>
            <a:r>
              <a:rPr lang="it-IT" sz="1050" i="1" err="1">
                <a:solidFill>
                  <a:srgbClr val="000000"/>
                </a:solidFill>
                <a:effectLst/>
                <a:latin typeface=""/>
              </a:rPr>
              <a:t>Resonant</a:t>
            </a:r>
            <a:r>
              <a:rPr lang="it-IT" sz="1050" i="1">
                <a:solidFill>
                  <a:srgbClr val="000000"/>
                </a:solidFill>
                <a:effectLst/>
                <a:latin typeface=""/>
              </a:rPr>
              <a:t> Network </a:t>
            </a:r>
            <a:r>
              <a:rPr lang="it-IT" sz="1050" i="1" err="1">
                <a:solidFill>
                  <a:srgbClr val="000000"/>
                </a:solidFill>
                <a:effectLst/>
                <a:latin typeface=""/>
              </a:rPr>
              <a:t>Antennas</a:t>
            </a:r>
            <a:r>
              <a:rPr lang="it-IT" sz="1050" i="1">
                <a:solidFill>
                  <a:srgbClr val="000000"/>
                </a:solidFill>
                <a:effectLst/>
                <a:latin typeface=""/>
              </a:rPr>
              <a:t> for Radio-Frequency Plasma Sources</a:t>
            </a:r>
            <a:r>
              <a:rPr lang="it-IT" sz="1050">
                <a:solidFill>
                  <a:srgbClr val="000000"/>
                </a:solidFill>
                <a:effectLst/>
                <a:latin typeface=""/>
              </a:rPr>
              <a:t>. IOP Series in Plasma </a:t>
            </a:r>
            <a:r>
              <a:rPr lang="it-IT" sz="1050" err="1">
                <a:solidFill>
                  <a:srgbClr val="000000"/>
                </a:solidFill>
                <a:effectLst/>
                <a:latin typeface=""/>
              </a:rPr>
              <a:t>Physics</a:t>
            </a:r>
            <a:r>
              <a:rPr lang="it-IT" sz="1050">
                <a:solidFill>
                  <a:srgbClr val="000000"/>
                </a:solidFill>
                <a:effectLst/>
                <a:latin typeface=""/>
              </a:rPr>
              <a:t>. IOP Publishing, 2024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D79DAE6A-C037-0B2D-5BBC-6E38EFDF41DE}"/>
              </a:ext>
            </a:extLst>
          </p:cNvPr>
          <p:cNvSpPr txBox="1"/>
          <p:nvPr/>
        </p:nvSpPr>
        <p:spPr>
          <a:xfrm>
            <a:off x="2971778" y="432567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621153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3DC69F-9DFE-CF48-4F39-73C12391B4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571E1A-02D8-D1C2-3C6E-CA8CFA3EC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Helicon waves?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B4FFD4F-1C8E-8063-0FCB-AEC81D40FF5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823" y="2016125"/>
            <a:ext cx="11628000" cy="4073525"/>
          </a:xfrm>
        </p:spPr>
        <p:txBody>
          <a:bodyPr/>
          <a:lstStyle/>
          <a:p>
            <a:pPr>
              <a:spcBef>
                <a:spcPts val="3000"/>
              </a:spcBef>
            </a:pPr>
            <a:r>
              <a:rPr lang="en-US"/>
              <a:t>1960s </a:t>
            </a:r>
            <a:r>
              <a:rPr lang="en-US" sz="2000">
                <a:sym typeface="Wingdings" pitchFamily="2" charset="2"/>
              </a:rPr>
              <a:t></a:t>
            </a:r>
            <a:r>
              <a:rPr lang="en-US"/>
              <a:t> first experimental observations: Bowers. Theory developed by Chen</a:t>
            </a:r>
          </a:p>
          <a:p>
            <a:pPr>
              <a:spcBef>
                <a:spcPts val="3000"/>
              </a:spcBef>
            </a:pPr>
            <a:r>
              <a:rPr lang="en-US"/>
              <a:t>Low frequency right−handed bounded whistler waves propagating in a </a:t>
            </a:r>
            <a:r>
              <a:rPr lang="en-US" b="1"/>
              <a:t>magnetized</a:t>
            </a:r>
            <a:r>
              <a:rPr lang="en-US"/>
              <a:t> plasma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F1164931-583D-4C3C-080F-C819903BEF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5916" y="3793229"/>
            <a:ext cx="1294340" cy="584338"/>
          </a:xfrm>
          <a:prstGeom prst="rect">
            <a:avLst/>
          </a:prstGeom>
        </p:spPr>
      </p:pic>
      <p:cxnSp>
        <p:nvCxnSpPr>
          <p:cNvPr id="13" name="Connettore 7 38">
            <a:extLst>
              <a:ext uri="{FF2B5EF4-FFF2-40B4-BE49-F238E27FC236}">
                <a16:creationId xmlns:a16="http://schemas.microsoft.com/office/drawing/2014/main" id="{D781437B-BE88-9B65-AA84-3B7CD0BBDB58}"/>
              </a:ext>
            </a:extLst>
          </p:cNvPr>
          <p:cNvCxnSpPr>
            <a:cxnSpLocks/>
            <a:endCxn id="19" idx="0"/>
          </p:cNvCxnSpPr>
          <p:nvPr/>
        </p:nvCxnSpPr>
        <p:spPr bwMode="auto">
          <a:xfrm rot="5400000">
            <a:off x="9226787" y="3184683"/>
            <a:ext cx="584339" cy="400293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diamon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Rettangolo 18">
            <a:extLst>
              <a:ext uri="{FF2B5EF4-FFF2-40B4-BE49-F238E27FC236}">
                <a16:creationId xmlns:a16="http://schemas.microsoft.com/office/drawing/2014/main" id="{4FE2C91B-39EA-83D1-C0BF-2BF68AE00CED}"/>
              </a:ext>
            </a:extLst>
          </p:cNvPr>
          <p:cNvSpPr/>
          <p:nvPr/>
        </p:nvSpPr>
        <p:spPr>
          <a:xfrm>
            <a:off x="9189600" y="3676999"/>
            <a:ext cx="258418" cy="2584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3134B246-2E19-9487-E5A7-1FB4580A93ED}"/>
              </a:ext>
            </a:extLst>
          </p:cNvPr>
          <p:cNvSpPr txBox="1"/>
          <p:nvPr/>
        </p:nvSpPr>
        <p:spPr>
          <a:xfrm>
            <a:off x="9768972" y="3917259"/>
            <a:ext cx="16674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>
                <a:latin typeface=""/>
              </a:rPr>
              <a:t>Dispersion relation</a:t>
            </a:r>
          </a:p>
        </p:txBody>
      </p:sp>
      <p:pic>
        <p:nvPicPr>
          <p:cNvPr id="30" name="Immagine 29" descr="Immagine che contiene disegno, ruota, schizzo, arte&#10;&#10;Il contenuto generato dall'IA potrebbe non essere corretto.">
            <a:extLst>
              <a:ext uri="{FF2B5EF4-FFF2-40B4-BE49-F238E27FC236}">
                <a16:creationId xmlns:a16="http://schemas.microsoft.com/office/drawing/2014/main" id="{D2AA2EF3-5373-6DB0-07E6-FA5852F4FB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24" y="3496456"/>
            <a:ext cx="3873500" cy="2413000"/>
          </a:xfrm>
          <a:prstGeom prst="rect">
            <a:avLst/>
          </a:prstGeom>
        </p:spPr>
      </p:pic>
      <p:cxnSp>
        <p:nvCxnSpPr>
          <p:cNvPr id="33" name="Connettore diritto a freccia 32">
            <a:extLst>
              <a:ext uri="{FF2B5EF4-FFF2-40B4-BE49-F238E27FC236}">
                <a16:creationId xmlns:a16="http://schemas.microsoft.com/office/drawing/2014/main" id="{E3E0AF02-93EA-5FF8-35BB-20CF9911980F}"/>
              </a:ext>
            </a:extLst>
          </p:cNvPr>
          <p:cNvCxnSpPr/>
          <p:nvPr/>
        </p:nvCxnSpPr>
        <p:spPr>
          <a:xfrm>
            <a:off x="1568968" y="5414781"/>
            <a:ext cx="1656413" cy="44221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43F0D624-99A0-C802-8375-89A2FFF258BA}"/>
              </a:ext>
            </a:extLst>
          </p:cNvPr>
          <p:cNvSpPr txBox="1"/>
          <p:nvPr/>
        </p:nvSpPr>
        <p:spPr>
          <a:xfrm>
            <a:off x="1973660" y="5577756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"/>
              </a:rPr>
              <a:t>B</a:t>
            </a:r>
            <a:r>
              <a:rPr lang="en-GB" baseline="-25000">
                <a:latin typeface=""/>
              </a:rPr>
              <a:t>0</a:t>
            </a:r>
          </a:p>
        </p:txBody>
      </p:sp>
      <p:cxnSp>
        <p:nvCxnSpPr>
          <p:cNvPr id="35" name="Connettore 7 38">
            <a:extLst>
              <a:ext uri="{FF2B5EF4-FFF2-40B4-BE49-F238E27FC236}">
                <a16:creationId xmlns:a16="http://schemas.microsoft.com/office/drawing/2014/main" id="{80403581-D3EE-FA96-50BC-C62A3BC9066F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2527657" y="3255979"/>
            <a:ext cx="861043" cy="534407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diamon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7" name="Immagine 36">
            <a:extLst>
              <a:ext uri="{FF2B5EF4-FFF2-40B4-BE49-F238E27FC236}">
                <a16:creationId xmlns:a16="http://schemas.microsoft.com/office/drawing/2014/main" id="{97898184-A18D-89F6-AB72-89F12BBCFF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3578" y="3502152"/>
            <a:ext cx="1569920" cy="276252"/>
          </a:xfrm>
          <a:prstGeom prst="rect">
            <a:avLst/>
          </a:prstGeom>
        </p:spPr>
      </p:pic>
      <p:cxnSp>
        <p:nvCxnSpPr>
          <p:cNvPr id="38" name="Connettore 7 38">
            <a:extLst>
              <a:ext uri="{FF2B5EF4-FFF2-40B4-BE49-F238E27FC236}">
                <a16:creationId xmlns:a16="http://schemas.microsoft.com/office/drawing/2014/main" id="{AAD3AF2F-1F1E-D6D3-E8FD-98ABB522B704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6265550" y="3191336"/>
            <a:ext cx="331664" cy="134311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diamon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D21868DE-ABA7-468A-BEF1-4EAA55E79EF2}"/>
              </a:ext>
            </a:extLst>
          </p:cNvPr>
          <p:cNvSpPr txBox="1"/>
          <p:nvPr/>
        </p:nvSpPr>
        <p:spPr>
          <a:xfrm>
            <a:off x="5102383" y="4314979"/>
            <a:ext cx="6949338" cy="18933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>
                <a:latin typeface=""/>
              </a:rPr>
              <a:t>High </a:t>
            </a:r>
            <a:r>
              <a:rPr lang="en-GB" sz="1600" b="1">
                <a:latin typeface=""/>
              </a:rPr>
              <a:t>density</a:t>
            </a:r>
            <a:r>
              <a:rPr lang="en-GB" sz="1600">
                <a:latin typeface=""/>
              </a:rPr>
              <a:t> plasma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>
                <a:latin typeface=""/>
              </a:rPr>
              <a:t>Pasma </a:t>
            </a:r>
            <a:r>
              <a:rPr lang="en-GB" sz="1600" b="1">
                <a:latin typeface=""/>
              </a:rPr>
              <a:t>uniformity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>
                <a:latin typeface=""/>
              </a:rPr>
              <a:t>Real input impedance (50 </a:t>
            </a:r>
            <a:r>
              <a:rPr lang="el-GR" sz="1600">
                <a:latin typeface=""/>
              </a:rPr>
              <a:t>Ω</a:t>
            </a:r>
            <a:r>
              <a:rPr lang="it-IT" sz="1600">
                <a:latin typeface=""/>
              </a:rPr>
              <a:t>) -&gt; low power </a:t>
            </a:r>
            <a:r>
              <a:rPr lang="it-IT" sz="1600" b="1" err="1">
                <a:latin typeface=""/>
              </a:rPr>
              <a:t>dissipation</a:t>
            </a:r>
            <a:r>
              <a:rPr lang="it-IT" sz="1600">
                <a:latin typeface=""/>
              </a:rPr>
              <a:t>, cable </a:t>
            </a:r>
            <a:r>
              <a:rPr lang="it-IT" sz="1600" err="1">
                <a:latin typeface=""/>
              </a:rPr>
              <a:t>flexibility</a:t>
            </a:r>
            <a:r>
              <a:rPr lang="it-IT" sz="1600">
                <a:latin typeface="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err="1">
                <a:latin typeface=""/>
              </a:rPr>
              <a:t>Elongated</a:t>
            </a:r>
            <a:r>
              <a:rPr lang="it-IT" sz="1600">
                <a:latin typeface=""/>
              </a:rPr>
              <a:t> </a:t>
            </a:r>
            <a:r>
              <a:rPr lang="it-IT" sz="1600" b="1" err="1">
                <a:latin typeface=""/>
              </a:rPr>
              <a:t>columnar</a:t>
            </a:r>
            <a:r>
              <a:rPr lang="it-IT" sz="1600">
                <a:latin typeface=""/>
              </a:rPr>
              <a:t> plasma -&gt; </a:t>
            </a:r>
            <a:r>
              <a:rPr lang="it-IT" sz="1600" err="1">
                <a:latin typeface=""/>
              </a:rPr>
              <a:t>reduced</a:t>
            </a:r>
            <a:r>
              <a:rPr lang="it-IT" sz="1600">
                <a:latin typeface=""/>
              </a:rPr>
              <a:t> plasma </a:t>
            </a:r>
            <a:r>
              <a:rPr lang="it-IT" sz="1600"/>
              <a:t>"</a:t>
            </a:r>
            <a:r>
              <a:rPr lang="it-IT" sz="1600" b="1" err="1">
                <a:latin typeface=""/>
              </a:rPr>
              <a:t>wetting</a:t>
            </a:r>
            <a:r>
              <a:rPr lang="it-IT" sz="1600"/>
              <a:t>"</a:t>
            </a:r>
            <a:r>
              <a:rPr lang="it-IT" sz="1600">
                <a:latin typeface=""/>
              </a:rPr>
              <a:t> (side </a:t>
            </a:r>
            <a:r>
              <a:rPr lang="it-IT" sz="1600" err="1">
                <a:latin typeface=""/>
              </a:rPr>
              <a:t>walls</a:t>
            </a:r>
            <a:r>
              <a:rPr lang="it-IT" sz="1600">
                <a:latin typeface=""/>
              </a:rPr>
              <a:t>) 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>
                <a:latin typeface=""/>
              </a:rPr>
              <a:t>Large plasma volume </a:t>
            </a:r>
            <a:r>
              <a:rPr lang="it-IT" sz="1600" b="1" err="1">
                <a:latin typeface=""/>
              </a:rPr>
              <a:t>coupling</a:t>
            </a:r>
            <a:r>
              <a:rPr lang="it-IT" sz="1600">
                <a:latin typeface=""/>
              </a:rPr>
              <a:t> </a:t>
            </a:r>
            <a:r>
              <a:rPr lang="en-GB" sz="1600">
                <a:latin typeface=""/>
              </a:rPr>
              <a:t> 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22AA678-97C6-A450-3F03-38274BE26BB4}"/>
              </a:ext>
            </a:extLst>
          </p:cNvPr>
          <p:cNvSpPr txBox="1"/>
          <p:nvPr/>
        </p:nvSpPr>
        <p:spPr>
          <a:xfrm>
            <a:off x="5515085" y="3985322"/>
            <a:ext cx="1923613" cy="312866"/>
          </a:xfrm>
          <a:prstGeom prst="rect">
            <a:avLst/>
          </a:prstGeom>
          <a:noFill/>
          <a:ln w="6480">
            <a:noFill/>
          </a:ln>
        </p:spPr>
        <p:txBody>
          <a:bodyPr wrap="square" lIns="93240" tIns="48240" rIns="93240" bIns="48240" anchor="t" anchorCtr="1">
            <a:spAutoFit/>
          </a:bodyPr>
          <a:lstStyle/>
          <a:p>
            <a:pPr algn="ctr"/>
            <a:r>
              <a:rPr lang="en-GB" sz="1400" b="0" u="none" strike="noStrike">
                <a:solidFill>
                  <a:srgbClr val="F05354"/>
                </a:solidFill>
                <a:effectLst/>
                <a:uFillTx/>
                <a:latin typeface=""/>
              </a:rPr>
              <a:t>Cyclotron frequencies</a:t>
            </a:r>
            <a:endParaRPr lang="en-GB" sz="1400" b="0" u="none" strike="noStrike">
              <a:solidFill>
                <a:srgbClr val="000000"/>
              </a:solidFill>
              <a:effectLst/>
              <a:uFillTx/>
              <a:latin typeface=""/>
            </a:endParaRPr>
          </a:p>
        </p:txBody>
      </p:sp>
      <p:cxnSp>
        <p:nvCxnSpPr>
          <p:cNvPr id="8" name="Connettore 7 38">
            <a:extLst>
              <a:ext uri="{FF2B5EF4-FFF2-40B4-BE49-F238E27FC236}">
                <a16:creationId xmlns:a16="http://schemas.microsoft.com/office/drawing/2014/main" id="{8C2DFAB7-8FC8-25B1-792D-AFD3880FB96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87391" y="3929731"/>
            <a:ext cx="216341" cy="69349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diamon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Connettore 7 38">
            <a:extLst>
              <a:ext uri="{FF2B5EF4-FFF2-40B4-BE49-F238E27FC236}">
                <a16:creationId xmlns:a16="http://schemas.microsoft.com/office/drawing/2014/main" id="{553E7328-01D9-E227-D748-A43D81D25D54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6947982" y="3936502"/>
            <a:ext cx="222918" cy="4923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diamon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Segnaposto numero diapositiva 3">
            <a:extLst>
              <a:ext uri="{FF2B5EF4-FFF2-40B4-BE49-F238E27FC236}">
                <a16:creationId xmlns:a16="http://schemas.microsoft.com/office/drawing/2014/main" id="{40622170-AAE9-9385-FF6F-0B613DCDA1A6}"/>
              </a:ext>
            </a:extLst>
          </p:cNvPr>
          <p:cNvSpPr txBox="1">
            <a:spLocks/>
          </p:cNvSpPr>
          <p:nvPr/>
        </p:nvSpPr>
        <p:spPr>
          <a:xfrm>
            <a:off x="11507491" y="6435090"/>
            <a:ext cx="556326" cy="360173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>
                <a:solidFill>
                  <a:schemeClr val="bg1"/>
                </a:solidFill>
              </a:rPr>
              <a:pPr algn="ctr"/>
              <a:t>17</a:t>
            </a:fld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0505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2BE5E0-B0BA-A8F9-1BCC-C6954C0B88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Connettore dritto 44">
            <a:extLst>
              <a:ext uri="{FF2B5EF4-FFF2-40B4-BE49-F238E27FC236}">
                <a16:creationId xmlns:a16="http://schemas.microsoft.com/office/drawing/2014/main" id="{7F81BFD7-2590-F56E-EBAF-95392B415E8A}"/>
              </a:ext>
            </a:extLst>
          </p:cNvPr>
          <p:cNvCxnSpPr>
            <a:cxnSpLocks noChangeAspect="1"/>
          </p:cNvCxnSpPr>
          <p:nvPr/>
        </p:nvCxnSpPr>
        <p:spPr>
          <a:xfrm>
            <a:off x="2874693" y="3531923"/>
            <a:ext cx="1488557" cy="0"/>
          </a:xfrm>
          <a:prstGeom prst="line">
            <a:avLst/>
          </a:prstGeom>
          <a:ln w="177800">
            <a:solidFill>
              <a:srgbClr val="FF0000">
                <a:alpha val="15424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dritto 46">
            <a:extLst>
              <a:ext uri="{FF2B5EF4-FFF2-40B4-BE49-F238E27FC236}">
                <a16:creationId xmlns:a16="http://schemas.microsoft.com/office/drawing/2014/main" id="{65B6C786-3144-5802-33CD-8287FF9A8E49}"/>
              </a:ext>
            </a:extLst>
          </p:cNvPr>
          <p:cNvCxnSpPr>
            <a:cxnSpLocks noChangeAspect="1"/>
          </p:cNvCxnSpPr>
          <p:nvPr/>
        </p:nvCxnSpPr>
        <p:spPr>
          <a:xfrm>
            <a:off x="4270252" y="2694188"/>
            <a:ext cx="0" cy="963202"/>
          </a:xfrm>
          <a:prstGeom prst="line">
            <a:avLst/>
          </a:prstGeom>
          <a:ln w="177800">
            <a:solidFill>
              <a:srgbClr val="FF0000">
                <a:alpha val="15424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1">
            <a:extLst>
              <a:ext uri="{FF2B5EF4-FFF2-40B4-BE49-F238E27FC236}">
                <a16:creationId xmlns:a16="http://schemas.microsoft.com/office/drawing/2014/main" id="{7A9F7127-0C4E-54B8-D401-A480B110D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Model: theory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8DC6E56-982D-D50E-B1A2-0F91D584FB4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823" y="2016125"/>
            <a:ext cx="11628000" cy="4073525"/>
          </a:xfrm>
        </p:spPr>
        <p:txBody>
          <a:bodyPr/>
          <a:lstStyle/>
          <a:p>
            <a:pPr>
              <a:spcBef>
                <a:spcPts val="3000"/>
              </a:spcBef>
            </a:pPr>
            <a:r>
              <a:rPr lang="en-US"/>
              <a:t>Cold plasma </a:t>
            </a:r>
            <a:r>
              <a:rPr lang="en-US" b="1"/>
              <a:t>Stix</a:t>
            </a:r>
            <a:r>
              <a:rPr lang="en-US"/>
              <a:t> tensors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A6E38200-6A0C-A7D5-3970-4F4A9F5C6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782915" y="2721620"/>
            <a:ext cx="3664400" cy="973109"/>
          </a:xfrm>
          <a:prstGeom prst="rect">
            <a:avLst/>
          </a:prstGeom>
          <a:noFill/>
          <a:ln w="6480">
            <a:noFill/>
          </a:ln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68B9588E-F9EE-D0F9-01B1-DA942EE7BE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9203045" y="2960325"/>
            <a:ext cx="2178721" cy="2189809"/>
          </a:xfrm>
          <a:prstGeom prst="rect">
            <a:avLst/>
          </a:prstGeom>
          <a:noFill/>
          <a:ln w="6480">
            <a:noFill/>
          </a:ln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A2227119-544A-08E8-711F-3C0F54C275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6449515" y="4230304"/>
            <a:ext cx="1117559" cy="499548"/>
          </a:xfrm>
          <a:prstGeom prst="rect">
            <a:avLst/>
          </a:prstGeom>
          <a:noFill/>
          <a:ln w="6480">
            <a:noFill/>
          </a:ln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4DB2486D-C0D5-A956-8CD9-A203D5BE64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/>
        </p:blipFill>
        <p:spPr>
          <a:xfrm>
            <a:off x="4120387" y="4153839"/>
            <a:ext cx="1374228" cy="599834"/>
          </a:xfrm>
          <a:prstGeom prst="rect">
            <a:avLst/>
          </a:prstGeom>
          <a:noFill/>
          <a:ln w="6480">
            <a:noFill/>
          </a:ln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27602860-4F8C-903A-4974-28F41B1D664E}"/>
              </a:ext>
            </a:extLst>
          </p:cNvPr>
          <p:cNvSpPr txBox="1">
            <a:spLocks noChangeAspect="1"/>
          </p:cNvSpPr>
          <p:nvPr/>
        </p:nvSpPr>
        <p:spPr>
          <a:xfrm>
            <a:off x="6459781" y="4907181"/>
            <a:ext cx="1416240" cy="374421"/>
          </a:xfrm>
          <a:prstGeom prst="rect">
            <a:avLst/>
          </a:prstGeom>
          <a:noFill/>
          <a:ln w="38160">
            <a:noFill/>
          </a:ln>
        </p:spPr>
        <p:txBody>
          <a:bodyPr wrap="square" lIns="93240" tIns="48240" rIns="93240" bIns="48240" anchor="t" anchorCtr="1">
            <a:spAutoFit/>
          </a:bodyPr>
          <a:lstStyle/>
          <a:p>
            <a:pPr algn="ctr"/>
            <a:r>
              <a:rPr lang="en-GB" sz="1800" b="0" u="none" strike="noStrike">
                <a:solidFill>
                  <a:srgbClr val="F05354"/>
                </a:solidFill>
                <a:effectLst/>
                <a:uFillTx/>
                <a:latin typeface="Calibri"/>
              </a:rPr>
              <a:t>Coil B-field</a:t>
            </a:r>
            <a:endParaRPr lang="en-GB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54BC038-AD6E-2E10-7258-42ED57A8E368}"/>
              </a:ext>
            </a:extLst>
          </p:cNvPr>
          <p:cNvSpPr txBox="1">
            <a:spLocks noChangeAspect="1"/>
          </p:cNvSpPr>
          <p:nvPr/>
        </p:nvSpPr>
        <p:spPr>
          <a:xfrm>
            <a:off x="3813972" y="4907181"/>
            <a:ext cx="1841760" cy="374421"/>
          </a:xfrm>
          <a:prstGeom prst="rect">
            <a:avLst/>
          </a:prstGeom>
          <a:noFill/>
          <a:ln w="38160">
            <a:noFill/>
          </a:ln>
        </p:spPr>
        <p:txBody>
          <a:bodyPr wrap="square" lIns="93240" tIns="48240" rIns="93240" bIns="48240" anchor="t" anchorCtr="1">
            <a:spAutoFit/>
          </a:bodyPr>
          <a:lstStyle/>
          <a:p>
            <a:pPr algn="ctr"/>
            <a:r>
              <a:rPr lang="en-GB" sz="1800" b="0" u="none" strike="noStrike">
                <a:solidFill>
                  <a:srgbClr val="F05354"/>
                </a:solidFill>
                <a:effectLst/>
                <a:uFillTx/>
                <a:latin typeface="Calibri"/>
              </a:rPr>
              <a:t>Plasma frequency</a:t>
            </a:r>
            <a:endParaRPr lang="en-GB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E89F7A1C-1DB8-6D23-3D98-1299BB8470D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68683" y="4433671"/>
            <a:ext cx="128435" cy="192653"/>
          </a:xfrm>
          <a:prstGeom prst="rect">
            <a:avLst/>
          </a:prstGeom>
        </p:spPr>
      </p:pic>
      <p:sp>
        <p:nvSpPr>
          <p:cNvPr id="20" name="Ovale 19">
            <a:extLst>
              <a:ext uri="{FF2B5EF4-FFF2-40B4-BE49-F238E27FC236}">
                <a16:creationId xmlns:a16="http://schemas.microsoft.com/office/drawing/2014/main" id="{F11B159A-47A4-B219-0B70-2CA72F02F7A4}"/>
              </a:ext>
            </a:extLst>
          </p:cNvPr>
          <p:cNvSpPr>
            <a:spLocks noChangeAspect="1"/>
          </p:cNvSpPr>
          <p:nvPr/>
        </p:nvSpPr>
        <p:spPr>
          <a:xfrm>
            <a:off x="670339" y="3040900"/>
            <a:ext cx="356023" cy="42482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e 20">
            <a:extLst>
              <a:ext uri="{FF2B5EF4-FFF2-40B4-BE49-F238E27FC236}">
                <a16:creationId xmlns:a16="http://schemas.microsoft.com/office/drawing/2014/main" id="{EC04A346-7597-F15F-83E7-5F0905C1CB74}"/>
              </a:ext>
            </a:extLst>
          </p:cNvPr>
          <p:cNvSpPr>
            <a:spLocks noChangeAspect="1"/>
          </p:cNvSpPr>
          <p:nvPr/>
        </p:nvSpPr>
        <p:spPr>
          <a:xfrm>
            <a:off x="2066562" y="3040900"/>
            <a:ext cx="356023" cy="42482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Connettore 7 38">
            <a:extLst>
              <a:ext uri="{FF2B5EF4-FFF2-40B4-BE49-F238E27FC236}">
                <a16:creationId xmlns:a16="http://schemas.microsoft.com/office/drawing/2014/main" id="{66F0086C-9840-B712-868D-3246BE09DE6B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7326653" y="4728052"/>
            <a:ext cx="203484" cy="15986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diamon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Connettore 7 38">
            <a:extLst>
              <a:ext uri="{FF2B5EF4-FFF2-40B4-BE49-F238E27FC236}">
                <a16:creationId xmlns:a16="http://schemas.microsoft.com/office/drawing/2014/main" id="{1C4A4DA0-F1B1-5BB6-A6E7-9D055C651C45}"/>
              </a:ext>
            </a:extLst>
          </p:cNvPr>
          <p:cNvCxnSpPr>
            <a:cxnSpLocks noChangeAspect="1"/>
            <a:stCxn id="10" idx="0"/>
          </p:cNvCxnSpPr>
          <p:nvPr/>
        </p:nvCxnSpPr>
        <p:spPr bwMode="auto">
          <a:xfrm rot="16200000" flipV="1">
            <a:off x="4587895" y="4760223"/>
            <a:ext cx="208315" cy="85601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diamon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6" name="Immagine 35">
            <a:extLst>
              <a:ext uri="{FF2B5EF4-FFF2-40B4-BE49-F238E27FC236}">
                <a16:creationId xmlns:a16="http://schemas.microsoft.com/office/drawing/2014/main" id="{69687DA5-C9FF-C376-B5AC-EF86AF9BE3F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12023" y="2833325"/>
            <a:ext cx="1803400" cy="254000"/>
          </a:xfrm>
          <a:prstGeom prst="rect">
            <a:avLst/>
          </a:prstGeom>
        </p:spPr>
      </p:pic>
      <p:cxnSp>
        <p:nvCxnSpPr>
          <p:cNvPr id="39" name="Connettore 7 38">
            <a:extLst>
              <a:ext uri="{FF2B5EF4-FFF2-40B4-BE49-F238E27FC236}">
                <a16:creationId xmlns:a16="http://schemas.microsoft.com/office/drawing/2014/main" id="{E4B92BCB-CE38-FB2F-D193-5E5DC13CB025}"/>
              </a:ext>
            </a:extLst>
          </p:cNvPr>
          <p:cNvCxnSpPr>
            <a:cxnSpLocks/>
            <a:stCxn id="36" idx="1"/>
            <a:endCxn id="3" idx="3"/>
          </p:cNvCxnSpPr>
          <p:nvPr/>
        </p:nvCxnSpPr>
        <p:spPr bwMode="auto">
          <a:xfrm rot="10800000" flipV="1">
            <a:off x="4447315" y="2960325"/>
            <a:ext cx="864708" cy="24785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diamon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Connettore 7 38">
            <a:extLst>
              <a:ext uri="{FF2B5EF4-FFF2-40B4-BE49-F238E27FC236}">
                <a16:creationId xmlns:a16="http://schemas.microsoft.com/office/drawing/2014/main" id="{D4C7AD5D-4EFF-9EE0-56AA-59F8A83D4BA1}"/>
              </a:ext>
            </a:extLst>
          </p:cNvPr>
          <p:cNvCxnSpPr>
            <a:cxnSpLocks/>
            <a:stCxn id="61" idx="0"/>
          </p:cNvCxnSpPr>
          <p:nvPr/>
        </p:nvCxnSpPr>
        <p:spPr bwMode="auto">
          <a:xfrm rot="16200000" flipV="1">
            <a:off x="6798658" y="3166814"/>
            <a:ext cx="221891" cy="171791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diamon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85EC2567-34F8-30FC-55CD-2E64BD5B6CBE}"/>
              </a:ext>
            </a:extLst>
          </p:cNvPr>
          <p:cNvSpPr txBox="1">
            <a:spLocks noChangeAspect="1"/>
          </p:cNvSpPr>
          <p:nvPr/>
        </p:nvSpPr>
        <p:spPr>
          <a:xfrm>
            <a:off x="6449515" y="3363655"/>
            <a:ext cx="1091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>
                <a:latin typeface=""/>
              </a:rPr>
              <a:t>BiGyM axis</a:t>
            </a:r>
          </a:p>
        </p:txBody>
      </p:sp>
      <p:sp>
        <p:nvSpPr>
          <p:cNvPr id="72" name="CasellaDiTesto 71">
            <a:extLst>
              <a:ext uri="{FF2B5EF4-FFF2-40B4-BE49-F238E27FC236}">
                <a16:creationId xmlns:a16="http://schemas.microsoft.com/office/drawing/2014/main" id="{35BD3B5A-BC89-32A4-52BE-EF11C7506DA9}"/>
              </a:ext>
            </a:extLst>
          </p:cNvPr>
          <p:cNvSpPr txBox="1">
            <a:spLocks noChangeAspect="1"/>
          </p:cNvSpPr>
          <p:nvPr/>
        </p:nvSpPr>
        <p:spPr>
          <a:xfrm>
            <a:off x="270735" y="4907181"/>
            <a:ext cx="2849760" cy="374421"/>
          </a:xfrm>
          <a:prstGeom prst="rect">
            <a:avLst/>
          </a:prstGeom>
          <a:noFill/>
          <a:ln w="6480">
            <a:noFill/>
          </a:ln>
        </p:spPr>
        <p:txBody>
          <a:bodyPr wrap="square" lIns="93240" tIns="48240" rIns="93240" bIns="48240" anchor="t" anchorCtr="1">
            <a:spAutoFit/>
          </a:bodyPr>
          <a:lstStyle/>
          <a:p>
            <a:pPr algn="ctr"/>
            <a:r>
              <a:rPr lang="en-GB" sz="1800" b="0" u="none" strike="noStrike">
                <a:solidFill>
                  <a:srgbClr val="F05354"/>
                </a:solidFill>
                <a:effectLst/>
                <a:uFillTx/>
                <a:latin typeface="Calibri"/>
              </a:rPr>
              <a:t>Effective collision frequency</a:t>
            </a:r>
            <a:endParaRPr lang="en-GB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73" name="Immagine 72">
            <a:extLst>
              <a:ext uri="{FF2B5EF4-FFF2-40B4-BE49-F238E27FC236}">
                <a16:creationId xmlns:a16="http://schemas.microsoft.com/office/drawing/2014/main" id="{901D03CE-DF18-568D-0A17-C9AEDDA9E36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/>
        </p:blipFill>
        <p:spPr>
          <a:xfrm>
            <a:off x="491305" y="4272470"/>
            <a:ext cx="2426400" cy="288000"/>
          </a:xfrm>
          <a:prstGeom prst="rect">
            <a:avLst/>
          </a:prstGeom>
          <a:noFill/>
          <a:ln w="6480">
            <a:noFill/>
          </a:ln>
        </p:spPr>
      </p:pic>
      <p:sp>
        <p:nvSpPr>
          <p:cNvPr id="76" name="CasellaDiTesto 75">
            <a:extLst>
              <a:ext uri="{FF2B5EF4-FFF2-40B4-BE49-F238E27FC236}">
                <a16:creationId xmlns:a16="http://schemas.microsoft.com/office/drawing/2014/main" id="{BF1D5D9E-A385-A9AD-7F8B-D34D5E260115}"/>
              </a:ext>
            </a:extLst>
          </p:cNvPr>
          <p:cNvSpPr txBox="1"/>
          <p:nvPr/>
        </p:nvSpPr>
        <p:spPr>
          <a:xfrm>
            <a:off x="3019793" y="5676599"/>
            <a:ext cx="6442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"/>
              </a:rPr>
              <a:t>Plasma treated as a </a:t>
            </a:r>
            <a:r>
              <a:rPr lang="en-GB" b="1">
                <a:latin typeface=""/>
              </a:rPr>
              <a:t>static user-defined</a:t>
            </a:r>
            <a:r>
              <a:rPr lang="en-GB">
                <a:latin typeface=""/>
              </a:rPr>
              <a:t> anisotropic medium!</a:t>
            </a:r>
          </a:p>
        </p:txBody>
      </p:sp>
      <p:sp>
        <p:nvSpPr>
          <p:cNvPr id="88" name="Freccia di espansione 87">
            <a:extLst>
              <a:ext uri="{FF2B5EF4-FFF2-40B4-BE49-F238E27FC236}">
                <a16:creationId xmlns:a16="http://schemas.microsoft.com/office/drawing/2014/main" id="{9EFED80B-0E6C-EEAD-225D-EA9B889C6708}"/>
              </a:ext>
            </a:extLst>
          </p:cNvPr>
          <p:cNvSpPr/>
          <p:nvPr/>
        </p:nvSpPr>
        <p:spPr>
          <a:xfrm>
            <a:off x="2499789" y="5752137"/>
            <a:ext cx="374904" cy="218255"/>
          </a:xfrm>
          <a:prstGeom prst="chevro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97" name="Connettore 7 38">
            <a:extLst>
              <a:ext uri="{FF2B5EF4-FFF2-40B4-BE49-F238E27FC236}">
                <a16:creationId xmlns:a16="http://schemas.microsoft.com/office/drawing/2014/main" id="{B670B8DB-0E8C-AADF-E95C-69DBA4706710}"/>
              </a:ext>
            </a:extLst>
          </p:cNvPr>
          <p:cNvCxnSpPr>
            <a:cxnSpLocks noChangeAspect="1"/>
            <a:stCxn id="72" idx="0"/>
          </p:cNvCxnSpPr>
          <p:nvPr/>
        </p:nvCxnSpPr>
        <p:spPr bwMode="auto">
          <a:xfrm rot="16200000" flipV="1">
            <a:off x="1490129" y="4701695"/>
            <a:ext cx="300991" cy="109982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diamon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5" name="Rettangolo con angoli arrotondati 134">
            <a:extLst>
              <a:ext uri="{FF2B5EF4-FFF2-40B4-BE49-F238E27FC236}">
                <a16:creationId xmlns:a16="http://schemas.microsoft.com/office/drawing/2014/main" id="{51B0C492-847D-88F2-683E-C794DB978A32}"/>
              </a:ext>
            </a:extLst>
          </p:cNvPr>
          <p:cNvSpPr/>
          <p:nvPr/>
        </p:nvSpPr>
        <p:spPr>
          <a:xfrm>
            <a:off x="5899192" y="1749903"/>
            <a:ext cx="2020822" cy="38345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tx1"/>
                </a:solidFill>
                <a:latin typeface=""/>
              </a:rPr>
              <a:t>Hydrogen plasma</a:t>
            </a:r>
          </a:p>
        </p:txBody>
      </p:sp>
      <p:sp>
        <p:nvSpPr>
          <p:cNvPr id="9" name="Segnaposto numero diapositiva 3">
            <a:extLst>
              <a:ext uri="{FF2B5EF4-FFF2-40B4-BE49-F238E27FC236}">
                <a16:creationId xmlns:a16="http://schemas.microsoft.com/office/drawing/2014/main" id="{EC247121-2365-EE09-F993-BDF7E3959A36}"/>
              </a:ext>
            </a:extLst>
          </p:cNvPr>
          <p:cNvSpPr txBox="1">
            <a:spLocks/>
          </p:cNvSpPr>
          <p:nvPr/>
        </p:nvSpPr>
        <p:spPr>
          <a:xfrm>
            <a:off x="11507491" y="6435090"/>
            <a:ext cx="556326" cy="360173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>
                <a:solidFill>
                  <a:schemeClr val="bg1"/>
                </a:solidFill>
              </a:rPr>
              <a:pPr algn="ctr"/>
              <a:t>18</a:t>
            </a:fld>
            <a:endParaRPr lang="en-GB">
              <a:solidFill>
                <a:schemeClr val="bg1"/>
              </a:solidFill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F60BFC56-00A4-EF9D-C3CC-A8CA3FF1500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73462" y="2305630"/>
            <a:ext cx="1143000" cy="254000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16CC4B1F-76BF-51EB-8107-3A33D76295E9}"/>
              </a:ext>
            </a:extLst>
          </p:cNvPr>
          <p:cNvSpPr txBox="1"/>
          <p:nvPr/>
        </p:nvSpPr>
        <p:spPr>
          <a:xfrm>
            <a:off x="9203045" y="1878632"/>
            <a:ext cx="22838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solidFill>
                  <a:schemeClr val="tx1"/>
                </a:solidFill>
                <a:latin typeface=""/>
              </a:rPr>
              <a:t>Boundary conditions</a:t>
            </a:r>
          </a:p>
        </p:txBody>
      </p:sp>
    </p:spTree>
    <p:extLst>
      <p:ext uri="{BB962C8B-B14F-4D97-AF65-F5344CB8AC3E}">
        <p14:creationId xmlns:p14="http://schemas.microsoft.com/office/powerpoint/2010/main" val="1476965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8F68A3C4-BAE8-1B71-0712-5F9938B6E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Outline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FA1BD225-158C-51A2-5511-B171A5A7868D}"/>
              </a:ext>
            </a:extLst>
          </p:cNvPr>
          <p:cNvSpPr txBox="1">
            <a:spLocks/>
          </p:cNvSpPr>
          <p:nvPr/>
        </p:nvSpPr>
        <p:spPr>
          <a:xfrm>
            <a:off x="1611824" y="1712564"/>
            <a:ext cx="9153966" cy="45022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2400" kern="1200" dirty="0" smtClean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2000" kern="1200" dirty="0" smtClean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400" kern="1200" dirty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1200"/>
              </a:spcBef>
              <a:buClr>
                <a:srgbClr val="C48E48"/>
              </a:buClr>
              <a:buFont typeface="Wingdings" pitchFamily="2" charset="2"/>
              <a:buChar char="§"/>
            </a:pPr>
            <a:r>
              <a:rPr lang="en-GB">
                <a:solidFill>
                  <a:srgbClr val="000000"/>
                </a:solidFill>
                <a:latin typeface="+mn-lt"/>
              </a:rPr>
              <a:t>BiGyM: the new linear plasma device</a:t>
            </a:r>
          </a:p>
          <a:p>
            <a:pPr lvl="2">
              <a:lnSpc>
                <a:spcPct val="100000"/>
              </a:lnSpc>
              <a:spcBef>
                <a:spcPts val="300"/>
              </a:spcBef>
              <a:buClr>
                <a:srgbClr val="C48E48"/>
              </a:buClr>
              <a:buFont typeface="Font di sistema regolare"/>
              <a:buChar char="➔"/>
            </a:pPr>
            <a:r>
              <a:rPr lang="en-GB" sz="200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 Motivation </a:t>
            </a:r>
          </a:p>
          <a:p>
            <a:pPr lvl="2">
              <a:lnSpc>
                <a:spcPct val="100000"/>
              </a:lnSpc>
              <a:spcBef>
                <a:spcPts val="300"/>
              </a:spcBef>
              <a:buClr>
                <a:srgbClr val="C48E48"/>
              </a:buClr>
              <a:buFont typeface="Font di sistema regolare"/>
              <a:buChar char="➔"/>
            </a:pPr>
            <a:r>
              <a:rPr lang="en-GB" sz="200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 Device upgrade</a:t>
            </a:r>
          </a:p>
          <a:p>
            <a:pPr marL="457200" indent="-457200">
              <a:lnSpc>
                <a:spcPct val="100000"/>
              </a:lnSpc>
              <a:spcBef>
                <a:spcPts val="900"/>
              </a:spcBef>
              <a:buClr>
                <a:srgbClr val="C48E48"/>
              </a:buClr>
              <a:buFont typeface="Wingdings" pitchFamily="2" charset="2"/>
              <a:buChar char="§"/>
            </a:pPr>
            <a:r>
              <a:rPr lang="en-GB"/>
              <a:t>BiGyM modelling activities</a:t>
            </a:r>
            <a:endParaRPr lang="en-GB" kern="0">
              <a:solidFill>
                <a:srgbClr val="000000"/>
              </a:solidFill>
              <a:latin typeface="+mn-lt"/>
            </a:endParaRPr>
          </a:p>
          <a:p>
            <a:pPr marL="457200" indent="-457200">
              <a:lnSpc>
                <a:spcPct val="100000"/>
              </a:lnSpc>
              <a:spcBef>
                <a:spcPts val="900"/>
              </a:spcBef>
              <a:buClr>
                <a:srgbClr val="C48E48"/>
              </a:buClr>
              <a:buFont typeface="Wingdings" pitchFamily="2" charset="2"/>
              <a:buChar char="§"/>
            </a:pPr>
            <a:r>
              <a:rPr lang="en-GB" kern="0">
                <a:solidFill>
                  <a:srgbClr val="000000"/>
                </a:solidFill>
                <a:latin typeface="+mn-lt"/>
              </a:rPr>
              <a:t>Plasma-neutral modelling using SOLPS−ITER</a:t>
            </a:r>
          </a:p>
          <a:p>
            <a:pPr lvl="2">
              <a:lnSpc>
                <a:spcPct val="100000"/>
              </a:lnSpc>
              <a:spcBef>
                <a:spcPts val="300"/>
              </a:spcBef>
              <a:buClr>
                <a:srgbClr val="C48E48"/>
              </a:buClr>
              <a:buFont typeface="Font di sistema regolare"/>
              <a:buChar char="➔"/>
            </a:pPr>
            <a:r>
              <a:rPr lang="en-GB" sz="2000" kern="0">
                <a:solidFill>
                  <a:srgbClr val="000000"/>
                </a:solidFill>
                <a:latin typeface="+mn-lt"/>
              </a:rPr>
              <a:t> Validation against RAID data</a:t>
            </a:r>
          </a:p>
          <a:p>
            <a:pPr lvl="2">
              <a:lnSpc>
                <a:spcPct val="100000"/>
              </a:lnSpc>
              <a:spcBef>
                <a:spcPts val="300"/>
              </a:spcBef>
              <a:buClr>
                <a:srgbClr val="C48E48"/>
              </a:buClr>
              <a:buFont typeface="Font di sistema regolare"/>
              <a:buChar char="➔"/>
            </a:pPr>
            <a:r>
              <a:rPr lang="en-GB" sz="2000" kern="0">
                <a:solidFill>
                  <a:srgbClr val="000000"/>
                </a:solidFill>
                <a:latin typeface="+mn-lt"/>
              </a:rPr>
              <a:t> Predictive modelling of BiGyM</a:t>
            </a:r>
          </a:p>
          <a:p>
            <a:pPr marL="457200" indent="-457200">
              <a:lnSpc>
                <a:spcPct val="100000"/>
              </a:lnSpc>
              <a:spcBef>
                <a:spcPts val="900"/>
              </a:spcBef>
              <a:buClr>
                <a:srgbClr val="C48E48"/>
              </a:buClr>
              <a:buFont typeface="Wingdings" pitchFamily="2" charset="2"/>
              <a:buChar char="§"/>
            </a:pPr>
            <a:r>
              <a:rPr lang="en-GB" kern="0">
                <a:solidFill>
                  <a:srgbClr val="000000"/>
                </a:solidFill>
                <a:latin typeface="+mn-lt"/>
              </a:rPr>
              <a:t>Helicon source modelling using COMSOL</a:t>
            </a:r>
            <a:endParaRPr lang="en-GB" kern="0">
              <a:solidFill>
                <a:srgbClr val="000000"/>
              </a:solidFill>
            </a:endParaRPr>
          </a:p>
          <a:p>
            <a:pPr lvl="2">
              <a:lnSpc>
                <a:spcPct val="100000"/>
              </a:lnSpc>
              <a:spcBef>
                <a:spcPts val="300"/>
              </a:spcBef>
              <a:buClr>
                <a:srgbClr val="C48E48"/>
              </a:buClr>
              <a:buFont typeface="Font di sistema regolare"/>
              <a:buChar char="➔"/>
            </a:pPr>
            <a:r>
              <a:rPr lang="en-GB" sz="2000" kern="0">
                <a:solidFill>
                  <a:srgbClr val="000000"/>
                </a:solidFill>
              </a:rPr>
              <a:t> Sensitivity analysis</a:t>
            </a:r>
          </a:p>
          <a:p>
            <a:pPr lvl="2">
              <a:lnSpc>
                <a:spcPct val="100000"/>
              </a:lnSpc>
              <a:spcBef>
                <a:spcPts val="300"/>
              </a:spcBef>
              <a:buClr>
                <a:srgbClr val="C48E48"/>
              </a:buClr>
              <a:buFont typeface="Font di sistema regolare"/>
              <a:buChar char="➔"/>
            </a:pPr>
            <a:r>
              <a:rPr lang="en-GB" sz="2000" kern="0">
                <a:solidFill>
                  <a:srgbClr val="000000"/>
                </a:solidFill>
                <a:latin typeface="+mn-lt"/>
              </a:rPr>
              <a:t> Alternative layouts</a:t>
            </a:r>
          </a:p>
          <a:p>
            <a:pPr marL="457200" indent="-457200">
              <a:lnSpc>
                <a:spcPct val="100000"/>
              </a:lnSpc>
              <a:spcBef>
                <a:spcPts val="900"/>
              </a:spcBef>
              <a:buClr>
                <a:srgbClr val="C48E48"/>
              </a:buClr>
              <a:buFont typeface="Wingdings" pitchFamily="2" charset="2"/>
              <a:buChar char="§"/>
            </a:pPr>
            <a:r>
              <a:rPr lang="en-GB" kern="0">
                <a:solidFill>
                  <a:srgbClr val="000000"/>
                </a:solidFill>
                <a:latin typeface="+mn-lt"/>
              </a:rPr>
              <a:t>Conclusions &amp; Future developments</a:t>
            </a:r>
            <a:endParaRPr lang="it-IT" ker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3" name="Segnaposto numero diapositiva 3">
            <a:extLst>
              <a:ext uri="{FF2B5EF4-FFF2-40B4-BE49-F238E27FC236}">
                <a16:creationId xmlns:a16="http://schemas.microsoft.com/office/drawing/2014/main" id="{54A4B78E-6EB8-94B9-C480-C0280859EF0A}"/>
              </a:ext>
            </a:extLst>
          </p:cNvPr>
          <p:cNvSpPr txBox="1">
            <a:spLocks/>
          </p:cNvSpPr>
          <p:nvPr/>
        </p:nvSpPr>
        <p:spPr>
          <a:xfrm>
            <a:off x="11507491" y="6435090"/>
            <a:ext cx="556326" cy="360173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>
                <a:solidFill>
                  <a:schemeClr val="bg1"/>
                </a:solidFill>
              </a:rPr>
              <a:pPr algn="ctr"/>
              <a:t>1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C7CAE3F6-1059-D6A8-8CF1-11CD8C9DC599}"/>
              </a:ext>
            </a:extLst>
          </p:cNvPr>
          <p:cNvSpPr/>
          <p:nvPr/>
        </p:nvSpPr>
        <p:spPr>
          <a:xfrm>
            <a:off x="1330470" y="1712565"/>
            <a:ext cx="6535715" cy="2835990"/>
          </a:xfrm>
          <a:prstGeom prst="roundRect">
            <a:avLst/>
          </a:prstGeom>
          <a:noFill/>
          <a:ln w="38100">
            <a:solidFill>
              <a:srgbClr val="C48E4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15">
            <a:extLst>
              <a:ext uri="{FF2B5EF4-FFF2-40B4-BE49-F238E27FC236}">
                <a16:creationId xmlns:a16="http://schemas.microsoft.com/office/drawing/2014/main" id="{6B3CC00A-8797-410E-E887-4DB4C7C0B1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4762" y="3062303"/>
            <a:ext cx="3465165" cy="1372446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7D10B3B1-8F14-0953-E53C-4166E0E92C1D}"/>
              </a:ext>
            </a:extLst>
          </p:cNvPr>
          <p:cNvSpPr txBox="1"/>
          <p:nvPr/>
        </p:nvSpPr>
        <p:spPr>
          <a:xfrm>
            <a:off x="9659506" y="4324000"/>
            <a:ext cx="996461" cy="58477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n-GB" sz="3200">
                <a:solidFill>
                  <a:srgbClr val="000000"/>
                </a:solidFill>
                <a:latin typeface="+mn-lt"/>
              </a:rPr>
              <a:t>WP7</a:t>
            </a:r>
            <a:endParaRPr lang="en-GB" sz="3200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9EA9EAB4-2B01-1F1A-1797-712708126AC7}"/>
              </a:ext>
            </a:extLst>
          </p:cNvPr>
          <p:cNvSpPr/>
          <p:nvPr/>
        </p:nvSpPr>
        <p:spPr>
          <a:xfrm>
            <a:off x="1330470" y="4631684"/>
            <a:ext cx="6428075" cy="16662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51C17E85-04F0-6B29-6CE7-D2B4AB855B3F}"/>
              </a:ext>
            </a:extLst>
          </p:cNvPr>
          <p:cNvSpPr txBox="1">
            <a:spLocks/>
          </p:cNvSpPr>
          <p:nvPr/>
        </p:nvSpPr>
        <p:spPr>
          <a:xfrm>
            <a:off x="1611824" y="1712563"/>
            <a:ext cx="9153966" cy="45022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2400" kern="1200" dirty="0" smtClean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2000" kern="1200" dirty="0" smtClean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400" kern="1200" dirty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1200"/>
              </a:spcBef>
              <a:buClr>
                <a:srgbClr val="C48E48"/>
              </a:buClr>
              <a:buFont typeface="Wingdings" pitchFamily="2" charset="2"/>
              <a:buChar char="§"/>
            </a:pPr>
            <a:r>
              <a:rPr lang="en-GB">
                <a:solidFill>
                  <a:srgbClr val="000000"/>
                </a:solidFill>
                <a:latin typeface="+mn-lt"/>
              </a:rPr>
              <a:t>BiGyM: the new linear plasma device</a:t>
            </a:r>
          </a:p>
          <a:p>
            <a:pPr lvl="2">
              <a:lnSpc>
                <a:spcPct val="100000"/>
              </a:lnSpc>
              <a:spcBef>
                <a:spcPts val="300"/>
              </a:spcBef>
              <a:buClr>
                <a:srgbClr val="C48E48"/>
              </a:buClr>
              <a:buFont typeface="Font di sistema regolare"/>
              <a:buChar char="➔"/>
            </a:pPr>
            <a:r>
              <a:rPr lang="en-GB" sz="200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 Motivation </a:t>
            </a:r>
          </a:p>
          <a:p>
            <a:pPr lvl="2">
              <a:lnSpc>
                <a:spcPct val="100000"/>
              </a:lnSpc>
              <a:spcBef>
                <a:spcPts val="300"/>
              </a:spcBef>
              <a:buClr>
                <a:srgbClr val="C48E48"/>
              </a:buClr>
              <a:buFont typeface="Font di sistema regolare"/>
              <a:buChar char="➔"/>
            </a:pPr>
            <a:r>
              <a:rPr lang="en-GB" sz="200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 Device upgrade</a:t>
            </a:r>
          </a:p>
          <a:p>
            <a:pPr marL="457200" indent="-457200">
              <a:lnSpc>
                <a:spcPct val="100000"/>
              </a:lnSpc>
              <a:spcBef>
                <a:spcPts val="900"/>
              </a:spcBef>
              <a:buClr>
                <a:srgbClr val="C48E48"/>
              </a:buClr>
              <a:buFont typeface="Wingdings" pitchFamily="2" charset="2"/>
              <a:buChar char="§"/>
            </a:pPr>
            <a:r>
              <a:rPr lang="en-GB"/>
              <a:t>BiGyM modelling activities</a:t>
            </a:r>
            <a:endParaRPr lang="en-GB" kern="0">
              <a:solidFill>
                <a:srgbClr val="000000"/>
              </a:solidFill>
              <a:latin typeface="+mn-lt"/>
            </a:endParaRPr>
          </a:p>
          <a:p>
            <a:pPr marL="457200" indent="-457200">
              <a:lnSpc>
                <a:spcPct val="100000"/>
              </a:lnSpc>
              <a:spcBef>
                <a:spcPts val="900"/>
              </a:spcBef>
              <a:buClr>
                <a:srgbClr val="C48E48"/>
              </a:buClr>
              <a:buFont typeface="Wingdings" pitchFamily="2" charset="2"/>
              <a:buChar char="§"/>
            </a:pPr>
            <a:r>
              <a:rPr lang="en-GB" kern="0">
                <a:solidFill>
                  <a:srgbClr val="000000"/>
                </a:solidFill>
                <a:latin typeface="+mn-lt"/>
              </a:rPr>
              <a:t>Plasma-neutral modelling using SOLPS−ITER</a:t>
            </a:r>
          </a:p>
          <a:p>
            <a:pPr lvl="2">
              <a:lnSpc>
                <a:spcPct val="100000"/>
              </a:lnSpc>
              <a:spcBef>
                <a:spcPts val="300"/>
              </a:spcBef>
              <a:buClr>
                <a:srgbClr val="C48E48"/>
              </a:buClr>
              <a:buFont typeface="Font di sistema regolare"/>
              <a:buChar char="➔"/>
            </a:pPr>
            <a:r>
              <a:rPr lang="en-GB" sz="2000" kern="0">
                <a:solidFill>
                  <a:srgbClr val="000000"/>
                </a:solidFill>
                <a:latin typeface="+mn-lt"/>
              </a:rPr>
              <a:t> Validation against RAID data</a:t>
            </a:r>
          </a:p>
          <a:p>
            <a:pPr lvl="2">
              <a:lnSpc>
                <a:spcPct val="100000"/>
              </a:lnSpc>
              <a:spcBef>
                <a:spcPts val="300"/>
              </a:spcBef>
              <a:buClr>
                <a:srgbClr val="C48E48"/>
              </a:buClr>
              <a:buFont typeface="Font di sistema regolare"/>
              <a:buChar char="➔"/>
            </a:pPr>
            <a:r>
              <a:rPr lang="en-GB" sz="2000" kern="0">
                <a:solidFill>
                  <a:srgbClr val="000000"/>
                </a:solidFill>
                <a:latin typeface="+mn-lt"/>
              </a:rPr>
              <a:t> Predictive modelling of BiGyM</a:t>
            </a:r>
          </a:p>
          <a:p>
            <a:pPr marL="457200" indent="-457200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kern="0">
                <a:solidFill>
                  <a:schemeClr val="bg1">
                    <a:lumMod val="75000"/>
                  </a:schemeClr>
                </a:solidFill>
                <a:latin typeface="+mn-lt"/>
              </a:rPr>
              <a:t>Helicon source modelling using COMSOL</a:t>
            </a:r>
            <a:endParaRPr lang="en-GB" kern="0">
              <a:solidFill>
                <a:schemeClr val="bg1">
                  <a:lumMod val="75000"/>
                </a:schemeClr>
              </a:solidFill>
            </a:endParaRPr>
          </a:p>
          <a:p>
            <a:pPr lvl="2">
              <a:lnSpc>
                <a:spcPct val="100000"/>
              </a:lnSpc>
              <a:spcBef>
                <a:spcPts val="300"/>
              </a:spcBef>
              <a:buClr>
                <a:schemeClr val="bg1">
                  <a:lumMod val="75000"/>
                </a:schemeClr>
              </a:buClr>
              <a:buFont typeface="Font di sistema regolare"/>
              <a:buChar char="➔"/>
            </a:pPr>
            <a:r>
              <a:rPr lang="en-GB" sz="2000" kern="0">
                <a:solidFill>
                  <a:schemeClr val="bg1">
                    <a:lumMod val="75000"/>
                  </a:schemeClr>
                </a:solidFill>
              </a:rPr>
              <a:t> Sensitivity analysis</a:t>
            </a:r>
          </a:p>
          <a:p>
            <a:pPr lvl="2">
              <a:lnSpc>
                <a:spcPct val="100000"/>
              </a:lnSpc>
              <a:spcBef>
                <a:spcPts val="300"/>
              </a:spcBef>
              <a:buClr>
                <a:schemeClr val="bg1">
                  <a:lumMod val="75000"/>
                </a:schemeClr>
              </a:buClr>
              <a:buFont typeface="Font di sistema regolare"/>
              <a:buChar char="➔"/>
            </a:pPr>
            <a:r>
              <a:rPr lang="en-GB" sz="2000" kern="0">
                <a:solidFill>
                  <a:schemeClr val="bg1">
                    <a:lumMod val="75000"/>
                  </a:schemeClr>
                </a:solidFill>
                <a:latin typeface="+mn-lt"/>
              </a:rPr>
              <a:t> Alternative layouts</a:t>
            </a:r>
          </a:p>
          <a:p>
            <a:pPr marL="457200" indent="-457200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kern="0">
                <a:solidFill>
                  <a:schemeClr val="bg1">
                    <a:lumMod val="75000"/>
                  </a:schemeClr>
                </a:solidFill>
                <a:latin typeface="+mn-lt"/>
              </a:rPr>
              <a:t>Conclusions &amp; Future developments</a:t>
            </a:r>
            <a:endParaRPr lang="it-IT" kern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" name="Parentesi graffa chiusa 9">
            <a:extLst>
              <a:ext uri="{FF2B5EF4-FFF2-40B4-BE49-F238E27FC236}">
                <a16:creationId xmlns:a16="http://schemas.microsoft.com/office/drawing/2014/main" id="{8FDDBBD6-C5F3-0066-81C3-CDF281B17713}"/>
              </a:ext>
            </a:extLst>
          </p:cNvPr>
          <p:cNvSpPr/>
          <p:nvPr/>
        </p:nvSpPr>
        <p:spPr>
          <a:xfrm>
            <a:off x="7866185" y="1712562"/>
            <a:ext cx="559184" cy="4502258"/>
          </a:xfrm>
          <a:prstGeom prst="rightBrace">
            <a:avLst>
              <a:gd name="adj1" fmla="val 60364"/>
              <a:gd name="adj2" fmla="val 50000"/>
            </a:avLst>
          </a:prstGeom>
          <a:ln w="38100">
            <a:solidFill>
              <a:srgbClr val="C48E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552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9FFBE8-251B-072E-007F-7A5F01A7FD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0C6DDA-0F98-4FFE-E4E1-B05EC0332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Model validation</a:t>
            </a:r>
          </a:p>
        </p:txBody>
      </p:sp>
      <p:pic>
        <p:nvPicPr>
          <p:cNvPr id="11" name="Segnaposto contenuto 10">
            <a:extLst>
              <a:ext uri="{FF2B5EF4-FFF2-40B4-BE49-F238E27FC236}">
                <a16:creationId xmlns:a16="http://schemas.microsoft.com/office/drawing/2014/main" id="{414E2793-0C49-47B2-89D3-590A03560528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03504" y="2568108"/>
            <a:ext cx="4887511" cy="3668284"/>
          </a:xfrm>
          <a:prstGeom prst="rect">
            <a:avLst/>
          </a:prstGeom>
        </p:spPr>
      </p:pic>
      <p:sp>
        <p:nvSpPr>
          <p:cNvPr id="104" name="Rettangolo con angoli arrotondati 103">
            <a:extLst>
              <a:ext uri="{FF2B5EF4-FFF2-40B4-BE49-F238E27FC236}">
                <a16:creationId xmlns:a16="http://schemas.microsoft.com/office/drawing/2014/main" id="{00A97ED6-05CA-FC38-34E9-F4015E8468FA}"/>
              </a:ext>
            </a:extLst>
          </p:cNvPr>
          <p:cNvSpPr/>
          <p:nvPr/>
        </p:nvSpPr>
        <p:spPr>
          <a:xfrm>
            <a:off x="8266176" y="2456843"/>
            <a:ext cx="2862346" cy="211723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  <a:p>
            <a:pPr algn="ctr"/>
            <a:endParaRPr lang="en-GB">
              <a:solidFill>
                <a:schemeClr val="tx1"/>
              </a:solidFill>
            </a:endParaRPr>
          </a:p>
          <a:p>
            <a:pPr algn="ctr"/>
            <a:r>
              <a:rPr lang="en-GB">
                <a:solidFill>
                  <a:schemeClr val="tx1"/>
                </a:solidFill>
              </a:rPr>
              <a:t>Power density that the wave deposits at the sample location</a:t>
            </a:r>
          </a:p>
        </p:txBody>
      </p:sp>
      <p:pic>
        <p:nvPicPr>
          <p:cNvPr id="106" name="Immagine 105">
            <a:extLst>
              <a:ext uri="{FF2B5EF4-FFF2-40B4-BE49-F238E27FC236}">
                <a16:creationId xmlns:a16="http://schemas.microsoft.com/office/drawing/2014/main" id="{B7C9183A-AB30-945F-CE65-22DDB3C497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9658" y="2688949"/>
            <a:ext cx="1981200" cy="520700"/>
          </a:xfrm>
          <a:prstGeom prst="rect">
            <a:avLst/>
          </a:prstGeom>
        </p:spPr>
      </p:pic>
      <p:sp>
        <p:nvSpPr>
          <p:cNvPr id="107" name="CasellaDiTesto 106">
            <a:extLst>
              <a:ext uri="{FF2B5EF4-FFF2-40B4-BE49-F238E27FC236}">
                <a16:creationId xmlns:a16="http://schemas.microsoft.com/office/drawing/2014/main" id="{A3D0DB2A-30A9-ECA2-139A-BFD2A89FA726}"/>
              </a:ext>
            </a:extLst>
          </p:cNvPr>
          <p:cNvSpPr txBox="1"/>
          <p:nvPr/>
        </p:nvSpPr>
        <p:spPr>
          <a:xfrm>
            <a:off x="8875885" y="2046674"/>
            <a:ext cx="15087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"/>
              </a:rPr>
              <a:t>Figure of merit</a:t>
            </a:r>
          </a:p>
        </p:txBody>
      </p:sp>
      <p:grpSp>
        <p:nvGrpSpPr>
          <p:cNvPr id="116" name="Gruppo 115">
            <a:extLst>
              <a:ext uri="{FF2B5EF4-FFF2-40B4-BE49-F238E27FC236}">
                <a16:creationId xmlns:a16="http://schemas.microsoft.com/office/drawing/2014/main" id="{17FA2913-FA72-5E83-B9A6-7080B59AFD95}"/>
              </a:ext>
            </a:extLst>
          </p:cNvPr>
          <p:cNvGrpSpPr/>
          <p:nvPr/>
        </p:nvGrpSpPr>
        <p:grpSpPr>
          <a:xfrm>
            <a:off x="7853911" y="5226038"/>
            <a:ext cx="3457217" cy="303435"/>
            <a:chOff x="8892478" y="5290702"/>
            <a:chExt cx="3557552" cy="330200"/>
          </a:xfrm>
        </p:grpSpPr>
        <p:pic>
          <p:nvPicPr>
            <p:cNvPr id="110" name="Immagine 109">
              <a:extLst>
                <a:ext uri="{FF2B5EF4-FFF2-40B4-BE49-F238E27FC236}">
                  <a16:creationId xmlns:a16="http://schemas.microsoft.com/office/drawing/2014/main" id="{15A28572-5834-6765-AD47-6FD83699BDF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92478" y="5290702"/>
              <a:ext cx="3403600" cy="330200"/>
            </a:xfrm>
            <a:prstGeom prst="rect">
              <a:avLst/>
            </a:prstGeom>
          </p:spPr>
        </p:pic>
        <p:pic>
          <p:nvPicPr>
            <p:cNvPr id="111" name="Immagine 110">
              <a:extLst>
                <a:ext uri="{FF2B5EF4-FFF2-40B4-BE49-F238E27FC236}">
                  <a16:creationId xmlns:a16="http://schemas.microsoft.com/office/drawing/2014/main" id="{EC14DF6F-0783-5200-99E6-03260988E0E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132530" y="5392302"/>
              <a:ext cx="317500" cy="127000"/>
            </a:xfrm>
            <a:prstGeom prst="rect">
              <a:avLst/>
            </a:prstGeom>
          </p:spPr>
        </p:pic>
        <p:pic>
          <p:nvPicPr>
            <p:cNvPr id="112" name="Immagine 111">
              <a:extLst>
                <a:ext uri="{FF2B5EF4-FFF2-40B4-BE49-F238E27FC236}">
                  <a16:creationId xmlns:a16="http://schemas.microsoft.com/office/drawing/2014/main" id="{7E27447F-5D21-E324-DE40-7D973FC04CB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649533" y="5450030"/>
              <a:ext cx="646545" cy="11545"/>
            </a:xfrm>
            <a:prstGeom prst="rect">
              <a:avLst/>
            </a:prstGeom>
          </p:spPr>
        </p:pic>
      </p:grpSp>
      <p:sp>
        <p:nvSpPr>
          <p:cNvPr id="117" name="CasellaDiTesto 116">
            <a:extLst>
              <a:ext uri="{FF2B5EF4-FFF2-40B4-BE49-F238E27FC236}">
                <a16:creationId xmlns:a16="http://schemas.microsoft.com/office/drawing/2014/main" id="{CF7F92FB-D33D-D9FC-4E24-DBD5AFE599EC}"/>
              </a:ext>
            </a:extLst>
          </p:cNvPr>
          <p:cNvSpPr txBox="1"/>
          <p:nvPr/>
        </p:nvSpPr>
        <p:spPr>
          <a:xfrm>
            <a:off x="9832967" y="5582521"/>
            <a:ext cx="1396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>
                <a:latin typeface=""/>
              </a:rPr>
              <a:t>Line average</a:t>
            </a:r>
          </a:p>
        </p:txBody>
      </p:sp>
      <p:cxnSp>
        <p:nvCxnSpPr>
          <p:cNvPr id="119" name="Connettore 7 38">
            <a:extLst>
              <a:ext uri="{FF2B5EF4-FFF2-40B4-BE49-F238E27FC236}">
                <a16:creationId xmlns:a16="http://schemas.microsoft.com/office/drawing/2014/main" id="{D0698ED3-2988-7556-17A4-02DBEE064E02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10164318" y="4702947"/>
            <a:ext cx="745330" cy="48758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diamon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Connettore 7 38">
            <a:extLst>
              <a:ext uri="{FF2B5EF4-FFF2-40B4-BE49-F238E27FC236}">
                <a16:creationId xmlns:a16="http://schemas.microsoft.com/office/drawing/2014/main" id="{FD0365BC-76DD-EA3C-7D2F-3B5D5FB6978D}"/>
              </a:ext>
            </a:extLst>
          </p:cNvPr>
          <p:cNvCxnSpPr>
            <a:cxnSpLocks/>
            <a:stCxn id="18" idx="1"/>
          </p:cNvCxnSpPr>
          <p:nvPr/>
        </p:nvCxnSpPr>
        <p:spPr bwMode="auto">
          <a:xfrm rot="10800000" flipV="1">
            <a:off x="5257800" y="2808378"/>
            <a:ext cx="651178" cy="111791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diamon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AAF00832-778E-8064-0FEA-0F23F9C40463}"/>
              </a:ext>
            </a:extLst>
          </p:cNvPr>
          <p:cNvSpPr txBox="1"/>
          <p:nvPr/>
        </p:nvSpPr>
        <p:spPr>
          <a:xfrm>
            <a:off x="5908978" y="2639102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"/>
              </a:rPr>
              <a:t>RAID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E9FE87E2-AD1F-320B-C01D-D9AD34CFFBDE}"/>
              </a:ext>
            </a:extLst>
          </p:cNvPr>
          <p:cNvSpPr txBox="1"/>
          <p:nvPr/>
        </p:nvSpPr>
        <p:spPr>
          <a:xfrm>
            <a:off x="5491015" y="3124554"/>
            <a:ext cx="19057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"/>
              </a:rPr>
              <a:t>“effective” density: </a:t>
            </a:r>
          </a:p>
        </p:txBody>
      </p:sp>
      <p:sp>
        <p:nvSpPr>
          <p:cNvPr id="28" name="Freccia angolare in su 27">
            <a:extLst>
              <a:ext uri="{FF2B5EF4-FFF2-40B4-BE49-F238E27FC236}">
                <a16:creationId xmlns:a16="http://schemas.microsoft.com/office/drawing/2014/main" id="{956D670B-BD05-7749-4595-F1475F50AF67}"/>
              </a:ext>
            </a:extLst>
          </p:cNvPr>
          <p:cNvSpPr/>
          <p:nvPr/>
        </p:nvSpPr>
        <p:spPr>
          <a:xfrm rot="5400000">
            <a:off x="726546" y="1843712"/>
            <a:ext cx="428231" cy="473148"/>
          </a:xfrm>
          <a:prstGeom prst="bentUpArrow">
            <a:avLst>
              <a:gd name="adj1" fmla="val 17271"/>
              <a:gd name="adj2" fmla="val 25000"/>
              <a:gd name="adj3" fmla="val 3273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Immagine 28">
            <a:extLst>
              <a:ext uri="{FF2B5EF4-FFF2-40B4-BE49-F238E27FC236}">
                <a16:creationId xmlns:a16="http://schemas.microsoft.com/office/drawing/2014/main" id="{F2DC825D-6AD3-9A0A-E413-D001F8256F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49560" y="1840733"/>
            <a:ext cx="1128102" cy="692498"/>
          </a:xfrm>
          <a:prstGeom prst="rect">
            <a:avLst/>
          </a:prstGeom>
        </p:spPr>
      </p:pic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5AF8F4C6-62CE-B89E-042A-A26402A9FE74}"/>
              </a:ext>
            </a:extLst>
          </p:cNvPr>
          <p:cNvSpPr txBox="1"/>
          <p:nvPr/>
        </p:nvSpPr>
        <p:spPr>
          <a:xfrm>
            <a:off x="1250092" y="2017705"/>
            <a:ext cx="19383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"/>
              </a:rPr>
              <a:t>Dispersion relation:</a:t>
            </a:r>
          </a:p>
        </p:txBody>
      </p:sp>
      <p:pic>
        <p:nvPicPr>
          <p:cNvPr id="32" name="Immagine 31">
            <a:extLst>
              <a:ext uri="{FF2B5EF4-FFF2-40B4-BE49-F238E27FC236}">
                <a16:creationId xmlns:a16="http://schemas.microsoft.com/office/drawing/2014/main" id="{CC3A09F8-7374-E407-4A5A-41B22E1B886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35814" y="3463108"/>
            <a:ext cx="1117600" cy="520700"/>
          </a:xfrm>
          <a:prstGeom prst="rect">
            <a:avLst/>
          </a:prstGeom>
        </p:spPr>
      </p:pic>
      <p:cxnSp>
        <p:nvCxnSpPr>
          <p:cNvPr id="35" name="Connettore 7 38">
            <a:extLst>
              <a:ext uri="{FF2B5EF4-FFF2-40B4-BE49-F238E27FC236}">
                <a16:creationId xmlns:a16="http://schemas.microsoft.com/office/drawing/2014/main" id="{BCA6A320-F0FD-BDA0-346A-34153DFED416}"/>
              </a:ext>
            </a:extLst>
          </p:cNvPr>
          <p:cNvCxnSpPr>
            <a:cxnSpLocks/>
            <a:stCxn id="25" idx="1"/>
          </p:cNvCxnSpPr>
          <p:nvPr/>
        </p:nvCxnSpPr>
        <p:spPr bwMode="auto">
          <a:xfrm rot="10800000">
            <a:off x="4839837" y="3236347"/>
            <a:ext cx="651178" cy="57485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diamon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423C0DA-7ADC-E505-AF9C-B971A285C578}"/>
              </a:ext>
            </a:extLst>
          </p:cNvPr>
          <p:cNvSpPr txBox="1"/>
          <p:nvPr/>
        </p:nvSpPr>
        <p:spPr>
          <a:xfrm>
            <a:off x="5216720" y="2102725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"/>
              </a:rPr>
              <a:t>Constant</a:t>
            </a:r>
          </a:p>
        </p:txBody>
      </p:sp>
      <p:cxnSp>
        <p:nvCxnSpPr>
          <p:cNvPr id="41" name="Connettore 7 38">
            <a:extLst>
              <a:ext uri="{FF2B5EF4-FFF2-40B4-BE49-F238E27FC236}">
                <a16:creationId xmlns:a16="http://schemas.microsoft.com/office/drawing/2014/main" id="{AD051565-7DED-645A-7224-ABFAE14FE3C9}"/>
              </a:ext>
            </a:extLst>
          </p:cNvPr>
          <p:cNvCxnSpPr>
            <a:cxnSpLocks/>
            <a:stCxn id="40" idx="1"/>
          </p:cNvCxnSpPr>
          <p:nvPr/>
        </p:nvCxnSpPr>
        <p:spPr bwMode="auto">
          <a:xfrm rot="10800000">
            <a:off x="4377662" y="2017706"/>
            <a:ext cx="839058" cy="254297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diamon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Segnaposto numero diapositiva 3">
            <a:extLst>
              <a:ext uri="{FF2B5EF4-FFF2-40B4-BE49-F238E27FC236}">
                <a16:creationId xmlns:a16="http://schemas.microsoft.com/office/drawing/2014/main" id="{EE724E6A-AFA1-9F14-A166-ED4EA514FED6}"/>
              </a:ext>
            </a:extLst>
          </p:cNvPr>
          <p:cNvSpPr txBox="1">
            <a:spLocks/>
          </p:cNvSpPr>
          <p:nvPr/>
        </p:nvSpPr>
        <p:spPr>
          <a:xfrm>
            <a:off x="11507491" y="6435090"/>
            <a:ext cx="556326" cy="360173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>
                <a:solidFill>
                  <a:schemeClr val="bg1"/>
                </a:solidFill>
              </a:rPr>
              <a:pPr algn="ctr"/>
              <a:t>19</a:t>
            </a:fld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2658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CD989C-8830-F21C-E8D6-248F705888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A30AA8-2C48-A2F5-15BB-2E52BD8E7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Collisions &amp; “free” parameters</a:t>
            </a:r>
          </a:p>
        </p:txBody>
      </p:sp>
      <p:pic>
        <p:nvPicPr>
          <p:cNvPr id="13" name="Segnaposto contenuto 12">
            <a:extLst>
              <a:ext uri="{FF2B5EF4-FFF2-40B4-BE49-F238E27FC236}">
                <a16:creationId xmlns:a16="http://schemas.microsoft.com/office/drawing/2014/main" id="{16FC002F-69D3-924E-AEED-4F6C7A28F521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129269" y="3474720"/>
            <a:ext cx="3828553" cy="2873491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A08C60CB-797D-4302-09F8-FCEE759DFA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278" y="2016126"/>
            <a:ext cx="3415490" cy="1427675"/>
          </a:xfrm>
          <a:prstGeom prst="rect">
            <a:avLst/>
          </a:prstGeom>
        </p:spPr>
      </p:pic>
      <p:sp>
        <p:nvSpPr>
          <p:cNvPr id="19" name="Ovale 18">
            <a:extLst>
              <a:ext uri="{FF2B5EF4-FFF2-40B4-BE49-F238E27FC236}">
                <a16:creationId xmlns:a16="http://schemas.microsoft.com/office/drawing/2014/main" id="{BDBC2FA6-6B8D-D8D5-F045-10ADE4CB265A}"/>
              </a:ext>
            </a:extLst>
          </p:cNvPr>
          <p:cNvSpPr>
            <a:spLocks noChangeAspect="1"/>
          </p:cNvSpPr>
          <p:nvPr/>
        </p:nvSpPr>
        <p:spPr>
          <a:xfrm>
            <a:off x="1951726" y="3018361"/>
            <a:ext cx="305823" cy="36492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e 21">
            <a:extLst>
              <a:ext uri="{FF2B5EF4-FFF2-40B4-BE49-F238E27FC236}">
                <a16:creationId xmlns:a16="http://schemas.microsoft.com/office/drawing/2014/main" id="{E6D0CA82-4DD5-BB7A-D00F-D9DAA6A0EA6D}"/>
              </a:ext>
            </a:extLst>
          </p:cNvPr>
          <p:cNvSpPr>
            <a:spLocks noChangeAspect="1"/>
          </p:cNvSpPr>
          <p:nvPr/>
        </p:nvSpPr>
        <p:spPr>
          <a:xfrm>
            <a:off x="1784086" y="2731849"/>
            <a:ext cx="305823" cy="36492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e 22">
            <a:extLst>
              <a:ext uri="{FF2B5EF4-FFF2-40B4-BE49-F238E27FC236}">
                <a16:creationId xmlns:a16="http://schemas.microsoft.com/office/drawing/2014/main" id="{F055D1DB-1F78-8BCC-B770-B808E37C33A9}"/>
              </a:ext>
            </a:extLst>
          </p:cNvPr>
          <p:cNvSpPr>
            <a:spLocks noChangeAspect="1"/>
          </p:cNvSpPr>
          <p:nvPr/>
        </p:nvSpPr>
        <p:spPr>
          <a:xfrm>
            <a:off x="3036814" y="2686129"/>
            <a:ext cx="305823" cy="36492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e 24">
            <a:extLst>
              <a:ext uri="{FF2B5EF4-FFF2-40B4-BE49-F238E27FC236}">
                <a16:creationId xmlns:a16="http://schemas.microsoft.com/office/drawing/2014/main" id="{9E2058C0-95D4-3F93-64DF-79DEED4E6E45}"/>
              </a:ext>
            </a:extLst>
          </p:cNvPr>
          <p:cNvSpPr>
            <a:spLocks noChangeAspect="1"/>
          </p:cNvSpPr>
          <p:nvPr/>
        </p:nvSpPr>
        <p:spPr>
          <a:xfrm>
            <a:off x="3265414" y="2137489"/>
            <a:ext cx="305823" cy="36492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Connettore curvo 28">
            <a:extLst>
              <a:ext uri="{FF2B5EF4-FFF2-40B4-BE49-F238E27FC236}">
                <a16:creationId xmlns:a16="http://schemas.microsoft.com/office/drawing/2014/main" id="{B899835E-C178-1354-0FC5-C8FEF71AE65A}"/>
              </a:ext>
            </a:extLst>
          </p:cNvPr>
          <p:cNvCxnSpPr>
            <a:cxnSpLocks/>
            <a:stCxn id="25" idx="4"/>
            <a:endCxn id="23" idx="0"/>
          </p:cNvCxnSpPr>
          <p:nvPr/>
        </p:nvCxnSpPr>
        <p:spPr>
          <a:xfrm rot="5400000">
            <a:off x="3212166" y="2479969"/>
            <a:ext cx="183720" cy="228600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1" name="Tabella 40">
            <a:extLst>
              <a:ext uri="{FF2B5EF4-FFF2-40B4-BE49-F238E27FC236}">
                <a16:creationId xmlns:a16="http://schemas.microsoft.com/office/drawing/2014/main" id="{E9827E54-4326-E739-8BC6-469FD30BFC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721439"/>
              </p:ext>
            </p:extLst>
          </p:nvPr>
        </p:nvGraphicFramePr>
        <p:xfrm>
          <a:off x="5839903" y="4204198"/>
          <a:ext cx="6047640" cy="2033640"/>
        </p:xfrm>
        <a:graphic>
          <a:graphicData uri="http://schemas.openxmlformats.org/drawingml/2006/table">
            <a:tbl>
              <a:tblPr/>
              <a:tblGrid>
                <a:gridCol w="4977360">
                  <a:extLst>
                    <a:ext uri="{9D8B030D-6E8A-4147-A177-3AD203B41FA5}">
                      <a16:colId xmlns:a16="http://schemas.microsoft.com/office/drawing/2014/main" val="3802896774"/>
                    </a:ext>
                  </a:extLst>
                </a:gridCol>
                <a:gridCol w="554400">
                  <a:extLst>
                    <a:ext uri="{9D8B030D-6E8A-4147-A177-3AD203B41FA5}">
                      <a16:colId xmlns:a16="http://schemas.microsoft.com/office/drawing/2014/main" val="2944843079"/>
                    </a:ext>
                  </a:extLst>
                </a:gridCol>
                <a:gridCol w="515880">
                  <a:extLst>
                    <a:ext uri="{9D8B030D-6E8A-4147-A177-3AD203B41FA5}">
                      <a16:colId xmlns:a16="http://schemas.microsoft.com/office/drawing/2014/main" val="1040189213"/>
                    </a:ext>
                  </a:extLst>
                </a:gridCol>
              </a:tblGrid>
              <a:tr h="339120">
                <a:tc>
                  <a:txBody>
                    <a:bodyPr/>
                    <a:lstStyle/>
                    <a:p>
                      <a:pPr algn="r"/>
                      <a:r>
                        <a:rPr lang="en-GB" sz="1400" b="0" u="none" strike="noStrike">
                          <a:solidFill>
                            <a:schemeClr val="tx1"/>
                          </a:solidFill>
                          <a:effectLst/>
                          <a:uFillTx/>
                          <a:latin typeface=""/>
                        </a:rPr>
                        <a:t>Power (each antenna)</a:t>
                      </a:r>
                    </a:p>
                  </a:txBody>
                  <a:tcPr marL="36000" marR="36000" marT="36000" marB="36000">
                    <a:lnL>
                      <a:noFill/>
                    </a:lnL>
                    <a:lnR w="10800">
                      <a:solidFill>
                        <a:srgbClr val="000000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b="0" u="none" strike="noStrike">
                          <a:solidFill>
                            <a:schemeClr val="tx1"/>
                          </a:solidFill>
                          <a:effectLst/>
                          <a:uFillTx/>
                          <a:latin typeface=""/>
                        </a:rPr>
                        <a:t>1.5</a:t>
                      </a:r>
                    </a:p>
                  </a:txBody>
                  <a:tcPr marL="36000" marR="36000" marT="36000" marB="36000">
                    <a:lnL w="108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u="none" strike="noStrike">
                          <a:solidFill>
                            <a:schemeClr val="tx1"/>
                          </a:solidFill>
                          <a:effectLst/>
                          <a:uFillTx/>
                          <a:latin typeface=""/>
                        </a:rPr>
                        <a:t>kW</a:t>
                      </a:r>
                    </a:p>
                  </a:txBody>
                  <a:tcPr marL="36000" marR="36000" marT="36000" marB="36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3409503"/>
                  </a:ext>
                </a:extLst>
              </a:tr>
              <a:tr h="339120">
                <a:tc>
                  <a:txBody>
                    <a:bodyPr/>
                    <a:lstStyle/>
                    <a:p>
                      <a:pPr algn="r"/>
                      <a:r>
                        <a:rPr lang="en-GB" sz="1400" b="0" u="none" strike="noStrike">
                          <a:solidFill>
                            <a:schemeClr val="tx1"/>
                          </a:solidFill>
                          <a:effectLst/>
                          <a:uFillTx/>
                          <a:latin typeface=""/>
                        </a:rPr>
                        <a:t>Gas (hydrogen) pressure</a:t>
                      </a:r>
                    </a:p>
                  </a:txBody>
                  <a:tcPr marL="36000" marR="36000" marT="36000" marB="36000">
                    <a:lnL>
                      <a:noFill/>
                    </a:lnL>
                    <a:lnR w="10800">
                      <a:solidFill>
                        <a:srgbClr val="000000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b="0" u="none" strike="noStrike">
                          <a:solidFill>
                            <a:schemeClr val="tx1"/>
                          </a:solidFill>
                          <a:effectLst/>
                          <a:uFillTx/>
                          <a:latin typeface=""/>
                        </a:rPr>
                        <a:t>0.3</a:t>
                      </a:r>
                    </a:p>
                  </a:txBody>
                  <a:tcPr marL="36000" marR="36000" marT="36000" marB="36000">
                    <a:lnL w="108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u="none" strike="noStrike">
                          <a:solidFill>
                            <a:schemeClr val="tx1"/>
                          </a:solidFill>
                          <a:effectLst/>
                          <a:uFillTx/>
                          <a:latin typeface=""/>
                        </a:rPr>
                        <a:t>Pa</a:t>
                      </a:r>
                    </a:p>
                  </a:txBody>
                  <a:tcPr marL="36000" marR="36000" marT="36000" marB="36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9287986"/>
                  </a:ext>
                </a:extLst>
              </a:tr>
              <a:tr h="339120">
                <a:tc>
                  <a:txBody>
                    <a:bodyPr/>
                    <a:lstStyle/>
                    <a:p>
                      <a:pPr algn="r"/>
                      <a:r>
                        <a:rPr lang="en-GB" sz="1400" b="0" u="none" strike="noStrike">
                          <a:solidFill>
                            <a:schemeClr val="tx1"/>
                          </a:solidFill>
                          <a:effectLst/>
                          <a:uFillTx/>
                          <a:latin typeface=""/>
                        </a:rPr>
                        <a:t>Gas temperature</a:t>
                      </a:r>
                    </a:p>
                  </a:txBody>
                  <a:tcPr marL="36000" marR="36000" marT="36000" marB="36000">
                    <a:lnL>
                      <a:noFill/>
                    </a:lnL>
                    <a:lnR w="10800">
                      <a:solidFill>
                        <a:srgbClr val="000000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b="0" u="none" strike="noStrike">
                          <a:solidFill>
                            <a:schemeClr val="tx1"/>
                          </a:solidFill>
                          <a:effectLst/>
                          <a:uFillTx/>
                          <a:latin typeface=""/>
                        </a:rPr>
                        <a:t>400</a:t>
                      </a:r>
                    </a:p>
                  </a:txBody>
                  <a:tcPr marL="36000" marR="36000" marT="36000" marB="36000">
                    <a:lnL w="108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u="none" strike="noStrike">
                          <a:solidFill>
                            <a:schemeClr val="tx1"/>
                          </a:solidFill>
                          <a:effectLst/>
                          <a:uFillTx/>
                          <a:latin typeface=""/>
                        </a:rPr>
                        <a:t>K</a:t>
                      </a:r>
                    </a:p>
                  </a:txBody>
                  <a:tcPr marL="36000" marR="36000" marT="36000" marB="36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6832167"/>
                  </a:ext>
                </a:extLst>
              </a:tr>
              <a:tr h="339120">
                <a:tc>
                  <a:txBody>
                    <a:bodyPr/>
                    <a:lstStyle/>
                    <a:p>
                      <a:pPr algn="r"/>
                      <a:r>
                        <a:rPr lang="en-GB" sz="1400" b="0" u="none" strike="noStrike">
                          <a:solidFill>
                            <a:schemeClr val="tx1"/>
                          </a:solidFill>
                          <a:effectLst/>
                          <a:uFillTx/>
                          <a:latin typeface=""/>
                        </a:rPr>
                        <a:t>n</a:t>
                      </a:r>
                      <a:r>
                        <a:rPr lang="en-GB" sz="1400" b="0" u="none" strike="noStrike" baseline="-8000">
                          <a:solidFill>
                            <a:schemeClr val="tx1"/>
                          </a:solidFill>
                          <a:effectLst/>
                          <a:uFillTx/>
                          <a:latin typeface=""/>
                        </a:rPr>
                        <a:t>e</a:t>
                      </a:r>
                      <a:r>
                        <a:rPr lang="en-GB" sz="1400" b="0" u="none" strike="noStrike">
                          <a:solidFill>
                            <a:schemeClr val="tx1"/>
                          </a:solidFill>
                          <a:effectLst/>
                          <a:uFillTx/>
                          <a:latin typeface=""/>
                        </a:rPr>
                        <a:t> (radially gaussian, FWHM = 5 cm) peak value</a:t>
                      </a:r>
                    </a:p>
                  </a:txBody>
                  <a:tcPr marL="36000" marR="36000" marT="36000" marB="36000">
                    <a:lnL>
                      <a:noFill/>
                    </a:lnL>
                    <a:lnR w="10800">
                      <a:solidFill>
                        <a:srgbClr val="000000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b="0" u="none" strike="noStrike">
                          <a:solidFill>
                            <a:schemeClr val="tx1"/>
                          </a:solidFill>
                          <a:effectLst/>
                          <a:uFillTx/>
                          <a:latin typeface=""/>
                        </a:rPr>
                        <a:t>10</a:t>
                      </a:r>
                      <a:r>
                        <a:rPr lang="en-GB" sz="1400" b="0" u="none" strike="noStrike" baseline="33000">
                          <a:solidFill>
                            <a:schemeClr val="tx1"/>
                          </a:solidFill>
                          <a:effectLst/>
                          <a:uFillTx/>
                          <a:latin typeface=""/>
                        </a:rPr>
                        <a:t>18</a:t>
                      </a:r>
                      <a:endParaRPr lang="en-GB" sz="1400" b="0" u="none" strike="noStrike">
                        <a:solidFill>
                          <a:schemeClr val="tx1"/>
                        </a:solidFill>
                        <a:effectLst/>
                        <a:uFillTx/>
                        <a:latin typeface=""/>
                      </a:endParaRPr>
                    </a:p>
                  </a:txBody>
                  <a:tcPr marL="36000" marR="36000" marT="36000" marB="36000">
                    <a:lnL w="108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u="none" strike="noStrike">
                          <a:solidFill>
                            <a:schemeClr val="tx1"/>
                          </a:solidFill>
                          <a:effectLst/>
                          <a:uFillTx/>
                          <a:latin typeface=""/>
                        </a:rPr>
                        <a:t>m</a:t>
                      </a:r>
                      <a:r>
                        <a:rPr lang="en-GB" sz="1400" b="0" u="none" strike="noStrike" baseline="33000">
                          <a:solidFill>
                            <a:schemeClr val="tx1"/>
                          </a:solidFill>
                          <a:effectLst/>
                          <a:uFillTx/>
                          <a:latin typeface=""/>
                        </a:rPr>
                        <a:t>-3</a:t>
                      </a:r>
                      <a:endParaRPr lang="en-GB" sz="1400" b="0" u="none" strike="noStrike">
                        <a:solidFill>
                          <a:schemeClr val="tx1"/>
                        </a:solidFill>
                        <a:effectLst/>
                        <a:uFillTx/>
                        <a:latin typeface=""/>
                      </a:endParaRPr>
                    </a:p>
                  </a:txBody>
                  <a:tcPr marL="36000" marR="36000" marT="36000" marB="36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2127415"/>
                  </a:ext>
                </a:extLst>
              </a:tr>
              <a:tr h="339120">
                <a:tc>
                  <a:txBody>
                    <a:bodyPr/>
                    <a:lstStyle/>
                    <a:p>
                      <a:pPr algn="r"/>
                      <a:r>
                        <a:rPr lang="en-GB" sz="1400" b="0" u="none" strike="noStrike" err="1">
                          <a:solidFill>
                            <a:schemeClr val="tx1"/>
                          </a:solidFill>
                          <a:effectLst/>
                          <a:uFillTx/>
                          <a:latin typeface=""/>
                        </a:rPr>
                        <a:t>T</a:t>
                      </a:r>
                      <a:r>
                        <a:rPr lang="en-GB" sz="1400" b="0" u="none" strike="noStrike" baseline="-25000" err="1">
                          <a:solidFill>
                            <a:schemeClr val="tx1"/>
                          </a:solidFill>
                          <a:effectLst/>
                          <a:uFillTx/>
                          <a:latin typeface=""/>
                        </a:rPr>
                        <a:t>e</a:t>
                      </a:r>
                      <a:r>
                        <a:rPr lang="en-GB" sz="1400" b="0" u="none" strike="noStrike">
                          <a:solidFill>
                            <a:schemeClr val="tx1"/>
                          </a:solidFill>
                          <a:effectLst/>
                          <a:uFillTx/>
                          <a:latin typeface=""/>
                        </a:rPr>
                        <a:t> (uniform)</a:t>
                      </a:r>
                    </a:p>
                  </a:txBody>
                  <a:tcPr marL="36000" marR="36000" marT="36000" marB="36000">
                    <a:lnL>
                      <a:noFill/>
                    </a:lnL>
                    <a:lnR w="10800">
                      <a:solidFill>
                        <a:srgbClr val="000000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b="0" u="none" strike="noStrike">
                          <a:solidFill>
                            <a:schemeClr val="tx1"/>
                          </a:solidFill>
                          <a:effectLst/>
                          <a:uFillTx/>
                          <a:latin typeface=""/>
                        </a:rPr>
                        <a:t>5</a:t>
                      </a:r>
                    </a:p>
                  </a:txBody>
                  <a:tcPr marL="36000" marR="36000" marT="36000" marB="36000">
                    <a:lnL w="108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u="none" strike="noStrike">
                          <a:solidFill>
                            <a:schemeClr val="tx1"/>
                          </a:solidFill>
                          <a:effectLst/>
                          <a:uFillTx/>
                          <a:latin typeface=""/>
                        </a:rPr>
                        <a:t>eV</a:t>
                      </a:r>
                    </a:p>
                  </a:txBody>
                  <a:tcPr marL="36000" marR="36000" marT="36000" marB="36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3819043"/>
                  </a:ext>
                </a:extLst>
              </a:tr>
              <a:tr h="338040">
                <a:tc>
                  <a:txBody>
                    <a:bodyPr/>
                    <a:lstStyle/>
                    <a:p>
                      <a:pPr algn="r"/>
                      <a:r>
                        <a:rPr lang="en-GB" sz="1400" b="0" u="none" strike="noStrike">
                          <a:solidFill>
                            <a:schemeClr val="tx1"/>
                          </a:solidFill>
                          <a:effectLst/>
                          <a:uFillTx/>
                          <a:latin typeface=""/>
                        </a:rPr>
                        <a:t>Magnetic field plateau value</a:t>
                      </a:r>
                    </a:p>
                  </a:txBody>
                  <a:tcPr marL="36000" marR="36000" marT="36000" marB="36000">
                    <a:lnL>
                      <a:noFill/>
                    </a:lnL>
                    <a:lnR w="10800">
                      <a:solidFill>
                        <a:srgbClr val="000000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b="0" u="none" strike="noStrike">
                          <a:solidFill>
                            <a:schemeClr val="tx1"/>
                          </a:solidFill>
                          <a:effectLst/>
                          <a:uFillTx/>
                          <a:latin typeface=""/>
                        </a:rPr>
                        <a:t>18</a:t>
                      </a:r>
                    </a:p>
                  </a:txBody>
                  <a:tcPr marL="36000" marR="36000" marT="36000" marB="36000">
                    <a:lnL w="108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u="none" strike="noStrike" err="1">
                          <a:solidFill>
                            <a:schemeClr val="tx1"/>
                          </a:solidFill>
                          <a:effectLst/>
                          <a:uFillTx/>
                          <a:latin typeface=""/>
                        </a:rPr>
                        <a:t>mT</a:t>
                      </a:r>
                      <a:endParaRPr lang="en-GB" sz="1400" b="0" u="none" strike="noStrike">
                        <a:solidFill>
                          <a:schemeClr val="tx1"/>
                        </a:solidFill>
                        <a:effectLst/>
                        <a:uFillTx/>
                        <a:latin typeface=""/>
                      </a:endParaRPr>
                    </a:p>
                  </a:txBody>
                  <a:tcPr marL="36000" marR="36000" marT="36000" marB="36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9108719"/>
                  </a:ext>
                </a:extLst>
              </a:tr>
            </a:tbl>
          </a:graphicData>
        </a:graphic>
      </p:graphicFrame>
      <p:pic>
        <p:nvPicPr>
          <p:cNvPr id="42" name="Immagine 41">
            <a:extLst>
              <a:ext uri="{FF2B5EF4-FFF2-40B4-BE49-F238E27FC236}">
                <a16:creationId xmlns:a16="http://schemas.microsoft.com/office/drawing/2014/main" id="{28430CCF-93AA-2289-3414-900DAE35DE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9990990" y="1211093"/>
            <a:ext cx="1516688" cy="1406476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3" name="Immagine 42">
            <a:extLst>
              <a:ext uri="{FF2B5EF4-FFF2-40B4-BE49-F238E27FC236}">
                <a16:creationId xmlns:a16="http://schemas.microsoft.com/office/drawing/2014/main" id="{A526D63F-320C-BCA5-A34B-933D0AD9FB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47509" y="1615218"/>
            <a:ext cx="5535699" cy="4218495"/>
          </a:xfrm>
          <a:prstGeom prst="rect">
            <a:avLst/>
          </a:prstGeom>
        </p:spPr>
      </p:pic>
      <p:cxnSp>
        <p:nvCxnSpPr>
          <p:cNvPr id="44" name="Connettore 7 38">
            <a:extLst>
              <a:ext uri="{FF2B5EF4-FFF2-40B4-BE49-F238E27FC236}">
                <a16:creationId xmlns:a16="http://schemas.microsoft.com/office/drawing/2014/main" id="{A7F0FC69-8DC2-0208-6E5D-A6C2FF275514}"/>
              </a:ext>
            </a:extLst>
          </p:cNvPr>
          <p:cNvCxnSpPr>
            <a:cxnSpLocks/>
            <a:stCxn id="42" idx="1"/>
          </p:cNvCxnSpPr>
          <p:nvPr/>
        </p:nvCxnSpPr>
        <p:spPr bwMode="auto">
          <a:xfrm rot="10800000" flipV="1">
            <a:off x="7677008" y="1914330"/>
            <a:ext cx="2313982" cy="1331219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diamon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5A7B31B8-9DC9-8067-E7EC-A52C25855599}"/>
              </a:ext>
            </a:extLst>
          </p:cNvPr>
          <p:cNvSpPr txBox="1"/>
          <p:nvPr/>
        </p:nvSpPr>
        <p:spPr>
          <a:xfrm>
            <a:off x="9543939" y="3761914"/>
            <a:ext cx="2236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"/>
              </a:rPr>
              <a:t>Simulation parameters</a:t>
            </a:r>
          </a:p>
        </p:txBody>
      </p:sp>
      <p:sp>
        <p:nvSpPr>
          <p:cNvPr id="48" name="Ovale 47">
            <a:extLst>
              <a:ext uri="{FF2B5EF4-FFF2-40B4-BE49-F238E27FC236}">
                <a16:creationId xmlns:a16="http://schemas.microsoft.com/office/drawing/2014/main" id="{FCD2375F-60C4-977E-9112-B8FAC4B178A7}"/>
              </a:ext>
            </a:extLst>
          </p:cNvPr>
          <p:cNvSpPr/>
          <p:nvPr/>
        </p:nvSpPr>
        <p:spPr>
          <a:xfrm>
            <a:off x="9967645" y="4582703"/>
            <a:ext cx="889517" cy="2369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e 48">
            <a:extLst>
              <a:ext uri="{FF2B5EF4-FFF2-40B4-BE49-F238E27FC236}">
                <a16:creationId xmlns:a16="http://schemas.microsoft.com/office/drawing/2014/main" id="{EF5DD9C3-9613-0B0B-E0CA-29E41ED5D6A7}"/>
              </a:ext>
            </a:extLst>
          </p:cNvPr>
          <p:cNvSpPr/>
          <p:nvPr/>
        </p:nvSpPr>
        <p:spPr>
          <a:xfrm>
            <a:off x="9768752" y="4923365"/>
            <a:ext cx="1088410" cy="2369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e 49">
            <a:extLst>
              <a:ext uri="{FF2B5EF4-FFF2-40B4-BE49-F238E27FC236}">
                <a16:creationId xmlns:a16="http://schemas.microsoft.com/office/drawing/2014/main" id="{5FDB90E3-E1C4-0BCE-7EF0-35971D6E2463}"/>
              </a:ext>
            </a:extLst>
          </p:cNvPr>
          <p:cNvSpPr/>
          <p:nvPr/>
        </p:nvSpPr>
        <p:spPr>
          <a:xfrm>
            <a:off x="9740285" y="5596781"/>
            <a:ext cx="366863" cy="2369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egnaposto numero diapositiva 3">
            <a:extLst>
              <a:ext uri="{FF2B5EF4-FFF2-40B4-BE49-F238E27FC236}">
                <a16:creationId xmlns:a16="http://schemas.microsoft.com/office/drawing/2014/main" id="{A278DF09-AC9A-F099-1308-3A2A066571A0}"/>
              </a:ext>
            </a:extLst>
          </p:cNvPr>
          <p:cNvSpPr txBox="1">
            <a:spLocks/>
          </p:cNvSpPr>
          <p:nvPr/>
        </p:nvSpPr>
        <p:spPr>
          <a:xfrm>
            <a:off x="11507491" y="6435090"/>
            <a:ext cx="556326" cy="360173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>
                <a:solidFill>
                  <a:schemeClr val="bg1"/>
                </a:solidFill>
              </a:rPr>
              <a:pPr algn="ctr"/>
              <a:t>20</a:t>
            </a:fld>
            <a:endParaRPr lang="en-GB">
              <a:solidFill>
                <a:schemeClr val="bg1"/>
              </a:solidFill>
            </a:endParaRPr>
          </a:p>
        </p:txBody>
      </p:sp>
      <p:cxnSp>
        <p:nvCxnSpPr>
          <p:cNvPr id="4" name="Connettore 7 38">
            <a:extLst>
              <a:ext uri="{FF2B5EF4-FFF2-40B4-BE49-F238E27FC236}">
                <a16:creationId xmlns:a16="http://schemas.microsoft.com/office/drawing/2014/main" id="{238DAEA6-D94D-1F7F-0338-C6FC9954AE45}"/>
              </a:ext>
            </a:extLst>
          </p:cNvPr>
          <p:cNvCxnSpPr>
            <a:cxnSpLocks/>
            <a:stCxn id="5" idx="0"/>
          </p:cNvCxnSpPr>
          <p:nvPr/>
        </p:nvCxnSpPr>
        <p:spPr bwMode="auto">
          <a:xfrm rot="16200000" flipV="1">
            <a:off x="10206626" y="2611305"/>
            <a:ext cx="346793" cy="15037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diamon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1D34F9A-4952-112A-3DB5-CF6145FB7B2F}"/>
              </a:ext>
            </a:extLst>
          </p:cNvPr>
          <p:cNvSpPr txBox="1"/>
          <p:nvPr/>
        </p:nvSpPr>
        <p:spPr>
          <a:xfrm>
            <a:off x="9793811" y="2859889"/>
            <a:ext cx="13227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"/>
              </a:rPr>
              <a:t>Feeding ring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C390CDA-ABE2-2C1C-A1D0-FB92EB1F1134}"/>
              </a:ext>
            </a:extLst>
          </p:cNvPr>
          <p:cNvSpPr txBox="1"/>
          <p:nvPr/>
        </p:nvSpPr>
        <p:spPr>
          <a:xfrm>
            <a:off x="11630408" y="372412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*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C39AC45-F4F9-6CCD-774B-FC76EFFDA90E}"/>
              </a:ext>
            </a:extLst>
          </p:cNvPr>
          <p:cNvSpPr txBox="1"/>
          <p:nvPr/>
        </p:nvSpPr>
        <p:spPr>
          <a:xfrm>
            <a:off x="3821770" y="5771949"/>
            <a:ext cx="4758240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1050">
                <a:solidFill>
                  <a:srgbClr val="000000"/>
                </a:solidFill>
                <a:effectLst/>
                <a:latin typeface=""/>
              </a:rPr>
              <a:t>* </a:t>
            </a:r>
            <a:r>
              <a:rPr lang="it-IT" sz="1050" err="1">
                <a:solidFill>
                  <a:srgbClr val="000000"/>
                </a:solidFill>
                <a:effectLst/>
                <a:latin typeface=""/>
              </a:rPr>
              <a:t>Ph</a:t>
            </a:r>
            <a:r>
              <a:rPr lang="it-IT" sz="1050">
                <a:solidFill>
                  <a:srgbClr val="000000"/>
                </a:solidFill>
                <a:effectLst/>
                <a:latin typeface=""/>
              </a:rPr>
              <a:t> </a:t>
            </a:r>
            <a:r>
              <a:rPr lang="it-IT" sz="1050" err="1">
                <a:solidFill>
                  <a:srgbClr val="000000"/>
                </a:solidFill>
                <a:effectLst/>
                <a:latin typeface=""/>
              </a:rPr>
              <a:t>Guittienne</a:t>
            </a:r>
            <a:r>
              <a:rPr lang="it-IT" sz="1050">
                <a:solidFill>
                  <a:srgbClr val="000000"/>
                </a:solidFill>
                <a:effectLst/>
                <a:latin typeface=""/>
              </a:rPr>
              <a:t> et al, </a:t>
            </a:r>
            <a:r>
              <a:rPr lang="it-IT" sz="1050" i="1" err="1">
                <a:solidFill>
                  <a:srgbClr val="000000"/>
                </a:solidFill>
                <a:effectLst/>
                <a:latin typeface=""/>
              </a:rPr>
              <a:t>Helicon</a:t>
            </a:r>
            <a:r>
              <a:rPr lang="it-IT" sz="1050" i="1">
                <a:solidFill>
                  <a:srgbClr val="000000"/>
                </a:solidFill>
                <a:effectLst/>
                <a:latin typeface=""/>
              </a:rPr>
              <a:t> </a:t>
            </a:r>
            <a:r>
              <a:rPr lang="it-IT" sz="1050" i="1" err="1">
                <a:solidFill>
                  <a:srgbClr val="000000"/>
                </a:solidFill>
                <a:effectLst/>
                <a:latin typeface=""/>
              </a:rPr>
              <a:t>wave</a:t>
            </a:r>
            <a:r>
              <a:rPr lang="it-IT" sz="1050" i="1">
                <a:solidFill>
                  <a:srgbClr val="000000"/>
                </a:solidFill>
                <a:effectLst/>
                <a:latin typeface=""/>
              </a:rPr>
              <a:t> plasma </a:t>
            </a:r>
            <a:r>
              <a:rPr lang="it-IT" sz="1050" i="1" err="1">
                <a:solidFill>
                  <a:srgbClr val="000000"/>
                </a:solidFill>
                <a:effectLst/>
                <a:latin typeface=""/>
              </a:rPr>
              <a:t>generated</a:t>
            </a:r>
            <a:r>
              <a:rPr lang="it-IT" sz="1050" i="1">
                <a:solidFill>
                  <a:srgbClr val="000000"/>
                </a:solidFill>
                <a:effectLst/>
                <a:latin typeface=""/>
              </a:rPr>
              <a:t> by a </a:t>
            </a:r>
            <a:r>
              <a:rPr lang="it-IT" sz="1050" i="1" err="1">
                <a:solidFill>
                  <a:srgbClr val="000000"/>
                </a:solidFill>
                <a:effectLst/>
                <a:latin typeface=""/>
              </a:rPr>
              <a:t>resonant</a:t>
            </a:r>
            <a:r>
              <a:rPr lang="it-IT" sz="1050" i="1">
                <a:solidFill>
                  <a:srgbClr val="000000"/>
                </a:solidFill>
                <a:effectLst/>
                <a:latin typeface=""/>
              </a:rPr>
              <a:t> </a:t>
            </a:r>
            <a:r>
              <a:rPr lang="it-IT" sz="1050" i="1" err="1">
                <a:solidFill>
                  <a:srgbClr val="000000"/>
                </a:solidFill>
                <a:effectLst/>
                <a:latin typeface=""/>
              </a:rPr>
              <a:t>birdcage</a:t>
            </a:r>
            <a:r>
              <a:rPr lang="it-IT" sz="1050" i="1">
                <a:solidFill>
                  <a:srgbClr val="000000"/>
                </a:solidFill>
                <a:effectLst/>
                <a:latin typeface=""/>
              </a:rPr>
              <a:t> antenna: </a:t>
            </a:r>
            <a:r>
              <a:rPr lang="it-IT" sz="1050" i="1" err="1">
                <a:solidFill>
                  <a:srgbClr val="000000"/>
                </a:solidFill>
                <a:effectLst/>
                <a:latin typeface=""/>
              </a:rPr>
              <a:t>Magnetic</a:t>
            </a:r>
            <a:r>
              <a:rPr lang="it-IT" sz="1050" i="1">
                <a:solidFill>
                  <a:srgbClr val="000000"/>
                </a:solidFill>
                <a:effectLst/>
                <a:latin typeface=""/>
              </a:rPr>
              <a:t> field </a:t>
            </a:r>
            <a:r>
              <a:rPr lang="it-IT" sz="1050" i="1" err="1">
                <a:solidFill>
                  <a:srgbClr val="000000"/>
                </a:solidFill>
                <a:effectLst/>
                <a:latin typeface=""/>
              </a:rPr>
              <a:t>measurements</a:t>
            </a:r>
            <a:r>
              <a:rPr lang="it-IT" sz="1050" i="1">
                <a:solidFill>
                  <a:srgbClr val="000000"/>
                </a:solidFill>
                <a:effectLst/>
                <a:latin typeface=""/>
              </a:rPr>
              <a:t> and </a:t>
            </a:r>
            <a:r>
              <a:rPr lang="it-IT" sz="1050" i="1" err="1">
                <a:solidFill>
                  <a:srgbClr val="000000"/>
                </a:solidFill>
                <a:effectLst/>
                <a:latin typeface=""/>
              </a:rPr>
              <a:t>analysis</a:t>
            </a:r>
            <a:r>
              <a:rPr lang="it-IT" sz="1050" i="1">
                <a:solidFill>
                  <a:srgbClr val="000000"/>
                </a:solidFill>
                <a:latin typeface=""/>
              </a:rPr>
              <a:t> </a:t>
            </a:r>
            <a:r>
              <a:rPr lang="it-IT" sz="1050" i="1">
                <a:solidFill>
                  <a:srgbClr val="000000"/>
                </a:solidFill>
                <a:effectLst/>
                <a:latin typeface=""/>
              </a:rPr>
              <a:t>in the raid linear device</a:t>
            </a:r>
            <a:r>
              <a:rPr lang="it-IT" sz="1050">
                <a:solidFill>
                  <a:srgbClr val="000000"/>
                </a:solidFill>
                <a:effectLst/>
                <a:latin typeface=""/>
              </a:rPr>
              <a:t>. Plasma Sources Science and Technology, 30(7):075023, </a:t>
            </a:r>
            <a:r>
              <a:rPr lang="it-IT" sz="1050" err="1">
                <a:solidFill>
                  <a:srgbClr val="000000"/>
                </a:solidFill>
                <a:effectLst/>
                <a:latin typeface=""/>
              </a:rPr>
              <a:t>jul</a:t>
            </a:r>
            <a:r>
              <a:rPr lang="it-IT" sz="1050">
                <a:solidFill>
                  <a:srgbClr val="000000"/>
                </a:solidFill>
                <a:latin typeface=""/>
              </a:rPr>
              <a:t> </a:t>
            </a:r>
            <a:r>
              <a:rPr lang="it-IT" sz="1050">
                <a:solidFill>
                  <a:srgbClr val="000000"/>
                </a:solidFill>
                <a:effectLst/>
                <a:latin typeface=""/>
              </a:rPr>
              <a:t>2021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7402E41-B09E-BE8F-90E8-CC8A7A1A14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65717" y="3274630"/>
            <a:ext cx="265961" cy="311816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FF75CBEB-11D5-D4EC-85E1-7E1B880E5C23}"/>
              </a:ext>
            </a:extLst>
          </p:cNvPr>
          <p:cNvSpPr txBox="1"/>
          <p:nvPr/>
        </p:nvSpPr>
        <p:spPr>
          <a:xfrm>
            <a:off x="9690707" y="3258907"/>
            <a:ext cx="23310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"/>
              </a:rPr>
              <a:t>: feeding ring on the left</a:t>
            </a:r>
          </a:p>
        </p:txBody>
      </p:sp>
    </p:spTree>
    <p:extLst>
      <p:ext uri="{BB962C8B-B14F-4D97-AF65-F5344CB8AC3E}">
        <p14:creationId xmlns:p14="http://schemas.microsoft.com/office/powerpoint/2010/main" val="13202589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E7FA1C-3F72-B5A2-11DB-37A1066C87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2E94DA-6974-48FB-4FE3-461AD78EA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Antennas orientation – Coil magnetic field</a:t>
            </a:r>
          </a:p>
        </p:txBody>
      </p:sp>
      <p:pic>
        <p:nvPicPr>
          <p:cNvPr id="10" name="Segnaposto contenuto 9">
            <a:extLst>
              <a:ext uri="{FF2B5EF4-FFF2-40B4-BE49-F238E27FC236}">
                <a16:creationId xmlns:a16="http://schemas.microsoft.com/office/drawing/2014/main" id="{9BAC7FDE-B562-3A0C-DFE7-202A8487C6F3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467159" y="2006981"/>
            <a:ext cx="5400000" cy="4050000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BAB3DD8F-DA7D-D97B-345E-CA6C2752DB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6553" y="1988693"/>
            <a:ext cx="5400000" cy="4050000"/>
          </a:xfrm>
          <a:prstGeom prst="rect">
            <a:avLst/>
          </a:prstGeom>
        </p:spPr>
      </p:pic>
      <p:sp>
        <p:nvSpPr>
          <p:cNvPr id="3" name="Segnaposto numero diapositiva 3">
            <a:extLst>
              <a:ext uri="{FF2B5EF4-FFF2-40B4-BE49-F238E27FC236}">
                <a16:creationId xmlns:a16="http://schemas.microsoft.com/office/drawing/2014/main" id="{9DDF4AB4-84A2-9B5D-7C43-8EF803983050}"/>
              </a:ext>
            </a:extLst>
          </p:cNvPr>
          <p:cNvSpPr txBox="1">
            <a:spLocks/>
          </p:cNvSpPr>
          <p:nvPr/>
        </p:nvSpPr>
        <p:spPr>
          <a:xfrm>
            <a:off x="11507491" y="6435090"/>
            <a:ext cx="556326" cy="360173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>
                <a:solidFill>
                  <a:schemeClr val="bg1"/>
                </a:solidFill>
              </a:rPr>
              <a:pPr algn="ctr"/>
              <a:t>21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4" name="Ovale 3">
            <a:extLst>
              <a:ext uri="{FF2B5EF4-FFF2-40B4-BE49-F238E27FC236}">
                <a16:creationId xmlns:a16="http://schemas.microsoft.com/office/drawing/2014/main" id="{935D3727-D617-DCA9-8A70-58BB09D445F4}"/>
              </a:ext>
            </a:extLst>
          </p:cNvPr>
          <p:cNvSpPr/>
          <p:nvPr/>
        </p:nvSpPr>
        <p:spPr>
          <a:xfrm>
            <a:off x="8425428" y="4251211"/>
            <a:ext cx="316800" cy="31534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7F521412-99B2-F729-7503-F5D6B9F7E817}"/>
              </a:ext>
            </a:extLst>
          </p:cNvPr>
          <p:cNvSpPr txBox="1"/>
          <p:nvPr/>
        </p:nvSpPr>
        <p:spPr>
          <a:xfrm>
            <a:off x="8038011" y="4850023"/>
            <a:ext cx="16097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"/>
              </a:rPr>
              <a:t>Best orientation</a:t>
            </a:r>
          </a:p>
        </p:txBody>
      </p:sp>
      <p:cxnSp>
        <p:nvCxnSpPr>
          <p:cNvPr id="6" name="Connettore 7 38">
            <a:extLst>
              <a:ext uri="{FF2B5EF4-FFF2-40B4-BE49-F238E27FC236}">
                <a16:creationId xmlns:a16="http://schemas.microsoft.com/office/drawing/2014/main" id="{014C3B58-5346-19E5-2D6A-D4FAD1DD3350}"/>
              </a:ext>
            </a:extLst>
          </p:cNvPr>
          <p:cNvCxnSpPr>
            <a:cxnSpLocks/>
            <a:stCxn id="5" idx="0"/>
            <a:endCxn id="4" idx="4"/>
          </p:cNvCxnSpPr>
          <p:nvPr/>
        </p:nvCxnSpPr>
        <p:spPr bwMode="auto">
          <a:xfrm rot="16200000" flipV="1">
            <a:off x="8571619" y="4578762"/>
            <a:ext cx="283471" cy="259051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diamon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4350918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24CFF1-9695-A5C1-BB68-29FE14EA48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CEC5F40-A59A-B44C-FDB7-462295D98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Antennas orientation – Parameters</a:t>
            </a:r>
          </a:p>
        </p:txBody>
      </p:sp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id="{04720CFA-97F4-39D1-2E64-D7A0B7BC9A98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423407" y="2350198"/>
            <a:ext cx="3600000" cy="2701952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9A0F44C-55CF-FE23-B0AC-813F1A7AD3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1720" y="2359342"/>
            <a:ext cx="3600000" cy="2701952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0E758E1-52BC-52AB-4E37-23B9D596F0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0033" y="2350198"/>
            <a:ext cx="3600000" cy="2701952"/>
          </a:xfrm>
          <a:prstGeom prst="rect">
            <a:avLst/>
          </a:prstGeom>
        </p:spPr>
      </p:pic>
      <p:sp>
        <p:nvSpPr>
          <p:cNvPr id="13" name="Rettangolo 12">
            <a:extLst>
              <a:ext uri="{FF2B5EF4-FFF2-40B4-BE49-F238E27FC236}">
                <a16:creationId xmlns:a16="http://schemas.microsoft.com/office/drawing/2014/main" id="{1703CB6B-F848-20A8-0850-FA7E64482808}"/>
              </a:ext>
            </a:extLst>
          </p:cNvPr>
          <p:cNvSpPr/>
          <p:nvPr/>
        </p:nvSpPr>
        <p:spPr>
          <a:xfrm>
            <a:off x="4983480" y="2478024"/>
            <a:ext cx="704088" cy="2130552"/>
          </a:xfrm>
          <a:prstGeom prst="rect">
            <a:avLst/>
          </a:prstGeom>
          <a:solidFill>
            <a:srgbClr val="FF0000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4AF0004C-9959-A6F5-7B07-204ADA722ED6}"/>
              </a:ext>
            </a:extLst>
          </p:cNvPr>
          <p:cNvSpPr/>
          <p:nvPr/>
        </p:nvSpPr>
        <p:spPr>
          <a:xfrm>
            <a:off x="1057656" y="2478024"/>
            <a:ext cx="249936" cy="2130552"/>
          </a:xfrm>
          <a:prstGeom prst="rect">
            <a:avLst/>
          </a:prstGeom>
          <a:solidFill>
            <a:srgbClr val="FF0000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D707F741-B0BF-796A-3208-65A17D310992}"/>
              </a:ext>
            </a:extLst>
          </p:cNvPr>
          <p:cNvSpPr/>
          <p:nvPr/>
        </p:nvSpPr>
        <p:spPr>
          <a:xfrm>
            <a:off x="9137904" y="2478024"/>
            <a:ext cx="445008" cy="2130552"/>
          </a:xfrm>
          <a:prstGeom prst="rect">
            <a:avLst/>
          </a:prstGeom>
          <a:solidFill>
            <a:srgbClr val="FF0000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3F814181-CF76-0CB0-FF59-00C1A85E10BF}"/>
              </a:ext>
            </a:extLst>
          </p:cNvPr>
          <p:cNvSpPr txBox="1"/>
          <p:nvPr/>
        </p:nvSpPr>
        <p:spPr>
          <a:xfrm>
            <a:off x="1726855" y="5558525"/>
            <a:ext cx="8738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"/>
              </a:rPr>
              <a:t>In the ranges of expected physical parameters -&gt;               (</a:t>
            </a:r>
            <a:r>
              <a:rPr lang="en-GB" sz="1600" b="1">
                <a:solidFill>
                  <a:srgbClr val="327B03"/>
                </a:solidFill>
                <a:latin typeface=""/>
              </a:rPr>
              <a:t>green curve</a:t>
            </a:r>
            <a:r>
              <a:rPr lang="en-GB" sz="1600">
                <a:latin typeface=""/>
              </a:rPr>
              <a:t>) is the best orientation</a:t>
            </a: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1BAAF34F-1CFC-73AF-2260-94832DFF4F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89405" y="5583497"/>
            <a:ext cx="605755" cy="298357"/>
          </a:xfrm>
          <a:prstGeom prst="rect">
            <a:avLst/>
          </a:prstGeom>
        </p:spPr>
      </p:pic>
      <p:sp>
        <p:nvSpPr>
          <p:cNvPr id="18" name="Freccia di espansione 17">
            <a:extLst>
              <a:ext uri="{FF2B5EF4-FFF2-40B4-BE49-F238E27FC236}">
                <a16:creationId xmlns:a16="http://schemas.microsoft.com/office/drawing/2014/main" id="{5173FA6A-F59D-3EAA-2ACC-5D7BBDA73861}"/>
              </a:ext>
            </a:extLst>
          </p:cNvPr>
          <p:cNvSpPr/>
          <p:nvPr/>
        </p:nvSpPr>
        <p:spPr>
          <a:xfrm>
            <a:off x="1307592" y="5636962"/>
            <a:ext cx="374904" cy="218255"/>
          </a:xfrm>
          <a:prstGeom prst="chevro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Segnaposto numero diapositiva 3">
            <a:extLst>
              <a:ext uri="{FF2B5EF4-FFF2-40B4-BE49-F238E27FC236}">
                <a16:creationId xmlns:a16="http://schemas.microsoft.com/office/drawing/2014/main" id="{12707096-35B8-E7E4-C2AC-E0BEA0B9A2A6}"/>
              </a:ext>
            </a:extLst>
          </p:cNvPr>
          <p:cNvSpPr txBox="1">
            <a:spLocks/>
          </p:cNvSpPr>
          <p:nvPr/>
        </p:nvSpPr>
        <p:spPr>
          <a:xfrm>
            <a:off x="11507491" y="6435090"/>
            <a:ext cx="556326" cy="360173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>
                <a:solidFill>
                  <a:schemeClr val="bg1"/>
                </a:solidFill>
              </a:rPr>
              <a:pPr algn="ctr"/>
              <a:t>22</a:t>
            </a:fld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1605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5472DD-60EB-FFB7-5FF0-FBB0D40B49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A129CB2-79D3-4326-1CCD-17640293A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Alternative layouts – Magnetic fields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23546D0F-1B77-970C-876F-C9ED9C00A2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8631" y="2401447"/>
            <a:ext cx="4579066" cy="3349502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74E061D-C426-811F-8FF1-3045DCD69C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303" y="2447167"/>
            <a:ext cx="5165104" cy="2988909"/>
          </a:xfrm>
          <a:prstGeom prst="rect">
            <a:avLst/>
          </a:prstGeom>
        </p:spPr>
      </p:pic>
      <p:cxnSp>
        <p:nvCxnSpPr>
          <p:cNvPr id="17" name="Connettore dritto 16">
            <a:extLst>
              <a:ext uri="{FF2B5EF4-FFF2-40B4-BE49-F238E27FC236}">
                <a16:creationId xmlns:a16="http://schemas.microsoft.com/office/drawing/2014/main" id="{C91059D1-5D96-3C4F-EA10-E5B4B71D8174}"/>
              </a:ext>
            </a:extLst>
          </p:cNvPr>
          <p:cNvCxnSpPr/>
          <p:nvPr/>
        </p:nvCxnSpPr>
        <p:spPr>
          <a:xfrm>
            <a:off x="4737600" y="2748240"/>
            <a:ext cx="93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7 38">
            <a:extLst>
              <a:ext uri="{FF2B5EF4-FFF2-40B4-BE49-F238E27FC236}">
                <a16:creationId xmlns:a16="http://schemas.microsoft.com/office/drawing/2014/main" id="{CEB422B1-BD07-7A99-0EAC-EB240F5798A0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5221578" y="2414368"/>
            <a:ext cx="356614" cy="17303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diamon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1AE14F93-6499-C413-44D3-8DA03058AA13}"/>
              </a:ext>
            </a:extLst>
          </p:cNvPr>
          <p:cNvSpPr txBox="1"/>
          <p:nvPr/>
        </p:nvSpPr>
        <p:spPr>
          <a:xfrm>
            <a:off x="4403667" y="1984022"/>
            <a:ext cx="21654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"/>
              </a:rPr>
              <a:t>Average Q over a line</a:t>
            </a:r>
          </a:p>
        </p:txBody>
      </p:sp>
      <p:sp>
        <p:nvSpPr>
          <p:cNvPr id="3" name="Segnaposto numero diapositiva 3">
            <a:extLst>
              <a:ext uri="{FF2B5EF4-FFF2-40B4-BE49-F238E27FC236}">
                <a16:creationId xmlns:a16="http://schemas.microsoft.com/office/drawing/2014/main" id="{56EBDE4B-480D-7BC3-7E5C-6538B65F6825}"/>
              </a:ext>
            </a:extLst>
          </p:cNvPr>
          <p:cNvSpPr txBox="1">
            <a:spLocks/>
          </p:cNvSpPr>
          <p:nvPr/>
        </p:nvSpPr>
        <p:spPr>
          <a:xfrm>
            <a:off x="11507491" y="6435090"/>
            <a:ext cx="556326" cy="360173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>
                <a:solidFill>
                  <a:schemeClr val="bg1"/>
                </a:solidFill>
              </a:rPr>
              <a:pPr algn="ctr"/>
              <a:t>23</a:t>
            </a:fld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5014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3EA432-5D4F-0548-7BCF-0CDC075BDC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443E27-B363-A1D3-492F-9AC42F2E6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Alternative layouts – Power densities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94FFA191-2781-B203-4FB8-F3AA7E5071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400" y="2119947"/>
            <a:ext cx="4567811" cy="3402417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40900F17-4017-D26B-6F38-CF0FEE4918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6500" y="2266251"/>
            <a:ext cx="4102100" cy="2997200"/>
          </a:xfrm>
          <a:prstGeom prst="rect">
            <a:avLst/>
          </a:prstGeom>
        </p:spPr>
      </p:pic>
      <p:sp>
        <p:nvSpPr>
          <p:cNvPr id="8" name="Ovale 7">
            <a:extLst>
              <a:ext uri="{FF2B5EF4-FFF2-40B4-BE49-F238E27FC236}">
                <a16:creationId xmlns:a16="http://schemas.microsoft.com/office/drawing/2014/main" id="{121D4F61-5352-B77B-F7B2-C0113B0F042D}"/>
              </a:ext>
            </a:extLst>
          </p:cNvPr>
          <p:cNvSpPr/>
          <p:nvPr/>
        </p:nvSpPr>
        <p:spPr>
          <a:xfrm>
            <a:off x="7854696" y="3115881"/>
            <a:ext cx="316800" cy="31534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6E2D1A87-C5A9-5570-E75F-24AFA9B68E7C}"/>
              </a:ext>
            </a:extLst>
          </p:cNvPr>
          <p:cNvSpPr txBox="1"/>
          <p:nvPr/>
        </p:nvSpPr>
        <p:spPr>
          <a:xfrm>
            <a:off x="7958232" y="2528861"/>
            <a:ext cx="11993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"/>
              </a:rPr>
              <a:t>Best layout</a:t>
            </a:r>
          </a:p>
        </p:txBody>
      </p:sp>
      <p:cxnSp>
        <p:nvCxnSpPr>
          <p:cNvPr id="10" name="Connettore 7 38">
            <a:extLst>
              <a:ext uri="{FF2B5EF4-FFF2-40B4-BE49-F238E27FC236}">
                <a16:creationId xmlns:a16="http://schemas.microsoft.com/office/drawing/2014/main" id="{23C81DA0-FEF4-2367-C32E-AFDEECCDBEA0}"/>
              </a:ext>
            </a:extLst>
          </p:cNvPr>
          <p:cNvCxnSpPr>
            <a:cxnSpLocks/>
            <a:stCxn id="9" idx="2"/>
            <a:endCxn id="8" idx="6"/>
          </p:cNvCxnSpPr>
          <p:nvPr/>
        </p:nvCxnSpPr>
        <p:spPr bwMode="auto">
          <a:xfrm rot="5400000">
            <a:off x="8161638" y="2877273"/>
            <a:ext cx="406137" cy="386420"/>
          </a:xfrm>
          <a:prstGeom prst="curvedConnector2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diamon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341960FE-60F1-F38C-7AD2-70A29803E529}"/>
              </a:ext>
            </a:extLst>
          </p:cNvPr>
          <p:cNvSpPr txBox="1"/>
          <p:nvPr/>
        </p:nvSpPr>
        <p:spPr>
          <a:xfrm>
            <a:off x="3237000" y="5784974"/>
            <a:ext cx="5944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"/>
              </a:rPr>
              <a:t>(a) is the best layout, however -&gt; Potential </a:t>
            </a:r>
            <a:r>
              <a:rPr lang="en-GB" sz="1600" b="1">
                <a:latin typeface=""/>
              </a:rPr>
              <a:t>thermal load issue</a:t>
            </a:r>
            <a:r>
              <a:rPr lang="en-GB" sz="1600">
                <a:latin typeface=""/>
              </a:rPr>
              <a:t>!</a:t>
            </a:r>
          </a:p>
        </p:txBody>
      </p:sp>
      <p:sp>
        <p:nvSpPr>
          <p:cNvPr id="19" name="Freccia di espansione 18">
            <a:extLst>
              <a:ext uri="{FF2B5EF4-FFF2-40B4-BE49-F238E27FC236}">
                <a16:creationId xmlns:a16="http://schemas.microsoft.com/office/drawing/2014/main" id="{ECF04FDA-726C-314D-001F-C113D77EEFCF}"/>
              </a:ext>
            </a:extLst>
          </p:cNvPr>
          <p:cNvSpPr/>
          <p:nvPr/>
        </p:nvSpPr>
        <p:spPr>
          <a:xfrm>
            <a:off x="2703257" y="5854267"/>
            <a:ext cx="374904" cy="218255"/>
          </a:xfrm>
          <a:prstGeom prst="chevron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819757C-F683-FBB7-14EE-F1F0939C1D51}"/>
              </a:ext>
            </a:extLst>
          </p:cNvPr>
          <p:cNvSpPr txBox="1">
            <a:spLocks/>
          </p:cNvSpPr>
          <p:nvPr/>
        </p:nvSpPr>
        <p:spPr>
          <a:xfrm>
            <a:off x="11507491" y="6435090"/>
            <a:ext cx="556326" cy="360173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>
                <a:solidFill>
                  <a:schemeClr val="bg1"/>
                </a:solidFill>
              </a:rPr>
              <a:pPr algn="ctr"/>
              <a:t>24</a:t>
            </a:fld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2696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B10187-94D6-D42E-141F-6BEFEAD170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29F70FD-614B-BF85-4F2D-D76D36FB7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Summary and outlooks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7B6A01D-B77F-02E4-05AE-EE503CAA322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823" y="2281302"/>
            <a:ext cx="5465193" cy="3341648"/>
          </a:xfrm>
        </p:spPr>
        <p:txBody>
          <a:bodyPr/>
          <a:lstStyle/>
          <a:p>
            <a:pPr>
              <a:spcBef>
                <a:spcPts val="3000"/>
              </a:spcBef>
            </a:pPr>
            <a:r>
              <a:rPr lang="en-US"/>
              <a:t>Model for </a:t>
            </a:r>
            <a:r>
              <a:rPr lang="en-US" b="1"/>
              <a:t>studying helicon wave propagation</a:t>
            </a:r>
            <a:r>
              <a:rPr lang="en-US"/>
              <a:t> in a static user-define plasma</a:t>
            </a:r>
          </a:p>
          <a:p>
            <a:pPr>
              <a:spcBef>
                <a:spcPts val="3000"/>
              </a:spcBef>
            </a:pPr>
            <a:r>
              <a:rPr lang="en-US"/>
              <a:t>Investigate </a:t>
            </a:r>
            <a:r>
              <a:rPr lang="en-US" b="1"/>
              <a:t>antennas orientation </a:t>
            </a:r>
            <a:r>
              <a:rPr lang="en-US"/>
              <a:t>impact on density power deposited at the sample</a:t>
            </a:r>
          </a:p>
          <a:p>
            <a:pPr>
              <a:spcBef>
                <a:spcPts val="3000"/>
              </a:spcBef>
            </a:pPr>
            <a:r>
              <a:rPr lang="en-US"/>
              <a:t>Assess the proposed </a:t>
            </a:r>
            <a:r>
              <a:rPr lang="en-US" b="1"/>
              <a:t>BiGyM layout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E60E541-0BF3-BC0E-AC64-8678B82D9609}"/>
              </a:ext>
            </a:extLst>
          </p:cNvPr>
          <p:cNvSpPr txBox="1">
            <a:spLocks/>
          </p:cNvSpPr>
          <p:nvPr/>
        </p:nvSpPr>
        <p:spPr>
          <a:xfrm>
            <a:off x="6348984" y="2281301"/>
            <a:ext cx="5465193" cy="3341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2400" kern="1200" dirty="0" smtClean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2000" kern="1200" dirty="0" smtClean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400" kern="1200" dirty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0"/>
              </a:spcBef>
              <a:buFont typeface="Wingdings" pitchFamily="2" charset="2"/>
              <a:buChar char="Ø"/>
            </a:pPr>
            <a:r>
              <a:rPr lang="it-IT"/>
              <a:t>Investigate </a:t>
            </a:r>
            <a:r>
              <a:rPr lang="it-IT" b="1" err="1"/>
              <a:t>other</a:t>
            </a:r>
            <a:r>
              <a:rPr lang="it-IT" b="1"/>
              <a:t> </a:t>
            </a:r>
            <a:r>
              <a:rPr lang="it-IT" b="1" err="1"/>
              <a:t>plasmas</a:t>
            </a:r>
            <a:r>
              <a:rPr lang="it-IT" b="1"/>
              <a:t> </a:t>
            </a:r>
            <a:r>
              <a:rPr lang="it-IT"/>
              <a:t>(Ar, He, …)</a:t>
            </a:r>
          </a:p>
          <a:p>
            <a:pPr>
              <a:spcBef>
                <a:spcPts val="3000"/>
              </a:spcBef>
              <a:buFont typeface="Wingdings" pitchFamily="2" charset="2"/>
              <a:buChar char="Ø"/>
            </a:pPr>
            <a:r>
              <a:rPr lang="it-IT" b="1"/>
              <a:t>Relax </a:t>
            </a:r>
            <a:r>
              <a:rPr lang="it-IT" b="1" err="1"/>
              <a:t>assumptions</a:t>
            </a:r>
            <a:r>
              <a:rPr lang="it-IT" b="1"/>
              <a:t> </a:t>
            </a:r>
            <a:r>
              <a:rPr lang="it-IT"/>
              <a:t>(</a:t>
            </a:r>
            <a:r>
              <a:rPr lang="it-IT" err="1"/>
              <a:t>radial</a:t>
            </a:r>
            <a:r>
              <a:rPr lang="it-IT"/>
              <a:t> </a:t>
            </a:r>
            <a:r>
              <a:rPr lang="it-IT" err="1"/>
              <a:t>density</a:t>
            </a:r>
            <a:r>
              <a:rPr lang="it-IT"/>
              <a:t> </a:t>
            </a:r>
            <a:r>
              <a:rPr lang="it-IT" err="1"/>
              <a:t>profile</a:t>
            </a:r>
            <a:r>
              <a:rPr lang="it-IT"/>
              <a:t>, full 3D coil </a:t>
            </a:r>
            <a:r>
              <a:rPr lang="it-IT" err="1"/>
              <a:t>magnetic</a:t>
            </a:r>
            <a:r>
              <a:rPr lang="it-IT"/>
              <a:t> field, …)</a:t>
            </a:r>
          </a:p>
          <a:p>
            <a:pPr>
              <a:spcBef>
                <a:spcPts val="3000"/>
              </a:spcBef>
              <a:buFont typeface="Wingdings" pitchFamily="2" charset="2"/>
              <a:buChar char="Ø"/>
            </a:pPr>
            <a:r>
              <a:rPr lang="it-IT" err="1"/>
              <a:t>Iterations</a:t>
            </a:r>
            <a:r>
              <a:rPr lang="it-IT"/>
              <a:t> with </a:t>
            </a:r>
            <a:r>
              <a:rPr lang="it-IT" b="1"/>
              <a:t>plasma </a:t>
            </a:r>
            <a:r>
              <a:rPr lang="it-IT" b="1" err="1"/>
              <a:t>evolution</a:t>
            </a:r>
            <a:r>
              <a:rPr lang="it-IT" b="1"/>
              <a:t> </a:t>
            </a:r>
            <a:r>
              <a:rPr lang="it-IT" b="1" err="1"/>
              <a:t>modelling</a:t>
            </a:r>
            <a:r>
              <a:rPr lang="it-IT" b="1"/>
              <a:t> </a:t>
            </a:r>
            <a:r>
              <a:rPr lang="it-IT" b="1" err="1"/>
              <a:t>codes</a:t>
            </a:r>
            <a:r>
              <a:rPr lang="it-IT"/>
              <a:t> (</a:t>
            </a:r>
            <a:r>
              <a:rPr lang="it-IT" b="1"/>
              <a:t>SOLPS-ITER</a:t>
            </a:r>
            <a:r>
              <a:rPr lang="it-IT"/>
              <a:t>)</a:t>
            </a:r>
          </a:p>
          <a:p>
            <a:pPr>
              <a:spcBef>
                <a:spcPts val="3000"/>
              </a:spcBef>
              <a:buFont typeface="Wingdings" pitchFamily="2" charset="2"/>
              <a:buChar char="Ø"/>
            </a:pPr>
            <a:r>
              <a:rPr lang="it-IT" b="1"/>
              <a:t>Benchmark</a:t>
            </a:r>
            <a:r>
              <a:rPr lang="it-IT"/>
              <a:t> with </a:t>
            </a:r>
            <a:r>
              <a:rPr lang="it-IT" err="1"/>
              <a:t>experimental</a:t>
            </a:r>
            <a:r>
              <a:rPr lang="it-IT"/>
              <a:t> data</a:t>
            </a:r>
          </a:p>
        </p:txBody>
      </p:sp>
      <p:sp>
        <p:nvSpPr>
          <p:cNvPr id="3" name="Segnaposto numero diapositiva 3">
            <a:extLst>
              <a:ext uri="{FF2B5EF4-FFF2-40B4-BE49-F238E27FC236}">
                <a16:creationId xmlns:a16="http://schemas.microsoft.com/office/drawing/2014/main" id="{06F6F64C-720F-8D57-6A52-A27866A759BC}"/>
              </a:ext>
            </a:extLst>
          </p:cNvPr>
          <p:cNvSpPr txBox="1">
            <a:spLocks/>
          </p:cNvSpPr>
          <p:nvPr/>
        </p:nvSpPr>
        <p:spPr>
          <a:xfrm>
            <a:off x="11507491" y="6435090"/>
            <a:ext cx="556326" cy="360173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>
                <a:solidFill>
                  <a:schemeClr val="bg1"/>
                </a:solidFill>
              </a:rPr>
              <a:pPr algn="ctr"/>
              <a:t>25</a:t>
            </a:fld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1440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24BDF-D4F1-34D5-CB74-8920B55E3C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6139D47B-F9E1-D193-5021-E897637BE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7" y="1483989"/>
            <a:ext cx="11691397" cy="443092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000">
                <a:latin typeface="Titillium Bd"/>
              </a:rPr>
              <a:t>Back−up slides</a:t>
            </a:r>
            <a:endParaRPr lang="it-IT" sz="6000">
              <a:latin typeface="Titillium Bd"/>
            </a:endParaRPr>
          </a:p>
        </p:txBody>
      </p:sp>
    </p:spTree>
    <p:extLst>
      <p:ext uri="{BB962C8B-B14F-4D97-AF65-F5344CB8AC3E}">
        <p14:creationId xmlns:p14="http://schemas.microsoft.com/office/powerpoint/2010/main" val="21948309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5C27BF-14CE-5512-17D5-C2D932D4FC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181E7-BB96-EFBB-95B7-A25AB808B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7" y="1335636"/>
            <a:ext cx="11509513" cy="517331"/>
          </a:xfrm>
        </p:spPr>
        <p:txBody>
          <a:bodyPr>
            <a:noAutofit/>
          </a:bodyPr>
          <a:lstStyle/>
          <a:p>
            <a:pPr algn="ctr"/>
            <a:r>
              <a:rPr lang="it-IT" sz="3200" b="1">
                <a:solidFill>
                  <a:schemeClr val="tx1"/>
                </a:solidFill>
              </a:rPr>
              <a:t>RAID </a:t>
            </a:r>
            <a:r>
              <a:rPr lang="it-IT" sz="3200" b="1" err="1">
                <a:solidFill>
                  <a:schemeClr val="tx1"/>
                </a:solidFill>
              </a:rPr>
              <a:t>experimental</a:t>
            </a:r>
            <a:r>
              <a:rPr lang="it-IT" sz="3200" b="1">
                <a:solidFill>
                  <a:schemeClr val="tx1"/>
                </a:solidFill>
              </a:rPr>
              <a:t> data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D7C96DF-BAE3-6D70-4A57-60A48E2840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21390" y="6435090"/>
            <a:ext cx="919180" cy="360173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r" defTabSz="914400" rtl="0" eaLnBrk="1" latinLnBrk="0" hangingPunct="1">
              <a:spcBef>
                <a:spcPts val="1200"/>
              </a:spcBef>
              <a:defRPr sz="1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/>
              <a:pPr algn="ctr"/>
              <a:t>27</a:t>
            </a:fld>
            <a:endParaRPr lang="en-GB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3C34C2F7-942C-7814-B3D6-8951FFFC24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007" y="1888592"/>
            <a:ext cx="5796478" cy="4347359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778AE10-63B4-882F-2BBF-AB0CB03C7535}"/>
              </a:ext>
            </a:extLst>
          </p:cNvPr>
          <p:cNvSpPr txBox="1"/>
          <p:nvPr/>
        </p:nvSpPr>
        <p:spPr>
          <a:xfrm>
            <a:off x="6638306" y="2207457"/>
            <a:ext cx="1668356" cy="105413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r>
              <a:rPr lang="en-GB" sz="2000" kern="0" dirty="0"/>
              <a:t>Thomson</a:t>
            </a:r>
          </a:p>
          <a:p>
            <a:pPr algn="r"/>
            <a:r>
              <a:rPr lang="en-GB" sz="2000" kern="0" dirty="0"/>
              <a:t>Scattering</a:t>
            </a:r>
          </a:p>
          <a:p>
            <a:pPr algn="r">
              <a:spcBef>
                <a:spcPts val="300"/>
              </a:spcBef>
            </a:pPr>
            <a:r>
              <a:rPr lang="en-GB" sz="2000" kern="0" dirty="0"/>
              <a:t>[at z=0.79m]</a:t>
            </a:r>
          </a:p>
        </p:txBody>
      </p:sp>
    </p:spTree>
    <p:extLst>
      <p:ext uri="{BB962C8B-B14F-4D97-AF65-F5344CB8AC3E}">
        <p14:creationId xmlns:p14="http://schemas.microsoft.com/office/powerpoint/2010/main" val="21363846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64203F-EA81-19DE-B043-865A9C65BE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ED971-84BE-60C1-4C89-5ED0722BD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7" y="1335636"/>
            <a:ext cx="11509513" cy="517331"/>
          </a:xfrm>
        </p:spPr>
        <p:txBody>
          <a:bodyPr>
            <a:noAutofit/>
          </a:bodyPr>
          <a:lstStyle/>
          <a:p>
            <a:pPr algn="ctr"/>
            <a:r>
              <a:rPr lang="it-IT" sz="3200" b="1">
                <a:solidFill>
                  <a:schemeClr val="tx1"/>
                </a:solidFill>
              </a:rPr>
              <a:t>RAID </a:t>
            </a:r>
            <a:r>
              <a:rPr lang="it-IT" sz="3200" b="1" err="1">
                <a:solidFill>
                  <a:schemeClr val="tx1"/>
                </a:solidFill>
              </a:rPr>
              <a:t>experimental</a:t>
            </a:r>
            <a:r>
              <a:rPr lang="it-IT" sz="3200" b="1">
                <a:solidFill>
                  <a:schemeClr val="tx1"/>
                </a:solidFill>
              </a:rPr>
              <a:t> data vs SOLPS−ITER </a:t>
            </a:r>
            <a:r>
              <a:rPr lang="it-IT" sz="3200" b="1" err="1">
                <a:solidFill>
                  <a:schemeClr val="tx1"/>
                </a:solidFill>
              </a:rPr>
              <a:t>modelling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CD9BDFB-D459-DC5E-8669-2C42B86BD6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21390" y="6435090"/>
            <a:ext cx="919180" cy="360173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r" defTabSz="914400" rtl="0" eaLnBrk="1" latinLnBrk="0" hangingPunct="1">
              <a:spcBef>
                <a:spcPts val="1200"/>
              </a:spcBef>
              <a:defRPr sz="1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/>
              <a:pPr algn="ctr"/>
              <a:t>28</a:t>
            </a:fld>
            <a:endParaRPr lang="en-GB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597D8371-8A2F-F1FD-E3C3-F124590B4C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2443" y="2068556"/>
            <a:ext cx="3448750" cy="4121256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5A687EF1-65FE-882D-1233-BACB282391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693" y="2068556"/>
            <a:ext cx="3448750" cy="4121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893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F8B53C-1E57-47B1-E25B-E513A73EB8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78A9D38-B5DD-ABF7-57BF-5E04C323B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Motivation</a:t>
            </a:r>
          </a:p>
        </p:txBody>
      </p:sp>
      <p:grpSp>
        <p:nvGrpSpPr>
          <p:cNvPr id="44" name="Gruppo 43">
            <a:extLst>
              <a:ext uri="{FF2B5EF4-FFF2-40B4-BE49-F238E27FC236}">
                <a16:creationId xmlns:a16="http://schemas.microsoft.com/office/drawing/2014/main" id="{290CADBE-4803-5348-1C6E-E9E4DFC504A6}"/>
              </a:ext>
            </a:extLst>
          </p:cNvPr>
          <p:cNvGrpSpPr/>
          <p:nvPr/>
        </p:nvGrpSpPr>
        <p:grpSpPr>
          <a:xfrm>
            <a:off x="272800" y="3331677"/>
            <a:ext cx="4217874" cy="2814965"/>
            <a:chOff x="272800" y="3331677"/>
            <a:chExt cx="4217874" cy="2814965"/>
          </a:xfrm>
        </p:grpSpPr>
        <p:pic>
          <p:nvPicPr>
            <p:cNvPr id="36" name="pasted-image.tiff" descr="pasted-image.tiff">
              <a:extLst>
                <a:ext uri="{FF2B5EF4-FFF2-40B4-BE49-F238E27FC236}">
                  <a16:creationId xmlns:a16="http://schemas.microsoft.com/office/drawing/2014/main" id="{D2307EC2-06EB-FC3B-ADA0-C1E312D756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-244" t="-334" r="-268" b="-173"/>
            <a:stretch/>
          </p:blipFill>
          <p:spPr>
            <a:xfrm>
              <a:off x="272800" y="3331677"/>
              <a:ext cx="4217874" cy="2814965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41" name="Title 1">
              <a:extLst>
                <a:ext uri="{FF2B5EF4-FFF2-40B4-BE49-F238E27FC236}">
                  <a16:creationId xmlns:a16="http://schemas.microsoft.com/office/drawing/2014/main" id="{BBADF6E8-C440-6B3A-616E-DF8C291D5858}"/>
                </a:ext>
              </a:extLst>
            </p:cNvPr>
            <p:cNvSpPr txBox="1">
              <a:spLocks/>
            </p:cNvSpPr>
            <p:nvPr/>
          </p:nvSpPr>
          <p:spPr>
            <a:xfrm rot="19821964">
              <a:off x="2045687" y="5318232"/>
              <a:ext cx="1752761" cy="51733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it-IT" sz="2800" b="1" kern="1200" dirty="0">
                  <a:solidFill>
                    <a:srgbClr val="B27F47"/>
                  </a:solidFill>
                  <a:latin typeface="Titillium Bd" pitchFamily="2" charset="77"/>
                  <a:ea typeface="+mn-ea"/>
                  <a:cs typeface="+mn-cs"/>
                </a:defRPr>
              </a:lvl1pPr>
            </a:lstStyle>
            <a:p>
              <a:pPr algn="ctr"/>
              <a:r>
                <a:rPr lang="en-US" sz="3200">
                  <a:solidFill>
                    <a:srgbClr val="2A65B0"/>
                  </a:solidFill>
                </a:rPr>
                <a:t>GyM</a:t>
              </a:r>
            </a:p>
          </p:txBody>
        </p:sp>
      </p:grpSp>
      <p:grpSp>
        <p:nvGrpSpPr>
          <p:cNvPr id="45" name="Gruppo 44">
            <a:extLst>
              <a:ext uri="{FF2B5EF4-FFF2-40B4-BE49-F238E27FC236}">
                <a16:creationId xmlns:a16="http://schemas.microsoft.com/office/drawing/2014/main" id="{68BFB223-FDA5-7118-7F0A-1F207440BC1E}"/>
              </a:ext>
            </a:extLst>
          </p:cNvPr>
          <p:cNvGrpSpPr/>
          <p:nvPr/>
        </p:nvGrpSpPr>
        <p:grpSpPr>
          <a:xfrm>
            <a:off x="6522900" y="2746282"/>
            <a:ext cx="5687876" cy="3613475"/>
            <a:chOff x="6522900" y="2746282"/>
            <a:chExt cx="5687876" cy="3613475"/>
          </a:xfrm>
        </p:grpSpPr>
        <p:pic>
          <p:nvPicPr>
            <p:cNvPr id="37" name="Immagine 36">
              <a:extLst>
                <a:ext uri="{FF2B5EF4-FFF2-40B4-BE49-F238E27FC236}">
                  <a16:creationId xmlns:a16="http://schemas.microsoft.com/office/drawing/2014/main" id="{1A7AC0CF-B43B-57AF-F2CA-7990E08A25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22900" y="2746282"/>
              <a:ext cx="5687876" cy="3613475"/>
            </a:xfrm>
            <a:prstGeom prst="rect">
              <a:avLst/>
            </a:prstGeom>
          </p:spPr>
        </p:pic>
        <p:sp>
          <p:nvSpPr>
            <p:cNvPr id="43" name="Title 1">
              <a:extLst>
                <a:ext uri="{FF2B5EF4-FFF2-40B4-BE49-F238E27FC236}">
                  <a16:creationId xmlns:a16="http://schemas.microsoft.com/office/drawing/2014/main" id="{972BEAED-29B4-7FCF-DB4B-0F00D50B143B}"/>
                </a:ext>
              </a:extLst>
            </p:cNvPr>
            <p:cNvSpPr txBox="1">
              <a:spLocks/>
            </p:cNvSpPr>
            <p:nvPr/>
          </p:nvSpPr>
          <p:spPr>
            <a:xfrm rot="19821964">
              <a:off x="8246484" y="5276665"/>
              <a:ext cx="1752761" cy="51733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it-IT" sz="2800" b="1" kern="1200" dirty="0">
                  <a:solidFill>
                    <a:srgbClr val="B27F47"/>
                  </a:solidFill>
                  <a:latin typeface="Titillium Bd" pitchFamily="2" charset="77"/>
                  <a:ea typeface="+mn-ea"/>
                  <a:cs typeface="+mn-cs"/>
                </a:defRPr>
              </a:lvl1pPr>
            </a:lstStyle>
            <a:p>
              <a:pPr algn="ctr"/>
              <a:r>
                <a:rPr lang="en-US" sz="3200">
                  <a:solidFill>
                    <a:srgbClr val="2A65B0"/>
                  </a:solidFill>
                </a:rPr>
                <a:t>BiGyM</a:t>
              </a:r>
            </a:p>
          </p:txBody>
        </p:sp>
      </p:grp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33D2530A-135A-C9B3-F865-B68D9199A809}"/>
              </a:ext>
            </a:extLst>
          </p:cNvPr>
          <p:cNvSpPr txBox="1">
            <a:spLocks/>
          </p:cNvSpPr>
          <p:nvPr/>
        </p:nvSpPr>
        <p:spPr>
          <a:xfrm>
            <a:off x="1053296" y="1873574"/>
            <a:ext cx="10294404" cy="2208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2400" kern="1200" dirty="0" smtClean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2000" kern="1200" dirty="0" smtClean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400" kern="1200" dirty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lnSpc>
                <a:spcPct val="100000"/>
              </a:lnSpc>
              <a:spcBef>
                <a:spcPts val="24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200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For future nuclear fusion reactors, </a:t>
            </a:r>
            <a:r>
              <a:rPr lang="en-GB" sz="2000" b="1">
                <a:latin typeface="+mn-lt"/>
                <a:ea typeface="Times New Roman" panose="02020603050405020304" pitchFamily="18" charset="0"/>
              </a:rPr>
              <a:t>plasma–material interactions </a:t>
            </a:r>
            <a:r>
              <a:rPr lang="en-GB" sz="2000">
                <a:latin typeface="+mn-lt"/>
                <a:ea typeface="Times New Roman" panose="02020603050405020304" pitchFamily="18" charset="0"/>
              </a:rPr>
              <a:t>(</a:t>
            </a:r>
            <a:r>
              <a:rPr lang="en-GB" sz="2000" b="1">
                <a:latin typeface="+mn-lt"/>
                <a:ea typeface="Times New Roman" panose="02020603050405020304" pitchFamily="18" charset="0"/>
              </a:rPr>
              <a:t>PMIs</a:t>
            </a:r>
            <a:r>
              <a:rPr lang="en-GB" sz="2000">
                <a:latin typeface="+mn-lt"/>
                <a:ea typeface="Times New Roman" panose="02020603050405020304" pitchFamily="18" charset="0"/>
              </a:rPr>
              <a:t>) are a critical issue.</a:t>
            </a:r>
          </a:p>
          <a:p>
            <a:pPr marL="457200" lvl="1" indent="0" algn="just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None/>
            </a:pPr>
            <a:r>
              <a:rPr lang="en-GB">
                <a:latin typeface="+mn-lt"/>
                <a:ea typeface="Times New Roman" panose="02020603050405020304" pitchFamily="18" charset="0"/>
              </a:rPr>
              <a:t>PMIs are widely investigated in </a:t>
            </a:r>
            <a:r>
              <a:rPr lang="en-GB" b="1">
                <a:latin typeface="+mn-lt"/>
                <a:ea typeface="Times New Roman" panose="02020603050405020304" pitchFamily="18" charset="0"/>
              </a:rPr>
              <a:t>linear plasma devices </a:t>
            </a:r>
            <a:r>
              <a:rPr lang="en-GB">
                <a:latin typeface="+mn-lt"/>
                <a:ea typeface="Times New Roman" panose="02020603050405020304" pitchFamily="18" charset="0"/>
              </a:rPr>
              <a:t>(</a:t>
            </a:r>
            <a:r>
              <a:rPr lang="en-GB" b="1">
                <a:latin typeface="+mn-lt"/>
                <a:ea typeface="Times New Roman" panose="02020603050405020304" pitchFamily="18" charset="0"/>
              </a:rPr>
              <a:t>LPDs</a:t>
            </a:r>
            <a:r>
              <a:rPr lang="en-GB">
                <a:latin typeface="+mn-lt"/>
                <a:ea typeface="Times New Roman" panose="02020603050405020304" pitchFamily="18" charset="0"/>
              </a:rPr>
              <a:t>).</a:t>
            </a:r>
          </a:p>
          <a:p>
            <a:pPr marL="457200" indent="-457200" algn="just">
              <a:lnSpc>
                <a:spcPct val="100000"/>
              </a:lnSpc>
              <a:spcBef>
                <a:spcPts val="24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it-IT" sz="2000" b="0">
                <a:solidFill>
                  <a:schemeClr val="tx1"/>
                </a:solidFill>
                <a:latin typeface="+mn-lt"/>
              </a:rPr>
              <a:t>Device upgrades from </a:t>
            </a:r>
            <a:r>
              <a:rPr lang="it-IT" sz="2000" b="1">
                <a:solidFill>
                  <a:srgbClr val="2A65B0"/>
                </a:solidFill>
                <a:latin typeface="+mn-lt"/>
              </a:rPr>
              <a:t>GyM</a:t>
            </a:r>
            <a:r>
              <a:rPr lang="it-IT" sz="2000" b="0">
                <a:solidFill>
                  <a:schemeClr val="tx1"/>
                </a:solidFill>
                <a:latin typeface="+mn-lt"/>
              </a:rPr>
              <a:t> to </a:t>
            </a:r>
            <a:r>
              <a:rPr lang="it-IT" sz="2000" b="1">
                <a:solidFill>
                  <a:srgbClr val="2A65B0"/>
                </a:solidFill>
                <a:latin typeface="+mn-lt"/>
              </a:rPr>
              <a:t>BiGyM</a:t>
            </a:r>
            <a:r>
              <a:rPr lang="it-IT" sz="2000" b="0">
                <a:solidFill>
                  <a:schemeClr val="tx1"/>
                </a:solidFill>
                <a:latin typeface="+mn-lt"/>
              </a:rPr>
              <a:t> </a:t>
            </a:r>
            <a:r>
              <a:rPr lang="it-IT" sz="2000" b="0" err="1">
                <a:solidFill>
                  <a:schemeClr val="tx1"/>
                </a:solidFill>
                <a:latin typeface="+mn-lt"/>
              </a:rPr>
              <a:t>aim</a:t>
            </a:r>
            <a:r>
              <a:rPr lang="it-IT" sz="2000" b="0">
                <a:solidFill>
                  <a:schemeClr val="tx1"/>
                </a:solidFill>
                <a:latin typeface="+mn-lt"/>
              </a:rPr>
              <a:t> t</a:t>
            </a:r>
            <a:r>
              <a:rPr lang="it-IT" sz="2000" b="0" kern="0">
                <a:solidFill>
                  <a:schemeClr val="tx1"/>
                </a:solidFill>
                <a:latin typeface="+mn-lt"/>
              </a:rPr>
              <a:t>o </a:t>
            </a:r>
          </a:p>
          <a:p>
            <a:pPr marL="2571750" lvl="5" indent="-285750" algn="just">
              <a:lnSpc>
                <a:spcPct val="100000"/>
              </a:lnSpc>
              <a:spcBef>
                <a:spcPts val="600"/>
              </a:spcBef>
              <a:buClr>
                <a:srgbClr val="C48E48"/>
              </a:buClr>
              <a:buFont typeface="Wingdings" pitchFamily="2" charset="2"/>
              <a:buChar char="§"/>
            </a:pPr>
            <a:r>
              <a:rPr lang="it-IT" sz="2000" b="0" kern="0" err="1">
                <a:solidFill>
                  <a:schemeClr val="tx1"/>
                </a:solidFill>
                <a:latin typeface="+mn-lt"/>
              </a:rPr>
              <a:t>boost</a:t>
            </a:r>
            <a:r>
              <a:rPr lang="it-IT" sz="2000" b="0" kern="0">
                <a:solidFill>
                  <a:schemeClr val="tx1"/>
                </a:solidFill>
                <a:latin typeface="+mn-lt"/>
              </a:rPr>
              <a:t> performance for </a:t>
            </a:r>
            <a:r>
              <a:rPr lang="it-IT" sz="2000" b="1" kern="0" err="1">
                <a:latin typeface="+mn-lt"/>
              </a:rPr>
              <a:t>divertor</a:t>
            </a:r>
            <a:r>
              <a:rPr lang="en-GB" sz="2000" b="1" kern="0">
                <a:latin typeface="+mn-lt"/>
              </a:rPr>
              <a:t>–</a:t>
            </a:r>
            <a:r>
              <a:rPr lang="it-IT" sz="2000" b="1" kern="0" err="1">
                <a:latin typeface="+mn-lt"/>
              </a:rPr>
              <a:t>relevant</a:t>
            </a:r>
            <a:r>
              <a:rPr lang="it-IT" sz="2000" b="0" kern="0">
                <a:solidFill>
                  <a:schemeClr val="tx1"/>
                </a:solidFill>
                <a:latin typeface="+mn-lt"/>
              </a:rPr>
              <a:t> PMI studies</a:t>
            </a:r>
          </a:p>
          <a:p>
            <a:pPr marL="2571750" lvl="5" indent="-285750" algn="just">
              <a:lnSpc>
                <a:spcPct val="100000"/>
              </a:lnSpc>
              <a:spcBef>
                <a:spcPts val="600"/>
              </a:spcBef>
              <a:buClr>
                <a:srgbClr val="C48E48"/>
              </a:buClr>
              <a:buFont typeface="Wingdings" pitchFamily="2" charset="2"/>
              <a:buChar char="§"/>
            </a:pPr>
            <a:r>
              <a:rPr lang="it-IT" sz="2000" kern="0" err="1">
                <a:latin typeface="+mn-lt"/>
              </a:rPr>
              <a:t>extend</a:t>
            </a:r>
            <a:r>
              <a:rPr lang="it-IT" sz="2000" kern="0">
                <a:latin typeface="+mn-lt"/>
              </a:rPr>
              <a:t> the </a:t>
            </a:r>
            <a:r>
              <a:rPr lang="it-IT" sz="2000" b="1" kern="0" err="1">
                <a:latin typeface="+mn-lt"/>
              </a:rPr>
              <a:t>material</a:t>
            </a:r>
            <a:r>
              <a:rPr lang="it-IT" sz="2000" kern="0">
                <a:latin typeface="+mn-lt"/>
              </a:rPr>
              <a:t> and </a:t>
            </a:r>
            <a:r>
              <a:rPr lang="it-IT" sz="2000" b="1" kern="0" err="1">
                <a:latin typeface="+mn-lt"/>
              </a:rPr>
              <a:t>physics</a:t>
            </a:r>
            <a:r>
              <a:rPr lang="it-IT" sz="2000" b="1" kern="0">
                <a:latin typeface="+mn-lt"/>
              </a:rPr>
              <a:t> </a:t>
            </a:r>
            <a:r>
              <a:rPr lang="it-IT" sz="2000" b="1" kern="0" err="1">
                <a:latin typeface="+mn-lt"/>
              </a:rPr>
              <a:t>research</a:t>
            </a:r>
            <a:r>
              <a:rPr lang="it-IT" sz="2000" b="1" kern="0">
                <a:latin typeface="+mn-lt"/>
              </a:rPr>
              <a:t> field</a:t>
            </a:r>
            <a:endParaRPr lang="it-IT" sz="2000" kern="0">
              <a:latin typeface="+mn-lt"/>
            </a:endParaRPr>
          </a:p>
        </p:txBody>
      </p:sp>
      <p:sp>
        <p:nvSpPr>
          <p:cNvPr id="6" name="Segnaposto numero diapositiva 3">
            <a:extLst>
              <a:ext uri="{FF2B5EF4-FFF2-40B4-BE49-F238E27FC236}">
                <a16:creationId xmlns:a16="http://schemas.microsoft.com/office/drawing/2014/main" id="{7D88CE10-D25E-F333-AAE6-8D536E460157}"/>
              </a:ext>
            </a:extLst>
          </p:cNvPr>
          <p:cNvSpPr txBox="1">
            <a:spLocks/>
          </p:cNvSpPr>
          <p:nvPr/>
        </p:nvSpPr>
        <p:spPr>
          <a:xfrm>
            <a:off x="11507491" y="6435090"/>
            <a:ext cx="556326" cy="360173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>
                <a:solidFill>
                  <a:schemeClr val="bg1"/>
                </a:solidFill>
              </a:rPr>
              <a:pPr algn="ctr"/>
              <a:t>2</a:t>
            </a:fld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967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80CDA9-EBDE-0E20-2F85-3CBB823256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6E428-8B5F-0BBD-B33A-3D2F65E98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7" y="1335636"/>
            <a:ext cx="11509513" cy="517331"/>
          </a:xfrm>
        </p:spPr>
        <p:txBody>
          <a:bodyPr>
            <a:noAutofit/>
          </a:bodyPr>
          <a:lstStyle/>
          <a:p>
            <a:pPr algn="ctr"/>
            <a:r>
              <a:rPr lang="it-IT" sz="3200" b="1" err="1">
                <a:solidFill>
                  <a:srgbClr val="2A65B0"/>
                </a:solidFill>
              </a:rPr>
              <a:t>Sensitivity</a:t>
            </a:r>
            <a:r>
              <a:rPr lang="it-IT" sz="3200" b="1">
                <a:solidFill>
                  <a:srgbClr val="2A65B0"/>
                </a:solidFill>
              </a:rPr>
              <a:t> studies for RAID plasma</a:t>
            </a:r>
            <a:endParaRPr lang="en-US" sz="3200">
              <a:solidFill>
                <a:srgbClr val="2A65B0"/>
              </a:solidFill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2BBE3B6-B4A7-FA83-847E-80B01BFB31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21390" y="6435090"/>
            <a:ext cx="919180" cy="360173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r" defTabSz="914400" rtl="0" eaLnBrk="1" latinLnBrk="0" hangingPunct="1">
              <a:spcBef>
                <a:spcPts val="1200"/>
              </a:spcBef>
              <a:defRPr sz="1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/>
              <a:pPr algn="ctr"/>
              <a:t>29</a:t>
            </a:fld>
            <a:endParaRPr lang="en-GB"/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A0CDF7C0-DA5C-AC9E-283B-80B42E8CEC0B}"/>
              </a:ext>
            </a:extLst>
          </p:cNvPr>
          <p:cNvGrpSpPr/>
          <p:nvPr/>
        </p:nvGrpSpPr>
        <p:grpSpPr>
          <a:xfrm>
            <a:off x="324323" y="2102474"/>
            <a:ext cx="2727570" cy="4246315"/>
            <a:chOff x="324323" y="2102474"/>
            <a:chExt cx="2727570" cy="4246315"/>
          </a:xfrm>
        </p:grpSpPr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70EDF23E-78FC-64CA-D952-E5E6DA26DE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24323" y="2250876"/>
              <a:ext cx="2727570" cy="4097913"/>
            </a:xfrm>
            <a:prstGeom prst="rect">
              <a:avLst/>
            </a:prstGeom>
          </p:spPr>
        </p:pic>
        <p:sp>
          <p:nvSpPr>
            <p:cNvPr id="7" name="Content Placeholder 5">
              <a:extLst>
                <a:ext uri="{FF2B5EF4-FFF2-40B4-BE49-F238E27FC236}">
                  <a16:creationId xmlns:a16="http://schemas.microsoft.com/office/drawing/2014/main" id="{E1EB9235-C2EF-A4A6-72EF-C2DEBDE172E3}"/>
                </a:ext>
              </a:extLst>
            </p:cNvPr>
            <p:cNvSpPr txBox="1">
              <a:spLocks/>
            </p:cNvSpPr>
            <p:nvPr/>
          </p:nvSpPr>
          <p:spPr>
            <a:xfrm>
              <a:off x="1727791" y="2590476"/>
              <a:ext cx="1034326" cy="434488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  <p:txBody>
            <a:bodyPr anchor="ctr"/>
            <a:lstStyle>
              <a:lvl1pPr marL="0" indent="0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 sz="2800" b="1" i="0">
                  <a:solidFill>
                    <a:schemeClr val="accent5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1pPr>
              <a:lvl2pPr marL="11113" indent="0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None/>
                <a:tabLst/>
                <a:defRPr sz="2800" b="0" i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 marL="5214938" indent="-1042988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b="0" i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7300913" indent="-1042988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800" b="0" i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9388475" indent="-1044575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800" b="0" i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98456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103028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107600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112172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92D050"/>
                </a:buClr>
              </a:pPr>
              <a:r>
                <a:rPr lang="en-GB" sz="900" b="0" kern="0" err="1">
                  <a:solidFill>
                    <a:schemeClr val="tx1"/>
                  </a:solidFill>
                  <a:latin typeface="+mn-lt"/>
                </a:rPr>
                <a:t>P</a:t>
              </a:r>
              <a:r>
                <a:rPr lang="en-GB" sz="900" b="0" kern="0" baseline="-25000" err="1">
                  <a:solidFill>
                    <a:schemeClr val="tx1"/>
                  </a:solidFill>
                  <a:latin typeface="+mn-lt"/>
                </a:rPr>
                <a:t>abs</a:t>
              </a:r>
              <a:r>
                <a:rPr lang="en-GB" sz="900" b="0" kern="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it-IT" sz="900" b="0" i="0" u="none" strike="noStrike">
                  <a:solidFill>
                    <a:srgbClr val="404040"/>
                  </a:solidFill>
                  <a:effectLst/>
                  <a:highlight>
                    <a:srgbClr val="FFFFFF"/>
                  </a:highlight>
                  <a:latin typeface="+mn-lt"/>
                </a:rPr>
                <a:t>≈</a:t>
              </a:r>
              <a:r>
                <a:rPr lang="en-GB" sz="900" b="0" kern="0">
                  <a:solidFill>
                    <a:schemeClr val="tx1"/>
                  </a:solidFill>
                  <a:latin typeface="+mn-lt"/>
                </a:rPr>
                <a:t> 2.8 kW</a:t>
              </a:r>
            </a:p>
            <a:p>
              <a:pPr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92D050"/>
                </a:buClr>
              </a:pPr>
              <a:r>
                <a:rPr lang="en-GB" sz="900" b="0" kern="0">
                  <a:solidFill>
                    <a:schemeClr val="tx1"/>
                  </a:solidFill>
                  <a:latin typeface="+mn-lt"/>
                </a:rPr>
                <a:t>1−</a:t>
              </a:r>
              <a:r>
                <a:rPr lang="en-GB" sz="800" b="0" kern="0">
                  <a:solidFill>
                    <a:schemeClr val="tx1"/>
                  </a:solidFill>
                  <a:latin typeface="+mn-lt"/>
                </a:rPr>
                <a:t>RECYCT</a:t>
              </a:r>
              <a:r>
                <a:rPr lang="en-GB" sz="900" b="0" kern="0">
                  <a:solidFill>
                    <a:schemeClr val="tx1"/>
                  </a:solidFill>
                  <a:latin typeface="+mn-lt"/>
                </a:rPr>
                <a:t> = 0.0037</a:t>
              </a:r>
            </a:p>
            <a:p>
              <a:pPr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92D050"/>
                </a:buClr>
              </a:pPr>
              <a:r>
                <a:rPr lang="en-GB" sz="900" b="0" kern="0" err="1">
                  <a:solidFill>
                    <a:schemeClr val="tx1"/>
                  </a:solidFill>
                  <a:highlight>
                    <a:srgbClr val="FFFFFF"/>
                  </a:highlight>
                  <a:latin typeface="+mn-lt"/>
                </a:rPr>
                <a:t>D</a:t>
              </a:r>
              <a:r>
                <a:rPr lang="en-GB" sz="900" b="0" kern="0" baseline="-25000" err="1">
                  <a:solidFill>
                    <a:schemeClr val="tx1"/>
                  </a:solidFill>
                  <a:highlight>
                    <a:srgbClr val="FFFFFF"/>
                  </a:highlight>
                  <a:latin typeface="+mn-lt"/>
                </a:rPr>
                <a:t>n</a:t>
              </a:r>
              <a:r>
                <a:rPr lang="en-GB" sz="900" b="0" kern="0">
                  <a:solidFill>
                    <a:schemeClr val="tx1"/>
                  </a:solidFill>
                  <a:highlight>
                    <a:srgbClr val="FFFFFF"/>
                  </a:highlight>
                  <a:latin typeface="+mn-lt"/>
                </a:rPr>
                <a:t> = 0.5m</a:t>
              </a:r>
              <a:r>
                <a:rPr lang="en-GB" sz="900" b="0" kern="0" baseline="30000">
                  <a:solidFill>
                    <a:schemeClr val="tx1"/>
                  </a:solidFill>
                  <a:highlight>
                    <a:srgbClr val="FFFFFF"/>
                  </a:highlight>
                  <a:latin typeface="+mn-lt"/>
                </a:rPr>
                <a:t>2</a:t>
              </a:r>
              <a:r>
                <a:rPr lang="en-GB" sz="900" b="0" kern="0">
                  <a:solidFill>
                    <a:schemeClr val="tx1"/>
                  </a:solidFill>
                  <a:highlight>
                    <a:srgbClr val="FFFFFF"/>
                  </a:highlight>
                  <a:latin typeface="+mn-lt"/>
                </a:rPr>
                <a:t>/s</a:t>
              </a:r>
              <a:endParaRPr lang="en-GB" sz="1000" kern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81835967-84AA-BBD0-E1AE-14DCC1A63947}"/>
                </a:ext>
              </a:extLst>
            </p:cNvPr>
            <p:cNvSpPr txBox="1"/>
            <p:nvPr/>
          </p:nvSpPr>
          <p:spPr>
            <a:xfrm>
              <a:off x="520370" y="2102474"/>
              <a:ext cx="2414842" cy="307777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spcBef>
                  <a:spcPts val="0"/>
                </a:spcBef>
                <a:buClr>
                  <a:srgbClr val="92D050"/>
                </a:buClr>
              </a:pPr>
              <a:r>
                <a:rPr lang="en-GB" sz="1400" kern="0">
                  <a:solidFill>
                    <a:schemeClr val="tx1"/>
                  </a:solidFill>
                  <a:latin typeface="+mn-lt"/>
                </a:rPr>
                <a:t>Power density g</a:t>
              </a:r>
              <a:r>
                <a:rPr lang="en-GB" sz="1400" kern="0">
                  <a:solidFill>
                    <a:schemeClr val="tx1"/>
                  </a:solidFill>
                  <a:latin typeface="+mn-lt"/>
                  <a:sym typeface="Wingdings" pitchFamily="2" charset="2"/>
                </a:rPr>
                <a:t>aussian</a:t>
              </a:r>
              <a:r>
                <a:rPr lang="en-GB" sz="1400" kern="0">
                  <a:solidFill>
                    <a:schemeClr val="tx1"/>
                  </a:solidFill>
                  <a:latin typeface="+mn-lt"/>
                </a:rPr>
                <a:t> width</a:t>
              </a:r>
            </a:p>
          </p:txBody>
        </p:sp>
      </p:grpSp>
      <p:grpSp>
        <p:nvGrpSpPr>
          <p:cNvPr id="9" name="Gruppo 8">
            <a:extLst>
              <a:ext uri="{FF2B5EF4-FFF2-40B4-BE49-F238E27FC236}">
                <a16:creationId xmlns:a16="http://schemas.microsoft.com/office/drawing/2014/main" id="{B117A21C-8FB4-79C7-A925-D0CFC4E8FE64}"/>
              </a:ext>
            </a:extLst>
          </p:cNvPr>
          <p:cNvGrpSpPr/>
          <p:nvPr/>
        </p:nvGrpSpPr>
        <p:grpSpPr>
          <a:xfrm>
            <a:off x="3268624" y="2100555"/>
            <a:ext cx="2727570" cy="4248236"/>
            <a:chOff x="3268624" y="2100555"/>
            <a:chExt cx="2727570" cy="4248236"/>
          </a:xfrm>
        </p:grpSpPr>
        <p:pic>
          <p:nvPicPr>
            <p:cNvPr id="3" name="Immagine 2">
              <a:extLst>
                <a:ext uri="{FF2B5EF4-FFF2-40B4-BE49-F238E27FC236}">
                  <a16:creationId xmlns:a16="http://schemas.microsoft.com/office/drawing/2014/main" id="{34D73ED1-0CFA-47AF-EB5E-26C38D2733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268624" y="2250878"/>
              <a:ext cx="2727570" cy="4097913"/>
            </a:xfrm>
            <a:prstGeom prst="rect">
              <a:avLst/>
            </a:prstGeom>
          </p:spPr>
        </p:pic>
        <p:sp>
          <p:nvSpPr>
            <p:cNvPr id="18" name="Content Placeholder 5">
              <a:extLst>
                <a:ext uri="{FF2B5EF4-FFF2-40B4-BE49-F238E27FC236}">
                  <a16:creationId xmlns:a16="http://schemas.microsoft.com/office/drawing/2014/main" id="{14E89079-58DE-742A-0BAE-745DA92A76B9}"/>
                </a:ext>
              </a:extLst>
            </p:cNvPr>
            <p:cNvSpPr txBox="1">
              <a:spLocks/>
            </p:cNvSpPr>
            <p:nvPr/>
          </p:nvSpPr>
          <p:spPr>
            <a:xfrm>
              <a:off x="4768764" y="2588559"/>
              <a:ext cx="941652" cy="436404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  <p:txBody>
            <a:bodyPr anchor="ctr"/>
            <a:lstStyle>
              <a:lvl1pPr marL="0" indent="0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 sz="2800" b="1" i="0">
                  <a:solidFill>
                    <a:schemeClr val="accent5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1pPr>
              <a:lvl2pPr marL="11113" indent="0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None/>
                <a:tabLst/>
                <a:defRPr sz="2800" b="0" i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 marL="5214938" indent="-1042988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b="0" i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7300913" indent="-1042988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800" b="0" i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9388475" indent="-1044575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800" b="0" i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98456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103028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107600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112172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algn="r">
                <a:lnSpc>
                  <a:spcPct val="90000"/>
                </a:lnSpc>
                <a:spcBef>
                  <a:spcPts val="0"/>
                </a:spcBef>
                <a:buClr>
                  <a:srgbClr val="92D050"/>
                </a:buClr>
              </a:pPr>
              <a:r>
                <a:rPr lang="en-GB" sz="900" b="0" kern="0">
                  <a:solidFill>
                    <a:schemeClr val="tx1"/>
                  </a:solidFill>
                  <a:latin typeface="+mn-lt"/>
                </a:rPr>
                <a:t>FWHM </a:t>
              </a:r>
              <a:r>
                <a:rPr lang="it-IT" sz="900" b="0" i="0" u="none" strike="noStrike">
                  <a:solidFill>
                    <a:srgbClr val="404040"/>
                  </a:solidFill>
                  <a:effectLst/>
                  <a:highlight>
                    <a:srgbClr val="FFFFFF"/>
                  </a:highlight>
                  <a:latin typeface="+mn-lt"/>
                </a:rPr>
                <a:t>≈</a:t>
              </a:r>
              <a:r>
                <a:rPr lang="en-GB" sz="900" b="0" kern="0">
                  <a:solidFill>
                    <a:schemeClr val="tx1"/>
                  </a:solidFill>
                  <a:latin typeface="+mn-lt"/>
                </a:rPr>
                <a:t> 4.0 cm</a:t>
              </a:r>
            </a:p>
            <a:p>
              <a:pPr algn="r">
                <a:lnSpc>
                  <a:spcPct val="90000"/>
                </a:lnSpc>
                <a:spcBef>
                  <a:spcPts val="0"/>
                </a:spcBef>
                <a:spcAft>
                  <a:spcPts val="100"/>
                </a:spcAft>
                <a:buClr>
                  <a:srgbClr val="92D050"/>
                </a:buClr>
              </a:pPr>
              <a:r>
                <a:rPr lang="en-GB" sz="900" b="0" kern="0">
                  <a:solidFill>
                    <a:schemeClr val="tx1"/>
                  </a:solidFill>
                  <a:latin typeface="+mn-lt"/>
                </a:rPr>
                <a:t>1−</a:t>
              </a:r>
              <a:r>
                <a:rPr lang="en-GB" sz="800" b="0" kern="0">
                  <a:solidFill>
                    <a:schemeClr val="tx1"/>
                  </a:solidFill>
                  <a:latin typeface="+mn-lt"/>
                </a:rPr>
                <a:t>REC.</a:t>
              </a:r>
              <a:r>
                <a:rPr lang="en-GB" sz="900" b="0" kern="0">
                  <a:solidFill>
                    <a:schemeClr val="tx1"/>
                  </a:solidFill>
                  <a:latin typeface="+mn-lt"/>
                </a:rPr>
                <a:t> = 0.0037</a:t>
              </a:r>
            </a:p>
            <a:p>
              <a:pPr algn="r">
                <a:lnSpc>
                  <a:spcPct val="90000"/>
                </a:lnSpc>
                <a:spcBef>
                  <a:spcPts val="0"/>
                </a:spcBef>
                <a:spcAft>
                  <a:spcPts val="100"/>
                </a:spcAft>
                <a:buClr>
                  <a:srgbClr val="92D050"/>
                </a:buClr>
              </a:pPr>
              <a:r>
                <a:rPr lang="en-GB" sz="900" b="0" kern="0" err="1">
                  <a:solidFill>
                    <a:schemeClr val="tx1"/>
                  </a:solidFill>
                  <a:highlight>
                    <a:srgbClr val="FFFFFF"/>
                  </a:highlight>
                  <a:latin typeface="+mn-lt"/>
                </a:rPr>
                <a:t>D</a:t>
              </a:r>
              <a:r>
                <a:rPr lang="en-GB" sz="900" b="0" kern="0" baseline="-25000" err="1">
                  <a:solidFill>
                    <a:schemeClr val="tx1"/>
                  </a:solidFill>
                  <a:highlight>
                    <a:srgbClr val="FFFFFF"/>
                  </a:highlight>
                  <a:latin typeface="+mn-lt"/>
                </a:rPr>
                <a:t>n</a:t>
              </a:r>
              <a:r>
                <a:rPr lang="en-GB" sz="900" b="0" kern="0">
                  <a:solidFill>
                    <a:schemeClr val="tx1"/>
                  </a:solidFill>
                  <a:highlight>
                    <a:srgbClr val="FFFFFF"/>
                  </a:highlight>
                  <a:latin typeface="+mn-lt"/>
                </a:rPr>
                <a:t> = 0.5m</a:t>
              </a:r>
              <a:r>
                <a:rPr lang="en-GB" sz="900" b="0" kern="0" baseline="30000">
                  <a:solidFill>
                    <a:schemeClr val="tx1"/>
                  </a:solidFill>
                  <a:highlight>
                    <a:srgbClr val="FFFFFF"/>
                  </a:highlight>
                  <a:latin typeface="+mn-lt"/>
                </a:rPr>
                <a:t>2</a:t>
              </a:r>
              <a:r>
                <a:rPr lang="en-GB" sz="900" b="0" kern="0">
                  <a:solidFill>
                    <a:schemeClr val="tx1"/>
                  </a:solidFill>
                  <a:highlight>
                    <a:srgbClr val="FFFFFF"/>
                  </a:highlight>
                  <a:latin typeface="+mn-lt"/>
                </a:rPr>
                <a:t>/s</a:t>
              </a:r>
              <a:endParaRPr lang="en-GB" sz="1000" kern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5" name="CasellaDiTesto 24">
              <a:extLst>
                <a:ext uri="{FF2B5EF4-FFF2-40B4-BE49-F238E27FC236}">
                  <a16:creationId xmlns:a16="http://schemas.microsoft.com/office/drawing/2014/main" id="{C598FCCC-89A9-1202-2EC9-6A73B03EDB44}"/>
                </a:ext>
              </a:extLst>
            </p:cNvPr>
            <p:cNvSpPr txBox="1"/>
            <p:nvPr/>
          </p:nvSpPr>
          <p:spPr>
            <a:xfrm>
              <a:off x="3422953" y="2100555"/>
              <a:ext cx="2414842" cy="307777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spcBef>
                  <a:spcPts val="0"/>
                </a:spcBef>
                <a:buClr>
                  <a:srgbClr val="92D050"/>
                </a:buClr>
              </a:pPr>
              <a:r>
                <a:rPr lang="en-GB" sz="1400" b="0" kern="0">
                  <a:solidFill>
                    <a:schemeClr val="tx1"/>
                  </a:solidFill>
                  <a:latin typeface="+mn-lt"/>
                </a:rPr>
                <a:t>Absorbed power</a:t>
              </a:r>
            </a:p>
          </p:txBody>
        </p:sp>
      </p:grpSp>
      <p:grpSp>
        <p:nvGrpSpPr>
          <p:cNvPr id="10" name="Gruppo 9">
            <a:extLst>
              <a:ext uri="{FF2B5EF4-FFF2-40B4-BE49-F238E27FC236}">
                <a16:creationId xmlns:a16="http://schemas.microsoft.com/office/drawing/2014/main" id="{31C35026-B044-7F1B-F861-7738BF65E295}"/>
              </a:ext>
            </a:extLst>
          </p:cNvPr>
          <p:cNvGrpSpPr/>
          <p:nvPr/>
        </p:nvGrpSpPr>
        <p:grpSpPr>
          <a:xfrm>
            <a:off x="6208855" y="2100555"/>
            <a:ext cx="2727570" cy="4248236"/>
            <a:chOff x="6208855" y="2100555"/>
            <a:chExt cx="2727570" cy="4248236"/>
          </a:xfrm>
        </p:grpSpPr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7D4387B4-76EE-C815-C29A-DB6200290C4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208855" y="2250878"/>
              <a:ext cx="2727570" cy="4097913"/>
            </a:xfrm>
            <a:prstGeom prst="rect">
              <a:avLst/>
            </a:prstGeom>
          </p:spPr>
        </p:pic>
        <p:sp>
          <p:nvSpPr>
            <p:cNvPr id="20" name="Content Placeholder 5">
              <a:extLst>
                <a:ext uri="{FF2B5EF4-FFF2-40B4-BE49-F238E27FC236}">
                  <a16:creationId xmlns:a16="http://schemas.microsoft.com/office/drawing/2014/main" id="{0C6A6399-BD9B-53A6-3A8E-19988C49D083}"/>
                </a:ext>
              </a:extLst>
            </p:cNvPr>
            <p:cNvSpPr txBox="1">
              <a:spLocks/>
            </p:cNvSpPr>
            <p:nvPr/>
          </p:nvSpPr>
          <p:spPr>
            <a:xfrm>
              <a:off x="7704083" y="2590475"/>
              <a:ext cx="942142" cy="434488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  <p:txBody>
            <a:bodyPr anchor="ctr"/>
            <a:lstStyle>
              <a:lvl1pPr marL="0" indent="0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 sz="2800" b="1" i="0">
                  <a:solidFill>
                    <a:schemeClr val="accent5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1pPr>
              <a:lvl2pPr marL="11113" indent="0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None/>
                <a:tabLst/>
                <a:defRPr sz="2800" b="0" i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 marL="5214938" indent="-1042988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b="0" i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7300913" indent="-1042988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800" b="0" i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9388475" indent="-1044575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800" b="0" i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98456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103028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107600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112172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92D050"/>
                </a:buClr>
              </a:pPr>
              <a:r>
                <a:rPr lang="en-GB" sz="900" b="0" kern="0" err="1">
                  <a:solidFill>
                    <a:schemeClr val="tx1"/>
                  </a:solidFill>
                  <a:latin typeface="+mn-lt"/>
                </a:rPr>
                <a:t>P</a:t>
              </a:r>
              <a:r>
                <a:rPr lang="en-GB" sz="900" b="0" kern="0" baseline="-25000" err="1">
                  <a:solidFill>
                    <a:schemeClr val="tx1"/>
                  </a:solidFill>
                  <a:latin typeface="+mn-lt"/>
                </a:rPr>
                <a:t>abs</a:t>
              </a:r>
              <a:r>
                <a:rPr lang="en-GB" sz="900" b="0" kern="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it-IT" sz="900" b="0" i="0" u="none" strike="noStrike">
                  <a:solidFill>
                    <a:srgbClr val="404040"/>
                  </a:solidFill>
                  <a:effectLst/>
                  <a:highlight>
                    <a:srgbClr val="FFFFFF"/>
                  </a:highlight>
                  <a:latin typeface="+mn-lt"/>
                </a:rPr>
                <a:t>≈</a:t>
              </a:r>
              <a:r>
                <a:rPr lang="en-GB" sz="900" b="0" kern="0">
                  <a:solidFill>
                    <a:schemeClr val="tx1"/>
                  </a:solidFill>
                  <a:latin typeface="+mn-lt"/>
                </a:rPr>
                <a:t> 2.4 kW</a:t>
              </a:r>
            </a:p>
            <a:p>
              <a:pPr algn="r">
                <a:spcBef>
                  <a:spcPts val="0"/>
                </a:spcBef>
                <a:buClr>
                  <a:srgbClr val="92D050"/>
                </a:buClr>
              </a:pPr>
              <a:r>
                <a:rPr lang="en-GB" sz="900" b="0" kern="0">
                  <a:solidFill>
                    <a:schemeClr val="tx1"/>
                  </a:solidFill>
                  <a:latin typeface="+mn-lt"/>
                </a:rPr>
                <a:t>FWHM </a:t>
              </a:r>
              <a:r>
                <a:rPr lang="it-IT" sz="900" b="0" i="0" u="none" strike="noStrike">
                  <a:solidFill>
                    <a:srgbClr val="404040"/>
                  </a:solidFill>
                  <a:effectLst/>
                  <a:highlight>
                    <a:srgbClr val="FFFFFF"/>
                  </a:highlight>
                  <a:latin typeface="+mn-lt"/>
                </a:rPr>
                <a:t>≈</a:t>
              </a:r>
              <a:r>
                <a:rPr lang="en-GB" sz="900" b="0" kern="0">
                  <a:solidFill>
                    <a:schemeClr val="tx1"/>
                  </a:solidFill>
                  <a:highlight>
                    <a:srgbClr val="FFFFFF"/>
                  </a:highlight>
                  <a:latin typeface="+mn-lt"/>
                </a:rPr>
                <a:t> </a:t>
              </a:r>
              <a:r>
                <a:rPr lang="en-GB" sz="900" b="0" i="0" u="none" strike="noStrike" kern="0">
                  <a:solidFill>
                    <a:schemeClr val="tx1"/>
                  </a:solidFill>
                  <a:effectLst/>
                  <a:highlight>
                    <a:srgbClr val="FFFFFF"/>
                  </a:highlight>
                  <a:latin typeface="+mn-lt"/>
                </a:rPr>
                <a:t>4.0 cm</a:t>
              </a:r>
            </a:p>
            <a:p>
              <a:pPr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92D050"/>
                </a:buClr>
              </a:pPr>
              <a:r>
                <a:rPr lang="en-GB" sz="900" b="0" kern="0" err="1">
                  <a:solidFill>
                    <a:schemeClr val="tx1"/>
                  </a:solidFill>
                  <a:highlight>
                    <a:srgbClr val="FFFFFF"/>
                  </a:highlight>
                  <a:latin typeface="+mn-lt"/>
                </a:rPr>
                <a:t>D</a:t>
              </a:r>
              <a:r>
                <a:rPr lang="en-GB" sz="900" b="0" kern="0" baseline="-25000" err="1">
                  <a:solidFill>
                    <a:schemeClr val="tx1"/>
                  </a:solidFill>
                  <a:highlight>
                    <a:srgbClr val="FFFFFF"/>
                  </a:highlight>
                  <a:latin typeface="+mn-lt"/>
                </a:rPr>
                <a:t>n</a:t>
              </a:r>
              <a:r>
                <a:rPr lang="en-GB" sz="900" b="0" kern="0">
                  <a:solidFill>
                    <a:schemeClr val="tx1"/>
                  </a:solidFill>
                  <a:highlight>
                    <a:srgbClr val="FFFFFF"/>
                  </a:highlight>
                  <a:latin typeface="+mn-lt"/>
                </a:rPr>
                <a:t> = 0.5m</a:t>
              </a:r>
              <a:r>
                <a:rPr lang="en-GB" sz="900" b="0" kern="0" baseline="30000">
                  <a:solidFill>
                    <a:schemeClr val="tx1"/>
                  </a:solidFill>
                  <a:highlight>
                    <a:srgbClr val="FFFFFF"/>
                  </a:highlight>
                  <a:latin typeface="+mn-lt"/>
                </a:rPr>
                <a:t>2</a:t>
              </a:r>
              <a:r>
                <a:rPr lang="en-GB" sz="900" b="0" kern="0">
                  <a:solidFill>
                    <a:schemeClr val="tx1"/>
                  </a:solidFill>
                  <a:highlight>
                    <a:srgbClr val="FFFFFF"/>
                  </a:highlight>
                  <a:latin typeface="+mn-lt"/>
                </a:rPr>
                <a:t>/s</a:t>
              </a:r>
              <a:endParaRPr lang="en-GB" sz="1000" kern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1B9BE410-29C2-F28A-8E5C-19EA7266C283}"/>
                </a:ext>
              </a:extLst>
            </p:cNvPr>
            <p:cNvSpPr txBox="1"/>
            <p:nvPr/>
          </p:nvSpPr>
          <p:spPr>
            <a:xfrm>
              <a:off x="6365219" y="2100555"/>
              <a:ext cx="2414842" cy="307777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spcBef>
                  <a:spcPts val="0"/>
                </a:spcBef>
                <a:buClr>
                  <a:srgbClr val="92D050"/>
                </a:buClr>
              </a:pPr>
              <a:r>
                <a:rPr lang="en-GB" sz="1400" b="0" kern="0">
                  <a:solidFill>
                    <a:schemeClr val="tx1"/>
                  </a:solidFill>
                  <a:latin typeface="+mn-lt"/>
                </a:rPr>
                <a:t>Absorption at pump. surface</a:t>
              </a:r>
            </a:p>
          </p:txBody>
        </p:sp>
      </p:grp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67D04082-9206-5D70-F23C-43EC4CCFA635}"/>
              </a:ext>
            </a:extLst>
          </p:cNvPr>
          <p:cNvGrpSpPr/>
          <p:nvPr/>
        </p:nvGrpSpPr>
        <p:grpSpPr>
          <a:xfrm>
            <a:off x="9149086" y="2100555"/>
            <a:ext cx="2727571" cy="4248235"/>
            <a:chOff x="9149086" y="2100555"/>
            <a:chExt cx="2727571" cy="4248235"/>
          </a:xfrm>
        </p:grpSpPr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C1B24192-B97B-0627-4380-18EB12F433F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149086" y="2250877"/>
              <a:ext cx="2727571" cy="4097913"/>
            </a:xfrm>
            <a:prstGeom prst="rect">
              <a:avLst/>
            </a:prstGeom>
          </p:spPr>
        </p:pic>
        <p:sp>
          <p:nvSpPr>
            <p:cNvPr id="22" name="Content Placeholder 5">
              <a:extLst>
                <a:ext uri="{FF2B5EF4-FFF2-40B4-BE49-F238E27FC236}">
                  <a16:creationId xmlns:a16="http://schemas.microsoft.com/office/drawing/2014/main" id="{730D6FE5-F916-6CA9-A0BD-FCD3C7A65067}"/>
                </a:ext>
              </a:extLst>
            </p:cNvPr>
            <p:cNvSpPr txBox="1">
              <a:spLocks/>
            </p:cNvSpPr>
            <p:nvPr/>
          </p:nvSpPr>
          <p:spPr>
            <a:xfrm>
              <a:off x="10654145" y="2588559"/>
              <a:ext cx="933698" cy="434488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  <p:txBody>
            <a:bodyPr anchor="ctr"/>
            <a:lstStyle>
              <a:lvl1pPr marL="0" indent="0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 sz="2800" b="1" i="0">
                  <a:solidFill>
                    <a:schemeClr val="accent5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1pPr>
              <a:lvl2pPr marL="11113" indent="0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None/>
                <a:tabLst/>
                <a:defRPr sz="2800" b="0" i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 marL="5214938" indent="-1042988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b="0" i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7300913" indent="-1042988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800" b="0" i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9388475" indent="-1044575" algn="l" defTabSz="417195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800" b="0" i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98456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103028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107600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11217275" indent="-1044575" algn="l" defTabSz="417195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92D050"/>
                </a:buClr>
              </a:pPr>
              <a:r>
                <a:rPr lang="en-GB" sz="900" b="0" kern="0" err="1">
                  <a:solidFill>
                    <a:schemeClr val="tx1"/>
                  </a:solidFill>
                  <a:latin typeface="+mn-lt"/>
                </a:rPr>
                <a:t>P</a:t>
              </a:r>
              <a:r>
                <a:rPr lang="en-GB" sz="900" b="0" kern="0" baseline="-25000" err="1">
                  <a:solidFill>
                    <a:schemeClr val="tx1"/>
                  </a:solidFill>
                  <a:latin typeface="+mn-lt"/>
                </a:rPr>
                <a:t>abs</a:t>
              </a:r>
              <a:r>
                <a:rPr lang="en-GB" sz="900" b="0" kern="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it-IT" sz="900" b="0" i="0" u="none" strike="noStrike">
                  <a:solidFill>
                    <a:srgbClr val="404040"/>
                  </a:solidFill>
                  <a:effectLst/>
                  <a:highlight>
                    <a:srgbClr val="FFFFFF"/>
                  </a:highlight>
                  <a:latin typeface="+mn-lt"/>
                </a:rPr>
                <a:t>≈</a:t>
              </a:r>
              <a:r>
                <a:rPr lang="en-GB" sz="900" b="0" kern="0">
                  <a:solidFill>
                    <a:schemeClr val="tx1"/>
                  </a:solidFill>
                  <a:latin typeface="+mn-lt"/>
                </a:rPr>
                <a:t> 1.7 kW</a:t>
              </a:r>
            </a:p>
            <a:p>
              <a:pPr algn="r">
                <a:spcBef>
                  <a:spcPts val="0"/>
                </a:spcBef>
                <a:buClr>
                  <a:srgbClr val="92D050"/>
                </a:buClr>
              </a:pPr>
              <a:r>
                <a:rPr lang="en-GB" sz="900" b="0" kern="0">
                  <a:solidFill>
                    <a:schemeClr val="tx1"/>
                  </a:solidFill>
                  <a:latin typeface="+mn-lt"/>
                </a:rPr>
                <a:t>FWHM </a:t>
              </a:r>
              <a:r>
                <a:rPr lang="it-IT" sz="900" b="0" i="0" u="none" strike="noStrike">
                  <a:solidFill>
                    <a:srgbClr val="404040"/>
                  </a:solidFill>
                  <a:effectLst/>
                  <a:highlight>
                    <a:srgbClr val="FFFFFF"/>
                  </a:highlight>
                  <a:latin typeface="+mn-lt"/>
                </a:rPr>
                <a:t>≈</a:t>
              </a:r>
              <a:r>
                <a:rPr lang="en-GB" sz="900" b="0" kern="0">
                  <a:solidFill>
                    <a:schemeClr val="tx1"/>
                  </a:solidFill>
                  <a:highlight>
                    <a:srgbClr val="FFFFFF"/>
                  </a:highlight>
                  <a:latin typeface="+mn-lt"/>
                </a:rPr>
                <a:t> </a:t>
              </a:r>
              <a:r>
                <a:rPr lang="en-GB" sz="900" b="0" i="0" u="none" strike="noStrike" kern="0">
                  <a:solidFill>
                    <a:schemeClr val="tx1"/>
                  </a:solidFill>
                  <a:effectLst/>
                  <a:highlight>
                    <a:srgbClr val="FFFFFF"/>
                  </a:highlight>
                  <a:latin typeface="+mn-lt"/>
                </a:rPr>
                <a:t>4.0 cm</a:t>
              </a:r>
            </a:p>
            <a:p>
              <a:pPr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92D050"/>
                </a:buClr>
              </a:pPr>
              <a:r>
                <a:rPr lang="en-GB" sz="900" b="0" kern="0">
                  <a:solidFill>
                    <a:schemeClr val="tx1"/>
                  </a:solidFill>
                  <a:latin typeface="+mn-lt"/>
                </a:rPr>
                <a:t>1−</a:t>
              </a:r>
              <a:r>
                <a:rPr lang="en-GB" sz="800" b="0" kern="0">
                  <a:solidFill>
                    <a:schemeClr val="tx1"/>
                  </a:solidFill>
                  <a:latin typeface="+mn-lt"/>
                </a:rPr>
                <a:t>REC.</a:t>
              </a:r>
              <a:r>
                <a:rPr lang="en-GB" sz="900" b="0" kern="0">
                  <a:solidFill>
                    <a:schemeClr val="tx1"/>
                  </a:solidFill>
                  <a:latin typeface="+mn-lt"/>
                </a:rPr>
                <a:t> = 0.0037</a:t>
              </a:r>
            </a:p>
          </p:txBody>
        </p:sp>
        <p:sp>
          <p:nvSpPr>
            <p:cNvPr id="27" name="CasellaDiTesto 26">
              <a:extLst>
                <a:ext uri="{FF2B5EF4-FFF2-40B4-BE49-F238E27FC236}">
                  <a16:creationId xmlns:a16="http://schemas.microsoft.com/office/drawing/2014/main" id="{CC632949-CC68-B188-C404-9B04BE72286C}"/>
                </a:ext>
              </a:extLst>
            </p:cNvPr>
            <p:cNvSpPr txBox="1"/>
            <p:nvPr/>
          </p:nvSpPr>
          <p:spPr>
            <a:xfrm>
              <a:off x="9305450" y="2100555"/>
              <a:ext cx="2414842" cy="307777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spcBef>
                  <a:spcPts val="0"/>
                </a:spcBef>
                <a:buClr>
                  <a:srgbClr val="92D050"/>
                </a:buClr>
              </a:pPr>
              <a:r>
                <a:rPr lang="en-GB" sz="1400" b="0" kern="0">
                  <a:solidFill>
                    <a:schemeClr val="tx1"/>
                  </a:solidFill>
                  <a:latin typeface="+mn-lt"/>
                </a:rPr>
                <a:t>Particle </a:t>
              </a:r>
              <a:r>
                <a:rPr lang="it-IT" sz="1400" b="0" kern="0" err="1">
                  <a:solidFill>
                    <a:schemeClr val="tx1"/>
                  </a:solidFill>
                  <a:latin typeface="+mn-lt"/>
                </a:rPr>
                <a:t>diffusion</a:t>
              </a:r>
              <a:endParaRPr lang="en-GB" sz="1400" b="0" kern="0">
                <a:solidFill>
                  <a:schemeClr val="tx1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7053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B7F1DCA-7203-7099-D65A-3245FB5BF5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" name="Gruppo 133">
            <a:extLst>
              <a:ext uri="{FF2B5EF4-FFF2-40B4-BE49-F238E27FC236}">
                <a16:creationId xmlns:a16="http://schemas.microsoft.com/office/drawing/2014/main" id="{D4DBD2C8-9D6D-41DF-4CF1-A0DC334D1F6B}"/>
              </a:ext>
            </a:extLst>
          </p:cNvPr>
          <p:cNvGrpSpPr>
            <a:grpSpLocks noChangeAspect="1"/>
          </p:cNvGrpSpPr>
          <p:nvPr/>
        </p:nvGrpSpPr>
        <p:grpSpPr>
          <a:xfrm>
            <a:off x="260617" y="1600871"/>
            <a:ext cx="6983904" cy="4657280"/>
            <a:chOff x="75264" y="1326551"/>
            <a:chExt cx="7484736" cy="4991264"/>
          </a:xfrm>
        </p:grpSpPr>
        <p:pic>
          <p:nvPicPr>
            <p:cNvPr id="123" name="Immagine 122" descr="Immagine che contiene linea, Diagramma, diagramma&#10;&#10;Il contenuto generato dall'IA potrebbe non essere corretto.">
              <a:extLst>
                <a:ext uri="{FF2B5EF4-FFF2-40B4-BE49-F238E27FC236}">
                  <a16:creationId xmlns:a16="http://schemas.microsoft.com/office/drawing/2014/main" id="{C0F7147A-3B40-AF8C-5540-FC1A1134F4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40" t="4205" r="1969" b="-54"/>
            <a:stretch>
              <a:fillRect/>
            </a:stretch>
          </p:blipFill>
          <p:spPr>
            <a:xfrm>
              <a:off x="75600" y="2982384"/>
              <a:ext cx="7484400" cy="1944000"/>
            </a:xfrm>
            <a:prstGeom prst="rect">
              <a:avLst/>
            </a:prstGeom>
          </p:spPr>
        </p:pic>
        <p:grpSp>
          <p:nvGrpSpPr>
            <p:cNvPr id="8" name="Gruppo 7">
              <a:extLst>
                <a:ext uri="{FF2B5EF4-FFF2-40B4-BE49-F238E27FC236}">
                  <a16:creationId xmlns:a16="http://schemas.microsoft.com/office/drawing/2014/main" id="{04F65B7B-FA9A-2C45-32B2-1953F16EEB5F}"/>
                </a:ext>
              </a:extLst>
            </p:cNvPr>
            <p:cNvGrpSpPr/>
            <p:nvPr/>
          </p:nvGrpSpPr>
          <p:grpSpPr>
            <a:xfrm>
              <a:off x="518617" y="1326551"/>
              <a:ext cx="6496893" cy="1640316"/>
              <a:chOff x="754024" y="2513098"/>
              <a:chExt cx="4675928" cy="1180565"/>
            </a:xfrm>
          </p:grpSpPr>
          <p:pic>
            <p:nvPicPr>
              <p:cNvPr id="2" name="Immagine 1" descr="Immagine che contiene schermata, Modellazione 3D&#10;&#10;Il contenuto generato dall'IA potrebbe non essere corretto.">
                <a:extLst>
                  <a:ext uri="{FF2B5EF4-FFF2-40B4-BE49-F238E27FC236}">
                    <a16:creationId xmlns:a16="http://schemas.microsoft.com/office/drawing/2014/main" id="{062CD69F-9149-111E-3D7A-0B0E35BB60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alphaModFix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4225" r="46451" b="34620"/>
              <a:stretch>
                <a:fillRect/>
              </a:stretch>
            </p:blipFill>
            <p:spPr>
              <a:xfrm>
                <a:off x="754024" y="2754267"/>
                <a:ext cx="4580076" cy="939396"/>
              </a:xfrm>
              <a:prstGeom prst="rect">
                <a:avLst/>
              </a:prstGeom>
            </p:spPr>
          </p:pic>
          <p:sp>
            <p:nvSpPr>
              <p:cNvPr id="33" name="CasellaDiTesto 32">
                <a:extLst>
                  <a:ext uri="{FF2B5EF4-FFF2-40B4-BE49-F238E27FC236}">
                    <a16:creationId xmlns:a16="http://schemas.microsoft.com/office/drawing/2014/main" id="{D5F47E46-B511-2DDD-16BB-DD3DE8F9CCD7}"/>
                  </a:ext>
                </a:extLst>
              </p:cNvPr>
              <p:cNvSpPr txBox="1"/>
              <p:nvPr/>
            </p:nvSpPr>
            <p:spPr>
              <a:xfrm rot="16200000">
                <a:off x="737538" y="2670568"/>
                <a:ext cx="568576" cy="2746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200" b="1" kern="0">
                    <a:solidFill>
                      <a:schemeClr val="tx1"/>
                    </a:solidFill>
                    <a:latin typeface="Titillium" pitchFamily="2" charset="77"/>
                  </a:rPr>
                  <a:t>220 A</a:t>
                </a:r>
                <a:endParaRPr lang="en-GB" sz="1200" b="1">
                  <a:latin typeface="Titillium" pitchFamily="2" charset="77"/>
                </a:endParaRPr>
              </a:p>
            </p:txBody>
          </p:sp>
          <p:sp>
            <p:nvSpPr>
              <p:cNvPr id="42" name="CasellaDiTesto 41">
                <a:extLst>
                  <a:ext uri="{FF2B5EF4-FFF2-40B4-BE49-F238E27FC236}">
                    <a16:creationId xmlns:a16="http://schemas.microsoft.com/office/drawing/2014/main" id="{CBA3A695-9A06-0FB0-B8A2-8FC5D06ED212}"/>
                  </a:ext>
                </a:extLst>
              </p:cNvPr>
              <p:cNvSpPr txBox="1"/>
              <p:nvPr/>
            </p:nvSpPr>
            <p:spPr>
              <a:xfrm rot="16200000">
                <a:off x="1316709" y="2670568"/>
                <a:ext cx="568576" cy="2746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200" b="1" kern="0">
                    <a:solidFill>
                      <a:schemeClr val="tx1"/>
                    </a:solidFill>
                    <a:latin typeface="Titillium" pitchFamily="2" charset="77"/>
                  </a:rPr>
                  <a:t>220 A</a:t>
                </a:r>
                <a:endParaRPr lang="en-GB" sz="1200" b="1">
                  <a:latin typeface="Titillium" pitchFamily="2" charset="77"/>
                </a:endParaRPr>
              </a:p>
            </p:txBody>
          </p:sp>
          <p:sp>
            <p:nvSpPr>
              <p:cNvPr id="43" name="CasellaDiTesto 42">
                <a:extLst>
                  <a:ext uri="{FF2B5EF4-FFF2-40B4-BE49-F238E27FC236}">
                    <a16:creationId xmlns:a16="http://schemas.microsoft.com/office/drawing/2014/main" id="{91BE526E-CCE9-A563-A6EA-B6C9653EA725}"/>
                  </a:ext>
                </a:extLst>
              </p:cNvPr>
              <p:cNvSpPr txBox="1"/>
              <p:nvPr/>
            </p:nvSpPr>
            <p:spPr>
              <a:xfrm rot="16200000">
                <a:off x="1827771" y="2670568"/>
                <a:ext cx="568576" cy="2746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200" b="1" kern="0">
                    <a:solidFill>
                      <a:srgbClr val="FF0000"/>
                    </a:solidFill>
                    <a:latin typeface="Titillium" pitchFamily="2" charset="77"/>
                  </a:rPr>
                  <a:t>0 A</a:t>
                </a:r>
                <a:endParaRPr lang="en-GB" sz="1200" b="1">
                  <a:solidFill>
                    <a:srgbClr val="FF0000"/>
                  </a:solidFill>
                  <a:latin typeface="Titillium" pitchFamily="2" charset="77"/>
                </a:endParaRPr>
              </a:p>
            </p:txBody>
          </p:sp>
          <p:sp>
            <p:nvSpPr>
              <p:cNvPr id="45" name="CasellaDiTesto 44">
                <a:extLst>
                  <a:ext uri="{FF2B5EF4-FFF2-40B4-BE49-F238E27FC236}">
                    <a16:creationId xmlns:a16="http://schemas.microsoft.com/office/drawing/2014/main" id="{98868D15-74AF-DF29-34D1-6FAC4B2148E9}"/>
                  </a:ext>
                </a:extLst>
              </p:cNvPr>
              <p:cNvSpPr txBox="1"/>
              <p:nvPr/>
            </p:nvSpPr>
            <p:spPr>
              <a:xfrm rot="16200000">
                <a:off x="2356595" y="2670568"/>
                <a:ext cx="568576" cy="2746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200" b="1" kern="0">
                    <a:solidFill>
                      <a:srgbClr val="FF0000"/>
                    </a:solidFill>
                    <a:latin typeface="Titillium" pitchFamily="2" charset="77"/>
                  </a:rPr>
                  <a:t>0 A</a:t>
                </a:r>
                <a:endParaRPr lang="en-GB" sz="1200" b="1">
                  <a:solidFill>
                    <a:srgbClr val="FF0000"/>
                  </a:solidFill>
                  <a:latin typeface="Titillium" pitchFamily="2" charset="77"/>
                </a:endParaRPr>
              </a:p>
            </p:txBody>
          </p:sp>
          <p:sp>
            <p:nvSpPr>
              <p:cNvPr id="47" name="CasellaDiTesto 46">
                <a:extLst>
                  <a:ext uri="{FF2B5EF4-FFF2-40B4-BE49-F238E27FC236}">
                    <a16:creationId xmlns:a16="http://schemas.microsoft.com/office/drawing/2014/main" id="{E0F522E5-7B84-839C-8321-7C9E9C26368C}"/>
                  </a:ext>
                </a:extLst>
              </p:cNvPr>
              <p:cNvSpPr txBox="1"/>
              <p:nvPr/>
            </p:nvSpPr>
            <p:spPr>
              <a:xfrm rot="16200000">
                <a:off x="2892887" y="2670568"/>
                <a:ext cx="568576" cy="2746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200" b="1" kern="0">
                    <a:solidFill>
                      <a:srgbClr val="0432FF"/>
                    </a:solidFill>
                    <a:latin typeface="Titillium" pitchFamily="2" charset="77"/>
                  </a:rPr>
                  <a:t>330 A</a:t>
                </a:r>
                <a:endParaRPr lang="en-GB" sz="1200" b="1">
                  <a:solidFill>
                    <a:srgbClr val="0432FF"/>
                  </a:solidFill>
                  <a:latin typeface="Titillium" pitchFamily="2" charset="77"/>
                </a:endParaRPr>
              </a:p>
            </p:txBody>
          </p:sp>
          <p:sp>
            <p:nvSpPr>
              <p:cNvPr id="59" name="CasellaDiTesto 58">
                <a:extLst>
                  <a:ext uri="{FF2B5EF4-FFF2-40B4-BE49-F238E27FC236}">
                    <a16:creationId xmlns:a16="http://schemas.microsoft.com/office/drawing/2014/main" id="{44396FE2-F507-1C11-DBA4-7D0812A4BA9E}"/>
                  </a:ext>
                </a:extLst>
              </p:cNvPr>
              <p:cNvSpPr txBox="1"/>
              <p:nvPr/>
            </p:nvSpPr>
            <p:spPr>
              <a:xfrm rot="16200000">
                <a:off x="3392383" y="2670568"/>
                <a:ext cx="568576" cy="2746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200" b="1" kern="0">
                    <a:solidFill>
                      <a:srgbClr val="FF0000"/>
                    </a:solidFill>
                    <a:latin typeface="Titillium" pitchFamily="2" charset="77"/>
                  </a:rPr>
                  <a:t>0 A</a:t>
                </a:r>
                <a:endParaRPr lang="en-GB" sz="1200" b="1">
                  <a:solidFill>
                    <a:srgbClr val="FF0000"/>
                  </a:solidFill>
                  <a:latin typeface="Titillium" pitchFamily="2" charset="77"/>
                </a:endParaRPr>
              </a:p>
            </p:txBody>
          </p:sp>
          <p:sp>
            <p:nvSpPr>
              <p:cNvPr id="60" name="CasellaDiTesto 59">
                <a:extLst>
                  <a:ext uri="{FF2B5EF4-FFF2-40B4-BE49-F238E27FC236}">
                    <a16:creationId xmlns:a16="http://schemas.microsoft.com/office/drawing/2014/main" id="{8F9811CB-43B9-3087-AABB-8D0AFF7B33A9}"/>
                  </a:ext>
                </a:extLst>
              </p:cNvPr>
              <p:cNvSpPr txBox="1"/>
              <p:nvPr/>
            </p:nvSpPr>
            <p:spPr>
              <a:xfrm rot="16200000">
                <a:off x="3914932" y="2670568"/>
                <a:ext cx="568576" cy="2746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200" b="1" kern="0">
                    <a:solidFill>
                      <a:srgbClr val="FF0000"/>
                    </a:solidFill>
                    <a:latin typeface="Titillium" pitchFamily="2" charset="77"/>
                  </a:rPr>
                  <a:t>0 A</a:t>
                </a:r>
                <a:endParaRPr lang="en-GB" sz="1200" b="1">
                  <a:solidFill>
                    <a:srgbClr val="FF0000"/>
                  </a:solidFill>
                  <a:latin typeface="Titillium" pitchFamily="2" charset="77"/>
                </a:endParaRPr>
              </a:p>
            </p:txBody>
          </p:sp>
          <p:sp>
            <p:nvSpPr>
              <p:cNvPr id="61" name="CasellaDiTesto 60">
                <a:extLst>
                  <a:ext uri="{FF2B5EF4-FFF2-40B4-BE49-F238E27FC236}">
                    <a16:creationId xmlns:a16="http://schemas.microsoft.com/office/drawing/2014/main" id="{19C8E007-E135-46FE-5533-9F0E535D7948}"/>
                  </a:ext>
                </a:extLst>
              </p:cNvPr>
              <p:cNvSpPr txBox="1"/>
              <p:nvPr/>
            </p:nvSpPr>
            <p:spPr>
              <a:xfrm rot="16200000">
                <a:off x="4435449" y="2660058"/>
                <a:ext cx="568576" cy="2746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200" b="1" kern="0">
                    <a:solidFill>
                      <a:schemeClr val="tx1"/>
                    </a:solidFill>
                    <a:latin typeface="Titillium" pitchFamily="2" charset="77"/>
                  </a:rPr>
                  <a:t>220 A</a:t>
                </a:r>
                <a:endParaRPr lang="en-GB" sz="1200" b="1">
                  <a:latin typeface="Titillium" pitchFamily="2" charset="77"/>
                </a:endParaRPr>
              </a:p>
            </p:txBody>
          </p:sp>
          <p:sp>
            <p:nvSpPr>
              <p:cNvPr id="63" name="CasellaDiTesto 62">
                <a:extLst>
                  <a:ext uri="{FF2B5EF4-FFF2-40B4-BE49-F238E27FC236}">
                    <a16:creationId xmlns:a16="http://schemas.microsoft.com/office/drawing/2014/main" id="{646BC1C9-DE4A-F7CF-7107-A87BD75BCCA7}"/>
                  </a:ext>
                </a:extLst>
              </p:cNvPr>
              <p:cNvSpPr txBox="1"/>
              <p:nvPr/>
            </p:nvSpPr>
            <p:spPr>
              <a:xfrm rot="16200000">
                <a:off x="5008752" y="2669840"/>
                <a:ext cx="568800" cy="2736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200" b="1" kern="0">
                    <a:solidFill>
                      <a:schemeClr val="tx1"/>
                    </a:solidFill>
                    <a:latin typeface="Titillium" pitchFamily="2" charset="77"/>
                  </a:rPr>
                  <a:t>220 A</a:t>
                </a:r>
                <a:endParaRPr lang="en-GB" sz="1200" b="1">
                  <a:latin typeface="Titillium" pitchFamily="2" charset="77"/>
                </a:endParaRPr>
              </a:p>
            </p:txBody>
          </p:sp>
        </p:grpSp>
        <p:pic>
          <p:nvPicPr>
            <p:cNvPr id="116" name="Immagine 115">
              <a:extLst>
                <a:ext uri="{FF2B5EF4-FFF2-40B4-BE49-F238E27FC236}">
                  <a16:creationId xmlns:a16="http://schemas.microsoft.com/office/drawing/2014/main" id="{638C2B2E-9CC3-B843-9744-77DF50B174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035" t="83207" r="39486" b="10126"/>
            <a:stretch>
              <a:fillRect/>
            </a:stretch>
          </p:blipFill>
          <p:spPr>
            <a:xfrm rot="5400000">
              <a:off x="6216408" y="2805914"/>
              <a:ext cx="327850" cy="327852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09" name="Immagine 108" descr="Immagine che contiene linea, Diagramma, diagramma&#10;&#10;Il contenuto generato dall'IA potrebbe non essere corretto.">
              <a:extLst>
                <a:ext uri="{FF2B5EF4-FFF2-40B4-BE49-F238E27FC236}">
                  <a16:creationId xmlns:a16="http://schemas.microsoft.com/office/drawing/2014/main" id="{F86813EE-6316-ABFB-D464-6A96E7B546E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19" t="6957" r="9148" b="-144"/>
            <a:stretch>
              <a:fillRect/>
            </a:stretch>
          </p:blipFill>
          <p:spPr>
            <a:xfrm>
              <a:off x="75264" y="4427815"/>
              <a:ext cx="6902054" cy="1890000"/>
            </a:xfrm>
            <a:prstGeom prst="rect">
              <a:avLst/>
            </a:prstGeom>
          </p:spPr>
        </p:pic>
        <p:cxnSp>
          <p:nvCxnSpPr>
            <p:cNvPr id="117" name="Connettore diritto a freccia 116">
              <a:extLst>
                <a:ext uri="{FF2B5EF4-FFF2-40B4-BE49-F238E27FC236}">
                  <a16:creationId xmlns:a16="http://schemas.microsoft.com/office/drawing/2014/main" id="{B59A5637-7F7E-3D25-B672-828F6DFAC6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78035" y="2979953"/>
              <a:ext cx="0" cy="2842257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lgDash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Rettangolo 118">
              <a:extLst>
                <a:ext uri="{FF2B5EF4-FFF2-40B4-BE49-F238E27FC236}">
                  <a16:creationId xmlns:a16="http://schemas.microsoft.com/office/drawing/2014/main" id="{A8FD7949-871A-B1C2-D1F6-3DB3C9D22946}"/>
                </a:ext>
              </a:extLst>
            </p:cNvPr>
            <p:cNvSpPr/>
            <p:nvPr/>
          </p:nvSpPr>
          <p:spPr>
            <a:xfrm>
              <a:off x="435567" y="4266303"/>
              <a:ext cx="183633" cy="209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0" name="Linea">
              <a:extLst>
                <a:ext uri="{FF2B5EF4-FFF2-40B4-BE49-F238E27FC236}">
                  <a16:creationId xmlns:a16="http://schemas.microsoft.com/office/drawing/2014/main" id="{A484C7F4-BA70-C95D-A9D2-C21BA376C3B1}"/>
                </a:ext>
              </a:extLst>
            </p:cNvPr>
            <p:cNvSpPr/>
            <p:nvPr/>
          </p:nvSpPr>
          <p:spPr>
            <a:xfrm flipH="1">
              <a:off x="699902" y="3334112"/>
              <a:ext cx="805667" cy="0"/>
            </a:xfrm>
            <a:prstGeom prst="line">
              <a:avLst/>
            </a:prstGeom>
            <a:ln w="12700">
              <a:solidFill>
                <a:schemeClr val="tx1"/>
              </a:solidFill>
              <a:miter lim="400000"/>
              <a:tailEnd type="triangle"/>
            </a:ln>
          </p:spPr>
          <p:txBody>
            <a:bodyPr lIns="66146" tIns="66146" rIns="66146" bIns="66146" anchor="ctr"/>
            <a:lstStyle/>
            <a:p>
              <a:pPr algn="ctr" defTabSz="4876678">
                <a:defRPr sz="6400">
                  <a:solidFill>
                    <a:srgbClr val="5E5E5E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 lang="en-GB" sz="4800">
                <a:latin typeface="Titillium" pitchFamily="2" charset="77"/>
                <a:cs typeface="Calibri" panose="020F0502020204030204" pitchFamily="34" charset="0"/>
              </a:endParaRPr>
            </a:p>
          </p:txBody>
        </p:sp>
        <p:sp>
          <p:nvSpPr>
            <p:cNvPr id="121" name="Linea">
              <a:extLst>
                <a:ext uri="{FF2B5EF4-FFF2-40B4-BE49-F238E27FC236}">
                  <a16:creationId xmlns:a16="http://schemas.microsoft.com/office/drawing/2014/main" id="{3E8C00EF-3489-FBB9-84D4-B1DE81A24C9E}"/>
                </a:ext>
              </a:extLst>
            </p:cNvPr>
            <p:cNvSpPr/>
            <p:nvPr/>
          </p:nvSpPr>
          <p:spPr>
            <a:xfrm>
              <a:off x="6103219" y="3643030"/>
              <a:ext cx="805667" cy="0"/>
            </a:xfrm>
            <a:prstGeom prst="line">
              <a:avLst/>
            </a:prstGeom>
            <a:ln w="12700">
              <a:solidFill>
                <a:srgbClr val="FF0000"/>
              </a:solidFill>
              <a:miter lim="400000"/>
              <a:tailEnd type="triangle"/>
            </a:ln>
          </p:spPr>
          <p:txBody>
            <a:bodyPr lIns="66146" tIns="66146" rIns="66146" bIns="66146" anchor="ctr"/>
            <a:lstStyle/>
            <a:p>
              <a:pPr algn="ctr" defTabSz="4876678">
                <a:defRPr sz="6400">
                  <a:solidFill>
                    <a:srgbClr val="5E5E5E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 lang="en-GB" sz="4800">
                <a:latin typeface="Titillium" pitchFamily="2" charset="77"/>
                <a:cs typeface="Calibri" panose="020F0502020204030204" pitchFamily="34" charset="0"/>
              </a:endParaRPr>
            </a:p>
          </p:txBody>
        </p:sp>
      </p:grpSp>
      <p:sp>
        <p:nvSpPr>
          <p:cNvPr id="133" name="Titolo 1">
            <a:extLst>
              <a:ext uri="{FF2B5EF4-FFF2-40B4-BE49-F238E27FC236}">
                <a16:creationId xmlns:a16="http://schemas.microsoft.com/office/drawing/2014/main" id="{AA666636-E90A-0614-7A45-0775474A2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7" y="1335636"/>
            <a:ext cx="11662883" cy="517331"/>
          </a:xfrm>
        </p:spPr>
        <p:txBody>
          <a:bodyPr>
            <a:normAutofit/>
          </a:bodyPr>
          <a:lstStyle/>
          <a:p>
            <a:r>
              <a:rPr lang="it-IT"/>
              <a:t>SOLPS-ITER: </a:t>
            </a:r>
            <a:r>
              <a:rPr lang="it-IT" err="1"/>
              <a:t>assessment</a:t>
            </a:r>
            <a:r>
              <a:rPr lang="it-IT"/>
              <a:t> of plasma </a:t>
            </a:r>
            <a:r>
              <a:rPr lang="it-IT" err="1"/>
              <a:t>parameters</a:t>
            </a:r>
            <a:r>
              <a:rPr lang="it-IT"/>
              <a:t> </a:t>
            </a:r>
            <a:r>
              <a:rPr lang="it-IT" err="1"/>
              <a:t>at</a:t>
            </a:r>
            <a:r>
              <a:rPr lang="it-IT"/>
              <a:t> sample-holder location </a:t>
            </a:r>
          </a:p>
        </p:txBody>
      </p:sp>
      <p:grpSp>
        <p:nvGrpSpPr>
          <p:cNvPr id="135" name="Gruppo 134">
            <a:extLst>
              <a:ext uri="{FF2B5EF4-FFF2-40B4-BE49-F238E27FC236}">
                <a16:creationId xmlns:a16="http://schemas.microsoft.com/office/drawing/2014/main" id="{265FE32C-CA40-3180-B7FC-17522CE8E51A}"/>
              </a:ext>
            </a:extLst>
          </p:cNvPr>
          <p:cNvGrpSpPr>
            <a:grpSpLocks noChangeAspect="1"/>
          </p:cNvGrpSpPr>
          <p:nvPr/>
        </p:nvGrpSpPr>
        <p:grpSpPr>
          <a:xfrm>
            <a:off x="7770522" y="1737307"/>
            <a:ext cx="4075599" cy="4506640"/>
            <a:chOff x="7563699" y="1191600"/>
            <a:chExt cx="4561200" cy="5043600"/>
          </a:xfrm>
        </p:grpSpPr>
        <p:pic>
          <p:nvPicPr>
            <p:cNvPr id="125" name="Immagine 124" descr="Immagine che contiene linea, Diagramma, testo, diagramma&#10;&#10;Il contenuto generato dall'IA potrebbe non essere corretto.">
              <a:extLst>
                <a:ext uri="{FF2B5EF4-FFF2-40B4-BE49-F238E27FC236}">
                  <a16:creationId xmlns:a16="http://schemas.microsoft.com/office/drawing/2014/main" id="{94C8CCEE-ED05-963D-9F03-64150458294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"/>
            <a:stretch>
              <a:fillRect/>
            </a:stretch>
          </p:blipFill>
          <p:spPr>
            <a:xfrm>
              <a:off x="7563699" y="1191600"/>
              <a:ext cx="4561200" cy="2124000"/>
            </a:xfrm>
            <a:prstGeom prst="rect">
              <a:avLst/>
            </a:prstGeom>
          </p:spPr>
        </p:pic>
        <p:pic>
          <p:nvPicPr>
            <p:cNvPr id="127" name="Immagine 126" descr="Immagine che contiene testo, linea, Diagramma, diagramma&#10;&#10;Il contenuto generato dall'IA potrebbe non essere corretto.">
              <a:extLst>
                <a:ext uri="{FF2B5EF4-FFF2-40B4-BE49-F238E27FC236}">
                  <a16:creationId xmlns:a16="http://schemas.microsoft.com/office/drawing/2014/main" id="{56CA73C2-5517-59C5-1752-507126885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16" t="7512" b="49"/>
            <a:stretch>
              <a:fillRect/>
            </a:stretch>
          </p:blipFill>
          <p:spPr>
            <a:xfrm>
              <a:off x="7815327" y="2811600"/>
              <a:ext cx="4309572" cy="1962000"/>
            </a:xfrm>
            <a:prstGeom prst="rect">
              <a:avLst/>
            </a:prstGeom>
          </p:spPr>
        </p:pic>
        <p:pic>
          <p:nvPicPr>
            <p:cNvPr id="130" name="Immagine 129" descr="Immagine che contiene testo, linea, Diagramma, diagramma&#10;&#10;Il contenuto generato dall'IA potrebbe non essere corretto.">
              <a:extLst>
                <a:ext uri="{FF2B5EF4-FFF2-40B4-BE49-F238E27FC236}">
                  <a16:creationId xmlns:a16="http://schemas.microsoft.com/office/drawing/2014/main" id="{E283B71C-D224-8286-B3E5-7C37F3A9C1E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12" b="49"/>
            <a:stretch>
              <a:fillRect/>
            </a:stretch>
          </p:blipFill>
          <p:spPr>
            <a:xfrm>
              <a:off x="7563699" y="4273200"/>
              <a:ext cx="4561200" cy="1962000"/>
            </a:xfrm>
            <a:prstGeom prst="rect">
              <a:avLst/>
            </a:prstGeom>
          </p:spPr>
        </p:pic>
      </p:grpSp>
      <p:sp>
        <p:nvSpPr>
          <p:cNvPr id="128" name="Rettangolo 127">
            <a:extLst>
              <a:ext uri="{FF2B5EF4-FFF2-40B4-BE49-F238E27FC236}">
                <a16:creationId xmlns:a16="http://schemas.microsoft.com/office/drawing/2014/main" id="{62BE5446-D82C-C7EF-9673-04994F96ABA1}"/>
              </a:ext>
            </a:extLst>
          </p:cNvPr>
          <p:cNvSpPr/>
          <p:nvPr/>
        </p:nvSpPr>
        <p:spPr>
          <a:xfrm>
            <a:off x="8410998" y="3069711"/>
            <a:ext cx="154983" cy="2092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0" name="CasellaDiTesto 139">
            <a:extLst>
              <a:ext uri="{FF2B5EF4-FFF2-40B4-BE49-F238E27FC236}">
                <a16:creationId xmlns:a16="http://schemas.microsoft.com/office/drawing/2014/main" id="{0280314E-DBE2-46B0-7334-5DF92A30EF8F}"/>
              </a:ext>
            </a:extLst>
          </p:cNvPr>
          <p:cNvSpPr txBox="1"/>
          <p:nvPr/>
        </p:nvSpPr>
        <p:spPr>
          <a:xfrm>
            <a:off x="8607546" y="5124699"/>
            <a:ext cx="1977328" cy="6550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</a:pPr>
            <a:r>
              <a:rPr lang="en-GB" b="1">
                <a:solidFill>
                  <a:srgbClr val="0432FF"/>
                </a:solidFill>
                <a:latin typeface="Titillium" pitchFamily="2" charset="77"/>
              </a:rPr>
              <a:t>3e22 m</a:t>
            </a:r>
            <a:r>
              <a:rPr lang="en-GB" b="1" baseline="30000">
                <a:solidFill>
                  <a:srgbClr val="0432FF"/>
                </a:solidFill>
                <a:latin typeface="Titillium" pitchFamily="2" charset="77"/>
              </a:rPr>
              <a:t>-2</a:t>
            </a:r>
            <a:r>
              <a:rPr lang="en-GB" b="1">
                <a:solidFill>
                  <a:srgbClr val="0432FF"/>
                </a:solidFill>
                <a:latin typeface="Titillium" pitchFamily="2" charset="77"/>
              </a:rPr>
              <a:t>s</a:t>
            </a:r>
            <a:r>
              <a:rPr lang="en-GB" b="1" baseline="30000">
                <a:solidFill>
                  <a:srgbClr val="0432FF"/>
                </a:solidFill>
                <a:latin typeface="Titillium" pitchFamily="2" charset="77"/>
              </a:rPr>
              <a:t>-1</a:t>
            </a:r>
            <a:r>
              <a:rPr lang="en-GB" b="1">
                <a:solidFill>
                  <a:srgbClr val="0432FF"/>
                </a:solidFill>
                <a:latin typeface="Titillium" pitchFamily="2" charset="77"/>
              </a:rPr>
              <a:t> </a:t>
            </a:r>
          </a:p>
          <a:p>
            <a:pPr>
              <a:lnSpc>
                <a:spcPct val="90000"/>
              </a:lnSpc>
              <a:spcBef>
                <a:spcPts val="500"/>
              </a:spcBef>
            </a:pPr>
            <a:r>
              <a:rPr lang="en-GB" b="1">
                <a:solidFill>
                  <a:srgbClr val="0432FF"/>
                </a:solidFill>
                <a:latin typeface="Titillium" pitchFamily="2" charset="77"/>
              </a:rPr>
              <a:t>at sample-holder</a:t>
            </a:r>
            <a:endParaRPr lang="en-GB" b="1" baseline="30000">
              <a:solidFill>
                <a:srgbClr val="0432FF"/>
              </a:solidFill>
              <a:latin typeface="Titillium" pitchFamily="2" charset="77"/>
            </a:endParaRPr>
          </a:p>
        </p:txBody>
      </p:sp>
      <p:sp>
        <p:nvSpPr>
          <p:cNvPr id="131" name="Freccia curva 130">
            <a:extLst>
              <a:ext uri="{FF2B5EF4-FFF2-40B4-BE49-F238E27FC236}">
                <a16:creationId xmlns:a16="http://schemas.microsoft.com/office/drawing/2014/main" id="{D51D174F-0D42-F39E-C495-A73247FD5E1B}"/>
              </a:ext>
            </a:extLst>
          </p:cNvPr>
          <p:cNvSpPr/>
          <p:nvPr/>
        </p:nvSpPr>
        <p:spPr>
          <a:xfrm rot="7663696" flipH="1">
            <a:off x="6930705" y="5078401"/>
            <a:ext cx="943645" cy="983139"/>
          </a:xfrm>
          <a:prstGeom prst="bentArrow">
            <a:avLst>
              <a:gd name="adj1" fmla="val 3513"/>
              <a:gd name="adj2" fmla="val 7734"/>
              <a:gd name="adj3" fmla="val 25000"/>
              <a:gd name="adj4" fmla="val 87109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Titillium" pitchFamily="2" charset="77"/>
            </a:endParaRPr>
          </a:p>
        </p:txBody>
      </p:sp>
      <p:sp>
        <p:nvSpPr>
          <p:cNvPr id="132" name="CasellaDiTesto 131">
            <a:extLst>
              <a:ext uri="{FF2B5EF4-FFF2-40B4-BE49-F238E27FC236}">
                <a16:creationId xmlns:a16="http://schemas.microsoft.com/office/drawing/2014/main" id="{2D490EF6-FC82-1256-C182-298EEC18E620}"/>
              </a:ext>
            </a:extLst>
          </p:cNvPr>
          <p:cNvSpPr txBox="1"/>
          <p:nvPr/>
        </p:nvSpPr>
        <p:spPr>
          <a:xfrm>
            <a:off x="6600536" y="5972083"/>
            <a:ext cx="1649352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it-IT" err="1">
                <a:latin typeface="Titillium" pitchFamily="2" charset="77"/>
              </a:rPr>
              <a:t>Radial</a:t>
            </a:r>
            <a:r>
              <a:rPr lang="it-IT">
                <a:latin typeface="Titillium" pitchFamily="2" charset="77"/>
              </a:rPr>
              <a:t> </a:t>
            </a:r>
            <a:r>
              <a:rPr lang="it-IT" err="1">
                <a:latin typeface="Titillium" pitchFamily="2" charset="77"/>
              </a:rPr>
              <a:t>profiles</a:t>
            </a:r>
            <a:endParaRPr lang="it-IT">
              <a:latin typeface="Titillium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0409905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A08FC2-67E3-73E6-EDBC-8B35B212E1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F7EC789-F6D7-9F44-7A83-40CC0B241C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21390" y="6435090"/>
            <a:ext cx="919180" cy="360173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r" defTabSz="914400" rtl="0" eaLnBrk="1" latinLnBrk="0" hangingPunct="1">
              <a:spcBef>
                <a:spcPts val="1200"/>
              </a:spcBef>
              <a:defRPr sz="1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/>
              <a:pPr algn="ctr"/>
              <a:t>31</a:t>
            </a:fld>
            <a:endParaRPr lang="en-GB"/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CF05894C-63C7-ED2B-9BEC-0172EFEE7722}"/>
              </a:ext>
            </a:extLst>
          </p:cNvPr>
          <p:cNvGrpSpPr/>
          <p:nvPr/>
        </p:nvGrpSpPr>
        <p:grpSpPr>
          <a:xfrm>
            <a:off x="8103257" y="1441539"/>
            <a:ext cx="3787370" cy="4837072"/>
            <a:chOff x="4763244" y="1528277"/>
            <a:chExt cx="4027866" cy="4783973"/>
          </a:xfrm>
        </p:grpSpPr>
        <p:pic>
          <p:nvPicPr>
            <p:cNvPr id="3" name="Immagine 2">
              <a:extLst>
                <a:ext uri="{FF2B5EF4-FFF2-40B4-BE49-F238E27FC236}">
                  <a16:creationId xmlns:a16="http://schemas.microsoft.com/office/drawing/2014/main" id="{3168CAEB-28C3-8593-66C5-CF18D04888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998"/>
            <a:stretch>
              <a:fillRect/>
            </a:stretch>
          </p:blipFill>
          <p:spPr>
            <a:xfrm>
              <a:off x="4763244" y="1643268"/>
              <a:ext cx="4027866" cy="4668982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09A4E3A2-E2AB-BF08-C8B2-C2055DC4A81C}"/>
                </a:ext>
              </a:extLst>
            </p:cNvPr>
            <p:cNvSpPr txBox="1"/>
            <p:nvPr/>
          </p:nvSpPr>
          <p:spPr>
            <a:xfrm>
              <a:off x="5279075" y="1528277"/>
              <a:ext cx="3127513" cy="334838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GB" sz="1600" kern="0" dirty="0"/>
                <a:t>2700W, sig=0.021, REC=0.9985</a:t>
              </a:r>
            </a:p>
          </p:txBody>
        </p:sp>
      </p:grpSp>
      <p:pic>
        <p:nvPicPr>
          <p:cNvPr id="14" name="Immagine 13">
            <a:extLst>
              <a:ext uri="{FF2B5EF4-FFF2-40B4-BE49-F238E27FC236}">
                <a16:creationId xmlns:a16="http://schemas.microsoft.com/office/drawing/2014/main" id="{35AB6D31-95E0-6D17-58E7-52AC46DC3D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0"/>
          <a:stretch>
            <a:fillRect/>
          </a:stretch>
        </p:blipFill>
        <p:spPr>
          <a:xfrm>
            <a:off x="304901" y="1614844"/>
            <a:ext cx="4075987" cy="4720805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D333521-F5EA-17E8-A4A5-78147052B9DA}"/>
              </a:ext>
            </a:extLst>
          </p:cNvPr>
          <p:cNvSpPr txBox="1"/>
          <p:nvPr/>
        </p:nvSpPr>
        <p:spPr>
          <a:xfrm>
            <a:off x="960975" y="1470581"/>
            <a:ext cx="2940775" cy="33855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n-GB" sz="1600" kern="0" dirty="0"/>
              <a:t>3000W, sig=0.024, REC=0.9985</a:t>
            </a:r>
          </a:p>
        </p:txBody>
      </p: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22960E4D-034B-2EEF-4016-E7E96AB7A230}"/>
              </a:ext>
            </a:extLst>
          </p:cNvPr>
          <p:cNvGrpSpPr/>
          <p:nvPr/>
        </p:nvGrpSpPr>
        <p:grpSpPr>
          <a:xfrm>
            <a:off x="4177213" y="1441539"/>
            <a:ext cx="4075987" cy="4837072"/>
            <a:chOff x="4380888" y="1358914"/>
            <a:chExt cx="4075987" cy="4837072"/>
          </a:xfrm>
        </p:grpSpPr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29615AAB-27A3-F5B5-F3DD-8FC6CB7E792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080"/>
            <a:stretch>
              <a:fillRect/>
            </a:stretch>
          </p:blipFill>
          <p:spPr>
            <a:xfrm>
              <a:off x="4380888" y="1475181"/>
              <a:ext cx="4075987" cy="4720805"/>
            </a:xfrm>
            <a:prstGeom prst="rect">
              <a:avLst/>
            </a:prstGeom>
          </p:spPr>
        </p:pic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8103D412-C44D-23CA-E9EF-895F1DC7DC40}"/>
                </a:ext>
              </a:extLst>
            </p:cNvPr>
            <p:cNvSpPr txBox="1"/>
            <p:nvPr/>
          </p:nvSpPr>
          <p:spPr>
            <a:xfrm>
              <a:off x="5128794" y="1358914"/>
              <a:ext cx="2940775" cy="338555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GB" sz="1600" kern="0" dirty="0"/>
                <a:t>2700W, sig=0.024, REC=0.9985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21881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ABEB8-1EC0-061E-B4BE-99BB2EF674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8AA50-6891-42F0-E102-18E6BC35A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7" y="1335636"/>
            <a:ext cx="11509513" cy="517331"/>
          </a:xfrm>
        </p:spPr>
        <p:txBody>
          <a:bodyPr>
            <a:noAutofit/>
          </a:bodyPr>
          <a:lstStyle/>
          <a:p>
            <a:pPr algn="ctr"/>
            <a:r>
              <a:rPr lang="it-IT" sz="3200">
                <a:solidFill>
                  <a:srgbClr val="2A65B0"/>
                </a:solidFill>
              </a:rPr>
              <a:t>Gas injection position</a:t>
            </a:r>
            <a:endParaRPr lang="en-US" sz="3200">
              <a:solidFill>
                <a:srgbClr val="2A65B0"/>
              </a:solidFill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E070616-0ECF-EF98-3D6E-ABBC1FBF79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21390" y="6435090"/>
            <a:ext cx="919180" cy="360173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r" defTabSz="914400" rtl="0" eaLnBrk="1" latinLnBrk="0" hangingPunct="1">
              <a:spcBef>
                <a:spcPts val="1200"/>
              </a:spcBef>
              <a:defRPr sz="1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/>
              <a:pPr algn="ctr"/>
              <a:t>32</a:t>
            </a:fld>
            <a:endParaRPr lang="en-GB"/>
          </a:p>
        </p:txBody>
      </p:sp>
      <p:pic>
        <p:nvPicPr>
          <p:cNvPr id="3" name="Immagine 2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C1DD003C-8729-C754-99B4-233206CFA5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62" r="18716"/>
          <a:stretch/>
        </p:blipFill>
        <p:spPr>
          <a:xfrm>
            <a:off x="210075" y="2052140"/>
            <a:ext cx="5922368" cy="1674004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D42513D0-6249-2AC5-D401-2F03F700B066}"/>
              </a:ext>
            </a:extLst>
          </p:cNvPr>
          <p:cNvSpPr/>
          <p:nvPr/>
        </p:nvSpPr>
        <p:spPr>
          <a:xfrm>
            <a:off x="2912012" y="2206869"/>
            <a:ext cx="740899" cy="504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FCC02676-D709-1197-7E8C-86CD0B979728}"/>
              </a:ext>
            </a:extLst>
          </p:cNvPr>
          <p:cNvGrpSpPr/>
          <p:nvPr/>
        </p:nvGrpSpPr>
        <p:grpSpPr>
          <a:xfrm>
            <a:off x="3151897" y="2246395"/>
            <a:ext cx="740899" cy="582229"/>
            <a:chOff x="3151897" y="3579895"/>
            <a:chExt cx="740899" cy="582229"/>
          </a:xfrm>
        </p:grpSpPr>
        <p:sp>
          <p:nvSpPr>
            <p:cNvPr id="7" name="Triangolo 6">
              <a:extLst>
                <a:ext uri="{FF2B5EF4-FFF2-40B4-BE49-F238E27FC236}">
                  <a16:creationId xmlns:a16="http://schemas.microsoft.com/office/drawing/2014/main" id="{629C76D9-050E-12F3-705D-B072DC941937}"/>
                </a:ext>
              </a:extLst>
            </p:cNvPr>
            <p:cNvSpPr/>
            <p:nvPr/>
          </p:nvSpPr>
          <p:spPr bwMode="auto">
            <a:xfrm rot="10800000">
              <a:off x="3391785" y="3951283"/>
              <a:ext cx="261126" cy="210841"/>
            </a:xfrm>
            <a:prstGeom prst="triangle">
              <a:avLst/>
            </a:prstGeom>
            <a:solidFill>
              <a:srgbClr val="FF0000"/>
            </a:solidFill>
            <a:ln w="508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38C55061-518E-20A2-A3B3-263C02BD8AF8}"/>
                </a:ext>
              </a:extLst>
            </p:cNvPr>
            <p:cNvSpPr txBox="1"/>
            <p:nvPr/>
          </p:nvSpPr>
          <p:spPr bwMode="auto">
            <a:xfrm>
              <a:off x="3151897" y="3579895"/>
              <a:ext cx="740899" cy="3831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GB" sz="1200" kern="0">
                  <a:solidFill>
                    <a:srgbClr val="FF0000"/>
                  </a:solidFill>
                  <a:latin typeface="+mn-lt"/>
                </a:rPr>
                <a:t>Puffing </a:t>
              </a:r>
              <a:r>
                <a:rPr lang="en-GB" sz="900" kern="0">
                  <a:solidFill>
                    <a:srgbClr val="FF0000"/>
                  </a:solidFill>
                  <a:latin typeface="+mn-lt"/>
                </a:rPr>
                <a:t>[Option B]</a:t>
              </a:r>
              <a:endParaRPr lang="en-GB" sz="900">
                <a:solidFill>
                  <a:srgbClr val="FF0000"/>
                </a:solidFill>
              </a:endParaRPr>
            </a:p>
          </p:txBody>
        </p:sp>
      </p:grpSp>
      <p:grpSp>
        <p:nvGrpSpPr>
          <p:cNvPr id="9" name="Gruppo 8">
            <a:extLst>
              <a:ext uri="{FF2B5EF4-FFF2-40B4-BE49-F238E27FC236}">
                <a16:creationId xmlns:a16="http://schemas.microsoft.com/office/drawing/2014/main" id="{CB49A232-DE7C-17D1-A5E8-784BA84BE903}"/>
              </a:ext>
            </a:extLst>
          </p:cNvPr>
          <p:cNvGrpSpPr/>
          <p:nvPr/>
        </p:nvGrpSpPr>
        <p:grpSpPr>
          <a:xfrm>
            <a:off x="567099" y="2525736"/>
            <a:ext cx="422976" cy="1114897"/>
            <a:chOff x="567099" y="3859236"/>
            <a:chExt cx="422976" cy="1114897"/>
          </a:xfrm>
        </p:grpSpPr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E0598EF0-A075-D79B-D235-9B9AE3E2B661}"/>
                </a:ext>
              </a:extLst>
            </p:cNvPr>
            <p:cNvSpPr txBox="1"/>
            <p:nvPr/>
          </p:nvSpPr>
          <p:spPr bwMode="auto">
            <a:xfrm rot="16200000">
              <a:off x="136608" y="4289727"/>
              <a:ext cx="1114897" cy="2539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r>
                <a:rPr lang="en-GB" sz="1050" kern="0">
                  <a:solidFill>
                    <a:srgbClr val="FF0000"/>
                  </a:solidFill>
                  <a:latin typeface="+mn-lt"/>
                </a:rPr>
                <a:t>Puffing </a:t>
              </a:r>
              <a:r>
                <a:rPr lang="en-GB" sz="900" kern="0">
                  <a:solidFill>
                    <a:srgbClr val="FF0000"/>
                  </a:solidFill>
                  <a:latin typeface="+mn-lt"/>
                </a:rPr>
                <a:t>[Option A]</a:t>
              </a:r>
              <a:endParaRPr lang="en-GB" sz="1400">
                <a:solidFill>
                  <a:srgbClr val="FF0000"/>
                </a:solidFill>
              </a:endParaRPr>
            </a:p>
          </p:txBody>
        </p:sp>
        <p:sp>
          <p:nvSpPr>
            <p:cNvPr id="11" name="Triangolo 10">
              <a:extLst>
                <a:ext uri="{FF2B5EF4-FFF2-40B4-BE49-F238E27FC236}">
                  <a16:creationId xmlns:a16="http://schemas.microsoft.com/office/drawing/2014/main" id="{E95B2C66-46EF-5A14-A664-2B804BFDB0CE}"/>
                </a:ext>
              </a:extLst>
            </p:cNvPr>
            <p:cNvSpPr/>
            <p:nvPr/>
          </p:nvSpPr>
          <p:spPr bwMode="auto">
            <a:xfrm rot="5400000">
              <a:off x="754092" y="4492890"/>
              <a:ext cx="261126" cy="210841"/>
            </a:xfrm>
            <a:prstGeom prst="triangle">
              <a:avLst/>
            </a:prstGeom>
            <a:solidFill>
              <a:srgbClr val="FF0000"/>
            </a:solidFill>
            <a:ln w="508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pic>
        <p:nvPicPr>
          <p:cNvPr id="12" name="Immagine 11" descr="Immagine che contiene testo, Carattere, schermata, Rettangolo&#10;&#10;Descrizione generata automaticamente">
            <a:extLst>
              <a:ext uri="{FF2B5EF4-FFF2-40B4-BE49-F238E27FC236}">
                <a16:creationId xmlns:a16="http://schemas.microsoft.com/office/drawing/2014/main" id="{D7B99F9F-374B-F448-CCD3-8284915525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79" y="1589865"/>
            <a:ext cx="686498" cy="504778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AD8AA8A5-3510-2C47-EB2B-51EC7A6EB3A4}"/>
              </a:ext>
            </a:extLst>
          </p:cNvPr>
          <p:cNvSpPr txBox="1">
            <a:spLocks/>
          </p:cNvSpPr>
          <p:nvPr/>
        </p:nvSpPr>
        <p:spPr>
          <a:xfrm>
            <a:off x="6504544" y="2487636"/>
            <a:ext cx="5232531" cy="2517398"/>
          </a:xfrm>
          <a:prstGeom prst="rect">
            <a:avLst/>
          </a:prstGeom>
        </p:spPr>
        <p:txBody>
          <a:bodyPr anchor="t"/>
          <a:lstStyle>
            <a:lvl1pPr marL="0" indent="0" algn="l" defTabSz="4171950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 b="1" i="0">
                <a:solidFill>
                  <a:schemeClr val="accent5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11113" indent="0" algn="l" defTabSz="417195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tabLst/>
              <a:defRPr sz="28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5214938" indent="-1042988" algn="l" defTabSz="417195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7300913" indent="-1042988" algn="l" defTabSz="417195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388475" indent="-1044575" algn="l" defTabSz="417195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9845675" indent="-1044575" algn="l" defTabSz="4171950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10302875" indent="-1044575" algn="l" defTabSz="4171950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10760075" indent="-1044575" algn="l" defTabSz="4171950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11217275" indent="-1044575" algn="l" defTabSz="4171950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  <a:buClr>
                <a:srgbClr val="2A65B0"/>
              </a:buClr>
            </a:pPr>
            <a:r>
              <a:rPr lang="en-GB" sz="2000" b="0" kern="0">
                <a:solidFill>
                  <a:schemeClr val="tx1"/>
                </a:solidFill>
                <a:latin typeface="+mn-lt"/>
              </a:rPr>
              <a:t>Varying the </a:t>
            </a:r>
            <a:r>
              <a:rPr lang="en-GB" sz="2000" kern="0">
                <a:solidFill>
                  <a:schemeClr val="tx1"/>
                </a:solidFill>
                <a:latin typeface="+mn-lt"/>
              </a:rPr>
              <a:t>gas injection location </a:t>
            </a:r>
            <a:r>
              <a:rPr lang="en-GB" sz="2000" b="0" kern="0">
                <a:solidFill>
                  <a:schemeClr val="tx1"/>
                </a:solidFill>
                <a:latin typeface="+mn-lt"/>
              </a:rPr>
              <a:t>leads to</a:t>
            </a:r>
          </a:p>
          <a:p>
            <a:pPr marL="684000" indent="-457200">
              <a:spcBef>
                <a:spcPts val="0"/>
              </a:spcBef>
              <a:spcAft>
                <a:spcPts val="600"/>
              </a:spcAft>
              <a:buClr>
                <a:srgbClr val="2A65B0"/>
              </a:buClr>
              <a:buFont typeface="Wingdings" pitchFamily="2" charset="2"/>
              <a:buChar char="§"/>
            </a:pPr>
            <a:r>
              <a:rPr lang="en-GB" sz="2000" b="0" kern="0">
                <a:solidFill>
                  <a:schemeClr val="tx1"/>
                </a:solidFill>
                <a:latin typeface="+mn-lt"/>
              </a:rPr>
              <a:t>differences between left/right side of the device in terms of </a:t>
            </a:r>
            <a:r>
              <a:rPr lang="en-GB" sz="2000" kern="0">
                <a:solidFill>
                  <a:schemeClr val="tx1"/>
                </a:solidFill>
                <a:latin typeface="+mn-lt"/>
              </a:rPr>
              <a:t>neutral pressure </a:t>
            </a:r>
            <a:r>
              <a:rPr lang="en-GB" sz="2000" b="0" kern="0">
                <a:solidFill>
                  <a:schemeClr val="tx1"/>
                </a:solidFill>
                <a:latin typeface="+mn-lt"/>
              </a:rPr>
              <a:t>of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2A65B0"/>
              </a:buClr>
            </a:pPr>
            <a:r>
              <a:rPr lang="en-GB" sz="2000" kern="0">
                <a:solidFill>
                  <a:srgbClr val="FF0000"/>
                </a:solidFill>
                <a:latin typeface="+mn-lt"/>
              </a:rPr>
              <a:t>               </a:t>
            </a:r>
            <a:r>
              <a:rPr lang="en-GB" sz="2000" kern="0">
                <a:solidFill>
                  <a:srgbClr val="2A65B0"/>
                </a:solidFill>
                <a:latin typeface="+mn-lt"/>
                <a:sym typeface="Wingdings" pitchFamily="2" charset="2"/>
              </a:rPr>
              <a:t></a:t>
            </a:r>
            <a:r>
              <a:rPr lang="en-GB" sz="2000" kern="0">
                <a:solidFill>
                  <a:schemeClr val="tx1"/>
                </a:solidFill>
                <a:latin typeface="+mn-lt"/>
                <a:sym typeface="Wingdings" pitchFamily="2" charset="2"/>
              </a:rPr>
              <a:t> </a:t>
            </a:r>
            <a:r>
              <a:rPr lang="en-GB" sz="2000" b="0" kern="0">
                <a:solidFill>
                  <a:schemeClr val="tx1"/>
                </a:solidFill>
                <a:latin typeface="+mn-lt"/>
              </a:rPr>
              <a:t>∼ </a:t>
            </a:r>
            <a:r>
              <a:rPr lang="en-GB" sz="2000" kern="0">
                <a:solidFill>
                  <a:schemeClr val="tx1"/>
                </a:solidFill>
                <a:latin typeface="+mn-lt"/>
              </a:rPr>
              <a:t>20%</a:t>
            </a:r>
            <a:r>
              <a:rPr lang="en-GB" sz="2000" b="0" kern="0">
                <a:solidFill>
                  <a:schemeClr val="tx1"/>
                </a:solidFill>
                <a:latin typeface="+mn-lt"/>
              </a:rPr>
              <a:t> for option A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Clr>
                <a:srgbClr val="2A65B0"/>
              </a:buClr>
            </a:pPr>
            <a:r>
              <a:rPr lang="en-GB" sz="2000" kern="0">
                <a:solidFill>
                  <a:srgbClr val="2A65B0"/>
                </a:solidFill>
                <a:latin typeface="+mn-lt"/>
              </a:rPr>
              <a:t>               </a:t>
            </a:r>
            <a:r>
              <a:rPr lang="en-GB" sz="2000" kern="0">
                <a:solidFill>
                  <a:srgbClr val="2A65B0"/>
                </a:solidFill>
                <a:latin typeface="+mn-lt"/>
                <a:sym typeface="Wingdings" pitchFamily="2" charset="2"/>
              </a:rPr>
              <a:t></a:t>
            </a:r>
            <a:r>
              <a:rPr lang="en-GB" sz="2000" b="1" kern="0">
                <a:solidFill>
                  <a:srgbClr val="2A65B0"/>
                </a:solidFill>
                <a:latin typeface="+mn-lt"/>
                <a:sym typeface="Wingdings" pitchFamily="2" charset="2"/>
              </a:rPr>
              <a:t> </a:t>
            </a:r>
            <a:r>
              <a:rPr lang="en-GB" sz="2000" b="1" kern="0">
                <a:solidFill>
                  <a:schemeClr val="tx1"/>
                </a:solidFill>
                <a:latin typeface="+mn-lt"/>
              </a:rPr>
              <a:t>∼  0%</a:t>
            </a:r>
            <a:r>
              <a:rPr lang="en-GB" sz="2000" b="0" kern="0">
                <a:solidFill>
                  <a:schemeClr val="tx1"/>
                </a:solidFill>
                <a:latin typeface="+mn-lt"/>
              </a:rPr>
              <a:t>  for option B</a:t>
            </a:r>
          </a:p>
          <a:p>
            <a:pPr marL="684000" indent="-457200">
              <a:spcBef>
                <a:spcPts val="0"/>
              </a:spcBef>
              <a:spcAft>
                <a:spcPts val="1200"/>
              </a:spcAft>
              <a:buClr>
                <a:srgbClr val="2A65B0"/>
              </a:buClr>
              <a:buFont typeface="Wingdings" pitchFamily="2" charset="2"/>
              <a:buChar char="§"/>
            </a:pPr>
            <a:r>
              <a:rPr lang="en-GB" sz="2000" b="0" kern="0">
                <a:solidFill>
                  <a:schemeClr val="tx1"/>
                </a:solidFill>
                <a:latin typeface="+mn-lt"/>
              </a:rPr>
              <a:t>negligible plasma profile variations</a:t>
            </a:r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C8E495CC-C10A-0359-4CDB-774B03EE9E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7" r="7467"/>
          <a:stretch/>
        </p:blipFill>
        <p:spPr>
          <a:xfrm>
            <a:off x="216850" y="3933014"/>
            <a:ext cx="5855444" cy="2290815"/>
          </a:xfrm>
          <a:prstGeom prst="rect">
            <a:avLst/>
          </a:prstGeom>
        </p:spPr>
      </p:pic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801329DD-1030-60E5-42E4-0FCF4AFA844F}"/>
              </a:ext>
            </a:extLst>
          </p:cNvPr>
          <p:cNvSpPr txBox="1"/>
          <p:nvPr/>
        </p:nvSpPr>
        <p:spPr>
          <a:xfrm>
            <a:off x="7547914" y="5319952"/>
            <a:ext cx="3145790" cy="4001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342900" indent="-342900" algn="ctr">
              <a:spcBef>
                <a:spcPts val="0"/>
              </a:spcBef>
              <a:spcAft>
                <a:spcPts val="1200"/>
              </a:spcAft>
              <a:buClr>
                <a:srgbClr val="FF0000"/>
              </a:buClr>
              <a:buFont typeface="Font di sistema regolare"/>
              <a:buChar char="➔"/>
            </a:pPr>
            <a:r>
              <a:rPr lang="en-GB" sz="2000" b="0" kern="0">
                <a:solidFill>
                  <a:schemeClr val="tx1"/>
                </a:solidFill>
                <a:latin typeface="+mn-lt"/>
              </a:rPr>
              <a:t>Gas injection option B</a:t>
            </a:r>
          </a:p>
        </p:txBody>
      </p:sp>
    </p:spTree>
    <p:extLst>
      <p:ext uri="{BB962C8B-B14F-4D97-AF65-F5344CB8AC3E}">
        <p14:creationId xmlns:p14="http://schemas.microsoft.com/office/powerpoint/2010/main" val="40351550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6EA3EC-057D-0109-DF86-7D3FEED862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212C13B-A325-2BFA-4553-1C2D5647C7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21390" y="6435090"/>
            <a:ext cx="919180" cy="360173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r" defTabSz="914400" rtl="0" eaLnBrk="1" latinLnBrk="0" hangingPunct="1">
              <a:spcBef>
                <a:spcPts val="1200"/>
              </a:spcBef>
              <a:defRPr sz="1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/>
              <a:pPr algn="ctr"/>
              <a:t>33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5C47F4-BD4F-590F-BFDC-808F7B3DC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180" y="1335636"/>
            <a:ext cx="11403020" cy="517331"/>
          </a:xfrm>
        </p:spPr>
        <p:txBody>
          <a:bodyPr>
            <a:noAutofit/>
          </a:bodyPr>
          <a:lstStyle/>
          <a:p>
            <a:pPr algn="ctr"/>
            <a:r>
              <a:rPr lang="en-US">
                <a:solidFill>
                  <a:srgbClr val="2A65B0"/>
                </a:solidFill>
              </a:rPr>
              <a:t>Investigated BiGyM B−field configurations </a:t>
            </a: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41FB48E7-F369-D4B0-1288-E371D697CE7E}"/>
              </a:ext>
            </a:extLst>
          </p:cNvPr>
          <p:cNvGrpSpPr/>
          <p:nvPr/>
        </p:nvGrpSpPr>
        <p:grpSpPr>
          <a:xfrm>
            <a:off x="181656" y="1863828"/>
            <a:ext cx="4109288" cy="2166979"/>
            <a:chOff x="181656" y="1863828"/>
            <a:chExt cx="4109288" cy="2166979"/>
          </a:xfrm>
        </p:grpSpPr>
        <p:pic>
          <p:nvPicPr>
            <p:cNvPr id="5" name="Immagine 4" descr="Immagine che contiene Policromia, schermata, Elementi grafici, arte&#10;&#10;Descrizione generata automaticamente">
              <a:extLst>
                <a:ext uri="{FF2B5EF4-FFF2-40B4-BE49-F238E27FC236}">
                  <a16:creationId xmlns:a16="http://schemas.microsoft.com/office/drawing/2014/main" id="{1E33447F-5ADD-821D-83C8-E71CB6AA56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4487" y="1863828"/>
              <a:ext cx="4036457" cy="2166979"/>
            </a:xfrm>
            <a:prstGeom prst="rect">
              <a:avLst/>
            </a:prstGeom>
          </p:spPr>
        </p:pic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F306BFB6-2AF2-57D1-E9D4-B3FE2E43EB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656" y="2134255"/>
              <a:ext cx="130401" cy="79171"/>
            </a:xfrm>
            <a:prstGeom prst="rect">
              <a:avLst/>
            </a:prstGeom>
          </p:spPr>
        </p:pic>
      </p:grp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C6E3293C-4E15-0B73-BF1C-F95CFD6B351D}"/>
              </a:ext>
            </a:extLst>
          </p:cNvPr>
          <p:cNvGrpSpPr/>
          <p:nvPr/>
        </p:nvGrpSpPr>
        <p:grpSpPr>
          <a:xfrm>
            <a:off x="182027" y="4167960"/>
            <a:ext cx="4108916" cy="2166979"/>
            <a:chOff x="182027" y="4167960"/>
            <a:chExt cx="4108916" cy="2166979"/>
          </a:xfrm>
        </p:grpSpPr>
        <p:pic>
          <p:nvPicPr>
            <p:cNvPr id="3" name="Immagine 2" descr="Immagine che contiene schermata, Policromia, Elementi grafici&#10;&#10;Descrizione generata automaticamente">
              <a:extLst>
                <a:ext uri="{FF2B5EF4-FFF2-40B4-BE49-F238E27FC236}">
                  <a16:creationId xmlns:a16="http://schemas.microsoft.com/office/drawing/2014/main" id="{3E1925D8-C850-EC0E-DFDA-12F78D9B370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4486" y="4167960"/>
              <a:ext cx="4036457" cy="2166979"/>
            </a:xfrm>
            <a:prstGeom prst="rect">
              <a:avLst/>
            </a:prstGeom>
          </p:spPr>
        </p:pic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7CB0710B-2E86-A7E1-50A9-EB77F5BFB6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027" y="4448581"/>
              <a:ext cx="130401" cy="79171"/>
            </a:xfrm>
            <a:prstGeom prst="rect">
              <a:avLst/>
            </a:prstGeom>
          </p:spPr>
        </p:pic>
      </p:grp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DCF627EC-18AC-8299-5BF9-7D36990734E7}"/>
              </a:ext>
            </a:extLst>
          </p:cNvPr>
          <p:cNvGrpSpPr/>
          <p:nvPr/>
        </p:nvGrpSpPr>
        <p:grpSpPr>
          <a:xfrm>
            <a:off x="4129673" y="1863826"/>
            <a:ext cx="4109288" cy="2166979"/>
            <a:chOff x="4129673" y="1863826"/>
            <a:chExt cx="4109288" cy="2166979"/>
          </a:xfrm>
        </p:grpSpPr>
        <p:pic>
          <p:nvPicPr>
            <p:cNvPr id="7" name="Immagine 6" descr="Immagine che contiene schermata, Policromia, Elementi grafici, creatività&#10;&#10;Descrizione generata automaticamente">
              <a:extLst>
                <a:ext uri="{FF2B5EF4-FFF2-40B4-BE49-F238E27FC236}">
                  <a16:creationId xmlns:a16="http://schemas.microsoft.com/office/drawing/2014/main" id="{BDE55F16-588F-0BA1-7489-445E06017E0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2504" y="1863826"/>
              <a:ext cx="4036457" cy="2166979"/>
            </a:xfrm>
            <a:prstGeom prst="rect">
              <a:avLst/>
            </a:prstGeom>
          </p:spPr>
        </p:pic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AE9DA1BA-7221-F8F8-275E-310C846111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9673" y="2129967"/>
              <a:ext cx="130401" cy="79171"/>
            </a:xfrm>
            <a:prstGeom prst="rect">
              <a:avLst/>
            </a:prstGeom>
          </p:spPr>
        </p:pic>
      </p:grp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F7056460-EA0C-B470-6B25-2A9C6F29A407}"/>
              </a:ext>
            </a:extLst>
          </p:cNvPr>
          <p:cNvGrpSpPr/>
          <p:nvPr/>
        </p:nvGrpSpPr>
        <p:grpSpPr>
          <a:xfrm>
            <a:off x="4147817" y="4193925"/>
            <a:ext cx="4119337" cy="2166979"/>
            <a:chOff x="4147817" y="4193925"/>
            <a:chExt cx="4119337" cy="2166979"/>
          </a:xfrm>
        </p:grpSpPr>
        <p:pic>
          <p:nvPicPr>
            <p:cNvPr id="11" name="Immagine 10" descr="Immagine che contiene schermata, Policromia, Elementi grafici, creatività&#10;&#10;Descrizione generata automaticamente">
              <a:extLst>
                <a:ext uri="{FF2B5EF4-FFF2-40B4-BE49-F238E27FC236}">
                  <a16:creationId xmlns:a16="http://schemas.microsoft.com/office/drawing/2014/main" id="{E764C772-B916-1755-5A67-7422D3AB401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30697" y="4193925"/>
              <a:ext cx="4036457" cy="2166979"/>
            </a:xfrm>
            <a:prstGeom prst="rect">
              <a:avLst/>
            </a:prstGeom>
          </p:spPr>
        </p:pic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4DE54589-5795-04A7-8759-FC98381268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7817" y="4473872"/>
              <a:ext cx="130401" cy="79171"/>
            </a:xfrm>
            <a:prstGeom prst="rect">
              <a:avLst/>
            </a:prstGeom>
          </p:spPr>
        </p:pic>
      </p:grp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0E42B8C0-003D-127F-8D26-CE1141DA9083}"/>
              </a:ext>
            </a:extLst>
          </p:cNvPr>
          <p:cNvGrpSpPr/>
          <p:nvPr/>
        </p:nvGrpSpPr>
        <p:grpSpPr>
          <a:xfrm>
            <a:off x="7986977" y="1863827"/>
            <a:ext cx="4098401" cy="2166979"/>
            <a:chOff x="7986977" y="1863827"/>
            <a:chExt cx="4098401" cy="2166979"/>
          </a:xfrm>
        </p:grpSpPr>
        <p:pic>
          <p:nvPicPr>
            <p:cNvPr id="9" name="Immagine 8" descr="Immagine che contiene schermata, Policromia, Elementi grafici, creatività&#10;&#10;Descrizione generata automaticamente">
              <a:extLst>
                <a:ext uri="{FF2B5EF4-FFF2-40B4-BE49-F238E27FC236}">
                  <a16:creationId xmlns:a16="http://schemas.microsoft.com/office/drawing/2014/main" id="{7886BD7F-BB55-9DF9-34CF-CE0213AE878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48921" y="1863827"/>
              <a:ext cx="4036457" cy="2166979"/>
            </a:xfrm>
            <a:prstGeom prst="rect">
              <a:avLst/>
            </a:prstGeom>
          </p:spPr>
        </p:pic>
        <p:pic>
          <p:nvPicPr>
            <p:cNvPr id="17" name="Immagine 16">
              <a:extLst>
                <a:ext uri="{FF2B5EF4-FFF2-40B4-BE49-F238E27FC236}">
                  <a16:creationId xmlns:a16="http://schemas.microsoft.com/office/drawing/2014/main" id="{7D93B3D8-7EDD-CB7A-720C-22900C17E9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86977" y="2129967"/>
              <a:ext cx="130401" cy="791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30690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FE8D88-92AA-89DD-1661-E1A19245DC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9D27B-885C-4083-85C3-42F02EAEC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7" y="1335636"/>
            <a:ext cx="11509513" cy="517331"/>
          </a:xfrm>
        </p:spPr>
        <p:txBody>
          <a:bodyPr>
            <a:noAutofit/>
          </a:bodyPr>
          <a:lstStyle/>
          <a:p>
            <a:pPr algn="ctr"/>
            <a:r>
              <a:rPr lang="en-GB" sz="3200">
                <a:solidFill>
                  <a:srgbClr val="2A65B0"/>
                </a:solidFill>
              </a:rPr>
              <a:t>Good symmetry left−right in BiGyM</a:t>
            </a:r>
            <a:br>
              <a:rPr lang="en-GB" sz="3200">
                <a:solidFill>
                  <a:srgbClr val="2A65B0"/>
                </a:solidFill>
              </a:rPr>
            </a:br>
            <a:endParaRPr lang="en-US" sz="3200">
              <a:solidFill>
                <a:srgbClr val="2A65B0"/>
              </a:solidFill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25DC4BF-750B-9A94-DB21-8CF249737A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21390" y="6435090"/>
            <a:ext cx="919180" cy="360173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r" defTabSz="914400" rtl="0" eaLnBrk="1" latinLnBrk="0" hangingPunct="1">
              <a:spcBef>
                <a:spcPts val="1200"/>
              </a:spcBef>
              <a:defRPr sz="1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/>
              <a:pPr algn="ctr"/>
              <a:t>34</a:t>
            </a:fld>
            <a:endParaRPr lang="en-GB"/>
          </a:p>
        </p:txBody>
      </p:sp>
      <p:grpSp>
        <p:nvGrpSpPr>
          <p:cNvPr id="24" name="Gruppo 23">
            <a:extLst>
              <a:ext uri="{FF2B5EF4-FFF2-40B4-BE49-F238E27FC236}">
                <a16:creationId xmlns:a16="http://schemas.microsoft.com/office/drawing/2014/main" id="{729F7DB2-DCCA-FF6B-A627-18A44F9B7E7B}"/>
              </a:ext>
            </a:extLst>
          </p:cNvPr>
          <p:cNvGrpSpPr/>
          <p:nvPr/>
        </p:nvGrpSpPr>
        <p:grpSpPr>
          <a:xfrm>
            <a:off x="82549" y="1892754"/>
            <a:ext cx="11667282" cy="4374262"/>
            <a:chOff x="-1" y="1876132"/>
            <a:chExt cx="11667282" cy="4374262"/>
          </a:xfrm>
        </p:grpSpPr>
        <p:pic>
          <p:nvPicPr>
            <p:cNvPr id="11" name="Immagine 10" descr="Immagine che contiene testo, linea, Diagramma, diagramma&#10;&#10;Descrizione generata automaticamente">
              <a:extLst>
                <a:ext uri="{FF2B5EF4-FFF2-40B4-BE49-F238E27FC236}">
                  <a16:creationId xmlns:a16="http://schemas.microsoft.com/office/drawing/2014/main" id="{2E457F3B-9B9F-63E3-CAFB-7EAE0D7E7D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2473129"/>
              <a:ext cx="10405641" cy="3777265"/>
            </a:xfrm>
            <a:prstGeom prst="rect">
              <a:avLst/>
            </a:prstGeom>
          </p:spPr>
        </p:pic>
        <p:pic>
          <p:nvPicPr>
            <p:cNvPr id="13" name="Immagine 12" descr="Immagine che contiene testo, linea, Diagramma, diagramma&#10;&#10;Descrizione generata automaticamente">
              <a:extLst>
                <a:ext uri="{FF2B5EF4-FFF2-40B4-BE49-F238E27FC236}">
                  <a16:creationId xmlns:a16="http://schemas.microsoft.com/office/drawing/2014/main" id="{36C9723B-CF2E-372D-28C4-C8BB8FEB56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53023" y="1886477"/>
              <a:ext cx="3214258" cy="2419305"/>
            </a:xfrm>
            <a:prstGeom prst="rect">
              <a:avLst/>
            </a:prstGeom>
            <a:ln w="28575">
              <a:solidFill>
                <a:srgbClr val="DC0000"/>
              </a:solidFill>
            </a:ln>
          </p:spPr>
        </p:pic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ACE2BDF6-F294-3A16-1AB3-A8D263BB1E62}"/>
                </a:ext>
              </a:extLst>
            </p:cNvPr>
            <p:cNvSpPr/>
            <p:nvPr/>
          </p:nvSpPr>
          <p:spPr>
            <a:xfrm>
              <a:off x="5500713" y="2478426"/>
              <a:ext cx="1354237" cy="989381"/>
            </a:xfrm>
            <a:prstGeom prst="rect">
              <a:avLst/>
            </a:prstGeom>
            <a:noFill/>
            <a:ln w="28575">
              <a:solidFill>
                <a:srgbClr val="DC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" name="Connettore 1 15">
              <a:extLst>
                <a:ext uri="{FF2B5EF4-FFF2-40B4-BE49-F238E27FC236}">
                  <a16:creationId xmlns:a16="http://schemas.microsoft.com/office/drawing/2014/main" id="{11C89492-5A08-F548-605D-3332EC9EDE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4950" y="1876132"/>
              <a:ext cx="1568325" cy="598898"/>
            </a:xfrm>
            <a:prstGeom prst="line">
              <a:avLst/>
            </a:prstGeom>
            <a:ln w="28575">
              <a:solidFill>
                <a:srgbClr val="DC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6">
              <a:extLst>
                <a:ext uri="{FF2B5EF4-FFF2-40B4-BE49-F238E27FC236}">
                  <a16:creationId xmlns:a16="http://schemas.microsoft.com/office/drawing/2014/main" id="{5B6ABA09-E84E-493A-60D4-1B908500D752}"/>
                </a:ext>
              </a:extLst>
            </p:cNvPr>
            <p:cNvCxnSpPr>
              <a:cxnSpLocks/>
            </p:cNvCxnSpPr>
            <p:nvPr/>
          </p:nvCxnSpPr>
          <p:spPr>
            <a:xfrm>
              <a:off x="6854950" y="3467807"/>
              <a:ext cx="1568325" cy="837975"/>
            </a:xfrm>
            <a:prstGeom prst="line">
              <a:avLst/>
            </a:prstGeom>
            <a:ln w="28575">
              <a:solidFill>
                <a:srgbClr val="DC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690561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93974D-E535-2066-2B66-9605271FB3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3A3AAFF-7410-B57D-06E2-BF3B62FED8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21390" y="6435090"/>
            <a:ext cx="919180" cy="360173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r" defTabSz="914400" rtl="0" eaLnBrk="1" latinLnBrk="0" hangingPunct="1">
              <a:spcBef>
                <a:spcPts val="1200"/>
              </a:spcBef>
              <a:defRPr sz="1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/>
              <a:pPr algn="ctr"/>
              <a:t>35</a:t>
            </a:fld>
            <a:endParaRPr lang="en-GB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6929999-9FCE-C6CD-D3D4-0D1D48CB7EFF}"/>
              </a:ext>
            </a:extLst>
          </p:cNvPr>
          <p:cNvSpPr txBox="1"/>
          <p:nvPr/>
        </p:nvSpPr>
        <p:spPr>
          <a:xfrm>
            <a:off x="7588721" y="2661918"/>
            <a:ext cx="337317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spcBef>
                <a:spcPts val="0"/>
              </a:spcBef>
              <a:buClr>
                <a:srgbClr val="92D050"/>
              </a:buClr>
              <a:buFont typeface="Font di sistema regolare"/>
              <a:buChar char="➔"/>
            </a:pPr>
            <a:r>
              <a:rPr lang="it-IT" sz="2000" kern="0" err="1"/>
              <a:t>Varying</a:t>
            </a:r>
            <a:r>
              <a:rPr lang="it-IT" sz="2000" kern="0"/>
              <a:t> the </a:t>
            </a:r>
            <a:r>
              <a:rPr lang="it-IT" sz="2000" b="1" kern="0"/>
              <a:t>e</a:t>
            </a:r>
            <a:r>
              <a:rPr lang="it-IT" sz="2000" b="1" kern="0">
                <a:solidFill>
                  <a:schemeClr val="tx1"/>
                </a:solidFill>
                <a:latin typeface="+mn-lt"/>
              </a:rPr>
              <a:t>nergy </a:t>
            </a:r>
            <a:r>
              <a:rPr lang="it-IT" sz="2000" b="1" kern="0" err="1">
                <a:solidFill>
                  <a:schemeClr val="tx1"/>
                </a:solidFill>
                <a:latin typeface="+mn-lt"/>
              </a:rPr>
              <a:t>transport</a:t>
            </a:r>
            <a:r>
              <a:rPr lang="it-IT" sz="2000" b="1" kern="0">
                <a:solidFill>
                  <a:schemeClr val="tx1"/>
                </a:solidFill>
                <a:latin typeface="+mn-lt"/>
              </a:rPr>
              <a:t> </a:t>
            </a:r>
            <a:r>
              <a:rPr lang="it-IT" sz="2000" b="1" kern="0" err="1">
                <a:solidFill>
                  <a:schemeClr val="tx1"/>
                </a:solidFill>
                <a:latin typeface="+mn-lt"/>
              </a:rPr>
              <a:t>coeff</a:t>
            </a:r>
            <a:r>
              <a:rPr lang="it-IT" sz="2000" b="1" kern="0" err="1"/>
              <a:t>icient</a:t>
            </a:r>
            <a:r>
              <a:rPr lang="it-IT" sz="2000" b="1" kern="0">
                <a:solidFill>
                  <a:schemeClr val="tx1"/>
                </a:solidFill>
                <a:latin typeface="+mn-lt"/>
              </a:rPr>
              <a:t> </a:t>
            </a:r>
            <a:r>
              <a:rPr lang="it-IT" sz="2000" b="1" kern="0" err="1">
                <a:solidFill>
                  <a:schemeClr val="tx1"/>
                </a:solidFill>
                <a:latin typeface="+mn-lt"/>
              </a:rPr>
              <a:t>χ</a:t>
            </a:r>
            <a:r>
              <a:rPr lang="en-GB" sz="2000" b="1" kern="0" baseline="-25000">
                <a:solidFill>
                  <a:schemeClr val="tx1"/>
                </a:solidFill>
                <a:latin typeface="+mn-lt"/>
              </a:rPr>
              <a:t>e</a:t>
            </a:r>
            <a:r>
              <a:rPr lang="en-GB" sz="2000" b="1" ker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000" b="0" kern="0">
                <a:solidFill>
                  <a:schemeClr val="tx1"/>
                </a:solidFill>
                <a:latin typeface="+mn-lt"/>
              </a:rPr>
              <a:t>has a v</a:t>
            </a:r>
            <a:r>
              <a:rPr lang="en-GB" sz="2000" b="0" kern="0">
                <a:latin typeface="+mn-lt"/>
                <a:sym typeface="Wingdings" pitchFamily="2" charset="2"/>
              </a:rPr>
              <a:t>ery </a:t>
            </a:r>
            <a:r>
              <a:rPr lang="en-GB" sz="2000" b="1" kern="0">
                <a:latin typeface="+mn-lt"/>
                <a:sym typeface="Wingdings" pitchFamily="2" charset="2"/>
              </a:rPr>
              <a:t>smal</a:t>
            </a:r>
            <a:r>
              <a:rPr lang="en-GB" sz="2000" b="1" kern="0">
                <a:sym typeface="Wingdings" pitchFamily="2" charset="2"/>
              </a:rPr>
              <a:t>l </a:t>
            </a:r>
            <a:r>
              <a:rPr lang="en-GB" sz="2000" b="1" kern="0">
                <a:solidFill>
                  <a:schemeClr val="tx1"/>
                </a:solidFill>
                <a:latin typeface="+mn-lt"/>
                <a:sym typeface="Wingdings" pitchFamily="2" charset="2"/>
              </a:rPr>
              <a:t>effect</a:t>
            </a:r>
            <a:r>
              <a:rPr lang="en-GB" sz="2000" kern="0">
                <a:solidFill>
                  <a:schemeClr val="tx1"/>
                </a:solidFill>
                <a:latin typeface="+mn-lt"/>
                <a:sym typeface="Wingdings" pitchFamily="2" charset="2"/>
              </a:rPr>
              <a:t>.</a:t>
            </a:r>
            <a:endParaRPr lang="en-GB" sz="2000" kern="0">
              <a:latin typeface="+mn-lt"/>
              <a:sym typeface="Wingdings" pitchFamily="2" charset="2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1336C7E-64BE-B1C7-1A87-CF6644C55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7" y="1335636"/>
            <a:ext cx="11509513" cy="517331"/>
          </a:xfrm>
        </p:spPr>
        <p:txBody>
          <a:bodyPr/>
          <a:lstStyle/>
          <a:p>
            <a:pPr algn="ctr"/>
            <a:r>
              <a:rPr lang="it-IT" err="1">
                <a:solidFill>
                  <a:srgbClr val="2A65B0"/>
                </a:solidFill>
              </a:rPr>
              <a:t>P</a:t>
            </a:r>
            <a:r>
              <a:rPr lang="it-IT" b="1" err="1">
                <a:solidFill>
                  <a:srgbClr val="2A65B0"/>
                </a:solidFill>
              </a:rPr>
              <a:t>arameter</a:t>
            </a:r>
            <a:r>
              <a:rPr lang="it-IT" b="1">
                <a:solidFill>
                  <a:srgbClr val="2A65B0"/>
                </a:solidFill>
              </a:rPr>
              <a:t> </a:t>
            </a:r>
            <a:r>
              <a:rPr lang="it-IT" b="1" err="1">
                <a:solidFill>
                  <a:srgbClr val="2A65B0"/>
                </a:solidFill>
              </a:rPr>
              <a:t>scans</a:t>
            </a:r>
            <a:r>
              <a:rPr lang="it-IT" b="1">
                <a:solidFill>
                  <a:srgbClr val="2A65B0"/>
                </a:solidFill>
              </a:rPr>
              <a:t> for RAID plasma</a:t>
            </a:r>
            <a:endParaRPr lang="en-US">
              <a:solidFill>
                <a:srgbClr val="2A65B0"/>
              </a:solidFill>
            </a:endParaRPr>
          </a:p>
        </p:txBody>
      </p: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4199E87B-66A9-BF59-430C-41385648EBE5}"/>
              </a:ext>
            </a:extLst>
          </p:cNvPr>
          <p:cNvGrpSpPr/>
          <p:nvPr/>
        </p:nvGrpSpPr>
        <p:grpSpPr>
          <a:xfrm>
            <a:off x="1153379" y="2100555"/>
            <a:ext cx="2727571" cy="4248235"/>
            <a:chOff x="728078" y="2100555"/>
            <a:chExt cx="2727571" cy="4248235"/>
          </a:xfrm>
        </p:grpSpPr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9B418C84-D3DD-CAD4-C331-BB40BB8963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28078" y="2250877"/>
              <a:ext cx="2727571" cy="4097913"/>
            </a:xfrm>
            <a:prstGeom prst="rect">
              <a:avLst/>
            </a:prstGeom>
          </p:spPr>
        </p:pic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95D1F975-E8E0-F218-EB1A-0FAD842C9C63}"/>
                </a:ext>
              </a:extLst>
            </p:cNvPr>
            <p:cNvSpPr txBox="1"/>
            <p:nvPr/>
          </p:nvSpPr>
          <p:spPr>
            <a:xfrm>
              <a:off x="884442" y="2100555"/>
              <a:ext cx="2414842" cy="307777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spcBef>
                  <a:spcPts val="0"/>
                </a:spcBef>
                <a:buClr>
                  <a:srgbClr val="92D050"/>
                </a:buClr>
              </a:pPr>
              <a:r>
                <a:rPr lang="en-GB" sz="1400" b="0" kern="0">
                  <a:solidFill>
                    <a:schemeClr val="tx1"/>
                  </a:solidFill>
                  <a:latin typeface="+mn-lt"/>
                </a:rPr>
                <a:t>Particle </a:t>
              </a:r>
              <a:r>
                <a:rPr lang="it-IT" sz="1400" b="0" kern="0" err="1">
                  <a:solidFill>
                    <a:schemeClr val="tx1"/>
                  </a:solidFill>
                  <a:latin typeface="+mn-lt"/>
                </a:rPr>
                <a:t>diffusion</a:t>
              </a:r>
              <a:endParaRPr lang="en-GB" sz="1400" b="0" kern="0">
                <a:solidFill>
                  <a:schemeClr val="tx1"/>
                </a:solidFill>
                <a:latin typeface="+mn-lt"/>
              </a:endParaRPr>
            </a:p>
          </p:txBody>
        </p:sp>
      </p:grp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EFF44921-E265-46D6-D702-D3781CB5E9D7}"/>
              </a:ext>
            </a:extLst>
          </p:cNvPr>
          <p:cNvGrpSpPr/>
          <p:nvPr/>
        </p:nvGrpSpPr>
        <p:grpSpPr>
          <a:xfrm>
            <a:off x="4534545" y="2100555"/>
            <a:ext cx="2727570" cy="4248235"/>
            <a:chOff x="3864694" y="2100555"/>
            <a:chExt cx="2727570" cy="4248235"/>
          </a:xfrm>
        </p:grpSpPr>
        <p:pic>
          <p:nvPicPr>
            <p:cNvPr id="17" name="Immagine 16">
              <a:extLst>
                <a:ext uri="{FF2B5EF4-FFF2-40B4-BE49-F238E27FC236}">
                  <a16:creationId xmlns:a16="http://schemas.microsoft.com/office/drawing/2014/main" id="{D8548E7D-4764-18E2-CCC6-78EC0382DF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864694" y="2250877"/>
              <a:ext cx="2727570" cy="4097913"/>
            </a:xfrm>
            <a:prstGeom prst="rect">
              <a:avLst/>
            </a:prstGeom>
          </p:spPr>
        </p:pic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FE28F64E-4248-4C15-3B55-80CCD20477F5}"/>
                </a:ext>
              </a:extLst>
            </p:cNvPr>
            <p:cNvSpPr txBox="1"/>
            <p:nvPr/>
          </p:nvSpPr>
          <p:spPr>
            <a:xfrm>
              <a:off x="4021058" y="2100555"/>
              <a:ext cx="2414842" cy="307777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spcBef>
                  <a:spcPts val="0"/>
                </a:spcBef>
                <a:buClr>
                  <a:srgbClr val="92D050"/>
                </a:buClr>
              </a:pPr>
              <a:r>
                <a:rPr lang="en-GB" sz="1400" b="0" kern="0">
                  <a:solidFill>
                    <a:schemeClr val="tx1"/>
                  </a:solidFill>
                  <a:latin typeface="+mn-lt"/>
                </a:rPr>
                <a:t>Energy transport coefficient</a:t>
              </a:r>
            </a:p>
          </p:txBody>
        </p:sp>
      </p:grpSp>
      <p:pic>
        <p:nvPicPr>
          <p:cNvPr id="28" name="Immagine 27">
            <a:extLst>
              <a:ext uri="{FF2B5EF4-FFF2-40B4-BE49-F238E27FC236}">
                <a16:creationId xmlns:a16="http://schemas.microsoft.com/office/drawing/2014/main" id="{B73FCA57-F291-A913-DA1C-20734CFA54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47777" y="3646817"/>
            <a:ext cx="3584894" cy="2688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075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BD72C3-B532-EB61-4ABC-0E914C15DC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00B4273-7A50-FE0B-5FBF-609177928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Device upgrade</a:t>
            </a:r>
          </a:p>
        </p:txBody>
      </p:sp>
      <p:grpSp>
        <p:nvGrpSpPr>
          <p:cNvPr id="44" name="Gruppo 43">
            <a:extLst>
              <a:ext uri="{FF2B5EF4-FFF2-40B4-BE49-F238E27FC236}">
                <a16:creationId xmlns:a16="http://schemas.microsoft.com/office/drawing/2014/main" id="{FC91E803-B897-28BD-1146-C62B713CF2E1}"/>
              </a:ext>
            </a:extLst>
          </p:cNvPr>
          <p:cNvGrpSpPr/>
          <p:nvPr/>
        </p:nvGrpSpPr>
        <p:grpSpPr>
          <a:xfrm>
            <a:off x="272800" y="3331677"/>
            <a:ext cx="4217874" cy="2814965"/>
            <a:chOff x="272800" y="3331677"/>
            <a:chExt cx="4217874" cy="2814965"/>
          </a:xfrm>
        </p:grpSpPr>
        <p:pic>
          <p:nvPicPr>
            <p:cNvPr id="36" name="pasted-image.tiff" descr="pasted-image.tiff">
              <a:extLst>
                <a:ext uri="{FF2B5EF4-FFF2-40B4-BE49-F238E27FC236}">
                  <a16:creationId xmlns:a16="http://schemas.microsoft.com/office/drawing/2014/main" id="{B7E11540-1C49-A2AA-7A22-B9BA86D14F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-244" t="-334" r="-268" b="-173"/>
            <a:stretch/>
          </p:blipFill>
          <p:spPr>
            <a:xfrm>
              <a:off x="272800" y="3331677"/>
              <a:ext cx="4217874" cy="2814965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41" name="Title 1">
              <a:extLst>
                <a:ext uri="{FF2B5EF4-FFF2-40B4-BE49-F238E27FC236}">
                  <a16:creationId xmlns:a16="http://schemas.microsoft.com/office/drawing/2014/main" id="{0279D67C-6569-1042-37F7-45504CAC5B05}"/>
                </a:ext>
              </a:extLst>
            </p:cNvPr>
            <p:cNvSpPr txBox="1">
              <a:spLocks/>
            </p:cNvSpPr>
            <p:nvPr/>
          </p:nvSpPr>
          <p:spPr>
            <a:xfrm rot="19821964">
              <a:off x="2045687" y="5318232"/>
              <a:ext cx="1752761" cy="51733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it-IT" sz="2800" b="1" kern="1200" dirty="0">
                  <a:solidFill>
                    <a:srgbClr val="B27F47"/>
                  </a:solidFill>
                  <a:latin typeface="Titillium Bd" pitchFamily="2" charset="77"/>
                  <a:ea typeface="+mn-ea"/>
                  <a:cs typeface="+mn-cs"/>
                </a:defRPr>
              </a:lvl1pPr>
            </a:lstStyle>
            <a:p>
              <a:pPr algn="ctr"/>
              <a:r>
                <a:rPr lang="en-US" sz="3200">
                  <a:solidFill>
                    <a:srgbClr val="2A65B0"/>
                  </a:solidFill>
                </a:rPr>
                <a:t>GyM</a:t>
              </a:r>
            </a:p>
          </p:txBody>
        </p:sp>
      </p:grpSp>
      <p:grpSp>
        <p:nvGrpSpPr>
          <p:cNvPr id="45" name="Gruppo 44">
            <a:extLst>
              <a:ext uri="{FF2B5EF4-FFF2-40B4-BE49-F238E27FC236}">
                <a16:creationId xmlns:a16="http://schemas.microsoft.com/office/drawing/2014/main" id="{FD287505-4B3B-DD54-FD71-EE6660360B6A}"/>
              </a:ext>
            </a:extLst>
          </p:cNvPr>
          <p:cNvGrpSpPr/>
          <p:nvPr/>
        </p:nvGrpSpPr>
        <p:grpSpPr>
          <a:xfrm>
            <a:off x="6522900" y="2746282"/>
            <a:ext cx="5687876" cy="3613475"/>
            <a:chOff x="6522900" y="2746282"/>
            <a:chExt cx="5687876" cy="3613475"/>
          </a:xfrm>
        </p:grpSpPr>
        <p:pic>
          <p:nvPicPr>
            <p:cNvPr id="37" name="Immagine 36">
              <a:extLst>
                <a:ext uri="{FF2B5EF4-FFF2-40B4-BE49-F238E27FC236}">
                  <a16:creationId xmlns:a16="http://schemas.microsoft.com/office/drawing/2014/main" id="{FFC0CB97-A943-6656-E22F-7282A53DB73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22900" y="2746282"/>
              <a:ext cx="5687876" cy="3613475"/>
            </a:xfrm>
            <a:prstGeom prst="rect">
              <a:avLst/>
            </a:prstGeom>
          </p:spPr>
        </p:pic>
        <p:sp>
          <p:nvSpPr>
            <p:cNvPr id="43" name="Title 1">
              <a:extLst>
                <a:ext uri="{FF2B5EF4-FFF2-40B4-BE49-F238E27FC236}">
                  <a16:creationId xmlns:a16="http://schemas.microsoft.com/office/drawing/2014/main" id="{5FC0B473-265C-8F03-A384-E47BE373B138}"/>
                </a:ext>
              </a:extLst>
            </p:cNvPr>
            <p:cNvSpPr txBox="1">
              <a:spLocks/>
            </p:cNvSpPr>
            <p:nvPr/>
          </p:nvSpPr>
          <p:spPr>
            <a:xfrm rot="19821964">
              <a:off x="8246484" y="5276665"/>
              <a:ext cx="1752761" cy="51733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it-IT" sz="2800" b="1" kern="1200" dirty="0">
                  <a:solidFill>
                    <a:srgbClr val="B27F47"/>
                  </a:solidFill>
                  <a:latin typeface="Titillium Bd" pitchFamily="2" charset="77"/>
                  <a:ea typeface="+mn-ea"/>
                  <a:cs typeface="+mn-cs"/>
                </a:defRPr>
              </a:lvl1pPr>
            </a:lstStyle>
            <a:p>
              <a:pPr algn="ctr"/>
              <a:r>
                <a:rPr lang="en-US" sz="3200">
                  <a:solidFill>
                    <a:srgbClr val="2A65B0"/>
                  </a:solidFill>
                </a:rPr>
                <a:t>BiGyM</a:t>
              </a:r>
            </a:p>
          </p:txBody>
        </p:sp>
      </p:grpSp>
      <p:sp>
        <p:nvSpPr>
          <p:cNvPr id="6" name="Segnaposto numero diapositiva 3">
            <a:extLst>
              <a:ext uri="{FF2B5EF4-FFF2-40B4-BE49-F238E27FC236}">
                <a16:creationId xmlns:a16="http://schemas.microsoft.com/office/drawing/2014/main" id="{4EDBB842-AC63-DF6E-4371-478564F65FB5}"/>
              </a:ext>
            </a:extLst>
          </p:cNvPr>
          <p:cNvSpPr txBox="1">
            <a:spLocks/>
          </p:cNvSpPr>
          <p:nvPr/>
        </p:nvSpPr>
        <p:spPr>
          <a:xfrm>
            <a:off x="11507491" y="6435090"/>
            <a:ext cx="556326" cy="360173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>
                <a:solidFill>
                  <a:schemeClr val="bg1"/>
                </a:solidFill>
              </a:rPr>
              <a:pPr algn="ctr"/>
              <a:t>3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622646D-2B9F-AFBB-8AE3-83F4C6B6CA3B}"/>
              </a:ext>
            </a:extLst>
          </p:cNvPr>
          <p:cNvSpPr txBox="1"/>
          <p:nvPr/>
        </p:nvSpPr>
        <p:spPr>
          <a:xfrm>
            <a:off x="3770154" y="1980833"/>
            <a:ext cx="678121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C48E48"/>
              </a:buClr>
              <a:buFont typeface="Wingdings" pitchFamily="2" charset="2"/>
              <a:buChar char="§"/>
            </a:pPr>
            <a:r>
              <a:rPr lang="it-IT" sz="2000">
                <a:cs typeface="Calibri" panose="020F0502020204030204" pitchFamily="34" charset="0"/>
              </a:rPr>
              <a:t>Two new </a:t>
            </a:r>
            <a:r>
              <a:rPr lang="it-IT" sz="2000" b="1" err="1">
                <a:solidFill>
                  <a:srgbClr val="C48E47"/>
                </a:solidFill>
                <a:cs typeface="Calibri" panose="020F0502020204030204" pitchFamily="34" charset="0"/>
              </a:rPr>
              <a:t>helicon</a:t>
            </a:r>
            <a:r>
              <a:rPr lang="it-IT" sz="2000" b="1">
                <a:solidFill>
                  <a:srgbClr val="C48E47"/>
                </a:solidFill>
                <a:cs typeface="Calibri" panose="020F0502020204030204" pitchFamily="34" charset="0"/>
              </a:rPr>
              <a:t> plasma sources</a:t>
            </a:r>
            <a:r>
              <a:rPr lang="it-IT" sz="2000">
                <a:solidFill>
                  <a:srgbClr val="C48E47"/>
                </a:solidFill>
                <a:cs typeface="Calibri" panose="020F0502020204030204" pitchFamily="34" charset="0"/>
              </a:rPr>
              <a:t> </a:t>
            </a:r>
            <a:r>
              <a:rPr lang="it-IT" sz="2000" b="0" i="0" u="none" strike="noStrike">
                <a:solidFill>
                  <a:srgbClr val="0A0A0A"/>
                </a:solidFill>
                <a:effectLst/>
                <a:highlight>
                  <a:srgbClr val="FFFFFF"/>
                </a:highlight>
                <a:cs typeface="Calibri" panose="020F0502020204030204" pitchFamily="34" charset="0"/>
              </a:rPr>
              <a:t>(</a:t>
            </a:r>
            <a:r>
              <a:rPr lang="it-IT" sz="2000" b="0" i="0" u="none" strike="noStrike" err="1">
                <a:solidFill>
                  <a:srgbClr val="0A0A0A"/>
                </a:solidFill>
                <a:effectLst/>
                <a:highlight>
                  <a:srgbClr val="FFFFFF"/>
                </a:highlight>
                <a:cs typeface="Calibri" panose="020F0502020204030204" pitchFamily="34" charset="0"/>
              </a:rPr>
              <a:t>birdcage</a:t>
            </a:r>
            <a:r>
              <a:rPr lang="it-IT" sz="2000" b="0" i="0" u="none" strike="noStrike">
                <a:solidFill>
                  <a:srgbClr val="0A0A0A"/>
                </a:solidFill>
                <a:effectLst/>
                <a:highlight>
                  <a:srgbClr val="FFFFFF"/>
                </a:highlight>
                <a:cs typeface="Calibri" panose="020F0502020204030204" pitchFamily="34" charset="0"/>
              </a:rPr>
              <a:t> </a:t>
            </a:r>
            <a:r>
              <a:rPr lang="it-IT" sz="2000" b="0" i="0" u="none" strike="noStrike" err="1">
                <a:solidFill>
                  <a:srgbClr val="0A0A0A"/>
                </a:solidFill>
                <a:effectLst/>
                <a:highlight>
                  <a:srgbClr val="FFFFFF"/>
                </a:highlight>
                <a:cs typeface="Calibri" panose="020F0502020204030204" pitchFamily="34" charset="0"/>
              </a:rPr>
              <a:t>antennas</a:t>
            </a:r>
            <a:r>
              <a:rPr lang="it-IT" sz="2000" b="0" i="0" u="none" strike="noStrike">
                <a:solidFill>
                  <a:srgbClr val="0A0A0A"/>
                </a:solidFill>
                <a:effectLst/>
                <a:highlight>
                  <a:srgbClr val="FFFFFF"/>
                </a:highlight>
                <a:cs typeface="Calibri" panose="020F0502020204030204" pitchFamily="34" charset="0"/>
              </a:rPr>
              <a:t>)</a:t>
            </a:r>
          </a:p>
          <a:p>
            <a:pPr marL="342900" indent="-342900">
              <a:spcAft>
                <a:spcPts val="600"/>
              </a:spcAft>
              <a:buClr>
                <a:srgbClr val="C48E48"/>
              </a:buClr>
              <a:buFont typeface="Wingdings" pitchFamily="2" charset="2"/>
              <a:buChar char="§"/>
            </a:pPr>
            <a:r>
              <a:rPr lang="en-GB" sz="2000">
                <a:cs typeface="Calibri" panose="020F0502020204030204" pitchFamily="34" charset="0"/>
              </a:rPr>
              <a:t>A n</a:t>
            </a:r>
            <a:r>
              <a:rPr lang="it-IT" sz="2000" err="1">
                <a:latin typeface="+mn-lt"/>
                <a:cs typeface="Calibri" panose="020F0502020204030204" pitchFamily="34" charset="0"/>
              </a:rPr>
              <a:t>ew</a:t>
            </a:r>
            <a:r>
              <a:rPr lang="it-IT" sz="2000">
                <a:latin typeface="+mn-lt"/>
                <a:cs typeface="Calibri" panose="020F0502020204030204" pitchFamily="34" charset="0"/>
              </a:rPr>
              <a:t> </a:t>
            </a:r>
            <a:r>
              <a:rPr lang="it-IT" sz="2000" b="1" err="1">
                <a:solidFill>
                  <a:srgbClr val="C48E47"/>
                </a:solidFill>
                <a:latin typeface="+mn-lt"/>
                <a:cs typeface="Calibri" panose="020F0502020204030204" pitchFamily="34" charset="0"/>
              </a:rPr>
              <a:t>axial</a:t>
            </a:r>
            <a:r>
              <a:rPr lang="it-IT" sz="2000" b="1">
                <a:solidFill>
                  <a:srgbClr val="C48E47"/>
                </a:solidFill>
                <a:latin typeface="+mn-lt"/>
                <a:cs typeface="Calibri" panose="020F0502020204030204" pitchFamily="34" charset="0"/>
              </a:rPr>
              <a:t> sample </a:t>
            </a:r>
            <a:r>
              <a:rPr lang="it-IT" sz="2000" b="1" err="1">
                <a:solidFill>
                  <a:srgbClr val="C48E47"/>
                </a:solidFill>
                <a:latin typeface="+mn-lt"/>
                <a:cs typeface="Calibri" panose="020F0502020204030204" pitchFamily="34" charset="0"/>
              </a:rPr>
              <a:t>exposure</a:t>
            </a:r>
            <a:r>
              <a:rPr lang="it-IT" sz="2000" b="1">
                <a:solidFill>
                  <a:srgbClr val="C48E47"/>
                </a:solidFill>
                <a:latin typeface="+mn-lt"/>
                <a:cs typeface="Calibri" panose="020F0502020204030204" pitchFamily="34" charset="0"/>
              </a:rPr>
              <a:t> system</a:t>
            </a:r>
            <a:endParaRPr lang="en-GB" sz="2000" b="1">
              <a:solidFill>
                <a:srgbClr val="C48E47"/>
              </a:solidFill>
              <a:cs typeface="Calibri" panose="020F0502020204030204" pitchFamily="34" charset="0"/>
            </a:endParaRPr>
          </a:p>
          <a:p>
            <a:pPr marL="342900" indent="-342900">
              <a:spcAft>
                <a:spcPts val="600"/>
              </a:spcAft>
              <a:buClr>
                <a:srgbClr val="C48E48"/>
              </a:buClr>
              <a:buFont typeface="Wingdings" pitchFamily="2" charset="2"/>
              <a:buChar char="§"/>
            </a:pPr>
            <a:r>
              <a:rPr lang="it-IT" sz="2000">
                <a:latin typeface="+mn-lt"/>
                <a:cs typeface="Calibri" panose="020F0502020204030204" pitchFamily="34" charset="0"/>
              </a:rPr>
              <a:t>A </a:t>
            </a:r>
            <a:r>
              <a:rPr lang="it-IT" sz="2000" b="1">
                <a:solidFill>
                  <a:srgbClr val="C48E47"/>
                </a:solidFill>
                <a:latin typeface="+mn-lt"/>
                <a:cs typeface="Calibri" panose="020F0502020204030204" pitchFamily="34" charset="0"/>
              </a:rPr>
              <a:t>LIBS</a:t>
            </a:r>
            <a:r>
              <a:rPr lang="it-IT" sz="2000">
                <a:latin typeface="+mn-lt"/>
                <a:cs typeface="Calibri" panose="020F0502020204030204" pitchFamily="34" charset="0"/>
              </a:rPr>
              <a:t> (Laser</a:t>
            </a:r>
            <a:r>
              <a:rPr lang="en-GB" sz="2000">
                <a:latin typeface="+mn-lt"/>
                <a:cs typeface="Calibri" panose="020F0502020204030204" pitchFamily="34" charset="0"/>
              </a:rPr>
              <a:t>–</a:t>
            </a:r>
            <a:r>
              <a:rPr lang="it-IT" sz="2000" err="1">
                <a:latin typeface="+mn-lt"/>
                <a:cs typeface="Calibri" panose="020F0502020204030204" pitchFamily="34" charset="0"/>
              </a:rPr>
              <a:t>Induced</a:t>
            </a:r>
            <a:r>
              <a:rPr lang="it-IT" sz="2000">
                <a:latin typeface="+mn-lt"/>
                <a:cs typeface="Calibri" panose="020F0502020204030204" pitchFamily="34" charset="0"/>
              </a:rPr>
              <a:t> Breakdown </a:t>
            </a:r>
            <a:r>
              <a:rPr lang="it-IT" sz="2000" err="1">
                <a:latin typeface="+mn-lt"/>
                <a:cs typeface="Calibri" panose="020F0502020204030204" pitchFamily="34" charset="0"/>
              </a:rPr>
              <a:t>Spectroscopy</a:t>
            </a:r>
            <a:r>
              <a:rPr lang="it-IT" sz="2000">
                <a:latin typeface="+mn-lt"/>
                <a:cs typeface="Calibri" panose="020F0502020204030204" pitchFamily="34" charset="0"/>
              </a:rPr>
              <a:t>)</a:t>
            </a:r>
          </a:p>
          <a:p>
            <a:pPr marL="342900" indent="-342900">
              <a:spcAft>
                <a:spcPts val="600"/>
              </a:spcAft>
              <a:buClr>
                <a:srgbClr val="C48E48"/>
              </a:buClr>
              <a:buFont typeface="Wingdings" pitchFamily="2" charset="2"/>
              <a:buChar char="§"/>
            </a:pPr>
            <a:r>
              <a:rPr lang="en-GB" sz="2000">
                <a:cs typeface="Calibri" panose="020F0502020204030204" pitchFamily="34" charset="0"/>
              </a:rPr>
              <a:t>A n</a:t>
            </a:r>
            <a:r>
              <a:rPr lang="it-IT" sz="2000" err="1">
                <a:cs typeface="Calibri" panose="020F0502020204030204" pitchFamily="34" charset="0"/>
              </a:rPr>
              <a:t>ew</a:t>
            </a:r>
            <a:r>
              <a:rPr lang="it-IT" sz="2000">
                <a:cs typeface="Calibri" panose="020F0502020204030204" pitchFamily="34" charset="0"/>
              </a:rPr>
              <a:t> </a:t>
            </a:r>
            <a:r>
              <a:rPr lang="it-IT" sz="2000" b="1" err="1">
                <a:solidFill>
                  <a:srgbClr val="C48E47"/>
                </a:solidFill>
                <a:cs typeface="Calibri" panose="020F0502020204030204" pitchFamily="34" charset="0"/>
              </a:rPr>
              <a:t>infrared</a:t>
            </a:r>
            <a:r>
              <a:rPr lang="it-IT" sz="2000" b="1">
                <a:solidFill>
                  <a:srgbClr val="C48E47"/>
                </a:solidFill>
                <a:cs typeface="Calibri" panose="020F0502020204030204" pitchFamily="34" charset="0"/>
              </a:rPr>
              <a:t> camera</a:t>
            </a:r>
          </a:p>
          <a:p>
            <a:pPr marL="342900" indent="-342900">
              <a:spcAft>
                <a:spcPts val="600"/>
              </a:spcAft>
              <a:buClr>
                <a:srgbClr val="C48E48"/>
              </a:buClr>
              <a:buFont typeface="Wingdings" pitchFamily="2" charset="2"/>
              <a:buChar char="§"/>
            </a:pPr>
            <a:r>
              <a:rPr lang="it-IT" sz="2000">
                <a:cs typeface="Calibri" panose="020F0502020204030204" pitchFamily="34" charset="0"/>
              </a:rPr>
              <a:t>Upgrade of  </a:t>
            </a:r>
            <a:r>
              <a:rPr lang="it-IT" sz="2000" b="1">
                <a:solidFill>
                  <a:srgbClr val="C48E47"/>
                </a:solidFill>
                <a:cs typeface="Calibri" panose="020F0502020204030204" pitchFamily="34" charset="0"/>
              </a:rPr>
              <a:t>vacuum system</a:t>
            </a:r>
          </a:p>
        </p:txBody>
      </p:sp>
    </p:spTree>
    <p:extLst>
      <p:ext uri="{BB962C8B-B14F-4D97-AF65-F5344CB8AC3E}">
        <p14:creationId xmlns:p14="http://schemas.microsoft.com/office/powerpoint/2010/main" val="4168964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879EB6-9C0C-57F7-94FB-A2DF4655FC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9ECC8D-E020-DD0D-A25B-C1BE1DFEE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Modelling activities in support of BiGyM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CE915D2-C155-D3BF-63A8-6B1D68A58B63}"/>
              </a:ext>
            </a:extLst>
          </p:cNvPr>
          <p:cNvSpPr txBox="1">
            <a:spLocks/>
          </p:cNvSpPr>
          <p:nvPr/>
        </p:nvSpPr>
        <p:spPr>
          <a:xfrm>
            <a:off x="927100" y="1960357"/>
            <a:ext cx="9931400" cy="39654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2400" kern="1200" dirty="0" smtClean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2000" kern="1200" dirty="0" smtClean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it-IT" sz="1400" kern="1200" dirty="0">
                <a:solidFill>
                  <a:schemeClr val="tx1"/>
                </a:solidFill>
                <a:effectLst/>
                <a:latin typeface="Titillium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1200"/>
              </a:spcBef>
              <a:buClr>
                <a:srgbClr val="C48E48"/>
              </a:buClr>
              <a:buNone/>
            </a:pPr>
            <a:r>
              <a:rPr lang="en-GB"/>
              <a:t>The </a:t>
            </a:r>
            <a:r>
              <a:rPr lang="en-GB" b="1"/>
              <a:t>modelling activities </a:t>
            </a:r>
            <a:r>
              <a:rPr lang="en-GB"/>
              <a:t>include</a:t>
            </a:r>
            <a:endParaRPr lang="en-GB" kern="0">
              <a:solidFill>
                <a:srgbClr val="000000"/>
              </a:solidFill>
            </a:endParaRPr>
          </a:p>
          <a:p>
            <a:pPr lvl="3">
              <a:lnSpc>
                <a:spcPct val="100000"/>
              </a:lnSpc>
              <a:spcBef>
                <a:spcPts val="300"/>
              </a:spcBef>
              <a:buClr>
                <a:srgbClr val="C48E48"/>
              </a:buClr>
              <a:buFont typeface="Wingdings" pitchFamily="2" charset="2"/>
              <a:buChar char="§"/>
            </a:pPr>
            <a:r>
              <a:rPr lang="en-GB" sz="2400" b="1" kern="0">
                <a:solidFill>
                  <a:srgbClr val="000000"/>
                </a:solidFill>
              </a:rPr>
              <a:t>Plasma-neutral </a:t>
            </a:r>
            <a:r>
              <a:rPr lang="en-GB" sz="2400" kern="0">
                <a:solidFill>
                  <a:srgbClr val="000000"/>
                </a:solidFill>
              </a:rPr>
              <a:t>modelling using </a:t>
            </a:r>
            <a:r>
              <a:rPr lang="en-GB" sz="2400" b="1" kern="0">
                <a:solidFill>
                  <a:srgbClr val="000000"/>
                </a:solidFill>
              </a:rPr>
              <a:t>SOLPS-ITER</a:t>
            </a:r>
          </a:p>
          <a:p>
            <a:pPr lvl="3">
              <a:lnSpc>
                <a:spcPct val="100000"/>
              </a:lnSpc>
              <a:spcBef>
                <a:spcPts val="300"/>
              </a:spcBef>
              <a:buClr>
                <a:srgbClr val="C48E48"/>
              </a:buClr>
              <a:buFont typeface="Wingdings" pitchFamily="2" charset="2"/>
              <a:buChar char="§"/>
            </a:pPr>
            <a:r>
              <a:rPr lang="en-GB" sz="2400" b="1" kern="0">
                <a:solidFill>
                  <a:srgbClr val="000000"/>
                </a:solidFill>
              </a:rPr>
              <a:t>Helicon antenna </a:t>
            </a:r>
            <a:r>
              <a:rPr lang="en-GB" sz="2400" kern="0">
                <a:solidFill>
                  <a:srgbClr val="000000"/>
                </a:solidFill>
              </a:rPr>
              <a:t>modelling using </a:t>
            </a:r>
            <a:r>
              <a:rPr lang="en-GB" sz="2400" b="1" kern="0">
                <a:solidFill>
                  <a:srgbClr val="000000"/>
                </a:solidFill>
              </a:rPr>
              <a:t>COMSOL</a:t>
            </a:r>
          </a:p>
          <a:p>
            <a:pPr lvl="3">
              <a:lnSpc>
                <a:spcPct val="100000"/>
              </a:lnSpc>
              <a:spcBef>
                <a:spcPts val="300"/>
              </a:spcBef>
              <a:buClr>
                <a:srgbClr val="C48E48"/>
              </a:buClr>
              <a:buFont typeface="Wingdings" pitchFamily="2" charset="2"/>
              <a:buChar char="§"/>
            </a:pPr>
            <a:r>
              <a:rPr lang="en-GB" sz="2400" b="1" kern="0">
                <a:solidFill>
                  <a:srgbClr val="000000"/>
                </a:solidFill>
              </a:rPr>
              <a:t>Laser ablation </a:t>
            </a:r>
            <a:r>
              <a:rPr lang="en-GB" sz="2400" kern="0">
                <a:solidFill>
                  <a:srgbClr val="000000"/>
                </a:solidFill>
              </a:rPr>
              <a:t>modelling using </a:t>
            </a:r>
            <a:r>
              <a:rPr lang="en-GB" sz="2400" b="1" kern="0">
                <a:solidFill>
                  <a:srgbClr val="000000"/>
                </a:solidFill>
              </a:rPr>
              <a:t>COMSOL</a:t>
            </a:r>
          </a:p>
          <a:p>
            <a:pPr lvl="3">
              <a:lnSpc>
                <a:spcPct val="100000"/>
              </a:lnSpc>
              <a:spcBef>
                <a:spcPts val="300"/>
              </a:spcBef>
              <a:buClr>
                <a:srgbClr val="C48E48"/>
              </a:buClr>
              <a:buFont typeface="Wingdings" pitchFamily="2" charset="2"/>
              <a:buChar char="§"/>
            </a:pPr>
            <a:r>
              <a:rPr lang="en-GB" sz="2400" b="1" kern="0">
                <a:solidFill>
                  <a:srgbClr val="000000"/>
                </a:solidFill>
              </a:rPr>
              <a:t>Material erosion </a:t>
            </a:r>
            <a:r>
              <a:rPr lang="en-GB" sz="2400" kern="0">
                <a:solidFill>
                  <a:srgbClr val="000000"/>
                </a:solidFill>
              </a:rPr>
              <a:t>modelling with </a:t>
            </a:r>
            <a:r>
              <a:rPr lang="en-GB" sz="2400" b="1" kern="0">
                <a:solidFill>
                  <a:srgbClr val="000000"/>
                </a:solidFill>
              </a:rPr>
              <a:t>ERO2.0</a:t>
            </a:r>
            <a:endParaRPr lang="en-GB" sz="2400" b="1"/>
          </a:p>
          <a:p>
            <a:pPr marL="0" indent="0" algn="just">
              <a:lnSpc>
                <a:spcPct val="100000"/>
              </a:lnSpc>
              <a:spcBef>
                <a:spcPts val="2400"/>
              </a:spcBef>
              <a:buClr>
                <a:schemeClr val="accent1"/>
              </a:buClr>
              <a:buNone/>
            </a:pPr>
            <a:r>
              <a:rPr lang="en-GB"/>
              <a:t>and support the BiGyM project for</a:t>
            </a:r>
            <a:endParaRPr lang="it-IT" kern="0"/>
          </a:p>
          <a:p>
            <a:pPr lvl="3" algn="just">
              <a:lnSpc>
                <a:spcPct val="100000"/>
              </a:lnSpc>
              <a:spcBef>
                <a:spcPts val="600"/>
              </a:spcBef>
              <a:buClr>
                <a:srgbClr val="C48E48"/>
              </a:buClr>
              <a:buFont typeface="Font di sistema regolare"/>
              <a:buChar char="➜"/>
            </a:pPr>
            <a:r>
              <a:rPr lang="en-GB" sz="2400"/>
              <a:t> the </a:t>
            </a:r>
            <a:r>
              <a:rPr lang="en-GB" sz="2400" b="1"/>
              <a:t>machine layout </a:t>
            </a:r>
            <a:r>
              <a:rPr lang="en-GB" sz="2400"/>
              <a:t>definition</a:t>
            </a:r>
          </a:p>
          <a:p>
            <a:pPr lvl="3" algn="just">
              <a:lnSpc>
                <a:spcPct val="100000"/>
              </a:lnSpc>
              <a:spcBef>
                <a:spcPts val="600"/>
              </a:spcBef>
              <a:buClr>
                <a:srgbClr val="C48E48"/>
              </a:buClr>
              <a:buFont typeface="Font di sistema regolare"/>
              <a:buChar char="➜"/>
            </a:pPr>
            <a:r>
              <a:rPr lang="en-GB" sz="2400"/>
              <a:t> the choice of suitable </a:t>
            </a:r>
            <a:r>
              <a:rPr lang="en-GB" sz="2400" b="1" kern="0"/>
              <a:t>experimental setup</a:t>
            </a:r>
          </a:p>
          <a:p>
            <a:pPr lvl="3" algn="just">
              <a:lnSpc>
                <a:spcPct val="100000"/>
              </a:lnSpc>
              <a:spcBef>
                <a:spcPts val="600"/>
              </a:spcBef>
              <a:buClr>
                <a:srgbClr val="C48E48"/>
              </a:buClr>
              <a:buFont typeface="Font di sistema regolare"/>
              <a:buChar char="➜"/>
            </a:pPr>
            <a:r>
              <a:rPr lang="it-IT" sz="2400"/>
              <a:t> </a:t>
            </a:r>
            <a:r>
              <a:rPr lang="it-IT" sz="2400" err="1"/>
              <a:t>predicting</a:t>
            </a:r>
            <a:r>
              <a:rPr lang="it-IT" sz="2400"/>
              <a:t> </a:t>
            </a:r>
            <a:r>
              <a:rPr lang="it-IT" sz="2400" b="1" err="1"/>
              <a:t>operational</a:t>
            </a:r>
            <a:r>
              <a:rPr lang="it-IT" sz="2400" b="1"/>
              <a:t> </a:t>
            </a:r>
            <a:r>
              <a:rPr lang="it-IT" sz="2400" b="1" err="1"/>
              <a:t>conditions</a:t>
            </a:r>
            <a:endParaRPr lang="en-GB" sz="2400" b="1"/>
          </a:p>
          <a:p>
            <a:pPr marL="1657350" lvl="3" indent="-285750" algn="just">
              <a:lnSpc>
                <a:spcPct val="100000"/>
              </a:lnSpc>
              <a:spcBef>
                <a:spcPts val="600"/>
              </a:spcBef>
              <a:buClr>
                <a:srgbClr val="C48E48"/>
              </a:buClr>
              <a:buFont typeface="Wingdings" pitchFamily="2" charset="2"/>
              <a:buChar char="§"/>
            </a:pPr>
            <a:endParaRPr lang="en-GB" sz="2400" b="1" kern="0"/>
          </a:p>
        </p:txBody>
      </p:sp>
      <p:sp>
        <p:nvSpPr>
          <p:cNvPr id="3" name="Segnaposto numero diapositiva 3">
            <a:extLst>
              <a:ext uri="{FF2B5EF4-FFF2-40B4-BE49-F238E27FC236}">
                <a16:creationId xmlns:a16="http://schemas.microsoft.com/office/drawing/2014/main" id="{31A80FFB-4818-355C-28A3-67F1AC38DAF8}"/>
              </a:ext>
            </a:extLst>
          </p:cNvPr>
          <p:cNvSpPr txBox="1">
            <a:spLocks/>
          </p:cNvSpPr>
          <p:nvPr/>
        </p:nvSpPr>
        <p:spPr>
          <a:xfrm>
            <a:off x="11507491" y="6435090"/>
            <a:ext cx="556326" cy="360173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>
                <a:solidFill>
                  <a:schemeClr val="bg1"/>
                </a:solidFill>
              </a:rPr>
              <a:pPr algn="ctr"/>
              <a:t>4</a:t>
            </a:fld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845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12006D-E598-D990-EE7A-E9D2D8BB6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EB8A70-9C48-2A0B-472F-81A8A9F78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SOLPS−ITER modelling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E4509D8F-67A0-937C-4CB8-C5CDAB877DA2}"/>
              </a:ext>
            </a:extLst>
          </p:cNvPr>
          <p:cNvGrpSpPr/>
          <p:nvPr/>
        </p:nvGrpSpPr>
        <p:grpSpPr>
          <a:xfrm>
            <a:off x="754620" y="1987417"/>
            <a:ext cx="5253825" cy="4092429"/>
            <a:chOff x="675272" y="2072878"/>
            <a:chExt cx="4615543" cy="3736411"/>
          </a:xfrm>
        </p:grpSpPr>
        <p:grpSp>
          <p:nvGrpSpPr>
            <p:cNvPr id="4" name="Gruppo 3">
              <a:extLst>
                <a:ext uri="{FF2B5EF4-FFF2-40B4-BE49-F238E27FC236}">
                  <a16:creationId xmlns:a16="http://schemas.microsoft.com/office/drawing/2014/main" id="{8739F43B-CDC2-4F20-3ADA-1A9D6A5DF871}"/>
                </a:ext>
              </a:extLst>
            </p:cNvPr>
            <p:cNvGrpSpPr/>
            <p:nvPr/>
          </p:nvGrpSpPr>
          <p:grpSpPr>
            <a:xfrm>
              <a:off x="973293" y="2490036"/>
              <a:ext cx="1748362" cy="1329501"/>
              <a:chOff x="3509130" y="2835536"/>
              <a:chExt cx="1748362" cy="1422645"/>
            </a:xfrm>
          </p:grpSpPr>
          <p:sp>
            <p:nvSpPr>
              <p:cNvPr id="19" name="Rettangolo con angoli arrotondati 18">
                <a:extLst>
                  <a:ext uri="{FF2B5EF4-FFF2-40B4-BE49-F238E27FC236}">
                    <a16:creationId xmlns:a16="http://schemas.microsoft.com/office/drawing/2014/main" id="{1AACDC57-DB64-7D9D-6F24-50550CD9911A}"/>
                  </a:ext>
                </a:extLst>
              </p:cNvPr>
              <p:cNvSpPr/>
              <p:nvPr/>
            </p:nvSpPr>
            <p:spPr>
              <a:xfrm>
                <a:off x="3509130" y="3035374"/>
                <a:ext cx="1748362" cy="1222807"/>
              </a:xfrm>
              <a:prstGeom prst="roundRect">
                <a:avLst/>
              </a:prstGeom>
              <a:noFill/>
              <a:ln w="28575">
                <a:solidFill>
                  <a:srgbClr val="FFB04A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" name="Segnaposto contenuto 5">
                <a:extLst>
                  <a:ext uri="{FF2B5EF4-FFF2-40B4-BE49-F238E27FC236}">
                    <a16:creationId xmlns:a16="http://schemas.microsoft.com/office/drawing/2014/main" id="{95494C7D-C504-5522-ED90-98C0455BB8E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14647" y="2835536"/>
                <a:ext cx="737328" cy="4207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vert="horz" lIns="91440" tIns="45720" rIns="91440" bIns="45720" rtlCol="0" anchor="ctr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100000"/>
                  </a:lnSpc>
                  <a:spcBef>
                    <a:spcPts val="150"/>
                  </a:spcBef>
                  <a:buClr>
                    <a:schemeClr val="accent2"/>
                  </a:buClr>
                  <a:buFont typeface="Wingdings" pitchFamily="2" charset="2"/>
                  <a:buChar char="§"/>
                  <a:defRPr sz="1800" kern="120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100000"/>
                  </a:lnSpc>
                  <a:spcBef>
                    <a:spcPts val="15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600" kern="120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100000"/>
                  </a:lnSpc>
                  <a:spcBef>
                    <a:spcPts val="150"/>
                  </a:spcBef>
                  <a:buClr>
                    <a:schemeClr val="accent3"/>
                  </a:buClr>
                  <a:buFont typeface="Arial" panose="020B0604020202020204" pitchFamily="34" charset="0"/>
                  <a:buChar char="•"/>
                  <a:defRPr sz="1400" kern="120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100000"/>
                  </a:lnSpc>
                  <a:spcBef>
                    <a:spcPts val="150"/>
                  </a:spcBef>
                  <a:buClr>
                    <a:schemeClr val="accent5"/>
                  </a:buClr>
                  <a:buFont typeface="Arial" panose="020B0604020202020204" pitchFamily="34" charset="0"/>
                  <a:buChar char="•"/>
                  <a:defRPr sz="1400" kern="120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100000"/>
                  </a:lnSpc>
                  <a:spcBef>
                    <a:spcPts val="150"/>
                  </a:spcBef>
                  <a:buClr>
                    <a:schemeClr val="accent5"/>
                  </a:buClr>
                  <a:buFont typeface="Arial" panose="020B0604020202020204" pitchFamily="34" charset="0"/>
                  <a:buChar char="•"/>
                  <a:defRPr sz="1200" kern="120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it-IT" sz="2000" b="1">
                    <a:solidFill>
                      <a:srgbClr val="FFB04A"/>
                    </a:solidFill>
                  </a:rPr>
                  <a:t>B2.5</a:t>
                </a:r>
              </a:p>
            </p:txBody>
          </p:sp>
        </p:grpSp>
        <p:grpSp>
          <p:nvGrpSpPr>
            <p:cNvPr id="5" name="Gruppo 4">
              <a:extLst>
                <a:ext uri="{FF2B5EF4-FFF2-40B4-BE49-F238E27FC236}">
                  <a16:creationId xmlns:a16="http://schemas.microsoft.com/office/drawing/2014/main" id="{5985300A-C1C8-893C-E0AD-1A151FA291AF}"/>
                </a:ext>
              </a:extLst>
            </p:cNvPr>
            <p:cNvGrpSpPr/>
            <p:nvPr/>
          </p:nvGrpSpPr>
          <p:grpSpPr>
            <a:xfrm>
              <a:off x="675272" y="2072878"/>
              <a:ext cx="4615543" cy="3736411"/>
              <a:chOff x="675272" y="2072878"/>
              <a:chExt cx="4615543" cy="3736411"/>
            </a:xfrm>
          </p:grpSpPr>
          <p:grpSp>
            <p:nvGrpSpPr>
              <p:cNvPr id="6" name="Gruppo 5">
                <a:extLst>
                  <a:ext uri="{FF2B5EF4-FFF2-40B4-BE49-F238E27FC236}">
                    <a16:creationId xmlns:a16="http://schemas.microsoft.com/office/drawing/2014/main" id="{CE5C529D-C1BE-062C-239D-05B528A9C7AF}"/>
                  </a:ext>
                </a:extLst>
              </p:cNvPr>
              <p:cNvGrpSpPr/>
              <p:nvPr/>
            </p:nvGrpSpPr>
            <p:grpSpPr>
              <a:xfrm>
                <a:off x="675272" y="2072878"/>
                <a:ext cx="4615543" cy="3481331"/>
                <a:chOff x="957943" y="1038418"/>
                <a:chExt cx="4615543" cy="3481331"/>
              </a:xfrm>
            </p:grpSpPr>
            <p:sp>
              <p:nvSpPr>
                <p:cNvPr id="17" name="Rettangolo con angoli arrotondati 16">
                  <a:extLst>
                    <a:ext uri="{FF2B5EF4-FFF2-40B4-BE49-F238E27FC236}">
                      <a16:creationId xmlns:a16="http://schemas.microsoft.com/office/drawing/2014/main" id="{9609B6C1-C597-4A84-38C7-692EA1F5AAFB}"/>
                    </a:ext>
                  </a:extLst>
                </p:cNvPr>
                <p:cNvSpPr/>
                <p:nvPr/>
              </p:nvSpPr>
              <p:spPr>
                <a:xfrm>
                  <a:off x="957943" y="1254582"/>
                  <a:ext cx="4615543" cy="3265167"/>
                </a:xfrm>
                <a:prstGeom prst="roundRect">
                  <a:avLst/>
                </a:prstGeom>
                <a:noFill/>
                <a:ln w="28575">
                  <a:solidFill>
                    <a:srgbClr val="2A65B0"/>
                  </a:solidFill>
                  <a:prstDash val="dash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8" name="Segnaposto contenuto 5">
                  <a:extLst>
                    <a:ext uri="{FF2B5EF4-FFF2-40B4-BE49-F238E27FC236}">
                      <a16:creationId xmlns:a16="http://schemas.microsoft.com/office/drawing/2014/main" id="{50C35527-3AEA-0AEC-798D-C53640686D46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514764" y="1038418"/>
                  <a:ext cx="1501900" cy="408926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vert="horz" lIns="91440" tIns="45720" rIns="91440" bIns="45720" rtlCol="0" anchor="ctr">
                  <a:noAutofit/>
                </a:bodyPr>
                <a:lstStyle>
                  <a:lvl1pPr marL="171450" indent="-171450" algn="l" defTabSz="685800" rtl="0" eaLnBrk="1" latinLnBrk="0" hangingPunct="1">
                    <a:lnSpc>
                      <a:spcPct val="100000"/>
                    </a:lnSpc>
                    <a:spcBef>
                      <a:spcPts val="150"/>
                    </a:spcBef>
                    <a:buClr>
                      <a:schemeClr val="accent2"/>
                    </a:buClr>
                    <a:buFont typeface="Wingdings" pitchFamily="2" charset="2"/>
                    <a:buChar char="§"/>
                    <a:defRPr sz="1800" kern="1200">
                      <a:solidFill>
                        <a:schemeClr val="tx2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14350" indent="-171450" algn="l" defTabSz="685800" rtl="0" eaLnBrk="1" latinLnBrk="0" hangingPunct="1">
                    <a:lnSpc>
                      <a:spcPct val="100000"/>
                    </a:lnSpc>
                    <a:spcBef>
                      <a:spcPts val="150"/>
                    </a:spcBef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2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857250" indent="-171450" algn="l" defTabSz="685800" rtl="0" eaLnBrk="1" latinLnBrk="0" hangingPunct="1">
                    <a:lnSpc>
                      <a:spcPct val="100000"/>
                    </a:lnSpc>
                    <a:spcBef>
                      <a:spcPts val="150"/>
                    </a:spcBef>
                    <a:buClr>
                      <a:schemeClr val="accent3"/>
                    </a:buClr>
                    <a:buFont typeface="Arial" panose="020B0604020202020204" pitchFamily="34" charset="0"/>
                    <a:buChar char="•"/>
                    <a:defRPr sz="1400" kern="1200">
                      <a:solidFill>
                        <a:schemeClr val="tx2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200150" indent="-171450" algn="l" defTabSz="685800" rtl="0" eaLnBrk="1" latinLnBrk="0" hangingPunct="1">
                    <a:lnSpc>
                      <a:spcPct val="100000"/>
                    </a:lnSpc>
                    <a:spcBef>
                      <a:spcPts val="150"/>
                    </a:spcBef>
                    <a:buClr>
                      <a:schemeClr val="accent5"/>
                    </a:buClr>
                    <a:buFont typeface="Arial" panose="020B0604020202020204" pitchFamily="34" charset="0"/>
                    <a:buChar char="•"/>
                    <a:defRPr sz="1400" kern="1200">
                      <a:solidFill>
                        <a:schemeClr val="tx2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543050" indent="-171450" algn="l" defTabSz="685800" rtl="0" eaLnBrk="1" latinLnBrk="0" hangingPunct="1">
                    <a:lnSpc>
                      <a:spcPct val="100000"/>
                    </a:lnSpc>
                    <a:spcBef>
                      <a:spcPts val="150"/>
                    </a:spcBef>
                    <a:buClr>
                      <a:schemeClr val="accent5"/>
                    </a:buClr>
                    <a:buFont typeface="Arial" panose="020B0604020202020204" pitchFamily="34" charset="0"/>
                    <a:buChar char="•"/>
                    <a:defRPr sz="1200" kern="1200">
                      <a:solidFill>
                        <a:schemeClr val="tx2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8859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2288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5717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9146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algn="ctr">
                    <a:spcBef>
                      <a:spcPts val="0"/>
                    </a:spcBef>
                    <a:buNone/>
                  </a:pPr>
                  <a:r>
                    <a:rPr lang="it-IT" sz="2400" b="1">
                      <a:solidFill>
                        <a:srgbClr val="2A65B0"/>
                      </a:solidFill>
                    </a:rPr>
                    <a:t>SOLPS−ITER</a:t>
                  </a:r>
                </a:p>
              </p:txBody>
            </p:sp>
          </p:grpSp>
          <p:sp>
            <p:nvSpPr>
              <p:cNvPr id="7" name="Freccia curva 6">
                <a:extLst>
                  <a:ext uri="{FF2B5EF4-FFF2-40B4-BE49-F238E27FC236}">
                    <a16:creationId xmlns:a16="http://schemas.microsoft.com/office/drawing/2014/main" id="{0149A375-643F-9BDD-97C5-7A35B6C83EC9}"/>
                  </a:ext>
                </a:extLst>
              </p:cNvPr>
              <p:cNvSpPr/>
              <p:nvPr/>
            </p:nvSpPr>
            <p:spPr>
              <a:xfrm rot="4709577">
                <a:off x="2931539" y="2946009"/>
                <a:ext cx="968020" cy="1008534"/>
              </a:xfrm>
              <a:prstGeom prst="bentArrow">
                <a:avLst>
                  <a:gd name="adj1" fmla="val 3513"/>
                  <a:gd name="adj2" fmla="val 7734"/>
                  <a:gd name="adj3" fmla="val 25000"/>
                  <a:gd name="adj4" fmla="val 87109"/>
                </a:avLst>
              </a:prstGeom>
              <a:solidFill>
                <a:srgbClr val="2A65B0"/>
              </a:solidFill>
              <a:ln>
                <a:solidFill>
                  <a:srgbClr val="2A65B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8" name="Gruppo 7">
                <a:extLst>
                  <a:ext uri="{FF2B5EF4-FFF2-40B4-BE49-F238E27FC236}">
                    <a16:creationId xmlns:a16="http://schemas.microsoft.com/office/drawing/2014/main" id="{36BCCADB-461D-F584-BD25-7470917216DF}"/>
                  </a:ext>
                </a:extLst>
              </p:cNvPr>
              <p:cNvGrpSpPr/>
              <p:nvPr/>
            </p:nvGrpSpPr>
            <p:grpSpPr>
              <a:xfrm>
                <a:off x="3284874" y="3864726"/>
                <a:ext cx="1748362" cy="1427272"/>
                <a:chOff x="1482519" y="2830910"/>
                <a:chExt cx="1748362" cy="1427272"/>
              </a:xfrm>
            </p:grpSpPr>
            <p:sp>
              <p:nvSpPr>
                <p:cNvPr id="15" name="Rettangolo con angoli arrotondati 14">
                  <a:extLst>
                    <a:ext uri="{FF2B5EF4-FFF2-40B4-BE49-F238E27FC236}">
                      <a16:creationId xmlns:a16="http://schemas.microsoft.com/office/drawing/2014/main" id="{8083308C-6CBC-EB1E-F041-01FBE3AFF40D}"/>
                    </a:ext>
                  </a:extLst>
                </p:cNvPr>
                <p:cNvSpPr/>
                <p:nvPr/>
              </p:nvSpPr>
              <p:spPr>
                <a:xfrm>
                  <a:off x="1482519" y="3035375"/>
                  <a:ext cx="1748362" cy="1222807"/>
                </a:xfrm>
                <a:prstGeom prst="roundRect">
                  <a:avLst/>
                </a:prstGeom>
                <a:noFill/>
                <a:ln w="28575">
                  <a:solidFill>
                    <a:srgbClr val="FF6165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chemeClr val="accent1">
                        <a:lumMod val="20000"/>
                        <a:lumOff val="80000"/>
                      </a:schemeClr>
                    </a:solidFill>
                  </a:endParaRPr>
                </a:p>
              </p:txBody>
            </p:sp>
            <p:sp>
              <p:nvSpPr>
                <p:cNvPr id="16" name="Segnaposto contenuto 5">
                  <a:extLst>
                    <a:ext uri="{FF2B5EF4-FFF2-40B4-BE49-F238E27FC236}">
                      <a16:creationId xmlns:a16="http://schemas.microsoft.com/office/drawing/2014/main" id="{51E053BC-B3E1-802E-5224-CA34BE72E9D9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874841" y="2830910"/>
                  <a:ext cx="963718" cy="40892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vert="horz" lIns="91440" tIns="45720" rIns="91440" bIns="45720" rtlCol="0" anchor="ctr">
                  <a:noAutofit/>
                </a:bodyPr>
                <a:lstStyle>
                  <a:lvl1pPr marL="171450" indent="-171450" algn="l" defTabSz="685800" rtl="0" eaLnBrk="1" latinLnBrk="0" hangingPunct="1">
                    <a:lnSpc>
                      <a:spcPct val="100000"/>
                    </a:lnSpc>
                    <a:spcBef>
                      <a:spcPts val="150"/>
                    </a:spcBef>
                    <a:buClr>
                      <a:schemeClr val="accent2"/>
                    </a:buClr>
                    <a:buFont typeface="Wingdings" pitchFamily="2" charset="2"/>
                    <a:buChar char="§"/>
                    <a:defRPr sz="1800" kern="1200">
                      <a:solidFill>
                        <a:schemeClr val="tx2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14350" indent="-171450" algn="l" defTabSz="685800" rtl="0" eaLnBrk="1" latinLnBrk="0" hangingPunct="1">
                    <a:lnSpc>
                      <a:spcPct val="100000"/>
                    </a:lnSpc>
                    <a:spcBef>
                      <a:spcPts val="150"/>
                    </a:spcBef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2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857250" indent="-171450" algn="l" defTabSz="685800" rtl="0" eaLnBrk="1" latinLnBrk="0" hangingPunct="1">
                    <a:lnSpc>
                      <a:spcPct val="100000"/>
                    </a:lnSpc>
                    <a:spcBef>
                      <a:spcPts val="150"/>
                    </a:spcBef>
                    <a:buClr>
                      <a:schemeClr val="accent3"/>
                    </a:buClr>
                    <a:buFont typeface="Arial" panose="020B0604020202020204" pitchFamily="34" charset="0"/>
                    <a:buChar char="•"/>
                    <a:defRPr sz="1400" kern="1200">
                      <a:solidFill>
                        <a:schemeClr val="tx2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200150" indent="-171450" algn="l" defTabSz="685800" rtl="0" eaLnBrk="1" latinLnBrk="0" hangingPunct="1">
                    <a:lnSpc>
                      <a:spcPct val="100000"/>
                    </a:lnSpc>
                    <a:spcBef>
                      <a:spcPts val="150"/>
                    </a:spcBef>
                    <a:buClr>
                      <a:schemeClr val="accent5"/>
                    </a:buClr>
                    <a:buFont typeface="Arial" panose="020B0604020202020204" pitchFamily="34" charset="0"/>
                    <a:buChar char="•"/>
                    <a:defRPr sz="1400" kern="1200">
                      <a:solidFill>
                        <a:schemeClr val="tx2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543050" indent="-171450" algn="l" defTabSz="685800" rtl="0" eaLnBrk="1" latinLnBrk="0" hangingPunct="1">
                    <a:lnSpc>
                      <a:spcPct val="100000"/>
                    </a:lnSpc>
                    <a:spcBef>
                      <a:spcPts val="150"/>
                    </a:spcBef>
                    <a:buClr>
                      <a:schemeClr val="accent5"/>
                    </a:buClr>
                    <a:buFont typeface="Arial" panose="020B0604020202020204" pitchFamily="34" charset="0"/>
                    <a:buChar char="•"/>
                    <a:defRPr sz="1200" kern="1200">
                      <a:solidFill>
                        <a:schemeClr val="tx2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8859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2288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5717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9146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algn="ctr">
                    <a:spcBef>
                      <a:spcPts val="0"/>
                    </a:spcBef>
                    <a:buNone/>
                  </a:pPr>
                  <a:r>
                    <a:rPr lang="it-IT" sz="2000" b="1">
                      <a:solidFill>
                        <a:srgbClr val="FF6165"/>
                      </a:solidFill>
                    </a:rPr>
                    <a:t>EIRENE</a:t>
                  </a:r>
                  <a:endParaRPr lang="it-IT" sz="2400" b="1">
                    <a:solidFill>
                      <a:srgbClr val="FF6165"/>
                    </a:solidFill>
                  </a:endParaRPr>
                </a:p>
              </p:txBody>
            </p:sp>
          </p:grpSp>
          <p:sp>
            <p:nvSpPr>
              <p:cNvPr id="9" name="Freccia curva 8">
                <a:extLst>
                  <a:ext uri="{FF2B5EF4-FFF2-40B4-BE49-F238E27FC236}">
                    <a16:creationId xmlns:a16="http://schemas.microsoft.com/office/drawing/2014/main" id="{4CB5DE78-123B-3305-ADAA-1FCB9BB14E05}"/>
                  </a:ext>
                </a:extLst>
              </p:cNvPr>
              <p:cNvSpPr/>
              <p:nvPr/>
            </p:nvSpPr>
            <p:spPr>
              <a:xfrm rot="15301222">
                <a:off x="2095681" y="3893552"/>
                <a:ext cx="968020" cy="1008534"/>
              </a:xfrm>
              <a:prstGeom prst="bentArrow">
                <a:avLst>
                  <a:gd name="adj1" fmla="val 3513"/>
                  <a:gd name="adj2" fmla="val 7734"/>
                  <a:gd name="adj3" fmla="val 25000"/>
                  <a:gd name="adj4" fmla="val 87109"/>
                </a:avLst>
              </a:prstGeom>
              <a:solidFill>
                <a:srgbClr val="2A65B0"/>
              </a:solidFill>
              <a:ln>
                <a:solidFill>
                  <a:srgbClr val="2A65B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EC25201A-1001-6E5C-14E8-869E1E80CF4A}"/>
                  </a:ext>
                </a:extLst>
              </p:cNvPr>
              <p:cNvSpPr txBox="1"/>
              <p:nvPr/>
            </p:nvSpPr>
            <p:spPr>
              <a:xfrm>
                <a:off x="3535128" y="2601207"/>
                <a:ext cx="1273595" cy="5847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r>
                  <a:rPr lang="it-IT" sz="1600">
                    <a:solidFill>
                      <a:srgbClr val="2A65B0"/>
                    </a:solidFill>
                  </a:rPr>
                  <a:t>plasma</a:t>
                </a:r>
              </a:p>
              <a:p>
                <a:r>
                  <a:rPr lang="it-IT" sz="1600">
                    <a:solidFill>
                      <a:srgbClr val="2A65B0"/>
                    </a:solidFill>
                  </a:rPr>
                  <a:t>background</a:t>
                </a:r>
              </a:p>
            </p:txBody>
          </p:sp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6327E554-5580-C03F-09F4-1116EA471C26}"/>
                  </a:ext>
                </a:extLst>
              </p:cNvPr>
              <p:cNvSpPr txBox="1"/>
              <p:nvPr/>
            </p:nvSpPr>
            <p:spPr>
              <a:xfrm>
                <a:off x="754630" y="4640787"/>
                <a:ext cx="1634913" cy="53390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pPr algn="r"/>
                <a:r>
                  <a:rPr lang="it-IT" sz="1600">
                    <a:solidFill>
                      <a:srgbClr val="2A65B0"/>
                    </a:solidFill>
                  </a:rPr>
                  <a:t>sources for plasma </a:t>
                </a:r>
                <a:r>
                  <a:rPr lang="it-IT" sz="1600" err="1">
                    <a:solidFill>
                      <a:srgbClr val="2A65B0"/>
                    </a:solidFill>
                  </a:rPr>
                  <a:t>fluid</a:t>
                </a:r>
                <a:r>
                  <a:rPr lang="it-IT" sz="1600">
                    <a:solidFill>
                      <a:srgbClr val="2A65B0"/>
                    </a:solidFill>
                  </a:rPr>
                  <a:t> </a:t>
                </a:r>
                <a:r>
                  <a:rPr lang="it-IT" sz="1600" err="1">
                    <a:solidFill>
                      <a:srgbClr val="2A65B0"/>
                    </a:solidFill>
                  </a:rPr>
                  <a:t>equations</a:t>
                </a:r>
                <a:endParaRPr lang="it-IT" sz="1600">
                  <a:solidFill>
                    <a:srgbClr val="2A65B0"/>
                  </a:solidFill>
                </a:endParaRPr>
              </a:p>
            </p:txBody>
          </p:sp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F0BA70F2-DF53-07DE-EAE6-FD116D1DEB55}"/>
                  </a:ext>
                </a:extLst>
              </p:cNvPr>
              <p:cNvSpPr txBox="1"/>
              <p:nvPr/>
            </p:nvSpPr>
            <p:spPr>
              <a:xfrm>
                <a:off x="3339259" y="4192599"/>
                <a:ext cx="1639593" cy="107721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 anchor="ctr">
                <a:spAutoFit/>
              </a:bodyPr>
              <a:lstStyle/>
              <a:p>
                <a:pPr algn="ctr"/>
                <a:r>
                  <a:rPr lang="it-IT" sz="1600">
                    <a:solidFill>
                      <a:srgbClr val="FF6165"/>
                    </a:solidFill>
                  </a:rPr>
                  <a:t>3D </a:t>
                </a:r>
                <a:r>
                  <a:rPr lang="it-IT" sz="1600" err="1">
                    <a:solidFill>
                      <a:srgbClr val="FF6165"/>
                    </a:solidFill>
                  </a:rPr>
                  <a:t>kinetic</a:t>
                </a:r>
                <a:endParaRPr lang="it-IT" sz="1600">
                  <a:solidFill>
                    <a:srgbClr val="FF6165"/>
                  </a:solidFill>
                </a:endParaRPr>
              </a:p>
              <a:p>
                <a:pPr algn="ctr"/>
                <a:r>
                  <a:rPr lang="it-IT" sz="1600">
                    <a:solidFill>
                      <a:srgbClr val="FF6165"/>
                    </a:solidFill>
                  </a:rPr>
                  <a:t>Monte Carlo</a:t>
                </a:r>
              </a:p>
              <a:p>
                <a:pPr algn="ctr"/>
                <a:r>
                  <a:rPr lang="it-IT" sz="1600" err="1">
                    <a:solidFill>
                      <a:srgbClr val="FF6165"/>
                    </a:solidFill>
                  </a:rPr>
                  <a:t>neutral</a:t>
                </a:r>
                <a:r>
                  <a:rPr lang="it-IT" sz="1600">
                    <a:solidFill>
                      <a:srgbClr val="FF6165"/>
                    </a:solidFill>
                  </a:rPr>
                  <a:t> </a:t>
                </a:r>
                <a:r>
                  <a:rPr lang="it-IT" sz="1600" err="1">
                    <a:solidFill>
                      <a:srgbClr val="FF6165"/>
                    </a:solidFill>
                  </a:rPr>
                  <a:t>transport</a:t>
                </a:r>
                <a:endParaRPr lang="it-IT" sz="1600">
                  <a:solidFill>
                    <a:srgbClr val="FF6165"/>
                  </a:solidFill>
                </a:endParaRPr>
              </a:p>
              <a:p>
                <a:pPr algn="ctr"/>
                <a:r>
                  <a:rPr lang="it-IT" sz="1600">
                    <a:solidFill>
                      <a:srgbClr val="FF6165"/>
                    </a:solidFill>
                  </a:rPr>
                  <a:t>code</a:t>
                </a:r>
              </a:p>
            </p:txBody>
          </p:sp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3598B7AB-1022-293B-2E22-19257C7FCF0E}"/>
                  </a:ext>
                </a:extLst>
              </p:cNvPr>
              <p:cNvSpPr txBox="1"/>
              <p:nvPr/>
            </p:nvSpPr>
            <p:spPr>
              <a:xfrm>
                <a:off x="1027678" y="2893252"/>
                <a:ext cx="1639593" cy="830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 anchor="ctr">
                <a:spAutoFit/>
              </a:bodyPr>
              <a:lstStyle/>
              <a:p>
                <a:pPr algn="ctr"/>
                <a:r>
                  <a:rPr lang="it-IT" sz="1600">
                    <a:solidFill>
                      <a:srgbClr val="FFB04A"/>
                    </a:solidFill>
                  </a:rPr>
                  <a:t>2D multi-</a:t>
                </a:r>
                <a:r>
                  <a:rPr lang="it-IT" sz="1600" err="1">
                    <a:solidFill>
                      <a:srgbClr val="FFB04A"/>
                    </a:solidFill>
                  </a:rPr>
                  <a:t>fluid</a:t>
                </a:r>
                <a:endParaRPr lang="it-IT" sz="1600">
                  <a:solidFill>
                    <a:srgbClr val="FFB04A"/>
                  </a:solidFill>
                </a:endParaRPr>
              </a:p>
              <a:p>
                <a:pPr algn="ctr"/>
                <a:r>
                  <a:rPr lang="it-IT" sz="1600">
                    <a:solidFill>
                      <a:srgbClr val="FFB04A"/>
                    </a:solidFill>
                  </a:rPr>
                  <a:t>plasma </a:t>
                </a:r>
                <a:r>
                  <a:rPr lang="it-IT" sz="1600" err="1">
                    <a:solidFill>
                      <a:srgbClr val="FFB04A"/>
                    </a:solidFill>
                  </a:rPr>
                  <a:t>transport</a:t>
                </a:r>
                <a:endParaRPr lang="it-IT" sz="1600">
                  <a:solidFill>
                    <a:srgbClr val="FFB04A"/>
                  </a:solidFill>
                </a:endParaRPr>
              </a:p>
              <a:p>
                <a:pPr algn="ctr"/>
                <a:r>
                  <a:rPr lang="it-IT" sz="1600">
                    <a:solidFill>
                      <a:srgbClr val="FFB04A"/>
                    </a:solidFill>
                  </a:rPr>
                  <a:t>code</a:t>
                </a:r>
              </a:p>
            </p:txBody>
          </p:sp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E2DF717B-4376-7068-CFAB-7AD6C5884F7D}"/>
                  </a:ext>
                </a:extLst>
              </p:cNvPr>
              <p:cNvSpPr txBox="1"/>
              <p:nvPr/>
            </p:nvSpPr>
            <p:spPr>
              <a:xfrm>
                <a:off x="1280584" y="5584488"/>
                <a:ext cx="3492006" cy="224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 anchor="ctr">
                <a:spAutoFit/>
              </a:bodyPr>
              <a:lstStyle/>
              <a:p>
                <a:pPr algn="ctr"/>
                <a:r>
                  <a:rPr lang="it-IT" sz="1000">
                    <a:solidFill>
                      <a:srgbClr val="2A65B0"/>
                    </a:solidFill>
                  </a:rPr>
                  <a:t>S. Wiesen et al (2015) Journal of </a:t>
                </a:r>
                <a:r>
                  <a:rPr lang="it-IT" sz="1000" err="1">
                    <a:solidFill>
                      <a:srgbClr val="2A65B0"/>
                    </a:solidFill>
                  </a:rPr>
                  <a:t>Nuclear</a:t>
                </a:r>
                <a:r>
                  <a:rPr lang="it-IT" sz="1000">
                    <a:solidFill>
                      <a:srgbClr val="2A65B0"/>
                    </a:solidFill>
                  </a:rPr>
                  <a:t> </a:t>
                </a:r>
                <a:r>
                  <a:rPr lang="it-IT" sz="1000" err="1">
                    <a:solidFill>
                      <a:srgbClr val="2A65B0"/>
                    </a:solidFill>
                  </a:rPr>
                  <a:t>Material</a:t>
                </a:r>
                <a:r>
                  <a:rPr lang="it-IT" sz="1000">
                    <a:solidFill>
                      <a:srgbClr val="2A65B0"/>
                    </a:solidFill>
                  </a:rPr>
                  <a:t> 463 480-484 </a:t>
                </a:r>
              </a:p>
            </p:txBody>
          </p:sp>
        </p:grpSp>
      </p:grp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C3015A32-5A5D-52DC-7BD9-F1B2791ABC24}"/>
              </a:ext>
            </a:extLst>
          </p:cNvPr>
          <p:cNvSpPr txBox="1"/>
          <p:nvPr/>
        </p:nvSpPr>
        <p:spPr>
          <a:xfrm>
            <a:off x="6612184" y="2318877"/>
            <a:ext cx="4734863" cy="20318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14000"/>
              </a:lnSpc>
              <a:spcBef>
                <a:spcPts val="1800"/>
              </a:spcBef>
              <a:buClr>
                <a:srgbClr val="2A65B0"/>
              </a:buClr>
              <a:buFont typeface="Wingdings" pitchFamily="2" charset="2"/>
              <a:buChar char="§"/>
            </a:pPr>
            <a:r>
              <a:rPr lang="en-GB" sz="2000" b="0" kern="0">
                <a:latin typeface="+mn-lt"/>
              </a:rPr>
              <a:t>Code package developed for </a:t>
            </a:r>
            <a:r>
              <a:rPr lang="en-GB" sz="2000" kern="0">
                <a:latin typeface="+mn-lt"/>
              </a:rPr>
              <a:t>tokamak</a:t>
            </a:r>
            <a:r>
              <a:rPr lang="en-GB" sz="2000" b="0" kern="0">
                <a:latin typeface="+mn-lt"/>
              </a:rPr>
              <a:t> </a:t>
            </a:r>
            <a:r>
              <a:rPr lang="en-GB" sz="2000" b="1" kern="0">
                <a:latin typeface="+mn-lt"/>
              </a:rPr>
              <a:t>plasma edge simulations</a:t>
            </a:r>
            <a:r>
              <a:rPr lang="en-GB" sz="2000" b="0" kern="0">
                <a:latin typeface="+mn-lt"/>
              </a:rPr>
              <a:t>, recently adapted to the </a:t>
            </a:r>
            <a:r>
              <a:rPr lang="en-GB" sz="2000" b="1" kern="0">
                <a:latin typeface="+mn-lt"/>
              </a:rPr>
              <a:t>LPD geometry</a:t>
            </a:r>
            <a:r>
              <a:rPr lang="en-GB" sz="2000" b="0" kern="0">
                <a:latin typeface="+mn-lt"/>
              </a:rPr>
              <a:t>.</a:t>
            </a:r>
            <a:r>
              <a:rPr lang="en-GB" sz="2000" b="0" kern="0">
                <a:solidFill>
                  <a:srgbClr val="1472B1"/>
                </a:solidFill>
                <a:latin typeface="+mn-lt"/>
              </a:rPr>
              <a:t>*</a:t>
            </a:r>
          </a:p>
          <a:p>
            <a:pPr marL="457200" indent="-457200">
              <a:lnSpc>
                <a:spcPct val="114000"/>
              </a:lnSpc>
              <a:spcBef>
                <a:spcPts val="1600"/>
              </a:spcBef>
              <a:buClr>
                <a:srgbClr val="2A65B0"/>
              </a:buClr>
              <a:buFont typeface="Wingdings" pitchFamily="2" charset="2"/>
              <a:buChar char="§"/>
            </a:pPr>
            <a:r>
              <a:rPr lang="en-GB" sz="2000" b="1" kern="0">
                <a:latin typeface="+mn-lt"/>
              </a:rPr>
              <a:t>Axial</a:t>
            </a:r>
            <a:r>
              <a:rPr lang="en-GB" sz="2000" kern="0">
                <a:latin typeface="+mn-lt"/>
              </a:rPr>
              <a:t> </a:t>
            </a:r>
            <a:r>
              <a:rPr lang="en-GB" sz="2000" b="1" kern="0">
                <a:latin typeface="+mn-lt"/>
              </a:rPr>
              <a:t>symmetry</a:t>
            </a:r>
            <a:r>
              <a:rPr lang="en-GB" sz="2000" kern="0">
                <a:latin typeface="+mn-lt"/>
              </a:rPr>
              <a:t> was adopted in these LPD simulations.</a:t>
            </a:r>
            <a:endParaRPr lang="it-IT" sz="2000" kern="0">
              <a:latin typeface="+mn-lt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E5913E13-259E-83A5-F711-B4264BC2FD2E}"/>
              </a:ext>
            </a:extLst>
          </p:cNvPr>
          <p:cNvSpPr txBox="1"/>
          <p:nvPr/>
        </p:nvSpPr>
        <p:spPr>
          <a:xfrm>
            <a:off x="8090705" y="5862495"/>
            <a:ext cx="38005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2000" b="0" kern="0">
                <a:solidFill>
                  <a:srgbClr val="1472B1"/>
                </a:solidFill>
                <a:latin typeface="+mn-lt"/>
              </a:rPr>
              <a:t>*</a:t>
            </a:r>
            <a:r>
              <a:rPr lang="it-IT" sz="1000" b="0" kern="0">
                <a:solidFill>
                  <a:srgbClr val="1472B1"/>
                </a:solidFill>
                <a:latin typeface="+mn-lt"/>
              </a:rPr>
              <a:t>M. Sala et al (2020) Plasma </a:t>
            </a:r>
            <a:r>
              <a:rPr lang="it-IT" sz="1000" b="0" kern="0" err="1">
                <a:solidFill>
                  <a:srgbClr val="1472B1"/>
                </a:solidFill>
                <a:latin typeface="+mn-lt"/>
              </a:rPr>
              <a:t>Phys</a:t>
            </a:r>
            <a:r>
              <a:rPr lang="it-IT" sz="1000" b="0" kern="0">
                <a:solidFill>
                  <a:srgbClr val="1472B1"/>
                </a:solidFill>
                <a:latin typeface="+mn-lt"/>
              </a:rPr>
              <a:t>. Control. Fusion 62 055005</a:t>
            </a:r>
            <a:endParaRPr lang="it-IT" sz="900" b="0" kern="0">
              <a:solidFill>
                <a:srgbClr val="1472B1"/>
              </a:solidFill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5" name="Segnaposto numero diapositiva 3">
            <a:extLst>
              <a:ext uri="{FF2B5EF4-FFF2-40B4-BE49-F238E27FC236}">
                <a16:creationId xmlns:a16="http://schemas.microsoft.com/office/drawing/2014/main" id="{EE4D0E23-D090-8383-0487-D316E84B3E42}"/>
              </a:ext>
            </a:extLst>
          </p:cNvPr>
          <p:cNvSpPr txBox="1">
            <a:spLocks/>
          </p:cNvSpPr>
          <p:nvPr/>
        </p:nvSpPr>
        <p:spPr>
          <a:xfrm>
            <a:off x="11507491" y="6435090"/>
            <a:ext cx="556326" cy="360173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>
                <a:solidFill>
                  <a:schemeClr val="bg1"/>
                </a:solidFill>
              </a:rPr>
              <a:pPr algn="ctr"/>
              <a:t>5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E473F539-9AFA-825A-C4F5-8B70A757C30F}"/>
              </a:ext>
            </a:extLst>
          </p:cNvPr>
          <p:cNvSpPr txBox="1"/>
          <p:nvPr/>
        </p:nvSpPr>
        <p:spPr>
          <a:xfrm>
            <a:off x="6612499" y="2342638"/>
            <a:ext cx="5428071" cy="3593291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457200" indent="-457200">
              <a:spcBef>
                <a:spcPts val="1800"/>
              </a:spcBef>
              <a:buClr>
                <a:srgbClr val="2A65B0"/>
              </a:buClr>
              <a:buFont typeface="Wingdings" pitchFamily="2" charset="2"/>
              <a:buChar char="§"/>
            </a:pPr>
            <a:r>
              <a:rPr lang="en-GB" sz="2000" b="1" kern="0" dirty="0">
                <a:solidFill>
                  <a:srgbClr val="2A65B0"/>
                </a:solidFill>
              </a:rPr>
              <a:t>SOLPS−ITER modelling of RAID plasma</a:t>
            </a:r>
          </a:p>
          <a:p>
            <a:pPr marL="914400" lvl="1" indent="-457200">
              <a:spcBef>
                <a:spcPts val="600"/>
              </a:spcBef>
              <a:buClr>
                <a:srgbClr val="2A65B0"/>
              </a:buClr>
              <a:buFont typeface="Font di sistema regolare"/>
              <a:buChar char="➔"/>
            </a:pPr>
            <a:r>
              <a:rPr lang="en-GB" sz="2000" dirty="0"/>
              <a:t>SOLPS–ITER modelling approach is validated  </a:t>
            </a:r>
            <a:r>
              <a:rPr lang="en-GB" kern="0" dirty="0">
                <a:latin typeface="+mn-lt"/>
              </a:rPr>
              <a:t>(matched experimental data)</a:t>
            </a:r>
            <a:endParaRPr lang="en-GB" sz="2000" kern="0" dirty="0">
              <a:latin typeface="+mn-lt"/>
            </a:endParaRPr>
          </a:p>
          <a:p>
            <a:pPr marL="914400" lvl="1" indent="-457200">
              <a:spcBef>
                <a:spcPts val="600"/>
              </a:spcBef>
              <a:buClr>
                <a:srgbClr val="2A65B0"/>
              </a:buClr>
              <a:buFont typeface="Font di sistema regolare"/>
              <a:buChar char="➔"/>
            </a:pPr>
            <a:r>
              <a:rPr lang="it-IT" sz="2000" kern="0" dirty="0" err="1">
                <a:latin typeface="+mn-lt"/>
              </a:rPr>
              <a:t>proper</a:t>
            </a:r>
            <a:r>
              <a:rPr lang="it-IT" sz="2000" kern="0" dirty="0">
                <a:latin typeface="+mn-lt"/>
              </a:rPr>
              <a:t> </a:t>
            </a:r>
            <a:r>
              <a:rPr lang="it-IT" sz="2000" kern="0" dirty="0" err="1">
                <a:latin typeface="+mn-lt"/>
              </a:rPr>
              <a:t>constraints</a:t>
            </a:r>
            <a:r>
              <a:rPr lang="it-IT" sz="2000" kern="0" dirty="0">
                <a:latin typeface="+mn-lt"/>
              </a:rPr>
              <a:t> for BiGyM </a:t>
            </a:r>
            <a:r>
              <a:rPr lang="it-IT" sz="2000" kern="0" dirty="0" err="1">
                <a:latin typeface="+mn-lt"/>
              </a:rPr>
              <a:t>runs</a:t>
            </a:r>
            <a:endParaRPr lang="it-IT" sz="2000" kern="0" dirty="0">
              <a:latin typeface="+mn-lt"/>
            </a:endParaRPr>
          </a:p>
          <a:p>
            <a:pPr marL="457200" indent="-457200">
              <a:spcBef>
                <a:spcPts val="1800"/>
              </a:spcBef>
              <a:buClr>
                <a:srgbClr val="2A65B0"/>
              </a:buClr>
              <a:buFont typeface="Wingdings" pitchFamily="2" charset="2"/>
              <a:buChar char="§"/>
            </a:pPr>
            <a:r>
              <a:rPr lang="en-GB" sz="2000" b="1" kern="0" dirty="0">
                <a:solidFill>
                  <a:srgbClr val="2A65B0"/>
                </a:solidFill>
              </a:rPr>
              <a:t>SOLPS−ITER modelling of BiGyM plasma</a:t>
            </a:r>
          </a:p>
          <a:p>
            <a:pPr marL="914400" lvl="1" indent="-457200">
              <a:lnSpc>
                <a:spcPct val="90000"/>
              </a:lnSpc>
              <a:spcBef>
                <a:spcPts val="600"/>
              </a:spcBef>
              <a:buClr>
                <a:srgbClr val="2A65B0"/>
              </a:buClr>
              <a:buFont typeface="Font di sistema regolare"/>
              <a:buChar char="➔"/>
            </a:pPr>
            <a:r>
              <a:rPr lang="en-GB" sz="2000" kern="0" dirty="0"/>
              <a:t>Reliable p</a:t>
            </a:r>
            <a:r>
              <a:rPr lang="en-GB" sz="2000" kern="0" dirty="0">
                <a:latin typeface="+mn-lt"/>
              </a:rPr>
              <a:t>redictions in similar conditions, investigating different</a:t>
            </a:r>
          </a:p>
          <a:p>
            <a:pPr marL="1828800" lvl="3" indent="-457200">
              <a:spcBef>
                <a:spcPts val="300"/>
              </a:spcBef>
              <a:buClr>
                <a:srgbClr val="2A65B0"/>
              </a:buClr>
              <a:buSzPct val="80000"/>
              <a:buFont typeface="Wingdings" pitchFamily="2" charset="2"/>
              <a:buChar char="v"/>
            </a:pPr>
            <a:r>
              <a:rPr lang="en-GB" kern="0" dirty="0"/>
              <a:t>Gas species</a:t>
            </a:r>
          </a:p>
          <a:p>
            <a:pPr marL="1828800" lvl="3" indent="-457200">
              <a:spcBef>
                <a:spcPts val="300"/>
              </a:spcBef>
              <a:buClr>
                <a:srgbClr val="2A65B0"/>
              </a:buClr>
              <a:buSzPct val="80000"/>
              <a:buFont typeface="Wingdings" pitchFamily="2" charset="2"/>
              <a:buChar char="v"/>
            </a:pPr>
            <a:r>
              <a:rPr lang="en-GB" kern="0" dirty="0"/>
              <a:t>Gas injection locations</a:t>
            </a:r>
          </a:p>
          <a:p>
            <a:pPr marL="1828800" lvl="3" indent="-457200">
              <a:spcBef>
                <a:spcPts val="300"/>
              </a:spcBef>
              <a:buClr>
                <a:srgbClr val="2A65B0"/>
              </a:buClr>
              <a:buSzPct val="80000"/>
              <a:buFont typeface="Wingdings" pitchFamily="2" charset="2"/>
              <a:buChar char="v"/>
            </a:pPr>
            <a:r>
              <a:rPr lang="en-GB" kern="0" dirty="0"/>
              <a:t>Magnetic field configurations</a:t>
            </a:r>
          </a:p>
        </p:txBody>
      </p:sp>
    </p:spTree>
    <p:extLst>
      <p:ext uri="{BB962C8B-B14F-4D97-AF65-F5344CB8AC3E}">
        <p14:creationId xmlns:p14="http://schemas.microsoft.com/office/powerpoint/2010/main" val="159458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020359-B691-50F3-6A93-5C28E97C9A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3">
            <a:extLst>
              <a:ext uri="{FF2B5EF4-FFF2-40B4-BE49-F238E27FC236}">
                <a16:creationId xmlns:a16="http://schemas.microsoft.com/office/drawing/2014/main" id="{F14CFF67-7467-D2AA-81AA-06CD8B6F63E2}"/>
              </a:ext>
            </a:extLst>
          </p:cNvPr>
          <p:cNvSpPr txBox="1">
            <a:spLocks/>
          </p:cNvSpPr>
          <p:nvPr/>
        </p:nvSpPr>
        <p:spPr>
          <a:xfrm>
            <a:off x="11507491" y="6435090"/>
            <a:ext cx="556326" cy="360173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>
                <a:solidFill>
                  <a:schemeClr val="bg1"/>
                </a:solidFill>
              </a:rPr>
              <a:pPr algn="ctr"/>
              <a:t>6</a:t>
            </a:fld>
            <a:endParaRPr lang="en-GB">
              <a:solidFill>
                <a:schemeClr val="bg1"/>
              </a:solidFill>
            </a:endParaRP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54AEBC0F-4958-8FC4-9CB3-E5540590C7A5}"/>
              </a:ext>
            </a:extLst>
          </p:cNvPr>
          <p:cNvGrpSpPr>
            <a:grpSpLocks noChangeAspect="1"/>
          </p:cNvGrpSpPr>
          <p:nvPr/>
        </p:nvGrpSpPr>
        <p:grpSpPr>
          <a:xfrm>
            <a:off x="484180" y="1991904"/>
            <a:ext cx="3951128" cy="1386439"/>
            <a:chOff x="3819089" y="2903769"/>
            <a:chExt cx="7274190" cy="2552490"/>
          </a:xfrm>
        </p:grpSpPr>
        <p:pic>
          <p:nvPicPr>
            <p:cNvPr id="10" name="Picture 1" descr="GetFileAttachment.jpg">
              <a:extLst>
                <a:ext uri="{FF2B5EF4-FFF2-40B4-BE49-F238E27FC236}">
                  <a16:creationId xmlns:a16="http://schemas.microsoft.com/office/drawing/2014/main" id="{7BDB4285-9926-5341-E158-A4E58BC469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4" t="25120" b="29087"/>
            <a:stretch/>
          </p:blipFill>
          <p:spPr>
            <a:xfrm>
              <a:off x="3819089" y="2903769"/>
              <a:ext cx="7274190" cy="2552490"/>
            </a:xfrm>
            <a:prstGeom prst="rect">
              <a:avLst/>
            </a:prstGeom>
          </p:spPr>
        </p:pic>
        <p:pic>
          <p:nvPicPr>
            <p:cNvPr id="11" name="Immagine 10" descr="Immagine che contiene Carattere, Elementi grafici, logo, simbolo&#10;&#10;Descrizione generata automaticamente">
              <a:extLst>
                <a:ext uri="{FF2B5EF4-FFF2-40B4-BE49-F238E27FC236}">
                  <a16:creationId xmlns:a16="http://schemas.microsoft.com/office/drawing/2014/main" id="{6F18931B-63C2-1F52-1ECA-F1FA82B07A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06" t="16642" r="11715" b="20219"/>
            <a:stretch/>
          </p:blipFill>
          <p:spPr>
            <a:xfrm>
              <a:off x="10391973" y="2940345"/>
              <a:ext cx="701306" cy="321887"/>
            </a:xfrm>
            <a:prstGeom prst="rect">
              <a:avLst/>
            </a:prstGeom>
          </p:spPr>
        </p:pic>
      </p:grpSp>
      <p:grpSp>
        <p:nvGrpSpPr>
          <p:cNvPr id="48" name="Gruppo 47">
            <a:extLst>
              <a:ext uri="{FF2B5EF4-FFF2-40B4-BE49-F238E27FC236}">
                <a16:creationId xmlns:a16="http://schemas.microsoft.com/office/drawing/2014/main" id="{34917930-3BD9-D86C-0449-68786AB116A2}"/>
              </a:ext>
            </a:extLst>
          </p:cNvPr>
          <p:cNvGrpSpPr/>
          <p:nvPr/>
        </p:nvGrpSpPr>
        <p:grpSpPr>
          <a:xfrm>
            <a:off x="391169" y="3523438"/>
            <a:ext cx="4117109" cy="1386438"/>
            <a:chOff x="391169" y="3523438"/>
            <a:chExt cx="4117109" cy="1386438"/>
          </a:xfrm>
        </p:grpSpPr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8CDD5236-DB51-F049-A23F-89ED2F2A0831}"/>
                </a:ext>
              </a:extLst>
            </p:cNvPr>
            <p:cNvGrpSpPr/>
            <p:nvPr/>
          </p:nvGrpSpPr>
          <p:grpSpPr>
            <a:xfrm>
              <a:off x="391169" y="3523438"/>
              <a:ext cx="4117109" cy="1386438"/>
              <a:chOff x="391169" y="3443926"/>
              <a:chExt cx="4117109" cy="1386438"/>
            </a:xfrm>
          </p:grpSpPr>
          <p:grpSp>
            <p:nvGrpSpPr>
              <p:cNvPr id="13" name="Gruppo 12">
                <a:extLst>
                  <a:ext uri="{FF2B5EF4-FFF2-40B4-BE49-F238E27FC236}">
                    <a16:creationId xmlns:a16="http://schemas.microsoft.com/office/drawing/2014/main" id="{81B6E5B0-D2DC-9F2C-CEAB-C18FDF237338}"/>
                  </a:ext>
                </a:extLst>
              </p:cNvPr>
              <p:cNvGrpSpPr/>
              <p:nvPr/>
            </p:nvGrpSpPr>
            <p:grpSpPr>
              <a:xfrm>
                <a:off x="391169" y="3443926"/>
                <a:ext cx="4117109" cy="1386438"/>
                <a:chOff x="391169" y="3443926"/>
                <a:chExt cx="4117109" cy="1386438"/>
              </a:xfrm>
            </p:grpSpPr>
            <p:pic>
              <p:nvPicPr>
                <p:cNvPr id="16" name="Immagine 15" descr="Immagine che contiene testo, schermata, linea, Diagramma&#10;&#10;Descrizione generata automaticamente">
                  <a:extLst>
                    <a:ext uri="{FF2B5EF4-FFF2-40B4-BE49-F238E27FC236}">
                      <a16:creationId xmlns:a16="http://schemas.microsoft.com/office/drawing/2014/main" id="{425D221D-D07C-C888-0AD8-0D227B20107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795" r="9475"/>
                <a:stretch/>
              </p:blipFill>
              <p:spPr>
                <a:xfrm>
                  <a:off x="391169" y="3443926"/>
                  <a:ext cx="4117109" cy="1386438"/>
                </a:xfrm>
                <a:prstGeom prst="rect">
                  <a:avLst/>
                </a:prstGeom>
              </p:spPr>
            </p:pic>
            <p:sp>
              <p:nvSpPr>
                <p:cNvPr id="17" name="CasellaDiTesto 16">
                  <a:extLst>
                    <a:ext uri="{FF2B5EF4-FFF2-40B4-BE49-F238E27FC236}">
                      <a16:creationId xmlns:a16="http://schemas.microsoft.com/office/drawing/2014/main" id="{B928CCBB-DD8B-CE77-9109-9E193B62BDE1}"/>
                    </a:ext>
                  </a:extLst>
                </p:cNvPr>
                <p:cNvSpPr txBox="1"/>
                <p:nvPr/>
              </p:nvSpPr>
              <p:spPr bwMode="auto">
                <a:xfrm>
                  <a:off x="697999" y="3502506"/>
                  <a:ext cx="759582" cy="40353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GB" sz="1100" kern="0">
                      <a:solidFill>
                        <a:srgbClr val="92D050"/>
                      </a:solidFill>
                      <a:latin typeface="+mn-lt"/>
                    </a:rPr>
                    <a:t>Modelling</a:t>
                  </a:r>
                </a:p>
                <a:p>
                  <a:r>
                    <a:rPr lang="en-GB" sz="1100" kern="0">
                      <a:solidFill>
                        <a:srgbClr val="92D050"/>
                      </a:solidFill>
                      <a:latin typeface="+mn-lt"/>
                    </a:rPr>
                    <a:t>scheme</a:t>
                  </a:r>
                  <a:endParaRPr lang="en-GB" sz="1100"/>
                </a:p>
              </p:txBody>
            </p:sp>
            <p:sp>
              <p:nvSpPr>
                <p:cNvPr id="18" name="Triangolo 17">
                  <a:extLst>
                    <a:ext uri="{FF2B5EF4-FFF2-40B4-BE49-F238E27FC236}">
                      <a16:creationId xmlns:a16="http://schemas.microsoft.com/office/drawing/2014/main" id="{9F7E1A85-DF96-4F90-D50D-A6ADEF662512}"/>
                    </a:ext>
                  </a:extLst>
                </p:cNvPr>
                <p:cNvSpPr/>
                <p:nvPr/>
              </p:nvSpPr>
              <p:spPr bwMode="auto">
                <a:xfrm rot="10800000">
                  <a:off x="1595810" y="3799932"/>
                  <a:ext cx="155018" cy="133224"/>
                </a:xfrm>
                <a:prstGeom prst="triangle">
                  <a:avLst/>
                </a:prstGeom>
                <a:solidFill>
                  <a:srgbClr val="FF0000"/>
                </a:solidFill>
                <a:ln w="508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9" name="CasellaDiTesto 18">
                  <a:extLst>
                    <a:ext uri="{FF2B5EF4-FFF2-40B4-BE49-F238E27FC236}">
                      <a16:creationId xmlns:a16="http://schemas.microsoft.com/office/drawing/2014/main" id="{AAF4FFAC-78AE-2B03-61A0-A7FF7596233C}"/>
                    </a:ext>
                  </a:extLst>
                </p:cNvPr>
                <p:cNvSpPr txBox="1"/>
                <p:nvPr/>
              </p:nvSpPr>
              <p:spPr bwMode="auto">
                <a:xfrm>
                  <a:off x="1398767" y="3586936"/>
                  <a:ext cx="567159" cy="2400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spAutoFit/>
                </a:bodyPr>
                <a:lstStyle/>
                <a:p>
                  <a:pPr algn="ctr"/>
                  <a:r>
                    <a:rPr lang="en-GB" sz="950" kern="0">
                      <a:solidFill>
                        <a:srgbClr val="FF0000"/>
                      </a:solidFill>
                      <a:latin typeface="+mn-lt"/>
                    </a:rPr>
                    <a:t>Puffing</a:t>
                  </a:r>
                  <a:endParaRPr lang="en-GB" sz="95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0" name="Rettangolo con angoli arrotondati 19">
                  <a:extLst>
                    <a:ext uri="{FF2B5EF4-FFF2-40B4-BE49-F238E27FC236}">
                      <a16:creationId xmlns:a16="http://schemas.microsoft.com/office/drawing/2014/main" id="{BEB1EF99-D191-6447-9633-E12C4763A590}"/>
                    </a:ext>
                  </a:extLst>
                </p:cNvPr>
                <p:cNvSpPr/>
                <p:nvPr/>
              </p:nvSpPr>
              <p:spPr bwMode="auto">
                <a:xfrm flipH="1">
                  <a:off x="3304034" y="3739897"/>
                  <a:ext cx="32267" cy="347871"/>
                </a:xfrm>
                <a:prstGeom prst="roundRect">
                  <a:avLst/>
                </a:prstGeom>
                <a:noFill/>
                <a:ln w="50800" cap="flat" cmpd="sng" algn="ctr">
                  <a:solidFill>
                    <a:srgbClr val="D883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1" name="CasellaDiTesto 20">
                  <a:extLst>
                    <a:ext uri="{FF2B5EF4-FFF2-40B4-BE49-F238E27FC236}">
                      <a16:creationId xmlns:a16="http://schemas.microsoft.com/office/drawing/2014/main" id="{C9EB80E1-4A1D-3327-2CA8-01A030B5AD8E}"/>
                    </a:ext>
                  </a:extLst>
                </p:cNvPr>
                <p:cNvSpPr txBox="1"/>
                <p:nvPr/>
              </p:nvSpPr>
              <p:spPr bwMode="auto">
                <a:xfrm>
                  <a:off x="3318413" y="3530671"/>
                  <a:ext cx="1159890" cy="35548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GB" sz="950" kern="0">
                      <a:solidFill>
                        <a:srgbClr val="D883FF"/>
                      </a:solidFill>
                      <a:latin typeface="+mn-lt"/>
                    </a:rPr>
                    <a:t>Pressure measurements</a:t>
                  </a:r>
                  <a:endParaRPr lang="en-GB" sz="950">
                    <a:solidFill>
                      <a:srgbClr val="D883FF"/>
                    </a:solidFill>
                  </a:endParaRPr>
                </a:p>
              </p:txBody>
            </p:sp>
          </p:grpSp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DCE78EDA-2972-2F77-B66C-58C77BD3FB2D}"/>
                  </a:ext>
                </a:extLst>
              </p:cNvPr>
              <p:cNvSpPr txBox="1"/>
              <p:nvPr/>
            </p:nvSpPr>
            <p:spPr bwMode="auto">
              <a:xfrm>
                <a:off x="2901044" y="4118843"/>
                <a:ext cx="627326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/>
              <a:p>
                <a:pPr algn="r">
                  <a:lnSpc>
                    <a:spcPct val="90000"/>
                  </a:lnSpc>
                </a:pPr>
                <a:r>
                  <a:rPr lang="en-GB" sz="1000" kern="0">
                    <a:solidFill>
                      <a:srgbClr val="0072BD"/>
                    </a:solidFill>
                    <a:latin typeface="+mn-lt"/>
                  </a:rPr>
                  <a:t>Neutral domain</a:t>
                </a:r>
                <a:endParaRPr lang="en-GB" sz="1000">
                  <a:solidFill>
                    <a:srgbClr val="0072BD"/>
                  </a:solidFill>
                </a:endParaRPr>
              </a:p>
            </p:txBody>
          </p:sp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47E58A2D-97CA-2B47-DC2F-88D6CA6E067C}"/>
                  </a:ext>
                </a:extLst>
              </p:cNvPr>
              <p:cNvSpPr txBox="1"/>
              <p:nvPr/>
            </p:nvSpPr>
            <p:spPr bwMode="auto">
              <a:xfrm>
                <a:off x="1273716" y="4118843"/>
                <a:ext cx="641767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GB" sz="1000" kern="0">
                    <a:solidFill>
                      <a:srgbClr val="FFC2C2"/>
                    </a:solidFill>
                    <a:latin typeface="+mn-lt"/>
                  </a:rPr>
                  <a:t>Plasma domain</a:t>
                </a:r>
                <a:endParaRPr lang="en-GB" sz="1000">
                  <a:solidFill>
                    <a:srgbClr val="FFC2C2"/>
                  </a:solidFill>
                </a:endParaRPr>
              </a:p>
            </p:txBody>
          </p:sp>
        </p:grpSp>
        <p:sp>
          <p:nvSpPr>
            <p:cNvPr id="28" name="CasellaDiTesto 27">
              <a:extLst>
                <a:ext uri="{FF2B5EF4-FFF2-40B4-BE49-F238E27FC236}">
                  <a16:creationId xmlns:a16="http://schemas.microsoft.com/office/drawing/2014/main" id="{BDDB223F-061D-F078-1768-AB172FACD134}"/>
                </a:ext>
              </a:extLst>
            </p:cNvPr>
            <p:cNvSpPr txBox="1"/>
            <p:nvPr/>
          </p:nvSpPr>
          <p:spPr bwMode="auto">
            <a:xfrm>
              <a:off x="1998782" y="3925902"/>
              <a:ext cx="717827" cy="3554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en-GB" sz="950" kern="0">
                  <a:solidFill>
                    <a:srgbClr val="00D4F0"/>
                  </a:solidFill>
                  <a:latin typeface="+mn-lt"/>
                </a:rPr>
                <a:t>Thomson Scattering</a:t>
              </a:r>
              <a:endParaRPr lang="en-GB" sz="950">
                <a:solidFill>
                  <a:srgbClr val="00D4F0"/>
                </a:solidFill>
              </a:endParaRPr>
            </a:p>
          </p:txBody>
        </p:sp>
        <p:cxnSp>
          <p:nvCxnSpPr>
            <p:cNvPr id="29" name="Connettore 1 13">
              <a:extLst>
                <a:ext uri="{FF2B5EF4-FFF2-40B4-BE49-F238E27FC236}">
                  <a16:creationId xmlns:a16="http://schemas.microsoft.com/office/drawing/2014/main" id="{86F91FED-2D07-D06C-0FBA-8DB3426EFE34}"/>
                </a:ext>
              </a:extLst>
            </p:cNvPr>
            <p:cNvCxnSpPr>
              <a:cxnSpLocks/>
            </p:cNvCxnSpPr>
            <p:nvPr/>
          </p:nvCxnSpPr>
          <p:spPr>
            <a:xfrm>
              <a:off x="2670482" y="3937000"/>
              <a:ext cx="0" cy="730250"/>
            </a:xfrm>
            <a:prstGeom prst="line">
              <a:avLst/>
            </a:prstGeom>
            <a:ln w="19050">
              <a:solidFill>
                <a:srgbClr val="00D4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uppo 36">
            <a:extLst>
              <a:ext uri="{FF2B5EF4-FFF2-40B4-BE49-F238E27FC236}">
                <a16:creationId xmlns:a16="http://schemas.microsoft.com/office/drawing/2014/main" id="{7798865C-C369-BCCC-29C1-6CC4EF57AA4E}"/>
              </a:ext>
            </a:extLst>
          </p:cNvPr>
          <p:cNvGrpSpPr>
            <a:grpSpLocks noChangeAspect="1"/>
          </p:cNvGrpSpPr>
          <p:nvPr/>
        </p:nvGrpSpPr>
        <p:grpSpPr>
          <a:xfrm>
            <a:off x="4535797" y="4979251"/>
            <a:ext cx="4003966" cy="1326233"/>
            <a:chOff x="144084" y="4918677"/>
            <a:chExt cx="4225382" cy="1399573"/>
          </a:xfrm>
        </p:grpSpPr>
        <p:grpSp>
          <p:nvGrpSpPr>
            <p:cNvPr id="38" name="Gruppo 37">
              <a:extLst>
                <a:ext uri="{FF2B5EF4-FFF2-40B4-BE49-F238E27FC236}">
                  <a16:creationId xmlns:a16="http://schemas.microsoft.com/office/drawing/2014/main" id="{A1E92D50-8E31-0571-E630-DB838D2D0EC4}"/>
                </a:ext>
              </a:extLst>
            </p:cNvPr>
            <p:cNvGrpSpPr/>
            <p:nvPr/>
          </p:nvGrpSpPr>
          <p:grpSpPr>
            <a:xfrm>
              <a:off x="144084" y="4918677"/>
              <a:ext cx="4225382" cy="1399573"/>
              <a:chOff x="144084" y="4918677"/>
              <a:chExt cx="4225382" cy="1399573"/>
            </a:xfrm>
          </p:grpSpPr>
          <p:pic>
            <p:nvPicPr>
              <p:cNvPr id="40" name="Immagine 39">
                <a:extLst>
                  <a:ext uri="{FF2B5EF4-FFF2-40B4-BE49-F238E27FC236}">
                    <a16:creationId xmlns:a16="http://schemas.microsoft.com/office/drawing/2014/main" id="{1431CBDC-CD43-86FD-AA77-21BD3341E5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144084" y="4918677"/>
                <a:ext cx="4225382" cy="1399573"/>
              </a:xfrm>
              <a:prstGeom prst="rect">
                <a:avLst/>
              </a:prstGeom>
            </p:spPr>
          </p:pic>
          <p:sp>
            <p:nvSpPr>
              <p:cNvPr id="41" name="CasellaDiTesto 40">
                <a:extLst>
                  <a:ext uri="{FF2B5EF4-FFF2-40B4-BE49-F238E27FC236}">
                    <a16:creationId xmlns:a16="http://schemas.microsoft.com/office/drawing/2014/main" id="{7AE1AE2A-72DD-7754-83CB-15192996DD16}"/>
                  </a:ext>
                </a:extLst>
              </p:cNvPr>
              <p:cNvSpPr txBox="1"/>
              <p:nvPr/>
            </p:nvSpPr>
            <p:spPr>
              <a:xfrm>
                <a:off x="556877" y="4960569"/>
                <a:ext cx="1019471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100" b="0" kern="0">
                    <a:solidFill>
                      <a:schemeClr val="tx1"/>
                    </a:solidFill>
                    <a:latin typeface="+mn-lt"/>
                  </a:rPr>
                  <a:t>source</a:t>
                </a:r>
                <a:endParaRPr lang="en-GB" sz="2000"/>
              </a:p>
            </p:txBody>
          </p:sp>
          <p:sp>
            <p:nvSpPr>
              <p:cNvPr id="42" name="CasellaDiTesto 41">
                <a:extLst>
                  <a:ext uri="{FF2B5EF4-FFF2-40B4-BE49-F238E27FC236}">
                    <a16:creationId xmlns:a16="http://schemas.microsoft.com/office/drawing/2014/main" id="{C7933E91-DD1F-6572-F7E3-B5265608B79C}"/>
                  </a:ext>
                </a:extLst>
              </p:cNvPr>
              <p:cNvSpPr txBox="1"/>
              <p:nvPr/>
            </p:nvSpPr>
            <p:spPr>
              <a:xfrm>
                <a:off x="3256411" y="4960569"/>
                <a:ext cx="1019471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100" b="0" kern="0">
                    <a:solidFill>
                      <a:schemeClr val="tx1"/>
                    </a:solidFill>
                    <a:latin typeface="+mn-lt"/>
                  </a:rPr>
                  <a:t>source</a:t>
                </a:r>
                <a:endParaRPr lang="en-GB" sz="1100"/>
              </a:p>
            </p:txBody>
          </p:sp>
        </p:grpSp>
        <p:sp>
          <p:nvSpPr>
            <p:cNvPr id="39" name="CasellaDiTesto 38">
              <a:extLst>
                <a:ext uri="{FF2B5EF4-FFF2-40B4-BE49-F238E27FC236}">
                  <a16:creationId xmlns:a16="http://schemas.microsoft.com/office/drawing/2014/main" id="{79DD8D2E-9899-731A-DD91-9C5D596046D8}"/>
                </a:ext>
              </a:extLst>
            </p:cNvPr>
            <p:cNvSpPr txBox="1"/>
            <p:nvPr/>
          </p:nvSpPr>
          <p:spPr>
            <a:xfrm>
              <a:off x="1692602" y="5659102"/>
              <a:ext cx="1553206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100" b="0" kern="0">
                  <a:solidFill>
                    <a:schemeClr val="tx1"/>
                  </a:solidFill>
                  <a:latin typeface="+mn-lt"/>
                </a:rPr>
                <a:t>I</a:t>
              </a:r>
              <a:r>
                <a:rPr lang="en-GB" sz="1100" b="0" kern="0" baseline="-25000">
                  <a:solidFill>
                    <a:schemeClr val="tx1"/>
                  </a:solidFill>
                  <a:latin typeface="+mn-lt"/>
                </a:rPr>
                <a:t>nom</a:t>
              </a:r>
              <a:r>
                <a:rPr lang="en-GB" sz="1100" b="0" kern="0">
                  <a:solidFill>
                    <a:schemeClr val="tx1"/>
                  </a:solidFill>
                  <a:latin typeface="+mn-lt"/>
                </a:rPr>
                <a:t> = 150A</a:t>
              </a:r>
              <a:endParaRPr lang="en-GB" sz="1100"/>
            </a:p>
          </p:txBody>
        </p:sp>
      </p:grpSp>
      <p:pic>
        <p:nvPicPr>
          <p:cNvPr id="43" name="Immagine 42" descr="Immagine che contiene testo, schermata, linea, Rettangolo&#10;&#10;Il contenuto generato dall'IA potrebbe non essere corretto.">
            <a:extLst>
              <a:ext uri="{FF2B5EF4-FFF2-40B4-BE49-F238E27FC236}">
                <a16:creationId xmlns:a16="http://schemas.microsoft.com/office/drawing/2014/main" id="{6C51416B-12FD-7197-1EDD-8246C077ABBF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1" t="27556" r="7926" b="16055"/>
          <a:stretch>
            <a:fillRect/>
          </a:stretch>
        </p:blipFill>
        <p:spPr>
          <a:xfrm>
            <a:off x="263774" y="4994960"/>
            <a:ext cx="4183268" cy="1326233"/>
          </a:xfrm>
          <a:prstGeom prst="rect">
            <a:avLst/>
          </a:prstGeom>
        </p:spPr>
      </p:pic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089B3C03-1747-182F-D998-77654DD1ADB3}"/>
              </a:ext>
            </a:extLst>
          </p:cNvPr>
          <p:cNvSpPr txBox="1"/>
          <p:nvPr/>
        </p:nvSpPr>
        <p:spPr>
          <a:xfrm>
            <a:off x="4645818" y="1832451"/>
            <a:ext cx="3933022" cy="3456074"/>
          </a:xfrm>
          <a:prstGeom prst="rect">
            <a:avLst/>
          </a:prstGeom>
          <a:noFill/>
          <a:ln w="19050">
            <a:noFill/>
          </a:ln>
        </p:spPr>
        <p:txBody>
          <a:bodyPr wrap="square">
            <a:spAutoFit/>
          </a:bodyPr>
          <a:lstStyle/>
          <a:p>
            <a:pPr marL="108000" algn="just">
              <a:lnSpc>
                <a:spcPct val="105000"/>
              </a:lnSpc>
              <a:spcBef>
                <a:spcPts val="600"/>
              </a:spcBef>
              <a:buClr>
                <a:srgbClr val="2A65B0"/>
              </a:buClr>
            </a:pPr>
            <a:r>
              <a:rPr lang="en-GB" sz="2100" b="1" kern="0" dirty="0">
                <a:latin typeface="+mn-lt"/>
              </a:rPr>
              <a:t>Helium plasma </a:t>
            </a:r>
            <a:r>
              <a:rPr lang="en-GB" sz="2100" b="0" kern="0" dirty="0">
                <a:solidFill>
                  <a:schemeClr val="tx1"/>
                </a:solidFill>
                <a:latin typeface="+mn-lt"/>
              </a:rPr>
              <a:t>with</a:t>
            </a:r>
          </a:p>
          <a:p>
            <a:pPr marL="684000" indent="-342900" algn="just">
              <a:lnSpc>
                <a:spcPct val="105000"/>
              </a:lnSpc>
              <a:spcBef>
                <a:spcPts val="300"/>
              </a:spcBef>
              <a:buClr>
                <a:srgbClr val="2A65B0"/>
              </a:buClr>
              <a:buFont typeface="Wingdings" pitchFamily="2" charset="2"/>
              <a:buChar char="§"/>
            </a:pPr>
            <a:r>
              <a:rPr lang="en-GB" sz="2000" b="1" kern="0" dirty="0">
                <a:solidFill>
                  <a:schemeClr val="tx1"/>
                </a:solidFill>
                <a:latin typeface="+mn-lt"/>
              </a:rPr>
              <a:t>3 </a:t>
            </a:r>
            <a:r>
              <a:rPr lang="en-GB" sz="2000" b="1" kern="0" dirty="0" err="1">
                <a:solidFill>
                  <a:schemeClr val="tx1"/>
                </a:solidFill>
                <a:latin typeface="+mn-lt"/>
              </a:rPr>
              <a:t>mT</a:t>
            </a:r>
            <a:r>
              <a:rPr lang="en-GB" sz="2000" b="1" kern="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000" kern="0" dirty="0">
                <a:solidFill>
                  <a:schemeClr val="tx1"/>
                </a:solidFill>
                <a:latin typeface="+mn-lt"/>
              </a:rPr>
              <a:t>≲ B ≲ </a:t>
            </a:r>
            <a:r>
              <a:rPr lang="en-GB" sz="2000" b="1" kern="0" dirty="0">
                <a:solidFill>
                  <a:schemeClr val="tx1"/>
                </a:solidFill>
                <a:latin typeface="+mn-lt"/>
              </a:rPr>
              <a:t>20 </a:t>
            </a:r>
            <a:r>
              <a:rPr lang="en-GB" sz="2000" b="1" kern="0" dirty="0" err="1">
                <a:solidFill>
                  <a:schemeClr val="tx1"/>
                </a:solidFill>
                <a:latin typeface="+mn-lt"/>
              </a:rPr>
              <a:t>mT</a:t>
            </a:r>
            <a:endParaRPr lang="en-GB" sz="2000" b="1" kern="0" dirty="0"/>
          </a:p>
          <a:p>
            <a:pPr marL="684000" indent="-342900" algn="just">
              <a:lnSpc>
                <a:spcPct val="105000"/>
              </a:lnSpc>
              <a:spcBef>
                <a:spcPts val="300"/>
              </a:spcBef>
              <a:buClr>
                <a:srgbClr val="2A65B0"/>
              </a:buClr>
              <a:buFont typeface="Wingdings" pitchFamily="2" charset="2"/>
              <a:buChar char="§"/>
            </a:pPr>
            <a:r>
              <a:rPr lang="en-GB" sz="2000" b="0" kern="0" dirty="0">
                <a:solidFill>
                  <a:schemeClr val="tx1"/>
                </a:solidFill>
                <a:latin typeface="+mn-lt"/>
              </a:rPr>
              <a:t>Ⲅ</a:t>
            </a:r>
            <a:r>
              <a:rPr lang="en-GB" sz="2000" b="0" kern="0" baseline="-25000" dirty="0">
                <a:solidFill>
                  <a:schemeClr val="tx1"/>
                </a:solidFill>
                <a:latin typeface="+mn-lt"/>
              </a:rPr>
              <a:t>puff</a:t>
            </a:r>
            <a:r>
              <a:rPr lang="en-GB" sz="2000" b="0" kern="0" dirty="0">
                <a:solidFill>
                  <a:schemeClr val="tx1"/>
                </a:solidFill>
                <a:latin typeface="+mn-lt"/>
              </a:rPr>
              <a:t> = </a:t>
            </a:r>
            <a:r>
              <a:rPr lang="en-GB" sz="2000" b="1" kern="0" dirty="0">
                <a:solidFill>
                  <a:schemeClr val="tx1"/>
                </a:solidFill>
                <a:latin typeface="+mn-lt"/>
              </a:rPr>
              <a:t>58 </a:t>
            </a:r>
            <a:r>
              <a:rPr lang="en-GB" sz="2000" b="1" kern="0" dirty="0" err="1">
                <a:solidFill>
                  <a:schemeClr val="tx1"/>
                </a:solidFill>
                <a:latin typeface="+mn-lt"/>
              </a:rPr>
              <a:t>sccm</a:t>
            </a:r>
            <a:endParaRPr lang="en-GB" sz="2000" b="1" kern="0" dirty="0">
              <a:solidFill>
                <a:schemeClr val="tx1"/>
              </a:solidFill>
              <a:latin typeface="+mn-lt"/>
            </a:endParaRPr>
          </a:p>
          <a:p>
            <a:pPr marL="684000" indent="-342900">
              <a:lnSpc>
                <a:spcPct val="105000"/>
              </a:lnSpc>
              <a:spcBef>
                <a:spcPts val="300"/>
              </a:spcBef>
              <a:buClr>
                <a:srgbClr val="2A65B0"/>
              </a:buClr>
              <a:buFont typeface="Wingdings" pitchFamily="2" charset="2"/>
              <a:buChar char="§"/>
            </a:pPr>
            <a:r>
              <a:rPr lang="en-GB" sz="2000" b="0" kern="0" dirty="0" err="1">
                <a:solidFill>
                  <a:schemeClr val="tx1"/>
                </a:solidFill>
                <a:latin typeface="+mn-lt"/>
              </a:rPr>
              <a:t>S</a:t>
            </a:r>
            <a:r>
              <a:rPr lang="en-GB" sz="2000" b="0" kern="0" baseline="-25000" dirty="0" err="1">
                <a:solidFill>
                  <a:schemeClr val="tx1"/>
                </a:solidFill>
                <a:latin typeface="+mn-lt"/>
              </a:rPr>
              <a:t>pump</a:t>
            </a:r>
            <a:r>
              <a:rPr lang="en-GB" sz="2000" b="0" kern="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000" kern="0" dirty="0">
                <a:solidFill>
                  <a:schemeClr val="tx1"/>
                </a:solidFill>
                <a:latin typeface="+mn-lt"/>
              </a:rPr>
              <a:t>∼ </a:t>
            </a:r>
            <a:r>
              <a:rPr lang="en-GB" sz="2000" b="1" kern="0" dirty="0">
                <a:solidFill>
                  <a:schemeClr val="tx1"/>
                </a:solidFill>
                <a:latin typeface="+mn-lt"/>
              </a:rPr>
              <a:t>150 L/s</a:t>
            </a:r>
          </a:p>
          <a:p>
            <a:pPr marL="108000">
              <a:lnSpc>
                <a:spcPct val="105000"/>
              </a:lnSpc>
              <a:spcBef>
                <a:spcPts val="1200"/>
              </a:spcBef>
              <a:buClr>
                <a:srgbClr val="2A65B0"/>
              </a:buClr>
            </a:pPr>
            <a:r>
              <a:rPr lang="en-GB" sz="2100" b="1" kern="0" dirty="0"/>
              <a:t>Power density distribution</a:t>
            </a:r>
          </a:p>
          <a:p>
            <a:pPr marL="684000" indent="-342900">
              <a:lnSpc>
                <a:spcPct val="105000"/>
              </a:lnSpc>
              <a:spcBef>
                <a:spcPts val="300"/>
              </a:spcBef>
              <a:buClr>
                <a:srgbClr val="2A65B0"/>
              </a:buClr>
              <a:buFont typeface="Wingdings" pitchFamily="2" charset="2"/>
              <a:buChar char="§"/>
            </a:pPr>
            <a:r>
              <a:rPr lang="en-GB" sz="2000" b="0" kern="0" dirty="0">
                <a:solidFill>
                  <a:schemeClr val="tx1"/>
                </a:solidFill>
                <a:latin typeface="+mn-lt"/>
              </a:rPr>
              <a:t>Total </a:t>
            </a:r>
            <a:r>
              <a:rPr lang="en-GB" sz="2000" b="0" kern="0" dirty="0" err="1">
                <a:solidFill>
                  <a:schemeClr val="tx1"/>
                </a:solidFill>
                <a:latin typeface="+mn-lt"/>
              </a:rPr>
              <a:t>P</a:t>
            </a:r>
            <a:r>
              <a:rPr lang="en-GB" sz="2000" b="0" kern="0" baseline="-25000" dirty="0" err="1">
                <a:solidFill>
                  <a:schemeClr val="tx1"/>
                </a:solidFill>
                <a:latin typeface="+mn-lt"/>
              </a:rPr>
              <a:t>injected</a:t>
            </a:r>
            <a:r>
              <a:rPr lang="en-GB" sz="2000" b="0" kern="0" dirty="0">
                <a:solidFill>
                  <a:schemeClr val="tx1"/>
                </a:solidFill>
                <a:latin typeface="+mn-lt"/>
              </a:rPr>
              <a:t> = </a:t>
            </a:r>
            <a:r>
              <a:rPr lang="en-GB" sz="2000" b="1" kern="0" dirty="0">
                <a:solidFill>
                  <a:schemeClr val="tx1"/>
                </a:solidFill>
                <a:latin typeface="+mn-lt"/>
              </a:rPr>
              <a:t>3 kW</a:t>
            </a:r>
            <a:endParaRPr lang="en-GB" sz="2000" kern="0" dirty="0">
              <a:solidFill>
                <a:schemeClr val="tx1"/>
              </a:solidFill>
              <a:latin typeface="+mn-lt"/>
            </a:endParaRPr>
          </a:p>
          <a:p>
            <a:pPr marL="684000" indent="-342900">
              <a:lnSpc>
                <a:spcPct val="105000"/>
              </a:lnSpc>
              <a:spcBef>
                <a:spcPts val="300"/>
              </a:spcBef>
              <a:buClr>
                <a:srgbClr val="2A65B0"/>
              </a:buClr>
              <a:buFont typeface="Wingdings" pitchFamily="2" charset="2"/>
              <a:buChar char="§"/>
            </a:pPr>
            <a:r>
              <a:rPr lang="en-GB" sz="2000" kern="0" dirty="0"/>
              <a:t>Axially </a:t>
            </a:r>
            <a:r>
              <a:rPr lang="en-GB" sz="2000" b="1" kern="0" dirty="0"/>
              <a:t>c</a:t>
            </a:r>
            <a:r>
              <a:rPr lang="en-GB" sz="2000" b="1" kern="0" dirty="0">
                <a:solidFill>
                  <a:schemeClr val="tx1"/>
                </a:solidFill>
                <a:latin typeface="+mn-lt"/>
              </a:rPr>
              <a:t>onstant</a:t>
            </a:r>
            <a:endParaRPr lang="en-GB" sz="2000" kern="0" dirty="0">
              <a:solidFill>
                <a:schemeClr val="tx1"/>
              </a:solidFill>
              <a:latin typeface="+mn-lt"/>
            </a:endParaRPr>
          </a:p>
          <a:p>
            <a:pPr marL="684000" indent="-342900" algn="just">
              <a:lnSpc>
                <a:spcPct val="105000"/>
              </a:lnSpc>
              <a:spcBef>
                <a:spcPts val="300"/>
              </a:spcBef>
              <a:buClr>
                <a:srgbClr val="2A65B0"/>
              </a:buClr>
              <a:buFont typeface="Wingdings" pitchFamily="2" charset="2"/>
              <a:buChar char="§"/>
            </a:pPr>
            <a:r>
              <a:rPr lang="en-GB" sz="2000" kern="0" dirty="0">
                <a:solidFill>
                  <a:schemeClr val="tx1"/>
                </a:solidFill>
                <a:latin typeface="+mn-lt"/>
              </a:rPr>
              <a:t>Radially </a:t>
            </a:r>
            <a:r>
              <a:rPr lang="en-GB" sz="2000" b="1" kern="0" dirty="0">
                <a:solidFill>
                  <a:schemeClr val="tx1"/>
                </a:solidFill>
                <a:latin typeface="+mn-lt"/>
              </a:rPr>
              <a:t>gaussian</a:t>
            </a:r>
          </a:p>
          <a:p>
            <a:pPr>
              <a:lnSpc>
                <a:spcPct val="105000"/>
              </a:lnSpc>
              <a:spcBef>
                <a:spcPts val="600"/>
              </a:spcBef>
              <a:buClr>
                <a:srgbClr val="2A65B0"/>
              </a:buClr>
            </a:pPr>
            <a:endParaRPr lang="en-GB" sz="2000" b="1" kern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6A1B667D-D1C7-5766-19AF-E117C780144A}"/>
              </a:ext>
            </a:extLst>
          </p:cNvPr>
          <p:cNvSpPr txBox="1"/>
          <p:nvPr/>
        </p:nvSpPr>
        <p:spPr>
          <a:xfrm>
            <a:off x="3412748" y="4992578"/>
            <a:ext cx="1062628" cy="28841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lnSpc>
                <a:spcPct val="98000"/>
              </a:lnSpc>
            </a:pPr>
            <a:r>
              <a:rPr lang="en-GB" sz="1300" kern="0">
                <a:solidFill>
                  <a:srgbClr val="4744FF"/>
                </a:solidFill>
                <a:latin typeface="+mn-lt"/>
              </a:rPr>
              <a:t>EIRENE grid</a:t>
            </a:r>
            <a:endParaRPr lang="en-GB" sz="1300">
              <a:solidFill>
                <a:srgbClr val="4744FF"/>
              </a:solidFill>
            </a:endParaRP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44C266FC-2224-5D36-0B2D-50C60D43576E}"/>
              </a:ext>
            </a:extLst>
          </p:cNvPr>
          <p:cNvSpPr txBox="1"/>
          <p:nvPr/>
        </p:nvSpPr>
        <p:spPr>
          <a:xfrm>
            <a:off x="3608037" y="5213628"/>
            <a:ext cx="852671" cy="272382"/>
          </a:xfrm>
          <a:prstGeom prst="rect">
            <a:avLst/>
          </a:prstGeom>
          <a:noFill/>
        </p:spPr>
        <p:txBody>
          <a:bodyPr wrap="square" lIns="9000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1300" kern="0">
                <a:solidFill>
                  <a:srgbClr val="EC4D22"/>
                </a:solidFill>
                <a:latin typeface="+mn-lt"/>
              </a:rPr>
              <a:t>B2.5 grid</a:t>
            </a:r>
            <a:endParaRPr lang="en-GB" sz="1300">
              <a:solidFill>
                <a:srgbClr val="EC4D22"/>
              </a:solidFill>
            </a:endParaRP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393A68E2-6DB2-8052-5F1B-0F5E4B275861}"/>
              </a:ext>
            </a:extLst>
          </p:cNvPr>
          <p:cNvSpPr txBox="1"/>
          <p:nvPr/>
        </p:nvSpPr>
        <p:spPr>
          <a:xfrm>
            <a:off x="9213951" y="5358165"/>
            <a:ext cx="2425167" cy="881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1900" b="1" kern="0">
                <a:solidFill>
                  <a:schemeClr val="tx1"/>
                </a:solidFill>
                <a:latin typeface="+mn-lt"/>
              </a:rPr>
              <a:t>+</a:t>
            </a:r>
          </a:p>
          <a:p>
            <a:pPr algn="ctr">
              <a:lnSpc>
                <a:spcPct val="90000"/>
              </a:lnSpc>
            </a:pPr>
            <a:r>
              <a:rPr lang="en-GB" sz="1900" b="1" kern="0">
                <a:solidFill>
                  <a:schemeClr val="tx1"/>
                </a:solidFill>
                <a:latin typeface="+mn-lt"/>
              </a:rPr>
              <a:t>Measured neutral pressure </a:t>
            </a:r>
            <a:r>
              <a:rPr lang="it-IT" sz="1900" b="1" i="0" u="none" strike="noStrike">
                <a:solidFill>
                  <a:srgbClr val="404040"/>
                </a:solidFill>
                <a:effectLst/>
                <a:highlight>
                  <a:srgbClr val="FFFFFF"/>
                </a:highlight>
                <a:latin typeface="+mn-lt"/>
              </a:rPr>
              <a:t>≈ 0.8 Pa</a:t>
            </a:r>
            <a:endParaRPr lang="en-GB" sz="1900" b="1"/>
          </a:p>
        </p:txBody>
      </p:sp>
      <p:grpSp>
        <p:nvGrpSpPr>
          <p:cNvPr id="35" name="Gruppo 34">
            <a:extLst>
              <a:ext uri="{FF2B5EF4-FFF2-40B4-BE49-F238E27FC236}">
                <a16:creationId xmlns:a16="http://schemas.microsoft.com/office/drawing/2014/main" id="{1EFB823C-9479-B4C2-E79B-E5195F2EB22F}"/>
              </a:ext>
            </a:extLst>
          </p:cNvPr>
          <p:cNvGrpSpPr/>
          <p:nvPr/>
        </p:nvGrpSpPr>
        <p:grpSpPr>
          <a:xfrm>
            <a:off x="8777268" y="1633889"/>
            <a:ext cx="3150958" cy="3765394"/>
            <a:chOff x="8777268" y="1633889"/>
            <a:chExt cx="3150958" cy="3765394"/>
          </a:xfrm>
        </p:grpSpPr>
        <p:pic>
          <p:nvPicPr>
            <p:cNvPr id="23" name="Immagine 22">
              <a:extLst>
                <a:ext uri="{FF2B5EF4-FFF2-40B4-BE49-F238E27FC236}">
                  <a16:creationId xmlns:a16="http://schemas.microsoft.com/office/drawing/2014/main" id="{786EA869-0B13-EE0E-BE17-A1B7C93DC2A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77268" y="1633889"/>
              <a:ext cx="3150958" cy="3765394"/>
            </a:xfrm>
            <a:prstGeom prst="rect">
              <a:avLst/>
            </a:prstGeom>
          </p:spPr>
        </p:pic>
        <p:sp>
          <p:nvSpPr>
            <p:cNvPr id="34" name="CasellaDiTesto 33">
              <a:extLst>
                <a:ext uri="{FF2B5EF4-FFF2-40B4-BE49-F238E27FC236}">
                  <a16:creationId xmlns:a16="http://schemas.microsoft.com/office/drawing/2014/main" id="{090AAA9B-1BF6-F1B5-92B0-B089E132AECD}"/>
                </a:ext>
              </a:extLst>
            </p:cNvPr>
            <p:cNvSpPr txBox="1"/>
            <p:nvPr/>
          </p:nvSpPr>
          <p:spPr>
            <a:xfrm>
              <a:off x="9189207" y="4315778"/>
              <a:ext cx="1237328" cy="646331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r>
                <a:rPr lang="en-GB" sz="1200" kern="0"/>
                <a:t>Thomson</a:t>
              </a:r>
            </a:p>
            <a:p>
              <a:r>
                <a:rPr lang="en-GB" sz="1200" kern="0"/>
                <a:t>Scattering</a:t>
              </a:r>
            </a:p>
            <a:p>
              <a:r>
                <a:rPr lang="en-GB" sz="1200" kern="0"/>
                <a:t>[at z=0.79m]</a:t>
              </a:r>
            </a:p>
          </p:txBody>
        </p:sp>
      </p:grp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68E14BF2-045F-ED91-779D-579AA19BBD01}"/>
              </a:ext>
            </a:extLst>
          </p:cNvPr>
          <p:cNvSpPr txBox="1"/>
          <p:nvPr/>
        </p:nvSpPr>
        <p:spPr>
          <a:xfrm>
            <a:off x="8706517" y="1378371"/>
            <a:ext cx="32212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2000" b="1" kern="0"/>
              <a:t> </a:t>
            </a:r>
            <a:r>
              <a:rPr lang="en-GB" sz="2000" b="1" kern="0">
                <a:solidFill>
                  <a:schemeClr val="tx1"/>
                </a:solidFill>
                <a:latin typeface="+mn-lt"/>
              </a:rPr>
              <a:t> Measured </a:t>
            </a:r>
            <a:r>
              <a:rPr lang="it-IT" sz="2000" b="1" kern="0">
                <a:solidFill>
                  <a:schemeClr val="tx1"/>
                </a:solidFill>
                <a:latin typeface="+mn-lt"/>
              </a:rPr>
              <a:t>plasma </a:t>
            </a:r>
            <a:r>
              <a:rPr lang="it-IT" sz="2000" b="1" kern="0" err="1">
                <a:solidFill>
                  <a:schemeClr val="tx1"/>
                </a:solidFill>
                <a:latin typeface="+mn-lt"/>
              </a:rPr>
              <a:t>profiles</a:t>
            </a:r>
            <a:endParaRPr lang="en-GB" sz="2000" b="1"/>
          </a:p>
        </p:txBody>
      </p:sp>
      <p:cxnSp>
        <p:nvCxnSpPr>
          <p:cNvPr id="49" name="Connettore diritto a freccia 48">
            <a:extLst>
              <a:ext uri="{FF2B5EF4-FFF2-40B4-BE49-F238E27FC236}">
                <a16:creationId xmlns:a16="http://schemas.microsoft.com/office/drawing/2014/main" id="{F6F3683B-4F78-ADC2-41A3-DA34113560DB}"/>
              </a:ext>
            </a:extLst>
          </p:cNvPr>
          <p:cNvCxnSpPr>
            <a:cxnSpLocks/>
          </p:cNvCxnSpPr>
          <p:nvPr/>
        </p:nvCxnSpPr>
        <p:spPr>
          <a:xfrm>
            <a:off x="7531782" y="3998778"/>
            <a:ext cx="384997" cy="33375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09522A11-784B-3899-2E45-6ED2334C0638}"/>
              </a:ext>
            </a:extLst>
          </p:cNvPr>
          <p:cNvSpPr txBox="1"/>
          <p:nvPr/>
        </p:nvSpPr>
        <p:spPr>
          <a:xfrm>
            <a:off x="7423500" y="4333089"/>
            <a:ext cx="1133142" cy="535531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1600" kern="0"/>
              <a:t>∼90%</a:t>
            </a:r>
          </a:p>
          <a:p>
            <a:pPr algn="ctr">
              <a:lnSpc>
                <a:spcPct val="90000"/>
              </a:lnSpc>
            </a:pPr>
            <a:r>
              <a:rPr lang="en-GB" sz="1600" kern="0"/>
              <a:t>absorbed</a:t>
            </a:r>
            <a:endParaRPr lang="en-GB" sz="160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9E46712A-026E-1E86-4967-B13C092E9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7" y="1411836"/>
            <a:ext cx="11662883" cy="517331"/>
          </a:xfrm>
        </p:spPr>
        <p:txBody>
          <a:bodyPr>
            <a:normAutofit/>
          </a:bodyPr>
          <a:lstStyle/>
          <a:p>
            <a:r>
              <a:rPr lang="en-GB" dirty="0"/>
              <a:t>RAID (Resonant Antenna Ion Device) — Case study</a:t>
            </a:r>
          </a:p>
        </p:txBody>
      </p:sp>
    </p:spTree>
    <p:extLst>
      <p:ext uri="{BB962C8B-B14F-4D97-AF65-F5344CB8AC3E}">
        <p14:creationId xmlns:p14="http://schemas.microsoft.com/office/powerpoint/2010/main" val="300545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6" grpId="0"/>
      <p:bldP spid="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03ADF7-07F6-7EC0-6978-40AA7D733C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3">
            <a:extLst>
              <a:ext uri="{FF2B5EF4-FFF2-40B4-BE49-F238E27FC236}">
                <a16:creationId xmlns:a16="http://schemas.microsoft.com/office/drawing/2014/main" id="{473164B8-8CBC-949B-F63F-38FCE71F7FFE}"/>
              </a:ext>
            </a:extLst>
          </p:cNvPr>
          <p:cNvSpPr txBox="1">
            <a:spLocks/>
          </p:cNvSpPr>
          <p:nvPr/>
        </p:nvSpPr>
        <p:spPr>
          <a:xfrm>
            <a:off x="11507491" y="6435090"/>
            <a:ext cx="556326" cy="360173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>
                <a:solidFill>
                  <a:schemeClr val="bg1"/>
                </a:solidFill>
              </a:rPr>
              <a:pPr algn="ctr"/>
              <a:t>7</a:t>
            </a:fld>
            <a:endParaRPr lang="en-GB">
              <a:solidFill>
                <a:schemeClr val="bg1"/>
              </a:solidFill>
            </a:endParaRPr>
          </a:p>
        </p:txBody>
      </p:sp>
      <p:pic>
        <p:nvPicPr>
          <p:cNvPr id="4" name="Immagine 3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01ECE2AD-EEE6-85BF-0A37-D02F9271DF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3" t="33847" r="8475" b="23890"/>
          <a:stretch>
            <a:fillRect/>
          </a:stretch>
        </p:blipFill>
        <p:spPr>
          <a:xfrm>
            <a:off x="143227" y="4740699"/>
            <a:ext cx="6505905" cy="1563329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269E572E-E42E-46D2-EB6E-D062E59EA034}"/>
              </a:ext>
            </a:extLst>
          </p:cNvPr>
          <p:cNvSpPr txBox="1"/>
          <p:nvPr/>
        </p:nvSpPr>
        <p:spPr>
          <a:xfrm>
            <a:off x="1561584" y="4925628"/>
            <a:ext cx="1062628" cy="28841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lnSpc>
                <a:spcPct val="98000"/>
              </a:lnSpc>
            </a:pPr>
            <a:r>
              <a:rPr lang="en-GB" sz="1300" kern="0">
                <a:solidFill>
                  <a:srgbClr val="4744FF"/>
                </a:solidFill>
                <a:latin typeface="+mn-lt"/>
              </a:rPr>
              <a:t>EIRENE grid</a:t>
            </a:r>
            <a:endParaRPr lang="en-GB" sz="1300">
              <a:solidFill>
                <a:srgbClr val="4744FF"/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D136D81-0074-CE8A-7EBB-47618333A288}"/>
              </a:ext>
            </a:extLst>
          </p:cNvPr>
          <p:cNvSpPr txBox="1"/>
          <p:nvPr/>
        </p:nvSpPr>
        <p:spPr>
          <a:xfrm>
            <a:off x="2371803" y="5267735"/>
            <a:ext cx="852671" cy="272382"/>
          </a:xfrm>
          <a:prstGeom prst="rect">
            <a:avLst/>
          </a:prstGeom>
          <a:noFill/>
        </p:spPr>
        <p:txBody>
          <a:bodyPr wrap="square" lIns="9000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1300" kern="0">
                <a:solidFill>
                  <a:srgbClr val="EC4D22"/>
                </a:solidFill>
                <a:latin typeface="+mn-lt"/>
              </a:rPr>
              <a:t>B2.5 grid</a:t>
            </a:r>
            <a:endParaRPr lang="en-GB" sz="1300">
              <a:solidFill>
                <a:srgbClr val="EC4D22"/>
              </a:solidFill>
            </a:endParaRPr>
          </a:p>
        </p:txBody>
      </p:sp>
      <p:pic>
        <p:nvPicPr>
          <p:cNvPr id="9" name="Immagine 8" descr="Immagine che contiene schermata, Modellazione 3D&#10;&#10;Il contenuto generato dall'IA potrebbe non essere corretto.">
            <a:extLst>
              <a:ext uri="{FF2B5EF4-FFF2-40B4-BE49-F238E27FC236}">
                <a16:creationId xmlns:a16="http://schemas.microsoft.com/office/drawing/2014/main" id="{3AB24207-27BF-750A-8FD8-AC3804A60082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25" r="46451" b="34620"/>
          <a:stretch>
            <a:fillRect/>
          </a:stretch>
        </p:blipFill>
        <p:spPr>
          <a:xfrm>
            <a:off x="914988" y="1883430"/>
            <a:ext cx="5418477" cy="1111355"/>
          </a:xfrm>
          <a:prstGeom prst="rect">
            <a:avLst/>
          </a:prstGeom>
        </p:spPr>
      </p:pic>
      <p:sp>
        <p:nvSpPr>
          <p:cNvPr id="21" name="Titolo 1">
            <a:extLst>
              <a:ext uri="{FF2B5EF4-FFF2-40B4-BE49-F238E27FC236}">
                <a16:creationId xmlns:a16="http://schemas.microsoft.com/office/drawing/2014/main" id="{8C184382-6722-C9EB-3317-2DB0FB023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7" y="1335636"/>
            <a:ext cx="11662883" cy="517331"/>
          </a:xfrm>
        </p:spPr>
        <p:txBody>
          <a:bodyPr/>
          <a:lstStyle/>
          <a:p>
            <a:r>
              <a:rPr lang="en-GB" dirty="0"/>
              <a:t>BiGyM plasmas</a:t>
            </a:r>
          </a:p>
        </p:txBody>
      </p:sp>
      <p:pic>
        <p:nvPicPr>
          <p:cNvPr id="26" name="Immagine 25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D74A654D-EE4D-5ED7-91B3-9DB96E5EB1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62" r="18716"/>
          <a:stretch/>
        </p:blipFill>
        <p:spPr>
          <a:xfrm>
            <a:off x="458028" y="2947354"/>
            <a:ext cx="6294464" cy="1779180"/>
          </a:xfrm>
          <a:prstGeom prst="rect">
            <a:avLst/>
          </a:prstGeom>
        </p:spPr>
      </p:pic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89F2C391-5CB9-C12A-036F-F66F90902E06}"/>
              </a:ext>
            </a:extLst>
          </p:cNvPr>
          <p:cNvSpPr txBox="1"/>
          <p:nvPr/>
        </p:nvSpPr>
        <p:spPr>
          <a:xfrm>
            <a:off x="7672502" y="1344294"/>
            <a:ext cx="34948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kern="0" dirty="0">
                <a:solidFill>
                  <a:srgbClr val="C48E47"/>
                </a:solidFill>
              </a:rPr>
              <a:t>First plasma in June 2026</a:t>
            </a:r>
            <a:endParaRPr lang="en-GB" sz="2400" dirty="0">
              <a:solidFill>
                <a:srgbClr val="C48E47"/>
              </a:solidFill>
            </a:endParaRPr>
          </a:p>
        </p:txBody>
      </p:sp>
      <p:pic>
        <p:nvPicPr>
          <p:cNvPr id="30" name="Immagine 29">
            <a:extLst>
              <a:ext uri="{FF2B5EF4-FFF2-40B4-BE49-F238E27FC236}">
                <a16:creationId xmlns:a16="http://schemas.microsoft.com/office/drawing/2014/main" id="{A16766D4-0E37-366A-0659-015C162BCC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0849" y="4489502"/>
            <a:ext cx="2266012" cy="1780282"/>
          </a:xfrm>
          <a:prstGeom prst="rect">
            <a:avLst/>
          </a:prstGeom>
        </p:spPr>
      </p:pic>
      <p:pic>
        <p:nvPicPr>
          <p:cNvPr id="31" name="Immagine 30">
            <a:extLst>
              <a:ext uri="{FF2B5EF4-FFF2-40B4-BE49-F238E27FC236}">
                <a16:creationId xmlns:a16="http://schemas.microsoft.com/office/drawing/2014/main" id="{2369B978-D0C9-BAD1-B2A9-7E7BDA0795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1" t="15991" r="19768" b="27015"/>
          <a:stretch>
            <a:fillRect/>
          </a:stretch>
        </p:blipFill>
        <p:spPr>
          <a:xfrm>
            <a:off x="7105930" y="1902407"/>
            <a:ext cx="4401562" cy="2587095"/>
          </a:xfrm>
          <a:prstGeom prst="rect">
            <a:avLst/>
          </a:prstGeom>
        </p:spPr>
      </p:pic>
      <p:grpSp>
        <p:nvGrpSpPr>
          <p:cNvPr id="32" name="Gruppo 31">
            <a:extLst>
              <a:ext uri="{FF2B5EF4-FFF2-40B4-BE49-F238E27FC236}">
                <a16:creationId xmlns:a16="http://schemas.microsoft.com/office/drawing/2014/main" id="{BE7B92B5-397E-6527-0E89-316550888B47}"/>
              </a:ext>
            </a:extLst>
          </p:cNvPr>
          <p:cNvGrpSpPr/>
          <p:nvPr/>
        </p:nvGrpSpPr>
        <p:grpSpPr>
          <a:xfrm>
            <a:off x="3319092" y="3626103"/>
            <a:ext cx="806148" cy="318475"/>
            <a:chOff x="2846763" y="3951283"/>
            <a:chExt cx="806148" cy="318475"/>
          </a:xfrm>
        </p:grpSpPr>
        <p:sp>
          <p:nvSpPr>
            <p:cNvPr id="33" name="Triangolo 32">
              <a:extLst>
                <a:ext uri="{FF2B5EF4-FFF2-40B4-BE49-F238E27FC236}">
                  <a16:creationId xmlns:a16="http://schemas.microsoft.com/office/drawing/2014/main" id="{B744C454-C886-262B-EF62-E718B07803AB}"/>
                </a:ext>
              </a:extLst>
            </p:cNvPr>
            <p:cNvSpPr/>
            <p:nvPr/>
          </p:nvSpPr>
          <p:spPr bwMode="auto">
            <a:xfrm rot="10800000">
              <a:off x="3391785" y="3951283"/>
              <a:ext cx="261126" cy="210841"/>
            </a:xfrm>
            <a:prstGeom prst="triangle">
              <a:avLst/>
            </a:prstGeom>
            <a:solidFill>
              <a:srgbClr val="FF0000"/>
            </a:solidFill>
            <a:ln w="508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34" name="CasellaDiTesto 33">
              <a:extLst>
                <a:ext uri="{FF2B5EF4-FFF2-40B4-BE49-F238E27FC236}">
                  <a16:creationId xmlns:a16="http://schemas.microsoft.com/office/drawing/2014/main" id="{56C03E5A-29F2-B543-7686-0AE60CEEA8B5}"/>
                </a:ext>
              </a:extLst>
            </p:cNvPr>
            <p:cNvSpPr txBox="1"/>
            <p:nvPr/>
          </p:nvSpPr>
          <p:spPr bwMode="auto">
            <a:xfrm>
              <a:off x="2846763" y="4011226"/>
              <a:ext cx="740899" cy="2585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GB" sz="1200" kern="0" dirty="0">
                  <a:solidFill>
                    <a:srgbClr val="FF0000"/>
                  </a:solidFill>
                  <a:latin typeface="+mn-lt"/>
                </a:rPr>
                <a:t>Puffing</a:t>
              </a:r>
              <a:endParaRPr lang="en-GB" sz="900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43" name="Connettore diritto a freccia 42">
            <a:extLst>
              <a:ext uri="{FF2B5EF4-FFF2-40B4-BE49-F238E27FC236}">
                <a16:creationId xmlns:a16="http://schemas.microsoft.com/office/drawing/2014/main" id="{3E63288C-9B8C-8B8C-D6BA-701E260BA584}"/>
              </a:ext>
            </a:extLst>
          </p:cNvPr>
          <p:cNvCxnSpPr/>
          <p:nvPr/>
        </p:nvCxnSpPr>
        <p:spPr>
          <a:xfrm>
            <a:off x="6439989" y="5267735"/>
            <a:ext cx="1541417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9635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8C3B38-F625-26EA-F218-F5E47B0167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3">
            <a:extLst>
              <a:ext uri="{FF2B5EF4-FFF2-40B4-BE49-F238E27FC236}">
                <a16:creationId xmlns:a16="http://schemas.microsoft.com/office/drawing/2014/main" id="{B40130B2-A207-E289-E17F-0F51E383563B}"/>
              </a:ext>
            </a:extLst>
          </p:cNvPr>
          <p:cNvSpPr txBox="1">
            <a:spLocks/>
          </p:cNvSpPr>
          <p:nvPr/>
        </p:nvSpPr>
        <p:spPr>
          <a:xfrm>
            <a:off x="11507491" y="6435090"/>
            <a:ext cx="556326" cy="360173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31E795-7061-4CF6-8233-FAAC5B006E1A}" type="slidenum">
              <a:rPr lang="en-GB" smtClean="0">
                <a:solidFill>
                  <a:schemeClr val="bg1"/>
                </a:solidFill>
              </a:rPr>
              <a:pPr algn="ctr"/>
              <a:t>8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37" name="Titolo 1">
            <a:extLst>
              <a:ext uri="{FF2B5EF4-FFF2-40B4-BE49-F238E27FC236}">
                <a16:creationId xmlns:a16="http://schemas.microsoft.com/office/drawing/2014/main" id="{479F39DA-9607-FCA6-BCFD-CD9FAF37B16D}"/>
              </a:ext>
            </a:extLst>
          </p:cNvPr>
          <p:cNvSpPr txBox="1">
            <a:spLocks/>
          </p:cNvSpPr>
          <p:nvPr/>
        </p:nvSpPr>
        <p:spPr>
          <a:xfrm>
            <a:off x="530087" y="1361036"/>
            <a:ext cx="6432573" cy="51733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2800" b="1" kern="1200" dirty="0">
                <a:solidFill>
                  <a:srgbClr val="B27F47"/>
                </a:solidFill>
                <a:latin typeface="Titillium Bd" pitchFamily="2" charset="77"/>
                <a:ea typeface="+mn-ea"/>
                <a:cs typeface="+mn-cs"/>
              </a:defRPr>
            </a:lvl1pPr>
          </a:lstStyle>
          <a:p>
            <a:r>
              <a:rPr lang="en-GB" dirty="0"/>
              <a:t>BiGyM helium plasmas</a:t>
            </a: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46BA20D2-11E5-D733-C439-D38BC05B86AE}"/>
              </a:ext>
            </a:extLst>
          </p:cNvPr>
          <p:cNvSpPr txBox="1"/>
          <p:nvPr/>
        </p:nvSpPr>
        <p:spPr>
          <a:xfrm>
            <a:off x="929680" y="1856333"/>
            <a:ext cx="3928759" cy="2495042"/>
          </a:xfrm>
          <a:prstGeom prst="rect">
            <a:avLst/>
          </a:prstGeom>
          <a:noFill/>
          <a:ln w="19050">
            <a:noFill/>
          </a:ln>
        </p:spPr>
        <p:txBody>
          <a:bodyPr wrap="square">
            <a:spAutoFit/>
          </a:bodyPr>
          <a:lstStyle/>
          <a:p>
            <a:pPr marL="684000" indent="-342900" algn="just">
              <a:lnSpc>
                <a:spcPct val="105000"/>
              </a:lnSpc>
              <a:spcBef>
                <a:spcPts val="300"/>
              </a:spcBef>
              <a:buClr>
                <a:srgbClr val="2A65B0"/>
              </a:buClr>
              <a:buFont typeface="Wingdings" pitchFamily="2" charset="2"/>
              <a:buChar char="§"/>
            </a:pPr>
            <a:r>
              <a:rPr lang="en-GB" b="0" kern="0" dirty="0">
                <a:solidFill>
                  <a:schemeClr val="tx1"/>
                </a:solidFill>
                <a:latin typeface="+mn-lt"/>
              </a:rPr>
              <a:t>Ⲅ</a:t>
            </a:r>
            <a:r>
              <a:rPr lang="en-GB" b="0" kern="0" baseline="-25000" dirty="0">
                <a:solidFill>
                  <a:schemeClr val="tx1"/>
                </a:solidFill>
                <a:latin typeface="+mn-lt"/>
              </a:rPr>
              <a:t>puff</a:t>
            </a:r>
            <a:r>
              <a:rPr lang="en-GB" b="0" kern="0" dirty="0">
                <a:solidFill>
                  <a:schemeClr val="tx1"/>
                </a:solidFill>
                <a:latin typeface="+mn-lt"/>
              </a:rPr>
              <a:t> = </a:t>
            </a:r>
            <a:r>
              <a:rPr lang="en-GB" b="1" kern="0" dirty="0"/>
              <a:t>32</a:t>
            </a:r>
            <a:r>
              <a:rPr lang="en-GB" b="1" kern="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b="1" kern="0" dirty="0" err="1">
                <a:solidFill>
                  <a:schemeClr val="tx1"/>
                </a:solidFill>
                <a:latin typeface="+mn-lt"/>
              </a:rPr>
              <a:t>sccm</a:t>
            </a:r>
            <a:endParaRPr lang="en-GB" b="1" kern="0" dirty="0">
              <a:solidFill>
                <a:schemeClr val="tx1"/>
              </a:solidFill>
              <a:latin typeface="+mn-lt"/>
            </a:endParaRPr>
          </a:p>
          <a:p>
            <a:pPr marL="684000" indent="-342900">
              <a:lnSpc>
                <a:spcPct val="105000"/>
              </a:lnSpc>
              <a:spcBef>
                <a:spcPts val="300"/>
              </a:spcBef>
              <a:buClr>
                <a:srgbClr val="2A65B0"/>
              </a:buClr>
              <a:buFont typeface="Wingdings" pitchFamily="2" charset="2"/>
              <a:buChar char="§"/>
            </a:pPr>
            <a:r>
              <a:rPr lang="en-GB" b="0" kern="0" dirty="0" err="1">
                <a:solidFill>
                  <a:schemeClr val="tx1"/>
                </a:solidFill>
                <a:latin typeface="+mn-lt"/>
              </a:rPr>
              <a:t>S</a:t>
            </a:r>
            <a:r>
              <a:rPr lang="en-GB" b="0" kern="0" baseline="-25000" dirty="0" err="1">
                <a:solidFill>
                  <a:schemeClr val="tx1"/>
                </a:solidFill>
                <a:latin typeface="+mn-lt"/>
              </a:rPr>
              <a:t>pump</a:t>
            </a:r>
            <a:r>
              <a:rPr lang="en-GB" b="0" kern="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kern="0" dirty="0">
                <a:solidFill>
                  <a:schemeClr val="tx1"/>
                </a:solidFill>
                <a:latin typeface="+mn-lt"/>
              </a:rPr>
              <a:t>∼ </a:t>
            </a:r>
            <a:r>
              <a:rPr lang="en-GB" b="1" kern="0" dirty="0"/>
              <a:t>420</a:t>
            </a:r>
            <a:r>
              <a:rPr lang="en-GB" b="1" kern="0" dirty="0">
                <a:solidFill>
                  <a:schemeClr val="tx1"/>
                </a:solidFill>
                <a:latin typeface="+mn-lt"/>
              </a:rPr>
              <a:t> L/s</a:t>
            </a:r>
          </a:p>
          <a:p>
            <a:pPr marL="341100">
              <a:lnSpc>
                <a:spcPct val="105000"/>
              </a:lnSpc>
              <a:spcBef>
                <a:spcPts val="1200"/>
              </a:spcBef>
              <a:buClr>
                <a:srgbClr val="2A65B0"/>
              </a:buClr>
            </a:pPr>
            <a:r>
              <a:rPr lang="en-GB" sz="2000" b="1" kern="0" dirty="0"/>
              <a:t>Power density distribution</a:t>
            </a:r>
          </a:p>
          <a:p>
            <a:pPr marL="684000" indent="-342900">
              <a:lnSpc>
                <a:spcPct val="105000"/>
              </a:lnSpc>
              <a:spcBef>
                <a:spcPts val="300"/>
              </a:spcBef>
              <a:buClr>
                <a:srgbClr val="2A65B0"/>
              </a:buClr>
              <a:buFont typeface="Wingdings" pitchFamily="2" charset="2"/>
              <a:buChar char="§"/>
            </a:pPr>
            <a:r>
              <a:rPr lang="en-GB" kern="0" dirty="0" err="1"/>
              <a:t>P</a:t>
            </a:r>
            <a:r>
              <a:rPr lang="en-GB" kern="0" baseline="-25000" dirty="0" err="1"/>
              <a:t>absorbed</a:t>
            </a:r>
            <a:r>
              <a:rPr lang="en-GB" kern="0" dirty="0"/>
              <a:t> = </a:t>
            </a:r>
            <a:r>
              <a:rPr lang="en-GB" b="1" kern="0" dirty="0"/>
              <a:t>3 kW x 0.90</a:t>
            </a:r>
            <a:endParaRPr lang="en-GB" kern="0" dirty="0"/>
          </a:p>
          <a:p>
            <a:pPr marL="684000" indent="-342900">
              <a:lnSpc>
                <a:spcPct val="105000"/>
              </a:lnSpc>
              <a:spcBef>
                <a:spcPts val="300"/>
              </a:spcBef>
              <a:buClr>
                <a:srgbClr val="2A65B0"/>
              </a:buClr>
              <a:buFont typeface="Wingdings" pitchFamily="2" charset="2"/>
              <a:buChar char="§"/>
            </a:pPr>
            <a:r>
              <a:rPr lang="en-GB" kern="0" dirty="0"/>
              <a:t>Axially constant</a:t>
            </a:r>
          </a:p>
          <a:p>
            <a:pPr marL="684000" indent="-342900">
              <a:lnSpc>
                <a:spcPct val="105000"/>
              </a:lnSpc>
              <a:spcBef>
                <a:spcPts val="300"/>
              </a:spcBef>
              <a:buClr>
                <a:srgbClr val="2A65B0"/>
              </a:buClr>
              <a:buFont typeface="Wingdings" pitchFamily="2" charset="2"/>
              <a:buChar char="§"/>
            </a:pPr>
            <a:r>
              <a:rPr lang="en-GB" kern="0" dirty="0"/>
              <a:t>Radially gaussian</a:t>
            </a:r>
          </a:p>
          <a:p>
            <a:pPr marL="684000" indent="-342900">
              <a:lnSpc>
                <a:spcPct val="105000"/>
              </a:lnSpc>
              <a:spcBef>
                <a:spcPts val="300"/>
              </a:spcBef>
              <a:buClr>
                <a:srgbClr val="2A65B0"/>
              </a:buClr>
              <a:buFont typeface="Wingdings" pitchFamily="2" charset="2"/>
              <a:buChar char="§"/>
            </a:pPr>
            <a:endParaRPr lang="en-GB" b="1" kern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6" name="Immagine 45">
            <a:extLst>
              <a:ext uri="{FF2B5EF4-FFF2-40B4-BE49-F238E27FC236}">
                <a16:creationId xmlns:a16="http://schemas.microsoft.com/office/drawing/2014/main" id="{C82F5898-9178-2757-02B9-2D3E1FE95E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1" r="3443"/>
          <a:stretch>
            <a:fillRect/>
          </a:stretch>
        </p:blipFill>
        <p:spPr>
          <a:xfrm>
            <a:off x="6632151" y="1441061"/>
            <a:ext cx="5519802" cy="2393257"/>
          </a:xfrm>
          <a:prstGeom prst="rect">
            <a:avLst/>
          </a:prstGeom>
        </p:spPr>
      </p:pic>
      <p:pic>
        <p:nvPicPr>
          <p:cNvPr id="52" name="Immagine 51">
            <a:extLst>
              <a:ext uri="{FF2B5EF4-FFF2-40B4-BE49-F238E27FC236}">
                <a16:creationId xmlns:a16="http://schemas.microsoft.com/office/drawing/2014/main" id="{D9CAD403-DC6C-C8E1-E249-080729F9A8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5" r="4299"/>
          <a:stretch>
            <a:fillRect/>
          </a:stretch>
        </p:blipFill>
        <p:spPr>
          <a:xfrm>
            <a:off x="627961" y="3996869"/>
            <a:ext cx="5809564" cy="1140429"/>
          </a:xfrm>
          <a:prstGeom prst="rect">
            <a:avLst/>
          </a:prstGeom>
        </p:spPr>
      </p:pic>
      <p:pic>
        <p:nvPicPr>
          <p:cNvPr id="53" name="Immagine 52">
            <a:extLst>
              <a:ext uri="{FF2B5EF4-FFF2-40B4-BE49-F238E27FC236}">
                <a16:creationId xmlns:a16="http://schemas.microsoft.com/office/drawing/2014/main" id="{E0135C0E-C32A-43DE-0230-75A4B212CE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3" r="5593"/>
          <a:stretch>
            <a:fillRect/>
          </a:stretch>
        </p:blipFill>
        <p:spPr>
          <a:xfrm>
            <a:off x="645336" y="5145498"/>
            <a:ext cx="5708704" cy="1140429"/>
          </a:xfrm>
          <a:prstGeom prst="rect">
            <a:avLst/>
          </a:prstGeom>
        </p:spPr>
      </p:pic>
      <p:pic>
        <p:nvPicPr>
          <p:cNvPr id="54" name="Immagine 53">
            <a:extLst>
              <a:ext uri="{FF2B5EF4-FFF2-40B4-BE49-F238E27FC236}">
                <a16:creationId xmlns:a16="http://schemas.microsoft.com/office/drawing/2014/main" id="{226A7E02-E313-7ADC-7A67-95B77B526C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1" r="3443"/>
          <a:stretch>
            <a:fillRect/>
          </a:stretch>
        </p:blipFill>
        <p:spPr>
          <a:xfrm>
            <a:off x="6632151" y="3938057"/>
            <a:ext cx="5519802" cy="2380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90488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MUR_SoggAttuatori.potx" id="{9805767C-2E52-4DE8-B760-2E02FDAAF4CD}" vid="{686DB170-6579-47D4-A971-0F75D53EEBC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BE126499D26DEE46B66F714EDDA56FC6" ma:contentTypeVersion="14" ma:contentTypeDescription="Creare un nuovo documento." ma:contentTypeScope="" ma:versionID="4a20e7dc33747cc94ca849f76f6e16b3">
  <xsd:schema xmlns:xsd="http://www.w3.org/2001/XMLSchema" xmlns:xs="http://www.w3.org/2001/XMLSchema" xmlns:p="http://schemas.microsoft.com/office/2006/metadata/properties" xmlns:ns3="01fe37d9-3b1c-4d00-bf72-ccbc6b649070" xmlns:ns4="3b41d80a-cd39-4a1d-b121-9312566f32e4" targetNamespace="http://schemas.microsoft.com/office/2006/metadata/properties" ma:root="true" ma:fieldsID="805e51d00f83cdb859b18ce6dde45d2e" ns3:_="" ns4:_="">
    <xsd:import namespace="01fe37d9-3b1c-4d00-bf72-ccbc6b649070"/>
    <xsd:import namespace="3b41d80a-cd39-4a1d-b121-9312566f32e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fe37d9-3b1c-4d00-bf72-ccbc6b6490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41d80a-cd39-4a1d-b121-9312566f32e4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suggerimento condivision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3467FBC-AEAE-4EC2-BF36-9EF027E22BDD}">
  <ds:schemaRefs>
    <ds:schemaRef ds:uri="01fe37d9-3b1c-4d00-bf72-ccbc6b649070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purl.org/dc/dcmitype/"/>
    <ds:schemaRef ds:uri="3b41d80a-cd39-4a1d-b121-9312566f32e4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C1F966FC-88EB-4AD6-9209-27CFECB1B69F}">
  <ds:schemaRefs>
    <ds:schemaRef ds:uri="01fe37d9-3b1c-4d00-bf72-ccbc6b649070"/>
    <ds:schemaRef ds:uri="3b41d80a-cd39-4a1d-b121-9312566f32e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90BE24F4-7EB1-434B-8205-B2D5D658486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 MUR_SoggAttuatori</Template>
  <TotalTime>0</TotalTime>
  <Words>1684</Words>
  <Application>Microsoft Macintosh PowerPoint</Application>
  <PresentationFormat>Widescreen</PresentationFormat>
  <Paragraphs>431</Paragraphs>
  <Slides>36</Slides>
  <Notes>36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36</vt:i4>
      </vt:variant>
    </vt:vector>
  </HeadingPairs>
  <TitlesOfParts>
    <vt:vector size="45" baseType="lpstr">
      <vt:lpstr>Aptos</vt:lpstr>
      <vt:lpstr>Arial</vt:lpstr>
      <vt:lpstr>Calibri</vt:lpstr>
      <vt:lpstr>Font di sistema regolare</vt:lpstr>
      <vt:lpstr>Titillium</vt:lpstr>
      <vt:lpstr>Titillium Bd</vt:lpstr>
      <vt:lpstr>Wingdings</vt:lpstr>
      <vt:lpstr>Tema di Office</vt:lpstr>
      <vt:lpstr>Acrobat Document</vt:lpstr>
      <vt:lpstr>I. Casiraghi &amp; J. Scionti</vt:lpstr>
      <vt:lpstr>Outline</vt:lpstr>
      <vt:lpstr>Motivation</vt:lpstr>
      <vt:lpstr>Device upgrade</vt:lpstr>
      <vt:lpstr>Modelling activities in support of BiGyM</vt:lpstr>
      <vt:lpstr>SOLPS−ITER modelling</vt:lpstr>
      <vt:lpstr>RAID (Resonant Antenna Ion Device) — Case study</vt:lpstr>
      <vt:lpstr>BiGyM plasmas</vt:lpstr>
      <vt:lpstr>Presentazione standard di PowerPoint</vt:lpstr>
      <vt:lpstr>BiGyM helium plasmas: different magnetic configurations</vt:lpstr>
      <vt:lpstr>BiGyM helium plasmas: different magnetic configurations</vt:lpstr>
      <vt:lpstr>BiGyM argon plasmas</vt:lpstr>
      <vt:lpstr>BiGyM argon plasmas</vt:lpstr>
      <vt:lpstr>Presentazione standard di PowerPoint</vt:lpstr>
      <vt:lpstr>Outline</vt:lpstr>
      <vt:lpstr>Objective</vt:lpstr>
      <vt:lpstr>New sources: Radio-frequency antennas</vt:lpstr>
      <vt:lpstr>Helicon waves?</vt:lpstr>
      <vt:lpstr>Model: theory</vt:lpstr>
      <vt:lpstr>Model validation</vt:lpstr>
      <vt:lpstr>Collisions &amp; “free” parameters</vt:lpstr>
      <vt:lpstr>Antennas orientation – Coil magnetic field</vt:lpstr>
      <vt:lpstr>Antennas orientation – Parameters</vt:lpstr>
      <vt:lpstr>Alternative layouts – Magnetic fields</vt:lpstr>
      <vt:lpstr>Alternative layouts – Power densities</vt:lpstr>
      <vt:lpstr>Summary and outlooks</vt:lpstr>
      <vt:lpstr>Back−up slides</vt:lpstr>
      <vt:lpstr>RAID experimental data</vt:lpstr>
      <vt:lpstr>RAID experimental data vs SOLPS−ITER modelling</vt:lpstr>
      <vt:lpstr>Sensitivity studies for RAID plasma</vt:lpstr>
      <vt:lpstr>SOLPS-ITER: assessment of plasma parameters at sample-holder location </vt:lpstr>
      <vt:lpstr>Presentazione standard di PowerPoint</vt:lpstr>
      <vt:lpstr>Gas injection position</vt:lpstr>
      <vt:lpstr>Investigated BiGyM B−field configurations </vt:lpstr>
      <vt:lpstr>Good symmetry left−right in BiGyM </vt:lpstr>
      <vt:lpstr>Parameter scans for RAID plasma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Lanza Luisa</dc:creator>
  <cp:lastModifiedBy>CASIRAGHI Irene</cp:lastModifiedBy>
  <cp:revision>1</cp:revision>
  <dcterms:created xsi:type="dcterms:W3CDTF">2022-10-26T09:11:02Z</dcterms:created>
  <dcterms:modified xsi:type="dcterms:W3CDTF">2026-03-24T18:27:01Z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0x010100BE126499D26DEE46B66F714EDDA56FC6</vt:lpwstr>
  </property>
</Properties>
</file>