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embeddings/oleObject1.bin" ContentType="application/vnd.openxmlformats-officedocument.oleObject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media/image28.png" ContentType="image/png"/>
  <Override PartName="/ppt/media/hdphoto4.wdp" ContentType="image/vnd.ms-photo"/>
  <Override PartName="/ppt/media/image1.jpeg" ContentType="image/jpeg"/>
  <Override PartName="/ppt/media/image3.png" ContentType="image/png"/>
  <Override PartName="/ppt/media/image38.png" ContentType="image/png"/>
  <Override PartName="/ppt/media/image2.jpeg" ContentType="image/jpeg"/>
  <Override PartName="/ppt/media/image25.png" ContentType="image/png"/>
  <Override PartName="/ppt/media/hdphoto1.wdp" ContentType="image/vnd.ms-photo"/>
  <Override PartName="/ppt/media/image4.png" ContentType="image/png"/>
  <Override PartName="/ppt/media/hdphoto2.wdp" ContentType="image/vnd.ms-photo"/>
  <Override PartName="/ppt/media/image26.png" ContentType="image/png"/>
  <Override PartName="/ppt/media/image6.png" ContentType="image/png"/>
  <Override PartName="/ppt/media/image17.wmf" ContentType="image/x-wmf"/>
  <Override PartName="/ppt/media/image5.wmf" ContentType="image/x-wmf"/>
  <Override PartName="/ppt/media/image7.png" ContentType="image/png"/>
  <Override PartName="/ppt/media/image8.png" ContentType="image/png"/>
  <Override PartName="/ppt/media/hdphoto3.wdp" ContentType="image/vnd.ms-photo"/>
  <Override PartName="/ppt/media/image27.png" ContentType="image/png"/>
  <Override PartName="/ppt/media/image9.png" ContentType="image/png"/>
  <Override PartName="/ppt/media/image10.jpeg" ContentType="image/jpeg"/>
  <Override PartName="/ppt/media/hdphoto5.wdp" ContentType="image/vnd.ms-photo"/>
  <Override PartName="/ppt/media/hdphoto6.wdp" ContentType="image/vnd.ms-photo"/>
  <Override PartName="/ppt/media/image4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9.jpeg" ContentType="image/jpeg"/>
  <Override PartName="/ppt/media/image30.png" ContentType="image/png"/>
  <Override PartName="/ppt/media/image31.png" ContentType="image/png"/>
  <Override PartName="/ppt/media/image32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6.png" ContentType="image/png"/>
  <Override PartName="/ppt/media/image37.png" ContentType="image/png"/>
  <Override PartName="/ppt/media/image39.png" ContentType="image/png"/>
  <Override PartName="/ppt/media/image41.png" ContentType="image/png"/>
  <Override PartName="/ppt/media/image42.png" ContentType="image/png"/>
  <Override PartName="/ppt/media/image43.png" ContentType="image/png"/>
  <Override PartName="/ppt/media/image44.png" ContentType="image/png"/>
  <Override PartName="/ppt/media/image45.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6" Type="http://schemas.openxmlformats.org/officeDocument/2006/relationships/image" Target="../media/image4.png"/><Relationship Id="rId7" Type="http://schemas.microsoft.com/office/2007/relationships/hdphoto" Target="../media/hdphoto2.wdp"/><Relationship Id="rId8" Type="http://schemas.openxmlformats.org/officeDocument/2006/relationships/oleObject" Target="../embeddings/oleObject1.bin"/><Relationship Id="rId9" Type="http://schemas.openxmlformats.org/officeDocument/2006/relationships/image" Target="../media/image5.wmf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2" Type="http://schemas.openxmlformats.org/officeDocument/2006/relationships/image" Target="../media/image8.png"/><Relationship Id="rId13" Type="http://schemas.microsoft.com/office/2007/relationships/hdphoto" Target="../media/hdphoto3.wdp"/><Relationship Id="rId14" Type="http://schemas.openxmlformats.org/officeDocument/2006/relationships/image" Target="../media/image9.png"/><Relationship Id="rId15" Type="http://schemas.microsoft.com/office/2007/relationships/hdphoto" Target="../media/hdphoto4.wdp"/><Relationship Id="rId16" Type="http://schemas.openxmlformats.org/officeDocument/2006/relationships/image" Target="../media/image10.jpe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microsoft.com/office/2007/relationships/hdphoto" Target="../media/hdphoto5.wdp"/><Relationship Id="rId6" Type="http://schemas.openxmlformats.org/officeDocument/2006/relationships/image" Target="../media/image4.png"/><Relationship Id="rId7" Type="http://schemas.microsoft.com/office/2007/relationships/hdphoto" Target="../media/hdphoto6.wdp"/><Relationship Id="rId8" Type="http://schemas.openxmlformats.org/officeDocument/2006/relationships/oleObject" Target="../embeddings/oleObject1.bin"/><Relationship Id="rId9" Type="http://schemas.openxmlformats.org/officeDocument/2006/relationships/image" Target="../media/image5.wmf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2" Type="http://schemas.openxmlformats.org/officeDocument/2006/relationships/image" Target="../media/image8.png"/><Relationship Id="rId13" Type="http://schemas.openxmlformats.org/officeDocument/2006/relationships/image" Target="../media/image9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5.wmf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Relationship Id="rId11" Type="http://schemas.openxmlformats.org/officeDocument/2006/relationships/image" Target="../media/image9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5.wmf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Relationship Id="rId11" Type="http://schemas.openxmlformats.org/officeDocument/2006/relationships/image" Target="../media/image9.png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iapositiva titol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magine 7" descr=""/>
          <p:cNvPicPr/>
          <p:nvPr/>
        </p:nvPicPr>
        <p:blipFill>
          <a:blip r:embed="rId2"/>
          <a:stretch/>
        </p:blipFill>
        <p:spPr>
          <a:xfrm>
            <a:off x="0" y="6355800"/>
            <a:ext cx="12190680" cy="515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" name="Immagine 21" descr=""/>
          <p:cNvPicPr/>
          <p:nvPr/>
        </p:nvPicPr>
        <p:blipFill>
          <a:blip r:embed="rId3"/>
          <a:stretch/>
        </p:blipFill>
        <p:spPr>
          <a:xfrm>
            <a:off x="0" y="-59040"/>
            <a:ext cx="12190680" cy="1217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10" descr="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p:blipFill>
        <p:spPr>
          <a:xfrm>
            <a:off x="1664640" y="6413400"/>
            <a:ext cx="866880" cy="40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Graphic 2" descr="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p:blipFill>
        <p:spPr>
          <a:xfrm>
            <a:off x="2755440" y="6519600"/>
            <a:ext cx="609480" cy="26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" name="Rectangle 24"/>
          <p:cNvSpPr/>
          <p:nvPr/>
        </p:nvSpPr>
        <p:spPr>
          <a:xfrm>
            <a:off x="9927000" y="6311520"/>
            <a:ext cx="1002960" cy="574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aphicFrame>
        <p:nvGraphicFramePr>
          <p:cNvPr id="5" name="Object 14"/>
          <p:cNvGraphicFramePr/>
          <p:nvPr/>
        </p:nvGraphicFramePr>
        <p:xfrm>
          <a:off x="10139040" y="6389640"/>
          <a:ext cx="597240" cy="393480"/>
        </p:xfrm>
        <a:graphic>
          <a:graphicData uri="http://schemas.openxmlformats.org/presentationml/2006/ole">
            <p:oleObj progId="Acrobat.Document.DC" r:id="rId8" spid="">
              <p:embed/>
              <p:pic>
                <p:nvPicPr>
                  <p:cNvPr id="6" name="Object 14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0139040" y="6389640"/>
                    <a:ext cx="597240" cy="39348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pic>
        <p:nvPicPr>
          <p:cNvPr id="7" name="Picture 19" descr=""/>
          <p:cNvPicPr/>
          <p:nvPr/>
        </p:nvPicPr>
        <p:blipFill>
          <a:blip r:embed="rId10"/>
          <a:stretch/>
        </p:blipFill>
        <p:spPr>
          <a:xfrm>
            <a:off x="3580560" y="6409800"/>
            <a:ext cx="771480" cy="397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" name="TextBox 29"/>
          <p:cNvSpPr/>
          <p:nvPr/>
        </p:nvSpPr>
        <p:spPr>
          <a:xfrm>
            <a:off x="6441120" y="6478560"/>
            <a:ext cx="3315960" cy="24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/>
                </a:solidFill>
                <a:effectLst/>
                <a:uFillTx/>
                <a:latin typeface="Titillium"/>
              </a:rPr>
              <a:t>missione 4 – istruzione e ricerca</a:t>
            </a:r>
            <a:endParaRPr b="0" lang="it-IT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" name="AutoShape 19" descr="logo-federico-ii – Scritture in transito"/>
          <p:cNvSpPr/>
          <p:nvPr/>
        </p:nvSpPr>
        <p:spPr>
          <a:xfrm>
            <a:off x="155520" y="-144360"/>
            <a:ext cx="30348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pic>
        <p:nvPicPr>
          <p:cNvPr id="10" name="Picture 17" descr="https://www.unipd.it/sites/unipd.it/themes/unipd_2017/img/logo-UNIPD-white.png"/>
          <p:cNvPicPr/>
          <p:nvPr/>
        </p:nvPicPr>
        <p:blipFill>
          <a:blip r:embed="rId11"/>
          <a:stretch/>
        </p:blipFill>
        <p:spPr>
          <a:xfrm>
            <a:off x="9757800" y="603000"/>
            <a:ext cx="795600" cy="358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" name="Picture 21" descr="Home - Federica Web Learning"/>
          <p:cNvPicPr/>
          <p:nvPr/>
        </p:nvPicPr>
        <p:blipFill>
          <a:blip r:embed="rId1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0785600" y="633600"/>
            <a:ext cx="1253520" cy="290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" name="Picture 9" descr=""/>
          <p:cNvPicPr/>
          <p:nvPr/>
        </p:nvPicPr>
        <p:blipFill>
          <a:blip r:embed="rId1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9883080" y="13320"/>
            <a:ext cx="1894320" cy="502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" name="Immagine 3" descr=""/>
          <p:cNvPicPr/>
          <p:nvPr/>
        </p:nvPicPr>
        <p:blipFill>
          <a:blip r:embed="rId16"/>
          <a:srcRect l="0" t="0" r="0" b="9004"/>
          <a:stretch/>
        </p:blipFill>
        <p:spPr>
          <a:xfrm>
            <a:off x="0" y="1310760"/>
            <a:ext cx="12201480" cy="5037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2230920"/>
            <a:ext cx="3794040" cy="1517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it-IT" sz="45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titolo dello </a:t>
            </a:r>
            <a:r>
              <a:rPr b="1" lang="it-IT" sz="45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schema</a:t>
            </a:r>
            <a:endParaRPr b="0" lang="en-US" sz="45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188320" y="2106360"/>
            <a:ext cx="5711040" cy="3753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marL="228600" indent="0" algn="ctr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it-IT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Fare clic sull'icona </a:t>
            </a:r>
            <a:r>
              <a:rPr b="0" lang="it-IT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per inserire </a:t>
            </a:r>
            <a:r>
              <a:rPr b="0" lang="it-IT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un'immagine</a:t>
            </a:r>
            <a:endParaRPr b="0" lang="en-US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38080" y="5681520"/>
            <a:ext cx="3794040" cy="48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Click to edit date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sldNum" idx="1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E4AF11F9-4314-4A66-924F-1EEAC53B93D6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&lt;numero&gt;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 Layou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magine 7" descr=""/>
          <p:cNvPicPr/>
          <p:nvPr/>
        </p:nvPicPr>
        <p:blipFill>
          <a:blip r:embed="rId2"/>
          <a:stretch/>
        </p:blipFill>
        <p:spPr>
          <a:xfrm>
            <a:off x="0" y="6355800"/>
            <a:ext cx="12190680" cy="515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" name="Immagine 21" descr=""/>
          <p:cNvPicPr/>
          <p:nvPr/>
        </p:nvPicPr>
        <p:blipFill>
          <a:blip r:embed="rId3"/>
          <a:stretch/>
        </p:blipFill>
        <p:spPr>
          <a:xfrm>
            <a:off x="0" y="-59040"/>
            <a:ext cx="12190680" cy="1217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" name="Picture 10" descr="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p:blipFill>
        <p:spPr>
          <a:xfrm>
            <a:off x="1664640" y="6413400"/>
            <a:ext cx="866880" cy="40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" name="Graphic 2" descr="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p:blipFill>
        <p:spPr>
          <a:xfrm>
            <a:off x="2755440" y="6519600"/>
            <a:ext cx="609480" cy="26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2" name="Rectangle 24"/>
          <p:cNvSpPr/>
          <p:nvPr/>
        </p:nvSpPr>
        <p:spPr>
          <a:xfrm>
            <a:off x="9927000" y="6311520"/>
            <a:ext cx="1002960" cy="574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aphicFrame>
        <p:nvGraphicFramePr>
          <p:cNvPr id="23" name="Object 14"/>
          <p:cNvGraphicFramePr/>
          <p:nvPr/>
        </p:nvGraphicFramePr>
        <p:xfrm>
          <a:off x="10139040" y="6389640"/>
          <a:ext cx="597240" cy="393480"/>
        </p:xfrm>
        <a:graphic>
          <a:graphicData uri="http://schemas.openxmlformats.org/presentationml/2006/ole">
            <p:oleObj progId="Acrobat.Document.DC" r:id="rId8" spid="">
              <p:embed/>
              <p:pic>
                <p:nvPicPr>
                  <p:cNvPr id="24" name="Object 14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0139040" y="6389640"/>
                    <a:ext cx="597240" cy="39348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pic>
        <p:nvPicPr>
          <p:cNvPr id="25" name="Picture 19" descr=""/>
          <p:cNvPicPr/>
          <p:nvPr/>
        </p:nvPicPr>
        <p:blipFill>
          <a:blip r:embed="rId10"/>
          <a:stretch/>
        </p:blipFill>
        <p:spPr>
          <a:xfrm>
            <a:off x="3580560" y="6409800"/>
            <a:ext cx="771480" cy="397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6" name="TextBox 29"/>
          <p:cNvSpPr/>
          <p:nvPr/>
        </p:nvSpPr>
        <p:spPr>
          <a:xfrm>
            <a:off x="6441120" y="6478560"/>
            <a:ext cx="3315960" cy="24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/>
                </a:solidFill>
                <a:effectLst/>
                <a:uFillTx/>
                <a:latin typeface="Titillium"/>
              </a:rPr>
              <a:t>missione 4 – istruzione e ricerca</a:t>
            </a:r>
            <a:endParaRPr b="0" lang="it-IT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" name="AutoShape 19" descr="logo-federico-ii – Scritture in transito"/>
          <p:cNvSpPr/>
          <p:nvPr/>
        </p:nvSpPr>
        <p:spPr>
          <a:xfrm>
            <a:off x="155520" y="-144360"/>
            <a:ext cx="30348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pic>
        <p:nvPicPr>
          <p:cNvPr id="28" name="Picture 17" descr="https://www.unipd.it/sites/unipd.it/themes/unipd_2017/img/logo-UNIPD-white.png"/>
          <p:cNvPicPr/>
          <p:nvPr/>
        </p:nvPicPr>
        <p:blipFill>
          <a:blip r:embed="rId11"/>
          <a:stretch/>
        </p:blipFill>
        <p:spPr>
          <a:xfrm>
            <a:off x="9757800" y="603000"/>
            <a:ext cx="795600" cy="358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" name="Picture 21" descr="Home - Federica Web Learning"/>
          <p:cNvPicPr/>
          <p:nvPr/>
        </p:nvPicPr>
        <p:blipFill>
          <a:blip r:embed="rId1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0785600" y="633600"/>
            <a:ext cx="1253520" cy="290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" name="Picture 9" descr=""/>
          <p:cNvPicPr/>
          <p:nvPr/>
        </p:nvPicPr>
        <p:blipFill>
          <a:blip r:embed="rId1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9883080" y="13320"/>
            <a:ext cx="1894320" cy="502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1335600"/>
            <a:ext cx="11661480" cy="515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Click to edit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Master title style</a:t>
            </a:r>
            <a:endParaRPr b="0" lang="en-US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sldNum" idx="2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3EEB0766-3E5B-4BF3-A6E8-C09C1E380C1D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&lt;numero&gt;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lonna Singola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magine 7" descr=""/>
          <p:cNvPicPr/>
          <p:nvPr/>
        </p:nvPicPr>
        <p:blipFill>
          <a:blip r:embed="rId2"/>
          <a:stretch/>
        </p:blipFill>
        <p:spPr>
          <a:xfrm>
            <a:off x="0" y="6355800"/>
            <a:ext cx="12190680" cy="515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4" name="Immagine 21" descr=""/>
          <p:cNvPicPr/>
          <p:nvPr/>
        </p:nvPicPr>
        <p:blipFill>
          <a:blip r:embed="rId3"/>
          <a:stretch/>
        </p:blipFill>
        <p:spPr>
          <a:xfrm>
            <a:off x="0" y="-59040"/>
            <a:ext cx="12190680" cy="1217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5" name="Picture 10" descr="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p:blipFill>
        <p:spPr>
          <a:xfrm>
            <a:off x="1664640" y="6413400"/>
            <a:ext cx="866880" cy="40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6" name="Graphic 2" descr="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p:blipFill>
        <p:spPr>
          <a:xfrm>
            <a:off x="2755440" y="6519600"/>
            <a:ext cx="609480" cy="26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7" name="Rectangle 24"/>
          <p:cNvSpPr/>
          <p:nvPr/>
        </p:nvSpPr>
        <p:spPr>
          <a:xfrm>
            <a:off x="9927000" y="6311520"/>
            <a:ext cx="1002960" cy="574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aphicFrame>
        <p:nvGraphicFramePr>
          <p:cNvPr id="38" name="Object 14"/>
          <p:cNvGraphicFramePr/>
          <p:nvPr/>
        </p:nvGraphicFramePr>
        <p:xfrm>
          <a:off x="10139040" y="6389640"/>
          <a:ext cx="597240" cy="393480"/>
        </p:xfrm>
        <a:graphic>
          <a:graphicData uri="http://schemas.openxmlformats.org/presentationml/2006/ole">
            <p:oleObj progId="Acrobat.Document.DC" r:id="rId6" spid="">
              <p:embed/>
              <p:pic>
                <p:nvPicPr>
                  <p:cNvPr id="39" name="Object 14" descr=""/>
                  <p:cNvPicPr/>
                  <p:nvPr/>
                </p:nvPicPr>
                <p:blipFill>
                  <a:blip r:embed="rId7"/>
                  <a:stretch/>
                </p:blipFill>
                <p:spPr>
                  <a:xfrm>
                    <a:off x="10139040" y="6389640"/>
                    <a:ext cx="597240" cy="39348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pic>
        <p:nvPicPr>
          <p:cNvPr id="40" name="Picture 19" descr=""/>
          <p:cNvPicPr/>
          <p:nvPr/>
        </p:nvPicPr>
        <p:blipFill>
          <a:blip r:embed="rId8"/>
          <a:stretch/>
        </p:blipFill>
        <p:spPr>
          <a:xfrm>
            <a:off x="3580560" y="6409800"/>
            <a:ext cx="771480" cy="397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1" name="TextBox 29"/>
          <p:cNvSpPr/>
          <p:nvPr/>
        </p:nvSpPr>
        <p:spPr>
          <a:xfrm>
            <a:off x="6441120" y="6478560"/>
            <a:ext cx="3315960" cy="24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/>
                </a:solidFill>
                <a:effectLst/>
                <a:uFillTx/>
                <a:latin typeface="Titillium"/>
              </a:rPr>
              <a:t>missione 4 – istruzione e ricerca</a:t>
            </a:r>
            <a:endParaRPr b="0" lang="it-IT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" name="AutoShape 19" descr="logo-federico-ii – Scritture in transito"/>
          <p:cNvSpPr/>
          <p:nvPr/>
        </p:nvSpPr>
        <p:spPr>
          <a:xfrm>
            <a:off x="155520" y="-144360"/>
            <a:ext cx="30348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pic>
        <p:nvPicPr>
          <p:cNvPr id="43" name="Picture 17" descr="https://www.unipd.it/sites/unipd.it/themes/unipd_2017/img/logo-UNIPD-white.png"/>
          <p:cNvPicPr/>
          <p:nvPr/>
        </p:nvPicPr>
        <p:blipFill>
          <a:blip r:embed="rId9"/>
          <a:stretch/>
        </p:blipFill>
        <p:spPr>
          <a:xfrm>
            <a:off x="9757800" y="603000"/>
            <a:ext cx="795600" cy="358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4" name="Picture 21" descr="Home - Federica Web Learning"/>
          <p:cNvPicPr/>
          <p:nvPr/>
        </p:nvPicPr>
        <p:blipFill>
          <a:blip r:embed="rId10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0785600" y="633600"/>
            <a:ext cx="1253520" cy="290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5" name="Picture 9" descr=""/>
          <p:cNvPicPr/>
          <p:nvPr/>
        </p:nvPicPr>
        <p:blipFill>
          <a:blip r:embed="rId11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9883080" y="13320"/>
            <a:ext cx="1894320" cy="502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77640" y="1335600"/>
            <a:ext cx="11661480" cy="515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C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l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i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c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k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t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o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e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d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i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t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M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a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s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t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e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r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t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i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t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l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e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s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t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y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l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e</a:t>
            </a:r>
            <a:endParaRPr b="0" lang="en-US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ldNum" idx="3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A87D964B-F671-4271-A2B0-816D30C065B0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&lt;numero&gt;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378000" y="2016000"/>
            <a:ext cx="11661840" cy="407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Click to edit Master </a:t>
            </a:r>
            <a:r>
              <a:rPr b="0" lang="en-US" sz="24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text styles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Second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Third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Fourth level</a:t>
            </a:r>
            <a:endParaRPr b="0" lang="en-US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Fifth level</a:t>
            </a:r>
            <a:endParaRPr b="0" lang="en-US" sz="1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oppia colonna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Immagine 7" descr=""/>
          <p:cNvPicPr/>
          <p:nvPr/>
        </p:nvPicPr>
        <p:blipFill>
          <a:blip r:embed="rId2"/>
          <a:stretch/>
        </p:blipFill>
        <p:spPr>
          <a:xfrm>
            <a:off x="0" y="6355800"/>
            <a:ext cx="12190680" cy="515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0" name="Immagine 21" descr=""/>
          <p:cNvPicPr/>
          <p:nvPr/>
        </p:nvPicPr>
        <p:blipFill>
          <a:blip r:embed="rId3"/>
          <a:stretch/>
        </p:blipFill>
        <p:spPr>
          <a:xfrm>
            <a:off x="0" y="-59040"/>
            <a:ext cx="12190680" cy="1217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1" name="Picture 10" descr="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"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p:blipFill>
        <p:spPr>
          <a:xfrm>
            <a:off x="1664640" y="6413400"/>
            <a:ext cx="866880" cy="40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2" name="Graphic 2" descr="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"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p:blipFill>
        <p:spPr>
          <a:xfrm>
            <a:off x="2755440" y="6519600"/>
            <a:ext cx="609480" cy="26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3" name="Rectangle 24"/>
          <p:cNvSpPr/>
          <p:nvPr/>
        </p:nvSpPr>
        <p:spPr>
          <a:xfrm>
            <a:off x="9927000" y="6311520"/>
            <a:ext cx="1002960" cy="574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aphicFrame>
        <p:nvGraphicFramePr>
          <p:cNvPr id="54" name="Object 14"/>
          <p:cNvGraphicFramePr/>
          <p:nvPr/>
        </p:nvGraphicFramePr>
        <p:xfrm>
          <a:off x="10139040" y="6389640"/>
          <a:ext cx="597240" cy="393480"/>
        </p:xfrm>
        <a:graphic>
          <a:graphicData uri="http://schemas.openxmlformats.org/presentationml/2006/ole">
            <p:oleObj progId="Acrobat.Document.DC" r:id="rId6" spid="">
              <p:embed/>
              <p:pic>
                <p:nvPicPr>
                  <p:cNvPr id="55" name="Object 14" descr=""/>
                  <p:cNvPicPr/>
                  <p:nvPr/>
                </p:nvPicPr>
                <p:blipFill>
                  <a:blip r:embed="rId7"/>
                  <a:stretch/>
                </p:blipFill>
                <p:spPr>
                  <a:xfrm>
                    <a:off x="10139040" y="6389640"/>
                    <a:ext cx="597240" cy="39348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pic>
        <p:nvPicPr>
          <p:cNvPr id="56" name="Picture 19" descr=""/>
          <p:cNvPicPr/>
          <p:nvPr/>
        </p:nvPicPr>
        <p:blipFill>
          <a:blip r:embed="rId8"/>
          <a:stretch/>
        </p:blipFill>
        <p:spPr>
          <a:xfrm>
            <a:off x="3580560" y="6409800"/>
            <a:ext cx="771480" cy="397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7" name="TextBox 29"/>
          <p:cNvSpPr/>
          <p:nvPr/>
        </p:nvSpPr>
        <p:spPr>
          <a:xfrm>
            <a:off x="6441120" y="6478560"/>
            <a:ext cx="3315960" cy="24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/>
                </a:solidFill>
                <a:effectLst/>
                <a:uFillTx/>
                <a:latin typeface="Titillium"/>
              </a:rPr>
              <a:t>missione 4 – istruzione e ricerca</a:t>
            </a:r>
            <a:endParaRPr b="0" lang="it-IT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" name="AutoShape 19" descr="logo-federico-ii – Scritture in transito"/>
          <p:cNvSpPr/>
          <p:nvPr/>
        </p:nvSpPr>
        <p:spPr>
          <a:xfrm>
            <a:off x="155520" y="-144360"/>
            <a:ext cx="30348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pic>
        <p:nvPicPr>
          <p:cNvPr id="59" name="Picture 17" descr="https://www.unipd.it/sites/unipd.it/themes/unipd_2017/img/logo-UNIPD-white.png"/>
          <p:cNvPicPr/>
          <p:nvPr/>
        </p:nvPicPr>
        <p:blipFill>
          <a:blip r:embed="rId9"/>
          <a:stretch/>
        </p:blipFill>
        <p:spPr>
          <a:xfrm>
            <a:off x="9757800" y="603000"/>
            <a:ext cx="795600" cy="358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0" name="Picture 21" descr="Home - Federica Web Learning"/>
          <p:cNvPicPr/>
          <p:nvPr/>
        </p:nvPicPr>
        <p:blipFill>
          <a:blip r:embed="rId10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0785600" y="633600"/>
            <a:ext cx="1253520" cy="290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1" name="Picture 9" descr=""/>
          <p:cNvPicPr/>
          <p:nvPr/>
        </p:nvPicPr>
        <p:blipFill>
          <a:blip r:embed="rId11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9883080" y="13320"/>
            <a:ext cx="1894320" cy="502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377640" y="1335600"/>
            <a:ext cx="11661480" cy="515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C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l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i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c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k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t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o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e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d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i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t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M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a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s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t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e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r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t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i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t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l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e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s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t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y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l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Titillium Bd"/>
              </a:rPr>
              <a:t>e</a:t>
            </a:r>
            <a:endParaRPr b="0" lang="en-US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sldNum" idx="4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BB70EAB1-21A3-4DEA-B27B-A1F11A16464B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&lt;numero&gt;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378000" y="2004840"/>
            <a:ext cx="5595480" cy="4268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Click to edit Master </a:t>
            </a:r>
            <a:r>
              <a:rPr b="0" lang="en-US" sz="24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text styles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Second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Third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Fourth level</a:t>
            </a:r>
            <a:endParaRPr b="0" lang="en-US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Fifth level</a:t>
            </a:r>
            <a:endParaRPr b="0" lang="en-US" sz="1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265800" y="2004840"/>
            <a:ext cx="5651280" cy="4268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Click to edit Master </a:t>
            </a:r>
            <a:r>
              <a:rPr b="0" lang="en-US" sz="24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text styles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Second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Third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Fourth level</a:t>
            </a:r>
            <a:endParaRPr b="0" lang="en-US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Titillium"/>
              </a:rPr>
              <a:t>Fifth level</a:t>
            </a:r>
            <a:endParaRPr b="0" lang="en-US" sz="1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4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image" Target="../media/image34.png"/><Relationship Id="rId3" Type="http://schemas.openxmlformats.org/officeDocument/2006/relationships/image" Target="../media/image36.png"/><Relationship Id="rId4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image" Target="../media/image38.png"/><Relationship Id="rId3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4" Type="http://schemas.openxmlformats.org/officeDocument/2006/relationships/image" Target="../media/image40.png"/><Relationship Id="rId5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6.png"/><Relationship Id="rId3" Type="http://schemas.openxmlformats.org/officeDocument/2006/relationships/image" Target="../media/image17.wmf"/><Relationship Id="rId4" Type="http://schemas.openxmlformats.org/officeDocument/2006/relationships/image" Target="../media/image18.png"/><Relationship Id="rId5" Type="http://schemas.openxmlformats.org/officeDocument/2006/relationships/image" Target="../media/image16.png"/><Relationship Id="rId6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6.png"/><Relationship Id="rId3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Relationship Id="rId3" Type="http://schemas.openxmlformats.org/officeDocument/2006/relationships/image" Target="../media/image29.jpeg"/><Relationship Id="rId4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29480" y="2180520"/>
            <a:ext cx="3794040" cy="1517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A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d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v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a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n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c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e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d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p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l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a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s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m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a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e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d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g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e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m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e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a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s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u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r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e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m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e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n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t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s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w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it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h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t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h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e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T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h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e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r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m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a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l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H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e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li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u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m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B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e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a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m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 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d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i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a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g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n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o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s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ti</a:t>
            </a:r>
            <a:r>
              <a:rPr b="1" lang="en-US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c</a:t>
            </a:r>
            <a:endParaRPr b="0" lang="en-US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subTitle"/>
          </p:nvPr>
        </p:nvSpPr>
        <p:spPr>
          <a:xfrm>
            <a:off x="429480" y="5185800"/>
            <a:ext cx="3794040" cy="705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I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S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T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P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 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w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o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r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k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s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h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o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p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 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-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 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N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E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F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E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R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T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A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R</a:t>
            </a:r>
            <a:r>
              <a:rPr b="0" lang="it-IT" sz="24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I</a:t>
            </a:r>
            <a:endParaRPr b="0" lang="it-IT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705960" y="5638680"/>
            <a:ext cx="3794040" cy="48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March 26, 2026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9" name="Content Placeholder 4"/>
          <p:cNvSpPr/>
          <p:nvPr/>
        </p:nvSpPr>
        <p:spPr>
          <a:xfrm>
            <a:off x="429480" y="4057920"/>
            <a:ext cx="3794040" cy="70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92500" lnSpcReduction="9999"/>
          </a:bodyPr>
          <a:p>
            <a:pPr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it-IT" sz="1800" strike="noStrike" u="sng">
                <a:solidFill>
                  <a:schemeClr val="dk1"/>
                </a:solidFill>
                <a:effectLst/>
                <a:uFillTx/>
                <a:latin typeface="Calibri"/>
                <a:ea typeface="Times New Roman"/>
              </a:rPr>
              <a:t>M. La Matina</a:t>
            </a: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Times New Roman"/>
              </a:rPr>
              <a:t>, M. Agostini, M. Ugoletti, M. Fincato, E. Girotto, L. Carraro, M. Zuin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0" name="Picture Placeholder 8" descr=""/>
          <p:cNvPicPr/>
          <p:nvPr/>
        </p:nvPicPr>
        <p:blipFill>
          <a:blip r:embed="rId1"/>
          <a:stretch/>
        </p:blipFill>
        <p:spPr>
          <a:xfrm>
            <a:off x="5188320" y="2106360"/>
            <a:ext cx="5711040" cy="37533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" name="Picture 9" descr=""/>
          <p:cNvPicPr/>
          <p:nvPr/>
        </p:nvPicPr>
        <p:blipFill>
          <a:blip r:embed="rId2"/>
          <a:stretch/>
        </p:blipFill>
        <p:spPr>
          <a:xfrm>
            <a:off x="4502160" y="1322280"/>
            <a:ext cx="7168320" cy="5005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2" name="PlaceHolder 4"/>
          <p:cNvSpPr>
            <a:spLocks noGrp="1"/>
          </p:cNvSpPr>
          <p:nvPr>
            <p:ph type="sldNum" idx="5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53BA3441-2503-4D19-9808-2CC340FC882C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&lt;numero&gt;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3" name="Rettangolo 3"/>
          <p:cNvSpPr/>
          <p:nvPr/>
        </p:nvSpPr>
        <p:spPr>
          <a:xfrm>
            <a:off x="0" y="1114560"/>
            <a:ext cx="12190680" cy="206280"/>
          </a:xfrm>
          <a:prstGeom prst="rect">
            <a:avLst/>
          </a:prstGeom>
          <a:solidFill>
            <a:srgbClr val="efdbc3"/>
          </a:solidFill>
          <a:ln>
            <a:solidFill>
              <a:srgbClr val="efdb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sldNum" idx="14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95E203DB-652B-4ED4-9205-00803E377BF0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&lt;numero&gt;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2" name="TextBox 4"/>
          <p:cNvSpPr/>
          <p:nvPr/>
        </p:nvSpPr>
        <p:spPr>
          <a:xfrm>
            <a:off x="9376200" y="2098080"/>
            <a:ext cx="2662920" cy="282996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ffffff">
                    <a:alpha val="1000"/>
                  </a:srgbClr>
                </a:solidFill>
                <a:effectLst/>
                <a:uFillTx/>
                <a:latin typeface="Calibri"/>
              </a:rPr>
              <a:t> 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73" name="Picture 49" descr=""/>
          <p:cNvPicPr/>
          <p:nvPr/>
        </p:nvPicPr>
        <p:blipFill>
          <a:blip r:embed="rId2"/>
          <a:stretch/>
        </p:blipFill>
        <p:spPr>
          <a:xfrm>
            <a:off x="38880" y="1574640"/>
            <a:ext cx="4978440" cy="3982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4" name="Picture 46" descr=""/>
          <p:cNvPicPr/>
          <p:nvPr/>
        </p:nvPicPr>
        <p:blipFill>
          <a:blip r:embed="rId3"/>
          <a:srcRect l="8902" t="0" r="0" b="0"/>
          <a:stretch/>
        </p:blipFill>
        <p:spPr>
          <a:xfrm>
            <a:off x="4835520" y="1570680"/>
            <a:ext cx="4539240" cy="398628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175" name="Straight Connector 28"/>
          <p:cNvCxnSpPr/>
          <p:nvPr/>
        </p:nvCxnSpPr>
        <p:spPr>
          <a:xfrm>
            <a:off x="2115360" y="1863720"/>
            <a:ext cx="1440" cy="3078000"/>
          </a:xfrm>
          <a:prstGeom prst="straightConnector1">
            <a:avLst/>
          </a:prstGeom>
          <a:ln w="19050">
            <a:solidFill>
              <a:srgbClr val="000000"/>
            </a:solidFill>
            <a:prstDash val="dash"/>
            <a:round/>
          </a:ln>
        </p:spPr>
      </p:cxnSp>
      <p:cxnSp>
        <p:nvCxnSpPr>
          <p:cNvPr id="176" name="Straight Connector 30"/>
          <p:cNvCxnSpPr/>
          <p:nvPr/>
        </p:nvCxnSpPr>
        <p:spPr>
          <a:xfrm>
            <a:off x="6494760" y="1880640"/>
            <a:ext cx="1440" cy="2121840"/>
          </a:xfrm>
          <a:prstGeom prst="straightConnector1">
            <a:avLst/>
          </a:prstGeom>
          <a:ln w="19050">
            <a:solidFill>
              <a:srgbClr val="000000"/>
            </a:solidFill>
            <a:prstDash val="dash"/>
            <a:round/>
          </a:ln>
        </p:spPr>
      </p:cxnSp>
      <p:sp>
        <p:nvSpPr>
          <p:cNvPr id="177" name="CasellaDiTesto 516"/>
          <p:cNvSpPr/>
          <p:nvPr/>
        </p:nvSpPr>
        <p:spPr>
          <a:xfrm>
            <a:off x="547920" y="5416200"/>
            <a:ext cx="1494000" cy="36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Plasma edge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8" name="CasellaDiTesto 517"/>
          <p:cNvSpPr/>
          <p:nvPr/>
        </p:nvSpPr>
        <p:spPr>
          <a:xfrm>
            <a:off x="3068280" y="5416200"/>
            <a:ext cx="1794600" cy="36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Scrape-off-layer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9" name="CasellaDiTesto 516"/>
          <p:cNvSpPr/>
          <p:nvPr/>
        </p:nvSpPr>
        <p:spPr>
          <a:xfrm>
            <a:off x="5010120" y="5416200"/>
            <a:ext cx="1494000" cy="36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Plasma edge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0" name="CasellaDiTesto 517"/>
          <p:cNvSpPr/>
          <p:nvPr/>
        </p:nvSpPr>
        <p:spPr>
          <a:xfrm>
            <a:off x="7530480" y="5416200"/>
            <a:ext cx="1794600" cy="36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Scrape-off-layer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1" name="Rettangolo 18"/>
          <p:cNvSpPr/>
          <p:nvPr/>
        </p:nvSpPr>
        <p:spPr>
          <a:xfrm rot="760200">
            <a:off x="1701000" y="3245040"/>
            <a:ext cx="551160" cy="43596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2" name="Rettangolo 19"/>
          <p:cNvSpPr/>
          <p:nvPr/>
        </p:nvSpPr>
        <p:spPr>
          <a:xfrm rot="19422600">
            <a:off x="2104560" y="3130560"/>
            <a:ext cx="651600" cy="43596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3" name="Rettangolo 20"/>
          <p:cNvSpPr/>
          <p:nvPr/>
        </p:nvSpPr>
        <p:spPr>
          <a:xfrm rot="3234000">
            <a:off x="2383920" y="3206880"/>
            <a:ext cx="782640" cy="43596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4" name="Rettangolo 21"/>
          <p:cNvSpPr/>
          <p:nvPr/>
        </p:nvSpPr>
        <p:spPr>
          <a:xfrm rot="1205400">
            <a:off x="2838600" y="3495600"/>
            <a:ext cx="537480" cy="43596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5" name="Rettangolo 22"/>
          <p:cNvSpPr/>
          <p:nvPr/>
        </p:nvSpPr>
        <p:spPr>
          <a:xfrm rot="20833200">
            <a:off x="3168000" y="3444840"/>
            <a:ext cx="537480" cy="51336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6" name="Rettangolo 23"/>
          <p:cNvSpPr/>
          <p:nvPr/>
        </p:nvSpPr>
        <p:spPr>
          <a:xfrm rot="536400">
            <a:off x="3479400" y="3409920"/>
            <a:ext cx="600480" cy="51300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7" name="Rettangolo 24"/>
          <p:cNvSpPr/>
          <p:nvPr/>
        </p:nvSpPr>
        <p:spPr>
          <a:xfrm rot="3878400">
            <a:off x="3580920" y="4153680"/>
            <a:ext cx="1131480" cy="34632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8" name="Rettangolo 25"/>
          <p:cNvSpPr/>
          <p:nvPr/>
        </p:nvSpPr>
        <p:spPr>
          <a:xfrm rot="760200">
            <a:off x="6181200" y="2626920"/>
            <a:ext cx="599760" cy="60336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9" name="Rettangolo 26"/>
          <p:cNvSpPr/>
          <p:nvPr/>
        </p:nvSpPr>
        <p:spPr>
          <a:xfrm rot="20424000">
            <a:off x="6566400" y="2629080"/>
            <a:ext cx="747360" cy="55044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0" name="Rettangolo 27"/>
          <p:cNvSpPr/>
          <p:nvPr/>
        </p:nvSpPr>
        <p:spPr>
          <a:xfrm rot="4120200">
            <a:off x="6908400" y="3045960"/>
            <a:ext cx="769680" cy="28620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1" name="Rettangolo 28"/>
          <p:cNvSpPr/>
          <p:nvPr/>
        </p:nvSpPr>
        <p:spPr>
          <a:xfrm rot="1929000">
            <a:off x="7254000" y="3562560"/>
            <a:ext cx="648720" cy="39132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2" name="Rettangolo 29"/>
          <p:cNvSpPr/>
          <p:nvPr/>
        </p:nvSpPr>
        <p:spPr>
          <a:xfrm rot="18045600">
            <a:off x="7197480" y="2592720"/>
            <a:ext cx="2115360" cy="47412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3" name="Rettangolo 30"/>
          <p:cNvSpPr/>
          <p:nvPr/>
        </p:nvSpPr>
        <p:spPr>
          <a:xfrm rot="15812400">
            <a:off x="7574400" y="3717720"/>
            <a:ext cx="2259720" cy="23616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4" name="TextBox 3"/>
          <p:cNvSpPr/>
          <p:nvPr/>
        </p:nvSpPr>
        <p:spPr>
          <a:xfrm>
            <a:off x="9375120" y="5615280"/>
            <a:ext cx="2130840" cy="30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[M. Ugoletti, RSI, 2024]</a:t>
            </a:r>
            <a:endParaRPr b="0" lang="it-IT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sldNum" idx="15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8DCA1147-5464-494A-B9FF-A8418D3B09B3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&lt;numero&gt;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pic>
        <p:nvPicPr>
          <p:cNvPr id="196" name="Picture 49" descr=""/>
          <p:cNvPicPr/>
          <p:nvPr/>
        </p:nvPicPr>
        <p:blipFill>
          <a:blip r:embed="rId1"/>
          <a:stretch/>
        </p:blipFill>
        <p:spPr>
          <a:xfrm>
            <a:off x="38880" y="1574640"/>
            <a:ext cx="4978440" cy="3982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7" name="Picture 46" descr=""/>
          <p:cNvPicPr/>
          <p:nvPr/>
        </p:nvPicPr>
        <p:blipFill>
          <a:blip r:embed="rId2"/>
          <a:srcRect l="8902" t="0" r="0" b="0"/>
          <a:stretch/>
        </p:blipFill>
        <p:spPr>
          <a:xfrm>
            <a:off x="4835520" y="1570680"/>
            <a:ext cx="4539240" cy="398628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198" name="Connettore 2 27"/>
          <p:cNvCxnSpPr/>
          <p:nvPr/>
        </p:nvCxnSpPr>
        <p:spPr>
          <a:xfrm>
            <a:off x="3609000" y="3948840"/>
            <a:ext cx="1440" cy="462600"/>
          </a:xfrm>
          <a:prstGeom prst="straightConnector1">
            <a:avLst/>
          </a:prstGeom>
          <a:ln w="28575">
            <a:solidFill>
              <a:srgbClr val="ff0000"/>
            </a:solidFill>
            <a:round/>
            <a:tailEnd len="med" type="triangle" w="med"/>
          </a:ln>
        </p:spPr>
      </p:cxnSp>
      <p:cxnSp>
        <p:nvCxnSpPr>
          <p:cNvPr id="199" name="Connettore 2 29"/>
          <p:cNvCxnSpPr/>
          <p:nvPr/>
        </p:nvCxnSpPr>
        <p:spPr>
          <a:xfrm>
            <a:off x="8244720" y="3430800"/>
            <a:ext cx="1440" cy="980640"/>
          </a:xfrm>
          <a:prstGeom prst="straightConnector1">
            <a:avLst/>
          </a:prstGeom>
          <a:ln w="28575">
            <a:solidFill>
              <a:srgbClr val="ff0000"/>
            </a:solidFill>
            <a:round/>
            <a:tailEnd len="med" type="triangle" w="med"/>
          </a:ln>
        </p:spPr>
      </p:cxnSp>
      <p:sp>
        <p:nvSpPr>
          <p:cNvPr id="200" name="CasellaDiTesto 516"/>
          <p:cNvSpPr/>
          <p:nvPr/>
        </p:nvSpPr>
        <p:spPr>
          <a:xfrm>
            <a:off x="547920" y="5416200"/>
            <a:ext cx="1494000" cy="36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Plasma edge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1" name="CasellaDiTesto 517"/>
          <p:cNvSpPr/>
          <p:nvPr/>
        </p:nvSpPr>
        <p:spPr>
          <a:xfrm>
            <a:off x="3068280" y="5416200"/>
            <a:ext cx="1794600" cy="36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Scrape-off-layer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2" name="CasellaDiTesto 516"/>
          <p:cNvSpPr/>
          <p:nvPr/>
        </p:nvSpPr>
        <p:spPr>
          <a:xfrm>
            <a:off x="5010120" y="5416200"/>
            <a:ext cx="1494000" cy="36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Plasma edge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3" name="CasellaDiTesto 517"/>
          <p:cNvSpPr/>
          <p:nvPr/>
        </p:nvSpPr>
        <p:spPr>
          <a:xfrm>
            <a:off x="7530480" y="5416200"/>
            <a:ext cx="1794600" cy="36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Scrape-off-layer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4" name="TextBox 9"/>
          <p:cNvSpPr/>
          <p:nvPr/>
        </p:nvSpPr>
        <p:spPr>
          <a:xfrm>
            <a:off x="9236160" y="2117160"/>
            <a:ext cx="2781720" cy="316872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ffffff">
                    <a:alpha val="1000"/>
                  </a:srgbClr>
                </a:solidFill>
                <a:effectLst/>
                <a:uFillTx/>
                <a:latin typeface="Calibri"/>
              </a:rPr>
              <a:t> 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05" name="Straight Connector 28"/>
          <p:cNvCxnSpPr/>
          <p:nvPr/>
        </p:nvCxnSpPr>
        <p:spPr>
          <a:xfrm>
            <a:off x="2115360" y="1863720"/>
            <a:ext cx="1440" cy="3078000"/>
          </a:xfrm>
          <a:prstGeom prst="straightConnector1">
            <a:avLst/>
          </a:prstGeom>
          <a:ln w="19050">
            <a:solidFill>
              <a:srgbClr val="000000"/>
            </a:solidFill>
            <a:prstDash val="dash"/>
            <a:round/>
          </a:ln>
        </p:spPr>
      </p:cxnSp>
      <p:cxnSp>
        <p:nvCxnSpPr>
          <p:cNvPr id="206" name="Straight Connector 30"/>
          <p:cNvCxnSpPr/>
          <p:nvPr/>
        </p:nvCxnSpPr>
        <p:spPr>
          <a:xfrm>
            <a:off x="6494760" y="1880640"/>
            <a:ext cx="1440" cy="2121840"/>
          </a:xfrm>
          <a:prstGeom prst="straightConnector1">
            <a:avLst/>
          </a:prstGeom>
          <a:ln w="19050">
            <a:solidFill>
              <a:srgbClr val="000000"/>
            </a:solidFill>
            <a:prstDash val="dash"/>
            <a:round/>
          </a:ln>
        </p:spPr>
      </p:cxnSp>
      <p:sp>
        <p:nvSpPr>
          <p:cNvPr id="207" name="Rettangolo 26"/>
          <p:cNvSpPr/>
          <p:nvPr/>
        </p:nvSpPr>
        <p:spPr>
          <a:xfrm>
            <a:off x="3536640" y="3858120"/>
            <a:ext cx="150480" cy="55044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8" name="Rettangolo 26"/>
          <p:cNvSpPr/>
          <p:nvPr/>
        </p:nvSpPr>
        <p:spPr>
          <a:xfrm>
            <a:off x="8143560" y="3388320"/>
            <a:ext cx="235440" cy="106308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9" name="TextBox 16"/>
          <p:cNvSpPr/>
          <p:nvPr/>
        </p:nvSpPr>
        <p:spPr>
          <a:xfrm>
            <a:off x="9375120" y="5615280"/>
            <a:ext cx="2618640" cy="30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[M. Ugoletti, RSI, 2024]</a:t>
            </a:r>
            <a:endParaRPr b="0" lang="it-IT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sldNum" idx="16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A56F9925-BBBA-45D9-BA54-207D0253894B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&lt;numero&gt;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pic>
        <p:nvPicPr>
          <p:cNvPr id="211" name="Picture 49" descr=""/>
          <p:cNvPicPr/>
          <p:nvPr/>
        </p:nvPicPr>
        <p:blipFill>
          <a:blip r:embed="rId1"/>
          <a:stretch/>
        </p:blipFill>
        <p:spPr>
          <a:xfrm>
            <a:off x="38880" y="1574640"/>
            <a:ext cx="4978440" cy="3982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2" name="Picture 46" descr=""/>
          <p:cNvPicPr/>
          <p:nvPr/>
        </p:nvPicPr>
        <p:blipFill>
          <a:blip r:embed="rId2"/>
          <a:srcRect l="8902" t="0" r="0" b="0"/>
          <a:stretch/>
        </p:blipFill>
        <p:spPr>
          <a:xfrm>
            <a:off x="4835520" y="1570680"/>
            <a:ext cx="4539240" cy="3986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3" name="CasellaDiTesto 516"/>
          <p:cNvSpPr/>
          <p:nvPr/>
        </p:nvSpPr>
        <p:spPr>
          <a:xfrm>
            <a:off x="547920" y="5416200"/>
            <a:ext cx="1494000" cy="36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Plasma edge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4" name="CasellaDiTesto 517"/>
          <p:cNvSpPr/>
          <p:nvPr/>
        </p:nvSpPr>
        <p:spPr>
          <a:xfrm>
            <a:off x="3068280" y="5416200"/>
            <a:ext cx="1794600" cy="36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Scrape-off-layer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5" name="CasellaDiTesto 516"/>
          <p:cNvSpPr/>
          <p:nvPr/>
        </p:nvSpPr>
        <p:spPr>
          <a:xfrm>
            <a:off x="5010120" y="5416200"/>
            <a:ext cx="1494000" cy="36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Plasma edge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6" name="CasellaDiTesto 517"/>
          <p:cNvSpPr/>
          <p:nvPr/>
        </p:nvSpPr>
        <p:spPr>
          <a:xfrm>
            <a:off x="7530480" y="5416200"/>
            <a:ext cx="1794600" cy="36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Scrape-off-layer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17" name="Straight Connector 28"/>
          <p:cNvCxnSpPr/>
          <p:nvPr/>
        </p:nvCxnSpPr>
        <p:spPr>
          <a:xfrm>
            <a:off x="2115360" y="1863720"/>
            <a:ext cx="1440" cy="3078000"/>
          </a:xfrm>
          <a:prstGeom prst="straightConnector1">
            <a:avLst/>
          </a:prstGeom>
          <a:ln w="19050">
            <a:solidFill>
              <a:srgbClr val="000000"/>
            </a:solidFill>
            <a:prstDash val="dash"/>
            <a:round/>
          </a:ln>
        </p:spPr>
      </p:cxnSp>
      <p:cxnSp>
        <p:nvCxnSpPr>
          <p:cNvPr id="218" name="Straight Connector 30"/>
          <p:cNvCxnSpPr/>
          <p:nvPr/>
        </p:nvCxnSpPr>
        <p:spPr>
          <a:xfrm>
            <a:off x="6494760" y="1880640"/>
            <a:ext cx="1440" cy="2121840"/>
          </a:xfrm>
          <a:prstGeom prst="straightConnector1">
            <a:avLst/>
          </a:prstGeom>
          <a:ln w="19050">
            <a:solidFill>
              <a:srgbClr val="000000"/>
            </a:solidFill>
            <a:prstDash val="dash"/>
            <a:round/>
          </a:ln>
        </p:spPr>
      </p:cxnSp>
      <p:cxnSp>
        <p:nvCxnSpPr>
          <p:cNvPr id="219" name="Connettore 2 27"/>
          <p:cNvCxnSpPr/>
          <p:nvPr/>
        </p:nvCxnSpPr>
        <p:spPr>
          <a:xfrm flipV="1">
            <a:off x="1602000" y="3308040"/>
            <a:ext cx="1440" cy="577440"/>
          </a:xfrm>
          <a:prstGeom prst="straightConnector1">
            <a:avLst/>
          </a:prstGeom>
          <a:ln w="28575">
            <a:solidFill>
              <a:srgbClr val="ff0000"/>
            </a:solidFill>
            <a:round/>
            <a:tailEnd len="med" type="triangle" w="med"/>
          </a:ln>
        </p:spPr>
      </p:cxnSp>
      <p:cxnSp>
        <p:nvCxnSpPr>
          <p:cNvPr id="220" name="Connettore 2 29"/>
          <p:cNvCxnSpPr/>
          <p:nvPr/>
        </p:nvCxnSpPr>
        <p:spPr>
          <a:xfrm flipV="1">
            <a:off x="6202440" y="2793960"/>
            <a:ext cx="1440" cy="1029600"/>
          </a:xfrm>
          <a:prstGeom prst="straightConnector1">
            <a:avLst/>
          </a:prstGeom>
          <a:ln w="28575">
            <a:solidFill>
              <a:srgbClr val="ff0000"/>
            </a:solidFill>
            <a:round/>
            <a:tailEnd len="med" type="triangle" w="med"/>
          </a:ln>
        </p:spPr>
      </p:cxnSp>
      <p:sp>
        <p:nvSpPr>
          <p:cNvPr id="221" name="Rettangolo 26"/>
          <p:cNvSpPr/>
          <p:nvPr/>
        </p:nvSpPr>
        <p:spPr>
          <a:xfrm>
            <a:off x="1520280" y="3219480"/>
            <a:ext cx="156240" cy="78012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2" name="Rettangolo 26"/>
          <p:cNvSpPr/>
          <p:nvPr/>
        </p:nvSpPr>
        <p:spPr>
          <a:xfrm>
            <a:off x="6101640" y="2711880"/>
            <a:ext cx="191520" cy="1171080"/>
          </a:xfrm>
          <a:prstGeom prst="rect">
            <a:avLst/>
          </a:prstGeom>
          <a:solidFill>
            <a:srgbClr val="ffff00">
              <a:alpha val="23000"/>
            </a:srgb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3" name="TextBox 9"/>
          <p:cNvSpPr/>
          <p:nvPr/>
        </p:nvSpPr>
        <p:spPr>
          <a:xfrm>
            <a:off x="9236160" y="2117160"/>
            <a:ext cx="2781720" cy="316872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ffffff">
                    <a:alpha val="1000"/>
                  </a:srgbClr>
                </a:solidFill>
                <a:effectLst/>
                <a:uFillTx/>
                <a:latin typeface="Calibri"/>
              </a:rPr>
              <a:t> 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4" name="TextBox 16"/>
          <p:cNvSpPr/>
          <p:nvPr/>
        </p:nvSpPr>
        <p:spPr>
          <a:xfrm>
            <a:off x="9375120" y="5615280"/>
            <a:ext cx="2131200" cy="30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[M. Ugoletti, RSI, 2024]</a:t>
            </a:r>
            <a:endParaRPr b="0" lang="it-IT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sldNum" idx="17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8059FB13-A74E-4005-A463-EA6B71385795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&lt;numero&gt;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26" name="CasellaDiTesto 10"/>
          <p:cNvSpPr/>
          <p:nvPr/>
        </p:nvSpPr>
        <p:spPr>
          <a:xfrm>
            <a:off x="1720800" y="3259440"/>
            <a:ext cx="8750160" cy="94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 defTabSz="914400">
              <a:lnSpc>
                <a:spcPct val="90000"/>
              </a:lnSpc>
            </a:pPr>
            <a:r>
              <a:rPr b="1" lang="it-IT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Experimental application:</a:t>
            </a:r>
            <a:endParaRPr b="0" lang="it-IT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90000"/>
              </a:lnSpc>
            </a:pPr>
            <a:r>
              <a:rPr b="1" lang="it-IT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Analysis of High-confinement mode pulses @TCV</a:t>
            </a:r>
            <a:endParaRPr b="0" lang="it-IT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sldNum" idx="18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4EA42993-0648-4AAF-B819-3CA0F60D5795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13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pic>
        <p:nvPicPr>
          <p:cNvPr id="228" name="Immagine 15" descr=""/>
          <p:cNvPicPr/>
          <p:nvPr/>
        </p:nvPicPr>
        <p:blipFill>
          <a:blip r:embed="rId1"/>
          <a:stretch/>
        </p:blipFill>
        <p:spPr>
          <a:xfrm>
            <a:off x="5818320" y="2033280"/>
            <a:ext cx="5879160" cy="4069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29" name="Immagine 16" descr=""/>
          <p:cNvPicPr/>
          <p:nvPr/>
        </p:nvPicPr>
        <p:blipFill>
          <a:blip r:embed="rId2"/>
          <a:stretch/>
        </p:blipFill>
        <p:spPr>
          <a:xfrm>
            <a:off x="68760" y="2158200"/>
            <a:ext cx="5038560" cy="39186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230" name="Gruppo 19"/>
          <p:cNvGrpSpPr/>
          <p:nvPr/>
        </p:nvGrpSpPr>
        <p:grpSpPr>
          <a:xfrm>
            <a:off x="846000" y="1829880"/>
            <a:ext cx="9366480" cy="398880"/>
            <a:chOff x="846000" y="1829880"/>
            <a:chExt cx="9366480" cy="398880"/>
          </a:xfrm>
        </p:grpSpPr>
        <p:sp>
          <p:nvSpPr>
            <p:cNvPr id="231" name="CasellaDiTesto 20"/>
            <p:cNvSpPr/>
            <p:nvPr/>
          </p:nvSpPr>
          <p:spPr>
            <a:xfrm>
              <a:off x="846000" y="1860840"/>
              <a:ext cx="2459880" cy="367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1" lang="it-IT" sz="1800" strike="noStrike" u="none">
                  <a:solidFill>
                    <a:srgbClr val="2a65af"/>
                  </a:solidFill>
                  <a:effectLst/>
                  <a:uFillTx/>
                  <a:latin typeface="Calibri"/>
                </a:rPr>
                <a:t>Inter-ELM profiles</a:t>
              </a:r>
              <a:endPara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32" name="CasellaDiTesto 21"/>
            <p:cNvSpPr/>
            <p:nvPr/>
          </p:nvSpPr>
          <p:spPr>
            <a:xfrm>
              <a:off x="6109920" y="1829880"/>
              <a:ext cx="4102560" cy="367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1" lang="it-IT" sz="1800" strike="noStrike" u="none">
                  <a:solidFill>
                    <a:srgbClr val="c00000"/>
                  </a:solidFill>
                  <a:effectLst/>
                  <a:uFillTx/>
                  <a:latin typeface="Calibri"/>
                </a:rPr>
                <a:t>Profiles evolution in the ELM cycle</a:t>
              </a:r>
              <a:endPara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233" name="CasellaDiTesto 22"/>
          <p:cNvSpPr/>
          <p:nvPr/>
        </p:nvSpPr>
        <p:spPr>
          <a:xfrm>
            <a:off x="4724280" y="6049440"/>
            <a:ext cx="249588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[M. La Matina, EPS, 2025]</a:t>
            </a:r>
            <a:endParaRPr b="0" lang="it-IT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4" name="CasellaDiTesto 23"/>
          <p:cNvSpPr/>
          <p:nvPr/>
        </p:nvSpPr>
        <p:spPr>
          <a:xfrm>
            <a:off x="9421920" y="3188520"/>
            <a:ext cx="957960" cy="36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l-GR" sz="1800" strike="noStrike" u="none">
                <a:solidFill>
                  <a:schemeClr val="dk1"/>
                </a:solidFill>
                <a:effectLst/>
                <a:uFillTx/>
                <a:latin typeface="Times New Roman"/>
              </a:rPr>
              <a:t>ρ</a:t>
            </a: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Times New Roman"/>
              </a:rPr>
              <a:t> = 0.99 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5" name="CasellaDiTesto 24"/>
          <p:cNvSpPr/>
          <p:nvPr/>
        </p:nvSpPr>
        <p:spPr>
          <a:xfrm>
            <a:off x="9423720" y="4056840"/>
            <a:ext cx="957960" cy="36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l-GR" sz="1800" strike="noStrike" u="none">
                <a:solidFill>
                  <a:schemeClr val="dk1"/>
                </a:solidFill>
                <a:effectLst/>
                <a:uFillTx/>
                <a:latin typeface="Times New Roman"/>
              </a:rPr>
              <a:t>ρ</a:t>
            </a: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Times New Roman"/>
              </a:rPr>
              <a:t> = 0.99 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6" name="CasellaDiTesto 10"/>
          <p:cNvSpPr/>
          <p:nvPr/>
        </p:nvSpPr>
        <p:spPr>
          <a:xfrm>
            <a:off x="2040120" y="1217880"/>
            <a:ext cx="7554960" cy="473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 defTabSz="914400">
              <a:lnSpc>
                <a:spcPct val="90000"/>
              </a:lnSpc>
            </a:pPr>
            <a:r>
              <a:rPr b="1" lang="it-IT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Analysis of High-confinement mode pulses @TCV</a:t>
            </a:r>
            <a:endParaRPr b="0" lang="it-IT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sldNum" idx="19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6414E590-FF99-4CDE-B1B7-153A4ECCEB76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14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pic>
        <p:nvPicPr>
          <p:cNvPr id="238" name="Immagine 10" descr=""/>
          <p:cNvPicPr/>
          <p:nvPr/>
        </p:nvPicPr>
        <p:blipFill>
          <a:blip r:embed="rId1"/>
          <a:stretch/>
        </p:blipFill>
        <p:spPr>
          <a:xfrm>
            <a:off x="7130520" y="1160640"/>
            <a:ext cx="4312440" cy="301824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239" name="Connettore 2 11"/>
          <p:cNvCxnSpPr/>
          <p:nvPr/>
        </p:nvCxnSpPr>
        <p:spPr>
          <a:xfrm>
            <a:off x="4065120" y="2686320"/>
            <a:ext cx="3031560" cy="19440"/>
          </a:xfrm>
          <a:prstGeom prst="straightConnector1">
            <a:avLst/>
          </a:prstGeom>
          <a:ln w="38100">
            <a:solidFill>
              <a:srgbClr val="4472c4"/>
            </a:solidFill>
            <a:round/>
            <a:tailEnd len="med" type="triangle" w="med"/>
          </a:ln>
        </p:spPr>
      </p:cxnSp>
      <p:pic>
        <p:nvPicPr>
          <p:cNvPr id="240" name="Immagine 13" descr=""/>
          <p:cNvPicPr/>
          <p:nvPr/>
        </p:nvPicPr>
        <p:blipFill>
          <a:blip r:embed="rId2"/>
          <a:srcRect l="13719" t="90305" r="0" b="2879"/>
          <a:stretch/>
        </p:blipFill>
        <p:spPr>
          <a:xfrm>
            <a:off x="2965320" y="6105240"/>
            <a:ext cx="4575600" cy="237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41" name="CasellaDiTesto 14"/>
          <p:cNvSpPr/>
          <p:nvPr/>
        </p:nvSpPr>
        <p:spPr>
          <a:xfrm>
            <a:off x="7508160" y="4148640"/>
            <a:ext cx="4312440" cy="92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Mode detected only in the inter-ELM phase, with a chirping frequency during the ELM cycle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2" name="CasellaDiTesto 17"/>
          <p:cNvSpPr/>
          <p:nvPr/>
        </p:nvSpPr>
        <p:spPr>
          <a:xfrm>
            <a:off x="7508160" y="5286960"/>
            <a:ext cx="4312440" cy="64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It has been characterized as a fluctuation mostly in n</a:t>
            </a:r>
            <a:r>
              <a:rPr b="0" lang="it-IT" sz="1800" strike="noStrike" u="none" baseline="-25000">
                <a:solidFill>
                  <a:schemeClr val="dk1"/>
                </a:solidFill>
                <a:effectLst/>
                <a:uFillTx/>
                <a:latin typeface="Calibri"/>
              </a:rPr>
              <a:t>e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3" name="CasellaDiTesto 18"/>
          <p:cNvSpPr/>
          <p:nvPr/>
        </p:nvSpPr>
        <p:spPr>
          <a:xfrm>
            <a:off x="7508160" y="6002640"/>
            <a:ext cx="249588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[M. La Matina, PPCF, 2025]</a:t>
            </a:r>
            <a:endParaRPr b="0" lang="it-IT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44" name="Immagine 25" descr=""/>
          <p:cNvPicPr/>
          <p:nvPr/>
        </p:nvPicPr>
        <p:blipFill>
          <a:blip r:embed="rId3"/>
          <a:srcRect l="0" t="5996" r="0" b="0"/>
          <a:stretch/>
        </p:blipFill>
        <p:spPr>
          <a:xfrm>
            <a:off x="265680" y="1481400"/>
            <a:ext cx="3895200" cy="2562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45" name="Immagine 12" descr=""/>
          <p:cNvPicPr/>
          <p:nvPr/>
        </p:nvPicPr>
        <p:blipFill>
          <a:blip r:embed="rId4"/>
          <a:srcRect l="0" t="0" r="0" b="37566"/>
          <a:stretch/>
        </p:blipFill>
        <p:spPr>
          <a:xfrm>
            <a:off x="2236680" y="3927240"/>
            <a:ext cx="5303520" cy="218736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246" name="Connettore 2 26"/>
          <p:cNvCxnSpPr/>
          <p:nvPr/>
        </p:nvCxnSpPr>
        <p:spPr>
          <a:xfrm>
            <a:off x="3412440" y="3477960"/>
            <a:ext cx="501120" cy="511200"/>
          </a:xfrm>
          <a:prstGeom prst="straightConnector1">
            <a:avLst/>
          </a:prstGeom>
          <a:ln w="38100">
            <a:solidFill>
              <a:srgbClr val="4472c4"/>
            </a:solidFill>
            <a:round/>
            <a:tailEnd len="med" type="triangle" w="med"/>
          </a:ln>
        </p:spPr>
      </p:cxnSp>
      <p:sp>
        <p:nvSpPr>
          <p:cNvPr id="247" name="CasellaDiTesto 27"/>
          <p:cNvSpPr/>
          <p:nvPr/>
        </p:nvSpPr>
        <p:spPr>
          <a:xfrm>
            <a:off x="725760" y="1112040"/>
            <a:ext cx="2637360" cy="3679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time range of a few </a:t>
            </a:r>
            <a:r>
              <a:rPr b="0" lang="el-G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μ</a:t>
            </a: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sldNum" idx="20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A9AC2B97-5AB7-4BB0-80D3-C6C72D090EBE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&lt;numero&gt;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9" name="CasellaDiTesto 18"/>
          <p:cNvSpPr/>
          <p:nvPr/>
        </p:nvSpPr>
        <p:spPr>
          <a:xfrm>
            <a:off x="7493040" y="5492520"/>
            <a:ext cx="249588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[M. La Matina, PPCF, 2025]</a:t>
            </a:r>
            <a:endParaRPr b="0" lang="it-IT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50" name="Immagine 15" descr=""/>
          <p:cNvPicPr/>
          <p:nvPr/>
        </p:nvPicPr>
        <p:blipFill>
          <a:blip r:embed="rId1"/>
          <a:stretch/>
        </p:blipFill>
        <p:spPr>
          <a:xfrm>
            <a:off x="7230960" y="2412360"/>
            <a:ext cx="4944600" cy="3460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51" name="Immagine 16" descr=""/>
          <p:cNvPicPr/>
          <p:nvPr/>
        </p:nvPicPr>
        <p:blipFill>
          <a:blip r:embed="rId2"/>
          <a:stretch/>
        </p:blipFill>
        <p:spPr>
          <a:xfrm>
            <a:off x="120240" y="2417760"/>
            <a:ext cx="4944600" cy="3460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52" name="Picture 24"/>
          <p:cNvSpPr/>
          <p:nvPr/>
        </p:nvSpPr>
        <p:spPr>
          <a:xfrm>
            <a:off x="5016960" y="1935000"/>
            <a:ext cx="2449080" cy="1099440"/>
          </a:xfrm>
          <a:prstGeom prst="roundRect">
            <a:avLst>
              <a:gd name="adj" fmla="val 16667"/>
            </a:avLst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3" name="Ovale 20"/>
          <p:cNvSpPr/>
          <p:nvPr/>
        </p:nvSpPr>
        <p:spPr>
          <a:xfrm>
            <a:off x="5206680" y="2160720"/>
            <a:ext cx="801000" cy="539280"/>
          </a:xfrm>
          <a:prstGeom prst="ellipse">
            <a:avLst/>
          </a:prstGeom>
          <a:solidFill>
            <a:schemeClr val="accent1">
              <a:lumMod val="40000"/>
              <a:lumOff val="60000"/>
              <a:alpha val="39000"/>
            </a:schemeClr>
          </a:solidFill>
          <a:ln w="38100"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254" name="Ovale 21"/>
          <p:cNvSpPr/>
          <p:nvPr/>
        </p:nvSpPr>
        <p:spPr>
          <a:xfrm>
            <a:off x="6075360" y="2215080"/>
            <a:ext cx="801000" cy="539280"/>
          </a:xfrm>
          <a:prstGeom prst="ellipse">
            <a:avLst/>
          </a:prstGeom>
          <a:solidFill>
            <a:schemeClr val="accent6">
              <a:lumMod val="60000"/>
              <a:lumOff val="40000"/>
              <a:alpha val="39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255" name="Freccia in giù 22"/>
          <p:cNvSpPr/>
          <p:nvPr/>
        </p:nvSpPr>
        <p:spPr>
          <a:xfrm rot="3409200">
            <a:off x="4480560" y="2165760"/>
            <a:ext cx="271800" cy="1000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256" name="Rettangolo 23"/>
          <p:cNvSpPr/>
          <p:nvPr/>
        </p:nvSpPr>
        <p:spPr>
          <a:xfrm>
            <a:off x="616320" y="3345480"/>
            <a:ext cx="3413880" cy="405720"/>
          </a:xfrm>
          <a:prstGeom prst="rect">
            <a:avLst/>
          </a:prstGeom>
          <a:solidFill>
            <a:schemeClr val="accent3">
              <a:lumMod val="60000"/>
              <a:lumOff val="40000"/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257" name="Rettangolo 24"/>
          <p:cNvSpPr/>
          <p:nvPr/>
        </p:nvSpPr>
        <p:spPr>
          <a:xfrm>
            <a:off x="7746120" y="4619880"/>
            <a:ext cx="3375360" cy="428400"/>
          </a:xfrm>
          <a:prstGeom prst="rect">
            <a:avLst/>
          </a:prstGeom>
          <a:solidFill>
            <a:schemeClr val="lt1">
              <a:lumMod val="65000"/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258" name="Freccia in giù 28"/>
          <p:cNvSpPr/>
          <p:nvPr/>
        </p:nvSpPr>
        <p:spPr>
          <a:xfrm rot="18079200">
            <a:off x="7342560" y="2144880"/>
            <a:ext cx="292680" cy="108072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259" name="CasellaDiTesto 30"/>
          <p:cNvSpPr/>
          <p:nvPr/>
        </p:nvSpPr>
        <p:spPr>
          <a:xfrm>
            <a:off x="524880" y="1659960"/>
            <a:ext cx="3583800" cy="64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Conditional average on the peaks of the mode in LoS </a:t>
            </a:r>
            <a:r>
              <a:rPr b="0" lang="el-GR" sz="1800" strike="noStrike" u="none">
                <a:solidFill>
                  <a:schemeClr val="dk1"/>
                </a:solidFill>
                <a:effectLst/>
                <a:uFillTx/>
                <a:latin typeface="Times New Roman"/>
              </a:rPr>
              <a:t>ρ</a:t>
            </a: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Times New Roman"/>
              </a:rPr>
              <a:t> = 0.99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0" name="CasellaDiTesto 31"/>
          <p:cNvSpPr/>
          <p:nvPr/>
        </p:nvSpPr>
        <p:spPr>
          <a:xfrm>
            <a:off x="8064360" y="1595160"/>
            <a:ext cx="3583800" cy="64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Conditional average on the turbulent structures in LoS </a:t>
            </a:r>
            <a:r>
              <a:rPr b="0" lang="el-GR" sz="1800" strike="noStrike" u="none">
                <a:solidFill>
                  <a:schemeClr val="dk1"/>
                </a:solidFill>
                <a:effectLst/>
                <a:uFillTx/>
                <a:latin typeface="Times New Roman"/>
              </a:rPr>
              <a:t>ρ</a:t>
            </a: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Times New Roman"/>
              </a:rPr>
              <a:t> = 1.05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1" name="TextBox 15"/>
          <p:cNvSpPr/>
          <p:nvPr/>
        </p:nvSpPr>
        <p:spPr>
          <a:xfrm>
            <a:off x="4945680" y="6013080"/>
            <a:ext cx="2259360" cy="30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[M. La Matina, PPCF, 2025]</a:t>
            </a:r>
            <a:endParaRPr b="0" lang="it-IT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sldNum" idx="21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D67149DE-53FB-4D75-B6BE-046F129272D9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&lt;numero&gt;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3" name="CasellaDiTesto 81"/>
          <p:cNvSpPr/>
          <p:nvPr/>
        </p:nvSpPr>
        <p:spPr>
          <a:xfrm>
            <a:off x="203760" y="1510200"/>
            <a:ext cx="11783160" cy="82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 algn="just" defTabSz="914400">
              <a:lnSpc>
                <a:spcPct val="100000"/>
              </a:lnSpc>
              <a:buClr>
                <a:srgbClr val="ff66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The </a:t>
            </a:r>
            <a:r>
              <a:rPr b="1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newly designed THB </a:t>
            </a: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with </a:t>
            </a:r>
            <a:r>
              <a:rPr b="1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3 line ratios </a:t>
            </a: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is for the first time tested on experimental data @TCV. All the </a:t>
            </a:r>
            <a:r>
              <a:rPr b="1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4 measured lines are well isolated </a:t>
            </a: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and free of impurity lines.</a:t>
            </a:r>
            <a:endParaRPr b="0" lang="it-IT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4" name="Title 1"/>
          <p:cNvSpPr/>
          <p:nvPr/>
        </p:nvSpPr>
        <p:spPr>
          <a:xfrm>
            <a:off x="6435000" y="5338440"/>
            <a:ext cx="5972760" cy="146844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r>
              <a:rPr b="1" lang="it-IT" sz="3600" strike="noStrike" u="none">
                <a:solidFill>
                  <a:srgbClr val="2a65af"/>
                </a:solidFill>
                <a:effectLst/>
                <a:uFillTx/>
                <a:latin typeface="Calibri"/>
              </a:rPr>
              <a:t>Thank you for your attention!</a:t>
            </a:r>
            <a:endParaRPr b="0" lang="it-IT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5" name="CasellaDiTesto 8"/>
          <p:cNvSpPr/>
          <p:nvPr/>
        </p:nvSpPr>
        <p:spPr>
          <a:xfrm>
            <a:off x="203760" y="2669400"/>
            <a:ext cx="11783160" cy="119880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ffffff">
                    <a:alpha val="1000"/>
                  </a:srgbClr>
                </a:solidFill>
                <a:effectLst/>
                <a:uFillTx/>
                <a:latin typeface="Calibri"/>
              </a:rPr>
              <a:t> 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6" name="CasellaDiTesto 10"/>
          <p:cNvSpPr/>
          <p:nvPr/>
        </p:nvSpPr>
        <p:spPr>
          <a:xfrm>
            <a:off x="203760" y="4197960"/>
            <a:ext cx="11783160" cy="82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 algn="just" defTabSz="914400">
              <a:lnSpc>
                <a:spcPct val="100000"/>
              </a:lnSpc>
              <a:buClr>
                <a:srgbClr val="ff66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The THB has been used to study High confinement modes at TCV, obtaining a good representation of the ELM cycle, as well as the characterization of inter-ELM modes</a:t>
            </a:r>
            <a:endParaRPr b="0" lang="it-IT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7" name="CasellaDiTesto 12"/>
          <p:cNvSpPr/>
          <p:nvPr/>
        </p:nvSpPr>
        <p:spPr>
          <a:xfrm>
            <a:off x="203760" y="5357160"/>
            <a:ext cx="6456240" cy="82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 algn="just" defTabSz="914400">
              <a:lnSpc>
                <a:spcPct val="100000"/>
              </a:lnSpc>
              <a:buClr>
                <a:srgbClr val="ff66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Now it is ready to be used @RFX-mod2, with radial profiles and poloidal reconstruction</a:t>
            </a:r>
            <a:endParaRPr b="0" lang="it-IT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901880" y="1312920"/>
            <a:ext cx="8601480" cy="515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2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Layout of spectroscopic diagnostics in  RFX-mod2</a:t>
            </a:r>
            <a:br>
              <a:rPr sz="3200"/>
            </a:br>
            <a:endParaRPr b="0" lang="en-US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pic>
        <p:nvPicPr>
          <p:cNvPr id="75" name="Picture 3" descr=""/>
          <p:cNvPicPr/>
          <p:nvPr/>
        </p:nvPicPr>
        <p:blipFill>
          <a:blip r:embed="rId1"/>
          <a:srcRect l="380" t="0" r="0" b="0"/>
          <a:stretch/>
        </p:blipFill>
        <p:spPr>
          <a:xfrm>
            <a:off x="2248560" y="1900440"/>
            <a:ext cx="8099640" cy="4442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6" name="Rectangle 8"/>
          <p:cNvSpPr/>
          <p:nvPr/>
        </p:nvSpPr>
        <p:spPr>
          <a:xfrm>
            <a:off x="4706640" y="2113200"/>
            <a:ext cx="1696680" cy="44784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77" name="Rectangle 10"/>
          <p:cNvSpPr/>
          <p:nvPr/>
        </p:nvSpPr>
        <p:spPr>
          <a:xfrm>
            <a:off x="7883640" y="3528720"/>
            <a:ext cx="2332080" cy="78804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78" name="Rectangle 11"/>
          <p:cNvSpPr/>
          <p:nvPr/>
        </p:nvSpPr>
        <p:spPr>
          <a:xfrm>
            <a:off x="2416320" y="4129920"/>
            <a:ext cx="2348640" cy="43488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79" name="Rectangle 12"/>
          <p:cNvSpPr/>
          <p:nvPr/>
        </p:nvSpPr>
        <p:spPr>
          <a:xfrm>
            <a:off x="5648760" y="5572800"/>
            <a:ext cx="4396680" cy="66528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rgbClr val="c00000"/>
              </a:solidFill>
              <a:effectLst/>
              <a:uFillTx/>
              <a:latin typeface="Calibri"/>
            </a:endParaRPr>
          </a:p>
        </p:txBody>
      </p:sp>
      <p:sp>
        <p:nvSpPr>
          <p:cNvPr id="80" name="Rectangle 13"/>
          <p:cNvSpPr/>
          <p:nvPr/>
        </p:nvSpPr>
        <p:spPr>
          <a:xfrm>
            <a:off x="2460600" y="2449080"/>
            <a:ext cx="2208600" cy="803880"/>
          </a:xfrm>
          <a:prstGeom prst="rect">
            <a:avLst/>
          </a:prstGeom>
          <a:noFill/>
          <a:ln w="38100">
            <a:solidFill>
              <a:srgbClr val="2a65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81" name="Rectangle 14"/>
          <p:cNvSpPr/>
          <p:nvPr/>
        </p:nvSpPr>
        <p:spPr>
          <a:xfrm>
            <a:off x="2248560" y="5622840"/>
            <a:ext cx="3202920" cy="607680"/>
          </a:xfrm>
          <a:prstGeom prst="rect">
            <a:avLst/>
          </a:prstGeom>
          <a:noFill/>
          <a:ln w="38100">
            <a:solidFill>
              <a:srgbClr val="2a65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82" name="Rectangle 15"/>
          <p:cNvSpPr/>
          <p:nvPr/>
        </p:nvSpPr>
        <p:spPr>
          <a:xfrm>
            <a:off x="7937280" y="4760280"/>
            <a:ext cx="2293560" cy="606960"/>
          </a:xfrm>
          <a:prstGeom prst="rect">
            <a:avLst/>
          </a:prstGeom>
          <a:noFill/>
          <a:ln w="38100">
            <a:solidFill>
              <a:srgbClr val="2a65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83" name="Rectangle 16"/>
          <p:cNvSpPr/>
          <p:nvPr/>
        </p:nvSpPr>
        <p:spPr>
          <a:xfrm>
            <a:off x="5672160" y="5596200"/>
            <a:ext cx="4349880" cy="610560"/>
          </a:xfrm>
          <a:prstGeom prst="rect">
            <a:avLst/>
          </a:prstGeom>
          <a:noFill/>
          <a:ln w="38100">
            <a:solidFill>
              <a:srgbClr val="2a65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ldNum" idx="6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0B3B5D78-B4A1-4B67-B647-9E8C36070755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1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5" name="Freccia in giù 2"/>
          <p:cNvSpPr/>
          <p:nvPr/>
        </p:nvSpPr>
        <p:spPr>
          <a:xfrm rot="3696600">
            <a:off x="9072720" y="1832040"/>
            <a:ext cx="626040" cy="775080"/>
          </a:xfrm>
          <a:prstGeom prst="downArrow">
            <a:avLst>
              <a:gd name="adj1" fmla="val 29032"/>
              <a:gd name="adj2" fmla="val 50000"/>
            </a:avLst>
          </a:prstGeom>
          <a:solidFill>
            <a:srgbClr val="ffc000">
              <a:alpha val="30000"/>
            </a:srgbClr>
          </a:solidFill>
          <a:ln w="38100">
            <a:solidFill>
              <a:srgbClr val="b27f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86" name="Rectangle 5"/>
          <p:cNvSpPr/>
          <p:nvPr/>
        </p:nvSpPr>
        <p:spPr>
          <a:xfrm>
            <a:off x="267840" y="3890520"/>
            <a:ext cx="1705680" cy="460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  <a:spcBef>
                <a:spcPts val="1199"/>
              </a:spcBef>
            </a:pPr>
            <a:r>
              <a:rPr b="1" lang="en-GB" sz="2400" strike="noStrike" u="none">
                <a:solidFill>
                  <a:srgbClr val="c00000"/>
                </a:solidFill>
                <a:effectLst/>
                <a:uFillTx/>
                <a:latin typeface="Calibri"/>
                <a:ea typeface="Calibri"/>
              </a:rPr>
              <a:t>Visible light</a:t>
            </a:r>
            <a:endParaRPr b="0" lang="it-IT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" name="Rectangle 6"/>
          <p:cNvSpPr/>
          <p:nvPr/>
        </p:nvSpPr>
        <p:spPr>
          <a:xfrm>
            <a:off x="267840" y="3429000"/>
            <a:ext cx="1633680" cy="460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  <a:spcBef>
                <a:spcPts val="1199"/>
              </a:spcBef>
            </a:pPr>
            <a:r>
              <a:rPr b="1" lang="en-GB" sz="2400" strike="noStrike" u="none">
                <a:solidFill>
                  <a:srgbClr val="2a65af"/>
                </a:solidFill>
                <a:effectLst/>
                <a:uFillTx/>
                <a:latin typeface="Calibri"/>
                <a:ea typeface="Calibri"/>
              </a:rPr>
              <a:t>UV – x-rays</a:t>
            </a:r>
            <a:endParaRPr b="0" lang="it-IT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" name="Rectangle 8"/>
          <p:cNvSpPr/>
          <p:nvPr/>
        </p:nvSpPr>
        <p:spPr>
          <a:xfrm>
            <a:off x="6882840" y="2250000"/>
            <a:ext cx="2048760" cy="44784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89" name="Rectangle 9"/>
          <p:cNvSpPr/>
          <p:nvPr/>
        </p:nvSpPr>
        <p:spPr>
          <a:xfrm>
            <a:off x="6882840" y="2253600"/>
            <a:ext cx="2048760" cy="447840"/>
          </a:xfrm>
          <a:prstGeom prst="rect">
            <a:avLst/>
          </a:prstGeom>
          <a:solidFill>
            <a:srgbClr val="ffc000">
              <a:alpha val="30000"/>
            </a:srgbClr>
          </a:solidFill>
          <a:ln w="38100">
            <a:solidFill>
              <a:srgbClr val="b27f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264600" y="1189080"/>
            <a:ext cx="11661480" cy="515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it-IT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THB: Thermal Helium Beam</a:t>
            </a:r>
            <a:endParaRPr b="0" lang="en-US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ldNum" idx="7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6543A5D4-4C87-46BE-8E09-EFA0D3D1518A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1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2" name="Rectangle 13"/>
          <p:cNvSpPr/>
          <p:nvPr/>
        </p:nvSpPr>
        <p:spPr>
          <a:xfrm>
            <a:off x="264600" y="2044080"/>
            <a:ext cx="7240680" cy="9219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2f5597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r>
              <a:rPr b="0" lang="en-US" sz="1800" strike="noStrike" u="sng">
                <a:solidFill>
                  <a:schemeClr val="dk1"/>
                </a:solidFill>
                <a:effectLst/>
                <a:uFillTx/>
                <a:latin typeface="Calibri"/>
              </a:rPr>
              <a:t>Thermal helium beam (THB)</a:t>
            </a: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 is a spectroscopic diagnostic based on the line ratio technique (Goto CR model) for estimating the </a:t>
            </a:r>
            <a:r>
              <a:rPr b="1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electron density </a:t>
            </a: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and </a:t>
            </a:r>
            <a:r>
              <a:rPr b="1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temperature</a:t>
            </a: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 in the edge and divertor region of fusion plasmas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" name="Rectangle 21"/>
          <p:cNvSpPr/>
          <p:nvPr/>
        </p:nvSpPr>
        <p:spPr>
          <a:xfrm>
            <a:off x="264600" y="3936960"/>
            <a:ext cx="4458240" cy="1198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Helium is puffed in the plasma edge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4 HeI lines are measured: 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501</a:t>
            </a: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,</a:t>
            </a:r>
            <a:r>
              <a:rPr b="1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 </a:t>
            </a:r>
            <a:r>
              <a:rPr b="1" lang="it-IT" sz="1800" strike="noStrike" u="none">
                <a:solidFill>
                  <a:srgbClr val="c00000"/>
                </a:solidFill>
                <a:effectLst/>
                <a:uFillTx/>
                <a:latin typeface="Calibri"/>
              </a:rPr>
              <a:t>667</a:t>
            </a: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,</a:t>
            </a:r>
            <a:r>
              <a:rPr b="1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 </a:t>
            </a:r>
            <a:r>
              <a:rPr b="1" lang="it-IT" sz="1800" strike="noStrike" u="none">
                <a:solidFill>
                  <a:srgbClr val="2a65af"/>
                </a:solidFill>
                <a:effectLst/>
                <a:uFillTx/>
                <a:latin typeface="Calibri"/>
              </a:rPr>
              <a:t>706</a:t>
            </a: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, and</a:t>
            </a:r>
            <a:r>
              <a:rPr b="1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 </a:t>
            </a:r>
            <a:r>
              <a:rPr b="1" lang="it-IT" sz="1800" strike="noStrike" u="none">
                <a:solidFill>
                  <a:schemeClr val="accent6">
                    <a:lumMod val="75000"/>
                  </a:schemeClr>
                </a:solidFill>
                <a:effectLst/>
                <a:uFillTx/>
                <a:latin typeface="Calibri"/>
              </a:rPr>
              <a:t>728 nm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4" name="Picture 21" descr=""/>
          <p:cNvPicPr/>
          <p:nvPr/>
        </p:nvPicPr>
        <p:blipFill>
          <a:blip r:embed="rId1"/>
          <a:stretch/>
        </p:blipFill>
        <p:spPr>
          <a:xfrm>
            <a:off x="3984120" y="3305520"/>
            <a:ext cx="5691240" cy="3100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5" name="Immagine 26" descr=""/>
          <p:cNvPicPr/>
          <p:nvPr/>
        </p:nvPicPr>
        <p:blipFill>
          <a:blip r:embed="rId2"/>
          <a:stretch/>
        </p:blipFill>
        <p:spPr>
          <a:xfrm>
            <a:off x="7791480" y="1674000"/>
            <a:ext cx="4248720" cy="22615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6" name="CasellaDiTesto 7"/>
          <p:cNvSpPr/>
          <p:nvPr/>
        </p:nvSpPr>
        <p:spPr>
          <a:xfrm>
            <a:off x="10232280" y="3957480"/>
            <a:ext cx="249588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[M. Agostini, RSI, 2020]</a:t>
            </a:r>
            <a:endParaRPr b="0" lang="it-IT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" dur="indefinite" restart="never" nodeType="tmRoot">
          <p:childTnLst>
            <p:seq>
              <p:cTn id="10" dur="indefinite" nodeType="mainSeq"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ldNum" idx="8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4381BAE4-7FCA-4A15-B828-EC80710C7AB8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1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pic>
        <p:nvPicPr>
          <p:cNvPr id="98" name="Picture 3" descr=""/>
          <p:cNvPicPr/>
          <p:nvPr/>
        </p:nvPicPr>
        <p:blipFill>
          <a:blip r:embed="rId1"/>
          <a:srcRect l="42875" t="16306" r="22659" b="14124"/>
          <a:stretch/>
        </p:blipFill>
        <p:spPr>
          <a:xfrm>
            <a:off x="8738280" y="2208240"/>
            <a:ext cx="3221640" cy="4064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9" name="Picture 3" descr=""/>
          <p:cNvPicPr/>
          <p:nvPr/>
        </p:nvPicPr>
        <p:blipFill>
          <a:blip r:embed="rId2"/>
          <a:srcRect l="55672" t="16306" r="35618" b="60032"/>
          <a:stretch/>
        </p:blipFill>
        <p:spPr>
          <a:xfrm flipH="1" rot="10800000">
            <a:off x="9936360" y="4959000"/>
            <a:ext cx="802080" cy="1381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0" name="Picture 4" descr=""/>
          <p:cNvPicPr/>
          <p:nvPr/>
        </p:nvPicPr>
        <p:blipFill>
          <a:blip r:embed="rId3"/>
          <a:stretch/>
        </p:blipFill>
        <p:spPr>
          <a:xfrm>
            <a:off x="5575680" y="1152360"/>
            <a:ext cx="3045600" cy="2544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1" name="TextBox 5"/>
          <p:cNvSpPr/>
          <p:nvPr/>
        </p:nvSpPr>
        <p:spPr>
          <a:xfrm>
            <a:off x="7962480" y="2025360"/>
            <a:ext cx="964080" cy="39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it-IT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GPI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2" name="Picture 4" descr=""/>
          <p:cNvPicPr/>
          <p:nvPr/>
        </p:nvPicPr>
        <p:blipFill>
          <a:blip r:embed="rId4"/>
          <a:stretch/>
        </p:blipFill>
        <p:spPr>
          <a:xfrm>
            <a:off x="37080" y="2121840"/>
            <a:ext cx="5663520" cy="417348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103" name="Connettore 2 9"/>
          <p:cNvCxnSpPr/>
          <p:nvPr/>
        </p:nvCxnSpPr>
        <p:spPr>
          <a:xfrm flipV="1">
            <a:off x="4451040" y="3429000"/>
            <a:ext cx="2493720" cy="1483200"/>
          </a:xfrm>
          <a:prstGeom prst="straightConnector1">
            <a:avLst/>
          </a:prstGeom>
          <a:ln w="38100">
            <a:solidFill>
              <a:srgbClr val="0000ff"/>
            </a:solidFill>
            <a:round/>
            <a:tailEnd len="med" type="triangle" w="med"/>
          </a:ln>
        </p:spPr>
      </p:cxnSp>
      <p:cxnSp>
        <p:nvCxnSpPr>
          <p:cNvPr id="104" name="Connettore 2 22"/>
          <p:cNvCxnSpPr/>
          <p:nvPr/>
        </p:nvCxnSpPr>
        <p:spPr>
          <a:xfrm flipV="1">
            <a:off x="3097080" y="4611240"/>
            <a:ext cx="5832360" cy="600480"/>
          </a:xfrm>
          <a:prstGeom prst="straightConnector1">
            <a:avLst/>
          </a:prstGeom>
          <a:ln w="38100">
            <a:solidFill>
              <a:srgbClr val="0000ff"/>
            </a:solidFill>
            <a:round/>
            <a:tailEnd len="med" type="triangle" w="med"/>
          </a:ln>
        </p:spPr>
      </p:cxnSp>
      <p:sp>
        <p:nvSpPr>
          <p:cNvPr id="105" name="TextBox 6"/>
          <p:cNvSpPr/>
          <p:nvPr/>
        </p:nvSpPr>
        <p:spPr>
          <a:xfrm>
            <a:off x="10223280" y="2342880"/>
            <a:ext cx="964080" cy="39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it-IT" sz="2000" strike="noStrike" u="none">
                <a:solidFill>
                  <a:srgbClr val="0000ff"/>
                </a:solidFill>
                <a:effectLst/>
                <a:uFillTx/>
                <a:latin typeface="Calibri"/>
              </a:rPr>
              <a:t>THB2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" name="TextBox 6"/>
          <p:cNvSpPr/>
          <p:nvPr/>
        </p:nvSpPr>
        <p:spPr>
          <a:xfrm>
            <a:off x="11368440" y="3698640"/>
            <a:ext cx="964080" cy="39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it-IT" sz="2000" strike="noStrike" u="none">
                <a:solidFill>
                  <a:srgbClr val="0000ff"/>
                </a:solidFill>
                <a:effectLst/>
                <a:uFillTx/>
                <a:latin typeface="Calibri"/>
              </a:rPr>
              <a:t>THB3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" name="TextBox 6"/>
          <p:cNvSpPr/>
          <p:nvPr/>
        </p:nvSpPr>
        <p:spPr>
          <a:xfrm>
            <a:off x="10129320" y="5911560"/>
            <a:ext cx="964080" cy="39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it-IT" sz="2000" strike="noStrike" u="none">
                <a:solidFill>
                  <a:srgbClr val="0000ff"/>
                </a:solidFill>
                <a:effectLst/>
                <a:uFillTx/>
                <a:latin typeface="Calibri"/>
              </a:rPr>
              <a:t>THB4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" name="TextBox 6"/>
          <p:cNvSpPr/>
          <p:nvPr/>
        </p:nvSpPr>
        <p:spPr>
          <a:xfrm>
            <a:off x="5385960" y="2248560"/>
            <a:ext cx="964080" cy="39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it-IT" sz="2000" strike="noStrike" u="none">
                <a:solidFill>
                  <a:srgbClr val="0000ff"/>
                </a:solidFill>
                <a:effectLst/>
                <a:uFillTx/>
                <a:latin typeface="Calibri"/>
              </a:rPr>
              <a:t>THB1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9" name="Picture 3" descr=""/>
          <p:cNvPicPr/>
          <p:nvPr/>
        </p:nvPicPr>
        <p:blipFill>
          <a:blip r:embed="rId5"/>
          <a:srcRect l="62983" t="49233" r="28405" b="14124"/>
          <a:stretch/>
        </p:blipFill>
        <p:spPr>
          <a:xfrm flipH="1">
            <a:off x="9147600" y="4098600"/>
            <a:ext cx="707760" cy="213984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110" name="Connettore diritto 31"/>
          <p:cNvCxnSpPr>
            <a:stCxn id="98" idx="1"/>
          </p:cNvCxnSpPr>
          <p:nvPr/>
        </p:nvCxnSpPr>
        <p:spPr>
          <a:xfrm>
            <a:off x="8738280" y="4240080"/>
            <a:ext cx="408960" cy="2160"/>
          </a:xfrm>
          <a:prstGeom prst="straightConnector1">
            <a:avLst/>
          </a:prstGeom>
          <a:ln w="0">
            <a:solidFill>
              <a:srgbClr val="c00000"/>
            </a:solidFill>
          </a:ln>
        </p:spPr>
      </p:cxnSp>
      <p:sp>
        <p:nvSpPr>
          <p:cNvPr id="111" name="TextBox 6"/>
          <p:cNvSpPr/>
          <p:nvPr/>
        </p:nvSpPr>
        <p:spPr>
          <a:xfrm>
            <a:off x="8383680" y="3802320"/>
            <a:ext cx="964080" cy="39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it-IT" sz="2000" strike="noStrike" u="none">
                <a:solidFill>
                  <a:srgbClr val="0000ff"/>
                </a:solidFill>
                <a:effectLst/>
                <a:uFillTx/>
                <a:latin typeface="Calibri"/>
              </a:rPr>
              <a:t>THB5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2" name="TextBox 111"/>
          <p:cNvSpPr/>
          <p:nvPr/>
        </p:nvSpPr>
        <p:spPr>
          <a:xfrm>
            <a:off x="6300000" y="3697560"/>
            <a:ext cx="1619640" cy="53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φ=322°  θ=0°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3" name="TextBox 112"/>
          <p:cNvSpPr/>
          <p:nvPr/>
        </p:nvSpPr>
        <p:spPr>
          <a:xfrm>
            <a:off x="7560000" y="5081760"/>
            <a:ext cx="1979640" cy="85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φ=262°  θ=0,90,180,270°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4" name=""/>
          <p:cNvSpPr txBox="1"/>
          <p:nvPr/>
        </p:nvSpPr>
        <p:spPr>
          <a:xfrm>
            <a:off x="6372000" y="3996000"/>
            <a:ext cx="1800000" cy="72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spAutoFit/>
          </a:bodyPr>
          <a:p>
            <a:r>
              <a: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4 radial LoS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sldNum" idx="9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1F7A9D2E-A686-483B-8547-A2E27292911D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1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6" name="CasellaDiTesto 13"/>
          <p:cNvSpPr/>
          <p:nvPr/>
        </p:nvSpPr>
        <p:spPr>
          <a:xfrm>
            <a:off x="6728400" y="2103120"/>
            <a:ext cx="29631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en-US" sz="2400" strike="noStrike" u="none">
                <a:solidFill>
                  <a:srgbClr val="ff0000"/>
                </a:solidFill>
                <a:effectLst/>
                <a:uFillTx/>
                <a:latin typeface="Calibri"/>
              </a:rPr>
              <a:t>BUT</a:t>
            </a:r>
            <a:endParaRPr b="0" lang="it-IT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CasellaDiTesto 14"/>
          <p:cNvSpPr/>
          <p:nvPr/>
        </p:nvSpPr>
        <p:spPr>
          <a:xfrm>
            <a:off x="8439120" y="1922040"/>
            <a:ext cx="359280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Calibri"/>
              </a:rPr>
              <a:t>effect of the radiation trapping of ultraviolet resonance lines not considered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8" name="CasellaDiTesto 19"/>
          <p:cNvSpPr/>
          <p:nvPr/>
        </p:nvSpPr>
        <p:spPr>
          <a:xfrm>
            <a:off x="598680" y="3828960"/>
            <a:ext cx="11477520" cy="3740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ffffff">
                    <a:alpha val="1000"/>
                  </a:srgbClr>
                </a:solidFill>
                <a:effectLst/>
                <a:uFillTx/>
                <a:latin typeface="Calibri"/>
              </a:rPr>
              <a:t> 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9" name="TextBox 12"/>
          <p:cNvSpPr/>
          <p:nvPr/>
        </p:nvSpPr>
        <p:spPr>
          <a:xfrm>
            <a:off x="5987160" y="1602360"/>
            <a:ext cx="1517400" cy="66924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ffffff">
                    <a:alpha val="1000"/>
                  </a:srgbClr>
                </a:solidFill>
                <a:effectLst/>
                <a:uFillTx/>
                <a:latin typeface="Calibri"/>
              </a:rPr>
              <a:t> 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0" name="CasellaDiTesto 22"/>
          <p:cNvSpPr/>
          <p:nvPr/>
        </p:nvSpPr>
        <p:spPr>
          <a:xfrm>
            <a:off x="367200" y="1846440"/>
            <a:ext cx="6130440" cy="39852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ffffff">
                    <a:alpha val="1000"/>
                  </a:srgbClr>
                </a:solidFill>
                <a:effectLst/>
                <a:uFillTx/>
                <a:latin typeface="Calibri"/>
              </a:rPr>
              <a:t> 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1" name="TextBox 12"/>
          <p:cNvSpPr/>
          <p:nvPr/>
        </p:nvSpPr>
        <p:spPr>
          <a:xfrm>
            <a:off x="6025320" y="2355840"/>
            <a:ext cx="1441080" cy="66924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ffffff">
                    <a:alpha val="1000"/>
                  </a:srgbClr>
                </a:solidFill>
                <a:effectLst/>
                <a:uFillTx/>
                <a:latin typeface="Calibri"/>
              </a:rPr>
              <a:t> 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2" name="CasellaDiTesto 24"/>
          <p:cNvSpPr/>
          <p:nvPr/>
        </p:nvSpPr>
        <p:spPr>
          <a:xfrm>
            <a:off x="342720" y="2488680"/>
            <a:ext cx="5450760" cy="398520"/>
          </a:xfrm>
          <a:prstGeom prst="rect">
            <a:avLst/>
          </a:prstGeom>
          <a:blipFill rotWithShape="0">
            <a:blip r:embed="rId5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ffffff">
                    <a:alpha val="1000"/>
                  </a:srgbClr>
                </a:solidFill>
                <a:effectLst/>
                <a:uFillTx/>
                <a:latin typeface="Calibri"/>
              </a:rPr>
              <a:t> 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3" name="Freccia in giù 25"/>
          <p:cNvSpPr/>
          <p:nvPr/>
        </p:nvSpPr>
        <p:spPr>
          <a:xfrm>
            <a:off x="5864760" y="3360240"/>
            <a:ext cx="214560" cy="3585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 w="9525">
            <a:solidFill>
              <a:srgbClr val="c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endParaRPr b="0" lang="en-US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24" name="CasellaDiTesto 30"/>
          <p:cNvSpPr/>
          <p:nvPr/>
        </p:nvSpPr>
        <p:spPr>
          <a:xfrm>
            <a:off x="4888440" y="4320000"/>
            <a:ext cx="2671200" cy="367920"/>
          </a:xfrm>
          <a:prstGeom prst="rect">
            <a:avLst/>
          </a:prstGeom>
          <a:blipFill rotWithShape="0">
            <a:blip r:embed="rId6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ffffff">
                    <a:alpha val="1000"/>
                  </a:srgbClr>
                </a:solidFill>
                <a:effectLst/>
                <a:uFillTx/>
                <a:latin typeface="Calibri"/>
              </a:rPr>
              <a:t> 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5" name="TextBox 3"/>
          <p:cNvSpPr/>
          <p:nvPr/>
        </p:nvSpPr>
        <p:spPr>
          <a:xfrm>
            <a:off x="7073640" y="4921920"/>
            <a:ext cx="1365120" cy="584280"/>
          </a:xfrm>
          <a:prstGeom prst="rect">
            <a:avLst/>
          </a:prstGeom>
          <a:blipFill rotWithShape="0">
            <a:blip r:embed="rId7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rgbClr val="ffffff">
                    <a:alpha val="1000"/>
                  </a:srgbClr>
                </a:solidFill>
                <a:effectLst/>
                <a:uFillTx/>
                <a:latin typeface="Calibri"/>
              </a:rPr>
              <a:t> 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6" name="TextBox 4"/>
          <p:cNvSpPr/>
          <p:nvPr/>
        </p:nvSpPr>
        <p:spPr>
          <a:xfrm>
            <a:off x="3068280" y="4901760"/>
            <a:ext cx="372708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Measure a fourth line at </a:t>
            </a:r>
            <a:r>
              <a:rPr b="1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501 nm </a:t>
            </a: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and evaluating the ratio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7" name="TextBox 5"/>
          <p:cNvSpPr/>
          <p:nvPr/>
        </p:nvSpPr>
        <p:spPr>
          <a:xfrm>
            <a:off x="1794240" y="5810040"/>
            <a:ext cx="8570520" cy="436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To convert the line ratios in n</a:t>
            </a:r>
            <a:r>
              <a:rPr b="0" lang="it-IT" sz="2000" strike="noStrike" u="none" baseline="-25000">
                <a:solidFill>
                  <a:schemeClr val="dk1"/>
                </a:solidFill>
                <a:effectLst/>
                <a:uFillTx/>
                <a:latin typeface="Calibri"/>
              </a:rPr>
              <a:t>e</a:t>
            </a:r>
            <a:r>
              <a:rPr b="0" lang="it-IT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 and T</a:t>
            </a:r>
            <a:r>
              <a:rPr b="0" lang="it-IT" sz="2000" strike="noStrike" u="none" baseline="-25000">
                <a:solidFill>
                  <a:schemeClr val="dk1"/>
                </a:solidFill>
                <a:effectLst/>
                <a:uFillTx/>
                <a:latin typeface="Calibri"/>
              </a:rPr>
              <a:t>e</a:t>
            </a:r>
            <a:r>
              <a:rPr b="0" lang="it-IT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, collisional radiative models (CRM) are used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sldNum" idx="10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8B91E0D6-95AC-43CC-9A29-F8C5C1CE1550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1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pic>
        <p:nvPicPr>
          <p:cNvPr id="129" name="Picture 19" descr=""/>
          <p:cNvPicPr/>
          <p:nvPr/>
        </p:nvPicPr>
        <p:blipFill>
          <a:blip r:embed="rId1"/>
          <a:srcRect l="0" t="0" r="52083" b="0"/>
          <a:stretch/>
        </p:blipFill>
        <p:spPr>
          <a:xfrm>
            <a:off x="6414840" y="1212840"/>
            <a:ext cx="4539600" cy="3584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0" name="TextBox 8"/>
          <p:cNvSpPr/>
          <p:nvPr/>
        </p:nvSpPr>
        <p:spPr>
          <a:xfrm>
            <a:off x="1191240" y="4804560"/>
            <a:ext cx="4601880" cy="149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r>
              <a:rPr b="1" lang="it-IT" sz="2000" strike="noStrike" u="none">
                <a:solidFill>
                  <a:srgbClr val="ff0000"/>
                </a:solidFill>
                <a:effectLst/>
                <a:uFillTx/>
                <a:latin typeface="Calibri"/>
              </a:rPr>
              <a:t>2 RATIOS : 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b="0" lang="it-IT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optimized version of ADAS dataset 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b="0" lang="it-IT" sz="1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[H. P. Summers,   AIP Conf. Proc. 2011]</a:t>
            </a:r>
            <a:endParaRPr b="0" lang="it-IT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31" name="Picture 19" descr=""/>
          <p:cNvPicPr/>
          <p:nvPr/>
        </p:nvPicPr>
        <p:blipFill>
          <a:blip r:embed="rId2"/>
          <a:srcRect l="50474" t="1314" r="0" b="8"/>
          <a:stretch/>
        </p:blipFill>
        <p:spPr>
          <a:xfrm>
            <a:off x="1083600" y="1260000"/>
            <a:ext cx="4692240" cy="3536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2" name="TextBox 1"/>
          <p:cNvSpPr/>
          <p:nvPr/>
        </p:nvSpPr>
        <p:spPr>
          <a:xfrm>
            <a:off x="5940000" y="4679640"/>
            <a:ext cx="6041880" cy="180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r>
              <a:rPr b="1" lang="it-IT" sz="2000" strike="noStrike" u="none">
                <a:solidFill>
                  <a:srgbClr val="2c12b8"/>
                </a:solidFill>
                <a:effectLst/>
                <a:uFillTx/>
                <a:latin typeface="Calibri"/>
              </a:rPr>
              <a:t>3 RATIOS :</a:t>
            </a:r>
            <a:r>
              <a:rPr b="1" lang="it-IT" sz="2000" strike="noStrike" u="none">
                <a:solidFill>
                  <a:srgbClr val="ff0000"/>
                </a:solidFill>
                <a:effectLst/>
                <a:uFillTx/>
                <a:latin typeface="Calibri"/>
              </a:rPr>
              <a:t> 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Goto CR model </a:t>
            </a:r>
            <a:r>
              <a:rPr b="0" lang="it-IT" sz="1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[M. Goto and K. Sawada,   J. Quant. Spectrosc. </a:t>
            </a:r>
            <a:r>
              <a:rPr b="0" lang="it-IT" sz="1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Radiat. Transfer  , 2011]</a:t>
            </a: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 photoexitation rate due to </a:t>
            </a: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reabsorption is treated as a fitting parameter along with </a:t>
            </a: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</a:t>
            </a:r>
            <a:r>
              <a:rPr b="0" lang="it-IT" sz="1800" strike="noStrike" u="none" baseline="-8000">
                <a:solidFill>
                  <a:schemeClr val="dk1"/>
                </a:solidFill>
                <a:effectLst/>
                <a:uFillTx/>
                <a:latin typeface="Calibri"/>
              </a:rPr>
              <a:t>e </a:t>
            </a: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and n</a:t>
            </a:r>
            <a:r>
              <a:rPr b="0" lang="it-IT" sz="1800" strike="noStrike" u="none" baseline="-8000">
                <a:solidFill>
                  <a:schemeClr val="dk1"/>
                </a:solidFill>
                <a:effectLst/>
                <a:uFillTx/>
                <a:latin typeface="Calibri"/>
              </a:rPr>
              <a:t>e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sldNum" idx="11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A74F2FFE-84F6-4144-A34B-45CAF260091A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1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4" name="CasellaDiTesto 1"/>
          <p:cNvSpPr/>
          <p:nvPr/>
        </p:nvSpPr>
        <p:spPr>
          <a:xfrm>
            <a:off x="2649960" y="3128760"/>
            <a:ext cx="7148880" cy="94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 defTabSz="914400">
              <a:lnSpc>
                <a:spcPct val="90000"/>
              </a:lnSpc>
            </a:pPr>
            <a:r>
              <a:rPr b="1" lang="it-IT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Experimental </a:t>
            </a:r>
            <a:r>
              <a:rPr b="1" lang="it-IT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validation of </a:t>
            </a:r>
            <a:r>
              <a:rPr b="1" lang="it-IT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the role of </a:t>
            </a:r>
            <a:r>
              <a:rPr b="1" lang="it-IT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photon re-</a:t>
            </a:r>
            <a:r>
              <a:rPr b="1" lang="it-IT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absorption </a:t>
            </a:r>
            <a:r>
              <a:rPr b="1" lang="it-IT" sz="2800" strike="noStrike" u="none">
                <a:solidFill>
                  <a:srgbClr val="b27f47"/>
                </a:solidFill>
                <a:effectLst/>
                <a:uFillTx/>
                <a:latin typeface="Calibri"/>
                <a:ea typeface="Calibri"/>
              </a:rPr>
              <a:t>@TCV</a:t>
            </a:r>
            <a:endParaRPr b="0" lang="it-IT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ldNum" idx="12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7E9BC758-79CD-4DDC-BDA4-69FC7E5C33A6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7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6" name="Content Placeholder 3"/>
          <p:cNvSpPr/>
          <p:nvPr/>
        </p:nvSpPr>
        <p:spPr>
          <a:xfrm>
            <a:off x="4835520" y="5011200"/>
            <a:ext cx="7745400" cy="90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endParaRPr b="0" lang="it-IT" sz="2400" strike="noStrike" u="none">
              <a:solidFill>
                <a:schemeClr val="dk1"/>
              </a:solidFill>
              <a:effectLst/>
              <a:uFillTx/>
              <a:latin typeface="Titillium"/>
            </a:endParaRPr>
          </a:p>
        </p:txBody>
      </p:sp>
      <p:pic>
        <p:nvPicPr>
          <p:cNvPr id="137" name="Picture 21" descr=""/>
          <p:cNvPicPr/>
          <p:nvPr/>
        </p:nvPicPr>
        <p:blipFill>
          <a:blip r:embed="rId1"/>
          <a:stretch/>
        </p:blipFill>
        <p:spPr>
          <a:xfrm>
            <a:off x="3387240" y="1846800"/>
            <a:ext cx="6548040" cy="4372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8" name="Picture 24" descr=""/>
          <p:cNvPicPr/>
          <p:nvPr/>
        </p:nvPicPr>
        <p:blipFill>
          <a:blip r:embed="rId2"/>
          <a:srcRect l="34666" t="26984" r="32899" b="33213"/>
          <a:stretch/>
        </p:blipFill>
        <p:spPr>
          <a:xfrm>
            <a:off x="9712800" y="1833840"/>
            <a:ext cx="2400840" cy="19674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9" name="Oval 16"/>
          <p:cNvSpPr/>
          <p:nvPr/>
        </p:nvSpPr>
        <p:spPr>
          <a:xfrm>
            <a:off x="6975360" y="3624840"/>
            <a:ext cx="604080" cy="647280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cxnSp>
        <p:nvCxnSpPr>
          <p:cNvPr id="140" name="Straight Arrow Connector 18"/>
          <p:cNvCxnSpPr/>
          <p:nvPr/>
        </p:nvCxnSpPr>
        <p:spPr>
          <a:xfrm flipV="1">
            <a:off x="7559640" y="2792520"/>
            <a:ext cx="2531880" cy="1036440"/>
          </a:xfrm>
          <a:prstGeom prst="straightConnector1">
            <a:avLst/>
          </a:prstGeom>
          <a:ln w="57150">
            <a:solidFill>
              <a:srgbClr val="0070c0"/>
            </a:solidFill>
            <a:round/>
            <a:tailEnd len="med" type="triangle" w="med"/>
          </a:ln>
        </p:spPr>
      </p:cxnSp>
      <p:sp>
        <p:nvSpPr>
          <p:cNvPr id="141" name="CasellaDiTesto 11"/>
          <p:cNvSpPr/>
          <p:nvPr/>
        </p:nvSpPr>
        <p:spPr>
          <a:xfrm>
            <a:off x="9436680" y="4955400"/>
            <a:ext cx="2400840" cy="458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ts val="850"/>
              </a:lnSpc>
              <a:spcBef>
                <a:spcPts val="1199"/>
              </a:spcBef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Spatial resolution 5 mm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ts val="850"/>
              </a:lnSpc>
              <a:spcBef>
                <a:spcPts val="1199"/>
              </a:spcBef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Acquisition rate 1 MHz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2" name="CasellaDiTesto 10"/>
          <p:cNvSpPr/>
          <p:nvPr/>
        </p:nvSpPr>
        <p:spPr>
          <a:xfrm>
            <a:off x="318600" y="1365840"/>
            <a:ext cx="10223280" cy="39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The newly designed THB with 3 line ratios has been tested for the first time at the </a:t>
            </a:r>
            <a:r>
              <a:rPr b="1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TCV tokamak 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43" name="Picture 2" descr="TCV tokamak insides without baffles - EUROfusion"/>
          <p:cNvPicPr/>
          <p:nvPr/>
        </p:nvPicPr>
        <p:blipFill>
          <a:blip r:embed="rId3"/>
          <a:stretch/>
        </p:blipFill>
        <p:spPr>
          <a:xfrm>
            <a:off x="318600" y="2559960"/>
            <a:ext cx="2968200" cy="277740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ldNum" idx="13"/>
          </p:nvPr>
        </p:nvSpPr>
        <p:spPr>
          <a:xfrm>
            <a:off x="4724280" y="642996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  <a:def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spcBef>
                <a:spcPts val="1199"/>
              </a:spcBef>
              <a:buNone/>
              <a:tabLst>
                <a:tab algn="l" pos="0"/>
              </a:tabLst>
            </a:pPr>
            <a:fld id="{9A3C345A-CDAA-455C-8E5F-1E3970ACE20C}" type="slidenum">
              <a:rPr b="1" lang="en-GB" sz="1200" strike="noStrike" u="none">
                <a:solidFill>
                  <a:schemeClr val="lt1"/>
                </a:solidFill>
                <a:effectLst/>
                <a:uFillTx/>
                <a:latin typeface="Calibri"/>
              </a:rPr>
              <a:t>&lt;numero&gt;</a:t>
            </a:fld>
            <a:endParaRPr b="0" lang="it-IT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5" name="Content Placeholder 3"/>
          <p:cNvSpPr/>
          <p:nvPr/>
        </p:nvSpPr>
        <p:spPr>
          <a:xfrm>
            <a:off x="4835520" y="5011200"/>
            <a:ext cx="7745400" cy="90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endParaRPr b="0" lang="it-IT" sz="2400" strike="noStrike" u="none">
              <a:solidFill>
                <a:schemeClr val="dk1"/>
              </a:solidFill>
              <a:effectLst/>
              <a:uFillTx/>
              <a:latin typeface="Titillium"/>
            </a:endParaRPr>
          </a:p>
        </p:txBody>
      </p:sp>
      <p:pic>
        <p:nvPicPr>
          <p:cNvPr id="146" name="Picture 2" descr=""/>
          <p:cNvPicPr/>
          <p:nvPr/>
        </p:nvPicPr>
        <p:blipFill>
          <a:blip r:embed="rId1"/>
          <a:srcRect l="0" t="3316" r="0" b="1404"/>
          <a:stretch/>
        </p:blipFill>
        <p:spPr>
          <a:xfrm>
            <a:off x="236160" y="1219320"/>
            <a:ext cx="5929920" cy="508500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147" name="Straight Arrow Connector 23"/>
          <p:cNvCxnSpPr/>
          <p:nvPr/>
        </p:nvCxnSpPr>
        <p:spPr>
          <a:xfrm flipV="1">
            <a:off x="6315480" y="1445760"/>
            <a:ext cx="1440" cy="4593960"/>
          </a:xfrm>
          <a:prstGeom prst="straightConnector1">
            <a:avLst/>
          </a:prstGeom>
          <a:ln w="9525">
            <a:solidFill>
              <a:srgbClr val="000000"/>
            </a:solidFill>
            <a:round/>
            <a:tailEnd len="med" type="triangle" w="med"/>
          </a:ln>
        </p:spPr>
      </p:cxnSp>
      <p:sp>
        <p:nvSpPr>
          <p:cNvPr id="148" name="TextBox 12"/>
          <p:cNvSpPr/>
          <p:nvPr/>
        </p:nvSpPr>
        <p:spPr>
          <a:xfrm>
            <a:off x="316800" y="2148840"/>
            <a:ext cx="411120" cy="25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05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I [V]</a:t>
            </a:r>
            <a:endParaRPr b="0" lang="it-IT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9" name="TextBox 24"/>
          <p:cNvSpPr/>
          <p:nvPr/>
        </p:nvSpPr>
        <p:spPr>
          <a:xfrm>
            <a:off x="316800" y="1581840"/>
            <a:ext cx="411120" cy="25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05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I [V]</a:t>
            </a:r>
            <a:endParaRPr b="0" lang="it-IT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0" name="TextBox 25"/>
          <p:cNvSpPr/>
          <p:nvPr/>
        </p:nvSpPr>
        <p:spPr>
          <a:xfrm>
            <a:off x="316800" y="2691000"/>
            <a:ext cx="411120" cy="25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05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I [V]</a:t>
            </a:r>
            <a:endParaRPr b="0" lang="it-IT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1" name="TextBox 26"/>
          <p:cNvSpPr/>
          <p:nvPr/>
        </p:nvSpPr>
        <p:spPr>
          <a:xfrm>
            <a:off x="316800" y="3240720"/>
            <a:ext cx="411120" cy="25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05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I [V]</a:t>
            </a:r>
            <a:endParaRPr b="0" lang="it-IT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2" name="TextBox 27"/>
          <p:cNvSpPr/>
          <p:nvPr/>
        </p:nvSpPr>
        <p:spPr>
          <a:xfrm>
            <a:off x="316800" y="3831120"/>
            <a:ext cx="411120" cy="25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05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I [V]</a:t>
            </a:r>
            <a:endParaRPr b="0" lang="it-IT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3" name="TextBox 28"/>
          <p:cNvSpPr/>
          <p:nvPr/>
        </p:nvSpPr>
        <p:spPr>
          <a:xfrm>
            <a:off x="316800" y="4384800"/>
            <a:ext cx="411120" cy="25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05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I [V]</a:t>
            </a:r>
            <a:endParaRPr b="0" lang="it-IT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4" name="TextBox 29"/>
          <p:cNvSpPr/>
          <p:nvPr/>
        </p:nvSpPr>
        <p:spPr>
          <a:xfrm>
            <a:off x="316800" y="4924800"/>
            <a:ext cx="411120" cy="25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05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I [V]</a:t>
            </a:r>
            <a:endParaRPr b="0" lang="it-IT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5" name="TextBox 30"/>
          <p:cNvSpPr/>
          <p:nvPr/>
        </p:nvSpPr>
        <p:spPr>
          <a:xfrm>
            <a:off x="316800" y="5492160"/>
            <a:ext cx="411120" cy="25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05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I [V]</a:t>
            </a:r>
            <a:endParaRPr b="0" lang="it-IT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6" name="TextBox 31"/>
          <p:cNvSpPr/>
          <p:nvPr/>
        </p:nvSpPr>
        <p:spPr>
          <a:xfrm>
            <a:off x="1127160" y="6126480"/>
            <a:ext cx="411120" cy="25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05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 [s]</a:t>
            </a:r>
            <a:endParaRPr b="0" lang="it-IT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7" name="TextBox 32"/>
          <p:cNvSpPr/>
          <p:nvPr/>
        </p:nvSpPr>
        <p:spPr>
          <a:xfrm>
            <a:off x="2559600" y="6126480"/>
            <a:ext cx="411120" cy="25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05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 [s]</a:t>
            </a:r>
            <a:endParaRPr b="0" lang="it-IT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8" name="TextBox 33"/>
          <p:cNvSpPr/>
          <p:nvPr/>
        </p:nvSpPr>
        <p:spPr>
          <a:xfrm>
            <a:off x="3863160" y="6126480"/>
            <a:ext cx="411120" cy="25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05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 [s]</a:t>
            </a:r>
            <a:endParaRPr b="0" lang="it-IT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9" name="TextBox 34"/>
          <p:cNvSpPr/>
          <p:nvPr/>
        </p:nvSpPr>
        <p:spPr>
          <a:xfrm>
            <a:off x="5245920" y="6126480"/>
            <a:ext cx="411120" cy="25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05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 [s]</a:t>
            </a:r>
            <a:endParaRPr b="0" lang="it-IT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0" name="TextBox 37"/>
          <p:cNvSpPr/>
          <p:nvPr/>
        </p:nvSpPr>
        <p:spPr>
          <a:xfrm>
            <a:off x="6253200" y="1065960"/>
            <a:ext cx="183960" cy="27540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ffffff">
                    <a:alpha val="1000"/>
                  </a:srgbClr>
                </a:solidFill>
                <a:effectLst/>
                <a:uFillTx/>
                <a:latin typeface="Calibri"/>
              </a:rPr>
              <a:t> 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1" name="TextBox 39"/>
          <p:cNvSpPr/>
          <p:nvPr/>
        </p:nvSpPr>
        <p:spPr>
          <a:xfrm>
            <a:off x="7031520" y="1835640"/>
            <a:ext cx="440856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These are examples of raw signals from the THB diagnostic. 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2" name="TextBox 40"/>
          <p:cNvSpPr/>
          <p:nvPr/>
        </p:nvSpPr>
        <p:spPr>
          <a:xfrm>
            <a:off x="1056600" y="1093680"/>
            <a:ext cx="75312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501 nm</a:t>
            </a:r>
            <a:endParaRPr b="0" lang="it-IT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3" name="TextBox 41"/>
          <p:cNvSpPr/>
          <p:nvPr/>
        </p:nvSpPr>
        <p:spPr>
          <a:xfrm>
            <a:off x="2414880" y="1088280"/>
            <a:ext cx="75312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667 nm</a:t>
            </a:r>
            <a:endParaRPr b="0" lang="it-IT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4" name="TextBox 42"/>
          <p:cNvSpPr/>
          <p:nvPr/>
        </p:nvSpPr>
        <p:spPr>
          <a:xfrm>
            <a:off x="3755520" y="1090440"/>
            <a:ext cx="75312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706 nm</a:t>
            </a:r>
            <a:endParaRPr b="0" lang="it-IT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5" name="TextBox 43"/>
          <p:cNvSpPr/>
          <p:nvPr/>
        </p:nvSpPr>
        <p:spPr>
          <a:xfrm>
            <a:off x="5078520" y="1090440"/>
            <a:ext cx="75312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728 nm</a:t>
            </a:r>
            <a:endParaRPr b="0" lang="it-IT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6" name="TextBox 44"/>
          <p:cNvSpPr/>
          <p:nvPr/>
        </p:nvSpPr>
        <p:spPr>
          <a:xfrm>
            <a:off x="7041600" y="2842560"/>
            <a:ext cx="440856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The signals for the four lines are collected for 8 different LoS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7" name="TextBox 45"/>
          <p:cNvSpPr/>
          <p:nvPr/>
        </p:nvSpPr>
        <p:spPr>
          <a:xfrm>
            <a:off x="7041600" y="3992040"/>
            <a:ext cx="440856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This shot is characterized by two gas puffings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8" name="TextBox 46"/>
          <p:cNvSpPr/>
          <p:nvPr/>
        </p:nvSpPr>
        <p:spPr>
          <a:xfrm>
            <a:off x="7055280" y="4843440"/>
            <a:ext cx="440856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The brightest line is the one at 667 nm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9" name="Oval 47"/>
          <p:cNvSpPr/>
          <p:nvPr/>
        </p:nvSpPr>
        <p:spPr>
          <a:xfrm>
            <a:off x="4069440" y="1541880"/>
            <a:ext cx="204840" cy="164160"/>
          </a:xfrm>
          <a:prstGeom prst="ellipse">
            <a:avLst/>
          </a:prstGeom>
          <a:noFill/>
          <a:ln w="38100">
            <a:solidFill>
              <a:srgbClr val="c55a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70" name="Oval 48"/>
          <p:cNvSpPr/>
          <p:nvPr/>
        </p:nvSpPr>
        <p:spPr>
          <a:xfrm>
            <a:off x="4362480" y="1473120"/>
            <a:ext cx="204840" cy="164160"/>
          </a:xfrm>
          <a:prstGeom prst="ellipse">
            <a:avLst/>
          </a:prstGeom>
          <a:noFill/>
          <a:ln w="38100">
            <a:solidFill>
              <a:srgbClr val="c55a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MUR_SoggAttuatori</Template>
  <TotalTime>1718</TotalTime>
  <Application>LibreOffice/25.2.7.2$Windows_X86_64 LibreOffice_project/5cbfd1ab6520636bb5f7b99185aa69bd7456825d</Application>
  <AppVersion>15.0000</AppVersion>
  <Words>629</Words>
  <Paragraphs>118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2022-10-26T09:11:02Z</dcterms:created>
  <dc:creator>Lanza Luisa</dc:creator>
  <dc:description/>
  <dc:language>it-IT</dc:language>
  <cp:lastModifiedBy/>
  <dcterms:modified xsi:type="dcterms:W3CDTF">2026-03-24T17:33:20Z</dcterms:modified>
  <cp:revision>114</cp:revision>
  <dc:subject/>
  <dc:title>Presentazione standard di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0x010100BE126499D26DEE46B66F714EDDA56FC6</vt:lpwstr>
  </property>
  <property fmtid="{D5CDD505-2E9C-101B-9397-08002B2CF9AE}" pid="3" name="HiddenSlides">
    <vt:r8>2</vt:r8>
  </property>
  <property fmtid="{D5CDD505-2E9C-101B-9397-08002B2CF9AE}" pid="4" name="MediaServiceImageTags">
    <vt:lpwstr/>
  </property>
  <property fmtid="{D5CDD505-2E9C-101B-9397-08002B2CF9AE}" pid="5" name="PresentationFormat">
    <vt:lpwstr>Widescreen</vt:lpwstr>
  </property>
  <property fmtid="{D5CDD505-2E9C-101B-9397-08002B2CF9AE}" pid="6" name="Slides">
    <vt:i4>17</vt:i4>
  </property>
</Properties>
</file>